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63" r:id="rId6"/>
    <p:sldId id="257" r:id="rId7"/>
    <p:sldId id="258" r:id="rId8"/>
    <p:sldId id="259" r:id="rId9"/>
    <p:sldId id="260" r:id="rId10"/>
    <p:sldId id="261" r:id="rId11"/>
    <p:sldId id="262" r:id="rId12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BC0D67-C156-0963-463D-773FE7E2123F}" v="1" dt="2026-02-18T20:29:57.05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 Olsen" userId="S::kim.olsen@mtec-sc.org::93d60ff4-d54e-4da2-b874-47ac9d7eaf38" providerId="AD" clId="Web-{C9BC0D67-C156-0963-463D-773FE7E2123F}"/>
    <pc:docChg chg="addSld">
      <pc:chgData name="Kim Olsen" userId="S::kim.olsen@mtec-sc.org::93d60ff4-d54e-4da2-b874-47ac9d7eaf38" providerId="AD" clId="Web-{C9BC0D67-C156-0963-463D-773FE7E2123F}" dt="2026-02-18T20:29:57.050" v="0"/>
      <pc:docMkLst>
        <pc:docMk/>
      </pc:docMkLst>
      <pc:sldChg chg="add replId">
        <pc:chgData name="Kim Olsen" userId="S::kim.olsen@mtec-sc.org::93d60ff4-d54e-4da2-b874-47ac9d7eaf38" providerId="AD" clId="Web-{C9BC0D67-C156-0963-463D-773FE7E2123F}" dt="2026-02-18T20:29:57.050" v="0"/>
        <pc:sldMkLst>
          <pc:docMk/>
          <pc:sldMk cId="4246815841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435"/>
              </a:lnSpc>
            </a:pPr>
            <a:r>
              <a:rPr spc="-10" dirty="0"/>
              <a:t>State</a:t>
            </a:r>
            <a:r>
              <a:rPr spc="-40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spc="-20" dirty="0"/>
              <a:t>Technology</a:t>
            </a:r>
            <a:r>
              <a:rPr spc="-30" dirty="0"/>
              <a:t> </a:t>
            </a:r>
            <a:r>
              <a:rPr dirty="0"/>
              <a:t>Meeting:</a:t>
            </a:r>
            <a:r>
              <a:rPr spc="-10" dirty="0"/>
              <a:t> Platelet</a:t>
            </a:r>
            <a:r>
              <a:rPr spc="-15" dirty="0"/>
              <a:t> </a:t>
            </a:r>
            <a:r>
              <a:rPr dirty="0"/>
              <a:t>and</a:t>
            </a:r>
            <a:r>
              <a:rPr spc="-15" dirty="0"/>
              <a:t> </a:t>
            </a:r>
            <a:r>
              <a:rPr spc="-10" dirty="0"/>
              <a:t>Platelet-</a:t>
            </a:r>
            <a:r>
              <a:rPr dirty="0"/>
              <a:t>like</a:t>
            </a:r>
            <a:r>
              <a:rPr spc="-10" dirty="0"/>
              <a:t> Products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435"/>
              </a:lnSpc>
            </a:pPr>
            <a:r>
              <a:rPr spc="-10" dirty="0"/>
              <a:t>State</a:t>
            </a:r>
            <a:r>
              <a:rPr spc="-40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spc="-20" dirty="0"/>
              <a:t>Technology</a:t>
            </a:r>
            <a:r>
              <a:rPr spc="-30" dirty="0"/>
              <a:t> </a:t>
            </a:r>
            <a:r>
              <a:rPr dirty="0"/>
              <a:t>Meeting:</a:t>
            </a:r>
            <a:r>
              <a:rPr spc="-10" dirty="0"/>
              <a:t> Platelet</a:t>
            </a:r>
            <a:r>
              <a:rPr spc="-15" dirty="0"/>
              <a:t> </a:t>
            </a:r>
            <a:r>
              <a:rPr dirty="0"/>
              <a:t>and</a:t>
            </a:r>
            <a:r>
              <a:rPr spc="-15" dirty="0"/>
              <a:t> </a:t>
            </a:r>
            <a:r>
              <a:rPr spc="-10" dirty="0"/>
              <a:t>Platelet-</a:t>
            </a:r>
            <a:r>
              <a:rPr dirty="0"/>
              <a:t>like</a:t>
            </a:r>
            <a:r>
              <a:rPr spc="-10" dirty="0"/>
              <a:t> Products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269101" y="5548617"/>
            <a:ext cx="5923280" cy="774065"/>
          </a:xfrm>
          <a:custGeom>
            <a:avLst/>
            <a:gdLst/>
            <a:ahLst/>
            <a:cxnLst/>
            <a:rect l="l" t="t" r="r" b="b"/>
            <a:pathLst>
              <a:path w="5923280" h="774064">
                <a:moveTo>
                  <a:pt x="5922899" y="0"/>
                </a:moveTo>
                <a:lnTo>
                  <a:pt x="0" y="0"/>
                </a:lnTo>
                <a:lnTo>
                  <a:pt x="0" y="773696"/>
                </a:lnTo>
                <a:lnTo>
                  <a:pt x="5922899" y="773696"/>
                </a:lnTo>
                <a:lnTo>
                  <a:pt x="5922899" y="0"/>
                </a:lnTo>
                <a:close/>
              </a:path>
            </a:pathLst>
          </a:custGeom>
          <a:solidFill>
            <a:srgbClr val="F594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5548401"/>
            <a:ext cx="6269355" cy="774065"/>
          </a:xfrm>
          <a:custGeom>
            <a:avLst/>
            <a:gdLst/>
            <a:ahLst/>
            <a:cxnLst/>
            <a:rect l="l" t="t" r="r" b="b"/>
            <a:pathLst>
              <a:path w="6269355" h="774064">
                <a:moveTo>
                  <a:pt x="6269101" y="0"/>
                </a:moveTo>
                <a:lnTo>
                  <a:pt x="0" y="0"/>
                </a:lnTo>
                <a:lnTo>
                  <a:pt x="0" y="773696"/>
                </a:lnTo>
                <a:lnTo>
                  <a:pt x="6269101" y="773696"/>
                </a:lnTo>
                <a:lnTo>
                  <a:pt x="6269101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435"/>
              </a:lnSpc>
            </a:pPr>
            <a:r>
              <a:rPr spc="-10" dirty="0"/>
              <a:t>State</a:t>
            </a:r>
            <a:r>
              <a:rPr spc="-40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spc="-20" dirty="0"/>
              <a:t>Technology</a:t>
            </a:r>
            <a:r>
              <a:rPr spc="-30" dirty="0"/>
              <a:t> </a:t>
            </a:r>
            <a:r>
              <a:rPr dirty="0"/>
              <a:t>Meeting:</a:t>
            </a:r>
            <a:r>
              <a:rPr spc="-10" dirty="0"/>
              <a:t> Platelet</a:t>
            </a:r>
            <a:r>
              <a:rPr spc="-15" dirty="0"/>
              <a:t> </a:t>
            </a:r>
            <a:r>
              <a:rPr dirty="0"/>
              <a:t>and</a:t>
            </a:r>
            <a:r>
              <a:rPr spc="-15" dirty="0"/>
              <a:t> </a:t>
            </a:r>
            <a:r>
              <a:rPr spc="-10" dirty="0"/>
              <a:t>Platelet-</a:t>
            </a:r>
            <a:r>
              <a:rPr dirty="0"/>
              <a:t>like</a:t>
            </a:r>
            <a:r>
              <a:rPr spc="-10" dirty="0"/>
              <a:t> Products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435"/>
              </a:lnSpc>
            </a:pPr>
            <a:r>
              <a:rPr spc="-10" dirty="0"/>
              <a:t>State</a:t>
            </a:r>
            <a:r>
              <a:rPr spc="-40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spc="-20" dirty="0"/>
              <a:t>Technology</a:t>
            </a:r>
            <a:r>
              <a:rPr spc="-30" dirty="0"/>
              <a:t> </a:t>
            </a:r>
            <a:r>
              <a:rPr dirty="0"/>
              <a:t>Meeting:</a:t>
            </a:r>
            <a:r>
              <a:rPr spc="-10" dirty="0"/>
              <a:t> Platelet</a:t>
            </a:r>
            <a:r>
              <a:rPr spc="-15" dirty="0"/>
              <a:t> </a:t>
            </a:r>
            <a:r>
              <a:rPr dirty="0"/>
              <a:t>and</a:t>
            </a:r>
            <a:r>
              <a:rPr spc="-15" dirty="0"/>
              <a:t> </a:t>
            </a:r>
            <a:r>
              <a:rPr spc="-10" dirty="0"/>
              <a:t>Platelet-</a:t>
            </a:r>
            <a:r>
              <a:rPr dirty="0"/>
              <a:t>like</a:t>
            </a:r>
            <a:r>
              <a:rPr spc="-10" dirty="0"/>
              <a:t> Products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435"/>
              </a:lnSpc>
            </a:pPr>
            <a:r>
              <a:rPr spc="-10" dirty="0"/>
              <a:t>State</a:t>
            </a:r>
            <a:r>
              <a:rPr spc="-40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spc="-20" dirty="0"/>
              <a:t>Technology</a:t>
            </a:r>
            <a:r>
              <a:rPr spc="-30" dirty="0"/>
              <a:t> </a:t>
            </a:r>
            <a:r>
              <a:rPr dirty="0"/>
              <a:t>Meeting:</a:t>
            </a:r>
            <a:r>
              <a:rPr spc="-10" dirty="0"/>
              <a:t> Platelet</a:t>
            </a:r>
            <a:r>
              <a:rPr spc="-15" dirty="0"/>
              <a:t> </a:t>
            </a:r>
            <a:r>
              <a:rPr dirty="0"/>
              <a:t>and</a:t>
            </a:r>
            <a:r>
              <a:rPr spc="-15" dirty="0"/>
              <a:t> </a:t>
            </a:r>
            <a:r>
              <a:rPr spc="-10" dirty="0"/>
              <a:t>Platelet-</a:t>
            </a:r>
            <a:r>
              <a:rPr dirty="0"/>
              <a:t>like</a:t>
            </a:r>
            <a:r>
              <a:rPr spc="-10" dirty="0"/>
              <a:t> Products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04335" y="-36448"/>
            <a:ext cx="8370570" cy="11816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722943" y="1219860"/>
            <a:ext cx="9251950" cy="1417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49217" y="6584543"/>
            <a:ext cx="4895215" cy="204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435"/>
              </a:lnSpc>
            </a:pPr>
            <a:r>
              <a:rPr spc="-10" dirty="0"/>
              <a:t>State</a:t>
            </a:r>
            <a:r>
              <a:rPr spc="-40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spc="-20" dirty="0"/>
              <a:t>Technology</a:t>
            </a:r>
            <a:r>
              <a:rPr spc="-30" dirty="0"/>
              <a:t> </a:t>
            </a:r>
            <a:r>
              <a:rPr dirty="0"/>
              <a:t>Meeting:</a:t>
            </a:r>
            <a:r>
              <a:rPr spc="-10" dirty="0"/>
              <a:t> Platelet</a:t>
            </a:r>
            <a:r>
              <a:rPr spc="-15" dirty="0"/>
              <a:t> </a:t>
            </a:r>
            <a:r>
              <a:rPr dirty="0"/>
              <a:t>and</a:t>
            </a:r>
            <a:r>
              <a:rPr spc="-15" dirty="0"/>
              <a:t> </a:t>
            </a:r>
            <a:r>
              <a:rPr spc="-10" dirty="0"/>
              <a:t>Platelet-</a:t>
            </a:r>
            <a:r>
              <a:rPr dirty="0"/>
              <a:t>like</a:t>
            </a:r>
            <a:r>
              <a:rPr spc="-10" dirty="0"/>
              <a:t> Products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smith@orangegrovebio.com" TargetMode="External"/><Relationship Id="rId2" Type="http://schemas.openxmlformats.org/officeDocument/2006/relationships/hyperlink" Target="mailto:rganz@orangegrovebio.com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smith@orangegrovebio.com" TargetMode="External"/><Relationship Id="rId2" Type="http://schemas.openxmlformats.org/officeDocument/2006/relationships/hyperlink" Target="mailto:rganz@orangegrovebio.com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g"/><Relationship Id="rId13" Type="http://schemas.openxmlformats.org/officeDocument/2006/relationships/image" Target="../media/image20.png"/><Relationship Id="rId3" Type="http://schemas.openxmlformats.org/officeDocument/2006/relationships/image" Target="../media/image11.png"/><Relationship Id="rId7" Type="http://schemas.openxmlformats.org/officeDocument/2006/relationships/image" Target="../media/image4.png"/><Relationship Id="rId12" Type="http://schemas.openxmlformats.org/officeDocument/2006/relationships/image" Target="../media/image19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png"/><Relationship Id="rId11" Type="http://schemas.openxmlformats.org/officeDocument/2006/relationships/image" Target="../media/image18.png"/><Relationship Id="rId5" Type="http://schemas.openxmlformats.org/officeDocument/2006/relationships/image" Target="../media/image13.png"/><Relationship Id="rId10" Type="http://schemas.openxmlformats.org/officeDocument/2006/relationships/image" Target="../media/image17.jpg"/><Relationship Id="rId4" Type="http://schemas.openxmlformats.org/officeDocument/2006/relationships/image" Target="../media/image12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35.png"/><Relationship Id="rId18" Type="http://schemas.openxmlformats.org/officeDocument/2006/relationships/image" Target="../media/image40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12" Type="http://schemas.openxmlformats.org/officeDocument/2006/relationships/image" Target="../media/image34.png"/><Relationship Id="rId17" Type="http://schemas.openxmlformats.org/officeDocument/2006/relationships/image" Target="../media/image39.png"/><Relationship Id="rId2" Type="http://schemas.openxmlformats.org/officeDocument/2006/relationships/image" Target="../media/image25.png"/><Relationship Id="rId16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11" Type="http://schemas.openxmlformats.org/officeDocument/2006/relationships/image" Target="../media/image33.png"/><Relationship Id="rId5" Type="http://schemas.openxmlformats.org/officeDocument/2006/relationships/image" Target="../media/image28.png"/><Relationship Id="rId15" Type="http://schemas.openxmlformats.org/officeDocument/2006/relationships/image" Target="../media/image37.png"/><Relationship Id="rId10" Type="http://schemas.openxmlformats.org/officeDocument/2006/relationships/image" Target="../media/image32.png"/><Relationship Id="rId4" Type="http://schemas.openxmlformats.org/officeDocument/2006/relationships/image" Target="../media/image27.png"/><Relationship Id="rId9" Type="http://schemas.openxmlformats.org/officeDocument/2006/relationships/image" Target="../media/image31.png"/><Relationship Id="rId14" Type="http://schemas.openxmlformats.org/officeDocument/2006/relationships/image" Target="../media/image3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36946" y="3238322"/>
            <a:ext cx="6306185" cy="2000250"/>
          </a:xfrm>
          <a:prstGeom prst="rect">
            <a:avLst/>
          </a:prstGeom>
        </p:spPr>
        <p:txBody>
          <a:bodyPr vert="horz" wrap="square" lIns="0" tIns="126364" rIns="0" bIns="0" rtlCol="0">
            <a:spAutoFit/>
          </a:bodyPr>
          <a:lstStyle/>
          <a:p>
            <a:pPr marL="12065" marR="5080" indent="1905" algn="ctr">
              <a:lnSpc>
                <a:spcPct val="70000"/>
              </a:lnSpc>
              <a:spcBef>
                <a:spcPts val="994"/>
              </a:spcBef>
            </a:pPr>
            <a:r>
              <a:rPr sz="2500" b="1" dirty="0">
                <a:solidFill>
                  <a:srgbClr val="FFFFFF"/>
                </a:solidFill>
                <a:latin typeface="Calibri"/>
                <a:cs typeface="Calibri"/>
              </a:rPr>
              <a:t>Our</a:t>
            </a:r>
            <a:r>
              <a:rPr sz="2500" b="1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b="1" dirty="0">
                <a:solidFill>
                  <a:srgbClr val="FFFFFF"/>
                </a:solidFill>
                <a:latin typeface="Calibri"/>
                <a:cs typeface="Calibri"/>
              </a:rPr>
              <a:t>Mission:</a:t>
            </a:r>
            <a:r>
              <a:rPr sz="2500" b="1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2500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make</a:t>
            </a:r>
            <a:r>
              <a:rPr sz="25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10" dirty="0">
                <a:solidFill>
                  <a:srgbClr val="FFFFFF"/>
                </a:solidFill>
                <a:latin typeface="Calibri"/>
                <a:cs typeface="Calibri"/>
              </a:rPr>
              <a:t>platelets</a:t>
            </a:r>
            <a:r>
              <a:rPr sz="25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safe,</a:t>
            </a:r>
            <a:r>
              <a:rPr sz="25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stable,</a:t>
            </a:r>
            <a:r>
              <a:rPr sz="25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25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2500" spc="-10" dirty="0">
                <a:solidFill>
                  <a:srgbClr val="FFFFFF"/>
                </a:solidFill>
                <a:latin typeface="Calibri"/>
                <a:cs typeface="Calibri"/>
              </a:rPr>
              <a:t>long-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lasting</a:t>
            </a:r>
            <a:r>
              <a:rPr sz="25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25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support</a:t>
            </a:r>
            <a:r>
              <a:rPr sz="25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10" dirty="0">
                <a:solidFill>
                  <a:srgbClr val="FFFFFF"/>
                </a:solidFill>
                <a:latin typeface="Calibri"/>
                <a:cs typeface="Calibri"/>
              </a:rPr>
              <a:t>everyday</a:t>
            </a:r>
            <a:r>
              <a:rPr sz="25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clinical</a:t>
            </a:r>
            <a:r>
              <a:rPr sz="25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care</a:t>
            </a:r>
            <a:r>
              <a:rPr sz="25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25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simplify</a:t>
            </a:r>
            <a:r>
              <a:rPr sz="25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supply</a:t>
            </a:r>
            <a:r>
              <a:rPr sz="25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10" dirty="0">
                <a:solidFill>
                  <a:srgbClr val="FFFFFF"/>
                </a:solidFill>
                <a:latin typeface="Calibri"/>
                <a:cs typeface="Calibri"/>
              </a:rPr>
              <a:t>logistics</a:t>
            </a:r>
            <a:endParaRPr sz="2500">
              <a:latin typeface="Calibri"/>
              <a:cs typeface="Calibri"/>
            </a:endParaRPr>
          </a:p>
          <a:p>
            <a:pPr marL="862965" marR="854075" algn="ctr">
              <a:lnSpc>
                <a:spcPts val="2280"/>
              </a:lnSpc>
              <a:spcBef>
                <a:spcPts val="2165"/>
              </a:spcBef>
            </a:pP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Rich</a:t>
            </a:r>
            <a:r>
              <a:rPr sz="20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Ganz,</a:t>
            </a:r>
            <a:r>
              <a:rPr sz="20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CEO,</a:t>
            </a:r>
            <a:r>
              <a:rPr sz="20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u="sng" spc="-10" dirty="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rganz@orangegrovebio.com</a:t>
            </a:r>
            <a:r>
              <a:rPr sz="2000" u="none" spc="-10" dirty="0">
                <a:solidFill>
                  <a:srgbClr val="467885"/>
                </a:solidFill>
                <a:latin typeface="Calibri"/>
                <a:cs typeface="Calibri"/>
              </a:rPr>
              <a:t> </a:t>
            </a:r>
            <a:r>
              <a:rPr sz="2000" u="none" dirty="0">
                <a:solidFill>
                  <a:srgbClr val="FFFFFF"/>
                </a:solidFill>
                <a:latin typeface="Calibri"/>
                <a:cs typeface="Calibri"/>
              </a:rPr>
              <a:t>Aubrey</a:t>
            </a:r>
            <a:r>
              <a:rPr sz="2000" u="none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u="none" dirty="0">
                <a:solidFill>
                  <a:srgbClr val="FFFFFF"/>
                </a:solidFill>
                <a:latin typeface="Calibri"/>
                <a:cs typeface="Calibri"/>
              </a:rPr>
              <a:t>Smith,</a:t>
            </a:r>
            <a:r>
              <a:rPr sz="2000" u="none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u="none" spc="-10" dirty="0">
                <a:solidFill>
                  <a:srgbClr val="FFFFFF"/>
                </a:solidFill>
                <a:latin typeface="Calibri"/>
                <a:cs typeface="Calibri"/>
              </a:rPr>
              <a:t>Operations</a:t>
            </a:r>
            <a:r>
              <a:rPr sz="2000" u="none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u="none" spc="-10" dirty="0">
                <a:solidFill>
                  <a:srgbClr val="FFFFFF"/>
                </a:solidFill>
                <a:latin typeface="Calibri"/>
                <a:cs typeface="Calibri"/>
              </a:rPr>
              <a:t>Manager,</a:t>
            </a:r>
            <a:endParaRPr sz="2000">
              <a:latin typeface="Calibri"/>
              <a:cs typeface="Calibri"/>
            </a:endParaRPr>
          </a:p>
          <a:p>
            <a:pPr marL="2540" algn="ctr">
              <a:lnSpc>
                <a:spcPts val="1625"/>
              </a:lnSpc>
            </a:pP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asmith@orangegrovebio.com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059679" y="301879"/>
            <a:ext cx="6278880" cy="281190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F2DA41-4817-24A3-694B-9663DA9A44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221C8E05-014A-B089-5EAC-02EC7972053C}"/>
              </a:ext>
            </a:extLst>
          </p:cNvPr>
          <p:cNvSpPr txBox="1"/>
          <p:nvPr/>
        </p:nvSpPr>
        <p:spPr>
          <a:xfrm>
            <a:off x="5036946" y="3238322"/>
            <a:ext cx="6306185" cy="2000250"/>
          </a:xfrm>
          <a:prstGeom prst="rect">
            <a:avLst/>
          </a:prstGeom>
        </p:spPr>
        <p:txBody>
          <a:bodyPr vert="horz" wrap="square" lIns="0" tIns="126364" rIns="0" bIns="0" rtlCol="0">
            <a:spAutoFit/>
          </a:bodyPr>
          <a:lstStyle/>
          <a:p>
            <a:pPr marL="12065" marR="5080" indent="1905" algn="ctr">
              <a:lnSpc>
                <a:spcPct val="70000"/>
              </a:lnSpc>
              <a:spcBef>
                <a:spcPts val="994"/>
              </a:spcBef>
            </a:pPr>
            <a:r>
              <a:rPr sz="2500" b="1" dirty="0">
                <a:solidFill>
                  <a:srgbClr val="FFFFFF"/>
                </a:solidFill>
                <a:latin typeface="Calibri"/>
                <a:cs typeface="Calibri"/>
              </a:rPr>
              <a:t>Our</a:t>
            </a:r>
            <a:r>
              <a:rPr sz="2500" b="1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b="1" dirty="0">
                <a:solidFill>
                  <a:srgbClr val="FFFFFF"/>
                </a:solidFill>
                <a:latin typeface="Calibri"/>
                <a:cs typeface="Calibri"/>
              </a:rPr>
              <a:t>Mission:</a:t>
            </a:r>
            <a:r>
              <a:rPr sz="2500" b="1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2500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make</a:t>
            </a:r>
            <a:r>
              <a:rPr sz="25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10" dirty="0">
                <a:solidFill>
                  <a:srgbClr val="FFFFFF"/>
                </a:solidFill>
                <a:latin typeface="Calibri"/>
                <a:cs typeface="Calibri"/>
              </a:rPr>
              <a:t>platelets</a:t>
            </a:r>
            <a:r>
              <a:rPr sz="25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safe,</a:t>
            </a:r>
            <a:r>
              <a:rPr sz="25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stable,</a:t>
            </a:r>
            <a:r>
              <a:rPr sz="25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25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2500" spc="-10" dirty="0">
                <a:solidFill>
                  <a:srgbClr val="FFFFFF"/>
                </a:solidFill>
                <a:latin typeface="Calibri"/>
                <a:cs typeface="Calibri"/>
              </a:rPr>
              <a:t>long-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lasting</a:t>
            </a:r>
            <a:r>
              <a:rPr sz="25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25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support</a:t>
            </a:r>
            <a:r>
              <a:rPr sz="25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10" dirty="0">
                <a:solidFill>
                  <a:srgbClr val="FFFFFF"/>
                </a:solidFill>
                <a:latin typeface="Calibri"/>
                <a:cs typeface="Calibri"/>
              </a:rPr>
              <a:t>everyday</a:t>
            </a:r>
            <a:r>
              <a:rPr sz="25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clinical</a:t>
            </a:r>
            <a:r>
              <a:rPr sz="25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care</a:t>
            </a:r>
            <a:r>
              <a:rPr sz="25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25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simplify</a:t>
            </a:r>
            <a:r>
              <a:rPr sz="25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supply</a:t>
            </a:r>
            <a:r>
              <a:rPr sz="25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10" dirty="0">
                <a:solidFill>
                  <a:srgbClr val="FFFFFF"/>
                </a:solidFill>
                <a:latin typeface="Calibri"/>
                <a:cs typeface="Calibri"/>
              </a:rPr>
              <a:t>logistics</a:t>
            </a:r>
            <a:endParaRPr sz="2500">
              <a:latin typeface="Calibri"/>
              <a:cs typeface="Calibri"/>
            </a:endParaRPr>
          </a:p>
          <a:p>
            <a:pPr marL="862965" marR="854075" algn="ctr">
              <a:lnSpc>
                <a:spcPts val="2280"/>
              </a:lnSpc>
              <a:spcBef>
                <a:spcPts val="2165"/>
              </a:spcBef>
            </a:pP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Rich</a:t>
            </a:r>
            <a:r>
              <a:rPr sz="20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Ganz,</a:t>
            </a:r>
            <a:r>
              <a:rPr sz="20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CEO,</a:t>
            </a:r>
            <a:r>
              <a:rPr sz="20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u="sng" spc="-10" dirty="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rganz@orangegrovebio.com</a:t>
            </a:r>
            <a:r>
              <a:rPr sz="2000" u="none" spc="-10" dirty="0">
                <a:solidFill>
                  <a:srgbClr val="467885"/>
                </a:solidFill>
                <a:latin typeface="Calibri"/>
                <a:cs typeface="Calibri"/>
              </a:rPr>
              <a:t> </a:t>
            </a:r>
            <a:r>
              <a:rPr sz="2000" u="none" dirty="0">
                <a:solidFill>
                  <a:srgbClr val="FFFFFF"/>
                </a:solidFill>
                <a:latin typeface="Calibri"/>
                <a:cs typeface="Calibri"/>
              </a:rPr>
              <a:t>Aubrey</a:t>
            </a:r>
            <a:r>
              <a:rPr sz="2000" u="none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u="none" dirty="0">
                <a:solidFill>
                  <a:srgbClr val="FFFFFF"/>
                </a:solidFill>
                <a:latin typeface="Calibri"/>
                <a:cs typeface="Calibri"/>
              </a:rPr>
              <a:t>Smith,</a:t>
            </a:r>
            <a:r>
              <a:rPr sz="2000" u="none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u="none" spc="-10" dirty="0">
                <a:solidFill>
                  <a:srgbClr val="FFFFFF"/>
                </a:solidFill>
                <a:latin typeface="Calibri"/>
                <a:cs typeface="Calibri"/>
              </a:rPr>
              <a:t>Operations</a:t>
            </a:r>
            <a:r>
              <a:rPr sz="2000" u="none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u="none" spc="-10" dirty="0">
                <a:solidFill>
                  <a:srgbClr val="FFFFFF"/>
                </a:solidFill>
                <a:latin typeface="Calibri"/>
                <a:cs typeface="Calibri"/>
              </a:rPr>
              <a:t>Manager,</a:t>
            </a:r>
            <a:endParaRPr sz="2000">
              <a:latin typeface="Calibri"/>
              <a:cs typeface="Calibri"/>
            </a:endParaRPr>
          </a:p>
          <a:p>
            <a:pPr marL="2540" algn="ctr">
              <a:lnSpc>
                <a:spcPts val="1625"/>
              </a:lnSpc>
            </a:pP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asmith@orangegrovebio.com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3" name="object 3">
            <a:extLst>
              <a:ext uri="{FF2B5EF4-FFF2-40B4-BE49-F238E27FC236}">
                <a16:creationId xmlns:a16="http://schemas.microsoft.com/office/drawing/2014/main" id="{55DBFBA5-5700-DF94-6303-224A85A60D12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059679" y="301879"/>
            <a:ext cx="6278880" cy="2811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815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258199"/>
            <a:ext cx="12192000" cy="4260215"/>
          </a:xfrm>
          <a:custGeom>
            <a:avLst/>
            <a:gdLst/>
            <a:ahLst/>
            <a:cxnLst/>
            <a:rect l="l" t="t" r="r" b="b"/>
            <a:pathLst>
              <a:path w="12192000" h="4260215">
                <a:moveTo>
                  <a:pt x="12192000" y="0"/>
                </a:moveTo>
                <a:lnTo>
                  <a:pt x="0" y="0"/>
                </a:lnTo>
                <a:lnTo>
                  <a:pt x="0" y="4259961"/>
                </a:lnTo>
                <a:lnTo>
                  <a:pt x="12192000" y="4259961"/>
                </a:lnTo>
                <a:lnTo>
                  <a:pt x="12192000" y="0"/>
                </a:lnTo>
                <a:close/>
              </a:path>
            </a:pathLst>
          </a:custGeom>
          <a:solidFill>
            <a:srgbClr val="E8E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43458" rIns="0" bIns="0" rtlCol="0">
            <a:spAutoFit/>
          </a:bodyPr>
          <a:lstStyle/>
          <a:p>
            <a:pPr marL="965200">
              <a:lnSpc>
                <a:spcPct val="100000"/>
              </a:lnSpc>
              <a:spcBef>
                <a:spcPts val="100"/>
              </a:spcBef>
            </a:pPr>
            <a:r>
              <a:rPr spc="-20" dirty="0">
                <a:solidFill>
                  <a:srgbClr val="272F35"/>
                </a:solidFill>
              </a:rPr>
              <a:t>IMPROVING</a:t>
            </a:r>
            <a:r>
              <a:rPr spc="-150" dirty="0">
                <a:solidFill>
                  <a:srgbClr val="272F35"/>
                </a:solidFill>
              </a:rPr>
              <a:t> </a:t>
            </a:r>
            <a:r>
              <a:rPr spc="-20" dirty="0">
                <a:solidFill>
                  <a:srgbClr val="272F35"/>
                </a:solidFill>
              </a:rPr>
              <a:t>PLATELET</a:t>
            </a:r>
            <a:r>
              <a:rPr spc="-150" dirty="0">
                <a:solidFill>
                  <a:srgbClr val="272F35"/>
                </a:solidFill>
              </a:rPr>
              <a:t> </a:t>
            </a:r>
            <a:r>
              <a:rPr spc="-10" dirty="0">
                <a:solidFill>
                  <a:srgbClr val="272F35"/>
                </a:solidFill>
              </a:rPr>
              <a:t>STORAGE</a:t>
            </a:r>
          </a:p>
        </p:txBody>
      </p:sp>
      <p:grpSp>
        <p:nvGrpSpPr>
          <p:cNvPr id="4" name="object 4" descr="A black and red text on a black background  Description automatically generated"/>
          <p:cNvGrpSpPr/>
          <p:nvPr/>
        </p:nvGrpSpPr>
        <p:grpSpPr>
          <a:xfrm>
            <a:off x="-5409" y="-5397"/>
            <a:ext cx="3674110" cy="1417320"/>
            <a:chOff x="-5409" y="-5397"/>
            <a:chExt cx="3674110" cy="1417320"/>
          </a:xfrm>
        </p:grpSpPr>
        <p:pic>
          <p:nvPicPr>
            <p:cNvPr id="5" name="object 5" descr="A black and red text on a black background  Description automatically generated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3668090" cy="1411604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8878" y="8889"/>
              <a:ext cx="3596004" cy="1066800"/>
            </a:xfrm>
            <a:custGeom>
              <a:avLst/>
              <a:gdLst/>
              <a:ahLst/>
              <a:cxnLst/>
              <a:rect l="l" t="t" r="r" b="b"/>
              <a:pathLst>
                <a:path w="3596004" h="1066800">
                  <a:moveTo>
                    <a:pt x="0" y="1066799"/>
                  </a:moveTo>
                  <a:lnTo>
                    <a:pt x="3595497" y="1066799"/>
                  </a:lnTo>
                  <a:lnTo>
                    <a:pt x="3595497" y="0"/>
                  </a:lnTo>
                  <a:lnTo>
                    <a:pt x="0" y="0"/>
                  </a:lnTo>
                  <a:lnTo>
                    <a:pt x="0" y="1066799"/>
                  </a:lnTo>
                  <a:close/>
                </a:path>
              </a:pathLst>
            </a:custGeom>
            <a:ln w="28575">
              <a:solidFill>
                <a:srgbClr val="39465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96925" y="2460116"/>
            <a:ext cx="292671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-3175" algn="ctr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A8384B"/>
                </a:solidFill>
                <a:latin typeface="Calibri"/>
                <a:cs typeface="Calibri"/>
              </a:rPr>
              <a:t>Addresses</a:t>
            </a:r>
            <a:r>
              <a:rPr sz="2400" b="1" spc="-80" dirty="0">
                <a:solidFill>
                  <a:srgbClr val="A8384B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A8384B"/>
                </a:solidFill>
                <a:latin typeface="Calibri"/>
                <a:cs typeface="Calibri"/>
              </a:rPr>
              <a:t>unmet</a:t>
            </a:r>
            <a:r>
              <a:rPr sz="2400" b="1" spc="-80" dirty="0">
                <a:solidFill>
                  <a:srgbClr val="A8384B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A8384B"/>
                </a:solidFill>
                <a:latin typeface="Calibri"/>
                <a:cs typeface="Calibri"/>
              </a:rPr>
              <a:t>need </a:t>
            </a:r>
            <a:r>
              <a:rPr sz="2400" dirty="0">
                <a:latin typeface="Calibri"/>
                <a:cs typeface="Calibri"/>
              </a:rPr>
              <a:t>for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supply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safety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of </a:t>
            </a:r>
            <a:r>
              <a:rPr sz="2400" spc="-10" dirty="0">
                <a:latin typeface="Calibri"/>
                <a:cs typeface="Calibri"/>
              </a:rPr>
              <a:t>platelets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28294" y="3923538"/>
            <a:ext cx="266001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28369" marR="5080" indent="-916305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A8384B"/>
                </a:solidFill>
                <a:latin typeface="Calibri"/>
                <a:cs typeface="Calibri"/>
              </a:rPr>
              <a:t>$3.65B</a:t>
            </a:r>
            <a:r>
              <a:rPr sz="2400" b="1" spc="-50" dirty="0">
                <a:solidFill>
                  <a:srgbClr val="A8384B"/>
                </a:solidFill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global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market (2020)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13994" y="5021071"/>
            <a:ext cx="288544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635" algn="ctr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9B2C1F"/>
                </a:solidFill>
                <a:latin typeface="Calibri"/>
                <a:cs typeface="Calibri"/>
              </a:rPr>
              <a:t>Overlaps</a:t>
            </a:r>
            <a:r>
              <a:rPr sz="2400" b="1" spc="-90" dirty="0">
                <a:solidFill>
                  <a:srgbClr val="9B2C1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9B2C1F"/>
                </a:solidFill>
                <a:latin typeface="Calibri"/>
                <a:cs typeface="Calibri"/>
              </a:rPr>
              <a:t>with</a:t>
            </a:r>
            <a:r>
              <a:rPr sz="2400" b="1" spc="-95" dirty="0">
                <a:solidFill>
                  <a:srgbClr val="9B2C1F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9B2C1F"/>
                </a:solidFill>
                <a:latin typeface="Calibri"/>
                <a:cs typeface="Calibri"/>
              </a:rPr>
              <a:t>BARDA </a:t>
            </a:r>
            <a:r>
              <a:rPr sz="2400" spc="-10" dirty="0">
                <a:latin typeface="Calibri"/>
                <a:cs typeface="Calibri"/>
              </a:rPr>
              <a:t>preparedness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mandate </a:t>
            </a:r>
            <a:r>
              <a:rPr sz="2400" dirty="0">
                <a:latin typeface="Calibri"/>
                <a:cs typeface="Calibri"/>
              </a:rPr>
              <a:t>for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AOI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4.2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915536" y="2460116"/>
            <a:ext cx="357632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A8384B"/>
                </a:solidFill>
                <a:latin typeface="Calibri"/>
                <a:cs typeface="Calibri"/>
              </a:rPr>
              <a:t>&gt;2x</a:t>
            </a:r>
            <a:r>
              <a:rPr sz="2400" b="1" spc="-50" dirty="0">
                <a:solidFill>
                  <a:srgbClr val="A8384B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A8384B"/>
                </a:solidFill>
                <a:latin typeface="Calibri"/>
                <a:cs typeface="Calibri"/>
              </a:rPr>
              <a:t>increase</a:t>
            </a:r>
            <a:r>
              <a:rPr sz="2400" b="1" spc="-35" dirty="0">
                <a:solidFill>
                  <a:srgbClr val="A8384B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A8384B"/>
                </a:solidFill>
                <a:latin typeface="Calibri"/>
                <a:cs typeface="Calibri"/>
              </a:rPr>
              <a:t>in</a:t>
            </a:r>
            <a:r>
              <a:rPr sz="2400" b="1" spc="-35" dirty="0">
                <a:solidFill>
                  <a:srgbClr val="A8384B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A8384B"/>
                </a:solidFill>
                <a:latin typeface="Calibri"/>
                <a:cs typeface="Calibri"/>
              </a:rPr>
              <a:t>longevity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increases</a:t>
            </a:r>
            <a:r>
              <a:rPr sz="2400" spc="-114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platelet</a:t>
            </a:r>
            <a:r>
              <a:rPr sz="2400" spc="-1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availability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218813" y="3557778"/>
            <a:ext cx="296989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33985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A8384B"/>
                </a:solidFill>
                <a:latin typeface="Calibri"/>
                <a:cs typeface="Calibri"/>
              </a:rPr>
              <a:t>Improves</a:t>
            </a:r>
            <a:r>
              <a:rPr sz="2400" b="1" spc="-125" dirty="0">
                <a:solidFill>
                  <a:srgbClr val="A8384B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A8384B"/>
                </a:solidFill>
                <a:latin typeface="Calibri"/>
                <a:cs typeface="Calibri"/>
              </a:rPr>
              <a:t>safety</a:t>
            </a:r>
            <a:r>
              <a:rPr sz="2400" b="1" spc="-114" dirty="0">
                <a:solidFill>
                  <a:srgbClr val="A8384B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from </a:t>
            </a:r>
            <a:r>
              <a:rPr sz="2400" dirty="0">
                <a:latin typeface="Calibri"/>
                <a:cs typeface="Calibri"/>
              </a:rPr>
              <a:t>bacterial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contamination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872865" y="4655311"/>
            <a:ext cx="366204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A8384B"/>
                </a:solidFill>
                <a:latin typeface="Calibri"/>
                <a:cs typeface="Calibri"/>
              </a:rPr>
              <a:t>Streamlines</a:t>
            </a:r>
            <a:r>
              <a:rPr sz="2400" b="1" spc="-55" dirty="0">
                <a:solidFill>
                  <a:srgbClr val="A8384B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A8384B"/>
                </a:solidFill>
                <a:latin typeface="Calibri"/>
                <a:cs typeface="Calibri"/>
              </a:rPr>
              <a:t>the</a:t>
            </a:r>
            <a:r>
              <a:rPr sz="2400" b="1" spc="-40" dirty="0">
                <a:solidFill>
                  <a:srgbClr val="A8384B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A8384B"/>
                </a:solidFill>
                <a:latin typeface="Calibri"/>
                <a:cs typeface="Calibri"/>
              </a:rPr>
              <a:t>supply</a:t>
            </a:r>
            <a:r>
              <a:rPr sz="2400" b="1" spc="-50" dirty="0">
                <a:solidFill>
                  <a:srgbClr val="A8384B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A8384B"/>
                </a:solidFill>
                <a:latin typeface="Calibri"/>
                <a:cs typeface="Calibri"/>
              </a:rPr>
              <a:t>chain </a:t>
            </a:r>
            <a:r>
              <a:rPr sz="2400" dirty="0">
                <a:latin typeface="Calibri"/>
                <a:cs typeface="Calibri"/>
              </a:rPr>
              <a:t>with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other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refrigerated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blood products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948676" y="2460116"/>
            <a:ext cx="395922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4950" marR="5080" indent="-222885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A8384B"/>
                </a:solidFill>
                <a:latin typeface="Calibri"/>
                <a:cs typeface="Calibri"/>
              </a:rPr>
              <a:t>Strong</a:t>
            </a:r>
            <a:r>
              <a:rPr sz="2400" b="1" spc="-60" dirty="0">
                <a:solidFill>
                  <a:srgbClr val="A8384B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A8384B"/>
                </a:solidFill>
                <a:latin typeface="Calibri"/>
                <a:cs typeface="Calibri"/>
              </a:rPr>
              <a:t>Management</a:t>
            </a:r>
            <a:r>
              <a:rPr sz="2400" b="1" spc="-45" dirty="0">
                <a:solidFill>
                  <a:srgbClr val="A8384B"/>
                </a:solidFill>
                <a:latin typeface="Calibri"/>
                <a:cs typeface="Calibri"/>
              </a:rPr>
              <a:t> Team</a:t>
            </a:r>
            <a:r>
              <a:rPr sz="2400" b="1" spc="-80" dirty="0">
                <a:solidFill>
                  <a:srgbClr val="A8384B"/>
                </a:solidFill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&gt;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70 </a:t>
            </a:r>
            <a:r>
              <a:rPr sz="2400" dirty="0">
                <a:latin typeface="Calibri"/>
                <a:cs typeface="Calibri"/>
              </a:rPr>
              <a:t>years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combined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expertise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032495" y="3557778"/>
            <a:ext cx="379095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0985" marR="5080" indent="-24892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A8384B"/>
                </a:solidFill>
                <a:latin typeface="Calibri"/>
                <a:cs typeface="Calibri"/>
              </a:rPr>
              <a:t>Academic</a:t>
            </a:r>
            <a:r>
              <a:rPr sz="2400" b="1" spc="-95" dirty="0">
                <a:solidFill>
                  <a:srgbClr val="A8384B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A8384B"/>
                </a:solidFill>
                <a:latin typeface="Calibri"/>
                <a:cs typeface="Calibri"/>
              </a:rPr>
              <a:t>founders</a:t>
            </a:r>
            <a:r>
              <a:rPr sz="2400" b="1" spc="-90" dirty="0">
                <a:solidFill>
                  <a:srgbClr val="A8384B"/>
                </a:solidFill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are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world-renowned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platelet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experts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081518" y="4655311"/>
            <a:ext cx="3691890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270" algn="ctr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A8384B"/>
                </a:solidFill>
                <a:latin typeface="Calibri"/>
                <a:cs typeface="Calibri"/>
              </a:rPr>
              <a:t>Partnered</a:t>
            </a:r>
            <a:r>
              <a:rPr sz="2400" b="1" spc="-65" dirty="0">
                <a:solidFill>
                  <a:srgbClr val="A8384B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A8384B"/>
                </a:solidFill>
                <a:latin typeface="Calibri"/>
                <a:cs typeface="Calibri"/>
              </a:rPr>
              <a:t>with</a:t>
            </a:r>
            <a:r>
              <a:rPr sz="2400" b="1" spc="-65" dirty="0">
                <a:solidFill>
                  <a:srgbClr val="A8384B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A8384B"/>
                </a:solidFill>
                <a:latin typeface="Calibri"/>
                <a:cs typeface="Calibri"/>
              </a:rPr>
              <a:t>critical stakeholders</a:t>
            </a:r>
            <a:r>
              <a:rPr sz="2400" b="1" spc="-60" dirty="0">
                <a:solidFill>
                  <a:srgbClr val="A8384B"/>
                </a:solidFill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–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blood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centers, </a:t>
            </a:r>
            <a:r>
              <a:rPr sz="2400" dirty="0">
                <a:latin typeface="Calibri"/>
                <a:cs typeface="Calibri"/>
              </a:rPr>
              <a:t>clinicians,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NHLBI,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ARC, </a:t>
            </a:r>
            <a:r>
              <a:rPr sz="2400" dirty="0">
                <a:latin typeface="Calibri"/>
                <a:cs typeface="Calibri"/>
              </a:rPr>
              <a:t>Bloodworks</a:t>
            </a:r>
            <a:r>
              <a:rPr sz="2400" spc="-10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NW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30020" y="1355852"/>
            <a:ext cx="208661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858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A8384B"/>
                </a:solidFill>
                <a:latin typeface="Calibri"/>
                <a:cs typeface="Calibri"/>
              </a:rPr>
              <a:t>Clinical</a:t>
            </a:r>
            <a:r>
              <a:rPr sz="2400" b="1" spc="-75" dirty="0">
                <a:solidFill>
                  <a:srgbClr val="A8384B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A8384B"/>
                </a:solidFill>
                <a:latin typeface="Calibri"/>
                <a:cs typeface="Calibri"/>
              </a:rPr>
              <a:t>Need</a:t>
            </a:r>
            <a:r>
              <a:rPr sz="2400" b="1" spc="-60" dirty="0">
                <a:solidFill>
                  <a:srgbClr val="A8384B"/>
                </a:solidFill>
                <a:latin typeface="Calibri"/>
                <a:cs typeface="Calibri"/>
              </a:rPr>
              <a:t> </a:t>
            </a:r>
            <a:r>
              <a:rPr sz="2400" b="1" spc="-50" dirty="0">
                <a:solidFill>
                  <a:srgbClr val="A8384B"/>
                </a:solidFill>
                <a:latin typeface="Calibri"/>
                <a:cs typeface="Calibri"/>
              </a:rPr>
              <a:t>&amp; </a:t>
            </a:r>
            <a:r>
              <a:rPr sz="2400" b="1" dirty="0">
                <a:solidFill>
                  <a:srgbClr val="A8384B"/>
                </a:solidFill>
                <a:latin typeface="Calibri"/>
                <a:cs typeface="Calibri"/>
              </a:rPr>
              <a:t>Market</a:t>
            </a:r>
            <a:r>
              <a:rPr sz="2400" b="1" spc="-114" dirty="0">
                <a:solidFill>
                  <a:srgbClr val="A8384B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A8384B"/>
                </a:solidFill>
                <a:latin typeface="Calibri"/>
                <a:cs typeface="Calibri"/>
              </a:rPr>
              <a:t>Demand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960111" y="1355852"/>
            <a:ext cx="149415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0955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A8384B"/>
                </a:solidFill>
                <a:latin typeface="Calibri"/>
                <a:cs typeface="Calibri"/>
              </a:rPr>
              <a:t>Technology </a:t>
            </a:r>
            <a:r>
              <a:rPr sz="2400" b="1" spc="-25" dirty="0">
                <a:solidFill>
                  <a:srgbClr val="A8384B"/>
                </a:solidFill>
                <a:latin typeface="Calibri"/>
                <a:cs typeface="Calibri"/>
              </a:rPr>
              <a:t>Advantages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711310" y="1355852"/>
            <a:ext cx="240093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743585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A8384B"/>
                </a:solidFill>
                <a:latin typeface="Calibri"/>
                <a:cs typeface="Calibri"/>
              </a:rPr>
              <a:t>Proven </a:t>
            </a:r>
            <a:r>
              <a:rPr sz="2400" b="1" spc="-20" dirty="0">
                <a:solidFill>
                  <a:srgbClr val="A8384B"/>
                </a:solidFill>
                <a:latin typeface="Calibri"/>
                <a:cs typeface="Calibri"/>
              </a:rPr>
              <a:t>Translational </a:t>
            </a:r>
            <a:r>
              <a:rPr sz="2400" b="1" spc="-45" dirty="0">
                <a:solidFill>
                  <a:srgbClr val="A8384B"/>
                </a:solidFill>
                <a:latin typeface="Calibri"/>
                <a:cs typeface="Calibri"/>
              </a:rPr>
              <a:t>Team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0" y="2267267"/>
            <a:ext cx="12192000" cy="28575"/>
          </a:xfrm>
          <a:custGeom>
            <a:avLst/>
            <a:gdLst/>
            <a:ahLst/>
            <a:cxnLst/>
            <a:rect l="l" t="t" r="r" b="b"/>
            <a:pathLst>
              <a:path w="12192000" h="28575">
                <a:moveTo>
                  <a:pt x="0" y="28575"/>
                </a:moveTo>
                <a:lnTo>
                  <a:pt x="12192000" y="28575"/>
                </a:lnTo>
                <a:lnTo>
                  <a:pt x="12192000" y="0"/>
                </a:lnTo>
                <a:lnTo>
                  <a:pt x="0" y="0"/>
                </a:lnTo>
                <a:lnTo>
                  <a:pt x="0" y="28575"/>
                </a:lnTo>
                <a:close/>
              </a:path>
            </a:pathLst>
          </a:custGeom>
          <a:solidFill>
            <a:srgbClr val="155F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131411" y="1439354"/>
            <a:ext cx="582295" cy="582295"/>
          </a:xfrm>
          <a:custGeom>
            <a:avLst/>
            <a:gdLst/>
            <a:ahLst/>
            <a:cxnLst/>
            <a:rect l="l" t="t" r="r" b="b"/>
            <a:pathLst>
              <a:path w="582295" h="582294">
                <a:moveTo>
                  <a:pt x="581799" y="531012"/>
                </a:moveTo>
                <a:lnTo>
                  <a:pt x="51333" y="531012"/>
                </a:lnTo>
                <a:lnTo>
                  <a:pt x="51333" y="0"/>
                </a:lnTo>
                <a:lnTo>
                  <a:pt x="0" y="0"/>
                </a:lnTo>
                <a:lnTo>
                  <a:pt x="0" y="531012"/>
                </a:lnTo>
                <a:lnTo>
                  <a:pt x="0" y="581825"/>
                </a:lnTo>
                <a:lnTo>
                  <a:pt x="581799" y="581825"/>
                </a:lnTo>
                <a:lnTo>
                  <a:pt x="581799" y="531012"/>
                </a:lnTo>
                <a:close/>
              </a:path>
              <a:path w="582295" h="582294">
                <a:moveTo>
                  <a:pt x="581799" y="145757"/>
                </a:moveTo>
                <a:lnTo>
                  <a:pt x="444906" y="145757"/>
                </a:lnTo>
                <a:lnTo>
                  <a:pt x="495388" y="196265"/>
                </a:lnTo>
                <a:lnTo>
                  <a:pt x="427799" y="263893"/>
                </a:lnTo>
                <a:lnTo>
                  <a:pt x="376453" y="212534"/>
                </a:lnTo>
                <a:lnTo>
                  <a:pt x="290906" y="298132"/>
                </a:lnTo>
                <a:lnTo>
                  <a:pt x="239560" y="246773"/>
                </a:lnTo>
                <a:lnTo>
                  <a:pt x="84709" y="401713"/>
                </a:lnTo>
                <a:lnTo>
                  <a:pt x="120637" y="437667"/>
                </a:lnTo>
                <a:lnTo>
                  <a:pt x="239560" y="318681"/>
                </a:lnTo>
                <a:lnTo>
                  <a:pt x="290906" y="370039"/>
                </a:lnTo>
                <a:lnTo>
                  <a:pt x="376453" y="284441"/>
                </a:lnTo>
                <a:lnTo>
                  <a:pt x="427799" y="335800"/>
                </a:lnTo>
                <a:lnTo>
                  <a:pt x="531317" y="232219"/>
                </a:lnTo>
                <a:lnTo>
                  <a:pt x="581799" y="282727"/>
                </a:lnTo>
                <a:lnTo>
                  <a:pt x="581799" y="1457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1" name="object 21"/>
          <p:cNvGrpSpPr/>
          <p:nvPr/>
        </p:nvGrpSpPr>
        <p:grpSpPr>
          <a:xfrm>
            <a:off x="7932432" y="1596333"/>
            <a:ext cx="646430" cy="403225"/>
            <a:chOff x="7932432" y="1596333"/>
            <a:chExt cx="646430" cy="403225"/>
          </a:xfrm>
        </p:grpSpPr>
        <p:pic>
          <p:nvPicPr>
            <p:cNvPr id="22" name="object 2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01626" y="1596333"/>
              <a:ext cx="138387" cy="138461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370659" y="1596333"/>
              <a:ext cx="138387" cy="138461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7932420" y="1704034"/>
              <a:ext cx="646430" cy="295910"/>
            </a:xfrm>
            <a:custGeom>
              <a:avLst/>
              <a:gdLst/>
              <a:ahLst/>
              <a:cxnLst/>
              <a:rect l="l" t="t" r="r" b="b"/>
              <a:pathLst>
                <a:path w="646429" h="295910">
                  <a:moveTo>
                    <a:pt x="250647" y="138455"/>
                  </a:moveTo>
                  <a:lnTo>
                    <a:pt x="239179" y="123774"/>
                  </a:lnTo>
                  <a:lnTo>
                    <a:pt x="230454" y="107492"/>
                  </a:lnTo>
                  <a:lnTo>
                    <a:pt x="224904" y="89776"/>
                  </a:lnTo>
                  <a:lnTo>
                    <a:pt x="222961" y="67691"/>
                  </a:lnTo>
                  <a:lnTo>
                    <a:pt x="202209" y="60121"/>
                  </a:lnTo>
                  <a:lnTo>
                    <a:pt x="182067" y="55067"/>
                  </a:lnTo>
                  <a:lnTo>
                    <a:pt x="167995" y="52108"/>
                  </a:lnTo>
                  <a:lnTo>
                    <a:pt x="153339" y="50025"/>
                  </a:lnTo>
                  <a:lnTo>
                    <a:pt x="138391" y="49225"/>
                  </a:lnTo>
                  <a:lnTo>
                    <a:pt x="124320" y="49809"/>
                  </a:lnTo>
                  <a:lnTo>
                    <a:pt x="81495" y="58458"/>
                  </a:lnTo>
                  <a:lnTo>
                    <a:pt x="45948" y="72301"/>
                  </a:lnTo>
                  <a:lnTo>
                    <a:pt x="7785" y="96177"/>
                  </a:lnTo>
                  <a:lnTo>
                    <a:pt x="0" y="118452"/>
                  </a:lnTo>
                  <a:lnTo>
                    <a:pt x="0" y="187693"/>
                  </a:lnTo>
                  <a:lnTo>
                    <a:pt x="166065" y="187693"/>
                  </a:lnTo>
                  <a:lnTo>
                    <a:pt x="170688" y="181533"/>
                  </a:lnTo>
                  <a:lnTo>
                    <a:pt x="173761" y="178460"/>
                  </a:lnTo>
                  <a:lnTo>
                    <a:pt x="179908" y="173837"/>
                  </a:lnTo>
                  <a:lnTo>
                    <a:pt x="196583" y="162902"/>
                  </a:lnTo>
                  <a:lnTo>
                    <a:pt x="214122" y="153263"/>
                  </a:lnTo>
                  <a:lnTo>
                    <a:pt x="232232" y="145072"/>
                  </a:lnTo>
                  <a:lnTo>
                    <a:pt x="250647" y="138455"/>
                  </a:lnTo>
                  <a:close/>
                </a:path>
                <a:path w="646429" h="295910">
                  <a:moveTo>
                    <a:pt x="392099" y="69227"/>
                  </a:moveTo>
                  <a:lnTo>
                    <a:pt x="386664" y="42278"/>
                  </a:lnTo>
                  <a:lnTo>
                    <a:pt x="371843" y="20269"/>
                  </a:lnTo>
                  <a:lnTo>
                    <a:pt x="349846" y="5435"/>
                  </a:lnTo>
                  <a:lnTo>
                    <a:pt x="322910" y="0"/>
                  </a:lnTo>
                  <a:lnTo>
                    <a:pt x="295973" y="5435"/>
                  </a:lnTo>
                  <a:lnTo>
                    <a:pt x="273977" y="20269"/>
                  </a:lnTo>
                  <a:lnTo>
                    <a:pt x="259156" y="42278"/>
                  </a:lnTo>
                  <a:lnTo>
                    <a:pt x="253720" y="69227"/>
                  </a:lnTo>
                  <a:lnTo>
                    <a:pt x="259156" y="96177"/>
                  </a:lnTo>
                  <a:lnTo>
                    <a:pt x="273977" y="118186"/>
                  </a:lnTo>
                  <a:lnTo>
                    <a:pt x="295973" y="133019"/>
                  </a:lnTo>
                  <a:lnTo>
                    <a:pt x="322910" y="138455"/>
                  </a:lnTo>
                  <a:lnTo>
                    <a:pt x="349846" y="133019"/>
                  </a:lnTo>
                  <a:lnTo>
                    <a:pt x="371843" y="118186"/>
                  </a:lnTo>
                  <a:lnTo>
                    <a:pt x="386664" y="96177"/>
                  </a:lnTo>
                  <a:lnTo>
                    <a:pt x="392099" y="69227"/>
                  </a:lnTo>
                  <a:close/>
                </a:path>
                <a:path w="646429" h="295910">
                  <a:moveTo>
                    <a:pt x="461302" y="226148"/>
                  </a:moveTo>
                  <a:lnTo>
                    <a:pt x="432562" y="187782"/>
                  </a:lnTo>
                  <a:lnTo>
                    <a:pt x="379806" y="166154"/>
                  </a:lnTo>
                  <a:lnTo>
                    <a:pt x="337858" y="157708"/>
                  </a:lnTo>
                  <a:lnTo>
                    <a:pt x="322910" y="156921"/>
                  </a:lnTo>
                  <a:lnTo>
                    <a:pt x="308825" y="157492"/>
                  </a:lnTo>
                  <a:lnTo>
                    <a:pt x="247878" y="171843"/>
                  </a:lnTo>
                  <a:lnTo>
                    <a:pt x="198361" y="198462"/>
                  </a:lnTo>
                  <a:lnTo>
                    <a:pt x="184518" y="226148"/>
                  </a:lnTo>
                  <a:lnTo>
                    <a:pt x="184518" y="295376"/>
                  </a:lnTo>
                  <a:lnTo>
                    <a:pt x="461302" y="295376"/>
                  </a:lnTo>
                  <a:lnTo>
                    <a:pt x="461302" y="226148"/>
                  </a:lnTo>
                  <a:close/>
                </a:path>
                <a:path w="646429" h="295910">
                  <a:moveTo>
                    <a:pt x="645807" y="118452"/>
                  </a:moveTo>
                  <a:lnTo>
                    <a:pt x="617080" y="80098"/>
                  </a:lnTo>
                  <a:lnTo>
                    <a:pt x="564324" y="58458"/>
                  </a:lnTo>
                  <a:lnTo>
                    <a:pt x="522376" y="50025"/>
                  </a:lnTo>
                  <a:lnTo>
                    <a:pt x="507428" y="49225"/>
                  </a:lnTo>
                  <a:lnTo>
                    <a:pt x="493344" y="49809"/>
                  </a:lnTo>
                  <a:lnTo>
                    <a:pt x="443611" y="60794"/>
                  </a:lnTo>
                  <a:lnTo>
                    <a:pt x="420916" y="89992"/>
                  </a:lnTo>
                  <a:lnTo>
                    <a:pt x="415366" y="108077"/>
                  </a:lnTo>
                  <a:lnTo>
                    <a:pt x="406641" y="124421"/>
                  </a:lnTo>
                  <a:lnTo>
                    <a:pt x="395173" y="138455"/>
                  </a:lnTo>
                  <a:lnTo>
                    <a:pt x="415963" y="145935"/>
                  </a:lnTo>
                  <a:lnTo>
                    <a:pt x="434581" y="154419"/>
                  </a:lnTo>
                  <a:lnTo>
                    <a:pt x="451180" y="163766"/>
                  </a:lnTo>
                  <a:lnTo>
                    <a:pt x="465912" y="173837"/>
                  </a:lnTo>
                  <a:lnTo>
                    <a:pt x="470522" y="178460"/>
                  </a:lnTo>
                  <a:lnTo>
                    <a:pt x="475132" y="181533"/>
                  </a:lnTo>
                  <a:lnTo>
                    <a:pt x="478205" y="187693"/>
                  </a:lnTo>
                  <a:lnTo>
                    <a:pt x="645807" y="187693"/>
                  </a:lnTo>
                  <a:lnTo>
                    <a:pt x="645807" y="11845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/>
          <p:nvPr/>
        </p:nvSpPr>
        <p:spPr>
          <a:xfrm>
            <a:off x="305917" y="1432928"/>
            <a:ext cx="643255" cy="643890"/>
          </a:xfrm>
          <a:custGeom>
            <a:avLst/>
            <a:gdLst/>
            <a:ahLst/>
            <a:cxnLst/>
            <a:rect l="l" t="t" r="r" b="b"/>
            <a:pathLst>
              <a:path w="643255" h="643889">
                <a:moveTo>
                  <a:pt x="431342" y="290334"/>
                </a:moveTo>
                <a:lnTo>
                  <a:pt x="428802" y="286956"/>
                </a:lnTo>
                <a:lnTo>
                  <a:pt x="425411" y="286105"/>
                </a:lnTo>
                <a:lnTo>
                  <a:pt x="384810" y="272554"/>
                </a:lnTo>
                <a:lnTo>
                  <a:pt x="381419" y="271716"/>
                </a:lnTo>
                <a:lnTo>
                  <a:pt x="378891" y="271716"/>
                </a:lnTo>
                <a:lnTo>
                  <a:pt x="346735" y="279336"/>
                </a:lnTo>
                <a:lnTo>
                  <a:pt x="344195" y="281025"/>
                </a:lnTo>
                <a:lnTo>
                  <a:pt x="343357" y="284416"/>
                </a:lnTo>
                <a:lnTo>
                  <a:pt x="346735" y="287794"/>
                </a:lnTo>
                <a:lnTo>
                  <a:pt x="389890" y="287794"/>
                </a:lnTo>
                <a:lnTo>
                  <a:pt x="391579" y="288645"/>
                </a:lnTo>
                <a:lnTo>
                  <a:pt x="421182" y="300494"/>
                </a:lnTo>
                <a:lnTo>
                  <a:pt x="426262" y="302183"/>
                </a:lnTo>
                <a:lnTo>
                  <a:pt x="431342" y="298805"/>
                </a:lnTo>
                <a:lnTo>
                  <a:pt x="431342" y="290334"/>
                </a:lnTo>
                <a:close/>
              </a:path>
              <a:path w="643255" h="643889">
                <a:moveTo>
                  <a:pt x="642708" y="319963"/>
                </a:moveTo>
                <a:lnTo>
                  <a:pt x="639356" y="274142"/>
                </a:lnTo>
                <a:lnTo>
                  <a:pt x="629335" y="229158"/>
                </a:lnTo>
                <a:lnTo>
                  <a:pt x="612978" y="186004"/>
                </a:lnTo>
                <a:lnTo>
                  <a:pt x="608926" y="178701"/>
                </a:lnTo>
                <a:lnTo>
                  <a:pt x="608926" y="322503"/>
                </a:lnTo>
                <a:lnTo>
                  <a:pt x="604570" y="372008"/>
                </a:lnTo>
                <a:lnTo>
                  <a:pt x="591794" y="419531"/>
                </a:lnTo>
                <a:lnTo>
                  <a:pt x="571436" y="463473"/>
                </a:lnTo>
                <a:lnTo>
                  <a:pt x="544283" y="503072"/>
                </a:lnTo>
                <a:lnTo>
                  <a:pt x="511073" y="537578"/>
                </a:lnTo>
                <a:lnTo>
                  <a:pt x="472617" y="566229"/>
                </a:lnTo>
                <a:lnTo>
                  <a:pt x="429641" y="588289"/>
                </a:lnTo>
                <a:lnTo>
                  <a:pt x="445465" y="574573"/>
                </a:lnTo>
                <a:lnTo>
                  <a:pt x="462953" y="559193"/>
                </a:lnTo>
                <a:lnTo>
                  <a:pt x="499275" y="519874"/>
                </a:lnTo>
                <a:lnTo>
                  <a:pt x="507441" y="491172"/>
                </a:lnTo>
                <a:lnTo>
                  <a:pt x="507479" y="490943"/>
                </a:lnTo>
                <a:lnTo>
                  <a:pt x="516737" y="487756"/>
                </a:lnTo>
                <a:lnTo>
                  <a:pt x="537083" y="477507"/>
                </a:lnTo>
                <a:lnTo>
                  <a:pt x="557441" y="459168"/>
                </a:lnTo>
                <a:lnTo>
                  <a:pt x="566699" y="431698"/>
                </a:lnTo>
                <a:lnTo>
                  <a:pt x="557441" y="412584"/>
                </a:lnTo>
                <a:lnTo>
                  <a:pt x="537083" y="399427"/>
                </a:lnTo>
                <a:lnTo>
                  <a:pt x="516737" y="391820"/>
                </a:lnTo>
                <a:lnTo>
                  <a:pt x="507479" y="389369"/>
                </a:lnTo>
                <a:lnTo>
                  <a:pt x="493166" y="367512"/>
                </a:lnTo>
                <a:lnTo>
                  <a:pt x="474535" y="355511"/>
                </a:lnTo>
                <a:lnTo>
                  <a:pt x="468452" y="351599"/>
                </a:lnTo>
                <a:lnTo>
                  <a:pt x="437883" y="341884"/>
                </a:lnTo>
                <a:lnTo>
                  <a:pt x="405955" y="338582"/>
                </a:lnTo>
                <a:lnTo>
                  <a:pt x="398348" y="340499"/>
                </a:lnTo>
                <a:lnTo>
                  <a:pt x="398348" y="496874"/>
                </a:lnTo>
                <a:lnTo>
                  <a:pt x="397522" y="524598"/>
                </a:lnTo>
                <a:lnTo>
                  <a:pt x="392988" y="579602"/>
                </a:lnTo>
                <a:lnTo>
                  <a:pt x="357098" y="604583"/>
                </a:lnTo>
                <a:lnTo>
                  <a:pt x="322211" y="606907"/>
                </a:lnTo>
                <a:lnTo>
                  <a:pt x="275475" y="603821"/>
                </a:lnTo>
                <a:lnTo>
                  <a:pt x="231127" y="593420"/>
                </a:lnTo>
                <a:lnTo>
                  <a:pt x="189750" y="576338"/>
                </a:lnTo>
                <a:lnTo>
                  <a:pt x="151955" y="553186"/>
                </a:lnTo>
                <a:lnTo>
                  <a:pt x="118325" y="524598"/>
                </a:lnTo>
                <a:lnTo>
                  <a:pt x="89458" y="491172"/>
                </a:lnTo>
                <a:lnTo>
                  <a:pt x="65976" y="453555"/>
                </a:lnTo>
                <a:lnTo>
                  <a:pt x="48552" y="412584"/>
                </a:lnTo>
                <a:lnTo>
                  <a:pt x="37515" y="368211"/>
                </a:lnTo>
                <a:lnTo>
                  <a:pt x="33794" y="322503"/>
                </a:lnTo>
                <a:lnTo>
                  <a:pt x="33883" y="319963"/>
                </a:lnTo>
                <a:lnTo>
                  <a:pt x="38950" y="266712"/>
                </a:lnTo>
                <a:lnTo>
                  <a:pt x="54025" y="215430"/>
                </a:lnTo>
                <a:lnTo>
                  <a:pt x="77978" y="168579"/>
                </a:lnTo>
                <a:lnTo>
                  <a:pt x="109855" y="126974"/>
                </a:lnTo>
                <a:lnTo>
                  <a:pt x="117475" y="131203"/>
                </a:lnTo>
                <a:lnTo>
                  <a:pt x="125095" y="137972"/>
                </a:lnTo>
                <a:lnTo>
                  <a:pt x="126784" y="143903"/>
                </a:lnTo>
                <a:lnTo>
                  <a:pt x="126784" y="200609"/>
                </a:lnTo>
                <a:lnTo>
                  <a:pt x="127622" y="204838"/>
                </a:lnTo>
                <a:lnTo>
                  <a:pt x="130162" y="207378"/>
                </a:lnTo>
                <a:lnTo>
                  <a:pt x="186004" y="279336"/>
                </a:lnTo>
                <a:lnTo>
                  <a:pt x="192773" y="272554"/>
                </a:lnTo>
                <a:lnTo>
                  <a:pt x="193611" y="268325"/>
                </a:lnTo>
                <a:lnTo>
                  <a:pt x="191922" y="264947"/>
                </a:lnTo>
                <a:lnTo>
                  <a:pt x="181775" y="248018"/>
                </a:lnTo>
                <a:lnTo>
                  <a:pt x="180505" y="242811"/>
                </a:lnTo>
                <a:lnTo>
                  <a:pt x="182410" y="238175"/>
                </a:lnTo>
                <a:lnTo>
                  <a:pt x="186474" y="235318"/>
                </a:lnTo>
                <a:lnTo>
                  <a:pt x="191922" y="235318"/>
                </a:lnTo>
                <a:lnTo>
                  <a:pt x="194462" y="236156"/>
                </a:lnTo>
                <a:lnTo>
                  <a:pt x="196151" y="237858"/>
                </a:lnTo>
                <a:lnTo>
                  <a:pt x="224917" y="294563"/>
                </a:lnTo>
                <a:lnTo>
                  <a:pt x="228295" y="300494"/>
                </a:lnTo>
                <a:lnTo>
                  <a:pt x="233375" y="305574"/>
                </a:lnTo>
                <a:lnTo>
                  <a:pt x="239293" y="307263"/>
                </a:lnTo>
                <a:lnTo>
                  <a:pt x="279057" y="320814"/>
                </a:lnTo>
                <a:lnTo>
                  <a:pt x="280746" y="322503"/>
                </a:lnTo>
                <a:lnTo>
                  <a:pt x="281597" y="324192"/>
                </a:lnTo>
                <a:lnTo>
                  <a:pt x="284137" y="328422"/>
                </a:lnTo>
                <a:lnTo>
                  <a:pt x="286677" y="334352"/>
                </a:lnTo>
                <a:lnTo>
                  <a:pt x="292595" y="337743"/>
                </a:lnTo>
                <a:lnTo>
                  <a:pt x="312051" y="337743"/>
                </a:lnTo>
                <a:lnTo>
                  <a:pt x="314591" y="339432"/>
                </a:lnTo>
                <a:lnTo>
                  <a:pt x="316357" y="341223"/>
                </a:lnTo>
                <a:lnTo>
                  <a:pt x="327279" y="357200"/>
                </a:lnTo>
                <a:lnTo>
                  <a:pt x="329819" y="360591"/>
                </a:lnTo>
                <a:lnTo>
                  <a:pt x="333209" y="363131"/>
                </a:lnTo>
                <a:lnTo>
                  <a:pt x="337439" y="363982"/>
                </a:lnTo>
                <a:lnTo>
                  <a:pt x="355193" y="368211"/>
                </a:lnTo>
                <a:lnTo>
                  <a:pt x="360273" y="369062"/>
                </a:lnTo>
                <a:lnTo>
                  <a:pt x="362813" y="374980"/>
                </a:lnTo>
                <a:lnTo>
                  <a:pt x="361124" y="379209"/>
                </a:lnTo>
                <a:lnTo>
                  <a:pt x="359003" y="381635"/>
                </a:lnTo>
                <a:lnTo>
                  <a:pt x="354355" y="388416"/>
                </a:lnTo>
                <a:lnTo>
                  <a:pt x="349694" y="398856"/>
                </a:lnTo>
                <a:lnTo>
                  <a:pt x="347611" y="412343"/>
                </a:lnTo>
                <a:lnTo>
                  <a:pt x="355511" y="447230"/>
                </a:lnTo>
                <a:lnTo>
                  <a:pt x="372960" y="470738"/>
                </a:lnTo>
                <a:lnTo>
                  <a:pt x="390410" y="486143"/>
                </a:lnTo>
                <a:lnTo>
                  <a:pt x="398348" y="496874"/>
                </a:lnTo>
                <a:lnTo>
                  <a:pt x="398348" y="340499"/>
                </a:lnTo>
                <a:lnTo>
                  <a:pt x="395427" y="341223"/>
                </a:lnTo>
                <a:lnTo>
                  <a:pt x="381317" y="347052"/>
                </a:lnTo>
                <a:lnTo>
                  <a:pt x="368960" y="352869"/>
                </a:lnTo>
                <a:lnTo>
                  <a:pt x="363664" y="355511"/>
                </a:lnTo>
                <a:lnTo>
                  <a:pt x="346735" y="347052"/>
                </a:lnTo>
                <a:lnTo>
                  <a:pt x="346735" y="316572"/>
                </a:lnTo>
                <a:lnTo>
                  <a:pt x="343357" y="313194"/>
                </a:lnTo>
                <a:lnTo>
                  <a:pt x="321360" y="313194"/>
                </a:lnTo>
                <a:lnTo>
                  <a:pt x="321360" y="288010"/>
                </a:lnTo>
                <a:lnTo>
                  <a:pt x="321360" y="282714"/>
                </a:lnTo>
                <a:lnTo>
                  <a:pt x="317969" y="279336"/>
                </a:lnTo>
                <a:lnTo>
                  <a:pt x="304444" y="279336"/>
                </a:lnTo>
                <a:lnTo>
                  <a:pt x="295135" y="285254"/>
                </a:lnTo>
                <a:lnTo>
                  <a:pt x="288328" y="288010"/>
                </a:lnTo>
                <a:lnTo>
                  <a:pt x="262140" y="261556"/>
                </a:lnTo>
                <a:lnTo>
                  <a:pt x="268744" y="240906"/>
                </a:lnTo>
                <a:lnTo>
                  <a:pt x="276936" y="235318"/>
                </a:lnTo>
                <a:lnTo>
                  <a:pt x="283286" y="230974"/>
                </a:lnTo>
                <a:lnTo>
                  <a:pt x="297827" y="227876"/>
                </a:lnTo>
                <a:lnTo>
                  <a:pt x="304444" y="227698"/>
                </a:lnTo>
                <a:lnTo>
                  <a:pt x="327279" y="227698"/>
                </a:lnTo>
                <a:lnTo>
                  <a:pt x="330669" y="230238"/>
                </a:lnTo>
                <a:lnTo>
                  <a:pt x="331508" y="234467"/>
                </a:lnTo>
                <a:lnTo>
                  <a:pt x="336588" y="255625"/>
                </a:lnTo>
                <a:lnTo>
                  <a:pt x="337439" y="259016"/>
                </a:lnTo>
                <a:lnTo>
                  <a:pt x="340817" y="262407"/>
                </a:lnTo>
                <a:lnTo>
                  <a:pt x="352666" y="262407"/>
                </a:lnTo>
                <a:lnTo>
                  <a:pt x="356044" y="259867"/>
                </a:lnTo>
                <a:lnTo>
                  <a:pt x="356895" y="255625"/>
                </a:lnTo>
                <a:lnTo>
                  <a:pt x="362140" y="227876"/>
                </a:lnTo>
                <a:lnTo>
                  <a:pt x="362178" y="227698"/>
                </a:lnTo>
                <a:lnTo>
                  <a:pt x="389890" y="187071"/>
                </a:lnTo>
                <a:lnTo>
                  <a:pt x="401726" y="177761"/>
                </a:lnTo>
                <a:lnTo>
                  <a:pt x="436410" y="177761"/>
                </a:lnTo>
                <a:lnTo>
                  <a:pt x="439801" y="174371"/>
                </a:lnTo>
                <a:lnTo>
                  <a:pt x="439801" y="160832"/>
                </a:lnTo>
                <a:lnTo>
                  <a:pt x="432181" y="153212"/>
                </a:lnTo>
                <a:lnTo>
                  <a:pt x="435571" y="143903"/>
                </a:lnTo>
                <a:lnTo>
                  <a:pt x="453339" y="143903"/>
                </a:lnTo>
                <a:lnTo>
                  <a:pt x="456717" y="147281"/>
                </a:lnTo>
                <a:lnTo>
                  <a:pt x="456717" y="157441"/>
                </a:lnTo>
                <a:lnTo>
                  <a:pt x="460108" y="160832"/>
                </a:lnTo>
                <a:lnTo>
                  <a:pt x="473633" y="160832"/>
                </a:lnTo>
                <a:lnTo>
                  <a:pt x="477545" y="143903"/>
                </a:lnTo>
                <a:lnTo>
                  <a:pt x="478713" y="138823"/>
                </a:lnTo>
                <a:lnTo>
                  <a:pt x="480402" y="131203"/>
                </a:lnTo>
                <a:lnTo>
                  <a:pt x="478294" y="126974"/>
                </a:lnTo>
                <a:lnTo>
                  <a:pt x="477024" y="124434"/>
                </a:lnTo>
                <a:lnTo>
                  <a:pt x="471106" y="120192"/>
                </a:lnTo>
                <a:lnTo>
                  <a:pt x="454177" y="110045"/>
                </a:lnTo>
                <a:lnTo>
                  <a:pt x="399186" y="77025"/>
                </a:lnTo>
                <a:lnTo>
                  <a:pt x="398348" y="76187"/>
                </a:lnTo>
                <a:lnTo>
                  <a:pt x="371271" y="76187"/>
                </a:lnTo>
                <a:lnTo>
                  <a:pt x="363664" y="83794"/>
                </a:lnTo>
                <a:lnTo>
                  <a:pt x="363664" y="106654"/>
                </a:lnTo>
                <a:lnTo>
                  <a:pt x="360273" y="110045"/>
                </a:lnTo>
                <a:lnTo>
                  <a:pt x="346735" y="110045"/>
                </a:lnTo>
                <a:lnTo>
                  <a:pt x="338277" y="101574"/>
                </a:lnTo>
                <a:lnTo>
                  <a:pt x="307822" y="101574"/>
                </a:lnTo>
                <a:lnTo>
                  <a:pt x="304444" y="98183"/>
                </a:lnTo>
                <a:lnTo>
                  <a:pt x="304444" y="69405"/>
                </a:lnTo>
                <a:lnTo>
                  <a:pt x="305282" y="66865"/>
                </a:lnTo>
                <a:lnTo>
                  <a:pt x="307822" y="65176"/>
                </a:lnTo>
                <a:lnTo>
                  <a:pt x="361962" y="42329"/>
                </a:lnTo>
                <a:lnTo>
                  <a:pt x="370433" y="56718"/>
                </a:lnTo>
                <a:lnTo>
                  <a:pt x="372122" y="58407"/>
                </a:lnTo>
                <a:lnTo>
                  <a:pt x="373811" y="59258"/>
                </a:lnTo>
                <a:lnTo>
                  <a:pt x="402577" y="59258"/>
                </a:lnTo>
                <a:lnTo>
                  <a:pt x="405955" y="55867"/>
                </a:lnTo>
                <a:lnTo>
                  <a:pt x="405955" y="46558"/>
                </a:lnTo>
                <a:lnTo>
                  <a:pt x="448449" y="63512"/>
                </a:lnTo>
                <a:lnTo>
                  <a:pt x="487299" y="86677"/>
                </a:lnTo>
                <a:lnTo>
                  <a:pt x="521881" y="115443"/>
                </a:lnTo>
                <a:lnTo>
                  <a:pt x="551573" y="149186"/>
                </a:lnTo>
                <a:lnTo>
                  <a:pt x="575767" y="187299"/>
                </a:lnTo>
                <a:lnTo>
                  <a:pt x="593813" y="229158"/>
                </a:lnTo>
                <a:lnTo>
                  <a:pt x="605091" y="274142"/>
                </a:lnTo>
                <a:lnTo>
                  <a:pt x="608863" y="319963"/>
                </a:lnTo>
                <a:lnTo>
                  <a:pt x="608926" y="322503"/>
                </a:lnTo>
                <a:lnTo>
                  <a:pt x="608926" y="178701"/>
                </a:lnTo>
                <a:lnTo>
                  <a:pt x="564019" y="110578"/>
                </a:lnTo>
                <a:lnTo>
                  <a:pt x="532320" y="78854"/>
                </a:lnTo>
                <a:lnTo>
                  <a:pt x="496455" y="51790"/>
                </a:lnTo>
                <a:lnTo>
                  <a:pt x="487006" y="46558"/>
                </a:lnTo>
                <a:lnTo>
                  <a:pt x="479374" y="42329"/>
                </a:lnTo>
                <a:lnTo>
                  <a:pt x="456933" y="29883"/>
                </a:lnTo>
                <a:lnTo>
                  <a:pt x="414248" y="13614"/>
                </a:lnTo>
                <a:lnTo>
                  <a:pt x="368884" y="3479"/>
                </a:lnTo>
                <a:lnTo>
                  <a:pt x="321360" y="0"/>
                </a:lnTo>
                <a:lnTo>
                  <a:pt x="273824" y="3479"/>
                </a:lnTo>
                <a:lnTo>
                  <a:pt x="228473" y="13614"/>
                </a:lnTo>
                <a:lnTo>
                  <a:pt x="185788" y="29883"/>
                </a:lnTo>
                <a:lnTo>
                  <a:pt x="146265" y="51790"/>
                </a:lnTo>
                <a:lnTo>
                  <a:pt x="110401" y="78854"/>
                </a:lnTo>
                <a:lnTo>
                  <a:pt x="78701" y="110578"/>
                </a:lnTo>
                <a:lnTo>
                  <a:pt x="51650" y="146456"/>
                </a:lnTo>
                <a:lnTo>
                  <a:pt x="29743" y="186004"/>
                </a:lnTo>
                <a:lnTo>
                  <a:pt x="13487" y="228714"/>
                </a:lnTo>
                <a:lnTo>
                  <a:pt x="3365" y="274142"/>
                </a:lnTo>
                <a:lnTo>
                  <a:pt x="0" y="319963"/>
                </a:lnTo>
                <a:lnTo>
                  <a:pt x="63" y="324192"/>
                </a:lnTo>
                <a:lnTo>
                  <a:pt x="3238" y="367512"/>
                </a:lnTo>
                <a:lnTo>
                  <a:pt x="13487" y="414591"/>
                </a:lnTo>
                <a:lnTo>
                  <a:pt x="29743" y="457301"/>
                </a:lnTo>
                <a:lnTo>
                  <a:pt x="51663" y="496874"/>
                </a:lnTo>
                <a:lnTo>
                  <a:pt x="78701" y="532726"/>
                </a:lnTo>
                <a:lnTo>
                  <a:pt x="110401" y="564451"/>
                </a:lnTo>
                <a:lnTo>
                  <a:pt x="146265" y="591515"/>
                </a:lnTo>
                <a:lnTo>
                  <a:pt x="185788" y="613435"/>
                </a:lnTo>
                <a:lnTo>
                  <a:pt x="228473" y="629704"/>
                </a:lnTo>
                <a:lnTo>
                  <a:pt x="273824" y="639826"/>
                </a:lnTo>
                <a:lnTo>
                  <a:pt x="321360" y="643305"/>
                </a:lnTo>
                <a:lnTo>
                  <a:pt x="368884" y="639826"/>
                </a:lnTo>
                <a:lnTo>
                  <a:pt x="414248" y="629704"/>
                </a:lnTo>
                <a:lnTo>
                  <a:pt x="456933" y="613435"/>
                </a:lnTo>
                <a:lnTo>
                  <a:pt x="468693" y="606907"/>
                </a:lnTo>
                <a:lnTo>
                  <a:pt x="496455" y="591515"/>
                </a:lnTo>
                <a:lnTo>
                  <a:pt x="532320" y="564451"/>
                </a:lnTo>
                <a:lnTo>
                  <a:pt x="564019" y="532726"/>
                </a:lnTo>
                <a:lnTo>
                  <a:pt x="591058" y="496874"/>
                </a:lnTo>
                <a:lnTo>
                  <a:pt x="612978" y="457301"/>
                </a:lnTo>
                <a:lnTo>
                  <a:pt x="629234" y="414591"/>
                </a:lnTo>
                <a:lnTo>
                  <a:pt x="639356" y="369214"/>
                </a:lnTo>
                <a:lnTo>
                  <a:pt x="642645" y="324192"/>
                </a:lnTo>
                <a:lnTo>
                  <a:pt x="642708" y="31996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10" dirty="0"/>
              <a:t>State</a:t>
            </a:r>
            <a:r>
              <a:rPr spc="-40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spc="-20" dirty="0"/>
              <a:t>Technology</a:t>
            </a:r>
            <a:r>
              <a:rPr spc="-30" dirty="0"/>
              <a:t> </a:t>
            </a:r>
            <a:r>
              <a:rPr dirty="0"/>
              <a:t>Meeting:</a:t>
            </a:r>
            <a:r>
              <a:rPr spc="-10" dirty="0"/>
              <a:t> Platelet</a:t>
            </a:r>
            <a:r>
              <a:rPr spc="-15" dirty="0"/>
              <a:t> </a:t>
            </a:r>
            <a:r>
              <a:rPr dirty="0"/>
              <a:t>and</a:t>
            </a:r>
            <a:r>
              <a:rPr spc="-15" dirty="0"/>
              <a:t> </a:t>
            </a:r>
            <a:r>
              <a:rPr spc="-10" dirty="0"/>
              <a:t>Platelet-</a:t>
            </a:r>
            <a:r>
              <a:rPr dirty="0"/>
              <a:t>like</a:t>
            </a:r>
            <a:r>
              <a:rPr spc="-10" dirty="0"/>
              <a:t> Products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3743071" y="85725"/>
            <a:ext cx="7709534" cy="953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650"/>
              </a:lnSpc>
              <a:spcBef>
                <a:spcPts val="100"/>
              </a:spcBef>
            </a:pPr>
            <a:r>
              <a:rPr sz="3200" dirty="0">
                <a:solidFill>
                  <a:srgbClr val="FF0000"/>
                </a:solidFill>
              </a:rPr>
              <a:t>PROBLEM:</a:t>
            </a:r>
            <a:r>
              <a:rPr sz="3200" spc="-75" dirty="0">
                <a:solidFill>
                  <a:srgbClr val="FF0000"/>
                </a:solidFill>
              </a:rPr>
              <a:t> </a:t>
            </a:r>
            <a:r>
              <a:rPr sz="3200" spc="-10" dirty="0">
                <a:solidFill>
                  <a:srgbClr val="242D33"/>
                </a:solidFill>
              </a:rPr>
              <a:t>ONCOLOGY</a:t>
            </a:r>
            <a:r>
              <a:rPr sz="3200" spc="-95" dirty="0">
                <a:solidFill>
                  <a:srgbClr val="242D33"/>
                </a:solidFill>
              </a:rPr>
              <a:t> </a:t>
            </a:r>
            <a:r>
              <a:rPr sz="3200" spc="-50" dirty="0">
                <a:solidFill>
                  <a:srgbClr val="242D33"/>
                </a:solidFill>
              </a:rPr>
              <a:t>PATIENTS</a:t>
            </a:r>
            <a:r>
              <a:rPr sz="3200" spc="-75" dirty="0">
                <a:solidFill>
                  <a:srgbClr val="242D33"/>
                </a:solidFill>
              </a:rPr>
              <a:t> </a:t>
            </a:r>
            <a:r>
              <a:rPr sz="3200" dirty="0">
                <a:solidFill>
                  <a:srgbClr val="242D33"/>
                </a:solidFill>
              </a:rPr>
              <a:t>DON’T</a:t>
            </a:r>
            <a:r>
              <a:rPr sz="3200" spc="-90" dirty="0">
                <a:solidFill>
                  <a:srgbClr val="242D33"/>
                </a:solidFill>
              </a:rPr>
              <a:t> </a:t>
            </a:r>
            <a:r>
              <a:rPr sz="3200" spc="-20" dirty="0">
                <a:solidFill>
                  <a:srgbClr val="242D33"/>
                </a:solidFill>
              </a:rPr>
              <a:t>HAVE</a:t>
            </a:r>
            <a:endParaRPr sz="3200"/>
          </a:p>
          <a:p>
            <a:pPr marL="12700">
              <a:lnSpc>
                <a:spcPts val="3650"/>
              </a:lnSpc>
            </a:pPr>
            <a:r>
              <a:rPr sz="3200" dirty="0">
                <a:solidFill>
                  <a:srgbClr val="242D33"/>
                </a:solidFill>
              </a:rPr>
              <a:t>COLD</a:t>
            </a:r>
            <a:r>
              <a:rPr sz="3200" spc="-35" dirty="0">
                <a:solidFill>
                  <a:srgbClr val="242D33"/>
                </a:solidFill>
              </a:rPr>
              <a:t> </a:t>
            </a:r>
            <a:r>
              <a:rPr sz="3200" spc="-25" dirty="0">
                <a:solidFill>
                  <a:srgbClr val="242D33"/>
                </a:solidFill>
              </a:rPr>
              <a:t>PLATELETS</a:t>
            </a:r>
            <a:r>
              <a:rPr sz="3200" spc="-55" dirty="0">
                <a:solidFill>
                  <a:srgbClr val="242D33"/>
                </a:solidFill>
              </a:rPr>
              <a:t> </a:t>
            </a:r>
            <a:r>
              <a:rPr sz="3200" dirty="0">
                <a:solidFill>
                  <a:srgbClr val="242D33"/>
                </a:solidFill>
              </a:rPr>
              <a:t>(2/3</a:t>
            </a:r>
            <a:r>
              <a:rPr sz="3200" spc="-35" dirty="0">
                <a:solidFill>
                  <a:srgbClr val="242D33"/>
                </a:solidFill>
              </a:rPr>
              <a:t> </a:t>
            </a:r>
            <a:r>
              <a:rPr sz="3200" dirty="0">
                <a:solidFill>
                  <a:srgbClr val="242D33"/>
                </a:solidFill>
              </a:rPr>
              <a:t>OF</a:t>
            </a:r>
            <a:r>
              <a:rPr sz="3200" spc="-25" dirty="0">
                <a:solidFill>
                  <a:srgbClr val="242D33"/>
                </a:solidFill>
              </a:rPr>
              <a:t> </a:t>
            </a:r>
            <a:r>
              <a:rPr sz="3200" dirty="0">
                <a:solidFill>
                  <a:srgbClr val="242D33"/>
                </a:solidFill>
              </a:rPr>
              <a:t>ALL</a:t>
            </a:r>
            <a:r>
              <a:rPr sz="3200" spc="-55" dirty="0">
                <a:solidFill>
                  <a:srgbClr val="242D33"/>
                </a:solidFill>
              </a:rPr>
              <a:t> </a:t>
            </a:r>
            <a:r>
              <a:rPr sz="3200" spc="-10" dirty="0">
                <a:solidFill>
                  <a:srgbClr val="242D33"/>
                </a:solidFill>
              </a:rPr>
              <a:t>PLATELETS)</a:t>
            </a:r>
            <a:endParaRPr sz="3200"/>
          </a:p>
        </p:txBody>
      </p:sp>
      <p:grpSp>
        <p:nvGrpSpPr>
          <p:cNvPr id="3" name="object 3" descr="A black and red text on a black background  Description automatically generated"/>
          <p:cNvGrpSpPr/>
          <p:nvPr/>
        </p:nvGrpSpPr>
        <p:grpSpPr>
          <a:xfrm>
            <a:off x="-5409" y="-5397"/>
            <a:ext cx="3674110" cy="1417320"/>
            <a:chOff x="-5409" y="-5397"/>
            <a:chExt cx="3674110" cy="1417320"/>
          </a:xfrm>
        </p:grpSpPr>
        <p:pic>
          <p:nvPicPr>
            <p:cNvPr id="4" name="object 4" descr="A black and red text on a black background  Description automatically generated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3668090" cy="141160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8878" y="8889"/>
              <a:ext cx="3596004" cy="1066800"/>
            </a:xfrm>
            <a:custGeom>
              <a:avLst/>
              <a:gdLst/>
              <a:ahLst/>
              <a:cxnLst/>
              <a:rect l="l" t="t" r="r" b="b"/>
              <a:pathLst>
                <a:path w="3596004" h="1066800">
                  <a:moveTo>
                    <a:pt x="0" y="1066799"/>
                  </a:moveTo>
                  <a:lnTo>
                    <a:pt x="3595497" y="1066799"/>
                  </a:lnTo>
                  <a:lnTo>
                    <a:pt x="3595497" y="0"/>
                  </a:lnTo>
                  <a:lnTo>
                    <a:pt x="0" y="0"/>
                  </a:lnTo>
                  <a:lnTo>
                    <a:pt x="0" y="1066799"/>
                  </a:lnTo>
                  <a:close/>
                </a:path>
              </a:pathLst>
            </a:custGeom>
            <a:ln w="28575">
              <a:solidFill>
                <a:srgbClr val="39465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5257419" y="1828571"/>
            <a:ext cx="2318385" cy="4485640"/>
            <a:chOff x="5257419" y="1828571"/>
            <a:chExt cx="2318385" cy="448564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29631" y="5200078"/>
              <a:ext cx="2146046" cy="1113802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6759514" y="5784593"/>
              <a:ext cx="389255" cy="527685"/>
            </a:xfrm>
            <a:custGeom>
              <a:avLst/>
              <a:gdLst/>
              <a:ahLst/>
              <a:cxnLst/>
              <a:rect l="l" t="t" r="r" b="b"/>
              <a:pathLst>
                <a:path w="389254" h="527685">
                  <a:moveTo>
                    <a:pt x="389115" y="442956"/>
                  </a:moveTo>
                  <a:lnTo>
                    <a:pt x="161029" y="527115"/>
                  </a:lnTo>
                  <a:lnTo>
                    <a:pt x="199975" y="442561"/>
                  </a:lnTo>
                  <a:lnTo>
                    <a:pt x="181288" y="430286"/>
                  </a:lnTo>
                  <a:lnTo>
                    <a:pt x="136377" y="393645"/>
                  </a:lnTo>
                  <a:lnTo>
                    <a:pt x="109007" y="366134"/>
                  </a:lnTo>
                  <a:lnTo>
                    <a:pt x="80986" y="332467"/>
                  </a:lnTo>
                  <a:lnTo>
                    <a:pt x="54282" y="292623"/>
                  </a:lnTo>
                  <a:lnTo>
                    <a:pt x="30863" y="246581"/>
                  </a:lnTo>
                  <a:lnTo>
                    <a:pt x="12698" y="194319"/>
                  </a:lnTo>
                  <a:lnTo>
                    <a:pt x="1754" y="135816"/>
                  </a:lnTo>
                  <a:lnTo>
                    <a:pt x="0" y="71050"/>
                  </a:lnTo>
                  <a:lnTo>
                    <a:pt x="9404" y="0"/>
                  </a:lnTo>
                  <a:lnTo>
                    <a:pt x="10117" y="29893"/>
                  </a:lnTo>
                  <a:lnTo>
                    <a:pt x="32429" y="105214"/>
                  </a:lnTo>
                  <a:lnTo>
                    <a:pt x="106600" y="204421"/>
                  </a:lnTo>
                  <a:lnTo>
                    <a:pt x="262888" y="305974"/>
                  </a:lnTo>
                  <a:lnTo>
                    <a:pt x="304830" y="214916"/>
                  </a:lnTo>
                  <a:lnTo>
                    <a:pt x="389115" y="442956"/>
                  </a:lnTo>
                  <a:close/>
                </a:path>
              </a:pathLst>
            </a:custGeom>
            <a:solidFill>
              <a:srgbClr val="A7405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257419" y="2875152"/>
              <a:ext cx="2225929" cy="2306193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5383657" y="2552082"/>
              <a:ext cx="547370" cy="361950"/>
            </a:xfrm>
            <a:custGeom>
              <a:avLst/>
              <a:gdLst/>
              <a:ahLst/>
              <a:cxnLst/>
              <a:rect l="l" t="t" r="r" b="b"/>
              <a:pathLst>
                <a:path w="547370" h="361950">
                  <a:moveTo>
                    <a:pt x="63078" y="361757"/>
                  </a:moveTo>
                  <a:lnTo>
                    <a:pt x="0" y="123261"/>
                  </a:lnTo>
                  <a:lnTo>
                    <a:pt x="81666" y="170734"/>
                  </a:lnTo>
                  <a:lnTo>
                    <a:pt x="95864" y="153038"/>
                  </a:lnTo>
                  <a:lnTo>
                    <a:pt x="137196" y="111195"/>
                  </a:lnTo>
                  <a:lnTo>
                    <a:pt x="167618" y="86193"/>
                  </a:lnTo>
                  <a:lnTo>
                    <a:pt x="204322" y="61125"/>
                  </a:lnTo>
                  <a:lnTo>
                    <a:pt x="247138" y="37982"/>
                  </a:lnTo>
                  <a:lnTo>
                    <a:pt x="295900" y="18753"/>
                  </a:lnTo>
                  <a:lnTo>
                    <a:pt x="350440" y="5428"/>
                  </a:lnTo>
                  <a:lnTo>
                    <a:pt x="410590" y="0"/>
                  </a:lnTo>
                  <a:lnTo>
                    <a:pt x="476182" y="4456"/>
                  </a:lnTo>
                  <a:lnTo>
                    <a:pt x="547049" y="20788"/>
                  </a:lnTo>
                  <a:lnTo>
                    <a:pt x="516783" y="18634"/>
                  </a:lnTo>
                  <a:lnTo>
                    <a:pt x="438552" y="33930"/>
                  </a:lnTo>
                  <a:lnTo>
                    <a:pt x="331204" y="99313"/>
                  </a:lnTo>
                  <a:lnTo>
                    <a:pt x="213590" y="247422"/>
                  </a:lnTo>
                  <a:lnTo>
                    <a:pt x="301539" y="298547"/>
                  </a:lnTo>
                  <a:lnTo>
                    <a:pt x="63078" y="361757"/>
                  </a:lnTo>
                  <a:close/>
                </a:path>
              </a:pathLst>
            </a:custGeom>
            <a:solidFill>
              <a:srgbClr val="A7405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812155" y="1828571"/>
              <a:ext cx="533742" cy="1187932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432003" y="1137030"/>
            <a:ext cx="113328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SOLUTION:</a:t>
            </a:r>
            <a:r>
              <a:rPr sz="2400" b="1" spc="-8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latin typeface="Arial"/>
                <a:cs typeface="Arial"/>
              </a:rPr>
              <a:t>PB-</a:t>
            </a:r>
            <a:r>
              <a:rPr sz="2200" dirty="0">
                <a:latin typeface="Arial"/>
                <a:cs typeface="Arial"/>
              </a:rPr>
              <a:t>001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inhibits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RhoA-</a:t>
            </a:r>
            <a:r>
              <a:rPr sz="2200" dirty="0">
                <a:latin typeface="Arial"/>
                <a:cs typeface="Arial"/>
              </a:rPr>
              <a:t>driven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damage,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enabling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b="1" dirty="0">
                <a:latin typeface="Arial"/>
                <a:cs typeface="Arial"/>
              </a:rPr>
              <a:t>effective</a:t>
            </a:r>
            <a:r>
              <a:rPr sz="2200" b="1" spc="-50" dirty="0">
                <a:latin typeface="Arial"/>
                <a:cs typeface="Arial"/>
              </a:rPr>
              <a:t> </a:t>
            </a:r>
            <a:r>
              <a:rPr sz="2200" b="1" spc="-20" dirty="0">
                <a:latin typeface="Arial"/>
                <a:cs typeface="Arial"/>
              </a:rPr>
              <a:t>cold-</a:t>
            </a:r>
            <a:r>
              <a:rPr sz="2200" b="1" dirty="0">
                <a:latin typeface="Arial"/>
                <a:cs typeface="Arial"/>
              </a:rPr>
              <a:t>stored</a:t>
            </a:r>
            <a:r>
              <a:rPr sz="2200" b="1" spc="-35" dirty="0">
                <a:latin typeface="Arial"/>
                <a:cs typeface="Arial"/>
              </a:rPr>
              <a:t> </a:t>
            </a:r>
            <a:r>
              <a:rPr sz="2200" b="1" spc="-10" dirty="0">
                <a:latin typeface="Arial"/>
                <a:cs typeface="Arial"/>
              </a:rPr>
              <a:t>platelets</a:t>
            </a:r>
            <a:endParaRPr sz="2200">
              <a:latin typeface="Arial"/>
              <a:cs typeface="Arial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40740" y="1922145"/>
            <a:ext cx="4003802" cy="4324731"/>
          </a:xfrm>
          <a:prstGeom prst="rect">
            <a:avLst/>
          </a:prstGeom>
        </p:spPr>
      </p:pic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0" y="1566240"/>
          <a:ext cx="12192000" cy="51142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95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96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38395">
                <a:tc>
                  <a:txBody>
                    <a:bodyPr/>
                    <a:lstStyle/>
                    <a:p>
                      <a:pPr marL="18542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Mechanism</a:t>
                      </a:r>
                      <a:r>
                        <a:rPr sz="1600" b="1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600" b="1" spc="-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0" dirty="0">
                          <a:latin typeface="Arial"/>
                          <a:cs typeface="Arial"/>
                        </a:rPr>
                        <a:t>Action: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2694305">
                        <a:lnSpc>
                          <a:spcPct val="100000"/>
                        </a:lnSpc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Hegde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et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al.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i="1" dirty="0">
                          <a:latin typeface="Arial"/>
                          <a:cs typeface="Arial"/>
                        </a:rPr>
                        <a:t>Blood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2024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9050">
                      <a:solidFill>
                        <a:srgbClr val="042333"/>
                      </a:solidFill>
                      <a:prstDash val="solid"/>
                    </a:lnL>
                    <a:lnR w="28575">
                      <a:solidFill>
                        <a:srgbClr val="042333"/>
                      </a:solidFill>
                      <a:prstDash val="solid"/>
                    </a:lnR>
                    <a:lnT w="19050">
                      <a:solidFill>
                        <a:srgbClr val="042333"/>
                      </a:solidFill>
                      <a:prstDash val="solid"/>
                    </a:lnT>
                    <a:lnB w="19050">
                      <a:solidFill>
                        <a:srgbClr val="0423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907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Commercial</a:t>
                      </a:r>
                      <a:r>
                        <a:rPr sz="16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&amp;</a:t>
                      </a:r>
                      <a:r>
                        <a:rPr sz="16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MCM</a:t>
                      </a:r>
                      <a:r>
                        <a:rPr sz="16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0" dirty="0">
                          <a:latin typeface="Arial"/>
                          <a:cs typeface="Arial"/>
                        </a:rPr>
                        <a:t>Implementation: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1838960" marR="3100705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Drug</a:t>
                      </a:r>
                      <a:r>
                        <a:rPr sz="16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16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single</a:t>
                      </a:r>
                      <a:r>
                        <a:rPr sz="16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flexible</a:t>
                      </a:r>
                      <a:r>
                        <a:rPr sz="16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20" dirty="0">
                          <a:latin typeface="Arial"/>
                          <a:cs typeface="Arial"/>
                        </a:rPr>
                        <a:t>bag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. 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No</a:t>
                      </a:r>
                      <a:r>
                        <a:rPr sz="16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specialized</a:t>
                      </a:r>
                      <a:r>
                        <a:rPr sz="16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0" dirty="0">
                          <a:latin typeface="Arial"/>
                          <a:cs typeface="Arial"/>
                        </a:rPr>
                        <a:t>equipment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.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2773680">
                        <a:lnSpc>
                          <a:spcPct val="10000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Single</a:t>
                      </a:r>
                      <a:r>
                        <a:rPr sz="16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step</a:t>
                      </a:r>
                      <a:r>
                        <a:rPr sz="16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transfer</a:t>
                      </a:r>
                      <a:r>
                        <a:rPr sz="16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with</a:t>
                      </a:r>
                      <a:r>
                        <a:rPr sz="16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tube</a:t>
                      </a:r>
                      <a:r>
                        <a:rPr sz="16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sealers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7736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available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at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blood</a:t>
                      </a:r>
                      <a:r>
                        <a:rPr sz="16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centers.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2773680" marR="1114425">
                        <a:lnSpc>
                          <a:spcPct val="100000"/>
                        </a:lnSpc>
                      </a:pPr>
                      <a:r>
                        <a:rPr sz="1600" spc="-10" dirty="0">
                          <a:latin typeface="Arial"/>
                          <a:cs typeface="Arial"/>
                        </a:rPr>
                        <a:t>PB-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001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added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platelets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suspended</a:t>
                      </a:r>
                      <a:r>
                        <a:rPr sz="16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5" dirty="0">
                          <a:latin typeface="Arial"/>
                          <a:cs typeface="Arial"/>
                        </a:rPr>
                        <a:t>in </a:t>
                      </a:r>
                      <a:r>
                        <a:rPr sz="1600" b="1" spc="-30" dirty="0">
                          <a:latin typeface="Arial"/>
                          <a:cs typeface="Arial"/>
                        </a:rPr>
                        <a:t>FDA-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approved</a:t>
                      </a:r>
                      <a:r>
                        <a:rPr sz="16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platelet</a:t>
                      </a:r>
                      <a:r>
                        <a:rPr sz="16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0" dirty="0">
                          <a:latin typeface="Arial"/>
                          <a:cs typeface="Arial"/>
                        </a:rPr>
                        <a:t>storage solution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.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773680">
                        <a:lnSpc>
                          <a:spcPct val="100000"/>
                        </a:lnSpc>
                        <a:spcBef>
                          <a:spcPts val="1395"/>
                        </a:spcBef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Improves</a:t>
                      </a:r>
                      <a:r>
                        <a:rPr sz="16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safety</a:t>
                      </a:r>
                      <a:r>
                        <a:rPr sz="16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6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platelet</a:t>
                      </a:r>
                      <a:r>
                        <a:rPr sz="16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product</a:t>
                      </a:r>
                      <a:r>
                        <a:rPr sz="16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5" dirty="0">
                          <a:latin typeface="Arial"/>
                          <a:cs typeface="Arial"/>
                        </a:rPr>
                        <a:t>via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77368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enabling</a:t>
                      </a:r>
                      <a:r>
                        <a:rPr sz="16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cold</a:t>
                      </a:r>
                      <a:r>
                        <a:rPr sz="16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storage.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4229735">
                        <a:lnSpc>
                          <a:spcPct val="100000"/>
                        </a:lnSpc>
                        <a:spcBef>
                          <a:spcPts val="1035"/>
                        </a:spcBef>
                      </a:pPr>
                      <a:r>
                        <a:rPr sz="16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Further</a:t>
                      </a:r>
                      <a:r>
                        <a:rPr sz="1600" b="1" u="sng" spc="-65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simplified</a:t>
                      </a:r>
                      <a:r>
                        <a:rPr sz="1600" b="1" u="sng" spc="-35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logistics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4401185" indent="-172720">
                        <a:lnSpc>
                          <a:spcPct val="100000"/>
                        </a:lnSpc>
                        <a:spcBef>
                          <a:spcPts val="5"/>
                        </a:spcBef>
                        <a:buFont typeface="Wingdings"/>
                        <a:buChar char=""/>
                        <a:tabLst>
                          <a:tab pos="4401185" algn="l"/>
                        </a:tabLst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Safe</a:t>
                      </a:r>
                      <a:r>
                        <a:rPr sz="16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shipping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&amp;</a:t>
                      </a:r>
                      <a:r>
                        <a:rPr sz="16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storage</a:t>
                      </a:r>
                      <a:r>
                        <a:rPr sz="16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16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cold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4401185" indent="-172720">
                        <a:lnSpc>
                          <a:spcPct val="100000"/>
                        </a:lnSpc>
                        <a:buFont typeface="Wingdings"/>
                        <a:buChar char=""/>
                        <a:tabLst>
                          <a:tab pos="4401185" algn="l"/>
                        </a:tabLst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Remove</a:t>
                      </a:r>
                      <a:r>
                        <a:rPr sz="16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dual</a:t>
                      </a:r>
                      <a:r>
                        <a:rPr sz="16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0" dirty="0">
                          <a:latin typeface="Arial"/>
                          <a:cs typeface="Arial"/>
                        </a:rPr>
                        <a:t>inventory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560955" marR="106045">
                        <a:lnSpc>
                          <a:spcPct val="100000"/>
                        </a:lnSpc>
                        <a:tabLst>
                          <a:tab pos="4229735" algn="l"/>
                        </a:tabLst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Cold</a:t>
                      </a:r>
                      <a:r>
                        <a:rPr sz="16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storage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1600" dirty="0">
                          <a:latin typeface="Wingdings"/>
                          <a:cs typeface="Wingdings"/>
                        </a:rPr>
                        <a:t>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Reduce</a:t>
                      </a:r>
                      <a:r>
                        <a:rPr sz="16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bacterial</a:t>
                      </a:r>
                      <a:r>
                        <a:rPr sz="16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mitigation</a:t>
                      </a:r>
                      <a:r>
                        <a:rPr sz="16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cost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&amp;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transfusion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1600" dirty="0">
                          <a:latin typeface="Wingdings"/>
                          <a:cs typeface="Wingdings"/>
                        </a:rPr>
                        <a:t>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Ability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6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0" dirty="0">
                          <a:latin typeface="Arial"/>
                          <a:cs typeface="Arial"/>
                        </a:rPr>
                        <a:t>stock-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pile</a:t>
                      </a:r>
                      <a:r>
                        <a:rPr sz="1600" b="1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PB-</a:t>
                      </a:r>
                      <a:r>
                        <a:rPr sz="1600" spc="-25" dirty="0">
                          <a:latin typeface="Arial"/>
                          <a:cs typeface="Arial"/>
                        </a:rPr>
                        <a:t>001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0325" marB="0">
                    <a:lnL w="28575">
                      <a:solidFill>
                        <a:srgbClr val="042333"/>
                      </a:solidFill>
                      <a:prstDash val="solid"/>
                    </a:lnL>
                    <a:lnR w="19050">
                      <a:solidFill>
                        <a:srgbClr val="042333"/>
                      </a:solidFill>
                      <a:prstDash val="solid"/>
                    </a:lnR>
                    <a:lnT w="19050">
                      <a:solidFill>
                        <a:srgbClr val="042333"/>
                      </a:solidFill>
                      <a:prstDash val="solid"/>
                    </a:lnT>
                    <a:lnB w="19050">
                      <a:solidFill>
                        <a:srgbClr val="0423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10" dirty="0"/>
              <a:t>State</a:t>
            </a:r>
            <a:r>
              <a:rPr spc="-40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spc="-20" dirty="0"/>
              <a:t>Technology</a:t>
            </a:r>
            <a:r>
              <a:rPr spc="-30" dirty="0"/>
              <a:t> </a:t>
            </a:r>
            <a:r>
              <a:rPr dirty="0"/>
              <a:t>Meeting:</a:t>
            </a:r>
            <a:r>
              <a:rPr spc="-10" dirty="0"/>
              <a:t> Platelet</a:t>
            </a:r>
            <a:r>
              <a:rPr spc="-15" dirty="0"/>
              <a:t> </a:t>
            </a:r>
            <a:r>
              <a:rPr dirty="0"/>
              <a:t>and</a:t>
            </a:r>
            <a:r>
              <a:rPr spc="-15" dirty="0"/>
              <a:t> </a:t>
            </a:r>
            <a:r>
              <a:rPr spc="-10" dirty="0"/>
              <a:t>Platelet-</a:t>
            </a:r>
            <a:r>
              <a:rPr dirty="0"/>
              <a:t>like</a:t>
            </a:r>
            <a:r>
              <a:rPr spc="-10" dirty="0"/>
              <a:t> Products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63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72F35"/>
                </a:solidFill>
              </a:rPr>
              <a:t>SIMPLE</a:t>
            </a:r>
            <a:r>
              <a:rPr spc="-70" dirty="0">
                <a:solidFill>
                  <a:srgbClr val="272F35"/>
                </a:solidFill>
              </a:rPr>
              <a:t> </a:t>
            </a:r>
            <a:r>
              <a:rPr spc="-20" dirty="0">
                <a:solidFill>
                  <a:srgbClr val="272F35"/>
                </a:solidFill>
              </a:rPr>
              <a:t>TECHNOLOGY</a:t>
            </a:r>
            <a:r>
              <a:rPr spc="-60" dirty="0">
                <a:solidFill>
                  <a:srgbClr val="272F35"/>
                </a:solidFill>
              </a:rPr>
              <a:t> </a:t>
            </a:r>
            <a:r>
              <a:rPr spc="-35" dirty="0">
                <a:solidFill>
                  <a:srgbClr val="272F35"/>
                </a:solidFill>
              </a:rPr>
              <a:t>IMPLEMENTATION</a:t>
            </a:r>
          </a:p>
        </p:txBody>
      </p:sp>
      <p:pic>
        <p:nvPicPr>
          <p:cNvPr id="3" name="object 3" descr="Icon  Description automatically generated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62123" y="2478913"/>
            <a:ext cx="719353" cy="1624964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4275818" y="1912231"/>
            <a:ext cx="6560184" cy="2776855"/>
            <a:chOff x="4275818" y="1912231"/>
            <a:chExt cx="6560184" cy="2776855"/>
          </a:xfrm>
        </p:grpSpPr>
        <p:pic>
          <p:nvPicPr>
            <p:cNvPr id="5" name="object 5" descr="A picture containing diagram  Description automatically generated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553194" y="2064384"/>
              <a:ext cx="1272794" cy="1274444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9548495" y="2059685"/>
              <a:ext cx="1282700" cy="1283970"/>
            </a:xfrm>
            <a:custGeom>
              <a:avLst/>
              <a:gdLst/>
              <a:ahLst/>
              <a:cxnLst/>
              <a:rect l="l" t="t" r="r" b="b"/>
              <a:pathLst>
                <a:path w="1282700" h="1283970">
                  <a:moveTo>
                    <a:pt x="641096" y="0"/>
                  </a:moveTo>
                  <a:lnTo>
                    <a:pt x="706627" y="3301"/>
                  </a:lnTo>
                  <a:lnTo>
                    <a:pt x="770381" y="12953"/>
                  </a:lnTo>
                  <a:lnTo>
                    <a:pt x="831723" y="28828"/>
                  </a:lnTo>
                  <a:lnTo>
                    <a:pt x="890651" y="50418"/>
                  </a:lnTo>
                  <a:lnTo>
                    <a:pt x="946784" y="77469"/>
                  </a:lnTo>
                  <a:lnTo>
                    <a:pt x="999616" y="109600"/>
                  </a:lnTo>
                  <a:lnTo>
                    <a:pt x="1049020" y="146558"/>
                  </a:lnTo>
                  <a:lnTo>
                    <a:pt x="1094485" y="187960"/>
                  </a:lnTo>
                  <a:lnTo>
                    <a:pt x="1135887" y="233552"/>
                  </a:lnTo>
                  <a:lnTo>
                    <a:pt x="1172845" y="282955"/>
                  </a:lnTo>
                  <a:lnTo>
                    <a:pt x="1204849" y="335914"/>
                  </a:lnTo>
                  <a:lnTo>
                    <a:pt x="1231900" y="392049"/>
                  </a:lnTo>
                  <a:lnTo>
                    <a:pt x="1253489" y="450976"/>
                  </a:lnTo>
                  <a:lnTo>
                    <a:pt x="1269237" y="512572"/>
                  </a:lnTo>
                  <a:lnTo>
                    <a:pt x="1279016" y="576326"/>
                  </a:lnTo>
                  <a:lnTo>
                    <a:pt x="1282319" y="641985"/>
                  </a:lnTo>
                  <a:lnTo>
                    <a:pt x="1279016" y="707516"/>
                  </a:lnTo>
                  <a:lnTo>
                    <a:pt x="1269237" y="771271"/>
                  </a:lnTo>
                  <a:lnTo>
                    <a:pt x="1253489" y="832865"/>
                  </a:lnTo>
                  <a:lnTo>
                    <a:pt x="1231900" y="891793"/>
                  </a:lnTo>
                  <a:lnTo>
                    <a:pt x="1204849" y="947927"/>
                  </a:lnTo>
                  <a:lnTo>
                    <a:pt x="1172845" y="1000887"/>
                  </a:lnTo>
                  <a:lnTo>
                    <a:pt x="1135887" y="1050289"/>
                  </a:lnTo>
                  <a:lnTo>
                    <a:pt x="1094485" y="1095883"/>
                  </a:lnTo>
                  <a:lnTo>
                    <a:pt x="1049020" y="1137285"/>
                  </a:lnTo>
                  <a:lnTo>
                    <a:pt x="999616" y="1174241"/>
                  </a:lnTo>
                  <a:lnTo>
                    <a:pt x="946784" y="1206373"/>
                  </a:lnTo>
                  <a:lnTo>
                    <a:pt x="890651" y="1233424"/>
                  </a:lnTo>
                  <a:lnTo>
                    <a:pt x="831723" y="1255014"/>
                  </a:lnTo>
                  <a:lnTo>
                    <a:pt x="770381" y="1270889"/>
                  </a:lnTo>
                  <a:lnTo>
                    <a:pt x="706627" y="1280540"/>
                  </a:lnTo>
                  <a:lnTo>
                    <a:pt x="641096" y="1283842"/>
                  </a:lnTo>
                  <a:lnTo>
                    <a:pt x="575563" y="1280540"/>
                  </a:lnTo>
                  <a:lnTo>
                    <a:pt x="511936" y="1270889"/>
                  </a:lnTo>
                  <a:lnTo>
                    <a:pt x="450469" y="1255014"/>
                  </a:lnTo>
                  <a:lnTo>
                    <a:pt x="391540" y="1233424"/>
                  </a:lnTo>
                  <a:lnTo>
                    <a:pt x="335533" y="1206373"/>
                  </a:lnTo>
                  <a:lnTo>
                    <a:pt x="282575" y="1174241"/>
                  </a:lnTo>
                  <a:lnTo>
                    <a:pt x="233299" y="1137285"/>
                  </a:lnTo>
                  <a:lnTo>
                    <a:pt x="187705" y="1095883"/>
                  </a:lnTo>
                  <a:lnTo>
                    <a:pt x="146303" y="1050289"/>
                  </a:lnTo>
                  <a:lnTo>
                    <a:pt x="109474" y="1000887"/>
                  </a:lnTo>
                  <a:lnTo>
                    <a:pt x="77343" y="947927"/>
                  </a:lnTo>
                  <a:lnTo>
                    <a:pt x="50291" y="891793"/>
                  </a:lnTo>
                  <a:lnTo>
                    <a:pt x="28701" y="832865"/>
                  </a:lnTo>
                  <a:lnTo>
                    <a:pt x="12953" y="771271"/>
                  </a:lnTo>
                  <a:lnTo>
                    <a:pt x="3301" y="707516"/>
                  </a:lnTo>
                  <a:lnTo>
                    <a:pt x="0" y="641985"/>
                  </a:lnTo>
                  <a:lnTo>
                    <a:pt x="3301" y="576326"/>
                  </a:lnTo>
                  <a:lnTo>
                    <a:pt x="12953" y="512572"/>
                  </a:lnTo>
                  <a:lnTo>
                    <a:pt x="28701" y="450976"/>
                  </a:lnTo>
                  <a:lnTo>
                    <a:pt x="50291" y="392049"/>
                  </a:lnTo>
                  <a:lnTo>
                    <a:pt x="77343" y="335914"/>
                  </a:lnTo>
                  <a:lnTo>
                    <a:pt x="109474" y="282955"/>
                  </a:lnTo>
                  <a:lnTo>
                    <a:pt x="146303" y="233552"/>
                  </a:lnTo>
                  <a:lnTo>
                    <a:pt x="187705" y="187960"/>
                  </a:lnTo>
                  <a:lnTo>
                    <a:pt x="233299" y="146558"/>
                  </a:lnTo>
                  <a:lnTo>
                    <a:pt x="282575" y="109600"/>
                  </a:lnTo>
                  <a:lnTo>
                    <a:pt x="335533" y="77469"/>
                  </a:lnTo>
                  <a:lnTo>
                    <a:pt x="391540" y="50418"/>
                  </a:lnTo>
                  <a:lnTo>
                    <a:pt x="450469" y="28828"/>
                  </a:lnTo>
                  <a:lnTo>
                    <a:pt x="511936" y="12953"/>
                  </a:lnTo>
                  <a:lnTo>
                    <a:pt x="575563" y="3301"/>
                  </a:lnTo>
                  <a:lnTo>
                    <a:pt x="641096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 descr="A picture containing box and whisker chart  Description automatically generated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935977" y="2852165"/>
              <a:ext cx="1892680" cy="1827402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7820278" y="3930776"/>
              <a:ext cx="50165" cy="751840"/>
            </a:xfrm>
            <a:custGeom>
              <a:avLst/>
              <a:gdLst/>
              <a:ahLst/>
              <a:cxnLst/>
              <a:rect l="l" t="t" r="r" b="b"/>
              <a:pathLst>
                <a:path w="50165" h="751839">
                  <a:moveTo>
                    <a:pt x="49656" y="0"/>
                  </a:moveTo>
                  <a:lnTo>
                    <a:pt x="49656" y="751459"/>
                  </a:lnTo>
                </a:path>
                <a:path w="50165" h="751839">
                  <a:moveTo>
                    <a:pt x="0" y="0"/>
                  </a:moveTo>
                  <a:lnTo>
                    <a:pt x="0" y="751459"/>
                  </a:lnTo>
                </a:path>
              </a:pathLst>
            </a:custGeom>
            <a:ln w="12700">
              <a:solidFill>
                <a:srgbClr val="155F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521320" y="3161791"/>
              <a:ext cx="647700" cy="768985"/>
            </a:xfrm>
            <a:custGeom>
              <a:avLst/>
              <a:gdLst/>
              <a:ahLst/>
              <a:cxnLst/>
              <a:rect l="l" t="t" r="r" b="b"/>
              <a:pathLst>
                <a:path w="647700" h="768985">
                  <a:moveTo>
                    <a:pt x="647446" y="107950"/>
                  </a:moveTo>
                  <a:lnTo>
                    <a:pt x="638972" y="65954"/>
                  </a:lnTo>
                  <a:lnTo>
                    <a:pt x="615854" y="31638"/>
                  </a:lnTo>
                  <a:lnTo>
                    <a:pt x="581544" y="8491"/>
                  </a:lnTo>
                  <a:lnTo>
                    <a:pt x="539496" y="0"/>
                  </a:lnTo>
                  <a:lnTo>
                    <a:pt x="107823" y="0"/>
                  </a:lnTo>
                  <a:lnTo>
                    <a:pt x="65847" y="8491"/>
                  </a:lnTo>
                  <a:lnTo>
                    <a:pt x="31575" y="31638"/>
                  </a:lnTo>
                  <a:lnTo>
                    <a:pt x="8471" y="65954"/>
                  </a:lnTo>
                  <a:lnTo>
                    <a:pt x="0" y="107950"/>
                  </a:lnTo>
                  <a:lnTo>
                    <a:pt x="0" y="661035"/>
                  </a:lnTo>
                  <a:lnTo>
                    <a:pt x="8471" y="703083"/>
                  </a:lnTo>
                  <a:lnTo>
                    <a:pt x="31575" y="737393"/>
                  </a:lnTo>
                  <a:lnTo>
                    <a:pt x="65847" y="760511"/>
                  </a:lnTo>
                  <a:lnTo>
                    <a:pt x="107823" y="768985"/>
                  </a:lnTo>
                  <a:lnTo>
                    <a:pt x="539496" y="768985"/>
                  </a:lnTo>
                  <a:lnTo>
                    <a:pt x="581544" y="760511"/>
                  </a:lnTo>
                  <a:lnTo>
                    <a:pt x="615854" y="737393"/>
                  </a:lnTo>
                  <a:lnTo>
                    <a:pt x="638972" y="703083"/>
                  </a:lnTo>
                  <a:lnTo>
                    <a:pt x="647446" y="661035"/>
                  </a:lnTo>
                  <a:lnTo>
                    <a:pt x="647446" y="107950"/>
                  </a:lnTo>
                  <a:close/>
                </a:path>
              </a:pathLst>
            </a:custGeom>
            <a:ln w="19050">
              <a:solidFill>
                <a:srgbClr val="0C445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719758" y="3512248"/>
              <a:ext cx="250444" cy="238759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487572" y="1912231"/>
              <a:ext cx="242004" cy="236439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4275818" y="2179241"/>
              <a:ext cx="666115" cy="1062990"/>
            </a:xfrm>
            <a:custGeom>
              <a:avLst/>
              <a:gdLst/>
              <a:ahLst/>
              <a:cxnLst/>
              <a:rect l="l" t="t" r="r" b="b"/>
              <a:pathLst>
                <a:path w="666114" h="1062989">
                  <a:moveTo>
                    <a:pt x="307799" y="0"/>
                  </a:moveTo>
                  <a:lnTo>
                    <a:pt x="357713" y="46"/>
                  </a:lnTo>
                  <a:lnTo>
                    <a:pt x="407626" y="7711"/>
                  </a:lnTo>
                  <a:lnTo>
                    <a:pt x="467749" y="24752"/>
                  </a:lnTo>
                  <a:lnTo>
                    <a:pt x="531275" y="57816"/>
                  </a:lnTo>
                  <a:lnTo>
                    <a:pt x="570979" y="93929"/>
                  </a:lnTo>
                  <a:lnTo>
                    <a:pt x="662487" y="465951"/>
                  </a:lnTo>
                  <a:lnTo>
                    <a:pt x="665512" y="471862"/>
                  </a:lnTo>
                  <a:lnTo>
                    <a:pt x="660739" y="500724"/>
                  </a:lnTo>
                  <a:lnTo>
                    <a:pt x="647740" y="519519"/>
                  </a:lnTo>
                  <a:lnTo>
                    <a:pt x="628503" y="532218"/>
                  </a:lnTo>
                  <a:lnTo>
                    <a:pt x="605011" y="536882"/>
                  </a:lnTo>
                  <a:lnTo>
                    <a:pt x="585396" y="533280"/>
                  </a:lnTo>
                  <a:lnTo>
                    <a:pt x="568332" y="523583"/>
                  </a:lnTo>
                  <a:lnTo>
                    <a:pt x="555240" y="509452"/>
                  </a:lnTo>
                  <a:lnTo>
                    <a:pt x="547535" y="492550"/>
                  </a:lnTo>
                  <a:lnTo>
                    <a:pt x="484009" y="235423"/>
                  </a:lnTo>
                  <a:lnTo>
                    <a:pt x="484009" y="1062959"/>
                  </a:lnTo>
                  <a:lnTo>
                    <a:pt x="363007" y="1062959"/>
                  </a:lnTo>
                  <a:lnTo>
                    <a:pt x="363007" y="530971"/>
                  </a:lnTo>
                  <a:lnTo>
                    <a:pt x="302505" y="530971"/>
                  </a:lnTo>
                  <a:lnTo>
                    <a:pt x="302506" y="1062959"/>
                  </a:lnTo>
                  <a:lnTo>
                    <a:pt x="181503" y="1062959"/>
                  </a:lnTo>
                  <a:lnTo>
                    <a:pt x="181503" y="232467"/>
                  </a:lnTo>
                  <a:lnTo>
                    <a:pt x="117977" y="489595"/>
                  </a:lnTo>
                  <a:lnTo>
                    <a:pt x="110272" y="506496"/>
                  </a:lnTo>
                  <a:lnTo>
                    <a:pt x="97180" y="520627"/>
                  </a:lnTo>
                  <a:lnTo>
                    <a:pt x="80116" y="530325"/>
                  </a:lnTo>
                  <a:lnTo>
                    <a:pt x="60501" y="533927"/>
                  </a:lnTo>
                  <a:lnTo>
                    <a:pt x="37009" y="529263"/>
                  </a:lnTo>
                  <a:lnTo>
                    <a:pt x="17772" y="516564"/>
                  </a:lnTo>
                  <a:lnTo>
                    <a:pt x="4773" y="497768"/>
                  </a:lnTo>
                  <a:lnTo>
                    <a:pt x="0" y="468906"/>
                  </a:lnTo>
                  <a:lnTo>
                    <a:pt x="3025" y="460040"/>
                  </a:lnTo>
                  <a:lnTo>
                    <a:pt x="90562" y="99516"/>
                  </a:lnTo>
                  <a:lnTo>
                    <a:pt x="134236" y="55276"/>
                  </a:lnTo>
                  <a:lnTo>
                    <a:pt x="197763" y="23043"/>
                  </a:lnTo>
                  <a:lnTo>
                    <a:pt x="232929" y="10806"/>
                  </a:lnTo>
                  <a:lnTo>
                    <a:pt x="30779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 descr="A black and red text on a black background  Description automatically generated"/>
          <p:cNvGrpSpPr/>
          <p:nvPr/>
        </p:nvGrpSpPr>
        <p:grpSpPr>
          <a:xfrm>
            <a:off x="-5409" y="-5397"/>
            <a:ext cx="3674110" cy="1417320"/>
            <a:chOff x="-5409" y="-5397"/>
            <a:chExt cx="3674110" cy="1417320"/>
          </a:xfrm>
        </p:grpSpPr>
        <p:pic>
          <p:nvPicPr>
            <p:cNvPr id="14" name="object 14" descr="A black and red text on a black background  Description automatically generated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0" y="0"/>
              <a:ext cx="3668090" cy="1411604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8878" y="8889"/>
              <a:ext cx="3596004" cy="1066800"/>
            </a:xfrm>
            <a:custGeom>
              <a:avLst/>
              <a:gdLst/>
              <a:ahLst/>
              <a:cxnLst/>
              <a:rect l="l" t="t" r="r" b="b"/>
              <a:pathLst>
                <a:path w="3596004" h="1066800">
                  <a:moveTo>
                    <a:pt x="0" y="1066799"/>
                  </a:moveTo>
                  <a:lnTo>
                    <a:pt x="3595497" y="1066799"/>
                  </a:lnTo>
                  <a:lnTo>
                    <a:pt x="3595497" y="0"/>
                  </a:lnTo>
                  <a:lnTo>
                    <a:pt x="0" y="0"/>
                  </a:lnTo>
                  <a:lnTo>
                    <a:pt x="0" y="1066799"/>
                  </a:lnTo>
                  <a:close/>
                </a:path>
              </a:pathLst>
            </a:custGeom>
            <a:ln w="28575">
              <a:solidFill>
                <a:srgbClr val="39465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4091178" y="1397634"/>
            <a:ext cx="7994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Donor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098675" y="1872741"/>
            <a:ext cx="16243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Whole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Blood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43508" y="2959989"/>
            <a:ext cx="175323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Platelet Additive </a:t>
            </a:r>
            <a:r>
              <a:rPr sz="2400" dirty="0">
                <a:latin typeface="Calibri"/>
                <a:cs typeface="Calibri"/>
              </a:rPr>
              <a:t>Solution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40" dirty="0">
                <a:latin typeface="Calibri"/>
                <a:cs typeface="Calibri"/>
              </a:rPr>
              <a:t>(PAS)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108354" y="4533138"/>
            <a:ext cx="278574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30835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Blood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separation </a:t>
            </a:r>
            <a:r>
              <a:rPr sz="2400" spc="-40" dirty="0">
                <a:latin typeface="Calibri"/>
                <a:cs typeface="Calibri"/>
              </a:rPr>
              <a:t>PAS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added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to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platelets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087873" y="1561846"/>
            <a:ext cx="288226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1005" marR="5080" indent="-40894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Blood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(minus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platelets) Returned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to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Donor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9638792" y="3420871"/>
            <a:ext cx="227584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Platelets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ready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for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400" b="1" dirty="0">
                <a:latin typeface="Calibri"/>
                <a:cs typeface="Calibri"/>
              </a:rPr>
              <a:t>cold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storage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0387934" y="4220881"/>
            <a:ext cx="715010" cy="815340"/>
          </a:xfrm>
          <a:custGeom>
            <a:avLst/>
            <a:gdLst/>
            <a:ahLst/>
            <a:cxnLst/>
            <a:rect l="l" t="t" r="r" b="b"/>
            <a:pathLst>
              <a:path w="715009" h="815339">
                <a:moveTo>
                  <a:pt x="344913" y="709930"/>
                </a:moveTo>
                <a:lnTo>
                  <a:pt x="369643" y="709929"/>
                </a:lnTo>
                <a:lnTo>
                  <a:pt x="369643" y="810259"/>
                </a:lnTo>
                <a:lnTo>
                  <a:pt x="364099" y="815339"/>
                </a:lnTo>
                <a:lnTo>
                  <a:pt x="350446" y="815340"/>
                </a:lnTo>
                <a:lnTo>
                  <a:pt x="344913" y="810260"/>
                </a:lnTo>
                <a:lnTo>
                  <a:pt x="344913" y="709930"/>
                </a:lnTo>
                <a:close/>
              </a:path>
              <a:path w="715009" h="815339">
                <a:moveTo>
                  <a:pt x="309574" y="709930"/>
                </a:moveTo>
                <a:lnTo>
                  <a:pt x="344913" y="709930"/>
                </a:lnTo>
                <a:lnTo>
                  <a:pt x="291825" y="763270"/>
                </a:lnTo>
                <a:lnTo>
                  <a:pt x="287085" y="768350"/>
                </a:lnTo>
                <a:lnTo>
                  <a:pt x="279254" y="768350"/>
                </a:lnTo>
                <a:lnTo>
                  <a:pt x="269424" y="758190"/>
                </a:lnTo>
                <a:lnTo>
                  <a:pt x="269290" y="750570"/>
                </a:lnTo>
                <a:lnTo>
                  <a:pt x="274236" y="745490"/>
                </a:lnTo>
                <a:lnTo>
                  <a:pt x="309574" y="709930"/>
                </a:lnTo>
                <a:close/>
              </a:path>
              <a:path w="715009" h="815339">
                <a:moveTo>
                  <a:pt x="344913" y="598170"/>
                </a:moveTo>
                <a:lnTo>
                  <a:pt x="369643" y="598169"/>
                </a:lnTo>
                <a:lnTo>
                  <a:pt x="369643" y="674369"/>
                </a:lnTo>
                <a:lnTo>
                  <a:pt x="440206" y="745489"/>
                </a:lnTo>
                <a:lnTo>
                  <a:pt x="444946" y="750569"/>
                </a:lnTo>
                <a:lnTo>
                  <a:pt x="444812" y="758189"/>
                </a:lnTo>
                <a:lnTo>
                  <a:pt x="435105" y="767079"/>
                </a:lnTo>
                <a:lnTo>
                  <a:pt x="427511" y="767079"/>
                </a:lnTo>
                <a:lnTo>
                  <a:pt x="422720" y="763269"/>
                </a:lnTo>
                <a:lnTo>
                  <a:pt x="369643" y="709929"/>
                </a:lnTo>
                <a:lnTo>
                  <a:pt x="309574" y="709930"/>
                </a:lnTo>
                <a:lnTo>
                  <a:pt x="344913" y="674370"/>
                </a:lnTo>
                <a:lnTo>
                  <a:pt x="344913" y="598170"/>
                </a:lnTo>
                <a:close/>
              </a:path>
              <a:path w="715009" h="815339">
                <a:moveTo>
                  <a:pt x="386724" y="461009"/>
                </a:moveTo>
                <a:lnTo>
                  <a:pt x="425347" y="461009"/>
                </a:lnTo>
                <a:lnTo>
                  <a:pt x="413961" y="472439"/>
                </a:lnTo>
                <a:lnTo>
                  <a:pt x="400633" y="482599"/>
                </a:lnTo>
                <a:lnTo>
                  <a:pt x="385751" y="488949"/>
                </a:lnTo>
                <a:lnTo>
                  <a:pt x="369704" y="492759"/>
                </a:lnTo>
                <a:lnTo>
                  <a:pt x="369704" y="563879"/>
                </a:lnTo>
                <a:lnTo>
                  <a:pt x="489666" y="683259"/>
                </a:lnTo>
                <a:lnTo>
                  <a:pt x="494406" y="688339"/>
                </a:lnTo>
                <a:lnTo>
                  <a:pt x="494272" y="695959"/>
                </a:lnTo>
                <a:lnTo>
                  <a:pt x="484566" y="706119"/>
                </a:lnTo>
                <a:lnTo>
                  <a:pt x="476971" y="706119"/>
                </a:lnTo>
                <a:lnTo>
                  <a:pt x="472180" y="701039"/>
                </a:lnTo>
                <a:lnTo>
                  <a:pt x="369643" y="598169"/>
                </a:lnTo>
                <a:lnTo>
                  <a:pt x="310405" y="598170"/>
                </a:lnTo>
                <a:lnTo>
                  <a:pt x="344913" y="563880"/>
                </a:lnTo>
                <a:lnTo>
                  <a:pt x="344913" y="492760"/>
                </a:lnTo>
                <a:lnTo>
                  <a:pt x="329097" y="488950"/>
                </a:lnTo>
                <a:lnTo>
                  <a:pt x="314402" y="482600"/>
                </a:lnTo>
                <a:lnTo>
                  <a:pt x="301198" y="473710"/>
                </a:lnTo>
                <a:lnTo>
                  <a:pt x="297418" y="469900"/>
                </a:lnTo>
                <a:lnTo>
                  <a:pt x="357298" y="469900"/>
                </a:lnTo>
                <a:lnTo>
                  <a:pt x="381365" y="464819"/>
                </a:lnTo>
                <a:lnTo>
                  <a:pt x="386724" y="461009"/>
                </a:lnTo>
                <a:close/>
              </a:path>
              <a:path w="715009" h="815339">
                <a:moveTo>
                  <a:pt x="310405" y="598170"/>
                </a:moveTo>
                <a:lnTo>
                  <a:pt x="344913" y="598170"/>
                </a:lnTo>
                <a:lnTo>
                  <a:pt x="242365" y="701040"/>
                </a:lnTo>
                <a:lnTo>
                  <a:pt x="237625" y="706120"/>
                </a:lnTo>
                <a:lnTo>
                  <a:pt x="229794" y="706120"/>
                </a:lnTo>
                <a:lnTo>
                  <a:pt x="219964" y="695960"/>
                </a:lnTo>
                <a:lnTo>
                  <a:pt x="219830" y="688340"/>
                </a:lnTo>
                <a:lnTo>
                  <a:pt x="224776" y="683260"/>
                </a:lnTo>
                <a:lnTo>
                  <a:pt x="310405" y="598170"/>
                </a:lnTo>
                <a:close/>
              </a:path>
              <a:path w="715009" h="815339">
                <a:moveTo>
                  <a:pt x="240684" y="462280"/>
                </a:moveTo>
                <a:lnTo>
                  <a:pt x="289857" y="462280"/>
                </a:lnTo>
                <a:lnTo>
                  <a:pt x="229547" y="497840"/>
                </a:lnTo>
                <a:lnTo>
                  <a:pt x="185816" y="668020"/>
                </a:lnTo>
                <a:lnTo>
                  <a:pt x="180900" y="671830"/>
                </a:lnTo>
                <a:lnTo>
                  <a:pt x="174213" y="671830"/>
                </a:lnTo>
                <a:lnTo>
                  <a:pt x="173183" y="670560"/>
                </a:lnTo>
                <a:lnTo>
                  <a:pt x="165558" y="669290"/>
                </a:lnTo>
                <a:lnTo>
                  <a:pt x="161580" y="662940"/>
                </a:lnTo>
                <a:lnTo>
                  <a:pt x="199458" y="515620"/>
                </a:lnTo>
                <a:lnTo>
                  <a:pt x="150868" y="515620"/>
                </a:lnTo>
                <a:lnTo>
                  <a:pt x="186908" y="494030"/>
                </a:lnTo>
                <a:lnTo>
                  <a:pt x="118284" y="476250"/>
                </a:lnTo>
                <a:lnTo>
                  <a:pt x="217006" y="476250"/>
                </a:lnTo>
                <a:lnTo>
                  <a:pt x="240684" y="462280"/>
                </a:lnTo>
                <a:close/>
              </a:path>
              <a:path w="715009" h="815339">
                <a:moveTo>
                  <a:pt x="490598" y="513079"/>
                </a:moveTo>
                <a:lnTo>
                  <a:pt x="516375" y="513079"/>
                </a:lnTo>
                <a:lnTo>
                  <a:pt x="556139" y="660399"/>
                </a:lnTo>
                <a:lnTo>
                  <a:pt x="552244" y="666749"/>
                </a:lnTo>
                <a:lnTo>
                  <a:pt x="539054" y="670559"/>
                </a:lnTo>
                <a:lnTo>
                  <a:pt x="532264" y="666749"/>
                </a:lnTo>
                <a:lnTo>
                  <a:pt x="490598" y="513079"/>
                </a:lnTo>
                <a:close/>
              </a:path>
              <a:path w="715009" h="815339">
                <a:moveTo>
                  <a:pt x="150868" y="515620"/>
                </a:moveTo>
                <a:lnTo>
                  <a:pt x="199458" y="515620"/>
                </a:lnTo>
                <a:lnTo>
                  <a:pt x="133738" y="553720"/>
                </a:lnTo>
                <a:lnTo>
                  <a:pt x="107411" y="656590"/>
                </a:lnTo>
                <a:lnTo>
                  <a:pt x="102485" y="660400"/>
                </a:lnTo>
                <a:lnTo>
                  <a:pt x="94768" y="660400"/>
                </a:lnTo>
                <a:lnTo>
                  <a:pt x="87153" y="657860"/>
                </a:lnTo>
                <a:lnTo>
                  <a:pt x="83165" y="651510"/>
                </a:lnTo>
                <a:lnTo>
                  <a:pt x="103609" y="571500"/>
                </a:lnTo>
                <a:lnTo>
                  <a:pt x="56368" y="571500"/>
                </a:lnTo>
                <a:lnTo>
                  <a:pt x="91027" y="551180"/>
                </a:lnTo>
                <a:lnTo>
                  <a:pt x="25720" y="533400"/>
                </a:lnTo>
                <a:lnTo>
                  <a:pt x="121188" y="533400"/>
                </a:lnTo>
                <a:lnTo>
                  <a:pt x="150868" y="515620"/>
                </a:lnTo>
                <a:close/>
              </a:path>
              <a:path w="715009" h="815339">
                <a:moveTo>
                  <a:pt x="587387" y="568959"/>
                </a:moveTo>
                <a:lnTo>
                  <a:pt x="612843" y="568959"/>
                </a:lnTo>
                <a:lnTo>
                  <a:pt x="634245" y="647699"/>
                </a:lnTo>
                <a:lnTo>
                  <a:pt x="630370" y="654049"/>
                </a:lnTo>
                <a:lnTo>
                  <a:pt x="622755" y="656589"/>
                </a:lnTo>
                <a:lnTo>
                  <a:pt x="614986" y="656589"/>
                </a:lnTo>
                <a:lnTo>
                  <a:pt x="610102" y="652779"/>
                </a:lnTo>
                <a:lnTo>
                  <a:pt x="587387" y="568959"/>
                </a:lnTo>
                <a:close/>
              </a:path>
              <a:path w="715009" h="815339">
                <a:moveTo>
                  <a:pt x="56368" y="571500"/>
                </a:moveTo>
                <a:lnTo>
                  <a:pt x="103609" y="571500"/>
                </a:lnTo>
                <a:lnTo>
                  <a:pt x="16940" y="623570"/>
                </a:lnTo>
                <a:lnTo>
                  <a:pt x="9356" y="621030"/>
                </a:lnTo>
                <a:lnTo>
                  <a:pt x="2421" y="609600"/>
                </a:lnTo>
                <a:lnTo>
                  <a:pt x="4379" y="601980"/>
                </a:lnTo>
                <a:lnTo>
                  <a:pt x="56368" y="571500"/>
                </a:lnTo>
                <a:close/>
              </a:path>
              <a:path w="715009" h="815339">
                <a:moveTo>
                  <a:pt x="697729" y="501649"/>
                </a:moveTo>
                <a:lnTo>
                  <a:pt x="704674" y="505459"/>
                </a:lnTo>
                <a:lnTo>
                  <a:pt x="708765" y="518159"/>
                </a:lnTo>
                <a:lnTo>
                  <a:pt x="705148" y="525779"/>
                </a:lnTo>
                <a:lnTo>
                  <a:pt x="698636" y="527049"/>
                </a:lnTo>
                <a:lnTo>
                  <a:pt x="697997" y="527049"/>
                </a:lnTo>
                <a:lnTo>
                  <a:pt x="697667" y="528319"/>
                </a:lnTo>
                <a:lnTo>
                  <a:pt x="625228" y="547369"/>
                </a:lnTo>
                <a:lnTo>
                  <a:pt x="706570" y="594359"/>
                </a:lnTo>
                <a:lnTo>
                  <a:pt x="712495" y="596899"/>
                </a:lnTo>
                <a:lnTo>
                  <a:pt x="714525" y="604519"/>
                </a:lnTo>
                <a:lnTo>
                  <a:pt x="707693" y="617219"/>
                </a:lnTo>
                <a:lnTo>
                  <a:pt x="700130" y="618489"/>
                </a:lnTo>
                <a:lnTo>
                  <a:pt x="694205" y="615949"/>
                </a:lnTo>
                <a:lnTo>
                  <a:pt x="612843" y="568959"/>
                </a:lnTo>
                <a:lnTo>
                  <a:pt x="587387" y="568959"/>
                </a:lnTo>
                <a:lnTo>
                  <a:pt x="582569" y="551179"/>
                </a:lnTo>
                <a:lnTo>
                  <a:pt x="545059" y="529589"/>
                </a:lnTo>
                <a:lnTo>
                  <a:pt x="594944" y="529589"/>
                </a:lnTo>
                <a:lnTo>
                  <a:pt x="691216" y="504189"/>
                </a:lnTo>
                <a:lnTo>
                  <a:pt x="697729" y="501649"/>
                </a:lnTo>
                <a:close/>
              </a:path>
              <a:path w="715009" h="815339">
                <a:moveTo>
                  <a:pt x="17908" y="506730"/>
                </a:moveTo>
                <a:lnTo>
                  <a:pt x="121188" y="533400"/>
                </a:lnTo>
                <a:lnTo>
                  <a:pt x="25720" y="533400"/>
                </a:lnTo>
                <a:lnTo>
                  <a:pt x="11726" y="529590"/>
                </a:lnTo>
                <a:lnTo>
                  <a:pt x="7738" y="523240"/>
                </a:lnTo>
                <a:lnTo>
                  <a:pt x="11159" y="510540"/>
                </a:lnTo>
                <a:lnTo>
                  <a:pt x="17908" y="506730"/>
                </a:lnTo>
                <a:close/>
              </a:path>
              <a:path w="715009" h="815339">
                <a:moveTo>
                  <a:pt x="668794" y="427989"/>
                </a:moveTo>
                <a:lnTo>
                  <a:pt x="675739" y="431799"/>
                </a:lnTo>
                <a:lnTo>
                  <a:pt x="679830" y="444499"/>
                </a:lnTo>
                <a:lnTo>
                  <a:pt x="676214" y="452119"/>
                </a:lnTo>
                <a:lnTo>
                  <a:pt x="669701" y="453389"/>
                </a:lnTo>
                <a:lnTo>
                  <a:pt x="668733" y="453389"/>
                </a:lnTo>
                <a:lnTo>
                  <a:pt x="528750" y="491489"/>
                </a:lnTo>
                <a:lnTo>
                  <a:pt x="594944" y="529589"/>
                </a:lnTo>
                <a:lnTo>
                  <a:pt x="545059" y="529589"/>
                </a:lnTo>
                <a:lnTo>
                  <a:pt x="516375" y="513079"/>
                </a:lnTo>
                <a:lnTo>
                  <a:pt x="490598" y="513079"/>
                </a:lnTo>
                <a:lnTo>
                  <a:pt x="486121" y="496569"/>
                </a:lnTo>
                <a:lnTo>
                  <a:pt x="449223" y="474979"/>
                </a:lnTo>
                <a:lnTo>
                  <a:pt x="498425" y="474979"/>
                </a:lnTo>
                <a:lnTo>
                  <a:pt x="662282" y="430529"/>
                </a:lnTo>
                <a:lnTo>
                  <a:pt x="668794" y="427989"/>
                </a:lnTo>
                <a:close/>
              </a:path>
              <a:path w="715009" h="815339">
                <a:moveTo>
                  <a:pt x="46039" y="431800"/>
                </a:moveTo>
                <a:lnTo>
                  <a:pt x="217006" y="476250"/>
                </a:lnTo>
                <a:lnTo>
                  <a:pt x="118284" y="476250"/>
                </a:lnTo>
                <a:lnTo>
                  <a:pt x="39856" y="455930"/>
                </a:lnTo>
                <a:lnTo>
                  <a:pt x="35879" y="449580"/>
                </a:lnTo>
                <a:lnTo>
                  <a:pt x="39300" y="435610"/>
                </a:lnTo>
                <a:lnTo>
                  <a:pt x="46039" y="431800"/>
                </a:lnTo>
                <a:close/>
              </a:path>
              <a:path w="715009" h="815339">
                <a:moveTo>
                  <a:pt x="448385" y="339089"/>
                </a:moveTo>
                <a:lnTo>
                  <a:pt x="497600" y="339089"/>
                </a:lnTo>
                <a:lnTo>
                  <a:pt x="437321" y="374649"/>
                </a:lnTo>
                <a:lnTo>
                  <a:pt x="442173" y="391159"/>
                </a:lnTo>
                <a:lnTo>
                  <a:pt x="443855" y="407669"/>
                </a:lnTo>
                <a:lnTo>
                  <a:pt x="442362" y="424179"/>
                </a:lnTo>
                <a:lnTo>
                  <a:pt x="437692" y="439419"/>
                </a:lnTo>
                <a:lnTo>
                  <a:pt x="498425" y="474979"/>
                </a:lnTo>
                <a:lnTo>
                  <a:pt x="449223" y="474979"/>
                </a:lnTo>
                <a:lnTo>
                  <a:pt x="425347" y="461009"/>
                </a:lnTo>
                <a:lnTo>
                  <a:pt x="386724" y="461009"/>
                </a:lnTo>
                <a:lnTo>
                  <a:pt x="401016" y="450849"/>
                </a:lnTo>
                <a:lnTo>
                  <a:pt x="414265" y="431799"/>
                </a:lnTo>
                <a:lnTo>
                  <a:pt x="419123" y="407669"/>
                </a:lnTo>
                <a:lnTo>
                  <a:pt x="414265" y="383539"/>
                </a:lnTo>
                <a:lnTo>
                  <a:pt x="401016" y="364489"/>
                </a:lnTo>
                <a:lnTo>
                  <a:pt x="384938" y="353059"/>
                </a:lnTo>
                <a:lnTo>
                  <a:pt x="424688" y="353059"/>
                </a:lnTo>
                <a:lnTo>
                  <a:pt x="448385" y="339089"/>
                </a:lnTo>
                <a:close/>
              </a:path>
              <a:path w="715009" h="815339">
                <a:moveTo>
                  <a:pt x="298105" y="345440"/>
                </a:moveTo>
                <a:lnTo>
                  <a:pt x="357298" y="345440"/>
                </a:lnTo>
                <a:lnTo>
                  <a:pt x="333232" y="350520"/>
                </a:lnTo>
                <a:lnTo>
                  <a:pt x="313580" y="364490"/>
                </a:lnTo>
                <a:lnTo>
                  <a:pt x="300331" y="383540"/>
                </a:lnTo>
                <a:lnTo>
                  <a:pt x="295473" y="407670"/>
                </a:lnTo>
                <a:lnTo>
                  <a:pt x="300351" y="431800"/>
                </a:lnTo>
                <a:lnTo>
                  <a:pt x="313603" y="450850"/>
                </a:lnTo>
                <a:lnTo>
                  <a:pt x="333246" y="464820"/>
                </a:lnTo>
                <a:lnTo>
                  <a:pt x="357298" y="469900"/>
                </a:lnTo>
                <a:lnTo>
                  <a:pt x="297418" y="469900"/>
                </a:lnTo>
                <a:lnTo>
                  <a:pt x="289857" y="462280"/>
                </a:lnTo>
                <a:lnTo>
                  <a:pt x="240684" y="462280"/>
                </a:lnTo>
                <a:lnTo>
                  <a:pt x="277276" y="440690"/>
                </a:lnTo>
                <a:lnTo>
                  <a:pt x="272424" y="424180"/>
                </a:lnTo>
                <a:lnTo>
                  <a:pt x="270747" y="407670"/>
                </a:lnTo>
                <a:lnTo>
                  <a:pt x="272243" y="391160"/>
                </a:lnTo>
                <a:lnTo>
                  <a:pt x="276915" y="375920"/>
                </a:lnTo>
                <a:lnTo>
                  <a:pt x="240048" y="354330"/>
                </a:lnTo>
                <a:lnTo>
                  <a:pt x="289249" y="354330"/>
                </a:lnTo>
                <a:lnTo>
                  <a:pt x="298105" y="345440"/>
                </a:lnTo>
                <a:close/>
              </a:path>
              <a:path w="715009" h="815339">
                <a:moveTo>
                  <a:pt x="124894" y="340360"/>
                </a:moveTo>
                <a:lnTo>
                  <a:pt x="216192" y="340360"/>
                </a:lnTo>
                <a:lnTo>
                  <a:pt x="52324" y="384810"/>
                </a:lnTo>
                <a:lnTo>
                  <a:pt x="51273" y="386080"/>
                </a:lnTo>
                <a:lnTo>
                  <a:pt x="42257" y="386080"/>
                </a:lnTo>
                <a:lnTo>
                  <a:pt x="36734" y="379730"/>
                </a:lnTo>
                <a:lnTo>
                  <a:pt x="36744" y="368300"/>
                </a:lnTo>
                <a:lnTo>
                  <a:pt x="40485" y="363220"/>
                </a:lnTo>
                <a:lnTo>
                  <a:pt x="124894" y="340360"/>
                </a:lnTo>
                <a:close/>
              </a:path>
              <a:path w="715009" h="815339">
                <a:moveTo>
                  <a:pt x="543627" y="283209"/>
                </a:moveTo>
                <a:lnTo>
                  <a:pt x="593450" y="283209"/>
                </a:lnTo>
                <a:lnTo>
                  <a:pt x="527709" y="321309"/>
                </a:lnTo>
                <a:lnTo>
                  <a:pt x="674771" y="359409"/>
                </a:lnTo>
                <a:lnTo>
                  <a:pt x="678769" y="365759"/>
                </a:lnTo>
                <a:lnTo>
                  <a:pt x="675688" y="378459"/>
                </a:lnTo>
                <a:lnTo>
                  <a:pt x="670742" y="382269"/>
                </a:lnTo>
                <a:lnTo>
                  <a:pt x="662993" y="382269"/>
                </a:lnTo>
                <a:lnTo>
                  <a:pt x="497600" y="339089"/>
                </a:lnTo>
                <a:lnTo>
                  <a:pt x="448385" y="339089"/>
                </a:lnTo>
                <a:lnTo>
                  <a:pt x="485008" y="317499"/>
                </a:lnTo>
                <a:lnTo>
                  <a:pt x="489614" y="299719"/>
                </a:lnTo>
                <a:lnTo>
                  <a:pt x="515148" y="299719"/>
                </a:lnTo>
                <a:lnTo>
                  <a:pt x="543627" y="283209"/>
                </a:lnTo>
                <a:close/>
              </a:path>
              <a:path w="715009" h="815339">
                <a:moveTo>
                  <a:pt x="175635" y="144780"/>
                </a:moveTo>
                <a:lnTo>
                  <a:pt x="182291" y="148590"/>
                </a:lnTo>
                <a:lnTo>
                  <a:pt x="184125" y="154940"/>
                </a:lnTo>
                <a:lnTo>
                  <a:pt x="228475" y="320040"/>
                </a:lnTo>
                <a:lnTo>
                  <a:pt x="289249" y="354330"/>
                </a:lnTo>
                <a:lnTo>
                  <a:pt x="240048" y="354330"/>
                </a:lnTo>
                <a:lnTo>
                  <a:pt x="216192" y="340360"/>
                </a:lnTo>
                <a:lnTo>
                  <a:pt x="124894" y="340360"/>
                </a:lnTo>
                <a:lnTo>
                  <a:pt x="185857" y="323850"/>
                </a:lnTo>
                <a:lnTo>
                  <a:pt x="148341" y="302260"/>
                </a:lnTo>
                <a:lnTo>
                  <a:pt x="198150" y="302260"/>
                </a:lnTo>
                <a:lnTo>
                  <a:pt x="160261" y="162560"/>
                </a:lnTo>
                <a:lnTo>
                  <a:pt x="158550" y="154940"/>
                </a:lnTo>
                <a:lnTo>
                  <a:pt x="162517" y="148590"/>
                </a:lnTo>
                <a:lnTo>
                  <a:pt x="175635" y="144780"/>
                </a:lnTo>
                <a:close/>
              </a:path>
              <a:path w="715009" h="815339">
                <a:moveTo>
                  <a:pt x="477095" y="109219"/>
                </a:moveTo>
                <a:lnTo>
                  <a:pt x="484926" y="109219"/>
                </a:lnTo>
                <a:lnTo>
                  <a:pt x="494292" y="119379"/>
                </a:lnTo>
                <a:lnTo>
                  <a:pt x="494292" y="126999"/>
                </a:lnTo>
                <a:lnTo>
                  <a:pt x="489666" y="132079"/>
                </a:lnTo>
                <a:lnTo>
                  <a:pt x="369642" y="251459"/>
                </a:lnTo>
                <a:lnTo>
                  <a:pt x="369643" y="322579"/>
                </a:lnTo>
                <a:lnTo>
                  <a:pt x="385452" y="326389"/>
                </a:lnTo>
                <a:lnTo>
                  <a:pt x="400144" y="332739"/>
                </a:lnTo>
                <a:lnTo>
                  <a:pt x="413347" y="341629"/>
                </a:lnTo>
                <a:lnTo>
                  <a:pt x="424688" y="353059"/>
                </a:lnTo>
                <a:lnTo>
                  <a:pt x="384938" y="353059"/>
                </a:lnTo>
                <a:lnTo>
                  <a:pt x="381365" y="350519"/>
                </a:lnTo>
                <a:lnTo>
                  <a:pt x="357298" y="345440"/>
                </a:lnTo>
                <a:lnTo>
                  <a:pt x="298105" y="345440"/>
                </a:lnTo>
                <a:lnTo>
                  <a:pt x="300636" y="342900"/>
                </a:lnTo>
                <a:lnTo>
                  <a:pt x="313964" y="332740"/>
                </a:lnTo>
                <a:lnTo>
                  <a:pt x="328845" y="326390"/>
                </a:lnTo>
                <a:lnTo>
                  <a:pt x="344892" y="322580"/>
                </a:lnTo>
                <a:lnTo>
                  <a:pt x="344892" y="251460"/>
                </a:lnTo>
                <a:lnTo>
                  <a:pt x="310493" y="217170"/>
                </a:lnTo>
                <a:lnTo>
                  <a:pt x="369642" y="217169"/>
                </a:lnTo>
                <a:lnTo>
                  <a:pt x="472180" y="114299"/>
                </a:lnTo>
                <a:lnTo>
                  <a:pt x="477095" y="109219"/>
                </a:lnTo>
                <a:close/>
              </a:path>
              <a:path w="715009" h="815339">
                <a:moveTo>
                  <a:pt x="25225" y="285750"/>
                </a:moveTo>
                <a:lnTo>
                  <a:pt x="119652" y="285750"/>
                </a:lnTo>
                <a:lnTo>
                  <a:pt x="23318" y="311150"/>
                </a:lnTo>
                <a:lnTo>
                  <a:pt x="22267" y="312420"/>
                </a:lnTo>
                <a:lnTo>
                  <a:pt x="13261" y="312420"/>
                </a:lnTo>
                <a:lnTo>
                  <a:pt x="7738" y="306070"/>
                </a:lnTo>
                <a:lnTo>
                  <a:pt x="7748" y="294640"/>
                </a:lnTo>
                <a:lnTo>
                  <a:pt x="11489" y="289560"/>
                </a:lnTo>
                <a:lnTo>
                  <a:pt x="25225" y="285750"/>
                </a:lnTo>
                <a:close/>
              </a:path>
              <a:path w="715009" h="815339">
                <a:moveTo>
                  <a:pt x="697656" y="191769"/>
                </a:moveTo>
                <a:lnTo>
                  <a:pt x="705261" y="194309"/>
                </a:lnTo>
                <a:lnTo>
                  <a:pt x="712206" y="205739"/>
                </a:lnTo>
                <a:lnTo>
                  <a:pt x="710238" y="213359"/>
                </a:lnTo>
                <a:lnTo>
                  <a:pt x="623559" y="265429"/>
                </a:lnTo>
                <a:lnTo>
                  <a:pt x="696245" y="283209"/>
                </a:lnTo>
                <a:lnTo>
                  <a:pt x="702870" y="285749"/>
                </a:lnTo>
                <a:lnTo>
                  <a:pt x="706858" y="292099"/>
                </a:lnTo>
                <a:lnTo>
                  <a:pt x="703777" y="303529"/>
                </a:lnTo>
                <a:lnTo>
                  <a:pt x="698831" y="308609"/>
                </a:lnTo>
                <a:lnTo>
                  <a:pt x="692123" y="308609"/>
                </a:lnTo>
                <a:lnTo>
                  <a:pt x="691093" y="307339"/>
                </a:lnTo>
                <a:lnTo>
                  <a:pt x="593450" y="283209"/>
                </a:lnTo>
                <a:lnTo>
                  <a:pt x="543627" y="283209"/>
                </a:lnTo>
                <a:lnTo>
                  <a:pt x="580869" y="261619"/>
                </a:lnTo>
                <a:lnTo>
                  <a:pt x="585411" y="243839"/>
                </a:lnTo>
                <a:lnTo>
                  <a:pt x="610977" y="243839"/>
                </a:lnTo>
                <a:lnTo>
                  <a:pt x="697656" y="191769"/>
                </a:lnTo>
                <a:close/>
              </a:path>
              <a:path w="715009" h="815339">
                <a:moveTo>
                  <a:pt x="97312" y="157480"/>
                </a:moveTo>
                <a:lnTo>
                  <a:pt x="104103" y="161290"/>
                </a:lnTo>
                <a:lnTo>
                  <a:pt x="131966" y="264160"/>
                </a:lnTo>
                <a:lnTo>
                  <a:pt x="198150" y="302260"/>
                </a:lnTo>
                <a:lnTo>
                  <a:pt x="148341" y="302260"/>
                </a:lnTo>
                <a:lnTo>
                  <a:pt x="119652" y="285750"/>
                </a:lnTo>
                <a:lnTo>
                  <a:pt x="25225" y="285750"/>
                </a:lnTo>
                <a:lnTo>
                  <a:pt x="89327" y="267970"/>
                </a:lnTo>
                <a:lnTo>
                  <a:pt x="51283" y="246380"/>
                </a:lnTo>
                <a:lnTo>
                  <a:pt x="101640" y="246380"/>
                </a:lnTo>
                <a:lnTo>
                  <a:pt x="80228" y="167640"/>
                </a:lnTo>
                <a:lnTo>
                  <a:pt x="84123" y="161290"/>
                </a:lnTo>
                <a:lnTo>
                  <a:pt x="97312" y="157480"/>
                </a:lnTo>
                <a:close/>
              </a:path>
              <a:path w="715009" h="815339">
                <a:moveTo>
                  <a:pt x="535829" y="142239"/>
                </a:moveTo>
                <a:lnTo>
                  <a:pt x="549059" y="146049"/>
                </a:lnTo>
                <a:lnTo>
                  <a:pt x="553037" y="152399"/>
                </a:lnTo>
                <a:lnTo>
                  <a:pt x="515148" y="299719"/>
                </a:lnTo>
                <a:lnTo>
                  <a:pt x="489614" y="299719"/>
                </a:lnTo>
                <a:lnTo>
                  <a:pt x="529090" y="147319"/>
                </a:lnTo>
                <a:lnTo>
                  <a:pt x="535829" y="142239"/>
                </a:lnTo>
                <a:close/>
              </a:path>
              <a:path w="715009" h="815339">
                <a:moveTo>
                  <a:pt x="14353" y="196850"/>
                </a:moveTo>
                <a:lnTo>
                  <a:pt x="101640" y="246380"/>
                </a:lnTo>
                <a:lnTo>
                  <a:pt x="51283" y="246380"/>
                </a:lnTo>
                <a:lnTo>
                  <a:pt x="2050" y="218440"/>
                </a:lnTo>
                <a:lnTo>
                  <a:pt x="0" y="210820"/>
                </a:lnTo>
                <a:lnTo>
                  <a:pt x="6800" y="198120"/>
                </a:lnTo>
                <a:lnTo>
                  <a:pt x="14353" y="196850"/>
                </a:lnTo>
                <a:close/>
              </a:path>
              <a:path w="715009" h="815339">
                <a:moveTo>
                  <a:pt x="614213" y="153669"/>
                </a:moveTo>
                <a:lnTo>
                  <a:pt x="627444" y="157479"/>
                </a:lnTo>
                <a:lnTo>
                  <a:pt x="631421" y="163829"/>
                </a:lnTo>
                <a:lnTo>
                  <a:pt x="610977" y="243839"/>
                </a:lnTo>
                <a:lnTo>
                  <a:pt x="585411" y="243839"/>
                </a:lnTo>
                <a:lnTo>
                  <a:pt x="607474" y="157479"/>
                </a:lnTo>
                <a:lnTo>
                  <a:pt x="614213" y="153669"/>
                </a:lnTo>
                <a:close/>
              </a:path>
              <a:path w="715009" h="815339">
                <a:moveTo>
                  <a:pt x="427634" y="48259"/>
                </a:moveTo>
                <a:lnTo>
                  <a:pt x="435466" y="48259"/>
                </a:lnTo>
                <a:lnTo>
                  <a:pt x="444832" y="57149"/>
                </a:lnTo>
                <a:lnTo>
                  <a:pt x="444832" y="64769"/>
                </a:lnTo>
                <a:lnTo>
                  <a:pt x="440206" y="69849"/>
                </a:lnTo>
                <a:lnTo>
                  <a:pt x="369642" y="140969"/>
                </a:lnTo>
                <a:lnTo>
                  <a:pt x="369642" y="217169"/>
                </a:lnTo>
                <a:lnTo>
                  <a:pt x="344912" y="217170"/>
                </a:lnTo>
                <a:lnTo>
                  <a:pt x="344912" y="140970"/>
                </a:lnTo>
                <a:lnTo>
                  <a:pt x="309626" y="105410"/>
                </a:lnTo>
                <a:lnTo>
                  <a:pt x="369642" y="105409"/>
                </a:lnTo>
                <a:lnTo>
                  <a:pt x="422719" y="52069"/>
                </a:lnTo>
                <a:lnTo>
                  <a:pt x="427634" y="48259"/>
                </a:lnTo>
                <a:close/>
              </a:path>
              <a:path w="715009" h="815339">
                <a:moveTo>
                  <a:pt x="229701" y="109220"/>
                </a:moveTo>
                <a:lnTo>
                  <a:pt x="237532" y="109220"/>
                </a:lnTo>
                <a:lnTo>
                  <a:pt x="344912" y="217170"/>
                </a:lnTo>
                <a:lnTo>
                  <a:pt x="310493" y="217170"/>
                </a:lnTo>
                <a:lnTo>
                  <a:pt x="220036" y="127000"/>
                </a:lnTo>
                <a:lnTo>
                  <a:pt x="220046" y="119380"/>
                </a:lnTo>
                <a:lnTo>
                  <a:pt x="229701" y="109220"/>
                </a:lnTo>
                <a:close/>
              </a:path>
              <a:path w="715009" h="815339">
                <a:moveTo>
                  <a:pt x="350446" y="0"/>
                </a:moveTo>
                <a:lnTo>
                  <a:pt x="364099" y="0"/>
                </a:lnTo>
                <a:lnTo>
                  <a:pt x="369642" y="5079"/>
                </a:lnTo>
                <a:lnTo>
                  <a:pt x="369642" y="105409"/>
                </a:lnTo>
                <a:lnTo>
                  <a:pt x="344912" y="105410"/>
                </a:lnTo>
                <a:lnTo>
                  <a:pt x="344912" y="5080"/>
                </a:lnTo>
                <a:lnTo>
                  <a:pt x="350446" y="0"/>
                </a:lnTo>
                <a:close/>
              </a:path>
              <a:path w="715009" h="815339">
                <a:moveTo>
                  <a:pt x="279439" y="48260"/>
                </a:moveTo>
                <a:lnTo>
                  <a:pt x="287034" y="48260"/>
                </a:lnTo>
                <a:lnTo>
                  <a:pt x="291825" y="52070"/>
                </a:lnTo>
                <a:lnTo>
                  <a:pt x="344912" y="105410"/>
                </a:lnTo>
                <a:lnTo>
                  <a:pt x="309626" y="105410"/>
                </a:lnTo>
                <a:lnTo>
                  <a:pt x="274339" y="69850"/>
                </a:lnTo>
                <a:lnTo>
                  <a:pt x="269599" y="64770"/>
                </a:lnTo>
                <a:lnTo>
                  <a:pt x="269733" y="57150"/>
                </a:lnTo>
                <a:lnTo>
                  <a:pt x="279439" y="4826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3" name="object 23"/>
          <p:cNvGrpSpPr/>
          <p:nvPr/>
        </p:nvGrpSpPr>
        <p:grpSpPr>
          <a:xfrm>
            <a:off x="3107308" y="2230120"/>
            <a:ext cx="7439659" cy="3088640"/>
            <a:chOff x="3107308" y="2230120"/>
            <a:chExt cx="7439659" cy="3088640"/>
          </a:xfrm>
        </p:grpSpPr>
        <p:pic>
          <p:nvPicPr>
            <p:cNvPr id="24" name="object 24" descr="Icon  Description automatically generated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582355" y="2230120"/>
              <a:ext cx="838809" cy="1669033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922194" y="2880677"/>
              <a:ext cx="166243" cy="167386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3322065" y="2434336"/>
              <a:ext cx="1054100" cy="2197100"/>
            </a:xfrm>
            <a:custGeom>
              <a:avLst/>
              <a:gdLst/>
              <a:ahLst/>
              <a:cxnLst/>
              <a:rect l="l" t="t" r="r" b="b"/>
              <a:pathLst>
                <a:path w="1054100" h="2197100">
                  <a:moveTo>
                    <a:pt x="854423" y="2124601"/>
                  </a:moveTo>
                  <a:lnTo>
                    <a:pt x="848106" y="2197100"/>
                  </a:lnTo>
                  <a:lnTo>
                    <a:pt x="1012782" y="2133600"/>
                  </a:lnTo>
                  <a:lnTo>
                    <a:pt x="872871" y="2133600"/>
                  </a:lnTo>
                  <a:lnTo>
                    <a:pt x="854423" y="2124601"/>
                  </a:lnTo>
                  <a:close/>
                </a:path>
                <a:path w="1054100" h="2197100">
                  <a:moveTo>
                    <a:pt x="857796" y="2085898"/>
                  </a:moveTo>
                  <a:lnTo>
                    <a:pt x="854423" y="2124601"/>
                  </a:lnTo>
                  <a:lnTo>
                    <a:pt x="872871" y="2133600"/>
                  </a:lnTo>
                  <a:lnTo>
                    <a:pt x="876808" y="2095500"/>
                  </a:lnTo>
                  <a:lnTo>
                    <a:pt x="857796" y="2085898"/>
                  </a:lnTo>
                  <a:close/>
                </a:path>
                <a:path w="1054100" h="2197100">
                  <a:moveTo>
                    <a:pt x="863600" y="2019300"/>
                  </a:moveTo>
                  <a:lnTo>
                    <a:pt x="857796" y="2085898"/>
                  </a:lnTo>
                  <a:lnTo>
                    <a:pt x="876808" y="2095500"/>
                  </a:lnTo>
                  <a:lnTo>
                    <a:pt x="872871" y="2133600"/>
                  </a:lnTo>
                  <a:lnTo>
                    <a:pt x="1012782" y="2133600"/>
                  </a:lnTo>
                  <a:lnTo>
                    <a:pt x="1045718" y="2120900"/>
                  </a:lnTo>
                  <a:lnTo>
                    <a:pt x="863600" y="2019300"/>
                  </a:lnTo>
                  <a:close/>
                </a:path>
                <a:path w="1054100" h="2197100">
                  <a:moveTo>
                    <a:pt x="851662" y="2082800"/>
                  </a:moveTo>
                  <a:lnTo>
                    <a:pt x="697864" y="2082800"/>
                  </a:lnTo>
                  <a:lnTo>
                    <a:pt x="746379" y="2108200"/>
                  </a:lnTo>
                  <a:lnTo>
                    <a:pt x="771017" y="2108200"/>
                  </a:lnTo>
                  <a:lnTo>
                    <a:pt x="795782" y="2120900"/>
                  </a:lnTo>
                  <a:lnTo>
                    <a:pt x="846836" y="2120900"/>
                  </a:lnTo>
                  <a:lnTo>
                    <a:pt x="854423" y="2124601"/>
                  </a:lnTo>
                  <a:lnTo>
                    <a:pt x="857796" y="2085898"/>
                  </a:lnTo>
                  <a:lnTo>
                    <a:pt x="851662" y="2082800"/>
                  </a:lnTo>
                  <a:close/>
                </a:path>
                <a:path w="1054100" h="2197100">
                  <a:moveTo>
                    <a:pt x="781558" y="76200"/>
                  </a:moveTo>
                  <a:lnTo>
                    <a:pt x="651510" y="76200"/>
                  </a:lnTo>
                  <a:lnTo>
                    <a:pt x="605536" y="101600"/>
                  </a:lnTo>
                  <a:lnTo>
                    <a:pt x="560578" y="127000"/>
                  </a:lnTo>
                  <a:lnTo>
                    <a:pt x="516889" y="152400"/>
                  </a:lnTo>
                  <a:lnTo>
                    <a:pt x="474472" y="177800"/>
                  </a:lnTo>
                  <a:lnTo>
                    <a:pt x="433578" y="203200"/>
                  </a:lnTo>
                  <a:lnTo>
                    <a:pt x="393954" y="228600"/>
                  </a:lnTo>
                  <a:lnTo>
                    <a:pt x="355854" y="266700"/>
                  </a:lnTo>
                  <a:lnTo>
                    <a:pt x="319278" y="304800"/>
                  </a:lnTo>
                  <a:lnTo>
                    <a:pt x="284353" y="330200"/>
                  </a:lnTo>
                  <a:lnTo>
                    <a:pt x="251079" y="368300"/>
                  </a:lnTo>
                  <a:lnTo>
                    <a:pt x="219583" y="419100"/>
                  </a:lnTo>
                  <a:lnTo>
                    <a:pt x="189992" y="457200"/>
                  </a:lnTo>
                  <a:lnTo>
                    <a:pt x="162179" y="495300"/>
                  </a:lnTo>
                  <a:lnTo>
                    <a:pt x="136398" y="546100"/>
                  </a:lnTo>
                  <a:lnTo>
                    <a:pt x="112522" y="584200"/>
                  </a:lnTo>
                  <a:lnTo>
                    <a:pt x="90805" y="635000"/>
                  </a:lnTo>
                  <a:lnTo>
                    <a:pt x="71247" y="685800"/>
                  </a:lnTo>
                  <a:lnTo>
                    <a:pt x="53848" y="736600"/>
                  </a:lnTo>
                  <a:lnTo>
                    <a:pt x="38862" y="787400"/>
                  </a:lnTo>
                  <a:lnTo>
                    <a:pt x="26035" y="838200"/>
                  </a:lnTo>
                  <a:lnTo>
                    <a:pt x="15748" y="889000"/>
                  </a:lnTo>
                  <a:lnTo>
                    <a:pt x="7874" y="939800"/>
                  </a:lnTo>
                  <a:lnTo>
                    <a:pt x="2539" y="990600"/>
                  </a:lnTo>
                  <a:lnTo>
                    <a:pt x="0" y="1041400"/>
                  </a:lnTo>
                  <a:lnTo>
                    <a:pt x="0" y="1079500"/>
                  </a:lnTo>
                  <a:lnTo>
                    <a:pt x="1270" y="1130300"/>
                  </a:lnTo>
                  <a:lnTo>
                    <a:pt x="5207" y="1181100"/>
                  </a:lnTo>
                  <a:lnTo>
                    <a:pt x="11811" y="1231900"/>
                  </a:lnTo>
                  <a:lnTo>
                    <a:pt x="16001" y="1257300"/>
                  </a:lnTo>
                  <a:lnTo>
                    <a:pt x="20828" y="1295400"/>
                  </a:lnTo>
                  <a:lnTo>
                    <a:pt x="32258" y="1346200"/>
                  </a:lnTo>
                  <a:lnTo>
                    <a:pt x="45974" y="1397000"/>
                  </a:lnTo>
                  <a:lnTo>
                    <a:pt x="70993" y="1460500"/>
                  </a:lnTo>
                  <a:lnTo>
                    <a:pt x="90424" y="1511300"/>
                  </a:lnTo>
                  <a:lnTo>
                    <a:pt x="112013" y="1562100"/>
                  </a:lnTo>
                  <a:lnTo>
                    <a:pt x="135636" y="1600200"/>
                  </a:lnTo>
                  <a:lnTo>
                    <a:pt x="161289" y="1651000"/>
                  </a:lnTo>
                  <a:lnTo>
                    <a:pt x="188975" y="1689100"/>
                  </a:lnTo>
                  <a:lnTo>
                    <a:pt x="218439" y="1727200"/>
                  </a:lnTo>
                  <a:lnTo>
                    <a:pt x="249809" y="1778000"/>
                  </a:lnTo>
                  <a:lnTo>
                    <a:pt x="282956" y="1816100"/>
                  </a:lnTo>
                  <a:lnTo>
                    <a:pt x="317881" y="1841500"/>
                  </a:lnTo>
                  <a:lnTo>
                    <a:pt x="354330" y="1879600"/>
                  </a:lnTo>
                  <a:lnTo>
                    <a:pt x="392303" y="1917700"/>
                  </a:lnTo>
                  <a:lnTo>
                    <a:pt x="431926" y="1943100"/>
                  </a:lnTo>
                  <a:lnTo>
                    <a:pt x="472948" y="1968500"/>
                  </a:lnTo>
                  <a:lnTo>
                    <a:pt x="515366" y="2006600"/>
                  </a:lnTo>
                  <a:lnTo>
                    <a:pt x="559181" y="2019300"/>
                  </a:lnTo>
                  <a:lnTo>
                    <a:pt x="604266" y="2044700"/>
                  </a:lnTo>
                  <a:lnTo>
                    <a:pt x="650367" y="2070100"/>
                  </a:lnTo>
                  <a:lnTo>
                    <a:pt x="673988" y="2082800"/>
                  </a:lnTo>
                  <a:lnTo>
                    <a:pt x="804926" y="2082800"/>
                  </a:lnTo>
                  <a:lnTo>
                    <a:pt x="780542" y="2070100"/>
                  </a:lnTo>
                  <a:lnTo>
                    <a:pt x="757301" y="2070100"/>
                  </a:lnTo>
                  <a:lnTo>
                    <a:pt x="733425" y="2057400"/>
                  </a:lnTo>
                  <a:lnTo>
                    <a:pt x="733933" y="2057400"/>
                  </a:lnTo>
                  <a:lnTo>
                    <a:pt x="710311" y="2044700"/>
                  </a:lnTo>
                  <a:lnTo>
                    <a:pt x="687832" y="2044700"/>
                  </a:lnTo>
                  <a:lnTo>
                    <a:pt x="664845" y="2032000"/>
                  </a:lnTo>
                  <a:lnTo>
                    <a:pt x="665353" y="2032000"/>
                  </a:lnTo>
                  <a:lnTo>
                    <a:pt x="620013" y="2019300"/>
                  </a:lnTo>
                  <a:lnTo>
                    <a:pt x="620903" y="2019300"/>
                  </a:lnTo>
                  <a:lnTo>
                    <a:pt x="576707" y="1993900"/>
                  </a:lnTo>
                  <a:lnTo>
                    <a:pt x="577469" y="1993900"/>
                  </a:lnTo>
                  <a:lnTo>
                    <a:pt x="534543" y="1968500"/>
                  </a:lnTo>
                  <a:lnTo>
                    <a:pt x="535305" y="1968500"/>
                  </a:lnTo>
                  <a:lnTo>
                    <a:pt x="493775" y="1943100"/>
                  </a:lnTo>
                  <a:lnTo>
                    <a:pt x="494538" y="1943100"/>
                  </a:lnTo>
                  <a:lnTo>
                    <a:pt x="454279" y="1917700"/>
                  </a:lnTo>
                  <a:lnTo>
                    <a:pt x="454913" y="1917700"/>
                  </a:lnTo>
                  <a:lnTo>
                    <a:pt x="416051" y="1879600"/>
                  </a:lnTo>
                  <a:lnTo>
                    <a:pt x="416813" y="1879600"/>
                  </a:lnTo>
                  <a:lnTo>
                    <a:pt x="379475" y="1854200"/>
                  </a:lnTo>
                  <a:lnTo>
                    <a:pt x="380111" y="1854200"/>
                  </a:lnTo>
                  <a:lnTo>
                    <a:pt x="344297" y="1816100"/>
                  </a:lnTo>
                  <a:lnTo>
                    <a:pt x="344932" y="1816100"/>
                  </a:lnTo>
                  <a:lnTo>
                    <a:pt x="310769" y="1790700"/>
                  </a:lnTo>
                  <a:lnTo>
                    <a:pt x="311404" y="1790700"/>
                  </a:lnTo>
                  <a:lnTo>
                    <a:pt x="278892" y="1752600"/>
                  </a:lnTo>
                  <a:lnTo>
                    <a:pt x="279400" y="1752600"/>
                  </a:lnTo>
                  <a:lnTo>
                    <a:pt x="248666" y="1714500"/>
                  </a:lnTo>
                  <a:lnTo>
                    <a:pt x="249174" y="1714500"/>
                  </a:lnTo>
                  <a:lnTo>
                    <a:pt x="227361" y="1676400"/>
                  </a:lnTo>
                  <a:lnTo>
                    <a:pt x="220599" y="1676400"/>
                  </a:lnTo>
                  <a:lnTo>
                    <a:pt x="193548" y="1625600"/>
                  </a:lnTo>
                  <a:lnTo>
                    <a:pt x="193929" y="1625600"/>
                  </a:lnTo>
                  <a:lnTo>
                    <a:pt x="168783" y="1587500"/>
                  </a:lnTo>
                  <a:lnTo>
                    <a:pt x="169291" y="1587500"/>
                  </a:lnTo>
                  <a:lnTo>
                    <a:pt x="151860" y="1549400"/>
                  </a:lnTo>
                  <a:lnTo>
                    <a:pt x="146431" y="1549400"/>
                  </a:lnTo>
                  <a:lnTo>
                    <a:pt x="125222" y="1498600"/>
                  </a:lnTo>
                  <a:lnTo>
                    <a:pt x="125603" y="1498600"/>
                  </a:lnTo>
                  <a:lnTo>
                    <a:pt x="106553" y="1447800"/>
                  </a:lnTo>
                  <a:lnTo>
                    <a:pt x="106807" y="1447800"/>
                  </a:lnTo>
                  <a:lnTo>
                    <a:pt x="89788" y="1409700"/>
                  </a:lnTo>
                  <a:lnTo>
                    <a:pt x="90043" y="1409700"/>
                  </a:lnTo>
                  <a:lnTo>
                    <a:pt x="82550" y="1384300"/>
                  </a:lnTo>
                  <a:lnTo>
                    <a:pt x="69214" y="1333500"/>
                  </a:lnTo>
                  <a:lnTo>
                    <a:pt x="58166" y="1282700"/>
                  </a:lnTo>
                  <a:lnTo>
                    <a:pt x="49530" y="1231900"/>
                  </a:lnTo>
                  <a:lnTo>
                    <a:pt x="43180" y="1181100"/>
                  </a:lnTo>
                  <a:lnTo>
                    <a:pt x="39370" y="1130300"/>
                  </a:lnTo>
                  <a:lnTo>
                    <a:pt x="38100" y="1079500"/>
                  </a:lnTo>
                  <a:lnTo>
                    <a:pt x="38100" y="1041400"/>
                  </a:lnTo>
                  <a:lnTo>
                    <a:pt x="38396" y="1041400"/>
                  </a:lnTo>
                  <a:lnTo>
                    <a:pt x="38988" y="1016000"/>
                  </a:lnTo>
                  <a:lnTo>
                    <a:pt x="42799" y="965200"/>
                  </a:lnTo>
                  <a:lnTo>
                    <a:pt x="49149" y="914400"/>
                  </a:lnTo>
                  <a:lnTo>
                    <a:pt x="57912" y="863600"/>
                  </a:lnTo>
                  <a:lnTo>
                    <a:pt x="69087" y="812800"/>
                  </a:lnTo>
                  <a:lnTo>
                    <a:pt x="75692" y="787400"/>
                  </a:lnTo>
                  <a:lnTo>
                    <a:pt x="75564" y="787400"/>
                  </a:lnTo>
                  <a:lnTo>
                    <a:pt x="82423" y="762000"/>
                  </a:lnTo>
                  <a:lnTo>
                    <a:pt x="90170" y="736600"/>
                  </a:lnTo>
                  <a:lnTo>
                    <a:pt x="94170" y="736600"/>
                  </a:lnTo>
                  <a:lnTo>
                    <a:pt x="106934" y="698500"/>
                  </a:lnTo>
                  <a:lnTo>
                    <a:pt x="106680" y="698500"/>
                  </a:lnTo>
                  <a:lnTo>
                    <a:pt x="125857" y="647700"/>
                  </a:lnTo>
                  <a:lnTo>
                    <a:pt x="125603" y="647700"/>
                  </a:lnTo>
                  <a:lnTo>
                    <a:pt x="146938" y="609600"/>
                  </a:lnTo>
                  <a:lnTo>
                    <a:pt x="146431" y="609600"/>
                  </a:lnTo>
                  <a:lnTo>
                    <a:pt x="169925" y="558800"/>
                  </a:lnTo>
                  <a:lnTo>
                    <a:pt x="169418" y="558800"/>
                  </a:lnTo>
                  <a:lnTo>
                    <a:pt x="194818" y="520700"/>
                  </a:lnTo>
                  <a:lnTo>
                    <a:pt x="194310" y="520700"/>
                  </a:lnTo>
                  <a:lnTo>
                    <a:pt x="221614" y="482600"/>
                  </a:lnTo>
                  <a:lnTo>
                    <a:pt x="221234" y="482600"/>
                  </a:lnTo>
                  <a:lnTo>
                    <a:pt x="250189" y="431800"/>
                  </a:lnTo>
                  <a:lnTo>
                    <a:pt x="249682" y="431800"/>
                  </a:lnTo>
                  <a:lnTo>
                    <a:pt x="280670" y="393700"/>
                  </a:lnTo>
                  <a:lnTo>
                    <a:pt x="280035" y="393700"/>
                  </a:lnTo>
                  <a:lnTo>
                    <a:pt x="312674" y="368300"/>
                  </a:lnTo>
                  <a:lnTo>
                    <a:pt x="312166" y="368300"/>
                  </a:lnTo>
                  <a:lnTo>
                    <a:pt x="346456" y="330200"/>
                  </a:lnTo>
                  <a:lnTo>
                    <a:pt x="345694" y="330200"/>
                  </a:lnTo>
                  <a:lnTo>
                    <a:pt x="381635" y="292100"/>
                  </a:lnTo>
                  <a:lnTo>
                    <a:pt x="381000" y="292100"/>
                  </a:lnTo>
                  <a:lnTo>
                    <a:pt x="418338" y="266700"/>
                  </a:lnTo>
                  <a:lnTo>
                    <a:pt x="417575" y="266700"/>
                  </a:lnTo>
                  <a:lnTo>
                    <a:pt x="456564" y="228600"/>
                  </a:lnTo>
                  <a:lnTo>
                    <a:pt x="455803" y="228600"/>
                  </a:lnTo>
                  <a:lnTo>
                    <a:pt x="496062" y="203200"/>
                  </a:lnTo>
                  <a:lnTo>
                    <a:pt x="495173" y="203200"/>
                  </a:lnTo>
                  <a:lnTo>
                    <a:pt x="536829" y="177800"/>
                  </a:lnTo>
                  <a:lnTo>
                    <a:pt x="536067" y="177800"/>
                  </a:lnTo>
                  <a:lnTo>
                    <a:pt x="578866" y="152400"/>
                  </a:lnTo>
                  <a:lnTo>
                    <a:pt x="578104" y="152400"/>
                  </a:lnTo>
                  <a:lnTo>
                    <a:pt x="622173" y="139700"/>
                  </a:lnTo>
                  <a:lnTo>
                    <a:pt x="621284" y="139700"/>
                  </a:lnTo>
                  <a:lnTo>
                    <a:pt x="666496" y="114300"/>
                  </a:lnTo>
                  <a:lnTo>
                    <a:pt x="665988" y="114300"/>
                  </a:lnTo>
                  <a:lnTo>
                    <a:pt x="688975" y="101600"/>
                  </a:lnTo>
                  <a:lnTo>
                    <a:pt x="711326" y="101600"/>
                  </a:lnTo>
                  <a:lnTo>
                    <a:pt x="734822" y="88900"/>
                  </a:lnTo>
                  <a:lnTo>
                    <a:pt x="757555" y="88900"/>
                  </a:lnTo>
                  <a:lnTo>
                    <a:pt x="781558" y="76200"/>
                  </a:lnTo>
                  <a:close/>
                </a:path>
                <a:path w="1054100" h="2197100">
                  <a:moveTo>
                    <a:pt x="220091" y="1663700"/>
                  </a:moveTo>
                  <a:lnTo>
                    <a:pt x="220599" y="1676400"/>
                  </a:lnTo>
                  <a:lnTo>
                    <a:pt x="227361" y="1676400"/>
                  </a:lnTo>
                  <a:lnTo>
                    <a:pt x="220091" y="1663700"/>
                  </a:lnTo>
                  <a:close/>
                </a:path>
                <a:path w="1054100" h="2197100">
                  <a:moveTo>
                    <a:pt x="146050" y="1536700"/>
                  </a:moveTo>
                  <a:lnTo>
                    <a:pt x="146431" y="1549400"/>
                  </a:lnTo>
                  <a:lnTo>
                    <a:pt x="151860" y="1549400"/>
                  </a:lnTo>
                  <a:lnTo>
                    <a:pt x="146050" y="1536700"/>
                  </a:lnTo>
                  <a:close/>
                </a:path>
                <a:path w="1054100" h="2197100">
                  <a:moveTo>
                    <a:pt x="38396" y="1041400"/>
                  </a:moveTo>
                  <a:lnTo>
                    <a:pt x="38100" y="1041400"/>
                  </a:lnTo>
                  <a:lnTo>
                    <a:pt x="38100" y="1054100"/>
                  </a:lnTo>
                  <a:lnTo>
                    <a:pt x="38396" y="1041400"/>
                  </a:lnTo>
                  <a:close/>
                </a:path>
                <a:path w="1054100" h="2197100">
                  <a:moveTo>
                    <a:pt x="78994" y="774699"/>
                  </a:moveTo>
                  <a:lnTo>
                    <a:pt x="75564" y="787400"/>
                  </a:lnTo>
                  <a:lnTo>
                    <a:pt x="75692" y="787400"/>
                  </a:lnTo>
                  <a:lnTo>
                    <a:pt x="78994" y="774699"/>
                  </a:lnTo>
                  <a:close/>
                </a:path>
                <a:path w="1054100" h="2197100">
                  <a:moveTo>
                    <a:pt x="94170" y="736600"/>
                  </a:moveTo>
                  <a:lnTo>
                    <a:pt x="90170" y="736600"/>
                  </a:lnTo>
                  <a:lnTo>
                    <a:pt x="89916" y="749300"/>
                  </a:lnTo>
                  <a:lnTo>
                    <a:pt x="94170" y="736600"/>
                  </a:lnTo>
                  <a:close/>
                </a:path>
                <a:path w="1054100" h="2197100">
                  <a:moveTo>
                    <a:pt x="877824" y="50800"/>
                  </a:moveTo>
                  <a:lnTo>
                    <a:pt x="722884" y="50800"/>
                  </a:lnTo>
                  <a:lnTo>
                    <a:pt x="675132" y="76200"/>
                  </a:lnTo>
                  <a:lnTo>
                    <a:pt x="804926" y="76200"/>
                  </a:lnTo>
                  <a:lnTo>
                    <a:pt x="829310" y="63500"/>
                  </a:lnTo>
                  <a:lnTo>
                    <a:pt x="853059" y="63500"/>
                  </a:lnTo>
                  <a:lnTo>
                    <a:pt x="877824" y="50800"/>
                  </a:lnTo>
                  <a:close/>
                </a:path>
                <a:path w="1054100" h="2197100">
                  <a:moveTo>
                    <a:pt x="1002538" y="38100"/>
                  </a:moveTo>
                  <a:lnTo>
                    <a:pt x="771525" y="38100"/>
                  </a:lnTo>
                  <a:lnTo>
                    <a:pt x="747013" y="50800"/>
                  </a:lnTo>
                  <a:lnTo>
                    <a:pt x="976757" y="50800"/>
                  </a:lnTo>
                  <a:lnTo>
                    <a:pt x="1002538" y="38100"/>
                  </a:lnTo>
                  <a:close/>
                </a:path>
                <a:path w="1054100" h="2197100">
                  <a:moveTo>
                    <a:pt x="1053973" y="0"/>
                  </a:moveTo>
                  <a:lnTo>
                    <a:pt x="1001141" y="0"/>
                  </a:lnTo>
                  <a:lnTo>
                    <a:pt x="974979" y="12700"/>
                  </a:lnTo>
                  <a:lnTo>
                    <a:pt x="871728" y="12700"/>
                  </a:lnTo>
                  <a:lnTo>
                    <a:pt x="846328" y="25400"/>
                  </a:lnTo>
                  <a:lnTo>
                    <a:pt x="821182" y="25400"/>
                  </a:lnTo>
                  <a:lnTo>
                    <a:pt x="796289" y="38100"/>
                  </a:lnTo>
                  <a:lnTo>
                    <a:pt x="1053464" y="38100"/>
                  </a:lnTo>
                  <a:lnTo>
                    <a:pt x="105397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3126358" y="4286377"/>
              <a:ext cx="1094740" cy="260985"/>
            </a:xfrm>
            <a:custGeom>
              <a:avLst/>
              <a:gdLst/>
              <a:ahLst/>
              <a:cxnLst/>
              <a:rect l="l" t="t" r="r" b="b"/>
              <a:pathLst>
                <a:path w="1094739" h="260985">
                  <a:moveTo>
                    <a:pt x="0" y="0"/>
                  </a:moveTo>
                  <a:lnTo>
                    <a:pt x="39400" y="24245"/>
                  </a:lnTo>
                  <a:lnTo>
                    <a:pt x="79879" y="47377"/>
                  </a:lnTo>
                  <a:lnTo>
                    <a:pt x="121389" y="69385"/>
                  </a:lnTo>
                  <a:lnTo>
                    <a:pt x="163882" y="90258"/>
                  </a:lnTo>
                  <a:lnTo>
                    <a:pt x="207310" y="109984"/>
                  </a:lnTo>
                  <a:lnTo>
                    <a:pt x="251625" y="128552"/>
                  </a:lnTo>
                  <a:lnTo>
                    <a:pt x="296780" y="145951"/>
                  </a:lnTo>
                  <a:lnTo>
                    <a:pt x="342726" y="162171"/>
                  </a:lnTo>
                  <a:lnTo>
                    <a:pt x="389415" y="177199"/>
                  </a:lnTo>
                  <a:lnTo>
                    <a:pt x="436801" y="191025"/>
                  </a:lnTo>
                  <a:lnTo>
                    <a:pt x="484834" y="203638"/>
                  </a:lnTo>
                  <a:lnTo>
                    <a:pt x="533468" y="215026"/>
                  </a:lnTo>
                  <a:lnTo>
                    <a:pt x="582654" y="225179"/>
                  </a:lnTo>
                  <a:lnTo>
                    <a:pt x="632344" y="234084"/>
                  </a:lnTo>
                  <a:lnTo>
                    <a:pt x="682490" y="241732"/>
                  </a:lnTo>
                  <a:lnTo>
                    <a:pt x="733046" y="248110"/>
                  </a:lnTo>
                  <a:lnTo>
                    <a:pt x="783962" y="253208"/>
                  </a:lnTo>
                  <a:lnTo>
                    <a:pt x="835191" y="257015"/>
                  </a:lnTo>
                  <a:lnTo>
                    <a:pt x="886686" y="259519"/>
                  </a:lnTo>
                  <a:lnTo>
                    <a:pt x="938398" y="260709"/>
                  </a:lnTo>
                  <a:lnTo>
                    <a:pt x="990279" y="260574"/>
                  </a:lnTo>
                  <a:lnTo>
                    <a:pt x="1042282" y="259103"/>
                  </a:lnTo>
                  <a:lnTo>
                    <a:pt x="1094358" y="256286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014594" y="2375154"/>
              <a:ext cx="1054100" cy="2197100"/>
            </a:xfrm>
            <a:custGeom>
              <a:avLst/>
              <a:gdLst/>
              <a:ahLst/>
              <a:cxnLst/>
              <a:rect l="l" t="t" r="r" b="b"/>
              <a:pathLst>
                <a:path w="1054100" h="2197100">
                  <a:moveTo>
                    <a:pt x="306831" y="2159000"/>
                  </a:moveTo>
                  <a:lnTo>
                    <a:pt x="507" y="2159000"/>
                  </a:lnTo>
                  <a:lnTo>
                    <a:pt x="0" y="2197100"/>
                  </a:lnTo>
                  <a:lnTo>
                    <a:pt x="182244" y="2197100"/>
                  </a:lnTo>
                  <a:lnTo>
                    <a:pt x="207644" y="2184400"/>
                  </a:lnTo>
                  <a:lnTo>
                    <a:pt x="232790" y="2184400"/>
                  </a:lnTo>
                  <a:lnTo>
                    <a:pt x="257682" y="2171700"/>
                  </a:lnTo>
                  <a:lnTo>
                    <a:pt x="282447" y="2171700"/>
                  </a:lnTo>
                  <a:lnTo>
                    <a:pt x="306831" y="2159000"/>
                  </a:lnTo>
                  <a:close/>
                </a:path>
                <a:path w="1054100" h="2197100">
                  <a:moveTo>
                    <a:pt x="378840" y="2133600"/>
                  </a:moveTo>
                  <a:lnTo>
                    <a:pt x="249046" y="2133600"/>
                  </a:lnTo>
                  <a:lnTo>
                    <a:pt x="224662" y="2146300"/>
                  </a:lnTo>
                  <a:lnTo>
                    <a:pt x="200913" y="2146300"/>
                  </a:lnTo>
                  <a:lnTo>
                    <a:pt x="176021" y="2159000"/>
                  </a:lnTo>
                  <a:lnTo>
                    <a:pt x="331088" y="2159000"/>
                  </a:lnTo>
                  <a:lnTo>
                    <a:pt x="378840" y="2133600"/>
                  </a:lnTo>
                  <a:close/>
                </a:path>
                <a:path w="1054100" h="2197100">
                  <a:moveTo>
                    <a:pt x="773810" y="1803400"/>
                  </a:moveTo>
                  <a:lnTo>
                    <a:pt x="741171" y="1841500"/>
                  </a:lnTo>
                  <a:lnTo>
                    <a:pt x="741679" y="1841500"/>
                  </a:lnTo>
                  <a:lnTo>
                    <a:pt x="707516" y="1879600"/>
                  </a:lnTo>
                  <a:lnTo>
                    <a:pt x="708151" y="1879600"/>
                  </a:lnTo>
                  <a:lnTo>
                    <a:pt x="672338" y="1917700"/>
                  </a:lnTo>
                  <a:lnTo>
                    <a:pt x="672972" y="1917700"/>
                  </a:lnTo>
                  <a:lnTo>
                    <a:pt x="635507" y="1943100"/>
                  </a:lnTo>
                  <a:lnTo>
                    <a:pt x="636269" y="1943100"/>
                  </a:lnTo>
                  <a:lnTo>
                    <a:pt x="597407" y="1981200"/>
                  </a:lnTo>
                  <a:lnTo>
                    <a:pt x="598169" y="1981200"/>
                  </a:lnTo>
                  <a:lnTo>
                    <a:pt x="557783" y="2006600"/>
                  </a:lnTo>
                  <a:lnTo>
                    <a:pt x="558545" y="2006600"/>
                  </a:lnTo>
                  <a:lnTo>
                    <a:pt x="517016" y="2032000"/>
                  </a:lnTo>
                  <a:lnTo>
                    <a:pt x="517905" y="2032000"/>
                  </a:lnTo>
                  <a:lnTo>
                    <a:pt x="474979" y="2057400"/>
                  </a:lnTo>
                  <a:lnTo>
                    <a:pt x="475741" y="2057400"/>
                  </a:lnTo>
                  <a:lnTo>
                    <a:pt x="431800" y="2070100"/>
                  </a:lnTo>
                  <a:lnTo>
                    <a:pt x="432688" y="2070100"/>
                  </a:lnTo>
                  <a:lnTo>
                    <a:pt x="387350" y="2095500"/>
                  </a:lnTo>
                  <a:lnTo>
                    <a:pt x="387984" y="2095500"/>
                  </a:lnTo>
                  <a:lnTo>
                    <a:pt x="364997" y="2108200"/>
                  </a:lnTo>
                  <a:lnTo>
                    <a:pt x="342645" y="2108200"/>
                  </a:lnTo>
                  <a:lnTo>
                    <a:pt x="319150" y="2120900"/>
                  </a:lnTo>
                  <a:lnTo>
                    <a:pt x="296417" y="2120900"/>
                  </a:lnTo>
                  <a:lnTo>
                    <a:pt x="272414" y="2133600"/>
                  </a:lnTo>
                  <a:lnTo>
                    <a:pt x="402335" y="2133600"/>
                  </a:lnTo>
                  <a:lnTo>
                    <a:pt x="448309" y="2108200"/>
                  </a:lnTo>
                  <a:lnTo>
                    <a:pt x="493267" y="2082800"/>
                  </a:lnTo>
                  <a:lnTo>
                    <a:pt x="536955" y="2057400"/>
                  </a:lnTo>
                  <a:lnTo>
                    <a:pt x="579374" y="2032000"/>
                  </a:lnTo>
                  <a:lnTo>
                    <a:pt x="620394" y="2006600"/>
                  </a:lnTo>
                  <a:lnTo>
                    <a:pt x="660018" y="1981200"/>
                  </a:lnTo>
                  <a:lnTo>
                    <a:pt x="698118" y="1943100"/>
                  </a:lnTo>
                  <a:lnTo>
                    <a:pt x="734694" y="1905000"/>
                  </a:lnTo>
                  <a:lnTo>
                    <a:pt x="769492" y="1866900"/>
                  </a:lnTo>
                  <a:lnTo>
                    <a:pt x="802766" y="1828800"/>
                  </a:lnTo>
                  <a:lnTo>
                    <a:pt x="813223" y="1816100"/>
                  </a:lnTo>
                  <a:lnTo>
                    <a:pt x="773176" y="1816100"/>
                  </a:lnTo>
                  <a:lnTo>
                    <a:pt x="773810" y="1803400"/>
                  </a:lnTo>
                  <a:close/>
                </a:path>
                <a:path w="1054100" h="2197100">
                  <a:moveTo>
                    <a:pt x="804037" y="1765300"/>
                  </a:moveTo>
                  <a:lnTo>
                    <a:pt x="773176" y="1816100"/>
                  </a:lnTo>
                  <a:lnTo>
                    <a:pt x="813223" y="1816100"/>
                  </a:lnTo>
                  <a:lnTo>
                    <a:pt x="834135" y="1790700"/>
                  </a:lnTo>
                  <a:lnTo>
                    <a:pt x="844041" y="1778000"/>
                  </a:lnTo>
                  <a:lnTo>
                    <a:pt x="803528" y="1778000"/>
                  </a:lnTo>
                  <a:lnTo>
                    <a:pt x="804037" y="1765300"/>
                  </a:lnTo>
                  <a:close/>
                </a:path>
                <a:path w="1054100" h="2197100">
                  <a:moveTo>
                    <a:pt x="971168" y="1435100"/>
                  </a:moveTo>
                  <a:lnTo>
                    <a:pt x="963676" y="1460500"/>
                  </a:lnTo>
                  <a:lnTo>
                    <a:pt x="946657" y="1511300"/>
                  </a:lnTo>
                  <a:lnTo>
                    <a:pt x="947038" y="1511300"/>
                  </a:lnTo>
                  <a:lnTo>
                    <a:pt x="927862" y="1562100"/>
                  </a:lnTo>
                  <a:lnTo>
                    <a:pt x="928242" y="1562100"/>
                  </a:lnTo>
                  <a:lnTo>
                    <a:pt x="906906" y="1600200"/>
                  </a:lnTo>
                  <a:lnTo>
                    <a:pt x="907288" y="1600200"/>
                  </a:lnTo>
                  <a:lnTo>
                    <a:pt x="883919" y="1651000"/>
                  </a:lnTo>
                  <a:lnTo>
                    <a:pt x="884427" y="1651000"/>
                  </a:lnTo>
                  <a:lnTo>
                    <a:pt x="858901" y="1689100"/>
                  </a:lnTo>
                  <a:lnTo>
                    <a:pt x="859408" y="1689100"/>
                  </a:lnTo>
                  <a:lnTo>
                    <a:pt x="832103" y="1727200"/>
                  </a:lnTo>
                  <a:lnTo>
                    <a:pt x="832738" y="1727200"/>
                  </a:lnTo>
                  <a:lnTo>
                    <a:pt x="803528" y="1778000"/>
                  </a:lnTo>
                  <a:lnTo>
                    <a:pt x="844041" y="1778000"/>
                  </a:lnTo>
                  <a:lnTo>
                    <a:pt x="863853" y="1752600"/>
                  </a:lnTo>
                  <a:lnTo>
                    <a:pt x="891539" y="1714500"/>
                  </a:lnTo>
                  <a:lnTo>
                    <a:pt x="917447" y="1663700"/>
                  </a:lnTo>
                  <a:lnTo>
                    <a:pt x="941196" y="1625600"/>
                  </a:lnTo>
                  <a:lnTo>
                    <a:pt x="962913" y="1574800"/>
                  </a:lnTo>
                  <a:lnTo>
                    <a:pt x="982471" y="1524000"/>
                  </a:lnTo>
                  <a:lnTo>
                    <a:pt x="999743" y="1473200"/>
                  </a:lnTo>
                  <a:lnTo>
                    <a:pt x="1007617" y="1447800"/>
                  </a:lnTo>
                  <a:lnTo>
                    <a:pt x="971041" y="1447800"/>
                  </a:lnTo>
                  <a:lnTo>
                    <a:pt x="971168" y="1435100"/>
                  </a:lnTo>
                  <a:close/>
                </a:path>
                <a:path w="1054100" h="2197100">
                  <a:moveTo>
                    <a:pt x="379729" y="127000"/>
                  </a:moveTo>
                  <a:lnTo>
                    <a:pt x="248792" y="127000"/>
                  </a:lnTo>
                  <a:lnTo>
                    <a:pt x="273176" y="139700"/>
                  </a:lnTo>
                  <a:lnTo>
                    <a:pt x="296417" y="139700"/>
                  </a:lnTo>
                  <a:lnTo>
                    <a:pt x="320293" y="152400"/>
                  </a:lnTo>
                  <a:lnTo>
                    <a:pt x="343026" y="152400"/>
                  </a:lnTo>
                  <a:lnTo>
                    <a:pt x="366394" y="165100"/>
                  </a:lnTo>
                  <a:lnTo>
                    <a:pt x="365887" y="165100"/>
                  </a:lnTo>
                  <a:lnTo>
                    <a:pt x="389127" y="177800"/>
                  </a:lnTo>
                  <a:lnTo>
                    <a:pt x="388365" y="177800"/>
                  </a:lnTo>
                  <a:lnTo>
                    <a:pt x="433831" y="190500"/>
                  </a:lnTo>
                  <a:lnTo>
                    <a:pt x="432942" y="190500"/>
                  </a:lnTo>
                  <a:lnTo>
                    <a:pt x="477138" y="215900"/>
                  </a:lnTo>
                  <a:lnTo>
                    <a:pt x="476376" y="215900"/>
                  </a:lnTo>
                  <a:lnTo>
                    <a:pt x="519302" y="241300"/>
                  </a:lnTo>
                  <a:lnTo>
                    <a:pt x="518413" y="241300"/>
                  </a:lnTo>
                  <a:lnTo>
                    <a:pt x="560069" y="266700"/>
                  </a:lnTo>
                  <a:lnTo>
                    <a:pt x="559307" y="266700"/>
                  </a:lnTo>
                  <a:lnTo>
                    <a:pt x="599566" y="292100"/>
                  </a:lnTo>
                  <a:lnTo>
                    <a:pt x="598931" y="292100"/>
                  </a:lnTo>
                  <a:lnTo>
                    <a:pt x="637793" y="330200"/>
                  </a:lnTo>
                  <a:lnTo>
                    <a:pt x="637031" y="330200"/>
                  </a:lnTo>
                  <a:lnTo>
                    <a:pt x="674496" y="355600"/>
                  </a:lnTo>
                  <a:lnTo>
                    <a:pt x="673734" y="355600"/>
                  </a:lnTo>
                  <a:lnTo>
                    <a:pt x="709549" y="393700"/>
                  </a:lnTo>
                  <a:lnTo>
                    <a:pt x="708913" y="393700"/>
                  </a:lnTo>
                  <a:lnTo>
                    <a:pt x="743076" y="419100"/>
                  </a:lnTo>
                  <a:lnTo>
                    <a:pt x="742568" y="419100"/>
                  </a:lnTo>
                  <a:lnTo>
                    <a:pt x="775080" y="457200"/>
                  </a:lnTo>
                  <a:lnTo>
                    <a:pt x="774572" y="457200"/>
                  </a:lnTo>
                  <a:lnTo>
                    <a:pt x="805306" y="495300"/>
                  </a:lnTo>
                  <a:lnTo>
                    <a:pt x="804799" y="495300"/>
                  </a:lnTo>
                  <a:lnTo>
                    <a:pt x="833754" y="533400"/>
                  </a:lnTo>
                  <a:lnTo>
                    <a:pt x="833246" y="533400"/>
                  </a:lnTo>
                  <a:lnTo>
                    <a:pt x="860425" y="584200"/>
                  </a:lnTo>
                  <a:lnTo>
                    <a:pt x="859916" y="584200"/>
                  </a:lnTo>
                  <a:lnTo>
                    <a:pt x="885189" y="622300"/>
                  </a:lnTo>
                  <a:lnTo>
                    <a:pt x="884808" y="622300"/>
                  </a:lnTo>
                  <a:lnTo>
                    <a:pt x="908050" y="660400"/>
                  </a:lnTo>
                  <a:lnTo>
                    <a:pt x="907668" y="660400"/>
                  </a:lnTo>
                  <a:lnTo>
                    <a:pt x="928751" y="711200"/>
                  </a:lnTo>
                  <a:lnTo>
                    <a:pt x="928369" y="711200"/>
                  </a:lnTo>
                  <a:lnTo>
                    <a:pt x="947546" y="762000"/>
                  </a:lnTo>
                  <a:lnTo>
                    <a:pt x="947165" y="762000"/>
                  </a:lnTo>
                  <a:lnTo>
                    <a:pt x="963929" y="800100"/>
                  </a:lnTo>
                  <a:lnTo>
                    <a:pt x="978407" y="850900"/>
                  </a:lnTo>
                  <a:lnTo>
                    <a:pt x="990600" y="901700"/>
                  </a:lnTo>
                  <a:lnTo>
                    <a:pt x="1000378" y="952500"/>
                  </a:lnTo>
                  <a:lnTo>
                    <a:pt x="1007141" y="996949"/>
                  </a:lnTo>
                  <a:lnTo>
                    <a:pt x="1012951" y="1054100"/>
                  </a:lnTo>
                  <a:lnTo>
                    <a:pt x="1015618" y="1104900"/>
                  </a:lnTo>
                  <a:lnTo>
                    <a:pt x="1015872" y="1130300"/>
                  </a:lnTo>
                  <a:lnTo>
                    <a:pt x="1015364" y="1155700"/>
                  </a:lnTo>
                  <a:lnTo>
                    <a:pt x="1012951" y="1219200"/>
                  </a:lnTo>
                  <a:lnTo>
                    <a:pt x="1007871" y="1270000"/>
                  </a:lnTo>
                  <a:lnTo>
                    <a:pt x="1000251" y="1320800"/>
                  </a:lnTo>
                  <a:lnTo>
                    <a:pt x="990345" y="1371600"/>
                  </a:lnTo>
                  <a:lnTo>
                    <a:pt x="978153" y="1422400"/>
                  </a:lnTo>
                  <a:lnTo>
                    <a:pt x="971041" y="1447800"/>
                  </a:lnTo>
                  <a:lnTo>
                    <a:pt x="1007617" y="1447800"/>
                  </a:lnTo>
                  <a:lnTo>
                    <a:pt x="1021460" y="1397000"/>
                  </a:lnTo>
                  <a:lnTo>
                    <a:pt x="1032890" y="1346200"/>
                  </a:lnTo>
                  <a:lnTo>
                    <a:pt x="1042034" y="1295400"/>
                  </a:lnTo>
                  <a:lnTo>
                    <a:pt x="1048512" y="1244600"/>
                  </a:lnTo>
                  <a:lnTo>
                    <a:pt x="1052576" y="1193800"/>
                  </a:lnTo>
                  <a:lnTo>
                    <a:pt x="1053464" y="1155700"/>
                  </a:lnTo>
                  <a:lnTo>
                    <a:pt x="1053972" y="1130300"/>
                  </a:lnTo>
                  <a:lnTo>
                    <a:pt x="1053718" y="1104900"/>
                  </a:lnTo>
                  <a:lnTo>
                    <a:pt x="1050925" y="1054100"/>
                  </a:lnTo>
                  <a:lnTo>
                    <a:pt x="1045719" y="1003314"/>
                  </a:lnTo>
                  <a:lnTo>
                    <a:pt x="1042288" y="977900"/>
                  </a:lnTo>
                  <a:lnTo>
                    <a:pt x="1037970" y="939800"/>
                  </a:lnTo>
                  <a:lnTo>
                    <a:pt x="1027810" y="889000"/>
                  </a:lnTo>
                  <a:lnTo>
                    <a:pt x="1015238" y="838200"/>
                  </a:lnTo>
                  <a:lnTo>
                    <a:pt x="1000125" y="787400"/>
                  </a:lnTo>
                  <a:lnTo>
                    <a:pt x="982979" y="749300"/>
                  </a:lnTo>
                  <a:lnTo>
                    <a:pt x="963549" y="698500"/>
                  </a:lnTo>
                  <a:lnTo>
                    <a:pt x="941958" y="647700"/>
                  </a:lnTo>
                  <a:lnTo>
                    <a:pt x="918337" y="609600"/>
                  </a:lnTo>
                  <a:lnTo>
                    <a:pt x="892682" y="558800"/>
                  </a:lnTo>
                  <a:lnTo>
                    <a:pt x="864996" y="520700"/>
                  </a:lnTo>
                  <a:lnTo>
                    <a:pt x="835405" y="469900"/>
                  </a:lnTo>
                  <a:lnTo>
                    <a:pt x="804163" y="431800"/>
                  </a:lnTo>
                  <a:lnTo>
                    <a:pt x="770889" y="393700"/>
                  </a:lnTo>
                  <a:lnTo>
                    <a:pt x="736091" y="368300"/>
                  </a:lnTo>
                  <a:lnTo>
                    <a:pt x="699642" y="330200"/>
                  </a:lnTo>
                  <a:lnTo>
                    <a:pt x="661542" y="292100"/>
                  </a:lnTo>
                  <a:lnTo>
                    <a:pt x="621918" y="266700"/>
                  </a:lnTo>
                  <a:lnTo>
                    <a:pt x="580897" y="241300"/>
                  </a:lnTo>
                  <a:lnTo>
                    <a:pt x="538479" y="203200"/>
                  </a:lnTo>
                  <a:lnTo>
                    <a:pt x="494664" y="177800"/>
                  </a:lnTo>
                  <a:lnTo>
                    <a:pt x="449579" y="165100"/>
                  </a:lnTo>
                  <a:lnTo>
                    <a:pt x="403478" y="139700"/>
                  </a:lnTo>
                  <a:lnTo>
                    <a:pt x="379729" y="127000"/>
                  </a:lnTo>
                  <a:close/>
                </a:path>
                <a:path w="1054100" h="2197100">
                  <a:moveTo>
                    <a:pt x="205739" y="0"/>
                  </a:moveTo>
                  <a:lnTo>
                    <a:pt x="8254" y="88900"/>
                  </a:lnTo>
                  <a:lnTo>
                    <a:pt x="190626" y="190500"/>
                  </a:lnTo>
                  <a:lnTo>
                    <a:pt x="196672" y="114300"/>
                  </a:lnTo>
                  <a:lnTo>
                    <a:pt x="177291" y="114300"/>
                  </a:lnTo>
                  <a:lnTo>
                    <a:pt x="181101" y="76200"/>
                  </a:lnTo>
                  <a:lnTo>
                    <a:pt x="199694" y="76200"/>
                  </a:lnTo>
                  <a:lnTo>
                    <a:pt x="205739" y="0"/>
                  </a:lnTo>
                  <a:close/>
                </a:path>
                <a:path w="1054100" h="2197100">
                  <a:moveTo>
                    <a:pt x="206755" y="76200"/>
                  </a:moveTo>
                  <a:lnTo>
                    <a:pt x="199694" y="76200"/>
                  </a:lnTo>
                  <a:lnTo>
                    <a:pt x="196672" y="114300"/>
                  </a:lnTo>
                  <a:lnTo>
                    <a:pt x="200278" y="114300"/>
                  </a:lnTo>
                  <a:lnTo>
                    <a:pt x="225043" y="127000"/>
                  </a:lnTo>
                  <a:lnTo>
                    <a:pt x="355980" y="127000"/>
                  </a:lnTo>
                  <a:lnTo>
                    <a:pt x="307466" y="101600"/>
                  </a:lnTo>
                  <a:lnTo>
                    <a:pt x="282828" y="101600"/>
                  </a:lnTo>
                  <a:lnTo>
                    <a:pt x="257937" y="88900"/>
                  </a:lnTo>
                  <a:lnTo>
                    <a:pt x="232790" y="88900"/>
                  </a:lnTo>
                  <a:lnTo>
                    <a:pt x="206755" y="76200"/>
                  </a:lnTo>
                  <a:close/>
                </a:path>
                <a:path w="1054100" h="2197100">
                  <a:moveTo>
                    <a:pt x="199694" y="76200"/>
                  </a:moveTo>
                  <a:lnTo>
                    <a:pt x="181101" y="76200"/>
                  </a:lnTo>
                  <a:lnTo>
                    <a:pt x="177291" y="114300"/>
                  </a:lnTo>
                  <a:lnTo>
                    <a:pt x="196672" y="114300"/>
                  </a:lnTo>
                  <a:lnTo>
                    <a:pt x="199694" y="76200"/>
                  </a:lnTo>
                  <a:close/>
                </a:path>
              </a:pathLst>
            </a:custGeom>
            <a:solidFill>
              <a:srgbClr val="742017">
                <a:alpha val="6117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941567" y="4166235"/>
              <a:ext cx="1662430" cy="360045"/>
            </a:xfrm>
            <a:custGeom>
              <a:avLst/>
              <a:gdLst/>
              <a:ahLst/>
              <a:cxnLst/>
              <a:rect l="l" t="t" r="r" b="b"/>
              <a:pathLst>
                <a:path w="1662429" h="360045">
                  <a:moveTo>
                    <a:pt x="1661922" y="0"/>
                  </a:moveTo>
                  <a:lnTo>
                    <a:pt x="1623582" y="26557"/>
                  </a:lnTo>
                  <a:lnTo>
                    <a:pt x="1584349" y="52146"/>
                  </a:lnTo>
                  <a:lnTo>
                    <a:pt x="1544255" y="76759"/>
                  </a:lnTo>
                  <a:lnTo>
                    <a:pt x="1503332" y="100392"/>
                  </a:lnTo>
                  <a:lnTo>
                    <a:pt x="1461613" y="123037"/>
                  </a:lnTo>
                  <a:lnTo>
                    <a:pt x="1419130" y="144688"/>
                  </a:lnTo>
                  <a:lnTo>
                    <a:pt x="1375915" y="165340"/>
                  </a:lnTo>
                  <a:lnTo>
                    <a:pt x="1332001" y="184987"/>
                  </a:lnTo>
                  <a:lnTo>
                    <a:pt x="1287420" y="203622"/>
                  </a:lnTo>
                  <a:lnTo>
                    <a:pt x="1242204" y="221239"/>
                  </a:lnTo>
                  <a:lnTo>
                    <a:pt x="1196385" y="237832"/>
                  </a:lnTo>
                  <a:lnTo>
                    <a:pt x="1149997" y="253395"/>
                  </a:lnTo>
                  <a:lnTo>
                    <a:pt x="1103070" y="267922"/>
                  </a:lnTo>
                  <a:lnTo>
                    <a:pt x="1055638" y="281407"/>
                  </a:lnTo>
                  <a:lnTo>
                    <a:pt x="1007732" y="293844"/>
                  </a:lnTo>
                  <a:lnTo>
                    <a:pt x="959386" y="305226"/>
                  </a:lnTo>
                  <a:lnTo>
                    <a:pt x="910631" y="315548"/>
                  </a:lnTo>
                  <a:lnTo>
                    <a:pt x="861500" y="324803"/>
                  </a:lnTo>
                  <a:lnTo>
                    <a:pt x="812024" y="332986"/>
                  </a:lnTo>
                  <a:lnTo>
                    <a:pt x="762237" y="340090"/>
                  </a:lnTo>
                  <a:lnTo>
                    <a:pt x="712171" y="346109"/>
                  </a:lnTo>
                  <a:lnTo>
                    <a:pt x="661857" y="351037"/>
                  </a:lnTo>
                  <a:lnTo>
                    <a:pt x="611329" y="354868"/>
                  </a:lnTo>
                  <a:lnTo>
                    <a:pt x="560618" y="357596"/>
                  </a:lnTo>
                  <a:lnTo>
                    <a:pt x="509758" y="359215"/>
                  </a:lnTo>
                  <a:lnTo>
                    <a:pt x="458779" y="359719"/>
                  </a:lnTo>
                  <a:lnTo>
                    <a:pt x="407715" y="359101"/>
                  </a:lnTo>
                  <a:lnTo>
                    <a:pt x="356597" y="357355"/>
                  </a:lnTo>
                  <a:lnTo>
                    <a:pt x="305459" y="354476"/>
                  </a:lnTo>
                  <a:lnTo>
                    <a:pt x="254332" y="350457"/>
                  </a:lnTo>
                  <a:lnTo>
                    <a:pt x="203249" y="345293"/>
                  </a:lnTo>
                  <a:lnTo>
                    <a:pt x="152242" y="338976"/>
                  </a:lnTo>
                  <a:lnTo>
                    <a:pt x="101343" y="331502"/>
                  </a:lnTo>
                  <a:lnTo>
                    <a:pt x="50585" y="322863"/>
                  </a:lnTo>
                  <a:lnTo>
                    <a:pt x="0" y="313054"/>
                  </a:lnTo>
                </a:path>
              </a:pathLst>
            </a:custGeom>
            <a:ln w="380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 descr="A picture containing text  Description automatically generated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375658" y="3512058"/>
              <a:ext cx="694308" cy="1806575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0380154" y="2613342"/>
              <a:ext cx="166242" cy="167512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9909365" y="2702750"/>
              <a:ext cx="166243" cy="167386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0223436" y="2880677"/>
              <a:ext cx="166243" cy="167386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9677971" y="2496248"/>
              <a:ext cx="166243" cy="167386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0142156" y="2387790"/>
              <a:ext cx="166242" cy="167386"/>
            </a:xfrm>
            <a:prstGeom prst="rect">
              <a:avLst/>
            </a:prstGeom>
          </p:spPr>
        </p:pic>
        <p:sp>
          <p:nvSpPr>
            <p:cNvPr id="36" name="object 36"/>
            <p:cNvSpPr/>
            <p:nvPr/>
          </p:nvSpPr>
          <p:spPr>
            <a:xfrm>
              <a:off x="9173844" y="2701671"/>
              <a:ext cx="565785" cy="450850"/>
            </a:xfrm>
            <a:custGeom>
              <a:avLst/>
              <a:gdLst/>
              <a:ahLst/>
              <a:cxnLst/>
              <a:rect l="l" t="t" r="r" b="b"/>
              <a:pathLst>
                <a:path w="565784" h="450850">
                  <a:moveTo>
                    <a:pt x="379349" y="0"/>
                  </a:moveTo>
                  <a:lnTo>
                    <a:pt x="0" y="262763"/>
                  </a:lnTo>
                </a:path>
                <a:path w="565784" h="450850">
                  <a:moveTo>
                    <a:pt x="565784" y="450468"/>
                  </a:moveTo>
                  <a:lnTo>
                    <a:pt x="17525" y="262763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8095106" y="3942588"/>
              <a:ext cx="651510" cy="528320"/>
            </a:xfrm>
            <a:custGeom>
              <a:avLst/>
              <a:gdLst/>
              <a:ahLst/>
              <a:cxnLst/>
              <a:rect l="l" t="t" r="r" b="b"/>
              <a:pathLst>
                <a:path w="651509" h="528320">
                  <a:moveTo>
                    <a:pt x="474467" y="73608"/>
                  </a:moveTo>
                  <a:lnTo>
                    <a:pt x="425323" y="104901"/>
                  </a:lnTo>
                  <a:lnTo>
                    <a:pt x="383159" y="134112"/>
                  </a:lnTo>
                  <a:lnTo>
                    <a:pt x="341502" y="164973"/>
                  </a:lnTo>
                  <a:lnTo>
                    <a:pt x="300482" y="197231"/>
                  </a:lnTo>
                  <a:lnTo>
                    <a:pt x="260223" y="230886"/>
                  </a:lnTo>
                  <a:lnTo>
                    <a:pt x="220599" y="265938"/>
                  </a:lnTo>
                  <a:lnTo>
                    <a:pt x="181610" y="302387"/>
                  </a:lnTo>
                  <a:lnTo>
                    <a:pt x="143510" y="340360"/>
                  </a:lnTo>
                  <a:lnTo>
                    <a:pt x="106299" y="379349"/>
                  </a:lnTo>
                  <a:lnTo>
                    <a:pt x="69850" y="419735"/>
                  </a:lnTo>
                  <a:lnTo>
                    <a:pt x="34417" y="461391"/>
                  </a:lnTo>
                  <a:lnTo>
                    <a:pt x="0" y="504063"/>
                  </a:lnTo>
                  <a:lnTo>
                    <a:pt x="29718" y="527938"/>
                  </a:lnTo>
                  <a:lnTo>
                    <a:pt x="63577" y="485897"/>
                  </a:lnTo>
                  <a:lnTo>
                    <a:pt x="63849" y="485493"/>
                  </a:lnTo>
                  <a:lnTo>
                    <a:pt x="99365" y="443950"/>
                  </a:lnTo>
                  <a:lnTo>
                    <a:pt x="134657" y="404805"/>
                  </a:lnTo>
                  <a:lnTo>
                    <a:pt x="170892" y="366825"/>
                  </a:lnTo>
                  <a:lnTo>
                    <a:pt x="208279" y="329692"/>
                  </a:lnTo>
                  <a:lnTo>
                    <a:pt x="245602" y="294609"/>
                  </a:lnTo>
                  <a:lnTo>
                    <a:pt x="283942" y="260735"/>
                  </a:lnTo>
                  <a:lnTo>
                    <a:pt x="324314" y="227049"/>
                  </a:lnTo>
                  <a:lnTo>
                    <a:pt x="324624" y="226661"/>
                  </a:lnTo>
                  <a:lnTo>
                    <a:pt x="364450" y="195402"/>
                  </a:lnTo>
                  <a:lnTo>
                    <a:pt x="364901" y="195145"/>
                  </a:lnTo>
                  <a:lnTo>
                    <a:pt x="405638" y="164973"/>
                  </a:lnTo>
                  <a:lnTo>
                    <a:pt x="405495" y="164973"/>
                  </a:lnTo>
                  <a:lnTo>
                    <a:pt x="445718" y="137015"/>
                  </a:lnTo>
                  <a:lnTo>
                    <a:pt x="446768" y="136308"/>
                  </a:lnTo>
                  <a:lnTo>
                    <a:pt x="487584" y="109981"/>
                  </a:lnTo>
                  <a:lnTo>
                    <a:pt x="487425" y="109981"/>
                  </a:lnTo>
                  <a:lnTo>
                    <a:pt x="492492" y="107170"/>
                  </a:lnTo>
                  <a:lnTo>
                    <a:pt x="474467" y="73608"/>
                  </a:lnTo>
                  <a:close/>
                </a:path>
                <a:path w="651509" h="528320">
                  <a:moveTo>
                    <a:pt x="327630" y="224285"/>
                  </a:moveTo>
                  <a:lnTo>
                    <a:pt x="324624" y="226661"/>
                  </a:lnTo>
                  <a:lnTo>
                    <a:pt x="324314" y="227049"/>
                  </a:lnTo>
                  <a:lnTo>
                    <a:pt x="327630" y="224285"/>
                  </a:lnTo>
                  <a:close/>
                </a:path>
                <a:path w="651509" h="528320">
                  <a:moveTo>
                    <a:pt x="605751" y="64516"/>
                  </a:moveTo>
                  <a:lnTo>
                    <a:pt x="490982" y="64516"/>
                  </a:lnTo>
                  <a:lnTo>
                    <a:pt x="509397" y="97789"/>
                  </a:lnTo>
                  <a:lnTo>
                    <a:pt x="492492" y="107170"/>
                  </a:lnTo>
                  <a:lnTo>
                    <a:pt x="528447" y="174117"/>
                  </a:lnTo>
                  <a:lnTo>
                    <a:pt x="605751" y="64516"/>
                  </a:lnTo>
                  <a:close/>
                </a:path>
                <a:path w="651509" h="528320">
                  <a:moveTo>
                    <a:pt x="407810" y="163363"/>
                  </a:moveTo>
                  <a:lnTo>
                    <a:pt x="405524" y="164973"/>
                  </a:lnTo>
                  <a:lnTo>
                    <a:pt x="405188" y="165305"/>
                  </a:lnTo>
                  <a:lnTo>
                    <a:pt x="405665" y="164973"/>
                  </a:lnTo>
                  <a:lnTo>
                    <a:pt x="407816" y="163363"/>
                  </a:lnTo>
                  <a:close/>
                </a:path>
                <a:path w="651509" h="528320">
                  <a:moveTo>
                    <a:pt x="488560" y="109352"/>
                  </a:moveTo>
                  <a:lnTo>
                    <a:pt x="487425" y="109981"/>
                  </a:lnTo>
                  <a:lnTo>
                    <a:pt x="487584" y="109981"/>
                  </a:lnTo>
                  <a:lnTo>
                    <a:pt x="488560" y="109352"/>
                  </a:lnTo>
                  <a:close/>
                </a:path>
                <a:path w="651509" h="528320">
                  <a:moveTo>
                    <a:pt x="490982" y="64516"/>
                  </a:moveTo>
                  <a:lnTo>
                    <a:pt x="474467" y="73608"/>
                  </a:lnTo>
                  <a:lnTo>
                    <a:pt x="492492" y="107170"/>
                  </a:lnTo>
                  <a:lnTo>
                    <a:pt x="509397" y="97789"/>
                  </a:lnTo>
                  <a:lnTo>
                    <a:pt x="490982" y="64516"/>
                  </a:lnTo>
                  <a:close/>
                </a:path>
                <a:path w="651509" h="528320">
                  <a:moveTo>
                    <a:pt x="651256" y="0"/>
                  </a:moveTo>
                  <a:lnTo>
                    <a:pt x="438276" y="6223"/>
                  </a:lnTo>
                  <a:lnTo>
                    <a:pt x="474467" y="73608"/>
                  </a:lnTo>
                  <a:lnTo>
                    <a:pt x="490982" y="64516"/>
                  </a:lnTo>
                  <a:lnTo>
                    <a:pt x="605751" y="64516"/>
                  </a:lnTo>
                  <a:lnTo>
                    <a:pt x="65125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7521320" y="3172333"/>
              <a:ext cx="647700" cy="267335"/>
            </a:xfrm>
            <a:custGeom>
              <a:avLst/>
              <a:gdLst/>
              <a:ahLst/>
              <a:cxnLst/>
              <a:rect l="l" t="t" r="r" b="b"/>
              <a:pathLst>
                <a:path w="647700" h="267335">
                  <a:moveTo>
                    <a:pt x="549275" y="0"/>
                  </a:moveTo>
                  <a:lnTo>
                    <a:pt x="98044" y="0"/>
                  </a:lnTo>
                  <a:lnTo>
                    <a:pt x="59900" y="7713"/>
                  </a:lnTo>
                  <a:lnTo>
                    <a:pt x="28733" y="28749"/>
                  </a:lnTo>
                  <a:lnTo>
                    <a:pt x="7711" y="59953"/>
                  </a:lnTo>
                  <a:lnTo>
                    <a:pt x="0" y="98170"/>
                  </a:lnTo>
                  <a:lnTo>
                    <a:pt x="0" y="168782"/>
                  </a:lnTo>
                  <a:lnTo>
                    <a:pt x="7711" y="207000"/>
                  </a:lnTo>
                  <a:lnTo>
                    <a:pt x="28733" y="238204"/>
                  </a:lnTo>
                  <a:lnTo>
                    <a:pt x="59900" y="259240"/>
                  </a:lnTo>
                  <a:lnTo>
                    <a:pt x="98044" y="266953"/>
                  </a:lnTo>
                  <a:lnTo>
                    <a:pt x="549275" y="266953"/>
                  </a:lnTo>
                  <a:lnTo>
                    <a:pt x="587492" y="259240"/>
                  </a:lnTo>
                  <a:lnTo>
                    <a:pt x="618696" y="238204"/>
                  </a:lnTo>
                  <a:lnTo>
                    <a:pt x="639732" y="207000"/>
                  </a:lnTo>
                  <a:lnTo>
                    <a:pt x="647446" y="168782"/>
                  </a:lnTo>
                  <a:lnTo>
                    <a:pt x="647446" y="98170"/>
                  </a:lnTo>
                  <a:lnTo>
                    <a:pt x="639732" y="59953"/>
                  </a:lnTo>
                  <a:lnTo>
                    <a:pt x="618696" y="28749"/>
                  </a:lnTo>
                  <a:lnTo>
                    <a:pt x="587492" y="7713"/>
                  </a:lnTo>
                  <a:lnTo>
                    <a:pt x="549275" y="0"/>
                  </a:lnTo>
                  <a:close/>
                </a:path>
              </a:pathLst>
            </a:custGeom>
            <a:solidFill>
              <a:srgbClr val="F5949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1297939" y="5707176"/>
            <a:ext cx="37020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Current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Blood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Bank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Workflow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3" name="object 4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10" dirty="0"/>
              <a:t>State</a:t>
            </a:r>
            <a:r>
              <a:rPr spc="-40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spc="-20" dirty="0"/>
              <a:t>Technology</a:t>
            </a:r>
            <a:r>
              <a:rPr spc="-30" dirty="0"/>
              <a:t> </a:t>
            </a:r>
            <a:r>
              <a:rPr dirty="0"/>
              <a:t>Meeting:</a:t>
            </a:r>
            <a:r>
              <a:rPr spc="-10" dirty="0"/>
              <a:t> Platelet</a:t>
            </a:r>
            <a:r>
              <a:rPr spc="-15" dirty="0"/>
              <a:t> </a:t>
            </a:r>
            <a:r>
              <a:rPr dirty="0"/>
              <a:t>and</a:t>
            </a:r>
            <a:r>
              <a:rPr spc="-15" dirty="0"/>
              <a:t> </a:t>
            </a:r>
            <a:r>
              <a:rPr spc="-10" dirty="0"/>
              <a:t>Platelet-</a:t>
            </a:r>
            <a:r>
              <a:rPr dirty="0"/>
              <a:t>like</a:t>
            </a:r>
            <a:r>
              <a:rPr spc="-10" dirty="0"/>
              <a:t> Products</a:t>
            </a:r>
          </a:p>
        </p:txBody>
      </p:sp>
      <p:sp>
        <p:nvSpPr>
          <p:cNvPr id="40" name="object 40"/>
          <p:cNvSpPr txBox="1"/>
          <p:nvPr/>
        </p:nvSpPr>
        <p:spPr>
          <a:xfrm>
            <a:off x="7528686" y="3141421"/>
            <a:ext cx="658495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10" dirty="0">
                <a:latin typeface="Calibri"/>
                <a:cs typeface="Calibri"/>
              </a:rPr>
              <a:t>PB-</a:t>
            </a:r>
            <a:r>
              <a:rPr sz="1700" b="1" spc="-25" dirty="0">
                <a:latin typeface="Calibri"/>
                <a:cs typeface="Calibri"/>
              </a:rPr>
              <a:t>001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6724268" y="5549595"/>
            <a:ext cx="483298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PB-</a:t>
            </a:r>
            <a:r>
              <a:rPr sz="2400" dirty="0">
                <a:latin typeface="Calibri"/>
                <a:cs typeface="Calibri"/>
              </a:rPr>
              <a:t>001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added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to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Platelet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Additive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Solution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+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Platelets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9641205" y="5075301"/>
            <a:ext cx="22218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&gt;2X</a:t>
            </a:r>
            <a:r>
              <a:rPr sz="2400" b="1" spc="-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Storage</a:t>
            </a:r>
            <a:r>
              <a:rPr sz="2400" b="1" spc="-8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FF0000"/>
                </a:solidFill>
                <a:latin typeface="Calibri"/>
                <a:cs typeface="Calibri"/>
              </a:rPr>
              <a:t>Time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92265" y="2948432"/>
            <a:ext cx="925194" cy="968375"/>
            <a:chOff x="192265" y="2948432"/>
            <a:chExt cx="925194" cy="968375"/>
          </a:xfrm>
        </p:grpSpPr>
        <p:sp>
          <p:nvSpPr>
            <p:cNvPr id="3" name="object 3"/>
            <p:cNvSpPr/>
            <p:nvPr/>
          </p:nvSpPr>
          <p:spPr>
            <a:xfrm>
              <a:off x="192265" y="2948432"/>
              <a:ext cx="925194" cy="968375"/>
            </a:xfrm>
            <a:custGeom>
              <a:avLst/>
              <a:gdLst/>
              <a:ahLst/>
              <a:cxnLst/>
              <a:rect l="l" t="t" r="r" b="b"/>
              <a:pathLst>
                <a:path w="925194" h="968375">
                  <a:moveTo>
                    <a:pt x="462457" y="0"/>
                  </a:moveTo>
                  <a:lnTo>
                    <a:pt x="415173" y="2499"/>
                  </a:lnTo>
                  <a:lnTo>
                    <a:pt x="369256" y="9837"/>
                  </a:lnTo>
                  <a:lnTo>
                    <a:pt x="324936" y="21768"/>
                  </a:lnTo>
                  <a:lnTo>
                    <a:pt x="282447" y="38050"/>
                  </a:lnTo>
                  <a:lnTo>
                    <a:pt x="242022" y="58439"/>
                  </a:lnTo>
                  <a:lnTo>
                    <a:pt x="203892" y="82691"/>
                  </a:lnTo>
                  <a:lnTo>
                    <a:pt x="168291" y="110563"/>
                  </a:lnTo>
                  <a:lnTo>
                    <a:pt x="135450" y="141811"/>
                  </a:lnTo>
                  <a:lnTo>
                    <a:pt x="105602" y="176192"/>
                  </a:lnTo>
                  <a:lnTo>
                    <a:pt x="78980" y="213462"/>
                  </a:lnTo>
                  <a:lnTo>
                    <a:pt x="55815" y="253379"/>
                  </a:lnTo>
                  <a:lnTo>
                    <a:pt x="36342" y="295697"/>
                  </a:lnTo>
                  <a:lnTo>
                    <a:pt x="20791" y="340174"/>
                  </a:lnTo>
                  <a:lnTo>
                    <a:pt x="9395" y="386567"/>
                  </a:lnTo>
                  <a:lnTo>
                    <a:pt x="2387" y="434631"/>
                  </a:lnTo>
                  <a:lnTo>
                    <a:pt x="0" y="484123"/>
                  </a:lnTo>
                  <a:lnTo>
                    <a:pt x="2387" y="533594"/>
                  </a:lnTo>
                  <a:lnTo>
                    <a:pt x="9395" y="581638"/>
                  </a:lnTo>
                  <a:lnTo>
                    <a:pt x="20791" y="628014"/>
                  </a:lnTo>
                  <a:lnTo>
                    <a:pt x="36342" y="672476"/>
                  </a:lnTo>
                  <a:lnTo>
                    <a:pt x="55815" y="714783"/>
                  </a:lnTo>
                  <a:lnTo>
                    <a:pt x="78980" y="754689"/>
                  </a:lnTo>
                  <a:lnTo>
                    <a:pt x="105602" y="791951"/>
                  </a:lnTo>
                  <a:lnTo>
                    <a:pt x="135450" y="826325"/>
                  </a:lnTo>
                  <a:lnTo>
                    <a:pt x="168291" y="857568"/>
                  </a:lnTo>
                  <a:lnTo>
                    <a:pt x="203892" y="885436"/>
                  </a:lnTo>
                  <a:lnTo>
                    <a:pt x="242022" y="909685"/>
                  </a:lnTo>
                  <a:lnTo>
                    <a:pt x="282447" y="930072"/>
                  </a:lnTo>
                  <a:lnTo>
                    <a:pt x="324936" y="946353"/>
                  </a:lnTo>
                  <a:lnTo>
                    <a:pt x="369256" y="958283"/>
                  </a:lnTo>
                  <a:lnTo>
                    <a:pt x="415173" y="965621"/>
                  </a:lnTo>
                  <a:lnTo>
                    <a:pt x="462457" y="968120"/>
                  </a:lnTo>
                  <a:lnTo>
                    <a:pt x="509741" y="965621"/>
                  </a:lnTo>
                  <a:lnTo>
                    <a:pt x="555659" y="958283"/>
                  </a:lnTo>
                  <a:lnTo>
                    <a:pt x="599979" y="946353"/>
                  </a:lnTo>
                  <a:lnTo>
                    <a:pt x="642467" y="930072"/>
                  </a:lnTo>
                  <a:lnTo>
                    <a:pt x="682893" y="909685"/>
                  </a:lnTo>
                  <a:lnTo>
                    <a:pt x="721022" y="885436"/>
                  </a:lnTo>
                  <a:lnTo>
                    <a:pt x="756624" y="857568"/>
                  </a:lnTo>
                  <a:lnTo>
                    <a:pt x="789465" y="826325"/>
                  </a:lnTo>
                  <a:lnTo>
                    <a:pt x="819313" y="791951"/>
                  </a:lnTo>
                  <a:lnTo>
                    <a:pt x="845935" y="754689"/>
                  </a:lnTo>
                  <a:lnTo>
                    <a:pt x="869099" y="714783"/>
                  </a:lnTo>
                  <a:lnTo>
                    <a:pt x="888573" y="672476"/>
                  </a:lnTo>
                  <a:lnTo>
                    <a:pt x="904124" y="628014"/>
                  </a:lnTo>
                  <a:lnTo>
                    <a:pt x="915520" y="581638"/>
                  </a:lnTo>
                  <a:lnTo>
                    <a:pt x="922527" y="533594"/>
                  </a:lnTo>
                  <a:lnTo>
                    <a:pt x="924915" y="484123"/>
                  </a:lnTo>
                  <a:lnTo>
                    <a:pt x="922527" y="434631"/>
                  </a:lnTo>
                  <a:lnTo>
                    <a:pt x="915520" y="386567"/>
                  </a:lnTo>
                  <a:lnTo>
                    <a:pt x="904124" y="340174"/>
                  </a:lnTo>
                  <a:lnTo>
                    <a:pt x="888573" y="295697"/>
                  </a:lnTo>
                  <a:lnTo>
                    <a:pt x="869099" y="253379"/>
                  </a:lnTo>
                  <a:lnTo>
                    <a:pt x="845935" y="213462"/>
                  </a:lnTo>
                  <a:lnTo>
                    <a:pt x="819313" y="176192"/>
                  </a:lnTo>
                  <a:lnTo>
                    <a:pt x="789465" y="141811"/>
                  </a:lnTo>
                  <a:lnTo>
                    <a:pt x="756624" y="110563"/>
                  </a:lnTo>
                  <a:lnTo>
                    <a:pt x="721022" y="82691"/>
                  </a:lnTo>
                  <a:lnTo>
                    <a:pt x="682893" y="58439"/>
                  </a:lnTo>
                  <a:lnTo>
                    <a:pt x="642467" y="38050"/>
                  </a:lnTo>
                  <a:lnTo>
                    <a:pt x="599979" y="21768"/>
                  </a:lnTo>
                  <a:lnTo>
                    <a:pt x="555659" y="9837"/>
                  </a:lnTo>
                  <a:lnTo>
                    <a:pt x="509741" y="2499"/>
                  </a:lnTo>
                  <a:lnTo>
                    <a:pt x="462457" y="0"/>
                  </a:lnTo>
                  <a:close/>
                </a:path>
              </a:pathLst>
            </a:custGeom>
            <a:solidFill>
              <a:srgbClr val="B1210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29615" y="3123692"/>
              <a:ext cx="652780" cy="513080"/>
            </a:xfrm>
            <a:custGeom>
              <a:avLst/>
              <a:gdLst/>
              <a:ahLst/>
              <a:cxnLst/>
              <a:rect l="l" t="t" r="r" b="b"/>
              <a:pathLst>
                <a:path w="652780" h="513079">
                  <a:moveTo>
                    <a:pt x="650367" y="502919"/>
                  </a:moveTo>
                  <a:lnTo>
                    <a:pt x="2324" y="502919"/>
                  </a:lnTo>
                  <a:lnTo>
                    <a:pt x="0" y="505459"/>
                  </a:lnTo>
                  <a:lnTo>
                    <a:pt x="0" y="511809"/>
                  </a:lnTo>
                  <a:lnTo>
                    <a:pt x="2349" y="513079"/>
                  </a:lnTo>
                  <a:lnTo>
                    <a:pt x="650405" y="513079"/>
                  </a:lnTo>
                  <a:lnTo>
                    <a:pt x="652729" y="511809"/>
                  </a:lnTo>
                  <a:lnTo>
                    <a:pt x="652729" y="505459"/>
                  </a:lnTo>
                  <a:lnTo>
                    <a:pt x="650367" y="502919"/>
                  </a:lnTo>
                  <a:close/>
                </a:path>
                <a:path w="652780" h="513079">
                  <a:moveTo>
                    <a:pt x="383870" y="0"/>
                  </a:moveTo>
                  <a:lnTo>
                    <a:pt x="268706" y="0"/>
                  </a:lnTo>
                  <a:lnTo>
                    <a:pt x="266382" y="2539"/>
                  </a:lnTo>
                  <a:lnTo>
                    <a:pt x="266382" y="55879"/>
                  </a:lnTo>
                  <a:lnTo>
                    <a:pt x="231584" y="55879"/>
                  </a:lnTo>
                  <a:lnTo>
                    <a:pt x="229260" y="58419"/>
                  </a:lnTo>
                  <a:lnTo>
                    <a:pt x="229260" y="105409"/>
                  </a:lnTo>
                  <a:lnTo>
                    <a:pt x="115100" y="105409"/>
                  </a:lnTo>
                  <a:lnTo>
                    <a:pt x="114604" y="106679"/>
                  </a:lnTo>
                  <a:lnTo>
                    <a:pt x="113258" y="106679"/>
                  </a:lnTo>
                  <a:lnTo>
                    <a:pt x="34124" y="160019"/>
                  </a:lnTo>
                  <a:lnTo>
                    <a:pt x="32664" y="161289"/>
                  </a:lnTo>
                  <a:lnTo>
                    <a:pt x="31762" y="162559"/>
                  </a:lnTo>
                  <a:lnTo>
                    <a:pt x="31762" y="502919"/>
                  </a:lnTo>
                  <a:lnTo>
                    <a:pt x="42138" y="502919"/>
                  </a:lnTo>
                  <a:lnTo>
                    <a:pt x="42138" y="430529"/>
                  </a:lnTo>
                  <a:lnTo>
                    <a:pt x="76555" y="430529"/>
                  </a:lnTo>
                  <a:lnTo>
                    <a:pt x="78892" y="427989"/>
                  </a:lnTo>
                  <a:lnTo>
                    <a:pt x="78892" y="420369"/>
                  </a:lnTo>
                  <a:lnTo>
                    <a:pt x="42138" y="420369"/>
                  </a:lnTo>
                  <a:lnTo>
                    <a:pt x="42138" y="394969"/>
                  </a:lnTo>
                  <a:lnTo>
                    <a:pt x="58089" y="394969"/>
                  </a:lnTo>
                  <a:lnTo>
                    <a:pt x="60413" y="392429"/>
                  </a:lnTo>
                  <a:lnTo>
                    <a:pt x="60413" y="386079"/>
                  </a:lnTo>
                  <a:lnTo>
                    <a:pt x="58064" y="383539"/>
                  </a:lnTo>
                  <a:lnTo>
                    <a:pt x="42138" y="383539"/>
                  </a:lnTo>
                  <a:lnTo>
                    <a:pt x="42138" y="359409"/>
                  </a:lnTo>
                  <a:lnTo>
                    <a:pt x="58089" y="359409"/>
                  </a:lnTo>
                  <a:lnTo>
                    <a:pt x="60413" y="356869"/>
                  </a:lnTo>
                  <a:lnTo>
                    <a:pt x="60413" y="350519"/>
                  </a:lnTo>
                  <a:lnTo>
                    <a:pt x="58064" y="347979"/>
                  </a:lnTo>
                  <a:lnTo>
                    <a:pt x="42138" y="347979"/>
                  </a:lnTo>
                  <a:lnTo>
                    <a:pt x="42138" y="322579"/>
                  </a:lnTo>
                  <a:lnTo>
                    <a:pt x="58089" y="322579"/>
                  </a:lnTo>
                  <a:lnTo>
                    <a:pt x="60413" y="320039"/>
                  </a:lnTo>
                  <a:lnTo>
                    <a:pt x="60413" y="313689"/>
                  </a:lnTo>
                  <a:lnTo>
                    <a:pt x="58064" y="311150"/>
                  </a:lnTo>
                  <a:lnTo>
                    <a:pt x="42138" y="311150"/>
                  </a:lnTo>
                  <a:lnTo>
                    <a:pt x="42138" y="287019"/>
                  </a:lnTo>
                  <a:lnTo>
                    <a:pt x="58089" y="287019"/>
                  </a:lnTo>
                  <a:lnTo>
                    <a:pt x="60413" y="284479"/>
                  </a:lnTo>
                  <a:lnTo>
                    <a:pt x="60413" y="278129"/>
                  </a:lnTo>
                  <a:lnTo>
                    <a:pt x="58064" y="275589"/>
                  </a:lnTo>
                  <a:lnTo>
                    <a:pt x="42138" y="275589"/>
                  </a:lnTo>
                  <a:lnTo>
                    <a:pt x="42138" y="250189"/>
                  </a:lnTo>
                  <a:lnTo>
                    <a:pt x="58089" y="250189"/>
                  </a:lnTo>
                  <a:lnTo>
                    <a:pt x="60413" y="247650"/>
                  </a:lnTo>
                  <a:lnTo>
                    <a:pt x="60413" y="241300"/>
                  </a:lnTo>
                  <a:lnTo>
                    <a:pt x="58064" y="238759"/>
                  </a:lnTo>
                  <a:lnTo>
                    <a:pt x="42138" y="238759"/>
                  </a:lnTo>
                  <a:lnTo>
                    <a:pt x="42138" y="210819"/>
                  </a:lnTo>
                  <a:lnTo>
                    <a:pt x="78892" y="210819"/>
                  </a:lnTo>
                  <a:lnTo>
                    <a:pt x="78892" y="201929"/>
                  </a:lnTo>
                  <a:lnTo>
                    <a:pt x="76530" y="199389"/>
                  </a:lnTo>
                  <a:lnTo>
                    <a:pt x="42138" y="199389"/>
                  </a:lnTo>
                  <a:lnTo>
                    <a:pt x="42138" y="167639"/>
                  </a:lnTo>
                  <a:lnTo>
                    <a:pt x="110629" y="120650"/>
                  </a:lnTo>
                  <a:lnTo>
                    <a:pt x="121081" y="120650"/>
                  </a:lnTo>
                  <a:lnTo>
                    <a:pt x="121081" y="116839"/>
                  </a:lnTo>
                  <a:lnTo>
                    <a:pt x="239636" y="116839"/>
                  </a:lnTo>
                  <a:lnTo>
                    <a:pt x="239636" y="66039"/>
                  </a:lnTo>
                  <a:lnTo>
                    <a:pt x="276809" y="66039"/>
                  </a:lnTo>
                  <a:lnTo>
                    <a:pt x="276809" y="10159"/>
                  </a:lnTo>
                  <a:lnTo>
                    <a:pt x="386232" y="10159"/>
                  </a:lnTo>
                  <a:lnTo>
                    <a:pt x="386232" y="2539"/>
                  </a:lnTo>
                  <a:lnTo>
                    <a:pt x="383870" y="0"/>
                  </a:lnTo>
                  <a:close/>
                </a:path>
                <a:path w="652780" h="513079">
                  <a:moveTo>
                    <a:pt x="121081" y="120650"/>
                  </a:moveTo>
                  <a:lnTo>
                    <a:pt x="110629" y="120650"/>
                  </a:lnTo>
                  <a:lnTo>
                    <a:pt x="110629" y="502919"/>
                  </a:lnTo>
                  <a:lnTo>
                    <a:pt x="121081" y="502919"/>
                  </a:lnTo>
                  <a:lnTo>
                    <a:pt x="121081" y="120650"/>
                  </a:lnTo>
                  <a:close/>
                </a:path>
                <a:path w="652780" h="513079">
                  <a:moveTo>
                    <a:pt x="239636" y="116839"/>
                  </a:moveTo>
                  <a:lnTo>
                    <a:pt x="229146" y="116839"/>
                  </a:lnTo>
                  <a:lnTo>
                    <a:pt x="229146" y="502919"/>
                  </a:lnTo>
                  <a:lnTo>
                    <a:pt x="239636" y="502919"/>
                  </a:lnTo>
                  <a:lnTo>
                    <a:pt x="239636" y="116839"/>
                  </a:lnTo>
                  <a:close/>
                </a:path>
                <a:path w="652780" h="513079">
                  <a:moveTo>
                    <a:pt x="353669" y="422909"/>
                  </a:moveTo>
                  <a:lnTo>
                    <a:pt x="298754" y="422909"/>
                  </a:lnTo>
                  <a:lnTo>
                    <a:pt x="296430" y="425450"/>
                  </a:lnTo>
                  <a:lnTo>
                    <a:pt x="296430" y="502919"/>
                  </a:lnTo>
                  <a:lnTo>
                    <a:pt x="306920" y="502919"/>
                  </a:lnTo>
                  <a:lnTo>
                    <a:pt x="306920" y="433069"/>
                  </a:lnTo>
                  <a:lnTo>
                    <a:pt x="356031" y="433069"/>
                  </a:lnTo>
                  <a:lnTo>
                    <a:pt x="356031" y="424179"/>
                  </a:lnTo>
                  <a:lnTo>
                    <a:pt x="353669" y="422909"/>
                  </a:lnTo>
                  <a:close/>
                </a:path>
                <a:path w="652780" h="513079">
                  <a:moveTo>
                    <a:pt x="356031" y="433069"/>
                  </a:moveTo>
                  <a:lnTo>
                    <a:pt x="345567" y="433069"/>
                  </a:lnTo>
                  <a:lnTo>
                    <a:pt x="345567" y="502919"/>
                  </a:lnTo>
                  <a:lnTo>
                    <a:pt x="356031" y="502919"/>
                  </a:lnTo>
                  <a:lnTo>
                    <a:pt x="356031" y="433069"/>
                  </a:lnTo>
                  <a:close/>
                </a:path>
                <a:path w="652780" h="513079">
                  <a:moveTo>
                    <a:pt x="423354" y="66039"/>
                  </a:moveTo>
                  <a:lnTo>
                    <a:pt x="412826" y="66039"/>
                  </a:lnTo>
                  <a:lnTo>
                    <a:pt x="412826" y="502919"/>
                  </a:lnTo>
                  <a:lnTo>
                    <a:pt x="423354" y="502919"/>
                  </a:lnTo>
                  <a:lnTo>
                    <a:pt x="423354" y="116839"/>
                  </a:lnTo>
                  <a:lnTo>
                    <a:pt x="554593" y="116839"/>
                  </a:lnTo>
                  <a:lnTo>
                    <a:pt x="539559" y="106679"/>
                  </a:lnTo>
                  <a:lnTo>
                    <a:pt x="538010" y="106679"/>
                  </a:lnTo>
                  <a:lnTo>
                    <a:pt x="537489" y="105409"/>
                  </a:lnTo>
                  <a:lnTo>
                    <a:pt x="423354" y="105409"/>
                  </a:lnTo>
                  <a:lnTo>
                    <a:pt x="423354" y="66039"/>
                  </a:lnTo>
                  <a:close/>
                </a:path>
                <a:path w="652780" h="513079">
                  <a:moveTo>
                    <a:pt x="554593" y="116839"/>
                  </a:moveTo>
                  <a:lnTo>
                    <a:pt x="531418" y="116839"/>
                  </a:lnTo>
                  <a:lnTo>
                    <a:pt x="531418" y="502919"/>
                  </a:lnTo>
                  <a:lnTo>
                    <a:pt x="541908" y="502919"/>
                  </a:lnTo>
                  <a:lnTo>
                    <a:pt x="541908" y="120650"/>
                  </a:lnTo>
                  <a:lnTo>
                    <a:pt x="560231" y="120650"/>
                  </a:lnTo>
                  <a:lnTo>
                    <a:pt x="554593" y="116839"/>
                  </a:lnTo>
                  <a:close/>
                </a:path>
                <a:path w="652780" h="513079">
                  <a:moveTo>
                    <a:pt x="560231" y="120650"/>
                  </a:moveTo>
                  <a:lnTo>
                    <a:pt x="541908" y="120650"/>
                  </a:lnTo>
                  <a:lnTo>
                    <a:pt x="610387" y="167639"/>
                  </a:lnTo>
                  <a:lnTo>
                    <a:pt x="610387" y="199389"/>
                  </a:lnTo>
                  <a:lnTo>
                    <a:pt x="575970" y="199389"/>
                  </a:lnTo>
                  <a:lnTo>
                    <a:pt x="573646" y="201929"/>
                  </a:lnTo>
                  <a:lnTo>
                    <a:pt x="573646" y="427989"/>
                  </a:lnTo>
                  <a:lnTo>
                    <a:pt x="576008" y="430529"/>
                  </a:lnTo>
                  <a:lnTo>
                    <a:pt x="610387" y="430529"/>
                  </a:lnTo>
                  <a:lnTo>
                    <a:pt x="610387" y="502919"/>
                  </a:lnTo>
                  <a:lnTo>
                    <a:pt x="620852" y="502919"/>
                  </a:lnTo>
                  <a:lnTo>
                    <a:pt x="620852" y="420369"/>
                  </a:lnTo>
                  <a:lnTo>
                    <a:pt x="584073" y="420369"/>
                  </a:lnTo>
                  <a:lnTo>
                    <a:pt x="584073" y="209550"/>
                  </a:lnTo>
                  <a:lnTo>
                    <a:pt x="620852" y="209550"/>
                  </a:lnTo>
                  <a:lnTo>
                    <a:pt x="620852" y="162559"/>
                  </a:lnTo>
                  <a:lnTo>
                    <a:pt x="619975" y="161289"/>
                  </a:lnTo>
                  <a:lnTo>
                    <a:pt x="618490" y="160019"/>
                  </a:lnTo>
                  <a:lnTo>
                    <a:pt x="560231" y="120650"/>
                  </a:lnTo>
                  <a:close/>
                </a:path>
                <a:path w="652780" h="513079">
                  <a:moveTo>
                    <a:pt x="78892" y="210819"/>
                  </a:moveTo>
                  <a:lnTo>
                    <a:pt x="68427" y="210819"/>
                  </a:lnTo>
                  <a:lnTo>
                    <a:pt x="68427" y="420369"/>
                  </a:lnTo>
                  <a:lnTo>
                    <a:pt x="78892" y="420369"/>
                  </a:lnTo>
                  <a:lnTo>
                    <a:pt x="78892" y="210819"/>
                  </a:lnTo>
                  <a:close/>
                </a:path>
                <a:path w="652780" h="513079">
                  <a:moveTo>
                    <a:pt x="620852" y="209550"/>
                  </a:moveTo>
                  <a:lnTo>
                    <a:pt x="610361" y="209550"/>
                  </a:lnTo>
                  <a:lnTo>
                    <a:pt x="610361" y="238759"/>
                  </a:lnTo>
                  <a:lnTo>
                    <a:pt x="594410" y="238759"/>
                  </a:lnTo>
                  <a:lnTo>
                    <a:pt x="592086" y="241300"/>
                  </a:lnTo>
                  <a:lnTo>
                    <a:pt x="592086" y="247650"/>
                  </a:lnTo>
                  <a:lnTo>
                    <a:pt x="594436" y="250189"/>
                  </a:lnTo>
                  <a:lnTo>
                    <a:pt x="610361" y="250189"/>
                  </a:lnTo>
                  <a:lnTo>
                    <a:pt x="610361" y="275589"/>
                  </a:lnTo>
                  <a:lnTo>
                    <a:pt x="594410" y="275589"/>
                  </a:lnTo>
                  <a:lnTo>
                    <a:pt x="592086" y="278129"/>
                  </a:lnTo>
                  <a:lnTo>
                    <a:pt x="592086" y="284479"/>
                  </a:lnTo>
                  <a:lnTo>
                    <a:pt x="594436" y="285750"/>
                  </a:lnTo>
                  <a:lnTo>
                    <a:pt x="610361" y="285750"/>
                  </a:lnTo>
                  <a:lnTo>
                    <a:pt x="610361" y="311150"/>
                  </a:lnTo>
                  <a:lnTo>
                    <a:pt x="594410" y="311150"/>
                  </a:lnTo>
                  <a:lnTo>
                    <a:pt x="592086" y="313689"/>
                  </a:lnTo>
                  <a:lnTo>
                    <a:pt x="592086" y="320039"/>
                  </a:lnTo>
                  <a:lnTo>
                    <a:pt x="594436" y="322579"/>
                  </a:lnTo>
                  <a:lnTo>
                    <a:pt x="610361" y="322579"/>
                  </a:lnTo>
                  <a:lnTo>
                    <a:pt x="610361" y="347979"/>
                  </a:lnTo>
                  <a:lnTo>
                    <a:pt x="594410" y="347979"/>
                  </a:lnTo>
                  <a:lnTo>
                    <a:pt x="592086" y="350519"/>
                  </a:lnTo>
                  <a:lnTo>
                    <a:pt x="592086" y="355600"/>
                  </a:lnTo>
                  <a:lnTo>
                    <a:pt x="594436" y="358139"/>
                  </a:lnTo>
                  <a:lnTo>
                    <a:pt x="610361" y="358139"/>
                  </a:lnTo>
                  <a:lnTo>
                    <a:pt x="610361" y="383539"/>
                  </a:lnTo>
                  <a:lnTo>
                    <a:pt x="594410" y="383539"/>
                  </a:lnTo>
                  <a:lnTo>
                    <a:pt x="592086" y="386079"/>
                  </a:lnTo>
                  <a:lnTo>
                    <a:pt x="592086" y="392429"/>
                  </a:lnTo>
                  <a:lnTo>
                    <a:pt x="594436" y="393700"/>
                  </a:lnTo>
                  <a:lnTo>
                    <a:pt x="610361" y="393700"/>
                  </a:lnTo>
                  <a:lnTo>
                    <a:pt x="610361" y="420369"/>
                  </a:lnTo>
                  <a:lnTo>
                    <a:pt x="620852" y="420369"/>
                  </a:lnTo>
                  <a:lnTo>
                    <a:pt x="620852" y="209550"/>
                  </a:lnTo>
                  <a:close/>
                </a:path>
                <a:path w="652780" h="513079">
                  <a:moveTo>
                    <a:pt x="197472" y="353059"/>
                  </a:moveTo>
                  <a:lnTo>
                    <a:pt x="154571" y="353059"/>
                  </a:lnTo>
                  <a:lnTo>
                    <a:pt x="152247" y="354329"/>
                  </a:lnTo>
                  <a:lnTo>
                    <a:pt x="152247" y="392429"/>
                  </a:lnTo>
                  <a:lnTo>
                    <a:pt x="154597" y="394969"/>
                  </a:lnTo>
                  <a:lnTo>
                    <a:pt x="197510" y="394969"/>
                  </a:lnTo>
                  <a:lnTo>
                    <a:pt x="199834" y="392429"/>
                  </a:lnTo>
                  <a:lnTo>
                    <a:pt x="199834" y="384809"/>
                  </a:lnTo>
                  <a:lnTo>
                    <a:pt x="162737" y="384809"/>
                  </a:lnTo>
                  <a:lnTo>
                    <a:pt x="162737" y="363219"/>
                  </a:lnTo>
                  <a:lnTo>
                    <a:pt x="199834" y="363219"/>
                  </a:lnTo>
                  <a:lnTo>
                    <a:pt x="199834" y="354329"/>
                  </a:lnTo>
                  <a:lnTo>
                    <a:pt x="197472" y="353059"/>
                  </a:lnTo>
                  <a:close/>
                </a:path>
                <a:path w="652780" h="513079">
                  <a:moveTo>
                    <a:pt x="497738" y="353059"/>
                  </a:moveTo>
                  <a:lnTo>
                    <a:pt x="454837" y="353059"/>
                  </a:lnTo>
                  <a:lnTo>
                    <a:pt x="452513" y="354329"/>
                  </a:lnTo>
                  <a:lnTo>
                    <a:pt x="452513" y="392429"/>
                  </a:lnTo>
                  <a:lnTo>
                    <a:pt x="454863" y="394969"/>
                  </a:lnTo>
                  <a:lnTo>
                    <a:pt x="497776" y="394969"/>
                  </a:lnTo>
                  <a:lnTo>
                    <a:pt x="500100" y="392429"/>
                  </a:lnTo>
                  <a:lnTo>
                    <a:pt x="500100" y="384809"/>
                  </a:lnTo>
                  <a:lnTo>
                    <a:pt x="462965" y="384809"/>
                  </a:lnTo>
                  <a:lnTo>
                    <a:pt x="462965" y="363219"/>
                  </a:lnTo>
                  <a:lnTo>
                    <a:pt x="500100" y="363219"/>
                  </a:lnTo>
                  <a:lnTo>
                    <a:pt x="500100" y="354329"/>
                  </a:lnTo>
                  <a:lnTo>
                    <a:pt x="497738" y="353059"/>
                  </a:lnTo>
                  <a:close/>
                </a:path>
                <a:path w="652780" h="513079">
                  <a:moveTo>
                    <a:pt x="314261" y="344169"/>
                  </a:moveTo>
                  <a:lnTo>
                    <a:pt x="278714" y="344169"/>
                  </a:lnTo>
                  <a:lnTo>
                    <a:pt x="276390" y="346709"/>
                  </a:lnTo>
                  <a:lnTo>
                    <a:pt x="276390" y="388619"/>
                  </a:lnTo>
                  <a:lnTo>
                    <a:pt x="278739" y="391159"/>
                  </a:lnTo>
                  <a:lnTo>
                    <a:pt x="314286" y="391159"/>
                  </a:lnTo>
                  <a:lnTo>
                    <a:pt x="316611" y="388619"/>
                  </a:lnTo>
                  <a:lnTo>
                    <a:pt x="316611" y="379729"/>
                  </a:lnTo>
                  <a:lnTo>
                    <a:pt x="286880" y="379729"/>
                  </a:lnTo>
                  <a:lnTo>
                    <a:pt x="286880" y="354329"/>
                  </a:lnTo>
                  <a:lnTo>
                    <a:pt x="316611" y="354329"/>
                  </a:lnTo>
                  <a:lnTo>
                    <a:pt x="316611" y="346709"/>
                  </a:lnTo>
                  <a:lnTo>
                    <a:pt x="314261" y="344169"/>
                  </a:lnTo>
                  <a:close/>
                </a:path>
                <a:path w="652780" h="513079">
                  <a:moveTo>
                    <a:pt x="373799" y="344169"/>
                  </a:moveTo>
                  <a:lnTo>
                    <a:pt x="338251" y="344169"/>
                  </a:lnTo>
                  <a:lnTo>
                    <a:pt x="335927" y="346709"/>
                  </a:lnTo>
                  <a:lnTo>
                    <a:pt x="335927" y="388619"/>
                  </a:lnTo>
                  <a:lnTo>
                    <a:pt x="338277" y="391159"/>
                  </a:lnTo>
                  <a:lnTo>
                    <a:pt x="373824" y="391159"/>
                  </a:lnTo>
                  <a:lnTo>
                    <a:pt x="376148" y="388619"/>
                  </a:lnTo>
                  <a:lnTo>
                    <a:pt x="376148" y="379729"/>
                  </a:lnTo>
                  <a:lnTo>
                    <a:pt x="346379" y="379729"/>
                  </a:lnTo>
                  <a:lnTo>
                    <a:pt x="346379" y="354329"/>
                  </a:lnTo>
                  <a:lnTo>
                    <a:pt x="376148" y="354329"/>
                  </a:lnTo>
                  <a:lnTo>
                    <a:pt x="376148" y="346709"/>
                  </a:lnTo>
                  <a:lnTo>
                    <a:pt x="373799" y="344169"/>
                  </a:lnTo>
                  <a:close/>
                </a:path>
                <a:path w="652780" h="513079">
                  <a:moveTo>
                    <a:pt x="199834" y="363219"/>
                  </a:moveTo>
                  <a:lnTo>
                    <a:pt x="189369" y="363219"/>
                  </a:lnTo>
                  <a:lnTo>
                    <a:pt x="189369" y="384809"/>
                  </a:lnTo>
                  <a:lnTo>
                    <a:pt x="199834" y="384809"/>
                  </a:lnTo>
                  <a:lnTo>
                    <a:pt x="199834" y="363219"/>
                  </a:lnTo>
                  <a:close/>
                </a:path>
                <a:path w="652780" h="513079">
                  <a:moveTo>
                    <a:pt x="500100" y="363219"/>
                  </a:moveTo>
                  <a:lnTo>
                    <a:pt x="489610" y="363219"/>
                  </a:lnTo>
                  <a:lnTo>
                    <a:pt x="489610" y="384809"/>
                  </a:lnTo>
                  <a:lnTo>
                    <a:pt x="500100" y="384809"/>
                  </a:lnTo>
                  <a:lnTo>
                    <a:pt x="500100" y="363219"/>
                  </a:lnTo>
                  <a:close/>
                </a:path>
                <a:path w="652780" h="513079">
                  <a:moveTo>
                    <a:pt x="316611" y="354329"/>
                  </a:moveTo>
                  <a:lnTo>
                    <a:pt x="306158" y="354329"/>
                  </a:lnTo>
                  <a:lnTo>
                    <a:pt x="306158" y="379729"/>
                  </a:lnTo>
                  <a:lnTo>
                    <a:pt x="316611" y="379729"/>
                  </a:lnTo>
                  <a:lnTo>
                    <a:pt x="316611" y="354329"/>
                  </a:lnTo>
                  <a:close/>
                </a:path>
                <a:path w="652780" h="513079">
                  <a:moveTo>
                    <a:pt x="376148" y="354329"/>
                  </a:moveTo>
                  <a:lnTo>
                    <a:pt x="365658" y="354329"/>
                  </a:lnTo>
                  <a:lnTo>
                    <a:pt x="365658" y="379729"/>
                  </a:lnTo>
                  <a:lnTo>
                    <a:pt x="376148" y="379729"/>
                  </a:lnTo>
                  <a:lnTo>
                    <a:pt x="376148" y="354329"/>
                  </a:lnTo>
                  <a:close/>
                </a:path>
                <a:path w="652780" h="513079">
                  <a:moveTo>
                    <a:pt x="197472" y="288289"/>
                  </a:moveTo>
                  <a:lnTo>
                    <a:pt x="154571" y="288289"/>
                  </a:lnTo>
                  <a:lnTo>
                    <a:pt x="152247" y="290829"/>
                  </a:lnTo>
                  <a:lnTo>
                    <a:pt x="152247" y="328929"/>
                  </a:lnTo>
                  <a:lnTo>
                    <a:pt x="154597" y="331469"/>
                  </a:lnTo>
                  <a:lnTo>
                    <a:pt x="197510" y="331469"/>
                  </a:lnTo>
                  <a:lnTo>
                    <a:pt x="199834" y="328929"/>
                  </a:lnTo>
                  <a:lnTo>
                    <a:pt x="199834" y="320039"/>
                  </a:lnTo>
                  <a:lnTo>
                    <a:pt x="162737" y="320039"/>
                  </a:lnTo>
                  <a:lnTo>
                    <a:pt x="162737" y="299719"/>
                  </a:lnTo>
                  <a:lnTo>
                    <a:pt x="199834" y="299719"/>
                  </a:lnTo>
                  <a:lnTo>
                    <a:pt x="199834" y="290829"/>
                  </a:lnTo>
                  <a:lnTo>
                    <a:pt x="197472" y="288289"/>
                  </a:lnTo>
                  <a:close/>
                </a:path>
                <a:path w="652780" h="513079">
                  <a:moveTo>
                    <a:pt x="497738" y="288289"/>
                  </a:moveTo>
                  <a:lnTo>
                    <a:pt x="454837" y="288289"/>
                  </a:lnTo>
                  <a:lnTo>
                    <a:pt x="452513" y="290829"/>
                  </a:lnTo>
                  <a:lnTo>
                    <a:pt x="452513" y="328929"/>
                  </a:lnTo>
                  <a:lnTo>
                    <a:pt x="454863" y="331469"/>
                  </a:lnTo>
                  <a:lnTo>
                    <a:pt x="497776" y="331469"/>
                  </a:lnTo>
                  <a:lnTo>
                    <a:pt x="500100" y="328929"/>
                  </a:lnTo>
                  <a:lnTo>
                    <a:pt x="500100" y="320039"/>
                  </a:lnTo>
                  <a:lnTo>
                    <a:pt x="462965" y="320039"/>
                  </a:lnTo>
                  <a:lnTo>
                    <a:pt x="462965" y="299719"/>
                  </a:lnTo>
                  <a:lnTo>
                    <a:pt x="500100" y="299719"/>
                  </a:lnTo>
                  <a:lnTo>
                    <a:pt x="500100" y="290829"/>
                  </a:lnTo>
                  <a:lnTo>
                    <a:pt x="497738" y="288289"/>
                  </a:lnTo>
                  <a:close/>
                </a:path>
                <a:path w="652780" h="513079">
                  <a:moveTo>
                    <a:pt x="199834" y="299719"/>
                  </a:moveTo>
                  <a:lnTo>
                    <a:pt x="189369" y="299719"/>
                  </a:lnTo>
                  <a:lnTo>
                    <a:pt x="189369" y="320039"/>
                  </a:lnTo>
                  <a:lnTo>
                    <a:pt x="199834" y="320039"/>
                  </a:lnTo>
                  <a:lnTo>
                    <a:pt x="199834" y="299719"/>
                  </a:lnTo>
                  <a:close/>
                </a:path>
                <a:path w="652780" h="513079">
                  <a:moveTo>
                    <a:pt x="500100" y="299719"/>
                  </a:moveTo>
                  <a:lnTo>
                    <a:pt x="489610" y="299719"/>
                  </a:lnTo>
                  <a:lnTo>
                    <a:pt x="489610" y="320039"/>
                  </a:lnTo>
                  <a:lnTo>
                    <a:pt x="500100" y="320039"/>
                  </a:lnTo>
                  <a:lnTo>
                    <a:pt x="500100" y="299719"/>
                  </a:lnTo>
                  <a:close/>
                </a:path>
                <a:path w="652780" h="513079">
                  <a:moveTo>
                    <a:pt x="314223" y="271779"/>
                  </a:moveTo>
                  <a:lnTo>
                    <a:pt x="278676" y="271779"/>
                  </a:lnTo>
                  <a:lnTo>
                    <a:pt x="276352" y="274319"/>
                  </a:lnTo>
                  <a:lnTo>
                    <a:pt x="276352" y="316229"/>
                  </a:lnTo>
                  <a:lnTo>
                    <a:pt x="278714" y="318769"/>
                  </a:lnTo>
                  <a:lnTo>
                    <a:pt x="314261" y="318769"/>
                  </a:lnTo>
                  <a:lnTo>
                    <a:pt x="316585" y="316229"/>
                  </a:lnTo>
                  <a:lnTo>
                    <a:pt x="316585" y="307339"/>
                  </a:lnTo>
                  <a:lnTo>
                    <a:pt x="286816" y="307339"/>
                  </a:lnTo>
                  <a:lnTo>
                    <a:pt x="286816" y="283209"/>
                  </a:lnTo>
                  <a:lnTo>
                    <a:pt x="316585" y="283209"/>
                  </a:lnTo>
                  <a:lnTo>
                    <a:pt x="316585" y="274319"/>
                  </a:lnTo>
                  <a:lnTo>
                    <a:pt x="314223" y="271779"/>
                  </a:lnTo>
                  <a:close/>
                </a:path>
                <a:path w="652780" h="513079">
                  <a:moveTo>
                    <a:pt x="373761" y="271779"/>
                  </a:moveTo>
                  <a:lnTo>
                    <a:pt x="338213" y="271779"/>
                  </a:lnTo>
                  <a:lnTo>
                    <a:pt x="335889" y="274319"/>
                  </a:lnTo>
                  <a:lnTo>
                    <a:pt x="335889" y="316229"/>
                  </a:lnTo>
                  <a:lnTo>
                    <a:pt x="338251" y="318769"/>
                  </a:lnTo>
                  <a:lnTo>
                    <a:pt x="373799" y="318769"/>
                  </a:lnTo>
                  <a:lnTo>
                    <a:pt x="376123" y="316229"/>
                  </a:lnTo>
                  <a:lnTo>
                    <a:pt x="376123" y="307339"/>
                  </a:lnTo>
                  <a:lnTo>
                    <a:pt x="346354" y="307339"/>
                  </a:lnTo>
                  <a:lnTo>
                    <a:pt x="346354" y="283209"/>
                  </a:lnTo>
                  <a:lnTo>
                    <a:pt x="376123" y="283209"/>
                  </a:lnTo>
                  <a:lnTo>
                    <a:pt x="376123" y="274319"/>
                  </a:lnTo>
                  <a:lnTo>
                    <a:pt x="373761" y="271779"/>
                  </a:lnTo>
                  <a:close/>
                </a:path>
                <a:path w="652780" h="513079">
                  <a:moveTo>
                    <a:pt x="316585" y="283209"/>
                  </a:moveTo>
                  <a:lnTo>
                    <a:pt x="306095" y="283209"/>
                  </a:lnTo>
                  <a:lnTo>
                    <a:pt x="306095" y="307339"/>
                  </a:lnTo>
                  <a:lnTo>
                    <a:pt x="316585" y="307339"/>
                  </a:lnTo>
                  <a:lnTo>
                    <a:pt x="316585" y="283209"/>
                  </a:lnTo>
                  <a:close/>
                </a:path>
                <a:path w="652780" h="513079">
                  <a:moveTo>
                    <a:pt x="376123" y="283209"/>
                  </a:moveTo>
                  <a:lnTo>
                    <a:pt x="365620" y="283209"/>
                  </a:lnTo>
                  <a:lnTo>
                    <a:pt x="365620" y="307339"/>
                  </a:lnTo>
                  <a:lnTo>
                    <a:pt x="376123" y="307339"/>
                  </a:lnTo>
                  <a:lnTo>
                    <a:pt x="376123" y="283209"/>
                  </a:lnTo>
                  <a:close/>
                </a:path>
                <a:path w="652780" h="513079">
                  <a:moveTo>
                    <a:pt x="197472" y="224789"/>
                  </a:moveTo>
                  <a:lnTo>
                    <a:pt x="154571" y="224789"/>
                  </a:lnTo>
                  <a:lnTo>
                    <a:pt x="152247" y="227329"/>
                  </a:lnTo>
                  <a:lnTo>
                    <a:pt x="152247" y="265429"/>
                  </a:lnTo>
                  <a:lnTo>
                    <a:pt x="154597" y="266700"/>
                  </a:lnTo>
                  <a:lnTo>
                    <a:pt x="197510" y="266700"/>
                  </a:lnTo>
                  <a:lnTo>
                    <a:pt x="199834" y="265429"/>
                  </a:lnTo>
                  <a:lnTo>
                    <a:pt x="199834" y="256539"/>
                  </a:lnTo>
                  <a:lnTo>
                    <a:pt x="162737" y="256539"/>
                  </a:lnTo>
                  <a:lnTo>
                    <a:pt x="162737" y="234950"/>
                  </a:lnTo>
                  <a:lnTo>
                    <a:pt x="199834" y="234950"/>
                  </a:lnTo>
                  <a:lnTo>
                    <a:pt x="199834" y="227329"/>
                  </a:lnTo>
                  <a:lnTo>
                    <a:pt x="197472" y="224789"/>
                  </a:lnTo>
                  <a:close/>
                </a:path>
                <a:path w="652780" h="513079">
                  <a:moveTo>
                    <a:pt x="497738" y="224789"/>
                  </a:moveTo>
                  <a:lnTo>
                    <a:pt x="454837" y="224789"/>
                  </a:lnTo>
                  <a:lnTo>
                    <a:pt x="452513" y="227329"/>
                  </a:lnTo>
                  <a:lnTo>
                    <a:pt x="452513" y="265429"/>
                  </a:lnTo>
                  <a:lnTo>
                    <a:pt x="454863" y="266700"/>
                  </a:lnTo>
                  <a:lnTo>
                    <a:pt x="497776" y="266700"/>
                  </a:lnTo>
                  <a:lnTo>
                    <a:pt x="500100" y="265429"/>
                  </a:lnTo>
                  <a:lnTo>
                    <a:pt x="500100" y="256539"/>
                  </a:lnTo>
                  <a:lnTo>
                    <a:pt x="462965" y="256539"/>
                  </a:lnTo>
                  <a:lnTo>
                    <a:pt x="462965" y="234950"/>
                  </a:lnTo>
                  <a:lnTo>
                    <a:pt x="500100" y="234950"/>
                  </a:lnTo>
                  <a:lnTo>
                    <a:pt x="500100" y="227329"/>
                  </a:lnTo>
                  <a:lnTo>
                    <a:pt x="497738" y="224789"/>
                  </a:lnTo>
                  <a:close/>
                </a:path>
                <a:path w="652780" h="513079">
                  <a:moveTo>
                    <a:pt x="199834" y="234950"/>
                  </a:moveTo>
                  <a:lnTo>
                    <a:pt x="189369" y="234950"/>
                  </a:lnTo>
                  <a:lnTo>
                    <a:pt x="189369" y="256539"/>
                  </a:lnTo>
                  <a:lnTo>
                    <a:pt x="199834" y="256539"/>
                  </a:lnTo>
                  <a:lnTo>
                    <a:pt x="199834" y="234950"/>
                  </a:lnTo>
                  <a:close/>
                </a:path>
                <a:path w="652780" h="513079">
                  <a:moveTo>
                    <a:pt x="500100" y="234950"/>
                  </a:moveTo>
                  <a:lnTo>
                    <a:pt x="489610" y="234950"/>
                  </a:lnTo>
                  <a:lnTo>
                    <a:pt x="489610" y="256539"/>
                  </a:lnTo>
                  <a:lnTo>
                    <a:pt x="500100" y="256539"/>
                  </a:lnTo>
                  <a:lnTo>
                    <a:pt x="500100" y="234950"/>
                  </a:lnTo>
                  <a:close/>
                </a:path>
                <a:path w="652780" h="513079">
                  <a:moveTo>
                    <a:pt x="314261" y="199389"/>
                  </a:moveTo>
                  <a:lnTo>
                    <a:pt x="278714" y="199389"/>
                  </a:lnTo>
                  <a:lnTo>
                    <a:pt x="276390" y="201929"/>
                  </a:lnTo>
                  <a:lnTo>
                    <a:pt x="276390" y="243839"/>
                  </a:lnTo>
                  <a:lnTo>
                    <a:pt x="278739" y="246379"/>
                  </a:lnTo>
                  <a:lnTo>
                    <a:pt x="314286" y="246379"/>
                  </a:lnTo>
                  <a:lnTo>
                    <a:pt x="316611" y="243839"/>
                  </a:lnTo>
                  <a:lnTo>
                    <a:pt x="316611" y="236219"/>
                  </a:lnTo>
                  <a:lnTo>
                    <a:pt x="286842" y="236219"/>
                  </a:lnTo>
                  <a:lnTo>
                    <a:pt x="286842" y="210819"/>
                  </a:lnTo>
                  <a:lnTo>
                    <a:pt x="316611" y="210819"/>
                  </a:lnTo>
                  <a:lnTo>
                    <a:pt x="316611" y="201929"/>
                  </a:lnTo>
                  <a:lnTo>
                    <a:pt x="314261" y="199389"/>
                  </a:lnTo>
                  <a:close/>
                </a:path>
                <a:path w="652780" h="513079">
                  <a:moveTo>
                    <a:pt x="373799" y="199389"/>
                  </a:moveTo>
                  <a:lnTo>
                    <a:pt x="338251" y="199389"/>
                  </a:lnTo>
                  <a:lnTo>
                    <a:pt x="335927" y="201929"/>
                  </a:lnTo>
                  <a:lnTo>
                    <a:pt x="335927" y="243839"/>
                  </a:lnTo>
                  <a:lnTo>
                    <a:pt x="338277" y="246379"/>
                  </a:lnTo>
                  <a:lnTo>
                    <a:pt x="373824" y="246379"/>
                  </a:lnTo>
                  <a:lnTo>
                    <a:pt x="376148" y="243839"/>
                  </a:lnTo>
                  <a:lnTo>
                    <a:pt x="376148" y="236219"/>
                  </a:lnTo>
                  <a:lnTo>
                    <a:pt x="346379" y="236219"/>
                  </a:lnTo>
                  <a:lnTo>
                    <a:pt x="346379" y="210819"/>
                  </a:lnTo>
                  <a:lnTo>
                    <a:pt x="376148" y="210819"/>
                  </a:lnTo>
                  <a:lnTo>
                    <a:pt x="376148" y="201929"/>
                  </a:lnTo>
                  <a:lnTo>
                    <a:pt x="373799" y="199389"/>
                  </a:lnTo>
                  <a:close/>
                </a:path>
                <a:path w="652780" h="513079">
                  <a:moveTo>
                    <a:pt x="316611" y="210819"/>
                  </a:moveTo>
                  <a:lnTo>
                    <a:pt x="306120" y="210819"/>
                  </a:lnTo>
                  <a:lnTo>
                    <a:pt x="306120" y="236219"/>
                  </a:lnTo>
                  <a:lnTo>
                    <a:pt x="316611" y="236219"/>
                  </a:lnTo>
                  <a:lnTo>
                    <a:pt x="316611" y="210819"/>
                  </a:lnTo>
                  <a:close/>
                </a:path>
                <a:path w="652780" h="513079">
                  <a:moveTo>
                    <a:pt x="376148" y="210819"/>
                  </a:moveTo>
                  <a:lnTo>
                    <a:pt x="365658" y="210819"/>
                  </a:lnTo>
                  <a:lnTo>
                    <a:pt x="365658" y="236219"/>
                  </a:lnTo>
                  <a:lnTo>
                    <a:pt x="376148" y="236219"/>
                  </a:lnTo>
                  <a:lnTo>
                    <a:pt x="376148" y="210819"/>
                  </a:lnTo>
                  <a:close/>
                </a:path>
                <a:path w="652780" h="513079">
                  <a:moveTo>
                    <a:pt x="197472" y="161289"/>
                  </a:moveTo>
                  <a:lnTo>
                    <a:pt x="154571" y="161289"/>
                  </a:lnTo>
                  <a:lnTo>
                    <a:pt x="152247" y="162559"/>
                  </a:lnTo>
                  <a:lnTo>
                    <a:pt x="152247" y="200659"/>
                  </a:lnTo>
                  <a:lnTo>
                    <a:pt x="154597" y="203200"/>
                  </a:lnTo>
                  <a:lnTo>
                    <a:pt x="197510" y="203200"/>
                  </a:lnTo>
                  <a:lnTo>
                    <a:pt x="199834" y="200659"/>
                  </a:lnTo>
                  <a:lnTo>
                    <a:pt x="199834" y="193039"/>
                  </a:lnTo>
                  <a:lnTo>
                    <a:pt x="162737" y="193039"/>
                  </a:lnTo>
                  <a:lnTo>
                    <a:pt x="162737" y="171450"/>
                  </a:lnTo>
                  <a:lnTo>
                    <a:pt x="199834" y="171450"/>
                  </a:lnTo>
                  <a:lnTo>
                    <a:pt x="199834" y="162559"/>
                  </a:lnTo>
                  <a:lnTo>
                    <a:pt x="197472" y="161289"/>
                  </a:lnTo>
                  <a:close/>
                </a:path>
                <a:path w="652780" h="513079">
                  <a:moveTo>
                    <a:pt x="497738" y="161289"/>
                  </a:moveTo>
                  <a:lnTo>
                    <a:pt x="454837" y="161289"/>
                  </a:lnTo>
                  <a:lnTo>
                    <a:pt x="452513" y="162559"/>
                  </a:lnTo>
                  <a:lnTo>
                    <a:pt x="452513" y="200659"/>
                  </a:lnTo>
                  <a:lnTo>
                    <a:pt x="454863" y="203200"/>
                  </a:lnTo>
                  <a:lnTo>
                    <a:pt x="497776" y="203200"/>
                  </a:lnTo>
                  <a:lnTo>
                    <a:pt x="500100" y="200659"/>
                  </a:lnTo>
                  <a:lnTo>
                    <a:pt x="500100" y="193039"/>
                  </a:lnTo>
                  <a:lnTo>
                    <a:pt x="462965" y="193039"/>
                  </a:lnTo>
                  <a:lnTo>
                    <a:pt x="462965" y="171450"/>
                  </a:lnTo>
                  <a:lnTo>
                    <a:pt x="500100" y="171450"/>
                  </a:lnTo>
                  <a:lnTo>
                    <a:pt x="500100" y="162559"/>
                  </a:lnTo>
                  <a:lnTo>
                    <a:pt x="497738" y="161289"/>
                  </a:lnTo>
                  <a:close/>
                </a:path>
                <a:path w="652780" h="513079">
                  <a:moveTo>
                    <a:pt x="199834" y="171450"/>
                  </a:moveTo>
                  <a:lnTo>
                    <a:pt x="189369" y="171450"/>
                  </a:lnTo>
                  <a:lnTo>
                    <a:pt x="189369" y="193039"/>
                  </a:lnTo>
                  <a:lnTo>
                    <a:pt x="199834" y="193039"/>
                  </a:lnTo>
                  <a:lnTo>
                    <a:pt x="199834" y="171450"/>
                  </a:lnTo>
                  <a:close/>
                </a:path>
                <a:path w="652780" h="513079">
                  <a:moveTo>
                    <a:pt x="500100" y="171450"/>
                  </a:moveTo>
                  <a:lnTo>
                    <a:pt x="489610" y="171450"/>
                  </a:lnTo>
                  <a:lnTo>
                    <a:pt x="489610" y="193039"/>
                  </a:lnTo>
                  <a:lnTo>
                    <a:pt x="500100" y="193039"/>
                  </a:lnTo>
                  <a:lnTo>
                    <a:pt x="500100" y="171450"/>
                  </a:lnTo>
                  <a:close/>
                </a:path>
                <a:path w="652780" h="513079">
                  <a:moveTo>
                    <a:pt x="314198" y="128269"/>
                  </a:moveTo>
                  <a:lnTo>
                    <a:pt x="278650" y="128269"/>
                  </a:lnTo>
                  <a:lnTo>
                    <a:pt x="276326" y="130809"/>
                  </a:lnTo>
                  <a:lnTo>
                    <a:pt x="276326" y="172719"/>
                  </a:lnTo>
                  <a:lnTo>
                    <a:pt x="278676" y="173989"/>
                  </a:lnTo>
                  <a:lnTo>
                    <a:pt x="314223" y="173989"/>
                  </a:lnTo>
                  <a:lnTo>
                    <a:pt x="316547" y="171450"/>
                  </a:lnTo>
                  <a:lnTo>
                    <a:pt x="316547" y="163829"/>
                  </a:lnTo>
                  <a:lnTo>
                    <a:pt x="286778" y="163829"/>
                  </a:lnTo>
                  <a:lnTo>
                    <a:pt x="286778" y="138429"/>
                  </a:lnTo>
                  <a:lnTo>
                    <a:pt x="316547" y="138429"/>
                  </a:lnTo>
                  <a:lnTo>
                    <a:pt x="316547" y="130809"/>
                  </a:lnTo>
                  <a:lnTo>
                    <a:pt x="314198" y="128269"/>
                  </a:lnTo>
                  <a:close/>
                </a:path>
                <a:path w="652780" h="513079">
                  <a:moveTo>
                    <a:pt x="373735" y="128269"/>
                  </a:moveTo>
                  <a:lnTo>
                    <a:pt x="338188" y="128269"/>
                  </a:lnTo>
                  <a:lnTo>
                    <a:pt x="335864" y="130809"/>
                  </a:lnTo>
                  <a:lnTo>
                    <a:pt x="335864" y="172719"/>
                  </a:lnTo>
                  <a:lnTo>
                    <a:pt x="338213" y="173989"/>
                  </a:lnTo>
                  <a:lnTo>
                    <a:pt x="373761" y="173989"/>
                  </a:lnTo>
                  <a:lnTo>
                    <a:pt x="376085" y="171450"/>
                  </a:lnTo>
                  <a:lnTo>
                    <a:pt x="376085" y="163829"/>
                  </a:lnTo>
                  <a:lnTo>
                    <a:pt x="346316" y="163829"/>
                  </a:lnTo>
                  <a:lnTo>
                    <a:pt x="346316" y="138429"/>
                  </a:lnTo>
                  <a:lnTo>
                    <a:pt x="376085" y="138429"/>
                  </a:lnTo>
                  <a:lnTo>
                    <a:pt x="376085" y="130809"/>
                  </a:lnTo>
                  <a:lnTo>
                    <a:pt x="373735" y="128269"/>
                  </a:lnTo>
                  <a:close/>
                </a:path>
                <a:path w="652780" h="513079">
                  <a:moveTo>
                    <a:pt x="316547" y="138429"/>
                  </a:moveTo>
                  <a:lnTo>
                    <a:pt x="306057" y="138429"/>
                  </a:lnTo>
                  <a:lnTo>
                    <a:pt x="306057" y="163829"/>
                  </a:lnTo>
                  <a:lnTo>
                    <a:pt x="316547" y="163829"/>
                  </a:lnTo>
                  <a:lnTo>
                    <a:pt x="316547" y="138429"/>
                  </a:lnTo>
                  <a:close/>
                </a:path>
                <a:path w="652780" h="513079">
                  <a:moveTo>
                    <a:pt x="376085" y="138429"/>
                  </a:moveTo>
                  <a:lnTo>
                    <a:pt x="365594" y="138429"/>
                  </a:lnTo>
                  <a:lnTo>
                    <a:pt x="365594" y="163829"/>
                  </a:lnTo>
                  <a:lnTo>
                    <a:pt x="376085" y="163829"/>
                  </a:lnTo>
                  <a:lnTo>
                    <a:pt x="376085" y="138429"/>
                  </a:lnTo>
                  <a:close/>
                </a:path>
                <a:path w="652780" h="513079">
                  <a:moveTo>
                    <a:pt x="276809" y="66039"/>
                  </a:moveTo>
                  <a:lnTo>
                    <a:pt x="266306" y="66039"/>
                  </a:lnTo>
                  <a:lnTo>
                    <a:pt x="266306" y="119379"/>
                  </a:lnTo>
                  <a:lnTo>
                    <a:pt x="268668" y="121919"/>
                  </a:lnTo>
                  <a:lnTo>
                    <a:pt x="383832" y="121919"/>
                  </a:lnTo>
                  <a:lnTo>
                    <a:pt x="386156" y="119379"/>
                  </a:lnTo>
                  <a:lnTo>
                    <a:pt x="386156" y="111759"/>
                  </a:lnTo>
                  <a:lnTo>
                    <a:pt x="276809" y="111759"/>
                  </a:lnTo>
                  <a:lnTo>
                    <a:pt x="276809" y="66039"/>
                  </a:lnTo>
                  <a:close/>
                </a:path>
                <a:path w="652780" h="513079">
                  <a:moveTo>
                    <a:pt x="386232" y="10159"/>
                  </a:moveTo>
                  <a:lnTo>
                    <a:pt x="375704" y="10159"/>
                  </a:lnTo>
                  <a:lnTo>
                    <a:pt x="375704" y="111759"/>
                  </a:lnTo>
                  <a:lnTo>
                    <a:pt x="386156" y="111759"/>
                  </a:lnTo>
                  <a:lnTo>
                    <a:pt x="386156" y="66039"/>
                  </a:lnTo>
                  <a:lnTo>
                    <a:pt x="423354" y="66039"/>
                  </a:lnTo>
                  <a:lnTo>
                    <a:pt x="423354" y="58419"/>
                  </a:lnTo>
                  <a:lnTo>
                    <a:pt x="421005" y="55879"/>
                  </a:lnTo>
                  <a:lnTo>
                    <a:pt x="386232" y="55879"/>
                  </a:lnTo>
                  <a:lnTo>
                    <a:pt x="386232" y="10159"/>
                  </a:lnTo>
                  <a:close/>
                </a:path>
                <a:path w="652780" h="513079">
                  <a:moveTo>
                    <a:pt x="337832" y="21589"/>
                  </a:moveTo>
                  <a:lnTo>
                    <a:pt x="313969" y="21589"/>
                  </a:lnTo>
                  <a:lnTo>
                    <a:pt x="312191" y="22859"/>
                  </a:lnTo>
                  <a:lnTo>
                    <a:pt x="312191" y="46989"/>
                  </a:lnTo>
                  <a:lnTo>
                    <a:pt x="289369" y="46989"/>
                  </a:lnTo>
                  <a:lnTo>
                    <a:pt x="287883" y="48259"/>
                  </a:lnTo>
                  <a:lnTo>
                    <a:pt x="287464" y="49529"/>
                  </a:lnTo>
                  <a:lnTo>
                    <a:pt x="287362" y="72389"/>
                  </a:lnTo>
                  <a:lnTo>
                    <a:pt x="289102" y="74929"/>
                  </a:lnTo>
                  <a:lnTo>
                    <a:pt x="312191" y="74929"/>
                  </a:lnTo>
                  <a:lnTo>
                    <a:pt x="312191" y="97789"/>
                  </a:lnTo>
                  <a:lnTo>
                    <a:pt x="313969" y="99059"/>
                  </a:lnTo>
                  <a:lnTo>
                    <a:pt x="337832" y="99059"/>
                  </a:lnTo>
                  <a:lnTo>
                    <a:pt x="339598" y="97789"/>
                  </a:lnTo>
                  <a:lnTo>
                    <a:pt x="339598" y="91439"/>
                  </a:lnTo>
                  <a:lnTo>
                    <a:pt x="320040" y="91439"/>
                  </a:lnTo>
                  <a:lnTo>
                    <a:pt x="319894" y="74929"/>
                  </a:lnTo>
                  <a:lnTo>
                    <a:pt x="319849" y="69850"/>
                  </a:lnTo>
                  <a:lnTo>
                    <a:pt x="319646" y="68579"/>
                  </a:lnTo>
                  <a:lnTo>
                    <a:pt x="319100" y="68579"/>
                  </a:lnTo>
                  <a:lnTo>
                    <a:pt x="318909" y="67309"/>
                  </a:lnTo>
                  <a:lnTo>
                    <a:pt x="316191" y="67309"/>
                  </a:lnTo>
                  <a:lnTo>
                    <a:pt x="295313" y="66039"/>
                  </a:lnTo>
                  <a:lnTo>
                    <a:pt x="295376" y="54609"/>
                  </a:lnTo>
                  <a:lnTo>
                    <a:pt x="317944" y="54609"/>
                  </a:lnTo>
                  <a:lnTo>
                    <a:pt x="319201" y="53339"/>
                  </a:lnTo>
                  <a:lnTo>
                    <a:pt x="319849" y="52069"/>
                  </a:lnTo>
                  <a:lnTo>
                    <a:pt x="319976" y="50800"/>
                  </a:lnTo>
                  <a:lnTo>
                    <a:pt x="320065" y="29209"/>
                  </a:lnTo>
                  <a:lnTo>
                    <a:pt x="339598" y="29209"/>
                  </a:lnTo>
                  <a:lnTo>
                    <a:pt x="339598" y="22859"/>
                  </a:lnTo>
                  <a:lnTo>
                    <a:pt x="337832" y="21589"/>
                  </a:lnTo>
                  <a:close/>
                </a:path>
                <a:path w="652780" h="513079">
                  <a:moveTo>
                    <a:pt x="339598" y="29209"/>
                  </a:moveTo>
                  <a:lnTo>
                    <a:pt x="331723" y="29209"/>
                  </a:lnTo>
                  <a:lnTo>
                    <a:pt x="331825" y="50800"/>
                  </a:lnTo>
                  <a:lnTo>
                    <a:pt x="332143" y="52069"/>
                  </a:lnTo>
                  <a:lnTo>
                    <a:pt x="332308" y="53339"/>
                  </a:lnTo>
                  <a:lnTo>
                    <a:pt x="333044" y="53339"/>
                  </a:lnTo>
                  <a:lnTo>
                    <a:pt x="333273" y="54609"/>
                  </a:lnTo>
                  <a:lnTo>
                    <a:pt x="357035" y="54609"/>
                  </a:lnTo>
                  <a:lnTo>
                    <a:pt x="356971" y="67309"/>
                  </a:lnTo>
                  <a:lnTo>
                    <a:pt x="332892" y="67309"/>
                  </a:lnTo>
                  <a:lnTo>
                    <a:pt x="332663" y="68579"/>
                  </a:lnTo>
                  <a:lnTo>
                    <a:pt x="332016" y="68579"/>
                  </a:lnTo>
                  <a:lnTo>
                    <a:pt x="331825" y="69850"/>
                  </a:lnTo>
                  <a:lnTo>
                    <a:pt x="331698" y="91439"/>
                  </a:lnTo>
                  <a:lnTo>
                    <a:pt x="339598" y="91439"/>
                  </a:lnTo>
                  <a:lnTo>
                    <a:pt x="339598" y="74929"/>
                  </a:lnTo>
                  <a:lnTo>
                    <a:pt x="362978" y="74929"/>
                  </a:lnTo>
                  <a:lnTo>
                    <a:pt x="364464" y="73659"/>
                  </a:lnTo>
                  <a:lnTo>
                    <a:pt x="364883" y="72389"/>
                  </a:lnTo>
                  <a:lnTo>
                    <a:pt x="364985" y="49529"/>
                  </a:lnTo>
                  <a:lnTo>
                    <a:pt x="363232" y="46989"/>
                  </a:lnTo>
                  <a:lnTo>
                    <a:pt x="339598" y="46989"/>
                  </a:lnTo>
                  <a:lnTo>
                    <a:pt x="339598" y="2920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-5409" y="-5397"/>
            <a:ext cx="3674110" cy="2118360"/>
            <a:chOff x="-5409" y="-5397"/>
            <a:chExt cx="3674110" cy="2118360"/>
          </a:xfrm>
        </p:grpSpPr>
        <p:pic>
          <p:nvPicPr>
            <p:cNvPr id="6" name="object 6" descr="A black and red text on a black background  Description automatically generated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3668090" cy="141160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79006" y="1224406"/>
              <a:ext cx="927100" cy="889000"/>
            </a:xfrm>
            <a:custGeom>
              <a:avLst/>
              <a:gdLst/>
              <a:ahLst/>
              <a:cxnLst/>
              <a:rect l="l" t="t" r="r" b="b"/>
              <a:pathLst>
                <a:path w="927100" h="889000">
                  <a:moveTo>
                    <a:pt x="463423" y="0"/>
                  </a:moveTo>
                  <a:lnTo>
                    <a:pt x="416040" y="2293"/>
                  </a:lnTo>
                  <a:lnTo>
                    <a:pt x="370026" y="9024"/>
                  </a:lnTo>
                  <a:lnTo>
                    <a:pt x="325614" y="19971"/>
                  </a:lnTo>
                  <a:lnTo>
                    <a:pt x="283037" y="34909"/>
                  </a:lnTo>
                  <a:lnTo>
                    <a:pt x="242527" y="53615"/>
                  </a:lnTo>
                  <a:lnTo>
                    <a:pt x="204318" y="75866"/>
                  </a:lnTo>
                  <a:lnTo>
                    <a:pt x="168642" y="101439"/>
                  </a:lnTo>
                  <a:lnTo>
                    <a:pt x="135732" y="130111"/>
                  </a:lnTo>
                  <a:lnTo>
                    <a:pt x="105822" y="161658"/>
                  </a:lnTo>
                  <a:lnTo>
                    <a:pt x="79144" y="195857"/>
                  </a:lnTo>
                  <a:lnTo>
                    <a:pt x="55932" y="232485"/>
                  </a:lnTo>
                  <a:lnTo>
                    <a:pt x="36417" y="271319"/>
                  </a:lnTo>
                  <a:lnTo>
                    <a:pt x="20834" y="312135"/>
                  </a:lnTo>
                  <a:lnTo>
                    <a:pt x="9415" y="354710"/>
                  </a:lnTo>
                  <a:lnTo>
                    <a:pt x="2392" y="398822"/>
                  </a:lnTo>
                  <a:lnTo>
                    <a:pt x="0" y="444245"/>
                  </a:lnTo>
                  <a:lnTo>
                    <a:pt x="2392" y="489669"/>
                  </a:lnTo>
                  <a:lnTo>
                    <a:pt x="9415" y="533780"/>
                  </a:lnTo>
                  <a:lnTo>
                    <a:pt x="20834" y="576356"/>
                  </a:lnTo>
                  <a:lnTo>
                    <a:pt x="36417" y="617172"/>
                  </a:lnTo>
                  <a:lnTo>
                    <a:pt x="55932" y="656006"/>
                  </a:lnTo>
                  <a:lnTo>
                    <a:pt x="79144" y="692634"/>
                  </a:lnTo>
                  <a:lnTo>
                    <a:pt x="105822" y="726833"/>
                  </a:lnTo>
                  <a:lnTo>
                    <a:pt x="135732" y="758380"/>
                  </a:lnTo>
                  <a:lnTo>
                    <a:pt x="168642" y="787052"/>
                  </a:lnTo>
                  <a:lnTo>
                    <a:pt x="204318" y="812625"/>
                  </a:lnTo>
                  <a:lnTo>
                    <a:pt x="242527" y="834876"/>
                  </a:lnTo>
                  <a:lnTo>
                    <a:pt x="283037" y="853582"/>
                  </a:lnTo>
                  <a:lnTo>
                    <a:pt x="325614" y="868520"/>
                  </a:lnTo>
                  <a:lnTo>
                    <a:pt x="370026" y="879467"/>
                  </a:lnTo>
                  <a:lnTo>
                    <a:pt x="416040" y="886198"/>
                  </a:lnTo>
                  <a:lnTo>
                    <a:pt x="463423" y="888491"/>
                  </a:lnTo>
                  <a:lnTo>
                    <a:pt x="510805" y="886198"/>
                  </a:lnTo>
                  <a:lnTo>
                    <a:pt x="556819" y="879467"/>
                  </a:lnTo>
                  <a:lnTo>
                    <a:pt x="601231" y="868520"/>
                  </a:lnTo>
                  <a:lnTo>
                    <a:pt x="643808" y="853582"/>
                  </a:lnTo>
                  <a:lnTo>
                    <a:pt x="684318" y="834876"/>
                  </a:lnTo>
                  <a:lnTo>
                    <a:pt x="722527" y="812625"/>
                  </a:lnTo>
                  <a:lnTo>
                    <a:pt x="758203" y="787052"/>
                  </a:lnTo>
                  <a:lnTo>
                    <a:pt x="791113" y="758380"/>
                  </a:lnTo>
                  <a:lnTo>
                    <a:pt x="821023" y="726833"/>
                  </a:lnTo>
                  <a:lnTo>
                    <a:pt x="847701" y="692634"/>
                  </a:lnTo>
                  <a:lnTo>
                    <a:pt x="870913" y="656006"/>
                  </a:lnTo>
                  <a:lnTo>
                    <a:pt x="890428" y="617172"/>
                  </a:lnTo>
                  <a:lnTo>
                    <a:pt x="906011" y="576356"/>
                  </a:lnTo>
                  <a:lnTo>
                    <a:pt x="917430" y="533780"/>
                  </a:lnTo>
                  <a:lnTo>
                    <a:pt x="924453" y="489669"/>
                  </a:lnTo>
                  <a:lnTo>
                    <a:pt x="926846" y="444245"/>
                  </a:lnTo>
                  <a:lnTo>
                    <a:pt x="924453" y="398822"/>
                  </a:lnTo>
                  <a:lnTo>
                    <a:pt x="917430" y="354710"/>
                  </a:lnTo>
                  <a:lnTo>
                    <a:pt x="906011" y="312135"/>
                  </a:lnTo>
                  <a:lnTo>
                    <a:pt x="890428" y="271319"/>
                  </a:lnTo>
                  <a:lnTo>
                    <a:pt x="870913" y="232485"/>
                  </a:lnTo>
                  <a:lnTo>
                    <a:pt x="847701" y="195857"/>
                  </a:lnTo>
                  <a:lnTo>
                    <a:pt x="821023" y="161658"/>
                  </a:lnTo>
                  <a:lnTo>
                    <a:pt x="791113" y="130111"/>
                  </a:lnTo>
                  <a:lnTo>
                    <a:pt x="758203" y="101439"/>
                  </a:lnTo>
                  <a:lnTo>
                    <a:pt x="722527" y="75866"/>
                  </a:lnTo>
                  <a:lnTo>
                    <a:pt x="684318" y="53615"/>
                  </a:lnTo>
                  <a:lnTo>
                    <a:pt x="643808" y="34909"/>
                  </a:lnTo>
                  <a:lnTo>
                    <a:pt x="601231" y="19971"/>
                  </a:lnTo>
                  <a:lnTo>
                    <a:pt x="556819" y="9024"/>
                  </a:lnTo>
                  <a:lnTo>
                    <a:pt x="510805" y="2293"/>
                  </a:lnTo>
                  <a:lnTo>
                    <a:pt x="463423" y="0"/>
                  </a:lnTo>
                  <a:close/>
                </a:path>
              </a:pathLst>
            </a:custGeom>
            <a:solidFill>
              <a:srgbClr val="B1210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878" y="8889"/>
              <a:ext cx="3596004" cy="1066800"/>
            </a:xfrm>
            <a:custGeom>
              <a:avLst/>
              <a:gdLst/>
              <a:ahLst/>
              <a:cxnLst/>
              <a:rect l="l" t="t" r="r" b="b"/>
              <a:pathLst>
                <a:path w="3596004" h="1066800">
                  <a:moveTo>
                    <a:pt x="0" y="1066799"/>
                  </a:moveTo>
                  <a:lnTo>
                    <a:pt x="3595497" y="1066799"/>
                  </a:lnTo>
                  <a:lnTo>
                    <a:pt x="3595497" y="0"/>
                  </a:lnTo>
                  <a:lnTo>
                    <a:pt x="0" y="0"/>
                  </a:lnTo>
                  <a:lnTo>
                    <a:pt x="0" y="1066799"/>
                  </a:lnTo>
                  <a:close/>
                </a:path>
              </a:pathLst>
            </a:custGeom>
            <a:ln w="28575">
              <a:solidFill>
                <a:srgbClr val="39465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92976" y="1313776"/>
              <a:ext cx="716280" cy="716280"/>
            </a:xfrm>
            <a:custGeom>
              <a:avLst/>
              <a:gdLst/>
              <a:ahLst/>
              <a:cxnLst/>
              <a:rect l="l" t="t" r="r" b="b"/>
              <a:pathLst>
                <a:path w="716280" h="716280">
                  <a:moveTo>
                    <a:pt x="583882" y="282676"/>
                  </a:moveTo>
                  <a:lnTo>
                    <a:pt x="565048" y="282676"/>
                  </a:lnTo>
                  <a:lnTo>
                    <a:pt x="565048" y="301523"/>
                  </a:lnTo>
                  <a:lnTo>
                    <a:pt x="565048" y="414591"/>
                  </a:lnTo>
                  <a:lnTo>
                    <a:pt x="414362" y="414591"/>
                  </a:lnTo>
                  <a:lnTo>
                    <a:pt x="414362" y="565353"/>
                  </a:lnTo>
                  <a:lnTo>
                    <a:pt x="301358" y="565353"/>
                  </a:lnTo>
                  <a:lnTo>
                    <a:pt x="301358" y="414591"/>
                  </a:lnTo>
                  <a:lnTo>
                    <a:pt x="150672" y="414591"/>
                  </a:lnTo>
                  <a:lnTo>
                    <a:pt x="150672" y="301523"/>
                  </a:lnTo>
                  <a:lnTo>
                    <a:pt x="301358" y="301523"/>
                  </a:lnTo>
                  <a:lnTo>
                    <a:pt x="301358" y="150761"/>
                  </a:lnTo>
                  <a:lnTo>
                    <a:pt x="414362" y="150761"/>
                  </a:lnTo>
                  <a:lnTo>
                    <a:pt x="414362" y="301523"/>
                  </a:lnTo>
                  <a:lnTo>
                    <a:pt x="565048" y="301523"/>
                  </a:lnTo>
                  <a:lnTo>
                    <a:pt x="565048" y="282676"/>
                  </a:lnTo>
                  <a:lnTo>
                    <a:pt x="433197" y="282676"/>
                  </a:lnTo>
                  <a:lnTo>
                    <a:pt x="433197" y="150761"/>
                  </a:lnTo>
                  <a:lnTo>
                    <a:pt x="433197" y="131914"/>
                  </a:lnTo>
                  <a:lnTo>
                    <a:pt x="282524" y="131914"/>
                  </a:lnTo>
                  <a:lnTo>
                    <a:pt x="282524" y="282676"/>
                  </a:lnTo>
                  <a:lnTo>
                    <a:pt x="131838" y="282676"/>
                  </a:lnTo>
                  <a:lnTo>
                    <a:pt x="131838" y="433438"/>
                  </a:lnTo>
                  <a:lnTo>
                    <a:pt x="282524" y="433438"/>
                  </a:lnTo>
                  <a:lnTo>
                    <a:pt x="282524" y="584200"/>
                  </a:lnTo>
                  <a:lnTo>
                    <a:pt x="433197" y="584200"/>
                  </a:lnTo>
                  <a:lnTo>
                    <a:pt x="433197" y="565353"/>
                  </a:lnTo>
                  <a:lnTo>
                    <a:pt x="433197" y="433438"/>
                  </a:lnTo>
                  <a:lnTo>
                    <a:pt x="583882" y="433438"/>
                  </a:lnTo>
                  <a:lnTo>
                    <a:pt x="583882" y="282676"/>
                  </a:lnTo>
                  <a:close/>
                </a:path>
                <a:path w="716280" h="716280">
                  <a:moveTo>
                    <a:pt x="715721" y="358051"/>
                  </a:moveTo>
                  <a:lnTo>
                    <a:pt x="712482" y="309486"/>
                  </a:lnTo>
                  <a:lnTo>
                    <a:pt x="702983" y="262902"/>
                  </a:lnTo>
                  <a:lnTo>
                    <a:pt x="696887" y="245325"/>
                  </a:lnTo>
                  <a:lnTo>
                    <a:pt x="696887" y="358051"/>
                  </a:lnTo>
                  <a:lnTo>
                    <a:pt x="693788" y="404088"/>
                  </a:lnTo>
                  <a:lnTo>
                    <a:pt x="684784" y="448233"/>
                  </a:lnTo>
                  <a:lnTo>
                    <a:pt x="670242" y="490093"/>
                  </a:lnTo>
                  <a:lnTo>
                    <a:pt x="650595" y="529259"/>
                  </a:lnTo>
                  <a:lnTo>
                    <a:pt x="626249" y="565340"/>
                  </a:lnTo>
                  <a:lnTo>
                    <a:pt x="597585" y="597916"/>
                  </a:lnTo>
                  <a:lnTo>
                    <a:pt x="565035" y="626592"/>
                  </a:lnTo>
                  <a:lnTo>
                    <a:pt x="528980" y="650951"/>
                  </a:lnTo>
                  <a:lnTo>
                    <a:pt x="489826" y="670610"/>
                  </a:lnTo>
                  <a:lnTo>
                    <a:pt x="447992" y="685152"/>
                  </a:lnTo>
                  <a:lnTo>
                    <a:pt x="403860" y="694169"/>
                  </a:lnTo>
                  <a:lnTo>
                    <a:pt x="357860" y="697268"/>
                  </a:lnTo>
                  <a:lnTo>
                    <a:pt x="311861" y="694169"/>
                  </a:lnTo>
                  <a:lnTo>
                    <a:pt x="267728" y="685152"/>
                  </a:lnTo>
                  <a:lnTo>
                    <a:pt x="225894" y="670610"/>
                  </a:lnTo>
                  <a:lnTo>
                    <a:pt x="186753" y="650951"/>
                  </a:lnTo>
                  <a:lnTo>
                    <a:pt x="150685" y="626592"/>
                  </a:lnTo>
                  <a:lnTo>
                    <a:pt x="118135" y="597916"/>
                  </a:lnTo>
                  <a:lnTo>
                    <a:pt x="89471" y="565340"/>
                  </a:lnTo>
                  <a:lnTo>
                    <a:pt x="65125" y="529259"/>
                  </a:lnTo>
                  <a:lnTo>
                    <a:pt x="45478" y="490093"/>
                  </a:lnTo>
                  <a:lnTo>
                    <a:pt x="30949" y="448233"/>
                  </a:lnTo>
                  <a:lnTo>
                    <a:pt x="21932" y="404088"/>
                  </a:lnTo>
                  <a:lnTo>
                    <a:pt x="18834" y="358051"/>
                  </a:lnTo>
                  <a:lnTo>
                    <a:pt x="21971" y="312051"/>
                  </a:lnTo>
                  <a:lnTo>
                    <a:pt x="31026" y="267931"/>
                  </a:lnTo>
                  <a:lnTo>
                    <a:pt x="45580" y="226085"/>
                  </a:lnTo>
                  <a:lnTo>
                    <a:pt x="65239" y="186944"/>
                  </a:lnTo>
                  <a:lnTo>
                    <a:pt x="89598" y="150876"/>
                  </a:lnTo>
                  <a:lnTo>
                    <a:pt x="118249" y="118313"/>
                  </a:lnTo>
                  <a:lnTo>
                    <a:pt x="150799" y="89649"/>
                  </a:lnTo>
                  <a:lnTo>
                    <a:pt x="186842" y="65278"/>
                  </a:lnTo>
                  <a:lnTo>
                    <a:pt x="225971" y="45605"/>
                  </a:lnTo>
                  <a:lnTo>
                    <a:pt x="267779" y="31051"/>
                  </a:lnTo>
                  <a:lnTo>
                    <a:pt x="311886" y="21983"/>
                  </a:lnTo>
                  <a:lnTo>
                    <a:pt x="357860" y="18846"/>
                  </a:lnTo>
                  <a:lnTo>
                    <a:pt x="404622" y="21983"/>
                  </a:lnTo>
                  <a:lnTo>
                    <a:pt x="404114" y="21983"/>
                  </a:lnTo>
                  <a:lnTo>
                    <a:pt x="448424" y="31051"/>
                  </a:lnTo>
                  <a:lnTo>
                    <a:pt x="448246" y="31051"/>
                  </a:lnTo>
                  <a:lnTo>
                    <a:pt x="490054" y="45605"/>
                  </a:lnTo>
                  <a:lnTo>
                    <a:pt x="529158" y="65278"/>
                  </a:lnTo>
                  <a:lnTo>
                    <a:pt x="565035" y="89522"/>
                  </a:lnTo>
                  <a:lnTo>
                    <a:pt x="597700" y="118313"/>
                  </a:lnTo>
                  <a:lnTo>
                    <a:pt x="626325" y="150876"/>
                  </a:lnTo>
                  <a:lnTo>
                    <a:pt x="650646" y="186944"/>
                  </a:lnTo>
                  <a:lnTo>
                    <a:pt x="670267" y="226085"/>
                  </a:lnTo>
                  <a:lnTo>
                    <a:pt x="684784" y="267931"/>
                  </a:lnTo>
                  <a:lnTo>
                    <a:pt x="693801" y="312051"/>
                  </a:lnTo>
                  <a:lnTo>
                    <a:pt x="696887" y="358051"/>
                  </a:lnTo>
                  <a:lnTo>
                    <a:pt x="696887" y="245325"/>
                  </a:lnTo>
                  <a:lnTo>
                    <a:pt x="666965" y="177393"/>
                  </a:lnTo>
                  <a:lnTo>
                    <a:pt x="641286" y="139319"/>
                  </a:lnTo>
                  <a:lnTo>
                    <a:pt x="611060" y="104927"/>
                  </a:lnTo>
                  <a:lnTo>
                    <a:pt x="576732" y="74663"/>
                  </a:lnTo>
                  <a:lnTo>
                    <a:pt x="538695" y="48933"/>
                  </a:lnTo>
                  <a:lnTo>
                    <a:pt x="497408" y="28181"/>
                  </a:lnTo>
                  <a:lnTo>
                    <a:pt x="470573" y="18846"/>
                  </a:lnTo>
                  <a:lnTo>
                    <a:pt x="453263" y="12814"/>
                  </a:lnTo>
                  <a:lnTo>
                    <a:pt x="406717" y="3289"/>
                  </a:lnTo>
                  <a:lnTo>
                    <a:pt x="358178" y="0"/>
                  </a:lnTo>
                  <a:lnTo>
                    <a:pt x="357860" y="0"/>
                  </a:lnTo>
                  <a:lnTo>
                    <a:pt x="309029" y="3289"/>
                  </a:lnTo>
                  <a:lnTo>
                    <a:pt x="309219" y="3289"/>
                  </a:lnTo>
                  <a:lnTo>
                    <a:pt x="262636" y="12814"/>
                  </a:lnTo>
                  <a:lnTo>
                    <a:pt x="218478" y="28181"/>
                  </a:lnTo>
                  <a:lnTo>
                    <a:pt x="177165" y="48933"/>
                  </a:lnTo>
                  <a:lnTo>
                    <a:pt x="139115" y="74663"/>
                  </a:lnTo>
                  <a:lnTo>
                    <a:pt x="104762" y="104927"/>
                  </a:lnTo>
                  <a:lnTo>
                    <a:pt x="74523" y="139319"/>
                  </a:lnTo>
                  <a:lnTo>
                    <a:pt x="48831" y="177393"/>
                  </a:lnTo>
                  <a:lnTo>
                    <a:pt x="28105" y="218732"/>
                  </a:lnTo>
                  <a:lnTo>
                    <a:pt x="12776" y="262902"/>
                  </a:lnTo>
                  <a:lnTo>
                    <a:pt x="3263" y="309486"/>
                  </a:lnTo>
                  <a:lnTo>
                    <a:pt x="0" y="358051"/>
                  </a:lnTo>
                  <a:lnTo>
                    <a:pt x="3263" y="406641"/>
                  </a:lnTo>
                  <a:lnTo>
                    <a:pt x="12788" y="453237"/>
                  </a:lnTo>
                  <a:lnTo>
                    <a:pt x="28117" y="497420"/>
                  </a:lnTo>
                  <a:lnTo>
                    <a:pt x="48856" y="538772"/>
                  </a:lnTo>
                  <a:lnTo>
                    <a:pt x="74561" y="576846"/>
                  </a:lnTo>
                  <a:lnTo>
                    <a:pt x="104813" y="611238"/>
                  </a:lnTo>
                  <a:lnTo>
                    <a:pt x="139179" y="641502"/>
                  </a:lnTo>
                  <a:lnTo>
                    <a:pt x="177241" y="667232"/>
                  </a:lnTo>
                  <a:lnTo>
                    <a:pt x="218567" y="687971"/>
                  </a:lnTo>
                  <a:lnTo>
                    <a:pt x="262724" y="703326"/>
                  </a:lnTo>
                  <a:lnTo>
                    <a:pt x="309308" y="712838"/>
                  </a:lnTo>
                  <a:lnTo>
                    <a:pt x="357860" y="716114"/>
                  </a:lnTo>
                  <a:lnTo>
                    <a:pt x="406425" y="712838"/>
                  </a:lnTo>
                  <a:lnTo>
                    <a:pt x="452996" y="703326"/>
                  </a:lnTo>
                  <a:lnTo>
                    <a:pt x="497154" y="687971"/>
                  </a:lnTo>
                  <a:lnTo>
                    <a:pt x="538480" y="667232"/>
                  </a:lnTo>
                  <a:lnTo>
                    <a:pt x="576541" y="641502"/>
                  </a:lnTo>
                  <a:lnTo>
                    <a:pt x="610908" y="611238"/>
                  </a:lnTo>
                  <a:lnTo>
                    <a:pt x="641159" y="576846"/>
                  </a:lnTo>
                  <a:lnTo>
                    <a:pt x="666864" y="538772"/>
                  </a:lnTo>
                  <a:lnTo>
                    <a:pt x="687603" y="497420"/>
                  </a:lnTo>
                  <a:lnTo>
                    <a:pt x="702945" y="453237"/>
                  </a:lnTo>
                  <a:lnTo>
                    <a:pt x="712457" y="406641"/>
                  </a:lnTo>
                  <a:lnTo>
                    <a:pt x="715721" y="35805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35951" y="1780158"/>
            <a:ext cx="10766691" cy="28575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35951" y="3499739"/>
            <a:ext cx="10766691" cy="28575"/>
          </a:xfrm>
          <a:prstGeom prst="rect">
            <a:avLst/>
          </a:prstGeom>
        </p:spPr>
      </p:pic>
      <p:grpSp>
        <p:nvGrpSpPr>
          <p:cNvPr id="12" name="object 12"/>
          <p:cNvGrpSpPr/>
          <p:nvPr/>
        </p:nvGrpSpPr>
        <p:grpSpPr>
          <a:xfrm>
            <a:off x="179006" y="4990338"/>
            <a:ext cx="925194" cy="953769"/>
            <a:chOff x="179006" y="4990338"/>
            <a:chExt cx="925194" cy="953769"/>
          </a:xfrm>
        </p:grpSpPr>
        <p:sp>
          <p:nvSpPr>
            <p:cNvPr id="13" name="object 13"/>
            <p:cNvSpPr/>
            <p:nvPr/>
          </p:nvSpPr>
          <p:spPr>
            <a:xfrm>
              <a:off x="179006" y="4990338"/>
              <a:ext cx="925194" cy="953769"/>
            </a:xfrm>
            <a:custGeom>
              <a:avLst/>
              <a:gdLst/>
              <a:ahLst/>
              <a:cxnLst/>
              <a:rect l="l" t="t" r="r" b="b"/>
              <a:pathLst>
                <a:path w="925194" h="953770">
                  <a:moveTo>
                    <a:pt x="462445" y="0"/>
                  </a:moveTo>
                  <a:lnTo>
                    <a:pt x="415163" y="2460"/>
                  </a:lnTo>
                  <a:lnTo>
                    <a:pt x="369247" y="9682"/>
                  </a:lnTo>
                  <a:lnTo>
                    <a:pt x="324929" y="21426"/>
                  </a:lnTo>
                  <a:lnTo>
                    <a:pt x="282442" y="37453"/>
                  </a:lnTo>
                  <a:lnTo>
                    <a:pt x="242018" y="57523"/>
                  </a:lnTo>
                  <a:lnTo>
                    <a:pt x="203889" y="81398"/>
                  </a:lnTo>
                  <a:lnTo>
                    <a:pt x="168288" y="108838"/>
                  </a:lnTo>
                  <a:lnTo>
                    <a:pt x="135448" y="139604"/>
                  </a:lnTo>
                  <a:lnTo>
                    <a:pt x="105601" y="173457"/>
                  </a:lnTo>
                  <a:lnTo>
                    <a:pt x="78979" y="210157"/>
                  </a:lnTo>
                  <a:lnTo>
                    <a:pt x="55815" y="249466"/>
                  </a:lnTo>
                  <a:lnTo>
                    <a:pt x="36341" y="291143"/>
                  </a:lnTo>
                  <a:lnTo>
                    <a:pt x="20790" y="334950"/>
                  </a:lnTo>
                  <a:lnTo>
                    <a:pt x="9395" y="380648"/>
                  </a:lnTo>
                  <a:lnTo>
                    <a:pt x="2387" y="427997"/>
                  </a:lnTo>
                  <a:lnTo>
                    <a:pt x="0" y="476758"/>
                  </a:lnTo>
                  <a:lnTo>
                    <a:pt x="2387" y="525493"/>
                  </a:lnTo>
                  <a:lnTo>
                    <a:pt x="9395" y="572821"/>
                  </a:lnTo>
                  <a:lnTo>
                    <a:pt x="20790" y="618502"/>
                  </a:lnTo>
                  <a:lnTo>
                    <a:pt x="36341" y="662298"/>
                  </a:lnTo>
                  <a:lnTo>
                    <a:pt x="55815" y="703967"/>
                  </a:lnTo>
                  <a:lnTo>
                    <a:pt x="78979" y="743271"/>
                  </a:lnTo>
                  <a:lnTo>
                    <a:pt x="105601" y="779969"/>
                  </a:lnTo>
                  <a:lnTo>
                    <a:pt x="135448" y="813822"/>
                  </a:lnTo>
                  <a:lnTo>
                    <a:pt x="168288" y="844590"/>
                  </a:lnTo>
                  <a:lnTo>
                    <a:pt x="203889" y="872033"/>
                  </a:lnTo>
                  <a:lnTo>
                    <a:pt x="242018" y="895912"/>
                  </a:lnTo>
                  <a:lnTo>
                    <a:pt x="282442" y="915987"/>
                  </a:lnTo>
                  <a:lnTo>
                    <a:pt x="324929" y="932019"/>
                  </a:lnTo>
                  <a:lnTo>
                    <a:pt x="369247" y="943766"/>
                  </a:lnTo>
                  <a:lnTo>
                    <a:pt x="415163" y="950991"/>
                  </a:lnTo>
                  <a:lnTo>
                    <a:pt x="462445" y="953452"/>
                  </a:lnTo>
                  <a:lnTo>
                    <a:pt x="509728" y="950991"/>
                  </a:lnTo>
                  <a:lnTo>
                    <a:pt x="555646" y="943766"/>
                  </a:lnTo>
                  <a:lnTo>
                    <a:pt x="599966" y="932019"/>
                  </a:lnTo>
                  <a:lnTo>
                    <a:pt x="642455" y="915987"/>
                  </a:lnTo>
                  <a:lnTo>
                    <a:pt x="682880" y="895912"/>
                  </a:lnTo>
                  <a:lnTo>
                    <a:pt x="721010" y="872033"/>
                  </a:lnTo>
                  <a:lnTo>
                    <a:pt x="756611" y="844590"/>
                  </a:lnTo>
                  <a:lnTo>
                    <a:pt x="789452" y="813822"/>
                  </a:lnTo>
                  <a:lnTo>
                    <a:pt x="819300" y="779969"/>
                  </a:lnTo>
                  <a:lnTo>
                    <a:pt x="845922" y="743271"/>
                  </a:lnTo>
                  <a:lnTo>
                    <a:pt x="869087" y="703967"/>
                  </a:lnTo>
                  <a:lnTo>
                    <a:pt x="888560" y="662298"/>
                  </a:lnTo>
                  <a:lnTo>
                    <a:pt x="904111" y="618502"/>
                  </a:lnTo>
                  <a:lnTo>
                    <a:pt x="915507" y="572821"/>
                  </a:lnTo>
                  <a:lnTo>
                    <a:pt x="922515" y="525493"/>
                  </a:lnTo>
                  <a:lnTo>
                    <a:pt x="924902" y="476758"/>
                  </a:lnTo>
                  <a:lnTo>
                    <a:pt x="922515" y="427997"/>
                  </a:lnTo>
                  <a:lnTo>
                    <a:pt x="915507" y="380648"/>
                  </a:lnTo>
                  <a:lnTo>
                    <a:pt x="904111" y="334950"/>
                  </a:lnTo>
                  <a:lnTo>
                    <a:pt x="888560" y="291143"/>
                  </a:lnTo>
                  <a:lnTo>
                    <a:pt x="869087" y="249466"/>
                  </a:lnTo>
                  <a:lnTo>
                    <a:pt x="845922" y="210157"/>
                  </a:lnTo>
                  <a:lnTo>
                    <a:pt x="819300" y="173457"/>
                  </a:lnTo>
                  <a:lnTo>
                    <a:pt x="789452" y="139604"/>
                  </a:lnTo>
                  <a:lnTo>
                    <a:pt x="756611" y="108838"/>
                  </a:lnTo>
                  <a:lnTo>
                    <a:pt x="721010" y="81398"/>
                  </a:lnTo>
                  <a:lnTo>
                    <a:pt x="682880" y="57523"/>
                  </a:lnTo>
                  <a:lnTo>
                    <a:pt x="642455" y="37453"/>
                  </a:lnTo>
                  <a:lnTo>
                    <a:pt x="599966" y="21426"/>
                  </a:lnTo>
                  <a:lnTo>
                    <a:pt x="555646" y="9682"/>
                  </a:lnTo>
                  <a:lnTo>
                    <a:pt x="509728" y="2460"/>
                  </a:lnTo>
                  <a:lnTo>
                    <a:pt x="462445" y="0"/>
                  </a:lnTo>
                  <a:close/>
                </a:path>
              </a:pathLst>
            </a:custGeom>
            <a:solidFill>
              <a:srgbClr val="B1210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0826" y="5435981"/>
              <a:ext cx="131165" cy="156870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428713" y="5117973"/>
              <a:ext cx="415925" cy="698500"/>
            </a:xfrm>
            <a:custGeom>
              <a:avLst/>
              <a:gdLst/>
              <a:ahLst/>
              <a:cxnLst/>
              <a:rect l="l" t="t" r="r" b="b"/>
              <a:pathLst>
                <a:path w="415925" h="698500">
                  <a:moveTo>
                    <a:pt x="167579" y="571118"/>
                  </a:moveTo>
                  <a:lnTo>
                    <a:pt x="144622" y="571118"/>
                  </a:lnTo>
                  <a:lnTo>
                    <a:pt x="148854" y="591795"/>
                  </a:lnTo>
                  <a:lnTo>
                    <a:pt x="159787" y="609290"/>
                  </a:lnTo>
                  <a:lnTo>
                    <a:pt x="176075" y="622291"/>
                  </a:lnTo>
                  <a:lnTo>
                    <a:pt x="196227" y="629488"/>
                  </a:lnTo>
                  <a:lnTo>
                    <a:pt x="196215" y="693153"/>
                  </a:lnTo>
                  <a:lnTo>
                    <a:pt x="201333" y="698080"/>
                  </a:lnTo>
                  <a:lnTo>
                    <a:pt x="214045" y="698080"/>
                  </a:lnTo>
                  <a:lnTo>
                    <a:pt x="219214" y="693153"/>
                  </a:lnTo>
                  <a:lnTo>
                    <a:pt x="219214" y="629488"/>
                  </a:lnTo>
                  <a:lnTo>
                    <a:pt x="239428" y="622291"/>
                  </a:lnTo>
                  <a:lnTo>
                    <a:pt x="255684" y="609290"/>
                  </a:lnTo>
                  <a:lnTo>
                    <a:pt x="256204" y="608457"/>
                  </a:lnTo>
                  <a:lnTo>
                    <a:pt x="207708" y="608457"/>
                  </a:lnTo>
                  <a:lnTo>
                    <a:pt x="192356" y="605533"/>
                  </a:lnTo>
                  <a:lnTo>
                    <a:pt x="179722" y="597549"/>
                  </a:lnTo>
                  <a:lnTo>
                    <a:pt x="171048" y="585680"/>
                  </a:lnTo>
                  <a:lnTo>
                    <a:pt x="167579" y="571118"/>
                  </a:lnTo>
                  <a:close/>
                </a:path>
                <a:path w="415925" h="698500">
                  <a:moveTo>
                    <a:pt x="270827" y="571118"/>
                  </a:moveTo>
                  <a:lnTo>
                    <a:pt x="247799" y="571118"/>
                  </a:lnTo>
                  <a:lnTo>
                    <a:pt x="244324" y="585680"/>
                  </a:lnTo>
                  <a:lnTo>
                    <a:pt x="235652" y="597549"/>
                  </a:lnTo>
                  <a:lnTo>
                    <a:pt x="223026" y="605533"/>
                  </a:lnTo>
                  <a:lnTo>
                    <a:pt x="207708" y="608457"/>
                  </a:lnTo>
                  <a:lnTo>
                    <a:pt x="256204" y="608457"/>
                  </a:lnTo>
                  <a:lnTo>
                    <a:pt x="266608" y="591795"/>
                  </a:lnTo>
                  <a:lnTo>
                    <a:pt x="270827" y="571118"/>
                  </a:lnTo>
                  <a:close/>
                </a:path>
                <a:path w="415925" h="698500">
                  <a:moveTo>
                    <a:pt x="207708" y="0"/>
                  </a:moveTo>
                  <a:lnTo>
                    <a:pt x="187175" y="3988"/>
                  </a:lnTo>
                  <a:lnTo>
                    <a:pt x="170383" y="14859"/>
                  </a:lnTo>
                  <a:lnTo>
                    <a:pt x="159048" y="30968"/>
                  </a:lnTo>
                  <a:lnTo>
                    <a:pt x="154889" y="50672"/>
                  </a:lnTo>
                  <a:lnTo>
                    <a:pt x="154990" y="53975"/>
                  </a:lnTo>
                  <a:lnTo>
                    <a:pt x="155054" y="54609"/>
                  </a:lnTo>
                  <a:lnTo>
                    <a:pt x="155155" y="55625"/>
                  </a:lnTo>
                  <a:lnTo>
                    <a:pt x="84823" y="55625"/>
                  </a:lnTo>
                  <a:lnTo>
                    <a:pt x="51842" y="62021"/>
                  </a:lnTo>
                  <a:lnTo>
                    <a:pt x="24876" y="79454"/>
                  </a:lnTo>
                  <a:lnTo>
                    <a:pt x="6677" y="105292"/>
                  </a:lnTo>
                  <a:lnTo>
                    <a:pt x="0" y="136905"/>
                  </a:lnTo>
                  <a:lnTo>
                    <a:pt x="13" y="489838"/>
                  </a:lnTo>
                  <a:lnTo>
                    <a:pt x="6700" y="521425"/>
                  </a:lnTo>
                  <a:lnTo>
                    <a:pt x="22858" y="544374"/>
                  </a:lnTo>
                  <a:lnTo>
                    <a:pt x="24927" y="547273"/>
                  </a:lnTo>
                  <a:lnTo>
                    <a:pt x="51898" y="564717"/>
                  </a:lnTo>
                  <a:lnTo>
                    <a:pt x="52029" y="564717"/>
                  </a:lnTo>
                  <a:lnTo>
                    <a:pt x="85019" y="571118"/>
                  </a:lnTo>
                  <a:lnTo>
                    <a:pt x="330619" y="571118"/>
                  </a:lnTo>
                  <a:lnTo>
                    <a:pt x="363600" y="564717"/>
                  </a:lnTo>
                  <a:lnTo>
                    <a:pt x="387844" y="549033"/>
                  </a:lnTo>
                  <a:lnTo>
                    <a:pt x="84759" y="549033"/>
                  </a:lnTo>
                  <a:lnTo>
                    <a:pt x="60752" y="544374"/>
                  </a:lnTo>
                  <a:lnTo>
                    <a:pt x="41099" y="531675"/>
                  </a:lnTo>
                  <a:lnTo>
                    <a:pt x="27832" y="512857"/>
                  </a:lnTo>
                  <a:lnTo>
                    <a:pt x="22949" y="489838"/>
                  </a:lnTo>
                  <a:lnTo>
                    <a:pt x="22999" y="465835"/>
                  </a:lnTo>
                  <a:lnTo>
                    <a:pt x="83731" y="465835"/>
                  </a:lnTo>
                  <a:lnTo>
                    <a:pt x="88900" y="460882"/>
                  </a:lnTo>
                  <a:lnTo>
                    <a:pt x="88900" y="448817"/>
                  </a:lnTo>
                  <a:lnTo>
                    <a:pt x="83756" y="443864"/>
                  </a:lnTo>
                  <a:lnTo>
                    <a:pt x="22961" y="443864"/>
                  </a:lnTo>
                  <a:lnTo>
                    <a:pt x="22961" y="421766"/>
                  </a:lnTo>
                  <a:lnTo>
                    <a:pt x="83731" y="421766"/>
                  </a:lnTo>
                  <a:lnTo>
                    <a:pt x="88900" y="416813"/>
                  </a:lnTo>
                  <a:lnTo>
                    <a:pt x="88900" y="404748"/>
                  </a:lnTo>
                  <a:lnTo>
                    <a:pt x="83756" y="399668"/>
                  </a:lnTo>
                  <a:lnTo>
                    <a:pt x="22961" y="399668"/>
                  </a:lnTo>
                  <a:lnTo>
                    <a:pt x="22961" y="377697"/>
                  </a:lnTo>
                  <a:lnTo>
                    <a:pt x="83731" y="377697"/>
                  </a:lnTo>
                  <a:lnTo>
                    <a:pt x="88900" y="372744"/>
                  </a:lnTo>
                  <a:lnTo>
                    <a:pt x="88900" y="360552"/>
                  </a:lnTo>
                  <a:lnTo>
                    <a:pt x="83756" y="355599"/>
                  </a:lnTo>
                  <a:lnTo>
                    <a:pt x="22961" y="355599"/>
                  </a:lnTo>
                  <a:lnTo>
                    <a:pt x="22961" y="333628"/>
                  </a:lnTo>
                  <a:lnTo>
                    <a:pt x="83731" y="333628"/>
                  </a:lnTo>
                  <a:lnTo>
                    <a:pt x="88900" y="328675"/>
                  </a:lnTo>
                  <a:lnTo>
                    <a:pt x="88900" y="316483"/>
                  </a:lnTo>
                  <a:lnTo>
                    <a:pt x="83756" y="311530"/>
                  </a:lnTo>
                  <a:lnTo>
                    <a:pt x="22961" y="311530"/>
                  </a:lnTo>
                  <a:lnTo>
                    <a:pt x="22961" y="289559"/>
                  </a:lnTo>
                  <a:lnTo>
                    <a:pt x="83731" y="289559"/>
                  </a:lnTo>
                  <a:lnTo>
                    <a:pt x="88900" y="284606"/>
                  </a:lnTo>
                  <a:lnTo>
                    <a:pt x="88900" y="272414"/>
                  </a:lnTo>
                  <a:lnTo>
                    <a:pt x="83756" y="267461"/>
                  </a:lnTo>
                  <a:lnTo>
                    <a:pt x="22961" y="267461"/>
                  </a:lnTo>
                  <a:lnTo>
                    <a:pt x="22961" y="245363"/>
                  </a:lnTo>
                  <a:lnTo>
                    <a:pt x="415442" y="245363"/>
                  </a:lnTo>
                  <a:lnTo>
                    <a:pt x="415442" y="223392"/>
                  </a:lnTo>
                  <a:lnTo>
                    <a:pt x="22987" y="223392"/>
                  </a:lnTo>
                  <a:lnTo>
                    <a:pt x="22987" y="171957"/>
                  </a:lnTo>
                  <a:lnTo>
                    <a:pt x="415442" y="171957"/>
                  </a:lnTo>
                  <a:lnTo>
                    <a:pt x="415442" y="149986"/>
                  </a:lnTo>
                  <a:lnTo>
                    <a:pt x="22987" y="149986"/>
                  </a:lnTo>
                  <a:lnTo>
                    <a:pt x="22987" y="136905"/>
                  </a:lnTo>
                  <a:lnTo>
                    <a:pt x="27849" y="113869"/>
                  </a:lnTo>
                  <a:lnTo>
                    <a:pt x="41106" y="95011"/>
                  </a:lnTo>
                  <a:lnTo>
                    <a:pt x="60759" y="82274"/>
                  </a:lnTo>
                  <a:lnTo>
                    <a:pt x="84810" y="77596"/>
                  </a:lnTo>
                  <a:lnTo>
                    <a:pt x="173774" y="77596"/>
                  </a:lnTo>
                  <a:lnTo>
                    <a:pt x="177406" y="75691"/>
                  </a:lnTo>
                  <a:lnTo>
                    <a:pt x="179539" y="72643"/>
                  </a:lnTo>
                  <a:lnTo>
                    <a:pt x="181673" y="69468"/>
                  </a:lnTo>
                  <a:lnTo>
                    <a:pt x="181991" y="65531"/>
                  </a:lnTo>
                  <a:lnTo>
                    <a:pt x="180441" y="62229"/>
                  </a:lnTo>
                  <a:lnTo>
                    <a:pt x="178765" y="58546"/>
                  </a:lnTo>
                  <a:lnTo>
                    <a:pt x="177914" y="54609"/>
                  </a:lnTo>
                  <a:lnTo>
                    <a:pt x="177914" y="50672"/>
                  </a:lnTo>
                  <a:lnTo>
                    <a:pt x="180264" y="39564"/>
                  </a:lnTo>
                  <a:lnTo>
                    <a:pt x="186666" y="30479"/>
                  </a:lnTo>
                  <a:lnTo>
                    <a:pt x="196146" y="24348"/>
                  </a:lnTo>
                  <a:lnTo>
                    <a:pt x="207733" y="22097"/>
                  </a:lnTo>
                  <a:lnTo>
                    <a:pt x="250115" y="22097"/>
                  </a:lnTo>
                  <a:lnTo>
                    <a:pt x="245022" y="14859"/>
                  </a:lnTo>
                  <a:lnTo>
                    <a:pt x="228234" y="3988"/>
                  </a:lnTo>
                  <a:lnTo>
                    <a:pt x="207708" y="0"/>
                  </a:lnTo>
                  <a:close/>
                </a:path>
                <a:path w="415925" h="698500">
                  <a:moveTo>
                    <a:pt x="338035" y="355599"/>
                  </a:moveTo>
                  <a:lnTo>
                    <a:pt x="331698" y="355599"/>
                  </a:lnTo>
                  <a:lnTo>
                    <a:pt x="326529" y="360552"/>
                  </a:lnTo>
                  <a:lnTo>
                    <a:pt x="326529" y="372744"/>
                  </a:lnTo>
                  <a:lnTo>
                    <a:pt x="331673" y="377697"/>
                  </a:lnTo>
                  <a:lnTo>
                    <a:pt x="392468" y="377697"/>
                  </a:lnTo>
                  <a:lnTo>
                    <a:pt x="392468" y="399795"/>
                  </a:lnTo>
                  <a:lnTo>
                    <a:pt x="331698" y="399795"/>
                  </a:lnTo>
                  <a:lnTo>
                    <a:pt x="326529" y="404748"/>
                  </a:lnTo>
                  <a:lnTo>
                    <a:pt x="326529" y="416813"/>
                  </a:lnTo>
                  <a:lnTo>
                    <a:pt x="331673" y="421766"/>
                  </a:lnTo>
                  <a:lnTo>
                    <a:pt x="392468" y="421766"/>
                  </a:lnTo>
                  <a:lnTo>
                    <a:pt x="392468" y="443864"/>
                  </a:lnTo>
                  <a:lnTo>
                    <a:pt x="331698" y="443864"/>
                  </a:lnTo>
                  <a:lnTo>
                    <a:pt x="326529" y="448817"/>
                  </a:lnTo>
                  <a:lnTo>
                    <a:pt x="326529" y="461009"/>
                  </a:lnTo>
                  <a:lnTo>
                    <a:pt x="331673" y="465963"/>
                  </a:lnTo>
                  <a:lnTo>
                    <a:pt x="392468" y="465963"/>
                  </a:lnTo>
                  <a:lnTo>
                    <a:pt x="392468" y="489838"/>
                  </a:lnTo>
                  <a:lnTo>
                    <a:pt x="387582" y="512857"/>
                  </a:lnTo>
                  <a:lnTo>
                    <a:pt x="374313" y="531675"/>
                  </a:lnTo>
                  <a:lnTo>
                    <a:pt x="354652" y="544374"/>
                  </a:lnTo>
                  <a:lnTo>
                    <a:pt x="330593" y="549033"/>
                  </a:lnTo>
                  <a:lnTo>
                    <a:pt x="387844" y="549033"/>
                  </a:lnTo>
                  <a:lnTo>
                    <a:pt x="390566" y="547273"/>
                  </a:lnTo>
                  <a:lnTo>
                    <a:pt x="408764" y="521425"/>
                  </a:lnTo>
                  <a:lnTo>
                    <a:pt x="415437" y="489838"/>
                  </a:lnTo>
                  <a:lnTo>
                    <a:pt x="415442" y="355726"/>
                  </a:lnTo>
                  <a:lnTo>
                    <a:pt x="392468" y="355726"/>
                  </a:lnTo>
                  <a:lnTo>
                    <a:pt x="338035" y="355599"/>
                  </a:lnTo>
                  <a:close/>
                </a:path>
                <a:path w="415925" h="698500">
                  <a:moveTo>
                    <a:pt x="338035" y="311530"/>
                  </a:moveTo>
                  <a:lnTo>
                    <a:pt x="331698" y="311530"/>
                  </a:lnTo>
                  <a:lnTo>
                    <a:pt x="326529" y="316483"/>
                  </a:lnTo>
                  <a:lnTo>
                    <a:pt x="326529" y="328675"/>
                  </a:lnTo>
                  <a:lnTo>
                    <a:pt x="331673" y="333628"/>
                  </a:lnTo>
                  <a:lnTo>
                    <a:pt x="392468" y="333628"/>
                  </a:lnTo>
                  <a:lnTo>
                    <a:pt x="392468" y="355726"/>
                  </a:lnTo>
                  <a:lnTo>
                    <a:pt x="415442" y="355726"/>
                  </a:lnTo>
                  <a:lnTo>
                    <a:pt x="415442" y="311657"/>
                  </a:lnTo>
                  <a:lnTo>
                    <a:pt x="392468" y="311657"/>
                  </a:lnTo>
                  <a:lnTo>
                    <a:pt x="338035" y="311530"/>
                  </a:lnTo>
                  <a:close/>
                </a:path>
                <a:path w="415925" h="698500">
                  <a:moveTo>
                    <a:pt x="415442" y="245363"/>
                  </a:moveTo>
                  <a:lnTo>
                    <a:pt x="392430" y="245363"/>
                  </a:lnTo>
                  <a:lnTo>
                    <a:pt x="392430" y="267461"/>
                  </a:lnTo>
                  <a:lnTo>
                    <a:pt x="331698" y="267461"/>
                  </a:lnTo>
                  <a:lnTo>
                    <a:pt x="326529" y="272414"/>
                  </a:lnTo>
                  <a:lnTo>
                    <a:pt x="326529" y="284606"/>
                  </a:lnTo>
                  <a:lnTo>
                    <a:pt x="331673" y="289559"/>
                  </a:lnTo>
                  <a:lnTo>
                    <a:pt x="392468" y="289559"/>
                  </a:lnTo>
                  <a:lnTo>
                    <a:pt x="392468" y="311657"/>
                  </a:lnTo>
                  <a:lnTo>
                    <a:pt x="415442" y="311657"/>
                  </a:lnTo>
                  <a:lnTo>
                    <a:pt x="415442" y="245363"/>
                  </a:lnTo>
                  <a:close/>
                </a:path>
                <a:path w="415925" h="698500">
                  <a:moveTo>
                    <a:pt x="415442" y="171957"/>
                  </a:moveTo>
                  <a:lnTo>
                    <a:pt x="392455" y="171957"/>
                  </a:lnTo>
                  <a:lnTo>
                    <a:pt x="392455" y="223392"/>
                  </a:lnTo>
                  <a:lnTo>
                    <a:pt x="415442" y="223392"/>
                  </a:lnTo>
                  <a:lnTo>
                    <a:pt x="415442" y="171957"/>
                  </a:lnTo>
                  <a:close/>
                </a:path>
                <a:path w="415925" h="698500">
                  <a:moveTo>
                    <a:pt x="250115" y="22097"/>
                  </a:moveTo>
                  <a:lnTo>
                    <a:pt x="207733" y="22097"/>
                  </a:lnTo>
                  <a:lnTo>
                    <a:pt x="219326" y="24348"/>
                  </a:lnTo>
                  <a:lnTo>
                    <a:pt x="228806" y="30479"/>
                  </a:lnTo>
                  <a:lnTo>
                    <a:pt x="235205" y="39564"/>
                  </a:lnTo>
                  <a:lnTo>
                    <a:pt x="237553" y="50672"/>
                  </a:lnTo>
                  <a:lnTo>
                    <a:pt x="237553" y="54609"/>
                  </a:lnTo>
                  <a:lnTo>
                    <a:pt x="236715" y="58546"/>
                  </a:lnTo>
                  <a:lnTo>
                    <a:pt x="235121" y="62021"/>
                  </a:lnTo>
                  <a:lnTo>
                    <a:pt x="233476" y="65531"/>
                  </a:lnTo>
                  <a:lnTo>
                    <a:pt x="233807" y="69468"/>
                  </a:lnTo>
                  <a:lnTo>
                    <a:pt x="235940" y="72643"/>
                  </a:lnTo>
                  <a:lnTo>
                    <a:pt x="238074" y="75691"/>
                  </a:lnTo>
                  <a:lnTo>
                    <a:pt x="241693" y="77596"/>
                  </a:lnTo>
                  <a:lnTo>
                    <a:pt x="330657" y="77596"/>
                  </a:lnTo>
                  <a:lnTo>
                    <a:pt x="354697" y="82274"/>
                  </a:lnTo>
                  <a:lnTo>
                    <a:pt x="374351" y="95011"/>
                  </a:lnTo>
                  <a:lnTo>
                    <a:pt x="387614" y="113869"/>
                  </a:lnTo>
                  <a:lnTo>
                    <a:pt x="392480" y="136905"/>
                  </a:lnTo>
                  <a:lnTo>
                    <a:pt x="392480" y="149986"/>
                  </a:lnTo>
                  <a:lnTo>
                    <a:pt x="415442" y="149986"/>
                  </a:lnTo>
                  <a:lnTo>
                    <a:pt x="415442" y="136905"/>
                  </a:lnTo>
                  <a:lnTo>
                    <a:pt x="408764" y="105292"/>
                  </a:lnTo>
                  <a:lnTo>
                    <a:pt x="390563" y="79454"/>
                  </a:lnTo>
                  <a:lnTo>
                    <a:pt x="363589" y="62021"/>
                  </a:lnTo>
                  <a:lnTo>
                    <a:pt x="330593" y="55625"/>
                  </a:lnTo>
                  <a:lnTo>
                    <a:pt x="260248" y="55625"/>
                  </a:lnTo>
                  <a:lnTo>
                    <a:pt x="260350" y="54609"/>
                  </a:lnTo>
                  <a:lnTo>
                    <a:pt x="260413" y="53975"/>
                  </a:lnTo>
                  <a:lnTo>
                    <a:pt x="260515" y="50672"/>
                  </a:lnTo>
                  <a:lnTo>
                    <a:pt x="256355" y="30968"/>
                  </a:lnTo>
                  <a:lnTo>
                    <a:pt x="250115" y="2209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6" name="object 1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35951" y="5492496"/>
            <a:ext cx="10766691" cy="28575"/>
          </a:xfrm>
          <a:prstGeom prst="rect">
            <a:avLst/>
          </a:prstGeom>
        </p:spPr>
      </p:pic>
      <p:sp>
        <p:nvSpPr>
          <p:cNvPr id="17" name="object 17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880744" marR="5080" indent="299720">
              <a:lnSpc>
                <a:spcPts val="4210"/>
              </a:lnSpc>
              <a:spcBef>
                <a:spcPts val="630"/>
              </a:spcBef>
            </a:pPr>
            <a:r>
              <a:rPr dirty="0">
                <a:solidFill>
                  <a:srgbClr val="272F35"/>
                </a:solidFill>
              </a:rPr>
              <a:t>BENEFIT</a:t>
            </a:r>
            <a:r>
              <a:rPr spc="-150" dirty="0">
                <a:solidFill>
                  <a:srgbClr val="272F35"/>
                </a:solidFill>
              </a:rPr>
              <a:t> </a:t>
            </a:r>
            <a:r>
              <a:rPr dirty="0">
                <a:solidFill>
                  <a:srgbClr val="272F35"/>
                </a:solidFill>
              </a:rPr>
              <a:t>TO</a:t>
            </a:r>
            <a:r>
              <a:rPr spc="-145" dirty="0">
                <a:solidFill>
                  <a:srgbClr val="272F35"/>
                </a:solidFill>
              </a:rPr>
              <a:t> </a:t>
            </a:r>
            <a:r>
              <a:rPr dirty="0">
                <a:solidFill>
                  <a:srgbClr val="272F35"/>
                </a:solidFill>
              </a:rPr>
              <a:t>BLOOD</a:t>
            </a:r>
            <a:r>
              <a:rPr spc="-130" dirty="0">
                <a:solidFill>
                  <a:srgbClr val="272F35"/>
                </a:solidFill>
              </a:rPr>
              <a:t> </a:t>
            </a:r>
            <a:r>
              <a:rPr spc="-10" dirty="0">
                <a:solidFill>
                  <a:srgbClr val="272F35"/>
                </a:solidFill>
              </a:rPr>
              <a:t>CENTERS, HOSPITALS/CLINICS,</a:t>
            </a:r>
            <a:r>
              <a:rPr spc="-125" dirty="0">
                <a:solidFill>
                  <a:srgbClr val="272F35"/>
                </a:solidFill>
              </a:rPr>
              <a:t> </a:t>
            </a:r>
            <a:r>
              <a:rPr dirty="0">
                <a:solidFill>
                  <a:srgbClr val="272F35"/>
                </a:solidFill>
              </a:rPr>
              <a:t>&amp;</a:t>
            </a:r>
            <a:r>
              <a:rPr spc="-90" dirty="0">
                <a:solidFill>
                  <a:srgbClr val="272F35"/>
                </a:solidFill>
              </a:rPr>
              <a:t> </a:t>
            </a:r>
            <a:r>
              <a:rPr spc="-70" dirty="0">
                <a:solidFill>
                  <a:srgbClr val="272F35"/>
                </a:solidFill>
              </a:rPr>
              <a:t>PATIENTS</a:t>
            </a:r>
          </a:p>
        </p:txBody>
      </p:sp>
      <p:sp>
        <p:nvSpPr>
          <p:cNvPr id="21" name="object 2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10" dirty="0"/>
              <a:t>State</a:t>
            </a:r>
            <a:r>
              <a:rPr spc="-40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spc="-20" dirty="0"/>
              <a:t>Technology</a:t>
            </a:r>
            <a:r>
              <a:rPr spc="-30" dirty="0"/>
              <a:t> </a:t>
            </a:r>
            <a:r>
              <a:rPr dirty="0"/>
              <a:t>Meeting:</a:t>
            </a:r>
            <a:r>
              <a:rPr spc="-10" dirty="0"/>
              <a:t> Platelet</a:t>
            </a:r>
            <a:r>
              <a:rPr spc="-15" dirty="0"/>
              <a:t> </a:t>
            </a:r>
            <a:r>
              <a:rPr dirty="0"/>
              <a:t>and</a:t>
            </a:r>
            <a:r>
              <a:rPr spc="-15" dirty="0"/>
              <a:t> </a:t>
            </a:r>
            <a:r>
              <a:rPr spc="-10" dirty="0"/>
              <a:t>Platelet-</a:t>
            </a:r>
            <a:r>
              <a:rPr dirty="0"/>
              <a:t>like</a:t>
            </a:r>
            <a:r>
              <a:rPr spc="-10" dirty="0"/>
              <a:t> Products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1223568" y="1226058"/>
            <a:ext cx="9926320" cy="21971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B1210D"/>
                </a:solidFill>
                <a:latin typeface="Calibri"/>
                <a:cs typeface="Calibri"/>
              </a:rPr>
              <a:t>Blood</a:t>
            </a:r>
            <a:r>
              <a:rPr sz="2800" b="1" spc="-114" dirty="0">
                <a:solidFill>
                  <a:srgbClr val="B1210D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B1210D"/>
                </a:solidFill>
                <a:latin typeface="Calibri"/>
                <a:cs typeface="Calibri"/>
              </a:rPr>
              <a:t>Centers</a:t>
            </a:r>
            <a:r>
              <a:rPr sz="2800" b="1" spc="-95" dirty="0">
                <a:solidFill>
                  <a:srgbClr val="B1210D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B1210D"/>
                </a:solidFill>
                <a:latin typeface="Calibri"/>
                <a:cs typeface="Calibri"/>
              </a:rPr>
              <a:t>(Customer)</a:t>
            </a:r>
            <a:endParaRPr sz="2800">
              <a:latin typeface="Calibri"/>
              <a:cs typeface="Calibri"/>
            </a:endParaRPr>
          </a:p>
          <a:p>
            <a:pPr marL="372110" marR="5080" indent="-342900">
              <a:lnSpc>
                <a:spcPct val="100000"/>
              </a:lnSpc>
              <a:spcBef>
                <a:spcPts val="1725"/>
              </a:spcBef>
              <a:buFont typeface="Arial"/>
              <a:buChar char="•"/>
              <a:tabLst>
                <a:tab pos="372110" algn="l"/>
              </a:tabLst>
            </a:pPr>
            <a:r>
              <a:rPr sz="2200" dirty="0">
                <a:latin typeface="Calibri"/>
                <a:cs typeface="Calibri"/>
              </a:rPr>
              <a:t>Maintains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high-</a:t>
            </a:r>
            <a:r>
              <a:rPr sz="2200" dirty="0">
                <a:latin typeface="Calibri"/>
                <a:cs typeface="Calibri"/>
              </a:rPr>
              <a:t>quality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platelets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across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shelf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life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without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added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PRT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infrastructure, </a:t>
            </a:r>
            <a:r>
              <a:rPr sz="2200" dirty="0">
                <a:latin typeface="Calibri"/>
                <a:cs typeface="Calibri"/>
              </a:rPr>
              <a:t>reducing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operational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burden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while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streamlining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collection,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processing,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shipping,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and </a:t>
            </a:r>
            <a:r>
              <a:rPr sz="2200" spc="-10" dirty="0">
                <a:latin typeface="Calibri"/>
                <a:cs typeface="Calibri"/>
              </a:rPr>
              <a:t>storage.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sz="2800" b="1" spc="-10" dirty="0">
                <a:solidFill>
                  <a:srgbClr val="B1210D"/>
                </a:solidFill>
                <a:latin typeface="Calibri"/>
                <a:cs typeface="Calibri"/>
              </a:rPr>
              <a:t>Hospitals/Clinics</a:t>
            </a:r>
            <a:r>
              <a:rPr sz="2800" b="1" spc="-25" dirty="0">
                <a:solidFill>
                  <a:srgbClr val="B1210D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B1210D"/>
                </a:solidFill>
                <a:latin typeface="Calibri"/>
                <a:cs typeface="Calibri"/>
              </a:rPr>
              <a:t>(End</a:t>
            </a:r>
            <a:r>
              <a:rPr sz="2800" b="1" spc="-35" dirty="0">
                <a:solidFill>
                  <a:srgbClr val="B1210D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B1210D"/>
                </a:solidFill>
                <a:latin typeface="Calibri"/>
                <a:cs typeface="Calibri"/>
              </a:rPr>
              <a:t>Users)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240332" y="3584194"/>
            <a:ext cx="10181590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</a:tabLst>
            </a:pPr>
            <a:r>
              <a:rPr sz="2200" dirty="0">
                <a:latin typeface="Calibri"/>
                <a:cs typeface="Calibri"/>
              </a:rPr>
              <a:t>Reduces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platelet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waste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and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inventory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burden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while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stabilizing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supply,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helping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hospitals </a:t>
            </a:r>
            <a:r>
              <a:rPr sz="2200" dirty="0">
                <a:latin typeface="Calibri"/>
                <a:cs typeface="Calibri"/>
              </a:rPr>
              <a:t>avoid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care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delays,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surgery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rescheduling,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and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transfusion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triage.</a:t>
            </a:r>
            <a:endParaRPr sz="2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Arial"/>
              <a:buChar char="•"/>
              <a:tabLst>
                <a:tab pos="354965" algn="l"/>
              </a:tabLst>
            </a:pPr>
            <a:r>
              <a:rPr sz="2200" dirty="0">
                <a:latin typeface="Calibri"/>
                <a:cs typeface="Calibri"/>
              </a:rPr>
              <a:t>Elimination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platelet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expiration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waste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=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decrease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in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platelet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purchasing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needs</a:t>
            </a:r>
            <a:endParaRPr sz="22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5"/>
              </a:spcBef>
            </a:pPr>
            <a:r>
              <a:rPr sz="2200" dirty="0">
                <a:latin typeface="Calibri"/>
                <a:cs typeface="Calibri"/>
              </a:rPr>
              <a:t>by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5-</a:t>
            </a:r>
            <a:r>
              <a:rPr sz="2200" spc="-20" dirty="0">
                <a:latin typeface="Calibri"/>
                <a:cs typeface="Calibri"/>
              </a:rPr>
              <a:t>15%.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223568" y="4795842"/>
            <a:ext cx="10727690" cy="1444625"/>
          </a:xfrm>
          <a:prstGeom prst="rect">
            <a:avLst/>
          </a:prstGeom>
        </p:spPr>
        <p:txBody>
          <a:bodyPr vert="horz" wrap="square" lIns="0" tIns="1930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20"/>
              </a:spcBef>
            </a:pPr>
            <a:r>
              <a:rPr sz="2800" b="1" spc="-10" dirty="0">
                <a:solidFill>
                  <a:srgbClr val="B1210D"/>
                </a:solidFill>
                <a:latin typeface="Calibri"/>
                <a:cs typeface="Calibri"/>
              </a:rPr>
              <a:t>Patients</a:t>
            </a:r>
            <a:r>
              <a:rPr sz="2800" b="1" spc="-95" dirty="0">
                <a:solidFill>
                  <a:srgbClr val="B1210D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B1210D"/>
                </a:solidFill>
                <a:latin typeface="Calibri"/>
                <a:cs typeface="Calibri"/>
              </a:rPr>
              <a:t>Treated</a:t>
            </a:r>
            <a:endParaRPr sz="2800">
              <a:latin typeface="Calibri"/>
              <a:cs typeface="Calibri"/>
            </a:endParaRPr>
          </a:p>
          <a:p>
            <a:pPr marL="372110" marR="5080" indent="-342900">
              <a:lnSpc>
                <a:spcPct val="100000"/>
              </a:lnSpc>
              <a:spcBef>
                <a:spcPts val="1110"/>
              </a:spcBef>
              <a:buFont typeface="Arial"/>
              <a:buChar char="•"/>
              <a:tabLst>
                <a:tab pos="372110" algn="l"/>
              </a:tabLst>
            </a:pPr>
            <a:r>
              <a:rPr sz="2200" spc="-10" dirty="0">
                <a:latin typeface="Calibri"/>
                <a:cs typeface="Calibri"/>
              </a:rPr>
              <a:t>Consistent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platelet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supply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protects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cancer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patients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receiving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prophylactic</a:t>
            </a:r>
            <a:r>
              <a:rPr sz="2200" spc="-9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transfusions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(70% </a:t>
            </a:r>
            <a:r>
              <a:rPr sz="2200" dirty="0">
                <a:latin typeface="Calibri"/>
                <a:cs typeface="Calibri"/>
              </a:rPr>
              <a:t>of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platelet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recipients)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and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ensures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timely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care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for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trauma,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urgent,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and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elective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surgeries.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3926204" y="290576"/>
            <a:ext cx="7842884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OPEN</a:t>
            </a:r>
            <a:r>
              <a:rPr spc="-60" dirty="0"/>
              <a:t> </a:t>
            </a:r>
            <a:r>
              <a:rPr dirty="0"/>
              <a:t>IND</a:t>
            </a:r>
            <a:r>
              <a:rPr spc="-50" dirty="0"/>
              <a:t> </a:t>
            </a:r>
            <a:r>
              <a:rPr dirty="0"/>
              <a:t>WITH</a:t>
            </a:r>
            <a:r>
              <a:rPr spc="-60" dirty="0"/>
              <a:t> </a:t>
            </a:r>
            <a:r>
              <a:rPr dirty="0"/>
              <a:t>RAPID</a:t>
            </a:r>
            <a:r>
              <a:rPr spc="-65" dirty="0"/>
              <a:t> </a:t>
            </a:r>
            <a:r>
              <a:rPr dirty="0"/>
              <a:t>CLINICAL</a:t>
            </a:r>
            <a:r>
              <a:rPr spc="-60" dirty="0"/>
              <a:t> </a:t>
            </a:r>
            <a:r>
              <a:rPr spc="-50" dirty="0"/>
              <a:t>PATH</a:t>
            </a:r>
          </a:p>
        </p:txBody>
      </p:sp>
      <p:grpSp>
        <p:nvGrpSpPr>
          <p:cNvPr id="3" name="object 3" descr="A black and red text on a black background  Description automatically generated"/>
          <p:cNvGrpSpPr/>
          <p:nvPr/>
        </p:nvGrpSpPr>
        <p:grpSpPr>
          <a:xfrm>
            <a:off x="-5409" y="-5397"/>
            <a:ext cx="3674110" cy="1417320"/>
            <a:chOff x="-5409" y="-5397"/>
            <a:chExt cx="3674110" cy="1417320"/>
          </a:xfrm>
        </p:grpSpPr>
        <p:pic>
          <p:nvPicPr>
            <p:cNvPr id="4" name="object 4" descr="A black and red text on a black background  Description automatically generated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3668090" cy="141160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8878" y="8889"/>
              <a:ext cx="3596004" cy="1066800"/>
            </a:xfrm>
            <a:custGeom>
              <a:avLst/>
              <a:gdLst/>
              <a:ahLst/>
              <a:cxnLst/>
              <a:rect l="l" t="t" r="r" b="b"/>
              <a:pathLst>
                <a:path w="3596004" h="1066800">
                  <a:moveTo>
                    <a:pt x="0" y="1066799"/>
                  </a:moveTo>
                  <a:lnTo>
                    <a:pt x="3595497" y="1066799"/>
                  </a:lnTo>
                  <a:lnTo>
                    <a:pt x="3595497" y="0"/>
                  </a:lnTo>
                  <a:lnTo>
                    <a:pt x="0" y="0"/>
                  </a:lnTo>
                  <a:lnTo>
                    <a:pt x="0" y="1066799"/>
                  </a:lnTo>
                  <a:close/>
                </a:path>
              </a:pathLst>
            </a:custGeom>
            <a:ln w="28575">
              <a:solidFill>
                <a:srgbClr val="39465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125158" y="1795779"/>
            <a:ext cx="11808460" cy="4118610"/>
            <a:chOff x="125158" y="1795779"/>
            <a:chExt cx="11808460" cy="4118610"/>
          </a:xfrm>
        </p:grpSpPr>
        <p:sp>
          <p:nvSpPr>
            <p:cNvPr id="7" name="object 7"/>
            <p:cNvSpPr/>
            <p:nvPr/>
          </p:nvSpPr>
          <p:spPr>
            <a:xfrm>
              <a:off x="128333" y="2638170"/>
              <a:ext cx="2632710" cy="2454910"/>
            </a:xfrm>
            <a:custGeom>
              <a:avLst/>
              <a:gdLst/>
              <a:ahLst/>
              <a:cxnLst/>
              <a:rect l="l" t="t" r="r" b="b"/>
              <a:pathLst>
                <a:path w="2632710" h="2454910">
                  <a:moveTo>
                    <a:pt x="2632710" y="0"/>
                  </a:moveTo>
                  <a:lnTo>
                    <a:pt x="0" y="0"/>
                  </a:lnTo>
                  <a:lnTo>
                    <a:pt x="0" y="818261"/>
                  </a:lnTo>
                  <a:lnTo>
                    <a:pt x="0" y="1636522"/>
                  </a:lnTo>
                  <a:lnTo>
                    <a:pt x="0" y="2454783"/>
                  </a:lnTo>
                  <a:lnTo>
                    <a:pt x="2632710" y="2454783"/>
                  </a:lnTo>
                  <a:lnTo>
                    <a:pt x="2632710" y="1636522"/>
                  </a:lnTo>
                  <a:lnTo>
                    <a:pt x="2632710" y="818261"/>
                  </a:lnTo>
                  <a:lnTo>
                    <a:pt x="2632710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760980" y="4274692"/>
              <a:ext cx="9169400" cy="818515"/>
            </a:xfrm>
            <a:custGeom>
              <a:avLst/>
              <a:gdLst/>
              <a:ahLst/>
              <a:cxnLst/>
              <a:rect l="l" t="t" r="r" b="b"/>
              <a:pathLst>
                <a:path w="9169400" h="818514">
                  <a:moveTo>
                    <a:pt x="1542072" y="0"/>
                  </a:moveTo>
                  <a:lnTo>
                    <a:pt x="771055" y="0"/>
                  </a:lnTo>
                  <a:lnTo>
                    <a:pt x="0" y="0"/>
                  </a:lnTo>
                  <a:lnTo>
                    <a:pt x="0" y="818261"/>
                  </a:lnTo>
                  <a:lnTo>
                    <a:pt x="771017" y="818261"/>
                  </a:lnTo>
                  <a:lnTo>
                    <a:pt x="1542072" y="818261"/>
                  </a:lnTo>
                  <a:lnTo>
                    <a:pt x="1542072" y="0"/>
                  </a:lnTo>
                  <a:close/>
                </a:path>
                <a:path w="9169400" h="818514">
                  <a:moveTo>
                    <a:pt x="4626267" y="0"/>
                  </a:moveTo>
                  <a:lnTo>
                    <a:pt x="4626267" y="0"/>
                  </a:lnTo>
                  <a:lnTo>
                    <a:pt x="1542161" y="0"/>
                  </a:lnTo>
                  <a:lnTo>
                    <a:pt x="1542161" y="818261"/>
                  </a:lnTo>
                  <a:lnTo>
                    <a:pt x="4626267" y="818261"/>
                  </a:lnTo>
                  <a:lnTo>
                    <a:pt x="4626267" y="0"/>
                  </a:lnTo>
                  <a:close/>
                </a:path>
                <a:path w="9169400" h="818514">
                  <a:moveTo>
                    <a:pt x="6939445" y="0"/>
                  </a:moveTo>
                  <a:lnTo>
                    <a:pt x="6939445" y="0"/>
                  </a:lnTo>
                  <a:lnTo>
                    <a:pt x="4626356" y="0"/>
                  </a:lnTo>
                  <a:lnTo>
                    <a:pt x="4626356" y="818261"/>
                  </a:lnTo>
                  <a:lnTo>
                    <a:pt x="6939445" y="818261"/>
                  </a:lnTo>
                  <a:lnTo>
                    <a:pt x="6939445" y="0"/>
                  </a:lnTo>
                  <a:close/>
                </a:path>
                <a:path w="9169400" h="818514">
                  <a:moveTo>
                    <a:pt x="9169057" y="0"/>
                  </a:moveTo>
                  <a:lnTo>
                    <a:pt x="9169057" y="0"/>
                  </a:lnTo>
                  <a:lnTo>
                    <a:pt x="6939534" y="0"/>
                  </a:lnTo>
                  <a:lnTo>
                    <a:pt x="6939534" y="818261"/>
                  </a:lnTo>
                  <a:lnTo>
                    <a:pt x="9169057" y="818261"/>
                  </a:lnTo>
                  <a:lnTo>
                    <a:pt x="9169057" y="0"/>
                  </a:lnTo>
                  <a:close/>
                </a:path>
              </a:pathLst>
            </a:custGeom>
            <a:solidFill>
              <a:srgbClr val="FAFA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28333" y="5092941"/>
              <a:ext cx="2632710" cy="818515"/>
            </a:xfrm>
            <a:custGeom>
              <a:avLst/>
              <a:gdLst/>
              <a:ahLst/>
              <a:cxnLst/>
              <a:rect l="l" t="t" r="r" b="b"/>
              <a:pathLst>
                <a:path w="2632710" h="818514">
                  <a:moveTo>
                    <a:pt x="2632710" y="0"/>
                  </a:moveTo>
                  <a:lnTo>
                    <a:pt x="0" y="0"/>
                  </a:lnTo>
                  <a:lnTo>
                    <a:pt x="0" y="818260"/>
                  </a:lnTo>
                  <a:lnTo>
                    <a:pt x="2632710" y="818260"/>
                  </a:lnTo>
                  <a:lnTo>
                    <a:pt x="2632710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845174" y="1802129"/>
              <a:ext cx="3084195" cy="836294"/>
            </a:xfrm>
            <a:custGeom>
              <a:avLst/>
              <a:gdLst/>
              <a:ahLst/>
              <a:cxnLst/>
              <a:rect l="l" t="t" r="r" b="b"/>
              <a:pathLst>
                <a:path w="3084195" h="836294">
                  <a:moveTo>
                    <a:pt x="0" y="0"/>
                  </a:moveTo>
                  <a:lnTo>
                    <a:pt x="0" y="836041"/>
                  </a:lnTo>
                </a:path>
                <a:path w="3084195" h="836294">
                  <a:moveTo>
                    <a:pt x="3084195" y="0"/>
                  </a:moveTo>
                  <a:lnTo>
                    <a:pt x="3084195" y="836041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28333" y="3456431"/>
              <a:ext cx="11802110" cy="1637030"/>
            </a:xfrm>
            <a:custGeom>
              <a:avLst/>
              <a:gdLst/>
              <a:ahLst/>
              <a:cxnLst/>
              <a:rect l="l" t="t" r="r" b="b"/>
              <a:pathLst>
                <a:path w="11802110" h="1637029">
                  <a:moveTo>
                    <a:pt x="0" y="0"/>
                  </a:moveTo>
                  <a:lnTo>
                    <a:pt x="11801665" y="0"/>
                  </a:lnTo>
                </a:path>
                <a:path w="11802110" h="1637029">
                  <a:moveTo>
                    <a:pt x="0" y="818260"/>
                  </a:moveTo>
                  <a:lnTo>
                    <a:pt x="11801665" y="818260"/>
                  </a:lnTo>
                </a:path>
                <a:path w="11802110" h="1637029">
                  <a:moveTo>
                    <a:pt x="0" y="1636521"/>
                  </a:moveTo>
                  <a:lnTo>
                    <a:pt x="11801665" y="1636521"/>
                  </a:lnTo>
                </a:path>
              </a:pathLst>
            </a:custGeom>
            <a:ln w="6350">
              <a:solidFill>
                <a:srgbClr val="7E7E7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28333" y="5911202"/>
              <a:ext cx="11802110" cy="0"/>
            </a:xfrm>
            <a:custGeom>
              <a:avLst/>
              <a:gdLst/>
              <a:ahLst/>
              <a:cxnLst/>
              <a:rect l="l" t="t" r="r" b="b"/>
              <a:pathLst>
                <a:path w="11802110">
                  <a:moveTo>
                    <a:pt x="0" y="0"/>
                  </a:moveTo>
                  <a:lnTo>
                    <a:pt x="11801665" y="0"/>
                  </a:lnTo>
                </a:path>
              </a:pathLst>
            </a:custGeom>
            <a:ln w="6350">
              <a:solidFill>
                <a:srgbClr val="E970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161340" y="2831084"/>
            <a:ext cx="13976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latin typeface="Calibri"/>
                <a:cs typeface="Calibri"/>
              </a:rPr>
              <a:t>Regulatory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61340" y="3650995"/>
            <a:ext cx="9264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latin typeface="Calibri"/>
                <a:cs typeface="Calibri"/>
              </a:rPr>
              <a:t>Clinical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61340" y="4469383"/>
            <a:ext cx="15481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latin typeface="Calibri"/>
                <a:cs typeface="Calibri"/>
              </a:rPr>
              <a:t>Non-Clinical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61340" y="5286247"/>
            <a:ext cx="189801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latin typeface="Calibri"/>
                <a:cs typeface="Calibri"/>
              </a:rPr>
              <a:t>Manufacturing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2961258" y="1495297"/>
            <a:ext cx="422909" cy="240029"/>
            <a:chOff x="2961258" y="1495297"/>
            <a:chExt cx="422909" cy="240029"/>
          </a:xfrm>
        </p:grpSpPr>
        <p:sp>
          <p:nvSpPr>
            <p:cNvPr id="18" name="object 18"/>
            <p:cNvSpPr/>
            <p:nvPr/>
          </p:nvSpPr>
          <p:spPr>
            <a:xfrm>
              <a:off x="2989833" y="1523872"/>
              <a:ext cx="365760" cy="182880"/>
            </a:xfrm>
            <a:custGeom>
              <a:avLst/>
              <a:gdLst/>
              <a:ahLst/>
              <a:cxnLst/>
              <a:rect l="l" t="t" r="r" b="b"/>
              <a:pathLst>
                <a:path w="365760" h="182880">
                  <a:moveTo>
                    <a:pt x="365760" y="0"/>
                  </a:moveTo>
                  <a:lnTo>
                    <a:pt x="0" y="0"/>
                  </a:lnTo>
                  <a:lnTo>
                    <a:pt x="182880" y="182879"/>
                  </a:lnTo>
                  <a:lnTo>
                    <a:pt x="365760" y="0"/>
                  </a:lnTo>
                  <a:close/>
                </a:path>
              </a:pathLst>
            </a:custGeom>
            <a:solidFill>
              <a:srgbClr val="E8E8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989833" y="1523872"/>
              <a:ext cx="365760" cy="182880"/>
            </a:xfrm>
            <a:custGeom>
              <a:avLst/>
              <a:gdLst/>
              <a:ahLst/>
              <a:cxnLst/>
              <a:rect l="l" t="t" r="r" b="b"/>
              <a:pathLst>
                <a:path w="365760" h="182880">
                  <a:moveTo>
                    <a:pt x="0" y="0"/>
                  </a:moveTo>
                  <a:lnTo>
                    <a:pt x="182880" y="182879"/>
                  </a:lnTo>
                  <a:lnTo>
                    <a:pt x="365760" y="0"/>
                  </a:lnTo>
                  <a:lnTo>
                    <a:pt x="0" y="0"/>
                  </a:lnTo>
                  <a:close/>
                </a:path>
              </a:pathLst>
            </a:custGeom>
            <a:ln w="57150">
              <a:solidFill>
                <a:srgbClr val="A73A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20" name="object 20"/>
          <p:cNvGraphicFramePr>
            <a:graphicFrameLocks noGrp="1"/>
          </p:cNvGraphicFramePr>
          <p:nvPr/>
        </p:nvGraphicFramePr>
        <p:xfrm>
          <a:off x="2761043" y="1219860"/>
          <a:ext cx="9169396" cy="1417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2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8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08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2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96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08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708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025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721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8770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582295">
                <a:tc>
                  <a:txBody>
                    <a:bodyPr/>
                    <a:lstStyle/>
                    <a:p>
                      <a:pPr marL="41275" algn="ctr">
                        <a:lnSpc>
                          <a:spcPts val="2280"/>
                        </a:lnSpc>
                      </a:pPr>
                      <a:r>
                        <a:rPr sz="2400" b="1" spc="-65" dirty="0">
                          <a:latin typeface="Calibri"/>
                          <a:cs typeface="Calibri"/>
                        </a:rPr>
                        <a:t>Today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 gridSpan="1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3865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Q1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32384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A73A4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Q2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A73A4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Q3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A73A4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Q4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A73A4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Q1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32384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A73A4D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Q2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A73A4D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Q3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A73A4D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Q4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A73A4D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Q1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32384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A73A4D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Q2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A73A4D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Q3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A73A4D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Q4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A73A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1160">
                <a:tc>
                  <a:txBody>
                    <a:bodyPr/>
                    <a:lstStyle/>
                    <a:p>
                      <a:pPr marL="1270" algn="ctr">
                        <a:lnSpc>
                          <a:spcPts val="2520"/>
                        </a:lnSpc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‘26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A73A4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520"/>
                        </a:lnSpc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‘26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A73A4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2520"/>
                        </a:lnSpc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‘26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A73A4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520"/>
                        </a:lnSpc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‘26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A73A4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520"/>
                        </a:lnSpc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‘27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A73A4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2520"/>
                        </a:lnSpc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‘27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A73A4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2520"/>
                        </a:lnSpc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‘27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A73A4D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2520"/>
                        </a:lnSpc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‘27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A73A4D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2520"/>
                        </a:lnSpc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‘28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A73A4D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2520"/>
                        </a:lnSpc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‘28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A73A4D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2520"/>
                        </a:lnSpc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‘28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A73A4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2520"/>
                        </a:lnSpc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‘28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A73A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21" name="object 21"/>
          <p:cNvGrpSpPr/>
          <p:nvPr/>
        </p:nvGrpSpPr>
        <p:grpSpPr>
          <a:xfrm>
            <a:off x="4465701" y="2617470"/>
            <a:ext cx="4472940" cy="3303270"/>
            <a:chOff x="4465701" y="2617470"/>
            <a:chExt cx="4472940" cy="3303270"/>
          </a:xfrm>
        </p:grpSpPr>
        <p:sp>
          <p:nvSpPr>
            <p:cNvPr id="22" name="object 22"/>
            <p:cNvSpPr/>
            <p:nvPr/>
          </p:nvSpPr>
          <p:spPr>
            <a:xfrm>
              <a:off x="5846445" y="2626995"/>
              <a:ext cx="3082290" cy="3284220"/>
            </a:xfrm>
            <a:custGeom>
              <a:avLst/>
              <a:gdLst/>
              <a:ahLst/>
              <a:cxnLst/>
              <a:rect l="l" t="t" r="r" b="b"/>
              <a:pathLst>
                <a:path w="3082290" h="3284220">
                  <a:moveTo>
                    <a:pt x="0" y="2323591"/>
                  </a:moveTo>
                  <a:lnTo>
                    <a:pt x="0" y="3284207"/>
                  </a:lnTo>
                </a:path>
                <a:path w="3082290" h="3284220">
                  <a:moveTo>
                    <a:pt x="0" y="0"/>
                  </a:moveTo>
                  <a:lnTo>
                    <a:pt x="0" y="1772043"/>
                  </a:lnTo>
                </a:path>
                <a:path w="3082290" h="3284220">
                  <a:moveTo>
                    <a:pt x="3082162" y="0"/>
                  </a:moveTo>
                  <a:lnTo>
                    <a:pt x="3082162" y="3284207"/>
                  </a:lnTo>
                </a:path>
              </a:pathLst>
            </a:custGeom>
            <a:ln w="19050">
              <a:solidFill>
                <a:srgbClr val="D1D1D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465701" y="5188635"/>
              <a:ext cx="1381125" cy="551815"/>
            </a:xfrm>
            <a:custGeom>
              <a:avLst/>
              <a:gdLst/>
              <a:ahLst/>
              <a:cxnLst/>
              <a:rect l="l" t="t" r="r" b="b"/>
              <a:pathLst>
                <a:path w="1381125" h="551814">
                  <a:moveTo>
                    <a:pt x="1380744" y="0"/>
                  </a:moveTo>
                  <a:lnTo>
                    <a:pt x="0" y="0"/>
                  </a:lnTo>
                  <a:lnTo>
                    <a:pt x="0" y="551548"/>
                  </a:lnTo>
                  <a:lnTo>
                    <a:pt x="1380744" y="551548"/>
                  </a:lnTo>
                  <a:lnTo>
                    <a:pt x="1380744" y="0"/>
                  </a:lnTo>
                  <a:close/>
                </a:path>
              </a:pathLst>
            </a:custGeom>
            <a:solidFill>
              <a:srgbClr val="FCDA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5926073" y="5124653"/>
            <a:ext cx="3640454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Calibri"/>
                <a:cs typeface="Calibri"/>
              </a:rPr>
              <a:t>Drug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substance </a:t>
            </a:r>
            <a:r>
              <a:rPr sz="1400" dirty="0">
                <a:latin typeface="Calibri"/>
                <a:cs typeface="Calibri"/>
              </a:rPr>
              <a:t>and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process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phase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development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926073" y="5338698"/>
            <a:ext cx="275145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Drug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Substance </a:t>
            </a:r>
            <a:r>
              <a:rPr sz="1400" spc="-20" dirty="0">
                <a:latin typeface="Calibri"/>
                <a:cs typeface="Calibri"/>
              </a:rPr>
              <a:t>ADME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Drug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Product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Manufacturing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in</a:t>
            </a:r>
            <a:r>
              <a:rPr sz="1400" spc="-20" dirty="0">
                <a:latin typeface="Calibri"/>
                <a:cs typeface="Calibri"/>
              </a:rPr>
              <a:t> Pouch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385052" y="4365497"/>
            <a:ext cx="142938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Calibri"/>
                <a:cs typeface="Calibri"/>
              </a:rPr>
              <a:t>ADME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28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Day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GLP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35" dirty="0">
                <a:latin typeface="Calibri"/>
                <a:cs typeface="Calibri"/>
              </a:rPr>
              <a:t>Tox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5142991" y="2708275"/>
            <a:ext cx="6797040" cy="2242820"/>
            <a:chOff x="5142991" y="2708275"/>
            <a:chExt cx="6797040" cy="2242820"/>
          </a:xfrm>
        </p:grpSpPr>
        <p:sp>
          <p:nvSpPr>
            <p:cNvPr id="28" name="object 28"/>
            <p:cNvSpPr/>
            <p:nvPr/>
          </p:nvSpPr>
          <p:spPr>
            <a:xfrm>
              <a:off x="5142992" y="3524249"/>
              <a:ext cx="2244725" cy="1426845"/>
            </a:xfrm>
            <a:custGeom>
              <a:avLst/>
              <a:gdLst/>
              <a:ahLst/>
              <a:cxnLst/>
              <a:rect l="l" t="t" r="r" b="b"/>
              <a:pathLst>
                <a:path w="2244725" h="1426845">
                  <a:moveTo>
                    <a:pt x="1166228" y="874788"/>
                  </a:moveTo>
                  <a:lnTo>
                    <a:pt x="0" y="874788"/>
                  </a:lnTo>
                  <a:lnTo>
                    <a:pt x="0" y="1426337"/>
                  </a:lnTo>
                  <a:lnTo>
                    <a:pt x="1166228" y="1426337"/>
                  </a:lnTo>
                  <a:lnTo>
                    <a:pt x="1166228" y="874788"/>
                  </a:lnTo>
                  <a:close/>
                </a:path>
                <a:path w="2244725" h="1426845">
                  <a:moveTo>
                    <a:pt x="2244585" y="0"/>
                  </a:moveTo>
                  <a:lnTo>
                    <a:pt x="1078357" y="0"/>
                  </a:lnTo>
                  <a:lnTo>
                    <a:pt x="1078357" y="646049"/>
                  </a:lnTo>
                  <a:lnTo>
                    <a:pt x="2244585" y="646049"/>
                  </a:lnTo>
                  <a:lnTo>
                    <a:pt x="2244585" y="0"/>
                  </a:lnTo>
                  <a:close/>
                </a:path>
              </a:pathLst>
            </a:custGeom>
            <a:solidFill>
              <a:srgbClr val="FCDA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1564238" y="2717800"/>
              <a:ext cx="365760" cy="365760"/>
            </a:xfrm>
            <a:custGeom>
              <a:avLst/>
              <a:gdLst/>
              <a:ahLst/>
              <a:cxnLst/>
              <a:rect l="l" t="t" r="r" b="b"/>
              <a:pathLst>
                <a:path w="365759" h="365760">
                  <a:moveTo>
                    <a:pt x="182879" y="0"/>
                  </a:moveTo>
                  <a:lnTo>
                    <a:pt x="139826" y="139700"/>
                  </a:lnTo>
                  <a:lnTo>
                    <a:pt x="0" y="139700"/>
                  </a:lnTo>
                  <a:lnTo>
                    <a:pt x="113029" y="226060"/>
                  </a:lnTo>
                  <a:lnTo>
                    <a:pt x="69976" y="365760"/>
                  </a:lnTo>
                  <a:lnTo>
                    <a:pt x="182879" y="279400"/>
                  </a:lnTo>
                  <a:lnTo>
                    <a:pt x="295909" y="365760"/>
                  </a:lnTo>
                  <a:lnTo>
                    <a:pt x="252856" y="226060"/>
                  </a:lnTo>
                  <a:lnTo>
                    <a:pt x="365759" y="139700"/>
                  </a:lnTo>
                  <a:lnTo>
                    <a:pt x="226059" y="139700"/>
                  </a:lnTo>
                  <a:lnTo>
                    <a:pt x="18287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1564238" y="2717800"/>
              <a:ext cx="365760" cy="365760"/>
            </a:xfrm>
            <a:custGeom>
              <a:avLst/>
              <a:gdLst/>
              <a:ahLst/>
              <a:cxnLst/>
              <a:rect l="l" t="t" r="r" b="b"/>
              <a:pathLst>
                <a:path w="365759" h="365760">
                  <a:moveTo>
                    <a:pt x="0" y="139700"/>
                  </a:moveTo>
                  <a:lnTo>
                    <a:pt x="139826" y="139700"/>
                  </a:lnTo>
                  <a:lnTo>
                    <a:pt x="182879" y="0"/>
                  </a:lnTo>
                  <a:lnTo>
                    <a:pt x="226059" y="139700"/>
                  </a:lnTo>
                  <a:lnTo>
                    <a:pt x="365759" y="139700"/>
                  </a:lnTo>
                  <a:lnTo>
                    <a:pt x="252856" y="226060"/>
                  </a:lnTo>
                  <a:lnTo>
                    <a:pt x="295909" y="365760"/>
                  </a:lnTo>
                  <a:lnTo>
                    <a:pt x="182879" y="279400"/>
                  </a:lnTo>
                  <a:lnTo>
                    <a:pt x="69976" y="365760"/>
                  </a:lnTo>
                  <a:lnTo>
                    <a:pt x="113029" y="226060"/>
                  </a:lnTo>
                  <a:lnTo>
                    <a:pt x="0" y="139700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8275066" y="3053588"/>
            <a:ext cx="13392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~NDA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Sub.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0663808" y="3053588"/>
            <a:ext cx="12839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~Approval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891655" y="3053588"/>
            <a:ext cx="11449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~PreNDA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098541" y="3053588"/>
            <a:ext cx="8356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~EOP1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3523234" y="2708275"/>
            <a:ext cx="5598160" cy="1462405"/>
            <a:chOff x="3523234" y="2708275"/>
            <a:chExt cx="5598160" cy="1462405"/>
          </a:xfrm>
        </p:grpSpPr>
        <p:sp>
          <p:nvSpPr>
            <p:cNvPr id="36" name="object 36"/>
            <p:cNvSpPr/>
            <p:nvPr/>
          </p:nvSpPr>
          <p:spPr>
            <a:xfrm>
              <a:off x="8745728" y="2717800"/>
              <a:ext cx="365760" cy="365760"/>
            </a:xfrm>
            <a:custGeom>
              <a:avLst/>
              <a:gdLst/>
              <a:ahLst/>
              <a:cxnLst/>
              <a:rect l="l" t="t" r="r" b="b"/>
              <a:pathLst>
                <a:path w="365759" h="365760">
                  <a:moveTo>
                    <a:pt x="182879" y="0"/>
                  </a:moveTo>
                  <a:lnTo>
                    <a:pt x="139700" y="139700"/>
                  </a:lnTo>
                  <a:lnTo>
                    <a:pt x="0" y="139700"/>
                  </a:lnTo>
                  <a:lnTo>
                    <a:pt x="113029" y="226060"/>
                  </a:lnTo>
                  <a:lnTo>
                    <a:pt x="69850" y="365760"/>
                  </a:lnTo>
                  <a:lnTo>
                    <a:pt x="182879" y="279400"/>
                  </a:lnTo>
                  <a:lnTo>
                    <a:pt x="295910" y="365760"/>
                  </a:lnTo>
                  <a:lnTo>
                    <a:pt x="252729" y="226060"/>
                  </a:lnTo>
                  <a:lnTo>
                    <a:pt x="365760" y="139700"/>
                  </a:lnTo>
                  <a:lnTo>
                    <a:pt x="226060" y="139700"/>
                  </a:lnTo>
                  <a:lnTo>
                    <a:pt x="18287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8745728" y="2717800"/>
              <a:ext cx="365760" cy="365760"/>
            </a:xfrm>
            <a:custGeom>
              <a:avLst/>
              <a:gdLst/>
              <a:ahLst/>
              <a:cxnLst/>
              <a:rect l="l" t="t" r="r" b="b"/>
              <a:pathLst>
                <a:path w="365759" h="365760">
                  <a:moveTo>
                    <a:pt x="0" y="139700"/>
                  </a:moveTo>
                  <a:lnTo>
                    <a:pt x="139700" y="139700"/>
                  </a:lnTo>
                  <a:lnTo>
                    <a:pt x="182879" y="0"/>
                  </a:lnTo>
                  <a:lnTo>
                    <a:pt x="226060" y="139700"/>
                  </a:lnTo>
                  <a:lnTo>
                    <a:pt x="365760" y="139700"/>
                  </a:lnTo>
                  <a:lnTo>
                    <a:pt x="252729" y="226060"/>
                  </a:lnTo>
                  <a:lnTo>
                    <a:pt x="295910" y="365760"/>
                  </a:lnTo>
                  <a:lnTo>
                    <a:pt x="182879" y="279400"/>
                  </a:lnTo>
                  <a:lnTo>
                    <a:pt x="69850" y="365760"/>
                  </a:lnTo>
                  <a:lnTo>
                    <a:pt x="113029" y="226060"/>
                  </a:lnTo>
                  <a:lnTo>
                    <a:pt x="0" y="139700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7661655" y="2717800"/>
              <a:ext cx="365760" cy="365760"/>
            </a:xfrm>
            <a:custGeom>
              <a:avLst/>
              <a:gdLst/>
              <a:ahLst/>
              <a:cxnLst/>
              <a:rect l="l" t="t" r="r" b="b"/>
              <a:pathLst>
                <a:path w="365759" h="365760">
                  <a:moveTo>
                    <a:pt x="182879" y="0"/>
                  </a:moveTo>
                  <a:lnTo>
                    <a:pt x="139700" y="139700"/>
                  </a:lnTo>
                  <a:lnTo>
                    <a:pt x="0" y="139700"/>
                  </a:lnTo>
                  <a:lnTo>
                    <a:pt x="113029" y="226060"/>
                  </a:lnTo>
                  <a:lnTo>
                    <a:pt x="69850" y="365760"/>
                  </a:lnTo>
                  <a:lnTo>
                    <a:pt x="182879" y="279400"/>
                  </a:lnTo>
                  <a:lnTo>
                    <a:pt x="295910" y="365760"/>
                  </a:lnTo>
                  <a:lnTo>
                    <a:pt x="252729" y="226060"/>
                  </a:lnTo>
                  <a:lnTo>
                    <a:pt x="365760" y="139700"/>
                  </a:lnTo>
                  <a:lnTo>
                    <a:pt x="225933" y="139700"/>
                  </a:lnTo>
                  <a:lnTo>
                    <a:pt x="18287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7661655" y="2717800"/>
              <a:ext cx="365760" cy="365760"/>
            </a:xfrm>
            <a:custGeom>
              <a:avLst/>
              <a:gdLst/>
              <a:ahLst/>
              <a:cxnLst/>
              <a:rect l="l" t="t" r="r" b="b"/>
              <a:pathLst>
                <a:path w="365759" h="365760">
                  <a:moveTo>
                    <a:pt x="0" y="139700"/>
                  </a:moveTo>
                  <a:lnTo>
                    <a:pt x="139700" y="139700"/>
                  </a:lnTo>
                  <a:lnTo>
                    <a:pt x="182879" y="0"/>
                  </a:lnTo>
                  <a:lnTo>
                    <a:pt x="225933" y="139700"/>
                  </a:lnTo>
                  <a:lnTo>
                    <a:pt x="365760" y="139700"/>
                  </a:lnTo>
                  <a:lnTo>
                    <a:pt x="252729" y="226060"/>
                  </a:lnTo>
                  <a:lnTo>
                    <a:pt x="295910" y="365760"/>
                  </a:lnTo>
                  <a:lnTo>
                    <a:pt x="182879" y="279400"/>
                  </a:lnTo>
                  <a:lnTo>
                    <a:pt x="69850" y="365760"/>
                  </a:lnTo>
                  <a:lnTo>
                    <a:pt x="113029" y="226060"/>
                  </a:lnTo>
                  <a:lnTo>
                    <a:pt x="0" y="139700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5372227" y="2717800"/>
              <a:ext cx="365760" cy="365760"/>
            </a:xfrm>
            <a:custGeom>
              <a:avLst/>
              <a:gdLst/>
              <a:ahLst/>
              <a:cxnLst/>
              <a:rect l="l" t="t" r="r" b="b"/>
              <a:pathLst>
                <a:path w="365760" h="365760">
                  <a:moveTo>
                    <a:pt x="182880" y="0"/>
                  </a:moveTo>
                  <a:lnTo>
                    <a:pt x="139700" y="139700"/>
                  </a:lnTo>
                  <a:lnTo>
                    <a:pt x="0" y="139700"/>
                  </a:lnTo>
                  <a:lnTo>
                    <a:pt x="113030" y="226060"/>
                  </a:lnTo>
                  <a:lnTo>
                    <a:pt x="69850" y="365760"/>
                  </a:lnTo>
                  <a:lnTo>
                    <a:pt x="182880" y="279400"/>
                  </a:lnTo>
                  <a:lnTo>
                    <a:pt x="295910" y="365760"/>
                  </a:lnTo>
                  <a:lnTo>
                    <a:pt x="252730" y="226060"/>
                  </a:lnTo>
                  <a:lnTo>
                    <a:pt x="365760" y="139700"/>
                  </a:lnTo>
                  <a:lnTo>
                    <a:pt x="226060" y="139700"/>
                  </a:lnTo>
                  <a:lnTo>
                    <a:pt x="1828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5372227" y="2717800"/>
              <a:ext cx="365760" cy="365760"/>
            </a:xfrm>
            <a:custGeom>
              <a:avLst/>
              <a:gdLst/>
              <a:ahLst/>
              <a:cxnLst/>
              <a:rect l="l" t="t" r="r" b="b"/>
              <a:pathLst>
                <a:path w="365760" h="365760">
                  <a:moveTo>
                    <a:pt x="0" y="139700"/>
                  </a:moveTo>
                  <a:lnTo>
                    <a:pt x="139700" y="139700"/>
                  </a:lnTo>
                  <a:lnTo>
                    <a:pt x="182880" y="0"/>
                  </a:lnTo>
                  <a:lnTo>
                    <a:pt x="226060" y="139700"/>
                  </a:lnTo>
                  <a:lnTo>
                    <a:pt x="365760" y="139700"/>
                  </a:lnTo>
                  <a:lnTo>
                    <a:pt x="252730" y="226060"/>
                  </a:lnTo>
                  <a:lnTo>
                    <a:pt x="295910" y="365760"/>
                  </a:lnTo>
                  <a:lnTo>
                    <a:pt x="182880" y="279400"/>
                  </a:lnTo>
                  <a:lnTo>
                    <a:pt x="69850" y="365760"/>
                  </a:lnTo>
                  <a:lnTo>
                    <a:pt x="113030" y="226060"/>
                  </a:lnTo>
                  <a:lnTo>
                    <a:pt x="0" y="139700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3523234" y="3524250"/>
              <a:ext cx="1532890" cy="646430"/>
            </a:xfrm>
            <a:custGeom>
              <a:avLst/>
              <a:gdLst/>
              <a:ahLst/>
              <a:cxnLst/>
              <a:rect l="l" t="t" r="r" b="b"/>
              <a:pathLst>
                <a:path w="1532889" h="646429">
                  <a:moveTo>
                    <a:pt x="1532636" y="0"/>
                  </a:moveTo>
                  <a:lnTo>
                    <a:pt x="0" y="0"/>
                  </a:lnTo>
                  <a:lnTo>
                    <a:pt x="0" y="646049"/>
                  </a:lnTo>
                  <a:lnTo>
                    <a:pt x="1532636" y="646049"/>
                  </a:lnTo>
                  <a:lnTo>
                    <a:pt x="1532636" y="0"/>
                  </a:lnTo>
                  <a:close/>
                </a:path>
              </a:pathLst>
            </a:custGeom>
            <a:solidFill>
              <a:srgbClr val="FCDA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3" name="object 43"/>
          <p:cNvSpPr txBox="1"/>
          <p:nvPr/>
        </p:nvSpPr>
        <p:spPr>
          <a:xfrm>
            <a:off x="6307073" y="3475735"/>
            <a:ext cx="940435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dirty="0">
                <a:latin typeface="Calibri"/>
                <a:cs typeface="Calibri"/>
              </a:rPr>
              <a:t>Phase</a:t>
            </a:r>
            <a:r>
              <a:rPr sz="2200" b="1" spc="-55" dirty="0">
                <a:latin typeface="Calibri"/>
                <a:cs typeface="Calibri"/>
              </a:rPr>
              <a:t> </a:t>
            </a:r>
            <a:r>
              <a:rPr sz="2200" b="1" spc="-50" dirty="0">
                <a:latin typeface="Calibri"/>
                <a:cs typeface="Calibri"/>
              </a:rPr>
              <a:t>2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200" b="1" spc="-10" dirty="0">
                <a:latin typeface="Calibri"/>
                <a:cs typeface="Calibri"/>
              </a:rPr>
              <a:t>/Pivotal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6" name="object 4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10" dirty="0"/>
              <a:t>State</a:t>
            </a:r>
            <a:r>
              <a:rPr spc="-40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spc="-20" dirty="0"/>
              <a:t>Technology</a:t>
            </a:r>
            <a:r>
              <a:rPr spc="-30" dirty="0"/>
              <a:t> </a:t>
            </a:r>
            <a:r>
              <a:rPr dirty="0"/>
              <a:t>Meeting:</a:t>
            </a:r>
            <a:r>
              <a:rPr spc="-10" dirty="0"/>
              <a:t> Platelet</a:t>
            </a:r>
            <a:r>
              <a:rPr spc="-15" dirty="0"/>
              <a:t> </a:t>
            </a:r>
            <a:r>
              <a:rPr dirty="0"/>
              <a:t>and</a:t>
            </a:r>
            <a:r>
              <a:rPr spc="-15" dirty="0"/>
              <a:t> </a:t>
            </a:r>
            <a:r>
              <a:rPr spc="-10" dirty="0"/>
              <a:t>Platelet-</a:t>
            </a:r>
            <a:r>
              <a:rPr dirty="0"/>
              <a:t>like</a:t>
            </a:r>
            <a:r>
              <a:rPr spc="-10" dirty="0"/>
              <a:t> Products</a:t>
            </a:r>
          </a:p>
        </p:txBody>
      </p:sp>
      <p:sp>
        <p:nvSpPr>
          <p:cNvPr id="44" name="object 44"/>
          <p:cNvSpPr txBox="1"/>
          <p:nvPr/>
        </p:nvSpPr>
        <p:spPr>
          <a:xfrm>
            <a:off x="3747261" y="3598875"/>
            <a:ext cx="1001394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Phase</a:t>
            </a:r>
            <a:r>
              <a:rPr sz="2400" b="1" spc="-50" dirty="0">
                <a:latin typeface="Calibri"/>
                <a:cs typeface="Calibri"/>
              </a:rPr>
              <a:t> 1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47320" y="6035751"/>
            <a:ext cx="1098169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Recent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Government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Funding: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SBIR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Phase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awarded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2023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(all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funds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expended);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Phase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2b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under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review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2119630" marR="5080" indent="-1283970">
              <a:lnSpc>
                <a:spcPts val="4210"/>
              </a:lnSpc>
              <a:spcBef>
                <a:spcPts val="630"/>
              </a:spcBef>
            </a:pPr>
            <a:r>
              <a:rPr dirty="0"/>
              <a:t>EXPERIENCED</a:t>
            </a:r>
            <a:r>
              <a:rPr spc="-135" dirty="0"/>
              <a:t> </a:t>
            </a:r>
            <a:r>
              <a:rPr spc="-20" dirty="0"/>
              <a:t>MANAGEMENT</a:t>
            </a:r>
            <a:r>
              <a:rPr spc="-114" dirty="0"/>
              <a:t> </a:t>
            </a:r>
            <a:r>
              <a:rPr spc="-60" dirty="0"/>
              <a:t>&amp; </a:t>
            </a:r>
            <a:r>
              <a:rPr spc="-20" dirty="0"/>
              <a:t>OPERATIONS</a:t>
            </a:r>
            <a:r>
              <a:rPr spc="-130" dirty="0"/>
              <a:t> </a:t>
            </a:r>
            <a:r>
              <a:rPr spc="-20" dirty="0"/>
              <a:t>TEAM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57200" y="1598663"/>
            <a:ext cx="1033780" cy="1044575"/>
            <a:chOff x="457200" y="1598663"/>
            <a:chExt cx="1033780" cy="104457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7200" y="1598663"/>
              <a:ext cx="1033297" cy="1043952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3400" y="1624710"/>
              <a:ext cx="931125" cy="942848"/>
            </a:xfrm>
            <a:prstGeom prst="rect">
              <a:avLst/>
            </a:prstGeom>
          </p:spPr>
        </p:pic>
      </p:grpSp>
      <p:grpSp>
        <p:nvGrpSpPr>
          <p:cNvPr id="6" name="object 6"/>
          <p:cNvGrpSpPr/>
          <p:nvPr/>
        </p:nvGrpSpPr>
        <p:grpSpPr>
          <a:xfrm>
            <a:off x="4114800" y="1598675"/>
            <a:ext cx="1056640" cy="1056640"/>
            <a:chOff x="4114800" y="1598675"/>
            <a:chExt cx="1056640" cy="1056640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114800" y="1598675"/>
              <a:ext cx="1056131" cy="1056132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141342" y="1624710"/>
              <a:ext cx="954265" cy="954277"/>
            </a:xfrm>
            <a:prstGeom prst="rect">
              <a:avLst/>
            </a:prstGeom>
          </p:spPr>
        </p:pic>
      </p:grpSp>
      <p:grpSp>
        <p:nvGrpSpPr>
          <p:cNvPr id="9" name="object 9"/>
          <p:cNvGrpSpPr/>
          <p:nvPr/>
        </p:nvGrpSpPr>
        <p:grpSpPr>
          <a:xfrm>
            <a:off x="448055" y="3159239"/>
            <a:ext cx="1059180" cy="1045844"/>
            <a:chOff x="448055" y="3159239"/>
            <a:chExt cx="1059180" cy="1045844"/>
          </a:xfrm>
        </p:grpSpPr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48055" y="3159239"/>
              <a:ext cx="1059167" cy="1045476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74040" y="3186049"/>
              <a:ext cx="957707" cy="942848"/>
            </a:xfrm>
            <a:prstGeom prst="rect">
              <a:avLst/>
            </a:prstGeom>
          </p:spPr>
        </p:pic>
      </p:grpSp>
      <p:grpSp>
        <p:nvGrpSpPr>
          <p:cNvPr id="12" name="object 12"/>
          <p:cNvGrpSpPr/>
          <p:nvPr/>
        </p:nvGrpSpPr>
        <p:grpSpPr>
          <a:xfrm>
            <a:off x="-14287" y="-5397"/>
            <a:ext cx="12220575" cy="6640830"/>
            <a:chOff x="-14287" y="-5397"/>
            <a:chExt cx="12220575" cy="6640830"/>
          </a:xfrm>
        </p:grpSpPr>
        <p:pic>
          <p:nvPicPr>
            <p:cNvPr id="13" name="object 13" descr="A black and red text on a black background  Description automatically generated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0" y="0"/>
              <a:ext cx="3668090" cy="1411604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8878" y="8889"/>
              <a:ext cx="3596004" cy="1066800"/>
            </a:xfrm>
            <a:custGeom>
              <a:avLst/>
              <a:gdLst/>
              <a:ahLst/>
              <a:cxnLst/>
              <a:rect l="l" t="t" r="r" b="b"/>
              <a:pathLst>
                <a:path w="3596004" h="1066800">
                  <a:moveTo>
                    <a:pt x="0" y="1066799"/>
                  </a:moveTo>
                  <a:lnTo>
                    <a:pt x="3595497" y="1066799"/>
                  </a:lnTo>
                  <a:lnTo>
                    <a:pt x="3595497" y="0"/>
                  </a:lnTo>
                  <a:lnTo>
                    <a:pt x="0" y="0"/>
                  </a:lnTo>
                  <a:lnTo>
                    <a:pt x="0" y="1066799"/>
                  </a:lnTo>
                  <a:close/>
                </a:path>
              </a:pathLst>
            </a:custGeom>
            <a:ln w="28575">
              <a:solidFill>
                <a:srgbClr val="39465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0" y="1199895"/>
              <a:ext cx="12192000" cy="5421630"/>
            </a:xfrm>
            <a:custGeom>
              <a:avLst/>
              <a:gdLst/>
              <a:ahLst/>
              <a:cxnLst/>
              <a:rect l="l" t="t" r="r" b="b"/>
              <a:pathLst>
                <a:path w="12192000" h="5421630">
                  <a:moveTo>
                    <a:pt x="0" y="0"/>
                  </a:moveTo>
                  <a:lnTo>
                    <a:pt x="12192000" y="0"/>
                  </a:lnTo>
                </a:path>
                <a:path w="12192000" h="5421630">
                  <a:moveTo>
                    <a:pt x="7617079" y="0"/>
                  </a:moveTo>
                  <a:lnTo>
                    <a:pt x="7617079" y="5421109"/>
                  </a:lnTo>
                </a:path>
              </a:pathLst>
            </a:custGeom>
            <a:ln w="28575">
              <a:solidFill>
                <a:srgbClr val="A8384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 descr="page3image24343577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912607" y="4197070"/>
              <a:ext cx="970800" cy="969289"/>
            </a:xfrm>
            <a:prstGeom prst="rect">
              <a:avLst/>
            </a:prstGeom>
          </p:spPr>
        </p:pic>
        <p:pic>
          <p:nvPicPr>
            <p:cNvPr id="17" name="object 17" descr="page3image24343577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938896" y="4222851"/>
              <a:ext cx="868070" cy="868070"/>
            </a:xfrm>
            <a:prstGeom prst="rect">
              <a:avLst/>
            </a:prstGeom>
          </p:spPr>
        </p:pic>
        <p:pic>
          <p:nvPicPr>
            <p:cNvPr id="18" name="object 18" descr="page4image24343692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7912607" y="1624558"/>
              <a:ext cx="970800" cy="969289"/>
            </a:xfrm>
            <a:prstGeom prst="rect">
              <a:avLst/>
            </a:prstGeom>
          </p:spPr>
        </p:pic>
        <p:pic>
          <p:nvPicPr>
            <p:cNvPr id="19" name="object 19" descr="page4image243436928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938896" y="1650212"/>
              <a:ext cx="868070" cy="868070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114800" y="3159264"/>
              <a:ext cx="1031735" cy="1031735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4141342" y="3186048"/>
              <a:ext cx="929640" cy="929639"/>
            </a:xfrm>
            <a:prstGeom prst="rect">
              <a:avLst/>
            </a:prstGeom>
          </p:spPr>
        </p:pic>
      </p:grpSp>
      <p:sp>
        <p:nvSpPr>
          <p:cNvPr id="22" name="object 22"/>
          <p:cNvSpPr txBox="1"/>
          <p:nvPr/>
        </p:nvSpPr>
        <p:spPr>
          <a:xfrm>
            <a:off x="1483867" y="3161537"/>
            <a:ext cx="2152650" cy="12280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0640" marR="412750">
              <a:lnSpc>
                <a:spcPct val="100000"/>
              </a:lnSpc>
              <a:spcBef>
                <a:spcPts val="95"/>
              </a:spcBef>
            </a:pPr>
            <a:r>
              <a:rPr sz="1000" b="1" dirty="0">
                <a:solidFill>
                  <a:srgbClr val="002954"/>
                </a:solidFill>
                <a:latin typeface="Calibri"/>
                <a:cs typeface="Calibri"/>
              </a:rPr>
              <a:t>LAURA</a:t>
            </a:r>
            <a:r>
              <a:rPr sz="1000" b="1" spc="-30" dirty="0">
                <a:solidFill>
                  <a:srgbClr val="002954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002954"/>
                </a:solidFill>
                <a:latin typeface="Calibri"/>
                <a:cs typeface="Calibri"/>
              </a:rPr>
              <a:t>CRAWFORD,</a:t>
            </a:r>
            <a:r>
              <a:rPr sz="1000" b="1" spc="-5" dirty="0">
                <a:solidFill>
                  <a:srgbClr val="002954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002954"/>
                </a:solidFill>
                <a:latin typeface="Calibri"/>
                <a:cs typeface="Calibri"/>
              </a:rPr>
              <a:t>PHD,</a:t>
            </a:r>
            <a:r>
              <a:rPr sz="1000" b="1" spc="-10" dirty="0">
                <a:solidFill>
                  <a:srgbClr val="002954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002954"/>
                </a:solidFill>
                <a:latin typeface="Calibri"/>
                <a:cs typeface="Calibri"/>
              </a:rPr>
              <a:t>DABT, </a:t>
            </a:r>
            <a:r>
              <a:rPr sz="1000" b="1" spc="-10" dirty="0">
                <a:solidFill>
                  <a:srgbClr val="002954"/>
                </a:solidFill>
                <a:latin typeface="Calibri"/>
                <a:cs typeface="Calibri"/>
              </a:rPr>
              <a:t>RAC-DRUGS</a:t>
            </a:r>
            <a:endParaRPr sz="1000">
              <a:latin typeface="Calibri"/>
              <a:cs typeface="Calibri"/>
            </a:endParaRPr>
          </a:p>
          <a:p>
            <a:pPr marL="23495">
              <a:lnSpc>
                <a:spcPct val="100000"/>
              </a:lnSpc>
              <a:spcBef>
                <a:spcPts val="65"/>
              </a:spcBef>
            </a:pPr>
            <a:r>
              <a:rPr sz="1000" b="1" dirty="0">
                <a:solidFill>
                  <a:srgbClr val="0A668F"/>
                </a:solidFill>
                <a:latin typeface="Calibri"/>
                <a:cs typeface="Calibri"/>
              </a:rPr>
              <a:t>Sr.</a:t>
            </a:r>
            <a:r>
              <a:rPr sz="1000" b="1" spc="-30" dirty="0">
                <a:solidFill>
                  <a:srgbClr val="0A668F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0A668F"/>
                </a:solidFill>
                <a:latin typeface="Calibri"/>
                <a:cs typeface="Calibri"/>
              </a:rPr>
              <a:t>Dir.</a:t>
            </a:r>
            <a:r>
              <a:rPr sz="1000" b="1" spc="-20" dirty="0">
                <a:solidFill>
                  <a:srgbClr val="0A668F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0A668F"/>
                </a:solidFill>
                <a:latin typeface="Calibri"/>
                <a:cs typeface="Calibri"/>
              </a:rPr>
              <a:t>Drug</a:t>
            </a:r>
            <a:r>
              <a:rPr sz="1000" b="1" spc="-30" dirty="0">
                <a:solidFill>
                  <a:srgbClr val="0A668F"/>
                </a:solidFill>
                <a:latin typeface="Calibri"/>
                <a:cs typeface="Calibri"/>
              </a:rPr>
              <a:t> </a:t>
            </a:r>
            <a:r>
              <a:rPr sz="1000" b="1" spc="-10" dirty="0">
                <a:solidFill>
                  <a:srgbClr val="0A668F"/>
                </a:solidFill>
                <a:latin typeface="Calibri"/>
                <a:cs typeface="Calibri"/>
              </a:rPr>
              <a:t>Development</a:t>
            </a:r>
            <a:endParaRPr sz="1000">
              <a:latin typeface="Calibri"/>
              <a:cs typeface="Calibri"/>
            </a:endParaRPr>
          </a:p>
          <a:p>
            <a:pPr marL="184150" indent="-171450">
              <a:lnSpc>
                <a:spcPct val="100000"/>
              </a:lnSpc>
              <a:spcBef>
                <a:spcPts val="405"/>
              </a:spcBef>
              <a:buFont typeface="Wingdings"/>
              <a:buChar char=""/>
              <a:tabLst>
                <a:tab pos="184150" algn="l"/>
              </a:tabLst>
            </a:pPr>
            <a:r>
              <a:rPr sz="900" dirty="0">
                <a:latin typeface="Calibri"/>
                <a:cs typeface="Calibri"/>
              </a:rPr>
              <a:t>10+</a:t>
            </a:r>
            <a:r>
              <a:rPr sz="900" spc="-5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years</a:t>
            </a:r>
            <a:r>
              <a:rPr sz="900" spc="-3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of</a:t>
            </a:r>
            <a:r>
              <a:rPr sz="900" spc="-4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experience</a:t>
            </a:r>
            <a:r>
              <a:rPr sz="900" spc="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in</a:t>
            </a:r>
            <a:r>
              <a:rPr sz="900" spc="-2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preclinical</a:t>
            </a:r>
            <a:r>
              <a:rPr sz="900" spc="-15" dirty="0">
                <a:latin typeface="Calibri"/>
                <a:cs typeface="Calibri"/>
              </a:rPr>
              <a:t> </a:t>
            </a:r>
            <a:r>
              <a:rPr sz="900" spc="-20" dirty="0">
                <a:latin typeface="Calibri"/>
                <a:cs typeface="Calibri"/>
              </a:rPr>
              <a:t>drug</a:t>
            </a:r>
            <a:endParaRPr sz="900">
              <a:latin typeface="Calibri"/>
              <a:cs typeface="Calibri"/>
            </a:endParaRPr>
          </a:p>
          <a:p>
            <a:pPr marL="184785">
              <a:lnSpc>
                <a:spcPct val="100000"/>
              </a:lnSpc>
              <a:spcBef>
                <a:spcPts val="5"/>
              </a:spcBef>
            </a:pPr>
            <a:r>
              <a:rPr sz="900" dirty="0">
                <a:latin typeface="Calibri"/>
                <a:cs typeface="Calibri"/>
              </a:rPr>
              <a:t>development</a:t>
            </a:r>
            <a:r>
              <a:rPr sz="900" spc="-1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and</a:t>
            </a:r>
            <a:r>
              <a:rPr sz="900" spc="-4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clinical</a:t>
            </a:r>
            <a:r>
              <a:rPr sz="900" spc="-35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pharm.</a:t>
            </a:r>
            <a:endParaRPr sz="900">
              <a:latin typeface="Calibri"/>
              <a:cs typeface="Calibri"/>
            </a:endParaRPr>
          </a:p>
          <a:p>
            <a:pPr marL="183515" marR="43815" indent="-171450">
              <a:lnSpc>
                <a:spcPct val="100000"/>
              </a:lnSpc>
              <a:buFont typeface="Wingdings"/>
              <a:buChar char=""/>
              <a:tabLst>
                <a:tab pos="184785" algn="l"/>
              </a:tabLst>
            </a:pPr>
            <a:r>
              <a:rPr sz="900" dirty="0">
                <a:latin typeface="Calibri"/>
                <a:cs typeface="Calibri"/>
              </a:rPr>
              <a:t>Prior</a:t>
            </a:r>
            <a:r>
              <a:rPr sz="900" spc="-2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Sr.</a:t>
            </a:r>
            <a:r>
              <a:rPr sz="900" spc="-4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Dir.</a:t>
            </a:r>
            <a:r>
              <a:rPr sz="900" spc="-2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Drug</a:t>
            </a:r>
            <a:r>
              <a:rPr sz="900" spc="-2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Development at</a:t>
            </a:r>
            <a:r>
              <a:rPr sz="900" spc="-30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Nirogy</a:t>
            </a:r>
            <a:r>
              <a:rPr sz="900" spc="500" dirty="0">
                <a:latin typeface="Calibri"/>
                <a:cs typeface="Calibri"/>
              </a:rPr>
              <a:t> 	</a:t>
            </a:r>
            <a:r>
              <a:rPr sz="900" spc="-10" dirty="0">
                <a:latin typeface="Calibri"/>
                <a:cs typeface="Calibri"/>
              </a:rPr>
              <a:t>Therapeutics;</a:t>
            </a:r>
            <a:r>
              <a:rPr sz="900" spc="2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Associate</a:t>
            </a:r>
            <a:r>
              <a:rPr sz="900" spc="5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Principal</a:t>
            </a:r>
            <a:r>
              <a:rPr sz="900" spc="500" dirty="0">
                <a:latin typeface="Calibri"/>
                <a:cs typeface="Calibri"/>
              </a:rPr>
              <a:t> 	</a:t>
            </a:r>
            <a:r>
              <a:rPr sz="900" dirty="0">
                <a:latin typeface="Calibri"/>
                <a:cs typeface="Calibri"/>
              </a:rPr>
              <a:t>Consultant,</a:t>
            </a:r>
            <a:r>
              <a:rPr sz="900" spc="-45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SciLucent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091429" y="3152673"/>
            <a:ext cx="1134745" cy="40386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27305">
              <a:lnSpc>
                <a:spcPct val="100000"/>
              </a:lnSpc>
              <a:spcBef>
                <a:spcPts val="385"/>
              </a:spcBef>
            </a:pPr>
            <a:r>
              <a:rPr sz="1000" b="1" dirty="0">
                <a:solidFill>
                  <a:srgbClr val="002954"/>
                </a:solidFill>
                <a:latin typeface="Calibri"/>
                <a:cs typeface="Calibri"/>
              </a:rPr>
              <a:t>AUBREY</a:t>
            </a:r>
            <a:r>
              <a:rPr sz="1000" b="1" spc="-35" dirty="0">
                <a:solidFill>
                  <a:srgbClr val="002954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002954"/>
                </a:solidFill>
                <a:latin typeface="Calibri"/>
                <a:cs typeface="Calibri"/>
              </a:rPr>
              <a:t>SMITH,</a:t>
            </a:r>
            <a:r>
              <a:rPr sz="1000" b="1" spc="-25" dirty="0">
                <a:solidFill>
                  <a:srgbClr val="002954"/>
                </a:solidFill>
                <a:latin typeface="Calibri"/>
                <a:cs typeface="Calibri"/>
              </a:rPr>
              <a:t> PHD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000" b="1" dirty="0">
                <a:solidFill>
                  <a:srgbClr val="0A668F"/>
                </a:solidFill>
                <a:latin typeface="Calibri"/>
                <a:cs typeface="Calibri"/>
              </a:rPr>
              <a:t>Operations</a:t>
            </a:r>
            <a:r>
              <a:rPr sz="1000" b="1" spc="-45" dirty="0">
                <a:solidFill>
                  <a:srgbClr val="0A668F"/>
                </a:solidFill>
                <a:latin typeface="Calibri"/>
                <a:cs typeface="Calibri"/>
              </a:rPr>
              <a:t> </a:t>
            </a:r>
            <a:r>
              <a:rPr sz="1000" b="1" spc="-10" dirty="0">
                <a:solidFill>
                  <a:srgbClr val="0A668F"/>
                </a:solidFill>
                <a:latin typeface="Calibri"/>
                <a:cs typeface="Calibri"/>
              </a:rPr>
              <a:t>Manager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213350" y="3552570"/>
            <a:ext cx="193611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184150" algn="l"/>
              </a:tabLst>
            </a:pPr>
            <a:r>
              <a:rPr sz="900" dirty="0">
                <a:latin typeface="Calibri"/>
                <a:cs typeface="Calibri"/>
              </a:rPr>
              <a:t>4+</a:t>
            </a:r>
            <a:r>
              <a:rPr sz="900" spc="-3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years</a:t>
            </a:r>
            <a:r>
              <a:rPr sz="900" spc="-3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in</a:t>
            </a:r>
            <a:r>
              <a:rPr sz="900" spc="-3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biotech</a:t>
            </a:r>
            <a:r>
              <a:rPr sz="900" spc="-2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company</a:t>
            </a:r>
            <a:r>
              <a:rPr sz="900" spc="-25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creation</a:t>
            </a:r>
            <a:endParaRPr sz="900">
              <a:latin typeface="Calibri"/>
              <a:cs typeface="Calibri"/>
            </a:endParaRPr>
          </a:p>
          <a:p>
            <a:pPr marL="184150" indent="-171450">
              <a:lnSpc>
                <a:spcPct val="100000"/>
              </a:lnSpc>
              <a:buFont typeface="Wingdings"/>
              <a:buChar char=""/>
              <a:tabLst>
                <a:tab pos="184150" algn="l"/>
              </a:tabLst>
            </a:pPr>
            <a:r>
              <a:rPr sz="900" dirty="0">
                <a:latin typeface="Calibri"/>
                <a:cs typeface="Calibri"/>
              </a:rPr>
              <a:t>Classically</a:t>
            </a:r>
            <a:r>
              <a:rPr sz="900" spc="-4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trained</a:t>
            </a:r>
            <a:r>
              <a:rPr sz="900" spc="-45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immunologist</a:t>
            </a:r>
            <a:endParaRPr sz="900">
              <a:latin typeface="Calibri"/>
              <a:cs typeface="Calibri"/>
            </a:endParaRPr>
          </a:p>
          <a:p>
            <a:pPr marL="183515" marR="487680" indent="-171450">
              <a:lnSpc>
                <a:spcPct val="100000"/>
              </a:lnSpc>
              <a:buFont typeface="Wingdings"/>
              <a:buChar char=""/>
              <a:tabLst>
                <a:tab pos="184785" algn="l"/>
              </a:tabLst>
            </a:pPr>
            <a:r>
              <a:rPr sz="900" dirty="0">
                <a:latin typeface="Calibri"/>
                <a:cs typeface="Calibri"/>
              </a:rPr>
              <a:t>Author</a:t>
            </a:r>
            <a:r>
              <a:rPr sz="900" spc="-1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on</a:t>
            </a:r>
            <a:r>
              <a:rPr sz="900" spc="-2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10+</a:t>
            </a:r>
            <a:r>
              <a:rPr sz="900" spc="-40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publications</a:t>
            </a:r>
            <a:r>
              <a:rPr sz="900" spc="500" dirty="0">
                <a:latin typeface="Calibri"/>
                <a:cs typeface="Calibri"/>
              </a:rPr>
              <a:t> 	</a:t>
            </a:r>
            <a:r>
              <a:rPr sz="900" dirty="0">
                <a:latin typeface="Calibri"/>
                <a:cs typeface="Calibri"/>
              </a:rPr>
              <a:t>on</a:t>
            </a:r>
            <a:r>
              <a:rPr sz="900" spc="-2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cancer</a:t>
            </a:r>
            <a:r>
              <a:rPr sz="900" spc="-25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immunotherapy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106161" y="1553108"/>
            <a:ext cx="950594" cy="370840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sz="1000" b="1" dirty="0">
                <a:solidFill>
                  <a:srgbClr val="002954"/>
                </a:solidFill>
                <a:latin typeface="Calibri"/>
                <a:cs typeface="Calibri"/>
              </a:rPr>
              <a:t>CHRIS</a:t>
            </a:r>
            <a:r>
              <a:rPr sz="1000" b="1" spc="-40" dirty="0">
                <a:solidFill>
                  <a:srgbClr val="002954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002954"/>
                </a:solidFill>
                <a:latin typeface="Calibri"/>
                <a:cs typeface="Calibri"/>
              </a:rPr>
              <a:t>RYAN,</a:t>
            </a:r>
            <a:r>
              <a:rPr sz="1000" b="1" spc="-20" dirty="0">
                <a:solidFill>
                  <a:srgbClr val="002954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002954"/>
                </a:solidFill>
                <a:latin typeface="Calibri"/>
                <a:cs typeface="Calibri"/>
              </a:rPr>
              <a:t>PHD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sz="1000" b="1" dirty="0">
                <a:solidFill>
                  <a:srgbClr val="0A668F"/>
                </a:solidFill>
                <a:latin typeface="Calibri"/>
                <a:cs typeface="Calibri"/>
              </a:rPr>
              <a:t>Head</a:t>
            </a:r>
            <a:r>
              <a:rPr sz="1000" b="1" spc="-20" dirty="0">
                <a:solidFill>
                  <a:srgbClr val="0A668F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0A668F"/>
                </a:solidFill>
                <a:latin typeface="Calibri"/>
                <a:cs typeface="Calibri"/>
              </a:rPr>
              <a:t>of</a:t>
            </a:r>
            <a:r>
              <a:rPr sz="1000" b="1" spc="-20" dirty="0">
                <a:solidFill>
                  <a:srgbClr val="0A668F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0A668F"/>
                </a:solidFill>
                <a:latin typeface="Calibri"/>
                <a:cs typeface="Calibri"/>
              </a:rPr>
              <a:t>CMC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271008" y="1908428"/>
            <a:ext cx="1819910" cy="711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marR="5080" indent="-17272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184785" algn="l"/>
              </a:tabLst>
            </a:pPr>
            <a:r>
              <a:rPr sz="900" dirty="0">
                <a:latin typeface="Calibri"/>
                <a:cs typeface="Calibri"/>
              </a:rPr>
              <a:t>10+</a:t>
            </a:r>
            <a:r>
              <a:rPr sz="900" spc="-4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years</a:t>
            </a:r>
            <a:r>
              <a:rPr sz="900" spc="-3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of</a:t>
            </a:r>
            <a:r>
              <a:rPr sz="900" spc="-4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experience</a:t>
            </a:r>
            <a:r>
              <a:rPr sz="900" spc="10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managing</a:t>
            </a:r>
            <a:r>
              <a:rPr sz="900" spc="50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drug</a:t>
            </a:r>
            <a:r>
              <a:rPr sz="900" spc="-4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development,</a:t>
            </a:r>
            <a:r>
              <a:rPr sz="900" spc="-1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quality</a:t>
            </a:r>
            <a:r>
              <a:rPr sz="900" spc="-35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control,</a:t>
            </a:r>
            <a:r>
              <a:rPr sz="900" spc="50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and</a:t>
            </a:r>
            <a:r>
              <a:rPr sz="900" spc="-30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manufacturing</a:t>
            </a:r>
            <a:endParaRPr sz="900">
              <a:latin typeface="Calibri"/>
              <a:cs typeface="Calibri"/>
            </a:endParaRPr>
          </a:p>
          <a:p>
            <a:pPr marL="184785" marR="157480" indent="-172720">
              <a:lnSpc>
                <a:spcPct val="100000"/>
              </a:lnSpc>
              <a:buFont typeface="Wingdings"/>
              <a:buChar char=""/>
              <a:tabLst>
                <a:tab pos="184785" algn="l"/>
              </a:tabLst>
            </a:pPr>
            <a:r>
              <a:rPr sz="900" spc="-10" dirty="0">
                <a:latin typeface="Calibri"/>
                <a:cs typeface="Calibri"/>
              </a:rPr>
              <a:t>Authored </a:t>
            </a:r>
            <a:r>
              <a:rPr sz="900" dirty="0">
                <a:latin typeface="Calibri"/>
                <a:cs typeface="Calibri"/>
              </a:rPr>
              <a:t>CMC</a:t>
            </a:r>
            <a:r>
              <a:rPr sz="900" spc="-2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sections</a:t>
            </a:r>
            <a:r>
              <a:rPr sz="900" spc="-2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for</a:t>
            </a:r>
            <a:r>
              <a:rPr sz="900" spc="-15" dirty="0">
                <a:latin typeface="Calibri"/>
                <a:cs typeface="Calibri"/>
              </a:rPr>
              <a:t> </a:t>
            </a:r>
            <a:r>
              <a:rPr sz="900" spc="-20" dirty="0">
                <a:latin typeface="Calibri"/>
                <a:cs typeface="Calibri"/>
              </a:rPr>
              <a:t>pre-</a:t>
            </a:r>
            <a:r>
              <a:rPr sz="900" dirty="0">
                <a:latin typeface="Calibri"/>
                <a:cs typeface="Calibri"/>
              </a:rPr>
              <a:t>INDs,</a:t>
            </a:r>
            <a:r>
              <a:rPr sz="900" spc="-3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INDs,</a:t>
            </a:r>
            <a:r>
              <a:rPr sz="900" spc="-3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and</a:t>
            </a:r>
            <a:r>
              <a:rPr sz="900" spc="-25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IMPDs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08279" y="1209674"/>
            <a:ext cx="3549015" cy="1708150"/>
          </a:xfrm>
          <a:prstGeom prst="rect">
            <a:avLst/>
          </a:prstGeom>
        </p:spPr>
        <p:txBody>
          <a:bodyPr vert="horz" wrap="square" lIns="0" tIns="1155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10"/>
              </a:spcBef>
            </a:pPr>
            <a:r>
              <a:rPr sz="1400" b="1" dirty="0">
                <a:solidFill>
                  <a:srgbClr val="A8384B"/>
                </a:solidFill>
                <a:latin typeface="Arial"/>
                <a:cs typeface="Arial"/>
              </a:rPr>
              <a:t>MANAGEMENT</a:t>
            </a:r>
            <a:r>
              <a:rPr sz="1400" b="1" spc="-25" dirty="0">
                <a:solidFill>
                  <a:srgbClr val="A8384B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A8384B"/>
                </a:solidFill>
                <a:latin typeface="Arial"/>
                <a:cs typeface="Arial"/>
              </a:rPr>
              <a:t>&amp;</a:t>
            </a:r>
            <a:r>
              <a:rPr sz="1400" b="1" spc="-45" dirty="0">
                <a:solidFill>
                  <a:srgbClr val="A8384B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A8384B"/>
                </a:solidFill>
                <a:latin typeface="Arial"/>
                <a:cs typeface="Arial"/>
              </a:rPr>
              <a:t>OPERATIONS</a:t>
            </a:r>
            <a:endParaRPr sz="1400">
              <a:latin typeface="Arial"/>
              <a:cs typeface="Arial"/>
            </a:endParaRPr>
          </a:p>
          <a:p>
            <a:pPr marL="1292860">
              <a:lnSpc>
                <a:spcPct val="100000"/>
              </a:lnSpc>
              <a:spcBef>
                <a:spcPts val="570"/>
              </a:spcBef>
            </a:pPr>
            <a:r>
              <a:rPr sz="1000" b="1" dirty="0">
                <a:solidFill>
                  <a:srgbClr val="002954"/>
                </a:solidFill>
                <a:latin typeface="Calibri"/>
                <a:cs typeface="Calibri"/>
              </a:rPr>
              <a:t>RICH</a:t>
            </a:r>
            <a:r>
              <a:rPr sz="1000" b="1" spc="-25" dirty="0">
                <a:solidFill>
                  <a:srgbClr val="002954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002954"/>
                </a:solidFill>
                <a:latin typeface="Calibri"/>
                <a:cs typeface="Calibri"/>
              </a:rPr>
              <a:t>GANZ</a:t>
            </a:r>
            <a:endParaRPr sz="1000">
              <a:latin typeface="Calibri"/>
              <a:cs typeface="Calibri"/>
            </a:endParaRPr>
          </a:p>
          <a:p>
            <a:pPr marL="1303020">
              <a:lnSpc>
                <a:spcPct val="100000"/>
              </a:lnSpc>
              <a:spcBef>
                <a:spcPts val="155"/>
              </a:spcBef>
            </a:pPr>
            <a:r>
              <a:rPr sz="1000" b="1" dirty="0">
                <a:solidFill>
                  <a:srgbClr val="0A668F"/>
                </a:solidFill>
                <a:latin typeface="Calibri"/>
                <a:cs typeface="Calibri"/>
              </a:rPr>
              <a:t>President</a:t>
            </a:r>
            <a:r>
              <a:rPr sz="1000" b="1" spc="-20" dirty="0">
                <a:solidFill>
                  <a:srgbClr val="0A668F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0A668F"/>
                </a:solidFill>
                <a:latin typeface="Calibri"/>
                <a:cs typeface="Calibri"/>
              </a:rPr>
              <a:t>and</a:t>
            </a:r>
            <a:r>
              <a:rPr sz="1000" b="1" spc="-20" dirty="0">
                <a:solidFill>
                  <a:srgbClr val="0A668F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0A668F"/>
                </a:solidFill>
                <a:latin typeface="Calibri"/>
                <a:cs typeface="Calibri"/>
              </a:rPr>
              <a:t>Chief</a:t>
            </a:r>
            <a:r>
              <a:rPr sz="1000" b="1" spc="-20" dirty="0">
                <a:solidFill>
                  <a:srgbClr val="0A668F"/>
                </a:solidFill>
                <a:latin typeface="Calibri"/>
                <a:cs typeface="Calibri"/>
              </a:rPr>
              <a:t> </a:t>
            </a:r>
            <a:r>
              <a:rPr sz="1000" b="1" spc="-10" dirty="0">
                <a:solidFill>
                  <a:srgbClr val="0A668F"/>
                </a:solidFill>
                <a:latin typeface="Calibri"/>
                <a:cs typeface="Calibri"/>
              </a:rPr>
              <a:t>Executive</a:t>
            </a:r>
            <a:r>
              <a:rPr sz="1000" b="1" spc="-5" dirty="0">
                <a:solidFill>
                  <a:srgbClr val="0A668F"/>
                </a:solidFill>
                <a:latin typeface="Calibri"/>
                <a:cs typeface="Calibri"/>
              </a:rPr>
              <a:t> </a:t>
            </a:r>
            <a:r>
              <a:rPr sz="1000" b="1" spc="-10" dirty="0">
                <a:solidFill>
                  <a:srgbClr val="0A668F"/>
                </a:solidFill>
                <a:latin typeface="Calibri"/>
                <a:cs typeface="Calibri"/>
              </a:rPr>
              <a:t>Officer</a:t>
            </a:r>
            <a:endParaRPr sz="1000">
              <a:latin typeface="Calibri"/>
              <a:cs typeface="Calibri"/>
            </a:endParaRPr>
          </a:p>
          <a:p>
            <a:pPr marL="1486535" indent="-171450">
              <a:lnSpc>
                <a:spcPct val="100000"/>
              </a:lnSpc>
              <a:spcBef>
                <a:spcPts val="75"/>
              </a:spcBef>
              <a:buFont typeface="Wingdings"/>
              <a:buChar char=""/>
              <a:tabLst>
                <a:tab pos="1486535" algn="l"/>
              </a:tabLst>
            </a:pPr>
            <a:r>
              <a:rPr sz="900" dirty="0">
                <a:latin typeface="Calibri"/>
                <a:cs typeface="Calibri"/>
              </a:rPr>
              <a:t>Life</a:t>
            </a:r>
            <a:r>
              <a:rPr sz="900" spc="-2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sciences</a:t>
            </a:r>
            <a:r>
              <a:rPr sz="900" spc="-2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executive</a:t>
            </a:r>
            <a:r>
              <a:rPr sz="900" spc="-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with</a:t>
            </a:r>
            <a:r>
              <a:rPr sz="900" spc="-3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over</a:t>
            </a:r>
            <a:r>
              <a:rPr sz="900" spc="-2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40</a:t>
            </a:r>
            <a:r>
              <a:rPr sz="900" spc="-3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years</a:t>
            </a:r>
            <a:r>
              <a:rPr sz="900" spc="-35" dirty="0">
                <a:latin typeface="Calibri"/>
                <a:cs typeface="Calibri"/>
              </a:rPr>
              <a:t> </a:t>
            </a:r>
            <a:r>
              <a:rPr sz="900" spc="-25" dirty="0">
                <a:latin typeface="Calibri"/>
                <a:cs typeface="Calibri"/>
              </a:rPr>
              <a:t>of</a:t>
            </a:r>
            <a:endParaRPr sz="900">
              <a:latin typeface="Calibri"/>
              <a:cs typeface="Calibri"/>
            </a:endParaRPr>
          </a:p>
          <a:p>
            <a:pPr marL="1487170">
              <a:lnSpc>
                <a:spcPct val="100000"/>
              </a:lnSpc>
            </a:pPr>
            <a:r>
              <a:rPr sz="900" spc="-10" dirty="0">
                <a:latin typeface="Calibri"/>
                <a:cs typeface="Calibri"/>
              </a:rPr>
              <a:t>experience</a:t>
            </a:r>
            <a:endParaRPr sz="900">
              <a:latin typeface="Calibri"/>
              <a:cs typeface="Calibri"/>
            </a:endParaRPr>
          </a:p>
          <a:p>
            <a:pPr marL="1485900" marR="26034" indent="-171450">
              <a:lnSpc>
                <a:spcPct val="100000"/>
              </a:lnSpc>
              <a:buFont typeface="Wingdings"/>
              <a:buChar char=""/>
              <a:tabLst>
                <a:tab pos="1487170" algn="l"/>
              </a:tabLst>
            </a:pPr>
            <a:r>
              <a:rPr sz="900" dirty="0">
                <a:latin typeface="Calibri"/>
                <a:cs typeface="Calibri"/>
              </a:rPr>
              <a:t>40</a:t>
            </a:r>
            <a:r>
              <a:rPr sz="900" spc="-4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years</a:t>
            </a:r>
            <a:r>
              <a:rPr sz="900" spc="-3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of</a:t>
            </a:r>
            <a:r>
              <a:rPr sz="900" spc="-3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experience</a:t>
            </a:r>
            <a:r>
              <a:rPr sz="900" spc="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with</a:t>
            </a:r>
            <a:r>
              <a:rPr sz="900" spc="-35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organizations</a:t>
            </a:r>
            <a:r>
              <a:rPr sz="900" spc="500" dirty="0">
                <a:latin typeface="Calibri"/>
                <a:cs typeface="Calibri"/>
              </a:rPr>
              <a:t> 	</a:t>
            </a:r>
            <a:r>
              <a:rPr sz="900" dirty="0">
                <a:latin typeface="Calibri"/>
                <a:cs typeface="Calibri"/>
              </a:rPr>
              <a:t>including</a:t>
            </a:r>
            <a:r>
              <a:rPr sz="900" spc="-1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Abbott,</a:t>
            </a:r>
            <a:r>
              <a:rPr sz="900" spc="-3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Baxter,</a:t>
            </a:r>
            <a:r>
              <a:rPr sz="900" spc="-50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OmniSonics,</a:t>
            </a:r>
            <a:r>
              <a:rPr sz="900" spc="500" dirty="0">
                <a:latin typeface="Calibri"/>
                <a:cs typeface="Calibri"/>
              </a:rPr>
              <a:t> 	</a:t>
            </a:r>
            <a:r>
              <a:rPr sz="900" dirty="0">
                <a:latin typeface="Calibri"/>
                <a:cs typeface="Calibri"/>
              </a:rPr>
              <a:t>Founder</a:t>
            </a:r>
            <a:r>
              <a:rPr sz="900" spc="1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of</a:t>
            </a:r>
            <a:r>
              <a:rPr sz="900" spc="-2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RGA</a:t>
            </a:r>
            <a:r>
              <a:rPr sz="900" spc="-5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LifeSciences,</a:t>
            </a:r>
            <a:r>
              <a:rPr sz="900" spc="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and</a:t>
            </a:r>
            <a:r>
              <a:rPr sz="900" spc="-10" dirty="0">
                <a:latin typeface="Calibri"/>
                <a:cs typeface="Calibri"/>
              </a:rPr>
              <a:t> Executive</a:t>
            </a:r>
            <a:r>
              <a:rPr sz="900" spc="500" dirty="0">
                <a:latin typeface="Calibri"/>
                <a:cs typeface="Calibri"/>
              </a:rPr>
              <a:t> 	</a:t>
            </a:r>
            <a:r>
              <a:rPr sz="900" dirty="0">
                <a:latin typeface="Calibri"/>
                <a:cs typeface="Calibri"/>
              </a:rPr>
              <a:t>in</a:t>
            </a:r>
            <a:r>
              <a:rPr sz="900" spc="-3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Residence</a:t>
            </a:r>
            <a:r>
              <a:rPr sz="900" spc="-2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roles</a:t>
            </a:r>
            <a:r>
              <a:rPr sz="900" spc="-3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with</a:t>
            </a:r>
            <a:r>
              <a:rPr sz="900" spc="-4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Kairos</a:t>
            </a:r>
            <a:r>
              <a:rPr sz="900" spc="-5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Ventures</a:t>
            </a:r>
            <a:r>
              <a:rPr sz="900" spc="-20" dirty="0">
                <a:latin typeface="Calibri"/>
                <a:cs typeface="Calibri"/>
              </a:rPr>
              <a:t> </a:t>
            </a:r>
            <a:r>
              <a:rPr sz="900" spc="-25" dirty="0">
                <a:latin typeface="Calibri"/>
                <a:cs typeface="Calibri"/>
              </a:rPr>
              <a:t>and</a:t>
            </a:r>
            <a:r>
              <a:rPr sz="900" spc="500" dirty="0">
                <a:latin typeface="Calibri"/>
                <a:cs typeface="Calibri"/>
              </a:rPr>
              <a:t> 	</a:t>
            </a:r>
            <a:r>
              <a:rPr sz="900" dirty="0">
                <a:latin typeface="Calibri"/>
                <a:cs typeface="Calibri"/>
              </a:rPr>
              <a:t>Orange</a:t>
            </a:r>
            <a:r>
              <a:rPr sz="900" spc="-2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Grove</a:t>
            </a:r>
            <a:r>
              <a:rPr sz="900" spc="-35" dirty="0">
                <a:latin typeface="Calibri"/>
                <a:cs typeface="Calibri"/>
              </a:rPr>
              <a:t> </a:t>
            </a:r>
            <a:r>
              <a:rPr sz="900" spc="-25" dirty="0">
                <a:latin typeface="Calibri"/>
                <a:cs typeface="Calibri"/>
              </a:rPr>
              <a:t>Bio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707248" y="1303782"/>
            <a:ext cx="2498090" cy="6699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A8384B"/>
                </a:solidFill>
                <a:latin typeface="Arial"/>
                <a:cs typeface="Arial"/>
              </a:rPr>
              <a:t>ACADEMIC</a:t>
            </a:r>
            <a:r>
              <a:rPr sz="1400" b="1" spc="-50" dirty="0">
                <a:solidFill>
                  <a:srgbClr val="A8384B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A8384B"/>
                </a:solidFill>
                <a:latin typeface="Arial"/>
                <a:cs typeface="Arial"/>
              </a:rPr>
              <a:t>FOUNDERS</a:t>
            </a:r>
            <a:endParaRPr sz="1400">
              <a:latin typeface="Arial"/>
              <a:cs typeface="Arial"/>
            </a:endParaRPr>
          </a:p>
          <a:p>
            <a:pPr marL="1130935">
              <a:lnSpc>
                <a:spcPct val="100000"/>
              </a:lnSpc>
              <a:spcBef>
                <a:spcPts val="975"/>
              </a:spcBef>
            </a:pPr>
            <a:r>
              <a:rPr sz="1000" b="1" dirty="0">
                <a:solidFill>
                  <a:srgbClr val="002954"/>
                </a:solidFill>
                <a:latin typeface="Calibri"/>
                <a:cs typeface="Calibri"/>
              </a:rPr>
              <a:t>JOSE</a:t>
            </a:r>
            <a:r>
              <a:rPr sz="1000" b="1" spc="-25" dirty="0">
                <a:solidFill>
                  <a:srgbClr val="002954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002954"/>
                </a:solidFill>
                <a:latin typeface="Calibri"/>
                <a:cs typeface="Calibri"/>
              </a:rPr>
              <a:t>CANCELAS,</a:t>
            </a:r>
            <a:r>
              <a:rPr sz="1000" b="1" spc="-10" dirty="0">
                <a:solidFill>
                  <a:srgbClr val="002954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002954"/>
                </a:solidFill>
                <a:latin typeface="Calibri"/>
                <a:cs typeface="Calibri"/>
              </a:rPr>
              <a:t>MD,</a:t>
            </a:r>
            <a:r>
              <a:rPr sz="1000" b="1" spc="-20" dirty="0">
                <a:solidFill>
                  <a:srgbClr val="002954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002954"/>
                </a:solidFill>
                <a:latin typeface="Calibri"/>
                <a:cs typeface="Calibri"/>
              </a:rPr>
              <a:t>PhD</a:t>
            </a:r>
            <a:endParaRPr sz="1000">
              <a:latin typeface="Calibri"/>
              <a:cs typeface="Calibri"/>
            </a:endParaRPr>
          </a:p>
          <a:p>
            <a:pPr marL="1156970">
              <a:lnSpc>
                <a:spcPct val="100000"/>
              </a:lnSpc>
              <a:spcBef>
                <a:spcPts val="10"/>
              </a:spcBef>
            </a:pPr>
            <a:r>
              <a:rPr sz="1000" b="1" spc="-10" dirty="0">
                <a:solidFill>
                  <a:srgbClr val="0A668F"/>
                </a:solidFill>
                <a:latin typeface="Calibri"/>
                <a:cs typeface="Calibri"/>
              </a:rPr>
              <a:t>Founder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8857233" y="4115561"/>
            <a:ext cx="809625" cy="3314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dirty="0">
                <a:solidFill>
                  <a:srgbClr val="002954"/>
                </a:solidFill>
                <a:latin typeface="Calibri"/>
                <a:cs typeface="Calibri"/>
              </a:rPr>
              <a:t>YI</a:t>
            </a:r>
            <a:r>
              <a:rPr sz="1000" b="1" spc="-25" dirty="0">
                <a:solidFill>
                  <a:srgbClr val="002954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002954"/>
                </a:solidFill>
                <a:latin typeface="Calibri"/>
                <a:cs typeface="Calibri"/>
              </a:rPr>
              <a:t>ZHENG, </a:t>
            </a:r>
            <a:r>
              <a:rPr sz="1000" b="1" spc="-25" dirty="0">
                <a:solidFill>
                  <a:srgbClr val="002954"/>
                </a:solidFill>
                <a:latin typeface="Calibri"/>
                <a:cs typeface="Calibri"/>
              </a:rPr>
              <a:t>PHD</a:t>
            </a:r>
            <a:endParaRPr sz="1000">
              <a:latin typeface="Calibri"/>
              <a:cs typeface="Calibri"/>
            </a:endParaRPr>
          </a:p>
          <a:p>
            <a:pPr marL="22860">
              <a:lnSpc>
                <a:spcPct val="100000"/>
              </a:lnSpc>
              <a:spcBef>
                <a:spcPts val="10"/>
              </a:spcBef>
            </a:pPr>
            <a:r>
              <a:rPr sz="1000" b="1" spc="-10" dirty="0">
                <a:solidFill>
                  <a:srgbClr val="0A668F"/>
                </a:solidFill>
                <a:latin typeface="Calibri"/>
                <a:cs typeface="Calibri"/>
              </a:rPr>
              <a:t>Founder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8943213" y="2042921"/>
            <a:ext cx="2637155" cy="1260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3515" marR="5080" indent="-1714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184785" algn="l"/>
              </a:tabLst>
            </a:pPr>
            <a:r>
              <a:rPr sz="900" dirty="0">
                <a:latin typeface="Calibri"/>
                <a:cs typeface="Calibri"/>
              </a:rPr>
              <a:t>Executive</a:t>
            </a:r>
            <a:r>
              <a:rPr sz="900" spc="-4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Director,</a:t>
            </a:r>
            <a:r>
              <a:rPr sz="900" spc="-3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Connell</a:t>
            </a:r>
            <a:r>
              <a:rPr sz="900" spc="-2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and</a:t>
            </a:r>
            <a:r>
              <a:rPr sz="900" spc="-4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O’Reilly</a:t>
            </a:r>
            <a:r>
              <a:rPr sz="900" spc="-2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Families</a:t>
            </a:r>
            <a:r>
              <a:rPr sz="900" spc="-15" dirty="0">
                <a:latin typeface="Calibri"/>
                <a:cs typeface="Calibri"/>
              </a:rPr>
              <a:t> </a:t>
            </a:r>
            <a:r>
              <a:rPr sz="900" spc="-20" dirty="0">
                <a:latin typeface="Calibri"/>
                <a:cs typeface="Calibri"/>
              </a:rPr>
              <a:t>Cell</a:t>
            </a:r>
            <a:r>
              <a:rPr sz="900" spc="500" dirty="0">
                <a:latin typeface="Calibri"/>
                <a:cs typeface="Calibri"/>
              </a:rPr>
              <a:t> 	</a:t>
            </a:r>
            <a:r>
              <a:rPr sz="900" spc="-10" dirty="0">
                <a:latin typeface="Calibri"/>
                <a:cs typeface="Calibri"/>
              </a:rPr>
              <a:t>Manipulation</a:t>
            </a:r>
            <a:r>
              <a:rPr sz="900" spc="2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Core,</a:t>
            </a:r>
            <a:r>
              <a:rPr sz="900" spc="-15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Dana-</a:t>
            </a:r>
            <a:r>
              <a:rPr sz="900" dirty="0">
                <a:latin typeface="Calibri"/>
                <a:cs typeface="Calibri"/>
              </a:rPr>
              <a:t>Farber</a:t>
            </a:r>
            <a:r>
              <a:rPr sz="900" spc="-1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Cancer</a:t>
            </a:r>
            <a:r>
              <a:rPr sz="900" spc="-20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Institute;</a:t>
            </a:r>
            <a:r>
              <a:rPr sz="900" spc="500" dirty="0">
                <a:latin typeface="Calibri"/>
                <a:cs typeface="Calibri"/>
              </a:rPr>
              <a:t> 	</a:t>
            </a:r>
            <a:r>
              <a:rPr sz="900" dirty="0">
                <a:latin typeface="Calibri"/>
                <a:cs typeface="Calibri"/>
              </a:rPr>
              <a:t>expert</a:t>
            </a:r>
            <a:r>
              <a:rPr sz="900" spc="-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in</a:t>
            </a:r>
            <a:r>
              <a:rPr sz="900" spc="-15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transfusion</a:t>
            </a:r>
            <a:r>
              <a:rPr sz="900" spc="-1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medicine,</a:t>
            </a:r>
            <a:r>
              <a:rPr sz="900" spc="1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cell</a:t>
            </a:r>
            <a:r>
              <a:rPr sz="900" spc="-2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and</a:t>
            </a:r>
            <a:r>
              <a:rPr sz="900" spc="-15" dirty="0">
                <a:latin typeface="Calibri"/>
                <a:cs typeface="Calibri"/>
              </a:rPr>
              <a:t> </a:t>
            </a:r>
            <a:r>
              <a:rPr sz="900" spc="-20" dirty="0">
                <a:latin typeface="Calibri"/>
                <a:cs typeface="Calibri"/>
              </a:rPr>
              <a:t>gene</a:t>
            </a:r>
            <a:r>
              <a:rPr sz="900" spc="500" dirty="0">
                <a:latin typeface="Calibri"/>
                <a:cs typeface="Calibri"/>
              </a:rPr>
              <a:t> 	</a:t>
            </a:r>
            <a:r>
              <a:rPr sz="900" dirty="0">
                <a:latin typeface="Calibri"/>
                <a:cs typeface="Calibri"/>
              </a:rPr>
              <a:t>therapy,</a:t>
            </a:r>
            <a:r>
              <a:rPr sz="900" spc="-2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and</a:t>
            </a:r>
            <a:r>
              <a:rPr sz="900" spc="-3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stem</a:t>
            </a:r>
            <a:r>
              <a:rPr sz="900" spc="-2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cell</a:t>
            </a:r>
            <a:r>
              <a:rPr sz="900" spc="-25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biology</a:t>
            </a:r>
            <a:endParaRPr sz="900">
              <a:latin typeface="Calibri"/>
              <a:cs typeface="Calibri"/>
            </a:endParaRPr>
          </a:p>
          <a:p>
            <a:pPr marL="184150" indent="-171450">
              <a:lnSpc>
                <a:spcPct val="100000"/>
              </a:lnSpc>
              <a:buFont typeface="Wingdings"/>
              <a:buChar char=""/>
              <a:tabLst>
                <a:tab pos="184150" algn="l"/>
              </a:tabLst>
            </a:pPr>
            <a:r>
              <a:rPr sz="900" b="1" dirty="0">
                <a:latin typeface="Calibri"/>
                <a:cs typeface="Calibri"/>
              </a:rPr>
              <a:t>Current</a:t>
            </a:r>
            <a:r>
              <a:rPr sz="900" b="1" spc="-3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AABB</a:t>
            </a:r>
            <a:r>
              <a:rPr sz="900" b="1" spc="-25" dirty="0">
                <a:latin typeface="Calibri"/>
                <a:cs typeface="Calibri"/>
              </a:rPr>
              <a:t> </a:t>
            </a:r>
            <a:r>
              <a:rPr sz="900" b="1" spc="-10" dirty="0">
                <a:latin typeface="Calibri"/>
                <a:cs typeface="Calibri"/>
              </a:rPr>
              <a:t>President</a:t>
            </a:r>
            <a:endParaRPr sz="900">
              <a:latin typeface="Calibri"/>
              <a:cs typeface="Calibri"/>
            </a:endParaRPr>
          </a:p>
          <a:p>
            <a:pPr marL="183515" marR="36830" indent="-171450">
              <a:lnSpc>
                <a:spcPct val="100000"/>
              </a:lnSpc>
              <a:buFont typeface="Wingdings"/>
              <a:buChar char=""/>
              <a:tabLst>
                <a:tab pos="184785" algn="l"/>
              </a:tabLst>
            </a:pPr>
            <a:r>
              <a:rPr sz="900" spc="-10" dirty="0">
                <a:latin typeface="Calibri"/>
                <a:cs typeface="Calibri"/>
              </a:rPr>
              <a:t>Pioneered</a:t>
            </a:r>
            <a:r>
              <a:rPr sz="900" spc="-2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mechanisms</a:t>
            </a:r>
            <a:r>
              <a:rPr sz="900" spc="-1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of</a:t>
            </a:r>
            <a:r>
              <a:rPr sz="900" spc="-4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hematopoietic</a:t>
            </a:r>
            <a:r>
              <a:rPr sz="900" spc="-10" dirty="0">
                <a:latin typeface="Calibri"/>
                <a:cs typeface="Calibri"/>
              </a:rPr>
              <a:t> regulation</a:t>
            </a:r>
            <a:r>
              <a:rPr sz="900" spc="500" dirty="0">
                <a:latin typeface="Calibri"/>
                <a:cs typeface="Calibri"/>
              </a:rPr>
              <a:t> 	</a:t>
            </a:r>
            <a:r>
              <a:rPr sz="900" dirty="0">
                <a:latin typeface="Calibri"/>
                <a:cs typeface="Calibri"/>
              </a:rPr>
              <a:t>via</a:t>
            </a:r>
            <a:r>
              <a:rPr sz="900" spc="-4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Rho</a:t>
            </a:r>
            <a:r>
              <a:rPr sz="900" spc="-3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GTPases</a:t>
            </a:r>
            <a:r>
              <a:rPr sz="900" spc="-5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and</a:t>
            </a:r>
            <a:r>
              <a:rPr sz="900" spc="-2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developed</a:t>
            </a:r>
            <a:r>
              <a:rPr sz="900" spc="-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novel</a:t>
            </a:r>
            <a:r>
              <a:rPr sz="900" spc="-1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blood</a:t>
            </a:r>
            <a:r>
              <a:rPr sz="900" spc="-35" dirty="0">
                <a:latin typeface="Calibri"/>
                <a:cs typeface="Calibri"/>
              </a:rPr>
              <a:t> </a:t>
            </a:r>
            <a:r>
              <a:rPr sz="900" spc="-20" dirty="0">
                <a:latin typeface="Calibri"/>
                <a:cs typeface="Calibri"/>
              </a:rPr>
              <a:t>cell</a:t>
            </a:r>
            <a:r>
              <a:rPr sz="900" spc="500" dirty="0">
                <a:latin typeface="Calibri"/>
                <a:cs typeface="Calibri"/>
              </a:rPr>
              <a:t> 	</a:t>
            </a:r>
            <a:r>
              <a:rPr sz="900" spc="-10" dirty="0">
                <a:latin typeface="Calibri"/>
                <a:cs typeface="Calibri"/>
              </a:rPr>
              <a:t>preservation</a:t>
            </a:r>
            <a:r>
              <a:rPr sz="900" spc="2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and</a:t>
            </a:r>
            <a:r>
              <a:rPr sz="900" spc="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platelet</a:t>
            </a:r>
            <a:r>
              <a:rPr sz="900" spc="30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stabilization</a:t>
            </a:r>
            <a:r>
              <a:rPr sz="900" spc="30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technologies</a:t>
            </a:r>
            <a:r>
              <a:rPr sz="900" spc="500" dirty="0">
                <a:latin typeface="Calibri"/>
                <a:cs typeface="Calibri"/>
              </a:rPr>
              <a:t> 	</a:t>
            </a:r>
            <a:r>
              <a:rPr sz="900" dirty="0">
                <a:latin typeface="Calibri"/>
                <a:cs typeface="Calibri"/>
              </a:rPr>
              <a:t>translated</a:t>
            </a:r>
            <a:r>
              <a:rPr sz="900" spc="-2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to</a:t>
            </a:r>
            <a:r>
              <a:rPr sz="900" spc="-3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clinical</a:t>
            </a:r>
            <a:r>
              <a:rPr sz="900" spc="-20" dirty="0">
                <a:latin typeface="Calibri"/>
                <a:cs typeface="Calibri"/>
              </a:rPr>
              <a:t> </a:t>
            </a:r>
            <a:r>
              <a:rPr sz="900" spc="-25" dirty="0">
                <a:latin typeface="Calibri"/>
                <a:cs typeface="Calibri"/>
              </a:rPr>
              <a:t>use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886825" y="4473702"/>
            <a:ext cx="2567305" cy="986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3515" marR="5080" indent="-1714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184785" algn="l"/>
              </a:tabLst>
            </a:pPr>
            <a:r>
              <a:rPr sz="900" dirty="0">
                <a:latin typeface="Calibri"/>
                <a:cs typeface="Calibri"/>
              </a:rPr>
              <a:t>Co-Executive</a:t>
            </a:r>
            <a:r>
              <a:rPr sz="900" spc="-3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Director,</a:t>
            </a:r>
            <a:r>
              <a:rPr sz="900" spc="-2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Cancer</a:t>
            </a:r>
            <a:r>
              <a:rPr sz="900" spc="-4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and</a:t>
            </a:r>
            <a:r>
              <a:rPr sz="900" spc="-2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Blood</a:t>
            </a:r>
            <a:r>
              <a:rPr sz="900" spc="-30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Diseases</a:t>
            </a:r>
            <a:r>
              <a:rPr sz="900" spc="500" dirty="0">
                <a:latin typeface="Calibri"/>
                <a:cs typeface="Calibri"/>
              </a:rPr>
              <a:t> 	</a:t>
            </a:r>
            <a:r>
              <a:rPr sz="900" dirty="0">
                <a:latin typeface="Calibri"/>
                <a:cs typeface="Calibri"/>
              </a:rPr>
              <a:t>Institute;</a:t>
            </a:r>
            <a:r>
              <a:rPr sz="900" spc="-5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Director,</a:t>
            </a:r>
            <a:r>
              <a:rPr sz="900" spc="-5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Experimental</a:t>
            </a:r>
            <a:r>
              <a:rPr sz="900" spc="-3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Hematology</a:t>
            </a:r>
            <a:r>
              <a:rPr sz="900" spc="-45" dirty="0">
                <a:latin typeface="Calibri"/>
                <a:cs typeface="Calibri"/>
              </a:rPr>
              <a:t> </a:t>
            </a:r>
            <a:r>
              <a:rPr sz="900" spc="-25" dirty="0">
                <a:latin typeface="Calibri"/>
                <a:cs typeface="Calibri"/>
              </a:rPr>
              <a:t>and</a:t>
            </a:r>
            <a:r>
              <a:rPr sz="900" spc="500" dirty="0">
                <a:latin typeface="Calibri"/>
                <a:cs typeface="Calibri"/>
              </a:rPr>
              <a:t> 	</a:t>
            </a:r>
            <a:r>
              <a:rPr sz="900" dirty="0">
                <a:latin typeface="Calibri"/>
                <a:cs typeface="Calibri"/>
              </a:rPr>
              <a:t>Cancer</a:t>
            </a:r>
            <a:r>
              <a:rPr sz="900" spc="-35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Biology;</a:t>
            </a:r>
            <a:r>
              <a:rPr sz="900" spc="-1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Marjory</a:t>
            </a:r>
            <a:r>
              <a:rPr sz="900" spc="-2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Johnson</a:t>
            </a:r>
            <a:r>
              <a:rPr sz="900" spc="-1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Endowed</a:t>
            </a:r>
            <a:r>
              <a:rPr sz="900" spc="-2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Chair</a:t>
            </a:r>
            <a:r>
              <a:rPr sz="900" spc="-25" dirty="0">
                <a:latin typeface="Calibri"/>
                <a:cs typeface="Calibri"/>
              </a:rPr>
              <a:t> of</a:t>
            </a:r>
            <a:r>
              <a:rPr sz="900" spc="500" dirty="0">
                <a:latin typeface="Calibri"/>
                <a:cs typeface="Calibri"/>
              </a:rPr>
              <a:t> 	</a:t>
            </a:r>
            <a:r>
              <a:rPr sz="900" dirty="0">
                <a:latin typeface="Calibri"/>
                <a:cs typeface="Calibri"/>
              </a:rPr>
              <a:t>Drug</a:t>
            </a:r>
            <a:r>
              <a:rPr sz="900" spc="-3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Discovery,</a:t>
            </a:r>
            <a:r>
              <a:rPr sz="900" spc="-3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University</a:t>
            </a:r>
            <a:r>
              <a:rPr sz="900" spc="-1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of</a:t>
            </a:r>
            <a:r>
              <a:rPr sz="900" spc="-45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Cincinnati</a:t>
            </a:r>
            <a:endParaRPr sz="900">
              <a:latin typeface="Calibri"/>
              <a:cs typeface="Calibri"/>
            </a:endParaRPr>
          </a:p>
          <a:p>
            <a:pPr marL="183515" marR="10160" indent="-171450">
              <a:lnSpc>
                <a:spcPct val="100000"/>
              </a:lnSpc>
              <a:buFont typeface="Wingdings"/>
              <a:buChar char=""/>
              <a:tabLst>
                <a:tab pos="184785" algn="l"/>
              </a:tabLst>
            </a:pPr>
            <a:r>
              <a:rPr sz="900" dirty="0">
                <a:latin typeface="Calibri"/>
                <a:cs typeface="Calibri"/>
              </a:rPr>
              <a:t>Leads</a:t>
            </a:r>
            <a:r>
              <a:rPr sz="900" spc="-2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discovery</a:t>
            </a:r>
            <a:r>
              <a:rPr sz="900" spc="-1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of</a:t>
            </a:r>
            <a:r>
              <a:rPr sz="900" spc="-3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Rho</a:t>
            </a:r>
            <a:r>
              <a:rPr sz="900" spc="-3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GTPase</a:t>
            </a:r>
            <a:r>
              <a:rPr sz="900" spc="-3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and</a:t>
            </a:r>
            <a:r>
              <a:rPr sz="900" spc="-2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mTOR</a:t>
            </a:r>
            <a:r>
              <a:rPr sz="900" spc="-20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signaling</a:t>
            </a:r>
            <a:r>
              <a:rPr sz="900" spc="500" dirty="0">
                <a:latin typeface="Calibri"/>
                <a:cs typeface="Calibri"/>
              </a:rPr>
              <a:t> 	</a:t>
            </a:r>
            <a:r>
              <a:rPr sz="900" dirty="0">
                <a:latin typeface="Calibri"/>
                <a:cs typeface="Calibri"/>
              </a:rPr>
              <a:t>mechanisms</a:t>
            </a:r>
            <a:r>
              <a:rPr sz="900" spc="1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in </a:t>
            </a:r>
            <a:r>
              <a:rPr sz="900" spc="-10" dirty="0">
                <a:latin typeface="Calibri"/>
                <a:cs typeface="Calibri"/>
              </a:rPr>
              <a:t>hematopoiesis</a:t>
            </a:r>
            <a:r>
              <a:rPr sz="900" spc="10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advancing</a:t>
            </a:r>
            <a:r>
              <a:rPr sz="900" spc="5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rational</a:t>
            </a:r>
            <a:r>
              <a:rPr sz="900" spc="500" dirty="0">
                <a:latin typeface="Calibri"/>
                <a:cs typeface="Calibri"/>
              </a:rPr>
              <a:t> 	</a:t>
            </a:r>
            <a:r>
              <a:rPr sz="900" dirty="0">
                <a:latin typeface="Calibri"/>
                <a:cs typeface="Calibri"/>
              </a:rPr>
              <a:t>design</a:t>
            </a:r>
            <a:r>
              <a:rPr sz="900" spc="-2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of</a:t>
            </a:r>
            <a:r>
              <a:rPr sz="900" spc="-5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small</a:t>
            </a:r>
            <a:r>
              <a:rPr sz="900" spc="-3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molecule</a:t>
            </a:r>
            <a:r>
              <a:rPr sz="900" spc="-25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inhibitors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12242" y="4758054"/>
            <a:ext cx="25666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A8384B"/>
                </a:solidFill>
                <a:latin typeface="Arial"/>
                <a:cs typeface="Arial"/>
              </a:rPr>
              <a:t>PHASE</a:t>
            </a:r>
            <a:r>
              <a:rPr sz="1400" b="1" spc="-25" dirty="0">
                <a:solidFill>
                  <a:srgbClr val="A8384B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A8384B"/>
                </a:solidFill>
                <a:latin typeface="Arial"/>
                <a:cs typeface="Arial"/>
              </a:rPr>
              <a:t>1</a:t>
            </a:r>
            <a:r>
              <a:rPr sz="1400" b="1" spc="-65" dirty="0">
                <a:solidFill>
                  <a:srgbClr val="A8384B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A8384B"/>
                </a:solidFill>
                <a:latin typeface="Arial"/>
                <a:cs typeface="Arial"/>
              </a:rPr>
              <a:t>CLINICAL</a:t>
            </a:r>
            <a:r>
              <a:rPr sz="1400" b="1" spc="-55" dirty="0">
                <a:solidFill>
                  <a:srgbClr val="A8384B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A8384B"/>
                </a:solidFill>
                <a:latin typeface="Arial"/>
                <a:cs typeface="Arial"/>
              </a:rPr>
              <a:t>TRIAL</a:t>
            </a:r>
            <a:r>
              <a:rPr sz="1400" b="1" spc="-55" dirty="0">
                <a:solidFill>
                  <a:srgbClr val="A8384B"/>
                </a:solidFill>
                <a:latin typeface="Arial"/>
                <a:cs typeface="Arial"/>
              </a:rPr>
              <a:t> </a:t>
            </a:r>
            <a:r>
              <a:rPr sz="1400" b="1" spc="-25" dirty="0">
                <a:solidFill>
                  <a:srgbClr val="A8384B"/>
                </a:solidFill>
                <a:latin typeface="Arial"/>
                <a:cs typeface="Arial"/>
              </a:rPr>
              <a:t>PIS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457200" y="5145011"/>
            <a:ext cx="4716780" cy="1045844"/>
            <a:chOff x="457200" y="5145011"/>
            <a:chExt cx="4716780" cy="1045844"/>
          </a:xfrm>
        </p:grpSpPr>
        <p:pic>
          <p:nvPicPr>
            <p:cNvPr id="34" name="object 34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457200" y="5145011"/>
              <a:ext cx="1059167" cy="1045476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483400" y="5171985"/>
              <a:ext cx="957668" cy="942873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114800" y="5145011"/>
              <a:ext cx="1059167" cy="1045476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4141342" y="5171985"/>
              <a:ext cx="957707" cy="942873"/>
            </a:xfrm>
            <a:prstGeom prst="rect">
              <a:avLst/>
            </a:prstGeom>
          </p:spPr>
        </p:pic>
      </p:grpSp>
      <p:sp>
        <p:nvSpPr>
          <p:cNvPr id="38" name="object 38"/>
          <p:cNvSpPr txBox="1"/>
          <p:nvPr/>
        </p:nvSpPr>
        <p:spPr>
          <a:xfrm>
            <a:off x="1528317" y="5136667"/>
            <a:ext cx="2301240" cy="861694"/>
          </a:xfrm>
          <a:prstGeom prst="rect">
            <a:avLst/>
          </a:prstGeom>
        </p:spPr>
        <p:txBody>
          <a:bodyPr vert="horz" wrap="square" lIns="0" tIns="2984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34"/>
              </a:spcBef>
            </a:pPr>
            <a:r>
              <a:rPr sz="1000" b="1" dirty="0">
                <a:solidFill>
                  <a:srgbClr val="002954"/>
                </a:solidFill>
                <a:latin typeface="Calibri"/>
                <a:cs typeface="Calibri"/>
              </a:rPr>
              <a:t>BETHANY</a:t>
            </a:r>
            <a:r>
              <a:rPr sz="1000" b="1" spc="-30" dirty="0">
                <a:solidFill>
                  <a:srgbClr val="002954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002954"/>
                </a:solidFill>
                <a:latin typeface="Calibri"/>
                <a:cs typeface="Calibri"/>
              </a:rPr>
              <a:t>BROWN</a:t>
            </a:r>
            <a:r>
              <a:rPr sz="1000" b="1" spc="-30" dirty="0">
                <a:solidFill>
                  <a:srgbClr val="002954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002954"/>
                </a:solidFill>
                <a:latin typeface="Calibri"/>
                <a:cs typeface="Calibri"/>
              </a:rPr>
              <a:t>PHD,</a:t>
            </a:r>
            <a:r>
              <a:rPr sz="1000" b="1" spc="-30" dirty="0">
                <a:solidFill>
                  <a:srgbClr val="002954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002954"/>
                </a:solidFill>
                <a:latin typeface="Calibri"/>
                <a:cs typeface="Calibri"/>
              </a:rPr>
              <a:t>MSCS</a:t>
            </a:r>
            <a:endParaRPr sz="1000">
              <a:latin typeface="Calibri"/>
              <a:cs typeface="Calibri"/>
            </a:endParaRPr>
          </a:p>
          <a:p>
            <a:pPr marL="27305" marR="5080">
              <a:lnSpc>
                <a:spcPct val="100000"/>
              </a:lnSpc>
              <a:spcBef>
                <a:spcPts val="130"/>
              </a:spcBef>
            </a:pPr>
            <a:r>
              <a:rPr sz="1000" b="1" dirty="0">
                <a:solidFill>
                  <a:srgbClr val="0A668F"/>
                </a:solidFill>
                <a:latin typeface="Calibri"/>
                <a:cs typeface="Calibri"/>
              </a:rPr>
              <a:t>Sr.</a:t>
            </a:r>
            <a:r>
              <a:rPr sz="1000" b="1" spc="-20" dirty="0">
                <a:solidFill>
                  <a:srgbClr val="0A668F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0A668F"/>
                </a:solidFill>
                <a:latin typeface="Calibri"/>
                <a:cs typeface="Calibri"/>
              </a:rPr>
              <a:t>Dir., </a:t>
            </a:r>
            <a:r>
              <a:rPr sz="1000" b="1" spc="-10" dirty="0">
                <a:solidFill>
                  <a:srgbClr val="0A668F"/>
                </a:solidFill>
                <a:latin typeface="Calibri"/>
                <a:cs typeface="Calibri"/>
              </a:rPr>
              <a:t>Transfusion</a:t>
            </a:r>
            <a:r>
              <a:rPr sz="1000" b="1" spc="-5" dirty="0">
                <a:solidFill>
                  <a:srgbClr val="0A668F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0A668F"/>
                </a:solidFill>
                <a:latin typeface="Calibri"/>
                <a:cs typeface="Calibri"/>
              </a:rPr>
              <a:t>Innovation </a:t>
            </a:r>
            <a:r>
              <a:rPr sz="1000" b="1" spc="-25" dirty="0">
                <a:solidFill>
                  <a:srgbClr val="0A668F"/>
                </a:solidFill>
                <a:latin typeface="Calibri"/>
                <a:cs typeface="Calibri"/>
              </a:rPr>
              <a:t>and</a:t>
            </a:r>
            <a:r>
              <a:rPr sz="1000" b="1" spc="500" dirty="0">
                <a:solidFill>
                  <a:srgbClr val="0A668F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0A668F"/>
                </a:solidFill>
                <a:latin typeface="Calibri"/>
                <a:cs typeface="Calibri"/>
              </a:rPr>
              <a:t>Product</a:t>
            </a:r>
            <a:r>
              <a:rPr sz="1000" b="1" spc="-15" dirty="0">
                <a:solidFill>
                  <a:srgbClr val="0A668F"/>
                </a:solidFill>
                <a:latin typeface="Calibri"/>
                <a:cs typeface="Calibri"/>
              </a:rPr>
              <a:t> </a:t>
            </a:r>
            <a:r>
              <a:rPr sz="1000" b="1" spc="-10" dirty="0">
                <a:solidFill>
                  <a:srgbClr val="0A668F"/>
                </a:solidFill>
                <a:latin typeface="Calibri"/>
                <a:cs typeface="Calibri"/>
              </a:rPr>
              <a:t>Development,</a:t>
            </a:r>
            <a:r>
              <a:rPr sz="1000" b="1" spc="-5" dirty="0">
                <a:solidFill>
                  <a:srgbClr val="0A668F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0A668F"/>
                </a:solidFill>
                <a:latin typeface="Calibri"/>
                <a:cs typeface="Calibri"/>
              </a:rPr>
              <a:t>American</a:t>
            </a:r>
            <a:r>
              <a:rPr sz="1000" b="1" spc="-20" dirty="0">
                <a:solidFill>
                  <a:srgbClr val="0A668F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0A668F"/>
                </a:solidFill>
                <a:latin typeface="Calibri"/>
                <a:cs typeface="Calibri"/>
              </a:rPr>
              <a:t>Red</a:t>
            </a:r>
            <a:r>
              <a:rPr sz="1000" b="1" spc="-15" dirty="0">
                <a:solidFill>
                  <a:srgbClr val="0A668F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0A668F"/>
                </a:solidFill>
                <a:latin typeface="Calibri"/>
                <a:cs typeface="Calibri"/>
              </a:rPr>
              <a:t>Cross</a:t>
            </a:r>
            <a:endParaRPr sz="1000">
              <a:latin typeface="Calibri"/>
              <a:cs typeface="Calibri"/>
            </a:endParaRPr>
          </a:p>
          <a:p>
            <a:pPr marL="245110" marR="436880" indent="-171450">
              <a:lnSpc>
                <a:spcPct val="100000"/>
              </a:lnSpc>
              <a:spcBef>
                <a:spcPts val="555"/>
              </a:spcBef>
              <a:buFont typeface="Wingdings"/>
              <a:buChar char=""/>
              <a:tabLst>
                <a:tab pos="246379" algn="l"/>
              </a:tabLst>
            </a:pPr>
            <a:r>
              <a:rPr sz="900" dirty="0">
                <a:latin typeface="Calibri"/>
                <a:cs typeface="Calibri"/>
              </a:rPr>
              <a:t>Principal</a:t>
            </a:r>
            <a:r>
              <a:rPr sz="900" spc="5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Investigator</a:t>
            </a:r>
            <a:r>
              <a:rPr sz="900" spc="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for </a:t>
            </a:r>
            <a:r>
              <a:rPr sz="900" spc="-10" dirty="0">
                <a:latin typeface="Calibri"/>
                <a:cs typeface="Calibri"/>
              </a:rPr>
              <a:t>American</a:t>
            </a:r>
            <a:r>
              <a:rPr sz="900" spc="500" dirty="0">
                <a:latin typeface="Calibri"/>
                <a:cs typeface="Calibri"/>
              </a:rPr>
              <a:t> 	</a:t>
            </a:r>
            <a:r>
              <a:rPr sz="900" dirty="0">
                <a:latin typeface="Calibri"/>
                <a:cs typeface="Calibri"/>
              </a:rPr>
              <a:t>Red</a:t>
            </a:r>
            <a:r>
              <a:rPr sz="900" spc="-2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Cross,</a:t>
            </a:r>
            <a:r>
              <a:rPr sz="900" spc="-3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Norfolk,</a:t>
            </a:r>
            <a:r>
              <a:rPr sz="900" spc="-1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VA</a:t>
            </a:r>
            <a:r>
              <a:rPr sz="900" spc="-3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trial</a:t>
            </a:r>
            <a:r>
              <a:rPr sz="900" spc="-5" dirty="0">
                <a:latin typeface="Calibri"/>
                <a:cs typeface="Calibri"/>
              </a:rPr>
              <a:t> </a:t>
            </a:r>
            <a:r>
              <a:rPr sz="900" spc="-20" dirty="0">
                <a:latin typeface="Calibri"/>
                <a:cs typeface="Calibri"/>
              </a:rPr>
              <a:t>site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0" name="object 4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10" dirty="0"/>
              <a:t>State</a:t>
            </a:r>
            <a:r>
              <a:rPr spc="-40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spc="-20" dirty="0"/>
              <a:t>Technology</a:t>
            </a:r>
            <a:r>
              <a:rPr spc="-30" dirty="0"/>
              <a:t> </a:t>
            </a:r>
            <a:r>
              <a:rPr dirty="0"/>
              <a:t>Meeting:</a:t>
            </a:r>
            <a:r>
              <a:rPr spc="-10" dirty="0"/>
              <a:t> Platelet</a:t>
            </a:r>
            <a:r>
              <a:rPr spc="-15" dirty="0"/>
              <a:t> </a:t>
            </a:r>
            <a:r>
              <a:rPr dirty="0"/>
              <a:t>and</a:t>
            </a:r>
            <a:r>
              <a:rPr spc="-15" dirty="0"/>
              <a:t> </a:t>
            </a:r>
            <a:r>
              <a:rPr spc="-10" dirty="0"/>
              <a:t>Platelet-</a:t>
            </a:r>
            <a:r>
              <a:rPr dirty="0"/>
              <a:t>like</a:t>
            </a:r>
            <a:r>
              <a:rPr spc="-10" dirty="0"/>
              <a:t> Products</a:t>
            </a:r>
          </a:p>
        </p:txBody>
      </p:sp>
      <p:sp>
        <p:nvSpPr>
          <p:cNvPr id="39" name="object 39"/>
          <p:cNvSpPr txBox="1"/>
          <p:nvPr/>
        </p:nvSpPr>
        <p:spPr>
          <a:xfrm>
            <a:off x="5106161" y="5140858"/>
            <a:ext cx="2256155" cy="856615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1000" b="1" dirty="0">
                <a:solidFill>
                  <a:srgbClr val="002954"/>
                </a:solidFill>
                <a:latin typeface="Calibri"/>
                <a:cs typeface="Calibri"/>
              </a:rPr>
              <a:t>MORITZ</a:t>
            </a:r>
            <a:r>
              <a:rPr sz="1000" b="1" spc="-35" dirty="0">
                <a:solidFill>
                  <a:srgbClr val="002954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002954"/>
                </a:solidFill>
                <a:latin typeface="Calibri"/>
                <a:cs typeface="Calibri"/>
              </a:rPr>
              <a:t>STOLLA,</a:t>
            </a:r>
            <a:r>
              <a:rPr sz="1000" b="1" spc="-10" dirty="0">
                <a:solidFill>
                  <a:srgbClr val="002954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002954"/>
                </a:solidFill>
                <a:latin typeface="Calibri"/>
                <a:cs typeface="Calibri"/>
              </a:rPr>
              <a:t>M.D.,</a:t>
            </a:r>
            <a:r>
              <a:rPr sz="1000" b="1" spc="-45" dirty="0">
                <a:solidFill>
                  <a:srgbClr val="002954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002954"/>
                </a:solidFill>
                <a:latin typeface="Calibri"/>
                <a:cs typeface="Calibri"/>
              </a:rPr>
              <a:t>PH.D.</a:t>
            </a:r>
            <a:endParaRPr sz="1000">
              <a:latin typeface="Calibri"/>
              <a:cs typeface="Calibri"/>
            </a:endParaRPr>
          </a:p>
          <a:p>
            <a:pPr marL="4445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0A668F"/>
                </a:solidFill>
                <a:latin typeface="Calibri"/>
                <a:cs typeface="Calibri"/>
              </a:rPr>
              <a:t>Assistant</a:t>
            </a:r>
            <a:r>
              <a:rPr sz="1000" b="1" spc="-45" dirty="0">
                <a:solidFill>
                  <a:srgbClr val="0A668F"/>
                </a:solidFill>
                <a:latin typeface="Calibri"/>
                <a:cs typeface="Calibri"/>
              </a:rPr>
              <a:t> </a:t>
            </a:r>
            <a:r>
              <a:rPr sz="1000" b="1" spc="-10" dirty="0">
                <a:solidFill>
                  <a:srgbClr val="0A668F"/>
                </a:solidFill>
                <a:latin typeface="Calibri"/>
                <a:cs typeface="Calibri"/>
              </a:rPr>
              <a:t>Member,</a:t>
            </a:r>
            <a:endParaRPr sz="1000">
              <a:latin typeface="Calibri"/>
              <a:cs typeface="Calibri"/>
            </a:endParaRPr>
          </a:p>
          <a:p>
            <a:pPr marL="44450">
              <a:lnSpc>
                <a:spcPct val="100000"/>
              </a:lnSpc>
            </a:pPr>
            <a:r>
              <a:rPr sz="1000" b="1" dirty="0">
                <a:solidFill>
                  <a:srgbClr val="0A668F"/>
                </a:solidFill>
                <a:latin typeface="Calibri"/>
                <a:cs typeface="Calibri"/>
              </a:rPr>
              <a:t>Bloodworks</a:t>
            </a:r>
            <a:r>
              <a:rPr sz="1000" b="1" spc="-40" dirty="0">
                <a:solidFill>
                  <a:srgbClr val="0A668F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0A668F"/>
                </a:solidFill>
                <a:latin typeface="Calibri"/>
                <a:cs typeface="Calibri"/>
              </a:rPr>
              <a:t>Northwest</a:t>
            </a:r>
            <a:r>
              <a:rPr sz="1000" b="1" spc="-35" dirty="0">
                <a:solidFill>
                  <a:srgbClr val="0A668F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0A668F"/>
                </a:solidFill>
                <a:latin typeface="Calibri"/>
                <a:cs typeface="Calibri"/>
              </a:rPr>
              <a:t>Research</a:t>
            </a:r>
            <a:r>
              <a:rPr sz="1000" b="1" spc="-55" dirty="0">
                <a:solidFill>
                  <a:srgbClr val="0A668F"/>
                </a:solidFill>
                <a:latin typeface="Calibri"/>
                <a:cs typeface="Calibri"/>
              </a:rPr>
              <a:t> </a:t>
            </a:r>
            <a:r>
              <a:rPr sz="1000" b="1" spc="-10" dirty="0">
                <a:solidFill>
                  <a:srgbClr val="0A668F"/>
                </a:solidFill>
                <a:latin typeface="Calibri"/>
                <a:cs typeface="Calibri"/>
              </a:rPr>
              <a:t>Institute</a:t>
            </a:r>
            <a:endParaRPr sz="1000">
              <a:latin typeface="Calibri"/>
              <a:cs typeface="Calibri"/>
            </a:endParaRPr>
          </a:p>
          <a:p>
            <a:pPr marL="290830" marR="239395" indent="-171450">
              <a:lnSpc>
                <a:spcPct val="100000"/>
              </a:lnSpc>
              <a:spcBef>
                <a:spcPts val="585"/>
              </a:spcBef>
              <a:buFont typeface="Wingdings"/>
              <a:buChar char=""/>
              <a:tabLst>
                <a:tab pos="292100" algn="l"/>
              </a:tabLst>
            </a:pPr>
            <a:r>
              <a:rPr sz="900" dirty="0">
                <a:latin typeface="Calibri"/>
                <a:cs typeface="Calibri"/>
              </a:rPr>
              <a:t>Principal</a:t>
            </a:r>
            <a:r>
              <a:rPr sz="900" spc="5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Investigator</a:t>
            </a:r>
            <a:r>
              <a:rPr sz="900" spc="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for </a:t>
            </a:r>
            <a:r>
              <a:rPr sz="900" spc="-10" dirty="0">
                <a:latin typeface="Calibri"/>
                <a:cs typeface="Calibri"/>
              </a:rPr>
              <a:t>Bloodworks</a:t>
            </a:r>
            <a:r>
              <a:rPr sz="900" spc="500" dirty="0">
                <a:latin typeface="Calibri"/>
                <a:cs typeface="Calibri"/>
              </a:rPr>
              <a:t> 	</a:t>
            </a:r>
            <a:r>
              <a:rPr sz="900" dirty="0">
                <a:latin typeface="Calibri"/>
                <a:cs typeface="Calibri"/>
              </a:rPr>
              <a:t>Northwest,</a:t>
            </a:r>
            <a:r>
              <a:rPr sz="900" spc="-3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Seattle,</a:t>
            </a:r>
            <a:r>
              <a:rPr sz="900" spc="-1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WA</a:t>
            </a:r>
            <a:r>
              <a:rPr sz="900" spc="-3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trial</a:t>
            </a:r>
            <a:r>
              <a:rPr sz="900" spc="-15" dirty="0">
                <a:latin typeface="Calibri"/>
                <a:cs typeface="Calibri"/>
              </a:rPr>
              <a:t> </a:t>
            </a:r>
            <a:r>
              <a:rPr sz="900" spc="-20" dirty="0">
                <a:latin typeface="Calibri"/>
                <a:cs typeface="Calibri"/>
              </a:rPr>
              <a:t>site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21351a6-a665-477f-9f85-df069f1fe2c7" xsi:nil="true"/>
    <MigrationWizIdDocumentLibraryPermissions xmlns="47f86385-5faa-4594-8ecf-f9ce1cbeefe1" xsi:nil="true"/>
    <MigrationWizIdPermissions xmlns="47f86385-5faa-4594-8ecf-f9ce1cbeefe1" xsi:nil="true"/>
    <MigrationWizIdSecurityGroups xmlns="47f86385-5faa-4594-8ecf-f9ce1cbeefe1" xsi:nil="true"/>
    <MigrationWizId xmlns="47f86385-5faa-4594-8ecf-f9ce1cbeefe1" xsi:nil="true"/>
    <lcf76f155ced4ddcb4097134ff3c332f xmlns="47f86385-5faa-4594-8ecf-f9ce1cbeefe1">
      <Terms xmlns="http://schemas.microsoft.com/office/infopath/2007/PartnerControls"/>
    </lcf76f155ced4ddcb4097134ff3c332f>
    <MigrationWizIdPermissionLevels xmlns="47f86385-5faa-4594-8ecf-f9ce1cbeefe1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3F74850A86974987BD17ED137103F6" ma:contentTypeVersion="20" ma:contentTypeDescription="Create a new document." ma:contentTypeScope="" ma:versionID="9f4ad4681db88e0275b375d36a6284da">
  <xsd:schema xmlns:xsd="http://www.w3.org/2001/XMLSchema" xmlns:xs="http://www.w3.org/2001/XMLSchema" xmlns:p="http://schemas.microsoft.com/office/2006/metadata/properties" xmlns:ns1="http://schemas.microsoft.com/sharepoint/v3" xmlns:ns2="47f86385-5faa-4594-8ecf-f9ce1cbeefe1" xmlns:ns3="421351a6-a665-477f-9f85-df069f1fe2c7" targetNamespace="http://schemas.microsoft.com/office/2006/metadata/properties" ma:root="true" ma:fieldsID="c810b0f7e468e5976f248f8e7a329626" ns1:_="" ns2:_="" ns3:_="">
    <xsd:import namespace="http://schemas.microsoft.com/sharepoint/v3"/>
    <xsd:import namespace="47f86385-5faa-4594-8ecf-f9ce1cbeefe1"/>
    <xsd:import namespace="421351a6-a665-477f-9f85-df069f1fe2c7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PermissionLevels" minOccurs="0"/>
                <xsd:element ref="ns2:MigrationWizIdDocumentLibraryPermissions" minOccurs="0"/>
                <xsd:element ref="ns2:MigrationWizIdSecurityGroups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f86385-5faa-4594-8ecf-f9ce1cbeefe1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10" nillable="true" ma:displayName="MigrationWizIdPermissionLevels" ma:description="Office" ma:internalName="MigrationWizIdPermissionLevels">
      <xsd:simpleType>
        <xsd:restriction base="dms:Text"/>
      </xsd:simpleType>
    </xsd:element>
    <xsd:element name="MigrationWizIdDocumentLibraryPermissions" ma:index="11" nillable="true" ma:displayName="MigrationWizIdDocumentLibraryPermissions" ma:description="Office" ma:internalName="MigrationWizIdDocumentLibraryPermissions">
      <xsd:simpleType>
        <xsd:restriction base="dms:Text"/>
      </xsd:simpleType>
    </xsd:element>
    <xsd:element name="MigrationWizIdSecurityGroups" ma:index="12" nillable="true" ma:displayName="MigrationWizIdSecurityGroups" ma:description="Office" ma:internalName="MigrationWizIdSecurityGroups">
      <xsd:simpleType>
        <xsd:restriction base="dms:Text"/>
      </xsd:simple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7fc2be9-b7d4-4faa-9768-1e0dd150f0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1351a6-a665-477f-9f85-df069f1fe2c7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45ba439-3d40-4577-ab65-4f589cb3ecc9}" ma:internalName="TaxCatchAll" ma:showField="CatchAllData" ma:web="421351a6-a665-477f-9f85-df069f1fe2c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85B3507-A761-47E4-BC73-16E5FDB0E595}">
  <ds:schemaRefs>
    <ds:schemaRef ds:uri="http://schemas.microsoft.com/office/2006/metadata/properties"/>
    <ds:schemaRef ds:uri="http://schemas.microsoft.com/office/infopath/2007/PartnerControls"/>
    <ds:schemaRef ds:uri="247ab120-b5a7-4f6f-acb1-d68e12fde5a2"/>
    <ds:schemaRef ds:uri="421351a6-a665-477f-9f85-df069f1fe2c7"/>
  </ds:schemaRefs>
</ds:datastoreItem>
</file>

<file path=customXml/itemProps2.xml><?xml version="1.0" encoding="utf-8"?>
<ds:datastoreItem xmlns:ds="http://schemas.openxmlformats.org/officeDocument/2006/customXml" ds:itemID="{ACEB4673-EC61-4DA7-BFBF-217F9CCBCC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EADFCE2-CEDB-4BC2-A886-FE5F011B8AD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Widescreen</PresentationFormat>
  <Slides>8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IMPROVING PLATELET STORAGE</vt:lpstr>
      <vt:lpstr>PROBLEM: ONCOLOGY PATIENTS DON’T HAVE COLD PLATELETS (2/3 OF ALL PLATELETS)</vt:lpstr>
      <vt:lpstr>SIMPLE TECHNOLOGY IMPLEMENTATION</vt:lpstr>
      <vt:lpstr>BENEFIT TO BLOOD CENTERS, HOSPITALS/CLINICS, &amp; PATIENTS</vt:lpstr>
      <vt:lpstr>OPEN IND WITH RAPID CLINICAL PATH</vt:lpstr>
      <vt:lpstr>EXPERIENCED MANAGEMENT &amp; OPERATIONS TEAM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Palestrini, Lauren</dc:creator>
  <cp:revision>1</cp:revision>
  <dcterms:created xsi:type="dcterms:W3CDTF">2026-02-10T14:19:42Z</dcterms:created>
  <dcterms:modified xsi:type="dcterms:W3CDTF">2026-02-18T20:29:57Z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2026-02-05T00:00:00Z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2026-02-10T00:00:00Z</vt:filetime>
  </property>
  <property fmtid="{D5CDD505-2E9C-101B-9397-08002B2CF9AE}" pid="5" name="Producer">
    <vt:lpwstr>Microsoft® PowerPoint® for Microsoft 365</vt:lpwstr>
  </property>
  <property fmtid="{D5CDD505-2E9C-101B-9397-08002B2CF9AE}" pid="6" name="ContentTypeId">
    <vt:lpwstr>0x010100C93F74850A86974987BD17ED137103F6</vt:lpwstr>
  </property>
  <property fmtid="{D5CDD505-2E9C-101B-9397-08002B2CF9AE}" pid="7" name="MediaServiceImageTags">
    <vt:lpwstr/>
  </property>
</Properties>
</file>