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1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6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93" r:id="rId5"/>
    <p:sldMasterId id="2147483800" r:id="rId6"/>
    <p:sldMasterId id="2147483936" r:id="rId7"/>
    <p:sldMasterId id="2147483984" r:id="rId8"/>
    <p:sldMasterId id="2147484008" r:id="rId9"/>
    <p:sldMasterId id="2147484056" r:id="rId10"/>
    <p:sldMasterId id="2147484117" r:id="rId11"/>
    <p:sldMasterId id="2147484154" r:id="rId12"/>
    <p:sldMasterId id="2147484203" r:id="rId13"/>
    <p:sldMasterId id="2147484215" r:id="rId14"/>
    <p:sldMasterId id="2147484227" r:id="rId15"/>
    <p:sldMasterId id="2147484263" r:id="rId16"/>
    <p:sldMasterId id="2147484275" r:id="rId17"/>
    <p:sldMasterId id="2147484287" r:id="rId18"/>
    <p:sldMasterId id="2147484299" r:id="rId19"/>
    <p:sldMasterId id="2147484310" r:id="rId20"/>
  </p:sldMasterIdLst>
  <p:notesMasterIdLst>
    <p:notesMasterId r:id="rId33"/>
  </p:notesMasterIdLst>
  <p:sldIdLst>
    <p:sldId id="536" r:id="rId21"/>
    <p:sldId id="4911" r:id="rId22"/>
    <p:sldId id="632" r:id="rId23"/>
    <p:sldId id="642" r:id="rId24"/>
    <p:sldId id="620" r:id="rId25"/>
    <p:sldId id="4936" r:id="rId26"/>
    <p:sldId id="4937" r:id="rId27"/>
    <p:sldId id="4929" r:id="rId28"/>
    <p:sldId id="4930" r:id="rId29"/>
    <p:sldId id="4931" r:id="rId30"/>
    <p:sldId id="4932" r:id="rId31"/>
    <p:sldId id="4934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5" autoAdjust="0"/>
  </p:normalViewPr>
  <p:slideViewPr>
    <p:cSldViewPr>
      <p:cViewPr varScale="1">
        <p:scale>
          <a:sx n="79" d="100"/>
          <a:sy n="79" d="100"/>
        </p:scale>
        <p:origin x="1493" y="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slide" Target="slides/slide1.xml"/><Relationship Id="rId34" Type="http://schemas.openxmlformats.org/officeDocument/2006/relationships/tags" Target="tags/tag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8978E-E550-4B0F-ABA0-551C90437CDF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5DEE-3EE7-4D32-933D-21064114C2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225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8F503-7931-4EF9-89DE-EE514054A3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8F503-7931-4EF9-89DE-EE514054A3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32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2D8D2A-970D-49E5-BBD2-9A54D305AB4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935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17BD5-F810-4266-A0C5-0D80475F9A7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085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55DEE-3EE7-4D32-933D-21064114C26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90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55DEE-3EE7-4D32-933D-21064114C26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9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55DEE-3EE7-4D32-933D-21064114C26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55DEE-3EE7-4D32-933D-21064114C266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858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1163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752D9-787A-4A78-B011-D969368B5E01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39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DF62-BB97-46A8-A33F-075A116C9427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1907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E583-526D-4598-8CDD-65F4A537E53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998181"/>
      </p:ext>
    </p:extLst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06C7-80D5-462B-B4AE-21252223EF8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4807"/>
      </p:ext>
    </p:extLst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FDB5-B769-4E43-9623-E35112F8A41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655197"/>
      </p:ext>
    </p:extLst>
  </p:cSld>
  <p:clrMapOvr>
    <a:masterClrMapping/>
  </p:clrMapOvr>
  <p:transition advClick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89B2-7727-4B7B-B5AD-070C9CDBF8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613119"/>
      </p:ext>
    </p:extLst>
  </p:cSld>
  <p:clrMapOvr>
    <a:masterClrMapping/>
  </p:clrMapOvr>
  <p:transition advClick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5FAC-8826-45B3-B0C0-E3A33D04E4D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422393"/>
      </p:ext>
    </p:extLst>
  </p:cSld>
  <p:clrMapOvr>
    <a:masterClrMapping/>
  </p:clrMapOvr>
  <p:transition advClick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173FA-F37A-43A4-962F-56EBB07BD7E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193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BA3AB-888E-4331-9E48-13109A0E2AE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4082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94E5D-1642-4500-9BDA-F88F7B57B3D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17601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5D910-644B-426C-A088-9D1BF961652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201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A5E1D-CEAD-4F95-80DA-5D45CF5FF6C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4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636713"/>
            <a:ext cx="2057400" cy="467201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36713"/>
            <a:ext cx="6019800" cy="467201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885B-17CE-40A4-B62E-6498ACFEB2F6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483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28E26-7CF2-4330-8443-A855B3046F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0597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0CA1C-5D53-450A-AE6F-FBBB4485A97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6238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98F3-10C6-4483-A5F0-9D288BAD900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0006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7EB77-CF10-45BE-8F13-F513D91324C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757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36002-70B3-4FD3-AF12-9AA6671A3D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152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B5B17-93C3-4722-AB9A-D0BAA3A164B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9188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494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845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801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2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A006F62-37FA-4183-85FE-73D87468ED7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28955" y="6356363"/>
            <a:ext cx="308610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5509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4FC87B2F-439C-4737-BF43-EF8636300C7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628655" y="301625"/>
            <a:ext cx="7886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Textplatzhalter 2"/>
          <p:cNvSpPr>
            <a:spLocks noGrp="1"/>
          </p:cNvSpPr>
          <p:nvPr>
            <p:ph idx="1"/>
          </p:nvPr>
        </p:nvSpPr>
        <p:spPr>
          <a:xfrm>
            <a:off x="628655" y="1838327"/>
            <a:ext cx="7886701" cy="236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84583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970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310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6316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310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ikonet</a:t>
            </a:r>
            <a:r>
              <a:rPr lang="en-US" noProof="0" dirty="0"/>
              <a:t> for at </a:t>
            </a:r>
            <a:r>
              <a:rPr lang="en-US" noProof="0" dirty="0" err="1"/>
              <a:t>tilføje</a:t>
            </a:r>
            <a:r>
              <a:rPr lang="en-US" noProof="0" dirty="0"/>
              <a:t> et </a:t>
            </a:r>
            <a:r>
              <a:rPr lang="en-US" noProof="0" dirty="0" err="1"/>
              <a:t>billede</a:t>
            </a:r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2717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020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91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2DE6A-B52B-479B-814A-461208CE42E3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603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3BE9D-E04F-455D-89DA-B4BAA4E8745A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1655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5091B-7C16-4F3F-B8E5-69BC4C923CE9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3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5" y="314325"/>
            <a:ext cx="7886701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6C0FA-5907-4B5E-B5C5-CCA0E083A9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A5A56-79AF-49D1-9A50-38033A3202E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624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D1521-B707-4CDB-A76C-11381290F32B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890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95C67-5A63-4487-99B2-2FC5527F8C5C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5846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AC148-D10B-46EC-A799-17978C9C7E65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5449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79935-E948-48CA-9D19-EF75E4124A35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864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5B4DB-C804-48E9-9C5F-C092D89AF2E5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7028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734E0-3F69-41CB-B5EF-B1EC54619F9C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777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7309B2-FB0E-41F9-A9E1-846434ECCC1C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083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4850C-55D3-42A0-880F-56DD2095E393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301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8246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51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1A006F62-37FA-4183-85FE-73D87468ED7D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028955" y="6356363"/>
            <a:ext cx="3086101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35509" y="6356363"/>
            <a:ext cx="2057400" cy="365125"/>
          </a:xfrm>
          <a:prstGeom prst="rect">
            <a:avLst/>
          </a:prstGeom>
        </p:spPr>
        <p:txBody>
          <a:bodyPr/>
          <a:lstStyle/>
          <a:p>
            <a:fld id="{4FC87B2F-439C-4737-BF43-EF8636300C7E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4713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088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7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8091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323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806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588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792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</a:t>
            </a:r>
            <a:r>
              <a:rPr lang="en-US" noProof="0" dirty="0" err="1"/>
              <a:t>på</a:t>
            </a:r>
            <a:r>
              <a:rPr lang="en-US" noProof="0" dirty="0"/>
              <a:t> </a:t>
            </a:r>
            <a:r>
              <a:rPr lang="en-US" noProof="0" dirty="0" err="1"/>
              <a:t>ikonet</a:t>
            </a:r>
            <a:r>
              <a:rPr lang="en-US" noProof="0" dirty="0"/>
              <a:t> for at </a:t>
            </a:r>
            <a:r>
              <a:rPr lang="en-US" noProof="0" dirty="0" err="1"/>
              <a:t>tilføje</a:t>
            </a:r>
            <a:r>
              <a:rPr lang="en-US" noProof="0" dirty="0"/>
              <a:t> et </a:t>
            </a:r>
            <a:r>
              <a:rPr lang="en-US" noProof="0" dirty="0" err="1"/>
              <a:t>billede</a:t>
            </a:r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4198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8696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1732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27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492A2-70EB-414B-86EE-9A075FA3DC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9397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877235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289761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22545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56550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20838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0261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96647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64994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485076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8A61-0E19-43D2-9729-6937B45BE0BC}" type="datetimeFigureOut">
              <a:rPr lang="da-DK" smtClean="0"/>
              <a:t>18-02-2026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C13B-5B34-4D36-968A-1888C92638F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371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2979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853B-3FDB-4FDE-BBB2-AC7324E393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312516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F2F1D-7FF9-4969-B35F-B30F97C71B5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37834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A09D8-7B24-4A5C-8D55-5C893AB4F54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120997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BBAD-EC62-466D-9E8B-FEEC412D01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936516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9175-B7AA-42AC-A8F9-2BCA4FE7B4C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47755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95DE-8596-436E-ABA6-3297DB9D29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542616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E0CF-B27E-4338-A0CA-E7390C9D5CC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233501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78E1F-0DDC-4C55-8B34-5BAB48B615A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45617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15172-CA73-45EF-8F92-0CD0CF471A7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183595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51B9-B2C7-42CD-8F5E-7672BC5764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7812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6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9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for at redigere titeltypografi i masteren</a:t>
            </a:r>
          </a:p>
        </p:txBody>
      </p:sp>
      <p:sp>
        <p:nvSpPr>
          <p:cNvPr id="34846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CA28-DBF8-4905-8972-CE6AE1FE0F0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7977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1191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525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879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801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60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9555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670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542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7728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61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85FDA-DFFE-4803-ABD9-32014CE6D00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32976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45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BFF8E-1246-49CF-BB14-FE88F125C71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440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7925-1994-4524-AE5D-E6A546408AC0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0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B5DE6-04B5-4B64-A345-84460F47703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986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97DCF-31DC-48F9-AC9B-002632BA3ED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24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D9DF6-D163-42E7-9397-8CE54D46A2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354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D234-61C9-475F-8413-EC4EF81F12A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611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59D83-56F8-4D5B-B97C-BD86C358F91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52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4AA76-269F-4754-A6E6-103CA6156FF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95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89AB-EFF9-438F-A8A3-473B2AE6FFD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40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301631"/>
            <a:ext cx="1943100" cy="579437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2" y="301631"/>
            <a:ext cx="5676900" cy="579437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1B924-6EE3-4E1C-9415-A824D555DF7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542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1149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752D9-787A-4A78-B011-D969368B5E01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408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7925-1994-4524-AE5D-E6A546408AC0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08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76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606C-4285-495D-A34A-F63D662C259A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6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762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D606C-4285-495D-A34A-F63D662C259A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297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747963"/>
            <a:ext cx="4038600" cy="356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47963"/>
            <a:ext cx="4038600" cy="356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6969-1D0D-4A96-BE68-C357285F04FD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77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18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18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DF19-17A6-421E-8843-06299F32CF92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65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0C74-39BE-4424-B552-46B42EAC8285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107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E28BD-7774-416F-B606-3B4440FBAFB5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373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B629C-FD62-48F3-AB6A-DA315F61CF99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4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98A27-55D0-4FE6-8D30-B4F6B27EA7FD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11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4DF62-BB97-46A8-A33F-075A116C9427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58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636713"/>
            <a:ext cx="2057400" cy="467201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36713"/>
            <a:ext cx="6019800" cy="467201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885B-17CE-40A4-B62E-6498ACFEB2F6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381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727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767A-7E42-4F7B-8EE3-4BFDBD30B6E5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52120"/>
      </p:ext>
    </p:extLst>
  </p:cSld>
  <p:clrMapOvr>
    <a:masterClrMapping/>
  </p:clrMapOvr>
  <p:transition advTm="5578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747963"/>
            <a:ext cx="4038600" cy="356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47963"/>
            <a:ext cx="4038600" cy="356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16969-1D0D-4A96-BE68-C357285F04FD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438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1E35C-C8DF-4515-8B9B-E92D3BDED036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884337"/>
      </p:ext>
    </p:extLst>
  </p:cSld>
  <p:clrMapOvr>
    <a:masterClrMapping/>
  </p:clrMapOvr>
  <p:transition advTm="5578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72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5F701-A2B0-4144-BDCA-6AF90D95559B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5456"/>
      </p:ext>
    </p:extLst>
  </p:cSld>
  <p:clrMapOvr>
    <a:masterClrMapping/>
  </p:clrMapOvr>
  <p:transition advTm="5578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87448-F3F1-414E-B58C-2BF41C1FAEE4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7555"/>
      </p:ext>
    </p:extLst>
  </p:cSld>
  <p:clrMapOvr>
    <a:masterClrMapping/>
  </p:clrMapOvr>
  <p:transition advTm="5578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1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1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C45B3-9826-48BF-80BE-351D08A1943C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80945"/>
      </p:ext>
    </p:extLst>
  </p:cSld>
  <p:clrMapOvr>
    <a:masterClrMapping/>
  </p:clrMapOvr>
  <p:transition advTm="5578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1DD0-A8F3-4637-BB18-31EE921F557A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58789"/>
      </p:ext>
    </p:extLst>
  </p:cSld>
  <p:clrMapOvr>
    <a:masterClrMapping/>
  </p:clrMapOvr>
  <p:transition advTm="5578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2E445-ABB0-438E-BDA7-842993BB3C43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52589"/>
      </p:ext>
    </p:extLst>
  </p:cSld>
  <p:clrMapOvr>
    <a:masterClrMapping/>
  </p:clrMapOvr>
  <p:transition advTm="5578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963C-2CC2-48AC-B2BB-908DD2662593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08002"/>
      </p:ext>
    </p:extLst>
  </p:cSld>
  <p:clrMapOvr>
    <a:masterClrMapping/>
  </p:clrMapOvr>
  <p:transition advTm="5578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3364E-B3E7-4C46-BDAD-5154B0FCCEA2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44368"/>
      </p:ext>
    </p:extLst>
  </p:cSld>
  <p:clrMapOvr>
    <a:masterClrMapping/>
  </p:clrMapOvr>
  <p:transition advTm="5578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B0650-FC4D-420D-9DF2-43CF10543F9F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56243"/>
      </p:ext>
    </p:extLst>
  </p:cSld>
  <p:clrMapOvr>
    <a:masterClrMapping/>
  </p:clrMapOvr>
  <p:transition advTm="5578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7FBC8-5BC5-45A1-9B12-6789C88CA620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58911"/>
      </p:ext>
    </p:extLst>
  </p:cSld>
  <p:clrMapOvr>
    <a:masterClrMapping/>
  </p:clrMapOvr>
  <p:transition advTm="5578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18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18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6DF19-17A6-421E-8843-06299F32CF92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525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8853B-3FDB-4FDE-BBB2-AC7324E393C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22656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F2F1D-7FF9-4969-B35F-B30F97C71B5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16099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A09D8-7B24-4A5C-8D55-5C893AB4F54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18931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9BBAD-EC62-466D-9E8B-FEEC412D01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4946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9175-B7AA-42AC-A8F9-2BCA4FE7B4C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65054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C95DE-8596-436E-ABA6-3297DB9D29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02536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E0CF-B27E-4338-A0CA-E7390C9D5CC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39990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78E1F-0DDC-4C55-8B34-5BAB48B615A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35048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15172-CA73-45EF-8F92-0CD0CF471A7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35837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51B9-B2C7-42CD-8F5E-7672BC57649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7417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D0C74-39BE-4424-B552-46B42EAC8285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739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116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E2CFFF-8D13-46D5-9823-204068F0D8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83B38D-29AA-449A-BCD5-2374876F5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EB6F95-C714-4FDB-8C58-A08DAC5E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D1E829D0-D413-4193-8737-1978F80B3F7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2003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00B8EC-E6E9-4861-94AD-9B3916165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6073DB-4A70-42B4-89C4-A3A3042F20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A71B3F-E7E5-4662-9F63-EAAF3BE16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74112FB-28C4-45FA-9224-7AEF7395249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6945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7640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2CC306-0E3C-4173-BDF3-4E7B92527F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A3ACF8-E937-46C8-8560-7F517DFA2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044245-CF49-4316-939E-AC325D6BFC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9C385193-EBC7-427C-9452-98D63391B98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2068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747963"/>
            <a:ext cx="4038600" cy="3560762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747963"/>
            <a:ext cx="4038600" cy="3560762"/>
          </a:xfrm>
        </p:spPr>
        <p:txBody>
          <a:bodyPr/>
          <a:lstStyle>
            <a:lvl1pPr>
              <a:defRPr sz="2489"/>
            </a:lvl1pPr>
            <a:lvl2pPr>
              <a:defRPr sz="2133"/>
            </a:lvl2pPr>
            <a:lvl3pPr>
              <a:defRPr sz="1778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544484-0C35-4B35-8166-6EBBA380CD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9C0A80-1A2C-49D1-9CED-3E2522E259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8E897D-68C8-451C-B8E4-83F63CA873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7CFC580-84B5-489C-A2CB-D8AB4C253972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210356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184" y="1535113"/>
            <a:ext cx="4041775" cy="639762"/>
          </a:xfrm>
        </p:spPr>
        <p:txBody>
          <a:bodyPr anchor="b"/>
          <a:lstStyle>
            <a:lvl1pPr marL="0" indent="0">
              <a:buNone/>
              <a:defRPr sz="2133" b="1"/>
            </a:lvl1pPr>
            <a:lvl2pPr marL="406405" indent="0">
              <a:buNone/>
              <a:defRPr sz="1778" b="1"/>
            </a:lvl2pPr>
            <a:lvl3pPr marL="812810" indent="0">
              <a:buNone/>
              <a:defRPr sz="1600" b="1"/>
            </a:lvl3pPr>
            <a:lvl4pPr marL="1219215" indent="0">
              <a:buNone/>
              <a:defRPr sz="1422" b="1"/>
            </a:lvl4pPr>
            <a:lvl5pPr marL="1625620" indent="0">
              <a:buNone/>
              <a:defRPr sz="1422" b="1"/>
            </a:lvl5pPr>
            <a:lvl6pPr marL="2032025" indent="0">
              <a:buNone/>
              <a:defRPr sz="1422" b="1"/>
            </a:lvl6pPr>
            <a:lvl7pPr marL="2438430" indent="0">
              <a:buNone/>
              <a:defRPr sz="1422" b="1"/>
            </a:lvl7pPr>
            <a:lvl8pPr marL="2844836" indent="0">
              <a:buNone/>
              <a:defRPr sz="1422" b="1"/>
            </a:lvl8pPr>
            <a:lvl9pPr marL="3251241" indent="0">
              <a:buNone/>
              <a:defRPr sz="1422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184" y="2174875"/>
            <a:ext cx="4041775" cy="3951288"/>
          </a:xfrm>
        </p:spPr>
        <p:txBody>
          <a:bodyPr/>
          <a:lstStyle>
            <a:lvl1pPr>
              <a:defRPr sz="2133"/>
            </a:lvl1pPr>
            <a:lvl2pPr>
              <a:defRPr sz="1778"/>
            </a:lvl2pPr>
            <a:lvl3pPr>
              <a:defRPr sz="1600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5A3BCA-F467-4953-B225-1C0853149A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C96AA8-5E73-4E4D-AD03-0DD5A10758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158847-6E4D-4FBD-B986-D6A84D26F5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0845AD31-0138-4CA5-93BA-12A41732F71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81983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4F3F28-F6EC-4AB7-A691-CA7834C7D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E0882A-02B7-45DC-AE0D-1FDE4F1844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963461-2D64-4D93-8FA7-B95D907C9E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C249815-194F-4B33-9D3E-ABCBBA6D831B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34518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C328DB-C694-4E74-80E4-A75C81DE1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387272-A0DC-431D-9FBB-FA6CFCFCF8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32C46F1-5161-4978-8062-C081A72486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F85E0B6-06BF-4108-8390-EC3980796CE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3369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</p:spPr>
        <p:txBody>
          <a:bodyPr/>
          <a:lstStyle>
            <a:lvl1pPr>
              <a:defRPr sz="2844"/>
            </a:lvl1pPr>
            <a:lvl2pPr>
              <a:defRPr sz="2489"/>
            </a:lvl2pPr>
            <a:lvl3pPr>
              <a:defRPr sz="2133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A237F-ECA8-4EA4-AEED-9BE25BFE2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864770-0129-45E7-A8D5-9F19EFD67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8A7E9E-3D9D-4CB0-ACAA-9F6B2129F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49520255-9DA7-4850-88F5-0446EADFECF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5927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778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844"/>
            </a:lvl1pPr>
            <a:lvl2pPr marL="406405" indent="0">
              <a:buNone/>
              <a:defRPr sz="2489"/>
            </a:lvl2pPr>
            <a:lvl3pPr marL="812810" indent="0">
              <a:buNone/>
              <a:defRPr sz="2133"/>
            </a:lvl3pPr>
            <a:lvl4pPr marL="1219215" indent="0">
              <a:buNone/>
              <a:defRPr sz="1778"/>
            </a:lvl4pPr>
            <a:lvl5pPr marL="1625620" indent="0">
              <a:buNone/>
              <a:defRPr sz="1778"/>
            </a:lvl5pPr>
            <a:lvl6pPr marL="2032025" indent="0">
              <a:buNone/>
              <a:defRPr sz="1778"/>
            </a:lvl6pPr>
            <a:lvl7pPr marL="2438430" indent="0">
              <a:buNone/>
              <a:defRPr sz="1778"/>
            </a:lvl7pPr>
            <a:lvl8pPr marL="2844836" indent="0">
              <a:buNone/>
              <a:defRPr sz="1778"/>
            </a:lvl8pPr>
            <a:lvl9pPr marL="3251241" indent="0">
              <a:buNone/>
              <a:defRPr sz="1778"/>
            </a:lvl9pPr>
          </a:lstStyle>
          <a:p>
            <a:pPr lvl="0"/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44"/>
            </a:lvl1pPr>
            <a:lvl2pPr marL="406405" indent="0">
              <a:buNone/>
              <a:defRPr sz="1067"/>
            </a:lvl2pPr>
            <a:lvl3pPr marL="812810" indent="0">
              <a:buNone/>
              <a:defRPr sz="889"/>
            </a:lvl3pPr>
            <a:lvl4pPr marL="1219215" indent="0">
              <a:buNone/>
              <a:defRPr sz="800"/>
            </a:lvl4pPr>
            <a:lvl5pPr marL="1625620" indent="0">
              <a:buNone/>
              <a:defRPr sz="800"/>
            </a:lvl5pPr>
            <a:lvl6pPr marL="2032025" indent="0">
              <a:buNone/>
              <a:defRPr sz="800"/>
            </a:lvl6pPr>
            <a:lvl7pPr marL="2438430" indent="0">
              <a:buNone/>
              <a:defRPr sz="800"/>
            </a:lvl7pPr>
            <a:lvl8pPr marL="2844836" indent="0">
              <a:buNone/>
              <a:defRPr sz="800"/>
            </a:lvl8pPr>
            <a:lvl9pPr marL="3251241" indent="0">
              <a:buNone/>
              <a:defRPr sz="8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D78321-2133-4048-A936-DB64F4ADB7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0B4D37-B77F-469A-AD35-301EDAD974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33660-C371-4088-B685-33D7D681F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AEAACF37-2091-4C83-928B-3528255ABC4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854075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ED8176-49ED-443D-B40F-7FC17AA9A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EE86C0-C967-4148-8E5C-4F81CB26A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44E0E4-B9BA-4CC6-AA0E-15CE387A0B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F076DB16-7404-4B9A-A5D1-9149C41AA8F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69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E28BD-7774-416F-B606-3B4440FBAFB5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29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636713"/>
            <a:ext cx="2057400" cy="467201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36713"/>
            <a:ext cx="6019800" cy="467201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17BB7B-E95C-4406-8186-F4F6EDE2EF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E51385-D916-494B-A6ED-2A7F6B6484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D68525-430C-4442-93A6-5F363AE6D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5815F801-3F38-4ECA-AD26-0A00A35FE30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65760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4E385-512C-4462-82F4-F48AB511786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99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AD1B5-2C35-4C76-AB67-DA3062685A2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258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289A4-803F-40C8-9818-98C62BA3879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6868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ACE1-4673-4361-BCAC-D2BA8B032AC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07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D18A-8EC7-4666-8D41-9FE195AF58F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2315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9EB4A-4B3E-43E5-846E-889A031C681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4331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97F2-1FE3-4D87-A0B9-E391613EA97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8436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37B29-FFF0-4C32-9B21-2E3C6B5D484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027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EC4C-EC70-4E97-A7F4-831D5566803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4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7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B629C-FD62-48F3-AB6A-DA315F61CF99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554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F2FE8-6F90-4D6B-9058-8D695BDD0AF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12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0746-A3A5-4E62-822E-50CF43F510D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0429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513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44AA-BEDC-4A64-860D-861637EE791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822881"/>
      </p:ext>
    </p:extLst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CE54D-3F9C-484A-971A-2977D90041E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081557"/>
      </p:ext>
    </p:extLst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0B8D-FE41-4E35-B0AE-B2AE9F7B59F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12673"/>
      </p:ext>
    </p:extLst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14704-7BAC-4967-958D-382CBBA5460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38097"/>
      </p:ext>
    </p:extLst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6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6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860C-706D-48B9-A5A1-0A2E7E1DEA0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953615"/>
      </p:ext>
    </p:extLst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7371-ACF5-4850-9F32-29EB832F11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18396"/>
      </p:ext>
    </p:extLst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EE583-526D-4598-8CDD-65F4A537E53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47079"/>
      </p:ext>
    </p:extLst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806C7-80D5-462B-B4AE-21252223EF8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742961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98A27-55D0-4FE6-8D30-B4F6B27EA7FD}" type="slidenum">
              <a:rPr lang="da-DK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250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5FDB5-B769-4E43-9623-E35112F8A41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038572"/>
      </p:ext>
    </p:extLst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689B2-7727-4B7B-B5AD-070C9CDBF8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61922"/>
      </p:ext>
    </p:extLst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73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73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55FAC-8826-45B3-B0C0-E3A33D04E4D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170966"/>
      </p:ext>
    </p:extLst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500174"/>
            <a:ext cx="8103161" cy="4470541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 b="0"/>
            </a:lvl1pPr>
            <a:lvl6pPr>
              <a:buNone/>
              <a:defRPr/>
            </a:lvl6pPr>
            <a:lvl7pPr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 bwMode="black">
          <a:xfrm>
            <a:off x="741363" y="73152"/>
            <a:ext cx="8107361" cy="1143000"/>
          </a:xfrm>
          <a:prstGeom prst="rect">
            <a:avLst/>
          </a:prstGeom>
        </p:spPr>
        <p:txBody>
          <a:bodyPr lIns="90000">
            <a:norm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3599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A44AA-BEDC-4A64-860D-861637EE791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27290"/>
      </p:ext>
    </p:extLst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CE54D-3F9C-484A-971A-2977D90041E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524780"/>
      </p:ext>
    </p:extLst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90B8D-FE41-4E35-B0AE-B2AE9F7B59F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14068"/>
      </p:ext>
    </p:extLst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14704-7BAC-4967-958D-382CBBA5460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8618"/>
      </p:ext>
    </p:extLst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2860C-706D-48B9-A5A1-0A2E7E1DEA0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464008"/>
      </p:ext>
    </p:extLst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27371-ACF5-4850-9F32-29EB832F116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832550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36713"/>
            <a:ext cx="821848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7963"/>
            <a:ext cx="82296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7ED5D-1C29-49AA-9F0A-681C2F17AD8C}" type="slidenum">
              <a:rPr lang="da-DK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55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teksttypografierne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ea typeface="+mn-ea"/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6EB8CFE-2853-41EF-AD66-C9B21AD37813}" type="slidenum">
              <a:rPr lang="en-GB">
                <a:ea typeface="+mn-ea"/>
              </a:rPr>
              <a:pPr>
                <a:defRPr/>
              </a:pPr>
              <a:t>‹nr.›</a:t>
            </a:fld>
            <a:endParaRPr lang="en-GB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280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teksttypografierne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352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2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2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pPr>
              <a:defRPr/>
            </a:pPr>
            <a:fld id="{DD5AA57C-4A7F-47B5-A6FE-535F5A42CB2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86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titeltypografi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</a:t>
            </a:r>
            <a:endParaRPr lang="en-US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typografi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</a:t>
            </a:r>
            <a:endParaRPr lang="en-US" noProof="0" dirty="0"/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7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35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teksttypografierne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3527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27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527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1994C570-6E59-4E02-997B-89CF65341AB6}" type="slidenum">
              <a:rPr lang="en-GB">
                <a:solidFill>
                  <a:srgbClr val="000000"/>
                </a:solidFill>
              </a:rPr>
              <a:pPr/>
              <a:t>‹nr.›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0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titeltypografi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</a:t>
            </a:r>
            <a:endParaRPr lang="en-US" noProof="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typografi</a:t>
            </a:r>
            <a:r>
              <a:rPr lang="en-US" noProof="0" dirty="0"/>
              <a:t> </a:t>
            </a:r>
            <a:r>
              <a:rPr lang="en-US" noProof="0" dirty="0" err="1"/>
              <a:t>i</a:t>
            </a:r>
            <a:r>
              <a:rPr lang="en-US" noProof="0" dirty="0"/>
              <a:t> </a:t>
            </a:r>
            <a:r>
              <a:rPr lang="en-US" noProof="0" dirty="0" err="1"/>
              <a:t>masteren</a:t>
            </a:r>
            <a:endParaRPr lang="en-US" noProof="0" dirty="0"/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65CC456-E0B7-4376-B139-F06C41C15C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7ED770C-3B7C-4C89-808E-CE00D35603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5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7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7ED5D-1C29-49AA-9F0A-681C2F17AD8C}" type="slidenum">
              <a:rPr lang="da-DK" smtClean="0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48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teksttypografierne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>
                <a:latin typeface="Arial" charset="0"/>
              </a:defRPr>
            </a:lvl1pPr>
          </a:lstStyle>
          <a:p>
            <a:pPr>
              <a:defRPr/>
            </a:pPr>
            <a:fld id="{BAFBD161-1D2D-43BB-9134-7E96BA36FB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0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F7ED5D-1C29-49AA-9F0A-681C2F17AD8C}" type="slidenum">
              <a:rPr lang="da-DK" smtClean="0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039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12" r:id="rId2"/>
    <p:sldLayoutId id="2147484313" r:id="rId3"/>
    <p:sldLayoutId id="2147484314" r:id="rId4"/>
    <p:sldLayoutId id="2147484315" r:id="rId5"/>
    <p:sldLayoutId id="2147484316" r:id="rId6"/>
    <p:sldLayoutId id="2147484317" r:id="rId7"/>
    <p:sldLayoutId id="2147484318" r:id="rId8"/>
    <p:sldLayoutId id="2147484319" r:id="rId9"/>
    <p:sldLayoutId id="2147484320" r:id="rId10"/>
    <p:sldLayoutId id="214748432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628655" y="301625"/>
            <a:ext cx="7886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628655" y="1838327"/>
            <a:ext cx="7886701" cy="236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16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rutiger LT"/>
              </a:defRPr>
            </a:lvl1pPr>
          </a:lstStyle>
          <a:p>
            <a:fld id="{FCB6C0FA-5907-4B5E-B5C5-CCA0E083A9B9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18.02.2026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5" y="6356363"/>
            <a:ext cx="3086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rutiger LT"/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35509" y="635636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rutiger LT"/>
              </a:defRPr>
            </a:lvl1pPr>
          </a:lstStyle>
          <a:p>
            <a:fld id="{332A5A56-79AF-49D1-9A50-38033A3202EC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9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8" r:id="rId4"/>
    <p:sldLayoutId id="21474837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600" b="1" kern="1200" dirty="0">
          <a:solidFill>
            <a:srgbClr val="8BB8E1"/>
          </a:solidFill>
          <a:latin typeface="Frutiger LT"/>
          <a:ea typeface="+mn-ea"/>
          <a:cs typeface="+mn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50000"/>
            </a:schemeClr>
          </a:solidFill>
          <a:latin typeface="Frutiger LT"/>
          <a:ea typeface="+mn-ea"/>
          <a:cs typeface="+mn-cs"/>
        </a:defRPr>
      </a:lvl1pPr>
      <a:lvl2pPr marL="355600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50000"/>
            </a:schemeClr>
          </a:solidFill>
          <a:latin typeface="Frutiger 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50000"/>
            </a:schemeClr>
          </a:solidFill>
          <a:latin typeface="Frutiger 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50000"/>
            </a:schemeClr>
          </a:solidFill>
          <a:latin typeface="Frutiger 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50000"/>
            </a:schemeClr>
          </a:solidFill>
          <a:latin typeface="Frutiger 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teksttypografierne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3483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483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483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CC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31DED0-9972-43AB-86AD-229D77EE01A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995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36713"/>
            <a:ext cx="8218488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7963"/>
            <a:ext cx="8229600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FF7ED5D-1C29-49AA-9F0A-681C2F17AD8C}" type="slidenum">
              <a:rPr lang="da-DK">
                <a:solidFill>
                  <a:srgbClr val="000000"/>
                </a:solidFill>
                <a:ea typeface="ＭＳ Ｐゴシック" charset="-128"/>
              </a:rPr>
              <a:pPr>
                <a:defRPr/>
              </a:pPr>
              <a:t>‹nr.›</a:t>
            </a:fld>
            <a:endParaRPr lang="da-DK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75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a-D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EBA33-8284-4189-BAC9-5D1D3BD1041E}" type="slidenum">
              <a:rPr lang="da-DK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3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 advTm="5578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teksttypografierne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</a:defRPr>
            </a:lvl1pPr>
          </a:lstStyle>
          <a:p>
            <a:pPr>
              <a:defRPr/>
            </a:pPr>
            <a:fld id="{BAFBD161-1D2D-43BB-9134-7E96BA36FB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5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4CDA139-E00A-408E-A9FB-0C428386F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36713"/>
            <a:ext cx="8218311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BEAC04F-597A-42DF-9DFD-7231988274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747963"/>
            <a:ext cx="8229600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154145A-54E7-49A8-B544-5A98CAB14C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44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1C3A91-A1BB-4037-919E-CD5375F437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44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7E724C-CE12-48D8-9E31-034E6EACE2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44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1922B9C-8FEA-4FC8-AC61-A5DFEABD4AC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160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</a:defRPr>
      </a:lvl5pPr>
      <a:lvl6pPr marL="40640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81281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219215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62562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04804" indent="-304804" algn="l" rtl="0" eaLnBrk="0" fontAlgn="base" hangingPunct="0">
        <a:spcBef>
          <a:spcPct val="20000"/>
        </a:spcBef>
        <a:spcAft>
          <a:spcPct val="0"/>
        </a:spcAft>
        <a:buChar char="•"/>
        <a:defRPr sz="2844">
          <a:solidFill>
            <a:schemeClr val="tx1"/>
          </a:solidFill>
          <a:latin typeface="+mn-lt"/>
          <a:ea typeface="+mn-ea"/>
          <a:cs typeface="+mn-cs"/>
        </a:defRPr>
      </a:lvl1pPr>
      <a:lvl2pPr marL="660408" indent="-254003" algn="l" rtl="0" eaLnBrk="0" fontAlgn="base" hangingPunct="0">
        <a:spcBef>
          <a:spcPct val="20000"/>
        </a:spcBef>
        <a:spcAft>
          <a:spcPct val="0"/>
        </a:spcAft>
        <a:buChar char="–"/>
        <a:defRPr sz="2489">
          <a:solidFill>
            <a:schemeClr val="tx1"/>
          </a:solidFill>
          <a:latin typeface="+mn-lt"/>
        </a:defRPr>
      </a:lvl2pPr>
      <a:lvl3pPr marL="1016013" indent="-203203" algn="l" rtl="0" eaLnBrk="0" fontAlgn="base" hangingPunct="0">
        <a:spcBef>
          <a:spcPct val="20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422418" indent="-203203" algn="l" rtl="0" eaLnBrk="0" fontAlgn="base" hangingPunct="0">
        <a:spcBef>
          <a:spcPct val="20000"/>
        </a:spcBef>
        <a:spcAft>
          <a:spcPct val="0"/>
        </a:spcAft>
        <a:buChar char="–"/>
        <a:defRPr sz="1778">
          <a:solidFill>
            <a:schemeClr val="tx1"/>
          </a:solidFill>
          <a:latin typeface="+mn-lt"/>
        </a:defRPr>
      </a:lvl4pPr>
      <a:lvl5pPr marL="1828823" indent="-203203" algn="l" rtl="0" eaLnBrk="0" fontAlgn="base" hangingPunct="0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5pPr>
      <a:lvl6pPr marL="223522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6pPr>
      <a:lvl7pPr marL="264163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7pPr>
      <a:lvl8pPr marL="3048038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8pPr>
      <a:lvl9pPr marL="3454443" indent="-203203" algn="l" rtl="0" fontAlgn="base">
        <a:spcBef>
          <a:spcPct val="20000"/>
        </a:spcBef>
        <a:spcAft>
          <a:spcPct val="0"/>
        </a:spcAft>
        <a:buChar char="»"/>
        <a:defRPr sz="177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0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1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1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62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025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430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4836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241" algn="l" defTabSz="8128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teksttypografierne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303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3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51ADC60-99CC-4B1C-B409-B325F9F094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titeltypografi i masteren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for at redigere teksttypografierne i masteren</a:t>
            </a:r>
          </a:p>
          <a:p>
            <a:pPr lvl="1"/>
            <a:r>
              <a:rPr lang="en-GB"/>
              <a:t>Andet niveau</a:t>
            </a:r>
          </a:p>
          <a:p>
            <a:pPr lvl="2"/>
            <a:r>
              <a:rPr lang="en-GB"/>
              <a:t>Tredje niveau</a:t>
            </a:r>
          </a:p>
          <a:p>
            <a:pPr lvl="3"/>
            <a:r>
              <a:rPr lang="en-GB"/>
              <a:t>Fjerde niveau</a:t>
            </a:r>
          </a:p>
          <a:p>
            <a:pPr lvl="4"/>
            <a:r>
              <a:rPr lang="en-GB"/>
              <a:t>Femte niveau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-128"/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ea typeface="ＭＳ Ｐゴシック" charset="-128"/>
            </a:endParaRP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B8CFE-2853-41EF-AD66-C9B21AD37813}" type="slidenum">
              <a:rPr lang="en-GB"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449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6.jpeg"/><Relationship Id="rId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1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0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3348" y="4266962"/>
            <a:ext cx="85031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Jakob Stensballe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 of </a:t>
            </a:r>
            <a:r>
              <a:rPr kumimoji="0" lang="en-GB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Anesthesiology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Special Focus on Trauma</a:t>
            </a:r>
            <a:r>
              <a:rPr lang="en-GB" sz="1400" b="1" i="1" dirty="0">
                <a:solidFill>
                  <a:srgbClr val="000000"/>
                </a:solidFill>
                <a:latin typeface="Calibri"/>
              </a:rPr>
              <a:t>, M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D, PhD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</a:t>
            </a:r>
            <a:r>
              <a:rPr kumimoji="0" lang="en-GB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Anesthesia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, Surgery and Trauma Centre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Copenhagen University Hospital - </a:t>
            </a:r>
            <a:r>
              <a:rPr kumimoji="0" lang="en-GB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Rigshospitalet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&amp;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Clinical Medicine, Faculty of Health </a:t>
            </a:r>
            <a:r>
              <a:rPr lang="en-GB" sz="1400" b="1" i="1" dirty="0">
                <a:solidFill>
                  <a:srgbClr val="000000"/>
                </a:solidFill>
                <a:latin typeface="Calibri"/>
              </a:rPr>
              <a:t>&amp; Medical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Science, University of Copenhagen</a:t>
            </a:r>
          </a:p>
        </p:txBody>
      </p:sp>
      <p:sp>
        <p:nvSpPr>
          <p:cNvPr id="13" name="Rektangel 12"/>
          <p:cNvSpPr/>
          <p:nvPr/>
        </p:nvSpPr>
        <p:spPr>
          <a:xfrm>
            <a:off x="1331640" y="2636912"/>
            <a:ext cx="646491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Freeze-Dried Platelet Derived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Hemosta</a:t>
            </a:r>
            <a:r>
              <a:rPr lang="en-US" sz="2800" b="1" dirty="0" err="1">
                <a:solidFill>
                  <a:srgbClr val="00B0F0"/>
                </a:solidFill>
                <a:cs typeface="Arial" panose="020B0604020202020204" pitchFamily="34" charset="0"/>
              </a:rPr>
              <a:t>ts</a:t>
            </a:r>
            <a:r>
              <a:rPr lang="en-US" sz="2800" b="1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in Severe Surgical Bleeding: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2800" i="1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Results of a Pilot Randomized Clinical Trial</a:t>
            </a:r>
            <a:endParaRPr lang="en-US" sz="2800" i="1" kern="0" dirty="0">
              <a:solidFill>
                <a:srgbClr val="00B0F0"/>
              </a:solidFill>
            </a:endParaRPr>
          </a:p>
        </p:txBody>
      </p:sp>
      <p:pic>
        <p:nvPicPr>
          <p:cNvPr id="4" name="Picture 2" descr="http://viden.jp.dk/binaries/540/17511290%20-%2012_03_2010%20-%20LARSEN%20STINE_19384.jpg">
            <a:extLst>
              <a:ext uri="{FF2B5EF4-FFF2-40B4-BE49-F238E27FC236}">
                <a16:creationId xmlns:a16="http://schemas.microsoft.com/office/drawing/2014/main" id="{F9FB2754-E64F-8A12-0176-C42E11579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-25797"/>
            <a:ext cx="227488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9" descr="C:\Documents and Settings\CLAR0057\Dokumenter\Dropbox\Philip\Før taget i brug\IMG_0963.JPG">
            <a:extLst>
              <a:ext uri="{FF2B5EF4-FFF2-40B4-BE49-F238E27FC236}">
                <a16:creationId xmlns:a16="http://schemas.microsoft.com/office/drawing/2014/main" id="{6446C0DF-1E97-7164-CEDA-3DBD5E587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-27384"/>
            <a:ext cx="2835275" cy="1439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10" descr="http://www.klksig.de/Intensiv_3.JPG">
            <a:extLst>
              <a:ext uri="{FF2B5EF4-FFF2-40B4-BE49-F238E27FC236}">
                <a16:creationId xmlns:a16="http://schemas.microsoft.com/office/drawing/2014/main" id="{AA0BEAE7-505A-C5B3-C5AC-CE827612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-25796"/>
            <a:ext cx="18034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2">
            <a:extLst>
              <a:ext uri="{FF2B5EF4-FFF2-40B4-BE49-F238E27FC236}">
                <a16:creationId xmlns:a16="http://schemas.microsoft.com/office/drawing/2014/main" id="{C245CFEC-A4F3-C09A-3686-A222D1B5C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2700" y="-27384"/>
            <a:ext cx="1920875" cy="14398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0" descr="C:\Documents and Settings\CLAR0057\Dokumenter\Dropbox\Philip\Før taget i brug\IMG_0975.JPG">
            <a:extLst>
              <a:ext uri="{FF2B5EF4-FFF2-40B4-BE49-F238E27FC236}">
                <a16:creationId xmlns:a16="http://schemas.microsoft.com/office/drawing/2014/main" id="{1296A42A-60D4-9EC5-19CE-425AEC30B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-25796"/>
            <a:ext cx="2562225" cy="14398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A8C60C0A-F94B-83EF-A3E7-6AB134C27BA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895" y="2742518"/>
            <a:ext cx="1580455" cy="1158310"/>
          </a:xfrm>
          <a:prstGeom prst="rect">
            <a:avLst/>
          </a:prstGeom>
          <a:noFill/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AEF9A11-083A-9AF2-62FD-54778769032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9434"/>
          <a:stretch/>
        </p:blipFill>
        <p:spPr>
          <a:xfrm>
            <a:off x="110572" y="6027041"/>
            <a:ext cx="5335905" cy="691262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810912A7-BF35-60D9-7080-F0E4D30042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0186" y="6021288"/>
            <a:ext cx="3563242" cy="697015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486C76A1-D222-9564-31CC-7D70CA8D75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028" y="1442804"/>
            <a:ext cx="2657846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8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F42C512-4AA6-3921-DE3F-41BBCEF4B5DE}"/>
              </a:ext>
            </a:extLst>
          </p:cNvPr>
          <p:cNvSpPr txBox="1">
            <a:spLocks/>
          </p:cNvSpPr>
          <p:nvPr/>
        </p:nvSpPr>
        <p:spPr>
          <a:xfrm>
            <a:off x="1257300" y="1177529"/>
            <a:ext cx="68580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defTabSz="685800"/>
            <a:endParaRPr lang="da-DK" sz="3300" dirty="0">
              <a:solidFill>
                <a:prstClr val="black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CF73C80-F939-2113-F884-8511AF707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03835"/>
              </p:ext>
            </p:extLst>
          </p:nvPr>
        </p:nvGraphicFramePr>
        <p:xfrm>
          <a:off x="197515" y="1484784"/>
          <a:ext cx="8748972" cy="4090602"/>
        </p:xfrm>
        <a:graphic>
          <a:graphicData uri="http://schemas.openxmlformats.org/drawingml/2006/table">
            <a:tbl>
              <a:tblPr firstRow="1" firstCol="1" bandRow="1"/>
              <a:tblGrid>
                <a:gridCol w="3994425">
                  <a:extLst>
                    <a:ext uri="{9D8B030D-6E8A-4147-A177-3AD203B41FA5}">
                      <a16:colId xmlns:a16="http://schemas.microsoft.com/office/drawing/2014/main" val="3541850764"/>
                    </a:ext>
                  </a:extLst>
                </a:gridCol>
                <a:gridCol w="1426301">
                  <a:extLst>
                    <a:ext uri="{9D8B030D-6E8A-4147-A177-3AD203B41FA5}">
                      <a16:colId xmlns:a16="http://schemas.microsoft.com/office/drawing/2014/main" val="3122465009"/>
                    </a:ext>
                  </a:extLst>
                </a:gridCol>
                <a:gridCol w="1426979">
                  <a:extLst>
                    <a:ext uri="{9D8B030D-6E8A-4147-A177-3AD203B41FA5}">
                      <a16:colId xmlns:a16="http://schemas.microsoft.com/office/drawing/2014/main" val="3984830991"/>
                    </a:ext>
                  </a:extLst>
                </a:gridCol>
                <a:gridCol w="1253195">
                  <a:extLst>
                    <a:ext uri="{9D8B030D-6E8A-4147-A177-3AD203B41FA5}">
                      <a16:colId xmlns:a16="http://schemas.microsoft.com/office/drawing/2014/main" val="36929592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590260451"/>
                    </a:ext>
                  </a:extLst>
                </a:gridCol>
              </a:tblGrid>
              <a:tr h="1764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Freeze-dried platelet-derived hemostat (FPH)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(n=20)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platelet concentrate</a:t>
                      </a:r>
                      <a:b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(n=21)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difference in medians</a:t>
                      </a:r>
                      <a:r>
                        <a:rPr lang="en-US" sz="1500" b="1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(95% CI)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182136"/>
                  </a:ext>
                </a:extLst>
              </a:tr>
              <a:tr h="2325754">
                <a:tc>
                  <a:txBody>
                    <a:bodyPr/>
                    <a:lstStyle/>
                    <a:p>
                      <a:pPr marL="198755" indent="-1797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8755" indent="-1797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blood product use during surgery</a:t>
                      </a:r>
                      <a:endParaRPr lang="da-DK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8755" indent="-1797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8755" indent="-1797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blood product use first 24 hours in ICU</a:t>
                      </a:r>
                      <a:endParaRPr lang="da-DK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da-DK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a-DK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da-DK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da-DK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 (-1 to 0)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da-DK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(-1 to 0)</a:t>
                      </a:r>
                    </a:p>
                  </a:txBody>
                  <a:tcPr marL="44786" marR="447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0.06</a:t>
                      </a: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da-DK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718660"/>
                  </a:ext>
                </a:extLst>
              </a:tr>
            </a:tbl>
          </a:graphicData>
        </a:graphic>
      </p:graphicFrame>
      <p:sp>
        <p:nvSpPr>
          <p:cNvPr id="6" name="Undertitel 1">
            <a:extLst>
              <a:ext uri="{FF2B5EF4-FFF2-40B4-BE49-F238E27FC236}">
                <a16:creationId xmlns:a16="http://schemas.microsoft.com/office/drawing/2014/main" id="{CB2374A3-3914-8661-A31E-545ACF4E8CDA}"/>
              </a:ext>
            </a:extLst>
          </p:cNvPr>
          <p:cNvSpPr txBox="1">
            <a:spLocks/>
          </p:cNvSpPr>
          <p:nvPr/>
        </p:nvSpPr>
        <p:spPr bwMode="auto">
          <a:xfrm>
            <a:off x="0" y="189740"/>
            <a:ext cx="9144000" cy="65049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lnSpc>
                <a:spcPct val="105000"/>
              </a:lnSpc>
              <a:spcAft>
                <a:spcPct val="50000"/>
              </a:spcAft>
              <a:buClr>
                <a:srgbClr val="44546A"/>
              </a:buClr>
              <a:buSzPct val="75000"/>
              <a:buFont typeface="Wingdings" pitchFamily="2" charset="2"/>
              <a:buNone/>
              <a:defRPr/>
            </a:pPr>
            <a:r>
              <a:rPr lang="en-US" sz="3600" b="1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Transfusions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131AEE4-C11F-F7A1-4EE6-365DC27DF8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34"/>
          <a:stretch/>
        </p:blipFill>
        <p:spPr>
          <a:xfrm>
            <a:off x="106376" y="6063567"/>
            <a:ext cx="5335905" cy="69126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B91913F-383E-EA92-BCAE-168A8E0AF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186" y="6021288"/>
            <a:ext cx="3563242" cy="6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7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0F8340DF-CD07-6B34-7D1C-C8E91795C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372699"/>
              </p:ext>
            </p:extLst>
          </p:nvPr>
        </p:nvGraphicFramePr>
        <p:xfrm>
          <a:off x="251520" y="2061160"/>
          <a:ext cx="8694967" cy="4541520"/>
        </p:xfrm>
        <a:graphic>
          <a:graphicData uri="http://schemas.openxmlformats.org/drawingml/2006/table">
            <a:tbl>
              <a:tblPr firstRow="1" firstCol="1" bandRow="1"/>
              <a:tblGrid>
                <a:gridCol w="4019353">
                  <a:extLst>
                    <a:ext uri="{9D8B030D-6E8A-4147-A177-3AD203B41FA5}">
                      <a16:colId xmlns:a16="http://schemas.microsoft.com/office/drawing/2014/main" val="3640913328"/>
                    </a:ext>
                  </a:extLst>
                </a:gridCol>
                <a:gridCol w="1416853">
                  <a:extLst>
                    <a:ext uri="{9D8B030D-6E8A-4147-A177-3AD203B41FA5}">
                      <a16:colId xmlns:a16="http://schemas.microsoft.com/office/drawing/2014/main" val="1796664235"/>
                    </a:ext>
                  </a:extLst>
                </a:gridCol>
                <a:gridCol w="1416853">
                  <a:extLst>
                    <a:ext uri="{9D8B030D-6E8A-4147-A177-3AD203B41FA5}">
                      <a16:colId xmlns:a16="http://schemas.microsoft.com/office/drawing/2014/main" val="4199926026"/>
                    </a:ext>
                  </a:extLst>
                </a:gridCol>
                <a:gridCol w="1304366">
                  <a:extLst>
                    <a:ext uri="{9D8B030D-6E8A-4147-A177-3AD203B41FA5}">
                      <a16:colId xmlns:a16="http://schemas.microsoft.com/office/drawing/2014/main" val="1886623531"/>
                    </a:ext>
                  </a:extLst>
                </a:gridCol>
                <a:gridCol w="537542">
                  <a:extLst>
                    <a:ext uri="{9D8B030D-6E8A-4147-A177-3AD203B41FA5}">
                      <a16:colId xmlns:a16="http://schemas.microsoft.com/office/drawing/2014/main" val="691143461"/>
                    </a:ext>
                  </a:extLst>
                </a:gridCol>
              </a:tblGrid>
              <a:tr h="3755660">
                <a:tc>
                  <a:txBody>
                    <a:bodyPr/>
                    <a:lstStyle/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542925" algn="l"/>
                        </a:tabLst>
                      </a:pP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542925" algn="l"/>
                        </a:tabLs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RBC concentrates</a:t>
                      </a:r>
                    </a:p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542925" algn="l"/>
                        </a:tabLs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Plasma</a:t>
                      </a:r>
                    </a:p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542925" algn="l"/>
                        </a:tabLs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PLTs/FPH, intervention</a:t>
                      </a:r>
                      <a:endParaRPr lang="da-DK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542925" algn="l"/>
                        </a:tabLs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en-US" sz="18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Received 1</a:t>
                      </a:r>
                      <a:r>
                        <a:rPr lang="en-US" sz="1800" b="1" i="1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8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dose of intervention</a:t>
                      </a:r>
                      <a:endParaRPr lang="da-DK" sz="18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542925" algn="l"/>
                        </a:tabLst>
                      </a:pPr>
                      <a:r>
                        <a:rPr lang="en-US" sz="18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Received 2</a:t>
                      </a:r>
                      <a:r>
                        <a:rPr lang="en-US" sz="1800" b="1" i="1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</a:t>
                      </a:r>
                      <a:r>
                        <a:rPr lang="en-US" sz="18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dose of intervention</a:t>
                      </a:r>
                      <a:endParaRPr lang="da-DK" sz="1800" b="1" i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542925" algn="l"/>
                        </a:tabLst>
                      </a:pPr>
                      <a:r>
                        <a:rPr lang="en-US" sz="18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Received 3</a:t>
                      </a:r>
                      <a:r>
                        <a:rPr lang="en-US" sz="1800" b="1" i="1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rd</a:t>
                      </a:r>
                      <a:r>
                        <a:rPr lang="en-US" sz="18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dose of intervention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542925" algn="l"/>
                        </a:tabLst>
                      </a:pP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542925" algn="l"/>
                        </a:tabLst>
                      </a:pP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3200" indent="-203200">
                        <a:lnSpc>
                          <a:spcPct val="100000"/>
                        </a:lnSpc>
                        <a:spcAft>
                          <a:spcPts val="1200"/>
                        </a:spcAft>
                        <a:tabLst>
                          <a:tab pos="542925" algn="l"/>
                        </a:tabLs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PLTs conc, post-intervention</a:t>
                      </a:r>
                      <a:endParaRPr lang="da-DK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54" marR="456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 to 4)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to 8)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 to 6)</a:t>
                      </a:r>
                      <a:endParaRPr lang="en-US" sz="1800" b="1" i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8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(100)</a:t>
                      </a:r>
                      <a:endParaRPr lang="da-DK" sz="18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en-US" sz="18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(75)</a:t>
                      </a:r>
                      <a:endParaRPr lang="da-DK" sz="18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18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(30)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 to 2)</a:t>
                      </a:r>
                      <a:endParaRPr lang="da-DK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54" marR="456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 to 1)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 to 4)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 to 4)</a:t>
                      </a:r>
                      <a:endParaRPr lang="en-US" sz="1800" b="1" i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</a:t>
                      </a:r>
                      <a:r>
                        <a:rPr lang="en-US" sz="18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(100)</a:t>
                      </a:r>
                      <a:endParaRPr lang="da-DK" sz="18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en-US" sz="18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(43)</a:t>
                      </a:r>
                      <a:endParaRPr lang="da-DK" sz="18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i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b="1" i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(5)</a:t>
                      </a:r>
                      <a:endParaRPr lang="da-DK" sz="18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 to 0)</a:t>
                      </a:r>
                      <a:endParaRPr lang="da-DK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54" marR="456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(-2 to 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 (-4 to 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 (-2 to 0)</a:t>
                      </a:r>
                      <a:endParaRPr lang="da-DK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(0 to 0)</a:t>
                      </a:r>
                      <a:endParaRPr lang="da-DK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54" marR="456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0.08</a:t>
                      </a: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0.02</a:t>
                      </a:r>
                      <a:endParaRPr lang="da-DK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endParaRPr lang="en-US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0.34</a:t>
                      </a:r>
                      <a:endParaRPr lang="da-DK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54" marR="4565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985764"/>
                  </a:ext>
                </a:extLst>
              </a:tr>
            </a:tbl>
          </a:graphicData>
        </a:graphic>
      </p:graphicFrame>
      <p:sp>
        <p:nvSpPr>
          <p:cNvPr id="2" name="Undertitel 1">
            <a:extLst>
              <a:ext uri="{FF2B5EF4-FFF2-40B4-BE49-F238E27FC236}">
                <a16:creationId xmlns:a16="http://schemas.microsoft.com/office/drawing/2014/main" id="{668F146C-C9A6-609C-E018-1C330747D75E}"/>
              </a:ext>
            </a:extLst>
          </p:cNvPr>
          <p:cNvSpPr txBox="1">
            <a:spLocks/>
          </p:cNvSpPr>
          <p:nvPr/>
        </p:nvSpPr>
        <p:spPr bwMode="auto">
          <a:xfrm>
            <a:off x="0" y="189740"/>
            <a:ext cx="9144000" cy="65049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lnSpc>
                <a:spcPct val="105000"/>
              </a:lnSpc>
              <a:spcAft>
                <a:spcPct val="50000"/>
              </a:spcAft>
              <a:buClr>
                <a:srgbClr val="44546A"/>
              </a:buClr>
              <a:buSzPct val="75000"/>
              <a:buFont typeface="Wingdings" pitchFamily="2" charset="2"/>
              <a:buNone/>
              <a:defRPr/>
            </a:pPr>
            <a:r>
              <a:rPr lang="en-US" sz="3600" b="1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Transfusions in detail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6C81CD6-C0F8-FE8B-F539-553B9C2AB1DA}"/>
              </a:ext>
            </a:extLst>
          </p:cNvPr>
          <p:cNvSpPr/>
          <p:nvPr/>
        </p:nvSpPr>
        <p:spPr>
          <a:xfrm>
            <a:off x="124377" y="2456944"/>
            <a:ext cx="8840111" cy="360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A63D80E-7D75-9F18-03E3-901EB94B020D}"/>
              </a:ext>
            </a:extLst>
          </p:cNvPr>
          <p:cNvSpPr/>
          <p:nvPr/>
        </p:nvSpPr>
        <p:spPr>
          <a:xfrm>
            <a:off x="124377" y="2852936"/>
            <a:ext cx="8840111" cy="396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31194E3-22F4-B58F-AA8E-AD62D41EBFD0}"/>
              </a:ext>
            </a:extLst>
          </p:cNvPr>
          <p:cNvSpPr/>
          <p:nvPr/>
        </p:nvSpPr>
        <p:spPr>
          <a:xfrm>
            <a:off x="124377" y="3284984"/>
            <a:ext cx="8840111" cy="165618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211815F3-088F-023F-88DF-662356AAF664}"/>
              </a:ext>
            </a:extLst>
          </p:cNvPr>
          <p:cNvSpPr/>
          <p:nvPr/>
        </p:nvSpPr>
        <p:spPr>
          <a:xfrm>
            <a:off x="124377" y="5877272"/>
            <a:ext cx="8840111" cy="57606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0312C38F-63F7-3838-5A58-07105B02F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862725"/>
              </p:ext>
            </p:extLst>
          </p:nvPr>
        </p:nvGraphicFramePr>
        <p:xfrm>
          <a:off x="4137933" y="584032"/>
          <a:ext cx="4754547" cy="1764848"/>
        </p:xfrm>
        <a:graphic>
          <a:graphicData uri="http://schemas.openxmlformats.org/drawingml/2006/table">
            <a:tbl>
              <a:tblPr firstRow="1" firstCol="1" bandRow="1"/>
              <a:tblGrid>
                <a:gridCol w="1426301">
                  <a:extLst>
                    <a:ext uri="{9D8B030D-6E8A-4147-A177-3AD203B41FA5}">
                      <a16:colId xmlns:a16="http://schemas.microsoft.com/office/drawing/2014/main" val="709582995"/>
                    </a:ext>
                  </a:extLst>
                </a:gridCol>
                <a:gridCol w="1426979">
                  <a:extLst>
                    <a:ext uri="{9D8B030D-6E8A-4147-A177-3AD203B41FA5}">
                      <a16:colId xmlns:a16="http://schemas.microsoft.com/office/drawing/2014/main" val="967258487"/>
                    </a:ext>
                  </a:extLst>
                </a:gridCol>
                <a:gridCol w="1253195">
                  <a:extLst>
                    <a:ext uri="{9D8B030D-6E8A-4147-A177-3AD203B41FA5}">
                      <a16:colId xmlns:a16="http://schemas.microsoft.com/office/drawing/2014/main" val="26199244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66421102"/>
                    </a:ext>
                  </a:extLst>
                </a:gridCol>
              </a:tblGrid>
              <a:tr h="17648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Freeze-dried platelet-derived hemostat (FPH)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(n=20)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platelet concentrate</a:t>
                      </a:r>
                      <a:b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(n=21)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difference in medians</a:t>
                      </a:r>
                      <a:r>
                        <a:rPr lang="en-US" sz="1500" b="1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(95% CI)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207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1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92A539A-2EB6-E94A-EFE4-EFEE3D9D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50" y="260648"/>
            <a:ext cx="7289421" cy="994172"/>
          </a:xfrm>
        </p:spPr>
        <p:txBody>
          <a:bodyPr/>
          <a:lstStyle/>
          <a:p>
            <a:pPr algn="r"/>
            <a:r>
              <a:rPr lang="da-DK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</a:t>
            </a: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679CB38-9D14-118D-A4B8-A2F71F1C9CFC}"/>
              </a:ext>
            </a:extLst>
          </p:cNvPr>
          <p:cNvSpPr txBox="1"/>
          <p:nvPr/>
        </p:nvSpPr>
        <p:spPr>
          <a:xfrm>
            <a:off x="4355976" y="1412776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severe bleeding, we found no significant difference between standard platelet concentrates and freeze-dried platelet-derived hemostats (FPH). </a:t>
            </a:r>
          </a:p>
          <a:p>
            <a:pPr algn="ctr" defTabSz="685800"/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Perspectives are promising</a:t>
            </a:r>
          </a:p>
          <a:p>
            <a:pPr algn="ctr" defTabSz="685800"/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research in clinical trials with clinical endpoints is needed.</a:t>
            </a:r>
          </a:p>
          <a:p>
            <a:pPr algn="ctr" defTabSz="685800"/>
            <a:endParaRPr lang="en-US" sz="2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F171997C-5B70-CFA8-CBF9-760D8DFE1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34"/>
          <a:stretch/>
        </p:blipFill>
        <p:spPr>
          <a:xfrm>
            <a:off x="110572" y="6027041"/>
            <a:ext cx="5335905" cy="69126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D93B9308-C251-CE32-95AC-0C4C8BBE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86" y="6021288"/>
            <a:ext cx="3563242" cy="697015"/>
          </a:xfrm>
          <a:prstGeom prst="rect">
            <a:avLst/>
          </a:prstGeom>
        </p:spPr>
      </p:pic>
      <p:pic>
        <p:nvPicPr>
          <p:cNvPr id="9" name="Billede 8" descr="Et billede, der indeholder indendørs, beholder, plast, disk&#10;&#10;Automatisk genereret beskrivelse">
            <a:extLst>
              <a:ext uri="{FF2B5EF4-FFF2-40B4-BE49-F238E27FC236}">
                <a16:creationId xmlns:a16="http://schemas.microsoft.com/office/drawing/2014/main" id="{1E2154DC-BF70-55E0-B92D-13C1668F1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12" y="3303256"/>
            <a:ext cx="3240000" cy="2430000"/>
          </a:xfrm>
          <a:prstGeom prst="rect">
            <a:avLst/>
          </a:prstGeom>
        </p:spPr>
      </p:pic>
      <p:pic>
        <p:nvPicPr>
          <p:cNvPr id="6" name="Pladsholder til indhold 4" descr="Et billede, der indeholder udendørs, person, orange&#10;&#10;Automatisk genereret beskrivelse">
            <a:extLst>
              <a:ext uri="{FF2B5EF4-FFF2-40B4-BE49-F238E27FC236}">
                <a16:creationId xmlns:a16="http://schemas.microsoft.com/office/drawing/2014/main" id="{EF22FB96-878C-42AA-B256-600B89B1E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6"/>
          <a:stretch/>
        </p:blipFill>
        <p:spPr>
          <a:xfrm>
            <a:off x="534425" y="422936"/>
            <a:ext cx="324548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9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CB8E73-B632-DE9A-BE3D-E5BD29B1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4" y="1844824"/>
            <a:ext cx="8927052" cy="3560762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b="1" i="1" dirty="0"/>
              <a:t>Unrestricted research grant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i="1" dirty="0" err="1"/>
              <a:t>Cellphire</a:t>
            </a:r>
            <a:r>
              <a:rPr lang="en-US" b="1" i="1" dirty="0"/>
              <a:t> Therapeutics, Inc</a:t>
            </a:r>
            <a:r>
              <a:rPr lang="en-US" sz="2000" b="1" i="1" dirty="0"/>
              <a:t>.</a:t>
            </a:r>
            <a:endParaRPr lang="en-US" sz="2000" i="1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i="1" dirty="0"/>
              <a:t>Copenhagen University Hospital – </a:t>
            </a:r>
            <a:r>
              <a:rPr lang="en-US" b="1" i="1" dirty="0" err="1"/>
              <a:t>Rigshospitalet</a:t>
            </a:r>
            <a:endParaRPr lang="en-US" b="1" i="1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b="1" i="1" dirty="0"/>
              <a:t>None of the authors received personal income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75F8F0A-6D35-662F-1395-93BB6378F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186" y="6021288"/>
            <a:ext cx="3563242" cy="697015"/>
          </a:xfrm>
          <a:prstGeom prst="rect">
            <a:avLst/>
          </a:prstGeom>
        </p:spPr>
      </p:pic>
      <p:sp>
        <p:nvSpPr>
          <p:cNvPr id="6" name="Undertitel 1">
            <a:extLst>
              <a:ext uri="{FF2B5EF4-FFF2-40B4-BE49-F238E27FC236}">
                <a16:creationId xmlns:a16="http://schemas.microsoft.com/office/drawing/2014/main" id="{3CFC95D9-FCEE-C141-4E1F-93624E90F7AD}"/>
              </a:ext>
            </a:extLst>
          </p:cNvPr>
          <p:cNvSpPr txBox="1">
            <a:spLocks/>
          </p:cNvSpPr>
          <p:nvPr/>
        </p:nvSpPr>
        <p:spPr bwMode="auto">
          <a:xfrm>
            <a:off x="0" y="189740"/>
            <a:ext cx="9144000" cy="64697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ct val="50000"/>
              </a:spcAft>
              <a:buClr>
                <a:srgbClr val="44546A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da-DK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COI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0BCF4AE-BD3F-52A1-6701-FE281A5B70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34"/>
          <a:stretch/>
        </p:blipFill>
        <p:spPr>
          <a:xfrm>
            <a:off x="110572" y="6027041"/>
            <a:ext cx="5335905" cy="6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6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Thrombosomes Product">
            <a:extLst>
              <a:ext uri="{FF2B5EF4-FFF2-40B4-BE49-F238E27FC236}">
                <a16:creationId xmlns:a16="http://schemas.microsoft.com/office/drawing/2014/main" id="{10983E09-8278-4105-9C9B-B8AFE5EA7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4" r="29532"/>
          <a:stretch/>
        </p:blipFill>
        <p:spPr bwMode="auto">
          <a:xfrm>
            <a:off x="189590" y="1898357"/>
            <a:ext cx="1728192" cy="383489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3DB43172-8349-CB34-4D65-1CE152EC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5" y="182635"/>
            <a:ext cx="1336290" cy="74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3ED0B95B-AD33-63CA-B65F-24F903DA95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434"/>
          <a:stretch/>
        </p:blipFill>
        <p:spPr>
          <a:xfrm>
            <a:off x="110572" y="6027041"/>
            <a:ext cx="5335905" cy="691262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DAB9B9D-43F0-190A-1038-BE5AAEA721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0186" y="6021288"/>
            <a:ext cx="3563242" cy="697015"/>
          </a:xfrm>
          <a:prstGeom prst="rect">
            <a:avLst/>
          </a:prstGeom>
        </p:spPr>
      </p:pic>
      <p:pic>
        <p:nvPicPr>
          <p:cNvPr id="5" name="Picture 2" descr="menu button">
            <a:extLst>
              <a:ext uri="{FF2B5EF4-FFF2-40B4-BE49-F238E27FC236}">
                <a16:creationId xmlns:a16="http://schemas.microsoft.com/office/drawing/2014/main" id="{B49CEA4A-6541-9020-E456-9DF12080D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66"/>
          <a:stretch/>
        </p:blipFill>
        <p:spPr bwMode="auto">
          <a:xfrm>
            <a:off x="7978445" y="241317"/>
            <a:ext cx="936104" cy="86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026BDB2D-12A6-6D55-B865-9D03971FDC8F}"/>
              </a:ext>
            </a:extLst>
          </p:cNvPr>
          <p:cNvSpPr txBox="1"/>
          <p:nvPr/>
        </p:nvSpPr>
        <p:spPr>
          <a:xfrm>
            <a:off x="1763688" y="375047"/>
            <a:ext cx="6120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Freeze-dried Platelet-derived Hemostats (FPH)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BF77A3-A45C-3306-9914-A5B84176C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4" t="57497" r="-1"/>
          <a:stretch/>
        </p:blipFill>
        <p:spPr bwMode="auto">
          <a:xfrm>
            <a:off x="4830519" y="980728"/>
            <a:ext cx="3341881" cy="193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764B418C-6558-F184-80FF-384461ACD2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6221" r="5168" b="12562"/>
          <a:stretch/>
        </p:blipFill>
        <p:spPr>
          <a:xfrm>
            <a:off x="2131333" y="3756579"/>
            <a:ext cx="1440000" cy="93404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D5AA1408-8980-2917-6F9F-FE231921DD9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669" t="9436" r="1502" b="8547"/>
          <a:stretch/>
        </p:blipFill>
        <p:spPr>
          <a:xfrm>
            <a:off x="2568276" y="2494960"/>
            <a:ext cx="1440000" cy="93404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23162C6-9904-5BE7-180F-495AB324C7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" t="10110" r="50669" b="11760"/>
          <a:stretch/>
        </p:blipFill>
        <p:spPr bwMode="auto">
          <a:xfrm>
            <a:off x="3059832" y="1052736"/>
            <a:ext cx="1440000" cy="108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E1266DE-E573-99EE-4E94-865DCD944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200" b="0" i="0" u="none" strike="noStrike" cap="none" normalizeH="0" baseline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da-DK" altLang="da-DK" sz="1200" b="0" i="0" u="none" strike="noStrike" cap="none" normalizeH="0" baseline="0">
                <a:ln>
                  <a:noFill/>
                </a:ln>
                <a:solidFill>
                  <a:srgbClr val="0071BC"/>
                </a:solidFill>
                <a:effectLst/>
                <a:latin typeface="BlinkMacSystemFont"/>
              </a:rPr>
            </a:br>
            <a:endParaRPr kumimoji="0" lang="da-DK" altLang="da-DK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C5BEA39-4AEF-326E-561B-01B8DEA5F160}"/>
              </a:ext>
            </a:extLst>
          </p:cNvPr>
          <p:cNvSpPr txBox="1"/>
          <p:nvPr/>
        </p:nvSpPr>
        <p:spPr>
          <a:xfrm>
            <a:off x="4986003" y="2886409"/>
            <a:ext cx="4621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 err="1"/>
              <a:t>Trivedi</a:t>
            </a:r>
            <a:r>
              <a:rPr lang="da-DK" sz="1400" dirty="0"/>
              <a:t> A et al. J Trauma </a:t>
            </a:r>
            <a:r>
              <a:rPr lang="da-DK" sz="1400" dirty="0" err="1"/>
              <a:t>Acute</a:t>
            </a:r>
            <a:r>
              <a:rPr lang="da-DK" sz="1400" dirty="0"/>
              <a:t> Care </a:t>
            </a:r>
            <a:r>
              <a:rPr lang="da-DK" sz="1400" dirty="0" err="1"/>
              <a:t>Surg</a:t>
            </a:r>
            <a:r>
              <a:rPr lang="da-DK" sz="1400" dirty="0"/>
              <a:t> 2021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4372354E-8028-3662-C7C0-BB6C511FAEEF}"/>
              </a:ext>
            </a:extLst>
          </p:cNvPr>
          <p:cNvSpPr txBox="1"/>
          <p:nvPr/>
        </p:nvSpPr>
        <p:spPr>
          <a:xfrm>
            <a:off x="7233324" y="5721384"/>
            <a:ext cx="18125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/>
              <a:t>Kuhn </a:t>
            </a:r>
            <a:r>
              <a:rPr lang="da-DK" sz="1400" dirty="0" err="1"/>
              <a:t>etal</a:t>
            </a:r>
            <a:r>
              <a:rPr lang="da-DK" sz="1400" dirty="0"/>
              <a:t>. JTH.2024</a:t>
            </a:r>
          </a:p>
        </p:txBody>
      </p:sp>
      <p:pic>
        <p:nvPicPr>
          <p:cNvPr id="20" name="Billede 19">
            <a:extLst>
              <a:ext uri="{FF2B5EF4-FFF2-40B4-BE49-F238E27FC236}">
                <a16:creationId xmlns:a16="http://schemas.microsoft.com/office/drawing/2014/main" id="{C36C03ED-7FC2-3316-7408-5C561D747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5694" y="3224747"/>
            <a:ext cx="2900722" cy="24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CAD6CE7-A80B-1A25-956A-B2E14042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116632"/>
            <a:ext cx="9289032" cy="1143000"/>
          </a:xfrm>
        </p:spPr>
        <p:txBody>
          <a:bodyPr/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Hemorrhage &amp; Coagulopathy fatality rate 25%</a:t>
            </a:r>
          </a:p>
        </p:txBody>
      </p:sp>
      <p:pic>
        <p:nvPicPr>
          <p:cNvPr id="4" name="Content Placeholder 3" descr="HPIM5800.JPG                                                   00000012Billeder Charlot               00000000: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1592" b="8055"/>
          <a:stretch/>
        </p:blipFill>
        <p:spPr>
          <a:xfrm>
            <a:off x="685800" y="1268760"/>
            <a:ext cx="7772400" cy="4114800"/>
          </a:xfrm>
          <a:noFill/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9C5D66D-80F1-7F97-03D1-10F1AC514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6293388"/>
            <a:ext cx="6115308" cy="56461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D781FA8-EED7-C82E-6C44-64B69AAED0FC}"/>
              </a:ext>
            </a:extLst>
          </p:cNvPr>
          <p:cNvSpPr txBox="1"/>
          <p:nvPr/>
        </p:nvSpPr>
        <p:spPr>
          <a:xfrm>
            <a:off x="7164288" y="6108722"/>
            <a:ext cx="466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b="0" i="0" u="none" strike="noStrike" baseline="0" dirty="0" err="1">
                <a:solidFill>
                  <a:srgbClr val="6F6F6F"/>
                </a:solidFill>
                <a:latin typeface="AdvOTd3a5f740"/>
              </a:rPr>
              <a:t>Erdoes</a:t>
            </a:r>
            <a:r>
              <a:rPr lang="da-DK" sz="1800" b="0" i="0" u="none" strike="noStrike" baseline="0" dirty="0">
                <a:solidFill>
                  <a:srgbClr val="6F6F6F"/>
                </a:solidFill>
                <a:latin typeface="AdvOTd3a5f740"/>
              </a:rPr>
              <a:t> et al. 2023</a:t>
            </a:r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E62A352-3FBF-AB11-463A-BC82AF8C227E}"/>
              </a:ext>
            </a:extLst>
          </p:cNvPr>
          <p:cNvSpPr txBox="1"/>
          <p:nvPr/>
        </p:nvSpPr>
        <p:spPr>
          <a:xfrm>
            <a:off x="2267744" y="5373216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&gt;2.5L </a:t>
            </a:r>
            <a:r>
              <a:rPr lang="da-DK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bleeding</a:t>
            </a:r>
            <a:endParaRPr lang="da-DK" sz="4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358162"/>
      </p:ext>
    </p:extLst>
  </p:cSld>
  <p:clrMapOvr>
    <a:masterClrMapping/>
  </p:clrMapOvr>
  <p:transition advTm="557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758057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TTAD trial</a:t>
            </a:r>
            <a:br>
              <a:rPr lang="en-US" sz="7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da-DK" sz="27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ClinicalTrials.gov ID NCT05771831</a:t>
            </a:r>
            <a:br>
              <a:rPr kumimoji="0" lang="da-DK" sz="27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endParaRPr lang="en-US" sz="27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3168352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reeze-dried 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latelet-derived 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emostats (FPH)</a:t>
            </a:r>
          </a:p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Acute Thoracic Aortic Dissections</a:t>
            </a:r>
          </a:p>
          <a:p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Investigator-Initiated </a:t>
            </a:r>
          </a:p>
          <a:p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Randomized, Open label, Pragmatic, Clinical Pilot Trial</a:t>
            </a:r>
            <a:endParaRPr lang="en-GB" sz="2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Ulrich A, Carranza CL, Nilsson JC,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Schnack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T, Gybel-Brask M, Johansson PI, Stensballe J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endParaRPr lang="da-DK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8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2F5FD40-E547-43C2-9447-AFFF3C9A4D66}"/>
              </a:ext>
            </a:extLst>
          </p:cNvPr>
          <p:cNvSpPr/>
          <p:nvPr/>
        </p:nvSpPr>
        <p:spPr>
          <a:xfrm>
            <a:off x="1169622" y="1960075"/>
            <a:ext cx="6804756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 defTabSz="342900"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defTabSz="342900"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2197395-A25B-41DB-ACD1-5F3FCBDF6165}"/>
              </a:ext>
            </a:extLst>
          </p:cNvPr>
          <p:cNvSpPr/>
          <p:nvPr/>
        </p:nvSpPr>
        <p:spPr>
          <a:xfrm>
            <a:off x="107504" y="1268760"/>
            <a:ext cx="8496944" cy="5033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r>
              <a:rPr lang="da-DK" sz="2800" b="1" kern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Liquid </a:t>
            </a:r>
            <a:r>
              <a:rPr lang="da-DK" sz="2800" b="1" kern="1400" dirty="0" err="1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platelet</a:t>
            </a:r>
            <a:r>
              <a:rPr lang="da-DK" sz="2800" b="1" kern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a-DK" sz="2800" b="1" kern="1400" dirty="0" err="1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concentrates</a:t>
            </a:r>
            <a:r>
              <a:rPr lang="da-DK" sz="2800" b="1" kern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		  			           FPH</a:t>
            </a:r>
          </a:p>
          <a:p>
            <a:pPr marL="685800" lvl="2" defTabSz="342900">
              <a:spcAft>
                <a:spcPts val="450"/>
              </a:spcAft>
              <a:defRPr/>
            </a:pPr>
            <a:r>
              <a:rPr lang="da-DK" b="1" i="1" kern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						      </a:t>
            </a:r>
          </a:p>
          <a:p>
            <a:pPr marL="685800" lvl="2" defTabSz="342900">
              <a:spcAft>
                <a:spcPts val="450"/>
              </a:spcAft>
              <a:defRPr/>
            </a:pPr>
            <a:r>
              <a:rPr lang="da-DK" b="1" i="1" kern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						            		 </a:t>
            </a: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endParaRPr lang="da-DK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endParaRPr lang="da-DK" sz="900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endParaRPr lang="da-DK" sz="900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endParaRPr lang="da-DK" sz="900" b="1" kern="1400" dirty="0">
              <a:solidFill>
                <a:srgbClr val="00B0F0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marR="0" lvl="2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1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           6 donors										    6 </a:t>
            </a:r>
            <a:r>
              <a:rPr kumimoji="0" lang="da-DK" sz="2400" b="1" i="1" u="none" strike="noStrike" kern="14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vials</a:t>
            </a:r>
            <a:r>
              <a:rPr kumimoji="0" lang="da-DK" sz="2400" b="1" i="1" u="none" strike="noStrike" kern="14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 30mL</a:t>
            </a:r>
          </a:p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r>
              <a:rPr lang="da-DK" b="1" kern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				       2 </a:t>
            </a:r>
            <a:r>
              <a:rPr lang="da-DK" b="1" kern="1400" dirty="0" err="1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doses</a:t>
            </a:r>
            <a:r>
              <a:rPr lang="da-DK" b="1" kern="1400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			   		 	      		 				2 </a:t>
            </a:r>
            <a:r>
              <a:rPr lang="da-DK" b="1" kern="1400" dirty="0" err="1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doses</a:t>
            </a:r>
            <a:endParaRPr lang="da-DK" b="1" kern="1400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1" defTabSz="342900">
              <a:lnSpc>
                <a:spcPct val="115000"/>
              </a:lnSpc>
              <a:spcAft>
                <a:spcPts val="450"/>
              </a:spcAft>
              <a:defRPr/>
            </a:pPr>
            <a:r>
              <a:rPr lang="da-DK" b="1" kern="1400" dirty="0">
                <a:solidFill>
                  <a:srgbClr val="00B0F0"/>
                </a:solidFill>
                <a:latin typeface="Calibri" panose="020F0502020204030204"/>
                <a:ea typeface="Times New Roman" panose="02020603050405020304" pitchFamily="18" charset="0"/>
                <a:cs typeface="Arial" panose="020B0604020202020204" pitchFamily="34" charset="0"/>
              </a:rPr>
              <a:t>					</a:t>
            </a:r>
          </a:p>
        </p:txBody>
      </p:sp>
      <p:pic>
        <p:nvPicPr>
          <p:cNvPr id="11" name="Billede 10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2B6460A-005A-45ED-80AC-E696E8831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916" y="2285785"/>
            <a:ext cx="3203387" cy="240254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7869B0D-B835-422F-B1C6-A17E4F96E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859" y="1895032"/>
            <a:ext cx="2402541" cy="320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6CB818A0-3214-46CB-B5FD-95D83C7B0F5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662029"/>
            <a:ext cx="1548060" cy="1134204"/>
          </a:xfrm>
          <a:prstGeom prst="rect">
            <a:avLst/>
          </a:prstGeom>
          <a:noFill/>
        </p:spPr>
      </p:pic>
      <p:sp>
        <p:nvSpPr>
          <p:cNvPr id="5" name="Undertitel 1">
            <a:extLst>
              <a:ext uri="{FF2B5EF4-FFF2-40B4-BE49-F238E27FC236}">
                <a16:creationId xmlns:a16="http://schemas.microsoft.com/office/drawing/2014/main" id="{E9D6AE0A-F31D-2E14-C2AE-4AC0D0AB693C}"/>
              </a:ext>
            </a:extLst>
          </p:cNvPr>
          <p:cNvSpPr txBox="1">
            <a:spLocks/>
          </p:cNvSpPr>
          <p:nvPr/>
        </p:nvSpPr>
        <p:spPr bwMode="auto">
          <a:xfrm>
            <a:off x="0" y="189740"/>
            <a:ext cx="9144000" cy="64697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ct val="50000"/>
              </a:spcAft>
              <a:buClr>
                <a:srgbClr val="44546A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da-DK" sz="3600" b="1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C</a:t>
            </a:r>
            <a:r>
              <a:rPr kumimoji="0" lang="da-DK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omparison</a:t>
            </a:r>
            <a:endParaRPr kumimoji="0" lang="da-DK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The Man Who Flipped a Coin: A Short Story – Christopher John Lindsay">
            <a:extLst>
              <a:ext uri="{FF2B5EF4-FFF2-40B4-BE49-F238E27FC236}">
                <a16:creationId xmlns:a16="http://schemas.microsoft.com/office/drawing/2014/main" id="{EB5FAF0A-571F-113F-C2C8-3754CD913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7" y="2564904"/>
            <a:ext cx="1303895" cy="195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00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Box 5">
            <a:extLst>
              <a:ext uri="{FF2B5EF4-FFF2-40B4-BE49-F238E27FC236}">
                <a16:creationId xmlns:a16="http://schemas.microsoft.com/office/drawing/2014/main" id="{30F8107F-72A5-4667-84DA-3BDBBF867627}"/>
              </a:ext>
            </a:extLst>
          </p:cNvPr>
          <p:cNvSpPr txBox="1"/>
          <p:nvPr/>
        </p:nvSpPr>
        <p:spPr>
          <a:xfrm>
            <a:off x="2619616" y="1504075"/>
            <a:ext cx="1847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>
              <a:defRPr/>
            </a:pPr>
            <a:endParaRPr lang="en-US" sz="27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6" name="Picture 2" descr="The Man Who Flipped a Coin: A Short Story – Christopher John Lindsay">
            <a:extLst>
              <a:ext uri="{FF2B5EF4-FFF2-40B4-BE49-F238E27FC236}">
                <a16:creationId xmlns:a16="http://schemas.microsoft.com/office/drawing/2014/main" id="{054C8BE3-770E-A079-3073-F8241E194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30490"/>
            <a:ext cx="1076168" cy="16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l: kløftet til højre 5">
            <a:extLst>
              <a:ext uri="{FF2B5EF4-FFF2-40B4-BE49-F238E27FC236}">
                <a16:creationId xmlns:a16="http://schemas.microsoft.com/office/drawing/2014/main" id="{619792F6-30A2-10EF-0119-E6DECF3AF972}"/>
              </a:ext>
            </a:extLst>
          </p:cNvPr>
          <p:cNvSpPr/>
          <p:nvPr/>
        </p:nvSpPr>
        <p:spPr>
          <a:xfrm>
            <a:off x="827584" y="4941168"/>
            <a:ext cx="2700000" cy="1026114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2400" b="1" dirty="0">
                <a:solidFill>
                  <a:prstClr val="black"/>
                </a:solidFill>
                <a:latin typeface="Calibri" panose="020F0502020204030204"/>
              </a:rPr>
              <a:t>On pump</a:t>
            </a:r>
          </a:p>
        </p:txBody>
      </p:sp>
      <p:sp>
        <p:nvSpPr>
          <p:cNvPr id="7" name="Pil: kløftet til højre 6">
            <a:extLst>
              <a:ext uri="{FF2B5EF4-FFF2-40B4-BE49-F238E27FC236}">
                <a16:creationId xmlns:a16="http://schemas.microsoft.com/office/drawing/2014/main" id="{F2A7D8BE-51E0-FBC4-640B-B4C94009B889}"/>
              </a:ext>
            </a:extLst>
          </p:cNvPr>
          <p:cNvSpPr/>
          <p:nvPr/>
        </p:nvSpPr>
        <p:spPr>
          <a:xfrm>
            <a:off x="3419872" y="4941168"/>
            <a:ext cx="2700000" cy="10261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2400" b="1" dirty="0" err="1">
                <a:solidFill>
                  <a:prstClr val="black"/>
                </a:solidFill>
                <a:latin typeface="Calibri" panose="020F0502020204030204"/>
              </a:rPr>
              <a:t>Off</a:t>
            </a:r>
            <a:r>
              <a:rPr lang="da-DK" sz="2400" b="1" dirty="0">
                <a:solidFill>
                  <a:prstClr val="black"/>
                </a:solidFill>
                <a:latin typeface="Calibri" panose="020F0502020204030204"/>
              </a:rPr>
              <a:t> pump</a:t>
            </a:r>
          </a:p>
        </p:txBody>
      </p:sp>
      <p:sp>
        <p:nvSpPr>
          <p:cNvPr id="8" name="Pil: kløftet til højre 7">
            <a:extLst>
              <a:ext uri="{FF2B5EF4-FFF2-40B4-BE49-F238E27FC236}">
                <a16:creationId xmlns:a16="http://schemas.microsoft.com/office/drawing/2014/main" id="{D83B27A5-F225-6745-B2F8-80C7679C7E79}"/>
              </a:ext>
            </a:extLst>
          </p:cNvPr>
          <p:cNvSpPr/>
          <p:nvPr/>
        </p:nvSpPr>
        <p:spPr>
          <a:xfrm>
            <a:off x="6012160" y="4941168"/>
            <a:ext cx="2700000" cy="1026114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a-DK" sz="2400" b="1" dirty="0" err="1">
                <a:solidFill>
                  <a:prstClr val="black"/>
                </a:solidFill>
                <a:latin typeface="Calibri" panose="020F0502020204030204"/>
              </a:rPr>
              <a:t>Follow</a:t>
            </a:r>
            <a:r>
              <a:rPr lang="da-DK" sz="2400" b="1" dirty="0">
                <a:solidFill>
                  <a:prstClr val="black"/>
                </a:solidFill>
                <a:latin typeface="Calibri" panose="020F0502020204030204"/>
              </a:rPr>
              <a:t> up</a:t>
            </a:r>
          </a:p>
        </p:txBody>
      </p:sp>
      <p:pic>
        <p:nvPicPr>
          <p:cNvPr id="2" name="Billede 1" descr="Billede 062.jpg">
            <a:extLst>
              <a:ext uri="{FF2B5EF4-FFF2-40B4-BE49-F238E27FC236}">
                <a16:creationId xmlns:a16="http://schemas.microsoft.com/office/drawing/2014/main" id="{FEB6BB7D-134A-04A6-BE37-82A62EA96C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9644" t="16492" r="6402" b="24213"/>
          <a:stretch>
            <a:fillRect/>
          </a:stretch>
        </p:blipFill>
        <p:spPr>
          <a:xfrm rot="5400000">
            <a:off x="3332959" y="3137871"/>
            <a:ext cx="1970403" cy="1364529"/>
          </a:xfrm>
          <a:prstGeom prst="rect">
            <a:avLst/>
          </a:prstGeom>
        </p:spPr>
      </p:pic>
      <p:pic>
        <p:nvPicPr>
          <p:cNvPr id="3" name="Picture 4" descr="TEG® 6s | Haemonetics® Hospital Solutions">
            <a:extLst>
              <a:ext uri="{FF2B5EF4-FFF2-40B4-BE49-F238E27FC236}">
                <a16:creationId xmlns:a16="http://schemas.microsoft.com/office/drawing/2014/main" id="{28322528-39C7-312D-51DC-5FF0A1CC6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34" y="3160942"/>
            <a:ext cx="1292738" cy="12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CED577D-0B0C-948E-E419-14D93D4786C9}"/>
              </a:ext>
            </a:extLst>
          </p:cNvPr>
          <p:cNvSpPr txBox="1"/>
          <p:nvPr/>
        </p:nvSpPr>
        <p:spPr>
          <a:xfrm>
            <a:off x="5148064" y="3737334"/>
            <a:ext cx="210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da-DK" sz="2400" b="1" dirty="0">
                <a:solidFill>
                  <a:prstClr val="black"/>
                </a:solidFill>
                <a:latin typeface="Calibri" panose="020F0502020204030204"/>
              </a:rPr>
              <a:t>Up to 3 </a:t>
            </a:r>
            <a:r>
              <a:rPr lang="da-DK" sz="2400" b="1" dirty="0" err="1">
                <a:solidFill>
                  <a:prstClr val="black"/>
                </a:solidFill>
                <a:latin typeface="Calibri" panose="020F0502020204030204"/>
              </a:rPr>
              <a:t>doses</a:t>
            </a:r>
            <a:endParaRPr lang="da-DK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Undertitel 1">
            <a:extLst>
              <a:ext uri="{FF2B5EF4-FFF2-40B4-BE49-F238E27FC236}">
                <a16:creationId xmlns:a16="http://schemas.microsoft.com/office/drawing/2014/main" id="{11E1844E-F835-D543-4ADE-4906DABDF5C6}"/>
              </a:ext>
            </a:extLst>
          </p:cNvPr>
          <p:cNvSpPr txBox="1">
            <a:spLocks/>
          </p:cNvSpPr>
          <p:nvPr/>
        </p:nvSpPr>
        <p:spPr bwMode="auto">
          <a:xfrm>
            <a:off x="0" y="189740"/>
            <a:ext cx="9144000" cy="65049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5000"/>
              </a:lnSpc>
              <a:spcBef>
                <a:spcPts val="0"/>
              </a:spcBef>
              <a:spcAft>
                <a:spcPct val="50000"/>
              </a:spcAft>
              <a:buClr>
                <a:srgbClr val="44546A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da-DK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Scheduled</a:t>
            </a:r>
            <a:r>
              <a:rPr kumimoji="0" lang="da-DK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da-DK" sz="36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Exsanguination</a:t>
            </a:r>
            <a:endParaRPr kumimoji="0" lang="da-DK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D755D745-3BC7-2634-5297-4535217E4C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36973"/>
            <a:ext cx="1548060" cy="1134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7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F5044D30-C595-2CCA-8BD2-8097A8F66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635013"/>
              </p:ext>
            </p:extLst>
          </p:nvPr>
        </p:nvGraphicFramePr>
        <p:xfrm>
          <a:off x="630432" y="2060848"/>
          <a:ext cx="7830000" cy="2845538"/>
        </p:xfrm>
        <a:graphic>
          <a:graphicData uri="http://schemas.openxmlformats.org/drawingml/2006/table">
            <a:tbl>
              <a:tblPr firstRow="1" firstCol="1" bandRow="1"/>
              <a:tblGrid>
                <a:gridCol w="2348888">
                  <a:extLst>
                    <a:ext uri="{9D8B030D-6E8A-4147-A177-3AD203B41FA5}">
                      <a16:colId xmlns:a16="http://schemas.microsoft.com/office/drawing/2014/main" val="843875444"/>
                    </a:ext>
                  </a:extLst>
                </a:gridCol>
                <a:gridCol w="2349997">
                  <a:extLst>
                    <a:ext uri="{9D8B030D-6E8A-4147-A177-3AD203B41FA5}">
                      <a16:colId xmlns:a16="http://schemas.microsoft.com/office/drawing/2014/main" val="2516411315"/>
                    </a:ext>
                  </a:extLst>
                </a:gridCol>
                <a:gridCol w="2192000">
                  <a:extLst>
                    <a:ext uri="{9D8B030D-6E8A-4147-A177-3AD203B41FA5}">
                      <a16:colId xmlns:a16="http://schemas.microsoft.com/office/drawing/2014/main" val="562176710"/>
                    </a:ext>
                  </a:extLst>
                </a:gridCol>
                <a:gridCol w="939115">
                  <a:extLst>
                    <a:ext uri="{9D8B030D-6E8A-4147-A177-3AD203B41FA5}">
                      <a16:colId xmlns:a16="http://schemas.microsoft.com/office/drawing/2014/main" val="4234311081"/>
                    </a:ext>
                  </a:extLst>
                </a:gridCol>
              </a:tblGrid>
              <a:tr h="16617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Freeze-dried platelet-derived hemostat (FPH) (n=20)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platelet concentrate</a:t>
                      </a:r>
                      <a:b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(n=21)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difference  in medians             (95% CI)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i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</a:t>
                      </a:r>
                      <a:endParaRPr lang="da-DK" sz="15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0127746"/>
                  </a:ext>
                </a:extLst>
              </a:tr>
              <a:tr h="11838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 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(58 to 167) 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</a:t>
                      </a:r>
                      <a:r>
                        <a:rPr lang="en-US" sz="2100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(57 to 92)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 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(-55 to 15)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solidFill>
                          <a:srgbClr val="C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3642064"/>
                  </a:ext>
                </a:extLst>
              </a:tr>
            </a:tbl>
          </a:graphicData>
        </a:graphic>
      </p:graphicFrame>
      <p:sp>
        <p:nvSpPr>
          <p:cNvPr id="2" name="Undertitel 1">
            <a:extLst>
              <a:ext uri="{FF2B5EF4-FFF2-40B4-BE49-F238E27FC236}">
                <a16:creationId xmlns:a16="http://schemas.microsoft.com/office/drawing/2014/main" id="{27EB8194-AD97-47D2-DA60-BD21613548A8}"/>
              </a:ext>
            </a:extLst>
          </p:cNvPr>
          <p:cNvSpPr txBox="1">
            <a:spLocks/>
          </p:cNvSpPr>
          <p:nvPr/>
        </p:nvSpPr>
        <p:spPr bwMode="auto">
          <a:xfrm>
            <a:off x="0" y="189740"/>
            <a:ext cx="9144000" cy="65049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lnSpc>
                <a:spcPct val="105000"/>
              </a:lnSpc>
              <a:spcAft>
                <a:spcPct val="50000"/>
              </a:spcAft>
              <a:buClr>
                <a:srgbClr val="44546A"/>
              </a:buClr>
              <a:buSzPct val="75000"/>
              <a:buFont typeface="Wingdings" pitchFamily="2" charset="2"/>
              <a:buNone/>
              <a:defRPr/>
            </a:pPr>
            <a:r>
              <a:rPr lang="da-DK" sz="3600" b="1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Time-to-</a:t>
            </a:r>
            <a:r>
              <a:rPr lang="da-DK" sz="3600" b="1" kern="0" dirty="0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hemostasis</a:t>
            </a:r>
            <a:r>
              <a:rPr lang="da-DK" sz="3600" b="1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 in min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EEE72E7-2F06-BF50-989C-AC5DCDC51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34"/>
          <a:stretch/>
        </p:blipFill>
        <p:spPr>
          <a:xfrm>
            <a:off x="106376" y="6063567"/>
            <a:ext cx="5335905" cy="69126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29C47F4-C0B9-5022-9BF7-B2FE60433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186" y="6021288"/>
            <a:ext cx="3563242" cy="69701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184A246-5BB8-0BC8-E4A0-8D04DFC37A9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36973"/>
            <a:ext cx="1548060" cy="1134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77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F42C512-4AA6-3921-DE3F-41BBCEF4B5DE}"/>
              </a:ext>
            </a:extLst>
          </p:cNvPr>
          <p:cNvSpPr txBox="1">
            <a:spLocks/>
          </p:cNvSpPr>
          <p:nvPr/>
        </p:nvSpPr>
        <p:spPr>
          <a:xfrm>
            <a:off x="717240" y="1163812"/>
            <a:ext cx="7689186" cy="117135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defTabSz="685800"/>
            <a:endParaRPr lang="da-DK" sz="3300" dirty="0">
              <a:solidFill>
                <a:prstClr val="black"/>
              </a:solidFill>
            </a:endParaRP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9191A9D2-88BA-33E0-4E58-DA39D4DEC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369299"/>
              </p:ext>
            </p:extLst>
          </p:nvPr>
        </p:nvGraphicFramePr>
        <p:xfrm>
          <a:off x="359532" y="1268760"/>
          <a:ext cx="8397001" cy="3723185"/>
        </p:xfrm>
        <a:graphic>
          <a:graphicData uri="http://schemas.openxmlformats.org/drawingml/2006/table">
            <a:tbl>
              <a:tblPr firstRow="1" firstCol="1" bandRow="1"/>
              <a:tblGrid>
                <a:gridCol w="2518972">
                  <a:extLst>
                    <a:ext uri="{9D8B030D-6E8A-4147-A177-3AD203B41FA5}">
                      <a16:colId xmlns:a16="http://schemas.microsoft.com/office/drawing/2014/main" val="3717330762"/>
                    </a:ext>
                  </a:extLst>
                </a:gridCol>
                <a:gridCol w="2632129">
                  <a:extLst>
                    <a:ext uri="{9D8B030D-6E8A-4147-A177-3AD203B41FA5}">
                      <a16:colId xmlns:a16="http://schemas.microsoft.com/office/drawing/2014/main" val="1926161101"/>
                    </a:ext>
                  </a:extLst>
                </a:gridCol>
                <a:gridCol w="2399148">
                  <a:extLst>
                    <a:ext uri="{9D8B030D-6E8A-4147-A177-3AD203B41FA5}">
                      <a16:colId xmlns:a16="http://schemas.microsoft.com/office/drawing/2014/main" val="3799947789"/>
                    </a:ext>
                  </a:extLst>
                </a:gridCol>
                <a:gridCol w="846752">
                  <a:extLst>
                    <a:ext uri="{9D8B030D-6E8A-4147-A177-3AD203B41FA5}">
                      <a16:colId xmlns:a16="http://schemas.microsoft.com/office/drawing/2014/main" val="1947690872"/>
                    </a:ext>
                  </a:extLst>
                </a:gridCol>
              </a:tblGrid>
              <a:tr h="1890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Freeze-dried platelet-derived hemostat (FPH) (n=20)</a:t>
                      </a:r>
                      <a:endParaRPr lang="da-D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Standard platelet concentrate</a:t>
                      </a:r>
                      <a:br>
                        <a:rPr lang="en-US" sz="15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5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(n=21)</a:t>
                      </a:r>
                      <a:endParaRPr lang="da-D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difference       in medians (95% CI)</a:t>
                      </a:r>
                      <a:endParaRPr lang="da-D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b="1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5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value</a:t>
                      </a:r>
                      <a:endParaRPr lang="da-D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846583"/>
                  </a:ext>
                </a:extLst>
              </a:tr>
              <a:tr h="1832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2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2785</a:t>
                      </a:r>
                      <a:r>
                        <a:rPr lang="en-US" sz="2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(2115 to 4175)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610 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(379 to 992)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2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2510</a:t>
                      </a:r>
                      <a:r>
                        <a:rPr lang="en-US" sz="2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(1900 to 3100)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415</a:t>
                      </a:r>
                      <a:r>
                        <a:rPr lang="en-US" sz="2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(195 to 690)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2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-286 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(-1300 to 560)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-219 </a:t>
                      </a: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(-447 to 90)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a-DK" sz="2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1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da-DK" sz="2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786" marR="4478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5897135"/>
                  </a:ext>
                </a:extLst>
              </a:tr>
            </a:tbl>
          </a:graphicData>
        </a:graphic>
      </p:graphicFrame>
      <p:sp>
        <p:nvSpPr>
          <p:cNvPr id="6" name="Undertitel 1">
            <a:extLst>
              <a:ext uri="{FF2B5EF4-FFF2-40B4-BE49-F238E27FC236}">
                <a16:creationId xmlns:a16="http://schemas.microsoft.com/office/drawing/2014/main" id="{848A6F81-7EC7-79CD-2D95-E8C9A563E7CA}"/>
              </a:ext>
            </a:extLst>
          </p:cNvPr>
          <p:cNvSpPr txBox="1">
            <a:spLocks/>
          </p:cNvSpPr>
          <p:nvPr/>
        </p:nvSpPr>
        <p:spPr bwMode="auto">
          <a:xfrm>
            <a:off x="0" y="189740"/>
            <a:ext cx="9144000" cy="65049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lnSpc>
                <a:spcPct val="105000"/>
              </a:lnSpc>
              <a:spcAft>
                <a:spcPct val="50000"/>
              </a:spcAft>
              <a:buClr>
                <a:srgbClr val="44546A"/>
              </a:buClr>
              <a:buSzPct val="75000"/>
              <a:buFont typeface="Wingdings" pitchFamily="2" charset="2"/>
              <a:buNone/>
              <a:defRPr/>
            </a:pPr>
            <a:r>
              <a:rPr lang="en-US" sz="3600" b="1" kern="0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Bleeding in mL during surgery &amp; 24h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C508FF6-951D-5C22-4AF2-B446B4820A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34"/>
          <a:stretch/>
        </p:blipFill>
        <p:spPr>
          <a:xfrm>
            <a:off x="106376" y="6063567"/>
            <a:ext cx="5335905" cy="691262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EDABCE2D-AA34-48C1-3E63-8A7489D76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186" y="6021288"/>
            <a:ext cx="3563242" cy="6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242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761c8df4-e438-4681-9e1d-9d7d3ab1dd61"/>
</p:tagLst>
</file>

<file path=ppt/theme/theme1.xml><?xml version="1.0" encoding="utf-8"?>
<a:theme xmlns:a="http://schemas.openxmlformats.org/drawingml/2006/main" name="4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Brugerdefineret design">
  <a:themeElements>
    <a:clrScheme name="1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rugerdefinere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65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65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Brugerdefineret design">
  <a:themeElements>
    <a:clrScheme name="2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rugerdefinere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Kontortema">
  <a:themeElements>
    <a:clrScheme name="Slipstrø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2774F7F2-927D-4465-B900-CBF542FA16FD}" vid="{A3A02C6D-BF93-44B1-B6B1-A1949D81B08A}"/>
    </a:ext>
  </a:extLst>
</a:theme>
</file>

<file path=ppt/theme/theme13.xml><?xml version="1.0" encoding="utf-8"?>
<a:theme xmlns:a="http://schemas.openxmlformats.org/drawingml/2006/main" name="5_Brugerdefineret design">
  <a:themeElements>
    <a:clrScheme name="2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rugerdefinere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Kontortema">
  <a:themeElements>
    <a:clrScheme name="Slipstrø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2774F7F2-927D-4465-B900-CBF542FA16FD}" vid="{A3A02C6D-BF93-44B1-B6B1-A1949D81B08A}"/>
    </a:ext>
  </a:extLst>
</a:theme>
</file>

<file path=ppt/theme/theme15.xml><?xml version="1.0" encoding="utf-8"?>
<a:theme xmlns:a="http://schemas.openxmlformats.org/drawingml/2006/main" name="2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_Brugerdefineret design">
  <a:themeElements>
    <a:clrScheme name="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ugerdefinere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_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yrværkeri">
  <a:themeElements>
    <a:clrScheme name="Fyrværkeri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yrværkeri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9050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yrværkeri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yrværkeri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yrværkeri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yrværkeri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yrværkeri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yrværkeri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rugerdefineret design">
  <a:themeElements>
    <a:clrScheme name="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ugerdefinere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rugerdefineret design">
  <a:themeElements>
    <a:clrScheme name="1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rugerdefinere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Brugerdefineret design">
  <a:themeElements>
    <a:clrScheme name="1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rugerdefinere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65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651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MigrationWizIdDocumentLibraryPermissions xmlns="47f86385-5faa-4594-8ecf-f9ce1cbeefe1" xsi:nil="true"/>
    <MigrationWizIdPermissions xmlns="47f86385-5faa-4594-8ecf-f9ce1cbeefe1" xsi:nil="true"/>
    <MigrationWizIdSecurityGroups xmlns="47f86385-5faa-4594-8ecf-f9ce1cbeefe1" xsi:nil="true"/>
    <MigrationWizId xmlns="47f86385-5faa-4594-8ecf-f9ce1cbeefe1" xsi:nil="true"/>
    <lcf76f155ced4ddcb4097134ff3c332f xmlns="47f86385-5faa-4594-8ecf-f9ce1cbeefe1">
      <Terms xmlns="http://schemas.microsoft.com/office/infopath/2007/PartnerControls"/>
    </lcf76f155ced4ddcb4097134ff3c332f>
    <MigrationWizIdPermissionLevel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698518-DFAE-4EA5-B30F-BDA399855F15}">
  <ds:schemaRefs>
    <ds:schemaRef ds:uri="http://schemas.microsoft.com/office/2006/documentManagement/types"/>
    <ds:schemaRef ds:uri="9ca2db04-e9b6-44da-9167-1d05880a4f5f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e8dd951-5b89-42c1-b566-d379ae7c244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7265EB4-FB0A-409D-B44C-86711D6C68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028184-EBD9-41D9-8366-5A9CF1161537}"/>
</file>

<file path=docProps/app.xml><?xml version="1.0" encoding="utf-8"?>
<Properties xmlns="http://schemas.openxmlformats.org/officeDocument/2006/extended-properties" xmlns:vt="http://schemas.openxmlformats.org/officeDocument/2006/docPropsVTypes">
  <TotalTime>32980</TotalTime>
  <Words>699</Words>
  <Application>Microsoft Office PowerPoint</Application>
  <PresentationFormat>Skærmshow (4:3)</PresentationFormat>
  <Paragraphs>196</Paragraphs>
  <Slides>12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17</vt:i4>
      </vt:variant>
      <vt:variant>
        <vt:lpstr>Slidetitler</vt:lpstr>
      </vt:variant>
      <vt:variant>
        <vt:i4>12</vt:i4>
      </vt:variant>
    </vt:vector>
  </HeadingPairs>
  <TitlesOfParts>
    <vt:vector size="38" baseType="lpstr">
      <vt:lpstr>AdvOTd3a5f740</vt:lpstr>
      <vt:lpstr>Arial</vt:lpstr>
      <vt:lpstr>Arial Black</vt:lpstr>
      <vt:lpstr>BlinkMacSystemFont</vt:lpstr>
      <vt:lpstr>Calibri</vt:lpstr>
      <vt:lpstr>Calibri Light</vt:lpstr>
      <vt:lpstr>Frutiger LT</vt:lpstr>
      <vt:lpstr>Times New Roman</vt:lpstr>
      <vt:lpstr>Wingdings</vt:lpstr>
      <vt:lpstr>4_Standarddesign</vt:lpstr>
      <vt:lpstr>4_Benutzerdefiniertes Design</vt:lpstr>
      <vt:lpstr>1_Fyrværkeri</vt:lpstr>
      <vt:lpstr>5_Standarddesign</vt:lpstr>
      <vt:lpstr>Standarddesign</vt:lpstr>
      <vt:lpstr>Brugerdefineret design</vt:lpstr>
      <vt:lpstr>6_Standarddesign</vt:lpstr>
      <vt:lpstr>1_Brugerdefineret design</vt:lpstr>
      <vt:lpstr>11_Brugerdefineret design</vt:lpstr>
      <vt:lpstr>12_Brugerdefineret design</vt:lpstr>
      <vt:lpstr>2_Brugerdefineret design</vt:lpstr>
      <vt:lpstr>3_Kontortema</vt:lpstr>
      <vt:lpstr>5_Brugerdefineret design</vt:lpstr>
      <vt:lpstr>14_Kontortema</vt:lpstr>
      <vt:lpstr>2_Office-tema</vt:lpstr>
      <vt:lpstr>3_Brugerdefineret design</vt:lpstr>
      <vt:lpstr>3_Office-tema</vt:lpstr>
      <vt:lpstr>PowerPoint-præsentation</vt:lpstr>
      <vt:lpstr>PowerPoint-præsentation</vt:lpstr>
      <vt:lpstr>PowerPoint-præsentation</vt:lpstr>
      <vt:lpstr>Hemorrhage &amp; Coagulopathy fatality rate 25%</vt:lpstr>
      <vt:lpstr>TTAD trial ClinicalTrials.gov ID NCT05771831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Conclusion   </vt:lpstr>
    </vt:vector>
  </TitlesOfParts>
  <Company>Rigshospitalet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RH05205</dc:creator>
  <cp:lastModifiedBy>Jakob Stensballe</cp:lastModifiedBy>
  <cp:revision>712</cp:revision>
  <dcterms:created xsi:type="dcterms:W3CDTF">2013-02-08T05:26:37Z</dcterms:created>
  <dcterms:modified xsi:type="dcterms:W3CDTF">2026-02-18T13:56:05Z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</Properties>
</file>