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58"/>
  </p:normalViewPr>
  <p:slideViewPr>
    <p:cSldViewPr snapToGrid="0">
      <p:cViewPr varScale="1">
        <p:scale>
          <a:sx n="83" d="100"/>
          <a:sy n="83" d="100"/>
        </p:scale>
        <p:origin x="3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CA95-DC09-9D57-F2FB-8FD668AFE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D8FCF-E882-637D-D7C3-C29AE57D1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9AD58-D401-DC6B-0046-CE6E33DD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81C4-6876-1343-86FE-D6AEE0E75A8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BAAC4-F3BE-AADA-FCE1-7B6A5986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2DB4D-5360-7046-6B00-6EF6DCBB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2BC0-E084-844C-88EE-F3544F8E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2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5A9D-D70E-06F1-2B66-6033634C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2A542-C4A2-D09F-2EBC-84BF6867B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40638-4BAD-C31C-F685-9F45C4A0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81C4-6876-1343-86FE-D6AEE0E75A8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EF3A4-7274-6AA4-F037-FA487AD0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FFB62-3949-61B3-3CC9-D25149BC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2BC0-E084-844C-88EE-F3544F8E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4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5F502C-8D28-F315-A797-129EAF9E7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A59C0-B743-0D5F-A894-5A5649EAA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2277F-A670-2E94-A7CE-E85AE765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81C4-6876-1343-86FE-D6AEE0E75A8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8EEA8-45F4-E833-C7D6-9352AA8D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43C91-54E4-DB7E-CB51-E4C1A554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2BC0-E084-844C-88EE-F3544F8E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42F52-CACB-67ED-8796-D4344078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C80C2-35AB-A5B5-3EB1-27D653CBC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8A281-60A9-33CB-D908-2A3A76C8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81C4-6876-1343-86FE-D6AEE0E75A8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01E52-AE73-4AEF-F50D-CF9225F6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6B9F-F795-33CA-1DC8-7F29C3DC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2BC0-E084-844C-88EE-F3544F8E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2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7FA68-105E-9E43-AFFF-9DD7B999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E39CC-6372-4969-24C9-A7913F8D3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CF4F7-5AA1-B176-8C57-D8EB5121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81C4-6876-1343-86FE-D6AEE0E75A8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30F91-64AF-DDC1-22D3-CF9C599C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9628F-E6AD-711A-F82F-A3EE096B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2BC0-E084-844C-88EE-F3544F8E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AEF32-E562-BF3D-9C18-9DAE24F43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364BA-F3AA-4EFC-D1FD-E32C60027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1D843-79FD-8614-2C41-D0BB2A6B4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97894-438A-1CE7-5192-4ED42025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81C4-6876-1343-86FE-D6AEE0E75A8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ED7A7-4E7B-EFFD-AA69-4262858A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791D0-F358-3247-0D01-D9EBB8A2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2BC0-E084-844C-88EE-F3544F8E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1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7DF86-7719-0381-5049-928C496F0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212CB-1051-0619-44D1-436F71EEB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62F81-12F8-7E1C-D7E4-3E0D218B8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90A9D-0F8C-5FA5-1A46-BF751E589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8D2C57-9E95-DEDC-6789-8DB4042CF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225C31-AF38-18C2-9894-F8A5E1E6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81C4-6876-1343-86FE-D6AEE0E75A8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7E16E3-BC40-6FC1-ED32-CD4B8551B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C7D68-A4A9-2CD3-76F4-0EBACD07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2BC0-E084-844C-88EE-F3544F8E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6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3544-006E-0941-0406-2B9101EA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C93B32-6AB5-3955-AEE5-02AEF89BA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81C4-6876-1343-86FE-D6AEE0E75A8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EFA8A-5A8B-AB54-F946-E2000265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70F7D-BEC6-BF6C-224A-D2D9A79F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2BC0-E084-844C-88EE-F3544F8E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6101B-5738-FFE9-7E6A-5A247EAC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81C4-6876-1343-86FE-D6AEE0E75A8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5873EC-767B-D34C-0916-567ECE648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90F6D-5FA2-C1B6-B9A0-101AF610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2BC0-E084-844C-88EE-F3544F8E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3962-A361-AC63-0B66-7405FF47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6A230-5D33-536A-202F-EE86395C5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A5735-DF83-A4C5-9272-528474C2D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0BFB8-DC72-7155-8286-B49C312A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81C4-6876-1343-86FE-D6AEE0E75A8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9D119-4934-3D3A-7C0E-6D6B7A91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6625A-66AD-39D1-93C9-178B1174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2BC0-E084-844C-88EE-F3544F8E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6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7551-7289-6660-413F-9A9A9C382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892FA-BB51-4838-CB85-D175457D6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9C879-7DCE-5F23-39B6-DBA0BC95B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15638-BCB4-F078-3F1A-170A24D6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81C4-6876-1343-86FE-D6AEE0E75A8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BF974-3E65-3724-40E8-7C514452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F24C3-AAF4-D860-0B4E-CC94BED6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2BC0-E084-844C-88EE-F3544F8E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6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F00480-703A-CFD0-D68A-2C5CCDECC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39D09-19B8-27F0-BF31-E83E18505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5532-8A86-2C04-EF80-14B6C2981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2081C4-6876-1343-86FE-D6AEE0E75A8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4C453-9E1B-C1F5-D69A-667166E9A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DB7FF-8E71-A34D-C52B-0E9786068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392BC0-E084-844C-88EE-F3544F8E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4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4BDBE3-5700-47AA-E215-05CE659CA63C}"/>
              </a:ext>
            </a:extLst>
          </p:cNvPr>
          <p:cNvSpPr txBox="1"/>
          <p:nvPr/>
        </p:nvSpPr>
        <p:spPr>
          <a:xfrm>
            <a:off x="1639976" y="176663"/>
            <a:ext cx="9704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Ex Vivo Platelet Manufacturing: Panel Discussion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FBE921-CA15-0592-73E3-67CB57816483}"/>
              </a:ext>
            </a:extLst>
          </p:cNvPr>
          <p:cNvGrpSpPr/>
          <p:nvPr/>
        </p:nvGrpSpPr>
        <p:grpSpPr>
          <a:xfrm>
            <a:off x="627320" y="2728461"/>
            <a:ext cx="4051006" cy="2129287"/>
            <a:chOff x="265813" y="761438"/>
            <a:chExt cx="4051006" cy="212928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001695-BEA0-F8AE-5BC0-DAE957D5AFA5}"/>
                </a:ext>
              </a:extLst>
            </p:cNvPr>
            <p:cNvSpPr txBox="1"/>
            <p:nvPr/>
          </p:nvSpPr>
          <p:spPr>
            <a:xfrm>
              <a:off x="265813" y="761438"/>
              <a:ext cx="405100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Dr Cedric Ghevaert</a:t>
              </a:r>
            </a:p>
            <a:p>
              <a:r>
                <a:rPr lang="en-US" sz="1600" dirty="0"/>
                <a:t>University of Cambridge Stem Cell Institute</a:t>
              </a:r>
            </a:p>
            <a:p>
              <a:endParaRPr lang="en-US" sz="1600" dirty="0"/>
            </a:p>
            <a:p>
              <a:endParaRPr lang="en-US" sz="1600" dirty="0"/>
            </a:p>
            <a:p>
              <a:r>
                <a:rPr lang="en-US" sz="1600" dirty="0"/>
                <a:t>New Platelet Company Ltd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3CA406-A70A-32CC-6FBD-C9D764239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033" y="1346214"/>
              <a:ext cx="1765376" cy="460148"/>
            </a:xfrm>
            <a:prstGeom prst="rect">
              <a:avLst/>
            </a:prstGeom>
          </p:spPr>
        </p:pic>
        <p:pic>
          <p:nvPicPr>
            <p:cNvPr id="8" name="Picture 7" descr="A close-up of a logo&#10;&#10;AI-generated content may be incorrect.">
              <a:extLst>
                <a:ext uri="{FF2B5EF4-FFF2-40B4-BE49-F238E27FC236}">
                  <a16:creationId xmlns:a16="http://schemas.microsoft.com/office/drawing/2014/main" id="{931E911C-746E-DA7C-21E9-9A6D07BE6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985" y="2115655"/>
              <a:ext cx="1798441" cy="775070"/>
            </a:xfrm>
            <a:prstGeom prst="rect">
              <a:avLst/>
            </a:prstGeom>
          </p:spPr>
        </p:pic>
      </p:grpSp>
      <p:pic>
        <p:nvPicPr>
          <p:cNvPr id="11" name="Picture 10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C7351F3C-E2AE-39C0-3019-EC23296FC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741" y="1496727"/>
            <a:ext cx="959241" cy="1182032"/>
          </a:xfrm>
          <a:prstGeom prst="rect">
            <a:avLst/>
          </a:prstGeom>
        </p:spPr>
      </p:pic>
      <p:pic>
        <p:nvPicPr>
          <p:cNvPr id="15" name="図 14" descr="白いシャツを着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03C30F1C-DA70-DDEB-6B54-24A86DEDFC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280" r="5467" b="28892"/>
          <a:stretch>
            <a:fillRect/>
          </a:stretch>
        </p:blipFill>
        <p:spPr>
          <a:xfrm>
            <a:off x="10263325" y="1496727"/>
            <a:ext cx="1153868" cy="118203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F66CA9C-E571-BF9A-E498-FDC9728DDE24}"/>
              </a:ext>
            </a:extLst>
          </p:cNvPr>
          <p:cNvSpPr txBox="1"/>
          <p:nvPr/>
        </p:nvSpPr>
        <p:spPr>
          <a:xfrm>
            <a:off x="9383800" y="2730714"/>
            <a:ext cx="280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Dr Asano Asami-Odaka</a:t>
            </a:r>
          </a:p>
          <a:p>
            <a:r>
              <a:rPr lang="en-US" altLang="ja-JP" sz="1800" dirty="0" err="1"/>
              <a:t>Megakaryon</a:t>
            </a:r>
            <a:r>
              <a:rPr lang="en-US" altLang="ja-JP" sz="1800" dirty="0"/>
              <a:t> Corporation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072921-815C-45F8-4D35-244784E47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555" y="3429000"/>
            <a:ext cx="176212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erson wearing glasses and a white shirt&#10;&#10;AI-generated content may be incorrect.">
            <a:extLst>
              <a:ext uri="{FF2B5EF4-FFF2-40B4-BE49-F238E27FC236}">
                <a16:creationId xmlns:a16="http://schemas.microsoft.com/office/drawing/2014/main" id="{91195B5A-0980-78D4-4DB2-4C81EB538A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0665" y="1479474"/>
            <a:ext cx="959241" cy="12789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948CBA-2015-7040-4CBE-04CC95F3CC20}"/>
              </a:ext>
            </a:extLst>
          </p:cNvPr>
          <p:cNvSpPr txBox="1"/>
          <p:nvPr/>
        </p:nvSpPr>
        <p:spPr>
          <a:xfrm>
            <a:off x="5041168" y="2728069"/>
            <a:ext cx="22582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 Anais Pongerard</a:t>
            </a:r>
          </a:p>
          <a:p>
            <a:pPr algn="ctr"/>
            <a:r>
              <a:rPr lang="en-US" sz="1600" dirty="0" err="1"/>
              <a:t>HemostOD</a:t>
            </a:r>
            <a:endParaRPr lang="en-US" sz="1600" dirty="0"/>
          </a:p>
        </p:txBody>
      </p:sp>
      <p:pic>
        <p:nvPicPr>
          <p:cNvPr id="14" name="Picture 13" descr="A logo with a tree and text&#10;&#10;AI-generated content may be incorrect.">
            <a:extLst>
              <a:ext uri="{FF2B5EF4-FFF2-40B4-BE49-F238E27FC236}">
                <a16:creationId xmlns:a16="http://schemas.microsoft.com/office/drawing/2014/main" id="{B7C3BCE1-1464-D3E2-0BA2-80FEFAD2F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9448" y="3377045"/>
            <a:ext cx="1681674" cy="135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3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3C145A-8E0B-3A28-7B5A-98F82955DD22}"/>
              </a:ext>
            </a:extLst>
          </p:cNvPr>
          <p:cNvSpPr txBox="1"/>
          <p:nvPr/>
        </p:nvSpPr>
        <p:spPr>
          <a:xfrm>
            <a:off x="2275367" y="21267"/>
            <a:ext cx="7543882" cy="17934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400" b="1" dirty="0"/>
              <a:t>Overarching Topics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•Linking functionality to purpose (tissue repair vs hemostasis).</a:t>
            </a:r>
          </a:p>
          <a:p>
            <a:pPr algn="ctr"/>
            <a:r>
              <a:rPr lang="en-US" dirty="0"/>
              <a:t>•Is it appropriate to judge ex vivo platelets against donor platelets?</a:t>
            </a:r>
          </a:p>
          <a:p>
            <a:pPr algn="ctr"/>
            <a:r>
              <a:rPr lang="en-US" dirty="0"/>
              <a:t>•What would the target product profile look like?</a:t>
            </a:r>
          </a:p>
          <a:p>
            <a:pPr algn="ctr"/>
            <a:r>
              <a:rPr lang="en-US" dirty="0"/>
              <a:t>•Guidelines need to be tuned to end product.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E49831-D336-C880-FFCF-7BED7478C096}"/>
              </a:ext>
            </a:extLst>
          </p:cNvPr>
          <p:cNvSpPr txBox="1"/>
          <p:nvPr/>
        </p:nvSpPr>
        <p:spPr>
          <a:xfrm>
            <a:off x="106599" y="2001294"/>
            <a:ext cx="3551002" cy="2091232"/>
          </a:xfrm>
          <a:prstGeom prst="rect">
            <a:avLst/>
          </a:prstGeom>
          <a:noFill/>
          <a:ln cap="rnd">
            <a:solidFill>
              <a:schemeClr val="tx1"/>
            </a:solidFill>
          </a:ln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400" b="1" dirty="0"/>
              <a:t>Source material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Cell line stability and safety:</a:t>
            </a:r>
          </a:p>
          <a:p>
            <a:pPr algn="ctr"/>
            <a:r>
              <a:rPr lang="en-US" dirty="0"/>
              <a:t>When do we test?</a:t>
            </a:r>
          </a:p>
          <a:p>
            <a:pPr algn="ctr"/>
            <a:r>
              <a:rPr lang="en-US" dirty="0"/>
              <a:t>How do we test?</a:t>
            </a:r>
          </a:p>
          <a:p>
            <a:pPr algn="ctr"/>
            <a:endParaRPr lang="en-US" dirty="0"/>
          </a:p>
          <a:p>
            <a:pPr algn="ctr"/>
            <a:r>
              <a:rPr lang="en-US" i="1" dirty="0"/>
              <a:t>We have an irradiated final product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8B49A-F99D-897A-D1B8-C8C28A3F067B}"/>
              </a:ext>
            </a:extLst>
          </p:cNvPr>
          <p:cNvSpPr txBox="1"/>
          <p:nvPr/>
        </p:nvSpPr>
        <p:spPr>
          <a:xfrm>
            <a:off x="3809999" y="2001294"/>
            <a:ext cx="4234375" cy="4196909"/>
          </a:xfrm>
          <a:prstGeom prst="rect">
            <a:avLst/>
          </a:prstGeom>
          <a:noFill/>
          <a:ln cap="rnd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2400" b="1" dirty="0"/>
              <a:t>Product </a:t>
            </a:r>
            <a:r>
              <a:rPr lang="en-US" sz="2400" b="1" dirty="0" err="1"/>
              <a:t>characterisation</a:t>
            </a:r>
            <a:endParaRPr lang="en-US" sz="2400" b="1" dirty="0"/>
          </a:p>
          <a:p>
            <a:pPr algn="ctr"/>
            <a:endParaRPr lang="en-US" sz="1000" dirty="0"/>
          </a:p>
          <a:p>
            <a:pPr algn="ctr"/>
            <a:r>
              <a:rPr lang="en-US" dirty="0"/>
              <a:t>What do we count and define as a platelet?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Can we step away from comparing to donor platelets depending on the indication?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percentage of non-platelet particles and nucleated cells  can be included in the formulation?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global assay should be used and animal models?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AF777-885B-E624-81A5-054B2652FE9C}"/>
              </a:ext>
            </a:extLst>
          </p:cNvPr>
          <p:cNvSpPr txBox="1"/>
          <p:nvPr/>
        </p:nvSpPr>
        <p:spPr>
          <a:xfrm>
            <a:off x="8213188" y="2001294"/>
            <a:ext cx="3872214" cy="4627796"/>
          </a:xfrm>
          <a:prstGeom prst="rect">
            <a:avLst/>
          </a:prstGeom>
          <a:noFill/>
          <a:ln cap="rnd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2400" b="1" dirty="0"/>
              <a:t>Regulatory/Clinical</a:t>
            </a:r>
          </a:p>
          <a:p>
            <a:pPr algn="ctr"/>
            <a:endParaRPr lang="en-US" sz="1000" b="1" dirty="0"/>
          </a:p>
          <a:p>
            <a:pPr algn="ctr"/>
            <a:r>
              <a:rPr lang="en-US" dirty="0"/>
              <a:t>What category does this fall under: Blood Product, Cell and Gene Therapy, both?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Recovery and survival studies: are they relevant for a product aimed at acute bleeding control?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is required in studies from outside US so that data can support FDA approval?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parameters constitute efficacy for prophylactic platelets?</a:t>
            </a:r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77963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F74850A86974987BD17ED137103F6" ma:contentTypeVersion="20" ma:contentTypeDescription="Create a new document." ma:contentTypeScope="" ma:versionID="9f4ad4681db88e0275b375d36a6284da">
  <xsd:schema xmlns:xsd="http://www.w3.org/2001/XMLSchema" xmlns:xs="http://www.w3.org/2001/XMLSchema" xmlns:p="http://schemas.microsoft.com/office/2006/metadata/properties" xmlns:ns1="http://schemas.microsoft.com/sharepoint/v3" xmlns:ns2="47f86385-5faa-4594-8ecf-f9ce1cbeefe1" xmlns:ns3="421351a6-a665-477f-9f85-df069f1fe2c7" targetNamespace="http://schemas.microsoft.com/office/2006/metadata/properties" ma:root="true" ma:fieldsID="c810b0f7e468e5976f248f8e7a329626" ns1:_="" ns2:_="" ns3:_="">
    <xsd:import namespace="http://schemas.microsoft.com/sharepoint/v3"/>
    <xsd:import namespace="47f86385-5faa-4594-8ecf-f9ce1cbeefe1"/>
    <xsd:import namespace="421351a6-a665-477f-9f85-df069f1fe2c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86385-5faa-4594-8ecf-f9ce1cbeefe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Office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description="Office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Office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fc2be9-b7d4-4faa-9768-1e0dd150f0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51a6-a665-477f-9f85-df069f1fe2c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45ba439-3d40-4577-ab65-4f589cb3ecc9}" ma:internalName="TaxCatchAll" ma:showField="CatchAllData" ma:web="421351a6-a665-477f-9f85-df069f1fe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1351a6-a665-477f-9f85-df069f1fe2c7" xsi:nil="true"/>
    <MigrationWizIdDocumentLibraryPermissions xmlns="47f86385-5faa-4594-8ecf-f9ce1cbeefe1" xsi:nil="true"/>
    <MigrationWizIdPermissions xmlns="47f86385-5faa-4594-8ecf-f9ce1cbeefe1" xsi:nil="true"/>
    <MigrationWizIdSecurityGroups xmlns="47f86385-5faa-4594-8ecf-f9ce1cbeefe1" xsi:nil="true"/>
    <MigrationWizId xmlns="47f86385-5faa-4594-8ecf-f9ce1cbeefe1" xsi:nil="true"/>
    <lcf76f155ced4ddcb4097134ff3c332f xmlns="47f86385-5faa-4594-8ecf-f9ce1cbeefe1">
      <Terms xmlns="http://schemas.microsoft.com/office/infopath/2007/PartnerControls"/>
    </lcf76f155ced4ddcb4097134ff3c332f>
    <MigrationWizIdPermissionLevels xmlns="47f86385-5faa-4594-8ecf-f9ce1cbeefe1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09FC44E-8C86-40BE-9076-ED6C7C57D3FF}"/>
</file>

<file path=customXml/itemProps2.xml><?xml version="1.0" encoding="utf-8"?>
<ds:datastoreItem xmlns:ds="http://schemas.openxmlformats.org/officeDocument/2006/customXml" ds:itemID="{B86FA892-30E1-4775-8055-6B1C69FBFF10}"/>
</file>

<file path=customXml/itemProps3.xml><?xml version="1.0" encoding="utf-8"?>
<ds:datastoreItem xmlns:ds="http://schemas.openxmlformats.org/officeDocument/2006/customXml" ds:itemID="{D63FB23C-FE8B-4C4C-BBD7-4F115421AC4A}"/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211</Words>
  <Application>Microsoft Office PowerPoint</Application>
  <PresentationFormat>Widescreen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Cedric Ghevaert</dc:creator>
  <cp:lastModifiedBy>Anaïs Pongerard</cp:lastModifiedBy>
  <cp:revision>3</cp:revision>
  <dcterms:created xsi:type="dcterms:W3CDTF">2025-12-11T15:12:57Z</dcterms:created>
  <dcterms:modified xsi:type="dcterms:W3CDTF">2026-01-14T12:14:42Z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0x010100C93F74850A86974987BD17ED137103F6</vt:lpwstr>
  </property>
</Properties>
</file>