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735" r:id="rId3"/>
    <p:sldId id="978" r:id="rId4"/>
    <p:sldId id="992" r:id="rId5"/>
    <p:sldId id="989" r:id="rId6"/>
    <p:sldId id="994" r:id="rId7"/>
    <p:sldId id="984" r:id="rId8"/>
    <p:sldId id="1000" r:id="rId9"/>
    <p:sldId id="996" r:id="rId10"/>
    <p:sldId id="997" r:id="rId11"/>
    <p:sldId id="1003" r:id="rId12"/>
    <p:sldId id="429" r:id="rId13"/>
    <p:sldId id="431" r:id="rId14"/>
    <p:sldId id="1001" r:id="rId15"/>
    <p:sldId id="1006" r:id="rId16"/>
    <p:sldId id="1002" r:id="rId17"/>
    <p:sldId id="1005" r:id="rId18"/>
    <p:sldId id="1004" r:id="rId19"/>
    <p:sldId id="94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EEE"/>
    <a:srgbClr val="A62A79"/>
    <a:srgbClr val="FDF3ED"/>
    <a:srgbClr val="FFEDF7"/>
    <a:srgbClr val="CCA797"/>
    <a:srgbClr val="FFF6F0"/>
    <a:srgbClr val="07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3"/>
    <p:restoredTop sz="70612" autoAdjust="0"/>
  </p:normalViewPr>
  <p:slideViewPr>
    <p:cSldViewPr snapToGrid="0" snapToObjects="1">
      <p:cViewPr varScale="1">
        <p:scale>
          <a:sx n="88" d="100"/>
          <a:sy n="88" d="100"/>
        </p:scale>
        <p:origin x="2080" y="1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04BDE2-17D1-814B-8984-DE4601380095}" type="datetimeFigureOut">
              <a:rPr lang="en-US" smtClean="0"/>
              <a:t>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289AB-D725-6042-95A7-FC62BED8F08A}" type="slidenum">
              <a:rPr lang="en-US" smtClean="0"/>
              <a:t>‹#›</a:t>
            </a:fld>
            <a:endParaRPr lang="en-US"/>
          </a:p>
        </p:txBody>
      </p:sp>
    </p:spTree>
    <p:extLst>
      <p:ext uri="{BB962C8B-B14F-4D97-AF65-F5344CB8AC3E}">
        <p14:creationId xmlns:p14="http://schemas.microsoft.com/office/powerpoint/2010/main" val="2188162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 First I would like to thank the organizers for the kind invitation to present </a:t>
            </a:r>
          </a:p>
        </p:txBody>
      </p:sp>
      <p:sp>
        <p:nvSpPr>
          <p:cNvPr id="4" name="Slide Number Placeholder 3"/>
          <p:cNvSpPr>
            <a:spLocks noGrp="1"/>
          </p:cNvSpPr>
          <p:nvPr>
            <p:ph type="sldNum" sz="quarter" idx="5"/>
          </p:nvPr>
        </p:nvSpPr>
        <p:spPr/>
        <p:txBody>
          <a:bodyPr/>
          <a:lstStyle/>
          <a:p>
            <a:fld id="{A03289AB-D725-6042-95A7-FC62BED8F08A}" type="slidenum">
              <a:rPr lang="en-US" smtClean="0"/>
              <a:t>1</a:t>
            </a:fld>
            <a:endParaRPr lang="en-US"/>
          </a:p>
        </p:txBody>
      </p:sp>
    </p:spTree>
    <p:extLst>
      <p:ext uri="{BB962C8B-B14F-4D97-AF65-F5344CB8AC3E}">
        <p14:creationId xmlns:p14="http://schemas.microsoft.com/office/powerpoint/2010/main" val="3361211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B2A5A-56D5-C04F-96F4-8BD146EA0B67}" type="slidenum">
              <a:rPr lang="en-US" sz="1200">
                <a:latin typeface="Calibri" charset="0"/>
              </a:rPr>
              <a:pPr eaLnBrk="1" hangingPunct="1"/>
              <a:t>13</a:t>
            </a:fld>
            <a:endParaRPr lang="en-US" sz="1200">
              <a:latin typeface="Calibri" charset="0"/>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76803"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89090" name="Rectangle 3"/>
          <p:cNvSpPr>
            <a:spLocks noGrp="1" noChangeArrowheads="1"/>
          </p:cNvSpPr>
          <p:nvPr>
            <p:ph type="body" idx="1"/>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brief into to PLT Clearance and production</a:t>
            </a:r>
          </a:p>
          <a:p>
            <a:r>
              <a:rPr lang="en-US" dirty="0"/>
              <a:t>Platelet </a:t>
            </a:r>
            <a:r>
              <a:rPr lang="en-US" sz="1200" dirty="0">
                <a:latin typeface="Tahoma" panose="020B0604030504040204" pitchFamily="34" charset="0"/>
                <a:ea typeface="Tahoma" panose="020B0604030504040204" pitchFamily="34" charset="0"/>
                <a:cs typeface="Tahoma" panose="020B0604030504040204" pitchFamily="34" charset="0"/>
              </a:rPr>
              <a:t>clearance</a:t>
            </a:r>
            <a:r>
              <a:rPr lang="en-US" dirty="0"/>
              <a:t> and the role of </a:t>
            </a:r>
          </a:p>
        </p:txBody>
      </p:sp>
      <p:sp>
        <p:nvSpPr>
          <p:cNvPr id="4" name="Slide Number Placeholder 3"/>
          <p:cNvSpPr>
            <a:spLocks noGrp="1"/>
          </p:cNvSpPr>
          <p:nvPr>
            <p:ph type="sldNum" sz="quarter" idx="5"/>
          </p:nvPr>
        </p:nvSpPr>
        <p:spPr/>
        <p:txBody>
          <a:bodyPr/>
          <a:lstStyle/>
          <a:p>
            <a:fld id="{A03289AB-D725-6042-95A7-FC62BED8F08A}" type="slidenum">
              <a:rPr lang="en-US" smtClean="0"/>
              <a:t>2</a:t>
            </a:fld>
            <a:endParaRPr lang="en-US"/>
          </a:p>
        </p:txBody>
      </p:sp>
    </p:spTree>
    <p:extLst>
      <p:ext uri="{BB962C8B-B14F-4D97-AF65-F5344CB8AC3E}">
        <p14:creationId xmlns:p14="http://schemas.microsoft.com/office/powerpoint/2010/main" val="363490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3289AB-D725-6042-95A7-FC62BED8F08A}" type="slidenum">
              <a:rPr lang="en-US" smtClean="0"/>
              <a:t>3</a:t>
            </a:fld>
            <a:endParaRPr lang="en-US"/>
          </a:p>
        </p:txBody>
      </p:sp>
    </p:spTree>
    <p:extLst>
      <p:ext uri="{BB962C8B-B14F-4D97-AF65-F5344CB8AC3E}">
        <p14:creationId xmlns:p14="http://schemas.microsoft.com/office/powerpoint/2010/main" val="213396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3289AB-D725-6042-95A7-FC62BED8F08A}" type="slidenum">
              <a:rPr lang="en-US" smtClean="0"/>
              <a:t>6</a:t>
            </a:fld>
            <a:endParaRPr lang="en-US"/>
          </a:p>
        </p:txBody>
      </p:sp>
    </p:spTree>
    <p:extLst>
      <p:ext uri="{BB962C8B-B14F-4D97-AF65-F5344CB8AC3E}">
        <p14:creationId xmlns:p14="http://schemas.microsoft.com/office/powerpoint/2010/main" val="238038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Depicted is a a simplistic version of the platelet life cycle with focus on glycan mediated platelet clearance. Platelets are produced in the bone marrow by megakaryocytes. Newly produced platelets are fully glycosylated –contain high levels of sialic acid – INDICATE – and circulate for 10 days in humans. Upon aging platelet loose sialic acid and galactose residues - INDICATE- and are cleared by the end of their life span by multiple liver receptors – studied and discovered by many investigators – who are in this audience.  CLICK Platelet production and destruction must be tightly balanced to maintain a constant platelet pool..</a:t>
            </a:r>
          </a:p>
          <a:p>
            <a:endParaRPr lang="en-US" dirty="0"/>
          </a:p>
        </p:txBody>
      </p:sp>
      <p:sp>
        <p:nvSpPr>
          <p:cNvPr id="4" name="Slide Number Placeholder 3"/>
          <p:cNvSpPr>
            <a:spLocks noGrp="1"/>
          </p:cNvSpPr>
          <p:nvPr>
            <p:ph type="sldNum" sz="quarter" idx="5"/>
          </p:nvPr>
        </p:nvSpPr>
        <p:spPr/>
        <p:txBody>
          <a:bodyPr/>
          <a:lstStyle/>
          <a:p>
            <a:fld id="{7E4E3B05-91B0-354E-80B6-FF8E18F05825}" type="slidenum">
              <a:rPr lang="en-US" smtClean="0"/>
              <a:t>7</a:t>
            </a:fld>
            <a:endParaRPr lang="en-US"/>
          </a:p>
        </p:txBody>
      </p:sp>
    </p:spTree>
    <p:extLst>
      <p:ext uri="{BB962C8B-B14F-4D97-AF65-F5344CB8AC3E}">
        <p14:creationId xmlns:p14="http://schemas.microsoft.com/office/powerpoint/2010/main" val="625505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E56C3-D420-0BF5-F810-BB0E2DA7E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F8F0E-56BB-D341-4B34-3CA2E867D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7304E-03B6-87BF-E0B4-3FD1643728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53B24F-21B3-E6F1-7D16-E9AB27AECC90}"/>
              </a:ext>
            </a:extLst>
          </p:cNvPr>
          <p:cNvSpPr>
            <a:spLocks noGrp="1"/>
          </p:cNvSpPr>
          <p:nvPr>
            <p:ph type="sldNum" sz="quarter" idx="5"/>
          </p:nvPr>
        </p:nvSpPr>
        <p:spPr/>
        <p:txBody>
          <a:bodyPr/>
          <a:lstStyle/>
          <a:p>
            <a:fld id="{A03289AB-D725-6042-95A7-FC62BED8F08A}" type="slidenum">
              <a:rPr lang="en-US" smtClean="0"/>
              <a:t>8</a:t>
            </a:fld>
            <a:endParaRPr lang="en-US"/>
          </a:p>
        </p:txBody>
      </p:sp>
    </p:spTree>
    <p:extLst>
      <p:ext uri="{BB962C8B-B14F-4D97-AF65-F5344CB8AC3E}">
        <p14:creationId xmlns:p14="http://schemas.microsoft.com/office/powerpoint/2010/main" val="160380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DACB3-582A-A47E-D34C-CDCB70901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0E575-F960-B6BB-6630-D3CB3538E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F4A35-0E67-A413-4E3D-B9725C7778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282915-D62C-0FF1-AD72-B7A7791E9A14}"/>
              </a:ext>
            </a:extLst>
          </p:cNvPr>
          <p:cNvSpPr>
            <a:spLocks noGrp="1"/>
          </p:cNvSpPr>
          <p:nvPr>
            <p:ph type="sldNum" sz="quarter" idx="5"/>
          </p:nvPr>
        </p:nvSpPr>
        <p:spPr/>
        <p:txBody>
          <a:bodyPr/>
          <a:lstStyle/>
          <a:p>
            <a:fld id="{A03289AB-D725-6042-95A7-FC62BED8F08A}" type="slidenum">
              <a:rPr lang="en-US" smtClean="0"/>
              <a:t>9</a:t>
            </a:fld>
            <a:endParaRPr lang="en-US"/>
          </a:p>
        </p:txBody>
      </p:sp>
    </p:spTree>
    <p:extLst>
      <p:ext uri="{BB962C8B-B14F-4D97-AF65-F5344CB8AC3E}">
        <p14:creationId xmlns:p14="http://schemas.microsoft.com/office/powerpoint/2010/main" val="185984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0114D-A1EC-CAC4-B693-D0676D7B3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B2E83-F545-E0DA-3EC8-E093ABDA4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16875-A12A-7239-2778-F08ACD357C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32F1D1-84F2-3C1C-7831-88D63F32B0B5}"/>
              </a:ext>
            </a:extLst>
          </p:cNvPr>
          <p:cNvSpPr>
            <a:spLocks noGrp="1"/>
          </p:cNvSpPr>
          <p:nvPr>
            <p:ph type="sldNum" sz="quarter" idx="5"/>
          </p:nvPr>
        </p:nvSpPr>
        <p:spPr/>
        <p:txBody>
          <a:bodyPr/>
          <a:lstStyle/>
          <a:p>
            <a:fld id="{A03289AB-D725-6042-95A7-FC62BED8F08A}" type="slidenum">
              <a:rPr lang="en-US" smtClean="0"/>
              <a:t>10</a:t>
            </a:fld>
            <a:endParaRPr lang="en-US"/>
          </a:p>
        </p:txBody>
      </p:sp>
    </p:spTree>
    <p:extLst>
      <p:ext uri="{BB962C8B-B14F-4D97-AF65-F5344CB8AC3E}">
        <p14:creationId xmlns:p14="http://schemas.microsoft.com/office/powerpoint/2010/main" val="116066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9BC7B8-E13A-3548-98AB-A7BE848DA63C}" type="slidenum">
              <a:rPr lang="en-US" sz="1200">
                <a:latin typeface="Calibri" charset="0"/>
              </a:rPr>
              <a:pPr eaLnBrk="1" hangingPunct="1"/>
              <a:t>12</a:t>
            </a:fld>
            <a:endParaRPr lang="en-US" sz="1200">
              <a:latin typeface="Calibri" charset="0"/>
            </a:endParaRPr>
          </a:p>
        </p:txBody>
      </p:sp>
      <p:sp>
        <p:nvSpPr>
          <p:cNvPr id="93186" name="Rectangle 2"/>
          <p:cNvSpPr>
            <a:spLocks noGrp="1" noRot="1" noChangeAspect="1" noChangeArrowheads="1"/>
          </p:cNvSpPr>
          <p:nvPr>
            <p:ph type="sldImg"/>
          </p:nvPr>
        </p:nvSpPr>
        <p:spPr bwMode="auto">
          <a:xfrm>
            <a:off x="358775" y="711200"/>
            <a:ext cx="6140450" cy="3454400"/>
          </a:xfrm>
          <a:solidFill>
            <a:srgbClr val="FFFFFF"/>
          </a:solidFill>
          <a:ln>
            <a:solidFill>
              <a:srgbClr val="000000"/>
            </a:solidFill>
            <a:miter lim="800000"/>
            <a:headEnd/>
            <a:tailEnd/>
          </a:ln>
          <a:extLst>
            <a:ext uri="{FAA26D3D-D897-4be2-8F04-BA451C77F1D7}">
              <ma14:placeholderFlag xmlns="" xmlns:ma14="http://schemas.microsoft.com/office/mac/drawingml/2011/main" xmlns:mv="urn:schemas-microsoft-com:mac:vml" xmlns:mc="http://schemas.openxmlformats.org/markup-compatibility/2006" val="1"/>
            </a:ext>
          </a:extLst>
        </p:spPr>
      </p:sp>
      <p:sp>
        <p:nvSpPr>
          <p:cNvPr id="93187" name="Rectangle 3"/>
          <p:cNvSpPr>
            <a:spLocks noGrp="1" noChangeArrowheads="1"/>
          </p:cNvSpPr>
          <p:nvPr>
            <p:ph type="body" idx="1"/>
          </p:nvPr>
        </p:nvSpPr>
        <p:spPr bwMode="auto">
          <a:xfrm>
            <a:off x="914400" y="4368800"/>
            <a:ext cx="5029200" cy="4064000"/>
          </a:xfrm>
          <a:solidFill>
            <a:srgbClr val="FFFFFF"/>
          </a:solidFill>
          <a:ln>
            <a:solidFill>
              <a:srgbClr val="000000"/>
            </a:solidFill>
            <a:miter lim="800000"/>
            <a:headEnd/>
            <a:tailEnd/>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spcBef>
                <a:spcPct val="0"/>
              </a:spcBef>
            </a:pPr>
            <a:endParaRPr lang="en-US" dirty="0">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DB0C-9868-CD4B-8950-32D238DC8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491275-F01B-094A-9DAF-7F39B20A0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80E4BD-65BD-534C-BF8A-EDC62E30A1C9}"/>
              </a:ext>
            </a:extLst>
          </p:cNvPr>
          <p:cNvSpPr>
            <a:spLocks noGrp="1"/>
          </p:cNvSpPr>
          <p:nvPr>
            <p:ph type="dt" sz="half" idx="10"/>
          </p:nvPr>
        </p:nvSpPr>
        <p:spPr/>
        <p:txBody>
          <a:bodyPr/>
          <a:lstStyle/>
          <a:p>
            <a:fld id="{143D5112-48D0-6B44-B169-FD00380EF56C}" type="datetimeFigureOut">
              <a:rPr lang="en-US" smtClean="0"/>
              <a:t>2/4/26</a:t>
            </a:fld>
            <a:endParaRPr lang="en-US"/>
          </a:p>
        </p:txBody>
      </p:sp>
      <p:sp>
        <p:nvSpPr>
          <p:cNvPr id="5" name="Footer Placeholder 4">
            <a:extLst>
              <a:ext uri="{FF2B5EF4-FFF2-40B4-BE49-F238E27FC236}">
                <a16:creationId xmlns:a16="http://schemas.microsoft.com/office/drawing/2014/main" id="{A0539862-B46F-D346-A64B-5526FCB49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63E29-7CB6-264A-A0AE-D81FBFB42A34}"/>
              </a:ext>
            </a:extLst>
          </p:cNvPr>
          <p:cNvSpPr>
            <a:spLocks noGrp="1"/>
          </p:cNvSpPr>
          <p:nvPr>
            <p:ph type="sldNum" sz="quarter" idx="12"/>
          </p:nvPr>
        </p:nvSpPr>
        <p:spPr/>
        <p:txBody>
          <a:bodyPr/>
          <a:lstStyle/>
          <a:p>
            <a:fld id="{B23729E9-3D1E-504C-A093-BDC7DBF91EED}" type="slidenum">
              <a:rPr lang="en-US" smtClean="0"/>
              <a:t>‹#›</a:t>
            </a:fld>
            <a:endParaRPr lang="en-US"/>
          </a:p>
        </p:txBody>
      </p:sp>
    </p:spTree>
    <p:extLst>
      <p:ext uri="{BB962C8B-B14F-4D97-AF65-F5344CB8AC3E}">
        <p14:creationId xmlns:p14="http://schemas.microsoft.com/office/powerpoint/2010/main" val="154142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0A98-A900-EE49-A8DE-7818F26543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14499C-E0CB-F64C-897D-F724F08FDE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D8893-521E-A347-883B-807774E0F35E}"/>
              </a:ext>
            </a:extLst>
          </p:cNvPr>
          <p:cNvSpPr>
            <a:spLocks noGrp="1"/>
          </p:cNvSpPr>
          <p:nvPr>
            <p:ph type="dt" sz="half" idx="10"/>
          </p:nvPr>
        </p:nvSpPr>
        <p:spPr/>
        <p:txBody>
          <a:bodyPr/>
          <a:lstStyle/>
          <a:p>
            <a:fld id="{143D5112-48D0-6B44-B169-FD00380EF56C}" type="datetimeFigureOut">
              <a:rPr lang="en-US" smtClean="0"/>
              <a:t>2/4/26</a:t>
            </a:fld>
            <a:endParaRPr lang="en-US"/>
          </a:p>
        </p:txBody>
      </p:sp>
      <p:sp>
        <p:nvSpPr>
          <p:cNvPr id="5" name="Footer Placeholder 4">
            <a:extLst>
              <a:ext uri="{FF2B5EF4-FFF2-40B4-BE49-F238E27FC236}">
                <a16:creationId xmlns:a16="http://schemas.microsoft.com/office/drawing/2014/main" id="{18D6E8B5-5923-F54C-9389-1C546AC27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3720C-D8E2-674E-9F94-9914BDEF1EE6}"/>
              </a:ext>
            </a:extLst>
          </p:cNvPr>
          <p:cNvSpPr>
            <a:spLocks noGrp="1"/>
          </p:cNvSpPr>
          <p:nvPr>
            <p:ph type="sldNum" sz="quarter" idx="12"/>
          </p:nvPr>
        </p:nvSpPr>
        <p:spPr/>
        <p:txBody>
          <a:bodyPr/>
          <a:lstStyle/>
          <a:p>
            <a:fld id="{B23729E9-3D1E-504C-A093-BDC7DBF91EED}" type="slidenum">
              <a:rPr lang="en-US" smtClean="0"/>
              <a:t>‹#›</a:t>
            </a:fld>
            <a:endParaRPr lang="en-US"/>
          </a:p>
        </p:txBody>
      </p:sp>
    </p:spTree>
    <p:extLst>
      <p:ext uri="{BB962C8B-B14F-4D97-AF65-F5344CB8AC3E}">
        <p14:creationId xmlns:p14="http://schemas.microsoft.com/office/powerpoint/2010/main" val="343146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36DAFC-C12C-C348-85ED-5596E3063D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444DCF-9D8C-7F44-BD14-72B3298F1C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73953-8D0A-3846-9ABD-2F0FF9B63584}"/>
              </a:ext>
            </a:extLst>
          </p:cNvPr>
          <p:cNvSpPr>
            <a:spLocks noGrp="1"/>
          </p:cNvSpPr>
          <p:nvPr>
            <p:ph type="dt" sz="half" idx="10"/>
          </p:nvPr>
        </p:nvSpPr>
        <p:spPr/>
        <p:txBody>
          <a:bodyPr/>
          <a:lstStyle/>
          <a:p>
            <a:fld id="{143D5112-48D0-6B44-B169-FD00380EF56C}" type="datetimeFigureOut">
              <a:rPr lang="en-US" smtClean="0"/>
              <a:t>2/4/26</a:t>
            </a:fld>
            <a:endParaRPr lang="en-US"/>
          </a:p>
        </p:txBody>
      </p:sp>
      <p:sp>
        <p:nvSpPr>
          <p:cNvPr id="5" name="Footer Placeholder 4">
            <a:extLst>
              <a:ext uri="{FF2B5EF4-FFF2-40B4-BE49-F238E27FC236}">
                <a16:creationId xmlns:a16="http://schemas.microsoft.com/office/drawing/2014/main" id="{4EF95200-2B40-B548-A6E8-823078EC2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E3859-29BD-2748-B62B-4653F40DBBBC}"/>
              </a:ext>
            </a:extLst>
          </p:cNvPr>
          <p:cNvSpPr>
            <a:spLocks noGrp="1"/>
          </p:cNvSpPr>
          <p:nvPr>
            <p:ph type="sldNum" sz="quarter" idx="12"/>
          </p:nvPr>
        </p:nvSpPr>
        <p:spPr/>
        <p:txBody>
          <a:bodyPr/>
          <a:lstStyle/>
          <a:p>
            <a:fld id="{B23729E9-3D1E-504C-A093-BDC7DBF91EED}" type="slidenum">
              <a:rPr lang="en-US" smtClean="0"/>
              <a:t>‹#›</a:t>
            </a:fld>
            <a:endParaRPr lang="en-US"/>
          </a:p>
        </p:txBody>
      </p:sp>
    </p:spTree>
    <p:extLst>
      <p:ext uri="{BB962C8B-B14F-4D97-AF65-F5344CB8AC3E}">
        <p14:creationId xmlns:p14="http://schemas.microsoft.com/office/powerpoint/2010/main" val="378034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993C-AF01-844E-88F4-F7D89F103C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3B412-0E6D-AA44-A392-3646DBBBC8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629A6-24EE-0B45-B6B7-3D5E947A0B53}"/>
              </a:ext>
            </a:extLst>
          </p:cNvPr>
          <p:cNvSpPr>
            <a:spLocks noGrp="1"/>
          </p:cNvSpPr>
          <p:nvPr>
            <p:ph type="dt" sz="half" idx="10"/>
          </p:nvPr>
        </p:nvSpPr>
        <p:spPr/>
        <p:txBody>
          <a:bodyPr/>
          <a:lstStyle/>
          <a:p>
            <a:fld id="{143D5112-48D0-6B44-B169-FD00380EF56C}" type="datetimeFigureOut">
              <a:rPr lang="en-US" smtClean="0"/>
              <a:t>2/4/26</a:t>
            </a:fld>
            <a:endParaRPr lang="en-US"/>
          </a:p>
        </p:txBody>
      </p:sp>
      <p:sp>
        <p:nvSpPr>
          <p:cNvPr id="5" name="Footer Placeholder 4">
            <a:extLst>
              <a:ext uri="{FF2B5EF4-FFF2-40B4-BE49-F238E27FC236}">
                <a16:creationId xmlns:a16="http://schemas.microsoft.com/office/drawing/2014/main" id="{F19CEC8D-C411-2F4F-A401-089CE71AE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7118F-5E7B-374D-B95C-F158D2C3495F}"/>
              </a:ext>
            </a:extLst>
          </p:cNvPr>
          <p:cNvSpPr>
            <a:spLocks noGrp="1"/>
          </p:cNvSpPr>
          <p:nvPr>
            <p:ph type="sldNum" sz="quarter" idx="12"/>
          </p:nvPr>
        </p:nvSpPr>
        <p:spPr/>
        <p:txBody>
          <a:bodyPr/>
          <a:lstStyle/>
          <a:p>
            <a:fld id="{B23729E9-3D1E-504C-A093-BDC7DBF91EED}" type="slidenum">
              <a:rPr lang="en-US" smtClean="0"/>
              <a:t>‹#›</a:t>
            </a:fld>
            <a:endParaRPr lang="en-US"/>
          </a:p>
        </p:txBody>
      </p:sp>
    </p:spTree>
    <p:extLst>
      <p:ext uri="{BB962C8B-B14F-4D97-AF65-F5344CB8AC3E}">
        <p14:creationId xmlns:p14="http://schemas.microsoft.com/office/powerpoint/2010/main" val="91072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F2AD0-1CC9-DD4B-906F-5E84462430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540BFD-0BF8-0E47-96A2-CA065AFBC1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A0B1EC-EE08-674A-BC98-B0E70C40EA92}"/>
              </a:ext>
            </a:extLst>
          </p:cNvPr>
          <p:cNvSpPr>
            <a:spLocks noGrp="1"/>
          </p:cNvSpPr>
          <p:nvPr>
            <p:ph type="dt" sz="half" idx="10"/>
          </p:nvPr>
        </p:nvSpPr>
        <p:spPr/>
        <p:txBody>
          <a:bodyPr/>
          <a:lstStyle/>
          <a:p>
            <a:fld id="{143D5112-48D0-6B44-B169-FD00380EF56C}" type="datetimeFigureOut">
              <a:rPr lang="en-US" smtClean="0"/>
              <a:t>2/4/26</a:t>
            </a:fld>
            <a:endParaRPr lang="en-US"/>
          </a:p>
        </p:txBody>
      </p:sp>
      <p:sp>
        <p:nvSpPr>
          <p:cNvPr id="5" name="Footer Placeholder 4">
            <a:extLst>
              <a:ext uri="{FF2B5EF4-FFF2-40B4-BE49-F238E27FC236}">
                <a16:creationId xmlns:a16="http://schemas.microsoft.com/office/drawing/2014/main" id="{789C1B80-E826-9E4F-AEC4-8F05E77AA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34D46-6DE2-7549-B982-F94ABA3114E2}"/>
              </a:ext>
            </a:extLst>
          </p:cNvPr>
          <p:cNvSpPr>
            <a:spLocks noGrp="1"/>
          </p:cNvSpPr>
          <p:nvPr>
            <p:ph type="sldNum" sz="quarter" idx="12"/>
          </p:nvPr>
        </p:nvSpPr>
        <p:spPr/>
        <p:txBody>
          <a:bodyPr/>
          <a:lstStyle/>
          <a:p>
            <a:fld id="{B23729E9-3D1E-504C-A093-BDC7DBF91EED}" type="slidenum">
              <a:rPr lang="en-US" smtClean="0"/>
              <a:t>‹#›</a:t>
            </a:fld>
            <a:endParaRPr lang="en-US"/>
          </a:p>
        </p:txBody>
      </p:sp>
    </p:spTree>
    <p:extLst>
      <p:ext uri="{BB962C8B-B14F-4D97-AF65-F5344CB8AC3E}">
        <p14:creationId xmlns:p14="http://schemas.microsoft.com/office/powerpoint/2010/main" val="193507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DBDF-23FD-4E4F-B0D4-A9FD9AFC9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FF956F-BBF2-4941-8006-9F41F01BF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22628C-3E32-364A-9507-7CEDCCA299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2546C7-D024-0C49-8A51-42C971EA9A9F}"/>
              </a:ext>
            </a:extLst>
          </p:cNvPr>
          <p:cNvSpPr>
            <a:spLocks noGrp="1"/>
          </p:cNvSpPr>
          <p:nvPr>
            <p:ph type="dt" sz="half" idx="10"/>
          </p:nvPr>
        </p:nvSpPr>
        <p:spPr/>
        <p:txBody>
          <a:bodyPr/>
          <a:lstStyle/>
          <a:p>
            <a:fld id="{143D5112-48D0-6B44-B169-FD00380EF56C}" type="datetimeFigureOut">
              <a:rPr lang="en-US" smtClean="0"/>
              <a:t>2/4/26</a:t>
            </a:fld>
            <a:endParaRPr lang="en-US"/>
          </a:p>
        </p:txBody>
      </p:sp>
      <p:sp>
        <p:nvSpPr>
          <p:cNvPr id="6" name="Footer Placeholder 5">
            <a:extLst>
              <a:ext uri="{FF2B5EF4-FFF2-40B4-BE49-F238E27FC236}">
                <a16:creationId xmlns:a16="http://schemas.microsoft.com/office/drawing/2014/main" id="{5156125B-EBB3-2A42-A0FB-4D2F1180B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6F4A9-A5E9-6B41-AE33-6765522B4CE3}"/>
              </a:ext>
            </a:extLst>
          </p:cNvPr>
          <p:cNvSpPr>
            <a:spLocks noGrp="1"/>
          </p:cNvSpPr>
          <p:nvPr>
            <p:ph type="sldNum" sz="quarter" idx="12"/>
          </p:nvPr>
        </p:nvSpPr>
        <p:spPr/>
        <p:txBody>
          <a:bodyPr/>
          <a:lstStyle/>
          <a:p>
            <a:fld id="{B23729E9-3D1E-504C-A093-BDC7DBF91EED}" type="slidenum">
              <a:rPr lang="en-US" smtClean="0"/>
              <a:t>‹#›</a:t>
            </a:fld>
            <a:endParaRPr lang="en-US"/>
          </a:p>
        </p:txBody>
      </p:sp>
    </p:spTree>
    <p:extLst>
      <p:ext uri="{BB962C8B-B14F-4D97-AF65-F5344CB8AC3E}">
        <p14:creationId xmlns:p14="http://schemas.microsoft.com/office/powerpoint/2010/main" val="299566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BAA3-A4F4-A440-88DC-A869189F8E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48C4A2-25AA-7947-9FA2-9BC54735C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6FF07-521B-574D-925C-741CDC71E9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859506-2F0B-0945-AE86-201E88400A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BD2CD-DCC9-A845-8118-97E11AA2B7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6AFD70-F5FD-8A4A-83CB-2EC7EAE533CD}"/>
              </a:ext>
            </a:extLst>
          </p:cNvPr>
          <p:cNvSpPr>
            <a:spLocks noGrp="1"/>
          </p:cNvSpPr>
          <p:nvPr>
            <p:ph type="dt" sz="half" idx="10"/>
          </p:nvPr>
        </p:nvSpPr>
        <p:spPr/>
        <p:txBody>
          <a:bodyPr/>
          <a:lstStyle/>
          <a:p>
            <a:fld id="{143D5112-48D0-6B44-B169-FD00380EF56C}" type="datetimeFigureOut">
              <a:rPr lang="en-US" smtClean="0"/>
              <a:t>2/4/26</a:t>
            </a:fld>
            <a:endParaRPr lang="en-US"/>
          </a:p>
        </p:txBody>
      </p:sp>
      <p:sp>
        <p:nvSpPr>
          <p:cNvPr id="8" name="Footer Placeholder 7">
            <a:extLst>
              <a:ext uri="{FF2B5EF4-FFF2-40B4-BE49-F238E27FC236}">
                <a16:creationId xmlns:a16="http://schemas.microsoft.com/office/drawing/2014/main" id="{137A4455-EED0-EC4A-A8F5-7C639A1667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B38819-0739-1F4C-8751-31E752677D76}"/>
              </a:ext>
            </a:extLst>
          </p:cNvPr>
          <p:cNvSpPr>
            <a:spLocks noGrp="1"/>
          </p:cNvSpPr>
          <p:nvPr>
            <p:ph type="sldNum" sz="quarter" idx="12"/>
          </p:nvPr>
        </p:nvSpPr>
        <p:spPr/>
        <p:txBody>
          <a:bodyPr/>
          <a:lstStyle/>
          <a:p>
            <a:fld id="{B23729E9-3D1E-504C-A093-BDC7DBF91EED}" type="slidenum">
              <a:rPr lang="en-US" smtClean="0"/>
              <a:t>‹#›</a:t>
            </a:fld>
            <a:endParaRPr lang="en-US"/>
          </a:p>
        </p:txBody>
      </p:sp>
    </p:spTree>
    <p:extLst>
      <p:ext uri="{BB962C8B-B14F-4D97-AF65-F5344CB8AC3E}">
        <p14:creationId xmlns:p14="http://schemas.microsoft.com/office/powerpoint/2010/main" val="190786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5D5C-97F4-5442-8A97-8652D61A86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CF6A96-F5C2-894C-BB97-D7C0FAEB60DC}"/>
              </a:ext>
            </a:extLst>
          </p:cNvPr>
          <p:cNvSpPr>
            <a:spLocks noGrp="1"/>
          </p:cNvSpPr>
          <p:nvPr>
            <p:ph type="dt" sz="half" idx="10"/>
          </p:nvPr>
        </p:nvSpPr>
        <p:spPr/>
        <p:txBody>
          <a:bodyPr/>
          <a:lstStyle/>
          <a:p>
            <a:fld id="{143D5112-48D0-6B44-B169-FD00380EF56C}" type="datetimeFigureOut">
              <a:rPr lang="en-US" smtClean="0"/>
              <a:t>2/4/26</a:t>
            </a:fld>
            <a:endParaRPr lang="en-US"/>
          </a:p>
        </p:txBody>
      </p:sp>
      <p:sp>
        <p:nvSpPr>
          <p:cNvPr id="4" name="Footer Placeholder 3">
            <a:extLst>
              <a:ext uri="{FF2B5EF4-FFF2-40B4-BE49-F238E27FC236}">
                <a16:creationId xmlns:a16="http://schemas.microsoft.com/office/drawing/2014/main" id="{B1DA23B5-FE63-0C43-85CE-B9680B9BB7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DBEC18-DAD5-B842-B4F0-192F2B407E01}"/>
              </a:ext>
            </a:extLst>
          </p:cNvPr>
          <p:cNvSpPr>
            <a:spLocks noGrp="1"/>
          </p:cNvSpPr>
          <p:nvPr>
            <p:ph type="sldNum" sz="quarter" idx="12"/>
          </p:nvPr>
        </p:nvSpPr>
        <p:spPr/>
        <p:txBody>
          <a:bodyPr/>
          <a:lstStyle/>
          <a:p>
            <a:fld id="{B23729E9-3D1E-504C-A093-BDC7DBF91EED}" type="slidenum">
              <a:rPr lang="en-US" smtClean="0"/>
              <a:t>‹#›</a:t>
            </a:fld>
            <a:endParaRPr lang="en-US"/>
          </a:p>
        </p:txBody>
      </p:sp>
    </p:spTree>
    <p:extLst>
      <p:ext uri="{BB962C8B-B14F-4D97-AF65-F5344CB8AC3E}">
        <p14:creationId xmlns:p14="http://schemas.microsoft.com/office/powerpoint/2010/main" val="38903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03828-9B8C-BB41-A64C-5B5EEFE9D2D9}"/>
              </a:ext>
            </a:extLst>
          </p:cNvPr>
          <p:cNvSpPr>
            <a:spLocks noGrp="1"/>
          </p:cNvSpPr>
          <p:nvPr>
            <p:ph type="dt" sz="half" idx="10"/>
          </p:nvPr>
        </p:nvSpPr>
        <p:spPr/>
        <p:txBody>
          <a:bodyPr/>
          <a:lstStyle/>
          <a:p>
            <a:fld id="{143D5112-48D0-6B44-B169-FD00380EF56C}" type="datetimeFigureOut">
              <a:rPr lang="en-US" smtClean="0"/>
              <a:t>2/4/26</a:t>
            </a:fld>
            <a:endParaRPr lang="en-US"/>
          </a:p>
        </p:txBody>
      </p:sp>
      <p:sp>
        <p:nvSpPr>
          <p:cNvPr id="3" name="Footer Placeholder 2">
            <a:extLst>
              <a:ext uri="{FF2B5EF4-FFF2-40B4-BE49-F238E27FC236}">
                <a16:creationId xmlns:a16="http://schemas.microsoft.com/office/drawing/2014/main" id="{02E49A09-29A3-8C43-BE66-8985023DE6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EF12C9-FD58-9B45-A7D9-3657809249DC}"/>
              </a:ext>
            </a:extLst>
          </p:cNvPr>
          <p:cNvSpPr>
            <a:spLocks noGrp="1"/>
          </p:cNvSpPr>
          <p:nvPr>
            <p:ph type="sldNum" sz="quarter" idx="12"/>
          </p:nvPr>
        </p:nvSpPr>
        <p:spPr/>
        <p:txBody>
          <a:bodyPr/>
          <a:lstStyle/>
          <a:p>
            <a:fld id="{B23729E9-3D1E-504C-A093-BDC7DBF91EED}" type="slidenum">
              <a:rPr lang="en-US" smtClean="0"/>
              <a:t>‹#›</a:t>
            </a:fld>
            <a:endParaRPr lang="en-US"/>
          </a:p>
        </p:txBody>
      </p:sp>
    </p:spTree>
    <p:extLst>
      <p:ext uri="{BB962C8B-B14F-4D97-AF65-F5344CB8AC3E}">
        <p14:creationId xmlns:p14="http://schemas.microsoft.com/office/powerpoint/2010/main" val="414744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1E53-9CFA-4046-BAF5-B8D168668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5FEB8-59F4-4441-987B-83DE37586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786029-5B21-2748-B16C-D66218340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49CBE-90C9-9C48-9903-5009832FA371}"/>
              </a:ext>
            </a:extLst>
          </p:cNvPr>
          <p:cNvSpPr>
            <a:spLocks noGrp="1"/>
          </p:cNvSpPr>
          <p:nvPr>
            <p:ph type="dt" sz="half" idx="10"/>
          </p:nvPr>
        </p:nvSpPr>
        <p:spPr/>
        <p:txBody>
          <a:bodyPr/>
          <a:lstStyle/>
          <a:p>
            <a:fld id="{143D5112-48D0-6B44-B169-FD00380EF56C}" type="datetimeFigureOut">
              <a:rPr lang="en-US" smtClean="0"/>
              <a:t>2/4/26</a:t>
            </a:fld>
            <a:endParaRPr lang="en-US"/>
          </a:p>
        </p:txBody>
      </p:sp>
      <p:sp>
        <p:nvSpPr>
          <p:cNvPr id="6" name="Footer Placeholder 5">
            <a:extLst>
              <a:ext uri="{FF2B5EF4-FFF2-40B4-BE49-F238E27FC236}">
                <a16:creationId xmlns:a16="http://schemas.microsoft.com/office/drawing/2014/main" id="{D12A931A-6FF5-E749-A52B-6CC9A5FC8D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C3A60-B73D-824C-8394-9BDFA2146ECE}"/>
              </a:ext>
            </a:extLst>
          </p:cNvPr>
          <p:cNvSpPr>
            <a:spLocks noGrp="1"/>
          </p:cNvSpPr>
          <p:nvPr>
            <p:ph type="sldNum" sz="quarter" idx="12"/>
          </p:nvPr>
        </p:nvSpPr>
        <p:spPr/>
        <p:txBody>
          <a:bodyPr/>
          <a:lstStyle/>
          <a:p>
            <a:fld id="{B23729E9-3D1E-504C-A093-BDC7DBF91EED}" type="slidenum">
              <a:rPr lang="en-US" smtClean="0"/>
              <a:t>‹#›</a:t>
            </a:fld>
            <a:endParaRPr lang="en-US"/>
          </a:p>
        </p:txBody>
      </p:sp>
    </p:spTree>
    <p:extLst>
      <p:ext uri="{BB962C8B-B14F-4D97-AF65-F5344CB8AC3E}">
        <p14:creationId xmlns:p14="http://schemas.microsoft.com/office/powerpoint/2010/main" val="80975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B8CB-AF3E-9D4A-A7A2-2250FA2F85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4EA8C1-C392-1244-B731-E615593E3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B89B2C-FD49-9244-A921-FA1204FEC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F270DA-90D6-5240-B7BE-98F1E59063E5}"/>
              </a:ext>
            </a:extLst>
          </p:cNvPr>
          <p:cNvSpPr>
            <a:spLocks noGrp="1"/>
          </p:cNvSpPr>
          <p:nvPr>
            <p:ph type="dt" sz="half" idx="10"/>
          </p:nvPr>
        </p:nvSpPr>
        <p:spPr/>
        <p:txBody>
          <a:bodyPr/>
          <a:lstStyle/>
          <a:p>
            <a:fld id="{143D5112-48D0-6B44-B169-FD00380EF56C}" type="datetimeFigureOut">
              <a:rPr lang="en-US" smtClean="0"/>
              <a:t>2/4/26</a:t>
            </a:fld>
            <a:endParaRPr lang="en-US"/>
          </a:p>
        </p:txBody>
      </p:sp>
      <p:sp>
        <p:nvSpPr>
          <p:cNvPr id="6" name="Footer Placeholder 5">
            <a:extLst>
              <a:ext uri="{FF2B5EF4-FFF2-40B4-BE49-F238E27FC236}">
                <a16:creationId xmlns:a16="http://schemas.microsoft.com/office/drawing/2014/main" id="{7992B715-CD42-7841-B991-7BDFB6F34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32293D-F940-574B-99CD-115B355707A2}"/>
              </a:ext>
            </a:extLst>
          </p:cNvPr>
          <p:cNvSpPr>
            <a:spLocks noGrp="1"/>
          </p:cNvSpPr>
          <p:nvPr>
            <p:ph type="sldNum" sz="quarter" idx="12"/>
          </p:nvPr>
        </p:nvSpPr>
        <p:spPr/>
        <p:txBody>
          <a:bodyPr/>
          <a:lstStyle/>
          <a:p>
            <a:fld id="{B23729E9-3D1E-504C-A093-BDC7DBF91EED}" type="slidenum">
              <a:rPr lang="en-US" smtClean="0"/>
              <a:t>‹#›</a:t>
            </a:fld>
            <a:endParaRPr lang="en-US"/>
          </a:p>
        </p:txBody>
      </p:sp>
    </p:spTree>
    <p:extLst>
      <p:ext uri="{BB962C8B-B14F-4D97-AF65-F5344CB8AC3E}">
        <p14:creationId xmlns:p14="http://schemas.microsoft.com/office/powerpoint/2010/main" val="264965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6DF11E-A5A1-A143-9491-D7ACAC839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D26E71-4B36-A949-9B44-2EF3FA4E3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D6E16-804F-A744-8A39-7950CF07E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D5112-48D0-6B44-B169-FD00380EF56C}" type="datetimeFigureOut">
              <a:rPr lang="en-US" smtClean="0"/>
              <a:t>2/4/26</a:t>
            </a:fld>
            <a:endParaRPr lang="en-US"/>
          </a:p>
        </p:txBody>
      </p:sp>
      <p:sp>
        <p:nvSpPr>
          <p:cNvPr id="5" name="Footer Placeholder 4">
            <a:extLst>
              <a:ext uri="{FF2B5EF4-FFF2-40B4-BE49-F238E27FC236}">
                <a16:creationId xmlns:a16="http://schemas.microsoft.com/office/drawing/2014/main" id="{3FEC4E87-4D28-5145-BAAE-143161BCDB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19F40D-3162-8048-9279-A9B37CF784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729E9-3D1E-504C-A093-BDC7DBF91EED}" type="slidenum">
              <a:rPr lang="en-US" smtClean="0"/>
              <a:t>‹#›</a:t>
            </a:fld>
            <a:endParaRPr lang="en-US"/>
          </a:p>
        </p:txBody>
      </p:sp>
    </p:spTree>
    <p:extLst>
      <p:ext uri="{BB962C8B-B14F-4D97-AF65-F5344CB8AC3E}">
        <p14:creationId xmlns:p14="http://schemas.microsoft.com/office/powerpoint/2010/main" val="2182468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6F3FA2-3741-504A-A34F-77151A48F83D}"/>
              </a:ext>
            </a:extLst>
          </p:cNvPr>
          <p:cNvSpPr/>
          <p:nvPr/>
        </p:nvSpPr>
        <p:spPr>
          <a:xfrm>
            <a:off x="0" y="627406"/>
            <a:ext cx="12192000" cy="3077766"/>
          </a:xfrm>
          <a:prstGeom prst="rect">
            <a:avLst/>
          </a:prstGeom>
        </p:spPr>
        <p:txBody>
          <a:bodyPr wrap="square">
            <a:spAutoFit/>
          </a:bodyPr>
          <a:lstStyle/>
          <a:p>
            <a:pPr algn="ctr"/>
            <a:endParaRPr lang="de-DE" sz="3200" u="dbl" dirty="0">
              <a:solidFill>
                <a:srgbClr val="0070C0"/>
              </a:solidFill>
              <a:effectLst/>
              <a:latin typeface="Tahoma" panose="020B0604030504040204" pitchFamily="34" charset="0"/>
              <a:ea typeface="Tahoma" panose="020B0604030504040204" pitchFamily="34" charset="0"/>
              <a:cs typeface="Tahoma" panose="020B0604030504040204" pitchFamily="34" charset="0"/>
            </a:endParaRPr>
          </a:p>
          <a:p>
            <a:pPr algn="ctr"/>
            <a:r>
              <a:rPr lang="en-US" sz="4000" b="1" i="0" u="none" strike="noStrike" dirty="0">
                <a:solidFill>
                  <a:srgbClr val="212529"/>
                </a:solidFill>
                <a:effectLst/>
                <a:latin typeface="Tahoma" panose="020B0604030504040204" pitchFamily="34" charset="0"/>
                <a:ea typeface="Tahoma" panose="020B0604030504040204" pitchFamily="34" charset="0"/>
                <a:cs typeface="Tahoma" panose="020B0604030504040204" pitchFamily="34" charset="0"/>
              </a:rPr>
              <a:t>Regulation of Transfused and Circulating Platelet Clearance</a:t>
            </a:r>
            <a:endParaRPr lang="de-DE" sz="3200" u="dbl" dirty="0">
              <a:solidFill>
                <a:srgbClr val="0070C0"/>
              </a:solidFill>
              <a:effectLst/>
              <a:latin typeface="Tahoma" panose="020B0604030504040204" pitchFamily="34" charset="0"/>
              <a:ea typeface="Tahoma" panose="020B0604030504040204" pitchFamily="34" charset="0"/>
              <a:cs typeface="Tahoma" panose="020B0604030504040204" pitchFamily="34" charset="0"/>
            </a:endParaRPr>
          </a:p>
          <a:p>
            <a:endParaRPr lang="de-DE" sz="1200" dirty="0">
              <a:latin typeface="Tahoma" panose="020B0604030504040204" pitchFamily="34" charset="0"/>
              <a:ea typeface="Tahoma" panose="020B0604030504040204" pitchFamily="34" charset="0"/>
              <a:cs typeface="Tahoma" panose="020B0604030504040204" pitchFamily="34" charset="0"/>
            </a:endParaRPr>
          </a:p>
          <a:p>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lgn="ctr"/>
            <a:r>
              <a:rPr lang="de-DE" sz="2000" b="1" dirty="0">
                <a:effectLst/>
                <a:latin typeface="Tahoma" panose="020B0604030504040204" pitchFamily="34" charset="0"/>
                <a:ea typeface="Tahoma" panose="020B0604030504040204" pitchFamily="34" charset="0"/>
                <a:cs typeface="Tahoma" panose="020B0604030504040204" pitchFamily="34" charset="0"/>
              </a:rPr>
              <a:t>Karin Hoffmeister</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algn="ctr"/>
            <a:r>
              <a:rPr lang="en-US" sz="2000" dirty="0" err="1">
                <a:effectLst/>
                <a:latin typeface="Tahoma" panose="020B0604030504040204" pitchFamily="34" charset="0"/>
                <a:ea typeface="Tahoma" panose="020B0604030504040204" pitchFamily="34" charset="0"/>
                <a:cs typeface="Tahoma" panose="020B0604030504040204" pitchFamily="34" charset="0"/>
              </a:rPr>
              <a:t>Khoffmeister</a:t>
            </a:r>
            <a:r>
              <a:rPr lang="en-US" sz="2000" dirty="0" err="1">
                <a:latin typeface="Tahoma" panose="020B0604030504040204" pitchFamily="34" charset="0"/>
                <a:ea typeface="Tahoma" panose="020B0604030504040204" pitchFamily="34" charset="0"/>
                <a:cs typeface="Tahoma" panose="020B0604030504040204" pitchFamily="34" charset="0"/>
              </a:rPr>
              <a:t>@versiti.org</a:t>
            </a:r>
            <a:r>
              <a:rPr lang="en-US" sz="2000" dirty="0">
                <a:effectLst/>
                <a:latin typeface="Tahoma" panose="020B0604030504040204" pitchFamily="34" charset="0"/>
                <a:ea typeface="Tahoma" panose="020B0604030504040204" pitchFamily="34" charset="0"/>
                <a:cs typeface="Tahoma" panose="020B0604030504040204" pitchFamily="34" charset="0"/>
              </a:rPr>
              <a:t>  </a:t>
            </a:r>
          </a:p>
          <a:p>
            <a:pPr algn="ctr"/>
            <a:endParaRPr lang="en-US" dirty="0">
              <a:effectLst/>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77E7E5E3-D2CF-A944-9698-F244A5A1C66D}"/>
              </a:ext>
            </a:extLst>
          </p:cNvPr>
          <p:cNvPicPr>
            <a:picLocks noChangeAspect="1"/>
          </p:cNvPicPr>
          <p:nvPr/>
        </p:nvPicPr>
        <p:blipFill>
          <a:blip r:embed="rId3">
            <a:alphaModFix amt="85000"/>
          </a:blip>
          <a:stretch>
            <a:fillRect/>
          </a:stretch>
        </p:blipFill>
        <p:spPr>
          <a:xfrm>
            <a:off x="3195916" y="6088856"/>
            <a:ext cx="2299855" cy="666625"/>
          </a:xfrm>
          <a:prstGeom prst="rect">
            <a:avLst/>
          </a:prstGeom>
        </p:spPr>
      </p:pic>
      <p:pic>
        <p:nvPicPr>
          <p:cNvPr id="3" name="Picture 2">
            <a:extLst>
              <a:ext uri="{FF2B5EF4-FFF2-40B4-BE49-F238E27FC236}">
                <a16:creationId xmlns:a16="http://schemas.microsoft.com/office/drawing/2014/main" id="{9863A8E7-0C7C-8DB5-711A-DCB7B4CE8AE8}"/>
              </a:ext>
            </a:extLst>
          </p:cNvPr>
          <p:cNvPicPr>
            <a:picLocks noChangeAspect="1"/>
          </p:cNvPicPr>
          <p:nvPr/>
        </p:nvPicPr>
        <p:blipFill>
          <a:blip r:embed="rId4"/>
          <a:stretch>
            <a:fillRect/>
          </a:stretch>
        </p:blipFill>
        <p:spPr>
          <a:xfrm>
            <a:off x="5637361" y="5416149"/>
            <a:ext cx="1339332" cy="1339332"/>
          </a:xfrm>
          <a:prstGeom prst="rect">
            <a:avLst/>
          </a:prstGeom>
        </p:spPr>
      </p:pic>
      <p:pic>
        <p:nvPicPr>
          <p:cNvPr id="6" name="Picture 5">
            <a:extLst>
              <a:ext uri="{FF2B5EF4-FFF2-40B4-BE49-F238E27FC236}">
                <a16:creationId xmlns:a16="http://schemas.microsoft.com/office/drawing/2014/main" id="{5338D24E-CCCD-24A4-A903-A52D74353017}"/>
              </a:ext>
            </a:extLst>
          </p:cNvPr>
          <p:cNvPicPr>
            <a:picLocks noChangeAspect="1"/>
          </p:cNvPicPr>
          <p:nvPr/>
        </p:nvPicPr>
        <p:blipFill>
          <a:blip r:embed="rId5"/>
          <a:srcRect b="18412"/>
          <a:stretch>
            <a:fillRect/>
          </a:stretch>
        </p:blipFill>
        <p:spPr>
          <a:xfrm>
            <a:off x="7118283" y="5880996"/>
            <a:ext cx="2295138" cy="884583"/>
          </a:xfrm>
          <a:prstGeom prst="rect">
            <a:avLst/>
          </a:prstGeom>
        </p:spPr>
      </p:pic>
    </p:spTree>
    <p:extLst>
      <p:ext uri="{BB962C8B-B14F-4D97-AF65-F5344CB8AC3E}">
        <p14:creationId xmlns:p14="http://schemas.microsoft.com/office/powerpoint/2010/main" val="1822261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816CC-C76F-1A22-1EA6-479200CFC307}"/>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A1987D3-F011-EE13-A4D6-AE2B9A650080}"/>
              </a:ext>
            </a:extLst>
          </p:cNvPr>
          <p:cNvCxnSpPr>
            <a:cxnSpLocks/>
          </p:cNvCxnSpPr>
          <p:nvPr/>
        </p:nvCxnSpPr>
        <p:spPr>
          <a:xfrm>
            <a:off x="512618" y="1464841"/>
            <a:ext cx="5156034" cy="0"/>
          </a:xfrm>
          <a:prstGeom prst="line">
            <a:avLst/>
          </a:prstGeom>
          <a:ln w="19050">
            <a:solidFill>
              <a:srgbClr val="A62A79"/>
            </a:solidFill>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9E75E173-28BF-3FAD-6E24-D7F208B14498}"/>
              </a:ext>
            </a:extLst>
          </p:cNvPr>
          <p:cNvSpPr/>
          <p:nvPr/>
        </p:nvSpPr>
        <p:spPr>
          <a:xfrm>
            <a:off x="5668652" y="88025"/>
            <a:ext cx="6454073" cy="6190308"/>
          </a:xfrm>
          <a:prstGeom prst="roundRect">
            <a:avLst/>
          </a:prstGeom>
          <a:noFill/>
          <a:ln w="19050">
            <a:solidFill>
              <a:srgbClr val="A62A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AE3CA38-455E-9088-BDEF-15F5FFCA7EBA}"/>
              </a:ext>
            </a:extLst>
          </p:cNvPr>
          <p:cNvSpPr txBox="1">
            <a:spLocks/>
          </p:cNvSpPr>
          <p:nvPr/>
        </p:nvSpPr>
        <p:spPr>
          <a:xfrm>
            <a:off x="276925" y="150018"/>
            <a:ext cx="594184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tx1">
                    <a:alpha val="80000"/>
                  </a:schemeClr>
                </a:solidFill>
              </a:rPr>
              <a:t>Glycan Remodeling in Platelet Clearance is Complex</a:t>
            </a:r>
            <a:endParaRPr lang="en-US" sz="3200" dirty="0"/>
          </a:p>
        </p:txBody>
      </p:sp>
      <p:pic>
        <p:nvPicPr>
          <p:cNvPr id="27" name="Content Placeholder 3">
            <a:extLst>
              <a:ext uri="{FF2B5EF4-FFF2-40B4-BE49-F238E27FC236}">
                <a16:creationId xmlns:a16="http://schemas.microsoft.com/office/drawing/2014/main" id="{A8337BEB-E2E1-C6ED-C857-ED59F8FDA628}"/>
              </a:ext>
            </a:extLst>
          </p:cNvPr>
          <p:cNvPicPr>
            <a:picLocks noChangeAspect="1"/>
          </p:cNvPicPr>
          <p:nvPr/>
        </p:nvPicPr>
        <p:blipFill rotWithShape="1">
          <a:blip r:embed="rId3"/>
          <a:srcRect l="1308" t="46784" r="1262" b="758"/>
          <a:stretch/>
        </p:blipFill>
        <p:spPr>
          <a:xfrm>
            <a:off x="5825862" y="779850"/>
            <a:ext cx="6031466" cy="4806658"/>
          </a:xfrm>
          <a:prstGeom prst="rect">
            <a:avLst/>
          </a:prstGeom>
        </p:spPr>
      </p:pic>
      <p:sp>
        <p:nvSpPr>
          <p:cNvPr id="2" name="TextBox 1">
            <a:extLst>
              <a:ext uri="{FF2B5EF4-FFF2-40B4-BE49-F238E27FC236}">
                <a16:creationId xmlns:a16="http://schemas.microsoft.com/office/drawing/2014/main" id="{8CD29B51-49E9-09AA-17FF-2DEB59826D75}"/>
              </a:ext>
            </a:extLst>
          </p:cNvPr>
          <p:cNvSpPr txBox="1"/>
          <p:nvPr/>
        </p:nvSpPr>
        <p:spPr>
          <a:xfrm>
            <a:off x="427791" y="2643689"/>
            <a:ext cx="4971316" cy="1077218"/>
          </a:xfrm>
          <a:prstGeom prst="rect">
            <a:avLst/>
          </a:prstGeom>
          <a:solidFill>
            <a:srgbClr val="FFEDF7"/>
          </a:solidFill>
        </p:spPr>
        <p:txBody>
          <a:bodyPr wrap="square" rtlCol="0">
            <a:spAutoFit/>
          </a:bodyPr>
          <a:lstStyle/>
          <a:p>
            <a:r>
              <a:rPr lang="en-US" sz="1600" b="1" dirty="0" err="1"/>
              <a:t>Desialylation</a:t>
            </a:r>
            <a:r>
              <a:rPr lang="en-US" sz="1600" b="1" dirty="0"/>
              <a:t>: </a:t>
            </a:r>
          </a:p>
          <a:p>
            <a:pPr marL="285750" indent="-285750">
              <a:buFont typeface="Arial" panose="020B0604020202020204" pitchFamily="34" charset="0"/>
              <a:buChar char="•"/>
            </a:pPr>
            <a:r>
              <a:rPr lang="en-US" sz="1600" dirty="0"/>
              <a:t>Senescence/aging in vivo and in vitro </a:t>
            </a:r>
          </a:p>
          <a:p>
            <a:pPr marL="285750" indent="-285750">
              <a:buFont typeface="Arial" panose="020B0604020202020204" pitchFamily="34" charset="0"/>
              <a:buChar char="•"/>
            </a:pPr>
            <a:r>
              <a:rPr lang="en-US" sz="1600" dirty="0"/>
              <a:t>Congenital disorders of glycosylation</a:t>
            </a:r>
          </a:p>
          <a:p>
            <a:pPr marL="285750" indent="-285750">
              <a:buFont typeface="Arial" panose="020B0604020202020204" pitchFamily="34" charset="0"/>
              <a:buChar char="•"/>
            </a:pPr>
            <a:r>
              <a:rPr lang="en-US" sz="1600" dirty="0"/>
              <a:t>Autoantibodies</a:t>
            </a:r>
          </a:p>
        </p:txBody>
      </p:sp>
      <p:sp>
        <p:nvSpPr>
          <p:cNvPr id="3" name="TextBox 2">
            <a:extLst>
              <a:ext uri="{FF2B5EF4-FFF2-40B4-BE49-F238E27FC236}">
                <a16:creationId xmlns:a16="http://schemas.microsoft.com/office/drawing/2014/main" id="{FD7ECD28-AF51-5F4B-9E2B-1788D6A1C459}"/>
              </a:ext>
            </a:extLst>
          </p:cNvPr>
          <p:cNvSpPr txBox="1"/>
          <p:nvPr/>
        </p:nvSpPr>
        <p:spPr>
          <a:xfrm>
            <a:off x="487131" y="4805420"/>
            <a:ext cx="4971316" cy="830997"/>
          </a:xfrm>
          <a:prstGeom prst="rect">
            <a:avLst/>
          </a:prstGeom>
          <a:solidFill>
            <a:schemeClr val="accent4">
              <a:lumMod val="20000"/>
              <a:lumOff val="80000"/>
            </a:schemeClr>
          </a:solidFill>
        </p:spPr>
        <p:txBody>
          <a:bodyPr wrap="square" rtlCol="0">
            <a:spAutoFit/>
          </a:bodyPr>
          <a:lstStyle/>
          <a:p>
            <a:r>
              <a:rPr lang="en-US" sz="1600" b="1" dirty="0"/>
              <a:t>De-</a:t>
            </a:r>
            <a:r>
              <a:rPr lang="en-US" sz="1600" b="1" dirty="0" err="1"/>
              <a:t>galactosylation</a:t>
            </a:r>
            <a:r>
              <a:rPr lang="en-US" sz="1600" b="1" dirty="0"/>
              <a:t>: </a:t>
            </a:r>
          </a:p>
          <a:p>
            <a:pPr marL="285750" indent="-285750">
              <a:buFont typeface="Arial" panose="020B0604020202020204" pitchFamily="34" charset="0"/>
              <a:buChar char="•"/>
            </a:pPr>
            <a:r>
              <a:rPr lang="en-US" sz="1600" dirty="0"/>
              <a:t>Senescence/aging in vivo and in vitro </a:t>
            </a:r>
          </a:p>
          <a:p>
            <a:pPr marL="285750" indent="-285750">
              <a:buFont typeface="Arial" panose="020B0604020202020204" pitchFamily="34" charset="0"/>
              <a:buChar char="•"/>
            </a:pPr>
            <a:r>
              <a:rPr lang="en-US" sz="1600" dirty="0"/>
              <a:t>Congenital disorders of glycosylation</a:t>
            </a:r>
          </a:p>
        </p:txBody>
      </p:sp>
      <p:sp>
        <p:nvSpPr>
          <p:cNvPr id="14" name="TextBox 13">
            <a:extLst>
              <a:ext uri="{FF2B5EF4-FFF2-40B4-BE49-F238E27FC236}">
                <a16:creationId xmlns:a16="http://schemas.microsoft.com/office/drawing/2014/main" id="{7DB4A6A4-63DF-14D6-1BAA-2737EDAD04C9}"/>
              </a:ext>
            </a:extLst>
          </p:cNvPr>
          <p:cNvSpPr txBox="1"/>
          <p:nvPr/>
        </p:nvSpPr>
        <p:spPr>
          <a:xfrm>
            <a:off x="7415403" y="5586508"/>
            <a:ext cx="2852384" cy="307777"/>
          </a:xfrm>
          <a:prstGeom prst="rect">
            <a:avLst/>
          </a:prstGeom>
          <a:noFill/>
        </p:spPr>
        <p:txBody>
          <a:bodyPr wrap="none" rtlCol="0">
            <a:spAutoFit/>
          </a:bodyPr>
          <a:lstStyle/>
          <a:p>
            <a:r>
              <a:rPr lang="en-US" sz="1400" dirty="0">
                <a:solidFill>
                  <a:schemeClr val="bg2">
                    <a:lumMod val="50000"/>
                  </a:schemeClr>
                </a:solidFill>
              </a:rPr>
              <a:t>MGL = Macrophage Galactose Lectin</a:t>
            </a:r>
          </a:p>
        </p:txBody>
      </p:sp>
      <p:sp>
        <p:nvSpPr>
          <p:cNvPr id="16" name="TextBox 15">
            <a:extLst>
              <a:ext uri="{FF2B5EF4-FFF2-40B4-BE49-F238E27FC236}">
                <a16:creationId xmlns:a16="http://schemas.microsoft.com/office/drawing/2014/main" id="{36243B74-7021-1FF2-B698-D214C52A5F53}"/>
              </a:ext>
            </a:extLst>
          </p:cNvPr>
          <p:cNvSpPr txBox="1"/>
          <p:nvPr/>
        </p:nvSpPr>
        <p:spPr>
          <a:xfrm>
            <a:off x="6864565" y="443468"/>
            <a:ext cx="4240192" cy="369332"/>
          </a:xfrm>
          <a:prstGeom prst="rect">
            <a:avLst/>
          </a:prstGeom>
          <a:noFill/>
        </p:spPr>
        <p:txBody>
          <a:bodyPr wrap="square">
            <a:spAutoFit/>
          </a:bodyPr>
          <a:lstStyle/>
          <a:p>
            <a:pPr algn="l"/>
            <a:r>
              <a:rPr lang="en-US" b="0" i="0" u="none" strike="noStrike" dirty="0">
                <a:solidFill>
                  <a:srgbClr val="1B1B1B"/>
                </a:solidFill>
                <a:effectLst/>
                <a:latin typeface="Source Sans Pro Web"/>
              </a:rPr>
              <a:t>Blood; 2022 Jun 2;139(22):3255–3263</a:t>
            </a:r>
            <a:endParaRPr lang="en-US" dirty="0"/>
          </a:p>
        </p:txBody>
      </p:sp>
      <p:sp>
        <p:nvSpPr>
          <p:cNvPr id="23" name="TextBox 22">
            <a:extLst>
              <a:ext uri="{FF2B5EF4-FFF2-40B4-BE49-F238E27FC236}">
                <a16:creationId xmlns:a16="http://schemas.microsoft.com/office/drawing/2014/main" id="{C4268D8F-E662-BE5D-A74D-341A01C6A0D5}"/>
              </a:ext>
            </a:extLst>
          </p:cNvPr>
          <p:cNvSpPr txBox="1"/>
          <p:nvPr/>
        </p:nvSpPr>
        <p:spPr>
          <a:xfrm>
            <a:off x="5261921" y="6569482"/>
            <a:ext cx="6930079" cy="276999"/>
          </a:xfrm>
          <a:prstGeom prst="rect">
            <a:avLst/>
          </a:prstGeom>
          <a:noFill/>
        </p:spPr>
        <p:txBody>
          <a:bodyPr wrap="square" rtlCol="0">
            <a:spAutoFit/>
          </a:bodyPr>
          <a:lstStyle/>
          <a:p>
            <a:r>
              <a:rPr lang="en-US" sz="1200" dirty="0">
                <a:solidFill>
                  <a:schemeClr val="bg2">
                    <a:lumMod val="50000"/>
                  </a:schemeClr>
                </a:solidFill>
                <a:latin typeface="Arial" panose="020B0604020202020204" pitchFamily="34" charset="0"/>
                <a:cs typeface="Arial" panose="020B0604020202020204" pitchFamily="34" charset="0"/>
              </a:rPr>
              <a:t>Cell, 2003; Science 2003; Nature Med. 2015, Nature Med. 2009; Blood 2009; JEM 2020; CDD 2021</a:t>
            </a:r>
          </a:p>
        </p:txBody>
      </p:sp>
      <p:grpSp>
        <p:nvGrpSpPr>
          <p:cNvPr id="4" name="Group 3">
            <a:extLst>
              <a:ext uri="{FF2B5EF4-FFF2-40B4-BE49-F238E27FC236}">
                <a16:creationId xmlns:a16="http://schemas.microsoft.com/office/drawing/2014/main" id="{97A1D239-A352-BE0F-BB5B-F33D90A086CC}"/>
              </a:ext>
            </a:extLst>
          </p:cNvPr>
          <p:cNvGrpSpPr/>
          <p:nvPr/>
        </p:nvGrpSpPr>
        <p:grpSpPr>
          <a:xfrm>
            <a:off x="1349114" y="1645887"/>
            <a:ext cx="2722275" cy="871704"/>
            <a:chOff x="79114" y="5670824"/>
            <a:chExt cx="2722275" cy="871704"/>
          </a:xfrm>
        </p:grpSpPr>
        <p:grpSp>
          <p:nvGrpSpPr>
            <p:cNvPr id="6" name="Group 5">
              <a:extLst>
                <a:ext uri="{FF2B5EF4-FFF2-40B4-BE49-F238E27FC236}">
                  <a16:creationId xmlns:a16="http://schemas.microsoft.com/office/drawing/2014/main" id="{85777A56-9E89-F0AA-54E4-107BED88A34F}"/>
                </a:ext>
              </a:extLst>
            </p:cNvPr>
            <p:cNvGrpSpPr/>
            <p:nvPr/>
          </p:nvGrpSpPr>
          <p:grpSpPr>
            <a:xfrm>
              <a:off x="128521" y="5824999"/>
              <a:ext cx="2482614" cy="674397"/>
              <a:chOff x="108376" y="2090006"/>
              <a:chExt cx="2482614" cy="674397"/>
            </a:xfrm>
          </p:grpSpPr>
          <p:sp>
            <p:nvSpPr>
              <p:cNvPr id="8" name="Text Box 15">
                <a:extLst>
                  <a:ext uri="{FF2B5EF4-FFF2-40B4-BE49-F238E27FC236}">
                    <a16:creationId xmlns:a16="http://schemas.microsoft.com/office/drawing/2014/main" id="{999A1A8E-DC92-B04F-D912-FEDC1C293B07}"/>
                  </a:ext>
                </a:extLst>
              </p:cNvPr>
              <p:cNvSpPr txBox="1">
                <a:spLocks noChangeArrowheads="1"/>
              </p:cNvSpPr>
              <p:nvPr/>
            </p:nvSpPr>
            <p:spPr bwMode="auto">
              <a:xfrm>
                <a:off x="291064" y="2425849"/>
                <a:ext cx="2299926" cy="338554"/>
              </a:xfrm>
              <a:prstGeom prst="rect">
                <a:avLst/>
              </a:prstGeom>
              <a:noFill/>
              <a:ln w="9525">
                <a:noFill/>
                <a:miter lim="800000"/>
                <a:headEnd/>
                <a:tailEnd/>
              </a:ln>
            </p:spPr>
            <p:txBody>
              <a:bodyPr wrap="square">
                <a:prstTxWarp prst="textNoShape">
                  <a:avLst/>
                </a:prstTxWarp>
                <a:spAutoFit/>
              </a:bodyPr>
              <a:lstStyle/>
              <a:p>
                <a:pPr algn="ctr"/>
                <a:r>
                  <a:rPr lang="en-US" sz="1600" dirty="0">
                    <a:ea typeface="Helvetica " charset="0"/>
                    <a:cs typeface="Arial"/>
                  </a:rPr>
                  <a:t>Man—</a:t>
                </a:r>
                <a:r>
                  <a:rPr lang="en-US" sz="1600" dirty="0" err="1">
                    <a:ea typeface="Helvetica " charset="0"/>
                    <a:cs typeface="Arial"/>
                  </a:rPr>
                  <a:t>GlcNAc</a:t>
                </a:r>
                <a:r>
                  <a:rPr lang="en-US" sz="1600" dirty="0">
                    <a:ea typeface="Helvetica " charset="0"/>
                    <a:cs typeface="Arial"/>
                  </a:rPr>
                  <a:t>—Gal—Sia</a:t>
                </a:r>
              </a:p>
            </p:txBody>
          </p:sp>
          <p:sp>
            <p:nvSpPr>
              <p:cNvPr id="11" name="Text Box 15">
                <a:extLst>
                  <a:ext uri="{FF2B5EF4-FFF2-40B4-BE49-F238E27FC236}">
                    <a16:creationId xmlns:a16="http://schemas.microsoft.com/office/drawing/2014/main" id="{19A581D6-4FED-00D9-25EE-5B76826F2B47}"/>
                  </a:ext>
                </a:extLst>
              </p:cNvPr>
              <p:cNvSpPr txBox="1">
                <a:spLocks noChangeArrowheads="1"/>
              </p:cNvSpPr>
              <p:nvPr/>
            </p:nvSpPr>
            <p:spPr bwMode="auto">
              <a:xfrm>
                <a:off x="108376" y="2091117"/>
                <a:ext cx="426216" cy="338554"/>
              </a:xfrm>
              <a:prstGeom prst="rect">
                <a:avLst/>
              </a:prstGeom>
              <a:noFill/>
              <a:ln w="9525">
                <a:noFill/>
                <a:miter lim="800000"/>
                <a:headEnd/>
                <a:tailEnd/>
              </a:ln>
            </p:spPr>
            <p:txBody>
              <a:bodyPr wrap="square">
                <a:prstTxWarp prst="textNoShape">
                  <a:avLst/>
                </a:prstTxWarp>
                <a:spAutoFit/>
              </a:bodyPr>
              <a:lstStyle/>
              <a:p>
                <a:pPr algn="ctr"/>
                <a:r>
                  <a:rPr lang="en-US" sz="1600" dirty="0">
                    <a:ea typeface="Helvetica " charset="0"/>
                    <a:cs typeface="Arial"/>
                  </a:rPr>
                  <a:t>R</a:t>
                </a:r>
              </a:p>
            </p:txBody>
          </p:sp>
          <p:cxnSp>
            <p:nvCxnSpPr>
              <p:cNvPr id="12" name="Straight Connector 11">
                <a:extLst>
                  <a:ext uri="{FF2B5EF4-FFF2-40B4-BE49-F238E27FC236}">
                    <a16:creationId xmlns:a16="http://schemas.microsoft.com/office/drawing/2014/main" id="{B2C16949-868E-654A-CF8C-F80F534B635C}"/>
                  </a:ext>
                </a:extLst>
              </p:cNvPr>
              <p:cNvCxnSpPr>
                <a:cxnSpLocks/>
              </p:cNvCxnSpPr>
              <p:nvPr/>
            </p:nvCxnSpPr>
            <p:spPr>
              <a:xfrm>
                <a:off x="406716" y="2276577"/>
                <a:ext cx="1961161" cy="0"/>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CAC60E2D-6786-30D6-B8F3-9D28ED346575}"/>
                  </a:ext>
                </a:extLst>
              </p:cNvPr>
              <p:cNvSpPr>
                <a:spLocks noChangeAspect="1"/>
              </p:cNvSpPr>
              <p:nvPr/>
            </p:nvSpPr>
            <p:spPr>
              <a:xfrm>
                <a:off x="473064" y="2109540"/>
                <a:ext cx="360447" cy="334075"/>
              </a:xfrm>
              <a:prstGeom prst="ellipse">
                <a:avLst/>
              </a:prstGeom>
              <a:solidFill>
                <a:srgbClr val="008000"/>
              </a:solidFill>
              <a:ln w="2222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a:cs typeface="Arial"/>
                </a:endParaRPr>
              </a:p>
            </p:txBody>
          </p:sp>
          <p:sp>
            <p:nvSpPr>
              <p:cNvPr id="15" name="Rectangle 14">
                <a:extLst>
                  <a:ext uri="{FF2B5EF4-FFF2-40B4-BE49-F238E27FC236}">
                    <a16:creationId xmlns:a16="http://schemas.microsoft.com/office/drawing/2014/main" id="{517ED244-154B-B872-34D3-5D108A4F1EAA}"/>
                  </a:ext>
                </a:extLst>
              </p:cNvPr>
              <p:cNvSpPr/>
              <p:nvPr/>
            </p:nvSpPr>
            <p:spPr>
              <a:xfrm>
                <a:off x="1024397" y="2126084"/>
                <a:ext cx="317677" cy="300985"/>
              </a:xfrm>
              <a:prstGeom prst="rect">
                <a:avLst/>
              </a:prstGeom>
              <a:solidFill>
                <a:srgbClr val="0070C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a:cs typeface="Arial"/>
                </a:endParaRPr>
              </a:p>
            </p:txBody>
          </p:sp>
          <p:sp>
            <p:nvSpPr>
              <p:cNvPr id="17" name="Oval 16">
                <a:extLst>
                  <a:ext uri="{FF2B5EF4-FFF2-40B4-BE49-F238E27FC236}">
                    <a16:creationId xmlns:a16="http://schemas.microsoft.com/office/drawing/2014/main" id="{B36C0C7D-C278-8047-90AD-4FDC4C2C93FB}"/>
                  </a:ext>
                </a:extLst>
              </p:cNvPr>
              <p:cNvSpPr>
                <a:spLocks noChangeAspect="1"/>
              </p:cNvSpPr>
              <p:nvPr/>
            </p:nvSpPr>
            <p:spPr>
              <a:xfrm>
                <a:off x="1512005" y="2090006"/>
                <a:ext cx="360447" cy="334075"/>
              </a:xfrm>
              <a:prstGeom prst="ellipse">
                <a:avLst/>
              </a:prstGeom>
              <a:solidFill>
                <a:schemeClr val="accent4">
                  <a:lumMod val="60000"/>
                  <a:lumOff val="40000"/>
                </a:schemeClr>
              </a:solidFill>
              <a:ln w="22225" cap="flat" cmpd="sng" algn="ctr">
                <a:solidFill>
                  <a:schemeClr val="accent4">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a:cs typeface="Arial"/>
                </a:endParaRPr>
              </a:p>
            </p:txBody>
          </p:sp>
          <p:sp>
            <p:nvSpPr>
              <p:cNvPr id="18" name="Diamond 17">
                <a:extLst>
                  <a:ext uri="{FF2B5EF4-FFF2-40B4-BE49-F238E27FC236}">
                    <a16:creationId xmlns:a16="http://schemas.microsoft.com/office/drawing/2014/main" id="{9F388399-68BE-49E4-B09D-D6DABBD56A0A}"/>
                  </a:ext>
                </a:extLst>
              </p:cNvPr>
              <p:cNvSpPr>
                <a:spLocks noChangeAspect="1"/>
              </p:cNvSpPr>
              <p:nvPr/>
            </p:nvSpPr>
            <p:spPr>
              <a:xfrm>
                <a:off x="2013423" y="2090006"/>
                <a:ext cx="364182" cy="347497"/>
              </a:xfrm>
              <a:prstGeom prst="diamond">
                <a:avLst/>
              </a:prstGeom>
              <a:solidFill>
                <a:srgbClr val="BC14D7"/>
              </a:solid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Arial"/>
                  <a:cs typeface="Arial"/>
                </a:endParaRPr>
              </a:p>
              <a:p>
                <a:pPr algn="ctr"/>
                <a:endParaRPr lang="en-US" sz="1600" dirty="0">
                  <a:solidFill>
                    <a:schemeClr val="tx1"/>
                  </a:solidFill>
                  <a:latin typeface="Arial"/>
                  <a:cs typeface="Arial"/>
                </a:endParaRPr>
              </a:p>
            </p:txBody>
          </p:sp>
        </p:grpSp>
        <p:sp>
          <p:nvSpPr>
            <p:cNvPr id="7" name="Rounded Rectangle 6">
              <a:extLst>
                <a:ext uri="{FF2B5EF4-FFF2-40B4-BE49-F238E27FC236}">
                  <a16:creationId xmlns:a16="http://schemas.microsoft.com/office/drawing/2014/main" id="{F8CE9951-CCEC-F809-1A9E-8A366EE6E98D}"/>
                </a:ext>
              </a:extLst>
            </p:cNvPr>
            <p:cNvSpPr/>
            <p:nvPr/>
          </p:nvSpPr>
          <p:spPr>
            <a:xfrm>
              <a:off x="79114" y="5670824"/>
              <a:ext cx="2722275" cy="871704"/>
            </a:xfrm>
            <a:prstGeom prst="roundRect">
              <a:avLst/>
            </a:prstGeom>
            <a:noFill/>
            <a:ln>
              <a:solidFill>
                <a:srgbClr val="A62A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F8548E98-7815-79E0-9EB9-BC1049C93C48}"/>
              </a:ext>
            </a:extLst>
          </p:cNvPr>
          <p:cNvGrpSpPr/>
          <p:nvPr/>
        </p:nvGrpSpPr>
        <p:grpSpPr>
          <a:xfrm>
            <a:off x="1380756" y="3794507"/>
            <a:ext cx="2722275" cy="871704"/>
            <a:chOff x="79114" y="5670824"/>
            <a:chExt cx="2722275" cy="871704"/>
          </a:xfrm>
        </p:grpSpPr>
        <p:grpSp>
          <p:nvGrpSpPr>
            <p:cNvPr id="20" name="Group 19">
              <a:extLst>
                <a:ext uri="{FF2B5EF4-FFF2-40B4-BE49-F238E27FC236}">
                  <a16:creationId xmlns:a16="http://schemas.microsoft.com/office/drawing/2014/main" id="{9AF0169F-3155-D129-0FBE-F60A7DEC355F}"/>
                </a:ext>
              </a:extLst>
            </p:cNvPr>
            <p:cNvGrpSpPr/>
            <p:nvPr/>
          </p:nvGrpSpPr>
          <p:grpSpPr>
            <a:xfrm>
              <a:off x="128521" y="5824999"/>
              <a:ext cx="2482614" cy="674397"/>
              <a:chOff x="108376" y="2090006"/>
              <a:chExt cx="2482614" cy="674397"/>
            </a:xfrm>
          </p:grpSpPr>
          <p:sp>
            <p:nvSpPr>
              <p:cNvPr id="22" name="Text Box 15">
                <a:extLst>
                  <a:ext uri="{FF2B5EF4-FFF2-40B4-BE49-F238E27FC236}">
                    <a16:creationId xmlns:a16="http://schemas.microsoft.com/office/drawing/2014/main" id="{355F9BA7-2712-F5B6-F18D-6FC3A4D3FBD2}"/>
                  </a:ext>
                </a:extLst>
              </p:cNvPr>
              <p:cNvSpPr txBox="1">
                <a:spLocks noChangeArrowheads="1"/>
              </p:cNvSpPr>
              <p:nvPr/>
            </p:nvSpPr>
            <p:spPr bwMode="auto">
              <a:xfrm>
                <a:off x="291064" y="2425849"/>
                <a:ext cx="2299926" cy="338554"/>
              </a:xfrm>
              <a:prstGeom prst="rect">
                <a:avLst/>
              </a:prstGeom>
              <a:noFill/>
              <a:ln w="9525">
                <a:noFill/>
                <a:miter lim="800000"/>
                <a:headEnd/>
                <a:tailEnd/>
              </a:ln>
            </p:spPr>
            <p:txBody>
              <a:bodyPr wrap="square">
                <a:prstTxWarp prst="textNoShape">
                  <a:avLst/>
                </a:prstTxWarp>
                <a:spAutoFit/>
              </a:bodyPr>
              <a:lstStyle/>
              <a:p>
                <a:pPr algn="ctr"/>
                <a:r>
                  <a:rPr lang="en-US" sz="1600" dirty="0">
                    <a:ea typeface="Helvetica " charset="0"/>
                    <a:cs typeface="Arial"/>
                  </a:rPr>
                  <a:t>Man—</a:t>
                </a:r>
                <a:r>
                  <a:rPr lang="en-US" sz="1600" dirty="0" err="1">
                    <a:ea typeface="Helvetica " charset="0"/>
                    <a:cs typeface="Arial"/>
                  </a:rPr>
                  <a:t>GlcNAc</a:t>
                </a:r>
                <a:r>
                  <a:rPr lang="en-US" sz="1600" dirty="0">
                    <a:ea typeface="Helvetica " charset="0"/>
                    <a:cs typeface="Arial"/>
                  </a:rPr>
                  <a:t>—Gal—Sia</a:t>
                </a:r>
              </a:p>
            </p:txBody>
          </p:sp>
          <p:sp>
            <p:nvSpPr>
              <p:cNvPr id="25" name="Text Box 15">
                <a:extLst>
                  <a:ext uri="{FF2B5EF4-FFF2-40B4-BE49-F238E27FC236}">
                    <a16:creationId xmlns:a16="http://schemas.microsoft.com/office/drawing/2014/main" id="{125ACCB4-7FCD-A5F2-3D9A-6D42657F5263}"/>
                  </a:ext>
                </a:extLst>
              </p:cNvPr>
              <p:cNvSpPr txBox="1">
                <a:spLocks noChangeArrowheads="1"/>
              </p:cNvSpPr>
              <p:nvPr/>
            </p:nvSpPr>
            <p:spPr bwMode="auto">
              <a:xfrm>
                <a:off x="108376" y="2091117"/>
                <a:ext cx="426216" cy="338554"/>
              </a:xfrm>
              <a:prstGeom prst="rect">
                <a:avLst/>
              </a:prstGeom>
              <a:noFill/>
              <a:ln w="9525">
                <a:noFill/>
                <a:miter lim="800000"/>
                <a:headEnd/>
                <a:tailEnd/>
              </a:ln>
            </p:spPr>
            <p:txBody>
              <a:bodyPr wrap="square">
                <a:prstTxWarp prst="textNoShape">
                  <a:avLst/>
                </a:prstTxWarp>
                <a:spAutoFit/>
              </a:bodyPr>
              <a:lstStyle/>
              <a:p>
                <a:pPr algn="ctr"/>
                <a:r>
                  <a:rPr lang="en-US" sz="1600" dirty="0">
                    <a:ea typeface="Helvetica " charset="0"/>
                    <a:cs typeface="Arial"/>
                  </a:rPr>
                  <a:t>R</a:t>
                </a:r>
              </a:p>
            </p:txBody>
          </p:sp>
          <p:cxnSp>
            <p:nvCxnSpPr>
              <p:cNvPr id="26" name="Straight Connector 25">
                <a:extLst>
                  <a:ext uri="{FF2B5EF4-FFF2-40B4-BE49-F238E27FC236}">
                    <a16:creationId xmlns:a16="http://schemas.microsoft.com/office/drawing/2014/main" id="{8F899B0D-CA51-5D08-50E3-33035BE226D3}"/>
                  </a:ext>
                </a:extLst>
              </p:cNvPr>
              <p:cNvCxnSpPr>
                <a:cxnSpLocks/>
                <a:endCxn id="41" idx="6"/>
              </p:cNvCxnSpPr>
              <p:nvPr/>
            </p:nvCxnSpPr>
            <p:spPr>
              <a:xfrm flipV="1">
                <a:off x="406716" y="2257044"/>
                <a:ext cx="1465736" cy="19533"/>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2C603373-3AEF-CCC7-50EA-20E2A9F42464}"/>
                  </a:ext>
                </a:extLst>
              </p:cNvPr>
              <p:cNvSpPr>
                <a:spLocks noChangeAspect="1"/>
              </p:cNvSpPr>
              <p:nvPr/>
            </p:nvSpPr>
            <p:spPr>
              <a:xfrm>
                <a:off x="473064" y="2109540"/>
                <a:ext cx="360447" cy="334075"/>
              </a:xfrm>
              <a:prstGeom prst="ellipse">
                <a:avLst/>
              </a:prstGeom>
              <a:solidFill>
                <a:srgbClr val="008000"/>
              </a:solidFill>
              <a:ln w="2222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a:cs typeface="Arial"/>
                </a:endParaRPr>
              </a:p>
            </p:txBody>
          </p:sp>
          <p:sp>
            <p:nvSpPr>
              <p:cNvPr id="40" name="Rectangle 39">
                <a:extLst>
                  <a:ext uri="{FF2B5EF4-FFF2-40B4-BE49-F238E27FC236}">
                    <a16:creationId xmlns:a16="http://schemas.microsoft.com/office/drawing/2014/main" id="{FA01FE6E-FDAB-F659-09AD-327F0F52E510}"/>
                  </a:ext>
                </a:extLst>
              </p:cNvPr>
              <p:cNvSpPr/>
              <p:nvPr/>
            </p:nvSpPr>
            <p:spPr>
              <a:xfrm>
                <a:off x="1024397" y="2126084"/>
                <a:ext cx="317677" cy="300985"/>
              </a:xfrm>
              <a:prstGeom prst="rect">
                <a:avLst/>
              </a:prstGeom>
              <a:solidFill>
                <a:srgbClr val="0070C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a:cs typeface="Arial"/>
                </a:endParaRPr>
              </a:p>
            </p:txBody>
          </p:sp>
          <p:sp>
            <p:nvSpPr>
              <p:cNvPr id="41" name="Oval 40">
                <a:extLst>
                  <a:ext uri="{FF2B5EF4-FFF2-40B4-BE49-F238E27FC236}">
                    <a16:creationId xmlns:a16="http://schemas.microsoft.com/office/drawing/2014/main" id="{EBF7FFB1-6CBC-B732-061B-B630B9130F98}"/>
                  </a:ext>
                </a:extLst>
              </p:cNvPr>
              <p:cNvSpPr>
                <a:spLocks noChangeAspect="1"/>
              </p:cNvSpPr>
              <p:nvPr/>
            </p:nvSpPr>
            <p:spPr>
              <a:xfrm>
                <a:off x="1512005" y="2090006"/>
                <a:ext cx="360447" cy="334075"/>
              </a:xfrm>
              <a:prstGeom prst="ellipse">
                <a:avLst/>
              </a:prstGeom>
              <a:solidFill>
                <a:schemeClr val="accent4">
                  <a:lumMod val="60000"/>
                  <a:lumOff val="40000"/>
                </a:schemeClr>
              </a:solidFill>
              <a:ln w="22225" cap="flat" cmpd="sng" algn="ctr">
                <a:solidFill>
                  <a:schemeClr val="accent4">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a:cs typeface="Arial"/>
                </a:endParaRPr>
              </a:p>
            </p:txBody>
          </p:sp>
        </p:grpSp>
        <p:sp>
          <p:nvSpPr>
            <p:cNvPr id="21" name="Rounded Rectangle 20">
              <a:extLst>
                <a:ext uri="{FF2B5EF4-FFF2-40B4-BE49-F238E27FC236}">
                  <a16:creationId xmlns:a16="http://schemas.microsoft.com/office/drawing/2014/main" id="{14A6B2B3-FF04-CA78-F5D4-65CAE3658847}"/>
                </a:ext>
              </a:extLst>
            </p:cNvPr>
            <p:cNvSpPr/>
            <p:nvPr/>
          </p:nvSpPr>
          <p:spPr>
            <a:xfrm>
              <a:off x="79114" y="5670824"/>
              <a:ext cx="2722275" cy="871704"/>
            </a:xfrm>
            <a:prstGeom prst="roundRect">
              <a:avLst/>
            </a:prstGeom>
            <a:noFill/>
            <a:ln>
              <a:solidFill>
                <a:srgbClr val="A62A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789B336-2B63-F360-D601-EC59571F2A5C}"/>
              </a:ext>
            </a:extLst>
          </p:cNvPr>
          <p:cNvGrpSpPr/>
          <p:nvPr/>
        </p:nvGrpSpPr>
        <p:grpSpPr>
          <a:xfrm>
            <a:off x="1370034" y="5750724"/>
            <a:ext cx="2722275" cy="871704"/>
            <a:chOff x="79114" y="5670824"/>
            <a:chExt cx="2722275" cy="871704"/>
          </a:xfrm>
        </p:grpSpPr>
        <p:grpSp>
          <p:nvGrpSpPr>
            <p:cNvPr id="46" name="Group 45">
              <a:extLst>
                <a:ext uri="{FF2B5EF4-FFF2-40B4-BE49-F238E27FC236}">
                  <a16:creationId xmlns:a16="http://schemas.microsoft.com/office/drawing/2014/main" id="{6012ECD7-F072-2F1F-9462-EEC0977FB5CE}"/>
                </a:ext>
              </a:extLst>
            </p:cNvPr>
            <p:cNvGrpSpPr/>
            <p:nvPr/>
          </p:nvGrpSpPr>
          <p:grpSpPr>
            <a:xfrm>
              <a:off x="128521" y="5826110"/>
              <a:ext cx="2482614" cy="673286"/>
              <a:chOff x="108376" y="2091117"/>
              <a:chExt cx="2482614" cy="673286"/>
            </a:xfrm>
          </p:grpSpPr>
          <p:sp>
            <p:nvSpPr>
              <p:cNvPr id="48" name="Text Box 15">
                <a:extLst>
                  <a:ext uri="{FF2B5EF4-FFF2-40B4-BE49-F238E27FC236}">
                    <a16:creationId xmlns:a16="http://schemas.microsoft.com/office/drawing/2014/main" id="{BEB2D7C8-2BCC-A2BA-F0E1-859E14E62431}"/>
                  </a:ext>
                </a:extLst>
              </p:cNvPr>
              <p:cNvSpPr txBox="1">
                <a:spLocks noChangeArrowheads="1"/>
              </p:cNvSpPr>
              <p:nvPr/>
            </p:nvSpPr>
            <p:spPr bwMode="auto">
              <a:xfrm>
                <a:off x="291064" y="2425849"/>
                <a:ext cx="2299926" cy="338554"/>
              </a:xfrm>
              <a:prstGeom prst="rect">
                <a:avLst/>
              </a:prstGeom>
              <a:noFill/>
              <a:ln w="9525">
                <a:noFill/>
                <a:miter lim="800000"/>
                <a:headEnd/>
                <a:tailEnd/>
              </a:ln>
            </p:spPr>
            <p:txBody>
              <a:bodyPr wrap="square">
                <a:prstTxWarp prst="textNoShape">
                  <a:avLst/>
                </a:prstTxWarp>
                <a:spAutoFit/>
              </a:bodyPr>
              <a:lstStyle/>
              <a:p>
                <a:pPr algn="ctr"/>
                <a:r>
                  <a:rPr lang="en-US" sz="1600" dirty="0">
                    <a:ea typeface="Helvetica " charset="0"/>
                    <a:cs typeface="Arial"/>
                  </a:rPr>
                  <a:t>Man—</a:t>
                </a:r>
                <a:r>
                  <a:rPr lang="en-US" sz="1600" dirty="0" err="1">
                    <a:ea typeface="Helvetica " charset="0"/>
                    <a:cs typeface="Arial"/>
                  </a:rPr>
                  <a:t>GlcNAc</a:t>
                </a:r>
                <a:r>
                  <a:rPr lang="en-US" sz="1600" dirty="0">
                    <a:ea typeface="Helvetica " charset="0"/>
                    <a:cs typeface="Arial"/>
                  </a:rPr>
                  <a:t>—Gal—Sia</a:t>
                </a:r>
              </a:p>
            </p:txBody>
          </p:sp>
          <p:sp>
            <p:nvSpPr>
              <p:cNvPr id="49" name="Text Box 15">
                <a:extLst>
                  <a:ext uri="{FF2B5EF4-FFF2-40B4-BE49-F238E27FC236}">
                    <a16:creationId xmlns:a16="http://schemas.microsoft.com/office/drawing/2014/main" id="{F8D890AB-B366-7F33-091B-04B3D0235F3D}"/>
                  </a:ext>
                </a:extLst>
              </p:cNvPr>
              <p:cNvSpPr txBox="1">
                <a:spLocks noChangeArrowheads="1"/>
              </p:cNvSpPr>
              <p:nvPr/>
            </p:nvSpPr>
            <p:spPr bwMode="auto">
              <a:xfrm>
                <a:off x="108376" y="2091117"/>
                <a:ext cx="426216" cy="338554"/>
              </a:xfrm>
              <a:prstGeom prst="rect">
                <a:avLst/>
              </a:prstGeom>
              <a:noFill/>
              <a:ln w="9525">
                <a:noFill/>
                <a:miter lim="800000"/>
                <a:headEnd/>
                <a:tailEnd/>
              </a:ln>
            </p:spPr>
            <p:txBody>
              <a:bodyPr wrap="square">
                <a:prstTxWarp prst="textNoShape">
                  <a:avLst/>
                </a:prstTxWarp>
                <a:spAutoFit/>
              </a:bodyPr>
              <a:lstStyle/>
              <a:p>
                <a:pPr algn="ctr"/>
                <a:r>
                  <a:rPr lang="en-US" sz="1600" dirty="0">
                    <a:ea typeface="Helvetica " charset="0"/>
                    <a:cs typeface="Arial"/>
                  </a:rPr>
                  <a:t>R</a:t>
                </a:r>
              </a:p>
            </p:txBody>
          </p:sp>
          <p:cxnSp>
            <p:nvCxnSpPr>
              <p:cNvPr id="50" name="Straight Connector 49">
                <a:extLst>
                  <a:ext uri="{FF2B5EF4-FFF2-40B4-BE49-F238E27FC236}">
                    <a16:creationId xmlns:a16="http://schemas.microsoft.com/office/drawing/2014/main" id="{35C90556-3D5C-08EB-FBBA-7D12871D699D}"/>
                  </a:ext>
                </a:extLst>
              </p:cNvPr>
              <p:cNvCxnSpPr>
                <a:cxnSpLocks/>
                <a:endCxn id="52" idx="3"/>
              </p:cNvCxnSpPr>
              <p:nvPr/>
            </p:nvCxnSpPr>
            <p:spPr>
              <a:xfrm>
                <a:off x="406716" y="2276577"/>
                <a:ext cx="935358" cy="0"/>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Oval 50">
                <a:extLst>
                  <a:ext uri="{FF2B5EF4-FFF2-40B4-BE49-F238E27FC236}">
                    <a16:creationId xmlns:a16="http://schemas.microsoft.com/office/drawing/2014/main" id="{DC11B1EC-107C-707C-18C6-9D46C3C94F93}"/>
                  </a:ext>
                </a:extLst>
              </p:cNvPr>
              <p:cNvSpPr>
                <a:spLocks noChangeAspect="1"/>
              </p:cNvSpPr>
              <p:nvPr/>
            </p:nvSpPr>
            <p:spPr>
              <a:xfrm>
                <a:off x="473064" y="2109540"/>
                <a:ext cx="360447" cy="334075"/>
              </a:xfrm>
              <a:prstGeom prst="ellipse">
                <a:avLst/>
              </a:prstGeom>
              <a:solidFill>
                <a:srgbClr val="008000"/>
              </a:solidFill>
              <a:ln w="2222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a:cs typeface="Arial"/>
                </a:endParaRPr>
              </a:p>
            </p:txBody>
          </p:sp>
          <p:sp>
            <p:nvSpPr>
              <p:cNvPr id="52" name="Rectangle 51">
                <a:extLst>
                  <a:ext uri="{FF2B5EF4-FFF2-40B4-BE49-F238E27FC236}">
                    <a16:creationId xmlns:a16="http://schemas.microsoft.com/office/drawing/2014/main" id="{447D9FB1-06A9-6FD1-49AE-A5ED8E9D1984}"/>
                  </a:ext>
                </a:extLst>
              </p:cNvPr>
              <p:cNvSpPr/>
              <p:nvPr/>
            </p:nvSpPr>
            <p:spPr>
              <a:xfrm>
                <a:off x="1024397" y="2126084"/>
                <a:ext cx="317677" cy="300985"/>
              </a:xfrm>
              <a:prstGeom prst="rect">
                <a:avLst/>
              </a:prstGeom>
              <a:solidFill>
                <a:srgbClr val="0070C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a:cs typeface="Arial"/>
                </a:endParaRPr>
              </a:p>
            </p:txBody>
          </p:sp>
        </p:grpSp>
        <p:sp>
          <p:nvSpPr>
            <p:cNvPr id="47" name="Rounded Rectangle 46">
              <a:extLst>
                <a:ext uri="{FF2B5EF4-FFF2-40B4-BE49-F238E27FC236}">
                  <a16:creationId xmlns:a16="http://schemas.microsoft.com/office/drawing/2014/main" id="{1B3252EB-745B-919A-ECF0-941246B26E51}"/>
                </a:ext>
              </a:extLst>
            </p:cNvPr>
            <p:cNvSpPr/>
            <p:nvPr/>
          </p:nvSpPr>
          <p:spPr>
            <a:xfrm>
              <a:off x="79114" y="5670824"/>
              <a:ext cx="2722275" cy="871704"/>
            </a:xfrm>
            <a:prstGeom prst="roundRect">
              <a:avLst/>
            </a:prstGeom>
            <a:noFill/>
            <a:ln>
              <a:solidFill>
                <a:srgbClr val="A62A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805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FD0315-850D-37A1-F96A-E89842EA2778}"/>
              </a:ext>
            </a:extLst>
          </p:cNvPr>
          <p:cNvSpPr txBox="1"/>
          <p:nvPr/>
        </p:nvSpPr>
        <p:spPr>
          <a:xfrm>
            <a:off x="5964112" y="1169871"/>
            <a:ext cx="6097384" cy="3416320"/>
          </a:xfrm>
          <a:prstGeom prst="rect">
            <a:avLst/>
          </a:prstGeom>
          <a:noFill/>
        </p:spPr>
        <p:txBody>
          <a:bodyPr wrap="square">
            <a:spAutoFit/>
          </a:bodyPr>
          <a:lstStyle/>
          <a:p>
            <a:pPr algn="l"/>
            <a:r>
              <a:rPr lang="en-US" b="1" i="0" u="none" strike="noStrike" dirty="0">
                <a:solidFill>
                  <a:srgbClr val="000000"/>
                </a:solidFill>
                <a:effectLst/>
              </a:rPr>
              <a:t>Temperature-Induced Clearance (Storage Lesion)</a:t>
            </a:r>
          </a:p>
          <a:p>
            <a:pPr algn="l"/>
            <a:endParaRPr lang="en-US" b="0" i="0" u="none" strike="noStrike" dirty="0">
              <a:solidFill>
                <a:srgbClr val="000000"/>
              </a:solidFill>
              <a:effectLst/>
            </a:endParaRPr>
          </a:p>
          <a:p>
            <a:pPr algn="l"/>
            <a:r>
              <a:rPr lang="en-US" b="0" i="0" u="none" strike="noStrike" dirty="0">
                <a:solidFill>
                  <a:srgbClr val="000000"/>
                </a:solidFill>
                <a:effectLst/>
              </a:rPr>
              <a:t>Refrigeration or prolonged storage causes:</a:t>
            </a:r>
          </a:p>
          <a:p>
            <a:pPr marL="742950" lvl="1" indent="-285750">
              <a:buFont typeface="Arial" panose="020B0604020202020204" pitchFamily="34" charset="0"/>
              <a:buChar char="•"/>
            </a:pPr>
            <a:r>
              <a:rPr lang="en-US" b="0" i="0" u="none" strike="noStrike" dirty="0">
                <a:solidFill>
                  <a:srgbClr val="000000"/>
                </a:solidFill>
                <a:effectLst/>
              </a:rPr>
              <a:t>Membrane glycan </a:t>
            </a:r>
            <a:r>
              <a:rPr lang="en-US" dirty="0">
                <a:solidFill>
                  <a:srgbClr val="000000"/>
                </a:solidFill>
              </a:rPr>
              <a:t>and receptor (</a:t>
            </a:r>
            <a:r>
              <a:rPr lang="en-US" dirty="0" err="1">
                <a:solidFill>
                  <a:srgbClr val="000000"/>
                </a:solidFill>
              </a:rPr>
              <a:t>GPIb</a:t>
            </a:r>
            <a:r>
              <a:rPr lang="en-US" dirty="0" err="1">
                <a:solidFill>
                  <a:srgbClr val="000000"/>
                </a:solidFill>
                <a:latin typeface="Symbol" pitchFamily="2" charset="2"/>
              </a:rPr>
              <a:t>a</a:t>
            </a:r>
            <a:r>
              <a:rPr lang="en-US" dirty="0">
                <a:solidFill>
                  <a:srgbClr val="000000"/>
                </a:solidFill>
              </a:rPr>
              <a:t>) clustering</a:t>
            </a:r>
            <a:endParaRPr lang="en-US" b="0" i="0" u="none" strike="noStrike" dirty="0">
              <a:solidFill>
                <a:srgbClr val="000000"/>
              </a:solidFill>
              <a:effectLst/>
            </a:endParaRPr>
          </a:p>
          <a:p>
            <a:pPr marL="742950" lvl="1" indent="-285750">
              <a:buFont typeface="Arial" panose="020B0604020202020204" pitchFamily="34" charset="0"/>
              <a:buChar char="•"/>
            </a:pPr>
            <a:r>
              <a:rPr lang="en-US" dirty="0" err="1">
                <a:solidFill>
                  <a:srgbClr val="000000"/>
                </a:solidFill>
              </a:rPr>
              <a:t>Desialylation</a:t>
            </a:r>
            <a:r>
              <a:rPr lang="en-US" dirty="0">
                <a:solidFill>
                  <a:srgbClr val="000000"/>
                </a:solidFill>
              </a:rPr>
              <a:t> &amp; </a:t>
            </a:r>
            <a:r>
              <a:rPr lang="en-US" dirty="0" err="1">
                <a:solidFill>
                  <a:srgbClr val="000000"/>
                </a:solidFill>
              </a:rPr>
              <a:t>Degalactosylation</a:t>
            </a:r>
            <a:endParaRPr lang="en-US" dirty="0">
              <a:solidFill>
                <a:srgbClr val="000000"/>
              </a:solidFill>
            </a:endParaRPr>
          </a:p>
          <a:p>
            <a:pPr marL="742950" lvl="1" indent="-285750" algn="l">
              <a:buFont typeface="Arial" panose="020B0604020202020204" pitchFamily="34" charset="0"/>
              <a:buChar char="•"/>
            </a:pPr>
            <a:r>
              <a:rPr lang="en-US" b="0" i="0" u="none" strike="noStrike" dirty="0">
                <a:solidFill>
                  <a:srgbClr val="000000"/>
                </a:solidFill>
                <a:effectLst/>
              </a:rPr>
              <a:t>Shape change &amp; cytoskeletal stress</a:t>
            </a:r>
          </a:p>
          <a:p>
            <a:pPr marL="742950" lvl="1" indent="-285750" algn="l">
              <a:buFont typeface="Arial" panose="020B0604020202020204" pitchFamily="34" charset="0"/>
              <a:buChar char="•"/>
            </a:pPr>
            <a:r>
              <a:rPr lang="en-US" b="0" i="0" u="none" strike="noStrike" dirty="0">
                <a:solidFill>
                  <a:srgbClr val="000000"/>
                </a:solidFill>
                <a:effectLst/>
              </a:rPr>
              <a:t>Apoptotic s</a:t>
            </a:r>
            <a:r>
              <a:rPr lang="en-US" dirty="0">
                <a:solidFill>
                  <a:srgbClr val="000000"/>
                </a:solidFill>
              </a:rPr>
              <a:t>ignals?</a:t>
            </a:r>
            <a:endParaRPr lang="en-US" b="0" i="0" u="none" strike="noStrike" dirty="0">
              <a:solidFill>
                <a:srgbClr val="000000"/>
              </a:solidFill>
              <a:effectLst/>
            </a:endParaRPr>
          </a:p>
          <a:p>
            <a:pPr algn="l"/>
            <a:endParaRPr lang="en-US" b="0" i="0" u="none" strike="noStrike" dirty="0">
              <a:solidFill>
                <a:srgbClr val="000000"/>
              </a:solidFill>
              <a:effectLst/>
            </a:endParaRPr>
          </a:p>
          <a:p>
            <a:pPr algn="l"/>
            <a:r>
              <a:rPr lang="en-US" b="0" i="0" u="none" strike="noStrike" dirty="0">
                <a:solidFill>
                  <a:srgbClr val="000000"/>
                </a:solidFill>
                <a:effectLst/>
              </a:rPr>
              <a:t>Promotes rapid clearance after transfusion via:</a:t>
            </a:r>
          </a:p>
          <a:p>
            <a:pPr marL="742950" lvl="1" indent="-285750" algn="l">
              <a:buFont typeface="Arial" panose="020B0604020202020204" pitchFamily="34" charset="0"/>
              <a:buChar char="•"/>
            </a:pPr>
            <a:r>
              <a:rPr lang="en-US" i="0" u="none" strike="noStrike" dirty="0">
                <a:solidFill>
                  <a:srgbClr val="000000"/>
                </a:solidFill>
                <a:effectLst/>
              </a:rPr>
              <a:t>AMR pathway</a:t>
            </a:r>
          </a:p>
          <a:p>
            <a:pPr marL="742950" lvl="1" indent="-285750" algn="l">
              <a:buFont typeface="Arial" panose="020B0604020202020204" pitchFamily="34" charset="0"/>
              <a:buChar char="•"/>
            </a:pPr>
            <a:r>
              <a:rPr lang="en-US" b="0" i="0" u="none" strike="noStrike" dirty="0">
                <a:solidFill>
                  <a:srgbClr val="000000"/>
                </a:solidFill>
                <a:effectLst/>
              </a:rPr>
              <a:t>Macrophage aMb2 recognition of cold-</a:t>
            </a:r>
            <a:r>
              <a:rPr lang="en-US" b="0" i="0" u="none" strike="noStrike" dirty="0" err="1">
                <a:solidFill>
                  <a:srgbClr val="000000"/>
                </a:solidFill>
                <a:effectLst/>
              </a:rPr>
              <a:t>stred</a:t>
            </a:r>
            <a:r>
              <a:rPr lang="en-US" b="0" i="0" u="none" strike="noStrike" dirty="0">
                <a:solidFill>
                  <a:srgbClr val="000000"/>
                </a:solidFill>
                <a:effectLst/>
              </a:rPr>
              <a:t> platelets platelets</a:t>
            </a:r>
          </a:p>
        </p:txBody>
      </p:sp>
      <p:cxnSp>
        <p:nvCxnSpPr>
          <p:cNvPr id="7" name="Straight Connector 6">
            <a:extLst>
              <a:ext uri="{FF2B5EF4-FFF2-40B4-BE49-F238E27FC236}">
                <a16:creationId xmlns:a16="http://schemas.microsoft.com/office/drawing/2014/main" id="{AA703202-DE46-B31E-495B-D2E3B5F113D0}"/>
              </a:ext>
            </a:extLst>
          </p:cNvPr>
          <p:cNvCxnSpPr>
            <a:cxnSpLocks/>
          </p:cNvCxnSpPr>
          <p:nvPr/>
        </p:nvCxnSpPr>
        <p:spPr>
          <a:xfrm>
            <a:off x="512618" y="1946979"/>
            <a:ext cx="5156034" cy="0"/>
          </a:xfrm>
          <a:prstGeom prst="line">
            <a:avLst/>
          </a:prstGeom>
          <a:ln w="19050">
            <a:solidFill>
              <a:srgbClr val="A62A79"/>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82F64120-20C4-C9CD-B4F9-3C76900C88AB}"/>
              </a:ext>
            </a:extLst>
          </p:cNvPr>
          <p:cNvSpPr/>
          <p:nvPr/>
        </p:nvSpPr>
        <p:spPr>
          <a:xfrm>
            <a:off x="5668652" y="931029"/>
            <a:ext cx="6454073" cy="4039978"/>
          </a:xfrm>
          <a:prstGeom prst="roundRect">
            <a:avLst/>
          </a:prstGeom>
          <a:noFill/>
          <a:ln w="19050">
            <a:solidFill>
              <a:srgbClr val="A62A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CC7F4E5-46EA-4B6B-85B4-4181E736FB91}"/>
              </a:ext>
            </a:extLst>
          </p:cNvPr>
          <p:cNvSpPr txBox="1">
            <a:spLocks/>
          </p:cNvSpPr>
          <p:nvPr/>
        </p:nvSpPr>
        <p:spPr>
          <a:xfrm>
            <a:off x="276925" y="632156"/>
            <a:ext cx="594184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A62A79"/>
                </a:solidFill>
              </a:rPr>
              <a:t>What about transfused platelet clearance?</a:t>
            </a:r>
          </a:p>
        </p:txBody>
      </p:sp>
      <p:sp>
        <p:nvSpPr>
          <p:cNvPr id="11" name="TextBox 10">
            <a:extLst>
              <a:ext uri="{FF2B5EF4-FFF2-40B4-BE49-F238E27FC236}">
                <a16:creationId xmlns:a16="http://schemas.microsoft.com/office/drawing/2014/main" id="{C371C15B-67B2-3AA3-6286-3A43FB05032D}"/>
              </a:ext>
            </a:extLst>
          </p:cNvPr>
          <p:cNvSpPr txBox="1"/>
          <p:nvPr/>
        </p:nvSpPr>
        <p:spPr>
          <a:xfrm>
            <a:off x="1083721" y="1978568"/>
            <a:ext cx="3778135" cy="369332"/>
          </a:xfrm>
          <a:prstGeom prst="rect">
            <a:avLst/>
          </a:prstGeom>
          <a:noFill/>
        </p:spPr>
        <p:txBody>
          <a:bodyPr wrap="square">
            <a:spAutoFit/>
          </a:bodyPr>
          <a:lstStyle/>
          <a:p>
            <a:r>
              <a:rPr lang="en-US" b="0" i="0" u="none" strike="noStrike" dirty="0">
                <a:solidFill>
                  <a:srgbClr val="000000"/>
                </a:solidFill>
                <a:effectLst/>
              </a:rPr>
              <a:t>Cold storage shortens in-vivo survival</a:t>
            </a:r>
            <a:endParaRPr lang="en-US" dirty="0"/>
          </a:p>
        </p:txBody>
      </p:sp>
      <p:pic>
        <p:nvPicPr>
          <p:cNvPr id="12" name="Picture 11" descr="Slide1.tif">
            <a:extLst>
              <a:ext uri="{FF2B5EF4-FFF2-40B4-BE49-F238E27FC236}">
                <a16:creationId xmlns:a16="http://schemas.microsoft.com/office/drawing/2014/main" id="{7BC6B506-B1AC-F754-1203-367F6A38A482}"/>
              </a:ext>
            </a:extLst>
          </p:cNvPr>
          <p:cNvPicPr>
            <a:picLocks noChangeAspect="1"/>
          </p:cNvPicPr>
          <p:nvPr/>
        </p:nvPicPr>
        <p:blipFill>
          <a:blip r:embed="rId2"/>
          <a:srcRect t="15266"/>
          <a:stretch/>
        </p:blipFill>
        <p:spPr>
          <a:xfrm>
            <a:off x="276925" y="2368749"/>
            <a:ext cx="5067053" cy="3220151"/>
          </a:xfrm>
          <a:prstGeom prst="rect">
            <a:avLst/>
          </a:prstGeom>
        </p:spPr>
      </p:pic>
    </p:spTree>
    <p:extLst>
      <p:ext uri="{BB962C8B-B14F-4D97-AF65-F5344CB8AC3E}">
        <p14:creationId xmlns:p14="http://schemas.microsoft.com/office/powerpoint/2010/main" val="47178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44686" y="99577"/>
            <a:ext cx="12191999"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317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mn-lt"/>
                <a:ea typeface="Tahoma" panose="020B0604030504040204" pitchFamily="34" charset="0"/>
                <a:cs typeface="Tahoma" panose="020B0604030504040204" pitchFamily="34" charset="0"/>
              </a:rPr>
              <a:t>Cold stored (hours) platelets are cleared </a:t>
            </a:r>
            <a:r>
              <a:rPr lang="en-US" b="1" i="1" dirty="0">
                <a:latin typeface="+mn-lt"/>
                <a:ea typeface="Tahoma" panose="020B0604030504040204" pitchFamily="34" charset="0"/>
                <a:cs typeface="Tahoma" panose="020B0604030504040204" pitchFamily="34" charset="0"/>
              </a:rPr>
              <a:t>via</a:t>
            </a:r>
            <a:r>
              <a:rPr lang="en-US" b="1" dirty="0">
                <a:latin typeface="+mn-lt"/>
                <a:ea typeface="Tahoma" panose="020B0604030504040204" pitchFamily="34" charset="0"/>
                <a:cs typeface="Tahoma" panose="020B0604030504040204" pitchFamily="34" charset="0"/>
              </a:rPr>
              <a:t> </a:t>
            </a:r>
            <a:r>
              <a:rPr lang="en-US" b="1" dirty="0">
                <a:latin typeface="Symbol" pitchFamily="2" charset="2"/>
                <a:ea typeface="Tahoma" panose="020B0604030504040204" pitchFamily="34" charset="0"/>
                <a:cs typeface="Tahoma" panose="020B0604030504040204" pitchFamily="34" charset="0"/>
              </a:rPr>
              <a:t>a</a:t>
            </a:r>
            <a:r>
              <a:rPr lang="en-US" b="1" baseline="-25000" dirty="0">
                <a:latin typeface="+mn-lt"/>
                <a:ea typeface="Tahoma" panose="020B0604030504040204" pitchFamily="34" charset="0"/>
                <a:cs typeface="Tahoma" panose="020B0604030504040204" pitchFamily="34" charset="0"/>
              </a:rPr>
              <a:t>M</a:t>
            </a:r>
            <a:r>
              <a:rPr lang="en-US" b="1" dirty="0">
                <a:latin typeface="Symbol" pitchFamily="2" charset="2"/>
                <a:ea typeface="Tahoma" panose="020B0604030504040204" pitchFamily="34" charset="0"/>
                <a:cs typeface="Tahoma" panose="020B0604030504040204" pitchFamily="34" charset="0"/>
              </a:rPr>
              <a:t>b</a:t>
            </a:r>
            <a:r>
              <a:rPr lang="en-US" b="1" baseline="-25000" dirty="0">
                <a:latin typeface="+mn-lt"/>
                <a:ea typeface="Tahoma" panose="020B0604030504040204" pitchFamily="34" charset="0"/>
                <a:cs typeface="Tahoma" panose="020B0604030504040204" pitchFamily="34" charset="0"/>
              </a:rPr>
              <a:t>2</a:t>
            </a:r>
            <a:r>
              <a:rPr lang="en-US" b="1" dirty="0">
                <a:latin typeface="+mn-lt"/>
                <a:ea typeface="Tahoma" panose="020B0604030504040204" pitchFamily="34" charset="0"/>
                <a:cs typeface="Tahoma" panose="020B0604030504040204" pitchFamily="34" charset="0"/>
              </a:rPr>
              <a:t> receptors on liver macrophages</a:t>
            </a:r>
          </a:p>
        </p:txBody>
      </p:sp>
      <p:sp>
        <p:nvSpPr>
          <p:cNvPr id="92163" name="Rectangle 73"/>
          <p:cNvSpPr>
            <a:spLocks noChangeArrowheads="1"/>
          </p:cNvSpPr>
          <p:nvPr/>
        </p:nvSpPr>
        <p:spPr bwMode="auto">
          <a:xfrm>
            <a:off x="2210215" y="6585189"/>
            <a:ext cx="8583646" cy="30777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p>
            <a:r>
              <a:rPr lang="en-US" sz="1400" dirty="0">
                <a:solidFill>
                  <a:schemeClr val="bg2">
                    <a:lumMod val="50000"/>
                  </a:schemeClr>
                </a:solidFill>
                <a:ea typeface="Tahoma" panose="020B0604030504040204" pitchFamily="34" charset="0"/>
                <a:cs typeface="Tahoma" panose="020B0604030504040204" pitchFamily="34" charset="0"/>
              </a:rPr>
              <a:t>(</a:t>
            </a:r>
            <a:r>
              <a:rPr lang="en-US" sz="1400" dirty="0" err="1">
                <a:solidFill>
                  <a:schemeClr val="bg2">
                    <a:lumMod val="50000"/>
                  </a:schemeClr>
                </a:solidFill>
                <a:ea typeface="Tahoma" panose="020B0604030504040204" pitchFamily="34" charset="0"/>
                <a:cs typeface="Tahoma" panose="020B0604030504040204" pitchFamily="34" charset="0"/>
              </a:rPr>
              <a:t>Hoffmeistet</a:t>
            </a:r>
            <a:r>
              <a:rPr lang="en-US" sz="1400" dirty="0">
                <a:solidFill>
                  <a:schemeClr val="bg2">
                    <a:lumMod val="50000"/>
                  </a:schemeClr>
                </a:solidFill>
                <a:ea typeface="Tahoma" panose="020B0604030504040204" pitchFamily="34" charset="0"/>
                <a:cs typeface="Tahoma" panose="020B0604030504040204" pitchFamily="34" charset="0"/>
              </a:rPr>
              <a:t> el at </a:t>
            </a:r>
            <a:r>
              <a:rPr lang="en-US" sz="1400" i="1" dirty="0">
                <a:solidFill>
                  <a:schemeClr val="bg2">
                    <a:lumMod val="50000"/>
                  </a:schemeClr>
                </a:solidFill>
                <a:ea typeface="Tahoma" panose="020B0604030504040204" pitchFamily="34" charset="0"/>
                <a:cs typeface="Tahoma" panose="020B0604030504040204" pitchFamily="34" charset="0"/>
              </a:rPr>
              <a:t>Cell </a:t>
            </a:r>
            <a:r>
              <a:rPr lang="en-US" sz="1400" dirty="0">
                <a:solidFill>
                  <a:schemeClr val="bg2">
                    <a:lumMod val="50000"/>
                  </a:schemeClr>
                </a:solidFill>
                <a:ea typeface="Tahoma" panose="020B0604030504040204" pitchFamily="34" charset="0"/>
                <a:cs typeface="Tahoma" panose="020B0604030504040204" pitchFamily="34" charset="0"/>
              </a:rPr>
              <a:t>2003; Hoffmeister et al </a:t>
            </a:r>
            <a:r>
              <a:rPr lang="en-US" sz="1400" i="1" dirty="0">
                <a:solidFill>
                  <a:schemeClr val="bg2">
                    <a:lumMod val="50000"/>
                  </a:schemeClr>
                </a:solidFill>
                <a:ea typeface="Tahoma" panose="020B0604030504040204" pitchFamily="34" charset="0"/>
                <a:cs typeface="Tahoma" panose="020B0604030504040204" pitchFamily="34" charset="0"/>
              </a:rPr>
              <a:t>Science</a:t>
            </a:r>
            <a:r>
              <a:rPr lang="en-US" sz="1400" dirty="0">
                <a:solidFill>
                  <a:schemeClr val="bg2">
                    <a:lumMod val="50000"/>
                  </a:schemeClr>
                </a:solidFill>
                <a:ea typeface="Tahoma" panose="020B0604030504040204" pitchFamily="34" charset="0"/>
                <a:cs typeface="Tahoma" panose="020B0604030504040204" pitchFamily="34" charset="0"/>
              </a:rPr>
              <a:t> 2003; </a:t>
            </a:r>
            <a:r>
              <a:rPr lang="en-US" sz="1400" dirty="0" err="1">
                <a:solidFill>
                  <a:schemeClr val="bg2">
                    <a:lumMod val="50000"/>
                  </a:schemeClr>
                </a:solidFill>
                <a:ea typeface="Tahoma" panose="020B0604030504040204" pitchFamily="34" charset="0"/>
                <a:cs typeface="Tahoma" panose="020B0604030504040204" pitchFamily="34" charset="0"/>
              </a:rPr>
              <a:t>Josefsson</a:t>
            </a:r>
            <a:r>
              <a:rPr lang="en-US" sz="1400" dirty="0">
                <a:solidFill>
                  <a:schemeClr val="bg2">
                    <a:lumMod val="50000"/>
                  </a:schemeClr>
                </a:solidFill>
                <a:ea typeface="Tahoma" panose="020B0604030504040204" pitchFamily="34" charset="0"/>
                <a:cs typeface="Tahoma" panose="020B0604030504040204" pitchFamily="34" charset="0"/>
              </a:rPr>
              <a:t> et al, </a:t>
            </a:r>
            <a:r>
              <a:rPr lang="en-US" sz="1400" i="1" dirty="0">
                <a:solidFill>
                  <a:schemeClr val="bg2">
                    <a:lumMod val="50000"/>
                  </a:schemeClr>
                </a:solidFill>
                <a:ea typeface="Tahoma" panose="020B0604030504040204" pitchFamily="34" charset="0"/>
                <a:cs typeface="Tahoma" panose="020B0604030504040204" pitchFamily="34" charset="0"/>
              </a:rPr>
              <a:t>JBC</a:t>
            </a:r>
            <a:r>
              <a:rPr lang="en-US" sz="1400" dirty="0">
                <a:solidFill>
                  <a:schemeClr val="bg2">
                    <a:lumMod val="50000"/>
                  </a:schemeClr>
                </a:solidFill>
                <a:ea typeface="Tahoma" panose="020B0604030504040204" pitchFamily="34" charset="0"/>
                <a:cs typeface="Tahoma" panose="020B0604030504040204" pitchFamily="34" charset="0"/>
              </a:rPr>
              <a:t>, 2005)</a:t>
            </a:r>
          </a:p>
        </p:txBody>
      </p:sp>
      <p:grpSp>
        <p:nvGrpSpPr>
          <p:cNvPr id="54" name="Group 53">
            <a:extLst>
              <a:ext uri="{FF2B5EF4-FFF2-40B4-BE49-F238E27FC236}">
                <a16:creationId xmlns:a16="http://schemas.microsoft.com/office/drawing/2014/main" id="{0841B02C-40A6-B21F-F76A-55C8AB6E2DD7}"/>
              </a:ext>
            </a:extLst>
          </p:cNvPr>
          <p:cNvGrpSpPr/>
          <p:nvPr/>
        </p:nvGrpSpPr>
        <p:grpSpPr>
          <a:xfrm>
            <a:off x="429769" y="806313"/>
            <a:ext cx="5253127" cy="5638444"/>
            <a:chOff x="6324382" y="816639"/>
            <a:chExt cx="5253127" cy="5638444"/>
          </a:xfrm>
        </p:grpSpPr>
        <p:pic>
          <p:nvPicPr>
            <p:cNvPr id="92217" name="Picture 155" descr="LIV-PL~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382" y="856398"/>
              <a:ext cx="5253127" cy="559868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 name="TextBox 5"/>
            <p:cNvSpPr txBox="1"/>
            <p:nvPr/>
          </p:nvSpPr>
          <p:spPr>
            <a:xfrm>
              <a:off x="6324382" y="816639"/>
              <a:ext cx="5253127" cy="400110"/>
            </a:xfrm>
            <a:prstGeom prst="rect">
              <a:avLst/>
            </a:prstGeom>
            <a:solidFill>
              <a:srgbClr val="FFFFFF"/>
            </a:solidFill>
          </p:spPr>
          <p:txBody>
            <a:bodyPr wrap="square" rtlCol="0">
              <a:spAutoFit/>
            </a:bodyPr>
            <a:lstStyle/>
            <a:p>
              <a:r>
                <a:rPr lang="en-US" sz="2000" b="1" dirty="0">
                  <a:solidFill>
                    <a:srgbClr val="C00000"/>
                  </a:solidFill>
                  <a:cs typeface="Helvetica"/>
                </a:rPr>
                <a:t>Liver macrophages: red     </a:t>
              </a:r>
              <a:r>
                <a:rPr lang="en-US" sz="2000" b="1" dirty="0">
                  <a:solidFill>
                    <a:schemeClr val="accent6">
                      <a:lumMod val="75000"/>
                    </a:schemeClr>
                  </a:solidFill>
                  <a:cs typeface="Helvetica"/>
                </a:rPr>
                <a:t>Cold Platelets: green</a:t>
              </a:r>
            </a:p>
          </p:txBody>
        </p:sp>
      </p:grpSp>
      <p:sp>
        <p:nvSpPr>
          <p:cNvPr id="7" name="TextBox 6"/>
          <p:cNvSpPr txBox="1"/>
          <p:nvPr/>
        </p:nvSpPr>
        <p:spPr>
          <a:xfrm>
            <a:off x="-914400" y="723900"/>
            <a:ext cx="184666"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F914C49B-DBEB-C35E-BD66-297DE67D8FDB}"/>
              </a:ext>
            </a:extLst>
          </p:cNvPr>
          <p:cNvPicPr>
            <a:picLocks noChangeAspect="1"/>
          </p:cNvPicPr>
          <p:nvPr/>
        </p:nvPicPr>
        <p:blipFill>
          <a:blip r:embed="rId4"/>
          <a:srcRect t="57273"/>
          <a:stretch/>
        </p:blipFill>
        <p:spPr>
          <a:xfrm rot="5400000">
            <a:off x="5715506" y="2056386"/>
            <a:ext cx="3379711" cy="2055753"/>
          </a:xfrm>
          <a:prstGeom prst="rect">
            <a:avLst/>
          </a:prstGeom>
        </p:spPr>
      </p:pic>
      <p:grpSp>
        <p:nvGrpSpPr>
          <p:cNvPr id="28" name="Group 27">
            <a:extLst>
              <a:ext uri="{FF2B5EF4-FFF2-40B4-BE49-F238E27FC236}">
                <a16:creationId xmlns:a16="http://schemas.microsoft.com/office/drawing/2014/main" id="{833DA653-51E9-F3F0-9BE9-08F85D8CB0D7}"/>
              </a:ext>
            </a:extLst>
          </p:cNvPr>
          <p:cNvGrpSpPr/>
          <p:nvPr/>
        </p:nvGrpSpPr>
        <p:grpSpPr>
          <a:xfrm>
            <a:off x="8723017" y="3696666"/>
            <a:ext cx="1260196" cy="880428"/>
            <a:chOff x="3449912" y="4201256"/>
            <a:chExt cx="1260196" cy="880428"/>
          </a:xfrm>
        </p:grpSpPr>
        <p:sp>
          <p:nvSpPr>
            <p:cNvPr id="9" name="Oval 8">
              <a:extLst>
                <a:ext uri="{FF2B5EF4-FFF2-40B4-BE49-F238E27FC236}">
                  <a16:creationId xmlns:a16="http://schemas.microsoft.com/office/drawing/2014/main" id="{4ADFD2A1-A712-23AD-6524-84045C13A3C1}"/>
                </a:ext>
              </a:extLst>
            </p:cNvPr>
            <p:cNvSpPr/>
            <p:nvPr/>
          </p:nvSpPr>
          <p:spPr>
            <a:xfrm>
              <a:off x="3556284" y="4379030"/>
              <a:ext cx="1084385" cy="657206"/>
            </a:xfrm>
            <a:prstGeom prst="ellipse">
              <a:avLst/>
            </a:prstGeom>
            <a:solidFill>
              <a:schemeClr val="tx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Tahoma" panose="020B0604030504040204" pitchFamily="34" charset="0"/>
                  <a:cs typeface="Tahoma" panose="020B0604030504040204" pitchFamily="34" charset="0"/>
                </a:rPr>
                <a:t>4°C</a:t>
              </a:r>
            </a:p>
          </p:txBody>
        </p:sp>
        <p:sp>
          <p:nvSpPr>
            <p:cNvPr id="11" name="Rectangle 10">
              <a:extLst>
                <a:ext uri="{FF2B5EF4-FFF2-40B4-BE49-F238E27FC236}">
                  <a16:creationId xmlns:a16="http://schemas.microsoft.com/office/drawing/2014/main" id="{6B85AB31-DC76-8059-5AB7-1F20FF60B86E}"/>
                </a:ext>
              </a:extLst>
            </p:cNvPr>
            <p:cNvSpPr/>
            <p:nvPr/>
          </p:nvSpPr>
          <p:spPr>
            <a:xfrm>
              <a:off x="3920793" y="4206751"/>
              <a:ext cx="180967" cy="177765"/>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00"/>
                </a:solidFill>
                <a:cs typeface="Arial"/>
              </a:endParaRPr>
            </a:p>
          </p:txBody>
        </p:sp>
        <p:sp>
          <p:nvSpPr>
            <p:cNvPr id="12" name="Rectangle 11">
              <a:extLst>
                <a:ext uri="{FF2B5EF4-FFF2-40B4-BE49-F238E27FC236}">
                  <a16:creationId xmlns:a16="http://schemas.microsoft.com/office/drawing/2014/main" id="{BC5A91CB-0EDF-EBD2-1A91-37C2F1E5243F}"/>
                </a:ext>
              </a:extLst>
            </p:cNvPr>
            <p:cNvSpPr/>
            <p:nvPr/>
          </p:nvSpPr>
          <p:spPr>
            <a:xfrm>
              <a:off x="4041450" y="4290568"/>
              <a:ext cx="180967" cy="177765"/>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00"/>
                </a:solidFill>
                <a:cs typeface="Arial"/>
              </a:endParaRPr>
            </a:p>
          </p:txBody>
        </p:sp>
        <p:sp>
          <p:nvSpPr>
            <p:cNvPr id="13" name="Rectangle 12">
              <a:extLst>
                <a:ext uri="{FF2B5EF4-FFF2-40B4-BE49-F238E27FC236}">
                  <a16:creationId xmlns:a16="http://schemas.microsoft.com/office/drawing/2014/main" id="{198053B2-F40E-AFDA-E87F-88D62ACC4BFF}"/>
                </a:ext>
              </a:extLst>
            </p:cNvPr>
            <p:cNvSpPr/>
            <p:nvPr/>
          </p:nvSpPr>
          <p:spPr>
            <a:xfrm>
              <a:off x="4162070" y="4201256"/>
              <a:ext cx="180967" cy="177765"/>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00"/>
                </a:solidFill>
                <a:cs typeface="Arial"/>
              </a:endParaRPr>
            </a:p>
          </p:txBody>
        </p:sp>
        <p:sp>
          <p:nvSpPr>
            <p:cNvPr id="14" name="Rectangle 13">
              <a:extLst>
                <a:ext uri="{FF2B5EF4-FFF2-40B4-BE49-F238E27FC236}">
                  <a16:creationId xmlns:a16="http://schemas.microsoft.com/office/drawing/2014/main" id="{600D96E0-E2ED-33CE-9959-C93DEDE1D979}"/>
                </a:ext>
              </a:extLst>
            </p:cNvPr>
            <p:cNvSpPr/>
            <p:nvPr/>
          </p:nvSpPr>
          <p:spPr>
            <a:xfrm>
              <a:off x="4529141" y="4545163"/>
              <a:ext cx="180967" cy="177765"/>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00"/>
                </a:solidFill>
                <a:cs typeface="Arial"/>
              </a:endParaRPr>
            </a:p>
          </p:txBody>
        </p:sp>
        <p:sp>
          <p:nvSpPr>
            <p:cNvPr id="15" name="Rectangle 14">
              <a:extLst>
                <a:ext uri="{FF2B5EF4-FFF2-40B4-BE49-F238E27FC236}">
                  <a16:creationId xmlns:a16="http://schemas.microsoft.com/office/drawing/2014/main" id="{E47A552A-2418-6727-EA1B-4F0F4C53252A}"/>
                </a:ext>
              </a:extLst>
            </p:cNvPr>
            <p:cNvSpPr/>
            <p:nvPr/>
          </p:nvSpPr>
          <p:spPr>
            <a:xfrm>
              <a:off x="3559451" y="4479803"/>
              <a:ext cx="180967" cy="177765"/>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00"/>
                </a:solidFill>
                <a:cs typeface="Arial"/>
              </a:endParaRPr>
            </a:p>
          </p:txBody>
        </p:sp>
        <p:sp>
          <p:nvSpPr>
            <p:cNvPr id="16" name="Rectangle 15">
              <a:extLst>
                <a:ext uri="{FF2B5EF4-FFF2-40B4-BE49-F238E27FC236}">
                  <a16:creationId xmlns:a16="http://schemas.microsoft.com/office/drawing/2014/main" id="{A6BBC1EC-A267-770E-0B10-D9D0C73A8FDB}"/>
                </a:ext>
              </a:extLst>
            </p:cNvPr>
            <p:cNvSpPr/>
            <p:nvPr/>
          </p:nvSpPr>
          <p:spPr>
            <a:xfrm>
              <a:off x="3799391" y="4881195"/>
              <a:ext cx="180967" cy="177765"/>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00"/>
                </a:solidFill>
                <a:cs typeface="Arial"/>
              </a:endParaRPr>
            </a:p>
          </p:txBody>
        </p:sp>
        <p:sp>
          <p:nvSpPr>
            <p:cNvPr id="17" name="Rectangle 16">
              <a:extLst>
                <a:ext uri="{FF2B5EF4-FFF2-40B4-BE49-F238E27FC236}">
                  <a16:creationId xmlns:a16="http://schemas.microsoft.com/office/drawing/2014/main" id="{D571036B-39D3-2B79-DE07-9A43D7F2F022}"/>
                </a:ext>
              </a:extLst>
            </p:cNvPr>
            <p:cNvSpPr/>
            <p:nvPr/>
          </p:nvSpPr>
          <p:spPr>
            <a:xfrm>
              <a:off x="3957524" y="4903919"/>
              <a:ext cx="180967" cy="177765"/>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00"/>
                </a:solidFill>
                <a:cs typeface="Arial"/>
              </a:endParaRPr>
            </a:p>
          </p:txBody>
        </p:sp>
        <p:sp>
          <p:nvSpPr>
            <p:cNvPr id="18" name="Rectangle 17">
              <a:extLst>
                <a:ext uri="{FF2B5EF4-FFF2-40B4-BE49-F238E27FC236}">
                  <a16:creationId xmlns:a16="http://schemas.microsoft.com/office/drawing/2014/main" id="{6D01FC7B-BC5C-0B70-F657-57F8A5B3B50F}"/>
                </a:ext>
              </a:extLst>
            </p:cNvPr>
            <p:cNvSpPr/>
            <p:nvPr/>
          </p:nvSpPr>
          <p:spPr>
            <a:xfrm>
              <a:off x="4518607" y="4646476"/>
              <a:ext cx="180967" cy="177765"/>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00"/>
                </a:solidFill>
                <a:cs typeface="Arial"/>
              </a:endParaRPr>
            </a:p>
          </p:txBody>
        </p:sp>
        <p:sp>
          <p:nvSpPr>
            <p:cNvPr id="19" name="Rectangle 18">
              <a:extLst>
                <a:ext uri="{FF2B5EF4-FFF2-40B4-BE49-F238E27FC236}">
                  <a16:creationId xmlns:a16="http://schemas.microsoft.com/office/drawing/2014/main" id="{E0A33FBC-2F0E-096C-75F2-6A870C05AA5B}"/>
                </a:ext>
              </a:extLst>
            </p:cNvPr>
            <p:cNvSpPr/>
            <p:nvPr/>
          </p:nvSpPr>
          <p:spPr>
            <a:xfrm>
              <a:off x="4462176" y="4821498"/>
              <a:ext cx="180967" cy="177765"/>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00"/>
                </a:solidFill>
                <a:cs typeface="Arial"/>
              </a:endParaRPr>
            </a:p>
          </p:txBody>
        </p:sp>
        <p:sp>
          <p:nvSpPr>
            <p:cNvPr id="20" name="Rectangle 19">
              <a:extLst>
                <a:ext uri="{FF2B5EF4-FFF2-40B4-BE49-F238E27FC236}">
                  <a16:creationId xmlns:a16="http://schemas.microsoft.com/office/drawing/2014/main" id="{63B716B9-2C12-C5A2-CC81-E511A7F42967}"/>
                </a:ext>
              </a:extLst>
            </p:cNvPr>
            <p:cNvSpPr/>
            <p:nvPr/>
          </p:nvSpPr>
          <p:spPr>
            <a:xfrm>
              <a:off x="3449912" y="4592673"/>
              <a:ext cx="180967" cy="177765"/>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00"/>
                </a:solidFill>
                <a:cs typeface="Arial"/>
              </a:endParaRPr>
            </a:p>
          </p:txBody>
        </p:sp>
      </p:grpSp>
      <p:sp>
        <p:nvSpPr>
          <p:cNvPr id="21" name="TextBox 20">
            <a:extLst>
              <a:ext uri="{FF2B5EF4-FFF2-40B4-BE49-F238E27FC236}">
                <a16:creationId xmlns:a16="http://schemas.microsoft.com/office/drawing/2014/main" id="{A06AD293-E9A7-2251-B05F-7C2A7292405A}"/>
              </a:ext>
            </a:extLst>
          </p:cNvPr>
          <p:cNvSpPr txBox="1"/>
          <p:nvPr/>
        </p:nvSpPr>
        <p:spPr>
          <a:xfrm>
            <a:off x="6207451" y="4827901"/>
            <a:ext cx="2740682" cy="338554"/>
          </a:xfrm>
          <a:prstGeom prst="rect">
            <a:avLst/>
          </a:prstGeom>
          <a:noFill/>
        </p:spPr>
        <p:txBody>
          <a:bodyPr wrap="square" rtlCol="0">
            <a:spAutoFit/>
          </a:bodyPr>
          <a:lstStyle/>
          <a:p>
            <a:pPr algn="ctr"/>
            <a:r>
              <a:rPr lang="en-US" sz="1600" b="1" dirty="0" err="1">
                <a:ea typeface="Tahoma" panose="020B0604030504040204" pitchFamily="34" charset="0"/>
                <a:cs typeface="Tahoma" panose="020B0604030504040204" pitchFamily="34" charset="0"/>
              </a:rPr>
              <a:t>GPIba</a:t>
            </a:r>
            <a:r>
              <a:rPr lang="en-US" sz="1600" b="1" dirty="0">
                <a:ea typeface="Tahoma" panose="020B0604030504040204" pitchFamily="34" charset="0"/>
                <a:cs typeface="Tahoma" panose="020B0604030504040204" pitchFamily="34" charset="0"/>
              </a:rPr>
              <a:t> clustering at 4°C</a:t>
            </a:r>
          </a:p>
        </p:txBody>
      </p:sp>
      <p:grpSp>
        <p:nvGrpSpPr>
          <p:cNvPr id="27" name="Group 26">
            <a:extLst>
              <a:ext uri="{FF2B5EF4-FFF2-40B4-BE49-F238E27FC236}">
                <a16:creationId xmlns:a16="http://schemas.microsoft.com/office/drawing/2014/main" id="{B232A9DC-E833-A934-051C-84BAAA9FF356}"/>
              </a:ext>
            </a:extLst>
          </p:cNvPr>
          <p:cNvGrpSpPr/>
          <p:nvPr/>
        </p:nvGrpSpPr>
        <p:grpSpPr>
          <a:xfrm>
            <a:off x="8827573" y="1869840"/>
            <a:ext cx="1086201" cy="688540"/>
            <a:chOff x="3597636" y="5174743"/>
            <a:chExt cx="1086201" cy="688540"/>
          </a:xfrm>
        </p:grpSpPr>
        <p:sp>
          <p:nvSpPr>
            <p:cNvPr id="10" name="Oval 9">
              <a:extLst>
                <a:ext uri="{FF2B5EF4-FFF2-40B4-BE49-F238E27FC236}">
                  <a16:creationId xmlns:a16="http://schemas.microsoft.com/office/drawing/2014/main" id="{9F538049-C6B8-3750-F547-C171DFB17810}"/>
                </a:ext>
              </a:extLst>
            </p:cNvPr>
            <p:cNvSpPr/>
            <p:nvPr/>
          </p:nvSpPr>
          <p:spPr>
            <a:xfrm>
              <a:off x="3597636" y="5233375"/>
              <a:ext cx="1001683" cy="603705"/>
            </a:xfrm>
            <a:prstGeom prst="ellipse">
              <a:avLst/>
            </a:prstGeom>
            <a:solidFill>
              <a:schemeClr val="accent4">
                <a:lumMod val="60000"/>
                <a:lumOff val="4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Tahoma" panose="020B0604030504040204" pitchFamily="34" charset="0"/>
                  <a:cs typeface="Tahoma" panose="020B0604030504040204" pitchFamily="34" charset="0"/>
                </a:rPr>
                <a:t>22°C</a:t>
              </a:r>
            </a:p>
          </p:txBody>
        </p:sp>
        <p:sp>
          <p:nvSpPr>
            <p:cNvPr id="22" name="Rectangle 21">
              <a:extLst>
                <a:ext uri="{FF2B5EF4-FFF2-40B4-BE49-F238E27FC236}">
                  <a16:creationId xmlns:a16="http://schemas.microsoft.com/office/drawing/2014/main" id="{FA73CA61-DF68-13E2-D28C-A835689A0181}"/>
                </a:ext>
              </a:extLst>
            </p:cNvPr>
            <p:cNvSpPr/>
            <p:nvPr/>
          </p:nvSpPr>
          <p:spPr>
            <a:xfrm>
              <a:off x="4162070" y="5174743"/>
              <a:ext cx="180967" cy="177765"/>
            </a:xfrm>
            <a:prstGeom prst="rect">
              <a:avLst/>
            </a:prstGeom>
            <a:solidFill>
              <a:srgbClr val="0000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00"/>
                </a:solidFill>
                <a:cs typeface="Arial"/>
              </a:endParaRPr>
            </a:p>
          </p:txBody>
        </p:sp>
        <p:sp>
          <p:nvSpPr>
            <p:cNvPr id="23" name="Rectangle 22">
              <a:extLst>
                <a:ext uri="{FF2B5EF4-FFF2-40B4-BE49-F238E27FC236}">
                  <a16:creationId xmlns:a16="http://schemas.microsoft.com/office/drawing/2014/main" id="{D4074A72-3CC0-5084-229D-057D8219B02D}"/>
                </a:ext>
              </a:extLst>
            </p:cNvPr>
            <p:cNvSpPr/>
            <p:nvPr/>
          </p:nvSpPr>
          <p:spPr>
            <a:xfrm>
              <a:off x="3666885" y="5685518"/>
              <a:ext cx="180967" cy="177765"/>
            </a:xfrm>
            <a:prstGeom prst="rect">
              <a:avLst/>
            </a:prstGeom>
            <a:solidFill>
              <a:srgbClr val="0000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00"/>
                </a:solidFill>
                <a:cs typeface="Arial"/>
              </a:endParaRPr>
            </a:p>
          </p:txBody>
        </p:sp>
        <p:sp>
          <p:nvSpPr>
            <p:cNvPr id="24" name="Rectangle 23">
              <a:extLst>
                <a:ext uri="{FF2B5EF4-FFF2-40B4-BE49-F238E27FC236}">
                  <a16:creationId xmlns:a16="http://schemas.microsoft.com/office/drawing/2014/main" id="{E455AFA2-EECA-44A0-225D-2284F388F756}"/>
                </a:ext>
              </a:extLst>
            </p:cNvPr>
            <p:cNvSpPr/>
            <p:nvPr/>
          </p:nvSpPr>
          <p:spPr>
            <a:xfrm>
              <a:off x="4502870" y="5514519"/>
              <a:ext cx="180967" cy="177765"/>
            </a:xfrm>
            <a:prstGeom prst="rect">
              <a:avLst/>
            </a:prstGeom>
            <a:solidFill>
              <a:srgbClr val="0000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00"/>
                </a:solidFill>
                <a:cs typeface="Arial"/>
              </a:endParaRPr>
            </a:p>
          </p:txBody>
        </p:sp>
        <p:sp>
          <p:nvSpPr>
            <p:cNvPr id="26" name="Rectangle 25">
              <a:extLst>
                <a:ext uri="{FF2B5EF4-FFF2-40B4-BE49-F238E27FC236}">
                  <a16:creationId xmlns:a16="http://schemas.microsoft.com/office/drawing/2014/main" id="{CCD5223E-3100-E360-EDF7-AD457694C0A2}"/>
                </a:ext>
              </a:extLst>
            </p:cNvPr>
            <p:cNvSpPr/>
            <p:nvPr/>
          </p:nvSpPr>
          <p:spPr>
            <a:xfrm>
              <a:off x="3657418" y="5275122"/>
              <a:ext cx="180967" cy="177765"/>
            </a:xfrm>
            <a:prstGeom prst="rect">
              <a:avLst/>
            </a:prstGeom>
            <a:solidFill>
              <a:srgbClr val="0000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00"/>
                </a:solidFill>
                <a:cs typeface="Arial"/>
              </a:endParaRPr>
            </a:p>
          </p:txBody>
        </p:sp>
      </p:grpSp>
      <p:sp>
        <p:nvSpPr>
          <p:cNvPr id="30" name="TextBox 29">
            <a:extLst>
              <a:ext uri="{FF2B5EF4-FFF2-40B4-BE49-F238E27FC236}">
                <a16:creationId xmlns:a16="http://schemas.microsoft.com/office/drawing/2014/main" id="{0ACA0CE5-2642-C755-6B7A-87C4F6EE8807}"/>
              </a:ext>
            </a:extLst>
          </p:cNvPr>
          <p:cNvSpPr txBox="1"/>
          <p:nvPr/>
        </p:nvSpPr>
        <p:spPr>
          <a:xfrm>
            <a:off x="9679663" y="3665271"/>
            <a:ext cx="864088" cy="276999"/>
          </a:xfrm>
          <a:prstGeom prst="rect">
            <a:avLst/>
          </a:prstGeom>
          <a:solidFill>
            <a:schemeClr val="tx2">
              <a:lumMod val="20000"/>
              <a:lumOff val="80000"/>
            </a:schemeClr>
          </a:solidFill>
          <a:ln>
            <a:solidFill>
              <a:schemeClr val="tx1"/>
            </a:solidFill>
          </a:ln>
        </p:spPr>
        <p:txBody>
          <a:bodyPr wrap="square">
            <a:spAutoFit/>
          </a:bodyPr>
          <a:lstStyle/>
          <a:p>
            <a:r>
              <a:rPr lang="en-US" sz="1200" b="1" dirty="0" err="1">
                <a:solidFill>
                  <a:srgbClr val="0700FF"/>
                </a:solidFill>
                <a:latin typeface="Symbol" pitchFamily="2" charset="2"/>
                <a:ea typeface="Tahoma" panose="020B0604030504040204" pitchFamily="34" charset="0"/>
                <a:cs typeface="Tahoma" panose="020B0604030504040204" pitchFamily="34" charset="0"/>
              </a:rPr>
              <a:t>b</a:t>
            </a:r>
            <a:r>
              <a:rPr lang="en-US" sz="1200" b="1" dirty="0" err="1">
                <a:solidFill>
                  <a:srgbClr val="0700FF"/>
                </a:solidFill>
                <a:ea typeface="Tahoma" panose="020B0604030504040204" pitchFamily="34" charset="0"/>
                <a:cs typeface="Tahoma" panose="020B0604030504040204" pitchFamily="34" charset="0"/>
              </a:rPr>
              <a:t>GlcNAc</a:t>
            </a:r>
            <a:r>
              <a:rPr lang="en-US" sz="1200" b="1" dirty="0">
                <a:solidFill>
                  <a:srgbClr val="0700FF"/>
                </a:solidFill>
                <a:ea typeface="Tahoma" panose="020B0604030504040204" pitchFamily="34" charset="0"/>
                <a:cs typeface="Tahoma" panose="020B0604030504040204" pitchFamily="34" charset="0"/>
              </a:rPr>
              <a:t> </a:t>
            </a:r>
            <a:endParaRPr lang="en-US" sz="1200" dirty="0">
              <a:solidFill>
                <a:srgbClr val="0700FF"/>
              </a:solidFill>
            </a:endParaRPr>
          </a:p>
        </p:txBody>
      </p:sp>
      <p:cxnSp>
        <p:nvCxnSpPr>
          <p:cNvPr id="32" name="Straight Arrow Connector 31">
            <a:extLst>
              <a:ext uri="{FF2B5EF4-FFF2-40B4-BE49-F238E27FC236}">
                <a16:creationId xmlns:a16="http://schemas.microsoft.com/office/drawing/2014/main" id="{BD2A1DC0-974B-F51A-D6C9-BDD3EB8F17EA}"/>
              </a:ext>
            </a:extLst>
          </p:cNvPr>
          <p:cNvCxnSpPr>
            <a:cxnSpLocks/>
          </p:cNvCxnSpPr>
          <p:nvPr/>
        </p:nvCxnSpPr>
        <p:spPr>
          <a:xfrm>
            <a:off x="10071427" y="4260314"/>
            <a:ext cx="4320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A342C26-C0AA-751F-0B82-CDB0A0FD068B}"/>
              </a:ext>
            </a:extLst>
          </p:cNvPr>
          <p:cNvSpPr txBox="1"/>
          <p:nvPr/>
        </p:nvSpPr>
        <p:spPr>
          <a:xfrm>
            <a:off x="6051314" y="977258"/>
            <a:ext cx="3525196" cy="369332"/>
          </a:xfrm>
          <a:prstGeom prst="rect">
            <a:avLst/>
          </a:prstGeom>
          <a:noFill/>
        </p:spPr>
        <p:txBody>
          <a:bodyPr wrap="none" rtlCol="0">
            <a:spAutoFit/>
          </a:bodyPr>
          <a:lstStyle/>
          <a:p>
            <a:r>
              <a:rPr lang="en-US" b="1" dirty="0"/>
              <a:t>Platelet </a:t>
            </a:r>
            <a:r>
              <a:rPr lang="en-US" b="1" dirty="0" err="1"/>
              <a:t>GPIb</a:t>
            </a:r>
            <a:r>
              <a:rPr lang="en-US" b="1" dirty="0" err="1">
                <a:latin typeface="Symbol" pitchFamily="2" charset="2"/>
              </a:rPr>
              <a:t>a</a:t>
            </a:r>
            <a:r>
              <a:rPr lang="en-US" b="1" dirty="0"/>
              <a:t> electron microscopy</a:t>
            </a:r>
          </a:p>
        </p:txBody>
      </p:sp>
      <p:cxnSp>
        <p:nvCxnSpPr>
          <p:cNvPr id="55" name="Straight Arrow Connector 54">
            <a:extLst>
              <a:ext uri="{FF2B5EF4-FFF2-40B4-BE49-F238E27FC236}">
                <a16:creationId xmlns:a16="http://schemas.microsoft.com/office/drawing/2014/main" id="{2405823A-1C15-5B0D-C2C6-88FFABDE83AF}"/>
              </a:ext>
            </a:extLst>
          </p:cNvPr>
          <p:cNvCxnSpPr>
            <a:cxnSpLocks/>
          </p:cNvCxnSpPr>
          <p:nvPr/>
        </p:nvCxnSpPr>
        <p:spPr>
          <a:xfrm>
            <a:off x="10071427" y="2209616"/>
            <a:ext cx="4320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5A18CE0-6448-391F-C55D-E6736F354F78}"/>
              </a:ext>
            </a:extLst>
          </p:cNvPr>
          <p:cNvSpPr txBox="1"/>
          <p:nvPr/>
        </p:nvSpPr>
        <p:spPr>
          <a:xfrm>
            <a:off x="10661124" y="2007817"/>
            <a:ext cx="1008609" cy="369332"/>
          </a:xfrm>
          <a:prstGeom prst="rect">
            <a:avLst/>
          </a:prstGeom>
          <a:noFill/>
        </p:spPr>
        <p:txBody>
          <a:bodyPr wrap="none" rtlCol="0">
            <a:spAutoFit/>
          </a:bodyPr>
          <a:lstStyle/>
          <a:p>
            <a:r>
              <a:rPr lang="en-US" dirty="0">
                <a:ea typeface="Tahoma" panose="020B0604030504040204" pitchFamily="34" charset="0"/>
                <a:cs typeface="Tahoma" panose="020B0604030504040204" pitchFamily="34" charset="0"/>
              </a:rPr>
              <a:t>Circulate</a:t>
            </a:r>
          </a:p>
        </p:txBody>
      </p:sp>
      <p:sp>
        <p:nvSpPr>
          <p:cNvPr id="57" name="TextBox 56">
            <a:extLst>
              <a:ext uri="{FF2B5EF4-FFF2-40B4-BE49-F238E27FC236}">
                <a16:creationId xmlns:a16="http://schemas.microsoft.com/office/drawing/2014/main" id="{CD1D6A7E-A52D-3D43-520E-5CE3B94AE5B1}"/>
              </a:ext>
            </a:extLst>
          </p:cNvPr>
          <p:cNvSpPr txBox="1"/>
          <p:nvPr/>
        </p:nvSpPr>
        <p:spPr>
          <a:xfrm>
            <a:off x="5785657" y="2162068"/>
            <a:ext cx="620683" cy="369332"/>
          </a:xfrm>
          <a:prstGeom prst="rect">
            <a:avLst/>
          </a:prstGeom>
          <a:noFill/>
        </p:spPr>
        <p:txBody>
          <a:bodyPr wrap="none" rtlCol="0">
            <a:spAutoFit/>
          </a:bodyPr>
          <a:lstStyle/>
          <a:p>
            <a:r>
              <a:rPr lang="en-US" dirty="0"/>
              <a:t>22°C</a:t>
            </a:r>
          </a:p>
        </p:txBody>
      </p:sp>
      <p:sp>
        <p:nvSpPr>
          <p:cNvPr id="58" name="TextBox 57">
            <a:extLst>
              <a:ext uri="{FF2B5EF4-FFF2-40B4-BE49-F238E27FC236}">
                <a16:creationId xmlns:a16="http://schemas.microsoft.com/office/drawing/2014/main" id="{05927F02-636F-55AD-A98B-A0A03D057F7F}"/>
              </a:ext>
            </a:extLst>
          </p:cNvPr>
          <p:cNvSpPr txBox="1"/>
          <p:nvPr/>
        </p:nvSpPr>
        <p:spPr>
          <a:xfrm>
            <a:off x="5802737" y="3783646"/>
            <a:ext cx="503664" cy="369332"/>
          </a:xfrm>
          <a:prstGeom prst="rect">
            <a:avLst/>
          </a:prstGeom>
          <a:noFill/>
        </p:spPr>
        <p:txBody>
          <a:bodyPr wrap="none" rtlCol="0">
            <a:spAutoFit/>
          </a:bodyPr>
          <a:lstStyle/>
          <a:p>
            <a:r>
              <a:rPr lang="en-US" dirty="0"/>
              <a:t>4°C</a:t>
            </a:r>
          </a:p>
        </p:txBody>
      </p:sp>
      <p:cxnSp>
        <p:nvCxnSpPr>
          <p:cNvPr id="2" name="Straight Connector 1">
            <a:extLst>
              <a:ext uri="{FF2B5EF4-FFF2-40B4-BE49-F238E27FC236}">
                <a16:creationId xmlns:a16="http://schemas.microsoft.com/office/drawing/2014/main" id="{6AFDF326-EB1F-084B-2426-3A282DBD1628}"/>
              </a:ext>
            </a:extLst>
          </p:cNvPr>
          <p:cNvCxnSpPr>
            <a:cxnSpLocks/>
          </p:cNvCxnSpPr>
          <p:nvPr/>
        </p:nvCxnSpPr>
        <p:spPr>
          <a:xfrm>
            <a:off x="73392" y="609323"/>
            <a:ext cx="5156034" cy="0"/>
          </a:xfrm>
          <a:prstGeom prst="line">
            <a:avLst/>
          </a:prstGeom>
          <a:ln w="19050">
            <a:solidFill>
              <a:srgbClr val="A62A79"/>
            </a:solidFill>
          </a:ln>
        </p:spPr>
        <p:style>
          <a:lnRef idx="1">
            <a:schemeClr val="accent1"/>
          </a:lnRef>
          <a:fillRef idx="0">
            <a:schemeClr val="accent1"/>
          </a:fillRef>
          <a:effectRef idx="0">
            <a:schemeClr val="accent1"/>
          </a:effectRef>
          <a:fontRef idx="minor">
            <a:schemeClr val="tx1"/>
          </a:fontRef>
        </p:style>
      </p:cxnSp>
      <p:pic>
        <p:nvPicPr>
          <p:cNvPr id="3" name="Content Placeholder 3">
            <a:extLst>
              <a:ext uri="{FF2B5EF4-FFF2-40B4-BE49-F238E27FC236}">
                <a16:creationId xmlns:a16="http://schemas.microsoft.com/office/drawing/2014/main" id="{E51B61C9-EDC2-AC82-51EE-AE13FE25B9C8}"/>
              </a:ext>
            </a:extLst>
          </p:cNvPr>
          <p:cNvPicPr>
            <a:picLocks noChangeAspect="1"/>
          </p:cNvPicPr>
          <p:nvPr/>
        </p:nvPicPr>
        <p:blipFill>
          <a:blip r:embed="rId5"/>
          <a:srcRect l="54824" t="75192" r="29735" b="1363"/>
          <a:stretch/>
        </p:blipFill>
        <p:spPr>
          <a:xfrm>
            <a:off x="10860407" y="3645414"/>
            <a:ext cx="1299480" cy="1249389"/>
          </a:xfrm>
          <a:prstGeom prst="rect">
            <a:avLst/>
          </a:prstGeom>
        </p:spPr>
      </p:pic>
      <p:sp>
        <p:nvSpPr>
          <p:cNvPr id="5" name="TextBox 4">
            <a:extLst>
              <a:ext uri="{FF2B5EF4-FFF2-40B4-BE49-F238E27FC236}">
                <a16:creationId xmlns:a16="http://schemas.microsoft.com/office/drawing/2014/main" id="{6B07BF7D-7636-3564-2F60-E8B59DE83304}"/>
              </a:ext>
            </a:extLst>
          </p:cNvPr>
          <p:cNvSpPr txBox="1"/>
          <p:nvPr/>
        </p:nvSpPr>
        <p:spPr>
          <a:xfrm>
            <a:off x="10732799" y="4720808"/>
            <a:ext cx="1365246" cy="369332"/>
          </a:xfrm>
          <a:prstGeom prst="rect">
            <a:avLst/>
          </a:prstGeom>
          <a:noFill/>
        </p:spPr>
        <p:txBody>
          <a:bodyPr wrap="none" rtlCol="0">
            <a:spAutoFit/>
          </a:bodyPr>
          <a:lstStyle/>
          <a:p>
            <a:r>
              <a:rPr lang="en-US" dirty="0"/>
              <a:t>Macrophage</a:t>
            </a:r>
          </a:p>
        </p:txBody>
      </p:sp>
      <p:grpSp>
        <p:nvGrpSpPr>
          <p:cNvPr id="8" name="Group 7">
            <a:extLst>
              <a:ext uri="{FF2B5EF4-FFF2-40B4-BE49-F238E27FC236}">
                <a16:creationId xmlns:a16="http://schemas.microsoft.com/office/drawing/2014/main" id="{06DE86C1-8DE0-1DB4-F5A5-66F4C97A07FF}"/>
              </a:ext>
            </a:extLst>
          </p:cNvPr>
          <p:cNvGrpSpPr/>
          <p:nvPr/>
        </p:nvGrpSpPr>
        <p:grpSpPr>
          <a:xfrm>
            <a:off x="6406340" y="5313646"/>
            <a:ext cx="5376358" cy="963486"/>
            <a:chOff x="79114" y="5579042"/>
            <a:chExt cx="5376358" cy="963486"/>
          </a:xfrm>
        </p:grpSpPr>
        <p:grpSp>
          <p:nvGrpSpPr>
            <p:cNvPr id="29" name="Group 28">
              <a:extLst>
                <a:ext uri="{FF2B5EF4-FFF2-40B4-BE49-F238E27FC236}">
                  <a16:creationId xmlns:a16="http://schemas.microsoft.com/office/drawing/2014/main" id="{A738D194-B382-9D06-1A40-CD463F661CB9}"/>
                </a:ext>
              </a:extLst>
            </p:cNvPr>
            <p:cNvGrpSpPr/>
            <p:nvPr/>
          </p:nvGrpSpPr>
          <p:grpSpPr>
            <a:xfrm>
              <a:off x="128521" y="5826110"/>
              <a:ext cx="1524471" cy="673286"/>
              <a:chOff x="108376" y="2091117"/>
              <a:chExt cx="1524471" cy="673286"/>
            </a:xfrm>
          </p:grpSpPr>
          <p:sp>
            <p:nvSpPr>
              <p:cNvPr id="33" name="Text Box 15">
                <a:extLst>
                  <a:ext uri="{FF2B5EF4-FFF2-40B4-BE49-F238E27FC236}">
                    <a16:creationId xmlns:a16="http://schemas.microsoft.com/office/drawing/2014/main" id="{85042BF1-D823-6029-EE79-C1A3B526310C}"/>
                  </a:ext>
                </a:extLst>
              </p:cNvPr>
              <p:cNvSpPr txBox="1">
                <a:spLocks noChangeArrowheads="1"/>
              </p:cNvSpPr>
              <p:nvPr/>
            </p:nvSpPr>
            <p:spPr bwMode="auto">
              <a:xfrm>
                <a:off x="291064" y="2425849"/>
                <a:ext cx="1341783" cy="338554"/>
              </a:xfrm>
              <a:prstGeom prst="rect">
                <a:avLst/>
              </a:prstGeom>
              <a:noFill/>
              <a:ln w="9525">
                <a:noFill/>
                <a:miter lim="800000"/>
                <a:headEnd/>
                <a:tailEnd/>
              </a:ln>
            </p:spPr>
            <p:txBody>
              <a:bodyPr wrap="square">
                <a:prstTxWarp prst="textNoShape">
                  <a:avLst/>
                </a:prstTxWarp>
                <a:spAutoFit/>
              </a:bodyPr>
              <a:lstStyle/>
              <a:p>
                <a:pPr algn="ctr"/>
                <a:r>
                  <a:rPr lang="en-US" sz="1600" dirty="0">
                    <a:ea typeface="Helvetica " charset="0"/>
                    <a:cs typeface="Arial"/>
                  </a:rPr>
                  <a:t>Man—</a:t>
                </a:r>
                <a:r>
                  <a:rPr lang="en-US" sz="1600" dirty="0" err="1">
                    <a:ea typeface="Helvetica " charset="0"/>
                    <a:cs typeface="Arial"/>
                  </a:rPr>
                  <a:t>GlcNAc</a:t>
                </a:r>
                <a:endParaRPr lang="en-US" sz="1600" dirty="0">
                  <a:ea typeface="Helvetica " charset="0"/>
                  <a:cs typeface="Arial"/>
                </a:endParaRPr>
              </a:p>
            </p:txBody>
          </p:sp>
          <p:sp>
            <p:nvSpPr>
              <p:cNvPr id="34" name="Text Box 15">
                <a:extLst>
                  <a:ext uri="{FF2B5EF4-FFF2-40B4-BE49-F238E27FC236}">
                    <a16:creationId xmlns:a16="http://schemas.microsoft.com/office/drawing/2014/main" id="{CAD7280D-8387-3920-A555-911D1944D483}"/>
                  </a:ext>
                </a:extLst>
              </p:cNvPr>
              <p:cNvSpPr txBox="1">
                <a:spLocks noChangeArrowheads="1"/>
              </p:cNvSpPr>
              <p:nvPr/>
            </p:nvSpPr>
            <p:spPr bwMode="auto">
              <a:xfrm>
                <a:off x="108376" y="2091117"/>
                <a:ext cx="426216" cy="338554"/>
              </a:xfrm>
              <a:prstGeom prst="rect">
                <a:avLst/>
              </a:prstGeom>
              <a:noFill/>
              <a:ln w="9525">
                <a:noFill/>
                <a:miter lim="800000"/>
                <a:headEnd/>
                <a:tailEnd/>
              </a:ln>
            </p:spPr>
            <p:txBody>
              <a:bodyPr wrap="square">
                <a:prstTxWarp prst="textNoShape">
                  <a:avLst/>
                </a:prstTxWarp>
                <a:spAutoFit/>
              </a:bodyPr>
              <a:lstStyle/>
              <a:p>
                <a:pPr algn="ctr"/>
                <a:r>
                  <a:rPr lang="en-US" sz="1600" dirty="0">
                    <a:ea typeface="Helvetica " charset="0"/>
                    <a:cs typeface="Arial"/>
                  </a:rPr>
                  <a:t>R</a:t>
                </a:r>
              </a:p>
            </p:txBody>
          </p:sp>
          <p:cxnSp>
            <p:nvCxnSpPr>
              <p:cNvPr id="35" name="Straight Connector 34">
                <a:extLst>
                  <a:ext uri="{FF2B5EF4-FFF2-40B4-BE49-F238E27FC236}">
                    <a16:creationId xmlns:a16="http://schemas.microsoft.com/office/drawing/2014/main" id="{70B6A831-8C1E-3B27-0A82-32911D303678}"/>
                  </a:ext>
                </a:extLst>
              </p:cNvPr>
              <p:cNvCxnSpPr>
                <a:cxnSpLocks/>
                <a:endCxn id="40" idx="3"/>
              </p:cNvCxnSpPr>
              <p:nvPr/>
            </p:nvCxnSpPr>
            <p:spPr>
              <a:xfrm>
                <a:off x="406716" y="2276577"/>
                <a:ext cx="935358" cy="0"/>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76606C4E-BAFB-33F6-3DC4-56F04994A360}"/>
                  </a:ext>
                </a:extLst>
              </p:cNvPr>
              <p:cNvSpPr>
                <a:spLocks noChangeAspect="1"/>
              </p:cNvSpPr>
              <p:nvPr/>
            </p:nvSpPr>
            <p:spPr>
              <a:xfrm>
                <a:off x="473064" y="2109540"/>
                <a:ext cx="360447" cy="334075"/>
              </a:xfrm>
              <a:prstGeom prst="ellipse">
                <a:avLst/>
              </a:prstGeom>
              <a:solidFill>
                <a:srgbClr val="008000"/>
              </a:solidFill>
              <a:ln w="2222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a:cs typeface="Arial"/>
                </a:endParaRPr>
              </a:p>
            </p:txBody>
          </p:sp>
          <p:sp>
            <p:nvSpPr>
              <p:cNvPr id="40" name="Rectangle 39">
                <a:extLst>
                  <a:ext uri="{FF2B5EF4-FFF2-40B4-BE49-F238E27FC236}">
                    <a16:creationId xmlns:a16="http://schemas.microsoft.com/office/drawing/2014/main" id="{BC379FB5-138C-26F5-C997-57A7E2B792DA}"/>
                  </a:ext>
                </a:extLst>
              </p:cNvPr>
              <p:cNvSpPr/>
              <p:nvPr/>
            </p:nvSpPr>
            <p:spPr>
              <a:xfrm>
                <a:off x="1024397" y="2126084"/>
                <a:ext cx="317677" cy="300985"/>
              </a:xfrm>
              <a:prstGeom prst="rect">
                <a:avLst/>
              </a:prstGeom>
              <a:solidFill>
                <a:srgbClr val="0070C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a:cs typeface="Arial"/>
                </a:endParaRPr>
              </a:p>
            </p:txBody>
          </p:sp>
        </p:grpSp>
        <p:sp>
          <p:nvSpPr>
            <p:cNvPr id="31" name="Rounded Rectangle 30">
              <a:extLst>
                <a:ext uri="{FF2B5EF4-FFF2-40B4-BE49-F238E27FC236}">
                  <a16:creationId xmlns:a16="http://schemas.microsoft.com/office/drawing/2014/main" id="{099DD221-5991-F55D-D2CB-52D061DD44BE}"/>
                </a:ext>
              </a:extLst>
            </p:cNvPr>
            <p:cNvSpPr/>
            <p:nvPr/>
          </p:nvSpPr>
          <p:spPr>
            <a:xfrm>
              <a:off x="79114" y="5579042"/>
              <a:ext cx="5376358" cy="963486"/>
            </a:xfrm>
            <a:prstGeom prst="roundRect">
              <a:avLst/>
            </a:prstGeom>
            <a:noFill/>
            <a:ln>
              <a:solidFill>
                <a:srgbClr val="A62A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ight Bracket 58">
            <a:extLst>
              <a:ext uri="{FF2B5EF4-FFF2-40B4-BE49-F238E27FC236}">
                <a16:creationId xmlns:a16="http://schemas.microsoft.com/office/drawing/2014/main" id="{E1A9B494-A160-76A1-CDD9-230A044B8E16}"/>
              </a:ext>
            </a:extLst>
          </p:cNvPr>
          <p:cNvSpPr/>
          <p:nvPr/>
        </p:nvSpPr>
        <p:spPr>
          <a:xfrm>
            <a:off x="7844805" y="5524710"/>
            <a:ext cx="100282" cy="433415"/>
          </a:xfrm>
          <a:prstGeom prst="rightBracket">
            <a:avLst/>
          </a:prstGeom>
          <a:ln w="38100" cap="flat" cmpd="sng" algn="ctr">
            <a:solidFill>
              <a:srgbClr val="A62A7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TextBox 59">
            <a:extLst>
              <a:ext uri="{FF2B5EF4-FFF2-40B4-BE49-F238E27FC236}">
                <a16:creationId xmlns:a16="http://schemas.microsoft.com/office/drawing/2014/main" id="{45970DC0-8BA2-5153-F73B-82D04A7A69DE}"/>
              </a:ext>
            </a:extLst>
          </p:cNvPr>
          <p:cNvSpPr txBox="1"/>
          <p:nvPr/>
        </p:nvSpPr>
        <p:spPr>
          <a:xfrm>
            <a:off x="7954449" y="5559315"/>
            <a:ext cx="3378651" cy="400110"/>
          </a:xfrm>
          <a:prstGeom prst="rect">
            <a:avLst/>
          </a:prstGeom>
          <a:noFill/>
        </p:spPr>
        <p:txBody>
          <a:bodyPr wrap="square" rtlCol="0">
            <a:spAutoFit/>
          </a:bodyPr>
          <a:lstStyle/>
          <a:p>
            <a:r>
              <a:rPr lang="en-US" sz="2000" dirty="0"/>
              <a:t>Macrophage </a:t>
            </a:r>
            <a:r>
              <a:rPr lang="en-US" sz="2000" dirty="0" err="1">
                <a:solidFill>
                  <a:srgbClr val="A62A79"/>
                </a:solidFill>
                <a:latin typeface="Symbol" pitchFamily="2" charset="2"/>
                <a:cs typeface="Symbol" charset="2"/>
              </a:rPr>
              <a:t>a</a:t>
            </a:r>
            <a:r>
              <a:rPr lang="en-US" sz="2000" baseline="-25000" dirty="0" err="1">
                <a:solidFill>
                  <a:srgbClr val="A62A79"/>
                </a:solidFill>
              </a:rPr>
              <a:t>M</a:t>
            </a:r>
            <a:r>
              <a:rPr lang="en-US" sz="2000" baseline="-25000" dirty="0"/>
              <a:t> </a:t>
            </a:r>
            <a:r>
              <a:rPr lang="en-US" sz="2000" dirty="0">
                <a:solidFill>
                  <a:srgbClr val="A62A79"/>
                </a:solidFill>
              </a:rPr>
              <a:t>Lectin Domain</a:t>
            </a:r>
          </a:p>
        </p:txBody>
      </p:sp>
      <p:sp>
        <p:nvSpPr>
          <p:cNvPr id="61" name="TextBox 60">
            <a:extLst>
              <a:ext uri="{FF2B5EF4-FFF2-40B4-BE49-F238E27FC236}">
                <a16:creationId xmlns:a16="http://schemas.microsoft.com/office/drawing/2014/main" id="{BC307103-A4EF-A144-58CC-4523B0B0AE65}"/>
              </a:ext>
            </a:extLst>
          </p:cNvPr>
          <p:cNvSpPr txBox="1"/>
          <p:nvPr/>
        </p:nvSpPr>
        <p:spPr>
          <a:xfrm>
            <a:off x="409302" y="6053292"/>
            <a:ext cx="5273594" cy="400110"/>
          </a:xfrm>
          <a:prstGeom prst="rect">
            <a:avLst/>
          </a:prstGeom>
          <a:solidFill>
            <a:srgbClr val="FFFFFF"/>
          </a:solidFill>
        </p:spPr>
        <p:txBody>
          <a:bodyPr wrap="square" rtlCol="0">
            <a:spAutoFit/>
          </a:bodyPr>
          <a:lstStyle/>
          <a:p>
            <a:r>
              <a:rPr lang="en-US" sz="2000" dirty="0">
                <a:cs typeface="Helvetica"/>
              </a:rPr>
              <a:t>Liver intravital microscopy of transfused platelets</a:t>
            </a:r>
          </a:p>
        </p:txBody>
      </p:sp>
      <p:grpSp>
        <p:nvGrpSpPr>
          <p:cNvPr id="92160" name="Group 92159">
            <a:extLst>
              <a:ext uri="{FF2B5EF4-FFF2-40B4-BE49-F238E27FC236}">
                <a16:creationId xmlns:a16="http://schemas.microsoft.com/office/drawing/2014/main" id="{D0CC2AC4-E1AC-6926-8C1D-DBF42C0ECCE7}"/>
              </a:ext>
            </a:extLst>
          </p:cNvPr>
          <p:cNvGrpSpPr/>
          <p:nvPr/>
        </p:nvGrpSpPr>
        <p:grpSpPr>
          <a:xfrm rot="16740621">
            <a:off x="10766330" y="4110114"/>
            <a:ext cx="212656" cy="369332"/>
            <a:chOff x="9760023" y="4808570"/>
            <a:chExt cx="273330" cy="433415"/>
          </a:xfrm>
        </p:grpSpPr>
        <p:sp>
          <p:nvSpPr>
            <p:cNvPr id="62" name="Right Bracket 61">
              <a:extLst>
                <a:ext uri="{FF2B5EF4-FFF2-40B4-BE49-F238E27FC236}">
                  <a16:creationId xmlns:a16="http://schemas.microsoft.com/office/drawing/2014/main" id="{720C3A57-0ABD-3A04-1501-F3426A724029}"/>
                </a:ext>
              </a:extLst>
            </p:cNvPr>
            <p:cNvSpPr/>
            <p:nvPr/>
          </p:nvSpPr>
          <p:spPr>
            <a:xfrm>
              <a:off x="9760023" y="4808570"/>
              <a:ext cx="100282" cy="433415"/>
            </a:xfrm>
            <a:prstGeom prst="rightBracket">
              <a:avLst/>
            </a:prstGeom>
            <a:ln w="38100" cap="flat" cmpd="sng" algn="ctr">
              <a:solidFill>
                <a:srgbClr val="A62A7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Right Bracket 62">
              <a:extLst>
                <a:ext uri="{FF2B5EF4-FFF2-40B4-BE49-F238E27FC236}">
                  <a16:creationId xmlns:a16="http://schemas.microsoft.com/office/drawing/2014/main" id="{8A0F19B6-4941-7F69-77CB-5132EA29FD58}"/>
                </a:ext>
              </a:extLst>
            </p:cNvPr>
            <p:cNvSpPr/>
            <p:nvPr/>
          </p:nvSpPr>
          <p:spPr>
            <a:xfrm flipH="1">
              <a:off x="9933072" y="4808570"/>
              <a:ext cx="100281" cy="433415"/>
            </a:xfrm>
            <a:prstGeom prst="rightBracket">
              <a:avLst/>
            </a:prstGeom>
            <a:ln w="38100" cap="flat" cmpd="sng" algn="ctr">
              <a:solidFill>
                <a:schemeClr val="tx2">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2164" name="TextBox 92163">
            <a:extLst>
              <a:ext uri="{FF2B5EF4-FFF2-40B4-BE49-F238E27FC236}">
                <a16:creationId xmlns:a16="http://schemas.microsoft.com/office/drawing/2014/main" id="{6CA0F6D8-F08F-81CA-831A-EEF57E71E70B}"/>
              </a:ext>
            </a:extLst>
          </p:cNvPr>
          <p:cNvSpPr txBox="1"/>
          <p:nvPr/>
        </p:nvSpPr>
        <p:spPr>
          <a:xfrm>
            <a:off x="10383821" y="4356747"/>
            <a:ext cx="687878" cy="369332"/>
          </a:xfrm>
          <a:prstGeom prst="rect">
            <a:avLst/>
          </a:prstGeom>
          <a:noFill/>
        </p:spPr>
        <p:txBody>
          <a:bodyPr wrap="square">
            <a:spAutoFit/>
          </a:bodyPr>
          <a:lstStyle/>
          <a:p>
            <a:r>
              <a:rPr lang="en-US" b="1" dirty="0">
                <a:solidFill>
                  <a:srgbClr val="A62A79"/>
                </a:solidFill>
                <a:latin typeface="Symbol" pitchFamily="2" charset="2"/>
                <a:ea typeface="Tahoma" panose="020B0604030504040204" pitchFamily="34" charset="0"/>
                <a:cs typeface="Tahoma" panose="020B0604030504040204" pitchFamily="34" charset="0"/>
              </a:rPr>
              <a:t>a</a:t>
            </a:r>
            <a:r>
              <a:rPr lang="en-US" b="1" baseline="-25000" dirty="0">
                <a:solidFill>
                  <a:srgbClr val="A62A79"/>
                </a:solidFill>
                <a:latin typeface="+mn-lt"/>
                <a:ea typeface="Tahoma" panose="020B0604030504040204" pitchFamily="34" charset="0"/>
                <a:cs typeface="Tahoma" panose="020B0604030504040204" pitchFamily="34" charset="0"/>
              </a:rPr>
              <a:t>M</a:t>
            </a:r>
            <a:r>
              <a:rPr lang="en-US" b="1" dirty="0">
                <a:latin typeface="Symbol" pitchFamily="2" charset="2"/>
                <a:ea typeface="Tahoma" panose="020B0604030504040204" pitchFamily="34" charset="0"/>
                <a:cs typeface="Tahoma" panose="020B0604030504040204" pitchFamily="34" charset="0"/>
              </a:rPr>
              <a:t>b</a:t>
            </a:r>
            <a:r>
              <a:rPr lang="en-US" b="1" baseline="-25000" dirty="0">
                <a:latin typeface="+mn-lt"/>
                <a:ea typeface="Tahoma" panose="020B0604030504040204" pitchFamily="34" charset="0"/>
                <a:cs typeface="Tahoma" panose="020B0604030504040204" pitchFamily="34" charset="0"/>
              </a:rPr>
              <a:t>2</a:t>
            </a:r>
            <a:endParaRPr lang="en-US" dirty="0"/>
          </a:p>
        </p:txBody>
      </p:sp>
    </p:spTree>
    <p:extLst>
      <p:ext uri="{BB962C8B-B14F-4D97-AF65-F5344CB8AC3E}">
        <p14:creationId xmlns:p14="http://schemas.microsoft.com/office/powerpoint/2010/main" val="250392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animBg="1"/>
      <p:bldP spid="39" grpId="0"/>
      <p:bldP spid="56" grpId="0"/>
      <p:bldP spid="57"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05145057"/>
              </p:ext>
            </p:extLst>
          </p:nvPr>
        </p:nvGraphicFramePr>
        <p:xfrm>
          <a:off x="4766273" y="2091157"/>
          <a:ext cx="6994479" cy="2607238"/>
        </p:xfrm>
        <a:graphic>
          <a:graphicData uri="http://schemas.openxmlformats.org/drawingml/2006/table">
            <a:tbl>
              <a:tblPr>
                <a:tableStyleId>{2D5ABB26-0587-4C30-8999-92F81FD0307C}</a:tableStyleId>
              </a:tblPr>
              <a:tblGrid>
                <a:gridCol w="2331493">
                  <a:extLst>
                    <a:ext uri="{9D8B030D-6E8A-4147-A177-3AD203B41FA5}">
                      <a16:colId xmlns:a16="http://schemas.microsoft.com/office/drawing/2014/main" val="20000"/>
                    </a:ext>
                  </a:extLst>
                </a:gridCol>
                <a:gridCol w="2331493">
                  <a:extLst>
                    <a:ext uri="{9D8B030D-6E8A-4147-A177-3AD203B41FA5}">
                      <a16:colId xmlns:a16="http://schemas.microsoft.com/office/drawing/2014/main" val="20001"/>
                    </a:ext>
                  </a:extLst>
                </a:gridCol>
                <a:gridCol w="2331493">
                  <a:extLst>
                    <a:ext uri="{9D8B030D-6E8A-4147-A177-3AD203B41FA5}">
                      <a16:colId xmlns:a16="http://schemas.microsoft.com/office/drawing/2014/main" val="20002"/>
                    </a:ext>
                  </a:extLst>
                </a:gridCol>
              </a:tblGrid>
              <a:tr h="5688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rPr>
                        <a:t>Platelet treatment</a:t>
                      </a:r>
                      <a:endParaRPr kumimoji="0" lang="en-US" sz="2000" b="1" i="0" u="none" strike="noStrike" cap="none" normalizeH="0" baseline="0" dirty="0">
                        <a:ln>
                          <a:noFill/>
                        </a:ln>
                        <a:solidFill>
                          <a:schemeClr val="tx1"/>
                        </a:solidFill>
                        <a:effectLst/>
                        <a:latin typeface="Arial" pitchFamily="-105" charset="0"/>
                        <a:ea typeface="Arial" pitchFamily="-105" charset="0"/>
                        <a:cs typeface="Arial" pitchFamily="-105" charset="0"/>
                      </a:endParaRPr>
                    </a:p>
                  </a:txBody>
                  <a:tcPr marT="45698" marB="45698" anchor="ctr" horzOverflow="overflow">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rPr>
                        <a:t>Platelet Recovery (%)</a:t>
                      </a:r>
                      <a:endParaRPr kumimoji="0" lang="en-US" sz="2000" b="1" i="0" u="none" strike="noStrike" cap="none" normalizeH="0" baseline="0" dirty="0">
                        <a:ln>
                          <a:noFill/>
                        </a:ln>
                        <a:solidFill>
                          <a:schemeClr val="tx1"/>
                        </a:solidFill>
                        <a:effectLst/>
                        <a:latin typeface="Arial" pitchFamily="-105" charset="0"/>
                        <a:ea typeface="Arial" pitchFamily="-105" charset="0"/>
                        <a:cs typeface="Arial" pitchFamily="-105" charset="0"/>
                      </a:endParaRPr>
                    </a:p>
                  </a:txBody>
                  <a:tcPr marT="45698" marB="45698" anchor="ctr" horzOverflow="overflow">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rPr>
                        <a:t>Platelet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rPr>
                        <a:t>Survival (days)</a:t>
                      </a:r>
                      <a:endParaRPr kumimoji="0" lang="en-US" sz="2000" b="1" i="0" u="none" strike="noStrike" cap="none" normalizeH="0" baseline="0" dirty="0">
                        <a:ln>
                          <a:noFill/>
                        </a:ln>
                        <a:solidFill>
                          <a:schemeClr val="tx1"/>
                        </a:solidFill>
                        <a:effectLst/>
                        <a:latin typeface="Arial" pitchFamily="-105" charset="0"/>
                        <a:ea typeface="Arial" pitchFamily="-105" charset="0"/>
                        <a:cs typeface="Arial" pitchFamily="-105" charset="0"/>
                      </a:endParaRPr>
                    </a:p>
                  </a:txBody>
                  <a:tcPr marT="45698" marB="45698" anchor="ctr" horzOverflow="overflow">
                    <a:solidFill>
                      <a:schemeClr val="accent1">
                        <a:lumMod val="20000"/>
                        <a:lumOff val="80000"/>
                      </a:schemeClr>
                    </a:solidFill>
                  </a:tcPr>
                </a:tc>
                <a:extLst>
                  <a:ext uri="{0D108BD9-81ED-4DB2-BD59-A6C34878D82A}">
                    <a16:rowId xmlns:a16="http://schemas.microsoft.com/office/drawing/2014/main" val="10000"/>
                  </a:ext>
                </a:extLst>
              </a:tr>
              <a:tr h="8107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0000"/>
                          </a:solidFill>
                          <a:effectLst/>
                        </a:rPr>
                        <a:t>4°C/UDP-Galactose</a:t>
                      </a:r>
                      <a:endParaRPr kumimoji="0" lang="en-US" sz="2000" b="1" i="0" u="none" strike="noStrike" cap="none" normalizeH="0" baseline="0" dirty="0">
                        <a:ln>
                          <a:noFill/>
                        </a:ln>
                        <a:solidFill>
                          <a:srgbClr val="000000"/>
                        </a:solidFill>
                        <a:effectLst/>
                        <a:latin typeface="Arial" pitchFamily="-105" charset="0"/>
                        <a:ea typeface="Arial" pitchFamily="-105" charset="0"/>
                        <a:cs typeface="Arial" pitchFamily="-105" charset="0"/>
                      </a:endParaRPr>
                    </a:p>
                  </a:txBody>
                  <a:tcPr marT="45698" marB="45698" anchor="ctr" horzOverflow="overflow">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0000"/>
                          </a:solidFill>
                          <a:effectLst/>
                        </a:rPr>
                        <a:t>46 ± 16</a:t>
                      </a:r>
                      <a:endParaRPr kumimoji="0" lang="en-US" sz="2000" b="1" i="0" u="none" strike="noStrike" cap="none" normalizeH="0" baseline="0" dirty="0">
                        <a:ln>
                          <a:noFill/>
                        </a:ln>
                        <a:solidFill>
                          <a:srgbClr val="000000"/>
                        </a:solidFill>
                        <a:effectLst/>
                        <a:latin typeface="Arial" pitchFamily="-105" charset="0"/>
                        <a:ea typeface="Arial" pitchFamily="-105" charset="0"/>
                        <a:cs typeface="Arial" pitchFamily="-105" charset="0"/>
                      </a:endParaRPr>
                    </a:p>
                  </a:txBody>
                  <a:tcPr marT="45698" marB="45698" anchor="ctr" horzOverflow="overflow">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0000"/>
                          </a:solidFill>
                          <a:effectLst/>
                        </a:rPr>
                        <a:t>2.1 ± 0.7</a:t>
                      </a:r>
                      <a:endParaRPr kumimoji="0" lang="en-US" sz="2000" b="1" i="0" u="none" strike="noStrike" cap="none" normalizeH="0" baseline="0" dirty="0">
                        <a:ln>
                          <a:noFill/>
                        </a:ln>
                        <a:solidFill>
                          <a:srgbClr val="000000"/>
                        </a:solidFill>
                        <a:effectLst/>
                        <a:latin typeface="Arial" pitchFamily="-105" charset="0"/>
                        <a:ea typeface="Arial" pitchFamily="-105" charset="0"/>
                        <a:cs typeface="Arial" pitchFamily="-105" charset="0"/>
                      </a:endParaRPr>
                    </a:p>
                  </a:txBody>
                  <a:tcPr marT="45698" marB="45698" anchor="ctr" horzOverflow="overflow">
                    <a:solidFill>
                      <a:schemeClr val="bg1">
                        <a:lumMod val="95000"/>
                      </a:schemeClr>
                    </a:solidFill>
                  </a:tcPr>
                </a:tc>
                <a:extLst>
                  <a:ext uri="{0D108BD9-81ED-4DB2-BD59-A6C34878D82A}">
                    <a16:rowId xmlns:a16="http://schemas.microsoft.com/office/drawing/2014/main" val="10001"/>
                  </a:ext>
                </a:extLst>
              </a:tr>
              <a:tr h="54774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a:ln>
                            <a:noFill/>
                          </a:ln>
                          <a:solidFill>
                            <a:srgbClr val="000000"/>
                          </a:solidFill>
                          <a:effectLst/>
                        </a:rPr>
                        <a:t>4°C</a:t>
                      </a:r>
                      <a:endParaRPr kumimoji="0" lang="en-US" sz="2000" b="1" i="0" u="none" strike="noStrike" cap="none" normalizeH="0" baseline="0">
                        <a:ln>
                          <a:noFill/>
                        </a:ln>
                        <a:solidFill>
                          <a:srgbClr val="000000"/>
                        </a:solidFill>
                        <a:effectLst/>
                        <a:latin typeface="Arial" pitchFamily="-105" charset="0"/>
                        <a:ea typeface="Arial" pitchFamily="-105" charset="0"/>
                        <a:cs typeface="Arial" pitchFamily="-105" charset="0"/>
                      </a:endParaRPr>
                    </a:p>
                  </a:txBody>
                  <a:tcPr marT="45698" marB="45698" anchor="ctr" horzOverflow="overflow">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0000"/>
                          </a:solidFill>
                          <a:effectLst/>
                        </a:rPr>
                        <a:t>53.5 ± 5</a:t>
                      </a:r>
                      <a:endParaRPr kumimoji="0" lang="en-US" sz="2000" b="1" i="0" u="none" strike="noStrike" cap="none" normalizeH="0" baseline="0" dirty="0">
                        <a:ln>
                          <a:noFill/>
                        </a:ln>
                        <a:solidFill>
                          <a:srgbClr val="000000"/>
                        </a:solidFill>
                        <a:effectLst/>
                        <a:latin typeface="Arial" pitchFamily="-105" charset="0"/>
                        <a:ea typeface="Arial" pitchFamily="-105" charset="0"/>
                        <a:cs typeface="Arial" pitchFamily="-105" charset="0"/>
                      </a:endParaRPr>
                    </a:p>
                  </a:txBody>
                  <a:tcPr marT="45698" marB="45698" anchor="ctr" horzOverflow="overflow">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0000"/>
                          </a:solidFill>
                          <a:effectLst/>
                        </a:rPr>
                        <a:t>2.9 ± 0.1</a:t>
                      </a:r>
                      <a:endParaRPr kumimoji="0" lang="en-US" sz="2000" b="1" i="0" u="none" strike="noStrike" cap="none" normalizeH="0" baseline="0" dirty="0">
                        <a:ln>
                          <a:noFill/>
                        </a:ln>
                        <a:solidFill>
                          <a:srgbClr val="000000"/>
                        </a:solidFill>
                        <a:effectLst/>
                        <a:latin typeface="Arial" pitchFamily="-105" charset="0"/>
                        <a:ea typeface="Arial" pitchFamily="-105" charset="0"/>
                        <a:cs typeface="Arial" pitchFamily="-105" charset="0"/>
                      </a:endParaRPr>
                    </a:p>
                  </a:txBody>
                  <a:tcPr marT="45698" marB="45698" anchor="ctr" horzOverflow="overflow">
                    <a:solidFill>
                      <a:schemeClr val="bg1">
                        <a:lumMod val="95000"/>
                      </a:schemeClr>
                    </a:solidFill>
                  </a:tcPr>
                </a:tc>
                <a:extLst>
                  <a:ext uri="{0D108BD9-81ED-4DB2-BD59-A6C34878D82A}">
                    <a16:rowId xmlns:a16="http://schemas.microsoft.com/office/drawing/2014/main" val="10002"/>
                  </a:ext>
                </a:extLst>
              </a:tr>
              <a:tr h="54774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0000"/>
                          </a:solidFill>
                          <a:effectLst/>
                        </a:rPr>
                        <a:t>22°C</a:t>
                      </a:r>
                      <a:endParaRPr kumimoji="0" lang="en-US" sz="2000" b="1" i="0" u="none" strike="noStrike" cap="none" normalizeH="0" baseline="0" dirty="0">
                        <a:ln>
                          <a:noFill/>
                        </a:ln>
                        <a:solidFill>
                          <a:srgbClr val="000000"/>
                        </a:solidFill>
                        <a:effectLst/>
                        <a:latin typeface="Arial" pitchFamily="-105" charset="0"/>
                        <a:ea typeface="Arial" pitchFamily="-105" charset="0"/>
                        <a:cs typeface="Arial" pitchFamily="-105" charset="0"/>
                      </a:endParaRPr>
                    </a:p>
                  </a:txBody>
                  <a:tcPr marT="45698" marB="45698" anchor="ctr" horzOverflow="overflow">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0000"/>
                          </a:solidFill>
                          <a:effectLst/>
                        </a:rPr>
                        <a:t>47 ± 13</a:t>
                      </a:r>
                      <a:endParaRPr kumimoji="0" lang="en-US" sz="2000" b="1" i="0" u="none" strike="noStrike" cap="none" normalizeH="0" baseline="0" dirty="0">
                        <a:ln>
                          <a:noFill/>
                        </a:ln>
                        <a:solidFill>
                          <a:srgbClr val="000000"/>
                        </a:solidFill>
                        <a:effectLst/>
                        <a:latin typeface="Arial" pitchFamily="-105" charset="0"/>
                        <a:ea typeface="Arial" pitchFamily="-105" charset="0"/>
                        <a:cs typeface="Arial" pitchFamily="-105" charset="0"/>
                      </a:endParaRPr>
                    </a:p>
                  </a:txBody>
                  <a:tcPr marT="45698" marB="45698" anchor="ctr" horzOverflow="overflow">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000000"/>
                          </a:solidFill>
                          <a:effectLst/>
                        </a:rPr>
                        <a:t>6.9 ± 0.1</a:t>
                      </a:r>
                      <a:endParaRPr kumimoji="0" lang="en-US" sz="2000" b="1" i="0" u="none" strike="noStrike" cap="none" normalizeH="0" baseline="0" dirty="0">
                        <a:ln>
                          <a:noFill/>
                        </a:ln>
                        <a:solidFill>
                          <a:srgbClr val="000000"/>
                        </a:solidFill>
                        <a:effectLst/>
                        <a:latin typeface="Arial" pitchFamily="-105" charset="0"/>
                        <a:ea typeface="Arial" pitchFamily="-105" charset="0"/>
                        <a:cs typeface="Arial" pitchFamily="-105" charset="0"/>
                      </a:endParaRPr>
                    </a:p>
                  </a:txBody>
                  <a:tcPr marT="45698" marB="45698" anchor="ctr" horzOverflow="overflow">
                    <a:solidFill>
                      <a:schemeClr val="bg1">
                        <a:lumMod val="95000"/>
                      </a:schemeClr>
                    </a:solidFill>
                  </a:tcPr>
                </a:tc>
                <a:extLst>
                  <a:ext uri="{0D108BD9-81ED-4DB2-BD59-A6C34878D82A}">
                    <a16:rowId xmlns:a16="http://schemas.microsoft.com/office/drawing/2014/main" val="10003"/>
                  </a:ext>
                </a:extLst>
              </a:tr>
            </a:tbl>
          </a:graphicData>
        </a:graphic>
      </p:graphicFrame>
      <p:sp>
        <p:nvSpPr>
          <p:cNvPr id="5" name="Text Box 13"/>
          <p:cNvSpPr txBox="1">
            <a:spLocks noChangeArrowheads="1"/>
          </p:cNvSpPr>
          <p:nvPr/>
        </p:nvSpPr>
        <p:spPr bwMode="auto">
          <a:xfrm>
            <a:off x="6647043" y="4749735"/>
            <a:ext cx="3754763" cy="369332"/>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b="1" dirty="0">
                <a:ea typeface="ＭＳ Ｐゴシック" pitchFamily="-105" charset="-128"/>
                <a:cs typeface="Helvetica"/>
              </a:rPr>
              <a:t>Data reported as average ± S.D.</a:t>
            </a:r>
          </a:p>
        </p:txBody>
      </p:sp>
      <p:sp>
        <p:nvSpPr>
          <p:cNvPr id="75799" name="Rectangle 5"/>
          <p:cNvSpPr>
            <a:spLocks noChangeArrowheads="1"/>
          </p:cNvSpPr>
          <p:nvPr/>
        </p:nvSpPr>
        <p:spPr bwMode="auto">
          <a:xfrm>
            <a:off x="0" y="318968"/>
            <a:ext cx="12192000" cy="461665"/>
          </a:xfrm>
          <a:prstGeom prst="rect">
            <a:avLst/>
          </a:prstGeom>
          <a:noFill/>
          <a:ln w="9525">
            <a:no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square">
            <a:spAutoFit/>
          </a:bodyPr>
          <a:lstStyle/>
          <a:p>
            <a:pPr algn="ctr"/>
            <a:r>
              <a:rPr lang="en-US" sz="2400" b="1" dirty="0" err="1">
                <a:ea typeface="Tahoma" panose="020B0604030504040204" pitchFamily="34" charset="0"/>
                <a:cs typeface="Tahoma" panose="020B0604030504040204" pitchFamily="34" charset="0"/>
              </a:rPr>
              <a:t>Galactosylation</a:t>
            </a:r>
            <a:r>
              <a:rPr lang="en-US" sz="2400" b="1" dirty="0">
                <a:ea typeface="Tahoma" panose="020B0604030504040204" pitchFamily="34" charset="0"/>
                <a:cs typeface="Tahoma" panose="020B0604030504040204" pitchFamily="34" charset="0"/>
              </a:rPr>
              <a:t> does </a:t>
            </a:r>
            <a:r>
              <a:rPr lang="en-US" sz="2400" b="1" i="1" dirty="0">
                <a:ea typeface="Tahoma" panose="020B0604030504040204" pitchFamily="34" charset="0"/>
                <a:cs typeface="Tahoma" panose="020B0604030504040204" pitchFamily="34" charset="0"/>
              </a:rPr>
              <a:t>not </a:t>
            </a:r>
            <a:r>
              <a:rPr lang="en-US" sz="2400" b="1" dirty="0">
                <a:ea typeface="Tahoma" panose="020B0604030504040204" pitchFamily="34" charset="0"/>
                <a:cs typeface="Tahoma" panose="020B0604030504040204" pitchFamily="34" charset="0"/>
              </a:rPr>
              <a:t>prevent the rapid clearance of 4°C-stored human platelets</a:t>
            </a:r>
          </a:p>
        </p:txBody>
      </p:sp>
      <p:sp>
        <p:nvSpPr>
          <p:cNvPr id="75807" name="Rectangle 11"/>
          <p:cNvSpPr>
            <a:spLocks noChangeArrowheads="1"/>
          </p:cNvSpPr>
          <p:nvPr/>
        </p:nvSpPr>
        <p:spPr bwMode="auto">
          <a:xfrm>
            <a:off x="4364039" y="6538914"/>
            <a:ext cx="3096360" cy="30777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p>
            <a:r>
              <a:rPr lang="en-US" sz="1400" dirty="0">
                <a:solidFill>
                  <a:schemeClr val="bg2">
                    <a:lumMod val="50000"/>
                  </a:schemeClr>
                </a:solidFill>
                <a:latin typeface="Helvetica" charset="0"/>
              </a:rPr>
              <a:t>Wandal et al, Blood, 111: 3249, 2008</a:t>
            </a:r>
            <a:endParaRPr lang="en-US" sz="1400" dirty="0">
              <a:solidFill>
                <a:schemeClr val="bg2">
                  <a:lumMod val="50000"/>
                </a:schemeClr>
              </a:solidFill>
            </a:endParaRPr>
          </a:p>
        </p:txBody>
      </p:sp>
      <p:sp>
        <p:nvSpPr>
          <p:cNvPr id="6" name="Text Box 13"/>
          <p:cNvSpPr txBox="1">
            <a:spLocks noChangeArrowheads="1"/>
          </p:cNvSpPr>
          <p:nvPr/>
        </p:nvSpPr>
        <p:spPr bwMode="auto">
          <a:xfrm>
            <a:off x="6558142" y="1635289"/>
            <a:ext cx="3932563" cy="369332"/>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b="1" dirty="0">
                <a:ea typeface="ＭＳ Ｐゴシック" pitchFamily="-105" charset="-128"/>
                <a:cs typeface="Helvetica"/>
              </a:rPr>
              <a:t>Human platelets stored for days</a:t>
            </a:r>
          </a:p>
        </p:txBody>
      </p:sp>
      <p:grpSp>
        <p:nvGrpSpPr>
          <p:cNvPr id="2" name="Group 65">
            <a:extLst>
              <a:ext uri="{FF2B5EF4-FFF2-40B4-BE49-F238E27FC236}">
                <a16:creationId xmlns:a16="http://schemas.microsoft.com/office/drawing/2014/main" id="{E66DAF1B-1ED5-B22E-3290-2F147319D7A4}"/>
              </a:ext>
            </a:extLst>
          </p:cNvPr>
          <p:cNvGrpSpPr/>
          <p:nvPr/>
        </p:nvGrpSpPr>
        <p:grpSpPr>
          <a:xfrm>
            <a:off x="431248" y="4497518"/>
            <a:ext cx="4055533" cy="1299760"/>
            <a:chOff x="-76200" y="3128665"/>
            <a:chExt cx="4055533" cy="1299760"/>
          </a:xfrm>
        </p:grpSpPr>
        <p:sp>
          <p:nvSpPr>
            <p:cNvPr id="3" name="Text Box 15">
              <a:extLst>
                <a:ext uri="{FF2B5EF4-FFF2-40B4-BE49-F238E27FC236}">
                  <a16:creationId xmlns:a16="http://schemas.microsoft.com/office/drawing/2014/main" id="{A8C6370C-ECE7-9929-4C2E-71EF7A280969}"/>
                </a:ext>
              </a:extLst>
            </p:cNvPr>
            <p:cNvSpPr txBox="1">
              <a:spLocks noChangeArrowheads="1"/>
            </p:cNvSpPr>
            <p:nvPr/>
          </p:nvSpPr>
          <p:spPr bwMode="auto">
            <a:xfrm>
              <a:off x="-76200" y="3226162"/>
              <a:ext cx="4055533" cy="461665"/>
            </a:xfrm>
            <a:prstGeom prst="rect">
              <a:avLst/>
            </a:prstGeom>
            <a:noFill/>
            <a:ln w="9525">
              <a:noFill/>
              <a:miter lim="800000"/>
              <a:headEnd/>
              <a:tailEnd/>
            </a:ln>
          </p:spPr>
          <p:txBody>
            <a:bodyPr wrap="square">
              <a:prstTxWarp prst="textNoShape">
                <a:avLst/>
              </a:prstTxWarp>
              <a:spAutoFit/>
            </a:bodyPr>
            <a:lstStyle/>
            <a:p>
              <a:pPr algn="ctr"/>
              <a:r>
                <a:rPr lang="en-US" sz="2400" b="1" dirty="0">
                  <a:latin typeface="Arial"/>
                  <a:ea typeface="Helvetica " charset="0"/>
                  <a:cs typeface="Arial"/>
                </a:rPr>
                <a:t>Man - </a:t>
              </a:r>
              <a:r>
                <a:rPr lang="en-US" sz="2400" b="1" dirty="0" err="1">
                  <a:latin typeface="Arial"/>
                  <a:ea typeface="Helvetica " charset="0"/>
                  <a:cs typeface="Arial"/>
                </a:rPr>
                <a:t>GlcNAc</a:t>
              </a:r>
              <a:r>
                <a:rPr lang="en-US" sz="2400" b="1" dirty="0">
                  <a:latin typeface="Arial"/>
                  <a:ea typeface="Helvetica " charset="0"/>
                  <a:cs typeface="Arial"/>
                </a:rPr>
                <a:t> – Gal </a:t>
              </a:r>
            </a:p>
          </p:txBody>
        </p:sp>
        <p:sp>
          <p:nvSpPr>
            <p:cNvPr id="7" name="Oval 6">
              <a:extLst>
                <a:ext uri="{FF2B5EF4-FFF2-40B4-BE49-F238E27FC236}">
                  <a16:creationId xmlns:a16="http://schemas.microsoft.com/office/drawing/2014/main" id="{D9FB872D-B32C-93CA-9D29-CB1AC1E75919}"/>
                </a:ext>
              </a:extLst>
            </p:cNvPr>
            <p:cNvSpPr>
              <a:spLocks noChangeAspect="1"/>
            </p:cNvSpPr>
            <p:nvPr/>
          </p:nvSpPr>
          <p:spPr>
            <a:xfrm>
              <a:off x="2749842" y="3752986"/>
              <a:ext cx="425378" cy="416120"/>
            </a:xfrm>
            <a:prstGeom prst="ellipse">
              <a:avLst/>
            </a:prstGeom>
            <a:solidFill>
              <a:schemeClr val="accent4">
                <a:lumMod val="60000"/>
                <a:lumOff val="40000"/>
              </a:schemeClr>
            </a:solidFill>
            <a:ln w="22225" cap="flat" cmpd="sng" algn="ctr">
              <a:solidFill>
                <a:schemeClr val="accent4">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Arial"/>
                <a:cs typeface="Arial"/>
              </a:endParaRPr>
            </a:p>
          </p:txBody>
        </p:sp>
        <p:sp>
          <p:nvSpPr>
            <p:cNvPr id="8" name="Rectangle 7">
              <a:extLst>
                <a:ext uri="{FF2B5EF4-FFF2-40B4-BE49-F238E27FC236}">
                  <a16:creationId xmlns:a16="http://schemas.microsoft.com/office/drawing/2014/main" id="{6AD1E4CC-529E-D88E-C96B-18EFBD531314}"/>
                </a:ext>
              </a:extLst>
            </p:cNvPr>
            <p:cNvSpPr/>
            <p:nvPr/>
          </p:nvSpPr>
          <p:spPr>
            <a:xfrm>
              <a:off x="1770364" y="3748193"/>
              <a:ext cx="374904" cy="37490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Arial"/>
                <a:cs typeface="Arial"/>
              </a:endParaRPr>
            </a:p>
          </p:txBody>
        </p:sp>
        <p:sp>
          <p:nvSpPr>
            <p:cNvPr id="9" name="Oval 8">
              <a:extLst>
                <a:ext uri="{FF2B5EF4-FFF2-40B4-BE49-F238E27FC236}">
                  <a16:creationId xmlns:a16="http://schemas.microsoft.com/office/drawing/2014/main" id="{BA608C74-030D-4315-2E8D-674688A37981}"/>
                </a:ext>
              </a:extLst>
            </p:cNvPr>
            <p:cNvSpPr>
              <a:spLocks noChangeAspect="1"/>
            </p:cNvSpPr>
            <p:nvPr/>
          </p:nvSpPr>
          <p:spPr>
            <a:xfrm>
              <a:off x="740412" y="3727585"/>
              <a:ext cx="425378" cy="416120"/>
            </a:xfrm>
            <a:prstGeom prst="ellipse">
              <a:avLst/>
            </a:prstGeom>
            <a:solidFill>
              <a:srgbClr val="008000"/>
            </a:solidFill>
            <a:ln w="2222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Arial"/>
                <a:cs typeface="Arial"/>
              </a:endParaRPr>
            </a:p>
          </p:txBody>
        </p:sp>
        <p:sp>
          <p:nvSpPr>
            <p:cNvPr id="10" name="AutoShape 20">
              <a:extLst>
                <a:ext uri="{FF2B5EF4-FFF2-40B4-BE49-F238E27FC236}">
                  <a16:creationId xmlns:a16="http://schemas.microsoft.com/office/drawing/2014/main" id="{BC40E4F7-77A6-6AD0-605C-48985C43EB49}"/>
                </a:ext>
              </a:extLst>
            </p:cNvPr>
            <p:cNvSpPr>
              <a:spLocks noChangeArrowheads="1"/>
            </p:cNvSpPr>
            <p:nvPr/>
          </p:nvSpPr>
          <p:spPr bwMode="auto">
            <a:xfrm>
              <a:off x="139176" y="3128665"/>
              <a:ext cx="3560407" cy="1299760"/>
            </a:xfrm>
            <a:prstGeom prst="roundRect">
              <a:avLst>
                <a:gd name="adj" fmla="val 16667"/>
              </a:avLst>
            </a:prstGeom>
            <a:noFill/>
            <a:ln w="28575" cap="flat" cmpd="sng" algn="ctr">
              <a:solidFill>
                <a:srgbClr val="A62A79"/>
              </a:solidFill>
              <a:prstDash val="solid"/>
              <a:round/>
              <a:headEnd type="none" w="med" len="med"/>
              <a:tailEnd type="none" w="med" len="med"/>
            </a:ln>
          </p:spPr>
          <p:txBody>
            <a:bodyPr wrap="none" anchor="ctr">
              <a:prstTxWarp prst="textNoShape">
                <a:avLst/>
              </a:prstTxWarp>
            </a:bodyPr>
            <a:lstStyle/>
            <a:p>
              <a:endParaRPr lang="en-US" sz="2400">
                <a:latin typeface="Arial"/>
                <a:ea typeface="Helvetica " charset="0"/>
                <a:cs typeface="Arial"/>
              </a:endParaRPr>
            </a:p>
          </p:txBody>
        </p:sp>
        <p:sp>
          <p:nvSpPr>
            <p:cNvPr id="11" name="Text Box 15">
              <a:extLst>
                <a:ext uri="{FF2B5EF4-FFF2-40B4-BE49-F238E27FC236}">
                  <a16:creationId xmlns:a16="http://schemas.microsoft.com/office/drawing/2014/main" id="{4328DDF0-7307-230A-B6CA-64CEF3500FC9}"/>
                </a:ext>
              </a:extLst>
            </p:cNvPr>
            <p:cNvSpPr txBox="1">
              <a:spLocks noChangeArrowheads="1"/>
            </p:cNvSpPr>
            <p:nvPr/>
          </p:nvSpPr>
          <p:spPr bwMode="auto">
            <a:xfrm>
              <a:off x="84670" y="3699335"/>
              <a:ext cx="502995" cy="461665"/>
            </a:xfrm>
            <a:prstGeom prst="rect">
              <a:avLst/>
            </a:prstGeom>
            <a:noFill/>
            <a:ln w="9525">
              <a:noFill/>
              <a:miter lim="800000"/>
              <a:headEnd/>
              <a:tailEnd/>
            </a:ln>
          </p:spPr>
          <p:txBody>
            <a:bodyPr wrap="square">
              <a:prstTxWarp prst="textNoShape">
                <a:avLst/>
              </a:prstTxWarp>
              <a:spAutoFit/>
            </a:bodyPr>
            <a:lstStyle/>
            <a:p>
              <a:pPr algn="ctr"/>
              <a:r>
                <a:rPr lang="en-US" sz="2400" b="1" dirty="0">
                  <a:latin typeface="Arial"/>
                  <a:ea typeface="Helvetica " charset="0"/>
                  <a:cs typeface="Arial"/>
                </a:rPr>
                <a:t>R</a:t>
              </a:r>
            </a:p>
          </p:txBody>
        </p:sp>
        <p:cxnSp>
          <p:nvCxnSpPr>
            <p:cNvPr id="12" name="Straight Connector 11">
              <a:extLst>
                <a:ext uri="{FF2B5EF4-FFF2-40B4-BE49-F238E27FC236}">
                  <a16:creationId xmlns:a16="http://schemas.microsoft.com/office/drawing/2014/main" id="{C27CDB67-01D2-8E09-E5B6-7C90460019BE}"/>
                </a:ext>
              </a:extLst>
            </p:cNvPr>
            <p:cNvCxnSpPr/>
            <p:nvPr/>
          </p:nvCxnSpPr>
          <p:spPr>
            <a:xfrm>
              <a:off x="1274410" y="3966760"/>
              <a:ext cx="388766"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52A3066-6767-2229-0455-4DE0F82718D6}"/>
                </a:ext>
              </a:extLst>
            </p:cNvPr>
            <p:cNvCxnSpPr/>
            <p:nvPr/>
          </p:nvCxnSpPr>
          <p:spPr>
            <a:xfrm>
              <a:off x="2250467" y="3968348"/>
              <a:ext cx="388766"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0F4B49C-4319-78DF-F957-704497C66E1B}"/>
                </a:ext>
              </a:extLst>
            </p:cNvPr>
            <p:cNvCxnSpPr/>
            <p:nvPr/>
          </p:nvCxnSpPr>
          <p:spPr>
            <a:xfrm>
              <a:off x="450657" y="3965172"/>
              <a:ext cx="234619"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7" name="Rectangle 16">
            <a:extLst>
              <a:ext uri="{FF2B5EF4-FFF2-40B4-BE49-F238E27FC236}">
                <a16:creationId xmlns:a16="http://schemas.microsoft.com/office/drawing/2014/main" id="{B3BED685-A1CD-EF9F-CCCC-C8B143C8A170}"/>
              </a:ext>
            </a:extLst>
          </p:cNvPr>
          <p:cNvSpPr/>
          <p:nvPr/>
        </p:nvSpPr>
        <p:spPr>
          <a:xfrm>
            <a:off x="9857225" y="1809585"/>
            <a:ext cx="2286000" cy="369332"/>
          </a:xfrm>
          <a:prstGeom prst="rect">
            <a:avLst/>
          </a:prstGeom>
        </p:spPr>
        <p:txBody>
          <a:bodyPr>
            <a:spAutoFit/>
          </a:bodyPr>
          <a:lstStyle/>
          <a:p>
            <a:endParaRPr lang="en-US" dirty="0"/>
          </a:p>
        </p:txBody>
      </p:sp>
      <p:grpSp>
        <p:nvGrpSpPr>
          <p:cNvPr id="18" name="Group 66">
            <a:extLst>
              <a:ext uri="{FF2B5EF4-FFF2-40B4-BE49-F238E27FC236}">
                <a16:creationId xmlns:a16="http://schemas.microsoft.com/office/drawing/2014/main" id="{B16D618E-827B-AD84-1FDD-810A3F0916B4}"/>
              </a:ext>
            </a:extLst>
          </p:cNvPr>
          <p:cNvGrpSpPr/>
          <p:nvPr/>
        </p:nvGrpSpPr>
        <p:grpSpPr>
          <a:xfrm>
            <a:off x="602659" y="2362441"/>
            <a:ext cx="3387016" cy="1299760"/>
            <a:chOff x="-76199" y="3128665"/>
            <a:chExt cx="3387016" cy="1299760"/>
          </a:xfrm>
        </p:grpSpPr>
        <p:sp>
          <p:nvSpPr>
            <p:cNvPr id="22" name="Text Box 15">
              <a:extLst>
                <a:ext uri="{FF2B5EF4-FFF2-40B4-BE49-F238E27FC236}">
                  <a16:creationId xmlns:a16="http://schemas.microsoft.com/office/drawing/2014/main" id="{ADB4F792-7EC0-15AE-4C51-4D51284175FA}"/>
                </a:ext>
              </a:extLst>
            </p:cNvPr>
            <p:cNvSpPr txBox="1">
              <a:spLocks noChangeArrowheads="1"/>
            </p:cNvSpPr>
            <p:nvPr/>
          </p:nvSpPr>
          <p:spPr bwMode="auto">
            <a:xfrm>
              <a:off x="-76199" y="3226162"/>
              <a:ext cx="3264644" cy="461665"/>
            </a:xfrm>
            <a:prstGeom prst="rect">
              <a:avLst/>
            </a:prstGeom>
            <a:noFill/>
            <a:ln w="9525">
              <a:noFill/>
              <a:miter lim="800000"/>
              <a:headEnd/>
              <a:tailEnd/>
            </a:ln>
          </p:spPr>
          <p:txBody>
            <a:bodyPr wrap="square">
              <a:prstTxWarp prst="textNoShape">
                <a:avLst/>
              </a:prstTxWarp>
              <a:spAutoFit/>
            </a:bodyPr>
            <a:lstStyle/>
            <a:p>
              <a:pPr algn="ctr"/>
              <a:r>
                <a:rPr lang="en-US" sz="2400" b="1" dirty="0">
                  <a:latin typeface="Arial"/>
                  <a:ea typeface="Helvetica " charset="0"/>
                  <a:cs typeface="Arial"/>
                </a:rPr>
                <a:t>Man – </a:t>
              </a:r>
              <a:r>
                <a:rPr lang="en-US" sz="2400" b="1" dirty="0" err="1">
                  <a:latin typeface="Arial"/>
                  <a:ea typeface="Helvetica " charset="0"/>
                  <a:cs typeface="Arial"/>
                </a:rPr>
                <a:t>GlcNAc</a:t>
              </a:r>
              <a:r>
                <a:rPr lang="en-US" sz="2400" b="1" dirty="0">
                  <a:latin typeface="Arial"/>
                  <a:ea typeface="Helvetica " charset="0"/>
                  <a:cs typeface="Arial"/>
                </a:rPr>
                <a:t>  </a:t>
              </a:r>
            </a:p>
          </p:txBody>
        </p:sp>
        <p:sp>
          <p:nvSpPr>
            <p:cNvPr id="23" name="Rectangle 22">
              <a:extLst>
                <a:ext uri="{FF2B5EF4-FFF2-40B4-BE49-F238E27FC236}">
                  <a16:creationId xmlns:a16="http://schemas.microsoft.com/office/drawing/2014/main" id="{2D2E82F3-FD50-FB4A-0157-8690D46EA634}"/>
                </a:ext>
              </a:extLst>
            </p:cNvPr>
            <p:cNvSpPr/>
            <p:nvPr/>
          </p:nvSpPr>
          <p:spPr>
            <a:xfrm>
              <a:off x="1770364" y="3748193"/>
              <a:ext cx="374904" cy="37490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Arial"/>
                <a:cs typeface="Arial"/>
              </a:endParaRPr>
            </a:p>
          </p:txBody>
        </p:sp>
        <p:sp>
          <p:nvSpPr>
            <p:cNvPr id="24" name="Oval 23">
              <a:extLst>
                <a:ext uri="{FF2B5EF4-FFF2-40B4-BE49-F238E27FC236}">
                  <a16:creationId xmlns:a16="http://schemas.microsoft.com/office/drawing/2014/main" id="{C0B97664-68CD-BBF2-7D2A-55E3BEE9664F}"/>
                </a:ext>
              </a:extLst>
            </p:cNvPr>
            <p:cNvSpPr>
              <a:spLocks noChangeAspect="1"/>
            </p:cNvSpPr>
            <p:nvPr/>
          </p:nvSpPr>
          <p:spPr>
            <a:xfrm>
              <a:off x="740412" y="3727585"/>
              <a:ext cx="425378" cy="416120"/>
            </a:xfrm>
            <a:prstGeom prst="ellipse">
              <a:avLst/>
            </a:prstGeom>
            <a:solidFill>
              <a:srgbClr val="008000"/>
            </a:solidFill>
            <a:ln w="2222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Arial"/>
                <a:cs typeface="Arial"/>
              </a:endParaRPr>
            </a:p>
          </p:txBody>
        </p:sp>
        <p:sp>
          <p:nvSpPr>
            <p:cNvPr id="25" name="AutoShape 20">
              <a:extLst>
                <a:ext uri="{FF2B5EF4-FFF2-40B4-BE49-F238E27FC236}">
                  <a16:creationId xmlns:a16="http://schemas.microsoft.com/office/drawing/2014/main" id="{49B2AFD2-EBD1-B795-6A0C-EF2A6520B585}"/>
                </a:ext>
              </a:extLst>
            </p:cNvPr>
            <p:cNvSpPr>
              <a:spLocks noChangeArrowheads="1"/>
            </p:cNvSpPr>
            <p:nvPr/>
          </p:nvSpPr>
          <p:spPr bwMode="auto">
            <a:xfrm>
              <a:off x="139176" y="3128665"/>
              <a:ext cx="3171641" cy="1299760"/>
            </a:xfrm>
            <a:prstGeom prst="roundRect">
              <a:avLst>
                <a:gd name="adj" fmla="val 16667"/>
              </a:avLst>
            </a:prstGeom>
            <a:noFill/>
            <a:ln w="28575" cap="flat" cmpd="sng" algn="ctr">
              <a:solidFill>
                <a:srgbClr val="A62A79"/>
              </a:solidFill>
              <a:prstDash val="solid"/>
              <a:round/>
              <a:headEnd type="none" w="med" len="med"/>
              <a:tailEnd type="none" w="med" len="med"/>
            </a:ln>
          </p:spPr>
          <p:txBody>
            <a:bodyPr wrap="none" anchor="ctr">
              <a:prstTxWarp prst="textNoShape">
                <a:avLst/>
              </a:prstTxWarp>
            </a:bodyPr>
            <a:lstStyle/>
            <a:p>
              <a:endParaRPr lang="en-US" sz="2400">
                <a:latin typeface="Arial"/>
                <a:ea typeface="Helvetica " charset="0"/>
                <a:cs typeface="Arial"/>
              </a:endParaRPr>
            </a:p>
          </p:txBody>
        </p:sp>
        <p:sp>
          <p:nvSpPr>
            <p:cNvPr id="26" name="Text Box 15">
              <a:extLst>
                <a:ext uri="{FF2B5EF4-FFF2-40B4-BE49-F238E27FC236}">
                  <a16:creationId xmlns:a16="http://schemas.microsoft.com/office/drawing/2014/main" id="{E998083E-F32E-A3CD-E751-0108C15B61F0}"/>
                </a:ext>
              </a:extLst>
            </p:cNvPr>
            <p:cNvSpPr txBox="1">
              <a:spLocks noChangeArrowheads="1"/>
            </p:cNvSpPr>
            <p:nvPr/>
          </p:nvSpPr>
          <p:spPr bwMode="auto">
            <a:xfrm>
              <a:off x="84670" y="3699335"/>
              <a:ext cx="502995" cy="461665"/>
            </a:xfrm>
            <a:prstGeom prst="rect">
              <a:avLst/>
            </a:prstGeom>
            <a:noFill/>
            <a:ln w="9525">
              <a:noFill/>
              <a:miter lim="800000"/>
              <a:headEnd/>
              <a:tailEnd/>
            </a:ln>
          </p:spPr>
          <p:txBody>
            <a:bodyPr wrap="square">
              <a:prstTxWarp prst="textNoShape">
                <a:avLst/>
              </a:prstTxWarp>
              <a:spAutoFit/>
            </a:bodyPr>
            <a:lstStyle/>
            <a:p>
              <a:pPr algn="ctr"/>
              <a:r>
                <a:rPr lang="en-US" sz="2400" b="1" dirty="0">
                  <a:latin typeface="Arial"/>
                  <a:ea typeface="Helvetica " charset="0"/>
                  <a:cs typeface="Arial"/>
                </a:rPr>
                <a:t>R</a:t>
              </a:r>
            </a:p>
          </p:txBody>
        </p:sp>
        <p:cxnSp>
          <p:nvCxnSpPr>
            <p:cNvPr id="27" name="Straight Connector 26">
              <a:extLst>
                <a:ext uri="{FF2B5EF4-FFF2-40B4-BE49-F238E27FC236}">
                  <a16:creationId xmlns:a16="http://schemas.microsoft.com/office/drawing/2014/main" id="{8431850E-EF24-0CCC-B9E8-6F72E1E00B20}"/>
                </a:ext>
              </a:extLst>
            </p:cNvPr>
            <p:cNvCxnSpPr/>
            <p:nvPr/>
          </p:nvCxnSpPr>
          <p:spPr>
            <a:xfrm>
              <a:off x="1274410" y="3966760"/>
              <a:ext cx="388766"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DF17770-6501-19A2-4714-A52D440CE011}"/>
                </a:ext>
              </a:extLst>
            </p:cNvPr>
            <p:cNvCxnSpPr/>
            <p:nvPr/>
          </p:nvCxnSpPr>
          <p:spPr>
            <a:xfrm>
              <a:off x="450657" y="3965172"/>
              <a:ext cx="234619"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1" name="TextBox 20">
            <a:extLst>
              <a:ext uri="{FF2B5EF4-FFF2-40B4-BE49-F238E27FC236}">
                <a16:creationId xmlns:a16="http://schemas.microsoft.com/office/drawing/2014/main" id="{6C963EBB-ABA8-DFEE-D46D-2447E3EC1FF5}"/>
              </a:ext>
            </a:extLst>
          </p:cNvPr>
          <p:cNvSpPr txBox="1"/>
          <p:nvPr/>
        </p:nvSpPr>
        <p:spPr>
          <a:xfrm>
            <a:off x="1473287" y="1922552"/>
            <a:ext cx="2065245"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Short term cooling</a:t>
            </a:r>
          </a:p>
        </p:txBody>
      </p:sp>
      <p:cxnSp>
        <p:nvCxnSpPr>
          <p:cNvPr id="29" name="Straight Arrow Connector 28">
            <a:extLst>
              <a:ext uri="{FF2B5EF4-FFF2-40B4-BE49-F238E27FC236}">
                <a16:creationId xmlns:a16="http://schemas.microsoft.com/office/drawing/2014/main" id="{F45849CC-24DB-3EED-1980-0CDB2BE9F8AC}"/>
              </a:ext>
            </a:extLst>
          </p:cNvPr>
          <p:cNvCxnSpPr>
            <a:cxnSpLocks/>
          </p:cNvCxnSpPr>
          <p:nvPr/>
        </p:nvCxnSpPr>
        <p:spPr>
          <a:xfrm>
            <a:off x="2459015" y="3737774"/>
            <a:ext cx="0" cy="684735"/>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E13B1F61-BB92-FEF2-288F-CD6D1C59E041}"/>
              </a:ext>
            </a:extLst>
          </p:cNvPr>
          <p:cNvSpPr txBox="1"/>
          <p:nvPr/>
        </p:nvSpPr>
        <p:spPr>
          <a:xfrm>
            <a:off x="614768" y="1087681"/>
            <a:ext cx="3688494" cy="707886"/>
          </a:xfrm>
          <a:prstGeom prst="rect">
            <a:avLst/>
          </a:prstGeom>
          <a:noFill/>
        </p:spPr>
        <p:txBody>
          <a:bodyPr wrap="square" rtlCol="0">
            <a:spAutoFit/>
          </a:bodyPr>
          <a:lstStyle/>
          <a:p>
            <a:pPr algn="ctr"/>
            <a:r>
              <a:rPr lang="en-US" sz="2000" b="1" dirty="0">
                <a:solidFill>
                  <a:srgbClr val="A62A79"/>
                </a:solidFill>
                <a:ea typeface="Tahoma" panose="020B0604030504040204" pitchFamily="34" charset="0"/>
                <a:cs typeface="Tahoma" panose="020B0604030504040204" pitchFamily="34" charset="0"/>
              </a:rPr>
              <a:t>Solution: Cover </a:t>
            </a:r>
            <a:r>
              <a:rPr lang="en-US" sz="2000" b="1" dirty="0" err="1">
                <a:solidFill>
                  <a:srgbClr val="A62A79"/>
                </a:solidFill>
                <a:ea typeface="Tahoma" panose="020B0604030504040204" pitchFamily="34" charset="0"/>
                <a:cs typeface="Tahoma" panose="020B0604030504040204" pitchFamily="34" charset="0"/>
              </a:rPr>
              <a:t>GlcNAc</a:t>
            </a:r>
            <a:r>
              <a:rPr lang="en-US" sz="2000" b="1" dirty="0">
                <a:solidFill>
                  <a:srgbClr val="A62A79"/>
                </a:solidFill>
                <a:ea typeface="Tahoma" panose="020B0604030504040204" pitchFamily="34" charset="0"/>
                <a:cs typeface="Tahoma" panose="020B0604030504040204" pitchFamily="34" charset="0"/>
              </a:rPr>
              <a:t> with galactose (Gal)</a:t>
            </a:r>
          </a:p>
        </p:txBody>
      </p:sp>
      <p:cxnSp>
        <p:nvCxnSpPr>
          <p:cNvPr id="15" name="Straight Connector 14">
            <a:extLst>
              <a:ext uri="{FF2B5EF4-FFF2-40B4-BE49-F238E27FC236}">
                <a16:creationId xmlns:a16="http://schemas.microsoft.com/office/drawing/2014/main" id="{8F0DE22B-0E4E-BA05-4E99-3A73A91A6C00}"/>
              </a:ext>
            </a:extLst>
          </p:cNvPr>
          <p:cNvCxnSpPr>
            <a:cxnSpLocks/>
          </p:cNvCxnSpPr>
          <p:nvPr/>
        </p:nvCxnSpPr>
        <p:spPr>
          <a:xfrm>
            <a:off x="0" y="935911"/>
            <a:ext cx="5156034" cy="0"/>
          </a:xfrm>
          <a:prstGeom prst="line">
            <a:avLst/>
          </a:prstGeom>
          <a:ln w="19050">
            <a:solidFill>
              <a:srgbClr val="A62A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1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6"/>
          <p:cNvSpPr>
            <a:spLocks noChangeArrowheads="1"/>
          </p:cNvSpPr>
          <p:nvPr/>
        </p:nvSpPr>
        <p:spPr bwMode="auto">
          <a:xfrm>
            <a:off x="-39497" y="118043"/>
            <a:ext cx="12192000" cy="50597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p>
            <a:pPr algn="ctr">
              <a:lnSpc>
                <a:spcPct val="120000"/>
              </a:lnSpc>
            </a:pPr>
            <a:r>
              <a:rPr lang="en-US" sz="2400" b="1" dirty="0">
                <a:ea typeface="Tahoma" panose="020B0604030504040204" pitchFamily="34" charset="0"/>
                <a:cs typeface="Tahoma" panose="020B0604030504040204" pitchFamily="34" charset="0"/>
              </a:rPr>
              <a:t>The Ashwell Morell Receptor mediates the clearance of cold stored (days) platelets</a:t>
            </a:r>
          </a:p>
        </p:txBody>
      </p:sp>
      <p:grpSp>
        <p:nvGrpSpPr>
          <p:cNvPr id="2" name="Group 209"/>
          <p:cNvGrpSpPr>
            <a:grpSpLocks/>
          </p:cNvGrpSpPr>
          <p:nvPr/>
        </p:nvGrpSpPr>
        <p:grpSpPr bwMode="auto">
          <a:xfrm>
            <a:off x="122842" y="1452466"/>
            <a:ext cx="5782658" cy="4059334"/>
            <a:chOff x="1205203" y="1816100"/>
            <a:chExt cx="6625933" cy="4212150"/>
          </a:xfrm>
        </p:grpSpPr>
        <p:sp>
          <p:nvSpPr>
            <p:cNvPr id="88068" name="Freeform 35"/>
            <p:cNvSpPr>
              <a:spLocks/>
            </p:cNvSpPr>
            <p:nvPr/>
          </p:nvSpPr>
          <p:spPr bwMode="auto">
            <a:xfrm>
              <a:off x="2971799" y="2493963"/>
              <a:ext cx="3687762" cy="2370137"/>
            </a:xfrm>
            <a:custGeom>
              <a:avLst/>
              <a:gdLst>
                <a:gd name="T0" fmla="*/ 0 w 2323"/>
                <a:gd name="T1" fmla="*/ 2147483647 h 1493"/>
                <a:gd name="T2" fmla="*/ 2147483647 w 2323"/>
                <a:gd name="T3" fmla="*/ 0 h 1493"/>
                <a:gd name="T4" fmla="*/ 2147483647 w 2323"/>
                <a:gd name="T5" fmla="*/ 2147483647 h 1493"/>
                <a:gd name="T6" fmla="*/ 2147483647 w 2323"/>
                <a:gd name="T7" fmla="*/ 2147483647 h 1493"/>
                <a:gd name="T8" fmla="*/ 2147483647 w 2323"/>
                <a:gd name="T9" fmla="*/ 2147483647 h 1493"/>
                <a:gd name="T10" fmla="*/ 0 60000 65536"/>
                <a:gd name="T11" fmla="*/ 0 60000 65536"/>
                <a:gd name="T12" fmla="*/ 0 60000 65536"/>
                <a:gd name="T13" fmla="*/ 0 60000 65536"/>
                <a:gd name="T14" fmla="*/ 0 60000 65536"/>
                <a:gd name="T15" fmla="*/ 0 w 2323"/>
                <a:gd name="T16" fmla="*/ 0 h 1493"/>
                <a:gd name="T17" fmla="*/ 2323 w 2323"/>
                <a:gd name="T18" fmla="*/ 1493 h 1493"/>
              </a:gdLst>
              <a:ahLst/>
              <a:cxnLst>
                <a:cxn ang="T10">
                  <a:pos x="T0" y="T1"/>
                </a:cxn>
                <a:cxn ang="T11">
                  <a:pos x="T2" y="T3"/>
                </a:cxn>
                <a:cxn ang="T12">
                  <a:pos x="T4" y="T5"/>
                </a:cxn>
                <a:cxn ang="T13">
                  <a:pos x="T6" y="T7"/>
                </a:cxn>
                <a:cxn ang="T14">
                  <a:pos x="T8" y="T9"/>
                </a:cxn>
              </a:cxnLst>
              <a:rect l="T15" t="T16" r="T17" b="T18"/>
              <a:pathLst>
                <a:path w="2323" h="1493">
                  <a:moveTo>
                    <a:pt x="0" y="79"/>
                  </a:moveTo>
                  <a:lnTo>
                    <a:pt x="65" y="0"/>
                  </a:lnTo>
                  <a:lnTo>
                    <a:pt x="775" y="762"/>
                  </a:lnTo>
                  <a:lnTo>
                    <a:pt x="1549" y="1088"/>
                  </a:lnTo>
                  <a:lnTo>
                    <a:pt x="2323" y="1493"/>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grpSp>
          <p:nvGrpSpPr>
            <p:cNvPr id="3" name="Group 53"/>
            <p:cNvGrpSpPr>
              <a:grpSpLocks/>
            </p:cNvGrpSpPr>
            <p:nvPr/>
          </p:nvGrpSpPr>
          <p:grpSpPr bwMode="auto">
            <a:xfrm>
              <a:off x="2971703" y="2005013"/>
              <a:ext cx="3689228" cy="2938458"/>
              <a:chOff x="1872" y="1263"/>
              <a:chExt cx="2324" cy="1851"/>
            </a:xfrm>
          </p:grpSpPr>
          <p:sp>
            <p:nvSpPr>
              <p:cNvPr id="88257" name="Freeform 36"/>
              <p:cNvSpPr>
                <a:spLocks/>
              </p:cNvSpPr>
              <p:nvPr/>
            </p:nvSpPr>
            <p:spPr bwMode="auto">
              <a:xfrm>
                <a:off x="1872" y="1293"/>
                <a:ext cx="13" cy="357"/>
              </a:xfrm>
              <a:custGeom>
                <a:avLst/>
                <a:gdLst>
                  <a:gd name="T0" fmla="*/ 0 w 13"/>
                  <a:gd name="T1" fmla="*/ 357 h 357"/>
                  <a:gd name="T2" fmla="*/ 0 w 13"/>
                  <a:gd name="T3" fmla="*/ 0 h 357"/>
                  <a:gd name="T4" fmla="*/ 13 w 13"/>
                  <a:gd name="T5" fmla="*/ 0 h 357"/>
                  <a:gd name="T6" fmla="*/ 0 60000 65536"/>
                  <a:gd name="T7" fmla="*/ 0 60000 65536"/>
                  <a:gd name="T8" fmla="*/ 0 60000 65536"/>
                  <a:gd name="T9" fmla="*/ 0 w 13"/>
                  <a:gd name="T10" fmla="*/ 0 h 357"/>
                  <a:gd name="T11" fmla="*/ 13 w 13"/>
                  <a:gd name="T12" fmla="*/ 357 h 357"/>
                </a:gdLst>
                <a:ahLst/>
                <a:cxnLst>
                  <a:cxn ang="T6">
                    <a:pos x="T0" y="T1"/>
                  </a:cxn>
                  <a:cxn ang="T7">
                    <a:pos x="T2" y="T3"/>
                  </a:cxn>
                  <a:cxn ang="T8">
                    <a:pos x="T4" y="T5"/>
                  </a:cxn>
                </a:cxnLst>
                <a:rect l="T9" t="T10" r="T11" b="T12"/>
                <a:pathLst>
                  <a:path w="13" h="357">
                    <a:moveTo>
                      <a:pt x="0" y="357"/>
                    </a:moveTo>
                    <a:lnTo>
                      <a:pt x="0" y="0"/>
                    </a:lnTo>
                    <a:lnTo>
                      <a:pt x="13" y="0"/>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sp>
            <p:nvSpPr>
              <p:cNvPr id="88258" name="Freeform 37"/>
              <p:cNvSpPr>
                <a:spLocks/>
              </p:cNvSpPr>
              <p:nvPr/>
            </p:nvSpPr>
            <p:spPr bwMode="auto">
              <a:xfrm>
                <a:off x="1872" y="1650"/>
                <a:ext cx="13" cy="357"/>
              </a:xfrm>
              <a:custGeom>
                <a:avLst/>
                <a:gdLst>
                  <a:gd name="T0" fmla="*/ 0 w 13"/>
                  <a:gd name="T1" fmla="*/ 0 h 357"/>
                  <a:gd name="T2" fmla="*/ 0 w 13"/>
                  <a:gd name="T3" fmla="*/ 357 h 357"/>
                  <a:gd name="T4" fmla="*/ 13 w 13"/>
                  <a:gd name="T5" fmla="*/ 357 h 357"/>
                  <a:gd name="T6" fmla="*/ 0 60000 65536"/>
                  <a:gd name="T7" fmla="*/ 0 60000 65536"/>
                  <a:gd name="T8" fmla="*/ 0 60000 65536"/>
                  <a:gd name="T9" fmla="*/ 0 w 13"/>
                  <a:gd name="T10" fmla="*/ 0 h 357"/>
                  <a:gd name="T11" fmla="*/ 13 w 13"/>
                  <a:gd name="T12" fmla="*/ 357 h 357"/>
                </a:gdLst>
                <a:ahLst/>
                <a:cxnLst>
                  <a:cxn ang="T6">
                    <a:pos x="T0" y="T1"/>
                  </a:cxn>
                  <a:cxn ang="T7">
                    <a:pos x="T2" y="T3"/>
                  </a:cxn>
                  <a:cxn ang="T8">
                    <a:pos x="T4" y="T5"/>
                  </a:cxn>
                </a:cxnLst>
                <a:rect l="T9" t="T10" r="T11" b="T12"/>
                <a:pathLst>
                  <a:path w="13" h="357">
                    <a:moveTo>
                      <a:pt x="0" y="0"/>
                    </a:moveTo>
                    <a:lnTo>
                      <a:pt x="0" y="357"/>
                    </a:lnTo>
                    <a:lnTo>
                      <a:pt x="13" y="357"/>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sp>
            <p:nvSpPr>
              <p:cNvPr id="88259" name="Line 38"/>
              <p:cNvSpPr>
                <a:spLocks noChangeShapeType="1"/>
              </p:cNvSpPr>
              <p:nvPr/>
            </p:nvSpPr>
            <p:spPr bwMode="auto">
              <a:xfrm flipV="1">
                <a:off x="1937" y="1263"/>
                <a:ext cx="1" cy="30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60" name="Line 39"/>
              <p:cNvSpPr>
                <a:spLocks noChangeShapeType="1"/>
              </p:cNvSpPr>
              <p:nvPr/>
            </p:nvSpPr>
            <p:spPr bwMode="auto">
              <a:xfrm>
                <a:off x="1937" y="1571"/>
                <a:ext cx="1" cy="363"/>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61" name="Line 40"/>
              <p:cNvSpPr>
                <a:spLocks noChangeShapeType="1"/>
              </p:cNvSpPr>
              <p:nvPr/>
            </p:nvSpPr>
            <p:spPr bwMode="auto">
              <a:xfrm>
                <a:off x="1924" y="1934"/>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62" name="Line 41"/>
              <p:cNvSpPr>
                <a:spLocks noChangeShapeType="1"/>
              </p:cNvSpPr>
              <p:nvPr/>
            </p:nvSpPr>
            <p:spPr bwMode="auto">
              <a:xfrm flipV="1">
                <a:off x="2647" y="2115"/>
                <a:ext cx="1" cy="21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63" name="Line 42"/>
              <p:cNvSpPr>
                <a:spLocks noChangeShapeType="1"/>
              </p:cNvSpPr>
              <p:nvPr/>
            </p:nvSpPr>
            <p:spPr bwMode="auto">
              <a:xfrm>
                <a:off x="2634" y="2115"/>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64" name="Line 43"/>
              <p:cNvSpPr>
                <a:spLocks noChangeShapeType="1"/>
              </p:cNvSpPr>
              <p:nvPr/>
            </p:nvSpPr>
            <p:spPr bwMode="auto">
              <a:xfrm>
                <a:off x="2647" y="2333"/>
                <a:ext cx="1" cy="21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65" name="Line 44"/>
              <p:cNvSpPr>
                <a:spLocks noChangeShapeType="1"/>
              </p:cNvSpPr>
              <p:nvPr/>
            </p:nvSpPr>
            <p:spPr bwMode="auto">
              <a:xfrm>
                <a:off x="2634" y="2551"/>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66" name="Line 45"/>
              <p:cNvSpPr>
                <a:spLocks noChangeShapeType="1"/>
              </p:cNvSpPr>
              <p:nvPr/>
            </p:nvSpPr>
            <p:spPr bwMode="auto">
              <a:xfrm flipV="1">
                <a:off x="3421" y="2587"/>
                <a:ext cx="1" cy="72"/>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67" name="Line 46"/>
              <p:cNvSpPr>
                <a:spLocks noChangeShapeType="1"/>
              </p:cNvSpPr>
              <p:nvPr/>
            </p:nvSpPr>
            <p:spPr bwMode="auto">
              <a:xfrm>
                <a:off x="3408" y="2587"/>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68" name="Line 47"/>
              <p:cNvSpPr>
                <a:spLocks noChangeShapeType="1"/>
              </p:cNvSpPr>
              <p:nvPr/>
            </p:nvSpPr>
            <p:spPr bwMode="auto">
              <a:xfrm>
                <a:off x="3421" y="2659"/>
                <a:ext cx="1" cy="79"/>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69" name="Line 48"/>
              <p:cNvSpPr>
                <a:spLocks noChangeShapeType="1"/>
              </p:cNvSpPr>
              <p:nvPr/>
            </p:nvSpPr>
            <p:spPr bwMode="auto">
              <a:xfrm>
                <a:off x="3408" y="2738"/>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70" name="Line 49"/>
              <p:cNvSpPr>
                <a:spLocks noChangeShapeType="1"/>
              </p:cNvSpPr>
              <p:nvPr/>
            </p:nvSpPr>
            <p:spPr bwMode="auto">
              <a:xfrm flipV="1">
                <a:off x="4195" y="3022"/>
                <a:ext cx="1" cy="42"/>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71" name="Line 50"/>
              <p:cNvSpPr>
                <a:spLocks noChangeShapeType="1"/>
              </p:cNvSpPr>
              <p:nvPr/>
            </p:nvSpPr>
            <p:spPr bwMode="auto">
              <a:xfrm>
                <a:off x="4182" y="3022"/>
                <a:ext cx="13"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72" name="Line 51"/>
              <p:cNvSpPr>
                <a:spLocks noChangeShapeType="1"/>
              </p:cNvSpPr>
              <p:nvPr/>
            </p:nvSpPr>
            <p:spPr bwMode="auto">
              <a:xfrm>
                <a:off x="4195" y="3064"/>
                <a:ext cx="1" cy="49"/>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73" name="Line 52"/>
              <p:cNvSpPr>
                <a:spLocks noChangeShapeType="1"/>
              </p:cNvSpPr>
              <p:nvPr/>
            </p:nvSpPr>
            <p:spPr bwMode="auto">
              <a:xfrm>
                <a:off x="4182" y="3113"/>
                <a:ext cx="13"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grpSp>
        <p:sp>
          <p:nvSpPr>
            <p:cNvPr id="88070" name="Freeform 54"/>
            <p:cNvSpPr>
              <a:spLocks/>
            </p:cNvSpPr>
            <p:nvPr/>
          </p:nvSpPr>
          <p:spPr bwMode="auto">
            <a:xfrm>
              <a:off x="2971799" y="2301875"/>
              <a:ext cx="3687762" cy="2370138"/>
            </a:xfrm>
            <a:custGeom>
              <a:avLst/>
              <a:gdLst>
                <a:gd name="T0" fmla="*/ 0 w 2323"/>
                <a:gd name="T1" fmla="*/ 0 h 1493"/>
                <a:gd name="T2" fmla="*/ 2147483647 w 2323"/>
                <a:gd name="T3" fmla="*/ 2147483647 h 1493"/>
                <a:gd name="T4" fmla="*/ 2147483647 w 2323"/>
                <a:gd name="T5" fmla="*/ 2147483647 h 1493"/>
                <a:gd name="T6" fmla="*/ 2147483647 w 2323"/>
                <a:gd name="T7" fmla="*/ 2147483647 h 1493"/>
                <a:gd name="T8" fmla="*/ 2147483647 w 2323"/>
                <a:gd name="T9" fmla="*/ 2147483647 h 1493"/>
                <a:gd name="T10" fmla="*/ 0 60000 65536"/>
                <a:gd name="T11" fmla="*/ 0 60000 65536"/>
                <a:gd name="T12" fmla="*/ 0 60000 65536"/>
                <a:gd name="T13" fmla="*/ 0 60000 65536"/>
                <a:gd name="T14" fmla="*/ 0 60000 65536"/>
                <a:gd name="T15" fmla="*/ 0 w 2323"/>
                <a:gd name="T16" fmla="*/ 0 h 1493"/>
                <a:gd name="T17" fmla="*/ 2323 w 2323"/>
                <a:gd name="T18" fmla="*/ 1493 h 1493"/>
              </a:gdLst>
              <a:ahLst/>
              <a:cxnLst>
                <a:cxn ang="T10">
                  <a:pos x="T0" y="T1"/>
                </a:cxn>
                <a:cxn ang="T11">
                  <a:pos x="T2" y="T3"/>
                </a:cxn>
                <a:cxn ang="T12">
                  <a:pos x="T4" y="T5"/>
                </a:cxn>
                <a:cxn ang="T13">
                  <a:pos x="T6" y="T7"/>
                </a:cxn>
                <a:cxn ang="T14">
                  <a:pos x="T8" y="T9"/>
                </a:cxn>
              </a:cxnLst>
              <a:rect l="T15" t="T16" r="T17" b="T18"/>
              <a:pathLst>
                <a:path w="2323" h="1493">
                  <a:moveTo>
                    <a:pt x="0" y="0"/>
                  </a:moveTo>
                  <a:lnTo>
                    <a:pt x="65" y="61"/>
                  </a:lnTo>
                  <a:lnTo>
                    <a:pt x="775" y="526"/>
                  </a:lnTo>
                  <a:lnTo>
                    <a:pt x="1549" y="1119"/>
                  </a:lnTo>
                  <a:lnTo>
                    <a:pt x="2323" y="1493"/>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grpSp>
          <p:nvGrpSpPr>
            <p:cNvPr id="4" name="Group 72"/>
            <p:cNvGrpSpPr>
              <a:grpSpLocks/>
            </p:cNvGrpSpPr>
            <p:nvPr/>
          </p:nvGrpSpPr>
          <p:grpSpPr bwMode="auto">
            <a:xfrm>
              <a:off x="2970864" y="2005020"/>
              <a:ext cx="3688188" cy="2889260"/>
              <a:chOff x="1872" y="1263"/>
              <a:chExt cx="2324" cy="1820"/>
            </a:xfrm>
          </p:grpSpPr>
          <p:sp>
            <p:nvSpPr>
              <p:cNvPr id="88240" name="Line 55"/>
              <p:cNvSpPr>
                <a:spLocks noChangeShapeType="1"/>
              </p:cNvSpPr>
              <p:nvPr/>
            </p:nvSpPr>
            <p:spPr bwMode="auto">
              <a:xfrm flipV="1">
                <a:off x="1872" y="1263"/>
                <a:ext cx="1" cy="187"/>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41" name="Freeform 56"/>
              <p:cNvSpPr>
                <a:spLocks/>
              </p:cNvSpPr>
              <p:nvPr/>
            </p:nvSpPr>
            <p:spPr bwMode="auto">
              <a:xfrm>
                <a:off x="1872" y="1450"/>
                <a:ext cx="13" cy="248"/>
              </a:xfrm>
              <a:custGeom>
                <a:avLst/>
                <a:gdLst>
                  <a:gd name="T0" fmla="*/ 0 w 13"/>
                  <a:gd name="T1" fmla="*/ 0 h 248"/>
                  <a:gd name="T2" fmla="*/ 0 w 13"/>
                  <a:gd name="T3" fmla="*/ 248 h 248"/>
                  <a:gd name="T4" fmla="*/ 13 w 13"/>
                  <a:gd name="T5" fmla="*/ 248 h 248"/>
                  <a:gd name="T6" fmla="*/ 0 60000 65536"/>
                  <a:gd name="T7" fmla="*/ 0 60000 65536"/>
                  <a:gd name="T8" fmla="*/ 0 60000 65536"/>
                  <a:gd name="T9" fmla="*/ 0 w 13"/>
                  <a:gd name="T10" fmla="*/ 0 h 248"/>
                  <a:gd name="T11" fmla="*/ 13 w 13"/>
                  <a:gd name="T12" fmla="*/ 248 h 248"/>
                </a:gdLst>
                <a:ahLst/>
                <a:cxnLst>
                  <a:cxn ang="T6">
                    <a:pos x="T0" y="T1"/>
                  </a:cxn>
                  <a:cxn ang="T7">
                    <a:pos x="T2" y="T3"/>
                  </a:cxn>
                  <a:cxn ang="T8">
                    <a:pos x="T4" y="T5"/>
                  </a:cxn>
                </a:cxnLst>
                <a:rect l="T9" t="T10" r="T11" b="T12"/>
                <a:pathLst>
                  <a:path w="13" h="248">
                    <a:moveTo>
                      <a:pt x="0" y="0"/>
                    </a:moveTo>
                    <a:lnTo>
                      <a:pt x="0" y="248"/>
                    </a:lnTo>
                    <a:lnTo>
                      <a:pt x="13" y="248"/>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sp>
            <p:nvSpPr>
              <p:cNvPr id="88242" name="Line 57"/>
              <p:cNvSpPr>
                <a:spLocks noChangeShapeType="1"/>
              </p:cNvSpPr>
              <p:nvPr/>
            </p:nvSpPr>
            <p:spPr bwMode="auto">
              <a:xfrm flipV="1">
                <a:off x="1937" y="1263"/>
                <a:ext cx="1" cy="24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43" name="Line 58"/>
              <p:cNvSpPr>
                <a:spLocks noChangeShapeType="1"/>
              </p:cNvSpPr>
              <p:nvPr/>
            </p:nvSpPr>
            <p:spPr bwMode="auto">
              <a:xfrm>
                <a:off x="1937" y="1511"/>
                <a:ext cx="1" cy="326"/>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44" name="Line 59"/>
              <p:cNvSpPr>
                <a:spLocks noChangeShapeType="1"/>
              </p:cNvSpPr>
              <p:nvPr/>
            </p:nvSpPr>
            <p:spPr bwMode="auto">
              <a:xfrm>
                <a:off x="1924" y="1837"/>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45" name="Line 60"/>
              <p:cNvSpPr>
                <a:spLocks noChangeShapeType="1"/>
              </p:cNvSpPr>
              <p:nvPr/>
            </p:nvSpPr>
            <p:spPr bwMode="auto">
              <a:xfrm flipV="1">
                <a:off x="2647" y="1729"/>
                <a:ext cx="1" cy="247"/>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46" name="Line 61"/>
              <p:cNvSpPr>
                <a:spLocks noChangeShapeType="1"/>
              </p:cNvSpPr>
              <p:nvPr/>
            </p:nvSpPr>
            <p:spPr bwMode="auto">
              <a:xfrm>
                <a:off x="2634" y="1729"/>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47" name="Line 62"/>
              <p:cNvSpPr>
                <a:spLocks noChangeShapeType="1"/>
              </p:cNvSpPr>
              <p:nvPr/>
            </p:nvSpPr>
            <p:spPr bwMode="auto">
              <a:xfrm>
                <a:off x="2647" y="1976"/>
                <a:ext cx="1" cy="24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48" name="Line 63"/>
              <p:cNvSpPr>
                <a:spLocks noChangeShapeType="1"/>
              </p:cNvSpPr>
              <p:nvPr/>
            </p:nvSpPr>
            <p:spPr bwMode="auto">
              <a:xfrm>
                <a:off x="2634" y="2224"/>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49" name="Line 64"/>
              <p:cNvSpPr>
                <a:spLocks noChangeShapeType="1"/>
              </p:cNvSpPr>
              <p:nvPr/>
            </p:nvSpPr>
            <p:spPr bwMode="auto">
              <a:xfrm flipV="1">
                <a:off x="3421" y="2478"/>
                <a:ext cx="1" cy="9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50" name="Line 65"/>
              <p:cNvSpPr>
                <a:spLocks noChangeShapeType="1"/>
              </p:cNvSpPr>
              <p:nvPr/>
            </p:nvSpPr>
            <p:spPr bwMode="auto">
              <a:xfrm>
                <a:off x="3408" y="2478"/>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51" name="Line 66"/>
              <p:cNvSpPr>
                <a:spLocks noChangeShapeType="1"/>
              </p:cNvSpPr>
              <p:nvPr/>
            </p:nvSpPr>
            <p:spPr bwMode="auto">
              <a:xfrm>
                <a:off x="3421" y="2569"/>
                <a:ext cx="1" cy="90"/>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52" name="Line 67"/>
              <p:cNvSpPr>
                <a:spLocks noChangeShapeType="1"/>
              </p:cNvSpPr>
              <p:nvPr/>
            </p:nvSpPr>
            <p:spPr bwMode="auto">
              <a:xfrm>
                <a:off x="3408" y="2659"/>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53" name="Line 68"/>
              <p:cNvSpPr>
                <a:spLocks noChangeShapeType="1"/>
              </p:cNvSpPr>
              <p:nvPr/>
            </p:nvSpPr>
            <p:spPr bwMode="auto">
              <a:xfrm flipV="1">
                <a:off x="4195" y="2804"/>
                <a:ext cx="1" cy="139"/>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54" name="Line 69"/>
              <p:cNvSpPr>
                <a:spLocks noChangeShapeType="1"/>
              </p:cNvSpPr>
              <p:nvPr/>
            </p:nvSpPr>
            <p:spPr bwMode="auto">
              <a:xfrm>
                <a:off x="4182" y="2804"/>
                <a:ext cx="13"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55" name="Line 70"/>
              <p:cNvSpPr>
                <a:spLocks noChangeShapeType="1"/>
              </p:cNvSpPr>
              <p:nvPr/>
            </p:nvSpPr>
            <p:spPr bwMode="auto">
              <a:xfrm>
                <a:off x="4195" y="2943"/>
                <a:ext cx="1" cy="139"/>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56" name="Line 71"/>
              <p:cNvSpPr>
                <a:spLocks noChangeShapeType="1"/>
              </p:cNvSpPr>
              <p:nvPr/>
            </p:nvSpPr>
            <p:spPr bwMode="auto">
              <a:xfrm>
                <a:off x="4182" y="3082"/>
                <a:ext cx="13"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grpSp>
        <p:sp>
          <p:nvSpPr>
            <p:cNvPr id="88072" name="Freeform 73"/>
            <p:cNvSpPr>
              <a:spLocks/>
            </p:cNvSpPr>
            <p:nvPr/>
          </p:nvSpPr>
          <p:spPr bwMode="auto">
            <a:xfrm>
              <a:off x="2971799" y="2840038"/>
              <a:ext cx="3687762" cy="2052637"/>
            </a:xfrm>
            <a:custGeom>
              <a:avLst/>
              <a:gdLst>
                <a:gd name="T0" fmla="*/ 0 w 2323"/>
                <a:gd name="T1" fmla="*/ 2147483647 h 1293"/>
                <a:gd name="T2" fmla="*/ 2147483647 w 2323"/>
                <a:gd name="T3" fmla="*/ 0 h 1293"/>
                <a:gd name="T4" fmla="*/ 2147483647 w 2323"/>
                <a:gd name="T5" fmla="*/ 2147483647 h 1293"/>
                <a:gd name="T6" fmla="*/ 2147483647 w 2323"/>
                <a:gd name="T7" fmla="*/ 2147483647 h 1293"/>
                <a:gd name="T8" fmla="*/ 2147483647 w 2323"/>
                <a:gd name="T9" fmla="*/ 2147483647 h 1293"/>
                <a:gd name="T10" fmla="*/ 0 60000 65536"/>
                <a:gd name="T11" fmla="*/ 0 60000 65536"/>
                <a:gd name="T12" fmla="*/ 0 60000 65536"/>
                <a:gd name="T13" fmla="*/ 0 60000 65536"/>
                <a:gd name="T14" fmla="*/ 0 60000 65536"/>
                <a:gd name="T15" fmla="*/ 0 w 2323"/>
                <a:gd name="T16" fmla="*/ 0 h 1293"/>
                <a:gd name="T17" fmla="*/ 2323 w 2323"/>
                <a:gd name="T18" fmla="*/ 1293 h 1293"/>
              </a:gdLst>
              <a:ahLst/>
              <a:cxnLst>
                <a:cxn ang="T10">
                  <a:pos x="T0" y="T1"/>
                </a:cxn>
                <a:cxn ang="T11">
                  <a:pos x="T2" y="T3"/>
                </a:cxn>
                <a:cxn ang="T12">
                  <a:pos x="T4" y="T5"/>
                </a:cxn>
                <a:cxn ang="T13">
                  <a:pos x="T6" y="T7"/>
                </a:cxn>
                <a:cxn ang="T14">
                  <a:pos x="T8" y="T9"/>
                </a:cxn>
              </a:cxnLst>
              <a:rect l="T15" t="T16" r="T17" b="T18"/>
              <a:pathLst>
                <a:path w="2323" h="1293">
                  <a:moveTo>
                    <a:pt x="0" y="97"/>
                  </a:moveTo>
                  <a:lnTo>
                    <a:pt x="65" y="0"/>
                  </a:lnTo>
                  <a:lnTo>
                    <a:pt x="775" y="671"/>
                  </a:lnTo>
                  <a:lnTo>
                    <a:pt x="1549" y="1015"/>
                  </a:lnTo>
                  <a:lnTo>
                    <a:pt x="2323" y="1293"/>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grpSp>
          <p:nvGrpSpPr>
            <p:cNvPr id="5" name="Group 92"/>
            <p:cNvGrpSpPr>
              <a:grpSpLocks/>
            </p:cNvGrpSpPr>
            <p:nvPr/>
          </p:nvGrpSpPr>
          <p:grpSpPr bwMode="auto">
            <a:xfrm>
              <a:off x="2971703" y="2493966"/>
              <a:ext cx="3689229" cy="2573341"/>
              <a:chOff x="1872" y="1571"/>
              <a:chExt cx="2324" cy="1621"/>
            </a:xfrm>
          </p:grpSpPr>
          <p:sp>
            <p:nvSpPr>
              <p:cNvPr id="88222" name="Freeform 74"/>
              <p:cNvSpPr>
                <a:spLocks/>
              </p:cNvSpPr>
              <p:nvPr/>
            </p:nvSpPr>
            <p:spPr bwMode="auto">
              <a:xfrm>
                <a:off x="1872" y="1638"/>
                <a:ext cx="13" cy="248"/>
              </a:xfrm>
              <a:custGeom>
                <a:avLst/>
                <a:gdLst>
                  <a:gd name="T0" fmla="*/ 0 w 13"/>
                  <a:gd name="T1" fmla="*/ 248 h 248"/>
                  <a:gd name="T2" fmla="*/ 0 w 13"/>
                  <a:gd name="T3" fmla="*/ 0 h 248"/>
                  <a:gd name="T4" fmla="*/ 13 w 13"/>
                  <a:gd name="T5" fmla="*/ 0 h 248"/>
                  <a:gd name="T6" fmla="*/ 0 60000 65536"/>
                  <a:gd name="T7" fmla="*/ 0 60000 65536"/>
                  <a:gd name="T8" fmla="*/ 0 60000 65536"/>
                  <a:gd name="T9" fmla="*/ 0 w 13"/>
                  <a:gd name="T10" fmla="*/ 0 h 248"/>
                  <a:gd name="T11" fmla="*/ 13 w 13"/>
                  <a:gd name="T12" fmla="*/ 248 h 248"/>
                </a:gdLst>
                <a:ahLst/>
                <a:cxnLst>
                  <a:cxn ang="T6">
                    <a:pos x="T0" y="T1"/>
                  </a:cxn>
                  <a:cxn ang="T7">
                    <a:pos x="T2" y="T3"/>
                  </a:cxn>
                  <a:cxn ang="T8">
                    <a:pos x="T4" y="T5"/>
                  </a:cxn>
                </a:cxnLst>
                <a:rect l="T9" t="T10" r="T11" b="T12"/>
                <a:pathLst>
                  <a:path w="13" h="248">
                    <a:moveTo>
                      <a:pt x="0" y="248"/>
                    </a:moveTo>
                    <a:lnTo>
                      <a:pt x="0" y="0"/>
                    </a:lnTo>
                    <a:lnTo>
                      <a:pt x="13" y="0"/>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sp>
            <p:nvSpPr>
              <p:cNvPr id="88223" name="Freeform 75"/>
              <p:cNvSpPr>
                <a:spLocks/>
              </p:cNvSpPr>
              <p:nvPr/>
            </p:nvSpPr>
            <p:spPr bwMode="auto">
              <a:xfrm>
                <a:off x="1872" y="1886"/>
                <a:ext cx="13" cy="248"/>
              </a:xfrm>
              <a:custGeom>
                <a:avLst/>
                <a:gdLst>
                  <a:gd name="T0" fmla="*/ 0 w 13"/>
                  <a:gd name="T1" fmla="*/ 0 h 248"/>
                  <a:gd name="T2" fmla="*/ 0 w 13"/>
                  <a:gd name="T3" fmla="*/ 248 h 248"/>
                  <a:gd name="T4" fmla="*/ 13 w 13"/>
                  <a:gd name="T5" fmla="*/ 248 h 248"/>
                  <a:gd name="T6" fmla="*/ 0 60000 65536"/>
                  <a:gd name="T7" fmla="*/ 0 60000 65536"/>
                  <a:gd name="T8" fmla="*/ 0 60000 65536"/>
                  <a:gd name="T9" fmla="*/ 0 w 13"/>
                  <a:gd name="T10" fmla="*/ 0 h 248"/>
                  <a:gd name="T11" fmla="*/ 13 w 13"/>
                  <a:gd name="T12" fmla="*/ 248 h 248"/>
                </a:gdLst>
                <a:ahLst/>
                <a:cxnLst>
                  <a:cxn ang="T6">
                    <a:pos x="T0" y="T1"/>
                  </a:cxn>
                  <a:cxn ang="T7">
                    <a:pos x="T2" y="T3"/>
                  </a:cxn>
                  <a:cxn ang="T8">
                    <a:pos x="T4" y="T5"/>
                  </a:cxn>
                </a:cxnLst>
                <a:rect l="T9" t="T10" r="T11" b="T12"/>
                <a:pathLst>
                  <a:path w="13" h="248">
                    <a:moveTo>
                      <a:pt x="0" y="0"/>
                    </a:moveTo>
                    <a:lnTo>
                      <a:pt x="0" y="248"/>
                    </a:lnTo>
                    <a:lnTo>
                      <a:pt x="13" y="248"/>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sp>
            <p:nvSpPr>
              <p:cNvPr id="88224" name="Line 76"/>
              <p:cNvSpPr>
                <a:spLocks noChangeShapeType="1"/>
              </p:cNvSpPr>
              <p:nvPr/>
            </p:nvSpPr>
            <p:spPr bwMode="auto">
              <a:xfrm flipV="1">
                <a:off x="1937" y="1571"/>
                <a:ext cx="1" cy="21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25" name="Line 77"/>
              <p:cNvSpPr>
                <a:spLocks noChangeShapeType="1"/>
              </p:cNvSpPr>
              <p:nvPr/>
            </p:nvSpPr>
            <p:spPr bwMode="auto">
              <a:xfrm>
                <a:off x="1924" y="1571"/>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26" name="Line 78"/>
              <p:cNvSpPr>
                <a:spLocks noChangeShapeType="1"/>
              </p:cNvSpPr>
              <p:nvPr/>
            </p:nvSpPr>
            <p:spPr bwMode="auto">
              <a:xfrm>
                <a:off x="1937" y="1789"/>
                <a:ext cx="1" cy="21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27" name="Line 79"/>
              <p:cNvSpPr>
                <a:spLocks noChangeShapeType="1"/>
              </p:cNvSpPr>
              <p:nvPr/>
            </p:nvSpPr>
            <p:spPr bwMode="auto">
              <a:xfrm>
                <a:off x="1924" y="2007"/>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28" name="Line 80"/>
              <p:cNvSpPr>
                <a:spLocks noChangeShapeType="1"/>
              </p:cNvSpPr>
              <p:nvPr/>
            </p:nvSpPr>
            <p:spPr bwMode="auto">
              <a:xfrm flipV="1">
                <a:off x="2647" y="2212"/>
                <a:ext cx="1" cy="24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29" name="Line 81"/>
              <p:cNvSpPr>
                <a:spLocks noChangeShapeType="1"/>
              </p:cNvSpPr>
              <p:nvPr/>
            </p:nvSpPr>
            <p:spPr bwMode="auto">
              <a:xfrm>
                <a:off x="2634" y="2212"/>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30" name="Line 82"/>
              <p:cNvSpPr>
                <a:spLocks noChangeShapeType="1"/>
              </p:cNvSpPr>
              <p:nvPr/>
            </p:nvSpPr>
            <p:spPr bwMode="auto">
              <a:xfrm>
                <a:off x="4046" y="2481"/>
                <a:ext cx="1" cy="24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31" name="Line 83"/>
              <p:cNvSpPr>
                <a:spLocks noChangeShapeType="1"/>
              </p:cNvSpPr>
              <p:nvPr/>
            </p:nvSpPr>
            <p:spPr bwMode="auto">
              <a:xfrm>
                <a:off x="2634" y="2708"/>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32" name="Line 84"/>
              <p:cNvSpPr>
                <a:spLocks noChangeShapeType="1"/>
              </p:cNvSpPr>
              <p:nvPr/>
            </p:nvSpPr>
            <p:spPr bwMode="auto">
              <a:xfrm flipV="1">
                <a:off x="3421" y="2726"/>
                <a:ext cx="1" cy="7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33" name="Line 85"/>
              <p:cNvSpPr>
                <a:spLocks noChangeShapeType="1"/>
              </p:cNvSpPr>
              <p:nvPr/>
            </p:nvSpPr>
            <p:spPr bwMode="auto">
              <a:xfrm>
                <a:off x="3408" y="2726"/>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34" name="Line 86"/>
              <p:cNvSpPr>
                <a:spLocks noChangeShapeType="1"/>
              </p:cNvSpPr>
              <p:nvPr/>
            </p:nvSpPr>
            <p:spPr bwMode="auto">
              <a:xfrm>
                <a:off x="3421" y="2804"/>
                <a:ext cx="1" cy="73"/>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35" name="Line 87"/>
              <p:cNvSpPr>
                <a:spLocks noChangeShapeType="1"/>
              </p:cNvSpPr>
              <p:nvPr/>
            </p:nvSpPr>
            <p:spPr bwMode="auto">
              <a:xfrm>
                <a:off x="3408" y="2877"/>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36" name="Line 88"/>
              <p:cNvSpPr>
                <a:spLocks noChangeShapeType="1"/>
              </p:cNvSpPr>
              <p:nvPr/>
            </p:nvSpPr>
            <p:spPr bwMode="auto">
              <a:xfrm flipV="1">
                <a:off x="4195" y="2974"/>
                <a:ext cx="1" cy="10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37" name="Line 89"/>
              <p:cNvSpPr>
                <a:spLocks noChangeShapeType="1"/>
              </p:cNvSpPr>
              <p:nvPr/>
            </p:nvSpPr>
            <p:spPr bwMode="auto">
              <a:xfrm>
                <a:off x="4182" y="2974"/>
                <a:ext cx="13"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38" name="Line 90"/>
              <p:cNvSpPr>
                <a:spLocks noChangeShapeType="1"/>
              </p:cNvSpPr>
              <p:nvPr/>
            </p:nvSpPr>
            <p:spPr bwMode="auto">
              <a:xfrm>
                <a:off x="4195" y="3082"/>
                <a:ext cx="1" cy="109"/>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39" name="Line 91"/>
              <p:cNvSpPr>
                <a:spLocks noChangeShapeType="1"/>
              </p:cNvSpPr>
              <p:nvPr/>
            </p:nvSpPr>
            <p:spPr bwMode="auto">
              <a:xfrm>
                <a:off x="4182" y="3191"/>
                <a:ext cx="13"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grpSp>
        <p:sp>
          <p:nvSpPr>
            <p:cNvPr id="88074" name="Freeform 93"/>
            <p:cNvSpPr>
              <a:spLocks/>
            </p:cNvSpPr>
            <p:nvPr/>
          </p:nvSpPr>
          <p:spPr bwMode="auto">
            <a:xfrm>
              <a:off x="2971799" y="3243263"/>
              <a:ext cx="3687762" cy="2014537"/>
            </a:xfrm>
            <a:custGeom>
              <a:avLst/>
              <a:gdLst>
                <a:gd name="T0" fmla="*/ 0 w 2323"/>
                <a:gd name="T1" fmla="*/ 0 h 1269"/>
                <a:gd name="T2" fmla="*/ 2147483647 w 2323"/>
                <a:gd name="T3" fmla="*/ 2147483647 h 1269"/>
                <a:gd name="T4" fmla="*/ 2147483647 w 2323"/>
                <a:gd name="T5" fmla="*/ 2147483647 h 1269"/>
                <a:gd name="T6" fmla="*/ 2147483647 w 2323"/>
                <a:gd name="T7" fmla="*/ 2147483647 h 1269"/>
                <a:gd name="T8" fmla="*/ 2147483647 w 2323"/>
                <a:gd name="T9" fmla="*/ 2147483647 h 1269"/>
                <a:gd name="T10" fmla="*/ 0 60000 65536"/>
                <a:gd name="T11" fmla="*/ 0 60000 65536"/>
                <a:gd name="T12" fmla="*/ 0 60000 65536"/>
                <a:gd name="T13" fmla="*/ 0 60000 65536"/>
                <a:gd name="T14" fmla="*/ 0 60000 65536"/>
                <a:gd name="T15" fmla="*/ 0 w 2323"/>
                <a:gd name="T16" fmla="*/ 0 h 1269"/>
                <a:gd name="T17" fmla="*/ 2323 w 2323"/>
                <a:gd name="T18" fmla="*/ 1269 h 1269"/>
              </a:gdLst>
              <a:ahLst/>
              <a:cxnLst>
                <a:cxn ang="T10">
                  <a:pos x="T0" y="T1"/>
                </a:cxn>
                <a:cxn ang="T11">
                  <a:pos x="T2" y="T3"/>
                </a:cxn>
                <a:cxn ang="T12">
                  <a:pos x="T4" y="T5"/>
                </a:cxn>
                <a:cxn ang="T13">
                  <a:pos x="T6" y="T7"/>
                </a:cxn>
                <a:cxn ang="T14">
                  <a:pos x="T8" y="T9"/>
                </a:cxn>
              </a:cxnLst>
              <a:rect l="T15" t="T16" r="T17" b="T18"/>
              <a:pathLst>
                <a:path w="2323" h="1269">
                  <a:moveTo>
                    <a:pt x="0" y="0"/>
                  </a:moveTo>
                  <a:lnTo>
                    <a:pt x="65" y="151"/>
                  </a:lnTo>
                  <a:lnTo>
                    <a:pt x="775" y="822"/>
                  </a:lnTo>
                  <a:lnTo>
                    <a:pt x="1549" y="1070"/>
                  </a:lnTo>
                  <a:lnTo>
                    <a:pt x="2323" y="1269"/>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grpSp>
          <p:nvGrpSpPr>
            <p:cNvPr id="6" name="Group 112"/>
            <p:cNvGrpSpPr>
              <a:grpSpLocks/>
            </p:cNvGrpSpPr>
            <p:nvPr/>
          </p:nvGrpSpPr>
          <p:grpSpPr bwMode="auto">
            <a:xfrm>
              <a:off x="2971703" y="2724156"/>
              <a:ext cx="3689228" cy="2592392"/>
              <a:chOff x="1872" y="1716"/>
              <a:chExt cx="2324" cy="1633"/>
            </a:xfrm>
          </p:grpSpPr>
          <p:sp>
            <p:nvSpPr>
              <p:cNvPr id="88204" name="Freeform 94"/>
              <p:cNvSpPr>
                <a:spLocks/>
              </p:cNvSpPr>
              <p:nvPr/>
            </p:nvSpPr>
            <p:spPr bwMode="auto">
              <a:xfrm>
                <a:off x="1872" y="1716"/>
                <a:ext cx="13" cy="327"/>
              </a:xfrm>
              <a:custGeom>
                <a:avLst/>
                <a:gdLst>
                  <a:gd name="T0" fmla="*/ 0 w 13"/>
                  <a:gd name="T1" fmla="*/ 327 h 327"/>
                  <a:gd name="T2" fmla="*/ 0 w 13"/>
                  <a:gd name="T3" fmla="*/ 0 h 327"/>
                  <a:gd name="T4" fmla="*/ 13 w 13"/>
                  <a:gd name="T5" fmla="*/ 0 h 327"/>
                  <a:gd name="T6" fmla="*/ 0 60000 65536"/>
                  <a:gd name="T7" fmla="*/ 0 60000 65536"/>
                  <a:gd name="T8" fmla="*/ 0 60000 65536"/>
                  <a:gd name="T9" fmla="*/ 0 w 13"/>
                  <a:gd name="T10" fmla="*/ 0 h 327"/>
                  <a:gd name="T11" fmla="*/ 13 w 13"/>
                  <a:gd name="T12" fmla="*/ 327 h 327"/>
                </a:gdLst>
                <a:ahLst/>
                <a:cxnLst>
                  <a:cxn ang="T6">
                    <a:pos x="T0" y="T1"/>
                  </a:cxn>
                  <a:cxn ang="T7">
                    <a:pos x="T2" y="T3"/>
                  </a:cxn>
                  <a:cxn ang="T8">
                    <a:pos x="T4" y="T5"/>
                  </a:cxn>
                </a:cxnLst>
                <a:rect l="T9" t="T10" r="T11" b="T12"/>
                <a:pathLst>
                  <a:path w="13" h="327">
                    <a:moveTo>
                      <a:pt x="0" y="327"/>
                    </a:moveTo>
                    <a:lnTo>
                      <a:pt x="0" y="0"/>
                    </a:lnTo>
                    <a:lnTo>
                      <a:pt x="13" y="0"/>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sp>
            <p:nvSpPr>
              <p:cNvPr id="88205" name="Freeform 95"/>
              <p:cNvSpPr>
                <a:spLocks/>
              </p:cNvSpPr>
              <p:nvPr/>
            </p:nvSpPr>
            <p:spPr bwMode="auto">
              <a:xfrm>
                <a:off x="1872" y="2043"/>
                <a:ext cx="13" cy="326"/>
              </a:xfrm>
              <a:custGeom>
                <a:avLst/>
                <a:gdLst>
                  <a:gd name="T0" fmla="*/ 0 w 13"/>
                  <a:gd name="T1" fmla="*/ 0 h 326"/>
                  <a:gd name="T2" fmla="*/ 0 w 13"/>
                  <a:gd name="T3" fmla="*/ 326 h 326"/>
                  <a:gd name="T4" fmla="*/ 13 w 13"/>
                  <a:gd name="T5" fmla="*/ 326 h 326"/>
                  <a:gd name="T6" fmla="*/ 0 60000 65536"/>
                  <a:gd name="T7" fmla="*/ 0 60000 65536"/>
                  <a:gd name="T8" fmla="*/ 0 60000 65536"/>
                  <a:gd name="T9" fmla="*/ 0 w 13"/>
                  <a:gd name="T10" fmla="*/ 0 h 326"/>
                  <a:gd name="T11" fmla="*/ 13 w 13"/>
                  <a:gd name="T12" fmla="*/ 326 h 326"/>
                </a:gdLst>
                <a:ahLst/>
                <a:cxnLst>
                  <a:cxn ang="T6">
                    <a:pos x="T0" y="T1"/>
                  </a:cxn>
                  <a:cxn ang="T7">
                    <a:pos x="T2" y="T3"/>
                  </a:cxn>
                  <a:cxn ang="T8">
                    <a:pos x="T4" y="T5"/>
                  </a:cxn>
                </a:cxnLst>
                <a:rect l="T9" t="T10" r="T11" b="T12"/>
                <a:pathLst>
                  <a:path w="13" h="326">
                    <a:moveTo>
                      <a:pt x="0" y="0"/>
                    </a:moveTo>
                    <a:lnTo>
                      <a:pt x="0" y="326"/>
                    </a:lnTo>
                    <a:lnTo>
                      <a:pt x="13" y="326"/>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sp>
            <p:nvSpPr>
              <p:cNvPr id="88206" name="Line 96"/>
              <p:cNvSpPr>
                <a:spLocks noChangeShapeType="1"/>
              </p:cNvSpPr>
              <p:nvPr/>
            </p:nvSpPr>
            <p:spPr bwMode="auto">
              <a:xfrm flipV="1">
                <a:off x="1937" y="1916"/>
                <a:ext cx="1" cy="27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07" name="Line 97"/>
              <p:cNvSpPr>
                <a:spLocks noChangeShapeType="1"/>
              </p:cNvSpPr>
              <p:nvPr/>
            </p:nvSpPr>
            <p:spPr bwMode="auto">
              <a:xfrm>
                <a:off x="1924" y="1916"/>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08" name="Line 98"/>
              <p:cNvSpPr>
                <a:spLocks noChangeShapeType="1"/>
              </p:cNvSpPr>
              <p:nvPr/>
            </p:nvSpPr>
            <p:spPr bwMode="auto">
              <a:xfrm>
                <a:off x="1937" y="2194"/>
                <a:ext cx="1" cy="284"/>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09" name="Line 99"/>
              <p:cNvSpPr>
                <a:spLocks noChangeShapeType="1"/>
              </p:cNvSpPr>
              <p:nvPr/>
            </p:nvSpPr>
            <p:spPr bwMode="auto">
              <a:xfrm>
                <a:off x="1924" y="2478"/>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10" name="Line 100"/>
              <p:cNvSpPr>
                <a:spLocks noChangeShapeType="1"/>
              </p:cNvSpPr>
              <p:nvPr/>
            </p:nvSpPr>
            <p:spPr bwMode="auto">
              <a:xfrm flipV="1">
                <a:off x="2647" y="2847"/>
                <a:ext cx="1" cy="1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11" name="Line 101"/>
              <p:cNvSpPr>
                <a:spLocks noChangeShapeType="1"/>
              </p:cNvSpPr>
              <p:nvPr/>
            </p:nvSpPr>
            <p:spPr bwMode="auto">
              <a:xfrm>
                <a:off x="2634" y="2847"/>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12" name="Line 102"/>
              <p:cNvSpPr>
                <a:spLocks noChangeShapeType="1"/>
              </p:cNvSpPr>
              <p:nvPr/>
            </p:nvSpPr>
            <p:spPr bwMode="auto">
              <a:xfrm>
                <a:off x="2647" y="2865"/>
                <a:ext cx="1" cy="12"/>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13" name="Line 103"/>
              <p:cNvSpPr>
                <a:spLocks noChangeShapeType="1"/>
              </p:cNvSpPr>
              <p:nvPr/>
            </p:nvSpPr>
            <p:spPr bwMode="auto">
              <a:xfrm>
                <a:off x="2634" y="2877"/>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14" name="Line 104"/>
              <p:cNvSpPr>
                <a:spLocks noChangeShapeType="1"/>
              </p:cNvSpPr>
              <p:nvPr/>
            </p:nvSpPr>
            <p:spPr bwMode="auto">
              <a:xfrm flipV="1">
                <a:off x="3421" y="3034"/>
                <a:ext cx="1" cy="79"/>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15" name="Line 105"/>
              <p:cNvSpPr>
                <a:spLocks noChangeShapeType="1"/>
              </p:cNvSpPr>
              <p:nvPr/>
            </p:nvSpPr>
            <p:spPr bwMode="auto">
              <a:xfrm>
                <a:off x="3408" y="3034"/>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16" name="Line 106"/>
              <p:cNvSpPr>
                <a:spLocks noChangeShapeType="1"/>
              </p:cNvSpPr>
              <p:nvPr/>
            </p:nvSpPr>
            <p:spPr bwMode="auto">
              <a:xfrm>
                <a:off x="3421" y="3113"/>
                <a:ext cx="1" cy="7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17" name="Line 107"/>
              <p:cNvSpPr>
                <a:spLocks noChangeShapeType="1"/>
              </p:cNvSpPr>
              <p:nvPr/>
            </p:nvSpPr>
            <p:spPr bwMode="auto">
              <a:xfrm>
                <a:off x="3408" y="3191"/>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18" name="Line 108"/>
              <p:cNvSpPr>
                <a:spLocks noChangeShapeType="1"/>
              </p:cNvSpPr>
              <p:nvPr/>
            </p:nvSpPr>
            <p:spPr bwMode="auto">
              <a:xfrm flipV="1">
                <a:off x="4195" y="3282"/>
                <a:ext cx="1" cy="30"/>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19" name="Line 109"/>
              <p:cNvSpPr>
                <a:spLocks noChangeShapeType="1"/>
              </p:cNvSpPr>
              <p:nvPr/>
            </p:nvSpPr>
            <p:spPr bwMode="auto">
              <a:xfrm>
                <a:off x="4182" y="3282"/>
                <a:ext cx="13"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20" name="Line 110"/>
              <p:cNvSpPr>
                <a:spLocks noChangeShapeType="1"/>
              </p:cNvSpPr>
              <p:nvPr/>
            </p:nvSpPr>
            <p:spPr bwMode="auto">
              <a:xfrm>
                <a:off x="4195" y="3312"/>
                <a:ext cx="1" cy="36"/>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21" name="Line 111"/>
              <p:cNvSpPr>
                <a:spLocks noChangeShapeType="1"/>
              </p:cNvSpPr>
              <p:nvPr/>
            </p:nvSpPr>
            <p:spPr bwMode="auto">
              <a:xfrm>
                <a:off x="4182" y="3348"/>
                <a:ext cx="13"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grpSp>
        <p:sp>
          <p:nvSpPr>
            <p:cNvPr id="88076" name="Freeform 113"/>
            <p:cNvSpPr>
              <a:spLocks/>
            </p:cNvSpPr>
            <p:nvPr/>
          </p:nvSpPr>
          <p:spPr bwMode="auto">
            <a:xfrm>
              <a:off x="2971799" y="3070225"/>
              <a:ext cx="3687762" cy="2092325"/>
            </a:xfrm>
            <a:custGeom>
              <a:avLst/>
              <a:gdLst>
                <a:gd name="T0" fmla="*/ 0 w 2323"/>
                <a:gd name="T1" fmla="*/ 0 h 1318"/>
                <a:gd name="T2" fmla="*/ 2147483647 w 2323"/>
                <a:gd name="T3" fmla="*/ 2147483647 h 1318"/>
                <a:gd name="T4" fmla="*/ 2147483647 w 2323"/>
                <a:gd name="T5" fmla="*/ 2147483647 h 1318"/>
                <a:gd name="T6" fmla="*/ 2147483647 w 2323"/>
                <a:gd name="T7" fmla="*/ 2147483647 h 1318"/>
                <a:gd name="T8" fmla="*/ 2147483647 w 2323"/>
                <a:gd name="T9" fmla="*/ 2147483647 h 1318"/>
                <a:gd name="T10" fmla="*/ 0 60000 65536"/>
                <a:gd name="T11" fmla="*/ 0 60000 65536"/>
                <a:gd name="T12" fmla="*/ 0 60000 65536"/>
                <a:gd name="T13" fmla="*/ 0 60000 65536"/>
                <a:gd name="T14" fmla="*/ 0 60000 65536"/>
                <a:gd name="T15" fmla="*/ 0 w 2323"/>
                <a:gd name="T16" fmla="*/ 0 h 1318"/>
                <a:gd name="T17" fmla="*/ 2323 w 2323"/>
                <a:gd name="T18" fmla="*/ 1318 h 1318"/>
              </a:gdLst>
              <a:ahLst/>
              <a:cxnLst>
                <a:cxn ang="T10">
                  <a:pos x="T0" y="T1"/>
                </a:cxn>
                <a:cxn ang="T11">
                  <a:pos x="T2" y="T3"/>
                </a:cxn>
                <a:cxn ang="T12">
                  <a:pos x="T4" y="T5"/>
                </a:cxn>
                <a:cxn ang="T13">
                  <a:pos x="T6" y="T7"/>
                </a:cxn>
                <a:cxn ang="T14">
                  <a:pos x="T8" y="T9"/>
                </a:cxn>
              </a:cxnLst>
              <a:rect l="T15" t="T16" r="T17" b="T18"/>
              <a:pathLst>
                <a:path w="2323" h="1318">
                  <a:moveTo>
                    <a:pt x="0" y="0"/>
                  </a:moveTo>
                  <a:lnTo>
                    <a:pt x="65" y="278"/>
                  </a:lnTo>
                  <a:lnTo>
                    <a:pt x="775" y="762"/>
                  </a:lnTo>
                  <a:lnTo>
                    <a:pt x="1549" y="1148"/>
                  </a:lnTo>
                  <a:lnTo>
                    <a:pt x="2323" y="1318"/>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grpSp>
          <p:nvGrpSpPr>
            <p:cNvPr id="7" name="Group 132"/>
            <p:cNvGrpSpPr>
              <a:grpSpLocks/>
            </p:cNvGrpSpPr>
            <p:nvPr/>
          </p:nvGrpSpPr>
          <p:grpSpPr bwMode="auto">
            <a:xfrm>
              <a:off x="2971703" y="2552703"/>
              <a:ext cx="3689228" cy="2706691"/>
              <a:chOff x="1872" y="1608"/>
              <a:chExt cx="2324" cy="1705"/>
            </a:xfrm>
          </p:grpSpPr>
          <p:sp>
            <p:nvSpPr>
              <p:cNvPr id="88186" name="Freeform 114"/>
              <p:cNvSpPr>
                <a:spLocks/>
              </p:cNvSpPr>
              <p:nvPr/>
            </p:nvSpPr>
            <p:spPr bwMode="auto">
              <a:xfrm>
                <a:off x="1872" y="1608"/>
                <a:ext cx="13" cy="326"/>
              </a:xfrm>
              <a:custGeom>
                <a:avLst/>
                <a:gdLst>
                  <a:gd name="T0" fmla="*/ 0 w 13"/>
                  <a:gd name="T1" fmla="*/ 326 h 326"/>
                  <a:gd name="T2" fmla="*/ 0 w 13"/>
                  <a:gd name="T3" fmla="*/ 0 h 326"/>
                  <a:gd name="T4" fmla="*/ 13 w 13"/>
                  <a:gd name="T5" fmla="*/ 0 h 326"/>
                  <a:gd name="T6" fmla="*/ 0 60000 65536"/>
                  <a:gd name="T7" fmla="*/ 0 60000 65536"/>
                  <a:gd name="T8" fmla="*/ 0 60000 65536"/>
                  <a:gd name="T9" fmla="*/ 0 w 13"/>
                  <a:gd name="T10" fmla="*/ 0 h 326"/>
                  <a:gd name="T11" fmla="*/ 13 w 13"/>
                  <a:gd name="T12" fmla="*/ 326 h 326"/>
                </a:gdLst>
                <a:ahLst/>
                <a:cxnLst>
                  <a:cxn ang="T6">
                    <a:pos x="T0" y="T1"/>
                  </a:cxn>
                  <a:cxn ang="T7">
                    <a:pos x="T2" y="T3"/>
                  </a:cxn>
                  <a:cxn ang="T8">
                    <a:pos x="T4" y="T5"/>
                  </a:cxn>
                </a:cxnLst>
                <a:rect l="T9" t="T10" r="T11" b="T12"/>
                <a:pathLst>
                  <a:path w="13" h="326">
                    <a:moveTo>
                      <a:pt x="0" y="326"/>
                    </a:moveTo>
                    <a:lnTo>
                      <a:pt x="0" y="0"/>
                    </a:lnTo>
                    <a:lnTo>
                      <a:pt x="13" y="0"/>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sp>
            <p:nvSpPr>
              <p:cNvPr id="88187" name="Freeform 115"/>
              <p:cNvSpPr>
                <a:spLocks/>
              </p:cNvSpPr>
              <p:nvPr/>
            </p:nvSpPr>
            <p:spPr bwMode="auto">
              <a:xfrm>
                <a:off x="1872" y="1934"/>
                <a:ext cx="13" cy="326"/>
              </a:xfrm>
              <a:custGeom>
                <a:avLst/>
                <a:gdLst>
                  <a:gd name="T0" fmla="*/ 0 w 13"/>
                  <a:gd name="T1" fmla="*/ 0 h 326"/>
                  <a:gd name="T2" fmla="*/ 0 w 13"/>
                  <a:gd name="T3" fmla="*/ 326 h 326"/>
                  <a:gd name="T4" fmla="*/ 13 w 13"/>
                  <a:gd name="T5" fmla="*/ 326 h 326"/>
                  <a:gd name="T6" fmla="*/ 0 60000 65536"/>
                  <a:gd name="T7" fmla="*/ 0 60000 65536"/>
                  <a:gd name="T8" fmla="*/ 0 60000 65536"/>
                  <a:gd name="T9" fmla="*/ 0 w 13"/>
                  <a:gd name="T10" fmla="*/ 0 h 326"/>
                  <a:gd name="T11" fmla="*/ 13 w 13"/>
                  <a:gd name="T12" fmla="*/ 326 h 326"/>
                </a:gdLst>
                <a:ahLst/>
                <a:cxnLst>
                  <a:cxn ang="T6">
                    <a:pos x="T0" y="T1"/>
                  </a:cxn>
                  <a:cxn ang="T7">
                    <a:pos x="T2" y="T3"/>
                  </a:cxn>
                  <a:cxn ang="T8">
                    <a:pos x="T4" y="T5"/>
                  </a:cxn>
                </a:cxnLst>
                <a:rect l="T9" t="T10" r="T11" b="T12"/>
                <a:pathLst>
                  <a:path w="13" h="326">
                    <a:moveTo>
                      <a:pt x="0" y="0"/>
                    </a:moveTo>
                    <a:lnTo>
                      <a:pt x="0" y="326"/>
                    </a:lnTo>
                    <a:lnTo>
                      <a:pt x="13" y="326"/>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sp>
            <p:nvSpPr>
              <p:cNvPr id="88188" name="Line 116"/>
              <p:cNvSpPr>
                <a:spLocks noChangeShapeType="1"/>
              </p:cNvSpPr>
              <p:nvPr/>
            </p:nvSpPr>
            <p:spPr bwMode="auto">
              <a:xfrm flipV="1">
                <a:off x="1937" y="2055"/>
                <a:ext cx="1" cy="157"/>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89" name="Line 117"/>
              <p:cNvSpPr>
                <a:spLocks noChangeShapeType="1"/>
              </p:cNvSpPr>
              <p:nvPr/>
            </p:nvSpPr>
            <p:spPr bwMode="auto">
              <a:xfrm>
                <a:off x="1924" y="2055"/>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90" name="Line 118"/>
              <p:cNvSpPr>
                <a:spLocks noChangeShapeType="1"/>
              </p:cNvSpPr>
              <p:nvPr/>
            </p:nvSpPr>
            <p:spPr bwMode="auto">
              <a:xfrm>
                <a:off x="1937" y="2212"/>
                <a:ext cx="1" cy="157"/>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91" name="Line 119"/>
              <p:cNvSpPr>
                <a:spLocks noChangeShapeType="1"/>
              </p:cNvSpPr>
              <p:nvPr/>
            </p:nvSpPr>
            <p:spPr bwMode="auto">
              <a:xfrm>
                <a:off x="1924" y="2369"/>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92" name="Line 120"/>
              <p:cNvSpPr>
                <a:spLocks noChangeShapeType="1"/>
              </p:cNvSpPr>
              <p:nvPr/>
            </p:nvSpPr>
            <p:spPr bwMode="auto">
              <a:xfrm flipV="1">
                <a:off x="2647" y="2508"/>
                <a:ext cx="1" cy="18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93" name="Line 121"/>
              <p:cNvSpPr>
                <a:spLocks noChangeShapeType="1"/>
              </p:cNvSpPr>
              <p:nvPr/>
            </p:nvSpPr>
            <p:spPr bwMode="auto">
              <a:xfrm>
                <a:off x="2634" y="2508"/>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94" name="Line 122"/>
              <p:cNvSpPr>
                <a:spLocks noChangeShapeType="1"/>
              </p:cNvSpPr>
              <p:nvPr/>
            </p:nvSpPr>
            <p:spPr bwMode="auto">
              <a:xfrm>
                <a:off x="2647" y="2696"/>
                <a:ext cx="1" cy="18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95" name="Line 123"/>
              <p:cNvSpPr>
                <a:spLocks noChangeShapeType="1"/>
              </p:cNvSpPr>
              <p:nvPr/>
            </p:nvSpPr>
            <p:spPr bwMode="auto">
              <a:xfrm>
                <a:off x="2634" y="2877"/>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96" name="Line 124"/>
              <p:cNvSpPr>
                <a:spLocks noChangeShapeType="1"/>
              </p:cNvSpPr>
              <p:nvPr/>
            </p:nvSpPr>
            <p:spPr bwMode="auto">
              <a:xfrm flipV="1">
                <a:off x="3421" y="3004"/>
                <a:ext cx="1" cy="7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97" name="Line 125"/>
              <p:cNvSpPr>
                <a:spLocks noChangeShapeType="1"/>
              </p:cNvSpPr>
              <p:nvPr/>
            </p:nvSpPr>
            <p:spPr bwMode="auto">
              <a:xfrm>
                <a:off x="3408" y="3004"/>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98" name="Line 126"/>
              <p:cNvSpPr>
                <a:spLocks noChangeShapeType="1"/>
              </p:cNvSpPr>
              <p:nvPr/>
            </p:nvSpPr>
            <p:spPr bwMode="auto">
              <a:xfrm>
                <a:off x="3421" y="3082"/>
                <a:ext cx="1" cy="79"/>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99" name="Line 127"/>
              <p:cNvSpPr>
                <a:spLocks noChangeShapeType="1"/>
              </p:cNvSpPr>
              <p:nvPr/>
            </p:nvSpPr>
            <p:spPr bwMode="auto">
              <a:xfrm>
                <a:off x="3408" y="3161"/>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00" name="Line 128"/>
              <p:cNvSpPr>
                <a:spLocks noChangeShapeType="1"/>
              </p:cNvSpPr>
              <p:nvPr/>
            </p:nvSpPr>
            <p:spPr bwMode="auto">
              <a:xfrm flipV="1">
                <a:off x="4195" y="3191"/>
                <a:ext cx="1" cy="6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01" name="Line 129"/>
              <p:cNvSpPr>
                <a:spLocks noChangeShapeType="1"/>
              </p:cNvSpPr>
              <p:nvPr/>
            </p:nvSpPr>
            <p:spPr bwMode="auto">
              <a:xfrm>
                <a:off x="4182" y="3191"/>
                <a:ext cx="13"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02" name="Line 130"/>
              <p:cNvSpPr>
                <a:spLocks noChangeShapeType="1"/>
              </p:cNvSpPr>
              <p:nvPr/>
            </p:nvSpPr>
            <p:spPr bwMode="auto">
              <a:xfrm>
                <a:off x="4195" y="3252"/>
                <a:ext cx="1" cy="60"/>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203" name="Line 131"/>
              <p:cNvSpPr>
                <a:spLocks noChangeShapeType="1"/>
              </p:cNvSpPr>
              <p:nvPr/>
            </p:nvSpPr>
            <p:spPr bwMode="auto">
              <a:xfrm>
                <a:off x="4182" y="3312"/>
                <a:ext cx="13"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grpSp>
        <p:sp>
          <p:nvSpPr>
            <p:cNvPr id="88078" name="Freeform 133"/>
            <p:cNvSpPr>
              <a:spLocks/>
            </p:cNvSpPr>
            <p:nvPr/>
          </p:nvSpPr>
          <p:spPr bwMode="auto">
            <a:xfrm>
              <a:off x="2971799" y="4106863"/>
              <a:ext cx="3687762" cy="1304925"/>
            </a:xfrm>
            <a:custGeom>
              <a:avLst/>
              <a:gdLst>
                <a:gd name="T0" fmla="*/ 0 w 2323"/>
                <a:gd name="T1" fmla="*/ 0 h 822"/>
                <a:gd name="T2" fmla="*/ 2147483647 w 2323"/>
                <a:gd name="T3" fmla="*/ 2147483647 h 822"/>
                <a:gd name="T4" fmla="*/ 2147483647 w 2323"/>
                <a:gd name="T5" fmla="*/ 2147483647 h 822"/>
                <a:gd name="T6" fmla="*/ 2147483647 w 2323"/>
                <a:gd name="T7" fmla="*/ 2147483647 h 822"/>
                <a:gd name="T8" fmla="*/ 2147483647 w 2323"/>
                <a:gd name="T9" fmla="*/ 2147483647 h 822"/>
                <a:gd name="T10" fmla="*/ 0 60000 65536"/>
                <a:gd name="T11" fmla="*/ 0 60000 65536"/>
                <a:gd name="T12" fmla="*/ 0 60000 65536"/>
                <a:gd name="T13" fmla="*/ 0 60000 65536"/>
                <a:gd name="T14" fmla="*/ 0 60000 65536"/>
                <a:gd name="T15" fmla="*/ 0 w 2323"/>
                <a:gd name="T16" fmla="*/ 0 h 822"/>
                <a:gd name="T17" fmla="*/ 2323 w 2323"/>
                <a:gd name="T18" fmla="*/ 822 h 822"/>
              </a:gdLst>
              <a:ahLst/>
              <a:cxnLst>
                <a:cxn ang="T10">
                  <a:pos x="T0" y="T1"/>
                </a:cxn>
                <a:cxn ang="T11">
                  <a:pos x="T2" y="T3"/>
                </a:cxn>
                <a:cxn ang="T12">
                  <a:pos x="T4" y="T5"/>
                </a:cxn>
                <a:cxn ang="T13">
                  <a:pos x="T6" y="T7"/>
                </a:cxn>
                <a:cxn ang="T14">
                  <a:pos x="T8" y="T9"/>
                </a:cxn>
              </a:cxnLst>
              <a:rect l="T15" t="T16" r="T17" b="T18"/>
              <a:pathLst>
                <a:path w="2323" h="822">
                  <a:moveTo>
                    <a:pt x="0" y="0"/>
                  </a:moveTo>
                  <a:lnTo>
                    <a:pt x="65" y="42"/>
                  </a:lnTo>
                  <a:lnTo>
                    <a:pt x="775" y="586"/>
                  </a:lnTo>
                  <a:lnTo>
                    <a:pt x="1549" y="761"/>
                  </a:lnTo>
                  <a:lnTo>
                    <a:pt x="2323" y="822"/>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grpSp>
          <p:nvGrpSpPr>
            <p:cNvPr id="8" name="Group 152"/>
            <p:cNvGrpSpPr>
              <a:grpSpLocks/>
            </p:cNvGrpSpPr>
            <p:nvPr/>
          </p:nvGrpSpPr>
          <p:grpSpPr bwMode="auto">
            <a:xfrm>
              <a:off x="2971703" y="3876691"/>
              <a:ext cx="3689228" cy="1555757"/>
              <a:chOff x="1872" y="2442"/>
              <a:chExt cx="2324" cy="980"/>
            </a:xfrm>
          </p:grpSpPr>
          <p:sp>
            <p:nvSpPr>
              <p:cNvPr id="88168" name="Freeform 134"/>
              <p:cNvSpPr>
                <a:spLocks/>
              </p:cNvSpPr>
              <p:nvPr/>
            </p:nvSpPr>
            <p:spPr bwMode="auto">
              <a:xfrm>
                <a:off x="1872" y="2442"/>
                <a:ext cx="13" cy="145"/>
              </a:xfrm>
              <a:custGeom>
                <a:avLst/>
                <a:gdLst>
                  <a:gd name="T0" fmla="*/ 0 w 13"/>
                  <a:gd name="T1" fmla="*/ 145 h 145"/>
                  <a:gd name="T2" fmla="*/ 0 w 13"/>
                  <a:gd name="T3" fmla="*/ 0 h 145"/>
                  <a:gd name="T4" fmla="*/ 13 w 13"/>
                  <a:gd name="T5" fmla="*/ 0 h 145"/>
                  <a:gd name="T6" fmla="*/ 0 60000 65536"/>
                  <a:gd name="T7" fmla="*/ 0 60000 65536"/>
                  <a:gd name="T8" fmla="*/ 0 60000 65536"/>
                  <a:gd name="T9" fmla="*/ 0 w 13"/>
                  <a:gd name="T10" fmla="*/ 0 h 145"/>
                  <a:gd name="T11" fmla="*/ 13 w 13"/>
                  <a:gd name="T12" fmla="*/ 145 h 145"/>
                </a:gdLst>
                <a:ahLst/>
                <a:cxnLst>
                  <a:cxn ang="T6">
                    <a:pos x="T0" y="T1"/>
                  </a:cxn>
                  <a:cxn ang="T7">
                    <a:pos x="T2" y="T3"/>
                  </a:cxn>
                  <a:cxn ang="T8">
                    <a:pos x="T4" y="T5"/>
                  </a:cxn>
                </a:cxnLst>
                <a:rect l="T9" t="T10" r="T11" b="T12"/>
                <a:pathLst>
                  <a:path w="13" h="145">
                    <a:moveTo>
                      <a:pt x="0" y="145"/>
                    </a:moveTo>
                    <a:lnTo>
                      <a:pt x="0" y="0"/>
                    </a:lnTo>
                    <a:lnTo>
                      <a:pt x="13" y="0"/>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sp>
            <p:nvSpPr>
              <p:cNvPr id="88169" name="Freeform 135"/>
              <p:cNvSpPr>
                <a:spLocks/>
              </p:cNvSpPr>
              <p:nvPr/>
            </p:nvSpPr>
            <p:spPr bwMode="auto">
              <a:xfrm>
                <a:off x="1872" y="2587"/>
                <a:ext cx="13" cy="139"/>
              </a:xfrm>
              <a:custGeom>
                <a:avLst/>
                <a:gdLst>
                  <a:gd name="T0" fmla="*/ 0 w 13"/>
                  <a:gd name="T1" fmla="*/ 0 h 139"/>
                  <a:gd name="T2" fmla="*/ 0 w 13"/>
                  <a:gd name="T3" fmla="*/ 139 h 139"/>
                  <a:gd name="T4" fmla="*/ 13 w 13"/>
                  <a:gd name="T5" fmla="*/ 139 h 139"/>
                  <a:gd name="T6" fmla="*/ 0 60000 65536"/>
                  <a:gd name="T7" fmla="*/ 0 60000 65536"/>
                  <a:gd name="T8" fmla="*/ 0 60000 65536"/>
                  <a:gd name="T9" fmla="*/ 0 w 13"/>
                  <a:gd name="T10" fmla="*/ 0 h 139"/>
                  <a:gd name="T11" fmla="*/ 13 w 13"/>
                  <a:gd name="T12" fmla="*/ 139 h 139"/>
                </a:gdLst>
                <a:ahLst/>
                <a:cxnLst>
                  <a:cxn ang="T6">
                    <a:pos x="T0" y="T1"/>
                  </a:cxn>
                  <a:cxn ang="T7">
                    <a:pos x="T2" y="T3"/>
                  </a:cxn>
                  <a:cxn ang="T8">
                    <a:pos x="T4" y="T5"/>
                  </a:cxn>
                </a:cxnLst>
                <a:rect l="T9" t="T10" r="T11" b="T12"/>
                <a:pathLst>
                  <a:path w="13" h="139">
                    <a:moveTo>
                      <a:pt x="0" y="0"/>
                    </a:moveTo>
                    <a:lnTo>
                      <a:pt x="0" y="139"/>
                    </a:lnTo>
                    <a:lnTo>
                      <a:pt x="13" y="139"/>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sp>
            <p:nvSpPr>
              <p:cNvPr id="88170" name="Line 136"/>
              <p:cNvSpPr>
                <a:spLocks noChangeShapeType="1"/>
              </p:cNvSpPr>
              <p:nvPr/>
            </p:nvSpPr>
            <p:spPr bwMode="auto">
              <a:xfrm flipV="1">
                <a:off x="1937" y="2460"/>
                <a:ext cx="1" cy="169"/>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71" name="Line 137"/>
              <p:cNvSpPr>
                <a:spLocks noChangeShapeType="1"/>
              </p:cNvSpPr>
              <p:nvPr/>
            </p:nvSpPr>
            <p:spPr bwMode="auto">
              <a:xfrm>
                <a:off x="1924" y="2460"/>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72" name="Line 138"/>
              <p:cNvSpPr>
                <a:spLocks noChangeShapeType="1"/>
              </p:cNvSpPr>
              <p:nvPr/>
            </p:nvSpPr>
            <p:spPr bwMode="auto">
              <a:xfrm>
                <a:off x="1937" y="2629"/>
                <a:ext cx="1" cy="175"/>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73" name="Line 139"/>
              <p:cNvSpPr>
                <a:spLocks noChangeShapeType="1"/>
              </p:cNvSpPr>
              <p:nvPr/>
            </p:nvSpPr>
            <p:spPr bwMode="auto">
              <a:xfrm>
                <a:off x="1924" y="2804"/>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74" name="Line 140"/>
              <p:cNvSpPr>
                <a:spLocks noChangeShapeType="1"/>
              </p:cNvSpPr>
              <p:nvPr/>
            </p:nvSpPr>
            <p:spPr bwMode="auto">
              <a:xfrm flipV="1">
                <a:off x="2647" y="3082"/>
                <a:ext cx="1" cy="9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75" name="Line 141"/>
              <p:cNvSpPr>
                <a:spLocks noChangeShapeType="1"/>
              </p:cNvSpPr>
              <p:nvPr/>
            </p:nvSpPr>
            <p:spPr bwMode="auto">
              <a:xfrm>
                <a:off x="2634" y="3082"/>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76" name="Line 142"/>
              <p:cNvSpPr>
                <a:spLocks noChangeShapeType="1"/>
              </p:cNvSpPr>
              <p:nvPr/>
            </p:nvSpPr>
            <p:spPr bwMode="auto">
              <a:xfrm>
                <a:off x="2647" y="3173"/>
                <a:ext cx="1" cy="97"/>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77" name="Line 143"/>
              <p:cNvSpPr>
                <a:spLocks noChangeShapeType="1"/>
              </p:cNvSpPr>
              <p:nvPr/>
            </p:nvSpPr>
            <p:spPr bwMode="auto">
              <a:xfrm>
                <a:off x="2634" y="3270"/>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78" name="Line 144"/>
              <p:cNvSpPr>
                <a:spLocks noChangeShapeType="1"/>
              </p:cNvSpPr>
              <p:nvPr/>
            </p:nvSpPr>
            <p:spPr bwMode="auto">
              <a:xfrm flipV="1">
                <a:off x="3421" y="3312"/>
                <a:ext cx="1" cy="36"/>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79" name="Line 145"/>
              <p:cNvSpPr>
                <a:spLocks noChangeShapeType="1"/>
              </p:cNvSpPr>
              <p:nvPr/>
            </p:nvSpPr>
            <p:spPr bwMode="auto">
              <a:xfrm>
                <a:off x="3408" y="3312"/>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80" name="Line 146"/>
              <p:cNvSpPr>
                <a:spLocks noChangeShapeType="1"/>
              </p:cNvSpPr>
              <p:nvPr/>
            </p:nvSpPr>
            <p:spPr bwMode="auto">
              <a:xfrm>
                <a:off x="3421" y="3348"/>
                <a:ext cx="1" cy="3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81" name="Line 147"/>
              <p:cNvSpPr>
                <a:spLocks noChangeShapeType="1"/>
              </p:cNvSpPr>
              <p:nvPr/>
            </p:nvSpPr>
            <p:spPr bwMode="auto">
              <a:xfrm>
                <a:off x="3408" y="3379"/>
                <a:ext cx="26"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82" name="Line 148"/>
              <p:cNvSpPr>
                <a:spLocks noChangeShapeType="1"/>
              </p:cNvSpPr>
              <p:nvPr/>
            </p:nvSpPr>
            <p:spPr bwMode="auto">
              <a:xfrm flipV="1">
                <a:off x="4195" y="3391"/>
                <a:ext cx="1" cy="18"/>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83" name="Line 149"/>
              <p:cNvSpPr>
                <a:spLocks noChangeShapeType="1"/>
              </p:cNvSpPr>
              <p:nvPr/>
            </p:nvSpPr>
            <p:spPr bwMode="auto">
              <a:xfrm>
                <a:off x="4182" y="3391"/>
                <a:ext cx="13"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84" name="Line 150"/>
              <p:cNvSpPr>
                <a:spLocks noChangeShapeType="1"/>
              </p:cNvSpPr>
              <p:nvPr/>
            </p:nvSpPr>
            <p:spPr bwMode="auto">
              <a:xfrm>
                <a:off x="4195" y="3409"/>
                <a:ext cx="1" cy="12"/>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85" name="Line 151"/>
              <p:cNvSpPr>
                <a:spLocks noChangeShapeType="1"/>
              </p:cNvSpPr>
              <p:nvPr/>
            </p:nvSpPr>
            <p:spPr bwMode="auto">
              <a:xfrm>
                <a:off x="4182" y="3421"/>
                <a:ext cx="13"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grpSp>
        <p:grpSp>
          <p:nvGrpSpPr>
            <p:cNvPr id="9" name="Group 161"/>
            <p:cNvGrpSpPr>
              <a:grpSpLocks/>
            </p:cNvGrpSpPr>
            <p:nvPr/>
          </p:nvGrpSpPr>
          <p:grpSpPr bwMode="auto">
            <a:xfrm>
              <a:off x="2911474" y="2004382"/>
              <a:ext cx="60324" cy="3454899"/>
              <a:chOff x="1834" y="1263"/>
              <a:chExt cx="38" cy="2177"/>
            </a:xfrm>
          </p:grpSpPr>
          <p:sp>
            <p:nvSpPr>
              <p:cNvPr id="88160" name="Line 153"/>
              <p:cNvSpPr>
                <a:spLocks noChangeShapeType="1"/>
              </p:cNvSpPr>
              <p:nvPr/>
            </p:nvSpPr>
            <p:spPr bwMode="auto">
              <a:xfrm flipH="1">
                <a:off x="1834" y="3439"/>
                <a:ext cx="38"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61" name="Line 154"/>
              <p:cNvSpPr>
                <a:spLocks noChangeShapeType="1"/>
              </p:cNvSpPr>
              <p:nvPr/>
            </p:nvSpPr>
            <p:spPr bwMode="auto">
              <a:xfrm flipH="1">
                <a:off x="1834" y="3131"/>
                <a:ext cx="38"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62" name="Line 155"/>
              <p:cNvSpPr>
                <a:spLocks noChangeShapeType="1"/>
              </p:cNvSpPr>
              <p:nvPr/>
            </p:nvSpPr>
            <p:spPr bwMode="auto">
              <a:xfrm flipH="1">
                <a:off x="1834" y="2817"/>
                <a:ext cx="38"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63" name="Line 156"/>
              <p:cNvSpPr>
                <a:spLocks noChangeShapeType="1"/>
              </p:cNvSpPr>
              <p:nvPr/>
            </p:nvSpPr>
            <p:spPr bwMode="auto">
              <a:xfrm flipH="1">
                <a:off x="1834" y="2508"/>
                <a:ext cx="38"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64" name="Line 157"/>
              <p:cNvSpPr>
                <a:spLocks noChangeShapeType="1"/>
              </p:cNvSpPr>
              <p:nvPr/>
            </p:nvSpPr>
            <p:spPr bwMode="auto">
              <a:xfrm flipH="1">
                <a:off x="1834" y="2194"/>
                <a:ext cx="38"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65" name="Line 158"/>
              <p:cNvSpPr>
                <a:spLocks noChangeShapeType="1"/>
              </p:cNvSpPr>
              <p:nvPr/>
            </p:nvSpPr>
            <p:spPr bwMode="auto">
              <a:xfrm flipH="1">
                <a:off x="1834" y="1886"/>
                <a:ext cx="38"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66" name="Line 159"/>
              <p:cNvSpPr>
                <a:spLocks noChangeShapeType="1"/>
              </p:cNvSpPr>
              <p:nvPr/>
            </p:nvSpPr>
            <p:spPr bwMode="auto">
              <a:xfrm flipH="1">
                <a:off x="1834" y="1571"/>
                <a:ext cx="38"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67" name="Line 160"/>
              <p:cNvSpPr>
                <a:spLocks noChangeShapeType="1"/>
              </p:cNvSpPr>
              <p:nvPr/>
            </p:nvSpPr>
            <p:spPr bwMode="auto">
              <a:xfrm flipH="1">
                <a:off x="1834" y="1263"/>
                <a:ext cx="38" cy="1"/>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grpSp>
        <p:grpSp>
          <p:nvGrpSpPr>
            <p:cNvPr id="10" name="Group 169"/>
            <p:cNvGrpSpPr>
              <a:grpSpLocks/>
            </p:cNvGrpSpPr>
            <p:nvPr/>
          </p:nvGrpSpPr>
          <p:grpSpPr bwMode="auto">
            <a:xfrm>
              <a:off x="2970864" y="5459413"/>
              <a:ext cx="3688188" cy="57150"/>
              <a:chOff x="1872" y="3439"/>
              <a:chExt cx="2324" cy="36"/>
            </a:xfrm>
          </p:grpSpPr>
          <p:sp>
            <p:nvSpPr>
              <p:cNvPr id="88153" name="Line 162"/>
              <p:cNvSpPr>
                <a:spLocks noChangeShapeType="1"/>
              </p:cNvSpPr>
              <p:nvPr/>
            </p:nvSpPr>
            <p:spPr bwMode="auto">
              <a:xfrm>
                <a:off x="1872" y="3439"/>
                <a:ext cx="1" cy="36"/>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54" name="Line 163"/>
              <p:cNvSpPr>
                <a:spLocks noChangeShapeType="1"/>
              </p:cNvSpPr>
              <p:nvPr/>
            </p:nvSpPr>
            <p:spPr bwMode="auto">
              <a:xfrm>
                <a:off x="2260" y="3439"/>
                <a:ext cx="1" cy="36"/>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55" name="Line 164"/>
              <p:cNvSpPr>
                <a:spLocks noChangeShapeType="1"/>
              </p:cNvSpPr>
              <p:nvPr/>
            </p:nvSpPr>
            <p:spPr bwMode="auto">
              <a:xfrm>
                <a:off x="2647" y="3439"/>
                <a:ext cx="1" cy="36"/>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56" name="Line 165"/>
              <p:cNvSpPr>
                <a:spLocks noChangeShapeType="1"/>
              </p:cNvSpPr>
              <p:nvPr/>
            </p:nvSpPr>
            <p:spPr bwMode="auto">
              <a:xfrm>
                <a:off x="3034" y="3439"/>
                <a:ext cx="1" cy="36"/>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57" name="Line 166"/>
              <p:cNvSpPr>
                <a:spLocks noChangeShapeType="1"/>
              </p:cNvSpPr>
              <p:nvPr/>
            </p:nvSpPr>
            <p:spPr bwMode="auto">
              <a:xfrm>
                <a:off x="3421" y="3439"/>
                <a:ext cx="1" cy="36"/>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58" name="Line 167"/>
              <p:cNvSpPr>
                <a:spLocks noChangeShapeType="1"/>
              </p:cNvSpPr>
              <p:nvPr/>
            </p:nvSpPr>
            <p:spPr bwMode="auto">
              <a:xfrm>
                <a:off x="3808" y="3439"/>
                <a:ext cx="1" cy="36"/>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159" name="Line 168"/>
              <p:cNvSpPr>
                <a:spLocks noChangeShapeType="1"/>
              </p:cNvSpPr>
              <p:nvPr/>
            </p:nvSpPr>
            <p:spPr bwMode="auto">
              <a:xfrm>
                <a:off x="4195" y="3439"/>
                <a:ext cx="1" cy="36"/>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grpSp>
        <p:sp>
          <p:nvSpPr>
            <p:cNvPr id="88082" name="Line 170"/>
            <p:cNvSpPr>
              <a:spLocks noChangeShapeType="1"/>
            </p:cNvSpPr>
            <p:nvPr/>
          </p:nvSpPr>
          <p:spPr bwMode="auto">
            <a:xfrm flipV="1">
              <a:off x="2971799" y="2005013"/>
              <a:ext cx="1588" cy="3454400"/>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083" name="Line 171"/>
            <p:cNvSpPr>
              <a:spLocks noChangeShapeType="1"/>
            </p:cNvSpPr>
            <p:nvPr/>
          </p:nvSpPr>
          <p:spPr bwMode="auto">
            <a:xfrm>
              <a:off x="2971799" y="5459413"/>
              <a:ext cx="3687762" cy="1587"/>
            </a:xfrm>
            <a:prstGeom prst="line">
              <a:avLst/>
            </a:pr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88084" name="Freeform 172"/>
            <p:cNvSpPr>
              <a:spLocks/>
            </p:cNvSpPr>
            <p:nvPr/>
          </p:nvSpPr>
          <p:spPr bwMode="auto">
            <a:xfrm>
              <a:off x="2911474" y="2571750"/>
              <a:ext cx="122238" cy="95250"/>
            </a:xfrm>
            <a:custGeom>
              <a:avLst/>
              <a:gdLst>
                <a:gd name="T0" fmla="*/ 0 w 77"/>
                <a:gd name="T1" fmla="*/ 2147483647 h 60"/>
                <a:gd name="T2" fmla="*/ 2147483647 w 77"/>
                <a:gd name="T3" fmla="*/ 0 h 60"/>
                <a:gd name="T4" fmla="*/ 2147483647 w 77"/>
                <a:gd name="T5" fmla="*/ 2147483647 h 60"/>
                <a:gd name="T6" fmla="*/ 0 w 77"/>
                <a:gd name="T7" fmla="*/ 2147483647 h 60"/>
                <a:gd name="T8" fmla="*/ 0 60000 65536"/>
                <a:gd name="T9" fmla="*/ 0 60000 65536"/>
                <a:gd name="T10" fmla="*/ 0 60000 65536"/>
                <a:gd name="T11" fmla="*/ 0 60000 65536"/>
                <a:gd name="T12" fmla="*/ 0 w 77"/>
                <a:gd name="T13" fmla="*/ 0 h 60"/>
                <a:gd name="T14" fmla="*/ 77 w 77"/>
                <a:gd name="T15" fmla="*/ 60 h 60"/>
              </a:gdLst>
              <a:ahLst/>
              <a:cxnLst>
                <a:cxn ang="T8">
                  <a:pos x="T0" y="T1"/>
                </a:cxn>
                <a:cxn ang="T9">
                  <a:pos x="T2" y="T3"/>
                </a:cxn>
                <a:cxn ang="T10">
                  <a:pos x="T4" y="T5"/>
                </a:cxn>
                <a:cxn ang="T11">
                  <a:pos x="T6" y="T7"/>
                </a:cxn>
              </a:cxnLst>
              <a:rect l="T12" t="T13" r="T14" b="T15"/>
              <a:pathLst>
                <a:path w="77" h="60">
                  <a:moveTo>
                    <a:pt x="0" y="60"/>
                  </a:moveTo>
                  <a:lnTo>
                    <a:pt x="38" y="0"/>
                  </a:lnTo>
                  <a:lnTo>
                    <a:pt x="77" y="60"/>
                  </a:lnTo>
                  <a:lnTo>
                    <a:pt x="0" y="60"/>
                  </a:lnTo>
                  <a:close/>
                </a:path>
              </a:pathLst>
            </a:custGeom>
            <a:solidFill>
              <a:srgbClr val="910732"/>
            </a:solidFill>
            <a:ln w="9525">
              <a:solidFill>
                <a:srgbClr val="000000"/>
              </a:solidFill>
              <a:round/>
              <a:headEnd/>
              <a:tailEnd/>
            </a:ln>
          </p:spPr>
          <p:txBody>
            <a:bodyPr/>
            <a:lstStyle/>
            <a:p>
              <a:endParaRPr lang="en-US"/>
            </a:p>
          </p:txBody>
        </p:sp>
        <p:sp>
          <p:nvSpPr>
            <p:cNvPr id="88085" name="Freeform 173"/>
            <p:cNvSpPr>
              <a:spLocks/>
            </p:cNvSpPr>
            <p:nvPr/>
          </p:nvSpPr>
          <p:spPr bwMode="auto">
            <a:xfrm>
              <a:off x="3013074" y="2446338"/>
              <a:ext cx="123825" cy="96837"/>
            </a:xfrm>
            <a:custGeom>
              <a:avLst/>
              <a:gdLst>
                <a:gd name="T0" fmla="*/ 0 w 78"/>
                <a:gd name="T1" fmla="*/ 2147483647 h 61"/>
                <a:gd name="T2" fmla="*/ 2147483647 w 78"/>
                <a:gd name="T3" fmla="*/ 0 h 61"/>
                <a:gd name="T4" fmla="*/ 2147483647 w 78"/>
                <a:gd name="T5" fmla="*/ 2147483647 h 61"/>
                <a:gd name="T6" fmla="*/ 0 w 78"/>
                <a:gd name="T7" fmla="*/ 2147483647 h 61"/>
                <a:gd name="T8" fmla="*/ 0 60000 65536"/>
                <a:gd name="T9" fmla="*/ 0 60000 65536"/>
                <a:gd name="T10" fmla="*/ 0 60000 65536"/>
                <a:gd name="T11" fmla="*/ 0 60000 65536"/>
                <a:gd name="T12" fmla="*/ 0 w 78"/>
                <a:gd name="T13" fmla="*/ 0 h 61"/>
                <a:gd name="T14" fmla="*/ 78 w 78"/>
                <a:gd name="T15" fmla="*/ 61 h 61"/>
              </a:gdLst>
              <a:ahLst/>
              <a:cxnLst>
                <a:cxn ang="T8">
                  <a:pos x="T0" y="T1"/>
                </a:cxn>
                <a:cxn ang="T9">
                  <a:pos x="T2" y="T3"/>
                </a:cxn>
                <a:cxn ang="T10">
                  <a:pos x="T4" y="T5"/>
                </a:cxn>
                <a:cxn ang="T11">
                  <a:pos x="T6" y="T7"/>
                </a:cxn>
              </a:cxnLst>
              <a:rect l="T12" t="T13" r="T14" b="T15"/>
              <a:pathLst>
                <a:path w="78" h="61">
                  <a:moveTo>
                    <a:pt x="0" y="61"/>
                  </a:moveTo>
                  <a:lnTo>
                    <a:pt x="39" y="0"/>
                  </a:lnTo>
                  <a:lnTo>
                    <a:pt x="78" y="61"/>
                  </a:lnTo>
                  <a:lnTo>
                    <a:pt x="0" y="61"/>
                  </a:lnTo>
                  <a:close/>
                </a:path>
              </a:pathLst>
            </a:custGeom>
            <a:solidFill>
              <a:srgbClr val="910732"/>
            </a:solidFill>
            <a:ln w="9525">
              <a:solidFill>
                <a:srgbClr val="000000"/>
              </a:solidFill>
              <a:round/>
              <a:headEnd/>
              <a:tailEnd/>
            </a:ln>
          </p:spPr>
          <p:txBody>
            <a:bodyPr/>
            <a:lstStyle/>
            <a:p>
              <a:endParaRPr lang="en-US"/>
            </a:p>
          </p:txBody>
        </p:sp>
        <p:sp>
          <p:nvSpPr>
            <p:cNvPr id="88086" name="Freeform 174"/>
            <p:cNvSpPr>
              <a:spLocks/>
            </p:cNvSpPr>
            <p:nvPr/>
          </p:nvSpPr>
          <p:spPr bwMode="auto">
            <a:xfrm>
              <a:off x="4140199" y="3656013"/>
              <a:ext cx="122238" cy="95250"/>
            </a:xfrm>
            <a:custGeom>
              <a:avLst/>
              <a:gdLst>
                <a:gd name="T0" fmla="*/ 0 w 77"/>
                <a:gd name="T1" fmla="*/ 2147483647 h 60"/>
                <a:gd name="T2" fmla="*/ 2147483647 w 77"/>
                <a:gd name="T3" fmla="*/ 0 h 60"/>
                <a:gd name="T4" fmla="*/ 2147483647 w 77"/>
                <a:gd name="T5" fmla="*/ 2147483647 h 60"/>
                <a:gd name="T6" fmla="*/ 0 w 77"/>
                <a:gd name="T7" fmla="*/ 2147483647 h 60"/>
                <a:gd name="T8" fmla="*/ 0 60000 65536"/>
                <a:gd name="T9" fmla="*/ 0 60000 65536"/>
                <a:gd name="T10" fmla="*/ 0 60000 65536"/>
                <a:gd name="T11" fmla="*/ 0 60000 65536"/>
                <a:gd name="T12" fmla="*/ 0 w 77"/>
                <a:gd name="T13" fmla="*/ 0 h 60"/>
                <a:gd name="T14" fmla="*/ 77 w 77"/>
                <a:gd name="T15" fmla="*/ 60 h 60"/>
              </a:gdLst>
              <a:ahLst/>
              <a:cxnLst>
                <a:cxn ang="T8">
                  <a:pos x="T0" y="T1"/>
                </a:cxn>
                <a:cxn ang="T9">
                  <a:pos x="T2" y="T3"/>
                </a:cxn>
                <a:cxn ang="T10">
                  <a:pos x="T4" y="T5"/>
                </a:cxn>
                <a:cxn ang="T11">
                  <a:pos x="T6" y="T7"/>
                </a:cxn>
              </a:cxnLst>
              <a:rect l="T12" t="T13" r="T14" b="T15"/>
              <a:pathLst>
                <a:path w="77" h="60">
                  <a:moveTo>
                    <a:pt x="0" y="60"/>
                  </a:moveTo>
                  <a:lnTo>
                    <a:pt x="39" y="0"/>
                  </a:lnTo>
                  <a:lnTo>
                    <a:pt x="77" y="60"/>
                  </a:lnTo>
                  <a:lnTo>
                    <a:pt x="0" y="60"/>
                  </a:lnTo>
                  <a:close/>
                </a:path>
              </a:pathLst>
            </a:custGeom>
            <a:solidFill>
              <a:srgbClr val="910732"/>
            </a:solidFill>
            <a:ln w="9525">
              <a:solidFill>
                <a:srgbClr val="000000"/>
              </a:solidFill>
              <a:round/>
              <a:headEnd/>
              <a:tailEnd/>
            </a:ln>
          </p:spPr>
          <p:txBody>
            <a:bodyPr/>
            <a:lstStyle/>
            <a:p>
              <a:endParaRPr lang="en-US"/>
            </a:p>
          </p:txBody>
        </p:sp>
        <p:sp>
          <p:nvSpPr>
            <p:cNvPr id="88087" name="Freeform 175"/>
            <p:cNvSpPr>
              <a:spLocks/>
            </p:cNvSpPr>
            <p:nvPr/>
          </p:nvSpPr>
          <p:spPr bwMode="auto">
            <a:xfrm>
              <a:off x="5368924" y="4173538"/>
              <a:ext cx="123825" cy="96837"/>
            </a:xfrm>
            <a:custGeom>
              <a:avLst/>
              <a:gdLst>
                <a:gd name="T0" fmla="*/ 0 w 78"/>
                <a:gd name="T1" fmla="*/ 2147483647 h 61"/>
                <a:gd name="T2" fmla="*/ 2147483647 w 78"/>
                <a:gd name="T3" fmla="*/ 0 h 61"/>
                <a:gd name="T4" fmla="*/ 2147483647 w 78"/>
                <a:gd name="T5" fmla="*/ 2147483647 h 61"/>
                <a:gd name="T6" fmla="*/ 0 w 78"/>
                <a:gd name="T7" fmla="*/ 2147483647 h 61"/>
                <a:gd name="T8" fmla="*/ 0 60000 65536"/>
                <a:gd name="T9" fmla="*/ 0 60000 65536"/>
                <a:gd name="T10" fmla="*/ 0 60000 65536"/>
                <a:gd name="T11" fmla="*/ 0 60000 65536"/>
                <a:gd name="T12" fmla="*/ 0 w 78"/>
                <a:gd name="T13" fmla="*/ 0 h 61"/>
                <a:gd name="T14" fmla="*/ 78 w 78"/>
                <a:gd name="T15" fmla="*/ 61 h 61"/>
              </a:gdLst>
              <a:ahLst/>
              <a:cxnLst>
                <a:cxn ang="T8">
                  <a:pos x="T0" y="T1"/>
                </a:cxn>
                <a:cxn ang="T9">
                  <a:pos x="T2" y="T3"/>
                </a:cxn>
                <a:cxn ang="T10">
                  <a:pos x="T4" y="T5"/>
                </a:cxn>
                <a:cxn ang="T11">
                  <a:pos x="T6" y="T7"/>
                </a:cxn>
              </a:cxnLst>
              <a:rect l="T12" t="T13" r="T14" b="T15"/>
              <a:pathLst>
                <a:path w="78" h="61">
                  <a:moveTo>
                    <a:pt x="0" y="61"/>
                  </a:moveTo>
                  <a:lnTo>
                    <a:pt x="39" y="0"/>
                  </a:lnTo>
                  <a:lnTo>
                    <a:pt x="78" y="61"/>
                  </a:lnTo>
                  <a:lnTo>
                    <a:pt x="0" y="61"/>
                  </a:lnTo>
                  <a:close/>
                </a:path>
              </a:pathLst>
            </a:custGeom>
            <a:solidFill>
              <a:srgbClr val="910732"/>
            </a:solidFill>
            <a:ln w="9525">
              <a:solidFill>
                <a:srgbClr val="000000"/>
              </a:solidFill>
              <a:round/>
              <a:headEnd/>
              <a:tailEnd/>
            </a:ln>
          </p:spPr>
          <p:txBody>
            <a:bodyPr/>
            <a:lstStyle/>
            <a:p>
              <a:endParaRPr lang="en-US"/>
            </a:p>
          </p:txBody>
        </p:sp>
        <p:sp>
          <p:nvSpPr>
            <p:cNvPr id="88088" name="Freeform 176"/>
            <p:cNvSpPr>
              <a:spLocks/>
            </p:cNvSpPr>
            <p:nvPr/>
          </p:nvSpPr>
          <p:spPr bwMode="auto">
            <a:xfrm>
              <a:off x="6597648" y="4816475"/>
              <a:ext cx="123825" cy="96838"/>
            </a:xfrm>
            <a:custGeom>
              <a:avLst/>
              <a:gdLst>
                <a:gd name="T0" fmla="*/ 0 w 78"/>
                <a:gd name="T1" fmla="*/ 2147483647 h 61"/>
                <a:gd name="T2" fmla="*/ 2147483647 w 78"/>
                <a:gd name="T3" fmla="*/ 0 h 61"/>
                <a:gd name="T4" fmla="*/ 2147483647 w 78"/>
                <a:gd name="T5" fmla="*/ 2147483647 h 61"/>
                <a:gd name="T6" fmla="*/ 0 w 78"/>
                <a:gd name="T7" fmla="*/ 2147483647 h 61"/>
                <a:gd name="T8" fmla="*/ 0 60000 65536"/>
                <a:gd name="T9" fmla="*/ 0 60000 65536"/>
                <a:gd name="T10" fmla="*/ 0 60000 65536"/>
                <a:gd name="T11" fmla="*/ 0 60000 65536"/>
                <a:gd name="T12" fmla="*/ 0 w 78"/>
                <a:gd name="T13" fmla="*/ 0 h 61"/>
                <a:gd name="T14" fmla="*/ 78 w 78"/>
                <a:gd name="T15" fmla="*/ 61 h 61"/>
              </a:gdLst>
              <a:ahLst/>
              <a:cxnLst>
                <a:cxn ang="T8">
                  <a:pos x="T0" y="T1"/>
                </a:cxn>
                <a:cxn ang="T9">
                  <a:pos x="T2" y="T3"/>
                </a:cxn>
                <a:cxn ang="T10">
                  <a:pos x="T4" y="T5"/>
                </a:cxn>
                <a:cxn ang="T11">
                  <a:pos x="T6" y="T7"/>
                </a:cxn>
              </a:cxnLst>
              <a:rect l="T12" t="T13" r="T14" b="T15"/>
              <a:pathLst>
                <a:path w="78" h="61">
                  <a:moveTo>
                    <a:pt x="0" y="61"/>
                  </a:moveTo>
                  <a:lnTo>
                    <a:pt x="39" y="0"/>
                  </a:lnTo>
                  <a:lnTo>
                    <a:pt x="78" y="61"/>
                  </a:lnTo>
                  <a:lnTo>
                    <a:pt x="0" y="61"/>
                  </a:lnTo>
                  <a:close/>
                </a:path>
              </a:pathLst>
            </a:custGeom>
            <a:solidFill>
              <a:srgbClr val="FFFFFF"/>
            </a:solidFill>
            <a:ln w="9525">
              <a:solidFill>
                <a:srgbClr val="000000"/>
              </a:solidFill>
              <a:round/>
              <a:headEnd/>
              <a:tailEnd/>
            </a:ln>
          </p:spPr>
          <p:txBody>
            <a:bodyPr/>
            <a:lstStyle/>
            <a:p>
              <a:endParaRPr lang="en-US"/>
            </a:p>
          </p:txBody>
        </p:sp>
        <p:sp>
          <p:nvSpPr>
            <p:cNvPr id="88089" name="Oval 177"/>
            <p:cNvSpPr>
              <a:spLocks noChangeArrowheads="1"/>
            </p:cNvSpPr>
            <p:nvPr/>
          </p:nvSpPr>
          <p:spPr bwMode="auto">
            <a:xfrm>
              <a:off x="2911474" y="2244725"/>
              <a:ext cx="133350" cy="125413"/>
            </a:xfrm>
            <a:prstGeom prst="ellipse">
              <a:avLst/>
            </a:prstGeom>
            <a:solidFill>
              <a:srgbClr val="FF0000"/>
            </a:solidFill>
            <a:ln w="9525">
              <a:solidFill>
                <a:srgbClr val="000000"/>
              </a:solidFill>
              <a:round/>
              <a:headEnd/>
              <a:tailEnd/>
            </a:ln>
          </p:spPr>
          <p:txBody>
            <a:bodyPr/>
            <a:lstStyle/>
            <a:p>
              <a:endParaRPr lang="en-US"/>
            </a:p>
          </p:txBody>
        </p:sp>
        <p:sp>
          <p:nvSpPr>
            <p:cNvPr id="88090" name="Oval 178"/>
            <p:cNvSpPr>
              <a:spLocks noChangeArrowheads="1"/>
            </p:cNvSpPr>
            <p:nvPr/>
          </p:nvSpPr>
          <p:spPr bwMode="auto">
            <a:xfrm>
              <a:off x="3013074" y="2341563"/>
              <a:ext cx="133350" cy="123825"/>
            </a:xfrm>
            <a:prstGeom prst="ellipse">
              <a:avLst/>
            </a:prstGeom>
            <a:solidFill>
              <a:srgbClr val="FF0000"/>
            </a:solidFill>
            <a:ln w="9525">
              <a:solidFill>
                <a:srgbClr val="000000"/>
              </a:solidFill>
              <a:round/>
              <a:headEnd/>
              <a:tailEnd/>
            </a:ln>
          </p:spPr>
          <p:txBody>
            <a:bodyPr/>
            <a:lstStyle/>
            <a:p>
              <a:endParaRPr lang="en-US"/>
            </a:p>
          </p:txBody>
        </p:sp>
        <p:sp>
          <p:nvSpPr>
            <p:cNvPr id="88091" name="Oval 179"/>
            <p:cNvSpPr>
              <a:spLocks noChangeArrowheads="1"/>
            </p:cNvSpPr>
            <p:nvPr/>
          </p:nvSpPr>
          <p:spPr bwMode="auto">
            <a:xfrm>
              <a:off x="4140199" y="3079750"/>
              <a:ext cx="133350" cy="125413"/>
            </a:xfrm>
            <a:prstGeom prst="ellipse">
              <a:avLst/>
            </a:prstGeom>
            <a:solidFill>
              <a:srgbClr val="FF0000"/>
            </a:solidFill>
            <a:ln w="9525">
              <a:solidFill>
                <a:srgbClr val="000000"/>
              </a:solidFill>
              <a:round/>
              <a:headEnd/>
              <a:tailEnd/>
            </a:ln>
          </p:spPr>
          <p:txBody>
            <a:bodyPr/>
            <a:lstStyle/>
            <a:p>
              <a:endParaRPr lang="en-US"/>
            </a:p>
          </p:txBody>
        </p:sp>
        <p:sp>
          <p:nvSpPr>
            <p:cNvPr id="88092" name="Oval 180"/>
            <p:cNvSpPr>
              <a:spLocks noChangeArrowheads="1"/>
            </p:cNvSpPr>
            <p:nvPr/>
          </p:nvSpPr>
          <p:spPr bwMode="auto">
            <a:xfrm>
              <a:off x="5368924" y="4019550"/>
              <a:ext cx="133350" cy="125413"/>
            </a:xfrm>
            <a:prstGeom prst="ellipse">
              <a:avLst/>
            </a:prstGeom>
            <a:solidFill>
              <a:srgbClr val="FF0000"/>
            </a:solidFill>
            <a:ln w="9525">
              <a:solidFill>
                <a:srgbClr val="000000"/>
              </a:solidFill>
              <a:round/>
              <a:headEnd/>
              <a:tailEnd/>
            </a:ln>
          </p:spPr>
          <p:txBody>
            <a:bodyPr/>
            <a:lstStyle/>
            <a:p>
              <a:endParaRPr lang="en-US"/>
            </a:p>
          </p:txBody>
        </p:sp>
        <p:sp>
          <p:nvSpPr>
            <p:cNvPr id="88093" name="Oval 181"/>
            <p:cNvSpPr>
              <a:spLocks noChangeArrowheads="1"/>
            </p:cNvSpPr>
            <p:nvPr/>
          </p:nvSpPr>
          <p:spPr bwMode="auto">
            <a:xfrm>
              <a:off x="6597648" y="4614863"/>
              <a:ext cx="133350" cy="125412"/>
            </a:xfrm>
            <a:prstGeom prst="ellipse">
              <a:avLst/>
            </a:prstGeom>
            <a:solidFill>
              <a:srgbClr val="FF0000"/>
            </a:solidFill>
            <a:ln w="9525">
              <a:solidFill>
                <a:srgbClr val="000000"/>
              </a:solidFill>
              <a:round/>
              <a:headEnd/>
              <a:tailEnd/>
            </a:ln>
          </p:spPr>
          <p:txBody>
            <a:bodyPr/>
            <a:lstStyle/>
            <a:p>
              <a:endParaRPr lang="en-US"/>
            </a:p>
          </p:txBody>
        </p:sp>
        <p:sp>
          <p:nvSpPr>
            <p:cNvPr id="88094" name="Rectangle 182"/>
            <p:cNvSpPr>
              <a:spLocks noChangeArrowheads="1"/>
            </p:cNvSpPr>
            <p:nvPr/>
          </p:nvSpPr>
          <p:spPr bwMode="auto">
            <a:xfrm>
              <a:off x="2911474" y="2935288"/>
              <a:ext cx="133350" cy="125412"/>
            </a:xfrm>
            <a:prstGeom prst="rect">
              <a:avLst/>
            </a:prstGeom>
            <a:solidFill>
              <a:srgbClr val="FFFF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p>
          </p:txBody>
        </p:sp>
        <p:sp>
          <p:nvSpPr>
            <p:cNvPr id="88095" name="Rectangle 183"/>
            <p:cNvSpPr>
              <a:spLocks noChangeArrowheads="1"/>
            </p:cNvSpPr>
            <p:nvPr/>
          </p:nvSpPr>
          <p:spPr bwMode="auto">
            <a:xfrm>
              <a:off x="2911474" y="2935288"/>
              <a:ext cx="122238" cy="115887"/>
            </a:xfrm>
            <a:prstGeom prst="rect">
              <a:avLst/>
            </a:prstGeom>
            <a:solidFill>
              <a:srgbClr val="F49DA6"/>
            </a:solidFill>
            <a:ln w="9525">
              <a:solidFill>
                <a:srgbClr val="000000"/>
              </a:solidFill>
              <a:miter lim="800000"/>
              <a:headEnd/>
              <a:tailEnd/>
            </a:ln>
          </p:spPr>
          <p:txBody>
            <a:bodyPr/>
            <a:lstStyle/>
            <a:p>
              <a:endParaRPr lang="en-US"/>
            </a:p>
          </p:txBody>
        </p:sp>
        <p:sp>
          <p:nvSpPr>
            <p:cNvPr id="88096" name="Rectangle 184"/>
            <p:cNvSpPr>
              <a:spLocks noChangeArrowheads="1"/>
            </p:cNvSpPr>
            <p:nvPr/>
          </p:nvSpPr>
          <p:spPr bwMode="auto">
            <a:xfrm>
              <a:off x="3013074" y="2782888"/>
              <a:ext cx="133350" cy="123825"/>
            </a:xfrm>
            <a:prstGeom prst="rect">
              <a:avLst/>
            </a:prstGeom>
            <a:solidFill>
              <a:srgbClr val="F49DA6"/>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p>
          </p:txBody>
        </p:sp>
        <p:sp>
          <p:nvSpPr>
            <p:cNvPr id="88097" name="Rectangle 185"/>
            <p:cNvSpPr>
              <a:spLocks noChangeArrowheads="1"/>
            </p:cNvSpPr>
            <p:nvPr/>
          </p:nvSpPr>
          <p:spPr bwMode="auto">
            <a:xfrm>
              <a:off x="3013074" y="2782888"/>
              <a:ext cx="123825" cy="114300"/>
            </a:xfrm>
            <a:prstGeom prst="rect">
              <a:avLst/>
            </a:prstGeom>
            <a:noFill/>
            <a:ln w="9525">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sp>
          <p:nvSpPr>
            <p:cNvPr id="88098" name="Rectangle 186"/>
            <p:cNvSpPr>
              <a:spLocks noChangeArrowheads="1"/>
            </p:cNvSpPr>
            <p:nvPr/>
          </p:nvSpPr>
          <p:spPr bwMode="auto">
            <a:xfrm>
              <a:off x="4140199" y="3848100"/>
              <a:ext cx="133350" cy="123825"/>
            </a:xfrm>
            <a:prstGeom prst="rect">
              <a:avLst/>
            </a:prstGeom>
            <a:solidFill>
              <a:srgbClr val="FFFF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p>
          </p:txBody>
        </p:sp>
        <p:sp>
          <p:nvSpPr>
            <p:cNvPr id="88099" name="Rectangle 187"/>
            <p:cNvSpPr>
              <a:spLocks noChangeArrowheads="1"/>
            </p:cNvSpPr>
            <p:nvPr/>
          </p:nvSpPr>
          <p:spPr bwMode="auto">
            <a:xfrm>
              <a:off x="4140199" y="3848100"/>
              <a:ext cx="122238" cy="114300"/>
            </a:xfrm>
            <a:prstGeom prst="rect">
              <a:avLst/>
            </a:prstGeom>
            <a:solidFill>
              <a:srgbClr val="F49DA6"/>
            </a:solidFill>
            <a:ln w="9525">
              <a:solidFill>
                <a:srgbClr val="000000"/>
              </a:solidFill>
              <a:miter lim="800000"/>
              <a:headEnd/>
              <a:tailEnd/>
            </a:ln>
          </p:spPr>
          <p:txBody>
            <a:bodyPr/>
            <a:lstStyle/>
            <a:p>
              <a:endParaRPr lang="en-US"/>
            </a:p>
          </p:txBody>
        </p:sp>
        <p:sp>
          <p:nvSpPr>
            <p:cNvPr id="88100" name="Rectangle 188"/>
            <p:cNvSpPr>
              <a:spLocks noChangeArrowheads="1"/>
            </p:cNvSpPr>
            <p:nvPr/>
          </p:nvSpPr>
          <p:spPr bwMode="auto">
            <a:xfrm>
              <a:off x="5368924" y="4394200"/>
              <a:ext cx="133350" cy="125413"/>
            </a:xfrm>
            <a:prstGeom prst="rect">
              <a:avLst/>
            </a:prstGeom>
            <a:solidFill>
              <a:srgbClr val="FFFF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p>
          </p:txBody>
        </p:sp>
        <p:sp>
          <p:nvSpPr>
            <p:cNvPr id="88101" name="Rectangle 189"/>
            <p:cNvSpPr>
              <a:spLocks noChangeArrowheads="1"/>
            </p:cNvSpPr>
            <p:nvPr/>
          </p:nvSpPr>
          <p:spPr bwMode="auto">
            <a:xfrm>
              <a:off x="5368924" y="4394200"/>
              <a:ext cx="123825" cy="115888"/>
            </a:xfrm>
            <a:prstGeom prst="rect">
              <a:avLst/>
            </a:prstGeom>
            <a:solidFill>
              <a:srgbClr val="F49DA6"/>
            </a:solidFill>
            <a:ln w="9525">
              <a:solidFill>
                <a:srgbClr val="000000"/>
              </a:solidFill>
              <a:miter lim="800000"/>
              <a:headEnd/>
              <a:tailEnd/>
            </a:ln>
          </p:spPr>
          <p:txBody>
            <a:bodyPr/>
            <a:lstStyle/>
            <a:p>
              <a:endParaRPr lang="en-US"/>
            </a:p>
          </p:txBody>
        </p:sp>
        <p:sp>
          <p:nvSpPr>
            <p:cNvPr id="88102" name="Rectangle 190"/>
            <p:cNvSpPr>
              <a:spLocks noChangeArrowheads="1"/>
            </p:cNvSpPr>
            <p:nvPr/>
          </p:nvSpPr>
          <p:spPr bwMode="auto">
            <a:xfrm>
              <a:off x="6597648" y="4835525"/>
              <a:ext cx="133350" cy="125413"/>
            </a:xfrm>
            <a:prstGeom prst="rect">
              <a:avLst/>
            </a:prstGeom>
            <a:solidFill>
              <a:srgbClr val="FFFF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p>
          </p:txBody>
        </p:sp>
        <p:sp>
          <p:nvSpPr>
            <p:cNvPr id="88103" name="Rectangle 191"/>
            <p:cNvSpPr>
              <a:spLocks noChangeArrowheads="1"/>
            </p:cNvSpPr>
            <p:nvPr/>
          </p:nvSpPr>
          <p:spPr bwMode="auto">
            <a:xfrm>
              <a:off x="6597648" y="4835525"/>
              <a:ext cx="123825" cy="115888"/>
            </a:xfrm>
            <a:prstGeom prst="rect">
              <a:avLst/>
            </a:prstGeom>
            <a:solidFill>
              <a:srgbClr val="F49DA6"/>
            </a:solidFill>
            <a:ln w="9525">
              <a:solidFill>
                <a:srgbClr val="000000"/>
              </a:solidFill>
              <a:miter lim="800000"/>
              <a:headEnd/>
              <a:tailEnd/>
            </a:ln>
          </p:spPr>
          <p:txBody>
            <a:bodyPr/>
            <a:lstStyle/>
            <a:p>
              <a:endParaRPr lang="en-US"/>
            </a:p>
          </p:txBody>
        </p:sp>
        <p:sp>
          <p:nvSpPr>
            <p:cNvPr id="88104" name="Freeform 192"/>
            <p:cNvSpPr>
              <a:spLocks/>
            </p:cNvSpPr>
            <p:nvPr/>
          </p:nvSpPr>
          <p:spPr bwMode="auto">
            <a:xfrm>
              <a:off x="2911474" y="3195638"/>
              <a:ext cx="122238" cy="95250"/>
            </a:xfrm>
            <a:custGeom>
              <a:avLst/>
              <a:gdLst>
                <a:gd name="T0" fmla="*/ 0 w 77"/>
                <a:gd name="T1" fmla="*/ 2147483647 h 60"/>
                <a:gd name="T2" fmla="*/ 2147483647 w 77"/>
                <a:gd name="T3" fmla="*/ 0 h 60"/>
                <a:gd name="T4" fmla="*/ 2147483647 w 77"/>
                <a:gd name="T5" fmla="*/ 2147483647 h 60"/>
                <a:gd name="T6" fmla="*/ 0 w 77"/>
                <a:gd name="T7" fmla="*/ 2147483647 h 60"/>
                <a:gd name="T8" fmla="*/ 0 60000 65536"/>
                <a:gd name="T9" fmla="*/ 0 60000 65536"/>
                <a:gd name="T10" fmla="*/ 0 60000 65536"/>
                <a:gd name="T11" fmla="*/ 0 60000 65536"/>
                <a:gd name="T12" fmla="*/ 0 w 77"/>
                <a:gd name="T13" fmla="*/ 0 h 60"/>
                <a:gd name="T14" fmla="*/ 77 w 77"/>
                <a:gd name="T15" fmla="*/ 60 h 60"/>
              </a:gdLst>
              <a:ahLst/>
              <a:cxnLst>
                <a:cxn ang="T8">
                  <a:pos x="T0" y="T1"/>
                </a:cxn>
                <a:cxn ang="T9">
                  <a:pos x="T2" y="T3"/>
                </a:cxn>
                <a:cxn ang="T10">
                  <a:pos x="T4" y="T5"/>
                </a:cxn>
                <a:cxn ang="T11">
                  <a:pos x="T6" y="T7"/>
                </a:cxn>
              </a:cxnLst>
              <a:rect l="T12" t="T13" r="T14" b="T15"/>
              <a:pathLst>
                <a:path w="77" h="60">
                  <a:moveTo>
                    <a:pt x="0" y="60"/>
                  </a:moveTo>
                  <a:lnTo>
                    <a:pt x="38" y="0"/>
                  </a:lnTo>
                  <a:lnTo>
                    <a:pt x="77" y="60"/>
                  </a:lnTo>
                  <a:lnTo>
                    <a:pt x="0" y="60"/>
                  </a:lnTo>
                  <a:close/>
                </a:path>
              </a:pathLst>
            </a:custGeom>
            <a:solidFill>
              <a:schemeClr val="hlink"/>
            </a:solidFill>
            <a:ln w="9525">
              <a:solidFill>
                <a:srgbClr val="000000"/>
              </a:solidFill>
              <a:round/>
              <a:headEnd/>
              <a:tailEnd/>
            </a:ln>
          </p:spPr>
          <p:txBody>
            <a:bodyPr/>
            <a:lstStyle/>
            <a:p>
              <a:endParaRPr lang="en-US"/>
            </a:p>
          </p:txBody>
        </p:sp>
        <p:sp>
          <p:nvSpPr>
            <p:cNvPr id="88105" name="Freeform 193"/>
            <p:cNvSpPr>
              <a:spLocks/>
            </p:cNvSpPr>
            <p:nvPr/>
          </p:nvSpPr>
          <p:spPr bwMode="auto">
            <a:xfrm>
              <a:off x="3013074" y="3435350"/>
              <a:ext cx="123825" cy="95250"/>
            </a:xfrm>
            <a:custGeom>
              <a:avLst/>
              <a:gdLst>
                <a:gd name="T0" fmla="*/ 0 w 78"/>
                <a:gd name="T1" fmla="*/ 2147483647 h 60"/>
                <a:gd name="T2" fmla="*/ 2147483647 w 78"/>
                <a:gd name="T3" fmla="*/ 0 h 60"/>
                <a:gd name="T4" fmla="*/ 2147483647 w 78"/>
                <a:gd name="T5" fmla="*/ 2147483647 h 60"/>
                <a:gd name="T6" fmla="*/ 0 w 78"/>
                <a:gd name="T7" fmla="*/ 2147483647 h 60"/>
                <a:gd name="T8" fmla="*/ 0 60000 65536"/>
                <a:gd name="T9" fmla="*/ 0 60000 65536"/>
                <a:gd name="T10" fmla="*/ 0 60000 65536"/>
                <a:gd name="T11" fmla="*/ 0 60000 65536"/>
                <a:gd name="T12" fmla="*/ 0 w 78"/>
                <a:gd name="T13" fmla="*/ 0 h 60"/>
                <a:gd name="T14" fmla="*/ 78 w 78"/>
                <a:gd name="T15" fmla="*/ 60 h 60"/>
              </a:gdLst>
              <a:ahLst/>
              <a:cxnLst>
                <a:cxn ang="T8">
                  <a:pos x="T0" y="T1"/>
                </a:cxn>
                <a:cxn ang="T9">
                  <a:pos x="T2" y="T3"/>
                </a:cxn>
                <a:cxn ang="T10">
                  <a:pos x="T4" y="T5"/>
                </a:cxn>
                <a:cxn ang="T11">
                  <a:pos x="T6" y="T7"/>
                </a:cxn>
              </a:cxnLst>
              <a:rect l="T12" t="T13" r="T14" b="T15"/>
              <a:pathLst>
                <a:path w="78" h="60">
                  <a:moveTo>
                    <a:pt x="0" y="60"/>
                  </a:moveTo>
                  <a:lnTo>
                    <a:pt x="39" y="0"/>
                  </a:lnTo>
                  <a:lnTo>
                    <a:pt x="78" y="60"/>
                  </a:lnTo>
                  <a:lnTo>
                    <a:pt x="0" y="60"/>
                  </a:lnTo>
                  <a:close/>
                </a:path>
              </a:pathLst>
            </a:custGeom>
            <a:solidFill>
              <a:srgbClr val="000000"/>
            </a:solidFill>
            <a:ln w="9525">
              <a:solidFill>
                <a:srgbClr val="000000"/>
              </a:solidFill>
              <a:round/>
              <a:headEnd/>
              <a:tailEnd/>
            </a:ln>
          </p:spPr>
          <p:txBody>
            <a:bodyPr/>
            <a:lstStyle/>
            <a:p>
              <a:endParaRPr lang="en-US"/>
            </a:p>
          </p:txBody>
        </p:sp>
        <p:sp>
          <p:nvSpPr>
            <p:cNvPr id="88106" name="Freeform 194"/>
            <p:cNvSpPr>
              <a:spLocks/>
            </p:cNvSpPr>
            <p:nvPr/>
          </p:nvSpPr>
          <p:spPr bwMode="auto">
            <a:xfrm>
              <a:off x="4140199" y="4500563"/>
              <a:ext cx="122238" cy="95250"/>
            </a:xfrm>
            <a:custGeom>
              <a:avLst/>
              <a:gdLst>
                <a:gd name="T0" fmla="*/ 0 w 77"/>
                <a:gd name="T1" fmla="*/ 2147483647 h 60"/>
                <a:gd name="T2" fmla="*/ 2147483647 w 77"/>
                <a:gd name="T3" fmla="*/ 0 h 60"/>
                <a:gd name="T4" fmla="*/ 2147483647 w 77"/>
                <a:gd name="T5" fmla="*/ 2147483647 h 60"/>
                <a:gd name="T6" fmla="*/ 0 w 77"/>
                <a:gd name="T7" fmla="*/ 2147483647 h 60"/>
                <a:gd name="T8" fmla="*/ 0 60000 65536"/>
                <a:gd name="T9" fmla="*/ 0 60000 65536"/>
                <a:gd name="T10" fmla="*/ 0 60000 65536"/>
                <a:gd name="T11" fmla="*/ 0 60000 65536"/>
                <a:gd name="T12" fmla="*/ 0 w 77"/>
                <a:gd name="T13" fmla="*/ 0 h 60"/>
                <a:gd name="T14" fmla="*/ 77 w 77"/>
                <a:gd name="T15" fmla="*/ 60 h 60"/>
              </a:gdLst>
              <a:ahLst/>
              <a:cxnLst>
                <a:cxn ang="T8">
                  <a:pos x="T0" y="T1"/>
                </a:cxn>
                <a:cxn ang="T9">
                  <a:pos x="T2" y="T3"/>
                </a:cxn>
                <a:cxn ang="T10">
                  <a:pos x="T4" y="T5"/>
                </a:cxn>
                <a:cxn ang="T11">
                  <a:pos x="T6" y="T7"/>
                </a:cxn>
              </a:cxnLst>
              <a:rect l="T12" t="T13" r="T14" b="T15"/>
              <a:pathLst>
                <a:path w="77" h="60">
                  <a:moveTo>
                    <a:pt x="0" y="60"/>
                  </a:moveTo>
                  <a:lnTo>
                    <a:pt x="39" y="0"/>
                  </a:lnTo>
                  <a:lnTo>
                    <a:pt x="77" y="60"/>
                  </a:lnTo>
                  <a:lnTo>
                    <a:pt x="0" y="60"/>
                  </a:lnTo>
                  <a:close/>
                </a:path>
              </a:pathLst>
            </a:custGeom>
            <a:solidFill>
              <a:schemeClr val="hlink"/>
            </a:solidFill>
            <a:ln w="9525">
              <a:solidFill>
                <a:srgbClr val="000000"/>
              </a:solidFill>
              <a:round/>
              <a:headEnd/>
              <a:tailEnd/>
            </a:ln>
          </p:spPr>
          <p:txBody>
            <a:bodyPr/>
            <a:lstStyle/>
            <a:p>
              <a:endParaRPr lang="en-US"/>
            </a:p>
          </p:txBody>
        </p:sp>
        <p:sp>
          <p:nvSpPr>
            <p:cNvPr id="88107" name="Freeform 195"/>
            <p:cNvSpPr>
              <a:spLocks/>
            </p:cNvSpPr>
            <p:nvPr/>
          </p:nvSpPr>
          <p:spPr bwMode="auto">
            <a:xfrm>
              <a:off x="5368924" y="4892675"/>
              <a:ext cx="123825" cy="96838"/>
            </a:xfrm>
            <a:custGeom>
              <a:avLst/>
              <a:gdLst>
                <a:gd name="T0" fmla="*/ 0 w 78"/>
                <a:gd name="T1" fmla="*/ 2147483647 h 61"/>
                <a:gd name="T2" fmla="*/ 2147483647 w 78"/>
                <a:gd name="T3" fmla="*/ 0 h 61"/>
                <a:gd name="T4" fmla="*/ 2147483647 w 78"/>
                <a:gd name="T5" fmla="*/ 2147483647 h 61"/>
                <a:gd name="T6" fmla="*/ 0 w 78"/>
                <a:gd name="T7" fmla="*/ 2147483647 h 61"/>
                <a:gd name="T8" fmla="*/ 0 60000 65536"/>
                <a:gd name="T9" fmla="*/ 0 60000 65536"/>
                <a:gd name="T10" fmla="*/ 0 60000 65536"/>
                <a:gd name="T11" fmla="*/ 0 60000 65536"/>
                <a:gd name="T12" fmla="*/ 0 w 78"/>
                <a:gd name="T13" fmla="*/ 0 h 61"/>
                <a:gd name="T14" fmla="*/ 78 w 78"/>
                <a:gd name="T15" fmla="*/ 61 h 61"/>
              </a:gdLst>
              <a:ahLst/>
              <a:cxnLst>
                <a:cxn ang="T8">
                  <a:pos x="T0" y="T1"/>
                </a:cxn>
                <a:cxn ang="T9">
                  <a:pos x="T2" y="T3"/>
                </a:cxn>
                <a:cxn ang="T10">
                  <a:pos x="T4" y="T5"/>
                </a:cxn>
                <a:cxn ang="T11">
                  <a:pos x="T6" y="T7"/>
                </a:cxn>
              </a:cxnLst>
              <a:rect l="T12" t="T13" r="T14" b="T15"/>
              <a:pathLst>
                <a:path w="78" h="61">
                  <a:moveTo>
                    <a:pt x="0" y="61"/>
                  </a:moveTo>
                  <a:lnTo>
                    <a:pt x="39" y="0"/>
                  </a:lnTo>
                  <a:lnTo>
                    <a:pt x="78" y="61"/>
                  </a:lnTo>
                  <a:lnTo>
                    <a:pt x="0" y="61"/>
                  </a:lnTo>
                  <a:close/>
                </a:path>
              </a:pathLst>
            </a:custGeom>
            <a:solidFill>
              <a:schemeClr val="hlink"/>
            </a:solidFill>
            <a:ln w="9525">
              <a:solidFill>
                <a:srgbClr val="000000"/>
              </a:solidFill>
              <a:round/>
              <a:headEnd/>
              <a:tailEnd/>
            </a:ln>
          </p:spPr>
          <p:txBody>
            <a:bodyPr/>
            <a:lstStyle/>
            <a:p>
              <a:endParaRPr lang="en-US"/>
            </a:p>
          </p:txBody>
        </p:sp>
        <p:sp>
          <p:nvSpPr>
            <p:cNvPr id="88108" name="Freeform 196"/>
            <p:cNvSpPr>
              <a:spLocks/>
            </p:cNvSpPr>
            <p:nvPr/>
          </p:nvSpPr>
          <p:spPr bwMode="auto">
            <a:xfrm>
              <a:off x="6597648" y="5210175"/>
              <a:ext cx="123825" cy="95250"/>
            </a:xfrm>
            <a:custGeom>
              <a:avLst/>
              <a:gdLst>
                <a:gd name="T0" fmla="*/ 0 w 78"/>
                <a:gd name="T1" fmla="*/ 2147483647 h 60"/>
                <a:gd name="T2" fmla="*/ 2147483647 w 78"/>
                <a:gd name="T3" fmla="*/ 0 h 60"/>
                <a:gd name="T4" fmla="*/ 2147483647 w 78"/>
                <a:gd name="T5" fmla="*/ 2147483647 h 60"/>
                <a:gd name="T6" fmla="*/ 0 w 78"/>
                <a:gd name="T7" fmla="*/ 2147483647 h 60"/>
                <a:gd name="T8" fmla="*/ 0 60000 65536"/>
                <a:gd name="T9" fmla="*/ 0 60000 65536"/>
                <a:gd name="T10" fmla="*/ 0 60000 65536"/>
                <a:gd name="T11" fmla="*/ 0 60000 65536"/>
                <a:gd name="T12" fmla="*/ 0 w 78"/>
                <a:gd name="T13" fmla="*/ 0 h 60"/>
                <a:gd name="T14" fmla="*/ 78 w 78"/>
                <a:gd name="T15" fmla="*/ 60 h 60"/>
              </a:gdLst>
              <a:ahLst/>
              <a:cxnLst>
                <a:cxn ang="T8">
                  <a:pos x="T0" y="T1"/>
                </a:cxn>
                <a:cxn ang="T9">
                  <a:pos x="T2" y="T3"/>
                </a:cxn>
                <a:cxn ang="T10">
                  <a:pos x="T4" y="T5"/>
                </a:cxn>
                <a:cxn ang="T11">
                  <a:pos x="T6" y="T7"/>
                </a:cxn>
              </a:cxnLst>
              <a:rect l="T12" t="T13" r="T14" b="T15"/>
              <a:pathLst>
                <a:path w="78" h="60">
                  <a:moveTo>
                    <a:pt x="0" y="60"/>
                  </a:moveTo>
                  <a:lnTo>
                    <a:pt x="39" y="0"/>
                  </a:lnTo>
                  <a:lnTo>
                    <a:pt x="78" y="60"/>
                  </a:lnTo>
                  <a:lnTo>
                    <a:pt x="0" y="60"/>
                  </a:lnTo>
                  <a:close/>
                </a:path>
              </a:pathLst>
            </a:custGeom>
            <a:solidFill>
              <a:schemeClr val="hlink"/>
            </a:solidFill>
            <a:ln w="9525">
              <a:solidFill>
                <a:srgbClr val="000000"/>
              </a:solidFill>
              <a:round/>
              <a:headEnd/>
              <a:tailEnd/>
            </a:ln>
          </p:spPr>
          <p:txBody>
            <a:bodyPr/>
            <a:lstStyle/>
            <a:p>
              <a:endParaRPr lang="en-US"/>
            </a:p>
          </p:txBody>
        </p:sp>
        <p:sp>
          <p:nvSpPr>
            <p:cNvPr id="88109" name="Oval 197"/>
            <p:cNvSpPr>
              <a:spLocks noChangeArrowheads="1"/>
            </p:cNvSpPr>
            <p:nvPr/>
          </p:nvSpPr>
          <p:spPr bwMode="auto">
            <a:xfrm>
              <a:off x="2911474" y="3013075"/>
              <a:ext cx="133350" cy="123825"/>
            </a:xfrm>
            <a:prstGeom prst="ellipse">
              <a:avLst/>
            </a:prstGeom>
            <a:solidFill>
              <a:srgbClr val="003366"/>
            </a:solidFill>
            <a:ln w="9525">
              <a:solidFill>
                <a:srgbClr val="000000"/>
              </a:solidFill>
              <a:round/>
              <a:headEnd/>
              <a:tailEnd/>
            </a:ln>
          </p:spPr>
          <p:txBody>
            <a:bodyPr/>
            <a:lstStyle/>
            <a:p>
              <a:endParaRPr lang="en-US"/>
            </a:p>
          </p:txBody>
        </p:sp>
        <p:sp>
          <p:nvSpPr>
            <p:cNvPr id="88110" name="Oval 198"/>
            <p:cNvSpPr>
              <a:spLocks noChangeArrowheads="1"/>
            </p:cNvSpPr>
            <p:nvPr/>
          </p:nvSpPr>
          <p:spPr bwMode="auto">
            <a:xfrm>
              <a:off x="3013074" y="3454400"/>
              <a:ext cx="133350" cy="123825"/>
            </a:xfrm>
            <a:prstGeom prst="ellipse">
              <a:avLst/>
            </a:prstGeom>
            <a:solidFill>
              <a:srgbClr val="003366"/>
            </a:solidFill>
            <a:ln w="9525">
              <a:solidFill>
                <a:srgbClr val="000000"/>
              </a:solidFill>
              <a:round/>
              <a:headEnd/>
              <a:tailEnd/>
            </a:ln>
          </p:spPr>
          <p:txBody>
            <a:bodyPr/>
            <a:lstStyle/>
            <a:p>
              <a:endParaRPr lang="en-US"/>
            </a:p>
          </p:txBody>
        </p:sp>
        <p:sp>
          <p:nvSpPr>
            <p:cNvPr id="88111" name="Oval 199"/>
            <p:cNvSpPr>
              <a:spLocks noChangeArrowheads="1"/>
            </p:cNvSpPr>
            <p:nvPr/>
          </p:nvSpPr>
          <p:spPr bwMode="auto">
            <a:xfrm>
              <a:off x="4140199" y="4221163"/>
              <a:ext cx="133350" cy="125412"/>
            </a:xfrm>
            <a:prstGeom prst="ellipse">
              <a:avLst/>
            </a:prstGeom>
            <a:solidFill>
              <a:srgbClr val="003366"/>
            </a:solidFill>
            <a:ln w="9525">
              <a:solidFill>
                <a:srgbClr val="000000"/>
              </a:solidFill>
              <a:round/>
              <a:headEnd/>
              <a:tailEnd/>
            </a:ln>
          </p:spPr>
          <p:txBody>
            <a:bodyPr/>
            <a:lstStyle/>
            <a:p>
              <a:endParaRPr lang="en-US"/>
            </a:p>
          </p:txBody>
        </p:sp>
        <p:sp>
          <p:nvSpPr>
            <p:cNvPr id="88112" name="Oval 200"/>
            <p:cNvSpPr>
              <a:spLocks noChangeArrowheads="1"/>
            </p:cNvSpPr>
            <p:nvPr/>
          </p:nvSpPr>
          <p:spPr bwMode="auto">
            <a:xfrm>
              <a:off x="5368924" y="4835525"/>
              <a:ext cx="133350" cy="125413"/>
            </a:xfrm>
            <a:prstGeom prst="ellipse">
              <a:avLst/>
            </a:prstGeom>
            <a:solidFill>
              <a:srgbClr val="003366"/>
            </a:solidFill>
            <a:ln w="9525">
              <a:solidFill>
                <a:srgbClr val="000000"/>
              </a:solidFill>
              <a:round/>
              <a:headEnd/>
              <a:tailEnd/>
            </a:ln>
          </p:spPr>
          <p:txBody>
            <a:bodyPr/>
            <a:lstStyle/>
            <a:p>
              <a:endParaRPr lang="en-US"/>
            </a:p>
          </p:txBody>
        </p:sp>
        <p:sp>
          <p:nvSpPr>
            <p:cNvPr id="88113" name="Oval 201"/>
            <p:cNvSpPr>
              <a:spLocks noChangeArrowheads="1"/>
            </p:cNvSpPr>
            <p:nvPr/>
          </p:nvSpPr>
          <p:spPr bwMode="auto">
            <a:xfrm>
              <a:off x="6597648" y="5103813"/>
              <a:ext cx="133350" cy="125412"/>
            </a:xfrm>
            <a:prstGeom prst="ellipse">
              <a:avLst/>
            </a:prstGeom>
            <a:solidFill>
              <a:srgbClr val="003366"/>
            </a:solidFill>
            <a:ln w="9525">
              <a:solidFill>
                <a:srgbClr val="000000"/>
              </a:solidFill>
              <a:round/>
              <a:headEnd/>
              <a:tailEnd/>
            </a:ln>
          </p:spPr>
          <p:txBody>
            <a:bodyPr/>
            <a:lstStyle/>
            <a:p>
              <a:endParaRPr lang="en-US"/>
            </a:p>
          </p:txBody>
        </p:sp>
        <p:sp>
          <p:nvSpPr>
            <p:cNvPr id="88114" name="Rectangle 202"/>
            <p:cNvSpPr>
              <a:spLocks noChangeArrowheads="1"/>
            </p:cNvSpPr>
            <p:nvPr/>
          </p:nvSpPr>
          <p:spPr bwMode="auto">
            <a:xfrm>
              <a:off x="2911474" y="4049713"/>
              <a:ext cx="133350" cy="123825"/>
            </a:xfrm>
            <a:prstGeom prst="rect">
              <a:avLst/>
            </a:prstGeom>
            <a:solidFill>
              <a:srgbClr val="000000"/>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p>
          </p:txBody>
        </p:sp>
        <p:sp>
          <p:nvSpPr>
            <p:cNvPr id="88115" name="Rectangle 203"/>
            <p:cNvSpPr>
              <a:spLocks noChangeArrowheads="1"/>
            </p:cNvSpPr>
            <p:nvPr/>
          </p:nvSpPr>
          <p:spPr bwMode="auto">
            <a:xfrm>
              <a:off x="2911474" y="4049713"/>
              <a:ext cx="122238" cy="114300"/>
            </a:xfrm>
            <a:prstGeom prst="rect">
              <a:avLst/>
            </a:prstGeom>
            <a:solidFill>
              <a:schemeClr val="accent1"/>
            </a:solidFill>
            <a:ln w="9525">
              <a:solidFill>
                <a:srgbClr val="000000"/>
              </a:solidFill>
              <a:miter lim="800000"/>
              <a:headEnd/>
              <a:tailEnd/>
            </a:ln>
          </p:spPr>
          <p:txBody>
            <a:bodyPr/>
            <a:lstStyle/>
            <a:p>
              <a:endParaRPr lang="en-US"/>
            </a:p>
          </p:txBody>
        </p:sp>
        <p:sp>
          <p:nvSpPr>
            <p:cNvPr id="88116" name="Rectangle 204"/>
            <p:cNvSpPr>
              <a:spLocks noChangeArrowheads="1"/>
            </p:cNvSpPr>
            <p:nvPr/>
          </p:nvSpPr>
          <p:spPr bwMode="auto">
            <a:xfrm>
              <a:off x="3013074" y="4116388"/>
              <a:ext cx="133350" cy="123825"/>
            </a:xfrm>
            <a:prstGeom prst="rect">
              <a:avLst/>
            </a:prstGeom>
            <a:solidFill>
              <a:srgbClr val="000000"/>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p>
          </p:txBody>
        </p:sp>
        <p:sp>
          <p:nvSpPr>
            <p:cNvPr id="88117" name="Rectangle 205"/>
            <p:cNvSpPr>
              <a:spLocks noChangeArrowheads="1"/>
            </p:cNvSpPr>
            <p:nvPr/>
          </p:nvSpPr>
          <p:spPr bwMode="auto">
            <a:xfrm>
              <a:off x="3013074" y="4116388"/>
              <a:ext cx="123825" cy="114300"/>
            </a:xfrm>
            <a:prstGeom prst="rect">
              <a:avLst/>
            </a:prstGeom>
            <a:solidFill>
              <a:schemeClr val="accent1"/>
            </a:solidFill>
            <a:ln w="9525">
              <a:solidFill>
                <a:srgbClr val="000000"/>
              </a:solidFill>
              <a:miter lim="800000"/>
              <a:headEnd/>
              <a:tailEnd/>
            </a:ln>
          </p:spPr>
          <p:txBody>
            <a:bodyPr/>
            <a:lstStyle/>
            <a:p>
              <a:endParaRPr lang="en-US"/>
            </a:p>
          </p:txBody>
        </p:sp>
        <p:sp>
          <p:nvSpPr>
            <p:cNvPr id="88118" name="Rectangle 206"/>
            <p:cNvSpPr>
              <a:spLocks noChangeArrowheads="1"/>
            </p:cNvSpPr>
            <p:nvPr/>
          </p:nvSpPr>
          <p:spPr bwMode="auto">
            <a:xfrm>
              <a:off x="4140199" y="4979988"/>
              <a:ext cx="133350" cy="123825"/>
            </a:xfrm>
            <a:prstGeom prst="rect">
              <a:avLst/>
            </a:prstGeom>
            <a:solidFill>
              <a:srgbClr val="000000"/>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p>
          </p:txBody>
        </p:sp>
        <p:sp>
          <p:nvSpPr>
            <p:cNvPr id="88119" name="Rectangle 207"/>
            <p:cNvSpPr>
              <a:spLocks noChangeArrowheads="1"/>
            </p:cNvSpPr>
            <p:nvPr/>
          </p:nvSpPr>
          <p:spPr bwMode="auto">
            <a:xfrm>
              <a:off x="4140199" y="4979988"/>
              <a:ext cx="122238" cy="114300"/>
            </a:xfrm>
            <a:prstGeom prst="rect">
              <a:avLst/>
            </a:prstGeom>
            <a:solidFill>
              <a:schemeClr val="accent1"/>
            </a:solidFill>
            <a:ln w="9525">
              <a:solidFill>
                <a:srgbClr val="000000"/>
              </a:solidFill>
              <a:miter lim="800000"/>
              <a:headEnd/>
              <a:tailEnd/>
            </a:ln>
          </p:spPr>
          <p:txBody>
            <a:bodyPr/>
            <a:lstStyle/>
            <a:p>
              <a:endParaRPr lang="en-US"/>
            </a:p>
          </p:txBody>
        </p:sp>
        <p:sp>
          <p:nvSpPr>
            <p:cNvPr id="88120" name="Rectangle 208"/>
            <p:cNvSpPr>
              <a:spLocks noChangeArrowheads="1"/>
            </p:cNvSpPr>
            <p:nvPr/>
          </p:nvSpPr>
          <p:spPr bwMode="auto">
            <a:xfrm>
              <a:off x="5368924" y="5257800"/>
              <a:ext cx="133350" cy="125413"/>
            </a:xfrm>
            <a:prstGeom prst="rect">
              <a:avLst/>
            </a:prstGeom>
            <a:solidFill>
              <a:schemeClr val="accent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p>
          </p:txBody>
        </p:sp>
        <p:sp>
          <p:nvSpPr>
            <p:cNvPr id="88121" name="Rectangle 209"/>
            <p:cNvSpPr>
              <a:spLocks noChangeArrowheads="1"/>
            </p:cNvSpPr>
            <p:nvPr/>
          </p:nvSpPr>
          <p:spPr bwMode="auto">
            <a:xfrm>
              <a:off x="5368924" y="5257800"/>
              <a:ext cx="123825" cy="115888"/>
            </a:xfrm>
            <a:prstGeom prst="rect">
              <a:avLst/>
            </a:prstGeom>
            <a:noFill/>
            <a:ln w="9525">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US"/>
            </a:p>
          </p:txBody>
        </p:sp>
        <p:sp>
          <p:nvSpPr>
            <p:cNvPr id="88122" name="Rectangle 210"/>
            <p:cNvSpPr>
              <a:spLocks noChangeArrowheads="1"/>
            </p:cNvSpPr>
            <p:nvPr/>
          </p:nvSpPr>
          <p:spPr bwMode="auto">
            <a:xfrm>
              <a:off x="6597648" y="5354638"/>
              <a:ext cx="133350" cy="123825"/>
            </a:xfrm>
            <a:prstGeom prst="rect">
              <a:avLst/>
            </a:prstGeom>
            <a:solidFill>
              <a:srgbClr val="000000"/>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p>
          </p:txBody>
        </p:sp>
        <p:sp>
          <p:nvSpPr>
            <p:cNvPr id="88123" name="Rectangle 211"/>
            <p:cNvSpPr>
              <a:spLocks noChangeArrowheads="1"/>
            </p:cNvSpPr>
            <p:nvPr/>
          </p:nvSpPr>
          <p:spPr bwMode="auto">
            <a:xfrm>
              <a:off x="6597648" y="5354638"/>
              <a:ext cx="123825" cy="114300"/>
            </a:xfrm>
            <a:prstGeom prst="rect">
              <a:avLst/>
            </a:prstGeom>
            <a:solidFill>
              <a:schemeClr val="accent1"/>
            </a:solidFill>
            <a:ln w="9525">
              <a:solidFill>
                <a:srgbClr val="000000"/>
              </a:solidFill>
              <a:miter lim="800000"/>
              <a:headEnd/>
              <a:tailEnd/>
            </a:ln>
          </p:spPr>
          <p:txBody>
            <a:bodyPr/>
            <a:lstStyle/>
            <a:p>
              <a:endParaRPr lang="en-US"/>
            </a:p>
          </p:txBody>
        </p:sp>
        <p:sp>
          <p:nvSpPr>
            <p:cNvPr id="88124" name="Text Box 69"/>
            <p:cNvSpPr txBox="1">
              <a:spLocks noChangeArrowheads="1"/>
            </p:cNvSpPr>
            <p:nvPr/>
          </p:nvSpPr>
          <p:spPr bwMode="auto">
            <a:xfrm>
              <a:off x="4868862" y="2603500"/>
              <a:ext cx="2573336"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latin typeface="Helvetica" charset="0"/>
                </a:rPr>
                <a:t>WT/4 ºC</a:t>
              </a:r>
            </a:p>
          </p:txBody>
        </p:sp>
        <p:sp>
          <p:nvSpPr>
            <p:cNvPr id="88125" name="Text Box 70"/>
            <p:cNvSpPr txBox="1">
              <a:spLocks noChangeArrowheads="1"/>
            </p:cNvSpPr>
            <p:nvPr/>
          </p:nvSpPr>
          <p:spPr bwMode="auto">
            <a:xfrm>
              <a:off x="4868862" y="2857500"/>
              <a:ext cx="2962274"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i="1" dirty="0">
                  <a:latin typeface="Helvetica" charset="0"/>
                </a:rPr>
                <a:t>Asgr2</a:t>
              </a:r>
              <a:r>
                <a:rPr lang="en-US" sz="1400" baseline="30000" dirty="0">
                  <a:latin typeface="Helvetica" charset="0"/>
                </a:rPr>
                <a:t>-/-</a:t>
              </a:r>
              <a:r>
                <a:rPr lang="en-US" sz="1400" dirty="0">
                  <a:latin typeface="Helvetica" charset="0"/>
                </a:rPr>
                <a:t>/4 ºC</a:t>
              </a:r>
            </a:p>
          </p:txBody>
        </p:sp>
        <p:sp>
          <p:nvSpPr>
            <p:cNvPr id="88126" name="Rectangle 71"/>
            <p:cNvSpPr>
              <a:spLocks noChangeArrowheads="1"/>
            </p:cNvSpPr>
            <p:nvPr/>
          </p:nvSpPr>
          <p:spPr bwMode="auto">
            <a:xfrm>
              <a:off x="4762499" y="2686050"/>
              <a:ext cx="122238" cy="115888"/>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en-US" sz="1400">
                <a:latin typeface="Helvetica" charset="0"/>
              </a:endParaRPr>
            </a:p>
          </p:txBody>
        </p:sp>
        <p:sp>
          <p:nvSpPr>
            <p:cNvPr id="88127" name="Oval 72"/>
            <p:cNvSpPr>
              <a:spLocks noChangeArrowheads="1"/>
            </p:cNvSpPr>
            <p:nvPr/>
          </p:nvSpPr>
          <p:spPr bwMode="auto">
            <a:xfrm>
              <a:off x="4762499" y="2954338"/>
              <a:ext cx="134938" cy="127000"/>
            </a:xfrm>
            <a:prstGeom prst="ellipse">
              <a:avLst/>
            </a:prstGeom>
            <a:solidFill>
              <a:srgbClr val="003366"/>
            </a:solidFill>
            <a:ln w="9525">
              <a:solidFill>
                <a:schemeClr val="tx1"/>
              </a:solidFill>
              <a:round/>
              <a:headEnd/>
              <a:tailEnd/>
            </a:ln>
          </p:spPr>
          <p:txBody>
            <a:bodyPr wrap="none" anchor="ctr"/>
            <a:lstStyle/>
            <a:p>
              <a:pPr eaLnBrk="0" hangingPunct="0"/>
              <a:endParaRPr lang="en-US" sz="1400">
                <a:latin typeface="Helvetica" charset="0"/>
              </a:endParaRPr>
            </a:p>
          </p:txBody>
        </p:sp>
        <p:sp>
          <p:nvSpPr>
            <p:cNvPr id="88128" name="AutoShape 73"/>
            <p:cNvSpPr>
              <a:spLocks noChangeArrowheads="1"/>
            </p:cNvSpPr>
            <p:nvPr/>
          </p:nvSpPr>
          <p:spPr bwMode="auto">
            <a:xfrm>
              <a:off x="4783137" y="3224213"/>
              <a:ext cx="122237" cy="114300"/>
            </a:xfrm>
            <a:prstGeom prst="triangle">
              <a:avLst>
                <a:gd name="adj" fmla="val 50000"/>
              </a:avLst>
            </a:prstGeom>
            <a:solidFill>
              <a:schemeClr val="hlink"/>
            </a:solidFill>
            <a:ln w="9525">
              <a:solidFill>
                <a:schemeClr val="tx1"/>
              </a:solidFill>
              <a:miter lim="800000"/>
              <a:headEnd/>
              <a:tailEnd/>
            </a:ln>
          </p:spPr>
          <p:txBody>
            <a:bodyPr wrap="none" anchor="ctr"/>
            <a:lstStyle/>
            <a:p>
              <a:pPr algn="ctr" eaLnBrk="0" hangingPunct="0"/>
              <a:endParaRPr lang="en-US" sz="1400">
                <a:latin typeface="Helvetica" charset="0"/>
              </a:endParaRPr>
            </a:p>
          </p:txBody>
        </p:sp>
        <p:sp>
          <p:nvSpPr>
            <p:cNvPr id="88129" name="Text Box 74"/>
            <p:cNvSpPr txBox="1">
              <a:spLocks noChangeArrowheads="1"/>
            </p:cNvSpPr>
            <p:nvPr/>
          </p:nvSpPr>
          <p:spPr bwMode="auto">
            <a:xfrm>
              <a:off x="4868862" y="3138488"/>
              <a:ext cx="2470149"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i="1">
                  <a:latin typeface="Helvetica" charset="0"/>
                </a:rPr>
                <a:t>Asgr1</a:t>
              </a:r>
              <a:r>
                <a:rPr lang="en-US" sz="1400" baseline="30000">
                  <a:latin typeface="Helvetica" charset="0"/>
                </a:rPr>
                <a:t>-/-</a:t>
              </a:r>
              <a:r>
                <a:rPr lang="en-US" sz="1400">
                  <a:latin typeface="Helvetica" charset="0"/>
                </a:rPr>
                <a:t>/4 ºC</a:t>
              </a:r>
            </a:p>
          </p:txBody>
        </p:sp>
        <p:sp>
          <p:nvSpPr>
            <p:cNvPr id="88130" name="Text Box 76"/>
            <p:cNvSpPr txBox="1">
              <a:spLocks noChangeArrowheads="1"/>
            </p:cNvSpPr>
            <p:nvPr/>
          </p:nvSpPr>
          <p:spPr bwMode="auto">
            <a:xfrm>
              <a:off x="4843462" y="1816100"/>
              <a:ext cx="1774824"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latin typeface="Helvetica" charset="0"/>
                </a:rPr>
                <a:t>WT/22 ºC</a:t>
              </a:r>
            </a:p>
          </p:txBody>
        </p:sp>
        <p:sp>
          <p:nvSpPr>
            <p:cNvPr id="88131" name="Rectangle 77"/>
            <p:cNvSpPr>
              <a:spLocks noChangeArrowheads="1"/>
            </p:cNvSpPr>
            <p:nvPr/>
          </p:nvSpPr>
          <p:spPr bwMode="auto">
            <a:xfrm>
              <a:off x="4741862" y="1900238"/>
              <a:ext cx="122237" cy="127000"/>
            </a:xfrm>
            <a:prstGeom prst="rect">
              <a:avLst/>
            </a:prstGeom>
            <a:solidFill>
              <a:srgbClr val="F49DA6"/>
            </a:solidFill>
            <a:ln w="12700">
              <a:solidFill>
                <a:schemeClr val="tx1"/>
              </a:solidFill>
              <a:miter lim="800000"/>
              <a:headEnd/>
              <a:tailEnd/>
            </a:ln>
          </p:spPr>
          <p:txBody>
            <a:bodyPr wrap="none" anchor="ctr"/>
            <a:lstStyle/>
            <a:p>
              <a:pPr algn="ctr" eaLnBrk="0" hangingPunct="0"/>
              <a:endParaRPr lang="en-US" sz="1400">
                <a:latin typeface="Helvetica" charset="0"/>
              </a:endParaRPr>
            </a:p>
          </p:txBody>
        </p:sp>
        <p:sp>
          <p:nvSpPr>
            <p:cNvPr id="88132" name="Oval 78"/>
            <p:cNvSpPr>
              <a:spLocks noChangeArrowheads="1"/>
            </p:cNvSpPr>
            <p:nvPr/>
          </p:nvSpPr>
          <p:spPr bwMode="auto">
            <a:xfrm>
              <a:off x="4741862" y="2149475"/>
              <a:ext cx="122237" cy="127000"/>
            </a:xfrm>
            <a:prstGeom prst="ellipse">
              <a:avLst/>
            </a:prstGeom>
            <a:solidFill>
              <a:srgbClr val="FF0000"/>
            </a:solidFill>
            <a:ln w="12700">
              <a:solidFill>
                <a:schemeClr val="tx1"/>
              </a:solidFill>
              <a:round/>
              <a:headEnd/>
              <a:tailEnd/>
            </a:ln>
          </p:spPr>
          <p:txBody>
            <a:bodyPr wrap="none" anchor="ctr"/>
            <a:lstStyle/>
            <a:p>
              <a:pPr eaLnBrk="0" hangingPunct="0"/>
              <a:endParaRPr lang="en-US" sz="1400">
                <a:latin typeface="Helvetica" charset="0"/>
              </a:endParaRPr>
            </a:p>
          </p:txBody>
        </p:sp>
        <p:sp>
          <p:nvSpPr>
            <p:cNvPr id="88133" name="AutoShape 79"/>
            <p:cNvSpPr>
              <a:spLocks noChangeArrowheads="1"/>
            </p:cNvSpPr>
            <p:nvPr/>
          </p:nvSpPr>
          <p:spPr bwMode="auto">
            <a:xfrm>
              <a:off x="4741862" y="2417763"/>
              <a:ext cx="134937" cy="127000"/>
            </a:xfrm>
            <a:prstGeom prst="triangle">
              <a:avLst>
                <a:gd name="adj" fmla="val 50000"/>
              </a:avLst>
            </a:prstGeom>
            <a:solidFill>
              <a:srgbClr val="910732"/>
            </a:solidFill>
            <a:ln w="12700">
              <a:solidFill>
                <a:schemeClr val="tx1"/>
              </a:solidFill>
              <a:miter lim="800000"/>
              <a:headEnd/>
              <a:tailEnd/>
            </a:ln>
          </p:spPr>
          <p:txBody>
            <a:bodyPr wrap="none" anchor="ctr"/>
            <a:lstStyle/>
            <a:p>
              <a:pPr algn="ctr" eaLnBrk="0" hangingPunct="0"/>
              <a:endParaRPr lang="en-US" sz="1400">
                <a:latin typeface="Helvetica" charset="0"/>
              </a:endParaRPr>
            </a:p>
          </p:txBody>
        </p:sp>
        <p:sp>
          <p:nvSpPr>
            <p:cNvPr id="88134" name="Text Box 80"/>
            <p:cNvSpPr txBox="1">
              <a:spLocks noChangeArrowheads="1"/>
            </p:cNvSpPr>
            <p:nvPr/>
          </p:nvSpPr>
          <p:spPr bwMode="auto">
            <a:xfrm>
              <a:off x="4843462" y="2039938"/>
              <a:ext cx="2122486"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i="1">
                  <a:latin typeface="Helvetica" charset="0"/>
                </a:rPr>
                <a:t>Asgr2</a:t>
              </a:r>
              <a:r>
                <a:rPr lang="en-US" sz="1400" i="1" baseline="30000">
                  <a:latin typeface="Helvetica" charset="0"/>
                </a:rPr>
                <a:t>-/-</a:t>
              </a:r>
              <a:r>
                <a:rPr lang="en-US" sz="1400">
                  <a:latin typeface="Helvetica" charset="0"/>
                </a:rPr>
                <a:t>/22 °C</a:t>
              </a:r>
            </a:p>
          </p:txBody>
        </p:sp>
        <p:sp>
          <p:nvSpPr>
            <p:cNvPr id="88135" name="Text Box 81"/>
            <p:cNvSpPr txBox="1">
              <a:spLocks noChangeArrowheads="1"/>
            </p:cNvSpPr>
            <p:nvPr/>
          </p:nvSpPr>
          <p:spPr bwMode="auto">
            <a:xfrm>
              <a:off x="4843462" y="2347913"/>
              <a:ext cx="2490786"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i="1">
                  <a:latin typeface="Helvetica" charset="0"/>
                </a:rPr>
                <a:t>Asgr1</a:t>
              </a:r>
              <a:r>
                <a:rPr lang="en-US" sz="1400" baseline="30000">
                  <a:latin typeface="Helvetica" charset="0"/>
                </a:rPr>
                <a:t>-/-</a:t>
              </a:r>
              <a:r>
                <a:rPr lang="en-US" sz="1400">
                  <a:latin typeface="Helvetica" charset="0"/>
                </a:rPr>
                <a:t>/22 ºC</a:t>
              </a:r>
            </a:p>
          </p:txBody>
        </p:sp>
        <p:sp>
          <p:nvSpPr>
            <p:cNvPr id="88136" name="Text Box 17"/>
            <p:cNvSpPr txBox="1">
              <a:spLocks noChangeArrowheads="1"/>
            </p:cNvSpPr>
            <p:nvPr/>
          </p:nvSpPr>
          <p:spPr bwMode="auto">
            <a:xfrm>
              <a:off x="4343398" y="5756275"/>
              <a:ext cx="784176"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latin typeface="Helvetica" charset="0"/>
                </a:rPr>
                <a:t>Time (h)</a:t>
              </a:r>
            </a:p>
          </p:txBody>
        </p:sp>
        <p:sp>
          <p:nvSpPr>
            <p:cNvPr id="88137" name="Text Box 26"/>
            <p:cNvSpPr txBox="1">
              <a:spLocks noChangeArrowheads="1"/>
            </p:cNvSpPr>
            <p:nvPr/>
          </p:nvSpPr>
          <p:spPr bwMode="auto">
            <a:xfrm>
              <a:off x="3232149" y="5475288"/>
              <a:ext cx="642938"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a:latin typeface="Helvetica" charset="0"/>
                </a:rPr>
                <a:t> 12</a:t>
              </a:r>
            </a:p>
          </p:txBody>
        </p:sp>
        <p:sp>
          <p:nvSpPr>
            <p:cNvPr id="88138" name="Text Box 26"/>
            <p:cNvSpPr txBox="1">
              <a:spLocks noChangeArrowheads="1"/>
            </p:cNvSpPr>
            <p:nvPr/>
          </p:nvSpPr>
          <p:spPr bwMode="auto">
            <a:xfrm>
              <a:off x="3863974" y="5475288"/>
              <a:ext cx="642938"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a:latin typeface="Helvetica" charset="0"/>
                </a:rPr>
                <a:t> 24</a:t>
              </a:r>
            </a:p>
          </p:txBody>
        </p:sp>
        <p:sp>
          <p:nvSpPr>
            <p:cNvPr id="88139" name="Text Box 26"/>
            <p:cNvSpPr txBox="1">
              <a:spLocks noChangeArrowheads="1"/>
            </p:cNvSpPr>
            <p:nvPr/>
          </p:nvSpPr>
          <p:spPr bwMode="auto">
            <a:xfrm>
              <a:off x="4484687" y="5475288"/>
              <a:ext cx="642937"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a:latin typeface="Helvetica" charset="0"/>
                </a:rPr>
                <a:t> 36</a:t>
              </a:r>
            </a:p>
          </p:txBody>
        </p:sp>
        <p:sp>
          <p:nvSpPr>
            <p:cNvPr id="88140" name="Text Box 26"/>
            <p:cNvSpPr txBox="1">
              <a:spLocks noChangeArrowheads="1"/>
            </p:cNvSpPr>
            <p:nvPr/>
          </p:nvSpPr>
          <p:spPr bwMode="auto">
            <a:xfrm>
              <a:off x="5091112" y="5475288"/>
              <a:ext cx="642937"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a:latin typeface="Helvetica" charset="0"/>
                </a:rPr>
                <a:t> 48</a:t>
              </a:r>
            </a:p>
          </p:txBody>
        </p:sp>
        <p:sp>
          <p:nvSpPr>
            <p:cNvPr id="88141" name="Text Box 26"/>
            <p:cNvSpPr txBox="1">
              <a:spLocks noChangeArrowheads="1"/>
            </p:cNvSpPr>
            <p:nvPr/>
          </p:nvSpPr>
          <p:spPr bwMode="auto">
            <a:xfrm>
              <a:off x="5635624" y="5475288"/>
              <a:ext cx="777875"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a:latin typeface="Helvetica" charset="0"/>
                </a:rPr>
                <a:t> 60</a:t>
              </a:r>
            </a:p>
          </p:txBody>
        </p:sp>
        <p:sp>
          <p:nvSpPr>
            <p:cNvPr id="88142" name="Text Box 26"/>
            <p:cNvSpPr txBox="1">
              <a:spLocks noChangeArrowheads="1"/>
            </p:cNvSpPr>
            <p:nvPr/>
          </p:nvSpPr>
          <p:spPr bwMode="auto">
            <a:xfrm>
              <a:off x="6249986" y="5475288"/>
              <a:ext cx="777875"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a:latin typeface="Helvetica" charset="0"/>
                </a:rPr>
                <a:t> 72</a:t>
              </a:r>
            </a:p>
          </p:txBody>
        </p:sp>
        <p:sp>
          <p:nvSpPr>
            <p:cNvPr id="88143" name="Text Box 26"/>
            <p:cNvSpPr txBox="1">
              <a:spLocks noChangeArrowheads="1"/>
            </p:cNvSpPr>
            <p:nvPr/>
          </p:nvSpPr>
          <p:spPr bwMode="auto">
            <a:xfrm>
              <a:off x="2624138" y="5475288"/>
              <a:ext cx="642937"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a:latin typeface="Helvetica" charset="0"/>
                </a:rPr>
                <a:t> 0</a:t>
              </a:r>
            </a:p>
          </p:txBody>
        </p:sp>
        <p:sp>
          <p:nvSpPr>
            <p:cNvPr id="88144" name="Text Box 26"/>
            <p:cNvSpPr txBox="1">
              <a:spLocks noChangeArrowheads="1"/>
            </p:cNvSpPr>
            <p:nvPr/>
          </p:nvSpPr>
          <p:spPr bwMode="auto">
            <a:xfrm>
              <a:off x="2332038" y="4833938"/>
              <a:ext cx="642937"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400">
                  <a:latin typeface="Helvetica" charset="0"/>
                </a:rPr>
                <a:t> 20</a:t>
              </a:r>
            </a:p>
          </p:txBody>
        </p:sp>
        <p:sp>
          <p:nvSpPr>
            <p:cNvPr id="88145" name="Text Box 26"/>
            <p:cNvSpPr txBox="1">
              <a:spLocks noChangeArrowheads="1"/>
            </p:cNvSpPr>
            <p:nvPr/>
          </p:nvSpPr>
          <p:spPr bwMode="auto">
            <a:xfrm>
              <a:off x="2332038" y="4335463"/>
              <a:ext cx="642937"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400" dirty="0">
                  <a:latin typeface="Helvetica" charset="0"/>
                </a:rPr>
                <a:t> 40</a:t>
              </a:r>
            </a:p>
          </p:txBody>
        </p:sp>
        <p:sp>
          <p:nvSpPr>
            <p:cNvPr id="88146" name="Text Box 26"/>
            <p:cNvSpPr txBox="1">
              <a:spLocks noChangeArrowheads="1"/>
            </p:cNvSpPr>
            <p:nvPr/>
          </p:nvSpPr>
          <p:spPr bwMode="auto">
            <a:xfrm>
              <a:off x="2332038" y="3836988"/>
              <a:ext cx="642937"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400">
                  <a:latin typeface="Helvetica" charset="0"/>
                </a:rPr>
                <a:t> 60</a:t>
              </a:r>
            </a:p>
          </p:txBody>
        </p:sp>
        <p:sp>
          <p:nvSpPr>
            <p:cNvPr id="88147" name="Text Box 26"/>
            <p:cNvSpPr txBox="1">
              <a:spLocks noChangeArrowheads="1"/>
            </p:cNvSpPr>
            <p:nvPr/>
          </p:nvSpPr>
          <p:spPr bwMode="auto">
            <a:xfrm>
              <a:off x="2332038" y="3336925"/>
              <a:ext cx="642937"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400">
                  <a:latin typeface="Helvetica" charset="0"/>
                </a:rPr>
                <a:t> 80</a:t>
              </a:r>
            </a:p>
          </p:txBody>
        </p:sp>
        <p:sp>
          <p:nvSpPr>
            <p:cNvPr id="88148" name="Text Box 26"/>
            <p:cNvSpPr txBox="1">
              <a:spLocks noChangeArrowheads="1"/>
            </p:cNvSpPr>
            <p:nvPr/>
          </p:nvSpPr>
          <p:spPr bwMode="auto">
            <a:xfrm>
              <a:off x="2197100" y="2339975"/>
              <a:ext cx="777875"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400">
                  <a:latin typeface="Helvetica" charset="0"/>
                </a:rPr>
                <a:t> 120</a:t>
              </a:r>
            </a:p>
          </p:txBody>
        </p:sp>
        <p:sp>
          <p:nvSpPr>
            <p:cNvPr id="88149" name="Text Box 26"/>
            <p:cNvSpPr txBox="1">
              <a:spLocks noChangeArrowheads="1"/>
            </p:cNvSpPr>
            <p:nvPr/>
          </p:nvSpPr>
          <p:spPr bwMode="auto">
            <a:xfrm>
              <a:off x="2332038" y="5334000"/>
              <a:ext cx="642937"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400">
                  <a:latin typeface="Helvetica" charset="0"/>
                </a:rPr>
                <a:t> 0</a:t>
              </a:r>
            </a:p>
          </p:txBody>
        </p:sp>
        <p:sp>
          <p:nvSpPr>
            <p:cNvPr id="88150" name="Text Box 26"/>
            <p:cNvSpPr txBox="1">
              <a:spLocks noChangeArrowheads="1"/>
            </p:cNvSpPr>
            <p:nvPr/>
          </p:nvSpPr>
          <p:spPr bwMode="auto">
            <a:xfrm>
              <a:off x="2174875" y="2897188"/>
              <a:ext cx="800100"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400">
                  <a:latin typeface="Helvetica" charset="0"/>
                </a:rPr>
                <a:t> 100</a:t>
              </a:r>
            </a:p>
          </p:txBody>
        </p:sp>
        <p:sp>
          <p:nvSpPr>
            <p:cNvPr id="88151" name="Text Box 9"/>
            <p:cNvSpPr txBox="1">
              <a:spLocks noChangeArrowheads="1"/>
            </p:cNvSpPr>
            <p:nvPr/>
          </p:nvSpPr>
          <p:spPr bwMode="auto">
            <a:xfrm>
              <a:off x="1205203" y="3512449"/>
              <a:ext cx="1253894" cy="51675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latin typeface="Helvetica" charset="0"/>
                </a:rPr>
                <a:t>Circulating </a:t>
              </a:r>
            </a:p>
            <a:p>
              <a:pPr algn="ctr"/>
              <a:r>
                <a:rPr lang="en-US" sz="1600" dirty="0">
                  <a:latin typeface="Helvetica" charset="0"/>
                </a:rPr>
                <a:t>Platelets (%)</a:t>
              </a:r>
            </a:p>
          </p:txBody>
        </p:sp>
        <p:sp>
          <p:nvSpPr>
            <p:cNvPr id="88152" name="Text Box 26"/>
            <p:cNvSpPr txBox="1">
              <a:spLocks noChangeArrowheads="1"/>
            </p:cNvSpPr>
            <p:nvPr/>
          </p:nvSpPr>
          <p:spPr bwMode="auto">
            <a:xfrm>
              <a:off x="2197100" y="1841500"/>
              <a:ext cx="777875" cy="27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400">
                  <a:latin typeface="Helvetica" charset="0"/>
                </a:rPr>
                <a:t>140</a:t>
              </a:r>
            </a:p>
          </p:txBody>
        </p:sp>
      </p:grpSp>
      <p:sp>
        <p:nvSpPr>
          <p:cNvPr id="88067" name="Rectangle 226"/>
          <p:cNvSpPr>
            <a:spLocks noChangeArrowheads="1"/>
          </p:cNvSpPr>
          <p:nvPr/>
        </p:nvSpPr>
        <p:spPr bwMode="auto">
          <a:xfrm>
            <a:off x="1634654" y="5523605"/>
            <a:ext cx="3277066"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p>
            <a:pPr algn="ctr">
              <a:spcBef>
                <a:spcPct val="50000"/>
              </a:spcBef>
            </a:pPr>
            <a:r>
              <a:rPr lang="en-US" sz="1400" dirty="0" err="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Rumjantseva</a:t>
            </a:r>
            <a: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1400" i="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et al </a:t>
            </a:r>
            <a: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Nat Med. 2009.</a:t>
            </a:r>
            <a:endParaRPr lang="en-US" sz="14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A8304415-A5E3-2B0D-66B4-5D1EBF780F5A}"/>
              </a:ext>
            </a:extLst>
          </p:cNvPr>
          <p:cNvPicPr>
            <a:picLocks noChangeAspect="1"/>
          </p:cNvPicPr>
          <p:nvPr/>
        </p:nvPicPr>
        <p:blipFill>
          <a:blip r:embed="rId3"/>
          <a:srcRect l="4965" t="15868" r="6265" b="15363"/>
          <a:stretch/>
        </p:blipFill>
        <p:spPr>
          <a:xfrm>
            <a:off x="5228801" y="1327745"/>
            <a:ext cx="6913744" cy="4017056"/>
          </a:xfrm>
          <a:prstGeom prst="rect">
            <a:avLst/>
          </a:prstGeom>
        </p:spPr>
      </p:pic>
      <p:sp>
        <p:nvSpPr>
          <p:cNvPr id="12" name="Rectangle 226">
            <a:extLst>
              <a:ext uri="{FF2B5EF4-FFF2-40B4-BE49-F238E27FC236}">
                <a16:creationId xmlns:a16="http://schemas.microsoft.com/office/drawing/2014/main" id="{158F1806-1337-0B11-07FA-4CF9F73B0F6F}"/>
              </a:ext>
            </a:extLst>
          </p:cNvPr>
          <p:cNvSpPr>
            <a:spLocks noChangeArrowheads="1"/>
          </p:cNvSpPr>
          <p:nvPr/>
        </p:nvSpPr>
        <p:spPr bwMode="auto">
          <a:xfrm>
            <a:off x="6741838" y="5272551"/>
            <a:ext cx="4202325"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p>
            <a:pPr algn="ctr">
              <a:spcBef>
                <a:spcPct val="50000"/>
              </a:spcBef>
            </a:pPr>
            <a: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Blood, 2008 </a:t>
            </a:r>
            <a:endParaRPr lang="en-US" sz="14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655A1E64-FBF1-FE09-6356-816EE1985B39}"/>
              </a:ext>
            </a:extLst>
          </p:cNvPr>
          <p:cNvSpPr txBox="1"/>
          <p:nvPr/>
        </p:nvSpPr>
        <p:spPr>
          <a:xfrm>
            <a:off x="2443397" y="6212908"/>
            <a:ext cx="7483844" cy="369332"/>
          </a:xfrm>
          <a:prstGeom prst="rect">
            <a:avLst/>
          </a:prstGeom>
          <a:noFill/>
        </p:spPr>
        <p:txBody>
          <a:bodyPr wrap="none" rtlCol="0">
            <a:spAutoFit/>
          </a:bodyPr>
          <a:lstStyle/>
          <a:p>
            <a:r>
              <a:rPr lang="en-US" b="1" dirty="0">
                <a:solidFill>
                  <a:srgbClr val="C00000"/>
                </a:solidFill>
              </a:rPr>
              <a:t>Asgr1 and 2: </a:t>
            </a:r>
            <a:r>
              <a:rPr lang="en-US" b="1" dirty="0" err="1">
                <a:solidFill>
                  <a:srgbClr val="C00000"/>
                </a:solidFill>
              </a:rPr>
              <a:t>Asialoglycoprotein</a:t>
            </a:r>
            <a:r>
              <a:rPr lang="en-US" b="1" dirty="0">
                <a:solidFill>
                  <a:srgbClr val="C00000"/>
                </a:solidFill>
              </a:rPr>
              <a:t> receptor 1 and 2 = Ashwell Morell Receptor  </a:t>
            </a:r>
          </a:p>
        </p:txBody>
      </p:sp>
      <p:cxnSp>
        <p:nvCxnSpPr>
          <p:cNvPr id="14" name="Straight Connector 13">
            <a:extLst>
              <a:ext uri="{FF2B5EF4-FFF2-40B4-BE49-F238E27FC236}">
                <a16:creationId xmlns:a16="http://schemas.microsoft.com/office/drawing/2014/main" id="{389E1701-BC7D-D327-B8F8-942B06AB5CB0}"/>
              </a:ext>
            </a:extLst>
          </p:cNvPr>
          <p:cNvCxnSpPr>
            <a:cxnSpLocks/>
          </p:cNvCxnSpPr>
          <p:nvPr/>
        </p:nvCxnSpPr>
        <p:spPr>
          <a:xfrm>
            <a:off x="-5610" y="808156"/>
            <a:ext cx="5156034" cy="0"/>
          </a:xfrm>
          <a:prstGeom prst="line">
            <a:avLst/>
          </a:prstGeom>
          <a:ln w="19050">
            <a:solidFill>
              <a:srgbClr val="A62A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183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8F76-666F-53E4-CF19-A4B54AE4A11E}"/>
              </a:ext>
            </a:extLst>
          </p:cNvPr>
          <p:cNvSpPr>
            <a:spLocks noGrp="1"/>
          </p:cNvSpPr>
          <p:nvPr>
            <p:ph type="title"/>
          </p:nvPr>
        </p:nvSpPr>
        <p:spPr>
          <a:xfrm>
            <a:off x="0" y="0"/>
            <a:ext cx="12192000" cy="1325563"/>
          </a:xfrm>
        </p:spPr>
        <p:txBody>
          <a:bodyPr>
            <a:normAutofit/>
          </a:bodyPr>
          <a:lstStyle/>
          <a:p>
            <a:pPr algn="ctr"/>
            <a:r>
              <a:rPr lang="en-US" sz="2800" dirty="0">
                <a:effectLst/>
                <a:latin typeface="+mn-lt"/>
              </a:rPr>
              <a:t>Macrophage depletion improves the circulation of 2h chilled and transfused platelets, does not prevent the clearance of 48h chilled platelets. </a:t>
            </a:r>
            <a:endParaRPr lang="en-US" sz="2800" dirty="0">
              <a:latin typeface="+mn-lt"/>
            </a:endParaRPr>
          </a:p>
        </p:txBody>
      </p:sp>
      <p:pic>
        <p:nvPicPr>
          <p:cNvPr id="5" name="Content Placeholder 4">
            <a:extLst>
              <a:ext uri="{FF2B5EF4-FFF2-40B4-BE49-F238E27FC236}">
                <a16:creationId xmlns:a16="http://schemas.microsoft.com/office/drawing/2014/main" id="{67DDC0B4-FC34-F2CB-D6DF-C20C90E17998}"/>
              </a:ext>
            </a:extLst>
          </p:cNvPr>
          <p:cNvPicPr>
            <a:picLocks noGrp="1" noChangeAspect="1"/>
          </p:cNvPicPr>
          <p:nvPr>
            <p:ph idx="1"/>
          </p:nvPr>
        </p:nvPicPr>
        <p:blipFill>
          <a:blip r:embed="rId2"/>
          <a:srcRect l="26055" t="23084" r="16487" b="58219"/>
          <a:stretch/>
        </p:blipFill>
        <p:spPr>
          <a:xfrm>
            <a:off x="838200" y="1944914"/>
            <a:ext cx="10236200" cy="4310744"/>
          </a:xfrm>
        </p:spPr>
      </p:pic>
      <p:cxnSp>
        <p:nvCxnSpPr>
          <p:cNvPr id="6" name="Straight Connector 5">
            <a:extLst>
              <a:ext uri="{FF2B5EF4-FFF2-40B4-BE49-F238E27FC236}">
                <a16:creationId xmlns:a16="http://schemas.microsoft.com/office/drawing/2014/main" id="{5701BE14-6F50-1723-D749-EF8FC8894A40}"/>
              </a:ext>
            </a:extLst>
          </p:cNvPr>
          <p:cNvCxnSpPr>
            <a:cxnSpLocks/>
          </p:cNvCxnSpPr>
          <p:nvPr/>
        </p:nvCxnSpPr>
        <p:spPr>
          <a:xfrm>
            <a:off x="0" y="1197168"/>
            <a:ext cx="5156034" cy="0"/>
          </a:xfrm>
          <a:prstGeom prst="line">
            <a:avLst/>
          </a:prstGeom>
          <a:ln w="19050">
            <a:solidFill>
              <a:srgbClr val="A62A79"/>
            </a:solidFill>
          </a:ln>
        </p:spPr>
        <p:style>
          <a:lnRef idx="1">
            <a:schemeClr val="accent1"/>
          </a:lnRef>
          <a:fillRef idx="0">
            <a:schemeClr val="accent1"/>
          </a:fillRef>
          <a:effectRef idx="0">
            <a:schemeClr val="accent1"/>
          </a:effectRef>
          <a:fontRef idx="minor">
            <a:schemeClr val="tx1"/>
          </a:fontRef>
        </p:style>
      </p:cxnSp>
      <p:pic>
        <p:nvPicPr>
          <p:cNvPr id="7" name="Content Placeholder 3">
            <a:extLst>
              <a:ext uri="{FF2B5EF4-FFF2-40B4-BE49-F238E27FC236}">
                <a16:creationId xmlns:a16="http://schemas.microsoft.com/office/drawing/2014/main" id="{472A6495-998A-7FB4-F2D3-FB15EE528DE4}"/>
              </a:ext>
            </a:extLst>
          </p:cNvPr>
          <p:cNvPicPr>
            <a:picLocks noChangeAspect="1"/>
          </p:cNvPicPr>
          <p:nvPr/>
        </p:nvPicPr>
        <p:blipFill>
          <a:blip r:embed="rId3"/>
          <a:srcRect l="54824" t="75192" r="29735" b="1363"/>
          <a:stretch/>
        </p:blipFill>
        <p:spPr>
          <a:xfrm>
            <a:off x="2311492" y="1447337"/>
            <a:ext cx="1026794" cy="987215"/>
          </a:xfrm>
          <a:prstGeom prst="rect">
            <a:avLst/>
          </a:prstGeom>
        </p:spPr>
      </p:pic>
      <p:sp>
        <p:nvSpPr>
          <p:cNvPr id="8" name="TextBox 7">
            <a:extLst>
              <a:ext uri="{FF2B5EF4-FFF2-40B4-BE49-F238E27FC236}">
                <a16:creationId xmlns:a16="http://schemas.microsoft.com/office/drawing/2014/main" id="{2833B759-1D6F-D0FC-A336-2535DFF0BC5E}"/>
              </a:ext>
            </a:extLst>
          </p:cNvPr>
          <p:cNvSpPr txBox="1"/>
          <p:nvPr/>
        </p:nvSpPr>
        <p:spPr>
          <a:xfrm>
            <a:off x="3265715" y="1571612"/>
            <a:ext cx="1365246" cy="369332"/>
          </a:xfrm>
          <a:prstGeom prst="rect">
            <a:avLst/>
          </a:prstGeom>
          <a:noFill/>
        </p:spPr>
        <p:txBody>
          <a:bodyPr wrap="none" rtlCol="0">
            <a:spAutoFit/>
          </a:bodyPr>
          <a:lstStyle/>
          <a:p>
            <a:r>
              <a:rPr lang="en-US" dirty="0"/>
              <a:t>Macrophage</a:t>
            </a:r>
          </a:p>
        </p:txBody>
      </p:sp>
      <p:cxnSp>
        <p:nvCxnSpPr>
          <p:cNvPr id="10" name="Straight Connector 9">
            <a:extLst>
              <a:ext uri="{FF2B5EF4-FFF2-40B4-BE49-F238E27FC236}">
                <a16:creationId xmlns:a16="http://schemas.microsoft.com/office/drawing/2014/main" id="{80699BD3-0BE6-2DF6-608A-9C9B0D71951B}"/>
              </a:ext>
            </a:extLst>
          </p:cNvPr>
          <p:cNvCxnSpPr/>
          <p:nvPr/>
        </p:nvCxnSpPr>
        <p:spPr>
          <a:xfrm>
            <a:off x="2061029" y="1447337"/>
            <a:ext cx="1524000" cy="773349"/>
          </a:xfrm>
          <a:prstGeom prst="line">
            <a:avLst/>
          </a:prstGeom>
          <a:ln w="19050">
            <a:solidFill>
              <a:srgbClr val="A62A7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F9243-38E5-75AA-3D7D-2018EC04A8CF}"/>
              </a:ext>
            </a:extLst>
          </p:cNvPr>
          <p:cNvCxnSpPr>
            <a:cxnSpLocks/>
          </p:cNvCxnSpPr>
          <p:nvPr/>
        </p:nvCxnSpPr>
        <p:spPr>
          <a:xfrm flipV="1">
            <a:off x="2311492" y="1447337"/>
            <a:ext cx="1026794" cy="773349"/>
          </a:xfrm>
          <a:prstGeom prst="line">
            <a:avLst/>
          </a:prstGeom>
          <a:ln w="19050">
            <a:solidFill>
              <a:srgbClr val="A62A79"/>
            </a:solidFill>
          </a:ln>
        </p:spPr>
        <p:style>
          <a:lnRef idx="1">
            <a:schemeClr val="accent1"/>
          </a:lnRef>
          <a:fillRef idx="0">
            <a:schemeClr val="accent1"/>
          </a:fillRef>
          <a:effectRef idx="0">
            <a:schemeClr val="accent1"/>
          </a:effectRef>
          <a:fontRef idx="minor">
            <a:schemeClr val="tx1"/>
          </a:fontRef>
        </p:style>
      </p:cxnSp>
      <p:sp>
        <p:nvSpPr>
          <p:cNvPr id="14" name="Left Arrow 13">
            <a:extLst>
              <a:ext uri="{FF2B5EF4-FFF2-40B4-BE49-F238E27FC236}">
                <a16:creationId xmlns:a16="http://schemas.microsoft.com/office/drawing/2014/main" id="{EF4EF05F-E22E-EE8F-6D74-6F66C905EF80}"/>
              </a:ext>
            </a:extLst>
          </p:cNvPr>
          <p:cNvSpPr/>
          <p:nvPr/>
        </p:nvSpPr>
        <p:spPr>
          <a:xfrm>
            <a:off x="7112001" y="3369128"/>
            <a:ext cx="914400" cy="38825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a:extLst>
              <a:ext uri="{FF2B5EF4-FFF2-40B4-BE49-F238E27FC236}">
                <a16:creationId xmlns:a16="http://schemas.microsoft.com/office/drawing/2014/main" id="{AD9941E1-7B1F-274B-61A8-304CD1672643}"/>
              </a:ext>
            </a:extLst>
          </p:cNvPr>
          <p:cNvSpPr/>
          <p:nvPr/>
        </p:nvSpPr>
        <p:spPr>
          <a:xfrm>
            <a:off x="2120817" y="2522731"/>
            <a:ext cx="914400" cy="38825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E10C2E8-BE3F-4809-7D12-FE06F2D21533}"/>
              </a:ext>
            </a:extLst>
          </p:cNvPr>
          <p:cNvSpPr txBox="1"/>
          <p:nvPr/>
        </p:nvSpPr>
        <p:spPr>
          <a:xfrm>
            <a:off x="2869269" y="6350311"/>
            <a:ext cx="6174062" cy="369332"/>
          </a:xfrm>
          <a:prstGeom prst="rect">
            <a:avLst/>
          </a:prstGeom>
          <a:noFill/>
        </p:spPr>
        <p:txBody>
          <a:bodyPr wrap="none" rtlCol="0">
            <a:spAutoFit/>
          </a:bodyPr>
          <a:lstStyle/>
          <a:p>
            <a:r>
              <a:rPr lang="en-US" dirty="0"/>
              <a:t>Platelet recovery in macrophage depleted mice was set to 100%</a:t>
            </a:r>
          </a:p>
        </p:txBody>
      </p:sp>
      <p:sp>
        <p:nvSpPr>
          <p:cNvPr id="18" name="TextBox 17">
            <a:extLst>
              <a:ext uri="{FF2B5EF4-FFF2-40B4-BE49-F238E27FC236}">
                <a16:creationId xmlns:a16="http://schemas.microsoft.com/office/drawing/2014/main" id="{C9AAFD60-6637-2A91-97C1-0E026E99357B}"/>
              </a:ext>
            </a:extLst>
          </p:cNvPr>
          <p:cNvSpPr txBox="1"/>
          <p:nvPr/>
        </p:nvSpPr>
        <p:spPr>
          <a:xfrm>
            <a:off x="8200572" y="3563256"/>
            <a:ext cx="3759200" cy="646331"/>
          </a:xfrm>
          <a:prstGeom prst="rect">
            <a:avLst/>
          </a:prstGeom>
          <a:solidFill>
            <a:srgbClr val="FEEEEE"/>
          </a:solidFill>
          <a:ln>
            <a:solidFill>
              <a:srgbClr val="A62A79"/>
            </a:solidFill>
          </a:ln>
        </p:spPr>
        <p:txBody>
          <a:bodyPr wrap="square" rtlCol="0">
            <a:spAutoFit/>
          </a:bodyPr>
          <a:lstStyle/>
          <a:p>
            <a:r>
              <a:rPr lang="en-US" b="1" dirty="0"/>
              <a:t>40% of fresh transfused platelets are cleared rapidly by macrophages </a:t>
            </a:r>
          </a:p>
        </p:txBody>
      </p:sp>
    </p:spTree>
    <p:extLst>
      <p:ext uri="{BB962C8B-B14F-4D97-AF65-F5344CB8AC3E}">
        <p14:creationId xmlns:p14="http://schemas.microsoft.com/office/powerpoint/2010/main" val="346816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12192000" cy="990600"/>
          </a:xfrm>
          <a:prstGeom prst="rect">
            <a:avLst/>
          </a:prstGeom>
          <a:noFill/>
        </p:spPr>
        <p:txBody>
          <a:bodyPr vert="horz" lIns="91440" tIns="45720" rIns="91440" bIns="45720" rtlCol="0" anchor="ctr">
            <a:normAutofit/>
          </a:bodyPr>
          <a:lstStyle/>
          <a:p>
            <a:pPr algn="ctr" defTabSz="457200">
              <a:spcBef>
                <a:spcPct val="0"/>
              </a:spcBef>
              <a:defRPr/>
            </a:pPr>
            <a:r>
              <a:rPr lang="en-US" sz="3200" b="1" dirty="0">
                <a:ea typeface="Tahoma" panose="020B0604030504040204" pitchFamily="34" charset="0"/>
                <a:cs typeface="Tahoma" panose="020B0604030504040204" pitchFamily="34" charset="0"/>
              </a:rPr>
              <a:t>Glycan-Lectin Mechanisms Regulate Platelet Life Span</a:t>
            </a:r>
          </a:p>
        </p:txBody>
      </p:sp>
      <p:sp>
        <p:nvSpPr>
          <p:cNvPr id="41" name="Rectangle 40"/>
          <p:cNvSpPr/>
          <p:nvPr/>
        </p:nvSpPr>
        <p:spPr>
          <a:xfrm>
            <a:off x="5172098" y="3183933"/>
            <a:ext cx="6594525" cy="1138773"/>
          </a:xfrm>
          <a:prstGeom prst="rect">
            <a:avLst/>
          </a:prstGeom>
        </p:spPr>
        <p:txBody>
          <a:bodyPr wrap="square">
            <a:spAutoFit/>
          </a:bodyPr>
          <a:lstStyle/>
          <a:p>
            <a:pPr algn="ctr"/>
            <a:r>
              <a:rPr lang="en-US" sz="2000" dirty="0" err="1">
                <a:ea typeface="Tahoma" panose="020B0604030504040204" pitchFamily="34" charset="0"/>
                <a:cs typeface="Tahoma" panose="020B0604030504040204" pitchFamily="34" charset="0"/>
              </a:rPr>
              <a:t>Desialylated</a:t>
            </a:r>
            <a:r>
              <a:rPr lang="en-US" sz="2000" dirty="0">
                <a:ea typeface="Tahoma" panose="020B0604030504040204" pitchFamily="34" charset="0"/>
                <a:cs typeface="Tahoma" panose="020B0604030504040204" pitchFamily="34" charset="0"/>
              </a:rPr>
              <a:t> platelets are cleared by </a:t>
            </a:r>
            <a:r>
              <a:rPr lang="en-US" sz="2000" i="1" u="sng" dirty="0">
                <a:ea typeface="Tahoma" panose="020B0604030504040204" pitchFamily="34" charset="0"/>
                <a:cs typeface="Tahoma" panose="020B0604030504040204" pitchFamily="34" charset="0"/>
              </a:rPr>
              <a:t>hepatic</a:t>
            </a:r>
            <a:r>
              <a:rPr lang="en-US" sz="2000" dirty="0">
                <a:ea typeface="Tahoma" panose="020B0604030504040204" pitchFamily="34" charset="0"/>
                <a:cs typeface="Tahoma" panose="020B0604030504040204" pitchFamily="34" charset="0"/>
              </a:rPr>
              <a:t> </a:t>
            </a:r>
            <a:r>
              <a:rPr lang="en-US" sz="2000" b="1" dirty="0" err="1">
                <a:ea typeface="Tahoma" panose="020B0604030504040204" pitchFamily="34" charset="0"/>
                <a:cs typeface="Tahoma" panose="020B0604030504040204" pitchFamily="34" charset="0"/>
              </a:rPr>
              <a:t>Ashwell</a:t>
            </a:r>
            <a:r>
              <a:rPr lang="en-US" sz="2000" b="1" dirty="0">
                <a:ea typeface="Tahoma" panose="020B0604030504040204" pitchFamily="34" charset="0"/>
                <a:cs typeface="Tahoma" panose="020B0604030504040204" pitchFamily="34" charset="0"/>
              </a:rPr>
              <a:t> </a:t>
            </a:r>
            <a:r>
              <a:rPr lang="en-US" sz="2000" b="1" dirty="0" err="1">
                <a:ea typeface="Tahoma" panose="020B0604030504040204" pitchFamily="34" charset="0"/>
                <a:cs typeface="Tahoma" panose="020B0604030504040204" pitchFamily="34" charset="0"/>
              </a:rPr>
              <a:t>Morell</a:t>
            </a:r>
            <a:r>
              <a:rPr lang="en-US" sz="2000" b="1" dirty="0">
                <a:ea typeface="Tahoma" panose="020B0604030504040204" pitchFamily="34" charset="0"/>
                <a:cs typeface="Tahoma" panose="020B0604030504040204" pitchFamily="34" charset="0"/>
              </a:rPr>
              <a:t> </a:t>
            </a:r>
            <a:r>
              <a:rPr lang="en-US" sz="2000" dirty="0">
                <a:ea typeface="Tahoma" panose="020B0604030504040204" pitchFamily="34" charset="0"/>
                <a:cs typeface="Tahoma" panose="020B0604030504040204" pitchFamily="34" charset="0"/>
              </a:rPr>
              <a:t>(</a:t>
            </a:r>
            <a:r>
              <a:rPr lang="en-US" sz="2000" dirty="0" err="1">
                <a:ea typeface="Tahoma" panose="020B0604030504040204" pitchFamily="34" charset="0"/>
                <a:cs typeface="Tahoma" panose="020B0604030504040204" pitchFamily="34" charset="0"/>
              </a:rPr>
              <a:t>asialoglycoprotein</a:t>
            </a:r>
            <a:r>
              <a:rPr lang="en-US" sz="2000" dirty="0">
                <a:ea typeface="Tahoma" panose="020B0604030504040204" pitchFamily="34" charset="0"/>
                <a:cs typeface="Tahoma" panose="020B0604030504040204" pitchFamily="34" charset="0"/>
              </a:rPr>
              <a:t>) receptors </a:t>
            </a:r>
          </a:p>
          <a:p>
            <a:pPr algn="ctr"/>
            <a:r>
              <a:rPr lang="en-US" sz="1400" dirty="0">
                <a:solidFill>
                  <a:schemeClr val="tx1">
                    <a:lumMod val="50000"/>
                    <a:lumOff val="50000"/>
                  </a:schemeClr>
                </a:solidFill>
                <a:cs typeface="Helvetica"/>
              </a:rPr>
              <a:t>(</a:t>
            </a:r>
            <a:r>
              <a:rPr lang="en-US" sz="1400" dirty="0" err="1">
                <a:solidFill>
                  <a:schemeClr val="tx1">
                    <a:lumMod val="50000"/>
                    <a:lumOff val="50000"/>
                  </a:schemeClr>
                </a:solidFill>
                <a:cs typeface="Helvetica"/>
              </a:rPr>
              <a:t>Rumjantseva</a:t>
            </a:r>
            <a:r>
              <a:rPr lang="en-US" sz="1400" dirty="0">
                <a:solidFill>
                  <a:schemeClr val="tx1">
                    <a:lumMod val="50000"/>
                    <a:lumOff val="50000"/>
                  </a:schemeClr>
                </a:solidFill>
                <a:cs typeface="Helvetica"/>
              </a:rPr>
              <a:t> V </a:t>
            </a:r>
            <a:r>
              <a:rPr lang="en-US" sz="1400" i="1" dirty="0">
                <a:solidFill>
                  <a:schemeClr val="tx1">
                    <a:lumMod val="50000"/>
                    <a:lumOff val="50000"/>
                  </a:schemeClr>
                </a:solidFill>
                <a:cs typeface="Helvetica"/>
              </a:rPr>
              <a:t>et al.</a:t>
            </a:r>
            <a:r>
              <a:rPr lang="en-US" sz="1400" dirty="0">
                <a:solidFill>
                  <a:schemeClr val="tx1">
                    <a:lumMod val="50000"/>
                    <a:lumOff val="50000"/>
                  </a:schemeClr>
                </a:solidFill>
                <a:cs typeface="Helvetica"/>
              </a:rPr>
              <a:t>, Nat Med 2009; </a:t>
            </a:r>
            <a:r>
              <a:rPr lang="en-US" sz="1400" dirty="0" err="1">
                <a:solidFill>
                  <a:schemeClr val="tx1">
                    <a:lumMod val="50000"/>
                    <a:lumOff val="50000"/>
                  </a:schemeClr>
                </a:solidFill>
              </a:rPr>
              <a:t>Sørensen</a:t>
            </a:r>
            <a:r>
              <a:rPr lang="en-US" sz="1400" dirty="0">
                <a:solidFill>
                  <a:schemeClr val="tx1">
                    <a:lumMod val="50000"/>
                    <a:lumOff val="50000"/>
                  </a:schemeClr>
                </a:solidFill>
              </a:rPr>
              <a:t> AL </a:t>
            </a:r>
            <a:r>
              <a:rPr lang="en-US" sz="1400" i="1" dirty="0">
                <a:solidFill>
                  <a:schemeClr val="tx1">
                    <a:lumMod val="50000"/>
                    <a:lumOff val="50000"/>
                  </a:schemeClr>
                </a:solidFill>
              </a:rPr>
              <a:t>et al.</a:t>
            </a:r>
            <a:r>
              <a:rPr lang="en-US" sz="1400" dirty="0">
                <a:solidFill>
                  <a:schemeClr val="tx1">
                    <a:lumMod val="50000"/>
                    <a:lumOff val="50000"/>
                  </a:schemeClr>
                </a:solidFill>
              </a:rPr>
              <a:t>, Blood 2009, </a:t>
            </a:r>
          </a:p>
          <a:p>
            <a:pPr algn="ctr"/>
            <a:r>
              <a:rPr lang="en-US" sz="1400" dirty="0" err="1">
                <a:solidFill>
                  <a:schemeClr val="tx1">
                    <a:lumMod val="50000"/>
                    <a:lumOff val="50000"/>
                  </a:schemeClr>
                </a:solidFill>
              </a:rPr>
              <a:t>Grozovsky</a:t>
            </a:r>
            <a:r>
              <a:rPr lang="en-US" sz="1400" dirty="0">
                <a:solidFill>
                  <a:schemeClr val="tx1">
                    <a:lumMod val="50000"/>
                    <a:lumOff val="50000"/>
                  </a:schemeClr>
                </a:solidFill>
              </a:rPr>
              <a:t>, </a:t>
            </a:r>
            <a:r>
              <a:rPr lang="en-US" sz="1400" i="1" dirty="0">
                <a:solidFill>
                  <a:schemeClr val="tx1">
                    <a:lumMod val="50000"/>
                    <a:lumOff val="50000"/>
                  </a:schemeClr>
                </a:solidFill>
              </a:rPr>
              <a:t>et al</a:t>
            </a:r>
            <a:r>
              <a:rPr lang="en-US" sz="1400" dirty="0">
                <a:solidFill>
                  <a:schemeClr val="tx1">
                    <a:lumMod val="50000"/>
                    <a:lumOff val="50000"/>
                  </a:schemeClr>
                </a:solidFill>
              </a:rPr>
              <a:t>. Nat Med 2015</a:t>
            </a:r>
            <a:r>
              <a:rPr lang="en-US" sz="1400" dirty="0">
                <a:solidFill>
                  <a:schemeClr val="tx1">
                    <a:lumMod val="50000"/>
                    <a:lumOff val="50000"/>
                  </a:schemeClr>
                </a:solidFill>
                <a:cs typeface="Helvetica"/>
              </a:rPr>
              <a:t>)</a:t>
            </a:r>
          </a:p>
        </p:txBody>
      </p:sp>
      <p:cxnSp>
        <p:nvCxnSpPr>
          <p:cNvPr id="81" name="Straight Arrow Connector 80"/>
          <p:cNvCxnSpPr>
            <a:cxnSpLocks/>
          </p:cNvCxnSpPr>
          <p:nvPr/>
        </p:nvCxnSpPr>
        <p:spPr>
          <a:xfrm flipV="1">
            <a:off x="4549261" y="3574407"/>
            <a:ext cx="633033" cy="6779"/>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 name="Group 65"/>
          <p:cNvGrpSpPr/>
          <p:nvPr/>
        </p:nvGrpSpPr>
        <p:grpSpPr>
          <a:xfrm>
            <a:off x="606683" y="3022024"/>
            <a:ext cx="4055533" cy="942944"/>
            <a:chOff x="-76200" y="3226162"/>
            <a:chExt cx="4055533" cy="942944"/>
          </a:xfrm>
        </p:grpSpPr>
        <p:sp>
          <p:nvSpPr>
            <p:cNvPr id="54" name="Text Box 15"/>
            <p:cNvSpPr txBox="1">
              <a:spLocks noChangeArrowheads="1"/>
            </p:cNvSpPr>
            <p:nvPr/>
          </p:nvSpPr>
          <p:spPr bwMode="auto">
            <a:xfrm>
              <a:off x="-76200" y="3226162"/>
              <a:ext cx="4055533" cy="461665"/>
            </a:xfrm>
            <a:prstGeom prst="rect">
              <a:avLst/>
            </a:prstGeom>
            <a:noFill/>
            <a:ln w="9525">
              <a:noFill/>
              <a:miter lim="800000"/>
              <a:headEnd/>
              <a:tailEnd/>
            </a:ln>
          </p:spPr>
          <p:txBody>
            <a:bodyPr wrap="square">
              <a:prstTxWarp prst="textNoShape">
                <a:avLst/>
              </a:prstTxWarp>
              <a:spAutoFit/>
            </a:bodyPr>
            <a:lstStyle/>
            <a:p>
              <a:pPr algn="ctr"/>
              <a:r>
                <a:rPr lang="en-US" sz="2400" b="1" dirty="0">
                  <a:ea typeface="Helvetica " charset="0"/>
                  <a:cs typeface="Arial"/>
                </a:rPr>
                <a:t>Man - </a:t>
              </a:r>
              <a:r>
                <a:rPr lang="en-US" sz="2400" b="1" dirty="0" err="1">
                  <a:ea typeface="Helvetica " charset="0"/>
                  <a:cs typeface="Arial"/>
                </a:rPr>
                <a:t>GlcNAc</a:t>
              </a:r>
              <a:r>
                <a:rPr lang="en-US" sz="2400" b="1" dirty="0">
                  <a:ea typeface="Helvetica " charset="0"/>
                  <a:cs typeface="Arial"/>
                </a:rPr>
                <a:t> – Gal </a:t>
              </a:r>
            </a:p>
          </p:txBody>
        </p:sp>
        <p:sp>
          <p:nvSpPr>
            <p:cNvPr id="55" name="Oval 54"/>
            <p:cNvSpPr>
              <a:spLocks noChangeAspect="1"/>
            </p:cNvSpPr>
            <p:nvPr/>
          </p:nvSpPr>
          <p:spPr>
            <a:xfrm>
              <a:off x="2749842" y="3752986"/>
              <a:ext cx="425378" cy="416120"/>
            </a:xfrm>
            <a:prstGeom prst="ellipse">
              <a:avLst/>
            </a:prstGeom>
            <a:solidFill>
              <a:schemeClr val="accent4">
                <a:lumMod val="60000"/>
                <a:lumOff val="40000"/>
              </a:schemeClr>
            </a:solidFill>
            <a:ln w="22225" cap="flat" cmpd="sng" algn="ctr">
              <a:solidFill>
                <a:schemeClr val="accent4">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cs typeface="Arial"/>
              </a:endParaRPr>
            </a:p>
          </p:txBody>
        </p:sp>
        <p:sp>
          <p:nvSpPr>
            <p:cNvPr id="56" name="Rectangle 55"/>
            <p:cNvSpPr/>
            <p:nvPr/>
          </p:nvSpPr>
          <p:spPr>
            <a:xfrm>
              <a:off x="1770364" y="3748193"/>
              <a:ext cx="374904" cy="37490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cs typeface="Arial"/>
              </a:endParaRPr>
            </a:p>
          </p:txBody>
        </p:sp>
        <p:sp>
          <p:nvSpPr>
            <p:cNvPr id="57" name="Oval 56"/>
            <p:cNvSpPr>
              <a:spLocks noChangeAspect="1"/>
            </p:cNvSpPr>
            <p:nvPr/>
          </p:nvSpPr>
          <p:spPr>
            <a:xfrm>
              <a:off x="740412" y="3727585"/>
              <a:ext cx="425378" cy="416120"/>
            </a:xfrm>
            <a:prstGeom prst="ellipse">
              <a:avLst/>
            </a:prstGeom>
            <a:solidFill>
              <a:srgbClr val="008000"/>
            </a:solidFill>
            <a:ln w="2222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cs typeface="Arial"/>
              </a:endParaRPr>
            </a:p>
          </p:txBody>
        </p:sp>
        <p:sp>
          <p:nvSpPr>
            <p:cNvPr id="60" name="Text Box 15"/>
            <p:cNvSpPr txBox="1">
              <a:spLocks noChangeArrowheads="1"/>
            </p:cNvSpPr>
            <p:nvPr/>
          </p:nvSpPr>
          <p:spPr bwMode="auto">
            <a:xfrm>
              <a:off x="84670" y="3699335"/>
              <a:ext cx="502995" cy="461665"/>
            </a:xfrm>
            <a:prstGeom prst="rect">
              <a:avLst/>
            </a:prstGeom>
            <a:noFill/>
            <a:ln w="9525">
              <a:noFill/>
              <a:miter lim="800000"/>
              <a:headEnd/>
              <a:tailEnd/>
            </a:ln>
          </p:spPr>
          <p:txBody>
            <a:bodyPr wrap="square">
              <a:prstTxWarp prst="textNoShape">
                <a:avLst/>
              </a:prstTxWarp>
              <a:spAutoFit/>
            </a:bodyPr>
            <a:lstStyle/>
            <a:p>
              <a:pPr algn="ctr"/>
              <a:r>
                <a:rPr lang="en-US" sz="2400" b="1" dirty="0">
                  <a:ea typeface="Helvetica " charset="0"/>
                  <a:cs typeface="Arial"/>
                </a:rPr>
                <a:t>R</a:t>
              </a:r>
            </a:p>
          </p:txBody>
        </p:sp>
        <p:cxnSp>
          <p:nvCxnSpPr>
            <p:cNvPr id="61" name="Straight Connector 60"/>
            <p:cNvCxnSpPr/>
            <p:nvPr/>
          </p:nvCxnSpPr>
          <p:spPr>
            <a:xfrm>
              <a:off x="1274410" y="3966760"/>
              <a:ext cx="388766"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250467" y="3968348"/>
              <a:ext cx="388766"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50657" y="3965172"/>
              <a:ext cx="234619"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 name="Group 50"/>
          <p:cNvGrpSpPr/>
          <p:nvPr/>
        </p:nvGrpSpPr>
        <p:grpSpPr>
          <a:xfrm>
            <a:off x="150232" y="4614373"/>
            <a:ext cx="4321706" cy="934838"/>
            <a:chOff x="97894" y="1316802"/>
            <a:chExt cx="4321706" cy="934838"/>
          </a:xfrm>
        </p:grpSpPr>
        <p:sp>
          <p:nvSpPr>
            <p:cNvPr id="68" name="Text Box 15"/>
            <p:cNvSpPr txBox="1">
              <a:spLocks noChangeArrowheads="1"/>
            </p:cNvSpPr>
            <p:nvPr/>
          </p:nvSpPr>
          <p:spPr bwMode="auto">
            <a:xfrm>
              <a:off x="364067" y="1316802"/>
              <a:ext cx="4055533" cy="461665"/>
            </a:xfrm>
            <a:prstGeom prst="rect">
              <a:avLst/>
            </a:prstGeom>
            <a:noFill/>
            <a:ln w="9525">
              <a:noFill/>
              <a:miter lim="800000"/>
              <a:headEnd/>
              <a:tailEnd/>
            </a:ln>
          </p:spPr>
          <p:txBody>
            <a:bodyPr wrap="square">
              <a:prstTxWarp prst="textNoShape">
                <a:avLst/>
              </a:prstTxWarp>
              <a:spAutoFit/>
            </a:bodyPr>
            <a:lstStyle/>
            <a:p>
              <a:pPr algn="ctr"/>
              <a:r>
                <a:rPr lang="en-US" sz="2400" b="1" dirty="0">
                  <a:ea typeface="Helvetica " charset="0"/>
                  <a:cs typeface="Arial"/>
                </a:rPr>
                <a:t>Man - </a:t>
              </a:r>
              <a:r>
                <a:rPr lang="en-US" sz="2400" b="1" dirty="0" err="1">
                  <a:ea typeface="Helvetica " charset="0"/>
                  <a:cs typeface="Arial"/>
                </a:rPr>
                <a:t>GlcNAc</a:t>
              </a:r>
              <a:r>
                <a:rPr lang="en-US" sz="2400" b="1" dirty="0">
                  <a:ea typeface="Helvetica " charset="0"/>
                  <a:cs typeface="Arial"/>
                </a:rPr>
                <a:t> - Gal - </a:t>
              </a:r>
              <a:r>
                <a:rPr lang="en-US" sz="2400" b="1" dirty="0" err="1">
                  <a:ea typeface="Helvetica " charset="0"/>
                  <a:cs typeface="Arial"/>
                </a:rPr>
                <a:t>Sia</a:t>
              </a:r>
              <a:endParaRPr lang="en-US" sz="2400" b="1" dirty="0">
                <a:ea typeface="Helvetica " charset="0"/>
                <a:cs typeface="Arial"/>
              </a:endParaRPr>
            </a:p>
          </p:txBody>
        </p:sp>
        <p:sp>
          <p:nvSpPr>
            <p:cNvPr id="69" name="Oval 68"/>
            <p:cNvSpPr>
              <a:spLocks noChangeAspect="1"/>
            </p:cNvSpPr>
            <p:nvPr/>
          </p:nvSpPr>
          <p:spPr>
            <a:xfrm>
              <a:off x="2763066" y="1818225"/>
              <a:ext cx="425378" cy="416120"/>
            </a:xfrm>
            <a:prstGeom prst="ellipse">
              <a:avLst/>
            </a:prstGeom>
            <a:solidFill>
              <a:schemeClr val="accent4">
                <a:lumMod val="60000"/>
                <a:lumOff val="40000"/>
              </a:schemeClr>
            </a:solidFill>
            <a:ln w="22225" cap="flat" cmpd="sng" algn="ctr">
              <a:solidFill>
                <a:schemeClr val="accent4">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cs typeface="Arial"/>
              </a:endParaRPr>
            </a:p>
          </p:txBody>
        </p:sp>
        <p:sp>
          <p:nvSpPr>
            <p:cNvPr id="70" name="Rectangle 69"/>
            <p:cNvSpPr/>
            <p:nvPr/>
          </p:nvSpPr>
          <p:spPr>
            <a:xfrm>
              <a:off x="1783588" y="1838833"/>
              <a:ext cx="374904" cy="374904"/>
            </a:xfrm>
            <a:prstGeom prst="rect">
              <a:avLst/>
            </a:prstGeom>
            <a:solidFill>
              <a:srgbClr val="0070C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cs typeface="Arial"/>
              </a:endParaRPr>
            </a:p>
          </p:txBody>
        </p:sp>
        <p:sp>
          <p:nvSpPr>
            <p:cNvPr id="73" name="Oval 72"/>
            <p:cNvSpPr>
              <a:spLocks noChangeAspect="1"/>
            </p:cNvSpPr>
            <p:nvPr/>
          </p:nvSpPr>
          <p:spPr>
            <a:xfrm>
              <a:off x="753636" y="1818225"/>
              <a:ext cx="425378" cy="416120"/>
            </a:xfrm>
            <a:prstGeom prst="ellipse">
              <a:avLst/>
            </a:prstGeom>
            <a:solidFill>
              <a:srgbClr val="008000"/>
            </a:solidFill>
            <a:ln w="2222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cs typeface="Arial"/>
              </a:endParaRPr>
            </a:p>
          </p:txBody>
        </p:sp>
        <p:sp>
          <p:nvSpPr>
            <p:cNvPr id="75" name="Diamond 74"/>
            <p:cNvSpPr>
              <a:spLocks noChangeAspect="1"/>
            </p:cNvSpPr>
            <p:nvPr/>
          </p:nvSpPr>
          <p:spPr>
            <a:xfrm>
              <a:off x="3793018" y="1809866"/>
              <a:ext cx="429786" cy="432839"/>
            </a:xfrm>
            <a:prstGeom prst="diamond">
              <a:avLst/>
            </a:prstGeom>
            <a:solidFill>
              <a:srgbClr val="BC14D7"/>
            </a:solid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cs typeface="Arial"/>
              </a:endParaRPr>
            </a:p>
            <a:p>
              <a:pPr algn="ctr"/>
              <a:endParaRPr lang="en-US" sz="2400" dirty="0">
                <a:solidFill>
                  <a:schemeClr val="tx1"/>
                </a:solidFill>
                <a:cs typeface="Arial"/>
              </a:endParaRPr>
            </a:p>
          </p:txBody>
        </p:sp>
        <p:sp>
          <p:nvSpPr>
            <p:cNvPr id="78" name="Text Box 15"/>
            <p:cNvSpPr txBox="1">
              <a:spLocks noChangeArrowheads="1"/>
            </p:cNvSpPr>
            <p:nvPr/>
          </p:nvSpPr>
          <p:spPr bwMode="auto">
            <a:xfrm>
              <a:off x="97894" y="1789975"/>
              <a:ext cx="502995" cy="461665"/>
            </a:xfrm>
            <a:prstGeom prst="rect">
              <a:avLst/>
            </a:prstGeom>
            <a:noFill/>
            <a:ln w="9525">
              <a:noFill/>
              <a:miter lim="800000"/>
              <a:headEnd/>
              <a:tailEnd/>
            </a:ln>
          </p:spPr>
          <p:txBody>
            <a:bodyPr wrap="square">
              <a:prstTxWarp prst="textNoShape">
                <a:avLst/>
              </a:prstTxWarp>
              <a:spAutoFit/>
            </a:bodyPr>
            <a:lstStyle/>
            <a:p>
              <a:pPr algn="ctr"/>
              <a:r>
                <a:rPr lang="en-US" sz="2400" b="1" dirty="0">
                  <a:ea typeface="Helvetica " charset="0"/>
                  <a:cs typeface="Arial"/>
                </a:rPr>
                <a:t>R</a:t>
              </a:r>
            </a:p>
          </p:txBody>
        </p:sp>
        <p:cxnSp>
          <p:nvCxnSpPr>
            <p:cNvPr id="46" name="Straight Connector 45"/>
            <p:cNvCxnSpPr/>
            <p:nvPr/>
          </p:nvCxnSpPr>
          <p:spPr>
            <a:xfrm>
              <a:off x="1287634" y="2057400"/>
              <a:ext cx="388766"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263691" y="2058988"/>
              <a:ext cx="388766"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310817" y="2060576"/>
              <a:ext cx="388766"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63881" y="2055812"/>
              <a:ext cx="234619"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11" name="Rectangle 110"/>
          <p:cNvSpPr/>
          <p:nvPr/>
        </p:nvSpPr>
        <p:spPr>
          <a:xfrm>
            <a:off x="5172098" y="4628147"/>
            <a:ext cx="6961489" cy="923330"/>
          </a:xfrm>
          <a:prstGeom prst="rect">
            <a:avLst/>
          </a:prstGeom>
        </p:spPr>
        <p:txBody>
          <a:bodyPr wrap="square">
            <a:spAutoFit/>
          </a:bodyPr>
          <a:lstStyle/>
          <a:p>
            <a:pPr algn="ctr"/>
            <a:r>
              <a:rPr lang="en-US" sz="2000" dirty="0">
                <a:ea typeface="Tahoma" panose="020B0604030504040204" pitchFamily="34" charset="0"/>
                <a:cs typeface="Tahoma" panose="020B0604030504040204" pitchFamily="34" charset="0"/>
              </a:rPr>
              <a:t>Platelets lose sialic acid and galactose during refrigerated platelet storage</a:t>
            </a:r>
          </a:p>
          <a:p>
            <a:pPr algn="ctr"/>
            <a:r>
              <a:rPr lang="en-US" sz="1400" dirty="0">
                <a:solidFill>
                  <a:schemeClr val="tx1">
                    <a:lumMod val="50000"/>
                    <a:lumOff val="50000"/>
                  </a:schemeClr>
                </a:solidFill>
              </a:rPr>
              <a:t>(Jansen et al, Blood 2011;  </a:t>
            </a:r>
            <a:r>
              <a:rPr lang="en-US" sz="1400" dirty="0" err="1">
                <a:solidFill>
                  <a:schemeClr val="tx1">
                    <a:lumMod val="50000"/>
                    <a:lumOff val="50000"/>
                  </a:schemeClr>
                </a:solidFill>
              </a:rPr>
              <a:t>Rumjantseva</a:t>
            </a:r>
            <a:r>
              <a:rPr lang="en-US" sz="1400" dirty="0">
                <a:solidFill>
                  <a:schemeClr val="tx1">
                    <a:lumMod val="50000"/>
                    <a:lumOff val="50000"/>
                  </a:schemeClr>
                </a:solidFill>
              </a:rPr>
              <a:t> et al., Nat Med 2009)</a:t>
            </a:r>
          </a:p>
        </p:txBody>
      </p:sp>
      <p:cxnSp>
        <p:nvCxnSpPr>
          <p:cNvPr id="13" name="Straight Arrow Connector 12">
            <a:extLst>
              <a:ext uri="{FF2B5EF4-FFF2-40B4-BE49-F238E27FC236}">
                <a16:creationId xmlns:a16="http://schemas.microsoft.com/office/drawing/2014/main" id="{1145E63E-9937-84D8-AB93-6DB7DB9E44E9}"/>
              </a:ext>
            </a:extLst>
          </p:cNvPr>
          <p:cNvCxnSpPr>
            <a:cxnSpLocks/>
          </p:cNvCxnSpPr>
          <p:nvPr/>
        </p:nvCxnSpPr>
        <p:spPr>
          <a:xfrm flipV="1">
            <a:off x="4597478" y="5136593"/>
            <a:ext cx="633033" cy="6779"/>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1D24AF3D-065C-F486-4ABA-FCBB177C249A}"/>
              </a:ext>
            </a:extLst>
          </p:cNvPr>
          <p:cNvGrpSpPr/>
          <p:nvPr/>
        </p:nvGrpSpPr>
        <p:grpSpPr>
          <a:xfrm>
            <a:off x="891820" y="890975"/>
            <a:ext cx="11409362" cy="1563529"/>
            <a:chOff x="891820" y="890975"/>
            <a:chExt cx="11409362" cy="1563529"/>
          </a:xfrm>
        </p:grpSpPr>
        <p:sp>
          <p:nvSpPr>
            <p:cNvPr id="43" name="Rectangle 42"/>
            <p:cNvSpPr/>
            <p:nvPr/>
          </p:nvSpPr>
          <p:spPr>
            <a:xfrm>
              <a:off x="10015182" y="1495679"/>
              <a:ext cx="2286000" cy="369332"/>
            </a:xfrm>
            <a:prstGeom prst="rect">
              <a:avLst/>
            </a:prstGeom>
          </p:spPr>
          <p:txBody>
            <a:bodyPr>
              <a:spAutoFit/>
            </a:bodyPr>
            <a:lstStyle/>
            <a:p>
              <a:endParaRPr lang="en-US" dirty="0"/>
            </a:p>
          </p:txBody>
        </p:sp>
        <p:grpSp>
          <p:nvGrpSpPr>
            <p:cNvPr id="4" name="Group 66"/>
            <p:cNvGrpSpPr/>
            <p:nvPr/>
          </p:nvGrpSpPr>
          <p:grpSpPr>
            <a:xfrm>
              <a:off x="891820" y="1373503"/>
              <a:ext cx="3264644" cy="934838"/>
              <a:chOff x="-76199" y="3226162"/>
              <a:chExt cx="3264644" cy="934838"/>
            </a:xfrm>
          </p:grpSpPr>
          <p:sp>
            <p:nvSpPr>
              <p:cNvPr id="80" name="Text Box 15"/>
              <p:cNvSpPr txBox="1">
                <a:spLocks noChangeArrowheads="1"/>
              </p:cNvSpPr>
              <p:nvPr/>
            </p:nvSpPr>
            <p:spPr bwMode="auto">
              <a:xfrm>
                <a:off x="-76199" y="3226162"/>
                <a:ext cx="3264644" cy="461665"/>
              </a:xfrm>
              <a:prstGeom prst="rect">
                <a:avLst/>
              </a:prstGeom>
              <a:noFill/>
              <a:ln w="9525">
                <a:noFill/>
                <a:miter lim="800000"/>
                <a:headEnd/>
                <a:tailEnd/>
              </a:ln>
            </p:spPr>
            <p:txBody>
              <a:bodyPr wrap="square">
                <a:prstTxWarp prst="textNoShape">
                  <a:avLst/>
                </a:prstTxWarp>
                <a:spAutoFit/>
              </a:bodyPr>
              <a:lstStyle/>
              <a:p>
                <a:pPr algn="ctr"/>
                <a:r>
                  <a:rPr lang="en-US" sz="2400" b="1" dirty="0">
                    <a:ea typeface="Helvetica " charset="0"/>
                    <a:cs typeface="Arial"/>
                  </a:rPr>
                  <a:t>Man – </a:t>
                </a:r>
                <a:r>
                  <a:rPr lang="en-US" sz="2400" b="1" dirty="0" err="1">
                    <a:ea typeface="Helvetica " charset="0"/>
                    <a:cs typeface="Arial"/>
                  </a:rPr>
                  <a:t>GlcNAc</a:t>
                </a:r>
                <a:r>
                  <a:rPr lang="en-US" sz="2400" b="1" dirty="0">
                    <a:ea typeface="Helvetica " charset="0"/>
                    <a:cs typeface="Arial"/>
                  </a:rPr>
                  <a:t>  </a:t>
                </a:r>
              </a:p>
            </p:txBody>
          </p:sp>
          <p:sp>
            <p:nvSpPr>
              <p:cNvPr id="93" name="Rectangle 92"/>
              <p:cNvSpPr/>
              <p:nvPr/>
            </p:nvSpPr>
            <p:spPr>
              <a:xfrm>
                <a:off x="1770364" y="3748193"/>
                <a:ext cx="374904" cy="37490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cs typeface="Arial"/>
                </a:endParaRPr>
              </a:p>
            </p:txBody>
          </p:sp>
          <p:sp>
            <p:nvSpPr>
              <p:cNvPr id="94" name="Oval 93"/>
              <p:cNvSpPr>
                <a:spLocks noChangeAspect="1"/>
              </p:cNvSpPr>
              <p:nvPr/>
            </p:nvSpPr>
            <p:spPr>
              <a:xfrm>
                <a:off x="740412" y="3727585"/>
                <a:ext cx="425378" cy="416120"/>
              </a:xfrm>
              <a:prstGeom prst="ellipse">
                <a:avLst/>
              </a:prstGeom>
              <a:solidFill>
                <a:srgbClr val="008000"/>
              </a:solidFill>
              <a:ln w="2222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cs typeface="Arial"/>
                </a:endParaRPr>
              </a:p>
            </p:txBody>
          </p:sp>
          <p:sp>
            <p:nvSpPr>
              <p:cNvPr id="105" name="Text Box 15"/>
              <p:cNvSpPr txBox="1">
                <a:spLocks noChangeArrowheads="1"/>
              </p:cNvSpPr>
              <p:nvPr/>
            </p:nvSpPr>
            <p:spPr bwMode="auto">
              <a:xfrm>
                <a:off x="84670" y="3699335"/>
                <a:ext cx="502995" cy="461665"/>
              </a:xfrm>
              <a:prstGeom prst="rect">
                <a:avLst/>
              </a:prstGeom>
              <a:noFill/>
              <a:ln w="9525">
                <a:noFill/>
                <a:miter lim="800000"/>
                <a:headEnd/>
                <a:tailEnd/>
              </a:ln>
            </p:spPr>
            <p:txBody>
              <a:bodyPr wrap="square">
                <a:prstTxWarp prst="textNoShape">
                  <a:avLst/>
                </a:prstTxWarp>
                <a:spAutoFit/>
              </a:bodyPr>
              <a:lstStyle/>
              <a:p>
                <a:pPr algn="ctr"/>
                <a:r>
                  <a:rPr lang="en-US" sz="2400" b="1" dirty="0">
                    <a:ea typeface="Helvetica " charset="0"/>
                    <a:cs typeface="Arial"/>
                  </a:rPr>
                  <a:t>R</a:t>
                </a:r>
              </a:p>
            </p:txBody>
          </p:sp>
          <p:cxnSp>
            <p:nvCxnSpPr>
              <p:cNvPr id="106" name="Straight Connector 105"/>
              <p:cNvCxnSpPr/>
              <p:nvPr/>
            </p:nvCxnSpPr>
            <p:spPr>
              <a:xfrm>
                <a:off x="1274410" y="3966760"/>
                <a:ext cx="388766"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450657" y="3965172"/>
                <a:ext cx="234619"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110" name="Straight Arrow Connector 109"/>
            <p:cNvCxnSpPr>
              <a:cxnSpLocks/>
            </p:cNvCxnSpPr>
            <p:nvPr/>
          </p:nvCxnSpPr>
          <p:spPr>
            <a:xfrm>
              <a:off x="4549261" y="1925886"/>
              <a:ext cx="633033" cy="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172098" y="1531174"/>
              <a:ext cx="6584329" cy="923330"/>
            </a:xfrm>
            <a:prstGeom prst="rect">
              <a:avLst/>
            </a:prstGeom>
          </p:spPr>
          <p:txBody>
            <a:bodyPr wrap="square">
              <a:spAutoFit/>
            </a:bodyPr>
            <a:lstStyle/>
            <a:p>
              <a:pPr algn="ctr"/>
              <a:r>
                <a:rPr lang="en-US" sz="2000" dirty="0" err="1">
                  <a:ea typeface="Tahoma" panose="020B0604030504040204" pitchFamily="34" charset="0"/>
                  <a:cs typeface="Tahoma" panose="020B0604030504040204" pitchFamily="34" charset="0"/>
                </a:rPr>
                <a:t>Degalactosylated</a:t>
              </a:r>
              <a:r>
                <a:rPr lang="en-US" sz="2000" dirty="0">
                  <a:ea typeface="Tahoma" panose="020B0604030504040204" pitchFamily="34" charset="0"/>
                  <a:cs typeface="Tahoma" panose="020B0604030504040204" pitchFamily="34" charset="0"/>
                </a:rPr>
                <a:t> platelets are cleared by </a:t>
              </a:r>
              <a:r>
                <a:rPr lang="en-US" sz="2000" i="1" u="sng" dirty="0">
                  <a:ea typeface="Tahoma" panose="020B0604030504040204" pitchFamily="34" charset="0"/>
                  <a:cs typeface="Tahoma" panose="020B0604030504040204" pitchFamily="34" charset="0"/>
                </a:rPr>
                <a:t>hepatic</a:t>
              </a:r>
              <a:r>
                <a:rPr lang="en-US" sz="2000" dirty="0">
                  <a:ea typeface="Tahoma" panose="020B0604030504040204" pitchFamily="34" charset="0"/>
                  <a:cs typeface="Tahoma" panose="020B0604030504040204" pitchFamily="34" charset="0"/>
                </a:rPr>
                <a:t> macrophages via </a:t>
              </a:r>
              <a:r>
                <a:rPr lang="en-US" sz="2000" b="1" dirty="0">
                  <a:latin typeface="Symbol" pitchFamily="2" charset="2"/>
                  <a:ea typeface="Tahoma" panose="020B0604030504040204" pitchFamily="34" charset="0"/>
                  <a:cs typeface="Tahoma" panose="020B0604030504040204" pitchFamily="34" charset="0"/>
                </a:rPr>
                <a:t>a</a:t>
              </a:r>
              <a:r>
                <a:rPr lang="en-US" sz="2000" b="1" dirty="0">
                  <a:ea typeface="Tahoma" panose="020B0604030504040204" pitchFamily="34" charset="0"/>
                  <a:cs typeface="Tahoma" panose="020B0604030504040204" pitchFamily="34" charset="0"/>
                </a:rPr>
                <a:t>M</a:t>
              </a:r>
              <a:r>
                <a:rPr lang="en-US" sz="2000" b="1" dirty="0">
                  <a:latin typeface="Symbol" pitchFamily="2" charset="2"/>
                  <a:ea typeface="Tahoma" panose="020B0604030504040204" pitchFamily="34" charset="0"/>
                  <a:cs typeface="Tahoma" panose="020B0604030504040204" pitchFamily="34" charset="0"/>
                </a:rPr>
                <a:t>b</a:t>
              </a:r>
              <a:r>
                <a:rPr lang="en-US" sz="2000" b="1" dirty="0">
                  <a:ea typeface="Tahoma" panose="020B0604030504040204" pitchFamily="34" charset="0"/>
                  <a:cs typeface="Tahoma" panose="020B0604030504040204" pitchFamily="34" charset="0"/>
                </a:rPr>
                <a:t>2</a:t>
              </a:r>
              <a:r>
                <a:rPr lang="en-US" sz="2000" dirty="0">
                  <a:ea typeface="Tahoma" panose="020B0604030504040204" pitchFamily="34" charset="0"/>
                  <a:cs typeface="Tahoma" panose="020B0604030504040204" pitchFamily="34" charset="0"/>
                </a:rPr>
                <a:t> receptors</a:t>
              </a:r>
            </a:p>
            <a:p>
              <a:pPr algn="ctr"/>
              <a:r>
                <a:rPr lang="en-US" sz="1400" dirty="0">
                  <a:solidFill>
                    <a:schemeClr val="tx1">
                      <a:lumMod val="50000"/>
                      <a:lumOff val="50000"/>
                    </a:schemeClr>
                  </a:solidFill>
                  <a:cs typeface="Helvetica"/>
                </a:rPr>
                <a:t>(Hoffmeister et al, </a:t>
              </a:r>
              <a:r>
                <a:rPr lang="en-US" sz="1400" dirty="0">
                  <a:solidFill>
                    <a:schemeClr val="tx1">
                      <a:lumMod val="50000"/>
                      <a:lumOff val="50000"/>
                    </a:schemeClr>
                  </a:solidFill>
                </a:rPr>
                <a:t>Cell 2003, Hoffmeister et al, </a:t>
              </a:r>
              <a:r>
                <a:rPr lang="en-US" sz="1400" dirty="0" err="1">
                  <a:solidFill>
                    <a:schemeClr val="tx1">
                      <a:lumMod val="50000"/>
                      <a:lumOff val="50000"/>
                    </a:schemeClr>
                  </a:solidFill>
                </a:rPr>
                <a:t>Sicence</a:t>
              </a:r>
              <a:r>
                <a:rPr lang="en-US" sz="1400" dirty="0">
                  <a:solidFill>
                    <a:schemeClr val="tx1">
                      <a:lumMod val="50000"/>
                      <a:lumOff val="50000"/>
                    </a:schemeClr>
                  </a:solidFill>
                </a:rPr>
                <a:t> 2003; </a:t>
              </a:r>
              <a:r>
                <a:rPr lang="en-US" sz="1400" dirty="0" err="1">
                  <a:solidFill>
                    <a:schemeClr val="tx1">
                      <a:lumMod val="50000"/>
                      <a:lumOff val="50000"/>
                    </a:schemeClr>
                  </a:solidFill>
                </a:rPr>
                <a:t>Josefsson</a:t>
              </a:r>
              <a:r>
                <a:rPr lang="en-US" sz="1400" dirty="0">
                  <a:solidFill>
                    <a:schemeClr val="tx1">
                      <a:lumMod val="50000"/>
                      <a:lumOff val="50000"/>
                    </a:schemeClr>
                  </a:solidFill>
                </a:rPr>
                <a:t> et a, JBC 2005</a:t>
              </a:r>
              <a:r>
                <a:rPr lang="en-US" sz="1400" dirty="0">
                  <a:solidFill>
                    <a:schemeClr val="tx1">
                      <a:lumMod val="50000"/>
                      <a:lumOff val="50000"/>
                    </a:schemeClr>
                  </a:solidFill>
                  <a:cs typeface="Helvetica"/>
                </a:rPr>
                <a:t>)</a:t>
              </a:r>
            </a:p>
          </p:txBody>
        </p:sp>
        <p:sp>
          <p:nvSpPr>
            <p:cNvPr id="14" name="TextBox 13">
              <a:extLst>
                <a:ext uri="{FF2B5EF4-FFF2-40B4-BE49-F238E27FC236}">
                  <a16:creationId xmlns:a16="http://schemas.microsoft.com/office/drawing/2014/main" id="{5112779D-09DD-DF97-5173-990EA8DBCA9E}"/>
                </a:ext>
              </a:extLst>
            </p:cNvPr>
            <p:cNvSpPr txBox="1"/>
            <p:nvPr/>
          </p:nvSpPr>
          <p:spPr>
            <a:xfrm>
              <a:off x="1586555" y="890975"/>
              <a:ext cx="1956818" cy="369332"/>
            </a:xfrm>
            <a:prstGeom prst="rect">
              <a:avLst/>
            </a:prstGeom>
            <a:noFill/>
          </p:spPr>
          <p:txBody>
            <a:bodyPr wrap="none" rtlCol="0">
              <a:spAutoFit/>
            </a:bodyPr>
            <a:lstStyle/>
            <a:p>
              <a:r>
                <a:rPr lang="en-US" b="1" dirty="0">
                  <a:ea typeface="Tahoma" panose="020B0604030504040204" pitchFamily="34" charset="0"/>
                  <a:cs typeface="Tahoma" panose="020B0604030504040204" pitchFamily="34" charset="0"/>
                </a:rPr>
                <a:t>Short term cooling</a:t>
              </a:r>
            </a:p>
          </p:txBody>
        </p:sp>
      </p:grpSp>
      <p:sp>
        <p:nvSpPr>
          <p:cNvPr id="16" name="TextBox 15">
            <a:extLst>
              <a:ext uri="{FF2B5EF4-FFF2-40B4-BE49-F238E27FC236}">
                <a16:creationId xmlns:a16="http://schemas.microsoft.com/office/drawing/2014/main" id="{FDB59AF0-5660-1476-D95D-8F946F92A630}"/>
              </a:ext>
            </a:extLst>
          </p:cNvPr>
          <p:cNvSpPr txBox="1"/>
          <p:nvPr/>
        </p:nvSpPr>
        <p:spPr>
          <a:xfrm>
            <a:off x="1501605" y="2571511"/>
            <a:ext cx="1892698" cy="369332"/>
          </a:xfrm>
          <a:prstGeom prst="rect">
            <a:avLst/>
          </a:prstGeom>
          <a:noFill/>
        </p:spPr>
        <p:txBody>
          <a:bodyPr wrap="none" rtlCol="0">
            <a:spAutoFit/>
          </a:bodyPr>
          <a:lstStyle/>
          <a:p>
            <a:r>
              <a:rPr lang="en-US" b="1" dirty="0">
                <a:ea typeface="Tahoma" panose="020B0604030504040204" pitchFamily="34" charset="0"/>
                <a:cs typeface="Tahoma" panose="020B0604030504040204" pitchFamily="34" charset="0"/>
              </a:rPr>
              <a:t>Long term cooling</a:t>
            </a:r>
          </a:p>
        </p:txBody>
      </p:sp>
      <p:cxnSp>
        <p:nvCxnSpPr>
          <p:cNvPr id="5" name="Straight Connector 4">
            <a:extLst>
              <a:ext uri="{FF2B5EF4-FFF2-40B4-BE49-F238E27FC236}">
                <a16:creationId xmlns:a16="http://schemas.microsoft.com/office/drawing/2014/main" id="{01B11CE5-7285-E451-707C-FB8D4F84372C}"/>
              </a:ext>
            </a:extLst>
          </p:cNvPr>
          <p:cNvCxnSpPr>
            <a:cxnSpLocks/>
          </p:cNvCxnSpPr>
          <p:nvPr/>
        </p:nvCxnSpPr>
        <p:spPr>
          <a:xfrm>
            <a:off x="-5610" y="808156"/>
            <a:ext cx="5156034" cy="0"/>
          </a:xfrm>
          <a:prstGeom prst="line">
            <a:avLst/>
          </a:prstGeom>
          <a:ln w="19050">
            <a:solidFill>
              <a:srgbClr val="A62A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15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B524231-C1BE-57A3-2057-00B38447F6A6}"/>
              </a:ext>
            </a:extLst>
          </p:cNvPr>
          <p:cNvGraphicFramePr>
            <a:graphicFrameLocks noGrp="1"/>
          </p:cNvGraphicFramePr>
          <p:nvPr>
            <p:extLst>
              <p:ext uri="{D42A27DB-BD31-4B8C-83A1-F6EECF244321}">
                <p14:modId xmlns:p14="http://schemas.microsoft.com/office/powerpoint/2010/main" val="2693522677"/>
              </p:ext>
            </p:extLst>
          </p:nvPr>
        </p:nvGraphicFramePr>
        <p:xfrm>
          <a:off x="630381" y="2331720"/>
          <a:ext cx="10515600" cy="2468880"/>
        </p:xfrm>
        <a:graphic>
          <a:graphicData uri="http://schemas.openxmlformats.org/drawingml/2006/table">
            <a:tbl>
              <a:tblPr>
                <a:tableStyleId>{8EC20E35-A176-4012-BC5E-935CFFF8708E}</a:tableStyleId>
              </a:tblPr>
              <a:tblGrid>
                <a:gridCol w="2628900">
                  <a:extLst>
                    <a:ext uri="{9D8B030D-6E8A-4147-A177-3AD203B41FA5}">
                      <a16:colId xmlns:a16="http://schemas.microsoft.com/office/drawing/2014/main" val="2158051877"/>
                    </a:ext>
                  </a:extLst>
                </a:gridCol>
                <a:gridCol w="2628900">
                  <a:extLst>
                    <a:ext uri="{9D8B030D-6E8A-4147-A177-3AD203B41FA5}">
                      <a16:colId xmlns:a16="http://schemas.microsoft.com/office/drawing/2014/main" val="4004185163"/>
                    </a:ext>
                  </a:extLst>
                </a:gridCol>
                <a:gridCol w="2628900">
                  <a:extLst>
                    <a:ext uri="{9D8B030D-6E8A-4147-A177-3AD203B41FA5}">
                      <a16:colId xmlns:a16="http://schemas.microsoft.com/office/drawing/2014/main" val="3973833691"/>
                    </a:ext>
                  </a:extLst>
                </a:gridCol>
                <a:gridCol w="2628900">
                  <a:extLst>
                    <a:ext uri="{9D8B030D-6E8A-4147-A177-3AD203B41FA5}">
                      <a16:colId xmlns:a16="http://schemas.microsoft.com/office/drawing/2014/main" val="3485656406"/>
                    </a:ext>
                  </a:extLst>
                </a:gridCol>
              </a:tblGrid>
              <a:tr h="411480">
                <a:tc>
                  <a:txBody>
                    <a:bodyPr/>
                    <a:lstStyle/>
                    <a:p>
                      <a:r>
                        <a:rPr lang="en-US" b="1" dirty="0"/>
                        <a:t>Mechanism</a:t>
                      </a:r>
                    </a:p>
                  </a:txBody>
                  <a:tcPr anchor="ctr"/>
                </a:tc>
                <a:tc>
                  <a:txBody>
                    <a:bodyPr/>
                    <a:lstStyle/>
                    <a:p>
                      <a:r>
                        <a:rPr lang="en-US" b="1" dirty="0"/>
                        <a:t>Trigger</a:t>
                      </a:r>
                    </a:p>
                  </a:txBody>
                  <a:tcPr anchor="ctr"/>
                </a:tc>
                <a:tc>
                  <a:txBody>
                    <a:bodyPr/>
                    <a:lstStyle/>
                    <a:p>
                      <a:r>
                        <a:rPr lang="en-US" b="1" dirty="0"/>
                        <a:t>Recognition System</a:t>
                      </a:r>
                    </a:p>
                  </a:txBody>
                  <a:tcPr anchor="ctr"/>
                </a:tc>
                <a:tc>
                  <a:txBody>
                    <a:bodyPr/>
                    <a:lstStyle/>
                    <a:p>
                      <a:r>
                        <a:rPr lang="en-US" b="1" dirty="0"/>
                        <a:t>Primary Clearance Site</a:t>
                      </a:r>
                    </a:p>
                  </a:txBody>
                  <a:tcPr anchor="ctr"/>
                </a:tc>
                <a:extLst>
                  <a:ext uri="{0D108BD9-81ED-4DB2-BD59-A6C34878D82A}">
                    <a16:rowId xmlns:a16="http://schemas.microsoft.com/office/drawing/2014/main" val="2214932872"/>
                  </a:ext>
                </a:extLst>
              </a:tr>
              <a:tr h="411480">
                <a:tc>
                  <a:txBody>
                    <a:bodyPr/>
                    <a:lstStyle/>
                    <a:p>
                      <a:r>
                        <a:rPr lang="en-US" dirty="0"/>
                        <a:t>Glycan aging</a:t>
                      </a:r>
                    </a:p>
                  </a:txBody>
                  <a:tcPr anchor="ctr"/>
                </a:tc>
                <a:tc>
                  <a:txBody>
                    <a:bodyPr/>
                    <a:lstStyle/>
                    <a:p>
                      <a:r>
                        <a:rPr lang="en-US"/>
                        <a:t>Loss of sialic acid</a:t>
                      </a:r>
                    </a:p>
                  </a:txBody>
                  <a:tcPr anchor="ctr"/>
                </a:tc>
                <a:tc>
                  <a:txBody>
                    <a:bodyPr/>
                    <a:lstStyle/>
                    <a:p>
                      <a:r>
                        <a:rPr lang="en-US" dirty="0"/>
                        <a:t>AMR/MGL/Clec4f</a:t>
                      </a:r>
                    </a:p>
                  </a:txBody>
                  <a:tcPr anchor="ctr"/>
                </a:tc>
                <a:tc>
                  <a:txBody>
                    <a:bodyPr/>
                    <a:lstStyle/>
                    <a:p>
                      <a:r>
                        <a:rPr lang="en-US"/>
                        <a:t>Liver</a:t>
                      </a:r>
                    </a:p>
                  </a:txBody>
                  <a:tcPr anchor="ctr"/>
                </a:tc>
                <a:extLst>
                  <a:ext uri="{0D108BD9-81ED-4DB2-BD59-A6C34878D82A}">
                    <a16:rowId xmlns:a16="http://schemas.microsoft.com/office/drawing/2014/main" val="2744545456"/>
                  </a:ext>
                </a:extLst>
              </a:tr>
              <a:tr h="411480">
                <a:tc>
                  <a:txBody>
                    <a:bodyPr/>
                    <a:lstStyle/>
                    <a:p>
                      <a:r>
                        <a:rPr lang="en-US" dirty="0" err="1"/>
                        <a:t>GPIb</a:t>
                      </a:r>
                      <a:r>
                        <a:rPr lang="en-US" dirty="0"/>
                        <a:t> signaling</a:t>
                      </a:r>
                    </a:p>
                  </a:txBody>
                  <a:tcPr anchor="ctr"/>
                </a:tc>
                <a:tc>
                  <a:txBody>
                    <a:bodyPr/>
                    <a:lstStyle/>
                    <a:p>
                      <a:r>
                        <a:rPr lang="en-US" dirty="0"/>
                        <a:t>VWF/antibody binding</a:t>
                      </a:r>
                    </a:p>
                  </a:txBody>
                  <a:tcPr anchor="ctr"/>
                </a:tc>
                <a:tc>
                  <a:txBody>
                    <a:bodyPr/>
                    <a:lstStyle/>
                    <a:p>
                      <a:r>
                        <a:rPr lang="en-US"/>
                        <a:t>AMR (via desialylation)</a:t>
                      </a:r>
                    </a:p>
                  </a:txBody>
                  <a:tcPr anchor="ctr"/>
                </a:tc>
                <a:tc>
                  <a:txBody>
                    <a:bodyPr/>
                    <a:lstStyle/>
                    <a:p>
                      <a:r>
                        <a:rPr lang="en-US"/>
                        <a:t>Liver</a:t>
                      </a:r>
                    </a:p>
                  </a:txBody>
                  <a:tcPr anchor="ctr"/>
                </a:tc>
                <a:extLst>
                  <a:ext uri="{0D108BD9-81ED-4DB2-BD59-A6C34878D82A}">
                    <a16:rowId xmlns:a16="http://schemas.microsoft.com/office/drawing/2014/main" val="4015071545"/>
                  </a:ext>
                </a:extLst>
              </a:tr>
              <a:tr h="411480">
                <a:tc>
                  <a:txBody>
                    <a:bodyPr/>
                    <a:lstStyle/>
                    <a:p>
                      <a:r>
                        <a:rPr lang="en-US" dirty="0"/>
                        <a:t>Immune (ITP)</a:t>
                      </a:r>
                    </a:p>
                  </a:txBody>
                  <a:tcPr anchor="ctr"/>
                </a:tc>
                <a:tc>
                  <a:txBody>
                    <a:bodyPr/>
                    <a:lstStyle/>
                    <a:p>
                      <a:r>
                        <a:rPr lang="en-US"/>
                        <a:t>Autoantibodies</a:t>
                      </a:r>
                    </a:p>
                  </a:txBody>
                  <a:tcPr anchor="ctr"/>
                </a:tc>
                <a:tc>
                  <a:txBody>
                    <a:bodyPr/>
                    <a:lstStyle/>
                    <a:p>
                      <a:r>
                        <a:rPr lang="en-US"/>
                        <a:t>Fc</a:t>
                      </a:r>
                      <a:r>
                        <a:rPr lang="el-GR"/>
                        <a:t>γ </a:t>
                      </a:r>
                      <a:r>
                        <a:rPr lang="en-US"/>
                        <a:t>receptors</a:t>
                      </a:r>
                    </a:p>
                  </a:txBody>
                  <a:tcPr anchor="ctr"/>
                </a:tc>
                <a:tc>
                  <a:txBody>
                    <a:bodyPr/>
                    <a:lstStyle/>
                    <a:p>
                      <a:r>
                        <a:rPr lang="en-US"/>
                        <a:t>Spleen</a:t>
                      </a:r>
                    </a:p>
                  </a:txBody>
                  <a:tcPr anchor="ctr"/>
                </a:tc>
                <a:extLst>
                  <a:ext uri="{0D108BD9-81ED-4DB2-BD59-A6C34878D82A}">
                    <a16:rowId xmlns:a16="http://schemas.microsoft.com/office/drawing/2014/main" val="3087132185"/>
                  </a:ext>
                </a:extLst>
              </a:tr>
              <a:tr h="411480">
                <a:tc>
                  <a:txBody>
                    <a:bodyPr/>
                    <a:lstStyle/>
                    <a:p>
                      <a:r>
                        <a:rPr lang="en-US" dirty="0"/>
                        <a:t>Apoptosis</a:t>
                      </a:r>
                    </a:p>
                  </a:txBody>
                  <a:tcPr anchor="ctr"/>
                </a:tc>
                <a:tc>
                  <a:txBody>
                    <a:bodyPr/>
                    <a:lstStyle/>
                    <a:p>
                      <a:r>
                        <a:rPr lang="en-US" dirty="0"/>
                        <a:t>Mitochondrial stress</a:t>
                      </a:r>
                    </a:p>
                  </a:txBody>
                  <a:tcPr anchor="ctr"/>
                </a:tc>
                <a:tc>
                  <a:txBody>
                    <a:bodyPr/>
                    <a:lstStyle/>
                    <a:p>
                      <a:r>
                        <a:rPr lang="en-US"/>
                        <a:t>PS receptors</a:t>
                      </a:r>
                    </a:p>
                  </a:txBody>
                  <a:tcPr anchor="ctr"/>
                </a:tc>
                <a:tc>
                  <a:txBody>
                    <a:bodyPr/>
                    <a:lstStyle/>
                    <a:p>
                      <a:r>
                        <a:rPr lang="en-US"/>
                        <a:t>Spleen &amp; Liver</a:t>
                      </a:r>
                    </a:p>
                  </a:txBody>
                  <a:tcPr anchor="ctr"/>
                </a:tc>
                <a:extLst>
                  <a:ext uri="{0D108BD9-81ED-4DB2-BD59-A6C34878D82A}">
                    <a16:rowId xmlns:a16="http://schemas.microsoft.com/office/drawing/2014/main" val="3644970087"/>
                  </a:ext>
                </a:extLst>
              </a:tr>
              <a:tr h="411480">
                <a:tc>
                  <a:txBody>
                    <a:bodyPr/>
                    <a:lstStyle/>
                    <a:p>
                      <a:r>
                        <a:rPr lang="en-US"/>
                        <a:t>Storage lesion</a:t>
                      </a:r>
                    </a:p>
                  </a:txBody>
                  <a:tcPr anchor="ctr"/>
                </a:tc>
                <a:tc>
                  <a:txBody>
                    <a:bodyPr/>
                    <a:lstStyle/>
                    <a:p>
                      <a:r>
                        <a:rPr lang="en-US" dirty="0"/>
                        <a:t>Cold/handling stress</a:t>
                      </a:r>
                    </a:p>
                  </a:txBody>
                  <a:tcPr anchor="ctr"/>
                </a:tc>
                <a:tc>
                  <a:txBody>
                    <a:bodyPr/>
                    <a:lstStyle/>
                    <a:p>
                      <a:r>
                        <a:rPr lang="en-US" dirty="0"/>
                        <a:t>AMR + macrophages</a:t>
                      </a:r>
                    </a:p>
                  </a:txBody>
                  <a:tcPr anchor="ctr"/>
                </a:tc>
                <a:tc>
                  <a:txBody>
                    <a:bodyPr/>
                    <a:lstStyle/>
                    <a:p>
                      <a:r>
                        <a:rPr lang="en-US" dirty="0"/>
                        <a:t>Liver</a:t>
                      </a:r>
                    </a:p>
                  </a:txBody>
                  <a:tcPr anchor="ctr"/>
                </a:tc>
                <a:extLst>
                  <a:ext uri="{0D108BD9-81ED-4DB2-BD59-A6C34878D82A}">
                    <a16:rowId xmlns:a16="http://schemas.microsoft.com/office/drawing/2014/main" val="796305156"/>
                  </a:ext>
                </a:extLst>
              </a:tr>
            </a:tbl>
          </a:graphicData>
        </a:graphic>
      </p:graphicFrame>
      <p:sp>
        <p:nvSpPr>
          <p:cNvPr id="8" name="Rectangle 2">
            <a:extLst>
              <a:ext uri="{FF2B5EF4-FFF2-40B4-BE49-F238E27FC236}">
                <a16:creationId xmlns:a16="http://schemas.microsoft.com/office/drawing/2014/main" id="{6EFFD298-0340-3FD4-A191-DB7F8620E781}"/>
              </a:ext>
            </a:extLst>
          </p:cNvPr>
          <p:cNvSpPr>
            <a:spLocks noChangeArrowheads="1"/>
          </p:cNvSpPr>
          <p:nvPr/>
        </p:nvSpPr>
        <p:spPr bwMode="auto">
          <a:xfrm>
            <a:off x="795481" y="1519487"/>
            <a:ext cx="36877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A62A79"/>
                </a:solidFill>
                <a:effectLst/>
                <a:latin typeface="+mn-lt"/>
              </a:rPr>
              <a:t>Take-Home Model</a:t>
            </a:r>
          </a:p>
        </p:txBody>
      </p:sp>
    </p:spTree>
    <p:extLst>
      <p:ext uri="{BB962C8B-B14F-4D97-AF65-F5344CB8AC3E}">
        <p14:creationId xmlns:p14="http://schemas.microsoft.com/office/powerpoint/2010/main" val="162117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48CE6E4-60B1-2CB4-E6AB-70DD65F944EC}"/>
              </a:ext>
            </a:extLst>
          </p:cNvPr>
          <p:cNvSpPr>
            <a:spLocks noChangeArrowheads="1"/>
          </p:cNvSpPr>
          <p:nvPr/>
        </p:nvSpPr>
        <p:spPr bwMode="auto">
          <a:xfrm>
            <a:off x="512619" y="1930049"/>
            <a:ext cx="501265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mn-lt"/>
              </a:rPr>
              <a:t>Chilling controversy: cold-stored platelets for prophylactic transfusions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mn-lt"/>
              </a:rPr>
              <a:t>Moritz </a:t>
            </a:r>
            <a:r>
              <a:rPr kumimoji="0" lang="en-US" altLang="en-US" sz="2000" b="0" i="0" u="none" strike="noStrike" cap="none" normalizeH="0" baseline="0" dirty="0" err="1">
                <a:ln>
                  <a:noFill/>
                </a:ln>
                <a:effectLst/>
                <a:latin typeface="+mn-lt"/>
              </a:rPr>
              <a:t>Stolla</a:t>
            </a:r>
            <a:r>
              <a:rPr kumimoji="0" lang="en-US" altLang="en-US" sz="2000" b="0" i="0" u="none" strike="noStrike" cap="none" normalizeH="0" baseline="0" dirty="0">
                <a:ln>
                  <a:noFill/>
                </a:ln>
                <a:effectLst/>
                <a:latin typeface="+mn-lt"/>
              </a:rPr>
              <a:t>,</a:t>
            </a:r>
            <a:r>
              <a:rPr lang="en-US" altLang="en-US" sz="2000" dirty="0">
                <a:latin typeface="+mn-lt"/>
              </a:rPr>
              <a:t> </a:t>
            </a:r>
            <a:r>
              <a:rPr kumimoji="0" lang="en-US" altLang="en-US" sz="2000" b="0" i="0" u="none" strike="noStrike" cap="none" normalizeH="0" baseline="0" dirty="0">
                <a:ln>
                  <a:noFill/>
                </a:ln>
                <a:effectLst/>
                <a:latin typeface="+mn-lt"/>
              </a:rPr>
              <a:t>Andrew P. Cap, Phillip C. </a:t>
            </a:r>
            <a:r>
              <a:rPr kumimoji="0" lang="en-US" altLang="en-US" sz="2000" b="0" i="0" u="none" strike="noStrike" cap="none" normalizeH="0" baseline="0" dirty="0" err="1">
                <a:ln>
                  <a:noFill/>
                </a:ln>
                <a:effectLst/>
                <a:latin typeface="+mn-lt"/>
              </a:rPr>
              <a:t>Spinella</a:t>
            </a:r>
            <a:r>
              <a:rPr lang="en-US" altLang="en-US" sz="2000" dirty="0">
                <a:latin typeface="+mn-lt"/>
              </a:rPr>
              <a:t>;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effectLst/>
                <a:latin typeface="+mn-lt"/>
              </a:rPr>
              <a:t>Blood</a:t>
            </a:r>
            <a:r>
              <a:rPr kumimoji="0" lang="en-US" altLang="en-US" sz="2000" b="0" i="0" u="none" strike="noStrike" cap="none" normalizeH="0" baseline="0" dirty="0">
                <a:ln>
                  <a:noFill/>
                </a:ln>
                <a:effectLst/>
                <a:latin typeface="+mn-lt"/>
              </a:rPr>
              <a:t> (2025) 146 (17): 2023–2028.</a:t>
            </a:r>
          </a:p>
        </p:txBody>
      </p:sp>
      <p:sp>
        <p:nvSpPr>
          <p:cNvPr id="5" name="AutoShape 2" descr="Crossmark: Check for Updates">
            <a:extLst>
              <a:ext uri="{FF2B5EF4-FFF2-40B4-BE49-F238E27FC236}">
                <a16:creationId xmlns:a16="http://schemas.microsoft.com/office/drawing/2014/main" id="{E8FA6AC8-15E6-452A-6EB1-64567C463930}"/>
              </a:ext>
            </a:extLst>
          </p:cNvPr>
          <p:cNvSpPr>
            <a:spLocks noChangeAspect="1" noChangeArrowheads="1"/>
          </p:cNvSpPr>
          <p:nvPr/>
        </p:nvSpPr>
        <p:spPr bwMode="auto">
          <a:xfrm>
            <a:off x="-1008063" y="-525463"/>
            <a:ext cx="1905001" cy="1905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AEAB2B57-88FC-1879-26DC-494412706E63}"/>
              </a:ext>
            </a:extLst>
          </p:cNvPr>
          <p:cNvPicPr>
            <a:picLocks noChangeAspect="1"/>
          </p:cNvPicPr>
          <p:nvPr/>
        </p:nvPicPr>
        <p:blipFill>
          <a:blip r:embed="rId2"/>
          <a:srcRect t="3637" b="72121"/>
          <a:stretch/>
        </p:blipFill>
        <p:spPr>
          <a:xfrm>
            <a:off x="6096000" y="3942516"/>
            <a:ext cx="6134258" cy="1984456"/>
          </a:xfrm>
          <a:prstGeom prst="rect">
            <a:avLst/>
          </a:prstGeom>
        </p:spPr>
      </p:pic>
      <p:sp>
        <p:nvSpPr>
          <p:cNvPr id="12" name="TextBox 11">
            <a:extLst>
              <a:ext uri="{FF2B5EF4-FFF2-40B4-BE49-F238E27FC236}">
                <a16:creationId xmlns:a16="http://schemas.microsoft.com/office/drawing/2014/main" id="{997CAC3D-C41E-F311-743E-8CD6D6F1E5BD}"/>
              </a:ext>
            </a:extLst>
          </p:cNvPr>
          <p:cNvSpPr txBox="1"/>
          <p:nvPr/>
        </p:nvSpPr>
        <p:spPr>
          <a:xfrm>
            <a:off x="5926475" y="1379538"/>
            <a:ext cx="6052870" cy="2862322"/>
          </a:xfrm>
          <a:prstGeom prst="rect">
            <a:avLst/>
          </a:prstGeom>
          <a:noFill/>
        </p:spPr>
        <p:txBody>
          <a:bodyPr wrap="square">
            <a:spAutoFit/>
          </a:bodyPr>
          <a:lstStyle/>
          <a:p>
            <a:pPr marL="228600" indent="-228600" algn="l"/>
            <a:r>
              <a:rPr lang="en-US" sz="2000" i="0" u="none" strike="noStrike" dirty="0">
                <a:solidFill>
                  <a:srgbClr val="000000"/>
                </a:solidFill>
                <a:effectLst/>
              </a:rPr>
              <a:t>1. How are Glycan Aging and Apoptosis Mechanistically Linked?</a:t>
            </a:r>
          </a:p>
          <a:p>
            <a:pPr marL="228600" indent="-228600" algn="l"/>
            <a:r>
              <a:rPr lang="en-US" sz="2000" i="0" u="none" strike="noStrike" dirty="0">
                <a:solidFill>
                  <a:srgbClr val="000000"/>
                </a:solidFill>
                <a:effectLst/>
              </a:rPr>
              <a:t>2. What Sets the Platelet “Molecular Clock”?</a:t>
            </a:r>
          </a:p>
          <a:p>
            <a:pPr marL="228600" indent="-228600" algn="l"/>
            <a:r>
              <a:rPr lang="en-US" sz="2000" i="0" u="none" strike="noStrike" dirty="0">
                <a:solidFill>
                  <a:srgbClr val="000000"/>
                </a:solidFill>
                <a:effectLst/>
              </a:rPr>
              <a:t>3. Are Young Platelets Biologically Distinct?</a:t>
            </a:r>
          </a:p>
          <a:p>
            <a:pPr marL="228600" indent="-228600" algn="l"/>
            <a:r>
              <a:rPr lang="en-US" sz="2000" i="0" u="none" strike="noStrike" dirty="0">
                <a:solidFill>
                  <a:srgbClr val="000000"/>
                </a:solidFill>
                <a:effectLst/>
              </a:rPr>
              <a:t>4. Do Disease States Reprogram the Lifespan Pathway?</a:t>
            </a:r>
          </a:p>
          <a:p>
            <a:pPr marL="228600" indent="-228600"/>
            <a:r>
              <a:rPr lang="en-US" sz="2000" dirty="0">
                <a:effectLst/>
              </a:rPr>
              <a:t>5. Need for high-quality, well-controlled in vivo investigations of </a:t>
            </a:r>
            <a:r>
              <a:rPr lang="en-US" sz="2000" dirty="0"/>
              <a:t>cold-stored </a:t>
            </a:r>
            <a:r>
              <a:rPr lang="en-US" sz="2000" dirty="0">
                <a:effectLst/>
              </a:rPr>
              <a:t>platelets (CSP) to definitively clarify the posttransfusion function of CSP. </a:t>
            </a:r>
            <a:endParaRPr lang="en-US" sz="2000" dirty="0"/>
          </a:p>
          <a:p>
            <a:pPr algn="l"/>
            <a:endParaRPr lang="en-US" sz="2000" i="0" u="none" strike="noStrike" dirty="0">
              <a:solidFill>
                <a:srgbClr val="000000"/>
              </a:solidFill>
              <a:effectLst/>
            </a:endParaRPr>
          </a:p>
        </p:txBody>
      </p:sp>
      <p:cxnSp>
        <p:nvCxnSpPr>
          <p:cNvPr id="14" name="Straight Connector 13">
            <a:extLst>
              <a:ext uri="{FF2B5EF4-FFF2-40B4-BE49-F238E27FC236}">
                <a16:creationId xmlns:a16="http://schemas.microsoft.com/office/drawing/2014/main" id="{2ABAAD60-21E5-F229-FAA9-66508E2F1C6F}"/>
              </a:ext>
            </a:extLst>
          </p:cNvPr>
          <p:cNvCxnSpPr>
            <a:cxnSpLocks/>
          </p:cNvCxnSpPr>
          <p:nvPr/>
        </p:nvCxnSpPr>
        <p:spPr>
          <a:xfrm>
            <a:off x="512618" y="1680759"/>
            <a:ext cx="5156034" cy="0"/>
          </a:xfrm>
          <a:prstGeom prst="line">
            <a:avLst/>
          </a:prstGeom>
          <a:ln w="19050">
            <a:solidFill>
              <a:srgbClr val="A62A79"/>
            </a:solidFill>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E969D452-E9E2-372D-67D0-098CD29895F1}"/>
              </a:ext>
            </a:extLst>
          </p:cNvPr>
          <p:cNvSpPr/>
          <p:nvPr/>
        </p:nvSpPr>
        <p:spPr>
          <a:xfrm>
            <a:off x="5668652" y="931028"/>
            <a:ext cx="6454073" cy="5495171"/>
          </a:xfrm>
          <a:prstGeom prst="roundRect">
            <a:avLst/>
          </a:prstGeom>
          <a:noFill/>
          <a:ln w="19050">
            <a:solidFill>
              <a:srgbClr val="A62A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4ABC6BAF-24B8-C6CF-C4F4-7D65B77EB28E}"/>
              </a:ext>
            </a:extLst>
          </p:cNvPr>
          <p:cNvSpPr txBox="1">
            <a:spLocks/>
          </p:cNvSpPr>
          <p:nvPr/>
        </p:nvSpPr>
        <p:spPr>
          <a:xfrm>
            <a:off x="512618" y="701077"/>
            <a:ext cx="594184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A62A79"/>
                </a:solidFill>
              </a:rPr>
              <a:t>Some Future Directions</a:t>
            </a:r>
          </a:p>
        </p:txBody>
      </p:sp>
    </p:spTree>
    <p:extLst>
      <p:ext uri="{BB962C8B-B14F-4D97-AF65-F5344CB8AC3E}">
        <p14:creationId xmlns:p14="http://schemas.microsoft.com/office/powerpoint/2010/main" val="3999680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E44E38B-9C8E-C644-8F7C-F11D013942E6}"/>
              </a:ext>
            </a:extLst>
          </p:cNvPr>
          <p:cNvSpPr txBox="1">
            <a:spLocks noChangeArrowheads="1"/>
          </p:cNvSpPr>
          <p:nvPr/>
        </p:nvSpPr>
        <p:spPr>
          <a:xfrm>
            <a:off x="374462" y="1328497"/>
            <a:ext cx="2473915" cy="35984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Emily Diaz</a:t>
            </a:r>
          </a:p>
          <a:p>
            <a:r>
              <a:rPr lang="en-US" sz="1600" dirty="0">
                <a:latin typeface="Tahoma" panose="020B0604030504040204" pitchFamily="34" charset="0"/>
                <a:ea typeface="Tahoma" panose="020B0604030504040204" pitchFamily="34" charset="0"/>
                <a:cs typeface="Tahoma" panose="020B0604030504040204" pitchFamily="34" charset="0"/>
              </a:rPr>
              <a:t>Renee Hill</a:t>
            </a:r>
          </a:p>
          <a:p>
            <a:r>
              <a:rPr lang="en-US" sz="1600" dirty="0">
                <a:latin typeface="Tahoma" panose="020B0604030504040204" pitchFamily="34" charset="0"/>
                <a:ea typeface="Tahoma" panose="020B0604030504040204" pitchFamily="34" charset="0"/>
                <a:cs typeface="Tahoma" panose="020B0604030504040204" pitchFamily="34" charset="0"/>
              </a:rPr>
              <a:t>Alyssa </a:t>
            </a:r>
            <a:r>
              <a:rPr lang="en-US" sz="1600" dirty="0" err="1">
                <a:latin typeface="Tahoma" panose="020B0604030504040204" pitchFamily="34" charset="0"/>
                <a:ea typeface="Tahoma" panose="020B0604030504040204" pitchFamily="34" charset="0"/>
                <a:cs typeface="Tahoma" panose="020B0604030504040204" pitchFamily="34" charset="0"/>
              </a:rPr>
              <a:t>Ottum</a:t>
            </a:r>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Kate </a:t>
            </a:r>
            <a:r>
              <a:rPr lang="en-US" sz="1600" dirty="0" err="1">
                <a:latin typeface="Tahoma" panose="020B0604030504040204" pitchFamily="34" charset="0"/>
                <a:ea typeface="Tahoma" panose="020B0604030504040204" pitchFamily="34" charset="0"/>
                <a:cs typeface="Tahoma" panose="020B0604030504040204" pitchFamily="34" charset="0"/>
              </a:rPr>
              <a:t>Rosenbalm</a:t>
            </a:r>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Alejandro </a:t>
            </a:r>
            <a:r>
              <a:rPr lang="en-US" sz="1600" dirty="0" err="1">
                <a:latin typeface="Tahoma" panose="020B0604030504040204" pitchFamily="34" charset="0"/>
                <a:ea typeface="Tahoma" panose="020B0604030504040204" pitchFamily="34" charset="0"/>
                <a:cs typeface="Tahoma" panose="020B0604030504040204" pitchFamily="34" charset="0"/>
              </a:rPr>
              <a:t>Roisman</a:t>
            </a:r>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Agata </a:t>
            </a:r>
            <a:r>
              <a:rPr lang="en-US" sz="1600" dirty="0" err="1">
                <a:latin typeface="Tahoma" panose="020B0604030504040204" pitchFamily="34" charset="0"/>
                <a:ea typeface="Tahoma" panose="020B0604030504040204" pitchFamily="34" charset="0"/>
                <a:cs typeface="Tahoma" panose="020B0604030504040204" pitchFamily="34" charset="0"/>
              </a:rPr>
              <a:t>Steenackers</a:t>
            </a:r>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Natalia </a:t>
            </a:r>
            <a:r>
              <a:rPr lang="en-US" sz="1600" dirty="0" err="1">
                <a:latin typeface="Tahoma" panose="020B0604030504040204" pitchFamily="34" charset="0"/>
                <a:ea typeface="Tahoma" panose="020B0604030504040204" pitchFamily="34" charset="0"/>
                <a:cs typeface="Tahoma" panose="020B0604030504040204" pitchFamily="34" charset="0"/>
              </a:rPr>
              <a:t>Weich</a:t>
            </a:r>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Mark </a:t>
            </a:r>
            <a:r>
              <a:rPr lang="en-US" sz="1600" dirty="0" err="1">
                <a:latin typeface="Tahoma" panose="020B0604030504040204" pitchFamily="34" charset="0"/>
                <a:ea typeface="Tahoma" panose="020B0604030504040204" pitchFamily="34" charset="0"/>
                <a:cs typeface="Tahoma" panose="020B0604030504040204" pitchFamily="34" charset="0"/>
              </a:rPr>
              <a:t>Zogg</a:t>
            </a:r>
            <a:endParaRPr lang="en-US" sz="1600" dirty="0">
              <a:latin typeface="Tahoma" panose="020B0604030504040204" pitchFamily="34" charset="0"/>
              <a:ea typeface="Tahoma" panose="020B0604030504040204" pitchFamily="34" charset="0"/>
              <a:cs typeface="Tahoma" panose="020B0604030504040204" pitchFamily="34" charset="0"/>
            </a:endParaRPr>
          </a:p>
          <a:p>
            <a:pPr>
              <a:buFont typeface="Arial" pitchFamily="-112" charse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endParaRPr lang="en-US" sz="1600" dirty="0">
              <a:latin typeface="Tahoma" panose="020B0604030504040204" pitchFamily="34" charset="0"/>
              <a:ea typeface="Tahoma" panose="020B0604030504040204" pitchFamily="34" charset="0"/>
              <a:cs typeface="Tahoma" panose="020B0604030504040204" pitchFamily="34" charset="0"/>
            </a:endParaRPr>
          </a:p>
          <a:p>
            <a:pPr>
              <a:buFontTx/>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a:buFontTx/>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a:buFontTx/>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a:buFontTx/>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a:buFontTx/>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a:buFont typeface="Arial" pitchFamily="-112" charset="0"/>
              <a:buNone/>
            </a:pP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2">
            <a:extLst>
              <a:ext uri="{FF2B5EF4-FFF2-40B4-BE49-F238E27FC236}">
                <a16:creationId xmlns:a16="http://schemas.microsoft.com/office/drawing/2014/main" id="{073E0B82-955A-0A4B-B5A9-7A171DDFB107}"/>
              </a:ext>
            </a:extLst>
          </p:cNvPr>
          <p:cNvSpPr txBox="1">
            <a:spLocks noChangeArrowheads="1"/>
          </p:cNvSpPr>
          <p:nvPr/>
        </p:nvSpPr>
        <p:spPr bwMode="auto">
          <a:xfrm>
            <a:off x="5060020" y="880618"/>
            <a:ext cx="3810000" cy="50118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90000"/>
              </a:lnSpc>
              <a:spcBef>
                <a:spcPct val="20000"/>
              </a:spcBef>
              <a:spcAft>
                <a:spcPct val="0"/>
              </a:spcAft>
              <a:buClrTx/>
              <a:buSzTx/>
              <a:buFontTx/>
              <a:buNone/>
              <a:tabLst/>
              <a:defRPr/>
            </a:pPr>
            <a:r>
              <a:rPr kumimoji="0" lang="en-US" sz="1400" b="1"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Versiti</a:t>
            </a:r>
            <a:r>
              <a:rPr kumimoji="0" lang="en-US" sz="1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Blood Research Institute:</a:t>
            </a:r>
          </a:p>
          <a:p>
            <a:pPr marL="342900" marR="0" lvl="0" indent="-342900" algn="l" defTabSz="457200" rtl="0" eaLnBrk="1" fontAlgn="base" latinLnBrk="0" hangingPunct="1">
              <a:lnSpc>
                <a:spcPct val="90000"/>
              </a:lnSpc>
              <a:spcBef>
                <a:spcPct val="20000"/>
              </a:spcBef>
              <a:spcAft>
                <a:spcPct val="0"/>
              </a:spcAft>
              <a:buClrTx/>
              <a:buSzTx/>
              <a:buFont typeface="Arial" pitchFamily="-112" charset="0"/>
              <a:buChar char="•"/>
              <a:tabLst/>
              <a:defRPr/>
            </a:pPr>
            <a:r>
              <a:rPr kumimoji="0" lang="en-US" sz="1400" i="0" u="none" strike="noStrike" kern="1200" cap="none" spc="0" normalizeH="0" baseline="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Hervé</a:t>
            </a:r>
            <a:r>
              <a:rPr kumimoji="0" lang="en-US" sz="140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i="0" u="none" strike="noStrike" kern="1200" cap="none" spc="0" normalizeH="0" baseline="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Falet</a:t>
            </a:r>
            <a:endParaRPr kumimoji="0" lang="en-US" sz="140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90000"/>
              </a:lnSpc>
              <a:spcBef>
                <a:spcPct val="20000"/>
              </a:spcBef>
              <a:spcAft>
                <a:spcPct val="0"/>
              </a:spcAft>
              <a:buClrTx/>
              <a:buSzTx/>
              <a:buFont typeface="Arial" pitchFamily="-112" charset="0"/>
              <a:buChar char="•"/>
              <a:tabLst/>
              <a:defRPr/>
            </a:pPr>
            <a:r>
              <a:rPr lang="en-US" sz="1400" dirty="0">
                <a:latin typeface="Tahoma" panose="020B0604030504040204" pitchFamily="34" charset="0"/>
                <a:ea typeface="Tahoma" panose="020B0604030504040204" pitchFamily="34" charset="0"/>
                <a:cs typeface="Tahoma" panose="020B0604030504040204" pitchFamily="34" charset="0"/>
              </a:rPr>
              <a:t>Demin Wang</a:t>
            </a:r>
          </a:p>
          <a:p>
            <a:pPr marL="342900" marR="0" lvl="0" indent="-342900" algn="l" defTabSz="457200" rtl="0" eaLnBrk="1" fontAlgn="base" latinLnBrk="0" hangingPunct="1">
              <a:lnSpc>
                <a:spcPct val="90000"/>
              </a:lnSpc>
              <a:spcBef>
                <a:spcPct val="20000"/>
              </a:spcBef>
              <a:spcAft>
                <a:spcPct val="0"/>
              </a:spcAft>
              <a:buClrTx/>
              <a:buSzTx/>
              <a:buFont typeface="Arial" pitchFamily="-112" charset="0"/>
              <a:buChar char="•"/>
              <a:tabLst/>
              <a:defRPr/>
            </a:pPr>
            <a:r>
              <a:rPr kumimoji="0" lang="en-US" sz="1400" i="0" u="none" strike="noStrike" kern="1200" cap="none" spc="0" normalizeH="0" baseline="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Renren</a:t>
            </a:r>
            <a:r>
              <a:rPr kumimoji="0" lang="en-US" sz="140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Wen</a:t>
            </a:r>
          </a:p>
          <a:p>
            <a:pPr marL="342900" marR="0" lvl="0" indent="-342900" algn="l" defTabSz="457200" rtl="0" eaLnBrk="1" fontAlgn="base" latinLnBrk="0" hangingPunct="1">
              <a:lnSpc>
                <a:spcPct val="90000"/>
              </a:lnSpc>
              <a:spcBef>
                <a:spcPct val="20000"/>
              </a:spcBef>
              <a:spcAft>
                <a:spcPct val="0"/>
              </a:spcAft>
              <a:buClrTx/>
              <a:buSzTx/>
              <a:buFont typeface="Arial" pitchFamily="-112" charset="0"/>
              <a:buChar char="•"/>
              <a:tabLst/>
              <a:defRPr/>
            </a:pPr>
            <a:r>
              <a:rPr kumimoji="0" lang="en-US" sz="1400" i="0" u="none" strike="noStrike" kern="1200" cap="none" spc="0" normalizeH="0" baseline="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Tongjun</a:t>
            </a:r>
            <a:r>
              <a:rPr kumimoji="0" lang="en-US" sz="140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Gu</a:t>
            </a:r>
            <a:endParaRPr kumimoji="0" lang="en-US" sz="1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90000"/>
              </a:lnSpc>
              <a:spcBef>
                <a:spcPct val="20000"/>
              </a:spcBef>
              <a:spcAft>
                <a:spcPct val="0"/>
              </a:spcAft>
              <a:buClrTx/>
              <a:buSzTx/>
              <a:buFont typeface="Arial" pitchFamily="-112" charset="0"/>
              <a:buNone/>
              <a:tabLst/>
              <a:defRPr/>
            </a:pPr>
            <a:r>
              <a:rPr kumimoji="0" lang="en-US" sz="1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Boston Children’s Hospital:</a:t>
            </a:r>
          </a:p>
          <a:p>
            <a:pPr marL="342900" marR="0" lvl="0" indent="-342900" algn="l" defTabSz="457200" rtl="0" eaLnBrk="1" fontAlgn="base" latinLnBrk="0" hangingPunct="1">
              <a:lnSpc>
                <a:spcPct val="90000"/>
              </a:lnSpc>
              <a:spcBef>
                <a:spcPct val="20000"/>
              </a:spcBef>
              <a:spcAft>
                <a:spcPct val="0"/>
              </a:spcAft>
              <a:buClrTx/>
              <a:buSzTx/>
              <a:buFont typeface="Arial" pitchFamily="-112" charset="0"/>
              <a:buChar char="•"/>
              <a:tabLst/>
              <a:defRPr/>
            </a:pPr>
            <a:r>
              <a:rPr lang="en-US" sz="1400" dirty="0">
                <a:latin typeface="Tahoma" panose="020B0604030504040204" pitchFamily="34" charset="0"/>
                <a:ea typeface="Tahoma" panose="020B0604030504040204" pitchFamily="34" charset="0"/>
                <a:cs typeface="Tahoma" panose="020B0604030504040204" pitchFamily="34" charset="0"/>
              </a:rPr>
              <a:t>Martha Sola-</a:t>
            </a:r>
            <a:r>
              <a:rPr lang="en-US" sz="1400" dirty="0" err="1">
                <a:latin typeface="Tahoma" panose="020B0604030504040204" pitchFamily="34" charset="0"/>
                <a:ea typeface="Tahoma" panose="020B0604030504040204" pitchFamily="34" charset="0"/>
                <a:cs typeface="Tahoma" panose="020B0604030504040204" pitchFamily="34" charset="0"/>
              </a:rPr>
              <a:t>Visner</a:t>
            </a:r>
            <a:endParaRPr lang="en-US" sz="1400" dirty="0">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90000"/>
              </a:lnSpc>
              <a:spcBef>
                <a:spcPct val="20000"/>
              </a:spcBef>
              <a:spcAft>
                <a:spcPct val="0"/>
              </a:spcAft>
              <a:buClrTx/>
              <a:buSzTx/>
              <a:tabLst/>
              <a:defRPr/>
            </a:pPr>
            <a:r>
              <a:rPr lang="en-US" sz="1400" b="1" dirty="0">
                <a:latin typeface="Tahoma" panose="020B0604030504040204" pitchFamily="34" charset="0"/>
                <a:ea typeface="Tahoma" panose="020B0604030504040204" pitchFamily="34" charset="0"/>
                <a:cs typeface="Tahoma" panose="020B0604030504040204" pitchFamily="34" charset="0"/>
              </a:rPr>
              <a:t>Roswell Park Caner Institute, NY:</a:t>
            </a:r>
          </a:p>
          <a:p>
            <a:pPr marL="342900" marR="0" lvl="0" indent="-342900" algn="l" defTabSz="457200" rtl="0" eaLnBrk="1" fontAlgn="base" latinLnBrk="0" hangingPunct="1">
              <a:lnSpc>
                <a:spcPct val="90000"/>
              </a:lnSpc>
              <a:spcBef>
                <a:spcPct val="20000"/>
              </a:spcBef>
              <a:spcAft>
                <a:spcPct val="0"/>
              </a:spcAft>
              <a:buClrTx/>
              <a:buSzTx/>
              <a:buFont typeface="Arial"/>
              <a:buChar char="•"/>
              <a:tabLst/>
              <a:defRPr/>
            </a:pPr>
            <a:r>
              <a:rPr lang="en-US" sz="1400" dirty="0">
                <a:latin typeface="Tahoma" panose="020B0604030504040204" pitchFamily="34" charset="0"/>
                <a:ea typeface="Tahoma" panose="020B0604030504040204" pitchFamily="34" charset="0"/>
                <a:cs typeface="Tahoma" panose="020B0604030504040204" pitchFamily="34" charset="0"/>
              </a:rPr>
              <a:t>Joseph Lau </a:t>
            </a:r>
          </a:p>
          <a:p>
            <a:pPr marL="342900" marR="0" lvl="0" indent="-342900" algn="l" defTabSz="457200" rtl="0" eaLnBrk="1" fontAlgn="base" latinLnBrk="0" hangingPunct="1">
              <a:lnSpc>
                <a:spcPct val="90000"/>
              </a:lnSpc>
              <a:spcBef>
                <a:spcPct val="20000"/>
              </a:spcBef>
              <a:spcAft>
                <a:spcPct val="0"/>
              </a:spcAft>
              <a:buClrTx/>
              <a:buSzTx/>
              <a:buFont typeface="Arial"/>
              <a:buChar char="•"/>
              <a:tabLst/>
              <a:defRPr/>
            </a:pPr>
            <a:r>
              <a:rPr lang="en-US" sz="1400" dirty="0">
                <a:latin typeface="Tahoma" panose="020B0604030504040204" pitchFamily="34" charset="0"/>
                <a:ea typeface="Tahoma" panose="020B0604030504040204" pitchFamily="34" charset="0"/>
                <a:cs typeface="Tahoma" panose="020B0604030504040204" pitchFamily="34" charset="0"/>
              </a:rPr>
              <a:t>Mike Nemeth</a:t>
            </a:r>
          </a:p>
          <a:p>
            <a:pPr marR="0" lvl="0" algn="l" defTabSz="457200" rtl="0" eaLnBrk="1" fontAlgn="base" latinLnBrk="0" hangingPunct="1">
              <a:lnSpc>
                <a:spcPct val="90000"/>
              </a:lnSpc>
              <a:spcBef>
                <a:spcPct val="20000"/>
              </a:spcBef>
              <a:spcAft>
                <a:spcPct val="0"/>
              </a:spcAft>
              <a:buClrTx/>
              <a:buSzTx/>
              <a:tabLst/>
              <a:defRPr/>
            </a:pPr>
            <a:r>
              <a:rPr lang="en-US" sz="1400" b="1" dirty="0">
                <a:latin typeface="Tahoma" panose="020B0604030504040204" pitchFamily="34" charset="0"/>
                <a:ea typeface="Tahoma" panose="020B0604030504040204" pitchFamily="34" charset="0"/>
                <a:cs typeface="Tahoma" panose="020B0604030504040204" pitchFamily="34" charset="0"/>
              </a:rPr>
              <a:t>Virginia Commonwealth University</a:t>
            </a:r>
          </a:p>
          <a:p>
            <a:pPr marL="285750" marR="0" lvl="0" indent="-28575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lang="en-US" sz="1400" dirty="0">
                <a:latin typeface="Tahoma" panose="020B0604030504040204" pitchFamily="34" charset="0"/>
                <a:ea typeface="Tahoma" panose="020B0604030504040204" pitchFamily="34" charset="0"/>
                <a:cs typeface="Tahoma" panose="020B0604030504040204" pitchFamily="34" charset="0"/>
              </a:rPr>
              <a:t>Umesh Desai</a:t>
            </a:r>
          </a:p>
          <a:p>
            <a:pPr marL="285750" marR="0" lvl="0" indent="-28575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lang="en-US" sz="1400" dirty="0">
                <a:latin typeface="Tahoma" panose="020B0604030504040204" pitchFamily="34" charset="0"/>
                <a:ea typeface="Tahoma" panose="020B0604030504040204" pitchFamily="34" charset="0"/>
                <a:cs typeface="Tahoma" panose="020B0604030504040204" pitchFamily="34" charset="0"/>
              </a:rPr>
              <a:t>Adam </a:t>
            </a:r>
            <a:r>
              <a:rPr lang="en-US" sz="1400" dirty="0" err="1">
                <a:latin typeface="Tahoma" panose="020B0604030504040204" pitchFamily="34" charset="0"/>
                <a:ea typeface="Tahoma" panose="020B0604030504040204" pitchFamily="34" charset="0"/>
                <a:cs typeface="Tahoma" panose="020B0604030504040204" pitchFamily="34" charset="0"/>
              </a:rPr>
              <a:t>Hawkridge</a:t>
            </a:r>
            <a:endParaRPr lang="en-US" sz="1400" dirty="0">
              <a:latin typeface="Tahoma" panose="020B0604030504040204" pitchFamily="34" charset="0"/>
              <a:ea typeface="Tahoma" panose="020B0604030504040204" pitchFamily="34" charset="0"/>
              <a:cs typeface="Tahoma" panose="020B0604030504040204" pitchFamily="34" charset="0"/>
            </a:endParaRPr>
          </a:p>
          <a:p>
            <a:pPr marL="342900" lvl="0" indent="-342900" fontAlgn="base">
              <a:lnSpc>
                <a:spcPct val="90000"/>
              </a:lnSpc>
              <a:spcBef>
                <a:spcPct val="20000"/>
              </a:spcBef>
              <a:spcAft>
                <a:spcPct val="0"/>
              </a:spcAft>
              <a:defRPr/>
            </a:pPr>
            <a:r>
              <a:rPr lang="en-US" sz="1400" b="1" dirty="0">
                <a:latin typeface="Tahoma" panose="020B0604030504040204" pitchFamily="34" charset="0"/>
                <a:ea typeface="Tahoma" panose="020B0604030504040204" pitchFamily="34" charset="0"/>
                <a:cs typeface="Tahoma" panose="020B0604030504040204" pitchFamily="34" charset="0"/>
              </a:rPr>
              <a:t>Tufts University / University of Pavia, Italy</a:t>
            </a:r>
          </a:p>
          <a:p>
            <a:pPr marL="342900" lvl="0" indent="-342900" fontAlgn="base">
              <a:lnSpc>
                <a:spcPct val="90000"/>
              </a:lnSpc>
              <a:spcBef>
                <a:spcPct val="20000"/>
              </a:spcBef>
              <a:spcAft>
                <a:spcPct val="0"/>
              </a:spcAft>
              <a:buFont typeface="Arial"/>
              <a:buChar char="•"/>
              <a:defRPr/>
            </a:pPr>
            <a:r>
              <a:rPr lang="en-US" sz="1400" dirty="0">
                <a:latin typeface="Tahoma" panose="020B0604030504040204" pitchFamily="34" charset="0"/>
                <a:ea typeface="Tahoma" panose="020B0604030504040204" pitchFamily="34" charset="0"/>
                <a:cs typeface="Tahoma" panose="020B0604030504040204" pitchFamily="34" charset="0"/>
              </a:rPr>
              <a:t>Alessandra </a:t>
            </a:r>
            <a:r>
              <a:rPr lang="en-US" sz="1400" dirty="0" err="1">
                <a:latin typeface="Tahoma" panose="020B0604030504040204" pitchFamily="34" charset="0"/>
                <a:ea typeface="Tahoma" panose="020B0604030504040204" pitchFamily="34" charset="0"/>
                <a:cs typeface="Tahoma" panose="020B0604030504040204" pitchFamily="34" charset="0"/>
              </a:rPr>
              <a:t>Balduini</a:t>
            </a:r>
            <a:endParaRPr lang="en-US" sz="1400" dirty="0">
              <a:latin typeface="Tahoma" panose="020B0604030504040204" pitchFamily="34" charset="0"/>
              <a:ea typeface="Tahoma" panose="020B0604030504040204" pitchFamily="34" charset="0"/>
              <a:cs typeface="Tahoma" panose="020B0604030504040204" pitchFamily="34" charset="0"/>
            </a:endParaRPr>
          </a:p>
          <a:p>
            <a:pPr lvl="0" fontAlgn="base">
              <a:lnSpc>
                <a:spcPct val="90000"/>
              </a:lnSpc>
              <a:spcBef>
                <a:spcPct val="20000"/>
              </a:spcBef>
              <a:spcAft>
                <a:spcPct val="0"/>
              </a:spcAft>
              <a:defRPr/>
            </a:pPr>
            <a:r>
              <a:rPr lang="en-US" sz="1400" b="1" dirty="0">
                <a:latin typeface="Tahoma" panose="020B0604030504040204" pitchFamily="34" charset="0"/>
                <a:ea typeface="Tahoma" panose="020B0604030504040204" pitchFamily="34" charset="0"/>
                <a:cs typeface="Tahoma" panose="020B0604030504040204" pitchFamily="34" charset="0"/>
              </a:rPr>
              <a:t>University of Freiburg, Germany</a:t>
            </a:r>
          </a:p>
          <a:p>
            <a:pPr marL="285750" lvl="0" indent="-285750" fontAlgn="base">
              <a:lnSpc>
                <a:spcPct val="90000"/>
              </a:lnSpc>
              <a:spcBef>
                <a:spcPct val="20000"/>
              </a:spcBef>
              <a:spcAft>
                <a:spcPct val="0"/>
              </a:spcAft>
              <a:buFont typeface="Arial" panose="020B0604020202020204" pitchFamily="34" charset="0"/>
              <a:buChar char="•"/>
              <a:defRPr/>
            </a:pPr>
            <a:r>
              <a:rPr lang="en-US" sz="1400" dirty="0">
                <a:latin typeface="Tahoma" panose="020B0604030504040204" pitchFamily="34" charset="0"/>
                <a:ea typeface="Tahoma" panose="020B0604030504040204" pitchFamily="34" charset="0"/>
                <a:cs typeface="Tahoma" panose="020B0604030504040204" pitchFamily="34" charset="0"/>
              </a:rPr>
              <a:t>Barbara </a:t>
            </a:r>
            <a:r>
              <a:rPr lang="en-US" sz="1400" dirty="0" err="1">
                <a:latin typeface="Tahoma" panose="020B0604030504040204" pitchFamily="34" charset="0"/>
                <a:ea typeface="Tahoma" panose="020B0604030504040204" pitchFamily="34" charset="0"/>
                <a:cs typeface="Tahoma" panose="020B0604030504040204" pitchFamily="34" charset="0"/>
              </a:rPr>
              <a:t>Zieger</a:t>
            </a:r>
            <a:endParaRPr lang="en-US" sz="1400" dirty="0">
              <a:latin typeface="Tahoma" panose="020B0604030504040204" pitchFamily="34" charset="0"/>
              <a:ea typeface="Tahoma" panose="020B0604030504040204" pitchFamily="34" charset="0"/>
              <a:cs typeface="Tahoma" panose="020B0604030504040204" pitchFamily="34" charset="0"/>
            </a:endParaRPr>
          </a:p>
          <a:p>
            <a:pPr lvl="0" fontAlgn="base">
              <a:lnSpc>
                <a:spcPct val="90000"/>
              </a:lnSpc>
              <a:spcBef>
                <a:spcPct val="20000"/>
              </a:spcBef>
              <a:spcAft>
                <a:spcPct val="0"/>
              </a:spcAft>
              <a:defRPr/>
            </a:pPr>
            <a:r>
              <a:rPr lang="en-US" sz="1400" b="1" dirty="0" err="1">
                <a:latin typeface="Tahoma" panose="020B0604030504040204" pitchFamily="34" charset="0"/>
                <a:ea typeface="Tahoma" panose="020B0604030504040204" pitchFamily="34" charset="0"/>
                <a:cs typeface="Tahoma" panose="020B0604030504040204" pitchFamily="34" charset="0"/>
              </a:rPr>
              <a:t>Childrens</a:t>
            </a:r>
            <a:r>
              <a:rPr lang="en-US" sz="1400" b="1" dirty="0">
                <a:latin typeface="Tahoma" panose="020B0604030504040204" pitchFamily="34" charset="0"/>
                <a:ea typeface="Tahoma" panose="020B0604030504040204" pitchFamily="34" charset="0"/>
                <a:cs typeface="Tahoma" panose="020B0604030504040204" pitchFamily="34" charset="0"/>
              </a:rPr>
              <a:t> Hospital Los Angeles</a:t>
            </a:r>
          </a:p>
          <a:p>
            <a:pPr marL="285750" lvl="0" indent="-285750" fontAlgn="base">
              <a:lnSpc>
                <a:spcPct val="90000"/>
              </a:lnSpc>
              <a:spcBef>
                <a:spcPct val="20000"/>
              </a:spcBef>
              <a:spcAft>
                <a:spcPct val="0"/>
              </a:spcAft>
              <a:buFont typeface="Arial" panose="020B0604020202020204" pitchFamily="34" charset="0"/>
              <a:buChar char="•"/>
              <a:defRPr/>
            </a:pPr>
            <a:r>
              <a:rPr lang="en-US" sz="1400" dirty="0">
                <a:latin typeface="Tahoma" panose="020B0604030504040204" pitchFamily="34" charset="0"/>
                <a:ea typeface="Tahoma" panose="020B0604030504040204" pitchFamily="34" charset="0"/>
                <a:cs typeface="Tahoma" panose="020B0604030504040204" pitchFamily="34" charset="0"/>
              </a:rPr>
              <a:t>Taylor Kim</a:t>
            </a:r>
          </a:p>
          <a:p>
            <a:pPr marL="342900" marR="0" lvl="0" indent="-342900" algn="l" defTabSz="457200" rtl="0" eaLnBrk="1" fontAlgn="base" latinLnBrk="0" hangingPunct="1">
              <a:lnSpc>
                <a:spcPct val="90000"/>
              </a:lnSpc>
              <a:spcBef>
                <a:spcPct val="20000"/>
              </a:spcBef>
              <a:spcAft>
                <a:spcPct val="0"/>
              </a:spcAft>
              <a:buClrTx/>
              <a:buSzTx/>
              <a:buFont typeface="Arial"/>
              <a:buChar char="•"/>
              <a:tabLst/>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90000"/>
              </a:lnSpc>
              <a:spcBef>
                <a:spcPct val="20000"/>
              </a:spcBef>
              <a:spcAft>
                <a:spcPct val="0"/>
              </a:spcAft>
              <a:buClrTx/>
              <a:buSzTx/>
              <a:buFont typeface="Arial"/>
              <a:buChar char="•"/>
              <a:tabLst/>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90000"/>
              </a:lnSpc>
              <a:spcBef>
                <a:spcPct val="20000"/>
              </a:spcBef>
              <a:spcAft>
                <a:spcPct val="0"/>
              </a:spcAft>
              <a:buClrTx/>
              <a:buSzTx/>
              <a:buFont typeface="Arial" pitchFamily="-112" charset="0"/>
              <a:buChar char="•"/>
              <a:tabLst/>
              <a:defRPr/>
            </a:pPr>
            <a:endParaRPr kumimoji="0" lang="en-US" sz="1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90000"/>
              </a:lnSpc>
              <a:spcBef>
                <a:spcPct val="20000"/>
              </a:spcBef>
              <a:spcAft>
                <a:spcPct val="0"/>
              </a:spcAft>
              <a:buClrTx/>
              <a:buSzTx/>
              <a:buFont typeface="Arial" pitchFamily="-112" charset="0"/>
              <a:buNone/>
              <a:tabLst/>
              <a:defRPr/>
            </a:pPr>
            <a:endParaRPr kumimoji="0" lang="en-US" sz="1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90000"/>
              </a:lnSpc>
              <a:spcBef>
                <a:spcPct val="20000"/>
              </a:spcBef>
              <a:spcAft>
                <a:spcPct val="0"/>
              </a:spcAft>
              <a:buClrTx/>
              <a:buSzTx/>
              <a:buFont typeface="Arial" pitchFamily="-112" charset="0"/>
              <a:buChar char="•"/>
              <a:tabLst/>
              <a:defRPr/>
            </a:pPr>
            <a:endParaRPr kumimoji="0" lang="en-US" sz="1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9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9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9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90000"/>
              </a:lnSpc>
              <a:spcBef>
                <a:spcPct val="20000"/>
              </a:spcBef>
              <a:spcAft>
                <a:spcPct val="0"/>
              </a:spcAft>
              <a:buClrTx/>
              <a:buSzTx/>
              <a:buFontTx/>
              <a:buNone/>
              <a:tabLst/>
              <a:defRPr/>
            </a:pPr>
            <a:endParaRPr kumimoji="0" lang="en-US" sz="1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9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90000"/>
              </a:lnSpc>
              <a:spcBef>
                <a:spcPct val="20000"/>
              </a:spcBef>
              <a:spcAft>
                <a:spcPct val="0"/>
              </a:spcAft>
              <a:buClrTx/>
              <a:buSzTx/>
              <a:buFont typeface="Arial" pitchFamily="-112" charset="0"/>
              <a:buNone/>
              <a:tabLst/>
              <a:defRPr/>
            </a:pPr>
            <a:endParaRPr kumimoji="0" lang="en-US" sz="1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BEE19BDF-D924-C140-9365-A988B0DD7D4D}"/>
              </a:ext>
            </a:extLst>
          </p:cNvPr>
          <p:cNvSpPr txBox="1"/>
          <p:nvPr/>
        </p:nvSpPr>
        <p:spPr>
          <a:xfrm>
            <a:off x="9893467" y="2521408"/>
            <a:ext cx="1704313"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PO1 HL151333</a:t>
            </a:r>
          </a:p>
        </p:txBody>
      </p:sp>
      <p:sp>
        <p:nvSpPr>
          <p:cNvPr id="12" name="TextBox 11">
            <a:extLst>
              <a:ext uri="{FF2B5EF4-FFF2-40B4-BE49-F238E27FC236}">
                <a16:creationId xmlns:a16="http://schemas.microsoft.com/office/drawing/2014/main" id="{277CFA95-8C21-EE46-8CB2-B274745B11A5}"/>
              </a:ext>
            </a:extLst>
          </p:cNvPr>
          <p:cNvSpPr txBox="1"/>
          <p:nvPr/>
        </p:nvSpPr>
        <p:spPr>
          <a:xfrm>
            <a:off x="9870065" y="2890740"/>
            <a:ext cx="1720343"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RO1 HL089224</a:t>
            </a:r>
          </a:p>
        </p:txBody>
      </p:sp>
      <p:sp>
        <p:nvSpPr>
          <p:cNvPr id="13" name="TextBox 12">
            <a:extLst>
              <a:ext uri="{FF2B5EF4-FFF2-40B4-BE49-F238E27FC236}">
                <a16:creationId xmlns:a16="http://schemas.microsoft.com/office/drawing/2014/main" id="{C5A2B5B9-D785-1A4F-AE85-A4351B141BBC}"/>
              </a:ext>
            </a:extLst>
          </p:cNvPr>
          <p:cNvSpPr txBox="1"/>
          <p:nvPr/>
        </p:nvSpPr>
        <p:spPr>
          <a:xfrm>
            <a:off x="9875178" y="2126676"/>
            <a:ext cx="1677062"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K12 HL141954</a:t>
            </a:r>
          </a:p>
        </p:txBody>
      </p:sp>
      <p:pic>
        <p:nvPicPr>
          <p:cNvPr id="14" name="Picture 13">
            <a:extLst>
              <a:ext uri="{FF2B5EF4-FFF2-40B4-BE49-F238E27FC236}">
                <a16:creationId xmlns:a16="http://schemas.microsoft.com/office/drawing/2014/main" id="{1B8ECC8C-2A38-A347-A917-4126D85A88C9}"/>
              </a:ext>
            </a:extLst>
          </p:cNvPr>
          <p:cNvPicPr>
            <a:picLocks noChangeAspect="1"/>
          </p:cNvPicPr>
          <p:nvPr/>
        </p:nvPicPr>
        <p:blipFill>
          <a:blip r:embed="rId2"/>
          <a:stretch>
            <a:fillRect/>
          </a:stretch>
        </p:blipFill>
        <p:spPr>
          <a:xfrm>
            <a:off x="9782785" y="1609334"/>
            <a:ext cx="2133408" cy="460320"/>
          </a:xfrm>
          <a:prstGeom prst="rect">
            <a:avLst/>
          </a:prstGeom>
        </p:spPr>
      </p:pic>
      <p:sp>
        <p:nvSpPr>
          <p:cNvPr id="2" name="TextBox 1">
            <a:extLst>
              <a:ext uri="{FF2B5EF4-FFF2-40B4-BE49-F238E27FC236}">
                <a16:creationId xmlns:a16="http://schemas.microsoft.com/office/drawing/2014/main" id="{56952258-9D62-2A3B-28DA-CFEA88F24EE6}"/>
              </a:ext>
            </a:extLst>
          </p:cNvPr>
          <p:cNvSpPr txBox="1"/>
          <p:nvPr/>
        </p:nvSpPr>
        <p:spPr>
          <a:xfrm>
            <a:off x="9872993" y="3244334"/>
            <a:ext cx="2185214" cy="369332"/>
          </a:xfrm>
          <a:prstGeom prst="rect">
            <a:avLst/>
          </a:prstGeom>
          <a:noFill/>
        </p:spPr>
        <p:txBody>
          <a:bodyPr wrap="none" rtlCol="0">
            <a:spAutoFit/>
          </a:bodyPr>
          <a:lstStyle/>
          <a:p>
            <a:r>
              <a:rPr lang="en-US" dirty="0" err="1">
                <a:latin typeface="Tahoma" panose="020B0604030504040204" pitchFamily="34" charset="0"/>
                <a:ea typeface="Tahoma" panose="020B0604030504040204" pitchFamily="34" charset="0"/>
                <a:cs typeface="Tahoma" panose="020B0604030504040204" pitchFamily="34" charset="0"/>
              </a:rPr>
              <a:t>Hauske</a:t>
            </a:r>
            <a:r>
              <a:rPr lang="en-US" dirty="0">
                <a:latin typeface="Tahoma" panose="020B0604030504040204" pitchFamily="34" charset="0"/>
                <a:ea typeface="Tahoma" panose="020B0604030504040204" pitchFamily="34" charset="0"/>
                <a:cs typeface="Tahoma" panose="020B0604030504040204" pitchFamily="34" charset="0"/>
              </a:rPr>
              <a:t> Foundation</a:t>
            </a:r>
          </a:p>
        </p:txBody>
      </p:sp>
      <p:sp>
        <p:nvSpPr>
          <p:cNvPr id="3" name="TextBox 2">
            <a:extLst>
              <a:ext uri="{FF2B5EF4-FFF2-40B4-BE49-F238E27FC236}">
                <a16:creationId xmlns:a16="http://schemas.microsoft.com/office/drawing/2014/main" id="{B9D6D68C-185F-C08E-70C3-CF72B1818728}"/>
              </a:ext>
            </a:extLst>
          </p:cNvPr>
          <p:cNvSpPr txBox="1"/>
          <p:nvPr/>
        </p:nvSpPr>
        <p:spPr>
          <a:xfrm>
            <a:off x="2933691" y="3193170"/>
            <a:ext cx="1833707" cy="369332"/>
          </a:xfrm>
          <a:prstGeom prst="rect">
            <a:avLst/>
          </a:prstGeom>
          <a:noFill/>
        </p:spPr>
        <p:txBody>
          <a:bodyPr wrap="square" rtlCol="0">
            <a:spAutoFit/>
          </a:bodyPr>
          <a:lstStyle/>
          <a:p>
            <a:r>
              <a:rPr lang="en-US" b="1" dirty="0"/>
              <a:t>Key collaborators</a:t>
            </a:r>
          </a:p>
        </p:txBody>
      </p:sp>
      <p:sp>
        <p:nvSpPr>
          <p:cNvPr id="10" name="Left Brace 9">
            <a:extLst>
              <a:ext uri="{FF2B5EF4-FFF2-40B4-BE49-F238E27FC236}">
                <a16:creationId xmlns:a16="http://schemas.microsoft.com/office/drawing/2014/main" id="{90ACD86D-DFCB-B0B1-C6DE-8726563C327C}"/>
              </a:ext>
            </a:extLst>
          </p:cNvPr>
          <p:cNvSpPr/>
          <p:nvPr/>
        </p:nvSpPr>
        <p:spPr>
          <a:xfrm>
            <a:off x="4754490" y="1158534"/>
            <a:ext cx="294951" cy="443860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7B2A7E96-C5C3-F813-180A-CAFA8BD6BEDC}"/>
              </a:ext>
            </a:extLst>
          </p:cNvPr>
          <p:cNvSpPr/>
          <p:nvPr/>
        </p:nvSpPr>
        <p:spPr>
          <a:xfrm>
            <a:off x="9510041" y="1391487"/>
            <a:ext cx="279823" cy="250936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CBE53A3B-8E48-7E94-1462-B7E58BC15CE8}"/>
              </a:ext>
            </a:extLst>
          </p:cNvPr>
          <p:cNvSpPr txBox="1"/>
          <p:nvPr/>
        </p:nvSpPr>
        <p:spPr>
          <a:xfrm>
            <a:off x="8399277" y="2311342"/>
            <a:ext cx="1285929" cy="646331"/>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Financial </a:t>
            </a:r>
          </a:p>
          <a:p>
            <a:r>
              <a:rPr lang="en-US" b="1" dirty="0">
                <a:latin typeface="Tahoma" panose="020B0604030504040204" pitchFamily="34" charset="0"/>
                <a:ea typeface="Tahoma" panose="020B0604030504040204" pitchFamily="34" charset="0"/>
                <a:cs typeface="Tahoma" panose="020B0604030504040204" pitchFamily="34" charset="0"/>
              </a:rPr>
              <a:t>support</a:t>
            </a:r>
          </a:p>
        </p:txBody>
      </p:sp>
      <p:grpSp>
        <p:nvGrpSpPr>
          <p:cNvPr id="18" name="Group 17">
            <a:extLst>
              <a:ext uri="{FF2B5EF4-FFF2-40B4-BE49-F238E27FC236}">
                <a16:creationId xmlns:a16="http://schemas.microsoft.com/office/drawing/2014/main" id="{AE27BB9C-6190-71C3-1ABE-96A6FA84F72F}"/>
              </a:ext>
            </a:extLst>
          </p:cNvPr>
          <p:cNvGrpSpPr/>
          <p:nvPr/>
        </p:nvGrpSpPr>
        <p:grpSpPr>
          <a:xfrm>
            <a:off x="359135" y="330040"/>
            <a:ext cx="11691344" cy="665639"/>
            <a:chOff x="359135" y="330040"/>
            <a:chExt cx="11691344" cy="665639"/>
          </a:xfrm>
        </p:grpSpPr>
        <p:pic>
          <p:nvPicPr>
            <p:cNvPr id="19" name="Picture 18">
              <a:extLst>
                <a:ext uri="{FF2B5EF4-FFF2-40B4-BE49-F238E27FC236}">
                  <a16:creationId xmlns:a16="http://schemas.microsoft.com/office/drawing/2014/main" id="{297F747F-6482-67EF-515E-68597726C89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9135" y="330040"/>
              <a:ext cx="2329730" cy="665638"/>
            </a:xfrm>
            <a:prstGeom prst="rect">
              <a:avLst/>
            </a:prstGeom>
          </p:spPr>
        </p:pic>
        <p:grpSp>
          <p:nvGrpSpPr>
            <p:cNvPr id="20" name="Group 19">
              <a:extLst>
                <a:ext uri="{FF2B5EF4-FFF2-40B4-BE49-F238E27FC236}">
                  <a16:creationId xmlns:a16="http://schemas.microsoft.com/office/drawing/2014/main" id="{6E4FAAF5-CA25-5550-BD51-69EF03C3FA61}"/>
                </a:ext>
              </a:extLst>
            </p:cNvPr>
            <p:cNvGrpSpPr/>
            <p:nvPr/>
          </p:nvGrpSpPr>
          <p:grpSpPr>
            <a:xfrm>
              <a:off x="9285520" y="349347"/>
              <a:ext cx="2764959" cy="646332"/>
              <a:chOff x="6527631" y="5729812"/>
              <a:chExt cx="2764959" cy="646332"/>
            </a:xfrm>
          </p:grpSpPr>
          <p:pic>
            <p:nvPicPr>
              <p:cNvPr id="22" name="Picture 21">
                <a:extLst>
                  <a:ext uri="{FF2B5EF4-FFF2-40B4-BE49-F238E27FC236}">
                    <a16:creationId xmlns:a16="http://schemas.microsoft.com/office/drawing/2014/main" id="{04A04C26-48EF-4C48-CEF5-DD4965B882A9}"/>
                  </a:ext>
                </a:extLst>
              </p:cNvPr>
              <p:cNvPicPr>
                <a:picLocks noChangeAspect="1"/>
              </p:cNvPicPr>
              <p:nvPr/>
            </p:nvPicPr>
            <p:blipFill rotWithShape="1">
              <a:blip r:embed="rId4">
                <a:extLst>
                  <a:ext uri="{28A0092B-C50C-407E-A947-70E740481C1C}">
                    <a14:useLocalDpi xmlns:a14="http://schemas.microsoft.com/office/drawing/2010/main" val="0"/>
                  </a:ext>
                </a:extLst>
              </a:blip>
              <a:srcRect r="63172"/>
              <a:stretch/>
            </p:blipFill>
            <p:spPr>
              <a:xfrm>
                <a:off x="6527631" y="5729812"/>
                <a:ext cx="661187" cy="646332"/>
              </a:xfrm>
              <a:prstGeom prst="rect">
                <a:avLst/>
              </a:prstGeom>
            </p:spPr>
          </p:pic>
          <p:sp>
            <p:nvSpPr>
              <p:cNvPr id="23" name="TextBox 22">
                <a:extLst>
                  <a:ext uri="{FF2B5EF4-FFF2-40B4-BE49-F238E27FC236}">
                    <a16:creationId xmlns:a16="http://schemas.microsoft.com/office/drawing/2014/main" id="{968C894D-CBCA-CEA0-F1CA-CC63E5CB2C7E}"/>
                  </a:ext>
                </a:extLst>
              </p:cNvPr>
              <p:cNvSpPr txBox="1"/>
              <p:nvPr/>
            </p:nvSpPr>
            <p:spPr>
              <a:xfrm>
                <a:off x="7031976" y="5729812"/>
                <a:ext cx="2260614" cy="646331"/>
              </a:xfrm>
              <a:prstGeom prst="rect">
                <a:avLst/>
              </a:prstGeom>
              <a:noFill/>
            </p:spPr>
            <p:txBody>
              <a:bodyPr wrap="square" rtlCol="0">
                <a:spAutoFit/>
              </a:bodyPr>
              <a:lstStyle/>
              <a:p>
                <a:pPr algn="ctr"/>
                <a:r>
                  <a:rPr lang="en-US" dirty="0" err="1">
                    <a:solidFill>
                      <a:schemeClr val="tx1">
                        <a:lumMod val="65000"/>
                        <a:lumOff val="35000"/>
                      </a:schemeClr>
                    </a:solidFill>
                    <a:latin typeface="Helvetica"/>
                    <a:cs typeface="Helvetica"/>
                  </a:rPr>
                  <a:t>Versiti</a:t>
                </a:r>
                <a:r>
                  <a:rPr lang="en-US" dirty="0">
                    <a:solidFill>
                      <a:schemeClr val="tx1">
                        <a:lumMod val="65000"/>
                        <a:lumOff val="35000"/>
                      </a:schemeClr>
                    </a:solidFill>
                    <a:latin typeface="Helvetica"/>
                    <a:cs typeface="Helvetica"/>
                  </a:rPr>
                  <a:t> Blood </a:t>
                </a:r>
              </a:p>
              <a:p>
                <a:pPr algn="ctr"/>
                <a:r>
                  <a:rPr lang="en-US" dirty="0">
                    <a:solidFill>
                      <a:schemeClr val="tx1">
                        <a:lumMod val="65000"/>
                        <a:lumOff val="35000"/>
                      </a:schemeClr>
                    </a:solidFill>
                    <a:latin typeface="Helvetica"/>
                    <a:cs typeface="Helvetica"/>
                  </a:rPr>
                  <a:t>Research Institute</a:t>
                </a:r>
              </a:p>
            </p:txBody>
          </p:sp>
        </p:grpSp>
        <p:cxnSp>
          <p:nvCxnSpPr>
            <p:cNvPr id="21" name="Straight Connector 20">
              <a:extLst>
                <a:ext uri="{FF2B5EF4-FFF2-40B4-BE49-F238E27FC236}">
                  <a16:creationId xmlns:a16="http://schemas.microsoft.com/office/drawing/2014/main" id="{5C0B9636-C52A-DE3E-C08F-32C27CD895E7}"/>
                </a:ext>
              </a:extLst>
            </p:cNvPr>
            <p:cNvCxnSpPr>
              <a:cxnSpLocks/>
              <a:stCxn id="19" idx="3"/>
              <a:endCxn id="22" idx="1"/>
            </p:cNvCxnSpPr>
            <p:nvPr/>
          </p:nvCxnSpPr>
          <p:spPr>
            <a:xfrm>
              <a:off x="2688865" y="662859"/>
              <a:ext cx="6596655" cy="965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D2245FD1-8CAC-D8B9-5BFF-3D42053B4868}"/>
              </a:ext>
            </a:extLst>
          </p:cNvPr>
          <p:cNvPicPr>
            <a:picLocks noChangeAspect="1"/>
          </p:cNvPicPr>
          <p:nvPr/>
        </p:nvPicPr>
        <p:blipFill>
          <a:blip r:embed="rId5"/>
          <a:stretch>
            <a:fillRect/>
          </a:stretch>
        </p:blipFill>
        <p:spPr>
          <a:xfrm>
            <a:off x="10512325" y="5248665"/>
            <a:ext cx="1538153" cy="1538153"/>
          </a:xfrm>
          <a:prstGeom prst="rect">
            <a:avLst/>
          </a:prstGeom>
        </p:spPr>
      </p:pic>
      <p:pic>
        <p:nvPicPr>
          <p:cNvPr id="25" name="Picture 24">
            <a:extLst>
              <a:ext uri="{FF2B5EF4-FFF2-40B4-BE49-F238E27FC236}">
                <a16:creationId xmlns:a16="http://schemas.microsoft.com/office/drawing/2014/main" id="{65DF62BF-A8E9-E22B-5FAD-579EB8B7C6F6}"/>
              </a:ext>
            </a:extLst>
          </p:cNvPr>
          <p:cNvPicPr>
            <a:picLocks noChangeAspect="1"/>
          </p:cNvPicPr>
          <p:nvPr/>
        </p:nvPicPr>
        <p:blipFill>
          <a:blip r:embed="rId6"/>
          <a:stretch>
            <a:fillRect/>
          </a:stretch>
        </p:blipFill>
        <p:spPr>
          <a:xfrm>
            <a:off x="244010" y="5800358"/>
            <a:ext cx="1178390" cy="935230"/>
          </a:xfrm>
          <a:prstGeom prst="rect">
            <a:avLst/>
          </a:prstGeom>
        </p:spPr>
      </p:pic>
      <p:sp>
        <p:nvSpPr>
          <p:cNvPr id="6" name="TextBox 5">
            <a:extLst>
              <a:ext uri="{FF2B5EF4-FFF2-40B4-BE49-F238E27FC236}">
                <a16:creationId xmlns:a16="http://schemas.microsoft.com/office/drawing/2014/main" id="{97F916F1-E891-2C18-68FE-D4B3C4821796}"/>
              </a:ext>
            </a:extLst>
          </p:cNvPr>
          <p:cNvSpPr txBox="1"/>
          <p:nvPr/>
        </p:nvSpPr>
        <p:spPr>
          <a:xfrm>
            <a:off x="9872992" y="3585739"/>
            <a:ext cx="2408865" cy="646331"/>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Advancing a Healthier</a:t>
            </a:r>
          </a:p>
          <a:p>
            <a:r>
              <a:rPr lang="en-US" dirty="0">
                <a:latin typeface="Tahoma" panose="020B0604030504040204" pitchFamily="34" charset="0"/>
                <a:ea typeface="Tahoma" panose="020B0604030504040204" pitchFamily="34" charset="0"/>
                <a:cs typeface="Tahoma" panose="020B0604030504040204" pitchFamily="34" charset="0"/>
              </a:rPr>
              <a:t>Wisconsin</a:t>
            </a:r>
          </a:p>
        </p:txBody>
      </p:sp>
      <p:sp>
        <p:nvSpPr>
          <p:cNvPr id="8" name="TextBox 7">
            <a:extLst>
              <a:ext uri="{FF2B5EF4-FFF2-40B4-BE49-F238E27FC236}">
                <a16:creationId xmlns:a16="http://schemas.microsoft.com/office/drawing/2014/main" id="{5DCF11AA-1C75-4B81-4E22-04DFD1F94264}"/>
              </a:ext>
            </a:extLst>
          </p:cNvPr>
          <p:cNvSpPr txBox="1"/>
          <p:nvPr/>
        </p:nvSpPr>
        <p:spPr>
          <a:xfrm>
            <a:off x="244010" y="4642518"/>
            <a:ext cx="4175989" cy="646331"/>
          </a:xfrm>
          <a:prstGeom prst="rect">
            <a:avLst/>
          </a:prstGeom>
          <a:noFill/>
        </p:spPr>
        <p:txBody>
          <a:bodyPr wrap="square">
            <a:spAutoFit/>
          </a:bodyPr>
          <a:lstStyle/>
          <a:p>
            <a:r>
              <a:rPr lang="en-US" sz="1800" dirty="0" err="1">
                <a:latin typeface="Tahoma" panose="020B0604030504040204" pitchFamily="34" charset="0"/>
                <a:ea typeface="Tahoma" panose="020B0604030504040204" pitchFamily="34" charset="0"/>
                <a:cs typeface="Tahoma" panose="020B0604030504040204" pitchFamily="34" charset="0"/>
              </a:rPr>
              <a:t>Versiti</a:t>
            </a:r>
            <a:r>
              <a:rPr lang="en-US" sz="1800" dirty="0">
                <a:latin typeface="Tahoma" panose="020B0604030504040204" pitchFamily="34" charset="0"/>
                <a:ea typeface="Tahoma" panose="020B0604030504040204" pitchFamily="34" charset="0"/>
                <a:cs typeface="Tahoma" panose="020B0604030504040204" pitchFamily="34" charset="0"/>
              </a:rPr>
              <a:t> Blood Research Institute Shared resources.</a:t>
            </a:r>
          </a:p>
        </p:txBody>
      </p:sp>
    </p:spTree>
    <p:extLst>
      <p:ext uri="{BB962C8B-B14F-4D97-AF65-F5344CB8AC3E}">
        <p14:creationId xmlns:p14="http://schemas.microsoft.com/office/powerpoint/2010/main" val="90337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9154-B885-295F-16D4-6E9F9FFC90DF}"/>
              </a:ext>
            </a:extLst>
          </p:cNvPr>
          <p:cNvSpPr>
            <a:spLocks noGrp="1"/>
          </p:cNvSpPr>
          <p:nvPr>
            <p:ph type="title"/>
          </p:nvPr>
        </p:nvSpPr>
        <p:spPr>
          <a:xfrm>
            <a:off x="838200" y="895212"/>
            <a:ext cx="10515600" cy="1325563"/>
          </a:xfrm>
        </p:spPr>
        <p:txBody>
          <a:bodyPr/>
          <a:lstStyle/>
          <a:p>
            <a:r>
              <a:rPr lang="en-US" b="1" dirty="0">
                <a:solidFill>
                  <a:srgbClr val="A62A79"/>
                </a:solidFill>
                <a:latin typeface="Tahoma" panose="020B0604030504040204" pitchFamily="34" charset="0"/>
                <a:ea typeface="Tahoma" panose="020B0604030504040204" pitchFamily="34" charset="0"/>
                <a:cs typeface="Tahoma" panose="020B0604030504040204" pitchFamily="34" charset="0"/>
              </a:rPr>
              <a:t>Outline</a:t>
            </a:r>
          </a:p>
        </p:txBody>
      </p:sp>
      <p:sp>
        <p:nvSpPr>
          <p:cNvPr id="3" name="Content Placeholder 2">
            <a:extLst>
              <a:ext uri="{FF2B5EF4-FFF2-40B4-BE49-F238E27FC236}">
                <a16:creationId xmlns:a16="http://schemas.microsoft.com/office/drawing/2014/main" id="{DA2E6B30-7797-99D2-36B3-48658875545C}"/>
              </a:ext>
            </a:extLst>
          </p:cNvPr>
          <p:cNvSpPr>
            <a:spLocks noGrp="1"/>
          </p:cNvSpPr>
          <p:nvPr>
            <p:ph idx="1"/>
          </p:nvPr>
        </p:nvSpPr>
        <p:spPr>
          <a:xfrm>
            <a:off x="838200" y="2627312"/>
            <a:ext cx="10515600" cy="1859628"/>
          </a:xfrm>
        </p:spPr>
        <p:txBody>
          <a:bodyPr>
            <a:normAutofit fontScale="77500" lnSpcReduction="20000"/>
          </a:bodyPr>
          <a:lstStyle/>
          <a:p>
            <a:pPr lvl="1" indent="-346075">
              <a:lnSpc>
                <a:spcPct val="135000"/>
              </a:lnSpc>
              <a:buFont typeface="Courier New" panose="02070309020205020404" pitchFamily="49" charset="0"/>
              <a:buChar char="o"/>
            </a:pPr>
            <a:r>
              <a:rPr lang="en-US" sz="2800" dirty="0">
                <a:latin typeface="Tahoma" panose="020B0604030504040204" pitchFamily="34" charset="0"/>
                <a:ea typeface="Tahoma" panose="020B0604030504040204" pitchFamily="34" charset="0"/>
                <a:cs typeface="Tahoma" panose="020B0604030504040204" pitchFamily="34" charset="0"/>
              </a:rPr>
              <a:t>Introduction to platelet lifespan</a:t>
            </a:r>
          </a:p>
          <a:p>
            <a:pPr lvl="1" indent="-346075">
              <a:lnSpc>
                <a:spcPct val="135000"/>
              </a:lnSpc>
              <a:buFont typeface="Courier New" panose="02070309020205020404" pitchFamily="49" charset="0"/>
              <a:buChar char="o"/>
            </a:pPr>
            <a:r>
              <a:rPr lang="en-US" sz="2800" dirty="0">
                <a:latin typeface="Tahoma" panose="020B0604030504040204" pitchFamily="34" charset="0"/>
                <a:ea typeface="Tahoma" panose="020B0604030504040204" pitchFamily="34" charset="0"/>
                <a:cs typeface="Tahoma" panose="020B0604030504040204" pitchFamily="34" charset="0"/>
              </a:rPr>
              <a:t>Platelet clearance mechanisms</a:t>
            </a:r>
          </a:p>
          <a:p>
            <a:pPr lvl="1" indent="-346075">
              <a:lnSpc>
                <a:spcPct val="135000"/>
              </a:lnSpc>
              <a:buFont typeface="Courier New" panose="02070309020205020404" pitchFamily="49" charset="0"/>
              <a:buChar char="o"/>
            </a:pPr>
            <a:r>
              <a:rPr lang="en-US" sz="2800" dirty="0">
                <a:latin typeface="Tahoma" panose="020B0604030504040204" pitchFamily="34" charset="0"/>
                <a:ea typeface="Tahoma" panose="020B0604030504040204" pitchFamily="34" charset="0"/>
                <a:cs typeface="Tahoma" panose="020B0604030504040204" pitchFamily="34" charset="0"/>
              </a:rPr>
              <a:t>Role of sialic acid in platelet clearance</a:t>
            </a:r>
          </a:p>
          <a:p>
            <a:pPr lvl="1" indent="-346075">
              <a:lnSpc>
                <a:spcPct val="135000"/>
              </a:lnSpc>
              <a:buFont typeface="Courier New" panose="02070309020205020404" pitchFamily="49" charset="0"/>
              <a:buChar char="o"/>
            </a:pPr>
            <a:r>
              <a:rPr lang="en-US" sz="2800" dirty="0">
                <a:latin typeface="Tahoma" panose="020B0604030504040204" pitchFamily="34" charset="0"/>
                <a:ea typeface="Tahoma" panose="020B0604030504040204" pitchFamily="34" charset="0"/>
                <a:cs typeface="Tahoma" panose="020B0604030504040204" pitchFamily="34" charset="0"/>
              </a:rPr>
              <a:t>Transfused platelet clearance</a:t>
            </a:r>
          </a:p>
          <a:p>
            <a:pPr>
              <a:buFont typeface="Courier New" panose="02070309020205020404" pitchFamily="49" charset="0"/>
              <a:buChar char="o"/>
            </a:pP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0FC5F961-FFDB-08AE-D528-512275FD4515}"/>
              </a:ext>
            </a:extLst>
          </p:cNvPr>
          <p:cNvPicPr>
            <a:picLocks noChangeAspect="1"/>
          </p:cNvPicPr>
          <p:nvPr/>
        </p:nvPicPr>
        <p:blipFill>
          <a:blip r:embed="rId3"/>
          <a:stretch>
            <a:fillRect/>
          </a:stretch>
        </p:blipFill>
        <p:spPr>
          <a:xfrm>
            <a:off x="9931498" y="5917066"/>
            <a:ext cx="2295138" cy="1084206"/>
          </a:xfrm>
          <a:prstGeom prst="rect">
            <a:avLst/>
          </a:prstGeom>
        </p:spPr>
      </p:pic>
      <p:pic>
        <p:nvPicPr>
          <p:cNvPr id="7" name="Picture 6">
            <a:extLst>
              <a:ext uri="{FF2B5EF4-FFF2-40B4-BE49-F238E27FC236}">
                <a16:creationId xmlns:a16="http://schemas.microsoft.com/office/drawing/2014/main" id="{F3B36051-E64D-9CD6-24B3-0502BF9201BB}"/>
              </a:ext>
            </a:extLst>
          </p:cNvPr>
          <p:cNvPicPr>
            <a:picLocks noChangeAspect="1"/>
          </p:cNvPicPr>
          <p:nvPr/>
        </p:nvPicPr>
        <p:blipFill>
          <a:blip r:embed="rId4"/>
          <a:stretch>
            <a:fillRect/>
          </a:stretch>
        </p:blipFill>
        <p:spPr>
          <a:xfrm>
            <a:off x="7597007" y="6159562"/>
            <a:ext cx="2299855" cy="666625"/>
          </a:xfrm>
          <a:prstGeom prst="rect">
            <a:avLst/>
          </a:prstGeom>
        </p:spPr>
      </p:pic>
    </p:spTree>
    <p:extLst>
      <p:ext uri="{BB962C8B-B14F-4D97-AF65-F5344CB8AC3E}">
        <p14:creationId xmlns:p14="http://schemas.microsoft.com/office/powerpoint/2010/main" val="151294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C86D84C-F3E0-6E25-36F7-E3A71D9FDF15}"/>
              </a:ext>
            </a:extLst>
          </p:cNvPr>
          <p:cNvPicPr>
            <a:picLocks noGrp="1" noChangeAspect="1"/>
          </p:cNvPicPr>
          <p:nvPr>
            <p:ph idx="1"/>
          </p:nvPr>
        </p:nvPicPr>
        <p:blipFill>
          <a:blip r:embed="rId3"/>
          <a:srcRect l="11226" t="7945" r="9508" b="50378"/>
          <a:stretch/>
        </p:blipFill>
        <p:spPr>
          <a:xfrm>
            <a:off x="1282700" y="114301"/>
            <a:ext cx="9537700" cy="6642100"/>
          </a:xfrm>
        </p:spPr>
      </p:pic>
      <p:sp>
        <p:nvSpPr>
          <p:cNvPr id="2" name="Rectangle 1">
            <a:extLst>
              <a:ext uri="{FF2B5EF4-FFF2-40B4-BE49-F238E27FC236}">
                <a16:creationId xmlns:a16="http://schemas.microsoft.com/office/drawing/2014/main" id="{4F01486A-72A4-6BAD-102B-DDB5AEA84091}"/>
              </a:ext>
            </a:extLst>
          </p:cNvPr>
          <p:cNvSpPr/>
          <p:nvPr/>
        </p:nvSpPr>
        <p:spPr>
          <a:xfrm>
            <a:off x="2935902" y="3566440"/>
            <a:ext cx="1761423" cy="6641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9F5DCD0-7797-C2F0-5179-5A1316AF91AA}"/>
              </a:ext>
            </a:extLst>
          </p:cNvPr>
          <p:cNvSpPr/>
          <p:nvPr/>
        </p:nvSpPr>
        <p:spPr>
          <a:xfrm>
            <a:off x="4712362" y="4206628"/>
            <a:ext cx="2127182" cy="1244734"/>
          </a:xfrm>
          <a:prstGeom prst="rect">
            <a:avLst/>
          </a:prstGeom>
          <a:solidFill>
            <a:srgbClr val="FFF6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B715809-425E-A48F-03C5-9407D30EF35C}"/>
              </a:ext>
            </a:extLst>
          </p:cNvPr>
          <p:cNvSpPr txBox="1"/>
          <p:nvPr/>
        </p:nvSpPr>
        <p:spPr>
          <a:xfrm>
            <a:off x="8998761" y="5787260"/>
            <a:ext cx="3193239" cy="646331"/>
          </a:xfrm>
          <a:prstGeom prst="rect">
            <a:avLst/>
          </a:prstGeom>
          <a:noFill/>
        </p:spPr>
        <p:txBody>
          <a:bodyPr wrap="square" rtlCol="0">
            <a:spAutoFit/>
          </a:bodyPr>
          <a:lstStyle/>
          <a:p>
            <a:r>
              <a:rPr lang="en-US" b="1" dirty="0"/>
              <a:t>Platelets circulate for ~10 days in humans, 5 days in mice </a:t>
            </a:r>
          </a:p>
        </p:txBody>
      </p:sp>
      <p:sp>
        <p:nvSpPr>
          <p:cNvPr id="8" name="TextBox 7">
            <a:extLst>
              <a:ext uri="{FF2B5EF4-FFF2-40B4-BE49-F238E27FC236}">
                <a16:creationId xmlns:a16="http://schemas.microsoft.com/office/drawing/2014/main" id="{910A073A-B004-C718-3F51-4B8A4E2F55DA}"/>
              </a:ext>
            </a:extLst>
          </p:cNvPr>
          <p:cNvSpPr txBox="1"/>
          <p:nvPr/>
        </p:nvSpPr>
        <p:spPr>
          <a:xfrm>
            <a:off x="743630" y="4021574"/>
            <a:ext cx="1529586" cy="369332"/>
          </a:xfrm>
          <a:prstGeom prst="rect">
            <a:avLst/>
          </a:prstGeom>
          <a:noFill/>
        </p:spPr>
        <p:txBody>
          <a:bodyPr wrap="none" rtlCol="0">
            <a:spAutoFit/>
          </a:bodyPr>
          <a:lstStyle/>
          <a:p>
            <a:r>
              <a:rPr lang="en-US" b="1" dirty="0"/>
              <a:t>Sialic acid loss</a:t>
            </a:r>
          </a:p>
        </p:txBody>
      </p:sp>
      <p:sp>
        <p:nvSpPr>
          <p:cNvPr id="9" name="TextBox 8">
            <a:extLst>
              <a:ext uri="{FF2B5EF4-FFF2-40B4-BE49-F238E27FC236}">
                <a16:creationId xmlns:a16="http://schemas.microsoft.com/office/drawing/2014/main" id="{8AEA1083-B67A-0563-E8D3-EDCD2579CE10}"/>
              </a:ext>
            </a:extLst>
          </p:cNvPr>
          <p:cNvSpPr txBox="1"/>
          <p:nvPr/>
        </p:nvSpPr>
        <p:spPr>
          <a:xfrm>
            <a:off x="908712" y="4276867"/>
            <a:ext cx="1133708" cy="369332"/>
          </a:xfrm>
          <a:prstGeom prst="rect">
            <a:avLst/>
          </a:prstGeom>
          <a:noFill/>
        </p:spPr>
        <p:txBody>
          <a:bodyPr wrap="none" rtlCol="0">
            <a:spAutoFit/>
          </a:bodyPr>
          <a:lstStyle/>
          <a:p>
            <a:r>
              <a:rPr lang="en-US" b="1" dirty="0"/>
              <a:t>Apoptosis</a:t>
            </a:r>
          </a:p>
        </p:txBody>
      </p:sp>
      <p:sp>
        <p:nvSpPr>
          <p:cNvPr id="12" name="Rectangle 11">
            <a:extLst>
              <a:ext uri="{FF2B5EF4-FFF2-40B4-BE49-F238E27FC236}">
                <a16:creationId xmlns:a16="http://schemas.microsoft.com/office/drawing/2014/main" id="{8F2C0377-4A86-23BA-3B00-942BB21B3339}"/>
              </a:ext>
            </a:extLst>
          </p:cNvPr>
          <p:cNvSpPr/>
          <p:nvPr/>
        </p:nvSpPr>
        <p:spPr>
          <a:xfrm>
            <a:off x="2260006" y="797712"/>
            <a:ext cx="848099" cy="18086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D8317F9B-6660-D9B5-3929-D923EBD9BCB8}"/>
              </a:ext>
            </a:extLst>
          </p:cNvPr>
          <p:cNvGrpSpPr/>
          <p:nvPr/>
        </p:nvGrpSpPr>
        <p:grpSpPr>
          <a:xfrm>
            <a:off x="3108105" y="82809"/>
            <a:ext cx="2856022" cy="2158885"/>
            <a:chOff x="3108105" y="82809"/>
            <a:chExt cx="2856022" cy="2158885"/>
          </a:xfrm>
        </p:grpSpPr>
        <p:sp>
          <p:nvSpPr>
            <p:cNvPr id="3" name="Rectangle 2">
              <a:extLst>
                <a:ext uri="{FF2B5EF4-FFF2-40B4-BE49-F238E27FC236}">
                  <a16:creationId xmlns:a16="http://schemas.microsoft.com/office/drawing/2014/main" id="{5437BDA0-2B15-65BF-A663-8209A3F46216}"/>
                </a:ext>
              </a:extLst>
            </p:cNvPr>
            <p:cNvSpPr/>
            <p:nvPr/>
          </p:nvSpPr>
          <p:spPr>
            <a:xfrm>
              <a:off x="4398004" y="1702018"/>
              <a:ext cx="1395757" cy="5396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5A1676-F2E6-56BD-EE83-A97F7A88BA1A}"/>
                </a:ext>
              </a:extLst>
            </p:cNvPr>
            <p:cNvSpPr/>
            <p:nvPr/>
          </p:nvSpPr>
          <p:spPr>
            <a:xfrm>
              <a:off x="3360508" y="114301"/>
              <a:ext cx="2520296" cy="5396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2740321-7F1C-F62B-8AEF-37076B71C4B5}"/>
                </a:ext>
              </a:extLst>
            </p:cNvPr>
            <p:cNvGrpSpPr/>
            <p:nvPr/>
          </p:nvGrpSpPr>
          <p:grpSpPr>
            <a:xfrm>
              <a:off x="3108105" y="82809"/>
              <a:ext cx="2856022" cy="2142724"/>
              <a:chOff x="3087274" y="93946"/>
              <a:chExt cx="2856022" cy="2142724"/>
            </a:xfrm>
          </p:grpSpPr>
          <p:sp>
            <p:nvSpPr>
              <p:cNvPr id="11" name="Rectangle 10">
                <a:extLst>
                  <a:ext uri="{FF2B5EF4-FFF2-40B4-BE49-F238E27FC236}">
                    <a16:creationId xmlns:a16="http://schemas.microsoft.com/office/drawing/2014/main" id="{2AA8F5FA-D1CD-23D5-9C4C-2A7555CE5CAC}"/>
                  </a:ext>
                </a:extLst>
              </p:cNvPr>
              <p:cNvSpPr/>
              <p:nvPr/>
            </p:nvSpPr>
            <p:spPr>
              <a:xfrm>
                <a:off x="3127835" y="522514"/>
                <a:ext cx="2665926" cy="1714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01163CD-ABEE-F1C1-C0BA-94F0DEE78C25}"/>
                  </a:ext>
                </a:extLst>
              </p:cNvPr>
              <p:cNvPicPr>
                <a:picLocks noChangeAspect="1"/>
              </p:cNvPicPr>
              <p:nvPr/>
            </p:nvPicPr>
            <p:blipFill rotWithShape="1">
              <a:blip r:embed="rId4"/>
              <a:srcRect b="14864"/>
              <a:stretch/>
            </p:blipFill>
            <p:spPr>
              <a:xfrm>
                <a:off x="4004430" y="93946"/>
                <a:ext cx="1938866" cy="1375362"/>
              </a:xfrm>
              <a:prstGeom prst="rect">
                <a:avLst/>
              </a:prstGeom>
            </p:spPr>
          </p:pic>
          <p:pic>
            <p:nvPicPr>
              <p:cNvPr id="15" name="Picture 14">
                <a:extLst>
                  <a:ext uri="{FF2B5EF4-FFF2-40B4-BE49-F238E27FC236}">
                    <a16:creationId xmlns:a16="http://schemas.microsoft.com/office/drawing/2014/main" id="{AEC1E552-DF90-B7DE-D101-811A9E61B947}"/>
                  </a:ext>
                </a:extLst>
              </p:cNvPr>
              <p:cNvPicPr>
                <a:picLocks noChangeAspect="1"/>
              </p:cNvPicPr>
              <p:nvPr/>
            </p:nvPicPr>
            <p:blipFill rotWithShape="1">
              <a:blip r:embed="rId5"/>
              <a:srcRect b="17227"/>
              <a:stretch/>
            </p:blipFill>
            <p:spPr>
              <a:xfrm>
                <a:off x="3087274" y="694671"/>
                <a:ext cx="1075849" cy="1019118"/>
              </a:xfrm>
              <a:prstGeom prst="rect">
                <a:avLst/>
              </a:prstGeom>
            </p:spPr>
          </p:pic>
        </p:grpSp>
        <p:sp>
          <p:nvSpPr>
            <p:cNvPr id="16" name="TextBox 15">
              <a:extLst>
                <a:ext uri="{FF2B5EF4-FFF2-40B4-BE49-F238E27FC236}">
                  <a16:creationId xmlns:a16="http://schemas.microsoft.com/office/drawing/2014/main" id="{D635FFB6-2D42-0DBA-5C48-79433A4B4B3F}"/>
                </a:ext>
              </a:extLst>
            </p:cNvPr>
            <p:cNvSpPr txBox="1"/>
            <p:nvPr/>
          </p:nvSpPr>
          <p:spPr>
            <a:xfrm>
              <a:off x="5127872" y="1019564"/>
              <a:ext cx="695511" cy="369332"/>
            </a:xfrm>
            <a:prstGeom prst="rect">
              <a:avLst/>
            </a:prstGeom>
            <a:noFill/>
          </p:spPr>
          <p:txBody>
            <a:bodyPr wrap="none" rtlCol="0">
              <a:spAutoFit/>
            </a:bodyPr>
            <a:lstStyle/>
            <a:p>
              <a:r>
                <a:rPr lang="en-US" b="1" dirty="0"/>
                <a:t>Liver </a:t>
              </a:r>
            </a:p>
          </p:txBody>
        </p:sp>
        <p:sp>
          <p:nvSpPr>
            <p:cNvPr id="17" name="TextBox 16">
              <a:extLst>
                <a:ext uri="{FF2B5EF4-FFF2-40B4-BE49-F238E27FC236}">
                  <a16:creationId xmlns:a16="http://schemas.microsoft.com/office/drawing/2014/main" id="{C6898F99-E9B8-8CA0-4FE5-7AF0DEA24E40}"/>
                </a:ext>
              </a:extLst>
            </p:cNvPr>
            <p:cNvSpPr txBox="1"/>
            <p:nvPr/>
          </p:nvSpPr>
          <p:spPr>
            <a:xfrm>
              <a:off x="3378071" y="1636711"/>
              <a:ext cx="827471" cy="369332"/>
            </a:xfrm>
            <a:prstGeom prst="rect">
              <a:avLst/>
            </a:prstGeom>
            <a:noFill/>
          </p:spPr>
          <p:txBody>
            <a:bodyPr wrap="none" rtlCol="0">
              <a:spAutoFit/>
            </a:bodyPr>
            <a:lstStyle/>
            <a:p>
              <a:r>
                <a:rPr lang="en-US" b="1" dirty="0"/>
                <a:t>Spleen</a:t>
              </a:r>
            </a:p>
          </p:txBody>
        </p:sp>
      </p:grpSp>
      <p:sp>
        <p:nvSpPr>
          <p:cNvPr id="19" name="TextBox 18">
            <a:extLst>
              <a:ext uri="{FF2B5EF4-FFF2-40B4-BE49-F238E27FC236}">
                <a16:creationId xmlns:a16="http://schemas.microsoft.com/office/drawing/2014/main" id="{8F6A3CC6-51F1-3FB8-A6E2-E2B6B20A79C7}"/>
              </a:ext>
            </a:extLst>
          </p:cNvPr>
          <p:cNvSpPr txBox="1"/>
          <p:nvPr/>
        </p:nvSpPr>
        <p:spPr>
          <a:xfrm>
            <a:off x="4004430" y="4352096"/>
            <a:ext cx="1232453" cy="369332"/>
          </a:xfrm>
          <a:prstGeom prst="rect">
            <a:avLst/>
          </a:prstGeom>
          <a:noFill/>
        </p:spPr>
        <p:txBody>
          <a:bodyPr wrap="none" rtlCol="0">
            <a:spAutoFit/>
          </a:bodyPr>
          <a:lstStyle/>
          <a:p>
            <a:r>
              <a:rPr lang="en-US" dirty="0"/>
              <a:t>hemostasis</a:t>
            </a:r>
          </a:p>
        </p:txBody>
      </p:sp>
      <p:sp>
        <p:nvSpPr>
          <p:cNvPr id="21" name="Rectangle 20">
            <a:extLst>
              <a:ext uri="{FF2B5EF4-FFF2-40B4-BE49-F238E27FC236}">
                <a16:creationId xmlns:a16="http://schemas.microsoft.com/office/drawing/2014/main" id="{449E66BA-2596-9CD0-8044-6E2F2011DBD8}"/>
              </a:ext>
            </a:extLst>
          </p:cNvPr>
          <p:cNvSpPr/>
          <p:nvPr/>
        </p:nvSpPr>
        <p:spPr>
          <a:xfrm>
            <a:off x="4205542" y="4989504"/>
            <a:ext cx="698966" cy="645220"/>
          </a:xfrm>
          <a:prstGeom prst="rect">
            <a:avLst/>
          </a:prstGeom>
          <a:solidFill>
            <a:srgbClr val="FFF6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7885D4C-ADF6-B634-58FE-7D1D32D2E45F}"/>
              </a:ext>
            </a:extLst>
          </p:cNvPr>
          <p:cNvSpPr txBox="1"/>
          <p:nvPr/>
        </p:nvSpPr>
        <p:spPr>
          <a:xfrm>
            <a:off x="4056450" y="5124160"/>
            <a:ext cx="1892056" cy="369332"/>
          </a:xfrm>
          <a:prstGeom prst="rect">
            <a:avLst/>
          </a:prstGeom>
          <a:noFill/>
        </p:spPr>
        <p:txBody>
          <a:bodyPr wrap="none" rtlCol="0">
            <a:spAutoFit/>
          </a:bodyPr>
          <a:lstStyle/>
          <a:p>
            <a:r>
              <a:rPr lang="en-US" dirty="0"/>
              <a:t>tissue remodeling</a:t>
            </a:r>
          </a:p>
        </p:txBody>
      </p:sp>
      <p:sp>
        <p:nvSpPr>
          <p:cNvPr id="24" name="Right Arrow 23">
            <a:extLst>
              <a:ext uri="{FF2B5EF4-FFF2-40B4-BE49-F238E27FC236}">
                <a16:creationId xmlns:a16="http://schemas.microsoft.com/office/drawing/2014/main" id="{D1E1BF13-186A-F557-E940-8028978C1C1B}"/>
              </a:ext>
            </a:extLst>
          </p:cNvPr>
          <p:cNvSpPr/>
          <p:nvPr/>
        </p:nvSpPr>
        <p:spPr>
          <a:xfrm>
            <a:off x="455287" y="130099"/>
            <a:ext cx="797791" cy="482930"/>
          </a:xfrm>
          <a:prstGeom prst="rightArrow">
            <a:avLst/>
          </a:prstGeom>
          <a:solidFill>
            <a:schemeClr val="accent2"/>
          </a:solidFill>
          <a:ln>
            <a:solidFill>
              <a:srgbClr val="A62A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E5DE67F-FBD0-034F-C654-3A42A0DEB04C}"/>
              </a:ext>
            </a:extLst>
          </p:cNvPr>
          <p:cNvSpPr txBox="1"/>
          <p:nvPr/>
        </p:nvSpPr>
        <p:spPr>
          <a:xfrm>
            <a:off x="3791806" y="6633588"/>
            <a:ext cx="3320974" cy="276999"/>
          </a:xfrm>
          <a:prstGeom prst="rect">
            <a:avLst/>
          </a:prstGeom>
          <a:noFill/>
        </p:spPr>
        <p:txBody>
          <a:bodyPr wrap="none" rtlCol="0">
            <a:spAutoFit/>
          </a:bodyPr>
          <a:lstStyle/>
          <a:p>
            <a:r>
              <a:rPr lang="en-US" sz="1200" dirty="0">
                <a:solidFill>
                  <a:schemeClr val="bg2">
                    <a:lumMod val="50000"/>
                  </a:schemeClr>
                </a:solidFill>
              </a:rPr>
              <a:t>Adapted from </a:t>
            </a:r>
            <a:r>
              <a:rPr lang="en-US" sz="1200" b="0" i="0" u="none" strike="noStrike" dirty="0">
                <a:solidFill>
                  <a:schemeClr val="bg2">
                    <a:lumMod val="50000"/>
                  </a:schemeClr>
                </a:solidFill>
                <a:effectLst/>
              </a:rPr>
              <a:t>Platelets. 2024 Dec;35(1):2433750.</a:t>
            </a:r>
            <a:r>
              <a:rPr lang="en-US" sz="1200" dirty="0">
                <a:solidFill>
                  <a:schemeClr val="bg2">
                    <a:lumMod val="50000"/>
                  </a:schemeClr>
                </a:solidFill>
                <a:highlight>
                  <a:srgbClr val="00FF00"/>
                </a:highlight>
              </a:rPr>
              <a:t> </a:t>
            </a:r>
          </a:p>
        </p:txBody>
      </p:sp>
    </p:spTree>
    <p:extLst>
      <p:ext uri="{BB962C8B-B14F-4D97-AF65-F5344CB8AC3E}">
        <p14:creationId xmlns:p14="http://schemas.microsoft.com/office/powerpoint/2010/main" val="91986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3B55E-2830-8D9D-ED1B-EEBE6B0B7D0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DDE982-6B17-B0C5-92CC-4BA8CAC39896}"/>
              </a:ext>
            </a:extLst>
          </p:cNvPr>
          <p:cNvSpPr txBox="1"/>
          <p:nvPr/>
        </p:nvSpPr>
        <p:spPr>
          <a:xfrm>
            <a:off x="422775" y="93854"/>
            <a:ext cx="10550025" cy="118292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600" b="1" kern="1200" dirty="0">
                <a:solidFill>
                  <a:schemeClr val="tx1"/>
                </a:solidFill>
                <a:latin typeface="+mj-lt"/>
                <a:ea typeface="+mj-ea"/>
                <a:cs typeface="+mj-cs"/>
              </a:rPr>
              <a:t>Major Clearance Mechanisms</a:t>
            </a:r>
          </a:p>
        </p:txBody>
      </p:sp>
      <p:sp>
        <p:nvSpPr>
          <p:cNvPr id="4" name="TextBox 3">
            <a:extLst>
              <a:ext uri="{FF2B5EF4-FFF2-40B4-BE49-F238E27FC236}">
                <a16:creationId xmlns:a16="http://schemas.microsoft.com/office/drawing/2014/main" id="{47405F95-E090-F306-C891-8BE57BFFB3BA}"/>
              </a:ext>
            </a:extLst>
          </p:cNvPr>
          <p:cNvSpPr txBox="1"/>
          <p:nvPr/>
        </p:nvSpPr>
        <p:spPr>
          <a:xfrm>
            <a:off x="422459" y="2073349"/>
            <a:ext cx="6137352" cy="3027467"/>
          </a:xfrm>
          <a:prstGeom prst="rect">
            <a:avLst/>
          </a:prstGeom>
        </p:spPr>
        <p:txBody>
          <a:bodyPr vert="horz" lIns="91440" tIns="45720" rIns="91440" bIns="45720" rtlCol="0" anchor="t">
            <a:normAutofit fontScale="85000" lnSpcReduction="20000"/>
          </a:bodyPr>
          <a:lstStyle/>
          <a:p>
            <a:pPr>
              <a:lnSpc>
                <a:spcPct val="90000"/>
              </a:lnSpc>
              <a:spcAft>
                <a:spcPts val="600"/>
              </a:spcAft>
            </a:pPr>
            <a:r>
              <a:rPr lang="en-US" sz="2000" b="0" i="0" u="none" strike="noStrike" dirty="0">
                <a:solidFill>
                  <a:schemeClr val="tx1">
                    <a:alpha val="80000"/>
                  </a:schemeClr>
                </a:solidFill>
                <a:effectLst/>
              </a:rPr>
              <a:t>Platelet lifespan is controlled by multiple mechanisms:</a:t>
            </a:r>
          </a:p>
          <a:p>
            <a:pPr>
              <a:lnSpc>
                <a:spcPct val="90000"/>
              </a:lnSpc>
              <a:spcAft>
                <a:spcPts val="600"/>
              </a:spcAft>
            </a:pPr>
            <a:endParaRPr lang="en-US" sz="2000" b="0" i="0" u="none" strike="noStrike" dirty="0">
              <a:solidFill>
                <a:schemeClr val="tx1">
                  <a:alpha val="80000"/>
                </a:schemeClr>
              </a:solidFill>
              <a:effectLst/>
            </a:endParaRPr>
          </a:p>
          <a:p>
            <a:pPr marL="285750" indent="-228600">
              <a:lnSpc>
                <a:spcPct val="110000"/>
              </a:lnSpc>
              <a:spcAft>
                <a:spcPts val="600"/>
              </a:spcAft>
              <a:buFont typeface="Arial" panose="020B0604020202020204" pitchFamily="34" charset="0"/>
              <a:buChar char="•"/>
            </a:pPr>
            <a:r>
              <a:rPr lang="en-US" sz="2000" b="1" dirty="0">
                <a:solidFill>
                  <a:schemeClr val="tx1">
                    <a:alpha val="80000"/>
                  </a:schemeClr>
                </a:solidFill>
              </a:rPr>
              <a:t>Apoptotic signaling: </a:t>
            </a:r>
            <a:r>
              <a:rPr lang="en-US" sz="2000" dirty="0">
                <a:solidFill>
                  <a:schemeClr val="tx1">
                    <a:alpha val="80000"/>
                  </a:schemeClr>
                </a:solidFill>
              </a:rPr>
              <a:t>Balance of Bcl-2 family proteins (pro-survival vs. proapoptotic). </a:t>
            </a:r>
          </a:p>
          <a:p>
            <a:pPr marL="285750" indent="-228600">
              <a:lnSpc>
                <a:spcPct val="110000"/>
              </a:lnSpc>
              <a:spcAft>
                <a:spcPts val="600"/>
              </a:spcAft>
              <a:buFont typeface="Arial" panose="020B0604020202020204" pitchFamily="34" charset="0"/>
              <a:buChar char="•"/>
            </a:pPr>
            <a:r>
              <a:rPr lang="en-US" sz="2000" b="1" i="0" u="none" strike="noStrike" dirty="0">
                <a:solidFill>
                  <a:schemeClr val="tx1">
                    <a:alpha val="80000"/>
                  </a:schemeClr>
                </a:solidFill>
                <a:effectLst/>
              </a:rPr>
              <a:t>Glycan remodeling: </a:t>
            </a:r>
            <a:r>
              <a:rPr lang="en-US" sz="2000" dirty="0">
                <a:solidFill>
                  <a:schemeClr val="tx1">
                    <a:alpha val="80000"/>
                  </a:schemeClr>
                </a:solidFill>
              </a:rPr>
              <a:t>S</a:t>
            </a:r>
            <a:r>
              <a:rPr lang="en-US" sz="2000" i="0" u="none" strike="noStrike" dirty="0">
                <a:solidFill>
                  <a:schemeClr val="tx1">
                    <a:alpha val="80000"/>
                  </a:schemeClr>
                </a:solidFill>
                <a:effectLst/>
              </a:rPr>
              <a:t>ialic acid and galactose loss</a:t>
            </a:r>
          </a:p>
          <a:p>
            <a:pPr marL="285750" indent="-228600">
              <a:lnSpc>
                <a:spcPct val="110000"/>
              </a:lnSpc>
              <a:spcAft>
                <a:spcPts val="600"/>
              </a:spcAft>
              <a:buFont typeface="Arial" panose="020B0604020202020204" pitchFamily="34" charset="0"/>
              <a:buChar char="•"/>
            </a:pPr>
            <a:r>
              <a:rPr lang="en-US" sz="2000" b="1" dirty="0">
                <a:solidFill>
                  <a:schemeClr val="tx1">
                    <a:alpha val="80000"/>
                  </a:schemeClr>
                </a:solidFill>
              </a:rPr>
              <a:t>Immune recognition: </a:t>
            </a:r>
            <a:r>
              <a:rPr lang="en-US" sz="2000" dirty="0">
                <a:solidFill>
                  <a:schemeClr val="tx1">
                    <a:alpha val="80000"/>
                  </a:schemeClr>
                </a:solidFill>
              </a:rPr>
              <a:t>Immune thrombocytopenia with autoantibodies IgG</a:t>
            </a:r>
          </a:p>
          <a:p>
            <a:pPr marL="285750" indent="-228600">
              <a:lnSpc>
                <a:spcPct val="110000"/>
              </a:lnSpc>
              <a:spcAft>
                <a:spcPts val="600"/>
              </a:spcAft>
              <a:buFont typeface="Arial" panose="020B0604020202020204" pitchFamily="34" charset="0"/>
              <a:buChar char="•"/>
            </a:pPr>
            <a:r>
              <a:rPr lang="en-US" sz="2000" b="1" dirty="0">
                <a:solidFill>
                  <a:schemeClr val="tx1">
                    <a:alpha val="80000"/>
                  </a:schemeClr>
                </a:solidFill>
              </a:rPr>
              <a:t>Temperature-Induced Clearance (Cold storage Lesion)</a:t>
            </a:r>
          </a:p>
          <a:p>
            <a:pPr marL="285750" indent="-228600">
              <a:lnSpc>
                <a:spcPct val="90000"/>
              </a:lnSpc>
              <a:spcAft>
                <a:spcPts val="600"/>
              </a:spcAft>
              <a:buFont typeface="Arial" panose="020B0604020202020204" pitchFamily="34" charset="0"/>
              <a:buChar char="•"/>
            </a:pPr>
            <a:endParaRPr lang="en-US" sz="2000" b="0" i="0" u="none" strike="noStrike" dirty="0">
              <a:solidFill>
                <a:schemeClr val="tx1">
                  <a:alpha val="80000"/>
                </a:schemeClr>
              </a:solidFill>
              <a:effectLst/>
            </a:endParaRPr>
          </a:p>
          <a:p>
            <a:pPr>
              <a:lnSpc>
                <a:spcPct val="90000"/>
              </a:lnSpc>
              <a:spcAft>
                <a:spcPts val="600"/>
              </a:spcAft>
            </a:pPr>
            <a:r>
              <a:rPr lang="en-US" sz="2000" b="0" i="0" u="none" strike="noStrike" dirty="0">
                <a:solidFill>
                  <a:schemeClr val="tx1">
                    <a:alpha val="80000"/>
                  </a:schemeClr>
                </a:solidFill>
                <a:effectLst/>
              </a:rPr>
              <a:t>which direct clearance to </a:t>
            </a:r>
            <a:r>
              <a:rPr lang="en-US" sz="2000" b="1" i="0" u="none" strike="noStrike" dirty="0">
                <a:solidFill>
                  <a:schemeClr val="tx1">
                    <a:alpha val="80000"/>
                  </a:schemeClr>
                </a:solidFill>
                <a:effectLst/>
              </a:rPr>
              <a:t>hepatic and </a:t>
            </a:r>
            <a:r>
              <a:rPr lang="en-US" sz="2000" b="1" dirty="0">
                <a:solidFill>
                  <a:schemeClr val="tx1">
                    <a:alpha val="80000"/>
                  </a:schemeClr>
                </a:solidFill>
              </a:rPr>
              <a:t>macrophage systems </a:t>
            </a:r>
            <a:r>
              <a:rPr lang="en-US" sz="2000" dirty="0">
                <a:solidFill>
                  <a:schemeClr val="tx1">
                    <a:alpha val="80000"/>
                  </a:schemeClr>
                </a:solidFill>
              </a:rPr>
              <a:t>in liver and spleen</a:t>
            </a:r>
            <a:r>
              <a:rPr lang="en-US" sz="2000" i="0" u="none" strike="noStrike" dirty="0">
                <a:solidFill>
                  <a:schemeClr val="tx1">
                    <a:alpha val="80000"/>
                  </a:schemeClr>
                </a:solidFill>
                <a:effectLst/>
              </a:rPr>
              <a:t>.</a:t>
            </a:r>
          </a:p>
        </p:txBody>
      </p:sp>
      <p:pic>
        <p:nvPicPr>
          <p:cNvPr id="6" name="Picture 5">
            <a:extLst>
              <a:ext uri="{FF2B5EF4-FFF2-40B4-BE49-F238E27FC236}">
                <a16:creationId xmlns:a16="http://schemas.microsoft.com/office/drawing/2014/main" id="{D03A8666-B4D8-D099-11DF-42007FFAC3A1}"/>
              </a:ext>
            </a:extLst>
          </p:cNvPr>
          <p:cNvPicPr>
            <a:picLocks noChangeAspect="1"/>
          </p:cNvPicPr>
          <p:nvPr/>
        </p:nvPicPr>
        <p:blipFill>
          <a:blip r:embed="rId2"/>
          <a:stretch>
            <a:fillRect/>
          </a:stretch>
        </p:blipFill>
        <p:spPr>
          <a:xfrm>
            <a:off x="9931498" y="5917066"/>
            <a:ext cx="2295138" cy="1084206"/>
          </a:xfrm>
          <a:prstGeom prst="rect">
            <a:avLst/>
          </a:prstGeom>
        </p:spPr>
      </p:pic>
      <p:pic>
        <p:nvPicPr>
          <p:cNvPr id="7" name="Picture 6">
            <a:extLst>
              <a:ext uri="{FF2B5EF4-FFF2-40B4-BE49-F238E27FC236}">
                <a16:creationId xmlns:a16="http://schemas.microsoft.com/office/drawing/2014/main" id="{0FB77578-7F92-E15E-92D5-DAE536DB2FDD}"/>
              </a:ext>
            </a:extLst>
          </p:cNvPr>
          <p:cNvPicPr>
            <a:picLocks noChangeAspect="1"/>
          </p:cNvPicPr>
          <p:nvPr/>
        </p:nvPicPr>
        <p:blipFill>
          <a:blip r:embed="rId3"/>
          <a:stretch>
            <a:fillRect/>
          </a:stretch>
        </p:blipFill>
        <p:spPr>
          <a:xfrm>
            <a:off x="7597007" y="6159562"/>
            <a:ext cx="2299855" cy="666625"/>
          </a:xfrm>
          <a:prstGeom prst="rect">
            <a:avLst/>
          </a:prstGeom>
        </p:spPr>
      </p:pic>
      <p:sp>
        <p:nvSpPr>
          <p:cNvPr id="8" name="Rectangle 7">
            <a:extLst>
              <a:ext uri="{FF2B5EF4-FFF2-40B4-BE49-F238E27FC236}">
                <a16:creationId xmlns:a16="http://schemas.microsoft.com/office/drawing/2014/main" id="{65436CCE-2B84-D494-D43C-948A27E4853E}"/>
              </a:ext>
            </a:extLst>
          </p:cNvPr>
          <p:cNvSpPr/>
          <p:nvPr/>
        </p:nvSpPr>
        <p:spPr>
          <a:xfrm>
            <a:off x="10972800" y="1939636"/>
            <a:ext cx="1219200" cy="17595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Brace 9">
            <a:extLst>
              <a:ext uri="{FF2B5EF4-FFF2-40B4-BE49-F238E27FC236}">
                <a16:creationId xmlns:a16="http://schemas.microsoft.com/office/drawing/2014/main" id="{DCFDD20E-A2C9-C733-6798-BF445B65B188}"/>
              </a:ext>
            </a:extLst>
          </p:cNvPr>
          <p:cNvSpPr/>
          <p:nvPr/>
        </p:nvSpPr>
        <p:spPr>
          <a:xfrm rot="5400000">
            <a:off x="3199747" y="2582944"/>
            <a:ext cx="316462" cy="5267700"/>
          </a:xfrm>
          <a:prstGeom prst="rightBrace">
            <a:avLst/>
          </a:prstGeom>
          <a:ln w="19050">
            <a:solidFill>
              <a:srgbClr val="A62A79"/>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9A716EF0-A28F-7F52-1616-CD1869833D3F}"/>
              </a:ext>
            </a:extLst>
          </p:cNvPr>
          <p:cNvSpPr txBox="1"/>
          <p:nvPr/>
        </p:nvSpPr>
        <p:spPr>
          <a:xfrm>
            <a:off x="2190966" y="5474288"/>
            <a:ext cx="2796897" cy="369332"/>
          </a:xfrm>
          <a:prstGeom prst="rect">
            <a:avLst/>
          </a:prstGeom>
          <a:noFill/>
        </p:spPr>
        <p:txBody>
          <a:bodyPr wrap="square" rtlCol="0">
            <a:spAutoFit/>
          </a:bodyPr>
          <a:lstStyle/>
          <a:p>
            <a:r>
              <a:rPr lang="en-US" dirty="0"/>
              <a:t>Are they interconnected?</a:t>
            </a:r>
          </a:p>
        </p:txBody>
      </p:sp>
      <p:cxnSp>
        <p:nvCxnSpPr>
          <p:cNvPr id="3" name="Straight Connector 2">
            <a:extLst>
              <a:ext uri="{FF2B5EF4-FFF2-40B4-BE49-F238E27FC236}">
                <a16:creationId xmlns:a16="http://schemas.microsoft.com/office/drawing/2014/main" id="{FC9CB26D-434E-DE31-2466-0337B2ADA676}"/>
              </a:ext>
            </a:extLst>
          </p:cNvPr>
          <p:cNvCxnSpPr/>
          <p:nvPr/>
        </p:nvCxnSpPr>
        <p:spPr>
          <a:xfrm>
            <a:off x="581891" y="1551709"/>
            <a:ext cx="10771909" cy="0"/>
          </a:xfrm>
          <a:prstGeom prst="line">
            <a:avLst/>
          </a:prstGeom>
          <a:ln w="19050">
            <a:solidFill>
              <a:srgbClr val="A62A79"/>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48BF06E-F839-0CD7-5EC2-E4B54DD8EEC0}"/>
              </a:ext>
            </a:extLst>
          </p:cNvPr>
          <p:cNvSpPr/>
          <p:nvPr/>
        </p:nvSpPr>
        <p:spPr>
          <a:xfrm>
            <a:off x="7152722" y="2152101"/>
            <a:ext cx="410705" cy="36933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4</a:t>
            </a:r>
          </a:p>
        </p:txBody>
      </p:sp>
      <p:pic>
        <p:nvPicPr>
          <p:cNvPr id="13" name="Picture 12">
            <a:extLst>
              <a:ext uri="{FF2B5EF4-FFF2-40B4-BE49-F238E27FC236}">
                <a16:creationId xmlns:a16="http://schemas.microsoft.com/office/drawing/2014/main" id="{CD107428-E13E-5DFA-8800-CAD124609971}"/>
              </a:ext>
            </a:extLst>
          </p:cNvPr>
          <p:cNvPicPr>
            <a:picLocks noChangeAspect="1"/>
          </p:cNvPicPr>
          <p:nvPr/>
        </p:nvPicPr>
        <p:blipFill>
          <a:blip r:embed="rId4"/>
          <a:stretch>
            <a:fillRect/>
          </a:stretch>
        </p:blipFill>
        <p:spPr>
          <a:xfrm>
            <a:off x="6559811" y="1615038"/>
            <a:ext cx="5407558" cy="4309147"/>
          </a:xfrm>
          <a:prstGeom prst="rect">
            <a:avLst/>
          </a:prstGeom>
        </p:spPr>
      </p:pic>
    </p:spTree>
    <p:extLst>
      <p:ext uri="{BB962C8B-B14F-4D97-AF65-F5344CB8AC3E}">
        <p14:creationId xmlns:p14="http://schemas.microsoft.com/office/powerpoint/2010/main" val="2696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C2F0-5A39-D8C2-C159-5ABD18A8A771}"/>
              </a:ext>
            </a:extLst>
          </p:cNvPr>
          <p:cNvSpPr>
            <a:spLocks noGrp="1"/>
          </p:cNvSpPr>
          <p:nvPr>
            <p:ph type="title"/>
          </p:nvPr>
        </p:nvSpPr>
        <p:spPr>
          <a:xfrm>
            <a:off x="571803" y="349422"/>
            <a:ext cx="10515600" cy="1325563"/>
          </a:xfrm>
        </p:spPr>
        <p:txBody>
          <a:bodyPr/>
          <a:lstStyle/>
          <a:p>
            <a:r>
              <a:rPr lang="en-US" sz="4400" b="1" dirty="0">
                <a:solidFill>
                  <a:schemeClr val="tx1">
                    <a:alpha val="80000"/>
                  </a:schemeClr>
                </a:solidFill>
              </a:rPr>
              <a:t>Apoptotic signaling</a:t>
            </a:r>
            <a:endParaRPr lang="en-US" dirty="0"/>
          </a:p>
        </p:txBody>
      </p:sp>
      <p:pic>
        <p:nvPicPr>
          <p:cNvPr id="4" name="Content Placeholder 3">
            <a:extLst>
              <a:ext uri="{FF2B5EF4-FFF2-40B4-BE49-F238E27FC236}">
                <a16:creationId xmlns:a16="http://schemas.microsoft.com/office/drawing/2014/main" id="{137663ED-E968-4F7E-D475-FB8581F60B7D}"/>
              </a:ext>
            </a:extLst>
          </p:cNvPr>
          <p:cNvPicPr>
            <a:picLocks noGrp="1" noChangeAspect="1"/>
          </p:cNvPicPr>
          <p:nvPr>
            <p:ph idx="1"/>
          </p:nvPr>
        </p:nvPicPr>
        <p:blipFill>
          <a:blip r:embed="rId2"/>
          <a:srcRect t="70232" r="28196"/>
          <a:stretch/>
        </p:blipFill>
        <p:spPr>
          <a:xfrm>
            <a:off x="5990554" y="955157"/>
            <a:ext cx="6042763" cy="1586341"/>
          </a:xfrm>
        </p:spPr>
      </p:pic>
      <p:sp>
        <p:nvSpPr>
          <p:cNvPr id="8" name="TextBox 7">
            <a:extLst>
              <a:ext uri="{FF2B5EF4-FFF2-40B4-BE49-F238E27FC236}">
                <a16:creationId xmlns:a16="http://schemas.microsoft.com/office/drawing/2014/main" id="{CAED4BE7-133B-55E0-71E9-25AF803EA757}"/>
              </a:ext>
            </a:extLst>
          </p:cNvPr>
          <p:cNvSpPr txBox="1"/>
          <p:nvPr/>
        </p:nvSpPr>
        <p:spPr>
          <a:xfrm>
            <a:off x="10685710" y="730470"/>
            <a:ext cx="1381597" cy="369332"/>
          </a:xfrm>
          <a:prstGeom prst="rect">
            <a:avLst/>
          </a:prstGeom>
          <a:noFill/>
        </p:spPr>
        <p:txBody>
          <a:bodyPr wrap="none" rtlCol="0">
            <a:spAutoFit/>
          </a:bodyPr>
          <a:lstStyle/>
          <a:p>
            <a:r>
              <a:rPr lang="en-US" b="1" dirty="0"/>
              <a:t>Macrophage</a:t>
            </a:r>
          </a:p>
        </p:txBody>
      </p:sp>
      <p:cxnSp>
        <p:nvCxnSpPr>
          <p:cNvPr id="10" name="Straight Connector 9">
            <a:extLst>
              <a:ext uri="{FF2B5EF4-FFF2-40B4-BE49-F238E27FC236}">
                <a16:creationId xmlns:a16="http://schemas.microsoft.com/office/drawing/2014/main" id="{00FEAF8B-84E7-BD6D-5110-66A4671A1856}"/>
              </a:ext>
            </a:extLst>
          </p:cNvPr>
          <p:cNvCxnSpPr>
            <a:cxnSpLocks/>
            <a:endCxn id="24" idx="1"/>
          </p:cNvCxnSpPr>
          <p:nvPr/>
        </p:nvCxnSpPr>
        <p:spPr>
          <a:xfrm>
            <a:off x="512618" y="1505663"/>
            <a:ext cx="5156034" cy="0"/>
          </a:xfrm>
          <a:prstGeom prst="line">
            <a:avLst/>
          </a:prstGeom>
          <a:ln w="19050">
            <a:solidFill>
              <a:srgbClr val="A62A7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10911F-9153-13F1-B7BE-7242734EA30C}"/>
              </a:ext>
            </a:extLst>
          </p:cNvPr>
          <p:cNvSpPr txBox="1"/>
          <p:nvPr/>
        </p:nvSpPr>
        <p:spPr>
          <a:xfrm>
            <a:off x="7110812" y="2403477"/>
            <a:ext cx="961812" cy="369332"/>
          </a:xfrm>
          <a:prstGeom prst="rect">
            <a:avLst/>
          </a:prstGeom>
          <a:noFill/>
        </p:spPr>
        <p:txBody>
          <a:bodyPr wrap="square" rtlCol="0">
            <a:spAutoFit/>
          </a:bodyPr>
          <a:lstStyle/>
          <a:p>
            <a:r>
              <a:rPr lang="en-US" b="1" dirty="0"/>
              <a:t>Platelet</a:t>
            </a:r>
            <a:endParaRPr lang="en-US" dirty="0"/>
          </a:p>
        </p:txBody>
      </p:sp>
      <p:sp>
        <p:nvSpPr>
          <p:cNvPr id="12" name="TextBox 11">
            <a:extLst>
              <a:ext uri="{FF2B5EF4-FFF2-40B4-BE49-F238E27FC236}">
                <a16:creationId xmlns:a16="http://schemas.microsoft.com/office/drawing/2014/main" id="{00D2441A-42BF-231A-98E7-7ED40477BA2D}"/>
              </a:ext>
            </a:extLst>
          </p:cNvPr>
          <p:cNvSpPr txBox="1"/>
          <p:nvPr/>
        </p:nvSpPr>
        <p:spPr>
          <a:xfrm>
            <a:off x="8676801" y="1967495"/>
            <a:ext cx="1995054" cy="646331"/>
          </a:xfrm>
          <a:prstGeom prst="rect">
            <a:avLst/>
          </a:prstGeom>
          <a:solidFill>
            <a:schemeClr val="bg1"/>
          </a:solidFill>
        </p:spPr>
        <p:txBody>
          <a:bodyPr wrap="square" rtlCol="0">
            <a:spAutoFit/>
          </a:bodyPr>
          <a:lstStyle/>
          <a:p>
            <a:r>
              <a:rPr lang="en-US" b="1" dirty="0"/>
              <a:t>Phagocytosis: Apoptotic platelet</a:t>
            </a:r>
          </a:p>
        </p:txBody>
      </p:sp>
      <p:sp>
        <p:nvSpPr>
          <p:cNvPr id="13" name="TextBox 12">
            <a:extLst>
              <a:ext uri="{FF2B5EF4-FFF2-40B4-BE49-F238E27FC236}">
                <a16:creationId xmlns:a16="http://schemas.microsoft.com/office/drawing/2014/main" id="{CDB1B9BD-A3A4-9FDB-77EE-C8DEBC3E781D}"/>
              </a:ext>
            </a:extLst>
          </p:cNvPr>
          <p:cNvSpPr txBox="1"/>
          <p:nvPr/>
        </p:nvSpPr>
        <p:spPr>
          <a:xfrm>
            <a:off x="5668652" y="689039"/>
            <a:ext cx="1709958" cy="646331"/>
          </a:xfrm>
          <a:prstGeom prst="rect">
            <a:avLst/>
          </a:prstGeom>
          <a:solidFill>
            <a:schemeClr val="bg1"/>
          </a:solidFill>
        </p:spPr>
        <p:txBody>
          <a:bodyPr wrap="square" rtlCol="0">
            <a:spAutoFit/>
          </a:bodyPr>
          <a:lstStyle/>
          <a:p>
            <a:pPr algn="ctr"/>
            <a:r>
              <a:rPr lang="en-US" b="1" dirty="0">
                <a:solidFill>
                  <a:srgbClr val="C00000"/>
                </a:solidFill>
              </a:rPr>
              <a:t>Apoptosis inducing signal</a:t>
            </a:r>
          </a:p>
        </p:txBody>
      </p:sp>
      <p:sp>
        <p:nvSpPr>
          <p:cNvPr id="20" name="TextBox 19">
            <a:extLst>
              <a:ext uri="{FF2B5EF4-FFF2-40B4-BE49-F238E27FC236}">
                <a16:creationId xmlns:a16="http://schemas.microsoft.com/office/drawing/2014/main" id="{D3972852-3BE3-3D7B-DB9C-27D8A15B9636}"/>
              </a:ext>
            </a:extLst>
          </p:cNvPr>
          <p:cNvSpPr txBox="1"/>
          <p:nvPr/>
        </p:nvSpPr>
        <p:spPr>
          <a:xfrm>
            <a:off x="280054" y="4008851"/>
            <a:ext cx="11556872" cy="1908215"/>
          </a:xfrm>
          <a:prstGeom prst="rect">
            <a:avLst/>
          </a:prstGeom>
          <a:noFill/>
        </p:spPr>
        <p:txBody>
          <a:bodyPr wrap="square">
            <a:spAutoFit/>
          </a:bodyPr>
          <a:lstStyle/>
          <a:p>
            <a:pPr algn="l"/>
            <a:endParaRPr lang="en-US" i="0" u="none" strike="noStrike" dirty="0">
              <a:solidFill>
                <a:srgbClr val="000000"/>
              </a:solidFill>
              <a:effectLst/>
            </a:endParaRPr>
          </a:p>
          <a:p>
            <a:pPr marL="285750" indent="-285750" algn="l">
              <a:buFont typeface="Arial" panose="020B0604020202020204" pitchFamily="34" charset="0"/>
              <a:buChar char="•"/>
            </a:pPr>
            <a:r>
              <a:rPr lang="en-US" sz="2000" b="1" i="0" u="none" strike="noStrike" dirty="0">
                <a:solidFill>
                  <a:srgbClr val="000000"/>
                </a:solidFill>
                <a:effectLst/>
              </a:rPr>
              <a:t>Genetic evidence</a:t>
            </a:r>
            <a:r>
              <a:rPr lang="en-US" sz="2000" i="0" u="none" strike="noStrike" dirty="0">
                <a:solidFill>
                  <a:srgbClr val="000000"/>
                </a:solidFill>
                <a:effectLst/>
              </a:rPr>
              <a:t>: Platelet/MK-specific Bcl2 deletion → no change in platelet count or lifespan</a:t>
            </a:r>
          </a:p>
          <a:p>
            <a:pPr marL="285750" indent="-285750" algn="l">
              <a:buFont typeface="Arial" panose="020B0604020202020204" pitchFamily="34" charset="0"/>
              <a:buChar char="•"/>
            </a:pPr>
            <a:r>
              <a:rPr lang="en-US" sz="2000" b="1" i="0" u="none" strike="noStrike" dirty="0">
                <a:solidFill>
                  <a:srgbClr val="000000"/>
                </a:solidFill>
                <a:effectLst/>
              </a:rPr>
              <a:t>“Molecular clock</a:t>
            </a:r>
            <a:r>
              <a:rPr lang="en-US" sz="2000" i="0" u="none" strike="noStrike" dirty="0">
                <a:solidFill>
                  <a:srgbClr val="000000"/>
                </a:solidFill>
                <a:effectLst/>
              </a:rPr>
              <a:t>” model: BCL-XL restrains </a:t>
            </a:r>
            <a:r>
              <a:rPr lang="en-US" sz="2000" i="0" u="none" strike="noStrike" dirty="0" err="1">
                <a:solidFill>
                  <a:srgbClr val="000000"/>
                </a:solidFill>
                <a:effectLst/>
              </a:rPr>
              <a:t>Bak</a:t>
            </a:r>
            <a:r>
              <a:rPr lang="en-US" sz="2000" i="0" u="none" strike="noStrike" dirty="0">
                <a:solidFill>
                  <a:srgbClr val="000000"/>
                </a:solidFill>
                <a:effectLst/>
              </a:rPr>
              <a:t>; as BCL-XL declines over time, </a:t>
            </a:r>
            <a:r>
              <a:rPr lang="en-US" sz="2000" i="0" u="none" strike="noStrike" dirty="0" err="1">
                <a:solidFill>
                  <a:srgbClr val="000000"/>
                </a:solidFill>
                <a:effectLst/>
              </a:rPr>
              <a:t>Bak</a:t>
            </a:r>
            <a:r>
              <a:rPr lang="en-US" sz="2000" i="0" u="none" strike="noStrike" dirty="0">
                <a:solidFill>
                  <a:srgbClr val="000000"/>
                </a:solidFill>
                <a:effectLst/>
              </a:rPr>
              <a:t> triggers apoptosis</a:t>
            </a:r>
          </a:p>
          <a:p>
            <a:pPr marL="285750" indent="-285750" algn="l">
              <a:buFont typeface="Arial" panose="020B0604020202020204" pitchFamily="34" charset="0"/>
              <a:buChar char="•"/>
            </a:pPr>
            <a:r>
              <a:rPr lang="en-US" sz="2000" b="1" i="0" u="none" strike="noStrike" dirty="0">
                <a:solidFill>
                  <a:srgbClr val="000000"/>
                </a:solidFill>
                <a:effectLst/>
              </a:rPr>
              <a:t>Clinical BCL-XL inhibitors </a:t>
            </a:r>
            <a:r>
              <a:rPr lang="en-US" sz="2000" i="0" u="none" strike="noStrike" dirty="0">
                <a:solidFill>
                  <a:srgbClr val="000000"/>
                </a:solidFill>
                <a:effectLst/>
              </a:rPr>
              <a:t>(e.g., navitoclax) → thrombocytopenia; BCL-2–selective drugs (e.g., </a:t>
            </a:r>
            <a:r>
              <a:rPr lang="en-US" sz="2000" i="0" u="none" strike="noStrike" dirty="0" err="1">
                <a:solidFill>
                  <a:srgbClr val="000000"/>
                </a:solidFill>
                <a:effectLst/>
              </a:rPr>
              <a:t>venetoclax</a:t>
            </a:r>
            <a:r>
              <a:rPr lang="en-US" sz="2000" i="0" u="none" strike="noStrike" dirty="0">
                <a:solidFill>
                  <a:srgbClr val="000000"/>
                </a:solidFill>
                <a:effectLst/>
              </a:rPr>
              <a:t>) largely spare platelets</a:t>
            </a:r>
          </a:p>
          <a:p>
            <a:pPr marL="285750" indent="-285750" algn="l">
              <a:buFont typeface="Arial" panose="020B0604020202020204" pitchFamily="34" charset="0"/>
              <a:buChar char="•"/>
            </a:pPr>
            <a:r>
              <a:rPr lang="en-US" sz="2000" b="1" i="0" u="none" strike="noStrike" dirty="0">
                <a:solidFill>
                  <a:srgbClr val="000000"/>
                </a:solidFill>
                <a:effectLst/>
              </a:rPr>
              <a:t>Gain-of-function</a:t>
            </a:r>
            <a:r>
              <a:rPr lang="en-US" sz="2000" i="0" u="none" strike="noStrike" dirty="0">
                <a:solidFill>
                  <a:srgbClr val="000000"/>
                </a:solidFill>
                <a:effectLst/>
              </a:rPr>
              <a:t>: BCL-2 overexpression can modestly extend platelet lifespan ( 60 h  → 75 h)</a:t>
            </a:r>
          </a:p>
        </p:txBody>
      </p:sp>
      <p:sp>
        <p:nvSpPr>
          <p:cNvPr id="23" name="TextBox 22">
            <a:extLst>
              <a:ext uri="{FF2B5EF4-FFF2-40B4-BE49-F238E27FC236}">
                <a16:creationId xmlns:a16="http://schemas.microsoft.com/office/drawing/2014/main" id="{5AE535C9-77BC-088C-2053-2F301FAA454E}"/>
              </a:ext>
            </a:extLst>
          </p:cNvPr>
          <p:cNvSpPr txBox="1"/>
          <p:nvPr/>
        </p:nvSpPr>
        <p:spPr>
          <a:xfrm>
            <a:off x="284941" y="2661905"/>
            <a:ext cx="8391860" cy="1200329"/>
          </a:xfrm>
          <a:prstGeom prst="rect">
            <a:avLst/>
          </a:prstGeom>
          <a:noFill/>
        </p:spPr>
        <p:txBody>
          <a:bodyPr wrap="square">
            <a:spAutoFit/>
          </a:bodyPr>
          <a:lstStyle/>
          <a:p>
            <a:pPr algn="l"/>
            <a:r>
              <a:rPr lang="en-US" sz="2400" b="1" i="0" u="none" strike="noStrike" dirty="0">
                <a:effectLst/>
              </a:rPr>
              <a:t>BCL-2 Is Dispensable in Platelets</a:t>
            </a:r>
          </a:p>
          <a:p>
            <a:pPr marL="285750" indent="-285750" algn="l">
              <a:buFont typeface="Courier New" panose="02070309020205020404" pitchFamily="49" charset="0"/>
              <a:buChar char="o"/>
            </a:pPr>
            <a:r>
              <a:rPr lang="en-US" sz="2400" i="0" u="none" strike="noStrike" dirty="0">
                <a:effectLst/>
              </a:rPr>
              <a:t>Unlike most cells, platelets do </a:t>
            </a:r>
            <a:r>
              <a:rPr lang="en-US" sz="2400" i="1" u="none" strike="noStrike" dirty="0">
                <a:effectLst/>
              </a:rPr>
              <a:t>not</a:t>
            </a:r>
            <a:r>
              <a:rPr lang="en-US" sz="2400" i="0" u="none" strike="noStrike" dirty="0">
                <a:effectLst/>
              </a:rPr>
              <a:t> depend on BCL-2 for survival</a:t>
            </a:r>
          </a:p>
          <a:p>
            <a:pPr marL="285750" indent="-285750" algn="l">
              <a:buFont typeface="Courier New" panose="02070309020205020404" pitchFamily="49" charset="0"/>
              <a:buChar char="o"/>
            </a:pPr>
            <a:r>
              <a:rPr lang="en-US" sz="2400" i="0" u="none" strike="noStrike" dirty="0">
                <a:effectLst/>
              </a:rPr>
              <a:t>Platelet survival is primarily controlled by BCL-XL</a:t>
            </a:r>
          </a:p>
        </p:txBody>
      </p:sp>
      <p:sp>
        <p:nvSpPr>
          <p:cNvPr id="24" name="Rounded Rectangle 23">
            <a:extLst>
              <a:ext uri="{FF2B5EF4-FFF2-40B4-BE49-F238E27FC236}">
                <a16:creationId xmlns:a16="http://schemas.microsoft.com/office/drawing/2014/main" id="{26A2A4EE-CCEE-6FA2-C20C-F5F894C30DD7}"/>
              </a:ext>
            </a:extLst>
          </p:cNvPr>
          <p:cNvSpPr/>
          <p:nvPr/>
        </p:nvSpPr>
        <p:spPr>
          <a:xfrm>
            <a:off x="5668652" y="88025"/>
            <a:ext cx="6454073" cy="2835275"/>
          </a:xfrm>
          <a:prstGeom prst="roundRect">
            <a:avLst/>
          </a:prstGeom>
          <a:noFill/>
          <a:ln>
            <a:solidFill>
              <a:srgbClr val="A62A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2C65E75C-8022-91B4-3026-BD9F8C6A7660}"/>
              </a:ext>
            </a:extLst>
          </p:cNvPr>
          <p:cNvPicPr>
            <a:picLocks noChangeAspect="1"/>
          </p:cNvPicPr>
          <p:nvPr/>
        </p:nvPicPr>
        <p:blipFill>
          <a:blip r:embed="rId3"/>
          <a:stretch>
            <a:fillRect/>
          </a:stretch>
        </p:blipFill>
        <p:spPr>
          <a:xfrm>
            <a:off x="9931498" y="5917066"/>
            <a:ext cx="2295138" cy="1084206"/>
          </a:xfrm>
          <a:prstGeom prst="rect">
            <a:avLst/>
          </a:prstGeom>
        </p:spPr>
      </p:pic>
      <p:pic>
        <p:nvPicPr>
          <p:cNvPr id="28" name="Picture 27">
            <a:extLst>
              <a:ext uri="{FF2B5EF4-FFF2-40B4-BE49-F238E27FC236}">
                <a16:creationId xmlns:a16="http://schemas.microsoft.com/office/drawing/2014/main" id="{ACBC312A-8E7F-A804-3E44-6E36109888CA}"/>
              </a:ext>
            </a:extLst>
          </p:cNvPr>
          <p:cNvPicPr>
            <a:picLocks noChangeAspect="1"/>
          </p:cNvPicPr>
          <p:nvPr/>
        </p:nvPicPr>
        <p:blipFill>
          <a:blip r:embed="rId4"/>
          <a:stretch>
            <a:fillRect/>
          </a:stretch>
        </p:blipFill>
        <p:spPr>
          <a:xfrm>
            <a:off x="7597007" y="6159562"/>
            <a:ext cx="2299855" cy="666625"/>
          </a:xfrm>
          <a:prstGeom prst="rect">
            <a:avLst/>
          </a:prstGeom>
        </p:spPr>
      </p:pic>
      <p:sp>
        <p:nvSpPr>
          <p:cNvPr id="29" name="TextBox 28">
            <a:extLst>
              <a:ext uri="{FF2B5EF4-FFF2-40B4-BE49-F238E27FC236}">
                <a16:creationId xmlns:a16="http://schemas.microsoft.com/office/drawing/2014/main" id="{2E2E585B-1FE4-4CC0-9EB5-CAA7A5C620D7}"/>
              </a:ext>
            </a:extLst>
          </p:cNvPr>
          <p:cNvSpPr txBox="1"/>
          <p:nvPr/>
        </p:nvSpPr>
        <p:spPr>
          <a:xfrm>
            <a:off x="1910443" y="6459169"/>
            <a:ext cx="3459345" cy="369332"/>
          </a:xfrm>
          <a:prstGeom prst="rect">
            <a:avLst/>
          </a:prstGeom>
          <a:noFill/>
        </p:spPr>
        <p:txBody>
          <a:bodyPr wrap="none" rtlCol="0">
            <a:spAutoFit/>
          </a:bodyPr>
          <a:lstStyle/>
          <a:p>
            <a:r>
              <a:rPr lang="en-US" dirty="0"/>
              <a:t>Benjamin </a:t>
            </a:r>
            <a:r>
              <a:rPr lang="en-US" dirty="0" err="1"/>
              <a:t>Kile</a:t>
            </a:r>
            <a:r>
              <a:rPr lang="en-US" dirty="0"/>
              <a:t> and Emma </a:t>
            </a:r>
            <a:r>
              <a:rPr lang="en-US" dirty="0" err="1"/>
              <a:t>Josefsson</a:t>
            </a:r>
            <a:endParaRPr lang="en-US" dirty="0"/>
          </a:p>
        </p:txBody>
      </p:sp>
    </p:spTree>
    <p:extLst>
      <p:ext uri="{BB962C8B-B14F-4D97-AF65-F5344CB8AC3E}">
        <p14:creationId xmlns:p14="http://schemas.microsoft.com/office/powerpoint/2010/main" val="240211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1EEF8-25D2-CAF4-9C77-67C1283C9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58ED8-EA36-2607-24BE-08193B769C76}"/>
              </a:ext>
            </a:extLst>
          </p:cNvPr>
          <p:cNvSpPr>
            <a:spLocks noGrp="1"/>
          </p:cNvSpPr>
          <p:nvPr>
            <p:ph type="title"/>
          </p:nvPr>
        </p:nvSpPr>
        <p:spPr>
          <a:xfrm>
            <a:off x="470640" y="180099"/>
            <a:ext cx="5037061" cy="1325563"/>
          </a:xfrm>
        </p:spPr>
        <p:txBody>
          <a:bodyPr>
            <a:normAutofit/>
          </a:bodyPr>
          <a:lstStyle/>
          <a:p>
            <a:r>
              <a:rPr lang="en-US" sz="2800" b="1" dirty="0">
                <a:solidFill>
                  <a:schemeClr val="tx1">
                    <a:alpha val="80000"/>
                  </a:schemeClr>
                </a:solidFill>
              </a:rPr>
              <a:t>Apoptotic Signaling and Glycan Related Platelet Clearance are Interconnected</a:t>
            </a:r>
            <a:endParaRPr lang="en-US" sz="2800" dirty="0"/>
          </a:p>
        </p:txBody>
      </p:sp>
      <p:pic>
        <p:nvPicPr>
          <p:cNvPr id="4" name="Content Placeholder 3">
            <a:extLst>
              <a:ext uri="{FF2B5EF4-FFF2-40B4-BE49-F238E27FC236}">
                <a16:creationId xmlns:a16="http://schemas.microsoft.com/office/drawing/2014/main" id="{70DA8D1E-89BE-4805-B4E9-E79868FB692D}"/>
              </a:ext>
            </a:extLst>
          </p:cNvPr>
          <p:cNvPicPr>
            <a:picLocks noGrp="1" noChangeAspect="1"/>
          </p:cNvPicPr>
          <p:nvPr>
            <p:ph idx="1"/>
          </p:nvPr>
        </p:nvPicPr>
        <p:blipFill>
          <a:blip r:embed="rId3"/>
          <a:srcRect t="70232" r="28196"/>
          <a:stretch/>
        </p:blipFill>
        <p:spPr>
          <a:xfrm>
            <a:off x="5990554" y="955157"/>
            <a:ext cx="6042763" cy="1586341"/>
          </a:xfrm>
        </p:spPr>
      </p:pic>
      <p:sp>
        <p:nvSpPr>
          <p:cNvPr id="8" name="TextBox 7">
            <a:extLst>
              <a:ext uri="{FF2B5EF4-FFF2-40B4-BE49-F238E27FC236}">
                <a16:creationId xmlns:a16="http://schemas.microsoft.com/office/drawing/2014/main" id="{5D90E01A-2113-DE69-0674-0B73D6AD74A3}"/>
              </a:ext>
            </a:extLst>
          </p:cNvPr>
          <p:cNvSpPr txBox="1"/>
          <p:nvPr/>
        </p:nvSpPr>
        <p:spPr>
          <a:xfrm>
            <a:off x="10685710" y="730470"/>
            <a:ext cx="1381597" cy="369332"/>
          </a:xfrm>
          <a:prstGeom prst="rect">
            <a:avLst/>
          </a:prstGeom>
          <a:noFill/>
        </p:spPr>
        <p:txBody>
          <a:bodyPr wrap="none" rtlCol="0">
            <a:spAutoFit/>
          </a:bodyPr>
          <a:lstStyle/>
          <a:p>
            <a:r>
              <a:rPr lang="en-US" b="1" dirty="0"/>
              <a:t>Macrophage</a:t>
            </a:r>
          </a:p>
        </p:txBody>
      </p:sp>
      <p:cxnSp>
        <p:nvCxnSpPr>
          <p:cNvPr id="10" name="Straight Connector 9">
            <a:extLst>
              <a:ext uri="{FF2B5EF4-FFF2-40B4-BE49-F238E27FC236}">
                <a16:creationId xmlns:a16="http://schemas.microsoft.com/office/drawing/2014/main" id="{43EE837C-E5BA-652E-C3E6-3BF020339F9D}"/>
              </a:ext>
            </a:extLst>
          </p:cNvPr>
          <p:cNvCxnSpPr>
            <a:cxnSpLocks/>
            <a:endCxn id="24" idx="1"/>
          </p:cNvCxnSpPr>
          <p:nvPr/>
        </p:nvCxnSpPr>
        <p:spPr>
          <a:xfrm>
            <a:off x="512618" y="1505663"/>
            <a:ext cx="5156034" cy="0"/>
          </a:xfrm>
          <a:prstGeom prst="line">
            <a:avLst/>
          </a:prstGeom>
          <a:ln w="19050">
            <a:solidFill>
              <a:srgbClr val="A62A7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77E37A2-611A-3F12-E53E-19ECC02ED2A9}"/>
              </a:ext>
            </a:extLst>
          </p:cNvPr>
          <p:cNvSpPr txBox="1"/>
          <p:nvPr/>
        </p:nvSpPr>
        <p:spPr>
          <a:xfrm>
            <a:off x="7110812" y="2403477"/>
            <a:ext cx="961812" cy="369332"/>
          </a:xfrm>
          <a:prstGeom prst="rect">
            <a:avLst/>
          </a:prstGeom>
          <a:noFill/>
        </p:spPr>
        <p:txBody>
          <a:bodyPr wrap="square" rtlCol="0">
            <a:spAutoFit/>
          </a:bodyPr>
          <a:lstStyle/>
          <a:p>
            <a:r>
              <a:rPr lang="en-US" b="1" dirty="0"/>
              <a:t>Platelet</a:t>
            </a:r>
            <a:endParaRPr lang="en-US" dirty="0"/>
          </a:p>
        </p:txBody>
      </p:sp>
      <p:sp>
        <p:nvSpPr>
          <p:cNvPr id="12" name="TextBox 11">
            <a:extLst>
              <a:ext uri="{FF2B5EF4-FFF2-40B4-BE49-F238E27FC236}">
                <a16:creationId xmlns:a16="http://schemas.microsoft.com/office/drawing/2014/main" id="{12EFB62C-BC40-4B35-3942-D31A01595CC4}"/>
              </a:ext>
            </a:extLst>
          </p:cNvPr>
          <p:cNvSpPr txBox="1"/>
          <p:nvPr/>
        </p:nvSpPr>
        <p:spPr>
          <a:xfrm>
            <a:off x="8676801" y="1967495"/>
            <a:ext cx="1995054" cy="646331"/>
          </a:xfrm>
          <a:prstGeom prst="rect">
            <a:avLst/>
          </a:prstGeom>
          <a:solidFill>
            <a:schemeClr val="bg1"/>
          </a:solidFill>
        </p:spPr>
        <p:txBody>
          <a:bodyPr wrap="square" rtlCol="0">
            <a:spAutoFit/>
          </a:bodyPr>
          <a:lstStyle/>
          <a:p>
            <a:r>
              <a:rPr lang="en-US" b="1" dirty="0"/>
              <a:t>Phagocytosis: Apoptotic platelet</a:t>
            </a:r>
          </a:p>
        </p:txBody>
      </p:sp>
      <p:sp>
        <p:nvSpPr>
          <p:cNvPr id="13" name="TextBox 12">
            <a:extLst>
              <a:ext uri="{FF2B5EF4-FFF2-40B4-BE49-F238E27FC236}">
                <a16:creationId xmlns:a16="http://schemas.microsoft.com/office/drawing/2014/main" id="{8D2FC11E-3CF2-4C7C-A32D-835568240A79}"/>
              </a:ext>
            </a:extLst>
          </p:cNvPr>
          <p:cNvSpPr txBox="1"/>
          <p:nvPr/>
        </p:nvSpPr>
        <p:spPr>
          <a:xfrm>
            <a:off x="5668652" y="689039"/>
            <a:ext cx="1709958" cy="646331"/>
          </a:xfrm>
          <a:prstGeom prst="rect">
            <a:avLst/>
          </a:prstGeom>
          <a:solidFill>
            <a:schemeClr val="bg1"/>
          </a:solidFill>
        </p:spPr>
        <p:txBody>
          <a:bodyPr wrap="square" rtlCol="0">
            <a:spAutoFit/>
          </a:bodyPr>
          <a:lstStyle/>
          <a:p>
            <a:pPr algn="ctr"/>
            <a:r>
              <a:rPr lang="en-US" b="1" dirty="0">
                <a:solidFill>
                  <a:srgbClr val="C00000"/>
                </a:solidFill>
              </a:rPr>
              <a:t>Apoptosis inducing signal</a:t>
            </a:r>
          </a:p>
        </p:txBody>
      </p:sp>
      <p:sp>
        <p:nvSpPr>
          <p:cNvPr id="24" name="Rounded Rectangle 23">
            <a:extLst>
              <a:ext uri="{FF2B5EF4-FFF2-40B4-BE49-F238E27FC236}">
                <a16:creationId xmlns:a16="http://schemas.microsoft.com/office/drawing/2014/main" id="{3732FD83-3B9D-924D-6CFD-29DE13C0D48C}"/>
              </a:ext>
            </a:extLst>
          </p:cNvPr>
          <p:cNvSpPr/>
          <p:nvPr/>
        </p:nvSpPr>
        <p:spPr>
          <a:xfrm>
            <a:off x="5668652" y="88025"/>
            <a:ext cx="6454073" cy="2835275"/>
          </a:xfrm>
          <a:prstGeom prst="roundRect">
            <a:avLst/>
          </a:prstGeom>
          <a:noFill/>
          <a:ln w="19050">
            <a:solidFill>
              <a:srgbClr val="A62A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1AA307B-8B90-C24B-F6A0-098331DA1513}"/>
              </a:ext>
            </a:extLst>
          </p:cNvPr>
          <p:cNvSpPr txBox="1"/>
          <p:nvPr/>
        </p:nvSpPr>
        <p:spPr>
          <a:xfrm>
            <a:off x="430666" y="1748327"/>
            <a:ext cx="4935898" cy="646331"/>
          </a:xfrm>
          <a:prstGeom prst="rect">
            <a:avLst/>
          </a:prstGeom>
          <a:noFill/>
        </p:spPr>
        <p:txBody>
          <a:bodyPr wrap="square" rtlCol="0">
            <a:spAutoFit/>
          </a:bodyPr>
          <a:lstStyle/>
          <a:p>
            <a:r>
              <a:rPr lang="en-US" sz="1800" dirty="0">
                <a:effectLst/>
                <a:latin typeface="AdvGARAD"/>
              </a:rPr>
              <a:t>Mammalian scavenger receptors are divided into 11 classes</a:t>
            </a:r>
            <a:endParaRPr lang="en-US" dirty="0"/>
          </a:p>
        </p:txBody>
      </p:sp>
      <p:pic>
        <p:nvPicPr>
          <p:cNvPr id="5" name="Picture 4">
            <a:extLst>
              <a:ext uri="{FF2B5EF4-FFF2-40B4-BE49-F238E27FC236}">
                <a16:creationId xmlns:a16="http://schemas.microsoft.com/office/drawing/2014/main" id="{3EC872FA-3A0B-8A77-1954-B87F181F2357}"/>
              </a:ext>
            </a:extLst>
          </p:cNvPr>
          <p:cNvPicPr>
            <a:picLocks noChangeAspect="1"/>
          </p:cNvPicPr>
          <p:nvPr/>
        </p:nvPicPr>
        <p:blipFill>
          <a:blip r:embed="rId4"/>
          <a:srcRect l="37528" t="6651" r="8599" b="62207"/>
          <a:stretch/>
        </p:blipFill>
        <p:spPr>
          <a:xfrm>
            <a:off x="282798" y="2442538"/>
            <a:ext cx="5135798" cy="3973621"/>
          </a:xfrm>
          <a:prstGeom prst="rect">
            <a:avLst/>
          </a:prstGeom>
        </p:spPr>
      </p:pic>
      <p:sp>
        <p:nvSpPr>
          <p:cNvPr id="6" name="TextBox 5">
            <a:extLst>
              <a:ext uri="{FF2B5EF4-FFF2-40B4-BE49-F238E27FC236}">
                <a16:creationId xmlns:a16="http://schemas.microsoft.com/office/drawing/2014/main" id="{15A0C35F-2895-4ED2-1A61-AFDDC06FD95F}"/>
              </a:ext>
            </a:extLst>
          </p:cNvPr>
          <p:cNvSpPr txBox="1"/>
          <p:nvPr/>
        </p:nvSpPr>
        <p:spPr>
          <a:xfrm>
            <a:off x="1320901" y="6508578"/>
            <a:ext cx="3217563" cy="369332"/>
          </a:xfrm>
          <a:prstGeom prst="rect">
            <a:avLst/>
          </a:prstGeom>
          <a:noFill/>
        </p:spPr>
        <p:txBody>
          <a:bodyPr wrap="square">
            <a:spAutoFit/>
          </a:bodyPr>
          <a:lstStyle/>
          <a:p>
            <a:r>
              <a:rPr lang="en-US" sz="1800" i="1" dirty="0">
                <a:effectLst/>
                <a:latin typeface="Times" pitchFamily="2" charset="0"/>
              </a:rPr>
              <a:t>J Immunol </a:t>
            </a:r>
            <a:r>
              <a:rPr lang="en-US" sz="1800" dirty="0">
                <a:effectLst/>
                <a:latin typeface="Times" pitchFamily="2" charset="0"/>
              </a:rPr>
              <a:t>2017; 198:3775-3789</a:t>
            </a:r>
            <a:endParaRPr lang="en-US" dirty="0"/>
          </a:p>
        </p:txBody>
      </p:sp>
      <p:sp>
        <p:nvSpPr>
          <p:cNvPr id="7" name="Down Arrow 6">
            <a:extLst>
              <a:ext uri="{FF2B5EF4-FFF2-40B4-BE49-F238E27FC236}">
                <a16:creationId xmlns:a16="http://schemas.microsoft.com/office/drawing/2014/main" id="{C13EDF49-BADF-CE41-AE8A-E8E12446D174}"/>
              </a:ext>
            </a:extLst>
          </p:cNvPr>
          <p:cNvSpPr/>
          <p:nvPr/>
        </p:nvSpPr>
        <p:spPr>
          <a:xfrm>
            <a:off x="2092779" y="2487077"/>
            <a:ext cx="244831" cy="941923"/>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2AF9220-C09F-2998-2C83-5BC220FEC040}"/>
              </a:ext>
            </a:extLst>
          </p:cNvPr>
          <p:cNvSpPr txBox="1"/>
          <p:nvPr/>
        </p:nvSpPr>
        <p:spPr>
          <a:xfrm>
            <a:off x="5697574" y="2986691"/>
            <a:ext cx="6098720" cy="1477328"/>
          </a:xfrm>
          <a:prstGeom prst="rect">
            <a:avLst/>
          </a:prstGeom>
          <a:noFill/>
        </p:spPr>
        <p:txBody>
          <a:bodyPr wrap="square">
            <a:spAutoFit/>
          </a:bodyPr>
          <a:lstStyle/>
          <a:p>
            <a:r>
              <a:rPr lang="en-US" b="1" dirty="0">
                <a:effectLst/>
                <a:latin typeface="AdvGARAD"/>
              </a:rPr>
              <a:t>Class E scavenger receptors: SR-E</a:t>
            </a:r>
            <a:r>
              <a:rPr lang="en-US" b="1" dirty="0">
                <a:latin typeface="AdvGARAD"/>
              </a:rPr>
              <a:t>: </a:t>
            </a:r>
          </a:p>
          <a:p>
            <a:pPr marL="285750" indent="-285750">
              <a:buFont typeface="Arial" panose="020B0604020202020204" pitchFamily="34" charset="0"/>
              <a:buChar char="•"/>
            </a:pPr>
            <a:r>
              <a:rPr lang="en-US" b="1" dirty="0">
                <a:effectLst/>
                <a:latin typeface="AdvGARAD"/>
              </a:rPr>
              <a:t>C-type lectin-like domains </a:t>
            </a:r>
            <a:r>
              <a:rPr lang="en-US" dirty="0">
                <a:effectLst/>
                <a:latin typeface="AdvGARAD"/>
              </a:rPr>
              <a:t>with scavenger receptor activity </a:t>
            </a:r>
          </a:p>
          <a:p>
            <a:pPr marL="285750" indent="-285750">
              <a:buFont typeface="Arial" panose="020B0604020202020204" pitchFamily="34" charset="0"/>
              <a:buChar char="•"/>
            </a:pPr>
            <a:r>
              <a:rPr lang="en-US" b="1" dirty="0">
                <a:latin typeface="AdvGARAD"/>
              </a:rPr>
              <a:t>S</a:t>
            </a:r>
            <a:r>
              <a:rPr lang="en-US" b="1" dirty="0">
                <a:effectLst/>
                <a:latin typeface="AdvGARAD"/>
              </a:rPr>
              <a:t>equence homology alone </a:t>
            </a:r>
            <a:r>
              <a:rPr lang="en-US" dirty="0">
                <a:effectLst/>
                <a:latin typeface="AdvGARAD"/>
              </a:rPr>
              <a:t>is not sufficient to include a protein in this class of receptors</a:t>
            </a:r>
          </a:p>
          <a:p>
            <a:pPr marL="285750" indent="-285750">
              <a:buFont typeface="Arial" panose="020B0604020202020204" pitchFamily="34" charset="0"/>
              <a:buChar char="•"/>
            </a:pPr>
            <a:r>
              <a:rPr lang="en-US" dirty="0">
                <a:latin typeface="AdvGARAD"/>
              </a:rPr>
              <a:t>B</a:t>
            </a:r>
            <a:r>
              <a:rPr lang="en-US" dirty="0">
                <a:effectLst/>
                <a:latin typeface="AdvGARAD"/>
              </a:rPr>
              <a:t>elong to </a:t>
            </a:r>
            <a:r>
              <a:rPr lang="en-US" dirty="0">
                <a:latin typeface="AdvGARAD"/>
              </a:rPr>
              <a:t>the</a:t>
            </a:r>
            <a:r>
              <a:rPr lang="en-US" dirty="0">
                <a:effectLst/>
                <a:latin typeface="AdvGARAD"/>
              </a:rPr>
              <a:t> </a:t>
            </a:r>
            <a:r>
              <a:rPr lang="en-US" b="1" dirty="0">
                <a:effectLst/>
                <a:latin typeface="AdvGARAD"/>
              </a:rPr>
              <a:t>CLEC receptor </a:t>
            </a:r>
            <a:r>
              <a:rPr lang="en-US" dirty="0">
                <a:effectLst/>
                <a:latin typeface="AdvGARAD"/>
              </a:rPr>
              <a:t>family</a:t>
            </a:r>
            <a:endParaRPr lang="en-US" dirty="0"/>
          </a:p>
        </p:txBody>
      </p:sp>
      <p:sp>
        <p:nvSpPr>
          <p:cNvPr id="15" name="TextBox 14">
            <a:extLst>
              <a:ext uri="{FF2B5EF4-FFF2-40B4-BE49-F238E27FC236}">
                <a16:creationId xmlns:a16="http://schemas.microsoft.com/office/drawing/2014/main" id="{9FE0B6CB-5F60-ACC6-3846-EEE683580A46}"/>
              </a:ext>
            </a:extLst>
          </p:cNvPr>
          <p:cNvSpPr txBox="1"/>
          <p:nvPr/>
        </p:nvSpPr>
        <p:spPr>
          <a:xfrm>
            <a:off x="5711918" y="4660618"/>
            <a:ext cx="5929765" cy="1754326"/>
          </a:xfrm>
          <a:prstGeom prst="rect">
            <a:avLst/>
          </a:prstGeom>
          <a:noFill/>
        </p:spPr>
        <p:txBody>
          <a:bodyPr wrap="none" rtlCol="0">
            <a:spAutoFit/>
          </a:bodyPr>
          <a:lstStyle/>
          <a:p>
            <a:r>
              <a:rPr lang="en-US" dirty="0"/>
              <a:t>SR-E1 = CLEC8A/LOX-1</a:t>
            </a:r>
          </a:p>
          <a:p>
            <a:r>
              <a:rPr lang="en-US" dirty="0"/>
              <a:t>SR-E2 = CLEC7A/Dectin-1</a:t>
            </a:r>
          </a:p>
          <a:p>
            <a:r>
              <a:rPr lang="en-US" dirty="0"/>
              <a:t>SR-E3 = CD206/Mannose receptor 1</a:t>
            </a:r>
          </a:p>
          <a:p>
            <a:r>
              <a:rPr lang="en-US" dirty="0"/>
              <a:t>SR-E4 = </a:t>
            </a:r>
            <a:r>
              <a:rPr lang="en-US" b="1" dirty="0"/>
              <a:t>CELC4H1/</a:t>
            </a:r>
            <a:r>
              <a:rPr lang="en-US" b="1" dirty="0" err="1"/>
              <a:t>Asialoglycoprotein</a:t>
            </a:r>
            <a:r>
              <a:rPr lang="en-US" b="1" dirty="0"/>
              <a:t> receptor 1/ASGPR1/H1 </a:t>
            </a:r>
          </a:p>
          <a:p>
            <a:endParaRPr lang="en-US" dirty="0"/>
          </a:p>
          <a:p>
            <a:pPr algn="ctr"/>
            <a:r>
              <a:rPr lang="en-US" b="1" dirty="0">
                <a:solidFill>
                  <a:srgbClr val="C00000"/>
                </a:solidFill>
              </a:rPr>
              <a:t>CAVE: HL1 is NOT Ashwell Morell Receptor</a:t>
            </a:r>
          </a:p>
        </p:txBody>
      </p:sp>
      <p:sp>
        <p:nvSpPr>
          <p:cNvPr id="21" name="Down Arrow 20">
            <a:extLst>
              <a:ext uri="{FF2B5EF4-FFF2-40B4-BE49-F238E27FC236}">
                <a16:creationId xmlns:a16="http://schemas.microsoft.com/office/drawing/2014/main" id="{6F157ACF-ADA4-757F-97CC-4C8621CD5960}"/>
              </a:ext>
            </a:extLst>
          </p:cNvPr>
          <p:cNvSpPr/>
          <p:nvPr/>
        </p:nvSpPr>
        <p:spPr>
          <a:xfrm>
            <a:off x="4549253" y="2487077"/>
            <a:ext cx="244831" cy="941923"/>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68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174F00-B45F-8191-BC7A-C93E0093AB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7" t="2571" r="1914" b="2803"/>
          <a:stretch/>
        </p:blipFill>
        <p:spPr bwMode="auto">
          <a:xfrm>
            <a:off x="3099729" y="81808"/>
            <a:ext cx="8464493" cy="66146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7442488-7976-51CE-DE7B-E6F5F3340F7E}"/>
              </a:ext>
            </a:extLst>
          </p:cNvPr>
          <p:cNvPicPr>
            <a:picLocks noChangeAspect="1"/>
          </p:cNvPicPr>
          <p:nvPr/>
        </p:nvPicPr>
        <p:blipFill>
          <a:blip r:embed="rId4">
            <a:alphaModFix amt="3500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rot="6948840">
            <a:off x="1447496" y="-1883076"/>
            <a:ext cx="2992222" cy="5219510"/>
          </a:xfrm>
          <a:prstGeom prst="rect">
            <a:avLst/>
          </a:prstGeom>
        </p:spPr>
      </p:pic>
      <p:sp>
        <p:nvSpPr>
          <p:cNvPr id="11" name="TextBox 10">
            <a:extLst>
              <a:ext uri="{FF2B5EF4-FFF2-40B4-BE49-F238E27FC236}">
                <a16:creationId xmlns:a16="http://schemas.microsoft.com/office/drawing/2014/main" id="{0BD5BE05-05EC-3928-E5C8-930168466C39}"/>
              </a:ext>
            </a:extLst>
          </p:cNvPr>
          <p:cNvSpPr txBox="1"/>
          <p:nvPr/>
        </p:nvSpPr>
        <p:spPr>
          <a:xfrm>
            <a:off x="3031846" y="878039"/>
            <a:ext cx="1797287" cy="369332"/>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Bone Marrow </a:t>
            </a:r>
          </a:p>
        </p:txBody>
      </p:sp>
      <p:sp>
        <p:nvSpPr>
          <p:cNvPr id="5" name="TextBox 4">
            <a:extLst>
              <a:ext uri="{FF2B5EF4-FFF2-40B4-BE49-F238E27FC236}">
                <a16:creationId xmlns:a16="http://schemas.microsoft.com/office/drawing/2014/main" id="{C6780CC3-A193-A70B-663B-3E5959878EE8}"/>
              </a:ext>
            </a:extLst>
          </p:cNvPr>
          <p:cNvSpPr txBox="1"/>
          <p:nvPr/>
        </p:nvSpPr>
        <p:spPr>
          <a:xfrm>
            <a:off x="2146256" y="5111808"/>
            <a:ext cx="1577137" cy="461665"/>
          </a:xfrm>
          <a:prstGeom prst="rect">
            <a:avLst/>
          </a:prstGeom>
          <a:solidFill>
            <a:schemeClr val="bg1"/>
          </a:solidFill>
        </p:spPr>
        <p:txBody>
          <a:bodyPr wrap="square" rtlCol="0">
            <a:spAutoFit/>
          </a:bodyPr>
          <a:lstStyle/>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4A183E76-8B4E-BCDD-59CA-AFD1212ADCDF}"/>
              </a:ext>
            </a:extLst>
          </p:cNvPr>
          <p:cNvSpPr txBox="1"/>
          <p:nvPr/>
        </p:nvSpPr>
        <p:spPr>
          <a:xfrm>
            <a:off x="5603805" y="3681088"/>
            <a:ext cx="1872629" cy="461665"/>
          </a:xfrm>
          <a:prstGeom prst="rect">
            <a:avLst/>
          </a:prstGeom>
          <a:solidFill>
            <a:schemeClr val="bg1"/>
          </a:solidFill>
        </p:spPr>
        <p:txBody>
          <a:bodyPr wrap="non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Production</a:t>
            </a:r>
          </a:p>
        </p:txBody>
      </p:sp>
      <p:cxnSp>
        <p:nvCxnSpPr>
          <p:cNvPr id="12" name="Straight Connector 11">
            <a:extLst>
              <a:ext uri="{FF2B5EF4-FFF2-40B4-BE49-F238E27FC236}">
                <a16:creationId xmlns:a16="http://schemas.microsoft.com/office/drawing/2014/main" id="{41A45B25-0DDD-F809-07D3-397B74587BDF}"/>
              </a:ext>
            </a:extLst>
          </p:cNvPr>
          <p:cNvCxnSpPr>
            <a:cxnSpLocks/>
          </p:cNvCxnSpPr>
          <p:nvPr/>
        </p:nvCxnSpPr>
        <p:spPr>
          <a:xfrm flipV="1">
            <a:off x="4761186" y="227388"/>
            <a:ext cx="489021" cy="20288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067EC41-4975-C104-5D92-EB2FF127183A}"/>
              </a:ext>
            </a:extLst>
          </p:cNvPr>
          <p:cNvCxnSpPr>
            <a:cxnSpLocks/>
          </p:cNvCxnSpPr>
          <p:nvPr/>
        </p:nvCxnSpPr>
        <p:spPr>
          <a:xfrm>
            <a:off x="4136113" y="2460348"/>
            <a:ext cx="1114094" cy="1199484"/>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nvGrpSpPr>
          <p:cNvPr id="24" name="Group 23">
            <a:extLst>
              <a:ext uri="{FF2B5EF4-FFF2-40B4-BE49-F238E27FC236}">
                <a16:creationId xmlns:a16="http://schemas.microsoft.com/office/drawing/2014/main" id="{DEF6316F-8534-B081-4D91-A9B81BAF1B73}"/>
              </a:ext>
            </a:extLst>
          </p:cNvPr>
          <p:cNvGrpSpPr/>
          <p:nvPr/>
        </p:nvGrpSpPr>
        <p:grpSpPr>
          <a:xfrm>
            <a:off x="5133369" y="1165378"/>
            <a:ext cx="693683" cy="575982"/>
            <a:chOff x="520262" y="3484179"/>
            <a:chExt cx="693683" cy="575982"/>
          </a:xfrm>
        </p:grpSpPr>
        <p:sp>
          <p:nvSpPr>
            <p:cNvPr id="17" name="Oval 16">
              <a:extLst>
                <a:ext uri="{FF2B5EF4-FFF2-40B4-BE49-F238E27FC236}">
                  <a16:creationId xmlns:a16="http://schemas.microsoft.com/office/drawing/2014/main" id="{7576950E-9BC5-EDC9-7B54-073F60592285}"/>
                </a:ext>
              </a:extLst>
            </p:cNvPr>
            <p:cNvSpPr/>
            <p:nvPr/>
          </p:nvSpPr>
          <p:spPr>
            <a:xfrm>
              <a:off x="520262" y="3484179"/>
              <a:ext cx="693683" cy="575982"/>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67909C8-6552-0AFB-3134-2474DA3685D3}"/>
                </a:ext>
              </a:extLst>
            </p:cNvPr>
            <p:cNvSpPr/>
            <p:nvPr/>
          </p:nvSpPr>
          <p:spPr>
            <a:xfrm>
              <a:off x="625364" y="3589281"/>
              <a:ext cx="462455" cy="423582"/>
            </a:xfrm>
            <a:prstGeom prst="ellipse">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E420AFE3-91A7-9803-02F0-0BE4F94895A8}"/>
              </a:ext>
            </a:extLst>
          </p:cNvPr>
          <p:cNvSpPr txBox="1"/>
          <p:nvPr/>
        </p:nvSpPr>
        <p:spPr>
          <a:xfrm>
            <a:off x="4241312" y="1713190"/>
            <a:ext cx="1784115" cy="584775"/>
          </a:xfrm>
          <a:prstGeom prst="rect">
            <a:avLst/>
          </a:prstGeom>
          <a:noFill/>
        </p:spPr>
        <p:txBody>
          <a:bodyPr wrap="square"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Hematopoietic stem cell</a:t>
            </a:r>
          </a:p>
        </p:txBody>
      </p:sp>
      <p:sp>
        <p:nvSpPr>
          <p:cNvPr id="4" name="Rectangle 3">
            <a:extLst>
              <a:ext uri="{FF2B5EF4-FFF2-40B4-BE49-F238E27FC236}">
                <a16:creationId xmlns:a16="http://schemas.microsoft.com/office/drawing/2014/main" id="{6B7A378D-34FE-066D-5EA8-85605F560DE2}"/>
              </a:ext>
            </a:extLst>
          </p:cNvPr>
          <p:cNvSpPr/>
          <p:nvPr/>
        </p:nvSpPr>
        <p:spPr>
          <a:xfrm>
            <a:off x="7029191" y="2828838"/>
            <a:ext cx="751427" cy="348074"/>
          </a:xfrm>
          <a:prstGeom prst="rect">
            <a:avLst/>
          </a:prstGeom>
          <a:solidFill>
            <a:srgbClr val="E6F2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ECM</a:t>
            </a:r>
          </a:p>
        </p:txBody>
      </p:sp>
      <p:sp>
        <p:nvSpPr>
          <p:cNvPr id="3" name="TextBox 2">
            <a:extLst>
              <a:ext uri="{FF2B5EF4-FFF2-40B4-BE49-F238E27FC236}">
                <a16:creationId xmlns:a16="http://schemas.microsoft.com/office/drawing/2014/main" id="{55324341-5DA1-9088-FFC3-5A7B8298B524}"/>
              </a:ext>
            </a:extLst>
          </p:cNvPr>
          <p:cNvSpPr txBox="1"/>
          <p:nvPr/>
        </p:nvSpPr>
        <p:spPr>
          <a:xfrm>
            <a:off x="9435626" y="15762"/>
            <a:ext cx="2671314" cy="1769715"/>
          </a:xfrm>
          <a:prstGeom prst="rect">
            <a:avLst/>
          </a:prstGeom>
          <a:noFill/>
        </p:spPr>
        <p:txBody>
          <a:bodyPr wrap="square">
            <a:spAutoFit/>
          </a:bodyPr>
          <a:lstStyle/>
          <a:p>
            <a:pPr algn="ctr">
              <a:spcBef>
                <a:spcPct val="0"/>
              </a:spcBef>
              <a:spcAft>
                <a:spcPts val="600"/>
              </a:spcAft>
            </a:pPr>
            <a:r>
              <a:rPr lang="en-US" sz="3200" b="1" spc="-50" baseline="0" dirty="0">
                <a:latin typeface="Tahoma" panose="020B0604030504040204" pitchFamily="34" charset="0"/>
                <a:ea typeface="Tahoma" panose="020B0604030504040204" pitchFamily="34" charset="0"/>
                <a:cs typeface="Tahoma" panose="020B0604030504040204" pitchFamily="34" charset="0"/>
              </a:rPr>
              <a:t>Platelet  Life </a:t>
            </a:r>
            <a:r>
              <a:rPr lang="en-US" sz="3200" b="1" spc="-50" dirty="0">
                <a:latin typeface="Tahoma" panose="020B0604030504040204" pitchFamily="34" charset="0"/>
                <a:ea typeface="Tahoma" panose="020B0604030504040204" pitchFamily="34" charset="0"/>
                <a:cs typeface="Tahoma" panose="020B0604030504040204" pitchFamily="34" charset="0"/>
              </a:rPr>
              <a:t>C</a:t>
            </a:r>
            <a:r>
              <a:rPr lang="en-US" sz="3200" b="1" spc="-50" baseline="0" dirty="0">
                <a:latin typeface="Tahoma" panose="020B0604030504040204" pitchFamily="34" charset="0"/>
                <a:ea typeface="Tahoma" panose="020B0604030504040204" pitchFamily="34" charset="0"/>
                <a:cs typeface="Tahoma" panose="020B0604030504040204" pitchFamily="34" charset="0"/>
              </a:rPr>
              <a:t>ycle:</a:t>
            </a:r>
          </a:p>
          <a:p>
            <a:pPr algn="ctr">
              <a:spcBef>
                <a:spcPct val="0"/>
              </a:spcBef>
              <a:spcAft>
                <a:spcPts val="600"/>
              </a:spcAft>
            </a:pPr>
            <a:r>
              <a:rPr lang="en-US" sz="2000" b="1" spc="-50" dirty="0">
                <a:latin typeface="Tahoma" panose="020B0604030504040204" pitchFamily="34" charset="0"/>
                <a:ea typeface="Tahoma" panose="020B0604030504040204" pitchFamily="34" charset="0"/>
                <a:cs typeface="Tahoma" panose="020B0604030504040204" pitchFamily="34" charset="0"/>
              </a:rPr>
              <a:t>Focus on Glycan Mediated Clearance</a:t>
            </a:r>
            <a:endParaRPr lang="en-US" sz="2000" b="1" spc="-50" baseline="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7793131-A8DC-92B0-91F7-769D4552721C}"/>
              </a:ext>
            </a:extLst>
          </p:cNvPr>
          <p:cNvSpPr txBox="1"/>
          <p:nvPr/>
        </p:nvSpPr>
        <p:spPr>
          <a:xfrm>
            <a:off x="5480210" y="4875762"/>
            <a:ext cx="1848583" cy="369332"/>
          </a:xfrm>
          <a:prstGeom prst="rect">
            <a:avLst/>
          </a:prstGeom>
          <a:solidFill>
            <a:schemeClr val="bg2"/>
          </a:solid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Aged platelets</a:t>
            </a:r>
          </a:p>
        </p:txBody>
      </p:sp>
      <p:sp>
        <p:nvSpPr>
          <p:cNvPr id="9" name="TextBox 8">
            <a:extLst>
              <a:ext uri="{FF2B5EF4-FFF2-40B4-BE49-F238E27FC236}">
                <a16:creationId xmlns:a16="http://schemas.microsoft.com/office/drawing/2014/main" id="{62D1ABE7-7FFB-6D58-2438-78DE4D4262B4}"/>
              </a:ext>
            </a:extLst>
          </p:cNvPr>
          <p:cNvSpPr txBox="1"/>
          <p:nvPr/>
        </p:nvSpPr>
        <p:spPr>
          <a:xfrm>
            <a:off x="9520686" y="2690758"/>
            <a:ext cx="1999265" cy="369332"/>
          </a:xfrm>
          <a:prstGeom prst="rect">
            <a:avLst/>
          </a:prstGeom>
          <a:solidFill>
            <a:schemeClr val="accent6">
              <a:lumMod val="20000"/>
              <a:lumOff val="80000"/>
            </a:schemeClr>
          </a:solid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Young platelets</a:t>
            </a:r>
          </a:p>
        </p:txBody>
      </p:sp>
      <p:sp>
        <p:nvSpPr>
          <p:cNvPr id="10" name="TextBox 9">
            <a:extLst>
              <a:ext uri="{FF2B5EF4-FFF2-40B4-BE49-F238E27FC236}">
                <a16:creationId xmlns:a16="http://schemas.microsoft.com/office/drawing/2014/main" id="{9CC52000-79D3-CF11-A2CB-B61BE2F0BA71}"/>
              </a:ext>
            </a:extLst>
          </p:cNvPr>
          <p:cNvSpPr txBox="1"/>
          <p:nvPr/>
        </p:nvSpPr>
        <p:spPr>
          <a:xfrm>
            <a:off x="8586600" y="5737650"/>
            <a:ext cx="1848583" cy="369332"/>
          </a:xfrm>
          <a:prstGeom prst="rect">
            <a:avLst/>
          </a:prstGeom>
          <a:solidFill>
            <a:schemeClr val="bg1"/>
          </a:solidFill>
        </p:spPr>
        <p:txBody>
          <a:bodyPr wrap="none" rtlCol="0">
            <a:spAutoFit/>
          </a:bodyPr>
          <a:lstStyle/>
          <a:p>
            <a:r>
              <a:rPr lang="en-US" b="1" dirty="0">
                <a:latin typeface="Symbol" pitchFamily="2" charset="2"/>
                <a:cs typeface="Arial" panose="020B0604020202020204" pitchFamily="34" charset="0"/>
              </a:rPr>
              <a:t>a</a:t>
            </a:r>
            <a:r>
              <a:rPr lang="en-US" b="1" dirty="0">
                <a:latin typeface="Arial" panose="020B0604020202020204" pitchFamily="34" charset="0"/>
                <a:cs typeface="Arial" panose="020B0604020202020204" pitchFamily="34" charset="0"/>
              </a:rPr>
              <a:t>2,3 Sialic acid</a:t>
            </a:r>
          </a:p>
        </p:txBody>
      </p:sp>
      <p:sp>
        <p:nvSpPr>
          <p:cNvPr id="14" name="TextBox 13">
            <a:extLst>
              <a:ext uri="{FF2B5EF4-FFF2-40B4-BE49-F238E27FC236}">
                <a16:creationId xmlns:a16="http://schemas.microsoft.com/office/drawing/2014/main" id="{11190B6A-09E4-82AE-02A4-6F11E9144DC9}"/>
              </a:ext>
            </a:extLst>
          </p:cNvPr>
          <p:cNvSpPr txBox="1"/>
          <p:nvPr/>
        </p:nvSpPr>
        <p:spPr>
          <a:xfrm>
            <a:off x="8596218" y="6199315"/>
            <a:ext cx="1838965" cy="369332"/>
          </a:xfrm>
          <a:prstGeom prst="rect">
            <a:avLst/>
          </a:prstGeom>
          <a:solidFill>
            <a:schemeClr val="bg1"/>
          </a:solidFill>
        </p:spPr>
        <p:txBody>
          <a:bodyPr wrap="none" rtlCol="0">
            <a:spAutoFit/>
          </a:bodyPr>
          <a:lstStyle/>
          <a:p>
            <a:r>
              <a:rPr lang="en-US" b="1" dirty="0">
                <a:latin typeface="Symbol" pitchFamily="2" charset="2"/>
                <a:cs typeface="Arial" panose="020B0604020202020204" pitchFamily="34" charset="0"/>
              </a:rPr>
              <a:t>b</a:t>
            </a:r>
            <a:r>
              <a:rPr lang="en-US" b="1" dirty="0">
                <a:latin typeface="Arial" panose="020B0604020202020204" pitchFamily="34" charset="0"/>
                <a:cs typeface="Arial" panose="020B0604020202020204" pitchFamily="34" charset="0"/>
              </a:rPr>
              <a:t>1,4 Galactose</a:t>
            </a:r>
          </a:p>
        </p:txBody>
      </p:sp>
      <p:sp>
        <p:nvSpPr>
          <p:cNvPr id="15" name="TextBox 14">
            <a:extLst>
              <a:ext uri="{FF2B5EF4-FFF2-40B4-BE49-F238E27FC236}">
                <a16:creationId xmlns:a16="http://schemas.microsoft.com/office/drawing/2014/main" id="{09DBAFBB-0812-DA63-D74A-7F2593D6DA23}"/>
              </a:ext>
            </a:extLst>
          </p:cNvPr>
          <p:cNvSpPr txBox="1"/>
          <p:nvPr/>
        </p:nvSpPr>
        <p:spPr>
          <a:xfrm>
            <a:off x="79114" y="6542528"/>
            <a:ext cx="8017322" cy="307777"/>
          </a:xfrm>
          <a:prstGeom prst="rect">
            <a:avLst/>
          </a:prstGeom>
          <a:noFill/>
        </p:spPr>
        <p:txBody>
          <a:bodyPr wrap="square" rtlCol="0">
            <a:spAutoFit/>
          </a:bodyPr>
          <a:lstStyle/>
          <a:p>
            <a:r>
              <a:rPr lang="en-US" sz="1400" dirty="0">
                <a:solidFill>
                  <a:schemeClr val="bg2">
                    <a:lumMod val="50000"/>
                  </a:schemeClr>
                </a:solidFill>
                <a:latin typeface="Arial" panose="020B0604020202020204" pitchFamily="34" charset="0"/>
                <a:cs typeface="Arial" panose="020B0604020202020204" pitchFamily="34" charset="0"/>
              </a:rPr>
              <a:t>Cell, 2003; Science 2003; Nature Med. 2015, Nature Med. 2009; Blood 2009; JEM 2020; CDD 2021</a:t>
            </a:r>
          </a:p>
        </p:txBody>
      </p:sp>
      <p:sp>
        <p:nvSpPr>
          <p:cNvPr id="41" name="TextBox 40">
            <a:extLst>
              <a:ext uri="{FF2B5EF4-FFF2-40B4-BE49-F238E27FC236}">
                <a16:creationId xmlns:a16="http://schemas.microsoft.com/office/drawing/2014/main" id="{45BDDCB6-30BB-F999-188B-417E8CE51799}"/>
              </a:ext>
            </a:extLst>
          </p:cNvPr>
          <p:cNvSpPr txBox="1"/>
          <p:nvPr/>
        </p:nvSpPr>
        <p:spPr>
          <a:xfrm>
            <a:off x="3245297" y="5586267"/>
            <a:ext cx="1709122" cy="461665"/>
          </a:xfrm>
          <a:prstGeom prst="rect">
            <a:avLst/>
          </a:prstGeom>
          <a:solidFill>
            <a:schemeClr val="bg1"/>
          </a:solidFill>
        </p:spPr>
        <p:txBody>
          <a:bodyPr wrap="non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Clearance</a:t>
            </a:r>
          </a:p>
        </p:txBody>
      </p:sp>
      <p:grpSp>
        <p:nvGrpSpPr>
          <p:cNvPr id="43" name="Group 42">
            <a:extLst>
              <a:ext uri="{FF2B5EF4-FFF2-40B4-BE49-F238E27FC236}">
                <a16:creationId xmlns:a16="http://schemas.microsoft.com/office/drawing/2014/main" id="{4B5C2534-EEC2-E1B7-6631-7ABFFD8E5181}"/>
              </a:ext>
            </a:extLst>
          </p:cNvPr>
          <p:cNvGrpSpPr/>
          <p:nvPr/>
        </p:nvGrpSpPr>
        <p:grpSpPr>
          <a:xfrm>
            <a:off x="79114" y="4771505"/>
            <a:ext cx="2722275" cy="1771023"/>
            <a:chOff x="79114" y="4771505"/>
            <a:chExt cx="2722275" cy="1771023"/>
          </a:xfrm>
        </p:grpSpPr>
        <p:sp>
          <p:nvSpPr>
            <p:cNvPr id="7" name="TextBox 6">
              <a:extLst>
                <a:ext uri="{FF2B5EF4-FFF2-40B4-BE49-F238E27FC236}">
                  <a16:creationId xmlns:a16="http://schemas.microsoft.com/office/drawing/2014/main" id="{4E838CF8-5538-705D-FA58-81C6C43FBC1E}"/>
                </a:ext>
              </a:extLst>
            </p:cNvPr>
            <p:cNvSpPr txBox="1"/>
            <p:nvPr/>
          </p:nvSpPr>
          <p:spPr>
            <a:xfrm>
              <a:off x="171244" y="4860640"/>
              <a:ext cx="2548262" cy="923330"/>
            </a:xfrm>
            <a:prstGeom prst="rect">
              <a:avLst/>
            </a:prstGeom>
            <a:noFill/>
            <a:ln>
              <a:noFill/>
            </a:ln>
          </p:spPr>
          <p:txBody>
            <a:bodyPr wrap="none" rtlCol="0">
              <a:spAutoFit/>
            </a:bodyPr>
            <a:lstStyle/>
            <a:p>
              <a:r>
                <a:rPr lang="en-US" dirty="0"/>
                <a:t>ECM: Extracellular Matrix</a:t>
              </a:r>
            </a:p>
            <a:p>
              <a:r>
                <a:rPr lang="en-US" dirty="0"/>
                <a:t>Mk: Megakaryocyte</a:t>
              </a:r>
            </a:p>
            <a:p>
              <a:r>
                <a:rPr lang="en-US" dirty="0"/>
                <a:t>TPO: Thrombopoietin </a:t>
              </a:r>
            </a:p>
          </p:txBody>
        </p:sp>
        <p:grpSp>
          <p:nvGrpSpPr>
            <p:cNvPr id="40" name="Group 39">
              <a:extLst>
                <a:ext uri="{FF2B5EF4-FFF2-40B4-BE49-F238E27FC236}">
                  <a16:creationId xmlns:a16="http://schemas.microsoft.com/office/drawing/2014/main" id="{FB8D67FA-B6B8-24D1-1993-4989048B2F29}"/>
                </a:ext>
              </a:extLst>
            </p:cNvPr>
            <p:cNvGrpSpPr/>
            <p:nvPr/>
          </p:nvGrpSpPr>
          <p:grpSpPr>
            <a:xfrm>
              <a:off x="128521" y="5824999"/>
              <a:ext cx="2482614" cy="674397"/>
              <a:chOff x="108376" y="2090006"/>
              <a:chExt cx="2482614" cy="674397"/>
            </a:xfrm>
          </p:grpSpPr>
          <p:sp>
            <p:nvSpPr>
              <p:cNvPr id="20" name="Text Box 15">
                <a:extLst>
                  <a:ext uri="{FF2B5EF4-FFF2-40B4-BE49-F238E27FC236}">
                    <a16:creationId xmlns:a16="http://schemas.microsoft.com/office/drawing/2014/main" id="{9B40CC79-A28A-50D1-1752-FF36085D585A}"/>
                  </a:ext>
                </a:extLst>
              </p:cNvPr>
              <p:cNvSpPr txBox="1">
                <a:spLocks noChangeArrowheads="1"/>
              </p:cNvSpPr>
              <p:nvPr/>
            </p:nvSpPr>
            <p:spPr bwMode="auto">
              <a:xfrm>
                <a:off x="291064" y="2425849"/>
                <a:ext cx="2299926" cy="338554"/>
              </a:xfrm>
              <a:prstGeom prst="rect">
                <a:avLst/>
              </a:prstGeom>
              <a:noFill/>
              <a:ln w="9525">
                <a:noFill/>
                <a:miter lim="800000"/>
                <a:headEnd/>
                <a:tailEnd/>
              </a:ln>
            </p:spPr>
            <p:txBody>
              <a:bodyPr wrap="square">
                <a:prstTxWarp prst="textNoShape">
                  <a:avLst/>
                </a:prstTxWarp>
                <a:spAutoFit/>
              </a:bodyPr>
              <a:lstStyle/>
              <a:p>
                <a:pPr algn="ctr"/>
                <a:r>
                  <a:rPr lang="en-US" sz="1600" dirty="0">
                    <a:ea typeface="Helvetica " charset="0"/>
                    <a:cs typeface="Arial"/>
                  </a:rPr>
                  <a:t>Man—</a:t>
                </a:r>
                <a:r>
                  <a:rPr lang="en-US" sz="1600" dirty="0" err="1">
                    <a:ea typeface="Helvetica " charset="0"/>
                    <a:cs typeface="Arial"/>
                  </a:rPr>
                  <a:t>GlcNAc</a:t>
                </a:r>
                <a:r>
                  <a:rPr lang="en-US" sz="1600" dirty="0">
                    <a:ea typeface="Helvetica " charset="0"/>
                    <a:cs typeface="Arial"/>
                  </a:rPr>
                  <a:t>—Gal—Sia</a:t>
                </a:r>
              </a:p>
            </p:txBody>
          </p:sp>
          <p:sp>
            <p:nvSpPr>
              <p:cNvPr id="28" name="Text Box 15">
                <a:extLst>
                  <a:ext uri="{FF2B5EF4-FFF2-40B4-BE49-F238E27FC236}">
                    <a16:creationId xmlns:a16="http://schemas.microsoft.com/office/drawing/2014/main" id="{D2D65EBD-356C-9543-D2DC-997750B1DB1B}"/>
                  </a:ext>
                </a:extLst>
              </p:cNvPr>
              <p:cNvSpPr txBox="1">
                <a:spLocks noChangeArrowheads="1"/>
              </p:cNvSpPr>
              <p:nvPr/>
            </p:nvSpPr>
            <p:spPr bwMode="auto">
              <a:xfrm>
                <a:off x="108376" y="2091117"/>
                <a:ext cx="426216" cy="338554"/>
              </a:xfrm>
              <a:prstGeom prst="rect">
                <a:avLst/>
              </a:prstGeom>
              <a:noFill/>
              <a:ln w="9525">
                <a:noFill/>
                <a:miter lim="800000"/>
                <a:headEnd/>
                <a:tailEnd/>
              </a:ln>
            </p:spPr>
            <p:txBody>
              <a:bodyPr wrap="square">
                <a:prstTxWarp prst="textNoShape">
                  <a:avLst/>
                </a:prstTxWarp>
                <a:spAutoFit/>
              </a:bodyPr>
              <a:lstStyle/>
              <a:p>
                <a:pPr algn="ctr"/>
                <a:r>
                  <a:rPr lang="en-US" sz="1600" dirty="0">
                    <a:ea typeface="Helvetica " charset="0"/>
                    <a:cs typeface="Arial"/>
                  </a:rPr>
                  <a:t>R</a:t>
                </a:r>
              </a:p>
            </p:txBody>
          </p:sp>
          <p:cxnSp>
            <p:nvCxnSpPr>
              <p:cNvPr id="29" name="Straight Connector 28">
                <a:extLst>
                  <a:ext uri="{FF2B5EF4-FFF2-40B4-BE49-F238E27FC236}">
                    <a16:creationId xmlns:a16="http://schemas.microsoft.com/office/drawing/2014/main" id="{03D192E0-6CFA-5775-B0A2-AA478AAAB708}"/>
                  </a:ext>
                </a:extLst>
              </p:cNvPr>
              <p:cNvCxnSpPr>
                <a:cxnSpLocks/>
              </p:cNvCxnSpPr>
              <p:nvPr/>
            </p:nvCxnSpPr>
            <p:spPr>
              <a:xfrm>
                <a:off x="406716" y="2276577"/>
                <a:ext cx="1961161" cy="0"/>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202598B7-341B-14A9-407A-1F5FF71A5698}"/>
                  </a:ext>
                </a:extLst>
              </p:cNvPr>
              <p:cNvSpPr>
                <a:spLocks noChangeAspect="1"/>
              </p:cNvSpPr>
              <p:nvPr/>
            </p:nvSpPr>
            <p:spPr>
              <a:xfrm>
                <a:off x="473064" y="2109540"/>
                <a:ext cx="360447" cy="334075"/>
              </a:xfrm>
              <a:prstGeom prst="ellipse">
                <a:avLst/>
              </a:prstGeom>
              <a:solidFill>
                <a:srgbClr val="008000"/>
              </a:solidFill>
              <a:ln w="2222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a:cs typeface="Arial"/>
                </a:endParaRPr>
              </a:p>
            </p:txBody>
          </p:sp>
          <p:sp>
            <p:nvSpPr>
              <p:cNvPr id="34" name="Rectangle 33">
                <a:extLst>
                  <a:ext uri="{FF2B5EF4-FFF2-40B4-BE49-F238E27FC236}">
                    <a16:creationId xmlns:a16="http://schemas.microsoft.com/office/drawing/2014/main" id="{777E8A4B-719F-2533-5D3C-5976D6DAE8B1}"/>
                  </a:ext>
                </a:extLst>
              </p:cNvPr>
              <p:cNvSpPr/>
              <p:nvPr/>
            </p:nvSpPr>
            <p:spPr>
              <a:xfrm>
                <a:off x="1024397" y="2126084"/>
                <a:ext cx="317677" cy="300985"/>
              </a:xfrm>
              <a:prstGeom prst="rect">
                <a:avLst/>
              </a:prstGeom>
              <a:solidFill>
                <a:srgbClr val="0070C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a:cs typeface="Arial"/>
                </a:endParaRPr>
              </a:p>
            </p:txBody>
          </p:sp>
          <p:sp>
            <p:nvSpPr>
              <p:cNvPr id="37" name="Oval 36">
                <a:extLst>
                  <a:ext uri="{FF2B5EF4-FFF2-40B4-BE49-F238E27FC236}">
                    <a16:creationId xmlns:a16="http://schemas.microsoft.com/office/drawing/2014/main" id="{FE454163-B356-0259-478A-CFAF7A2C1C90}"/>
                  </a:ext>
                </a:extLst>
              </p:cNvPr>
              <p:cNvSpPr>
                <a:spLocks noChangeAspect="1"/>
              </p:cNvSpPr>
              <p:nvPr/>
            </p:nvSpPr>
            <p:spPr>
              <a:xfrm>
                <a:off x="1512005" y="2090006"/>
                <a:ext cx="360447" cy="334075"/>
              </a:xfrm>
              <a:prstGeom prst="ellipse">
                <a:avLst/>
              </a:prstGeom>
              <a:solidFill>
                <a:schemeClr val="accent4">
                  <a:lumMod val="60000"/>
                  <a:lumOff val="40000"/>
                </a:schemeClr>
              </a:solidFill>
              <a:ln w="22225" cap="flat" cmpd="sng" algn="ctr">
                <a:solidFill>
                  <a:schemeClr val="accent4">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a:cs typeface="Arial"/>
                </a:endParaRPr>
              </a:p>
            </p:txBody>
          </p:sp>
          <p:sp>
            <p:nvSpPr>
              <p:cNvPr id="38" name="Diamond 37">
                <a:extLst>
                  <a:ext uri="{FF2B5EF4-FFF2-40B4-BE49-F238E27FC236}">
                    <a16:creationId xmlns:a16="http://schemas.microsoft.com/office/drawing/2014/main" id="{D0EF3D05-15EF-5941-4EA3-333753134D8F}"/>
                  </a:ext>
                </a:extLst>
              </p:cNvPr>
              <p:cNvSpPr>
                <a:spLocks noChangeAspect="1"/>
              </p:cNvSpPr>
              <p:nvPr/>
            </p:nvSpPr>
            <p:spPr>
              <a:xfrm>
                <a:off x="2013423" y="2090006"/>
                <a:ext cx="364182" cy="347497"/>
              </a:xfrm>
              <a:prstGeom prst="diamond">
                <a:avLst/>
              </a:prstGeom>
              <a:solidFill>
                <a:srgbClr val="BC14D7"/>
              </a:solid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Arial"/>
                  <a:cs typeface="Arial"/>
                </a:endParaRPr>
              </a:p>
              <a:p>
                <a:pPr algn="ctr"/>
                <a:endParaRPr lang="en-US" sz="1600" dirty="0">
                  <a:solidFill>
                    <a:schemeClr val="tx1"/>
                  </a:solidFill>
                  <a:latin typeface="Arial"/>
                  <a:cs typeface="Arial"/>
                </a:endParaRPr>
              </a:p>
            </p:txBody>
          </p:sp>
        </p:grpSp>
        <p:sp>
          <p:nvSpPr>
            <p:cNvPr id="42" name="Rounded Rectangle 41">
              <a:extLst>
                <a:ext uri="{FF2B5EF4-FFF2-40B4-BE49-F238E27FC236}">
                  <a16:creationId xmlns:a16="http://schemas.microsoft.com/office/drawing/2014/main" id="{F4F04C39-84D8-B887-1852-67C39B27F707}"/>
                </a:ext>
              </a:extLst>
            </p:cNvPr>
            <p:cNvSpPr/>
            <p:nvPr/>
          </p:nvSpPr>
          <p:spPr>
            <a:xfrm>
              <a:off x="79114" y="4771505"/>
              <a:ext cx="2722275" cy="1771023"/>
            </a:xfrm>
            <a:prstGeom prst="roundRect">
              <a:avLst/>
            </a:prstGeom>
            <a:noFill/>
            <a:ln>
              <a:solidFill>
                <a:srgbClr val="A62A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181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163BB-90A0-BCB9-D9E6-D4A054960D11}"/>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AB818DB-3424-20E4-D02B-ACACAF52EC80}"/>
              </a:ext>
            </a:extLst>
          </p:cNvPr>
          <p:cNvPicPr>
            <a:picLocks noGrp="1" noChangeAspect="1"/>
          </p:cNvPicPr>
          <p:nvPr>
            <p:ph idx="1"/>
          </p:nvPr>
        </p:nvPicPr>
        <p:blipFill>
          <a:blip r:embed="rId3"/>
          <a:srcRect t="70232" r="28196"/>
          <a:stretch/>
        </p:blipFill>
        <p:spPr>
          <a:xfrm>
            <a:off x="5990554" y="955157"/>
            <a:ext cx="6042763" cy="1586341"/>
          </a:xfrm>
        </p:spPr>
      </p:pic>
      <p:sp>
        <p:nvSpPr>
          <p:cNvPr id="8" name="TextBox 7">
            <a:extLst>
              <a:ext uri="{FF2B5EF4-FFF2-40B4-BE49-F238E27FC236}">
                <a16:creationId xmlns:a16="http://schemas.microsoft.com/office/drawing/2014/main" id="{042663F0-02FC-CB80-D5C1-FA2D054D15D2}"/>
              </a:ext>
            </a:extLst>
          </p:cNvPr>
          <p:cNvSpPr txBox="1"/>
          <p:nvPr/>
        </p:nvSpPr>
        <p:spPr>
          <a:xfrm>
            <a:off x="10685710" y="730470"/>
            <a:ext cx="1381597" cy="369332"/>
          </a:xfrm>
          <a:prstGeom prst="rect">
            <a:avLst/>
          </a:prstGeom>
          <a:noFill/>
        </p:spPr>
        <p:txBody>
          <a:bodyPr wrap="none" rtlCol="0">
            <a:spAutoFit/>
          </a:bodyPr>
          <a:lstStyle/>
          <a:p>
            <a:r>
              <a:rPr lang="en-US" b="1" dirty="0"/>
              <a:t>Macrophage</a:t>
            </a:r>
          </a:p>
        </p:txBody>
      </p:sp>
      <p:cxnSp>
        <p:nvCxnSpPr>
          <p:cNvPr id="10" name="Straight Connector 9">
            <a:extLst>
              <a:ext uri="{FF2B5EF4-FFF2-40B4-BE49-F238E27FC236}">
                <a16:creationId xmlns:a16="http://schemas.microsoft.com/office/drawing/2014/main" id="{BC80BBD0-9ABB-65B3-79A0-DBC202FE733C}"/>
              </a:ext>
            </a:extLst>
          </p:cNvPr>
          <p:cNvCxnSpPr>
            <a:cxnSpLocks/>
          </p:cNvCxnSpPr>
          <p:nvPr/>
        </p:nvCxnSpPr>
        <p:spPr>
          <a:xfrm>
            <a:off x="512618" y="1464841"/>
            <a:ext cx="5511926" cy="0"/>
          </a:xfrm>
          <a:prstGeom prst="line">
            <a:avLst/>
          </a:prstGeom>
          <a:ln w="19050">
            <a:solidFill>
              <a:srgbClr val="A62A7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5CD3270-B89D-9FCC-8C7C-77EFA58396B5}"/>
              </a:ext>
            </a:extLst>
          </p:cNvPr>
          <p:cNvSpPr txBox="1"/>
          <p:nvPr/>
        </p:nvSpPr>
        <p:spPr>
          <a:xfrm>
            <a:off x="7110812" y="2403477"/>
            <a:ext cx="961812" cy="369332"/>
          </a:xfrm>
          <a:prstGeom prst="rect">
            <a:avLst/>
          </a:prstGeom>
          <a:noFill/>
        </p:spPr>
        <p:txBody>
          <a:bodyPr wrap="square" rtlCol="0">
            <a:spAutoFit/>
          </a:bodyPr>
          <a:lstStyle/>
          <a:p>
            <a:r>
              <a:rPr lang="en-US" b="1" dirty="0"/>
              <a:t>Platelet</a:t>
            </a:r>
            <a:endParaRPr lang="en-US" dirty="0"/>
          </a:p>
        </p:txBody>
      </p:sp>
      <p:sp>
        <p:nvSpPr>
          <p:cNvPr id="12" name="TextBox 11">
            <a:extLst>
              <a:ext uri="{FF2B5EF4-FFF2-40B4-BE49-F238E27FC236}">
                <a16:creationId xmlns:a16="http://schemas.microsoft.com/office/drawing/2014/main" id="{3FFB50A8-E0F3-65F0-81DE-D21E3E35BEA1}"/>
              </a:ext>
            </a:extLst>
          </p:cNvPr>
          <p:cNvSpPr txBox="1"/>
          <p:nvPr/>
        </p:nvSpPr>
        <p:spPr>
          <a:xfrm>
            <a:off x="8676801" y="1967495"/>
            <a:ext cx="1995054" cy="646331"/>
          </a:xfrm>
          <a:prstGeom prst="rect">
            <a:avLst/>
          </a:prstGeom>
          <a:solidFill>
            <a:schemeClr val="bg1"/>
          </a:solidFill>
        </p:spPr>
        <p:txBody>
          <a:bodyPr wrap="square" rtlCol="0">
            <a:spAutoFit/>
          </a:bodyPr>
          <a:lstStyle/>
          <a:p>
            <a:r>
              <a:rPr lang="en-US" b="1" dirty="0"/>
              <a:t>Phagocytosis: Apoptotic platelet</a:t>
            </a:r>
          </a:p>
        </p:txBody>
      </p:sp>
      <p:sp>
        <p:nvSpPr>
          <p:cNvPr id="13" name="TextBox 12">
            <a:extLst>
              <a:ext uri="{FF2B5EF4-FFF2-40B4-BE49-F238E27FC236}">
                <a16:creationId xmlns:a16="http://schemas.microsoft.com/office/drawing/2014/main" id="{C1DF9662-9331-242F-FABA-00AF52A8E50D}"/>
              </a:ext>
            </a:extLst>
          </p:cNvPr>
          <p:cNvSpPr txBox="1"/>
          <p:nvPr/>
        </p:nvSpPr>
        <p:spPr>
          <a:xfrm>
            <a:off x="6168500" y="456300"/>
            <a:ext cx="1253028" cy="923330"/>
          </a:xfrm>
          <a:prstGeom prst="rect">
            <a:avLst/>
          </a:prstGeom>
          <a:solidFill>
            <a:schemeClr val="bg1"/>
          </a:solidFill>
        </p:spPr>
        <p:txBody>
          <a:bodyPr wrap="square" rtlCol="0">
            <a:spAutoFit/>
          </a:bodyPr>
          <a:lstStyle/>
          <a:p>
            <a:pPr algn="ctr"/>
            <a:r>
              <a:rPr lang="en-US" b="1" dirty="0">
                <a:solidFill>
                  <a:srgbClr val="C00000"/>
                </a:solidFill>
              </a:rPr>
              <a:t>Apoptosis inducing signal</a:t>
            </a:r>
          </a:p>
        </p:txBody>
      </p:sp>
      <p:sp>
        <p:nvSpPr>
          <p:cNvPr id="24" name="Rounded Rectangle 23">
            <a:extLst>
              <a:ext uri="{FF2B5EF4-FFF2-40B4-BE49-F238E27FC236}">
                <a16:creationId xmlns:a16="http://schemas.microsoft.com/office/drawing/2014/main" id="{E567FD32-B657-C4F5-D935-56E494576C16}"/>
              </a:ext>
            </a:extLst>
          </p:cNvPr>
          <p:cNvSpPr/>
          <p:nvPr/>
        </p:nvSpPr>
        <p:spPr>
          <a:xfrm>
            <a:off x="6024544" y="88025"/>
            <a:ext cx="6098181" cy="6190308"/>
          </a:xfrm>
          <a:prstGeom prst="roundRect">
            <a:avLst/>
          </a:prstGeom>
          <a:noFill/>
          <a:ln w="19050">
            <a:solidFill>
              <a:srgbClr val="A62A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Content Placeholder 3">
            <a:extLst>
              <a:ext uri="{FF2B5EF4-FFF2-40B4-BE49-F238E27FC236}">
                <a16:creationId xmlns:a16="http://schemas.microsoft.com/office/drawing/2014/main" id="{DCE59B25-82AE-67F6-F162-0E0BF6C75133}"/>
              </a:ext>
            </a:extLst>
          </p:cNvPr>
          <p:cNvPicPr>
            <a:picLocks noChangeAspect="1"/>
          </p:cNvPicPr>
          <p:nvPr/>
        </p:nvPicPr>
        <p:blipFill>
          <a:blip r:embed="rId3"/>
          <a:srcRect l="4454" t="1825" r="2815" b="45311"/>
          <a:stretch/>
        </p:blipFill>
        <p:spPr>
          <a:xfrm>
            <a:off x="6354751" y="3473557"/>
            <a:ext cx="5678566" cy="2004813"/>
          </a:xfrm>
          <a:prstGeom prst="rect">
            <a:avLst/>
          </a:prstGeom>
        </p:spPr>
      </p:pic>
      <p:sp>
        <p:nvSpPr>
          <p:cNvPr id="26" name="TextBox 25">
            <a:extLst>
              <a:ext uri="{FF2B5EF4-FFF2-40B4-BE49-F238E27FC236}">
                <a16:creationId xmlns:a16="http://schemas.microsoft.com/office/drawing/2014/main" id="{2255C89A-B120-A335-3B8B-CE7BEA1C92A7}"/>
              </a:ext>
            </a:extLst>
          </p:cNvPr>
          <p:cNvSpPr txBox="1"/>
          <p:nvPr/>
        </p:nvSpPr>
        <p:spPr>
          <a:xfrm>
            <a:off x="7667958" y="5012880"/>
            <a:ext cx="2687954" cy="1077218"/>
          </a:xfrm>
          <a:prstGeom prst="rect">
            <a:avLst/>
          </a:prstGeom>
          <a:solidFill>
            <a:srgbClr val="FEEEEE"/>
          </a:solidFill>
        </p:spPr>
        <p:txBody>
          <a:bodyPr wrap="square" rtlCol="0">
            <a:spAutoFit/>
          </a:bodyPr>
          <a:lstStyle/>
          <a:p>
            <a:r>
              <a:rPr lang="en-US" sz="1600" b="1" dirty="0" err="1"/>
              <a:t>Desialylation</a:t>
            </a:r>
            <a:r>
              <a:rPr lang="en-US" sz="1600" b="1" dirty="0"/>
              <a:t>: </a:t>
            </a:r>
            <a:r>
              <a:rPr lang="en-US" sz="1600" dirty="0"/>
              <a:t>senescence/aging/congenital disorders of glycosylation/antibodies</a:t>
            </a:r>
          </a:p>
        </p:txBody>
      </p:sp>
      <p:grpSp>
        <p:nvGrpSpPr>
          <p:cNvPr id="34" name="Group 33">
            <a:extLst>
              <a:ext uri="{FF2B5EF4-FFF2-40B4-BE49-F238E27FC236}">
                <a16:creationId xmlns:a16="http://schemas.microsoft.com/office/drawing/2014/main" id="{9662D795-F1E8-733B-DC1A-C0239DACF38F}"/>
              </a:ext>
            </a:extLst>
          </p:cNvPr>
          <p:cNvGrpSpPr/>
          <p:nvPr/>
        </p:nvGrpSpPr>
        <p:grpSpPr>
          <a:xfrm rot="10800000">
            <a:off x="7332116" y="4300441"/>
            <a:ext cx="188003" cy="351043"/>
            <a:chOff x="3570283" y="4954583"/>
            <a:chExt cx="188003" cy="351043"/>
          </a:xfrm>
        </p:grpSpPr>
        <p:cxnSp>
          <p:nvCxnSpPr>
            <p:cNvPr id="31" name="Straight Connector 30">
              <a:extLst>
                <a:ext uri="{FF2B5EF4-FFF2-40B4-BE49-F238E27FC236}">
                  <a16:creationId xmlns:a16="http://schemas.microsoft.com/office/drawing/2014/main" id="{4B08B60F-481F-74DB-A961-080C676527F9}"/>
                </a:ext>
              </a:extLst>
            </p:cNvPr>
            <p:cNvCxnSpPr>
              <a:cxnSpLocks/>
            </p:cNvCxnSpPr>
            <p:nvPr/>
          </p:nvCxnSpPr>
          <p:spPr>
            <a:xfrm>
              <a:off x="3665764" y="5055967"/>
              <a:ext cx="0" cy="24965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Pie 31">
              <a:extLst>
                <a:ext uri="{FF2B5EF4-FFF2-40B4-BE49-F238E27FC236}">
                  <a16:creationId xmlns:a16="http://schemas.microsoft.com/office/drawing/2014/main" id="{92F9DDDB-25E8-F641-E035-0937A137D04C}"/>
                </a:ext>
              </a:extLst>
            </p:cNvPr>
            <p:cNvSpPr/>
            <p:nvPr/>
          </p:nvSpPr>
          <p:spPr>
            <a:xfrm rot="19010405">
              <a:off x="3570283" y="4954583"/>
              <a:ext cx="188003" cy="187243"/>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37">
            <a:extLst>
              <a:ext uri="{FF2B5EF4-FFF2-40B4-BE49-F238E27FC236}">
                <a16:creationId xmlns:a16="http://schemas.microsoft.com/office/drawing/2014/main" id="{571505BF-4758-3306-7925-5A186F8296F6}"/>
              </a:ext>
            </a:extLst>
          </p:cNvPr>
          <p:cNvGrpSpPr/>
          <p:nvPr/>
        </p:nvGrpSpPr>
        <p:grpSpPr>
          <a:xfrm rot="10800000">
            <a:off x="7978622" y="4199058"/>
            <a:ext cx="188003" cy="351043"/>
            <a:chOff x="3570283" y="4954583"/>
            <a:chExt cx="188003" cy="351043"/>
          </a:xfrm>
        </p:grpSpPr>
        <p:cxnSp>
          <p:nvCxnSpPr>
            <p:cNvPr id="39" name="Straight Connector 38">
              <a:extLst>
                <a:ext uri="{FF2B5EF4-FFF2-40B4-BE49-F238E27FC236}">
                  <a16:creationId xmlns:a16="http://schemas.microsoft.com/office/drawing/2014/main" id="{963B6217-0ED9-9C51-D75B-4FA5F727EF6A}"/>
                </a:ext>
              </a:extLst>
            </p:cNvPr>
            <p:cNvCxnSpPr>
              <a:cxnSpLocks/>
            </p:cNvCxnSpPr>
            <p:nvPr/>
          </p:nvCxnSpPr>
          <p:spPr>
            <a:xfrm>
              <a:off x="3665764" y="5055967"/>
              <a:ext cx="0" cy="24965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Pie 39">
              <a:extLst>
                <a:ext uri="{FF2B5EF4-FFF2-40B4-BE49-F238E27FC236}">
                  <a16:creationId xmlns:a16="http://schemas.microsoft.com/office/drawing/2014/main" id="{3E676745-96F3-DE58-107F-A1D8AC8DE886}"/>
                </a:ext>
              </a:extLst>
            </p:cNvPr>
            <p:cNvSpPr/>
            <p:nvPr/>
          </p:nvSpPr>
          <p:spPr>
            <a:xfrm rot="19010405">
              <a:off x="3570283" y="4954583"/>
              <a:ext cx="188003" cy="187243"/>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TextBox 40">
            <a:extLst>
              <a:ext uri="{FF2B5EF4-FFF2-40B4-BE49-F238E27FC236}">
                <a16:creationId xmlns:a16="http://schemas.microsoft.com/office/drawing/2014/main" id="{CC3E1FC7-7709-6181-3734-81D6B6D3DE5C}"/>
              </a:ext>
            </a:extLst>
          </p:cNvPr>
          <p:cNvSpPr txBox="1"/>
          <p:nvPr/>
        </p:nvSpPr>
        <p:spPr>
          <a:xfrm>
            <a:off x="7779075" y="4157823"/>
            <a:ext cx="292068" cy="369332"/>
          </a:xfrm>
          <a:prstGeom prst="rect">
            <a:avLst/>
          </a:prstGeom>
          <a:noFill/>
        </p:spPr>
        <p:txBody>
          <a:bodyPr wrap="none" rtlCol="0">
            <a:spAutoFit/>
          </a:bodyPr>
          <a:lstStyle/>
          <a:p>
            <a:r>
              <a:rPr lang="en-US" dirty="0"/>
              <a:t>?</a:t>
            </a:r>
          </a:p>
        </p:txBody>
      </p:sp>
      <p:pic>
        <p:nvPicPr>
          <p:cNvPr id="5" name="Picture 4">
            <a:extLst>
              <a:ext uri="{FF2B5EF4-FFF2-40B4-BE49-F238E27FC236}">
                <a16:creationId xmlns:a16="http://schemas.microsoft.com/office/drawing/2014/main" id="{DAF94A54-6A3A-8A1A-5380-591D41A83F49}"/>
              </a:ext>
            </a:extLst>
          </p:cNvPr>
          <p:cNvPicPr>
            <a:picLocks noChangeAspect="1"/>
          </p:cNvPicPr>
          <p:nvPr/>
        </p:nvPicPr>
        <p:blipFill>
          <a:blip r:embed="rId4"/>
          <a:srcRect l="3490" t="3038" r="4767" b="66413"/>
          <a:stretch/>
        </p:blipFill>
        <p:spPr>
          <a:xfrm>
            <a:off x="69275" y="1522141"/>
            <a:ext cx="5990057" cy="2661667"/>
          </a:xfrm>
          <a:prstGeom prst="rect">
            <a:avLst/>
          </a:prstGeom>
        </p:spPr>
      </p:pic>
      <p:pic>
        <p:nvPicPr>
          <p:cNvPr id="6" name="Picture 5">
            <a:extLst>
              <a:ext uri="{FF2B5EF4-FFF2-40B4-BE49-F238E27FC236}">
                <a16:creationId xmlns:a16="http://schemas.microsoft.com/office/drawing/2014/main" id="{E4553637-7697-E21A-83A9-579337A94AF9}"/>
              </a:ext>
            </a:extLst>
          </p:cNvPr>
          <p:cNvPicPr>
            <a:picLocks noChangeAspect="1"/>
          </p:cNvPicPr>
          <p:nvPr/>
        </p:nvPicPr>
        <p:blipFill>
          <a:blip r:embed="rId5"/>
          <a:srcRect l="4543" t="1222" r="4472" b="76443"/>
          <a:stretch/>
        </p:blipFill>
        <p:spPr>
          <a:xfrm>
            <a:off x="402598" y="4199058"/>
            <a:ext cx="5475410" cy="1786833"/>
          </a:xfrm>
          <a:prstGeom prst="rect">
            <a:avLst/>
          </a:prstGeom>
        </p:spPr>
      </p:pic>
      <p:sp>
        <p:nvSpPr>
          <p:cNvPr id="16" name="Title 1">
            <a:extLst>
              <a:ext uri="{FF2B5EF4-FFF2-40B4-BE49-F238E27FC236}">
                <a16:creationId xmlns:a16="http://schemas.microsoft.com/office/drawing/2014/main" id="{38F032A5-BA56-BD4C-4ECA-7C8F93954FDF}"/>
              </a:ext>
            </a:extLst>
          </p:cNvPr>
          <p:cNvSpPr txBox="1">
            <a:spLocks/>
          </p:cNvSpPr>
          <p:nvPr/>
        </p:nvSpPr>
        <p:spPr>
          <a:xfrm>
            <a:off x="470640" y="180099"/>
            <a:ext cx="50370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tx1">
                    <a:alpha val="80000"/>
                  </a:schemeClr>
                </a:solidFill>
              </a:rPr>
              <a:t>Apoptotic Signaling and Glycan Related Platelet Clearance are Interconnected</a:t>
            </a:r>
            <a:endParaRPr lang="en-US" sz="2800" dirty="0"/>
          </a:p>
        </p:txBody>
      </p:sp>
      <p:sp>
        <p:nvSpPr>
          <p:cNvPr id="20" name="Rounded Rectangle 19">
            <a:extLst>
              <a:ext uri="{FF2B5EF4-FFF2-40B4-BE49-F238E27FC236}">
                <a16:creationId xmlns:a16="http://schemas.microsoft.com/office/drawing/2014/main" id="{7F20C4D5-4C4E-A3F3-1B85-0CF0C8E93E02}"/>
              </a:ext>
            </a:extLst>
          </p:cNvPr>
          <p:cNvSpPr/>
          <p:nvPr/>
        </p:nvSpPr>
        <p:spPr>
          <a:xfrm>
            <a:off x="156053" y="6115915"/>
            <a:ext cx="6908910" cy="584775"/>
          </a:xfrm>
          <a:prstGeom prst="roundRect">
            <a:avLst/>
          </a:prstGeom>
          <a:solidFill>
            <a:srgbClr val="A62A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i="0" u="none" strike="noStrike" dirty="0">
                <a:solidFill>
                  <a:schemeClr val="bg1"/>
                </a:solidFill>
                <a:effectLst/>
                <a:cs typeface="Arial" panose="020B0604020202020204" pitchFamily="34" charset="0"/>
              </a:rPr>
              <a:t>Take home message: </a:t>
            </a:r>
            <a:r>
              <a:rPr lang="en-US" sz="1800" b="0" i="0" u="none" strike="noStrike" dirty="0">
                <a:solidFill>
                  <a:schemeClr val="bg1"/>
                </a:solidFill>
                <a:effectLst/>
                <a:cs typeface="Arial" panose="020B0604020202020204" pitchFamily="34" charset="0"/>
              </a:rPr>
              <a:t>Glycan aging and apoptosis are linked processes — </a:t>
            </a:r>
            <a:r>
              <a:rPr lang="en-US" sz="1800" b="0" i="0" u="none" strike="noStrike" dirty="0" err="1">
                <a:solidFill>
                  <a:schemeClr val="bg1"/>
                </a:solidFill>
                <a:effectLst/>
                <a:cs typeface="Arial" panose="020B0604020202020204" pitchFamily="34" charset="0"/>
              </a:rPr>
              <a:t>desialylation</a:t>
            </a:r>
            <a:r>
              <a:rPr lang="en-US" sz="1800" b="0" i="0" u="none" strike="noStrike" dirty="0">
                <a:solidFill>
                  <a:schemeClr val="bg1"/>
                </a:solidFill>
                <a:effectLst/>
                <a:cs typeface="Arial" panose="020B0604020202020204" pitchFamily="34" charset="0"/>
              </a:rPr>
              <a:t> increases BCL-XL dependence and drives platelet death.</a:t>
            </a:r>
            <a:endParaRPr lang="en-US" sz="1800" dirty="0">
              <a:solidFill>
                <a:schemeClr val="bg1"/>
              </a:solidFill>
              <a:cs typeface="Arial" panose="020B0604020202020204" pitchFamily="34" charset="0"/>
            </a:endParaRPr>
          </a:p>
        </p:txBody>
      </p:sp>
    </p:spTree>
    <p:extLst>
      <p:ext uri="{BB962C8B-B14F-4D97-AF65-F5344CB8AC3E}">
        <p14:creationId xmlns:p14="http://schemas.microsoft.com/office/powerpoint/2010/main" val="332698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500FE-B8AE-73AF-190A-36D992D7CC9A}"/>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2A1C54F-ABB8-70AB-3022-00B056CD8674}"/>
              </a:ext>
            </a:extLst>
          </p:cNvPr>
          <p:cNvCxnSpPr>
            <a:cxnSpLocks/>
          </p:cNvCxnSpPr>
          <p:nvPr/>
        </p:nvCxnSpPr>
        <p:spPr>
          <a:xfrm>
            <a:off x="512618" y="1464841"/>
            <a:ext cx="5511926" cy="0"/>
          </a:xfrm>
          <a:prstGeom prst="line">
            <a:avLst/>
          </a:prstGeom>
          <a:ln w="19050">
            <a:solidFill>
              <a:srgbClr val="A62A79"/>
            </a:solidFill>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86C5DC0B-1489-5FD2-C476-DFC3886EF169}"/>
              </a:ext>
            </a:extLst>
          </p:cNvPr>
          <p:cNvSpPr/>
          <p:nvPr/>
        </p:nvSpPr>
        <p:spPr>
          <a:xfrm>
            <a:off x="6024544" y="104173"/>
            <a:ext cx="6098181" cy="2939965"/>
          </a:xfrm>
          <a:prstGeom prst="roundRect">
            <a:avLst/>
          </a:prstGeom>
          <a:noFill/>
          <a:ln w="19050">
            <a:solidFill>
              <a:srgbClr val="A62A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015D365-7E8D-3F83-A609-E57BB59B7C85}"/>
              </a:ext>
            </a:extLst>
          </p:cNvPr>
          <p:cNvGrpSpPr/>
          <p:nvPr/>
        </p:nvGrpSpPr>
        <p:grpSpPr>
          <a:xfrm>
            <a:off x="6234351" y="545152"/>
            <a:ext cx="5678566" cy="2233525"/>
            <a:chOff x="6234351" y="545152"/>
            <a:chExt cx="5678566" cy="2233525"/>
          </a:xfrm>
        </p:grpSpPr>
        <p:sp>
          <p:nvSpPr>
            <p:cNvPr id="2" name="Rectangle 1">
              <a:extLst>
                <a:ext uri="{FF2B5EF4-FFF2-40B4-BE49-F238E27FC236}">
                  <a16:creationId xmlns:a16="http://schemas.microsoft.com/office/drawing/2014/main" id="{E7809504-16B2-34DF-49C2-0E254F219F80}"/>
                </a:ext>
              </a:extLst>
            </p:cNvPr>
            <p:cNvSpPr/>
            <p:nvPr/>
          </p:nvSpPr>
          <p:spPr>
            <a:xfrm>
              <a:off x="6234351" y="2549965"/>
              <a:ext cx="5678566" cy="228712"/>
            </a:xfrm>
            <a:prstGeom prst="rect">
              <a:avLst/>
            </a:prstGeom>
            <a:solidFill>
              <a:srgbClr val="FEEE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Content Placeholder 3">
              <a:extLst>
                <a:ext uri="{FF2B5EF4-FFF2-40B4-BE49-F238E27FC236}">
                  <a16:creationId xmlns:a16="http://schemas.microsoft.com/office/drawing/2014/main" id="{CC71F5E7-6F4C-04A8-E818-F466B03DA7F4}"/>
                </a:ext>
              </a:extLst>
            </p:cNvPr>
            <p:cNvPicPr>
              <a:picLocks noChangeAspect="1"/>
            </p:cNvPicPr>
            <p:nvPr/>
          </p:nvPicPr>
          <p:blipFill>
            <a:blip r:embed="rId3"/>
            <a:srcRect l="4454" t="1825" r="2815" b="45311"/>
            <a:stretch/>
          </p:blipFill>
          <p:spPr>
            <a:xfrm>
              <a:off x="6234351" y="545152"/>
              <a:ext cx="5678566" cy="2004813"/>
            </a:xfrm>
            <a:prstGeom prst="rect">
              <a:avLst/>
            </a:prstGeom>
          </p:spPr>
        </p:pic>
        <p:sp>
          <p:nvSpPr>
            <p:cNvPr id="26" name="TextBox 25">
              <a:extLst>
                <a:ext uri="{FF2B5EF4-FFF2-40B4-BE49-F238E27FC236}">
                  <a16:creationId xmlns:a16="http://schemas.microsoft.com/office/drawing/2014/main" id="{508A4569-E3C3-E39A-3F88-B90311221D21}"/>
                </a:ext>
              </a:extLst>
            </p:cNvPr>
            <p:cNvSpPr txBox="1"/>
            <p:nvPr/>
          </p:nvSpPr>
          <p:spPr>
            <a:xfrm>
              <a:off x="7658675" y="2145032"/>
              <a:ext cx="2515472" cy="584775"/>
            </a:xfrm>
            <a:prstGeom prst="rect">
              <a:avLst/>
            </a:prstGeom>
            <a:solidFill>
              <a:srgbClr val="FEEEEE"/>
            </a:solidFill>
          </p:spPr>
          <p:txBody>
            <a:bodyPr wrap="square" rtlCol="0">
              <a:spAutoFit/>
            </a:bodyPr>
            <a:lstStyle/>
            <a:p>
              <a:r>
                <a:rPr lang="en-US" sz="1600" b="1" dirty="0"/>
                <a:t>De-sialylation = AMR</a:t>
              </a:r>
            </a:p>
            <a:p>
              <a:r>
                <a:rPr lang="en-US" sz="1600" b="1" dirty="0"/>
                <a:t>De-</a:t>
              </a:r>
              <a:r>
                <a:rPr lang="en-US" sz="1600" b="1" dirty="0" err="1"/>
                <a:t>galactosylation</a:t>
              </a:r>
              <a:r>
                <a:rPr lang="en-US" sz="1600" b="1" dirty="0"/>
                <a:t> = </a:t>
              </a:r>
              <a:r>
                <a:rPr lang="en-US" sz="1600" b="1" dirty="0">
                  <a:latin typeface="Symbol" pitchFamily="2" charset="2"/>
                </a:rPr>
                <a:t>a</a:t>
              </a:r>
              <a:r>
                <a:rPr lang="en-US" sz="1600" b="1" baseline="-25000" dirty="0"/>
                <a:t>M</a:t>
              </a:r>
              <a:r>
                <a:rPr lang="en-US" sz="1600" b="1" dirty="0">
                  <a:latin typeface="Symbol" pitchFamily="2" charset="2"/>
                </a:rPr>
                <a:t>b</a:t>
              </a:r>
              <a:r>
                <a:rPr lang="en-US" sz="1600" b="1" baseline="-25000" dirty="0"/>
                <a:t>2</a:t>
              </a:r>
              <a:endParaRPr lang="en-US" sz="1600" baseline="-25000" dirty="0"/>
            </a:p>
          </p:txBody>
        </p:sp>
      </p:grpSp>
      <p:pic>
        <p:nvPicPr>
          <p:cNvPr id="29" name="Picture 28">
            <a:extLst>
              <a:ext uri="{FF2B5EF4-FFF2-40B4-BE49-F238E27FC236}">
                <a16:creationId xmlns:a16="http://schemas.microsoft.com/office/drawing/2014/main" id="{D5D3026A-0A62-D1BE-9AF8-B188D2DF5B85}"/>
              </a:ext>
            </a:extLst>
          </p:cNvPr>
          <p:cNvPicPr>
            <a:picLocks noChangeAspect="1"/>
          </p:cNvPicPr>
          <p:nvPr/>
        </p:nvPicPr>
        <p:blipFill>
          <a:blip r:embed="rId4"/>
          <a:srcRect l="1594" t="20050" r="48362" b="18623"/>
          <a:stretch/>
        </p:blipFill>
        <p:spPr>
          <a:xfrm>
            <a:off x="128625" y="1579846"/>
            <a:ext cx="4341167" cy="2939965"/>
          </a:xfrm>
          <a:prstGeom prst="rect">
            <a:avLst/>
          </a:prstGeom>
        </p:spPr>
      </p:pic>
      <p:grpSp>
        <p:nvGrpSpPr>
          <p:cNvPr id="34" name="Group 33">
            <a:extLst>
              <a:ext uri="{FF2B5EF4-FFF2-40B4-BE49-F238E27FC236}">
                <a16:creationId xmlns:a16="http://schemas.microsoft.com/office/drawing/2014/main" id="{224B33B2-7829-D05F-A9C9-6B4D7CE70EAE}"/>
              </a:ext>
            </a:extLst>
          </p:cNvPr>
          <p:cNvGrpSpPr/>
          <p:nvPr/>
        </p:nvGrpSpPr>
        <p:grpSpPr>
          <a:xfrm rot="10800000">
            <a:off x="7211716" y="1372036"/>
            <a:ext cx="188003" cy="351043"/>
            <a:chOff x="3570283" y="4954583"/>
            <a:chExt cx="188003" cy="351043"/>
          </a:xfrm>
        </p:grpSpPr>
        <p:cxnSp>
          <p:nvCxnSpPr>
            <p:cNvPr id="31" name="Straight Connector 30">
              <a:extLst>
                <a:ext uri="{FF2B5EF4-FFF2-40B4-BE49-F238E27FC236}">
                  <a16:creationId xmlns:a16="http://schemas.microsoft.com/office/drawing/2014/main" id="{07EF3335-09F5-1406-FF87-E870B5CD0690}"/>
                </a:ext>
              </a:extLst>
            </p:cNvPr>
            <p:cNvCxnSpPr>
              <a:cxnSpLocks/>
            </p:cNvCxnSpPr>
            <p:nvPr/>
          </p:nvCxnSpPr>
          <p:spPr>
            <a:xfrm>
              <a:off x="3665764" y="5055967"/>
              <a:ext cx="0" cy="24965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Pie 31">
              <a:extLst>
                <a:ext uri="{FF2B5EF4-FFF2-40B4-BE49-F238E27FC236}">
                  <a16:creationId xmlns:a16="http://schemas.microsoft.com/office/drawing/2014/main" id="{08ACBD75-D3BC-398F-F9ED-81D32BB66B45}"/>
                </a:ext>
              </a:extLst>
            </p:cNvPr>
            <p:cNvSpPr/>
            <p:nvPr/>
          </p:nvSpPr>
          <p:spPr>
            <a:xfrm rot="19010405">
              <a:off x="3570283" y="4954583"/>
              <a:ext cx="188003" cy="187243"/>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 name="Title 1">
            <a:extLst>
              <a:ext uri="{FF2B5EF4-FFF2-40B4-BE49-F238E27FC236}">
                <a16:creationId xmlns:a16="http://schemas.microsoft.com/office/drawing/2014/main" id="{1E51D10C-8812-3DC8-53E2-6B1226051DBF}"/>
              </a:ext>
            </a:extLst>
          </p:cNvPr>
          <p:cNvSpPr>
            <a:spLocks noGrp="1"/>
          </p:cNvSpPr>
          <p:nvPr>
            <p:ph type="title"/>
          </p:nvPr>
        </p:nvSpPr>
        <p:spPr>
          <a:xfrm>
            <a:off x="4710005" y="3133239"/>
            <a:ext cx="2508057" cy="492047"/>
          </a:xfrm>
        </p:spPr>
        <p:txBody>
          <a:bodyPr anchor="b">
            <a:noAutofit/>
          </a:bodyPr>
          <a:lstStyle/>
          <a:p>
            <a:r>
              <a:rPr lang="en-US" sz="2400" b="1" i="0" u="none" strike="noStrike" dirty="0">
                <a:solidFill>
                  <a:srgbClr val="A62A79"/>
                </a:solidFill>
                <a:effectLst/>
                <a:latin typeface="+mn-lt"/>
              </a:rPr>
              <a:t>AMR</a:t>
            </a:r>
            <a:r>
              <a:rPr lang="en-US" sz="2400" b="0" i="0" u="none" strike="noStrike" dirty="0">
                <a:solidFill>
                  <a:srgbClr val="A62A79"/>
                </a:solidFill>
                <a:effectLst/>
                <a:latin typeface="+mn-lt"/>
              </a:rPr>
              <a:t> – </a:t>
            </a:r>
            <a:r>
              <a:rPr lang="en-US" sz="2400" b="1" i="0" u="none" strike="noStrike" dirty="0">
                <a:solidFill>
                  <a:srgbClr val="A62A79"/>
                </a:solidFill>
                <a:effectLst/>
                <a:latin typeface="+mn-lt"/>
              </a:rPr>
              <a:t>is a trimer!</a:t>
            </a:r>
            <a:endParaRPr lang="en-US" sz="1600" dirty="0">
              <a:solidFill>
                <a:srgbClr val="A62A79"/>
              </a:solidFill>
              <a:latin typeface="+mn-lt"/>
            </a:endParaRPr>
          </a:p>
        </p:txBody>
      </p:sp>
      <p:grpSp>
        <p:nvGrpSpPr>
          <p:cNvPr id="38" name="Group 37">
            <a:extLst>
              <a:ext uri="{FF2B5EF4-FFF2-40B4-BE49-F238E27FC236}">
                <a16:creationId xmlns:a16="http://schemas.microsoft.com/office/drawing/2014/main" id="{D76E7116-42AB-DACF-C5D9-8BDE3BF9B10D}"/>
              </a:ext>
            </a:extLst>
          </p:cNvPr>
          <p:cNvGrpSpPr/>
          <p:nvPr/>
        </p:nvGrpSpPr>
        <p:grpSpPr>
          <a:xfrm rot="10800000">
            <a:off x="7858222" y="1270653"/>
            <a:ext cx="188003" cy="351043"/>
            <a:chOff x="3570283" y="4954583"/>
            <a:chExt cx="188003" cy="351043"/>
          </a:xfrm>
        </p:grpSpPr>
        <p:cxnSp>
          <p:nvCxnSpPr>
            <p:cNvPr id="39" name="Straight Connector 38">
              <a:extLst>
                <a:ext uri="{FF2B5EF4-FFF2-40B4-BE49-F238E27FC236}">
                  <a16:creationId xmlns:a16="http://schemas.microsoft.com/office/drawing/2014/main" id="{76CD6D30-AC8C-EFBA-2027-448D43EC28E8}"/>
                </a:ext>
              </a:extLst>
            </p:cNvPr>
            <p:cNvCxnSpPr>
              <a:cxnSpLocks/>
            </p:cNvCxnSpPr>
            <p:nvPr/>
          </p:nvCxnSpPr>
          <p:spPr>
            <a:xfrm>
              <a:off x="3665764" y="5055967"/>
              <a:ext cx="0" cy="24965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Pie 39">
              <a:extLst>
                <a:ext uri="{FF2B5EF4-FFF2-40B4-BE49-F238E27FC236}">
                  <a16:creationId xmlns:a16="http://schemas.microsoft.com/office/drawing/2014/main" id="{95EED4FD-C8A5-08F2-54D6-325BCA8F0696}"/>
                </a:ext>
              </a:extLst>
            </p:cNvPr>
            <p:cNvSpPr/>
            <p:nvPr/>
          </p:nvSpPr>
          <p:spPr>
            <a:xfrm rot="19010405">
              <a:off x="3570283" y="4954583"/>
              <a:ext cx="188003" cy="187243"/>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TextBox 40">
            <a:extLst>
              <a:ext uri="{FF2B5EF4-FFF2-40B4-BE49-F238E27FC236}">
                <a16:creationId xmlns:a16="http://schemas.microsoft.com/office/drawing/2014/main" id="{EA08ADAE-946C-744E-A0AE-93B9AE73FD77}"/>
              </a:ext>
            </a:extLst>
          </p:cNvPr>
          <p:cNvSpPr txBox="1"/>
          <p:nvPr/>
        </p:nvSpPr>
        <p:spPr>
          <a:xfrm>
            <a:off x="7658675" y="1229418"/>
            <a:ext cx="292068" cy="369332"/>
          </a:xfrm>
          <a:prstGeom prst="rect">
            <a:avLst/>
          </a:prstGeom>
          <a:noFill/>
        </p:spPr>
        <p:txBody>
          <a:bodyPr wrap="none" rtlCol="0">
            <a:spAutoFit/>
          </a:bodyPr>
          <a:lstStyle/>
          <a:p>
            <a:r>
              <a:rPr lang="en-US" dirty="0"/>
              <a:t>?</a:t>
            </a:r>
          </a:p>
        </p:txBody>
      </p:sp>
      <p:sp>
        <p:nvSpPr>
          <p:cNvPr id="43" name="TextBox 42">
            <a:extLst>
              <a:ext uri="{FF2B5EF4-FFF2-40B4-BE49-F238E27FC236}">
                <a16:creationId xmlns:a16="http://schemas.microsoft.com/office/drawing/2014/main" id="{9076A51E-F2DA-A432-ED7E-682B88BE9AA3}"/>
              </a:ext>
            </a:extLst>
          </p:cNvPr>
          <p:cNvSpPr txBox="1"/>
          <p:nvPr/>
        </p:nvSpPr>
        <p:spPr>
          <a:xfrm>
            <a:off x="158596" y="304781"/>
            <a:ext cx="5979973" cy="954107"/>
          </a:xfrm>
          <a:prstGeom prst="rect">
            <a:avLst/>
          </a:prstGeom>
          <a:noFill/>
        </p:spPr>
        <p:txBody>
          <a:bodyPr wrap="square">
            <a:spAutoFit/>
          </a:bodyPr>
          <a:lstStyle/>
          <a:p>
            <a:r>
              <a:rPr lang="en-US" sz="2800" b="0" i="0" u="none" strike="noStrike" dirty="0">
                <a:effectLst/>
              </a:rPr>
              <a:t>Hepatic Ashwell–Morell Receptor (AMR) Pathway — Glycan Aging Sensor</a:t>
            </a:r>
            <a:endParaRPr lang="en-US" sz="2800" dirty="0"/>
          </a:p>
        </p:txBody>
      </p:sp>
      <p:sp>
        <p:nvSpPr>
          <p:cNvPr id="46" name="TextBox 45">
            <a:extLst>
              <a:ext uri="{FF2B5EF4-FFF2-40B4-BE49-F238E27FC236}">
                <a16:creationId xmlns:a16="http://schemas.microsoft.com/office/drawing/2014/main" id="{3ADFF4DE-D577-69D2-A2E4-0421AADEC594}"/>
              </a:ext>
            </a:extLst>
          </p:cNvPr>
          <p:cNvSpPr txBox="1"/>
          <p:nvPr/>
        </p:nvSpPr>
        <p:spPr>
          <a:xfrm>
            <a:off x="158596" y="5027565"/>
            <a:ext cx="8198694" cy="1477328"/>
          </a:xfrm>
          <a:prstGeom prst="rect">
            <a:avLst/>
          </a:prstGeom>
          <a:noFill/>
        </p:spPr>
        <p:txBody>
          <a:bodyPr wrap="square">
            <a:spAutoFit/>
          </a:bodyPr>
          <a:lstStyle/>
          <a:p>
            <a:pPr marL="285750" indent="-285750">
              <a:buFont typeface="Courier New" panose="02070309020205020404" pitchFamily="49" charset="0"/>
              <a:buChar char="o"/>
            </a:pPr>
            <a:r>
              <a:rPr lang="en-US" b="1" i="0" u="none" strike="noStrike" dirty="0">
                <a:solidFill>
                  <a:srgbClr val="000000"/>
                </a:solidFill>
                <a:effectLst/>
              </a:rPr>
              <a:t>Genetic evidence</a:t>
            </a:r>
            <a:r>
              <a:rPr lang="en-US" dirty="0">
                <a:solidFill>
                  <a:srgbClr val="000000"/>
                </a:solidFill>
              </a:rPr>
              <a:t>: HL2 deletion → increases platelet count (30%) and </a:t>
            </a:r>
            <a:r>
              <a:rPr lang="en-US" dirty="0" err="1">
                <a:solidFill>
                  <a:srgbClr val="000000"/>
                </a:solidFill>
              </a:rPr>
              <a:t>desialylated</a:t>
            </a:r>
            <a:r>
              <a:rPr lang="en-US" dirty="0">
                <a:solidFill>
                  <a:srgbClr val="000000"/>
                </a:solidFill>
              </a:rPr>
              <a:t> circulating platelets </a:t>
            </a:r>
            <a:r>
              <a:rPr lang="en-US" i="0" u="none" strike="noStrike" dirty="0">
                <a:solidFill>
                  <a:srgbClr val="000000"/>
                </a:solidFill>
                <a:effectLst/>
              </a:rPr>
              <a:t>→ </a:t>
            </a:r>
          </a:p>
          <a:p>
            <a:pPr marL="285750" indent="-285750" algn="l">
              <a:buFont typeface="Courier New" panose="02070309020205020404" pitchFamily="49" charset="0"/>
              <a:buChar char="o"/>
            </a:pPr>
            <a:r>
              <a:rPr lang="en-US" b="1" i="0" u="none" strike="noStrike" dirty="0">
                <a:solidFill>
                  <a:srgbClr val="000000"/>
                </a:solidFill>
                <a:effectLst/>
              </a:rPr>
              <a:t>Clinical loss of HL1: </a:t>
            </a:r>
            <a:r>
              <a:rPr lang="en-US" i="0" u="none" strike="noStrike" dirty="0">
                <a:solidFill>
                  <a:srgbClr val="000000"/>
                </a:solidFill>
                <a:effectLst/>
              </a:rPr>
              <a:t>Emerging role in cardiovascular disease (NEJM, 2016; Atherosclerosis; 2020); </a:t>
            </a:r>
          </a:p>
          <a:p>
            <a:pPr marL="285750" indent="-285750">
              <a:buFont typeface="Courier New" panose="02070309020205020404" pitchFamily="49" charset="0"/>
              <a:buChar char="o"/>
            </a:pPr>
            <a:r>
              <a:rPr lang="en-US" b="1" i="0" u="none" strike="noStrike" dirty="0">
                <a:solidFill>
                  <a:srgbClr val="000000"/>
                </a:solidFill>
                <a:effectLst/>
              </a:rPr>
              <a:t>Gain-of-function</a:t>
            </a:r>
            <a:r>
              <a:rPr lang="en-US" i="0" u="none" strike="noStrike" dirty="0">
                <a:solidFill>
                  <a:srgbClr val="000000"/>
                </a:solidFill>
                <a:effectLst/>
              </a:rPr>
              <a:t>: </a:t>
            </a:r>
            <a:r>
              <a:rPr lang="en-US" sz="1800" i="0" u="none" strike="noStrike" dirty="0">
                <a:solidFill>
                  <a:srgbClr val="000000"/>
                </a:solidFill>
                <a:effectLst/>
              </a:rPr>
              <a:t>Loss of AMR function extends platelet half-life (48 h </a:t>
            </a:r>
            <a:r>
              <a:rPr lang="en-US" dirty="0">
                <a:solidFill>
                  <a:srgbClr val="000000"/>
                </a:solidFill>
              </a:rPr>
              <a:t>→ 68 h)</a:t>
            </a:r>
            <a:endParaRPr lang="en-US" i="0" u="none" strike="noStrike" dirty="0">
              <a:solidFill>
                <a:srgbClr val="000000"/>
              </a:solidFill>
              <a:effectLst/>
            </a:endParaRPr>
          </a:p>
        </p:txBody>
      </p:sp>
      <p:pic>
        <p:nvPicPr>
          <p:cNvPr id="70" name="Picture 69">
            <a:extLst>
              <a:ext uri="{FF2B5EF4-FFF2-40B4-BE49-F238E27FC236}">
                <a16:creationId xmlns:a16="http://schemas.microsoft.com/office/drawing/2014/main" id="{441FA523-25E0-E054-7B21-B5DA0312C39C}"/>
              </a:ext>
            </a:extLst>
          </p:cNvPr>
          <p:cNvPicPr>
            <a:picLocks noChangeAspect="1"/>
          </p:cNvPicPr>
          <p:nvPr/>
        </p:nvPicPr>
        <p:blipFill>
          <a:blip r:embed="rId5"/>
          <a:srcRect l="9027" t="1519" r="25849" b="77958"/>
          <a:stretch/>
        </p:blipFill>
        <p:spPr>
          <a:xfrm>
            <a:off x="8202136" y="4847723"/>
            <a:ext cx="3944022" cy="1657170"/>
          </a:xfrm>
          <a:prstGeom prst="rect">
            <a:avLst/>
          </a:prstGeom>
        </p:spPr>
      </p:pic>
      <p:grpSp>
        <p:nvGrpSpPr>
          <p:cNvPr id="75" name="Group 74">
            <a:extLst>
              <a:ext uri="{FF2B5EF4-FFF2-40B4-BE49-F238E27FC236}">
                <a16:creationId xmlns:a16="http://schemas.microsoft.com/office/drawing/2014/main" id="{2B554BF5-58DF-5A3A-7B10-C3035127FD9A}"/>
              </a:ext>
            </a:extLst>
          </p:cNvPr>
          <p:cNvGrpSpPr/>
          <p:nvPr/>
        </p:nvGrpSpPr>
        <p:grpSpPr>
          <a:xfrm>
            <a:off x="6765873" y="1310391"/>
            <a:ext cx="453974" cy="267303"/>
            <a:chOff x="6769795" y="1305363"/>
            <a:chExt cx="453974" cy="267303"/>
          </a:xfrm>
        </p:grpSpPr>
        <p:sp>
          <p:nvSpPr>
            <p:cNvPr id="73" name="Rectangle 72">
              <a:extLst>
                <a:ext uri="{FF2B5EF4-FFF2-40B4-BE49-F238E27FC236}">
                  <a16:creationId xmlns:a16="http://schemas.microsoft.com/office/drawing/2014/main" id="{499402F5-6009-F8A2-1A8C-D66942B6784B}"/>
                </a:ext>
              </a:extLst>
            </p:cNvPr>
            <p:cNvSpPr/>
            <p:nvPr/>
          </p:nvSpPr>
          <p:spPr>
            <a:xfrm>
              <a:off x="6771580" y="1305363"/>
              <a:ext cx="452189" cy="1782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5C41AD6-9FDB-ED25-8DF6-3DCF5520DE1E}"/>
                </a:ext>
              </a:extLst>
            </p:cNvPr>
            <p:cNvSpPr/>
            <p:nvPr/>
          </p:nvSpPr>
          <p:spPr>
            <a:xfrm>
              <a:off x="6769795" y="1394464"/>
              <a:ext cx="452189" cy="1782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a:extLst>
              <a:ext uri="{FF2B5EF4-FFF2-40B4-BE49-F238E27FC236}">
                <a16:creationId xmlns:a16="http://schemas.microsoft.com/office/drawing/2014/main" id="{80E991C3-294E-ED8E-2240-43F34A737DFF}"/>
              </a:ext>
            </a:extLst>
          </p:cNvPr>
          <p:cNvSpPr txBox="1"/>
          <p:nvPr/>
        </p:nvSpPr>
        <p:spPr>
          <a:xfrm>
            <a:off x="6097528" y="1072407"/>
            <a:ext cx="1059987" cy="523220"/>
          </a:xfrm>
          <a:prstGeom prst="rect">
            <a:avLst/>
          </a:prstGeom>
          <a:solidFill>
            <a:schemeClr val="bg1"/>
          </a:solidFill>
        </p:spPr>
        <p:txBody>
          <a:bodyPr wrap="square" rtlCol="0">
            <a:spAutoFit/>
          </a:bodyPr>
          <a:lstStyle/>
          <a:p>
            <a:pPr algn="r"/>
            <a:r>
              <a:rPr lang="en-US" sz="1400" b="1" dirty="0"/>
              <a:t>Hepatocyte</a:t>
            </a:r>
          </a:p>
          <a:p>
            <a:pPr algn="r"/>
            <a:r>
              <a:rPr lang="en-US" sz="1400" dirty="0">
                <a:solidFill>
                  <a:srgbClr val="0070C0"/>
                </a:solidFill>
              </a:rPr>
              <a:t>AMR</a:t>
            </a:r>
          </a:p>
        </p:txBody>
      </p:sp>
      <p:sp>
        <p:nvSpPr>
          <p:cNvPr id="77" name="TextBox 76">
            <a:extLst>
              <a:ext uri="{FF2B5EF4-FFF2-40B4-BE49-F238E27FC236}">
                <a16:creationId xmlns:a16="http://schemas.microsoft.com/office/drawing/2014/main" id="{E387657D-C261-43BB-0D14-21E1248C2CDF}"/>
              </a:ext>
            </a:extLst>
          </p:cNvPr>
          <p:cNvSpPr txBox="1"/>
          <p:nvPr/>
        </p:nvSpPr>
        <p:spPr>
          <a:xfrm>
            <a:off x="8497305" y="1163908"/>
            <a:ext cx="1059987" cy="523220"/>
          </a:xfrm>
          <a:prstGeom prst="rect">
            <a:avLst/>
          </a:prstGeom>
          <a:solidFill>
            <a:schemeClr val="bg1"/>
          </a:solidFill>
        </p:spPr>
        <p:txBody>
          <a:bodyPr wrap="square" rtlCol="0">
            <a:spAutoFit/>
          </a:bodyPr>
          <a:lstStyle/>
          <a:p>
            <a:r>
              <a:rPr lang="en-US" sz="1400" b="1" dirty="0"/>
              <a:t>Kupffer Cell</a:t>
            </a:r>
          </a:p>
          <a:p>
            <a:r>
              <a:rPr lang="en-US" sz="1400" b="1" dirty="0">
                <a:solidFill>
                  <a:schemeClr val="accent4">
                    <a:lumMod val="50000"/>
                  </a:schemeClr>
                </a:solidFill>
                <a:latin typeface="Symbol" pitchFamily="2" charset="2"/>
              </a:rPr>
              <a:t>a</a:t>
            </a:r>
            <a:r>
              <a:rPr lang="en-US" sz="1400" b="1" baseline="-25000" dirty="0">
                <a:solidFill>
                  <a:schemeClr val="accent4">
                    <a:lumMod val="50000"/>
                  </a:schemeClr>
                </a:solidFill>
              </a:rPr>
              <a:t>M</a:t>
            </a:r>
            <a:r>
              <a:rPr lang="en-US" sz="1400" b="1" dirty="0">
                <a:solidFill>
                  <a:schemeClr val="accent4">
                    <a:lumMod val="50000"/>
                  </a:schemeClr>
                </a:solidFill>
                <a:latin typeface="Symbol" pitchFamily="2" charset="2"/>
              </a:rPr>
              <a:t>b</a:t>
            </a:r>
            <a:r>
              <a:rPr lang="en-US" sz="1400" b="1" baseline="-25000" dirty="0">
                <a:solidFill>
                  <a:schemeClr val="accent4">
                    <a:lumMod val="50000"/>
                  </a:schemeClr>
                </a:solidFill>
              </a:rPr>
              <a:t>2</a:t>
            </a:r>
            <a:endParaRPr lang="en-US" sz="1400" dirty="0">
              <a:solidFill>
                <a:schemeClr val="accent4">
                  <a:lumMod val="50000"/>
                </a:schemeClr>
              </a:solidFill>
            </a:endParaRPr>
          </a:p>
        </p:txBody>
      </p:sp>
      <p:sp>
        <p:nvSpPr>
          <p:cNvPr id="78" name="TextBox 77">
            <a:extLst>
              <a:ext uri="{FF2B5EF4-FFF2-40B4-BE49-F238E27FC236}">
                <a16:creationId xmlns:a16="http://schemas.microsoft.com/office/drawing/2014/main" id="{FD55DB20-1DCD-F3FF-86FC-EE6F80A9D544}"/>
              </a:ext>
            </a:extLst>
          </p:cNvPr>
          <p:cNvSpPr txBox="1"/>
          <p:nvPr/>
        </p:nvSpPr>
        <p:spPr>
          <a:xfrm>
            <a:off x="9644153" y="509980"/>
            <a:ext cx="529994" cy="307777"/>
          </a:xfrm>
          <a:prstGeom prst="rect">
            <a:avLst/>
          </a:prstGeom>
          <a:solidFill>
            <a:schemeClr val="bg1"/>
          </a:solidFill>
        </p:spPr>
        <p:txBody>
          <a:bodyPr wrap="square" rtlCol="0">
            <a:spAutoFit/>
          </a:bodyPr>
          <a:lstStyle/>
          <a:p>
            <a:r>
              <a:rPr lang="en-US" sz="1400" b="1" dirty="0"/>
              <a:t>MPL </a:t>
            </a:r>
          </a:p>
        </p:txBody>
      </p:sp>
      <p:sp>
        <p:nvSpPr>
          <p:cNvPr id="80" name="TextBox 79">
            <a:extLst>
              <a:ext uri="{FF2B5EF4-FFF2-40B4-BE49-F238E27FC236}">
                <a16:creationId xmlns:a16="http://schemas.microsoft.com/office/drawing/2014/main" id="{EF0BDD4A-C708-E2F5-45D4-7508A6DD750F}"/>
              </a:ext>
            </a:extLst>
          </p:cNvPr>
          <p:cNvSpPr txBox="1"/>
          <p:nvPr/>
        </p:nvSpPr>
        <p:spPr>
          <a:xfrm>
            <a:off x="4682679" y="3541793"/>
            <a:ext cx="7308145" cy="1077218"/>
          </a:xfrm>
          <a:prstGeom prst="rect">
            <a:avLst/>
          </a:prstGeom>
          <a:noFill/>
        </p:spPr>
        <p:txBody>
          <a:bodyPr wrap="square">
            <a:spAutoFit/>
          </a:bodyPr>
          <a:lstStyle/>
          <a:p>
            <a:pPr marL="285750" indent="-285750">
              <a:buFont typeface="Courier New" panose="02070309020205020404" pitchFamily="49" charset="0"/>
              <a:buChar char="o"/>
            </a:pPr>
            <a:r>
              <a:rPr lang="en-US" sz="1600" dirty="0"/>
              <a:t>Loss of either HL1 or HL2 domains renders AMR afunctional</a:t>
            </a:r>
          </a:p>
          <a:p>
            <a:pPr marL="285750" indent="-285750">
              <a:buFont typeface="Courier New" panose="02070309020205020404" pitchFamily="49" charset="0"/>
              <a:buChar char="o"/>
            </a:pPr>
            <a:r>
              <a:rPr lang="en-US" sz="1600" dirty="0">
                <a:latin typeface="+mn-lt"/>
              </a:rPr>
              <a:t>Aging platelets lose terminal sialic </a:t>
            </a:r>
          </a:p>
          <a:p>
            <a:pPr marL="285750" indent="-285750">
              <a:buFont typeface="Courier New" panose="02070309020205020404" pitchFamily="49" charset="0"/>
              <a:buChar char="o"/>
            </a:pPr>
            <a:r>
              <a:rPr lang="en-US" sz="1600" dirty="0">
                <a:latin typeface="+mn-lt"/>
              </a:rPr>
              <a:t>AMR removes </a:t>
            </a:r>
            <a:r>
              <a:rPr lang="en-US" sz="1600" dirty="0" err="1">
                <a:latin typeface="+mn-lt"/>
              </a:rPr>
              <a:t>desialylated</a:t>
            </a:r>
            <a:r>
              <a:rPr lang="en-US" sz="1600" dirty="0">
                <a:latin typeface="+mn-lt"/>
              </a:rPr>
              <a:t> platelets</a:t>
            </a:r>
            <a:endParaRPr lang="en-US" sz="1600" b="1" dirty="0"/>
          </a:p>
          <a:p>
            <a:pPr marL="285750" indent="-285750">
              <a:buFont typeface="Courier New" panose="02070309020205020404" pitchFamily="49" charset="0"/>
              <a:buChar char="o"/>
            </a:pPr>
            <a:r>
              <a:rPr lang="en-US" sz="1600" dirty="0">
                <a:latin typeface="+mn-lt"/>
              </a:rPr>
              <a:t>AMR trimer presence in monocytes/macrophages has not been established </a:t>
            </a:r>
            <a:endParaRPr lang="en-US" sz="1600" dirty="0"/>
          </a:p>
        </p:txBody>
      </p:sp>
      <p:pic>
        <p:nvPicPr>
          <p:cNvPr id="81" name="Picture 80">
            <a:extLst>
              <a:ext uri="{FF2B5EF4-FFF2-40B4-BE49-F238E27FC236}">
                <a16:creationId xmlns:a16="http://schemas.microsoft.com/office/drawing/2014/main" id="{AFCC5C8A-87A3-18EB-FEAB-9BA6E0AFDA2A}"/>
              </a:ext>
            </a:extLst>
          </p:cNvPr>
          <p:cNvPicPr>
            <a:picLocks noChangeAspect="1"/>
          </p:cNvPicPr>
          <p:nvPr/>
        </p:nvPicPr>
        <p:blipFill>
          <a:blip r:embed="rId6"/>
          <a:stretch>
            <a:fillRect/>
          </a:stretch>
        </p:blipFill>
        <p:spPr>
          <a:xfrm>
            <a:off x="4836132" y="1738167"/>
            <a:ext cx="952500" cy="1003300"/>
          </a:xfrm>
          <a:prstGeom prst="rect">
            <a:avLst/>
          </a:prstGeom>
        </p:spPr>
      </p:pic>
      <p:sp>
        <p:nvSpPr>
          <p:cNvPr id="82" name="TextBox 81">
            <a:extLst>
              <a:ext uri="{FF2B5EF4-FFF2-40B4-BE49-F238E27FC236}">
                <a16:creationId xmlns:a16="http://schemas.microsoft.com/office/drawing/2014/main" id="{04F9CD9B-DA95-CFA3-0F19-59A047223A7A}"/>
              </a:ext>
            </a:extLst>
          </p:cNvPr>
          <p:cNvSpPr txBox="1"/>
          <p:nvPr/>
        </p:nvSpPr>
        <p:spPr>
          <a:xfrm>
            <a:off x="4836132" y="2475687"/>
            <a:ext cx="951286" cy="307777"/>
          </a:xfrm>
          <a:prstGeom prst="rect">
            <a:avLst/>
          </a:prstGeom>
          <a:noFill/>
        </p:spPr>
        <p:txBody>
          <a:bodyPr wrap="none" rtlCol="0">
            <a:spAutoFit/>
          </a:bodyPr>
          <a:lstStyle/>
          <a:p>
            <a:r>
              <a:rPr lang="en-US" sz="1400" dirty="0">
                <a:solidFill>
                  <a:schemeClr val="bg1"/>
                </a:solidFill>
              </a:rPr>
              <a:t>G. Ashwell</a:t>
            </a:r>
          </a:p>
        </p:txBody>
      </p:sp>
    </p:spTree>
    <p:extLst>
      <p:ext uri="{BB962C8B-B14F-4D97-AF65-F5344CB8AC3E}">
        <p14:creationId xmlns:p14="http://schemas.microsoft.com/office/powerpoint/2010/main" val="1080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3F74850A86974987BD17ED137103F6" ma:contentTypeVersion="20" ma:contentTypeDescription="Create a new document." ma:contentTypeScope="" ma:versionID="9f4ad4681db88e0275b375d36a6284da">
  <xsd:schema xmlns:xsd="http://www.w3.org/2001/XMLSchema" xmlns:xs="http://www.w3.org/2001/XMLSchema" xmlns:p="http://schemas.microsoft.com/office/2006/metadata/properties" xmlns:ns1="http://schemas.microsoft.com/sharepoint/v3" xmlns:ns2="47f86385-5faa-4594-8ecf-f9ce1cbeefe1" xmlns:ns3="421351a6-a665-477f-9f85-df069f1fe2c7" targetNamespace="http://schemas.microsoft.com/office/2006/metadata/properties" ma:root="true" ma:fieldsID="c810b0f7e468e5976f248f8e7a329626" ns1:_="" ns2:_="" ns3:_="">
    <xsd:import namespace="http://schemas.microsoft.com/sharepoint/v3"/>
    <xsd:import namespace="47f86385-5faa-4594-8ecf-f9ce1cbeefe1"/>
    <xsd:import namespace="421351a6-a665-477f-9f85-df069f1fe2c7"/>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f86385-5faa-4594-8ecf-f9ce1cbeefe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description="Office" ma:internalName="MigrationWizIdPermissionLevels">
      <xsd:simpleType>
        <xsd:restriction base="dms:Text"/>
      </xsd:simpleType>
    </xsd:element>
    <xsd:element name="MigrationWizIdDocumentLibraryPermissions" ma:index="11" nillable="true" ma:displayName="MigrationWizIdDocumentLibraryPermissions" ma:description="Office" ma:internalName="MigrationWizIdDocumentLibraryPermissions">
      <xsd:simpleType>
        <xsd:restriction base="dms:Text"/>
      </xsd:simpleType>
    </xsd:element>
    <xsd:element name="MigrationWizIdSecurityGroups" ma:index="12" nillable="true" ma:displayName="MigrationWizIdSecurityGroups" ma:description="Office"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7fc2be9-b7d4-4faa-9768-1e0dd150f0c0"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351a6-a665-477f-9f85-df069f1fe2c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45ba439-3d40-4577-ab65-4f589cb3ecc9}" ma:internalName="TaxCatchAll" ma:showField="CatchAllData" ma:web="421351a6-a665-477f-9f85-df069f1fe2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21351a6-a665-477f-9f85-df069f1fe2c7" xsi:nil="true"/>
    <lcf76f155ced4ddcb4097134ff3c332f xmlns="47f86385-5faa-4594-8ecf-f9ce1cbeefe1">
      <Terms xmlns="http://schemas.microsoft.com/office/infopath/2007/PartnerControls"/>
    </lcf76f155ced4ddcb4097134ff3c332f>
    <MigrationWizIdDocumentLibraryPermissions xmlns="47f86385-5faa-4594-8ecf-f9ce1cbeefe1" xsi:nil="true"/>
    <MigrationWizIdPermissions xmlns="47f86385-5faa-4594-8ecf-f9ce1cbeefe1" xsi:nil="true"/>
    <MigrationWizIdSecurityGroups xmlns="47f86385-5faa-4594-8ecf-f9ce1cbeefe1" xsi:nil="true"/>
    <MigrationWizId xmlns="47f86385-5faa-4594-8ecf-f9ce1cbeefe1" xsi:nil="true"/>
    <MigrationWizIdPermissionLevels xmlns="47f86385-5faa-4594-8ecf-f9ce1cbeefe1"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92F26F3-2E67-43B5-9590-A71C8D8C11A4}"/>
</file>

<file path=customXml/itemProps2.xml><?xml version="1.0" encoding="utf-8"?>
<ds:datastoreItem xmlns:ds="http://schemas.openxmlformats.org/officeDocument/2006/customXml" ds:itemID="{307E6D48-FFD2-489E-984B-9944999D54ED}"/>
</file>

<file path=customXml/itemProps3.xml><?xml version="1.0" encoding="utf-8"?>
<ds:datastoreItem xmlns:ds="http://schemas.openxmlformats.org/officeDocument/2006/customXml" ds:itemID="{E6874D80-10FD-4207-BFFD-669A3B6CA1D2}"/>
</file>

<file path=docProps/app.xml><?xml version="1.0" encoding="utf-8"?>
<Properties xmlns="http://schemas.openxmlformats.org/officeDocument/2006/extended-properties" xmlns:vt="http://schemas.openxmlformats.org/officeDocument/2006/docPropsVTypes">
  <Template>Office 2013 - 2022 Theme</Template>
  <TotalTime>52192</TotalTime>
  <Words>1607</Words>
  <Application>Microsoft Macintosh PowerPoint</Application>
  <PresentationFormat>Widescreen</PresentationFormat>
  <Paragraphs>326</Paragraphs>
  <Slides>19</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ＭＳ Ｐゴシック</vt:lpstr>
      <vt:lpstr>AdvGARAD</vt:lpstr>
      <vt:lpstr>Arial</vt:lpstr>
      <vt:lpstr>Calibri</vt:lpstr>
      <vt:lpstr>Calibri Light</vt:lpstr>
      <vt:lpstr>Courier New</vt:lpstr>
      <vt:lpstr>Helvetica</vt:lpstr>
      <vt:lpstr>Helvetica </vt:lpstr>
      <vt:lpstr>Source Sans Pro Web</vt:lpstr>
      <vt:lpstr>Symbol</vt:lpstr>
      <vt:lpstr>Tahoma</vt:lpstr>
      <vt:lpstr>Times</vt:lpstr>
      <vt:lpstr>Office Theme</vt:lpstr>
      <vt:lpstr>PowerPoint Presentation</vt:lpstr>
      <vt:lpstr>Outline</vt:lpstr>
      <vt:lpstr>PowerPoint Presentation</vt:lpstr>
      <vt:lpstr>PowerPoint Presentation</vt:lpstr>
      <vt:lpstr>Apoptotic signaling</vt:lpstr>
      <vt:lpstr>Apoptotic Signaling and Glycan Related Platelet Clearance are Interconnected</vt:lpstr>
      <vt:lpstr>PowerPoint Presentation</vt:lpstr>
      <vt:lpstr>PowerPoint Presentation</vt:lpstr>
      <vt:lpstr>AMR – is a trimer!</vt:lpstr>
      <vt:lpstr>PowerPoint Presentation</vt:lpstr>
      <vt:lpstr>PowerPoint Presentation</vt:lpstr>
      <vt:lpstr>PowerPoint Presentation</vt:lpstr>
      <vt:lpstr>PowerPoint Presentation</vt:lpstr>
      <vt:lpstr>PowerPoint Presentation</vt:lpstr>
      <vt:lpstr>Macrophage depletion improves the circulation of 2h chilled and transfused platelets, does not prevent the clearance of 48h chilled platelets.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Hoffmeister</dc:creator>
  <cp:lastModifiedBy>Karin Hoffmeister</cp:lastModifiedBy>
  <cp:revision>39</cp:revision>
  <dcterms:created xsi:type="dcterms:W3CDTF">2022-05-18T02:26:25Z</dcterms:created>
  <dcterms:modified xsi:type="dcterms:W3CDTF">2026-02-04T12:21:29Z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0x010100C93F74850A86974987BD17ED137103F6</vt:lpwstr>
  </property>
  <property fmtid="{D5CDD505-2E9C-101B-9397-08002B2CF9AE}" pid="3" name="MediaServiceImageTags">
    <vt:lpwstr/>
  </property>
</Properties>
</file>