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2"/>
  </p:notesMasterIdLst>
  <p:sldIdLst>
    <p:sldId id="256" r:id="rId5"/>
    <p:sldId id="259" r:id="rId6"/>
    <p:sldId id="261" r:id="rId7"/>
    <p:sldId id="262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12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6300-74CD-F50B-C2F5-8046473D8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C55936-2E43-986D-9265-3F9BC3B8C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CE242-03DD-9316-D633-F1CAE3FDA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1C59D-78BB-B27E-FB07-12BE4F64B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4A4FD-189B-CA68-050D-565E6D19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BEEF9-A115-4AD1-B466-BD74D948E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AE992-C962-5E81-28EE-0CBF3DD7A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4FB88-A889-2ADD-5C4D-26EBFAE85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C783A-E188-C99F-1B2F-09945BB2A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2E792-56B1-F1F7-AA4F-1DEB1FE8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57D8A-D00A-DAEB-3A3A-4A6BDA3AD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96885-DBC7-2CE2-63CD-160BFB906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37D3-F2DD-E9DF-E1BB-41D940A76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6746C-BE64-5A02-4D8F-E102E9431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FACD0-99BA-F0F9-9E0D-4F26B77C8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4777-0CB5-3BBF-C8E6-53DF5D202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7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0EF3-30E9-92D4-8A77-6DA2DB6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379" y="2244436"/>
            <a:ext cx="5815832" cy="8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Cerus Corporation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5292" y="3429000"/>
            <a:ext cx="7100453" cy="1500187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Pathogen Inactivation: A Standard of Care for Blood Transfusion Safety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bg1"/>
                </a:solidFill>
              </a:rPr>
              <a:t>Laurence Corash, MD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bg1"/>
                </a:solidFill>
              </a:rPr>
              <a:t>Founder and Chief Scientific Officer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bg1"/>
                </a:solidFill>
              </a:rPr>
              <a:t>Professor, Laboratory Medicine, UC San Francisco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9CD280-05B9-1E9F-4D98-08DC1ED676A3}"/>
              </a:ext>
            </a:extLst>
          </p:cNvPr>
          <p:cNvSpPr/>
          <p:nvPr/>
        </p:nvSpPr>
        <p:spPr>
          <a:xfrm>
            <a:off x="7118831" y="532685"/>
            <a:ext cx="2960915" cy="1233041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Copany</a:t>
            </a:r>
            <a:r>
              <a:rPr lang="en-US" dirty="0"/>
              <a:t>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0A4BF-2121-0C30-29D3-1B4E8BD8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49" y="406859"/>
            <a:ext cx="4239217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37FD-A96B-6262-9C11-19ADC617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755853" cy="9094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Psoralen Nucleic Acid Targeted Pathogen and T Cell Inactivation to</a:t>
            </a:r>
            <a:br>
              <a:rPr lang="en-US" sz="2800" b="1" dirty="0"/>
            </a:br>
            <a:r>
              <a:rPr lang="en-US" sz="2800" b="1" dirty="0"/>
              <a:t>Prospectively Reduce the Risk of Transfusion Transmitted Adverse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6DF75-B0B8-9964-5FF6-42D60FD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85F5C-086D-5F1F-E598-DFB01BADF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666" y="1644903"/>
            <a:ext cx="8372074" cy="3453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BA7A4-2FB7-A58A-31A8-AF960D094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42" y="1490392"/>
            <a:ext cx="2762636" cy="38772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3EAB91-5286-F68B-F49B-E421AF44A69F}"/>
              </a:ext>
            </a:extLst>
          </p:cNvPr>
          <p:cNvSpPr txBox="1"/>
          <p:nvPr/>
        </p:nvSpPr>
        <p:spPr>
          <a:xfrm>
            <a:off x="3955473" y="6546272"/>
            <a:ext cx="588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State of the Technology Meeting: Platelets and Platelet Like Products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11EA3-9038-E5A3-8583-321E2F90344C}"/>
              </a:ext>
            </a:extLst>
          </p:cNvPr>
          <p:cNvSpPr txBox="1"/>
          <p:nvPr/>
        </p:nvSpPr>
        <p:spPr>
          <a:xfrm>
            <a:off x="195220" y="5218024"/>
            <a:ext cx="11784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Platform Technology Applicable to Platelets and Platelet Like Products</a:t>
            </a:r>
          </a:p>
        </p:txBody>
      </p:sp>
    </p:spTree>
    <p:extLst>
      <p:ext uri="{BB962C8B-B14F-4D97-AF65-F5344CB8AC3E}">
        <p14:creationId xmlns:p14="http://schemas.microsoft.com/office/powerpoint/2010/main" val="25980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8AF2-8E84-7BDA-E70A-F0D58A46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72EE-B809-0C38-4BC8-1E3F6DE8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6"/>
            <a:ext cx="11755853" cy="81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Indication: Risk Reduction of Transfusion Transmitted Infection and TA-GVHD for Transfusion of Patients with Thrombocytopenia or Qualitative Platelet Disorders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BFB69-D49F-5A39-4B09-9D7E2FF9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FA372-DB66-F25F-CD1C-789D3B6F5327}"/>
              </a:ext>
            </a:extLst>
          </p:cNvPr>
          <p:cNvSpPr txBox="1"/>
          <p:nvPr/>
        </p:nvSpPr>
        <p:spPr>
          <a:xfrm>
            <a:off x="3955473" y="6546272"/>
            <a:ext cx="588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State of the Technology Meeting: Platelets and Platelet Like Products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7C311B-9385-741A-2DD7-7E576F33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" y="1180287"/>
            <a:ext cx="10165694" cy="44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74561-C112-7F21-6E50-65BB4316E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05E7-133D-EB74-4878-9C6392CD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6"/>
            <a:ext cx="11755853" cy="8151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Global Product Maturity and Regulatory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B5F55-AD04-0976-BB43-D662C161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A824E-3D08-1273-EC72-2E7A4D223801}"/>
              </a:ext>
            </a:extLst>
          </p:cNvPr>
          <p:cNvSpPr txBox="1"/>
          <p:nvPr/>
        </p:nvSpPr>
        <p:spPr>
          <a:xfrm>
            <a:off x="3955473" y="6546272"/>
            <a:ext cx="588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State of the Technology Meeting: Platelets and Platelet Like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9351E-CEB0-734D-F6F2-2A4C764E1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2" y="969175"/>
            <a:ext cx="11610574" cy="48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91C8-4638-59BB-67B7-6CBC92E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56777"/>
            <a:ext cx="11090835" cy="1338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New Assays to Define Platelet Subpopulations In Cold Stored Platelets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F054C-272F-8E85-6654-F28D1AA166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6556" y="1877244"/>
            <a:ext cx="9479828" cy="44993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B5B9-8BBE-B0AE-DB6C-203E18E4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EEE1F-3937-7EE6-64F5-9C78243BC8D8}"/>
              </a:ext>
            </a:extLst>
          </p:cNvPr>
          <p:cNvSpPr txBox="1"/>
          <p:nvPr/>
        </p:nvSpPr>
        <p:spPr>
          <a:xfrm>
            <a:off x="3349256" y="6528387"/>
            <a:ext cx="661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State of the Technology Meeting: Platelets and Platelet Like Products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6D1CF3-F694-3D38-7D72-9ADB99D85FD0}"/>
              </a:ext>
            </a:extLst>
          </p:cNvPr>
          <p:cNvGrpSpPr/>
          <p:nvPr/>
        </p:nvGrpSpPr>
        <p:grpSpPr>
          <a:xfrm>
            <a:off x="3731228" y="1271804"/>
            <a:ext cx="4437424" cy="358723"/>
            <a:chOff x="3731228" y="1043203"/>
            <a:chExt cx="4437424" cy="3587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3BE435-A073-DF76-9339-6F3C31414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1228" y="1043203"/>
              <a:ext cx="3496163" cy="3524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97DF8F-B041-BAAD-4383-5CBAAFE553E8}"/>
                </a:ext>
              </a:extLst>
            </p:cNvPr>
            <p:cNvSpPr txBox="1"/>
            <p:nvPr/>
          </p:nvSpPr>
          <p:spPr>
            <a:xfrm>
              <a:off x="7060015" y="1094149"/>
              <a:ext cx="1108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Hechler et 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3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6F4A-7DE3-EF06-D37B-4C0BBFC3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1EFB-115A-4160-D609-DD9660A7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6"/>
            <a:ext cx="11755853" cy="815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Improved Patient Outcomes for Patients Supported with Pathogen Reduced Platelets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6727-97A0-ED9A-3198-1908337C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5D347F-C9F1-F1CC-3E91-DCF015E5DEF4}"/>
              </a:ext>
            </a:extLst>
          </p:cNvPr>
          <p:cNvSpPr txBox="1"/>
          <p:nvPr/>
        </p:nvSpPr>
        <p:spPr>
          <a:xfrm>
            <a:off x="3955473" y="6546272"/>
            <a:ext cx="588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State of the Technology Meeting: Platelets and Platelet Like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F486C-9248-6965-7634-DF7EB322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9" y="1183509"/>
            <a:ext cx="9753600" cy="5091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C261C-8205-D4D3-2B74-ECF493127AA6}"/>
              </a:ext>
            </a:extLst>
          </p:cNvPr>
          <p:cNvSpPr txBox="1"/>
          <p:nvPr/>
        </p:nvSpPr>
        <p:spPr>
          <a:xfrm>
            <a:off x="2521527" y="6143119"/>
            <a:ext cx="839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</a:rPr>
              <a:t>Wheeler et al. Blood Advances. 2024;8(9 ):2290-9.</a:t>
            </a:r>
          </a:p>
          <a:p>
            <a:pPr algn="ctr"/>
            <a:r>
              <a:rPr lang="en-US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887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6BA9-702F-0F7A-EE9F-0A466BFF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C58C8-10D4-D0D4-198B-66044F12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30661-0B8A-2247-662C-8DE7C7BD8868}"/>
              </a:ext>
            </a:extLst>
          </p:cNvPr>
          <p:cNvSpPr txBox="1"/>
          <p:nvPr/>
        </p:nvSpPr>
        <p:spPr>
          <a:xfrm>
            <a:off x="3955473" y="6546272"/>
            <a:ext cx="588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State of the Technology Meeting: Platelets and Platelet Like Products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52F33-70D0-49F7-7388-CE833863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17" y="348898"/>
            <a:ext cx="9157855" cy="6041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F4622-935C-99D6-E8E5-AA6DE008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76" y="1349268"/>
            <a:ext cx="3854648" cy="4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57A42-CDD7-4DEF-A974-C0008D315E79}">
  <ds:schemaRefs>
    <ds:schemaRef ds:uri="http://schemas.microsoft.com/office/2006/metadata/properties"/>
    <ds:schemaRef ds:uri="http://schemas.microsoft.com/office/infopath/2007/PartnerControls"/>
    <ds:schemaRef ds:uri="247ab120-b5a7-4f6f-acb1-d68e12fde5a2"/>
    <ds:schemaRef ds:uri="421351a6-a665-477f-9f85-df069f1fe2c7"/>
  </ds:schemaRefs>
</ds:datastoreItem>
</file>

<file path=customXml/itemProps2.xml><?xml version="1.0" encoding="utf-8"?>
<ds:datastoreItem xmlns:ds="http://schemas.openxmlformats.org/officeDocument/2006/customXml" ds:itemID="{38653073-4498-478E-8EDC-8E3B1C8189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F4DD6-68CD-4A36-B9A7-6EBB850B8EF8}"/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280</TotalTime>
  <Words>200</Words>
  <Application>Microsoft Office PowerPoint</Application>
  <PresentationFormat>Widescreen</PresentationFormat>
  <Paragraphs>33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Cerus Corporation</vt:lpstr>
      <vt:lpstr>Psoralen Nucleic Acid Targeted Pathogen and T Cell Inactivation to Prospectively Reduce the Risk of Transfusion Transmitted Adverse Events</vt:lpstr>
      <vt:lpstr>Indication: Risk Reduction of Transfusion Transmitted Infection and TA-GVHD for Transfusion of Patients with Thrombocytopenia or Qualitative Platelet Disorders </vt:lpstr>
      <vt:lpstr>Global Product Maturity and Regulatory Status</vt:lpstr>
      <vt:lpstr>New Assays to Define Platelet Subpopulations In Cold Stored Platelets</vt:lpstr>
      <vt:lpstr>Improved Patient Outcomes for Patients Supported with Pathogen Reduced Platelets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Larry Corash</cp:lastModifiedBy>
  <cp:revision>28</cp:revision>
  <cp:lastPrinted>2025-01-09T21:22:08Z</cp:lastPrinted>
  <dcterms:created xsi:type="dcterms:W3CDTF">2024-12-13T20:37:58Z</dcterms:created>
  <dcterms:modified xsi:type="dcterms:W3CDTF">2026-01-27T19:14:13Z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