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15"/>
  </p:notesMasterIdLst>
  <p:sldIdLst>
    <p:sldId id="2147482824" r:id="rId5"/>
    <p:sldId id="2147482720" r:id="rId6"/>
    <p:sldId id="2147482820" r:id="rId7"/>
    <p:sldId id="2147482828" r:id="rId8"/>
    <p:sldId id="2147482822" r:id="rId9"/>
    <p:sldId id="2147482825" r:id="rId10"/>
    <p:sldId id="2147482826" r:id="rId11"/>
    <p:sldId id="2147482827" r:id="rId12"/>
    <p:sldId id="2147482726" r:id="rId13"/>
    <p:sldId id="214748281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69CCEF4-E035-4E03-A72A-D68EAB23FBAF}">
          <p14:sldIdLst>
            <p14:sldId id="2147482824"/>
            <p14:sldId id="2147482720"/>
            <p14:sldId id="2147482820"/>
            <p14:sldId id="2147482828"/>
            <p14:sldId id="2147482822"/>
            <p14:sldId id="2147482825"/>
            <p14:sldId id="2147482826"/>
            <p14:sldId id="2147482827"/>
            <p14:sldId id="2147482726"/>
            <p14:sldId id="21474828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F74824-1B90-52B7-865C-C14196240C0B}" name="Novak, Victoria A CTR (USA)" initials="VN" userId="S::victoria.a.novak2.ctr@mail.mil::5874dabb-5b21-4c29-a0c9-2cb47a4a1a92" providerId="AD"/>
  <p188:author id="{8E467736-DB5B-0E3F-2FF1-27326A4765B8}" name="Deweese, Kathryn E CTR (USA)" initials="KD" userId="S::kathryn.e.deweese.ctr@mail.mil::a0513f06-1623-4588-bbb4-0a8919d0c4e3" providerId="AD"/>
  <p188:author id="{17730E76-2594-F570-B11E-FA0555C3757B}" name="Wynne, Caroline A CTR (USA)" initials="CW" userId="S::caroline.a.wynne.ctr@mail.mil::735d4c4e-7ee8-42f3-b2f6-d6fdbf5b758f" providerId="AD"/>
  <p188:author id="{1E8114B0-90C4-6885-F80C-183247E0486F}" name="Hilbert, Aubrey J CTR OSD OUSD P-R (USA)" initials="AH" userId="S::aubrey.j.hilbert.ctr@mail.mil::7ac714b6-eefb-4a43-9c3d-6a62b9597a0d" providerId="AD"/>
  <p188:author id="{4E5822C8-9CF8-A0E7-2839-F7E6F246C0AE}" name="Pearce, Z Reagan CTR (USA)" initials="ZP" userId="S::zubie.r.pearce.ctr@mail.mil::5c7c5d8e-fa8b-433a-937d-0fd8a34770c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5ED"/>
    <a:srgbClr val="EFF2F6"/>
    <a:srgbClr val="15263B"/>
    <a:srgbClr val="D1DEEF"/>
    <a:srgbClr val="FFFFFF"/>
    <a:srgbClr val="E9EFF7"/>
    <a:srgbClr val="708EB1"/>
    <a:srgbClr val="27466E"/>
    <a:srgbClr val="F1F5F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DCD95-E062-464C-90A8-F47966E5903A}" v="2297" dt="2026-06-12T18:41:06.161"/>
    <p1510:client id="{6417A27D-CDD0-4504-9DA3-F050D7CA96F0}" v="668" dt="2026-06-12T21:27:30.7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14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E4470-B932-4C36-A9E0-5837E797E499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FE366-7117-4D1F-BFF7-35B61380F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42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FE366-7117-4D1F-BFF7-35B61380FA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FE366-7117-4D1F-BFF7-35B61380FA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3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DDE46C-8AD7-DF9C-6F34-F75123F4256B}"/>
              </a:ext>
            </a:extLst>
          </p:cNvPr>
          <p:cNvSpPr/>
          <p:nvPr userDrawn="1"/>
        </p:nvSpPr>
        <p:spPr>
          <a:xfrm>
            <a:off x="0" y="0"/>
            <a:ext cx="9144000" cy="696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29DE0-3E2A-3548-748E-A6D4AB321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64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8D775D-3945-7405-E847-5ED594CC1B39}"/>
              </a:ext>
            </a:extLst>
          </p:cNvPr>
          <p:cNvSpPr/>
          <p:nvPr userDrawn="1"/>
        </p:nvSpPr>
        <p:spPr>
          <a:xfrm>
            <a:off x="137160" y="137160"/>
            <a:ext cx="8869680" cy="6583680"/>
          </a:xfrm>
          <a:prstGeom prst="rect">
            <a:avLst/>
          </a:prstGeom>
          <a:noFill/>
          <a:ln w="50800" cmpd="sng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F751A1-712C-AEE8-D942-F9CEAB0C644D}"/>
              </a:ext>
            </a:extLst>
          </p:cNvPr>
          <p:cNvSpPr/>
          <p:nvPr userDrawn="1"/>
        </p:nvSpPr>
        <p:spPr>
          <a:xfrm>
            <a:off x="228600" y="228600"/>
            <a:ext cx="8686800" cy="6400800"/>
          </a:xfrm>
          <a:prstGeom prst="rect">
            <a:avLst/>
          </a:prstGeom>
          <a:noFill/>
          <a:ln w="25400" cmpd="sng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14BF67-6406-4D37-BBB9-9C6891D34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9958" y="3238689"/>
            <a:ext cx="7862037" cy="1061070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3570A6A-EF2E-4C38-9607-6599D8410BA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31957" y="4877479"/>
            <a:ext cx="2880087" cy="3994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>
                <a:solidFill>
                  <a:srgbClr val="333333"/>
                </a:solidFill>
                <a:latin typeface="Lato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Month D, Year)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82A69-53EB-BF36-BA84-661E8462BC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88" y="1199782"/>
            <a:ext cx="5709024" cy="184162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6ADAC0C-972F-085A-F416-FB98EA9C6B34}"/>
              </a:ext>
            </a:extLst>
          </p:cNvPr>
          <p:cNvSpPr txBox="1">
            <a:spLocks/>
          </p:cNvSpPr>
          <p:nvPr userDrawn="1"/>
        </p:nvSpPr>
        <p:spPr>
          <a:xfrm>
            <a:off x="3935187" y="6295912"/>
            <a:ext cx="1273628" cy="34904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D95896-C66E-99A3-0D41-64E2CA59FC9D}"/>
              </a:ext>
            </a:extLst>
          </p:cNvPr>
          <p:cNvCxnSpPr>
            <a:cxnSpLocks/>
          </p:cNvCxnSpPr>
          <p:nvPr userDrawn="1"/>
        </p:nvCxnSpPr>
        <p:spPr>
          <a:xfrm flipV="1">
            <a:off x="5692781" y="4559352"/>
            <a:ext cx="2834640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871E8C-54BB-D58E-449F-F40B24647D5A}"/>
              </a:ext>
            </a:extLst>
          </p:cNvPr>
          <p:cNvCxnSpPr>
            <a:cxnSpLocks/>
          </p:cNvCxnSpPr>
          <p:nvPr userDrawn="1"/>
        </p:nvCxnSpPr>
        <p:spPr>
          <a:xfrm>
            <a:off x="622005" y="4559352"/>
            <a:ext cx="283464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B319C3-A31F-A1D2-E10D-229014B03B07}"/>
              </a:ext>
            </a:extLst>
          </p:cNvPr>
          <p:cNvGrpSpPr/>
          <p:nvPr userDrawn="1"/>
        </p:nvGrpSpPr>
        <p:grpSpPr>
          <a:xfrm>
            <a:off x="3540132" y="4388168"/>
            <a:ext cx="2061209" cy="365760"/>
            <a:chOff x="3521075" y="4355505"/>
            <a:chExt cx="2061209" cy="365760"/>
          </a:xfrm>
        </p:grpSpPr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95791D83-DA33-4CBA-6865-0BCE13C6703D}"/>
                </a:ext>
              </a:extLst>
            </p:cNvPr>
            <p:cNvSpPr/>
            <p:nvPr userDrawn="1"/>
          </p:nvSpPr>
          <p:spPr>
            <a:xfrm>
              <a:off x="4368799" y="4355505"/>
              <a:ext cx="365760" cy="365760"/>
            </a:xfrm>
            <a:prstGeom prst="star5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5-Point Star 6">
              <a:extLst>
                <a:ext uri="{FF2B5EF4-FFF2-40B4-BE49-F238E27FC236}">
                  <a16:creationId xmlns:a16="http://schemas.microsoft.com/office/drawing/2014/main" id="{BA9B23A1-520B-1D3C-31D8-055C16CEF466}"/>
                </a:ext>
              </a:extLst>
            </p:cNvPr>
            <p:cNvSpPr/>
            <p:nvPr userDrawn="1"/>
          </p:nvSpPr>
          <p:spPr>
            <a:xfrm>
              <a:off x="4792661" y="4355505"/>
              <a:ext cx="365760" cy="365760"/>
            </a:xfrm>
            <a:prstGeom prst="star5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6">
              <a:extLst>
                <a:ext uri="{FF2B5EF4-FFF2-40B4-BE49-F238E27FC236}">
                  <a16:creationId xmlns:a16="http://schemas.microsoft.com/office/drawing/2014/main" id="{A0ED9609-1F4A-0899-061B-33E0007C25AB}"/>
                </a:ext>
              </a:extLst>
            </p:cNvPr>
            <p:cNvSpPr/>
            <p:nvPr userDrawn="1"/>
          </p:nvSpPr>
          <p:spPr>
            <a:xfrm>
              <a:off x="3944937" y="4355505"/>
              <a:ext cx="365760" cy="365760"/>
            </a:xfrm>
            <a:prstGeom prst="star5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6">
              <a:extLst>
                <a:ext uri="{FF2B5EF4-FFF2-40B4-BE49-F238E27FC236}">
                  <a16:creationId xmlns:a16="http://schemas.microsoft.com/office/drawing/2014/main" id="{F68709CF-FCE3-E6C7-3FC8-C81286A32D85}"/>
                </a:ext>
              </a:extLst>
            </p:cNvPr>
            <p:cNvSpPr/>
            <p:nvPr userDrawn="1"/>
          </p:nvSpPr>
          <p:spPr>
            <a:xfrm>
              <a:off x="3521075" y="4355505"/>
              <a:ext cx="365760" cy="365760"/>
            </a:xfrm>
            <a:prstGeom prst="star5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6">
              <a:extLst>
                <a:ext uri="{FF2B5EF4-FFF2-40B4-BE49-F238E27FC236}">
                  <a16:creationId xmlns:a16="http://schemas.microsoft.com/office/drawing/2014/main" id="{C2FF4737-A4DE-83BF-232D-8885826E767F}"/>
                </a:ext>
              </a:extLst>
            </p:cNvPr>
            <p:cNvSpPr/>
            <p:nvPr userDrawn="1"/>
          </p:nvSpPr>
          <p:spPr>
            <a:xfrm>
              <a:off x="5216524" y="4355505"/>
              <a:ext cx="365760" cy="365760"/>
            </a:xfrm>
            <a:prstGeom prst="star5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50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6ADE65-0A85-4FB0-A4FD-6B62FEE86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1" y="6492875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  <a:latin typeface="Lato"/>
              </a:defRPr>
            </a:lvl1pPr>
          </a:lstStyle>
          <a:p>
            <a:fld id="{97B7737E-97AF-4E16-A8AF-4F0F3C9784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71EEF64-E70E-40B3-AE18-9544DA376C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1907" y="1323788"/>
            <a:ext cx="8460186" cy="484642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33333"/>
                </a:solidFill>
                <a:latin typeface="Lato"/>
              </a:defRPr>
            </a:lvl1pPr>
            <a:lvl2pPr>
              <a:defRPr sz="2800">
                <a:solidFill>
                  <a:srgbClr val="333333"/>
                </a:solidFill>
                <a:latin typeface="Lato"/>
              </a:defRPr>
            </a:lvl2pPr>
            <a:lvl3pPr>
              <a:defRPr sz="2400">
                <a:solidFill>
                  <a:srgbClr val="333333"/>
                </a:solidFill>
                <a:latin typeface="Lato"/>
              </a:defRPr>
            </a:lvl3pPr>
            <a:lvl4pPr>
              <a:defRPr sz="2000">
                <a:solidFill>
                  <a:srgbClr val="333333"/>
                </a:solidFill>
                <a:latin typeface="Lato"/>
              </a:defRPr>
            </a:lvl4pPr>
            <a:lvl5pPr>
              <a:defRPr sz="20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E596AB6-B06B-44D9-86B3-4A582347EC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1906" y="903262"/>
            <a:ext cx="8460186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6A7C5CD-BEE3-4B11-85A6-5C76428F705E}"/>
              </a:ext>
            </a:extLst>
          </p:cNvPr>
          <p:cNvSpPr txBox="1">
            <a:spLocks/>
          </p:cNvSpPr>
          <p:nvPr userDrawn="1"/>
        </p:nvSpPr>
        <p:spPr>
          <a:xfrm>
            <a:off x="3916214" y="-16832"/>
            <a:ext cx="1311575" cy="1768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5AC6496-996A-A43B-9A45-2253256B67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93ED68A-38B7-F6A3-7F01-AB4ABA17A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618" y="582380"/>
            <a:ext cx="7587754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Logo&#10;&#10;AI-generated content may be incorrect.">
            <a:extLst>
              <a:ext uri="{FF2B5EF4-FFF2-40B4-BE49-F238E27FC236}">
                <a16:creationId xmlns:a16="http://schemas.microsoft.com/office/drawing/2014/main" id="{B0423C5D-D655-332C-A996-4DAEE45B6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54" y="71594"/>
            <a:ext cx="668087" cy="66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8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6ADE65-0A85-4FB0-A4FD-6B62FEE86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2" y="6458372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17171"/>
                </a:solidFill>
                <a:latin typeface="Lato"/>
              </a:defRPr>
            </a:lvl1pPr>
          </a:lstStyle>
          <a:p>
            <a:fld id="{97B7737E-97AF-4E16-A8AF-4F0F3C9784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7A0A8E-5951-4BD2-A754-FCFCBD691895}"/>
              </a:ext>
            </a:extLst>
          </p:cNvPr>
          <p:cNvSpPr txBox="1">
            <a:spLocks/>
          </p:cNvSpPr>
          <p:nvPr userDrawn="1"/>
        </p:nvSpPr>
        <p:spPr>
          <a:xfrm>
            <a:off x="239487" y="1619795"/>
            <a:ext cx="8675914" cy="472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 defTabSz="914354">
              <a:defRPr/>
            </a:pPr>
            <a:endParaRPr lang="en-US" sz="3200">
              <a:solidFill>
                <a:srgbClr val="333333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71EEF64-E70E-40B3-AE18-9544DA376C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41907" y="925452"/>
            <a:ext cx="4066192" cy="505216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33333"/>
                </a:solidFill>
                <a:latin typeface="Lato"/>
              </a:defRPr>
            </a:lvl1pPr>
            <a:lvl2pPr>
              <a:defRPr sz="2800">
                <a:solidFill>
                  <a:srgbClr val="333333"/>
                </a:solidFill>
                <a:latin typeface="Lato"/>
              </a:defRPr>
            </a:lvl2pPr>
            <a:lvl3pPr>
              <a:defRPr sz="2400">
                <a:solidFill>
                  <a:srgbClr val="333333"/>
                </a:solidFill>
                <a:latin typeface="Lato"/>
              </a:defRPr>
            </a:lvl3pPr>
            <a:lvl4pPr>
              <a:defRPr sz="2000">
                <a:solidFill>
                  <a:srgbClr val="333333"/>
                </a:solidFill>
                <a:latin typeface="Lato"/>
              </a:defRPr>
            </a:lvl4pPr>
            <a:lvl5pPr>
              <a:defRPr sz="20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6A7C5CD-BEE3-4B11-85A6-5C76428F705E}"/>
              </a:ext>
            </a:extLst>
          </p:cNvPr>
          <p:cNvSpPr txBox="1">
            <a:spLocks/>
          </p:cNvSpPr>
          <p:nvPr userDrawn="1"/>
        </p:nvSpPr>
        <p:spPr>
          <a:xfrm>
            <a:off x="3977640" y="2"/>
            <a:ext cx="1188720" cy="16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44D2F2-3D48-4696-A86C-04722B24F54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41654" y="925452"/>
            <a:ext cx="4168611" cy="505216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333333"/>
                </a:solidFill>
                <a:latin typeface="Lato"/>
              </a:defRPr>
            </a:lvl1pPr>
            <a:lvl2pPr>
              <a:defRPr sz="2800">
                <a:solidFill>
                  <a:srgbClr val="333333"/>
                </a:solidFill>
                <a:latin typeface="Lato"/>
              </a:defRPr>
            </a:lvl2pPr>
            <a:lvl3pPr>
              <a:defRPr sz="2400">
                <a:solidFill>
                  <a:srgbClr val="333333"/>
                </a:solidFill>
                <a:latin typeface="Lato"/>
              </a:defRPr>
            </a:lvl3pPr>
            <a:lvl4pPr>
              <a:defRPr sz="2000">
                <a:solidFill>
                  <a:srgbClr val="333333"/>
                </a:solidFill>
                <a:latin typeface="Lato"/>
              </a:defRPr>
            </a:lvl4pPr>
            <a:lvl5pPr>
              <a:defRPr sz="20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153B7C0B-30AE-2E89-9E2D-128127648F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3088875-436C-8272-6FE9-B331CEA353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618" y="582380"/>
            <a:ext cx="7587754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78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6ADE65-0A85-4FB0-A4FD-6B62FEE86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2" y="6463134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17171"/>
                </a:solidFill>
                <a:latin typeface="Lato"/>
              </a:defRPr>
            </a:lvl1pPr>
          </a:lstStyle>
          <a:p>
            <a:fld id="{97B7737E-97AF-4E16-A8AF-4F0F3C9784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7A0A8E-5951-4BD2-A754-FCFCBD691895}"/>
              </a:ext>
            </a:extLst>
          </p:cNvPr>
          <p:cNvSpPr txBox="1">
            <a:spLocks/>
          </p:cNvSpPr>
          <p:nvPr userDrawn="1"/>
        </p:nvSpPr>
        <p:spPr>
          <a:xfrm>
            <a:off x="239487" y="1619795"/>
            <a:ext cx="8675914" cy="472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 defTabSz="914354">
              <a:defRPr/>
            </a:pPr>
            <a:endParaRPr lang="en-US" sz="3200">
              <a:solidFill>
                <a:srgbClr val="333333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71EEF64-E70E-40B3-AE18-9544DA376C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9964" y="925458"/>
            <a:ext cx="4162861" cy="2680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Lato"/>
              </a:defRPr>
            </a:lvl1pPr>
            <a:lvl2pPr>
              <a:defRPr sz="2400">
                <a:solidFill>
                  <a:srgbClr val="333333"/>
                </a:solidFill>
                <a:latin typeface="Lato"/>
              </a:defRPr>
            </a:lvl2pPr>
            <a:lvl3pPr>
              <a:defRPr sz="2000">
                <a:solidFill>
                  <a:srgbClr val="333333"/>
                </a:solidFill>
                <a:latin typeface="Lato"/>
              </a:defRPr>
            </a:lvl3pPr>
            <a:lvl4pPr>
              <a:defRPr sz="1800">
                <a:solidFill>
                  <a:srgbClr val="333333"/>
                </a:solidFill>
                <a:latin typeface="Lato"/>
              </a:defRPr>
            </a:lvl4pPr>
            <a:lvl5pPr>
              <a:defRPr sz="18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6A7C5CD-BEE3-4B11-85A6-5C76428F705E}"/>
              </a:ext>
            </a:extLst>
          </p:cNvPr>
          <p:cNvSpPr txBox="1">
            <a:spLocks/>
          </p:cNvSpPr>
          <p:nvPr userDrawn="1"/>
        </p:nvSpPr>
        <p:spPr>
          <a:xfrm>
            <a:off x="3977640" y="2"/>
            <a:ext cx="1188720" cy="16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72EC43D-CF57-4338-993A-4274EEAD270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48013" y="928009"/>
            <a:ext cx="4162861" cy="2680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Lato"/>
              </a:defRPr>
            </a:lvl1pPr>
            <a:lvl2pPr>
              <a:defRPr sz="2400">
                <a:solidFill>
                  <a:srgbClr val="333333"/>
                </a:solidFill>
                <a:latin typeface="Lato"/>
              </a:defRPr>
            </a:lvl2pPr>
            <a:lvl3pPr>
              <a:defRPr sz="2000">
                <a:solidFill>
                  <a:srgbClr val="333333"/>
                </a:solidFill>
                <a:latin typeface="Lato"/>
              </a:defRPr>
            </a:lvl3pPr>
            <a:lvl4pPr>
              <a:defRPr sz="1800">
                <a:solidFill>
                  <a:srgbClr val="333333"/>
                </a:solidFill>
                <a:latin typeface="Lato"/>
              </a:defRPr>
            </a:lvl4pPr>
            <a:lvl5pPr>
              <a:defRPr sz="18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CBDD156-47B6-4D84-BC31-CB5FB0AF772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30981" y="3778161"/>
            <a:ext cx="4162861" cy="2680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Lato"/>
              </a:defRPr>
            </a:lvl1pPr>
            <a:lvl2pPr>
              <a:defRPr sz="2400">
                <a:solidFill>
                  <a:srgbClr val="333333"/>
                </a:solidFill>
                <a:latin typeface="Lato"/>
              </a:defRPr>
            </a:lvl2pPr>
            <a:lvl3pPr>
              <a:defRPr sz="2000">
                <a:solidFill>
                  <a:srgbClr val="333333"/>
                </a:solidFill>
                <a:latin typeface="Lato"/>
              </a:defRPr>
            </a:lvl3pPr>
            <a:lvl4pPr>
              <a:defRPr sz="1800">
                <a:solidFill>
                  <a:srgbClr val="333333"/>
                </a:solidFill>
                <a:latin typeface="Lato"/>
              </a:defRPr>
            </a:lvl4pPr>
            <a:lvl5pPr>
              <a:defRPr sz="18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A446C14-1E65-46CF-B4E1-8E6AE4400ED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48014" y="3778161"/>
            <a:ext cx="4162861" cy="26803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Lato"/>
              </a:defRPr>
            </a:lvl1pPr>
            <a:lvl2pPr>
              <a:defRPr sz="2400">
                <a:solidFill>
                  <a:srgbClr val="333333"/>
                </a:solidFill>
                <a:latin typeface="Lato"/>
              </a:defRPr>
            </a:lvl2pPr>
            <a:lvl3pPr>
              <a:defRPr sz="2000">
                <a:solidFill>
                  <a:srgbClr val="333333"/>
                </a:solidFill>
                <a:latin typeface="Lato"/>
              </a:defRPr>
            </a:lvl3pPr>
            <a:lvl4pPr>
              <a:defRPr sz="1800">
                <a:solidFill>
                  <a:srgbClr val="333333"/>
                </a:solidFill>
                <a:latin typeface="Lato"/>
              </a:defRPr>
            </a:lvl4pPr>
            <a:lvl5pPr>
              <a:defRPr sz="18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D9FAC8-E8E2-43D3-8FCF-F17CE4E2048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572001" y="924225"/>
            <a:ext cx="5444" cy="5534147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9247E04-5DB9-4A43-88BE-4F566CCF762C}"/>
              </a:ext>
            </a:extLst>
          </p:cNvPr>
          <p:cNvCxnSpPr>
            <a:cxnSpLocks/>
          </p:cNvCxnSpPr>
          <p:nvPr userDrawn="1"/>
        </p:nvCxnSpPr>
        <p:spPr>
          <a:xfrm>
            <a:off x="228600" y="3693953"/>
            <a:ext cx="8682275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BAB0C6E-293F-DF0B-AEDE-7F0D894973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17E2220-E5D5-CCE7-EC23-F60D1E692C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618" y="582380"/>
            <a:ext cx="7587754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05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6ADE65-0A85-4FB0-A4FD-6B62FEE86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2" y="6458372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17171"/>
                </a:solidFill>
                <a:latin typeface="Lato"/>
              </a:defRPr>
            </a:lvl1pPr>
          </a:lstStyle>
          <a:p>
            <a:fld id="{97B7737E-97AF-4E16-A8AF-4F0F3C9784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7A0A8E-5951-4BD2-A754-FCFCBD691895}"/>
              </a:ext>
            </a:extLst>
          </p:cNvPr>
          <p:cNvSpPr txBox="1">
            <a:spLocks/>
          </p:cNvSpPr>
          <p:nvPr userDrawn="1"/>
        </p:nvSpPr>
        <p:spPr>
          <a:xfrm>
            <a:off x="239487" y="1619795"/>
            <a:ext cx="8675914" cy="472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 defTabSz="914354">
              <a:defRPr/>
            </a:pPr>
            <a:endParaRPr lang="en-US" sz="3200">
              <a:solidFill>
                <a:srgbClr val="333333"/>
              </a:solidFill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6A7C5CD-BEE3-4B11-85A6-5C76428F705E}"/>
              </a:ext>
            </a:extLst>
          </p:cNvPr>
          <p:cNvSpPr txBox="1">
            <a:spLocks/>
          </p:cNvSpPr>
          <p:nvPr userDrawn="1"/>
        </p:nvSpPr>
        <p:spPr>
          <a:xfrm>
            <a:off x="3977640" y="2"/>
            <a:ext cx="1188720" cy="16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98AE137-6100-48EE-8247-B0CFFEF8A1C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239714" y="1087439"/>
            <a:ext cx="8664575" cy="47287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70E3727-9146-4C4C-8018-F39874897C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714" y="5830888"/>
            <a:ext cx="8664575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630C7AA-2C6C-2994-587A-0034CEB85A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E0A435C-F3BD-128C-3424-235DB3B621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618" y="582380"/>
            <a:ext cx="7587754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19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6ADE65-0A85-4FB0-A4FD-6B62FEE86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2" y="6458372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17171"/>
                </a:solidFill>
                <a:latin typeface="Lato"/>
              </a:defRPr>
            </a:lvl1pPr>
          </a:lstStyle>
          <a:p>
            <a:fld id="{97B7737E-97AF-4E16-A8AF-4F0F3C9784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7A0A8E-5951-4BD2-A754-FCFCBD691895}"/>
              </a:ext>
            </a:extLst>
          </p:cNvPr>
          <p:cNvSpPr txBox="1">
            <a:spLocks/>
          </p:cNvSpPr>
          <p:nvPr userDrawn="1"/>
        </p:nvSpPr>
        <p:spPr>
          <a:xfrm>
            <a:off x="239487" y="1619795"/>
            <a:ext cx="8675914" cy="472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 defTabSz="914354">
              <a:defRPr/>
            </a:pPr>
            <a:endParaRPr lang="en-US" sz="3200">
              <a:solidFill>
                <a:srgbClr val="333333"/>
              </a:solidFill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6A7C5CD-BEE3-4B11-85A6-5C76428F705E}"/>
              </a:ext>
            </a:extLst>
          </p:cNvPr>
          <p:cNvSpPr txBox="1">
            <a:spLocks/>
          </p:cNvSpPr>
          <p:nvPr userDrawn="1"/>
        </p:nvSpPr>
        <p:spPr>
          <a:xfrm>
            <a:off x="3977640" y="2"/>
            <a:ext cx="1188720" cy="16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3F79EB-650E-4046-B743-0CB86EEAA8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39714" y="1017590"/>
            <a:ext cx="8664575" cy="48132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BCB079-28A8-4ED1-9020-B5A0B279DC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9714" y="5830888"/>
            <a:ext cx="8664575" cy="444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D15CE9E-7581-BFCC-3C80-AA295EC0A9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5D66ECD-5982-92D3-47CF-0CDD6C8D8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618" y="582380"/>
            <a:ext cx="7587754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87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66ADE65-0A85-4FB0-A4FD-6B62FEE86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2" y="6458372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717171"/>
                </a:solidFill>
                <a:latin typeface="Lato"/>
              </a:defRPr>
            </a:lvl1pPr>
          </a:lstStyle>
          <a:p>
            <a:fld id="{97B7737E-97AF-4E16-A8AF-4F0F3C9784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27A0A8E-5951-4BD2-A754-FCFCBD691895}"/>
              </a:ext>
            </a:extLst>
          </p:cNvPr>
          <p:cNvSpPr txBox="1">
            <a:spLocks/>
          </p:cNvSpPr>
          <p:nvPr userDrawn="1"/>
        </p:nvSpPr>
        <p:spPr>
          <a:xfrm>
            <a:off x="239487" y="1619795"/>
            <a:ext cx="8675914" cy="472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indent="-228589" defTabSz="914354">
              <a:defRPr/>
            </a:pPr>
            <a:endParaRPr lang="en-US" sz="3200">
              <a:solidFill>
                <a:srgbClr val="333333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71EEF64-E70E-40B3-AE18-9544DA376CC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28600" y="3104276"/>
            <a:ext cx="8675914" cy="6568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333333"/>
                </a:solidFill>
                <a:latin typeface="Lato"/>
              </a:defRPr>
            </a:lvl1pPr>
            <a:lvl2pPr>
              <a:defRPr sz="2800">
                <a:solidFill>
                  <a:srgbClr val="333333"/>
                </a:solidFill>
                <a:latin typeface="Lato"/>
              </a:defRPr>
            </a:lvl2pPr>
            <a:lvl3pPr>
              <a:defRPr sz="2400">
                <a:solidFill>
                  <a:srgbClr val="333333"/>
                </a:solidFill>
                <a:latin typeface="Lato"/>
              </a:defRPr>
            </a:lvl3pPr>
            <a:lvl4pPr>
              <a:defRPr sz="2000">
                <a:solidFill>
                  <a:srgbClr val="333333"/>
                </a:solidFill>
                <a:latin typeface="Lato"/>
              </a:defRPr>
            </a:lvl4pPr>
            <a:lvl5pPr>
              <a:defRPr sz="2000">
                <a:solidFill>
                  <a:srgbClr val="333333"/>
                </a:solidFill>
                <a:latin typeface="Lato"/>
              </a:defRPr>
            </a:lvl5pPr>
          </a:lstStyle>
          <a:p>
            <a:pPr lvl="0"/>
            <a:r>
              <a:rPr lang="en-US"/>
              <a:t>Section Transition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6A7C5CD-BEE3-4B11-85A6-5C76428F705E}"/>
              </a:ext>
            </a:extLst>
          </p:cNvPr>
          <p:cNvSpPr txBox="1">
            <a:spLocks/>
          </p:cNvSpPr>
          <p:nvPr userDrawn="1"/>
        </p:nvSpPr>
        <p:spPr>
          <a:xfrm>
            <a:off x="3931920" y="2"/>
            <a:ext cx="1280160" cy="16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8E73386-D384-940A-FAAF-DE9CEC44C2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B476999-5ADC-5895-854D-18CC2B454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618" y="582380"/>
            <a:ext cx="7587754" cy="3258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943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7C2567A-E1DB-4B3E-B7A2-A978196BD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1" y="6492875"/>
            <a:ext cx="1273629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4"/>
                </a:solidFill>
                <a:latin typeface="Lato"/>
              </a:defRPr>
            </a:lvl1pPr>
          </a:lstStyle>
          <a:p>
            <a:fld id="{013ABC06-DC28-4A3B-9742-53C76D274B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9CB233F-BFDA-4C27-A935-B60497901A1D}"/>
              </a:ext>
            </a:extLst>
          </p:cNvPr>
          <p:cNvSpPr txBox="1">
            <a:spLocks/>
          </p:cNvSpPr>
          <p:nvPr userDrawn="1"/>
        </p:nvSpPr>
        <p:spPr>
          <a:xfrm>
            <a:off x="3935187" y="6697983"/>
            <a:ext cx="1273628" cy="1600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chemeClr val="tx1">
                    <a:tint val="75000"/>
                  </a:schemeClr>
                </a:solidFill>
                <a:latin typeface="Calisto MT" panose="02040603050505030304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rgbClr val="00B050"/>
                </a:solidFill>
                <a:latin typeface="Lato"/>
                <a:cs typeface="Arial" panose="020B0604020202020204" pitchFamily="34" charset="0"/>
              </a:rPr>
              <a:t>UNCLASSIFIED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4ED00-98A2-C796-555F-30A9607B41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34" y="6315369"/>
            <a:ext cx="1692323" cy="548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B85882-2205-10CB-66F7-2914F29B6296}"/>
              </a:ext>
            </a:extLst>
          </p:cNvPr>
          <p:cNvSpPr/>
          <p:nvPr userDrawn="1"/>
        </p:nvSpPr>
        <p:spPr>
          <a:xfrm>
            <a:off x="0" y="1"/>
            <a:ext cx="9144000" cy="8200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AB3F80-1AA5-466F-0DE6-A03B51452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JUNE 17, 2026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96BCE48-7A93-752D-4049-B59D6107C532}"/>
              </a:ext>
            </a:extLst>
          </p:cNvPr>
          <p:cNvSpPr txBox="1">
            <a:spLocks/>
          </p:cNvSpPr>
          <p:nvPr/>
        </p:nvSpPr>
        <p:spPr>
          <a:xfrm>
            <a:off x="1728779" y="5238427"/>
            <a:ext cx="5724394" cy="724116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333333"/>
                </a:solidFill>
                <a:latin typeface="Lato"/>
                <a:ea typeface="+mn-ea"/>
                <a:cs typeface="+mn-cs"/>
              </a:defRPr>
            </a:lvl1pPr>
            <a:lvl2pPr marL="4571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i="1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Dr. Theresa Santo, WPO Director</a:t>
            </a:r>
            <a:r>
              <a:rPr lang="en-US" sz="1600" i="1"/>
              <a:t> (Acting)</a:t>
            </a:r>
            <a:endParaRPr lang="en-US" sz="600" i="1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012C99-B0B8-CEA0-B205-C98E779F6F03}"/>
              </a:ext>
            </a:extLst>
          </p:cNvPr>
          <p:cNvSpPr txBox="1">
            <a:spLocks/>
          </p:cNvSpPr>
          <p:nvPr/>
        </p:nvSpPr>
        <p:spPr>
          <a:xfrm>
            <a:off x="426203" y="3170620"/>
            <a:ext cx="8291593" cy="1109555"/>
          </a:xfrm>
          <a:prstGeom prst="rect">
            <a:avLst/>
          </a:prstGeom>
        </p:spPr>
        <p:txBody>
          <a:bodyPr lIns="0" rIns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0"/>
              <a:t>THE FUTURE OF WARFIGHTER PERFORMANCE</a:t>
            </a:r>
            <a:br>
              <a:rPr lang="en-US" sz="2200" b="0" spc="300"/>
            </a:br>
            <a:r>
              <a:rPr lang="en-US" sz="4400" spc="600"/>
              <a:t>THE HUMAN EDGE</a:t>
            </a:r>
            <a:endParaRPr lang="en-US" spc="600"/>
          </a:p>
        </p:txBody>
      </p:sp>
    </p:spTree>
    <p:extLst>
      <p:ext uri="{BB962C8B-B14F-4D97-AF65-F5344CB8AC3E}">
        <p14:creationId xmlns:p14="http://schemas.microsoft.com/office/powerpoint/2010/main" val="34338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7327F3-E91F-1803-EEC4-DDCB5D9FE2ED}"/>
              </a:ext>
            </a:extLst>
          </p:cNvPr>
          <p:cNvSpPr/>
          <p:nvPr/>
        </p:nvSpPr>
        <p:spPr>
          <a:xfrm>
            <a:off x="-3" y="5761436"/>
            <a:ext cx="9144001" cy="1108261"/>
          </a:xfrm>
          <a:prstGeom prst="rect">
            <a:avLst/>
          </a:prstGeom>
          <a:solidFill>
            <a:srgbClr val="1526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CE6853-6A9A-7F59-8CA5-FDC844A1A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B7737E-97AF-4E16-A8AF-4F0F3C9784BD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Content Placeholder 5" descr="A group of soldiers walking&#10;&#10;AI-generated content may be incorrect.">
            <a:extLst>
              <a:ext uri="{FF2B5EF4-FFF2-40B4-BE49-F238E27FC236}">
                <a16:creationId xmlns:a16="http://schemas.microsoft.com/office/drawing/2014/main" id="{4D5C7824-A56A-4D08-4923-AD2995A3A6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28623"/>
            <a:ext cx="9144000" cy="4938770"/>
          </a:xfr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1F8E5FB-8DE8-BABD-8EC9-CFFDCEC0C9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1">
                <a:ea typeface="Lato" panose="020F0502020204030203" pitchFamily="34" charset="0"/>
                <a:cs typeface="Lato" panose="020F0502020204030203" pitchFamily="34" charset="0"/>
              </a:rPr>
              <a:t>Discussion &amp; Questions</a:t>
            </a:r>
            <a:endParaRPr lang="en-US" sz="2600" b="1">
              <a:solidFill>
                <a:srgbClr val="FFFF00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395F54-0B98-2CD2-983B-E65FA83D13DA}"/>
              </a:ext>
            </a:extLst>
          </p:cNvPr>
          <p:cNvSpPr/>
          <p:nvPr/>
        </p:nvSpPr>
        <p:spPr>
          <a:xfrm>
            <a:off x="0" y="822667"/>
            <a:ext cx="9144000" cy="4990155"/>
          </a:xfrm>
          <a:prstGeom prst="rect">
            <a:avLst/>
          </a:prstGeom>
          <a:solidFill>
            <a:schemeClr val="bg2">
              <a:lumMod val="50000"/>
              <a:alpha val="650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3D46DC8-4329-EAEB-F414-BF9042CC68C0}"/>
              </a:ext>
            </a:extLst>
          </p:cNvPr>
          <p:cNvCxnSpPr>
            <a:cxnSpLocks/>
          </p:cNvCxnSpPr>
          <p:nvPr/>
        </p:nvCxnSpPr>
        <p:spPr>
          <a:xfrm>
            <a:off x="289469" y="3266348"/>
            <a:ext cx="850392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D3EC67-BAE3-D70E-99A9-9FE84E213B0D}"/>
              </a:ext>
            </a:extLst>
          </p:cNvPr>
          <p:cNvSpPr txBox="1"/>
          <p:nvPr/>
        </p:nvSpPr>
        <p:spPr>
          <a:xfrm>
            <a:off x="2660943" y="5831872"/>
            <a:ext cx="3822107" cy="307777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lvl="0" algn="ctr" defTabSz="457200">
              <a:defRPr/>
            </a:pPr>
            <a:r>
              <a:rPr kumimoji="0" lang="en-US" sz="1400" b="1" i="1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Lato"/>
                <a:cs typeface="Lato"/>
              </a:rPr>
              <a:t>Contact</a:t>
            </a:r>
            <a:r>
              <a:rPr lang="en-US" sz="1400" b="1" i="1">
                <a:solidFill>
                  <a:srgbClr val="FFFFFF"/>
                </a:solidFill>
                <a:latin typeface="+mj-lt"/>
                <a:ea typeface="Lato"/>
                <a:cs typeface="Lato"/>
              </a:rPr>
              <a:t>: OSD-WPO-TFF@mail.mil</a:t>
            </a:r>
            <a:endParaRPr kumimoji="0" lang="en-US" sz="1400" b="1" i="1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Lato"/>
              <a:cs typeface="Lat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1000E-0BB0-D57E-9FAD-E129909D80EF}"/>
              </a:ext>
            </a:extLst>
          </p:cNvPr>
          <p:cNvSpPr txBox="1"/>
          <p:nvPr/>
        </p:nvSpPr>
        <p:spPr>
          <a:xfrm>
            <a:off x="192291" y="3266348"/>
            <a:ext cx="8759415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These are not cosmetic changes; they are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 return to what makes the American Warfighter lethal, resilient, and unbreakable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 I therefore expect every leader, from the fire team to the four‑star general, to own this responsibility. 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Your first duty is to forge a disciplined, lethal team ready to deploy, fight, and win whenever our nation calls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 There is no other standard – and there never will be.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8E3E9A-1B27-3483-F890-40BE7CA507D6}"/>
              </a:ext>
            </a:extLst>
          </p:cNvPr>
          <p:cNvSpPr txBox="1"/>
          <p:nvPr/>
        </p:nvSpPr>
        <p:spPr>
          <a:xfrm>
            <a:off x="192290" y="5070073"/>
            <a:ext cx="710517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>
                <a:solidFill>
                  <a:schemeClr val="bg1"/>
                </a:solidFill>
              </a:rPr>
              <a:t>—</a:t>
            </a:r>
            <a:r>
              <a:rPr lang="en-US" i="1">
                <a:solidFill>
                  <a:srgbClr val="FFFFFF"/>
                </a:solidFill>
              </a:rPr>
              <a:t> Secretary of War Pete Hegseth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F754CA2-F3CB-BB3F-D1F9-3CD7A35F52FB}"/>
              </a:ext>
            </a:extLst>
          </p:cNvPr>
          <p:cNvCxnSpPr>
            <a:cxnSpLocks/>
          </p:cNvCxnSpPr>
          <p:nvPr/>
        </p:nvCxnSpPr>
        <p:spPr>
          <a:xfrm>
            <a:off x="257731" y="5439405"/>
            <a:ext cx="850392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, company name&#10;&#10;AI-generated content may be incorrect.">
            <a:extLst>
              <a:ext uri="{FF2B5EF4-FFF2-40B4-BE49-F238E27FC236}">
                <a16:creationId xmlns:a16="http://schemas.microsoft.com/office/drawing/2014/main" id="{6D529B21-F239-3E5A-28FD-DF57E9278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90" y="6331473"/>
            <a:ext cx="1690831" cy="532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0CFACB-B75A-A6A4-6E87-EC0811B37A36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1600" i="1" baseline="30000">
                <a:solidFill>
                  <a:schemeClr val="accent1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 Annual MTEC Membership Meeting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FAC42E-A8A6-6E70-4BEC-DD6573B8E54D}"/>
              </a:ext>
            </a:extLst>
          </p:cNvPr>
          <p:cNvGrpSpPr/>
          <p:nvPr/>
        </p:nvGrpSpPr>
        <p:grpSpPr>
          <a:xfrm>
            <a:off x="3346386" y="6160269"/>
            <a:ext cx="2451221" cy="658097"/>
            <a:chOff x="3254923" y="6160269"/>
            <a:chExt cx="2451221" cy="6580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2208F0-1983-F27D-A5FD-6F2599795EBD}"/>
                </a:ext>
              </a:extLst>
            </p:cNvPr>
            <p:cNvSpPr txBox="1"/>
            <p:nvPr/>
          </p:nvSpPr>
          <p:spPr>
            <a:xfrm>
              <a:off x="3254923" y="6340206"/>
              <a:ext cx="1793328" cy="307777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lvl="0" algn="ctr" defTabSz="457200">
                <a:defRPr/>
              </a:pPr>
              <a:r>
                <a:rPr kumimoji="0" lang="en-US" sz="1400" b="1" i="1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Lato"/>
                  <a:cs typeface="Lato"/>
                </a:rPr>
                <a:t>Vendor Intake Form: 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415E8A1-07AD-4EA5-B70D-E443FCA171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251" y="6160269"/>
              <a:ext cx="657893" cy="658097"/>
            </a:xfrm>
            <a:prstGeom prst="roundRect">
              <a:avLst>
                <a:gd name="adj" fmla="val 1038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39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3857E8-B1D5-D472-A6D5-D2507AC6EAB3}"/>
              </a:ext>
            </a:extLst>
          </p:cNvPr>
          <p:cNvCxnSpPr/>
          <p:nvPr/>
        </p:nvCxnSpPr>
        <p:spPr>
          <a:xfrm>
            <a:off x="651253" y="845956"/>
            <a:ext cx="0" cy="5486400"/>
          </a:xfrm>
          <a:prstGeom prst="straightConnector1">
            <a:avLst/>
          </a:prstGeom>
          <a:ln w="28575">
            <a:solidFill>
              <a:schemeClr val="accent3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2570D9-B6FB-B10B-37ED-E79C95B3E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B7737E-97AF-4E16-A8AF-4F0F3C9784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EBEFF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BEFF5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016E2-D31B-D66C-4C9D-21646387B6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00061"/>
            <a:ext cx="7631112" cy="598942"/>
          </a:xfrm>
        </p:spPr>
        <p:txBody>
          <a:bodyPr anchor="t"/>
          <a:lstStyle/>
          <a:p>
            <a:r>
              <a:rPr lang="en-US" sz="2600"/>
              <a:t>Today’s Agenda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71B2D73-012C-4B7C-6299-594BBFDE36F6}"/>
              </a:ext>
            </a:extLst>
          </p:cNvPr>
          <p:cNvGrpSpPr/>
          <p:nvPr/>
        </p:nvGrpSpPr>
        <p:grpSpPr>
          <a:xfrm>
            <a:off x="239255" y="1020098"/>
            <a:ext cx="6527305" cy="707886"/>
            <a:chOff x="239255" y="1073888"/>
            <a:chExt cx="6527305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675B91-976B-3990-251A-6C4C100E84FF}"/>
                </a:ext>
              </a:extLst>
            </p:cNvPr>
            <p:cNvSpPr txBox="1"/>
            <p:nvPr/>
          </p:nvSpPr>
          <p:spPr>
            <a:xfrm>
              <a:off x="239255" y="1073888"/>
              <a:ext cx="8239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15263B"/>
                  </a:solidFill>
                  <a:latin typeface="Grandview" panose="020B0502040204020203" pitchFamily="34" charset="0"/>
                </a:rPr>
                <a:t>01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ABDD0DC-70F8-D615-FA9E-4CCFFE749897}"/>
                </a:ext>
              </a:extLst>
            </p:cNvPr>
            <p:cNvSpPr/>
            <p:nvPr/>
          </p:nvSpPr>
          <p:spPr>
            <a:xfrm>
              <a:off x="1063252" y="1153511"/>
              <a:ext cx="5703308" cy="54864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The Warfighter Imperative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1403091-FD46-28BB-5A5E-9A089A20B8C1}"/>
              </a:ext>
            </a:extLst>
          </p:cNvPr>
          <p:cNvGrpSpPr/>
          <p:nvPr/>
        </p:nvGrpSpPr>
        <p:grpSpPr>
          <a:xfrm>
            <a:off x="239255" y="1895465"/>
            <a:ext cx="6527305" cy="707886"/>
            <a:chOff x="239255" y="1951974"/>
            <a:chExt cx="6527305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E389A-D222-F710-46A7-86F704E189CA}"/>
                </a:ext>
              </a:extLst>
            </p:cNvPr>
            <p:cNvSpPr txBox="1"/>
            <p:nvPr/>
          </p:nvSpPr>
          <p:spPr>
            <a:xfrm>
              <a:off x="239255" y="1951974"/>
              <a:ext cx="8239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15263B"/>
                  </a:solidFill>
                  <a:latin typeface="Grandview" panose="020B0502040204020203" pitchFamily="34" charset="0"/>
                </a:rPr>
                <a:t>02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BAA851D-E782-9FA0-B3DF-44AA8D236FA2}"/>
                </a:ext>
              </a:extLst>
            </p:cNvPr>
            <p:cNvSpPr/>
            <p:nvPr/>
          </p:nvSpPr>
          <p:spPr>
            <a:xfrm>
              <a:off x="1063252" y="2031597"/>
              <a:ext cx="5703308" cy="54864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Path to Warfighter Performance Optimization (WPO)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1672D1-5D4E-CC4D-5485-91FF3203D850}"/>
              </a:ext>
            </a:extLst>
          </p:cNvPr>
          <p:cNvGrpSpPr/>
          <p:nvPr/>
        </p:nvGrpSpPr>
        <p:grpSpPr>
          <a:xfrm>
            <a:off x="239255" y="2770832"/>
            <a:ext cx="6527305" cy="707886"/>
            <a:chOff x="239255" y="2758343"/>
            <a:chExt cx="6527305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653CBC-8B34-D550-C0CC-E399FC1B4785}"/>
                </a:ext>
              </a:extLst>
            </p:cNvPr>
            <p:cNvSpPr txBox="1"/>
            <p:nvPr/>
          </p:nvSpPr>
          <p:spPr>
            <a:xfrm>
              <a:off x="239255" y="2758343"/>
              <a:ext cx="8239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15263B"/>
                  </a:solidFill>
                  <a:latin typeface="Grandview" panose="020B0502040204020203" pitchFamily="34" charset="0"/>
                </a:rPr>
                <a:t>03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A3D381-C4F3-2156-A659-2F0795AF3552}"/>
                </a:ext>
              </a:extLst>
            </p:cNvPr>
            <p:cNvSpPr/>
            <p:nvPr/>
          </p:nvSpPr>
          <p:spPr>
            <a:xfrm>
              <a:off x="1063252" y="2837966"/>
              <a:ext cx="5703308" cy="54864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Modernized Total Force Fitness (TFF) Framework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CA437-4A16-9741-9CFB-22E9D4D393CE}"/>
              </a:ext>
            </a:extLst>
          </p:cNvPr>
          <p:cNvGrpSpPr/>
          <p:nvPr/>
        </p:nvGrpSpPr>
        <p:grpSpPr>
          <a:xfrm>
            <a:off x="239255" y="4521566"/>
            <a:ext cx="6527305" cy="707886"/>
            <a:chOff x="239255" y="3555745"/>
            <a:chExt cx="6527305" cy="7078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0A6380-27FA-8635-C84D-60F0F5616537}"/>
                </a:ext>
              </a:extLst>
            </p:cNvPr>
            <p:cNvSpPr txBox="1"/>
            <p:nvPr/>
          </p:nvSpPr>
          <p:spPr>
            <a:xfrm>
              <a:off x="239255" y="3555745"/>
              <a:ext cx="8239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15263B"/>
                  </a:solidFill>
                  <a:latin typeface="Grandview" panose="020B0502040204020203" pitchFamily="34" charset="0"/>
                </a:rPr>
                <a:t>05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E0322-FBF6-0335-0E1C-C76925112B95}"/>
                </a:ext>
              </a:extLst>
            </p:cNvPr>
            <p:cNvSpPr/>
            <p:nvPr/>
          </p:nvSpPr>
          <p:spPr>
            <a:xfrm>
              <a:off x="1063252" y="3635368"/>
              <a:ext cx="5703308" cy="54864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Accelerating the Future of Warfighter Performance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42C773-214E-A850-7F65-AB9E72A0DB51}"/>
              </a:ext>
            </a:extLst>
          </p:cNvPr>
          <p:cNvGrpSpPr/>
          <p:nvPr/>
        </p:nvGrpSpPr>
        <p:grpSpPr>
          <a:xfrm>
            <a:off x="239255" y="5396934"/>
            <a:ext cx="6527305" cy="707886"/>
            <a:chOff x="239255" y="4595198"/>
            <a:chExt cx="6527305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5DD998-7B1B-6E2A-4870-974552DC5257}"/>
                </a:ext>
              </a:extLst>
            </p:cNvPr>
            <p:cNvSpPr txBox="1"/>
            <p:nvPr/>
          </p:nvSpPr>
          <p:spPr>
            <a:xfrm>
              <a:off x="239255" y="4595198"/>
              <a:ext cx="8239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15263B"/>
                  </a:solidFill>
                  <a:latin typeface="Grandview" panose="020B0502040204020203" pitchFamily="34" charset="0"/>
                </a:rPr>
                <a:t>06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BD6CB5E-1BAD-8F4C-1762-324E4FD97FB6}"/>
                </a:ext>
              </a:extLst>
            </p:cNvPr>
            <p:cNvSpPr/>
            <p:nvPr/>
          </p:nvSpPr>
          <p:spPr>
            <a:xfrm>
              <a:off x="1063252" y="4674821"/>
              <a:ext cx="5703308" cy="54864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Discussion &amp; Questions</a:t>
              </a:r>
            </a:p>
          </p:txBody>
        </p:sp>
      </p:grpSp>
      <p:pic>
        <p:nvPicPr>
          <p:cNvPr id="29" name="Picture 4">
            <a:extLst>
              <a:ext uri="{FF2B5EF4-FFF2-40B4-BE49-F238E27FC236}">
                <a16:creationId xmlns:a16="http://schemas.microsoft.com/office/drawing/2014/main" id="{CD871CC4-CB63-F5D0-5110-78514A60A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6"/>
          <a:stretch>
            <a:fillRect/>
          </a:stretch>
        </p:blipFill>
        <p:spPr bwMode="auto">
          <a:xfrm>
            <a:off x="6787579" y="1156612"/>
            <a:ext cx="2138185" cy="480015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1"/>
          </a:gra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B008E7E-2F7A-F2CC-B598-E8F696E24DC7}"/>
              </a:ext>
            </a:extLst>
          </p:cNvPr>
          <p:cNvSpPr/>
          <p:nvPr/>
        </p:nvSpPr>
        <p:spPr>
          <a:xfrm>
            <a:off x="6766560" y="1162608"/>
            <a:ext cx="2159204" cy="4794164"/>
          </a:xfrm>
          <a:prstGeom prst="rect">
            <a:avLst/>
          </a:prstGeom>
          <a:gradFill>
            <a:gsLst>
              <a:gs pos="0">
                <a:schemeClr val="bg1">
                  <a:alpha val="29000"/>
                </a:schemeClr>
              </a:gs>
              <a:gs pos="58000">
                <a:schemeClr val="bg1">
                  <a:lumMod val="95000"/>
                  <a:alpha val="5400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CE27D-5A30-211B-BBB8-D414344EBA1A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10</a:t>
            </a:r>
            <a:r>
              <a:rPr lang="en-US" sz="1600" i="1" baseline="30000">
                <a:solidFill>
                  <a:schemeClr val="accent1">
                    <a:lumMod val="20000"/>
                    <a:lumOff val="80000"/>
                  </a:schemeClr>
                </a:solidFill>
              </a:rPr>
              <a:t>th</a:t>
            </a:r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 Annual MTEC Membership Meeting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89C800-BB3F-79B7-2A2C-E378EE26444C}"/>
              </a:ext>
            </a:extLst>
          </p:cNvPr>
          <p:cNvGrpSpPr/>
          <p:nvPr/>
        </p:nvGrpSpPr>
        <p:grpSpPr>
          <a:xfrm>
            <a:off x="218236" y="3646199"/>
            <a:ext cx="6527305" cy="707886"/>
            <a:chOff x="239255" y="3555745"/>
            <a:chExt cx="6527305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B27C39-221F-B0C1-95FE-69B9B7716D8E}"/>
                </a:ext>
              </a:extLst>
            </p:cNvPr>
            <p:cNvSpPr txBox="1"/>
            <p:nvPr/>
          </p:nvSpPr>
          <p:spPr>
            <a:xfrm>
              <a:off x="239255" y="3555745"/>
              <a:ext cx="82399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15263B"/>
                  </a:solidFill>
                  <a:latin typeface="Grandview" panose="020B0502040204020203" pitchFamily="34" charset="0"/>
                </a:rPr>
                <a:t>04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AE9767-7BA6-6FB4-C7CB-097FDE92E47E}"/>
                </a:ext>
              </a:extLst>
            </p:cNvPr>
            <p:cNvSpPr/>
            <p:nvPr/>
          </p:nvSpPr>
          <p:spPr>
            <a:xfrm>
              <a:off x="1063252" y="3635368"/>
              <a:ext cx="5703308" cy="54864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WPO Way Ahead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65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A279A-E329-1FE2-3220-6959A5CB2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177F3A5-0CE5-407A-2127-6FE041922EF1}"/>
              </a:ext>
            </a:extLst>
          </p:cNvPr>
          <p:cNvSpPr/>
          <p:nvPr/>
        </p:nvSpPr>
        <p:spPr>
          <a:xfrm>
            <a:off x="6054165" y="2088586"/>
            <a:ext cx="3026981" cy="2125544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6CF4A015-C217-52BA-5EC5-0DBF23604E3F}"/>
              </a:ext>
            </a:extLst>
          </p:cNvPr>
          <p:cNvSpPr/>
          <p:nvPr/>
        </p:nvSpPr>
        <p:spPr>
          <a:xfrm>
            <a:off x="2985247" y="2088586"/>
            <a:ext cx="3601896" cy="2125544"/>
          </a:xfrm>
          <a:prstGeom prst="homePlate">
            <a:avLst>
              <a:gd name="adj" fmla="val 24368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scene3d>
            <a:camera prst="orthographicFront">
              <a:rot lat="0" lon="6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`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1435F1-4AFA-9A6F-2580-765310AF2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4235" y="5854340"/>
            <a:ext cx="1273629" cy="337725"/>
          </a:xfrm>
        </p:spPr>
        <p:txBody>
          <a:bodyPr/>
          <a:lstStyle/>
          <a:p>
            <a:fld id="{97B7737E-97AF-4E16-A8AF-4F0F3C9784B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FF8CC-4E34-8BCE-DA90-4C5F256D51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/>
          <a:lstStyle/>
          <a:p>
            <a:r>
              <a:rPr lang="en-US" sz="2600"/>
              <a:t>The Warfighter Imperative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10C0DA76-A83D-0377-2D40-CB161D6A5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9343" y="1623332"/>
            <a:ext cx="2125544" cy="21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83985CB-0FC3-D41C-BB81-E64A74F9667A}"/>
              </a:ext>
            </a:extLst>
          </p:cNvPr>
          <p:cNvSpPr txBox="1">
            <a:spLocks/>
          </p:cNvSpPr>
          <p:nvPr/>
        </p:nvSpPr>
        <p:spPr>
          <a:xfrm>
            <a:off x="7895771" y="6089073"/>
            <a:ext cx="1273629" cy="3828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2"/>
                </a:solidFill>
                <a:latin typeface="Lat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B7737E-97AF-4E16-A8AF-4F0F3C9784B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B814DCB-8F9F-FFF0-3047-6C533D161343}"/>
              </a:ext>
            </a:extLst>
          </p:cNvPr>
          <p:cNvSpPr/>
          <p:nvPr/>
        </p:nvSpPr>
        <p:spPr>
          <a:xfrm>
            <a:off x="71819" y="2088586"/>
            <a:ext cx="3531870" cy="2125544"/>
          </a:xfrm>
          <a:prstGeom prst="homePlate">
            <a:avLst>
              <a:gd name="adj" fmla="val 2582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3C8DB5-0A5C-700B-A77C-86634E0B197B}"/>
              </a:ext>
            </a:extLst>
          </p:cNvPr>
          <p:cNvSpPr txBox="1"/>
          <p:nvPr/>
        </p:nvSpPr>
        <p:spPr>
          <a:xfrm>
            <a:off x="0" y="903832"/>
            <a:ext cx="912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spc="300">
                <a:solidFill>
                  <a:schemeClr val="accent6"/>
                </a:solidFill>
              </a:rPr>
              <a:t>ONE FORCE, ONE STANDARD</a:t>
            </a:r>
            <a:r>
              <a:rPr lang="en-US" sz="1400" b="1" i="1" spc="300">
                <a:solidFill>
                  <a:schemeClr val="accent3"/>
                </a:solidFill>
              </a:rPr>
              <a:t>, OPTIMIZED FOR LETHALITY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2DAD0-7671-5B7A-38FE-9EFE0BF30ADF}"/>
              </a:ext>
            </a:extLst>
          </p:cNvPr>
          <p:cNvSpPr/>
          <p:nvPr/>
        </p:nvSpPr>
        <p:spPr>
          <a:xfrm>
            <a:off x="6044559" y="4232646"/>
            <a:ext cx="3035946" cy="2125544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9856CFF5-74FD-10F7-C6BF-2E747A182AD4}"/>
              </a:ext>
            </a:extLst>
          </p:cNvPr>
          <p:cNvSpPr/>
          <p:nvPr/>
        </p:nvSpPr>
        <p:spPr>
          <a:xfrm>
            <a:off x="2985247" y="4232646"/>
            <a:ext cx="3601896" cy="2125544"/>
          </a:xfrm>
          <a:prstGeom prst="homePlate">
            <a:avLst>
              <a:gd name="adj" fmla="val 25538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6AC39B0A-AC68-B04D-3C9D-61DE98F9C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01446" y="4191974"/>
            <a:ext cx="2125544" cy="19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01D8DD55-5538-5EBA-CB85-14EEC0CFF6FC}"/>
              </a:ext>
            </a:extLst>
          </p:cNvPr>
          <p:cNvSpPr/>
          <p:nvPr/>
        </p:nvSpPr>
        <p:spPr>
          <a:xfrm>
            <a:off x="71819" y="4232646"/>
            <a:ext cx="3513892" cy="2125544"/>
          </a:xfrm>
          <a:prstGeom prst="homePlate">
            <a:avLst>
              <a:gd name="adj" fmla="val 24694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4F8EA2B-00C5-5F4F-DD6B-8503A3C8D098}"/>
              </a:ext>
            </a:extLst>
          </p:cNvPr>
          <p:cNvSpPr txBox="1">
            <a:spLocks/>
          </p:cNvSpPr>
          <p:nvPr/>
        </p:nvSpPr>
        <p:spPr>
          <a:xfrm>
            <a:off x="7870371" y="6492875"/>
            <a:ext cx="12736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Lato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97B7737E-97AF-4E16-A8AF-4F0F3C9784BD}" type="slidenum">
              <a:rPr lang="en-US" smtClean="0"/>
              <a:pPr defTabSz="457200">
                <a:defRPr/>
              </a:pPr>
              <a:t>3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6C1150-4B33-39B0-5CCE-D30A80CFA438}"/>
              </a:ext>
            </a:extLst>
          </p:cNvPr>
          <p:cNvSpPr/>
          <p:nvPr/>
        </p:nvSpPr>
        <p:spPr>
          <a:xfrm>
            <a:off x="62753" y="1299356"/>
            <a:ext cx="3017520" cy="79848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POTENTIAL</a:t>
            </a:r>
          </a:p>
          <a:p>
            <a:pPr algn="ctr"/>
            <a:r>
              <a:rPr lang="en-US" sz="1400"/>
              <a:t>High commitment </a:t>
            </a:r>
            <a:br>
              <a:rPr lang="en-US" sz="1400"/>
            </a:br>
            <a:r>
              <a:rPr lang="en-US" sz="1400"/>
              <a:t>to serve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D73379-D9B0-2307-DCE6-1305E87DA793}"/>
              </a:ext>
            </a:extLst>
          </p:cNvPr>
          <p:cNvSpPr/>
          <p:nvPr/>
        </p:nvSpPr>
        <p:spPr>
          <a:xfrm>
            <a:off x="3063240" y="1299356"/>
            <a:ext cx="3017520" cy="79848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DEVELOPMENT</a:t>
            </a:r>
            <a:br>
              <a:rPr lang="en-US" sz="1600" b="1"/>
            </a:br>
            <a:r>
              <a:rPr lang="en-US" sz="1400"/>
              <a:t>Systematic, Multi-Domain Intervention</a:t>
            </a:r>
            <a:endParaRPr lang="en-US" sz="1400" b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C3F046-E5FC-6FAC-272C-FB7A02B3FB9C}"/>
              </a:ext>
            </a:extLst>
          </p:cNvPr>
          <p:cNvSpPr/>
          <p:nvPr/>
        </p:nvSpPr>
        <p:spPr>
          <a:xfrm>
            <a:off x="6063727" y="1299356"/>
            <a:ext cx="3017520" cy="79848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READINESS</a:t>
            </a:r>
            <a:br>
              <a:rPr lang="en-US" sz="1600" b="1"/>
            </a:br>
            <a:r>
              <a:rPr lang="en-US" sz="1400"/>
              <a:t>Built for longevity, optimized </a:t>
            </a:r>
            <a:br>
              <a:rPr lang="en-US" sz="1400"/>
            </a:br>
            <a:r>
              <a:rPr lang="en-US" sz="1400"/>
              <a:t>for lethality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531103-46D6-494A-951A-0155656D3F20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Forging the Future Warfighter</a:t>
            </a:r>
          </a:p>
        </p:txBody>
      </p:sp>
    </p:spTree>
    <p:extLst>
      <p:ext uri="{BB962C8B-B14F-4D97-AF65-F5344CB8AC3E}">
        <p14:creationId xmlns:p14="http://schemas.microsoft.com/office/powerpoint/2010/main" val="39992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15" grpId="0" animBg="1"/>
      <p:bldP spid="4" grpId="0" animBg="1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08D8F-AA34-6543-BBA6-A36140ED4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9A3DCC-1690-9016-3629-F9DF5FD4B373}"/>
              </a:ext>
            </a:extLst>
          </p:cNvPr>
          <p:cNvSpPr/>
          <p:nvPr/>
        </p:nvSpPr>
        <p:spPr>
          <a:xfrm>
            <a:off x="0" y="4054267"/>
            <a:ext cx="6002822" cy="1446659"/>
          </a:xfrm>
          <a:prstGeom prst="rect">
            <a:avLst/>
          </a:prstGeom>
          <a:pattFill prst="pct30">
            <a:fgClr>
              <a:srgbClr val="F1F5FA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495A5AE-9CB8-0843-41B3-2EA6F1F6D489}"/>
              </a:ext>
            </a:extLst>
          </p:cNvPr>
          <p:cNvSpPr/>
          <p:nvPr/>
        </p:nvSpPr>
        <p:spPr>
          <a:xfrm>
            <a:off x="5305022" y="4054267"/>
            <a:ext cx="834904" cy="1446659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/>
              </a:gs>
              <a:gs pos="100000">
                <a:schemeClr val="bg2"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A2A30D-ED19-AE30-FC00-1B55C9EBC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B7737E-97AF-4E16-A8AF-4F0F3C9784B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9F870-FAF2-0A49-31AB-3B1AC09463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anchor="t"/>
          <a:lstStyle/>
          <a:p>
            <a:r>
              <a:rPr lang="en-US" sz="2600"/>
              <a:t>Warfighter Performance Optimization (WPO)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651A70-B30C-A62B-9E2F-CC17E1E2340A}"/>
              </a:ext>
            </a:extLst>
          </p:cNvPr>
          <p:cNvGrpSpPr/>
          <p:nvPr/>
        </p:nvGrpSpPr>
        <p:grpSpPr>
          <a:xfrm>
            <a:off x="0" y="5315151"/>
            <a:ext cx="9143999" cy="977638"/>
            <a:chOff x="150746" y="11706277"/>
            <a:chExt cx="7432290" cy="1661294"/>
          </a:xfrm>
          <a:solidFill>
            <a:schemeClr val="accent3"/>
          </a:solidFill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317F44C-201C-44C9-BBAE-9CAC723220FC}"/>
                </a:ext>
              </a:extLst>
            </p:cNvPr>
            <p:cNvSpPr/>
            <p:nvPr/>
          </p:nvSpPr>
          <p:spPr>
            <a:xfrm>
              <a:off x="150746" y="11706277"/>
              <a:ext cx="7432290" cy="16612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1658938" algn="ctr"/>
              <a:r>
                <a:rPr lang="en-US" sz="1400">
                  <a:solidFill>
                    <a:schemeClr val="bg1"/>
                  </a:solidFill>
                  <a:latin typeface="Arial Narrow"/>
                  <a:ea typeface="Lato"/>
                  <a:cs typeface="Lato"/>
                </a:rPr>
                <a:t>Warfighters sustain cognitive, physical, psychological, social, and spiritual dominance across operational cycles, enabled by cohesive teams, performance support systems, and a sense of purpose. Command teams can </a:t>
              </a:r>
              <a:r>
                <a:rPr lang="en-US" sz="1400" b="1">
                  <a:solidFill>
                    <a:schemeClr val="bg1"/>
                  </a:solidFill>
                  <a:latin typeface="Arial Narrow"/>
                  <a:ea typeface="Lato"/>
                  <a:cs typeface="Lato"/>
                </a:rPr>
                <a:t>assess, predict, and optimize performance to maintain readiness and overmatch.</a:t>
              </a:r>
              <a:endParaRPr lang="en-US" sz="1400">
                <a:solidFill>
                  <a:schemeClr val="bg1"/>
                </a:solidFill>
                <a:latin typeface="Arial Narrow"/>
                <a:ea typeface="Lato"/>
                <a:cs typeface="Lato"/>
              </a:endParaRPr>
            </a:p>
          </p:txBody>
        </p:sp>
        <p:pic>
          <p:nvPicPr>
            <p:cNvPr id="37" name="Graphic 36" descr="Star with solid fill">
              <a:extLst>
                <a:ext uri="{FF2B5EF4-FFF2-40B4-BE49-F238E27FC236}">
                  <a16:creationId xmlns:a16="http://schemas.microsoft.com/office/drawing/2014/main" id="{AA60BB08-6ABA-2FF7-0124-3E4A6B770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8995" y="12278271"/>
              <a:ext cx="234118" cy="466150"/>
            </a:xfrm>
            <a:prstGeom prst="rect">
              <a:avLst/>
            </a:prstGeom>
          </p:spPr>
        </p:pic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1410B016-E092-10CC-027F-45E21C5EB2FA}"/>
              </a:ext>
            </a:extLst>
          </p:cNvPr>
          <p:cNvGraphicFramePr>
            <a:graphicFrameLocks noGrp="1"/>
          </p:cNvGraphicFramePr>
          <p:nvPr/>
        </p:nvGraphicFramePr>
        <p:xfrm>
          <a:off x="670852" y="5424923"/>
          <a:ext cx="1059572" cy="771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572">
                  <a:extLst>
                    <a:ext uri="{9D8B030D-6E8A-4147-A177-3AD203B41FA5}">
                      <a16:colId xmlns:a16="http://schemas.microsoft.com/office/drawing/2014/main" val="479346102"/>
                    </a:ext>
                  </a:extLst>
                </a:gridCol>
              </a:tblGrid>
              <a:tr h="771221">
                <a:tc>
                  <a:txBody>
                    <a:bodyPr/>
                    <a:lstStyle/>
                    <a:p>
                      <a:pPr algn="ctr"/>
                      <a:r>
                        <a:rPr lang="en-US" sz="1600" b="1" spc="3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END STATE</a:t>
                      </a:r>
                    </a:p>
                  </a:txBody>
                  <a:tcPr marL="71846" marR="71846" marT="35923" marB="3592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41495"/>
                  </a:ext>
                </a:extLst>
              </a:tr>
            </a:tbl>
          </a:graphicData>
        </a:graphic>
      </p:graphicFrame>
      <p:pic>
        <p:nvPicPr>
          <p:cNvPr id="39" name="Graphic 38" descr="Shield outline">
            <a:extLst>
              <a:ext uri="{FF2B5EF4-FFF2-40B4-BE49-F238E27FC236}">
                <a16:creationId xmlns:a16="http://schemas.microsoft.com/office/drawing/2014/main" id="{07B40CA4-5179-75F1-09AF-7B0E6461F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68" y="5536213"/>
            <a:ext cx="548640" cy="5486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8DDED8-823A-3035-F239-13A869752602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The Strategic Integrator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9137F0-ECAB-8AAE-0970-8FCBCA97D18F}"/>
              </a:ext>
            </a:extLst>
          </p:cNvPr>
          <p:cNvGrpSpPr/>
          <p:nvPr/>
        </p:nvGrpSpPr>
        <p:grpSpPr>
          <a:xfrm>
            <a:off x="0" y="2080999"/>
            <a:ext cx="7384200" cy="3121639"/>
            <a:chOff x="0" y="2080999"/>
            <a:chExt cx="7384200" cy="31216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6B0ECC-57C6-4873-5722-8C61D343C027}"/>
                </a:ext>
              </a:extLst>
            </p:cNvPr>
            <p:cNvSpPr/>
            <p:nvPr/>
          </p:nvSpPr>
          <p:spPr>
            <a:xfrm>
              <a:off x="0" y="2216678"/>
              <a:ext cx="7384200" cy="76919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rgbClr val="15263B">
                    <a:alpha val="30000"/>
                  </a:srgbClr>
                </a:gs>
                <a:gs pos="100000">
                  <a:srgbClr val="15263B">
                    <a:alpha val="60000"/>
                  </a:srgbClr>
                </a:gs>
              </a:gsLst>
              <a:lin ang="10800000" scaled="1"/>
            </a:gradFill>
            <a:ln w="285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713163" defTabSz="890588"/>
              <a:r>
                <a:rPr lang="en-US" sz="1400" b="1">
                  <a:solidFill>
                    <a:schemeClr val="tx2"/>
                  </a:solidFill>
                </a:rPr>
                <a:t>DOW-LEVEL ENABLING </a:t>
              </a:r>
              <a:br>
                <a:rPr lang="en-US" sz="1400" b="1">
                  <a:solidFill>
                    <a:schemeClr val="tx2"/>
                  </a:solidFill>
                </a:rPr>
              </a:br>
              <a:r>
                <a:rPr lang="en-US" sz="1400" b="1">
                  <a:solidFill>
                    <a:schemeClr val="tx2"/>
                  </a:solidFill>
                </a:rPr>
                <a:t>READINESS PROGRAMS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F2185F-C276-1DC2-CB75-B00D9E76EB0C}"/>
                </a:ext>
              </a:extLst>
            </p:cNvPr>
            <p:cNvGrpSpPr/>
            <p:nvPr/>
          </p:nvGrpSpPr>
          <p:grpSpPr>
            <a:xfrm>
              <a:off x="451033" y="3112052"/>
              <a:ext cx="5190564" cy="471253"/>
              <a:chOff x="2129148" y="1741222"/>
              <a:chExt cx="4572002" cy="471253"/>
            </a:xfrm>
          </p:grpSpPr>
          <p:sp>
            <p:nvSpPr>
              <p:cNvPr id="9" name="Right Bracket 8">
                <a:extLst>
                  <a:ext uri="{FF2B5EF4-FFF2-40B4-BE49-F238E27FC236}">
                    <a16:creationId xmlns:a16="http://schemas.microsoft.com/office/drawing/2014/main" id="{A36FCDB1-F990-951C-06AA-1F416AB0D835}"/>
                  </a:ext>
                </a:extLst>
              </p:cNvPr>
              <p:cNvSpPr/>
              <p:nvPr/>
            </p:nvSpPr>
            <p:spPr>
              <a:xfrm rot="16200000">
                <a:off x="4362509" y="-126166"/>
                <a:ext cx="105280" cy="4572002"/>
              </a:xfrm>
              <a:prstGeom prst="rightBracket">
                <a:avLst/>
              </a:prstGeom>
              <a:ln>
                <a:solidFill>
                  <a:srgbClr val="25426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6FFE5AA-0FE7-0636-576D-6A70F694EB3B}"/>
                  </a:ext>
                </a:extLst>
              </p:cNvPr>
              <p:cNvCxnSpPr/>
              <p:nvPr/>
            </p:nvCxnSpPr>
            <p:spPr>
              <a:xfrm>
                <a:off x="3408882" y="1741222"/>
                <a:ext cx="0" cy="365760"/>
              </a:xfrm>
              <a:prstGeom prst="line">
                <a:avLst/>
              </a:prstGeom>
              <a:ln>
                <a:solidFill>
                  <a:srgbClr val="254267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CE3EA5-2AD2-5367-9F4A-FC5D7F7A14E8}"/>
                </a:ext>
              </a:extLst>
            </p:cNvPr>
            <p:cNvSpPr/>
            <p:nvPr/>
          </p:nvSpPr>
          <p:spPr>
            <a:xfrm>
              <a:off x="0" y="3583306"/>
              <a:ext cx="6162443" cy="470962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accent1">
                    <a:alpha val="30000"/>
                  </a:schemeClr>
                </a:gs>
                <a:gs pos="100000">
                  <a:schemeClr val="accent1">
                    <a:alpha val="60000"/>
                  </a:schemeClr>
                </a:gs>
              </a:gsLst>
              <a:lin ang="10800000" scaled="1"/>
            </a:gradFill>
            <a:ln w="9525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chemeClr val="tx2"/>
                  </a:solidFill>
                </a:rPr>
                <a:t>SERVICE-LEVEL WPO PROGRAMS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C75156-494E-96BF-D777-0DA5C5E627C7}"/>
                </a:ext>
              </a:extLst>
            </p:cNvPr>
            <p:cNvSpPr/>
            <p:nvPr/>
          </p:nvSpPr>
          <p:spPr>
            <a:xfrm>
              <a:off x="451033" y="2080999"/>
              <a:ext cx="3128509" cy="1040553"/>
            </a:xfrm>
            <a:prstGeom prst="roundRect">
              <a:avLst>
                <a:gd name="adj" fmla="val 7190"/>
              </a:avLst>
            </a:prstGeom>
            <a:solidFill>
              <a:schemeClr val="accent4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457180" indent="4763" algn="ctr"/>
              <a:r>
                <a:rPr lang="en-US" sz="1900">
                  <a:solidFill>
                    <a:schemeClr val="bg1"/>
                  </a:solidFill>
                  <a:latin typeface="Oswald" panose="00000500000000000000" pitchFamily="2" charset="0"/>
                </a:rPr>
                <a:t>WPO Directorate</a:t>
              </a:r>
            </a:p>
          </p:txBody>
        </p:sp>
        <p:pic>
          <p:nvPicPr>
            <p:cNvPr id="33" name="Picture 32" descr="Logo&#10;&#10;AI-generated content may be incorrect.">
              <a:extLst>
                <a:ext uri="{FF2B5EF4-FFF2-40B4-BE49-F238E27FC236}">
                  <a16:creationId xmlns:a16="http://schemas.microsoft.com/office/drawing/2014/main" id="{65E7D010-C47F-EFB8-AC8C-04EB0A50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760" y="2176104"/>
              <a:ext cx="500593" cy="850342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E32F3B6-8341-CA0B-1489-9D438B84872F}"/>
                </a:ext>
              </a:extLst>
            </p:cNvPr>
            <p:cNvGrpSpPr/>
            <p:nvPr/>
          </p:nvGrpSpPr>
          <p:grpSpPr>
            <a:xfrm>
              <a:off x="307927" y="4318822"/>
              <a:ext cx="931666" cy="883816"/>
              <a:chOff x="475459" y="3498796"/>
              <a:chExt cx="931666" cy="883816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E21B5CB-8E25-8DBF-0D85-A18F6DD64FF3}"/>
                  </a:ext>
                </a:extLst>
              </p:cNvPr>
              <p:cNvSpPr/>
              <p:nvPr/>
            </p:nvSpPr>
            <p:spPr>
              <a:xfrm>
                <a:off x="475459" y="4099723"/>
                <a:ext cx="931666" cy="2828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Air Force</a:t>
                </a:r>
              </a:p>
            </p:txBody>
          </p:sp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64FC0E49-915B-48C6-AC5F-3DA8F59C96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972" y="3498796"/>
                <a:ext cx="548640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CF9FBA1-0B3C-9DCB-B3AF-2DBE5A5F65CE}"/>
                </a:ext>
              </a:extLst>
            </p:cNvPr>
            <p:cNvGrpSpPr/>
            <p:nvPr/>
          </p:nvGrpSpPr>
          <p:grpSpPr>
            <a:xfrm>
              <a:off x="1318469" y="4318822"/>
              <a:ext cx="1097280" cy="883816"/>
              <a:chOff x="1486001" y="3498796"/>
              <a:chExt cx="1097280" cy="88381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D802081-0649-7668-5808-701F7202C903}"/>
                  </a:ext>
                </a:extLst>
              </p:cNvPr>
              <p:cNvSpPr/>
              <p:nvPr/>
            </p:nvSpPr>
            <p:spPr>
              <a:xfrm>
                <a:off x="1486001" y="4099723"/>
                <a:ext cx="1097280" cy="2828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Army</a:t>
                </a:r>
              </a:p>
            </p:txBody>
          </p:sp>
          <p:pic>
            <p:nvPicPr>
              <p:cNvPr id="45" name="Picture 6">
                <a:extLst>
                  <a:ext uri="{FF2B5EF4-FFF2-40B4-BE49-F238E27FC236}">
                    <a16:creationId xmlns:a16="http://schemas.microsoft.com/office/drawing/2014/main" id="{C68BA3C3-FFEB-4393-B9F9-3E5A76C30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0321" y="3498796"/>
                <a:ext cx="548640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6E8EA46-95FE-1272-AF17-269E0C257EDA}"/>
                </a:ext>
              </a:extLst>
            </p:cNvPr>
            <p:cNvGrpSpPr/>
            <p:nvPr/>
          </p:nvGrpSpPr>
          <p:grpSpPr>
            <a:xfrm>
              <a:off x="2457538" y="4318822"/>
              <a:ext cx="1097280" cy="883816"/>
              <a:chOff x="2625070" y="3498796"/>
              <a:chExt cx="1097280" cy="88381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349B1EE-DD13-3411-B1EB-20592E6CBB29}"/>
                  </a:ext>
                </a:extLst>
              </p:cNvPr>
              <p:cNvSpPr/>
              <p:nvPr/>
            </p:nvSpPr>
            <p:spPr>
              <a:xfrm>
                <a:off x="2625070" y="4099723"/>
                <a:ext cx="1097280" cy="2828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Marine Corps</a:t>
                </a:r>
              </a:p>
            </p:txBody>
          </p:sp>
          <p:pic>
            <p:nvPicPr>
              <p:cNvPr id="48" name="Picture 36" descr="United States Marine Corps - Wikipedia">
                <a:extLst>
                  <a:ext uri="{FF2B5EF4-FFF2-40B4-BE49-F238E27FC236}">
                    <a16:creationId xmlns:a16="http://schemas.microsoft.com/office/drawing/2014/main" id="{C0DEB9AE-527A-5A2E-5AA9-D7F8935843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390" y="3498796"/>
                <a:ext cx="548640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A07DB8A-1B8F-71D9-BC0A-6E7A853587A5}"/>
                </a:ext>
              </a:extLst>
            </p:cNvPr>
            <p:cNvGrpSpPr/>
            <p:nvPr/>
          </p:nvGrpSpPr>
          <p:grpSpPr>
            <a:xfrm>
              <a:off x="4735677" y="4318822"/>
              <a:ext cx="1097280" cy="883816"/>
              <a:chOff x="4903209" y="3498796"/>
              <a:chExt cx="1097280" cy="88381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2D1AFAB-F092-07D1-AF0C-8BB157127B3B}"/>
                  </a:ext>
                </a:extLst>
              </p:cNvPr>
              <p:cNvSpPr/>
              <p:nvPr/>
            </p:nvSpPr>
            <p:spPr>
              <a:xfrm>
                <a:off x="4903209" y="4099723"/>
                <a:ext cx="1097280" cy="2828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t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Space Force</a:t>
                </a:r>
              </a:p>
            </p:txBody>
          </p:sp>
          <p:pic>
            <p:nvPicPr>
              <p:cNvPr id="51" name="Picture 46" descr="United States Space Force - Wikipedia">
                <a:extLst>
                  <a:ext uri="{FF2B5EF4-FFF2-40B4-BE49-F238E27FC236}">
                    <a16:creationId xmlns:a16="http://schemas.microsoft.com/office/drawing/2014/main" id="{73B6857C-74D0-1EDA-6892-9AD9B53DA1B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7529" y="3498796"/>
                <a:ext cx="548640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3586EB2-DC53-E268-2728-FAB7F4D2DEEB}"/>
                </a:ext>
              </a:extLst>
            </p:cNvPr>
            <p:cNvGrpSpPr/>
            <p:nvPr/>
          </p:nvGrpSpPr>
          <p:grpSpPr>
            <a:xfrm>
              <a:off x="3596607" y="4318822"/>
              <a:ext cx="1097280" cy="883816"/>
              <a:chOff x="3764139" y="3498796"/>
              <a:chExt cx="1097280" cy="88381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167600A-8AC2-7DEB-D001-90BF86DB750F}"/>
                  </a:ext>
                </a:extLst>
              </p:cNvPr>
              <p:cNvSpPr/>
              <p:nvPr/>
            </p:nvSpPr>
            <p:spPr>
              <a:xfrm>
                <a:off x="3764139" y="4099723"/>
                <a:ext cx="1097280" cy="2828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  <a:latin typeface="+mj-lt"/>
                    <a:cs typeface="Arial" panose="020B0604020202020204" pitchFamily="34" charset="0"/>
                  </a:rPr>
                  <a:t>Navy</a:t>
                </a:r>
              </a:p>
            </p:txBody>
          </p:sp>
          <p:pic>
            <p:nvPicPr>
              <p:cNvPr id="54" name="Picture 2">
                <a:extLst>
                  <a:ext uri="{FF2B5EF4-FFF2-40B4-BE49-F238E27FC236}">
                    <a16:creationId xmlns:a16="http://schemas.microsoft.com/office/drawing/2014/main" id="{471A5ADD-FCF4-F98A-8F24-C429584276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713" y="3498796"/>
                <a:ext cx="548132" cy="5486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D9E8B29-F979-0246-0E56-77B21CA6F7D5}"/>
              </a:ext>
            </a:extLst>
          </p:cNvPr>
          <p:cNvSpPr txBox="1"/>
          <p:nvPr/>
        </p:nvSpPr>
        <p:spPr>
          <a:xfrm>
            <a:off x="6651172" y="4265471"/>
            <a:ext cx="180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  <a:highlight>
                  <a:srgbClr val="000000"/>
                </a:highlight>
              </a:rPr>
              <a:t>Operational Agility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D38106-4AB2-09C0-D35B-DE840D94B753}"/>
              </a:ext>
            </a:extLst>
          </p:cNvPr>
          <p:cNvSpPr txBox="1"/>
          <p:nvPr/>
        </p:nvSpPr>
        <p:spPr>
          <a:xfrm>
            <a:off x="6748521" y="4009390"/>
            <a:ext cx="160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  <a:highlight>
                  <a:srgbClr val="000000"/>
                </a:highlight>
              </a:rPr>
              <a:t>Warfighter First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958A27F-BD08-FD0D-DA0A-EC310E24873A}"/>
              </a:ext>
            </a:extLst>
          </p:cNvPr>
          <p:cNvSpPr txBox="1"/>
          <p:nvPr/>
        </p:nvSpPr>
        <p:spPr>
          <a:xfrm>
            <a:off x="6607463" y="4521552"/>
            <a:ext cx="1887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>
                <a:solidFill>
                  <a:schemeClr val="bg1"/>
                </a:solidFill>
                <a:highlight>
                  <a:srgbClr val="000000"/>
                </a:highlight>
              </a:rPr>
              <a:t>Military Dominance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FDA81E-E7F3-EB05-14C9-F5A4641D4C9A}"/>
              </a:ext>
            </a:extLst>
          </p:cNvPr>
          <p:cNvGrpSpPr/>
          <p:nvPr/>
        </p:nvGrpSpPr>
        <p:grpSpPr>
          <a:xfrm>
            <a:off x="0" y="979713"/>
            <a:ext cx="9316836" cy="901199"/>
            <a:chOff x="0" y="979713"/>
            <a:chExt cx="9316836" cy="9011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1DB8FC-57BD-49E9-FF76-E8DD3915F13C}"/>
                </a:ext>
              </a:extLst>
            </p:cNvPr>
            <p:cNvSpPr/>
            <p:nvPr/>
          </p:nvSpPr>
          <p:spPr>
            <a:xfrm>
              <a:off x="1" y="1014044"/>
              <a:ext cx="9143999" cy="83005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CF53C6C0-3BD7-6FD5-1653-D4937DF51C6A}"/>
                </a:ext>
              </a:extLst>
            </p:cNvPr>
            <p:cNvSpPr/>
            <p:nvPr/>
          </p:nvSpPr>
          <p:spPr>
            <a:xfrm>
              <a:off x="0" y="979713"/>
              <a:ext cx="4693887" cy="901199"/>
            </a:xfrm>
            <a:prstGeom prst="homePlat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784E07-6888-0B25-843F-C4248C4895A4}"/>
                </a:ext>
              </a:extLst>
            </p:cNvPr>
            <p:cNvSpPr txBox="1"/>
            <p:nvPr/>
          </p:nvSpPr>
          <p:spPr>
            <a:xfrm>
              <a:off x="182392" y="1021236"/>
              <a:ext cx="20546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</a:rPr>
                <a:t>THE WARFIGHTER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0F33CF-90FD-7705-545F-39F9CC50B8EE}"/>
                </a:ext>
              </a:extLst>
            </p:cNvPr>
            <p:cNvSpPr txBox="1"/>
            <p:nvPr/>
          </p:nvSpPr>
          <p:spPr>
            <a:xfrm>
              <a:off x="182392" y="1228427"/>
              <a:ext cx="438960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>
                  <a:solidFill>
                    <a:srgbClr val="1F1F1F"/>
                  </a:solidFill>
                  <a:latin typeface="+mj-lt"/>
                </a:rPr>
                <a:t>A </a:t>
              </a:r>
              <a:r>
                <a:rPr lang="en-US" sz="1100" b="1">
                  <a:solidFill>
                    <a:schemeClr val="tx2"/>
                  </a:solidFill>
                  <a:latin typeface="+mj-lt"/>
                </a:rPr>
                <a:t>highly trained, predominantly young population </a:t>
              </a:r>
              <a:r>
                <a:rPr lang="en-US" sz="1100">
                  <a:solidFill>
                    <a:srgbClr val="1F1F1F"/>
                  </a:solidFill>
                  <a:latin typeface="+mj-lt"/>
                </a:rPr>
                <a:t>with a 3:1 male-to-female ratio. Warfighters routinely</a:t>
              </a:r>
              <a:r>
                <a:rPr lang="en-US" sz="1100" b="0" i="0">
                  <a:solidFill>
                    <a:srgbClr val="1F1F1F"/>
                  </a:solidFill>
                  <a:effectLst/>
                  <a:latin typeface="+mj-lt"/>
                </a:rPr>
                <a:t> operate under immense physical and psychological stress. </a:t>
              </a:r>
              <a:endParaRPr lang="en-US" sz="110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58CD06-E539-9B3B-59A2-C8142E70F6D5}"/>
                </a:ext>
              </a:extLst>
            </p:cNvPr>
            <p:cNvSpPr txBox="1"/>
            <p:nvPr/>
          </p:nvSpPr>
          <p:spPr>
            <a:xfrm>
              <a:off x="4704016" y="1021236"/>
              <a:ext cx="35570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WARFIGHTER PERFORMANCE OPTIMIZATION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97C412-8973-97C9-3043-2B3D3F96FCE0}"/>
                </a:ext>
              </a:extLst>
            </p:cNvPr>
            <p:cNvSpPr txBox="1"/>
            <p:nvPr/>
          </p:nvSpPr>
          <p:spPr>
            <a:xfrm>
              <a:off x="4704016" y="1228427"/>
              <a:ext cx="461282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>
                  <a:solidFill>
                    <a:srgbClr val="1F1F1F"/>
                  </a:solidFill>
                  <a:latin typeface="+mj-lt"/>
                </a:rPr>
                <a:t>The </a:t>
              </a:r>
              <a:r>
                <a:rPr lang="en-US" sz="1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continuous, integrated conditioning </a:t>
              </a:r>
              <a:r>
                <a:rPr lang="en-US" sz="1100">
                  <a:solidFill>
                    <a:srgbClr val="1F1F1F"/>
                  </a:solidFill>
                  <a:latin typeface="+mj-lt"/>
                </a:rPr>
                <a:t>of the cognitive, physical, psychological, social, and spiritual dimensions of the Warfighter to sustain and </a:t>
              </a:r>
              <a:r>
                <a:rPr lang="en-US" sz="11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maximize performance</a:t>
              </a:r>
              <a:r>
                <a:rPr lang="en-US" sz="1100">
                  <a:solidFill>
                    <a:srgbClr val="1F1F1F"/>
                  </a:solidFill>
                  <a:latin typeface="+mj-lt"/>
                </a:rPr>
                <a:t>.</a:t>
              </a:r>
              <a:endParaRPr lang="en-US" sz="110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546B5E-785E-565B-A379-019EE15D678B}"/>
              </a:ext>
            </a:extLst>
          </p:cNvPr>
          <p:cNvGrpSpPr/>
          <p:nvPr/>
        </p:nvGrpSpPr>
        <p:grpSpPr>
          <a:xfrm>
            <a:off x="5883291" y="2610681"/>
            <a:ext cx="3341392" cy="3042398"/>
            <a:chOff x="5610604" y="2387580"/>
            <a:chExt cx="3756812" cy="33933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B2FE80-E3B1-9C84-F7CC-09AE8535D7AB}"/>
                </a:ext>
              </a:extLst>
            </p:cNvPr>
            <p:cNvGrpSpPr/>
            <p:nvPr/>
          </p:nvGrpSpPr>
          <p:grpSpPr>
            <a:xfrm>
              <a:off x="7051808" y="2387580"/>
              <a:ext cx="2315608" cy="3339864"/>
              <a:chOff x="5887857" y="1773324"/>
              <a:chExt cx="2586992" cy="401369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4E6495A-150B-96A3-B64A-DC52B4CA34F3}"/>
                  </a:ext>
                </a:extLst>
              </p:cNvPr>
              <p:cNvSpPr/>
              <p:nvPr/>
            </p:nvSpPr>
            <p:spPr>
              <a:xfrm>
                <a:off x="5887857" y="1773324"/>
                <a:ext cx="2586992" cy="401369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 descr="A person wearing a mask&#10;&#10;AI-generated content may be incorrect.">
                <a:extLst>
                  <a:ext uri="{FF2B5EF4-FFF2-40B4-BE49-F238E27FC236}">
                    <a16:creationId xmlns:a16="http://schemas.microsoft.com/office/drawing/2014/main" id="{79C330D3-D82A-59CD-98B9-FAE3F9AA2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63031" y="1967861"/>
                <a:ext cx="2005367" cy="3430453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9D9DCB-B452-C47C-2806-04ABACB0EFB7}"/>
                </a:ext>
              </a:extLst>
            </p:cNvPr>
            <p:cNvGrpSpPr/>
            <p:nvPr/>
          </p:nvGrpSpPr>
          <p:grpSpPr>
            <a:xfrm>
              <a:off x="5610604" y="2441038"/>
              <a:ext cx="2292443" cy="3339865"/>
              <a:chOff x="5887857" y="1773324"/>
              <a:chExt cx="2586992" cy="401369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A27F279F-D989-F448-56E2-A83B9BD2DDEA}"/>
                  </a:ext>
                </a:extLst>
              </p:cNvPr>
              <p:cNvSpPr/>
              <p:nvPr/>
            </p:nvSpPr>
            <p:spPr>
              <a:xfrm>
                <a:off x="5887857" y="1773324"/>
                <a:ext cx="2586992" cy="401369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A person wearing a mask&#10;&#10;AI-generated content may be incorrect.">
                <a:extLst>
                  <a:ext uri="{FF2B5EF4-FFF2-40B4-BE49-F238E27FC236}">
                    <a16:creationId xmlns:a16="http://schemas.microsoft.com/office/drawing/2014/main" id="{109BAA44-60C8-D3E9-64F1-73FF2E121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163031" y="1967862"/>
                <a:ext cx="2005367" cy="3367693"/>
              </a:xfrm>
              <a:prstGeom prst="rect">
                <a:avLst/>
              </a:prstGeom>
            </p:spPr>
          </p:pic>
        </p:grpSp>
        <p:pic>
          <p:nvPicPr>
            <p:cNvPr id="13" name="Picture 12" descr="A person wearing a mask&#10;&#10;AI-generated content may be incorrect.">
              <a:extLst>
                <a:ext uri="{FF2B5EF4-FFF2-40B4-BE49-F238E27FC236}">
                  <a16:creationId xmlns:a16="http://schemas.microsoft.com/office/drawing/2014/main" id="{F6771C34-B4B2-E8C5-D88C-DFD031C04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54043" y="2849310"/>
              <a:ext cx="1629909" cy="2575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1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654F04-665E-E265-B31D-D4D9673D38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9" y="127493"/>
            <a:ext cx="8460186" cy="598942"/>
          </a:xfrm>
        </p:spPr>
        <p:txBody>
          <a:bodyPr anchor="t"/>
          <a:lstStyle/>
          <a:p>
            <a:r>
              <a:rPr lang="en-US" sz="2600"/>
              <a:t>From Silos to Strategy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ECE194E4-2F1F-0563-D63C-C3AAE5904CFA}"/>
              </a:ext>
            </a:extLst>
          </p:cNvPr>
          <p:cNvSpPr txBox="1">
            <a:spLocks/>
          </p:cNvSpPr>
          <p:nvPr/>
        </p:nvSpPr>
        <p:spPr>
          <a:xfrm>
            <a:off x="7870371" y="6466857"/>
            <a:ext cx="12736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Lato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B7737E-97AF-4E16-A8AF-4F0F3C9784B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5ACF7C-6711-4041-7A69-C9BBEC284562}"/>
              </a:ext>
            </a:extLst>
          </p:cNvPr>
          <p:cNvSpPr txBox="1"/>
          <p:nvPr/>
        </p:nvSpPr>
        <p:spPr>
          <a:xfrm>
            <a:off x="0" y="912201"/>
            <a:ext cx="9041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After over a decade of siloed efforts and organizational instability, </a:t>
            </a:r>
            <a:r>
              <a:rPr lang="en-US" sz="1600" b="1">
                <a:solidFill>
                  <a:schemeClr val="accent3"/>
                </a:solidFill>
              </a:rPr>
              <a:t>recent, decisive realignments have established the stability and strategic alignment required to execute a unified WPO strategy</a:t>
            </a:r>
            <a:r>
              <a:rPr lang="en-US" sz="1600"/>
              <a:t>.</a:t>
            </a:r>
            <a:endParaRPr lang="en-US" sz="1600" b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F2D0E-5F8A-2908-5455-0FD49979CE0A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Building the Foundation for Warfighter Performance Optimization</a:t>
            </a: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873833AD-6274-F249-0863-D60A18EAFC99}"/>
              </a:ext>
            </a:extLst>
          </p:cNvPr>
          <p:cNvGrpSpPr/>
          <p:nvPr/>
        </p:nvGrpSpPr>
        <p:grpSpPr>
          <a:xfrm>
            <a:off x="239258" y="2119619"/>
            <a:ext cx="5681456" cy="4190646"/>
            <a:chOff x="239258" y="2119619"/>
            <a:chExt cx="5681456" cy="4190646"/>
          </a:xfrm>
        </p:grpSpPr>
        <p:sp>
          <p:nvSpPr>
            <p:cNvPr id="1032" name="Rectangle: Top Corners Rounded 1031">
              <a:extLst>
                <a:ext uri="{FF2B5EF4-FFF2-40B4-BE49-F238E27FC236}">
                  <a16:creationId xmlns:a16="http://schemas.microsoft.com/office/drawing/2014/main" id="{3D54C500-D8B2-5B9A-4785-4986800AB182}"/>
                </a:ext>
              </a:extLst>
            </p:cNvPr>
            <p:cNvSpPr/>
            <p:nvPr/>
          </p:nvSpPr>
          <p:spPr>
            <a:xfrm rot="10800000">
              <a:off x="239258" y="2119619"/>
              <a:ext cx="5681456" cy="4190646"/>
            </a:xfrm>
            <a:prstGeom prst="round2SameRect">
              <a:avLst>
                <a:gd name="adj1" fmla="val 2582"/>
                <a:gd name="adj2" fmla="val 0"/>
              </a:avLst>
            </a:prstGeom>
            <a:pattFill prst="pct30">
              <a:fgClr>
                <a:schemeClr val="accent2">
                  <a:lumMod val="20000"/>
                  <a:lumOff val="8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66B4A745-6121-99AF-3FBC-E86FE4CA9D81}"/>
                </a:ext>
              </a:extLst>
            </p:cNvPr>
            <p:cNvSpPr txBox="1"/>
            <p:nvPr/>
          </p:nvSpPr>
          <p:spPr>
            <a:xfrm>
              <a:off x="388070" y="5080156"/>
              <a:ext cx="54628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accent3"/>
                  </a:solidFill>
                  <a:latin typeface="Oswald" panose="00000500000000000000" pitchFamily="2" charset="0"/>
                </a:rPr>
                <a:t>DURING THIS TIME, </a:t>
              </a:r>
              <a:r>
                <a:rPr lang="en-US" sz="1600">
                  <a:solidFill>
                    <a:schemeClr val="accent4"/>
                  </a:solidFill>
                  <a:latin typeface="+mj-lt"/>
                </a:rPr>
                <a:t>Components also advanced warfighter performance optimization programs and capabilities independently to meet their unique mission needs and requirements.</a:t>
              </a:r>
              <a:r>
                <a:rPr lang="en-US" sz="1600" b="1">
                  <a:solidFill>
                    <a:schemeClr val="accent4"/>
                  </a:solidFill>
                  <a:latin typeface="Oswald" panose="00000500000000000000" pitchFamily="2" charset="0"/>
                </a:rPr>
                <a:t> </a:t>
              </a:r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7FB299DE-BD60-9E7D-6535-AC05B979BB7D}"/>
              </a:ext>
            </a:extLst>
          </p:cNvPr>
          <p:cNvGrpSpPr/>
          <p:nvPr/>
        </p:nvGrpSpPr>
        <p:grpSpPr>
          <a:xfrm>
            <a:off x="109452" y="1656358"/>
            <a:ext cx="3093802" cy="3097405"/>
            <a:chOff x="109452" y="1656358"/>
            <a:chExt cx="3093802" cy="3097405"/>
          </a:xfrm>
        </p:grpSpPr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C72C05B-7CDF-7948-6595-1812E4B7B58B}"/>
                </a:ext>
              </a:extLst>
            </p:cNvPr>
            <p:cNvSpPr/>
            <p:nvPr/>
          </p:nvSpPr>
          <p:spPr>
            <a:xfrm>
              <a:off x="113107" y="1656358"/>
              <a:ext cx="3090147" cy="446049"/>
            </a:xfrm>
            <a:custGeom>
              <a:avLst/>
              <a:gdLst>
                <a:gd name="connsiteX0" fmla="*/ 61511 w 3090147"/>
                <a:gd name="connsiteY0" fmla="*/ 0 h 446049"/>
                <a:gd name="connsiteX1" fmla="*/ 161158 w 3090147"/>
                <a:gd name="connsiteY1" fmla="*/ 0 h 446049"/>
                <a:gd name="connsiteX2" fmla="*/ 369058 w 3090147"/>
                <a:gd name="connsiteY2" fmla="*/ 0 h 446049"/>
                <a:gd name="connsiteX3" fmla="*/ 2867123 w 3090147"/>
                <a:gd name="connsiteY3" fmla="*/ 0 h 446049"/>
                <a:gd name="connsiteX4" fmla="*/ 3090147 w 3090147"/>
                <a:gd name="connsiteY4" fmla="*/ 223025 h 446049"/>
                <a:gd name="connsiteX5" fmla="*/ 2867123 w 3090147"/>
                <a:gd name="connsiteY5" fmla="*/ 446049 h 446049"/>
                <a:gd name="connsiteX6" fmla="*/ 369058 w 3090147"/>
                <a:gd name="connsiteY6" fmla="*/ 446049 h 446049"/>
                <a:gd name="connsiteX7" fmla="*/ 161158 w 3090147"/>
                <a:gd name="connsiteY7" fmla="*/ 446049 h 446049"/>
                <a:gd name="connsiteX8" fmla="*/ 0 w 3090147"/>
                <a:gd name="connsiteY8" fmla="*/ 446049 h 446049"/>
                <a:gd name="connsiteX9" fmla="*/ 0 w 3090147"/>
                <a:gd name="connsiteY9" fmla="*/ 61511 h 446049"/>
                <a:gd name="connsiteX10" fmla="*/ 61511 w 3090147"/>
                <a:gd name="connsiteY10" fmla="*/ 0 h 446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0147" h="446049">
                  <a:moveTo>
                    <a:pt x="61511" y="0"/>
                  </a:moveTo>
                  <a:lnTo>
                    <a:pt x="161158" y="0"/>
                  </a:lnTo>
                  <a:lnTo>
                    <a:pt x="369058" y="0"/>
                  </a:lnTo>
                  <a:lnTo>
                    <a:pt x="2867123" y="0"/>
                  </a:lnTo>
                  <a:lnTo>
                    <a:pt x="3090147" y="223025"/>
                  </a:lnTo>
                  <a:lnTo>
                    <a:pt x="2867123" y="446049"/>
                  </a:lnTo>
                  <a:lnTo>
                    <a:pt x="369058" y="446049"/>
                  </a:lnTo>
                  <a:lnTo>
                    <a:pt x="161158" y="446049"/>
                  </a:lnTo>
                  <a:lnTo>
                    <a:pt x="0" y="446049"/>
                  </a:lnTo>
                  <a:lnTo>
                    <a:pt x="0" y="61511"/>
                  </a:lnTo>
                  <a:cubicBezTo>
                    <a:pt x="0" y="27539"/>
                    <a:pt x="27539" y="0"/>
                    <a:pt x="61511" y="0"/>
                  </a:cubicBezTo>
                  <a:close/>
                </a:path>
              </a:pathLst>
            </a:custGeom>
            <a:solidFill>
              <a:srgbClr val="708E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9257554E-F440-A35D-8932-B34709D289D1}"/>
                </a:ext>
              </a:extLst>
            </p:cNvPr>
            <p:cNvGrpSpPr/>
            <p:nvPr/>
          </p:nvGrpSpPr>
          <p:grpSpPr>
            <a:xfrm>
              <a:off x="109452" y="1679328"/>
              <a:ext cx="2904675" cy="3074435"/>
              <a:chOff x="109452" y="1679328"/>
              <a:chExt cx="2904675" cy="3074435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EA8DD61-6A9F-80CA-AB36-40BF81C98EF8}"/>
                  </a:ext>
                </a:extLst>
              </p:cNvPr>
              <p:cNvGrpSpPr/>
              <p:nvPr/>
            </p:nvGrpSpPr>
            <p:grpSpPr>
              <a:xfrm>
                <a:off x="145232" y="1679328"/>
                <a:ext cx="2868894" cy="400110"/>
                <a:chOff x="436001" y="1674308"/>
                <a:chExt cx="2819347" cy="400110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8A07CFA0-2D46-8B4E-EC6A-2E36853FA91C}"/>
                    </a:ext>
                  </a:extLst>
                </p:cNvPr>
                <p:cNvSpPr txBox="1"/>
                <p:nvPr/>
              </p:nvSpPr>
              <p:spPr>
                <a:xfrm>
                  <a:off x="436001" y="1674308"/>
                  <a:ext cx="74539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>
                      <a:solidFill>
                        <a:schemeClr val="bg1"/>
                      </a:solidFill>
                      <a:latin typeface="Oswald" panose="00000500000000000000" pitchFamily="2" charset="0"/>
                    </a:rPr>
                    <a:t>2011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D162463-97A4-3174-CF90-EFBE23A69D10}"/>
                    </a:ext>
                  </a:extLst>
                </p:cNvPr>
                <p:cNvSpPr txBox="1"/>
                <p:nvPr/>
              </p:nvSpPr>
              <p:spPr>
                <a:xfrm>
                  <a:off x="1194176" y="1682117"/>
                  <a:ext cx="2061172" cy="353943"/>
                </a:xfrm>
                <a:prstGeom prst="rect">
                  <a:avLst/>
                </a:prstGeom>
                <a:noFill/>
              </p:spPr>
              <p:txBody>
                <a:bodyPr wrap="square" lIns="0" rIns="0" rtlCol="0">
                  <a:spAutoFit/>
                </a:bodyPr>
                <a:lstStyle/>
                <a:p>
                  <a:r>
                    <a:rPr lang="en-US" sz="1700">
                      <a:solidFill>
                        <a:schemeClr val="bg1"/>
                      </a:solidFill>
                    </a:rPr>
                    <a:t>FOUNDATION</a:t>
                  </a:r>
                </a:p>
              </p:txBody>
            </p: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0947998-6B1A-627A-CB86-468F80DD566A}"/>
                    </a:ext>
                  </a:extLst>
                </p:cNvPr>
                <p:cNvCxnSpPr/>
                <p:nvPr/>
              </p:nvCxnSpPr>
              <p:spPr>
                <a:xfrm>
                  <a:off x="1113207" y="1693268"/>
                  <a:ext cx="0" cy="32004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ectangle: Single Corner Rounded 50">
                <a:extLst>
                  <a:ext uri="{FF2B5EF4-FFF2-40B4-BE49-F238E27FC236}">
                    <a16:creationId xmlns:a16="http://schemas.microsoft.com/office/drawing/2014/main" id="{82CA7770-4A9E-9D6F-DFCA-C61CF67BEBB6}"/>
                  </a:ext>
                </a:extLst>
              </p:cNvPr>
              <p:cNvSpPr/>
              <p:nvPr/>
            </p:nvSpPr>
            <p:spPr>
              <a:xfrm rot="10800000">
                <a:off x="109455" y="2142595"/>
                <a:ext cx="2871216" cy="2611168"/>
              </a:xfrm>
              <a:prstGeom prst="round1Rect">
                <a:avLst>
                  <a:gd name="adj" fmla="val 4283"/>
                </a:avLst>
              </a:prstGeom>
              <a:solidFill>
                <a:srgbClr val="E9EF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7BBB90E8-8EFA-65DA-FA37-22D5A66424FB}"/>
                  </a:ext>
                </a:extLst>
              </p:cNvPr>
              <p:cNvGrpSpPr/>
              <p:nvPr/>
            </p:nvGrpSpPr>
            <p:grpSpPr>
              <a:xfrm>
                <a:off x="110046" y="3103012"/>
                <a:ext cx="2904081" cy="1558952"/>
                <a:chOff x="110046" y="3214522"/>
                <a:chExt cx="2904081" cy="1558952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9A55CFA4-0E51-859E-DE03-9DE9364C1B98}"/>
                    </a:ext>
                  </a:extLst>
                </p:cNvPr>
                <p:cNvSpPr txBox="1"/>
                <p:nvPr/>
              </p:nvSpPr>
              <p:spPr>
                <a:xfrm>
                  <a:off x="110046" y="3214522"/>
                  <a:ext cx="28706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>
                      <a:solidFill>
                        <a:schemeClr val="accent4"/>
                      </a:solidFill>
                    </a:rPr>
                    <a:t>A Comprehensive Readiness Vision is Formed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A11C228A-6CE7-7E71-87C4-BC2C56F61C1C}"/>
                    </a:ext>
                  </a:extLst>
                </p:cNvPr>
                <p:cNvSpPr txBox="1"/>
                <p:nvPr/>
              </p:nvSpPr>
              <p:spPr>
                <a:xfrm>
                  <a:off x="110047" y="3819367"/>
                  <a:ext cx="290408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spc="-20">
                      <a:solidFill>
                        <a:schemeClr val="accent4"/>
                      </a:solidFill>
                    </a:rPr>
                    <a:t>The Total Force Fitness Framework (TFF) becomes the Department’s multi-domain approach to warfighter performance.</a:t>
                  </a: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8456758-DCF5-3B2F-D03E-AF8B36F50C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5518" y="3808216"/>
                  <a:ext cx="914400" cy="0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35" name="Picture 10">
                <a:extLst>
                  <a:ext uri="{FF2B5EF4-FFF2-40B4-BE49-F238E27FC236}">
                    <a16:creationId xmlns:a16="http://schemas.microsoft.com/office/drawing/2014/main" id="{E353F3F3-9971-F43F-1DCF-D1E4CC4733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484"/>
              <a:stretch>
                <a:fillRect/>
              </a:stretch>
            </p:blipFill>
            <p:spPr bwMode="auto">
              <a:xfrm flipH="1">
                <a:off x="109454" y="2148904"/>
                <a:ext cx="2904079" cy="954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7" name="Rectangle 1036">
                <a:extLst>
                  <a:ext uri="{FF2B5EF4-FFF2-40B4-BE49-F238E27FC236}">
                    <a16:creationId xmlns:a16="http://schemas.microsoft.com/office/drawing/2014/main" id="{85414231-0418-54F9-9112-6117A6FD2C5A}"/>
                  </a:ext>
                </a:extLst>
              </p:cNvPr>
              <p:cNvSpPr/>
              <p:nvPr/>
            </p:nvSpPr>
            <p:spPr>
              <a:xfrm>
                <a:off x="109452" y="2142595"/>
                <a:ext cx="2870624" cy="960417"/>
              </a:xfrm>
              <a:prstGeom prst="rect">
                <a:avLst/>
              </a:prstGeom>
              <a:solidFill>
                <a:srgbClr val="E9EFF7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3CB49071-0F84-2556-1814-A56A6F1917D7}"/>
              </a:ext>
            </a:extLst>
          </p:cNvPr>
          <p:cNvGrpSpPr/>
          <p:nvPr/>
        </p:nvGrpSpPr>
        <p:grpSpPr>
          <a:xfrm>
            <a:off x="3030100" y="1658188"/>
            <a:ext cx="3108960" cy="3087875"/>
            <a:chOff x="3030100" y="1658188"/>
            <a:chExt cx="3108960" cy="30878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677B105-1D3A-BF5E-535D-9F9805971E39}"/>
                </a:ext>
              </a:extLst>
            </p:cNvPr>
            <p:cNvSpPr/>
            <p:nvPr/>
          </p:nvSpPr>
          <p:spPr>
            <a:xfrm>
              <a:off x="3050091" y="2142595"/>
              <a:ext cx="2870625" cy="26034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3BECA839-3A7F-DD5E-1804-E4C6CDF4F7C3}"/>
                </a:ext>
              </a:extLst>
            </p:cNvPr>
            <p:cNvSpPr/>
            <p:nvPr/>
          </p:nvSpPr>
          <p:spPr>
            <a:xfrm>
              <a:off x="3030100" y="1658188"/>
              <a:ext cx="3108960" cy="44604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5CFA30-6AFF-78C1-607B-5C352393A462}"/>
                </a:ext>
              </a:extLst>
            </p:cNvPr>
            <p:cNvGrpSpPr/>
            <p:nvPr/>
          </p:nvGrpSpPr>
          <p:grpSpPr>
            <a:xfrm>
              <a:off x="3210070" y="1688853"/>
              <a:ext cx="2868896" cy="400110"/>
              <a:chOff x="436001" y="1683833"/>
              <a:chExt cx="2819347" cy="40011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0EE5923-09DB-896A-E91B-CE9A26CF7B09}"/>
                  </a:ext>
                </a:extLst>
              </p:cNvPr>
              <p:cNvSpPr txBox="1"/>
              <p:nvPr/>
            </p:nvSpPr>
            <p:spPr>
              <a:xfrm>
                <a:off x="436001" y="1683833"/>
                <a:ext cx="7453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Oswald" panose="00000500000000000000" pitchFamily="2" charset="0"/>
                  </a:rPr>
                  <a:t>2025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9453DE3-7D86-792C-7A2A-CC589C01876D}"/>
                  </a:ext>
                </a:extLst>
              </p:cNvPr>
              <p:cNvSpPr txBox="1"/>
              <p:nvPr/>
            </p:nvSpPr>
            <p:spPr>
              <a:xfrm>
                <a:off x="1194176" y="1691642"/>
                <a:ext cx="2061172" cy="35394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r>
                  <a:rPr lang="en-US" sz="1700">
                    <a:solidFill>
                      <a:schemeClr val="bg1"/>
                    </a:solidFill>
                  </a:rPr>
                  <a:t>REALIGNMENT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5EE6590-E845-3717-C037-DDCDEFA73A58}"/>
                  </a:ext>
                </a:extLst>
              </p:cNvPr>
              <p:cNvCxnSpPr/>
              <p:nvPr/>
            </p:nvCxnSpPr>
            <p:spPr>
              <a:xfrm>
                <a:off x="1113207" y="1702793"/>
                <a:ext cx="0" cy="3200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E82D02C-0309-F471-3DDC-08F12CAC36CF}"/>
                </a:ext>
              </a:extLst>
            </p:cNvPr>
            <p:cNvGrpSpPr/>
            <p:nvPr/>
          </p:nvGrpSpPr>
          <p:grpSpPr>
            <a:xfrm>
              <a:off x="3034039" y="3103012"/>
              <a:ext cx="2870625" cy="1343509"/>
              <a:chOff x="3418241" y="4359381"/>
              <a:chExt cx="2870625" cy="1343509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3BC5F2D-DADB-4560-A0B8-4DE453E39DD6}"/>
                  </a:ext>
                </a:extLst>
              </p:cNvPr>
              <p:cNvSpPr txBox="1"/>
              <p:nvPr/>
            </p:nvSpPr>
            <p:spPr>
              <a:xfrm>
                <a:off x="3418241" y="4359381"/>
                <a:ext cx="28706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accent4"/>
                    </a:solidFill>
                  </a:rPr>
                  <a:t>Leadership Creates </a:t>
                </a:r>
                <a:br>
                  <a:rPr lang="en-US" sz="1600" b="1">
                    <a:solidFill>
                      <a:schemeClr val="accent4"/>
                    </a:solidFill>
                  </a:rPr>
                </a:br>
                <a:r>
                  <a:rPr lang="en-US" sz="1600" b="1">
                    <a:solidFill>
                      <a:schemeClr val="accent4"/>
                    </a:solidFill>
                  </a:rPr>
                  <a:t>Stability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539ABF1-428F-766F-DD51-0016DC8A591F}"/>
                  </a:ext>
                </a:extLst>
              </p:cNvPr>
              <p:cNvSpPr txBox="1"/>
              <p:nvPr/>
            </p:nvSpPr>
            <p:spPr>
              <a:xfrm>
                <a:off x="3418241" y="4964226"/>
                <a:ext cx="287062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chemeClr val="accent4"/>
                    </a:solidFill>
                  </a:rPr>
                  <a:t>TFF lands a permanent organizational home within the Department.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2CF5E880-D05D-4EFC-5330-A05EC7E66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3713" y="4953075"/>
                <a:ext cx="914400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8" name="Picture 12" descr="Detailed view">
              <a:extLst>
                <a:ext uri="{FF2B5EF4-FFF2-40B4-BE49-F238E27FC236}">
                  <a16:creationId xmlns:a16="http://schemas.microsoft.com/office/drawing/2014/main" id="{932B589C-EC90-824E-1BFE-4A8A1D3399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75"/>
            <a:stretch>
              <a:fillRect/>
            </a:stretch>
          </p:blipFill>
          <p:spPr bwMode="auto">
            <a:xfrm>
              <a:off x="3050813" y="2144431"/>
              <a:ext cx="2878410" cy="954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7678F358-40AB-75F3-B81E-958589659D4B}"/>
                </a:ext>
              </a:extLst>
            </p:cNvPr>
            <p:cNvSpPr/>
            <p:nvPr/>
          </p:nvSpPr>
          <p:spPr>
            <a:xfrm>
              <a:off x="3048065" y="2146007"/>
              <a:ext cx="2875162" cy="960417"/>
            </a:xfrm>
            <a:prstGeom prst="rect">
              <a:avLst/>
            </a:prstGeom>
            <a:solidFill>
              <a:srgbClr val="D1DEE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040D21CC-E421-10F9-21B9-1C54245D2C88}"/>
              </a:ext>
            </a:extLst>
          </p:cNvPr>
          <p:cNvGrpSpPr/>
          <p:nvPr/>
        </p:nvGrpSpPr>
        <p:grpSpPr>
          <a:xfrm>
            <a:off x="5977056" y="1658188"/>
            <a:ext cx="3108960" cy="3095575"/>
            <a:chOff x="5977056" y="1658188"/>
            <a:chExt cx="3108960" cy="3095575"/>
          </a:xfrm>
        </p:grpSpPr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32FF68D8-CC5E-8955-C8FC-D206C75E1C22}"/>
                </a:ext>
              </a:extLst>
            </p:cNvPr>
            <p:cNvSpPr/>
            <p:nvPr/>
          </p:nvSpPr>
          <p:spPr>
            <a:xfrm>
              <a:off x="5977056" y="1658188"/>
              <a:ext cx="3108960" cy="446049"/>
            </a:xfrm>
            <a:prstGeom prst="chevron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B33445A-C73B-3FF6-7BEA-5D2421FEA2E5}"/>
                </a:ext>
              </a:extLst>
            </p:cNvPr>
            <p:cNvGrpSpPr/>
            <p:nvPr/>
          </p:nvGrpSpPr>
          <p:grpSpPr>
            <a:xfrm>
              <a:off x="6166632" y="1688853"/>
              <a:ext cx="2779685" cy="400110"/>
              <a:chOff x="436001" y="1683833"/>
              <a:chExt cx="2731680" cy="40011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575CE08-EEAB-D470-1A6C-C3A903AA06D7}"/>
                  </a:ext>
                </a:extLst>
              </p:cNvPr>
              <p:cNvSpPr txBox="1"/>
              <p:nvPr/>
            </p:nvSpPr>
            <p:spPr>
              <a:xfrm>
                <a:off x="436001" y="1683833"/>
                <a:ext cx="7453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>
                    <a:solidFill>
                      <a:schemeClr val="bg1"/>
                    </a:solidFill>
                    <a:latin typeface="Oswald" panose="00000500000000000000" pitchFamily="2" charset="0"/>
                  </a:rPr>
                  <a:t>2026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01935B1-0442-CB84-EAFA-9D7062A45191}"/>
                  </a:ext>
                </a:extLst>
              </p:cNvPr>
              <p:cNvSpPr txBox="1"/>
              <p:nvPr/>
            </p:nvSpPr>
            <p:spPr>
              <a:xfrm>
                <a:off x="1106509" y="1691642"/>
                <a:ext cx="2061172" cy="353943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700" spc="-30">
                    <a:solidFill>
                      <a:schemeClr val="bg1"/>
                    </a:solidFill>
                  </a:rPr>
                  <a:t>UNIFIED STRATEGY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9783750-0031-9157-1759-0B3354181A05}"/>
                  </a:ext>
                </a:extLst>
              </p:cNvPr>
              <p:cNvCxnSpPr/>
              <p:nvPr/>
            </p:nvCxnSpPr>
            <p:spPr>
              <a:xfrm>
                <a:off x="1113207" y="1702793"/>
                <a:ext cx="0" cy="32004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4" name="Rectangle: Single Corner Rounded 1023">
              <a:extLst>
                <a:ext uri="{FF2B5EF4-FFF2-40B4-BE49-F238E27FC236}">
                  <a16:creationId xmlns:a16="http://schemas.microsoft.com/office/drawing/2014/main" id="{16CABB76-A9F3-32DD-FBA1-F99A850CB1B0}"/>
                </a:ext>
              </a:extLst>
            </p:cNvPr>
            <p:cNvSpPr/>
            <p:nvPr/>
          </p:nvSpPr>
          <p:spPr>
            <a:xfrm rot="10800000" flipH="1">
              <a:off x="5981890" y="2142595"/>
              <a:ext cx="2871215" cy="2611168"/>
            </a:xfrm>
            <a:prstGeom prst="round1Rect">
              <a:avLst>
                <a:gd name="adj" fmla="val 4283"/>
              </a:avLst>
            </a:prstGeom>
            <a:solidFill>
              <a:schemeClr val="accent4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EC6BE4E6-3A08-A304-B95F-AFAC5B32BE6F}"/>
                </a:ext>
              </a:extLst>
            </p:cNvPr>
            <p:cNvGrpSpPr/>
            <p:nvPr/>
          </p:nvGrpSpPr>
          <p:grpSpPr>
            <a:xfrm>
              <a:off x="5990726" y="3103012"/>
              <a:ext cx="2870625" cy="1343509"/>
              <a:chOff x="3418241" y="4359381"/>
              <a:chExt cx="2870625" cy="1343509"/>
            </a:xfrm>
          </p:grpSpPr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31BFE73B-7609-0722-5FB9-82A5A2239CB7}"/>
                  </a:ext>
                </a:extLst>
              </p:cNvPr>
              <p:cNvSpPr txBox="1"/>
              <p:nvPr/>
            </p:nvSpPr>
            <p:spPr>
              <a:xfrm>
                <a:off x="3418241" y="4359381"/>
                <a:ext cx="28706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accent4"/>
                    </a:solidFill>
                  </a:rPr>
                  <a:t>WPO Aligns Efforts Across the Force</a:t>
                </a:r>
              </a:p>
            </p:txBody>
          </p: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191D5E9B-4993-2CAC-B157-33EE3B685004}"/>
                  </a:ext>
                </a:extLst>
              </p:cNvPr>
              <p:cNvSpPr txBox="1"/>
              <p:nvPr/>
            </p:nvSpPr>
            <p:spPr>
              <a:xfrm>
                <a:off x="3418241" y="4964226"/>
                <a:ext cx="287062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>
                    <a:solidFill>
                      <a:schemeClr val="accent4"/>
                    </a:solidFill>
                  </a:rPr>
                  <a:t>The WPO Directorate is established to drive strategy, policy,  innovation, and scale.</a:t>
                </a:r>
              </a:p>
            </p:txBody>
          </p:sp>
          <p:cxnSp>
            <p:nvCxnSpPr>
              <p:cNvPr id="1030" name="Straight Connector 1029">
                <a:extLst>
                  <a:ext uri="{FF2B5EF4-FFF2-40B4-BE49-F238E27FC236}">
                    <a16:creationId xmlns:a16="http://schemas.microsoft.com/office/drawing/2014/main" id="{80C0D0BD-117A-6141-9B93-3A6ACFCF8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3713" y="4953075"/>
                <a:ext cx="914400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5" name="Picture 12">
              <a:extLst>
                <a:ext uri="{FF2B5EF4-FFF2-40B4-BE49-F238E27FC236}">
                  <a16:creationId xmlns:a16="http://schemas.microsoft.com/office/drawing/2014/main" id="{ECA98221-50A6-2143-FDD4-94FEF86845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88"/>
            <a:stretch>
              <a:fillRect/>
            </a:stretch>
          </p:blipFill>
          <p:spPr bwMode="auto">
            <a:xfrm>
              <a:off x="5978477" y="2147324"/>
              <a:ext cx="2871216" cy="949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A087EB7F-D97E-D150-F712-AED8354F64C8}"/>
                </a:ext>
              </a:extLst>
            </p:cNvPr>
            <p:cNvSpPr/>
            <p:nvPr/>
          </p:nvSpPr>
          <p:spPr>
            <a:xfrm>
              <a:off x="5981888" y="2142595"/>
              <a:ext cx="2867508" cy="960417"/>
            </a:xfrm>
            <a:prstGeom prst="rect">
              <a:avLst/>
            </a:prstGeom>
            <a:solidFill>
              <a:srgbClr val="D1DEE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2785F448-D443-3A17-DB27-745D28761CA8}"/>
              </a:ext>
            </a:extLst>
          </p:cNvPr>
          <p:cNvGrpSpPr/>
          <p:nvPr/>
        </p:nvGrpSpPr>
        <p:grpSpPr>
          <a:xfrm>
            <a:off x="5990726" y="4829675"/>
            <a:ext cx="2870625" cy="1480591"/>
            <a:chOff x="5990726" y="4829675"/>
            <a:chExt cx="2870625" cy="1480591"/>
          </a:xfrm>
        </p:grpSpPr>
        <p:sp>
          <p:nvSpPr>
            <p:cNvPr id="1050" name="Rectangle: Rounded Corners 1049">
              <a:extLst>
                <a:ext uri="{FF2B5EF4-FFF2-40B4-BE49-F238E27FC236}">
                  <a16:creationId xmlns:a16="http://schemas.microsoft.com/office/drawing/2014/main" id="{4BDCE409-1E1C-E94F-BC89-BB2DC80CF777}"/>
                </a:ext>
              </a:extLst>
            </p:cNvPr>
            <p:cNvSpPr/>
            <p:nvPr/>
          </p:nvSpPr>
          <p:spPr>
            <a:xfrm>
              <a:off x="5990726" y="4829675"/>
              <a:ext cx="2870625" cy="1480591"/>
            </a:xfrm>
            <a:prstGeom prst="roundRect">
              <a:avLst>
                <a:gd name="adj" fmla="val 443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Oswald" panose="00000500000000000000" pitchFamily="2" charset="0"/>
                </a:rPr>
                <a:t>WHAT CHANGED?</a:t>
              </a:r>
            </a:p>
            <a:p>
              <a:pPr algn="ctr"/>
              <a:endParaRPr lang="en-US" sz="500" b="1">
                <a:latin typeface="Oswald" panose="00000500000000000000" pitchFamily="2" charset="0"/>
              </a:endParaRPr>
            </a:p>
            <a:p>
              <a:pPr algn="ctr"/>
              <a:r>
                <a:rPr lang="en-US" sz="1400">
                  <a:latin typeface="+mj-lt"/>
                </a:rPr>
                <a:t>WPO is transforming warfighter performance optimization from a collection of siloed efforts into a synchronized, enterprise-wide strategy.</a:t>
              </a:r>
            </a:p>
          </p:txBody>
        </p: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16D98320-63A7-B62E-21CC-A094D1CDB5C9}"/>
                </a:ext>
              </a:extLst>
            </p:cNvPr>
            <p:cNvCxnSpPr/>
            <p:nvPr/>
          </p:nvCxnSpPr>
          <p:spPr>
            <a:xfrm>
              <a:off x="6409765" y="5152439"/>
              <a:ext cx="2000904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93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099E9-596C-0F39-A968-9F8DB7676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B7737E-97AF-4E16-A8AF-4F0F3C9784B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7CF73-AFC3-9272-87DA-B8C66F7A0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22938">
            <a:off x="1691089" y="1376247"/>
            <a:ext cx="2346879" cy="32780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7697C3-0ADB-0A6D-6814-0F2F39524E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2938">
            <a:off x="394361" y="1197003"/>
            <a:ext cx="2376892" cy="32728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14779E-D0BF-4AD2-E98F-55619897CBE9}"/>
              </a:ext>
            </a:extLst>
          </p:cNvPr>
          <p:cNvSpPr txBox="1"/>
          <p:nvPr/>
        </p:nvSpPr>
        <p:spPr>
          <a:xfrm>
            <a:off x="4572001" y="1127522"/>
            <a:ext cx="4257040" cy="3382401"/>
          </a:xfrm>
          <a:prstGeom prst="rect">
            <a:avLst/>
          </a:prstGeom>
          <a:noFill/>
        </p:spPr>
        <p:txBody>
          <a:bodyPr wrap="square" lIns="45720" rIns="4572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15263B"/>
                </a:solidFill>
              </a:rPr>
              <a:t>We maintain our weapon systems and equipment with precision, discipline, and accountability, yet </a:t>
            </a:r>
            <a:r>
              <a:rPr lang="en-US" sz="1800" b="1">
                <a:solidFill>
                  <a:srgbClr val="15263B"/>
                </a:solidFill>
                <a:highlight>
                  <a:srgbClr val="EBEBEB"/>
                </a:highlight>
              </a:rPr>
              <a:t>we do not currently</a:t>
            </a:r>
            <a:r>
              <a:rPr lang="en-US" b="1">
                <a:solidFill>
                  <a:srgbClr val="15263B"/>
                </a:solidFill>
                <a:highlight>
                  <a:srgbClr val="EBEBEB"/>
                </a:highlight>
              </a:rPr>
              <a:t> </a:t>
            </a:r>
            <a:r>
              <a:rPr lang="en-US" sz="1800" b="1">
                <a:solidFill>
                  <a:srgbClr val="15263B"/>
                </a:solidFill>
                <a:highlight>
                  <a:srgbClr val="EBEBEB"/>
                </a:highlight>
              </a:rPr>
              <a:t>manage Warfighter performance with</a:t>
            </a:r>
            <a:r>
              <a:rPr lang="en-US" b="1">
                <a:solidFill>
                  <a:srgbClr val="15263B"/>
                </a:solidFill>
                <a:highlight>
                  <a:srgbClr val="EBEBEB"/>
                </a:highlight>
              </a:rPr>
              <a:t> </a:t>
            </a:r>
            <a:r>
              <a:rPr lang="en-US" sz="1800" b="1">
                <a:solidFill>
                  <a:srgbClr val="15263B"/>
                </a:solidFill>
                <a:highlight>
                  <a:srgbClr val="EBEBEB"/>
                </a:highlight>
              </a:rPr>
              <a:t>that same level of rigor</a:t>
            </a:r>
            <a:r>
              <a:rPr lang="en-US" sz="1800">
                <a:solidFill>
                  <a:srgbClr val="15263B"/>
                </a:solidFill>
              </a:rPr>
              <a:t>. That gap directly</a:t>
            </a:r>
            <a:r>
              <a:rPr lang="en-US">
                <a:solidFill>
                  <a:srgbClr val="15263B"/>
                </a:solidFill>
              </a:rPr>
              <a:t> </a:t>
            </a:r>
            <a:r>
              <a:rPr lang="en-US" sz="1800">
                <a:solidFill>
                  <a:srgbClr val="15263B"/>
                </a:solidFill>
              </a:rPr>
              <a:t>impacts readiness, increases operational</a:t>
            </a:r>
            <a:r>
              <a:rPr lang="en-US">
                <a:solidFill>
                  <a:srgbClr val="15263B"/>
                </a:solidFill>
              </a:rPr>
              <a:t> </a:t>
            </a:r>
            <a:r>
              <a:rPr lang="en-US" sz="1800">
                <a:solidFill>
                  <a:srgbClr val="15263B"/>
                </a:solidFill>
              </a:rPr>
              <a:t>risk, and limits our lethality and</a:t>
            </a:r>
            <a:r>
              <a:rPr lang="en-US">
                <a:solidFill>
                  <a:srgbClr val="15263B"/>
                </a:solidFill>
              </a:rPr>
              <a:t> </a:t>
            </a:r>
            <a:r>
              <a:rPr lang="en-US" sz="1800">
                <a:solidFill>
                  <a:srgbClr val="15263B"/>
                </a:solidFill>
              </a:rPr>
              <a:t>effectiveness. </a:t>
            </a:r>
            <a:r>
              <a:rPr lang="en-US" sz="1800" b="1">
                <a:solidFill>
                  <a:srgbClr val="15263B"/>
                </a:solidFill>
                <a:highlight>
                  <a:srgbClr val="EBEBEB"/>
                </a:highlight>
              </a:rPr>
              <a:t>Warfighter Performance</a:t>
            </a:r>
            <a:r>
              <a:rPr lang="en-US" b="1">
                <a:solidFill>
                  <a:srgbClr val="15263B"/>
                </a:solidFill>
                <a:highlight>
                  <a:srgbClr val="EBEBEB"/>
                </a:highlight>
              </a:rPr>
              <a:t> </a:t>
            </a:r>
            <a:r>
              <a:rPr lang="en-US" sz="1800" b="1">
                <a:solidFill>
                  <a:srgbClr val="15263B"/>
                </a:solidFill>
                <a:highlight>
                  <a:srgbClr val="EBEBEB"/>
                </a:highlight>
              </a:rPr>
              <a:t>Optimization (WPO) is the Department’s</a:t>
            </a:r>
            <a:r>
              <a:rPr lang="en-US" b="1">
                <a:solidFill>
                  <a:srgbClr val="15263B"/>
                </a:solidFill>
                <a:highlight>
                  <a:srgbClr val="EBEBEB"/>
                </a:highlight>
              </a:rPr>
              <a:t> </a:t>
            </a:r>
            <a:r>
              <a:rPr lang="en-US" sz="1800" b="1">
                <a:solidFill>
                  <a:srgbClr val="15263B"/>
                </a:solidFill>
                <a:highlight>
                  <a:srgbClr val="EBEBEB"/>
                </a:highlight>
              </a:rPr>
              <a:t>approach to closing this gap</a:t>
            </a:r>
            <a:r>
              <a:rPr lang="en-US" sz="1800">
                <a:solidFill>
                  <a:srgbClr val="15263B"/>
                </a:solidFill>
              </a:rPr>
              <a:t>.</a:t>
            </a:r>
            <a:endParaRPr lang="en-US">
              <a:solidFill>
                <a:srgbClr val="15263B"/>
              </a:solidFill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7BEC5A5-551C-139A-3008-0F91DD72F70C}"/>
              </a:ext>
            </a:extLst>
          </p:cNvPr>
          <p:cNvGraphicFramePr>
            <a:graphicFrameLocks noGrp="1"/>
          </p:cNvGraphicFramePr>
          <p:nvPr/>
        </p:nvGraphicFramePr>
        <p:xfrm>
          <a:off x="88254" y="5255899"/>
          <a:ext cx="8901200" cy="76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300">
                  <a:extLst>
                    <a:ext uri="{9D8B030D-6E8A-4147-A177-3AD203B41FA5}">
                      <a16:colId xmlns:a16="http://schemas.microsoft.com/office/drawing/2014/main" val="1950000758"/>
                    </a:ext>
                  </a:extLst>
                </a:gridCol>
                <a:gridCol w="2225300">
                  <a:extLst>
                    <a:ext uri="{9D8B030D-6E8A-4147-A177-3AD203B41FA5}">
                      <a16:colId xmlns:a16="http://schemas.microsoft.com/office/drawing/2014/main" val="3423977000"/>
                    </a:ext>
                  </a:extLst>
                </a:gridCol>
                <a:gridCol w="2225300">
                  <a:extLst>
                    <a:ext uri="{9D8B030D-6E8A-4147-A177-3AD203B41FA5}">
                      <a16:colId xmlns:a16="http://schemas.microsoft.com/office/drawing/2014/main" val="1549097098"/>
                    </a:ext>
                  </a:extLst>
                </a:gridCol>
                <a:gridCol w="2225300">
                  <a:extLst>
                    <a:ext uri="{9D8B030D-6E8A-4147-A177-3AD203B41FA5}">
                      <a16:colId xmlns:a16="http://schemas.microsoft.com/office/drawing/2014/main" val="2835865661"/>
                    </a:ext>
                  </a:extLst>
                </a:gridCol>
              </a:tblGrid>
              <a:tr h="76101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15263B"/>
                          </a:solidFill>
                          <a:latin typeface="Oswald" panose="00000500000000000000" pitchFamily="2" charset="0"/>
                        </a:rPr>
                        <a:t>UPHOLD</a:t>
                      </a:r>
                      <a:endParaRPr lang="en-US" sz="1600" b="0">
                        <a:solidFill>
                          <a:srgbClr val="15263B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Commanders’ Unwavering Responsibility</a:t>
                      </a:r>
                      <a:endParaRPr lang="en-US" sz="1100">
                        <a:solidFill>
                          <a:schemeClr val="tx1"/>
                        </a:solidFill>
                        <a:latin typeface="Oswald" panose="00000500000000000000" pitchFamily="2" charset="0"/>
                      </a:endParaRPr>
                    </a:p>
                  </a:txBody>
                  <a:tcPr marL="27432" marR="27432" anchor="b">
                    <a:lnR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15263B"/>
                          </a:solidFill>
                          <a:latin typeface="Oswald" panose="00000500000000000000" pitchFamily="2" charset="0"/>
                        </a:rPr>
                        <a:t>ACCELERATE</a:t>
                      </a:r>
                    </a:p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WPO Technology and </a:t>
                      </a:r>
                      <a:b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Innovation</a:t>
                      </a:r>
                    </a:p>
                  </a:txBody>
                  <a:tcPr marL="27432" marR="27432" anchor="b">
                    <a:lnL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15263B"/>
                          </a:solidFill>
                          <a:latin typeface="Oswald" panose="00000500000000000000" pitchFamily="2" charset="0"/>
                        </a:rPr>
                        <a:t>ELEVATE</a:t>
                      </a:r>
                    </a:p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Cognitive Performance as a </a:t>
                      </a:r>
                      <a:b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Central Readiness Enabler</a:t>
                      </a:r>
                    </a:p>
                  </a:txBody>
                  <a:tcPr marL="27432" marR="27432" anchor="b">
                    <a:lnL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rgbClr val="15263B"/>
                          </a:solidFill>
                          <a:latin typeface="Oswald" panose="00000500000000000000" pitchFamily="2" charset="0"/>
                        </a:rPr>
                        <a:t>INVEST</a:t>
                      </a:r>
                    </a:p>
                    <a:p>
                      <a:pPr algn="ctr"/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In Warfighter </a:t>
                      </a:r>
                      <a:b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en-US" sz="1100" b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Lethality</a:t>
                      </a:r>
                    </a:p>
                  </a:txBody>
                  <a:tcPr marL="27432" marR="27432" anchor="b">
                    <a:lnL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4E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09835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6DC6C502-1834-43B2-32D1-3EBC64FA8DE7}"/>
              </a:ext>
            </a:extLst>
          </p:cNvPr>
          <p:cNvSpPr/>
          <p:nvPr/>
        </p:nvSpPr>
        <p:spPr>
          <a:xfrm>
            <a:off x="111240" y="5084996"/>
            <a:ext cx="8901198" cy="112329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C262B-888D-648D-B67F-2E77149A8B9A}"/>
              </a:ext>
            </a:extLst>
          </p:cNvPr>
          <p:cNvSpPr txBox="1"/>
          <p:nvPr/>
        </p:nvSpPr>
        <p:spPr>
          <a:xfrm>
            <a:off x="3141217" y="4914906"/>
            <a:ext cx="2954783" cy="353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b="1" spc="30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REQUIREMENTS</a:t>
            </a:r>
          </a:p>
        </p:txBody>
      </p:sp>
      <p:pic>
        <p:nvPicPr>
          <p:cNvPr id="16" name="Graphic 15" descr="Open quotation mark with solid fill">
            <a:extLst>
              <a:ext uri="{FF2B5EF4-FFF2-40B4-BE49-F238E27FC236}">
                <a16:creationId xmlns:a16="http://schemas.microsoft.com/office/drawing/2014/main" id="{577A11F5-864A-5D74-443B-D30C9034A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9871" y="858238"/>
            <a:ext cx="731520" cy="731520"/>
          </a:xfrm>
          <a:prstGeom prst="rect">
            <a:avLst/>
          </a:prstGeom>
        </p:spPr>
      </p:pic>
      <p:pic>
        <p:nvPicPr>
          <p:cNvPr id="17" name="Graphic 16" descr="Open quotation mark with solid fill">
            <a:extLst>
              <a:ext uri="{FF2B5EF4-FFF2-40B4-BE49-F238E27FC236}">
                <a16:creationId xmlns:a16="http://schemas.microsoft.com/office/drawing/2014/main" id="{F48493A4-1103-C535-8890-23AD1D2D6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412480" y="4095770"/>
            <a:ext cx="731520" cy="73152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552F7F0-63AD-1CF4-DC39-E42210F3B92D}"/>
              </a:ext>
            </a:extLst>
          </p:cNvPr>
          <p:cNvSpPr txBox="1">
            <a:spLocks/>
          </p:cNvSpPr>
          <p:nvPr/>
        </p:nvSpPr>
        <p:spPr>
          <a:xfrm>
            <a:off x="239259" y="127493"/>
            <a:ext cx="7631112" cy="59894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The Strategic Mandate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799A52-69F9-3AEC-B1A2-2331F0B95FFE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The Secretary of War’s Memorandum</a:t>
            </a:r>
          </a:p>
        </p:txBody>
      </p:sp>
    </p:spTree>
    <p:extLst>
      <p:ext uri="{BB962C8B-B14F-4D97-AF65-F5344CB8AC3E}">
        <p14:creationId xmlns:p14="http://schemas.microsoft.com/office/powerpoint/2010/main" val="26145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32BB504-3033-DF94-34FE-BEF1C3CB72B2}"/>
              </a:ext>
            </a:extLst>
          </p:cNvPr>
          <p:cNvGrpSpPr/>
          <p:nvPr/>
        </p:nvGrpSpPr>
        <p:grpSpPr>
          <a:xfrm>
            <a:off x="2144882" y="1397132"/>
            <a:ext cx="5114705" cy="5225712"/>
            <a:chOff x="1947273" y="1743070"/>
            <a:chExt cx="5114705" cy="522571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8FC07E-696D-880A-491C-1A649A1AF043}"/>
                </a:ext>
              </a:extLst>
            </p:cNvPr>
            <p:cNvSpPr/>
            <p:nvPr/>
          </p:nvSpPr>
          <p:spPr>
            <a:xfrm>
              <a:off x="1947273" y="1743070"/>
              <a:ext cx="5114704" cy="4907987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815DE8-E06D-A667-8950-B10E34B5B5A2}"/>
                </a:ext>
              </a:extLst>
            </p:cNvPr>
            <p:cNvSpPr txBox="1"/>
            <p:nvPr/>
          </p:nvSpPr>
          <p:spPr>
            <a:xfrm>
              <a:off x="1947274" y="1935575"/>
              <a:ext cx="5114704" cy="503320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519027"/>
                </a:avLst>
              </a:prstTxWarp>
              <a:spAutoFit/>
            </a:bodyPr>
            <a:lstStyle/>
            <a:p>
              <a:pPr algn="ctr"/>
              <a:r>
                <a:rPr lang="en-US" sz="1400" b="1" spc="-60">
                  <a:solidFill>
                    <a:schemeClr val="bg1">
                      <a:lumMod val="50000"/>
                    </a:schemeClr>
                  </a:solidFill>
                  <a:latin typeface="Arial Narrow" panose="020B0606020202030204" pitchFamily="34" charset="0"/>
                </a:rPr>
                <a:t>•        OPERATIONAL PERFORMANCE CONDITIONS        •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80CF45-55ED-4E2D-2E4C-10E013AE3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95"/>
          <a:stretch>
            <a:fillRect/>
          </a:stretch>
        </p:blipFill>
        <p:spPr bwMode="auto">
          <a:xfrm>
            <a:off x="2199849" y="1694427"/>
            <a:ext cx="4930249" cy="45475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A person in a garment holding a guitar&#10;&#10;AI-generated content may be incorrect.">
            <a:extLst>
              <a:ext uri="{FF2B5EF4-FFF2-40B4-BE49-F238E27FC236}">
                <a16:creationId xmlns:a16="http://schemas.microsoft.com/office/drawing/2014/main" id="{0600A91B-C9D9-3996-6F82-15DF21623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003" y="2535458"/>
            <a:ext cx="2127250" cy="31908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D297C7-8CCB-42C4-016E-0384931CF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70371" y="6472180"/>
            <a:ext cx="1273629" cy="365125"/>
          </a:xfrm>
        </p:spPr>
        <p:txBody>
          <a:bodyPr/>
          <a:lstStyle/>
          <a:p>
            <a:fld id="{97B7737E-97AF-4E16-A8AF-4F0F3C9784B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44E83-8872-CA85-3016-9A8D4B039FB7}"/>
              </a:ext>
            </a:extLst>
          </p:cNvPr>
          <p:cNvSpPr txBox="1"/>
          <p:nvPr/>
        </p:nvSpPr>
        <p:spPr>
          <a:xfrm>
            <a:off x="3594261" y="1107105"/>
            <a:ext cx="2226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3"/>
                </a:solidFill>
              </a:rPr>
              <a:t>DEFEND • DETER • PREVAIL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23802-345F-1DA6-5468-18B547FD45F5}"/>
              </a:ext>
            </a:extLst>
          </p:cNvPr>
          <p:cNvSpPr txBox="1"/>
          <p:nvPr/>
        </p:nvSpPr>
        <p:spPr>
          <a:xfrm>
            <a:off x="2566145" y="808037"/>
            <a:ext cx="4283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5263B"/>
                </a:solidFill>
              </a:rPr>
              <a:t>WARFIGHTER PERFORMANCE OPTIMIZATION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3E9ACC-944F-198B-52BC-20E4DF269F08}"/>
              </a:ext>
            </a:extLst>
          </p:cNvPr>
          <p:cNvSpPr txBox="1"/>
          <p:nvPr/>
        </p:nvSpPr>
        <p:spPr>
          <a:xfrm>
            <a:off x="1383412" y="6381974"/>
            <a:ext cx="691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15263B"/>
                </a:solidFill>
              </a:rPr>
              <a:t>PERFORMANCE IS MULTIDEMENSIONAL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C5CE4E-9919-5DF6-A2C0-462D0FD5E2C1}"/>
              </a:ext>
            </a:extLst>
          </p:cNvPr>
          <p:cNvCxnSpPr>
            <a:cxnSpLocks/>
          </p:cNvCxnSpPr>
          <p:nvPr/>
        </p:nvCxnSpPr>
        <p:spPr>
          <a:xfrm flipH="1">
            <a:off x="4696077" y="2125057"/>
            <a:ext cx="0" cy="5486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35D2A-11EB-FFE7-7B2A-26886F4FA3C2}"/>
              </a:ext>
            </a:extLst>
          </p:cNvPr>
          <p:cNvCxnSpPr>
            <a:cxnSpLocks/>
          </p:cNvCxnSpPr>
          <p:nvPr/>
        </p:nvCxnSpPr>
        <p:spPr>
          <a:xfrm flipH="1">
            <a:off x="5571419" y="3325107"/>
            <a:ext cx="822960" cy="2762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633AB1-0DE9-4A99-4F0E-F7DA11402CFE}"/>
              </a:ext>
            </a:extLst>
          </p:cNvPr>
          <p:cNvCxnSpPr/>
          <p:nvPr/>
        </p:nvCxnSpPr>
        <p:spPr>
          <a:xfrm flipH="1" flipV="1">
            <a:off x="2951744" y="3344357"/>
            <a:ext cx="819150" cy="2762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50FC6E-576E-DCE7-DE18-97D44B837D27}"/>
              </a:ext>
            </a:extLst>
          </p:cNvPr>
          <p:cNvCxnSpPr>
            <a:cxnSpLocks/>
          </p:cNvCxnSpPr>
          <p:nvPr/>
        </p:nvCxnSpPr>
        <p:spPr>
          <a:xfrm flipH="1">
            <a:off x="3743456" y="4600002"/>
            <a:ext cx="573848" cy="7680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E83829D-4EA1-1E4F-015C-5041958C9305}"/>
              </a:ext>
            </a:extLst>
          </p:cNvPr>
          <p:cNvCxnSpPr>
            <a:cxnSpLocks/>
          </p:cNvCxnSpPr>
          <p:nvPr/>
        </p:nvCxnSpPr>
        <p:spPr>
          <a:xfrm flipH="1" flipV="1">
            <a:off x="5120005" y="4569259"/>
            <a:ext cx="571500" cy="7680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8C8C42-1028-42AE-7022-28FADB161A35}"/>
              </a:ext>
            </a:extLst>
          </p:cNvPr>
          <p:cNvGrpSpPr/>
          <p:nvPr/>
        </p:nvGrpSpPr>
        <p:grpSpPr>
          <a:xfrm>
            <a:off x="4759700" y="2664727"/>
            <a:ext cx="1273629" cy="714992"/>
            <a:chOff x="4589256" y="2987495"/>
            <a:chExt cx="1273629" cy="714992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2291600-D085-8110-AA50-CFA65BAAC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51750" y="2987495"/>
              <a:ext cx="548640" cy="4331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A8B0206-1039-F0A0-C764-8DE5ED3A6829}"/>
                </a:ext>
              </a:extLst>
            </p:cNvPr>
            <p:cNvSpPr txBox="1"/>
            <p:nvPr/>
          </p:nvSpPr>
          <p:spPr>
            <a:xfrm>
              <a:off x="4589256" y="3394710"/>
              <a:ext cx="1273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18293B"/>
                  </a:solidFill>
                  <a:latin typeface="Arial Narrow" panose="020B0606020202030204" pitchFamily="34" charset="0"/>
                </a:rPr>
                <a:t>PHYSICAL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53EFC4-3FBC-693A-7AA9-C60A2E0C6DE4}"/>
              </a:ext>
            </a:extLst>
          </p:cNvPr>
          <p:cNvGrpSpPr/>
          <p:nvPr/>
        </p:nvGrpSpPr>
        <p:grpSpPr>
          <a:xfrm>
            <a:off x="5188634" y="3823997"/>
            <a:ext cx="1273629" cy="947591"/>
            <a:chOff x="7068069" y="2600776"/>
            <a:chExt cx="1273629" cy="947591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4B130646-2018-2C2B-9CF5-546CE753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36628" y="2600776"/>
              <a:ext cx="548640" cy="6722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209083-2253-9593-A3BA-ADAF6C87569B}"/>
                </a:ext>
              </a:extLst>
            </p:cNvPr>
            <p:cNvSpPr txBox="1"/>
            <p:nvPr/>
          </p:nvSpPr>
          <p:spPr>
            <a:xfrm>
              <a:off x="7068069" y="3240590"/>
              <a:ext cx="12736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18293B"/>
                  </a:solidFill>
                  <a:latin typeface="Arial Narrow" panose="020B0606020202030204" pitchFamily="34" charset="0"/>
                </a:rPr>
                <a:t>SOCIAL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86C740D-573F-7F3D-EBDC-D9C86B38ADC8}"/>
              </a:ext>
            </a:extLst>
          </p:cNvPr>
          <p:cNvGrpSpPr/>
          <p:nvPr/>
        </p:nvGrpSpPr>
        <p:grpSpPr>
          <a:xfrm>
            <a:off x="3981094" y="4837948"/>
            <a:ext cx="1453221" cy="719958"/>
            <a:chOff x="7167219" y="1746652"/>
            <a:chExt cx="1453221" cy="719958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F409A23-6EEE-7294-03BE-30A7AF42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607882" y="1746652"/>
              <a:ext cx="548640" cy="4535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7A60EE-AAE0-C7DB-85AD-EB3A31BCB2C9}"/>
                </a:ext>
              </a:extLst>
            </p:cNvPr>
            <p:cNvSpPr txBox="1"/>
            <p:nvPr/>
          </p:nvSpPr>
          <p:spPr>
            <a:xfrm>
              <a:off x="7167219" y="2158833"/>
              <a:ext cx="1453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18293B"/>
                  </a:solidFill>
                  <a:latin typeface="Arial Narrow" panose="020B0606020202030204" pitchFamily="34" charset="0"/>
                </a:rPr>
                <a:t>PSYCHOLOGICAL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2AB3298-7B0F-2223-7399-CC829E9321B3}"/>
              </a:ext>
            </a:extLst>
          </p:cNvPr>
          <p:cNvGrpSpPr/>
          <p:nvPr/>
        </p:nvGrpSpPr>
        <p:grpSpPr>
          <a:xfrm>
            <a:off x="2775973" y="3966025"/>
            <a:ext cx="1453221" cy="805563"/>
            <a:chOff x="7796666" y="3394710"/>
            <a:chExt cx="1453221" cy="805563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2F7638F-8D18-F1B0-D6F5-F894163B2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8246745" y="3394710"/>
              <a:ext cx="548640" cy="54864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ABCAE8E-0E1E-1823-4CD4-D51D3C39A968}"/>
                </a:ext>
              </a:extLst>
            </p:cNvPr>
            <p:cNvSpPr txBox="1"/>
            <p:nvPr/>
          </p:nvSpPr>
          <p:spPr>
            <a:xfrm>
              <a:off x="7796666" y="3892496"/>
              <a:ext cx="1453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18293B"/>
                  </a:solidFill>
                  <a:latin typeface="Arial Narrow" panose="020B0606020202030204" pitchFamily="34" charset="0"/>
                </a:rPr>
                <a:t>SPIRITUAL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71896CE-5A27-8F0F-E84C-FAB908B844D6}"/>
              </a:ext>
            </a:extLst>
          </p:cNvPr>
          <p:cNvGrpSpPr/>
          <p:nvPr/>
        </p:nvGrpSpPr>
        <p:grpSpPr>
          <a:xfrm>
            <a:off x="3224025" y="2667609"/>
            <a:ext cx="1453221" cy="720519"/>
            <a:chOff x="6995160" y="5714736"/>
            <a:chExt cx="1453221" cy="720519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400C8D22-3204-A46C-BC71-10AED4C6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445545" y="5714736"/>
              <a:ext cx="548640" cy="44684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3EB470-A824-D29C-15E2-822F29F93571}"/>
                </a:ext>
              </a:extLst>
            </p:cNvPr>
            <p:cNvSpPr txBox="1"/>
            <p:nvPr/>
          </p:nvSpPr>
          <p:spPr>
            <a:xfrm>
              <a:off x="6995160" y="6127478"/>
              <a:ext cx="14532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18293B"/>
                  </a:solidFill>
                  <a:latin typeface="Arial Narrow" panose="020B0606020202030204" pitchFamily="34" charset="0"/>
                </a:rPr>
                <a:t>COGNITIVE</a:t>
              </a:r>
            </a:p>
          </p:txBody>
        </p:sp>
      </p:grpSp>
      <p:pic>
        <p:nvPicPr>
          <p:cNvPr id="48" name="Picture 47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8DDB8FBD-25E9-9ECF-83D9-7F5AAE6147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9837" y="2514943"/>
            <a:ext cx="1901251" cy="2303585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18474092-59E9-DD1A-3D14-85214382C279}"/>
              </a:ext>
            </a:extLst>
          </p:cNvPr>
          <p:cNvSpPr txBox="1">
            <a:spLocks/>
          </p:cNvSpPr>
          <p:nvPr/>
        </p:nvSpPr>
        <p:spPr>
          <a:xfrm>
            <a:off x="239259" y="127493"/>
            <a:ext cx="8709532" cy="59894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/>
              <a:t>Modernized Total Force Fitness (TFF) Framework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89FD9-15E5-B026-BEAA-F2EF310270DE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The Operational Model for WPO</a:t>
            </a:r>
          </a:p>
        </p:txBody>
      </p:sp>
    </p:spTree>
    <p:extLst>
      <p:ext uri="{BB962C8B-B14F-4D97-AF65-F5344CB8AC3E}">
        <p14:creationId xmlns:p14="http://schemas.microsoft.com/office/powerpoint/2010/main" val="26597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403FF-38C3-5FBD-0AF3-431DD422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C7A3A4-6B98-BCC2-00A1-03630DC00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B7737E-97AF-4E16-A8AF-4F0F3C9784B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FB0268B8-85D9-B25D-C259-2E2CDA404BAB}"/>
              </a:ext>
            </a:extLst>
          </p:cNvPr>
          <p:cNvSpPr/>
          <p:nvPr/>
        </p:nvSpPr>
        <p:spPr>
          <a:xfrm>
            <a:off x="-2" y="1671808"/>
            <a:ext cx="5778232" cy="541099"/>
          </a:xfrm>
          <a:prstGeom prst="homePlate">
            <a:avLst/>
          </a:prstGeom>
          <a:solidFill>
            <a:schemeClr val="accent4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Next 90 Days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BY SEPT 2026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B8250E-BE23-55ED-25CA-E90BEC21EBA9}"/>
              </a:ext>
            </a:extLst>
          </p:cNvPr>
          <p:cNvGrpSpPr/>
          <p:nvPr/>
        </p:nvGrpSpPr>
        <p:grpSpPr>
          <a:xfrm>
            <a:off x="5593404" y="1671808"/>
            <a:ext cx="3550596" cy="543480"/>
            <a:chOff x="5593404" y="842864"/>
            <a:chExt cx="3550596" cy="543480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E328069D-6784-D291-F297-9014441ECE6E}"/>
                </a:ext>
              </a:extLst>
            </p:cNvPr>
            <p:cNvSpPr/>
            <p:nvPr/>
          </p:nvSpPr>
          <p:spPr>
            <a:xfrm>
              <a:off x="5593404" y="842864"/>
              <a:ext cx="3055295" cy="543480"/>
            </a:xfrm>
            <a:custGeom>
              <a:avLst/>
              <a:gdLst>
                <a:gd name="connsiteX0" fmla="*/ 0 w 3122579"/>
                <a:gd name="connsiteY0" fmla="*/ 0 h 541099"/>
                <a:gd name="connsiteX1" fmla="*/ 2852030 w 3122579"/>
                <a:gd name="connsiteY1" fmla="*/ 0 h 541099"/>
                <a:gd name="connsiteX2" fmla="*/ 3122579 w 3122579"/>
                <a:gd name="connsiteY2" fmla="*/ 270550 h 541099"/>
                <a:gd name="connsiteX3" fmla="*/ 2852030 w 3122579"/>
                <a:gd name="connsiteY3" fmla="*/ 541099 h 541099"/>
                <a:gd name="connsiteX4" fmla="*/ 0 w 3122579"/>
                <a:gd name="connsiteY4" fmla="*/ 541099 h 541099"/>
                <a:gd name="connsiteX5" fmla="*/ 270550 w 3122579"/>
                <a:gd name="connsiteY5" fmla="*/ 270550 h 541099"/>
                <a:gd name="connsiteX6" fmla="*/ 0 w 3122579"/>
                <a:gd name="connsiteY6" fmla="*/ 0 h 541099"/>
                <a:gd name="connsiteX0" fmla="*/ 0 w 3123492"/>
                <a:gd name="connsiteY0" fmla="*/ 0 h 541099"/>
                <a:gd name="connsiteX1" fmla="*/ 2852030 w 3123492"/>
                <a:gd name="connsiteY1" fmla="*/ 0 h 541099"/>
                <a:gd name="connsiteX2" fmla="*/ 3122579 w 3123492"/>
                <a:gd name="connsiteY2" fmla="*/ 270550 h 541099"/>
                <a:gd name="connsiteX3" fmla="*/ 3123492 w 3123492"/>
                <a:gd name="connsiteY3" fmla="*/ 541099 h 541099"/>
                <a:gd name="connsiteX4" fmla="*/ 0 w 3123492"/>
                <a:gd name="connsiteY4" fmla="*/ 541099 h 541099"/>
                <a:gd name="connsiteX5" fmla="*/ 270550 w 3123492"/>
                <a:gd name="connsiteY5" fmla="*/ 270550 h 541099"/>
                <a:gd name="connsiteX6" fmla="*/ 0 w 3123492"/>
                <a:gd name="connsiteY6" fmla="*/ 0 h 541099"/>
                <a:gd name="connsiteX0" fmla="*/ 0 w 3123492"/>
                <a:gd name="connsiteY0" fmla="*/ 2381 h 543480"/>
                <a:gd name="connsiteX1" fmla="*/ 3123492 w 3123492"/>
                <a:gd name="connsiteY1" fmla="*/ 0 h 543480"/>
                <a:gd name="connsiteX2" fmla="*/ 3122579 w 3123492"/>
                <a:gd name="connsiteY2" fmla="*/ 272931 h 543480"/>
                <a:gd name="connsiteX3" fmla="*/ 3123492 w 3123492"/>
                <a:gd name="connsiteY3" fmla="*/ 543480 h 543480"/>
                <a:gd name="connsiteX4" fmla="*/ 0 w 3123492"/>
                <a:gd name="connsiteY4" fmla="*/ 543480 h 543480"/>
                <a:gd name="connsiteX5" fmla="*/ 270550 w 3123492"/>
                <a:gd name="connsiteY5" fmla="*/ 272931 h 543480"/>
                <a:gd name="connsiteX6" fmla="*/ 0 w 3123492"/>
                <a:gd name="connsiteY6" fmla="*/ 2381 h 54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23492" h="543480">
                  <a:moveTo>
                    <a:pt x="0" y="2381"/>
                  </a:moveTo>
                  <a:lnTo>
                    <a:pt x="3123492" y="0"/>
                  </a:lnTo>
                  <a:cubicBezTo>
                    <a:pt x="3123188" y="90977"/>
                    <a:pt x="3122883" y="181954"/>
                    <a:pt x="3122579" y="272931"/>
                  </a:cubicBezTo>
                  <a:cubicBezTo>
                    <a:pt x="3122883" y="363114"/>
                    <a:pt x="3123188" y="453297"/>
                    <a:pt x="3123492" y="543480"/>
                  </a:cubicBezTo>
                  <a:lnTo>
                    <a:pt x="0" y="543480"/>
                  </a:lnTo>
                  <a:lnTo>
                    <a:pt x="270550" y="272931"/>
                  </a:lnTo>
                  <a:lnTo>
                    <a:pt x="0" y="2381"/>
                  </a:ln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7013" algn="ctr"/>
              <a:r>
                <a:rPr lang="en-US" sz="1600">
                  <a:solidFill>
                    <a:srgbClr val="15263B"/>
                  </a:solidFill>
                </a:rPr>
                <a:t>Operational Impact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09FCB9-E46E-7F43-BA4C-3D30EF3DD81F}"/>
                </a:ext>
              </a:extLst>
            </p:cNvPr>
            <p:cNvSpPr/>
            <p:nvPr/>
          </p:nvSpPr>
          <p:spPr>
            <a:xfrm>
              <a:off x="8648699" y="843103"/>
              <a:ext cx="495301" cy="54086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C210CF-F241-DB54-B792-94FE5833A0DD}"/>
              </a:ext>
            </a:extLst>
          </p:cNvPr>
          <p:cNvSpPr txBox="1">
            <a:spLocks/>
          </p:cNvSpPr>
          <p:nvPr/>
        </p:nvSpPr>
        <p:spPr>
          <a:xfrm>
            <a:off x="239259" y="137221"/>
            <a:ext cx="7631112" cy="59894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600" b="1">
                <a:solidFill>
                  <a:srgbClr val="FFFFFF"/>
                </a:solidFill>
              </a:rPr>
              <a:t>WPO Way Ahead: Coordinated Action Plan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9E1C71-6419-B00A-D4C3-1A8092F3E235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Bridging the Innovation Gap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3361DA-8AC0-5A95-7C44-4196879CA61E}"/>
              </a:ext>
            </a:extLst>
          </p:cNvPr>
          <p:cNvSpPr txBox="1"/>
          <p:nvPr/>
        </p:nvSpPr>
        <p:spPr>
          <a:xfrm>
            <a:off x="0" y="912201"/>
            <a:ext cx="9041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/>
              <a:t>WPO is turning </a:t>
            </a:r>
            <a:r>
              <a:rPr lang="en-US" sz="1600" b="1">
                <a:solidFill>
                  <a:schemeClr val="accent3"/>
                </a:solidFill>
              </a:rPr>
              <a:t>four critical action areas </a:t>
            </a:r>
            <a:r>
              <a:rPr lang="en-US" sz="1600"/>
              <a:t>into </a:t>
            </a:r>
            <a:r>
              <a:rPr lang="en-US" sz="1600" b="1">
                <a:solidFill>
                  <a:schemeClr val="accent3"/>
                </a:solidFill>
              </a:rPr>
              <a:t>tangible operational capabilities </a:t>
            </a:r>
            <a:r>
              <a:rPr lang="en-US" sz="1600"/>
              <a:t>that create clear on-ramps for external partnership.</a:t>
            </a:r>
            <a:endParaRPr lang="en-US" sz="1600" b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89E7C5-B10A-5CB3-1288-8D010F60BB27}"/>
              </a:ext>
            </a:extLst>
          </p:cNvPr>
          <p:cNvGrpSpPr/>
          <p:nvPr/>
        </p:nvGrpSpPr>
        <p:grpSpPr>
          <a:xfrm>
            <a:off x="0" y="2229767"/>
            <a:ext cx="9142187" cy="972131"/>
            <a:chOff x="0" y="2229767"/>
            <a:chExt cx="9142187" cy="97213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B13DB00-BF56-3C1D-9838-61FEEBBC2A91}"/>
                </a:ext>
              </a:extLst>
            </p:cNvPr>
            <p:cNvGrpSpPr/>
            <p:nvPr/>
          </p:nvGrpSpPr>
          <p:grpSpPr>
            <a:xfrm>
              <a:off x="0" y="2229767"/>
              <a:ext cx="9142187" cy="972131"/>
              <a:chOff x="0" y="2229767"/>
              <a:chExt cx="9142187" cy="97213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07A1E59-E039-0198-CFF6-C2317FC38AD7}"/>
                  </a:ext>
                </a:extLst>
              </p:cNvPr>
              <p:cNvSpPr/>
              <p:nvPr/>
            </p:nvSpPr>
            <p:spPr>
              <a:xfrm>
                <a:off x="817878" y="2229767"/>
                <a:ext cx="4775524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rgbClr val="15263B"/>
                    </a:solidFill>
                  </a:rPr>
                  <a:t>UNIFIED STARTING POINT</a:t>
                </a:r>
              </a:p>
              <a:p>
                <a:pPr algn="ctr"/>
                <a:r>
                  <a:rPr lang="en-US" sz="1400">
                    <a:solidFill>
                      <a:srgbClr val="15263B"/>
                    </a:solidFill>
                  </a:rPr>
                  <a:t>WPO Implementation Guidance and </a:t>
                </a:r>
                <a:br>
                  <a:rPr lang="en-US" sz="1400">
                    <a:solidFill>
                      <a:srgbClr val="15263B"/>
                    </a:solidFill>
                  </a:rPr>
                </a:br>
                <a:r>
                  <a:rPr lang="en-US" sz="1400">
                    <a:solidFill>
                      <a:srgbClr val="15263B"/>
                    </a:solidFill>
                  </a:rPr>
                  <a:t>60 Day Assessment Report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CAF02DD-8A33-1E02-1C2C-77A7F2304E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0" y="2229767"/>
                <a:ext cx="817886" cy="914400"/>
                <a:chOff x="-1" y="1386344"/>
                <a:chExt cx="1063253" cy="1188720"/>
              </a:xfrm>
            </p:grpSpPr>
            <p:pic>
              <p:nvPicPr>
                <p:cNvPr id="1026" name="Picture 2" descr="Detailed view">
                  <a:extLst>
                    <a:ext uri="{FF2B5EF4-FFF2-40B4-BE49-F238E27FC236}">
                      <a16:creationId xmlns:a16="http://schemas.microsoft.com/office/drawing/2014/main" id="{EE346BA9-FC7D-738E-61E0-5440F8359D6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1386344"/>
                  <a:ext cx="1063251" cy="1188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591D4D3-75FD-2077-976A-1A051ED867D7}"/>
                    </a:ext>
                  </a:extLst>
                </p:cNvPr>
                <p:cNvSpPr/>
                <p:nvPr/>
              </p:nvSpPr>
              <p:spPr>
                <a:xfrm>
                  <a:off x="-1" y="1386344"/>
                  <a:ext cx="1063244" cy="1188720"/>
                </a:xfrm>
                <a:prstGeom prst="rect">
                  <a:avLst/>
                </a:prstGeom>
                <a:solidFill>
                  <a:srgbClr val="D9D9D9">
                    <a:alpha val="7411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E53090-0D5A-9510-927A-45BB3C384EED}"/>
                  </a:ext>
                </a:extLst>
              </p:cNvPr>
              <p:cNvSpPr/>
              <p:nvPr/>
            </p:nvSpPr>
            <p:spPr>
              <a:xfrm>
                <a:off x="4753067" y="3156179"/>
                <a:ext cx="4389120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DADADA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558A5C-119B-A999-83EB-617E2DD8FBB1}"/>
                  </a:ext>
                </a:extLst>
              </p:cNvPr>
              <p:cNvSpPr txBox="1"/>
              <p:nvPr/>
            </p:nvSpPr>
            <p:spPr>
              <a:xfrm>
                <a:off x="5841054" y="2302247"/>
                <a:ext cx="32305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5263B"/>
                    </a:solidFill>
                  </a:rPr>
                  <a:t>ESTABLISHED FOUNDATION</a:t>
                </a:r>
              </a:p>
              <a:p>
                <a:pPr algn="ctr"/>
                <a:r>
                  <a:rPr lang="en-US" sz="1400">
                    <a:solidFill>
                      <a:srgbClr val="15263B"/>
                    </a:solidFill>
                  </a:rPr>
                  <a:t>Coordinated roadmap for enterprise-wide execution and alignment</a:t>
                </a:r>
              </a:p>
            </p:txBody>
          </p:sp>
        </p:grp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4852716C-3DF1-BCE5-700C-3435B2005900}"/>
                </a:ext>
              </a:extLst>
            </p:cNvPr>
            <p:cNvSpPr/>
            <p:nvPr/>
          </p:nvSpPr>
          <p:spPr>
            <a:xfrm>
              <a:off x="5438435" y="2482907"/>
              <a:ext cx="309937" cy="408120"/>
            </a:xfrm>
            <a:prstGeom prst="chevron">
              <a:avLst>
                <a:gd name="adj" fmla="val 52921"/>
              </a:avLst>
            </a:prstGeom>
            <a:solidFill>
              <a:srgbClr val="DFE8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EF07EA-627F-6361-7E8A-38D225FD8C2C}"/>
              </a:ext>
            </a:extLst>
          </p:cNvPr>
          <p:cNvGrpSpPr/>
          <p:nvPr/>
        </p:nvGrpSpPr>
        <p:grpSpPr>
          <a:xfrm>
            <a:off x="0" y="5191443"/>
            <a:ext cx="9071572" cy="914400"/>
            <a:chOff x="0" y="5191443"/>
            <a:chExt cx="9071572" cy="914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B0A56BA-14E0-16D2-9573-0D2A3B9688A2}"/>
                </a:ext>
              </a:extLst>
            </p:cNvPr>
            <p:cNvSpPr/>
            <p:nvPr/>
          </p:nvSpPr>
          <p:spPr>
            <a:xfrm>
              <a:off x="817880" y="5191443"/>
              <a:ext cx="4775524" cy="914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ENTERPRISE GOVERNANCE</a:t>
              </a:r>
            </a:p>
            <a:p>
              <a:pPr algn="ctr"/>
              <a:r>
                <a:rPr lang="en-US" sz="1400">
                  <a:solidFill>
                    <a:srgbClr val="15263B"/>
                  </a:solidFill>
                </a:rPr>
                <a:t>Modernized TFF Framework and </a:t>
              </a:r>
              <a:br>
                <a:rPr lang="en-US" sz="1400">
                  <a:solidFill>
                    <a:srgbClr val="15263B"/>
                  </a:solidFill>
                </a:rPr>
              </a:br>
              <a:r>
                <a:rPr lang="en-US" sz="1400">
                  <a:solidFill>
                    <a:srgbClr val="15263B"/>
                  </a:solidFill>
                </a:rPr>
                <a:t>Resource Lists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3BE5F7-C077-5501-57F6-A523BBD798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5191443"/>
              <a:ext cx="817886" cy="914400"/>
              <a:chOff x="-3" y="5116726"/>
              <a:chExt cx="1063254" cy="1188721"/>
            </a:xfrm>
          </p:grpSpPr>
          <p:pic>
            <p:nvPicPr>
              <p:cNvPr id="1032" name="Picture 8" descr="Detailed view">
                <a:extLst>
                  <a:ext uri="{FF2B5EF4-FFF2-40B4-BE49-F238E27FC236}">
                    <a16:creationId xmlns:a16="http://schemas.microsoft.com/office/drawing/2014/main" id="{B2A586D6-49E8-1249-A6FC-CA42D86ED7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" y="5116727"/>
                <a:ext cx="1063253" cy="11887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06C7D10-C243-8EB9-0349-9C1D22D7184B}"/>
                  </a:ext>
                </a:extLst>
              </p:cNvPr>
              <p:cNvSpPr/>
              <p:nvPr/>
            </p:nvSpPr>
            <p:spPr>
              <a:xfrm>
                <a:off x="-3" y="5116726"/>
                <a:ext cx="1063246" cy="1188720"/>
              </a:xfrm>
              <a:prstGeom prst="rect">
                <a:avLst/>
              </a:prstGeom>
              <a:solidFill>
                <a:srgbClr val="D9D9D9">
                  <a:alpha val="7411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9E3237-5BC1-1C08-4AAE-9D06B5CACCC2}"/>
                </a:ext>
              </a:extLst>
            </p:cNvPr>
            <p:cNvSpPr txBox="1"/>
            <p:nvPr/>
          </p:nvSpPr>
          <p:spPr>
            <a:xfrm>
              <a:off x="5841054" y="5263923"/>
              <a:ext cx="32305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rgbClr val="15263B"/>
                  </a:solidFill>
                </a:rPr>
                <a:t>ONE READINESS LANGUAGE</a:t>
              </a:r>
            </a:p>
            <a:p>
              <a:pPr algn="ctr"/>
              <a:r>
                <a:rPr lang="en-US" sz="1400">
                  <a:solidFill>
                    <a:srgbClr val="15263B"/>
                  </a:solidFill>
                </a:rPr>
                <a:t>Shared understanding of WPO mission, capabilities, and responsibility</a:t>
              </a:r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D2FB8A76-0A3F-8EC9-428B-B64805B7358C}"/>
                </a:ext>
              </a:extLst>
            </p:cNvPr>
            <p:cNvSpPr/>
            <p:nvPr/>
          </p:nvSpPr>
          <p:spPr>
            <a:xfrm>
              <a:off x="5438433" y="5444583"/>
              <a:ext cx="309937" cy="408120"/>
            </a:xfrm>
            <a:prstGeom prst="chevron">
              <a:avLst>
                <a:gd name="adj" fmla="val 52921"/>
              </a:avLst>
            </a:prstGeom>
            <a:solidFill>
              <a:srgbClr val="DFE8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081DB4-343C-A15F-20A2-B0A5A4341888}"/>
              </a:ext>
            </a:extLst>
          </p:cNvPr>
          <p:cNvGrpSpPr/>
          <p:nvPr/>
        </p:nvGrpSpPr>
        <p:grpSpPr>
          <a:xfrm>
            <a:off x="-1" y="3218729"/>
            <a:ext cx="9144001" cy="972751"/>
            <a:chOff x="-1" y="3218729"/>
            <a:chExt cx="9144001" cy="97275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F21DA2-2E7F-7501-F848-439635CFC8F1}"/>
                </a:ext>
              </a:extLst>
            </p:cNvPr>
            <p:cNvGrpSpPr/>
            <p:nvPr/>
          </p:nvGrpSpPr>
          <p:grpSpPr>
            <a:xfrm>
              <a:off x="-1" y="3218729"/>
              <a:ext cx="9144001" cy="972751"/>
              <a:chOff x="-1" y="3218729"/>
              <a:chExt cx="9144001" cy="97275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A82341F-3A1C-947E-909F-C0478CFCF95D}"/>
                  </a:ext>
                </a:extLst>
              </p:cNvPr>
              <p:cNvSpPr/>
              <p:nvPr/>
            </p:nvSpPr>
            <p:spPr>
              <a:xfrm>
                <a:off x="817880" y="3218729"/>
                <a:ext cx="4775524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rgbClr val="15263B"/>
                    </a:solidFill>
                  </a:rPr>
                  <a:t>DATA STRATEGY</a:t>
                </a:r>
              </a:p>
              <a:p>
                <a:pPr algn="ctr"/>
                <a:r>
                  <a:rPr lang="en-US" sz="1400">
                    <a:solidFill>
                      <a:srgbClr val="15263B"/>
                    </a:solidFill>
                  </a:rPr>
                  <a:t>WPO Data Management and </a:t>
                </a:r>
                <a:br>
                  <a:rPr lang="en-US" sz="1400">
                    <a:solidFill>
                      <a:srgbClr val="15263B"/>
                    </a:solidFill>
                  </a:rPr>
                </a:br>
                <a:r>
                  <a:rPr lang="en-US" sz="1400">
                    <a:solidFill>
                      <a:srgbClr val="15263B"/>
                    </a:solidFill>
                  </a:rPr>
                  <a:t>Analytics Strategy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21E7338-9D28-B4EC-CC85-2775F61A3B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1" y="3218729"/>
                <a:ext cx="817887" cy="914400"/>
                <a:chOff x="-3" y="2629804"/>
                <a:chExt cx="1063254" cy="1188720"/>
              </a:xfrm>
            </p:grpSpPr>
            <p:pic>
              <p:nvPicPr>
                <p:cNvPr id="1030" name="Picture 6" descr="Detailed view">
                  <a:extLst>
                    <a:ext uri="{FF2B5EF4-FFF2-40B4-BE49-F238E27FC236}">
                      <a16:creationId xmlns:a16="http://schemas.microsoft.com/office/drawing/2014/main" id="{B8A2B19A-161D-90CB-21BB-115B18BC00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629804"/>
                  <a:ext cx="1063251" cy="1188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A16C1A0-0158-F5E8-CFB2-8AB8E04BD94D}"/>
                    </a:ext>
                  </a:extLst>
                </p:cNvPr>
                <p:cNvSpPr/>
                <p:nvPr/>
              </p:nvSpPr>
              <p:spPr>
                <a:xfrm>
                  <a:off x="-3" y="2629804"/>
                  <a:ext cx="1063250" cy="1188720"/>
                </a:xfrm>
                <a:prstGeom prst="rect">
                  <a:avLst/>
                </a:prstGeom>
                <a:solidFill>
                  <a:srgbClr val="D9D9D9">
                    <a:alpha val="7411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921B3D-E153-EB36-6CD1-D591EEAF64BA}"/>
                  </a:ext>
                </a:extLst>
              </p:cNvPr>
              <p:cNvSpPr/>
              <p:nvPr/>
            </p:nvSpPr>
            <p:spPr>
              <a:xfrm>
                <a:off x="4754880" y="4145761"/>
                <a:ext cx="4389120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DADADA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379562F-1940-9404-6769-8F157806219A}"/>
                  </a:ext>
                </a:extLst>
              </p:cNvPr>
              <p:cNvSpPr txBox="1"/>
              <p:nvPr/>
            </p:nvSpPr>
            <p:spPr>
              <a:xfrm>
                <a:off x="5841054" y="3291209"/>
                <a:ext cx="32305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5263B"/>
                    </a:solidFill>
                  </a:rPr>
                  <a:t>NEAR REAL-TIME INSIGHTS</a:t>
                </a:r>
              </a:p>
              <a:p>
                <a:pPr algn="ctr"/>
                <a:r>
                  <a:rPr lang="en-US" sz="1400">
                    <a:solidFill>
                      <a:srgbClr val="15263B"/>
                    </a:solidFill>
                  </a:rPr>
                  <a:t>Field dashboards, data-informed insights and decisions</a:t>
                </a:r>
              </a:p>
            </p:txBody>
          </p:sp>
        </p:grp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389890FA-4801-9B29-67C4-B7095441B8D4}"/>
                </a:ext>
              </a:extLst>
            </p:cNvPr>
            <p:cNvSpPr/>
            <p:nvPr/>
          </p:nvSpPr>
          <p:spPr>
            <a:xfrm>
              <a:off x="5438435" y="3471869"/>
              <a:ext cx="309937" cy="408120"/>
            </a:xfrm>
            <a:prstGeom prst="chevron">
              <a:avLst>
                <a:gd name="adj" fmla="val 52921"/>
              </a:avLst>
            </a:prstGeom>
            <a:solidFill>
              <a:srgbClr val="DFE8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4A6F771-03E5-D4D6-876D-34C6379A7611}"/>
              </a:ext>
            </a:extLst>
          </p:cNvPr>
          <p:cNvGrpSpPr/>
          <p:nvPr/>
        </p:nvGrpSpPr>
        <p:grpSpPr>
          <a:xfrm>
            <a:off x="2" y="4208311"/>
            <a:ext cx="9142185" cy="966300"/>
            <a:chOff x="2" y="4208311"/>
            <a:chExt cx="9142185" cy="96630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AEED2E-3CFF-33CE-502B-B5F074310603}"/>
                </a:ext>
              </a:extLst>
            </p:cNvPr>
            <p:cNvGrpSpPr/>
            <p:nvPr/>
          </p:nvGrpSpPr>
          <p:grpSpPr>
            <a:xfrm>
              <a:off x="2" y="4208311"/>
              <a:ext cx="9142185" cy="966300"/>
              <a:chOff x="2" y="4208311"/>
              <a:chExt cx="9142185" cy="9663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B4D51C0-DDB6-EB02-286F-6A4A1442B58E}"/>
                  </a:ext>
                </a:extLst>
              </p:cNvPr>
              <p:cNvSpPr/>
              <p:nvPr/>
            </p:nvSpPr>
            <p:spPr>
              <a:xfrm>
                <a:off x="817880" y="4208311"/>
                <a:ext cx="4775524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>
                    <a:solidFill>
                      <a:srgbClr val="15263B"/>
                    </a:solidFill>
                  </a:rPr>
                  <a:t>TECHNOLOGY INTEGRATION</a:t>
                </a:r>
              </a:p>
              <a:p>
                <a:pPr algn="ctr"/>
                <a:r>
                  <a:rPr lang="en-US" sz="1400">
                    <a:solidFill>
                      <a:srgbClr val="15263B"/>
                    </a:solidFill>
                  </a:rPr>
                  <a:t>Human Performance Technologies Data Call and Prioritized Pilot Funding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77C46A5-B754-6568-E41C-E5D8258682D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" y="4208311"/>
                <a:ext cx="817885" cy="914400"/>
                <a:chOff x="0" y="3873267"/>
                <a:chExt cx="1063252" cy="1188720"/>
              </a:xfrm>
            </p:grpSpPr>
            <p:pic>
              <p:nvPicPr>
                <p:cNvPr id="1028" name="Picture 4" descr="Detailed view">
                  <a:extLst>
                    <a:ext uri="{FF2B5EF4-FFF2-40B4-BE49-F238E27FC236}">
                      <a16:creationId xmlns:a16="http://schemas.microsoft.com/office/drawing/2014/main" id="{E3CE4C25-BB1A-A10F-363C-8C00E1D3590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873267"/>
                  <a:ext cx="1063252" cy="11887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5897963-1AE5-6333-FFE0-2DAE7F9085DD}"/>
                    </a:ext>
                  </a:extLst>
                </p:cNvPr>
                <p:cNvSpPr/>
                <p:nvPr/>
              </p:nvSpPr>
              <p:spPr>
                <a:xfrm>
                  <a:off x="0" y="3873267"/>
                  <a:ext cx="1063247" cy="1188720"/>
                </a:xfrm>
                <a:prstGeom prst="rect">
                  <a:avLst/>
                </a:prstGeom>
                <a:solidFill>
                  <a:srgbClr val="D9D9D9">
                    <a:alpha val="74118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3255666-1839-1801-CB90-F716E1BEE3B5}"/>
                  </a:ext>
                </a:extLst>
              </p:cNvPr>
              <p:cNvSpPr/>
              <p:nvPr/>
            </p:nvSpPr>
            <p:spPr>
              <a:xfrm>
                <a:off x="4753067" y="5128892"/>
                <a:ext cx="4389120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DADADA"/>
                  </a:gs>
                  <a:gs pos="50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C4082C-A6F8-3DD0-64E9-EE2265CF826F}"/>
                  </a:ext>
                </a:extLst>
              </p:cNvPr>
              <p:cNvSpPr txBox="1"/>
              <p:nvPr/>
            </p:nvSpPr>
            <p:spPr>
              <a:xfrm>
                <a:off x="5841054" y="4280791"/>
                <a:ext cx="32305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>
                    <a:solidFill>
                      <a:srgbClr val="15263B"/>
                    </a:solidFill>
                  </a:rPr>
                  <a:t>FASTER INNOVATION</a:t>
                </a:r>
              </a:p>
              <a:p>
                <a:pPr algn="ctr"/>
                <a:r>
                  <a:rPr lang="en-US" sz="1400">
                    <a:solidFill>
                      <a:srgbClr val="15263B"/>
                    </a:solidFill>
                  </a:rPr>
                  <a:t>Validated tools and capabilities scaled for the Total Force</a:t>
                </a:r>
              </a:p>
            </p:txBody>
          </p:sp>
        </p:grp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6501CA85-BF0B-EDE6-804F-B33F6D51CC38}"/>
                </a:ext>
              </a:extLst>
            </p:cNvPr>
            <p:cNvSpPr/>
            <p:nvPr/>
          </p:nvSpPr>
          <p:spPr>
            <a:xfrm>
              <a:off x="5438434" y="4461451"/>
              <a:ext cx="309937" cy="408120"/>
            </a:xfrm>
            <a:prstGeom prst="chevron">
              <a:avLst>
                <a:gd name="adj" fmla="val 52921"/>
              </a:avLst>
            </a:prstGeom>
            <a:solidFill>
              <a:srgbClr val="DFE8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7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72267BC-A11D-B3A5-44EC-3F1C9336F3CD}"/>
              </a:ext>
            </a:extLst>
          </p:cNvPr>
          <p:cNvSpPr/>
          <p:nvPr/>
        </p:nvSpPr>
        <p:spPr>
          <a:xfrm>
            <a:off x="319938" y="3046605"/>
            <a:ext cx="2013581" cy="225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18506-451B-E794-B41D-F40FD69963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258" y="127493"/>
            <a:ext cx="7973757" cy="598942"/>
          </a:xfrm>
        </p:spPr>
        <p:txBody>
          <a:bodyPr anchor="t"/>
          <a:lstStyle/>
          <a:p>
            <a:r>
              <a:rPr lang="en-US" sz="2600"/>
              <a:t>Accelerating the Future of Warfighter Performance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3B45596D-996B-DA61-3FCB-AB348A3628AA}"/>
              </a:ext>
            </a:extLst>
          </p:cNvPr>
          <p:cNvSpPr txBox="1">
            <a:spLocks/>
          </p:cNvSpPr>
          <p:nvPr/>
        </p:nvSpPr>
        <p:spPr>
          <a:xfrm>
            <a:off x="7870371" y="6479443"/>
            <a:ext cx="12736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Lato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97B7737E-97AF-4E16-A8AF-4F0F3C9784BD}" type="slidenum">
              <a:rPr lang="en-US" smtClean="0"/>
              <a:pPr defTabSz="457200">
                <a:defRPr/>
              </a:pPr>
              <a:t>9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34CA2E-8EF3-92B9-E214-20DE9EC09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1"/>
          <a:stretch>
            <a:fillRect/>
          </a:stretch>
        </p:blipFill>
        <p:spPr>
          <a:xfrm>
            <a:off x="0" y="812413"/>
            <a:ext cx="9157961" cy="14865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CB8E25-8FEC-5B1D-8A06-2A0472C1682F}"/>
              </a:ext>
            </a:extLst>
          </p:cNvPr>
          <p:cNvSpPr/>
          <p:nvPr/>
        </p:nvSpPr>
        <p:spPr>
          <a:xfrm>
            <a:off x="-13961" y="795054"/>
            <a:ext cx="9157961" cy="1503918"/>
          </a:xfrm>
          <a:prstGeom prst="rect">
            <a:avLst/>
          </a:prstGeom>
          <a:solidFill>
            <a:srgbClr val="15263B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C417C1-CA39-0127-8F5E-BE2973C2A1F7}"/>
              </a:ext>
            </a:extLst>
          </p:cNvPr>
          <p:cNvSpPr>
            <a:spLocks noGrp="1"/>
          </p:cNvSpPr>
          <p:nvPr/>
        </p:nvSpPr>
        <p:spPr bwMode="gray">
          <a:xfrm>
            <a:off x="412748" y="944047"/>
            <a:ext cx="8332464" cy="11940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121917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1">
                <a:solidFill>
                  <a:srgbClr val="D5CDC5"/>
                </a:solidFill>
                <a:latin typeface="+mn-lt"/>
              </a:rPr>
              <a:t>Optimizing our warfighters is a shared responsibility. It requires a unified effort across the DoW, industry, and academia to ensure we provide the Joint Force with every possible advantage. WPO is committed to this partnership, and we welcome your input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5CDC5"/>
                </a:solidFill>
                <a:effectLst/>
                <a:uLnTx/>
                <a:uFillTx/>
                <a:latin typeface="+mn-lt"/>
                <a:ea typeface="Lato"/>
                <a:cs typeface="Lato"/>
              </a:rPr>
              <a:t>.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D8224E-2101-C9E5-5907-FBF341387060}"/>
              </a:ext>
            </a:extLst>
          </p:cNvPr>
          <p:cNvSpPr txBox="1"/>
          <p:nvPr/>
        </p:nvSpPr>
        <p:spPr>
          <a:xfrm>
            <a:off x="319938" y="473859"/>
            <a:ext cx="6089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solidFill>
                  <a:schemeClr val="accent1">
                    <a:lumMod val="20000"/>
                    <a:lumOff val="80000"/>
                  </a:schemeClr>
                </a:solidFill>
              </a:rPr>
              <a:t>Opportunities for Partnership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C7E537-5AF1-DC8F-23DB-82F8410CBB44}"/>
              </a:ext>
            </a:extLst>
          </p:cNvPr>
          <p:cNvSpPr/>
          <p:nvPr/>
        </p:nvSpPr>
        <p:spPr>
          <a:xfrm>
            <a:off x="2483452" y="3046605"/>
            <a:ext cx="2013581" cy="22587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E900AC-06DF-BB41-08C2-54C5F0D4305E}"/>
              </a:ext>
            </a:extLst>
          </p:cNvPr>
          <p:cNvSpPr/>
          <p:nvPr/>
        </p:nvSpPr>
        <p:spPr>
          <a:xfrm>
            <a:off x="4646966" y="3046605"/>
            <a:ext cx="2013581" cy="225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EA6824D-6086-4607-B597-AA5F54AFD026}"/>
              </a:ext>
            </a:extLst>
          </p:cNvPr>
          <p:cNvSpPr/>
          <p:nvPr/>
        </p:nvSpPr>
        <p:spPr>
          <a:xfrm>
            <a:off x="6810481" y="3046605"/>
            <a:ext cx="2013581" cy="22587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BBB7AD2-A0C3-28D5-8BD0-2650446FF859}"/>
              </a:ext>
            </a:extLst>
          </p:cNvPr>
          <p:cNvSpPr txBox="1"/>
          <p:nvPr/>
        </p:nvSpPr>
        <p:spPr>
          <a:xfrm>
            <a:off x="319937" y="3672387"/>
            <a:ext cx="201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/>
                </a:solidFill>
              </a:rPr>
              <a:t>RESEARCH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89B9AF5-A68B-7CE3-C36E-B4E5743F0E40}"/>
              </a:ext>
            </a:extLst>
          </p:cNvPr>
          <p:cNvSpPr txBox="1"/>
          <p:nvPr/>
        </p:nvSpPr>
        <p:spPr>
          <a:xfrm>
            <a:off x="319938" y="4069008"/>
            <a:ext cx="2013580" cy="1169551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Human Performance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Cognitive Performance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Sleep &amp; Fatigue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Recovery Science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Brain Health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935BF8-8B71-742E-568A-4A75E57038EA}"/>
              </a:ext>
            </a:extLst>
          </p:cNvPr>
          <p:cNvCxnSpPr>
            <a:cxnSpLocks/>
          </p:cNvCxnSpPr>
          <p:nvPr/>
        </p:nvCxnSpPr>
        <p:spPr>
          <a:xfrm>
            <a:off x="405409" y="403997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6255D60-CE42-C3EB-AB09-2CDD53E120F0}"/>
              </a:ext>
            </a:extLst>
          </p:cNvPr>
          <p:cNvSpPr txBox="1"/>
          <p:nvPr/>
        </p:nvSpPr>
        <p:spPr>
          <a:xfrm>
            <a:off x="2483451" y="3672387"/>
            <a:ext cx="201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/>
                </a:solidFill>
              </a:rPr>
              <a:t>TECHNOLOGY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4243C10-282B-9407-B751-BDED1B0EB9D0}"/>
              </a:ext>
            </a:extLst>
          </p:cNvPr>
          <p:cNvSpPr txBox="1"/>
          <p:nvPr/>
        </p:nvSpPr>
        <p:spPr>
          <a:xfrm>
            <a:off x="2483452" y="4069008"/>
            <a:ext cx="2013580" cy="95410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Wearables &amp; Sensors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Data Integration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Decision Support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Predictive Analytics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B800776-8006-D02A-161F-C3B47496738C}"/>
              </a:ext>
            </a:extLst>
          </p:cNvPr>
          <p:cNvCxnSpPr>
            <a:cxnSpLocks/>
          </p:cNvCxnSpPr>
          <p:nvPr/>
        </p:nvCxnSpPr>
        <p:spPr>
          <a:xfrm>
            <a:off x="2568923" y="403997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30D1E4F-6062-C1EA-F40A-FF467CE46489}"/>
              </a:ext>
            </a:extLst>
          </p:cNvPr>
          <p:cNvSpPr txBox="1"/>
          <p:nvPr/>
        </p:nvSpPr>
        <p:spPr>
          <a:xfrm>
            <a:off x="4646964" y="3672387"/>
            <a:ext cx="201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/>
                </a:solidFill>
              </a:rPr>
              <a:t>VALIDATION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FEAEA8C-F8D4-390D-1103-2DC41B2DE854}"/>
              </a:ext>
            </a:extLst>
          </p:cNvPr>
          <p:cNvSpPr txBox="1"/>
          <p:nvPr/>
        </p:nvSpPr>
        <p:spPr>
          <a:xfrm>
            <a:off x="4646964" y="4069008"/>
            <a:ext cx="2163515" cy="954107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Evaluation Design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Human Subject Research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Biostatistical Analysis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ROI Modeling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4C1A2E3-C3BD-1859-255E-CF57285055D7}"/>
              </a:ext>
            </a:extLst>
          </p:cNvPr>
          <p:cNvCxnSpPr>
            <a:cxnSpLocks/>
          </p:cNvCxnSpPr>
          <p:nvPr/>
        </p:nvCxnSpPr>
        <p:spPr>
          <a:xfrm>
            <a:off x="4732436" y="403997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533C707-6D16-94F8-8AF8-EE613869AF0D}"/>
              </a:ext>
            </a:extLst>
          </p:cNvPr>
          <p:cNvSpPr txBox="1"/>
          <p:nvPr/>
        </p:nvSpPr>
        <p:spPr>
          <a:xfrm>
            <a:off x="6810481" y="3672387"/>
            <a:ext cx="201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4"/>
                </a:solidFill>
              </a:rPr>
              <a:t>SCALE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0085885-D874-85EB-744C-2D3E35893657}"/>
              </a:ext>
            </a:extLst>
          </p:cNvPr>
          <p:cNvSpPr txBox="1"/>
          <p:nvPr/>
        </p:nvSpPr>
        <p:spPr>
          <a:xfrm>
            <a:off x="6810482" y="4069008"/>
            <a:ext cx="2163514" cy="738664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Implementation Science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Logistics &amp; Fielding 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350" spc="-20">
                <a:solidFill>
                  <a:schemeClr val="accent4"/>
                </a:solidFill>
              </a:rPr>
              <a:t>Best Practice Generation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AFC508-9D9F-2D45-B0FB-569DBD6DA134}"/>
              </a:ext>
            </a:extLst>
          </p:cNvPr>
          <p:cNvCxnSpPr>
            <a:cxnSpLocks/>
          </p:cNvCxnSpPr>
          <p:nvPr/>
        </p:nvCxnSpPr>
        <p:spPr>
          <a:xfrm>
            <a:off x="6895953" y="4039974"/>
            <a:ext cx="9144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0AAFA7C-B418-7CDE-7BE2-9C5301865F4D}"/>
              </a:ext>
            </a:extLst>
          </p:cNvPr>
          <p:cNvGrpSpPr/>
          <p:nvPr/>
        </p:nvGrpSpPr>
        <p:grpSpPr>
          <a:xfrm>
            <a:off x="823808" y="2416245"/>
            <a:ext cx="1005840" cy="1005840"/>
            <a:chOff x="823808" y="2435579"/>
            <a:chExt cx="1005840" cy="100584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812923C-3BBB-BA78-83EB-FAD5BDD237E8}"/>
                </a:ext>
              </a:extLst>
            </p:cNvPr>
            <p:cNvSpPr/>
            <p:nvPr/>
          </p:nvSpPr>
          <p:spPr>
            <a:xfrm>
              <a:off x="823808" y="2435579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24E40EF-6B20-9EB5-A72B-63F8E7A65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70"/>
            <a:stretch>
              <a:fillRect/>
            </a:stretch>
          </p:blipFill>
          <p:spPr>
            <a:xfrm>
              <a:off x="869528" y="2481299"/>
              <a:ext cx="914400" cy="914400"/>
            </a:xfrm>
            <a:prstGeom prst="ellipse">
              <a:avLst/>
            </a:prstGeom>
          </p:spPr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E0909D2-C23E-73FA-8851-394FEECC62E3}"/>
                </a:ext>
              </a:extLst>
            </p:cNvPr>
            <p:cNvSpPr/>
            <p:nvPr/>
          </p:nvSpPr>
          <p:spPr>
            <a:xfrm>
              <a:off x="869528" y="2481299"/>
              <a:ext cx="914400" cy="914400"/>
            </a:xfrm>
            <a:prstGeom prst="ellipse">
              <a:avLst/>
            </a:prstGeom>
            <a:solidFill>
              <a:srgbClr val="DFE5ED">
                <a:alpha val="6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921458-1A99-CA5C-C67C-4BECB2F1A733}"/>
              </a:ext>
            </a:extLst>
          </p:cNvPr>
          <p:cNvGrpSpPr/>
          <p:nvPr/>
        </p:nvGrpSpPr>
        <p:grpSpPr>
          <a:xfrm>
            <a:off x="2987322" y="2416245"/>
            <a:ext cx="1005840" cy="1005840"/>
            <a:chOff x="823808" y="2435579"/>
            <a:chExt cx="1005840" cy="10058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7EB6F6-5D5D-80C9-D450-91F340F5DD53}"/>
                </a:ext>
              </a:extLst>
            </p:cNvPr>
            <p:cNvSpPr/>
            <p:nvPr/>
          </p:nvSpPr>
          <p:spPr>
            <a:xfrm>
              <a:off x="823808" y="2435579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6B00A3D-7577-74C2-E3A5-CA5F2313F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528" y="2481299"/>
              <a:ext cx="914400" cy="914400"/>
            </a:xfrm>
            <a:prstGeom prst="ellipse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9C8B018-CB9B-521A-2FEC-F7ED13F542EF}"/>
                </a:ext>
              </a:extLst>
            </p:cNvPr>
            <p:cNvSpPr/>
            <p:nvPr/>
          </p:nvSpPr>
          <p:spPr>
            <a:xfrm>
              <a:off x="869528" y="2478808"/>
              <a:ext cx="914400" cy="914400"/>
            </a:xfrm>
            <a:prstGeom prst="ellipse">
              <a:avLst/>
            </a:prstGeom>
            <a:solidFill>
              <a:srgbClr val="DFE5ED">
                <a:alpha val="6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8D3C38-09A8-BEEA-1A2A-BC3D7A934F07}"/>
              </a:ext>
            </a:extLst>
          </p:cNvPr>
          <p:cNvGrpSpPr/>
          <p:nvPr/>
        </p:nvGrpSpPr>
        <p:grpSpPr>
          <a:xfrm>
            <a:off x="5150836" y="2416245"/>
            <a:ext cx="1005840" cy="1005840"/>
            <a:chOff x="823808" y="2435579"/>
            <a:chExt cx="1005840" cy="10058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605E6B-075D-07B8-A753-7776767C5398}"/>
                </a:ext>
              </a:extLst>
            </p:cNvPr>
            <p:cNvSpPr/>
            <p:nvPr/>
          </p:nvSpPr>
          <p:spPr>
            <a:xfrm>
              <a:off x="823808" y="2435579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5CA2F1-DA97-E0E4-802F-FD092377A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528" y="2481299"/>
              <a:ext cx="914400" cy="914400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43338F5-7577-6E7D-B9E7-6345024A0075}"/>
                </a:ext>
              </a:extLst>
            </p:cNvPr>
            <p:cNvSpPr/>
            <p:nvPr/>
          </p:nvSpPr>
          <p:spPr>
            <a:xfrm>
              <a:off x="869528" y="2476108"/>
              <a:ext cx="914400" cy="914400"/>
            </a:xfrm>
            <a:prstGeom prst="ellipse">
              <a:avLst/>
            </a:prstGeom>
            <a:solidFill>
              <a:srgbClr val="DFE5ED">
                <a:alpha val="6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90423B-993F-52D1-CB67-F1C8944CC38C}"/>
              </a:ext>
            </a:extLst>
          </p:cNvPr>
          <p:cNvGrpSpPr/>
          <p:nvPr/>
        </p:nvGrpSpPr>
        <p:grpSpPr>
          <a:xfrm>
            <a:off x="7314351" y="2416245"/>
            <a:ext cx="1005840" cy="1005840"/>
            <a:chOff x="823808" y="2435579"/>
            <a:chExt cx="1005840" cy="10058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04DE676-E047-3E45-6257-923AA9D95FBB}"/>
                </a:ext>
              </a:extLst>
            </p:cNvPr>
            <p:cNvSpPr/>
            <p:nvPr/>
          </p:nvSpPr>
          <p:spPr>
            <a:xfrm>
              <a:off x="823808" y="2435579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11D74AB-96A5-4D5D-5F60-849D80748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528" y="2481299"/>
              <a:ext cx="914400" cy="914400"/>
            </a:xfrm>
            <a:prstGeom prst="ellipse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FDB52D3-EBB0-C228-D08E-8B8B11F636E1}"/>
                </a:ext>
              </a:extLst>
            </p:cNvPr>
            <p:cNvSpPr/>
            <p:nvPr/>
          </p:nvSpPr>
          <p:spPr>
            <a:xfrm>
              <a:off x="869527" y="2476108"/>
              <a:ext cx="914400" cy="914400"/>
            </a:xfrm>
            <a:prstGeom prst="ellipse">
              <a:avLst/>
            </a:prstGeom>
            <a:solidFill>
              <a:srgbClr val="DFE5ED">
                <a:alpha val="60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9554A2-5CF7-DE59-8E38-4E43695BC517}"/>
              </a:ext>
            </a:extLst>
          </p:cNvPr>
          <p:cNvGrpSpPr/>
          <p:nvPr/>
        </p:nvGrpSpPr>
        <p:grpSpPr>
          <a:xfrm>
            <a:off x="1" y="5379398"/>
            <a:ext cx="9143999" cy="1012532"/>
            <a:chOff x="1" y="5379398"/>
            <a:chExt cx="9143999" cy="1012532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A5D86DF-7889-BD0E-0F55-5F5335999F40}"/>
                </a:ext>
              </a:extLst>
            </p:cNvPr>
            <p:cNvSpPr/>
            <p:nvPr/>
          </p:nvSpPr>
          <p:spPr>
            <a:xfrm>
              <a:off x="1" y="5482123"/>
              <a:ext cx="9143999" cy="8070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8463"/>
              <a:r>
                <a:rPr lang="en-US" b="1">
                  <a:solidFill>
                    <a:schemeClr val="accent4"/>
                  </a:solidFill>
                </a:rPr>
                <a:t>Ready to Engage? </a:t>
              </a:r>
              <a:r>
                <a:rPr lang="en-US" sz="1600">
                  <a:solidFill>
                    <a:schemeClr val="accent4"/>
                  </a:solidFill>
                </a:rPr>
                <a:t>Please fill out our </a:t>
              </a:r>
              <a:r>
                <a:rPr lang="en-US" sz="1600" b="1">
                  <a:solidFill>
                    <a:schemeClr val="accent4"/>
                  </a:solidFill>
                </a:rPr>
                <a:t>vendor intake form </a:t>
              </a:r>
              <a:r>
                <a:rPr lang="en-US" sz="1600">
                  <a:solidFill>
                    <a:schemeClr val="accent4"/>
                  </a:solidFill>
                </a:rPr>
                <a:t>via the QR code </a:t>
              </a:r>
              <a:br>
                <a:rPr lang="en-US" sz="1600">
                  <a:solidFill>
                    <a:schemeClr val="accent4"/>
                  </a:solidFill>
                </a:rPr>
              </a:br>
              <a:r>
                <a:rPr lang="en-US" sz="1600">
                  <a:solidFill>
                    <a:schemeClr val="accent4"/>
                  </a:solidFill>
                </a:rPr>
                <a:t>or email </a:t>
              </a:r>
              <a:r>
                <a:rPr lang="en-US" sz="1600" b="1">
                  <a:solidFill>
                    <a:schemeClr val="accent4"/>
                  </a:solidFill>
                </a:rPr>
                <a:t>OSD-WPO-TFF@mail.mil</a:t>
              </a:r>
              <a:r>
                <a:rPr lang="en-US" sz="1600">
                  <a:solidFill>
                    <a:schemeClr val="accent4"/>
                  </a:solidFill>
                </a:rPr>
                <a:t> for other partnership interests.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09AE81-2FE5-23A1-CD76-7622F061918A}"/>
                </a:ext>
              </a:extLst>
            </p:cNvPr>
            <p:cNvSpPr/>
            <p:nvPr/>
          </p:nvSpPr>
          <p:spPr>
            <a:xfrm>
              <a:off x="7456333" y="5379398"/>
              <a:ext cx="1027322" cy="1012532"/>
            </a:xfrm>
            <a:prstGeom prst="roundRect">
              <a:avLst>
                <a:gd name="adj" fmla="val 1394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2F7E86F-C269-029C-FF2A-CE868C257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665" y="5404186"/>
              <a:ext cx="962658" cy="962956"/>
            </a:xfrm>
            <a:prstGeom prst="roundRect">
              <a:avLst>
                <a:gd name="adj" fmla="val 10389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34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Unclassified">
  <a:themeElements>
    <a:clrScheme name="WPO">
      <a:dk1>
        <a:srgbClr val="000000"/>
      </a:dk1>
      <a:lt1>
        <a:srgbClr val="FFFFFF"/>
      </a:lt1>
      <a:dk2>
        <a:srgbClr val="15263B"/>
      </a:dk2>
      <a:lt2>
        <a:srgbClr val="EBEFF5"/>
      </a:lt2>
      <a:accent1>
        <a:srgbClr val="345E93"/>
      </a:accent1>
      <a:accent2>
        <a:srgbClr val="AEBFD3"/>
      </a:accent2>
      <a:accent3>
        <a:srgbClr val="870E1D"/>
      </a:accent3>
      <a:accent4>
        <a:srgbClr val="15263B"/>
      </a:accent4>
      <a:accent5>
        <a:srgbClr val="CCCCCC"/>
      </a:accent5>
      <a:accent6>
        <a:srgbClr val="333333"/>
      </a:accent6>
      <a:hlink>
        <a:srgbClr val="345E93"/>
      </a:hlink>
      <a:folHlink>
        <a:srgbClr val="355E93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&amp;R Slide Template" id="{E8741B3D-73B7-45C0-B925-672733EF71E9}" vid="{85D3089B-7F64-4CB2-ACC1-594B5E7191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f86385-5faa-4594-8ecf-f9ce1cbeefe1">
      <Terms xmlns="http://schemas.microsoft.com/office/infopath/2007/PartnerControls"/>
    </lcf76f155ced4ddcb4097134ff3c332f>
    <TaxCatchAll xmlns="421351a6-a665-477f-9f85-df069f1fe2c7" xsi:nil="true"/>
    <_ip_UnifiedCompliancePolicyUIAction xmlns="http://schemas.microsoft.com/sharepoint/v3" xsi:nil="true"/>
    <_ip_UnifiedCompliancePolicyProperties xmlns="http://schemas.microsoft.com/sharepoint/v3" xsi:nil="true"/>
    <MigrationWizIdDocumentLibraryPermissions xmlns="47f86385-5faa-4594-8ecf-f9ce1cbeefe1" xsi:nil="true"/>
    <MigrationWizIdSecurityGroups xmlns="47f86385-5faa-4594-8ecf-f9ce1cbeefe1" xsi:nil="true"/>
    <MigrationWizId xmlns="47f86385-5faa-4594-8ecf-f9ce1cbeefe1" xsi:nil="true"/>
    <MigrationWizIdPermissionLevels xmlns="47f86385-5faa-4594-8ecf-f9ce1cbeefe1" xsi:nil="true"/>
    <MigrationWizIdPermissions xmlns="47f86385-5faa-4594-8ecf-f9ce1cbeef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74850A86974987BD17ED137103F6" ma:contentTypeVersion="20" ma:contentTypeDescription="Create a new document." ma:contentTypeScope="" ma:versionID="9f4ad4681db88e0275b375d36a6284da">
  <xsd:schema xmlns:xsd="http://www.w3.org/2001/XMLSchema" xmlns:xs="http://www.w3.org/2001/XMLSchema" xmlns:p="http://schemas.microsoft.com/office/2006/metadata/properties" xmlns:ns1="http://schemas.microsoft.com/sharepoint/v3" xmlns:ns2="47f86385-5faa-4594-8ecf-f9ce1cbeefe1" xmlns:ns3="421351a6-a665-477f-9f85-df069f1fe2c7" targetNamespace="http://schemas.microsoft.com/office/2006/metadata/properties" ma:root="true" ma:fieldsID="c810b0f7e468e5976f248f8e7a329626" ns1:_="" ns2:_="" ns3:_="">
    <xsd:import namespace="http://schemas.microsoft.com/sharepoint/v3"/>
    <xsd:import namespace="47f86385-5faa-4594-8ecf-f9ce1cbeefe1"/>
    <xsd:import namespace="421351a6-a665-477f-9f85-df069f1fe2c7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86385-5faa-4594-8ecf-f9ce1cbeefe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description="Office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description="Office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description="Office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7fc2be9-b7d4-4faa-9768-1e0dd150f0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351a6-a665-477f-9f85-df069f1fe2c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45ba439-3d40-4577-ab65-4f589cb3ecc9}" ma:internalName="TaxCatchAll" ma:showField="CatchAllData" ma:web="421351a6-a665-477f-9f85-df069f1fe2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ADC93D-8239-4424-A5D2-2979F818B7E4}">
  <ds:schemaRefs>
    <ds:schemaRef ds:uri="http://purl.org/dc/dcmitype/"/>
    <ds:schemaRef ds:uri="http://schemas.openxmlformats.org/package/2006/metadata/core-properties"/>
    <ds:schemaRef ds:uri="b274c7a1-d9bc-4352-88f0-a3237fa4c35b"/>
    <ds:schemaRef ds:uri="b66ab6e6-783e-48b3-a3d0-069e10532fe4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787D5FC-5B6A-4135-9B52-4A3DF3797D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176DD3-7038-4C54-8836-569E9C9D4BC7}"/>
</file>

<file path=docMetadata/LabelInfo.xml><?xml version="1.0" encoding="utf-8"?>
<clbl:labelList xmlns:clbl="http://schemas.microsoft.com/office/2020/mipLabelMetadata">
  <clbl:label id="{4a38a6d0-eeb4-4de8-bcf1-00f03c6986db}" enabled="1" method="Privileged" siteId="{102d0191-eeae-4761-b1cb-1a83e86ef44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893</Words>
  <Application>Microsoft Office PowerPoint</Application>
  <PresentationFormat>On-screen Show (4:3)</PresentationFormat>
  <Paragraphs>151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Arial Narrow</vt:lpstr>
      <vt:lpstr>Calibri</vt:lpstr>
      <vt:lpstr>Grandview</vt:lpstr>
      <vt:lpstr>Lato</vt:lpstr>
      <vt:lpstr>Oswald</vt:lpstr>
      <vt:lpstr>2_Unclassified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Wynne, Caroline A CTR (USA)</dc:creator>
  <cp:lastModifiedBy>Deweese, Kathryn E CTR (USA)</cp:lastModifiedBy>
  <cp:revision>1</cp:revision>
  <dcterms:created xsi:type="dcterms:W3CDTF">2026-06-01T14:37:51Z</dcterms:created>
  <dcterms:modified xsi:type="dcterms:W3CDTF">2026-06-12T21:27:44Z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0x010100C93F74850A86974987BD17ED137103F6</vt:lpwstr>
  </property>
  <property fmtid="{D5CDD505-2E9C-101B-9397-08002B2CF9AE}" pid="3" name="MediaServiceImageTags">
    <vt:lpwstr/>
  </property>
</Properties>
</file>