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64" r:id="rId6"/>
    <p:sldId id="257" r:id="rId7"/>
    <p:sldId id="258" r:id="rId8"/>
    <p:sldId id="259" r:id="rId9"/>
    <p:sldId id="260" r:id="rId10"/>
    <p:sldId id="261" r:id="rId11"/>
    <p:sldId id="265" r:id="rId12"/>
    <p:sldId id="269" r:id="rId13"/>
    <p:sldId id="262" r:id="rId14"/>
    <p:sldId id="263" r:id="rId15"/>
    <p:sldId id="267" r:id="rId16"/>
    <p:sldId id="268"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188C972-AC3C-4479-9AAE-7749E18AE142}" v="6" dt="2026-02-18T15:01:11.61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0" d="100"/>
          <a:sy n="70" d="100"/>
        </p:scale>
        <p:origin x="536"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ilverman, Toby (ASPR/BARDA)" userId="58f1f9c6-fb36-4db3-9c14-ed4f8e5f3ad8" providerId="ADAL" clId="{2005BC9C-FDC9-423C-91F7-BAD4B02CCA6A}"/>
    <pc:docChg chg="undo custSel addSld delSld modSld">
      <pc:chgData name="Silverman, Toby (ASPR/BARDA)" userId="58f1f9c6-fb36-4db3-9c14-ed4f8e5f3ad8" providerId="ADAL" clId="{2005BC9C-FDC9-423C-91F7-BAD4B02CCA6A}" dt="2026-02-18T19:51:33.643" v="4223" actId="14100"/>
      <pc:docMkLst>
        <pc:docMk/>
      </pc:docMkLst>
      <pc:sldChg chg="modSp mod">
        <pc:chgData name="Silverman, Toby (ASPR/BARDA)" userId="58f1f9c6-fb36-4db3-9c14-ed4f8e5f3ad8" providerId="ADAL" clId="{2005BC9C-FDC9-423C-91F7-BAD4B02CCA6A}" dt="2026-02-18T13:51:17.658" v="70" actId="20577"/>
        <pc:sldMkLst>
          <pc:docMk/>
          <pc:sldMk cId="3728527539" sldId="257"/>
        </pc:sldMkLst>
        <pc:spChg chg="mod">
          <ac:chgData name="Silverman, Toby (ASPR/BARDA)" userId="58f1f9c6-fb36-4db3-9c14-ed4f8e5f3ad8" providerId="ADAL" clId="{2005BC9C-FDC9-423C-91F7-BAD4B02CCA6A}" dt="2026-02-18T13:51:17.658" v="70" actId="20577"/>
          <ac:spMkLst>
            <pc:docMk/>
            <pc:sldMk cId="3728527539" sldId="257"/>
            <ac:spMk id="3" creationId="{201B5445-756C-9327-4FAE-2722C804C116}"/>
          </ac:spMkLst>
        </pc:spChg>
      </pc:sldChg>
      <pc:sldChg chg="modSp mod">
        <pc:chgData name="Silverman, Toby (ASPR/BARDA)" userId="58f1f9c6-fb36-4db3-9c14-ed4f8e5f3ad8" providerId="ADAL" clId="{2005BC9C-FDC9-423C-91F7-BAD4B02CCA6A}" dt="2026-02-18T15:04:12.286" v="600" actId="27636"/>
        <pc:sldMkLst>
          <pc:docMk/>
          <pc:sldMk cId="2253664643" sldId="258"/>
        </pc:sldMkLst>
        <pc:spChg chg="mod">
          <ac:chgData name="Silverman, Toby (ASPR/BARDA)" userId="58f1f9c6-fb36-4db3-9c14-ed4f8e5f3ad8" providerId="ADAL" clId="{2005BC9C-FDC9-423C-91F7-BAD4B02CCA6A}" dt="2026-02-18T15:04:12.286" v="600" actId="27636"/>
          <ac:spMkLst>
            <pc:docMk/>
            <pc:sldMk cId="2253664643" sldId="258"/>
            <ac:spMk id="3" creationId="{05518B5B-503C-D59F-DFC6-9CE85F206F98}"/>
          </ac:spMkLst>
        </pc:spChg>
      </pc:sldChg>
      <pc:sldChg chg="modSp mod">
        <pc:chgData name="Silverman, Toby (ASPR/BARDA)" userId="58f1f9c6-fb36-4db3-9c14-ed4f8e5f3ad8" providerId="ADAL" clId="{2005BC9C-FDC9-423C-91F7-BAD4B02CCA6A}" dt="2026-02-18T14:56:22.255" v="514" actId="20577"/>
        <pc:sldMkLst>
          <pc:docMk/>
          <pc:sldMk cId="592667287" sldId="259"/>
        </pc:sldMkLst>
        <pc:spChg chg="mod">
          <ac:chgData name="Silverman, Toby (ASPR/BARDA)" userId="58f1f9c6-fb36-4db3-9c14-ed4f8e5f3ad8" providerId="ADAL" clId="{2005BC9C-FDC9-423C-91F7-BAD4B02CCA6A}" dt="2026-02-18T14:56:22.255" v="514" actId="20577"/>
          <ac:spMkLst>
            <pc:docMk/>
            <pc:sldMk cId="592667287" sldId="259"/>
            <ac:spMk id="3" creationId="{EEAB3F7C-E454-1DAE-D2AC-7C6E44274EF9}"/>
          </ac:spMkLst>
        </pc:spChg>
      </pc:sldChg>
      <pc:sldChg chg="modSp mod">
        <pc:chgData name="Silverman, Toby (ASPR/BARDA)" userId="58f1f9c6-fb36-4db3-9c14-ed4f8e5f3ad8" providerId="ADAL" clId="{2005BC9C-FDC9-423C-91F7-BAD4B02CCA6A}" dt="2026-02-18T15:52:50.495" v="1229" actId="15"/>
        <pc:sldMkLst>
          <pc:docMk/>
          <pc:sldMk cId="2987114232" sldId="260"/>
        </pc:sldMkLst>
        <pc:spChg chg="mod">
          <ac:chgData name="Silverman, Toby (ASPR/BARDA)" userId="58f1f9c6-fb36-4db3-9c14-ed4f8e5f3ad8" providerId="ADAL" clId="{2005BC9C-FDC9-423C-91F7-BAD4B02CCA6A}" dt="2026-02-18T15:52:50.495" v="1229" actId="15"/>
          <ac:spMkLst>
            <pc:docMk/>
            <pc:sldMk cId="2987114232" sldId="260"/>
            <ac:spMk id="6" creationId="{BBB01A65-5050-0E1C-176A-BDEF88F45B3B}"/>
          </ac:spMkLst>
        </pc:spChg>
      </pc:sldChg>
      <pc:sldChg chg="modSp mod">
        <pc:chgData name="Silverman, Toby (ASPR/BARDA)" userId="58f1f9c6-fb36-4db3-9c14-ed4f8e5f3ad8" providerId="ADAL" clId="{2005BC9C-FDC9-423C-91F7-BAD4B02CCA6A}" dt="2026-02-18T16:31:57.693" v="3074" actId="14100"/>
        <pc:sldMkLst>
          <pc:docMk/>
          <pc:sldMk cId="2915021311" sldId="261"/>
        </pc:sldMkLst>
        <pc:spChg chg="mod">
          <ac:chgData name="Silverman, Toby (ASPR/BARDA)" userId="58f1f9c6-fb36-4db3-9c14-ed4f8e5f3ad8" providerId="ADAL" clId="{2005BC9C-FDC9-423C-91F7-BAD4B02CCA6A}" dt="2026-02-18T16:31:57.693" v="3074" actId="14100"/>
          <ac:spMkLst>
            <pc:docMk/>
            <pc:sldMk cId="2915021311" sldId="261"/>
            <ac:spMk id="3" creationId="{0ECA29F2-2A46-A2D5-D9EF-C2D45D2E794F}"/>
          </ac:spMkLst>
        </pc:spChg>
      </pc:sldChg>
      <pc:sldChg chg="modSp mod">
        <pc:chgData name="Silverman, Toby (ASPR/BARDA)" userId="58f1f9c6-fb36-4db3-9c14-ed4f8e5f3ad8" providerId="ADAL" clId="{2005BC9C-FDC9-423C-91F7-BAD4B02CCA6A}" dt="2026-02-18T19:22:26.517" v="4134" actId="27636"/>
        <pc:sldMkLst>
          <pc:docMk/>
          <pc:sldMk cId="2130296833" sldId="262"/>
        </pc:sldMkLst>
        <pc:spChg chg="mod">
          <ac:chgData name="Silverman, Toby (ASPR/BARDA)" userId="58f1f9c6-fb36-4db3-9c14-ed4f8e5f3ad8" providerId="ADAL" clId="{2005BC9C-FDC9-423C-91F7-BAD4B02CCA6A}" dt="2026-02-18T19:22:26.517" v="4134" actId="27636"/>
          <ac:spMkLst>
            <pc:docMk/>
            <pc:sldMk cId="2130296833" sldId="262"/>
            <ac:spMk id="3" creationId="{36E5D97C-6D6C-837F-D092-E67559877490}"/>
          </ac:spMkLst>
        </pc:spChg>
      </pc:sldChg>
      <pc:sldChg chg="modSp mod">
        <pc:chgData name="Silverman, Toby (ASPR/BARDA)" userId="58f1f9c6-fb36-4db3-9c14-ed4f8e5f3ad8" providerId="ADAL" clId="{2005BC9C-FDC9-423C-91F7-BAD4B02CCA6A}" dt="2026-02-18T19:51:33.643" v="4223" actId="14100"/>
        <pc:sldMkLst>
          <pc:docMk/>
          <pc:sldMk cId="1099514435" sldId="263"/>
        </pc:sldMkLst>
        <pc:spChg chg="mod">
          <ac:chgData name="Silverman, Toby (ASPR/BARDA)" userId="58f1f9c6-fb36-4db3-9c14-ed4f8e5f3ad8" providerId="ADAL" clId="{2005BC9C-FDC9-423C-91F7-BAD4B02CCA6A}" dt="2026-02-18T19:51:26.292" v="4221" actId="14100"/>
          <ac:spMkLst>
            <pc:docMk/>
            <pc:sldMk cId="1099514435" sldId="263"/>
            <ac:spMk id="2" creationId="{B83B4484-885A-0EC6-E9BC-BF894B3D5D06}"/>
          </ac:spMkLst>
        </pc:spChg>
        <pc:spChg chg="mod">
          <ac:chgData name="Silverman, Toby (ASPR/BARDA)" userId="58f1f9c6-fb36-4db3-9c14-ed4f8e5f3ad8" providerId="ADAL" clId="{2005BC9C-FDC9-423C-91F7-BAD4B02CCA6A}" dt="2026-02-18T19:51:29.589" v="4222" actId="14100"/>
          <ac:spMkLst>
            <pc:docMk/>
            <pc:sldMk cId="1099514435" sldId="263"/>
            <ac:spMk id="7" creationId="{C0BFE555-0B74-647D-A977-86F2DE10DDCE}"/>
          </ac:spMkLst>
        </pc:spChg>
        <pc:picChg chg="mod">
          <ac:chgData name="Silverman, Toby (ASPR/BARDA)" userId="58f1f9c6-fb36-4db3-9c14-ed4f8e5f3ad8" providerId="ADAL" clId="{2005BC9C-FDC9-423C-91F7-BAD4B02CCA6A}" dt="2026-02-18T19:51:33.643" v="4223" actId="14100"/>
          <ac:picMkLst>
            <pc:docMk/>
            <pc:sldMk cId="1099514435" sldId="263"/>
            <ac:picMk id="9" creationId="{58A7B915-DE77-EDBF-80B6-532FD6DB971E}"/>
          </ac:picMkLst>
        </pc:picChg>
      </pc:sldChg>
      <pc:sldChg chg="modSp mod">
        <pc:chgData name="Silverman, Toby (ASPR/BARDA)" userId="58f1f9c6-fb36-4db3-9c14-ed4f8e5f3ad8" providerId="ADAL" clId="{2005BC9C-FDC9-423C-91F7-BAD4B02CCA6A}" dt="2026-02-18T19:28:49.253" v="4220" actId="20577"/>
        <pc:sldMkLst>
          <pc:docMk/>
          <pc:sldMk cId="7927593" sldId="268"/>
        </pc:sldMkLst>
        <pc:spChg chg="mod">
          <ac:chgData name="Silverman, Toby (ASPR/BARDA)" userId="58f1f9c6-fb36-4db3-9c14-ed4f8e5f3ad8" providerId="ADAL" clId="{2005BC9C-FDC9-423C-91F7-BAD4B02CCA6A}" dt="2026-02-18T19:28:49.253" v="4220" actId="20577"/>
          <ac:spMkLst>
            <pc:docMk/>
            <pc:sldMk cId="7927593" sldId="268"/>
            <ac:spMk id="3" creationId="{E347B78C-6ADB-ABF8-FD3E-5A08941041D4}"/>
          </ac:spMkLst>
        </pc:spChg>
      </pc:sldChg>
      <pc:sldChg chg="modSp new mod">
        <pc:chgData name="Silverman, Toby (ASPR/BARDA)" userId="58f1f9c6-fb36-4db3-9c14-ed4f8e5f3ad8" providerId="ADAL" clId="{2005BC9C-FDC9-423C-91F7-BAD4B02CCA6A}" dt="2026-02-18T19:06:15.839" v="3868" actId="20577"/>
        <pc:sldMkLst>
          <pc:docMk/>
          <pc:sldMk cId="2381240580" sldId="269"/>
        </pc:sldMkLst>
        <pc:spChg chg="mod">
          <ac:chgData name="Silverman, Toby (ASPR/BARDA)" userId="58f1f9c6-fb36-4db3-9c14-ed4f8e5f3ad8" providerId="ADAL" clId="{2005BC9C-FDC9-423C-91F7-BAD4B02CCA6A}" dt="2026-02-18T18:41:26.750" v="3087" actId="122"/>
          <ac:spMkLst>
            <pc:docMk/>
            <pc:sldMk cId="2381240580" sldId="269"/>
            <ac:spMk id="2" creationId="{350A8AC4-03FC-5C23-311C-0DCA08EF1D8F}"/>
          </ac:spMkLst>
        </pc:spChg>
        <pc:spChg chg="mod">
          <ac:chgData name="Silverman, Toby (ASPR/BARDA)" userId="58f1f9c6-fb36-4db3-9c14-ed4f8e5f3ad8" providerId="ADAL" clId="{2005BC9C-FDC9-423C-91F7-BAD4B02CCA6A}" dt="2026-02-18T19:06:15.839" v="3868" actId="20577"/>
          <ac:spMkLst>
            <pc:docMk/>
            <pc:sldMk cId="2381240580" sldId="269"/>
            <ac:spMk id="3" creationId="{AE5BCCBC-0BD2-87B8-8086-B20002320ACC}"/>
          </ac:spMkLst>
        </pc:spChg>
      </pc:sldChg>
      <pc:sldChg chg="modSp new del mod">
        <pc:chgData name="Silverman, Toby (ASPR/BARDA)" userId="58f1f9c6-fb36-4db3-9c14-ed4f8e5f3ad8" providerId="ADAL" clId="{2005BC9C-FDC9-423C-91F7-BAD4B02CCA6A}" dt="2026-02-18T19:27:45.040" v="4177" actId="2696"/>
        <pc:sldMkLst>
          <pc:docMk/>
          <pc:sldMk cId="3447767995" sldId="270"/>
        </pc:sldMkLst>
        <pc:spChg chg="mod">
          <ac:chgData name="Silverman, Toby (ASPR/BARDA)" userId="58f1f9c6-fb36-4db3-9c14-ed4f8e5f3ad8" providerId="ADAL" clId="{2005BC9C-FDC9-423C-91F7-BAD4B02CCA6A}" dt="2026-02-18T19:27:07.937" v="4167" actId="20577"/>
          <ac:spMkLst>
            <pc:docMk/>
            <pc:sldMk cId="3447767995" sldId="270"/>
            <ac:spMk id="2" creationId="{93CFD71A-E92A-43FA-0B47-C265E4F1FD13}"/>
          </ac:spMkLst>
        </pc:spChg>
      </pc:sldChg>
      <pc:sldChg chg="modSp new del mod">
        <pc:chgData name="Silverman, Toby (ASPR/BARDA)" userId="58f1f9c6-fb36-4db3-9c14-ed4f8e5f3ad8" providerId="ADAL" clId="{2005BC9C-FDC9-423C-91F7-BAD4B02CCA6A}" dt="2026-02-18T19:27:48.073" v="4178" actId="2696"/>
        <pc:sldMkLst>
          <pc:docMk/>
          <pc:sldMk cId="1532282343" sldId="271"/>
        </pc:sldMkLst>
        <pc:spChg chg="mod">
          <ac:chgData name="Silverman, Toby (ASPR/BARDA)" userId="58f1f9c6-fb36-4db3-9c14-ed4f8e5f3ad8" providerId="ADAL" clId="{2005BC9C-FDC9-423C-91F7-BAD4B02CCA6A}" dt="2026-02-18T19:27:24.305" v="4176" actId="20577"/>
          <ac:spMkLst>
            <pc:docMk/>
            <pc:sldMk cId="1532282343" sldId="271"/>
            <ac:spMk id="2" creationId="{49280B67-E1C6-8FA9-46B3-5A3304AE55D9}"/>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FD5AE-D263-8C43-2453-3C7EB5A2E73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B42D8E7-A8F1-B1CB-C28C-8E201EA454C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4FB4939-EFBC-F600-3212-33CBC09E624B}"/>
              </a:ext>
            </a:extLst>
          </p:cNvPr>
          <p:cNvSpPr>
            <a:spLocks noGrp="1"/>
          </p:cNvSpPr>
          <p:nvPr>
            <p:ph type="dt" sz="half" idx="10"/>
          </p:nvPr>
        </p:nvSpPr>
        <p:spPr/>
        <p:txBody>
          <a:bodyPr/>
          <a:lstStyle/>
          <a:p>
            <a:fld id="{875F5663-A037-491B-9822-D114C1056750}" type="datetimeFigureOut">
              <a:rPr lang="en-US" smtClean="0"/>
              <a:t>2/18/2026</a:t>
            </a:fld>
            <a:endParaRPr lang="en-US"/>
          </a:p>
        </p:txBody>
      </p:sp>
      <p:sp>
        <p:nvSpPr>
          <p:cNvPr id="5" name="Footer Placeholder 4">
            <a:extLst>
              <a:ext uri="{FF2B5EF4-FFF2-40B4-BE49-F238E27FC236}">
                <a16:creationId xmlns:a16="http://schemas.microsoft.com/office/drawing/2014/main" id="{D4A3BBFD-C390-7E25-C319-51DF4311C2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14D984-E4BC-2C5E-EBFC-2F95AA885B8C}"/>
              </a:ext>
            </a:extLst>
          </p:cNvPr>
          <p:cNvSpPr>
            <a:spLocks noGrp="1"/>
          </p:cNvSpPr>
          <p:nvPr>
            <p:ph type="sldNum" sz="quarter" idx="12"/>
          </p:nvPr>
        </p:nvSpPr>
        <p:spPr/>
        <p:txBody>
          <a:bodyPr/>
          <a:lstStyle/>
          <a:p>
            <a:fld id="{ED33B4A8-434A-4A88-824A-F5DBE3B0BFB8}" type="slidenum">
              <a:rPr lang="en-US" smtClean="0"/>
              <a:t>‹#›</a:t>
            </a:fld>
            <a:endParaRPr lang="en-US"/>
          </a:p>
        </p:txBody>
      </p:sp>
    </p:spTree>
    <p:extLst>
      <p:ext uri="{BB962C8B-B14F-4D97-AF65-F5344CB8AC3E}">
        <p14:creationId xmlns:p14="http://schemas.microsoft.com/office/powerpoint/2010/main" val="3304533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BD54F1-E0B9-F7C2-2319-293345638DA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60FCC98-83C1-09E7-CDDB-0B6B5051B0F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A3E1941-C51B-5B29-A7AF-AFBB5B48E089}"/>
              </a:ext>
            </a:extLst>
          </p:cNvPr>
          <p:cNvSpPr>
            <a:spLocks noGrp="1"/>
          </p:cNvSpPr>
          <p:nvPr>
            <p:ph type="dt" sz="half" idx="10"/>
          </p:nvPr>
        </p:nvSpPr>
        <p:spPr/>
        <p:txBody>
          <a:bodyPr/>
          <a:lstStyle/>
          <a:p>
            <a:fld id="{875F5663-A037-491B-9822-D114C1056750}" type="datetimeFigureOut">
              <a:rPr lang="en-US" smtClean="0"/>
              <a:t>2/18/2026</a:t>
            </a:fld>
            <a:endParaRPr lang="en-US"/>
          </a:p>
        </p:txBody>
      </p:sp>
      <p:sp>
        <p:nvSpPr>
          <p:cNvPr id="5" name="Footer Placeholder 4">
            <a:extLst>
              <a:ext uri="{FF2B5EF4-FFF2-40B4-BE49-F238E27FC236}">
                <a16:creationId xmlns:a16="http://schemas.microsoft.com/office/drawing/2014/main" id="{2FF25473-ECAA-8965-D3CB-C925DF750A4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1102C7E-BD93-7841-1CB7-A6705DC2EB1F}"/>
              </a:ext>
            </a:extLst>
          </p:cNvPr>
          <p:cNvSpPr>
            <a:spLocks noGrp="1"/>
          </p:cNvSpPr>
          <p:nvPr>
            <p:ph type="sldNum" sz="quarter" idx="12"/>
          </p:nvPr>
        </p:nvSpPr>
        <p:spPr/>
        <p:txBody>
          <a:bodyPr/>
          <a:lstStyle/>
          <a:p>
            <a:fld id="{ED33B4A8-434A-4A88-824A-F5DBE3B0BFB8}" type="slidenum">
              <a:rPr lang="en-US" smtClean="0"/>
              <a:t>‹#›</a:t>
            </a:fld>
            <a:endParaRPr lang="en-US"/>
          </a:p>
        </p:txBody>
      </p:sp>
    </p:spTree>
    <p:extLst>
      <p:ext uri="{BB962C8B-B14F-4D97-AF65-F5344CB8AC3E}">
        <p14:creationId xmlns:p14="http://schemas.microsoft.com/office/powerpoint/2010/main" val="19676318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6EA2AAF-D06F-ED05-7E6E-8135F91F635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25A8899-C18E-2F81-6B3D-08FA5C05BD6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76AC3A0-62B7-AF54-CAC9-5BCC9813D293}"/>
              </a:ext>
            </a:extLst>
          </p:cNvPr>
          <p:cNvSpPr>
            <a:spLocks noGrp="1"/>
          </p:cNvSpPr>
          <p:nvPr>
            <p:ph type="dt" sz="half" idx="10"/>
          </p:nvPr>
        </p:nvSpPr>
        <p:spPr/>
        <p:txBody>
          <a:bodyPr/>
          <a:lstStyle/>
          <a:p>
            <a:fld id="{875F5663-A037-491B-9822-D114C1056750}" type="datetimeFigureOut">
              <a:rPr lang="en-US" smtClean="0"/>
              <a:t>2/18/2026</a:t>
            </a:fld>
            <a:endParaRPr lang="en-US"/>
          </a:p>
        </p:txBody>
      </p:sp>
      <p:sp>
        <p:nvSpPr>
          <p:cNvPr id="5" name="Footer Placeholder 4">
            <a:extLst>
              <a:ext uri="{FF2B5EF4-FFF2-40B4-BE49-F238E27FC236}">
                <a16:creationId xmlns:a16="http://schemas.microsoft.com/office/drawing/2014/main" id="{B2D97C1A-B14E-8B94-D221-382DA69AB9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FB39CEA-8701-F86B-AFA0-BC0856C4B278}"/>
              </a:ext>
            </a:extLst>
          </p:cNvPr>
          <p:cNvSpPr>
            <a:spLocks noGrp="1"/>
          </p:cNvSpPr>
          <p:nvPr>
            <p:ph type="sldNum" sz="quarter" idx="12"/>
          </p:nvPr>
        </p:nvSpPr>
        <p:spPr/>
        <p:txBody>
          <a:bodyPr/>
          <a:lstStyle/>
          <a:p>
            <a:fld id="{ED33B4A8-434A-4A88-824A-F5DBE3B0BFB8}" type="slidenum">
              <a:rPr lang="en-US" smtClean="0"/>
              <a:t>‹#›</a:t>
            </a:fld>
            <a:endParaRPr lang="en-US"/>
          </a:p>
        </p:txBody>
      </p:sp>
    </p:spTree>
    <p:extLst>
      <p:ext uri="{BB962C8B-B14F-4D97-AF65-F5344CB8AC3E}">
        <p14:creationId xmlns:p14="http://schemas.microsoft.com/office/powerpoint/2010/main" val="1786950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F5F570-5543-BBCF-5870-A0E834CAF02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E71E9AC-7EB5-9225-D3AA-B57A01607BB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FD6D868-8AC0-4656-4308-21961FE323F6}"/>
              </a:ext>
            </a:extLst>
          </p:cNvPr>
          <p:cNvSpPr>
            <a:spLocks noGrp="1"/>
          </p:cNvSpPr>
          <p:nvPr>
            <p:ph type="dt" sz="half" idx="10"/>
          </p:nvPr>
        </p:nvSpPr>
        <p:spPr/>
        <p:txBody>
          <a:bodyPr/>
          <a:lstStyle/>
          <a:p>
            <a:fld id="{875F5663-A037-491B-9822-D114C1056750}" type="datetimeFigureOut">
              <a:rPr lang="en-US" smtClean="0"/>
              <a:t>2/18/2026</a:t>
            </a:fld>
            <a:endParaRPr lang="en-US"/>
          </a:p>
        </p:txBody>
      </p:sp>
      <p:sp>
        <p:nvSpPr>
          <p:cNvPr id="5" name="Footer Placeholder 4">
            <a:extLst>
              <a:ext uri="{FF2B5EF4-FFF2-40B4-BE49-F238E27FC236}">
                <a16:creationId xmlns:a16="http://schemas.microsoft.com/office/drawing/2014/main" id="{DDC3794E-0C37-EFFF-F729-8CA5F2B16CF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182B51-3A44-DE78-5123-BAD7B33D7019}"/>
              </a:ext>
            </a:extLst>
          </p:cNvPr>
          <p:cNvSpPr>
            <a:spLocks noGrp="1"/>
          </p:cNvSpPr>
          <p:nvPr>
            <p:ph type="sldNum" sz="quarter" idx="12"/>
          </p:nvPr>
        </p:nvSpPr>
        <p:spPr/>
        <p:txBody>
          <a:bodyPr/>
          <a:lstStyle/>
          <a:p>
            <a:fld id="{ED33B4A8-434A-4A88-824A-F5DBE3B0BFB8}" type="slidenum">
              <a:rPr lang="en-US" smtClean="0"/>
              <a:t>‹#›</a:t>
            </a:fld>
            <a:endParaRPr lang="en-US"/>
          </a:p>
        </p:txBody>
      </p:sp>
    </p:spTree>
    <p:extLst>
      <p:ext uri="{BB962C8B-B14F-4D97-AF65-F5344CB8AC3E}">
        <p14:creationId xmlns:p14="http://schemas.microsoft.com/office/powerpoint/2010/main" val="11904453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4A45A3-C002-171A-F0D8-82512F1F9E2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A28C86A-7C44-B4DB-44F1-EB11BE8AC94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7FBEBA6-8CC0-32DB-539C-D0E872DF84CD}"/>
              </a:ext>
            </a:extLst>
          </p:cNvPr>
          <p:cNvSpPr>
            <a:spLocks noGrp="1"/>
          </p:cNvSpPr>
          <p:nvPr>
            <p:ph type="dt" sz="half" idx="10"/>
          </p:nvPr>
        </p:nvSpPr>
        <p:spPr/>
        <p:txBody>
          <a:bodyPr/>
          <a:lstStyle/>
          <a:p>
            <a:fld id="{875F5663-A037-491B-9822-D114C1056750}" type="datetimeFigureOut">
              <a:rPr lang="en-US" smtClean="0"/>
              <a:t>2/18/2026</a:t>
            </a:fld>
            <a:endParaRPr lang="en-US"/>
          </a:p>
        </p:txBody>
      </p:sp>
      <p:sp>
        <p:nvSpPr>
          <p:cNvPr id="5" name="Footer Placeholder 4">
            <a:extLst>
              <a:ext uri="{FF2B5EF4-FFF2-40B4-BE49-F238E27FC236}">
                <a16:creationId xmlns:a16="http://schemas.microsoft.com/office/drawing/2014/main" id="{0FAFA517-F744-30B0-872C-B29BB14F78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7BDD8F-EB1D-278C-680B-203FAF29CE32}"/>
              </a:ext>
            </a:extLst>
          </p:cNvPr>
          <p:cNvSpPr>
            <a:spLocks noGrp="1"/>
          </p:cNvSpPr>
          <p:nvPr>
            <p:ph type="sldNum" sz="quarter" idx="12"/>
          </p:nvPr>
        </p:nvSpPr>
        <p:spPr/>
        <p:txBody>
          <a:bodyPr/>
          <a:lstStyle/>
          <a:p>
            <a:fld id="{ED33B4A8-434A-4A88-824A-F5DBE3B0BFB8}" type="slidenum">
              <a:rPr lang="en-US" smtClean="0"/>
              <a:t>‹#›</a:t>
            </a:fld>
            <a:endParaRPr lang="en-US"/>
          </a:p>
        </p:txBody>
      </p:sp>
    </p:spTree>
    <p:extLst>
      <p:ext uri="{BB962C8B-B14F-4D97-AF65-F5344CB8AC3E}">
        <p14:creationId xmlns:p14="http://schemas.microsoft.com/office/powerpoint/2010/main" val="37404668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AE4B54-CAB2-6E74-68ED-B9AA4B6DF05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645B79F-BF98-D07D-122C-F1AB7EB62C5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FE1B8E3-F39D-1CB7-0178-A3BDC3811FF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A8A73DE-9115-CA5A-9CD2-5DDE8EF84DB1}"/>
              </a:ext>
            </a:extLst>
          </p:cNvPr>
          <p:cNvSpPr>
            <a:spLocks noGrp="1"/>
          </p:cNvSpPr>
          <p:nvPr>
            <p:ph type="dt" sz="half" idx="10"/>
          </p:nvPr>
        </p:nvSpPr>
        <p:spPr/>
        <p:txBody>
          <a:bodyPr/>
          <a:lstStyle/>
          <a:p>
            <a:fld id="{875F5663-A037-491B-9822-D114C1056750}" type="datetimeFigureOut">
              <a:rPr lang="en-US" smtClean="0"/>
              <a:t>2/18/2026</a:t>
            </a:fld>
            <a:endParaRPr lang="en-US"/>
          </a:p>
        </p:txBody>
      </p:sp>
      <p:sp>
        <p:nvSpPr>
          <p:cNvPr id="6" name="Footer Placeholder 5">
            <a:extLst>
              <a:ext uri="{FF2B5EF4-FFF2-40B4-BE49-F238E27FC236}">
                <a16:creationId xmlns:a16="http://schemas.microsoft.com/office/drawing/2014/main" id="{595E3B3C-6711-ACE9-3716-727A2D6D925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12B931F-1D5C-4AB9-D3E5-55E71F1CE53A}"/>
              </a:ext>
            </a:extLst>
          </p:cNvPr>
          <p:cNvSpPr>
            <a:spLocks noGrp="1"/>
          </p:cNvSpPr>
          <p:nvPr>
            <p:ph type="sldNum" sz="quarter" idx="12"/>
          </p:nvPr>
        </p:nvSpPr>
        <p:spPr/>
        <p:txBody>
          <a:bodyPr/>
          <a:lstStyle/>
          <a:p>
            <a:fld id="{ED33B4A8-434A-4A88-824A-F5DBE3B0BFB8}" type="slidenum">
              <a:rPr lang="en-US" smtClean="0"/>
              <a:t>‹#›</a:t>
            </a:fld>
            <a:endParaRPr lang="en-US"/>
          </a:p>
        </p:txBody>
      </p:sp>
    </p:spTree>
    <p:extLst>
      <p:ext uri="{BB962C8B-B14F-4D97-AF65-F5344CB8AC3E}">
        <p14:creationId xmlns:p14="http://schemas.microsoft.com/office/powerpoint/2010/main" val="37718099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00E2BB-8F4F-07CA-52D8-C2525C777DE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EAD6E8A-DB48-82DA-5772-4178B3123CF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2832505-D029-A397-9DEA-26FA8807423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7E4ED3E-5E26-5D03-29F1-9CBB89FF1E5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A6DD092-6EBD-2290-3D21-910859E1186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EFAEDF8-01C7-502D-A3C6-2F686FF99C2C}"/>
              </a:ext>
            </a:extLst>
          </p:cNvPr>
          <p:cNvSpPr>
            <a:spLocks noGrp="1"/>
          </p:cNvSpPr>
          <p:nvPr>
            <p:ph type="dt" sz="half" idx="10"/>
          </p:nvPr>
        </p:nvSpPr>
        <p:spPr/>
        <p:txBody>
          <a:bodyPr/>
          <a:lstStyle/>
          <a:p>
            <a:fld id="{875F5663-A037-491B-9822-D114C1056750}" type="datetimeFigureOut">
              <a:rPr lang="en-US" smtClean="0"/>
              <a:t>2/18/2026</a:t>
            </a:fld>
            <a:endParaRPr lang="en-US"/>
          </a:p>
        </p:txBody>
      </p:sp>
      <p:sp>
        <p:nvSpPr>
          <p:cNvPr id="8" name="Footer Placeholder 7">
            <a:extLst>
              <a:ext uri="{FF2B5EF4-FFF2-40B4-BE49-F238E27FC236}">
                <a16:creationId xmlns:a16="http://schemas.microsoft.com/office/drawing/2014/main" id="{C7824DBB-1283-B582-038D-0868EBD516B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B4F1955-9640-F878-F837-20338C8BBD8D}"/>
              </a:ext>
            </a:extLst>
          </p:cNvPr>
          <p:cNvSpPr>
            <a:spLocks noGrp="1"/>
          </p:cNvSpPr>
          <p:nvPr>
            <p:ph type="sldNum" sz="quarter" idx="12"/>
          </p:nvPr>
        </p:nvSpPr>
        <p:spPr/>
        <p:txBody>
          <a:bodyPr/>
          <a:lstStyle/>
          <a:p>
            <a:fld id="{ED33B4A8-434A-4A88-824A-F5DBE3B0BFB8}" type="slidenum">
              <a:rPr lang="en-US" smtClean="0"/>
              <a:t>‹#›</a:t>
            </a:fld>
            <a:endParaRPr lang="en-US"/>
          </a:p>
        </p:txBody>
      </p:sp>
    </p:spTree>
    <p:extLst>
      <p:ext uri="{BB962C8B-B14F-4D97-AF65-F5344CB8AC3E}">
        <p14:creationId xmlns:p14="http://schemas.microsoft.com/office/powerpoint/2010/main" val="4966209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C2CD28-8DD6-4B0B-FD08-2AA8FB5A70F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9D979C0-9641-DDFE-9BD8-22204CC5EE19}"/>
              </a:ext>
            </a:extLst>
          </p:cNvPr>
          <p:cNvSpPr>
            <a:spLocks noGrp="1"/>
          </p:cNvSpPr>
          <p:nvPr>
            <p:ph type="dt" sz="half" idx="10"/>
          </p:nvPr>
        </p:nvSpPr>
        <p:spPr/>
        <p:txBody>
          <a:bodyPr/>
          <a:lstStyle/>
          <a:p>
            <a:fld id="{875F5663-A037-491B-9822-D114C1056750}" type="datetimeFigureOut">
              <a:rPr lang="en-US" smtClean="0"/>
              <a:t>2/18/2026</a:t>
            </a:fld>
            <a:endParaRPr lang="en-US"/>
          </a:p>
        </p:txBody>
      </p:sp>
      <p:sp>
        <p:nvSpPr>
          <p:cNvPr id="4" name="Footer Placeholder 3">
            <a:extLst>
              <a:ext uri="{FF2B5EF4-FFF2-40B4-BE49-F238E27FC236}">
                <a16:creationId xmlns:a16="http://schemas.microsoft.com/office/drawing/2014/main" id="{D06B77BE-C8BF-2110-D3F5-74FBF9FEFE0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7EFC7FB-3B97-D124-6CB4-057F44D30095}"/>
              </a:ext>
            </a:extLst>
          </p:cNvPr>
          <p:cNvSpPr>
            <a:spLocks noGrp="1"/>
          </p:cNvSpPr>
          <p:nvPr>
            <p:ph type="sldNum" sz="quarter" idx="12"/>
          </p:nvPr>
        </p:nvSpPr>
        <p:spPr/>
        <p:txBody>
          <a:bodyPr/>
          <a:lstStyle/>
          <a:p>
            <a:fld id="{ED33B4A8-434A-4A88-824A-F5DBE3B0BFB8}" type="slidenum">
              <a:rPr lang="en-US" smtClean="0"/>
              <a:t>‹#›</a:t>
            </a:fld>
            <a:endParaRPr lang="en-US"/>
          </a:p>
        </p:txBody>
      </p:sp>
    </p:spTree>
    <p:extLst>
      <p:ext uri="{BB962C8B-B14F-4D97-AF65-F5344CB8AC3E}">
        <p14:creationId xmlns:p14="http://schemas.microsoft.com/office/powerpoint/2010/main" val="19101985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5708E56-7D02-6B06-0303-1720BC2CE35C}"/>
              </a:ext>
            </a:extLst>
          </p:cNvPr>
          <p:cNvSpPr>
            <a:spLocks noGrp="1"/>
          </p:cNvSpPr>
          <p:nvPr>
            <p:ph type="dt" sz="half" idx="10"/>
          </p:nvPr>
        </p:nvSpPr>
        <p:spPr/>
        <p:txBody>
          <a:bodyPr/>
          <a:lstStyle/>
          <a:p>
            <a:fld id="{875F5663-A037-491B-9822-D114C1056750}" type="datetimeFigureOut">
              <a:rPr lang="en-US" smtClean="0"/>
              <a:t>2/18/2026</a:t>
            </a:fld>
            <a:endParaRPr lang="en-US"/>
          </a:p>
        </p:txBody>
      </p:sp>
      <p:sp>
        <p:nvSpPr>
          <p:cNvPr id="3" name="Footer Placeholder 2">
            <a:extLst>
              <a:ext uri="{FF2B5EF4-FFF2-40B4-BE49-F238E27FC236}">
                <a16:creationId xmlns:a16="http://schemas.microsoft.com/office/drawing/2014/main" id="{0329D8F2-BDF0-41ED-54F9-83D2F9C10E9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B350296-39C4-DFF4-82C3-20034F9E0D3E}"/>
              </a:ext>
            </a:extLst>
          </p:cNvPr>
          <p:cNvSpPr>
            <a:spLocks noGrp="1"/>
          </p:cNvSpPr>
          <p:nvPr>
            <p:ph type="sldNum" sz="quarter" idx="12"/>
          </p:nvPr>
        </p:nvSpPr>
        <p:spPr/>
        <p:txBody>
          <a:bodyPr/>
          <a:lstStyle/>
          <a:p>
            <a:fld id="{ED33B4A8-434A-4A88-824A-F5DBE3B0BFB8}" type="slidenum">
              <a:rPr lang="en-US" smtClean="0"/>
              <a:t>‹#›</a:t>
            </a:fld>
            <a:endParaRPr lang="en-US"/>
          </a:p>
        </p:txBody>
      </p:sp>
    </p:spTree>
    <p:extLst>
      <p:ext uri="{BB962C8B-B14F-4D97-AF65-F5344CB8AC3E}">
        <p14:creationId xmlns:p14="http://schemas.microsoft.com/office/powerpoint/2010/main" val="27724101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BE4F64-9B72-AF4C-577A-C996AD8C6E0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28875C8-671A-29EC-22A4-824ABF1570B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2931BC3-727B-FEC4-E4C4-6C568004AB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169641D-0604-B513-1041-04D4C303BD29}"/>
              </a:ext>
            </a:extLst>
          </p:cNvPr>
          <p:cNvSpPr>
            <a:spLocks noGrp="1"/>
          </p:cNvSpPr>
          <p:nvPr>
            <p:ph type="dt" sz="half" idx="10"/>
          </p:nvPr>
        </p:nvSpPr>
        <p:spPr/>
        <p:txBody>
          <a:bodyPr/>
          <a:lstStyle/>
          <a:p>
            <a:fld id="{875F5663-A037-491B-9822-D114C1056750}" type="datetimeFigureOut">
              <a:rPr lang="en-US" smtClean="0"/>
              <a:t>2/18/2026</a:t>
            </a:fld>
            <a:endParaRPr lang="en-US"/>
          </a:p>
        </p:txBody>
      </p:sp>
      <p:sp>
        <p:nvSpPr>
          <p:cNvPr id="6" name="Footer Placeholder 5">
            <a:extLst>
              <a:ext uri="{FF2B5EF4-FFF2-40B4-BE49-F238E27FC236}">
                <a16:creationId xmlns:a16="http://schemas.microsoft.com/office/drawing/2014/main" id="{0304E80F-BB30-38CA-D377-B5B88A2DBC7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AF26956-9E0C-1A9B-0110-C5ED537F3820}"/>
              </a:ext>
            </a:extLst>
          </p:cNvPr>
          <p:cNvSpPr>
            <a:spLocks noGrp="1"/>
          </p:cNvSpPr>
          <p:nvPr>
            <p:ph type="sldNum" sz="quarter" idx="12"/>
          </p:nvPr>
        </p:nvSpPr>
        <p:spPr/>
        <p:txBody>
          <a:bodyPr/>
          <a:lstStyle/>
          <a:p>
            <a:fld id="{ED33B4A8-434A-4A88-824A-F5DBE3B0BFB8}" type="slidenum">
              <a:rPr lang="en-US" smtClean="0"/>
              <a:t>‹#›</a:t>
            </a:fld>
            <a:endParaRPr lang="en-US"/>
          </a:p>
        </p:txBody>
      </p:sp>
    </p:spTree>
    <p:extLst>
      <p:ext uri="{BB962C8B-B14F-4D97-AF65-F5344CB8AC3E}">
        <p14:creationId xmlns:p14="http://schemas.microsoft.com/office/powerpoint/2010/main" val="23705866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930EFE-C138-1388-93EF-0F95E22A61E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51C4119-8387-77C0-7451-47C55B52A83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AC49D69-B963-D446-BAF2-1C959CC27E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9E4282F-5691-23DF-5E18-2EE44A7746F6}"/>
              </a:ext>
            </a:extLst>
          </p:cNvPr>
          <p:cNvSpPr>
            <a:spLocks noGrp="1"/>
          </p:cNvSpPr>
          <p:nvPr>
            <p:ph type="dt" sz="half" idx="10"/>
          </p:nvPr>
        </p:nvSpPr>
        <p:spPr/>
        <p:txBody>
          <a:bodyPr/>
          <a:lstStyle/>
          <a:p>
            <a:fld id="{875F5663-A037-491B-9822-D114C1056750}" type="datetimeFigureOut">
              <a:rPr lang="en-US" smtClean="0"/>
              <a:t>2/18/2026</a:t>
            </a:fld>
            <a:endParaRPr lang="en-US"/>
          </a:p>
        </p:txBody>
      </p:sp>
      <p:sp>
        <p:nvSpPr>
          <p:cNvPr id="6" name="Footer Placeholder 5">
            <a:extLst>
              <a:ext uri="{FF2B5EF4-FFF2-40B4-BE49-F238E27FC236}">
                <a16:creationId xmlns:a16="http://schemas.microsoft.com/office/drawing/2014/main" id="{C1FEF867-E389-D9D8-0BFB-A1D4A505B59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F6F438C-902F-EE7D-C294-1F7F0A0E627A}"/>
              </a:ext>
            </a:extLst>
          </p:cNvPr>
          <p:cNvSpPr>
            <a:spLocks noGrp="1"/>
          </p:cNvSpPr>
          <p:nvPr>
            <p:ph type="sldNum" sz="quarter" idx="12"/>
          </p:nvPr>
        </p:nvSpPr>
        <p:spPr/>
        <p:txBody>
          <a:bodyPr/>
          <a:lstStyle/>
          <a:p>
            <a:fld id="{ED33B4A8-434A-4A88-824A-F5DBE3B0BFB8}" type="slidenum">
              <a:rPr lang="en-US" smtClean="0"/>
              <a:t>‹#›</a:t>
            </a:fld>
            <a:endParaRPr lang="en-US"/>
          </a:p>
        </p:txBody>
      </p:sp>
    </p:spTree>
    <p:extLst>
      <p:ext uri="{BB962C8B-B14F-4D97-AF65-F5344CB8AC3E}">
        <p14:creationId xmlns:p14="http://schemas.microsoft.com/office/powerpoint/2010/main" val="29463339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8C64D3-1CE1-AC0E-D158-6ED3F132DE5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9D2AC35-E739-E908-6258-914983A0D9C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A350437-38D4-D692-9EBE-0B56E2DDBBE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75F5663-A037-491B-9822-D114C1056750}" type="datetimeFigureOut">
              <a:rPr lang="en-US" smtClean="0"/>
              <a:t>2/18/2026</a:t>
            </a:fld>
            <a:endParaRPr lang="en-US"/>
          </a:p>
        </p:txBody>
      </p:sp>
      <p:sp>
        <p:nvSpPr>
          <p:cNvPr id="5" name="Footer Placeholder 4">
            <a:extLst>
              <a:ext uri="{FF2B5EF4-FFF2-40B4-BE49-F238E27FC236}">
                <a16:creationId xmlns:a16="http://schemas.microsoft.com/office/drawing/2014/main" id="{1D2BAE98-42A0-7D6F-4313-437721C6895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39DFDBC7-745E-DA6F-780A-BCDFC1FEF0D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D33B4A8-434A-4A88-824A-F5DBE3B0BFB8}" type="slidenum">
              <a:rPr lang="en-US" smtClean="0"/>
              <a:t>‹#›</a:t>
            </a:fld>
            <a:endParaRPr lang="en-US"/>
          </a:p>
        </p:txBody>
      </p:sp>
    </p:spTree>
    <p:extLst>
      <p:ext uri="{BB962C8B-B14F-4D97-AF65-F5344CB8AC3E}">
        <p14:creationId xmlns:p14="http://schemas.microsoft.com/office/powerpoint/2010/main" val="9171809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866BAC-A147-0E3F-EFC7-EA0838565059}"/>
              </a:ext>
            </a:extLst>
          </p:cNvPr>
          <p:cNvSpPr>
            <a:spLocks noGrp="1"/>
          </p:cNvSpPr>
          <p:nvPr>
            <p:ph type="ctrTitle"/>
          </p:nvPr>
        </p:nvSpPr>
        <p:spPr>
          <a:xfrm>
            <a:off x="1524000" y="1122363"/>
            <a:ext cx="9144000" cy="1858581"/>
          </a:xfrm>
        </p:spPr>
        <p:txBody>
          <a:bodyPr>
            <a:noAutofit/>
          </a:bodyPr>
          <a:lstStyle/>
          <a:p>
            <a:r>
              <a:rPr lang="en-US" sz="4400" dirty="0"/>
              <a:t>Summary/Key Points of Day 2</a:t>
            </a:r>
            <a:br>
              <a:rPr lang="en-US" sz="4400" dirty="0"/>
            </a:br>
            <a:r>
              <a:rPr lang="en-US" sz="4400" dirty="0"/>
              <a:t>Clinical Uses of Platelets and Product Development</a:t>
            </a:r>
          </a:p>
        </p:txBody>
      </p:sp>
      <p:sp>
        <p:nvSpPr>
          <p:cNvPr id="3" name="Subtitle 2">
            <a:extLst>
              <a:ext uri="{FF2B5EF4-FFF2-40B4-BE49-F238E27FC236}">
                <a16:creationId xmlns:a16="http://schemas.microsoft.com/office/drawing/2014/main" id="{FBC03EED-6482-4C3C-043B-425E919760D1}"/>
              </a:ext>
            </a:extLst>
          </p:cNvPr>
          <p:cNvSpPr>
            <a:spLocks noGrp="1"/>
          </p:cNvSpPr>
          <p:nvPr>
            <p:ph type="subTitle" idx="1"/>
          </p:nvPr>
        </p:nvSpPr>
        <p:spPr>
          <a:xfrm>
            <a:off x="1524000" y="3099118"/>
            <a:ext cx="9144000" cy="3054794"/>
          </a:xfrm>
        </p:spPr>
        <p:txBody>
          <a:bodyPr>
            <a:normAutofit lnSpcReduction="10000"/>
          </a:bodyPr>
          <a:lstStyle/>
          <a:p>
            <a:r>
              <a:rPr lang="en-US" dirty="0"/>
              <a:t>Toby A Silverman, M.D., M.P.H.</a:t>
            </a:r>
          </a:p>
          <a:p>
            <a:r>
              <a:rPr lang="en-US" dirty="0"/>
              <a:t>Tunnell Government Services</a:t>
            </a:r>
          </a:p>
          <a:p>
            <a:r>
              <a:rPr lang="en-US" dirty="0"/>
              <a:t>Contractor to BARDA</a:t>
            </a:r>
          </a:p>
          <a:p>
            <a:r>
              <a:rPr lang="en-US" dirty="0"/>
              <a:t>February 19, 2026</a:t>
            </a:r>
          </a:p>
          <a:p>
            <a:r>
              <a:rPr lang="en-US" dirty="0"/>
              <a:t>The following are the private views of the presenter, are not official policy, and are not intended to represent the views of the Department of Health and Human Services, the Department of the Army, the Department of Defense, or the Defense Health Agency.</a:t>
            </a:r>
          </a:p>
          <a:p>
            <a:endParaRPr lang="en-US" dirty="0"/>
          </a:p>
          <a:p>
            <a:endParaRPr lang="en-US" dirty="0"/>
          </a:p>
        </p:txBody>
      </p:sp>
    </p:spTree>
    <p:extLst>
      <p:ext uri="{BB962C8B-B14F-4D97-AF65-F5344CB8AC3E}">
        <p14:creationId xmlns:p14="http://schemas.microsoft.com/office/powerpoint/2010/main" val="37209663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4FD5C6-C835-0BB2-AAC9-F0855E41D73D}"/>
              </a:ext>
            </a:extLst>
          </p:cNvPr>
          <p:cNvSpPr>
            <a:spLocks noGrp="1"/>
          </p:cNvSpPr>
          <p:nvPr>
            <p:ph type="title"/>
          </p:nvPr>
        </p:nvSpPr>
        <p:spPr/>
        <p:txBody>
          <a:bodyPr/>
          <a:lstStyle/>
          <a:p>
            <a:pPr algn="ctr"/>
            <a:r>
              <a:rPr lang="en-US" dirty="0"/>
              <a:t>Role of Extracellular Vesicles and Synthetic Platelet Nanoparticles</a:t>
            </a:r>
          </a:p>
        </p:txBody>
      </p:sp>
      <p:sp>
        <p:nvSpPr>
          <p:cNvPr id="3" name="Content Placeholder 2">
            <a:extLst>
              <a:ext uri="{FF2B5EF4-FFF2-40B4-BE49-F238E27FC236}">
                <a16:creationId xmlns:a16="http://schemas.microsoft.com/office/drawing/2014/main" id="{36E5D97C-6D6C-837F-D092-E67559877490}"/>
              </a:ext>
            </a:extLst>
          </p:cNvPr>
          <p:cNvSpPr>
            <a:spLocks noGrp="1"/>
          </p:cNvSpPr>
          <p:nvPr>
            <p:ph idx="1"/>
          </p:nvPr>
        </p:nvSpPr>
        <p:spPr>
          <a:xfrm>
            <a:off x="838200" y="1825625"/>
            <a:ext cx="10515600" cy="4667250"/>
          </a:xfrm>
        </p:spPr>
        <p:txBody>
          <a:bodyPr>
            <a:norm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Dr. Sen Gupta </a:t>
            </a:r>
            <a:r>
              <a:rPr lang="en-US" sz="2600" dirty="0">
                <a:solidFill>
                  <a:prstClr val="black"/>
                </a:solidFill>
                <a:latin typeface="Aptos" panose="02110004020202020204"/>
              </a:rPr>
              <a:t>r</a:t>
            </a:r>
            <a:r>
              <a:rPr kumimoji="0" lang="en-US" sz="2600" b="0" i="0" u="none" strike="noStrike" kern="1200" cap="none" spc="0" normalizeH="0" baseline="0" noProof="0" dirty="0" err="1">
                <a:ln>
                  <a:noFill/>
                </a:ln>
                <a:solidFill>
                  <a:prstClr val="black"/>
                </a:solidFill>
                <a:effectLst/>
                <a:uLnTx/>
                <a:uFillTx/>
                <a:latin typeface="Aptos" panose="02110004020202020204"/>
                <a:ea typeface="+mn-ea"/>
                <a:cs typeface="+mn-cs"/>
              </a:rPr>
              <a:t>eviewed</a:t>
            </a:r>
            <a:r>
              <a:rPr kumimoji="0" lang="en-US" sz="2600" b="0" i="0" u="none" strike="noStrike" kern="1200" cap="none" spc="0" normalizeH="0" baseline="0" noProof="0" dirty="0">
                <a:ln>
                  <a:noFill/>
                </a:ln>
                <a:solidFill>
                  <a:prstClr val="black"/>
                </a:solidFill>
                <a:effectLst/>
                <a:uLnTx/>
                <a:uFillTx/>
                <a:latin typeface="Aptos" panose="02110004020202020204"/>
                <a:ea typeface="+mn-ea"/>
                <a:cs typeface="+mn-cs"/>
              </a:rPr>
              <a:t> effect of various “gears” as demonstrated by platelet </a:t>
            </a:r>
            <a:r>
              <a:rPr lang="en-US" sz="2600" dirty="0">
                <a:solidFill>
                  <a:prstClr val="black"/>
                </a:solidFill>
                <a:latin typeface="Aptos" panose="02110004020202020204"/>
              </a:rPr>
              <a:t>c</a:t>
            </a:r>
            <a:r>
              <a:rPr kumimoji="0" lang="en-US" sz="2600" b="0" i="0" u="none" strike="noStrike" kern="1200" cap="none" spc="0" normalizeH="0" baseline="0" noProof="0" dirty="0" err="1">
                <a:ln>
                  <a:noFill/>
                </a:ln>
                <a:solidFill>
                  <a:prstClr val="black"/>
                </a:solidFill>
                <a:effectLst/>
                <a:uLnTx/>
                <a:uFillTx/>
                <a:latin typeface="Aptos" panose="02110004020202020204"/>
                <a:ea typeface="+mn-ea"/>
                <a:cs typeface="+mn-cs"/>
              </a:rPr>
              <a:t>ount</a:t>
            </a:r>
            <a:r>
              <a:rPr kumimoji="0" lang="en-US" sz="2600" b="0" i="0" u="none" strike="noStrike" kern="1200" cap="none" spc="0" normalizeH="0" baseline="0" noProof="0" dirty="0">
                <a:ln>
                  <a:noFill/>
                </a:ln>
                <a:solidFill>
                  <a:prstClr val="black"/>
                </a:solidFill>
                <a:effectLst/>
                <a:uLnTx/>
                <a:uFillTx/>
                <a:latin typeface="Aptos" panose="02110004020202020204"/>
                <a:ea typeface="+mn-ea"/>
                <a:cs typeface="+mn-cs"/>
              </a:rPr>
              <a:t> depletion, inhibition of adhesion and aggregation, inhibition of coagulant function, and inhibition of secretory function</a:t>
            </a:r>
          </a:p>
          <a:p>
            <a:pPr lvl="1"/>
            <a:r>
              <a:rPr lang="en-US" dirty="0"/>
              <a:t>Discussed several generations of bio-inspired synthetic platelet design</a:t>
            </a:r>
          </a:p>
          <a:p>
            <a:pPr lvl="2"/>
            <a:r>
              <a:rPr lang="en-US" dirty="0" err="1"/>
              <a:t>Synthoplate</a:t>
            </a:r>
            <a:r>
              <a:rPr lang="en-US" dirty="0"/>
              <a:t>, a lipid nanoparticle decorated with peptides that mimic platelet  adhesion and aggregation mechanisms</a:t>
            </a:r>
          </a:p>
          <a:p>
            <a:pPr lvl="2"/>
            <a:r>
              <a:rPr lang="en-US" dirty="0"/>
              <a:t>Procoagulant </a:t>
            </a:r>
            <a:r>
              <a:rPr lang="en-US" dirty="0" err="1"/>
              <a:t>SynthoPlate</a:t>
            </a:r>
            <a:r>
              <a:rPr lang="en-US" dirty="0"/>
              <a:t> (P-SP), </a:t>
            </a:r>
            <a:r>
              <a:rPr lang="en-US" dirty="0" err="1"/>
              <a:t>Synthoplate</a:t>
            </a:r>
            <a:r>
              <a:rPr lang="en-US" dirty="0"/>
              <a:t> surface modified with Phosphatidylserine to mimic platelet-mediated thrombin amplification</a:t>
            </a:r>
          </a:p>
          <a:p>
            <a:pPr lvl="2"/>
            <a:r>
              <a:rPr lang="en-US" dirty="0"/>
              <a:t>Secretory Synthetic Platelet (S-SP) for cargo delivery including site specific drug release</a:t>
            </a:r>
          </a:p>
          <a:p>
            <a:pPr lvl="1"/>
            <a:r>
              <a:rPr lang="en-US" dirty="0"/>
              <a:t>Reviewed activity of </a:t>
            </a:r>
            <a:r>
              <a:rPr lang="en-US" dirty="0" err="1"/>
              <a:t>Synthoplate</a:t>
            </a:r>
            <a:r>
              <a:rPr lang="en-US" dirty="0"/>
              <a:t> in </a:t>
            </a:r>
            <a:r>
              <a:rPr lang="en-US" i="1" dirty="0"/>
              <a:t>in vitro </a:t>
            </a:r>
            <a:r>
              <a:rPr lang="en-US" dirty="0"/>
              <a:t>microfluidic models and in </a:t>
            </a:r>
            <a:r>
              <a:rPr lang="en-US" i="1" dirty="0"/>
              <a:t>in vivo </a:t>
            </a:r>
            <a:r>
              <a:rPr lang="en-US" dirty="0"/>
              <a:t>hemostasis models in mice, rats, rabbits and pigs</a:t>
            </a:r>
          </a:p>
          <a:p>
            <a:r>
              <a:rPr lang="en-US" dirty="0"/>
              <a:t>Synthetic Platelet → “Synthetic Custom EV” for Drug Delivery</a:t>
            </a:r>
          </a:p>
          <a:p>
            <a:endParaRPr lang="en-US" dirty="0"/>
          </a:p>
        </p:txBody>
      </p:sp>
    </p:spTree>
    <p:extLst>
      <p:ext uri="{BB962C8B-B14F-4D97-AF65-F5344CB8AC3E}">
        <p14:creationId xmlns:p14="http://schemas.microsoft.com/office/powerpoint/2010/main" val="21302968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3B4484-885A-0EC6-E9BC-BF894B3D5D06}"/>
              </a:ext>
            </a:extLst>
          </p:cNvPr>
          <p:cNvSpPr>
            <a:spLocks noGrp="1"/>
          </p:cNvSpPr>
          <p:nvPr>
            <p:ph type="title"/>
          </p:nvPr>
        </p:nvSpPr>
        <p:spPr>
          <a:xfrm>
            <a:off x="838200" y="365125"/>
            <a:ext cx="10515600" cy="969899"/>
          </a:xfrm>
        </p:spPr>
        <p:txBody>
          <a:bodyPr/>
          <a:lstStyle/>
          <a:p>
            <a:pPr algn="ctr"/>
            <a:r>
              <a:rPr lang="en-US" dirty="0"/>
              <a:t>Ex Vivo Platelet Manufacturing</a:t>
            </a:r>
          </a:p>
        </p:txBody>
      </p:sp>
      <p:sp>
        <p:nvSpPr>
          <p:cNvPr id="7" name="Content Placeholder 6">
            <a:extLst>
              <a:ext uri="{FF2B5EF4-FFF2-40B4-BE49-F238E27FC236}">
                <a16:creationId xmlns:a16="http://schemas.microsoft.com/office/drawing/2014/main" id="{C0BFE555-0B74-647D-A977-86F2DE10DDCE}"/>
              </a:ext>
            </a:extLst>
          </p:cNvPr>
          <p:cNvSpPr>
            <a:spLocks noGrp="1"/>
          </p:cNvSpPr>
          <p:nvPr>
            <p:ph idx="1"/>
          </p:nvPr>
        </p:nvSpPr>
        <p:spPr>
          <a:xfrm>
            <a:off x="838200" y="1335024"/>
            <a:ext cx="10515600" cy="4905947"/>
          </a:xfrm>
        </p:spPr>
        <p:txBody>
          <a:bodyPr/>
          <a:lstStyle/>
          <a:p>
            <a:r>
              <a:rPr lang="en-US" dirty="0"/>
              <a:t>Drs. Ghevaert, </a:t>
            </a:r>
            <a:r>
              <a:rPr lang="en-US" dirty="0" err="1"/>
              <a:t>Pongerard</a:t>
            </a:r>
            <a:r>
              <a:rPr lang="en-US" dirty="0"/>
              <a:t>, and Asami discussed issues related to ex vivo production of platelets </a:t>
            </a:r>
          </a:p>
        </p:txBody>
      </p:sp>
      <p:pic>
        <p:nvPicPr>
          <p:cNvPr id="9" name="Picture 8">
            <a:extLst>
              <a:ext uri="{FF2B5EF4-FFF2-40B4-BE49-F238E27FC236}">
                <a16:creationId xmlns:a16="http://schemas.microsoft.com/office/drawing/2014/main" id="{58A7B915-DE77-EDBF-80B6-532FD6DB971E}"/>
              </a:ext>
            </a:extLst>
          </p:cNvPr>
          <p:cNvPicPr>
            <a:picLocks noChangeAspect="1"/>
          </p:cNvPicPr>
          <p:nvPr/>
        </p:nvPicPr>
        <p:blipFill>
          <a:blip r:embed="rId2"/>
          <a:stretch>
            <a:fillRect/>
          </a:stretch>
        </p:blipFill>
        <p:spPr>
          <a:xfrm>
            <a:off x="838200" y="2304924"/>
            <a:ext cx="9982200" cy="4358876"/>
          </a:xfrm>
          <a:prstGeom prst="rect">
            <a:avLst/>
          </a:prstGeom>
        </p:spPr>
      </p:pic>
    </p:spTree>
    <p:extLst>
      <p:ext uri="{BB962C8B-B14F-4D97-AF65-F5344CB8AC3E}">
        <p14:creationId xmlns:p14="http://schemas.microsoft.com/office/powerpoint/2010/main" val="10995144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327658-7C5F-2E57-EC7A-9AB99CD15C54}"/>
              </a:ext>
            </a:extLst>
          </p:cNvPr>
          <p:cNvSpPr>
            <a:spLocks noGrp="1"/>
          </p:cNvSpPr>
          <p:nvPr>
            <p:ph type="title"/>
          </p:nvPr>
        </p:nvSpPr>
        <p:spPr/>
        <p:txBody>
          <a:bodyPr/>
          <a:lstStyle/>
          <a:p>
            <a:pPr algn="ctr"/>
            <a:r>
              <a:rPr lang="en-US" dirty="0"/>
              <a:t>Private Investment Perspective</a:t>
            </a:r>
          </a:p>
        </p:txBody>
      </p:sp>
      <p:sp>
        <p:nvSpPr>
          <p:cNvPr id="3" name="Content Placeholder 2">
            <a:extLst>
              <a:ext uri="{FF2B5EF4-FFF2-40B4-BE49-F238E27FC236}">
                <a16:creationId xmlns:a16="http://schemas.microsoft.com/office/drawing/2014/main" id="{2429A52B-EAFD-4AC2-CB88-0F793B21B759}"/>
              </a:ext>
            </a:extLst>
          </p:cNvPr>
          <p:cNvSpPr>
            <a:spLocks noGrp="1"/>
          </p:cNvSpPr>
          <p:nvPr>
            <p:ph idx="1"/>
          </p:nvPr>
        </p:nvSpPr>
        <p:spPr/>
        <p:txBody>
          <a:bodyPr/>
          <a:lstStyle/>
          <a:p>
            <a:r>
              <a:rPr lang="en-US" dirty="0"/>
              <a:t>Global Health Investment Corporation (GHIC)</a:t>
            </a:r>
          </a:p>
          <a:p>
            <a:r>
              <a:rPr lang="en-US" dirty="0"/>
              <a:t>Arch Venture Partners</a:t>
            </a:r>
          </a:p>
          <a:p>
            <a:r>
              <a:rPr lang="en-US" dirty="0"/>
              <a:t>NYBC Ventures</a:t>
            </a:r>
          </a:p>
        </p:txBody>
      </p:sp>
    </p:spTree>
    <p:extLst>
      <p:ext uri="{BB962C8B-B14F-4D97-AF65-F5344CB8AC3E}">
        <p14:creationId xmlns:p14="http://schemas.microsoft.com/office/powerpoint/2010/main" val="33588341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9DC19A-CB61-DD98-1CCC-1313ABE9C925}"/>
              </a:ext>
            </a:extLst>
          </p:cNvPr>
          <p:cNvSpPr>
            <a:spLocks noGrp="1"/>
          </p:cNvSpPr>
          <p:nvPr>
            <p:ph type="title"/>
          </p:nvPr>
        </p:nvSpPr>
        <p:spPr/>
        <p:txBody>
          <a:bodyPr/>
          <a:lstStyle/>
          <a:p>
            <a:pPr algn="ctr"/>
            <a:r>
              <a:rPr lang="en-US" dirty="0"/>
              <a:t>Company Lightning Round</a:t>
            </a:r>
          </a:p>
        </p:txBody>
      </p:sp>
      <p:sp>
        <p:nvSpPr>
          <p:cNvPr id="3" name="Content Placeholder 2">
            <a:extLst>
              <a:ext uri="{FF2B5EF4-FFF2-40B4-BE49-F238E27FC236}">
                <a16:creationId xmlns:a16="http://schemas.microsoft.com/office/drawing/2014/main" id="{E347B78C-6ADB-ABF8-FD3E-5A08941041D4}"/>
              </a:ext>
            </a:extLst>
          </p:cNvPr>
          <p:cNvSpPr>
            <a:spLocks noGrp="1"/>
          </p:cNvSpPr>
          <p:nvPr>
            <p:ph idx="1"/>
          </p:nvPr>
        </p:nvSpPr>
        <p:spPr/>
        <p:txBody>
          <a:bodyPr>
            <a:normAutofit/>
          </a:bodyPr>
          <a:lstStyle/>
          <a:p>
            <a:r>
              <a:rPr lang="en-US" dirty="0" err="1"/>
              <a:t>HemostOD</a:t>
            </a:r>
            <a:r>
              <a:rPr lang="en-US" dirty="0"/>
              <a:t>- ex vivo engineered platelets</a:t>
            </a:r>
          </a:p>
          <a:p>
            <a:r>
              <a:rPr lang="en-US" dirty="0" err="1"/>
              <a:t>Megakaryon</a:t>
            </a:r>
            <a:r>
              <a:rPr lang="en-US" dirty="0"/>
              <a:t>- iPSC derived megakaryocyte precursor cells and platelets</a:t>
            </a:r>
          </a:p>
          <a:p>
            <a:r>
              <a:rPr lang="en-US" dirty="0"/>
              <a:t>New Platelet Company Ltd.-non-immunizing (HLA Class I null) platelets (</a:t>
            </a:r>
            <a:r>
              <a:rPr lang="en-US" dirty="0" err="1"/>
              <a:t>mPLTs</a:t>
            </a:r>
            <a:r>
              <a:rPr lang="en-US" dirty="0"/>
              <a:t>) from iPSCs </a:t>
            </a:r>
          </a:p>
          <a:p>
            <a:r>
              <a:rPr lang="en-US" dirty="0"/>
              <a:t>Rion- platelet derived purified exosomes</a:t>
            </a:r>
          </a:p>
          <a:p>
            <a:r>
              <a:rPr lang="en-US" dirty="0"/>
              <a:t>Preservation Bio- PB-001 containing a Rho-A inhibitor (S-G04) to allows extended refrigerated platelet shelf-life</a:t>
            </a:r>
          </a:p>
        </p:txBody>
      </p:sp>
    </p:spTree>
    <p:extLst>
      <p:ext uri="{BB962C8B-B14F-4D97-AF65-F5344CB8AC3E}">
        <p14:creationId xmlns:p14="http://schemas.microsoft.com/office/powerpoint/2010/main" val="79275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39EAC-3DA0-833F-162F-2020A29999D8}"/>
              </a:ext>
            </a:extLst>
          </p:cNvPr>
          <p:cNvSpPr>
            <a:spLocks noGrp="1"/>
          </p:cNvSpPr>
          <p:nvPr>
            <p:ph type="title"/>
          </p:nvPr>
        </p:nvSpPr>
        <p:spPr/>
        <p:txBody>
          <a:bodyPr/>
          <a:lstStyle/>
          <a:p>
            <a:pPr algn="ctr"/>
            <a:r>
              <a:rPr lang="en-US" dirty="0"/>
              <a:t>Platelets: Common Themes</a:t>
            </a:r>
          </a:p>
        </p:txBody>
      </p:sp>
      <p:sp>
        <p:nvSpPr>
          <p:cNvPr id="3" name="Content Placeholder 2">
            <a:extLst>
              <a:ext uri="{FF2B5EF4-FFF2-40B4-BE49-F238E27FC236}">
                <a16:creationId xmlns:a16="http://schemas.microsoft.com/office/drawing/2014/main" id="{F29E6368-FD68-8328-DADB-BBF23AD3CF16}"/>
              </a:ext>
            </a:extLst>
          </p:cNvPr>
          <p:cNvSpPr>
            <a:spLocks noGrp="1"/>
          </p:cNvSpPr>
          <p:nvPr>
            <p:ph idx="1"/>
          </p:nvPr>
        </p:nvSpPr>
        <p:spPr/>
        <p:txBody>
          <a:bodyPr>
            <a:normAutofit/>
          </a:bodyPr>
          <a:lstStyle/>
          <a:p>
            <a:r>
              <a:rPr lang="en-US" dirty="0"/>
              <a:t>Precious and scarce resource</a:t>
            </a:r>
          </a:p>
          <a:p>
            <a:r>
              <a:rPr lang="en-US" dirty="0"/>
              <a:t>Not without risks</a:t>
            </a:r>
          </a:p>
          <a:p>
            <a:r>
              <a:rPr lang="en-US" dirty="0"/>
              <a:t>Incomplete efficacy evidence base</a:t>
            </a:r>
          </a:p>
          <a:p>
            <a:r>
              <a:rPr lang="en-US" dirty="0"/>
              <a:t>Expectation for safe and effective use in appropriate settings</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0353465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C1CB4-E978-5FB5-3CD2-651217DA692C}"/>
              </a:ext>
            </a:extLst>
          </p:cNvPr>
          <p:cNvSpPr>
            <a:spLocks noGrp="1"/>
          </p:cNvSpPr>
          <p:nvPr>
            <p:ph type="title"/>
          </p:nvPr>
        </p:nvSpPr>
        <p:spPr/>
        <p:txBody>
          <a:bodyPr/>
          <a:lstStyle/>
          <a:p>
            <a:pPr algn="ctr"/>
            <a:r>
              <a:rPr lang="en-US" dirty="0"/>
              <a:t>Clinical Uses of Platelets</a:t>
            </a:r>
          </a:p>
        </p:txBody>
      </p:sp>
      <p:sp>
        <p:nvSpPr>
          <p:cNvPr id="3" name="Content Placeholder 2">
            <a:extLst>
              <a:ext uri="{FF2B5EF4-FFF2-40B4-BE49-F238E27FC236}">
                <a16:creationId xmlns:a16="http://schemas.microsoft.com/office/drawing/2014/main" id="{201B5445-756C-9327-4FAE-2722C804C116}"/>
              </a:ext>
            </a:extLst>
          </p:cNvPr>
          <p:cNvSpPr>
            <a:spLocks noGrp="1"/>
          </p:cNvSpPr>
          <p:nvPr>
            <p:ph idx="1"/>
          </p:nvPr>
        </p:nvSpPr>
        <p:spPr/>
        <p:txBody>
          <a:bodyPr>
            <a:normAutofit fontScale="92500" lnSpcReduction="20000"/>
          </a:bodyPr>
          <a:lstStyle/>
          <a:p>
            <a:r>
              <a:rPr lang="en-US" dirty="0"/>
              <a:t>Dr Stanworth discussed ongoing conundrums in the clinical use of prophylactic platelet transfusions</a:t>
            </a:r>
          </a:p>
          <a:p>
            <a:pPr lvl="1"/>
            <a:r>
              <a:rPr lang="en-US" dirty="0"/>
              <a:t>Relationship between platelet count and outcomes</a:t>
            </a:r>
          </a:p>
          <a:p>
            <a:pPr lvl="1"/>
            <a:r>
              <a:rPr lang="en-US" dirty="0"/>
              <a:t>Relationship between platelet transfusion and platelet count increment</a:t>
            </a:r>
          </a:p>
          <a:p>
            <a:pPr lvl="1"/>
            <a:r>
              <a:rPr lang="en-US" dirty="0"/>
              <a:t>Balancing benefits with risks</a:t>
            </a:r>
          </a:p>
          <a:p>
            <a:pPr lvl="1"/>
            <a:r>
              <a:rPr lang="en-US" dirty="0"/>
              <a:t>Evidence base </a:t>
            </a:r>
          </a:p>
          <a:p>
            <a:pPr lvl="2"/>
            <a:r>
              <a:rPr lang="en-US" dirty="0" err="1"/>
              <a:t>randomised</a:t>
            </a:r>
            <a:r>
              <a:rPr lang="en-US" dirty="0"/>
              <a:t> trials including platelet transfusion threshold trials </a:t>
            </a:r>
          </a:p>
          <a:p>
            <a:pPr lvl="2"/>
            <a:r>
              <a:rPr lang="en-US" dirty="0"/>
              <a:t>Uncertain benefit of prophylactic transfusions</a:t>
            </a:r>
          </a:p>
          <a:p>
            <a:pPr lvl="1"/>
            <a:r>
              <a:rPr lang="en-US" dirty="0"/>
              <a:t>Important clinical question:</a:t>
            </a:r>
          </a:p>
          <a:p>
            <a:pPr lvl="2"/>
            <a:r>
              <a:rPr lang="en-US" dirty="0"/>
              <a:t>For patients in whom (prophylactic) platelet transfusion might be considered, what is the impact of a restrictive versus a liberal strategy on mortality and bleeding?</a:t>
            </a:r>
          </a:p>
          <a:p>
            <a:pPr lvl="2"/>
            <a:r>
              <a:rPr lang="en-US" dirty="0"/>
              <a:t>The ‘Threshold for Platelets’ study</a:t>
            </a:r>
          </a:p>
          <a:p>
            <a:pPr lvl="3"/>
            <a:r>
              <a:rPr lang="en-US" dirty="0"/>
              <a:t>An international </a:t>
            </a:r>
            <a:r>
              <a:rPr lang="en-US" dirty="0" err="1"/>
              <a:t>randomised</a:t>
            </a:r>
            <a:r>
              <a:rPr lang="en-US" dirty="0"/>
              <a:t> trial to define the platelet count below which critically ill patients should receive a platelet transfusion prior to invasive procedures</a:t>
            </a:r>
          </a:p>
          <a:p>
            <a:pPr lvl="3"/>
            <a:r>
              <a:rPr lang="en-US" dirty="0"/>
              <a:t>90 day all-cause mortality</a:t>
            </a:r>
          </a:p>
          <a:p>
            <a:pPr lvl="3"/>
            <a:r>
              <a:rPr lang="en-US" dirty="0"/>
              <a:t>5 platelet thresholds: ▪ &lt;10x10</a:t>
            </a:r>
            <a:r>
              <a:rPr lang="en-US" baseline="30000" dirty="0"/>
              <a:t>9</a:t>
            </a:r>
            <a:r>
              <a:rPr lang="en-US" dirty="0"/>
              <a:t>/L ▪ &lt;20x10</a:t>
            </a:r>
            <a:r>
              <a:rPr lang="en-US" baseline="30000" dirty="0"/>
              <a:t>9</a:t>
            </a:r>
            <a:r>
              <a:rPr lang="en-US" dirty="0"/>
              <a:t>/L ▪ &lt;30x10</a:t>
            </a:r>
            <a:r>
              <a:rPr lang="en-US" baseline="30000" dirty="0"/>
              <a:t>9</a:t>
            </a:r>
            <a:r>
              <a:rPr lang="en-US" dirty="0"/>
              <a:t>/L ▪ &lt;40x10</a:t>
            </a:r>
            <a:r>
              <a:rPr lang="en-US" baseline="30000" dirty="0"/>
              <a:t>9</a:t>
            </a:r>
            <a:r>
              <a:rPr lang="en-US" dirty="0"/>
              <a:t>/L ▪ &lt;50x10</a:t>
            </a:r>
            <a:r>
              <a:rPr lang="en-US" baseline="30000" dirty="0"/>
              <a:t>9</a:t>
            </a:r>
            <a:r>
              <a:rPr lang="en-US" dirty="0"/>
              <a:t>/L</a:t>
            </a:r>
          </a:p>
          <a:p>
            <a:pPr lvl="3"/>
            <a:endParaRPr lang="en-US" dirty="0"/>
          </a:p>
        </p:txBody>
      </p:sp>
    </p:spTree>
    <p:extLst>
      <p:ext uri="{BB962C8B-B14F-4D97-AF65-F5344CB8AC3E}">
        <p14:creationId xmlns:p14="http://schemas.microsoft.com/office/powerpoint/2010/main" val="37285275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2B20E5-E0EA-DFB7-7ED3-ACB64075CFE6}"/>
              </a:ext>
            </a:extLst>
          </p:cNvPr>
          <p:cNvSpPr>
            <a:spLocks noGrp="1"/>
          </p:cNvSpPr>
          <p:nvPr>
            <p:ph type="title"/>
          </p:nvPr>
        </p:nvSpPr>
        <p:spPr/>
        <p:txBody>
          <a:bodyPr>
            <a:normAutofit/>
          </a:bodyPr>
          <a:lstStyle/>
          <a:p>
            <a:pPr algn="ctr"/>
            <a:r>
              <a:rPr lang="en-US" sz="4000" b="0" i="0" u="none" strike="noStrike" baseline="0" dirty="0" err="1">
                <a:latin typeface="AptosDisplay"/>
              </a:rPr>
              <a:t>Hypoproliferative</a:t>
            </a:r>
            <a:r>
              <a:rPr lang="en-US" sz="4000" b="0" i="0" u="none" strike="noStrike" baseline="0" dirty="0">
                <a:latin typeface="AptosDisplay"/>
              </a:rPr>
              <a:t>/Functional Thrombocytopenia</a:t>
            </a:r>
            <a:endParaRPr lang="en-US" sz="4000" dirty="0"/>
          </a:p>
        </p:txBody>
      </p:sp>
      <p:sp>
        <p:nvSpPr>
          <p:cNvPr id="3" name="Content Placeholder 2">
            <a:extLst>
              <a:ext uri="{FF2B5EF4-FFF2-40B4-BE49-F238E27FC236}">
                <a16:creationId xmlns:a16="http://schemas.microsoft.com/office/drawing/2014/main" id="{05518B5B-503C-D59F-DFC6-9CE85F206F98}"/>
              </a:ext>
            </a:extLst>
          </p:cNvPr>
          <p:cNvSpPr>
            <a:spLocks noGrp="1"/>
          </p:cNvSpPr>
          <p:nvPr>
            <p:ph idx="1"/>
          </p:nvPr>
        </p:nvSpPr>
        <p:spPr>
          <a:xfrm>
            <a:off x="838200" y="1825624"/>
            <a:ext cx="10515600" cy="4584319"/>
          </a:xfrm>
        </p:spPr>
        <p:txBody>
          <a:bodyPr>
            <a:normAutofit fontScale="77500" lnSpcReduction="20000"/>
          </a:bodyPr>
          <a:lstStyle/>
          <a:p>
            <a:r>
              <a:rPr lang="en-US" dirty="0"/>
              <a:t>Dr Battinelli continued the discussion about who needs a platelet transfusion and discussed:</a:t>
            </a:r>
          </a:p>
          <a:p>
            <a:pPr lvl="1"/>
            <a:r>
              <a:rPr lang="en-US" sz="2600" b="0" i="0" u="none" strike="noStrike" baseline="0" dirty="0">
                <a:latin typeface="GillSansMT"/>
              </a:rPr>
              <a:t>Distinguishing </a:t>
            </a:r>
            <a:r>
              <a:rPr lang="en-US" sz="2600" b="1" i="0" u="none" strike="noStrike" baseline="0" dirty="0">
                <a:latin typeface="GillSansMT-Bold"/>
              </a:rPr>
              <a:t>hypo-proliferative </a:t>
            </a:r>
            <a:r>
              <a:rPr lang="en-US" sz="2600" b="0" i="0" u="none" strike="noStrike" baseline="0" dirty="0">
                <a:latin typeface="GillSansMT"/>
              </a:rPr>
              <a:t>from </a:t>
            </a:r>
            <a:r>
              <a:rPr lang="en-US" sz="2600" b="1" i="0" u="none" strike="noStrike" baseline="0" dirty="0">
                <a:latin typeface="GillSansMT-Bold"/>
              </a:rPr>
              <a:t>functional </a:t>
            </a:r>
            <a:r>
              <a:rPr lang="en-US" sz="2600" b="0" i="0" u="none" strike="noStrike" baseline="0" dirty="0">
                <a:latin typeface="GillSansMT"/>
              </a:rPr>
              <a:t>thrombocytopenia</a:t>
            </a:r>
          </a:p>
          <a:p>
            <a:pPr lvl="1"/>
            <a:r>
              <a:rPr lang="en-US" sz="2600" b="0" i="0" u="none" strike="noStrike" baseline="0" dirty="0">
                <a:latin typeface="GillSansMT"/>
              </a:rPr>
              <a:t>Applying </a:t>
            </a:r>
            <a:r>
              <a:rPr lang="en-US" sz="2600" b="1" i="0" u="none" strike="noStrike" baseline="0" dirty="0">
                <a:latin typeface="GillSansMT-Bold"/>
              </a:rPr>
              <a:t>evidence-based platelet transfusion thresholds</a:t>
            </a:r>
          </a:p>
          <a:p>
            <a:pPr lvl="1"/>
            <a:r>
              <a:rPr lang="en-US" sz="2600" b="0" i="0" u="none" strike="noStrike" baseline="0" dirty="0">
                <a:latin typeface="GillSansMT"/>
              </a:rPr>
              <a:t>Identifying scenarios where platelet transfusion is </a:t>
            </a:r>
            <a:r>
              <a:rPr lang="en-US" sz="2600" b="1" i="0" u="none" strike="noStrike" baseline="0" dirty="0">
                <a:latin typeface="GillSansMT-Bold"/>
              </a:rPr>
              <a:t>ineffective or harmful</a:t>
            </a:r>
          </a:p>
          <a:p>
            <a:pPr lvl="1"/>
            <a:r>
              <a:rPr lang="en-US" sz="2600" b="0" i="0" u="none" strike="noStrike" baseline="0" dirty="0">
                <a:latin typeface="GillSansMT"/>
              </a:rPr>
              <a:t>Using a </a:t>
            </a:r>
            <a:r>
              <a:rPr lang="en-US" sz="2600" b="1" i="0" u="none" strike="noStrike" baseline="0" dirty="0">
                <a:latin typeface="GillSansMT-Bold"/>
              </a:rPr>
              <a:t>practical clinical framework </a:t>
            </a:r>
            <a:r>
              <a:rPr lang="en-US" sz="2600" b="0" i="0" u="none" strike="noStrike" baseline="0" dirty="0">
                <a:latin typeface="GillSansMT"/>
              </a:rPr>
              <a:t>for transfusion decisions</a:t>
            </a:r>
            <a:endParaRPr lang="en-US" sz="2600" dirty="0"/>
          </a:p>
          <a:p>
            <a:r>
              <a:rPr lang="en-US" dirty="0"/>
              <a:t>Hemostasis depends on platelet number and function, vascular integrity, and coagulation factors</a:t>
            </a:r>
          </a:p>
          <a:p>
            <a:r>
              <a:rPr lang="en-US" dirty="0"/>
              <a:t>Distinguish between prophylactic transfusion in non-bleeding but at-risk patients and patients who are actively bleeding</a:t>
            </a:r>
          </a:p>
          <a:p>
            <a:pPr lvl="1"/>
            <a:r>
              <a:rPr lang="en-US" dirty="0"/>
              <a:t>Reviewed clinical trial data</a:t>
            </a:r>
          </a:p>
          <a:p>
            <a:r>
              <a:rPr lang="en-US" dirty="0"/>
              <a:t>Clinical context may affect platelet function even in the face of normal counts</a:t>
            </a:r>
          </a:p>
          <a:p>
            <a:pPr lvl="1"/>
            <a:r>
              <a:rPr lang="en-US" dirty="0"/>
              <a:t>Will transfused platelets be functional?</a:t>
            </a:r>
          </a:p>
          <a:p>
            <a:pPr lvl="1"/>
            <a:r>
              <a:rPr lang="en-US" dirty="0"/>
              <a:t>Are adjunctive therapies more effective?</a:t>
            </a:r>
          </a:p>
          <a:p>
            <a:pPr lvl="1"/>
            <a:r>
              <a:rPr lang="en-US" dirty="0"/>
              <a:t>Are platelet transfusions appropriate given the context?</a:t>
            </a:r>
          </a:p>
          <a:p>
            <a:pPr lvl="1"/>
            <a:endParaRPr lang="en-US" dirty="0"/>
          </a:p>
          <a:p>
            <a:pPr marL="457200" lvl="1" indent="0">
              <a:buNone/>
            </a:pPr>
            <a:endParaRPr lang="en-US" dirty="0"/>
          </a:p>
          <a:p>
            <a:pPr lvl="1"/>
            <a:endParaRPr lang="en-US" dirty="0"/>
          </a:p>
        </p:txBody>
      </p:sp>
    </p:spTree>
    <p:extLst>
      <p:ext uri="{BB962C8B-B14F-4D97-AF65-F5344CB8AC3E}">
        <p14:creationId xmlns:p14="http://schemas.microsoft.com/office/powerpoint/2010/main" val="22536646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AEC573-39D5-7094-A302-A511BEFD573F}"/>
              </a:ext>
            </a:extLst>
          </p:cNvPr>
          <p:cNvSpPr>
            <a:spLocks noGrp="1"/>
          </p:cNvSpPr>
          <p:nvPr>
            <p:ph type="title"/>
          </p:nvPr>
        </p:nvSpPr>
        <p:spPr/>
        <p:txBody>
          <a:bodyPr/>
          <a:lstStyle/>
          <a:p>
            <a:pPr algn="ctr"/>
            <a:r>
              <a:rPr lang="en-US" dirty="0"/>
              <a:t>Platelet Transfusion in Cardiac Surgery</a:t>
            </a:r>
          </a:p>
        </p:txBody>
      </p:sp>
      <p:sp>
        <p:nvSpPr>
          <p:cNvPr id="3" name="Content Placeholder 2">
            <a:extLst>
              <a:ext uri="{FF2B5EF4-FFF2-40B4-BE49-F238E27FC236}">
                <a16:creationId xmlns:a16="http://schemas.microsoft.com/office/drawing/2014/main" id="{EEAB3F7C-E454-1DAE-D2AC-7C6E44274EF9}"/>
              </a:ext>
            </a:extLst>
          </p:cNvPr>
          <p:cNvSpPr>
            <a:spLocks noGrp="1"/>
          </p:cNvSpPr>
          <p:nvPr>
            <p:ph idx="1"/>
          </p:nvPr>
        </p:nvSpPr>
        <p:spPr>
          <a:xfrm>
            <a:off x="838200" y="1825625"/>
            <a:ext cx="10515600" cy="4667250"/>
          </a:xfrm>
        </p:spPr>
        <p:txBody>
          <a:bodyPr>
            <a:normAutofit fontScale="85000" lnSpcReduction="20000"/>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Dr. Spinella </a:t>
            </a:r>
            <a:r>
              <a:rPr lang="en-US" sz="2600" dirty="0">
                <a:solidFill>
                  <a:prstClr val="black"/>
                </a:solidFill>
                <a:latin typeface="Aptos" panose="02110004020202020204"/>
              </a:rPr>
              <a:t>r</a:t>
            </a:r>
            <a:r>
              <a:rPr kumimoji="0" lang="en-US" sz="2600" b="0" i="0" u="none" strike="noStrike" kern="1200" cap="none" spc="0" normalizeH="0" baseline="0" noProof="0" dirty="0" err="1">
                <a:ln>
                  <a:noFill/>
                </a:ln>
                <a:solidFill>
                  <a:prstClr val="black"/>
                </a:solidFill>
                <a:effectLst/>
                <a:uLnTx/>
                <a:uFillTx/>
                <a:latin typeface="Aptos" panose="02110004020202020204"/>
                <a:ea typeface="+mn-ea"/>
                <a:cs typeface="+mn-cs"/>
              </a:rPr>
              <a:t>eviewed</a:t>
            </a:r>
            <a:r>
              <a:rPr kumimoji="0" lang="en-US" sz="2600" b="0" i="0" u="none" strike="noStrike" kern="1200" cap="none" spc="0" normalizeH="0" baseline="0" noProof="0" dirty="0">
                <a:ln>
                  <a:noFill/>
                </a:ln>
                <a:solidFill>
                  <a:prstClr val="black"/>
                </a:solidFill>
                <a:effectLst/>
                <a:uLnTx/>
                <a:uFillTx/>
                <a:latin typeface="Aptos" panose="02110004020202020204"/>
                <a:ea typeface="+mn-ea"/>
                <a:cs typeface="+mn-cs"/>
              </a:rPr>
              <a:t> current use of platelet transfusion in cardiothoracic surgery, the history of effects of storage temperature on platelet function and survival after transfusion, and the critical need for assays to measure platelet function accurately</a:t>
            </a:r>
          </a:p>
          <a:p>
            <a:pPr>
              <a:spcBef>
                <a:spcPts val="500"/>
              </a:spcBef>
              <a:defRPr/>
            </a:pPr>
            <a:r>
              <a:rPr kumimoji="0" lang="en-US" sz="2600" b="0" i="0" u="none" strike="noStrike" kern="1200" cap="none" spc="0" normalizeH="0" baseline="0" noProof="0" dirty="0">
                <a:ln>
                  <a:noFill/>
                </a:ln>
                <a:solidFill>
                  <a:prstClr val="black"/>
                </a:solidFill>
                <a:effectLst/>
                <a:uLnTx/>
                <a:uFillTx/>
                <a:latin typeface="Aptos" panose="02110004020202020204"/>
                <a:ea typeface="+mn-ea"/>
                <a:cs typeface="+mn-cs"/>
              </a:rPr>
              <a:t>Cardiothoracic surgery </a:t>
            </a:r>
          </a:p>
          <a:p>
            <a:pPr lvl="1">
              <a:defRPr/>
            </a:pPr>
            <a:r>
              <a:rPr kumimoji="0" lang="en-US" sz="2300" b="0" i="0" u="none" strike="noStrike" kern="1200" cap="none" spc="0" normalizeH="0" baseline="0" noProof="0" dirty="0">
                <a:ln>
                  <a:noFill/>
                </a:ln>
                <a:solidFill>
                  <a:prstClr val="black"/>
                </a:solidFill>
                <a:effectLst/>
                <a:uLnTx/>
                <a:uFillTx/>
                <a:latin typeface="Aptos" panose="02110004020202020204"/>
                <a:ea typeface="+mn-ea"/>
                <a:cs typeface="+mn-cs"/>
              </a:rPr>
              <a:t>represents10-20% of platelet use</a:t>
            </a:r>
          </a:p>
          <a:p>
            <a:pPr lvl="1">
              <a:defRPr/>
            </a:pPr>
            <a:r>
              <a:rPr kumimoji="0" lang="en-US" sz="2300" b="0" i="0" u="none" strike="noStrike" kern="1200" cap="none" spc="0" normalizeH="0" baseline="0" noProof="0" dirty="0">
                <a:ln>
                  <a:noFill/>
                </a:ln>
                <a:solidFill>
                  <a:prstClr val="black"/>
                </a:solidFill>
                <a:effectLst/>
                <a:uLnTx/>
                <a:uFillTx/>
                <a:latin typeface="Aptos" panose="02110004020202020204"/>
                <a:ea typeface="+mn-ea"/>
                <a:cs typeface="+mn-cs"/>
              </a:rPr>
              <a:t>results in multi-cause platelet dysfunction with reduced adhesion and aggregation, and reduced clot strength despite adequate platelet counts. </a:t>
            </a:r>
            <a:endParaRPr kumimoji="0" lang="en-US" sz="2600" b="0" i="0" u="none" strike="noStrike" kern="1200" cap="none" spc="0" normalizeH="0" baseline="0" noProof="0" dirty="0">
              <a:ln>
                <a:noFill/>
              </a:ln>
              <a:solidFill>
                <a:prstClr val="black"/>
              </a:solidFill>
              <a:effectLst/>
              <a:uLnTx/>
              <a:uFillTx/>
              <a:latin typeface="Aptos" panose="02110004020202020204"/>
              <a:ea typeface="+mn-ea"/>
              <a:cs typeface="+mn-cs"/>
            </a:endParaRPr>
          </a:p>
          <a:p>
            <a:r>
              <a:rPr lang="en-US" dirty="0"/>
              <a:t>Discussed results of the CHIPs trial</a:t>
            </a:r>
          </a:p>
          <a:p>
            <a:pPr lvl="1"/>
            <a:r>
              <a:rPr lang="en-US" dirty="0"/>
              <a:t>CHIPS: Phase 3, international, multi-center, randomized, partially blinded, adaptive, non-inferiority/superiority study to evaluate the effect of cold stored platelets in comparison to conventional room temperature stored platelets in patients who are actively bleeding</a:t>
            </a:r>
          </a:p>
          <a:p>
            <a:pPr lvl="1"/>
            <a:r>
              <a:rPr lang="en-US" dirty="0"/>
              <a:t>Concluded that cold stored platelets:</a:t>
            </a:r>
          </a:p>
          <a:p>
            <a:pPr lvl="2"/>
            <a:r>
              <a:rPr lang="en-US" dirty="0"/>
              <a:t>Extend shelf life to 21 days</a:t>
            </a:r>
          </a:p>
          <a:p>
            <a:pPr lvl="2"/>
            <a:r>
              <a:rPr lang="en-US" dirty="0"/>
              <a:t>Maintain hemostatic efficacy and safety</a:t>
            </a:r>
          </a:p>
          <a:p>
            <a:pPr lvl="2"/>
            <a:r>
              <a:rPr lang="en-US" dirty="0"/>
              <a:t>Improve blood supply resilience</a:t>
            </a:r>
          </a:p>
          <a:p>
            <a:pPr lvl="2"/>
            <a:r>
              <a:rPr lang="en-US" dirty="0"/>
              <a:t>Differences in in-vitro characteristics among preparation methods did not translate to clinical differences in bleeding outcomes</a:t>
            </a:r>
          </a:p>
          <a:p>
            <a:pPr lvl="1"/>
            <a:endParaRPr lang="en-US" dirty="0"/>
          </a:p>
          <a:p>
            <a:endParaRPr lang="en-US" dirty="0"/>
          </a:p>
          <a:p>
            <a:pPr marL="0" indent="0">
              <a:buNone/>
            </a:pPr>
            <a:endParaRPr lang="en-US" dirty="0"/>
          </a:p>
        </p:txBody>
      </p:sp>
    </p:spTree>
    <p:extLst>
      <p:ext uri="{BB962C8B-B14F-4D97-AF65-F5344CB8AC3E}">
        <p14:creationId xmlns:p14="http://schemas.microsoft.com/office/powerpoint/2010/main" val="5926672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A8643B-4599-AD52-09F8-5592F32D0F3F}"/>
              </a:ext>
            </a:extLst>
          </p:cNvPr>
          <p:cNvSpPr>
            <a:spLocks noGrp="1"/>
          </p:cNvSpPr>
          <p:nvPr>
            <p:ph type="title"/>
          </p:nvPr>
        </p:nvSpPr>
        <p:spPr/>
        <p:txBody>
          <a:bodyPr/>
          <a:lstStyle/>
          <a:p>
            <a:r>
              <a:rPr lang="en-US" dirty="0"/>
              <a:t>Platelet transfusion in traumatic hemorrhage</a:t>
            </a:r>
          </a:p>
        </p:txBody>
      </p:sp>
      <p:sp>
        <p:nvSpPr>
          <p:cNvPr id="6" name="Content Placeholder 5">
            <a:extLst>
              <a:ext uri="{FF2B5EF4-FFF2-40B4-BE49-F238E27FC236}">
                <a16:creationId xmlns:a16="http://schemas.microsoft.com/office/drawing/2014/main" id="{BBB01A65-5050-0E1C-176A-BDEF88F45B3B}"/>
              </a:ext>
            </a:extLst>
          </p:cNvPr>
          <p:cNvSpPr>
            <a:spLocks noGrp="1"/>
          </p:cNvSpPr>
          <p:nvPr>
            <p:ph idx="1"/>
          </p:nvPr>
        </p:nvSpPr>
        <p:spPr/>
        <p:txBody>
          <a:bodyPr>
            <a:normAutofit fontScale="92500" lnSpcReduction="20000"/>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In trauma, time is of the essence</a:t>
            </a:r>
          </a:p>
          <a:p>
            <a:pPr lvl="1">
              <a:spcBef>
                <a:spcPts val="1000"/>
              </a:spcBef>
              <a:defRPr/>
            </a:pPr>
            <a:r>
              <a:rPr lang="en-US" dirty="0"/>
              <a:t>Platelets appear to work in traumatic hemorrhage but are not available in the prehospital setting</a:t>
            </a:r>
          </a:p>
          <a:p>
            <a:pPr lvl="2">
              <a:spcBef>
                <a:spcPts val="1000"/>
              </a:spcBef>
              <a:defRPr/>
            </a:pPr>
            <a:r>
              <a:rPr lang="en-US" dirty="0"/>
              <a:t>Currently available platelets are an imperfect product</a:t>
            </a:r>
          </a:p>
          <a:p>
            <a:pPr lvl="2">
              <a:spcBef>
                <a:spcPts val="1000"/>
              </a:spcBef>
              <a:defRPr/>
            </a:pPr>
            <a:r>
              <a:rPr kumimoji="0" lang="en-US" b="0" i="0" u="none" strike="noStrike" kern="1200" cap="none" spc="0" normalizeH="0" baseline="0" noProof="0" dirty="0">
                <a:ln>
                  <a:noFill/>
                </a:ln>
                <a:solidFill>
                  <a:prstClr val="black"/>
                </a:solidFill>
                <a:effectLst/>
                <a:uLnTx/>
                <a:uFillTx/>
                <a:latin typeface="Aptos" panose="02110004020202020204"/>
                <a:ea typeface="+mn-ea"/>
                <a:cs typeface="+mn-cs"/>
              </a:rPr>
              <a:t>Issues related to pathogenic contamination, short shelf life, limited availability, biological side effects, storage requirements, donor and product variability</a:t>
            </a:r>
          </a:p>
          <a:p>
            <a:pPr>
              <a:defRPr/>
            </a:pPr>
            <a:r>
              <a:rPr kumimoji="0" lang="en-US" b="0" i="0" u="none" strike="noStrike" kern="1200" cap="none" spc="0" normalizeH="0" baseline="0" noProof="0" dirty="0">
                <a:ln>
                  <a:noFill/>
                </a:ln>
                <a:solidFill>
                  <a:prstClr val="black"/>
                </a:solidFill>
                <a:effectLst/>
                <a:uLnTx/>
                <a:uFillTx/>
                <a:latin typeface="Aptos" panose="02110004020202020204"/>
                <a:ea typeface="+mn-ea"/>
                <a:cs typeface="+mn-cs"/>
              </a:rPr>
              <a:t>The shorter circulating time for cold stored platelets may not matter in the context of acute hemorrhage</a:t>
            </a:r>
          </a:p>
          <a:p>
            <a:r>
              <a:rPr lang="en-US" dirty="0"/>
              <a:t>Discussed the use of platelet transfusions in the context of traumatic hemorrhage</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rPr>
              <a:t>Cold-stored Platelet Early Intervention in Hemorrhagic Shock (</a:t>
            </a:r>
            <a:r>
              <a:rPr kumimoji="0" lang="en-US" sz="2400" b="0" i="0" u="none" strike="noStrike" kern="1200" cap="none" spc="0" normalizeH="0" baseline="0" noProof="0" dirty="0" err="1">
                <a:ln>
                  <a:noFill/>
                </a:ln>
                <a:solidFill>
                  <a:prstClr val="black"/>
                </a:solidFill>
                <a:effectLst/>
                <a:uLnTx/>
                <a:uFillTx/>
                <a:latin typeface="Aptos" panose="02110004020202020204"/>
                <a:ea typeface="+mn-ea"/>
                <a:cs typeface="+mn-cs"/>
              </a:rPr>
              <a:t>CriSP</a:t>
            </a:r>
            <a:r>
              <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rPr>
              <a:t>-HS)</a:t>
            </a:r>
          </a:p>
          <a:p>
            <a:pPr lvl="2">
              <a:defRPr/>
            </a:pPr>
            <a:r>
              <a:rPr lang="en-US" dirty="0">
                <a:solidFill>
                  <a:prstClr val="black"/>
                </a:solidFill>
                <a:latin typeface="Aptos" panose="02110004020202020204"/>
              </a:rPr>
              <a:t>CSP available at POC versus standard platelets available from blood bank</a:t>
            </a:r>
          </a:p>
          <a:p>
            <a:pPr lvl="2">
              <a:defRPr/>
            </a:pPr>
            <a:r>
              <a:rPr lang="en-US" dirty="0">
                <a:solidFill>
                  <a:prstClr val="black"/>
                </a:solidFill>
                <a:latin typeface="Aptos" panose="02110004020202020204"/>
              </a:rPr>
              <a:t>Use of c</a:t>
            </a:r>
            <a:r>
              <a:rPr kumimoji="0" lang="en-US" b="0" i="0" u="none" strike="noStrike" kern="1200" cap="none" spc="0" normalizeH="0" baseline="0" noProof="0" dirty="0">
                <a:ln>
                  <a:noFill/>
                </a:ln>
                <a:solidFill>
                  <a:prstClr val="black"/>
                </a:solidFill>
                <a:effectLst/>
                <a:uLnTx/>
                <a:uFillTx/>
                <a:latin typeface="Aptos" panose="02110004020202020204"/>
                <a:ea typeface="+mn-ea"/>
                <a:cs typeface="+mn-cs"/>
              </a:rPr>
              <a:t>old stored platelets for hemorrhagic shock </a:t>
            </a:r>
            <a:r>
              <a:rPr lang="en-US" dirty="0">
                <a:solidFill>
                  <a:prstClr val="black"/>
                </a:solidFill>
                <a:latin typeface="Aptos" panose="02110004020202020204"/>
              </a:rPr>
              <a:t>is </a:t>
            </a:r>
            <a:r>
              <a:rPr kumimoji="0" lang="en-US" b="0" i="0" u="none" strike="noStrike" kern="1200" cap="none" spc="0" normalizeH="0" baseline="0" noProof="0" dirty="0">
                <a:ln>
                  <a:noFill/>
                </a:ln>
                <a:solidFill>
                  <a:prstClr val="black"/>
                </a:solidFill>
                <a:effectLst/>
                <a:uLnTx/>
                <a:uFillTx/>
                <a:latin typeface="Aptos" panose="02110004020202020204"/>
                <a:ea typeface="+mn-ea"/>
                <a:cs typeface="+mn-cs"/>
              </a:rPr>
              <a:t>feasible and safe</a:t>
            </a:r>
            <a:endParaRPr lang="en-US" dirty="0"/>
          </a:p>
          <a:p>
            <a:pPr lvl="1"/>
            <a:endParaRPr lang="en-US" dirty="0"/>
          </a:p>
        </p:txBody>
      </p:sp>
    </p:spTree>
    <p:extLst>
      <p:ext uri="{BB962C8B-B14F-4D97-AF65-F5344CB8AC3E}">
        <p14:creationId xmlns:p14="http://schemas.microsoft.com/office/powerpoint/2010/main" val="29871142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11ED65-D751-73D2-9EA6-7209F9F11A03}"/>
              </a:ext>
            </a:extLst>
          </p:cNvPr>
          <p:cNvSpPr>
            <a:spLocks noGrp="1"/>
          </p:cNvSpPr>
          <p:nvPr>
            <p:ph type="title"/>
          </p:nvPr>
        </p:nvSpPr>
        <p:spPr/>
        <p:txBody>
          <a:bodyPr/>
          <a:lstStyle/>
          <a:p>
            <a:r>
              <a:rPr lang="en-US" dirty="0"/>
              <a:t>Platelet Transfusion in Traumatic Brain Injury</a:t>
            </a:r>
          </a:p>
        </p:txBody>
      </p:sp>
      <p:sp>
        <p:nvSpPr>
          <p:cNvPr id="3" name="Content Placeholder 2">
            <a:extLst>
              <a:ext uri="{FF2B5EF4-FFF2-40B4-BE49-F238E27FC236}">
                <a16:creationId xmlns:a16="http://schemas.microsoft.com/office/drawing/2014/main" id="{0ECA29F2-2A46-A2D5-D9EF-C2D45D2E794F}"/>
              </a:ext>
            </a:extLst>
          </p:cNvPr>
          <p:cNvSpPr>
            <a:spLocks noGrp="1"/>
          </p:cNvSpPr>
          <p:nvPr>
            <p:ph idx="1"/>
          </p:nvPr>
        </p:nvSpPr>
        <p:spPr>
          <a:xfrm>
            <a:off x="838200" y="1609344"/>
            <a:ext cx="10515600" cy="5102351"/>
          </a:xfrm>
        </p:spPr>
        <p:txBody>
          <a:bodyPr>
            <a:normAutofit fontScale="92500" lnSpcReduction="10000"/>
          </a:bodyPr>
          <a:lstStyle/>
          <a:p>
            <a:r>
              <a:rPr lang="en-US" dirty="0"/>
              <a:t>Dr. </a:t>
            </a:r>
            <a:r>
              <a:rPr lang="en-US" dirty="0" err="1"/>
              <a:t>Okwonko</a:t>
            </a:r>
            <a:r>
              <a:rPr lang="en-US" dirty="0"/>
              <a:t> discussed that trauma is the leading cause of death under age 45 across the world and TBI accounts for half of all trauma deaths </a:t>
            </a:r>
          </a:p>
          <a:p>
            <a:pPr lvl="1"/>
            <a:r>
              <a:rPr lang="en-US" dirty="0"/>
              <a:t>Bimodal distribution: young men and older patients on antiplatelet agent(s) who fall</a:t>
            </a:r>
          </a:p>
          <a:p>
            <a:pPr lvl="2"/>
            <a:r>
              <a:rPr lang="en-US" dirty="0"/>
              <a:t>Antiplatelet therapies lack a direct reversal agent or antidote</a:t>
            </a:r>
          </a:p>
          <a:p>
            <a:pPr lvl="2"/>
            <a:r>
              <a:rPr lang="en-US" dirty="0"/>
              <a:t>The benefits of platelet transfusion have not been consistently demonstrated</a:t>
            </a:r>
          </a:p>
          <a:p>
            <a:r>
              <a:rPr lang="en-US" dirty="0"/>
              <a:t>Reviewed the results of the CRISP-TBI study</a:t>
            </a:r>
          </a:p>
          <a:p>
            <a:pPr lvl="1"/>
            <a:r>
              <a:rPr lang="en-US" dirty="0"/>
              <a:t>Transfusion of cold-stored platelets is feasible and safe and appeared to confer benefit compared against room temperature stored platelets BUT</a:t>
            </a:r>
          </a:p>
          <a:p>
            <a:pPr lvl="2"/>
            <a:r>
              <a:rPr lang="en-US" dirty="0"/>
              <a:t>Platelet function assays failed to detect differences between transfusion of cold stored platelets and conventional platelets</a:t>
            </a:r>
          </a:p>
          <a:p>
            <a:pPr lvl="1"/>
            <a:r>
              <a:rPr lang="en-US" dirty="0"/>
              <a:t>Many unanswered questions including effect of time of administration of cold stored platelets compared to room temperature stored platelets</a:t>
            </a:r>
          </a:p>
          <a:p>
            <a:pPr lvl="1"/>
            <a:r>
              <a:rPr lang="en-US" dirty="0"/>
              <a:t>Need for companion diagnostics to identify patients most likely to respond to particular treatments given the clinical context</a:t>
            </a:r>
          </a:p>
          <a:p>
            <a:pPr lvl="2"/>
            <a:endParaRPr lang="en-US" dirty="0"/>
          </a:p>
          <a:p>
            <a:pPr marL="457200" lvl="1" indent="0">
              <a:buNone/>
            </a:pPr>
            <a:endParaRPr lang="en-US" dirty="0"/>
          </a:p>
          <a:p>
            <a:pPr lvl="1"/>
            <a:endParaRPr lang="en-US" dirty="0"/>
          </a:p>
          <a:p>
            <a:pPr marL="0" indent="0">
              <a:buNone/>
            </a:pPr>
            <a:endParaRPr lang="en-US" dirty="0"/>
          </a:p>
        </p:txBody>
      </p:sp>
    </p:spTree>
    <p:extLst>
      <p:ext uri="{BB962C8B-B14F-4D97-AF65-F5344CB8AC3E}">
        <p14:creationId xmlns:p14="http://schemas.microsoft.com/office/powerpoint/2010/main" val="29150213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8C8A4-3F86-34F1-2A42-504B477E2A37}"/>
              </a:ext>
            </a:extLst>
          </p:cNvPr>
          <p:cNvSpPr>
            <a:spLocks noGrp="1"/>
          </p:cNvSpPr>
          <p:nvPr>
            <p:ph type="title"/>
          </p:nvPr>
        </p:nvSpPr>
        <p:spPr>
          <a:xfrm>
            <a:off x="831850" y="1709739"/>
            <a:ext cx="10515600" cy="1947862"/>
          </a:xfrm>
        </p:spPr>
        <p:txBody>
          <a:bodyPr/>
          <a:lstStyle/>
          <a:p>
            <a:pPr algn="ctr"/>
            <a:r>
              <a:rPr lang="en-US" dirty="0"/>
              <a:t>Panel Discussions</a:t>
            </a:r>
          </a:p>
        </p:txBody>
      </p:sp>
      <p:sp>
        <p:nvSpPr>
          <p:cNvPr id="3" name="Text Placeholder 2">
            <a:extLst>
              <a:ext uri="{FF2B5EF4-FFF2-40B4-BE49-F238E27FC236}">
                <a16:creationId xmlns:a16="http://schemas.microsoft.com/office/drawing/2014/main" id="{C25E7388-8C6C-3F4F-B6A2-E6D1482E0AE7}"/>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4692947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0A8AC4-03FC-5C23-311C-0DCA08EF1D8F}"/>
              </a:ext>
            </a:extLst>
          </p:cNvPr>
          <p:cNvSpPr>
            <a:spLocks noGrp="1"/>
          </p:cNvSpPr>
          <p:nvPr>
            <p:ph type="title"/>
          </p:nvPr>
        </p:nvSpPr>
        <p:spPr/>
        <p:txBody>
          <a:bodyPr>
            <a:normAutofit/>
          </a:bodyPr>
          <a:lstStyle/>
          <a:p>
            <a:pPr algn="ctr"/>
            <a:r>
              <a:rPr lang="en-US" dirty="0"/>
              <a:t>Role of Extracellular Vesicles and Synthetic Platelet Nanoparticles</a:t>
            </a:r>
          </a:p>
        </p:txBody>
      </p:sp>
      <p:sp>
        <p:nvSpPr>
          <p:cNvPr id="3" name="Content Placeholder 2">
            <a:extLst>
              <a:ext uri="{FF2B5EF4-FFF2-40B4-BE49-F238E27FC236}">
                <a16:creationId xmlns:a16="http://schemas.microsoft.com/office/drawing/2014/main" id="{AE5BCCBC-0BD2-87B8-8086-B20002320ACC}"/>
              </a:ext>
            </a:extLst>
          </p:cNvPr>
          <p:cNvSpPr>
            <a:spLocks noGrp="1"/>
          </p:cNvSpPr>
          <p:nvPr>
            <p:ph idx="1"/>
          </p:nvPr>
        </p:nvSpPr>
        <p:spPr>
          <a:xfrm>
            <a:off x="838200" y="1825624"/>
            <a:ext cx="10515600" cy="5032375"/>
          </a:xfrm>
        </p:spPr>
        <p:txBody>
          <a:bodyPr>
            <a:normAutofit fontScale="92500" lnSpcReduction="10000"/>
          </a:bodyPr>
          <a:lstStyle/>
          <a:p>
            <a:r>
              <a:rPr lang="en-US" dirty="0"/>
              <a:t>Dr </a:t>
            </a:r>
            <a:r>
              <a:rPr lang="en-US" dirty="0" err="1"/>
              <a:t>Mahuvakar</a:t>
            </a:r>
            <a:r>
              <a:rPr lang="en-US" dirty="0"/>
              <a:t> discussed the role of two products in TBI, hypothesizing that freeze-dried platelet derived hemostatic (</a:t>
            </a:r>
            <a:r>
              <a:rPr lang="en-US" dirty="0" err="1"/>
              <a:t>FDPlts</a:t>
            </a:r>
            <a:r>
              <a:rPr lang="en-US" dirty="0"/>
              <a:t>/FPH) and lyophilized extracellular vesicles (LPEV) may mitigate trauma induced coagulopathy, and vascular dysfunction.</a:t>
            </a:r>
          </a:p>
          <a:p>
            <a:pPr lvl="1"/>
            <a:r>
              <a:rPr lang="en-US" dirty="0" err="1"/>
              <a:t>FDPlts</a:t>
            </a:r>
            <a:r>
              <a:rPr lang="en-US" dirty="0"/>
              <a:t> and LPEVs attenuate intracranial hemorrhage (ICH) after TBI. </a:t>
            </a:r>
          </a:p>
          <a:p>
            <a:pPr lvl="2"/>
            <a:r>
              <a:rPr lang="en-US" dirty="0" err="1"/>
              <a:t>FDPlts</a:t>
            </a:r>
            <a:r>
              <a:rPr lang="en-US" dirty="0"/>
              <a:t> but not LPEVs mitigate injury induced BBB permeability, neuroinflammation and </a:t>
            </a:r>
            <a:r>
              <a:rPr lang="en-US" dirty="0" err="1"/>
              <a:t>astrocytosis</a:t>
            </a:r>
            <a:r>
              <a:rPr lang="en-US" dirty="0"/>
              <a:t>.</a:t>
            </a:r>
          </a:p>
          <a:p>
            <a:pPr lvl="1"/>
            <a:r>
              <a:rPr lang="en-US" dirty="0"/>
              <a:t>LPEVs accelerate clot formation in multiple murine models as well as human trauma blood and are potentially an optimal bridge or adjunct to platelet transfusion.</a:t>
            </a:r>
          </a:p>
          <a:p>
            <a:pPr lvl="1"/>
            <a:r>
              <a:rPr lang="en-US" dirty="0"/>
              <a:t>Proteomic analysis reveals enrichment of coagulation proteins and loss of platelet </a:t>
            </a:r>
            <a:r>
              <a:rPr lang="en-US" dirty="0" err="1"/>
              <a:t>vasculoprotective</a:t>
            </a:r>
            <a:r>
              <a:rPr lang="en-US" dirty="0"/>
              <a:t> proteins in LPEVs.</a:t>
            </a:r>
          </a:p>
          <a:p>
            <a:pPr lvl="1"/>
            <a:r>
              <a:rPr lang="en-US" dirty="0"/>
              <a:t>Transcriptomic analysis reveals depletion of miRNAs in LPEVs that modulate endothelial function.</a:t>
            </a:r>
          </a:p>
          <a:p>
            <a:pPr lvl="1"/>
            <a:r>
              <a:rPr lang="en-US" dirty="0"/>
              <a:t>Both products have multiple logistical advantages: off the shelf, small vial footprint, stable for years (high temp), deployable in austere settings.</a:t>
            </a:r>
          </a:p>
          <a:p>
            <a:endParaRPr lang="en-US" dirty="0"/>
          </a:p>
          <a:p>
            <a:pPr marL="0" indent="0">
              <a:buNone/>
            </a:pPr>
            <a:endParaRPr lang="en-US" dirty="0"/>
          </a:p>
        </p:txBody>
      </p:sp>
    </p:spTree>
    <p:extLst>
      <p:ext uri="{BB962C8B-B14F-4D97-AF65-F5344CB8AC3E}">
        <p14:creationId xmlns:p14="http://schemas.microsoft.com/office/powerpoint/2010/main" val="23812405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93F74850A86974987BD17ED137103F6" ma:contentTypeVersion="20" ma:contentTypeDescription="Create a new document." ma:contentTypeScope="" ma:versionID="9f4ad4681db88e0275b375d36a6284da">
  <xsd:schema xmlns:xsd="http://www.w3.org/2001/XMLSchema" xmlns:xs="http://www.w3.org/2001/XMLSchema" xmlns:p="http://schemas.microsoft.com/office/2006/metadata/properties" xmlns:ns1="http://schemas.microsoft.com/sharepoint/v3" xmlns:ns2="47f86385-5faa-4594-8ecf-f9ce1cbeefe1" xmlns:ns3="421351a6-a665-477f-9f85-df069f1fe2c7" targetNamespace="http://schemas.microsoft.com/office/2006/metadata/properties" ma:root="true" ma:fieldsID="c810b0f7e468e5976f248f8e7a329626" ns1:_="" ns2:_="" ns3:_="">
    <xsd:import namespace="http://schemas.microsoft.com/sharepoint/v3"/>
    <xsd:import namespace="47f86385-5faa-4594-8ecf-f9ce1cbeefe1"/>
    <xsd:import namespace="421351a6-a665-477f-9f85-df069f1fe2c7"/>
    <xsd:element name="properties">
      <xsd:complexType>
        <xsd:sequence>
          <xsd:element name="documentManagement">
            <xsd:complexType>
              <xsd:all>
                <xsd:element ref="ns2:MigrationWizId" minOccurs="0"/>
                <xsd:element ref="ns2:MigrationWizIdPermissions" minOccurs="0"/>
                <xsd:element ref="ns2:MigrationWizIdPermissionLevels" minOccurs="0"/>
                <xsd:element ref="ns2:MigrationWizIdDocumentLibraryPermissions" minOccurs="0"/>
                <xsd:element ref="ns2:MigrationWizIdSecurityGroups" minOccurs="0"/>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MediaServiceLocation" minOccurs="0"/>
                <xsd:element ref="ns2:lcf76f155ced4ddcb4097134ff3c332f" minOccurs="0"/>
                <xsd:element ref="ns3:TaxCatchAll" minOccurs="0"/>
                <xsd:element ref="ns2:MediaServiceOCR" minOccurs="0"/>
                <xsd:element ref="ns2:MediaServiceBillingMetadata"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6" nillable="true" ma:displayName="Unified Compliance Policy Properties" ma:hidden="true" ma:internalName="_ip_UnifiedCompliancePolicyProperties">
      <xsd:simpleType>
        <xsd:restriction base="dms:Note"/>
      </xsd:simpleType>
    </xsd:element>
    <xsd:element name="_ip_UnifiedCompliancePolicyUIAction" ma:index="27"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7f86385-5faa-4594-8ecf-f9ce1cbeefe1" elementFormDefault="qualified">
    <xsd:import namespace="http://schemas.microsoft.com/office/2006/documentManagement/types"/>
    <xsd:import namespace="http://schemas.microsoft.com/office/infopath/2007/PartnerControls"/>
    <xsd:element name="MigrationWizId" ma:index="8" nillable="true" ma:displayName="MigrationWizId" ma:internalName="MigrationWizId">
      <xsd:simpleType>
        <xsd:restriction base="dms:Text"/>
      </xsd:simpleType>
    </xsd:element>
    <xsd:element name="MigrationWizIdPermissions" ma:index="9" nillable="true" ma:displayName="MigrationWizIdPermissions" ma:internalName="MigrationWizIdPermissions">
      <xsd:simpleType>
        <xsd:restriction base="dms:Text"/>
      </xsd:simpleType>
    </xsd:element>
    <xsd:element name="MigrationWizIdPermissionLevels" ma:index="10" nillable="true" ma:displayName="MigrationWizIdPermissionLevels" ma:description="Office" ma:internalName="MigrationWizIdPermissionLevels">
      <xsd:simpleType>
        <xsd:restriction base="dms:Text"/>
      </xsd:simpleType>
    </xsd:element>
    <xsd:element name="MigrationWizIdDocumentLibraryPermissions" ma:index="11" nillable="true" ma:displayName="MigrationWizIdDocumentLibraryPermissions" ma:description="Office" ma:internalName="MigrationWizIdDocumentLibraryPermissions">
      <xsd:simpleType>
        <xsd:restriction base="dms:Text"/>
      </xsd:simpleType>
    </xsd:element>
    <xsd:element name="MigrationWizIdSecurityGroups" ma:index="12" nillable="true" ma:displayName="MigrationWizIdSecurityGroups" ma:description="Office" ma:internalName="MigrationWizIdSecurityGroups">
      <xsd:simpleType>
        <xsd:restriction base="dms:Text"/>
      </xsd:simpleType>
    </xsd:element>
    <xsd:element name="MediaServiceMetadata" ma:index="13" nillable="true" ma:displayName="MediaServiceMetadata" ma:hidden="true" ma:internalName="MediaServiceMetadata" ma:readOnly="true">
      <xsd:simpleType>
        <xsd:restriction base="dms:Note"/>
      </xsd:simpleType>
    </xsd:element>
    <xsd:element name="MediaServiceFastMetadata" ma:index="14" nillable="true" ma:displayName="MediaServiceFastMetadata" ma:hidden="true" ma:internalName="MediaServiceFastMetadata" ma:readOnly="true">
      <xsd:simpleType>
        <xsd:restriction base="dms:Note"/>
      </xsd:simpleType>
    </xsd:element>
    <xsd:element name="MediaServiceSearchProperties" ma:index="15" nillable="true" ma:displayName="MediaServiceSearchProperties" ma:hidden="true" ma:internalName="MediaServiceSearchProperties" ma:readOnly="true">
      <xsd:simpleType>
        <xsd:restriction base="dms:Note"/>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dexed="true"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67fc2be9-b7d4-4faa-9768-1e0dd150f0c0" ma:termSetId="09814cd3-568e-fe90-9814-8d621ff8fb84" ma:anchorId="fba54fb3-c3e1-fe81-a776-ca4b69148c4d" ma:open="true" ma:isKeyword="false">
      <xsd:complexType>
        <xsd:sequence>
          <xsd:element ref="pc:Terms" minOccurs="0" maxOccurs="1"/>
        </xsd:sequence>
      </xsd:complexType>
    </xsd:element>
    <xsd:element name="MediaServiceOCR" ma:index="24" nillable="true" ma:displayName="Extracted Text" ma:internalName="MediaServiceOCR" ma:readOnly="true">
      <xsd:simpleType>
        <xsd:restriction base="dms:Note">
          <xsd:maxLength value="255"/>
        </xsd:restriction>
      </xsd:simpleType>
    </xsd:element>
    <xsd:element name="MediaServiceBillingMetadata" ma:index="25"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21351a6-a665-477f-9f85-df069f1fe2c7"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45ba439-3d40-4577-ab65-4f589cb3ecc9}" ma:internalName="TaxCatchAll" ma:showField="CatchAllData" ma:web="421351a6-a665-477f-9f85-df069f1fe2c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421351a6-a665-477f-9f85-df069f1fe2c7" xsi:nil="true"/>
    <MigrationWizIdDocumentLibraryPermissions xmlns="47f86385-5faa-4594-8ecf-f9ce1cbeefe1" xsi:nil="true"/>
    <MigrationWizIdPermissions xmlns="47f86385-5faa-4594-8ecf-f9ce1cbeefe1" xsi:nil="true"/>
    <MigrationWizIdSecurityGroups xmlns="47f86385-5faa-4594-8ecf-f9ce1cbeefe1" xsi:nil="true"/>
    <MigrationWizId xmlns="47f86385-5faa-4594-8ecf-f9ce1cbeefe1" xsi:nil="true"/>
    <lcf76f155ced4ddcb4097134ff3c332f xmlns="47f86385-5faa-4594-8ecf-f9ce1cbeefe1">
      <Terms xmlns="http://schemas.microsoft.com/office/infopath/2007/PartnerControls"/>
    </lcf76f155ced4ddcb4097134ff3c332f>
    <MigrationWizIdPermissionLevels xmlns="47f86385-5faa-4594-8ecf-f9ce1cbeefe1" xsi:nil="true"/>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DCB04B69-09B1-4D6D-9D88-B2D672E40364}"/>
</file>

<file path=customXml/itemProps2.xml><?xml version="1.0" encoding="utf-8"?>
<ds:datastoreItem xmlns:ds="http://schemas.openxmlformats.org/officeDocument/2006/customXml" ds:itemID="{85319ADD-BC66-43DF-98AD-3311B02F1FD0}">
  <ds:schemaRefs>
    <ds:schemaRef ds:uri="http://schemas.microsoft.com/sharepoint/v3/contenttype/forms"/>
  </ds:schemaRefs>
</ds:datastoreItem>
</file>

<file path=customXml/itemProps3.xml><?xml version="1.0" encoding="utf-8"?>
<ds:datastoreItem xmlns:ds="http://schemas.openxmlformats.org/officeDocument/2006/customXml" ds:itemID="{391F9302-1CC3-4097-A7E3-B9B0CCA45D4C}">
  <ds:schemaRefs>
    <ds:schemaRef ds:uri="http://schemas.microsoft.com/office/2006/documentManagement/types"/>
    <ds:schemaRef ds:uri="ab34640c-b230-4aea-83bd-19c0811e10f6"/>
    <ds:schemaRef ds:uri="http://purl.org/dc/dcmitype/"/>
    <ds:schemaRef ds:uri="http://schemas.openxmlformats.org/package/2006/metadata/core-properties"/>
    <ds:schemaRef ds:uri="http://purl.org/dc/terms/"/>
    <ds:schemaRef ds:uri="http://schemas.microsoft.com/office/2006/metadata/properties"/>
    <ds:schemaRef ds:uri="http://schemas.microsoft.com/office/infopath/2007/PartnerControls"/>
    <ds:schemaRef ds:uri="1522ec36-28c0-472d-ac15-74a8e0146ec7"/>
    <ds:schemaRef ds:uri="http://www.w3.org/XML/1998/namespace"/>
    <ds:schemaRef ds:uri="http://purl.org/dc/elements/1.1/"/>
  </ds:schemaRefs>
</ds:datastoreItem>
</file>

<file path=docProps/app.xml><?xml version="1.0" encoding="utf-8"?>
<Properties xmlns="http://schemas.openxmlformats.org/officeDocument/2006/extended-properties" xmlns:vt="http://schemas.openxmlformats.org/officeDocument/2006/docPropsVTypes">
  <TotalTime>1867</TotalTime>
  <Words>1169</Words>
  <Application>Microsoft Office PowerPoint</Application>
  <PresentationFormat>Widescreen</PresentationFormat>
  <Paragraphs>103</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Aptos</vt:lpstr>
      <vt:lpstr>Aptos Display</vt:lpstr>
      <vt:lpstr>AptosDisplay</vt:lpstr>
      <vt:lpstr>Arial</vt:lpstr>
      <vt:lpstr>GillSansMT</vt:lpstr>
      <vt:lpstr>GillSansMT-Bold</vt:lpstr>
      <vt:lpstr>Office Theme</vt:lpstr>
      <vt:lpstr>Summary/Key Points of Day 2 Clinical Uses of Platelets and Product Development</vt:lpstr>
      <vt:lpstr>Platelets: Common Themes</vt:lpstr>
      <vt:lpstr>Clinical Uses of Platelets</vt:lpstr>
      <vt:lpstr>Hypoproliferative/Functional Thrombocytopenia</vt:lpstr>
      <vt:lpstr>Platelet Transfusion in Cardiac Surgery</vt:lpstr>
      <vt:lpstr>Platelet transfusion in traumatic hemorrhage</vt:lpstr>
      <vt:lpstr>Platelet Transfusion in Traumatic Brain Injury</vt:lpstr>
      <vt:lpstr>Panel Discussions</vt:lpstr>
      <vt:lpstr>Role of Extracellular Vesicles and Synthetic Platelet Nanoparticles</vt:lpstr>
      <vt:lpstr>Role of Extracellular Vesicles and Synthetic Platelet Nanoparticles</vt:lpstr>
      <vt:lpstr>Ex Vivo Platelet Manufacturing</vt:lpstr>
      <vt:lpstr>Private Investment Perspective</vt:lpstr>
      <vt:lpstr>Company Lightning Round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Silverman, Toby (ASPR/BARDA)</dc:creator>
  <cp:lastModifiedBy>Silverman, Toby (ASPR/BARDA)</cp:lastModifiedBy>
  <cp:revision>2</cp:revision>
  <dcterms:created xsi:type="dcterms:W3CDTF">2026-02-17T00:51:40Z</dcterms:created>
  <dcterms:modified xsi:type="dcterms:W3CDTF">2026-02-18T19:51:35Z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0x010100C93F74850A86974987BD17ED137103F6</vt:lpwstr>
  </property>
</Properties>
</file>