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comments/modernComment_10E_E4281490.xml" ContentType="application/vnd.ms-powerpoint.comments+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s/modernComment_102_89B9936.xml" ContentType="application/vnd.ms-powerpoint.comments+xml"/>
  <Override PartName="/ppt/comments/modernComment_103_BF2D2276.xml" ContentType="application/vnd.ms-powerpoint.comments+xml"/>
  <Override PartName="/ppt/comments/modernComment_106_B0A97462.xml" ContentType="application/vnd.ms-powerpoint.comments+xml"/>
  <Override PartName="/ppt/comments/modernComment_11B_EA603248.xml" ContentType="application/vnd.ms-powerpoint.comments+xml"/>
  <Override PartName="/ppt/comments/modernComment_109_F239357D.xml" ContentType="application/vnd.ms-powerpoint.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257" r:id="rId3"/>
    <p:sldId id="258" r:id="rId4"/>
    <p:sldId id="260" r:id="rId5"/>
    <p:sldId id="284" r:id="rId6"/>
    <p:sldId id="259" r:id="rId7"/>
    <p:sldId id="261" r:id="rId8"/>
    <p:sldId id="262" r:id="rId9"/>
    <p:sldId id="263" r:id="rId10"/>
    <p:sldId id="283" r:id="rId11"/>
    <p:sldId id="264" r:id="rId12"/>
    <p:sldId id="265" r:id="rId13"/>
    <p:sldId id="286" r:id="rId14"/>
    <p:sldId id="287" r:id="rId15"/>
    <p:sldId id="290" r:id="rId16"/>
    <p:sldId id="291" r:id="rId17"/>
    <p:sldId id="288" r:id="rId18"/>
    <p:sldId id="292" r:id="rId19"/>
    <p:sldId id="289" r:id="rId20"/>
    <p:sldId id="285" r:id="rId21"/>
    <p:sldId id="266" r:id="rId22"/>
    <p:sldId id="294" r:id="rId23"/>
    <p:sldId id="295" r:id="rId24"/>
    <p:sldId id="267" r:id="rId25"/>
    <p:sldId id="268" r:id="rId26"/>
    <p:sldId id="269" r:id="rId27"/>
    <p:sldId id="271" r:id="rId28"/>
    <p:sldId id="270" r:id="rId29"/>
    <p:sldId id="272" r:id="rId30"/>
    <p:sldId id="273" r:id="rId31"/>
    <p:sldId id="293" r:id="rId32"/>
    <p:sldId id="275" r:id="rId33"/>
    <p:sldId id="274" r:id="rId34"/>
    <p:sldId id="296" r:id="rId35"/>
    <p:sldId id="276" r:id="rId36"/>
    <p:sldId id="277" r:id="rId37"/>
    <p:sldId id="278" r:id="rId38"/>
    <p:sldId id="27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A7FFAF-CEF3-F0E1-04D5-A51891A588D0}" name="Silverman, Toby (ASPR/BARDA)" initials="TS" userId="S::Toby.Silverman@hhs.gov::58f1f9c6-fb36-4db3-9c14-ed4f8e5f3ad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p:restoredTop sz="94686"/>
  </p:normalViewPr>
  <p:slideViewPr>
    <p:cSldViewPr snapToGrid="0">
      <p:cViewPr varScale="1">
        <p:scale>
          <a:sx n="70" d="100"/>
          <a:sy n="70" d="100"/>
        </p:scale>
        <p:origin x="4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presProps" Target="presProps.xml"/></Relationships>
</file>

<file path=ppt/comments/modernComment_102_89B9936.xml><?xml version="1.0" encoding="utf-8"?>
<p188:cmLst xmlns:a="http://schemas.openxmlformats.org/drawingml/2006/main" xmlns:r="http://schemas.openxmlformats.org/officeDocument/2006/relationships" xmlns:p188="http://schemas.microsoft.com/office/powerpoint/2018/8/main">
  <p188:cm id="{6164AEEF-F618-4259-A28A-7C230C445812}" authorId="{DBA7FFAF-CEF3-F0E1-04D5-A51891A588D0}" created="2026-01-27T15:02:07.257">
    <pc:sldMkLst xmlns:pc="http://schemas.microsoft.com/office/powerpoint/2013/main/command">
      <pc:docMk/>
      <pc:sldMk cId="144415030" sldId="258"/>
    </pc:sldMkLst>
    <p188:txBody>
      <a:bodyPr/>
      <a:lstStyle/>
      <a:p>
        <a:r>
          <a:rPr lang="en-US"/>
          <a:t>Slides 3 and 4 might be combined</a:t>
        </a:r>
      </a:p>
    </p188:txBody>
  </p188:cm>
</p188:cmLst>
</file>

<file path=ppt/comments/modernComment_103_BF2D2276.xml><?xml version="1.0" encoding="utf-8"?>
<p188:cmLst xmlns:a="http://schemas.openxmlformats.org/drawingml/2006/main" xmlns:r="http://schemas.openxmlformats.org/officeDocument/2006/relationships" xmlns:p188="http://schemas.microsoft.com/office/powerpoint/2018/8/main">
  <p188:cm id="{A52D57C6-16D3-47C8-9951-0C733BBA8AFD}" authorId="{DBA7FFAF-CEF3-F0E1-04D5-A51891A588D0}" created="2026-01-27T15:01:39.026">
    <ac:deMkLst xmlns:ac="http://schemas.microsoft.com/office/drawing/2013/main/command">
      <pc:docMk xmlns:pc="http://schemas.microsoft.com/office/powerpoint/2013/main/command"/>
      <pc:sldMk xmlns:pc="http://schemas.microsoft.com/office/powerpoint/2013/main/command" cId="3207406198" sldId="259"/>
      <ac:spMk id="2" creationId="{465F699F-283C-68EA-61E1-17D743ED87C2}"/>
    </ac:deMkLst>
    <p188:txBody>
      <a:bodyPr/>
      <a:lstStyle/>
      <a:p>
        <a:r>
          <a:rPr lang="en-US"/>
          <a:t>Slides 6 and 7 might be combined. </a:t>
        </a:r>
      </a:p>
    </p188:txBody>
  </p188:cm>
</p188:cmLst>
</file>

<file path=ppt/comments/modernComment_106_B0A97462.xml><?xml version="1.0" encoding="utf-8"?>
<p188:cmLst xmlns:a="http://schemas.openxmlformats.org/drawingml/2006/main" xmlns:r="http://schemas.openxmlformats.org/officeDocument/2006/relationships" xmlns:p188="http://schemas.microsoft.com/office/powerpoint/2018/8/main">
  <p188:cm id="{047878BD-169F-470E-835E-80FD021674D5}" authorId="{DBA7FFAF-CEF3-F0E1-04D5-A51891A588D0}" created="2026-01-27T15:03:20.196">
    <pc:sldMkLst xmlns:pc="http://schemas.microsoft.com/office/powerpoint/2013/main/command">
      <pc:docMk/>
      <pc:sldMk cId="2963895394" sldId="262"/>
    </pc:sldMkLst>
    <p188:txBody>
      <a:bodyPr/>
      <a:lstStyle/>
      <a:p>
        <a:r>
          <a:rPr lang="en-US"/>
          <a:t>8 and 9 might be combined</a:t>
        </a:r>
      </a:p>
    </p188:txBody>
  </p188:cm>
</p188:cmLst>
</file>

<file path=ppt/comments/modernComment_109_F239357D.xml><?xml version="1.0" encoding="utf-8"?>
<p188:cmLst xmlns:a="http://schemas.openxmlformats.org/drawingml/2006/main" xmlns:r="http://schemas.openxmlformats.org/officeDocument/2006/relationships" xmlns:p188="http://schemas.microsoft.com/office/powerpoint/2018/8/main">
  <p188:cm id="{25849798-E442-44BF-9995-CF1C31A76720}" authorId="{DBA7FFAF-CEF3-F0E1-04D5-A51891A588D0}" created="2026-01-27T15:32:04.434">
    <pc:sldMkLst xmlns:pc="http://schemas.microsoft.com/office/powerpoint/2013/main/command">
      <pc:docMk/>
      <pc:sldMk cId="4063835517" sldId="265"/>
    </pc:sldMkLst>
    <p188:txBody>
      <a:bodyPr/>
      <a:lstStyle/>
      <a:p>
        <a:r>
          <a:rPr lang="en-US"/>
          <a:t>There are 10 slides covering prophylactic platelet transfusion. Is it possible to reduce the number of slides related to this topic and still convey the necessary information?</a:t>
        </a:r>
      </a:p>
    </p188:txBody>
  </p188:cm>
</p188:cmLst>
</file>

<file path=ppt/comments/modernComment_10E_E4281490.xml><?xml version="1.0" encoding="utf-8"?>
<p188:cmLst xmlns:a="http://schemas.openxmlformats.org/drawingml/2006/main" xmlns:r="http://schemas.openxmlformats.org/officeDocument/2006/relationships" xmlns:p188="http://schemas.microsoft.com/office/powerpoint/2018/8/main">
  <p188:cm id="{474260D2-452A-4818-BF84-23C53E9E72CC}" authorId="{DBA7FFAF-CEF3-F0E1-04D5-A51891A588D0}" created="2026-01-27T15:36:06.114">
    <pc:sldMkLst xmlns:pc="http://schemas.microsoft.com/office/powerpoint/2013/main/command">
      <pc:docMk/>
      <pc:sldMk cId="3827831952" sldId="270"/>
    </pc:sldMkLst>
    <p188:replyLst>
      <p188:reply id="{F45CA7EE-FBF4-4C36-ABE4-35E52A7DC299}" authorId="{DBA7FFAF-CEF3-F0E1-04D5-A51891A588D0}" created="2026-01-27T15:37:01.199">
        <p188:txBody>
          <a:bodyPr/>
          <a:lstStyle/>
          <a:p>
            <a:r>
              <a:rPr lang="en-US"/>
              <a:t>Or color code causes when platelets may be beneficical versus not beneficial. </a:t>
            </a:r>
          </a:p>
        </p188:txBody>
      </p188:reply>
    </p188:replyLst>
    <p188:txBody>
      <a:bodyPr/>
      <a:lstStyle/>
      <a:p>
        <a:r>
          <a:rPr lang="en-US"/>
          <a:t>Can this and the next slide be combined into one that has two columns, one for common causes and the other for when platelet transfusions might be helpful and when not? </a:t>
        </a:r>
      </a:p>
    </p188:txBody>
  </p188:cm>
</p188:cmLst>
</file>

<file path=ppt/comments/modernComment_11B_EA603248.xml><?xml version="1.0" encoding="utf-8"?>
<p188:cmLst xmlns:a="http://schemas.openxmlformats.org/drawingml/2006/main" xmlns:r="http://schemas.openxmlformats.org/officeDocument/2006/relationships" xmlns:p188="http://schemas.microsoft.com/office/powerpoint/2018/8/main">
  <p188:cm id="{8E033490-DF51-406E-AA1D-0CFFD052ACA7}" authorId="{DBA7FFAF-CEF3-F0E1-04D5-A51891A588D0}" created="2026-01-27T15:03:59.826">
    <pc:sldMkLst xmlns:pc="http://schemas.microsoft.com/office/powerpoint/2013/main/command">
      <pc:docMk/>
      <pc:sldMk cId="3932172872" sldId="283"/>
    </pc:sldMkLst>
    <p188:txBody>
      <a:bodyPr/>
      <a:lstStyle/>
      <a:p>
        <a:r>
          <a:rPr lang="en-US"/>
          <a:t>Maybe this slide can be removed without losing the train of thought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F7EF7-8F5C-A540-B718-87E5984EB59A}"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05BD6-B4B1-E445-B240-EEAB28DF5352}" type="slidenum">
              <a:rPr lang="en-US" smtClean="0"/>
              <a:t>‹#›</a:t>
            </a:fld>
            <a:endParaRPr lang="en-US"/>
          </a:p>
        </p:txBody>
      </p:sp>
    </p:spTree>
    <p:extLst>
      <p:ext uri="{BB962C8B-B14F-4D97-AF65-F5344CB8AC3E}">
        <p14:creationId xmlns:p14="http://schemas.microsoft.com/office/powerpoint/2010/main" val="1930338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outcome was a bleeding episode of grade 2 (moderate; red-cell transfusion not needed immediately), grade 3 (severe; requiring red-cell transfusion within 24 hours), or grade 4 (debilitating or life-threatening), according to the World Health Organization grading scheme. The time to the first bleeding episode was significantly shorter in the no-prophylaxis group than in the prophylaxis group.</a:t>
            </a:r>
          </a:p>
        </p:txBody>
      </p:sp>
      <p:sp>
        <p:nvSpPr>
          <p:cNvPr id="4" name="Slide Number Placeholder 3"/>
          <p:cNvSpPr>
            <a:spLocks noGrp="1"/>
          </p:cNvSpPr>
          <p:nvPr>
            <p:ph type="sldNum" sz="quarter" idx="5"/>
          </p:nvPr>
        </p:nvSpPr>
        <p:spPr/>
        <p:txBody>
          <a:bodyPr/>
          <a:lstStyle/>
          <a:p>
            <a:fld id="{A5305BD6-B4B1-E445-B240-EEAB28DF5352}" type="slidenum">
              <a:rPr lang="en-US" smtClean="0"/>
              <a:t>15</a:t>
            </a:fld>
            <a:endParaRPr lang="en-US"/>
          </a:p>
        </p:txBody>
      </p:sp>
    </p:spTree>
    <p:extLst>
      <p:ext uri="{BB962C8B-B14F-4D97-AF65-F5344CB8AC3E}">
        <p14:creationId xmlns:p14="http://schemas.microsoft.com/office/powerpoint/2010/main" val="91935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Days with bleeding of grade 2 or higher in both transfusion groups</a:t>
            </a:r>
          </a:p>
          <a:p>
            <a:r>
              <a:rPr lang="en-US" dirty="0"/>
              <a:t>by categories of morning platelet count</a:t>
            </a:r>
          </a:p>
          <a:p>
            <a:r>
              <a:rPr lang="en-US" dirty="0"/>
              <a:t>Error bars show 95% CI. Data are based on the 10 147 days during the study</a:t>
            </a:r>
          </a:p>
          <a:p>
            <a:r>
              <a:rPr lang="en-US" dirty="0"/>
              <a:t>period in which patients had a morning platelet count, and on information</a:t>
            </a:r>
          </a:p>
          <a:p>
            <a:r>
              <a:rPr lang="en-US" dirty="0"/>
              <a:t>about bleeding of grade 2 or higher</a:t>
            </a:r>
          </a:p>
        </p:txBody>
      </p:sp>
      <p:sp>
        <p:nvSpPr>
          <p:cNvPr id="4" name="Slide Number Placeholder 3"/>
          <p:cNvSpPr>
            <a:spLocks noGrp="1"/>
          </p:cNvSpPr>
          <p:nvPr>
            <p:ph type="sldNum" sz="quarter" idx="5"/>
          </p:nvPr>
        </p:nvSpPr>
        <p:spPr/>
        <p:txBody>
          <a:bodyPr/>
          <a:lstStyle/>
          <a:p>
            <a:fld id="{A5305BD6-B4B1-E445-B240-EEAB28DF5352}" type="slidenum">
              <a:rPr lang="en-US" smtClean="0"/>
              <a:t>18</a:t>
            </a:fld>
            <a:endParaRPr lang="en-US"/>
          </a:p>
        </p:txBody>
      </p:sp>
    </p:spTree>
    <p:extLst>
      <p:ext uri="{BB962C8B-B14F-4D97-AF65-F5344CB8AC3E}">
        <p14:creationId xmlns:p14="http://schemas.microsoft.com/office/powerpoint/2010/main" val="47597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Annals of Hematology (2026) 105:14Prophylactic platelet transfusions in critically ill patients</a:t>
            </a:r>
          </a:p>
          <a:p>
            <a:r>
              <a:rPr lang="en-US" dirty="0"/>
              <a:t>often yield suboptimal responses. For example, a study</a:t>
            </a:r>
          </a:p>
          <a:p>
            <a:r>
              <a:rPr lang="en-US" dirty="0"/>
              <a:t>reported a poor incremental platelet response in 73.9%</a:t>
            </a:r>
          </a:p>
          <a:p>
            <a:r>
              <a:rPr lang="en-US" dirty="0"/>
              <a:t>of cases, with maximum storage duration independently</a:t>
            </a:r>
          </a:p>
          <a:p>
            <a:r>
              <a:rPr lang="en-US" dirty="0"/>
              <a:t>associated with poor outcomes [83]. The response was par-</a:t>
            </a:r>
          </a:p>
          <a:p>
            <a:r>
              <a:rPr lang="en-US" dirty="0" err="1"/>
              <a:t>ticularly</a:t>
            </a:r>
            <a:r>
              <a:rPr lang="en-US" dirty="0"/>
              <a:t> poor in patients with hematological malignancies</a:t>
            </a:r>
          </a:p>
          <a:p>
            <a:r>
              <a:rPr lang="en-US" dirty="0"/>
              <a:t>receiving chemotherapy, occurring in 93.5% of cases. The</a:t>
            </a:r>
          </a:p>
          <a:p>
            <a:r>
              <a:rPr lang="en-US" dirty="0"/>
              <a:t>PLOT-ICU study, a multicenter investigation across the</a:t>
            </a:r>
          </a:p>
          <a:p>
            <a:r>
              <a:rPr lang="en-US" dirty="0"/>
              <a:t>U.S. and Europe, assessed platelet transfusion practices in</a:t>
            </a:r>
          </a:p>
          <a:p>
            <a:r>
              <a:rPr lang="en-US" dirty="0"/>
              <a:t>ICU patients with thrombocytopenia (platelet count &lt; 150 ×</a:t>
            </a:r>
          </a:p>
          <a:p>
            <a:r>
              <a:rPr lang="en-US" dirty="0"/>
              <a:t>10⁹/L). The study found that approximately 21% of patients</a:t>
            </a:r>
          </a:p>
          <a:p>
            <a:r>
              <a:rPr lang="en-US" dirty="0"/>
              <a:t>received transfusions, with prophylactic transfusions dem-</a:t>
            </a:r>
          </a:p>
          <a:p>
            <a:r>
              <a:rPr lang="en-US" dirty="0" err="1"/>
              <a:t>onstrating</a:t>
            </a:r>
            <a:r>
              <a:rPr lang="en-US" dirty="0"/>
              <a:t> limited increases in platelet count. Additionally,</a:t>
            </a:r>
          </a:p>
          <a:p>
            <a:r>
              <a:rPr lang="en-US" dirty="0"/>
              <a:t>wide variations in dosing highlighted the need for standard-</a:t>
            </a:r>
          </a:p>
          <a:p>
            <a:r>
              <a:rPr lang="en-US" dirty="0" err="1"/>
              <a:t>ization</a:t>
            </a:r>
            <a:r>
              <a:rPr lang="en-US" dirty="0"/>
              <a:t> and further research [84].</a:t>
            </a:r>
          </a:p>
          <a:p>
            <a:r>
              <a:rPr lang="en-US" dirty="0"/>
              <a:t>The PlaNet-2/MATISSE trial explored platelet transfusion</a:t>
            </a:r>
          </a:p>
          <a:p>
            <a:r>
              <a:rPr lang="en-US" dirty="0"/>
              <a:t>thresholds in preterm neonates, revealing surprising results. A</a:t>
            </a:r>
          </a:p>
          <a:p>
            <a:r>
              <a:rPr lang="en-US" dirty="0"/>
              <a:t>restrictive threshold of &lt; 25 × 10⁹/L was associated with sig-</a:t>
            </a:r>
          </a:p>
          <a:p>
            <a:r>
              <a:rPr lang="en-US" dirty="0" err="1"/>
              <a:t>nificant</a:t>
            </a:r>
            <a:r>
              <a:rPr lang="en-US" dirty="0"/>
              <a:t> reductions in major bleeding and mortality compared</a:t>
            </a:r>
          </a:p>
          <a:p>
            <a:r>
              <a:rPr lang="en-US" dirty="0"/>
              <a:t>to a threshold of &lt; 50 × 10⁹/L, resulting in a 7% absolute risk</a:t>
            </a:r>
          </a:p>
          <a:p>
            <a:r>
              <a:rPr lang="en-US" dirty="0"/>
              <a:t>reduction [85]. These findings suggest that a lower threshold</a:t>
            </a:r>
          </a:p>
          <a:p>
            <a:r>
              <a:rPr lang="en-US" dirty="0"/>
              <a:t>of &lt; 25 × 10⁹/L may benefit all preterm neonates, regardless</a:t>
            </a:r>
          </a:p>
          <a:p>
            <a:r>
              <a:rPr lang="en-US" dirty="0"/>
              <a:t>of predicted bleeding or mortality risk [86, 87].</a:t>
            </a:r>
          </a:p>
          <a:p>
            <a:r>
              <a:rPr lang="en-US" dirty="0"/>
              <a:t>Evidence continues to evolve regarding optimal thresh-</a:t>
            </a:r>
          </a:p>
          <a:p>
            <a:r>
              <a:rPr lang="en-US" dirty="0"/>
              <a:t>olds for prophylactic platelet transfusions in various patient</a:t>
            </a:r>
          </a:p>
          <a:p>
            <a:r>
              <a:rPr lang="en-US" dirty="0"/>
              <a:t>populations. Current research highlights the need for better</a:t>
            </a:r>
          </a:p>
          <a:p>
            <a:r>
              <a:rPr lang="en-US" dirty="0"/>
              <a:t>standardization of transfusion practices and further </a:t>
            </a:r>
            <a:r>
              <a:rPr lang="en-US" dirty="0" err="1"/>
              <a:t>investi</a:t>
            </a:r>
            <a:r>
              <a:rPr lang="en-US" dirty="0"/>
              <a:t>-</a:t>
            </a:r>
          </a:p>
          <a:p>
            <a:r>
              <a:rPr lang="en-US" dirty="0" err="1"/>
              <a:t>gation</a:t>
            </a:r>
            <a:r>
              <a:rPr lang="en-US" dirty="0"/>
              <a:t> into subgroup-specific risks and benefits. Addition-</a:t>
            </a:r>
          </a:p>
          <a:p>
            <a:r>
              <a:rPr lang="en-US" dirty="0"/>
              <a:t>ally, emerging data suggest that restrictive thresholds may</a:t>
            </a:r>
          </a:p>
          <a:p>
            <a:r>
              <a:rPr lang="en-US" dirty="0"/>
              <a:t>be advantageous in specific populations, such as preterm</a:t>
            </a:r>
          </a:p>
          <a:p>
            <a:r>
              <a:rPr lang="en-US" dirty="0"/>
              <a:t>neonates, underscoring the importance of tailoring </a:t>
            </a:r>
            <a:r>
              <a:rPr lang="en-US" dirty="0" err="1"/>
              <a:t>transfu</a:t>
            </a:r>
            <a:r>
              <a:rPr lang="en-US" dirty="0"/>
              <a:t>-</a:t>
            </a:r>
          </a:p>
          <a:p>
            <a:r>
              <a:rPr lang="en-US" dirty="0" err="1"/>
              <a:t>sion</a:t>
            </a:r>
            <a:r>
              <a:rPr lang="en-US" dirty="0"/>
              <a:t> strategies to individual patient needs.</a:t>
            </a:r>
          </a:p>
        </p:txBody>
      </p:sp>
      <p:sp>
        <p:nvSpPr>
          <p:cNvPr id="4" name="Slide Number Placeholder 3"/>
          <p:cNvSpPr>
            <a:spLocks noGrp="1"/>
          </p:cNvSpPr>
          <p:nvPr>
            <p:ph type="sldNum" sz="quarter" idx="5"/>
          </p:nvPr>
        </p:nvSpPr>
        <p:spPr/>
        <p:txBody>
          <a:bodyPr/>
          <a:lstStyle/>
          <a:p>
            <a:fld id="{A5305BD6-B4B1-E445-B240-EEAB28DF5352}" type="slidenum">
              <a:rPr lang="en-US" smtClean="0"/>
              <a:t>19</a:t>
            </a:fld>
            <a:endParaRPr lang="en-US"/>
          </a:p>
        </p:txBody>
      </p:sp>
    </p:spTree>
    <p:extLst>
      <p:ext uri="{BB962C8B-B14F-4D97-AF65-F5344CB8AC3E}">
        <p14:creationId xmlns:p14="http://schemas.microsoft.com/office/powerpoint/2010/main" val="378527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3 Diagnostic approach to post-HSCT thrombocytopenia based on posttransplant phase. This unified algorithm applies to both pediatric and adult patients. GVHD is not directly listed in the algorithm</a:t>
            </a:r>
          </a:p>
          <a:p>
            <a:r>
              <a:rPr lang="en-US" dirty="0"/>
              <a:t>but may underlie both immune-mediated thrombocytopenia (e.g., post-HSCT ITP) and consumptive mechanisms (e.g., TA-TMA or marrow involvement), depending on the clinical context. BMA, bone</a:t>
            </a:r>
          </a:p>
          <a:p>
            <a:r>
              <a:rPr lang="en-US" dirty="0"/>
              <a:t>marrow aspiration; BMB, bone marrow biopsy; GF, graft failure; ITP, immune thrombocytopenic purpura; LDH, lactate dehydrogenase; MRD, minimal residual disease; PBS, peripheral blood smear; PCR,</a:t>
            </a:r>
          </a:p>
          <a:p>
            <a:r>
              <a:rPr lang="en-US" dirty="0"/>
              <a:t>polymerase chain reaction; PGF, poor graft function; SOS, sinusoidal obstruction syndrome; TAFRO, thrombocytopenia, anasarca, fever, reticulin fibrosis, renal dysfunction, organomegaly; TA-TMA,</a:t>
            </a:r>
          </a:p>
          <a:p>
            <a:r>
              <a:rPr lang="en-US" dirty="0"/>
              <a:t>transplant-associated thrombotic microangiopathy</a:t>
            </a:r>
          </a:p>
        </p:txBody>
      </p:sp>
      <p:sp>
        <p:nvSpPr>
          <p:cNvPr id="4" name="Slide Number Placeholder 3"/>
          <p:cNvSpPr>
            <a:spLocks noGrp="1"/>
          </p:cNvSpPr>
          <p:nvPr>
            <p:ph type="sldNum" sz="quarter" idx="5"/>
          </p:nvPr>
        </p:nvSpPr>
        <p:spPr/>
        <p:txBody>
          <a:bodyPr/>
          <a:lstStyle/>
          <a:p>
            <a:fld id="{A5305BD6-B4B1-E445-B240-EEAB28DF5352}" type="slidenum">
              <a:rPr lang="en-US" smtClean="0"/>
              <a:t>23</a:t>
            </a:fld>
            <a:endParaRPr lang="en-US"/>
          </a:p>
        </p:txBody>
      </p:sp>
    </p:spTree>
    <p:extLst>
      <p:ext uri="{BB962C8B-B14F-4D97-AF65-F5344CB8AC3E}">
        <p14:creationId xmlns:p14="http://schemas.microsoft.com/office/powerpoint/2010/main" val="192339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0ED237C-3073-964C-9A56-EFBED1977D69}" type="datetimeFigureOut">
              <a:rPr lang="en-US" smtClean="0"/>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E4362-78CC-BD4E-9C15-BEA5A539F059}" type="slidenum">
              <a:rPr lang="en-US" smtClean="0"/>
              <a:t>‹#›</a:t>
            </a:fld>
            <a:endParaRPr lang="en-US"/>
          </a:p>
        </p:txBody>
      </p:sp>
    </p:spTree>
    <p:extLst>
      <p:ext uri="{BB962C8B-B14F-4D97-AF65-F5344CB8AC3E}">
        <p14:creationId xmlns:p14="http://schemas.microsoft.com/office/powerpoint/2010/main" val="38625141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ED237C-3073-964C-9A56-EFBED1977D69}"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E4362-78CC-BD4E-9C15-BEA5A539F059}" type="slidenum">
              <a:rPr lang="en-US" smtClean="0"/>
              <a:t>‹#›</a:t>
            </a:fld>
            <a:endParaRPr lang="en-US"/>
          </a:p>
        </p:txBody>
      </p:sp>
    </p:spTree>
    <p:extLst>
      <p:ext uri="{BB962C8B-B14F-4D97-AF65-F5344CB8AC3E}">
        <p14:creationId xmlns:p14="http://schemas.microsoft.com/office/powerpoint/2010/main" val="318596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ED237C-3073-964C-9A56-EFBED1977D69}"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E4362-78CC-BD4E-9C15-BEA5A539F059}" type="slidenum">
              <a:rPr lang="en-US" smtClean="0"/>
              <a:t>‹#›</a:t>
            </a:fld>
            <a:endParaRPr lang="en-US"/>
          </a:p>
        </p:txBody>
      </p:sp>
    </p:spTree>
    <p:extLst>
      <p:ext uri="{BB962C8B-B14F-4D97-AF65-F5344CB8AC3E}">
        <p14:creationId xmlns:p14="http://schemas.microsoft.com/office/powerpoint/2010/main" val="3758678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ED237C-3073-964C-9A56-EFBED1977D69}" type="datetimeFigureOut">
              <a:rPr lang="en-US" smtClean="0"/>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E4362-78CC-BD4E-9C15-BEA5A539F059}" type="slidenum">
              <a:rPr lang="en-US" smtClean="0"/>
              <a:t>‹#›</a:t>
            </a:fld>
            <a:endParaRPr lang="en-US"/>
          </a:p>
        </p:txBody>
      </p:sp>
    </p:spTree>
    <p:extLst>
      <p:ext uri="{BB962C8B-B14F-4D97-AF65-F5344CB8AC3E}">
        <p14:creationId xmlns:p14="http://schemas.microsoft.com/office/powerpoint/2010/main" val="292506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0ED237C-3073-964C-9A56-EFBED1977D69}" type="datetimeFigureOut">
              <a:rPr lang="en-US" smtClean="0"/>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E4362-78CC-BD4E-9C15-BEA5A539F059}" type="slidenum">
              <a:rPr lang="en-US" smtClean="0"/>
              <a:t>‹#›</a:t>
            </a:fld>
            <a:endParaRPr lang="en-US"/>
          </a:p>
        </p:txBody>
      </p:sp>
    </p:spTree>
    <p:extLst>
      <p:ext uri="{BB962C8B-B14F-4D97-AF65-F5344CB8AC3E}">
        <p14:creationId xmlns:p14="http://schemas.microsoft.com/office/powerpoint/2010/main" val="32653270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0ED237C-3073-964C-9A56-EFBED1977D69}" type="datetimeFigureOut">
              <a:rPr lang="en-US" smtClean="0"/>
              <a:t>1/27/2026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F7E4362-78CC-BD4E-9C15-BEA5A539F059}" type="slidenum">
              <a:rPr lang="en-US" smtClean="0"/>
              <a:t>‹#›</a:t>
            </a:fld>
            <a:endParaRPr lang="en-US"/>
          </a:p>
        </p:txBody>
      </p:sp>
    </p:spTree>
    <p:extLst>
      <p:ext uri="{BB962C8B-B14F-4D97-AF65-F5344CB8AC3E}">
        <p14:creationId xmlns:p14="http://schemas.microsoft.com/office/powerpoint/2010/main" val="339362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0ED237C-3073-964C-9A56-EFBED1977D69}" type="datetimeFigureOut">
              <a:rPr lang="en-US" smtClean="0"/>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E4362-78CC-BD4E-9C15-BEA5A539F059}"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3771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ED237C-3073-964C-9A56-EFBED1977D69}"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E4362-78CC-BD4E-9C15-BEA5A539F059}" type="slidenum">
              <a:rPr lang="en-US" smtClean="0"/>
              <a:t>‹#›</a:t>
            </a:fld>
            <a:endParaRPr lang="en-US"/>
          </a:p>
        </p:txBody>
      </p:sp>
    </p:spTree>
    <p:extLst>
      <p:ext uri="{BB962C8B-B14F-4D97-AF65-F5344CB8AC3E}">
        <p14:creationId xmlns:p14="http://schemas.microsoft.com/office/powerpoint/2010/main" val="117610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D237C-3073-964C-9A56-EFBED1977D69}" type="datetimeFigureOut">
              <a:rPr lang="en-US" smtClean="0"/>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7E4362-78CC-BD4E-9C15-BEA5A539F059}" type="slidenum">
              <a:rPr lang="en-US" smtClean="0"/>
              <a:t>‹#›</a:t>
            </a:fld>
            <a:endParaRPr lang="en-US"/>
          </a:p>
        </p:txBody>
      </p:sp>
    </p:spTree>
    <p:extLst>
      <p:ext uri="{BB962C8B-B14F-4D97-AF65-F5344CB8AC3E}">
        <p14:creationId xmlns:p14="http://schemas.microsoft.com/office/powerpoint/2010/main" val="4098210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0ED237C-3073-964C-9A56-EFBED1977D69}" type="datetimeFigureOut">
              <a:rPr lang="en-US" smtClean="0"/>
              <a:t>1/27/2026</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1F7E4362-78CC-BD4E-9C15-BEA5A539F059}" type="slidenum">
              <a:rPr lang="en-US" smtClean="0"/>
              <a:t>‹#›</a:t>
            </a:fld>
            <a:endParaRPr lang="en-US"/>
          </a:p>
        </p:txBody>
      </p:sp>
    </p:spTree>
    <p:extLst>
      <p:ext uri="{BB962C8B-B14F-4D97-AF65-F5344CB8AC3E}">
        <p14:creationId xmlns:p14="http://schemas.microsoft.com/office/powerpoint/2010/main" val="4205874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0ED237C-3073-964C-9A56-EFBED1977D69}" type="datetimeFigureOut">
              <a:rPr lang="en-US" smtClean="0"/>
              <a:t>1/27/2026</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1F7E4362-78CC-BD4E-9C15-BEA5A539F059}" type="slidenum">
              <a:rPr lang="en-US" smtClean="0"/>
              <a:t>‹#›</a:t>
            </a:fld>
            <a:endParaRPr lang="en-US"/>
          </a:p>
        </p:txBody>
      </p:sp>
    </p:spTree>
    <p:extLst>
      <p:ext uri="{BB962C8B-B14F-4D97-AF65-F5344CB8AC3E}">
        <p14:creationId xmlns:p14="http://schemas.microsoft.com/office/powerpoint/2010/main" val="1676203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0ED237C-3073-964C-9A56-EFBED1977D69}" type="datetimeFigureOut">
              <a:rPr lang="en-US" smtClean="0"/>
              <a:t>1/27/2026</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F7E4362-78CC-BD4E-9C15-BEA5A539F059}" type="slidenum">
              <a:rPr lang="en-US" smtClean="0"/>
              <a:t>‹#›</a:t>
            </a:fld>
            <a:endParaRPr lang="en-US"/>
          </a:p>
        </p:txBody>
      </p:sp>
    </p:spTree>
    <p:extLst>
      <p:ext uri="{BB962C8B-B14F-4D97-AF65-F5344CB8AC3E}">
        <p14:creationId xmlns:p14="http://schemas.microsoft.com/office/powerpoint/2010/main" val="2908466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B_EA60324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09_F239357D.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microsoft.com/office/2018/10/relationships/comments" Target="../comments/modernComment_10E_E428149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02_89B9936.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03_BF2D227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06_B0A974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8666-848F-E8EB-95EA-D35CAAD3912F}"/>
              </a:ext>
            </a:extLst>
          </p:cNvPr>
          <p:cNvSpPr>
            <a:spLocks noGrp="1"/>
          </p:cNvSpPr>
          <p:nvPr>
            <p:ph type="ctrTitle"/>
          </p:nvPr>
        </p:nvSpPr>
        <p:spPr>
          <a:xfrm>
            <a:off x="808382" y="711545"/>
            <a:ext cx="10257183" cy="2387600"/>
          </a:xfrm>
        </p:spPr>
        <p:txBody>
          <a:bodyPr>
            <a:normAutofit fontScale="90000"/>
          </a:bodyPr>
          <a:lstStyle/>
          <a:p>
            <a:br>
              <a:rPr lang="en-US" dirty="0"/>
            </a:br>
            <a:r>
              <a:rPr lang="en-US" b="1" dirty="0"/>
              <a:t>Transfusion in Hypo-proliferative and Functional Thrombocytopenia</a:t>
            </a:r>
            <a:br>
              <a:rPr lang="en-US" dirty="0"/>
            </a:br>
            <a:endParaRPr lang="en-US" dirty="0"/>
          </a:p>
        </p:txBody>
      </p:sp>
      <p:sp>
        <p:nvSpPr>
          <p:cNvPr id="3" name="Subtitle 2">
            <a:extLst>
              <a:ext uri="{FF2B5EF4-FFF2-40B4-BE49-F238E27FC236}">
                <a16:creationId xmlns:a16="http://schemas.microsoft.com/office/drawing/2014/main" id="{27E1D909-B6D7-6651-E348-B1F86D2FEB93}"/>
              </a:ext>
            </a:extLst>
          </p:cNvPr>
          <p:cNvSpPr>
            <a:spLocks noGrp="1"/>
          </p:cNvSpPr>
          <p:nvPr>
            <p:ph type="subTitle" idx="1"/>
          </p:nvPr>
        </p:nvSpPr>
        <p:spPr>
          <a:xfrm>
            <a:off x="1364973" y="3099145"/>
            <a:ext cx="9144000" cy="1655762"/>
          </a:xfrm>
        </p:spPr>
        <p:txBody>
          <a:bodyPr>
            <a:noAutofit/>
          </a:bodyPr>
          <a:lstStyle/>
          <a:p>
            <a:r>
              <a:rPr lang="en-US" sz="3200" dirty="0"/>
              <a:t>Elisabeth M. Battinelli, MD/PhD</a:t>
            </a:r>
            <a:br>
              <a:rPr lang="en-US" sz="3200" dirty="0"/>
            </a:br>
            <a:r>
              <a:rPr lang="en-US" sz="3200" dirty="0"/>
              <a:t>Chief of Mass General Brigham Classical Hematology Division</a:t>
            </a:r>
            <a:br>
              <a:rPr lang="en-US" sz="3200" dirty="0"/>
            </a:br>
            <a:r>
              <a:rPr lang="en-US" sz="3200" dirty="0"/>
              <a:t>Feb 17, 2026</a:t>
            </a:r>
          </a:p>
        </p:txBody>
      </p:sp>
      <p:pic>
        <p:nvPicPr>
          <p:cNvPr id="4" name="Picture 3" descr="A blue text on a black background&#10;&#10;AI-generated content may be incorrect.">
            <a:extLst>
              <a:ext uri="{FF2B5EF4-FFF2-40B4-BE49-F238E27FC236}">
                <a16:creationId xmlns:a16="http://schemas.microsoft.com/office/drawing/2014/main" id="{4DE83E6A-165B-C5A4-6E23-2E77EE826F75}"/>
              </a:ext>
            </a:extLst>
          </p:cNvPr>
          <p:cNvPicPr>
            <a:picLocks noChangeAspect="1"/>
          </p:cNvPicPr>
          <p:nvPr/>
        </p:nvPicPr>
        <p:blipFill>
          <a:blip r:embed="rId2"/>
          <a:stretch>
            <a:fillRect/>
          </a:stretch>
        </p:blipFill>
        <p:spPr>
          <a:xfrm>
            <a:off x="452299" y="5760693"/>
            <a:ext cx="4742554" cy="716105"/>
          </a:xfrm>
          <a:prstGeom prst="rect">
            <a:avLst/>
          </a:prstGeom>
        </p:spPr>
      </p:pic>
      <p:pic>
        <p:nvPicPr>
          <p:cNvPr id="7" name="Picture 6" descr="Harvard Medical School Logo ">
            <a:extLst>
              <a:ext uri="{FF2B5EF4-FFF2-40B4-BE49-F238E27FC236}">
                <a16:creationId xmlns:a16="http://schemas.microsoft.com/office/drawing/2014/main" id="{9C362332-8349-FCD5-CA1F-182FCDCEE1B6}"/>
              </a:ext>
            </a:extLst>
          </p:cNvPr>
          <p:cNvPicPr>
            <a:picLocks noChangeAspect="1"/>
          </p:cNvPicPr>
          <p:nvPr/>
        </p:nvPicPr>
        <p:blipFill>
          <a:blip r:embed="rId3"/>
          <a:stretch>
            <a:fillRect/>
          </a:stretch>
        </p:blipFill>
        <p:spPr>
          <a:xfrm>
            <a:off x="7407965" y="5238848"/>
            <a:ext cx="3955773" cy="1619152"/>
          </a:xfrm>
          <a:prstGeom prst="rect">
            <a:avLst/>
          </a:prstGeom>
        </p:spPr>
      </p:pic>
    </p:spTree>
    <p:extLst>
      <p:ext uri="{BB962C8B-B14F-4D97-AF65-F5344CB8AC3E}">
        <p14:creationId xmlns:p14="http://schemas.microsoft.com/office/powerpoint/2010/main" val="2416080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E674B-37F1-6EC3-0AF6-96FE57C1C48C}"/>
              </a:ext>
            </a:extLst>
          </p:cNvPr>
          <p:cNvSpPr>
            <a:spLocks noGrp="1"/>
          </p:cNvSpPr>
          <p:nvPr>
            <p:ph type="title"/>
          </p:nvPr>
        </p:nvSpPr>
        <p:spPr>
          <a:xfrm>
            <a:off x="1813004" y="65516"/>
            <a:ext cx="7729728" cy="1188720"/>
          </a:xfrm>
        </p:spPr>
        <p:txBody>
          <a:bodyPr/>
          <a:lstStyle/>
          <a:p>
            <a:r>
              <a:rPr lang="en-US" dirty="0"/>
              <a:t>Clues from Smear Morphology</a:t>
            </a:r>
          </a:p>
        </p:txBody>
      </p:sp>
      <p:pic>
        <p:nvPicPr>
          <p:cNvPr id="4" name="Picture 2">
            <a:extLst>
              <a:ext uri="{FF2B5EF4-FFF2-40B4-BE49-F238E27FC236}">
                <a16:creationId xmlns:a16="http://schemas.microsoft.com/office/drawing/2014/main" id="{23C8B8AA-A108-850C-DEA6-EBAC78462E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828" r="60079"/>
          <a:stretch>
            <a:fillRect/>
          </a:stretch>
        </p:blipFill>
        <p:spPr bwMode="auto">
          <a:xfrm>
            <a:off x="8249258" y="1384522"/>
            <a:ext cx="3650429" cy="46752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yelophthisic Anemia | Treatment &amp; Management | Point of Care">
            <a:extLst>
              <a:ext uri="{FF2B5EF4-FFF2-40B4-BE49-F238E27FC236}">
                <a16:creationId xmlns:a16="http://schemas.microsoft.com/office/drawing/2014/main" id="{EB5E9DBF-E86D-4AC4-D5D0-5ECA627DDB71}"/>
              </a:ext>
            </a:extLst>
          </p:cNvPr>
          <p:cNvPicPr>
            <a:picLocks noChangeAspect="1"/>
          </p:cNvPicPr>
          <p:nvPr/>
        </p:nvPicPr>
        <p:blipFill>
          <a:blip r:embed="rId4"/>
          <a:stretch>
            <a:fillRect/>
          </a:stretch>
        </p:blipFill>
        <p:spPr>
          <a:xfrm>
            <a:off x="1236371" y="1702292"/>
            <a:ext cx="5895949" cy="3781745"/>
          </a:xfrm>
          <a:prstGeom prst="rect">
            <a:avLst/>
          </a:prstGeom>
        </p:spPr>
      </p:pic>
      <p:sp>
        <p:nvSpPr>
          <p:cNvPr id="7" name="TextBox 6">
            <a:extLst>
              <a:ext uri="{FF2B5EF4-FFF2-40B4-BE49-F238E27FC236}">
                <a16:creationId xmlns:a16="http://schemas.microsoft.com/office/drawing/2014/main" id="{1D7E3421-1309-2AB4-98D4-B8D33DBE8ECE}"/>
              </a:ext>
            </a:extLst>
          </p:cNvPr>
          <p:cNvSpPr txBox="1"/>
          <p:nvPr/>
        </p:nvSpPr>
        <p:spPr>
          <a:xfrm>
            <a:off x="132736" y="6488668"/>
            <a:ext cx="1680268" cy="369332"/>
          </a:xfrm>
          <a:prstGeom prst="rect">
            <a:avLst/>
          </a:prstGeom>
          <a:noFill/>
        </p:spPr>
        <p:txBody>
          <a:bodyPr wrap="none" rtlCol="0">
            <a:spAutoFit/>
          </a:bodyPr>
          <a:lstStyle/>
          <a:p>
            <a:r>
              <a:rPr lang="en-US" dirty="0" err="1"/>
              <a:t>Ashorobi</a:t>
            </a:r>
            <a:r>
              <a:rPr lang="en-US" dirty="0"/>
              <a:t>, 2023</a:t>
            </a:r>
          </a:p>
        </p:txBody>
      </p:sp>
    </p:spTree>
    <p:extLst>
      <p:ext uri="{BB962C8B-B14F-4D97-AF65-F5344CB8AC3E}">
        <p14:creationId xmlns:p14="http://schemas.microsoft.com/office/powerpoint/2010/main" val="3932172872"/>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270A6-C522-796D-3BA2-104C73B2C8DB}"/>
              </a:ext>
            </a:extLst>
          </p:cNvPr>
          <p:cNvSpPr>
            <a:spLocks noGrp="1"/>
          </p:cNvSpPr>
          <p:nvPr>
            <p:ph type="title"/>
          </p:nvPr>
        </p:nvSpPr>
        <p:spPr>
          <a:xfrm>
            <a:off x="2231136" y="199584"/>
            <a:ext cx="7729728" cy="1188720"/>
          </a:xfrm>
        </p:spPr>
        <p:txBody>
          <a:bodyPr>
            <a:normAutofit fontScale="90000"/>
          </a:bodyPr>
          <a:lstStyle/>
          <a:p>
            <a:r>
              <a:rPr lang="en-US" b="1" dirty="0"/>
              <a:t>Bleeding Risk Is Multi-factorial</a:t>
            </a:r>
            <a:br>
              <a:rPr lang="en-US" dirty="0"/>
            </a:br>
            <a:endParaRPr lang="en-US" dirty="0"/>
          </a:p>
        </p:txBody>
      </p:sp>
      <p:sp>
        <p:nvSpPr>
          <p:cNvPr id="3" name="Content Placeholder 2">
            <a:extLst>
              <a:ext uri="{FF2B5EF4-FFF2-40B4-BE49-F238E27FC236}">
                <a16:creationId xmlns:a16="http://schemas.microsoft.com/office/drawing/2014/main" id="{2D6B0E46-61B7-E5CF-2642-909259A0F878}"/>
              </a:ext>
            </a:extLst>
          </p:cNvPr>
          <p:cNvSpPr>
            <a:spLocks noGrp="1"/>
          </p:cNvSpPr>
          <p:nvPr>
            <p:ph idx="1"/>
          </p:nvPr>
        </p:nvSpPr>
        <p:spPr>
          <a:xfrm>
            <a:off x="546653" y="1388304"/>
            <a:ext cx="10515600" cy="4351338"/>
          </a:xfrm>
        </p:spPr>
        <p:txBody>
          <a:bodyPr>
            <a:normAutofit/>
          </a:bodyPr>
          <a:lstStyle/>
          <a:p>
            <a:r>
              <a:rPr lang="en-US" dirty="0"/>
              <a:t>Platelet count alone is insufficient metric</a:t>
            </a:r>
          </a:p>
          <a:p>
            <a:endParaRPr lang="en-US" dirty="0"/>
          </a:p>
          <a:p>
            <a:r>
              <a:rPr lang="en-US" b="1" dirty="0"/>
              <a:t>Additional risk factors</a:t>
            </a:r>
            <a:endParaRPr lang="en-US" dirty="0"/>
          </a:p>
          <a:p>
            <a:pPr lvl="1"/>
            <a:r>
              <a:rPr lang="en-US" sz="2800" dirty="0"/>
              <a:t>Fever / sepsis</a:t>
            </a:r>
          </a:p>
          <a:p>
            <a:pPr lvl="1"/>
            <a:r>
              <a:rPr lang="en-US" sz="2800" dirty="0"/>
              <a:t>Mucositis</a:t>
            </a:r>
          </a:p>
          <a:p>
            <a:pPr lvl="1"/>
            <a:r>
              <a:rPr lang="en-US" sz="2800" dirty="0"/>
              <a:t>Coagulopathy</a:t>
            </a:r>
          </a:p>
          <a:p>
            <a:pPr lvl="1"/>
            <a:r>
              <a:rPr lang="en-US" sz="2800" dirty="0"/>
              <a:t>Anticoagulants / antiplatelet drugs</a:t>
            </a:r>
          </a:p>
          <a:p>
            <a:pPr lvl="1"/>
            <a:r>
              <a:rPr lang="en-US" sz="2800" dirty="0"/>
              <a:t>Recent bleeding</a:t>
            </a:r>
          </a:p>
          <a:p>
            <a:endParaRPr lang="en-US" dirty="0"/>
          </a:p>
        </p:txBody>
      </p:sp>
    </p:spTree>
    <p:extLst>
      <p:ext uri="{BB962C8B-B14F-4D97-AF65-F5344CB8AC3E}">
        <p14:creationId xmlns:p14="http://schemas.microsoft.com/office/powerpoint/2010/main" val="1317060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E336-CD51-2161-5790-2E71C117476F}"/>
              </a:ext>
            </a:extLst>
          </p:cNvPr>
          <p:cNvSpPr>
            <a:spLocks noGrp="1"/>
          </p:cNvSpPr>
          <p:nvPr>
            <p:ph type="title"/>
          </p:nvPr>
        </p:nvSpPr>
        <p:spPr>
          <a:xfrm>
            <a:off x="1911096" y="221614"/>
            <a:ext cx="7729728" cy="1188720"/>
          </a:xfrm>
        </p:spPr>
        <p:txBody>
          <a:bodyPr>
            <a:normAutofit fontScale="90000"/>
          </a:bodyPr>
          <a:lstStyle/>
          <a:p>
            <a:r>
              <a:rPr lang="en-US" b="1" dirty="0"/>
              <a:t>Prophylactic Platelet Transfusion</a:t>
            </a:r>
            <a:br>
              <a:rPr lang="en-US" dirty="0"/>
            </a:br>
            <a:endParaRPr lang="en-US" dirty="0"/>
          </a:p>
        </p:txBody>
      </p:sp>
      <p:sp>
        <p:nvSpPr>
          <p:cNvPr id="3" name="Content Placeholder 2">
            <a:extLst>
              <a:ext uri="{FF2B5EF4-FFF2-40B4-BE49-F238E27FC236}">
                <a16:creationId xmlns:a16="http://schemas.microsoft.com/office/drawing/2014/main" id="{E067C30E-FF65-7560-2474-9F1FD7E68177}"/>
              </a:ext>
            </a:extLst>
          </p:cNvPr>
          <p:cNvSpPr>
            <a:spLocks noGrp="1"/>
          </p:cNvSpPr>
          <p:nvPr>
            <p:ph idx="1"/>
          </p:nvPr>
        </p:nvSpPr>
        <p:spPr>
          <a:xfrm>
            <a:off x="427383" y="1690688"/>
            <a:ext cx="10515600" cy="4351338"/>
          </a:xfrm>
        </p:spPr>
        <p:txBody>
          <a:bodyPr>
            <a:normAutofit/>
          </a:bodyPr>
          <a:lstStyle/>
          <a:p>
            <a:r>
              <a:rPr lang="en-US" b="1" dirty="0"/>
              <a:t>Stable, non-bleeding patients</a:t>
            </a:r>
            <a:endParaRPr lang="en-US" dirty="0"/>
          </a:p>
          <a:p>
            <a:pPr lvl="1"/>
            <a:r>
              <a:rPr lang="en-US" sz="2800" dirty="0"/>
              <a:t>&lt;10 ×10⁹/L → transfuse</a:t>
            </a:r>
          </a:p>
          <a:p>
            <a:pPr lvl="1"/>
            <a:r>
              <a:rPr lang="en-US" sz="2800" dirty="0"/>
              <a:t>&lt;20 ×10⁹/L → if additional risk factors</a:t>
            </a:r>
          </a:p>
          <a:p>
            <a:pPr lvl="1"/>
            <a:endParaRPr lang="en-US" sz="2800" dirty="0"/>
          </a:p>
          <a:p>
            <a:r>
              <a:rPr lang="en-US" b="1" dirty="0"/>
              <a:t>Rationale</a:t>
            </a:r>
            <a:endParaRPr lang="en-US" dirty="0"/>
          </a:p>
          <a:p>
            <a:pPr lvl="1"/>
            <a:r>
              <a:rPr lang="en-US" sz="2800" dirty="0"/>
              <a:t>Randomized trials show reduced spontaneous bleeding</a:t>
            </a:r>
          </a:p>
          <a:p>
            <a:endParaRPr lang="en-US" dirty="0"/>
          </a:p>
        </p:txBody>
      </p:sp>
    </p:spTree>
    <p:extLst>
      <p:ext uri="{BB962C8B-B14F-4D97-AF65-F5344CB8AC3E}">
        <p14:creationId xmlns:p14="http://schemas.microsoft.com/office/powerpoint/2010/main" val="4063835517"/>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114F-EE6B-86DD-CD35-B53DE0EF7FCA}"/>
              </a:ext>
            </a:extLst>
          </p:cNvPr>
          <p:cNvSpPr>
            <a:spLocks noGrp="1"/>
          </p:cNvSpPr>
          <p:nvPr>
            <p:ph type="title"/>
          </p:nvPr>
        </p:nvSpPr>
        <p:spPr>
          <a:xfrm>
            <a:off x="652669" y="298864"/>
            <a:ext cx="10515600" cy="1325563"/>
          </a:xfrm>
        </p:spPr>
        <p:txBody>
          <a:bodyPr/>
          <a:lstStyle/>
          <a:p>
            <a:r>
              <a:rPr lang="en-US" dirty="0"/>
              <a:t>Prophylactic Transfusions: Evidence-Based Approach</a:t>
            </a:r>
          </a:p>
        </p:txBody>
      </p:sp>
      <p:sp>
        <p:nvSpPr>
          <p:cNvPr id="3" name="Content Placeholder 2">
            <a:extLst>
              <a:ext uri="{FF2B5EF4-FFF2-40B4-BE49-F238E27FC236}">
                <a16:creationId xmlns:a16="http://schemas.microsoft.com/office/drawing/2014/main" id="{CF1EBE3D-2421-B4AE-6FB8-CD46DE46BAF7}"/>
              </a:ext>
            </a:extLst>
          </p:cNvPr>
          <p:cNvSpPr>
            <a:spLocks noGrp="1"/>
          </p:cNvSpPr>
          <p:nvPr>
            <p:ph idx="1"/>
          </p:nvPr>
        </p:nvSpPr>
        <p:spPr>
          <a:xfrm>
            <a:off x="337268" y="1889471"/>
            <a:ext cx="10515600" cy="4351338"/>
          </a:xfrm>
        </p:spPr>
        <p:txBody>
          <a:bodyPr>
            <a:noAutofit/>
          </a:bodyPr>
          <a:lstStyle/>
          <a:p>
            <a:r>
              <a:rPr lang="en-US" sz="2400" dirty="0"/>
              <a:t>Demonstrated the safety and efficacy of a “no-prophylaxis” or therapeutic-only approach compared to a standard prophylactic transfusion strategy (at a 10 ×10³/</a:t>
            </a:r>
            <a:r>
              <a:rPr lang="el-GR" sz="2400" dirty="0"/>
              <a:t>μ</a:t>
            </a:r>
            <a:r>
              <a:rPr lang="en-US" sz="2400" dirty="0"/>
              <a:t>L trigger) in patients with thrombocytopenia.</a:t>
            </a:r>
          </a:p>
          <a:p>
            <a:r>
              <a:rPr lang="en-US" sz="2400" dirty="0"/>
              <a:t>Reported more frequent minor bleeding events (WHO Grade 2) in the no-prophylaxis arms; critically, there was no significant increase in major or life-threatening hemorrhage (WHO Grade 3 or 4).</a:t>
            </a:r>
          </a:p>
          <a:p>
            <a:r>
              <a:rPr lang="en-US" sz="2400" dirty="0"/>
              <a:t>These studies showed a risk of minor bleeding translated to approximately 33–50% fewer platelet transfusions for patients in the no-prophylaxis groups, a pivotal finding that informed the conditional recommendation in the 2025 guidelines for a no-prophylaxis strategy in adult patients with aplastic anemia or those undergoing autologous stem cell transplant, thus representing a significant advancement toward high-value, patient-centered care </a:t>
            </a:r>
          </a:p>
        </p:txBody>
      </p:sp>
    </p:spTree>
    <p:extLst>
      <p:ext uri="{BB962C8B-B14F-4D97-AF65-F5344CB8AC3E}">
        <p14:creationId xmlns:p14="http://schemas.microsoft.com/office/powerpoint/2010/main" val="814886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6EB89-ADEA-0097-9DDF-C36005BB8094}"/>
              </a:ext>
            </a:extLst>
          </p:cNvPr>
          <p:cNvSpPr>
            <a:spLocks noGrp="1"/>
          </p:cNvSpPr>
          <p:nvPr>
            <p:ph type="title"/>
          </p:nvPr>
        </p:nvSpPr>
        <p:spPr>
          <a:xfrm>
            <a:off x="1042018" y="0"/>
            <a:ext cx="9619886" cy="933216"/>
          </a:xfrm>
        </p:spPr>
        <p:txBody>
          <a:bodyPr/>
          <a:lstStyle/>
          <a:p>
            <a:r>
              <a:rPr lang="en-US" dirty="0"/>
              <a:t>TOPPs Trial</a:t>
            </a:r>
          </a:p>
        </p:txBody>
      </p:sp>
      <p:sp>
        <p:nvSpPr>
          <p:cNvPr id="3" name="Content Placeholder 2">
            <a:extLst>
              <a:ext uri="{FF2B5EF4-FFF2-40B4-BE49-F238E27FC236}">
                <a16:creationId xmlns:a16="http://schemas.microsoft.com/office/drawing/2014/main" id="{E7D2A76A-28DB-B391-3ADD-0C07A7E882FF}"/>
              </a:ext>
            </a:extLst>
          </p:cNvPr>
          <p:cNvSpPr>
            <a:spLocks noGrp="1"/>
          </p:cNvSpPr>
          <p:nvPr>
            <p:ph idx="1"/>
          </p:nvPr>
        </p:nvSpPr>
        <p:spPr>
          <a:xfrm>
            <a:off x="422414" y="1095375"/>
            <a:ext cx="3190461" cy="4667250"/>
          </a:xfrm>
        </p:spPr>
        <p:txBody>
          <a:bodyPr>
            <a:noAutofit/>
          </a:bodyPr>
          <a:lstStyle/>
          <a:p>
            <a:r>
              <a:rPr lang="en-US" dirty="0"/>
              <a:t>In the TOPPS trial, 50% of patients in the no-prophylaxis group experienced WHO grade 2, 3, or 4 bleeding, compared to 43% in the prophylaxis group (P = 0.06 for non-inferiority), with no significant difference in major bleeding rates. </a:t>
            </a:r>
          </a:p>
        </p:txBody>
      </p:sp>
      <p:pic>
        <p:nvPicPr>
          <p:cNvPr id="5" name="Picture 4">
            <a:extLst>
              <a:ext uri="{FF2B5EF4-FFF2-40B4-BE49-F238E27FC236}">
                <a16:creationId xmlns:a16="http://schemas.microsoft.com/office/drawing/2014/main" id="{CB6D7381-4D90-7724-7033-0D6FE0F78671}"/>
              </a:ext>
            </a:extLst>
          </p:cNvPr>
          <p:cNvPicPr>
            <a:picLocks noChangeAspect="1"/>
          </p:cNvPicPr>
          <p:nvPr/>
        </p:nvPicPr>
        <p:blipFill>
          <a:blip r:embed="rId2"/>
          <a:stretch>
            <a:fillRect/>
          </a:stretch>
        </p:blipFill>
        <p:spPr>
          <a:xfrm>
            <a:off x="4116390" y="933216"/>
            <a:ext cx="6801546" cy="5889359"/>
          </a:xfrm>
          <a:prstGeom prst="rect">
            <a:avLst/>
          </a:prstGeom>
        </p:spPr>
      </p:pic>
      <p:sp>
        <p:nvSpPr>
          <p:cNvPr id="6" name="TextBox 5">
            <a:extLst>
              <a:ext uri="{FF2B5EF4-FFF2-40B4-BE49-F238E27FC236}">
                <a16:creationId xmlns:a16="http://schemas.microsoft.com/office/drawing/2014/main" id="{66EBB7D2-A3B5-A241-F274-6FF156CF34B3}"/>
              </a:ext>
            </a:extLst>
          </p:cNvPr>
          <p:cNvSpPr txBox="1"/>
          <p:nvPr/>
        </p:nvSpPr>
        <p:spPr>
          <a:xfrm>
            <a:off x="422414" y="6488668"/>
            <a:ext cx="2220993" cy="369332"/>
          </a:xfrm>
          <a:prstGeom prst="rect">
            <a:avLst/>
          </a:prstGeom>
          <a:noFill/>
        </p:spPr>
        <p:txBody>
          <a:bodyPr wrap="none" rtlCol="0">
            <a:spAutoFit/>
          </a:bodyPr>
          <a:lstStyle/>
          <a:p>
            <a:r>
              <a:rPr lang="en-US" dirty="0"/>
              <a:t>Stanworth et al 2013</a:t>
            </a:r>
          </a:p>
        </p:txBody>
      </p:sp>
    </p:spTree>
    <p:extLst>
      <p:ext uri="{BB962C8B-B14F-4D97-AF65-F5344CB8AC3E}">
        <p14:creationId xmlns:p14="http://schemas.microsoft.com/office/powerpoint/2010/main" val="4268762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B601A7-0527-F89E-0F73-3C38CEB0092C}"/>
              </a:ext>
            </a:extLst>
          </p:cNvPr>
          <p:cNvPicPr>
            <a:picLocks noChangeAspect="1"/>
          </p:cNvPicPr>
          <p:nvPr/>
        </p:nvPicPr>
        <p:blipFill>
          <a:blip r:embed="rId3"/>
          <a:stretch>
            <a:fillRect/>
          </a:stretch>
        </p:blipFill>
        <p:spPr>
          <a:xfrm>
            <a:off x="2513808" y="1414748"/>
            <a:ext cx="7164383" cy="5443252"/>
          </a:xfrm>
          <a:prstGeom prst="rect">
            <a:avLst/>
          </a:prstGeom>
        </p:spPr>
      </p:pic>
      <p:sp>
        <p:nvSpPr>
          <p:cNvPr id="6" name="Title 1">
            <a:extLst>
              <a:ext uri="{FF2B5EF4-FFF2-40B4-BE49-F238E27FC236}">
                <a16:creationId xmlns:a16="http://schemas.microsoft.com/office/drawing/2014/main" id="{072906FB-F707-DA72-6787-EDC48BD22981}"/>
              </a:ext>
            </a:extLst>
          </p:cNvPr>
          <p:cNvSpPr>
            <a:spLocks noGrp="1"/>
          </p:cNvSpPr>
          <p:nvPr>
            <p:ph type="title"/>
          </p:nvPr>
        </p:nvSpPr>
        <p:spPr>
          <a:xfrm>
            <a:off x="188843" y="179595"/>
            <a:ext cx="10515600" cy="1325563"/>
          </a:xfrm>
        </p:spPr>
        <p:txBody>
          <a:bodyPr/>
          <a:lstStyle/>
          <a:p>
            <a:r>
              <a:rPr lang="en-US" dirty="0"/>
              <a:t>TOPPs Trial</a:t>
            </a:r>
          </a:p>
        </p:txBody>
      </p:sp>
      <p:sp>
        <p:nvSpPr>
          <p:cNvPr id="10" name="TextBox 9">
            <a:extLst>
              <a:ext uri="{FF2B5EF4-FFF2-40B4-BE49-F238E27FC236}">
                <a16:creationId xmlns:a16="http://schemas.microsoft.com/office/drawing/2014/main" id="{1F315D51-2C75-AF33-4956-EB517791C2C1}"/>
              </a:ext>
            </a:extLst>
          </p:cNvPr>
          <p:cNvSpPr txBox="1"/>
          <p:nvPr/>
        </p:nvSpPr>
        <p:spPr>
          <a:xfrm>
            <a:off x="0" y="6488668"/>
            <a:ext cx="2220993" cy="369332"/>
          </a:xfrm>
          <a:prstGeom prst="rect">
            <a:avLst/>
          </a:prstGeom>
          <a:noFill/>
        </p:spPr>
        <p:txBody>
          <a:bodyPr wrap="none" rtlCol="0">
            <a:spAutoFit/>
          </a:bodyPr>
          <a:lstStyle/>
          <a:p>
            <a:r>
              <a:rPr lang="en-US" dirty="0"/>
              <a:t>Stanworth et al 2013</a:t>
            </a:r>
          </a:p>
        </p:txBody>
      </p:sp>
    </p:spTree>
    <p:extLst>
      <p:ext uri="{BB962C8B-B14F-4D97-AF65-F5344CB8AC3E}">
        <p14:creationId xmlns:p14="http://schemas.microsoft.com/office/powerpoint/2010/main" val="2776945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C04AECD-4216-D0D6-0FFB-BECA8041371A}"/>
              </a:ext>
            </a:extLst>
          </p:cNvPr>
          <p:cNvSpPr>
            <a:spLocks noGrp="1"/>
          </p:cNvSpPr>
          <p:nvPr>
            <p:ph type="title"/>
          </p:nvPr>
        </p:nvSpPr>
        <p:spPr>
          <a:xfrm>
            <a:off x="585788" y="179388"/>
            <a:ext cx="10515600" cy="1325562"/>
          </a:xfrm>
        </p:spPr>
        <p:txBody>
          <a:bodyPr/>
          <a:lstStyle/>
          <a:p>
            <a:r>
              <a:rPr lang="en-US" dirty="0"/>
              <a:t>TOPPs Trial</a:t>
            </a:r>
          </a:p>
        </p:txBody>
      </p:sp>
      <p:pic>
        <p:nvPicPr>
          <p:cNvPr id="4" name="Content Placeholder 3">
            <a:extLst>
              <a:ext uri="{FF2B5EF4-FFF2-40B4-BE49-F238E27FC236}">
                <a16:creationId xmlns:a16="http://schemas.microsoft.com/office/drawing/2014/main" id="{ADE47B81-8FDE-5E8D-C858-873C765B8F37}"/>
              </a:ext>
            </a:extLst>
          </p:cNvPr>
          <p:cNvPicPr>
            <a:picLocks noGrp="1" noChangeAspect="1"/>
          </p:cNvPicPr>
          <p:nvPr>
            <p:ph idx="1"/>
          </p:nvPr>
        </p:nvPicPr>
        <p:blipFill>
          <a:blip r:embed="rId2"/>
          <a:srcRect l="-958" t="-176" r="958" b="30955"/>
          <a:stretch>
            <a:fillRect/>
          </a:stretch>
        </p:blipFill>
        <p:spPr>
          <a:xfrm>
            <a:off x="2756808" y="1788533"/>
            <a:ext cx="6678383" cy="4416551"/>
          </a:xfrm>
          <a:prstGeom prst="rect">
            <a:avLst/>
          </a:prstGeom>
        </p:spPr>
      </p:pic>
      <p:sp>
        <p:nvSpPr>
          <p:cNvPr id="6" name="TextBox 5">
            <a:extLst>
              <a:ext uri="{FF2B5EF4-FFF2-40B4-BE49-F238E27FC236}">
                <a16:creationId xmlns:a16="http://schemas.microsoft.com/office/drawing/2014/main" id="{8DA79B09-9F02-E06F-32C4-16D675ECE408}"/>
              </a:ext>
            </a:extLst>
          </p:cNvPr>
          <p:cNvSpPr txBox="1"/>
          <p:nvPr/>
        </p:nvSpPr>
        <p:spPr>
          <a:xfrm>
            <a:off x="0" y="6488668"/>
            <a:ext cx="2220993" cy="369332"/>
          </a:xfrm>
          <a:prstGeom prst="rect">
            <a:avLst/>
          </a:prstGeom>
          <a:noFill/>
        </p:spPr>
        <p:txBody>
          <a:bodyPr wrap="none" rtlCol="0">
            <a:spAutoFit/>
          </a:bodyPr>
          <a:lstStyle/>
          <a:p>
            <a:r>
              <a:rPr lang="en-US" dirty="0"/>
              <a:t>Stanworth et al 2013</a:t>
            </a:r>
          </a:p>
        </p:txBody>
      </p:sp>
    </p:spTree>
    <p:extLst>
      <p:ext uri="{BB962C8B-B14F-4D97-AF65-F5344CB8AC3E}">
        <p14:creationId xmlns:p14="http://schemas.microsoft.com/office/powerpoint/2010/main" val="1271036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CEED-829E-8F50-8458-77464212F966}"/>
              </a:ext>
            </a:extLst>
          </p:cNvPr>
          <p:cNvSpPr>
            <a:spLocks noGrp="1"/>
          </p:cNvSpPr>
          <p:nvPr>
            <p:ph type="title"/>
          </p:nvPr>
        </p:nvSpPr>
        <p:spPr>
          <a:xfrm>
            <a:off x="1975104" y="0"/>
            <a:ext cx="7729728" cy="1188720"/>
          </a:xfrm>
        </p:spPr>
        <p:txBody>
          <a:bodyPr/>
          <a:lstStyle/>
          <a:p>
            <a:r>
              <a:rPr lang="en-US" dirty="0"/>
              <a:t>Wandt et al Trial</a:t>
            </a:r>
          </a:p>
        </p:txBody>
      </p:sp>
      <p:sp>
        <p:nvSpPr>
          <p:cNvPr id="3" name="Content Placeholder 2">
            <a:extLst>
              <a:ext uri="{FF2B5EF4-FFF2-40B4-BE49-F238E27FC236}">
                <a16:creationId xmlns:a16="http://schemas.microsoft.com/office/drawing/2014/main" id="{FF73E991-EE78-B7BD-0BE0-43CE277953B3}"/>
              </a:ext>
            </a:extLst>
          </p:cNvPr>
          <p:cNvSpPr>
            <a:spLocks noGrp="1"/>
          </p:cNvSpPr>
          <p:nvPr>
            <p:ph idx="1"/>
          </p:nvPr>
        </p:nvSpPr>
        <p:spPr>
          <a:xfrm>
            <a:off x="738794" y="1568450"/>
            <a:ext cx="4422913" cy="4351338"/>
          </a:xfrm>
        </p:spPr>
        <p:txBody>
          <a:bodyPr/>
          <a:lstStyle/>
          <a:p>
            <a:r>
              <a:rPr lang="en-US" dirty="0"/>
              <a:t>Found increased grade 2 or greater bleeding in the therapeutic-only group (42% vs. 19% in the prophylactic group, P &lt; 0.001), but significant (grade 3/4) bleeding was rare and not significantly different in autologous transplant recipients </a:t>
            </a:r>
          </a:p>
        </p:txBody>
      </p:sp>
      <p:sp>
        <p:nvSpPr>
          <p:cNvPr id="5" name="TextBox 4">
            <a:extLst>
              <a:ext uri="{FF2B5EF4-FFF2-40B4-BE49-F238E27FC236}">
                <a16:creationId xmlns:a16="http://schemas.microsoft.com/office/drawing/2014/main" id="{249F5D10-AD4A-6E15-4C4D-B68BF866413E}"/>
              </a:ext>
            </a:extLst>
          </p:cNvPr>
          <p:cNvSpPr txBox="1"/>
          <p:nvPr/>
        </p:nvSpPr>
        <p:spPr>
          <a:xfrm>
            <a:off x="0" y="6488668"/>
            <a:ext cx="1848648" cy="369332"/>
          </a:xfrm>
          <a:prstGeom prst="rect">
            <a:avLst/>
          </a:prstGeom>
          <a:noFill/>
        </p:spPr>
        <p:txBody>
          <a:bodyPr wrap="none" rtlCol="0">
            <a:spAutoFit/>
          </a:bodyPr>
          <a:lstStyle/>
          <a:p>
            <a:r>
              <a:rPr lang="en-US" dirty="0"/>
              <a:t>Wandt et al 2012</a:t>
            </a:r>
          </a:p>
        </p:txBody>
      </p:sp>
      <p:pic>
        <p:nvPicPr>
          <p:cNvPr id="8" name="Picture 7">
            <a:extLst>
              <a:ext uri="{FF2B5EF4-FFF2-40B4-BE49-F238E27FC236}">
                <a16:creationId xmlns:a16="http://schemas.microsoft.com/office/drawing/2014/main" id="{171B08E0-0E44-C244-AACA-6A48E253DF7C}"/>
              </a:ext>
            </a:extLst>
          </p:cNvPr>
          <p:cNvPicPr>
            <a:picLocks noChangeAspect="1"/>
          </p:cNvPicPr>
          <p:nvPr/>
        </p:nvPicPr>
        <p:blipFill>
          <a:blip r:embed="rId2"/>
          <a:stretch>
            <a:fillRect/>
          </a:stretch>
        </p:blipFill>
        <p:spPr>
          <a:xfrm>
            <a:off x="5292373" y="1819402"/>
            <a:ext cx="6426200" cy="4737100"/>
          </a:xfrm>
          <a:prstGeom prst="rect">
            <a:avLst/>
          </a:prstGeom>
        </p:spPr>
      </p:pic>
    </p:spTree>
    <p:extLst>
      <p:ext uri="{BB962C8B-B14F-4D97-AF65-F5344CB8AC3E}">
        <p14:creationId xmlns:p14="http://schemas.microsoft.com/office/powerpoint/2010/main" val="222478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A4A6F-A2FE-F32B-79AC-AE9D7A151EF7}"/>
              </a:ext>
            </a:extLst>
          </p:cNvPr>
          <p:cNvSpPr>
            <a:spLocks noGrp="1"/>
          </p:cNvSpPr>
          <p:nvPr>
            <p:ph type="title"/>
          </p:nvPr>
        </p:nvSpPr>
        <p:spPr>
          <a:xfrm>
            <a:off x="2231136" y="288036"/>
            <a:ext cx="7729728" cy="1188720"/>
          </a:xfrm>
        </p:spPr>
        <p:txBody>
          <a:bodyPr/>
          <a:lstStyle/>
          <a:p>
            <a:r>
              <a:rPr lang="en-US" dirty="0"/>
              <a:t>Wandt et al Trial</a:t>
            </a:r>
          </a:p>
        </p:txBody>
      </p:sp>
      <p:pic>
        <p:nvPicPr>
          <p:cNvPr id="6" name="Picture 5">
            <a:extLst>
              <a:ext uri="{FF2B5EF4-FFF2-40B4-BE49-F238E27FC236}">
                <a16:creationId xmlns:a16="http://schemas.microsoft.com/office/drawing/2014/main" id="{E07A6884-3CD1-76BD-DEA6-C65E381A710B}"/>
              </a:ext>
            </a:extLst>
          </p:cNvPr>
          <p:cNvPicPr>
            <a:picLocks noChangeAspect="1"/>
          </p:cNvPicPr>
          <p:nvPr/>
        </p:nvPicPr>
        <p:blipFill>
          <a:blip r:embed="rId3"/>
          <a:stretch>
            <a:fillRect/>
          </a:stretch>
        </p:blipFill>
        <p:spPr>
          <a:xfrm>
            <a:off x="809923" y="1708976"/>
            <a:ext cx="4657035" cy="4666202"/>
          </a:xfrm>
          <a:prstGeom prst="rect">
            <a:avLst/>
          </a:prstGeom>
        </p:spPr>
      </p:pic>
      <p:pic>
        <p:nvPicPr>
          <p:cNvPr id="7" name="Picture 6">
            <a:extLst>
              <a:ext uri="{FF2B5EF4-FFF2-40B4-BE49-F238E27FC236}">
                <a16:creationId xmlns:a16="http://schemas.microsoft.com/office/drawing/2014/main" id="{E61AAFB0-506E-939F-8E06-29DDC77F1E75}"/>
              </a:ext>
            </a:extLst>
          </p:cNvPr>
          <p:cNvPicPr>
            <a:picLocks noChangeAspect="1"/>
          </p:cNvPicPr>
          <p:nvPr/>
        </p:nvPicPr>
        <p:blipFill>
          <a:blip r:embed="rId4"/>
          <a:stretch>
            <a:fillRect/>
          </a:stretch>
        </p:blipFill>
        <p:spPr>
          <a:xfrm>
            <a:off x="6369994" y="2073445"/>
            <a:ext cx="5012083" cy="3592229"/>
          </a:xfrm>
          <a:prstGeom prst="rect">
            <a:avLst/>
          </a:prstGeom>
        </p:spPr>
      </p:pic>
      <p:sp>
        <p:nvSpPr>
          <p:cNvPr id="3" name="TextBox 2">
            <a:extLst>
              <a:ext uri="{FF2B5EF4-FFF2-40B4-BE49-F238E27FC236}">
                <a16:creationId xmlns:a16="http://schemas.microsoft.com/office/drawing/2014/main" id="{170FBC1C-ABEE-193A-2623-BAF0343EC5A8}"/>
              </a:ext>
            </a:extLst>
          </p:cNvPr>
          <p:cNvSpPr txBox="1"/>
          <p:nvPr/>
        </p:nvSpPr>
        <p:spPr>
          <a:xfrm>
            <a:off x="0" y="6488668"/>
            <a:ext cx="1848648" cy="369332"/>
          </a:xfrm>
          <a:prstGeom prst="rect">
            <a:avLst/>
          </a:prstGeom>
          <a:noFill/>
        </p:spPr>
        <p:txBody>
          <a:bodyPr wrap="none" rtlCol="0">
            <a:spAutoFit/>
          </a:bodyPr>
          <a:lstStyle/>
          <a:p>
            <a:r>
              <a:rPr lang="en-US" dirty="0"/>
              <a:t>Wandt et al 2012</a:t>
            </a:r>
          </a:p>
        </p:txBody>
      </p:sp>
    </p:spTree>
    <p:extLst>
      <p:ext uri="{BB962C8B-B14F-4D97-AF65-F5344CB8AC3E}">
        <p14:creationId xmlns:p14="http://schemas.microsoft.com/office/powerpoint/2010/main" val="375399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D4B5-DBAA-7837-3354-C3E899C5CB5E}"/>
              </a:ext>
            </a:extLst>
          </p:cNvPr>
          <p:cNvSpPr>
            <a:spLocks noGrp="1"/>
          </p:cNvSpPr>
          <p:nvPr>
            <p:ph type="title"/>
          </p:nvPr>
        </p:nvSpPr>
        <p:spPr>
          <a:xfrm>
            <a:off x="2231136" y="333756"/>
            <a:ext cx="7729728" cy="1188720"/>
          </a:xfrm>
        </p:spPr>
        <p:txBody>
          <a:bodyPr>
            <a:normAutofit fontScale="90000"/>
          </a:bodyPr>
          <a:lstStyle/>
          <a:p>
            <a:r>
              <a:rPr lang="en-US" dirty="0"/>
              <a:t>Prophylactic platelet transfusions in critically ill patients yields suboptimal responses</a:t>
            </a:r>
          </a:p>
        </p:txBody>
      </p:sp>
      <p:sp>
        <p:nvSpPr>
          <p:cNvPr id="3" name="Content Placeholder 2">
            <a:extLst>
              <a:ext uri="{FF2B5EF4-FFF2-40B4-BE49-F238E27FC236}">
                <a16:creationId xmlns:a16="http://schemas.microsoft.com/office/drawing/2014/main" id="{42CF6694-D00F-58B1-F0FB-3C6BC3A875A0}"/>
              </a:ext>
            </a:extLst>
          </p:cNvPr>
          <p:cNvSpPr>
            <a:spLocks noGrp="1"/>
          </p:cNvSpPr>
          <p:nvPr>
            <p:ph idx="1"/>
          </p:nvPr>
        </p:nvSpPr>
        <p:spPr>
          <a:xfrm>
            <a:off x="493643" y="1891886"/>
            <a:ext cx="10515600" cy="4351338"/>
          </a:xfrm>
        </p:spPr>
        <p:txBody>
          <a:bodyPr>
            <a:normAutofit/>
          </a:bodyPr>
          <a:lstStyle/>
          <a:p>
            <a:r>
              <a:rPr lang="en-US" dirty="0"/>
              <a:t>Overall poor incremental platelet response in 73.9% of cases, with maximum storage duration independently associated with poor outcomes.</a:t>
            </a:r>
          </a:p>
          <a:p>
            <a:endParaRPr lang="en-US" dirty="0"/>
          </a:p>
          <a:p>
            <a:r>
              <a:rPr lang="en-US" dirty="0"/>
              <a:t>PLOT-ICU study, a multicenter study in the U.S. and Europe in ICU patients with thrombocytopenia (platelet count &lt; 150 ×10⁹/L) found that approximately 21% of patients received transfusions, with prophylactic transfusions demonstrating limited increases in platelet count. </a:t>
            </a:r>
          </a:p>
          <a:p>
            <a:endParaRPr lang="en-US" dirty="0"/>
          </a:p>
          <a:p>
            <a:r>
              <a:rPr lang="en-US" dirty="0"/>
              <a:t>PlaNet-2/MATISSE trial looked at platelet transfusion thresholds in preterm neonates showing a surprising restrictive threshold of &lt; 25 × 10⁹/L was associated with significant reductions in major bleeding and mortality compared to a threshold of &lt; 50 × 10⁹/L, resulting in a 7% absolute risk reduction</a:t>
            </a:r>
          </a:p>
        </p:txBody>
      </p:sp>
    </p:spTree>
    <p:extLst>
      <p:ext uri="{BB962C8B-B14F-4D97-AF65-F5344CB8AC3E}">
        <p14:creationId xmlns:p14="http://schemas.microsoft.com/office/powerpoint/2010/main" val="3195107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7FDD-AF3E-D8F5-135B-3ADDFB6EC6E3}"/>
              </a:ext>
            </a:extLst>
          </p:cNvPr>
          <p:cNvSpPr>
            <a:spLocks noGrp="1"/>
          </p:cNvSpPr>
          <p:nvPr>
            <p:ph type="title"/>
          </p:nvPr>
        </p:nvSpPr>
        <p:spPr>
          <a:xfrm>
            <a:off x="2231136" y="495769"/>
            <a:ext cx="7729728" cy="1188720"/>
          </a:xfrm>
        </p:spPr>
        <p:txBody>
          <a:bodyPr/>
          <a:lstStyle/>
          <a:p>
            <a:r>
              <a:rPr lang="en-US" b="1" dirty="0"/>
              <a:t>Learning Objectives</a:t>
            </a:r>
            <a:endParaRPr lang="en-US" dirty="0"/>
          </a:p>
        </p:txBody>
      </p:sp>
      <p:sp>
        <p:nvSpPr>
          <p:cNvPr id="3" name="Content Placeholder 2">
            <a:extLst>
              <a:ext uri="{FF2B5EF4-FFF2-40B4-BE49-F238E27FC236}">
                <a16:creationId xmlns:a16="http://schemas.microsoft.com/office/drawing/2014/main" id="{9E5F8A66-79D2-242B-569F-B645164E1306}"/>
              </a:ext>
            </a:extLst>
          </p:cNvPr>
          <p:cNvSpPr>
            <a:spLocks noGrp="1"/>
          </p:cNvSpPr>
          <p:nvPr>
            <p:ph idx="1"/>
          </p:nvPr>
        </p:nvSpPr>
        <p:spPr>
          <a:xfrm>
            <a:off x="268357" y="1852130"/>
            <a:ext cx="10515600" cy="4351338"/>
          </a:xfrm>
        </p:spPr>
        <p:txBody>
          <a:bodyPr>
            <a:normAutofit/>
          </a:bodyPr>
          <a:lstStyle/>
          <a:p>
            <a:pPr marL="0" indent="0">
              <a:buNone/>
            </a:pPr>
            <a:r>
              <a:rPr lang="en-US" dirty="0"/>
              <a:t>By the end of this talk, participants will be able to:</a:t>
            </a:r>
          </a:p>
          <a:p>
            <a:pPr lvl="1"/>
            <a:r>
              <a:rPr lang="en-US" sz="2800" dirty="0"/>
              <a:t>Distinguish </a:t>
            </a:r>
            <a:r>
              <a:rPr lang="en-US" sz="2800" b="1" dirty="0"/>
              <a:t>hypo-proliferative</a:t>
            </a:r>
            <a:r>
              <a:rPr lang="en-US" sz="2800" dirty="0"/>
              <a:t> from </a:t>
            </a:r>
            <a:r>
              <a:rPr lang="en-US" sz="2800" b="1" dirty="0"/>
              <a:t>functional</a:t>
            </a:r>
            <a:r>
              <a:rPr lang="en-US" sz="2800" dirty="0"/>
              <a:t> thrombocytopenia</a:t>
            </a:r>
          </a:p>
          <a:p>
            <a:pPr lvl="1"/>
            <a:r>
              <a:rPr lang="en-US" sz="2800" dirty="0"/>
              <a:t>Apply </a:t>
            </a:r>
            <a:r>
              <a:rPr lang="en-US" sz="2800" b="1" dirty="0"/>
              <a:t>evidence-based platelet transfusion thresholds</a:t>
            </a:r>
            <a:endParaRPr lang="en-US" sz="2800" dirty="0"/>
          </a:p>
          <a:p>
            <a:pPr lvl="1"/>
            <a:r>
              <a:rPr lang="en-US" sz="2800" dirty="0"/>
              <a:t>Identify scenarios where platelet transfusion is </a:t>
            </a:r>
            <a:r>
              <a:rPr lang="en-US" sz="2800" b="1" dirty="0"/>
              <a:t>ineffective or harmful</a:t>
            </a:r>
            <a:endParaRPr lang="en-US" sz="2800" dirty="0"/>
          </a:p>
          <a:p>
            <a:pPr lvl="1"/>
            <a:r>
              <a:rPr lang="en-US" sz="2800" dirty="0"/>
              <a:t>Use a </a:t>
            </a:r>
            <a:r>
              <a:rPr lang="en-US" sz="2800" b="1" dirty="0"/>
              <a:t>practical clinical framework</a:t>
            </a:r>
            <a:r>
              <a:rPr lang="en-US" sz="2800" dirty="0"/>
              <a:t> for transfusion decisions</a:t>
            </a:r>
          </a:p>
          <a:p>
            <a:endParaRPr lang="en-US" dirty="0"/>
          </a:p>
        </p:txBody>
      </p:sp>
    </p:spTree>
    <p:extLst>
      <p:ext uri="{BB962C8B-B14F-4D97-AF65-F5344CB8AC3E}">
        <p14:creationId xmlns:p14="http://schemas.microsoft.com/office/powerpoint/2010/main" val="123963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1D71-F5B2-05EB-C4E5-F992A0BB946E}"/>
              </a:ext>
            </a:extLst>
          </p:cNvPr>
          <p:cNvSpPr>
            <a:spLocks noGrp="1"/>
          </p:cNvSpPr>
          <p:nvPr>
            <p:ph type="title"/>
          </p:nvPr>
        </p:nvSpPr>
        <p:spPr>
          <a:xfrm>
            <a:off x="1939588" y="148455"/>
            <a:ext cx="7729728" cy="1188720"/>
          </a:xfrm>
        </p:spPr>
        <p:txBody>
          <a:bodyPr/>
          <a:lstStyle/>
          <a:p>
            <a:r>
              <a:rPr lang="en-US" dirty="0"/>
              <a:t>Prophylactic Transfusions: Evidence-Based Approach</a:t>
            </a:r>
          </a:p>
        </p:txBody>
      </p:sp>
      <p:sp>
        <p:nvSpPr>
          <p:cNvPr id="3" name="Content Placeholder 2">
            <a:extLst>
              <a:ext uri="{FF2B5EF4-FFF2-40B4-BE49-F238E27FC236}">
                <a16:creationId xmlns:a16="http://schemas.microsoft.com/office/drawing/2014/main" id="{EBEFD2C3-1C62-6302-78F3-5443359D2CE9}"/>
              </a:ext>
            </a:extLst>
          </p:cNvPr>
          <p:cNvSpPr>
            <a:spLocks noGrp="1"/>
          </p:cNvSpPr>
          <p:nvPr>
            <p:ph idx="1"/>
          </p:nvPr>
        </p:nvSpPr>
        <p:spPr>
          <a:xfrm>
            <a:off x="546652" y="1823779"/>
            <a:ext cx="10515600" cy="4351338"/>
          </a:xfrm>
        </p:spPr>
        <p:txBody>
          <a:bodyPr/>
          <a:lstStyle/>
          <a:p>
            <a:r>
              <a:rPr lang="en-US" dirty="0"/>
              <a:t>AABB 2025	</a:t>
            </a:r>
          </a:p>
          <a:p>
            <a:pPr lvl="1"/>
            <a:r>
              <a:rPr lang="en-US" dirty="0"/>
              <a:t>platelet counts &lt; 10 × 10⁹/L for nonbleeding patients with </a:t>
            </a:r>
            <a:r>
              <a:rPr lang="en-US" dirty="0" err="1"/>
              <a:t>hypoproliferative</a:t>
            </a:r>
            <a:r>
              <a:rPr lang="en-US" dirty="0"/>
              <a:t> thrombocytopenia actively receiving chemotherapy or undergoing allogeneic stem cell transplant</a:t>
            </a:r>
          </a:p>
          <a:p>
            <a:pPr lvl="1"/>
            <a:r>
              <a:rPr lang="en-US" dirty="0"/>
              <a:t>&lt; 10 × 10⁹/L for central venous catheter placement at anatomic sites amenable to manual compression</a:t>
            </a:r>
          </a:p>
          <a:p>
            <a:pPr lvl="1"/>
            <a:r>
              <a:rPr lang="en-US" dirty="0"/>
              <a:t>&lt; 20 × 10⁹/L for lumbar punctures</a:t>
            </a:r>
          </a:p>
          <a:p>
            <a:pPr lvl="1"/>
            <a:r>
              <a:rPr lang="en-US" dirty="0"/>
              <a:t>major non-neuraxial surgeries &lt; 50 × 109/L</a:t>
            </a:r>
          </a:p>
          <a:p>
            <a:pPr lvl="1"/>
            <a:r>
              <a:rPr lang="en-US" dirty="0"/>
              <a:t>no transfusions for non-thrombocytopenic patients undergoing cardiac surgery</a:t>
            </a:r>
          </a:p>
        </p:txBody>
      </p:sp>
      <p:sp>
        <p:nvSpPr>
          <p:cNvPr id="4" name="TextBox 3">
            <a:extLst>
              <a:ext uri="{FF2B5EF4-FFF2-40B4-BE49-F238E27FC236}">
                <a16:creationId xmlns:a16="http://schemas.microsoft.com/office/drawing/2014/main" id="{CD81EFE6-81E3-F866-A9A5-24896E531AF1}"/>
              </a:ext>
            </a:extLst>
          </p:cNvPr>
          <p:cNvSpPr txBox="1"/>
          <p:nvPr/>
        </p:nvSpPr>
        <p:spPr>
          <a:xfrm>
            <a:off x="268941" y="6308209"/>
            <a:ext cx="1948675" cy="369332"/>
          </a:xfrm>
          <a:prstGeom prst="rect">
            <a:avLst/>
          </a:prstGeom>
          <a:noFill/>
        </p:spPr>
        <p:txBody>
          <a:bodyPr wrap="none" rtlCol="0">
            <a:spAutoFit/>
          </a:bodyPr>
          <a:lstStyle/>
          <a:p>
            <a:r>
              <a:rPr lang="en-US" dirty="0"/>
              <a:t>Metcalf et al 2025</a:t>
            </a:r>
          </a:p>
        </p:txBody>
      </p:sp>
    </p:spTree>
    <p:extLst>
      <p:ext uri="{BB962C8B-B14F-4D97-AF65-F5344CB8AC3E}">
        <p14:creationId xmlns:p14="http://schemas.microsoft.com/office/powerpoint/2010/main" val="4182743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2105A-477B-A3AB-7D61-0EAD7509F1A8}"/>
              </a:ext>
            </a:extLst>
          </p:cNvPr>
          <p:cNvSpPr>
            <a:spLocks noGrp="1"/>
          </p:cNvSpPr>
          <p:nvPr>
            <p:ph type="title"/>
          </p:nvPr>
        </p:nvSpPr>
        <p:spPr>
          <a:xfrm>
            <a:off x="1006661" y="0"/>
            <a:ext cx="9490651" cy="1115377"/>
          </a:xfrm>
        </p:spPr>
        <p:txBody>
          <a:bodyPr vert="horz" lIns="91440" tIns="45720" rIns="91440" bIns="45720" rtlCol="0" anchor="ctr">
            <a:normAutofit fontScale="90000"/>
          </a:bodyPr>
          <a:lstStyle/>
          <a:p>
            <a:pPr algn="ctr"/>
            <a:br>
              <a:rPr lang="en-US" sz="3700" b="1" kern="1200" dirty="0">
                <a:solidFill>
                  <a:schemeClr val="tx1"/>
                </a:solidFill>
                <a:latin typeface="+mj-lt"/>
                <a:ea typeface="+mj-ea"/>
                <a:cs typeface="+mj-cs"/>
              </a:rPr>
            </a:br>
            <a:r>
              <a:rPr lang="en-US" sz="3700" b="1" kern="1200" dirty="0">
                <a:solidFill>
                  <a:schemeClr val="tx1"/>
                </a:solidFill>
                <a:latin typeface="+mj-lt"/>
                <a:ea typeface="+mj-ea"/>
                <a:cs typeface="+mj-cs"/>
              </a:rPr>
              <a:t>Pre-procedural Thresholds (General Guide)</a:t>
            </a:r>
            <a:br>
              <a:rPr lang="en-US" sz="3700" kern="1200" dirty="0">
                <a:solidFill>
                  <a:schemeClr val="tx1"/>
                </a:solidFill>
                <a:latin typeface="+mj-lt"/>
                <a:ea typeface="+mj-ea"/>
                <a:cs typeface="+mj-cs"/>
              </a:rPr>
            </a:br>
            <a:endParaRPr lang="en-US" sz="3700" kern="1200" dirty="0">
              <a:solidFill>
                <a:schemeClr val="tx1"/>
              </a:solidFill>
              <a:latin typeface="+mj-lt"/>
              <a:ea typeface="+mj-ea"/>
              <a:cs typeface="+mj-cs"/>
            </a:endParaRPr>
          </a:p>
        </p:txBody>
      </p:sp>
      <p:graphicFrame>
        <p:nvGraphicFramePr>
          <p:cNvPr id="4" name="Content Placeholder 3">
            <a:extLst>
              <a:ext uri="{FF2B5EF4-FFF2-40B4-BE49-F238E27FC236}">
                <a16:creationId xmlns:a16="http://schemas.microsoft.com/office/drawing/2014/main" id="{E5F62FB0-BD87-7258-F788-E796F2076A8E}"/>
              </a:ext>
            </a:extLst>
          </p:cNvPr>
          <p:cNvGraphicFramePr>
            <a:graphicFrameLocks noGrp="1"/>
          </p:cNvGraphicFramePr>
          <p:nvPr>
            <p:ph idx="1"/>
            <p:extLst>
              <p:ext uri="{D42A27DB-BD31-4B8C-83A1-F6EECF244321}">
                <p14:modId xmlns:p14="http://schemas.microsoft.com/office/powerpoint/2010/main" val="122900675"/>
              </p:ext>
            </p:extLst>
          </p:nvPr>
        </p:nvGraphicFramePr>
        <p:xfrm>
          <a:off x="1243786" y="1169744"/>
          <a:ext cx="9701380" cy="3899395"/>
        </p:xfrm>
        <a:graphic>
          <a:graphicData uri="http://schemas.openxmlformats.org/drawingml/2006/table">
            <a:tbl>
              <a:tblPr firstRow="1" firstCol="1" bandRow="1">
                <a:solidFill>
                  <a:schemeClr val="bg1"/>
                </a:solidFill>
                <a:tableStyleId>{5C22544A-7EE6-4342-B048-85BDC9FD1C3A}</a:tableStyleId>
              </a:tblPr>
              <a:tblGrid>
                <a:gridCol w="4559625">
                  <a:extLst>
                    <a:ext uri="{9D8B030D-6E8A-4147-A177-3AD203B41FA5}">
                      <a16:colId xmlns:a16="http://schemas.microsoft.com/office/drawing/2014/main" val="1194803422"/>
                    </a:ext>
                  </a:extLst>
                </a:gridCol>
                <a:gridCol w="5141755">
                  <a:extLst>
                    <a:ext uri="{9D8B030D-6E8A-4147-A177-3AD203B41FA5}">
                      <a16:colId xmlns:a16="http://schemas.microsoft.com/office/drawing/2014/main" val="1248920572"/>
                    </a:ext>
                  </a:extLst>
                </a:gridCol>
              </a:tblGrid>
              <a:tr h="779879">
                <a:tc>
                  <a:txBody>
                    <a:bodyPr/>
                    <a:lstStyle/>
                    <a:p>
                      <a:pPr marL="0" marR="0" algn="ctr">
                        <a:lnSpc>
                          <a:spcPct val="115000"/>
                        </a:lnSpc>
                        <a:spcAft>
                          <a:spcPts val="800"/>
                        </a:spcAft>
                        <a:buNone/>
                      </a:pPr>
                      <a:r>
                        <a:rPr lang="en-US" sz="2400" b="0" kern="0" cap="none" spc="0">
                          <a:solidFill>
                            <a:schemeClr val="bg1"/>
                          </a:solidFill>
                          <a:effectLst/>
                        </a:rPr>
                        <a:t>Procedure</a:t>
                      </a:r>
                      <a:endParaRPr lang="en-US" sz="2400" b="0"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205653" marR="16479" marT="158195" marB="158195"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tx1"/>
                    </a:solidFill>
                  </a:tcPr>
                </a:tc>
                <a:tc>
                  <a:txBody>
                    <a:bodyPr/>
                    <a:lstStyle/>
                    <a:p>
                      <a:pPr marL="0" marR="0" algn="ctr">
                        <a:lnSpc>
                          <a:spcPct val="115000"/>
                        </a:lnSpc>
                        <a:spcAft>
                          <a:spcPts val="800"/>
                        </a:spcAft>
                        <a:buNone/>
                      </a:pPr>
                      <a:r>
                        <a:rPr lang="en-US" sz="2400" b="0" kern="0" cap="none" spc="0">
                          <a:solidFill>
                            <a:schemeClr val="bg1"/>
                          </a:solidFill>
                          <a:effectLst/>
                        </a:rPr>
                        <a:t>Suggested Threshold</a:t>
                      </a:r>
                      <a:endParaRPr lang="en-US" sz="2400" b="0"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205653" marR="16479" marT="158195" marB="158195"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3271892990"/>
                  </a:ext>
                </a:extLst>
              </a:tr>
              <a:tr h="779879">
                <a:tc>
                  <a:txBody>
                    <a:bodyPr/>
                    <a:lstStyle/>
                    <a:p>
                      <a:pPr marL="0" marR="0">
                        <a:lnSpc>
                          <a:spcPct val="115000"/>
                        </a:lnSpc>
                        <a:spcAft>
                          <a:spcPts val="800"/>
                        </a:spcAft>
                        <a:buNone/>
                      </a:pPr>
                      <a:r>
                        <a:rPr lang="en-US" sz="2400" kern="0" cap="none" spc="0" dirty="0">
                          <a:solidFill>
                            <a:schemeClr val="tx1"/>
                          </a:solidFill>
                          <a:effectLst/>
                        </a:rPr>
                        <a:t>Central line</a:t>
                      </a:r>
                      <a:endParaRPr lang="en-US" sz="24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05653" marR="16479" marT="158195" marB="158195" anchor="ctr">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marL="0" marR="0">
                        <a:lnSpc>
                          <a:spcPct val="115000"/>
                        </a:lnSpc>
                        <a:spcAft>
                          <a:spcPts val="800"/>
                        </a:spcAft>
                        <a:buNone/>
                      </a:pPr>
                      <a:r>
                        <a:rPr lang="en-US" sz="2400" kern="0" cap="none" spc="0" dirty="0">
                          <a:solidFill>
                            <a:schemeClr val="tx1"/>
                          </a:solidFill>
                          <a:effectLst/>
                        </a:rPr>
                        <a:t>≥20 ×10⁹/L</a:t>
                      </a:r>
                      <a:endParaRPr lang="en-US" sz="24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05653" marR="16479" marT="158195" marB="158195" anchor="ctr">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3039883436"/>
                  </a:ext>
                </a:extLst>
              </a:tr>
              <a:tr h="779879">
                <a:tc>
                  <a:txBody>
                    <a:bodyPr/>
                    <a:lstStyle/>
                    <a:p>
                      <a:pPr marL="0" marR="0">
                        <a:lnSpc>
                          <a:spcPct val="115000"/>
                        </a:lnSpc>
                        <a:spcAft>
                          <a:spcPts val="800"/>
                        </a:spcAft>
                        <a:buNone/>
                      </a:pPr>
                      <a:r>
                        <a:rPr lang="en-US" sz="2400" kern="0" cap="none" spc="0" dirty="0">
                          <a:solidFill>
                            <a:schemeClr val="tx1"/>
                          </a:solidFill>
                          <a:effectLst/>
                        </a:rPr>
                        <a:t>Lumbar puncture</a:t>
                      </a:r>
                      <a:endParaRPr lang="en-US" sz="24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05653" marR="16479" marT="158195" marB="15819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a:lnSpc>
                          <a:spcPct val="115000"/>
                        </a:lnSpc>
                        <a:spcAft>
                          <a:spcPts val="800"/>
                        </a:spcAft>
                        <a:buNone/>
                      </a:pPr>
                      <a:r>
                        <a:rPr lang="en-US" sz="2400" kern="0" cap="none" spc="0">
                          <a:solidFill>
                            <a:schemeClr val="tx1"/>
                          </a:solidFill>
                          <a:effectLst/>
                        </a:rPr>
                        <a:t>≥50 ×10⁹/L</a:t>
                      </a:r>
                      <a:endParaRPr lang="en-US" sz="24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05653" marR="16479" marT="158195" marB="158195" anchor="ctr">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4160944029"/>
                  </a:ext>
                </a:extLst>
              </a:tr>
              <a:tr h="779879">
                <a:tc>
                  <a:txBody>
                    <a:bodyPr/>
                    <a:lstStyle/>
                    <a:p>
                      <a:pPr marL="0" marR="0">
                        <a:lnSpc>
                          <a:spcPct val="115000"/>
                        </a:lnSpc>
                        <a:spcAft>
                          <a:spcPts val="800"/>
                        </a:spcAft>
                        <a:buNone/>
                      </a:pPr>
                      <a:r>
                        <a:rPr lang="en-US" sz="2400" kern="0" cap="none" spc="0" dirty="0">
                          <a:solidFill>
                            <a:schemeClr val="tx1"/>
                          </a:solidFill>
                          <a:effectLst/>
                        </a:rPr>
                        <a:t>Major surgery</a:t>
                      </a:r>
                      <a:endParaRPr lang="en-US" sz="24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05653" marR="16479" marT="158195" marB="158195" anchor="ctr">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marL="0" marR="0">
                        <a:lnSpc>
                          <a:spcPct val="115000"/>
                        </a:lnSpc>
                        <a:spcAft>
                          <a:spcPts val="800"/>
                        </a:spcAft>
                        <a:buNone/>
                      </a:pPr>
                      <a:r>
                        <a:rPr lang="en-US" sz="2400" kern="0" cap="none" spc="0">
                          <a:solidFill>
                            <a:schemeClr val="tx1"/>
                          </a:solidFill>
                          <a:effectLst/>
                        </a:rPr>
                        <a:t>≥50–100 ×10⁹/L</a:t>
                      </a:r>
                      <a:endParaRPr lang="en-US" sz="24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05653" marR="16479" marT="158195" marB="158195" anchor="ctr">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3844626063"/>
                  </a:ext>
                </a:extLst>
              </a:tr>
              <a:tr h="779879">
                <a:tc>
                  <a:txBody>
                    <a:bodyPr/>
                    <a:lstStyle/>
                    <a:p>
                      <a:pPr marL="0" marR="0">
                        <a:lnSpc>
                          <a:spcPct val="115000"/>
                        </a:lnSpc>
                        <a:spcAft>
                          <a:spcPts val="800"/>
                        </a:spcAft>
                        <a:buNone/>
                      </a:pPr>
                      <a:r>
                        <a:rPr lang="en-US" sz="2400" kern="0" cap="none" spc="0" dirty="0">
                          <a:solidFill>
                            <a:schemeClr val="tx1"/>
                          </a:solidFill>
                          <a:effectLst/>
                        </a:rPr>
                        <a:t>Neurosurgery</a:t>
                      </a:r>
                      <a:endParaRPr lang="en-US" sz="24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05653" marR="16479" marT="158195" marB="15819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a:lnSpc>
                          <a:spcPct val="115000"/>
                        </a:lnSpc>
                        <a:spcAft>
                          <a:spcPts val="800"/>
                        </a:spcAft>
                        <a:buNone/>
                      </a:pPr>
                      <a:r>
                        <a:rPr lang="en-US" sz="2400" kern="0" cap="none" spc="0" dirty="0">
                          <a:solidFill>
                            <a:schemeClr val="tx1"/>
                          </a:solidFill>
                          <a:effectLst/>
                        </a:rPr>
                        <a:t>≥100 ×10⁹/L</a:t>
                      </a:r>
                      <a:endParaRPr lang="en-US" sz="24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05653" marR="16479" marT="158195" marB="158195" anchor="ctr">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894559102"/>
                  </a:ext>
                </a:extLst>
              </a:tr>
            </a:tbl>
          </a:graphicData>
        </a:graphic>
      </p:graphicFrame>
      <p:sp>
        <p:nvSpPr>
          <p:cNvPr id="5" name="Rectangle 1">
            <a:extLst>
              <a:ext uri="{FF2B5EF4-FFF2-40B4-BE49-F238E27FC236}">
                <a16:creationId xmlns:a16="http://schemas.microsoft.com/office/drawing/2014/main" id="{AA754D90-880B-A744-5735-6956AB4C1749}"/>
              </a:ext>
            </a:extLst>
          </p:cNvPr>
          <p:cNvSpPr>
            <a:spLocks noChangeArrowheads="1"/>
          </p:cNvSpPr>
          <p:nvPr/>
        </p:nvSpPr>
        <p:spPr bwMode="auto">
          <a:xfrm>
            <a:off x="1006661" y="6090096"/>
            <a:ext cx="10175630" cy="7679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228600" algn="ctr" fontAlgn="base">
              <a:lnSpc>
                <a:spcPct val="90000"/>
              </a:lnSpc>
              <a:spcBef>
                <a:spcPct val="0"/>
              </a:spcBef>
              <a:spcAft>
                <a:spcPts val="600"/>
              </a:spcAft>
              <a:buClrTx/>
              <a:buSzTx/>
              <a:buFont typeface="Arial" panose="020B0604020202020204" pitchFamily="34" charset="0"/>
              <a:buChar char="•"/>
              <a:tabLst/>
            </a:pPr>
            <a:r>
              <a:rPr kumimoji="0" lang="en-US" altLang="en-US" sz="2000" b="0" i="1" u="none" strike="noStrike" cap="none" normalizeH="0" baseline="0" dirty="0">
                <a:ln>
                  <a:noFill/>
                </a:ln>
                <a:effectLst/>
              </a:rPr>
              <a:t>(Institution-specific policies may vary)</a:t>
            </a:r>
            <a:endParaRPr kumimoji="0" lang="en-US" altLang="en-US" sz="2000" b="0" i="0" u="none" strike="noStrike" cap="none" normalizeH="0" baseline="0" dirty="0">
              <a:ln>
                <a:noFill/>
              </a:ln>
              <a:effectLst/>
            </a:endParaRPr>
          </a:p>
        </p:txBody>
      </p:sp>
    </p:spTree>
    <p:extLst>
      <p:ext uri="{BB962C8B-B14F-4D97-AF65-F5344CB8AC3E}">
        <p14:creationId xmlns:p14="http://schemas.microsoft.com/office/powerpoint/2010/main" val="3600823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E4E3-4216-BC6C-7D90-5B4B6480A2F7}"/>
              </a:ext>
            </a:extLst>
          </p:cNvPr>
          <p:cNvSpPr>
            <a:spLocks noGrp="1"/>
          </p:cNvSpPr>
          <p:nvPr>
            <p:ph type="title"/>
          </p:nvPr>
        </p:nvSpPr>
        <p:spPr>
          <a:xfrm>
            <a:off x="1877568" y="42349"/>
            <a:ext cx="7729728" cy="1188720"/>
          </a:xfrm>
        </p:spPr>
        <p:txBody>
          <a:bodyPr/>
          <a:lstStyle/>
          <a:p>
            <a:r>
              <a:rPr lang="en-US" dirty="0"/>
              <a:t>Platelet Transfusions in SCT</a:t>
            </a:r>
          </a:p>
        </p:txBody>
      </p:sp>
      <p:pic>
        <p:nvPicPr>
          <p:cNvPr id="4" name="Picture 3">
            <a:extLst>
              <a:ext uri="{FF2B5EF4-FFF2-40B4-BE49-F238E27FC236}">
                <a16:creationId xmlns:a16="http://schemas.microsoft.com/office/drawing/2014/main" id="{99DEFB7E-52D0-777A-1787-B38F0E271D52}"/>
              </a:ext>
            </a:extLst>
          </p:cNvPr>
          <p:cNvPicPr>
            <a:picLocks noChangeAspect="1"/>
          </p:cNvPicPr>
          <p:nvPr/>
        </p:nvPicPr>
        <p:blipFill>
          <a:blip r:embed="rId2"/>
          <a:stretch>
            <a:fillRect/>
          </a:stretch>
        </p:blipFill>
        <p:spPr>
          <a:xfrm>
            <a:off x="1953768" y="1581500"/>
            <a:ext cx="7772400" cy="4188775"/>
          </a:xfrm>
          <a:prstGeom prst="rect">
            <a:avLst/>
          </a:prstGeom>
        </p:spPr>
      </p:pic>
      <p:sp>
        <p:nvSpPr>
          <p:cNvPr id="5" name="TextBox 4">
            <a:extLst>
              <a:ext uri="{FF2B5EF4-FFF2-40B4-BE49-F238E27FC236}">
                <a16:creationId xmlns:a16="http://schemas.microsoft.com/office/drawing/2014/main" id="{0EF2BC47-AC90-828E-CBAB-674F4A37641C}"/>
              </a:ext>
            </a:extLst>
          </p:cNvPr>
          <p:cNvSpPr txBox="1"/>
          <p:nvPr/>
        </p:nvSpPr>
        <p:spPr>
          <a:xfrm>
            <a:off x="691662" y="6471138"/>
            <a:ext cx="2089996" cy="369332"/>
          </a:xfrm>
          <a:prstGeom prst="rect">
            <a:avLst/>
          </a:prstGeom>
          <a:noFill/>
        </p:spPr>
        <p:txBody>
          <a:bodyPr wrap="none" rtlCol="0">
            <a:spAutoFit/>
          </a:bodyPr>
          <a:lstStyle/>
          <a:p>
            <a:r>
              <a:rPr lang="en-US" dirty="0"/>
              <a:t>Kalantari et al 2026</a:t>
            </a:r>
          </a:p>
        </p:txBody>
      </p:sp>
    </p:spTree>
    <p:extLst>
      <p:ext uri="{BB962C8B-B14F-4D97-AF65-F5344CB8AC3E}">
        <p14:creationId xmlns:p14="http://schemas.microsoft.com/office/powerpoint/2010/main" val="982193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F6660E-D445-E21C-70CA-802406A58DDE}"/>
              </a:ext>
            </a:extLst>
          </p:cNvPr>
          <p:cNvPicPr>
            <a:picLocks noChangeAspect="1"/>
          </p:cNvPicPr>
          <p:nvPr/>
        </p:nvPicPr>
        <p:blipFill>
          <a:blip r:embed="rId3"/>
          <a:stretch>
            <a:fillRect/>
          </a:stretch>
        </p:blipFill>
        <p:spPr>
          <a:xfrm rot="5400000">
            <a:off x="3338137" y="-2514353"/>
            <a:ext cx="5319714" cy="11619643"/>
          </a:xfrm>
          <a:prstGeom prst="rect">
            <a:avLst/>
          </a:prstGeom>
        </p:spPr>
      </p:pic>
      <p:sp>
        <p:nvSpPr>
          <p:cNvPr id="5" name="Title 1">
            <a:extLst>
              <a:ext uri="{FF2B5EF4-FFF2-40B4-BE49-F238E27FC236}">
                <a16:creationId xmlns:a16="http://schemas.microsoft.com/office/drawing/2014/main" id="{DE67825D-99C6-9744-3201-490C60E516A3}"/>
              </a:ext>
            </a:extLst>
          </p:cNvPr>
          <p:cNvSpPr>
            <a:spLocks noGrp="1"/>
          </p:cNvSpPr>
          <p:nvPr>
            <p:ph type="title"/>
          </p:nvPr>
        </p:nvSpPr>
        <p:spPr>
          <a:xfrm>
            <a:off x="1874520" y="635611"/>
            <a:ext cx="7729728" cy="1188720"/>
          </a:xfrm>
        </p:spPr>
        <p:txBody>
          <a:bodyPr/>
          <a:lstStyle/>
          <a:p>
            <a:r>
              <a:rPr lang="en-US" dirty="0"/>
              <a:t>Platelet Transfusions in SCT</a:t>
            </a:r>
          </a:p>
        </p:txBody>
      </p:sp>
      <p:sp>
        <p:nvSpPr>
          <p:cNvPr id="6" name="TextBox 5">
            <a:extLst>
              <a:ext uri="{FF2B5EF4-FFF2-40B4-BE49-F238E27FC236}">
                <a16:creationId xmlns:a16="http://schemas.microsoft.com/office/drawing/2014/main" id="{79928BB8-12C9-8F7F-AFE8-D11C6F9BCBAC}"/>
              </a:ext>
            </a:extLst>
          </p:cNvPr>
          <p:cNvSpPr txBox="1"/>
          <p:nvPr/>
        </p:nvSpPr>
        <p:spPr>
          <a:xfrm>
            <a:off x="691662" y="6471138"/>
            <a:ext cx="2089996" cy="369332"/>
          </a:xfrm>
          <a:prstGeom prst="rect">
            <a:avLst/>
          </a:prstGeom>
          <a:noFill/>
        </p:spPr>
        <p:txBody>
          <a:bodyPr wrap="none" rtlCol="0">
            <a:spAutoFit/>
          </a:bodyPr>
          <a:lstStyle/>
          <a:p>
            <a:r>
              <a:rPr lang="en-US" dirty="0"/>
              <a:t>Kalantari et al 2026</a:t>
            </a:r>
          </a:p>
        </p:txBody>
      </p:sp>
    </p:spTree>
    <p:extLst>
      <p:ext uri="{BB962C8B-B14F-4D97-AF65-F5344CB8AC3E}">
        <p14:creationId xmlns:p14="http://schemas.microsoft.com/office/powerpoint/2010/main" val="4189124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20D7-2135-4819-F9E3-3224EFDDF076}"/>
              </a:ext>
            </a:extLst>
          </p:cNvPr>
          <p:cNvSpPr>
            <a:spLocks noGrp="1"/>
          </p:cNvSpPr>
          <p:nvPr>
            <p:ph type="title"/>
          </p:nvPr>
        </p:nvSpPr>
        <p:spPr>
          <a:xfrm>
            <a:off x="2045606" y="242316"/>
            <a:ext cx="7729728" cy="1188720"/>
          </a:xfrm>
        </p:spPr>
        <p:txBody>
          <a:bodyPr/>
          <a:lstStyle/>
          <a:p>
            <a:r>
              <a:rPr lang="en-US" b="1" dirty="0"/>
              <a:t>Therapeutic Transfusion</a:t>
            </a:r>
            <a:endParaRPr lang="en-US" dirty="0"/>
          </a:p>
        </p:txBody>
      </p:sp>
      <p:sp>
        <p:nvSpPr>
          <p:cNvPr id="3" name="Content Placeholder 2">
            <a:extLst>
              <a:ext uri="{FF2B5EF4-FFF2-40B4-BE49-F238E27FC236}">
                <a16:creationId xmlns:a16="http://schemas.microsoft.com/office/drawing/2014/main" id="{F8DB0D61-6A23-2B63-FEC6-1D73CA03328C}"/>
              </a:ext>
            </a:extLst>
          </p:cNvPr>
          <p:cNvSpPr>
            <a:spLocks noGrp="1"/>
          </p:cNvSpPr>
          <p:nvPr>
            <p:ph idx="1"/>
          </p:nvPr>
        </p:nvSpPr>
        <p:spPr>
          <a:xfrm>
            <a:off x="652670" y="1838877"/>
            <a:ext cx="10515600" cy="4351338"/>
          </a:xfrm>
        </p:spPr>
        <p:txBody>
          <a:bodyPr>
            <a:normAutofit/>
          </a:bodyPr>
          <a:lstStyle/>
          <a:p>
            <a:r>
              <a:rPr lang="en-US" b="1" dirty="0"/>
              <a:t>Active life-threatening bleeding</a:t>
            </a:r>
            <a:endParaRPr lang="en-US" dirty="0"/>
          </a:p>
          <a:p>
            <a:pPr lvl="1"/>
            <a:r>
              <a:rPr lang="en-US" sz="2800" dirty="0"/>
              <a:t>Transfuse regardless of count to achieve hemostasis</a:t>
            </a:r>
          </a:p>
          <a:p>
            <a:pPr lvl="1"/>
            <a:endParaRPr lang="en-US" sz="2800" dirty="0"/>
          </a:p>
          <a:p>
            <a:pPr lvl="0"/>
            <a:r>
              <a:rPr lang="en-US" dirty="0"/>
              <a:t>Combine with:</a:t>
            </a:r>
          </a:p>
          <a:p>
            <a:pPr lvl="1"/>
            <a:r>
              <a:rPr lang="en-US" sz="2800" dirty="0"/>
              <a:t>Local hemostasis</a:t>
            </a:r>
          </a:p>
          <a:p>
            <a:pPr lvl="1"/>
            <a:r>
              <a:rPr lang="en-US" sz="2800" dirty="0"/>
              <a:t>Correction of coagulopathy</a:t>
            </a:r>
          </a:p>
          <a:p>
            <a:pPr lvl="1"/>
            <a:r>
              <a:rPr lang="en-US" sz="2800" dirty="0"/>
              <a:t>RBC transfusion as needed</a:t>
            </a:r>
          </a:p>
          <a:p>
            <a:endParaRPr lang="en-US" dirty="0"/>
          </a:p>
        </p:txBody>
      </p:sp>
    </p:spTree>
    <p:extLst>
      <p:ext uri="{BB962C8B-B14F-4D97-AF65-F5344CB8AC3E}">
        <p14:creationId xmlns:p14="http://schemas.microsoft.com/office/powerpoint/2010/main" val="2571612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9F85-EBAF-CCBF-D398-56E3E3CEE54C}"/>
              </a:ext>
            </a:extLst>
          </p:cNvPr>
          <p:cNvSpPr>
            <a:spLocks noGrp="1"/>
          </p:cNvSpPr>
          <p:nvPr>
            <p:ph type="title"/>
          </p:nvPr>
        </p:nvSpPr>
        <p:spPr>
          <a:xfrm>
            <a:off x="2231136" y="141732"/>
            <a:ext cx="7729728" cy="1188720"/>
          </a:xfrm>
        </p:spPr>
        <p:txBody>
          <a:bodyPr>
            <a:normAutofit fontScale="90000"/>
          </a:bodyPr>
          <a:lstStyle/>
          <a:p>
            <a:r>
              <a:rPr lang="en-US" b="1" dirty="0"/>
              <a:t>Therapeutic Transfusions: An Approach</a:t>
            </a:r>
            <a:br>
              <a:rPr lang="en-US" dirty="0"/>
            </a:br>
            <a:endParaRPr lang="en-US" dirty="0"/>
          </a:p>
        </p:txBody>
      </p:sp>
      <p:sp>
        <p:nvSpPr>
          <p:cNvPr id="3" name="Content Placeholder 2">
            <a:extLst>
              <a:ext uri="{FF2B5EF4-FFF2-40B4-BE49-F238E27FC236}">
                <a16:creationId xmlns:a16="http://schemas.microsoft.com/office/drawing/2014/main" id="{3284A487-ED4D-763D-6974-DA37F03A9AC8}"/>
              </a:ext>
            </a:extLst>
          </p:cNvPr>
          <p:cNvSpPr>
            <a:spLocks noGrp="1"/>
          </p:cNvSpPr>
          <p:nvPr>
            <p:ph idx="1"/>
          </p:nvPr>
        </p:nvSpPr>
        <p:spPr>
          <a:xfrm>
            <a:off x="641487" y="1399635"/>
            <a:ext cx="10515600" cy="4351338"/>
          </a:xfrm>
        </p:spPr>
        <p:txBody>
          <a:bodyPr>
            <a:noAutofit/>
          </a:bodyPr>
          <a:lstStyle/>
          <a:p>
            <a:pPr lvl="0"/>
            <a:r>
              <a:rPr lang="en-US" dirty="0"/>
              <a:t>Therapeutic threshold of &lt;50 ×10⁹/L</a:t>
            </a:r>
          </a:p>
          <a:p>
            <a:pPr lvl="1"/>
            <a:r>
              <a:rPr lang="en-US" sz="2800" dirty="0"/>
              <a:t>Safe</a:t>
            </a:r>
          </a:p>
          <a:p>
            <a:pPr lvl="1"/>
            <a:r>
              <a:rPr lang="en-US" sz="2800" dirty="0"/>
              <a:t>Reduces transfusion exposure</a:t>
            </a:r>
          </a:p>
          <a:p>
            <a:r>
              <a:rPr lang="en-US" dirty="0"/>
              <a:t>For high-risk anatomical sites (CNS or Neurosurgical procedures) &lt;100×10⁹/L</a:t>
            </a:r>
          </a:p>
          <a:p>
            <a:r>
              <a:rPr lang="en-US" dirty="0"/>
              <a:t>In DIC or other high-risk bleeding cases 30-50×10⁹/</a:t>
            </a:r>
            <a:r>
              <a:rPr lang="en-US" sz="2400" dirty="0"/>
              <a:t>L</a:t>
            </a:r>
            <a:endParaRPr lang="en-US" sz="2800" dirty="0"/>
          </a:p>
          <a:p>
            <a:pPr lvl="0"/>
            <a:r>
              <a:rPr lang="en-US" dirty="0"/>
              <a:t>Liberal transfusion:</a:t>
            </a:r>
          </a:p>
          <a:p>
            <a:pPr lvl="1"/>
            <a:r>
              <a:rPr lang="en-US" sz="2800" dirty="0"/>
              <a:t>↑ alloimmunization</a:t>
            </a:r>
          </a:p>
          <a:p>
            <a:pPr lvl="1"/>
            <a:r>
              <a:rPr lang="en-US" sz="2800" dirty="0"/>
              <a:t>↑ transfusion reactions</a:t>
            </a:r>
          </a:p>
          <a:p>
            <a:pPr lvl="1"/>
            <a:r>
              <a:rPr lang="en-US" sz="2800" dirty="0"/>
              <a:t>No bleeding benefit</a:t>
            </a:r>
          </a:p>
          <a:p>
            <a:pPr lvl="1"/>
            <a:r>
              <a:rPr lang="en-US" sz="2800" dirty="0"/>
              <a:t>Reversal of any bleeding agents</a:t>
            </a:r>
          </a:p>
          <a:p>
            <a:pPr marL="0" indent="0">
              <a:buNone/>
            </a:pPr>
            <a:endParaRPr lang="en-US" dirty="0"/>
          </a:p>
        </p:txBody>
      </p:sp>
    </p:spTree>
    <p:extLst>
      <p:ext uri="{BB962C8B-B14F-4D97-AF65-F5344CB8AC3E}">
        <p14:creationId xmlns:p14="http://schemas.microsoft.com/office/powerpoint/2010/main" val="2584801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16C4-7275-FD1E-3EC1-B961E6CB6BCA}"/>
              </a:ext>
            </a:extLst>
          </p:cNvPr>
          <p:cNvSpPr>
            <a:spLocks noGrp="1"/>
          </p:cNvSpPr>
          <p:nvPr>
            <p:ph type="title"/>
          </p:nvPr>
        </p:nvSpPr>
        <p:spPr>
          <a:xfrm>
            <a:off x="2231136" y="150876"/>
            <a:ext cx="7729728" cy="1188720"/>
          </a:xfrm>
        </p:spPr>
        <p:txBody>
          <a:bodyPr/>
          <a:lstStyle/>
          <a:p>
            <a:r>
              <a:rPr lang="en-US" b="1" dirty="0"/>
              <a:t>Functional Thrombocytopenia</a:t>
            </a:r>
            <a:endParaRPr lang="en-US" dirty="0"/>
          </a:p>
        </p:txBody>
      </p:sp>
      <p:sp>
        <p:nvSpPr>
          <p:cNvPr id="3" name="Content Placeholder 2">
            <a:extLst>
              <a:ext uri="{FF2B5EF4-FFF2-40B4-BE49-F238E27FC236}">
                <a16:creationId xmlns:a16="http://schemas.microsoft.com/office/drawing/2014/main" id="{278D40E9-9515-E507-55A7-6653E4F25DF5}"/>
              </a:ext>
            </a:extLst>
          </p:cNvPr>
          <p:cNvSpPr>
            <a:spLocks noGrp="1"/>
          </p:cNvSpPr>
          <p:nvPr>
            <p:ph idx="1"/>
          </p:nvPr>
        </p:nvSpPr>
        <p:spPr>
          <a:xfrm>
            <a:off x="662354" y="1690688"/>
            <a:ext cx="10515600" cy="4351338"/>
          </a:xfrm>
        </p:spPr>
        <p:txBody>
          <a:bodyPr>
            <a:normAutofit/>
          </a:bodyPr>
          <a:lstStyle/>
          <a:p>
            <a:r>
              <a:rPr lang="en-US" b="1" dirty="0"/>
              <a:t>Definition</a:t>
            </a:r>
            <a:endParaRPr lang="en-US" dirty="0"/>
          </a:p>
          <a:p>
            <a:pPr lvl="1"/>
            <a:r>
              <a:rPr lang="en-US" sz="2800" dirty="0"/>
              <a:t>Platelet dysfunction despite adequate or low platelet count</a:t>
            </a:r>
          </a:p>
          <a:p>
            <a:pPr lvl="1"/>
            <a:endParaRPr lang="en-US" sz="2800" dirty="0"/>
          </a:p>
          <a:p>
            <a:r>
              <a:rPr lang="en-US" b="1" dirty="0"/>
              <a:t>Key concept</a:t>
            </a:r>
            <a:endParaRPr lang="en-US" dirty="0"/>
          </a:p>
          <a:p>
            <a:pPr lvl="1"/>
            <a:r>
              <a:rPr lang="en-US" sz="2800" dirty="0"/>
              <a:t>Transfused platelets may also become dysfunctional</a:t>
            </a:r>
          </a:p>
          <a:p>
            <a:endParaRPr lang="en-US" dirty="0"/>
          </a:p>
        </p:txBody>
      </p:sp>
    </p:spTree>
    <p:extLst>
      <p:ext uri="{BB962C8B-B14F-4D97-AF65-F5344CB8AC3E}">
        <p14:creationId xmlns:p14="http://schemas.microsoft.com/office/powerpoint/2010/main" val="3594649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569D-6CF6-D54D-FED3-467AE0FBEDF1}"/>
              </a:ext>
            </a:extLst>
          </p:cNvPr>
          <p:cNvSpPr>
            <a:spLocks noGrp="1"/>
          </p:cNvSpPr>
          <p:nvPr>
            <p:ph type="title"/>
          </p:nvPr>
        </p:nvSpPr>
        <p:spPr>
          <a:xfrm>
            <a:off x="2093976" y="123444"/>
            <a:ext cx="7729728" cy="1188720"/>
          </a:xfrm>
        </p:spPr>
        <p:txBody>
          <a:bodyPr/>
          <a:lstStyle/>
          <a:p>
            <a:r>
              <a:rPr lang="en-US" b="1" dirty="0"/>
              <a:t>Why Platelet Count Misleads</a:t>
            </a:r>
            <a:br>
              <a:rPr lang="en-US" dirty="0"/>
            </a:br>
            <a:endParaRPr lang="en-US" dirty="0"/>
          </a:p>
        </p:txBody>
      </p:sp>
      <p:sp>
        <p:nvSpPr>
          <p:cNvPr id="3" name="Content Placeholder 2">
            <a:extLst>
              <a:ext uri="{FF2B5EF4-FFF2-40B4-BE49-F238E27FC236}">
                <a16:creationId xmlns:a16="http://schemas.microsoft.com/office/drawing/2014/main" id="{9FE5D20A-1BFC-4B34-0189-CBEBD194F1F2}"/>
              </a:ext>
            </a:extLst>
          </p:cNvPr>
          <p:cNvSpPr>
            <a:spLocks noGrp="1"/>
          </p:cNvSpPr>
          <p:nvPr>
            <p:ph idx="1"/>
          </p:nvPr>
        </p:nvSpPr>
        <p:spPr>
          <a:xfrm>
            <a:off x="244543" y="1689970"/>
            <a:ext cx="10515600" cy="4351338"/>
          </a:xfrm>
        </p:spPr>
        <p:txBody>
          <a:bodyPr>
            <a:normAutofit/>
          </a:bodyPr>
          <a:lstStyle/>
          <a:p>
            <a:pPr lvl="0"/>
            <a:r>
              <a:rPr lang="en-US" sz="2800" dirty="0"/>
              <a:t>Normal count ≠ effective hemostasis</a:t>
            </a:r>
          </a:p>
          <a:p>
            <a:pPr lvl="0"/>
            <a:r>
              <a:rPr lang="en-US" dirty="0"/>
              <a:t>Bleeding risk depends on:</a:t>
            </a:r>
          </a:p>
          <a:p>
            <a:pPr lvl="1"/>
            <a:r>
              <a:rPr lang="en-US" sz="2800" dirty="0"/>
              <a:t>Platelet adhesion</a:t>
            </a:r>
          </a:p>
          <a:p>
            <a:pPr lvl="1"/>
            <a:r>
              <a:rPr lang="en-US" sz="2800" dirty="0"/>
              <a:t>Aggregation</a:t>
            </a:r>
          </a:p>
          <a:p>
            <a:pPr lvl="1"/>
            <a:r>
              <a:rPr lang="en-US" sz="2800" dirty="0"/>
              <a:t>Secretion</a:t>
            </a:r>
            <a:endParaRPr lang="en-US" dirty="0"/>
          </a:p>
        </p:txBody>
      </p:sp>
      <p:pic>
        <p:nvPicPr>
          <p:cNvPr id="1026" name="Picture 2" descr="Thrombocyte Shape - an overview | ScienceDirect Topics">
            <a:extLst>
              <a:ext uri="{FF2B5EF4-FFF2-40B4-BE49-F238E27FC236}">
                <a16:creationId xmlns:a16="http://schemas.microsoft.com/office/drawing/2014/main" id="{F14527EA-551D-33F8-890C-C65AF1836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231" y="2165458"/>
            <a:ext cx="6472780" cy="443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842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37046-2D0B-0E7A-267B-531F8B91E61F}"/>
              </a:ext>
            </a:extLst>
          </p:cNvPr>
          <p:cNvSpPr>
            <a:spLocks noGrp="1"/>
          </p:cNvSpPr>
          <p:nvPr>
            <p:ph type="title"/>
          </p:nvPr>
        </p:nvSpPr>
        <p:spPr>
          <a:xfrm>
            <a:off x="2231136" y="132588"/>
            <a:ext cx="7729728" cy="1188720"/>
          </a:xfrm>
        </p:spPr>
        <p:txBody>
          <a:bodyPr/>
          <a:lstStyle/>
          <a:p>
            <a:r>
              <a:rPr lang="en-US" b="1" dirty="0"/>
              <a:t>Common Causes</a:t>
            </a:r>
            <a:br>
              <a:rPr lang="en-US" dirty="0"/>
            </a:br>
            <a:endParaRPr lang="en-US" dirty="0"/>
          </a:p>
        </p:txBody>
      </p:sp>
      <p:sp>
        <p:nvSpPr>
          <p:cNvPr id="3" name="Content Placeholder 2">
            <a:extLst>
              <a:ext uri="{FF2B5EF4-FFF2-40B4-BE49-F238E27FC236}">
                <a16:creationId xmlns:a16="http://schemas.microsoft.com/office/drawing/2014/main" id="{7513E2E7-F2B3-8DE9-EC68-0B7E1102EE73}"/>
              </a:ext>
            </a:extLst>
          </p:cNvPr>
          <p:cNvSpPr>
            <a:spLocks noGrp="1"/>
          </p:cNvSpPr>
          <p:nvPr>
            <p:ph idx="1"/>
          </p:nvPr>
        </p:nvSpPr>
        <p:spPr>
          <a:xfrm>
            <a:off x="838200" y="1450487"/>
            <a:ext cx="10515600" cy="4351338"/>
          </a:xfrm>
        </p:spPr>
        <p:txBody>
          <a:bodyPr/>
          <a:lstStyle/>
          <a:p>
            <a:pPr lvl="0"/>
            <a:r>
              <a:rPr lang="en-US" dirty="0"/>
              <a:t>Uremia</a:t>
            </a:r>
          </a:p>
          <a:p>
            <a:pPr lvl="0"/>
            <a:r>
              <a:rPr lang="en-US" dirty="0"/>
              <a:t>Liver disease</a:t>
            </a:r>
          </a:p>
          <a:p>
            <a:pPr lvl="0"/>
            <a:r>
              <a:rPr lang="en-US" dirty="0"/>
              <a:t>Sepsis</a:t>
            </a:r>
          </a:p>
          <a:p>
            <a:pPr lvl="0"/>
            <a:r>
              <a:rPr lang="en-US" dirty="0"/>
              <a:t>Cardiopulmonary bypass / ECMO</a:t>
            </a:r>
          </a:p>
          <a:p>
            <a:pPr lvl="0"/>
            <a:r>
              <a:rPr lang="en-US" dirty="0"/>
              <a:t>Antiplatelet drugs (aspirin, P2Y12 inhibitors)</a:t>
            </a:r>
          </a:p>
          <a:p>
            <a:pPr lvl="0"/>
            <a:r>
              <a:rPr lang="en-US" dirty="0"/>
              <a:t>Inherited platelet function disorders</a:t>
            </a:r>
          </a:p>
          <a:p>
            <a:endParaRPr lang="en-US" dirty="0"/>
          </a:p>
        </p:txBody>
      </p:sp>
    </p:spTree>
    <p:extLst>
      <p:ext uri="{BB962C8B-B14F-4D97-AF65-F5344CB8AC3E}">
        <p14:creationId xmlns:p14="http://schemas.microsoft.com/office/powerpoint/2010/main" val="3827831952"/>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59F6-6A88-6A7A-11B3-5947603D6107}"/>
              </a:ext>
            </a:extLst>
          </p:cNvPr>
          <p:cNvSpPr>
            <a:spLocks noGrp="1"/>
          </p:cNvSpPr>
          <p:nvPr>
            <p:ph type="title"/>
          </p:nvPr>
        </p:nvSpPr>
        <p:spPr>
          <a:xfrm>
            <a:off x="2377440" y="285212"/>
            <a:ext cx="7729728" cy="1188720"/>
          </a:xfrm>
        </p:spPr>
        <p:txBody>
          <a:bodyPr>
            <a:normAutofit fontScale="90000"/>
          </a:bodyPr>
          <a:lstStyle/>
          <a:p>
            <a:r>
              <a:rPr lang="en-US" b="1" dirty="0"/>
              <a:t>When Platelet Transfusion MAY Help</a:t>
            </a:r>
            <a:br>
              <a:rPr lang="en-US" dirty="0"/>
            </a:br>
            <a:endParaRPr lang="en-US" dirty="0"/>
          </a:p>
        </p:txBody>
      </p:sp>
      <p:sp>
        <p:nvSpPr>
          <p:cNvPr id="3" name="Content Placeholder 2">
            <a:extLst>
              <a:ext uri="{FF2B5EF4-FFF2-40B4-BE49-F238E27FC236}">
                <a16:creationId xmlns:a16="http://schemas.microsoft.com/office/drawing/2014/main" id="{FF0F1D62-7DDF-839F-F650-25CD25EBC68E}"/>
              </a:ext>
            </a:extLst>
          </p:cNvPr>
          <p:cNvSpPr>
            <a:spLocks noGrp="1"/>
          </p:cNvSpPr>
          <p:nvPr>
            <p:ph idx="1"/>
          </p:nvPr>
        </p:nvSpPr>
        <p:spPr>
          <a:xfrm>
            <a:off x="709246" y="1473932"/>
            <a:ext cx="10515600" cy="4351338"/>
          </a:xfrm>
        </p:spPr>
        <p:txBody>
          <a:bodyPr/>
          <a:lstStyle/>
          <a:p>
            <a:pPr lvl="0"/>
            <a:r>
              <a:rPr lang="en-US" dirty="0"/>
              <a:t>Life-threatening bleeding</a:t>
            </a:r>
          </a:p>
          <a:p>
            <a:pPr lvl="0"/>
            <a:r>
              <a:rPr lang="en-US" dirty="0"/>
              <a:t>Urgent invasive procedure</a:t>
            </a:r>
          </a:p>
          <a:p>
            <a:pPr lvl="0"/>
            <a:r>
              <a:rPr lang="en-US" dirty="0"/>
              <a:t>Drug-induced platelet dysfunction</a:t>
            </a:r>
          </a:p>
          <a:p>
            <a:pPr lvl="0"/>
            <a:r>
              <a:rPr lang="en-US" dirty="0"/>
              <a:t>Severe thrombocytopenia with functional impairment</a:t>
            </a:r>
          </a:p>
          <a:p>
            <a:endParaRPr lang="en-US" dirty="0"/>
          </a:p>
        </p:txBody>
      </p:sp>
    </p:spTree>
    <p:extLst>
      <p:ext uri="{BB962C8B-B14F-4D97-AF65-F5344CB8AC3E}">
        <p14:creationId xmlns:p14="http://schemas.microsoft.com/office/powerpoint/2010/main" val="240740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83A09-45C5-9931-1898-7D0BADBF11A6}"/>
              </a:ext>
            </a:extLst>
          </p:cNvPr>
          <p:cNvSpPr>
            <a:spLocks noGrp="1"/>
          </p:cNvSpPr>
          <p:nvPr>
            <p:ph type="title"/>
          </p:nvPr>
        </p:nvSpPr>
        <p:spPr>
          <a:xfrm>
            <a:off x="2231136" y="355092"/>
            <a:ext cx="7729728" cy="1188720"/>
          </a:xfrm>
        </p:spPr>
        <p:txBody>
          <a:bodyPr/>
          <a:lstStyle/>
          <a:p>
            <a:r>
              <a:rPr lang="en-US" b="1" dirty="0"/>
              <a:t>Why This Matters</a:t>
            </a:r>
            <a:endParaRPr lang="en-US" dirty="0"/>
          </a:p>
        </p:txBody>
      </p:sp>
      <p:sp>
        <p:nvSpPr>
          <p:cNvPr id="3" name="Content Placeholder 2">
            <a:extLst>
              <a:ext uri="{FF2B5EF4-FFF2-40B4-BE49-F238E27FC236}">
                <a16:creationId xmlns:a16="http://schemas.microsoft.com/office/drawing/2014/main" id="{246C8E88-5EAE-C8FA-91A4-D074EDA50E34}"/>
              </a:ext>
            </a:extLst>
          </p:cNvPr>
          <p:cNvSpPr>
            <a:spLocks noGrp="1"/>
          </p:cNvSpPr>
          <p:nvPr>
            <p:ph idx="1"/>
          </p:nvPr>
        </p:nvSpPr>
        <p:spPr>
          <a:xfrm>
            <a:off x="427383" y="1690688"/>
            <a:ext cx="10515600" cy="4351338"/>
          </a:xfrm>
        </p:spPr>
        <p:txBody>
          <a:bodyPr>
            <a:normAutofit/>
          </a:bodyPr>
          <a:lstStyle/>
          <a:p>
            <a:pPr marL="0" indent="0">
              <a:buNone/>
            </a:pPr>
            <a:r>
              <a:rPr lang="en-US" dirty="0"/>
              <a:t>Platelet count alone is an </a:t>
            </a:r>
            <a:r>
              <a:rPr lang="en-US" b="1" dirty="0"/>
              <a:t>imperfect surrogate for bleeding risk</a:t>
            </a:r>
            <a:endParaRPr lang="en-US" dirty="0"/>
          </a:p>
          <a:p>
            <a:pPr marL="0" indent="0">
              <a:buNone/>
            </a:pPr>
            <a:endParaRPr lang="en-US" dirty="0"/>
          </a:p>
          <a:p>
            <a:r>
              <a:rPr lang="en-US" dirty="0"/>
              <a:t>Platelet transfusion is:</a:t>
            </a:r>
          </a:p>
          <a:p>
            <a:pPr lvl="1"/>
            <a:r>
              <a:rPr lang="en-US" sz="2800" dirty="0"/>
              <a:t>Common</a:t>
            </a:r>
          </a:p>
          <a:p>
            <a:pPr lvl="1"/>
            <a:r>
              <a:rPr lang="en-US" sz="2800" dirty="0"/>
              <a:t>Expensive</a:t>
            </a:r>
          </a:p>
          <a:p>
            <a:pPr lvl="1"/>
            <a:r>
              <a:rPr lang="en-US" sz="2800" dirty="0"/>
              <a:t>Not benign</a:t>
            </a:r>
          </a:p>
          <a:p>
            <a:pPr marL="457200" lvl="1" indent="0">
              <a:buNone/>
            </a:pPr>
            <a:endParaRPr lang="en-US" sz="2800" dirty="0"/>
          </a:p>
          <a:p>
            <a:pPr lvl="0"/>
            <a:r>
              <a:rPr lang="en-US" dirty="0"/>
              <a:t>Over-transfusion → harm</a:t>
            </a:r>
          </a:p>
          <a:p>
            <a:pPr lvl="0"/>
            <a:r>
              <a:rPr lang="en-US" dirty="0"/>
              <a:t>Under-transfusion → bleeding</a:t>
            </a:r>
          </a:p>
          <a:p>
            <a:endParaRPr lang="en-US" dirty="0"/>
          </a:p>
        </p:txBody>
      </p:sp>
    </p:spTree>
    <p:extLst>
      <p:ext uri="{BB962C8B-B14F-4D97-AF65-F5344CB8AC3E}">
        <p14:creationId xmlns:p14="http://schemas.microsoft.com/office/powerpoint/2010/main" val="144415030"/>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1983-ABF4-E9C3-339D-7666A4BF27B0}"/>
              </a:ext>
            </a:extLst>
          </p:cNvPr>
          <p:cNvSpPr>
            <a:spLocks noGrp="1"/>
          </p:cNvSpPr>
          <p:nvPr>
            <p:ph type="title"/>
          </p:nvPr>
        </p:nvSpPr>
        <p:spPr>
          <a:xfrm>
            <a:off x="2231136" y="224028"/>
            <a:ext cx="7729728" cy="1188720"/>
          </a:xfrm>
        </p:spPr>
        <p:txBody>
          <a:bodyPr>
            <a:normAutofit fontScale="90000"/>
          </a:bodyPr>
          <a:lstStyle/>
          <a:p>
            <a:r>
              <a:rPr lang="en-US" b="1" dirty="0"/>
              <a:t>When Platelet Transfusion Often Fails</a:t>
            </a:r>
            <a:br>
              <a:rPr lang="en-US" dirty="0"/>
            </a:br>
            <a:endParaRPr lang="en-US" dirty="0"/>
          </a:p>
        </p:txBody>
      </p:sp>
      <p:sp>
        <p:nvSpPr>
          <p:cNvPr id="3" name="Content Placeholder 2">
            <a:extLst>
              <a:ext uri="{FF2B5EF4-FFF2-40B4-BE49-F238E27FC236}">
                <a16:creationId xmlns:a16="http://schemas.microsoft.com/office/drawing/2014/main" id="{8CCDA7C9-FEE6-CA69-2E91-7628CDF94507}"/>
              </a:ext>
            </a:extLst>
          </p:cNvPr>
          <p:cNvSpPr>
            <a:spLocks noGrp="1"/>
          </p:cNvSpPr>
          <p:nvPr>
            <p:ph idx="1"/>
          </p:nvPr>
        </p:nvSpPr>
        <p:spPr>
          <a:xfrm>
            <a:off x="697523" y="1497379"/>
            <a:ext cx="10515600" cy="4351338"/>
          </a:xfrm>
        </p:spPr>
        <p:txBody>
          <a:bodyPr/>
          <a:lstStyle/>
          <a:p>
            <a:pPr lvl="0"/>
            <a:r>
              <a:rPr lang="en-US" dirty="0"/>
              <a:t>Uremia</a:t>
            </a:r>
          </a:p>
          <a:p>
            <a:pPr lvl="0"/>
            <a:r>
              <a:rPr lang="en-US" dirty="0"/>
              <a:t>Sepsis</a:t>
            </a:r>
          </a:p>
          <a:p>
            <a:pPr lvl="0"/>
            <a:r>
              <a:rPr lang="en-US" dirty="0"/>
              <a:t>DIC</a:t>
            </a:r>
          </a:p>
          <a:p>
            <a:pPr lvl="0"/>
            <a:r>
              <a:rPr lang="en-US" dirty="0"/>
              <a:t>ECMO</a:t>
            </a:r>
          </a:p>
          <a:p>
            <a:pPr lvl="0"/>
            <a:endParaRPr lang="en-US" dirty="0"/>
          </a:p>
          <a:p>
            <a:r>
              <a:rPr lang="en-US" b="1" dirty="0"/>
              <a:t>Reason</a:t>
            </a:r>
            <a:endParaRPr lang="en-US" dirty="0"/>
          </a:p>
          <a:p>
            <a:pPr lvl="1"/>
            <a:r>
              <a:rPr lang="en-US" dirty="0"/>
              <a:t>Rapid platelet consumption or dysfunction</a:t>
            </a:r>
          </a:p>
          <a:p>
            <a:endParaRPr lang="en-US" dirty="0"/>
          </a:p>
        </p:txBody>
      </p:sp>
    </p:spTree>
    <p:extLst>
      <p:ext uri="{BB962C8B-B14F-4D97-AF65-F5344CB8AC3E}">
        <p14:creationId xmlns:p14="http://schemas.microsoft.com/office/powerpoint/2010/main" val="2271264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1E76-78B0-BD3D-7848-9524C53D5B4A}"/>
              </a:ext>
            </a:extLst>
          </p:cNvPr>
          <p:cNvSpPr>
            <a:spLocks noGrp="1"/>
          </p:cNvSpPr>
          <p:nvPr>
            <p:ph type="title"/>
          </p:nvPr>
        </p:nvSpPr>
        <p:spPr>
          <a:xfrm>
            <a:off x="2066544" y="397764"/>
            <a:ext cx="7729728" cy="1188720"/>
          </a:xfrm>
        </p:spPr>
        <p:txBody>
          <a:bodyPr/>
          <a:lstStyle/>
          <a:p>
            <a:r>
              <a:rPr lang="en-US" dirty="0"/>
              <a:t>ICH with normal platelet count but dysfunctional platelets</a:t>
            </a:r>
          </a:p>
        </p:txBody>
      </p:sp>
      <p:sp>
        <p:nvSpPr>
          <p:cNvPr id="3" name="Content Placeholder 2">
            <a:extLst>
              <a:ext uri="{FF2B5EF4-FFF2-40B4-BE49-F238E27FC236}">
                <a16:creationId xmlns:a16="http://schemas.microsoft.com/office/drawing/2014/main" id="{01C9CA66-5E38-76E5-8C37-D9319F0504AF}"/>
              </a:ext>
            </a:extLst>
          </p:cNvPr>
          <p:cNvSpPr>
            <a:spLocks noGrp="1"/>
          </p:cNvSpPr>
          <p:nvPr>
            <p:ph idx="1"/>
          </p:nvPr>
        </p:nvSpPr>
        <p:spPr/>
        <p:txBody>
          <a:bodyPr/>
          <a:lstStyle/>
          <a:p>
            <a:r>
              <a:rPr lang="en-US" dirty="0"/>
              <a:t>PATCH Trial: Platelet transfusions in patients with ICH with normal platelet counts led to worse functional </a:t>
            </a:r>
            <a:r>
              <a:rPr lang="en-US" dirty="0" err="1"/>
              <a:t>outomes</a:t>
            </a:r>
            <a:r>
              <a:rPr lang="en-US" dirty="0"/>
              <a:t> and increased death.</a:t>
            </a:r>
          </a:p>
          <a:p>
            <a:r>
              <a:rPr lang="en-US" dirty="0"/>
              <a:t>Meta-analysis by Lin et al confirmed that platelet transfusions do not improve </a:t>
            </a:r>
            <a:r>
              <a:rPr lang="en-US" dirty="0" err="1"/>
              <a:t>outocmes</a:t>
            </a:r>
            <a:r>
              <a:rPr lang="en-US" dirty="0"/>
              <a:t> or decrease mortality</a:t>
            </a:r>
          </a:p>
          <a:p>
            <a:r>
              <a:rPr lang="en-US" dirty="0"/>
              <a:t>AABB 2025:Recommend against platelet transfusions in non-operative ICH patients with normal platelet counts even if on an anti-platelet therapy</a:t>
            </a:r>
          </a:p>
          <a:p>
            <a:pPr marL="0" indent="0">
              <a:buNone/>
            </a:pPr>
            <a:endParaRPr lang="en-US" dirty="0"/>
          </a:p>
        </p:txBody>
      </p:sp>
    </p:spTree>
    <p:extLst>
      <p:ext uri="{BB962C8B-B14F-4D97-AF65-F5344CB8AC3E}">
        <p14:creationId xmlns:p14="http://schemas.microsoft.com/office/powerpoint/2010/main" val="3851630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73920-35FA-55B8-EAC7-D3FC9B41D78A}"/>
              </a:ext>
            </a:extLst>
          </p:cNvPr>
          <p:cNvSpPr>
            <a:spLocks noGrp="1"/>
          </p:cNvSpPr>
          <p:nvPr>
            <p:ph type="title"/>
          </p:nvPr>
        </p:nvSpPr>
        <p:spPr>
          <a:xfrm>
            <a:off x="2231136" y="114300"/>
            <a:ext cx="7729728" cy="1188720"/>
          </a:xfrm>
        </p:spPr>
        <p:txBody>
          <a:bodyPr/>
          <a:lstStyle/>
          <a:p>
            <a:r>
              <a:rPr lang="en-US" b="1" dirty="0"/>
              <a:t>Risks of Platelet Transfusion</a:t>
            </a:r>
            <a:br>
              <a:rPr lang="en-US" dirty="0"/>
            </a:br>
            <a:endParaRPr lang="en-US" dirty="0"/>
          </a:p>
        </p:txBody>
      </p:sp>
      <p:sp>
        <p:nvSpPr>
          <p:cNvPr id="3" name="Content Placeholder 2">
            <a:extLst>
              <a:ext uri="{FF2B5EF4-FFF2-40B4-BE49-F238E27FC236}">
                <a16:creationId xmlns:a16="http://schemas.microsoft.com/office/drawing/2014/main" id="{36B32178-3FCF-4C65-498B-EE4E0BD07069}"/>
              </a:ext>
            </a:extLst>
          </p:cNvPr>
          <p:cNvSpPr>
            <a:spLocks noGrp="1"/>
          </p:cNvSpPr>
          <p:nvPr>
            <p:ph idx="1"/>
          </p:nvPr>
        </p:nvSpPr>
        <p:spPr>
          <a:xfrm>
            <a:off x="838200" y="1582556"/>
            <a:ext cx="10515600" cy="4351338"/>
          </a:xfrm>
        </p:spPr>
        <p:txBody>
          <a:bodyPr/>
          <a:lstStyle/>
          <a:p>
            <a:pPr lvl="0"/>
            <a:r>
              <a:rPr lang="en-US" dirty="0"/>
              <a:t>Febrile reactions</a:t>
            </a:r>
          </a:p>
          <a:p>
            <a:pPr lvl="0"/>
            <a:r>
              <a:rPr lang="en-US" dirty="0"/>
              <a:t>Allergic reactions</a:t>
            </a:r>
          </a:p>
          <a:p>
            <a:pPr lvl="0"/>
            <a:r>
              <a:rPr lang="en-US" dirty="0"/>
              <a:t>TRALI</a:t>
            </a:r>
          </a:p>
          <a:p>
            <a:pPr lvl="0"/>
            <a:r>
              <a:rPr lang="en-US" dirty="0"/>
              <a:t>TACO</a:t>
            </a:r>
          </a:p>
          <a:p>
            <a:pPr lvl="0"/>
            <a:r>
              <a:rPr lang="en-US" dirty="0"/>
              <a:t>Infection transmission</a:t>
            </a:r>
          </a:p>
          <a:p>
            <a:pPr lvl="0"/>
            <a:r>
              <a:rPr lang="en-US" dirty="0"/>
              <a:t>Thrombosis</a:t>
            </a:r>
          </a:p>
          <a:p>
            <a:endParaRPr lang="en-US" dirty="0"/>
          </a:p>
        </p:txBody>
      </p:sp>
    </p:spTree>
    <p:extLst>
      <p:ext uri="{BB962C8B-B14F-4D97-AF65-F5344CB8AC3E}">
        <p14:creationId xmlns:p14="http://schemas.microsoft.com/office/powerpoint/2010/main" val="1889250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048A-BF30-9FD4-5CA0-DEE0023BA462}"/>
              </a:ext>
            </a:extLst>
          </p:cNvPr>
          <p:cNvSpPr>
            <a:spLocks noGrp="1"/>
          </p:cNvSpPr>
          <p:nvPr>
            <p:ph type="title"/>
          </p:nvPr>
        </p:nvSpPr>
        <p:spPr>
          <a:xfrm>
            <a:off x="1901952" y="196596"/>
            <a:ext cx="7729728" cy="1188720"/>
          </a:xfrm>
        </p:spPr>
        <p:txBody>
          <a:bodyPr/>
          <a:lstStyle/>
          <a:p>
            <a:r>
              <a:rPr lang="en-US" b="1" dirty="0"/>
              <a:t>Adjunctive Therapies</a:t>
            </a:r>
            <a:br>
              <a:rPr lang="en-US" dirty="0"/>
            </a:br>
            <a:endParaRPr lang="en-US" dirty="0"/>
          </a:p>
        </p:txBody>
      </p:sp>
      <p:sp>
        <p:nvSpPr>
          <p:cNvPr id="3" name="Content Placeholder 2">
            <a:extLst>
              <a:ext uri="{FF2B5EF4-FFF2-40B4-BE49-F238E27FC236}">
                <a16:creationId xmlns:a16="http://schemas.microsoft.com/office/drawing/2014/main" id="{7F73F5D8-110E-0477-423A-E7D2167C1E9C}"/>
              </a:ext>
            </a:extLst>
          </p:cNvPr>
          <p:cNvSpPr>
            <a:spLocks noGrp="1"/>
          </p:cNvSpPr>
          <p:nvPr>
            <p:ph idx="1"/>
          </p:nvPr>
        </p:nvSpPr>
        <p:spPr>
          <a:xfrm>
            <a:off x="1901952" y="1705356"/>
            <a:ext cx="7729728" cy="3101983"/>
          </a:xfrm>
        </p:spPr>
        <p:txBody>
          <a:bodyPr>
            <a:noAutofit/>
          </a:bodyPr>
          <a:lstStyle/>
          <a:p>
            <a:pPr lvl="0"/>
            <a:r>
              <a:rPr lang="en-US" sz="2800" b="1" dirty="0"/>
              <a:t>DDAVP</a:t>
            </a:r>
            <a:r>
              <a:rPr lang="en-US" sz="2800" dirty="0"/>
              <a:t> (uremia, liver disease)</a:t>
            </a:r>
          </a:p>
          <a:p>
            <a:pPr lvl="0"/>
            <a:r>
              <a:rPr lang="en-US" sz="2800" b="1" dirty="0"/>
              <a:t>Antifibrinolytics</a:t>
            </a:r>
            <a:r>
              <a:rPr lang="en-US" sz="2800" dirty="0"/>
              <a:t> (TXA)</a:t>
            </a:r>
          </a:p>
          <a:p>
            <a:pPr lvl="0"/>
            <a:r>
              <a:rPr lang="en-US" sz="2800" b="1" dirty="0"/>
              <a:t>Dialysis</a:t>
            </a:r>
            <a:r>
              <a:rPr lang="en-US" sz="2800" dirty="0"/>
              <a:t> (uremia)</a:t>
            </a:r>
          </a:p>
          <a:p>
            <a:pPr lvl="0"/>
            <a:r>
              <a:rPr lang="en-US" sz="2800" b="1" dirty="0"/>
              <a:t>TPO-mimetics</a:t>
            </a:r>
            <a:r>
              <a:rPr lang="en-US" sz="2800" dirty="0"/>
              <a:t>—delayed onset of action</a:t>
            </a:r>
          </a:p>
          <a:p>
            <a:pPr lvl="0"/>
            <a:r>
              <a:rPr lang="en-US" sz="2800" b="1" dirty="0"/>
              <a:t>Correct to improve platelet function</a:t>
            </a:r>
            <a:r>
              <a:rPr lang="en-US" sz="2800" dirty="0"/>
              <a:t>:</a:t>
            </a:r>
          </a:p>
          <a:p>
            <a:pPr lvl="1"/>
            <a:r>
              <a:rPr lang="en-US" sz="2800" dirty="0"/>
              <a:t>Hypocalcemia</a:t>
            </a:r>
          </a:p>
          <a:p>
            <a:pPr lvl="1"/>
            <a:r>
              <a:rPr lang="en-US" sz="2800" dirty="0"/>
              <a:t>Acidosis</a:t>
            </a:r>
          </a:p>
          <a:p>
            <a:pPr lvl="1"/>
            <a:r>
              <a:rPr lang="en-US" sz="2800" dirty="0"/>
              <a:t>Hypothermia</a:t>
            </a:r>
          </a:p>
          <a:p>
            <a:pPr lvl="1"/>
            <a:r>
              <a:rPr lang="en-US" sz="2800" dirty="0"/>
              <a:t>Coagulopathy</a:t>
            </a:r>
          </a:p>
          <a:p>
            <a:endParaRPr lang="en-US" sz="2800" dirty="0"/>
          </a:p>
        </p:txBody>
      </p:sp>
    </p:spTree>
    <p:extLst>
      <p:ext uri="{BB962C8B-B14F-4D97-AF65-F5344CB8AC3E}">
        <p14:creationId xmlns:p14="http://schemas.microsoft.com/office/powerpoint/2010/main" val="4075657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6E454-6843-94D9-BE77-8F7780A740E2}"/>
              </a:ext>
            </a:extLst>
          </p:cNvPr>
          <p:cNvSpPr>
            <a:spLocks noGrp="1"/>
          </p:cNvSpPr>
          <p:nvPr>
            <p:ph type="title"/>
          </p:nvPr>
        </p:nvSpPr>
        <p:spPr>
          <a:xfrm>
            <a:off x="756138" y="142386"/>
            <a:ext cx="10515600" cy="1325563"/>
          </a:xfrm>
        </p:spPr>
        <p:txBody>
          <a:bodyPr/>
          <a:lstStyle/>
          <a:p>
            <a:r>
              <a:rPr lang="en-US" dirty="0"/>
              <a:t>Management in SCT patients</a:t>
            </a:r>
          </a:p>
        </p:txBody>
      </p:sp>
      <p:pic>
        <p:nvPicPr>
          <p:cNvPr id="4" name="Picture 3">
            <a:extLst>
              <a:ext uri="{FF2B5EF4-FFF2-40B4-BE49-F238E27FC236}">
                <a16:creationId xmlns:a16="http://schemas.microsoft.com/office/drawing/2014/main" id="{FC154352-7A63-C415-2C1B-AFEFAB3C4B50}"/>
              </a:ext>
            </a:extLst>
          </p:cNvPr>
          <p:cNvPicPr>
            <a:picLocks noChangeAspect="1"/>
          </p:cNvPicPr>
          <p:nvPr/>
        </p:nvPicPr>
        <p:blipFill>
          <a:blip r:embed="rId2"/>
          <a:stretch>
            <a:fillRect/>
          </a:stretch>
        </p:blipFill>
        <p:spPr>
          <a:xfrm>
            <a:off x="2127738" y="1476363"/>
            <a:ext cx="7772400" cy="5381637"/>
          </a:xfrm>
          <a:prstGeom prst="rect">
            <a:avLst/>
          </a:prstGeom>
        </p:spPr>
      </p:pic>
      <p:sp>
        <p:nvSpPr>
          <p:cNvPr id="5" name="TextBox 4">
            <a:extLst>
              <a:ext uri="{FF2B5EF4-FFF2-40B4-BE49-F238E27FC236}">
                <a16:creationId xmlns:a16="http://schemas.microsoft.com/office/drawing/2014/main" id="{51BFF49A-D825-71DA-3DFE-B4984C35D0C4}"/>
              </a:ext>
            </a:extLst>
          </p:cNvPr>
          <p:cNvSpPr txBox="1"/>
          <p:nvPr/>
        </p:nvSpPr>
        <p:spPr>
          <a:xfrm>
            <a:off x="82062" y="6488668"/>
            <a:ext cx="2089996" cy="369332"/>
          </a:xfrm>
          <a:prstGeom prst="rect">
            <a:avLst/>
          </a:prstGeom>
          <a:noFill/>
        </p:spPr>
        <p:txBody>
          <a:bodyPr wrap="none" rtlCol="0">
            <a:spAutoFit/>
          </a:bodyPr>
          <a:lstStyle/>
          <a:p>
            <a:r>
              <a:rPr lang="en-US" dirty="0"/>
              <a:t>Kalantari et al 2026</a:t>
            </a:r>
          </a:p>
        </p:txBody>
      </p:sp>
    </p:spTree>
    <p:extLst>
      <p:ext uri="{BB962C8B-B14F-4D97-AF65-F5344CB8AC3E}">
        <p14:creationId xmlns:p14="http://schemas.microsoft.com/office/powerpoint/2010/main" val="2236019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1D8C-BD9C-6A1B-0BA8-49912E66B7DF}"/>
              </a:ext>
            </a:extLst>
          </p:cNvPr>
          <p:cNvSpPr>
            <a:spLocks noGrp="1"/>
          </p:cNvSpPr>
          <p:nvPr>
            <p:ph type="title"/>
          </p:nvPr>
        </p:nvSpPr>
        <p:spPr>
          <a:xfrm>
            <a:off x="2231136" y="162343"/>
            <a:ext cx="7729728" cy="1188720"/>
          </a:xfrm>
        </p:spPr>
        <p:txBody>
          <a:bodyPr/>
          <a:lstStyle/>
          <a:p>
            <a:r>
              <a:rPr lang="en-US" b="1" dirty="0"/>
              <a:t>Platelet Refractoriness</a:t>
            </a:r>
            <a:br>
              <a:rPr lang="en-US" dirty="0"/>
            </a:br>
            <a:endParaRPr lang="en-US" dirty="0"/>
          </a:p>
        </p:txBody>
      </p:sp>
      <p:sp>
        <p:nvSpPr>
          <p:cNvPr id="3" name="Content Placeholder 2">
            <a:extLst>
              <a:ext uri="{FF2B5EF4-FFF2-40B4-BE49-F238E27FC236}">
                <a16:creationId xmlns:a16="http://schemas.microsoft.com/office/drawing/2014/main" id="{616E7CD7-77EC-CEA5-3C79-3D8217CBB543}"/>
              </a:ext>
            </a:extLst>
          </p:cNvPr>
          <p:cNvSpPr>
            <a:spLocks noGrp="1"/>
          </p:cNvSpPr>
          <p:nvPr>
            <p:ph idx="1"/>
          </p:nvPr>
        </p:nvSpPr>
        <p:spPr>
          <a:xfrm>
            <a:off x="629856" y="1351063"/>
            <a:ext cx="10515600" cy="4351338"/>
          </a:xfrm>
        </p:spPr>
        <p:txBody>
          <a:bodyPr>
            <a:normAutofit/>
          </a:bodyPr>
          <a:lstStyle/>
          <a:p>
            <a:r>
              <a:rPr lang="en-US" b="1" dirty="0"/>
              <a:t>Poor post-transfusion increment</a:t>
            </a:r>
          </a:p>
          <a:p>
            <a:r>
              <a:rPr lang="en-US" b="1" dirty="0"/>
              <a:t>Corrected Count Increment of less than 5×10⁹/L at one hour post-transfusion on two </a:t>
            </a:r>
            <a:r>
              <a:rPr lang="en-US" b="1" dirty="0" err="1"/>
              <a:t>occassions</a:t>
            </a:r>
            <a:endParaRPr lang="en-US" dirty="0"/>
          </a:p>
          <a:p>
            <a:r>
              <a:rPr lang="en-US" b="1" dirty="0"/>
              <a:t>Causes</a:t>
            </a:r>
            <a:endParaRPr lang="en-US" dirty="0"/>
          </a:p>
          <a:p>
            <a:pPr lvl="1"/>
            <a:r>
              <a:rPr lang="en-US" sz="2800" dirty="0"/>
              <a:t>Non-immune (sepsis, splenomegaly, fever, bleeding)</a:t>
            </a:r>
          </a:p>
          <a:p>
            <a:pPr lvl="1"/>
            <a:r>
              <a:rPr lang="en-US" sz="2800" dirty="0"/>
              <a:t>Immune (HLA antibodies)</a:t>
            </a:r>
          </a:p>
          <a:p>
            <a:r>
              <a:rPr lang="en-US" b="1" dirty="0"/>
              <a:t>Management</a:t>
            </a:r>
            <a:endParaRPr lang="en-US" dirty="0"/>
          </a:p>
          <a:p>
            <a:pPr lvl="1"/>
            <a:r>
              <a:rPr lang="en-US" sz="2800" dirty="0"/>
              <a:t>Address underlying cause</a:t>
            </a:r>
          </a:p>
          <a:p>
            <a:pPr lvl="1"/>
            <a:r>
              <a:rPr lang="en-US" sz="2800" dirty="0"/>
              <a:t>HLA-matched platelets if immune</a:t>
            </a:r>
          </a:p>
          <a:p>
            <a:endParaRPr lang="en-US" dirty="0"/>
          </a:p>
        </p:txBody>
      </p:sp>
    </p:spTree>
    <p:extLst>
      <p:ext uri="{BB962C8B-B14F-4D97-AF65-F5344CB8AC3E}">
        <p14:creationId xmlns:p14="http://schemas.microsoft.com/office/powerpoint/2010/main" val="2997834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20F3-44CE-E434-0697-6A0A67D29D3D}"/>
              </a:ext>
            </a:extLst>
          </p:cNvPr>
          <p:cNvSpPr>
            <a:spLocks noGrp="1"/>
          </p:cNvSpPr>
          <p:nvPr>
            <p:ph type="title"/>
          </p:nvPr>
        </p:nvSpPr>
        <p:spPr>
          <a:xfrm>
            <a:off x="2231136" y="114300"/>
            <a:ext cx="7729728" cy="1188720"/>
          </a:xfrm>
        </p:spPr>
        <p:txBody>
          <a:bodyPr/>
          <a:lstStyle/>
          <a:p>
            <a:r>
              <a:rPr lang="en-US" b="1" dirty="0"/>
              <a:t>Clinical Decision Framework</a:t>
            </a:r>
            <a:br>
              <a:rPr lang="en-US" dirty="0"/>
            </a:br>
            <a:endParaRPr lang="en-US" dirty="0"/>
          </a:p>
        </p:txBody>
      </p:sp>
      <p:sp>
        <p:nvSpPr>
          <p:cNvPr id="3" name="Content Placeholder 2">
            <a:extLst>
              <a:ext uri="{FF2B5EF4-FFF2-40B4-BE49-F238E27FC236}">
                <a16:creationId xmlns:a16="http://schemas.microsoft.com/office/drawing/2014/main" id="{14062994-63DA-C3B7-3716-AA87FB690D81}"/>
              </a:ext>
            </a:extLst>
          </p:cNvPr>
          <p:cNvSpPr>
            <a:spLocks noGrp="1"/>
          </p:cNvSpPr>
          <p:nvPr>
            <p:ph idx="1"/>
          </p:nvPr>
        </p:nvSpPr>
        <p:spPr>
          <a:xfrm>
            <a:off x="838200" y="1501534"/>
            <a:ext cx="10515600" cy="4351338"/>
          </a:xfrm>
        </p:spPr>
        <p:txBody>
          <a:bodyPr>
            <a:normAutofit/>
          </a:bodyPr>
          <a:lstStyle/>
          <a:p>
            <a:r>
              <a:rPr lang="en-US" dirty="0"/>
              <a:t>Ask:</a:t>
            </a:r>
          </a:p>
          <a:p>
            <a:pPr lvl="1"/>
            <a:r>
              <a:rPr lang="en-US" sz="2800" dirty="0"/>
              <a:t>Is thrombocytopenia </a:t>
            </a:r>
            <a:r>
              <a:rPr lang="en-US" sz="2800" b="1" dirty="0"/>
              <a:t>quantitative or functional</a:t>
            </a:r>
            <a:r>
              <a:rPr lang="en-US" sz="2800" dirty="0"/>
              <a:t>?</a:t>
            </a:r>
          </a:p>
          <a:p>
            <a:pPr lvl="1"/>
            <a:r>
              <a:rPr lang="en-US" sz="2800" dirty="0"/>
              <a:t>Is the patient </a:t>
            </a:r>
            <a:r>
              <a:rPr lang="en-US" sz="2800" b="1" dirty="0"/>
              <a:t>bleeding or at high risk</a:t>
            </a:r>
            <a:r>
              <a:rPr lang="en-US" sz="2800" dirty="0"/>
              <a:t>?</a:t>
            </a:r>
          </a:p>
          <a:p>
            <a:pPr lvl="1"/>
            <a:r>
              <a:rPr lang="en-US" sz="2800" dirty="0"/>
              <a:t>Will transfused platelets be </a:t>
            </a:r>
            <a:r>
              <a:rPr lang="en-US" sz="2800" b="1" dirty="0"/>
              <a:t>functional</a:t>
            </a:r>
            <a:r>
              <a:rPr lang="en-US" sz="2800" dirty="0"/>
              <a:t>?</a:t>
            </a:r>
          </a:p>
          <a:p>
            <a:pPr lvl="1"/>
            <a:r>
              <a:rPr lang="en-US" sz="2800" dirty="0"/>
              <a:t>Are </a:t>
            </a:r>
            <a:r>
              <a:rPr lang="en-US" sz="2800" b="1" dirty="0"/>
              <a:t>adjunctive therapies</a:t>
            </a:r>
            <a:r>
              <a:rPr lang="en-US" sz="2800" dirty="0"/>
              <a:t> more effective?</a:t>
            </a:r>
          </a:p>
          <a:p>
            <a:endParaRPr lang="en-US" dirty="0"/>
          </a:p>
        </p:txBody>
      </p:sp>
    </p:spTree>
    <p:extLst>
      <p:ext uri="{BB962C8B-B14F-4D97-AF65-F5344CB8AC3E}">
        <p14:creationId xmlns:p14="http://schemas.microsoft.com/office/powerpoint/2010/main" val="3676140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74C2B-B83B-0EE2-26C1-48B4298B25ED}"/>
              </a:ext>
            </a:extLst>
          </p:cNvPr>
          <p:cNvSpPr>
            <a:spLocks noGrp="1"/>
          </p:cNvSpPr>
          <p:nvPr>
            <p:ph type="title"/>
          </p:nvPr>
        </p:nvSpPr>
        <p:spPr>
          <a:xfrm>
            <a:off x="2322576" y="214884"/>
            <a:ext cx="7729728" cy="1188720"/>
          </a:xfrm>
        </p:spPr>
        <p:txBody>
          <a:bodyPr/>
          <a:lstStyle/>
          <a:p>
            <a:r>
              <a:rPr lang="en-US" b="1" dirty="0"/>
              <a:t>Treat the Patient, Not the Number</a:t>
            </a:r>
            <a:endParaRPr lang="en-US" dirty="0"/>
          </a:p>
        </p:txBody>
      </p:sp>
      <p:sp>
        <p:nvSpPr>
          <p:cNvPr id="3" name="Content Placeholder 2">
            <a:extLst>
              <a:ext uri="{FF2B5EF4-FFF2-40B4-BE49-F238E27FC236}">
                <a16:creationId xmlns:a16="http://schemas.microsoft.com/office/drawing/2014/main" id="{96956407-A842-6BE3-C02E-08D2129D9FF7}"/>
              </a:ext>
            </a:extLst>
          </p:cNvPr>
          <p:cNvSpPr>
            <a:spLocks noGrp="1"/>
          </p:cNvSpPr>
          <p:nvPr>
            <p:ph idx="1"/>
          </p:nvPr>
        </p:nvSpPr>
        <p:spPr>
          <a:xfrm>
            <a:off x="838200" y="1547832"/>
            <a:ext cx="10515600" cy="4351338"/>
          </a:xfrm>
        </p:spPr>
        <p:txBody>
          <a:bodyPr>
            <a:normAutofit/>
          </a:bodyPr>
          <a:lstStyle/>
          <a:p>
            <a:pPr lvl="0"/>
            <a:r>
              <a:rPr lang="en-US" dirty="0"/>
              <a:t>Platelet count is a guide only</a:t>
            </a:r>
          </a:p>
          <a:p>
            <a:pPr lvl="0"/>
            <a:r>
              <a:rPr lang="en-US" dirty="0"/>
              <a:t>Context matters:</a:t>
            </a:r>
          </a:p>
          <a:p>
            <a:pPr lvl="1"/>
            <a:r>
              <a:rPr lang="en-US" sz="2800" dirty="0"/>
              <a:t>Diagnosis</a:t>
            </a:r>
          </a:p>
          <a:p>
            <a:pPr lvl="1"/>
            <a:r>
              <a:rPr lang="en-US" sz="2800" dirty="0"/>
              <a:t>Bleeding risk</a:t>
            </a:r>
          </a:p>
          <a:p>
            <a:pPr lvl="1"/>
            <a:r>
              <a:rPr lang="en-US" sz="2800" dirty="0"/>
              <a:t>Transfusion risks</a:t>
            </a:r>
          </a:p>
          <a:p>
            <a:endParaRPr lang="en-US" dirty="0"/>
          </a:p>
        </p:txBody>
      </p:sp>
    </p:spTree>
    <p:extLst>
      <p:ext uri="{BB962C8B-B14F-4D97-AF65-F5344CB8AC3E}">
        <p14:creationId xmlns:p14="http://schemas.microsoft.com/office/powerpoint/2010/main" val="3949462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F046-9A35-E6E6-90D6-0D70C98EFA12}"/>
              </a:ext>
            </a:extLst>
          </p:cNvPr>
          <p:cNvSpPr>
            <a:spLocks noGrp="1"/>
          </p:cNvSpPr>
          <p:nvPr>
            <p:ph type="title"/>
          </p:nvPr>
        </p:nvSpPr>
        <p:spPr>
          <a:xfrm>
            <a:off x="2231136" y="221614"/>
            <a:ext cx="7729728" cy="1188720"/>
          </a:xfrm>
        </p:spPr>
        <p:txBody>
          <a:bodyPr/>
          <a:lstStyle/>
          <a:p>
            <a:r>
              <a:rPr lang="en-US" b="1" dirty="0"/>
              <a:t>Key Take-Home Messages</a:t>
            </a:r>
            <a:br>
              <a:rPr lang="en-US" dirty="0"/>
            </a:br>
            <a:endParaRPr lang="en-US" dirty="0"/>
          </a:p>
        </p:txBody>
      </p:sp>
      <p:sp>
        <p:nvSpPr>
          <p:cNvPr id="3" name="Content Placeholder 2">
            <a:extLst>
              <a:ext uri="{FF2B5EF4-FFF2-40B4-BE49-F238E27FC236}">
                <a16:creationId xmlns:a16="http://schemas.microsoft.com/office/drawing/2014/main" id="{65A3FD58-194D-C957-6287-FF2B38130D66}"/>
              </a:ext>
            </a:extLst>
          </p:cNvPr>
          <p:cNvSpPr>
            <a:spLocks noGrp="1"/>
          </p:cNvSpPr>
          <p:nvPr>
            <p:ph idx="1"/>
          </p:nvPr>
        </p:nvSpPr>
        <p:spPr>
          <a:xfrm>
            <a:off x="722453" y="1690688"/>
            <a:ext cx="10515600" cy="4351338"/>
          </a:xfrm>
        </p:spPr>
        <p:txBody>
          <a:bodyPr/>
          <a:lstStyle/>
          <a:p>
            <a:pPr lvl="0"/>
            <a:r>
              <a:rPr lang="en-US" dirty="0"/>
              <a:t>Hypo-proliferative thrombocytopenia → transfusion often effective</a:t>
            </a:r>
          </a:p>
          <a:p>
            <a:pPr lvl="0"/>
            <a:r>
              <a:rPr lang="en-US" dirty="0"/>
              <a:t>Functional thrombocytopenia → benefit is context-dependent</a:t>
            </a:r>
          </a:p>
          <a:p>
            <a:pPr lvl="0"/>
            <a:r>
              <a:rPr lang="en-US" dirty="0"/>
              <a:t>Platelet transfusion is not benign</a:t>
            </a:r>
          </a:p>
          <a:p>
            <a:pPr lvl="0"/>
            <a:r>
              <a:rPr lang="en-US" dirty="0"/>
              <a:t>Use evidence-based thresholds and individualized assessment</a:t>
            </a:r>
          </a:p>
          <a:p>
            <a:endParaRPr lang="en-US" dirty="0"/>
          </a:p>
        </p:txBody>
      </p:sp>
    </p:spTree>
    <p:extLst>
      <p:ext uri="{BB962C8B-B14F-4D97-AF65-F5344CB8AC3E}">
        <p14:creationId xmlns:p14="http://schemas.microsoft.com/office/powerpoint/2010/main" val="141679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AE8D-B20F-7BEB-2157-DBF4D93AEB30}"/>
              </a:ext>
            </a:extLst>
          </p:cNvPr>
          <p:cNvSpPr>
            <a:spLocks noGrp="1"/>
          </p:cNvSpPr>
          <p:nvPr>
            <p:ph type="title"/>
          </p:nvPr>
        </p:nvSpPr>
        <p:spPr>
          <a:xfrm>
            <a:off x="2137351" y="190969"/>
            <a:ext cx="7729728" cy="1188720"/>
          </a:xfrm>
        </p:spPr>
        <p:txBody>
          <a:bodyPr/>
          <a:lstStyle/>
          <a:p>
            <a:r>
              <a:rPr lang="en-US" b="1" dirty="0"/>
              <a:t>Platelet Biology Review</a:t>
            </a:r>
            <a:br>
              <a:rPr lang="en-US" dirty="0"/>
            </a:br>
            <a:endParaRPr lang="en-US" dirty="0"/>
          </a:p>
        </p:txBody>
      </p:sp>
      <p:sp>
        <p:nvSpPr>
          <p:cNvPr id="3" name="Content Placeholder 2">
            <a:extLst>
              <a:ext uri="{FF2B5EF4-FFF2-40B4-BE49-F238E27FC236}">
                <a16:creationId xmlns:a16="http://schemas.microsoft.com/office/drawing/2014/main" id="{1B129D95-CC9A-F483-B127-485368D02BA3}"/>
              </a:ext>
            </a:extLst>
          </p:cNvPr>
          <p:cNvSpPr>
            <a:spLocks noGrp="1"/>
          </p:cNvSpPr>
          <p:nvPr>
            <p:ph idx="1"/>
          </p:nvPr>
        </p:nvSpPr>
        <p:spPr>
          <a:xfrm>
            <a:off x="400878" y="1494321"/>
            <a:ext cx="10515600" cy="4351338"/>
          </a:xfrm>
        </p:spPr>
        <p:txBody>
          <a:bodyPr>
            <a:normAutofit/>
          </a:bodyPr>
          <a:lstStyle/>
          <a:p>
            <a:pPr lvl="0"/>
            <a:r>
              <a:rPr lang="en-US" dirty="0"/>
              <a:t>Produced by megakaryocytes in bone marrow</a:t>
            </a:r>
          </a:p>
          <a:p>
            <a:pPr lvl="0"/>
            <a:r>
              <a:rPr lang="en-US" dirty="0"/>
              <a:t>Lifespan: ~7–10 days</a:t>
            </a:r>
          </a:p>
          <a:p>
            <a:pPr lvl="0"/>
            <a:r>
              <a:rPr lang="en-US" dirty="0"/>
              <a:t>Hemostasis depends on:</a:t>
            </a:r>
          </a:p>
          <a:p>
            <a:pPr lvl="1"/>
            <a:r>
              <a:rPr lang="en-US" sz="2800" dirty="0"/>
              <a:t>Platelet number</a:t>
            </a:r>
          </a:p>
          <a:p>
            <a:pPr lvl="1"/>
            <a:r>
              <a:rPr lang="en-US" sz="2800" dirty="0"/>
              <a:t>Platelet function</a:t>
            </a:r>
          </a:p>
          <a:p>
            <a:pPr lvl="1"/>
            <a:r>
              <a:rPr lang="en-US" sz="2800" dirty="0"/>
              <a:t>Vascular integrity</a:t>
            </a:r>
          </a:p>
          <a:p>
            <a:pPr lvl="1"/>
            <a:r>
              <a:rPr lang="en-US" sz="2800" dirty="0"/>
              <a:t>Coagulation factors</a:t>
            </a:r>
          </a:p>
          <a:p>
            <a:endParaRPr lang="en-US" dirty="0"/>
          </a:p>
        </p:txBody>
      </p:sp>
    </p:spTree>
    <p:extLst>
      <p:ext uri="{BB962C8B-B14F-4D97-AF65-F5344CB8AC3E}">
        <p14:creationId xmlns:p14="http://schemas.microsoft.com/office/powerpoint/2010/main" val="74613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3B847E-878B-6ED7-B968-510AD20E35E0}"/>
              </a:ext>
            </a:extLst>
          </p:cNvPr>
          <p:cNvPicPr>
            <a:picLocks noChangeAspect="1"/>
          </p:cNvPicPr>
          <p:nvPr/>
        </p:nvPicPr>
        <p:blipFill>
          <a:blip r:embed="rId2"/>
          <a:stretch>
            <a:fillRect/>
          </a:stretch>
        </p:blipFill>
        <p:spPr>
          <a:xfrm>
            <a:off x="731260" y="351709"/>
            <a:ext cx="10388169" cy="6321625"/>
          </a:xfrm>
          <a:prstGeom prst="rect">
            <a:avLst/>
          </a:prstGeom>
        </p:spPr>
      </p:pic>
      <p:sp>
        <p:nvSpPr>
          <p:cNvPr id="5" name="TextBox 4">
            <a:extLst>
              <a:ext uri="{FF2B5EF4-FFF2-40B4-BE49-F238E27FC236}">
                <a16:creationId xmlns:a16="http://schemas.microsoft.com/office/drawing/2014/main" id="{DC404F50-6137-B3B9-3DEE-1492B891ABF1}"/>
              </a:ext>
            </a:extLst>
          </p:cNvPr>
          <p:cNvSpPr txBox="1"/>
          <p:nvPr/>
        </p:nvSpPr>
        <p:spPr>
          <a:xfrm>
            <a:off x="132736" y="6488668"/>
            <a:ext cx="1680268" cy="369332"/>
          </a:xfrm>
          <a:prstGeom prst="rect">
            <a:avLst/>
          </a:prstGeom>
          <a:noFill/>
        </p:spPr>
        <p:txBody>
          <a:bodyPr wrap="none" rtlCol="0">
            <a:spAutoFit/>
          </a:bodyPr>
          <a:lstStyle/>
          <a:p>
            <a:r>
              <a:rPr lang="en-US" dirty="0" err="1"/>
              <a:t>Ashorobi</a:t>
            </a:r>
            <a:r>
              <a:rPr lang="en-US" dirty="0"/>
              <a:t>, 2023</a:t>
            </a:r>
          </a:p>
        </p:txBody>
      </p:sp>
    </p:spTree>
    <p:extLst>
      <p:ext uri="{BB962C8B-B14F-4D97-AF65-F5344CB8AC3E}">
        <p14:creationId xmlns:p14="http://schemas.microsoft.com/office/powerpoint/2010/main" val="2616094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F699F-283C-68EA-61E1-17D743ED87C2}"/>
              </a:ext>
            </a:extLst>
          </p:cNvPr>
          <p:cNvSpPr>
            <a:spLocks noGrp="1"/>
          </p:cNvSpPr>
          <p:nvPr>
            <p:ph type="title"/>
          </p:nvPr>
        </p:nvSpPr>
        <p:spPr>
          <a:xfrm>
            <a:off x="2324921" y="366815"/>
            <a:ext cx="7729728" cy="1188720"/>
          </a:xfrm>
        </p:spPr>
        <p:txBody>
          <a:bodyPr/>
          <a:lstStyle/>
          <a:p>
            <a:r>
              <a:rPr lang="en-US" b="1" dirty="0"/>
              <a:t>Definitions</a:t>
            </a:r>
            <a:br>
              <a:rPr lang="en-US" dirty="0"/>
            </a:br>
            <a:endParaRPr lang="en-US" dirty="0"/>
          </a:p>
        </p:txBody>
      </p:sp>
      <p:sp>
        <p:nvSpPr>
          <p:cNvPr id="3" name="Content Placeholder 2">
            <a:extLst>
              <a:ext uri="{FF2B5EF4-FFF2-40B4-BE49-F238E27FC236}">
                <a16:creationId xmlns:a16="http://schemas.microsoft.com/office/drawing/2014/main" id="{98245807-9473-5750-FD8C-2FC3583C76F8}"/>
              </a:ext>
            </a:extLst>
          </p:cNvPr>
          <p:cNvSpPr>
            <a:spLocks noGrp="1"/>
          </p:cNvSpPr>
          <p:nvPr>
            <p:ph idx="1"/>
          </p:nvPr>
        </p:nvSpPr>
        <p:spPr>
          <a:xfrm>
            <a:off x="361122" y="1690688"/>
            <a:ext cx="10515600" cy="4351338"/>
          </a:xfrm>
        </p:spPr>
        <p:txBody>
          <a:bodyPr>
            <a:normAutofit/>
          </a:bodyPr>
          <a:lstStyle/>
          <a:p>
            <a:r>
              <a:rPr lang="en-US" b="1" dirty="0"/>
              <a:t>Thrombocytopenia</a:t>
            </a:r>
            <a:endParaRPr lang="en-US" dirty="0"/>
          </a:p>
          <a:p>
            <a:pPr lvl="1"/>
            <a:r>
              <a:rPr lang="en-US" sz="2800" dirty="0"/>
              <a:t>Platelet count &lt;150 ×10⁹/L</a:t>
            </a:r>
          </a:p>
          <a:p>
            <a:pPr marL="457200" lvl="1" indent="0">
              <a:buNone/>
            </a:pPr>
            <a:endParaRPr lang="en-US" sz="2800" dirty="0"/>
          </a:p>
          <a:p>
            <a:r>
              <a:rPr lang="en-US" b="1" dirty="0"/>
              <a:t>Two major mechanisms of thrombocytopenia:</a:t>
            </a:r>
            <a:endParaRPr lang="en-US" dirty="0"/>
          </a:p>
          <a:p>
            <a:pPr lvl="1"/>
            <a:r>
              <a:rPr lang="en-US" sz="2800" b="1" dirty="0"/>
              <a:t>Hypo-proliferative</a:t>
            </a:r>
            <a:r>
              <a:rPr lang="en-US" sz="2800" dirty="0"/>
              <a:t>: decreased platelet production</a:t>
            </a:r>
          </a:p>
          <a:p>
            <a:pPr lvl="1"/>
            <a:r>
              <a:rPr lang="en-US" sz="2800" b="1" dirty="0"/>
              <a:t>Functional Deficit</a:t>
            </a:r>
            <a:r>
              <a:rPr lang="en-US" sz="2800" dirty="0"/>
              <a:t>: impaired platelet function (± low count)</a:t>
            </a:r>
          </a:p>
          <a:p>
            <a:endParaRPr lang="en-US" dirty="0"/>
          </a:p>
        </p:txBody>
      </p:sp>
    </p:spTree>
    <p:extLst>
      <p:ext uri="{BB962C8B-B14F-4D97-AF65-F5344CB8AC3E}">
        <p14:creationId xmlns:p14="http://schemas.microsoft.com/office/powerpoint/2010/main" val="320740619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BB70-CE2A-681E-95E0-A59680C836B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l"/>
            <a:r>
              <a:rPr lang="en-US" sz="3200" b="1" kern="1200" dirty="0">
                <a:solidFill>
                  <a:schemeClr val="tx1"/>
                </a:solidFill>
                <a:latin typeface="+mj-lt"/>
                <a:ea typeface="+mj-ea"/>
                <a:cs typeface="+mj-cs"/>
              </a:rPr>
              <a:t>Thrombocytopenia</a:t>
            </a:r>
            <a:endParaRPr lang="en-US" sz="3200" kern="1200" dirty="0">
              <a:solidFill>
                <a:schemeClr val="tx1"/>
              </a:solidFill>
              <a:latin typeface="+mj-lt"/>
              <a:ea typeface="+mj-ea"/>
              <a:cs typeface="+mj-cs"/>
            </a:endParaRPr>
          </a:p>
        </p:txBody>
      </p:sp>
      <p:graphicFrame>
        <p:nvGraphicFramePr>
          <p:cNvPr id="4" name="Content Placeholder 3">
            <a:extLst>
              <a:ext uri="{FF2B5EF4-FFF2-40B4-BE49-F238E27FC236}">
                <a16:creationId xmlns:a16="http://schemas.microsoft.com/office/drawing/2014/main" id="{1DE1DA15-BA43-1D55-C576-0B7CC0706906}"/>
              </a:ext>
            </a:extLst>
          </p:cNvPr>
          <p:cNvGraphicFramePr>
            <a:graphicFrameLocks noGrp="1"/>
          </p:cNvGraphicFramePr>
          <p:nvPr>
            <p:ph idx="1"/>
            <p:extLst>
              <p:ext uri="{D42A27DB-BD31-4B8C-83A1-F6EECF244321}">
                <p14:modId xmlns:p14="http://schemas.microsoft.com/office/powerpoint/2010/main" val="3459746948"/>
              </p:ext>
            </p:extLst>
          </p:nvPr>
        </p:nvGraphicFramePr>
        <p:xfrm>
          <a:off x="1507903" y="1747188"/>
          <a:ext cx="9176195" cy="4743369"/>
        </p:xfrm>
        <a:graphic>
          <a:graphicData uri="http://schemas.openxmlformats.org/drawingml/2006/table">
            <a:tbl>
              <a:tblPr firstRow="1" firstCol="1" bandRow="1">
                <a:solidFill>
                  <a:schemeClr val="bg1"/>
                </a:solidFill>
                <a:tableStyleId>{5C22544A-7EE6-4342-B048-85BDC9FD1C3A}</a:tableStyleId>
              </a:tblPr>
              <a:tblGrid>
                <a:gridCol w="3824587">
                  <a:extLst>
                    <a:ext uri="{9D8B030D-6E8A-4147-A177-3AD203B41FA5}">
                      <a16:colId xmlns:a16="http://schemas.microsoft.com/office/drawing/2014/main" val="2381994903"/>
                    </a:ext>
                  </a:extLst>
                </a:gridCol>
                <a:gridCol w="3177226">
                  <a:extLst>
                    <a:ext uri="{9D8B030D-6E8A-4147-A177-3AD203B41FA5}">
                      <a16:colId xmlns:a16="http://schemas.microsoft.com/office/drawing/2014/main" val="2100620974"/>
                    </a:ext>
                  </a:extLst>
                </a:gridCol>
                <a:gridCol w="2174382">
                  <a:extLst>
                    <a:ext uri="{9D8B030D-6E8A-4147-A177-3AD203B41FA5}">
                      <a16:colId xmlns:a16="http://schemas.microsoft.com/office/drawing/2014/main" val="2567473191"/>
                    </a:ext>
                  </a:extLst>
                </a:gridCol>
              </a:tblGrid>
              <a:tr h="1062570">
                <a:tc>
                  <a:txBody>
                    <a:bodyPr/>
                    <a:lstStyle/>
                    <a:p>
                      <a:pPr marL="0" marR="0" algn="ctr">
                        <a:lnSpc>
                          <a:spcPct val="115000"/>
                        </a:lnSpc>
                        <a:spcAft>
                          <a:spcPts val="800"/>
                        </a:spcAft>
                        <a:buNone/>
                      </a:pPr>
                      <a:r>
                        <a:rPr lang="en-US" sz="3300" b="0" kern="0" cap="none" spc="0">
                          <a:solidFill>
                            <a:schemeClr val="bg1"/>
                          </a:solidFill>
                          <a:effectLst/>
                        </a:rPr>
                        <a:t>Mechanism</a:t>
                      </a:r>
                      <a:endParaRPr lang="en-US" sz="3300" b="0"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280198" marR="22452"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marL="0" marR="0" algn="ctr">
                        <a:lnSpc>
                          <a:spcPct val="115000"/>
                        </a:lnSpc>
                        <a:spcAft>
                          <a:spcPts val="800"/>
                        </a:spcAft>
                        <a:buNone/>
                      </a:pPr>
                      <a:r>
                        <a:rPr lang="en-US" sz="3300" b="0" kern="0" cap="none" spc="0">
                          <a:solidFill>
                            <a:schemeClr val="bg1"/>
                          </a:solidFill>
                          <a:effectLst/>
                        </a:rPr>
                        <a:t>Platelet Count</a:t>
                      </a:r>
                      <a:endParaRPr lang="en-US" sz="3300" b="0"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280198" marR="22452" marT="215537" marB="215537"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0" marR="0" algn="ctr">
                        <a:lnSpc>
                          <a:spcPct val="115000"/>
                        </a:lnSpc>
                        <a:spcAft>
                          <a:spcPts val="800"/>
                        </a:spcAft>
                        <a:buNone/>
                      </a:pPr>
                      <a:r>
                        <a:rPr lang="en-US" sz="3300" b="0" kern="0" cap="none" spc="0">
                          <a:solidFill>
                            <a:schemeClr val="bg1"/>
                          </a:solidFill>
                          <a:effectLst/>
                        </a:rPr>
                        <a:t>Function</a:t>
                      </a:r>
                      <a:endParaRPr lang="en-US" sz="3300" b="0"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280198" marR="22452" marT="215537" marB="215537"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494381653"/>
                  </a:ext>
                </a:extLst>
              </a:tr>
              <a:tr h="1062570">
                <a:tc>
                  <a:txBody>
                    <a:bodyPr/>
                    <a:lstStyle/>
                    <a:p>
                      <a:pPr marL="0" marR="0">
                        <a:lnSpc>
                          <a:spcPct val="115000"/>
                        </a:lnSpc>
                        <a:spcAft>
                          <a:spcPts val="800"/>
                        </a:spcAft>
                        <a:buNone/>
                      </a:pPr>
                      <a:r>
                        <a:rPr lang="en-US" sz="3300" kern="0" cap="none" spc="0" dirty="0">
                          <a:solidFill>
                            <a:schemeClr val="tx1"/>
                          </a:solidFill>
                          <a:effectLst/>
                        </a:rPr>
                        <a:t>Hypo-proliferative</a:t>
                      </a:r>
                      <a:endParaRPr lang="en-US" sz="33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80198" marR="22452" marT="215537" marB="215537" anchor="ctr">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marL="0" marR="0">
                        <a:lnSpc>
                          <a:spcPct val="115000"/>
                        </a:lnSpc>
                        <a:spcAft>
                          <a:spcPts val="800"/>
                        </a:spcAft>
                        <a:buNone/>
                      </a:pPr>
                      <a:r>
                        <a:rPr lang="en-US" sz="3300" kern="0" cap="none" spc="0" dirty="0">
                          <a:solidFill>
                            <a:schemeClr val="tx1"/>
                          </a:solidFill>
                          <a:effectLst/>
                        </a:rPr>
                        <a:t>↓</a:t>
                      </a:r>
                      <a:endParaRPr lang="en-US" sz="33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80198" marR="22452" marT="215537" marB="21553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marL="0" marR="0">
                        <a:lnSpc>
                          <a:spcPct val="115000"/>
                        </a:lnSpc>
                        <a:spcAft>
                          <a:spcPts val="800"/>
                        </a:spcAft>
                        <a:buNone/>
                      </a:pPr>
                      <a:r>
                        <a:rPr lang="en-US" sz="3300" kern="0" cap="none" spc="0">
                          <a:solidFill>
                            <a:schemeClr val="tx1"/>
                          </a:solidFill>
                          <a:effectLst/>
                        </a:rPr>
                        <a:t>Normal</a:t>
                      </a:r>
                      <a:endParaRPr lang="en-US" sz="3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80198" marR="22452" marT="215537" marB="215537" anchor="ctr">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879287771"/>
                  </a:ext>
                </a:extLst>
              </a:tr>
              <a:tr h="1062570">
                <a:tc>
                  <a:txBody>
                    <a:bodyPr/>
                    <a:lstStyle/>
                    <a:p>
                      <a:pPr marL="0" marR="0">
                        <a:lnSpc>
                          <a:spcPct val="115000"/>
                        </a:lnSpc>
                        <a:spcAft>
                          <a:spcPts val="800"/>
                        </a:spcAft>
                        <a:buNone/>
                      </a:pPr>
                      <a:r>
                        <a:rPr lang="en-US" sz="3300" kern="0" cap="none" spc="0" dirty="0">
                          <a:solidFill>
                            <a:schemeClr val="tx1"/>
                          </a:solidFill>
                          <a:effectLst/>
                        </a:rPr>
                        <a:t>Destructive</a:t>
                      </a:r>
                      <a:endParaRPr lang="en-US" sz="33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80198" marR="22452" marT="215537" marB="21553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nSpc>
                          <a:spcPct val="115000"/>
                        </a:lnSpc>
                        <a:spcAft>
                          <a:spcPts val="800"/>
                        </a:spcAft>
                        <a:buNone/>
                      </a:pPr>
                      <a:r>
                        <a:rPr lang="en-US" sz="3300" kern="0" cap="none" spc="0">
                          <a:solidFill>
                            <a:schemeClr val="tx1"/>
                          </a:solidFill>
                          <a:effectLst/>
                        </a:rPr>
                        <a:t>↓</a:t>
                      </a:r>
                      <a:endParaRPr lang="en-US" sz="3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80198" marR="22452" marT="215537" marB="21553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nSpc>
                          <a:spcPct val="115000"/>
                        </a:lnSpc>
                        <a:spcAft>
                          <a:spcPts val="800"/>
                        </a:spcAft>
                        <a:buNone/>
                      </a:pPr>
                      <a:r>
                        <a:rPr lang="en-US" sz="3300" kern="0" cap="none" spc="0">
                          <a:solidFill>
                            <a:schemeClr val="tx1"/>
                          </a:solidFill>
                          <a:effectLst/>
                        </a:rPr>
                        <a:t>Normal</a:t>
                      </a:r>
                      <a:endParaRPr lang="en-US" sz="3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80198" marR="22452" marT="215537" marB="215537"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114675736"/>
                  </a:ext>
                </a:extLst>
              </a:tr>
              <a:tr h="1062570">
                <a:tc>
                  <a:txBody>
                    <a:bodyPr/>
                    <a:lstStyle/>
                    <a:p>
                      <a:pPr marL="0" marR="0">
                        <a:lnSpc>
                          <a:spcPct val="115000"/>
                        </a:lnSpc>
                        <a:spcAft>
                          <a:spcPts val="800"/>
                        </a:spcAft>
                        <a:buNone/>
                      </a:pPr>
                      <a:r>
                        <a:rPr lang="en-US" sz="3300" kern="0" cap="none" spc="0" dirty="0">
                          <a:solidFill>
                            <a:schemeClr val="tx1"/>
                          </a:solidFill>
                          <a:effectLst/>
                        </a:rPr>
                        <a:t>Functional</a:t>
                      </a:r>
                      <a:endParaRPr lang="en-US" sz="33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80198" marR="22452" marT="215537" marB="215537" anchor="ctr">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marL="0" marR="0">
                        <a:lnSpc>
                          <a:spcPct val="115000"/>
                        </a:lnSpc>
                        <a:spcAft>
                          <a:spcPts val="800"/>
                        </a:spcAft>
                        <a:buNone/>
                      </a:pPr>
                      <a:r>
                        <a:rPr lang="en-US" sz="3300" kern="0" cap="none" spc="0">
                          <a:solidFill>
                            <a:schemeClr val="tx1"/>
                          </a:solidFill>
                          <a:effectLst/>
                        </a:rPr>
                        <a:t>Normal or ↓</a:t>
                      </a:r>
                      <a:endParaRPr lang="en-US" sz="3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80198" marR="22452" marT="215537" marB="21553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marL="0" marR="0">
                        <a:lnSpc>
                          <a:spcPct val="115000"/>
                        </a:lnSpc>
                        <a:spcAft>
                          <a:spcPts val="800"/>
                        </a:spcAft>
                        <a:buNone/>
                      </a:pPr>
                      <a:r>
                        <a:rPr lang="en-US" sz="3300" kern="0" cap="none" spc="0" dirty="0">
                          <a:solidFill>
                            <a:schemeClr val="tx1"/>
                          </a:solidFill>
                          <a:effectLst/>
                        </a:rPr>
                        <a:t>Impaired</a:t>
                      </a:r>
                      <a:endParaRPr lang="en-US" sz="33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80198" marR="22452" marT="215537" marB="215537" anchor="ctr">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1851357583"/>
                  </a:ext>
                </a:extLst>
              </a:tr>
            </a:tbl>
          </a:graphicData>
        </a:graphic>
      </p:graphicFrame>
    </p:spTree>
    <p:extLst>
      <p:ext uri="{BB962C8B-B14F-4D97-AF65-F5344CB8AC3E}">
        <p14:creationId xmlns:p14="http://schemas.microsoft.com/office/powerpoint/2010/main" val="301928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D9ACB-BC44-5CCC-25EA-5BF25B6C863D}"/>
              </a:ext>
            </a:extLst>
          </p:cNvPr>
          <p:cNvSpPr>
            <a:spLocks noGrp="1"/>
          </p:cNvSpPr>
          <p:nvPr>
            <p:ph type="title"/>
          </p:nvPr>
        </p:nvSpPr>
        <p:spPr>
          <a:xfrm>
            <a:off x="2130552" y="187452"/>
            <a:ext cx="7729728" cy="1046988"/>
          </a:xfrm>
        </p:spPr>
        <p:txBody>
          <a:bodyPr>
            <a:normAutofit fontScale="90000"/>
          </a:bodyPr>
          <a:lstStyle/>
          <a:p>
            <a:r>
              <a:rPr lang="en-US" b="1" dirty="0"/>
              <a:t>Hypo-proliferative Thrombocytopenia</a:t>
            </a:r>
            <a:br>
              <a:rPr lang="en-US" dirty="0"/>
            </a:br>
            <a:endParaRPr lang="en-US" dirty="0"/>
          </a:p>
        </p:txBody>
      </p:sp>
      <p:sp>
        <p:nvSpPr>
          <p:cNvPr id="3" name="Content Placeholder 2">
            <a:extLst>
              <a:ext uri="{FF2B5EF4-FFF2-40B4-BE49-F238E27FC236}">
                <a16:creationId xmlns:a16="http://schemas.microsoft.com/office/drawing/2014/main" id="{4B6F8EEE-7D6E-0F30-294A-510DB8363F5D}"/>
              </a:ext>
            </a:extLst>
          </p:cNvPr>
          <p:cNvSpPr>
            <a:spLocks noGrp="1"/>
          </p:cNvSpPr>
          <p:nvPr>
            <p:ph idx="1"/>
          </p:nvPr>
        </p:nvSpPr>
        <p:spPr>
          <a:xfrm>
            <a:off x="546652" y="1507573"/>
            <a:ext cx="10515600" cy="4351338"/>
          </a:xfrm>
        </p:spPr>
        <p:txBody>
          <a:bodyPr>
            <a:normAutofit/>
          </a:bodyPr>
          <a:lstStyle/>
          <a:p>
            <a:r>
              <a:rPr lang="en-US" b="1" dirty="0"/>
              <a:t>Definition</a:t>
            </a:r>
            <a:endParaRPr lang="en-US" dirty="0"/>
          </a:p>
          <a:p>
            <a:pPr lvl="1"/>
            <a:r>
              <a:rPr lang="en-US" sz="2800" dirty="0"/>
              <a:t>Reduced platelet production from bone marrow</a:t>
            </a:r>
          </a:p>
          <a:p>
            <a:pPr lvl="1"/>
            <a:endParaRPr lang="en-US" sz="2800" dirty="0"/>
          </a:p>
          <a:p>
            <a:r>
              <a:rPr lang="en-US" b="1" dirty="0"/>
              <a:t>Key Clinical Feature</a:t>
            </a:r>
            <a:endParaRPr lang="en-US" dirty="0"/>
          </a:p>
          <a:p>
            <a:pPr lvl="1"/>
            <a:r>
              <a:rPr lang="en-US" sz="2800" dirty="0"/>
              <a:t>Transfused platelets usually </a:t>
            </a:r>
            <a:r>
              <a:rPr lang="en-US" sz="2800" b="1" dirty="0"/>
              <a:t>function normally</a:t>
            </a:r>
            <a:endParaRPr lang="en-US" sz="2800" dirty="0"/>
          </a:p>
          <a:p>
            <a:endParaRPr lang="en-US" dirty="0"/>
          </a:p>
        </p:txBody>
      </p:sp>
    </p:spTree>
    <p:extLst>
      <p:ext uri="{BB962C8B-B14F-4D97-AF65-F5344CB8AC3E}">
        <p14:creationId xmlns:p14="http://schemas.microsoft.com/office/powerpoint/2010/main" val="2963895394"/>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18BA-F60A-5724-0CFC-CF899F9819D2}"/>
              </a:ext>
            </a:extLst>
          </p:cNvPr>
          <p:cNvSpPr>
            <a:spLocks noGrp="1"/>
          </p:cNvSpPr>
          <p:nvPr>
            <p:ph type="title"/>
          </p:nvPr>
        </p:nvSpPr>
        <p:spPr>
          <a:xfrm>
            <a:off x="765048" y="22489"/>
            <a:ext cx="10515600" cy="1325563"/>
          </a:xfrm>
        </p:spPr>
        <p:txBody>
          <a:bodyPr>
            <a:normAutofit fontScale="90000"/>
          </a:bodyPr>
          <a:lstStyle/>
          <a:p>
            <a:r>
              <a:rPr lang="en-US" b="1" dirty="0"/>
              <a:t>Common Causes of Hypo-proliferative Thrombocytopenia</a:t>
            </a:r>
            <a:br>
              <a:rPr lang="en-US" dirty="0"/>
            </a:br>
            <a:endParaRPr lang="en-US" dirty="0"/>
          </a:p>
        </p:txBody>
      </p:sp>
      <p:sp>
        <p:nvSpPr>
          <p:cNvPr id="3" name="Content Placeholder 2">
            <a:extLst>
              <a:ext uri="{FF2B5EF4-FFF2-40B4-BE49-F238E27FC236}">
                <a16:creationId xmlns:a16="http://schemas.microsoft.com/office/drawing/2014/main" id="{DE9BE035-877B-7DEF-55FB-FC1B6DC0F25E}"/>
              </a:ext>
            </a:extLst>
          </p:cNvPr>
          <p:cNvSpPr>
            <a:spLocks noGrp="1"/>
          </p:cNvSpPr>
          <p:nvPr>
            <p:ph idx="1"/>
          </p:nvPr>
        </p:nvSpPr>
        <p:spPr>
          <a:xfrm>
            <a:off x="691207" y="1927357"/>
            <a:ext cx="10515600" cy="4351338"/>
          </a:xfrm>
        </p:spPr>
        <p:txBody>
          <a:bodyPr/>
          <a:lstStyle/>
          <a:p>
            <a:pPr lvl="0"/>
            <a:r>
              <a:rPr lang="en-US" dirty="0"/>
              <a:t>Aplastic anemia</a:t>
            </a:r>
          </a:p>
          <a:p>
            <a:pPr lvl="0"/>
            <a:r>
              <a:rPr lang="en-US" dirty="0"/>
              <a:t>Myelodysplastic syndromes</a:t>
            </a:r>
          </a:p>
          <a:p>
            <a:pPr lvl="0"/>
            <a:r>
              <a:rPr lang="en-US" dirty="0"/>
              <a:t>Acute leukemia</a:t>
            </a:r>
          </a:p>
          <a:p>
            <a:pPr lvl="0"/>
            <a:r>
              <a:rPr lang="en-US" dirty="0"/>
              <a:t>Chemotherapy-induced thrombocytopenia</a:t>
            </a:r>
          </a:p>
          <a:p>
            <a:pPr lvl="0"/>
            <a:r>
              <a:rPr lang="en-US" dirty="0"/>
              <a:t>Post–stem cell transplant</a:t>
            </a:r>
          </a:p>
          <a:p>
            <a:pPr lvl="0"/>
            <a:r>
              <a:rPr lang="en-US" dirty="0"/>
              <a:t>Radiation therapy</a:t>
            </a:r>
          </a:p>
          <a:p>
            <a:pPr marL="0" indent="0">
              <a:buNone/>
            </a:pPr>
            <a:endParaRPr lang="en-US" dirty="0"/>
          </a:p>
        </p:txBody>
      </p:sp>
      <p:pic>
        <p:nvPicPr>
          <p:cNvPr id="4" name="Picture 2">
            <a:extLst>
              <a:ext uri="{FF2B5EF4-FFF2-40B4-BE49-F238E27FC236}">
                <a16:creationId xmlns:a16="http://schemas.microsoft.com/office/drawing/2014/main" id="{AE8002FD-3ED7-3A0B-4B42-CC49A047C1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250" t="16860" r="12395"/>
          <a:stretch>
            <a:fillRect/>
          </a:stretch>
        </p:blipFill>
        <p:spPr bwMode="auto">
          <a:xfrm>
            <a:off x="7313822" y="1385172"/>
            <a:ext cx="3892985" cy="5472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50304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3F74850A86974987BD17ED137103F6" ma:contentTypeVersion="20" ma:contentTypeDescription="Create a new document." ma:contentTypeScope="" ma:versionID="9f4ad4681db88e0275b375d36a6284da">
  <xsd:schema xmlns:xsd="http://www.w3.org/2001/XMLSchema" xmlns:xs="http://www.w3.org/2001/XMLSchema" xmlns:p="http://schemas.microsoft.com/office/2006/metadata/properties" xmlns:ns1="http://schemas.microsoft.com/sharepoint/v3" xmlns:ns2="47f86385-5faa-4594-8ecf-f9ce1cbeefe1" xmlns:ns3="421351a6-a665-477f-9f85-df069f1fe2c7" targetNamespace="http://schemas.microsoft.com/office/2006/metadata/properties" ma:root="true" ma:fieldsID="c810b0f7e468e5976f248f8e7a329626" ns1:_="" ns2:_="" ns3:_="">
    <xsd:import namespace="http://schemas.microsoft.com/sharepoint/v3"/>
    <xsd:import namespace="47f86385-5faa-4594-8ecf-f9ce1cbeefe1"/>
    <xsd:import namespace="421351a6-a665-477f-9f85-df069f1fe2c7"/>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f86385-5faa-4594-8ecf-f9ce1cbeefe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description="Office" ma:internalName="MigrationWizIdPermissionLevels">
      <xsd:simpleType>
        <xsd:restriction base="dms:Text"/>
      </xsd:simpleType>
    </xsd:element>
    <xsd:element name="MigrationWizIdDocumentLibraryPermissions" ma:index="11" nillable="true" ma:displayName="MigrationWizIdDocumentLibraryPermissions" ma:description="Office" ma:internalName="MigrationWizIdDocumentLibraryPermissions">
      <xsd:simpleType>
        <xsd:restriction base="dms:Text"/>
      </xsd:simpleType>
    </xsd:element>
    <xsd:element name="MigrationWizIdSecurityGroups" ma:index="12" nillable="true" ma:displayName="MigrationWizIdSecurityGroups" ma:description="Office"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7fc2be9-b7d4-4faa-9768-1e0dd150f0c0"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1351a6-a665-477f-9f85-df069f1fe2c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45ba439-3d40-4577-ab65-4f589cb3ecc9}" ma:internalName="TaxCatchAll" ma:showField="CatchAllData" ma:web="421351a6-a665-477f-9f85-df069f1fe2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21351a6-a665-477f-9f85-df069f1fe2c7" xsi:nil="true"/>
    <MigrationWizIdDocumentLibraryPermissions xmlns="47f86385-5faa-4594-8ecf-f9ce1cbeefe1" xsi:nil="true"/>
    <MigrationWizIdPermissions xmlns="47f86385-5faa-4594-8ecf-f9ce1cbeefe1" xsi:nil="true"/>
    <MigrationWizIdSecurityGroups xmlns="47f86385-5faa-4594-8ecf-f9ce1cbeefe1" xsi:nil="true"/>
    <MigrationWizId xmlns="47f86385-5faa-4594-8ecf-f9ce1cbeefe1" xsi:nil="true"/>
    <lcf76f155ced4ddcb4097134ff3c332f xmlns="47f86385-5faa-4594-8ecf-f9ce1cbeefe1">
      <Terms xmlns="http://schemas.microsoft.com/office/infopath/2007/PartnerControls"/>
    </lcf76f155ced4ddcb4097134ff3c332f>
    <MigrationWizIdPermissionLevels xmlns="47f86385-5faa-4594-8ecf-f9ce1cbeefe1"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C8B4AC0-0C53-482F-9E29-554BF6BDDA24}"/>
</file>

<file path=customXml/itemProps2.xml><?xml version="1.0" encoding="utf-8"?>
<ds:datastoreItem xmlns:ds="http://schemas.openxmlformats.org/officeDocument/2006/customXml" ds:itemID="{5FFD8E1B-10A8-47F0-BD45-11EA6060FE4F}"/>
</file>

<file path=customXml/itemProps3.xml><?xml version="1.0" encoding="utf-8"?>
<ds:datastoreItem xmlns:ds="http://schemas.openxmlformats.org/officeDocument/2006/customXml" ds:itemID="{B07D977A-6E19-441D-B88A-AC18039909DE}"/>
</file>

<file path=docProps/app.xml><?xml version="1.0" encoding="utf-8"?>
<Properties xmlns="http://schemas.openxmlformats.org/officeDocument/2006/extended-properties" xmlns:vt="http://schemas.openxmlformats.org/officeDocument/2006/docPropsVTypes">
  <Template>Parcel</Template>
  <TotalTime>337</TotalTime>
  <Words>1855</Words>
  <Application>Microsoft Office PowerPoint</Application>
  <PresentationFormat>Widescreen</PresentationFormat>
  <Paragraphs>271</Paragraphs>
  <Slides>38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Aptos</vt:lpstr>
      <vt:lpstr>Arial</vt:lpstr>
      <vt:lpstr>Gill Sans MT</vt:lpstr>
      <vt:lpstr>Parcel</vt:lpstr>
      <vt:lpstr> Transfusion in Hypo-proliferative and Functional Thrombocytopenia </vt:lpstr>
      <vt:lpstr>Learning Objectives</vt:lpstr>
      <vt:lpstr>Why This Matters</vt:lpstr>
      <vt:lpstr>Platelet Biology Review </vt:lpstr>
      <vt:lpstr>PowerPoint Presentation</vt:lpstr>
      <vt:lpstr>Definitions </vt:lpstr>
      <vt:lpstr>Thrombocytopenia</vt:lpstr>
      <vt:lpstr>Hypo-proliferative Thrombocytopenia </vt:lpstr>
      <vt:lpstr>Common Causes of Hypo-proliferative Thrombocytopenia </vt:lpstr>
      <vt:lpstr>Clues from Smear Morphology</vt:lpstr>
      <vt:lpstr>Bleeding Risk Is Multi-factorial </vt:lpstr>
      <vt:lpstr>Prophylactic Platelet Transfusion </vt:lpstr>
      <vt:lpstr>Prophylactic Transfusions: Evidence-Based Approach</vt:lpstr>
      <vt:lpstr>TOPPs Trial</vt:lpstr>
      <vt:lpstr>TOPPs Trial</vt:lpstr>
      <vt:lpstr>TOPPs Trial</vt:lpstr>
      <vt:lpstr>Wandt et al Trial</vt:lpstr>
      <vt:lpstr>Wandt et al Trial</vt:lpstr>
      <vt:lpstr>Prophylactic platelet transfusions in critically ill patients yields suboptimal responses</vt:lpstr>
      <vt:lpstr>Prophylactic Transfusions: Evidence-Based Approach</vt:lpstr>
      <vt:lpstr> Pre-procedural Thresholds (General Guide) </vt:lpstr>
      <vt:lpstr>Platelet Transfusions in SCT</vt:lpstr>
      <vt:lpstr>Platelet Transfusions in SCT</vt:lpstr>
      <vt:lpstr>Therapeutic Transfusion</vt:lpstr>
      <vt:lpstr>Therapeutic Transfusions: An Approach </vt:lpstr>
      <vt:lpstr>Functional Thrombocytopenia</vt:lpstr>
      <vt:lpstr>Why Platelet Count Misleads </vt:lpstr>
      <vt:lpstr>Common Causes </vt:lpstr>
      <vt:lpstr>When Platelet Transfusion MAY Help </vt:lpstr>
      <vt:lpstr>When Platelet Transfusion Often Fails </vt:lpstr>
      <vt:lpstr>ICH with normal platelet count but dysfunctional platelets</vt:lpstr>
      <vt:lpstr>Risks of Platelet Transfusion </vt:lpstr>
      <vt:lpstr>Adjunctive Therapies </vt:lpstr>
      <vt:lpstr>Management in SCT patients</vt:lpstr>
      <vt:lpstr>Platelet Refractoriness </vt:lpstr>
      <vt:lpstr>Clinical Decision Framework </vt:lpstr>
      <vt:lpstr>Treat the Patient, Not the Number</vt:lpstr>
      <vt:lpstr>Key Take-Home Messages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Battinelli, Elisabeth M.,MD, PhD</dc:creator>
  <cp:lastModifiedBy>Silverman, Toby (ASPR/BARDA)</cp:lastModifiedBy>
  <cp:revision>64</cp:revision>
  <dcterms:created xsi:type="dcterms:W3CDTF">2026-01-14T15:05:15Z</dcterms:created>
  <dcterms:modified xsi:type="dcterms:W3CDTF">2026-01-27T15:39:08Z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0x010100C93F74850A86974987BD17ED137103F6</vt:lpwstr>
  </property>
</Properties>
</file>