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1353" r:id="rId2"/>
    <p:sldId id="257" r:id="rId3"/>
    <p:sldId id="1295" r:id="rId4"/>
    <p:sldId id="1294" r:id="rId5"/>
    <p:sldId id="1311" r:id="rId6"/>
    <p:sldId id="1297" r:id="rId7"/>
    <p:sldId id="748" r:id="rId8"/>
    <p:sldId id="749" r:id="rId9"/>
    <p:sldId id="731" r:id="rId10"/>
    <p:sldId id="1303" r:id="rId11"/>
    <p:sldId id="567" r:id="rId12"/>
    <p:sldId id="639" r:id="rId13"/>
    <p:sldId id="1317" r:id="rId14"/>
    <p:sldId id="369" r:id="rId15"/>
    <p:sldId id="280" r:id="rId16"/>
    <p:sldId id="669" r:id="rId17"/>
    <p:sldId id="1283" r:id="rId18"/>
    <p:sldId id="1219" r:id="rId19"/>
    <p:sldId id="1296" r:id="rId20"/>
    <p:sldId id="1325" r:id="rId21"/>
    <p:sldId id="1304" r:id="rId22"/>
    <p:sldId id="1344" r:id="rId23"/>
    <p:sldId id="1338" r:id="rId24"/>
    <p:sldId id="685" r:id="rId25"/>
    <p:sldId id="1347" r:id="rId26"/>
    <p:sldId id="1348" r:id="rId27"/>
    <p:sldId id="545" r:id="rId28"/>
    <p:sldId id="1339" r:id="rId29"/>
    <p:sldId id="1301" r:id="rId30"/>
    <p:sldId id="1326" r:id="rId31"/>
    <p:sldId id="1289" r:id="rId32"/>
    <p:sldId id="1335" r:id="rId33"/>
    <p:sldId id="1332" r:id="rId34"/>
    <p:sldId id="1323" r:id="rId35"/>
    <p:sldId id="1320" r:id="rId36"/>
    <p:sldId id="1349" r:id="rId37"/>
    <p:sldId id="1360" r:id="rId38"/>
    <p:sldId id="1357" r:id="rId39"/>
    <p:sldId id="1328" r:id="rId40"/>
    <p:sldId id="1334" r:id="rId41"/>
    <p:sldId id="1364" r:id="rId42"/>
    <p:sldId id="1365" r:id="rId43"/>
    <p:sldId id="269" r:id="rId44"/>
    <p:sldId id="268" r:id="rId45"/>
    <p:sldId id="271" r:id="rId46"/>
    <p:sldId id="1367" r:id="rId47"/>
    <p:sldId id="1287" r:id="rId48"/>
    <p:sldId id="1286" r:id="rId49"/>
    <p:sldId id="1308" r:id="rId50"/>
    <p:sldId id="1358" r:id="rId51"/>
    <p:sldId id="1292" r:id="rId52"/>
    <p:sldId id="261" r:id="rId53"/>
  </p:sldIdLst>
  <p:sldSz cx="10287000" cy="6858000" type="35mm"/>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521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384"/>
    <p:restoredTop sz="93638"/>
  </p:normalViewPr>
  <p:slideViewPr>
    <p:cSldViewPr snapToGrid="0">
      <p:cViewPr>
        <p:scale>
          <a:sx n="105" d="100"/>
          <a:sy n="105" d="100"/>
        </p:scale>
        <p:origin x="3344" y="4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AITIMAGE:Users:kemcgrath:Desktop:Meg%20Plt%20Transcriptomics:20170810_ImmuneInflamm_Genes_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28522294700199"/>
          <c:y val="0.17305355594524499"/>
          <c:w val="0.70585283593944104"/>
          <c:h val="0.78311841792548997"/>
        </c:manualLayout>
      </c:layout>
      <c:pieChart>
        <c:varyColors val="1"/>
        <c:ser>
          <c:idx val="0"/>
          <c:order val="0"/>
          <c:dPt>
            <c:idx val="0"/>
            <c:bubble3D val="0"/>
            <c:spPr>
              <a:solidFill>
                <a:srgbClr val="C0504D"/>
              </a:solidFill>
              <a:ln w="19050">
                <a:solidFill>
                  <a:schemeClr val="lt1"/>
                </a:solidFill>
              </a:ln>
              <a:effectLst/>
            </c:spPr>
            <c:extLst>
              <c:ext xmlns:c16="http://schemas.microsoft.com/office/drawing/2014/chart" uri="{C3380CC4-5D6E-409C-BE32-E72D297353CC}">
                <c16:uniqueId val="{00000001-A2E1-3A40-9D7F-07DB6087CEB5}"/>
              </c:ext>
            </c:extLst>
          </c:dPt>
          <c:dPt>
            <c:idx val="1"/>
            <c:bubble3D val="0"/>
            <c:spPr>
              <a:solidFill>
                <a:srgbClr val="4BACC6"/>
              </a:solidFill>
              <a:ln w="19050">
                <a:solidFill>
                  <a:schemeClr val="lt1"/>
                </a:solidFill>
              </a:ln>
              <a:effectLst/>
            </c:spPr>
            <c:extLst>
              <c:ext xmlns:c16="http://schemas.microsoft.com/office/drawing/2014/chart" uri="{C3380CC4-5D6E-409C-BE32-E72D297353CC}">
                <c16:uniqueId val="{00000003-A2E1-3A40-9D7F-07DB6087CEB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E1-3A40-9D7F-07DB6087CEB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E1-3A40-9D7F-07DB6087CEB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E1-3A40-9D7F-07DB6087CEB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2E1-3A40-9D7F-07DB6087CEB5}"/>
              </c:ext>
            </c:extLst>
          </c:dPt>
          <c:dPt>
            <c:idx val="6"/>
            <c:bubble3D val="0"/>
            <c:spPr>
              <a:solidFill>
                <a:srgbClr val="7030A0"/>
              </a:solidFill>
              <a:ln w="19050">
                <a:solidFill>
                  <a:schemeClr val="lt1"/>
                </a:solidFill>
              </a:ln>
              <a:effectLst/>
            </c:spPr>
            <c:extLst>
              <c:ext xmlns:c16="http://schemas.microsoft.com/office/drawing/2014/chart" uri="{C3380CC4-5D6E-409C-BE32-E72D297353CC}">
                <c16:uniqueId val="{0000000D-A2E1-3A40-9D7F-07DB6087CEB5}"/>
              </c:ext>
            </c:extLst>
          </c:dPt>
          <c:dLbls>
            <c:dLbl>
              <c:idx val="0"/>
              <c:layout>
                <c:manualLayout>
                  <c:x val="-8.3100028005363799E-2"/>
                  <c:y val="-3.1521076848464002E-2"/>
                </c:manualLayout>
              </c:layout>
              <c:showLegendKey val="0"/>
              <c:showVal val="0"/>
              <c:showCatName val="0"/>
              <c:showSerName val="0"/>
              <c:showPercent val="1"/>
              <c:showBubbleSize val="0"/>
              <c:extLst>
                <c:ext xmlns:c15="http://schemas.microsoft.com/office/drawing/2012/chart" uri="{CE6537A1-D6FC-4f65-9D91-7224C49458BB}">
                  <c15:layout>
                    <c:manualLayout>
                      <c:w val="0.30470010268633402"/>
                      <c:h val="0.194914421825504"/>
                    </c:manualLayout>
                  </c15:layout>
                </c:ext>
                <c:ext xmlns:c16="http://schemas.microsoft.com/office/drawing/2014/chart" uri="{C3380CC4-5D6E-409C-BE32-E72D297353CC}">
                  <c16:uniqueId val="{00000001-A2E1-3A40-9D7F-07DB6087CEB5}"/>
                </c:ext>
              </c:extLst>
            </c:dLbl>
            <c:dLbl>
              <c:idx val="1"/>
              <c:layout>
                <c:manualLayout>
                  <c:x val="0.16620005601072799"/>
                  <c:y val="-0.122635511565946"/>
                </c:manualLayout>
              </c:layout>
              <c:showLegendKey val="0"/>
              <c:showVal val="0"/>
              <c:showCatName val="0"/>
              <c:showSerName val="0"/>
              <c:showPercent val="1"/>
              <c:showBubbleSize val="0"/>
              <c:extLst>
                <c:ext xmlns:c15="http://schemas.microsoft.com/office/drawing/2012/chart" uri="{CE6537A1-D6FC-4f65-9D91-7224C49458BB}">
                  <c15:layout>
                    <c:manualLayout>
                      <c:w val="0.25484008588311602"/>
                      <c:h val="0.194914421825504"/>
                    </c:manualLayout>
                  </c15:layout>
                </c:ext>
                <c:ext xmlns:c16="http://schemas.microsoft.com/office/drawing/2014/chart" uri="{C3380CC4-5D6E-409C-BE32-E72D297353CC}">
                  <c16:uniqueId val="{00000003-A2E1-3A40-9D7F-07DB6087CEB5}"/>
                </c:ext>
              </c:extLst>
            </c:dLbl>
            <c:dLbl>
              <c:idx val="2"/>
              <c:layout>
                <c:manualLayout>
                  <c:x val="0.154836658453223"/>
                  <c:y val="1.44617543310704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2E1-3A40-9D7F-07DB6087CEB5}"/>
                </c:ext>
              </c:extLst>
            </c:dLbl>
            <c:dLbl>
              <c:idx val="3"/>
              <c:layout>
                <c:manualLayout>
                  <c:x val="2.4842933872422798E-2"/>
                  <c:y val="8.087924337352930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1-3A40-9D7F-07DB6087CEB5}"/>
                </c:ext>
              </c:extLst>
            </c:dLbl>
            <c:spPr>
              <a:noFill/>
              <a:ln>
                <a:noFill/>
              </a:ln>
              <a:effectLst/>
            </c:spPr>
            <c:txPr>
              <a:bodyPr rot="0" vert="horz"/>
              <a:lstStyle/>
              <a:p>
                <a:pPr>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'AITIMAGE:Users:kemcgrath:Desktop:Meg Plt Transcriptomics:[20170808_DF_reanalysisForFigure.xlsx]20151216_DF_UpRegAdult_RUV200'!$G$53:$G$59</c:f>
              <c:strCache>
                <c:ptCount val="7"/>
                <c:pt idx="0">
                  <c:v>_x000f_Immune related </c:v>
                </c:pt>
                <c:pt idx="1">
                  <c:v>_x0017_Cell Death and Survival</c:v>
                </c:pt>
                <c:pt idx="2">
                  <c:v>@Hematological System Development and Function, Tissue Morphology</c:v>
                </c:pt>
                <c:pt idx="3">
                  <c:v>+Cancer, Organismal Injury and Abnormalities</c:v>
                </c:pt>
                <c:pt idx="4">
                  <c:v>_x000f_Cell Morphology</c:v>
                </c:pt>
                <c:pt idx="5">
                  <c:v>fCellular Development, Cellular Growth and Proliferation, Hematological System Development and Function</c:v>
                </c:pt>
                <c:pt idx="6">
                  <c:v>_x0011_Cellular Movement</c:v>
                </c:pt>
              </c:strCache>
            </c:strRef>
          </c:cat>
          <c:val>
            <c:numRef>
              <c:f>'AITIMAGE:Users:kemcgrath:Desktop:Meg Plt Transcriptomics:[20170808_DF_reanalysisForFigure.xlsx]20151216_DF_UpRegAdult_RUV200'!$H$53:$H$59</c:f>
              <c:numCache>
                <c:formatCode>General</c:formatCode>
                <c:ptCount val="7"/>
                <c:pt idx="0">
                  <c:v>145</c:v>
                </c:pt>
                <c:pt idx="1">
                  <c:v>53</c:v>
                </c:pt>
                <c:pt idx="2">
                  <c:v>15</c:v>
                </c:pt>
                <c:pt idx="3">
                  <c:v>13</c:v>
                </c:pt>
                <c:pt idx="4">
                  <c:v>13</c:v>
                </c:pt>
                <c:pt idx="5">
                  <c:v>11</c:v>
                </c:pt>
                <c:pt idx="6">
                  <c:v>11</c:v>
                </c:pt>
              </c:numCache>
            </c:numRef>
          </c:val>
          <c:extLst>
            <c:ext xmlns:c16="http://schemas.microsoft.com/office/drawing/2014/chart" uri="{C3380CC4-5D6E-409C-BE32-E72D297353CC}">
              <c16:uniqueId val="{0000000E-A2E1-3A40-9D7F-07DB6087CEB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16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38144-2467-6E4F-982A-3FD96E7CA9DE}" type="datetimeFigureOut">
              <a:rPr lang="en-US" smtClean="0"/>
              <a:t>3/4/26</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A6DE7-8392-1E4C-9F25-9E32ECF8D847}" type="slidenum">
              <a:rPr lang="en-US" smtClean="0"/>
              <a:t>‹#›</a:t>
            </a:fld>
            <a:endParaRPr lang="en-US"/>
          </a:p>
        </p:txBody>
      </p:sp>
    </p:spTree>
    <p:extLst>
      <p:ext uri="{BB962C8B-B14F-4D97-AF65-F5344CB8AC3E}">
        <p14:creationId xmlns:p14="http://schemas.microsoft.com/office/powerpoint/2010/main" val="321595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4</a:t>
            </a:fld>
            <a:endParaRPr lang="en-US"/>
          </a:p>
        </p:txBody>
      </p:sp>
    </p:spTree>
    <p:extLst>
      <p:ext uri="{BB962C8B-B14F-4D97-AF65-F5344CB8AC3E}">
        <p14:creationId xmlns:p14="http://schemas.microsoft.com/office/powerpoint/2010/main" val="349613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8150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237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19</a:t>
            </a:fld>
            <a:endParaRPr lang="en-US"/>
          </a:p>
        </p:txBody>
      </p:sp>
    </p:spTree>
    <p:extLst>
      <p:ext uri="{BB962C8B-B14F-4D97-AF65-F5344CB8AC3E}">
        <p14:creationId xmlns:p14="http://schemas.microsoft.com/office/powerpoint/2010/main" val="404562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Shifts in developmental time and space</a:t>
            </a:r>
          </a:p>
        </p:txBody>
      </p:sp>
      <p:sp>
        <p:nvSpPr>
          <p:cNvPr id="4" name="Slide Number Placeholder 3"/>
          <p:cNvSpPr>
            <a:spLocks noGrp="1"/>
          </p:cNvSpPr>
          <p:nvPr>
            <p:ph type="sldNum" sz="quarter" idx="5"/>
          </p:nvPr>
        </p:nvSpPr>
        <p:spPr/>
        <p:txBody>
          <a:bodyPr/>
          <a:lstStyle/>
          <a:p>
            <a:fld id="{1D9A6DE7-8392-1E4C-9F25-9E32ECF8D847}" type="slidenum">
              <a:rPr lang="en-US" smtClean="0"/>
              <a:t>20</a:t>
            </a:fld>
            <a:endParaRPr lang="en-US"/>
          </a:p>
        </p:txBody>
      </p:sp>
    </p:spTree>
    <p:extLst>
      <p:ext uri="{BB962C8B-B14F-4D97-AF65-F5344CB8AC3E}">
        <p14:creationId xmlns:p14="http://schemas.microsoft.com/office/powerpoint/2010/main" val="2609671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FDEE30-DADB-D94E-8AF4-1B96E81A5B76}" type="slidenum">
              <a:rPr lang="en-US" smtClean="0"/>
              <a:pPr>
                <a:defRPr/>
              </a:pPr>
              <a:t>24</a:t>
            </a:fld>
            <a:endParaRPr lang="en-US"/>
          </a:p>
        </p:txBody>
      </p:sp>
    </p:spTree>
    <p:extLst>
      <p:ext uri="{BB962C8B-B14F-4D97-AF65-F5344CB8AC3E}">
        <p14:creationId xmlns:p14="http://schemas.microsoft.com/office/powerpoint/2010/main" val="418509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FDEE30-DADB-D94E-8AF4-1B96E81A5B76}" type="slidenum">
              <a:rPr lang="en-US" smtClean="0"/>
              <a:pPr>
                <a:defRPr/>
              </a:pPr>
              <a:t>27</a:t>
            </a:fld>
            <a:endParaRPr lang="en-US"/>
          </a:p>
        </p:txBody>
      </p:sp>
    </p:spTree>
    <p:extLst>
      <p:ext uri="{BB962C8B-B14F-4D97-AF65-F5344CB8AC3E}">
        <p14:creationId xmlns:p14="http://schemas.microsoft.com/office/powerpoint/2010/main" val="405627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30</a:t>
            </a:fld>
            <a:endParaRPr lang="en-US"/>
          </a:p>
        </p:txBody>
      </p:sp>
    </p:spTree>
    <p:extLst>
      <p:ext uri="{BB962C8B-B14F-4D97-AF65-F5344CB8AC3E}">
        <p14:creationId xmlns:p14="http://schemas.microsoft.com/office/powerpoint/2010/main" val="80723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31</a:t>
            </a:fld>
            <a:endParaRPr lang="en-US"/>
          </a:p>
        </p:txBody>
      </p:sp>
    </p:spTree>
    <p:extLst>
      <p:ext uri="{BB962C8B-B14F-4D97-AF65-F5344CB8AC3E}">
        <p14:creationId xmlns:p14="http://schemas.microsoft.com/office/powerpoint/2010/main" val="287849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32</a:t>
            </a:fld>
            <a:endParaRPr lang="en-US"/>
          </a:p>
        </p:txBody>
      </p:sp>
    </p:spTree>
    <p:extLst>
      <p:ext uri="{BB962C8B-B14F-4D97-AF65-F5344CB8AC3E}">
        <p14:creationId xmlns:p14="http://schemas.microsoft.com/office/powerpoint/2010/main" val="4050605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33</a:t>
            </a:fld>
            <a:endParaRPr lang="en-US"/>
          </a:p>
        </p:txBody>
      </p:sp>
    </p:spTree>
    <p:extLst>
      <p:ext uri="{BB962C8B-B14F-4D97-AF65-F5344CB8AC3E}">
        <p14:creationId xmlns:p14="http://schemas.microsoft.com/office/powerpoint/2010/main" val="286080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5</a:t>
            </a:fld>
            <a:endParaRPr lang="en-US"/>
          </a:p>
        </p:txBody>
      </p:sp>
    </p:spTree>
    <p:extLst>
      <p:ext uri="{BB962C8B-B14F-4D97-AF65-F5344CB8AC3E}">
        <p14:creationId xmlns:p14="http://schemas.microsoft.com/office/powerpoint/2010/main" val="39697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38</a:t>
            </a:fld>
            <a:endParaRPr lang="en-US"/>
          </a:p>
        </p:txBody>
      </p:sp>
    </p:spTree>
    <p:extLst>
      <p:ext uri="{BB962C8B-B14F-4D97-AF65-F5344CB8AC3E}">
        <p14:creationId xmlns:p14="http://schemas.microsoft.com/office/powerpoint/2010/main" val="2614011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40</a:t>
            </a:fld>
            <a:endParaRPr lang="en-US"/>
          </a:p>
        </p:txBody>
      </p:sp>
    </p:spTree>
    <p:extLst>
      <p:ext uri="{BB962C8B-B14F-4D97-AF65-F5344CB8AC3E}">
        <p14:creationId xmlns:p14="http://schemas.microsoft.com/office/powerpoint/2010/main" val="197926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47</a:t>
            </a:fld>
            <a:endParaRPr lang="en-US"/>
          </a:p>
        </p:txBody>
      </p:sp>
    </p:spTree>
    <p:extLst>
      <p:ext uri="{BB962C8B-B14F-4D97-AF65-F5344CB8AC3E}">
        <p14:creationId xmlns:p14="http://schemas.microsoft.com/office/powerpoint/2010/main" val="256983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49</a:t>
            </a:fld>
            <a:endParaRPr lang="en-US"/>
          </a:p>
        </p:txBody>
      </p:sp>
    </p:spTree>
    <p:extLst>
      <p:ext uri="{BB962C8B-B14F-4D97-AF65-F5344CB8AC3E}">
        <p14:creationId xmlns:p14="http://schemas.microsoft.com/office/powerpoint/2010/main" val="3044465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50</a:t>
            </a:fld>
            <a:endParaRPr lang="en-US"/>
          </a:p>
        </p:txBody>
      </p:sp>
    </p:spTree>
    <p:extLst>
      <p:ext uri="{BB962C8B-B14F-4D97-AF65-F5344CB8AC3E}">
        <p14:creationId xmlns:p14="http://schemas.microsoft.com/office/powerpoint/2010/main" val="340857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p:cNvSpPr>
          <p:nvPr>
            <p:ph type="sldImg"/>
          </p:nvPr>
        </p:nvSpPr>
        <p:spPr>
          <a:solidFill>
            <a:srgbClr val="FFFFFF"/>
          </a:solidFill>
          <a:ln/>
        </p:spPr>
      </p:sp>
      <p:sp>
        <p:nvSpPr>
          <p:cNvPr id="3686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44223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p:cNvSpPr>
          <p:nvPr>
            <p:ph type="sldImg"/>
          </p:nvPr>
        </p:nvSpPr>
        <p:spPr>
          <a:solidFill>
            <a:srgbClr val="FFFFFF"/>
          </a:solidFill>
          <a:ln/>
        </p:spPr>
      </p:sp>
      <p:sp>
        <p:nvSpPr>
          <p:cNvPr id="3686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Erythro-myeloid progenitors (Bertrand, et al)</a:t>
            </a:r>
          </a:p>
        </p:txBody>
      </p:sp>
      <p:sp>
        <p:nvSpPr>
          <p:cNvPr id="1075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fld id="{3669AF5A-9463-6641-9D06-3ACDCC228509}" type="slidenum">
              <a:rPr lang="en-US"/>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a:t>
            </a:r>
            <a:r>
              <a:rPr lang="en-US" baseline="0" dirty="0"/>
              <a:t> staining permitted the identification of double+ colonies, c/w their cell of origin being a bipotential MEP.</a:t>
            </a:r>
            <a:endParaRPr lang="en-US" dirty="0"/>
          </a:p>
        </p:txBody>
      </p:sp>
      <p:sp>
        <p:nvSpPr>
          <p:cNvPr id="4" name="Slide Number Placeholder 3"/>
          <p:cNvSpPr>
            <a:spLocks noGrp="1"/>
          </p:cNvSpPr>
          <p:nvPr>
            <p:ph type="sldNum" sz="quarter" idx="10"/>
          </p:nvPr>
        </p:nvSpPr>
        <p:spPr/>
        <p:txBody>
          <a:bodyPr/>
          <a:lstStyle/>
          <a:p>
            <a:pPr>
              <a:defRPr/>
            </a:pPr>
            <a:fld id="{57FDEE30-DADB-D94E-8AF4-1B96E81A5B76}" type="slidenum">
              <a:rPr lang="en-US" smtClean="0"/>
              <a:pPr>
                <a:defRPr/>
              </a:pPr>
              <a:t>10</a:t>
            </a:fld>
            <a:endParaRPr lang="en-US"/>
          </a:p>
        </p:txBody>
      </p:sp>
    </p:spTree>
    <p:extLst>
      <p:ext uri="{BB962C8B-B14F-4D97-AF65-F5344CB8AC3E}">
        <p14:creationId xmlns:p14="http://schemas.microsoft.com/office/powerpoint/2010/main" val="32122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6DE7-8392-1E4C-9F25-9E32ECF8D847}" type="slidenum">
              <a:rPr lang="en-US" smtClean="0"/>
              <a:t>13</a:t>
            </a:fld>
            <a:endParaRPr lang="en-US"/>
          </a:p>
        </p:txBody>
      </p:sp>
    </p:spTree>
    <p:extLst>
      <p:ext uri="{BB962C8B-B14F-4D97-AF65-F5344CB8AC3E}">
        <p14:creationId xmlns:p14="http://schemas.microsoft.com/office/powerpoint/2010/main" val="167780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Transplantation studies focused on the ventral endothelium of the aorta as the source of HSCs, it was the same time and place that cell clusters had been seen by Victor Emmel and HE Jordon, who describethe “hemogenic capacity of young endothelium”. In 1916.  Jordan went on to say: “</a:t>
            </a:r>
            <a:r>
              <a:rPr lang="en-US" sz="1200" kern="1200">
                <a:solidFill>
                  <a:schemeClr val="tx1"/>
                </a:solidFill>
                <a:effectLst/>
                <a:latin typeface="+mn-lt"/>
                <a:ea typeface="+mn-ea"/>
                <a:cs typeface="+mn-cs"/>
              </a:rPr>
              <a:t>the supporter of endothelial hemogenesis is apparently helpless, even with </a:t>
            </a:r>
            <a:r>
              <a:rPr lang="en-US" sz="1200" b="1" kern="1200">
                <a:solidFill>
                  <a:schemeClr val="tx1"/>
                </a:solidFill>
                <a:effectLst/>
                <a:latin typeface="+mn-lt"/>
                <a:ea typeface="+mn-ea"/>
                <a:cs typeface="+mn-cs"/>
              </a:rPr>
              <a:t>a </a:t>
            </a:r>
            <a:r>
              <a:rPr lang="en-US" sz="1200" kern="1200">
                <a:solidFill>
                  <a:schemeClr val="tx1"/>
                </a:solidFill>
                <a:effectLst/>
                <a:latin typeface="+mn-lt"/>
                <a:ea typeface="+mn-ea"/>
                <a:cs typeface="+mn-cs"/>
              </a:rPr>
              <a:t>complete series of drawings, at the hands of the dissenter.” </a:t>
            </a:r>
            <a:endParaRPr lang="en-US">
              <a:effectLst/>
            </a:endParaRPr>
          </a:p>
          <a:p>
            <a:endParaRPr lang="en-US"/>
          </a:p>
          <a:p>
            <a:r>
              <a:rPr lang="en-US"/>
              <a:t>Seeing is believing</a:t>
            </a:r>
          </a:p>
        </p:txBody>
      </p:sp>
      <p:sp>
        <p:nvSpPr>
          <p:cNvPr id="4" name="Slide Number Placeholder 3"/>
          <p:cNvSpPr>
            <a:spLocks noGrp="1"/>
          </p:cNvSpPr>
          <p:nvPr>
            <p:ph type="sldNum" sz="quarter" idx="5"/>
          </p:nvPr>
        </p:nvSpPr>
        <p:spPr/>
        <p:txBody>
          <a:bodyPr/>
          <a:lstStyle/>
          <a:p>
            <a:fld id="{38BA1687-DE72-B34E-B3F3-654355D7745B}" type="slidenum">
              <a:t>15</a:t>
            </a:fld>
            <a:endParaRPr lang="en-US"/>
          </a:p>
        </p:txBody>
      </p:sp>
    </p:spTree>
    <p:extLst>
      <p:ext uri="{BB962C8B-B14F-4D97-AF65-F5344CB8AC3E}">
        <p14:creationId xmlns:p14="http://schemas.microsoft.com/office/powerpoint/2010/main" val="328997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A1687-DE72-B34E-B3F3-654355D7745B}" type="slidenum">
              <a:t>16</a:t>
            </a:fld>
            <a:endParaRPr lang="en-US"/>
          </a:p>
        </p:txBody>
      </p:sp>
    </p:spTree>
    <p:extLst>
      <p:ext uri="{BB962C8B-B14F-4D97-AF65-F5344CB8AC3E}">
        <p14:creationId xmlns:p14="http://schemas.microsoft.com/office/powerpoint/2010/main" val="384128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6C833C-13DE-0D42-9B19-21820F2AE3F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65149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C833C-13DE-0D42-9B19-21820F2AE3F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229715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C833C-13DE-0D42-9B19-21820F2AE3F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131400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6C833C-13DE-0D42-9B19-21820F2AE3F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402874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6C833C-13DE-0D42-9B19-21820F2AE3F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384368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6C833C-13DE-0D42-9B19-21820F2AE3F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181678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6"/>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6C833C-13DE-0D42-9B19-21820F2AE3F4}" type="datetimeFigureOut">
              <a:rPr lang="en-US" smtClean="0"/>
              <a:t>3/4/26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201669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6C833C-13DE-0D42-9B19-21820F2AE3F4}" type="datetimeFigureOut">
              <a:rPr lang="en-US" smtClean="0"/>
              <a:t>3/4/26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375642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C833C-13DE-0D42-9B19-21820F2AE3F4}" type="datetimeFigureOut">
              <a:rPr lang="en-US" smtClean="0"/>
              <a:t>3/4/26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4792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6"/>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6C833C-13DE-0D42-9B19-21820F2AE3F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194469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6"/>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6C833C-13DE-0D42-9B19-21820F2AE3F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99CE-13E6-164A-9401-8AF8B222B9A2}" type="slidenum">
              <a:rPr lang="en-US" smtClean="0"/>
              <a:t>‹#›</a:t>
            </a:fld>
            <a:endParaRPr lang="en-US"/>
          </a:p>
        </p:txBody>
      </p:sp>
    </p:spTree>
    <p:extLst>
      <p:ext uri="{BB962C8B-B14F-4D97-AF65-F5344CB8AC3E}">
        <p14:creationId xmlns:p14="http://schemas.microsoft.com/office/powerpoint/2010/main" val="216777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6C833C-13DE-0D42-9B19-21820F2AE3F4}" type="datetimeFigureOut">
              <a:rPr lang="en-US" smtClean="0"/>
              <a:t>3/4/26</a:t>
            </a:fld>
            <a:endParaRPr lang="en-US"/>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999CE-13E6-164A-9401-8AF8B222B9A2}" type="slidenum">
              <a:rPr lang="en-US" smtClean="0"/>
              <a:t>‹#›</a:t>
            </a:fld>
            <a:endParaRPr lang="en-US"/>
          </a:p>
        </p:txBody>
      </p:sp>
    </p:spTree>
    <p:extLst>
      <p:ext uri="{BB962C8B-B14F-4D97-AF65-F5344CB8AC3E}">
        <p14:creationId xmlns:p14="http://schemas.microsoft.com/office/powerpoint/2010/main" val="2571703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hand holding a test tube with a label&#10;&#10;Description automatically generated">
            <a:extLst>
              <a:ext uri="{FF2B5EF4-FFF2-40B4-BE49-F238E27FC236}">
                <a16:creationId xmlns:a16="http://schemas.microsoft.com/office/drawing/2014/main" id="{A9002A71-05D7-8F44-A585-02715219DA80}"/>
              </a:ext>
            </a:extLst>
          </p:cNvPr>
          <p:cNvPicPr>
            <a:picLocks noChangeAspect="1"/>
          </p:cNvPicPr>
          <p:nvPr/>
        </p:nvPicPr>
        <p:blipFill rotWithShape="1">
          <a:blip r:embed="rId2"/>
          <a:srcRect l="1353" t="3183" r="2529"/>
          <a:stretch/>
        </p:blipFill>
        <p:spPr>
          <a:xfrm>
            <a:off x="0" y="342900"/>
            <a:ext cx="10278562" cy="5803900"/>
          </a:xfrm>
          <a:prstGeom prst="rect">
            <a:avLst/>
          </a:prstGeom>
        </p:spPr>
      </p:pic>
    </p:spTree>
    <p:extLst>
      <p:ext uri="{BB962C8B-B14F-4D97-AF65-F5344CB8AC3E}">
        <p14:creationId xmlns:p14="http://schemas.microsoft.com/office/powerpoint/2010/main" val="109229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89" name="Rectangle 1026"/>
          <p:cNvSpPr>
            <a:spLocks noChangeArrowheads="1"/>
          </p:cNvSpPr>
          <p:nvPr/>
        </p:nvSpPr>
        <p:spPr bwMode="auto">
          <a:xfrm>
            <a:off x="1275033" y="3985558"/>
            <a:ext cx="8617819" cy="2345654"/>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pic>
        <p:nvPicPr>
          <p:cNvPr id="39" name="Picture 107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63" y="4068258"/>
            <a:ext cx="8430777" cy="21724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4720" name="Text Box 1066"/>
          <p:cNvSpPr txBox="1">
            <a:spLocks noChangeArrowheads="1"/>
          </p:cNvSpPr>
          <p:nvPr/>
        </p:nvSpPr>
        <p:spPr bwMode="auto">
          <a:xfrm>
            <a:off x="3638218" y="5904317"/>
            <a:ext cx="531855" cy="338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dirty="0">
                <a:latin typeface="Arial" charset="0"/>
                <a:cs typeface="Arial" charset="0"/>
              </a:rPr>
              <a:t>40x</a:t>
            </a:r>
          </a:p>
        </p:txBody>
      </p:sp>
      <p:sp>
        <p:nvSpPr>
          <p:cNvPr id="114721" name="Text Box 1067"/>
          <p:cNvSpPr txBox="1">
            <a:spLocks noChangeArrowheads="1"/>
          </p:cNvSpPr>
          <p:nvPr/>
        </p:nvSpPr>
        <p:spPr bwMode="auto">
          <a:xfrm>
            <a:off x="6525249" y="5891617"/>
            <a:ext cx="531855" cy="338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a:latin typeface="Arial" charset="0"/>
                <a:cs typeface="Arial" charset="0"/>
              </a:rPr>
              <a:t>20x</a:t>
            </a:r>
          </a:p>
        </p:txBody>
      </p:sp>
      <p:sp>
        <p:nvSpPr>
          <p:cNvPr id="114722" name="Text Box 1068"/>
          <p:cNvSpPr txBox="1">
            <a:spLocks noChangeArrowheads="1"/>
          </p:cNvSpPr>
          <p:nvPr/>
        </p:nvSpPr>
        <p:spPr bwMode="auto">
          <a:xfrm>
            <a:off x="9334010" y="5891617"/>
            <a:ext cx="531855" cy="338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a:latin typeface="Arial" charset="0"/>
                <a:cs typeface="Arial" charset="0"/>
              </a:rPr>
              <a:t>10x</a:t>
            </a:r>
          </a:p>
        </p:txBody>
      </p:sp>
      <p:sp>
        <p:nvSpPr>
          <p:cNvPr id="48" name="Rectangle 44"/>
          <p:cNvSpPr>
            <a:spLocks noChangeArrowheads="1"/>
          </p:cNvSpPr>
          <p:nvPr/>
        </p:nvSpPr>
        <p:spPr bwMode="auto">
          <a:xfrm>
            <a:off x="7057104" y="5872466"/>
            <a:ext cx="1653594"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dirty="0">
                <a:latin typeface="Arial" charset="0"/>
                <a:cs typeface="Arial" charset="0"/>
              </a:rPr>
              <a:t>Ter119/GP1b</a:t>
            </a:r>
            <a:r>
              <a:rPr lang="en-US" dirty="0">
                <a:latin typeface="Arial" charset="0"/>
                <a:cs typeface="Arial" charset="0"/>
                <a:sym typeface="Symbol" charset="0"/>
              </a:rPr>
              <a:t></a:t>
            </a:r>
            <a:endParaRPr lang="en-US" dirty="0">
              <a:latin typeface="Arial" charset="0"/>
              <a:cs typeface="Arial" charset="0"/>
            </a:endParaRPr>
          </a:p>
        </p:txBody>
      </p:sp>
      <p:sp>
        <p:nvSpPr>
          <p:cNvPr id="81" name="Text Box 2"/>
          <p:cNvSpPr txBox="1">
            <a:spLocks noChangeArrowheads="1"/>
          </p:cNvSpPr>
          <p:nvPr/>
        </p:nvSpPr>
        <p:spPr bwMode="auto">
          <a:xfrm>
            <a:off x="349316" y="71911"/>
            <a:ext cx="9644939"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000" b="1" dirty="0">
                <a:solidFill>
                  <a:schemeClr val="bg1"/>
                </a:solidFill>
                <a:latin typeface="Arial"/>
                <a:cs typeface="Arial"/>
              </a:rPr>
              <a:t>In both waves, the Mk and erythroid lineages emerge from common bipotential MEPs</a:t>
            </a:r>
          </a:p>
        </p:txBody>
      </p:sp>
      <p:sp>
        <p:nvSpPr>
          <p:cNvPr id="2" name="Rectangle 55">
            <a:extLst>
              <a:ext uri="{FF2B5EF4-FFF2-40B4-BE49-F238E27FC236}">
                <a16:creationId xmlns:a16="http://schemas.microsoft.com/office/drawing/2014/main" id="{80A148DC-1869-E23A-ED19-2CFD41F93698}"/>
              </a:ext>
            </a:extLst>
          </p:cNvPr>
          <p:cNvSpPr>
            <a:spLocks noChangeArrowheads="1"/>
          </p:cNvSpPr>
          <p:nvPr/>
        </p:nvSpPr>
        <p:spPr bwMode="auto">
          <a:xfrm>
            <a:off x="1252865" y="1555129"/>
            <a:ext cx="8639987" cy="2345654"/>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pic>
        <p:nvPicPr>
          <p:cNvPr id="3" name="Picture 36">
            <a:extLst>
              <a:ext uri="{FF2B5EF4-FFF2-40B4-BE49-F238E27FC236}">
                <a16:creationId xmlns:a16="http://schemas.microsoft.com/office/drawing/2014/main" id="{8CEE7C4C-6024-0EDF-8E3B-74840C1FC3F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806" y="1657804"/>
            <a:ext cx="2748835" cy="21461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 name="Picture 37">
            <a:extLst>
              <a:ext uri="{FF2B5EF4-FFF2-40B4-BE49-F238E27FC236}">
                <a16:creationId xmlns:a16="http://schemas.microsoft.com/office/drawing/2014/main" id="{D992A06E-12C7-C6AD-1709-CE721EE6E4F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250" y="1652262"/>
            <a:ext cx="2777931" cy="2151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38">
            <a:extLst>
              <a:ext uri="{FF2B5EF4-FFF2-40B4-BE49-F238E27FC236}">
                <a16:creationId xmlns:a16="http://schemas.microsoft.com/office/drawing/2014/main" id="{B8001410-4BCC-7C4D-CB91-DA434855C09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9906" y="1653272"/>
            <a:ext cx="2775160" cy="2158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 Box 46">
            <a:extLst>
              <a:ext uri="{FF2B5EF4-FFF2-40B4-BE49-F238E27FC236}">
                <a16:creationId xmlns:a16="http://schemas.microsoft.com/office/drawing/2014/main" id="{E3F4B380-A7C3-3B1E-2190-AFD0777F7750}"/>
              </a:ext>
            </a:extLst>
          </p:cNvPr>
          <p:cNvSpPr txBox="1">
            <a:spLocks noChangeArrowheads="1"/>
          </p:cNvSpPr>
          <p:nvPr/>
        </p:nvSpPr>
        <p:spPr bwMode="auto">
          <a:xfrm>
            <a:off x="3563786" y="3473888"/>
            <a:ext cx="531855" cy="338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a:latin typeface="Arial" charset="0"/>
                <a:cs typeface="Arial" charset="0"/>
              </a:rPr>
              <a:t>40x</a:t>
            </a:r>
          </a:p>
        </p:txBody>
      </p:sp>
      <p:sp>
        <p:nvSpPr>
          <p:cNvPr id="7" name="Text Box 47">
            <a:extLst>
              <a:ext uri="{FF2B5EF4-FFF2-40B4-BE49-F238E27FC236}">
                <a16:creationId xmlns:a16="http://schemas.microsoft.com/office/drawing/2014/main" id="{EEFED447-41EF-D659-7D06-77AFEF3D5F09}"/>
              </a:ext>
            </a:extLst>
          </p:cNvPr>
          <p:cNvSpPr txBox="1">
            <a:spLocks noChangeArrowheads="1"/>
          </p:cNvSpPr>
          <p:nvPr/>
        </p:nvSpPr>
        <p:spPr bwMode="auto">
          <a:xfrm>
            <a:off x="6493351" y="3461188"/>
            <a:ext cx="531855" cy="338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a:latin typeface="Arial" charset="0"/>
                <a:cs typeface="Arial" charset="0"/>
              </a:rPr>
              <a:t>40x</a:t>
            </a:r>
          </a:p>
        </p:txBody>
      </p:sp>
      <p:sp>
        <p:nvSpPr>
          <p:cNvPr id="8" name="Text Box 48">
            <a:extLst>
              <a:ext uri="{FF2B5EF4-FFF2-40B4-BE49-F238E27FC236}">
                <a16:creationId xmlns:a16="http://schemas.microsoft.com/office/drawing/2014/main" id="{03F830E3-C132-3C29-6316-ACE7984A5C32}"/>
              </a:ext>
            </a:extLst>
          </p:cNvPr>
          <p:cNvSpPr txBox="1">
            <a:spLocks noChangeArrowheads="1"/>
          </p:cNvSpPr>
          <p:nvPr/>
        </p:nvSpPr>
        <p:spPr bwMode="auto">
          <a:xfrm>
            <a:off x="9334010" y="3461188"/>
            <a:ext cx="531855" cy="338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600">
                <a:latin typeface="Arial" charset="0"/>
                <a:cs typeface="Arial" charset="0"/>
              </a:rPr>
              <a:t>40x</a:t>
            </a:r>
          </a:p>
        </p:txBody>
      </p:sp>
      <p:sp>
        <p:nvSpPr>
          <p:cNvPr id="9" name="TextBox 8">
            <a:extLst>
              <a:ext uri="{FF2B5EF4-FFF2-40B4-BE49-F238E27FC236}">
                <a16:creationId xmlns:a16="http://schemas.microsoft.com/office/drawing/2014/main" id="{F08A99F9-63D3-9E67-A001-BD9C9AA0A098}"/>
              </a:ext>
            </a:extLst>
          </p:cNvPr>
          <p:cNvSpPr txBox="1"/>
          <p:nvPr/>
        </p:nvSpPr>
        <p:spPr>
          <a:xfrm rot="16200000">
            <a:off x="-131161" y="2247798"/>
            <a:ext cx="1701107" cy="892552"/>
          </a:xfrm>
          <a:prstGeom prst="rect">
            <a:avLst/>
          </a:prstGeom>
          <a:noFill/>
        </p:spPr>
        <p:txBody>
          <a:bodyPr wrap="none" rtlCol="0">
            <a:spAutoFit/>
          </a:bodyPr>
          <a:lstStyle/>
          <a:p>
            <a:pPr algn="ctr"/>
            <a:r>
              <a:rPr lang="en-US" sz="2800" b="1" u="sng" dirty="0">
                <a:solidFill>
                  <a:schemeClr val="bg1"/>
                </a:solidFill>
                <a:latin typeface="Arial" panose="020B0604020202020204" pitchFamily="34" charset="0"/>
                <a:cs typeface="Arial" panose="020B0604020202020204" pitchFamily="34" charset="0"/>
              </a:rPr>
              <a:t>Primitive</a:t>
            </a:r>
          </a:p>
          <a:p>
            <a:pPr algn="ctr"/>
            <a:r>
              <a:rPr lang="en-US" sz="2400" dirty="0">
                <a:solidFill>
                  <a:schemeClr val="bg1"/>
                </a:solidFill>
                <a:latin typeface="Arial" panose="020B0604020202020204" pitchFamily="34" charset="0"/>
                <a:cs typeface="Arial" panose="020B0604020202020204" pitchFamily="34" charset="0"/>
              </a:rPr>
              <a:t>(E7.5-8)</a:t>
            </a:r>
          </a:p>
        </p:txBody>
      </p:sp>
      <p:sp>
        <p:nvSpPr>
          <p:cNvPr id="10" name="TextBox 9">
            <a:extLst>
              <a:ext uri="{FF2B5EF4-FFF2-40B4-BE49-F238E27FC236}">
                <a16:creationId xmlns:a16="http://schemas.microsoft.com/office/drawing/2014/main" id="{164F309A-0D3B-A8E5-14AA-0E6E190DD658}"/>
              </a:ext>
            </a:extLst>
          </p:cNvPr>
          <p:cNvSpPr txBox="1"/>
          <p:nvPr/>
        </p:nvSpPr>
        <p:spPr>
          <a:xfrm rot="16200000">
            <a:off x="-3530" y="4696501"/>
            <a:ext cx="1445845" cy="892552"/>
          </a:xfrm>
          <a:prstGeom prst="rect">
            <a:avLst/>
          </a:prstGeom>
          <a:noFill/>
        </p:spPr>
        <p:txBody>
          <a:bodyPr wrap="none" rtlCol="0">
            <a:spAutoFit/>
          </a:bodyPr>
          <a:lstStyle/>
          <a:p>
            <a:pPr algn="ctr"/>
            <a:r>
              <a:rPr lang="en-US" sz="2800" b="1" u="sng" dirty="0">
                <a:solidFill>
                  <a:schemeClr val="bg1"/>
                </a:solidFill>
                <a:latin typeface="Arial" panose="020B0604020202020204" pitchFamily="34" charset="0"/>
                <a:cs typeface="Arial" panose="020B0604020202020204" pitchFamily="34" charset="0"/>
              </a:rPr>
              <a:t>EMP</a:t>
            </a:r>
          </a:p>
          <a:p>
            <a:pPr algn="ctr"/>
            <a:r>
              <a:rPr lang="en-US" sz="2400" dirty="0">
                <a:solidFill>
                  <a:schemeClr val="bg1"/>
                </a:solidFill>
                <a:latin typeface="Arial" panose="020B0604020202020204" pitchFamily="34" charset="0"/>
                <a:cs typeface="Arial" panose="020B0604020202020204" pitchFamily="34" charset="0"/>
              </a:rPr>
              <a:t>(E9-11.5)</a:t>
            </a:r>
          </a:p>
        </p:txBody>
      </p:sp>
      <p:sp>
        <p:nvSpPr>
          <p:cNvPr id="11" name="TextBox 10">
            <a:extLst>
              <a:ext uri="{FF2B5EF4-FFF2-40B4-BE49-F238E27FC236}">
                <a16:creationId xmlns:a16="http://schemas.microsoft.com/office/drawing/2014/main" id="{A9C7B79A-298B-1FB5-70E5-ED8D81A892C8}"/>
              </a:ext>
            </a:extLst>
          </p:cNvPr>
          <p:cNvSpPr txBox="1"/>
          <p:nvPr/>
        </p:nvSpPr>
        <p:spPr>
          <a:xfrm>
            <a:off x="1899492" y="1110349"/>
            <a:ext cx="178125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Erythroid</a:t>
            </a:r>
          </a:p>
        </p:txBody>
      </p:sp>
      <p:sp>
        <p:nvSpPr>
          <p:cNvPr id="12" name="TextBox 11">
            <a:extLst>
              <a:ext uri="{FF2B5EF4-FFF2-40B4-BE49-F238E27FC236}">
                <a16:creationId xmlns:a16="http://schemas.microsoft.com/office/drawing/2014/main" id="{2355D94A-41C1-6B7F-9FE2-DB291E4CDCEB}"/>
              </a:ext>
            </a:extLst>
          </p:cNvPr>
          <p:cNvSpPr txBox="1"/>
          <p:nvPr/>
        </p:nvSpPr>
        <p:spPr>
          <a:xfrm>
            <a:off x="5269327" y="1110349"/>
            <a:ext cx="68480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Mk</a:t>
            </a:r>
          </a:p>
        </p:txBody>
      </p:sp>
      <p:sp>
        <p:nvSpPr>
          <p:cNvPr id="13" name="TextBox 12">
            <a:extLst>
              <a:ext uri="{FF2B5EF4-FFF2-40B4-BE49-F238E27FC236}">
                <a16:creationId xmlns:a16="http://schemas.microsoft.com/office/drawing/2014/main" id="{07D2007D-BE7C-26CE-ABA4-C2D5285803B6}"/>
              </a:ext>
            </a:extLst>
          </p:cNvPr>
          <p:cNvSpPr txBox="1"/>
          <p:nvPr/>
        </p:nvSpPr>
        <p:spPr>
          <a:xfrm>
            <a:off x="8043735" y="1110349"/>
            <a:ext cx="96212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MEP</a:t>
            </a:r>
          </a:p>
        </p:txBody>
      </p:sp>
      <p:sp>
        <p:nvSpPr>
          <p:cNvPr id="15" name="TextBox 14">
            <a:extLst>
              <a:ext uri="{FF2B5EF4-FFF2-40B4-BE49-F238E27FC236}">
                <a16:creationId xmlns:a16="http://schemas.microsoft.com/office/drawing/2014/main" id="{1B04E297-7205-5B53-E6B6-DF7BCF466F7C}"/>
              </a:ext>
            </a:extLst>
          </p:cNvPr>
          <p:cNvSpPr txBox="1"/>
          <p:nvPr/>
        </p:nvSpPr>
        <p:spPr>
          <a:xfrm>
            <a:off x="1346806" y="3416016"/>
            <a:ext cx="1414130" cy="369332"/>
          </a:xfrm>
          <a:prstGeom prst="rect">
            <a:avLst/>
          </a:prstGeom>
          <a:noFill/>
        </p:spPr>
        <p:txBody>
          <a:bodyPr wrap="square">
            <a:spAutoFit/>
          </a:bodyPr>
          <a:lstStyle/>
          <a:p>
            <a:r>
              <a:rPr lang="en-US" dirty="0">
                <a:latin typeface="Arial" charset="0"/>
                <a:cs typeface="Arial" charset="0"/>
                <a:sym typeface="Symbol" charset="0"/>
              </a:rPr>
              <a:t></a:t>
            </a:r>
            <a:r>
              <a:rPr lang="en-US" dirty="0">
                <a:latin typeface="Arial" charset="0"/>
                <a:cs typeface="Arial" charset="0"/>
              </a:rPr>
              <a:t>H1-globin </a:t>
            </a:r>
            <a:endParaRPr lang="en-US" dirty="0"/>
          </a:p>
        </p:txBody>
      </p:sp>
      <p:sp>
        <p:nvSpPr>
          <p:cNvPr id="16" name="Rectangle 40">
            <a:extLst>
              <a:ext uri="{FF2B5EF4-FFF2-40B4-BE49-F238E27FC236}">
                <a16:creationId xmlns:a16="http://schemas.microsoft.com/office/drawing/2014/main" id="{FC4743A6-827B-7DE5-0189-BA59E7660B41}"/>
              </a:ext>
            </a:extLst>
          </p:cNvPr>
          <p:cNvSpPr>
            <a:spLocks noChangeArrowheads="1"/>
          </p:cNvSpPr>
          <p:nvPr/>
        </p:nvSpPr>
        <p:spPr bwMode="auto">
          <a:xfrm>
            <a:off x="4262132" y="5860839"/>
            <a:ext cx="90120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dirty="0">
                <a:latin typeface="Arial" charset="0"/>
                <a:cs typeface="Arial" charset="0"/>
              </a:rPr>
              <a:t>GP1b</a:t>
            </a:r>
            <a:r>
              <a:rPr lang="en-US" dirty="0">
                <a:latin typeface="Arial" charset="0"/>
                <a:cs typeface="Arial" charset="0"/>
                <a:sym typeface="Symbol" charset="0"/>
              </a:rPr>
              <a:t></a:t>
            </a:r>
            <a:endParaRPr lang="en-US" dirty="0">
              <a:latin typeface="Arial" charset="0"/>
              <a:cs typeface="Arial" charset="0"/>
            </a:endParaRPr>
          </a:p>
        </p:txBody>
      </p:sp>
      <p:sp>
        <p:nvSpPr>
          <p:cNvPr id="17" name="Rectangle 40">
            <a:extLst>
              <a:ext uri="{FF2B5EF4-FFF2-40B4-BE49-F238E27FC236}">
                <a16:creationId xmlns:a16="http://schemas.microsoft.com/office/drawing/2014/main" id="{EBB48B4F-B36C-9963-D9DA-F96BBB30FC20}"/>
              </a:ext>
            </a:extLst>
          </p:cNvPr>
          <p:cNvSpPr>
            <a:spLocks noChangeArrowheads="1"/>
          </p:cNvSpPr>
          <p:nvPr/>
        </p:nvSpPr>
        <p:spPr bwMode="auto">
          <a:xfrm>
            <a:off x="4230036" y="3435687"/>
            <a:ext cx="90120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dirty="0">
                <a:latin typeface="Arial" charset="0"/>
                <a:cs typeface="Arial" charset="0"/>
              </a:rPr>
              <a:t>GP1b</a:t>
            </a:r>
            <a:r>
              <a:rPr lang="en-US" dirty="0">
                <a:latin typeface="Arial" charset="0"/>
                <a:cs typeface="Arial" charset="0"/>
                <a:sym typeface="Symbol" charset="0"/>
              </a:rPr>
              <a:t></a:t>
            </a:r>
            <a:endParaRPr lang="en-US" dirty="0">
              <a:latin typeface="Arial" charset="0"/>
              <a:cs typeface="Arial" charset="0"/>
            </a:endParaRPr>
          </a:p>
        </p:txBody>
      </p:sp>
      <p:sp>
        <p:nvSpPr>
          <p:cNvPr id="19" name="TextBox 18">
            <a:extLst>
              <a:ext uri="{FF2B5EF4-FFF2-40B4-BE49-F238E27FC236}">
                <a16:creationId xmlns:a16="http://schemas.microsoft.com/office/drawing/2014/main" id="{7B47C29E-9222-4FFA-C562-9CA75B4F6120}"/>
              </a:ext>
            </a:extLst>
          </p:cNvPr>
          <p:cNvSpPr txBox="1"/>
          <p:nvPr/>
        </p:nvSpPr>
        <p:spPr>
          <a:xfrm>
            <a:off x="1397937" y="5886937"/>
            <a:ext cx="1003109" cy="369332"/>
          </a:xfrm>
          <a:prstGeom prst="rect">
            <a:avLst/>
          </a:prstGeom>
          <a:noFill/>
        </p:spPr>
        <p:txBody>
          <a:bodyPr wrap="square">
            <a:spAutoFit/>
          </a:bodyPr>
          <a:lstStyle/>
          <a:p>
            <a:r>
              <a:rPr lang="en-US" dirty="0">
                <a:latin typeface="Arial" charset="0"/>
                <a:cs typeface="Arial" charset="0"/>
                <a:sym typeface="Symbol" charset="0"/>
              </a:rPr>
              <a:t>Ter119</a:t>
            </a:r>
            <a:endParaRPr lang="en-US" dirty="0"/>
          </a:p>
        </p:txBody>
      </p:sp>
      <p:sp>
        <p:nvSpPr>
          <p:cNvPr id="20" name="Rectangle 44">
            <a:extLst>
              <a:ext uri="{FF2B5EF4-FFF2-40B4-BE49-F238E27FC236}">
                <a16:creationId xmlns:a16="http://schemas.microsoft.com/office/drawing/2014/main" id="{D2BECEEF-D815-EC2C-7ADA-7C3B5B75F714}"/>
              </a:ext>
            </a:extLst>
          </p:cNvPr>
          <p:cNvSpPr>
            <a:spLocks noChangeArrowheads="1"/>
          </p:cNvSpPr>
          <p:nvPr/>
        </p:nvSpPr>
        <p:spPr bwMode="auto">
          <a:xfrm>
            <a:off x="7064052" y="3416016"/>
            <a:ext cx="1386918"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dirty="0">
                <a:latin typeface="Arial" charset="0"/>
                <a:cs typeface="Arial" charset="0"/>
                <a:sym typeface="Symbol" charset="0"/>
              </a:rPr>
              <a:t></a:t>
            </a:r>
            <a:r>
              <a:rPr lang="en-US" dirty="0">
                <a:latin typeface="Arial" charset="0"/>
                <a:cs typeface="Arial" charset="0"/>
              </a:rPr>
              <a:t>H1/GP1b</a:t>
            </a:r>
            <a:r>
              <a:rPr lang="en-US" dirty="0">
                <a:latin typeface="Arial" charset="0"/>
                <a:cs typeface="Arial" charset="0"/>
                <a:sym typeface="Symbol" charset="0"/>
              </a:rPr>
              <a:t></a:t>
            </a:r>
            <a:endParaRPr lang="en-US" dirty="0">
              <a:latin typeface="Arial" charset="0"/>
              <a:cs typeface="Arial" charset="0"/>
            </a:endParaRPr>
          </a:p>
        </p:txBody>
      </p:sp>
      <p:sp>
        <p:nvSpPr>
          <p:cNvPr id="22" name="TextBox 21">
            <a:extLst>
              <a:ext uri="{FF2B5EF4-FFF2-40B4-BE49-F238E27FC236}">
                <a16:creationId xmlns:a16="http://schemas.microsoft.com/office/drawing/2014/main" id="{2CA63A04-F435-8D67-CC82-0A5EB3D73095}"/>
              </a:ext>
            </a:extLst>
          </p:cNvPr>
          <p:cNvSpPr txBox="1"/>
          <p:nvPr/>
        </p:nvSpPr>
        <p:spPr>
          <a:xfrm>
            <a:off x="4230036" y="6442157"/>
            <a:ext cx="2604977" cy="369332"/>
          </a:xfrm>
          <a:prstGeom prst="rect">
            <a:avLst/>
          </a:prstGeom>
          <a:noFill/>
        </p:spPr>
        <p:txBody>
          <a:bodyPr wrap="square">
            <a:spAutoFit/>
          </a:bodyPr>
          <a:lstStyle/>
          <a:p>
            <a:r>
              <a:rPr lang="en-US" sz="1800" b="0" i="1" dirty="0">
                <a:solidFill>
                  <a:schemeClr val="bg1"/>
                </a:solidFill>
                <a:latin typeface="Arial" panose="020B0604020202020204" pitchFamily="34" charset="0"/>
                <a:cs typeface="Arial" panose="020B0604020202020204" pitchFamily="34" charset="0"/>
              </a:rPr>
              <a:t>(</a:t>
            </a:r>
            <a:r>
              <a:rPr lang="en-US" sz="1800" b="0" i="1" dirty="0" err="1">
                <a:solidFill>
                  <a:schemeClr val="bg1"/>
                </a:solidFill>
                <a:latin typeface="Arial" panose="020B0604020202020204" pitchFamily="34" charset="0"/>
                <a:cs typeface="Arial" panose="020B0604020202020204" pitchFamily="34" charset="0"/>
              </a:rPr>
              <a:t>Tober</a:t>
            </a:r>
            <a:r>
              <a:rPr lang="en-US" sz="1800" b="0" i="1" dirty="0">
                <a:solidFill>
                  <a:schemeClr val="bg1"/>
                </a:solidFill>
                <a:latin typeface="Arial" panose="020B0604020202020204" pitchFamily="34" charset="0"/>
                <a:cs typeface="Arial" panose="020B0604020202020204" pitchFamily="34" charset="0"/>
              </a:rPr>
              <a:t>, Blood 2007)</a:t>
            </a:r>
            <a:endParaRPr lang="en-US" dirty="0">
              <a:solidFill>
                <a:schemeClr val="bg1"/>
              </a:solidFill>
            </a:endParaRPr>
          </a:p>
        </p:txBody>
      </p:sp>
    </p:spTree>
    <p:extLst>
      <p:ext uri="{BB962C8B-B14F-4D97-AF65-F5344CB8AC3E}">
        <p14:creationId xmlns:p14="http://schemas.microsoft.com/office/powerpoint/2010/main" val="194917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ujimoto '03_Page_4_I#77D54.jpg                                00029184Macintosh HD                   BB75487B:"/>
          <p:cNvPicPr>
            <a:picLocks noChangeAspect="1" noChangeArrowheads="1"/>
          </p:cNvPicPr>
          <p:nvPr/>
        </p:nvPicPr>
        <p:blipFill>
          <a:blip r:embed="rId2">
            <a:extLst>
              <a:ext uri="{28A0092B-C50C-407E-A947-70E740481C1C}">
                <a14:useLocalDpi xmlns:a14="http://schemas.microsoft.com/office/drawing/2010/main" val="0"/>
              </a:ext>
            </a:extLst>
          </a:blip>
          <a:srcRect l="55151"/>
          <a:stretch>
            <a:fillRect/>
          </a:stretch>
        </p:blipFill>
        <p:spPr bwMode="auto">
          <a:xfrm>
            <a:off x="6145263" y="1869882"/>
            <a:ext cx="3841750" cy="476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03" name="Text Box 3"/>
          <p:cNvSpPr txBox="1">
            <a:spLocks noChangeArrowheads="1"/>
          </p:cNvSpPr>
          <p:nvPr/>
        </p:nvSpPr>
        <p:spPr bwMode="auto">
          <a:xfrm>
            <a:off x="807171" y="123095"/>
            <a:ext cx="8801778" cy="978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200" b="1" dirty="0">
                <a:latin typeface="Arial" charset="0"/>
                <a:cs typeface="+mn-cs"/>
              </a:rPr>
              <a:t>Two waves of Mks and platelet</a:t>
            </a:r>
            <a:r>
              <a:rPr lang="en-US" sz="3200" b="1" dirty="0">
                <a:latin typeface="Arial" charset="0"/>
              </a:rPr>
              <a:t>-</a:t>
            </a:r>
            <a:r>
              <a:rPr lang="en-US" sz="3200" b="1" dirty="0">
                <a:latin typeface="Arial" charset="0"/>
                <a:cs typeface="+mn-cs"/>
              </a:rPr>
              <a:t>like cells emerge from differentiating </a:t>
            </a:r>
            <a:r>
              <a:rPr lang="en-US" sz="3200" b="1" dirty="0" err="1">
                <a:latin typeface="Arial" charset="0"/>
                <a:cs typeface="+mn-cs"/>
              </a:rPr>
              <a:t>mESCs</a:t>
            </a:r>
            <a:endParaRPr lang="en-US" sz="3200" b="1" dirty="0">
              <a:latin typeface="Arial" charset="0"/>
              <a:cs typeface="+mn-cs"/>
            </a:endParaRPr>
          </a:p>
        </p:txBody>
      </p:sp>
      <p:pic>
        <p:nvPicPr>
          <p:cNvPr id="97309" name="Picture 60" descr="Fujimoto '03_Page_4_I#9267D.jpg                                00029184Macintosh HD                   BB75487B:"/>
          <p:cNvPicPr>
            <a:picLocks noChangeAspect="1" noChangeArrowheads="1"/>
          </p:cNvPicPr>
          <p:nvPr/>
        </p:nvPicPr>
        <p:blipFill>
          <a:blip r:embed="rId3">
            <a:extLst>
              <a:ext uri="{28A0092B-C50C-407E-A947-70E740481C1C}">
                <a14:useLocalDpi xmlns:a14="http://schemas.microsoft.com/office/drawing/2010/main" val="0"/>
              </a:ext>
            </a:extLst>
          </a:blip>
          <a:srcRect t="3618" b="51018"/>
          <a:stretch>
            <a:fillRect/>
          </a:stretch>
        </p:blipFill>
        <p:spPr bwMode="auto">
          <a:xfrm>
            <a:off x="68240" y="1881461"/>
            <a:ext cx="590985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1" name="Text Box 61"/>
          <p:cNvSpPr txBox="1">
            <a:spLocks noChangeArrowheads="1"/>
          </p:cNvSpPr>
          <p:nvPr/>
        </p:nvSpPr>
        <p:spPr bwMode="auto">
          <a:xfrm>
            <a:off x="790346" y="5011864"/>
            <a:ext cx="4576061"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200" dirty="0">
                <a:latin typeface="Arial" charset="0"/>
                <a:cs typeface="+mn-cs"/>
              </a:rPr>
              <a:t>phase		       CD41	            </a:t>
            </a:r>
            <a:r>
              <a:rPr lang="en-US" sz="2200" dirty="0" err="1">
                <a:latin typeface="Arial" charset="0"/>
                <a:cs typeface="+mn-cs"/>
              </a:rPr>
              <a:t>AChE</a:t>
            </a:r>
            <a:endParaRPr lang="en-US" sz="2200" dirty="0">
              <a:latin typeface="Arial" charset="0"/>
              <a:cs typeface="+mn-cs"/>
            </a:endParaRPr>
          </a:p>
        </p:txBody>
      </p:sp>
      <p:sp>
        <p:nvSpPr>
          <p:cNvPr id="512065" name="Line 65"/>
          <p:cNvSpPr>
            <a:spLocks noChangeShapeType="1"/>
          </p:cNvSpPr>
          <p:nvPr/>
        </p:nvSpPr>
        <p:spPr bwMode="auto">
          <a:xfrm>
            <a:off x="6957115" y="1985769"/>
            <a:ext cx="0" cy="39243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2066" name="Line 66"/>
          <p:cNvSpPr>
            <a:spLocks noChangeShapeType="1"/>
          </p:cNvSpPr>
          <p:nvPr/>
        </p:nvSpPr>
        <p:spPr bwMode="auto">
          <a:xfrm>
            <a:off x="6931715" y="5910069"/>
            <a:ext cx="3035300"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TextBox 2">
            <a:extLst>
              <a:ext uri="{FF2B5EF4-FFF2-40B4-BE49-F238E27FC236}">
                <a16:creationId xmlns:a16="http://schemas.microsoft.com/office/drawing/2014/main" id="{3948A835-EB72-8942-0FF6-FF7793B05D6F}"/>
              </a:ext>
            </a:extLst>
          </p:cNvPr>
          <p:cNvSpPr txBox="1"/>
          <p:nvPr/>
        </p:nvSpPr>
        <p:spPr>
          <a:xfrm>
            <a:off x="1325204" y="6320075"/>
            <a:ext cx="3395921" cy="362984"/>
          </a:xfrm>
          <a:prstGeom prst="rect">
            <a:avLst/>
          </a:prstGeom>
          <a:noFill/>
        </p:spPr>
        <p:txBody>
          <a:bodyPr wrap="square">
            <a:spAutoFit/>
          </a:bodyPr>
          <a:lstStyle/>
          <a:p>
            <a:pPr algn="ctr">
              <a:lnSpc>
                <a:spcPct val="105000"/>
              </a:lnSpc>
              <a:defRPr/>
            </a:pPr>
            <a:r>
              <a:rPr lang="en-US" i="1" dirty="0">
                <a:latin typeface="Arial" charset="0"/>
                <a:cs typeface="+mn-cs"/>
              </a:rPr>
              <a:t>(Fujimoto, Blood 2003)</a:t>
            </a:r>
            <a:endParaRPr lang="en-US" sz="3200" i="1" dirty="0">
              <a:latin typeface="Arial" charset="0"/>
              <a:cs typeface="+mn-cs"/>
            </a:endParaRPr>
          </a:p>
        </p:txBody>
      </p:sp>
      <p:sp>
        <p:nvSpPr>
          <p:cNvPr id="2" name="TextBox 1">
            <a:extLst>
              <a:ext uri="{FF2B5EF4-FFF2-40B4-BE49-F238E27FC236}">
                <a16:creationId xmlns:a16="http://schemas.microsoft.com/office/drawing/2014/main" id="{1ACA3C66-FD8C-CC1B-FBDE-3B693455C07B}"/>
              </a:ext>
            </a:extLst>
          </p:cNvPr>
          <p:cNvSpPr txBox="1"/>
          <p:nvPr/>
        </p:nvSpPr>
        <p:spPr>
          <a:xfrm>
            <a:off x="7334914" y="1407957"/>
            <a:ext cx="2023311"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“Platelets”</a:t>
            </a:r>
          </a:p>
        </p:txBody>
      </p:sp>
      <p:sp>
        <p:nvSpPr>
          <p:cNvPr id="4" name="TextBox 3">
            <a:extLst>
              <a:ext uri="{FF2B5EF4-FFF2-40B4-BE49-F238E27FC236}">
                <a16:creationId xmlns:a16="http://schemas.microsoft.com/office/drawing/2014/main" id="{7CA1EF6C-A8AC-17EE-5B98-2C6AC6D87F67}"/>
              </a:ext>
            </a:extLst>
          </p:cNvPr>
          <p:cNvSpPr txBox="1"/>
          <p:nvPr/>
        </p:nvSpPr>
        <p:spPr>
          <a:xfrm>
            <a:off x="2527860" y="1407957"/>
            <a:ext cx="1244251"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052" r="1250"/>
          <a:stretch/>
        </p:blipFill>
        <p:spPr bwMode="auto">
          <a:xfrm>
            <a:off x="1486473" y="1063736"/>
            <a:ext cx="7844430" cy="500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42" name="Text Box 6"/>
          <p:cNvSpPr txBox="1">
            <a:spLocks noChangeArrowheads="1"/>
          </p:cNvSpPr>
          <p:nvPr/>
        </p:nvSpPr>
        <p:spPr bwMode="auto">
          <a:xfrm>
            <a:off x="2079876" y="6023935"/>
            <a:ext cx="7231916" cy="430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200" b="1" dirty="0">
                <a:latin typeface="Arial" charset="0"/>
                <a:cs typeface="Arial" charset="0"/>
              </a:rPr>
              <a:t>E9.0	      	    E9.5	            	  E10.5     	          E11.5</a:t>
            </a:r>
          </a:p>
        </p:txBody>
      </p:sp>
      <p:sp>
        <p:nvSpPr>
          <p:cNvPr id="112643" name="Text Box 7"/>
          <p:cNvSpPr txBox="1">
            <a:spLocks noChangeArrowheads="1"/>
          </p:cNvSpPr>
          <p:nvPr/>
        </p:nvSpPr>
        <p:spPr bwMode="auto">
          <a:xfrm>
            <a:off x="806736" y="5760112"/>
            <a:ext cx="914400" cy="427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200" b="1">
                <a:latin typeface="Arial" charset="0"/>
                <a:cs typeface="Arial" charset="0"/>
              </a:rPr>
              <a:t>stage</a:t>
            </a:r>
          </a:p>
        </p:txBody>
      </p:sp>
      <p:sp>
        <p:nvSpPr>
          <p:cNvPr id="112644" name="Text Box 8"/>
          <p:cNvSpPr txBox="1">
            <a:spLocks noChangeArrowheads="1"/>
          </p:cNvSpPr>
          <p:nvPr/>
        </p:nvSpPr>
        <p:spPr bwMode="auto">
          <a:xfrm>
            <a:off x="806736" y="6064912"/>
            <a:ext cx="758825" cy="427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200" b="1">
                <a:latin typeface="Arial" charset="0"/>
                <a:cs typeface="Arial" charset="0"/>
              </a:rPr>
              <a:t>time</a:t>
            </a:r>
          </a:p>
        </p:txBody>
      </p:sp>
      <p:sp>
        <p:nvSpPr>
          <p:cNvPr id="6" name="Text Box 9"/>
          <p:cNvSpPr txBox="1">
            <a:spLocks noChangeArrowheads="1"/>
          </p:cNvSpPr>
          <p:nvPr/>
        </p:nvSpPr>
        <p:spPr bwMode="auto">
          <a:xfrm>
            <a:off x="103397" y="129250"/>
            <a:ext cx="10080205"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000" b="1" dirty="0">
                <a:latin typeface="Arial"/>
                <a:cs typeface="Arial"/>
              </a:rPr>
              <a:t>Mk progenitors transition from yolk sac -&gt; </a:t>
            </a:r>
            <a:r>
              <a:rPr lang="en-US" sz="3000" b="1" dirty="0">
                <a:solidFill>
                  <a:srgbClr val="FF0000"/>
                </a:solidFill>
                <a:latin typeface="Arial"/>
                <a:cs typeface="Arial"/>
              </a:rPr>
              <a:t>bloodstream</a:t>
            </a:r>
            <a:r>
              <a:rPr lang="en-US" sz="3000" b="1" dirty="0">
                <a:latin typeface="Arial"/>
                <a:cs typeface="Arial"/>
              </a:rPr>
              <a:t> -&gt; </a:t>
            </a:r>
            <a:r>
              <a:rPr lang="en-US" sz="3000" b="1" dirty="0">
                <a:solidFill>
                  <a:srgbClr val="0432FF"/>
                </a:solidFill>
                <a:latin typeface="Arial"/>
                <a:cs typeface="Arial"/>
              </a:rPr>
              <a:t>fetal liver</a:t>
            </a:r>
          </a:p>
        </p:txBody>
      </p:sp>
      <p:sp>
        <p:nvSpPr>
          <p:cNvPr id="112646" name="Text Box 10"/>
          <p:cNvSpPr txBox="1">
            <a:spLocks noChangeArrowheads="1"/>
          </p:cNvSpPr>
          <p:nvPr/>
        </p:nvSpPr>
        <p:spPr bwMode="auto">
          <a:xfrm rot="16200000">
            <a:off x="-358591" y="3171696"/>
            <a:ext cx="3113352" cy="452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pPr algn="ctr">
              <a:lnSpc>
                <a:spcPct val="90000"/>
              </a:lnSpc>
            </a:pPr>
            <a:r>
              <a:rPr lang="en-US" b="1" dirty="0">
                <a:latin typeface="Arial" charset="0"/>
                <a:cs typeface="Arial" charset="0"/>
              </a:rPr>
              <a:t>Mk-CFC per tissue</a:t>
            </a:r>
          </a:p>
        </p:txBody>
      </p:sp>
      <p:sp>
        <p:nvSpPr>
          <p:cNvPr id="112647" name="Text Box 11"/>
          <p:cNvSpPr txBox="1">
            <a:spLocks noChangeArrowheads="1"/>
          </p:cNvSpPr>
          <p:nvPr/>
        </p:nvSpPr>
        <p:spPr bwMode="auto">
          <a:xfrm>
            <a:off x="2529481" y="1530577"/>
            <a:ext cx="1802096" cy="1261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1900" dirty="0">
                <a:latin typeface="Arial" charset="0"/>
                <a:cs typeface="Arial" charset="0"/>
              </a:rPr>
              <a:t>Yolk sac</a:t>
            </a:r>
          </a:p>
          <a:p>
            <a:r>
              <a:rPr lang="en-US" sz="1900" dirty="0">
                <a:latin typeface="Arial" charset="0"/>
                <a:cs typeface="Arial" charset="0"/>
              </a:rPr>
              <a:t>Bloodstream</a:t>
            </a:r>
          </a:p>
          <a:p>
            <a:r>
              <a:rPr lang="en-US" sz="1900" dirty="0">
                <a:latin typeface="Arial" charset="0"/>
                <a:cs typeface="Arial" charset="0"/>
              </a:rPr>
              <a:t>Embryo proper</a:t>
            </a:r>
          </a:p>
          <a:p>
            <a:r>
              <a:rPr lang="en-US" sz="1900" dirty="0">
                <a:latin typeface="Arial" charset="0"/>
                <a:cs typeface="Arial" charset="0"/>
              </a:rPr>
              <a:t>Liver</a:t>
            </a:r>
          </a:p>
        </p:txBody>
      </p:sp>
      <p:sp>
        <p:nvSpPr>
          <p:cNvPr id="3" name="Rectangle 2">
            <a:extLst>
              <a:ext uri="{FF2B5EF4-FFF2-40B4-BE49-F238E27FC236}">
                <a16:creationId xmlns:a16="http://schemas.microsoft.com/office/drawing/2014/main" id="{CDCFDA98-179A-729B-C477-48D7D3B60ECA}"/>
              </a:ext>
            </a:extLst>
          </p:cNvPr>
          <p:cNvSpPr/>
          <p:nvPr/>
        </p:nvSpPr>
        <p:spPr>
          <a:xfrm>
            <a:off x="6983482" y="2549203"/>
            <a:ext cx="173187" cy="3200399"/>
          </a:xfrm>
          <a:prstGeom prst="rect">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F28ED5-F359-FCB9-88E8-B28287D9D5C0}"/>
              </a:ext>
            </a:extLst>
          </p:cNvPr>
          <p:cNvSpPr/>
          <p:nvPr/>
        </p:nvSpPr>
        <p:spPr>
          <a:xfrm>
            <a:off x="8044323" y="2210677"/>
            <a:ext cx="173187" cy="3528414"/>
          </a:xfrm>
          <a:prstGeom prst="rect">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67C22F-0E84-C3BD-6EFE-4E4DB087A653}"/>
              </a:ext>
            </a:extLst>
          </p:cNvPr>
          <p:cNvSpPr/>
          <p:nvPr/>
        </p:nvSpPr>
        <p:spPr>
          <a:xfrm>
            <a:off x="9059949" y="1688835"/>
            <a:ext cx="173187" cy="4050253"/>
          </a:xfrm>
          <a:prstGeom prst="rect">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7DA4D9-2581-4075-C116-6162812A8A5F}"/>
              </a:ext>
            </a:extLst>
          </p:cNvPr>
          <p:cNvSpPr/>
          <p:nvPr/>
        </p:nvSpPr>
        <p:spPr>
          <a:xfrm>
            <a:off x="9063797" y="1192993"/>
            <a:ext cx="173187" cy="276703"/>
          </a:xfrm>
          <a:prstGeom prst="rect">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F36764A0-6FAB-C7EA-459D-A5D87C8E2467}"/>
              </a:ext>
            </a:extLst>
          </p:cNvPr>
          <p:cNvSpPr/>
          <p:nvPr/>
        </p:nvSpPr>
        <p:spPr>
          <a:xfrm rot="15755647">
            <a:off x="9143042" y="1622671"/>
            <a:ext cx="68317" cy="89338"/>
          </a:xfrm>
          <a:prstGeom prst="triangle">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0332E910-8CD2-D01C-71A2-083E23205666}"/>
              </a:ext>
            </a:extLst>
          </p:cNvPr>
          <p:cNvSpPr/>
          <p:nvPr/>
        </p:nvSpPr>
        <p:spPr>
          <a:xfrm rot="5593081">
            <a:off x="9079831" y="1398144"/>
            <a:ext cx="140543" cy="143930"/>
          </a:xfrm>
          <a:prstGeom prst="triangle">
            <a:avLst>
              <a:gd name="adj" fmla="val 50637"/>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C28E91-2C83-BAE5-F6EF-E1783220820D}"/>
              </a:ext>
            </a:extLst>
          </p:cNvPr>
          <p:cNvSpPr txBox="1"/>
          <p:nvPr/>
        </p:nvSpPr>
        <p:spPr>
          <a:xfrm>
            <a:off x="4378505" y="6488668"/>
            <a:ext cx="2604977" cy="36933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Tober</a:t>
            </a:r>
            <a:r>
              <a:rPr lang="en-US" sz="1800" b="0" i="1" dirty="0">
                <a:latin typeface="Arial" panose="020B0604020202020204" pitchFamily="34" charset="0"/>
                <a:cs typeface="Arial" panose="020B0604020202020204" pitchFamily="34" charset="0"/>
              </a:rPr>
              <a:t>, Blood 2007)</a:t>
            </a:r>
            <a:endParaRPr lang="en-US" dirty="0"/>
          </a:p>
        </p:txBody>
      </p:sp>
    </p:spTree>
    <p:extLst>
      <p:ext uri="{BB962C8B-B14F-4D97-AF65-F5344CB8AC3E}">
        <p14:creationId xmlns:p14="http://schemas.microsoft.com/office/powerpoint/2010/main" val="440707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close up of a fetus&#10;&#10;Description automatically generated">
            <a:extLst>
              <a:ext uri="{FF2B5EF4-FFF2-40B4-BE49-F238E27FC236}">
                <a16:creationId xmlns:a16="http://schemas.microsoft.com/office/drawing/2014/main" id="{1EFE2023-1D57-7465-9325-24F2AA9CC422}"/>
              </a:ext>
            </a:extLst>
          </p:cNvPr>
          <p:cNvPicPr>
            <a:picLocks noChangeAspect="1"/>
          </p:cNvPicPr>
          <p:nvPr/>
        </p:nvPicPr>
        <p:blipFill>
          <a:blip r:embed="rId3"/>
          <a:stretch>
            <a:fillRect/>
          </a:stretch>
        </p:blipFill>
        <p:spPr>
          <a:xfrm>
            <a:off x="3834870" y="301988"/>
            <a:ext cx="4724400" cy="6362700"/>
          </a:xfrm>
          <a:prstGeom prst="rect">
            <a:avLst/>
          </a:prstGeom>
        </p:spPr>
      </p:pic>
      <p:sp>
        <p:nvSpPr>
          <p:cNvPr id="3" name="TextBox 4">
            <a:extLst>
              <a:ext uri="{FF2B5EF4-FFF2-40B4-BE49-F238E27FC236}">
                <a16:creationId xmlns:a16="http://schemas.microsoft.com/office/drawing/2014/main" id="{9B960A12-09B6-2A99-BD9B-2E46DEB97AFB}"/>
              </a:ext>
            </a:extLst>
          </p:cNvPr>
          <p:cNvSpPr txBox="1">
            <a:spLocks noChangeArrowheads="1"/>
          </p:cNvSpPr>
          <p:nvPr/>
        </p:nvSpPr>
        <p:spPr bwMode="auto">
          <a:xfrm>
            <a:off x="6403244" y="5456238"/>
            <a:ext cx="12971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b="0" i="1">
                <a:solidFill>
                  <a:schemeClr val="bg1"/>
                </a:solidFill>
                <a:latin typeface="Arial" panose="020B0604020202020204" pitchFamily="34" charset="0"/>
                <a:cs typeface="Arial" panose="020B0604020202020204" pitchFamily="34" charset="0"/>
              </a:rPr>
              <a:t>yolk sac</a:t>
            </a:r>
          </a:p>
        </p:txBody>
      </p:sp>
      <p:sp>
        <p:nvSpPr>
          <p:cNvPr id="4" name="TextBox 5">
            <a:extLst>
              <a:ext uri="{FF2B5EF4-FFF2-40B4-BE49-F238E27FC236}">
                <a16:creationId xmlns:a16="http://schemas.microsoft.com/office/drawing/2014/main" id="{8018E099-20BC-DE8C-6830-9CCD3F0BC875}"/>
              </a:ext>
            </a:extLst>
          </p:cNvPr>
          <p:cNvSpPr txBox="1">
            <a:spLocks noChangeArrowheads="1"/>
          </p:cNvSpPr>
          <p:nvPr/>
        </p:nvSpPr>
        <p:spPr bwMode="auto">
          <a:xfrm>
            <a:off x="3992685" y="4570460"/>
            <a:ext cx="1350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b="0" i="1" dirty="0">
                <a:solidFill>
                  <a:schemeClr val="bg1"/>
                </a:solidFill>
                <a:latin typeface="Arial" panose="020B0604020202020204" pitchFamily="34" charset="0"/>
                <a:cs typeface="Arial" panose="020B0604020202020204" pitchFamily="34" charset="0"/>
              </a:rPr>
              <a:t>placenta</a:t>
            </a:r>
          </a:p>
        </p:txBody>
      </p:sp>
      <p:sp>
        <p:nvSpPr>
          <p:cNvPr id="5" name="TextBox 4">
            <a:extLst>
              <a:ext uri="{FF2B5EF4-FFF2-40B4-BE49-F238E27FC236}">
                <a16:creationId xmlns:a16="http://schemas.microsoft.com/office/drawing/2014/main" id="{1E8B2E1C-251D-436F-A42D-56026980F2B4}"/>
              </a:ext>
            </a:extLst>
          </p:cNvPr>
          <p:cNvSpPr txBox="1"/>
          <p:nvPr/>
        </p:nvSpPr>
        <p:spPr>
          <a:xfrm>
            <a:off x="736044" y="307205"/>
            <a:ext cx="2792412" cy="1873250"/>
          </a:xfrm>
          <a:prstGeom prst="rect">
            <a:avLst/>
          </a:prstGeom>
          <a:noFill/>
          <a:ln>
            <a:noFill/>
          </a:ln>
          <a:effectLst>
            <a:outerShdw blurRad="50800" dist="38100" dir="2700000" algn="tl" rotWithShape="0">
              <a:schemeClr val="bg1">
                <a:lumMod val="50000"/>
                <a:alpha val="43000"/>
              </a:schemeClr>
            </a:outerShdw>
          </a:effectLst>
        </p:spPr>
        <p:txBody>
          <a:bodyPr>
            <a:spAutoFit/>
          </a:bodyPr>
          <a:lstStyle/>
          <a:p>
            <a:pPr algn="ctr">
              <a:lnSpc>
                <a:spcPct val="90000"/>
              </a:lnSpc>
              <a:defRPr/>
            </a:pPr>
            <a:r>
              <a:rPr lang="en-US" sz="3200" b="1" dirty="0">
                <a:solidFill>
                  <a:schemeClr val="bg1"/>
                </a:solidFill>
                <a:latin typeface="Arial" panose="020B0604020202020204" pitchFamily="34" charset="0"/>
                <a:cs typeface="Arial" panose="020B0604020202020204" pitchFamily="34" charset="0"/>
              </a:rPr>
              <a:t>HSC emerge</a:t>
            </a:r>
          </a:p>
          <a:p>
            <a:pPr algn="ctr">
              <a:lnSpc>
                <a:spcPct val="90000"/>
              </a:lnSpc>
              <a:defRPr/>
            </a:pPr>
            <a:r>
              <a:rPr lang="en-US" sz="3200" b="1" dirty="0">
                <a:solidFill>
                  <a:schemeClr val="bg1"/>
                </a:solidFill>
                <a:latin typeface="Arial" panose="020B0604020202020204" pitchFamily="34" charset="0"/>
                <a:cs typeface="Arial" panose="020B0604020202020204" pitchFamily="34" charset="0"/>
              </a:rPr>
              <a:t>at E10.5 </a:t>
            </a:r>
          </a:p>
          <a:p>
            <a:pPr algn="ctr">
              <a:lnSpc>
                <a:spcPct val="90000"/>
              </a:lnSpc>
              <a:defRPr/>
            </a:pPr>
            <a:r>
              <a:rPr lang="en-US" sz="3200" b="1" dirty="0">
                <a:solidFill>
                  <a:schemeClr val="bg1"/>
                </a:solidFill>
                <a:latin typeface="Arial" panose="020B0604020202020204" pitchFamily="34" charset="0"/>
                <a:cs typeface="Arial" panose="020B0604020202020204" pitchFamily="34" charset="0"/>
              </a:rPr>
              <a:t>in the mouse embryo</a:t>
            </a:r>
          </a:p>
        </p:txBody>
      </p:sp>
      <p:sp>
        <p:nvSpPr>
          <p:cNvPr id="6" name="Rectangle 1">
            <a:extLst>
              <a:ext uri="{FF2B5EF4-FFF2-40B4-BE49-F238E27FC236}">
                <a16:creationId xmlns:a16="http://schemas.microsoft.com/office/drawing/2014/main" id="{B47A21BC-D660-38C6-C485-67288DB13B3E}"/>
              </a:ext>
            </a:extLst>
          </p:cNvPr>
          <p:cNvSpPr>
            <a:spLocks noChangeArrowheads="1"/>
          </p:cNvSpPr>
          <p:nvPr/>
        </p:nvSpPr>
        <p:spPr bwMode="auto">
          <a:xfrm>
            <a:off x="9057544" y="4100513"/>
            <a:ext cx="105092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b="0">
                <a:solidFill>
                  <a:schemeClr val="bg1"/>
                </a:solidFill>
                <a:latin typeface="Arial" panose="020B0604020202020204" pitchFamily="34" charset="0"/>
                <a:cs typeface="Arial" panose="020B0604020202020204" pitchFamily="34" charset="0"/>
              </a:rPr>
              <a:t>1-2</a:t>
            </a:r>
          </a:p>
          <a:p>
            <a:r>
              <a:rPr lang="en-US" sz="3200" b="0">
                <a:solidFill>
                  <a:schemeClr val="bg1"/>
                </a:solidFill>
                <a:latin typeface="Arial" panose="020B0604020202020204" pitchFamily="34" charset="0"/>
                <a:cs typeface="Arial" panose="020B0604020202020204" pitchFamily="34" charset="0"/>
              </a:rPr>
              <a:t>HSC</a:t>
            </a:r>
            <a:endParaRPr lang="en-US" sz="3200" b="0">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2E5D77E1-CF01-40C5-1C9B-EE86414148E7}"/>
              </a:ext>
            </a:extLst>
          </p:cNvPr>
          <p:cNvSpPr txBox="1">
            <a:spLocks noChangeArrowheads="1"/>
          </p:cNvSpPr>
          <p:nvPr/>
        </p:nvSpPr>
        <p:spPr bwMode="auto">
          <a:xfrm>
            <a:off x="316150" y="6282531"/>
            <a:ext cx="5750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000" b="0" i="1" dirty="0">
                <a:solidFill>
                  <a:schemeClr val="bg1"/>
                </a:solidFill>
                <a:latin typeface="Arial" panose="020B0604020202020204" pitchFamily="34" charset="0"/>
                <a:cs typeface="Arial" panose="020B0604020202020204" pitchFamily="34" charset="0"/>
              </a:rPr>
              <a:t>(Muller, Immunity 1994; de Bruijn, EMBO J 2000)</a:t>
            </a:r>
          </a:p>
        </p:txBody>
      </p:sp>
      <p:sp>
        <p:nvSpPr>
          <p:cNvPr id="8" name="Right Arrow 7">
            <a:extLst>
              <a:ext uri="{FF2B5EF4-FFF2-40B4-BE49-F238E27FC236}">
                <a16:creationId xmlns:a16="http://schemas.microsoft.com/office/drawing/2014/main" id="{1B0BFA48-7B90-81E5-5016-D52EFE5A010D}"/>
              </a:ext>
            </a:extLst>
          </p:cNvPr>
          <p:cNvSpPr/>
          <p:nvPr/>
        </p:nvSpPr>
        <p:spPr>
          <a:xfrm rot="1004874">
            <a:off x="6698519" y="3806825"/>
            <a:ext cx="2505075" cy="742950"/>
          </a:xfrm>
          <a:prstGeom prst="rightArrow">
            <a:avLst>
              <a:gd name="adj1" fmla="val 48491"/>
              <a:gd name="adj2" fmla="val 50000"/>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0" dirty="0">
              <a:latin typeface="Arial" panose="020B0604020202020204" pitchFamily="34" charset="0"/>
              <a:cs typeface="Arial" panose="020B0604020202020204" pitchFamily="34" charset="0"/>
            </a:endParaRPr>
          </a:p>
        </p:txBody>
      </p:sp>
      <p:sp>
        <p:nvSpPr>
          <p:cNvPr id="9" name="TextBox 9">
            <a:extLst>
              <a:ext uri="{FF2B5EF4-FFF2-40B4-BE49-F238E27FC236}">
                <a16:creationId xmlns:a16="http://schemas.microsoft.com/office/drawing/2014/main" id="{A43ED6D9-867A-D2AA-315F-E194451C6C67}"/>
              </a:ext>
            </a:extLst>
          </p:cNvPr>
          <p:cNvSpPr txBox="1">
            <a:spLocks noChangeArrowheads="1"/>
          </p:cNvSpPr>
          <p:nvPr/>
        </p:nvSpPr>
        <p:spPr bwMode="auto">
          <a:xfrm>
            <a:off x="5882875" y="3541713"/>
            <a:ext cx="9028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i="1" dirty="0">
                <a:latin typeface="Arial" panose="020B0604020202020204" pitchFamily="34" charset="0"/>
                <a:cs typeface="Arial" panose="020B0604020202020204" pitchFamily="34" charset="0"/>
              </a:rPr>
              <a:t>AGM</a:t>
            </a:r>
          </a:p>
        </p:txBody>
      </p:sp>
      <p:sp>
        <p:nvSpPr>
          <p:cNvPr id="10" name="TextBox 10">
            <a:extLst>
              <a:ext uri="{FF2B5EF4-FFF2-40B4-BE49-F238E27FC236}">
                <a16:creationId xmlns:a16="http://schemas.microsoft.com/office/drawing/2014/main" id="{AFB12F90-A7C0-24AB-EAA0-9BF450044A91}"/>
              </a:ext>
            </a:extLst>
          </p:cNvPr>
          <p:cNvSpPr txBox="1">
            <a:spLocks noChangeArrowheads="1"/>
          </p:cNvSpPr>
          <p:nvPr/>
        </p:nvSpPr>
        <p:spPr bwMode="auto">
          <a:xfrm>
            <a:off x="6593744" y="1617663"/>
            <a:ext cx="14157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b="0" i="1">
                <a:solidFill>
                  <a:schemeClr val="bg1"/>
                </a:solidFill>
                <a:latin typeface="Arial" panose="020B0604020202020204" pitchFamily="34" charset="0"/>
                <a:cs typeface="Arial" panose="020B0604020202020204" pitchFamily="34" charset="0"/>
              </a:rPr>
              <a:t>embryo</a:t>
            </a:r>
          </a:p>
          <a:p>
            <a:r>
              <a:rPr lang="en-US" sz="2400" b="0" i="1">
                <a:solidFill>
                  <a:schemeClr val="bg1"/>
                </a:solidFill>
                <a:latin typeface="Arial" panose="020B0604020202020204" pitchFamily="34" charset="0"/>
                <a:cs typeface="Arial" panose="020B0604020202020204" pitchFamily="34" charset="0"/>
              </a:rPr>
              <a:t>    proper</a:t>
            </a:r>
          </a:p>
        </p:txBody>
      </p:sp>
      <p:sp>
        <p:nvSpPr>
          <p:cNvPr id="11" name="TextBox 10">
            <a:extLst>
              <a:ext uri="{FF2B5EF4-FFF2-40B4-BE49-F238E27FC236}">
                <a16:creationId xmlns:a16="http://schemas.microsoft.com/office/drawing/2014/main" id="{AED8AD5A-8824-4AE5-FC17-1EC557C09B7B}"/>
              </a:ext>
            </a:extLst>
          </p:cNvPr>
          <p:cNvSpPr txBox="1"/>
          <p:nvPr/>
        </p:nvSpPr>
        <p:spPr>
          <a:xfrm rot="1029302">
            <a:off x="7374993" y="3889634"/>
            <a:ext cx="800219" cy="461665"/>
          </a:xfrm>
          <a:prstGeom prst="rect">
            <a:avLst/>
          </a:prstGeom>
          <a:noFill/>
        </p:spPr>
        <p:txBody>
          <a:bodyPr wrap="none" rtlCol="0">
            <a:spAutoFit/>
          </a:bodyPr>
          <a:lstStyle/>
          <a:p>
            <a:r>
              <a:rPr lang="en-US" sz="2400" b="0" i="1" dirty="0">
                <a:latin typeface="Arial" panose="020B0604020202020204" pitchFamily="34" charset="0"/>
                <a:cs typeface="Arial" panose="020B0604020202020204" pitchFamily="34" charset="0"/>
              </a:rPr>
              <a:t>EHT</a:t>
            </a:r>
          </a:p>
        </p:txBody>
      </p:sp>
      <p:sp>
        <p:nvSpPr>
          <p:cNvPr id="12" name="TextBox 11">
            <a:extLst>
              <a:ext uri="{FF2B5EF4-FFF2-40B4-BE49-F238E27FC236}">
                <a16:creationId xmlns:a16="http://schemas.microsoft.com/office/drawing/2014/main" id="{BE325436-8F51-A099-29CD-6B3BF51F06EC}"/>
              </a:ext>
            </a:extLst>
          </p:cNvPr>
          <p:cNvSpPr txBox="1"/>
          <p:nvPr/>
        </p:nvSpPr>
        <p:spPr>
          <a:xfrm>
            <a:off x="426643" y="2941548"/>
            <a:ext cx="2451426" cy="1200329"/>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Transplantation studies into adult mice</a:t>
            </a:r>
          </a:p>
        </p:txBody>
      </p:sp>
    </p:spTree>
    <p:extLst>
      <p:ext uri="{BB962C8B-B14F-4D97-AF65-F5344CB8AC3E}">
        <p14:creationId xmlns:p14="http://schemas.microsoft.com/office/powerpoint/2010/main" val="178921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38347" y="2367327"/>
            <a:ext cx="7200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5"/>
          <p:cNvSpPr>
            <a:spLocks noChangeArrowheads="1"/>
          </p:cNvSpPr>
          <p:nvPr/>
        </p:nvSpPr>
        <p:spPr bwMode="auto">
          <a:xfrm>
            <a:off x="271821" y="145627"/>
            <a:ext cx="9686067" cy="53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lnSpc>
                <a:spcPct val="90000"/>
              </a:lnSpc>
              <a:spcBef>
                <a:spcPct val="0"/>
              </a:spcBef>
              <a:buFontTx/>
              <a:buNone/>
            </a:pPr>
            <a:r>
              <a:rPr lang="en-US" altLang="en-US" b="1" dirty="0"/>
              <a:t>HSCs emerge at E10.5 from the aorta</a:t>
            </a:r>
          </a:p>
        </p:txBody>
      </p:sp>
      <p:sp>
        <p:nvSpPr>
          <p:cNvPr id="104451" name="Freeform 8"/>
          <p:cNvSpPr>
            <a:spLocks/>
          </p:cNvSpPr>
          <p:nvPr/>
        </p:nvSpPr>
        <p:spPr bwMode="auto">
          <a:xfrm flipH="1">
            <a:off x="7389884" y="1526246"/>
            <a:ext cx="304800" cy="1168400"/>
          </a:xfrm>
          <a:custGeom>
            <a:avLst/>
            <a:gdLst>
              <a:gd name="T0" fmla="*/ 2147483646 w 192"/>
              <a:gd name="T1" fmla="*/ 2147483646 h 736"/>
              <a:gd name="T2" fmla="*/ 2147483646 w 192"/>
              <a:gd name="T3" fmla="*/ 2147483646 h 736"/>
              <a:gd name="T4" fmla="*/ 2147483646 w 192"/>
              <a:gd name="T5" fmla="*/ 2147483646 h 736"/>
              <a:gd name="T6" fmla="*/ 2147483646 w 192"/>
              <a:gd name="T7" fmla="*/ 0 h 736"/>
              <a:gd name="T8" fmla="*/ 0 60000 65536"/>
              <a:gd name="T9" fmla="*/ 0 60000 65536"/>
              <a:gd name="T10" fmla="*/ 0 60000 65536"/>
              <a:gd name="T11" fmla="*/ 0 60000 65536"/>
              <a:gd name="T12" fmla="*/ 0 w 192"/>
              <a:gd name="T13" fmla="*/ 0 h 736"/>
              <a:gd name="T14" fmla="*/ 192 w 192"/>
              <a:gd name="T15" fmla="*/ 736 h 736"/>
            </a:gdLst>
            <a:ahLst/>
            <a:cxnLst>
              <a:cxn ang="T8">
                <a:pos x="T0" y="T1"/>
              </a:cxn>
              <a:cxn ang="T9">
                <a:pos x="T2" y="T3"/>
              </a:cxn>
              <a:cxn ang="T10">
                <a:pos x="T4" y="T5"/>
              </a:cxn>
              <a:cxn ang="T11">
                <a:pos x="T6" y="T7"/>
              </a:cxn>
            </a:cxnLst>
            <a:rect l="T12" t="T13" r="T14" b="T15"/>
            <a:pathLst>
              <a:path w="192" h="736">
                <a:moveTo>
                  <a:pt x="32" y="736"/>
                </a:moveTo>
                <a:cubicBezTo>
                  <a:pt x="16" y="600"/>
                  <a:pt x="0" y="465"/>
                  <a:pt x="8" y="368"/>
                </a:cubicBezTo>
                <a:cubicBezTo>
                  <a:pt x="16" y="271"/>
                  <a:pt x="49" y="213"/>
                  <a:pt x="80" y="152"/>
                </a:cubicBezTo>
                <a:cubicBezTo>
                  <a:pt x="111" y="91"/>
                  <a:pt x="151" y="45"/>
                  <a:pt x="192"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52" name="Freeform 9"/>
          <p:cNvSpPr>
            <a:spLocks/>
          </p:cNvSpPr>
          <p:nvPr/>
        </p:nvSpPr>
        <p:spPr bwMode="auto">
          <a:xfrm flipH="1">
            <a:off x="2111405" y="1705968"/>
            <a:ext cx="344488" cy="1356977"/>
          </a:xfrm>
          <a:custGeom>
            <a:avLst/>
            <a:gdLst>
              <a:gd name="T0" fmla="*/ 2147483646 w 145"/>
              <a:gd name="T1" fmla="*/ 0 h 1000"/>
              <a:gd name="T2" fmla="*/ 2147483646 w 145"/>
              <a:gd name="T3" fmla="*/ 2147483646 h 1000"/>
              <a:gd name="T4" fmla="*/ 2147483646 w 145"/>
              <a:gd name="T5" fmla="*/ 2147483646 h 1000"/>
              <a:gd name="T6" fmla="*/ 2147483646 w 145"/>
              <a:gd name="T7" fmla="*/ 2147483646 h 1000"/>
              <a:gd name="T8" fmla="*/ 0 w 145"/>
              <a:gd name="T9" fmla="*/ 2147483646 h 1000"/>
              <a:gd name="T10" fmla="*/ 0 60000 65536"/>
              <a:gd name="T11" fmla="*/ 0 60000 65536"/>
              <a:gd name="T12" fmla="*/ 0 60000 65536"/>
              <a:gd name="T13" fmla="*/ 0 60000 65536"/>
              <a:gd name="T14" fmla="*/ 0 60000 65536"/>
              <a:gd name="T15" fmla="*/ 0 w 145"/>
              <a:gd name="T16" fmla="*/ 0 h 1000"/>
              <a:gd name="T17" fmla="*/ 145 w 145"/>
              <a:gd name="T18" fmla="*/ 1000 h 1000"/>
            </a:gdLst>
            <a:ahLst/>
            <a:cxnLst>
              <a:cxn ang="T10">
                <a:pos x="T0" y="T1"/>
              </a:cxn>
              <a:cxn ang="T11">
                <a:pos x="T2" y="T3"/>
              </a:cxn>
              <a:cxn ang="T12">
                <a:pos x="T4" y="T5"/>
              </a:cxn>
              <a:cxn ang="T13">
                <a:pos x="T6" y="T7"/>
              </a:cxn>
              <a:cxn ang="T14">
                <a:pos x="T8" y="T9"/>
              </a:cxn>
            </a:cxnLst>
            <a:rect l="T15" t="T16" r="T17" b="T18"/>
            <a:pathLst>
              <a:path w="145" h="1000">
                <a:moveTo>
                  <a:pt x="96" y="0"/>
                </a:moveTo>
                <a:cubicBezTo>
                  <a:pt x="119" y="108"/>
                  <a:pt x="143" y="216"/>
                  <a:pt x="144" y="328"/>
                </a:cubicBezTo>
                <a:cubicBezTo>
                  <a:pt x="145" y="440"/>
                  <a:pt x="120" y="573"/>
                  <a:pt x="104" y="672"/>
                </a:cubicBezTo>
                <a:cubicBezTo>
                  <a:pt x="88" y="771"/>
                  <a:pt x="65" y="865"/>
                  <a:pt x="48" y="920"/>
                </a:cubicBezTo>
                <a:cubicBezTo>
                  <a:pt x="31" y="975"/>
                  <a:pt x="15" y="987"/>
                  <a:pt x="0" y="10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53" name="Text Box 10"/>
          <p:cNvSpPr txBox="1">
            <a:spLocks noChangeArrowheads="1"/>
          </p:cNvSpPr>
          <p:nvPr/>
        </p:nvSpPr>
        <p:spPr bwMode="auto">
          <a:xfrm>
            <a:off x="3716709" y="1608364"/>
            <a:ext cx="1983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dirty="0">
                <a:latin typeface="Arial" panose="020B0604020202020204" pitchFamily="34" charset="0"/>
                <a:cs typeface="Arial" panose="020B0604020202020204" pitchFamily="34" charset="0"/>
              </a:rPr>
              <a:t>vessel lumen</a:t>
            </a:r>
          </a:p>
        </p:txBody>
      </p:sp>
      <p:sp>
        <p:nvSpPr>
          <p:cNvPr id="104454" name="Line 11"/>
          <p:cNvSpPr>
            <a:spLocks noChangeShapeType="1"/>
          </p:cNvSpPr>
          <p:nvPr/>
        </p:nvSpPr>
        <p:spPr bwMode="auto">
          <a:xfrm flipH="1">
            <a:off x="2209485" y="3636230"/>
            <a:ext cx="344487" cy="179722"/>
          </a:xfrm>
          <a:prstGeom prst="line">
            <a:avLst/>
          </a:prstGeom>
          <a:noFill/>
          <a:ln w="254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5" name="Text Box 12"/>
          <p:cNvSpPr txBox="1">
            <a:spLocks noChangeArrowheads="1"/>
          </p:cNvSpPr>
          <p:nvPr/>
        </p:nvSpPr>
        <p:spPr bwMode="auto">
          <a:xfrm>
            <a:off x="344872" y="3585120"/>
            <a:ext cx="1864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dirty="0">
                <a:latin typeface="Arial" panose="020B0604020202020204" pitchFamily="34" charset="0"/>
                <a:cs typeface="Arial" panose="020B0604020202020204" pitchFamily="34" charset="0"/>
              </a:rPr>
              <a:t>endothelium</a:t>
            </a:r>
          </a:p>
        </p:txBody>
      </p:sp>
      <p:sp>
        <p:nvSpPr>
          <p:cNvPr id="104456" name="Text Box 13"/>
          <p:cNvSpPr txBox="1">
            <a:spLocks noChangeArrowheads="1"/>
          </p:cNvSpPr>
          <p:nvPr/>
        </p:nvSpPr>
        <p:spPr bwMode="auto">
          <a:xfrm>
            <a:off x="8065692" y="2621980"/>
            <a:ext cx="2000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hemogenic</a:t>
            </a:r>
            <a:r>
              <a:rPr lang="ja-JP" altLang="en-US" sz="2400">
                <a:latin typeface="Arial" panose="020B0604020202020204" pitchFamily="34" charset="0"/>
                <a:cs typeface="Arial" panose="020B0604020202020204" pitchFamily="34" charset="0"/>
              </a:rPr>
              <a:t>”</a:t>
            </a:r>
            <a:endParaRPr lang="en-US" altLang="ja-JP" sz="2400" dirty="0">
              <a:latin typeface="Arial" panose="020B0604020202020204" pitchFamily="34" charset="0"/>
              <a:cs typeface="Arial" panose="020B0604020202020204" pitchFamily="34" charset="0"/>
            </a:endParaRPr>
          </a:p>
          <a:p>
            <a:pPr>
              <a:spcBef>
                <a:spcPct val="0"/>
              </a:spcBef>
              <a:buFontTx/>
              <a:buNone/>
            </a:pPr>
            <a:r>
              <a:rPr lang="en-US" altLang="en-US" sz="2400" dirty="0">
                <a:latin typeface="Arial" panose="020B0604020202020204" pitchFamily="34" charset="0"/>
                <a:cs typeface="Arial" panose="020B0604020202020204" pitchFamily="34" charset="0"/>
              </a:rPr>
              <a:t>endothelium</a:t>
            </a:r>
          </a:p>
        </p:txBody>
      </p:sp>
      <p:sp>
        <p:nvSpPr>
          <p:cNvPr id="104457" name="Line 14"/>
          <p:cNvSpPr>
            <a:spLocks noChangeShapeType="1"/>
          </p:cNvSpPr>
          <p:nvPr/>
        </p:nvSpPr>
        <p:spPr bwMode="auto">
          <a:xfrm flipV="1">
            <a:off x="6977197" y="2991943"/>
            <a:ext cx="1266050" cy="944613"/>
          </a:xfrm>
          <a:prstGeom prst="line">
            <a:avLst/>
          </a:prstGeom>
          <a:noFill/>
          <a:ln w="254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8" name="Text Box 15"/>
          <p:cNvSpPr txBox="1">
            <a:spLocks noChangeArrowheads="1"/>
          </p:cNvSpPr>
          <p:nvPr/>
        </p:nvSpPr>
        <p:spPr bwMode="auto">
          <a:xfrm>
            <a:off x="6327556" y="5703155"/>
            <a:ext cx="2016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dirty="0">
                <a:latin typeface="Arial" panose="020B0604020202020204" pitchFamily="34" charset="0"/>
                <a:cs typeface="Arial" panose="020B0604020202020204" pitchFamily="34" charset="0"/>
              </a:rPr>
              <a:t>mesenchyme</a:t>
            </a:r>
          </a:p>
        </p:txBody>
      </p:sp>
      <p:sp>
        <p:nvSpPr>
          <p:cNvPr id="104460" name="Text Box 17"/>
          <p:cNvSpPr txBox="1">
            <a:spLocks noChangeArrowheads="1"/>
          </p:cNvSpPr>
          <p:nvPr/>
        </p:nvSpPr>
        <p:spPr bwMode="auto">
          <a:xfrm>
            <a:off x="156366" y="6345435"/>
            <a:ext cx="3262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i="1" dirty="0"/>
              <a:t>(</a:t>
            </a:r>
            <a:r>
              <a:rPr lang="en-US" altLang="en-US" sz="1800" i="1" dirty="0" err="1"/>
              <a:t>Jeffredo</a:t>
            </a:r>
            <a:r>
              <a:rPr lang="en-US" altLang="en-US" sz="1800" i="1" dirty="0"/>
              <a:t>, Exp </a:t>
            </a:r>
            <a:r>
              <a:rPr lang="en-US" altLang="en-US" sz="1800" i="1" dirty="0" err="1"/>
              <a:t>Hematol</a:t>
            </a:r>
            <a:r>
              <a:rPr lang="en-US" altLang="en-US" sz="1800" i="1" dirty="0"/>
              <a:t> 2005) </a:t>
            </a:r>
          </a:p>
        </p:txBody>
      </p:sp>
      <p:sp>
        <p:nvSpPr>
          <p:cNvPr id="104462" name="Text Box 19"/>
          <p:cNvSpPr txBox="1">
            <a:spLocks noChangeArrowheads="1"/>
          </p:cNvSpPr>
          <p:nvPr/>
        </p:nvSpPr>
        <p:spPr bwMode="auto">
          <a:xfrm>
            <a:off x="4879000" y="2575813"/>
            <a:ext cx="8354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dirty="0">
                <a:latin typeface="Arial" panose="020B0604020202020204" pitchFamily="34" charset="0"/>
                <a:cs typeface="Arial" panose="020B0604020202020204" pitchFamily="34" charset="0"/>
              </a:rPr>
              <a:t>HSC</a:t>
            </a:r>
          </a:p>
        </p:txBody>
      </p:sp>
      <p:sp>
        <p:nvSpPr>
          <p:cNvPr id="3" name="TextBox 2">
            <a:extLst>
              <a:ext uri="{FF2B5EF4-FFF2-40B4-BE49-F238E27FC236}">
                <a16:creationId xmlns:a16="http://schemas.microsoft.com/office/drawing/2014/main" id="{6D669155-00B0-5617-10AF-4A1861B516F3}"/>
              </a:ext>
            </a:extLst>
          </p:cNvPr>
          <p:cNvSpPr txBox="1"/>
          <p:nvPr/>
        </p:nvSpPr>
        <p:spPr>
          <a:xfrm>
            <a:off x="1213269" y="693180"/>
            <a:ext cx="7842128" cy="480131"/>
          </a:xfrm>
          <a:prstGeom prst="rect">
            <a:avLst/>
          </a:prstGeom>
          <a:noFill/>
        </p:spPr>
        <p:txBody>
          <a:bodyPr wrap="square">
            <a:spAutoFit/>
          </a:bodyPr>
          <a:lstStyle/>
          <a:p>
            <a:pPr algn="ctr">
              <a:lnSpc>
                <a:spcPct val="90000"/>
              </a:lnSpc>
              <a:spcBef>
                <a:spcPct val="0"/>
              </a:spcBef>
              <a:buFontTx/>
              <a:buNone/>
            </a:pPr>
            <a:r>
              <a:rPr lang="en-US" altLang="en-US" sz="2800" dirty="0">
                <a:latin typeface="Arial" panose="020B0604020202020204" pitchFamily="34" charset="0"/>
                <a:cs typeface="Arial" panose="020B0604020202020204" pitchFamily="34" charset="0"/>
              </a:rPr>
              <a:t>(endothelial to hematopoietic transition, EHT)</a:t>
            </a:r>
          </a:p>
        </p:txBody>
      </p:sp>
    </p:spTree>
    <p:extLst>
      <p:ext uri="{BB962C8B-B14F-4D97-AF65-F5344CB8AC3E}">
        <p14:creationId xmlns:p14="http://schemas.microsoft.com/office/powerpoint/2010/main" val="1337203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28E53-9BDF-1740-A74C-C4F3FEF0EE71}"/>
              </a:ext>
            </a:extLst>
          </p:cNvPr>
          <p:cNvSpPr txBox="1"/>
          <p:nvPr/>
        </p:nvSpPr>
        <p:spPr>
          <a:xfrm>
            <a:off x="665018" y="117838"/>
            <a:ext cx="9165751" cy="978729"/>
          </a:xfrm>
          <a:prstGeom prst="rect">
            <a:avLst/>
          </a:prstGeom>
          <a:noFill/>
        </p:spPr>
        <p:txBody>
          <a:bodyPr wrap="square" rtlCol="0">
            <a:spAutoFit/>
          </a:bodyPr>
          <a:lstStyle/>
          <a:p>
            <a:pPr algn="ctr">
              <a:lnSpc>
                <a:spcPct val="90000"/>
              </a:lnSpc>
            </a:pPr>
            <a:r>
              <a:rPr lang="en-US" sz="3200" b="1">
                <a:latin typeface="Arial" panose="020B0604020202020204" pitchFamily="34" charset="0"/>
                <a:cs typeface="Arial" panose="020B0604020202020204" pitchFamily="34" charset="0"/>
              </a:rPr>
              <a:t>HSC emergence from hemogenic endothelium in the aorta</a:t>
            </a:r>
          </a:p>
        </p:txBody>
      </p:sp>
      <p:pic>
        <p:nvPicPr>
          <p:cNvPr id="6" name="Picture 232" descr="nature08761-f1">
            <a:extLst>
              <a:ext uri="{FF2B5EF4-FFF2-40B4-BE49-F238E27FC236}">
                <a16:creationId xmlns:a16="http://schemas.microsoft.com/office/drawing/2014/main" id="{58269B75-7958-3F46-8842-2AC821F6B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7" t="27582" r="9948" b="22157"/>
          <a:stretch/>
        </p:blipFill>
        <p:spPr bwMode="auto">
          <a:xfrm>
            <a:off x="8784208" y="1631737"/>
            <a:ext cx="1294061" cy="466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2" descr="nature08761-f1">
            <a:extLst>
              <a:ext uri="{FF2B5EF4-FFF2-40B4-BE49-F238E27FC236}">
                <a16:creationId xmlns:a16="http://schemas.microsoft.com/office/drawing/2014/main" id="{B9B1F70F-08F3-5F4D-8E5A-81CE3ECD9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611" t="27582" r="30084" b="22157"/>
          <a:stretch/>
        </p:blipFill>
        <p:spPr bwMode="auto">
          <a:xfrm>
            <a:off x="7538048" y="1631737"/>
            <a:ext cx="1321021" cy="466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2" descr="nature08761-f1">
            <a:extLst>
              <a:ext uri="{FF2B5EF4-FFF2-40B4-BE49-F238E27FC236}">
                <a16:creationId xmlns:a16="http://schemas.microsoft.com/office/drawing/2014/main" id="{8A9FBEA7-5F95-AA40-BEFA-47B683ECCF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16" t="27582" r="50273" b="22157"/>
          <a:stretch/>
        </p:blipFill>
        <p:spPr bwMode="auto">
          <a:xfrm>
            <a:off x="6410947" y="1631737"/>
            <a:ext cx="1167962" cy="466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5">
            <a:extLst>
              <a:ext uri="{FF2B5EF4-FFF2-40B4-BE49-F238E27FC236}">
                <a16:creationId xmlns:a16="http://schemas.microsoft.com/office/drawing/2014/main" id="{70630FC0-4FAE-7B4D-AE69-B558B78620DB}"/>
              </a:ext>
            </a:extLst>
          </p:cNvPr>
          <p:cNvSpPr txBox="1">
            <a:spLocks noChangeArrowheads="1"/>
          </p:cNvSpPr>
          <p:nvPr/>
        </p:nvSpPr>
        <p:spPr bwMode="auto">
          <a:xfrm>
            <a:off x="7168571" y="6310835"/>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i="1" dirty="0"/>
              <a:t>(</a:t>
            </a:r>
            <a:r>
              <a:rPr lang="en-US" altLang="en-US" sz="1800" i="1" dirty="0" err="1"/>
              <a:t>Kissa</a:t>
            </a:r>
            <a:r>
              <a:rPr lang="en-US" altLang="en-US" sz="1800" i="1" dirty="0"/>
              <a:t>, Nature 2010) </a:t>
            </a:r>
          </a:p>
        </p:txBody>
      </p:sp>
      <p:pic>
        <p:nvPicPr>
          <p:cNvPr id="11" name="Picture 10">
            <a:extLst>
              <a:ext uri="{FF2B5EF4-FFF2-40B4-BE49-F238E27FC236}">
                <a16:creationId xmlns:a16="http://schemas.microsoft.com/office/drawing/2014/main" id="{DDA1FD65-FF16-8C4F-A0B6-852853340F93}"/>
              </a:ext>
            </a:extLst>
          </p:cNvPr>
          <p:cNvPicPr>
            <a:picLocks noChangeAspect="1"/>
          </p:cNvPicPr>
          <p:nvPr/>
        </p:nvPicPr>
        <p:blipFill>
          <a:blip r:embed="rId4"/>
          <a:stretch>
            <a:fillRect/>
          </a:stretch>
        </p:blipFill>
        <p:spPr>
          <a:xfrm rot="152857">
            <a:off x="186154" y="1241716"/>
            <a:ext cx="2991205" cy="4661765"/>
          </a:xfrm>
          <a:prstGeom prst="rect">
            <a:avLst/>
          </a:prstGeom>
        </p:spPr>
      </p:pic>
      <p:sp>
        <p:nvSpPr>
          <p:cNvPr id="12" name="TextBox 11">
            <a:extLst>
              <a:ext uri="{FF2B5EF4-FFF2-40B4-BE49-F238E27FC236}">
                <a16:creationId xmlns:a16="http://schemas.microsoft.com/office/drawing/2014/main" id="{6DCE4E3C-A4D4-D54A-89BB-59080A82081F}"/>
              </a:ext>
            </a:extLst>
          </p:cNvPr>
          <p:cNvSpPr txBox="1"/>
          <p:nvPr/>
        </p:nvSpPr>
        <p:spPr>
          <a:xfrm>
            <a:off x="245080" y="5941503"/>
            <a:ext cx="287335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Emmel</a:t>
            </a:r>
            <a:r>
              <a:rPr lang="en-US" i="1" dirty="0">
                <a:latin typeface="Arial" panose="020B0604020202020204" pitchFamily="34" charset="0"/>
                <a:cs typeface="Arial" panose="020B0604020202020204" pitchFamily="34" charset="0"/>
              </a:rPr>
              <a:t>, Am J Anat 1916 )</a:t>
            </a:r>
          </a:p>
        </p:txBody>
      </p:sp>
      <p:sp>
        <p:nvSpPr>
          <p:cNvPr id="13" name="TextBox 12">
            <a:extLst>
              <a:ext uri="{FF2B5EF4-FFF2-40B4-BE49-F238E27FC236}">
                <a16:creationId xmlns:a16="http://schemas.microsoft.com/office/drawing/2014/main" id="{4667171A-A1B6-8B4D-BFB2-62FDE99F5F7A}"/>
              </a:ext>
            </a:extLst>
          </p:cNvPr>
          <p:cNvSpPr txBox="1"/>
          <p:nvPr/>
        </p:nvSpPr>
        <p:spPr>
          <a:xfrm>
            <a:off x="3183977" y="1988907"/>
            <a:ext cx="2991205" cy="2677656"/>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Transient cell clusters provide evidence for the “hemogenic capacity of young endothelium” </a:t>
            </a:r>
          </a:p>
        </p:txBody>
      </p:sp>
      <p:sp>
        <p:nvSpPr>
          <p:cNvPr id="10" name="TextBox 9">
            <a:extLst>
              <a:ext uri="{FF2B5EF4-FFF2-40B4-BE49-F238E27FC236}">
                <a16:creationId xmlns:a16="http://schemas.microsoft.com/office/drawing/2014/main" id="{4F3A37E8-CD22-CD40-BE97-75DA2186FBB6}"/>
              </a:ext>
            </a:extLst>
          </p:cNvPr>
          <p:cNvSpPr txBox="1"/>
          <p:nvPr/>
        </p:nvSpPr>
        <p:spPr>
          <a:xfrm>
            <a:off x="3278144" y="4790408"/>
            <a:ext cx="2753703"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(Jordan, Anat Rec 1916 )</a:t>
            </a:r>
          </a:p>
        </p:txBody>
      </p:sp>
      <p:sp>
        <p:nvSpPr>
          <p:cNvPr id="2" name="TextBox 1">
            <a:extLst>
              <a:ext uri="{FF2B5EF4-FFF2-40B4-BE49-F238E27FC236}">
                <a16:creationId xmlns:a16="http://schemas.microsoft.com/office/drawing/2014/main" id="{0B73335C-9C9F-5449-9523-ED6765DA1239}"/>
              </a:ext>
            </a:extLst>
          </p:cNvPr>
          <p:cNvSpPr txBox="1"/>
          <p:nvPr/>
        </p:nvSpPr>
        <p:spPr>
          <a:xfrm>
            <a:off x="7083092" y="1220495"/>
            <a:ext cx="212923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Time-lapse video</a:t>
            </a:r>
          </a:p>
        </p:txBody>
      </p:sp>
      <p:sp>
        <p:nvSpPr>
          <p:cNvPr id="3" name="TextBox 2">
            <a:extLst>
              <a:ext uri="{FF2B5EF4-FFF2-40B4-BE49-F238E27FC236}">
                <a16:creationId xmlns:a16="http://schemas.microsoft.com/office/drawing/2014/main" id="{97848FEC-5823-E911-CDA3-21BD1B6C4074}"/>
              </a:ext>
            </a:extLst>
          </p:cNvPr>
          <p:cNvSpPr txBox="1"/>
          <p:nvPr/>
        </p:nvSpPr>
        <p:spPr>
          <a:xfrm>
            <a:off x="801498" y="997695"/>
            <a:ext cx="170912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pig embryo</a:t>
            </a:r>
          </a:p>
        </p:txBody>
      </p:sp>
      <p:sp>
        <p:nvSpPr>
          <p:cNvPr id="5" name="TextBox 4">
            <a:extLst>
              <a:ext uri="{FF2B5EF4-FFF2-40B4-BE49-F238E27FC236}">
                <a16:creationId xmlns:a16="http://schemas.microsoft.com/office/drawing/2014/main" id="{20E9D948-E170-2172-BD26-73F05393FE29}"/>
              </a:ext>
            </a:extLst>
          </p:cNvPr>
          <p:cNvSpPr txBox="1"/>
          <p:nvPr/>
        </p:nvSpPr>
        <p:spPr>
          <a:xfrm>
            <a:off x="6873964" y="877714"/>
            <a:ext cx="254749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zebrafish embryo</a:t>
            </a:r>
          </a:p>
        </p:txBody>
      </p:sp>
    </p:spTree>
    <p:extLst>
      <p:ext uri="{BB962C8B-B14F-4D97-AF65-F5344CB8AC3E}">
        <p14:creationId xmlns:p14="http://schemas.microsoft.com/office/powerpoint/2010/main" val="893484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28E53-9BDF-1740-A74C-C4F3FEF0EE71}"/>
              </a:ext>
            </a:extLst>
          </p:cNvPr>
          <p:cNvSpPr txBox="1"/>
          <p:nvPr/>
        </p:nvSpPr>
        <p:spPr>
          <a:xfrm>
            <a:off x="533400" y="112260"/>
            <a:ext cx="9307286"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Summary 1: Mks arise from 3 distinct but overlapping sources during development</a:t>
            </a:r>
          </a:p>
        </p:txBody>
      </p:sp>
      <p:sp>
        <p:nvSpPr>
          <p:cNvPr id="3" name="TextBox 2">
            <a:extLst>
              <a:ext uri="{FF2B5EF4-FFF2-40B4-BE49-F238E27FC236}">
                <a16:creationId xmlns:a16="http://schemas.microsoft.com/office/drawing/2014/main" id="{25E3D844-4CF1-1543-A747-37399503C5B7}"/>
              </a:ext>
            </a:extLst>
          </p:cNvPr>
          <p:cNvSpPr txBox="1"/>
          <p:nvPr/>
        </p:nvSpPr>
        <p:spPr>
          <a:xfrm>
            <a:off x="1570987" y="5929893"/>
            <a:ext cx="47000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7.5</a:t>
            </a:r>
          </a:p>
        </p:txBody>
      </p:sp>
      <p:sp>
        <p:nvSpPr>
          <p:cNvPr id="5" name="TextBox 4">
            <a:extLst>
              <a:ext uri="{FF2B5EF4-FFF2-40B4-BE49-F238E27FC236}">
                <a16:creationId xmlns:a16="http://schemas.microsoft.com/office/drawing/2014/main" id="{90C13D43-8536-5842-9956-8D693BBDA5AF}"/>
              </a:ext>
            </a:extLst>
          </p:cNvPr>
          <p:cNvSpPr txBox="1"/>
          <p:nvPr/>
        </p:nvSpPr>
        <p:spPr>
          <a:xfrm>
            <a:off x="4948133" y="5929893"/>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14.5</a:t>
            </a:r>
          </a:p>
        </p:txBody>
      </p:sp>
      <p:sp>
        <p:nvSpPr>
          <p:cNvPr id="6" name="TextBox 5">
            <a:extLst>
              <a:ext uri="{FF2B5EF4-FFF2-40B4-BE49-F238E27FC236}">
                <a16:creationId xmlns:a16="http://schemas.microsoft.com/office/drawing/2014/main" id="{5A839CCD-46FC-C64C-AAA3-2446A50DE1CE}"/>
              </a:ext>
            </a:extLst>
          </p:cNvPr>
          <p:cNvSpPr txBox="1"/>
          <p:nvPr/>
        </p:nvSpPr>
        <p:spPr>
          <a:xfrm>
            <a:off x="5599330" y="5929893"/>
            <a:ext cx="64152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16.5</a:t>
            </a:r>
          </a:p>
        </p:txBody>
      </p:sp>
      <p:sp>
        <p:nvSpPr>
          <p:cNvPr id="7" name="TextBox 6">
            <a:extLst>
              <a:ext uri="{FF2B5EF4-FFF2-40B4-BE49-F238E27FC236}">
                <a16:creationId xmlns:a16="http://schemas.microsoft.com/office/drawing/2014/main" id="{752CE49F-64F9-AF46-B6D5-BBA6BCCE910F}"/>
              </a:ext>
            </a:extLst>
          </p:cNvPr>
          <p:cNvSpPr txBox="1"/>
          <p:nvPr/>
        </p:nvSpPr>
        <p:spPr>
          <a:xfrm>
            <a:off x="7598814" y="5929893"/>
            <a:ext cx="65114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Adult</a:t>
            </a:r>
          </a:p>
        </p:txBody>
      </p:sp>
      <p:sp>
        <p:nvSpPr>
          <p:cNvPr id="8" name="TextBox 7">
            <a:extLst>
              <a:ext uri="{FF2B5EF4-FFF2-40B4-BE49-F238E27FC236}">
                <a16:creationId xmlns:a16="http://schemas.microsoft.com/office/drawing/2014/main" id="{C8A4C7DB-790F-6845-B40D-43FC0232F845}"/>
              </a:ext>
            </a:extLst>
          </p:cNvPr>
          <p:cNvSpPr txBox="1"/>
          <p:nvPr/>
        </p:nvSpPr>
        <p:spPr>
          <a:xfrm>
            <a:off x="2148501" y="5929893"/>
            <a:ext cx="47000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8.5</a:t>
            </a:r>
          </a:p>
        </p:txBody>
      </p:sp>
      <p:sp>
        <p:nvSpPr>
          <p:cNvPr id="9" name="TextBox 8">
            <a:extLst>
              <a:ext uri="{FF2B5EF4-FFF2-40B4-BE49-F238E27FC236}">
                <a16:creationId xmlns:a16="http://schemas.microsoft.com/office/drawing/2014/main" id="{620FCC50-39F4-C94D-B123-FC1FEB527CF9}"/>
              </a:ext>
            </a:extLst>
          </p:cNvPr>
          <p:cNvSpPr txBox="1"/>
          <p:nvPr/>
        </p:nvSpPr>
        <p:spPr>
          <a:xfrm>
            <a:off x="2720211" y="5929893"/>
            <a:ext cx="47000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9.5</a:t>
            </a:r>
          </a:p>
        </p:txBody>
      </p:sp>
      <p:sp>
        <p:nvSpPr>
          <p:cNvPr id="10" name="TextBox 9">
            <a:extLst>
              <a:ext uri="{FF2B5EF4-FFF2-40B4-BE49-F238E27FC236}">
                <a16:creationId xmlns:a16="http://schemas.microsoft.com/office/drawing/2014/main" id="{F792AED1-E6B1-8F44-AF4B-C5A503ACBA17}"/>
              </a:ext>
            </a:extLst>
          </p:cNvPr>
          <p:cNvSpPr txBox="1"/>
          <p:nvPr/>
        </p:nvSpPr>
        <p:spPr>
          <a:xfrm>
            <a:off x="3239656" y="5929893"/>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10.5</a:t>
            </a:r>
          </a:p>
        </p:txBody>
      </p:sp>
      <p:sp>
        <p:nvSpPr>
          <p:cNvPr id="11" name="TextBox 10">
            <a:extLst>
              <a:ext uri="{FF2B5EF4-FFF2-40B4-BE49-F238E27FC236}">
                <a16:creationId xmlns:a16="http://schemas.microsoft.com/office/drawing/2014/main" id="{4FC5F37C-A238-184C-96E2-00CD1DB1723C}"/>
              </a:ext>
            </a:extLst>
          </p:cNvPr>
          <p:cNvSpPr txBox="1"/>
          <p:nvPr/>
        </p:nvSpPr>
        <p:spPr>
          <a:xfrm>
            <a:off x="3815846" y="5929893"/>
            <a:ext cx="56855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11.5</a:t>
            </a:r>
          </a:p>
        </p:txBody>
      </p:sp>
      <p:sp>
        <p:nvSpPr>
          <p:cNvPr id="12" name="TextBox 11">
            <a:extLst>
              <a:ext uri="{FF2B5EF4-FFF2-40B4-BE49-F238E27FC236}">
                <a16:creationId xmlns:a16="http://schemas.microsoft.com/office/drawing/2014/main" id="{066C573D-F105-444B-9C6B-3D81F21C3A23}"/>
              </a:ext>
            </a:extLst>
          </p:cNvPr>
          <p:cNvSpPr txBox="1"/>
          <p:nvPr/>
        </p:nvSpPr>
        <p:spPr>
          <a:xfrm>
            <a:off x="4386222" y="5929893"/>
            <a:ext cx="58381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12.5</a:t>
            </a:r>
          </a:p>
        </p:txBody>
      </p:sp>
      <p:cxnSp>
        <p:nvCxnSpPr>
          <p:cNvPr id="13" name="Straight Arrow Connector 12">
            <a:extLst>
              <a:ext uri="{FF2B5EF4-FFF2-40B4-BE49-F238E27FC236}">
                <a16:creationId xmlns:a16="http://schemas.microsoft.com/office/drawing/2014/main" id="{7C4A4721-F216-3447-B585-AD6BFF4E399B}"/>
              </a:ext>
            </a:extLst>
          </p:cNvPr>
          <p:cNvCxnSpPr>
            <a:cxnSpLocks/>
          </p:cNvCxnSpPr>
          <p:nvPr/>
        </p:nvCxnSpPr>
        <p:spPr>
          <a:xfrm flipV="1">
            <a:off x="1688492" y="5865856"/>
            <a:ext cx="7116516" cy="359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B6B7CA-97DA-3F43-BF5D-4B2A9683EE16}"/>
              </a:ext>
            </a:extLst>
          </p:cNvPr>
          <p:cNvCxnSpPr>
            <a:cxnSpLocks/>
          </p:cNvCxnSpPr>
          <p:nvPr/>
        </p:nvCxnSpPr>
        <p:spPr>
          <a:xfrm>
            <a:off x="1820248"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BB273B-F3AF-9B46-8FED-B5918E79FDD6}"/>
              </a:ext>
            </a:extLst>
          </p:cNvPr>
          <p:cNvCxnSpPr>
            <a:cxnSpLocks/>
          </p:cNvCxnSpPr>
          <p:nvPr/>
        </p:nvCxnSpPr>
        <p:spPr>
          <a:xfrm>
            <a:off x="2389275"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CFF520-6C79-DD4C-B8B4-C0D12F91969C}"/>
              </a:ext>
            </a:extLst>
          </p:cNvPr>
          <p:cNvCxnSpPr>
            <a:cxnSpLocks/>
          </p:cNvCxnSpPr>
          <p:nvPr/>
        </p:nvCxnSpPr>
        <p:spPr>
          <a:xfrm>
            <a:off x="2958302"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A1E66A-FE52-044B-BBC4-3A0F02E74A13}"/>
              </a:ext>
            </a:extLst>
          </p:cNvPr>
          <p:cNvCxnSpPr>
            <a:cxnSpLocks/>
          </p:cNvCxnSpPr>
          <p:nvPr/>
        </p:nvCxnSpPr>
        <p:spPr>
          <a:xfrm>
            <a:off x="3527330"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1F97C3-9266-0C4C-B919-36DDC51A5A4D}"/>
              </a:ext>
            </a:extLst>
          </p:cNvPr>
          <p:cNvCxnSpPr>
            <a:cxnSpLocks/>
          </p:cNvCxnSpPr>
          <p:nvPr/>
        </p:nvCxnSpPr>
        <p:spPr>
          <a:xfrm>
            <a:off x="4096356"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ACECA6-FA95-924C-AC93-7819C2DA8F67}"/>
              </a:ext>
            </a:extLst>
          </p:cNvPr>
          <p:cNvCxnSpPr>
            <a:cxnSpLocks/>
          </p:cNvCxnSpPr>
          <p:nvPr/>
        </p:nvCxnSpPr>
        <p:spPr>
          <a:xfrm>
            <a:off x="4665383"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DFF3D6-8256-3C4A-840D-9A47FC985EE9}"/>
              </a:ext>
            </a:extLst>
          </p:cNvPr>
          <p:cNvCxnSpPr>
            <a:cxnSpLocks/>
          </p:cNvCxnSpPr>
          <p:nvPr/>
        </p:nvCxnSpPr>
        <p:spPr>
          <a:xfrm>
            <a:off x="5296534"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0C7DAF-842F-6F4C-9F5F-C8ECA48FD861}"/>
              </a:ext>
            </a:extLst>
          </p:cNvPr>
          <p:cNvCxnSpPr>
            <a:cxnSpLocks/>
          </p:cNvCxnSpPr>
          <p:nvPr/>
        </p:nvCxnSpPr>
        <p:spPr>
          <a:xfrm>
            <a:off x="5941750" y="5786246"/>
            <a:ext cx="0" cy="1629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A1D988A-E6AE-2643-82A6-0DEC2D760EB9}"/>
              </a:ext>
            </a:extLst>
          </p:cNvPr>
          <p:cNvSpPr txBox="1"/>
          <p:nvPr/>
        </p:nvSpPr>
        <p:spPr>
          <a:xfrm>
            <a:off x="2116923" y="6284689"/>
            <a:ext cx="411522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Embryonic day (murine embryo)</a:t>
            </a:r>
          </a:p>
        </p:txBody>
      </p:sp>
      <p:grpSp>
        <p:nvGrpSpPr>
          <p:cNvPr id="23" name="Group 22">
            <a:extLst>
              <a:ext uri="{FF2B5EF4-FFF2-40B4-BE49-F238E27FC236}">
                <a16:creationId xmlns:a16="http://schemas.microsoft.com/office/drawing/2014/main" id="{D17BA56C-DD97-084E-BA62-2EE902317869}"/>
              </a:ext>
            </a:extLst>
          </p:cNvPr>
          <p:cNvGrpSpPr/>
          <p:nvPr/>
        </p:nvGrpSpPr>
        <p:grpSpPr>
          <a:xfrm>
            <a:off x="4960854" y="5751230"/>
            <a:ext cx="142258" cy="232996"/>
            <a:chOff x="2893620" y="3309597"/>
            <a:chExt cx="150665" cy="169958"/>
          </a:xfrm>
        </p:grpSpPr>
        <p:cxnSp>
          <p:nvCxnSpPr>
            <p:cNvPr id="24" name="Straight Connector 23">
              <a:extLst>
                <a:ext uri="{FF2B5EF4-FFF2-40B4-BE49-F238E27FC236}">
                  <a16:creationId xmlns:a16="http://schemas.microsoft.com/office/drawing/2014/main" id="{A4C600A0-6FA3-3843-AC11-30458ACA6FA4}"/>
                </a:ext>
              </a:extLst>
            </p:cNvPr>
            <p:cNvCxnSpPr>
              <a:cxnSpLocks/>
            </p:cNvCxnSpPr>
            <p:nvPr/>
          </p:nvCxnSpPr>
          <p:spPr>
            <a:xfrm flipV="1">
              <a:off x="2893620"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3750DB-0BB3-4048-BFA8-F5881AD0A990}"/>
                </a:ext>
              </a:extLst>
            </p:cNvPr>
            <p:cNvCxnSpPr>
              <a:cxnSpLocks/>
            </p:cNvCxnSpPr>
            <p:nvPr/>
          </p:nvCxnSpPr>
          <p:spPr>
            <a:xfrm flipV="1">
              <a:off x="2947885"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2D18C-6FF1-E147-963F-BECE1EA5A164}"/>
                </a:ext>
              </a:extLst>
            </p:cNvPr>
            <p:cNvCxnSpPr>
              <a:cxnSpLocks/>
            </p:cNvCxnSpPr>
            <p:nvPr/>
          </p:nvCxnSpPr>
          <p:spPr>
            <a:xfrm flipV="1">
              <a:off x="2920864" y="3309597"/>
              <a:ext cx="96400" cy="1699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EB5DE0F-0A16-8348-B85D-789E9612C407}"/>
              </a:ext>
            </a:extLst>
          </p:cNvPr>
          <p:cNvGrpSpPr/>
          <p:nvPr/>
        </p:nvGrpSpPr>
        <p:grpSpPr>
          <a:xfrm>
            <a:off x="5584496" y="5749603"/>
            <a:ext cx="142258" cy="232996"/>
            <a:chOff x="2893620" y="3309597"/>
            <a:chExt cx="150665" cy="169958"/>
          </a:xfrm>
        </p:grpSpPr>
        <p:cxnSp>
          <p:nvCxnSpPr>
            <p:cNvPr id="28" name="Straight Connector 27">
              <a:extLst>
                <a:ext uri="{FF2B5EF4-FFF2-40B4-BE49-F238E27FC236}">
                  <a16:creationId xmlns:a16="http://schemas.microsoft.com/office/drawing/2014/main" id="{A0914538-8D30-0441-81A3-F7BD87C6FE7A}"/>
                </a:ext>
              </a:extLst>
            </p:cNvPr>
            <p:cNvCxnSpPr>
              <a:cxnSpLocks/>
            </p:cNvCxnSpPr>
            <p:nvPr/>
          </p:nvCxnSpPr>
          <p:spPr>
            <a:xfrm flipV="1">
              <a:off x="2893620"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11EAA4-639C-254D-9069-D78E098320C5}"/>
                </a:ext>
              </a:extLst>
            </p:cNvPr>
            <p:cNvCxnSpPr>
              <a:cxnSpLocks/>
            </p:cNvCxnSpPr>
            <p:nvPr/>
          </p:nvCxnSpPr>
          <p:spPr>
            <a:xfrm flipV="1">
              <a:off x="2947885"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1C2C98-9A18-F443-AE84-90301BFC3EAD}"/>
                </a:ext>
              </a:extLst>
            </p:cNvPr>
            <p:cNvCxnSpPr>
              <a:cxnSpLocks/>
            </p:cNvCxnSpPr>
            <p:nvPr/>
          </p:nvCxnSpPr>
          <p:spPr>
            <a:xfrm flipV="1">
              <a:off x="2920864" y="3309597"/>
              <a:ext cx="96400" cy="1699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A9D1816-23D0-AD4D-9D51-5491BF7D1542}"/>
              </a:ext>
            </a:extLst>
          </p:cNvPr>
          <p:cNvGrpSpPr/>
          <p:nvPr/>
        </p:nvGrpSpPr>
        <p:grpSpPr>
          <a:xfrm>
            <a:off x="6186642" y="5758891"/>
            <a:ext cx="142258" cy="232996"/>
            <a:chOff x="2893620" y="3309597"/>
            <a:chExt cx="150665" cy="169958"/>
          </a:xfrm>
        </p:grpSpPr>
        <p:cxnSp>
          <p:nvCxnSpPr>
            <p:cNvPr id="32" name="Straight Connector 31">
              <a:extLst>
                <a:ext uri="{FF2B5EF4-FFF2-40B4-BE49-F238E27FC236}">
                  <a16:creationId xmlns:a16="http://schemas.microsoft.com/office/drawing/2014/main" id="{531B2E83-545E-A546-8363-A9678AFA84A9}"/>
                </a:ext>
              </a:extLst>
            </p:cNvPr>
            <p:cNvCxnSpPr>
              <a:cxnSpLocks/>
            </p:cNvCxnSpPr>
            <p:nvPr/>
          </p:nvCxnSpPr>
          <p:spPr>
            <a:xfrm flipV="1">
              <a:off x="2893620"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B643632-19CC-F644-9034-0B80F9601599}"/>
                </a:ext>
              </a:extLst>
            </p:cNvPr>
            <p:cNvCxnSpPr>
              <a:cxnSpLocks/>
            </p:cNvCxnSpPr>
            <p:nvPr/>
          </p:nvCxnSpPr>
          <p:spPr>
            <a:xfrm flipV="1">
              <a:off x="2947885"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9B51FC-3E92-2D4B-992C-06F65C1490FD}"/>
                </a:ext>
              </a:extLst>
            </p:cNvPr>
            <p:cNvCxnSpPr>
              <a:cxnSpLocks/>
            </p:cNvCxnSpPr>
            <p:nvPr/>
          </p:nvCxnSpPr>
          <p:spPr>
            <a:xfrm flipV="1">
              <a:off x="2920864" y="3309597"/>
              <a:ext cx="96400" cy="1699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25B7EA56-89DA-B842-847F-A61EC116DCDB}"/>
              </a:ext>
            </a:extLst>
          </p:cNvPr>
          <p:cNvSpPr txBox="1"/>
          <p:nvPr/>
        </p:nvSpPr>
        <p:spPr>
          <a:xfrm>
            <a:off x="6511985" y="5929893"/>
            <a:ext cx="60625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Birth</a:t>
            </a:r>
          </a:p>
        </p:txBody>
      </p:sp>
      <p:cxnSp>
        <p:nvCxnSpPr>
          <p:cNvPr id="36" name="Straight Connector 35">
            <a:extLst>
              <a:ext uri="{FF2B5EF4-FFF2-40B4-BE49-F238E27FC236}">
                <a16:creationId xmlns:a16="http://schemas.microsoft.com/office/drawing/2014/main" id="{C439A1BA-9D94-2D4B-9DB0-EF6116B36BDD}"/>
              </a:ext>
            </a:extLst>
          </p:cNvPr>
          <p:cNvCxnSpPr>
            <a:cxnSpLocks/>
          </p:cNvCxnSpPr>
          <p:nvPr/>
        </p:nvCxnSpPr>
        <p:spPr>
          <a:xfrm>
            <a:off x="6823892" y="5786246"/>
            <a:ext cx="0" cy="1629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3A3EF58-9033-3F48-B041-D63C64A2A278}"/>
              </a:ext>
            </a:extLst>
          </p:cNvPr>
          <p:cNvSpPr/>
          <p:nvPr/>
        </p:nvSpPr>
        <p:spPr>
          <a:xfrm>
            <a:off x="1395880" y="1994872"/>
            <a:ext cx="2700476" cy="1556918"/>
          </a:xfrm>
          <a:prstGeom prst="ellipse">
            <a:avLst/>
          </a:prstGeom>
          <a:solidFill>
            <a:schemeClr val="bg2">
              <a:lumMod val="90000"/>
              <a:alpha val="33582"/>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0EF59E3-15E2-A246-8700-0288776F5349}"/>
              </a:ext>
            </a:extLst>
          </p:cNvPr>
          <p:cNvSpPr/>
          <p:nvPr/>
        </p:nvSpPr>
        <p:spPr>
          <a:xfrm>
            <a:off x="3321970" y="1657508"/>
            <a:ext cx="885179" cy="355827"/>
          </a:xfrm>
          <a:prstGeom prst="ellipse">
            <a:avLst/>
          </a:prstGeom>
          <a:solidFill>
            <a:srgbClr val="001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B37CF9E9-F12C-4043-A1D4-3512C2652680}"/>
              </a:ext>
            </a:extLst>
          </p:cNvPr>
          <p:cNvSpPr/>
          <p:nvPr/>
        </p:nvSpPr>
        <p:spPr>
          <a:xfrm>
            <a:off x="3208886" y="3145203"/>
            <a:ext cx="3623459" cy="1565126"/>
          </a:xfrm>
          <a:prstGeom prst="ellipse">
            <a:avLst/>
          </a:prstGeom>
          <a:gradFill>
            <a:gsLst>
              <a:gs pos="11000">
                <a:srgbClr val="0015FF"/>
              </a:gs>
              <a:gs pos="25000">
                <a:srgbClr val="0067A2"/>
              </a:gs>
              <a:gs pos="42000">
                <a:srgbClr val="00B050"/>
              </a:gs>
            </a:gsLst>
            <a:lin ang="6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F381BE2-17C5-C84F-9D58-AAC95358EA93}"/>
              </a:ext>
            </a:extLst>
          </p:cNvPr>
          <p:cNvSpPr txBox="1"/>
          <p:nvPr/>
        </p:nvSpPr>
        <p:spPr>
          <a:xfrm>
            <a:off x="3421177" y="1643380"/>
            <a:ext cx="728084"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HSC</a:t>
            </a:r>
          </a:p>
        </p:txBody>
      </p:sp>
      <p:sp>
        <p:nvSpPr>
          <p:cNvPr id="42" name="TextBox 41">
            <a:extLst>
              <a:ext uri="{FF2B5EF4-FFF2-40B4-BE49-F238E27FC236}">
                <a16:creationId xmlns:a16="http://schemas.microsoft.com/office/drawing/2014/main" id="{F0C61F2B-7B3F-9746-B784-039AB77FD083}"/>
              </a:ext>
            </a:extLst>
          </p:cNvPr>
          <p:cNvSpPr txBox="1"/>
          <p:nvPr/>
        </p:nvSpPr>
        <p:spPr>
          <a:xfrm>
            <a:off x="4886560" y="2732227"/>
            <a:ext cx="750526"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liver</a:t>
            </a:r>
          </a:p>
        </p:txBody>
      </p:sp>
      <p:sp>
        <p:nvSpPr>
          <p:cNvPr id="43" name="TextBox 42">
            <a:extLst>
              <a:ext uri="{FF2B5EF4-FFF2-40B4-BE49-F238E27FC236}">
                <a16:creationId xmlns:a16="http://schemas.microsoft.com/office/drawing/2014/main" id="{7D6A5695-56AB-624E-8EA6-39E73A64D758}"/>
              </a:ext>
            </a:extLst>
          </p:cNvPr>
          <p:cNvSpPr txBox="1"/>
          <p:nvPr/>
        </p:nvSpPr>
        <p:spPr>
          <a:xfrm>
            <a:off x="3337674" y="1239680"/>
            <a:ext cx="885179"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AGM</a:t>
            </a:r>
          </a:p>
        </p:txBody>
      </p:sp>
      <p:cxnSp>
        <p:nvCxnSpPr>
          <p:cNvPr id="44" name="Straight Arrow Connector 43">
            <a:extLst>
              <a:ext uri="{FF2B5EF4-FFF2-40B4-BE49-F238E27FC236}">
                <a16:creationId xmlns:a16="http://schemas.microsoft.com/office/drawing/2014/main" id="{DD50D2AD-59B9-2748-8F2B-3D146E60AFBF}"/>
              </a:ext>
            </a:extLst>
          </p:cNvPr>
          <p:cNvCxnSpPr>
            <a:cxnSpLocks/>
          </p:cNvCxnSpPr>
          <p:nvPr/>
        </p:nvCxnSpPr>
        <p:spPr>
          <a:xfrm>
            <a:off x="3107513" y="2739584"/>
            <a:ext cx="214457" cy="895410"/>
          </a:xfrm>
          <a:prstGeom prst="straightConnector1">
            <a:avLst/>
          </a:prstGeom>
          <a:ln w="38100">
            <a:solidFill>
              <a:srgbClr val="00B056"/>
            </a:solidFill>
            <a:tailEnd type="arrow"/>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C58E628B-4203-874C-9593-7B2D86EEB7DA}"/>
              </a:ext>
            </a:extLst>
          </p:cNvPr>
          <p:cNvSpPr/>
          <p:nvPr/>
        </p:nvSpPr>
        <p:spPr>
          <a:xfrm>
            <a:off x="2389276" y="2255818"/>
            <a:ext cx="1525069" cy="476750"/>
          </a:xfrm>
          <a:prstGeom prst="ellipse">
            <a:avLst/>
          </a:prstGeom>
          <a:gradFill flip="none" rotWithShape="1">
            <a:gsLst>
              <a:gs pos="0">
                <a:srgbClr val="00B056"/>
              </a:gs>
              <a:gs pos="43000">
                <a:srgbClr val="00B056"/>
              </a:gs>
              <a:gs pos="62000">
                <a:srgbClr val="00B056"/>
              </a:gs>
              <a:gs pos="97000">
                <a:srgbClr val="00B05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F230265F-AC74-C044-B3A4-F547AED0233D}"/>
              </a:ext>
            </a:extLst>
          </p:cNvPr>
          <p:cNvSpPr/>
          <p:nvPr/>
        </p:nvSpPr>
        <p:spPr>
          <a:xfrm>
            <a:off x="1547344" y="2685272"/>
            <a:ext cx="1101703" cy="5574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6843597-8870-D04C-89B5-7BD02ADA9729}"/>
              </a:ext>
            </a:extLst>
          </p:cNvPr>
          <p:cNvSpPr txBox="1"/>
          <p:nvPr/>
        </p:nvSpPr>
        <p:spPr>
          <a:xfrm>
            <a:off x="1535847" y="2760277"/>
            <a:ext cx="1374933" cy="400111"/>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Primitive</a:t>
            </a:r>
          </a:p>
        </p:txBody>
      </p:sp>
      <p:sp>
        <p:nvSpPr>
          <p:cNvPr id="49" name="TextBox 48">
            <a:extLst>
              <a:ext uri="{FF2B5EF4-FFF2-40B4-BE49-F238E27FC236}">
                <a16:creationId xmlns:a16="http://schemas.microsoft.com/office/drawing/2014/main" id="{4424B472-C2CE-E94D-B9CD-CF218D313E1B}"/>
              </a:ext>
            </a:extLst>
          </p:cNvPr>
          <p:cNvSpPr txBox="1"/>
          <p:nvPr/>
        </p:nvSpPr>
        <p:spPr>
          <a:xfrm>
            <a:off x="2740114" y="2295836"/>
            <a:ext cx="853319"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EMP</a:t>
            </a:r>
          </a:p>
        </p:txBody>
      </p:sp>
      <p:sp>
        <p:nvSpPr>
          <p:cNvPr id="50" name="Freeform 49">
            <a:extLst>
              <a:ext uri="{FF2B5EF4-FFF2-40B4-BE49-F238E27FC236}">
                <a16:creationId xmlns:a16="http://schemas.microsoft.com/office/drawing/2014/main" id="{F2418009-6B84-F640-9021-1E9A6EC9E6AE}"/>
              </a:ext>
            </a:extLst>
          </p:cNvPr>
          <p:cNvSpPr/>
          <p:nvPr/>
        </p:nvSpPr>
        <p:spPr>
          <a:xfrm rot="21377827">
            <a:off x="2024957" y="3129363"/>
            <a:ext cx="299080" cy="1856996"/>
          </a:xfrm>
          <a:custGeom>
            <a:avLst/>
            <a:gdLst>
              <a:gd name="connsiteX0" fmla="*/ 45413 w 223213"/>
              <a:gd name="connsiteY0" fmla="*/ 0 h 711200"/>
              <a:gd name="connsiteX1" fmla="*/ 7313 w 223213"/>
              <a:gd name="connsiteY1" fmla="*/ 101600 h 711200"/>
              <a:gd name="connsiteX2" fmla="*/ 963 w 223213"/>
              <a:gd name="connsiteY2" fmla="*/ 215900 h 711200"/>
              <a:gd name="connsiteX3" fmla="*/ 20013 w 223213"/>
              <a:gd name="connsiteY3" fmla="*/ 342900 h 711200"/>
              <a:gd name="connsiteX4" fmla="*/ 58113 w 223213"/>
              <a:gd name="connsiteY4" fmla="*/ 457200 h 711200"/>
              <a:gd name="connsiteX5" fmla="*/ 102563 w 223213"/>
              <a:gd name="connsiteY5" fmla="*/ 546100 h 711200"/>
              <a:gd name="connsiteX6" fmla="*/ 134313 w 223213"/>
              <a:gd name="connsiteY6" fmla="*/ 603250 h 711200"/>
              <a:gd name="connsiteX7" fmla="*/ 191463 w 223213"/>
              <a:gd name="connsiteY7" fmla="*/ 679450 h 711200"/>
              <a:gd name="connsiteX8" fmla="*/ 223213 w 223213"/>
              <a:gd name="connsiteY8" fmla="*/ 711200 h 711200"/>
              <a:gd name="connsiteX9" fmla="*/ 223213 w 223213"/>
              <a:gd name="connsiteY9"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13" h="711200">
                <a:moveTo>
                  <a:pt x="45413" y="0"/>
                </a:moveTo>
                <a:cubicBezTo>
                  <a:pt x="30067" y="32808"/>
                  <a:pt x="14721" y="65617"/>
                  <a:pt x="7313" y="101600"/>
                </a:cubicBezTo>
                <a:cubicBezTo>
                  <a:pt x="-95" y="137583"/>
                  <a:pt x="-1154" y="175683"/>
                  <a:pt x="963" y="215900"/>
                </a:cubicBezTo>
                <a:cubicBezTo>
                  <a:pt x="3080" y="256117"/>
                  <a:pt x="10488" y="302683"/>
                  <a:pt x="20013" y="342900"/>
                </a:cubicBezTo>
                <a:cubicBezTo>
                  <a:pt x="29538" y="383117"/>
                  <a:pt x="44355" y="423333"/>
                  <a:pt x="58113" y="457200"/>
                </a:cubicBezTo>
                <a:cubicBezTo>
                  <a:pt x="71871" y="491067"/>
                  <a:pt x="89863" y="521758"/>
                  <a:pt x="102563" y="546100"/>
                </a:cubicBezTo>
                <a:cubicBezTo>
                  <a:pt x="115263" y="570442"/>
                  <a:pt x="119496" y="581025"/>
                  <a:pt x="134313" y="603250"/>
                </a:cubicBezTo>
                <a:cubicBezTo>
                  <a:pt x="149130" y="625475"/>
                  <a:pt x="191463" y="679450"/>
                  <a:pt x="191463" y="679450"/>
                </a:cubicBezTo>
                <a:cubicBezTo>
                  <a:pt x="206280" y="697442"/>
                  <a:pt x="223213" y="711200"/>
                  <a:pt x="223213" y="711200"/>
                </a:cubicBezTo>
                <a:lnTo>
                  <a:pt x="223213" y="711200"/>
                </a:ln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51" name="Freeform 50">
            <a:extLst>
              <a:ext uri="{FF2B5EF4-FFF2-40B4-BE49-F238E27FC236}">
                <a16:creationId xmlns:a16="http://schemas.microsoft.com/office/drawing/2014/main" id="{A5523173-359E-154D-9D3A-B93293377852}"/>
              </a:ext>
            </a:extLst>
          </p:cNvPr>
          <p:cNvSpPr/>
          <p:nvPr/>
        </p:nvSpPr>
        <p:spPr>
          <a:xfrm rot="18747961" flipH="1">
            <a:off x="3918407" y="1874369"/>
            <a:ext cx="430205" cy="1303821"/>
          </a:xfrm>
          <a:custGeom>
            <a:avLst/>
            <a:gdLst>
              <a:gd name="connsiteX0" fmla="*/ 45413 w 223213"/>
              <a:gd name="connsiteY0" fmla="*/ 0 h 711200"/>
              <a:gd name="connsiteX1" fmla="*/ 7313 w 223213"/>
              <a:gd name="connsiteY1" fmla="*/ 101600 h 711200"/>
              <a:gd name="connsiteX2" fmla="*/ 963 w 223213"/>
              <a:gd name="connsiteY2" fmla="*/ 215900 h 711200"/>
              <a:gd name="connsiteX3" fmla="*/ 20013 w 223213"/>
              <a:gd name="connsiteY3" fmla="*/ 342900 h 711200"/>
              <a:gd name="connsiteX4" fmla="*/ 58113 w 223213"/>
              <a:gd name="connsiteY4" fmla="*/ 457200 h 711200"/>
              <a:gd name="connsiteX5" fmla="*/ 102563 w 223213"/>
              <a:gd name="connsiteY5" fmla="*/ 546100 h 711200"/>
              <a:gd name="connsiteX6" fmla="*/ 134313 w 223213"/>
              <a:gd name="connsiteY6" fmla="*/ 603250 h 711200"/>
              <a:gd name="connsiteX7" fmla="*/ 191463 w 223213"/>
              <a:gd name="connsiteY7" fmla="*/ 679450 h 711200"/>
              <a:gd name="connsiteX8" fmla="*/ 223213 w 223213"/>
              <a:gd name="connsiteY8" fmla="*/ 711200 h 711200"/>
              <a:gd name="connsiteX9" fmla="*/ 223213 w 223213"/>
              <a:gd name="connsiteY9"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13" h="711200">
                <a:moveTo>
                  <a:pt x="45413" y="0"/>
                </a:moveTo>
                <a:cubicBezTo>
                  <a:pt x="30067" y="32808"/>
                  <a:pt x="14721" y="65617"/>
                  <a:pt x="7313" y="101600"/>
                </a:cubicBezTo>
                <a:cubicBezTo>
                  <a:pt x="-95" y="137583"/>
                  <a:pt x="-1154" y="175683"/>
                  <a:pt x="963" y="215900"/>
                </a:cubicBezTo>
                <a:cubicBezTo>
                  <a:pt x="3080" y="256117"/>
                  <a:pt x="10488" y="302683"/>
                  <a:pt x="20013" y="342900"/>
                </a:cubicBezTo>
                <a:cubicBezTo>
                  <a:pt x="29538" y="383117"/>
                  <a:pt x="44355" y="423333"/>
                  <a:pt x="58113" y="457200"/>
                </a:cubicBezTo>
                <a:cubicBezTo>
                  <a:pt x="71871" y="491067"/>
                  <a:pt x="89863" y="521758"/>
                  <a:pt x="102563" y="546100"/>
                </a:cubicBezTo>
                <a:cubicBezTo>
                  <a:pt x="115263" y="570442"/>
                  <a:pt x="119496" y="581025"/>
                  <a:pt x="134313" y="603250"/>
                </a:cubicBezTo>
                <a:cubicBezTo>
                  <a:pt x="149130" y="625475"/>
                  <a:pt x="191463" y="679450"/>
                  <a:pt x="191463" y="679450"/>
                </a:cubicBezTo>
                <a:cubicBezTo>
                  <a:pt x="206280" y="697442"/>
                  <a:pt x="223213" y="711200"/>
                  <a:pt x="223213" y="711200"/>
                </a:cubicBezTo>
                <a:lnTo>
                  <a:pt x="223213" y="711200"/>
                </a:lnTo>
              </a:path>
            </a:pathLst>
          </a:custGeom>
          <a:noFill/>
          <a:ln w="38100">
            <a:solidFill>
              <a:srgbClr val="0015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31B8CA52-4B83-A94F-A40D-29FB28E35E37}"/>
              </a:ext>
            </a:extLst>
          </p:cNvPr>
          <p:cNvSpPr txBox="1"/>
          <p:nvPr/>
        </p:nvSpPr>
        <p:spPr>
          <a:xfrm>
            <a:off x="1116705" y="1638863"/>
            <a:ext cx="791477" cy="683264"/>
          </a:xfrm>
          <a:prstGeom prst="rect">
            <a:avLst/>
          </a:prstGeom>
          <a:noFill/>
        </p:spPr>
        <p:txBody>
          <a:bodyPr wrap="square" rtlCol="0">
            <a:spAutoFit/>
          </a:bodyPr>
          <a:lstStyle/>
          <a:p>
            <a:pPr>
              <a:lnSpc>
                <a:spcPct val="80000"/>
              </a:lnSpc>
            </a:pPr>
            <a:r>
              <a:rPr lang="en-US" sz="2400" i="1" dirty="0">
                <a:latin typeface="Arial" panose="020B0604020202020204" pitchFamily="34" charset="0"/>
                <a:cs typeface="Arial" panose="020B0604020202020204" pitchFamily="34" charset="0"/>
              </a:rPr>
              <a:t>yolk </a:t>
            </a:r>
          </a:p>
          <a:p>
            <a:pPr>
              <a:lnSpc>
                <a:spcPct val="80000"/>
              </a:lnSpc>
            </a:pPr>
            <a:r>
              <a:rPr lang="en-US" sz="2400" i="1" dirty="0">
                <a:latin typeface="Arial" panose="020B0604020202020204" pitchFamily="34" charset="0"/>
                <a:cs typeface="Arial" panose="020B0604020202020204" pitchFamily="34" charset="0"/>
              </a:rPr>
              <a:t>sac</a:t>
            </a:r>
          </a:p>
        </p:txBody>
      </p:sp>
      <p:sp>
        <p:nvSpPr>
          <p:cNvPr id="53" name="Rectangle 52">
            <a:extLst>
              <a:ext uri="{FF2B5EF4-FFF2-40B4-BE49-F238E27FC236}">
                <a16:creationId xmlns:a16="http://schemas.microsoft.com/office/drawing/2014/main" id="{076AF190-A7D9-C54A-AEE7-D1F65E87CCF8}"/>
              </a:ext>
            </a:extLst>
          </p:cNvPr>
          <p:cNvSpPr/>
          <p:nvPr/>
        </p:nvSpPr>
        <p:spPr>
          <a:xfrm>
            <a:off x="3397180" y="5074202"/>
            <a:ext cx="4401666" cy="54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D2784407-4945-ED45-91E7-ABAF6200F5FB}"/>
              </a:ext>
            </a:extLst>
          </p:cNvPr>
          <p:cNvCxnSpPr>
            <a:cxnSpLocks/>
            <a:endCxn id="71" idx="0"/>
          </p:cNvCxnSpPr>
          <p:nvPr/>
        </p:nvCxnSpPr>
        <p:spPr>
          <a:xfrm>
            <a:off x="2379096" y="5066087"/>
            <a:ext cx="6156347" cy="666"/>
          </a:xfrm>
          <a:prstGeom prst="line">
            <a:avLst/>
          </a:prstGeom>
          <a:gradFill flip="none" rotWithShape="1">
            <a:gsLst>
              <a:gs pos="22000">
                <a:srgbClr val="0015FF">
                  <a:lumMod val="72000"/>
                  <a:lumOff val="28000"/>
                </a:srgbClr>
              </a:gs>
              <a:gs pos="0">
                <a:srgbClr val="0015FF"/>
              </a:gs>
              <a:gs pos="40000">
                <a:srgbClr val="00B050">
                  <a:lumMod val="100000"/>
                </a:srgbClr>
              </a:gs>
              <a:gs pos="48000">
                <a:srgbClr val="00B050"/>
              </a:gs>
              <a:gs pos="57000">
                <a:srgbClr val="C00000">
                  <a:lumMod val="88903"/>
                </a:srgbClr>
              </a:gs>
            </a:gsLst>
            <a:lin ang="6300000" scaled="0"/>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1" name="TextBox 60">
            <a:extLst>
              <a:ext uri="{FF2B5EF4-FFF2-40B4-BE49-F238E27FC236}">
                <a16:creationId xmlns:a16="http://schemas.microsoft.com/office/drawing/2014/main" id="{DA452013-8F63-D645-8929-79EDCA865211}"/>
              </a:ext>
            </a:extLst>
          </p:cNvPr>
          <p:cNvSpPr txBox="1"/>
          <p:nvPr/>
        </p:nvSpPr>
        <p:spPr>
          <a:xfrm>
            <a:off x="2757490" y="4637190"/>
            <a:ext cx="1572866"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circulation</a:t>
            </a:r>
          </a:p>
        </p:txBody>
      </p:sp>
      <p:grpSp>
        <p:nvGrpSpPr>
          <p:cNvPr id="63" name="Group 62">
            <a:extLst>
              <a:ext uri="{FF2B5EF4-FFF2-40B4-BE49-F238E27FC236}">
                <a16:creationId xmlns:a16="http://schemas.microsoft.com/office/drawing/2014/main" id="{A8DF2631-D3A7-5F40-927B-3EF200948DA1}"/>
              </a:ext>
            </a:extLst>
          </p:cNvPr>
          <p:cNvGrpSpPr/>
          <p:nvPr/>
        </p:nvGrpSpPr>
        <p:grpSpPr>
          <a:xfrm>
            <a:off x="7025620" y="5749603"/>
            <a:ext cx="142258" cy="232996"/>
            <a:chOff x="2893620" y="3309597"/>
            <a:chExt cx="150665" cy="169958"/>
          </a:xfrm>
        </p:grpSpPr>
        <p:cxnSp>
          <p:nvCxnSpPr>
            <p:cNvPr id="64" name="Straight Connector 63">
              <a:extLst>
                <a:ext uri="{FF2B5EF4-FFF2-40B4-BE49-F238E27FC236}">
                  <a16:creationId xmlns:a16="http://schemas.microsoft.com/office/drawing/2014/main" id="{07235325-C9E1-824D-8867-3BA084D3E782}"/>
                </a:ext>
              </a:extLst>
            </p:cNvPr>
            <p:cNvCxnSpPr>
              <a:cxnSpLocks/>
            </p:cNvCxnSpPr>
            <p:nvPr/>
          </p:nvCxnSpPr>
          <p:spPr>
            <a:xfrm flipV="1">
              <a:off x="2893620"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3A7DA08-E08F-D843-99E3-29ABA70E79ED}"/>
                </a:ext>
              </a:extLst>
            </p:cNvPr>
            <p:cNvCxnSpPr>
              <a:cxnSpLocks/>
            </p:cNvCxnSpPr>
            <p:nvPr/>
          </p:nvCxnSpPr>
          <p:spPr>
            <a:xfrm flipV="1">
              <a:off x="2947885" y="3309597"/>
              <a:ext cx="96400" cy="169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977248-32B6-0343-8017-F969D6A0896C}"/>
                </a:ext>
              </a:extLst>
            </p:cNvPr>
            <p:cNvCxnSpPr>
              <a:cxnSpLocks/>
            </p:cNvCxnSpPr>
            <p:nvPr/>
          </p:nvCxnSpPr>
          <p:spPr>
            <a:xfrm flipV="1">
              <a:off x="2920864" y="3309597"/>
              <a:ext cx="96400" cy="1699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Freeform 66">
            <a:extLst>
              <a:ext uri="{FF2B5EF4-FFF2-40B4-BE49-F238E27FC236}">
                <a16:creationId xmlns:a16="http://schemas.microsoft.com/office/drawing/2014/main" id="{4AFCEC87-AF77-3848-A87E-B76079D5A086}"/>
              </a:ext>
            </a:extLst>
          </p:cNvPr>
          <p:cNvSpPr/>
          <p:nvPr/>
        </p:nvSpPr>
        <p:spPr>
          <a:xfrm>
            <a:off x="2672871" y="5074203"/>
            <a:ext cx="4437391" cy="549654"/>
          </a:xfrm>
          <a:custGeom>
            <a:avLst/>
            <a:gdLst>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316736 w 3076956"/>
              <a:gd name="connsiteY5" fmla="*/ 32004 h 333756"/>
              <a:gd name="connsiteX6" fmla="*/ 1280160 w 3076956"/>
              <a:gd name="connsiteY6" fmla="*/ 4572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257300 w 3076956"/>
              <a:gd name="connsiteY5" fmla="*/ 50292 h 333756"/>
              <a:gd name="connsiteX6" fmla="*/ 1280160 w 3076956"/>
              <a:gd name="connsiteY6" fmla="*/ 4572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257300 w 3076956"/>
              <a:gd name="connsiteY5" fmla="*/ 5029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91440 h 333756"/>
              <a:gd name="connsiteX5" fmla="*/ 1257300 w 3076956"/>
              <a:gd name="connsiteY5" fmla="*/ 5029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91440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30452 w 3076956"/>
              <a:gd name="connsiteY4" fmla="*/ 109728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30452 w 3076956"/>
              <a:gd name="connsiteY4" fmla="*/ 109728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86168 w 3076956"/>
              <a:gd name="connsiteY4" fmla="*/ 113006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86168 w 3076956"/>
              <a:gd name="connsiteY4" fmla="*/ 113006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82252 h 333756"/>
              <a:gd name="connsiteX3" fmla="*/ 1559052 w 3076956"/>
              <a:gd name="connsiteY3" fmla="*/ 169164 h 333756"/>
              <a:gd name="connsiteX4" fmla="*/ 1386168 w 3076956"/>
              <a:gd name="connsiteY4" fmla="*/ 113006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82252 h 333756"/>
              <a:gd name="connsiteX3" fmla="*/ 1559052 w 3076956"/>
              <a:gd name="connsiteY3" fmla="*/ 169164 h 333756"/>
              <a:gd name="connsiteX4" fmla="*/ 1386168 w 3076956"/>
              <a:gd name="connsiteY4" fmla="*/ 113006 h 333756"/>
              <a:gd name="connsiteX5" fmla="*/ 1259972 w 3076956"/>
              <a:gd name="connsiteY5" fmla="*/ 56765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7034 h 337034"/>
              <a:gd name="connsiteX1" fmla="*/ 2377440 w 3076956"/>
              <a:gd name="connsiteY1" fmla="*/ 309602 h 337034"/>
              <a:gd name="connsiteX2" fmla="*/ 1952244 w 3076956"/>
              <a:gd name="connsiteY2" fmla="*/ 285530 h 337034"/>
              <a:gd name="connsiteX3" fmla="*/ 1559052 w 3076956"/>
              <a:gd name="connsiteY3" fmla="*/ 172442 h 337034"/>
              <a:gd name="connsiteX4" fmla="*/ 1386168 w 3076956"/>
              <a:gd name="connsiteY4" fmla="*/ 116284 h 337034"/>
              <a:gd name="connsiteX5" fmla="*/ 1259972 w 3076956"/>
              <a:gd name="connsiteY5" fmla="*/ 60043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08376 w 3076956"/>
              <a:gd name="connsiteY0" fmla="*/ 337034 h 337034"/>
              <a:gd name="connsiteX1" fmla="*/ 2377440 w 3076956"/>
              <a:gd name="connsiteY1" fmla="*/ 309602 h 337034"/>
              <a:gd name="connsiteX2" fmla="*/ 1952244 w 3076956"/>
              <a:gd name="connsiteY2" fmla="*/ 285530 h 337034"/>
              <a:gd name="connsiteX3" fmla="*/ 1559052 w 3076956"/>
              <a:gd name="connsiteY3" fmla="*/ 172442 h 337034"/>
              <a:gd name="connsiteX4" fmla="*/ 1418943 w 3076956"/>
              <a:gd name="connsiteY4" fmla="*/ 93342 h 337034"/>
              <a:gd name="connsiteX5" fmla="*/ 1259972 w 3076956"/>
              <a:gd name="connsiteY5" fmla="*/ 60043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08376 w 3076956"/>
              <a:gd name="connsiteY0" fmla="*/ 337034 h 337034"/>
              <a:gd name="connsiteX1" fmla="*/ 2377440 w 3076956"/>
              <a:gd name="connsiteY1" fmla="*/ 309602 h 337034"/>
              <a:gd name="connsiteX2" fmla="*/ 1952244 w 3076956"/>
              <a:gd name="connsiteY2" fmla="*/ 285530 h 337034"/>
              <a:gd name="connsiteX3" fmla="*/ 1559052 w 3076956"/>
              <a:gd name="connsiteY3" fmla="*/ 172442 h 337034"/>
              <a:gd name="connsiteX4" fmla="*/ 1418943 w 3076956"/>
              <a:gd name="connsiteY4" fmla="*/ 93342 h 337034"/>
              <a:gd name="connsiteX5" fmla="*/ 1273081 w 3076956"/>
              <a:gd name="connsiteY5" fmla="*/ 40378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08376 w 3076956"/>
              <a:gd name="connsiteY0" fmla="*/ 337034 h 337034"/>
              <a:gd name="connsiteX1" fmla="*/ 2377440 w 3076956"/>
              <a:gd name="connsiteY1" fmla="*/ 309602 h 337034"/>
              <a:gd name="connsiteX2" fmla="*/ 1952244 w 3076956"/>
              <a:gd name="connsiteY2" fmla="*/ 285530 h 337034"/>
              <a:gd name="connsiteX3" fmla="*/ 1604936 w 3076956"/>
              <a:gd name="connsiteY3" fmla="*/ 195384 h 337034"/>
              <a:gd name="connsiteX4" fmla="*/ 1418943 w 3076956"/>
              <a:gd name="connsiteY4" fmla="*/ 93342 h 337034"/>
              <a:gd name="connsiteX5" fmla="*/ 1273081 w 3076956"/>
              <a:gd name="connsiteY5" fmla="*/ 40378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08376 w 3076956"/>
              <a:gd name="connsiteY0" fmla="*/ 337034 h 337034"/>
              <a:gd name="connsiteX1" fmla="*/ 2377440 w 3076956"/>
              <a:gd name="connsiteY1" fmla="*/ 309602 h 337034"/>
              <a:gd name="connsiteX2" fmla="*/ 1952244 w 3076956"/>
              <a:gd name="connsiteY2" fmla="*/ 285530 h 337034"/>
              <a:gd name="connsiteX3" fmla="*/ 1604936 w 3076956"/>
              <a:gd name="connsiteY3" fmla="*/ 195384 h 337034"/>
              <a:gd name="connsiteX4" fmla="*/ 1418943 w 3076956"/>
              <a:gd name="connsiteY4" fmla="*/ 93342 h 337034"/>
              <a:gd name="connsiteX5" fmla="*/ 1273081 w 3076956"/>
              <a:gd name="connsiteY5" fmla="*/ 40378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14931 w 3076956"/>
              <a:gd name="connsiteY0" fmla="*/ 333756 h 337034"/>
              <a:gd name="connsiteX1" fmla="*/ 2377440 w 3076956"/>
              <a:gd name="connsiteY1" fmla="*/ 309602 h 337034"/>
              <a:gd name="connsiteX2" fmla="*/ 1952244 w 3076956"/>
              <a:gd name="connsiteY2" fmla="*/ 285530 h 337034"/>
              <a:gd name="connsiteX3" fmla="*/ 1604936 w 3076956"/>
              <a:gd name="connsiteY3" fmla="*/ 195384 h 337034"/>
              <a:gd name="connsiteX4" fmla="*/ 1418943 w 3076956"/>
              <a:gd name="connsiteY4" fmla="*/ 93342 h 337034"/>
              <a:gd name="connsiteX5" fmla="*/ 1273081 w 3076956"/>
              <a:gd name="connsiteY5" fmla="*/ 40378 h 337034"/>
              <a:gd name="connsiteX6" fmla="*/ 1054395 w 3076956"/>
              <a:gd name="connsiteY6" fmla="*/ 0 h 337034"/>
              <a:gd name="connsiteX7" fmla="*/ 0 w 3076956"/>
              <a:gd name="connsiteY7" fmla="*/ 3278 h 337034"/>
              <a:gd name="connsiteX8" fmla="*/ 109728 w 3076956"/>
              <a:gd name="connsiteY8" fmla="*/ 332462 h 337034"/>
              <a:gd name="connsiteX9" fmla="*/ 3076956 w 3076956"/>
              <a:gd name="connsiteY9" fmla="*/ 337034 h 337034"/>
              <a:gd name="connsiteX0" fmla="*/ 3014931 w 3076956"/>
              <a:gd name="connsiteY0" fmla="*/ 333756 h 346867"/>
              <a:gd name="connsiteX1" fmla="*/ 2377440 w 3076956"/>
              <a:gd name="connsiteY1" fmla="*/ 309602 h 346867"/>
              <a:gd name="connsiteX2" fmla="*/ 1952244 w 3076956"/>
              <a:gd name="connsiteY2" fmla="*/ 285530 h 346867"/>
              <a:gd name="connsiteX3" fmla="*/ 1604936 w 3076956"/>
              <a:gd name="connsiteY3" fmla="*/ 195384 h 346867"/>
              <a:gd name="connsiteX4" fmla="*/ 1418943 w 3076956"/>
              <a:gd name="connsiteY4" fmla="*/ 93342 h 346867"/>
              <a:gd name="connsiteX5" fmla="*/ 1273081 w 3076956"/>
              <a:gd name="connsiteY5" fmla="*/ 40378 h 346867"/>
              <a:gd name="connsiteX6" fmla="*/ 1054395 w 3076956"/>
              <a:gd name="connsiteY6" fmla="*/ 0 h 346867"/>
              <a:gd name="connsiteX7" fmla="*/ 0 w 3076956"/>
              <a:gd name="connsiteY7" fmla="*/ 3278 h 346867"/>
              <a:gd name="connsiteX8" fmla="*/ 109728 w 3076956"/>
              <a:gd name="connsiteY8" fmla="*/ 332462 h 346867"/>
              <a:gd name="connsiteX9" fmla="*/ 3076956 w 3076956"/>
              <a:gd name="connsiteY9" fmla="*/ 346867 h 346867"/>
              <a:gd name="connsiteX0" fmla="*/ 3014931 w 3076956"/>
              <a:gd name="connsiteY0" fmla="*/ 333756 h 346867"/>
              <a:gd name="connsiteX1" fmla="*/ 2377440 w 3076956"/>
              <a:gd name="connsiteY1" fmla="*/ 309602 h 346867"/>
              <a:gd name="connsiteX2" fmla="*/ 1952244 w 3076956"/>
              <a:gd name="connsiteY2" fmla="*/ 285530 h 346867"/>
              <a:gd name="connsiteX3" fmla="*/ 1604936 w 3076956"/>
              <a:gd name="connsiteY3" fmla="*/ 195384 h 346867"/>
              <a:gd name="connsiteX4" fmla="*/ 1418943 w 3076956"/>
              <a:gd name="connsiteY4" fmla="*/ 93342 h 346867"/>
              <a:gd name="connsiteX5" fmla="*/ 1273081 w 3076956"/>
              <a:gd name="connsiteY5" fmla="*/ 40378 h 346867"/>
              <a:gd name="connsiteX6" fmla="*/ 1054395 w 3076956"/>
              <a:gd name="connsiteY6" fmla="*/ 0 h 346867"/>
              <a:gd name="connsiteX7" fmla="*/ 0 w 3076956"/>
              <a:gd name="connsiteY7" fmla="*/ 3278 h 346867"/>
              <a:gd name="connsiteX8" fmla="*/ 109728 w 3076956"/>
              <a:gd name="connsiteY8" fmla="*/ 328904 h 346867"/>
              <a:gd name="connsiteX9" fmla="*/ 3076956 w 3076956"/>
              <a:gd name="connsiteY9" fmla="*/ 346867 h 34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6956" h="346867">
                <a:moveTo>
                  <a:pt x="3014931" y="333756"/>
                </a:moveTo>
                <a:lnTo>
                  <a:pt x="2377440" y="309602"/>
                </a:lnTo>
                <a:lnTo>
                  <a:pt x="1952244" y="285530"/>
                </a:lnTo>
                <a:cubicBezTo>
                  <a:pt x="1836475" y="255481"/>
                  <a:pt x="1737092" y="238542"/>
                  <a:pt x="1604936" y="195384"/>
                </a:cubicBezTo>
                <a:lnTo>
                  <a:pt x="1418943" y="93342"/>
                </a:lnTo>
                <a:cubicBezTo>
                  <a:pt x="1395450" y="75688"/>
                  <a:pt x="1319516" y="61309"/>
                  <a:pt x="1273081" y="40378"/>
                </a:cubicBezTo>
                <a:lnTo>
                  <a:pt x="1054395" y="0"/>
                </a:lnTo>
                <a:lnTo>
                  <a:pt x="0" y="3278"/>
                </a:lnTo>
                <a:lnTo>
                  <a:pt x="109728" y="328904"/>
                </a:lnTo>
                <a:lnTo>
                  <a:pt x="3076956" y="346867"/>
                </a:lnTo>
              </a:path>
            </a:pathLst>
          </a:custGeom>
          <a:solidFill>
            <a:srgbClr val="B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FCC867CE-9E6F-4349-94D2-A66E8AAE9315}"/>
              </a:ext>
            </a:extLst>
          </p:cNvPr>
          <p:cNvSpPr/>
          <p:nvPr/>
        </p:nvSpPr>
        <p:spPr>
          <a:xfrm rot="10800000">
            <a:off x="5199950" y="5065138"/>
            <a:ext cx="2467980" cy="542208"/>
          </a:xfrm>
          <a:custGeom>
            <a:avLst/>
            <a:gdLst>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316736 w 3076956"/>
              <a:gd name="connsiteY5" fmla="*/ 32004 h 333756"/>
              <a:gd name="connsiteX6" fmla="*/ 1280160 w 3076956"/>
              <a:gd name="connsiteY6" fmla="*/ 4572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257300 w 3076956"/>
              <a:gd name="connsiteY5" fmla="*/ 50292 h 333756"/>
              <a:gd name="connsiteX6" fmla="*/ 1280160 w 3076956"/>
              <a:gd name="connsiteY6" fmla="*/ 4572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32004 h 333756"/>
              <a:gd name="connsiteX5" fmla="*/ 1257300 w 3076956"/>
              <a:gd name="connsiteY5" fmla="*/ 5029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91440 h 333756"/>
              <a:gd name="connsiteX5" fmla="*/ 1257300 w 3076956"/>
              <a:gd name="connsiteY5" fmla="*/ 5029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16736 w 3076956"/>
              <a:gd name="connsiteY4" fmla="*/ 91440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77440 w 3076956"/>
              <a:gd name="connsiteY1" fmla="*/ 306324 h 333756"/>
              <a:gd name="connsiteX2" fmla="*/ 1952244 w 3076956"/>
              <a:gd name="connsiteY2" fmla="*/ 256032 h 333756"/>
              <a:gd name="connsiteX3" fmla="*/ 1559052 w 3076956"/>
              <a:gd name="connsiteY3" fmla="*/ 169164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31672 w 3076956"/>
              <a:gd name="connsiteY1" fmla="*/ 255571 h 333756"/>
              <a:gd name="connsiteX2" fmla="*/ 1952244 w 3076956"/>
              <a:gd name="connsiteY2" fmla="*/ 256032 h 333756"/>
              <a:gd name="connsiteX3" fmla="*/ 1559052 w 3076956"/>
              <a:gd name="connsiteY3" fmla="*/ 169164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31672 w 3076956"/>
              <a:gd name="connsiteY1" fmla="*/ 255571 h 333756"/>
              <a:gd name="connsiteX2" fmla="*/ 1952243 w 3076956"/>
              <a:gd name="connsiteY2" fmla="*/ 217967 h 333756"/>
              <a:gd name="connsiteX3" fmla="*/ 1559052 w 3076956"/>
              <a:gd name="connsiteY3" fmla="*/ 169164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31672 w 3076956"/>
              <a:gd name="connsiteY1" fmla="*/ 255571 h 333756"/>
              <a:gd name="connsiteX2" fmla="*/ 1952243 w 3076956"/>
              <a:gd name="connsiteY2" fmla="*/ 217967 h 333756"/>
              <a:gd name="connsiteX3" fmla="*/ 1520912 w 3076956"/>
              <a:gd name="connsiteY3" fmla="*/ 156475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3008376 w 3076956"/>
              <a:gd name="connsiteY0" fmla="*/ 333756 h 333756"/>
              <a:gd name="connsiteX1" fmla="*/ 2331672 w 3076956"/>
              <a:gd name="connsiteY1" fmla="*/ 255571 h 333756"/>
              <a:gd name="connsiteX2" fmla="*/ 1952243 w 3076956"/>
              <a:gd name="connsiteY2" fmla="*/ 217967 h 333756"/>
              <a:gd name="connsiteX3" fmla="*/ 1520912 w 3076956"/>
              <a:gd name="connsiteY3" fmla="*/ 156475 h 333756"/>
              <a:gd name="connsiteX4" fmla="*/ 1330452 w 3076956"/>
              <a:gd name="connsiteY4" fmla="*/ 109728 h 333756"/>
              <a:gd name="connsiteX5" fmla="*/ 1243584 w 3076956"/>
              <a:gd name="connsiteY5" fmla="*/ 73152 h 333756"/>
              <a:gd name="connsiteX6" fmla="*/ 992124 w 3076956"/>
              <a:gd name="connsiteY6" fmla="*/ 0 h 333756"/>
              <a:gd name="connsiteX7" fmla="*/ 0 w 3076956"/>
              <a:gd name="connsiteY7" fmla="*/ 0 h 333756"/>
              <a:gd name="connsiteX8" fmla="*/ 109728 w 3076956"/>
              <a:gd name="connsiteY8" fmla="*/ 329184 h 333756"/>
              <a:gd name="connsiteX9" fmla="*/ 3076956 w 3076956"/>
              <a:gd name="connsiteY9" fmla="*/ 333756 h 333756"/>
              <a:gd name="connsiteX0" fmla="*/ 2898649 w 2967229"/>
              <a:gd name="connsiteY0" fmla="*/ 333756 h 333756"/>
              <a:gd name="connsiteX1" fmla="*/ 2221945 w 2967229"/>
              <a:gd name="connsiteY1" fmla="*/ 255571 h 333756"/>
              <a:gd name="connsiteX2" fmla="*/ 1842516 w 2967229"/>
              <a:gd name="connsiteY2" fmla="*/ 217967 h 333756"/>
              <a:gd name="connsiteX3" fmla="*/ 1411185 w 2967229"/>
              <a:gd name="connsiteY3" fmla="*/ 156475 h 333756"/>
              <a:gd name="connsiteX4" fmla="*/ 1220725 w 2967229"/>
              <a:gd name="connsiteY4" fmla="*/ 109728 h 333756"/>
              <a:gd name="connsiteX5" fmla="*/ 1133857 w 2967229"/>
              <a:gd name="connsiteY5" fmla="*/ 73152 h 333756"/>
              <a:gd name="connsiteX6" fmla="*/ 882397 w 2967229"/>
              <a:gd name="connsiteY6" fmla="*/ 0 h 333756"/>
              <a:gd name="connsiteX7" fmla="*/ 12320 w 2967229"/>
              <a:gd name="connsiteY7" fmla="*/ 12688 h 333756"/>
              <a:gd name="connsiteX8" fmla="*/ 1 w 2967229"/>
              <a:gd name="connsiteY8" fmla="*/ 329184 h 333756"/>
              <a:gd name="connsiteX9" fmla="*/ 2967229 w 2967229"/>
              <a:gd name="connsiteY9" fmla="*/ 333756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7229" h="333756">
                <a:moveTo>
                  <a:pt x="2898649" y="333756"/>
                </a:moveTo>
                <a:lnTo>
                  <a:pt x="2221945" y="255571"/>
                </a:lnTo>
                <a:lnTo>
                  <a:pt x="1842516" y="217967"/>
                </a:lnTo>
                <a:lnTo>
                  <a:pt x="1411185" y="156475"/>
                </a:lnTo>
                <a:cubicBezTo>
                  <a:pt x="1317186" y="123975"/>
                  <a:pt x="1284212" y="125310"/>
                  <a:pt x="1220725" y="109728"/>
                </a:cubicBezTo>
                <a:lnTo>
                  <a:pt x="1133857" y="73152"/>
                </a:lnTo>
                <a:lnTo>
                  <a:pt x="882397" y="0"/>
                </a:lnTo>
                <a:lnTo>
                  <a:pt x="12320" y="12688"/>
                </a:lnTo>
                <a:lnTo>
                  <a:pt x="1" y="329184"/>
                </a:lnTo>
                <a:lnTo>
                  <a:pt x="2967229" y="333756"/>
                </a:lnTo>
              </a:path>
            </a:pathLst>
          </a:custGeom>
          <a:solidFill>
            <a:srgbClr val="000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B7E906E-185E-404B-8F4A-C7E3FC8324BA}"/>
              </a:ext>
            </a:extLst>
          </p:cNvPr>
          <p:cNvSpPr/>
          <p:nvPr/>
        </p:nvSpPr>
        <p:spPr>
          <a:xfrm>
            <a:off x="6913371" y="5071851"/>
            <a:ext cx="1609783" cy="542209"/>
          </a:xfrm>
          <a:prstGeom prst="rect">
            <a:avLst/>
          </a:prstGeom>
          <a:solidFill>
            <a:srgbClr val="000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407E3ADE-EC71-A84C-96DE-83FD3E0F604E}"/>
              </a:ext>
            </a:extLst>
          </p:cNvPr>
          <p:cNvSpPr/>
          <p:nvPr/>
        </p:nvSpPr>
        <p:spPr>
          <a:xfrm>
            <a:off x="2412100" y="5066752"/>
            <a:ext cx="1513997" cy="536213"/>
          </a:xfrm>
          <a:prstGeom prst="rect">
            <a:avLst/>
          </a:prstGeom>
          <a:solidFill>
            <a:srgbClr val="B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F2AC8DAC-C62B-514A-A31D-01110D079FC4}"/>
              </a:ext>
            </a:extLst>
          </p:cNvPr>
          <p:cNvSpPr/>
          <p:nvPr/>
        </p:nvSpPr>
        <p:spPr>
          <a:xfrm>
            <a:off x="8426029" y="5066753"/>
            <a:ext cx="218827" cy="549654"/>
          </a:xfrm>
          <a:prstGeom prst="ellipse">
            <a:avLst/>
          </a:prstGeom>
          <a:solidFill>
            <a:srgbClr val="000CDC">
              <a:alpha val="88999"/>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8CDB25AE-17B9-2C4A-8C1E-A4C503A88B06}"/>
              </a:ext>
            </a:extLst>
          </p:cNvPr>
          <p:cNvSpPr/>
          <p:nvPr/>
        </p:nvSpPr>
        <p:spPr>
          <a:xfrm>
            <a:off x="2269680" y="5066086"/>
            <a:ext cx="218827" cy="548281"/>
          </a:xfrm>
          <a:prstGeom prst="ellipse">
            <a:avLst/>
          </a:prstGeom>
          <a:solidFill>
            <a:srgbClr val="C00000">
              <a:alpha val="9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dirty="0">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C42B34D0-95C2-D848-84D9-5DD27BF663F7}"/>
              </a:ext>
            </a:extLst>
          </p:cNvPr>
          <p:cNvCxnSpPr>
            <a:cxnSpLocks/>
            <a:endCxn id="71" idx="4"/>
          </p:cNvCxnSpPr>
          <p:nvPr/>
        </p:nvCxnSpPr>
        <p:spPr>
          <a:xfrm>
            <a:off x="2382145" y="5613393"/>
            <a:ext cx="6153298" cy="301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2E65E446-358F-C345-A2F0-2457E5588A55}"/>
              </a:ext>
            </a:extLst>
          </p:cNvPr>
          <p:cNvSpPr/>
          <p:nvPr/>
        </p:nvSpPr>
        <p:spPr>
          <a:xfrm rot="21446338">
            <a:off x="6490549" y="1521542"/>
            <a:ext cx="2202266" cy="1245928"/>
          </a:xfrm>
          <a:custGeom>
            <a:avLst/>
            <a:gdLst>
              <a:gd name="connsiteX0" fmla="*/ 917299 w 1194339"/>
              <a:gd name="connsiteY0" fmla="*/ 308233 h 735501"/>
              <a:gd name="connsiteX1" fmla="*/ 415129 w 1194339"/>
              <a:gd name="connsiteY1" fmla="*/ 285748 h 735501"/>
              <a:gd name="connsiteX2" fmla="*/ 205267 w 1194339"/>
              <a:gd name="connsiteY2" fmla="*/ 165827 h 735501"/>
              <a:gd name="connsiteX3" fmla="*/ 107830 w 1194339"/>
              <a:gd name="connsiteY3" fmla="*/ 935 h 735501"/>
              <a:gd name="connsiteX4" fmla="*/ 2899 w 1194339"/>
              <a:gd name="connsiteY4" fmla="*/ 113361 h 735501"/>
              <a:gd name="connsiteX5" fmla="*/ 32880 w 1194339"/>
              <a:gd name="connsiteY5" fmla="*/ 405669 h 735501"/>
              <a:gd name="connsiteX6" fmla="*/ 70355 w 1194339"/>
              <a:gd name="connsiteY6" fmla="*/ 585551 h 735501"/>
              <a:gd name="connsiteX7" fmla="*/ 212762 w 1194339"/>
              <a:gd name="connsiteY7" fmla="*/ 578056 h 735501"/>
              <a:gd name="connsiteX8" fmla="*/ 287712 w 1194339"/>
              <a:gd name="connsiteY8" fmla="*/ 413164 h 735501"/>
              <a:gd name="connsiteX9" fmla="*/ 535050 w 1194339"/>
              <a:gd name="connsiteY9" fmla="*/ 465630 h 735501"/>
              <a:gd name="connsiteX10" fmla="*/ 924794 w 1194339"/>
              <a:gd name="connsiteY10" fmla="*/ 480620 h 735501"/>
              <a:gd name="connsiteX11" fmla="*/ 1044716 w 1194339"/>
              <a:gd name="connsiteY11" fmla="*/ 600541 h 735501"/>
              <a:gd name="connsiteX12" fmla="*/ 1082191 w 1194339"/>
              <a:gd name="connsiteY12" fmla="*/ 735453 h 735501"/>
              <a:gd name="connsiteX13" fmla="*/ 1187122 w 1194339"/>
              <a:gd name="connsiteY13" fmla="*/ 585551 h 735501"/>
              <a:gd name="connsiteX14" fmla="*/ 1172132 w 1194339"/>
              <a:gd name="connsiteY14" fmla="*/ 300738 h 735501"/>
              <a:gd name="connsiteX15" fmla="*/ 1067201 w 1194339"/>
              <a:gd name="connsiteY15" fmla="*/ 98371 h 735501"/>
              <a:gd name="connsiteX16" fmla="*/ 999745 w 1194339"/>
              <a:gd name="connsiteY16" fmla="*/ 143341 h 735501"/>
              <a:gd name="connsiteX17" fmla="*/ 1029726 w 1194339"/>
              <a:gd name="connsiteY17" fmla="*/ 278253 h 735501"/>
              <a:gd name="connsiteX18" fmla="*/ 969765 w 1194339"/>
              <a:gd name="connsiteY18" fmla="*/ 323223 h 735501"/>
              <a:gd name="connsiteX19" fmla="*/ 917299 w 1194339"/>
              <a:gd name="connsiteY19" fmla="*/ 308233 h 73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339" h="735501">
                <a:moveTo>
                  <a:pt x="917299" y="308233"/>
                </a:moveTo>
                <a:cubicBezTo>
                  <a:pt x="824860" y="301987"/>
                  <a:pt x="533801" y="309482"/>
                  <a:pt x="415129" y="285748"/>
                </a:cubicBezTo>
                <a:cubicBezTo>
                  <a:pt x="296457" y="262014"/>
                  <a:pt x="256483" y="213296"/>
                  <a:pt x="205267" y="165827"/>
                </a:cubicBezTo>
                <a:cubicBezTo>
                  <a:pt x="154050" y="118358"/>
                  <a:pt x="141558" y="9679"/>
                  <a:pt x="107830" y="935"/>
                </a:cubicBezTo>
                <a:cubicBezTo>
                  <a:pt x="74102" y="-7809"/>
                  <a:pt x="15391" y="45905"/>
                  <a:pt x="2899" y="113361"/>
                </a:cubicBezTo>
                <a:cubicBezTo>
                  <a:pt x="-9593" y="180817"/>
                  <a:pt x="21637" y="326971"/>
                  <a:pt x="32880" y="405669"/>
                </a:cubicBezTo>
                <a:cubicBezTo>
                  <a:pt x="44123" y="484367"/>
                  <a:pt x="40375" y="556820"/>
                  <a:pt x="70355" y="585551"/>
                </a:cubicBezTo>
                <a:cubicBezTo>
                  <a:pt x="100335" y="614282"/>
                  <a:pt x="176536" y="606787"/>
                  <a:pt x="212762" y="578056"/>
                </a:cubicBezTo>
                <a:cubicBezTo>
                  <a:pt x="248988" y="549325"/>
                  <a:pt x="233997" y="431902"/>
                  <a:pt x="287712" y="413164"/>
                </a:cubicBezTo>
                <a:cubicBezTo>
                  <a:pt x="341427" y="394426"/>
                  <a:pt x="428870" y="454387"/>
                  <a:pt x="535050" y="465630"/>
                </a:cubicBezTo>
                <a:cubicBezTo>
                  <a:pt x="641230" y="476873"/>
                  <a:pt x="839850" y="458135"/>
                  <a:pt x="924794" y="480620"/>
                </a:cubicBezTo>
                <a:cubicBezTo>
                  <a:pt x="1009738" y="503105"/>
                  <a:pt x="1018483" y="558069"/>
                  <a:pt x="1044716" y="600541"/>
                </a:cubicBezTo>
                <a:cubicBezTo>
                  <a:pt x="1070949" y="643013"/>
                  <a:pt x="1058457" y="737951"/>
                  <a:pt x="1082191" y="735453"/>
                </a:cubicBezTo>
                <a:cubicBezTo>
                  <a:pt x="1105925" y="732955"/>
                  <a:pt x="1172132" y="658003"/>
                  <a:pt x="1187122" y="585551"/>
                </a:cubicBezTo>
                <a:cubicBezTo>
                  <a:pt x="1202112" y="513099"/>
                  <a:pt x="1192119" y="381935"/>
                  <a:pt x="1172132" y="300738"/>
                </a:cubicBezTo>
                <a:cubicBezTo>
                  <a:pt x="1152145" y="219541"/>
                  <a:pt x="1095932" y="124604"/>
                  <a:pt x="1067201" y="98371"/>
                </a:cubicBezTo>
                <a:cubicBezTo>
                  <a:pt x="1038470" y="72138"/>
                  <a:pt x="1005991" y="113361"/>
                  <a:pt x="999745" y="143341"/>
                </a:cubicBezTo>
                <a:cubicBezTo>
                  <a:pt x="993499" y="173321"/>
                  <a:pt x="1034723" y="248273"/>
                  <a:pt x="1029726" y="278253"/>
                </a:cubicBezTo>
                <a:cubicBezTo>
                  <a:pt x="1024729" y="308233"/>
                  <a:pt x="969765" y="323223"/>
                  <a:pt x="969765" y="323223"/>
                </a:cubicBezTo>
                <a:cubicBezTo>
                  <a:pt x="952276" y="329469"/>
                  <a:pt x="1009738" y="314479"/>
                  <a:pt x="917299" y="308233"/>
                </a:cubicBezTo>
                <a:close/>
              </a:path>
            </a:pathLst>
          </a:custGeom>
          <a:solidFill>
            <a:srgbClr val="1912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D7E87A71-0E07-D045-BEFC-B5D2A567A7B2}"/>
              </a:ext>
            </a:extLst>
          </p:cNvPr>
          <p:cNvSpPr txBox="1"/>
          <p:nvPr/>
        </p:nvSpPr>
        <p:spPr>
          <a:xfrm>
            <a:off x="7407350" y="1553673"/>
            <a:ext cx="646331" cy="461665"/>
          </a:xfrm>
          <a:prstGeom prst="rect">
            <a:avLst/>
          </a:prstGeom>
          <a:noFill/>
        </p:spPr>
        <p:txBody>
          <a:bodyPr wrap="none" rtlCol="0">
            <a:spAutoFit/>
          </a:bodyPr>
          <a:lstStyle/>
          <a:p>
            <a:r>
              <a:rPr lang="en-US" sz="2400" i="1" dirty="0">
                <a:latin typeface="Arial" panose="020B0604020202020204" pitchFamily="34" charset="0"/>
                <a:cs typeface="Arial" panose="020B0604020202020204" pitchFamily="34" charset="0"/>
              </a:rPr>
              <a:t>BM</a:t>
            </a:r>
          </a:p>
        </p:txBody>
      </p:sp>
      <p:sp>
        <p:nvSpPr>
          <p:cNvPr id="80" name="TextBox 79">
            <a:extLst>
              <a:ext uri="{FF2B5EF4-FFF2-40B4-BE49-F238E27FC236}">
                <a16:creationId xmlns:a16="http://schemas.microsoft.com/office/drawing/2014/main" id="{9F1A3553-E39D-A74E-9FB4-A37F499B0E20}"/>
              </a:ext>
            </a:extLst>
          </p:cNvPr>
          <p:cNvSpPr txBox="1"/>
          <p:nvPr/>
        </p:nvSpPr>
        <p:spPr>
          <a:xfrm>
            <a:off x="7328001" y="1972297"/>
            <a:ext cx="728084"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HSC</a:t>
            </a:r>
          </a:p>
        </p:txBody>
      </p:sp>
      <p:sp>
        <p:nvSpPr>
          <p:cNvPr id="74" name="Freeform 73">
            <a:extLst>
              <a:ext uri="{FF2B5EF4-FFF2-40B4-BE49-F238E27FC236}">
                <a16:creationId xmlns:a16="http://schemas.microsoft.com/office/drawing/2014/main" id="{251281F0-3611-154E-834C-AB3C9AC9D065}"/>
              </a:ext>
            </a:extLst>
          </p:cNvPr>
          <p:cNvSpPr/>
          <p:nvPr/>
        </p:nvSpPr>
        <p:spPr>
          <a:xfrm rot="13813201">
            <a:off x="6298353" y="2636186"/>
            <a:ext cx="439285" cy="898497"/>
          </a:xfrm>
          <a:custGeom>
            <a:avLst/>
            <a:gdLst>
              <a:gd name="connsiteX0" fmla="*/ 45413 w 223213"/>
              <a:gd name="connsiteY0" fmla="*/ 0 h 711200"/>
              <a:gd name="connsiteX1" fmla="*/ 7313 w 223213"/>
              <a:gd name="connsiteY1" fmla="*/ 101600 h 711200"/>
              <a:gd name="connsiteX2" fmla="*/ 963 w 223213"/>
              <a:gd name="connsiteY2" fmla="*/ 215900 h 711200"/>
              <a:gd name="connsiteX3" fmla="*/ 20013 w 223213"/>
              <a:gd name="connsiteY3" fmla="*/ 342900 h 711200"/>
              <a:gd name="connsiteX4" fmla="*/ 58113 w 223213"/>
              <a:gd name="connsiteY4" fmla="*/ 457200 h 711200"/>
              <a:gd name="connsiteX5" fmla="*/ 102563 w 223213"/>
              <a:gd name="connsiteY5" fmla="*/ 546100 h 711200"/>
              <a:gd name="connsiteX6" fmla="*/ 134313 w 223213"/>
              <a:gd name="connsiteY6" fmla="*/ 603250 h 711200"/>
              <a:gd name="connsiteX7" fmla="*/ 191463 w 223213"/>
              <a:gd name="connsiteY7" fmla="*/ 679450 h 711200"/>
              <a:gd name="connsiteX8" fmla="*/ 223213 w 223213"/>
              <a:gd name="connsiteY8" fmla="*/ 711200 h 711200"/>
              <a:gd name="connsiteX9" fmla="*/ 223213 w 223213"/>
              <a:gd name="connsiteY9"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13" h="711200">
                <a:moveTo>
                  <a:pt x="45413" y="0"/>
                </a:moveTo>
                <a:cubicBezTo>
                  <a:pt x="30067" y="32808"/>
                  <a:pt x="14721" y="65617"/>
                  <a:pt x="7313" y="101600"/>
                </a:cubicBezTo>
                <a:cubicBezTo>
                  <a:pt x="-95" y="137583"/>
                  <a:pt x="-1154" y="175683"/>
                  <a:pt x="963" y="215900"/>
                </a:cubicBezTo>
                <a:cubicBezTo>
                  <a:pt x="3080" y="256117"/>
                  <a:pt x="10488" y="302683"/>
                  <a:pt x="20013" y="342900"/>
                </a:cubicBezTo>
                <a:cubicBezTo>
                  <a:pt x="29538" y="383117"/>
                  <a:pt x="44355" y="423333"/>
                  <a:pt x="58113" y="457200"/>
                </a:cubicBezTo>
                <a:cubicBezTo>
                  <a:pt x="71871" y="491067"/>
                  <a:pt x="89863" y="521758"/>
                  <a:pt x="102563" y="546100"/>
                </a:cubicBezTo>
                <a:cubicBezTo>
                  <a:pt x="115263" y="570442"/>
                  <a:pt x="119496" y="581025"/>
                  <a:pt x="134313" y="603250"/>
                </a:cubicBezTo>
                <a:cubicBezTo>
                  <a:pt x="149130" y="625475"/>
                  <a:pt x="191463" y="679450"/>
                  <a:pt x="191463" y="679450"/>
                </a:cubicBezTo>
                <a:cubicBezTo>
                  <a:pt x="206280" y="697442"/>
                  <a:pt x="223213" y="711200"/>
                  <a:pt x="223213" y="711200"/>
                </a:cubicBezTo>
                <a:lnTo>
                  <a:pt x="223213" y="711200"/>
                </a:lnTo>
              </a:path>
            </a:pathLst>
          </a:custGeom>
          <a:noFill/>
          <a:ln w="38100">
            <a:solidFill>
              <a:srgbClr val="0015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ADE09C6-3F16-86F1-37D1-0691C0537CF0}"/>
              </a:ext>
            </a:extLst>
          </p:cNvPr>
          <p:cNvSpPr txBox="1"/>
          <p:nvPr/>
        </p:nvSpPr>
        <p:spPr>
          <a:xfrm>
            <a:off x="3976206" y="1891861"/>
            <a:ext cx="46839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HE</a:t>
            </a:r>
          </a:p>
        </p:txBody>
      </p:sp>
      <p:sp>
        <p:nvSpPr>
          <p:cNvPr id="73" name="TextBox 72">
            <a:extLst>
              <a:ext uri="{FF2B5EF4-FFF2-40B4-BE49-F238E27FC236}">
                <a16:creationId xmlns:a16="http://schemas.microsoft.com/office/drawing/2014/main" id="{4888D3E6-6FFF-9A47-81EF-D2B1D99745AA}"/>
              </a:ext>
            </a:extLst>
          </p:cNvPr>
          <p:cNvSpPr txBox="1"/>
          <p:nvPr/>
        </p:nvSpPr>
        <p:spPr>
          <a:xfrm>
            <a:off x="1980815" y="3191077"/>
            <a:ext cx="46839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HA</a:t>
            </a:r>
          </a:p>
        </p:txBody>
      </p:sp>
      <p:sp>
        <p:nvSpPr>
          <p:cNvPr id="77" name="TextBox 76">
            <a:extLst>
              <a:ext uri="{FF2B5EF4-FFF2-40B4-BE49-F238E27FC236}">
                <a16:creationId xmlns:a16="http://schemas.microsoft.com/office/drawing/2014/main" id="{368AAB5D-6F6E-ADFC-A6C3-559203D1B634}"/>
              </a:ext>
            </a:extLst>
          </p:cNvPr>
          <p:cNvSpPr txBox="1"/>
          <p:nvPr/>
        </p:nvSpPr>
        <p:spPr>
          <a:xfrm>
            <a:off x="3135047" y="2713150"/>
            <a:ext cx="46839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HE</a:t>
            </a:r>
          </a:p>
        </p:txBody>
      </p:sp>
    </p:spTree>
    <p:extLst>
      <p:ext uri="{BB962C8B-B14F-4D97-AF65-F5344CB8AC3E}">
        <p14:creationId xmlns:p14="http://schemas.microsoft.com/office/powerpoint/2010/main" val="36806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atter chart&#10;&#10;Description automatically generated">
            <a:extLst>
              <a:ext uri="{FF2B5EF4-FFF2-40B4-BE49-F238E27FC236}">
                <a16:creationId xmlns:a16="http://schemas.microsoft.com/office/drawing/2014/main" id="{62F0A6AB-DD1A-5F9E-CC32-AB7073F5E1C4}"/>
              </a:ext>
            </a:extLst>
          </p:cNvPr>
          <p:cNvPicPr>
            <a:picLocks noChangeAspect="1"/>
          </p:cNvPicPr>
          <p:nvPr/>
        </p:nvPicPr>
        <p:blipFill rotWithShape="1">
          <a:blip r:embed="rId3"/>
          <a:srcRect l="56906" t="11575" r="16392" b="46787"/>
          <a:stretch/>
        </p:blipFill>
        <p:spPr>
          <a:xfrm>
            <a:off x="8476933" y="4579760"/>
            <a:ext cx="1622884" cy="2141620"/>
          </a:xfrm>
          <a:prstGeom prst="rect">
            <a:avLst/>
          </a:prstGeom>
          <a:ln w="12700">
            <a:solidFill>
              <a:schemeClr val="bg2">
                <a:lumMod val="50000"/>
              </a:schemeClr>
            </a:solidFill>
          </a:ln>
        </p:spPr>
      </p:pic>
      <p:pic>
        <p:nvPicPr>
          <p:cNvPr id="3" name="Picture 2" descr="A picture containing arrow&#10;&#10;Description automatically generated">
            <a:extLst>
              <a:ext uri="{FF2B5EF4-FFF2-40B4-BE49-F238E27FC236}">
                <a16:creationId xmlns:a16="http://schemas.microsoft.com/office/drawing/2014/main" id="{82B945D6-4BDC-0F3D-7179-569F86C6A26E}"/>
              </a:ext>
            </a:extLst>
          </p:cNvPr>
          <p:cNvPicPr>
            <a:picLocks noChangeAspect="1"/>
          </p:cNvPicPr>
          <p:nvPr/>
        </p:nvPicPr>
        <p:blipFill rotWithShape="1">
          <a:blip r:embed="rId4"/>
          <a:srcRect l="57146" t="12511" r="16196" b="45851"/>
          <a:stretch/>
        </p:blipFill>
        <p:spPr>
          <a:xfrm>
            <a:off x="6744944" y="4579760"/>
            <a:ext cx="1620265" cy="2141621"/>
          </a:xfrm>
          <a:prstGeom prst="rect">
            <a:avLst/>
          </a:prstGeom>
          <a:ln w="12700">
            <a:solidFill>
              <a:schemeClr val="bg2">
                <a:lumMod val="50000"/>
              </a:schemeClr>
            </a:solidFill>
          </a:ln>
        </p:spPr>
      </p:pic>
      <p:pic>
        <p:nvPicPr>
          <p:cNvPr id="5" name="Picture 4" descr="Scatter chart&#10;&#10;Description automatically generated with low confidence">
            <a:extLst>
              <a:ext uri="{FF2B5EF4-FFF2-40B4-BE49-F238E27FC236}">
                <a16:creationId xmlns:a16="http://schemas.microsoft.com/office/drawing/2014/main" id="{E7E766CF-046C-3790-8B9A-0712A33F990E}"/>
              </a:ext>
            </a:extLst>
          </p:cNvPr>
          <p:cNvPicPr>
            <a:picLocks noChangeAspect="1"/>
          </p:cNvPicPr>
          <p:nvPr/>
        </p:nvPicPr>
        <p:blipFill rotWithShape="1">
          <a:blip r:embed="rId5"/>
          <a:srcRect l="56399" t="12164" r="16942" b="46199"/>
          <a:stretch/>
        </p:blipFill>
        <p:spPr>
          <a:xfrm>
            <a:off x="5005528" y="4579760"/>
            <a:ext cx="1620266" cy="2141621"/>
          </a:xfrm>
          <a:prstGeom prst="rect">
            <a:avLst/>
          </a:prstGeom>
          <a:ln w="12700">
            <a:solidFill>
              <a:schemeClr val="bg2">
                <a:lumMod val="50000"/>
              </a:schemeClr>
            </a:solidFill>
          </a:ln>
        </p:spPr>
      </p:pic>
      <p:sp>
        <p:nvSpPr>
          <p:cNvPr id="6" name="TextBox 5">
            <a:extLst>
              <a:ext uri="{FF2B5EF4-FFF2-40B4-BE49-F238E27FC236}">
                <a16:creationId xmlns:a16="http://schemas.microsoft.com/office/drawing/2014/main" id="{0F3C8B30-BA74-28E8-5A3E-47D7E5620D52}"/>
              </a:ext>
            </a:extLst>
          </p:cNvPr>
          <p:cNvSpPr txBox="1"/>
          <p:nvPr/>
        </p:nvSpPr>
        <p:spPr>
          <a:xfrm>
            <a:off x="9385646" y="4559250"/>
            <a:ext cx="740908" cy="400110"/>
          </a:xfrm>
          <a:prstGeom prst="rect">
            <a:avLst/>
          </a:prstGeom>
          <a:noFill/>
        </p:spPr>
        <p:txBody>
          <a:bodyPr wrap="none" rtlCol="0">
            <a:spAutoFit/>
          </a:bodyPr>
          <a:lstStyle/>
          <a:p>
            <a:r>
              <a:rPr lang="en-US" sz="2000" b="0">
                <a:solidFill>
                  <a:srgbClr val="1A03F4"/>
                </a:solidFill>
                <a:latin typeface="Arial" panose="020B0604020202020204" pitchFamily="34" charset="0"/>
                <a:cs typeface="Arial" panose="020B0604020202020204" pitchFamily="34" charset="0"/>
              </a:rPr>
              <a:t>IRF8</a:t>
            </a:r>
          </a:p>
        </p:txBody>
      </p:sp>
      <p:sp>
        <p:nvSpPr>
          <p:cNvPr id="7" name="TextBox 6">
            <a:extLst>
              <a:ext uri="{FF2B5EF4-FFF2-40B4-BE49-F238E27FC236}">
                <a16:creationId xmlns:a16="http://schemas.microsoft.com/office/drawing/2014/main" id="{946747B2-7A7C-ABAF-CD64-88BCD45F09F4}"/>
              </a:ext>
            </a:extLst>
          </p:cNvPr>
          <p:cNvSpPr txBox="1"/>
          <p:nvPr/>
        </p:nvSpPr>
        <p:spPr>
          <a:xfrm>
            <a:off x="7655047" y="4560245"/>
            <a:ext cx="699230" cy="400110"/>
          </a:xfrm>
          <a:prstGeom prst="rect">
            <a:avLst/>
          </a:prstGeom>
          <a:noFill/>
        </p:spPr>
        <p:txBody>
          <a:bodyPr wrap="none" rtlCol="0">
            <a:spAutoFit/>
          </a:bodyPr>
          <a:lstStyle/>
          <a:p>
            <a:r>
              <a:rPr lang="en-US" sz="2000" b="0">
                <a:solidFill>
                  <a:srgbClr val="FF0000"/>
                </a:solidFill>
                <a:latin typeface="Arial" panose="020B0604020202020204" pitchFamily="34" charset="0"/>
                <a:cs typeface="Arial" panose="020B0604020202020204" pitchFamily="34" charset="0"/>
              </a:rPr>
              <a:t>HBZ</a:t>
            </a:r>
          </a:p>
        </p:txBody>
      </p:sp>
      <p:sp>
        <p:nvSpPr>
          <p:cNvPr id="8" name="TextBox 7">
            <a:extLst>
              <a:ext uri="{FF2B5EF4-FFF2-40B4-BE49-F238E27FC236}">
                <a16:creationId xmlns:a16="http://schemas.microsoft.com/office/drawing/2014/main" id="{A19E3F3C-3D44-9223-8998-D6A03FAA9182}"/>
              </a:ext>
            </a:extLst>
          </p:cNvPr>
          <p:cNvSpPr txBox="1"/>
          <p:nvPr/>
        </p:nvSpPr>
        <p:spPr>
          <a:xfrm>
            <a:off x="5979679" y="4567202"/>
            <a:ext cx="655950" cy="400110"/>
          </a:xfrm>
          <a:prstGeom prst="rect">
            <a:avLst/>
          </a:prstGeom>
          <a:noFill/>
        </p:spPr>
        <p:txBody>
          <a:bodyPr wrap="none" rtlCol="0">
            <a:spAutoFit/>
          </a:bodyPr>
          <a:lstStyle/>
          <a:p>
            <a:r>
              <a:rPr lang="en-US" sz="2000" b="0" dirty="0">
                <a:solidFill>
                  <a:schemeClr val="accent6">
                    <a:lumMod val="75000"/>
                  </a:schemeClr>
                </a:solidFill>
                <a:latin typeface="Arial" panose="020B0604020202020204" pitchFamily="34" charset="0"/>
                <a:cs typeface="Arial" panose="020B0604020202020204" pitchFamily="34" charset="0"/>
              </a:rPr>
              <a:t>PF4</a:t>
            </a:r>
          </a:p>
        </p:txBody>
      </p:sp>
      <p:cxnSp>
        <p:nvCxnSpPr>
          <p:cNvPr id="10" name="Straight Arrow Connector 9">
            <a:extLst>
              <a:ext uri="{FF2B5EF4-FFF2-40B4-BE49-F238E27FC236}">
                <a16:creationId xmlns:a16="http://schemas.microsoft.com/office/drawing/2014/main" id="{A9DE1D31-0771-4B48-8DF0-AB4D7C9AE55B}"/>
              </a:ext>
            </a:extLst>
          </p:cNvPr>
          <p:cNvCxnSpPr>
            <a:cxnSpLocks/>
          </p:cNvCxnSpPr>
          <p:nvPr/>
        </p:nvCxnSpPr>
        <p:spPr bwMode="auto">
          <a:xfrm flipH="1">
            <a:off x="7817522" y="6402434"/>
            <a:ext cx="308392" cy="0"/>
          </a:xfrm>
          <a:prstGeom prst="straightConnector1">
            <a:avLst/>
          </a:prstGeom>
          <a:solidFill>
            <a:schemeClr val="accent1"/>
          </a:solidFill>
          <a:ln w="698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C51D5751-18D0-5CA0-AA86-9D90BEA36930}"/>
              </a:ext>
            </a:extLst>
          </p:cNvPr>
          <p:cNvCxnSpPr>
            <a:cxnSpLocks/>
          </p:cNvCxnSpPr>
          <p:nvPr/>
        </p:nvCxnSpPr>
        <p:spPr bwMode="auto">
          <a:xfrm flipH="1" flipV="1">
            <a:off x="9957962" y="5313732"/>
            <a:ext cx="168592" cy="222432"/>
          </a:xfrm>
          <a:prstGeom prst="straightConnector1">
            <a:avLst/>
          </a:prstGeom>
          <a:solidFill>
            <a:schemeClr val="accent1"/>
          </a:solidFill>
          <a:ln w="69850" cap="flat" cmpd="sng" algn="ctr">
            <a:solidFill>
              <a:srgbClr val="1A03F4"/>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BCA5CBEF-92A8-AF44-0C61-6656070A3A19}"/>
              </a:ext>
            </a:extLst>
          </p:cNvPr>
          <p:cNvCxnSpPr>
            <a:cxnSpLocks/>
          </p:cNvCxnSpPr>
          <p:nvPr/>
        </p:nvCxnSpPr>
        <p:spPr bwMode="auto">
          <a:xfrm flipH="1">
            <a:off x="6334231" y="5991300"/>
            <a:ext cx="319980" cy="0"/>
          </a:xfrm>
          <a:prstGeom prst="straightConnector1">
            <a:avLst/>
          </a:prstGeom>
          <a:solidFill>
            <a:schemeClr val="accent1"/>
          </a:solidFill>
          <a:ln w="69850"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pic>
        <p:nvPicPr>
          <p:cNvPr id="14" name="Picture 13" descr="A picture containing arrow&#10;&#10;Description automatically generated">
            <a:extLst>
              <a:ext uri="{FF2B5EF4-FFF2-40B4-BE49-F238E27FC236}">
                <a16:creationId xmlns:a16="http://schemas.microsoft.com/office/drawing/2014/main" id="{CEFA0EBD-2D0B-5ACB-3D1F-8F605C592571}"/>
              </a:ext>
            </a:extLst>
          </p:cNvPr>
          <p:cNvPicPr>
            <a:picLocks noChangeAspect="1"/>
          </p:cNvPicPr>
          <p:nvPr/>
        </p:nvPicPr>
        <p:blipFill rotWithShape="1">
          <a:blip r:embed="rId6"/>
          <a:srcRect l="57318" t="12281" r="16641" b="46082"/>
          <a:stretch/>
        </p:blipFill>
        <p:spPr>
          <a:xfrm>
            <a:off x="6534832" y="180727"/>
            <a:ext cx="3118877" cy="4195024"/>
          </a:xfrm>
          <a:prstGeom prst="rect">
            <a:avLst/>
          </a:prstGeom>
          <a:ln w="12700">
            <a:solidFill>
              <a:schemeClr val="bg2">
                <a:lumMod val="50000"/>
              </a:schemeClr>
            </a:solidFill>
          </a:ln>
        </p:spPr>
      </p:pic>
      <p:sp>
        <p:nvSpPr>
          <p:cNvPr id="15" name="Freeform 14">
            <a:extLst>
              <a:ext uri="{FF2B5EF4-FFF2-40B4-BE49-F238E27FC236}">
                <a16:creationId xmlns:a16="http://schemas.microsoft.com/office/drawing/2014/main" id="{4858B9B0-40FD-7D7F-6AAC-9DE140417E9D}"/>
              </a:ext>
            </a:extLst>
          </p:cNvPr>
          <p:cNvSpPr/>
          <p:nvPr/>
        </p:nvSpPr>
        <p:spPr bwMode="auto">
          <a:xfrm>
            <a:off x="8926240" y="949789"/>
            <a:ext cx="598560" cy="883450"/>
          </a:xfrm>
          <a:custGeom>
            <a:avLst/>
            <a:gdLst>
              <a:gd name="connsiteX0" fmla="*/ 185017 w 682988"/>
              <a:gd name="connsiteY0" fmla="*/ 33154 h 906234"/>
              <a:gd name="connsiteX1" fmla="*/ 4543 w 682988"/>
              <a:gd name="connsiteY1" fmla="*/ 321911 h 906234"/>
              <a:gd name="connsiteX2" fmla="*/ 76733 w 682988"/>
              <a:gd name="connsiteY2" fmla="*/ 646764 h 906234"/>
              <a:gd name="connsiteX3" fmla="*/ 317365 w 682988"/>
              <a:gd name="connsiteY3" fmla="*/ 863333 h 906234"/>
              <a:gd name="connsiteX4" fmla="*/ 413617 w 682988"/>
              <a:gd name="connsiteY4" fmla="*/ 887396 h 906234"/>
              <a:gd name="connsiteX5" fmla="*/ 642217 w 682988"/>
              <a:gd name="connsiteY5" fmla="*/ 646764 h 906234"/>
              <a:gd name="connsiteX6" fmla="*/ 666280 w 682988"/>
              <a:gd name="connsiteY6" fmla="*/ 273785 h 906234"/>
              <a:gd name="connsiteX7" fmla="*/ 461743 w 682988"/>
              <a:gd name="connsiteY7" fmla="*/ 33154 h 906234"/>
              <a:gd name="connsiteX8" fmla="*/ 185017 w 682988"/>
              <a:gd name="connsiteY8" fmla="*/ 33154 h 90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988" h="906234">
                <a:moveTo>
                  <a:pt x="185017" y="33154"/>
                </a:moveTo>
                <a:cubicBezTo>
                  <a:pt x="108817" y="81280"/>
                  <a:pt x="22590" y="219643"/>
                  <a:pt x="4543" y="321911"/>
                </a:cubicBezTo>
                <a:cubicBezTo>
                  <a:pt x="-13504" y="424179"/>
                  <a:pt x="24596" y="556527"/>
                  <a:pt x="76733" y="646764"/>
                </a:cubicBezTo>
                <a:cubicBezTo>
                  <a:pt x="128870" y="737001"/>
                  <a:pt x="261218" y="823228"/>
                  <a:pt x="317365" y="863333"/>
                </a:cubicBezTo>
                <a:cubicBezTo>
                  <a:pt x="373512" y="903438"/>
                  <a:pt x="359475" y="923491"/>
                  <a:pt x="413617" y="887396"/>
                </a:cubicBezTo>
                <a:cubicBezTo>
                  <a:pt x="467759" y="851301"/>
                  <a:pt x="600107" y="749032"/>
                  <a:pt x="642217" y="646764"/>
                </a:cubicBezTo>
                <a:cubicBezTo>
                  <a:pt x="684327" y="544496"/>
                  <a:pt x="696359" y="376053"/>
                  <a:pt x="666280" y="273785"/>
                </a:cubicBezTo>
                <a:cubicBezTo>
                  <a:pt x="636201" y="171517"/>
                  <a:pt x="537943" y="73259"/>
                  <a:pt x="461743" y="33154"/>
                </a:cubicBezTo>
                <a:cubicBezTo>
                  <a:pt x="385543" y="-6951"/>
                  <a:pt x="261217" y="-14972"/>
                  <a:pt x="185017" y="33154"/>
                </a:cubicBezTo>
                <a:close/>
              </a:path>
            </a:pathLst>
          </a:custGeom>
          <a:solidFill>
            <a:srgbClr val="1A03F4">
              <a:alpha val="10000"/>
            </a:srgbClr>
          </a:solidFill>
          <a:ln w="22225" cap="flat" cmpd="sng" algn="ctr">
            <a:solidFill>
              <a:srgbClr val="1A03F4"/>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D4"/>
              </a:solidFill>
              <a:effectLst/>
              <a:latin typeface="Arial" charset="0"/>
              <a:ea typeface="ＭＳ Ｐゴシック" charset="0"/>
            </a:endParaRPr>
          </a:p>
        </p:txBody>
      </p:sp>
      <p:sp>
        <p:nvSpPr>
          <p:cNvPr id="16" name="TextBox 15">
            <a:extLst>
              <a:ext uri="{FF2B5EF4-FFF2-40B4-BE49-F238E27FC236}">
                <a16:creationId xmlns:a16="http://schemas.microsoft.com/office/drawing/2014/main" id="{5A60D809-A09B-3DB2-01A0-3D9BDA502D5C}"/>
              </a:ext>
            </a:extLst>
          </p:cNvPr>
          <p:cNvSpPr txBox="1"/>
          <p:nvPr/>
        </p:nvSpPr>
        <p:spPr>
          <a:xfrm>
            <a:off x="8749892" y="393787"/>
            <a:ext cx="864339" cy="523220"/>
          </a:xfrm>
          <a:prstGeom prst="rect">
            <a:avLst/>
          </a:prstGeom>
          <a:noFill/>
        </p:spPr>
        <p:txBody>
          <a:bodyPr wrap="none" rtlCol="0">
            <a:spAutoFit/>
          </a:bodyPr>
          <a:lstStyle/>
          <a:p>
            <a:r>
              <a:rPr lang="en-US" sz="2800" dirty="0">
                <a:solidFill>
                  <a:srgbClr val="1A03F4"/>
                </a:solidFill>
                <a:latin typeface="Arial" panose="020B0604020202020204" pitchFamily="34" charset="0"/>
                <a:cs typeface="Arial" panose="020B0604020202020204" pitchFamily="34" charset="0"/>
              </a:rPr>
              <a:t>Mac</a:t>
            </a:r>
          </a:p>
        </p:txBody>
      </p:sp>
      <p:sp>
        <p:nvSpPr>
          <p:cNvPr id="17" name="Freeform 16">
            <a:extLst>
              <a:ext uri="{FF2B5EF4-FFF2-40B4-BE49-F238E27FC236}">
                <a16:creationId xmlns:a16="http://schemas.microsoft.com/office/drawing/2014/main" id="{0BC78B15-5037-8396-EBC1-2EBE510EBC70}"/>
              </a:ext>
            </a:extLst>
          </p:cNvPr>
          <p:cNvSpPr/>
          <p:nvPr/>
        </p:nvSpPr>
        <p:spPr bwMode="auto">
          <a:xfrm rot="20384411">
            <a:off x="7736686" y="3334219"/>
            <a:ext cx="681287" cy="803407"/>
          </a:xfrm>
          <a:custGeom>
            <a:avLst/>
            <a:gdLst>
              <a:gd name="connsiteX0" fmla="*/ 0 w 740609"/>
              <a:gd name="connsiteY0" fmla="*/ 725174 h 1077315"/>
              <a:gd name="connsiteX1" fmla="*/ 144378 w 740609"/>
              <a:gd name="connsiteY1" fmla="*/ 1013932 h 1077315"/>
              <a:gd name="connsiteX2" fmla="*/ 469231 w 740609"/>
              <a:gd name="connsiteY2" fmla="*/ 1062058 h 1077315"/>
              <a:gd name="connsiteX3" fmla="*/ 721894 w 740609"/>
              <a:gd name="connsiteY3" fmla="*/ 809395 h 1077315"/>
              <a:gd name="connsiteX4" fmla="*/ 721894 w 740609"/>
              <a:gd name="connsiteY4" fmla="*/ 532669 h 1077315"/>
              <a:gd name="connsiteX5" fmla="*/ 721894 w 740609"/>
              <a:gd name="connsiteY5" fmla="*/ 364227 h 1077315"/>
              <a:gd name="connsiteX6" fmla="*/ 613610 w 740609"/>
              <a:gd name="connsiteY6" fmla="*/ 135627 h 1077315"/>
              <a:gd name="connsiteX7" fmla="*/ 397042 w 740609"/>
              <a:gd name="connsiteY7" fmla="*/ 3279 h 1077315"/>
              <a:gd name="connsiteX8" fmla="*/ 204536 w 740609"/>
              <a:gd name="connsiteY8" fmla="*/ 267974 h 1077315"/>
              <a:gd name="connsiteX9" fmla="*/ 60157 w 740609"/>
              <a:gd name="connsiteY9" fmla="*/ 556732 h 1077315"/>
              <a:gd name="connsiteX10" fmla="*/ 24063 w 740609"/>
              <a:gd name="connsiteY10" fmla="*/ 809395 h 1077315"/>
              <a:gd name="connsiteX11" fmla="*/ 24063 w 740609"/>
              <a:gd name="connsiteY11" fmla="*/ 785332 h 107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609" h="1077315">
                <a:moveTo>
                  <a:pt x="0" y="725174"/>
                </a:moveTo>
                <a:cubicBezTo>
                  <a:pt x="33086" y="841479"/>
                  <a:pt x="66173" y="957785"/>
                  <a:pt x="144378" y="1013932"/>
                </a:cubicBezTo>
                <a:cubicBezTo>
                  <a:pt x="222583" y="1070079"/>
                  <a:pt x="372978" y="1096148"/>
                  <a:pt x="469231" y="1062058"/>
                </a:cubicBezTo>
                <a:cubicBezTo>
                  <a:pt x="565484" y="1027969"/>
                  <a:pt x="679784" y="897626"/>
                  <a:pt x="721894" y="809395"/>
                </a:cubicBezTo>
                <a:cubicBezTo>
                  <a:pt x="764004" y="721164"/>
                  <a:pt x="721894" y="532669"/>
                  <a:pt x="721894" y="532669"/>
                </a:cubicBezTo>
                <a:cubicBezTo>
                  <a:pt x="721894" y="458474"/>
                  <a:pt x="739941" y="430401"/>
                  <a:pt x="721894" y="364227"/>
                </a:cubicBezTo>
                <a:cubicBezTo>
                  <a:pt x="703847" y="298053"/>
                  <a:pt x="667752" y="195785"/>
                  <a:pt x="613610" y="135627"/>
                </a:cubicBezTo>
                <a:cubicBezTo>
                  <a:pt x="559468" y="75469"/>
                  <a:pt x="465221" y="-18779"/>
                  <a:pt x="397042" y="3279"/>
                </a:cubicBezTo>
                <a:cubicBezTo>
                  <a:pt x="328863" y="25337"/>
                  <a:pt x="260684" y="175732"/>
                  <a:pt x="204536" y="267974"/>
                </a:cubicBezTo>
                <a:cubicBezTo>
                  <a:pt x="148389" y="360216"/>
                  <a:pt x="90236" y="466495"/>
                  <a:pt x="60157" y="556732"/>
                </a:cubicBezTo>
                <a:cubicBezTo>
                  <a:pt x="30078" y="646969"/>
                  <a:pt x="30079" y="771295"/>
                  <a:pt x="24063" y="809395"/>
                </a:cubicBezTo>
                <a:cubicBezTo>
                  <a:pt x="18047" y="847495"/>
                  <a:pt x="21055" y="816413"/>
                  <a:pt x="24063" y="785332"/>
                </a:cubicBezTo>
              </a:path>
            </a:pathLst>
          </a:custGeom>
          <a:solidFill>
            <a:srgbClr val="FF0000">
              <a:alpha val="8391"/>
            </a:srgbClr>
          </a:solidFill>
          <a:ln w="222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D4"/>
              </a:solidFill>
              <a:effectLst/>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1FE5F6F0-6542-FDA8-3D01-AD9DB3EF8B34}"/>
              </a:ext>
            </a:extLst>
          </p:cNvPr>
          <p:cNvSpPr txBox="1"/>
          <p:nvPr/>
        </p:nvSpPr>
        <p:spPr>
          <a:xfrm>
            <a:off x="8415369" y="3523758"/>
            <a:ext cx="96212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EryP</a:t>
            </a:r>
          </a:p>
        </p:txBody>
      </p:sp>
      <p:sp>
        <p:nvSpPr>
          <p:cNvPr id="19" name="Freeform 18">
            <a:extLst>
              <a:ext uri="{FF2B5EF4-FFF2-40B4-BE49-F238E27FC236}">
                <a16:creationId xmlns:a16="http://schemas.microsoft.com/office/drawing/2014/main" id="{6E38B032-AAC1-2DA5-7FBF-2C71CDDC4B37}"/>
              </a:ext>
            </a:extLst>
          </p:cNvPr>
          <p:cNvSpPr/>
          <p:nvPr/>
        </p:nvSpPr>
        <p:spPr bwMode="auto">
          <a:xfrm>
            <a:off x="8162752" y="2610495"/>
            <a:ext cx="964971" cy="523220"/>
          </a:xfrm>
          <a:custGeom>
            <a:avLst/>
            <a:gdLst>
              <a:gd name="connsiteX0" fmla="*/ 433248 w 915011"/>
              <a:gd name="connsiteY0" fmla="*/ 566385 h 567371"/>
              <a:gd name="connsiteX1" fmla="*/ 709975 w 915011"/>
              <a:gd name="connsiteY1" fmla="*/ 482164 h 567371"/>
              <a:gd name="connsiteX2" fmla="*/ 914512 w 915011"/>
              <a:gd name="connsiteY2" fmla="*/ 205438 h 567371"/>
              <a:gd name="connsiteX3" fmla="*/ 758101 w 915011"/>
              <a:gd name="connsiteY3" fmla="*/ 12932 h 567371"/>
              <a:gd name="connsiteX4" fmla="*/ 469343 w 915011"/>
              <a:gd name="connsiteY4" fmla="*/ 36995 h 567371"/>
              <a:gd name="connsiteX5" fmla="*/ 192617 w 915011"/>
              <a:gd name="connsiteY5" fmla="*/ 193406 h 567371"/>
              <a:gd name="connsiteX6" fmla="*/ 112 w 915011"/>
              <a:gd name="connsiteY6" fmla="*/ 229501 h 567371"/>
              <a:gd name="connsiteX7" fmla="*/ 168554 w 915011"/>
              <a:gd name="connsiteY7" fmla="*/ 506227 h 567371"/>
              <a:gd name="connsiteX8" fmla="*/ 433248 w 915011"/>
              <a:gd name="connsiteY8" fmla="*/ 566385 h 56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11" h="567371">
                <a:moveTo>
                  <a:pt x="433248" y="566385"/>
                </a:moveTo>
                <a:cubicBezTo>
                  <a:pt x="523485" y="562374"/>
                  <a:pt x="629764" y="542322"/>
                  <a:pt x="709975" y="482164"/>
                </a:cubicBezTo>
                <a:cubicBezTo>
                  <a:pt x="790186" y="422006"/>
                  <a:pt x="906491" y="283643"/>
                  <a:pt x="914512" y="205438"/>
                </a:cubicBezTo>
                <a:cubicBezTo>
                  <a:pt x="922533" y="127233"/>
                  <a:pt x="832296" y="41006"/>
                  <a:pt x="758101" y="12932"/>
                </a:cubicBezTo>
                <a:cubicBezTo>
                  <a:pt x="683906" y="-15142"/>
                  <a:pt x="563590" y="6916"/>
                  <a:pt x="469343" y="36995"/>
                </a:cubicBezTo>
                <a:cubicBezTo>
                  <a:pt x="375096" y="67074"/>
                  <a:pt x="270822" y="161322"/>
                  <a:pt x="192617" y="193406"/>
                </a:cubicBezTo>
                <a:cubicBezTo>
                  <a:pt x="114412" y="225490"/>
                  <a:pt x="4123" y="177364"/>
                  <a:pt x="112" y="229501"/>
                </a:cubicBezTo>
                <a:cubicBezTo>
                  <a:pt x="-3899" y="281638"/>
                  <a:pt x="100375" y="448075"/>
                  <a:pt x="168554" y="506227"/>
                </a:cubicBezTo>
                <a:cubicBezTo>
                  <a:pt x="236733" y="564379"/>
                  <a:pt x="343011" y="570396"/>
                  <a:pt x="433248" y="566385"/>
                </a:cubicBezTo>
                <a:close/>
              </a:path>
            </a:pathLst>
          </a:custGeom>
          <a:solidFill>
            <a:schemeClr val="accent6">
              <a:alpha val="10000"/>
            </a:schemeClr>
          </a:solidFill>
          <a:ln w="22225" cap="flat" cmpd="sng" algn="ctr">
            <a:solidFill>
              <a:schemeClr val="accent6"/>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D4"/>
              </a:solidFill>
              <a:effectLst/>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7B4A5588-DE59-427B-E7AC-41D1C523D639}"/>
              </a:ext>
            </a:extLst>
          </p:cNvPr>
          <p:cNvSpPr txBox="1"/>
          <p:nvPr/>
        </p:nvSpPr>
        <p:spPr>
          <a:xfrm>
            <a:off x="9125875" y="2567952"/>
            <a:ext cx="937522" cy="523220"/>
          </a:xfrm>
          <a:prstGeom prst="rect">
            <a:avLst/>
          </a:prstGeom>
          <a:noFill/>
        </p:spPr>
        <p:txBody>
          <a:bodyPr wrap="square" rtlCol="0">
            <a:spAutoFit/>
          </a:bodyPr>
          <a:lstStyle/>
          <a:p>
            <a:r>
              <a:rPr lang="en-US" sz="2800" dirty="0">
                <a:solidFill>
                  <a:schemeClr val="accent6">
                    <a:lumMod val="75000"/>
                  </a:schemeClr>
                </a:solidFill>
                <a:latin typeface="Arial" panose="020B0604020202020204" pitchFamily="34" charset="0"/>
                <a:cs typeface="Arial" panose="020B0604020202020204" pitchFamily="34" charset="0"/>
              </a:rPr>
              <a:t>Mk</a:t>
            </a:r>
          </a:p>
        </p:txBody>
      </p:sp>
      <p:sp>
        <p:nvSpPr>
          <p:cNvPr id="23" name="TextBox 22">
            <a:extLst>
              <a:ext uri="{FF2B5EF4-FFF2-40B4-BE49-F238E27FC236}">
                <a16:creationId xmlns:a16="http://schemas.microsoft.com/office/drawing/2014/main" id="{194B4023-C886-B7DD-23EB-DCD20D438132}"/>
              </a:ext>
            </a:extLst>
          </p:cNvPr>
          <p:cNvSpPr txBox="1"/>
          <p:nvPr/>
        </p:nvSpPr>
        <p:spPr>
          <a:xfrm>
            <a:off x="257596" y="6307941"/>
            <a:ext cx="2283574" cy="369332"/>
          </a:xfrm>
          <a:prstGeom prst="rect">
            <a:avLst/>
          </a:prstGeom>
          <a:noFill/>
        </p:spPr>
        <p:txBody>
          <a:bodyPr wrap="none" rtlCol="0">
            <a:spAutoFit/>
          </a:bodyPr>
          <a:lstStyle/>
          <a:p>
            <a:r>
              <a:rPr lang="en-US" b="0" i="1" dirty="0">
                <a:latin typeface="Arial" panose="020B0604020202020204" pitchFamily="34" charset="0"/>
                <a:cs typeface="Arial" panose="020B0604020202020204" pitchFamily="34" charset="0"/>
              </a:rPr>
              <a:t>(Tyser, Nature 2021)</a:t>
            </a:r>
          </a:p>
        </p:txBody>
      </p:sp>
      <p:sp>
        <p:nvSpPr>
          <p:cNvPr id="24" name="TextBox 23">
            <a:extLst>
              <a:ext uri="{FF2B5EF4-FFF2-40B4-BE49-F238E27FC236}">
                <a16:creationId xmlns:a16="http://schemas.microsoft.com/office/drawing/2014/main" id="{674D6A59-EC6F-1692-1391-F01B9CC11972}"/>
              </a:ext>
            </a:extLst>
          </p:cNvPr>
          <p:cNvSpPr txBox="1"/>
          <p:nvPr/>
        </p:nvSpPr>
        <p:spPr>
          <a:xfrm>
            <a:off x="5026694" y="3873101"/>
            <a:ext cx="2561920" cy="400110"/>
          </a:xfrm>
          <a:prstGeom prst="rect">
            <a:avLst/>
          </a:prstGeom>
          <a:noFill/>
        </p:spPr>
        <p:txBody>
          <a:bodyPr wrap="none" rtlCol="0">
            <a:spAutoFit/>
          </a:bodyPr>
          <a:lstStyle/>
          <a:p>
            <a:r>
              <a:rPr lang="en-US" sz="2000" b="0" i="1" dirty="0">
                <a:latin typeface="Arial" panose="020B0604020202020204" pitchFamily="34" charset="0"/>
                <a:cs typeface="Arial" panose="020B0604020202020204" pitchFamily="34" charset="0"/>
              </a:rPr>
              <a:t>(human-</a:t>
            </a:r>
            <a:r>
              <a:rPr lang="en-US" sz="2000" b="0" i="1" dirty="0" err="1">
                <a:latin typeface="Arial" panose="020B0604020202020204" pitchFamily="34" charset="0"/>
                <a:cs typeface="Arial" panose="020B0604020202020204" pitchFamily="34" charset="0"/>
              </a:rPr>
              <a:t>gastrula.net</a:t>
            </a:r>
            <a:r>
              <a:rPr lang="en-US" sz="2000" b="0" i="1" dirty="0">
                <a:latin typeface="Arial" panose="020B0604020202020204" pitchFamily="34" charset="0"/>
                <a:cs typeface="Arial" panose="020B0604020202020204" pitchFamily="34" charset="0"/>
              </a:rPr>
              <a:t>)</a:t>
            </a:r>
          </a:p>
        </p:txBody>
      </p:sp>
      <p:pic>
        <p:nvPicPr>
          <p:cNvPr id="25" name="Picture 24" descr="Diagram&#10;&#10;Description automatically generated">
            <a:extLst>
              <a:ext uri="{FF2B5EF4-FFF2-40B4-BE49-F238E27FC236}">
                <a16:creationId xmlns:a16="http://schemas.microsoft.com/office/drawing/2014/main" id="{0F674EB1-1134-0C38-0170-97CDED5ED931}"/>
              </a:ext>
            </a:extLst>
          </p:cNvPr>
          <p:cNvPicPr>
            <a:picLocks noChangeAspect="1"/>
          </p:cNvPicPr>
          <p:nvPr/>
        </p:nvPicPr>
        <p:blipFill rotWithShape="1">
          <a:blip r:embed="rId7"/>
          <a:srcRect l="55841" t="8506" r="-217" b="5170"/>
          <a:stretch/>
        </p:blipFill>
        <p:spPr>
          <a:xfrm>
            <a:off x="176465" y="1226008"/>
            <a:ext cx="4575681" cy="4765292"/>
          </a:xfrm>
          <a:prstGeom prst="rect">
            <a:avLst/>
          </a:prstGeom>
        </p:spPr>
      </p:pic>
      <p:sp>
        <p:nvSpPr>
          <p:cNvPr id="26" name="TextBox 25">
            <a:extLst>
              <a:ext uri="{FF2B5EF4-FFF2-40B4-BE49-F238E27FC236}">
                <a16:creationId xmlns:a16="http://schemas.microsoft.com/office/drawing/2014/main" id="{B1F645AE-AB04-1024-3252-25A7A7F866EF}"/>
              </a:ext>
            </a:extLst>
          </p:cNvPr>
          <p:cNvSpPr txBox="1"/>
          <p:nvPr/>
        </p:nvSpPr>
        <p:spPr>
          <a:xfrm>
            <a:off x="1333724" y="3973035"/>
            <a:ext cx="129715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yolk sac</a:t>
            </a:r>
            <a:endParaRPr lang="en-US" sz="2400" b="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FB6C287-A5CA-216D-65B3-6848A6F3FFE9}"/>
              </a:ext>
            </a:extLst>
          </p:cNvPr>
          <p:cNvSpPr txBox="1"/>
          <p:nvPr/>
        </p:nvSpPr>
        <p:spPr>
          <a:xfrm>
            <a:off x="126571" y="180727"/>
            <a:ext cx="6279352"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Primitive hematopoiesis in a human 16-19 d. human embryo</a:t>
            </a:r>
          </a:p>
        </p:txBody>
      </p:sp>
    </p:spTree>
    <p:extLst>
      <p:ext uri="{BB962C8B-B14F-4D97-AF65-F5344CB8AC3E}">
        <p14:creationId xmlns:p14="http://schemas.microsoft.com/office/powerpoint/2010/main" val="112997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3"/>
          <p:cNvSpPr>
            <a:spLocks noChangeArrowheads="1"/>
          </p:cNvSpPr>
          <p:nvPr/>
        </p:nvSpPr>
        <p:spPr bwMode="auto">
          <a:xfrm>
            <a:off x="464023" y="158750"/>
            <a:ext cx="9444251" cy="14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lnSpc>
                <a:spcPct val="90000"/>
              </a:lnSpc>
            </a:pPr>
            <a:r>
              <a:rPr lang="en-US" sz="3200" b="1" dirty="0">
                <a:latin typeface="Arial" panose="020B0604020202020204" pitchFamily="34" charset="0"/>
                <a:cs typeface="Arial" panose="020B0604020202020204" pitchFamily="34" charset="0"/>
              </a:rPr>
              <a:t>Definitive erythroid progenitors emerge in the yolk sac of human embryos before HSCs arise in the aorta (at 5 weeks)</a:t>
            </a:r>
          </a:p>
        </p:txBody>
      </p:sp>
      <p:grpSp>
        <p:nvGrpSpPr>
          <p:cNvPr id="25602" name="Group 6"/>
          <p:cNvGrpSpPr>
            <a:grpSpLocks/>
          </p:cNvGrpSpPr>
          <p:nvPr/>
        </p:nvGrpSpPr>
        <p:grpSpPr bwMode="auto">
          <a:xfrm>
            <a:off x="1423017" y="1847310"/>
            <a:ext cx="7851775" cy="4589462"/>
            <a:chOff x="1420" y="1284"/>
            <a:chExt cx="3640" cy="2076"/>
          </a:xfrm>
        </p:grpSpPr>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1284"/>
              <a:ext cx="3640" cy="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 y="2928"/>
              <a:ext cx="280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603" name="Rectangle 8"/>
          <p:cNvSpPr>
            <a:spLocks noChangeArrowheads="1"/>
          </p:cNvSpPr>
          <p:nvPr/>
        </p:nvSpPr>
        <p:spPr bwMode="auto">
          <a:xfrm>
            <a:off x="244835" y="6329918"/>
            <a:ext cx="240322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b="0" i="1" dirty="0">
                <a:latin typeface="Arial" panose="020B0604020202020204" pitchFamily="34" charset="0"/>
                <a:cs typeface="Arial" panose="020B0604020202020204" pitchFamily="34" charset="0"/>
              </a:rPr>
              <a:t>(</a:t>
            </a:r>
            <a:r>
              <a:rPr lang="en-US" b="0" i="1" dirty="0" err="1">
                <a:latin typeface="Arial" panose="020B0604020202020204" pitchFamily="34" charset="0"/>
                <a:cs typeface="Arial" panose="020B0604020202020204" pitchFamily="34" charset="0"/>
              </a:rPr>
              <a:t>Migliaccio</a:t>
            </a:r>
            <a:r>
              <a:rPr lang="en-US" b="0" i="1" dirty="0">
                <a:latin typeface="Arial" panose="020B0604020202020204" pitchFamily="34" charset="0"/>
                <a:cs typeface="Arial" panose="020B0604020202020204" pitchFamily="34" charset="0"/>
              </a:rPr>
              <a:t>, JCI 1986)</a:t>
            </a:r>
          </a:p>
        </p:txBody>
      </p:sp>
      <p:sp>
        <p:nvSpPr>
          <p:cNvPr id="7" name="Right Arrow 6"/>
          <p:cNvSpPr/>
          <p:nvPr/>
        </p:nvSpPr>
        <p:spPr>
          <a:xfrm rot="19484474">
            <a:off x="3774428" y="4338375"/>
            <a:ext cx="2089045" cy="1228463"/>
          </a:xfrm>
          <a:prstGeom prst="rightArrow">
            <a:avLst>
              <a:gd name="adj1" fmla="val 50000"/>
              <a:gd name="adj2" fmla="val 50728"/>
            </a:avLst>
          </a:prstGeom>
          <a:gradFill flip="none" rotWithShape="1">
            <a:gsLst>
              <a:gs pos="15000">
                <a:srgbClr val="008000"/>
              </a:gs>
              <a:gs pos="100000">
                <a:srgbClr val="FFFFFF"/>
              </a:gs>
            </a:gsLst>
            <a:lin ang="111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TextBox 7"/>
          <p:cNvSpPr txBox="1"/>
          <p:nvPr/>
        </p:nvSpPr>
        <p:spPr>
          <a:xfrm rot="19350832">
            <a:off x="3872377" y="5028912"/>
            <a:ext cx="942786" cy="523220"/>
          </a:xfrm>
          <a:prstGeom prst="rect">
            <a:avLst/>
          </a:prstGeom>
          <a:noFill/>
        </p:spPr>
        <p:txBody>
          <a:bodyPr wrap="none" rtlCol="0">
            <a:spAutoFit/>
          </a:bodyPr>
          <a:lstStyle/>
          <a:p>
            <a:r>
              <a:rPr lang="en-US" sz="2800" dirty="0"/>
              <a:t>HSC</a:t>
            </a:r>
          </a:p>
        </p:txBody>
      </p:sp>
      <p:sp>
        <p:nvSpPr>
          <p:cNvPr id="9" name="Rectangle 8"/>
          <p:cNvSpPr>
            <a:spLocks noChangeArrowheads="1"/>
          </p:cNvSpPr>
          <p:nvPr/>
        </p:nvSpPr>
        <p:spPr bwMode="auto">
          <a:xfrm>
            <a:off x="3735274" y="6221513"/>
            <a:ext cx="2283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b="0" i="1" dirty="0">
                <a:latin typeface="Arial" panose="020B0604020202020204" pitchFamily="34" charset="0"/>
                <a:cs typeface="Arial" panose="020B0604020202020204" pitchFamily="34" charset="0"/>
              </a:rPr>
              <a:t>(</a:t>
            </a:r>
            <a:r>
              <a:rPr lang="en-US" b="0" i="1" dirty="0" err="1">
                <a:latin typeface="Arial" panose="020B0604020202020204" pitchFamily="34" charset="0"/>
                <a:cs typeface="Arial" panose="020B0604020202020204" pitchFamily="34" charset="0"/>
              </a:rPr>
              <a:t>Ivanovs</a:t>
            </a:r>
            <a:r>
              <a:rPr lang="en-US" b="0" i="1" dirty="0">
                <a:latin typeface="Arial" panose="020B0604020202020204" pitchFamily="34" charset="0"/>
                <a:cs typeface="Arial" panose="020B0604020202020204" pitchFamily="34" charset="0"/>
              </a:rPr>
              <a:t>, JEM 2011)</a:t>
            </a:r>
          </a:p>
        </p:txBody>
      </p:sp>
      <p:sp>
        <p:nvSpPr>
          <p:cNvPr id="2" name="TextBox 1">
            <a:extLst>
              <a:ext uri="{FF2B5EF4-FFF2-40B4-BE49-F238E27FC236}">
                <a16:creationId xmlns:a16="http://schemas.microsoft.com/office/drawing/2014/main" id="{261B81BC-2B9B-87C3-E39D-DB4A9972B60E}"/>
              </a:ext>
            </a:extLst>
          </p:cNvPr>
          <p:cNvSpPr txBox="1"/>
          <p:nvPr/>
        </p:nvSpPr>
        <p:spPr>
          <a:xfrm>
            <a:off x="5594267" y="4110913"/>
            <a:ext cx="864339" cy="369332"/>
          </a:xfrm>
          <a:prstGeom prst="rect">
            <a:avLst/>
          </a:prstGeom>
          <a:noFill/>
          <a:ln w="15875">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LIVER</a:t>
            </a:r>
          </a:p>
        </p:txBody>
      </p:sp>
    </p:spTree>
    <p:extLst>
      <p:ext uri="{BB962C8B-B14F-4D97-AF65-F5344CB8AC3E}">
        <p14:creationId xmlns:p14="http://schemas.microsoft.com/office/powerpoint/2010/main" val="410398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6A7E5-BAC2-8D26-6624-28E53A55696E}"/>
              </a:ext>
            </a:extLst>
          </p:cNvPr>
          <p:cNvSpPr txBox="1"/>
          <p:nvPr/>
        </p:nvSpPr>
        <p:spPr>
          <a:xfrm>
            <a:off x="649599" y="158083"/>
            <a:ext cx="9075762"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Parallel salient events occur in the mouse and early human conceptus</a:t>
            </a:r>
          </a:p>
        </p:txBody>
      </p:sp>
      <p:pic>
        <p:nvPicPr>
          <p:cNvPr id="6" name="Picture 5" descr="A diagram of a pregnancy&#10;&#10;Description automatically generated">
            <a:extLst>
              <a:ext uri="{FF2B5EF4-FFF2-40B4-BE49-F238E27FC236}">
                <a16:creationId xmlns:a16="http://schemas.microsoft.com/office/drawing/2014/main" id="{92AF79F6-4AB6-5CC8-A9D1-1AC1A74D1996}"/>
              </a:ext>
            </a:extLst>
          </p:cNvPr>
          <p:cNvPicPr>
            <a:picLocks noChangeAspect="1"/>
          </p:cNvPicPr>
          <p:nvPr/>
        </p:nvPicPr>
        <p:blipFill rotWithShape="1">
          <a:blip r:embed="rId3"/>
          <a:srcRect b="45915"/>
          <a:stretch/>
        </p:blipFill>
        <p:spPr>
          <a:xfrm>
            <a:off x="169526" y="1431670"/>
            <a:ext cx="10035909" cy="2509715"/>
          </a:xfrm>
          <a:prstGeom prst="rect">
            <a:avLst/>
          </a:prstGeom>
        </p:spPr>
      </p:pic>
      <p:cxnSp>
        <p:nvCxnSpPr>
          <p:cNvPr id="3" name="Straight Arrow Connector 2">
            <a:extLst>
              <a:ext uri="{FF2B5EF4-FFF2-40B4-BE49-F238E27FC236}">
                <a16:creationId xmlns:a16="http://schemas.microsoft.com/office/drawing/2014/main" id="{CBB8B9A9-4032-DC7F-B6A5-0C6AC6555FEC}"/>
              </a:ext>
            </a:extLst>
          </p:cNvPr>
          <p:cNvCxnSpPr>
            <a:cxnSpLocks/>
          </p:cNvCxnSpPr>
          <p:nvPr/>
        </p:nvCxnSpPr>
        <p:spPr>
          <a:xfrm flipV="1">
            <a:off x="1933903" y="3331786"/>
            <a:ext cx="0" cy="2719921"/>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A4FA292-B493-467D-77C2-5ED4D503DE75}"/>
              </a:ext>
            </a:extLst>
          </p:cNvPr>
          <p:cNvSpPr txBox="1"/>
          <p:nvPr/>
        </p:nvSpPr>
        <p:spPr>
          <a:xfrm>
            <a:off x="1933900" y="5846555"/>
            <a:ext cx="824937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Primitive</a:t>
            </a:r>
            <a:r>
              <a:rPr lang="en-US" sz="2400" dirty="0">
                <a:latin typeface="Arial" panose="020B0604020202020204" pitchFamily="34" charset="0"/>
                <a:cs typeface="Arial" panose="020B0604020202020204" pitchFamily="34" charset="0"/>
              </a:rPr>
              <a:t> hematopoiesis emerges in yolk sac blood islands</a:t>
            </a:r>
          </a:p>
        </p:txBody>
      </p:sp>
      <p:cxnSp>
        <p:nvCxnSpPr>
          <p:cNvPr id="8" name="Straight Arrow Connector 7">
            <a:extLst>
              <a:ext uri="{FF2B5EF4-FFF2-40B4-BE49-F238E27FC236}">
                <a16:creationId xmlns:a16="http://schemas.microsoft.com/office/drawing/2014/main" id="{4884D6CB-8834-E7CC-A9EC-DCEA3D68743C}"/>
              </a:ext>
            </a:extLst>
          </p:cNvPr>
          <p:cNvCxnSpPr>
            <a:cxnSpLocks/>
            <a:stCxn id="17" idx="1"/>
          </p:cNvCxnSpPr>
          <p:nvPr/>
        </p:nvCxnSpPr>
        <p:spPr>
          <a:xfrm flipV="1">
            <a:off x="2359572" y="3285024"/>
            <a:ext cx="0" cy="2319061"/>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A625536-5DAB-87A8-06EB-EA3B85A241E5}"/>
              </a:ext>
            </a:extLst>
          </p:cNvPr>
          <p:cNvCxnSpPr>
            <a:cxnSpLocks/>
          </p:cNvCxnSpPr>
          <p:nvPr/>
        </p:nvCxnSpPr>
        <p:spPr>
          <a:xfrm flipV="1">
            <a:off x="2669625" y="3316020"/>
            <a:ext cx="0" cy="1762374"/>
          </a:xfrm>
          <a:prstGeom prst="straightConnector1">
            <a:avLst/>
          </a:prstGeom>
          <a:ln w="38100">
            <a:solidFill>
              <a:srgbClr val="521B93"/>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F125681-3255-3039-4882-9AC782382F68}"/>
              </a:ext>
            </a:extLst>
          </p:cNvPr>
          <p:cNvCxnSpPr>
            <a:cxnSpLocks/>
          </p:cNvCxnSpPr>
          <p:nvPr/>
        </p:nvCxnSpPr>
        <p:spPr>
          <a:xfrm flipV="1">
            <a:off x="3431628" y="3316020"/>
            <a:ext cx="0" cy="1255986"/>
          </a:xfrm>
          <a:prstGeom prst="straightConnector1">
            <a:avLst/>
          </a:prstGeom>
          <a:ln w="38100">
            <a:solidFill>
              <a:srgbClr val="521B93"/>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B1B666D-7216-1F8A-BFF1-2C37E6A257C4}"/>
              </a:ext>
            </a:extLst>
          </p:cNvPr>
          <p:cNvCxnSpPr>
            <a:cxnSpLocks/>
          </p:cNvCxnSpPr>
          <p:nvPr/>
        </p:nvCxnSpPr>
        <p:spPr>
          <a:xfrm flipV="1">
            <a:off x="4519449" y="3316020"/>
            <a:ext cx="0" cy="919655"/>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A828241-0B5A-624E-AAF0-166D7B21CE44}"/>
              </a:ext>
            </a:extLst>
          </p:cNvPr>
          <p:cNvSpPr txBox="1"/>
          <p:nvPr/>
        </p:nvSpPr>
        <p:spPr>
          <a:xfrm>
            <a:off x="4519449" y="3957322"/>
            <a:ext cx="347082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Initial seeding of the BM</a:t>
            </a:r>
          </a:p>
        </p:txBody>
      </p:sp>
      <p:sp>
        <p:nvSpPr>
          <p:cNvPr id="15" name="TextBox 14">
            <a:extLst>
              <a:ext uri="{FF2B5EF4-FFF2-40B4-BE49-F238E27FC236}">
                <a16:creationId xmlns:a16="http://schemas.microsoft.com/office/drawing/2014/main" id="{B41D1982-E2B9-1835-4CEA-02655D960AB5}"/>
              </a:ext>
            </a:extLst>
          </p:cNvPr>
          <p:cNvSpPr txBox="1"/>
          <p:nvPr/>
        </p:nvSpPr>
        <p:spPr>
          <a:xfrm>
            <a:off x="3431628" y="4396863"/>
            <a:ext cx="525797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Transplantable HSCs in the fetal liver</a:t>
            </a:r>
          </a:p>
        </p:txBody>
      </p:sp>
      <p:sp>
        <p:nvSpPr>
          <p:cNvPr id="16" name="TextBox 15">
            <a:extLst>
              <a:ext uri="{FF2B5EF4-FFF2-40B4-BE49-F238E27FC236}">
                <a16:creationId xmlns:a16="http://schemas.microsoft.com/office/drawing/2014/main" id="{5C9EF6D7-EB9E-DB14-6A18-51E5B59E27AF}"/>
              </a:ext>
            </a:extLst>
          </p:cNvPr>
          <p:cNvSpPr txBox="1"/>
          <p:nvPr/>
        </p:nvSpPr>
        <p:spPr>
          <a:xfrm>
            <a:off x="2680930" y="4873242"/>
            <a:ext cx="374493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HSCs</a:t>
            </a:r>
            <a:r>
              <a:rPr lang="en-US" sz="2400" dirty="0">
                <a:latin typeface="Arial" panose="020B0604020202020204" pitchFamily="34" charset="0"/>
                <a:cs typeface="Arial" panose="020B0604020202020204" pitchFamily="34" charset="0"/>
              </a:rPr>
              <a:t> emerge in the aorta</a:t>
            </a:r>
          </a:p>
        </p:txBody>
      </p:sp>
      <p:sp>
        <p:nvSpPr>
          <p:cNvPr id="17" name="TextBox 16">
            <a:extLst>
              <a:ext uri="{FF2B5EF4-FFF2-40B4-BE49-F238E27FC236}">
                <a16:creationId xmlns:a16="http://schemas.microsoft.com/office/drawing/2014/main" id="{C55F54D0-9FFC-35F7-B0AE-B63BEB7E87C3}"/>
              </a:ext>
            </a:extLst>
          </p:cNvPr>
          <p:cNvSpPr txBox="1"/>
          <p:nvPr/>
        </p:nvSpPr>
        <p:spPr>
          <a:xfrm>
            <a:off x="2359572" y="5373252"/>
            <a:ext cx="401186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EMP</a:t>
            </a:r>
            <a:r>
              <a:rPr lang="en-US" sz="2400" dirty="0">
                <a:latin typeface="Arial" panose="020B0604020202020204" pitchFamily="34" charset="0"/>
                <a:cs typeface="Arial" panose="020B0604020202020204" pitchFamily="34" charset="0"/>
              </a:rPr>
              <a:t> emerge in the yolk sac</a:t>
            </a:r>
          </a:p>
        </p:txBody>
      </p:sp>
      <p:sp>
        <p:nvSpPr>
          <p:cNvPr id="2" name="TextBox 1">
            <a:extLst>
              <a:ext uri="{FF2B5EF4-FFF2-40B4-BE49-F238E27FC236}">
                <a16:creationId xmlns:a16="http://schemas.microsoft.com/office/drawing/2014/main" id="{9A3F68C4-174C-ECE6-32D2-4AC207778D16}"/>
              </a:ext>
            </a:extLst>
          </p:cNvPr>
          <p:cNvSpPr txBox="1"/>
          <p:nvPr/>
        </p:nvSpPr>
        <p:spPr>
          <a:xfrm>
            <a:off x="1731797" y="6478872"/>
            <a:ext cx="6823406"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(de Bruijn &amp; Palis, Kaufman’s Atlas of Mouse Development 2025)</a:t>
            </a:r>
          </a:p>
        </p:txBody>
      </p:sp>
      <p:sp>
        <p:nvSpPr>
          <p:cNvPr id="7" name="Rectangle 6">
            <a:extLst>
              <a:ext uri="{FF2B5EF4-FFF2-40B4-BE49-F238E27FC236}">
                <a16:creationId xmlns:a16="http://schemas.microsoft.com/office/drawing/2014/main" id="{F5CA03F2-F058-21D9-DD9A-94AEA56B5642}"/>
              </a:ext>
            </a:extLst>
          </p:cNvPr>
          <p:cNvSpPr/>
          <p:nvPr/>
        </p:nvSpPr>
        <p:spPr>
          <a:xfrm>
            <a:off x="169526" y="1253697"/>
            <a:ext cx="10035909" cy="513659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983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954BE-6764-FD3B-6BF1-7E3C00CB9422}"/>
              </a:ext>
            </a:extLst>
          </p:cNvPr>
          <p:cNvSpPr txBox="1"/>
          <p:nvPr/>
        </p:nvSpPr>
        <p:spPr>
          <a:xfrm>
            <a:off x="774065" y="1369388"/>
            <a:ext cx="9246235" cy="4893647"/>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Ontogeny of the megakaryocyte 	(MK) lineage</a:t>
            </a:r>
          </a:p>
          <a:p>
            <a:endParaRPr lang="en-US" sz="24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2. Characteristics of embryonic/fetal 	Mks and platelets</a:t>
            </a:r>
          </a:p>
          <a:p>
            <a:endParaRPr lang="en-US" sz="24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3. Neonatal MKs and platelets</a:t>
            </a:r>
          </a:p>
          <a:p>
            <a:endParaRPr lang="en-US" sz="24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4. Why we care…..</a:t>
            </a:r>
          </a:p>
        </p:txBody>
      </p:sp>
      <p:sp>
        <p:nvSpPr>
          <p:cNvPr id="3" name="TextBox 2">
            <a:extLst>
              <a:ext uri="{FF2B5EF4-FFF2-40B4-BE49-F238E27FC236}">
                <a16:creationId xmlns:a16="http://schemas.microsoft.com/office/drawing/2014/main" id="{8AC97B3A-12FF-3CA6-09A7-70A3E5EA1AC7}"/>
              </a:ext>
            </a:extLst>
          </p:cNvPr>
          <p:cNvSpPr txBox="1"/>
          <p:nvPr/>
        </p:nvSpPr>
        <p:spPr>
          <a:xfrm>
            <a:off x="-1" y="231399"/>
            <a:ext cx="10287001"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Outline</a:t>
            </a:r>
          </a:p>
        </p:txBody>
      </p:sp>
    </p:spTree>
    <p:extLst>
      <p:ext uri="{BB962C8B-B14F-4D97-AF65-F5344CB8AC3E}">
        <p14:creationId xmlns:p14="http://schemas.microsoft.com/office/powerpoint/2010/main" val="417620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4B58C-F01A-26D9-1F16-2A91E71CA208}"/>
              </a:ext>
            </a:extLst>
          </p:cNvPr>
          <p:cNvSpPr txBox="1"/>
          <p:nvPr/>
        </p:nvSpPr>
        <p:spPr>
          <a:xfrm>
            <a:off x="701154" y="2173685"/>
            <a:ext cx="8884692" cy="2308324"/>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are the characteristics of embryonic/fetal Mks and platelets?</a:t>
            </a:r>
          </a:p>
        </p:txBody>
      </p:sp>
      <p:sp>
        <p:nvSpPr>
          <p:cNvPr id="2" name="TextBox 1">
            <a:extLst>
              <a:ext uri="{FF2B5EF4-FFF2-40B4-BE49-F238E27FC236}">
                <a16:creationId xmlns:a16="http://schemas.microsoft.com/office/drawing/2014/main" id="{0ED37F2C-304D-1F32-9657-A15663D2F369}"/>
              </a:ext>
            </a:extLst>
          </p:cNvPr>
          <p:cNvSpPr txBox="1"/>
          <p:nvPr/>
        </p:nvSpPr>
        <p:spPr>
          <a:xfrm>
            <a:off x="4837166" y="609600"/>
            <a:ext cx="61266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06009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objects&#10;&#10;Description automatically generated with medium confidence">
            <a:extLst>
              <a:ext uri="{FF2B5EF4-FFF2-40B4-BE49-F238E27FC236}">
                <a16:creationId xmlns:a16="http://schemas.microsoft.com/office/drawing/2014/main" id="{BEB5F7B1-B0DB-DD5D-715E-D6A29FEF6D06}"/>
              </a:ext>
            </a:extLst>
          </p:cNvPr>
          <p:cNvPicPr>
            <a:picLocks noChangeAspect="1"/>
          </p:cNvPicPr>
          <p:nvPr/>
        </p:nvPicPr>
        <p:blipFill>
          <a:blip r:embed="rId2"/>
          <a:stretch>
            <a:fillRect/>
          </a:stretch>
        </p:blipFill>
        <p:spPr>
          <a:xfrm>
            <a:off x="3301560" y="1002081"/>
            <a:ext cx="4088068" cy="5641363"/>
          </a:xfrm>
          <a:prstGeom prst="rect">
            <a:avLst/>
          </a:prstGeom>
        </p:spPr>
      </p:pic>
      <p:sp>
        <p:nvSpPr>
          <p:cNvPr id="7" name="TextBox 6">
            <a:extLst>
              <a:ext uri="{FF2B5EF4-FFF2-40B4-BE49-F238E27FC236}">
                <a16:creationId xmlns:a16="http://schemas.microsoft.com/office/drawing/2014/main" id="{0D09B4DE-F102-5767-CB1C-61F617C90595}"/>
              </a:ext>
            </a:extLst>
          </p:cNvPr>
          <p:cNvSpPr txBox="1"/>
          <p:nvPr/>
        </p:nvSpPr>
        <p:spPr>
          <a:xfrm>
            <a:off x="530682" y="177158"/>
            <a:ext cx="9253123" cy="535531"/>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Primary murine Mks are low ploidy</a:t>
            </a:r>
          </a:p>
        </p:txBody>
      </p:sp>
      <p:sp>
        <p:nvSpPr>
          <p:cNvPr id="2" name="TextBox 1">
            <a:extLst>
              <a:ext uri="{FF2B5EF4-FFF2-40B4-BE49-F238E27FC236}">
                <a16:creationId xmlns:a16="http://schemas.microsoft.com/office/drawing/2014/main" id="{CCE4EB32-1AFB-B6A7-D724-78D0B3CB6984}"/>
              </a:ext>
            </a:extLst>
          </p:cNvPr>
          <p:cNvSpPr txBox="1"/>
          <p:nvPr/>
        </p:nvSpPr>
        <p:spPr>
          <a:xfrm>
            <a:off x="7796707" y="6240678"/>
            <a:ext cx="2224508" cy="36933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(Potts, Blood 2014)</a:t>
            </a:r>
            <a:endParaRPr lang="en-US" dirty="0"/>
          </a:p>
        </p:txBody>
      </p:sp>
    </p:spTree>
    <p:extLst>
      <p:ext uri="{BB962C8B-B14F-4D97-AF65-F5344CB8AC3E}">
        <p14:creationId xmlns:p14="http://schemas.microsoft.com/office/powerpoint/2010/main" val="65294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FA66C6-36C1-1118-DE4B-3D4B31330104}"/>
              </a:ext>
            </a:extLst>
          </p:cNvPr>
          <p:cNvSpPr txBox="1"/>
          <p:nvPr/>
        </p:nvSpPr>
        <p:spPr>
          <a:xfrm>
            <a:off x="967193" y="243670"/>
            <a:ext cx="86614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Human embryonic and fetal Mks are low ploidy</a:t>
            </a:r>
          </a:p>
        </p:txBody>
      </p:sp>
      <p:sp>
        <p:nvSpPr>
          <p:cNvPr id="3" name="TextBox 2">
            <a:extLst>
              <a:ext uri="{FF2B5EF4-FFF2-40B4-BE49-F238E27FC236}">
                <a16:creationId xmlns:a16="http://schemas.microsoft.com/office/drawing/2014/main" id="{0FC078BF-75CF-A36C-2875-B98320F3DD53}"/>
              </a:ext>
            </a:extLst>
          </p:cNvPr>
          <p:cNvSpPr txBox="1"/>
          <p:nvPr/>
        </p:nvSpPr>
        <p:spPr>
          <a:xfrm>
            <a:off x="818800" y="6335209"/>
            <a:ext cx="2954655"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(Ma, </a:t>
            </a:r>
            <a:r>
              <a:rPr lang="en-US" i="1" dirty="0" err="1">
                <a:latin typeface="Arial" panose="020B0604020202020204" pitchFamily="34" charset="0"/>
                <a:cs typeface="Arial" panose="020B0604020202020204" pitchFamily="34" charset="0"/>
              </a:rPr>
              <a:t>Eur</a:t>
            </a:r>
            <a:r>
              <a:rPr lang="en-US" i="1" dirty="0">
                <a:latin typeface="Arial" panose="020B0604020202020204" pitchFamily="34" charset="0"/>
                <a:cs typeface="Arial" panose="020B0604020202020204" pitchFamily="34" charset="0"/>
              </a:rPr>
              <a:t> J </a:t>
            </a:r>
            <a:r>
              <a:rPr lang="en-US" i="1" dirty="0" err="1">
                <a:latin typeface="Arial" panose="020B0604020202020204" pitchFamily="34" charset="0"/>
                <a:cs typeface="Arial" panose="020B0604020202020204" pitchFamily="34" charset="0"/>
              </a:rPr>
              <a:t>Haematol</a:t>
            </a:r>
            <a:r>
              <a:rPr lang="en-US" i="1" dirty="0">
                <a:latin typeface="Arial" panose="020B0604020202020204" pitchFamily="34" charset="0"/>
                <a:cs typeface="Arial" panose="020B0604020202020204" pitchFamily="34" charset="0"/>
              </a:rPr>
              <a:t> 1996)</a:t>
            </a:r>
          </a:p>
        </p:txBody>
      </p:sp>
      <p:pic>
        <p:nvPicPr>
          <p:cNvPr id="21" name="Picture 20" descr="A table with numbers and symbols&#10;&#10;Description automatically generated">
            <a:extLst>
              <a:ext uri="{FF2B5EF4-FFF2-40B4-BE49-F238E27FC236}">
                <a16:creationId xmlns:a16="http://schemas.microsoft.com/office/drawing/2014/main" id="{C19578F1-E18B-F902-06E4-E44D62525420}"/>
              </a:ext>
            </a:extLst>
          </p:cNvPr>
          <p:cNvPicPr>
            <a:picLocks noChangeAspect="1"/>
          </p:cNvPicPr>
          <p:nvPr/>
        </p:nvPicPr>
        <p:blipFill>
          <a:blip r:embed="rId2"/>
          <a:stretch>
            <a:fillRect/>
          </a:stretch>
        </p:blipFill>
        <p:spPr>
          <a:xfrm>
            <a:off x="540132" y="2081652"/>
            <a:ext cx="9515522" cy="2774546"/>
          </a:xfrm>
          <a:prstGeom prst="rect">
            <a:avLst/>
          </a:prstGeom>
        </p:spPr>
      </p:pic>
      <p:sp>
        <p:nvSpPr>
          <p:cNvPr id="23" name="TextBox 22">
            <a:extLst>
              <a:ext uri="{FF2B5EF4-FFF2-40B4-BE49-F238E27FC236}">
                <a16:creationId xmlns:a16="http://schemas.microsoft.com/office/drawing/2014/main" id="{A4A6D7AC-7E55-DE7B-6511-A942BFB2ACD5}"/>
              </a:ext>
            </a:extLst>
          </p:cNvPr>
          <p:cNvSpPr txBox="1"/>
          <p:nvPr/>
        </p:nvSpPr>
        <p:spPr>
          <a:xfrm>
            <a:off x="63739" y="3348826"/>
            <a:ext cx="48442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FL</a:t>
            </a:r>
          </a:p>
        </p:txBody>
      </p:sp>
      <p:sp>
        <p:nvSpPr>
          <p:cNvPr id="24" name="TextBox 23">
            <a:extLst>
              <a:ext uri="{FF2B5EF4-FFF2-40B4-BE49-F238E27FC236}">
                <a16:creationId xmlns:a16="http://schemas.microsoft.com/office/drawing/2014/main" id="{8F3AAFC7-6D07-5944-CDD8-0C8DC6B5DDDA}"/>
              </a:ext>
            </a:extLst>
          </p:cNvPr>
          <p:cNvSpPr txBox="1"/>
          <p:nvPr/>
        </p:nvSpPr>
        <p:spPr>
          <a:xfrm>
            <a:off x="21260" y="4318000"/>
            <a:ext cx="56938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BM</a:t>
            </a:r>
          </a:p>
        </p:txBody>
      </p:sp>
      <p:cxnSp>
        <p:nvCxnSpPr>
          <p:cNvPr id="26" name="Straight Connector 25">
            <a:extLst>
              <a:ext uri="{FF2B5EF4-FFF2-40B4-BE49-F238E27FC236}">
                <a16:creationId xmlns:a16="http://schemas.microsoft.com/office/drawing/2014/main" id="{1AD9FBDD-6F6B-C139-BB13-A3FA2EFD0C1C}"/>
              </a:ext>
            </a:extLst>
          </p:cNvPr>
          <p:cNvCxnSpPr/>
          <p:nvPr/>
        </p:nvCxnSpPr>
        <p:spPr>
          <a:xfrm>
            <a:off x="717932" y="5067300"/>
            <a:ext cx="93377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99DFB35-F50B-4C5E-F3E0-227E09326292}"/>
              </a:ext>
            </a:extLst>
          </p:cNvPr>
          <p:cNvCxnSpPr/>
          <p:nvPr/>
        </p:nvCxnSpPr>
        <p:spPr>
          <a:xfrm>
            <a:off x="629032" y="1968500"/>
            <a:ext cx="93377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F42A210-5DFB-7B52-C18D-84BD413EFD93}"/>
              </a:ext>
            </a:extLst>
          </p:cNvPr>
          <p:cNvSpPr txBox="1"/>
          <p:nvPr/>
        </p:nvSpPr>
        <p:spPr>
          <a:xfrm>
            <a:off x="2209800" y="3014174"/>
            <a:ext cx="697627" cy="400110"/>
          </a:xfrm>
          <a:prstGeom prst="rect">
            <a:avLst/>
          </a:prstGeom>
          <a:noFill/>
        </p:spPr>
        <p:txBody>
          <a:bodyPr wrap="none" rtlCol="0">
            <a:spAutoFit/>
          </a:bodyPr>
          <a:lstStyle/>
          <a:p>
            <a:r>
              <a:rPr lang="en-US" sz="2000" dirty="0">
                <a:solidFill>
                  <a:srgbClr val="0432FF"/>
                </a:solidFill>
                <a:latin typeface="Arial" panose="020B0604020202020204" pitchFamily="34" charset="0"/>
                <a:cs typeface="Arial" panose="020B0604020202020204" pitchFamily="34" charset="0"/>
              </a:rPr>
              <a:t>80%</a:t>
            </a:r>
          </a:p>
        </p:txBody>
      </p:sp>
      <p:sp>
        <p:nvSpPr>
          <p:cNvPr id="5" name="TextBox 4">
            <a:extLst>
              <a:ext uri="{FF2B5EF4-FFF2-40B4-BE49-F238E27FC236}">
                <a16:creationId xmlns:a16="http://schemas.microsoft.com/office/drawing/2014/main" id="{34160893-185A-13AF-7B37-294A047CAB54}"/>
              </a:ext>
            </a:extLst>
          </p:cNvPr>
          <p:cNvSpPr txBox="1"/>
          <p:nvPr/>
        </p:nvSpPr>
        <p:spPr>
          <a:xfrm>
            <a:off x="2209800" y="3689290"/>
            <a:ext cx="697627" cy="400110"/>
          </a:xfrm>
          <a:prstGeom prst="rect">
            <a:avLst/>
          </a:prstGeom>
          <a:noFill/>
        </p:spPr>
        <p:txBody>
          <a:bodyPr wrap="none" rtlCol="0">
            <a:spAutoFit/>
          </a:bodyPr>
          <a:lstStyle/>
          <a:p>
            <a:r>
              <a:rPr lang="en-US" sz="2000" dirty="0">
                <a:solidFill>
                  <a:srgbClr val="0432FF"/>
                </a:solidFill>
                <a:latin typeface="Arial" panose="020B0604020202020204" pitchFamily="34" charset="0"/>
                <a:cs typeface="Arial" panose="020B0604020202020204" pitchFamily="34" charset="0"/>
              </a:rPr>
              <a:t>55%</a:t>
            </a:r>
          </a:p>
        </p:txBody>
      </p:sp>
      <p:sp>
        <p:nvSpPr>
          <p:cNvPr id="6" name="TextBox 5">
            <a:extLst>
              <a:ext uri="{FF2B5EF4-FFF2-40B4-BE49-F238E27FC236}">
                <a16:creationId xmlns:a16="http://schemas.microsoft.com/office/drawing/2014/main" id="{87AE98C1-90E7-0574-AE34-1DF12D54A76B}"/>
              </a:ext>
            </a:extLst>
          </p:cNvPr>
          <p:cNvSpPr txBox="1"/>
          <p:nvPr/>
        </p:nvSpPr>
        <p:spPr>
          <a:xfrm>
            <a:off x="2209800" y="4472464"/>
            <a:ext cx="697627" cy="400110"/>
          </a:xfrm>
          <a:prstGeom prst="rect">
            <a:avLst/>
          </a:prstGeom>
          <a:noFill/>
        </p:spPr>
        <p:txBody>
          <a:bodyPr wrap="none" rtlCol="0">
            <a:spAutoFit/>
          </a:bodyPr>
          <a:lstStyle/>
          <a:p>
            <a:r>
              <a:rPr lang="en-US" sz="2000" dirty="0">
                <a:solidFill>
                  <a:srgbClr val="0432FF"/>
                </a:solidFill>
                <a:latin typeface="Arial" panose="020B0604020202020204" pitchFamily="34" charset="0"/>
                <a:cs typeface="Arial" panose="020B0604020202020204" pitchFamily="34" charset="0"/>
              </a:rPr>
              <a:t>18%</a:t>
            </a:r>
          </a:p>
        </p:txBody>
      </p:sp>
      <p:sp>
        <p:nvSpPr>
          <p:cNvPr id="7" name="TextBox 6">
            <a:extLst>
              <a:ext uri="{FF2B5EF4-FFF2-40B4-BE49-F238E27FC236}">
                <a16:creationId xmlns:a16="http://schemas.microsoft.com/office/drawing/2014/main" id="{370D751E-9659-6906-04FD-18641140373C}"/>
              </a:ext>
            </a:extLst>
          </p:cNvPr>
          <p:cNvSpPr txBox="1"/>
          <p:nvPr/>
        </p:nvSpPr>
        <p:spPr>
          <a:xfrm>
            <a:off x="2063124" y="5184333"/>
            <a:ext cx="990977" cy="400110"/>
          </a:xfrm>
          <a:prstGeom prst="rect">
            <a:avLst/>
          </a:prstGeom>
          <a:noFill/>
        </p:spPr>
        <p:txBody>
          <a:bodyPr wrap="none" rtlCol="0">
            <a:spAutoFit/>
          </a:bodyPr>
          <a:lstStyle/>
          <a:p>
            <a:r>
              <a:rPr lang="en-US" sz="2000" dirty="0">
                <a:solidFill>
                  <a:srgbClr val="0432FF"/>
                </a:solidFill>
                <a:latin typeface="Arial" panose="020B0604020202020204" pitchFamily="34" charset="0"/>
                <a:cs typeface="Arial" panose="020B0604020202020204" pitchFamily="34" charset="0"/>
              </a:rPr>
              <a:t>2N+4N</a:t>
            </a:r>
          </a:p>
        </p:txBody>
      </p:sp>
      <p:sp>
        <p:nvSpPr>
          <p:cNvPr id="8" name="TextBox 7">
            <a:extLst>
              <a:ext uri="{FF2B5EF4-FFF2-40B4-BE49-F238E27FC236}">
                <a16:creationId xmlns:a16="http://schemas.microsoft.com/office/drawing/2014/main" id="{8996F685-1E53-F6FD-C77D-11FD98B74CCD}"/>
              </a:ext>
            </a:extLst>
          </p:cNvPr>
          <p:cNvSpPr txBox="1"/>
          <p:nvPr/>
        </p:nvSpPr>
        <p:spPr>
          <a:xfrm>
            <a:off x="5361080" y="6335209"/>
            <a:ext cx="3544189" cy="369332"/>
          </a:xfrm>
          <a:prstGeom prst="rect">
            <a:avLst/>
          </a:prstGeom>
          <a:noFill/>
        </p:spPr>
        <p:txBody>
          <a:bodyPr wrap="square">
            <a:spAutoFit/>
          </a:bodyPr>
          <a:lstStyle/>
          <a:p>
            <a:pPr algn="ctr"/>
            <a:r>
              <a:rPr lang="en-US" sz="1800" b="0" i="1" dirty="0">
                <a:latin typeface="Arial" panose="020B0604020202020204" pitchFamily="34" charset="0"/>
                <a:cs typeface="Arial" panose="020B0604020202020204" pitchFamily="34" charset="0"/>
              </a:rPr>
              <a:t>(Wang, Cell Stem Cell 2021)</a:t>
            </a:r>
            <a:endParaRPr lang="en-US" dirty="0"/>
          </a:p>
        </p:txBody>
      </p:sp>
      <p:pic>
        <p:nvPicPr>
          <p:cNvPr id="10" name="Picture 9" descr="A graph of a cell line&#10;&#10;Description automatically generated with medium confidence">
            <a:extLst>
              <a:ext uri="{FF2B5EF4-FFF2-40B4-BE49-F238E27FC236}">
                <a16:creationId xmlns:a16="http://schemas.microsoft.com/office/drawing/2014/main" id="{E05830F8-B0F2-FBE8-9BA1-077A96231C37}"/>
              </a:ext>
            </a:extLst>
          </p:cNvPr>
          <p:cNvPicPr>
            <a:picLocks noChangeAspect="1"/>
          </p:cNvPicPr>
          <p:nvPr/>
        </p:nvPicPr>
        <p:blipFill>
          <a:blip r:embed="rId3"/>
          <a:stretch>
            <a:fillRect/>
          </a:stretch>
        </p:blipFill>
        <p:spPr>
          <a:xfrm>
            <a:off x="4286792" y="1567091"/>
            <a:ext cx="6017494" cy="4058482"/>
          </a:xfrm>
          <a:prstGeom prst="rect">
            <a:avLst/>
          </a:prstGeom>
        </p:spPr>
      </p:pic>
      <p:sp>
        <p:nvSpPr>
          <p:cNvPr id="11" name="TextBox 10">
            <a:extLst>
              <a:ext uri="{FF2B5EF4-FFF2-40B4-BE49-F238E27FC236}">
                <a16:creationId xmlns:a16="http://schemas.microsoft.com/office/drawing/2014/main" id="{C86BB164-1215-4E05-266B-13CE102E37DC}"/>
              </a:ext>
            </a:extLst>
          </p:cNvPr>
          <p:cNvSpPr txBox="1"/>
          <p:nvPr/>
        </p:nvSpPr>
        <p:spPr>
          <a:xfrm>
            <a:off x="4855172" y="2594921"/>
            <a:ext cx="101181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4-week</a:t>
            </a:r>
          </a:p>
        </p:txBody>
      </p:sp>
      <p:sp>
        <p:nvSpPr>
          <p:cNvPr id="12" name="TextBox 11">
            <a:extLst>
              <a:ext uri="{FF2B5EF4-FFF2-40B4-BE49-F238E27FC236}">
                <a16:creationId xmlns:a16="http://schemas.microsoft.com/office/drawing/2014/main" id="{807202A9-0D7E-CA43-1D38-36E60A169B88}"/>
              </a:ext>
            </a:extLst>
          </p:cNvPr>
          <p:cNvSpPr txBox="1"/>
          <p:nvPr/>
        </p:nvSpPr>
        <p:spPr>
          <a:xfrm>
            <a:off x="7554002" y="2584826"/>
            <a:ext cx="101181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8-week</a:t>
            </a:r>
          </a:p>
        </p:txBody>
      </p:sp>
    </p:spTree>
    <p:extLst>
      <p:ext uri="{BB962C8B-B14F-4D97-AF65-F5344CB8AC3E}">
        <p14:creationId xmlns:p14="http://schemas.microsoft.com/office/powerpoint/2010/main" val="1078512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99CCE7-3AE5-39EC-ABBB-8CF8FBDADCC9}"/>
              </a:ext>
            </a:extLst>
          </p:cNvPr>
          <p:cNvSpPr txBox="1"/>
          <p:nvPr/>
        </p:nvSpPr>
        <p:spPr>
          <a:xfrm flipH="1">
            <a:off x="920000" y="3138581"/>
            <a:ext cx="1823255" cy="326243"/>
          </a:xfrm>
          <a:prstGeom prst="rect">
            <a:avLst/>
          </a:prstGeom>
          <a:noFill/>
        </p:spPr>
        <p:txBody>
          <a:bodyPr wrap="none" lIns="182880" tIns="9144" rIns="182880" bIns="9144" rtlCol="0">
            <a:spAutoFit/>
          </a:bodyPr>
          <a:lstStyle/>
          <a:p>
            <a:pPr>
              <a:defRPr/>
            </a:pPr>
            <a:r>
              <a:rPr lang="en-US" sz="2000" b="1" kern="0" dirty="0">
                <a:solidFill>
                  <a:prstClr val="black"/>
                </a:solidFill>
                <a:latin typeface="Arial" panose="020B0604020202020204" pitchFamily="34" charset="0"/>
                <a:cs typeface="Arial" panose="020B0604020202020204" pitchFamily="34" charset="0"/>
              </a:rPr>
              <a:t>Let7 miRNA</a:t>
            </a:r>
          </a:p>
        </p:txBody>
      </p:sp>
      <p:sp>
        <p:nvSpPr>
          <p:cNvPr id="7" name="TextBox 6">
            <a:extLst>
              <a:ext uri="{FF2B5EF4-FFF2-40B4-BE49-F238E27FC236}">
                <a16:creationId xmlns:a16="http://schemas.microsoft.com/office/drawing/2014/main" id="{BA62FEED-F5FD-A166-6AD0-8270DC2D56C0}"/>
              </a:ext>
            </a:extLst>
          </p:cNvPr>
          <p:cNvSpPr txBox="1"/>
          <p:nvPr/>
        </p:nvSpPr>
        <p:spPr>
          <a:xfrm flipH="1">
            <a:off x="1114721" y="2396507"/>
            <a:ext cx="1446178" cy="326243"/>
          </a:xfrm>
          <a:prstGeom prst="rect">
            <a:avLst/>
          </a:prstGeom>
          <a:noFill/>
        </p:spPr>
        <p:txBody>
          <a:bodyPr wrap="square" lIns="182880" tIns="9144" rIns="182880" bIns="9144" rtlCol="0">
            <a:spAutoFit/>
          </a:bodyPr>
          <a:lstStyle/>
          <a:p>
            <a:pPr>
              <a:defRPr/>
            </a:pPr>
            <a:r>
              <a:rPr lang="en-US" sz="2000" b="1" kern="0">
                <a:solidFill>
                  <a:prstClr val="black"/>
                </a:solidFill>
                <a:latin typeface="Arial" panose="020B0604020202020204" pitchFamily="34" charset="0"/>
                <a:cs typeface="Arial" panose="020B0604020202020204" pitchFamily="34" charset="0"/>
              </a:rPr>
              <a:t>Lin28a/b</a:t>
            </a:r>
          </a:p>
        </p:txBody>
      </p:sp>
      <p:sp>
        <p:nvSpPr>
          <p:cNvPr id="8" name="TextBox 7">
            <a:extLst>
              <a:ext uri="{FF2B5EF4-FFF2-40B4-BE49-F238E27FC236}">
                <a16:creationId xmlns:a16="http://schemas.microsoft.com/office/drawing/2014/main" id="{3610709D-9537-0CF6-96FD-53D3D5B0CF44}"/>
              </a:ext>
            </a:extLst>
          </p:cNvPr>
          <p:cNvSpPr txBox="1"/>
          <p:nvPr/>
        </p:nvSpPr>
        <p:spPr>
          <a:xfrm flipH="1">
            <a:off x="160521" y="1794987"/>
            <a:ext cx="1382430" cy="510909"/>
          </a:xfrm>
          <a:prstGeom prst="rect">
            <a:avLst/>
          </a:prstGeom>
          <a:noFill/>
        </p:spPr>
        <p:txBody>
          <a:bodyPr wrap="none" lIns="182880" tIns="9144" rIns="182880" bIns="9144" rtlCol="0">
            <a:spAutoFit/>
          </a:bodyPr>
          <a:lstStyle>
            <a:defPPr>
              <a:defRPr lang="en-US"/>
            </a:defPPr>
          </a:lstStyle>
          <a:p>
            <a:pPr>
              <a:lnSpc>
                <a:spcPct val="80000"/>
              </a:lnSpc>
              <a:defRPr/>
            </a:pPr>
            <a:r>
              <a:rPr lang="en-US" sz="2000" b="1" kern="0" dirty="0">
                <a:solidFill>
                  <a:prstClr val="black"/>
                </a:solidFill>
                <a:latin typeface="Arial" panose="020B0604020202020204" pitchFamily="34" charset="0"/>
                <a:cs typeface="Arial" panose="020B0604020202020204" pitchFamily="34" charset="0"/>
              </a:rPr>
              <a:t> Fetus /</a:t>
            </a:r>
          </a:p>
          <a:p>
            <a:pPr>
              <a:lnSpc>
                <a:spcPct val="80000"/>
              </a:lnSpc>
              <a:defRPr/>
            </a:pPr>
            <a:r>
              <a:rPr lang="en-US" sz="2000" b="1" u="sng" kern="0" dirty="0">
                <a:solidFill>
                  <a:prstClr val="black"/>
                </a:solidFill>
                <a:latin typeface="Arial" panose="020B0604020202020204" pitchFamily="34" charset="0"/>
                <a:cs typeface="Arial" panose="020B0604020202020204" pitchFamily="34" charset="0"/>
              </a:rPr>
              <a:t>Neonate</a:t>
            </a:r>
          </a:p>
        </p:txBody>
      </p:sp>
      <p:sp>
        <p:nvSpPr>
          <p:cNvPr id="10" name="TextBox 9">
            <a:extLst>
              <a:ext uri="{FF2B5EF4-FFF2-40B4-BE49-F238E27FC236}">
                <a16:creationId xmlns:a16="http://schemas.microsoft.com/office/drawing/2014/main" id="{4E4BED17-3A72-3696-055F-F8D5C8689666}"/>
              </a:ext>
            </a:extLst>
          </p:cNvPr>
          <p:cNvSpPr txBox="1"/>
          <p:nvPr/>
        </p:nvSpPr>
        <p:spPr>
          <a:xfrm flipH="1">
            <a:off x="887162" y="3876497"/>
            <a:ext cx="1976655" cy="326243"/>
          </a:xfrm>
          <a:prstGeom prst="rect">
            <a:avLst/>
          </a:prstGeom>
          <a:noFill/>
        </p:spPr>
        <p:txBody>
          <a:bodyPr wrap="square" lIns="182880" tIns="9144" rIns="182880" bIns="9144" rtlCol="0">
            <a:spAutoFit/>
          </a:bodyPr>
          <a:lstStyle>
            <a:defPPr>
              <a:defRPr lang="en-US"/>
            </a:defPPr>
          </a:lstStyle>
          <a:p>
            <a:pPr algn="ctr">
              <a:defRPr/>
            </a:pPr>
            <a:r>
              <a:rPr lang="en-US" sz="2000" b="1" kern="0">
                <a:solidFill>
                  <a:prstClr val="black"/>
                </a:solidFill>
                <a:latin typeface="Arial" panose="020B0604020202020204" pitchFamily="34" charset="0"/>
                <a:cs typeface="Arial" panose="020B0604020202020204" pitchFamily="34" charset="0"/>
              </a:rPr>
              <a:t>Let7 targets </a:t>
            </a:r>
          </a:p>
        </p:txBody>
      </p:sp>
      <p:sp>
        <p:nvSpPr>
          <p:cNvPr id="11" name="TextBox 10">
            <a:extLst>
              <a:ext uri="{FF2B5EF4-FFF2-40B4-BE49-F238E27FC236}">
                <a16:creationId xmlns:a16="http://schemas.microsoft.com/office/drawing/2014/main" id="{A058906A-7439-8200-1876-AFF88F26EB32}"/>
              </a:ext>
            </a:extLst>
          </p:cNvPr>
          <p:cNvSpPr txBox="1"/>
          <p:nvPr/>
        </p:nvSpPr>
        <p:spPr>
          <a:xfrm flipH="1">
            <a:off x="-239973" y="5276725"/>
            <a:ext cx="2115462" cy="646331"/>
          </a:xfrm>
          <a:prstGeom prst="rect">
            <a:avLst/>
          </a:prstGeom>
          <a:noFill/>
          <a:ln>
            <a:noFill/>
          </a:ln>
        </p:spPr>
        <p:txBody>
          <a:bodyPr wrap="square" rtlCol="0">
            <a:spAutoFit/>
          </a:bodyPr>
          <a:lstStyle/>
          <a:p>
            <a:pPr algn="ctr">
              <a:lnSpc>
                <a:spcPct val="90000"/>
              </a:lnSpc>
              <a:defRPr/>
            </a:pPr>
            <a:r>
              <a:rPr lang="en-US" sz="2000" b="1" kern="0" dirty="0">
                <a:latin typeface="Arial" panose="020B0604020202020204" pitchFamily="34" charset="0"/>
                <a:cs typeface="Arial" panose="020B0604020202020204" pitchFamily="34" charset="0"/>
              </a:rPr>
              <a:t>       adult </a:t>
            </a:r>
          </a:p>
          <a:p>
            <a:pPr algn="ctr">
              <a:lnSpc>
                <a:spcPct val="90000"/>
              </a:lnSpc>
              <a:defRPr/>
            </a:pPr>
            <a:r>
              <a:rPr lang="en-US" sz="2000" b="1" kern="0" dirty="0">
                <a:latin typeface="Arial" panose="020B0604020202020204" pitchFamily="34" charset="0"/>
                <a:cs typeface="Arial" panose="020B0604020202020204" pitchFamily="34" charset="0"/>
              </a:rPr>
              <a:t>       phenotype</a:t>
            </a:r>
          </a:p>
        </p:txBody>
      </p:sp>
      <p:sp>
        <p:nvSpPr>
          <p:cNvPr id="12" name="TextBox 11">
            <a:extLst>
              <a:ext uri="{FF2B5EF4-FFF2-40B4-BE49-F238E27FC236}">
                <a16:creationId xmlns:a16="http://schemas.microsoft.com/office/drawing/2014/main" id="{6771521A-94C4-0A3E-EB0C-5C243C6C0582}"/>
              </a:ext>
            </a:extLst>
          </p:cNvPr>
          <p:cNvSpPr txBox="1"/>
          <p:nvPr/>
        </p:nvSpPr>
        <p:spPr>
          <a:xfrm flipH="1">
            <a:off x="1769647" y="5297853"/>
            <a:ext cx="1483098" cy="646331"/>
          </a:xfrm>
          <a:prstGeom prst="rect">
            <a:avLst/>
          </a:prstGeom>
          <a:noFill/>
        </p:spPr>
        <p:txBody>
          <a:bodyPr wrap="none" rtlCol="0">
            <a:spAutoFit/>
          </a:bodyPr>
          <a:lstStyle/>
          <a:p>
            <a:pPr algn="just">
              <a:lnSpc>
                <a:spcPct val="90000"/>
              </a:lnSpc>
              <a:defRPr/>
            </a:pPr>
            <a:r>
              <a:rPr lang="en-US" sz="2000" b="1" kern="0" dirty="0">
                <a:solidFill>
                  <a:srgbClr val="0070C0"/>
                </a:solidFill>
                <a:latin typeface="Arial" panose="020B0604020202020204" pitchFamily="34" charset="0"/>
                <a:cs typeface="Arial" panose="020B0604020202020204" pitchFamily="34" charset="0"/>
              </a:rPr>
              <a:t>   fetal </a:t>
            </a:r>
          </a:p>
          <a:p>
            <a:pPr algn="just">
              <a:lnSpc>
                <a:spcPct val="90000"/>
              </a:lnSpc>
              <a:defRPr/>
            </a:pPr>
            <a:r>
              <a:rPr lang="en-US" sz="2000" b="1" kern="0" dirty="0">
                <a:solidFill>
                  <a:srgbClr val="0070C0"/>
                </a:solidFill>
                <a:latin typeface="Arial" panose="020B0604020202020204" pitchFamily="34" charset="0"/>
                <a:cs typeface="Arial" panose="020B0604020202020204" pitchFamily="34" charset="0"/>
              </a:rPr>
              <a:t>phenotype</a:t>
            </a:r>
          </a:p>
        </p:txBody>
      </p:sp>
      <p:cxnSp>
        <p:nvCxnSpPr>
          <p:cNvPr id="13" name="Straight Arrow Connector 12">
            <a:extLst>
              <a:ext uri="{FF2B5EF4-FFF2-40B4-BE49-F238E27FC236}">
                <a16:creationId xmlns:a16="http://schemas.microsoft.com/office/drawing/2014/main" id="{30FCAE28-D35D-3124-FD61-BF8CEE1B70C7}"/>
              </a:ext>
            </a:extLst>
          </p:cNvPr>
          <p:cNvCxnSpPr>
            <a:cxnSpLocks/>
          </p:cNvCxnSpPr>
          <p:nvPr/>
        </p:nvCxnSpPr>
        <p:spPr>
          <a:xfrm>
            <a:off x="1886570" y="4804913"/>
            <a:ext cx="439232" cy="433712"/>
          </a:xfrm>
          <a:prstGeom prst="straightConnector1">
            <a:avLst/>
          </a:prstGeom>
          <a:noFill/>
          <a:ln w="44450" cap="flat" cmpd="sng" algn="ctr">
            <a:solidFill>
              <a:sysClr val="windowText" lastClr="000000"/>
            </a:solidFill>
            <a:prstDash val="solid"/>
            <a:miter lim="800000"/>
            <a:tailEnd type="triangle"/>
          </a:ln>
          <a:effectLst/>
        </p:spPr>
      </p:cxnSp>
      <p:grpSp>
        <p:nvGrpSpPr>
          <p:cNvPr id="14" name="Group 13">
            <a:extLst>
              <a:ext uri="{FF2B5EF4-FFF2-40B4-BE49-F238E27FC236}">
                <a16:creationId xmlns:a16="http://schemas.microsoft.com/office/drawing/2014/main" id="{036ECDA3-6BCC-CE7D-37D1-31A897903B12}"/>
              </a:ext>
            </a:extLst>
          </p:cNvPr>
          <p:cNvGrpSpPr/>
          <p:nvPr/>
        </p:nvGrpSpPr>
        <p:grpSpPr>
          <a:xfrm flipH="1">
            <a:off x="1658859" y="3588006"/>
            <a:ext cx="316121" cy="228829"/>
            <a:chOff x="8799353" y="2417195"/>
            <a:chExt cx="353345" cy="397239"/>
          </a:xfrm>
        </p:grpSpPr>
        <p:cxnSp>
          <p:nvCxnSpPr>
            <p:cNvPr id="15" name="Straight Connector 14">
              <a:extLst>
                <a:ext uri="{FF2B5EF4-FFF2-40B4-BE49-F238E27FC236}">
                  <a16:creationId xmlns:a16="http://schemas.microsoft.com/office/drawing/2014/main" id="{6DF36D8B-A432-37ED-D1E2-BACE1C40F0E0}"/>
                </a:ext>
              </a:extLst>
            </p:cNvPr>
            <p:cNvCxnSpPr/>
            <p:nvPr/>
          </p:nvCxnSpPr>
          <p:spPr>
            <a:xfrm>
              <a:off x="8976026" y="2417195"/>
              <a:ext cx="0" cy="397239"/>
            </a:xfrm>
            <a:prstGeom prst="line">
              <a:avLst/>
            </a:prstGeom>
            <a:noFill/>
            <a:ln w="38100" cap="flat" cmpd="sng" algn="ctr">
              <a:solidFill>
                <a:sysClr val="windowText" lastClr="000000"/>
              </a:solidFill>
              <a:prstDash val="solid"/>
              <a:miter lim="800000"/>
            </a:ln>
            <a:effectLst/>
          </p:spPr>
        </p:cxnSp>
        <p:cxnSp>
          <p:nvCxnSpPr>
            <p:cNvPr id="16" name="Straight Connector 15">
              <a:extLst>
                <a:ext uri="{FF2B5EF4-FFF2-40B4-BE49-F238E27FC236}">
                  <a16:creationId xmlns:a16="http://schemas.microsoft.com/office/drawing/2014/main" id="{72FC6EAB-1AC5-6D59-FB86-6493F9DF0DF8}"/>
                </a:ext>
              </a:extLst>
            </p:cNvPr>
            <p:cNvCxnSpPr/>
            <p:nvPr/>
          </p:nvCxnSpPr>
          <p:spPr>
            <a:xfrm flipV="1">
              <a:off x="8799353" y="2814431"/>
              <a:ext cx="353345" cy="2"/>
            </a:xfrm>
            <a:prstGeom prst="line">
              <a:avLst/>
            </a:prstGeom>
            <a:noFill/>
            <a:ln w="38100" cap="flat" cmpd="sng" algn="ctr">
              <a:solidFill>
                <a:sysClr val="windowText" lastClr="000000"/>
              </a:solidFill>
              <a:prstDash val="solid"/>
              <a:miter lim="800000"/>
            </a:ln>
            <a:effectLst/>
          </p:spPr>
        </p:cxnSp>
      </p:grpSp>
      <p:cxnSp>
        <p:nvCxnSpPr>
          <p:cNvPr id="17" name="Straight Arrow Connector 16">
            <a:extLst>
              <a:ext uri="{FF2B5EF4-FFF2-40B4-BE49-F238E27FC236}">
                <a16:creationId xmlns:a16="http://schemas.microsoft.com/office/drawing/2014/main" id="{931F4F2C-4D06-9449-C176-8DC89C50FB60}"/>
              </a:ext>
            </a:extLst>
          </p:cNvPr>
          <p:cNvCxnSpPr/>
          <p:nvPr/>
        </p:nvCxnSpPr>
        <p:spPr>
          <a:xfrm flipH="1" flipV="1">
            <a:off x="768611" y="2376737"/>
            <a:ext cx="0" cy="351529"/>
          </a:xfrm>
          <a:prstGeom prst="straightConnector1">
            <a:avLst/>
          </a:prstGeom>
          <a:noFill/>
          <a:ln w="44450" cap="flat" cmpd="sng" algn="ctr">
            <a:solidFill>
              <a:schemeClr val="accent1"/>
            </a:solidFill>
            <a:prstDash val="solid"/>
            <a:miter lim="800000"/>
            <a:tailEnd type="triangle"/>
          </a:ln>
          <a:effectLst/>
        </p:spPr>
      </p:cxnSp>
      <p:cxnSp>
        <p:nvCxnSpPr>
          <p:cNvPr id="19" name="Straight Arrow Connector 18">
            <a:extLst>
              <a:ext uri="{FF2B5EF4-FFF2-40B4-BE49-F238E27FC236}">
                <a16:creationId xmlns:a16="http://schemas.microsoft.com/office/drawing/2014/main" id="{E7CE52C2-2FF4-CDE3-38EA-1DDFE7081571}"/>
              </a:ext>
            </a:extLst>
          </p:cNvPr>
          <p:cNvCxnSpPr/>
          <p:nvPr/>
        </p:nvCxnSpPr>
        <p:spPr>
          <a:xfrm flipH="1">
            <a:off x="768611" y="3128822"/>
            <a:ext cx="0" cy="351529"/>
          </a:xfrm>
          <a:prstGeom prst="straightConnector1">
            <a:avLst/>
          </a:prstGeom>
          <a:noFill/>
          <a:ln w="44450" cap="flat" cmpd="sng" algn="ctr">
            <a:solidFill>
              <a:schemeClr val="accent1"/>
            </a:solidFill>
            <a:prstDash val="solid"/>
            <a:miter lim="800000"/>
            <a:tailEnd type="triangle"/>
          </a:ln>
          <a:effectLst/>
        </p:spPr>
      </p:cxnSp>
      <p:cxnSp>
        <p:nvCxnSpPr>
          <p:cNvPr id="21" name="Straight Arrow Connector 20">
            <a:extLst>
              <a:ext uri="{FF2B5EF4-FFF2-40B4-BE49-F238E27FC236}">
                <a16:creationId xmlns:a16="http://schemas.microsoft.com/office/drawing/2014/main" id="{99E01E2D-DB9C-D50F-EC0C-40F9552BE509}"/>
              </a:ext>
            </a:extLst>
          </p:cNvPr>
          <p:cNvCxnSpPr/>
          <p:nvPr/>
        </p:nvCxnSpPr>
        <p:spPr>
          <a:xfrm flipH="1" flipV="1">
            <a:off x="768611" y="3869135"/>
            <a:ext cx="0" cy="351529"/>
          </a:xfrm>
          <a:prstGeom prst="straightConnector1">
            <a:avLst/>
          </a:prstGeom>
          <a:noFill/>
          <a:ln w="44450" cap="flat" cmpd="sng" algn="ctr">
            <a:solidFill>
              <a:schemeClr val="accent1"/>
            </a:solidFill>
            <a:prstDash val="solid"/>
            <a:miter lim="800000"/>
            <a:tailEnd type="triangle"/>
          </a:ln>
          <a:effectLst/>
        </p:spPr>
      </p:cxnSp>
      <p:grpSp>
        <p:nvGrpSpPr>
          <p:cNvPr id="23" name="Group 22">
            <a:extLst>
              <a:ext uri="{FF2B5EF4-FFF2-40B4-BE49-F238E27FC236}">
                <a16:creationId xmlns:a16="http://schemas.microsoft.com/office/drawing/2014/main" id="{4371C733-89BC-B2A8-2E0D-4D47EFF12979}"/>
              </a:ext>
            </a:extLst>
          </p:cNvPr>
          <p:cNvGrpSpPr/>
          <p:nvPr/>
        </p:nvGrpSpPr>
        <p:grpSpPr>
          <a:xfrm flipH="1">
            <a:off x="1671362" y="2821145"/>
            <a:ext cx="293912" cy="228829"/>
            <a:chOff x="9513995" y="2615786"/>
            <a:chExt cx="353345" cy="397240"/>
          </a:xfrm>
        </p:grpSpPr>
        <p:cxnSp>
          <p:nvCxnSpPr>
            <p:cNvPr id="24" name="Straight Connector 23">
              <a:extLst>
                <a:ext uri="{FF2B5EF4-FFF2-40B4-BE49-F238E27FC236}">
                  <a16:creationId xmlns:a16="http://schemas.microsoft.com/office/drawing/2014/main" id="{5EC638D0-20F4-DD02-61FA-32DC30EAE45B}"/>
                </a:ext>
              </a:extLst>
            </p:cNvPr>
            <p:cNvCxnSpPr>
              <a:cxnSpLocks/>
            </p:cNvCxnSpPr>
            <p:nvPr/>
          </p:nvCxnSpPr>
          <p:spPr>
            <a:xfrm>
              <a:off x="9680937" y="2615783"/>
              <a:ext cx="0" cy="397239"/>
            </a:xfrm>
            <a:prstGeom prst="line">
              <a:avLst/>
            </a:prstGeom>
            <a:noFill/>
            <a:ln w="3810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6B5E7B50-3E4B-B2BD-2EBA-998CBB27B438}"/>
                </a:ext>
              </a:extLst>
            </p:cNvPr>
            <p:cNvCxnSpPr/>
            <p:nvPr/>
          </p:nvCxnSpPr>
          <p:spPr>
            <a:xfrm flipV="1">
              <a:off x="9513995" y="3013022"/>
              <a:ext cx="353345" cy="2"/>
            </a:xfrm>
            <a:prstGeom prst="line">
              <a:avLst/>
            </a:prstGeom>
            <a:noFill/>
            <a:ln w="38100" cap="flat" cmpd="sng" algn="ctr">
              <a:solidFill>
                <a:sysClr val="windowText" lastClr="000000"/>
              </a:solidFill>
              <a:prstDash val="solid"/>
              <a:miter lim="800000"/>
            </a:ln>
            <a:effectLst/>
          </p:spPr>
        </p:cxnSp>
      </p:grpSp>
      <p:grpSp>
        <p:nvGrpSpPr>
          <p:cNvPr id="26" name="Group 25">
            <a:extLst>
              <a:ext uri="{FF2B5EF4-FFF2-40B4-BE49-F238E27FC236}">
                <a16:creationId xmlns:a16="http://schemas.microsoft.com/office/drawing/2014/main" id="{EED735EF-DF66-E366-6B26-2BCD35FC667C}"/>
              </a:ext>
            </a:extLst>
          </p:cNvPr>
          <p:cNvGrpSpPr/>
          <p:nvPr/>
        </p:nvGrpSpPr>
        <p:grpSpPr>
          <a:xfrm rot="2444440" flipH="1">
            <a:off x="1403366" y="4813866"/>
            <a:ext cx="315996" cy="417310"/>
            <a:chOff x="9711981" y="2636176"/>
            <a:chExt cx="379895" cy="428954"/>
          </a:xfrm>
        </p:grpSpPr>
        <p:cxnSp>
          <p:nvCxnSpPr>
            <p:cNvPr id="27" name="Straight Connector 26">
              <a:extLst>
                <a:ext uri="{FF2B5EF4-FFF2-40B4-BE49-F238E27FC236}">
                  <a16:creationId xmlns:a16="http://schemas.microsoft.com/office/drawing/2014/main" id="{1E9094D5-C92B-7265-A979-967B30F35755}"/>
                </a:ext>
              </a:extLst>
            </p:cNvPr>
            <p:cNvCxnSpPr>
              <a:cxnSpLocks/>
            </p:cNvCxnSpPr>
            <p:nvPr/>
          </p:nvCxnSpPr>
          <p:spPr>
            <a:xfrm rot="2444440">
              <a:off x="9711981" y="2636176"/>
              <a:ext cx="379895" cy="397130"/>
            </a:xfrm>
            <a:prstGeom prst="line">
              <a:avLst/>
            </a:prstGeom>
            <a:noFill/>
            <a:ln w="3810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0E1637EB-EF7C-9E0D-BFB4-3CA79CFA4CD6}"/>
                </a:ext>
              </a:extLst>
            </p:cNvPr>
            <p:cNvCxnSpPr/>
            <p:nvPr/>
          </p:nvCxnSpPr>
          <p:spPr>
            <a:xfrm flipV="1">
              <a:off x="9728862" y="3065128"/>
              <a:ext cx="353345" cy="2"/>
            </a:xfrm>
            <a:prstGeom prst="line">
              <a:avLst/>
            </a:prstGeom>
            <a:noFill/>
            <a:ln w="38100" cap="flat" cmpd="sng" algn="ctr">
              <a:solidFill>
                <a:sysClr val="windowText" lastClr="000000"/>
              </a:solidFill>
              <a:prstDash val="solid"/>
              <a:miter lim="800000"/>
            </a:ln>
            <a:effectLst/>
          </p:spPr>
        </p:cxnSp>
      </p:grpSp>
      <p:sp>
        <p:nvSpPr>
          <p:cNvPr id="29" name="Rectangle 28">
            <a:extLst>
              <a:ext uri="{FF2B5EF4-FFF2-40B4-BE49-F238E27FC236}">
                <a16:creationId xmlns:a16="http://schemas.microsoft.com/office/drawing/2014/main" id="{C16F8E0A-6C00-C0EA-7E04-B0552C01B056}"/>
              </a:ext>
            </a:extLst>
          </p:cNvPr>
          <p:cNvSpPr/>
          <p:nvPr/>
        </p:nvSpPr>
        <p:spPr>
          <a:xfrm flipH="1">
            <a:off x="655871" y="4144351"/>
            <a:ext cx="2422951" cy="646331"/>
          </a:xfrm>
          <a:prstGeom prst="rect">
            <a:avLst/>
          </a:prstGeom>
        </p:spPr>
        <p:txBody>
          <a:bodyPr wrap="square">
            <a:spAutoFit/>
          </a:bodyPr>
          <a:lstStyle/>
          <a:p>
            <a:pPr algn="ctr">
              <a:defRPr/>
            </a:pPr>
            <a:r>
              <a:rPr lang="en-US" i="1" kern="0" dirty="0">
                <a:solidFill>
                  <a:prstClr val="black"/>
                </a:solidFill>
                <a:latin typeface="Arial" panose="020B0604020202020204" pitchFamily="34" charset="0"/>
                <a:cs typeface="Arial" panose="020B0604020202020204" pitchFamily="34" charset="0"/>
              </a:rPr>
              <a:t>(e.g. Hmga2, Arid3, Igf2bp’s)</a:t>
            </a:r>
          </a:p>
        </p:txBody>
      </p:sp>
      <p:sp>
        <p:nvSpPr>
          <p:cNvPr id="35" name="Rectangle 34">
            <a:extLst>
              <a:ext uri="{FF2B5EF4-FFF2-40B4-BE49-F238E27FC236}">
                <a16:creationId xmlns:a16="http://schemas.microsoft.com/office/drawing/2014/main" id="{DDAD3453-0C6B-6432-B9D5-E790F74E49D7}"/>
              </a:ext>
            </a:extLst>
          </p:cNvPr>
          <p:cNvSpPr/>
          <p:nvPr/>
        </p:nvSpPr>
        <p:spPr>
          <a:xfrm rot="5400000">
            <a:off x="2352260" y="117400"/>
            <a:ext cx="1026342" cy="1608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3603EC5-D5FD-EAF8-3269-2B55286A1E49}"/>
              </a:ext>
            </a:extLst>
          </p:cNvPr>
          <p:cNvSpPr txBox="1"/>
          <p:nvPr/>
        </p:nvSpPr>
        <p:spPr>
          <a:xfrm>
            <a:off x="330200" y="100698"/>
            <a:ext cx="96647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Gene expression differences of fetal- and adult-derived Mks</a:t>
            </a:r>
          </a:p>
        </p:txBody>
      </p:sp>
      <p:pic>
        <p:nvPicPr>
          <p:cNvPr id="4" name="Picture 3" descr="A diagram of a cell cycle&#10;&#10;Description automatically generated">
            <a:extLst>
              <a:ext uri="{FF2B5EF4-FFF2-40B4-BE49-F238E27FC236}">
                <a16:creationId xmlns:a16="http://schemas.microsoft.com/office/drawing/2014/main" id="{25C7F814-342C-983B-FF8E-3FFEC742BC8E}"/>
              </a:ext>
            </a:extLst>
          </p:cNvPr>
          <p:cNvPicPr>
            <a:picLocks noChangeAspect="1"/>
          </p:cNvPicPr>
          <p:nvPr/>
        </p:nvPicPr>
        <p:blipFill>
          <a:blip r:embed="rId2"/>
          <a:stretch>
            <a:fillRect/>
          </a:stretch>
        </p:blipFill>
        <p:spPr>
          <a:xfrm>
            <a:off x="3561914" y="1290666"/>
            <a:ext cx="6675271" cy="5056351"/>
          </a:xfrm>
          <a:prstGeom prst="rect">
            <a:avLst/>
          </a:prstGeom>
        </p:spPr>
      </p:pic>
      <p:sp>
        <p:nvSpPr>
          <p:cNvPr id="9" name="TextBox 8">
            <a:extLst>
              <a:ext uri="{FF2B5EF4-FFF2-40B4-BE49-F238E27FC236}">
                <a16:creationId xmlns:a16="http://schemas.microsoft.com/office/drawing/2014/main" id="{2A7E62D7-1943-298E-A6E0-482E2A30A3DB}"/>
              </a:ext>
            </a:extLst>
          </p:cNvPr>
          <p:cNvSpPr txBox="1"/>
          <p:nvPr/>
        </p:nvSpPr>
        <p:spPr>
          <a:xfrm>
            <a:off x="3922384" y="6387970"/>
            <a:ext cx="5954330"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(reviewed by Cox, Frontiers Cell Dev Biol 2025)</a:t>
            </a:r>
          </a:p>
        </p:txBody>
      </p:sp>
    </p:spTree>
    <p:extLst>
      <p:ext uri="{BB962C8B-B14F-4D97-AF65-F5344CB8AC3E}">
        <p14:creationId xmlns:p14="http://schemas.microsoft.com/office/powerpoint/2010/main" val="245135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294793" y="1541916"/>
            <a:ext cx="3478837" cy="523220"/>
          </a:xfrm>
          <a:prstGeom prst="rect">
            <a:avLst/>
          </a:prstGeom>
          <a:noFill/>
        </p:spPr>
        <p:txBody>
          <a:bodyPr wrap="none" rtlCol="0">
            <a:spAutoFit/>
          </a:bodyPr>
          <a:lstStyle/>
          <a:p>
            <a:r>
              <a:rPr lang="en-US" sz="2800" b="1" dirty="0">
                <a:latin typeface="Arial"/>
                <a:cs typeface="Arial"/>
              </a:rPr>
              <a:t>Adult Bone Marrow</a:t>
            </a:r>
          </a:p>
        </p:txBody>
      </p:sp>
      <p:sp>
        <p:nvSpPr>
          <p:cNvPr id="39" name="TextBox 38"/>
          <p:cNvSpPr txBox="1"/>
          <p:nvPr/>
        </p:nvSpPr>
        <p:spPr>
          <a:xfrm>
            <a:off x="1223868" y="1482478"/>
            <a:ext cx="3021981" cy="523220"/>
          </a:xfrm>
          <a:prstGeom prst="rect">
            <a:avLst/>
          </a:prstGeom>
          <a:noFill/>
        </p:spPr>
        <p:txBody>
          <a:bodyPr wrap="none" rtlCol="0">
            <a:spAutoFit/>
          </a:bodyPr>
          <a:lstStyle/>
          <a:p>
            <a:r>
              <a:rPr lang="en-US" sz="2800" b="1" dirty="0">
                <a:solidFill>
                  <a:srgbClr val="0000FF"/>
                </a:solidFill>
                <a:latin typeface="Arial"/>
                <a:cs typeface="Arial"/>
              </a:rPr>
              <a:t>E12.5 Fetal Liver</a:t>
            </a:r>
          </a:p>
        </p:txBody>
      </p:sp>
      <p:sp>
        <p:nvSpPr>
          <p:cNvPr id="79" name="Text Box 9"/>
          <p:cNvSpPr txBox="1">
            <a:spLocks noChangeArrowheads="1"/>
          </p:cNvSpPr>
          <p:nvPr/>
        </p:nvSpPr>
        <p:spPr bwMode="auto">
          <a:xfrm>
            <a:off x="1704915" y="163037"/>
            <a:ext cx="7195052" cy="978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200" b="1" dirty="0">
                <a:latin typeface="Arial"/>
                <a:cs typeface="Arial"/>
              </a:rPr>
              <a:t>Fetal murine Mks mature at a lower ploidy</a:t>
            </a:r>
          </a:p>
        </p:txBody>
      </p:sp>
      <p:pic>
        <p:nvPicPr>
          <p:cNvPr id="41" name="Picture 40"/>
          <p:cNvPicPr>
            <a:picLocks noChangeAspect="1"/>
          </p:cNvPicPr>
          <p:nvPr/>
        </p:nvPicPr>
        <p:blipFill>
          <a:blip r:embed="rId3"/>
          <a:stretch>
            <a:fillRect/>
          </a:stretch>
        </p:blipFill>
        <p:spPr>
          <a:xfrm>
            <a:off x="5730763" y="2444614"/>
            <a:ext cx="4426482" cy="3608047"/>
          </a:xfrm>
          <a:prstGeom prst="rect">
            <a:avLst/>
          </a:prstGeom>
        </p:spPr>
      </p:pic>
      <p:pic>
        <p:nvPicPr>
          <p:cNvPr id="40" name="Picture 39"/>
          <p:cNvPicPr>
            <a:picLocks noChangeAspect="1"/>
          </p:cNvPicPr>
          <p:nvPr/>
        </p:nvPicPr>
        <p:blipFill>
          <a:blip r:embed="rId4"/>
          <a:stretch>
            <a:fillRect/>
          </a:stretch>
        </p:blipFill>
        <p:spPr>
          <a:xfrm>
            <a:off x="571163" y="2300625"/>
            <a:ext cx="4446857" cy="3752036"/>
          </a:xfrm>
          <a:prstGeom prst="rect">
            <a:avLst/>
          </a:prstGeom>
        </p:spPr>
      </p:pic>
      <p:sp>
        <p:nvSpPr>
          <p:cNvPr id="83" name="TextBox 82"/>
          <p:cNvSpPr txBox="1"/>
          <p:nvPr/>
        </p:nvSpPr>
        <p:spPr>
          <a:xfrm>
            <a:off x="-4602017" y="886818"/>
            <a:ext cx="261539" cy="392309"/>
          </a:xfrm>
          <a:prstGeom prst="rect">
            <a:avLst/>
          </a:prstGeom>
          <a:noFill/>
        </p:spPr>
        <p:txBody>
          <a:bodyPr wrap="none" rtlCol="0">
            <a:spAutoFit/>
          </a:bodyPr>
          <a:lstStyle/>
          <a:p>
            <a:endParaRPr lang="en-US" sz="1200" b="1" dirty="0">
              <a:solidFill>
                <a:srgbClr val="3366FF"/>
              </a:solidFill>
              <a:latin typeface="Arial"/>
              <a:cs typeface="Arial"/>
            </a:endParaRPr>
          </a:p>
        </p:txBody>
      </p:sp>
      <p:sp>
        <p:nvSpPr>
          <p:cNvPr id="63" name="TextBox 62"/>
          <p:cNvSpPr txBox="1"/>
          <p:nvPr/>
        </p:nvSpPr>
        <p:spPr>
          <a:xfrm>
            <a:off x="5292203" y="2869160"/>
            <a:ext cx="512530" cy="400110"/>
          </a:xfrm>
          <a:prstGeom prst="rect">
            <a:avLst/>
          </a:prstGeom>
          <a:noFill/>
        </p:spPr>
        <p:txBody>
          <a:bodyPr wrap="none" rtlCol="0" anchor="t" anchorCtr="0">
            <a:spAutoFit/>
          </a:bodyPr>
          <a:lstStyle/>
          <a:p>
            <a:pPr algn="ctr"/>
            <a:r>
              <a:rPr lang="en-US" sz="2000" b="1" dirty="0">
                <a:latin typeface="Arial"/>
                <a:cs typeface="Arial"/>
              </a:rPr>
              <a:t>2N</a:t>
            </a:r>
          </a:p>
        </p:txBody>
      </p:sp>
      <p:sp>
        <p:nvSpPr>
          <p:cNvPr id="64" name="TextBox 63"/>
          <p:cNvSpPr txBox="1"/>
          <p:nvPr/>
        </p:nvSpPr>
        <p:spPr>
          <a:xfrm>
            <a:off x="5282853" y="3509450"/>
            <a:ext cx="512530" cy="400110"/>
          </a:xfrm>
          <a:prstGeom prst="rect">
            <a:avLst/>
          </a:prstGeom>
          <a:noFill/>
        </p:spPr>
        <p:txBody>
          <a:bodyPr wrap="none" rtlCol="0" anchor="t" anchorCtr="0">
            <a:spAutoFit/>
          </a:bodyPr>
          <a:lstStyle/>
          <a:p>
            <a:pPr algn="ctr"/>
            <a:r>
              <a:rPr lang="en-US" sz="2000" b="1" dirty="0">
                <a:latin typeface="Arial"/>
                <a:cs typeface="Arial"/>
              </a:rPr>
              <a:t>4N</a:t>
            </a:r>
          </a:p>
        </p:txBody>
      </p:sp>
      <p:sp>
        <p:nvSpPr>
          <p:cNvPr id="65" name="TextBox 64"/>
          <p:cNvSpPr txBox="1"/>
          <p:nvPr/>
        </p:nvSpPr>
        <p:spPr>
          <a:xfrm>
            <a:off x="5273754" y="4169683"/>
            <a:ext cx="512530" cy="400110"/>
          </a:xfrm>
          <a:prstGeom prst="rect">
            <a:avLst/>
          </a:prstGeom>
          <a:noFill/>
        </p:spPr>
        <p:txBody>
          <a:bodyPr wrap="none" rtlCol="0" anchor="t" anchorCtr="0">
            <a:spAutoFit/>
          </a:bodyPr>
          <a:lstStyle/>
          <a:p>
            <a:pPr algn="ctr"/>
            <a:r>
              <a:rPr lang="en-US" sz="2000" b="1" dirty="0">
                <a:latin typeface="Arial"/>
                <a:cs typeface="Arial"/>
              </a:rPr>
              <a:t>8N</a:t>
            </a:r>
          </a:p>
        </p:txBody>
      </p:sp>
      <p:sp>
        <p:nvSpPr>
          <p:cNvPr id="66" name="TextBox 65"/>
          <p:cNvSpPr txBox="1"/>
          <p:nvPr/>
        </p:nvSpPr>
        <p:spPr>
          <a:xfrm>
            <a:off x="5302441" y="5178259"/>
            <a:ext cx="662311" cy="400110"/>
          </a:xfrm>
          <a:prstGeom prst="rect">
            <a:avLst/>
          </a:prstGeom>
          <a:noFill/>
        </p:spPr>
        <p:txBody>
          <a:bodyPr wrap="none" rtlCol="0" anchor="t" anchorCtr="0">
            <a:spAutoFit/>
          </a:bodyPr>
          <a:lstStyle/>
          <a:p>
            <a:pPr algn="ctr"/>
            <a:r>
              <a:rPr lang="en-US" sz="2000" b="1" dirty="0">
                <a:latin typeface="Arial"/>
                <a:cs typeface="Arial"/>
              </a:rPr>
              <a:t>&gt;8N</a:t>
            </a:r>
          </a:p>
        </p:txBody>
      </p:sp>
      <p:sp>
        <p:nvSpPr>
          <p:cNvPr id="59" name="TextBox 58"/>
          <p:cNvSpPr txBox="1"/>
          <p:nvPr/>
        </p:nvSpPr>
        <p:spPr>
          <a:xfrm>
            <a:off x="5720285" y="2261532"/>
            <a:ext cx="4450951" cy="400110"/>
          </a:xfrm>
          <a:prstGeom prst="rect">
            <a:avLst/>
          </a:prstGeom>
          <a:solidFill>
            <a:srgbClr val="FFFFFF"/>
          </a:solidFill>
        </p:spPr>
        <p:txBody>
          <a:bodyPr wrap="square" rtlCol="0">
            <a:spAutoFit/>
          </a:bodyPr>
          <a:lstStyle/>
          <a:p>
            <a:r>
              <a:rPr lang="en-US" sz="1200" b="1" dirty="0">
                <a:latin typeface="Arial"/>
                <a:cs typeface="Arial"/>
              </a:rPr>
              <a:t>           </a:t>
            </a:r>
            <a:r>
              <a:rPr lang="en-US" sz="2000" b="1" dirty="0">
                <a:latin typeface="Arial"/>
                <a:cs typeface="Arial"/>
              </a:rPr>
              <a:t>BF              </a:t>
            </a:r>
            <a:r>
              <a:rPr lang="en-US" sz="2000" b="1" dirty="0">
                <a:solidFill>
                  <a:srgbClr val="FF0000"/>
                </a:solidFill>
                <a:latin typeface="Arial"/>
                <a:cs typeface="Arial"/>
              </a:rPr>
              <a:t>CD41</a:t>
            </a:r>
            <a:r>
              <a:rPr lang="en-US" sz="2000" b="1" dirty="0">
                <a:solidFill>
                  <a:srgbClr val="008000"/>
                </a:solidFill>
                <a:latin typeface="Arial"/>
                <a:cs typeface="Arial"/>
              </a:rPr>
              <a:t> </a:t>
            </a:r>
            <a:r>
              <a:rPr lang="en-US" sz="2000" b="1" dirty="0">
                <a:latin typeface="Arial"/>
                <a:cs typeface="Arial"/>
              </a:rPr>
              <a:t>   </a:t>
            </a:r>
            <a:r>
              <a:rPr lang="en-US" sz="2000" b="1" dirty="0">
                <a:solidFill>
                  <a:srgbClr val="008000"/>
                </a:solidFill>
                <a:latin typeface="Arial"/>
                <a:cs typeface="Arial"/>
              </a:rPr>
              <a:t>GP1b</a:t>
            </a:r>
            <a:r>
              <a:rPr lang="en-US" sz="2000" b="1" dirty="0">
                <a:solidFill>
                  <a:srgbClr val="008000"/>
                </a:solidFill>
                <a:latin typeface="Symbol" charset="2"/>
                <a:cs typeface="Symbol" charset="2"/>
              </a:rPr>
              <a:t>b</a:t>
            </a:r>
            <a:r>
              <a:rPr lang="en-US" sz="2000" b="1" dirty="0">
                <a:latin typeface="Arial"/>
                <a:cs typeface="Arial"/>
              </a:rPr>
              <a:t>/</a:t>
            </a:r>
            <a:r>
              <a:rPr lang="en-US" sz="2000" b="1" dirty="0">
                <a:solidFill>
                  <a:srgbClr val="FF3993"/>
                </a:solidFill>
                <a:latin typeface="Arial"/>
                <a:cs typeface="Arial"/>
              </a:rPr>
              <a:t>DNA</a:t>
            </a:r>
          </a:p>
        </p:txBody>
      </p:sp>
      <p:sp>
        <p:nvSpPr>
          <p:cNvPr id="85" name="TextBox 84"/>
          <p:cNvSpPr txBox="1"/>
          <p:nvPr/>
        </p:nvSpPr>
        <p:spPr>
          <a:xfrm>
            <a:off x="549950" y="2133127"/>
            <a:ext cx="4752969" cy="400110"/>
          </a:xfrm>
          <a:prstGeom prst="rect">
            <a:avLst/>
          </a:prstGeom>
          <a:solidFill>
            <a:srgbClr val="FFFFFF"/>
          </a:solidFill>
        </p:spPr>
        <p:txBody>
          <a:bodyPr wrap="square" rtlCol="0">
            <a:spAutoFit/>
          </a:bodyPr>
          <a:lstStyle/>
          <a:p>
            <a:r>
              <a:rPr lang="en-US" sz="1200" b="1" dirty="0">
                <a:latin typeface="Arial"/>
                <a:cs typeface="Arial"/>
              </a:rPr>
              <a:t>           </a:t>
            </a:r>
            <a:r>
              <a:rPr lang="en-US" sz="2000" b="1" dirty="0">
                <a:latin typeface="Arial"/>
                <a:cs typeface="Arial"/>
              </a:rPr>
              <a:t>BF              </a:t>
            </a:r>
            <a:r>
              <a:rPr lang="en-US" sz="2000" b="1" dirty="0">
                <a:solidFill>
                  <a:srgbClr val="FF0000"/>
                </a:solidFill>
                <a:latin typeface="Arial"/>
                <a:cs typeface="Arial"/>
              </a:rPr>
              <a:t>CD41</a:t>
            </a:r>
            <a:r>
              <a:rPr lang="en-US" sz="2000" b="1" dirty="0">
                <a:solidFill>
                  <a:srgbClr val="008000"/>
                </a:solidFill>
                <a:latin typeface="Arial"/>
                <a:cs typeface="Arial"/>
              </a:rPr>
              <a:t>  </a:t>
            </a:r>
            <a:r>
              <a:rPr lang="en-US" sz="2000" b="1" dirty="0">
                <a:latin typeface="Arial"/>
                <a:cs typeface="Arial"/>
              </a:rPr>
              <a:t>   </a:t>
            </a:r>
            <a:r>
              <a:rPr lang="en-US" sz="2000" b="1" dirty="0">
                <a:solidFill>
                  <a:srgbClr val="008000"/>
                </a:solidFill>
                <a:latin typeface="Arial"/>
                <a:cs typeface="Arial"/>
              </a:rPr>
              <a:t>GP1b</a:t>
            </a:r>
            <a:r>
              <a:rPr lang="en-US" sz="2000" b="1" dirty="0">
                <a:solidFill>
                  <a:srgbClr val="008000"/>
                </a:solidFill>
                <a:latin typeface="Symbol" charset="2"/>
                <a:cs typeface="Symbol" charset="2"/>
              </a:rPr>
              <a:t>b</a:t>
            </a:r>
            <a:r>
              <a:rPr lang="en-US" sz="2000" b="1" dirty="0">
                <a:latin typeface="Arial"/>
                <a:cs typeface="Arial"/>
              </a:rPr>
              <a:t>/</a:t>
            </a:r>
            <a:r>
              <a:rPr lang="en-US" sz="2000" b="1" dirty="0">
                <a:solidFill>
                  <a:srgbClr val="FF3993"/>
                </a:solidFill>
                <a:latin typeface="Arial"/>
                <a:cs typeface="Arial"/>
              </a:rPr>
              <a:t>DNA</a:t>
            </a:r>
          </a:p>
        </p:txBody>
      </p:sp>
      <p:sp>
        <p:nvSpPr>
          <p:cNvPr id="18" name="TextBox 17"/>
          <p:cNvSpPr txBox="1"/>
          <p:nvPr/>
        </p:nvSpPr>
        <p:spPr>
          <a:xfrm>
            <a:off x="142433" y="2811225"/>
            <a:ext cx="512530" cy="400110"/>
          </a:xfrm>
          <a:prstGeom prst="rect">
            <a:avLst/>
          </a:prstGeom>
          <a:noFill/>
        </p:spPr>
        <p:txBody>
          <a:bodyPr wrap="none" rtlCol="0" anchor="t" anchorCtr="0">
            <a:spAutoFit/>
          </a:bodyPr>
          <a:lstStyle/>
          <a:p>
            <a:pPr algn="ctr"/>
            <a:r>
              <a:rPr lang="en-US" sz="2000" b="1" dirty="0">
                <a:latin typeface="Arial"/>
                <a:cs typeface="Arial"/>
              </a:rPr>
              <a:t>2N</a:t>
            </a:r>
          </a:p>
        </p:txBody>
      </p:sp>
      <p:sp>
        <p:nvSpPr>
          <p:cNvPr id="19" name="TextBox 18"/>
          <p:cNvSpPr txBox="1"/>
          <p:nvPr/>
        </p:nvSpPr>
        <p:spPr>
          <a:xfrm>
            <a:off x="133083" y="3514390"/>
            <a:ext cx="512530" cy="400110"/>
          </a:xfrm>
          <a:prstGeom prst="rect">
            <a:avLst/>
          </a:prstGeom>
          <a:noFill/>
        </p:spPr>
        <p:txBody>
          <a:bodyPr wrap="none" rtlCol="0" anchor="t" anchorCtr="0">
            <a:spAutoFit/>
          </a:bodyPr>
          <a:lstStyle/>
          <a:p>
            <a:pPr algn="ctr"/>
            <a:r>
              <a:rPr lang="en-US" sz="2000" b="1" dirty="0">
                <a:latin typeface="Arial"/>
                <a:cs typeface="Arial"/>
              </a:rPr>
              <a:t>4N</a:t>
            </a:r>
          </a:p>
        </p:txBody>
      </p:sp>
      <p:sp>
        <p:nvSpPr>
          <p:cNvPr id="20" name="TextBox 19"/>
          <p:cNvSpPr txBox="1"/>
          <p:nvPr/>
        </p:nvSpPr>
        <p:spPr>
          <a:xfrm>
            <a:off x="123984" y="4287798"/>
            <a:ext cx="512530" cy="400110"/>
          </a:xfrm>
          <a:prstGeom prst="rect">
            <a:avLst/>
          </a:prstGeom>
          <a:noFill/>
        </p:spPr>
        <p:txBody>
          <a:bodyPr wrap="none" rtlCol="0" anchor="t" anchorCtr="0">
            <a:spAutoFit/>
          </a:bodyPr>
          <a:lstStyle/>
          <a:p>
            <a:pPr algn="ctr"/>
            <a:r>
              <a:rPr lang="en-US" sz="2000" b="1" dirty="0">
                <a:latin typeface="Arial"/>
                <a:cs typeface="Arial"/>
              </a:rPr>
              <a:t>8N</a:t>
            </a:r>
          </a:p>
        </p:txBody>
      </p:sp>
      <p:sp>
        <p:nvSpPr>
          <p:cNvPr id="21" name="TextBox 20"/>
          <p:cNvSpPr txBox="1"/>
          <p:nvPr/>
        </p:nvSpPr>
        <p:spPr>
          <a:xfrm>
            <a:off x="152671" y="5296374"/>
            <a:ext cx="662311" cy="400110"/>
          </a:xfrm>
          <a:prstGeom prst="rect">
            <a:avLst/>
          </a:prstGeom>
          <a:noFill/>
        </p:spPr>
        <p:txBody>
          <a:bodyPr wrap="none" rtlCol="0" anchor="t" anchorCtr="0">
            <a:spAutoFit/>
          </a:bodyPr>
          <a:lstStyle/>
          <a:p>
            <a:pPr algn="ctr"/>
            <a:r>
              <a:rPr lang="en-US" sz="2000" b="1" dirty="0">
                <a:latin typeface="Arial"/>
                <a:cs typeface="Arial"/>
              </a:rPr>
              <a:t>&gt;8N</a:t>
            </a:r>
          </a:p>
        </p:txBody>
      </p:sp>
      <p:sp>
        <p:nvSpPr>
          <p:cNvPr id="2" name="TextBox 1">
            <a:extLst>
              <a:ext uri="{FF2B5EF4-FFF2-40B4-BE49-F238E27FC236}">
                <a16:creationId xmlns:a16="http://schemas.microsoft.com/office/drawing/2014/main" id="{0EF6BFC7-C9F8-27A3-1E97-17F675E3447E}"/>
              </a:ext>
            </a:extLst>
          </p:cNvPr>
          <p:cNvSpPr txBox="1"/>
          <p:nvPr/>
        </p:nvSpPr>
        <p:spPr>
          <a:xfrm>
            <a:off x="3726641" y="6368799"/>
            <a:ext cx="2582758"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(Palis lab, unpublished)</a:t>
            </a:r>
          </a:p>
        </p:txBody>
      </p:sp>
    </p:spTree>
    <p:extLst>
      <p:ext uri="{BB962C8B-B14F-4D97-AF65-F5344CB8AC3E}">
        <p14:creationId xmlns:p14="http://schemas.microsoft.com/office/powerpoint/2010/main" val="388629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09B4DE-F102-5767-CB1C-61F617C90595}"/>
              </a:ext>
            </a:extLst>
          </p:cNvPr>
          <p:cNvSpPr txBox="1"/>
          <p:nvPr/>
        </p:nvSpPr>
        <p:spPr>
          <a:xfrm>
            <a:off x="276448" y="177158"/>
            <a:ext cx="9707524"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Platelet size decreases and platelet count increases during mouse embryogenesis</a:t>
            </a:r>
          </a:p>
        </p:txBody>
      </p:sp>
      <p:pic>
        <p:nvPicPr>
          <p:cNvPr id="5" name="Picture 4" descr="A comparison of a normalized platelets&#10;&#10;Description automatically generated with medium confidence">
            <a:extLst>
              <a:ext uri="{FF2B5EF4-FFF2-40B4-BE49-F238E27FC236}">
                <a16:creationId xmlns:a16="http://schemas.microsoft.com/office/drawing/2014/main" id="{34456FEC-A63B-BA44-BFAA-39204B9B999C}"/>
              </a:ext>
            </a:extLst>
          </p:cNvPr>
          <p:cNvPicPr>
            <a:picLocks noChangeAspect="1"/>
          </p:cNvPicPr>
          <p:nvPr/>
        </p:nvPicPr>
        <p:blipFill rotWithShape="1">
          <a:blip r:embed="rId2"/>
          <a:srcRect l="27450" t="57982" r="-1" b="5276"/>
          <a:stretch/>
        </p:blipFill>
        <p:spPr>
          <a:xfrm>
            <a:off x="6843638" y="1341162"/>
            <a:ext cx="2923727" cy="4496405"/>
          </a:xfrm>
          <a:prstGeom prst="rect">
            <a:avLst/>
          </a:prstGeom>
        </p:spPr>
      </p:pic>
      <p:sp>
        <p:nvSpPr>
          <p:cNvPr id="8" name="TextBox 7">
            <a:extLst>
              <a:ext uri="{FF2B5EF4-FFF2-40B4-BE49-F238E27FC236}">
                <a16:creationId xmlns:a16="http://schemas.microsoft.com/office/drawing/2014/main" id="{5D8DD237-A278-8369-BE0B-A243DB77901B}"/>
              </a:ext>
            </a:extLst>
          </p:cNvPr>
          <p:cNvSpPr txBox="1"/>
          <p:nvPr/>
        </p:nvSpPr>
        <p:spPr>
          <a:xfrm>
            <a:off x="7060311" y="6422973"/>
            <a:ext cx="2224508" cy="36933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(Potts, Blood 2015)</a:t>
            </a:r>
            <a:endParaRPr lang="en-US" dirty="0"/>
          </a:p>
        </p:txBody>
      </p:sp>
      <p:sp>
        <p:nvSpPr>
          <p:cNvPr id="9" name="TextBox 8">
            <a:extLst>
              <a:ext uri="{FF2B5EF4-FFF2-40B4-BE49-F238E27FC236}">
                <a16:creationId xmlns:a16="http://schemas.microsoft.com/office/drawing/2014/main" id="{A2B9D7E9-5E9A-D8C7-4476-DB0657D10BAB}"/>
              </a:ext>
            </a:extLst>
          </p:cNvPr>
          <p:cNvSpPr txBox="1"/>
          <p:nvPr/>
        </p:nvSpPr>
        <p:spPr>
          <a:xfrm rot="16200000">
            <a:off x="3994428" y="3158320"/>
            <a:ext cx="4464199" cy="461665"/>
          </a:xfrm>
          <a:prstGeom prst="rect">
            <a:avLst/>
          </a:prstGeom>
          <a:solidFill>
            <a:schemeClr val="bg1"/>
          </a:solidFill>
        </p:spPr>
        <p:txBody>
          <a:bodyPr wrap="square" rtlCol="0">
            <a:spAutoFit/>
          </a:bodyPr>
          <a:lstStyle/>
          <a:p>
            <a:pPr algn="ctr"/>
            <a:r>
              <a:rPr lang="en-US" sz="2400" b="1" dirty="0">
                <a:latin typeface="Arial" panose="020B0604020202020204" pitchFamily="34" charset="0"/>
                <a:cs typeface="Arial" panose="020B0604020202020204" pitchFamily="34" charset="0"/>
              </a:rPr>
              <a:t>PB platelets/embryo (x10</a:t>
            </a:r>
            <a:r>
              <a:rPr lang="en-US" sz="2400" b="1" baseline="30000" dirty="0">
                <a:latin typeface="Arial" panose="020B0604020202020204" pitchFamily="34" charset="0"/>
                <a:cs typeface="Arial" panose="020B0604020202020204" pitchFamily="34" charset="0"/>
              </a:rPr>
              <a:t>6</a:t>
            </a:r>
            <a:r>
              <a:rPr lang="en-US" sz="2400" b="1"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10AC5359-AA57-B131-BD5F-4A8557CFBA5C}"/>
              </a:ext>
            </a:extLst>
          </p:cNvPr>
          <p:cNvSpPr/>
          <p:nvPr/>
        </p:nvSpPr>
        <p:spPr>
          <a:xfrm>
            <a:off x="6989224" y="1341161"/>
            <a:ext cx="2366682" cy="605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
            <a:extLst>
              <a:ext uri="{FF2B5EF4-FFF2-40B4-BE49-F238E27FC236}">
                <a16:creationId xmlns:a16="http://schemas.microsoft.com/office/drawing/2014/main" id="{56568904-F2C0-A43A-B4E1-DA910F8CA094}"/>
              </a:ext>
            </a:extLst>
          </p:cNvPr>
          <p:cNvSpPr txBox="1">
            <a:spLocks noChangeArrowheads="1"/>
          </p:cNvSpPr>
          <p:nvPr/>
        </p:nvSpPr>
        <p:spPr bwMode="auto">
          <a:xfrm>
            <a:off x="479913" y="2499162"/>
            <a:ext cx="54053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4.0</a:t>
            </a:r>
          </a:p>
        </p:txBody>
      </p:sp>
      <p:sp>
        <p:nvSpPr>
          <p:cNvPr id="12" name="Text Box 3">
            <a:extLst>
              <a:ext uri="{FF2B5EF4-FFF2-40B4-BE49-F238E27FC236}">
                <a16:creationId xmlns:a16="http://schemas.microsoft.com/office/drawing/2014/main" id="{3C1D182F-6332-37C2-F121-41DF8F676979}"/>
              </a:ext>
            </a:extLst>
          </p:cNvPr>
          <p:cNvSpPr txBox="1">
            <a:spLocks noChangeArrowheads="1"/>
          </p:cNvSpPr>
          <p:nvPr/>
        </p:nvSpPr>
        <p:spPr bwMode="auto">
          <a:xfrm>
            <a:off x="479913" y="4348357"/>
            <a:ext cx="54053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3.0</a:t>
            </a:r>
          </a:p>
        </p:txBody>
      </p:sp>
      <p:sp>
        <p:nvSpPr>
          <p:cNvPr id="13" name="Line 4">
            <a:extLst>
              <a:ext uri="{FF2B5EF4-FFF2-40B4-BE49-F238E27FC236}">
                <a16:creationId xmlns:a16="http://schemas.microsoft.com/office/drawing/2014/main" id="{43DBB07F-4EF4-F4E8-43F6-B4B07F780B6C}"/>
              </a:ext>
            </a:extLst>
          </p:cNvPr>
          <p:cNvSpPr>
            <a:spLocks noChangeShapeType="1"/>
          </p:cNvSpPr>
          <p:nvPr/>
        </p:nvSpPr>
        <p:spPr bwMode="auto">
          <a:xfrm>
            <a:off x="1325082" y="1952572"/>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Line 5">
            <a:extLst>
              <a:ext uri="{FF2B5EF4-FFF2-40B4-BE49-F238E27FC236}">
                <a16:creationId xmlns:a16="http://schemas.microsoft.com/office/drawing/2014/main" id="{E4D86074-CDF4-6F77-92A9-8532F8936DFB}"/>
              </a:ext>
            </a:extLst>
          </p:cNvPr>
          <p:cNvSpPr>
            <a:spLocks noChangeShapeType="1"/>
          </p:cNvSpPr>
          <p:nvPr/>
        </p:nvSpPr>
        <p:spPr bwMode="auto">
          <a:xfrm>
            <a:off x="1388582" y="1952572"/>
            <a:ext cx="0" cy="95885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6">
            <a:extLst>
              <a:ext uri="{FF2B5EF4-FFF2-40B4-BE49-F238E27FC236}">
                <a16:creationId xmlns:a16="http://schemas.microsoft.com/office/drawing/2014/main" id="{696621B6-308C-AECF-0360-35F2905077C3}"/>
              </a:ext>
            </a:extLst>
          </p:cNvPr>
          <p:cNvSpPr>
            <a:spLocks noChangeShapeType="1"/>
          </p:cNvSpPr>
          <p:nvPr/>
        </p:nvSpPr>
        <p:spPr bwMode="auto">
          <a:xfrm>
            <a:off x="1839432" y="2581222"/>
            <a:ext cx="0" cy="34448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Line 7">
            <a:extLst>
              <a:ext uri="{FF2B5EF4-FFF2-40B4-BE49-F238E27FC236}">
                <a16:creationId xmlns:a16="http://schemas.microsoft.com/office/drawing/2014/main" id="{BBF0959F-1D21-87EA-E918-04DE097EA93C}"/>
              </a:ext>
            </a:extLst>
          </p:cNvPr>
          <p:cNvSpPr>
            <a:spLocks noChangeShapeType="1"/>
          </p:cNvSpPr>
          <p:nvPr/>
        </p:nvSpPr>
        <p:spPr bwMode="auto">
          <a:xfrm>
            <a:off x="2302982" y="2868560"/>
            <a:ext cx="0" cy="26035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Line 8">
            <a:extLst>
              <a:ext uri="{FF2B5EF4-FFF2-40B4-BE49-F238E27FC236}">
                <a16:creationId xmlns:a16="http://schemas.microsoft.com/office/drawing/2014/main" id="{889CDA09-B342-D5A2-4AFD-90D4F9E18EFE}"/>
              </a:ext>
            </a:extLst>
          </p:cNvPr>
          <p:cNvSpPr>
            <a:spLocks noChangeShapeType="1"/>
          </p:cNvSpPr>
          <p:nvPr/>
        </p:nvSpPr>
        <p:spPr bwMode="auto">
          <a:xfrm>
            <a:off x="2757007" y="3767085"/>
            <a:ext cx="0" cy="26035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Line 9">
            <a:extLst>
              <a:ext uri="{FF2B5EF4-FFF2-40B4-BE49-F238E27FC236}">
                <a16:creationId xmlns:a16="http://schemas.microsoft.com/office/drawing/2014/main" id="{90A17C6C-EA57-048E-40E1-CB9445161F57}"/>
              </a:ext>
            </a:extLst>
          </p:cNvPr>
          <p:cNvSpPr>
            <a:spLocks noChangeShapeType="1"/>
          </p:cNvSpPr>
          <p:nvPr/>
        </p:nvSpPr>
        <p:spPr bwMode="auto">
          <a:xfrm>
            <a:off x="3211032" y="4013147"/>
            <a:ext cx="0" cy="21748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Line 10">
            <a:extLst>
              <a:ext uri="{FF2B5EF4-FFF2-40B4-BE49-F238E27FC236}">
                <a16:creationId xmlns:a16="http://schemas.microsoft.com/office/drawing/2014/main" id="{3D820586-C8D4-3008-2B39-5277A528CE34}"/>
              </a:ext>
            </a:extLst>
          </p:cNvPr>
          <p:cNvSpPr>
            <a:spLocks noChangeShapeType="1"/>
          </p:cNvSpPr>
          <p:nvPr/>
        </p:nvSpPr>
        <p:spPr bwMode="auto">
          <a:xfrm>
            <a:off x="3665057" y="4073472"/>
            <a:ext cx="0" cy="219075"/>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 name="Line 11">
            <a:extLst>
              <a:ext uri="{FF2B5EF4-FFF2-40B4-BE49-F238E27FC236}">
                <a16:creationId xmlns:a16="http://schemas.microsoft.com/office/drawing/2014/main" id="{71B1D30D-E73C-B21C-152B-C9C7B6F2B4ED}"/>
              </a:ext>
            </a:extLst>
          </p:cNvPr>
          <p:cNvSpPr>
            <a:spLocks noChangeShapeType="1"/>
          </p:cNvSpPr>
          <p:nvPr/>
        </p:nvSpPr>
        <p:spPr bwMode="auto">
          <a:xfrm>
            <a:off x="1066320" y="1284235"/>
            <a:ext cx="0" cy="4179887"/>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Line 12">
            <a:extLst>
              <a:ext uri="{FF2B5EF4-FFF2-40B4-BE49-F238E27FC236}">
                <a16:creationId xmlns:a16="http://schemas.microsoft.com/office/drawing/2014/main" id="{4C82FACF-76CB-6341-D637-FE55F20C8CCA}"/>
              </a:ext>
            </a:extLst>
          </p:cNvPr>
          <p:cNvSpPr>
            <a:spLocks noChangeShapeType="1"/>
          </p:cNvSpPr>
          <p:nvPr/>
        </p:nvSpPr>
        <p:spPr bwMode="auto">
          <a:xfrm flipH="1">
            <a:off x="1082195" y="5456185"/>
            <a:ext cx="4170362"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Line 15">
            <a:extLst>
              <a:ext uri="{FF2B5EF4-FFF2-40B4-BE49-F238E27FC236}">
                <a16:creationId xmlns:a16="http://schemas.microsoft.com/office/drawing/2014/main" id="{CDE45BCA-B70E-4AEE-4FFB-DCA0B43C2776}"/>
              </a:ext>
            </a:extLst>
          </p:cNvPr>
          <p:cNvSpPr>
            <a:spLocks noChangeShapeType="1"/>
          </p:cNvSpPr>
          <p:nvPr/>
        </p:nvSpPr>
        <p:spPr bwMode="auto">
          <a:xfrm>
            <a:off x="960447" y="5456185"/>
            <a:ext cx="122238"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Line 17">
            <a:extLst>
              <a:ext uri="{FF2B5EF4-FFF2-40B4-BE49-F238E27FC236}">
                <a16:creationId xmlns:a16="http://schemas.microsoft.com/office/drawing/2014/main" id="{1AB19B0D-C69A-E6DA-A660-32B2221C80FF}"/>
              </a:ext>
            </a:extLst>
          </p:cNvPr>
          <p:cNvSpPr>
            <a:spLocks noChangeShapeType="1"/>
          </p:cNvSpPr>
          <p:nvPr/>
        </p:nvSpPr>
        <p:spPr bwMode="auto">
          <a:xfrm flipV="1">
            <a:off x="4358795" y="5456185"/>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Line 18">
            <a:extLst>
              <a:ext uri="{FF2B5EF4-FFF2-40B4-BE49-F238E27FC236}">
                <a16:creationId xmlns:a16="http://schemas.microsoft.com/office/drawing/2014/main" id="{E5B6D5B3-4E18-E7FC-44BC-C2BCABACA362}"/>
              </a:ext>
            </a:extLst>
          </p:cNvPr>
          <p:cNvSpPr>
            <a:spLocks noChangeShapeType="1"/>
          </p:cNvSpPr>
          <p:nvPr/>
        </p:nvSpPr>
        <p:spPr bwMode="auto">
          <a:xfrm>
            <a:off x="1394932" y="2444697"/>
            <a:ext cx="442913" cy="3111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Line 19">
            <a:extLst>
              <a:ext uri="{FF2B5EF4-FFF2-40B4-BE49-F238E27FC236}">
                <a16:creationId xmlns:a16="http://schemas.microsoft.com/office/drawing/2014/main" id="{7F3133F0-CC47-1BC6-83EA-43D5150FB069}"/>
              </a:ext>
            </a:extLst>
          </p:cNvPr>
          <p:cNvSpPr>
            <a:spLocks noChangeShapeType="1"/>
          </p:cNvSpPr>
          <p:nvPr/>
        </p:nvSpPr>
        <p:spPr bwMode="auto">
          <a:xfrm>
            <a:off x="1837845" y="2743147"/>
            <a:ext cx="454025" cy="2508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Line 20">
            <a:extLst>
              <a:ext uri="{FF2B5EF4-FFF2-40B4-BE49-F238E27FC236}">
                <a16:creationId xmlns:a16="http://schemas.microsoft.com/office/drawing/2014/main" id="{CFEDA143-6F7D-B486-48A0-1BE43A82399F}"/>
              </a:ext>
            </a:extLst>
          </p:cNvPr>
          <p:cNvSpPr>
            <a:spLocks noChangeShapeType="1"/>
          </p:cNvSpPr>
          <p:nvPr/>
        </p:nvSpPr>
        <p:spPr bwMode="auto">
          <a:xfrm>
            <a:off x="2296632" y="2993972"/>
            <a:ext cx="458788" cy="9112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Line 21">
            <a:extLst>
              <a:ext uri="{FF2B5EF4-FFF2-40B4-BE49-F238E27FC236}">
                <a16:creationId xmlns:a16="http://schemas.microsoft.com/office/drawing/2014/main" id="{C8DF76CE-6042-9ED0-9045-C6384B3A234E}"/>
              </a:ext>
            </a:extLst>
          </p:cNvPr>
          <p:cNvSpPr>
            <a:spLocks noChangeShapeType="1"/>
          </p:cNvSpPr>
          <p:nvPr/>
        </p:nvSpPr>
        <p:spPr bwMode="auto">
          <a:xfrm>
            <a:off x="2760182" y="3892497"/>
            <a:ext cx="452438" cy="2286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 name="Line 22">
            <a:extLst>
              <a:ext uri="{FF2B5EF4-FFF2-40B4-BE49-F238E27FC236}">
                <a16:creationId xmlns:a16="http://schemas.microsoft.com/office/drawing/2014/main" id="{588D1C68-DA20-3457-F04F-6E502A08077A}"/>
              </a:ext>
            </a:extLst>
          </p:cNvPr>
          <p:cNvSpPr>
            <a:spLocks noChangeShapeType="1"/>
          </p:cNvSpPr>
          <p:nvPr/>
        </p:nvSpPr>
        <p:spPr bwMode="auto">
          <a:xfrm>
            <a:off x="3212620" y="4121097"/>
            <a:ext cx="447675" cy="476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Line 23">
            <a:extLst>
              <a:ext uri="{FF2B5EF4-FFF2-40B4-BE49-F238E27FC236}">
                <a16:creationId xmlns:a16="http://schemas.microsoft.com/office/drawing/2014/main" id="{0BADB1E1-AAC8-3E31-BAB7-82F7EA235B9A}"/>
              </a:ext>
            </a:extLst>
          </p:cNvPr>
          <p:cNvSpPr>
            <a:spLocks noChangeShapeType="1"/>
          </p:cNvSpPr>
          <p:nvPr/>
        </p:nvSpPr>
        <p:spPr bwMode="auto">
          <a:xfrm>
            <a:off x="3660295" y="4168722"/>
            <a:ext cx="684212" cy="7826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Text Box 24">
            <a:extLst>
              <a:ext uri="{FF2B5EF4-FFF2-40B4-BE49-F238E27FC236}">
                <a16:creationId xmlns:a16="http://schemas.microsoft.com/office/drawing/2014/main" id="{13C25E63-5775-AF91-50FB-82B6B5092C12}"/>
              </a:ext>
            </a:extLst>
          </p:cNvPr>
          <p:cNvSpPr txBox="1">
            <a:spLocks noChangeArrowheads="1"/>
          </p:cNvSpPr>
          <p:nvPr/>
        </p:nvSpPr>
        <p:spPr bwMode="auto">
          <a:xfrm>
            <a:off x="1547332" y="5605638"/>
            <a:ext cx="677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11.5</a:t>
            </a:r>
          </a:p>
        </p:txBody>
      </p:sp>
      <p:sp>
        <p:nvSpPr>
          <p:cNvPr id="34" name="Text Box 25">
            <a:extLst>
              <a:ext uri="{FF2B5EF4-FFF2-40B4-BE49-F238E27FC236}">
                <a16:creationId xmlns:a16="http://schemas.microsoft.com/office/drawing/2014/main" id="{065963C4-A2F4-20B8-6C42-6113638AA6D4}"/>
              </a:ext>
            </a:extLst>
          </p:cNvPr>
          <p:cNvSpPr txBox="1">
            <a:spLocks noChangeArrowheads="1"/>
          </p:cNvSpPr>
          <p:nvPr/>
        </p:nvSpPr>
        <p:spPr bwMode="auto">
          <a:xfrm>
            <a:off x="2463320" y="5605638"/>
            <a:ext cx="6778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13.5</a:t>
            </a:r>
          </a:p>
        </p:txBody>
      </p:sp>
      <p:sp>
        <p:nvSpPr>
          <p:cNvPr id="35" name="Text Box 26">
            <a:extLst>
              <a:ext uri="{FF2B5EF4-FFF2-40B4-BE49-F238E27FC236}">
                <a16:creationId xmlns:a16="http://schemas.microsoft.com/office/drawing/2014/main" id="{75C8F52E-0673-E2EB-7AB7-7CBD1225F6A0}"/>
              </a:ext>
            </a:extLst>
          </p:cNvPr>
          <p:cNvSpPr txBox="1">
            <a:spLocks noChangeArrowheads="1"/>
          </p:cNvSpPr>
          <p:nvPr/>
        </p:nvSpPr>
        <p:spPr bwMode="auto">
          <a:xfrm>
            <a:off x="4092095" y="5605638"/>
            <a:ext cx="5524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NB</a:t>
            </a:r>
          </a:p>
        </p:txBody>
      </p:sp>
      <p:sp>
        <p:nvSpPr>
          <p:cNvPr id="36" name="Text Box 27">
            <a:extLst>
              <a:ext uri="{FF2B5EF4-FFF2-40B4-BE49-F238E27FC236}">
                <a16:creationId xmlns:a16="http://schemas.microsoft.com/office/drawing/2014/main" id="{D89EE688-8AF3-652F-784B-B3CEA1CBBE97}"/>
              </a:ext>
            </a:extLst>
          </p:cNvPr>
          <p:cNvSpPr txBox="1">
            <a:spLocks noChangeArrowheads="1"/>
          </p:cNvSpPr>
          <p:nvPr/>
        </p:nvSpPr>
        <p:spPr bwMode="auto">
          <a:xfrm>
            <a:off x="3372957" y="5605638"/>
            <a:ext cx="677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15.5</a:t>
            </a:r>
          </a:p>
        </p:txBody>
      </p:sp>
      <p:sp>
        <p:nvSpPr>
          <p:cNvPr id="37" name="Line 29">
            <a:extLst>
              <a:ext uri="{FF2B5EF4-FFF2-40B4-BE49-F238E27FC236}">
                <a16:creationId xmlns:a16="http://schemas.microsoft.com/office/drawing/2014/main" id="{42EC5C32-5109-BDDC-488D-90964F968A23}"/>
              </a:ext>
            </a:extLst>
          </p:cNvPr>
          <p:cNvSpPr>
            <a:spLocks noChangeShapeType="1"/>
          </p:cNvSpPr>
          <p:nvPr/>
        </p:nvSpPr>
        <p:spPr bwMode="auto">
          <a:xfrm flipV="1">
            <a:off x="5160482" y="5459360"/>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Line 30">
            <a:extLst>
              <a:ext uri="{FF2B5EF4-FFF2-40B4-BE49-F238E27FC236}">
                <a16:creationId xmlns:a16="http://schemas.microsoft.com/office/drawing/2014/main" id="{EB33D32B-93EA-9479-FB3F-DC23D2477A58}"/>
              </a:ext>
            </a:extLst>
          </p:cNvPr>
          <p:cNvSpPr>
            <a:spLocks noChangeShapeType="1"/>
          </p:cNvSpPr>
          <p:nvPr/>
        </p:nvSpPr>
        <p:spPr bwMode="auto">
          <a:xfrm flipV="1">
            <a:off x="36888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 name="Line 31">
            <a:extLst>
              <a:ext uri="{FF2B5EF4-FFF2-40B4-BE49-F238E27FC236}">
                <a16:creationId xmlns:a16="http://schemas.microsoft.com/office/drawing/2014/main" id="{4CC7CCC0-29BB-2CA7-036F-821EFED7EE2F}"/>
              </a:ext>
            </a:extLst>
          </p:cNvPr>
          <p:cNvSpPr>
            <a:spLocks noChangeShapeType="1"/>
          </p:cNvSpPr>
          <p:nvPr/>
        </p:nvSpPr>
        <p:spPr bwMode="auto">
          <a:xfrm flipV="1">
            <a:off x="32316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Text Box 32">
            <a:extLst>
              <a:ext uri="{FF2B5EF4-FFF2-40B4-BE49-F238E27FC236}">
                <a16:creationId xmlns:a16="http://schemas.microsoft.com/office/drawing/2014/main" id="{314AD88F-0253-DEEB-5651-0047D86CF0BF}"/>
              </a:ext>
            </a:extLst>
          </p:cNvPr>
          <p:cNvSpPr txBox="1">
            <a:spLocks noChangeArrowheads="1"/>
          </p:cNvSpPr>
          <p:nvPr/>
        </p:nvSpPr>
        <p:spPr bwMode="auto">
          <a:xfrm>
            <a:off x="4741611" y="5605638"/>
            <a:ext cx="76976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Adult</a:t>
            </a:r>
          </a:p>
        </p:txBody>
      </p:sp>
      <p:sp>
        <p:nvSpPr>
          <p:cNvPr id="41" name="Line 33">
            <a:extLst>
              <a:ext uri="{FF2B5EF4-FFF2-40B4-BE49-F238E27FC236}">
                <a16:creationId xmlns:a16="http://schemas.microsoft.com/office/drawing/2014/main" id="{7485D9D4-F94F-D256-8625-22A35F5BCCE6}"/>
              </a:ext>
            </a:extLst>
          </p:cNvPr>
          <p:cNvSpPr>
            <a:spLocks noChangeShapeType="1"/>
          </p:cNvSpPr>
          <p:nvPr/>
        </p:nvSpPr>
        <p:spPr bwMode="auto">
          <a:xfrm flipV="1">
            <a:off x="27744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Line 34">
            <a:extLst>
              <a:ext uri="{FF2B5EF4-FFF2-40B4-BE49-F238E27FC236}">
                <a16:creationId xmlns:a16="http://schemas.microsoft.com/office/drawing/2014/main" id="{275694B4-4C3F-5063-2ABF-C10B80FCCADF}"/>
              </a:ext>
            </a:extLst>
          </p:cNvPr>
          <p:cNvSpPr>
            <a:spLocks noChangeShapeType="1"/>
          </p:cNvSpPr>
          <p:nvPr/>
        </p:nvSpPr>
        <p:spPr bwMode="auto">
          <a:xfrm flipV="1">
            <a:off x="23172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3" name="Line 35">
            <a:extLst>
              <a:ext uri="{FF2B5EF4-FFF2-40B4-BE49-F238E27FC236}">
                <a16:creationId xmlns:a16="http://schemas.microsoft.com/office/drawing/2014/main" id="{BE01A57A-0F7B-5B3E-E14B-B882E05DA8B0}"/>
              </a:ext>
            </a:extLst>
          </p:cNvPr>
          <p:cNvSpPr>
            <a:spLocks noChangeShapeType="1"/>
          </p:cNvSpPr>
          <p:nvPr/>
        </p:nvSpPr>
        <p:spPr bwMode="auto">
          <a:xfrm flipV="1">
            <a:off x="18600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 name="Line 36">
            <a:extLst>
              <a:ext uri="{FF2B5EF4-FFF2-40B4-BE49-F238E27FC236}">
                <a16:creationId xmlns:a16="http://schemas.microsoft.com/office/drawing/2014/main" id="{2776925A-9422-0D32-719F-169614C18AE8}"/>
              </a:ext>
            </a:extLst>
          </p:cNvPr>
          <p:cNvSpPr>
            <a:spLocks noChangeShapeType="1"/>
          </p:cNvSpPr>
          <p:nvPr/>
        </p:nvSpPr>
        <p:spPr bwMode="auto">
          <a:xfrm flipV="1">
            <a:off x="1402870" y="5464122"/>
            <a:ext cx="0" cy="14287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 name="Line 37">
            <a:extLst>
              <a:ext uri="{FF2B5EF4-FFF2-40B4-BE49-F238E27FC236}">
                <a16:creationId xmlns:a16="http://schemas.microsoft.com/office/drawing/2014/main" id="{95C3C96B-0860-2608-A07F-A56BD9B99011}"/>
              </a:ext>
            </a:extLst>
          </p:cNvPr>
          <p:cNvSpPr>
            <a:spLocks noChangeShapeType="1"/>
          </p:cNvSpPr>
          <p:nvPr/>
        </p:nvSpPr>
        <p:spPr bwMode="auto">
          <a:xfrm>
            <a:off x="947257" y="4533847"/>
            <a:ext cx="122238"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Rectangle 38">
            <a:extLst>
              <a:ext uri="{FF2B5EF4-FFF2-40B4-BE49-F238E27FC236}">
                <a16:creationId xmlns:a16="http://schemas.microsoft.com/office/drawing/2014/main" id="{1F6FEE6D-19C2-7294-2247-725BA66F60C7}"/>
              </a:ext>
            </a:extLst>
          </p:cNvPr>
          <p:cNvSpPr>
            <a:spLocks noChangeArrowheads="1"/>
          </p:cNvSpPr>
          <p:nvPr/>
        </p:nvSpPr>
        <p:spPr bwMode="auto">
          <a:xfrm>
            <a:off x="1333020" y="2389135"/>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 name="Line 39">
            <a:extLst>
              <a:ext uri="{FF2B5EF4-FFF2-40B4-BE49-F238E27FC236}">
                <a16:creationId xmlns:a16="http://schemas.microsoft.com/office/drawing/2014/main" id="{48745CA7-35BD-23CA-ECE1-1BDE409D3E43}"/>
              </a:ext>
            </a:extLst>
          </p:cNvPr>
          <p:cNvSpPr>
            <a:spLocks noChangeShapeType="1"/>
          </p:cNvSpPr>
          <p:nvPr/>
        </p:nvSpPr>
        <p:spPr bwMode="auto">
          <a:xfrm>
            <a:off x="1329845" y="2901897"/>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Rectangle 40">
            <a:extLst>
              <a:ext uri="{FF2B5EF4-FFF2-40B4-BE49-F238E27FC236}">
                <a16:creationId xmlns:a16="http://schemas.microsoft.com/office/drawing/2014/main" id="{9E11F54F-FAE2-3DD6-0E84-122249120038}"/>
              </a:ext>
            </a:extLst>
          </p:cNvPr>
          <p:cNvSpPr>
            <a:spLocks noChangeArrowheads="1"/>
          </p:cNvSpPr>
          <p:nvPr/>
        </p:nvSpPr>
        <p:spPr bwMode="auto">
          <a:xfrm>
            <a:off x="1785457" y="2693935"/>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9" name="Line 41">
            <a:extLst>
              <a:ext uri="{FF2B5EF4-FFF2-40B4-BE49-F238E27FC236}">
                <a16:creationId xmlns:a16="http://schemas.microsoft.com/office/drawing/2014/main" id="{4F1F04F6-0C05-BAE9-7274-F49855249224}"/>
              </a:ext>
            </a:extLst>
          </p:cNvPr>
          <p:cNvSpPr>
            <a:spLocks noChangeShapeType="1"/>
          </p:cNvSpPr>
          <p:nvPr/>
        </p:nvSpPr>
        <p:spPr bwMode="auto">
          <a:xfrm>
            <a:off x="1779107" y="2917772"/>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Line 42">
            <a:extLst>
              <a:ext uri="{FF2B5EF4-FFF2-40B4-BE49-F238E27FC236}">
                <a16:creationId xmlns:a16="http://schemas.microsoft.com/office/drawing/2014/main" id="{51A67D71-6EE8-8286-9E5A-DD7DEAF212E8}"/>
              </a:ext>
            </a:extLst>
          </p:cNvPr>
          <p:cNvSpPr>
            <a:spLocks noChangeShapeType="1"/>
          </p:cNvSpPr>
          <p:nvPr/>
        </p:nvSpPr>
        <p:spPr bwMode="auto">
          <a:xfrm>
            <a:off x="1777520" y="2587572"/>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Line 43">
            <a:extLst>
              <a:ext uri="{FF2B5EF4-FFF2-40B4-BE49-F238E27FC236}">
                <a16:creationId xmlns:a16="http://schemas.microsoft.com/office/drawing/2014/main" id="{C50B7BAD-C848-36EC-EF6C-E999A7A9118A}"/>
              </a:ext>
            </a:extLst>
          </p:cNvPr>
          <p:cNvSpPr>
            <a:spLocks noChangeShapeType="1"/>
          </p:cNvSpPr>
          <p:nvPr/>
        </p:nvSpPr>
        <p:spPr bwMode="auto">
          <a:xfrm>
            <a:off x="2239482" y="3128910"/>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Line 44">
            <a:extLst>
              <a:ext uri="{FF2B5EF4-FFF2-40B4-BE49-F238E27FC236}">
                <a16:creationId xmlns:a16="http://schemas.microsoft.com/office/drawing/2014/main" id="{67006F8C-D220-64A3-3DD7-2CBDB1A7E937}"/>
              </a:ext>
            </a:extLst>
          </p:cNvPr>
          <p:cNvSpPr>
            <a:spLocks noChangeShapeType="1"/>
          </p:cNvSpPr>
          <p:nvPr/>
        </p:nvSpPr>
        <p:spPr bwMode="auto">
          <a:xfrm>
            <a:off x="2239482" y="2874910"/>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 name="Line 45">
            <a:extLst>
              <a:ext uri="{FF2B5EF4-FFF2-40B4-BE49-F238E27FC236}">
                <a16:creationId xmlns:a16="http://schemas.microsoft.com/office/drawing/2014/main" id="{AFDE89AF-E3D2-B7AA-C094-6C3722F35B8D}"/>
              </a:ext>
            </a:extLst>
          </p:cNvPr>
          <p:cNvSpPr>
            <a:spLocks noChangeShapeType="1"/>
          </p:cNvSpPr>
          <p:nvPr/>
        </p:nvSpPr>
        <p:spPr bwMode="auto">
          <a:xfrm>
            <a:off x="2693507" y="4022672"/>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46">
            <a:extLst>
              <a:ext uri="{FF2B5EF4-FFF2-40B4-BE49-F238E27FC236}">
                <a16:creationId xmlns:a16="http://schemas.microsoft.com/office/drawing/2014/main" id="{3DBF4577-AB7D-28BE-7F34-E056273F9AD7}"/>
              </a:ext>
            </a:extLst>
          </p:cNvPr>
          <p:cNvSpPr>
            <a:spLocks noChangeShapeType="1"/>
          </p:cNvSpPr>
          <p:nvPr/>
        </p:nvSpPr>
        <p:spPr bwMode="auto">
          <a:xfrm>
            <a:off x="2693507" y="3763910"/>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Rectangle 47">
            <a:extLst>
              <a:ext uri="{FF2B5EF4-FFF2-40B4-BE49-F238E27FC236}">
                <a16:creationId xmlns:a16="http://schemas.microsoft.com/office/drawing/2014/main" id="{A381941A-28D0-7D20-7553-ED26770C9649}"/>
              </a:ext>
            </a:extLst>
          </p:cNvPr>
          <p:cNvSpPr>
            <a:spLocks noChangeArrowheads="1"/>
          </p:cNvSpPr>
          <p:nvPr/>
        </p:nvSpPr>
        <p:spPr bwMode="auto">
          <a:xfrm>
            <a:off x="2245832" y="2939997"/>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Rectangle 48">
            <a:extLst>
              <a:ext uri="{FF2B5EF4-FFF2-40B4-BE49-F238E27FC236}">
                <a16:creationId xmlns:a16="http://schemas.microsoft.com/office/drawing/2014/main" id="{9B832188-05D0-D1BC-EF05-C17A61AF155C}"/>
              </a:ext>
            </a:extLst>
          </p:cNvPr>
          <p:cNvSpPr>
            <a:spLocks noChangeArrowheads="1"/>
          </p:cNvSpPr>
          <p:nvPr/>
        </p:nvSpPr>
        <p:spPr bwMode="auto">
          <a:xfrm>
            <a:off x="3153882" y="4065535"/>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 name="Rectangle 49">
            <a:extLst>
              <a:ext uri="{FF2B5EF4-FFF2-40B4-BE49-F238E27FC236}">
                <a16:creationId xmlns:a16="http://schemas.microsoft.com/office/drawing/2014/main" id="{4F14A5B0-D86A-879B-8130-D6C28861433F}"/>
              </a:ext>
            </a:extLst>
          </p:cNvPr>
          <p:cNvSpPr>
            <a:spLocks noChangeArrowheads="1"/>
          </p:cNvSpPr>
          <p:nvPr/>
        </p:nvSpPr>
        <p:spPr bwMode="auto">
          <a:xfrm>
            <a:off x="2699857" y="3836935"/>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Line 50">
            <a:extLst>
              <a:ext uri="{FF2B5EF4-FFF2-40B4-BE49-F238E27FC236}">
                <a16:creationId xmlns:a16="http://schemas.microsoft.com/office/drawing/2014/main" id="{DEE5DE56-EA99-F384-7681-303361C66C8E}"/>
              </a:ext>
            </a:extLst>
          </p:cNvPr>
          <p:cNvSpPr>
            <a:spLocks noChangeShapeType="1"/>
          </p:cNvSpPr>
          <p:nvPr/>
        </p:nvSpPr>
        <p:spPr bwMode="auto">
          <a:xfrm>
            <a:off x="3147532" y="4002035"/>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Line 51">
            <a:extLst>
              <a:ext uri="{FF2B5EF4-FFF2-40B4-BE49-F238E27FC236}">
                <a16:creationId xmlns:a16="http://schemas.microsoft.com/office/drawing/2014/main" id="{90A0548F-EFD6-4938-9A02-1CEA2461DA92}"/>
              </a:ext>
            </a:extLst>
          </p:cNvPr>
          <p:cNvSpPr>
            <a:spLocks noChangeShapeType="1"/>
          </p:cNvSpPr>
          <p:nvPr/>
        </p:nvSpPr>
        <p:spPr bwMode="auto">
          <a:xfrm>
            <a:off x="3147532" y="4235397"/>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Line 52">
            <a:extLst>
              <a:ext uri="{FF2B5EF4-FFF2-40B4-BE49-F238E27FC236}">
                <a16:creationId xmlns:a16="http://schemas.microsoft.com/office/drawing/2014/main" id="{5DAB52FB-D7CF-F28B-70E3-7831AA624DB8}"/>
              </a:ext>
            </a:extLst>
          </p:cNvPr>
          <p:cNvSpPr>
            <a:spLocks noChangeShapeType="1"/>
          </p:cNvSpPr>
          <p:nvPr/>
        </p:nvSpPr>
        <p:spPr bwMode="auto">
          <a:xfrm>
            <a:off x="3601557" y="4303660"/>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 name="Line 53">
            <a:extLst>
              <a:ext uri="{FF2B5EF4-FFF2-40B4-BE49-F238E27FC236}">
                <a16:creationId xmlns:a16="http://schemas.microsoft.com/office/drawing/2014/main" id="{9339428E-A887-2CAA-A1D9-D46841650C90}"/>
              </a:ext>
            </a:extLst>
          </p:cNvPr>
          <p:cNvSpPr>
            <a:spLocks noChangeShapeType="1"/>
          </p:cNvSpPr>
          <p:nvPr/>
        </p:nvSpPr>
        <p:spPr bwMode="auto">
          <a:xfrm>
            <a:off x="3601557" y="4063947"/>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 name="Rectangle 54">
            <a:extLst>
              <a:ext uri="{FF2B5EF4-FFF2-40B4-BE49-F238E27FC236}">
                <a16:creationId xmlns:a16="http://schemas.microsoft.com/office/drawing/2014/main" id="{4C63CD0A-F9D3-7A39-3CCA-F4703AADAB6C}"/>
              </a:ext>
            </a:extLst>
          </p:cNvPr>
          <p:cNvSpPr>
            <a:spLocks noChangeArrowheads="1"/>
          </p:cNvSpPr>
          <p:nvPr/>
        </p:nvSpPr>
        <p:spPr bwMode="auto">
          <a:xfrm>
            <a:off x="3607907" y="4125860"/>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3" name="Line 55">
            <a:extLst>
              <a:ext uri="{FF2B5EF4-FFF2-40B4-BE49-F238E27FC236}">
                <a16:creationId xmlns:a16="http://schemas.microsoft.com/office/drawing/2014/main" id="{BB7838CD-AB68-8618-A90C-0C51FC87A8A5}"/>
              </a:ext>
            </a:extLst>
          </p:cNvPr>
          <p:cNvSpPr>
            <a:spLocks noChangeShapeType="1"/>
          </p:cNvSpPr>
          <p:nvPr/>
        </p:nvSpPr>
        <p:spPr bwMode="auto">
          <a:xfrm>
            <a:off x="4276245" y="5032322"/>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 name="Line 56">
            <a:extLst>
              <a:ext uri="{FF2B5EF4-FFF2-40B4-BE49-F238E27FC236}">
                <a16:creationId xmlns:a16="http://schemas.microsoft.com/office/drawing/2014/main" id="{8843B90B-1693-ACA8-B12F-A73508933B61}"/>
              </a:ext>
            </a:extLst>
          </p:cNvPr>
          <p:cNvSpPr>
            <a:spLocks noChangeShapeType="1"/>
          </p:cNvSpPr>
          <p:nvPr/>
        </p:nvSpPr>
        <p:spPr bwMode="auto">
          <a:xfrm>
            <a:off x="4276245" y="4868810"/>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 name="Line 57">
            <a:extLst>
              <a:ext uri="{FF2B5EF4-FFF2-40B4-BE49-F238E27FC236}">
                <a16:creationId xmlns:a16="http://schemas.microsoft.com/office/drawing/2014/main" id="{4AB0B135-AA5F-C4CC-873B-F099A6359FC9}"/>
              </a:ext>
            </a:extLst>
          </p:cNvPr>
          <p:cNvSpPr>
            <a:spLocks noChangeShapeType="1"/>
          </p:cNvSpPr>
          <p:nvPr/>
        </p:nvSpPr>
        <p:spPr bwMode="auto">
          <a:xfrm>
            <a:off x="5071582" y="5156147"/>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6" name="Line 58">
            <a:extLst>
              <a:ext uri="{FF2B5EF4-FFF2-40B4-BE49-F238E27FC236}">
                <a16:creationId xmlns:a16="http://schemas.microsoft.com/office/drawing/2014/main" id="{F8452321-9F08-5FF0-C140-F59C21E544BF}"/>
              </a:ext>
            </a:extLst>
          </p:cNvPr>
          <p:cNvSpPr>
            <a:spLocks noChangeShapeType="1"/>
          </p:cNvSpPr>
          <p:nvPr/>
        </p:nvSpPr>
        <p:spPr bwMode="auto">
          <a:xfrm>
            <a:off x="5069995" y="4997397"/>
            <a:ext cx="1270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 name="Rectangle 59">
            <a:extLst>
              <a:ext uri="{FF2B5EF4-FFF2-40B4-BE49-F238E27FC236}">
                <a16:creationId xmlns:a16="http://schemas.microsoft.com/office/drawing/2014/main" id="{A4763DC5-4FA1-E568-2DB9-96B5237A045A}"/>
              </a:ext>
            </a:extLst>
          </p:cNvPr>
          <p:cNvSpPr>
            <a:spLocks noChangeArrowheads="1"/>
          </p:cNvSpPr>
          <p:nvPr/>
        </p:nvSpPr>
        <p:spPr bwMode="auto">
          <a:xfrm>
            <a:off x="4282595" y="4884685"/>
            <a:ext cx="114300" cy="114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Line 60">
            <a:extLst>
              <a:ext uri="{FF2B5EF4-FFF2-40B4-BE49-F238E27FC236}">
                <a16:creationId xmlns:a16="http://schemas.microsoft.com/office/drawing/2014/main" id="{9F7F0B99-5A41-02A6-75B0-3718B2624F92}"/>
              </a:ext>
            </a:extLst>
          </p:cNvPr>
          <p:cNvSpPr>
            <a:spLocks noChangeShapeType="1"/>
          </p:cNvSpPr>
          <p:nvPr/>
        </p:nvSpPr>
        <p:spPr bwMode="auto">
          <a:xfrm>
            <a:off x="4339745" y="4870397"/>
            <a:ext cx="0" cy="15240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 name="Line 61">
            <a:extLst>
              <a:ext uri="{FF2B5EF4-FFF2-40B4-BE49-F238E27FC236}">
                <a16:creationId xmlns:a16="http://schemas.microsoft.com/office/drawing/2014/main" id="{117AC55C-A6E0-3F6C-3F2B-3E0D5F4F44CA}"/>
              </a:ext>
            </a:extLst>
          </p:cNvPr>
          <p:cNvSpPr>
            <a:spLocks noChangeShapeType="1"/>
          </p:cNvSpPr>
          <p:nvPr/>
        </p:nvSpPr>
        <p:spPr bwMode="auto">
          <a:xfrm>
            <a:off x="5133495" y="4998985"/>
            <a:ext cx="0" cy="15240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0" name="Group 62">
            <a:extLst>
              <a:ext uri="{FF2B5EF4-FFF2-40B4-BE49-F238E27FC236}">
                <a16:creationId xmlns:a16="http://schemas.microsoft.com/office/drawing/2014/main" id="{06C2411D-5BE4-B14E-BB47-0C862D7BBBFF}"/>
              </a:ext>
            </a:extLst>
          </p:cNvPr>
          <p:cNvGrpSpPr>
            <a:grpSpLocks/>
          </p:cNvGrpSpPr>
          <p:nvPr/>
        </p:nvGrpSpPr>
        <p:grpSpPr bwMode="auto">
          <a:xfrm>
            <a:off x="4625495" y="5321247"/>
            <a:ext cx="190500" cy="255588"/>
            <a:chOff x="3071" y="3444"/>
            <a:chExt cx="120" cy="161"/>
          </a:xfrm>
        </p:grpSpPr>
        <p:sp>
          <p:nvSpPr>
            <p:cNvPr id="71" name="Line 63">
              <a:extLst>
                <a:ext uri="{FF2B5EF4-FFF2-40B4-BE49-F238E27FC236}">
                  <a16:creationId xmlns:a16="http://schemas.microsoft.com/office/drawing/2014/main" id="{961310D0-3DCF-2037-77A2-3C97F8078954}"/>
                </a:ext>
              </a:extLst>
            </p:cNvPr>
            <p:cNvSpPr>
              <a:spLocks noChangeShapeType="1"/>
            </p:cNvSpPr>
            <p:nvPr/>
          </p:nvSpPr>
          <p:spPr bwMode="auto">
            <a:xfrm flipH="1">
              <a:off x="3071" y="3444"/>
              <a:ext cx="67" cy="15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 name="Line 64">
              <a:extLst>
                <a:ext uri="{FF2B5EF4-FFF2-40B4-BE49-F238E27FC236}">
                  <a16:creationId xmlns:a16="http://schemas.microsoft.com/office/drawing/2014/main" id="{8EAF8AF2-0655-D01B-8E54-3E1907104B3E}"/>
                </a:ext>
              </a:extLst>
            </p:cNvPr>
            <p:cNvSpPr>
              <a:spLocks noChangeShapeType="1"/>
            </p:cNvSpPr>
            <p:nvPr/>
          </p:nvSpPr>
          <p:spPr bwMode="auto">
            <a:xfrm flipH="1">
              <a:off x="3124" y="3447"/>
              <a:ext cx="67" cy="15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 name="Rectangle 65">
              <a:extLst>
                <a:ext uri="{FF2B5EF4-FFF2-40B4-BE49-F238E27FC236}">
                  <a16:creationId xmlns:a16="http://schemas.microsoft.com/office/drawing/2014/main" id="{BC9FF2AF-ACE6-8459-71BA-5975639E9D80}"/>
                </a:ext>
              </a:extLst>
            </p:cNvPr>
            <p:cNvSpPr>
              <a:spLocks noChangeArrowheads="1"/>
            </p:cNvSpPr>
            <p:nvPr/>
          </p:nvSpPr>
          <p:spPr bwMode="auto">
            <a:xfrm rot="1343386">
              <a:off x="3118" y="3502"/>
              <a:ext cx="27" cy="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4" name="Group 66">
            <a:extLst>
              <a:ext uri="{FF2B5EF4-FFF2-40B4-BE49-F238E27FC236}">
                <a16:creationId xmlns:a16="http://schemas.microsoft.com/office/drawing/2014/main" id="{409830C2-A03E-7AC6-5D74-830DEB750FB1}"/>
              </a:ext>
            </a:extLst>
          </p:cNvPr>
          <p:cNvGrpSpPr>
            <a:grpSpLocks/>
          </p:cNvGrpSpPr>
          <p:nvPr/>
        </p:nvGrpSpPr>
        <p:grpSpPr bwMode="auto">
          <a:xfrm>
            <a:off x="3942870" y="5324422"/>
            <a:ext cx="190500" cy="255588"/>
            <a:chOff x="3071" y="3444"/>
            <a:chExt cx="120" cy="161"/>
          </a:xfrm>
        </p:grpSpPr>
        <p:sp>
          <p:nvSpPr>
            <p:cNvPr id="75" name="Line 67">
              <a:extLst>
                <a:ext uri="{FF2B5EF4-FFF2-40B4-BE49-F238E27FC236}">
                  <a16:creationId xmlns:a16="http://schemas.microsoft.com/office/drawing/2014/main" id="{118300CC-3954-D5C1-3ACA-FB92903E670F}"/>
                </a:ext>
              </a:extLst>
            </p:cNvPr>
            <p:cNvSpPr>
              <a:spLocks noChangeShapeType="1"/>
            </p:cNvSpPr>
            <p:nvPr/>
          </p:nvSpPr>
          <p:spPr bwMode="auto">
            <a:xfrm flipH="1">
              <a:off x="3071" y="3444"/>
              <a:ext cx="67" cy="15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 name="Line 68">
              <a:extLst>
                <a:ext uri="{FF2B5EF4-FFF2-40B4-BE49-F238E27FC236}">
                  <a16:creationId xmlns:a16="http://schemas.microsoft.com/office/drawing/2014/main" id="{34E96B30-FC4C-506C-45F7-64365CB1CA2B}"/>
                </a:ext>
              </a:extLst>
            </p:cNvPr>
            <p:cNvSpPr>
              <a:spLocks noChangeShapeType="1"/>
            </p:cNvSpPr>
            <p:nvPr/>
          </p:nvSpPr>
          <p:spPr bwMode="auto">
            <a:xfrm flipH="1">
              <a:off x="3124" y="3447"/>
              <a:ext cx="67" cy="15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 name="Rectangle 69">
              <a:extLst>
                <a:ext uri="{FF2B5EF4-FFF2-40B4-BE49-F238E27FC236}">
                  <a16:creationId xmlns:a16="http://schemas.microsoft.com/office/drawing/2014/main" id="{704B3CA9-CFA3-4B64-0791-3B56F62503CD}"/>
                </a:ext>
              </a:extLst>
            </p:cNvPr>
            <p:cNvSpPr>
              <a:spLocks noChangeArrowheads="1"/>
            </p:cNvSpPr>
            <p:nvPr/>
          </p:nvSpPr>
          <p:spPr bwMode="auto">
            <a:xfrm rot="1343386">
              <a:off x="3118" y="3502"/>
              <a:ext cx="27" cy="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78" name="Text Box 70">
            <a:extLst>
              <a:ext uri="{FF2B5EF4-FFF2-40B4-BE49-F238E27FC236}">
                <a16:creationId xmlns:a16="http://schemas.microsoft.com/office/drawing/2014/main" id="{2185D93A-BDFC-0881-3F23-C9973331DA7E}"/>
              </a:ext>
            </a:extLst>
          </p:cNvPr>
          <p:cNvSpPr txBox="1">
            <a:spLocks noChangeArrowheads="1"/>
          </p:cNvSpPr>
          <p:nvPr/>
        </p:nvSpPr>
        <p:spPr bwMode="auto">
          <a:xfrm>
            <a:off x="1644170" y="5951485"/>
            <a:ext cx="202331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cs typeface="+mn-cs"/>
              </a:rPr>
              <a:t>Embryonic day</a:t>
            </a:r>
          </a:p>
        </p:txBody>
      </p:sp>
      <p:sp>
        <p:nvSpPr>
          <p:cNvPr id="79" name="Text Box 71">
            <a:extLst>
              <a:ext uri="{FF2B5EF4-FFF2-40B4-BE49-F238E27FC236}">
                <a16:creationId xmlns:a16="http://schemas.microsoft.com/office/drawing/2014/main" id="{F9168CC5-0359-A280-8D9F-4D72A2A72157}"/>
              </a:ext>
            </a:extLst>
          </p:cNvPr>
          <p:cNvSpPr txBox="1">
            <a:spLocks noChangeArrowheads="1"/>
          </p:cNvSpPr>
          <p:nvPr/>
        </p:nvSpPr>
        <p:spPr bwMode="auto">
          <a:xfrm>
            <a:off x="479913" y="5248222"/>
            <a:ext cx="54053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2.5</a:t>
            </a:r>
          </a:p>
        </p:txBody>
      </p:sp>
      <p:sp>
        <p:nvSpPr>
          <p:cNvPr id="80" name="Text Box 72">
            <a:extLst>
              <a:ext uri="{FF2B5EF4-FFF2-40B4-BE49-F238E27FC236}">
                <a16:creationId xmlns:a16="http://schemas.microsoft.com/office/drawing/2014/main" id="{37A3C43C-9956-69DD-1F31-D63453D37BD0}"/>
              </a:ext>
            </a:extLst>
          </p:cNvPr>
          <p:cNvSpPr txBox="1">
            <a:spLocks noChangeArrowheads="1"/>
          </p:cNvSpPr>
          <p:nvPr/>
        </p:nvSpPr>
        <p:spPr bwMode="auto">
          <a:xfrm>
            <a:off x="479913" y="1577436"/>
            <a:ext cx="54053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4.5</a:t>
            </a:r>
          </a:p>
        </p:txBody>
      </p:sp>
      <p:sp>
        <p:nvSpPr>
          <p:cNvPr id="81" name="Text Box 73">
            <a:extLst>
              <a:ext uri="{FF2B5EF4-FFF2-40B4-BE49-F238E27FC236}">
                <a16:creationId xmlns:a16="http://schemas.microsoft.com/office/drawing/2014/main" id="{8EC7D8CD-38ED-9F6C-953C-E3952E5D5C3C}"/>
              </a:ext>
            </a:extLst>
          </p:cNvPr>
          <p:cNvSpPr txBox="1">
            <a:spLocks noChangeArrowheads="1"/>
          </p:cNvSpPr>
          <p:nvPr/>
        </p:nvSpPr>
        <p:spPr bwMode="auto">
          <a:xfrm>
            <a:off x="479913" y="3420645"/>
            <a:ext cx="54053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3.5</a:t>
            </a:r>
          </a:p>
        </p:txBody>
      </p:sp>
      <p:sp>
        <p:nvSpPr>
          <p:cNvPr id="82" name="Line 98">
            <a:extLst>
              <a:ext uri="{FF2B5EF4-FFF2-40B4-BE49-F238E27FC236}">
                <a16:creationId xmlns:a16="http://schemas.microsoft.com/office/drawing/2014/main" id="{DE6C9922-A28F-0A95-7470-B2957D1407BF}"/>
              </a:ext>
            </a:extLst>
          </p:cNvPr>
          <p:cNvSpPr>
            <a:spLocks noChangeShapeType="1"/>
          </p:cNvSpPr>
          <p:nvPr/>
        </p:nvSpPr>
        <p:spPr bwMode="auto">
          <a:xfrm>
            <a:off x="4327045" y="4956122"/>
            <a:ext cx="798512" cy="12858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 name="Rectangle 105">
            <a:extLst>
              <a:ext uri="{FF2B5EF4-FFF2-40B4-BE49-F238E27FC236}">
                <a16:creationId xmlns:a16="http://schemas.microsoft.com/office/drawing/2014/main" id="{6C768F91-1961-AC3A-71C9-BF00C69FF5B7}"/>
              </a:ext>
            </a:extLst>
          </p:cNvPr>
          <p:cNvSpPr>
            <a:spLocks noChangeArrowheads="1"/>
          </p:cNvSpPr>
          <p:nvPr/>
        </p:nvSpPr>
        <p:spPr bwMode="auto">
          <a:xfrm>
            <a:off x="5076345" y="5013272"/>
            <a:ext cx="114300" cy="1143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 name="Text Box 158">
            <a:extLst>
              <a:ext uri="{FF2B5EF4-FFF2-40B4-BE49-F238E27FC236}">
                <a16:creationId xmlns:a16="http://schemas.microsoft.com/office/drawing/2014/main" id="{B94F65B5-DD44-2CF7-57AC-CDFF6A492005}"/>
              </a:ext>
            </a:extLst>
          </p:cNvPr>
          <p:cNvSpPr txBox="1">
            <a:spLocks noChangeArrowheads="1"/>
          </p:cNvSpPr>
          <p:nvPr/>
        </p:nvSpPr>
        <p:spPr bwMode="auto">
          <a:xfrm rot="-5400000">
            <a:off x="-1227591" y="3033809"/>
            <a:ext cx="31726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Arial" charset="0"/>
                <a:cs typeface="+mn-cs"/>
              </a:rPr>
              <a:t>Mean diameter (</a:t>
            </a:r>
            <a:r>
              <a:rPr lang="en-US" sz="2400" b="1" dirty="0">
                <a:latin typeface="Symbol" charset="0"/>
                <a:cs typeface="+mn-cs"/>
              </a:rPr>
              <a:t>m</a:t>
            </a:r>
            <a:r>
              <a:rPr lang="en-US" sz="2400" b="1" dirty="0">
                <a:latin typeface="Arial" charset="0"/>
                <a:cs typeface="+mn-cs"/>
              </a:rPr>
              <a:t>m)</a:t>
            </a:r>
          </a:p>
        </p:txBody>
      </p:sp>
      <p:sp>
        <p:nvSpPr>
          <p:cNvPr id="85" name="Text Box 160">
            <a:extLst>
              <a:ext uri="{FF2B5EF4-FFF2-40B4-BE49-F238E27FC236}">
                <a16:creationId xmlns:a16="http://schemas.microsoft.com/office/drawing/2014/main" id="{32FD979B-9043-1E23-84FF-2F1128B1C746}"/>
              </a:ext>
            </a:extLst>
          </p:cNvPr>
          <p:cNvSpPr txBox="1">
            <a:spLocks noChangeArrowheads="1"/>
          </p:cNvSpPr>
          <p:nvPr/>
        </p:nvSpPr>
        <p:spPr bwMode="auto">
          <a:xfrm>
            <a:off x="988532" y="5605638"/>
            <a:ext cx="677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10.5</a:t>
            </a:r>
          </a:p>
        </p:txBody>
      </p:sp>
      <p:sp>
        <p:nvSpPr>
          <p:cNvPr id="91" name="Line 37">
            <a:extLst>
              <a:ext uri="{FF2B5EF4-FFF2-40B4-BE49-F238E27FC236}">
                <a16:creationId xmlns:a16="http://schemas.microsoft.com/office/drawing/2014/main" id="{C5DB842D-E7D3-7234-827F-32DD23078473}"/>
              </a:ext>
            </a:extLst>
          </p:cNvPr>
          <p:cNvSpPr>
            <a:spLocks noChangeShapeType="1"/>
          </p:cNvSpPr>
          <p:nvPr/>
        </p:nvSpPr>
        <p:spPr bwMode="auto">
          <a:xfrm>
            <a:off x="939195" y="3614216"/>
            <a:ext cx="122238"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 name="Line 37">
            <a:extLst>
              <a:ext uri="{FF2B5EF4-FFF2-40B4-BE49-F238E27FC236}">
                <a16:creationId xmlns:a16="http://schemas.microsoft.com/office/drawing/2014/main" id="{DBF442A8-D3F1-3FC1-1BB8-FE5DB75C0924}"/>
              </a:ext>
            </a:extLst>
          </p:cNvPr>
          <p:cNvSpPr>
            <a:spLocks noChangeShapeType="1"/>
          </p:cNvSpPr>
          <p:nvPr/>
        </p:nvSpPr>
        <p:spPr bwMode="auto">
          <a:xfrm>
            <a:off x="944447" y="2691981"/>
            <a:ext cx="122238"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3" name="Line 37">
            <a:extLst>
              <a:ext uri="{FF2B5EF4-FFF2-40B4-BE49-F238E27FC236}">
                <a16:creationId xmlns:a16="http://schemas.microsoft.com/office/drawing/2014/main" id="{20BDA8E1-43C8-7266-A855-B57DAE9A072B}"/>
              </a:ext>
            </a:extLst>
          </p:cNvPr>
          <p:cNvSpPr>
            <a:spLocks noChangeShapeType="1"/>
          </p:cNvSpPr>
          <p:nvPr/>
        </p:nvSpPr>
        <p:spPr bwMode="auto">
          <a:xfrm>
            <a:off x="944447" y="1762072"/>
            <a:ext cx="122238"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4" name="Text Box 70">
            <a:extLst>
              <a:ext uri="{FF2B5EF4-FFF2-40B4-BE49-F238E27FC236}">
                <a16:creationId xmlns:a16="http://schemas.microsoft.com/office/drawing/2014/main" id="{5DFD289B-EA2A-3B8D-6088-6AA63E8C8963}"/>
              </a:ext>
            </a:extLst>
          </p:cNvPr>
          <p:cNvSpPr txBox="1">
            <a:spLocks noChangeArrowheads="1"/>
          </p:cNvSpPr>
          <p:nvPr/>
        </p:nvSpPr>
        <p:spPr bwMode="auto">
          <a:xfrm>
            <a:off x="7152514" y="5897607"/>
            <a:ext cx="202331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cs typeface="+mn-cs"/>
              </a:rPr>
              <a:t>Embryonic day</a:t>
            </a:r>
          </a:p>
        </p:txBody>
      </p:sp>
      <p:sp>
        <p:nvSpPr>
          <p:cNvPr id="95" name="TextBox 94">
            <a:extLst>
              <a:ext uri="{FF2B5EF4-FFF2-40B4-BE49-F238E27FC236}">
                <a16:creationId xmlns:a16="http://schemas.microsoft.com/office/drawing/2014/main" id="{AC044086-582B-E1FB-5280-5A8848F75BBD}"/>
              </a:ext>
            </a:extLst>
          </p:cNvPr>
          <p:cNvSpPr txBox="1"/>
          <p:nvPr/>
        </p:nvSpPr>
        <p:spPr>
          <a:xfrm>
            <a:off x="1883882" y="6422973"/>
            <a:ext cx="2224508" cy="36933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Tober</a:t>
            </a:r>
            <a:r>
              <a:rPr lang="en-US" sz="1800" b="0" i="1" dirty="0">
                <a:latin typeface="Arial" panose="020B0604020202020204" pitchFamily="34" charset="0"/>
                <a:cs typeface="Arial" panose="020B0604020202020204" pitchFamily="34" charset="0"/>
              </a:rPr>
              <a:t>, Blood 2007)</a:t>
            </a:r>
            <a:endParaRPr lang="en-US" dirty="0"/>
          </a:p>
        </p:txBody>
      </p:sp>
      <p:sp>
        <p:nvSpPr>
          <p:cNvPr id="2" name="TextBox 1">
            <a:extLst>
              <a:ext uri="{FF2B5EF4-FFF2-40B4-BE49-F238E27FC236}">
                <a16:creationId xmlns:a16="http://schemas.microsoft.com/office/drawing/2014/main" id="{41B199E6-87ED-2634-85BB-7827E7EC82CF}"/>
              </a:ext>
            </a:extLst>
          </p:cNvPr>
          <p:cNvSpPr txBox="1"/>
          <p:nvPr/>
        </p:nvSpPr>
        <p:spPr>
          <a:xfrm>
            <a:off x="6574860" y="5006406"/>
            <a:ext cx="3273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a:t>
            </a:r>
          </a:p>
        </p:txBody>
      </p:sp>
      <p:sp>
        <p:nvSpPr>
          <p:cNvPr id="3" name="TextBox 2">
            <a:extLst>
              <a:ext uri="{FF2B5EF4-FFF2-40B4-BE49-F238E27FC236}">
                <a16:creationId xmlns:a16="http://schemas.microsoft.com/office/drawing/2014/main" id="{D10B70B6-538B-94E3-79FB-CE8AB1740EEC}"/>
              </a:ext>
            </a:extLst>
          </p:cNvPr>
          <p:cNvSpPr txBox="1"/>
          <p:nvPr/>
        </p:nvSpPr>
        <p:spPr>
          <a:xfrm>
            <a:off x="6574860" y="4411413"/>
            <a:ext cx="3273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id="{62B61EF9-89EB-E1AE-69FF-61B8BBF21811}"/>
              </a:ext>
            </a:extLst>
          </p:cNvPr>
          <p:cNvSpPr txBox="1"/>
          <p:nvPr/>
        </p:nvSpPr>
        <p:spPr>
          <a:xfrm>
            <a:off x="6574860" y="3816421"/>
            <a:ext cx="3273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4</a:t>
            </a:r>
          </a:p>
        </p:txBody>
      </p:sp>
      <p:sp>
        <p:nvSpPr>
          <p:cNvPr id="6" name="TextBox 5">
            <a:extLst>
              <a:ext uri="{FF2B5EF4-FFF2-40B4-BE49-F238E27FC236}">
                <a16:creationId xmlns:a16="http://schemas.microsoft.com/office/drawing/2014/main" id="{4DA72B2E-0FB5-0E2D-9518-FD189AF7A460}"/>
              </a:ext>
            </a:extLst>
          </p:cNvPr>
          <p:cNvSpPr txBox="1"/>
          <p:nvPr/>
        </p:nvSpPr>
        <p:spPr>
          <a:xfrm>
            <a:off x="6574860" y="3221429"/>
            <a:ext cx="3273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6</a:t>
            </a:r>
          </a:p>
        </p:txBody>
      </p:sp>
      <p:sp>
        <p:nvSpPr>
          <p:cNvPr id="22" name="TextBox 21">
            <a:extLst>
              <a:ext uri="{FF2B5EF4-FFF2-40B4-BE49-F238E27FC236}">
                <a16:creationId xmlns:a16="http://schemas.microsoft.com/office/drawing/2014/main" id="{D738D581-CFED-C4DD-6664-0BA6483B1FAA}"/>
              </a:ext>
            </a:extLst>
          </p:cNvPr>
          <p:cNvSpPr txBox="1"/>
          <p:nvPr/>
        </p:nvSpPr>
        <p:spPr>
          <a:xfrm>
            <a:off x="6574860" y="2626437"/>
            <a:ext cx="3273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8</a:t>
            </a:r>
          </a:p>
        </p:txBody>
      </p:sp>
      <p:sp>
        <p:nvSpPr>
          <p:cNvPr id="23" name="TextBox 22">
            <a:extLst>
              <a:ext uri="{FF2B5EF4-FFF2-40B4-BE49-F238E27FC236}">
                <a16:creationId xmlns:a16="http://schemas.microsoft.com/office/drawing/2014/main" id="{CD9D4372-9430-C258-3271-F53B7C12FE7B}"/>
              </a:ext>
            </a:extLst>
          </p:cNvPr>
          <p:cNvSpPr txBox="1"/>
          <p:nvPr/>
        </p:nvSpPr>
        <p:spPr>
          <a:xfrm>
            <a:off x="6432194" y="2031445"/>
            <a:ext cx="4700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10</a:t>
            </a:r>
          </a:p>
        </p:txBody>
      </p:sp>
      <p:sp>
        <p:nvSpPr>
          <p:cNvPr id="25" name="TextBox 24">
            <a:extLst>
              <a:ext uri="{FF2B5EF4-FFF2-40B4-BE49-F238E27FC236}">
                <a16:creationId xmlns:a16="http://schemas.microsoft.com/office/drawing/2014/main" id="{6670811F-EAF6-0158-3840-2BA5E64E8753}"/>
              </a:ext>
            </a:extLst>
          </p:cNvPr>
          <p:cNvSpPr txBox="1"/>
          <p:nvPr/>
        </p:nvSpPr>
        <p:spPr>
          <a:xfrm>
            <a:off x="6432194" y="1436453"/>
            <a:ext cx="4700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5678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09B4DE-F102-5767-CB1C-61F617C90595}"/>
              </a:ext>
            </a:extLst>
          </p:cNvPr>
          <p:cNvSpPr txBox="1"/>
          <p:nvPr/>
        </p:nvSpPr>
        <p:spPr>
          <a:xfrm>
            <a:off x="776444" y="126864"/>
            <a:ext cx="8887953" cy="10341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Fetal murine platelets have </a:t>
            </a:r>
            <a:r>
              <a:rPr lang="en-US" sz="3600" b="1" dirty="0">
                <a:latin typeface="Symbol" pitchFamily="2" charset="2"/>
                <a:cs typeface="Arial" panose="020B0604020202020204" pitchFamily="34" charset="0"/>
              </a:rPr>
              <a:t>a</a:t>
            </a:r>
            <a:r>
              <a:rPr lang="en-US" sz="3200" b="1" dirty="0">
                <a:latin typeface="Arial" panose="020B0604020202020204" pitchFamily="34" charset="0"/>
                <a:cs typeface="Arial" panose="020B0604020202020204" pitchFamily="34" charset="0"/>
              </a:rPr>
              <a:t>-granules containing VEGF and endostatin</a:t>
            </a:r>
          </a:p>
        </p:txBody>
      </p:sp>
      <p:sp>
        <p:nvSpPr>
          <p:cNvPr id="11" name="Text Box 2">
            <a:extLst>
              <a:ext uri="{FF2B5EF4-FFF2-40B4-BE49-F238E27FC236}">
                <a16:creationId xmlns:a16="http://schemas.microsoft.com/office/drawing/2014/main" id="{56568904-F2C0-A43A-B4E1-DA910F8CA094}"/>
              </a:ext>
            </a:extLst>
          </p:cNvPr>
          <p:cNvSpPr txBox="1">
            <a:spLocks noChangeArrowheads="1"/>
          </p:cNvSpPr>
          <p:nvPr/>
        </p:nvSpPr>
        <p:spPr bwMode="auto">
          <a:xfrm>
            <a:off x="479913" y="2499162"/>
            <a:ext cx="5405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4.0</a:t>
            </a:r>
          </a:p>
        </p:txBody>
      </p:sp>
      <p:sp>
        <p:nvSpPr>
          <p:cNvPr id="12" name="Text Box 3">
            <a:extLst>
              <a:ext uri="{FF2B5EF4-FFF2-40B4-BE49-F238E27FC236}">
                <a16:creationId xmlns:a16="http://schemas.microsoft.com/office/drawing/2014/main" id="{3C1D182F-6332-37C2-F121-41DF8F676979}"/>
              </a:ext>
            </a:extLst>
          </p:cNvPr>
          <p:cNvSpPr txBox="1">
            <a:spLocks noChangeArrowheads="1"/>
          </p:cNvSpPr>
          <p:nvPr/>
        </p:nvSpPr>
        <p:spPr bwMode="auto">
          <a:xfrm>
            <a:off x="479913" y="4348357"/>
            <a:ext cx="5405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3.0</a:t>
            </a:r>
          </a:p>
        </p:txBody>
      </p:sp>
      <p:sp>
        <p:nvSpPr>
          <p:cNvPr id="13" name="Line 4">
            <a:extLst>
              <a:ext uri="{FF2B5EF4-FFF2-40B4-BE49-F238E27FC236}">
                <a16:creationId xmlns:a16="http://schemas.microsoft.com/office/drawing/2014/main" id="{43DBB07F-4EF4-F4E8-43F6-B4B07F780B6C}"/>
              </a:ext>
            </a:extLst>
          </p:cNvPr>
          <p:cNvSpPr>
            <a:spLocks noChangeShapeType="1"/>
          </p:cNvSpPr>
          <p:nvPr/>
        </p:nvSpPr>
        <p:spPr bwMode="auto">
          <a:xfrm>
            <a:off x="1325082" y="1952572"/>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Line 5">
            <a:extLst>
              <a:ext uri="{FF2B5EF4-FFF2-40B4-BE49-F238E27FC236}">
                <a16:creationId xmlns:a16="http://schemas.microsoft.com/office/drawing/2014/main" id="{E4D86074-CDF4-6F77-92A9-8532F8936DFB}"/>
              </a:ext>
            </a:extLst>
          </p:cNvPr>
          <p:cNvSpPr>
            <a:spLocks noChangeShapeType="1"/>
          </p:cNvSpPr>
          <p:nvPr/>
        </p:nvSpPr>
        <p:spPr bwMode="auto">
          <a:xfrm>
            <a:off x="1388582" y="1952572"/>
            <a:ext cx="0" cy="95885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6">
            <a:extLst>
              <a:ext uri="{FF2B5EF4-FFF2-40B4-BE49-F238E27FC236}">
                <a16:creationId xmlns:a16="http://schemas.microsoft.com/office/drawing/2014/main" id="{696621B6-308C-AECF-0360-35F2905077C3}"/>
              </a:ext>
            </a:extLst>
          </p:cNvPr>
          <p:cNvSpPr>
            <a:spLocks noChangeShapeType="1"/>
          </p:cNvSpPr>
          <p:nvPr/>
        </p:nvSpPr>
        <p:spPr bwMode="auto">
          <a:xfrm>
            <a:off x="1839432" y="2581222"/>
            <a:ext cx="0" cy="34448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Line 7">
            <a:extLst>
              <a:ext uri="{FF2B5EF4-FFF2-40B4-BE49-F238E27FC236}">
                <a16:creationId xmlns:a16="http://schemas.microsoft.com/office/drawing/2014/main" id="{BBF0959F-1D21-87EA-E918-04DE097EA93C}"/>
              </a:ext>
            </a:extLst>
          </p:cNvPr>
          <p:cNvSpPr>
            <a:spLocks noChangeShapeType="1"/>
          </p:cNvSpPr>
          <p:nvPr/>
        </p:nvSpPr>
        <p:spPr bwMode="auto">
          <a:xfrm>
            <a:off x="2302982" y="2868560"/>
            <a:ext cx="0" cy="26035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Line 8">
            <a:extLst>
              <a:ext uri="{FF2B5EF4-FFF2-40B4-BE49-F238E27FC236}">
                <a16:creationId xmlns:a16="http://schemas.microsoft.com/office/drawing/2014/main" id="{889CDA09-B342-D5A2-4AFD-90D4F9E18EFE}"/>
              </a:ext>
            </a:extLst>
          </p:cNvPr>
          <p:cNvSpPr>
            <a:spLocks noChangeShapeType="1"/>
          </p:cNvSpPr>
          <p:nvPr/>
        </p:nvSpPr>
        <p:spPr bwMode="auto">
          <a:xfrm>
            <a:off x="2757007" y="3767085"/>
            <a:ext cx="0" cy="26035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Line 9">
            <a:extLst>
              <a:ext uri="{FF2B5EF4-FFF2-40B4-BE49-F238E27FC236}">
                <a16:creationId xmlns:a16="http://schemas.microsoft.com/office/drawing/2014/main" id="{90A17C6C-EA57-048E-40E1-CB9445161F57}"/>
              </a:ext>
            </a:extLst>
          </p:cNvPr>
          <p:cNvSpPr>
            <a:spLocks noChangeShapeType="1"/>
          </p:cNvSpPr>
          <p:nvPr/>
        </p:nvSpPr>
        <p:spPr bwMode="auto">
          <a:xfrm>
            <a:off x="3211032" y="4013147"/>
            <a:ext cx="0" cy="21748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Line 10">
            <a:extLst>
              <a:ext uri="{FF2B5EF4-FFF2-40B4-BE49-F238E27FC236}">
                <a16:creationId xmlns:a16="http://schemas.microsoft.com/office/drawing/2014/main" id="{3D820586-C8D4-3008-2B39-5277A528CE34}"/>
              </a:ext>
            </a:extLst>
          </p:cNvPr>
          <p:cNvSpPr>
            <a:spLocks noChangeShapeType="1"/>
          </p:cNvSpPr>
          <p:nvPr/>
        </p:nvSpPr>
        <p:spPr bwMode="auto">
          <a:xfrm>
            <a:off x="3665057" y="4073472"/>
            <a:ext cx="0" cy="219075"/>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 name="Line 11">
            <a:extLst>
              <a:ext uri="{FF2B5EF4-FFF2-40B4-BE49-F238E27FC236}">
                <a16:creationId xmlns:a16="http://schemas.microsoft.com/office/drawing/2014/main" id="{71B1D30D-E73C-B21C-152B-C9C7B6F2B4ED}"/>
              </a:ext>
            </a:extLst>
          </p:cNvPr>
          <p:cNvSpPr>
            <a:spLocks noChangeShapeType="1"/>
          </p:cNvSpPr>
          <p:nvPr/>
        </p:nvSpPr>
        <p:spPr bwMode="auto">
          <a:xfrm>
            <a:off x="1066320" y="1284235"/>
            <a:ext cx="0" cy="4179887"/>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Line 12">
            <a:extLst>
              <a:ext uri="{FF2B5EF4-FFF2-40B4-BE49-F238E27FC236}">
                <a16:creationId xmlns:a16="http://schemas.microsoft.com/office/drawing/2014/main" id="{4C82FACF-76CB-6341-D637-FE55F20C8CCA}"/>
              </a:ext>
            </a:extLst>
          </p:cNvPr>
          <p:cNvSpPr>
            <a:spLocks noChangeShapeType="1"/>
          </p:cNvSpPr>
          <p:nvPr/>
        </p:nvSpPr>
        <p:spPr bwMode="auto">
          <a:xfrm flipH="1">
            <a:off x="1082195" y="5456185"/>
            <a:ext cx="417036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 name="Line 15">
            <a:extLst>
              <a:ext uri="{FF2B5EF4-FFF2-40B4-BE49-F238E27FC236}">
                <a16:creationId xmlns:a16="http://schemas.microsoft.com/office/drawing/2014/main" id="{CDE45BCA-B70E-4AEE-4FFB-DCA0B43C2776}"/>
              </a:ext>
            </a:extLst>
          </p:cNvPr>
          <p:cNvSpPr>
            <a:spLocks noChangeShapeType="1"/>
          </p:cNvSpPr>
          <p:nvPr/>
        </p:nvSpPr>
        <p:spPr bwMode="auto">
          <a:xfrm>
            <a:off x="960447" y="5456185"/>
            <a:ext cx="1222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Line 17">
            <a:extLst>
              <a:ext uri="{FF2B5EF4-FFF2-40B4-BE49-F238E27FC236}">
                <a16:creationId xmlns:a16="http://schemas.microsoft.com/office/drawing/2014/main" id="{1AB19B0D-C69A-E6DA-A660-32B2221C80FF}"/>
              </a:ext>
            </a:extLst>
          </p:cNvPr>
          <p:cNvSpPr>
            <a:spLocks noChangeShapeType="1"/>
          </p:cNvSpPr>
          <p:nvPr/>
        </p:nvSpPr>
        <p:spPr bwMode="auto">
          <a:xfrm flipV="1">
            <a:off x="4358795" y="5456185"/>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Line 18">
            <a:extLst>
              <a:ext uri="{FF2B5EF4-FFF2-40B4-BE49-F238E27FC236}">
                <a16:creationId xmlns:a16="http://schemas.microsoft.com/office/drawing/2014/main" id="{E5B6D5B3-4E18-E7FC-44BC-C2BCABACA362}"/>
              </a:ext>
            </a:extLst>
          </p:cNvPr>
          <p:cNvSpPr>
            <a:spLocks noChangeShapeType="1"/>
          </p:cNvSpPr>
          <p:nvPr/>
        </p:nvSpPr>
        <p:spPr bwMode="auto">
          <a:xfrm>
            <a:off x="1394932" y="2444697"/>
            <a:ext cx="442913" cy="3111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Line 19">
            <a:extLst>
              <a:ext uri="{FF2B5EF4-FFF2-40B4-BE49-F238E27FC236}">
                <a16:creationId xmlns:a16="http://schemas.microsoft.com/office/drawing/2014/main" id="{7F3133F0-CC47-1BC6-83EA-43D5150FB069}"/>
              </a:ext>
            </a:extLst>
          </p:cNvPr>
          <p:cNvSpPr>
            <a:spLocks noChangeShapeType="1"/>
          </p:cNvSpPr>
          <p:nvPr/>
        </p:nvSpPr>
        <p:spPr bwMode="auto">
          <a:xfrm>
            <a:off x="1837845" y="2743147"/>
            <a:ext cx="454025" cy="2508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Line 20">
            <a:extLst>
              <a:ext uri="{FF2B5EF4-FFF2-40B4-BE49-F238E27FC236}">
                <a16:creationId xmlns:a16="http://schemas.microsoft.com/office/drawing/2014/main" id="{CFEDA143-6F7D-B486-48A0-1BE43A82399F}"/>
              </a:ext>
            </a:extLst>
          </p:cNvPr>
          <p:cNvSpPr>
            <a:spLocks noChangeShapeType="1"/>
          </p:cNvSpPr>
          <p:nvPr/>
        </p:nvSpPr>
        <p:spPr bwMode="auto">
          <a:xfrm>
            <a:off x="2296632" y="2993972"/>
            <a:ext cx="458788" cy="9112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Line 21">
            <a:extLst>
              <a:ext uri="{FF2B5EF4-FFF2-40B4-BE49-F238E27FC236}">
                <a16:creationId xmlns:a16="http://schemas.microsoft.com/office/drawing/2014/main" id="{C8DF76CE-6042-9ED0-9045-C6384B3A234E}"/>
              </a:ext>
            </a:extLst>
          </p:cNvPr>
          <p:cNvSpPr>
            <a:spLocks noChangeShapeType="1"/>
          </p:cNvSpPr>
          <p:nvPr/>
        </p:nvSpPr>
        <p:spPr bwMode="auto">
          <a:xfrm>
            <a:off x="2760182" y="3892497"/>
            <a:ext cx="452438" cy="2286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 name="Line 22">
            <a:extLst>
              <a:ext uri="{FF2B5EF4-FFF2-40B4-BE49-F238E27FC236}">
                <a16:creationId xmlns:a16="http://schemas.microsoft.com/office/drawing/2014/main" id="{588D1C68-DA20-3457-F04F-6E502A08077A}"/>
              </a:ext>
            </a:extLst>
          </p:cNvPr>
          <p:cNvSpPr>
            <a:spLocks noChangeShapeType="1"/>
          </p:cNvSpPr>
          <p:nvPr/>
        </p:nvSpPr>
        <p:spPr bwMode="auto">
          <a:xfrm>
            <a:off x="3212620" y="4121097"/>
            <a:ext cx="447675" cy="476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Line 23">
            <a:extLst>
              <a:ext uri="{FF2B5EF4-FFF2-40B4-BE49-F238E27FC236}">
                <a16:creationId xmlns:a16="http://schemas.microsoft.com/office/drawing/2014/main" id="{0BADB1E1-AAC8-3E31-BAB7-82F7EA235B9A}"/>
              </a:ext>
            </a:extLst>
          </p:cNvPr>
          <p:cNvSpPr>
            <a:spLocks noChangeShapeType="1"/>
          </p:cNvSpPr>
          <p:nvPr/>
        </p:nvSpPr>
        <p:spPr bwMode="auto">
          <a:xfrm>
            <a:off x="3660295" y="4168722"/>
            <a:ext cx="684212" cy="7826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 name="Text Box 24">
            <a:extLst>
              <a:ext uri="{FF2B5EF4-FFF2-40B4-BE49-F238E27FC236}">
                <a16:creationId xmlns:a16="http://schemas.microsoft.com/office/drawing/2014/main" id="{13C25E63-5775-AF91-50FB-82B6B5092C12}"/>
              </a:ext>
            </a:extLst>
          </p:cNvPr>
          <p:cNvSpPr txBox="1">
            <a:spLocks noChangeArrowheads="1"/>
          </p:cNvSpPr>
          <p:nvPr/>
        </p:nvSpPr>
        <p:spPr bwMode="auto">
          <a:xfrm>
            <a:off x="1547332" y="5605638"/>
            <a:ext cx="677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11.5</a:t>
            </a:r>
          </a:p>
        </p:txBody>
      </p:sp>
      <p:sp>
        <p:nvSpPr>
          <p:cNvPr id="34" name="Text Box 25">
            <a:extLst>
              <a:ext uri="{FF2B5EF4-FFF2-40B4-BE49-F238E27FC236}">
                <a16:creationId xmlns:a16="http://schemas.microsoft.com/office/drawing/2014/main" id="{065963C4-A2F4-20B8-6C42-6113638AA6D4}"/>
              </a:ext>
            </a:extLst>
          </p:cNvPr>
          <p:cNvSpPr txBox="1">
            <a:spLocks noChangeArrowheads="1"/>
          </p:cNvSpPr>
          <p:nvPr/>
        </p:nvSpPr>
        <p:spPr bwMode="auto">
          <a:xfrm>
            <a:off x="2463320" y="5605638"/>
            <a:ext cx="67786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13.5</a:t>
            </a:r>
          </a:p>
        </p:txBody>
      </p:sp>
      <p:sp>
        <p:nvSpPr>
          <p:cNvPr id="35" name="Text Box 26">
            <a:extLst>
              <a:ext uri="{FF2B5EF4-FFF2-40B4-BE49-F238E27FC236}">
                <a16:creationId xmlns:a16="http://schemas.microsoft.com/office/drawing/2014/main" id="{75C8F52E-0673-E2EB-7AB7-7CBD1225F6A0}"/>
              </a:ext>
            </a:extLst>
          </p:cNvPr>
          <p:cNvSpPr txBox="1">
            <a:spLocks noChangeArrowheads="1"/>
          </p:cNvSpPr>
          <p:nvPr/>
        </p:nvSpPr>
        <p:spPr bwMode="auto">
          <a:xfrm>
            <a:off x="4092095" y="5605638"/>
            <a:ext cx="5524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NB</a:t>
            </a:r>
          </a:p>
        </p:txBody>
      </p:sp>
      <p:sp>
        <p:nvSpPr>
          <p:cNvPr id="36" name="Text Box 27">
            <a:extLst>
              <a:ext uri="{FF2B5EF4-FFF2-40B4-BE49-F238E27FC236}">
                <a16:creationId xmlns:a16="http://schemas.microsoft.com/office/drawing/2014/main" id="{D89EE688-8AF3-652F-784B-B3CEA1CBBE97}"/>
              </a:ext>
            </a:extLst>
          </p:cNvPr>
          <p:cNvSpPr txBox="1">
            <a:spLocks noChangeArrowheads="1"/>
          </p:cNvSpPr>
          <p:nvPr/>
        </p:nvSpPr>
        <p:spPr bwMode="auto">
          <a:xfrm>
            <a:off x="3372957" y="5605638"/>
            <a:ext cx="677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charset="0"/>
                <a:cs typeface="+mn-cs"/>
              </a:rPr>
              <a:t>15.5</a:t>
            </a:r>
          </a:p>
        </p:txBody>
      </p:sp>
      <p:sp>
        <p:nvSpPr>
          <p:cNvPr id="37" name="Line 29">
            <a:extLst>
              <a:ext uri="{FF2B5EF4-FFF2-40B4-BE49-F238E27FC236}">
                <a16:creationId xmlns:a16="http://schemas.microsoft.com/office/drawing/2014/main" id="{42EC5C32-5109-BDDC-488D-90964F968A23}"/>
              </a:ext>
            </a:extLst>
          </p:cNvPr>
          <p:cNvSpPr>
            <a:spLocks noChangeShapeType="1"/>
          </p:cNvSpPr>
          <p:nvPr/>
        </p:nvSpPr>
        <p:spPr bwMode="auto">
          <a:xfrm flipV="1">
            <a:off x="5160482" y="5459360"/>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Line 30">
            <a:extLst>
              <a:ext uri="{FF2B5EF4-FFF2-40B4-BE49-F238E27FC236}">
                <a16:creationId xmlns:a16="http://schemas.microsoft.com/office/drawing/2014/main" id="{EB33D32B-93EA-9479-FB3F-DC23D2477A58}"/>
              </a:ext>
            </a:extLst>
          </p:cNvPr>
          <p:cNvSpPr>
            <a:spLocks noChangeShapeType="1"/>
          </p:cNvSpPr>
          <p:nvPr/>
        </p:nvSpPr>
        <p:spPr bwMode="auto">
          <a:xfrm flipV="1">
            <a:off x="36888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 name="Line 31">
            <a:extLst>
              <a:ext uri="{FF2B5EF4-FFF2-40B4-BE49-F238E27FC236}">
                <a16:creationId xmlns:a16="http://schemas.microsoft.com/office/drawing/2014/main" id="{4CC7CCC0-29BB-2CA7-036F-821EFED7EE2F}"/>
              </a:ext>
            </a:extLst>
          </p:cNvPr>
          <p:cNvSpPr>
            <a:spLocks noChangeShapeType="1"/>
          </p:cNvSpPr>
          <p:nvPr/>
        </p:nvSpPr>
        <p:spPr bwMode="auto">
          <a:xfrm flipV="1">
            <a:off x="32316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Text Box 32">
            <a:extLst>
              <a:ext uri="{FF2B5EF4-FFF2-40B4-BE49-F238E27FC236}">
                <a16:creationId xmlns:a16="http://schemas.microsoft.com/office/drawing/2014/main" id="{314AD88F-0253-DEEB-5651-0047D86CF0BF}"/>
              </a:ext>
            </a:extLst>
          </p:cNvPr>
          <p:cNvSpPr txBox="1">
            <a:spLocks noChangeArrowheads="1"/>
          </p:cNvSpPr>
          <p:nvPr/>
        </p:nvSpPr>
        <p:spPr bwMode="auto">
          <a:xfrm>
            <a:off x="4741611" y="5605638"/>
            <a:ext cx="76976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Adult</a:t>
            </a:r>
          </a:p>
        </p:txBody>
      </p:sp>
      <p:sp>
        <p:nvSpPr>
          <p:cNvPr id="41" name="Line 33">
            <a:extLst>
              <a:ext uri="{FF2B5EF4-FFF2-40B4-BE49-F238E27FC236}">
                <a16:creationId xmlns:a16="http://schemas.microsoft.com/office/drawing/2014/main" id="{7485D9D4-F94F-D256-8625-22A35F5BCCE6}"/>
              </a:ext>
            </a:extLst>
          </p:cNvPr>
          <p:cNvSpPr>
            <a:spLocks noChangeShapeType="1"/>
          </p:cNvSpPr>
          <p:nvPr/>
        </p:nvSpPr>
        <p:spPr bwMode="auto">
          <a:xfrm flipV="1">
            <a:off x="27744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Line 34">
            <a:extLst>
              <a:ext uri="{FF2B5EF4-FFF2-40B4-BE49-F238E27FC236}">
                <a16:creationId xmlns:a16="http://schemas.microsoft.com/office/drawing/2014/main" id="{275694B4-4C3F-5063-2ABF-C10B80FCCADF}"/>
              </a:ext>
            </a:extLst>
          </p:cNvPr>
          <p:cNvSpPr>
            <a:spLocks noChangeShapeType="1"/>
          </p:cNvSpPr>
          <p:nvPr/>
        </p:nvSpPr>
        <p:spPr bwMode="auto">
          <a:xfrm flipV="1">
            <a:off x="23172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3" name="Line 35">
            <a:extLst>
              <a:ext uri="{FF2B5EF4-FFF2-40B4-BE49-F238E27FC236}">
                <a16:creationId xmlns:a16="http://schemas.microsoft.com/office/drawing/2014/main" id="{BE01A57A-0F7B-5B3E-E14B-B882E05DA8B0}"/>
              </a:ext>
            </a:extLst>
          </p:cNvPr>
          <p:cNvSpPr>
            <a:spLocks noChangeShapeType="1"/>
          </p:cNvSpPr>
          <p:nvPr/>
        </p:nvSpPr>
        <p:spPr bwMode="auto">
          <a:xfrm flipV="1">
            <a:off x="18600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 name="Line 36">
            <a:extLst>
              <a:ext uri="{FF2B5EF4-FFF2-40B4-BE49-F238E27FC236}">
                <a16:creationId xmlns:a16="http://schemas.microsoft.com/office/drawing/2014/main" id="{2776925A-9422-0D32-719F-169614C18AE8}"/>
              </a:ext>
            </a:extLst>
          </p:cNvPr>
          <p:cNvSpPr>
            <a:spLocks noChangeShapeType="1"/>
          </p:cNvSpPr>
          <p:nvPr/>
        </p:nvSpPr>
        <p:spPr bwMode="auto">
          <a:xfrm flipV="1">
            <a:off x="1402870" y="5464122"/>
            <a:ext cx="0" cy="14287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 name="Line 37">
            <a:extLst>
              <a:ext uri="{FF2B5EF4-FFF2-40B4-BE49-F238E27FC236}">
                <a16:creationId xmlns:a16="http://schemas.microsoft.com/office/drawing/2014/main" id="{95C3C96B-0860-2608-A07F-A56BD9B99011}"/>
              </a:ext>
            </a:extLst>
          </p:cNvPr>
          <p:cNvSpPr>
            <a:spLocks noChangeShapeType="1"/>
          </p:cNvSpPr>
          <p:nvPr/>
        </p:nvSpPr>
        <p:spPr bwMode="auto">
          <a:xfrm>
            <a:off x="947257" y="4533847"/>
            <a:ext cx="1222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Rectangle 38">
            <a:extLst>
              <a:ext uri="{FF2B5EF4-FFF2-40B4-BE49-F238E27FC236}">
                <a16:creationId xmlns:a16="http://schemas.microsoft.com/office/drawing/2014/main" id="{1F6FEE6D-19C2-7294-2247-725BA66F60C7}"/>
              </a:ext>
            </a:extLst>
          </p:cNvPr>
          <p:cNvSpPr>
            <a:spLocks noChangeArrowheads="1"/>
          </p:cNvSpPr>
          <p:nvPr/>
        </p:nvSpPr>
        <p:spPr bwMode="auto">
          <a:xfrm>
            <a:off x="1333020" y="2389135"/>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 name="Line 39">
            <a:extLst>
              <a:ext uri="{FF2B5EF4-FFF2-40B4-BE49-F238E27FC236}">
                <a16:creationId xmlns:a16="http://schemas.microsoft.com/office/drawing/2014/main" id="{48745CA7-35BD-23CA-ECE1-1BDE409D3E43}"/>
              </a:ext>
            </a:extLst>
          </p:cNvPr>
          <p:cNvSpPr>
            <a:spLocks noChangeShapeType="1"/>
          </p:cNvSpPr>
          <p:nvPr/>
        </p:nvSpPr>
        <p:spPr bwMode="auto">
          <a:xfrm>
            <a:off x="1329845" y="2901897"/>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Rectangle 40">
            <a:extLst>
              <a:ext uri="{FF2B5EF4-FFF2-40B4-BE49-F238E27FC236}">
                <a16:creationId xmlns:a16="http://schemas.microsoft.com/office/drawing/2014/main" id="{9E11F54F-FAE2-3DD6-0E84-122249120038}"/>
              </a:ext>
            </a:extLst>
          </p:cNvPr>
          <p:cNvSpPr>
            <a:spLocks noChangeArrowheads="1"/>
          </p:cNvSpPr>
          <p:nvPr/>
        </p:nvSpPr>
        <p:spPr bwMode="auto">
          <a:xfrm>
            <a:off x="1785457" y="2693935"/>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9" name="Line 41">
            <a:extLst>
              <a:ext uri="{FF2B5EF4-FFF2-40B4-BE49-F238E27FC236}">
                <a16:creationId xmlns:a16="http://schemas.microsoft.com/office/drawing/2014/main" id="{4F1F04F6-0C05-BAE9-7274-F49855249224}"/>
              </a:ext>
            </a:extLst>
          </p:cNvPr>
          <p:cNvSpPr>
            <a:spLocks noChangeShapeType="1"/>
          </p:cNvSpPr>
          <p:nvPr/>
        </p:nvSpPr>
        <p:spPr bwMode="auto">
          <a:xfrm>
            <a:off x="1779107" y="2917772"/>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Line 42">
            <a:extLst>
              <a:ext uri="{FF2B5EF4-FFF2-40B4-BE49-F238E27FC236}">
                <a16:creationId xmlns:a16="http://schemas.microsoft.com/office/drawing/2014/main" id="{51A67D71-6EE8-8286-9E5A-DD7DEAF212E8}"/>
              </a:ext>
            </a:extLst>
          </p:cNvPr>
          <p:cNvSpPr>
            <a:spLocks noChangeShapeType="1"/>
          </p:cNvSpPr>
          <p:nvPr/>
        </p:nvSpPr>
        <p:spPr bwMode="auto">
          <a:xfrm>
            <a:off x="1777520" y="2587572"/>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Line 43">
            <a:extLst>
              <a:ext uri="{FF2B5EF4-FFF2-40B4-BE49-F238E27FC236}">
                <a16:creationId xmlns:a16="http://schemas.microsoft.com/office/drawing/2014/main" id="{C50B7BAD-C848-36EC-EF6C-E999A7A9118A}"/>
              </a:ext>
            </a:extLst>
          </p:cNvPr>
          <p:cNvSpPr>
            <a:spLocks noChangeShapeType="1"/>
          </p:cNvSpPr>
          <p:nvPr/>
        </p:nvSpPr>
        <p:spPr bwMode="auto">
          <a:xfrm>
            <a:off x="2239482" y="3128910"/>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Line 44">
            <a:extLst>
              <a:ext uri="{FF2B5EF4-FFF2-40B4-BE49-F238E27FC236}">
                <a16:creationId xmlns:a16="http://schemas.microsoft.com/office/drawing/2014/main" id="{67006F8C-D220-64A3-3DD7-2CBDB1A7E937}"/>
              </a:ext>
            </a:extLst>
          </p:cNvPr>
          <p:cNvSpPr>
            <a:spLocks noChangeShapeType="1"/>
          </p:cNvSpPr>
          <p:nvPr/>
        </p:nvSpPr>
        <p:spPr bwMode="auto">
          <a:xfrm>
            <a:off x="2239482" y="2874910"/>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 name="Line 45">
            <a:extLst>
              <a:ext uri="{FF2B5EF4-FFF2-40B4-BE49-F238E27FC236}">
                <a16:creationId xmlns:a16="http://schemas.microsoft.com/office/drawing/2014/main" id="{AFDE89AF-E3D2-B7AA-C094-6C3722F35B8D}"/>
              </a:ext>
            </a:extLst>
          </p:cNvPr>
          <p:cNvSpPr>
            <a:spLocks noChangeShapeType="1"/>
          </p:cNvSpPr>
          <p:nvPr/>
        </p:nvSpPr>
        <p:spPr bwMode="auto">
          <a:xfrm>
            <a:off x="2693507" y="4022672"/>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46">
            <a:extLst>
              <a:ext uri="{FF2B5EF4-FFF2-40B4-BE49-F238E27FC236}">
                <a16:creationId xmlns:a16="http://schemas.microsoft.com/office/drawing/2014/main" id="{3DBF4577-AB7D-28BE-7F34-E056273F9AD7}"/>
              </a:ext>
            </a:extLst>
          </p:cNvPr>
          <p:cNvSpPr>
            <a:spLocks noChangeShapeType="1"/>
          </p:cNvSpPr>
          <p:nvPr/>
        </p:nvSpPr>
        <p:spPr bwMode="auto">
          <a:xfrm>
            <a:off x="2693507" y="3763910"/>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Rectangle 47">
            <a:extLst>
              <a:ext uri="{FF2B5EF4-FFF2-40B4-BE49-F238E27FC236}">
                <a16:creationId xmlns:a16="http://schemas.microsoft.com/office/drawing/2014/main" id="{A381941A-28D0-7D20-7553-ED26770C9649}"/>
              </a:ext>
            </a:extLst>
          </p:cNvPr>
          <p:cNvSpPr>
            <a:spLocks noChangeArrowheads="1"/>
          </p:cNvSpPr>
          <p:nvPr/>
        </p:nvSpPr>
        <p:spPr bwMode="auto">
          <a:xfrm>
            <a:off x="2245832" y="2939997"/>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Rectangle 48">
            <a:extLst>
              <a:ext uri="{FF2B5EF4-FFF2-40B4-BE49-F238E27FC236}">
                <a16:creationId xmlns:a16="http://schemas.microsoft.com/office/drawing/2014/main" id="{9B832188-05D0-D1BC-EF05-C17A61AF155C}"/>
              </a:ext>
            </a:extLst>
          </p:cNvPr>
          <p:cNvSpPr>
            <a:spLocks noChangeArrowheads="1"/>
          </p:cNvSpPr>
          <p:nvPr/>
        </p:nvSpPr>
        <p:spPr bwMode="auto">
          <a:xfrm>
            <a:off x="3153882" y="4065535"/>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 name="Rectangle 49">
            <a:extLst>
              <a:ext uri="{FF2B5EF4-FFF2-40B4-BE49-F238E27FC236}">
                <a16:creationId xmlns:a16="http://schemas.microsoft.com/office/drawing/2014/main" id="{4F14A5B0-D86A-879B-8130-D6C28861433F}"/>
              </a:ext>
            </a:extLst>
          </p:cNvPr>
          <p:cNvSpPr>
            <a:spLocks noChangeArrowheads="1"/>
          </p:cNvSpPr>
          <p:nvPr/>
        </p:nvSpPr>
        <p:spPr bwMode="auto">
          <a:xfrm>
            <a:off x="2699857" y="3836935"/>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Line 50">
            <a:extLst>
              <a:ext uri="{FF2B5EF4-FFF2-40B4-BE49-F238E27FC236}">
                <a16:creationId xmlns:a16="http://schemas.microsoft.com/office/drawing/2014/main" id="{DEE5DE56-EA99-F384-7681-303361C66C8E}"/>
              </a:ext>
            </a:extLst>
          </p:cNvPr>
          <p:cNvSpPr>
            <a:spLocks noChangeShapeType="1"/>
          </p:cNvSpPr>
          <p:nvPr/>
        </p:nvSpPr>
        <p:spPr bwMode="auto">
          <a:xfrm>
            <a:off x="3147532" y="4002035"/>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Line 51">
            <a:extLst>
              <a:ext uri="{FF2B5EF4-FFF2-40B4-BE49-F238E27FC236}">
                <a16:creationId xmlns:a16="http://schemas.microsoft.com/office/drawing/2014/main" id="{90A0548F-EFD6-4938-9A02-1CEA2461DA92}"/>
              </a:ext>
            </a:extLst>
          </p:cNvPr>
          <p:cNvSpPr>
            <a:spLocks noChangeShapeType="1"/>
          </p:cNvSpPr>
          <p:nvPr/>
        </p:nvSpPr>
        <p:spPr bwMode="auto">
          <a:xfrm>
            <a:off x="3147532" y="4235397"/>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Line 52">
            <a:extLst>
              <a:ext uri="{FF2B5EF4-FFF2-40B4-BE49-F238E27FC236}">
                <a16:creationId xmlns:a16="http://schemas.microsoft.com/office/drawing/2014/main" id="{5DAB52FB-D7CF-F28B-70E3-7831AA624DB8}"/>
              </a:ext>
            </a:extLst>
          </p:cNvPr>
          <p:cNvSpPr>
            <a:spLocks noChangeShapeType="1"/>
          </p:cNvSpPr>
          <p:nvPr/>
        </p:nvSpPr>
        <p:spPr bwMode="auto">
          <a:xfrm>
            <a:off x="3601557" y="4303660"/>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 name="Line 53">
            <a:extLst>
              <a:ext uri="{FF2B5EF4-FFF2-40B4-BE49-F238E27FC236}">
                <a16:creationId xmlns:a16="http://schemas.microsoft.com/office/drawing/2014/main" id="{9339428E-A887-2CAA-A1D9-D46841650C90}"/>
              </a:ext>
            </a:extLst>
          </p:cNvPr>
          <p:cNvSpPr>
            <a:spLocks noChangeShapeType="1"/>
          </p:cNvSpPr>
          <p:nvPr/>
        </p:nvSpPr>
        <p:spPr bwMode="auto">
          <a:xfrm>
            <a:off x="3601557" y="4063947"/>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 name="Rectangle 54">
            <a:extLst>
              <a:ext uri="{FF2B5EF4-FFF2-40B4-BE49-F238E27FC236}">
                <a16:creationId xmlns:a16="http://schemas.microsoft.com/office/drawing/2014/main" id="{4C63CD0A-F9D3-7A39-3CCA-F4703AADAB6C}"/>
              </a:ext>
            </a:extLst>
          </p:cNvPr>
          <p:cNvSpPr>
            <a:spLocks noChangeArrowheads="1"/>
          </p:cNvSpPr>
          <p:nvPr/>
        </p:nvSpPr>
        <p:spPr bwMode="auto">
          <a:xfrm>
            <a:off x="3607907" y="4125860"/>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3" name="Line 55">
            <a:extLst>
              <a:ext uri="{FF2B5EF4-FFF2-40B4-BE49-F238E27FC236}">
                <a16:creationId xmlns:a16="http://schemas.microsoft.com/office/drawing/2014/main" id="{BB7838CD-AB68-8618-A90C-0C51FC87A8A5}"/>
              </a:ext>
            </a:extLst>
          </p:cNvPr>
          <p:cNvSpPr>
            <a:spLocks noChangeShapeType="1"/>
          </p:cNvSpPr>
          <p:nvPr/>
        </p:nvSpPr>
        <p:spPr bwMode="auto">
          <a:xfrm>
            <a:off x="4276245" y="5032322"/>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 name="Line 56">
            <a:extLst>
              <a:ext uri="{FF2B5EF4-FFF2-40B4-BE49-F238E27FC236}">
                <a16:creationId xmlns:a16="http://schemas.microsoft.com/office/drawing/2014/main" id="{8843B90B-1693-ACA8-B12F-A73508933B61}"/>
              </a:ext>
            </a:extLst>
          </p:cNvPr>
          <p:cNvSpPr>
            <a:spLocks noChangeShapeType="1"/>
          </p:cNvSpPr>
          <p:nvPr/>
        </p:nvSpPr>
        <p:spPr bwMode="auto">
          <a:xfrm>
            <a:off x="4276245" y="4868810"/>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 name="Line 57">
            <a:extLst>
              <a:ext uri="{FF2B5EF4-FFF2-40B4-BE49-F238E27FC236}">
                <a16:creationId xmlns:a16="http://schemas.microsoft.com/office/drawing/2014/main" id="{4AB0B135-AA5F-C4CC-873B-F099A6359FC9}"/>
              </a:ext>
            </a:extLst>
          </p:cNvPr>
          <p:cNvSpPr>
            <a:spLocks noChangeShapeType="1"/>
          </p:cNvSpPr>
          <p:nvPr/>
        </p:nvSpPr>
        <p:spPr bwMode="auto">
          <a:xfrm>
            <a:off x="5071582" y="5156147"/>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6" name="Line 58">
            <a:extLst>
              <a:ext uri="{FF2B5EF4-FFF2-40B4-BE49-F238E27FC236}">
                <a16:creationId xmlns:a16="http://schemas.microsoft.com/office/drawing/2014/main" id="{F8452321-9F08-5FF0-C140-F59C21E544BF}"/>
              </a:ext>
            </a:extLst>
          </p:cNvPr>
          <p:cNvSpPr>
            <a:spLocks noChangeShapeType="1"/>
          </p:cNvSpPr>
          <p:nvPr/>
        </p:nvSpPr>
        <p:spPr bwMode="auto">
          <a:xfrm>
            <a:off x="5069995" y="4997397"/>
            <a:ext cx="12700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 name="Rectangle 59">
            <a:extLst>
              <a:ext uri="{FF2B5EF4-FFF2-40B4-BE49-F238E27FC236}">
                <a16:creationId xmlns:a16="http://schemas.microsoft.com/office/drawing/2014/main" id="{A4763DC5-4FA1-E568-2DB9-96B5237A045A}"/>
              </a:ext>
            </a:extLst>
          </p:cNvPr>
          <p:cNvSpPr>
            <a:spLocks noChangeArrowheads="1"/>
          </p:cNvSpPr>
          <p:nvPr/>
        </p:nvSpPr>
        <p:spPr bwMode="auto">
          <a:xfrm>
            <a:off x="4282595" y="4884685"/>
            <a:ext cx="114300" cy="1143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Line 60">
            <a:extLst>
              <a:ext uri="{FF2B5EF4-FFF2-40B4-BE49-F238E27FC236}">
                <a16:creationId xmlns:a16="http://schemas.microsoft.com/office/drawing/2014/main" id="{9F7F0B99-5A41-02A6-75B0-3718B2624F92}"/>
              </a:ext>
            </a:extLst>
          </p:cNvPr>
          <p:cNvSpPr>
            <a:spLocks noChangeShapeType="1"/>
          </p:cNvSpPr>
          <p:nvPr/>
        </p:nvSpPr>
        <p:spPr bwMode="auto">
          <a:xfrm>
            <a:off x="4339745" y="4870397"/>
            <a:ext cx="0" cy="15240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 name="Line 61">
            <a:extLst>
              <a:ext uri="{FF2B5EF4-FFF2-40B4-BE49-F238E27FC236}">
                <a16:creationId xmlns:a16="http://schemas.microsoft.com/office/drawing/2014/main" id="{117AC55C-A6E0-3F6C-3F2B-3E0D5F4F44CA}"/>
              </a:ext>
            </a:extLst>
          </p:cNvPr>
          <p:cNvSpPr>
            <a:spLocks noChangeShapeType="1"/>
          </p:cNvSpPr>
          <p:nvPr/>
        </p:nvSpPr>
        <p:spPr bwMode="auto">
          <a:xfrm>
            <a:off x="5133495" y="4998985"/>
            <a:ext cx="0" cy="15240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0" name="Group 62">
            <a:extLst>
              <a:ext uri="{FF2B5EF4-FFF2-40B4-BE49-F238E27FC236}">
                <a16:creationId xmlns:a16="http://schemas.microsoft.com/office/drawing/2014/main" id="{06C2411D-5BE4-B14E-BB47-0C862D7BBBFF}"/>
              </a:ext>
            </a:extLst>
          </p:cNvPr>
          <p:cNvGrpSpPr>
            <a:grpSpLocks/>
          </p:cNvGrpSpPr>
          <p:nvPr/>
        </p:nvGrpSpPr>
        <p:grpSpPr bwMode="auto">
          <a:xfrm>
            <a:off x="4625495" y="5321247"/>
            <a:ext cx="190500" cy="255588"/>
            <a:chOff x="3071" y="3444"/>
            <a:chExt cx="120" cy="161"/>
          </a:xfrm>
        </p:grpSpPr>
        <p:sp>
          <p:nvSpPr>
            <p:cNvPr id="71" name="Line 63">
              <a:extLst>
                <a:ext uri="{FF2B5EF4-FFF2-40B4-BE49-F238E27FC236}">
                  <a16:creationId xmlns:a16="http://schemas.microsoft.com/office/drawing/2014/main" id="{961310D0-3DCF-2037-77A2-3C97F8078954}"/>
                </a:ext>
              </a:extLst>
            </p:cNvPr>
            <p:cNvSpPr>
              <a:spLocks noChangeShapeType="1"/>
            </p:cNvSpPr>
            <p:nvPr/>
          </p:nvSpPr>
          <p:spPr bwMode="auto">
            <a:xfrm flipH="1">
              <a:off x="3071" y="3444"/>
              <a:ext cx="67" cy="158"/>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 name="Line 64">
              <a:extLst>
                <a:ext uri="{FF2B5EF4-FFF2-40B4-BE49-F238E27FC236}">
                  <a16:creationId xmlns:a16="http://schemas.microsoft.com/office/drawing/2014/main" id="{8EAF8AF2-0655-D01B-8E54-3E1907104B3E}"/>
                </a:ext>
              </a:extLst>
            </p:cNvPr>
            <p:cNvSpPr>
              <a:spLocks noChangeShapeType="1"/>
            </p:cNvSpPr>
            <p:nvPr/>
          </p:nvSpPr>
          <p:spPr bwMode="auto">
            <a:xfrm flipH="1">
              <a:off x="3124" y="3447"/>
              <a:ext cx="67" cy="158"/>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 name="Rectangle 65">
              <a:extLst>
                <a:ext uri="{FF2B5EF4-FFF2-40B4-BE49-F238E27FC236}">
                  <a16:creationId xmlns:a16="http://schemas.microsoft.com/office/drawing/2014/main" id="{BC9FF2AF-ACE6-8459-71BA-5975639E9D80}"/>
                </a:ext>
              </a:extLst>
            </p:cNvPr>
            <p:cNvSpPr>
              <a:spLocks noChangeArrowheads="1"/>
            </p:cNvSpPr>
            <p:nvPr/>
          </p:nvSpPr>
          <p:spPr bwMode="auto">
            <a:xfrm rot="1343386">
              <a:off x="3118" y="3502"/>
              <a:ext cx="27" cy="44"/>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4" name="Group 66">
            <a:extLst>
              <a:ext uri="{FF2B5EF4-FFF2-40B4-BE49-F238E27FC236}">
                <a16:creationId xmlns:a16="http://schemas.microsoft.com/office/drawing/2014/main" id="{409830C2-A03E-7AC6-5D74-830DEB750FB1}"/>
              </a:ext>
            </a:extLst>
          </p:cNvPr>
          <p:cNvGrpSpPr>
            <a:grpSpLocks/>
          </p:cNvGrpSpPr>
          <p:nvPr/>
        </p:nvGrpSpPr>
        <p:grpSpPr bwMode="auto">
          <a:xfrm>
            <a:off x="3942870" y="5324422"/>
            <a:ext cx="190500" cy="255588"/>
            <a:chOff x="3071" y="3444"/>
            <a:chExt cx="120" cy="161"/>
          </a:xfrm>
        </p:grpSpPr>
        <p:sp>
          <p:nvSpPr>
            <p:cNvPr id="75" name="Line 67">
              <a:extLst>
                <a:ext uri="{FF2B5EF4-FFF2-40B4-BE49-F238E27FC236}">
                  <a16:creationId xmlns:a16="http://schemas.microsoft.com/office/drawing/2014/main" id="{118300CC-3954-D5C1-3ACA-FB92903E670F}"/>
                </a:ext>
              </a:extLst>
            </p:cNvPr>
            <p:cNvSpPr>
              <a:spLocks noChangeShapeType="1"/>
            </p:cNvSpPr>
            <p:nvPr/>
          </p:nvSpPr>
          <p:spPr bwMode="auto">
            <a:xfrm flipH="1">
              <a:off x="3071" y="3444"/>
              <a:ext cx="67" cy="158"/>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 name="Line 68">
              <a:extLst>
                <a:ext uri="{FF2B5EF4-FFF2-40B4-BE49-F238E27FC236}">
                  <a16:creationId xmlns:a16="http://schemas.microsoft.com/office/drawing/2014/main" id="{34E96B30-FC4C-506C-45F7-64365CB1CA2B}"/>
                </a:ext>
              </a:extLst>
            </p:cNvPr>
            <p:cNvSpPr>
              <a:spLocks noChangeShapeType="1"/>
            </p:cNvSpPr>
            <p:nvPr/>
          </p:nvSpPr>
          <p:spPr bwMode="auto">
            <a:xfrm flipH="1">
              <a:off x="3124" y="3447"/>
              <a:ext cx="67" cy="158"/>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 name="Rectangle 69">
              <a:extLst>
                <a:ext uri="{FF2B5EF4-FFF2-40B4-BE49-F238E27FC236}">
                  <a16:creationId xmlns:a16="http://schemas.microsoft.com/office/drawing/2014/main" id="{704B3CA9-CFA3-4B64-0791-3B56F62503CD}"/>
                </a:ext>
              </a:extLst>
            </p:cNvPr>
            <p:cNvSpPr>
              <a:spLocks noChangeArrowheads="1"/>
            </p:cNvSpPr>
            <p:nvPr/>
          </p:nvSpPr>
          <p:spPr bwMode="auto">
            <a:xfrm rot="1343386">
              <a:off x="3118" y="3502"/>
              <a:ext cx="27" cy="44"/>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78" name="Text Box 70">
            <a:extLst>
              <a:ext uri="{FF2B5EF4-FFF2-40B4-BE49-F238E27FC236}">
                <a16:creationId xmlns:a16="http://schemas.microsoft.com/office/drawing/2014/main" id="{2185D93A-BDFC-0881-3F23-C9973331DA7E}"/>
              </a:ext>
            </a:extLst>
          </p:cNvPr>
          <p:cNvSpPr txBox="1">
            <a:spLocks noChangeArrowheads="1"/>
          </p:cNvSpPr>
          <p:nvPr/>
        </p:nvSpPr>
        <p:spPr bwMode="auto">
          <a:xfrm>
            <a:off x="1644170" y="5951485"/>
            <a:ext cx="202331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charset="0"/>
                <a:cs typeface="+mn-cs"/>
              </a:rPr>
              <a:t>Embryonic day</a:t>
            </a:r>
          </a:p>
        </p:txBody>
      </p:sp>
      <p:sp>
        <p:nvSpPr>
          <p:cNvPr id="79" name="Text Box 71">
            <a:extLst>
              <a:ext uri="{FF2B5EF4-FFF2-40B4-BE49-F238E27FC236}">
                <a16:creationId xmlns:a16="http://schemas.microsoft.com/office/drawing/2014/main" id="{F9168CC5-0359-A280-8D9F-4D72A2A72157}"/>
              </a:ext>
            </a:extLst>
          </p:cNvPr>
          <p:cNvSpPr txBox="1">
            <a:spLocks noChangeArrowheads="1"/>
          </p:cNvSpPr>
          <p:nvPr/>
        </p:nvSpPr>
        <p:spPr bwMode="auto">
          <a:xfrm>
            <a:off x="479913" y="5248222"/>
            <a:ext cx="5405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2.5</a:t>
            </a:r>
          </a:p>
        </p:txBody>
      </p:sp>
      <p:sp>
        <p:nvSpPr>
          <p:cNvPr id="80" name="Text Box 72">
            <a:extLst>
              <a:ext uri="{FF2B5EF4-FFF2-40B4-BE49-F238E27FC236}">
                <a16:creationId xmlns:a16="http://schemas.microsoft.com/office/drawing/2014/main" id="{37A3C43C-9956-69DD-1F31-D63453D37BD0}"/>
              </a:ext>
            </a:extLst>
          </p:cNvPr>
          <p:cNvSpPr txBox="1">
            <a:spLocks noChangeArrowheads="1"/>
          </p:cNvSpPr>
          <p:nvPr/>
        </p:nvSpPr>
        <p:spPr bwMode="auto">
          <a:xfrm>
            <a:off x="479913" y="1577436"/>
            <a:ext cx="5405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4.5</a:t>
            </a:r>
          </a:p>
        </p:txBody>
      </p:sp>
      <p:sp>
        <p:nvSpPr>
          <p:cNvPr id="81" name="Text Box 73">
            <a:extLst>
              <a:ext uri="{FF2B5EF4-FFF2-40B4-BE49-F238E27FC236}">
                <a16:creationId xmlns:a16="http://schemas.microsoft.com/office/drawing/2014/main" id="{8EC7D8CD-38ED-9F6C-953C-E3952E5D5C3C}"/>
              </a:ext>
            </a:extLst>
          </p:cNvPr>
          <p:cNvSpPr txBox="1">
            <a:spLocks noChangeArrowheads="1"/>
          </p:cNvSpPr>
          <p:nvPr/>
        </p:nvSpPr>
        <p:spPr bwMode="auto">
          <a:xfrm>
            <a:off x="479913" y="3420645"/>
            <a:ext cx="54053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sz="2000" dirty="0">
                <a:latin typeface="Arial" charset="0"/>
                <a:cs typeface="+mn-cs"/>
              </a:rPr>
              <a:t>3.5</a:t>
            </a:r>
          </a:p>
        </p:txBody>
      </p:sp>
      <p:sp>
        <p:nvSpPr>
          <p:cNvPr id="82" name="Line 98">
            <a:extLst>
              <a:ext uri="{FF2B5EF4-FFF2-40B4-BE49-F238E27FC236}">
                <a16:creationId xmlns:a16="http://schemas.microsoft.com/office/drawing/2014/main" id="{DE6C9922-A28F-0A95-7470-B2957D1407BF}"/>
              </a:ext>
            </a:extLst>
          </p:cNvPr>
          <p:cNvSpPr>
            <a:spLocks noChangeShapeType="1"/>
          </p:cNvSpPr>
          <p:nvPr/>
        </p:nvSpPr>
        <p:spPr bwMode="auto">
          <a:xfrm>
            <a:off x="4327045" y="4956122"/>
            <a:ext cx="798512" cy="12858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 name="Rectangle 105">
            <a:extLst>
              <a:ext uri="{FF2B5EF4-FFF2-40B4-BE49-F238E27FC236}">
                <a16:creationId xmlns:a16="http://schemas.microsoft.com/office/drawing/2014/main" id="{6C768F91-1961-AC3A-71C9-BF00C69FF5B7}"/>
              </a:ext>
            </a:extLst>
          </p:cNvPr>
          <p:cNvSpPr>
            <a:spLocks noChangeArrowheads="1"/>
          </p:cNvSpPr>
          <p:nvPr/>
        </p:nvSpPr>
        <p:spPr bwMode="auto">
          <a:xfrm>
            <a:off x="5076345" y="5013272"/>
            <a:ext cx="114300" cy="114300"/>
          </a:xfrm>
          <a:prstGeom prst="rect">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 name="Text Box 158">
            <a:extLst>
              <a:ext uri="{FF2B5EF4-FFF2-40B4-BE49-F238E27FC236}">
                <a16:creationId xmlns:a16="http://schemas.microsoft.com/office/drawing/2014/main" id="{B94F65B5-DD44-2CF7-57AC-CDFF6A492005}"/>
              </a:ext>
            </a:extLst>
          </p:cNvPr>
          <p:cNvSpPr txBox="1">
            <a:spLocks noChangeArrowheads="1"/>
          </p:cNvSpPr>
          <p:nvPr/>
        </p:nvSpPr>
        <p:spPr bwMode="auto">
          <a:xfrm rot="-5400000">
            <a:off x="-1227591" y="3033809"/>
            <a:ext cx="31726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Arial" charset="0"/>
                <a:cs typeface="+mn-cs"/>
              </a:rPr>
              <a:t>Mean diameter (</a:t>
            </a:r>
            <a:r>
              <a:rPr lang="en-US" sz="2400" b="1" dirty="0">
                <a:latin typeface="Symbol" charset="0"/>
                <a:cs typeface="+mn-cs"/>
              </a:rPr>
              <a:t>m</a:t>
            </a:r>
            <a:r>
              <a:rPr lang="en-US" sz="2400" b="1" dirty="0">
                <a:latin typeface="Arial" charset="0"/>
                <a:cs typeface="+mn-cs"/>
              </a:rPr>
              <a:t>m)</a:t>
            </a:r>
          </a:p>
        </p:txBody>
      </p:sp>
      <p:sp>
        <p:nvSpPr>
          <p:cNvPr id="85" name="Text Box 160">
            <a:extLst>
              <a:ext uri="{FF2B5EF4-FFF2-40B4-BE49-F238E27FC236}">
                <a16:creationId xmlns:a16="http://schemas.microsoft.com/office/drawing/2014/main" id="{32FD979B-9043-1E23-84FF-2F1128B1C746}"/>
              </a:ext>
            </a:extLst>
          </p:cNvPr>
          <p:cNvSpPr txBox="1">
            <a:spLocks noChangeArrowheads="1"/>
          </p:cNvSpPr>
          <p:nvPr/>
        </p:nvSpPr>
        <p:spPr bwMode="auto">
          <a:xfrm>
            <a:off x="988532" y="5605638"/>
            <a:ext cx="6778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charset="0"/>
                <a:cs typeface="+mn-cs"/>
              </a:rPr>
              <a:t>10.5</a:t>
            </a:r>
          </a:p>
        </p:txBody>
      </p:sp>
      <p:sp>
        <p:nvSpPr>
          <p:cNvPr id="91" name="Line 37">
            <a:extLst>
              <a:ext uri="{FF2B5EF4-FFF2-40B4-BE49-F238E27FC236}">
                <a16:creationId xmlns:a16="http://schemas.microsoft.com/office/drawing/2014/main" id="{C5DB842D-E7D3-7234-827F-32DD23078473}"/>
              </a:ext>
            </a:extLst>
          </p:cNvPr>
          <p:cNvSpPr>
            <a:spLocks noChangeShapeType="1"/>
          </p:cNvSpPr>
          <p:nvPr/>
        </p:nvSpPr>
        <p:spPr bwMode="auto">
          <a:xfrm>
            <a:off x="939195" y="3614216"/>
            <a:ext cx="1222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 name="Line 37">
            <a:extLst>
              <a:ext uri="{FF2B5EF4-FFF2-40B4-BE49-F238E27FC236}">
                <a16:creationId xmlns:a16="http://schemas.microsoft.com/office/drawing/2014/main" id="{DBF442A8-D3F1-3FC1-1BB8-FE5DB75C0924}"/>
              </a:ext>
            </a:extLst>
          </p:cNvPr>
          <p:cNvSpPr>
            <a:spLocks noChangeShapeType="1"/>
          </p:cNvSpPr>
          <p:nvPr/>
        </p:nvSpPr>
        <p:spPr bwMode="auto">
          <a:xfrm>
            <a:off x="944447" y="2691981"/>
            <a:ext cx="1222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3" name="Line 37">
            <a:extLst>
              <a:ext uri="{FF2B5EF4-FFF2-40B4-BE49-F238E27FC236}">
                <a16:creationId xmlns:a16="http://schemas.microsoft.com/office/drawing/2014/main" id="{20BDA8E1-43C8-7266-A855-B57DAE9A072B}"/>
              </a:ext>
            </a:extLst>
          </p:cNvPr>
          <p:cNvSpPr>
            <a:spLocks noChangeShapeType="1"/>
          </p:cNvSpPr>
          <p:nvPr/>
        </p:nvSpPr>
        <p:spPr bwMode="auto">
          <a:xfrm>
            <a:off x="944447" y="1762072"/>
            <a:ext cx="1222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5" name="TextBox 94">
            <a:extLst>
              <a:ext uri="{FF2B5EF4-FFF2-40B4-BE49-F238E27FC236}">
                <a16:creationId xmlns:a16="http://schemas.microsoft.com/office/drawing/2014/main" id="{AC044086-582B-E1FB-5280-5A8848F75BBD}"/>
              </a:ext>
            </a:extLst>
          </p:cNvPr>
          <p:cNvSpPr txBox="1"/>
          <p:nvPr/>
        </p:nvSpPr>
        <p:spPr>
          <a:xfrm>
            <a:off x="1883882" y="6422973"/>
            <a:ext cx="2224508" cy="36933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Tober</a:t>
            </a:r>
            <a:r>
              <a:rPr lang="en-US" sz="1800" b="0" i="1" dirty="0">
                <a:latin typeface="Arial" panose="020B0604020202020204" pitchFamily="34" charset="0"/>
                <a:cs typeface="Arial" panose="020B0604020202020204" pitchFamily="34" charset="0"/>
              </a:rPr>
              <a:t>, Blood 2007)</a:t>
            </a:r>
            <a:endParaRPr lang="en-US" dirty="0"/>
          </a:p>
        </p:txBody>
      </p:sp>
      <p:pic>
        <p:nvPicPr>
          <p:cNvPr id="86" name="Picture 85" descr="platelet composite final 5-30.jpg">
            <a:extLst>
              <a:ext uri="{FF2B5EF4-FFF2-40B4-BE49-F238E27FC236}">
                <a16:creationId xmlns:a16="http://schemas.microsoft.com/office/drawing/2014/main" id="{BBC3E51A-9198-8CE7-C84C-8ED1B6924276}"/>
              </a:ext>
            </a:extLst>
          </p:cNvPr>
          <p:cNvPicPr>
            <a:picLocks noChangeAspect="1"/>
          </p:cNvPicPr>
          <p:nvPr/>
        </p:nvPicPr>
        <p:blipFill rotWithShape="1">
          <a:blip r:embed="rId2">
            <a:extLst>
              <a:ext uri="{28A0092B-C50C-407E-A947-70E740481C1C}">
                <a14:useLocalDpi xmlns:a14="http://schemas.microsoft.com/office/drawing/2010/main" val="0"/>
              </a:ext>
            </a:extLst>
          </a:blip>
          <a:srcRect t="37413" b="1"/>
          <a:stretch/>
        </p:blipFill>
        <p:spPr>
          <a:xfrm>
            <a:off x="6307853" y="1347736"/>
            <a:ext cx="3547613" cy="3164747"/>
          </a:xfrm>
          <a:prstGeom prst="rect">
            <a:avLst/>
          </a:prstGeom>
        </p:spPr>
      </p:pic>
      <p:pic>
        <p:nvPicPr>
          <p:cNvPr id="87" name="Picture 86" descr="platelet composite final 5-30.jpg">
            <a:extLst>
              <a:ext uri="{FF2B5EF4-FFF2-40B4-BE49-F238E27FC236}">
                <a16:creationId xmlns:a16="http://schemas.microsoft.com/office/drawing/2014/main" id="{2F914269-654B-203E-FE9E-4FE90259B581}"/>
              </a:ext>
            </a:extLst>
          </p:cNvPr>
          <p:cNvPicPr>
            <a:picLocks noChangeAspect="1"/>
          </p:cNvPicPr>
          <p:nvPr/>
        </p:nvPicPr>
        <p:blipFill rotWithShape="1">
          <a:blip r:embed="rId2">
            <a:extLst>
              <a:ext uri="{28A0092B-C50C-407E-A947-70E740481C1C}">
                <a14:useLocalDpi xmlns:a14="http://schemas.microsoft.com/office/drawing/2010/main" val="0"/>
              </a:ext>
            </a:extLst>
          </a:blip>
          <a:srcRect b="62133"/>
          <a:stretch/>
        </p:blipFill>
        <p:spPr>
          <a:xfrm>
            <a:off x="6305743" y="4667268"/>
            <a:ext cx="3547612" cy="1914807"/>
          </a:xfrm>
          <a:prstGeom prst="rect">
            <a:avLst/>
          </a:prstGeom>
        </p:spPr>
      </p:pic>
      <p:cxnSp>
        <p:nvCxnSpPr>
          <p:cNvPr id="89" name="Straight Arrow Connector 88">
            <a:extLst>
              <a:ext uri="{FF2B5EF4-FFF2-40B4-BE49-F238E27FC236}">
                <a16:creationId xmlns:a16="http://schemas.microsoft.com/office/drawing/2014/main" id="{6D834B34-A88B-D527-7E80-A0FDF706E043}"/>
              </a:ext>
            </a:extLst>
          </p:cNvPr>
          <p:cNvCxnSpPr>
            <a:cxnSpLocks/>
          </p:cNvCxnSpPr>
          <p:nvPr/>
        </p:nvCxnSpPr>
        <p:spPr>
          <a:xfrm flipV="1">
            <a:off x="2676433" y="2844295"/>
            <a:ext cx="3317965" cy="100013"/>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094E5B0A-B668-12AA-5813-417BA83272B4}"/>
              </a:ext>
            </a:extLst>
          </p:cNvPr>
          <p:cNvCxnSpPr>
            <a:cxnSpLocks/>
          </p:cNvCxnSpPr>
          <p:nvPr/>
        </p:nvCxnSpPr>
        <p:spPr>
          <a:xfrm>
            <a:off x="5362253" y="5118492"/>
            <a:ext cx="769763" cy="337693"/>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12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304288" y="238727"/>
            <a:ext cx="9847143" cy="535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200" b="1" dirty="0">
                <a:solidFill>
                  <a:schemeClr val="bg1"/>
                </a:solidFill>
                <a:latin typeface="Arial" charset="0"/>
              </a:rPr>
              <a:t>Mouse p</a:t>
            </a:r>
            <a:r>
              <a:rPr lang="en-US" sz="3200" b="1" dirty="0">
                <a:solidFill>
                  <a:schemeClr val="bg1"/>
                </a:solidFill>
                <a:latin typeface="Arial" charset="0"/>
                <a:cs typeface="+mn-cs"/>
              </a:rPr>
              <a:t>latelet ultrastructure (EM 10,000x)</a:t>
            </a:r>
            <a:r>
              <a:rPr lang="en-US" sz="3200" b="1" dirty="0">
                <a:latin typeface="Arial" charset="0"/>
                <a:cs typeface="+mn-cs"/>
              </a:rPr>
              <a:t>)</a:t>
            </a:r>
            <a:endParaRPr lang="en-US" sz="3200" b="1" dirty="0">
              <a:solidFill>
                <a:schemeClr val="bg1"/>
              </a:solidFill>
              <a:latin typeface="Arial" charset="0"/>
              <a:cs typeface="+mn-cs"/>
            </a:endParaRPr>
          </a:p>
        </p:txBody>
      </p:sp>
      <p:pic>
        <p:nvPicPr>
          <p:cNvPr id="56323" name="Picture 8" descr="platelets  11-1A.pct                                           00029184Macintosh HD                   BB75487B:"/>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5488" t="10889" r="8228" b="4718"/>
          <a:stretch>
            <a:fillRect/>
          </a:stretch>
        </p:blipFill>
        <p:spPr bwMode="auto">
          <a:xfrm>
            <a:off x="218563" y="1192153"/>
            <a:ext cx="3303588" cy="4873625"/>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324" name="Picture 9" descr="Platelets  15-33A.pct                                          00029184Macintosh HD                   BB75487B:"/>
          <p:cNvPicPr preferRelativeResize="0">
            <a:picLocks noChangeAspect="1" noChangeArrowheads="1"/>
          </p:cNvPicPr>
          <p:nvPr/>
        </p:nvPicPr>
        <p:blipFill>
          <a:blip r:embed="rId4">
            <a:lum contrast="-12000"/>
            <a:extLst>
              <a:ext uri="{28A0092B-C50C-407E-A947-70E740481C1C}">
                <a14:useLocalDpi xmlns:a14="http://schemas.microsoft.com/office/drawing/2010/main" val="0"/>
              </a:ext>
            </a:extLst>
          </a:blip>
          <a:srcRect t="10136" r="23628" b="5792"/>
          <a:stretch>
            <a:fillRect/>
          </a:stretch>
        </p:blipFill>
        <p:spPr bwMode="auto">
          <a:xfrm>
            <a:off x="3682307" y="1192153"/>
            <a:ext cx="3317875" cy="4867275"/>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325" name="Picture 10" descr="Platelets  Adult-5A.pct                                        00029184Macintosh HD                   BB75487B:"/>
          <p:cNvPicPr preferRelativeResize="0">
            <a:picLocks noChangeAspect="1" noChangeArrowheads="1"/>
          </p:cNvPicPr>
          <p:nvPr/>
        </p:nvPicPr>
        <p:blipFill rotWithShape="1">
          <a:blip r:embed="rId5">
            <a:lum bright="-6000" contrast="12000"/>
            <a:extLst>
              <a:ext uri="{28A0092B-C50C-407E-A947-70E740481C1C}">
                <a14:useLocalDpi xmlns:a14="http://schemas.microsoft.com/office/drawing/2010/main" val="0"/>
              </a:ext>
            </a:extLst>
          </a:blip>
          <a:srcRect l="14489" t="14433" r="16825" b="1803"/>
          <a:stretch/>
        </p:blipFill>
        <p:spPr bwMode="auto">
          <a:xfrm>
            <a:off x="7138476" y="1192153"/>
            <a:ext cx="2994357" cy="4864100"/>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82317" name="Text Box 13"/>
          <p:cNvSpPr txBox="1">
            <a:spLocks noChangeArrowheads="1"/>
          </p:cNvSpPr>
          <p:nvPr/>
        </p:nvSpPr>
        <p:spPr bwMode="auto">
          <a:xfrm>
            <a:off x="304288" y="1147703"/>
            <a:ext cx="1177925"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000" b="1" dirty="0">
                <a:latin typeface="Arial" charset="0"/>
                <a:cs typeface="+mn-cs"/>
              </a:rPr>
              <a:t>E11.5</a:t>
            </a:r>
          </a:p>
        </p:txBody>
      </p:sp>
      <p:sp>
        <p:nvSpPr>
          <p:cNvPr id="482318" name="Text Box 14"/>
          <p:cNvSpPr txBox="1">
            <a:spLocks noChangeArrowheads="1"/>
          </p:cNvSpPr>
          <p:nvPr/>
        </p:nvSpPr>
        <p:spPr bwMode="auto">
          <a:xfrm>
            <a:off x="3744219" y="1147703"/>
            <a:ext cx="1177925"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000" b="1">
                <a:latin typeface="Arial" charset="0"/>
                <a:cs typeface="+mn-cs"/>
              </a:rPr>
              <a:t>E15.5</a:t>
            </a:r>
          </a:p>
        </p:txBody>
      </p:sp>
      <p:sp>
        <p:nvSpPr>
          <p:cNvPr id="482319" name="Text Box 15"/>
          <p:cNvSpPr txBox="1">
            <a:spLocks noChangeArrowheads="1"/>
          </p:cNvSpPr>
          <p:nvPr/>
        </p:nvSpPr>
        <p:spPr bwMode="auto">
          <a:xfrm>
            <a:off x="7169383" y="1147703"/>
            <a:ext cx="1158875"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000" b="1" dirty="0">
                <a:latin typeface="Arial" charset="0"/>
                <a:cs typeface="+mn-cs"/>
              </a:rPr>
              <a:t>Adult</a:t>
            </a:r>
          </a:p>
        </p:txBody>
      </p:sp>
      <p:sp>
        <p:nvSpPr>
          <p:cNvPr id="482322" name="Text Box 18"/>
          <p:cNvSpPr txBox="1">
            <a:spLocks noChangeArrowheads="1"/>
          </p:cNvSpPr>
          <p:nvPr/>
        </p:nvSpPr>
        <p:spPr bwMode="auto">
          <a:xfrm>
            <a:off x="9372088" y="2786003"/>
            <a:ext cx="392113"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Symbol" charset="0"/>
                <a:cs typeface="+mn-cs"/>
              </a:rPr>
              <a:t>a</a:t>
            </a:r>
          </a:p>
        </p:txBody>
      </p:sp>
      <p:sp>
        <p:nvSpPr>
          <p:cNvPr id="482323" name="Line 19"/>
          <p:cNvSpPr>
            <a:spLocks noChangeShapeType="1"/>
          </p:cNvSpPr>
          <p:nvPr/>
        </p:nvSpPr>
        <p:spPr bwMode="auto">
          <a:xfrm>
            <a:off x="9146663" y="2754253"/>
            <a:ext cx="292100" cy="2413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25" name="Line 21"/>
          <p:cNvSpPr>
            <a:spLocks noChangeShapeType="1"/>
          </p:cNvSpPr>
          <p:nvPr/>
        </p:nvSpPr>
        <p:spPr bwMode="auto">
          <a:xfrm flipV="1">
            <a:off x="9159363" y="3020953"/>
            <a:ext cx="292100" cy="4572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26" name="Text Box 22"/>
          <p:cNvSpPr txBox="1">
            <a:spLocks noChangeArrowheads="1"/>
          </p:cNvSpPr>
          <p:nvPr/>
        </p:nvSpPr>
        <p:spPr bwMode="auto">
          <a:xfrm>
            <a:off x="5636519" y="1477903"/>
            <a:ext cx="392113"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Symbol" charset="0"/>
                <a:cs typeface="+mn-cs"/>
              </a:rPr>
              <a:t>a</a:t>
            </a:r>
          </a:p>
        </p:txBody>
      </p:sp>
      <p:sp>
        <p:nvSpPr>
          <p:cNvPr id="482327" name="Line 23"/>
          <p:cNvSpPr>
            <a:spLocks noChangeShapeType="1"/>
          </p:cNvSpPr>
          <p:nvPr/>
        </p:nvSpPr>
        <p:spPr bwMode="auto">
          <a:xfrm flipV="1">
            <a:off x="5423794" y="1852553"/>
            <a:ext cx="381000" cy="2667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28" name="Text Box 24"/>
          <p:cNvSpPr txBox="1">
            <a:spLocks noChangeArrowheads="1"/>
          </p:cNvSpPr>
          <p:nvPr/>
        </p:nvSpPr>
        <p:spPr bwMode="auto">
          <a:xfrm>
            <a:off x="2755388" y="1884303"/>
            <a:ext cx="392113"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Symbol" charset="0"/>
                <a:cs typeface="+mn-cs"/>
              </a:rPr>
              <a:t>a</a:t>
            </a:r>
          </a:p>
        </p:txBody>
      </p:sp>
      <p:sp>
        <p:nvSpPr>
          <p:cNvPr id="482329" name="Line 25"/>
          <p:cNvSpPr>
            <a:spLocks noChangeShapeType="1"/>
          </p:cNvSpPr>
          <p:nvPr/>
        </p:nvSpPr>
        <p:spPr bwMode="auto">
          <a:xfrm flipV="1">
            <a:off x="2352163" y="2182753"/>
            <a:ext cx="482600" cy="3175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30" name="Line 26"/>
          <p:cNvSpPr>
            <a:spLocks noChangeShapeType="1"/>
          </p:cNvSpPr>
          <p:nvPr/>
        </p:nvSpPr>
        <p:spPr bwMode="auto">
          <a:xfrm flipH="1" flipV="1">
            <a:off x="5792094" y="1839853"/>
            <a:ext cx="317500" cy="4064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31" name="Text Box 27"/>
          <p:cNvSpPr txBox="1">
            <a:spLocks noChangeArrowheads="1"/>
          </p:cNvSpPr>
          <p:nvPr/>
        </p:nvSpPr>
        <p:spPr bwMode="auto">
          <a:xfrm>
            <a:off x="253488" y="3184466"/>
            <a:ext cx="8921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cs typeface="+mn-cs"/>
              </a:rPr>
              <a:t>SCCS</a:t>
            </a:r>
            <a:endParaRPr lang="en-US">
              <a:cs typeface="+mn-cs"/>
            </a:endParaRPr>
          </a:p>
        </p:txBody>
      </p:sp>
      <p:sp>
        <p:nvSpPr>
          <p:cNvPr id="482332" name="Line 28"/>
          <p:cNvSpPr>
            <a:spLocks noChangeShapeType="1"/>
          </p:cNvSpPr>
          <p:nvPr/>
        </p:nvSpPr>
        <p:spPr bwMode="auto">
          <a:xfrm flipH="1">
            <a:off x="1082163" y="3224153"/>
            <a:ext cx="673100" cy="1651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33" name="Line 29"/>
          <p:cNvSpPr>
            <a:spLocks noChangeShapeType="1"/>
          </p:cNvSpPr>
          <p:nvPr/>
        </p:nvSpPr>
        <p:spPr bwMode="auto">
          <a:xfrm flipH="1" flipV="1">
            <a:off x="1069463" y="3401953"/>
            <a:ext cx="596900" cy="10414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34" name="Text Box 30"/>
          <p:cNvSpPr txBox="1">
            <a:spLocks noChangeArrowheads="1"/>
          </p:cNvSpPr>
          <p:nvPr/>
        </p:nvSpPr>
        <p:spPr bwMode="auto">
          <a:xfrm>
            <a:off x="5738119" y="3374966"/>
            <a:ext cx="8921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cs typeface="+mn-cs"/>
              </a:rPr>
              <a:t>SCCS</a:t>
            </a:r>
            <a:endParaRPr lang="en-US">
              <a:cs typeface="+mn-cs"/>
            </a:endParaRPr>
          </a:p>
        </p:txBody>
      </p:sp>
      <p:sp>
        <p:nvSpPr>
          <p:cNvPr id="482335" name="Line 31"/>
          <p:cNvSpPr>
            <a:spLocks noChangeShapeType="1"/>
          </p:cNvSpPr>
          <p:nvPr/>
        </p:nvSpPr>
        <p:spPr bwMode="auto">
          <a:xfrm flipV="1">
            <a:off x="4788794" y="3592453"/>
            <a:ext cx="990600" cy="254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2336" name="Line 32"/>
          <p:cNvSpPr>
            <a:spLocks noChangeShapeType="1"/>
          </p:cNvSpPr>
          <p:nvPr/>
        </p:nvSpPr>
        <p:spPr bwMode="auto">
          <a:xfrm flipH="1" flipV="1">
            <a:off x="5779394" y="3579753"/>
            <a:ext cx="12700" cy="1168400"/>
          </a:xfrm>
          <a:prstGeom prst="line">
            <a:avLst/>
          </a:prstGeom>
          <a:noFill/>
          <a:ln w="19050">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 name="TextBox 1">
            <a:extLst>
              <a:ext uri="{FF2B5EF4-FFF2-40B4-BE49-F238E27FC236}">
                <a16:creationId xmlns:a16="http://schemas.microsoft.com/office/drawing/2014/main" id="{01802DBD-7569-5D9E-B5FA-02B347A906D5}"/>
              </a:ext>
            </a:extLst>
          </p:cNvPr>
          <p:cNvSpPr txBox="1"/>
          <p:nvPr/>
        </p:nvSpPr>
        <p:spPr>
          <a:xfrm>
            <a:off x="4042455" y="6352433"/>
            <a:ext cx="2604977" cy="369332"/>
          </a:xfrm>
          <a:prstGeom prst="rect">
            <a:avLst/>
          </a:prstGeom>
          <a:noFill/>
        </p:spPr>
        <p:txBody>
          <a:bodyPr wrap="square">
            <a:spAutoFit/>
          </a:bodyPr>
          <a:lstStyle/>
          <a:p>
            <a:pPr algn="ctr"/>
            <a:r>
              <a:rPr lang="en-US" sz="1800" b="0" i="1" dirty="0">
                <a:solidFill>
                  <a:schemeClr val="bg1"/>
                </a:solidFill>
                <a:latin typeface="Arial" panose="020B0604020202020204" pitchFamily="34" charset="0"/>
                <a:cs typeface="Arial" panose="020B0604020202020204" pitchFamily="34" charset="0"/>
              </a:rPr>
              <a:t>(</a:t>
            </a:r>
            <a:r>
              <a:rPr lang="en-US" sz="1800" b="0" i="1" dirty="0" err="1">
                <a:solidFill>
                  <a:schemeClr val="bg1"/>
                </a:solidFill>
                <a:latin typeface="Arial" panose="020B0604020202020204" pitchFamily="34" charset="0"/>
                <a:cs typeface="Arial" panose="020B0604020202020204" pitchFamily="34" charset="0"/>
              </a:rPr>
              <a:t>Tober</a:t>
            </a:r>
            <a:r>
              <a:rPr lang="en-US" sz="1800" b="0" i="1" dirty="0">
                <a:solidFill>
                  <a:schemeClr val="bg1"/>
                </a:solidFill>
                <a:latin typeface="Arial" panose="020B0604020202020204" pitchFamily="34" charset="0"/>
                <a:cs typeface="Arial" panose="020B0604020202020204" pitchFamily="34" charset="0"/>
              </a:rPr>
              <a:t>, Blood 2007)</a:t>
            </a:r>
            <a:endParaRPr lang="en-US"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03EC5-D5FD-EAF8-3269-2B55286A1E49}"/>
              </a:ext>
            </a:extLst>
          </p:cNvPr>
          <p:cNvSpPr txBox="1"/>
          <p:nvPr/>
        </p:nvSpPr>
        <p:spPr>
          <a:xfrm>
            <a:off x="519788" y="126098"/>
            <a:ext cx="9470373"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Differences in the transcriptome of </a:t>
            </a:r>
          </a:p>
          <a:p>
            <a:pPr algn="ctr">
              <a:lnSpc>
                <a:spcPct val="90000"/>
              </a:lnSpc>
            </a:pPr>
            <a:r>
              <a:rPr lang="en-US" sz="3200" b="1" dirty="0">
                <a:latin typeface="Arial" panose="020B0604020202020204" pitchFamily="34" charset="0"/>
                <a:cs typeface="Arial" panose="020B0604020202020204" pitchFamily="34" charset="0"/>
              </a:rPr>
              <a:t>fetal and adult murine platelets</a:t>
            </a:r>
          </a:p>
        </p:txBody>
      </p:sp>
      <p:sp>
        <p:nvSpPr>
          <p:cNvPr id="43" name="TextBox 42">
            <a:extLst>
              <a:ext uri="{FF2B5EF4-FFF2-40B4-BE49-F238E27FC236}">
                <a16:creationId xmlns:a16="http://schemas.microsoft.com/office/drawing/2014/main" id="{C767E049-84FE-90ED-A4D7-EAC85F35D9F8}"/>
              </a:ext>
            </a:extLst>
          </p:cNvPr>
          <p:cNvSpPr txBox="1"/>
          <p:nvPr/>
        </p:nvSpPr>
        <p:spPr>
          <a:xfrm>
            <a:off x="6385538" y="2478063"/>
            <a:ext cx="1897039" cy="757130"/>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immune-related</a:t>
            </a:r>
          </a:p>
        </p:txBody>
      </p:sp>
      <p:sp>
        <p:nvSpPr>
          <p:cNvPr id="44" name="TextBox 43">
            <a:extLst>
              <a:ext uri="{FF2B5EF4-FFF2-40B4-BE49-F238E27FC236}">
                <a16:creationId xmlns:a16="http://schemas.microsoft.com/office/drawing/2014/main" id="{250E1F6B-D7B6-0090-4B6E-0DE18975ADAF}"/>
              </a:ext>
            </a:extLst>
          </p:cNvPr>
          <p:cNvSpPr txBox="1"/>
          <p:nvPr/>
        </p:nvSpPr>
        <p:spPr>
          <a:xfrm>
            <a:off x="1936447" y="5031989"/>
            <a:ext cx="2275110" cy="757130"/>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cell death/survival</a:t>
            </a:r>
          </a:p>
        </p:txBody>
      </p:sp>
      <p:sp>
        <p:nvSpPr>
          <p:cNvPr id="45" name="TextBox 44">
            <a:extLst>
              <a:ext uri="{FF2B5EF4-FFF2-40B4-BE49-F238E27FC236}">
                <a16:creationId xmlns:a16="http://schemas.microsoft.com/office/drawing/2014/main" id="{5434A7C0-F354-6B82-4833-D547F1B29438}"/>
              </a:ext>
            </a:extLst>
          </p:cNvPr>
          <p:cNvSpPr txBox="1"/>
          <p:nvPr/>
        </p:nvSpPr>
        <p:spPr>
          <a:xfrm>
            <a:off x="2127430" y="3850262"/>
            <a:ext cx="1935647" cy="424732"/>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cell cycle</a:t>
            </a:r>
          </a:p>
        </p:txBody>
      </p:sp>
      <p:sp>
        <p:nvSpPr>
          <p:cNvPr id="46" name="TextBox 45">
            <a:extLst>
              <a:ext uri="{FF2B5EF4-FFF2-40B4-BE49-F238E27FC236}">
                <a16:creationId xmlns:a16="http://schemas.microsoft.com/office/drawing/2014/main" id="{ECA0425E-63A6-EC3B-03E7-C019F03A0DA3}"/>
              </a:ext>
            </a:extLst>
          </p:cNvPr>
          <p:cNvSpPr txBox="1"/>
          <p:nvPr/>
        </p:nvSpPr>
        <p:spPr>
          <a:xfrm>
            <a:off x="2483848" y="3235193"/>
            <a:ext cx="1359799" cy="424732"/>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cancer</a:t>
            </a:r>
          </a:p>
        </p:txBody>
      </p:sp>
      <p:sp>
        <p:nvSpPr>
          <p:cNvPr id="47" name="TextBox 46">
            <a:extLst>
              <a:ext uri="{FF2B5EF4-FFF2-40B4-BE49-F238E27FC236}">
                <a16:creationId xmlns:a16="http://schemas.microsoft.com/office/drawing/2014/main" id="{4254915D-74D9-9E42-BB28-A3A7481C51B8}"/>
              </a:ext>
            </a:extLst>
          </p:cNvPr>
          <p:cNvSpPr txBox="1"/>
          <p:nvPr/>
        </p:nvSpPr>
        <p:spPr>
          <a:xfrm>
            <a:off x="2181118" y="2750669"/>
            <a:ext cx="2275110" cy="424732"/>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cell movement</a:t>
            </a:r>
          </a:p>
        </p:txBody>
      </p:sp>
      <p:sp>
        <p:nvSpPr>
          <p:cNvPr id="48" name="TextBox 47">
            <a:extLst>
              <a:ext uri="{FF2B5EF4-FFF2-40B4-BE49-F238E27FC236}">
                <a16:creationId xmlns:a16="http://schemas.microsoft.com/office/drawing/2014/main" id="{B6B6BE4B-5D14-0D2C-028B-E6658D057CD4}"/>
              </a:ext>
            </a:extLst>
          </p:cNvPr>
          <p:cNvSpPr txBox="1"/>
          <p:nvPr/>
        </p:nvSpPr>
        <p:spPr>
          <a:xfrm>
            <a:off x="2424917" y="2386329"/>
            <a:ext cx="2642045" cy="424732"/>
          </a:xfrm>
          <a:prstGeom prst="rect">
            <a:avLst/>
          </a:prstGeom>
          <a:noFill/>
        </p:spPr>
        <p:txBody>
          <a:bodyPr wrap="square" rtlCol="0">
            <a:spAutoFit/>
          </a:bodyPr>
          <a:lstStyle/>
          <a:p>
            <a:pPr algn="ctr">
              <a:lnSpc>
                <a:spcPct val="90000"/>
              </a:lnSpc>
            </a:pPr>
            <a:r>
              <a:rPr lang="en-US" sz="2400" dirty="0">
                <a:latin typeface="Arial" panose="020B0604020202020204" pitchFamily="34" charset="0"/>
                <a:cs typeface="Arial" panose="020B0604020202020204" pitchFamily="34" charset="0"/>
              </a:rPr>
              <a:t>cell morphology</a:t>
            </a:r>
          </a:p>
        </p:txBody>
      </p:sp>
      <p:graphicFrame>
        <p:nvGraphicFramePr>
          <p:cNvPr id="5" name="Chart 4">
            <a:extLst>
              <a:ext uri="{FF2B5EF4-FFF2-40B4-BE49-F238E27FC236}">
                <a16:creationId xmlns:a16="http://schemas.microsoft.com/office/drawing/2014/main" id="{535C1541-6904-D007-F54F-DD03CCD566BF}"/>
              </a:ext>
            </a:extLst>
          </p:cNvPr>
          <p:cNvGraphicFramePr>
            <a:graphicFrameLocks/>
          </p:cNvGraphicFramePr>
          <p:nvPr>
            <p:extLst>
              <p:ext uri="{D42A27DB-BD31-4B8C-83A1-F6EECF244321}">
                <p14:modId xmlns:p14="http://schemas.microsoft.com/office/powerpoint/2010/main" val="1134934877"/>
              </p:ext>
            </p:extLst>
          </p:nvPr>
        </p:nvGraphicFramePr>
        <p:xfrm>
          <a:off x="3119913" y="1141324"/>
          <a:ext cx="5059773" cy="59090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5E436DE-A4B1-D805-2CC1-39826A7F5680}"/>
              </a:ext>
            </a:extLst>
          </p:cNvPr>
          <p:cNvSpPr txBox="1"/>
          <p:nvPr/>
        </p:nvSpPr>
        <p:spPr>
          <a:xfrm>
            <a:off x="1943101" y="1430796"/>
            <a:ext cx="633947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Upregulated in adult platelets</a:t>
            </a:r>
          </a:p>
        </p:txBody>
      </p:sp>
      <p:sp>
        <p:nvSpPr>
          <p:cNvPr id="3" name="TextBox 2">
            <a:extLst>
              <a:ext uri="{FF2B5EF4-FFF2-40B4-BE49-F238E27FC236}">
                <a16:creationId xmlns:a16="http://schemas.microsoft.com/office/drawing/2014/main" id="{85556AE8-D56C-1CFC-4D0F-12F19E18142B}"/>
              </a:ext>
            </a:extLst>
          </p:cNvPr>
          <p:cNvSpPr txBox="1"/>
          <p:nvPr/>
        </p:nvSpPr>
        <p:spPr>
          <a:xfrm>
            <a:off x="7583303" y="6342798"/>
            <a:ext cx="2582758"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(Palis lab, unpublished)</a:t>
            </a:r>
          </a:p>
        </p:txBody>
      </p:sp>
    </p:spTree>
    <p:extLst>
      <p:ext uri="{BB962C8B-B14F-4D97-AF65-F5344CB8AC3E}">
        <p14:creationId xmlns:p14="http://schemas.microsoft.com/office/powerpoint/2010/main" val="249896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03EC5-D5FD-EAF8-3269-2B55286A1E49}"/>
              </a:ext>
            </a:extLst>
          </p:cNvPr>
          <p:cNvSpPr txBox="1"/>
          <p:nvPr/>
        </p:nvSpPr>
        <p:spPr>
          <a:xfrm>
            <a:off x="770569" y="217679"/>
            <a:ext cx="8807383"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Summary 2: Characteristics of fetal Mks and platelets (compared to adult)</a:t>
            </a:r>
          </a:p>
        </p:txBody>
      </p:sp>
      <p:sp>
        <p:nvSpPr>
          <p:cNvPr id="3" name="TextBox 2">
            <a:extLst>
              <a:ext uri="{FF2B5EF4-FFF2-40B4-BE49-F238E27FC236}">
                <a16:creationId xmlns:a16="http://schemas.microsoft.com/office/drawing/2014/main" id="{11EE3756-E772-10C0-51FC-CC7476319C11}"/>
              </a:ext>
            </a:extLst>
          </p:cNvPr>
          <p:cNvSpPr txBox="1"/>
          <p:nvPr/>
        </p:nvSpPr>
        <p:spPr>
          <a:xfrm>
            <a:off x="770569" y="1557807"/>
            <a:ext cx="9365322" cy="467820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Fetal Mks</a:t>
            </a:r>
          </a:p>
          <a:p>
            <a:r>
              <a:rPr lang="en-US" sz="2800" dirty="0">
                <a:latin typeface="Arial" panose="020B0604020202020204" pitchFamily="34" charset="0"/>
                <a:cs typeface="Arial" panose="020B0604020202020204" pitchFamily="34" charset="0"/>
              </a:rPr>
              <a:t>	 - low ploidy distribution</a:t>
            </a:r>
          </a:p>
          <a:p>
            <a:r>
              <a:rPr lang="en-US" sz="2800" dirty="0">
                <a:latin typeface="Arial" panose="020B0604020202020204" pitchFamily="34" charset="0"/>
                <a:cs typeface="Arial" panose="020B0604020202020204" pitchFamily="34" charset="0"/>
              </a:rPr>
              <a:t>	 - can mature even as 2N cells</a:t>
            </a:r>
          </a:p>
          <a:p>
            <a:r>
              <a:rPr lang="en-US" sz="2800" dirty="0">
                <a:latin typeface="Arial" panose="020B0604020202020204" pitchFamily="34" charset="0"/>
                <a:cs typeface="Arial" panose="020B0604020202020204" pitchFamily="34" charset="0"/>
              </a:rPr>
              <a:t>	 - Lin28b serves as a master regulator of fetal 						hematopoiesis, including megakaryopoiesis</a:t>
            </a:r>
          </a:p>
          <a:p>
            <a:r>
              <a:rPr lang="en-US" sz="28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Fetal platelets</a:t>
            </a:r>
          </a:p>
          <a:p>
            <a:r>
              <a:rPr lang="en-US" sz="2800" dirty="0">
                <a:latin typeface="Arial" panose="020B0604020202020204" pitchFamily="34" charset="0"/>
                <a:cs typeface="Arial" panose="020B0604020202020204" pitchFamily="34" charset="0"/>
              </a:rPr>
              <a:t>	 - large size, with ultrastructural differences </a:t>
            </a:r>
          </a:p>
          <a:p>
            <a:r>
              <a:rPr lang="en-US" sz="2800" dirty="0">
                <a:latin typeface="Arial" panose="020B0604020202020204" pitchFamily="34" charset="0"/>
                <a:cs typeface="Arial" panose="020B0604020202020204" pitchFamily="34" charset="0"/>
              </a:rPr>
              <a:t>	 - less immune gene expression</a:t>
            </a:r>
          </a:p>
          <a:p>
            <a:r>
              <a:rPr lang="en-US" sz="2800" dirty="0">
                <a:latin typeface="Arial" panose="020B0604020202020204" pitchFamily="34" charset="0"/>
                <a:cs typeface="Arial" panose="020B0604020202020204" pitchFamily="34" charset="0"/>
              </a:rPr>
              <a:t>	 - functional properties are poorly understood</a:t>
            </a:r>
          </a:p>
        </p:txBody>
      </p:sp>
    </p:spTree>
    <p:extLst>
      <p:ext uri="{BB962C8B-B14F-4D97-AF65-F5344CB8AC3E}">
        <p14:creationId xmlns:p14="http://schemas.microsoft.com/office/powerpoint/2010/main" val="238753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78E29D2D-4620-C343-FEE4-0102F15D0184}"/>
              </a:ext>
            </a:extLst>
          </p:cNvPr>
          <p:cNvSpPr txBox="1"/>
          <p:nvPr/>
        </p:nvSpPr>
        <p:spPr>
          <a:xfrm>
            <a:off x="4953540" y="1233729"/>
            <a:ext cx="4838400" cy="1089529"/>
          </a:xfrm>
          <a:prstGeom prst="rect">
            <a:avLst/>
          </a:prstGeom>
          <a:noFill/>
        </p:spPr>
        <p:txBody>
          <a:bodyPr wrap="square" rtlCol="0">
            <a:spAutoFit/>
          </a:bodyPr>
          <a:lstStyle/>
          <a:p>
            <a:pPr algn="ctr">
              <a:lnSpc>
                <a:spcPct val="90000"/>
              </a:lnSpc>
            </a:pPr>
            <a:r>
              <a:rPr lang="en-US" sz="3600" i="1" u="sng" dirty="0">
                <a:latin typeface="Arial" panose="020B0604020202020204" pitchFamily="34" charset="0"/>
                <a:cs typeface="Arial" panose="020B0604020202020204" pitchFamily="34" charset="0"/>
              </a:rPr>
              <a:t>d</a:t>
            </a:r>
            <a:r>
              <a:rPr lang="en-US" sz="3600" b="0" i="1" u="sng" dirty="0">
                <a:latin typeface="Arial" panose="020B0604020202020204" pitchFamily="34" charset="0"/>
                <a:cs typeface="Arial" panose="020B0604020202020204" pitchFamily="34" charset="0"/>
              </a:rPr>
              <a:t>ogma</a:t>
            </a:r>
            <a:r>
              <a:rPr lang="en-US" sz="3600" b="0" i="1" dirty="0">
                <a:latin typeface="Arial" panose="020B0604020202020204" pitchFamily="34" charset="0"/>
                <a:cs typeface="Arial" panose="020B0604020202020204" pitchFamily="34" charset="0"/>
              </a:rPr>
              <a:t>: all blood cells come from HSCs</a:t>
            </a:r>
          </a:p>
        </p:txBody>
      </p:sp>
      <p:sp>
        <p:nvSpPr>
          <p:cNvPr id="3" name="TextBox 2">
            <a:extLst>
              <a:ext uri="{FF2B5EF4-FFF2-40B4-BE49-F238E27FC236}">
                <a16:creationId xmlns:a16="http://schemas.microsoft.com/office/drawing/2014/main" id="{EC63574B-3C8B-06CE-4343-42EA70D19743}"/>
              </a:ext>
            </a:extLst>
          </p:cNvPr>
          <p:cNvSpPr txBox="1"/>
          <p:nvPr/>
        </p:nvSpPr>
        <p:spPr>
          <a:xfrm>
            <a:off x="2344565" y="101742"/>
            <a:ext cx="5396029"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Hematopoiesis in the adult</a:t>
            </a:r>
          </a:p>
        </p:txBody>
      </p:sp>
      <p:pic>
        <p:nvPicPr>
          <p:cNvPr id="13" name="Picture 12">
            <a:extLst>
              <a:ext uri="{FF2B5EF4-FFF2-40B4-BE49-F238E27FC236}">
                <a16:creationId xmlns:a16="http://schemas.microsoft.com/office/drawing/2014/main" id="{AD73A65B-92FA-84A9-DCAA-02226101029A}"/>
              </a:ext>
            </a:extLst>
          </p:cNvPr>
          <p:cNvPicPr>
            <a:picLocks noChangeAspect="1"/>
          </p:cNvPicPr>
          <p:nvPr/>
        </p:nvPicPr>
        <p:blipFill rotWithShape="1">
          <a:blip r:embed="rId2">
            <a:extLst>
              <a:ext uri="{28A0092B-C50C-407E-A947-70E740481C1C}">
                <a14:useLocalDpi xmlns:a14="http://schemas.microsoft.com/office/drawing/2010/main" val="0"/>
              </a:ext>
            </a:extLst>
          </a:blip>
          <a:srcRect l="1159" t="31974" r="64284" b="14120"/>
          <a:stretch/>
        </p:blipFill>
        <p:spPr>
          <a:xfrm>
            <a:off x="1619886" y="2364742"/>
            <a:ext cx="2859315" cy="2735716"/>
          </a:xfrm>
          <a:prstGeom prst="rect">
            <a:avLst/>
          </a:prstGeom>
        </p:spPr>
      </p:pic>
      <p:sp>
        <p:nvSpPr>
          <p:cNvPr id="44" name="TextBox 43">
            <a:extLst>
              <a:ext uri="{FF2B5EF4-FFF2-40B4-BE49-F238E27FC236}">
                <a16:creationId xmlns:a16="http://schemas.microsoft.com/office/drawing/2014/main" id="{EDE3683E-716B-BF26-E162-EAF0924BEBCB}"/>
              </a:ext>
            </a:extLst>
          </p:cNvPr>
          <p:cNvSpPr txBox="1"/>
          <p:nvPr/>
        </p:nvSpPr>
        <p:spPr>
          <a:xfrm>
            <a:off x="798903" y="5149286"/>
            <a:ext cx="94769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platelets</a:t>
            </a:r>
          </a:p>
        </p:txBody>
      </p:sp>
      <p:sp>
        <p:nvSpPr>
          <p:cNvPr id="53" name="TextBox 52">
            <a:extLst>
              <a:ext uri="{FF2B5EF4-FFF2-40B4-BE49-F238E27FC236}">
                <a16:creationId xmlns:a16="http://schemas.microsoft.com/office/drawing/2014/main" id="{5ADF5C05-E276-2891-82AA-D7FE5865952B}"/>
              </a:ext>
            </a:extLst>
          </p:cNvPr>
          <p:cNvSpPr txBox="1"/>
          <p:nvPr/>
        </p:nvSpPr>
        <p:spPr>
          <a:xfrm>
            <a:off x="2843587" y="5440932"/>
            <a:ext cx="697628"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mono</a:t>
            </a:r>
          </a:p>
        </p:txBody>
      </p:sp>
      <p:sp>
        <p:nvSpPr>
          <p:cNvPr id="54" name="TextBox 53">
            <a:extLst>
              <a:ext uri="{FF2B5EF4-FFF2-40B4-BE49-F238E27FC236}">
                <a16:creationId xmlns:a16="http://schemas.microsoft.com/office/drawing/2014/main" id="{484A68FB-3DD9-CB50-9103-2AE75B772997}"/>
              </a:ext>
            </a:extLst>
          </p:cNvPr>
          <p:cNvSpPr txBox="1"/>
          <p:nvPr/>
        </p:nvSpPr>
        <p:spPr>
          <a:xfrm>
            <a:off x="3315831" y="5153558"/>
            <a:ext cx="798617"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B-cells</a:t>
            </a:r>
          </a:p>
        </p:txBody>
      </p:sp>
      <p:sp>
        <p:nvSpPr>
          <p:cNvPr id="60" name="TextBox 59">
            <a:extLst>
              <a:ext uri="{FF2B5EF4-FFF2-40B4-BE49-F238E27FC236}">
                <a16:creationId xmlns:a16="http://schemas.microsoft.com/office/drawing/2014/main" id="{DB5E1B44-F00F-2755-8D70-F5D9B965D2ED}"/>
              </a:ext>
            </a:extLst>
          </p:cNvPr>
          <p:cNvSpPr txBox="1"/>
          <p:nvPr/>
        </p:nvSpPr>
        <p:spPr>
          <a:xfrm>
            <a:off x="3789252" y="5552870"/>
            <a:ext cx="77604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T-cells</a:t>
            </a:r>
          </a:p>
        </p:txBody>
      </p:sp>
      <p:cxnSp>
        <p:nvCxnSpPr>
          <p:cNvPr id="61" name="Straight Arrow Connector 60">
            <a:extLst>
              <a:ext uri="{FF2B5EF4-FFF2-40B4-BE49-F238E27FC236}">
                <a16:creationId xmlns:a16="http://schemas.microsoft.com/office/drawing/2014/main" id="{8DAEB708-47A0-BD25-7F97-66DF3F3B5AB9}"/>
              </a:ext>
            </a:extLst>
          </p:cNvPr>
          <p:cNvCxnSpPr>
            <a:cxnSpLocks/>
          </p:cNvCxnSpPr>
          <p:nvPr/>
        </p:nvCxnSpPr>
        <p:spPr bwMode="auto">
          <a:xfrm flipH="1">
            <a:off x="2824286" y="4943844"/>
            <a:ext cx="306449" cy="25627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B5290A40-2DAC-FBD2-0D26-294AA763B199}"/>
              </a:ext>
            </a:extLst>
          </p:cNvPr>
          <p:cNvCxnSpPr>
            <a:cxnSpLocks/>
          </p:cNvCxnSpPr>
          <p:nvPr/>
        </p:nvCxnSpPr>
        <p:spPr bwMode="auto">
          <a:xfrm>
            <a:off x="3130736" y="4943844"/>
            <a:ext cx="69485" cy="5645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a:extLst>
              <a:ext uri="{FF2B5EF4-FFF2-40B4-BE49-F238E27FC236}">
                <a16:creationId xmlns:a16="http://schemas.microsoft.com/office/drawing/2014/main" id="{762128BD-C6C4-4CEA-5C19-48D9E1F70BAD}"/>
              </a:ext>
            </a:extLst>
          </p:cNvPr>
          <p:cNvCxnSpPr>
            <a:cxnSpLocks/>
          </p:cNvCxnSpPr>
          <p:nvPr/>
        </p:nvCxnSpPr>
        <p:spPr bwMode="auto">
          <a:xfrm>
            <a:off x="3627984" y="4974959"/>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a:extLst>
              <a:ext uri="{FF2B5EF4-FFF2-40B4-BE49-F238E27FC236}">
                <a16:creationId xmlns:a16="http://schemas.microsoft.com/office/drawing/2014/main" id="{8403E4F2-E498-37FD-3145-C9EBC963B20E}"/>
              </a:ext>
            </a:extLst>
          </p:cNvPr>
          <p:cNvCxnSpPr>
            <a:cxnSpLocks/>
          </p:cNvCxnSpPr>
          <p:nvPr/>
        </p:nvCxnSpPr>
        <p:spPr bwMode="auto">
          <a:xfrm>
            <a:off x="4195354" y="4965906"/>
            <a:ext cx="0" cy="6443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6" name="Oval 65">
            <a:extLst>
              <a:ext uri="{FF2B5EF4-FFF2-40B4-BE49-F238E27FC236}">
                <a16:creationId xmlns:a16="http://schemas.microsoft.com/office/drawing/2014/main" id="{7CBD4CE7-93EF-7136-8F80-29B410BA9B36}"/>
              </a:ext>
            </a:extLst>
          </p:cNvPr>
          <p:cNvSpPr/>
          <p:nvPr/>
        </p:nvSpPr>
        <p:spPr bwMode="auto">
          <a:xfrm>
            <a:off x="4535448" y="4318489"/>
            <a:ext cx="391236" cy="391236"/>
          </a:xfrm>
          <a:prstGeom prst="ellipse">
            <a:avLst/>
          </a:prstGeom>
          <a:gradFill flip="none" rotWithShape="1">
            <a:gsLst>
              <a:gs pos="1000">
                <a:srgbClr val="690055"/>
              </a:gs>
              <a:gs pos="94000">
                <a:srgbClr val="800000">
                  <a:tint val="44500"/>
                  <a:satMod val="160000"/>
                </a:srgbClr>
              </a:gs>
              <a:gs pos="99000">
                <a:srgbClr val="800000">
                  <a:tint val="23500"/>
                  <a:satMod val="160000"/>
                  <a:lumMod val="68000"/>
                  <a:lumOff val="32000"/>
                </a:srgbClr>
              </a:gs>
            </a:gsLst>
            <a:lin ang="16200000" scaled="1"/>
            <a:tileRect/>
          </a:gradFill>
          <a:ln w="9525" cap="flat" cmpd="sng" algn="ctr">
            <a:solidFill>
              <a:schemeClr val="bg2"/>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1600CAC5-6CF3-490F-45D2-E58C5E58E96F}"/>
              </a:ext>
            </a:extLst>
          </p:cNvPr>
          <p:cNvSpPr txBox="1"/>
          <p:nvPr/>
        </p:nvSpPr>
        <p:spPr>
          <a:xfrm>
            <a:off x="4518806" y="4675037"/>
            <a:ext cx="434734"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NK</a:t>
            </a:r>
          </a:p>
        </p:txBody>
      </p:sp>
      <p:sp>
        <p:nvSpPr>
          <p:cNvPr id="69" name="TextBox 68">
            <a:extLst>
              <a:ext uri="{FF2B5EF4-FFF2-40B4-BE49-F238E27FC236}">
                <a16:creationId xmlns:a16="http://schemas.microsoft.com/office/drawing/2014/main" id="{53450D4B-0937-BCEB-1329-808AA9ABC115}"/>
              </a:ext>
            </a:extLst>
          </p:cNvPr>
          <p:cNvSpPr txBox="1"/>
          <p:nvPr/>
        </p:nvSpPr>
        <p:spPr>
          <a:xfrm>
            <a:off x="4519264" y="5196670"/>
            <a:ext cx="468397"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NK</a:t>
            </a:r>
          </a:p>
        </p:txBody>
      </p:sp>
      <p:cxnSp>
        <p:nvCxnSpPr>
          <p:cNvPr id="70" name="Straight Arrow Connector 69">
            <a:extLst>
              <a:ext uri="{FF2B5EF4-FFF2-40B4-BE49-F238E27FC236}">
                <a16:creationId xmlns:a16="http://schemas.microsoft.com/office/drawing/2014/main" id="{4173AF82-F965-0DB5-FFF6-33658A3EF26D}"/>
              </a:ext>
            </a:extLst>
          </p:cNvPr>
          <p:cNvCxnSpPr>
            <a:cxnSpLocks/>
          </p:cNvCxnSpPr>
          <p:nvPr/>
        </p:nvCxnSpPr>
        <p:spPr bwMode="auto">
          <a:xfrm>
            <a:off x="4727391" y="4962899"/>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71" name="Straight Arrow Connector 70">
            <a:extLst>
              <a:ext uri="{FF2B5EF4-FFF2-40B4-BE49-F238E27FC236}">
                <a16:creationId xmlns:a16="http://schemas.microsoft.com/office/drawing/2014/main" id="{93074105-DE38-504E-CB17-B615039F5FC3}"/>
              </a:ext>
            </a:extLst>
          </p:cNvPr>
          <p:cNvCxnSpPr>
            <a:cxnSpLocks/>
          </p:cNvCxnSpPr>
          <p:nvPr/>
        </p:nvCxnSpPr>
        <p:spPr bwMode="auto">
          <a:xfrm>
            <a:off x="3925961" y="3935454"/>
            <a:ext cx="697084" cy="313643"/>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72" name="Rectangle 71">
            <a:extLst>
              <a:ext uri="{FF2B5EF4-FFF2-40B4-BE49-F238E27FC236}">
                <a16:creationId xmlns:a16="http://schemas.microsoft.com/office/drawing/2014/main" id="{57EE093C-83D5-3527-E6E1-06806E415D80}"/>
              </a:ext>
            </a:extLst>
          </p:cNvPr>
          <p:cNvSpPr/>
          <p:nvPr/>
        </p:nvSpPr>
        <p:spPr bwMode="auto">
          <a:xfrm>
            <a:off x="3797949" y="3073576"/>
            <a:ext cx="502116" cy="288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5D1FB538-7BCB-5E68-6D23-0648B88760BB}"/>
              </a:ext>
            </a:extLst>
          </p:cNvPr>
          <p:cNvSpPr txBox="1"/>
          <p:nvPr/>
        </p:nvSpPr>
        <p:spPr>
          <a:xfrm>
            <a:off x="3736728" y="3116172"/>
            <a:ext cx="673582"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LMPP</a:t>
            </a:r>
          </a:p>
        </p:txBody>
      </p:sp>
      <p:sp>
        <p:nvSpPr>
          <p:cNvPr id="74" name="Oval 73">
            <a:extLst>
              <a:ext uri="{FF2B5EF4-FFF2-40B4-BE49-F238E27FC236}">
                <a16:creationId xmlns:a16="http://schemas.microsoft.com/office/drawing/2014/main" id="{A3068106-B67D-CC85-1270-2827FBF75DC1}"/>
              </a:ext>
            </a:extLst>
          </p:cNvPr>
          <p:cNvSpPr/>
          <p:nvPr/>
        </p:nvSpPr>
        <p:spPr bwMode="auto">
          <a:xfrm>
            <a:off x="2233778" y="2617096"/>
            <a:ext cx="391236" cy="391236"/>
          </a:xfrm>
          <a:prstGeom prst="ellipse">
            <a:avLst/>
          </a:prstGeom>
          <a:gradFill flip="none" rotWithShape="1">
            <a:gsLst>
              <a:gs pos="1000">
                <a:srgbClr val="FFBB77">
                  <a:lumMod val="74000"/>
                </a:srgb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rgbClr val="FFBB77"/>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B47DA484-B76D-AB0B-8CB2-80699627F33A}"/>
              </a:ext>
            </a:extLst>
          </p:cNvPr>
          <p:cNvSpPr txBox="1"/>
          <p:nvPr/>
        </p:nvSpPr>
        <p:spPr>
          <a:xfrm>
            <a:off x="2108996" y="2332355"/>
            <a:ext cx="574196" cy="307777"/>
          </a:xfrm>
          <a:prstGeom prst="rect">
            <a:avLst/>
          </a:prstGeom>
          <a:noFill/>
        </p:spPr>
        <p:txBody>
          <a:bodyPr wrap="none" rtlCol="0">
            <a:spAutoFit/>
          </a:bodyPr>
          <a:lstStyle/>
          <a:p>
            <a:r>
              <a:rPr lang="en-US" sz="1400" b="0" dirty="0">
                <a:latin typeface="Arial" panose="020B0604020202020204" pitchFamily="34" charset="0"/>
                <a:cs typeface="Arial" panose="020B0604020202020204" pitchFamily="34" charset="0"/>
              </a:rPr>
              <a:t>MKP</a:t>
            </a:r>
          </a:p>
        </p:txBody>
      </p:sp>
      <p:sp>
        <p:nvSpPr>
          <p:cNvPr id="76" name="Rectangle 75">
            <a:extLst>
              <a:ext uri="{FF2B5EF4-FFF2-40B4-BE49-F238E27FC236}">
                <a16:creationId xmlns:a16="http://schemas.microsoft.com/office/drawing/2014/main" id="{C6B1BF40-0C87-FCDB-43BC-EB361C3A0D2A}"/>
              </a:ext>
            </a:extLst>
          </p:cNvPr>
          <p:cNvSpPr/>
          <p:nvPr/>
        </p:nvSpPr>
        <p:spPr bwMode="auto">
          <a:xfrm>
            <a:off x="2588339" y="3098586"/>
            <a:ext cx="461204" cy="263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312F7FE2-B285-8506-B7B8-4D53DB026C7D}"/>
              </a:ext>
            </a:extLst>
          </p:cNvPr>
          <p:cNvSpPr txBox="1"/>
          <p:nvPr/>
        </p:nvSpPr>
        <p:spPr>
          <a:xfrm>
            <a:off x="2280461" y="3177714"/>
            <a:ext cx="574196"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MEP</a:t>
            </a:r>
          </a:p>
        </p:txBody>
      </p:sp>
      <p:sp>
        <p:nvSpPr>
          <p:cNvPr id="78" name="Rectangle 77">
            <a:extLst>
              <a:ext uri="{FF2B5EF4-FFF2-40B4-BE49-F238E27FC236}">
                <a16:creationId xmlns:a16="http://schemas.microsoft.com/office/drawing/2014/main" id="{A644FA87-80CF-F752-2B96-18DCD42AB6B4}"/>
              </a:ext>
            </a:extLst>
          </p:cNvPr>
          <p:cNvSpPr/>
          <p:nvPr/>
        </p:nvSpPr>
        <p:spPr bwMode="auto">
          <a:xfrm>
            <a:off x="2594172" y="3921816"/>
            <a:ext cx="614574" cy="3741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D084E16B-36FA-CE2C-90AA-14F0D221BCE5}"/>
              </a:ext>
            </a:extLst>
          </p:cNvPr>
          <p:cNvSpPr txBox="1"/>
          <p:nvPr/>
        </p:nvSpPr>
        <p:spPr>
          <a:xfrm>
            <a:off x="1072105" y="4688137"/>
            <a:ext cx="453970"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MK</a:t>
            </a:r>
          </a:p>
        </p:txBody>
      </p:sp>
      <p:cxnSp>
        <p:nvCxnSpPr>
          <p:cNvPr id="80" name="Straight Arrow Connector 79">
            <a:extLst>
              <a:ext uri="{FF2B5EF4-FFF2-40B4-BE49-F238E27FC236}">
                <a16:creationId xmlns:a16="http://schemas.microsoft.com/office/drawing/2014/main" id="{5DEB98BB-E51B-57EA-93D7-CC08C3D08BA2}"/>
              </a:ext>
            </a:extLst>
          </p:cNvPr>
          <p:cNvCxnSpPr>
            <a:cxnSpLocks/>
          </p:cNvCxnSpPr>
          <p:nvPr/>
        </p:nvCxnSpPr>
        <p:spPr bwMode="auto">
          <a:xfrm flipH="1">
            <a:off x="3135077" y="3928010"/>
            <a:ext cx="790884" cy="314966"/>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81" name="TextBox 80">
            <a:extLst>
              <a:ext uri="{FF2B5EF4-FFF2-40B4-BE49-F238E27FC236}">
                <a16:creationId xmlns:a16="http://schemas.microsoft.com/office/drawing/2014/main" id="{C7BF637B-6473-BCF6-5F4B-5FA279E89748}"/>
              </a:ext>
            </a:extLst>
          </p:cNvPr>
          <p:cNvSpPr txBox="1"/>
          <p:nvPr/>
        </p:nvSpPr>
        <p:spPr>
          <a:xfrm>
            <a:off x="1837538" y="4670765"/>
            <a:ext cx="453971"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Ery</a:t>
            </a:r>
          </a:p>
        </p:txBody>
      </p:sp>
      <p:sp>
        <p:nvSpPr>
          <p:cNvPr id="82" name="TextBox 81">
            <a:extLst>
              <a:ext uri="{FF2B5EF4-FFF2-40B4-BE49-F238E27FC236}">
                <a16:creationId xmlns:a16="http://schemas.microsoft.com/office/drawing/2014/main" id="{01CC191A-C24F-54A7-E8A6-731A31B739FC}"/>
              </a:ext>
            </a:extLst>
          </p:cNvPr>
          <p:cNvSpPr txBox="1"/>
          <p:nvPr/>
        </p:nvSpPr>
        <p:spPr>
          <a:xfrm>
            <a:off x="1704686" y="5156080"/>
            <a:ext cx="71846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RBCs</a:t>
            </a:r>
          </a:p>
        </p:txBody>
      </p:sp>
      <p:cxnSp>
        <p:nvCxnSpPr>
          <p:cNvPr id="83" name="Straight Arrow Connector 82">
            <a:extLst>
              <a:ext uri="{FF2B5EF4-FFF2-40B4-BE49-F238E27FC236}">
                <a16:creationId xmlns:a16="http://schemas.microsoft.com/office/drawing/2014/main" id="{2BCC692D-A8B1-A45C-0931-C311FB9B0C33}"/>
              </a:ext>
            </a:extLst>
          </p:cNvPr>
          <p:cNvCxnSpPr>
            <a:cxnSpLocks/>
          </p:cNvCxnSpPr>
          <p:nvPr/>
        </p:nvCxnSpPr>
        <p:spPr bwMode="auto">
          <a:xfrm>
            <a:off x="2055741" y="4958627"/>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4" name="Straight Arrow Connector 83">
            <a:extLst>
              <a:ext uri="{FF2B5EF4-FFF2-40B4-BE49-F238E27FC236}">
                <a16:creationId xmlns:a16="http://schemas.microsoft.com/office/drawing/2014/main" id="{4953E1E9-14EC-7AE9-2458-8D8D56494DF3}"/>
              </a:ext>
            </a:extLst>
          </p:cNvPr>
          <p:cNvCxnSpPr>
            <a:cxnSpLocks/>
          </p:cNvCxnSpPr>
          <p:nvPr/>
        </p:nvCxnSpPr>
        <p:spPr bwMode="auto">
          <a:xfrm flipH="1">
            <a:off x="2602727" y="1906934"/>
            <a:ext cx="779989" cy="71293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85" name="Rectangle 84">
            <a:extLst>
              <a:ext uri="{FF2B5EF4-FFF2-40B4-BE49-F238E27FC236}">
                <a16:creationId xmlns:a16="http://schemas.microsoft.com/office/drawing/2014/main" id="{C32EE48B-55F2-F8A6-F5A2-C97EFB70BC50}"/>
              </a:ext>
            </a:extLst>
          </p:cNvPr>
          <p:cNvSpPr/>
          <p:nvPr/>
        </p:nvSpPr>
        <p:spPr bwMode="auto">
          <a:xfrm>
            <a:off x="2646114" y="3406363"/>
            <a:ext cx="453636" cy="4555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90646700-56B6-5E4B-DA99-33B8AB98A2D7}"/>
              </a:ext>
            </a:extLst>
          </p:cNvPr>
          <p:cNvPicPr>
            <a:picLocks noChangeAspect="1"/>
          </p:cNvPicPr>
          <p:nvPr/>
        </p:nvPicPr>
        <p:blipFill rotWithShape="1">
          <a:blip r:embed="rId2">
            <a:extLst>
              <a:ext uri="{28A0092B-C50C-407E-A947-70E740481C1C}">
                <a14:useLocalDpi xmlns:a14="http://schemas.microsoft.com/office/drawing/2010/main" val="0"/>
              </a:ext>
            </a:extLst>
          </a:blip>
          <a:srcRect l="10186" t="69725" r="84121" b="21483"/>
          <a:stretch/>
        </p:blipFill>
        <p:spPr>
          <a:xfrm>
            <a:off x="2435735" y="3402942"/>
            <a:ext cx="450447" cy="426695"/>
          </a:xfrm>
          <a:prstGeom prst="rect">
            <a:avLst/>
          </a:prstGeom>
        </p:spPr>
      </p:pic>
      <p:sp>
        <p:nvSpPr>
          <p:cNvPr id="87" name="Rectangle 86">
            <a:extLst>
              <a:ext uri="{FF2B5EF4-FFF2-40B4-BE49-F238E27FC236}">
                <a16:creationId xmlns:a16="http://schemas.microsoft.com/office/drawing/2014/main" id="{B3EEA82F-BFA6-3881-CA0E-289987FB67A0}"/>
              </a:ext>
            </a:extLst>
          </p:cNvPr>
          <p:cNvSpPr/>
          <p:nvPr/>
        </p:nvSpPr>
        <p:spPr bwMode="auto">
          <a:xfrm>
            <a:off x="2220664" y="4242976"/>
            <a:ext cx="603622" cy="7355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88" name="Straight Arrow Connector 87">
            <a:extLst>
              <a:ext uri="{FF2B5EF4-FFF2-40B4-BE49-F238E27FC236}">
                <a16:creationId xmlns:a16="http://schemas.microsoft.com/office/drawing/2014/main" id="{1EE86944-DA7C-7DF5-69FD-55EDEB6D3354}"/>
              </a:ext>
            </a:extLst>
          </p:cNvPr>
          <p:cNvCxnSpPr>
            <a:cxnSpLocks/>
          </p:cNvCxnSpPr>
          <p:nvPr/>
        </p:nvCxnSpPr>
        <p:spPr bwMode="auto">
          <a:xfrm>
            <a:off x="1294392" y="4958627"/>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9" name="Straight Arrow Connector 88">
            <a:extLst>
              <a:ext uri="{FF2B5EF4-FFF2-40B4-BE49-F238E27FC236}">
                <a16:creationId xmlns:a16="http://schemas.microsoft.com/office/drawing/2014/main" id="{6C638DAC-1DAB-D2C7-56BE-14EF0151FAA2}"/>
              </a:ext>
            </a:extLst>
          </p:cNvPr>
          <p:cNvCxnSpPr>
            <a:cxnSpLocks/>
          </p:cNvCxnSpPr>
          <p:nvPr/>
        </p:nvCxnSpPr>
        <p:spPr bwMode="auto">
          <a:xfrm flipH="1">
            <a:off x="1399654" y="3031174"/>
            <a:ext cx="850194" cy="1248306"/>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0" name="Straight Arrow Connector 89">
            <a:extLst>
              <a:ext uri="{FF2B5EF4-FFF2-40B4-BE49-F238E27FC236}">
                <a16:creationId xmlns:a16="http://schemas.microsoft.com/office/drawing/2014/main" id="{14D18252-71E9-557E-739B-D0C93A62377A}"/>
              </a:ext>
            </a:extLst>
          </p:cNvPr>
          <p:cNvCxnSpPr>
            <a:cxnSpLocks/>
          </p:cNvCxnSpPr>
          <p:nvPr/>
        </p:nvCxnSpPr>
        <p:spPr bwMode="auto">
          <a:xfrm flipH="1">
            <a:off x="1468545" y="3736604"/>
            <a:ext cx="949317" cy="6096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91" name="Oval 90">
            <a:extLst>
              <a:ext uri="{FF2B5EF4-FFF2-40B4-BE49-F238E27FC236}">
                <a16:creationId xmlns:a16="http://schemas.microsoft.com/office/drawing/2014/main" id="{FE031048-9C71-6FCB-BEC2-4418215E05D2}"/>
              </a:ext>
            </a:extLst>
          </p:cNvPr>
          <p:cNvSpPr/>
          <p:nvPr/>
        </p:nvSpPr>
        <p:spPr bwMode="auto">
          <a:xfrm>
            <a:off x="1863798" y="4320512"/>
            <a:ext cx="391236" cy="391236"/>
          </a:xfrm>
          <a:prstGeom prst="ellipse">
            <a:avLst/>
          </a:prstGeom>
          <a:gradFill flip="none" rotWithShape="1">
            <a:gsLst>
              <a:gs pos="14000">
                <a:srgbClr val="FF0000"/>
              </a:gs>
              <a:gs pos="94000">
                <a:srgbClr val="800000">
                  <a:tint val="44500"/>
                  <a:satMod val="160000"/>
                </a:srgbClr>
              </a:gs>
              <a:gs pos="99000">
                <a:srgbClr val="800000">
                  <a:tint val="23500"/>
                  <a:satMod val="160000"/>
                  <a:lumMod val="68000"/>
                  <a:lumOff val="32000"/>
                </a:srgbClr>
              </a:gs>
            </a:gsLst>
            <a:lin ang="16200000" scaled="1"/>
            <a:tileRect/>
          </a:gradFill>
          <a:ln w="9525" cap="flat" cmpd="sng" algn="ctr">
            <a:solidFill>
              <a:srgbClr val="CE0025">
                <a:alpha val="90980"/>
              </a:srgbClr>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92" name="Straight Arrow Connector 91">
            <a:extLst>
              <a:ext uri="{FF2B5EF4-FFF2-40B4-BE49-F238E27FC236}">
                <a16:creationId xmlns:a16="http://schemas.microsoft.com/office/drawing/2014/main" id="{0B6AB8CE-21FF-9F72-06A3-8A1AB8C4E832}"/>
              </a:ext>
            </a:extLst>
          </p:cNvPr>
          <p:cNvCxnSpPr>
            <a:cxnSpLocks/>
          </p:cNvCxnSpPr>
          <p:nvPr/>
        </p:nvCxnSpPr>
        <p:spPr bwMode="auto">
          <a:xfrm flipH="1">
            <a:off x="2147114" y="3743205"/>
            <a:ext cx="254512" cy="53627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93" name="Rectangle 92">
            <a:extLst>
              <a:ext uri="{FF2B5EF4-FFF2-40B4-BE49-F238E27FC236}">
                <a16:creationId xmlns:a16="http://schemas.microsoft.com/office/drawing/2014/main" id="{74FB29C3-F337-96AE-44B7-772D08955CF6}"/>
              </a:ext>
            </a:extLst>
          </p:cNvPr>
          <p:cNvSpPr/>
          <p:nvPr/>
        </p:nvSpPr>
        <p:spPr bwMode="auto">
          <a:xfrm>
            <a:off x="2914475" y="3039249"/>
            <a:ext cx="453636" cy="4555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94" name="Straight Arrow Connector 93">
            <a:extLst>
              <a:ext uri="{FF2B5EF4-FFF2-40B4-BE49-F238E27FC236}">
                <a16:creationId xmlns:a16="http://schemas.microsoft.com/office/drawing/2014/main" id="{3D16DEE7-5D96-1EA8-E7BA-C69BFB18EFC9}"/>
              </a:ext>
            </a:extLst>
          </p:cNvPr>
          <p:cNvCxnSpPr>
            <a:cxnSpLocks/>
          </p:cNvCxnSpPr>
          <p:nvPr/>
        </p:nvCxnSpPr>
        <p:spPr bwMode="auto">
          <a:xfrm flipH="1">
            <a:off x="2807606" y="3051835"/>
            <a:ext cx="572914" cy="38114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95" name="Oval 94">
            <a:extLst>
              <a:ext uri="{FF2B5EF4-FFF2-40B4-BE49-F238E27FC236}">
                <a16:creationId xmlns:a16="http://schemas.microsoft.com/office/drawing/2014/main" id="{AB7EF06C-93F6-33BB-F503-7D2F5EA12C2C}"/>
              </a:ext>
            </a:extLst>
          </p:cNvPr>
          <p:cNvSpPr/>
          <p:nvPr/>
        </p:nvSpPr>
        <p:spPr bwMode="auto">
          <a:xfrm>
            <a:off x="1108378" y="4323969"/>
            <a:ext cx="391236" cy="391236"/>
          </a:xfrm>
          <a:prstGeom prst="ellipse">
            <a:avLst/>
          </a:prstGeom>
          <a:gradFill flip="none" rotWithShape="1">
            <a:gsLst>
              <a:gs pos="1000">
                <a:srgbClr val="FFBB77">
                  <a:lumMod val="74000"/>
                </a:srgb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rgbClr val="FFBB77"/>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7CB540D2-8ED1-7B47-251A-4A5A80688A2C}"/>
              </a:ext>
            </a:extLst>
          </p:cNvPr>
          <p:cNvSpPr/>
          <p:nvPr/>
        </p:nvSpPr>
        <p:spPr bwMode="auto">
          <a:xfrm>
            <a:off x="3182345" y="1448952"/>
            <a:ext cx="391236" cy="391236"/>
          </a:xfrm>
          <a:prstGeom prst="ellipse">
            <a:avLst/>
          </a:prstGeom>
          <a:gradFill flip="none" rotWithShape="1">
            <a:gsLst>
              <a:gs pos="1000">
                <a:schemeClr val="accent1">
                  <a:lumMod val="75000"/>
                </a:scheme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chemeClr val="accent1"/>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97" name="Straight Arrow Connector 96">
            <a:extLst>
              <a:ext uri="{FF2B5EF4-FFF2-40B4-BE49-F238E27FC236}">
                <a16:creationId xmlns:a16="http://schemas.microsoft.com/office/drawing/2014/main" id="{E39F11A4-7EBB-7411-AEF6-CC6897B02C9A}"/>
              </a:ext>
            </a:extLst>
          </p:cNvPr>
          <p:cNvCxnSpPr>
            <a:cxnSpLocks/>
          </p:cNvCxnSpPr>
          <p:nvPr/>
        </p:nvCxnSpPr>
        <p:spPr bwMode="auto">
          <a:xfrm>
            <a:off x="3369953" y="1924343"/>
            <a:ext cx="0" cy="40526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98" name="TextBox 97">
            <a:extLst>
              <a:ext uri="{FF2B5EF4-FFF2-40B4-BE49-F238E27FC236}">
                <a16:creationId xmlns:a16="http://schemas.microsoft.com/office/drawing/2014/main" id="{6CA2A362-90EC-D066-D2C3-136CD587F354}"/>
              </a:ext>
            </a:extLst>
          </p:cNvPr>
          <p:cNvSpPr txBox="1"/>
          <p:nvPr/>
        </p:nvSpPr>
        <p:spPr>
          <a:xfrm>
            <a:off x="2934117" y="955539"/>
            <a:ext cx="94288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HSC</a:t>
            </a:r>
          </a:p>
        </p:txBody>
      </p:sp>
      <p:sp>
        <p:nvSpPr>
          <p:cNvPr id="99" name="Rectangle 98">
            <a:extLst>
              <a:ext uri="{FF2B5EF4-FFF2-40B4-BE49-F238E27FC236}">
                <a16:creationId xmlns:a16="http://schemas.microsoft.com/office/drawing/2014/main" id="{62B775CD-CAFE-861A-5CCF-83B186BF29CB}"/>
              </a:ext>
            </a:extLst>
          </p:cNvPr>
          <p:cNvSpPr/>
          <p:nvPr/>
        </p:nvSpPr>
        <p:spPr bwMode="auto">
          <a:xfrm>
            <a:off x="3627984" y="2527371"/>
            <a:ext cx="820232" cy="4308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0" name="Rounded Rectangle 99">
            <a:extLst>
              <a:ext uri="{FF2B5EF4-FFF2-40B4-BE49-F238E27FC236}">
                <a16:creationId xmlns:a16="http://schemas.microsoft.com/office/drawing/2014/main" id="{C90E8021-3273-7D05-57EF-FC553902DACE}"/>
              </a:ext>
            </a:extLst>
          </p:cNvPr>
          <p:cNvSpPr/>
          <p:nvPr/>
        </p:nvSpPr>
        <p:spPr bwMode="auto">
          <a:xfrm>
            <a:off x="2800989" y="3116172"/>
            <a:ext cx="2241591" cy="2872590"/>
          </a:xfrm>
          <a:prstGeom prst="round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1" name="Rounded Rectangle 100">
            <a:extLst>
              <a:ext uri="{FF2B5EF4-FFF2-40B4-BE49-F238E27FC236}">
                <a16:creationId xmlns:a16="http://schemas.microsoft.com/office/drawing/2014/main" id="{439A6EB1-E6B1-4C4A-107F-21F576AC347C}"/>
              </a:ext>
            </a:extLst>
          </p:cNvPr>
          <p:cNvSpPr/>
          <p:nvPr/>
        </p:nvSpPr>
        <p:spPr bwMode="auto">
          <a:xfrm rot="1944066">
            <a:off x="1647813" y="2105519"/>
            <a:ext cx="559089" cy="3040963"/>
          </a:xfrm>
          <a:prstGeom prst="roundRect">
            <a:avLst/>
          </a:prstGeom>
          <a:solidFill>
            <a:srgbClr val="FFC000">
              <a:alpha val="2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2" name="Right Triangle 101">
            <a:extLst>
              <a:ext uri="{FF2B5EF4-FFF2-40B4-BE49-F238E27FC236}">
                <a16:creationId xmlns:a16="http://schemas.microsoft.com/office/drawing/2014/main" id="{FC360030-BD77-AE52-FC1D-FC05164EDC1C}"/>
              </a:ext>
            </a:extLst>
          </p:cNvPr>
          <p:cNvSpPr/>
          <p:nvPr/>
        </p:nvSpPr>
        <p:spPr bwMode="auto">
          <a:xfrm rot="1589123" flipH="1">
            <a:off x="1364710" y="2906668"/>
            <a:ext cx="1175127" cy="2205312"/>
          </a:xfrm>
          <a:prstGeom prst="rtTriangle">
            <a:avLst/>
          </a:prstGeom>
          <a:solidFill>
            <a:srgbClr val="FF00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8C8BBC57-B5C6-AE63-BF3D-B75178588CEA}"/>
              </a:ext>
            </a:extLst>
          </p:cNvPr>
          <p:cNvSpPr txBox="1"/>
          <p:nvPr/>
        </p:nvSpPr>
        <p:spPr>
          <a:xfrm>
            <a:off x="2481414" y="5132012"/>
            <a:ext cx="595035"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gran</a:t>
            </a:r>
          </a:p>
        </p:txBody>
      </p:sp>
      <p:sp>
        <p:nvSpPr>
          <p:cNvPr id="104" name="Right Triangle 103">
            <a:extLst>
              <a:ext uri="{FF2B5EF4-FFF2-40B4-BE49-F238E27FC236}">
                <a16:creationId xmlns:a16="http://schemas.microsoft.com/office/drawing/2014/main" id="{895E1510-A671-DD67-E322-6DB878EADA22}"/>
              </a:ext>
            </a:extLst>
          </p:cNvPr>
          <p:cNvSpPr/>
          <p:nvPr/>
        </p:nvSpPr>
        <p:spPr bwMode="auto">
          <a:xfrm flipH="1">
            <a:off x="2136544" y="3911645"/>
            <a:ext cx="1258104" cy="2023670"/>
          </a:xfrm>
          <a:prstGeom prst="rtTriangle">
            <a:avLst/>
          </a:prstGeom>
          <a:solidFill>
            <a:srgbClr val="00B05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DDFC8CD3-F489-B4DA-5D09-A7A18ED45875}"/>
              </a:ext>
            </a:extLst>
          </p:cNvPr>
          <p:cNvSpPr txBox="1"/>
          <p:nvPr/>
        </p:nvSpPr>
        <p:spPr>
          <a:xfrm>
            <a:off x="1694043" y="6267337"/>
            <a:ext cx="2710999" cy="369332"/>
          </a:xfrm>
          <a:prstGeom prst="rect">
            <a:avLst/>
          </a:prstGeom>
          <a:noFill/>
        </p:spPr>
        <p:txBody>
          <a:bodyPr wrap="none" rtlCol="0">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Pellin</a:t>
            </a:r>
            <a:r>
              <a:rPr lang="en-US" sz="1800" b="0" i="1" dirty="0">
                <a:latin typeface="Arial" panose="020B0604020202020204" pitchFamily="34" charset="0"/>
                <a:cs typeface="Arial" panose="020B0604020202020204" pitchFamily="34" charset="0"/>
              </a:rPr>
              <a:t>, Nat Comm 2019)</a:t>
            </a:r>
          </a:p>
        </p:txBody>
      </p:sp>
      <p:pic>
        <p:nvPicPr>
          <p:cNvPr id="106" name="Picture 2" descr="HEME100">
            <a:extLst>
              <a:ext uri="{FF2B5EF4-FFF2-40B4-BE49-F238E27FC236}">
                <a16:creationId xmlns:a16="http://schemas.microsoft.com/office/drawing/2014/main" id="{18553322-274D-746C-3A5A-DFB2568587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24000"/>
                    </a14:imgEffect>
                  </a14:imgLayer>
                </a14:imgProps>
              </a:ext>
              <a:ext uri="{28A0092B-C50C-407E-A947-70E740481C1C}">
                <a14:useLocalDpi xmlns:a14="http://schemas.microsoft.com/office/drawing/2010/main" val="0"/>
              </a:ext>
            </a:extLst>
          </a:blip>
          <a:srcRect l="1158"/>
          <a:stretch>
            <a:fillRect/>
          </a:stretch>
        </p:blipFill>
        <p:spPr bwMode="auto">
          <a:xfrm>
            <a:off x="5607750" y="3540456"/>
            <a:ext cx="4471167" cy="2970428"/>
          </a:xfrm>
          <a:prstGeom prst="rect">
            <a:avLst/>
          </a:prstGeom>
          <a:noFill/>
          <a:ln w="19050">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 name="Right Brace 106">
            <a:extLst>
              <a:ext uri="{FF2B5EF4-FFF2-40B4-BE49-F238E27FC236}">
                <a16:creationId xmlns:a16="http://schemas.microsoft.com/office/drawing/2014/main" id="{8BED199A-28BA-F2A6-0545-5B6AD976DE19}"/>
              </a:ext>
            </a:extLst>
          </p:cNvPr>
          <p:cNvSpPr/>
          <p:nvPr/>
        </p:nvSpPr>
        <p:spPr>
          <a:xfrm flipH="1" flipV="1">
            <a:off x="630511" y="2063185"/>
            <a:ext cx="254259" cy="2403383"/>
          </a:xfrm>
          <a:prstGeom prst="rightBrace">
            <a:avLst/>
          </a:prstGeom>
          <a:solidFill>
            <a:schemeClr val="bg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08" name="Straight Connector 107">
            <a:extLst>
              <a:ext uri="{FF2B5EF4-FFF2-40B4-BE49-F238E27FC236}">
                <a16:creationId xmlns:a16="http://schemas.microsoft.com/office/drawing/2014/main" id="{A5B4ED1E-BF70-E324-711F-D0AE3907C031}"/>
              </a:ext>
            </a:extLst>
          </p:cNvPr>
          <p:cNvCxnSpPr>
            <a:cxnSpLocks/>
          </p:cNvCxnSpPr>
          <p:nvPr/>
        </p:nvCxnSpPr>
        <p:spPr bwMode="auto">
          <a:xfrm>
            <a:off x="5200215" y="5554415"/>
            <a:ext cx="407492" cy="969721"/>
          </a:xfrm>
          <a:prstGeom prst="line">
            <a:avLst/>
          </a:prstGeom>
          <a:solidFill>
            <a:schemeClr val="accent1"/>
          </a:solidFill>
          <a:ln w="25400" cap="flat" cmpd="sng" algn="ctr">
            <a:solidFill>
              <a:schemeClr val="accent1"/>
            </a:solidFill>
            <a:prstDash val="solid"/>
            <a:round/>
            <a:headEnd type="none" w="lg" len="lg"/>
            <a:tailEnd type="none" w="med" len="med"/>
          </a:ln>
          <a:effectLst/>
        </p:spPr>
      </p:cxnSp>
      <p:sp>
        <p:nvSpPr>
          <p:cNvPr id="109" name="TextBox 108">
            <a:extLst>
              <a:ext uri="{FF2B5EF4-FFF2-40B4-BE49-F238E27FC236}">
                <a16:creationId xmlns:a16="http://schemas.microsoft.com/office/drawing/2014/main" id="{6552568C-1DDA-CCF9-616A-1A1F60E8BA33}"/>
              </a:ext>
            </a:extLst>
          </p:cNvPr>
          <p:cNvSpPr txBox="1"/>
          <p:nvPr/>
        </p:nvSpPr>
        <p:spPr>
          <a:xfrm rot="16200000">
            <a:off x="-459056" y="3047426"/>
            <a:ext cx="1726755" cy="461665"/>
          </a:xfrm>
          <a:prstGeom prst="rect">
            <a:avLst/>
          </a:prstGeom>
          <a:noFill/>
        </p:spPr>
        <p:txBody>
          <a:bodyPr wrap="none" rtlCol="0">
            <a:spAutoFit/>
          </a:bodyPr>
          <a:lstStyle/>
          <a:p>
            <a:r>
              <a:rPr lang="en-US" sz="2400" b="0" i="1" dirty="0">
                <a:latin typeface="Arial" panose="020B0604020202020204" pitchFamily="34" charset="0"/>
                <a:cs typeface="Arial" panose="020B0604020202020204" pitchFamily="34" charset="0"/>
              </a:rPr>
              <a:t>progenitors</a:t>
            </a:r>
          </a:p>
        </p:txBody>
      </p:sp>
      <p:cxnSp>
        <p:nvCxnSpPr>
          <p:cNvPr id="110" name="Straight Connector 109">
            <a:extLst>
              <a:ext uri="{FF2B5EF4-FFF2-40B4-BE49-F238E27FC236}">
                <a16:creationId xmlns:a16="http://schemas.microsoft.com/office/drawing/2014/main" id="{76BF1F0A-F3B7-E1A8-7578-8A18287F44C4}"/>
              </a:ext>
            </a:extLst>
          </p:cNvPr>
          <p:cNvCxnSpPr>
            <a:cxnSpLocks/>
          </p:cNvCxnSpPr>
          <p:nvPr/>
        </p:nvCxnSpPr>
        <p:spPr bwMode="auto">
          <a:xfrm flipV="1">
            <a:off x="5202687" y="3547756"/>
            <a:ext cx="382906" cy="1993407"/>
          </a:xfrm>
          <a:prstGeom prst="line">
            <a:avLst/>
          </a:prstGeom>
          <a:solidFill>
            <a:schemeClr val="accent1"/>
          </a:solidFill>
          <a:ln w="25400" cap="flat" cmpd="sng" algn="ctr">
            <a:solidFill>
              <a:schemeClr val="accent1"/>
            </a:solidFill>
            <a:prstDash val="solid"/>
            <a:round/>
            <a:headEnd type="none" w="lg" len="lg"/>
            <a:tailEnd type="none" w="med" len="med"/>
          </a:ln>
          <a:effectLst/>
        </p:spPr>
      </p:cxnSp>
      <p:sp>
        <p:nvSpPr>
          <p:cNvPr id="111" name="TextBox 110">
            <a:extLst>
              <a:ext uri="{FF2B5EF4-FFF2-40B4-BE49-F238E27FC236}">
                <a16:creationId xmlns:a16="http://schemas.microsoft.com/office/drawing/2014/main" id="{DAB95376-F3FF-2637-BCE2-792493AC95E8}"/>
              </a:ext>
            </a:extLst>
          </p:cNvPr>
          <p:cNvSpPr txBox="1"/>
          <p:nvPr/>
        </p:nvSpPr>
        <p:spPr>
          <a:xfrm>
            <a:off x="6600363" y="3055813"/>
            <a:ext cx="2685351" cy="461665"/>
          </a:xfrm>
          <a:prstGeom prst="rect">
            <a:avLst/>
          </a:prstGeom>
          <a:noFill/>
        </p:spPr>
        <p:txBody>
          <a:bodyPr wrap="none" rtlCol="0">
            <a:spAutoFit/>
          </a:bodyPr>
          <a:lstStyle/>
          <a:p>
            <a:r>
              <a:rPr lang="en-US" sz="2400" b="0" i="1" dirty="0">
                <a:latin typeface="Arial" panose="020B0604020202020204" pitchFamily="34" charset="0"/>
                <a:cs typeface="Arial" panose="020B0604020202020204" pitchFamily="34" charset="0"/>
              </a:rPr>
              <a:t>mature blood cells</a:t>
            </a:r>
          </a:p>
        </p:txBody>
      </p:sp>
    </p:spTree>
    <p:extLst>
      <p:ext uri="{BB962C8B-B14F-4D97-AF65-F5344CB8AC3E}">
        <p14:creationId xmlns:p14="http://schemas.microsoft.com/office/powerpoint/2010/main" val="2743525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4B58C-F01A-26D9-1F16-2A91E71CA208}"/>
              </a:ext>
            </a:extLst>
          </p:cNvPr>
          <p:cNvSpPr txBox="1"/>
          <p:nvPr/>
        </p:nvSpPr>
        <p:spPr>
          <a:xfrm>
            <a:off x="701154" y="2173685"/>
            <a:ext cx="8884692" cy="2308324"/>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Do neonatal Mks and platelets</a:t>
            </a:r>
          </a:p>
          <a:p>
            <a:pPr algn="ctr"/>
            <a:r>
              <a:rPr lang="en-US" sz="4800" dirty="0">
                <a:latin typeface="Arial" panose="020B0604020202020204" pitchFamily="34" charset="0"/>
                <a:cs typeface="Arial" panose="020B0604020202020204" pitchFamily="34" charset="0"/>
              </a:rPr>
              <a:t>differ from their adult counterparts?</a:t>
            </a:r>
          </a:p>
        </p:txBody>
      </p:sp>
      <p:sp>
        <p:nvSpPr>
          <p:cNvPr id="2" name="TextBox 1">
            <a:extLst>
              <a:ext uri="{FF2B5EF4-FFF2-40B4-BE49-F238E27FC236}">
                <a16:creationId xmlns:a16="http://schemas.microsoft.com/office/drawing/2014/main" id="{0ED37F2C-304D-1F32-9657-A15663D2F369}"/>
              </a:ext>
            </a:extLst>
          </p:cNvPr>
          <p:cNvSpPr txBox="1"/>
          <p:nvPr/>
        </p:nvSpPr>
        <p:spPr>
          <a:xfrm>
            <a:off x="4837166" y="609600"/>
            <a:ext cx="61266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20093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55E97C1-985F-91F7-6736-B0FBD4B2D85A}"/>
              </a:ext>
            </a:extLst>
          </p:cNvPr>
          <p:cNvPicPr>
            <a:picLocks noChangeAspect="1" noChangeArrowheads="1"/>
          </p:cNvPicPr>
          <p:nvPr/>
        </p:nvPicPr>
        <p:blipFill rotWithShape="1">
          <a:blip r:embed="rId3"/>
          <a:srcRect b="52176"/>
          <a:stretch/>
        </p:blipFill>
        <p:spPr bwMode="auto">
          <a:xfrm>
            <a:off x="841456" y="1825220"/>
            <a:ext cx="5726364" cy="2900160"/>
          </a:xfrm>
          <a:prstGeom prst="rect">
            <a:avLst/>
          </a:prstGeom>
          <a:noFill/>
          <a:ln w="9525">
            <a:noFill/>
            <a:round/>
            <a:headEnd/>
            <a:tailEnd/>
          </a:ln>
          <a:effectLst/>
        </p:spPr>
      </p:pic>
      <p:sp>
        <p:nvSpPr>
          <p:cNvPr id="3" name="TextBox 2">
            <a:extLst>
              <a:ext uri="{FF2B5EF4-FFF2-40B4-BE49-F238E27FC236}">
                <a16:creationId xmlns:a16="http://schemas.microsoft.com/office/drawing/2014/main" id="{E74CF3C3-C23A-0598-B33C-EF3695D2D427}"/>
              </a:ext>
            </a:extLst>
          </p:cNvPr>
          <p:cNvSpPr txBox="1"/>
          <p:nvPr/>
        </p:nvSpPr>
        <p:spPr>
          <a:xfrm>
            <a:off x="1227749" y="1374482"/>
            <a:ext cx="2198038" cy="369332"/>
          </a:xfrm>
          <a:prstGeom prst="rect">
            <a:avLst/>
          </a:prstGeom>
          <a:solidFill>
            <a:schemeClr val="bg1"/>
          </a:solidFill>
        </p:spPr>
        <p:txBody>
          <a:bodyPr wrap="none" rtlCol="0">
            <a:spAutoFit/>
          </a:bodyPr>
          <a:lstStyle/>
          <a:p>
            <a:r>
              <a:rPr lang="en-US" b="1" dirty="0">
                <a:latin typeface="Arial" panose="020B0604020202020204" pitchFamily="34" charset="0"/>
                <a:cs typeface="Arial" panose="020B0604020202020204" pitchFamily="34" charset="0"/>
              </a:rPr>
              <a:t>2N/4N CB-derived</a:t>
            </a:r>
          </a:p>
        </p:txBody>
      </p:sp>
      <p:sp>
        <p:nvSpPr>
          <p:cNvPr id="5" name="TextBox 4">
            <a:extLst>
              <a:ext uri="{FF2B5EF4-FFF2-40B4-BE49-F238E27FC236}">
                <a16:creationId xmlns:a16="http://schemas.microsoft.com/office/drawing/2014/main" id="{6975AC8D-B543-7AB6-793C-A9B360760220}"/>
              </a:ext>
            </a:extLst>
          </p:cNvPr>
          <p:cNvSpPr txBox="1"/>
          <p:nvPr/>
        </p:nvSpPr>
        <p:spPr>
          <a:xfrm>
            <a:off x="3903172" y="1381190"/>
            <a:ext cx="2381806" cy="369332"/>
          </a:xfrm>
          <a:prstGeom prst="rect">
            <a:avLst/>
          </a:prstGeom>
          <a:solidFill>
            <a:srgbClr val="FFFFFF"/>
          </a:solidFill>
        </p:spPr>
        <p:txBody>
          <a:bodyPr wrap="none" rtlCol="0">
            <a:spAutoFit/>
          </a:bodyPr>
          <a:lstStyle/>
          <a:p>
            <a:r>
              <a:rPr lang="en-US" b="1" dirty="0">
                <a:latin typeface="Arial" panose="020B0604020202020204" pitchFamily="34" charset="0"/>
                <a:cs typeface="Arial" panose="020B0604020202020204" pitchFamily="34" charset="0"/>
              </a:rPr>
              <a:t>2N/4N Adult-derived</a:t>
            </a:r>
          </a:p>
        </p:txBody>
      </p:sp>
      <p:sp>
        <p:nvSpPr>
          <p:cNvPr id="6" name="Title 2">
            <a:extLst>
              <a:ext uri="{FF2B5EF4-FFF2-40B4-BE49-F238E27FC236}">
                <a16:creationId xmlns:a16="http://schemas.microsoft.com/office/drawing/2014/main" id="{ADA76A3A-A560-F0DD-1FCA-CF7140E0AB5E}"/>
              </a:ext>
            </a:extLst>
          </p:cNvPr>
          <p:cNvSpPr txBox="1">
            <a:spLocks/>
          </p:cNvSpPr>
          <p:nvPr/>
        </p:nvSpPr>
        <p:spPr>
          <a:xfrm>
            <a:off x="563694" y="197487"/>
            <a:ext cx="9159612" cy="8285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mj-lt"/>
                <a:ea typeface="+mj-ea"/>
                <a:cs typeface="+mj-cs"/>
              </a:defRPr>
            </a:lvl1pPr>
          </a:lstStyle>
          <a:p>
            <a:pPr>
              <a:lnSpc>
                <a:spcPct val="90000"/>
              </a:lnSpc>
            </a:pPr>
            <a:r>
              <a:rPr lang="en-GB" dirty="0">
                <a:solidFill>
                  <a:srgbClr val="000000"/>
                </a:solidFill>
                <a:latin typeface="Arial" panose="020B0604020202020204" pitchFamily="34" charset="0"/>
                <a:ea typeface="msgothic" charset="0"/>
                <a:cs typeface="Arial" panose="020B0604020202020204" pitchFamily="34" charset="0"/>
              </a:rPr>
              <a:t>Cytoplasmic maturation occurs at lower ploidy in human cord blood-derived Mks</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B761474-73BC-0414-1012-C76296D94B71}"/>
              </a:ext>
            </a:extLst>
          </p:cNvPr>
          <p:cNvSpPr/>
          <p:nvPr/>
        </p:nvSpPr>
        <p:spPr>
          <a:xfrm>
            <a:off x="772595" y="5018945"/>
            <a:ext cx="8686834" cy="1200329"/>
          </a:xfrm>
          <a:prstGeom prst="rect">
            <a:avLst/>
          </a:prstGeom>
        </p:spPr>
        <p:txBody>
          <a:bodyPr wrap="square">
            <a:spAutoFit/>
          </a:bodyPr>
          <a:lstStyle/>
          <a:p>
            <a:pPr>
              <a:spcAft>
                <a:spcPts val="1200"/>
              </a:spcAft>
            </a:pPr>
            <a:r>
              <a:rPr lang="en-US" sz="2400" dirty="0">
                <a:latin typeface="Arial" panose="020B0604020202020204" pitchFamily="34" charset="0"/>
                <a:cs typeface="Arial" panose="020B0604020202020204" pitchFamily="34" charset="0"/>
              </a:rPr>
              <a:t>Cord blood CD34-derived Mks have lower ploidy, are more sensitive to TPO, and generate fewer platelets compared to adult peripheral blood CD34-derived Mks.</a:t>
            </a:r>
          </a:p>
        </p:txBody>
      </p:sp>
      <p:sp>
        <p:nvSpPr>
          <p:cNvPr id="10" name="Rectangle 9">
            <a:extLst>
              <a:ext uri="{FF2B5EF4-FFF2-40B4-BE49-F238E27FC236}">
                <a16:creationId xmlns:a16="http://schemas.microsoft.com/office/drawing/2014/main" id="{FFDCFA6F-64D5-616B-1293-190B94C14C2B}"/>
              </a:ext>
            </a:extLst>
          </p:cNvPr>
          <p:cNvSpPr/>
          <p:nvPr/>
        </p:nvSpPr>
        <p:spPr>
          <a:xfrm>
            <a:off x="7325039" y="6306499"/>
            <a:ext cx="2737156" cy="369332"/>
          </a:xfrm>
          <a:prstGeom prst="rect">
            <a:avLst/>
          </a:prstGeom>
        </p:spPr>
        <p:txBody>
          <a:bodyPr wrap="square">
            <a:spAutoFit/>
          </a:bodyPr>
          <a:lstStyle/>
          <a:p>
            <a:pPr algn="ctr"/>
            <a:r>
              <a:rPr lang="en-US" i="1" dirty="0">
                <a:latin typeface="Arial" panose="020B0604020202020204" pitchFamily="34" charset="0"/>
                <a:cs typeface="Arial" panose="020B0604020202020204" pitchFamily="34" charset="0"/>
              </a:rPr>
              <a:t>(Liu,</a:t>
            </a:r>
            <a:r>
              <a:rPr lang="en-US" b="1" i="1"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Blood 2011)</a:t>
            </a:r>
            <a:endParaRPr lang="en-US" i="1" dirty="0">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B5505E09-3B61-C09C-C4E3-D0FB2127F6A6}"/>
              </a:ext>
            </a:extLst>
          </p:cNvPr>
          <p:cNvPicPr>
            <a:picLocks noChangeAspect="1" noChangeArrowheads="1"/>
          </p:cNvPicPr>
          <p:nvPr/>
        </p:nvPicPr>
        <p:blipFill rotWithShape="1">
          <a:blip r:embed="rId3"/>
          <a:srcRect t="50000" r="49471" b="3195"/>
          <a:stretch/>
        </p:blipFill>
        <p:spPr bwMode="auto">
          <a:xfrm>
            <a:off x="6645386" y="1792561"/>
            <a:ext cx="2893456" cy="2838381"/>
          </a:xfrm>
          <a:prstGeom prst="rect">
            <a:avLst/>
          </a:prstGeom>
          <a:noFill/>
          <a:ln w="9525">
            <a:noFill/>
            <a:round/>
            <a:headEnd/>
            <a:tailEnd/>
          </a:ln>
          <a:effectLst/>
        </p:spPr>
      </p:pic>
      <p:sp>
        <p:nvSpPr>
          <p:cNvPr id="4" name="TextBox 3">
            <a:extLst>
              <a:ext uri="{FF2B5EF4-FFF2-40B4-BE49-F238E27FC236}">
                <a16:creationId xmlns:a16="http://schemas.microsoft.com/office/drawing/2014/main" id="{5628F374-E3FA-5EC2-FC1B-F3468CFFB7F8}"/>
              </a:ext>
            </a:extLst>
          </p:cNvPr>
          <p:cNvSpPr txBox="1"/>
          <p:nvPr/>
        </p:nvSpPr>
        <p:spPr>
          <a:xfrm>
            <a:off x="7039584" y="1374482"/>
            <a:ext cx="2022733" cy="369332"/>
          </a:xfrm>
          <a:prstGeom prst="rect">
            <a:avLst/>
          </a:prstGeom>
          <a:solidFill>
            <a:srgbClr val="FFFFFF"/>
          </a:solidFill>
        </p:spPr>
        <p:txBody>
          <a:bodyPr wrap="none" rtlCol="0">
            <a:spAutoFit/>
          </a:bodyPr>
          <a:lstStyle/>
          <a:p>
            <a:r>
              <a:rPr lang="en-US" b="1" dirty="0">
                <a:latin typeface="Arial" panose="020B0604020202020204" pitchFamily="34" charset="0"/>
                <a:cs typeface="Arial" panose="020B0604020202020204" pitchFamily="34" charset="0"/>
              </a:rPr>
              <a:t>8N Adult-derived</a:t>
            </a:r>
          </a:p>
        </p:txBody>
      </p:sp>
    </p:spTree>
    <p:extLst>
      <p:ext uri="{BB962C8B-B14F-4D97-AF65-F5344CB8AC3E}">
        <p14:creationId xmlns:p14="http://schemas.microsoft.com/office/powerpoint/2010/main" val="3444367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DA76A3A-A560-F0DD-1FCA-CF7140E0AB5E}"/>
              </a:ext>
            </a:extLst>
          </p:cNvPr>
          <p:cNvSpPr txBox="1">
            <a:spLocks/>
          </p:cNvSpPr>
          <p:nvPr/>
        </p:nvSpPr>
        <p:spPr>
          <a:xfrm>
            <a:off x="696686" y="228575"/>
            <a:ext cx="8955314" cy="8285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mj-lt"/>
                <a:ea typeface="+mj-ea"/>
                <a:cs typeface="+mj-cs"/>
              </a:defRPr>
            </a:lvl1pPr>
          </a:lstStyle>
          <a:p>
            <a:pPr>
              <a:lnSpc>
                <a:spcPct val="90000"/>
              </a:lnSpc>
            </a:pPr>
            <a:r>
              <a:rPr lang="en-GB" dirty="0">
                <a:solidFill>
                  <a:srgbClr val="000000"/>
                </a:solidFill>
                <a:latin typeface="Arial" panose="020B0604020202020204" pitchFamily="34" charset="0"/>
                <a:ea typeface="msgothic" charset="0"/>
                <a:cs typeface="Arial" panose="020B0604020202020204" pitchFamily="34" charset="0"/>
              </a:rPr>
              <a:t>Human CD34 cord blood- and adult-derived Mks differ in TPO responsiveness</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FDCFA6F-64D5-616B-1293-190B94C14C2B}"/>
              </a:ext>
            </a:extLst>
          </p:cNvPr>
          <p:cNvSpPr/>
          <p:nvPr/>
        </p:nvSpPr>
        <p:spPr>
          <a:xfrm>
            <a:off x="7169656" y="6182345"/>
            <a:ext cx="2737156" cy="369332"/>
          </a:xfrm>
          <a:prstGeom prst="rect">
            <a:avLst/>
          </a:prstGeom>
        </p:spPr>
        <p:txBody>
          <a:bodyPr wrap="square">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Pastos</a:t>
            </a:r>
            <a:r>
              <a:rPr lang="en-US" i="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Blood 2006)</a:t>
            </a:r>
            <a:endParaRPr lang="en-US" i="1" dirty="0">
              <a:latin typeface="Arial" panose="020B0604020202020204" pitchFamily="34" charset="0"/>
              <a:cs typeface="Arial" panose="020B0604020202020204" pitchFamily="34" charset="0"/>
            </a:endParaRPr>
          </a:p>
        </p:txBody>
      </p:sp>
      <p:pic>
        <p:nvPicPr>
          <p:cNvPr id="8" name="Picture 7" descr="A graph of a number of numbers and a line&#10;&#10;Description automatically generated with medium confidence">
            <a:extLst>
              <a:ext uri="{FF2B5EF4-FFF2-40B4-BE49-F238E27FC236}">
                <a16:creationId xmlns:a16="http://schemas.microsoft.com/office/drawing/2014/main" id="{E32C4A6F-CB45-180C-F0C1-9AAEAAB05BC7}"/>
              </a:ext>
            </a:extLst>
          </p:cNvPr>
          <p:cNvPicPr>
            <a:picLocks noChangeAspect="1"/>
          </p:cNvPicPr>
          <p:nvPr/>
        </p:nvPicPr>
        <p:blipFill>
          <a:blip r:embed="rId3"/>
          <a:stretch>
            <a:fillRect/>
          </a:stretch>
        </p:blipFill>
        <p:spPr>
          <a:xfrm>
            <a:off x="1335316" y="1710194"/>
            <a:ext cx="6319260" cy="4448759"/>
          </a:xfrm>
          <a:prstGeom prst="rect">
            <a:avLst/>
          </a:prstGeom>
        </p:spPr>
      </p:pic>
      <p:sp>
        <p:nvSpPr>
          <p:cNvPr id="12" name="TextBox 11">
            <a:extLst>
              <a:ext uri="{FF2B5EF4-FFF2-40B4-BE49-F238E27FC236}">
                <a16:creationId xmlns:a16="http://schemas.microsoft.com/office/drawing/2014/main" id="{04DBD278-1022-4508-B94C-4CFAF24B9F53}"/>
              </a:ext>
            </a:extLst>
          </p:cNvPr>
          <p:cNvSpPr txBox="1"/>
          <p:nvPr/>
        </p:nvSpPr>
        <p:spPr>
          <a:xfrm>
            <a:off x="7621713" y="3857588"/>
            <a:ext cx="1484702"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Neonatal</a:t>
            </a:r>
          </a:p>
          <a:p>
            <a:pPr algn="ctr"/>
            <a:r>
              <a:rPr lang="en-US" sz="2400" b="1" dirty="0">
                <a:latin typeface="Arial" panose="020B0604020202020204" pitchFamily="34" charset="0"/>
                <a:cs typeface="Arial" panose="020B0604020202020204" pitchFamily="34" charset="0"/>
              </a:rPr>
              <a:t>(CB)</a:t>
            </a:r>
          </a:p>
        </p:txBody>
      </p:sp>
      <p:sp>
        <p:nvSpPr>
          <p:cNvPr id="13" name="TextBox 12">
            <a:extLst>
              <a:ext uri="{FF2B5EF4-FFF2-40B4-BE49-F238E27FC236}">
                <a16:creationId xmlns:a16="http://schemas.microsoft.com/office/drawing/2014/main" id="{0B9F4E35-E311-1710-D5D4-B0CBDEBC71CC}"/>
              </a:ext>
            </a:extLst>
          </p:cNvPr>
          <p:cNvSpPr txBox="1"/>
          <p:nvPr/>
        </p:nvSpPr>
        <p:spPr>
          <a:xfrm>
            <a:off x="7654575" y="2171860"/>
            <a:ext cx="141897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Adult (PB)</a:t>
            </a:r>
          </a:p>
        </p:txBody>
      </p:sp>
      <p:sp>
        <p:nvSpPr>
          <p:cNvPr id="14" name="Rectangle 13">
            <a:extLst>
              <a:ext uri="{FF2B5EF4-FFF2-40B4-BE49-F238E27FC236}">
                <a16:creationId xmlns:a16="http://schemas.microsoft.com/office/drawing/2014/main" id="{12C6998D-0B91-0934-8ACC-7ACC36E119CA}"/>
              </a:ext>
            </a:extLst>
          </p:cNvPr>
          <p:cNvSpPr/>
          <p:nvPr/>
        </p:nvSpPr>
        <p:spPr>
          <a:xfrm>
            <a:off x="2986262" y="2333705"/>
            <a:ext cx="1828800" cy="1130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495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846F3-4496-A060-1C62-03C14B3E9D90}"/>
              </a:ext>
            </a:extLst>
          </p:cNvPr>
          <p:cNvSpPr txBox="1"/>
          <p:nvPr/>
        </p:nvSpPr>
        <p:spPr>
          <a:xfrm>
            <a:off x="463215" y="170028"/>
            <a:ext cx="9360568" cy="978729"/>
          </a:xfrm>
          <a:prstGeom prst="rect">
            <a:avLst/>
          </a:prstGeom>
          <a:noFill/>
        </p:spPr>
        <p:txBody>
          <a:bodyPr wrap="square">
            <a:spAutoFit/>
          </a:bodyPr>
          <a:lstStyle/>
          <a:p>
            <a:pPr algn="ctr">
              <a:lnSpc>
                <a:spcPct val="90000"/>
              </a:lnSpc>
            </a:pPr>
            <a:r>
              <a:rPr lang="en-US" sz="3200" b="1" dirty="0">
                <a:solidFill>
                  <a:srgbClr val="000000"/>
                </a:solidFill>
                <a:latin typeface="Arial" panose="020B0604020202020204" pitchFamily="34" charset="0"/>
                <a:cs typeface="Arial" panose="020B0604020202020204" pitchFamily="34" charset="0"/>
              </a:rPr>
              <a:t>Human neonatal platelets </a:t>
            </a:r>
            <a:r>
              <a:rPr lang="en-US" sz="3200" b="1" dirty="0">
                <a:solidFill>
                  <a:srgbClr val="000000"/>
                </a:solidFill>
                <a:effectLst/>
                <a:latin typeface="Arial" panose="020B0604020202020204" pitchFamily="34" charset="0"/>
                <a:cs typeface="Arial" panose="020B0604020202020204" pitchFamily="34" charset="0"/>
              </a:rPr>
              <a:t>are hypo-responsive to multiple agonists</a:t>
            </a:r>
          </a:p>
        </p:txBody>
      </p:sp>
      <p:sp>
        <p:nvSpPr>
          <p:cNvPr id="6" name="TextBox 5">
            <a:extLst>
              <a:ext uri="{FF2B5EF4-FFF2-40B4-BE49-F238E27FC236}">
                <a16:creationId xmlns:a16="http://schemas.microsoft.com/office/drawing/2014/main" id="{C5D8C77B-03A5-D2B9-06CA-9C3CA4194A2E}"/>
              </a:ext>
            </a:extLst>
          </p:cNvPr>
          <p:cNvSpPr txBox="1"/>
          <p:nvPr/>
        </p:nvSpPr>
        <p:spPr>
          <a:xfrm>
            <a:off x="1661296" y="6407540"/>
            <a:ext cx="6964406"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(reviewed in Davenport, RPTH 2022; Ferrer-Marin, Platelets 2022)</a:t>
            </a:r>
          </a:p>
        </p:txBody>
      </p:sp>
      <p:graphicFrame>
        <p:nvGraphicFramePr>
          <p:cNvPr id="5" name="Table 4">
            <a:extLst>
              <a:ext uri="{FF2B5EF4-FFF2-40B4-BE49-F238E27FC236}">
                <a16:creationId xmlns:a16="http://schemas.microsoft.com/office/drawing/2014/main" id="{22FCD3FB-94FC-F37C-A1BA-8A2D51E45768}"/>
              </a:ext>
            </a:extLst>
          </p:cNvPr>
          <p:cNvGraphicFramePr>
            <a:graphicFrameLocks noGrp="1"/>
          </p:cNvGraphicFramePr>
          <p:nvPr>
            <p:extLst>
              <p:ext uri="{D42A27DB-BD31-4B8C-83A1-F6EECF244321}">
                <p14:modId xmlns:p14="http://schemas.microsoft.com/office/powerpoint/2010/main" val="2031547722"/>
              </p:ext>
            </p:extLst>
          </p:nvPr>
        </p:nvGraphicFramePr>
        <p:xfrm>
          <a:off x="420731" y="1363132"/>
          <a:ext cx="9532620" cy="4871525"/>
        </p:xfrm>
        <a:graphic>
          <a:graphicData uri="http://schemas.openxmlformats.org/drawingml/2006/table">
            <a:tbl>
              <a:tblPr firstRow="1" bandRow="1">
                <a:tableStyleId>{5C22544A-7EE6-4342-B048-85BDC9FD1C3A}</a:tableStyleId>
              </a:tblPr>
              <a:tblGrid>
                <a:gridCol w="3031998">
                  <a:extLst>
                    <a:ext uri="{9D8B030D-6E8A-4147-A177-3AD203B41FA5}">
                      <a16:colId xmlns:a16="http://schemas.microsoft.com/office/drawing/2014/main" val="2882343783"/>
                    </a:ext>
                  </a:extLst>
                </a:gridCol>
                <a:gridCol w="6500622">
                  <a:extLst>
                    <a:ext uri="{9D8B030D-6E8A-4147-A177-3AD203B41FA5}">
                      <a16:colId xmlns:a16="http://schemas.microsoft.com/office/drawing/2014/main" val="2140087500"/>
                    </a:ext>
                  </a:extLst>
                </a:gridCol>
              </a:tblGrid>
              <a:tr h="657313">
                <a:tc>
                  <a:txBody>
                    <a:bodyPr/>
                    <a:lstStyle/>
                    <a:p>
                      <a:r>
                        <a:rPr lang="en-US" sz="2200" dirty="0">
                          <a:latin typeface="Arial" panose="020B0604020202020204" pitchFamily="34" charset="0"/>
                          <a:cs typeface="Arial" panose="020B0604020202020204" pitchFamily="34" charset="0"/>
                        </a:rPr>
                        <a:t>Decreased responsiveness to:</a:t>
                      </a:r>
                      <a:endParaRPr lang="en-US" sz="2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due to:</a:t>
                      </a:r>
                    </a:p>
                  </a:txBody>
                  <a:tcPr anchor="ctr"/>
                </a:tc>
                <a:extLst>
                  <a:ext uri="{0D108BD9-81ED-4DB2-BD59-A6C34878D82A}">
                    <a16:rowId xmlns:a16="http://schemas.microsoft.com/office/drawing/2014/main" val="3839737503"/>
                  </a:ext>
                </a:extLst>
              </a:tr>
              <a:tr h="657313">
                <a:tc>
                  <a:txBody>
                    <a:bodyPr/>
                    <a:lstStyle/>
                    <a:p>
                      <a:r>
                        <a:rPr lang="en-US" sz="2400" b="1" dirty="0">
                          <a:latin typeface="Arial" panose="020B0604020202020204" pitchFamily="34" charset="0"/>
                          <a:cs typeface="Arial" panose="020B0604020202020204" pitchFamily="34" charset="0"/>
                        </a:rPr>
                        <a:t>Epinephrine</a:t>
                      </a:r>
                      <a:endParaRPr lang="en-US" sz="2400" dirty="0"/>
                    </a:p>
                  </a:txBody>
                  <a:tcPr anchor="ctr"/>
                </a:tc>
                <a:tc>
                  <a:txBody>
                    <a:bodyPr/>
                    <a:lstStyle/>
                    <a:p>
                      <a:r>
                        <a:rPr lang="en-US" sz="2400" dirty="0">
                          <a:latin typeface="Arial" panose="020B0604020202020204" pitchFamily="34" charset="0"/>
                          <a:cs typeface="Arial" panose="020B0604020202020204" pitchFamily="34" charset="0"/>
                        </a:rPr>
                        <a:t>decreased a-adrenergic receptor expression</a:t>
                      </a:r>
                      <a:endParaRPr lang="en-US" sz="2400" dirty="0"/>
                    </a:p>
                  </a:txBody>
                  <a:tcPr anchor="ctr"/>
                </a:tc>
                <a:extLst>
                  <a:ext uri="{0D108BD9-81ED-4DB2-BD59-A6C34878D82A}">
                    <a16:rowId xmlns:a16="http://schemas.microsoft.com/office/drawing/2014/main" val="2696825472"/>
                  </a:ext>
                </a:extLst>
              </a:tr>
              <a:tr h="657313">
                <a:tc>
                  <a:txBody>
                    <a:bodyPr/>
                    <a:lstStyle/>
                    <a:p>
                      <a:r>
                        <a:rPr lang="en-US" sz="2400" b="1" dirty="0">
                          <a:latin typeface="Arial" panose="020B0604020202020204" pitchFamily="34" charset="0"/>
                          <a:cs typeface="Arial" panose="020B0604020202020204" pitchFamily="34" charset="0"/>
                        </a:rPr>
                        <a:t>Thrombin</a:t>
                      </a:r>
                      <a:r>
                        <a:rPr lang="en-US" sz="2400" dirty="0">
                          <a:latin typeface="Arial" panose="020B0604020202020204" pitchFamily="34" charset="0"/>
                          <a:cs typeface="Arial" panose="020B0604020202020204" pitchFamily="34" charset="0"/>
                        </a:rPr>
                        <a:t>	</a:t>
                      </a:r>
                      <a:endParaRPr lang="en-US" sz="2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decreased PAR1, PAR4 expression</a:t>
                      </a:r>
                    </a:p>
                  </a:txBody>
                  <a:tcPr anchor="ctr"/>
                </a:tc>
                <a:extLst>
                  <a:ext uri="{0D108BD9-81ED-4DB2-BD59-A6C34878D82A}">
                    <a16:rowId xmlns:a16="http://schemas.microsoft.com/office/drawing/2014/main" val="128798412"/>
                  </a:ext>
                </a:extLst>
              </a:tr>
              <a:tr h="657313">
                <a:tc>
                  <a:txBody>
                    <a:bodyPr/>
                    <a:lstStyle/>
                    <a:p>
                      <a:r>
                        <a:rPr lang="en-US" sz="2400" b="1" dirty="0"/>
                        <a:t>ADP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impaired GTP signaling</a:t>
                      </a:r>
                    </a:p>
                  </a:txBody>
                  <a:tcPr anchor="ctr"/>
                </a:tc>
                <a:extLst>
                  <a:ext uri="{0D108BD9-81ED-4DB2-BD59-A6C34878D82A}">
                    <a16:rowId xmlns:a16="http://schemas.microsoft.com/office/drawing/2014/main" val="3113980644"/>
                  </a:ext>
                </a:extLst>
              </a:tr>
              <a:tr h="657313">
                <a:tc>
                  <a:txBody>
                    <a:bodyPr/>
                    <a:lstStyle/>
                    <a:p>
                      <a:r>
                        <a:rPr lang="en-US" sz="2400" b="1" dirty="0"/>
                        <a:t>Thromboxane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impaired GTP signaling</a:t>
                      </a:r>
                    </a:p>
                  </a:txBody>
                  <a:tcPr anchor="ctr"/>
                </a:tc>
                <a:extLst>
                  <a:ext uri="{0D108BD9-81ED-4DB2-BD59-A6C34878D82A}">
                    <a16:rowId xmlns:a16="http://schemas.microsoft.com/office/drawing/2014/main" val="3193506005"/>
                  </a:ext>
                </a:extLst>
              </a:tr>
              <a:tr h="657313">
                <a:tc>
                  <a:txBody>
                    <a:bodyPr/>
                    <a:lstStyle/>
                    <a:p>
                      <a:r>
                        <a:rPr lang="en-US" sz="2400" b="1" dirty="0"/>
                        <a:t>Collagen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decreased GPVI expression</a:t>
                      </a:r>
                    </a:p>
                  </a:txBody>
                  <a:tcPr anchor="ctr"/>
                </a:tc>
                <a:extLst>
                  <a:ext uri="{0D108BD9-81ED-4DB2-BD59-A6C34878D82A}">
                    <a16:rowId xmlns:a16="http://schemas.microsoft.com/office/drawing/2014/main" val="2111992670"/>
                  </a:ext>
                </a:extLst>
              </a:tr>
              <a:tr h="657313">
                <a:tc>
                  <a:txBody>
                    <a:bodyPr/>
                    <a:lstStyle/>
                    <a:p>
                      <a:r>
                        <a:rPr lang="en-US" sz="2400" b="1" dirty="0"/>
                        <a:t>Rhodocytin </a:t>
                      </a:r>
                    </a:p>
                    <a:p>
                      <a:r>
                        <a:rPr lang="en-US" sz="2400" b="1" dirty="0"/>
                        <a:t>     (CLEC2 ligand)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decreased CLEC2 expression</a:t>
                      </a:r>
                    </a:p>
                  </a:txBody>
                  <a:tcPr anchor="ctr"/>
                </a:tc>
                <a:extLst>
                  <a:ext uri="{0D108BD9-81ED-4DB2-BD59-A6C34878D82A}">
                    <a16:rowId xmlns:a16="http://schemas.microsoft.com/office/drawing/2014/main" val="1849796880"/>
                  </a:ext>
                </a:extLst>
              </a:tr>
            </a:tbl>
          </a:graphicData>
        </a:graphic>
      </p:graphicFrame>
    </p:spTree>
    <p:extLst>
      <p:ext uri="{BB962C8B-B14F-4D97-AF65-F5344CB8AC3E}">
        <p14:creationId xmlns:p14="http://schemas.microsoft.com/office/powerpoint/2010/main" val="38712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red dots&#10;&#10;Description automatically generated">
            <a:extLst>
              <a:ext uri="{FF2B5EF4-FFF2-40B4-BE49-F238E27FC236}">
                <a16:creationId xmlns:a16="http://schemas.microsoft.com/office/drawing/2014/main" id="{632ED6B2-8E6A-2DC7-1780-917D17901F54}"/>
              </a:ext>
            </a:extLst>
          </p:cNvPr>
          <p:cNvPicPr>
            <a:picLocks noChangeAspect="1"/>
          </p:cNvPicPr>
          <p:nvPr/>
        </p:nvPicPr>
        <p:blipFill rotWithShape="1">
          <a:blip r:embed="rId2"/>
          <a:srcRect t="10470"/>
          <a:stretch/>
        </p:blipFill>
        <p:spPr>
          <a:xfrm>
            <a:off x="3285335" y="1317227"/>
            <a:ext cx="5871258" cy="2422716"/>
          </a:xfrm>
          <a:prstGeom prst="rect">
            <a:avLst/>
          </a:prstGeom>
        </p:spPr>
      </p:pic>
      <p:pic>
        <p:nvPicPr>
          <p:cNvPr id="5" name="Picture 4" descr="A graph with red dots&#10;&#10;Description automatically generated">
            <a:extLst>
              <a:ext uri="{FF2B5EF4-FFF2-40B4-BE49-F238E27FC236}">
                <a16:creationId xmlns:a16="http://schemas.microsoft.com/office/drawing/2014/main" id="{3EC73068-4066-EFAA-57BC-2FDEB99B4743}"/>
              </a:ext>
            </a:extLst>
          </p:cNvPr>
          <p:cNvPicPr>
            <a:picLocks noChangeAspect="1"/>
          </p:cNvPicPr>
          <p:nvPr/>
        </p:nvPicPr>
        <p:blipFill rotWithShape="1">
          <a:blip r:embed="rId3"/>
          <a:srcRect t="12245"/>
          <a:stretch/>
        </p:blipFill>
        <p:spPr>
          <a:xfrm>
            <a:off x="2934269" y="3949187"/>
            <a:ext cx="6207714" cy="2486279"/>
          </a:xfrm>
          <a:prstGeom prst="rect">
            <a:avLst/>
          </a:prstGeom>
        </p:spPr>
      </p:pic>
      <p:pic>
        <p:nvPicPr>
          <p:cNvPr id="7" name="Picture 6" descr="A chart of a dna sequence&#10;&#10;Description automatically generated with medium confidence">
            <a:extLst>
              <a:ext uri="{FF2B5EF4-FFF2-40B4-BE49-F238E27FC236}">
                <a16:creationId xmlns:a16="http://schemas.microsoft.com/office/drawing/2014/main" id="{97ACFF90-2ECA-B28C-2DF7-1E09C76F7A3B}"/>
              </a:ext>
            </a:extLst>
          </p:cNvPr>
          <p:cNvPicPr>
            <a:picLocks noChangeAspect="1"/>
          </p:cNvPicPr>
          <p:nvPr/>
        </p:nvPicPr>
        <p:blipFill>
          <a:blip r:embed="rId4"/>
          <a:stretch>
            <a:fillRect/>
          </a:stretch>
        </p:blipFill>
        <p:spPr>
          <a:xfrm>
            <a:off x="83403" y="961179"/>
            <a:ext cx="2850866" cy="5657985"/>
          </a:xfrm>
          <a:prstGeom prst="rect">
            <a:avLst/>
          </a:prstGeom>
        </p:spPr>
      </p:pic>
      <p:sp>
        <p:nvSpPr>
          <p:cNvPr id="8" name="TextBox 7">
            <a:extLst>
              <a:ext uri="{FF2B5EF4-FFF2-40B4-BE49-F238E27FC236}">
                <a16:creationId xmlns:a16="http://schemas.microsoft.com/office/drawing/2014/main" id="{5C557B04-D93B-1BB5-8882-3D6D303A2E5B}"/>
              </a:ext>
            </a:extLst>
          </p:cNvPr>
          <p:cNvSpPr txBox="1"/>
          <p:nvPr/>
        </p:nvSpPr>
        <p:spPr>
          <a:xfrm rot="5400000">
            <a:off x="8797433" y="4794449"/>
            <a:ext cx="1569660" cy="757130"/>
          </a:xfrm>
          <a:prstGeom prst="rect">
            <a:avLst/>
          </a:prstGeom>
          <a:noFill/>
        </p:spPr>
        <p:txBody>
          <a:bodyPr wrap="none" rtlCol="0">
            <a:spAutoFit/>
          </a:bodyPr>
          <a:lstStyle/>
          <a:p>
            <a:pPr algn="ctr">
              <a:lnSpc>
                <a:spcPct val="90000"/>
              </a:lnSpc>
            </a:pPr>
            <a:r>
              <a:rPr lang="en-US" sz="2400" b="1" dirty="0">
                <a:latin typeface="Arial" panose="020B0604020202020204" pitchFamily="34" charset="0"/>
                <a:cs typeface="Arial" panose="020B0604020202020204" pitchFamily="34" charset="0"/>
              </a:rPr>
              <a:t>Neonatal </a:t>
            </a:r>
          </a:p>
          <a:p>
            <a:pPr algn="ctr">
              <a:lnSpc>
                <a:spcPct val="90000"/>
              </a:lnSpc>
            </a:pPr>
            <a:r>
              <a:rPr lang="en-US" sz="2400" b="1" dirty="0">
                <a:latin typeface="Arial" panose="020B0604020202020204" pitchFamily="34" charset="0"/>
                <a:cs typeface="Arial" panose="020B0604020202020204" pitchFamily="34" charset="0"/>
              </a:rPr>
              <a:t>Platelets</a:t>
            </a:r>
          </a:p>
        </p:txBody>
      </p:sp>
      <p:sp>
        <p:nvSpPr>
          <p:cNvPr id="9" name="TextBox 8">
            <a:extLst>
              <a:ext uri="{FF2B5EF4-FFF2-40B4-BE49-F238E27FC236}">
                <a16:creationId xmlns:a16="http://schemas.microsoft.com/office/drawing/2014/main" id="{13C8197C-D1E8-C733-7F0E-ADECB183D25A}"/>
              </a:ext>
            </a:extLst>
          </p:cNvPr>
          <p:cNvSpPr txBox="1"/>
          <p:nvPr/>
        </p:nvSpPr>
        <p:spPr>
          <a:xfrm rot="5400000">
            <a:off x="8856744" y="2110752"/>
            <a:ext cx="1451038" cy="757130"/>
          </a:xfrm>
          <a:prstGeom prst="rect">
            <a:avLst/>
          </a:prstGeom>
          <a:noFill/>
        </p:spPr>
        <p:txBody>
          <a:bodyPr wrap="none" rtlCol="0">
            <a:spAutoFit/>
          </a:bodyPr>
          <a:lstStyle/>
          <a:p>
            <a:pPr algn="ctr">
              <a:lnSpc>
                <a:spcPct val="90000"/>
              </a:lnSpc>
            </a:pPr>
            <a:r>
              <a:rPr lang="en-US" sz="2400" b="1" dirty="0">
                <a:latin typeface="Arial" panose="020B0604020202020204" pitchFamily="34" charset="0"/>
                <a:cs typeface="Arial" panose="020B0604020202020204" pitchFamily="34" charset="0"/>
              </a:rPr>
              <a:t>Adult </a:t>
            </a:r>
          </a:p>
          <a:p>
            <a:pPr algn="ctr">
              <a:lnSpc>
                <a:spcPct val="90000"/>
              </a:lnSpc>
            </a:pPr>
            <a:r>
              <a:rPr lang="en-US" sz="2400" b="1" dirty="0">
                <a:latin typeface="Arial" panose="020B0604020202020204" pitchFamily="34" charset="0"/>
                <a:cs typeface="Arial" panose="020B0604020202020204" pitchFamily="34" charset="0"/>
              </a:rPr>
              <a:t>Platelets</a:t>
            </a:r>
          </a:p>
        </p:txBody>
      </p:sp>
      <p:sp>
        <p:nvSpPr>
          <p:cNvPr id="10" name="TextBox 9">
            <a:extLst>
              <a:ext uri="{FF2B5EF4-FFF2-40B4-BE49-F238E27FC236}">
                <a16:creationId xmlns:a16="http://schemas.microsoft.com/office/drawing/2014/main" id="{679F8838-155F-BDC5-20ED-CD7AD0D95CE0}"/>
              </a:ext>
            </a:extLst>
          </p:cNvPr>
          <p:cNvSpPr txBox="1"/>
          <p:nvPr/>
        </p:nvSpPr>
        <p:spPr>
          <a:xfrm>
            <a:off x="468086" y="158095"/>
            <a:ext cx="9467484"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Adult human platelets have a more </a:t>
            </a:r>
          </a:p>
          <a:p>
            <a:pPr algn="ctr">
              <a:lnSpc>
                <a:spcPct val="90000"/>
              </a:lnSpc>
            </a:pPr>
            <a:r>
              <a:rPr lang="en-US" sz="3200" b="1" dirty="0">
                <a:latin typeface="Arial" panose="020B0604020202020204" pitchFamily="34" charset="0"/>
                <a:cs typeface="Arial" panose="020B0604020202020204" pitchFamily="34" charset="0"/>
              </a:rPr>
              <a:t>immune-responsive proteome</a:t>
            </a: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B5B1C6-1EE3-CF12-6C60-CC3570CDEEA5}"/>
              </a:ext>
            </a:extLst>
          </p:cNvPr>
          <p:cNvSpPr txBox="1"/>
          <p:nvPr/>
        </p:nvSpPr>
        <p:spPr>
          <a:xfrm>
            <a:off x="7797078" y="6469585"/>
            <a:ext cx="2056973"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(Thom, JTH 2023)</a:t>
            </a:r>
          </a:p>
        </p:txBody>
      </p:sp>
      <p:cxnSp>
        <p:nvCxnSpPr>
          <p:cNvPr id="4" name="Straight Connector 3">
            <a:extLst>
              <a:ext uri="{FF2B5EF4-FFF2-40B4-BE49-F238E27FC236}">
                <a16:creationId xmlns:a16="http://schemas.microsoft.com/office/drawing/2014/main" id="{A5A7DCFC-99C2-1EB2-E513-52EE24347E66}"/>
              </a:ext>
            </a:extLst>
          </p:cNvPr>
          <p:cNvCxnSpPr>
            <a:cxnSpLocks/>
          </p:cNvCxnSpPr>
          <p:nvPr/>
        </p:nvCxnSpPr>
        <p:spPr>
          <a:xfrm>
            <a:off x="5357477" y="1817182"/>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71E500A-6272-6FEC-7E86-A8B461D41230}"/>
              </a:ext>
            </a:extLst>
          </p:cNvPr>
          <p:cNvCxnSpPr>
            <a:cxnSpLocks/>
          </p:cNvCxnSpPr>
          <p:nvPr/>
        </p:nvCxnSpPr>
        <p:spPr>
          <a:xfrm>
            <a:off x="4894834" y="2045782"/>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6471A0A-D408-43DD-96AA-03A1B48FB094}"/>
              </a:ext>
            </a:extLst>
          </p:cNvPr>
          <p:cNvCxnSpPr>
            <a:cxnSpLocks/>
          </p:cNvCxnSpPr>
          <p:nvPr/>
        </p:nvCxnSpPr>
        <p:spPr>
          <a:xfrm>
            <a:off x="4894834" y="2508424"/>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6C5F4BE-1600-1427-BAB4-4711EAF00E9E}"/>
              </a:ext>
            </a:extLst>
          </p:cNvPr>
          <p:cNvCxnSpPr>
            <a:cxnSpLocks/>
          </p:cNvCxnSpPr>
          <p:nvPr/>
        </p:nvCxnSpPr>
        <p:spPr>
          <a:xfrm>
            <a:off x="5357477" y="2731581"/>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EF1366C-C4C8-7550-C4E7-9FF780890B86}"/>
              </a:ext>
            </a:extLst>
          </p:cNvPr>
          <p:cNvCxnSpPr>
            <a:cxnSpLocks/>
          </p:cNvCxnSpPr>
          <p:nvPr/>
        </p:nvCxnSpPr>
        <p:spPr>
          <a:xfrm>
            <a:off x="5357477" y="2954738"/>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748FEFA-4092-B7F9-4739-9AF457CA4F85}"/>
              </a:ext>
            </a:extLst>
          </p:cNvPr>
          <p:cNvCxnSpPr>
            <a:cxnSpLocks/>
          </p:cNvCxnSpPr>
          <p:nvPr/>
        </p:nvCxnSpPr>
        <p:spPr>
          <a:xfrm>
            <a:off x="5357477" y="3188781"/>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47A3CB3-97DA-E48D-95BA-3F3011826CE6}"/>
              </a:ext>
            </a:extLst>
          </p:cNvPr>
          <p:cNvCxnSpPr>
            <a:cxnSpLocks/>
          </p:cNvCxnSpPr>
          <p:nvPr/>
        </p:nvCxnSpPr>
        <p:spPr>
          <a:xfrm>
            <a:off x="5362920" y="3417381"/>
            <a:ext cx="555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02D042CB-C0FF-70D8-BAE3-5E4B60E4BEE6}"/>
              </a:ext>
            </a:extLst>
          </p:cNvPr>
          <p:cNvCxnSpPr>
            <a:cxnSpLocks/>
          </p:cNvCxnSpPr>
          <p:nvPr/>
        </p:nvCxnSpPr>
        <p:spPr>
          <a:xfrm>
            <a:off x="5172420" y="4715409"/>
            <a:ext cx="74023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1AC5086-F987-9065-0C59-A8E7FCE38247}"/>
              </a:ext>
            </a:extLst>
          </p:cNvPr>
          <p:cNvCxnSpPr>
            <a:cxnSpLocks/>
          </p:cNvCxnSpPr>
          <p:nvPr/>
        </p:nvCxnSpPr>
        <p:spPr>
          <a:xfrm>
            <a:off x="4432190" y="5183119"/>
            <a:ext cx="1480460"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68EE85-13B5-FC42-7715-3F3C9D0D1F32}"/>
              </a:ext>
            </a:extLst>
          </p:cNvPr>
          <p:cNvCxnSpPr>
            <a:cxnSpLocks/>
          </p:cNvCxnSpPr>
          <p:nvPr/>
        </p:nvCxnSpPr>
        <p:spPr>
          <a:xfrm>
            <a:off x="3393354" y="6365532"/>
            <a:ext cx="2519296"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47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6F13F7-208B-8CC4-D064-1CFFC74C8845}"/>
              </a:ext>
            </a:extLst>
          </p:cNvPr>
          <p:cNvGrpSpPr>
            <a:grpSpLocks noChangeAspect="1"/>
          </p:cNvGrpSpPr>
          <p:nvPr/>
        </p:nvGrpSpPr>
        <p:grpSpPr>
          <a:xfrm>
            <a:off x="223041" y="1405178"/>
            <a:ext cx="4882359" cy="4835965"/>
            <a:chOff x="303462" y="200241"/>
            <a:chExt cx="2292394" cy="2351030"/>
          </a:xfrm>
        </p:grpSpPr>
        <p:pic>
          <p:nvPicPr>
            <p:cNvPr id="5" name="Picture 4">
              <a:extLst>
                <a:ext uri="{FF2B5EF4-FFF2-40B4-BE49-F238E27FC236}">
                  <a16:creationId xmlns:a16="http://schemas.microsoft.com/office/drawing/2014/main" id="{74CD8D14-686F-BB6A-F4DB-D435ED3BA4B2}"/>
                </a:ext>
              </a:extLst>
            </p:cNvPr>
            <p:cNvPicPr>
              <a:picLocks noChangeAspect="1"/>
            </p:cNvPicPr>
            <p:nvPr/>
          </p:nvPicPr>
          <p:blipFill rotWithShape="1">
            <a:blip r:embed="rId2">
              <a:extLst>
                <a:ext uri="{28A0092B-C50C-407E-A947-70E740481C1C}">
                  <a14:useLocalDpi xmlns:a14="http://schemas.microsoft.com/office/drawing/2010/main" val="0"/>
                </a:ext>
              </a:extLst>
            </a:blip>
            <a:srcRect l="3859" t="3722" r="2342" b="6636"/>
            <a:stretch/>
          </p:blipFill>
          <p:spPr>
            <a:xfrm>
              <a:off x="303462" y="397752"/>
              <a:ext cx="2292394" cy="1938202"/>
            </a:xfrm>
            <a:prstGeom prst="rect">
              <a:avLst/>
            </a:prstGeom>
          </p:spPr>
        </p:pic>
        <p:sp>
          <p:nvSpPr>
            <p:cNvPr id="6" name="TextBox 5">
              <a:extLst>
                <a:ext uri="{FF2B5EF4-FFF2-40B4-BE49-F238E27FC236}">
                  <a16:creationId xmlns:a16="http://schemas.microsoft.com/office/drawing/2014/main" id="{39561430-E5CB-7AB6-7F3F-B42DF91BEAE5}"/>
                </a:ext>
              </a:extLst>
            </p:cNvPr>
            <p:cNvSpPr txBox="1"/>
            <p:nvPr/>
          </p:nvSpPr>
          <p:spPr>
            <a:xfrm>
              <a:off x="520613" y="200241"/>
              <a:ext cx="1858092" cy="195849"/>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Adult vs P7 platelets Heatmap </a:t>
              </a:r>
            </a:p>
          </p:txBody>
        </p:sp>
        <p:sp>
          <p:nvSpPr>
            <p:cNvPr id="7" name="TextBox 6">
              <a:extLst>
                <a:ext uri="{FF2B5EF4-FFF2-40B4-BE49-F238E27FC236}">
                  <a16:creationId xmlns:a16="http://schemas.microsoft.com/office/drawing/2014/main" id="{945119A0-EA51-FDDC-E611-7C71E3729FAD}"/>
                </a:ext>
              </a:extLst>
            </p:cNvPr>
            <p:cNvSpPr txBox="1"/>
            <p:nvPr/>
          </p:nvSpPr>
          <p:spPr>
            <a:xfrm>
              <a:off x="1706075" y="2334970"/>
              <a:ext cx="322874" cy="21365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P7</a:t>
              </a:r>
            </a:p>
          </p:txBody>
        </p:sp>
        <p:sp>
          <p:nvSpPr>
            <p:cNvPr id="8" name="TextBox 7">
              <a:extLst>
                <a:ext uri="{FF2B5EF4-FFF2-40B4-BE49-F238E27FC236}">
                  <a16:creationId xmlns:a16="http://schemas.microsoft.com/office/drawing/2014/main" id="{DB49E213-58B4-036C-18B0-47B06275857F}"/>
                </a:ext>
              </a:extLst>
            </p:cNvPr>
            <p:cNvSpPr txBox="1"/>
            <p:nvPr/>
          </p:nvSpPr>
          <p:spPr>
            <a:xfrm>
              <a:off x="812837" y="2337617"/>
              <a:ext cx="546229" cy="21365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Adult </a:t>
              </a:r>
            </a:p>
          </p:txBody>
        </p:sp>
      </p:grpSp>
      <p:cxnSp>
        <p:nvCxnSpPr>
          <p:cNvPr id="9" name="Straight Connector 8">
            <a:extLst>
              <a:ext uri="{FF2B5EF4-FFF2-40B4-BE49-F238E27FC236}">
                <a16:creationId xmlns:a16="http://schemas.microsoft.com/office/drawing/2014/main" id="{BAF4BDED-B455-B91F-F8EB-0263143D95E7}"/>
              </a:ext>
            </a:extLst>
          </p:cNvPr>
          <p:cNvCxnSpPr/>
          <p:nvPr/>
        </p:nvCxnSpPr>
        <p:spPr>
          <a:xfrm>
            <a:off x="670387" y="5014668"/>
            <a:ext cx="136634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4DFD09E-0258-48B0-9CCF-3508AE1DE2CB}"/>
              </a:ext>
            </a:extLst>
          </p:cNvPr>
          <p:cNvCxnSpPr/>
          <p:nvPr/>
        </p:nvCxnSpPr>
        <p:spPr>
          <a:xfrm>
            <a:off x="2210536" y="5014668"/>
            <a:ext cx="1366345"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45BDD9F-61AF-3CDF-EF85-1EB9EBAE1E51}"/>
              </a:ext>
            </a:extLst>
          </p:cNvPr>
          <p:cNvSpPr txBox="1"/>
          <p:nvPr/>
        </p:nvSpPr>
        <p:spPr>
          <a:xfrm>
            <a:off x="703045" y="126098"/>
            <a:ext cx="89417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Differences in the transcriptome of </a:t>
            </a:r>
          </a:p>
          <a:p>
            <a:pPr algn="ctr">
              <a:lnSpc>
                <a:spcPct val="90000"/>
              </a:lnSpc>
            </a:pPr>
            <a:r>
              <a:rPr lang="en-US" sz="3200" b="1" dirty="0">
                <a:latin typeface="Arial" panose="020B0604020202020204" pitchFamily="34" charset="0"/>
                <a:cs typeface="Arial" panose="020B0604020202020204" pitchFamily="34" charset="0"/>
              </a:rPr>
              <a:t>P7 and adult murine platelets</a:t>
            </a:r>
          </a:p>
        </p:txBody>
      </p:sp>
      <p:sp>
        <p:nvSpPr>
          <p:cNvPr id="3" name="TextBox 2">
            <a:extLst>
              <a:ext uri="{FF2B5EF4-FFF2-40B4-BE49-F238E27FC236}">
                <a16:creationId xmlns:a16="http://schemas.microsoft.com/office/drawing/2014/main" id="{4907F550-FE32-6750-92F4-94282FCFDF6E}"/>
              </a:ext>
            </a:extLst>
          </p:cNvPr>
          <p:cNvSpPr txBox="1"/>
          <p:nvPr/>
        </p:nvSpPr>
        <p:spPr>
          <a:xfrm>
            <a:off x="5105400" y="4443951"/>
            <a:ext cx="4592924" cy="1138773"/>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Up-regulated in adult platelets</a:t>
            </a:r>
          </a:p>
          <a:p>
            <a:r>
              <a:rPr lang="en-US" sz="2200" dirty="0">
                <a:latin typeface="Arial" panose="020B0604020202020204" pitchFamily="34" charset="0"/>
                <a:cs typeface="Arial" panose="020B0604020202020204" pitchFamily="34" charset="0"/>
              </a:rPr>
              <a:t>   - immune-related genes</a:t>
            </a:r>
          </a:p>
          <a:p>
            <a:r>
              <a:rPr lang="en-US" sz="2200" dirty="0">
                <a:latin typeface="Arial" panose="020B0604020202020204" pitchFamily="34" charset="0"/>
                <a:cs typeface="Arial" panose="020B0604020202020204" pitchFamily="34" charset="0"/>
              </a:rPr>
              <a:t>   - ubiquitin-mediated catabolism</a:t>
            </a:r>
          </a:p>
        </p:txBody>
      </p:sp>
      <p:sp>
        <p:nvSpPr>
          <p:cNvPr id="12" name="TextBox 11">
            <a:extLst>
              <a:ext uri="{FF2B5EF4-FFF2-40B4-BE49-F238E27FC236}">
                <a16:creationId xmlns:a16="http://schemas.microsoft.com/office/drawing/2014/main" id="{CEE37235-13A9-A82D-9219-0487EA3614E9}"/>
              </a:ext>
            </a:extLst>
          </p:cNvPr>
          <p:cNvSpPr txBox="1"/>
          <p:nvPr/>
        </p:nvSpPr>
        <p:spPr>
          <a:xfrm>
            <a:off x="5105400" y="2476963"/>
            <a:ext cx="5019323" cy="1477328"/>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Down-regulated in adult platelets</a:t>
            </a:r>
          </a:p>
          <a:p>
            <a:r>
              <a:rPr lang="en-US" sz="2200" dirty="0">
                <a:latin typeface="Arial" panose="020B0604020202020204" pitchFamily="34" charset="0"/>
                <a:cs typeface="Arial" panose="020B0604020202020204" pitchFamily="34" charset="0"/>
              </a:rPr>
              <a:t>   - ribosome biogenesis</a:t>
            </a:r>
          </a:p>
          <a:p>
            <a:r>
              <a:rPr lang="en-US" sz="2200" dirty="0">
                <a:latin typeface="Arial" panose="020B0604020202020204" pitchFamily="34" charset="0"/>
                <a:cs typeface="Arial" panose="020B0604020202020204" pitchFamily="34" charset="0"/>
              </a:rPr>
              <a:t>   - translation</a:t>
            </a:r>
          </a:p>
          <a:p>
            <a:r>
              <a:rPr lang="en-US" sz="2200" dirty="0">
                <a:latin typeface="Arial" panose="020B0604020202020204" pitchFamily="34" charset="0"/>
                <a:cs typeface="Arial" panose="020B0604020202020204" pitchFamily="34" charset="0"/>
              </a:rPr>
              <a:t>   - mitotic cell cycle</a:t>
            </a:r>
          </a:p>
        </p:txBody>
      </p:sp>
      <p:sp>
        <p:nvSpPr>
          <p:cNvPr id="13" name="TextBox 12">
            <a:extLst>
              <a:ext uri="{FF2B5EF4-FFF2-40B4-BE49-F238E27FC236}">
                <a16:creationId xmlns:a16="http://schemas.microsoft.com/office/drawing/2014/main" id="{6FD048BF-7F66-6584-9CFA-A6AA3529795A}"/>
              </a:ext>
            </a:extLst>
          </p:cNvPr>
          <p:cNvSpPr txBox="1"/>
          <p:nvPr/>
        </p:nvSpPr>
        <p:spPr>
          <a:xfrm>
            <a:off x="3978728" y="6362570"/>
            <a:ext cx="2390334"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(Maurya, ATVB 2023)</a:t>
            </a:r>
          </a:p>
        </p:txBody>
      </p:sp>
      <p:cxnSp>
        <p:nvCxnSpPr>
          <p:cNvPr id="11" name="Straight Connector 10">
            <a:extLst>
              <a:ext uri="{FF2B5EF4-FFF2-40B4-BE49-F238E27FC236}">
                <a16:creationId xmlns:a16="http://schemas.microsoft.com/office/drawing/2014/main" id="{3CD23C50-7796-D0C9-AF62-591235A84559}"/>
              </a:ext>
            </a:extLst>
          </p:cNvPr>
          <p:cNvCxnSpPr>
            <a:cxnSpLocks/>
          </p:cNvCxnSpPr>
          <p:nvPr/>
        </p:nvCxnSpPr>
        <p:spPr>
          <a:xfrm>
            <a:off x="5638816" y="5183477"/>
            <a:ext cx="9327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300CA57-92C4-A335-BFE8-5E289CE239A8}"/>
              </a:ext>
            </a:extLst>
          </p:cNvPr>
          <p:cNvCxnSpPr>
            <a:cxnSpLocks/>
          </p:cNvCxnSpPr>
          <p:nvPr/>
        </p:nvCxnSpPr>
        <p:spPr>
          <a:xfrm>
            <a:off x="5664216" y="3222421"/>
            <a:ext cx="2278101"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D15BE7A-C456-730B-FB5B-43027EDAFE96}"/>
              </a:ext>
            </a:extLst>
          </p:cNvPr>
          <p:cNvCxnSpPr>
            <a:cxnSpLocks/>
          </p:cNvCxnSpPr>
          <p:nvPr/>
        </p:nvCxnSpPr>
        <p:spPr>
          <a:xfrm>
            <a:off x="5647136" y="3549992"/>
            <a:ext cx="1142985" cy="0"/>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6751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DD9F-61AF-3CDF-EF85-1EB9EBAE1E51}"/>
              </a:ext>
            </a:extLst>
          </p:cNvPr>
          <p:cNvSpPr txBox="1"/>
          <p:nvPr/>
        </p:nvSpPr>
        <p:spPr>
          <a:xfrm>
            <a:off x="303910" y="126098"/>
            <a:ext cx="970369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Neonatal human and murine platelets display less P-selectin upon activation</a:t>
            </a:r>
          </a:p>
        </p:txBody>
      </p:sp>
      <p:sp>
        <p:nvSpPr>
          <p:cNvPr id="13" name="TextBox 12">
            <a:extLst>
              <a:ext uri="{FF2B5EF4-FFF2-40B4-BE49-F238E27FC236}">
                <a16:creationId xmlns:a16="http://schemas.microsoft.com/office/drawing/2014/main" id="{6FD048BF-7F66-6584-9CFA-A6AA3529795A}"/>
              </a:ext>
            </a:extLst>
          </p:cNvPr>
          <p:cNvSpPr txBox="1"/>
          <p:nvPr/>
        </p:nvSpPr>
        <p:spPr>
          <a:xfrm>
            <a:off x="1159328" y="6296314"/>
            <a:ext cx="2390334"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(Maurya, ATVB 2023)</a:t>
            </a:r>
          </a:p>
        </p:txBody>
      </p:sp>
      <p:pic>
        <p:nvPicPr>
          <p:cNvPr id="14" name="Picture 13" descr="A graph of a number of patients&#10;&#10;Description automatically generated with medium confidence">
            <a:extLst>
              <a:ext uri="{FF2B5EF4-FFF2-40B4-BE49-F238E27FC236}">
                <a16:creationId xmlns:a16="http://schemas.microsoft.com/office/drawing/2014/main" id="{D197379C-BD15-AC72-3240-640268675D3C}"/>
              </a:ext>
            </a:extLst>
          </p:cNvPr>
          <p:cNvPicPr>
            <a:picLocks noChangeAspect="1"/>
          </p:cNvPicPr>
          <p:nvPr/>
        </p:nvPicPr>
        <p:blipFill rotWithShape="1">
          <a:blip r:embed="rId2"/>
          <a:srcRect r="17607"/>
          <a:stretch/>
        </p:blipFill>
        <p:spPr>
          <a:xfrm>
            <a:off x="380109" y="1769208"/>
            <a:ext cx="4224031" cy="4047391"/>
          </a:xfrm>
          <a:prstGeom prst="rect">
            <a:avLst/>
          </a:prstGeom>
        </p:spPr>
      </p:pic>
      <p:sp>
        <p:nvSpPr>
          <p:cNvPr id="3" name="Rectangle 2">
            <a:extLst>
              <a:ext uri="{FF2B5EF4-FFF2-40B4-BE49-F238E27FC236}">
                <a16:creationId xmlns:a16="http://schemas.microsoft.com/office/drawing/2014/main" id="{643A1AD4-2A35-11B8-39C0-B8AAC3B8EDF7}"/>
              </a:ext>
            </a:extLst>
          </p:cNvPr>
          <p:cNvSpPr/>
          <p:nvPr/>
        </p:nvSpPr>
        <p:spPr>
          <a:xfrm>
            <a:off x="4212897" y="2879834"/>
            <a:ext cx="472965" cy="549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5A33CF-4BAD-6055-85BA-99B59BB8077C}"/>
              </a:ext>
            </a:extLst>
          </p:cNvPr>
          <p:cNvSpPr txBox="1"/>
          <p:nvPr/>
        </p:nvSpPr>
        <p:spPr>
          <a:xfrm>
            <a:off x="4150239" y="2337831"/>
            <a:ext cx="76976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Adult</a:t>
            </a:r>
          </a:p>
        </p:txBody>
      </p:sp>
      <p:sp>
        <p:nvSpPr>
          <p:cNvPr id="6" name="TextBox 5">
            <a:extLst>
              <a:ext uri="{FF2B5EF4-FFF2-40B4-BE49-F238E27FC236}">
                <a16:creationId xmlns:a16="http://schemas.microsoft.com/office/drawing/2014/main" id="{FD2C4F61-B781-9D1E-F473-0263CD4319D0}"/>
              </a:ext>
            </a:extLst>
          </p:cNvPr>
          <p:cNvSpPr txBox="1"/>
          <p:nvPr/>
        </p:nvSpPr>
        <p:spPr>
          <a:xfrm>
            <a:off x="4082353" y="4161134"/>
            <a:ext cx="121219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Neonatal</a:t>
            </a:r>
          </a:p>
        </p:txBody>
      </p:sp>
      <p:pic>
        <p:nvPicPr>
          <p:cNvPr id="8" name="Picture 7" descr="A graph of a number of lines&#10;&#10;Description automatically generated with medium confidence">
            <a:extLst>
              <a:ext uri="{FF2B5EF4-FFF2-40B4-BE49-F238E27FC236}">
                <a16:creationId xmlns:a16="http://schemas.microsoft.com/office/drawing/2014/main" id="{D85585E2-7868-EAAB-DB59-ACEB8B0CD0AD}"/>
              </a:ext>
            </a:extLst>
          </p:cNvPr>
          <p:cNvPicPr>
            <a:picLocks noChangeAspect="1"/>
          </p:cNvPicPr>
          <p:nvPr/>
        </p:nvPicPr>
        <p:blipFill rotWithShape="1">
          <a:blip r:embed="rId3"/>
          <a:srcRect r="30566"/>
          <a:stretch/>
        </p:blipFill>
        <p:spPr>
          <a:xfrm>
            <a:off x="5304852" y="1904917"/>
            <a:ext cx="4453172" cy="4183742"/>
          </a:xfrm>
          <a:prstGeom prst="rect">
            <a:avLst/>
          </a:prstGeom>
        </p:spPr>
      </p:pic>
      <p:sp>
        <p:nvSpPr>
          <p:cNvPr id="9" name="TextBox 8">
            <a:extLst>
              <a:ext uri="{FF2B5EF4-FFF2-40B4-BE49-F238E27FC236}">
                <a16:creationId xmlns:a16="http://schemas.microsoft.com/office/drawing/2014/main" id="{35581AEC-2A12-DB05-D5A1-AD3AF5ABA31D}"/>
              </a:ext>
            </a:extLst>
          </p:cNvPr>
          <p:cNvSpPr txBox="1"/>
          <p:nvPr/>
        </p:nvSpPr>
        <p:spPr>
          <a:xfrm>
            <a:off x="6229340" y="6296314"/>
            <a:ext cx="2967480"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Herkin</a:t>
            </a:r>
            <a:r>
              <a:rPr lang="en-US" i="1" dirty="0">
                <a:latin typeface="Arial" panose="020B0604020202020204" pitchFamily="34" charset="0"/>
                <a:cs typeface="Arial" panose="020B0604020202020204" pitchFamily="34" charset="0"/>
              </a:rPr>
              <a:t>, Int J Mol Sci 2021)</a:t>
            </a:r>
          </a:p>
        </p:txBody>
      </p:sp>
      <p:sp>
        <p:nvSpPr>
          <p:cNvPr id="10" name="TextBox 9">
            <a:extLst>
              <a:ext uri="{FF2B5EF4-FFF2-40B4-BE49-F238E27FC236}">
                <a16:creationId xmlns:a16="http://schemas.microsoft.com/office/drawing/2014/main" id="{08E7BEF3-EC55-2293-9BAC-E06BCD591510}"/>
              </a:ext>
            </a:extLst>
          </p:cNvPr>
          <p:cNvSpPr txBox="1"/>
          <p:nvPr/>
        </p:nvSpPr>
        <p:spPr>
          <a:xfrm>
            <a:off x="8548588" y="3996788"/>
            <a:ext cx="89639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&lt; 1 </a:t>
            </a:r>
            <a:r>
              <a:rPr lang="en-US" dirty="0" err="1">
                <a:latin typeface="Arial" panose="020B0604020202020204" pitchFamily="34" charset="0"/>
                <a:cs typeface="Arial" panose="020B0604020202020204" pitchFamily="34" charset="0"/>
              </a:rPr>
              <a:t>mo</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F918E-C8C2-F8A5-CDB8-09664ED46E03}"/>
              </a:ext>
            </a:extLst>
          </p:cNvPr>
          <p:cNvSpPr txBox="1"/>
          <p:nvPr/>
        </p:nvSpPr>
        <p:spPr>
          <a:xfrm>
            <a:off x="8518650" y="3205217"/>
            <a:ext cx="1018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6-10 </a:t>
            </a:r>
            <a:r>
              <a:rPr lang="en-US" dirty="0" err="1">
                <a:latin typeface="Arial" panose="020B0604020202020204" pitchFamily="34" charset="0"/>
                <a:cs typeface="Arial" panose="020B0604020202020204" pitchFamily="34" charset="0"/>
              </a:rPr>
              <a:t>yrs</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8B336D1-E64C-C2B6-81B2-BB0C628C02C4}"/>
              </a:ext>
            </a:extLst>
          </p:cNvPr>
          <p:cNvSpPr txBox="1"/>
          <p:nvPr/>
        </p:nvSpPr>
        <p:spPr>
          <a:xfrm>
            <a:off x="8170279" y="2455927"/>
            <a:ext cx="127470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mo-5 </a:t>
            </a:r>
            <a:r>
              <a:rPr lang="en-US" dirty="0" err="1">
                <a:latin typeface="Arial" panose="020B0604020202020204" pitchFamily="34" charset="0"/>
                <a:cs typeface="Arial" panose="020B0604020202020204" pitchFamily="34" charset="0"/>
              </a:rPr>
              <a:t>yrs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92B2030-C134-94DD-27A5-A20794D805E9}"/>
              </a:ext>
            </a:extLst>
          </p:cNvPr>
          <p:cNvSpPr txBox="1"/>
          <p:nvPr/>
        </p:nvSpPr>
        <p:spPr>
          <a:xfrm>
            <a:off x="8170279" y="2714382"/>
            <a:ext cx="112934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11-18 </a:t>
            </a:r>
            <a:r>
              <a:rPr lang="en-US" dirty="0" err="1">
                <a:latin typeface="Arial" panose="020B0604020202020204" pitchFamily="34" charset="0"/>
                <a:cs typeface="Arial" panose="020B0604020202020204" pitchFamily="34" charset="0"/>
              </a:rPr>
              <a:t>yrs</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1613DFF-DD7A-018E-7B66-8CD1CB360A97}"/>
              </a:ext>
            </a:extLst>
          </p:cNvPr>
          <p:cNvSpPr txBox="1"/>
          <p:nvPr/>
        </p:nvSpPr>
        <p:spPr>
          <a:xfrm>
            <a:off x="2492124" y="1361935"/>
            <a:ext cx="115929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Mouse</a:t>
            </a:r>
          </a:p>
        </p:txBody>
      </p:sp>
      <p:sp>
        <p:nvSpPr>
          <p:cNvPr id="18" name="TextBox 17">
            <a:extLst>
              <a:ext uri="{FF2B5EF4-FFF2-40B4-BE49-F238E27FC236}">
                <a16:creationId xmlns:a16="http://schemas.microsoft.com/office/drawing/2014/main" id="{709A25F1-F54A-7D6A-B52E-BCD0EB5BDC5A}"/>
              </a:ext>
            </a:extLst>
          </p:cNvPr>
          <p:cNvSpPr txBox="1"/>
          <p:nvPr/>
        </p:nvSpPr>
        <p:spPr>
          <a:xfrm>
            <a:off x="7338790" y="1366969"/>
            <a:ext cx="122822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Human</a:t>
            </a:r>
          </a:p>
        </p:txBody>
      </p:sp>
    </p:spTree>
    <p:extLst>
      <p:ext uri="{BB962C8B-B14F-4D97-AF65-F5344CB8AC3E}">
        <p14:creationId xmlns:p14="http://schemas.microsoft.com/office/powerpoint/2010/main" val="628220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DD9F-61AF-3CDF-EF85-1EB9EBAE1E51}"/>
              </a:ext>
            </a:extLst>
          </p:cNvPr>
          <p:cNvSpPr txBox="1"/>
          <p:nvPr/>
        </p:nvSpPr>
        <p:spPr>
          <a:xfrm>
            <a:off x="927100" y="126098"/>
            <a:ext cx="85471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Neonatal murine platelets have reduced platelet-neutrophil interactions</a:t>
            </a:r>
          </a:p>
        </p:txBody>
      </p:sp>
      <p:sp>
        <p:nvSpPr>
          <p:cNvPr id="13" name="TextBox 12">
            <a:extLst>
              <a:ext uri="{FF2B5EF4-FFF2-40B4-BE49-F238E27FC236}">
                <a16:creationId xmlns:a16="http://schemas.microsoft.com/office/drawing/2014/main" id="{6FD048BF-7F66-6584-9CFA-A6AA3529795A}"/>
              </a:ext>
            </a:extLst>
          </p:cNvPr>
          <p:cNvSpPr txBox="1"/>
          <p:nvPr/>
        </p:nvSpPr>
        <p:spPr>
          <a:xfrm>
            <a:off x="1712190" y="6280277"/>
            <a:ext cx="3288144"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Eisinger</a:t>
            </a:r>
            <a:r>
              <a:rPr lang="en-US" i="1" dirty="0">
                <a:latin typeface="Arial" panose="020B0604020202020204" pitchFamily="34" charset="0"/>
                <a:cs typeface="Arial" panose="020B0604020202020204" pitchFamily="34" charset="0"/>
              </a:rPr>
              <a:t>, Frontiers Med 2018)</a:t>
            </a:r>
          </a:p>
        </p:txBody>
      </p:sp>
      <p:pic>
        <p:nvPicPr>
          <p:cNvPr id="15" name="Picture 14" descr="A close-up of a chart&#10;&#10;Description automatically generated">
            <a:extLst>
              <a:ext uri="{FF2B5EF4-FFF2-40B4-BE49-F238E27FC236}">
                <a16:creationId xmlns:a16="http://schemas.microsoft.com/office/drawing/2014/main" id="{8BF5D2E6-0EB6-E0FA-AF6B-88A1E94A05D9}"/>
              </a:ext>
            </a:extLst>
          </p:cNvPr>
          <p:cNvPicPr>
            <a:picLocks noChangeAspect="1"/>
          </p:cNvPicPr>
          <p:nvPr/>
        </p:nvPicPr>
        <p:blipFill rotWithShape="1">
          <a:blip r:embed="rId2"/>
          <a:srcRect l="68325"/>
          <a:stretch/>
        </p:blipFill>
        <p:spPr>
          <a:xfrm>
            <a:off x="6349139" y="1613886"/>
            <a:ext cx="3678972" cy="3996862"/>
          </a:xfrm>
          <a:prstGeom prst="rect">
            <a:avLst/>
          </a:prstGeom>
        </p:spPr>
      </p:pic>
      <p:sp>
        <p:nvSpPr>
          <p:cNvPr id="17" name="TextBox 16">
            <a:extLst>
              <a:ext uri="{FF2B5EF4-FFF2-40B4-BE49-F238E27FC236}">
                <a16:creationId xmlns:a16="http://schemas.microsoft.com/office/drawing/2014/main" id="{05D23F88-1180-1DE4-8630-F33D273F1C58}"/>
              </a:ext>
            </a:extLst>
          </p:cNvPr>
          <p:cNvSpPr txBox="1"/>
          <p:nvPr/>
        </p:nvSpPr>
        <p:spPr>
          <a:xfrm>
            <a:off x="7032341" y="6280277"/>
            <a:ext cx="2663934" cy="369332"/>
          </a:xfrm>
          <a:prstGeom prst="rect">
            <a:avLst/>
          </a:prstGeom>
          <a:noFill/>
        </p:spPr>
        <p:txBody>
          <a:bodyPr wrap="none" rtlCol="0">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Stolla</a:t>
            </a:r>
            <a:r>
              <a:rPr lang="en-US" i="1" dirty="0">
                <a:latin typeface="Arial" panose="020B0604020202020204" pitchFamily="34" charset="0"/>
                <a:cs typeface="Arial" panose="020B0604020202020204" pitchFamily="34" charset="0"/>
              </a:rPr>
              <a:t>, Blood Adv 2023)</a:t>
            </a:r>
          </a:p>
        </p:txBody>
      </p:sp>
      <p:sp>
        <p:nvSpPr>
          <p:cNvPr id="6" name="Rectangle 5">
            <a:extLst>
              <a:ext uri="{FF2B5EF4-FFF2-40B4-BE49-F238E27FC236}">
                <a16:creationId xmlns:a16="http://schemas.microsoft.com/office/drawing/2014/main" id="{D8E068FA-B403-4878-F4B5-B7B08DFB07AA}"/>
              </a:ext>
            </a:extLst>
          </p:cNvPr>
          <p:cNvSpPr/>
          <p:nvPr/>
        </p:nvSpPr>
        <p:spPr>
          <a:xfrm>
            <a:off x="8510063" y="2937223"/>
            <a:ext cx="1339239" cy="100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of a diagram of a plant cell&#10;&#10;Description automatically generated">
            <a:extLst>
              <a:ext uri="{FF2B5EF4-FFF2-40B4-BE49-F238E27FC236}">
                <a16:creationId xmlns:a16="http://schemas.microsoft.com/office/drawing/2014/main" id="{C9CDCFCA-AC86-D666-FE27-B4FBA4452313}"/>
              </a:ext>
            </a:extLst>
          </p:cNvPr>
          <p:cNvPicPr>
            <a:picLocks noChangeAspect="1"/>
          </p:cNvPicPr>
          <p:nvPr/>
        </p:nvPicPr>
        <p:blipFill>
          <a:blip r:embed="rId3"/>
          <a:stretch>
            <a:fillRect/>
          </a:stretch>
        </p:blipFill>
        <p:spPr>
          <a:xfrm>
            <a:off x="322389" y="1760452"/>
            <a:ext cx="5854848" cy="3864200"/>
          </a:xfrm>
          <a:prstGeom prst="rect">
            <a:avLst/>
          </a:prstGeom>
        </p:spPr>
      </p:pic>
      <p:sp>
        <p:nvSpPr>
          <p:cNvPr id="9" name="Rectangle 8">
            <a:extLst>
              <a:ext uri="{FF2B5EF4-FFF2-40B4-BE49-F238E27FC236}">
                <a16:creationId xmlns:a16="http://schemas.microsoft.com/office/drawing/2014/main" id="{E188CDE0-39C5-2880-5E0A-B469DCC53D50}"/>
              </a:ext>
            </a:extLst>
          </p:cNvPr>
          <p:cNvSpPr/>
          <p:nvPr/>
        </p:nvSpPr>
        <p:spPr>
          <a:xfrm>
            <a:off x="127000" y="1460500"/>
            <a:ext cx="6210300" cy="438150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E717FDC-6E03-C89B-1E6E-8CB8C5EE8088}"/>
              </a:ext>
            </a:extLst>
          </p:cNvPr>
          <p:cNvCxnSpPr/>
          <p:nvPr/>
        </p:nvCxnSpPr>
        <p:spPr>
          <a:xfrm flipV="1">
            <a:off x="3356260" y="2705100"/>
            <a:ext cx="1647540" cy="199390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023B219-3589-C7D8-89E2-02CABD00B7CA}"/>
              </a:ext>
            </a:extLst>
          </p:cNvPr>
          <p:cNvCxnSpPr>
            <a:cxnSpLocks/>
          </p:cNvCxnSpPr>
          <p:nvPr/>
        </p:nvCxnSpPr>
        <p:spPr>
          <a:xfrm flipV="1">
            <a:off x="3289106" y="3276600"/>
            <a:ext cx="0" cy="1438302"/>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A65F928-6E72-0D68-A139-EC577F78DB6F}"/>
              </a:ext>
            </a:extLst>
          </p:cNvPr>
          <p:cNvCxnSpPr>
            <a:cxnSpLocks/>
          </p:cNvCxnSpPr>
          <p:nvPr/>
        </p:nvCxnSpPr>
        <p:spPr>
          <a:xfrm flipH="1" flipV="1">
            <a:off x="1358900" y="4495800"/>
            <a:ext cx="1859904" cy="22860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325B410-E773-BE70-E640-4209FA59B664}"/>
              </a:ext>
            </a:extLst>
          </p:cNvPr>
          <p:cNvSpPr txBox="1"/>
          <p:nvPr/>
        </p:nvSpPr>
        <p:spPr>
          <a:xfrm>
            <a:off x="2880809" y="5534123"/>
            <a:ext cx="95090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Platelet</a:t>
            </a:r>
          </a:p>
        </p:txBody>
      </p:sp>
      <p:sp>
        <p:nvSpPr>
          <p:cNvPr id="22" name="TextBox 21">
            <a:extLst>
              <a:ext uri="{FF2B5EF4-FFF2-40B4-BE49-F238E27FC236}">
                <a16:creationId xmlns:a16="http://schemas.microsoft.com/office/drawing/2014/main" id="{A1BEE099-D6F9-8D82-C348-91480A18D846}"/>
              </a:ext>
            </a:extLst>
          </p:cNvPr>
          <p:cNvSpPr txBox="1"/>
          <p:nvPr/>
        </p:nvSpPr>
        <p:spPr>
          <a:xfrm>
            <a:off x="4747709" y="1613886"/>
            <a:ext cx="1236236"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Neutrophil</a:t>
            </a:r>
          </a:p>
        </p:txBody>
      </p:sp>
      <p:sp>
        <p:nvSpPr>
          <p:cNvPr id="23" name="TextBox 22">
            <a:extLst>
              <a:ext uri="{FF2B5EF4-FFF2-40B4-BE49-F238E27FC236}">
                <a16:creationId xmlns:a16="http://schemas.microsoft.com/office/drawing/2014/main" id="{C83EC71F-D53A-4CC1-5503-BAC788033C89}"/>
              </a:ext>
            </a:extLst>
          </p:cNvPr>
          <p:cNvSpPr txBox="1"/>
          <p:nvPr/>
        </p:nvSpPr>
        <p:spPr>
          <a:xfrm>
            <a:off x="2696636" y="2037247"/>
            <a:ext cx="1184940"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Monocyte</a:t>
            </a:r>
          </a:p>
        </p:txBody>
      </p:sp>
      <p:sp>
        <p:nvSpPr>
          <p:cNvPr id="24" name="TextBox 23">
            <a:extLst>
              <a:ext uri="{FF2B5EF4-FFF2-40B4-BE49-F238E27FC236}">
                <a16:creationId xmlns:a16="http://schemas.microsoft.com/office/drawing/2014/main" id="{17B16113-4391-7234-38F9-3A1D3EC76CCF}"/>
              </a:ext>
            </a:extLst>
          </p:cNvPr>
          <p:cNvSpPr txBox="1"/>
          <p:nvPr/>
        </p:nvSpPr>
        <p:spPr>
          <a:xfrm>
            <a:off x="484069" y="4539734"/>
            <a:ext cx="518091"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DC</a:t>
            </a:r>
          </a:p>
        </p:txBody>
      </p:sp>
      <p:sp>
        <p:nvSpPr>
          <p:cNvPr id="25" name="Rectangle 24">
            <a:extLst>
              <a:ext uri="{FF2B5EF4-FFF2-40B4-BE49-F238E27FC236}">
                <a16:creationId xmlns:a16="http://schemas.microsoft.com/office/drawing/2014/main" id="{1CE9A7E8-E90B-23D0-5E07-F9742D5468B8}"/>
              </a:ext>
            </a:extLst>
          </p:cNvPr>
          <p:cNvSpPr/>
          <p:nvPr/>
        </p:nvSpPr>
        <p:spPr>
          <a:xfrm>
            <a:off x="228600" y="1460500"/>
            <a:ext cx="6018939" cy="4572000"/>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D949142-D9BF-EDF9-8AEA-3643FD1F2F27}"/>
              </a:ext>
            </a:extLst>
          </p:cNvPr>
          <p:cNvSpPr txBox="1"/>
          <p:nvPr/>
        </p:nvSpPr>
        <p:spPr>
          <a:xfrm>
            <a:off x="386281" y="1256373"/>
            <a:ext cx="2759089" cy="430887"/>
          </a:xfrm>
          <a:prstGeom prst="rect">
            <a:avLst/>
          </a:prstGeom>
          <a:solidFill>
            <a:schemeClr val="bg1"/>
          </a:solidFill>
        </p:spPr>
        <p:txBody>
          <a:bodyPr wrap="none" rtlCol="0">
            <a:spAutoFit/>
          </a:bodyPr>
          <a:lstStyle/>
          <a:p>
            <a:r>
              <a:rPr lang="en-US" sz="2200" b="1" dirty="0">
                <a:latin typeface="Arial" panose="020B0604020202020204" pitchFamily="34" charset="0"/>
                <a:cs typeface="Arial" panose="020B0604020202020204" pitchFamily="34" charset="0"/>
              </a:rPr>
              <a:t>P-selectin – PSGL1</a:t>
            </a:r>
          </a:p>
        </p:txBody>
      </p:sp>
    </p:spTree>
    <p:extLst>
      <p:ext uri="{BB962C8B-B14F-4D97-AF65-F5344CB8AC3E}">
        <p14:creationId xmlns:p14="http://schemas.microsoft.com/office/powerpoint/2010/main" val="3298632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846F3-4496-A060-1C62-03C14B3E9D90}"/>
              </a:ext>
            </a:extLst>
          </p:cNvPr>
          <p:cNvSpPr txBox="1"/>
          <p:nvPr/>
        </p:nvSpPr>
        <p:spPr>
          <a:xfrm>
            <a:off x="463215" y="156380"/>
            <a:ext cx="9360568" cy="978729"/>
          </a:xfrm>
          <a:prstGeom prst="rect">
            <a:avLst/>
          </a:prstGeom>
          <a:noFill/>
        </p:spPr>
        <p:txBody>
          <a:bodyPr wrap="square">
            <a:spAutoFit/>
          </a:bodyPr>
          <a:lstStyle/>
          <a:p>
            <a:pPr algn="ctr">
              <a:lnSpc>
                <a:spcPct val="90000"/>
              </a:lnSpc>
            </a:pPr>
            <a:r>
              <a:rPr lang="en-US" sz="3200" b="1" dirty="0">
                <a:solidFill>
                  <a:srgbClr val="000000"/>
                </a:solidFill>
                <a:latin typeface="Arial" panose="020B0604020202020204" pitchFamily="34" charset="0"/>
                <a:cs typeface="Arial" panose="020B0604020202020204" pitchFamily="34" charset="0"/>
              </a:rPr>
              <a:t>Adult murine platelets </a:t>
            </a:r>
            <a:r>
              <a:rPr lang="en-US" sz="3200" b="1" dirty="0">
                <a:solidFill>
                  <a:srgbClr val="000000"/>
                </a:solidFill>
                <a:effectLst/>
                <a:latin typeface="Arial" panose="020B0604020202020204" pitchFamily="34" charset="0"/>
                <a:cs typeface="Arial" panose="020B0604020202020204" pitchFamily="34" charset="0"/>
              </a:rPr>
              <a:t>induce </a:t>
            </a:r>
            <a:r>
              <a:rPr lang="en-US" sz="3200" b="1" dirty="0">
                <a:solidFill>
                  <a:srgbClr val="000000"/>
                </a:solidFill>
                <a:latin typeface="Arial" panose="020B0604020202020204" pitchFamily="34" charset="0"/>
                <a:cs typeface="Arial" panose="020B0604020202020204" pitchFamily="34" charset="0"/>
              </a:rPr>
              <a:t>monocytes to adopt a</a:t>
            </a:r>
            <a:r>
              <a:rPr lang="en-US" sz="3200" b="1" dirty="0">
                <a:solidFill>
                  <a:srgbClr val="000000"/>
                </a:solidFill>
                <a:effectLst/>
                <a:latin typeface="Arial" panose="020B0604020202020204" pitchFamily="34" charset="0"/>
                <a:cs typeface="Arial" panose="020B0604020202020204" pitchFamily="34" charset="0"/>
              </a:rPr>
              <a:t> trafficking phenotype</a:t>
            </a:r>
          </a:p>
        </p:txBody>
      </p:sp>
      <p:sp>
        <p:nvSpPr>
          <p:cNvPr id="6" name="TextBox 5">
            <a:extLst>
              <a:ext uri="{FF2B5EF4-FFF2-40B4-BE49-F238E27FC236}">
                <a16:creationId xmlns:a16="http://schemas.microsoft.com/office/drawing/2014/main" id="{C5D8C77B-03A5-D2B9-06CA-9C3CA4194A2E}"/>
              </a:ext>
            </a:extLst>
          </p:cNvPr>
          <p:cNvSpPr txBox="1"/>
          <p:nvPr/>
        </p:nvSpPr>
        <p:spPr>
          <a:xfrm>
            <a:off x="3701073" y="6332288"/>
            <a:ext cx="2390334"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(Maurya, ATVB 2023)</a:t>
            </a:r>
          </a:p>
        </p:txBody>
      </p:sp>
      <p:pic>
        <p:nvPicPr>
          <p:cNvPr id="2" name="Picture 1" descr="A diagram of a number of adults&#10;&#10;Description automatically generated">
            <a:extLst>
              <a:ext uri="{FF2B5EF4-FFF2-40B4-BE49-F238E27FC236}">
                <a16:creationId xmlns:a16="http://schemas.microsoft.com/office/drawing/2014/main" id="{5C14A9B5-4E4E-E86E-7E70-681F63480813}"/>
              </a:ext>
            </a:extLst>
          </p:cNvPr>
          <p:cNvPicPr>
            <a:picLocks noChangeAspect="1"/>
          </p:cNvPicPr>
          <p:nvPr/>
        </p:nvPicPr>
        <p:blipFill>
          <a:blip r:embed="rId3"/>
          <a:stretch>
            <a:fillRect/>
          </a:stretch>
        </p:blipFill>
        <p:spPr>
          <a:xfrm>
            <a:off x="6121997" y="2228093"/>
            <a:ext cx="3855490" cy="3982050"/>
          </a:xfrm>
          <a:prstGeom prst="rect">
            <a:avLst/>
          </a:prstGeom>
        </p:spPr>
      </p:pic>
      <p:sp>
        <p:nvSpPr>
          <p:cNvPr id="4" name="TextBox 3">
            <a:extLst>
              <a:ext uri="{FF2B5EF4-FFF2-40B4-BE49-F238E27FC236}">
                <a16:creationId xmlns:a16="http://schemas.microsoft.com/office/drawing/2014/main" id="{A24E8D5D-C8D8-EC3B-298A-250F3F76B7AA}"/>
              </a:ext>
            </a:extLst>
          </p:cNvPr>
          <p:cNvSpPr txBox="1"/>
          <p:nvPr/>
        </p:nvSpPr>
        <p:spPr>
          <a:xfrm>
            <a:off x="4720507" y="1452774"/>
            <a:ext cx="3859198"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Transwell migration assays</a:t>
            </a:r>
          </a:p>
        </p:txBody>
      </p:sp>
      <p:sp>
        <p:nvSpPr>
          <p:cNvPr id="5" name="TextBox 4">
            <a:extLst>
              <a:ext uri="{FF2B5EF4-FFF2-40B4-BE49-F238E27FC236}">
                <a16:creationId xmlns:a16="http://schemas.microsoft.com/office/drawing/2014/main" id="{8982272C-AE4C-8FFE-6D50-8FAB2AF62F9F}"/>
              </a:ext>
            </a:extLst>
          </p:cNvPr>
          <p:cNvSpPr txBox="1"/>
          <p:nvPr/>
        </p:nvSpPr>
        <p:spPr>
          <a:xfrm>
            <a:off x="6543630" y="5684242"/>
            <a:ext cx="933332"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Control</a:t>
            </a:r>
          </a:p>
        </p:txBody>
      </p:sp>
      <p:sp>
        <p:nvSpPr>
          <p:cNvPr id="9" name="TextBox 8">
            <a:extLst>
              <a:ext uri="{FF2B5EF4-FFF2-40B4-BE49-F238E27FC236}">
                <a16:creationId xmlns:a16="http://schemas.microsoft.com/office/drawing/2014/main" id="{4DFD5A27-F18D-175D-458C-B6244A9F41D0}"/>
              </a:ext>
            </a:extLst>
          </p:cNvPr>
          <p:cNvSpPr txBox="1"/>
          <p:nvPr/>
        </p:nvSpPr>
        <p:spPr>
          <a:xfrm>
            <a:off x="7500241" y="5682957"/>
            <a:ext cx="710451"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Adult</a:t>
            </a:r>
          </a:p>
        </p:txBody>
      </p:sp>
      <p:sp>
        <p:nvSpPr>
          <p:cNvPr id="11" name="TextBox 10">
            <a:extLst>
              <a:ext uri="{FF2B5EF4-FFF2-40B4-BE49-F238E27FC236}">
                <a16:creationId xmlns:a16="http://schemas.microsoft.com/office/drawing/2014/main" id="{A46A668D-C99E-300F-A2D4-A994B1A51826}"/>
              </a:ext>
            </a:extLst>
          </p:cNvPr>
          <p:cNvSpPr txBox="1"/>
          <p:nvPr/>
        </p:nvSpPr>
        <p:spPr>
          <a:xfrm>
            <a:off x="8883443" y="5650358"/>
            <a:ext cx="1249060" cy="923330"/>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Adult +</a:t>
            </a:r>
          </a:p>
          <a:p>
            <a:pPr algn="ctr"/>
            <a:r>
              <a:rPr lang="en-US" dirty="0">
                <a:latin typeface="Arial" panose="020B0604020202020204" pitchFamily="34" charset="0"/>
                <a:cs typeface="Arial" panose="020B0604020202020204" pitchFamily="34" charset="0"/>
              </a:rPr>
              <a:t>anti-PSGL</a:t>
            </a:r>
          </a:p>
          <a:p>
            <a:pPr algn="ctr"/>
            <a:r>
              <a:rPr lang="en-US" dirty="0">
                <a:latin typeface="Arial" panose="020B0604020202020204" pitchFamily="34" charset="0"/>
                <a:cs typeface="Arial" panose="020B0604020202020204" pitchFamily="34" charset="0"/>
              </a:rPr>
              <a:t>ab</a:t>
            </a:r>
          </a:p>
        </p:txBody>
      </p:sp>
      <p:sp>
        <p:nvSpPr>
          <p:cNvPr id="13" name="Rectangle 12">
            <a:extLst>
              <a:ext uri="{FF2B5EF4-FFF2-40B4-BE49-F238E27FC236}">
                <a16:creationId xmlns:a16="http://schemas.microsoft.com/office/drawing/2014/main" id="{A992BFA8-0BB6-7A78-4C6A-9D89D45085D8}"/>
              </a:ext>
            </a:extLst>
          </p:cNvPr>
          <p:cNvSpPr/>
          <p:nvPr/>
        </p:nvSpPr>
        <p:spPr>
          <a:xfrm>
            <a:off x="6132342" y="3046223"/>
            <a:ext cx="272562" cy="450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9B0F76C-D528-56C2-4E77-56BD9AB5FC33}"/>
              </a:ext>
            </a:extLst>
          </p:cNvPr>
          <p:cNvGrpSpPr/>
          <p:nvPr/>
        </p:nvGrpSpPr>
        <p:grpSpPr>
          <a:xfrm>
            <a:off x="3541581" y="3249767"/>
            <a:ext cx="2163535" cy="2419914"/>
            <a:chOff x="1063517" y="2745149"/>
            <a:chExt cx="3034860" cy="2980491"/>
          </a:xfrm>
        </p:grpSpPr>
        <p:sp>
          <p:nvSpPr>
            <p:cNvPr id="16" name="Rectangle 15">
              <a:extLst>
                <a:ext uri="{FF2B5EF4-FFF2-40B4-BE49-F238E27FC236}">
                  <a16:creationId xmlns:a16="http://schemas.microsoft.com/office/drawing/2014/main" id="{2B493E33-AD4A-D3B7-E3D7-18A23DE780D9}"/>
                </a:ext>
              </a:extLst>
            </p:cNvPr>
            <p:cNvSpPr/>
            <p:nvPr/>
          </p:nvSpPr>
          <p:spPr>
            <a:xfrm>
              <a:off x="1600667" y="3622919"/>
              <a:ext cx="1834415" cy="774644"/>
            </a:xfrm>
            <a:prstGeom prst="rect">
              <a:avLst/>
            </a:prstGeom>
            <a:solidFill>
              <a:schemeClr val="accent2">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8B259C0-2972-2DB1-51D6-224DDCAF58B3}"/>
                </a:ext>
              </a:extLst>
            </p:cNvPr>
            <p:cNvSpPr/>
            <p:nvPr/>
          </p:nvSpPr>
          <p:spPr>
            <a:xfrm>
              <a:off x="1142712" y="4065339"/>
              <a:ext cx="2738307" cy="1547676"/>
            </a:xfrm>
            <a:prstGeom prst="rect">
              <a:avLst/>
            </a:prstGeom>
            <a:solidFill>
              <a:schemeClr val="accent2">
                <a:lumMod val="40000"/>
                <a:lumOff val="60000"/>
                <a:alpha val="418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3C79D0B6-F898-6D85-DD5F-5DD5D762B12F}"/>
                </a:ext>
              </a:extLst>
            </p:cNvPr>
            <p:cNvSpPr/>
            <p:nvPr/>
          </p:nvSpPr>
          <p:spPr>
            <a:xfrm>
              <a:off x="1093921" y="2858772"/>
              <a:ext cx="3004456" cy="2866868"/>
            </a:xfrm>
            <a:custGeom>
              <a:avLst/>
              <a:gdLst>
                <a:gd name="connsiteX0" fmla="*/ 16934 w 1673277"/>
                <a:gd name="connsiteY0" fmla="*/ 22578 h 1580444"/>
                <a:gd name="connsiteX1" fmla="*/ 16934 w 1673277"/>
                <a:gd name="connsiteY1" fmla="*/ 349956 h 1580444"/>
                <a:gd name="connsiteX2" fmla="*/ 11289 w 1673277"/>
                <a:gd name="connsiteY2" fmla="*/ 513644 h 1580444"/>
                <a:gd name="connsiteX3" fmla="*/ 0 w 1673277"/>
                <a:gd name="connsiteY3" fmla="*/ 637822 h 1580444"/>
                <a:gd name="connsiteX4" fmla="*/ 5645 w 1673277"/>
                <a:gd name="connsiteY4" fmla="*/ 1032933 h 1580444"/>
                <a:gd name="connsiteX5" fmla="*/ 11289 w 1673277"/>
                <a:gd name="connsiteY5" fmla="*/ 1061156 h 1580444"/>
                <a:gd name="connsiteX6" fmla="*/ 16934 w 1673277"/>
                <a:gd name="connsiteY6" fmla="*/ 1196622 h 1580444"/>
                <a:gd name="connsiteX7" fmla="*/ 22578 w 1673277"/>
                <a:gd name="connsiteY7" fmla="*/ 1394178 h 1580444"/>
                <a:gd name="connsiteX8" fmla="*/ 45156 w 1673277"/>
                <a:gd name="connsiteY8" fmla="*/ 1518356 h 1580444"/>
                <a:gd name="connsiteX9" fmla="*/ 56445 w 1673277"/>
                <a:gd name="connsiteY9" fmla="*/ 1535289 h 1580444"/>
                <a:gd name="connsiteX10" fmla="*/ 95956 w 1673277"/>
                <a:gd name="connsiteY10" fmla="*/ 1552222 h 1580444"/>
                <a:gd name="connsiteX11" fmla="*/ 146756 w 1673277"/>
                <a:gd name="connsiteY11" fmla="*/ 1569156 h 1580444"/>
                <a:gd name="connsiteX12" fmla="*/ 801511 w 1673277"/>
                <a:gd name="connsiteY12" fmla="*/ 1580444 h 1580444"/>
                <a:gd name="connsiteX13" fmla="*/ 897467 w 1673277"/>
                <a:gd name="connsiteY13" fmla="*/ 1574800 h 1580444"/>
                <a:gd name="connsiteX14" fmla="*/ 1501423 w 1673277"/>
                <a:gd name="connsiteY14" fmla="*/ 1563511 h 1580444"/>
                <a:gd name="connsiteX15" fmla="*/ 1552223 w 1673277"/>
                <a:gd name="connsiteY15" fmla="*/ 1546578 h 1580444"/>
                <a:gd name="connsiteX16" fmla="*/ 1569156 w 1673277"/>
                <a:gd name="connsiteY16" fmla="*/ 1540933 h 1580444"/>
                <a:gd name="connsiteX17" fmla="*/ 1586089 w 1673277"/>
                <a:gd name="connsiteY17" fmla="*/ 1524000 h 1580444"/>
                <a:gd name="connsiteX18" fmla="*/ 1603023 w 1673277"/>
                <a:gd name="connsiteY18" fmla="*/ 1512711 h 1580444"/>
                <a:gd name="connsiteX19" fmla="*/ 1608667 w 1673277"/>
                <a:gd name="connsiteY19" fmla="*/ 1495778 h 1580444"/>
                <a:gd name="connsiteX20" fmla="*/ 1619956 w 1673277"/>
                <a:gd name="connsiteY20" fmla="*/ 1478844 h 1580444"/>
                <a:gd name="connsiteX21" fmla="*/ 1631245 w 1673277"/>
                <a:gd name="connsiteY21" fmla="*/ 1456267 h 1580444"/>
                <a:gd name="connsiteX22" fmla="*/ 1636889 w 1673277"/>
                <a:gd name="connsiteY22" fmla="*/ 1196622 h 1580444"/>
                <a:gd name="connsiteX23" fmla="*/ 1642534 w 1673277"/>
                <a:gd name="connsiteY23" fmla="*/ 1078089 h 1580444"/>
                <a:gd name="connsiteX24" fmla="*/ 1631245 w 1673277"/>
                <a:gd name="connsiteY24" fmla="*/ 248356 h 1580444"/>
                <a:gd name="connsiteX25" fmla="*/ 1625600 w 1673277"/>
                <a:gd name="connsiteY25" fmla="*/ 146756 h 1580444"/>
                <a:gd name="connsiteX26" fmla="*/ 1608667 w 1673277"/>
                <a:gd name="connsiteY26" fmla="*/ 0 h 1580444"/>
                <a:gd name="connsiteX27" fmla="*/ 1574800 w 1673277"/>
                <a:gd name="connsiteY27" fmla="*/ 5644 h 1580444"/>
                <a:gd name="connsiteX28" fmla="*/ 1540934 w 1673277"/>
                <a:gd name="connsiteY28" fmla="*/ 16933 h 1580444"/>
                <a:gd name="connsiteX29" fmla="*/ 1535289 w 1673277"/>
                <a:gd name="connsiteY29" fmla="*/ 33867 h 1580444"/>
                <a:gd name="connsiteX30" fmla="*/ 1546578 w 1673277"/>
                <a:gd name="connsiteY30" fmla="*/ 112889 h 1580444"/>
                <a:gd name="connsiteX31" fmla="*/ 1563511 w 1673277"/>
                <a:gd name="connsiteY31" fmla="*/ 191911 h 1580444"/>
                <a:gd name="connsiteX32" fmla="*/ 1569156 w 1673277"/>
                <a:gd name="connsiteY32" fmla="*/ 248356 h 1580444"/>
                <a:gd name="connsiteX33" fmla="*/ 1557867 w 1673277"/>
                <a:gd name="connsiteY33" fmla="*/ 784578 h 1580444"/>
                <a:gd name="connsiteX34" fmla="*/ 1552223 w 1673277"/>
                <a:gd name="connsiteY34" fmla="*/ 1044222 h 1580444"/>
                <a:gd name="connsiteX35" fmla="*/ 1546578 w 1673277"/>
                <a:gd name="connsiteY35" fmla="*/ 1162756 h 1580444"/>
                <a:gd name="connsiteX36" fmla="*/ 1540934 w 1673277"/>
                <a:gd name="connsiteY36" fmla="*/ 1456267 h 1580444"/>
                <a:gd name="connsiteX37" fmla="*/ 1507067 w 1673277"/>
                <a:gd name="connsiteY37" fmla="*/ 1478844 h 1580444"/>
                <a:gd name="connsiteX38" fmla="*/ 1405467 w 1673277"/>
                <a:gd name="connsiteY38" fmla="*/ 1495778 h 1580444"/>
                <a:gd name="connsiteX39" fmla="*/ 1371600 w 1673277"/>
                <a:gd name="connsiteY39" fmla="*/ 1501422 h 1580444"/>
                <a:gd name="connsiteX40" fmla="*/ 1061156 w 1673277"/>
                <a:gd name="connsiteY40" fmla="*/ 1507067 h 1580444"/>
                <a:gd name="connsiteX41" fmla="*/ 1032934 w 1673277"/>
                <a:gd name="connsiteY41" fmla="*/ 1512711 h 1580444"/>
                <a:gd name="connsiteX42" fmla="*/ 999067 w 1673277"/>
                <a:gd name="connsiteY42" fmla="*/ 1518356 h 1580444"/>
                <a:gd name="connsiteX43" fmla="*/ 959556 w 1673277"/>
                <a:gd name="connsiteY43" fmla="*/ 1529644 h 1580444"/>
                <a:gd name="connsiteX44" fmla="*/ 914400 w 1673277"/>
                <a:gd name="connsiteY44" fmla="*/ 1540933 h 1580444"/>
                <a:gd name="connsiteX45" fmla="*/ 846667 w 1673277"/>
                <a:gd name="connsiteY45" fmla="*/ 1535289 h 1580444"/>
                <a:gd name="connsiteX46" fmla="*/ 801511 w 1673277"/>
                <a:gd name="connsiteY46" fmla="*/ 1524000 h 1580444"/>
                <a:gd name="connsiteX47" fmla="*/ 722489 w 1673277"/>
                <a:gd name="connsiteY47" fmla="*/ 1512711 h 1580444"/>
                <a:gd name="connsiteX48" fmla="*/ 694267 w 1673277"/>
                <a:gd name="connsiteY48" fmla="*/ 1507067 h 1580444"/>
                <a:gd name="connsiteX49" fmla="*/ 649111 w 1673277"/>
                <a:gd name="connsiteY49" fmla="*/ 1501422 h 1580444"/>
                <a:gd name="connsiteX50" fmla="*/ 615245 w 1673277"/>
                <a:gd name="connsiteY50" fmla="*/ 1495778 h 1580444"/>
                <a:gd name="connsiteX51" fmla="*/ 558800 w 1673277"/>
                <a:gd name="connsiteY51" fmla="*/ 1490133 h 1580444"/>
                <a:gd name="connsiteX52" fmla="*/ 508000 w 1673277"/>
                <a:gd name="connsiteY52" fmla="*/ 1484489 h 1580444"/>
                <a:gd name="connsiteX53" fmla="*/ 344311 w 1673277"/>
                <a:gd name="connsiteY53" fmla="*/ 1490133 h 1580444"/>
                <a:gd name="connsiteX54" fmla="*/ 158045 w 1673277"/>
                <a:gd name="connsiteY54" fmla="*/ 1478844 h 1580444"/>
                <a:gd name="connsiteX55" fmla="*/ 124178 w 1673277"/>
                <a:gd name="connsiteY55" fmla="*/ 1467556 h 1580444"/>
                <a:gd name="connsiteX56" fmla="*/ 107245 w 1673277"/>
                <a:gd name="connsiteY56" fmla="*/ 1461911 h 1580444"/>
                <a:gd name="connsiteX57" fmla="*/ 90311 w 1673277"/>
                <a:gd name="connsiteY57" fmla="*/ 1450622 h 1580444"/>
                <a:gd name="connsiteX58" fmla="*/ 79023 w 1673277"/>
                <a:gd name="connsiteY58" fmla="*/ 1416756 h 1580444"/>
                <a:gd name="connsiteX59" fmla="*/ 73378 w 1673277"/>
                <a:gd name="connsiteY59" fmla="*/ 1399822 h 1580444"/>
                <a:gd name="connsiteX60" fmla="*/ 79023 w 1673277"/>
                <a:gd name="connsiteY60" fmla="*/ 1258711 h 1580444"/>
                <a:gd name="connsiteX61" fmla="*/ 67734 w 1673277"/>
                <a:gd name="connsiteY61" fmla="*/ 936978 h 1580444"/>
                <a:gd name="connsiteX62" fmla="*/ 79023 w 1673277"/>
                <a:gd name="connsiteY62" fmla="*/ 406400 h 1580444"/>
                <a:gd name="connsiteX63" fmla="*/ 84667 w 1673277"/>
                <a:gd name="connsiteY63" fmla="*/ 366889 h 1580444"/>
                <a:gd name="connsiteX64" fmla="*/ 16934 w 1673277"/>
                <a:gd name="connsiteY64" fmla="*/ 22578 h 158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3277" h="1580444">
                  <a:moveTo>
                    <a:pt x="16934" y="22578"/>
                  </a:moveTo>
                  <a:cubicBezTo>
                    <a:pt x="5645" y="19756"/>
                    <a:pt x="16934" y="-9033"/>
                    <a:pt x="16934" y="349956"/>
                  </a:cubicBezTo>
                  <a:cubicBezTo>
                    <a:pt x="16934" y="404551"/>
                    <a:pt x="13949" y="459114"/>
                    <a:pt x="11289" y="513644"/>
                  </a:cubicBezTo>
                  <a:cubicBezTo>
                    <a:pt x="9914" y="541841"/>
                    <a:pt x="3027" y="607558"/>
                    <a:pt x="0" y="637822"/>
                  </a:cubicBezTo>
                  <a:cubicBezTo>
                    <a:pt x="1882" y="769526"/>
                    <a:pt x="2134" y="901263"/>
                    <a:pt x="5645" y="1032933"/>
                  </a:cubicBezTo>
                  <a:cubicBezTo>
                    <a:pt x="5901" y="1042524"/>
                    <a:pt x="10629" y="1051585"/>
                    <a:pt x="11289" y="1061156"/>
                  </a:cubicBezTo>
                  <a:cubicBezTo>
                    <a:pt x="14399" y="1106243"/>
                    <a:pt x="15403" y="1151453"/>
                    <a:pt x="16934" y="1196622"/>
                  </a:cubicBezTo>
                  <a:cubicBezTo>
                    <a:pt x="19166" y="1262463"/>
                    <a:pt x="18710" y="1328413"/>
                    <a:pt x="22578" y="1394178"/>
                  </a:cubicBezTo>
                  <a:cubicBezTo>
                    <a:pt x="22779" y="1397588"/>
                    <a:pt x="29202" y="1494425"/>
                    <a:pt x="45156" y="1518356"/>
                  </a:cubicBezTo>
                  <a:cubicBezTo>
                    <a:pt x="48919" y="1524000"/>
                    <a:pt x="51648" y="1530492"/>
                    <a:pt x="56445" y="1535289"/>
                  </a:cubicBezTo>
                  <a:cubicBezTo>
                    <a:pt x="69439" y="1548283"/>
                    <a:pt x="78683" y="1547904"/>
                    <a:pt x="95956" y="1552222"/>
                  </a:cubicBezTo>
                  <a:cubicBezTo>
                    <a:pt x="117720" y="1566732"/>
                    <a:pt x="114112" y="1567672"/>
                    <a:pt x="146756" y="1569156"/>
                  </a:cubicBezTo>
                  <a:cubicBezTo>
                    <a:pt x="296108" y="1575945"/>
                    <a:pt x="724471" y="1579456"/>
                    <a:pt x="801511" y="1580444"/>
                  </a:cubicBezTo>
                  <a:lnTo>
                    <a:pt x="897467" y="1574800"/>
                  </a:lnTo>
                  <a:cubicBezTo>
                    <a:pt x="1103753" y="1566549"/>
                    <a:pt x="1288730" y="1566386"/>
                    <a:pt x="1501423" y="1563511"/>
                  </a:cubicBezTo>
                  <a:lnTo>
                    <a:pt x="1552223" y="1546578"/>
                  </a:lnTo>
                  <a:lnTo>
                    <a:pt x="1569156" y="1540933"/>
                  </a:lnTo>
                  <a:cubicBezTo>
                    <a:pt x="1574800" y="1535289"/>
                    <a:pt x="1579957" y="1529110"/>
                    <a:pt x="1586089" y="1524000"/>
                  </a:cubicBezTo>
                  <a:cubicBezTo>
                    <a:pt x="1591301" y="1519657"/>
                    <a:pt x="1598785" y="1518008"/>
                    <a:pt x="1603023" y="1512711"/>
                  </a:cubicBezTo>
                  <a:cubicBezTo>
                    <a:pt x="1606740" y="1508065"/>
                    <a:pt x="1606006" y="1501100"/>
                    <a:pt x="1608667" y="1495778"/>
                  </a:cubicBezTo>
                  <a:cubicBezTo>
                    <a:pt x="1611701" y="1489710"/>
                    <a:pt x="1616590" y="1484734"/>
                    <a:pt x="1619956" y="1478844"/>
                  </a:cubicBezTo>
                  <a:cubicBezTo>
                    <a:pt x="1624131" y="1471539"/>
                    <a:pt x="1627482" y="1463793"/>
                    <a:pt x="1631245" y="1456267"/>
                  </a:cubicBezTo>
                  <a:cubicBezTo>
                    <a:pt x="1633126" y="1369719"/>
                    <a:pt x="1634306" y="1283152"/>
                    <a:pt x="1636889" y="1196622"/>
                  </a:cubicBezTo>
                  <a:cubicBezTo>
                    <a:pt x="1638069" y="1157084"/>
                    <a:pt x="1642534" y="1117645"/>
                    <a:pt x="1642534" y="1078089"/>
                  </a:cubicBezTo>
                  <a:cubicBezTo>
                    <a:pt x="1642534" y="801486"/>
                    <a:pt x="1718710" y="510766"/>
                    <a:pt x="1631245" y="248356"/>
                  </a:cubicBezTo>
                  <a:cubicBezTo>
                    <a:pt x="1629363" y="214489"/>
                    <a:pt x="1627253" y="180635"/>
                    <a:pt x="1625600" y="146756"/>
                  </a:cubicBezTo>
                  <a:cubicBezTo>
                    <a:pt x="1618879" y="8983"/>
                    <a:pt x="1644106" y="53157"/>
                    <a:pt x="1608667" y="0"/>
                  </a:cubicBezTo>
                  <a:cubicBezTo>
                    <a:pt x="1597378" y="1881"/>
                    <a:pt x="1585903" y="2868"/>
                    <a:pt x="1574800" y="5644"/>
                  </a:cubicBezTo>
                  <a:cubicBezTo>
                    <a:pt x="1563256" y="8530"/>
                    <a:pt x="1540934" y="16933"/>
                    <a:pt x="1540934" y="16933"/>
                  </a:cubicBezTo>
                  <a:cubicBezTo>
                    <a:pt x="1539052" y="22578"/>
                    <a:pt x="1535289" y="27917"/>
                    <a:pt x="1535289" y="33867"/>
                  </a:cubicBezTo>
                  <a:cubicBezTo>
                    <a:pt x="1535289" y="81615"/>
                    <a:pt x="1538981" y="78702"/>
                    <a:pt x="1546578" y="112889"/>
                  </a:cubicBezTo>
                  <a:cubicBezTo>
                    <a:pt x="1552422" y="139186"/>
                    <a:pt x="1557867" y="165570"/>
                    <a:pt x="1563511" y="191911"/>
                  </a:cubicBezTo>
                  <a:cubicBezTo>
                    <a:pt x="1565393" y="210726"/>
                    <a:pt x="1569156" y="229447"/>
                    <a:pt x="1569156" y="248356"/>
                  </a:cubicBezTo>
                  <a:cubicBezTo>
                    <a:pt x="1569156" y="688361"/>
                    <a:pt x="1578730" y="575927"/>
                    <a:pt x="1557867" y="784578"/>
                  </a:cubicBezTo>
                  <a:cubicBezTo>
                    <a:pt x="1555986" y="871126"/>
                    <a:pt x="1554806" y="957692"/>
                    <a:pt x="1552223" y="1044222"/>
                  </a:cubicBezTo>
                  <a:cubicBezTo>
                    <a:pt x="1551043" y="1083761"/>
                    <a:pt x="1547661" y="1123215"/>
                    <a:pt x="1546578" y="1162756"/>
                  </a:cubicBezTo>
                  <a:cubicBezTo>
                    <a:pt x="1543898" y="1260574"/>
                    <a:pt x="1553071" y="1359168"/>
                    <a:pt x="1540934" y="1456267"/>
                  </a:cubicBezTo>
                  <a:cubicBezTo>
                    <a:pt x="1539251" y="1469730"/>
                    <a:pt x="1519938" y="1474554"/>
                    <a:pt x="1507067" y="1478844"/>
                  </a:cubicBezTo>
                  <a:cubicBezTo>
                    <a:pt x="1446483" y="1499039"/>
                    <a:pt x="1495005" y="1485829"/>
                    <a:pt x="1405467" y="1495778"/>
                  </a:cubicBezTo>
                  <a:cubicBezTo>
                    <a:pt x="1394092" y="1497042"/>
                    <a:pt x="1383039" y="1501047"/>
                    <a:pt x="1371600" y="1501422"/>
                  </a:cubicBezTo>
                  <a:cubicBezTo>
                    <a:pt x="1268157" y="1504814"/>
                    <a:pt x="1164637" y="1505185"/>
                    <a:pt x="1061156" y="1507067"/>
                  </a:cubicBezTo>
                  <a:lnTo>
                    <a:pt x="1032934" y="1512711"/>
                  </a:lnTo>
                  <a:cubicBezTo>
                    <a:pt x="1021674" y="1514758"/>
                    <a:pt x="1010289" y="1516112"/>
                    <a:pt x="999067" y="1518356"/>
                  </a:cubicBezTo>
                  <a:cubicBezTo>
                    <a:pt x="963809" y="1525408"/>
                    <a:pt x="989147" y="1521574"/>
                    <a:pt x="959556" y="1529644"/>
                  </a:cubicBezTo>
                  <a:cubicBezTo>
                    <a:pt x="944587" y="1533726"/>
                    <a:pt x="914400" y="1540933"/>
                    <a:pt x="914400" y="1540933"/>
                  </a:cubicBezTo>
                  <a:cubicBezTo>
                    <a:pt x="891822" y="1539052"/>
                    <a:pt x="869168" y="1537936"/>
                    <a:pt x="846667" y="1535289"/>
                  </a:cubicBezTo>
                  <a:cubicBezTo>
                    <a:pt x="748373" y="1523725"/>
                    <a:pt x="867386" y="1535625"/>
                    <a:pt x="801511" y="1524000"/>
                  </a:cubicBezTo>
                  <a:cubicBezTo>
                    <a:pt x="775308" y="1519376"/>
                    <a:pt x="748580" y="1517929"/>
                    <a:pt x="722489" y="1512711"/>
                  </a:cubicBezTo>
                  <a:cubicBezTo>
                    <a:pt x="713082" y="1510830"/>
                    <a:pt x="703749" y="1508526"/>
                    <a:pt x="694267" y="1507067"/>
                  </a:cubicBezTo>
                  <a:cubicBezTo>
                    <a:pt x="679274" y="1504760"/>
                    <a:pt x="664128" y="1503567"/>
                    <a:pt x="649111" y="1501422"/>
                  </a:cubicBezTo>
                  <a:cubicBezTo>
                    <a:pt x="637782" y="1499804"/>
                    <a:pt x="626601" y="1497198"/>
                    <a:pt x="615245" y="1495778"/>
                  </a:cubicBezTo>
                  <a:cubicBezTo>
                    <a:pt x="596482" y="1493433"/>
                    <a:pt x="577605" y="1492112"/>
                    <a:pt x="558800" y="1490133"/>
                  </a:cubicBezTo>
                  <a:lnTo>
                    <a:pt x="508000" y="1484489"/>
                  </a:lnTo>
                  <a:cubicBezTo>
                    <a:pt x="453437" y="1486370"/>
                    <a:pt x="398906" y="1490133"/>
                    <a:pt x="344311" y="1490133"/>
                  </a:cubicBezTo>
                  <a:cubicBezTo>
                    <a:pt x="281129" y="1490133"/>
                    <a:pt x="218205" y="1496891"/>
                    <a:pt x="158045" y="1478844"/>
                  </a:cubicBezTo>
                  <a:cubicBezTo>
                    <a:pt x="146647" y="1475425"/>
                    <a:pt x="135467" y="1471319"/>
                    <a:pt x="124178" y="1467556"/>
                  </a:cubicBezTo>
                  <a:cubicBezTo>
                    <a:pt x="118534" y="1465675"/>
                    <a:pt x="112196" y="1465211"/>
                    <a:pt x="107245" y="1461911"/>
                  </a:cubicBezTo>
                  <a:lnTo>
                    <a:pt x="90311" y="1450622"/>
                  </a:lnTo>
                  <a:lnTo>
                    <a:pt x="79023" y="1416756"/>
                  </a:lnTo>
                  <a:lnTo>
                    <a:pt x="73378" y="1399822"/>
                  </a:lnTo>
                  <a:cubicBezTo>
                    <a:pt x="75260" y="1352785"/>
                    <a:pt x="79023" y="1305786"/>
                    <a:pt x="79023" y="1258711"/>
                  </a:cubicBezTo>
                  <a:cubicBezTo>
                    <a:pt x="79023" y="1208939"/>
                    <a:pt x="70225" y="999249"/>
                    <a:pt x="67734" y="936978"/>
                  </a:cubicBezTo>
                  <a:cubicBezTo>
                    <a:pt x="69612" y="781090"/>
                    <a:pt x="59772" y="579660"/>
                    <a:pt x="79023" y="406400"/>
                  </a:cubicBezTo>
                  <a:cubicBezTo>
                    <a:pt x="80492" y="393177"/>
                    <a:pt x="82786" y="380059"/>
                    <a:pt x="84667" y="366889"/>
                  </a:cubicBezTo>
                  <a:cubicBezTo>
                    <a:pt x="78780" y="1883"/>
                    <a:pt x="28223" y="25400"/>
                    <a:pt x="16934" y="22578"/>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C4B54BA2-56ED-0D26-E85A-2A8C7ECA7580}"/>
                </a:ext>
              </a:extLst>
            </p:cNvPr>
            <p:cNvSpPr/>
            <p:nvPr/>
          </p:nvSpPr>
          <p:spPr>
            <a:xfrm>
              <a:off x="1063517" y="2745149"/>
              <a:ext cx="2949253" cy="1755542"/>
            </a:xfrm>
            <a:custGeom>
              <a:avLst/>
              <a:gdLst>
                <a:gd name="connsiteX0" fmla="*/ 0 w 1642533"/>
                <a:gd name="connsiteY0" fmla="*/ 58631 h 967793"/>
                <a:gd name="connsiteX1" fmla="*/ 39511 w 1642533"/>
                <a:gd name="connsiteY1" fmla="*/ 64275 h 967793"/>
                <a:gd name="connsiteX2" fmla="*/ 197555 w 1642533"/>
                <a:gd name="connsiteY2" fmla="*/ 75564 h 967793"/>
                <a:gd name="connsiteX3" fmla="*/ 208844 w 1642533"/>
                <a:gd name="connsiteY3" fmla="*/ 92497 h 967793"/>
                <a:gd name="connsiteX4" fmla="*/ 225777 w 1642533"/>
                <a:gd name="connsiteY4" fmla="*/ 109431 h 967793"/>
                <a:gd name="connsiteX5" fmla="*/ 237066 w 1642533"/>
                <a:gd name="connsiteY5" fmla="*/ 143297 h 967793"/>
                <a:gd name="connsiteX6" fmla="*/ 242711 w 1642533"/>
                <a:gd name="connsiteY6" fmla="*/ 160231 h 967793"/>
                <a:gd name="connsiteX7" fmla="*/ 248355 w 1642533"/>
                <a:gd name="connsiteY7" fmla="*/ 199742 h 967793"/>
                <a:gd name="connsiteX8" fmla="*/ 259644 w 1642533"/>
                <a:gd name="connsiteY8" fmla="*/ 391653 h 967793"/>
                <a:gd name="connsiteX9" fmla="*/ 265288 w 1642533"/>
                <a:gd name="connsiteY9" fmla="*/ 459386 h 967793"/>
                <a:gd name="connsiteX10" fmla="*/ 270933 w 1642533"/>
                <a:gd name="connsiteY10" fmla="*/ 656942 h 967793"/>
                <a:gd name="connsiteX11" fmla="*/ 276577 w 1642533"/>
                <a:gd name="connsiteY11" fmla="*/ 713386 h 967793"/>
                <a:gd name="connsiteX12" fmla="*/ 293511 w 1642533"/>
                <a:gd name="connsiteY12" fmla="*/ 916586 h 967793"/>
                <a:gd name="connsiteX13" fmla="*/ 299155 w 1642533"/>
                <a:gd name="connsiteY13" fmla="*/ 933519 h 967793"/>
                <a:gd name="connsiteX14" fmla="*/ 333022 w 1642533"/>
                <a:gd name="connsiteY14" fmla="*/ 950453 h 967793"/>
                <a:gd name="connsiteX15" fmla="*/ 355600 w 1642533"/>
                <a:gd name="connsiteY15" fmla="*/ 956097 h 967793"/>
                <a:gd name="connsiteX16" fmla="*/ 908755 w 1642533"/>
                <a:gd name="connsiteY16" fmla="*/ 961742 h 967793"/>
                <a:gd name="connsiteX17" fmla="*/ 1145822 w 1642533"/>
                <a:gd name="connsiteY17" fmla="*/ 961742 h 967793"/>
                <a:gd name="connsiteX18" fmla="*/ 1213555 w 1642533"/>
                <a:gd name="connsiteY18" fmla="*/ 950453 h 967793"/>
                <a:gd name="connsiteX19" fmla="*/ 1264355 w 1642533"/>
                <a:gd name="connsiteY19" fmla="*/ 939164 h 967793"/>
                <a:gd name="connsiteX20" fmla="*/ 1320800 w 1642533"/>
                <a:gd name="connsiteY20" fmla="*/ 933519 h 967793"/>
                <a:gd name="connsiteX21" fmla="*/ 1337733 w 1642533"/>
                <a:gd name="connsiteY21" fmla="*/ 922231 h 967793"/>
                <a:gd name="connsiteX22" fmla="*/ 1360311 w 1642533"/>
                <a:gd name="connsiteY22" fmla="*/ 888364 h 967793"/>
                <a:gd name="connsiteX23" fmla="*/ 1377244 w 1642533"/>
                <a:gd name="connsiteY23" fmla="*/ 527119 h 967793"/>
                <a:gd name="connsiteX24" fmla="*/ 1382888 w 1642533"/>
                <a:gd name="connsiteY24" fmla="*/ 493253 h 967793"/>
                <a:gd name="connsiteX25" fmla="*/ 1388533 w 1642533"/>
                <a:gd name="connsiteY25" fmla="*/ 448097 h 967793"/>
                <a:gd name="connsiteX26" fmla="*/ 1394177 w 1642533"/>
                <a:gd name="connsiteY26" fmla="*/ 199742 h 967793"/>
                <a:gd name="connsiteX27" fmla="*/ 1405466 w 1642533"/>
                <a:gd name="connsiteY27" fmla="*/ 132008 h 967793"/>
                <a:gd name="connsiteX28" fmla="*/ 1411111 w 1642533"/>
                <a:gd name="connsiteY28" fmla="*/ 115075 h 967793"/>
                <a:gd name="connsiteX29" fmla="*/ 1416755 w 1642533"/>
                <a:gd name="connsiteY29" fmla="*/ 86853 h 967793"/>
                <a:gd name="connsiteX30" fmla="*/ 1422400 w 1642533"/>
                <a:gd name="connsiteY30" fmla="*/ 69919 h 967793"/>
                <a:gd name="connsiteX31" fmla="*/ 1439333 w 1642533"/>
                <a:gd name="connsiteY31" fmla="*/ 64275 h 967793"/>
                <a:gd name="connsiteX32" fmla="*/ 1642533 w 1642533"/>
                <a:gd name="connsiteY32" fmla="*/ 58631 h 967793"/>
                <a:gd name="connsiteX33" fmla="*/ 1636888 w 1642533"/>
                <a:gd name="connsiteY33" fmla="*/ 30408 h 967793"/>
                <a:gd name="connsiteX34" fmla="*/ 1365955 w 1642533"/>
                <a:gd name="connsiteY34" fmla="*/ 24764 h 967793"/>
                <a:gd name="connsiteX35" fmla="*/ 1354666 w 1642533"/>
                <a:gd name="connsiteY35" fmla="*/ 64275 h 967793"/>
                <a:gd name="connsiteX36" fmla="*/ 1343377 w 1642533"/>
                <a:gd name="connsiteY36" fmla="*/ 120719 h 967793"/>
                <a:gd name="connsiteX37" fmla="*/ 1349022 w 1642533"/>
                <a:gd name="connsiteY37" fmla="*/ 318275 h 967793"/>
                <a:gd name="connsiteX38" fmla="*/ 1343377 w 1642533"/>
                <a:gd name="connsiteY38" fmla="*/ 487608 h 967793"/>
                <a:gd name="connsiteX39" fmla="*/ 1326444 w 1642533"/>
                <a:gd name="connsiteY39" fmla="*/ 690808 h 967793"/>
                <a:gd name="connsiteX40" fmla="*/ 1286933 w 1642533"/>
                <a:gd name="connsiteY40" fmla="*/ 899653 h 967793"/>
                <a:gd name="connsiteX41" fmla="*/ 1270000 w 1642533"/>
                <a:gd name="connsiteY41" fmla="*/ 905297 h 967793"/>
                <a:gd name="connsiteX42" fmla="*/ 1162755 w 1642533"/>
                <a:gd name="connsiteY42" fmla="*/ 910942 h 967793"/>
                <a:gd name="connsiteX43" fmla="*/ 541866 w 1642533"/>
                <a:gd name="connsiteY43" fmla="*/ 905297 h 967793"/>
                <a:gd name="connsiteX44" fmla="*/ 491066 w 1642533"/>
                <a:gd name="connsiteY44" fmla="*/ 899653 h 967793"/>
                <a:gd name="connsiteX45" fmla="*/ 400755 w 1642533"/>
                <a:gd name="connsiteY45" fmla="*/ 894008 h 967793"/>
                <a:gd name="connsiteX46" fmla="*/ 338666 w 1642533"/>
                <a:gd name="connsiteY46" fmla="*/ 888364 h 967793"/>
                <a:gd name="connsiteX47" fmla="*/ 321733 w 1642533"/>
                <a:gd name="connsiteY47" fmla="*/ 882719 h 967793"/>
                <a:gd name="connsiteX48" fmla="*/ 304800 w 1642533"/>
                <a:gd name="connsiteY48" fmla="*/ 848853 h 967793"/>
                <a:gd name="connsiteX49" fmla="*/ 299155 w 1642533"/>
                <a:gd name="connsiteY49" fmla="*/ 809342 h 967793"/>
                <a:gd name="connsiteX50" fmla="*/ 293511 w 1642533"/>
                <a:gd name="connsiteY50" fmla="*/ 775475 h 967793"/>
                <a:gd name="connsiteX51" fmla="*/ 287866 w 1642533"/>
                <a:gd name="connsiteY51" fmla="*/ 724675 h 967793"/>
                <a:gd name="connsiteX52" fmla="*/ 282222 w 1642533"/>
                <a:gd name="connsiteY52" fmla="*/ 69919 h 967793"/>
                <a:gd name="connsiteX53" fmla="*/ 276577 w 1642533"/>
                <a:gd name="connsiteY53" fmla="*/ 52986 h 967793"/>
                <a:gd name="connsiteX54" fmla="*/ 265288 w 1642533"/>
                <a:gd name="connsiteY54" fmla="*/ 36053 h 967793"/>
                <a:gd name="connsiteX55" fmla="*/ 214488 w 1642533"/>
                <a:gd name="connsiteY55" fmla="*/ 13475 h 967793"/>
                <a:gd name="connsiteX56" fmla="*/ 197555 w 1642533"/>
                <a:gd name="connsiteY56" fmla="*/ 7831 h 967793"/>
                <a:gd name="connsiteX57" fmla="*/ 0 w 1642533"/>
                <a:gd name="connsiteY57" fmla="*/ 58631 h 9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42533" h="967793">
                  <a:moveTo>
                    <a:pt x="0" y="58631"/>
                  </a:moveTo>
                  <a:cubicBezTo>
                    <a:pt x="13170" y="60512"/>
                    <a:pt x="26235" y="63419"/>
                    <a:pt x="39511" y="64275"/>
                  </a:cubicBezTo>
                  <a:lnTo>
                    <a:pt x="197555" y="75564"/>
                  </a:lnTo>
                  <a:cubicBezTo>
                    <a:pt x="201318" y="81208"/>
                    <a:pt x="204501" y="87286"/>
                    <a:pt x="208844" y="92497"/>
                  </a:cubicBezTo>
                  <a:cubicBezTo>
                    <a:pt x="213954" y="98629"/>
                    <a:pt x="221900" y="102453"/>
                    <a:pt x="225777" y="109431"/>
                  </a:cubicBezTo>
                  <a:cubicBezTo>
                    <a:pt x="231556" y="119833"/>
                    <a:pt x="233303" y="132008"/>
                    <a:pt x="237066" y="143297"/>
                  </a:cubicBezTo>
                  <a:lnTo>
                    <a:pt x="242711" y="160231"/>
                  </a:lnTo>
                  <a:cubicBezTo>
                    <a:pt x="244592" y="173401"/>
                    <a:pt x="247150" y="186493"/>
                    <a:pt x="248355" y="199742"/>
                  </a:cubicBezTo>
                  <a:cubicBezTo>
                    <a:pt x="253633" y="257795"/>
                    <a:pt x="255993" y="335051"/>
                    <a:pt x="259644" y="391653"/>
                  </a:cubicBezTo>
                  <a:cubicBezTo>
                    <a:pt x="261103" y="414262"/>
                    <a:pt x="263407" y="436808"/>
                    <a:pt x="265288" y="459386"/>
                  </a:cubicBezTo>
                  <a:cubicBezTo>
                    <a:pt x="267170" y="525238"/>
                    <a:pt x="268008" y="591128"/>
                    <a:pt x="270933" y="656942"/>
                  </a:cubicBezTo>
                  <a:cubicBezTo>
                    <a:pt x="271773" y="675832"/>
                    <a:pt x="275583" y="694504"/>
                    <a:pt x="276577" y="713386"/>
                  </a:cubicBezTo>
                  <a:cubicBezTo>
                    <a:pt x="281151" y="800283"/>
                    <a:pt x="269915" y="845793"/>
                    <a:pt x="293511" y="916586"/>
                  </a:cubicBezTo>
                  <a:cubicBezTo>
                    <a:pt x="295392" y="922230"/>
                    <a:pt x="295438" y="928873"/>
                    <a:pt x="299155" y="933519"/>
                  </a:cubicBezTo>
                  <a:cubicBezTo>
                    <a:pt x="306484" y="942681"/>
                    <a:pt x="322418" y="947423"/>
                    <a:pt x="333022" y="950453"/>
                  </a:cubicBezTo>
                  <a:cubicBezTo>
                    <a:pt x="340481" y="952584"/>
                    <a:pt x="347844" y="955945"/>
                    <a:pt x="355600" y="956097"/>
                  </a:cubicBezTo>
                  <a:lnTo>
                    <a:pt x="908755" y="961742"/>
                  </a:lnTo>
                  <a:cubicBezTo>
                    <a:pt x="1017346" y="967774"/>
                    <a:pt x="1027277" y="971621"/>
                    <a:pt x="1145822" y="961742"/>
                  </a:cubicBezTo>
                  <a:cubicBezTo>
                    <a:pt x="1168632" y="959841"/>
                    <a:pt x="1191349" y="956005"/>
                    <a:pt x="1213555" y="950453"/>
                  </a:cubicBezTo>
                  <a:cubicBezTo>
                    <a:pt x="1228891" y="946619"/>
                    <a:pt x="1248991" y="941212"/>
                    <a:pt x="1264355" y="939164"/>
                  </a:cubicBezTo>
                  <a:cubicBezTo>
                    <a:pt x="1283098" y="936665"/>
                    <a:pt x="1301985" y="935401"/>
                    <a:pt x="1320800" y="933519"/>
                  </a:cubicBezTo>
                  <a:cubicBezTo>
                    <a:pt x="1326444" y="929756"/>
                    <a:pt x="1333266" y="927336"/>
                    <a:pt x="1337733" y="922231"/>
                  </a:cubicBezTo>
                  <a:cubicBezTo>
                    <a:pt x="1346667" y="912020"/>
                    <a:pt x="1360311" y="888364"/>
                    <a:pt x="1360311" y="888364"/>
                  </a:cubicBezTo>
                  <a:cubicBezTo>
                    <a:pt x="1406686" y="749240"/>
                    <a:pt x="1366151" y="882127"/>
                    <a:pt x="1377244" y="527119"/>
                  </a:cubicBezTo>
                  <a:cubicBezTo>
                    <a:pt x="1377601" y="515680"/>
                    <a:pt x="1381270" y="504582"/>
                    <a:pt x="1382888" y="493253"/>
                  </a:cubicBezTo>
                  <a:cubicBezTo>
                    <a:pt x="1385033" y="478236"/>
                    <a:pt x="1386651" y="463149"/>
                    <a:pt x="1388533" y="448097"/>
                  </a:cubicBezTo>
                  <a:cubicBezTo>
                    <a:pt x="1390414" y="365312"/>
                    <a:pt x="1390994" y="282487"/>
                    <a:pt x="1394177" y="199742"/>
                  </a:cubicBezTo>
                  <a:cubicBezTo>
                    <a:pt x="1395093" y="175930"/>
                    <a:pt x="1399054" y="154450"/>
                    <a:pt x="1405466" y="132008"/>
                  </a:cubicBezTo>
                  <a:cubicBezTo>
                    <a:pt x="1407101" y="126287"/>
                    <a:pt x="1409668" y="120847"/>
                    <a:pt x="1411111" y="115075"/>
                  </a:cubicBezTo>
                  <a:cubicBezTo>
                    <a:pt x="1413438" y="105768"/>
                    <a:pt x="1414428" y="96160"/>
                    <a:pt x="1416755" y="86853"/>
                  </a:cubicBezTo>
                  <a:cubicBezTo>
                    <a:pt x="1418198" y="81081"/>
                    <a:pt x="1418193" y="74126"/>
                    <a:pt x="1422400" y="69919"/>
                  </a:cubicBezTo>
                  <a:cubicBezTo>
                    <a:pt x="1426607" y="65712"/>
                    <a:pt x="1433391" y="64580"/>
                    <a:pt x="1439333" y="64275"/>
                  </a:cubicBezTo>
                  <a:cubicBezTo>
                    <a:pt x="1507004" y="60805"/>
                    <a:pt x="1574800" y="60512"/>
                    <a:pt x="1642533" y="58631"/>
                  </a:cubicBezTo>
                  <a:cubicBezTo>
                    <a:pt x="1640651" y="49223"/>
                    <a:pt x="1646246" y="32521"/>
                    <a:pt x="1636888" y="30408"/>
                  </a:cubicBezTo>
                  <a:cubicBezTo>
                    <a:pt x="1548628" y="10478"/>
                    <a:pt x="1455134" y="19809"/>
                    <a:pt x="1365955" y="24764"/>
                  </a:cubicBezTo>
                  <a:cubicBezTo>
                    <a:pt x="1361121" y="39268"/>
                    <a:pt x="1357500" y="48688"/>
                    <a:pt x="1354666" y="64275"/>
                  </a:cubicBezTo>
                  <a:cubicBezTo>
                    <a:pt x="1344288" y="121351"/>
                    <a:pt x="1354970" y="85944"/>
                    <a:pt x="1343377" y="120719"/>
                  </a:cubicBezTo>
                  <a:cubicBezTo>
                    <a:pt x="1345259" y="186571"/>
                    <a:pt x="1349022" y="252396"/>
                    <a:pt x="1349022" y="318275"/>
                  </a:cubicBezTo>
                  <a:cubicBezTo>
                    <a:pt x="1349022" y="374751"/>
                    <a:pt x="1346245" y="431205"/>
                    <a:pt x="1343377" y="487608"/>
                  </a:cubicBezTo>
                  <a:cubicBezTo>
                    <a:pt x="1336151" y="629721"/>
                    <a:pt x="1338611" y="605631"/>
                    <a:pt x="1326444" y="690808"/>
                  </a:cubicBezTo>
                  <a:cubicBezTo>
                    <a:pt x="1326255" y="696665"/>
                    <a:pt x="1360431" y="875155"/>
                    <a:pt x="1286933" y="899653"/>
                  </a:cubicBezTo>
                  <a:lnTo>
                    <a:pt x="1270000" y="905297"/>
                  </a:lnTo>
                  <a:cubicBezTo>
                    <a:pt x="1226478" y="934311"/>
                    <a:pt x="1266468" y="912588"/>
                    <a:pt x="1162755" y="910942"/>
                  </a:cubicBezTo>
                  <a:lnTo>
                    <a:pt x="541866" y="905297"/>
                  </a:lnTo>
                  <a:cubicBezTo>
                    <a:pt x="524933" y="903416"/>
                    <a:pt x="508049" y="901012"/>
                    <a:pt x="491066" y="899653"/>
                  </a:cubicBezTo>
                  <a:cubicBezTo>
                    <a:pt x="461000" y="897248"/>
                    <a:pt x="430835" y="896236"/>
                    <a:pt x="400755" y="894008"/>
                  </a:cubicBezTo>
                  <a:cubicBezTo>
                    <a:pt x="380030" y="892473"/>
                    <a:pt x="359362" y="890245"/>
                    <a:pt x="338666" y="888364"/>
                  </a:cubicBezTo>
                  <a:cubicBezTo>
                    <a:pt x="333022" y="886482"/>
                    <a:pt x="326379" y="886436"/>
                    <a:pt x="321733" y="882719"/>
                  </a:cubicBezTo>
                  <a:cubicBezTo>
                    <a:pt x="311785" y="874760"/>
                    <a:pt x="308518" y="860009"/>
                    <a:pt x="304800" y="848853"/>
                  </a:cubicBezTo>
                  <a:cubicBezTo>
                    <a:pt x="302918" y="835683"/>
                    <a:pt x="301178" y="822491"/>
                    <a:pt x="299155" y="809342"/>
                  </a:cubicBezTo>
                  <a:cubicBezTo>
                    <a:pt x="297415" y="798030"/>
                    <a:pt x="295024" y="786819"/>
                    <a:pt x="293511" y="775475"/>
                  </a:cubicBezTo>
                  <a:cubicBezTo>
                    <a:pt x="291259" y="758587"/>
                    <a:pt x="289748" y="741608"/>
                    <a:pt x="287866" y="724675"/>
                  </a:cubicBezTo>
                  <a:cubicBezTo>
                    <a:pt x="285985" y="506423"/>
                    <a:pt x="285890" y="288148"/>
                    <a:pt x="282222" y="69919"/>
                  </a:cubicBezTo>
                  <a:cubicBezTo>
                    <a:pt x="282122" y="63970"/>
                    <a:pt x="279238" y="58308"/>
                    <a:pt x="276577" y="52986"/>
                  </a:cubicBezTo>
                  <a:cubicBezTo>
                    <a:pt x="273543" y="46919"/>
                    <a:pt x="270085" y="40850"/>
                    <a:pt x="265288" y="36053"/>
                  </a:cubicBezTo>
                  <a:cubicBezTo>
                    <a:pt x="251870" y="22635"/>
                    <a:pt x="231256" y="19064"/>
                    <a:pt x="214488" y="13475"/>
                  </a:cubicBezTo>
                  <a:lnTo>
                    <a:pt x="197555" y="7831"/>
                  </a:lnTo>
                  <a:cubicBezTo>
                    <a:pt x="-16609" y="13619"/>
                    <a:pt x="37954" y="-35768"/>
                    <a:pt x="0" y="58631"/>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4AE81F20-B59C-F712-60F9-D523BB881520}"/>
                </a:ext>
              </a:extLst>
            </p:cNvPr>
            <p:cNvSpPr/>
            <p:nvPr/>
          </p:nvSpPr>
          <p:spPr>
            <a:xfrm>
              <a:off x="1923440" y="4028156"/>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94716FA-03A1-08C3-0A3A-06CC77306362}"/>
                </a:ext>
              </a:extLst>
            </p:cNvPr>
            <p:cNvSpPr/>
            <p:nvPr/>
          </p:nvSpPr>
          <p:spPr>
            <a:xfrm>
              <a:off x="1693634" y="4230422"/>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5D94624B-11ED-3546-147D-4BC9F9CBA72E}"/>
                </a:ext>
              </a:extLst>
            </p:cNvPr>
            <p:cNvSpPr/>
            <p:nvPr/>
          </p:nvSpPr>
          <p:spPr>
            <a:xfrm>
              <a:off x="3109044" y="4080676"/>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ADE4E22-9505-353D-86B4-1AD91D1A13A9}"/>
                </a:ext>
              </a:extLst>
            </p:cNvPr>
            <p:cNvSpPr/>
            <p:nvPr/>
          </p:nvSpPr>
          <p:spPr>
            <a:xfrm>
              <a:off x="2209258" y="4136793"/>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A59D929-E296-93A6-7551-4EDAE5420D1E}"/>
                </a:ext>
              </a:extLst>
            </p:cNvPr>
            <p:cNvSpPr/>
            <p:nvPr/>
          </p:nvSpPr>
          <p:spPr>
            <a:xfrm>
              <a:off x="2751964" y="4034734"/>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915F5DE7-E785-34C4-E343-C947BDBDB03C}"/>
                </a:ext>
              </a:extLst>
            </p:cNvPr>
            <p:cNvSpPr/>
            <p:nvPr/>
          </p:nvSpPr>
          <p:spPr>
            <a:xfrm>
              <a:off x="2267821" y="3814104"/>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AC8E122-D09A-3CA5-5C6B-A03BF3E420A5}"/>
                </a:ext>
              </a:extLst>
            </p:cNvPr>
            <p:cNvSpPr/>
            <p:nvPr/>
          </p:nvSpPr>
          <p:spPr>
            <a:xfrm rot="14988761">
              <a:off x="2261886" y="3914249"/>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30B173F-2106-54AC-E0EB-B7E29648CD65}"/>
                </a:ext>
              </a:extLst>
            </p:cNvPr>
            <p:cNvSpPr/>
            <p:nvPr/>
          </p:nvSpPr>
          <p:spPr>
            <a:xfrm rot="14988761">
              <a:off x="2296667" y="3962859"/>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A040834-25DA-CC4A-8701-36A96BE41667}"/>
                </a:ext>
              </a:extLst>
            </p:cNvPr>
            <p:cNvGrpSpPr/>
            <p:nvPr/>
          </p:nvGrpSpPr>
          <p:grpSpPr>
            <a:xfrm>
              <a:off x="2838117" y="4906968"/>
              <a:ext cx="213301" cy="213301"/>
              <a:chOff x="1892877" y="3334095"/>
              <a:chExt cx="213301" cy="213301"/>
            </a:xfrm>
          </p:grpSpPr>
          <p:sp>
            <p:nvSpPr>
              <p:cNvPr id="50" name="Oval 49">
                <a:extLst>
                  <a:ext uri="{FF2B5EF4-FFF2-40B4-BE49-F238E27FC236}">
                    <a16:creationId xmlns:a16="http://schemas.microsoft.com/office/drawing/2014/main" id="{B7F9A58E-1EE2-6885-0A77-1F194BAA3A83}"/>
                  </a:ext>
                </a:extLst>
              </p:cNvPr>
              <p:cNvSpPr/>
              <p:nvPr/>
            </p:nvSpPr>
            <p:spPr>
              <a:xfrm>
                <a:off x="1892877" y="3334095"/>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C2BF000-D5FE-B248-5A0F-296F862B47D2}"/>
                  </a:ext>
                </a:extLst>
              </p:cNvPr>
              <p:cNvSpPr/>
              <p:nvPr/>
            </p:nvSpPr>
            <p:spPr>
              <a:xfrm>
                <a:off x="1933237" y="3394965"/>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FD8129F0-4FFD-8AC4-4F3B-770EC3AEF839}"/>
                </a:ext>
              </a:extLst>
            </p:cNvPr>
            <p:cNvSpPr/>
            <p:nvPr/>
          </p:nvSpPr>
          <p:spPr>
            <a:xfrm rot="2593460">
              <a:off x="1959074" y="4128790"/>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25E5BC9-3496-882D-A354-8809A08451C8}"/>
                </a:ext>
              </a:extLst>
            </p:cNvPr>
            <p:cNvSpPr/>
            <p:nvPr/>
          </p:nvSpPr>
          <p:spPr>
            <a:xfrm rot="2593460">
              <a:off x="1994651" y="4193365"/>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CCA948-9C70-7ECC-FEB3-BAD0B000DEC2}"/>
                </a:ext>
              </a:extLst>
            </p:cNvPr>
            <p:cNvSpPr/>
            <p:nvPr/>
          </p:nvSpPr>
          <p:spPr>
            <a:xfrm rot="20351353">
              <a:off x="1669666" y="3976160"/>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516DB0F-F7E8-2706-DC13-705DEC52D2F7}"/>
                </a:ext>
              </a:extLst>
            </p:cNvPr>
            <p:cNvSpPr/>
            <p:nvPr/>
          </p:nvSpPr>
          <p:spPr>
            <a:xfrm rot="20351353">
              <a:off x="1711051" y="4034246"/>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AB452CC-0F6C-A9B3-5C01-401F3B06E4D8}"/>
                </a:ext>
              </a:extLst>
            </p:cNvPr>
            <p:cNvSpPr/>
            <p:nvPr/>
          </p:nvSpPr>
          <p:spPr>
            <a:xfrm>
              <a:off x="2420065" y="4152118"/>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0BAC919-A6BD-483B-6E12-1AD3B6CEF5F6}"/>
                </a:ext>
              </a:extLst>
            </p:cNvPr>
            <p:cNvSpPr/>
            <p:nvPr/>
          </p:nvSpPr>
          <p:spPr>
            <a:xfrm>
              <a:off x="2460425" y="4212988"/>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3F33DBC-9841-13F8-9A82-3237D1918938}"/>
                </a:ext>
              </a:extLst>
            </p:cNvPr>
            <p:cNvSpPr/>
            <p:nvPr/>
          </p:nvSpPr>
          <p:spPr>
            <a:xfrm>
              <a:off x="3072073" y="4152117"/>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532AFF-7102-A462-ECC9-46B3D6260D0F}"/>
                </a:ext>
              </a:extLst>
            </p:cNvPr>
            <p:cNvSpPr/>
            <p:nvPr/>
          </p:nvSpPr>
          <p:spPr>
            <a:xfrm>
              <a:off x="3112433" y="4212987"/>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873272A-D90D-E9EA-5963-38C317CC6CDC}"/>
                </a:ext>
              </a:extLst>
            </p:cNvPr>
            <p:cNvSpPr/>
            <p:nvPr/>
          </p:nvSpPr>
          <p:spPr>
            <a:xfrm rot="18304821">
              <a:off x="2732399" y="4127550"/>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37018F6-E619-8201-4AF2-0EACC63977B0}"/>
                </a:ext>
              </a:extLst>
            </p:cNvPr>
            <p:cNvSpPr/>
            <p:nvPr/>
          </p:nvSpPr>
          <p:spPr>
            <a:xfrm rot="18304821">
              <a:off x="2773177" y="4180858"/>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4C0D905-2C1F-29E5-62F3-8843695F86BC}"/>
                </a:ext>
              </a:extLst>
            </p:cNvPr>
            <p:cNvSpPr/>
            <p:nvPr/>
          </p:nvSpPr>
          <p:spPr>
            <a:xfrm rot="20351353">
              <a:off x="2571478" y="3851085"/>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773FFD0-16E6-D0C9-E2C4-E5E607E844A0}"/>
                </a:ext>
              </a:extLst>
            </p:cNvPr>
            <p:cNvSpPr/>
            <p:nvPr/>
          </p:nvSpPr>
          <p:spPr>
            <a:xfrm rot="20351353">
              <a:off x="2612863" y="3909171"/>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0EA3E2B4-7DDB-E9DA-FE41-11E7A9E5DECD}"/>
                </a:ext>
              </a:extLst>
            </p:cNvPr>
            <p:cNvGrpSpPr/>
            <p:nvPr/>
          </p:nvGrpSpPr>
          <p:grpSpPr>
            <a:xfrm>
              <a:off x="2155235" y="4885302"/>
              <a:ext cx="213301" cy="213301"/>
              <a:chOff x="2892610" y="3388242"/>
              <a:chExt cx="213301" cy="213301"/>
            </a:xfrm>
          </p:grpSpPr>
          <p:sp>
            <p:nvSpPr>
              <p:cNvPr id="48" name="Oval 47">
                <a:extLst>
                  <a:ext uri="{FF2B5EF4-FFF2-40B4-BE49-F238E27FC236}">
                    <a16:creationId xmlns:a16="http://schemas.microsoft.com/office/drawing/2014/main" id="{94DA921E-1721-5E7D-4BA2-71447E84A1C9}"/>
                  </a:ext>
                </a:extLst>
              </p:cNvPr>
              <p:cNvSpPr/>
              <p:nvPr/>
            </p:nvSpPr>
            <p:spPr>
              <a:xfrm rot="20351353">
                <a:off x="2892610" y="3388242"/>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BE694BD-C993-4CD9-8C49-7707D0DB6E20}"/>
                  </a:ext>
                </a:extLst>
              </p:cNvPr>
              <p:cNvSpPr/>
              <p:nvPr/>
            </p:nvSpPr>
            <p:spPr>
              <a:xfrm rot="20351353">
                <a:off x="2933995" y="3446328"/>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eeform 42">
              <a:extLst>
                <a:ext uri="{FF2B5EF4-FFF2-40B4-BE49-F238E27FC236}">
                  <a16:creationId xmlns:a16="http://schemas.microsoft.com/office/drawing/2014/main" id="{DE126D28-E68E-6279-1823-B31D0A7175EA}"/>
                </a:ext>
              </a:extLst>
            </p:cNvPr>
            <p:cNvSpPr/>
            <p:nvPr/>
          </p:nvSpPr>
          <p:spPr>
            <a:xfrm rot="1680465">
              <a:off x="2660372" y="3785570"/>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DA07F61F-D61B-685C-8CA4-E4D0A682BD4F}"/>
                </a:ext>
              </a:extLst>
            </p:cNvPr>
            <p:cNvSpPr/>
            <p:nvPr/>
          </p:nvSpPr>
          <p:spPr>
            <a:xfrm rot="1680465">
              <a:off x="2502271" y="4078584"/>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AE4AD9F-A874-A284-BB62-EACF40743164}"/>
                </a:ext>
              </a:extLst>
            </p:cNvPr>
            <p:cNvSpPr txBox="1"/>
            <p:nvPr/>
          </p:nvSpPr>
          <p:spPr>
            <a:xfrm>
              <a:off x="1945942" y="5139370"/>
              <a:ext cx="856324" cy="400109"/>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CCL2</a:t>
              </a:r>
            </a:p>
          </p:txBody>
        </p:sp>
        <p:cxnSp>
          <p:nvCxnSpPr>
            <p:cNvPr id="46" name="Straight Arrow Connector 45">
              <a:extLst>
                <a:ext uri="{FF2B5EF4-FFF2-40B4-BE49-F238E27FC236}">
                  <a16:creationId xmlns:a16="http://schemas.microsoft.com/office/drawing/2014/main" id="{473AF60E-0704-8FF7-47CB-ED9C0228DB75}"/>
                </a:ext>
              </a:extLst>
            </p:cNvPr>
            <p:cNvCxnSpPr/>
            <p:nvPr/>
          </p:nvCxnSpPr>
          <p:spPr>
            <a:xfrm>
              <a:off x="2267821" y="4308354"/>
              <a:ext cx="0" cy="538922"/>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D70FFB4-AC01-55CC-FFA4-8EDD1BA4E92E}"/>
                </a:ext>
              </a:extLst>
            </p:cNvPr>
            <p:cNvCxnSpPr/>
            <p:nvPr/>
          </p:nvCxnSpPr>
          <p:spPr>
            <a:xfrm>
              <a:off x="2966501" y="4329977"/>
              <a:ext cx="0" cy="538922"/>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52" name="Freeform 51">
            <a:extLst>
              <a:ext uri="{FF2B5EF4-FFF2-40B4-BE49-F238E27FC236}">
                <a16:creationId xmlns:a16="http://schemas.microsoft.com/office/drawing/2014/main" id="{66469234-9CB6-FB41-7C46-1C803327C6B7}"/>
              </a:ext>
            </a:extLst>
          </p:cNvPr>
          <p:cNvSpPr/>
          <p:nvPr/>
        </p:nvSpPr>
        <p:spPr>
          <a:xfrm rot="1680465">
            <a:off x="3957199" y="2942073"/>
            <a:ext cx="206197" cy="77932"/>
          </a:xfrm>
          <a:custGeom>
            <a:avLst/>
            <a:gdLst>
              <a:gd name="connsiteX0" fmla="*/ 62345 w 206197"/>
              <a:gd name="connsiteY0" fmla="*/ 15586 h 77932"/>
              <a:gd name="connsiteX1" fmla="*/ 10391 w 206197"/>
              <a:gd name="connsiteY1" fmla="*/ 31173 h 77932"/>
              <a:gd name="connsiteX2" fmla="*/ 0 w 206197"/>
              <a:gd name="connsiteY2" fmla="*/ 46759 h 77932"/>
              <a:gd name="connsiteX3" fmla="*/ 10391 w 206197"/>
              <a:gd name="connsiteY3" fmla="*/ 62345 h 77932"/>
              <a:gd name="connsiteX4" fmla="*/ 25977 w 206197"/>
              <a:gd name="connsiteY4" fmla="*/ 67541 h 77932"/>
              <a:gd name="connsiteX5" fmla="*/ 62345 w 206197"/>
              <a:gd name="connsiteY5" fmla="*/ 77932 h 77932"/>
              <a:gd name="connsiteX6" fmla="*/ 155863 w 206197"/>
              <a:gd name="connsiteY6" fmla="*/ 67541 h 77932"/>
              <a:gd name="connsiteX7" fmla="*/ 187036 w 206197"/>
              <a:gd name="connsiteY7" fmla="*/ 57150 h 77932"/>
              <a:gd name="connsiteX8" fmla="*/ 197427 w 206197"/>
              <a:gd name="connsiteY8" fmla="*/ 5195 h 77932"/>
              <a:gd name="connsiteX9" fmla="*/ 181841 w 206197"/>
              <a:gd name="connsiteY9" fmla="*/ 0 h 77932"/>
              <a:gd name="connsiteX10" fmla="*/ 46759 w 206197"/>
              <a:gd name="connsiteY10" fmla="*/ 5195 h 77932"/>
              <a:gd name="connsiteX11" fmla="*/ 10391 w 206197"/>
              <a:gd name="connsiteY11" fmla="*/ 25977 h 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197" h="77932">
                <a:moveTo>
                  <a:pt x="62345" y="15586"/>
                </a:moveTo>
                <a:cubicBezTo>
                  <a:pt x="39453" y="18857"/>
                  <a:pt x="26143" y="15421"/>
                  <a:pt x="10391" y="31173"/>
                </a:cubicBezTo>
                <a:cubicBezTo>
                  <a:pt x="5976" y="35588"/>
                  <a:pt x="3464" y="41564"/>
                  <a:pt x="0" y="46759"/>
                </a:cubicBezTo>
                <a:cubicBezTo>
                  <a:pt x="3464" y="51954"/>
                  <a:pt x="5515" y="58444"/>
                  <a:pt x="10391" y="62345"/>
                </a:cubicBezTo>
                <a:cubicBezTo>
                  <a:pt x="14667" y="65766"/>
                  <a:pt x="20711" y="66036"/>
                  <a:pt x="25977" y="67541"/>
                </a:cubicBezTo>
                <a:cubicBezTo>
                  <a:pt x="71643" y="80588"/>
                  <a:pt x="24975" y="65474"/>
                  <a:pt x="62345" y="77932"/>
                </a:cubicBezTo>
                <a:cubicBezTo>
                  <a:pt x="70886" y="77078"/>
                  <a:pt x="143001" y="70297"/>
                  <a:pt x="155863" y="67541"/>
                </a:cubicBezTo>
                <a:cubicBezTo>
                  <a:pt x="166573" y="65246"/>
                  <a:pt x="187036" y="57150"/>
                  <a:pt x="187036" y="57150"/>
                </a:cubicBezTo>
                <a:cubicBezTo>
                  <a:pt x="205048" y="39139"/>
                  <a:pt x="214053" y="38447"/>
                  <a:pt x="197427" y="5195"/>
                </a:cubicBezTo>
                <a:cubicBezTo>
                  <a:pt x="194978" y="297"/>
                  <a:pt x="187036" y="1732"/>
                  <a:pt x="181841" y="0"/>
                </a:cubicBezTo>
                <a:cubicBezTo>
                  <a:pt x="136814" y="1732"/>
                  <a:pt x="91623" y="989"/>
                  <a:pt x="46759" y="5195"/>
                </a:cubicBezTo>
                <a:cubicBezTo>
                  <a:pt x="16292" y="8051"/>
                  <a:pt x="18936" y="8886"/>
                  <a:pt x="10391" y="25977"/>
                </a:cubicBezTo>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9745133-536F-911B-7060-834FA244523E}"/>
              </a:ext>
            </a:extLst>
          </p:cNvPr>
          <p:cNvSpPr txBox="1"/>
          <p:nvPr/>
        </p:nvSpPr>
        <p:spPr>
          <a:xfrm>
            <a:off x="3288643" y="2248819"/>
            <a:ext cx="1608133"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neonatal or </a:t>
            </a:r>
          </a:p>
          <a:p>
            <a:pPr algn="ctr"/>
            <a:r>
              <a:rPr lang="en-US" dirty="0">
                <a:latin typeface="Arial" panose="020B0604020202020204" pitchFamily="34" charset="0"/>
                <a:cs typeface="Arial" panose="020B0604020202020204" pitchFamily="34" charset="0"/>
              </a:rPr>
              <a:t>adult platelets</a:t>
            </a:r>
          </a:p>
        </p:txBody>
      </p:sp>
      <p:sp>
        <p:nvSpPr>
          <p:cNvPr id="54" name="TextBox 53">
            <a:extLst>
              <a:ext uri="{FF2B5EF4-FFF2-40B4-BE49-F238E27FC236}">
                <a16:creationId xmlns:a16="http://schemas.microsoft.com/office/drawing/2014/main" id="{CA0F0DE5-D669-88B0-F2B2-AF99A8636D67}"/>
              </a:ext>
            </a:extLst>
          </p:cNvPr>
          <p:cNvSpPr txBox="1"/>
          <p:nvPr/>
        </p:nvSpPr>
        <p:spPr>
          <a:xfrm>
            <a:off x="4859752" y="2457474"/>
            <a:ext cx="1300356"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monocytes</a:t>
            </a:r>
          </a:p>
        </p:txBody>
      </p:sp>
      <p:grpSp>
        <p:nvGrpSpPr>
          <p:cNvPr id="55" name="Group 54">
            <a:extLst>
              <a:ext uri="{FF2B5EF4-FFF2-40B4-BE49-F238E27FC236}">
                <a16:creationId xmlns:a16="http://schemas.microsoft.com/office/drawing/2014/main" id="{6D5144ED-3D8A-E3AA-B711-C5F470977325}"/>
              </a:ext>
            </a:extLst>
          </p:cNvPr>
          <p:cNvGrpSpPr/>
          <p:nvPr/>
        </p:nvGrpSpPr>
        <p:grpSpPr>
          <a:xfrm>
            <a:off x="5037741" y="2810419"/>
            <a:ext cx="213301" cy="213301"/>
            <a:chOff x="1892877" y="3334095"/>
            <a:chExt cx="213301" cy="213301"/>
          </a:xfrm>
        </p:grpSpPr>
        <p:sp>
          <p:nvSpPr>
            <p:cNvPr id="56" name="Oval 55">
              <a:extLst>
                <a:ext uri="{FF2B5EF4-FFF2-40B4-BE49-F238E27FC236}">
                  <a16:creationId xmlns:a16="http://schemas.microsoft.com/office/drawing/2014/main" id="{5D2C9ABE-3CFB-D877-DABB-8CA1077F5947}"/>
                </a:ext>
              </a:extLst>
            </p:cNvPr>
            <p:cNvSpPr/>
            <p:nvPr/>
          </p:nvSpPr>
          <p:spPr>
            <a:xfrm>
              <a:off x="1892877" y="3334095"/>
              <a:ext cx="213301" cy="213301"/>
            </a:xfrm>
            <a:prstGeom prst="ellipse">
              <a:avLst/>
            </a:prstGeom>
            <a:solidFill>
              <a:schemeClr val="accent6">
                <a:lumMod val="75000"/>
              </a:schemeClr>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CAD35E9-4EDA-2537-A419-15901B35848B}"/>
                </a:ext>
              </a:extLst>
            </p:cNvPr>
            <p:cNvSpPr/>
            <p:nvPr/>
          </p:nvSpPr>
          <p:spPr>
            <a:xfrm>
              <a:off x="1933237" y="3394965"/>
              <a:ext cx="146715" cy="999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Arc 57">
            <a:extLst>
              <a:ext uri="{FF2B5EF4-FFF2-40B4-BE49-F238E27FC236}">
                <a16:creationId xmlns:a16="http://schemas.microsoft.com/office/drawing/2014/main" id="{220E7155-0C6E-D017-14A2-09EAA5D8BB64}"/>
              </a:ext>
            </a:extLst>
          </p:cNvPr>
          <p:cNvSpPr/>
          <p:nvPr/>
        </p:nvSpPr>
        <p:spPr>
          <a:xfrm>
            <a:off x="3958406" y="3112140"/>
            <a:ext cx="474654" cy="1744540"/>
          </a:xfrm>
          <a:prstGeom prst="arc">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9650A5C8-5B00-0BD2-A955-804E736980AD}"/>
              </a:ext>
            </a:extLst>
          </p:cNvPr>
          <p:cNvSpPr/>
          <p:nvPr/>
        </p:nvSpPr>
        <p:spPr>
          <a:xfrm flipH="1">
            <a:off x="4694570" y="3097043"/>
            <a:ext cx="474654" cy="1744540"/>
          </a:xfrm>
          <a:prstGeom prst="arc">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TextBox 59">
            <a:extLst>
              <a:ext uri="{FF2B5EF4-FFF2-40B4-BE49-F238E27FC236}">
                <a16:creationId xmlns:a16="http://schemas.microsoft.com/office/drawing/2014/main" id="{591BD4A7-8A43-00D3-AA39-BFCA5586A4F1}"/>
              </a:ext>
            </a:extLst>
          </p:cNvPr>
          <p:cNvSpPr txBox="1"/>
          <p:nvPr/>
        </p:nvSpPr>
        <p:spPr>
          <a:xfrm>
            <a:off x="8429225" y="5682957"/>
            <a:ext cx="466794"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P7</a:t>
            </a:r>
          </a:p>
        </p:txBody>
      </p:sp>
      <p:sp>
        <p:nvSpPr>
          <p:cNvPr id="61" name="Rectangle 60">
            <a:extLst>
              <a:ext uri="{FF2B5EF4-FFF2-40B4-BE49-F238E27FC236}">
                <a16:creationId xmlns:a16="http://schemas.microsoft.com/office/drawing/2014/main" id="{BA63CD8B-7D1D-008B-91A3-C0B20475A4DD}"/>
              </a:ext>
            </a:extLst>
          </p:cNvPr>
          <p:cNvSpPr/>
          <p:nvPr/>
        </p:nvSpPr>
        <p:spPr>
          <a:xfrm>
            <a:off x="6113519" y="2475900"/>
            <a:ext cx="248194" cy="372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95036F7-8A68-53EB-3301-F8D56FAFB6D8}"/>
              </a:ext>
            </a:extLst>
          </p:cNvPr>
          <p:cNvSpPr/>
          <p:nvPr/>
        </p:nvSpPr>
        <p:spPr>
          <a:xfrm>
            <a:off x="3288643" y="2248819"/>
            <a:ext cx="2802764" cy="3716123"/>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graph of a number of adults&#10;&#10;Description automatically generated with medium confidence">
            <a:extLst>
              <a:ext uri="{FF2B5EF4-FFF2-40B4-BE49-F238E27FC236}">
                <a16:creationId xmlns:a16="http://schemas.microsoft.com/office/drawing/2014/main" id="{3C335390-D866-E304-6C33-FCA5A8F21F4C}"/>
              </a:ext>
            </a:extLst>
          </p:cNvPr>
          <p:cNvPicPr>
            <a:picLocks noChangeAspect="1"/>
          </p:cNvPicPr>
          <p:nvPr/>
        </p:nvPicPr>
        <p:blipFill>
          <a:blip r:embed="rId4"/>
          <a:stretch>
            <a:fillRect/>
          </a:stretch>
        </p:blipFill>
        <p:spPr>
          <a:xfrm>
            <a:off x="194414" y="2443704"/>
            <a:ext cx="2802784" cy="3521238"/>
          </a:xfrm>
          <a:prstGeom prst="rect">
            <a:avLst/>
          </a:prstGeom>
        </p:spPr>
      </p:pic>
      <p:sp>
        <p:nvSpPr>
          <p:cNvPr id="65" name="TextBox 64">
            <a:extLst>
              <a:ext uri="{FF2B5EF4-FFF2-40B4-BE49-F238E27FC236}">
                <a16:creationId xmlns:a16="http://schemas.microsoft.com/office/drawing/2014/main" id="{1CEDB6C5-9774-1AAD-25E2-72DE28B462A3}"/>
              </a:ext>
            </a:extLst>
          </p:cNvPr>
          <p:cNvSpPr txBox="1"/>
          <p:nvPr/>
        </p:nvSpPr>
        <p:spPr>
          <a:xfrm>
            <a:off x="398145" y="1391892"/>
            <a:ext cx="2698175" cy="701731"/>
          </a:xfrm>
          <a:prstGeom prst="rect">
            <a:avLst/>
          </a:prstGeom>
          <a:noFill/>
        </p:spPr>
        <p:txBody>
          <a:bodyPr wrap="none" rtlCol="0">
            <a:spAutoFit/>
          </a:bodyPr>
          <a:lstStyle/>
          <a:p>
            <a:pPr algn="ctr">
              <a:lnSpc>
                <a:spcPct val="90000"/>
              </a:lnSpc>
            </a:pPr>
            <a:r>
              <a:rPr lang="en-US" sz="2200" b="1" dirty="0">
                <a:latin typeface="Arial" panose="020B0604020202020204" pitchFamily="34" charset="0"/>
                <a:cs typeface="Arial" panose="020B0604020202020204" pitchFamily="34" charset="0"/>
              </a:rPr>
              <a:t>Platelet-monocyte </a:t>
            </a:r>
          </a:p>
          <a:p>
            <a:pPr algn="ctr">
              <a:lnSpc>
                <a:spcPct val="90000"/>
              </a:lnSpc>
            </a:pPr>
            <a:r>
              <a:rPr lang="en-US" sz="2200" b="1" dirty="0">
                <a:latin typeface="Arial" panose="020B0604020202020204" pitchFamily="34" charset="0"/>
                <a:cs typeface="Arial" panose="020B0604020202020204" pitchFamily="34" charset="0"/>
              </a:rPr>
              <a:t>aggregates</a:t>
            </a:r>
          </a:p>
        </p:txBody>
      </p:sp>
      <p:sp>
        <p:nvSpPr>
          <p:cNvPr id="66" name="TextBox 65">
            <a:extLst>
              <a:ext uri="{FF2B5EF4-FFF2-40B4-BE49-F238E27FC236}">
                <a16:creationId xmlns:a16="http://schemas.microsoft.com/office/drawing/2014/main" id="{0002FD12-67FD-E3EF-52E5-63F361714683}"/>
              </a:ext>
            </a:extLst>
          </p:cNvPr>
          <p:cNvSpPr txBox="1"/>
          <p:nvPr/>
        </p:nvSpPr>
        <p:spPr>
          <a:xfrm>
            <a:off x="560301" y="5725347"/>
            <a:ext cx="933332"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Control</a:t>
            </a:r>
          </a:p>
        </p:txBody>
      </p:sp>
      <p:sp>
        <p:nvSpPr>
          <p:cNvPr id="67" name="TextBox 66">
            <a:extLst>
              <a:ext uri="{FF2B5EF4-FFF2-40B4-BE49-F238E27FC236}">
                <a16:creationId xmlns:a16="http://schemas.microsoft.com/office/drawing/2014/main" id="{0E0BF2E2-4E4E-447C-FEAB-A1FFD7CC9899}"/>
              </a:ext>
            </a:extLst>
          </p:cNvPr>
          <p:cNvSpPr txBox="1"/>
          <p:nvPr/>
        </p:nvSpPr>
        <p:spPr>
          <a:xfrm>
            <a:off x="1466476" y="5725347"/>
            <a:ext cx="710451"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Adult</a:t>
            </a:r>
          </a:p>
        </p:txBody>
      </p:sp>
      <p:sp>
        <p:nvSpPr>
          <p:cNvPr id="68" name="TextBox 67">
            <a:extLst>
              <a:ext uri="{FF2B5EF4-FFF2-40B4-BE49-F238E27FC236}">
                <a16:creationId xmlns:a16="http://schemas.microsoft.com/office/drawing/2014/main" id="{0FA74068-79E7-7547-0C7E-5D153BD6F121}"/>
              </a:ext>
            </a:extLst>
          </p:cNvPr>
          <p:cNvSpPr txBox="1"/>
          <p:nvPr/>
        </p:nvSpPr>
        <p:spPr>
          <a:xfrm>
            <a:off x="2366531" y="5725347"/>
            <a:ext cx="466794"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P7</a:t>
            </a:r>
          </a:p>
        </p:txBody>
      </p:sp>
      <p:sp>
        <p:nvSpPr>
          <p:cNvPr id="69" name="Rectangle 68">
            <a:extLst>
              <a:ext uri="{FF2B5EF4-FFF2-40B4-BE49-F238E27FC236}">
                <a16:creationId xmlns:a16="http://schemas.microsoft.com/office/drawing/2014/main" id="{6888F170-6F97-EB4E-DC22-0597BB6F1A8A}"/>
              </a:ext>
            </a:extLst>
          </p:cNvPr>
          <p:cNvSpPr/>
          <p:nvPr/>
        </p:nvSpPr>
        <p:spPr>
          <a:xfrm>
            <a:off x="2806018" y="2119940"/>
            <a:ext cx="272562" cy="450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5F2276A-63A1-8E33-3045-7D87C9143FE7}"/>
              </a:ext>
            </a:extLst>
          </p:cNvPr>
          <p:cNvSpPr/>
          <p:nvPr/>
        </p:nvSpPr>
        <p:spPr>
          <a:xfrm>
            <a:off x="113032" y="2383695"/>
            <a:ext cx="248194" cy="372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80E652A-8563-6E5C-60DE-1550A0DC70B4}"/>
              </a:ext>
            </a:extLst>
          </p:cNvPr>
          <p:cNvSpPr/>
          <p:nvPr/>
        </p:nvSpPr>
        <p:spPr>
          <a:xfrm>
            <a:off x="839972" y="4338678"/>
            <a:ext cx="493066" cy="1334124"/>
          </a:xfrm>
          <a:prstGeom prst="rect">
            <a:avLst/>
          </a:prstGeom>
          <a:solidFill>
            <a:schemeClr val="tx1">
              <a:alpha val="16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B313E59-C4E7-A220-40C1-70199389A2ED}"/>
              </a:ext>
            </a:extLst>
          </p:cNvPr>
          <p:cNvSpPr/>
          <p:nvPr/>
        </p:nvSpPr>
        <p:spPr>
          <a:xfrm>
            <a:off x="1605180" y="3057018"/>
            <a:ext cx="489255" cy="2615783"/>
          </a:xfrm>
          <a:prstGeom prst="rect">
            <a:avLst/>
          </a:prstGeom>
          <a:solidFill>
            <a:srgbClr val="FF0000">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62C25B3-EF54-FA98-40D5-CD9BB5CE98C6}"/>
              </a:ext>
            </a:extLst>
          </p:cNvPr>
          <p:cNvSpPr/>
          <p:nvPr/>
        </p:nvSpPr>
        <p:spPr>
          <a:xfrm>
            <a:off x="2366460" y="3831509"/>
            <a:ext cx="505615" cy="1841291"/>
          </a:xfrm>
          <a:prstGeom prst="rect">
            <a:avLst/>
          </a:prstGeom>
          <a:solidFill>
            <a:srgbClr val="0432FF">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40BD530-1DBF-EB30-6B43-DF68FA0803C8}"/>
              </a:ext>
            </a:extLst>
          </p:cNvPr>
          <p:cNvSpPr/>
          <p:nvPr/>
        </p:nvSpPr>
        <p:spPr>
          <a:xfrm>
            <a:off x="6742571" y="5369847"/>
            <a:ext cx="550147" cy="242815"/>
          </a:xfrm>
          <a:prstGeom prst="rect">
            <a:avLst/>
          </a:prstGeom>
          <a:solidFill>
            <a:schemeClr val="tx1">
              <a:alpha val="16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F6B77D6-FF93-039E-525F-3B397A431F93}"/>
              </a:ext>
            </a:extLst>
          </p:cNvPr>
          <p:cNvSpPr/>
          <p:nvPr/>
        </p:nvSpPr>
        <p:spPr>
          <a:xfrm>
            <a:off x="7566621" y="3962444"/>
            <a:ext cx="550147" cy="1650218"/>
          </a:xfrm>
          <a:prstGeom prst="rect">
            <a:avLst/>
          </a:prstGeom>
          <a:solidFill>
            <a:srgbClr val="FF0000">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2A74903-54C2-937E-5664-7FE9BC2E3BBB}"/>
              </a:ext>
            </a:extLst>
          </p:cNvPr>
          <p:cNvSpPr/>
          <p:nvPr/>
        </p:nvSpPr>
        <p:spPr>
          <a:xfrm>
            <a:off x="8390671" y="5023773"/>
            <a:ext cx="566439" cy="588889"/>
          </a:xfrm>
          <a:prstGeom prst="rect">
            <a:avLst/>
          </a:prstGeom>
          <a:solidFill>
            <a:srgbClr val="0432FF">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C918E49-6BDE-8FFA-7FB4-CB7365CDAD7F}"/>
              </a:ext>
            </a:extLst>
          </p:cNvPr>
          <p:cNvSpPr/>
          <p:nvPr/>
        </p:nvSpPr>
        <p:spPr>
          <a:xfrm>
            <a:off x="9231013" y="5004987"/>
            <a:ext cx="550147" cy="615719"/>
          </a:xfrm>
          <a:prstGeom prst="rect">
            <a:avLst/>
          </a:prstGeom>
          <a:solidFill>
            <a:srgbClr val="FF0000">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52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03EC5-D5FD-EAF8-3269-2B55286A1E49}"/>
              </a:ext>
            </a:extLst>
          </p:cNvPr>
          <p:cNvSpPr txBox="1"/>
          <p:nvPr/>
        </p:nvSpPr>
        <p:spPr>
          <a:xfrm>
            <a:off x="266700" y="157655"/>
            <a:ext cx="96520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Summary 3: Differences in neonatal vs adult 		Mks and platelets</a:t>
            </a:r>
          </a:p>
        </p:txBody>
      </p:sp>
      <p:sp>
        <p:nvSpPr>
          <p:cNvPr id="3" name="TextBox 2">
            <a:extLst>
              <a:ext uri="{FF2B5EF4-FFF2-40B4-BE49-F238E27FC236}">
                <a16:creationId xmlns:a16="http://schemas.microsoft.com/office/drawing/2014/main" id="{11EE3756-E772-10C0-51FC-CC7476319C11}"/>
              </a:ext>
            </a:extLst>
          </p:cNvPr>
          <p:cNvSpPr txBox="1"/>
          <p:nvPr/>
        </p:nvSpPr>
        <p:spPr>
          <a:xfrm>
            <a:off x="813420" y="1136384"/>
            <a:ext cx="8422498" cy="3816429"/>
          </a:xfrm>
          <a:prstGeom prst="rect">
            <a:avLst/>
          </a:prstGeom>
          <a:noFill/>
        </p:spPr>
        <p:txBody>
          <a:bodyPr wrap="none" rtlCol="0">
            <a:spAutoFit/>
          </a:bodyPr>
          <a:lstStyle/>
          <a:p>
            <a:r>
              <a:rPr lang="en-US" sz="3000" b="1" dirty="0">
                <a:latin typeface="Arial" panose="020B0604020202020204" pitchFamily="34" charset="0"/>
                <a:cs typeface="Arial" panose="020B0604020202020204" pitchFamily="34" charset="0"/>
              </a:rPr>
              <a:t>Neonatal MKs</a:t>
            </a:r>
          </a:p>
          <a:p>
            <a:r>
              <a:rPr lang="en-US" sz="2600" dirty="0">
                <a:latin typeface="Arial" panose="020B0604020202020204" pitchFamily="34" charset="0"/>
                <a:cs typeface="Arial" panose="020B0604020202020204" pitchFamily="34" charset="0"/>
              </a:rPr>
              <a:t>	- lower ploidy distribution</a:t>
            </a:r>
          </a:p>
          <a:p>
            <a:r>
              <a:rPr lang="en-US" sz="2600" dirty="0">
                <a:latin typeface="Arial" panose="020B0604020202020204" pitchFamily="34" charset="0"/>
                <a:cs typeface="Arial" panose="020B0604020202020204" pitchFamily="34" charset="0"/>
              </a:rPr>
              <a:t>	- can mature even as 2N cells</a:t>
            </a:r>
          </a:p>
          <a:p>
            <a:r>
              <a:rPr lang="en-US" sz="2600" dirty="0">
                <a:latin typeface="Arial" panose="020B0604020202020204" pitchFamily="34" charset="0"/>
                <a:cs typeface="Arial" panose="020B0604020202020204" pitchFamily="34" charset="0"/>
              </a:rPr>
              <a:t>	- more sensitive to TPO</a:t>
            </a:r>
          </a:p>
          <a:p>
            <a:endParaRPr lang="en-US"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3000" b="1" dirty="0">
                <a:latin typeface="Arial" panose="020B0604020202020204" pitchFamily="34" charset="0"/>
                <a:cs typeface="Arial" panose="020B0604020202020204" pitchFamily="34" charset="0"/>
              </a:rPr>
              <a:t>Neonatal platelets</a:t>
            </a:r>
          </a:p>
          <a:p>
            <a:r>
              <a:rPr lang="en-US"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hyporeactive in response to multiple agonists</a:t>
            </a:r>
          </a:p>
          <a:p>
            <a:r>
              <a:rPr lang="en-US" sz="2600" dirty="0">
                <a:latin typeface="Arial" panose="020B0604020202020204" pitchFamily="34" charset="0"/>
                <a:cs typeface="Arial" panose="020B0604020202020204" pitchFamily="34" charset="0"/>
              </a:rPr>
              <a:t>	- decreased expression of immunomodulatory genes</a:t>
            </a:r>
          </a:p>
          <a:p>
            <a:r>
              <a:rPr lang="en-US" sz="2600" dirty="0">
                <a:latin typeface="Arial" panose="020B0604020202020204" pitchFamily="34" charset="0"/>
                <a:cs typeface="Arial" panose="020B0604020202020204" pitchFamily="34" charset="0"/>
              </a:rPr>
              <a:t>	- decreased ability to interact with leukocytes</a:t>
            </a:r>
            <a:r>
              <a:rPr lang="en-US" sz="24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66BAF14F-03C1-D99B-FC93-64BDE3EC40E5}"/>
              </a:ext>
            </a:extLst>
          </p:cNvPr>
          <p:cNvSpPr txBox="1"/>
          <p:nvPr/>
        </p:nvSpPr>
        <p:spPr>
          <a:xfrm>
            <a:off x="397329" y="5451699"/>
            <a:ext cx="9753601"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Neonatal hemostasis is normal, since platelet </a:t>
            </a:r>
            <a:r>
              <a:rPr lang="en-US" sz="2400" dirty="0" err="1">
                <a:latin typeface="Arial" panose="020B0604020202020204" pitchFamily="34" charset="0"/>
                <a:cs typeface="Arial" panose="020B0604020202020204" pitchFamily="34" charset="0"/>
              </a:rPr>
              <a:t>hyporeactivity</a:t>
            </a:r>
            <a:r>
              <a:rPr lang="en-US" sz="2400" dirty="0">
                <a:latin typeface="Arial" panose="020B0604020202020204" pitchFamily="34" charset="0"/>
                <a:cs typeface="Arial" panose="020B0604020202020204" pitchFamily="34" charset="0"/>
              </a:rPr>
              <a:t> is balanced by increased circulating vWF.  Decreased immune-modulatory activity may facilitate commensal bacterial colonization. </a:t>
            </a:r>
          </a:p>
        </p:txBody>
      </p:sp>
      <p:cxnSp>
        <p:nvCxnSpPr>
          <p:cNvPr id="6" name="Straight Connector 5">
            <a:extLst>
              <a:ext uri="{FF2B5EF4-FFF2-40B4-BE49-F238E27FC236}">
                <a16:creationId xmlns:a16="http://schemas.microsoft.com/office/drawing/2014/main" id="{4F0CF480-0B06-08D2-71AE-9CDAB808877E}"/>
              </a:ext>
            </a:extLst>
          </p:cNvPr>
          <p:cNvCxnSpPr/>
          <p:nvPr/>
        </p:nvCxnSpPr>
        <p:spPr>
          <a:xfrm>
            <a:off x="2527300" y="5245100"/>
            <a:ext cx="43053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82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4B58C-F01A-26D9-1F16-2A91E71CA208}"/>
              </a:ext>
            </a:extLst>
          </p:cNvPr>
          <p:cNvSpPr txBox="1"/>
          <p:nvPr/>
        </p:nvSpPr>
        <p:spPr>
          <a:xfrm>
            <a:off x="701154" y="2173685"/>
            <a:ext cx="8884692" cy="1569660"/>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What is the developmental origin of the Mk lineage?</a:t>
            </a:r>
          </a:p>
        </p:txBody>
      </p:sp>
      <p:sp>
        <p:nvSpPr>
          <p:cNvPr id="2" name="TextBox 1">
            <a:extLst>
              <a:ext uri="{FF2B5EF4-FFF2-40B4-BE49-F238E27FC236}">
                <a16:creationId xmlns:a16="http://schemas.microsoft.com/office/drawing/2014/main" id="{0ED37F2C-304D-1F32-9657-A15663D2F369}"/>
              </a:ext>
            </a:extLst>
          </p:cNvPr>
          <p:cNvSpPr txBox="1"/>
          <p:nvPr/>
        </p:nvSpPr>
        <p:spPr>
          <a:xfrm>
            <a:off x="4837166" y="609600"/>
            <a:ext cx="61266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658497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4B58C-F01A-26D9-1F16-2A91E71CA208}"/>
              </a:ext>
            </a:extLst>
          </p:cNvPr>
          <p:cNvSpPr txBox="1"/>
          <p:nvPr/>
        </p:nvSpPr>
        <p:spPr>
          <a:xfrm>
            <a:off x="701154" y="1542739"/>
            <a:ext cx="8884692"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Why do we care?</a:t>
            </a:r>
          </a:p>
        </p:txBody>
      </p:sp>
      <p:sp>
        <p:nvSpPr>
          <p:cNvPr id="2" name="TextBox 1">
            <a:extLst>
              <a:ext uri="{FF2B5EF4-FFF2-40B4-BE49-F238E27FC236}">
                <a16:creationId xmlns:a16="http://schemas.microsoft.com/office/drawing/2014/main" id="{0ED37F2C-304D-1F32-9657-A15663D2F369}"/>
              </a:ext>
            </a:extLst>
          </p:cNvPr>
          <p:cNvSpPr txBox="1"/>
          <p:nvPr/>
        </p:nvSpPr>
        <p:spPr>
          <a:xfrm>
            <a:off x="4837166" y="532110"/>
            <a:ext cx="61266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4</a:t>
            </a:r>
          </a:p>
        </p:txBody>
      </p:sp>
      <p:sp>
        <p:nvSpPr>
          <p:cNvPr id="3" name="TextBox 2">
            <a:extLst>
              <a:ext uri="{FF2B5EF4-FFF2-40B4-BE49-F238E27FC236}">
                <a16:creationId xmlns:a16="http://schemas.microsoft.com/office/drawing/2014/main" id="{C8E969A9-0960-2A7C-AF0A-608CCF108C76}"/>
              </a:ext>
            </a:extLst>
          </p:cNvPr>
          <p:cNvSpPr txBox="1"/>
          <p:nvPr/>
        </p:nvSpPr>
        <p:spPr>
          <a:xfrm>
            <a:off x="589118" y="2434318"/>
            <a:ext cx="9628444" cy="3890424"/>
          </a:xfrm>
          <a:prstGeom prst="rect">
            <a:avLst/>
          </a:prstGeom>
          <a:noFill/>
        </p:spPr>
        <p:txBody>
          <a:bodyPr wrap="square" rtlCol="0">
            <a:spAutoFit/>
          </a:bodyPr>
          <a:lstStyle/>
          <a:p>
            <a:pPr marL="514350" indent="-514350">
              <a:lnSpc>
                <a:spcPct val="150000"/>
              </a:lnSpc>
              <a:buAutoNum type="arabicPeriod"/>
            </a:pPr>
            <a:r>
              <a:rPr lang="en-US" sz="2800" dirty="0">
                <a:latin typeface="Arial" panose="020B0604020202020204" pitchFamily="34" charset="0"/>
                <a:cs typeface="Arial" panose="020B0604020202020204" pitchFamily="34" charset="0"/>
              </a:rPr>
              <a:t>Platelet function(s) during embryonic and fetal life.</a:t>
            </a:r>
          </a:p>
          <a:p>
            <a:pPr marL="514350" indent="-514350">
              <a:lnSpc>
                <a:spcPct val="150000"/>
              </a:lnSpc>
              <a:buAutoNum type="arabicPeriod"/>
            </a:pPr>
            <a:r>
              <a:rPr lang="en-US" sz="2800" dirty="0">
                <a:latin typeface="Arial" panose="020B0604020202020204" pitchFamily="34" charset="0"/>
                <a:cs typeface="Arial" panose="020B0604020202020204" pitchFamily="34" charset="0"/>
              </a:rPr>
              <a:t>Platelet transfusions in thrombocytopenic neonates.</a:t>
            </a:r>
          </a:p>
          <a:p>
            <a:pPr marL="514350" indent="-514350">
              <a:lnSpc>
                <a:spcPct val="150000"/>
              </a:lnSpc>
              <a:buAutoNum type="arabicPeriod"/>
            </a:pPr>
            <a:r>
              <a:rPr lang="en-US" sz="2800" dirty="0">
                <a:latin typeface="Arial" panose="020B0604020202020204" pitchFamily="34" charset="0"/>
                <a:cs typeface="Arial" panose="020B0604020202020204" pitchFamily="34" charset="0"/>
              </a:rPr>
              <a:t>Using iPSCs as a source of platelet-like particles.</a:t>
            </a:r>
          </a:p>
          <a:p>
            <a:pPr marL="514350" indent="-514350">
              <a:lnSpc>
                <a:spcPct val="150000"/>
              </a:lnSpc>
              <a:buAutoNum type="arabicPeriod"/>
            </a:pPr>
            <a:r>
              <a:rPr lang="en-US" sz="2800" dirty="0">
                <a:latin typeface="Arial" panose="020B0604020202020204" pitchFamily="34" charset="0"/>
                <a:cs typeface="Arial" panose="020B0604020202020204" pitchFamily="34" charset="0"/>
              </a:rPr>
              <a:t>Delayed platelet recovery post CB transplantation.</a:t>
            </a:r>
          </a:p>
          <a:p>
            <a:pPr marL="514350" indent="-514350">
              <a:lnSpc>
                <a:spcPct val="150000"/>
              </a:lnSpc>
              <a:buAutoNum type="arabicPeriod"/>
            </a:pPr>
            <a:r>
              <a:rPr lang="en-US" sz="2800" dirty="0">
                <a:latin typeface="Arial" panose="020B0604020202020204" pitchFamily="34" charset="0"/>
                <a:cs typeface="Arial" panose="020B0604020202020204" pitchFamily="34" charset="0"/>
              </a:rPr>
              <a:t>Transient myeloid “leukemia” of Down Syndrome. </a:t>
            </a:r>
          </a:p>
          <a:p>
            <a:pPr marL="514350" indent="-514350">
              <a:lnSpc>
                <a:spcPct val="150000"/>
              </a:lnSpc>
              <a:buAutoNum type="arabicPeriod"/>
            </a:pPr>
            <a:r>
              <a:rPr lang="en-US" sz="2800" dirty="0">
                <a:latin typeface="Arial" panose="020B0604020202020204" pitchFamily="34" charset="0"/>
                <a:cs typeface="Arial" panose="020B0604020202020204" pitchFamily="34" charset="0"/>
              </a:rPr>
              <a:t>Changes in platelet function with aging.</a:t>
            </a:r>
          </a:p>
        </p:txBody>
      </p:sp>
      <p:sp>
        <p:nvSpPr>
          <p:cNvPr id="7" name="Rectangle 6">
            <a:extLst>
              <a:ext uri="{FF2B5EF4-FFF2-40B4-BE49-F238E27FC236}">
                <a16:creationId xmlns:a16="http://schemas.microsoft.com/office/drawing/2014/main" id="{D8E6337F-7729-B136-2BD8-3ED7ADF088B0}"/>
              </a:ext>
            </a:extLst>
          </p:cNvPr>
          <p:cNvSpPr/>
          <p:nvPr/>
        </p:nvSpPr>
        <p:spPr>
          <a:xfrm>
            <a:off x="387292" y="2542904"/>
            <a:ext cx="9310590" cy="1889612"/>
          </a:xfrm>
          <a:prstGeom prst="rect">
            <a:avLst/>
          </a:prstGeom>
          <a:solidFill>
            <a:srgbClr val="C00000">
              <a:alpha val="7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553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03EC5-D5FD-EAF8-3269-2B55286A1E49}"/>
              </a:ext>
            </a:extLst>
          </p:cNvPr>
          <p:cNvSpPr txBox="1"/>
          <p:nvPr/>
        </p:nvSpPr>
        <p:spPr>
          <a:xfrm>
            <a:off x="519788" y="126098"/>
            <a:ext cx="9470373"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Clec2-expressing embryonic platelets are necessary for </a:t>
            </a:r>
            <a:r>
              <a:rPr lang="en-US" sz="3200" b="1" dirty="0" err="1">
                <a:latin typeface="Arial" panose="020B0604020202020204" pitchFamily="34" charset="0"/>
                <a:cs typeface="Arial" panose="020B0604020202020204" pitchFamily="34" charset="0"/>
              </a:rPr>
              <a:t>lymphangiogenesis</a:t>
            </a:r>
            <a:endParaRPr lang="en-US" sz="3200" b="1" dirty="0">
              <a:latin typeface="Arial" panose="020B0604020202020204" pitchFamily="34" charset="0"/>
              <a:cs typeface="Arial" panose="020B0604020202020204" pitchFamily="34" charset="0"/>
            </a:endParaRPr>
          </a:p>
        </p:txBody>
      </p:sp>
      <p:pic>
        <p:nvPicPr>
          <p:cNvPr id="7" name="Picture 6" descr="A diagram of lymphocyte&#10;&#10;Description automatically generated">
            <a:extLst>
              <a:ext uri="{FF2B5EF4-FFF2-40B4-BE49-F238E27FC236}">
                <a16:creationId xmlns:a16="http://schemas.microsoft.com/office/drawing/2014/main" id="{1F4B36DA-0E41-84F7-B783-8E89BCC328F6}"/>
              </a:ext>
            </a:extLst>
          </p:cNvPr>
          <p:cNvPicPr>
            <a:picLocks noChangeAspect="1"/>
          </p:cNvPicPr>
          <p:nvPr/>
        </p:nvPicPr>
        <p:blipFill>
          <a:blip r:embed="rId2"/>
          <a:stretch>
            <a:fillRect/>
          </a:stretch>
        </p:blipFill>
        <p:spPr>
          <a:xfrm>
            <a:off x="5251987" y="1166819"/>
            <a:ext cx="4663959" cy="5480151"/>
          </a:xfrm>
          <a:prstGeom prst="rect">
            <a:avLst/>
          </a:prstGeom>
        </p:spPr>
      </p:pic>
      <p:sp>
        <p:nvSpPr>
          <p:cNvPr id="8" name="TextBox 7">
            <a:extLst>
              <a:ext uri="{FF2B5EF4-FFF2-40B4-BE49-F238E27FC236}">
                <a16:creationId xmlns:a16="http://schemas.microsoft.com/office/drawing/2014/main" id="{A17B53F1-DD48-6F69-BCDC-34DAF7839C9A}"/>
              </a:ext>
            </a:extLst>
          </p:cNvPr>
          <p:cNvSpPr txBox="1"/>
          <p:nvPr/>
        </p:nvSpPr>
        <p:spPr>
          <a:xfrm>
            <a:off x="2539784" y="6000639"/>
            <a:ext cx="2712203"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Rowath</a:t>
            </a:r>
            <a:r>
              <a:rPr lang="en-US" i="1" dirty="0">
                <a:latin typeface="Arial" panose="020B0604020202020204" pitchFamily="34" charset="0"/>
                <a:cs typeface="Arial" panose="020B0604020202020204" pitchFamily="34" charset="0"/>
              </a:rPr>
              <a:t>, Cold Spring Harbor Perp Med 2023)</a:t>
            </a:r>
          </a:p>
        </p:txBody>
      </p:sp>
      <p:sp>
        <p:nvSpPr>
          <p:cNvPr id="9" name="TextBox 8">
            <a:extLst>
              <a:ext uri="{FF2B5EF4-FFF2-40B4-BE49-F238E27FC236}">
                <a16:creationId xmlns:a16="http://schemas.microsoft.com/office/drawing/2014/main" id="{7D994B5B-9464-B11A-9476-656ED88B53CE}"/>
              </a:ext>
            </a:extLst>
          </p:cNvPr>
          <p:cNvSpPr txBox="1"/>
          <p:nvPr/>
        </p:nvSpPr>
        <p:spPr>
          <a:xfrm>
            <a:off x="1072177" y="5277946"/>
            <a:ext cx="2712203"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Bertozzi</a:t>
            </a:r>
            <a:r>
              <a:rPr lang="en-US" i="1" dirty="0">
                <a:latin typeface="Arial" panose="020B0604020202020204" pitchFamily="34" charset="0"/>
                <a:cs typeface="Arial" panose="020B0604020202020204" pitchFamily="34" charset="0"/>
              </a:rPr>
              <a:t>, Blood 2010)</a:t>
            </a:r>
          </a:p>
        </p:txBody>
      </p:sp>
      <p:pic>
        <p:nvPicPr>
          <p:cNvPr id="11" name="Picture 10" descr="A close-up of a fetus&#10;&#10;Description automatically generated">
            <a:extLst>
              <a:ext uri="{FF2B5EF4-FFF2-40B4-BE49-F238E27FC236}">
                <a16:creationId xmlns:a16="http://schemas.microsoft.com/office/drawing/2014/main" id="{545EA575-0FA6-082D-C8C9-E5EB381A4DDA}"/>
              </a:ext>
            </a:extLst>
          </p:cNvPr>
          <p:cNvPicPr>
            <a:picLocks noChangeAspect="1"/>
          </p:cNvPicPr>
          <p:nvPr/>
        </p:nvPicPr>
        <p:blipFill rotWithShape="1">
          <a:blip r:embed="rId3"/>
          <a:srcRect r="57347"/>
          <a:stretch/>
        </p:blipFill>
        <p:spPr>
          <a:xfrm>
            <a:off x="139700" y="1743892"/>
            <a:ext cx="2400084" cy="3556191"/>
          </a:xfrm>
          <a:prstGeom prst="rect">
            <a:avLst/>
          </a:prstGeom>
        </p:spPr>
      </p:pic>
      <p:pic>
        <p:nvPicPr>
          <p:cNvPr id="12" name="Picture 11" descr="A close-up of a fetus&#10;&#10;Description automatically generated">
            <a:extLst>
              <a:ext uri="{FF2B5EF4-FFF2-40B4-BE49-F238E27FC236}">
                <a16:creationId xmlns:a16="http://schemas.microsoft.com/office/drawing/2014/main" id="{137E6165-C6E9-B5FE-4AE3-8738E905967C}"/>
              </a:ext>
            </a:extLst>
          </p:cNvPr>
          <p:cNvPicPr>
            <a:picLocks noChangeAspect="1"/>
          </p:cNvPicPr>
          <p:nvPr/>
        </p:nvPicPr>
        <p:blipFill rotWithShape="1">
          <a:blip r:embed="rId3"/>
          <a:srcRect l="57347"/>
          <a:stretch/>
        </p:blipFill>
        <p:spPr>
          <a:xfrm>
            <a:off x="2586278" y="1740809"/>
            <a:ext cx="2400084" cy="3556191"/>
          </a:xfrm>
          <a:prstGeom prst="rect">
            <a:avLst/>
          </a:prstGeom>
        </p:spPr>
      </p:pic>
    </p:spTree>
    <p:extLst>
      <p:ext uri="{BB962C8B-B14F-4D97-AF65-F5344CB8AC3E}">
        <p14:creationId xmlns:p14="http://schemas.microsoft.com/office/powerpoint/2010/main" val="11966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03EC5-D5FD-EAF8-3269-2B55286A1E49}"/>
              </a:ext>
            </a:extLst>
          </p:cNvPr>
          <p:cNvSpPr txBox="1"/>
          <p:nvPr/>
        </p:nvSpPr>
        <p:spPr>
          <a:xfrm>
            <a:off x="519788" y="126098"/>
            <a:ext cx="9470373"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Platelets are necessary to prevent hemorrhage in fetal mice</a:t>
            </a:r>
          </a:p>
        </p:txBody>
      </p:sp>
      <p:sp>
        <p:nvSpPr>
          <p:cNvPr id="9" name="TextBox 8">
            <a:extLst>
              <a:ext uri="{FF2B5EF4-FFF2-40B4-BE49-F238E27FC236}">
                <a16:creationId xmlns:a16="http://schemas.microsoft.com/office/drawing/2014/main" id="{7D994B5B-9464-B11A-9476-656ED88B53CE}"/>
              </a:ext>
            </a:extLst>
          </p:cNvPr>
          <p:cNvSpPr txBox="1"/>
          <p:nvPr/>
        </p:nvSpPr>
        <p:spPr>
          <a:xfrm>
            <a:off x="3635401" y="6362570"/>
            <a:ext cx="2712203"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(Farley, Blood 2010)</a:t>
            </a:r>
          </a:p>
        </p:txBody>
      </p:sp>
      <p:pic>
        <p:nvPicPr>
          <p:cNvPr id="4" name="Picture 3" descr="A collage of images of a fetus&#10;&#10;Description automatically generated">
            <a:extLst>
              <a:ext uri="{FF2B5EF4-FFF2-40B4-BE49-F238E27FC236}">
                <a16:creationId xmlns:a16="http://schemas.microsoft.com/office/drawing/2014/main" id="{8498AC2B-058C-C5A7-0AAA-29CA39DAB8CB}"/>
              </a:ext>
            </a:extLst>
          </p:cNvPr>
          <p:cNvPicPr>
            <a:picLocks noChangeAspect="1"/>
          </p:cNvPicPr>
          <p:nvPr/>
        </p:nvPicPr>
        <p:blipFill>
          <a:blip r:embed="rId2"/>
          <a:stretch>
            <a:fillRect/>
          </a:stretch>
        </p:blipFill>
        <p:spPr>
          <a:xfrm>
            <a:off x="3398108" y="1153685"/>
            <a:ext cx="6592053" cy="5160027"/>
          </a:xfrm>
          <a:prstGeom prst="rect">
            <a:avLst/>
          </a:prstGeom>
        </p:spPr>
      </p:pic>
      <p:pic>
        <p:nvPicPr>
          <p:cNvPr id="6" name="Picture 5" descr="A cartoon of a mouse being injected into a syringe&#10;&#10;Description automatically generated">
            <a:extLst>
              <a:ext uri="{FF2B5EF4-FFF2-40B4-BE49-F238E27FC236}">
                <a16:creationId xmlns:a16="http://schemas.microsoft.com/office/drawing/2014/main" id="{92736654-590B-D17B-D764-7C4551FE81E5}"/>
              </a:ext>
            </a:extLst>
          </p:cNvPr>
          <p:cNvPicPr>
            <a:picLocks noChangeAspect="1"/>
          </p:cNvPicPr>
          <p:nvPr/>
        </p:nvPicPr>
        <p:blipFill>
          <a:blip r:embed="rId3"/>
          <a:stretch>
            <a:fillRect/>
          </a:stretch>
        </p:blipFill>
        <p:spPr>
          <a:xfrm>
            <a:off x="250345" y="1138159"/>
            <a:ext cx="2997518" cy="1577297"/>
          </a:xfrm>
          <a:prstGeom prst="rect">
            <a:avLst/>
          </a:prstGeom>
        </p:spPr>
      </p:pic>
      <p:pic>
        <p:nvPicPr>
          <p:cNvPr id="13" name="Picture 12" descr="A diagram of a number of circles and dots&#10;&#10;Description automatically generated">
            <a:extLst>
              <a:ext uri="{FF2B5EF4-FFF2-40B4-BE49-F238E27FC236}">
                <a16:creationId xmlns:a16="http://schemas.microsoft.com/office/drawing/2014/main" id="{C04FF758-4327-EB34-C684-100BC1B443C7}"/>
              </a:ext>
            </a:extLst>
          </p:cNvPr>
          <p:cNvPicPr>
            <a:picLocks noChangeAspect="1"/>
          </p:cNvPicPr>
          <p:nvPr/>
        </p:nvPicPr>
        <p:blipFill>
          <a:blip r:embed="rId4"/>
          <a:stretch>
            <a:fillRect/>
          </a:stretch>
        </p:blipFill>
        <p:spPr>
          <a:xfrm>
            <a:off x="700610" y="3100689"/>
            <a:ext cx="1887605" cy="3524037"/>
          </a:xfrm>
          <a:prstGeom prst="rect">
            <a:avLst/>
          </a:prstGeom>
        </p:spPr>
      </p:pic>
    </p:spTree>
    <p:extLst>
      <p:ext uri="{BB962C8B-B14F-4D97-AF65-F5344CB8AC3E}">
        <p14:creationId xmlns:p14="http://schemas.microsoft.com/office/powerpoint/2010/main" val="104788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5CDDB6-E563-97D1-D968-8E25D6BEF31A}"/>
              </a:ext>
            </a:extLst>
          </p:cNvPr>
          <p:cNvSpPr txBox="1"/>
          <p:nvPr/>
        </p:nvSpPr>
        <p:spPr>
          <a:xfrm>
            <a:off x="647700" y="156297"/>
            <a:ext cx="9017000"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Thrombocytopenia is extremely common in low birthweight neonates</a:t>
            </a:r>
          </a:p>
        </p:txBody>
      </p:sp>
      <p:pic>
        <p:nvPicPr>
          <p:cNvPr id="4" name="Picture 3" descr="A graph of birth weight&#10;&#10;Description automatically generated">
            <a:extLst>
              <a:ext uri="{FF2B5EF4-FFF2-40B4-BE49-F238E27FC236}">
                <a16:creationId xmlns:a16="http://schemas.microsoft.com/office/drawing/2014/main" id="{787E55D1-9564-FA6F-A976-91C6808C936D}"/>
              </a:ext>
            </a:extLst>
          </p:cNvPr>
          <p:cNvPicPr>
            <a:picLocks noChangeAspect="1"/>
          </p:cNvPicPr>
          <p:nvPr/>
        </p:nvPicPr>
        <p:blipFill>
          <a:blip r:embed="rId2"/>
          <a:stretch>
            <a:fillRect/>
          </a:stretch>
        </p:blipFill>
        <p:spPr>
          <a:xfrm>
            <a:off x="1593850" y="1505874"/>
            <a:ext cx="7099300" cy="4738804"/>
          </a:xfrm>
          <a:prstGeom prst="rect">
            <a:avLst/>
          </a:prstGeom>
        </p:spPr>
      </p:pic>
      <p:sp>
        <p:nvSpPr>
          <p:cNvPr id="5" name="TextBox 4">
            <a:extLst>
              <a:ext uri="{FF2B5EF4-FFF2-40B4-BE49-F238E27FC236}">
                <a16:creationId xmlns:a16="http://schemas.microsoft.com/office/drawing/2014/main" id="{B763341F-43D7-9912-6AEA-471E06955B39}"/>
              </a:ext>
            </a:extLst>
          </p:cNvPr>
          <p:cNvSpPr txBox="1"/>
          <p:nvPr/>
        </p:nvSpPr>
        <p:spPr>
          <a:xfrm>
            <a:off x="3460988" y="6332371"/>
            <a:ext cx="3365024"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(Christensen, J </a:t>
            </a:r>
            <a:r>
              <a:rPr lang="en-US" i="1" dirty="0" err="1">
                <a:latin typeface="Arial" panose="020B0604020202020204" pitchFamily="34" charset="0"/>
                <a:cs typeface="Arial" panose="020B0604020202020204" pitchFamily="34" charset="0"/>
              </a:rPr>
              <a:t>Perinatol</a:t>
            </a:r>
            <a:r>
              <a:rPr lang="en-US" i="1" dirty="0">
                <a:latin typeface="Arial" panose="020B0604020202020204" pitchFamily="34" charset="0"/>
                <a:cs typeface="Arial" panose="020B0604020202020204" pitchFamily="34" charset="0"/>
              </a:rPr>
              <a:t> 2006)</a:t>
            </a:r>
          </a:p>
        </p:txBody>
      </p:sp>
    </p:spTree>
    <p:extLst>
      <p:ext uri="{BB962C8B-B14F-4D97-AF65-F5344CB8AC3E}">
        <p14:creationId xmlns:p14="http://schemas.microsoft.com/office/powerpoint/2010/main" val="362820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B68086-8325-E8F0-F617-936704D956A4}"/>
              </a:ext>
            </a:extLst>
          </p:cNvPr>
          <p:cNvSpPr txBox="1"/>
          <p:nvPr/>
        </p:nvSpPr>
        <p:spPr>
          <a:xfrm>
            <a:off x="177800" y="101607"/>
            <a:ext cx="10020300" cy="1421928"/>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Probability of death or adverse neurodevelopmental outcomes in neonates is associated with number of platelet transfusions</a:t>
            </a:r>
            <a:endParaRPr lang="en-US" sz="3200" dirty="0">
              <a:latin typeface="Arial" panose="020B0604020202020204" pitchFamily="34" charset="0"/>
              <a:cs typeface="Arial" panose="020B0604020202020204" pitchFamily="34" charset="0"/>
            </a:endParaRPr>
          </a:p>
        </p:txBody>
      </p:sp>
      <p:pic>
        <p:nvPicPr>
          <p:cNvPr id="4" name="Picture 3" descr="A graph showing different colored lines&#10;&#10;Description automatically generated">
            <a:extLst>
              <a:ext uri="{FF2B5EF4-FFF2-40B4-BE49-F238E27FC236}">
                <a16:creationId xmlns:a16="http://schemas.microsoft.com/office/drawing/2014/main" id="{90EA861C-4EC7-B624-CD69-92B1E981820C}"/>
              </a:ext>
            </a:extLst>
          </p:cNvPr>
          <p:cNvPicPr>
            <a:picLocks noChangeAspect="1"/>
          </p:cNvPicPr>
          <p:nvPr/>
        </p:nvPicPr>
        <p:blipFill>
          <a:blip r:embed="rId2"/>
          <a:stretch>
            <a:fillRect/>
          </a:stretch>
        </p:blipFill>
        <p:spPr>
          <a:xfrm>
            <a:off x="728421" y="1586037"/>
            <a:ext cx="8214815" cy="5100702"/>
          </a:xfrm>
          <a:prstGeom prst="rect">
            <a:avLst/>
          </a:prstGeom>
        </p:spPr>
      </p:pic>
      <p:sp>
        <p:nvSpPr>
          <p:cNvPr id="5" name="TextBox 4">
            <a:extLst>
              <a:ext uri="{FF2B5EF4-FFF2-40B4-BE49-F238E27FC236}">
                <a16:creationId xmlns:a16="http://schemas.microsoft.com/office/drawing/2014/main" id="{57831395-60A0-98F7-8760-A9706066BE21}"/>
              </a:ext>
            </a:extLst>
          </p:cNvPr>
          <p:cNvSpPr txBox="1"/>
          <p:nvPr/>
        </p:nvSpPr>
        <p:spPr>
          <a:xfrm>
            <a:off x="7143206" y="6414985"/>
            <a:ext cx="2715230"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(Davenport, JAMA 2024)</a:t>
            </a:r>
          </a:p>
        </p:txBody>
      </p:sp>
      <p:sp>
        <p:nvSpPr>
          <p:cNvPr id="3" name="TextBox 2">
            <a:extLst>
              <a:ext uri="{FF2B5EF4-FFF2-40B4-BE49-F238E27FC236}">
                <a16:creationId xmlns:a16="http://schemas.microsoft.com/office/drawing/2014/main" id="{86068267-FD7D-6120-630D-FAB544881F53}"/>
              </a:ext>
            </a:extLst>
          </p:cNvPr>
          <p:cNvSpPr txBox="1"/>
          <p:nvPr/>
        </p:nvSpPr>
        <p:spPr>
          <a:xfrm>
            <a:off x="6365172" y="4902631"/>
            <a:ext cx="3634328"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- 819 extremely premature infants</a:t>
            </a:r>
          </a:p>
          <a:p>
            <a:r>
              <a:rPr lang="en-US" dirty="0">
                <a:latin typeface="Arial" panose="020B0604020202020204" pitchFamily="34" charset="0"/>
                <a:cs typeface="Arial" panose="020B0604020202020204" pitchFamily="34" charset="0"/>
              </a:rPr>
              <a:t>- outcomes at 2 </a:t>
            </a:r>
            <a:r>
              <a:rPr lang="en-US" dirty="0" err="1">
                <a:latin typeface="Arial" panose="020B0604020202020204" pitchFamily="34" charset="0"/>
                <a:cs typeface="Arial" panose="020B0604020202020204" pitchFamily="34" charset="0"/>
              </a:rPr>
              <a:t>yrs</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207D350-3EE7-7D01-8D4E-5D94215FBBB3}"/>
              </a:ext>
            </a:extLst>
          </p:cNvPr>
          <p:cNvSpPr txBox="1"/>
          <p:nvPr/>
        </p:nvSpPr>
        <p:spPr>
          <a:xfrm>
            <a:off x="6892186" y="4528352"/>
            <a:ext cx="2266950"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(PENUT study)</a:t>
            </a:r>
            <a:endParaRPr lang="en-US" sz="2000" dirty="0"/>
          </a:p>
        </p:txBody>
      </p:sp>
    </p:spTree>
    <p:extLst>
      <p:ext uri="{BB962C8B-B14F-4D97-AF65-F5344CB8AC3E}">
        <p14:creationId xmlns:p14="http://schemas.microsoft.com/office/powerpoint/2010/main" val="292929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570021EE-83AE-C84F-AB67-9BE4E7F843AC}"/>
              </a:ext>
            </a:extLst>
          </p:cNvPr>
          <p:cNvPicPr>
            <a:picLocks noChangeAspect="1"/>
          </p:cNvPicPr>
          <p:nvPr/>
        </p:nvPicPr>
        <p:blipFill>
          <a:blip r:embed="rId2"/>
          <a:stretch>
            <a:fillRect/>
          </a:stretch>
        </p:blipFill>
        <p:spPr>
          <a:xfrm>
            <a:off x="185670" y="1941062"/>
            <a:ext cx="9915660" cy="4130488"/>
          </a:xfrm>
          <a:prstGeom prst="rect">
            <a:avLst/>
          </a:prstGeom>
        </p:spPr>
      </p:pic>
      <p:sp>
        <p:nvSpPr>
          <p:cNvPr id="4" name="TextBox 3">
            <a:extLst>
              <a:ext uri="{FF2B5EF4-FFF2-40B4-BE49-F238E27FC236}">
                <a16:creationId xmlns:a16="http://schemas.microsoft.com/office/drawing/2014/main" id="{D1A17F5F-61EA-9BCA-F899-61B7CAB706E3}"/>
              </a:ext>
            </a:extLst>
          </p:cNvPr>
          <p:cNvSpPr txBox="1"/>
          <p:nvPr/>
        </p:nvSpPr>
        <p:spPr>
          <a:xfrm>
            <a:off x="4002769" y="6360371"/>
            <a:ext cx="2321982"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(Curley, NEJM 2019)</a:t>
            </a:r>
          </a:p>
        </p:txBody>
      </p:sp>
      <p:sp>
        <p:nvSpPr>
          <p:cNvPr id="5" name="TextBox 4">
            <a:extLst>
              <a:ext uri="{FF2B5EF4-FFF2-40B4-BE49-F238E27FC236}">
                <a16:creationId xmlns:a16="http://schemas.microsoft.com/office/drawing/2014/main" id="{6214F241-BA5C-F44F-A2E5-04B1DE197AE9}"/>
              </a:ext>
            </a:extLst>
          </p:cNvPr>
          <p:cNvSpPr txBox="1"/>
          <p:nvPr/>
        </p:nvSpPr>
        <p:spPr>
          <a:xfrm>
            <a:off x="205930" y="143795"/>
            <a:ext cx="9895400" cy="1421928"/>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Outcomes of neonates randomized to 25,000 (low) vs 50,000 (high) platelets/mm</a:t>
            </a:r>
            <a:r>
              <a:rPr lang="en-US" sz="3200" b="1" baseline="30000" dirty="0">
                <a:latin typeface="Arial" panose="020B0604020202020204" pitchFamily="34" charset="0"/>
                <a:cs typeface="Arial" panose="020B0604020202020204" pitchFamily="34" charset="0"/>
              </a:rPr>
              <a:t>3</a:t>
            </a:r>
            <a:r>
              <a:rPr lang="en-US" sz="3200" b="1" dirty="0">
                <a:latin typeface="Arial" panose="020B0604020202020204" pitchFamily="34" charset="0"/>
                <a:cs typeface="Arial" panose="020B0604020202020204" pitchFamily="34" charset="0"/>
              </a:rPr>
              <a:t> threshold for platelet transfusions </a:t>
            </a:r>
            <a:r>
              <a:rPr lang="en-US" sz="2800" dirty="0">
                <a:latin typeface="Arial" panose="020B0604020202020204" pitchFamily="34" charset="0"/>
                <a:cs typeface="Arial" panose="020B0604020202020204" pitchFamily="34" charset="0"/>
              </a:rPr>
              <a:t>(</a:t>
            </a:r>
            <a:r>
              <a:rPr kumimoji="0" lang="en-US" altLang="en-US" sz="28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PlaNeT-2 Study)</a:t>
            </a:r>
            <a:endParaRPr lang="en-US"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747955-61E2-BDB9-41FC-8E1DD21AC8AC}"/>
              </a:ext>
            </a:extLst>
          </p:cNvPr>
          <p:cNvSpPr txBox="1"/>
          <p:nvPr/>
        </p:nvSpPr>
        <p:spPr>
          <a:xfrm>
            <a:off x="7429687" y="6232392"/>
            <a:ext cx="2666114"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day 28 / 36 weeks</a:t>
            </a:r>
          </a:p>
        </p:txBody>
      </p:sp>
      <p:sp>
        <p:nvSpPr>
          <p:cNvPr id="6" name="Oval 5">
            <a:extLst>
              <a:ext uri="{FF2B5EF4-FFF2-40B4-BE49-F238E27FC236}">
                <a16:creationId xmlns:a16="http://schemas.microsoft.com/office/drawing/2014/main" id="{1737ADE2-A200-B30A-D913-85BDB9F8C514}"/>
              </a:ext>
            </a:extLst>
          </p:cNvPr>
          <p:cNvSpPr/>
          <p:nvPr/>
        </p:nvSpPr>
        <p:spPr>
          <a:xfrm>
            <a:off x="186052" y="3378126"/>
            <a:ext cx="694481" cy="3356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50368B-B357-7EC9-FF83-252988EFC8FE}"/>
              </a:ext>
            </a:extLst>
          </p:cNvPr>
          <p:cNvSpPr/>
          <p:nvPr/>
        </p:nvSpPr>
        <p:spPr>
          <a:xfrm>
            <a:off x="946439" y="3378126"/>
            <a:ext cx="1200413" cy="3356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58FD4E-A085-0CC9-F432-3B07C7E560D7}"/>
              </a:ext>
            </a:extLst>
          </p:cNvPr>
          <p:cNvSpPr/>
          <p:nvPr/>
        </p:nvSpPr>
        <p:spPr>
          <a:xfrm>
            <a:off x="1198230" y="4509489"/>
            <a:ext cx="2220831" cy="3356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AE2001-A4A2-545C-7C6C-241DF16E70E1}"/>
              </a:ext>
            </a:extLst>
          </p:cNvPr>
          <p:cNvSpPr/>
          <p:nvPr/>
        </p:nvSpPr>
        <p:spPr>
          <a:xfrm>
            <a:off x="1719444" y="4819727"/>
            <a:ext cx="694481" cy="3356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883F7A-BE94-BEB0-A207-236032DC5505}"/>
              </a:ext>
            </a:extLst>
          </p:cNvPr>
          <p:cNvSpPr/>
          <p:nvPr/>
        </p:nvSpPr>
        <p:spPr>
          <a:xfrm>
            <a:off x="2583083" y="5572409"/>
            <a:ext cx="2220831" cy="3356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256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12F231-CA21-83C0-6C24-F9924C782E41}"/>
              </a:ext>
            </a:extLst>
          </p:cNvPr>
          <p:cNvSpPr txBox="1"/>
          <p:nvPr/>
        </p:nvSpPr>
        <p:spPr>
          <a:xfrm>
            <a:off x="982204" y="1038386"/>
            <a:ext cx="8322591" cy="3785652"/>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It is unclear why the transfusion of adult human platelets into thrombocytopenic neonates is so deleterious.</a:t>
            </a:r>
          </a:p>
          <a:p>
            <a:pPr algn="ctr"/>
            <a:endParaRPr lang="en-US" sz="3000" dirty="0">
              <a:latin typeface="Arial" panose="020B0604020202020204" pitchFamily="34" charset="0"/>
              <a:cs typeface="Arial" panose="020B0604020202020204" pitchFamily="34" charset="0"/>
            </a:endParaRPr>
          </a:p>
          <a:p>
            <a:pPr algn="ctr"/>
            <a:endParaRPr lang="en-US" sz="3000" dirty="0">
              <a:latin typeface="Arial" panose="020B0604020202020204" pitchFamily="34" charset="0"/>
              <a:cs typeface="Arial" panose="020B0604020202020204" pitchFamily="34" charset="0"/>
            </a:endParaRPr>
          </a:p>
          <a:p>
            <a:pPr algn="ctr"/>
            <a:r>
              <a:rPr lang="en-US" sz="3000" dirty="0">
                <a:latin typeface="Arial" panose="020B0604020202020204" pitchFamily="34" charset="0"/>
                <a:cs typeface="Arial" panose="020B0604020202020204" pitchFamily="34" charset="0"/>
              </a:rPr>
              <a:t>It is hypothesized that the increased immune gene expression of adult platelets may dysregulate neonatal immunity.</a:t>
            </a:r>
          </a:p>
        </p:txBody>
      </p:sp>
    </p:spTree>
    <p:extLst>
      <p:ext uri="{BB962C8B-B14F-4D97-AF65-F5344CB8AC3E}">
        <p14:creationId xmlns:p14="http://schemas.microsoft.com/office/powerpoint/2010/main" val="3942591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E27007-C787-7979-9ED7-6B49ACB6829F}"/>
              </a:ext>
            </a:extLst>
          </p:cNvPr>
          <p:cNvSpPr txBox="1"/>
          <p:nvPr/>
        </p:nvSpPr>
        <p:spPr>
          <a:xfrm>
            <a:off x="651285" y="189200"/>
            <a:ext cx="9187543"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Transfusion of adult, but not neonatal (P7), platelets induces monocyte trafficking in vivo</a:t>
            </a:r>
          </a:p>
        </p:txBody>
      </p:sp>
      <p:sp>
        <p:nvSpPr>
          <p:cNvPr id="3" name="TextBox 2">
            <a:extLst>
              <a:ext uri="{FF2B5EF4-FFF2-40B4-BE49-F238E27FC236}">
                <a16:creationId xmlns:a16="http://schemas.microsoft.com/office/drawing/2014/main" id="{A6489339-2277-6FCB-574E-2B1B512A5B35}"/>
              </a:ext>
            </a:extLst>
          </p:cNvPr>
          <p:cNvSpPr txBox="1"/>
          <p:nvPr/>
        </p:nvSpPr>
        <p:spPr>
          <a:xfrm>
            <a:off x="1629598" y="1337193"/>
            <a:ext cx="1165704" cy="523220"/>
          </a:xfrm>
          <a:prstGeom prst="rect">
            <a:avLst/>
          </a:prstGeom>
          <a:noFill/>
        </p:spPr>
        <p:txBody>
          <a:bodyPr wrap="none" rtlCol="0">
            <a:spAutoFit/>
          </a:bodyPr>
          <a:lstStyle/>
          <a:p>
            <a:r>
              <a:rPr lang="en-US" sz="2800" u="sng" dirty="0">
                <a:latin typeface="Arial" panose="020B0604020202020204" pitchFamily="34" charset="0"/>
                <a:cs typeface="Arial" panose="020B0604020202020204" pitchFamily="34" charset="0"/>
              </a:rPr>
              <a:t>model</a:t>
            </a:r>
          </a:p>
        </p:txBody>
      </p:sp>
      <p:sp>
        <p:nvSpPr>
          <p:cNvPr id="5" name="TextBox 4">
            <a:extLst>
              <a:ext uri="{FF2B5EF4-FFF2-40B4-BE49-F238E27FC236}">
                <a16:creationId xmlns:a16="http://schemas.microsoft.com/office/drawing/2014/main" id="{367DA3DE-CDAA-9DA2-8699-B95F8F324EA3}"/>
              </a:ext>
            </a:extLst>
          </p:cNvPr>
          <p:cNvSpPr txBox="1"/>
          <p:nvPr/>
        </p:nvSpPr>
        <p:spPr>
          <a:xfrm>
            <a:off x="3779867" y="6343229"/>
            <a:ext cx="2159566"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(Maurya, JCI 2024)</a:t>
            </a:r>
          </a:p>
        </p:txBody>
      </p:sp>
      <p:pic>
        <p:nvPicPr>
          <p:cNvPr id="7" name="Picture 6" descr="A graph of a number of individuals&#10;&#10;Description automatically generated with medium confidence">
            <a:extLst>
              <a:ext uri="{FF2B5EF4-FFF2-40B4-BE49-F238E27FC236}">
                <a16:creationId xmlns:a16="http://schemas.microsoft.com/office/drawing/2014/main" id="{C08E0FC8-A9CA-4DBF-D464-165F0504BF43}"/>
              </a:ext>
            </a:extLst>
          </p:cNvPr>
          <p:cNvPicPr>
            <a:picLocks noChangeAspect="1"/>
          </p:cNvPicPr>
          <p:nvPr/>
        </p:nvPicPr>
        <p:blipFill>
          <a:blip r:embed="rId3"/>
          <a:stretch>
            <a:fillRect/>
          </a:stretch>
        </p:blipFill>
        <p:spPr>
          <a:xfrm>
            <a:off x="5245057" y="1538673"/>
            <a:ext cx="4478565" cy="4652506"/>
          </a:xfrm>
          <a:prstGeom prst="rect">
            <a:avLst/>
          </a:prstGeom>
        </p:spPr>
      </p:pic>
      <p:sp>
        <p:nvSpPr>
          <p:cNvPr id="8" name="TextBox 7">
            <a:extLst>
              <a:ext uri="{FF2B5EF4-FFF2-40B4-BE49-F238E27FC236}">
                <a16:creationId xmlns:a16="http://schemas.microsoft.com/office/drawing/2014/main" id="{32080677-EB7D-5D28-2283-642C6D3E68FC}"/>
              </a:ext>
            </a:extLst>
          </p:cNvPr>
          <p:cNvSpPr txBox="1"/>
          <p:nvPr/>
        </p:nvSpPr>
        <p:spPr>
          <a:xfrm>
            <a:off x="5939433" y="5743739"/>
            <a:ext cx="933332"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Control</a:t>
            </a:r>
          </a:p>
        </p:txBody>
      </p:sp>
      <p:sp>
        <p:nvSpPr>
          <p:cNvPr id="9" name="TextBox 8">
            <a:extLst>
              <a:ext uri="{FF2B5EF4-FFF2-40B4-BE49-F238E27FC236}">
                <a16:creationId xmlns:a16="http://schemas.microsoft.com/office/drawing/2014/main" id="{C44D1C64-FD1F-D646-723F-1C3594506CE1}"/>
              </a:ext>
            </a:extLst>
          </p:cNvPr>
          <p:cNvSpPr txBox="1"/>
          <p:nvPr/>
        </p:nvSpPr>
        <p:spPr>
          <a:xfrm>
            <a:off x="6909574" y="5742454"/>
            <a:ext cx="710451"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Adult</a:t>
            </a:r>
          </a:p>
        </p:txBody>
      </p:sp>
      <p:sp>
        <p:nvSpPr>
          <p:cNvPr id="10" name="TextBox 9">
            <a:extLst>
              <a:ext uri="{FF2B5EF4-FFF2-40B4-BE49-F238E27FC236}">
                <a16:creationId xmlns:a16="http://schemas.microsoft.com/office/drawing/2014/main" id="{CE9216DD-94BD-307F-B08F-126F10EC86CF}"/>
              </a:ext>
            </a:extLst>
          </p:cNvPr>
          <p:cNvSpPr txBox="1"/>
          <p:nvPr/>
        </p:nvSpPr>
        <p:spPr>
          <a:xfrm>
            <a:off x="8279246" y="5709855"/>
            <a:ext cx="1386320" cy="923330"/>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Adult +</a:t>
            </a:r>
          </a:p>
          <a:p>
            <a:pPr algn="ctr"/>
            <a:r>
              <a:rPr lang="en-US" dirty="0">
                <a:latin typeface="Arial" panose="020B0604020202020204" pitchFamily="34" charset="0"/>
                <a:cs typeface="Arial" panose="020B0604020202020204" pitchFamily="34" charset="0"/>
              </a:rPr>
              <a:t>anti-PSGL</a:t>
            </a:r>
          </a:p>
          <a:p>
            <a:pPr algn="ctr"/>
            <a:r>
              <a:rPr lang="en-US" dirty="0">
                <a:latin typeface="Arial" panose="020B0604020202020204" pitchFamily="34" charset="0"/>
                <a:cs typeface="Arial" panose="020B0604020202020204" pitchFamily="34" charset="0"/>
              </a:rPr>
              <a:t>ab</a:t>
            </a:r>
          </a:p>
        </p:txBody>
      </p:sp>
      <p:sp>
        <p:nvSpPr>
          <p:cNvPr id="11" name="TextBox 10">
            <a:extLst>
              <a:ext uri="{FF2B5EF4-FFF2-40B4-BE49-F238E27FC236}">
                <a16:creationId xmlns:a16="http://schemas.microsoft.com/office/drawing/2014/main" id="{243FEDE7-0FBF-A03A-9902-537843D69960}"/>
              </a:ext>
            </a:extLst>
          </p:cNvPr>
          <p:cNvSpPr txBox="1"/>
          <p:nvPr/>
        </p:nvSpPr>
        <p:spPr>
          <a:xfrm>
            <a:off x="7890341" y="5742454"/>
            <a:ext cx="466794"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P7</a:t>
            </a:r>
          </a:p>
        </p:txBody>
      </p:sp>
      <p:sp>
        <p:nvSpPr>
          <p:cNvPr id="12" name="Rectangle 11">
            <a:extLst>
              <a:ext uri="{FF2B5EF4-FFF2-40B4-BE49-F238E27FC236}">
                <a16:creationId xmlns:a16="http://schemas.microsoft.com/office/drawing/2014/main" id="{E6256AE2-B6B4-04F1-D6A3-4ECEEAE52487}"/>
              </a:ext>
            </a:extLst>
          </p:cNvPr>
          <p:cNvSpPr/>
          <p:nvPr/>
        </p:nvSpPr>
        <p:spPr>
          <a:xfrm>
            <a:off x="6131117" y="5185388"/>
            <a:ext cx="550147" cy="486772"/>
          </a:xfrm>
          <a:prstGeom prst="rect">
            <a:avLst/>
          </a:prstGeom>
          <a:solidFill>
            <a:schemeClr val="tx1">
              <a:alpha val="16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247463-61C6-4475-1684-333871AB05B8}"/>
              </a:ext>
            </a:extLst>
          </p:cNvPr>
          <p:cNvSpPr/>
          <p:nvPr/>
        </p:nvSpPr>
        <p:spPr>
          <a:xfrm>
            <a:off x="6991452" y="3059044"/>
            <a:ext cx="550147" cy="2613115"/>
          </a:xfrm>
          <a:prstGeom prst="rect">
            <a:avLst/>
          </a:prstGeom>
          <a:solidFill>
            <a:srgbClr val="FF0000">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9FE885-19F2-2E7E-D0E6-9031577181C0}"/>
              </a:ext>
            </a:extLst>
          </p:cNvPr>
          <p:cNvSpPr/>
          <p:nvPr/>
        </p:nvSpPr>
        <p:spPr>
          <a:xfrm>
            <a:off x="7844530" y="5127330"/>
            <a:ext cx="566439" cy="544829"/>
          </a:xfrm>
          <a:prstGeom prst="rect">
            <a:avLst/>
          </a:prstGeom>
          <a:solidFill>
            <a:srgbClr val="0432FF">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43ABCD-7D4A-CC4C-C609-A423D4449E69}"/>
              </a:ext>
            </a:extLst>
          </p:cNvPr>
          <p:cNvSpPr/>
          <p:nvPr/>
        </p:nvSpPr>
        <p:spPr>
          <a:xfrm>
            <a:off x="8721157" y="4974930"/>
            <a:ext cx="550147" cy="705273"/>
          </a:xfrm>
          <a:prstGeom prst="rect">
            <a:avLst/>
          </a:prstGeom>
          <a:solidFill>
            <a:srgbClr val="FF0000">
              <a:alpha val="169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8B9462-841C-BCA2-4156-4EAE52E35FAC}"/>
              </a:ext>
            </a:extLst>
          </p:cNvPr>
          <p:cNvSpPr txBox="1"/>
          <p:nvPr/>
        </p:nvSpPr>
        <p:spPr>
          <a:xfrm>
            <a:off x="3010667" y="2150657"/>
            <a:ext cx="1454244" cy="707886"/>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TPOR-null </a:t>
            </a:r>
          </a:p>
          <a:p>
            <a:pPr algn="ctr"/>
            <a:r>
              <a:rPr lang="en-US" sz="2000" dirty="0">
                <a:latin typeface="Arial" panose="020B0604020202020204" pitchFamily="34" charset="0"/>
                <a:cs typeface="Arial" panose="020B0604020202020204" pitchFamily="34" charset="0"/>
              </a:rPr>
              <a:t>P14 mice</a:t>
            </a:r>
          </a:p>
        </p:txBody>
      </p:sp>
      <p:sp>
        <p:nvSpPr>
          <p:cNvPr id="17" name="TextBox 16">
            <a:extLst>
              <a:ext uri="{FF2B5EF4-FFF2-40B4-BE49-F238E27FC236}">
                <a16:creationId xmlns:a16="http://schemas.microsoft.com/office/drawing/2014/main" id="{7EA21602-5655-9730-B585-859FE42B5B9C}"/>
              </a:ext>
            </a:extLst>
          </p:cNvPr>
          <p:cNvSpPr txBox="1"/>
          <p:nvPr/>
        </p:nvSpPr>
        <p:spPr>
          <a:xfrm>
            <a:off x="680317" y="3141920"/>
            <a:ext cx="3245849"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transfuse with P7 or adult (± anti-PSGL1 ab) platelets</a:t>
            </a:r>
          </a:p>
        </p:txBody>
      </p:sp>
      <p:sp>
        <p:nvSpPr>
          <p:cNvPr id="18" name="TextBox 17">
            <a:extLst>
              <a:ext uri="{FF2B5EF4-FFF2-40B4-BE49-F238E27FC236}">
                <a16:creationId xmlns:a16="http://schemas.microsoft.com/office/drawing/2014/main" id="{639BE73E-563E-7FEB-7400-077F07792701}"/>
              </a:ext>
            </a:extLst>
          </p:cNvPr>
          <p:cNvSpPr txBox="1"/>
          <p:nvPr/>
        </p:nvSpPr>
        <p:spPr>
          <a:xfrm>
            <a:off x="806990" y="4220550"/>
            <a:ext cx="299250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inject CCL2 </a:t>
            </a:r>
          </a:p>
          <a:p>
            <a:pPr algn="ctr"/>
            <a:r>
              <a:rPr lang="en-US" sz="2000" dirty="0">
                <a:latin typeface="Arial" panose="020B0604020202020204" pitchFamily="34" charset="0"/>
                <a:cs typeface="Arial" panose="020B0604020202020204" pitchFamily="34" charset="0"/>
              </a:rPr>
              <a:t>(CCR2 ligand) IP</a:t>
            </a:r>
          </a:p>
        </p:txBody>
      </p:sp>
      <p:sp>
        <p:nvSpPr>
          <p:cNvPr id="19" name="TextBox 18">
            <a:extLst>
              <a:ext uri="{FF2B5EF4-FFF2-40B4-BE49-F238E27FC236}">
                <a16:creationId xmlns:a16="http://schemas.microsoft.com/office/drawing/2014/main" id="{F36EFE20-1AF3-A4C2-5FD8-B5EA6CFA987D}"/>
              </a:ext>
            </a:extLst>
          </p:cNvPr>
          <p:cNvSpPr txBox="1"/>
          <p:nvPr/>
        </p:nvSpPr>
        <p:spPr>
          <a:xfrm>
            <a:off x="806990" y="5281072"/>
            <a:ext cx="2992502"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evaluate number of monocytes in the peritoneal cavity</a:t>
            </a:r>
          </a:p>
        </p:txBody>
      </p:sp>
      <p:pic>
        <p:nvPicPr>
          <p:cNvPr id="20" name="Picture 19" descr="A close up of a mouse&#10;&#10;Description automatically generated">
            <a:extLst>
              <a:ext uri="{FF2B5EF4-FFF2-40B4-BE49-F238E27FC236}">
                <a16:creationId xmlns:a16="http://schemas.microsoft.com/office/drawing/2014/main" id="{04A2CF35-99D3-9CCA-FDC1-90AD5B65EECA}"/>
              </a:ext>
            </a:extLst>
          </p:cNvPr>
          <p:cNvPicPr>
            <a:picLocks noChangeAspect="1"/>
          </p:cNvPicPr>
          <p:nvPr/>
        </p:nvPicPr>
        <p:blipFill>
          <a:blip r:embed="rId4"/>
          <a:stretch>
            <a:fillRect/>
          </a:stretch>
        </p:blipFill>
        <p:spPr>
          <a:xfrm>
            <a:off x="1040841" y="1878407"/>
            <a:ext cx="1969024" cy="1227524"/>
          </a:xfrm>
          <a:prstGeom prst="rect">
            <a:avLst/>
          </a:prstGeom>
        </p:spPr>
      </p:pic>
      <p:cxnSp>
        <p:nvCxnSpPr>
          <p:cNvPr id="22" name="Straight Arrow Connector 21">
            <a:extLst>
              <a:ext uri="{FF2B5EF4-FFF2-40B4-BE49-F238E27FC236}">
                <a16:creationId xmlns:a16="http://schemas.microsoft.com/office/drawing/2014/main" id="{20DAA819-52EC-B856-B045-1AD25A232F46}"/>
              </a:ext>
            </a:extLst>
          </p:cNvPr>
          <p:cNvCxnSpPr>
            <a:cxnSpLocks/>
          </p:cNvCxnSpPr>
          <p:nvPr/>
        </p:nvCxnSpPr>
        <p:spPr>
          <a:xfrm>
            <a:off x="2303241" y="3821561"/>
            <a:ext cx="0" cy="398989"/>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CA575EE-9CE7-346C-8D5E-5C0401F3C630}"/>
              </a:ext>
            </a:extLst>
          </p:cNvPr>
          <p:cNvCxnSpPr>
            <a:cxnSpLocks/>
          </p:cNvCxnSpPr>
          <p:nvPr/>
        </p:nvCxnSpPr>
        <p:spPr>
          <a:xfrm>
            <a:off x="2303241" y="4928436"/>
            <a:ext cx="0" cy="398989"/>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85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845B8-DEF5-9B37-7EB8-6611CFA4F8E8}"/>
              </a:ext>
            </a:extLst>
          </p:cNvPr>
          <p:cNvSpPr txBox="1"/>
          <p:nvPr/>
        </p:nvSpPr>
        <p:spPr>
          <a:xfrm>
            <a:off x="340963" y="402785"/>
            <a:ext cx="9722085" cy="181588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Since platelet transfusions are necessary for thrombocytopenic neonates with active bleeding, requiring surgery, or platelet counts &lt;25,000/mm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(who are at increased risk of spontaneous bleeding),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are their alternative sources? </a:t>
            </a:r>
          </a:p>
        </p:txBody>
      </p:sp>
      <p:sp>
        <p:nvSpPr>
          <p:cNvPr id="3" name="TextBox 2">
            <a:extLst>
              <a:ext uri="{FF2B5EF4-FFF2-40B4-BE49-F238E27FC236}">
                <a16:creationId xmlns:a16="http://schemas.microsoft.com/office/drawing/2014/main" id="{84C1FB61-C86C-46B0-E1EC-860E3A55B7D2}"/>
              </a:ext>
            </a:extLst>
          </p:cNvPr>
          <p:cNvSpPr txBox="1"/>
          <p:nvPr/>
        </p:nvSpPr>
        <p:spPr>
          <a:xfrm>
            <a:off x="3403280" y="6255868"/>
            <a:ext cx="3480440"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(Christensen, </a:t>
            </a:r>
            <a:r>
              <a:rPr lang="en-US" i="1" dirty="0" err="1">
                <a:latin typeface="Arial" panose="020B0604020202020204" pitchFamily="34" charset="0"/>
                <a:cs typeface="Arial" panose="020B0604020202020204" pitchFamily="34" charset="0"/>
              </a:rPr>
              <a:t>Neoreviews</a:t>
            </a:r>
            <a:r>
              <a:rPr lang="en-US" i="1" dirty="0">
                <a:latin typeface="Arial" panose="020B0604020202020204" pitchFamily="34" charset="0"/>
                <a:cs typeface="Arial" panose="020B0604020202020204" pitchFamily="34" charset="0"/>
              </a:rPr>
              <a:t> 2026)</a:t>
            </a:r>
          </a:p>
        </p:txBody>
      </p:sp>
      <p:pic>
        <p:nvPicPr>
          <p:cNvPr id="4" name="Picture 3" descr="A screenshot of a medical information&#10;&#10;Description automatically generated">
            <a:extLst>
              <a:ext uri="{FF2B5EF4-FFF2-40B4-BE49-F238E27FC236}">
                <a16:creationId xmlns:a16="http://schemas.microsoft.com/office/drawing/2014/main" id="{BEEF2C25-5915-8F94-C3E6-8F06FFD8D95F}"/>
              </a:ext>
            </a:extLst>
          </p:cNvPr>
          <p:cNvPicPr>
            <a:picLocks noChangeAspect="1"/>
          </p:cNvPicPr>
          <p:nvPr/>
        </p:nvPicPr>
        <p:blipFill rotWithShape="1">
          <a:blip r:embed="rId2"/>
          <a:srcRect t="26385" r="68597" b="14431"/>
          <a:stretch/>
        </p:blipFill>
        <p:spPr>
          <a:xfrm>
            <a:off x="1837146" y="2542903"/>
            <a:ext cx="6950528" cy="3566905"/>
          </a:xfrm>
          <a:prstGeom prst="rect">
            <a:avLst/>
          </a:prstGeom>
        </p:spPr>
      </p:pic>
      <p:cxnSp>
        <p:nvCxnSpPr>
          <p:cNvPr id="5" name="Straight Connector 4">
            <a:extLst>
              <a:ext uri="{FF2B5EF4-FFF2-40B4-BE49-F238E27FC236}">
                <a16:creationId xmlns:a16="http://schemas.microsoft.com/office/drawing/2014/main" id="{DCA6D466-BF64-F078-4BF7-578FF13D6FCB}"/>
              </a:ext>
            </a:extLst>
          </p:cNvPr>
          <p:cNvCxnSpPr>
            <a:cxnSpLocks/>
          </p:cNvCxnSpPr>
          <p:nvPr/>
        </p:nvCxnSpPr>
        <p:spPr>
          <a:xfrm>
            <a:off x="1544320" y="2809603"/>
            <a:ext cx="48332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10F4A78-4D54-70C7-BF62-85D35809BF53}"/>
              </a:ext>
            </a:extLst>
          </p:cNvPr>
          <p:cNvCxnSpPr>
            <a:cxnSpLocks/>
          </p:cNvCxnSpPr>
          <p:nvPr/>
        </p:nvCxnSpPr>
        <p:spPr>
          <a:xfrm>
            <a:off x="1544320" y="3356066"/>
            <a:ext cx="48332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9513755-C191-499D-8D9D-C495D80D217B}"/>
              </a:ext>
            </a:extLst>
          </p:cNvPr>
          <p:cNvCxnSpPr>
            <a:cxnSpLocks/>
          </p:cNvCxnSpPr>
          <p:nvPr/>
        </p:nvCxnSpPr>
        <p:spPr>
          <a:xfrm>
            <a:off x="1544320" y="4333967"/>
            <a:ext cx="48332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3158C0E-52C2-0103-008F-B75140AB4DD3}"/>
              </a:ext>
            </a:extLst>
          </p:cNvPr>
          <p:cNvCxnSpPr>
            <a:cxnSpLocks/>
          </p:cNvCxnSpPr>
          <p:nvPr/>
        </p:nvCxnSpPr>
        <p:spPr>
          <a:xfrm>
            <a:off x="1544320" y="5770156"/>
            <a:ext cx="483326"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895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6A7E5-BAC2-8D26-6624-28E53A55696E}"/>
              </a:ext>
            </a:extLst>
          </p:cNvPr>
          <p:cNvSpPr txBox="1"/>
          <p:nvPr/>
        </p:nvSpPr>
        <p:spPr>
          <a:xfrm>
            <a:off x="409434" y="117674"/>
            <a:ext cx="9477060" cy="978729"/>
          </a:xfrm>
          <a:prstGeom prst="rect">
            <a:avLst/>
          </a:prstGeom>
          <a:noFill/>
        </p:spPr>
        <p:txBody>
          <a:bodyPr wrap="square" rtlCol="0">
            <a:spAutoFit/>
          </a:bodyPr>
          <a:lstStyle/>
          <a:p>
            <a:pPr algn="ctr">
              <a:lnSpc>
                <a:spcPct val="90000"/>
              </a:lnSpc>
            </a:pPr>
            <a:r>
              <a:rPr lang="en-US" sz="3200" b="1" dirty="0" err="1">
                <a:latin typeface="Arial" panose="020B0604020202020204" pitchFamily="34" charset="0"/>
                <a:cs typeface="Arial" panose="020B0604020202020204" pitchFamily="34" charset="0"/>
              </a:rPr>
              <a:t>hES</a:t>
            </a:r>
            <a:r>
              <a:rPr lang="en-US" sz="3200" b="1" dirty="0">
                <a:latin typeface="Arial" panose="020B0604020202020204" pitchFamily="34" charset="0"/>
                <a:cs typeface="Arial" panose="020B0604020202020204" pitchFamily="34" charset="0"/>
              </a:rPr>
              <a:t>/iPSC differentiation currently recapitulates the first 5 weeks of human ontogeny</a:t>
            </a:r>
          </a:p>
        </p:txBody>
      </p:sp>
      <p:pic>
        <p:nvPicPr>
          <p:cNvPr id="6" name="Picture 5" descr="A diagram of a pregnancy&#10;&#10;Description automatically generated">
            <a:extLst>
              <a:ext uri="{FF2B5EF4-FFF2-40B4-BE49-F238E27FC236}">
                <a16:creationId xmlns:a16="http://schemas.microsoft.com/office/drawing/2014/main" id="{92AF79F6-4AB6-5CC8-A9D1-1AC1A74D1996}"/>
              </a:ext>
            </a:extLst>
          </p:cNvPr>
          <p:cNvPicPr>
            <a:picLocks noChangeAspect="1"/>
          </p:cNvPicPr>
          <p:nvPr/>
        </p:nvPicPr>
        <p:blipFill rotWithShape="1">
          <a:blip r:embed="rId3"/>
          <a:srcRect b="45915"/>
          <a:stretch/>
        </p:blipFill>
        <p:spPr>
          <a:xfrm>
            <a:off x="154028" y="1447168"/>
            <a:ext cx="10035909" cy="2509715"/>
          </a:xfrm>
          <a:prstGeom prst="rect">
            <a:avLst/>
          </a:prstGeom>
        </p:spPr>
      </p:pic>
      <p:cxnSp>
        <p:nvCxnSpPr>
          <p:cNvPr id="3" name="Straight Arrow Connector 2">
            <a:extLst>
              <a:ext uri="{FF2B5EF4-FFF2-40B4-BE49-F238E27FC236}">
                <a16:creationId xmlns:a16="http://schemas.microsoft.com/office/drawing/2014/main" id="{CBB8B9A9-4032-DC7F-B6A5-0C6AC6555FEC}"/>
              </a:ext>
            </a:extLst>
          </p:cNvPr>
          <p:cNvCxnSpPr>
            <a:cxnSpLocks/>
          </p:cNvCxnSpPr>
          <p:nvPr/>
        </p:nvCxnSpPr>
        <p:spPr>
          <a:xfrm flipV="1">
            <a:off x="1158988" y="3373183"/>
            <a:ext cx="0" cy="2719921"/>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884D6CB-8834-E7CC-A9EC-DCEA3D68743C}"/>
              </a:ext>
            </a:extLst>
          </p:cNvPr>
          <p:cNvCxnSpPr>
            <a:cxnSpLocks/>
          </p:cNvCxnSpPr>
          <p:nvPr/>
        </p:nvCxnSpPr>
        <p:spPr>
          <a:xfrm flipV="1">
            <a:off x="1793976" y="3373183"/>
            <a:ext cx="0" cy="2288283"/>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A625536-5DAB-87A8-06EB-EA3B85A241E5}"/>
              </a:ext>
            </a:extLst>
          </p:cNvPr>
          <p:cNvCxnSpPr>
            <a:cxnSpLocks/>
          </p:cNvCxnSpPr>
          <p:nvPr/>
        </p:nvCxnSpPr>
        <p:spPr>
          <a:xfrm flipV="1">
            <a:off x="2220175" y="3373183"/>
            <a:ext cx="0" cy="1762374"/>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F125681-3255-3039-4882-9AC782382F68}"/>
              </a:ext>
            </a:extLst>
          </p:cNvPr>
          <p:cNvCxnSpPr>
            <a:cxnSpLocks/>
          </p:cNvCxnSpPr>
          <p:nvPr/>
        </p:nvCxnSpPr>
        <p:spPr>
          <a:xfrm flipV="1">
            <a:off x="2718709" y="3387426"/>
            <a:ext cx="0" cy="1255986"/>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A828241-0B5A-624E-AAF0-166D7B21CE44}"/>
              </a:ext>
            </a:extLst>
          </p:cNvPr>
          <p:cNvSpPr txBox="1"/>
          <p:nvPr/>
        </p:nvSpPr>
        <p:spPr>
          <a:xfrm>
            <a:off x="1166680" y="5866350"/>
            <a:ext cx="1468672" cy="430887"/>
          </a:xfrm>
          <a:prstGeom prst="rect">
            <a:avLst/>
          </a:prstGeom>
          <a:noFill/>
        </p:spPr>
        <p:txBody>
          <a:bodyPr wrap="none" rtlCol="0">
            <a:spAutoFit/>
          </a:bodyPr>
          <a:lstStyle/>
          <a:p>
            <a:r>
              <a:rPr lang="en-US" sz="2200" b="1" dirty="0" err="1">
                <a:latin typeface="Arial" panose="020B0604020202020204" pitchFamily="34" charset="0"/>
                <a:cs typeface="Arial" panose="020B0604020202020204" pitchFamily="34" charset="0"/>
              </a:rPr>
              <a:t>hES</a:t>
            </a:r>
            <a:r>
              <a:rPr lang="en-US" sz="2200" b="1" dirty="0">
                <a:latin typeface="Arial" panose="020B0604020202020204" pitchFamily="34" charset="0"/>
                <a:cs typeface="Arial" panose="020B0604020202020204" pitchFamily="34" charset="0"/>
              </a:rPr>
              <a:t>/iPSC</a:t>
            </a:r>
          </a:p>
        </p:txBody>
      </p:sp>
      <p:sp>
        <p:nvSpPr>
          <p:cNvPr id="15" name="TextBox 14">
            <a:extLst>
              <a:ext uri="{FF2B5EF4-FFF2-40B4-BE49-F238E27FC236}">
                <a16:creationId xmlns:a16="http://schemas.microsoft.com/office/drawing/2014/main" id="{B41D1982-E2B9-1835-4CEA-02655D960AB5}"/>
              </a:ext>
            </a:extLst>
          </p:cNvPr>
          <p:cNvSpPr txBox="1"/>
          <p:nvPr/>
        </p:nvSpPr>
        <p:spPr>
          <a:xfrm>
            <a:off x="2734207" y="4443357"/>
            <a:ext cx="2271776"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HSC emergence</a:t>
            </a:r>
          </a:p>
        </p:txBody>
      </p:sp>
      <p:sp>
        <p:nvSpPr>
          <p:cNvPr id="16" name="TextBox 15">
            <a:extLst>
              <a:ext uri="{FF2B5EF4-FFF2-40B4-BE49-F238E27FC236}">
                <a16:creationId xmlns:a16="http://schemas.microsoft.com/office/drawing/2014/main" id="{5C9EF6D7-EB9E-DB14-6A18-51E5B59E27AF}"/>
              </a:ext>
            </a:extLst>
          </p:cNvPr>
          <p:cNvSpPr txBox="1"/>
          <p:nvPr/>
        </p:nvSpPr>
        <p:spPr>
          <a:xfrm>
            <a:off x="2288774" y="4917518"/>
            <a:ext cx="2282741"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EMP emergence</a:t>
            </a:r>
          </a:p>
        </p:txBody>
      </p:sp>
      <p:sp>
        <p:nvSpPr>
          <p:cNvPr id="17" name="TextBox 16">
            <a:extLst>
              <a:ext uri="{FF2B5EF4-FFF2-40B4-BE49-F238E27FC236}">
                <a16:creationId xmlns:a16="http://schemas.microsoft.com/office/drawing/2014/main" id="{C55F54D0-9FFC-35F7-B0AE-B63BEB7E87C3}"/>
              </a:ext>
            </a:extLst>
          </p:cNvPr>
          <p:cNvSpPr txBox="1"/>
          <p:nvPr/>
        </p:nvSpPr>
        <p:spPr>
          <a:xfrm>
            <a:off x="1817957" y="5411963"/>
            <a:ext cx="3166251"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Primitive hematopoiesis</a:t>
            </a:r>
          </a:p>
        </p:txBody>
      </p:sp>
      <p:sp>
        <p:nvSpPr>
          <p:cNvPr id="14" name="Freeform 13">
            <a:extLst>
              <a:ext uri="{FF2B5EF4-FFF2-40B4-BE49-F238E27FC236}">
                <a16:creationId xmlns:a16="http://schemas.microsoft.com/office/drawing/2014/main" id="{4414A005-22FD-4C5C-85C5-03C110CFD133}"/>
              </a:ext>
            </a:extLst>
          </p:cNvPr>
          <p:cNvSpPr/>
          <p:nvPr/>
        </p:nvSpPr>
        <p:spPr>
          <a:xfrm>
            <a:off x="1184125" y="3355203"/>
            <a:ext cx="1581327" cy="2731822"/>
          </a:xfrm>
          <a:custGeom>
            <a:avLst/>
            <a:gdLst>
              <a:gd name="connsiteX0" fmla="*/ 62493 w 1581327"/>
              <a:gd name="connsiteY0" fmla="*/ 46495 h 2731822"/>
              <a:gd name="connsiteX1" fmla="*/ 170981 w 1581327"/>
              <a:gd name="connsiteY1" fmla="*/ 61993 h 2731822"/>
              <a:gd name="connsiteX2" fmla="*/ 589436 w 1581327"/>
              <a:gd name="connsiteY2" fmla="*/ 30996 h 2731822"/>
              <a:gd name="connsiteX3" fmla="*/ 1224866 w 1581327"/>
              <a:gd name="connsiteY3" fmla="*/ 46495 h 2731822"/>
              <a:gd name="connsiteX4" fmla="*/ 1348853 w 1581327"/>
              <a:gd name="connsiteY4" fmla="*/ 61993 h 2731822"/>
              <a:gd name="connsiteX5" fmla="*/ 1519334 w 1581327"/>
              <a:gd name="connsiteY5" fmla="*/ 77491 h 2731822"/>
              <a:gd name="connsiteX6" fmla="*/ 1550330 w 1581327"/>
              <a:gd name="connsiteY6" fmla="*/ 557939 h 2731822"/>
              <a:gd name="connsiteX7" fmla="*/ 1565829 w 1581327"/>
              <a:gd name="connsiteY7" fmla="*/ 650929 h 2731822"/>
              <a:gd name="connsiteX8" fmla="*/ 1581327 w 1581327"/>
              <a:gd name="connsiteY8" fmla="*/ 821410 h 2731822"/>
              <a:gd name="connsiteX9" fmla="*/ 1565829 w 1581327"/>
              <a:gd name="connsiteY9" fmla="*/ 1146874 h 2731822"/>
              <a:gd name="connsiteX10" fmla="*/ 1534832 w 1581327"/>
              <a:gd name="connsiteY10" fmla="*/ 1379349 h 2731822"/>
              <a:gd name="connsiteX11" fmla="*/ 1503836 w 1581327"/>
              <a:gd name="connsiteY11" fmla="*/ 1425844 h 2731822"/>
              <a:gd name="connsiteX12" fmla="*/ 1457341 w 1581327"/>
              <a:gd name="connsiteY12" fmla="*/ 1456840 h 2731822"/>
              <a:gd name="connsiteX13" fmla="*/ 1426344 w 1581327"/>
              <a:gd name="connsiteY13" fmla="*/ 1503335 h 2731822"/>
              <a:gd name="connsiteX14" fmla="*/ 1379849 w 1581327"/>
              <a:gd name="connsiteY14" fmla="*/ 1518834 h 2731822"/>
              <a:gd name="connsiteX15" fmla="*/ 1317856 w 1581327"/>
              <a:gd name="connsiteY15" fmla="*/ 1580827 h 2731822"/>
              <a:gd name="connsiteX16" fmla="*/ 1271361 w 1581327"/>
              <a:gd name="connsiteY16" fmla="*/ 1627322 h 2731822"/>
              <a:gd name="connsiteX17" fmla="*/ 1224866 w 1581327"/>
              <a:gd name="connsiteY17" fmla="*/ 1658318 h 2731822"/>
              <a:gd name="connsiteX18" fmla="*/ 1085381 w 1581327"/>
              <a:gd name="connsiteY18" fmla="*/ 1782305 h 2731822"/>
              <a:gd name="connsiteX19" fmla="*/ 1054385 w 1581327"/>
              <a:gd name="connsiteY19" fmla="*/ 1828800 h 2731822"/>
              <a:gd name="connsiteX20" fmla="*/ 1007890 w 1581327"/>
              <a:gd name="connsiteY20" fmla="*/ 1859796 h 2731822"/>
              <a:gd name="connsiteX21" fmla="*/ 961395 w 1581327"/>
              <a:gd name="connsiteY21" fmla="*/ 1906291 h 2731822"/>
              <a:gd name="connsiteX22" fmla="*/ 914900 w 1581327"/>
              <a:gd name="connsiteY22" fmla="*/ 1937288 h 2731822"/>
              <a:gd name="connsiteX23" fmla="*/ 821910 w 1581327"/>
              <a:gd name="connsiteY23" fmla="*/ 2014779 h 2731822"/>
              <a:gd name="connsiteX24" fmla="*/ 682425 w 1581327"/>
              <a:gd name="connsiteY24" fmla="*/ 2123268 h 2731822"/>
              <a:gd name="connsiteX25" fmla="*/ 651429 w 1581327"/>
              <a:gd name="connsiteY25" fmla="*/ 2169763 h 2731822"/>
              <a:gd name="connsiteX26" fmla="*/ 604934 w 1581327"/>
              <a:gd name="connsiteY26" fmla="*/ 2216257 h 2731822"/>
              <a:gd name="connsiteX27" fmla="*/ 496446 w 1581327"/>
              <a:gd name="connsiteY27" fmla="*/ 2278251 h 2731822"/>
              <a:gd name="connsiteX28" fmla="*/ 418954 w 1581327"/>
              <a:gd name="connsiteY28" fmla="*/ 2355742 h 2731822"/>
              <a:gd name="connsiteX29" fmla="*/ 341463 w 1581327"/>
              <a:gd name="connsiteY29" fmla="*/ 2417735 h 2731822"/>
              <a:gd name="connsiteX30" fmla="*/ 263971 w 1581327"/>
              <a:gd name="connsiteY30" fmla="*/ 2495227 h 2731822"/>
              <a:gd name="connsiteX31" fmla="*/ 232975 w 1581327"/>
              <a:gd name="connsiteY31" fmla="*/ 2541722 h 2731822"/>
              <a:gd name="connsiteX32" fmla="*/ 186480 w 1581327"/>
              <a:gd name="connsiteY32" fmla="*/ 2572718 h 2731822"/>
              <a:gd name="connsiteX33" fmla="*/ 139985 w 1581327"/>
              <a:gd name="connsiteY33" fmla="*/ 2619213 h 2731822"/>
              <a:gd name="connsiteX34" fmla="*/ 46995 w 1581327"/>
              <a:gd name="connsiteY34" fmla="*/ 2681207 h 2731822"/>
              <a:gd name="connsiteX35" fmla="*/ 15998 w 1581327"/>
              <a:gd name="connsiteY35" fmla="*/ 2727702 h 2731822"/>
              <a:gd name="connsiteX36" fmla="*/ 500 w 1581327"/>
              <a:gd name="connsiteY36" fmla="*/ 0 h 27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1327" h="2731822">
                <a:moveTo>
                  <a:pt x="62493" y="46495"/>
                </a:moveTo>
                <a:cubicBezTo>
                  <a:pt x="98656" y="51661"/>
                  <a:pt x="134451" y="61993"/>
                  <a:pt x="170981" y="61993"/>
                </a:cubicBezTo>
                <a:cubicBezTo>
                  <a:pt x="425883" y="61993"/>
                  <a:pt x="418810" y="59435"/>
                  <a:pt x="589436" y="30996"/>
                </a:cubicBezTo>
                <a:lnTo>
                  <a:pt x="1224866" y="46495"/>
                </a:lnTo>
                <a:cubicBezTo>
                  <a:pt x="1266482" y="48194"/>
                  <a:pt x="1307431" y="57633"/>
                  <a:pt x="1348853" y="61993"/>
                </a:cubicBezTo>
                <a:cubicBezTo>
                  <a:pt x="1405601" y="67966"/>
                  <a:pt x="1462507" y="72325"/>
                  <a:pt x="1519334" y="77491"/>
                </a:cubicBezTo>
                <a:cubicBezTo>
                  <a:pt x="1526885" y="220969"/>
                  <a:pt x="1533768" y="408884"/>
                  <a:pt x="1550330" y="557939"/>
                </a:cubicBezTo>
                <a:cubicBezTo>
                  <a:pt x="1553800" y="589171"/>
                  <a:pt x="1562157" y="619720"/>
                  <a:pt x="1565829" y="650929"/>
                </a:cubicBezTo>
                <a:cubicBezTo>
                  <a:pt x="1572496" y="707599"/>
                  <a:pt x="1576161" y="764583"/>
                  <a:pt x="1581327" y="821410"/>
                </a:cubicBezTo>
                <a:cubicBezTo>
                  <a:pt x="1576161" y="929898"/>
                  <a:pt x="1572400" y="1038462"/>
                  <a:pt x="1565829" y="1146874"/>
                </a:cubicBezTo>
                <a:cubicBezTo>
                  <a:pt x="1563441" y="1186273"/>
                  <a:pt x="1566202" y="1316607"/>
                  <a:pt x="1534832" y="1379349"/>
                </a:cubicBezTo>
                <a:cubicBezTo>
                  <a:pt x="1526502" y="1396009"/>
                  <a:pt x="1517007" y="1412673"/>
                  <a:pt x="1503836" y="1425844"/>
                </a:cubicBezTo>
                <a:cubicBezTo>
                  <a:pt x="1490665" y="1439015"/>
                  <a:pt x="1472839" y="1446508"/>
                  <a:pt x="1457341" y="1456840"/>
                </a:cubicBezTo>
                <a:cubicBezTo>
                  <a:pt x="1447009" y="1472338"/>
                  <a:pt x="1440889" y="1491699"/>
                  <a:pt x="1426344" y="1503335"/>
                </a:cubicBezTo>
                <a:cubicBezTo>
                  <a:pt x="1413587" y="1513541"/>
                  <a:pt x="1391401" y="1507282"/>
                  <a:pt x="1379849" y="1518834"/>
                </a:cubicBezTo>
                <a:cubicBezTo>
                  <a:pt x="1297194" y="1601491"/>
                  <a:pt x="1441841" y="1539500"/>
                  <a:pt x="1317856" y="1580827"/>
                </a:cubicBezTo>
                <a:cubicBezTo>
                  <a:pt x="1302358" y="1596325"/>
                  <a:pt x="1288199" y="1613291"/>
                  <a:pt x="1271361" y="1627322"/>
                </a:cubicBezTo>
                <a:cubicBezTo>
                  <a:pt x="1257052" y="1639246"/>
                  <a:pt x="1238788" y="1645943"/>
                  <a:pt x="1224866" y="1658318"/>
                </a:cubicBezTo>
                <a:cubicBezTo>
                  <a:pt x="1065619" y="1799870"/>
                  <a:pt x="1190907" y="1711954"/>
                  <a:pt x="1085381" y="1782305"/>
                </a:cubicBezTo>
                <a:cubicBezTo>
                  <a:pt x="1075049" y="1797803"/>
                  <a:pt x="1067556" y="1815629"/>
                  <a:pt x="1054385" y="1828800"/>
                </a:cubicBezTo>
                <a:cubicBezTo>
                  <a:pt x="1041214" y="1841971"/>
                  <a:pt x="1022199" y="1847872"/>
                  <a:pt x="1007890" y="1859796"/>
                </a:cubicBezTo>
                <a:cubicBezTo>
                  <a:pt x="991052" y="1873827"/>
                  <a:pt x="978233" y="1892259"/>
                  <a:pt x="961395" y="1906291"/>
                </a:cubicBezTo>
                <a:cubicBezTo>
                  <a:pt x="947086" y="1918216"/>
                  <a:pt x="929209" y="1925363"/>
                  <a:pt x="914900" y="1937288"/>
                </a:cubicBezTo>
                <a:cubicBezTo>
                  <a:pt x="795576" y="2036725"/>
                  <a:pt x="937341" y="1937826"/>
                  <a:pt x="821910" y="2014779"/>
                </a:cubicBezTo>
                <a:cubicBezTo>
                  <a:pt x="751883" y="2119822"/>
                  <a:pt x="842703" y="1998607"/>
                  <a:pt x="682425" y="2123268"/>
                </a:cubicBezTo>
                <a:cubicBezTo>
                  <a:pt x="667722" y="2134704"/>
                  <a:pt x="663353" y="2155454"/>
                  <a:pt x="651429" y="2169763"/>
                </a:cubicBezTo>
                <a:cubicBezTo>
                  <a:pt x="637398" y="2186601"/>
                  <a:pt x="621772" y="2202226"/>
                  <a:pt x="604934" y="2216257"/>
                </a:cubicBezTo>
                <a:cubicBezTo>
                  <a:pt x="572074" y="2243640"/>
                  <a:pt x="534344" y="2259302"/>
                  <a:pt x="496446" y="2278251"/>
                </a:cubicBezTo>
                <a:cubicBezTo>
                  <a:pt x="413784" y="2402242"/>
                  <a:pt x="522280" y="2252416"/>
                  <a:pt x="418954" y="2355742"/>
                </a:cubicBezTo>
                <a:cubicBezTo>
                  <a:pt x="348851" y="2425845"/>
                  <a:pt x="431980" y="2387563"/>
                  <a:pt x="341463" y="2417735"/>
                </a:cubicBezTo>
                <a:cubicBezTo>
                  <a:pt x="258802" y="2541726"/>
                  <a:pt x="367296" y="2391900"/>
                  <a:pt x="263971" y="2495227"/>
                </a:cubicBezTo>
                <a:cubicBezTo>
                  <a:pt x="250800" y="2508398"/>
                  <a:pt x="246146" y="2528551"/>
                  <a:pt x="232975" y="2541722"/>
                </a:cubicBezTo>
                <a:cubicBezTo>
                  <a:pt x="219804" y="2554893"/>
                  <a:pt x="200789" y="2560794"/>
                  <a:pt x="186480" y="2572718"/>
                </a:cubicBezTo>
                <a:cubicBezTo>
                  <a:pt x="169642" y="2586749"/>
                  <a:pt x="157286" y="2605757"/>
                  <a:pt x="139985" y="2619213"/>
                </a:cubicBezTo>
                <a:cubicBezTo>
                  <a:pt x="110579" y="2642085"/>
                  <a:pt x="46995" y="2681207"/>
                  <a:pt x="46995" y="2681207"/>
                </a:cubicBezTo>
                <a:cubicBezTo>
                  <a:pt x="36663" y="2696705"/>
                  <a:pt x="16633" y="2746318"/>
                  <a:pt x="15998" y="2727702"/>
                </a:cubicBezTo>
                <a:cubicBezTo>
                  <a:pt x="-4325" y="2131559"/>
                  <a:pt x="500" y="616910"/>
                  <a:pt x="500" y="0"/>
                </a:cubicBezTo>
              </a:path>
            </a:pathLst>
          </a:custGeom>
          <a:solidFill>
            <a:schemeClr val="accent2">
              <a:alpha val="1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A5392F-29EC-E379-4391-AE6DA85BC38D}"/>
              </a:ext>
            </a:extLst>
          </p:cNvPr>
          <p:cNvSpPr txBox="1"/>
          <p:nvPr/>
        </p:nvSpPr>
        <p:spPr>
          <a:xfrm>
            <a:off x="5265521" y="4474134"/>
            <a:ext cx="2839239"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(Ng, Nat </a:t>
            </a:r>
            <a:r>
              <a:rPr lang="en-US" i="1" dirty="0" err="1">
                <a:latin typeface="Arial" panose="020B0604020202020204" pitchFamily="34" charset="0"/>
                <a:cs typeface="Arial" panose="020B0604020202020204" pitchFamily="34" charset="0"/>
              </a:rPr>
              <a:t>Biotechnol</a:t>
            </a:r>
            <a:r>
              <a:rPr lang="en-US" i="1" dirty="0">
                <a:latin typeface="Arial" panose="020B0604020202020204" pitchFamily="34" charset="0"/>
                <a:cs typeface="Arial" panose="020B0604020202020204" pitchFamily="34" charset="0"/>
              </a:rPr>
              <a:t> 2025)</a:t>
            </a:r>
          </a:p>
        </p:txBody>
      </p:sp>
      <p:sp>
        <p:nvSpPr>
          <p:cNvPr id="19" name="TextBox 18">
            <a:extLst>
              <a:ext uri="{FF2B5EF4-FFF2-40B4-BE49-F238E27FC236}">
                <a16:creationId xmlns:a16="http://schemas.microsoft.com/office/drawing/2014/main" id="{B901E2AA-3C68-B0CC-F826-844B5155D10D}"/>
              </a:ext>
            </a:extLst>
          </p:cNvPr>
          <p:cNvSpPr txBox="1"/>
          <p:nvPr/>
        </p:nvSpPr>
        <p:spPr>
          <a:xfrm>
            <a:off x="4911589" y="4948295"/>
            <a:ext cx="3480440"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(Sturgeon, Nat </a:t>
            </a:r>
            <a:r>
              <a:rPr lang="en-US" i="1" dirty="0" err="1">
                <a:latin typeface="Arial" panose="020B0604020202020204" pitchFamily="34" charset="0"/>
                <a:cs typeface="Arial" panose="020B0604020202020204" pitchFamily="34" charset="0"/>
              </a:rPr>
              <a:t>Biotechnol</a:t>
            </a:r>
            <a:r>
              <a:rPr lang="en-US" i="1" dirty="0">
                <a:latin typeface="Arial" panose="020B0604020202020204" pitchFamily="34" charset="0"/>
                <a:cs typeface="Arial" panose="020B0604020202020204" pitchFamily="34" charset="0"/>
              </a:rPr>
              <a:t> 2014)</a:t>
            </a:r>
          </a:p>
        </p:txBody>
      </p:sp>
      <p:sp>
        <p:nvSpPr>
          <p:cNvPr id="20" name="TextBox 19">
            <a:extLst>
              <a:ext uri="{FF2B5EF4-FFF2-40B4-BE49-F238E27FC236}">
                <a16:creationId xmlns:a16="http://schemas.microsoft.com/office/drawing/2014/main" id="{E3F940CB-90E6-3DCF-D284-98F95E8EA62C}"/>
              </a:ext>
            </a:extLst>
          </p:cNvPr>
          <p:cNvSpPr txBox="1"/>
          <p:nvPr/>
        </p:nvSpPr>
        <p:spPr>
          <a:xfrm>
            <a:off x="4984208" y="5442740"/>
            <a:ext cx="4886787"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(Zambidis, Blood 2005; Kennedy, Blood 2007)</a:t>
            </a:r>
          </a:p>
        </p:txBody>
      </p:sp>
      <p:sp>
        <p:nvSpPr>
          <p:cNvPr id="21" name="TextBox 20">
            <a:extLst>
              <a:ext uri="{FF2B5EF4-FFF2-40B4-BE49-F238E27FC236}">
                <a16:creationId xmlns:a16="http://schemas.microsoft.com/office/drawing/2014/main" id="{935A40BF-B565-7E0B-6D25-5FEDB6B23FC1}"/>
              </a:ext>
            </a:extLst>
          </p:cNvPr>
          <p:cNvSpPr txBox="1"/>
          <p:nvPr/>
        </p:nvSpPr>
        <p:spPr>
          <a:xfrm>
            <a:off x="2718709" y="5897127"/>
            <a:ext cx="5228996"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(Thompson, Science 1998; Takahashi, Cell 2007)</a:t>
            </a:r>
          </a:p>
        </p:txBody>
      </p:sp>
      <p:sp>
        <p:nvSpPr>
          <p:cNvPr id="5" name="TextBox 4">
            <a:extLst>
              <a:ext uri="{FF2B5EF4-FFF2-40B4-BE49-F238E27FC236}">
                <a16:creationId xmlns:a16="http://schemas.microsoft.com/office/drawing/2014/main" id="{FF834562-5AAF-A48B-CEB1-931C9454AC14}"/>
              </a:ext>
            </a:extLst>
          </p:cNvPr>
          <p:cNvSpPr txBox="1"/>
          <p:nvPr/>
        </p:nvSpPr>
        <p:spPr>
          <a:xfrm>
            <a:off x="8929451" y="3883235"/>
            <a:ext cx="1348446"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neonatal</a:t>
            </a:r>
          </a:p>
        </p:txBody>
      </p:sp>
    </p:spTree>
    <p:extLst>
      <p:ext uri="{BB962C8B-B14F-4D97-AF65-F5344CB8AC3E}">
        <p14:creationId xmlns:p14="http://schemas.microsoft.com/office/powerpoint/2010/main" val="245618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4B58C-F01A-26D9-1F16-2A91E71CA208}"/>
              </a:ext>
            </a:extLst>
          </p:cNvPr>
          <p:cNvSpPr txBox="1"/>
          <p:nvPr/>
        </p:nvSpPr>
        <p:spPr>
          <a:xfrm>
            <a:off x="828061" y="203368"/>
            <a:ext cx="8884692" cy="978729"/>
          </a:xfrm>
          <a:prstGeom prst="rect">
            <a:avLst/>
          </a:prstGeom>
          <a:noFill/>
        </p:spPr>
        <p:txBody>
          <a:bodyPr wrap="square" rtlCol="0">
            <a:spAutoFit/>
          </a:bodyPr>
          <a:lstStyle/>
          <a:p>
            <a:pPr algn="ctr">
              <a:lnSpc>
                <a:spcPct val="90000"/>
              </a:lnSpc>
            </a:pPr>
            <a:r>
              <a:rPr lang="en-US" sz="3200" b="1" dirty="0">
                <a:latin typeface="Arial" panose="020B0604020202020204" pitchFamily="34" charset="0"/>
                <a:cs typeface="Arial" panose="020B0604020202020204" pitchFamily="34" charset="0"/>
              </a:rPr>
              <a:t>Hematopoiesis shifts in embryonic </a:t>
            </a:r>
          </a:p>
          <a:p>
            <a:pPr algn="ctr">
              <a:lnSpc>
                <a:spcPct val="90000"/>
              </a:lnSpc>
            </a:pPr>
            <a:r>
              <a:rPr lang="en-US" sz="3200" b="1" dirty="0">
                <a:latin typeface="Arial" panose="020B0604020202020204" pitchFamily="34" charset="0"/>
                <a:cs typeface="Arial" panose="020B0604020202020204" pitchFamily="34" charset="0"/>
              </a:rPr>
              <a:t>time and space</a:t>
            </a:r>
          </a:p>
        </p:txBody>
      </p:sp>
      <p:sp>
        <p:nvSpPr>
          <p:cNvPr id="5" name="Text Box 4">
            <a:extLst>
              <a:ext uri="{FF2B5EF4-FFF2-40B4-BE49-F238E27FC236}">
                <a16:creationId xmlns:a16="http://schemas.microsoft.com/office/drawing/2014/main" id="{5FC9D5DB-B435-78C4-AABA-7D24F7B85D81}"/>
              </a:ext>
            </a:extLst>
          </p:cNvPr>
          <p:cNvSpPr txBox="1">
            <a:spLocks noChangeArrowheads="1"/>
          </p:cNvSpPr>
          <p:nvPr/>
        </p:nvSpPr>
        <p:spPr bwMode="auto">
          <a:xfrm>
            <a:off x="3599357" y="5638306"/>
            <a:ext cx="263366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800" b="1" dirty="0">
                <a:latin typeface="Arial" charset="0"/>
              </a:rPr>
              <a:t>Time (months)</a:t>
            </a:r>
          </a:p>
        </p:txBody>
      </p:sp>
      <p:sp>
        <p:nvSpPr>
          <p:cNvPr id="6" name="Text Box 5">
            <a:extLst>
              <a:ext uri="{FF2B5EF4-FFF2-40B4-BE49-F238E27FC236}">
                <a16:creationId xmlns:a16="http://schemas.microsoft.com/office/drawing/2014/main" id="{57907883-272C-511C-651E-02BEBB9AFCCA}"/>
              </a:ext>
            </a:extLst>
          </p:cNvPr>
          <p:cNvSpPr txBox="1">
            <a:spLocks noChangeArrowheads="1"/>
          </p:cNvSpPr>
          <p:nvPr/>
        </p:nvSpPr>
        <p:spPr bwMode="auto">
          <a:xfrm>
            <a:off x="1384346" y="2158222"/>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100</a:t>
            </a:r>
          </a:p>
        </p:txBody>
      </p:sp>
      <p:sp>
        <p:nvSpPr>
          <p:cNvPr id="7" name="Text Box 6">
            <a:extLst>
              <a:ext uri="{FF2B5EF4-FFF2-40B4-BE49-F238E27FC236}">
                <a16:creationId xmlns:a16="http://schemas.microsoft.com/office/drawing/2014/main" id="{7F5C931D-F034-0E66-7A35-C29B4B126C98}"/>
              </a:ext>
            </a:extLst>
          </p:cNvPr>
          <p:cNvSpPr txBox="1">
            <a:spLocks noChangeArrowheads="1"/>
          </p:cNvSpPr>
          <p:nvPr/>
        </p:nvSpPr>
        <p:spPr bwMode="auto">
          <a:xfrm>
            <a:off x="1564565" y="355226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50</a:t>
            </a:r>
          </a:p>
        </p:txBody>
      </p:sp>
      <p:sp>
        <p:nvSpPr>
          <p:cNvPr id="8" name="Text Box 7">
            <a:extLst>
              <a:ext uri="{FF2B5EF4-FFF2-40B4-BE49-F238E27FC236}">
                <a16:creationId xmlns:a16="http://schemas.microsoft.com/office/drawing/2014/main" id="{13D2B73D-2A74-178E-32CD-6747BBF729AD}"/>
              </a:ext>
            </a:extLst>
          </p:cNvPr>
          <p:cNvSpPr txBox="1">
            <a:spLocks noChangeArrowheads="1"/>
          </p:cNvSpPr>
          <p:nvPr/>
        </p:nvSpPr>
        <p:spPr bwMode="auto">
          <a:xfrm>
            <a:off x="3809310" y="5195956"/>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3</a:t>
            </a:r>
          </a:p>
        </p:txBody>
      </p:sp>
      <p:sp>
        <p:nvSpPr>
          <p:cNvPr id="9" name="Text Box 8">
            <a:extLst>
              <a:ext uri="{FF2B5EF4-FFF2-40B4-BE49-F238E27FC236}">
                <a16:creationId xmlns:a16="http://schemas.microsoft.com/office/drawing/2014/main" id="{9F5DE170-F80F-2E8E-7E23-9C16131E5ACB}"/>
              </a:ext>
            </a:extLst>
          </p:cNvPr>
          <p:cNvSpPr txBox="1">
            <a:spLocks noChangeArrowheads="1"/>
          </p:cNvSpPr>
          <p:nvPr/>
        </p:nvSpPr>
        <p:spPr bwMode="auto">
          <a:xfrm>
            <a:off x="5620248" y="5195956"/>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6</a:t>
            </a:r>
          </a:p>
        </p:txBody>
      </p:sp>
      <p:sp>
        <p:nvSpPr>
          <p:cNvPr id="10" name="Text Box 10">
            <a:extLst>
              <a:ext uri="{FF2B5EF4-FFF2-40B4-BE49-F238E27FC236}">
                <a16:creationId xmlns:a16="http://schemas.microsoft.com/office/drawing/2014/main" id="{05A691A0-533D-771E-3AED-4CA83A172C9E}"/>
              </a:ext>
            </a:extLst>
          </p:cNvPr>
          <p:cNvSpPr txBox="1">
            <a:spLocks noChangeArrowheads="1"/>
          </p:cNvSpPr>
          <p:nvPr/>
        </p:nvSpPr>
        <p:spPr bwMode="auto">
          <a:xfrm>
            <a:off x="7098667" y="5195956"/>
            <a:ext cx="8178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Birth</a:t>
            </a:r>
          </a:p>
        </p:txBody>
      </p:sp>
      <p:grpSp>
        <p:nvGrpSpPr>
          <p:cNvPr id="11" name="Group 35">
            <a:extLst>
              <a:ext uri="{FF2B5EF4-FFF2-40B4-BE49-F238E27FC236}">
                <a16:creationId xmlns:a16="http://schemas.microsoft.com/office/drawing/2014/main" id="{F054212B-270E-DFB4-F934-0307514242B3}"/>
              </a:ext>
            </a:extLst>
          </p:cNvPr>
          <p:cNvGrpSpPr>
            <a:grpSpLocks/>
          </p:cNvGrpSpPr>
          <p:nvPr/>
        </p:nvGrpSpPr>
        <p:grpSpPr bwMode="auto">
          <a:xfrm>
            <a:off x="2025375" y="2299528"/>
            <a:ext cx="6410420" cy="2955926"/>
            <a:chOff x="470" y="1249"/>
            <a:chExt cx="2977" cy="2188"/>
          </a:xfrm>
        </p:grpSpPr>
        <p:sp>
          <p:nvSpPr>
            <p:cNvPr id="12" name="Freeform 11">
              <a:extLst>
                <a:ext uri="{FF2B5EF4-FFF2-40B4-BE49-F238E27FC236}">
                  <a16:creationId xmlns:a16="http://schemas.microsoft.com/office/drawing/2014/main" id="{C27E2420-83C5-1004-B8FE-E89263837AC1}"/>
                </a:ext>
              </a:extLst>
            </p:cNvPr>
            <p:cNvSpPr>
              <a:spLocks/>
            </p:cNvSpPr>
            <p:nvPr/>
          </p:nvSpPr>
          <p:spPr bwMode="auto">
            <a:xfrm>
              <a:off x="620" y="1336"/>
              <a:ext cx="751" cy="1997"/>
            </a:xfrm>
            <a:custGeom>
              <a:avLst/>
              <a:gdLst>
                <a:gd name="T0" fmla="*/ 0 w 768"/>
                <a:gd name="T1" fmla="*/ 84703 h 1528"/>
                <a:gd name="T2" fmla="*/ 16 w 768"/>
                <a:gd name="T3" fmla="*/ 77158 h 1528"/>
                <a:gd name="T4" fmla="*/ 22 w 768"/>
                <a:gd name="T5" fmla="*/ 70074 h 1528"/>
                <a:gd name="T6" fmla="*/ 25 w 768"/>
                <a:gd name="T7" fmla="*/ 59007 h 1528"/>
                <a:gd name="T8" fmla="*/ 54 w 768"/>
                <a:gd name="T9" fmla="*/ 46997 h 1528"/>
                <a:gd name="T10" fmla="*/ 66 w 768"/>
                <a:gd name="T11" fmla="*/ 34610 h 1528"/>
                <a:gd name="T12" fmla="*/ 66 w 768"/>
                <a:gd name="T13" fmla="*/ 27484 h 1528"/>
                <a:gd name="T14" fmla="*/ 108 w 768"/>
                <a:gd name="T15" fmla="*/ 3585 h 1528"/>
                <a:gd name="T16" fmla="*/ 138 w 768"/>
                <a:gd name="T17" fmla="*/ 866 h 1528"/>
                <a:gd name="T18" fmla="*/ 172 w 768"/>
                <a:gd name="T19" fmla="*/ 0 h 1528"/>
                <a:gd name="T20" fmla="*/ 229 w 768"/>
                <a:gd name="T21" fmla="*/ 1353 h 1528"/>
                <a:gd name="T22" fmla="*/ 245 w 768"/>
                <a:gd name="T23" fmla="*/ 3082 h 1528"/>
                <a:gd name="T24" fmla="*/ 263 w 768"/>
                <a:gd name="T25" fmla="*/ 4874 h 1528"/>
                <a:gd name="T26" fmla="*/ 297 w 768"/>
                <a:gd name="T27" fmla="*/ 13315 h 1528"/>
                <a:gd name="T28" fmla="*/ 360 w 768"/>
                <a:gd name="T29" fmla="*/ 26566 h 1528"/>
                <a:gd name="T30" fmla="*/ 406 w 768"/>
                <a:gd name="T31" fmla="*/ 40361 h 1528"/>
                <a:gd name="T32" fmla="*/ 548 w 768"/>
                <a:gd name="T33" fmla="*/ 84703 h 1528"/>
                <a:gd name="T34" fmla="*/ 0 w 768"/>
                <a:gd name="T35" fmla="*/ 84703 h 1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528"/>
                <a:gd name="T56" fmla="*/ 768 w 768"/>
                <a:gd name="T57" fmla="*/ 1528 h 1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528">
                  <a:moveTo>
                    <a:pt x="0" y="1528"/>
                  </a:moveTo>
                  <a:lnTo>
                    <a:pt x="16" y="1392"/>
                  </a:lnTo>
                  <a:lnTo>
                    <a:pt x="32" y="1264"/>
                  </a:lnTo>
                  <a:lnTo>
                    <a:pt x="40" y="1064"/>
                  </a:lnTo>
                  <a:lnTo>
                    <a:pt x="72" y="848"/>
                  </a:lnTo>
                  <a:lnTo>
                    <a:pt x="96" y="624"/>
                  </a:lnTo>
                  <a:lnTo>
                    <a:pt x="96" y="496"/>
                  </a:lnTo>
                  <a:lnTo>
                    <a:pt x="152" y="64"/>
                  </a:lnTo>
                  <a:lnTo>
                    <a:pt x="192" y="16"/>
                  </a:lnTo>
                  <a:lnTo>
                    <a:pt x="240" y="0"/>
                  </a:lnTo>
                  <a:lnTo>
                    <a:pt x="320" y="24"/>
                  </a:lnTo>
                  <a:lnTo>
                    <a:pt x="344" y="56"/>
                  </a:lnTo>
                  <a:lnTo>
                    <a:pt x="368" y="88"/>
                  </a:lnTo>
                  <a:lnTo>
                    <a:pt x="416" y="240"/>
                  </a:lnTo>
                  <a:lnTo>
                    <a:pt x="504" y="480"/>
                  </a:lnTo>
                  <a:lnTo>
                    <a:pt x="568" y="728"/>
                  </a:lnTo>
                  <a:lnTo>
                    <a:pt x="768" y="1528"/>
                  </a:lnTo>
                  <a:lnTo>
                    <a:pt x="0" y="1528"/>
                  </a:lnTo>
                  <a:close/>
                </a:path>
              </a:pathLst>
            </a:custGeom>
            <a:solidFill>
              <a:srgbClr val="E10000"/>
            </a:solidFill>
            <a:ln w="12700">
              <a:solidFill>
                <a:srgbClr val="FF0000"/>
              </a:solidFill>
              <a:round/>
              <a:headEnd/>
              <a:tailEnd/>
            </a:ln>
          </p:spPr>
          <p:txBody>
            <a:bodyPr/>
            <a:lstStyle/>
            <a:p>
              <a:endParaRPr lang="en-US"/>
            </a:p>
          </p:txBody>
        </p:sp>
        <p:sp>
          <p:nvSpPr>
            <p:cNvPr id="13" name="Line 12">
              <a:extLst>
                <a:ext uri="{FF2B5EF4-FFF2-40B4-BE49-F238E27FC236}">
                  <a16:creationId xmlns:a16="http://schemas.microsoft.com/office/drawing/2014/main" id="{50EDD9D2-AD4D-B463-475A-F2CF5BCC4A55}"/>
                </a:ext>
              </a:extLst>
            </p:cNvPr>
            <p:cNvSpPr>
              <a:spLocks noChangeShapeType="1"/>
            </p:cNvSpPr>
            <p:nvPr/>
          </p:nvSpPr>
          <p:spPr bwMode="auto">
            <a:xfrm>
              <a:off x="546" y="1317"/>
              <a:ext cx="1" cy="2017"/>
            </a:xfrm>
            <a:prstGeom prst="line">
              <a:avLst/>
            </a:prstGeom>
            <a:noFill/>
            <a:ln w="508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 name="Rectangle 13">
              <a:extLst>
                <a:ext uri="{FF2B5EF4-FFF2-40B4-BE49-F238E27FC236}">
                  <a16:creationId xmlns:a16="http://schemas.microsoft.com/office/drawing/2014/main" id="{FC90B5F6-45E4-C448-BB39-147370BC4904}"/>
                </a:ext>
              </a:extLst>
            </p:cNvPr>
            <p:cNvSpPr>
              <a:spLocks noChangeArrowheads="1"/>
            </p:cNvSpPr>
            <p:nvPr/>
          </p:nvSpPr>
          <p:spPr bwMode="auto">
            <a:xfrm>
              <a:off x="3025" y="1361"/>
              <a:ext cx="421" cy="1950"/>
            </a:xfrm>
            <a:prstGeom prst="rect">
              <a:avLst/>
            </a:prstGeom>
            <a:solidFill>
              <a:srgbClr val="FFFF00"/>
            </a:solidFill>
            <a:ln w="9525">
              <a:solidFill>
                <a:srgbClr val="FFFF00"/>
              </a:solidFill>
              <a:miter lim="800000"/>
              <a:headEnd/>
              <a:tailEnd/>
            </a:ln>
          </p:spPr>
          <p:txBody>
            <a:bodyPr wrap="none" anchor="ctr"/>
            <a:lstStyle/>
            <a:p>
              <a:endParaRPr lang="en-US"/>
            </a:p>
          </p:txBody>
        </p:sp>
        <p:sp>
          <p:nvSpPr>
            <p:cNvPr id="15" name="Freeform 14">
              <a:extLst>
                <a:ext uri="{FF2B5EF4-FFF2-40B4-BE49-F238E27FC236}">
                  <a16:creationId xmlns:a16="http://schemas.microsoft.com/office/drawing/2014/main" id="{52960832-E5BD-5DDB-CE69-7F9367ED84B8}"/>
                </a:ext>
              </a:extLst>
            </p:cNvPr>
            <p:cNvSpPr>
              <a:spLocks/>
            </p:cNvSpPr>
            <p:nvPr/>
          </p:nvSpPr>
          <p:spPr bwMode="auto">
            <a:xfrm>
              <a:off x="964" y="1326"/>
              <a:ext cx="2120" cy="2007"/>
            </a:xfrm>
            <a:custGeom>
              <a:avLst/>
              <a:gdLst>
                <a:gd name="T0" fmla="*/ 0 w 2409"/>
                <a:gd name="T1" fmla="*/ 84869 h 1536"/>
                <a:gd name="T2" fmla="*/ 4 w 2409"/>
                <a:gd name="T3" fmla="*/ 82215 h 1536"/>
                <a:gd name="T4" fmla="*/ 8 w 2409"/>
                <a:gd name="T5" fmla="*/ 79137 h 1536"/>
                <a:gd name="T6" fmla="*/ 14 w 2409"/>
                <a:gd name="T7" fmla="*/ 73365 h 1536"/>
                <a:gd name="T8" fmla="*/ 26 w 2409"/>
                <a:gd name="T9" fmla="*/ 61447 h 1536"/>
                <a:gd name="T10" fmla="*/ 38 w 2409"/>
                <a:gd name="T11" fmla="*/ 50866 h 1536"/>
                <a:gd name="T12" fmla="*/ 48 w 2409"/>
                <a:gd name="T13" fmla="*/ 39798 h 1536"/>
                <a:gd name="T14" fmla="*/ 55 w 2409"/>
                <a:gd name="T15" fmla="*/ 26503 h 1536"/>
                <a:gd name="T16" fmla="*/ 60 w 2409"/>
                <a:gd name="T17" fmla="*/ 16371 h 1536"/>
                <a:gd name="T18" fmla="*/ 64 w 2409"/>
                <a:gd name="T19" fmla="*/ 8419 h 1536"/>
                <a:gd name="T20" fmla="*/ 68 w 2409"/>
                <a:gd name="T21" fmla="*/ 0 h 1536"/>
                <a:gd name="T22" fmla="*/ 92 w 2409"/>
                <a:gd name="T23" fmla="*/ 8419 h 1536"/>
                <a:gd name="T24" fmla="*/ 103 w 2409"/>
                <a:gd name="T25" fmla="*/ 12806 h 1536"/>
                <a:gd name="T26" fmla="*/ 115 w 2409"/>
                <a:gd name="T27" fmla="*/ 16371 h 1536"/>
                <a:gd name="T28" fmla="*/ 125 w 2409"/>
                <a:gd name="T29" fmla="*/ 20335 h 1536"/>
                <a:gd name="T30" fmla="*/ 133 w 2409"/>
                <a:gd name="T31" fmla="*/ 24298 h 1536"/>
                <a:gd name="T32" fmla="*/ 148 w 2409"/>
                <a:gd name="T33" fmla="*/ 29224 h 1536"/>
                <a:gd name="T34" fmla="*/ 164 w 2409"/>
                <a:gd name="T35" fmla="*/ 33551 h 1536"/>
                <a:gd name="T36" fmla="*/ 194 w 2409"/>
                <a:gd name="T37" fmla="*/ 43772 h 1536"/>
                <a:gd name="T38" fmla="*/ 223 w 2409"/>
                <a:gd name="T39" fmla="*/ 52594 h 1536"/>
                <a:gd name="T40" fmla="*/ 253 w 2409"/>
                <a:gd name="T41" fmla="*/ 60565 h 1536"/>
                <a:gd name="T42" fmla="*/ 272 w 2409"/>
                <a:gd name="T43" fmla="*/ 64108 h 1536"/>
                <a:gd name="T44" fmla="*/ 293 w 2409"/>
                <a:gd name="T45" fmla="*/ 67608 h 1536"/>
                <a:gd name="T46" fmla="*/ 291 w 2409"/>
                <a:gd name="T47" fmla="*/ 67608 h 1536"/>
                <a:gd name="T48" fmla="*/ 293 w 2409"/>
                <a:gd name="T49" fmla="*/ 68079 h 1536"/>
                <a:gd name="T50" fmla="*/ 326 w 2409"/>
                <a:gd name="T51" fmla="*/ 75137 h 1536"/>
                <a:gd name="T52" fmla="*/ 341 w 2409"/>
                <a:gd name="T53" fmla="*/ 79137 h 1536"/>
                <a:gd name="T54" fmla="*/ 355 w 2409"/>
                <a:gd name="T55" fmla="*/ 84869 h 1536"/>
                <a:gd name="T56" fmla="*/ 0 w 2409"/>
                <a:gd name="T57" fmla="*/ 84869 h 1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9"/>
                <a:gd name="T88" fmla="*/ 0 h 1536"/>
                <a:gd name="T89" fmla="*/ 2409 w 2409"/>
                <a:gd name="T90" fmla="*/ 1536 h 1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9" h="1536">
                  <a:moveTo>
                    <a:pt x="0" y="1536"/>
                  </a:moveTo>
                  <a:lnTo>
                    <a:pt x="24" y="1488"/>
                  </a:lnTo>
                  <a:lnTo>
                    <a:pt x="48" y="1432"/>
                  </a:lnTo>
                  <a:lnTo>
                    <a:pt x="96" y="1328"/>
                  </a:lnTo>
                  <a:lnTo>
                    <a:pt x="176" y="1112"/>
                  </a:lnTo>
                  <a:lnTo>
                    <a:pt x="264" y="920"/>
                  </a:lnTo>
                  <a:lnTo>
                    <a:pt x="328" y="720"/>
                  </a:lnTo>
                  <a:lnTo>
                    <a:pt x="376" y="480"/>
                  </a:lnTo>
                  <a:lnTo>
                    <a:pt x="400" y="296"/>
                  </a:lnTo>
                  <a:lnTo>
                    <a:pt x="440" y="152"/>
                  </a:lnTo>
                  <a:lnTo>
                    <a:pt x="464" y="0"/>
                  </a:lnTo>
                  <a:lnTo>
                    <a:pt x="624" y="152"/>
                  </a:lnTo>
                  <a:lnTo>
                    <a:pt x="704" y="232"/>
                  </a:lnTo>
                  <a:lnTo>
                    <a:pt x="784" y="296"/>
                  </a:lnTo>
                  <a:lnTo>
                    <a:pt x="848" y="368"/>
                  </a:lnTo>
                  <a:lnTo>
                    <a:pt x="904" y="440"/>
                  </a:lnTo>
                  <a:lnTo>
                    <a:pt x="1008" y="528"/>
                  </a:lnTo>
                  <a:lnTo>
                    <a:pt x="1112" y="608"/>
                  </a:lnTo>
                  <a:lnTo>
                    <a:pt x="1320" y="792"/>
                  </a:lnTo>
                  <a:lnTo>
                    <a:pt x="1520" y="952"/>
                  </a:lnTo>
                  <a:lnTo>
                    <a:pt x="1729" y="1096"/>
                  </a:lnTo>
                  <a:lnTo>
                    <a:pt x="1849" y="1160"/>
                  </a:lnTo>
                  <a:lnTo>
                    <a:pt x="1985" y="1224"/>
                  </a:lnTo>
                  <a:lnTo>
                    <a:pt x="1977" y="1224"/>
                  </a:lnTo>
                  <a:lnTo>
                    <a:pt x="1985" y="1232"/>
                  </a:lnTo>
                  <a:lnTo>
                    <a:pt x="2217" y="1360"/>
                  </a:lnTo>
                  <a:lnTo>
                    <a:pt x="2313" y="1432"/>
                  </a:lnTo>
                  <a:lnTo>
                    <a:pt x="2409" y="1536"/>
                  </a:lnTo>
                  <a:lnTo>
                    <a:pt x="0" y="1536"/>
                  </a:lnTo>
                  <a:close/>
                </a:path>
              </a:pathLst>
            </a:custGeom>
            <a:solidFill>
              <a:srgbClr val="4A4CCA"/>
            </a:solidFill>
            <a:ln w="12700">
              <a:solidFill>
                <a:schemeClr val="accent2"/>
              </a:solidFill>
              <a:round/>
              <a:headEnd/>
              <a:tailEnd/>
            </a:ln>
          </p:spPr>
          <p:txBody>
            <a:bodyPr/>
            <a:lstStyle/>
            <a:p>
              <a:endParaRPr lang="en-US"/>
            </a:p>
          </p:txBody>
        </p:sp>
        <p:sp>
          <p:nvSpPr>
            <p:cNvPr id="16" name="Freeform 15">
              <a:extLst>
                <a:ext uri="{FF2B5EF4-FFF2-40B4-BE49-F238E27FC236}">
                  <a16:creationId xmlns:a16="http://schemas.microsoft.com/office/drawing/2014/main" id="{2F53C116-8F69-7F50-BA0B-91B50C5E9A99}"/>
                </a:ext>
              </a:extLst>
            </p:cNvPr>
            <p:cNvSpPr>
              <a:spLocks/>
            </p:cNvSpPr>
            <p:nvPr/>
          </p:nvSpPr>
          <p:spPr bwMode="auto">
            <a:xfrm>
              <a:off x="1661" y="1358"/>
              <a:ext cx="1402" cy="1975"/>
            </a:xfrm>
            <a:custGeom>
              <a:avLst/>
              <a:gdLst>
                <a:gd name="T0" fmla="*/ 0 w 1593"/>
                <a:gd name="T1" fmla="*/ 83143 h 1512"/>
                <a:gd name="T2" fmla="*/ 40 w 1593"/>
                <a:gd name="T3" fmla="*/ 66844 h 1512"/>
                <a:gd name="T4" fmla="*/ 79 w 1593"/>
                <a:gd name="T5" fmla="*/ 50137 h 1512"/>
                <a:gd name="T6" fmla="*/ 99 w 1593"/>
                <a:gd name="T7" fmla="*/ 41799 h 1512"/>
                <a:gd name="T8" fmla="*/ 110 w 1593"/>
                <a:gd name="T9" fmla="*/ 35602 h 1512"/>
                <a:gd name="T10" fmla="*/ 114 w 1593"/>
                <a:gd name="T11" fmla="*/ 32542 h 1512"/>
                <a:gd name="T12" fmla="*/ 120 w 1593"/>
                <a:gd name="T13" fmla="*/ 29925 h 1512"/>
                <a:gd name="T14" fmla="*/ 133 w 1593"/>
                <a:gd name="T15" fmla="*/ 25124 h 1512"/>
                <a:gd name="T16" fmla="*/ 148 w 1593"/>
                <a:gd name="T17" fmla="*/ 21977 h 1512"/>
                <a:gd name="T18" fmla="*/ 176 w 1593"/>
                <a:gd name="T19" fmla="*/ 16725 h 1512"/>
                <a:gd name="T20" fmla="*/ 206 w 1593"/>
                <a:gd name="T21" fmla="*/ 8793 h 1512"/>
                <a:gd name="T22" fmla="*/ 235 w 1593"/>
                <a:gd name="T23" fmla="*/ 0 h 1512"/>
                <a:gd name="T24" fmla="*/ 227 w 1593"/>
                <a:gd name="T25" fmla="*/ 2645 h 1512"/>
                <a:gd name="T26" fmla="*/ 227 w 1593"/>
                <a:gd name="T27" fmla="*/ 83143 h 1512"/>
                <a:gd name="T28" fmla="*/ 0 w 1593"/>
                <a:gd name="T29" fmla="*/ 83143 h 15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3"/>
                <a:gd name="T46" fmla="*/ 0 h 1512"/>
                <a:gd name="T47" fmla="*/ 1593 w 1593"/>
                <a:gd name="T48" fmla="*/ 1512 h 15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3" h="1512">
                  <a:moveTo>
                    <a:pt x="0" y="1512"/>
                  </a:moveTo>
                  <a:lnTo>
                    <a:pt x="272" y="1216"/>
                  </a:lnTo>
                  <a:lnTo>
                    <a:pt x="536" y="912"/>
                  </a:lnTo>
                  <a:lnTo>
                    <a:pt x="680" y="760"/>
                  </a:lnTo>
                  <a:lnTo>
                    <a:pt x="744" y="648"/>
                  </a:lnTo>
                  <a:lnTo>
                    <a:pt x="776" y="592"/>
                  </a:lnTo>
                  <a:lnTo>
                    <a:pt x="816" y="544"/>
                  </a:lnTo>
                  <a:lnTo>
                    <a:pt x="905" y="456"/>
                  </a:lnTo>
                  <a:lnTo>
                    <a:pt x="1001" y="400"/>
                  </a:lnTo>
                  <a:lnTo>
                    <a:pt x="1193" y="304"/>
                  </a:lnTo>
                  <a:lnTo>
                    <a:pt x="1401" y="160"/>
                  </a:lnTo>
                  <a:lnTo>
                    <a:pt x="1593" y="0"/>
                  </a:lnTo>
                  <a:lnTo>
                    <a:pt x="1545" y="48"/>
                  </a:lnTo>
                  <a:lnTo>
                    <a:pt x="1537" y="1512"/>
                  </a:lnTo>
                  <a:lnTo>
                    <a:pt x="0" y="1512"/>
                  </a:lnTo>
                  <a:close/>
                </a:path>
              </a:pathLst>
            </a:custGeom>
            <a:solidFill>
              <a:srgbClr val="FFFF00"/>
            </a:solidFill>
            <a:ln w="12700">
              <a:solidFill>
                <a:srgbClr val="FFFF00"/>
              </a:solidFill>
              <a:round/>
              <a:headEnd/>
              <a:tailEnd/>
            </a:ln>
          </p:spPr>
          <p:txBody>
            <a:bodyPr/>
            <a:lstStyle/>
            <a:p>
              <a:endParaRPr lang="en-US"/>
            </a:p>
          </p:txBody>
        </p:sp>
        <p:sp>
          <p:nvSpPr>
            <p:cNvPr id="17" name="Freeform 16">
              <a:extLst>
                <a:ext uri="{FF2B5EF4-FFF2-40B4-BE49-F238E27FC236}">
                  <a16:creationId xmlns:a16="http://schemas.microsoft.com/office/drawing/2014/main" id="{940A3116-11F5-C8A3-866B-B101CEE9E66D}"/>
                </a:ext>
              </a:extLst>
            </p:cNvPr>
            <p:cNvSpPr>
              <a:spLocks/>
            </p:cNvSpPr>
            <p:nvPr/>
          </p:nvSpPr>
          <p:spPr bwMode="auto">
            <a:xfrm>
              <a:off x="1657" y="2441"/>
              <a:ext cx="1353" cy="887"/>
            </a:xfrm>
            <a:custGeom>
              <a:avLst/>
              <a:gdLst>
                <a:gd name="T0" fmla="*/ 92 w 1537"/>
                <a:gd name="T1" fmla="*/ 0 h 680"/>
                <a:gd name="T2" fmla="*/ 128 w 1537"/>
                <a:gd name="T3" fmla="*/ 10767 h 680"/>
                <a:gd name="T4" fmla="*/ 151 w 1537"/>
                <a:gd name="T5" fmla="*/ 15515 h 680"/>
                <a:gd name="T6" fmla="*/ 178 w 1537"/>
                <a:gd name="T7" fmla="*/ 19826 h 680"/>
                <a:gd name="T8" fmla="*/ 177 w 1537"/>
                <a:gd name="T9" fmla="*/ 19826 h 680"/>
                <a:gd name="T10" fmla="*/ 178 w 1537"/>
                <a:gd name="T11" fmla="*/ 20238 h 680"/>
                <a:gd name="T12" fmla="*/ 205 w 1537"/>
                <a:gd name="T13" fmla="*/ 25861 h 680"/>
                <a:gd name="T14" fmla="*/ 228 w 1537"/>
                <a:gd name="T15" fmla="*/ 31892 h 680"/>
                <a:gd name="T16" fmla="*/ 228 w 1537"/>
                <a:gd name="T17" fmla="*/ 36599 h 680"/>
                <a:gd name="T18" fmla="*/ 0 w 1537"/>
                <a:gd name="T19" fmla="*/ 36599 h 680"/>
                <a:gd name="T20" fmla="*/ 40 w 1537"/>
                <a:gd name="T21" fmla="*/ 20708 h 680"/>
                <a:gd name="T22" fmla="*/ 79 w 1537"/>
                <a:gd name="T23" fmla="*/ 4302 h 680"/>
                <a:gd name="T24" fmla="*/ 92 w 1537"/>
                <a:gd name="T25" fmla="*/ 0 h 6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7"/>
                <a:gd name="T40" fmla="*/ 0 h 680"/>
                <a:gd name="T41" fmla="*/ 1537 w 1537"/>
                <a:gd name="T42" fmla="*/ 680 h 6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7" h="680">
                  <a:moveTo>
                    <a:pt x="616" y="0"/>
                  </a:moveTo>
                  <a:lnTo>
                    <a:pt x="873" y="200"/>
                  </a:lnTo>
                  <a:lnTo>
                    <a:pt x="1025" y="288"/>
                  </a:lnTo>
                  <a:lnTo>
                    <a:pt x="1201" y="368"/>
                  </a:lnTo>
                  <a:lnTo>
                    <a:pt x="1193" y="368"/>
                  </a:lnTo>
                  <a:lnTo>
                    <a:pt x="1201" y="376"/>
                  </a:lnTo>
                  <a:lnTo>
                    <a:pt x="1393" y="480"/>
                  </a:lnTo>
                  <a:lnTo>
                    <a:pt x="1537" y="592"/>
                  </a:lnTo>
                  <a:lnTo>
                    <a:pt x="1537" y="680"/>
                  </a:lnTo>
                  <a:lnTo>
                    <a:pt x="0" y="680"/>
                  </a:lnTo>
                  <a:lnTo>
                    <a:pt x="272" y="384"/>
                  </a:lnTo>
                  <a:lnTo>
                    <a:pt x="536" y="80"/>
                  </a:lnTo>
                  <a:lnTo>
                    <a:pt x="616" y="0"/>
                  </a:lnTo>
                  <a:close/>
                </a:path>
              </a:pathLst>
            </a:custGeom>
            <a:solidFill>
              <a:srgbClr val="66FF66"/>
            </a:solidFill>
            <a:ln w="12700">
              <a:solidFill>
                <a:schemeClr val="accent1"/>
              </a:solidFill>
              <a:round/>
              <a:headEnd/>
              <a:tailEnd/>
            </a:ln>
          </p:spPr>
          <p:txBody>
            <a:bodyPr/>
            <a:lstStyle/>
            <a:p>
              <a:endParaRPr lang="en-US"/>
            </a:p>
          </p:txBody>
        </p:sp>
        <p:sp>
          <p:nvSpPr>
            <p:cNvPr id="18" name="Freeform 17">
              <a:extLst>
                <a:ext uri="{FF2B5EF4-FFF2-40B4-BE49-F238E27FC236}">
                  <a16:creationId xmlns:a16="http://schemas.microsoft.com/office/drawing/2014/main" id="{3D8B01F6-398E-FFBC-776B-713B39D926D6}"/>
                </a:ext>
              </a:extLst>
            </p:cNvPr>
            <p:cNvSpPr>
              <a:spLocks/>
            </p:cNvSpPr>
            <p:nvPr/>
          </p:nvSpPr>
          <p:spPr bwMode="auto">
            <a:xfrm>
              <a:off x="964" y="2420"/>
              <a:ext cx="401" cy="908"/>
            </a:xfrm>
            <a:custGeom>
              <a:avLst/>
              <a:gdLst>
                <a:gd name="T0" fmla="*/ 41 w 456"/>
                <a:gd name="T1" fmla="*/ 0 h 696"/>
                <a:gd name="T2" fmla="*/ 67 w 456"/>
                <a:gd name="T3" fmla="*/ 37566 h 696"/>
                <a:gd name="T4" fmla="*/ 0 w 456"/>
                <a:gd name="T5" fmla="*/ 37566 h 696"/>
                <a:gd name="T6" fmla="*/ 4 w 456"/>
                <a:gd name="T7" fmla="*/ 34940 h 696"/>
                <a:gd name="T8" fmla="*/ 8 w 456"/>
                <a:gd name="T9" fmla="*/ 31934 h 696"/>
                <a:gd name="T10" fmla="*/ 14 w 456"/>
                <a:gd name="T11" fmla="*/ 26350 h 696"/>
                <a:gd name="T12" fmla="*/ 26 w 456"/>
                <a:gd name="T13" fmla="*/ 14677 h 696"/>
                <a:gd name="T14" fmla="*/ 41 w 456"/>
                <a:gd name="T15" fmla="*/ 0 h 696"/>
                <a:gd name="T16" fmla="*/ 0 60000 65536"/>
                <a:gd name="T17" fmla="*/ 0 60000 65536"/>
                <a:gd name="T18" fmla="*/ 0 60000 65536"/>
                <a:gd name="T19" fmla="*/ 0 60000 65536"/>
                <a:gd name="T20" fmla="*/ 0 60000 65536"/>
                <a:gd name="T21" fmla="*/ 0 60000 65536"/>
                <a:gd name="T22" fmla="*/ 0 60000 65536"/>
                <a:gd name="T23" fmla="*/ 0 60000 65536"/>
                <a:gd name="T24" fmla="*/ 0 w 456"/>
                <a:gd name="T25" fmla="*/ 0 h 696"/>
                <a:gd name="T26" fmla="*/ 456 w 456"/>
                <a:gd name="T27" fmla="*/ 696 h 6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6" h="696">
                  <a:moveTo>
                    <a:pt x="288" y="0"/>
                  </a:moveTo>
                  <a:lnTo>
                    <a:pt x="456" y="696"/>
                  </a:lnTo>
                  <a:lnTo>
                    <a:pt x="0" y="696"/>
                  </a:lnTo>
                  <a:lnTo>
                    <a:pt x="24" y="648"/>
                  </a:lnTo>
                  <a:lnTo>
                    <a:pt x="48" y="592"/>
                  </a:lnTo>
                  <a:lnTo>
                    <a:pt x="96" y="488"/>
                  </a:lnTo>
                  <a:lnTo>
                    <a:pt x="176" y="272"/>
                  </a:lnTo>
                  <a:lnTo>
                    <a:pt x="288" y="0"/>
                  </a:lnTo>
                  <a:close/>
                </a:path>
              </a:pathLst>
            </a:custGeom>
            <a:solidFill>
              <a:srgbClr val="CC3399"/>
            </a:solidFill>
            <a:ln w="12700">
              <a:solidFill>
                <a:srgbClr val="CC0066"/>
              </a:solidFill>
              <a:round/>
              <a:headEnd/>
              <a:tailEnd/>
            </a:ln>
          </p:spPr>
          <p:txBody>
            <a:bodyPr/>
            <a:lstStyle/>
            <a:p>
              <a:endParaRPr lang="en-US"/>
            </a:p>
          </p:txBody>
        </p:sp>
        <p:sp>
          <p:nvSpPr>
            <p:cNvPr id="19" name="Line 18">
              <a:extLst>
                <a:ext uri="{FF2B5EF4-FFF2-40B4-BE49-F238E27FC236}">
                  <a16:creationId xmlns:a16="http://schemas.microsoft.com/office/drawing/2014/main" id="{5837A886-3C17-1B2B-9C69-F524E6CA1B9B}"/>
                </a:ext>
              </a:extLst>
            </p:cNvPr>
            <p:cNvSpPr>
              <a:spLocks noChangeShapeType="1"/>
            </p:cNvSpPr>
            <p:nvPr/>
          </p:nvSpPr>
          <p:spPr bwMode="auto">
            <a:xfrm>
              <a:off x="3016" y="1249"/>
              <a:ext cx="2" cy="2091"/>
            </a:xfrm>
            <a:prstGeom prst="line">
              <a:avLst/>
            </a:prstGeom>
            <a:noFill/>
            <a:ln w="381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 name="Line 19">
              <a:extLst>
                <a:ext uri="{FF2B5EF4-FFF2-40B4-BE49-F238E27FC236}">
                  <a16:creationId xmlns:a16="http://schemas.microsoft.com/office/drawing/2014/main" id="{4DDE7120-DCDB-46A3-44C0-D6659DB3B4A7}"/>
                </a:ext>
              </a:extLst>
            </p:cNvPr>
            <p:cNvSpPr>
              <a:spLocks noChangeShapeType="1"/>
            </p:cNvSpPr>
            <p:nvPr/>
          </p:nvSpPr>
          <p:spPr bwMode="auto">
            <a:xfrm rot="16200000" flipH="1">
              <a:off x="505" y="2331"/>
              <a:ext cx="1" cy="71"/>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 name="Line 20">
              <a:extLst>
                <a:ext uri="{FF2B5EF4-FFF2-40B4-BE49-F238E27FC236}">
                  <a16:creationId xmlns:a16="http://schemas.microsoft.com/office/drawing/2014/main" id="{C113F4BF-7D7D-0E3E-1C20-82768D10A17C}"/>
                </a:ext>
              </a:extLst>
            </p:cNvPr>
            <p:cNvSpPr>
              <a:spLocks noChangeShapeType="1"/>
            </p:cNvSpPr>
            <p:nvPr/>
          </p:nvSpPr>
          <p:spPr bwMode="auto">
            <a:xfrm>
              <a:off x="2224" y="3333"/>
              <a:ext cx="2" cy="104"/>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21">
              <a:extLst>
                <a:ext uri="{FF2B5EF4-FFF2-40B4-BE49-F238E27FC236}">
                  <a16:creationId xmlns:a16="http://schemas.microsoft.com/office/drawing/2014/main" id="{AA0D6B17-EC2B-C6BF-8F13-EE24436F4B96}"/>
                </a:ext>
              </a:extLst>
            </p:cNvPr>
            <p:cNvSpPr>
              <a:spLocks noChangeShapeType="1"/>
            </p:cNvSpPr>
            <p:nvPr/>
          </p:nvSpPr>
          <p:spPr bwMode="auto">
            <a:xfrm>
              <a:off x="1387" y="3333"/>
              <a:ext cx="1" cy="104"/>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3" name="Line 22">
              <a:extLst>
                <a:ext uri="{FF2B5EF4-FFF2-40B4-BE49-F238E27FC236}">
                  <a16:creationId xmlns:a16="http://schemas.microsoft.com/office/drawing/2014/main" id="{92B80761-01B9-5C37-C69A-377D1A531383}"/>
                </a:ext>
              </a:extLst>
            </p:cNvPr>
            <p:cNvSpPr>
              <a:spLocks noChangeShapeType="1"/>
            </p:cNvSpPr>
            <p:nvPr/>
          </p:nvSpPr>
          <p:spPr bwMode="auto">
            <a:xfrm>
              <a:off x="3020" y="3333"/>
              <a:ext cx="1" cy="104"/>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24">
              <a:extLst>
                <a:ext uri="{FF2B5EF4-FFF2-40B4-BE49-F238E27FC236}">
                  <a16:creationId xmlns:a16="http://schemas.microsoft.com/office/drawing/2014/main" id="{2764C20F-36A4-957B-5383-A6D82F99FFFD}"/>
                </a:ext>
              </a:extLst>
            </p:cNvPr>
            <p:cNvSpPr>
              <a:spLocks noChangeShapeType="1"/>
            </p:cNvSpPr>
            <p:nvPr/>
          </p:nvSpPr>
          <p:spPr bwMode="auto">
            <a:xfrm rot="16200000" flipH="1">
              <a:off x="515" y="1282"/>
              <a:ext cx="1" cy="7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25">
              <a:extLst>
                <a:ext uri="{FF2B5EF4-FFF2-40B4-BE49-F238E27FC236}">
                  <a16:creationId xmlns:a16="http://schemas.microsoft.com/office/drawing/2014/main" id="{3AD831F6-B0DB-C317-CDAB-5CE1290B535A}"/>
                </a:ext>
              </a:extLst>
            </p:cNvPr>
            <p:cNvSpPr>
              <a:spLocks noChangeShapeType="1"/>
            </p:cNvSpPr>
            <p:nvPr/>
          </p:nvSpPr>
          <p:spPr bwMode="auto">
            <a:xfrm>
              <a:off x="534" y="3333"/>
              <a:ext cx="2913" cy="1"/>
            </a:xfrm>
            <a:prstGeom prst="line">
              <a:avLst/>
            </a:prstGeom>
            <a:noFill/>
            <a:ln w="508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6" name="Text Box 36">
            <a:extLst>
              <a:ext uri="{FF2B5EF4-FFF2-40B4-BE49-F238E27FC236}">
                <a16:creationId xmlns:a16="http://schemas.microsoft.com/office/drawing/2014/main" id="{EC9BD526-B680-B00D-6E2C-43FD9C4BCF47}"/>
              </a:ext>
            </a:extLst>
          </p:cNvPr>
          <p:cNvSpPr txBox="1">
            <a:spLocks noChangeArrowheads="1"/>
          </p:cNvSpPr>
          <p:nvPr/>
        </p:nvSpPr>
        <p:spPr bwMode="auto">
          <a:xfrm>
            <a:off x="2446866" y="1669858"/>
            <a:ext cx="993775"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pPr>
              <a:lnSpc>
                <a:spcPct val="80000"/>
              </a:lnSpc>
            </a:pPr>
            <a:r>
              <a:rPr lang="en-US" sz="2800" b="1" i="1" dirty="0">
                <a:latin typeface="Arial" charset="0"/>
              </a:rPr>
              <a:t>yolk </a:t>
            </a:r>
          </a:p>
          <a:p>
            <a:pPr>
              <a:lnSpc>
                <a:spcPct val="80000"/>
              </a:lnSpc>
            </a:pPr>
            <a:r>
              <a:rPr lang="en-US" sz="2800" b="1" i="1" dirty="0">
                <a:latin typeface="Arial" charset="0"/>
              </a:rPr>
              <a:t>sac</a:t>
            </a:r>
            <a:endParaRPr lang="en-US" sz="2800" b="1" dirty="0">
              <a:latin typeface="Arial" charset="0"/>
            </a:endParaRPr>
          </a:p>
        </p:txBody>
      </p:sp>
      <p:sp>
        <p:nvSpPr>
          <p:cNvPr id="27" name="Text Box 37">
            <a:extLst>
              <a:ext uri="{FF2B5EF4-FFF2-40B4-BE49-F238E27FC236}">
                <a16:creationId xmlns:a16="http://schemas.microsoft.com/office/drawing/2014/main" id="{68548206-24EF-9A8F-F603-808350150865}"/>
              </a:ext>
            </a:extLst>
          </p:cNvPr>
          <p:cNvSpPr txBox="1">
            <a:spLocks noChangeArrowheads="1"/>
          </p:cNvSpPr>
          <p:nvPr/>
        </p:nvSpPr>
        <p:spPr bwMode="auto">
          <a:xfrm>
            <a:off x="3588471" y="1759036"/>
            <a:ext cx="9159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800" b="1" i="1" dirty="0">
                <a:latin typeface="Arial" charset="0"/>
              </a:rPr>
              <a:t>liver</a:t>
            </a:r>
            <a:endParaRPr lang="en-US" sz="2800" b="1" dirty="0">
              <a:latin typeface="Arial" charset="0"/>
            </a:endParaRPr>
          </a:p>
        </p:txBody>
      </p:sp>
      <p:sp>
        <p:nvSpPr>
          <p:cNvPr id="28" name="Text Box 38">
            <a:extLst>
              <a:ext uri="{FF2B5EF4-FFF2-40B4-BE49-F238E27FC236}">
                <a16:creationId xmlns:a16="http://schemas.microsoft.com/office/drawing/2014/main" id="{EF8ABAFC-2265-513F-710F-14FAE459811B}"/>
              </a:ext>
            </a:extLst>
          </p:cNvPr>
          <p:cNvSpPr txBox="1">
            <a:spLocks noChangeArrowheads="1"/>
          </p:cNvSpPr>
          <p:nvPr/>
        </p:nvSpPr>
        <p:spPr bwMode="auto">
          <a:xfrm>
            <a:off x="6026358" y="1759035"/>
            <a:ext cx="14684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800" b="1" i="1" dirty="0">
                <a:latin typeface="Arial" charset="0"/>
              </a:rPr>
              <a:t>marrow</a:t>
            </a:r>
            <a:endParaRPr lang="en-US" sz="2800" b="1" dirty="0">
              <a:latin typeface="Arial" charset="0"/>
            </a:endParaRPr>
          </a:p>
        </p:txBody>
      </p:sp>
      <p:sp>
        <p:nvSpPr>
          <p:cNvPr id="29" name="Text Box 6">
            <a:extLst>
              <a:ext uri="{FF2B5EF4-FFF2-40B4-BE49-F238E27FC236}">
                <a16:creationId xmlns:a16="http://schemas.microsoft.com/office/drawing/2014/main" id="{08584C8A-3F4B-37AA-C153-5D4624DF9F49}"/>
              </a:ext>
            </a:extLst>
          </p:cNvPr>
          <p:cNvSpPr txBox="1">
            <a:spLocks noChangeArrowheads="1"/>
          </p:cNvSpPr>
          <p:nvPr/>
        </p:nvSpPr>
        <p:spPr bwMode="auto">
          <a:xfrm>
            <a:off x="1784026" y="4855546"/>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0</a:t>
            </a:r>
          </a:p>
        </p:txBody>
      </p:sp>
      <p:sp>
        <p:nvSpPr>
          <p:cNvPr id="30" name="Text Box 6">
            <a:extLst>
              <a:ext uri="{FF2B5EF4-FFF2-40B4-BE49-F238E27FC236}">
                <a16:creationId xmlns:a16="http://schemas.microsoft.com/office/drawing/2014/main" id="{8935E289-5502-1948-A4F2-6FC98A97EEBC}"/>
              </a:ext>
            </a:extLst>
          </p:cNvPr>
          <p:cNvSpPr txBox="1">
            <a:spLocks noChangeArrowheads="1"/>
          </p:cNvSpPr>
          <p:nvPr/>
        </p:nvSpPr>
        <p:spPr bwMode="auto">
          <a:xfrm>
            <a:off x="2018314" y="5193724"/>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charset="0"/>
                <a:ea typeface="ＭＳ Ｐゴシック" charset="0"/>
                <a:cs typeface="ＭＳ Ｐゴシック" charset="0"/>
              </a:defRPr>
            </a:lvl1pPr>
            <a:lvl2pPr marL="742950" indent="-285750">
              <a:defRPr sz="2600">
                <a:solidFill>
                  <a:schemeClr val="tx1"/>
                </a:solidFill>
                <a:latin typeface="Times" charset="0"/>
                <a:ea typeface="ＭＳ Ｐゴシック" charset="0"/>
              </a:defRPr>
            </a:lvl2pPr>
            <a:lvl3pPr marL="1143000" indent="-228600">
              <a:defRPr sz="2600">
                <a:solidFill>
                  <a:schemeClr val="tx1"/>
                </a:solidFill>
                <a:latin typeface="Times" charset="0"/>
                <a:ea typeface="ＭＳ Ｐゴシック" charset="0"/>
              </a:defRPr>
            </a:lvl3pPr>
            <a:lvl4pPr marL="1600200" indent="-228600">
              <a:defRPr sz="2600">
                <a:solidFill>
                  <a:schemeClr val="tx1"/>
                </a:solidFill>
                <a:latin typeface="Times" charset="0"/>
                <a:ea typeface="ＭＳ Ｐゴシック" charset="0"/>
              </a:defRPr>
            </a:lvl4pPr>
            <a:lvl5pPr marL="2057400" indent="-228600">
              <a:defRPr sz="2600">
                <a:solidFill>
                  <a:schemeClr val="tx1"/>
                </a:solidFill>
                <a:latin typeface="Times" charset="0"/>
                <a:ea typeface="ＭＳ Ｐゴシック" charset="0"/>
              </a:defRPr>
            </a:lvl5pPr>
            <a:lvl6pPr marL="2514600" indent="-228600" eaLnBrk="0" fontAlgn="base" hangingPunct="0">
              <a:spcBef>
                <a:spcPct val="0"/>
              </a:spcBef>
              <a:spcAft>
                <a:spcPct val="0"/>
              </a:spcAft>
              <a:defRPr sz="2600">
                <a:solidFill>
                  <a:schemeClr val="tx1"/>
                </a:solidFill>
                <a:latin typeface="Times" charset="0"/>
                <a:ea typeface="ＭＳ Ｐゴシック" charset="0"/>
              </a:defRPr>
            </a:lvl6pPr>
            <a:lvl7pPr marL="2971800" indent="-228600" eaLnBrk="0" fontAlgn="base" hangingPunct="0">
              <a:spcBef>
                <a:spcPct val="0"/>
              </a:spcBef>
              <a:spcAft>
                <a:spcPct val="0"/>
              </a:spcAft>
              <a:defRPr sz="2600">
                <a:solidFill>
                  <a:schemeClr val="tx1"/>
                </a:solidFill>
                <a:latin typeface="Times" charset="0"/>
                <a:ea typeface="ＭＳ Ｐゴシック" charset="0"/>
              </a:defRPr>
            </a:lvl7pPr>
            <a:lvl8pPr marL="3429000" indent="-228600" eaLnBrk="0" fontAlgn="base" hangingPunct="0">
              <a:spcBef>
                <a:spcPct val="0"/>
              </a:spcBef>
              <a:spcAft>
                <a:spcPct val="0"/>
              </a:spcAft>
              <a:defRPr sz="2600">
                <a:solidFill>
                  <a:schemeClr val="tx1"/>
                </a:solidFill>
                <a:latin typeface="Times" charset="0"/>
                <a:ea typeface="ＭＳ Ｐゴシック" charset="0"/>
              </a:defRPr>
            </a:lvl8pPr>
            <a:lvl9pPr marL="3886200" indent="-228600" eaLnBrk="0" fontAlgn="base" hangingPunct="0">
              <a:spcBef>
                <a:spcPct val="0"/>
              </a:spcBef>
              <a:spcAft>
                <a:spcPct val="0"/>
              </a:spcAft>
              <a:defRPr sz="2600">
                <a:solidFill>
                  <a:schemeClr val="tx1"/>
                </a:solidFill>
                <a:latin typeface="Times" charset="0"/>
                <a:ea typeface="ＭＳ Ｐゴシック" charset="0"/>
              </a:defRPr>
            </a:lvl9pPr>
          </a:lstStyle>
          <a:p>
            <a:r>
              <a:rPr lang="en-US" sz="2400" dirty="0">
                <a:latin typeface="Arial" charset="0"/>
              </a:rPr>
              <a:t>0</a:t>
            </a:r>
          </a:p>
        </p:txBody>
      </p:sp>
    </p:spTree>
    <p:extLst>
      <p:ext uri="{BB962C8B-B14F-4D97-AF65-F5344CB8AC3E}">
        <p14:creationId xmlns:p14="http://schemas.microsoft.com/office/powerpoint/2010/main" val="2732458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6A7E5-BAC2-8D26-6624-28E53A55696E}"/>
              </a:ext>
            </a:extLst>
          </p:cNvPr>
          <p:cNvSpPr txBox="1"/>
          <p:nvPr/>
        </p:nvSpPr>
        <p:spPr>
          <a:xfrm>
            <a:off x="409434" y="117674"/>
            <a:ext cx="9477060" cy="978729"/>
          </a:xfrm>
          <a:prstGeom prst="rect">
            <a:avLst/>
          </a:prstGeom>
          <a:noFill/>
        </p:spPr>
        <p:txBody>
          <a:bodyPr wrap="square" rtlCol="0">
            <a:spAutoFit/>
          </a:bodyPr>
          <a:lstStyle/>
          <a:p>
            <a:pPr algn="ctr">
              <a:lnSpc>
                <a:spcPct val="90000"/>
              </a:lnSpc>
            </a:pPr>
            <a:r>
              <a:rPr lang="en-US" sz="3200" b="1" dirty="0" err="1">
                <a:latin typeface="Arial" panose="020B0604020202020204" pitchFamily="34" charset="0"/>
                <a:cs typeface="Arial" panose="020B0604020202020204" pitchFamily="34" charset="0"/>
              </a:rPr>
              <a:t>hPSC</a:t>
            </a:r>
            <a:r>
              <a:rPr lang="en-US" sz="3200" b="1" dirty="0">
                <a:latin typeface="Arial" panose="020B0604020202020204" pitchFamily="34" charset="0"/>
                <a:cs typeface="Arial" panose="020B0604020202020204" pitchFamily="34" charset="0"/>
              </a:rPr>
              <a:t>-derived developmentally appropriate transfusion products</a:t>
            </a:r>
          </a:p>
        </p:txBody>
      </p:sp>
      <p:pic>
        <p:nvPicPr>
          <p:cNvPr id="6" name="Picture 5" descr="A diagram of a pregnancy&#10;&#10;Description automatically generated">
            <a:extLst>
              <a:ext uri="{FF2B5EF4-FFF2-40B4-BE49-F238E27FC236}">
                <a16:creationId xmlns:a16="http://schemas.microsoft.com/office/drawing/2014/main" id="{92AF79F6-4AB6-5CC8-A9D1-1AC1A74D1996}"/>
              </a:ext>
            </a:extLst>
          </p:cNvPr>
          <p:cNvPicPr>
            <a:picLocks noChangeAspect="1"/>
          </p:cNvPicPr>
          <p:nvPr/>
        </p:nvPicPr>
        <p:blipFill rotWithShape="1">
          <a:blip r:embed="rId3"/>
          <a:srcRect b="45915"/>
          <a:stretch/>
        </p:blipFill>
        <p:spPr>
          <a:xfrm>
            <a:off x="154028" y="1447168"/>
            <a:ext cx="10035909" cy="2509715"/>
          </a:xfrm>
          <a:prstGeom prst="rect">
            <a:avLst/>
          </a:prstGeom>
        </p:spPr>
      </p:pic>
      <p:cxnSp>
        <p:nvCxnSpPr>
          <p:cNvPr id="3" name="Straight Arrow Connector 2">
            <a:extLst>
              <a:ext uri="{FF2B5EF4-FFF2-40B4-BE49-F238E27FC236}">
                <a16:creationId xmlns:a16="http://schemas.microsoft.com/office/drawing/2014/main" id="{CBB8B9A9-4032-DC7F-B6A5-0C6AC6555FEC}"/>
              </a:ext>
            </a:extLst>
          </p:cNvPr>
          <p:cNvCxnSpPr>
            <a:cxnSpLocks/>
          </p:cNvCxnSpPr>
          <p:nvPr/>
        </p:nvCxnSpPr>
        <p:spPr>
          <a:xfrm flipV="1">
            <a:off x="1158988" y="3373183"/>
            <a:ext cx="0" cy="2719921"/>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884D6CB-8834-E7CC-A9EC-DCEA3D68743C}"/>
              </a:ext>
            </a:extLst>
          </p:cNvPr>
          <p:cNvCxnSpPr>
            <a:cxnSpLocks/>
          </p:cNvCxnSpPr>
          <p:nvPr/>
        </p:nvCxnSpPr>
        <p:spPr>
          <a:xfrm flipV="1">
            <a:off x="1793976" y="3373183"/>
            <a:ext cx="0" cy="2288283"/>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A625536-5DAB-87A8-06EB-EA3B85A241E5}"/>
              </a:ext>
            </a:extLst>
          </p:cNvPr>
          <p:cNvCxnSpPr>
            <a:cxnSpLocks/>
          </p:cNvCxnSpPr>
          <p:nvPr/>
        </p:nvCxnSpPr>
        <p:spPr>
          <a:xfrm flipV="1">
            <a:off x="2220175" y="3373183"/>
            <a:ext cx="0" cy="1762374"/>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F125681-3255-3039-4882-9AC782382F68}"/>
              </a:ext>
            </a:extLst>
          </p:cNvPr>
          <p:cNvCxnSpPr>
            <a:cxnSpLocks/>
          </p:cNvCxnSpPr>
          <p:nvPr/>
        </p:nvCxnSpPr>
        <p:spPr>
          <a:xfrm flipV="1">
            <a:off x="2718709" y="3387426"/>
            <a:ext cx="0" cy="1255986"/>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A828241-0B5A-624E-AAF0-166D7B21CE44}"/>
              </a:ext>
            </a:extLst>
          </p:cNvPr>
          <p:cNvSpPr txBox="1"/>
          <p:nvPr/>
        </p:nvSpPr>
        <p:spPr>
          <a:xfrm>
            <a:off x="1166680" y="5866350"/>
            <a:ext cx="936475" cy="430887"/>
          </a:xfrm>
          <a:prstGeom prst="rect">
            <a:avLst/>
          </a:prstGeom>
          <a:noFill/>
        </p:spPr>
        <p:txBody>
          <a:bodyPr wrap="none" rtlCol="0">
            <a:spAutoFit/>
          </a:bodyPr>
          <a:lstStyle/>
          <a:p>
            <a:r>
              <a:rPr lang="en-US" sz="2200" b="1" dirty="0" err="1">
                <a:latin typeface="Arial" panose="020B0604020202020204" pitchFamily="34" charset="0"/>
                <a:cs typeface="Arial" panose="020B0604020202020204" pitchFamily="34" charset="0"/>
              </a:rPr>
              <a:t>hPSC</a:t>
            </a:r>
            <a:endParaRPr lang="en-US" sz="22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41D1982-E2B9-1835-4CEA-02655D960AB5}"/>
              </a:ext>
            </a:extLst>
          </p:cNvPr>
          <p:cNvSpPr txBox="1"/>
          <p:nvPr/>
        </p:nvSpPr>
        <p:spPr>
          <a:xfrm>
            <a:off x="2734207" y="4443357"/>
            <a:ext cx="779381"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HSC</a:t>
            </a:r>
          </a:p>
        </p:txBody>
      </p:sp>
      <p:sp>
        <p:nvSpPr>
          <p:cNvPr id="16" name="TextBox 15">
            <a:extLst>
              <a:ext uri="{FF2B5EF4-FFF2-40B4-BE49-F238E27FC236}">
                <a16:creationId xmlns:a16="http://schemas.microsoft.com/office/drawing/2014/main" id="{5C9EF6D7-EB9E-DB14-6A18-51E5B59E27AF}"/>
              </a:ext>
            </a:extLst>
          </p:cNvPr>
          <p:cNvSpPr txBox="1"/>
          <p:nvPr/>
        </p:nvSpPr>
        <p:spPr>
          <a:xfrm>
            <a:off x="2288774" y="4917518"/>
            <a:ext cx="795411"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EMP</a:t>
            </a:r>
          </a:p>
        </p:txBody>
      </p:sp>
      <p:sp>
        <p:nvSpPr>
          <p:cNvPr id="17" name="TextBox 16">
            <a:extLst>
              <a:ext uri="{FF2B5EF4-FFF2-40B4-BE49-F238E27FC236}">
                <a16:creationId xmlns:a16="http://schemas.microsoft.com/office/drawing/2014/main" id="{C55F54D0-9FFC-35F7-B0AE-B63BEB7E87C3}"/>
              </a:ext>
            </a:extLst>
          </p:cNvPr>
          <p:cNvSpPr txBox="1"/>
          <p:nvPr/>
        </p:nvSpPr>
        <p:spPr>
          <a:xfrm>
            <a:off x="1817957" y="5411963"/>
            <a:ext cx="1266693"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Primitive</a:t>
            </a:r>
          </a:p>
        </p:txBody>
      </p:sp>
      <p:sp>
        <p:nvSpPr>
          <p:cNvPr id="14" name="Freeform 13">
            <a:extLst>
              <a:ext uri="{FF2B5EF4-FFF2-40B4-BE49-F238E27FC236}">
                <a16:creationId xmlns:a16="http://schemas.microsoft.com/office/drawing/2014/main" id="{4414A005-22FD-4C5C-85C5-03C110CFD133}"/>
              </a:ext>
            </a:extLst>
          </p:cNvPr>
          <p:cNvSpPr/>
          <p:nvPr/>
        </p:nvSpPr>
        <p:spPr>
          <a:xfrm>
            <a:off x="1184125" y="3355203"/>
            <a:ext cx="1581327" cy="2731822"/>
          </a:xfrm>
          <a:custGeom>
            <a:avLst/>
            <a:gdLst>
              <a:gd name="connsiteX0" fmla="*/ 62493 w 1581327"/>
              <a:gd name="connsiteY0" fmla="*/ 46495 h 2731822"/>
              <a:gd name="connsiteX1" fmla="*/ 170981 w 1581327"/>
              <a:gd name="connsiteY1" fmla="*/ 61993 h 2731822"/>
              <a:gd name="connsiteX2" fmla="*/ 589436 w 1581327"/>
              <a:gd name="connsiteY2" fmla="*/ 30996 h 2731822"/>
              <a:gd name="connsiteX3" fmla="*/ 1224866 w 1581327"/>
              <a:gd name="connsiteY3" fmla="*/ 46495 h 2731822"/>
              <a:gd name="connsiteX4" fmla="*/ 1348853 w 1581327"/>
              <a:gd name="connsiteY4" fmla="*/ 61993 h 2731822"/>
              <a:gd name="connsiteX5" fmla="*/ 1519334 w 1581327"/>
              <a:gd name="connsiteY5" fmla="*/ 77491 h 2731822"/>
              <a:gd name="connsiteX6" fmla="*/ 1550330 w 1581327"/>
              <a:gd name="connsiteY6" fmla="*/ 557939 h 2731822"/>
              <a:gd name="connsiteX7" fmla="*/ 1565829 w 1581327"/>
              <a:gd name="connsiteY7" fmla="*/ 650929 h 2731822"/>
              <a:gd name="connsiteX8" fmla="*/ 1581327 w 1581327"/>
              <a:gd name="connsiteY8" fmla="*/ 821410 h 2731822"/>
              <a:gd name="connsiteX9" fmla="*/ 1565829 w 1581327"/>
              <a:gd name="connsiteY9" fmla="*/ 1146874 h 2731822"/>
              <a:gd name="connsiteX10" fmla="*/ 1534832 w 1581327"/>
              <a:gd name="connsiteY10" fmla="*/ 1379349 h 2731822"/>
              <a:gd name="connsiteX11" fmla="*/ 1503836 w 1581327"/>
              <a:gd name="connsiteY11" fmla="*/ 1425844 h 2731822"/>
              <a:gd name="connsiteX12" fmla="*/ 1457341 w 1581327"/>
              <a:gd name="connsiteY12" fmla="*/ 1456840 h 2731822"/>
              <a:gd name="connsiteX13" fmla="*/ 1426344 w 1581327"/>
              <a:gd name="connsiteY13" fmla="*/ 1503335 h 2731822"/>
              <a:gd name="connsiteX14" fmla="*/ 1379849 w 1581327"/>
              <a:gd name="connsiteY14" fmla="*/ 1518834 h 2731822"/>
              <a:gd name="connsiteX15" fmla="*/ 1317856 w 1581327"/>
              <a:gd name="connsiteY15" fmla="*/ 1580827 h 2731822"/>
              <a:gd name="connsiteX16" fmla="*/ 1271361 w 1581327"/>
              <a:gd name="connsiteY16" fmla="*/ 1627322 h 2731822"/>
              <a:gd name="connsiteX17" fmla="*/ 1224866 w 1581327"/>
              <a:gd name="connsiteY17" fmla="*/ 1658318 h 2731822"/>
              <a:gd name="connsiteX18" fmla="*/ 1085381 w 1581327"/>
              <a:gd name="connsiteY18" fmla="*/ 1782305 h 2731822"/>
              <a:gd name="connsiteX19" fmla="*/ 1054385 w 1581327"/>
              <a:gd name="connsiteY19" fmla="*/ 1828800 h 2731822"/>
              <a:gd name="connsiteX20" fmla="*/ 1007890 w 1581327"/>
              <a:gd name="connsiteY20" fmla="*/ 1859796 h 2731822"/>
              <a:gd name="connsiteX21" fmla="*/ 961395 w 1581327"/>
              <a:gd name="connsiteY21" fmla="*/ 1906291 h 2731822"/>
              <a:gd name="connsiteX22" fmla="*/ 914900 w 1581327"/>
              <a:gd name="connsiteY22" fmla="*/ 1937288 h 2731822"/>
              <a:gd name="connsiteX23" fmla="*/ 821910 w 1581327"/>
              <a:gd name="connsiteY23" fmla="*/ 2014779 h 2731822"/>
              <a:gd name="connsiteX24" fmla="*/ 682425 w 1581327"/>
              <a:gd name="connsiteY24" fmla="*/ 2123268 h 2731822"/>
              <a:gd name="connsiteX25" fmla="*/ 651429 w 1581327"/>
              <a:gd name="connsiteY25" fmla="*/ 2169763 h 2731822"/>
              <a:gd name="connsiteX26" fmla="*/ 604934 w 1581327"/>
              <a:gd name="connsiteY26" fmla="*/ 2216257 h 2731822"/>
              <a:gd name="connsiteX27" fmla="*/ 496446 w 1581327"/>
              <a:gd name="connsiteY27" fmla="*/ 2278251 h 2731822"/>
              <a:gd name="connsiteX28" fmla="*/ 418954 w 1581327"/>
              <a:gd name="connsiteY28" fmla="*/ 2355742 h 2731822"/>
              <a:gd name="connsiteX29" fmla="*/ 341463 w 1581327"/>
              <a:gd name="connsiteY29" fmla="*/ 2417735 h 2731822"/>
              <a:gd name="connsiteX30" fmla="*/ 263971 w 1581327"/>
              <a:gd name="connsiteY30" fmla="*/ 2495227 h 2731822"/>
              <a:gd name="connsiteX31" fmla="*/ 232975 w 1581327"/>
              <a:gd name="connsiteY31" fmla="*/ 2541722 h 2731822"/>
              <a:gd name="connsiteX32" fmla="*/ 186480 w 1581327"/>
              <a:gd name="connsiteY32" fmla="*/ 2572718 h 2731822"/>
              <a:gd name="connsiteX33" fmla="*/ 139985 w 1581327"/>
              <a:gd name="connsiteY33" fmla="*/ 2619213 h 2731822"/>
              <a:gd name="connsiteX34" fmla="*/ 46995 w 1581327"/>
              <a:gd name="connsiteY34" fmla="*/ 2681207 h 2731822"/>
              <a:gd name="connsiteX35" fmla="*/ 15998 w 1581327"/>
              <a:gd name="connsiteY35" fmla="*/ 2727702 h 2731822"/>
              <a:gd name="connsiteX36" fmla="*/ 500 w 1581327"/>
              <a:gd name="connsiteY36" fmla="*/ 0 h 27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1327" h="2731822">
                <a:moveTo>
                  <a:pt x="62493" y="46495"/>
                </a:moveTo>
                <a:cubicBezTo>
                  <a:pt x="98656" y="51661"/>
                  <a:pt x="134451" y="61993"/>
                  <a:pt x="170981" y="61993"/>
                </a:cubicBezTo>
                <a:cubicBezTo>
                  <a:pt x="425883" y="61993"/>
                  <a:pt x="418810" y="59435"/>
                  <a:pt x="589436" y="30996"/>
                </a:cubicBezTo>
                <a:lnTo>
                  <a:pt x="1224866" y="46495"/>
                </a:lnTo>
                <a:cubicBezTo>
                  <a:pt x="1266482" y="48194"/>
                  <a:pt x="1307431" y="57633"/>
                  <a:pt x="1348853" y="61993"/>
                </a:cubicBezTo>
                <a:cubicBezTo>
                  <a:pt x="1405601" y="67966"/>
                  <a:pt x="1462507" y="72325"/>
                  <a:pt x="1519334" y="77491"/>
                </a:cubicBezTo>
                <a:cubicBezTo>
                  <a:pt x="1526885" y="220969"/>
                  <a:pt x="1533768" y="408884"/>
                  <a:pt x="1550330" y="557939"/>
                </a:cubicBezTo>
                <a:cubicBezTo>
                  <a:pt x="1553800" y="589171"/>
                  <a:pt x="1562157" y="619720"/>
                  <a:pt x="1565829" y="650929"/>
                </a:cubicBezTo>
                <a:cubicBezTo>
                  <a:pt x="1572496" y="707599"/>
                  <a:pt x="1576161" y="764583"/>
                  <a:pt x="1581327" y="821410"/>
                </a:cubicBezTo>
                <a:cubicBezTo>
                  <a:pt x="1576161" y="929898"/>
                  <a:pt x="1572400" y="1038462"/>
                  <a:pt x="1565829" y="1146874"/>
                </a:cubicBezTo>
                <a:cubicBezTo>
                  <a:pt x="1563441" y="1186273"/>
                  <a:pt x="1566202" y="1316607"/>
                  <a:pt x="1534832" y="1379349"/>
                </a:cubicBezTo>
                <a:cubicBezTo>
                  <a:pt x="1526502" y="1396009"/>
                  <a:pt x="1517007" y="1412673"/>
                  <a:pt x="1503836" y="1425844"/>
                </a:cubicBezTo>
                <a:cubicBezTo>
                  <a:pt x="1490665" y="1439015"/>
                  <a:pt x="1472839" y="1446508"/>
                  <a:pt x="1457341" y="1456840"/>
                </a:cubicBezTo>
                <a:cubicBezTo>
                  <a:pt x="1447009" y="1472338"/>
                  <a:pt x="1440889" y="1491699"/>
                  <a:pt x="1426344" y="1503335"/>
                </a:cubicBezTo>
                <a:cubicBezTo>
                  <a:pt x="1413587" y="1513541"/>
                  <a:pt x="1391401" y="1507282"/>
                  <a:pt x="1379849" y="1518834"/>
                </a:cubicBezTo>
                <a:cubicBezTo>
                  <a:pt x="1297194" y="1601491"/>
                  <a:pt x="1441841" y="1539500"/>
                  <a:pt x="1317856" y="1580827"/>
                </a:cubicBezTo>
                <a:cubicBezTo>
                  <a:pt x="1302358" y="1596325"/>
                  <a:pt x="1288199" y="1613291"/>
                  <a:pt x="1271361" y="1627322"/>
                </a:cubicBezTo>
                <a:cubicBezTo>
                  <a:pt x="1257052" y="1639246"/>
                  <a:pt x="1238788" y="1645943"/>
                  <a:pt x="1224866" y="1658318"/>
                </a:cubicBezTo>
                <a:cubicBezTo>
                  <a:pt x="1065619" y="1799870"/>
                  <a:pt x="1190907" y="1711954"/>
                  <a:pt x="1085381" y="1782305"/>
                </a:cubicBezTo>
                <a:cubicBezTo>
                  <a:pt x="1075049" y="1797803"/>
                  <a:pt x="1067556" y="1815629"/>
                  <a:pt x="1054385" y="1828800"/>
                </a:cubicBezTo>
                <a:cubicBezTo>
                  <a:pt x="1041214" y="1841971"/>
                  <a:pt x="1022199" y="1847872"/>
                  <a:pt x="1007890" y="1859796"/>
                </a:cubicBezTo>
                <a:cubicBezTo>
                  <a:pt x="991052" y="1873827"/>
                  <a:pt x="978233" y="1892259"/>
                  <a:pt x="961395" y="1906291"/>
                </a:cubicBezTo>
                <a:cubicBezTo>
                  <a:pt x="947086" y="1918216"/>
                  <a:pt x="929209" y="1925363"/>
                  <a:pt x="914900" y="1937288"/>
                </a:cubicBezTo>
                <a:cubicBezTo>
                  <a:pt x="795576" y="2036725"/>
                  <a:pt x="937341" y="1937826"/>
                  <a:pt x="821910" y="2014779"/>
                </a:cubicBezTo>
                <a:cubicBezTo>
                  <a:pt x="751883" y="2119822"/>
                  <a:pt x="842703" y="1998607"/>
                  <a:pt x="682425" y="2123268"/>
                </a:cubicBezTo>
                <a:cubicBezTo>
                  <a:pt x="667722" y="2134704"/>
                  <a:pt x="663353" y="2155454"/>
                  <a:pt x="651429" y="2169763"/>
                </a:cubicBezTo>
                <a:cubicBezTo>
                  <a:pt x="637398" y="2186601"/>
                  <a:pt x="621772" y="2202226"/>
                  <a:pt x="604934" y="2216257"/>
                </a:cubicBezTo>
                <a:cubicBezTo>
                  <a:pt x="572074" y="2243640"/>
                  <a:pt x="534344" y="2259302"/>
                  <a:pt x="496446" y="2278251"/>
                </a:cubicBezTo>
                <a:cubicBezTo>
                  <a:pt x="413784" y="2402242"/>
                  <a:pt x="522280" y="2252416"/>
                  <a:pt x="418954" y="2355742"/>
                </a:cubicBezTo>
                <a:cubicBezTo>
                  <a:pt x="348851" y="2425845"/>
                  <a:pt x="431980" y="2387563"/>
                  <a:pt x="341463" y="2417735"/>
                </a:cubicBezTo>
                <a:cubicBezTo>
                  <a:pt x="258802" y="2541726"/>
                  <a:pt x="367296" y="2391900"/>
                  <a:pt x="263971" y="2495227"/>
                </a:cubicBezTo>
                <a:cubicBezTo>
                  <a:pt x="250800" y="2508398"/>
                  <a:pt x="246146" y="2528551"/>
                  <a:pt x="232975" y="2541722"/>
                </a:cubicBezTo>
                <a:cubicBezTo>
                  <a:pt x="219804" y="2554893"/>
                  <a:pt x="200789" y="2560794"/>
                  <a:pt x="186480" y="2572718"/>
                </a:cubicBezTo>
                <a:cubicBezTo>
                  <a:pt x="169642" y="2586749"/>
                  <a:pt x="157286" y="2605757"/>
                  <a:pt x="139985" y="2619213"/>
                </a:cubicBezTo>
                <a:cubicBezTo>
                  <a:pt x="110579" y="2642085"/>
                  <a:pt x="46995" y="2681207"/>
                  <a:pt x="46995" y="2681207"/>
                </a:cubicBezTo>
                <a:cubicBezTo>
                  <a:pt x="36663" y="2696705"/>
                  <a:pt x="16633" y="2746318"/>
                  <a:pt x="15998" y="2727702"/>
                </a:cubicBezTo>
                <a:cubicBezTo>
                  <a:pt x="-4325" y="2131559"/>
                  <a:pt x="500" y="616910"/>
                  <a:pt x="500" y="0"/>
                </a:cubicBezTo>
              </a:path>
            </a:pathLst>
          </a:custGeom>
          <a:solidFill>
            <a:schemeClr val="accent2">
              <a:alpha val="1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aby in a person's hands&#10;&#10;Description automatically generated">
            <a:extLst>
              <a:ext uri="{FF2B5EF4-FFF2-40B4-BE49-F238E27FC236}">
                <a16:creationId xmlns:a16="http://schemas.microsoft.com/office/drawing/2014/main" id="{F91CE6FE-F9AB-B62C-3F6A-60B67044C8B9}"/>
              </a:ext>
            </a:extLst>
          </p:cNvPr>
          <p:cNvPicPr>
            <a:picLocks noChangeAspect="1"/>
          </p:cNvPicPr>
          <p:nvPr/>
        </p:nvPicPr>
        <p:blipFill>
          <a:blip r:embed="rId4"/>
          <a:stretch>
            <a:fillRect/>
          </a:stretch>
        </p:blipFill>
        <p:spPr>
          <a:xfrm>
            <a:off x="6767427" y="3928248"/>
            <a:ext cx="2713772" cy="2204699"/>
          </a:xfrm>
          <a:prstGeom prst="rect">
            <a:avLst/>
          </a:prstGeom>
        </p:spPr>
      </p:pic>
      <p:sp>
        <p:nvSpPr>
          <p:cNvPr id="23" name="Freeform 22">
            <a:extLst>
              <a:ext uri="{FF2B5EF4-FFF2-40B4-BE49-F238E27FC236}">
                <a16:creationId xmlns:a16="http://schemas.microsoft.com/office/drawing/2014/main" id="{EE152794-D8F2-E060-2113-B3FD12D311E8}"/>
              </a:ext>
            </a:extLst>
          </p:cNvPr>
          <p:cNvSpPr/>
          <p:nvPr/>
        </p:nvSpPr>
        <p:spPr>
          <a:xfrm>
            <a:off x="1173220" y="4792903"/>
            <a:ext cx="5408017" cy="1231511"/>
          </a:xfrm>
          <a:custGeom>
            <a:avLst/>
            <a:gdLst>
              <a:gd name="connsiteX0" fmla="*/ 0 w 5370010"/>
              <a:gd name="connsiteY0" fmla="*/ 1180686 h 1180686"/>
              <a:gd name="connsiteX1" fmla="*/ 992778 w 5370010"/>
              <a:gd name="connsiteY1" fmla="*/ 292411 h 1180686"/>
              <a:gd name="connsiteX2" fmla="*/ 2312126 w 5370010"/>
              <a:gd name="connsiteY2" fmla="*/ 57280 h 1180686"/>
              <a:gd name="connsiteX3" fmla="*/ 4990012 w 5370010"/>
              <a:gd name="connsiteY3" fmla="*/ 5028 h 1180686"/>
              <a:gd name="connsiteX4" fmla="*/ 5290458 w 5370010"/>
              <a:gd name="connsiteY4" fmla="*/ 5028 h 118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0010" h="1180686">
                <a:moveTo>
                  <a:pt x="0" y="1180686"/>
                </a:moveTo>
                <a:cubicBezTo>
                  <a:pt x="303712" y="830165"/>
                  <a:pt x="607424" y="479645"/>
                  <a:pt x="992778" y="292411"/>
                </a:cubicBezTo>
                <a:cubicBezTo>
                  <a:pt x="1378132" y="105177"/>
                  <a:pt x="1645920" y="105177"/>
                  <a:pt x="2312126" y="57280"/>
                </a:cubicBezTo>
                <a:cubicBezTo>
                  <a:pt x="2978332" y="9383"/>
                  <a:pt x="4493623" y="13737"/>
                  <a:pt x="4990012" y="5028"/>
                </a:cubicBezTo>
                <a:cubicBezTo>
                  <a:pt x="5486401" y="-3681"/>
                  <a:pt x="5388429" y="673"/>
                  <a:pt x="5290458" y="5028"/>
                </a:cubicBezTo>
              </a:path>
            </a:pathLst>
          </a:custGeom>
          <a:noFill/>
          <a:ln w="66675">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A19884-3379-A8CA-9A1E-163B2A95D4BF}"/>
              </a:ext>
            </a:extLst>
          </p:cNvPr>
          <p:cNvSpPr txBox="1"/>
          <p:nvPr/>
        </p:nvSpPr>
        <p:spPr>
          <a:xfrm>
            <a:off x="7398931" y="6096371"/>
            <a:ext cx="1580882"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Newbornposing.com</a:t>
            </a:r>
            <a:endParaRPr lang="en-US"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5017382-BF48-1653-0050-2BCD55119F8D}"/>
              </a:ext>
            </a:extLst>
          </p:cNvPr>
          <p:cNvSpPr txBox="1"/>
          <p:nvPr/>
        </p:nvSpPr>
        <p:spPr>
          <a:xfrm>
            <a:off x="3589878" y="4946416"/>
            <a:ext cx="2751074" cy="707886"/>
          </a:xfrm>
          <a:prstGeom prst="rect">
            <a:avLst/>
          </a:prstGeom>
          <a:noFill/>
        </p:spPr>
        <p:txBody>
          <a:bodyPr wrap="none" rtlCol="0">
            <a:spAutoFit/>
          </a:bodyPr>
          <a:lstStyle/>
          <a:p>
            <a:pPr algn="ctr"/>
            <a:r>
              <a:rPr lang="en-US" sz="2000" i="1" dirty="0">
                <a:solidFill>
                  <a:srgbClr val="0432FF"/>
                </a:solidFill>
                <a:latin typeface="Arial" panose="020B0604020202020204" pitchFamily="34" charset="0"/>
                <a:cs typeface="Arial" panose="020B0604020202020204" pitchFamily="34" charset="0"/>
              </a:rPr>
              <a:t>molecular and cellular </a:t>
            </a:r>
          </a:p>
          <a:p>
            <a:pPr algn="ctr"/>
            <a:r>
              <a:rPr lang="en-US" sz="2000" i="1" dirty="0">
                <a:solidFill>
                  <a:srgbClr val="0432FF"/>
                </a:solidFill>
                <a:latin typeface="Arial" panose="020B0604020202020204" pitchFamily="34" charset="0"/>
                <a:cs typeface="Arial" panose="020B0604020202020204" pitchFamily="34" charset="0"/>
              </a:rPr>
              <a:t>engineering</a:t>
            </a:r>
          </a:p>
        </p:txBody>
      </p:sp>
      <p:sp>
        <p:nvSpPr>
          <p:cNvPr id="26" name="TextBox 25">
            <a:extLst>
              <a:ext uri="{FF2B5EF4-FFF2-40B4-BE49-F238E27FC236}">
                <a16:creationId xmlns:a16="http://schemas.microsoft.com/office/drawing/2014/main" id="{A3476B6B-F733-4468-C883-CD3784F41C1E}"/>
              </a:ext>
            </a:extLst>
          </p:cNvPr>
          <p:cNvSpPr txBox="1"/>
          <p:nvPr/>
        </p:nvSpPr>
        <p:spPr>
          <a:xfrm>
            <a:off x="3509112" y="3981401"/>
            <a:ext cx="3072132" cy="707886"/>
          </a:xfrm>
          <a:prstGeom prst="rect">
            <a:avLst/>
          </a:prstGeom>
          <a:noFill/>
        </p:spPr>
        <p:txBody>
          <a:bodyPr wrap="square" rtlCol="0">
            <a:spAutoFit/>
          </a:bodyPr>
          <a:lstStyle/>
          <a:p>
            <a:pPr algn="ctr"/>
            <a:r>
              <a:rPr lang="en-US" sz="2000" i="1" dirty="0">
                <a:solidFill>
                  <a:srgbClr val="0432FF"/>
                </a:solidFill>
                <a:latin typeface="Arial" panose="020B0604020202020204" pitchFamily="34" charset="0"/>
                <a:cs typeface="Arial" panose="020B0604020202020204" pitchFamily="34" charset="0"/>
              </a:rPr>
              <a:t>understanding embryonic and fetal development</a:t>
            </a:r>
          </a:p>
        </p:txBody>
      </p:sp>
    </p:spTree>
    <p:extLst>
      <p:ext uri="{BB962C8B-B14F-4D97-AF65-F5344CB8AC3E}">
        <p14:creationId xmlns:p14="http://schemas.microsoft.com/office/powerpoint/2010/main" val="1220351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009069-039A-F9FE-9F1A-9FB1E661F06F}"/>
              </a:ext>
            </a:extLst>
          </p:cNvPr>
          <p:cNvPicPr>
            <a:picLocks noChangeAspect="1"/>
          </p:cNvPicPr>
          <p:nvPr/>
        </p:nvPicPr>
        <p:blipFill rotWithShape="1">
          <a:blip r:embed="rId2">
            <a:extLst>
              <a:ext uri="{28A0092B-C50C-407E-A947-70E740481C1C}">
                <a14:useLocalDpi xmlns:a14="http://schemas.microsoft.com/office/drawing/2010/main" val="0"/>
              </a:ext>
            </a:extLst>
          </a:blip>
          <a:srcRect l="1159" t="31974" r="64284" b="14120"/>
          <a:stretch/>
        </p:blipFill>
        <p:spPr>
          <a:xfrm>
            <a:off x="5855319" y="2364742"/>
            <a:ext cx="2859315" cy="2735716"/>
          </a:xfrm>
          <a:prstGeom prst="rect">
            <a:avLst/>
          </a:prstGeom>
        </p:spPr>
      </p:pic>
      <p:sp>
        <p:nvSpPr>
          <p:cNvPr id="6" name="TextBox 5">
            <a:extLst>
              <a:ext uri="{FF2B5EF4-FFF2-40B4-BE49-F238E27FC236}">
                <a16:creationId xmlns:a16="http://schemas.microsoft.com/office/drawing/2014/main" id="{43703623-5510-E2ED-FD09-A544D93BAEFB}"/>
              </a:ext>
            </a:extLst>
          </p:cNvPr>
          <p:cNvSpPr txBox="1"/>
          <p:nvPr/>
        </p:nvSpPr>
        <p:spPr>
          <a:xfrm>
            <a:off x="5034336" y="5149286"/>
            <a:ext cx="94769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platelets</a:t>
            </a:r>
          </a:p>
        </p:txBody>
      </p:sp>
      <p:sp>
        <p:nvSpPr>
          <p:cNvPr id="7" name="TextBox 6">
            <a:extLst>
              <a:ext uri="{FF2B5EF4-FFF2-40B4-BE49-F238E27FC236}">
                <a16:creationId xmlns:a16="http://schemas.microsoft.com/office/drawing/2014/main" id="{F8ED0591-EE50-5159-2A91-9C230BCA9E98}"/>
              </a:ext>
            </a:extLst>
          </p:cNvPr>
          <p:cNvSpPr txBox="1"/>
          <p:nvPr/>
        </p:nvSpPr>
        <p:spPr>
          <a:xfrm>
            <a:off x="7079020" y="5440932"/>
            <a:ext cx="697628"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mono</a:t>
            </a:r>
          </a:p>
        </p:txBody>
      </p:sp>
      <p:sp>
        <p:nvSpPr>
          <p:cNvPr id="8" name="TextBox 7">
            <a:extLst>
              <a:ext uri="{FF2B5EF4-FFF2-40B4-BE49-F238E27FC236}">
                <a16:creationId xmlns:a16="http://schemas.microsoft.com/office/drawing/2014/main" id="{0E6D6C12-F9FC-ADAF-BB18-482FB337A2BC}"/>
              </a:ext>
            </a:extLst>
          </p:cNvPr>
          <p:cNvSpPr txBox="1"/>
          <p:nvPr/>
        </p:nvSpPr>
        <p:spPr>
          <a:xfrm>
            <a:off x="7551264" y="5153558"/>
            <a:ext cx="798617"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B-cells</a:t>
            </a:r>
          </a:p>
        </p:txBody>
      </p:sp>
      <p:sp>
        <p:nvSpPr>
          <p:cNvPr id="9" name="TextBox 8">
            <a:extLst>
              <a:ext uri="{FF2B5EF4-FFF2-40B4-BE49-F238E27FC236}">
                <a16:creationId xmlns:a16="http://schemas.microsoft.com/office/drawing/2014/main" id="{034C507F-F28F-BF90-CF7D-474860DFCB6D}"/>
              </a:ext>
            </a:extLst>
          </p:cNvPr>
          <p:cNvSpPr txBox="1"/>
          <p:nvPr/>
        </p:nvSpPr>
        <p:spPr>
          <a:xfrm>
            <a:off x="8024685" y="5552870"/>
            <a:ext cx="77604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T-cells</a:t>
            </a:r>
          </a:p>
        </p:txBody>
      </p:sp>
      <p:cxnSp>
        <p:nvCxnSpPr>
          <p:cNvPr id="11" name="Straight Arrow Connector 10">
            <a:extLst>
              <a:ext uri="{FF2B5EF4-FFF2-40B4-BE49-F238E27FC236}">
                <a16:creationId xmlns:a16="http://schemas.microsoft.com/office/drawing/2014/main" id="{CF3CDA94-FFE4-12B1-6F6A-0B4CB97F70B7}"/>
              </a:ext>
            </a:extLst>
          </p:cNvPr>
          <p:cNvCxnSpPr>
            <a:cxnSpLocks/>
          </p:cNvCxnSpPr>
          <p:nvPr/>
        </p:nvCxnSpPr>
        <p:spPr bwMode="auto">
          <a:xfrm flipH="1">
            <a:off x="7059719" y="4943844"/>
            <a:ext cx="306449" cy="25627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A3C319B7-E41E-F2A3-1A35-74AC5D0019E3}"/>
              </a:ext>
            </a:extLst>
          </p:cNvPr>
          <p:cNvCxnSpPr>
            <a:cxnSpLocks/>
          </p:cNvCxnSpPr>
          <p:nvPr/>
        </p:nvCxnSpPr>
        <p:spPr bwMode="auto">
          <a:xfrm>
            <a:off x="7366169" y="4943844"/>
            <a:ext cx="69485" cy="5645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4910155F-1C67-3DD6-52FC-52BC9C1DE7AC}"/>
              </a:ext>
            </a:extLst>
          </p:cNvPr>
          <p:cNvCxnSpPr>
            <a:cxnSpLocks/>
          </p:cNvCxnSpPr>
          <p:nvPr/>
        </p:nvCxnSpPr>
        <p:spPr bwMode="auto">
          <a:xfrm>
            <a:off x="7863417" y="4974959"/>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35D11B3F-93DF-BD08-CC6B-60304347ED32}"/>
              </a:ext>
            </a:extLst>
          </p:cNvPr>
          <p:cNvCxnSpPr>
            <a:cxnSpLocks/>
          </p:cNvCxnSpPr>
          <p:nvPr/>
        </p:nvCxnSpPr>
        <p:spPr bwMode="auto">
          <a:xfrm>
            <a:off x="8430787" y="4965906"/>
            <a:ext cx="0" cy="64430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6" name="Oval 15">
            <a:extLst>
              <a:ext uri="{FF2B5EF4-FFF2-40B4-BE49-F238E27FC236}">
                <a16:creationId xmlns:a16="http://schemas.microsoft.com/office/drawing/2014/main" id="{D9A79C8E-3033-06F8-422A-7A580A327A91}"/>
              </a:ext>
            </a:extLst>
          </p:cNvPr>
          <p:cNvSpPr/>
          <p:nvPr/>
        </p:nvSpPr>
        <p:spPr bwMode="auto">
          <a:xfrm>
            <a:off x="8770881" y="4318489"/>
            <a:ext cx="391236" cy="391236"/>
          </a:xfrm>
          <a:prstGeom prst="ellipse">
            <a:avLst/>
          </a:prstGeom>
          <a:gradFill flip="none" rotWithShape="1">
            <a:gsLst>
              <a:gs pos="1000">
                <a:srgbClr val="690055"/>
              </a:gs>
              <a:gs pos="94000">
                <a:srgbClr val="800000">
                  <a:tint val="44500"/>
                  <a:satMod val="160000"/>
                </a:srgbClr>
              </a:gs>
              <a:gs pos="99000">
                <a:srgbClr val="800000">
                  <a:tint val="23500"/>
                  <a:satMod val="160000"/>
                  <a:lumMod val="68000"/>
                  <a:lumOff val="32000"/>
                </a:srgbClr>
              </a:gs>
            </a:gsLst>
            <a:lin ang="16200000" scaled="1"/>
            <a:tileRect/>
          </a:gradFill>
          <a:ln w="9525" cap="flat" cmpd="sng" algn="ctr">
            <a:solidFill>
              <a:schemeClr val="bg2"/>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FEF4190-894A-6EAC-830F-A40171C14FD0}"/>
              </a:ext>
            </a:extLst>
          </p:cNvPr>
          <p:cNvSpPr txBox="1"/>
          <p:nvPr/>
        </p:nvSpPr>
        <p:spPr>
          <a:xfrm>
            <a:off x="8754239" y="4675037"/>
            <a:ext cx="434734"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NK</a:t>
            </a:r>
          </a:p>
        </p:txBody>
      </p:sp>
      <p:sp>
        <p:nvSpPr>
          <p:cNvPr id="18" name="TextBox 17">
            <a:extLst>
              <a:ext uri="{FF2B5EF4-FFF2-40B4-BE49-F238E27FC236}">
                <a16:creationId xmlns:a16="http://schemas.microsoft.com/office/drawing/2014/main" id="{6C66FCBB-8FAB-7128-D9AD-D7FA7D72CFD5}"/>
              </a:ext>
            </a:extLst>
          </p:cNvPr>
          <p:cNvSpPr txBox="1"/>
          <p:nvPr/>
        </p:nvSpPr>
        <p:spPr>
          <a:xfrm>
            <a:off x="8754697" y="5196670"/>
            <a:ext cx="468397"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NK</a:t>
            </a:r>
          </a:p>
        </p:txBody>
      </p:sp>
      <p:cxnSp>
        <p:nvCxnSpPr>
          <p:cNvPr id="19" name="Straight Arrow Connector 18">
            <a:extLst>
              <a:ext uri="{FF2B5EF4-FFF2-40B4-BE49-F238E27FC236}">
                <a16:creationId xmlns:a16="http://schemas.microsoft.com/office/drawing/2014/main" id="{F9286EB8-40F2-0934-C042-5226E647B442}"/>
              </a:ext>
            </a:extLst>
          </p:cNvPr>
          <p:cNvCxnSpPr>
            <a:cxnSpLocks/>
          </p:cNvCxnSpPr>
          <p:nvPr/>
        </p:nvCxnSpPr>
        <p:spPr bwMode="auto">
          <a:xfrm>
            <a:off x="8962824" y="4962899"/>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A5F0DEDF-835F-E34A-B171-29E81C7D89CF}"/>
              </a:ext>
            </a:extLst>
          </p:cNvPr>
          <p:cNvCxnSpPr>
            <a:cxnSpLocks/>
          </p:cNvCxnSpPr>
          <p:nvPr/>
        </p:nvCxnSpPr>
        <p:spPr bwMode="auto">
          <a:xfrm>
            <a:off x="8161394" y="3935454"/>
            <a:ext cx="697084" cy="313643"/>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1" name="Rectangle 20">
            <a:extLst>
              <a:ext uri="{FF2B5EF4-FFF2-40B4-BE49-F238E27FC236}">
                <a16:creationId xmlns:a16="http://schemas.microsoft.com/office/drawing/2014/main" id="{5EDDE576-1D6A-27AE-081A-33C794206706}"/>
              </a:ext>
            </a:extLst>
          </p:cNvPr>
          <p:cNvSpPr/>
          <p:nvPr/>
        </p:nvSpPr>
        <p:spPr bwMode="auto">
          <a:xfrm>
            <a:off x="8033382" y="3073576"/>
            <a:ext cx="502116" cy="288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B74FFA-C8D7-CAAE-6F14-565F16204D41}"/>
              </a:ext>
            </a:extLst>
          </p:cNvPr>
          <p:cNvSpPr txBox="1"/>
          <p:nvPr/>
        </p:nvSpPr>
        <p:spPr>
          <a:xfrm>
            <a:off x="7972161" y="3116172"/>
            <a:ext cx="673582"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LMPP</a:t>
            </a:r>
          </a:p>
        </p:txBody>
      </p:sp>
      <p:sp>
        <p:nvSpPr>
          <p:cNvPr id="23" name="Oval 22">
            <a:extLst>
              <a:ext uri="{FF2B5EF4-FFF2-40B4-BE49-F238E27FC236}">
                <a16:creationId xmlns:a16="http://schemas.microsoft.com/office/drawing/2014/main" id="{25A49D3C-F07B-C687-2D9A-72F818B18DF4}"/>
              </a:ext>
            </a:extLst>
          </p:cNvPr>
          <p:cNvSpPr/>
          <p:nvPr/>
        </p:nvSpPr>
        <p:spPr bwMode="auto">
          <a:xfrm>
            <a:off x="6255851" y="2868556"/>
            <a:ext cx="391236" cy="391236"/>
          </a:xfrm>
          <a:prstGeom prst="ellipse">
            <a:avLst/>
          </a:prstGeom>
          <a:gradFill flip="none" rotWithShape="1">
            <a:gsLst>
              <a:gs pos="1000">
                <a:srgbClr val="FFBB77">
                  <a:lumMod val="74000"/>
                </a:srgb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rgbClr val="FFBB77"/>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917B738-47FA-475B-D05E-9F3F050E0471}"/>
              </a:ext>
            </a:extLst>
          </p:cNvPr>
          <p:cNvSpPr txBox="1"/>
          <p:nvPr/>
        </p:nvSpPr>
        <p:spPr>
          <a:xfrm>
            <a:off x="6131069" y="2583815"/>
            <a:ext cx="574196" cy="307777"/>
          </a:xfrm>
          <a:prstGeom prst="rect">
            <a:avLst/>
          </a:prstGeom>
          <a:noFill/>
        </p:spPr>
        <p:txBody>
          <a:bodyPr wrap="none" rtlCol="0">
            <a:spAutoFit/>
          </a:bodyPr>
          <a:lstStyle/>
          <a:p>
            <a:r>
              <a:rPr lang="en-US" sz="1400" b="0" dirty="0">
                <a:latin typeface="Arial" panose="020B0604020202020204" pitchFamily="34" charset="0"/>
                <a:cs typeface="Arial" panose="020B0604020202020204" pitchFamily="34" charset="0"/>
              </a:rPr>
              <a:t>MKP</a:t>
            </a:r>
          </a:p>
        </p:txBody>
      </p:sp>
      <p:sp>
        <p:nvSpPr>
          <p:cNvPr id="25" name="Rectangle 24">
            <a:extLst>
              <a:ext uri="{FF2B5EF4-FFF2-40B4-BE49-F238E27FC236}">
                <a16:creationId xmlns:a16="http://schemas.microsoft.com/office/drawing/2014/main" id="{823197D0-F0D8-E45E-2188-3B22B8F2B978}"/>
              </a:ext>
            </a:extLst>
          </p:cNvPr>
          <p:cNvSpPr/>
          <p:nvPr/>
        </p:nvSpPr>
        <p:spPr bwMode="auto">
          <a:xfrm>
            <a:off x="6823772" y="3098586"/>
            <a:ext cx="461204" cy="263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EC8B4B3-675C-4E64-0D17-5A2502E92256}"/>
              </a:ext>
            </a:extLst>
          </p:cNvPr>
          <p:cNvSpPr txBox="1"/>
          <p:nvPr/>
        </p:nvSpPr>
        <p:spPr>
          <a:xfrm>
            <a:off x="6515894" y="3177714"/>
            <a:ext cx="574196"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MEP</a:t>
            </a:r>
          </a:p>
        </p:txBody>
      </p:sp>
      <p:sp>
        <p:nvSpPr>
          <p:cNvPr id="27" name="Rectangle 26">
            <a:extLst>
              <a:ext uri="{FF2B5EF4-FFF2-40B4-BE49-F238E27FC236}">
                <a16:creationId xmlns:a16="http://schemas.microsoft.com/office/drawing/2014/main" id="{C8C3EC17-1B61-9658-8288-A6370E66F68F}"/>
              </a:ext>
            </a:extLst>
          </p:cNvPr>
          <p:cNvSpPr/>
          <p:nvPr/>
        </p:nvSpPr>
        <p:spPr bwMode="auto">
          <a:xfrm>
            <a:off x="6829605" y="3921816"/>
            <a:ext cx="614574" cy="3741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A3A3E5-121A-346D-C178-4B29379D431D}"/>
              </a:ext>
            </a:extLst>
          </p:cNvPr>
          <p:cNvSpPr txBox="1"/>
          <p:nvPr/>
        </p:nvSpPr>
        <p:spPr>
          <a:xfrm>
            <a:off x="5307538" y="4688137"/>
            <a:ext cx="453970"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MK</a:t>
            </a:r>
          </a:p>
        </p:txBody>
      </p:sp>
      <p:cxnSp>
        <p:nvCxnSpPr>
          <p:cNvPr id="29" name="Straight Arrow Connector 28">
            <a:extLst>
              <a:ext uri="{FF2B5EF4-FFF2-40B4-BE49-F238E27FC236}">
                <a16:creationId xmlns:a16="http://schemas.microsoft.com/office/drawing/2014/main" id="{8121620C-F0DE-EBAA-35F4-DD1E8E9F9B46}"/>
              </a:ext>
            </a:extLst>
          </p:cNvPr>
          <p:cNvCxnSpPr>
            <a:cxnSpLocks/>
          </p:cNvCxnSpPr>
          <p:nvPr/>
        </p:nvCxnSpPr>
        <p:spPr bwMode="auto">
          <a:xfrm flipH="1">
            <a:off x="7370510" y="3928010"/>
            <a:ext cx="790884" cy="314966"/>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0" name="TextBox 29">
            <a:extLst>
              <a:ext uri="{FF2B5EF4-FFF2-40B4-BE49-F238E27FC236}">
                <a16:creationId xmlns:a16="http://schemas.microsoft.com/office/drawing/2014/main" id="{E4EC5BE0-81D3-192E-C8F0-260B7C53FD2E}"/>
              </a:ext>
            </a:extLst>
          </p:cNvPr>
          <p:cNvSpPr txBox="1"/>
          <p:nvPr/>
        </p:nvSpPr>
        <p:spPr>
          <a:xfrm>
            <a:off x="6072971" y="4670765"/>
            <a:ext cx="453971" cy="307777"/>
          </a:xfrm>
          <a:prstGeom prst="rect">
            <a:avLst/>
          </a:prstGeom>
          <a:noFill/>
        </p:spPr>
        <p:txBody>
          <a:bodyPr wrap="none" rtlCol="0">
            <a:spAutoFit/>
          </a:bodyPr>
          <a:lstStyle/>
          <a:p>
            <a:r>
              <a:rPr lang="en-US" sz="1400" b="0">
                <a:latin typeface="Arial" panose="020B0604020202020204" pitchFamily="34" charset="0"/>
                <a:cs typeface="Arial" panose="020B0604020202020204" pitchFamily="34" charset="0"/>
              </a:rPr>
              <a:t>Ery</a:t>
            </a:r>
          </a:p>
        </p:txBody>
      </p:sp>
      <p:sp>
        <p:nvSpPr>
          <p:cNvPr id="31" name="TextBox 30">
            <a:extLst>
              <a:ext uri="{FF2B5EF4-FFF2-40B4-BE49-F238E27FC236}">
                <a16:creationId xmlns:a16="http://schemas.microsoft.com/office/drawing/2014/main" id="{3EB84EF2-A96F-F39A-B293-680C72727DCD}"/>
              </a:ext>
            </a:extLst>
          </p:cNvPr>
          <p:cNvSpPr txBox="1"/>
          <p:nvPr/>
        </p:nvSpPr>
        <p:spPr>
          <a:xfrm>
            <a:off x="5940119" y="5156080"/>
            <a:ext cx="718466"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RBCs</a:t>
            </a:r>
          </a:p>
        </p:txBody>
      </p:sp>
      <p:cxnSp>
        <p:nvCxnSpPr>
          <p:cNvPr id="32" name="Straight Arrow Connector 31">
            <a:extLst>
              <a:ext uri="{FF2B5EF4-FFF2-40B4-BE49-F238E27FC236}">
                <a16:creationId xmlns:a16="http://schemas.microsoft.com/office/drawing/2014/main" id="{BE47F172-40EC-EA0A-5C47-FB1B629AE986}"/>
              </a:ext>
            </a:extLst>
          </p:cNvPr>
          <p:cNvCxnSpPr>
            <a:cxnSpLocks/>
          </p:cNvCxnSpPr>
          <p:nvPr/>
        </p:nvCxnSpPr>
        <p:spPr bwMode="auto">
          <a:xfrm>
            <a:off x="6291174" y="4958627"/>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9D7C4C7E-05C5-78C1-3FEE-78F824CAFA99}"/>
              </a:ext>
            </a:extLst>
          </p:cNvPr>
          <p:cNvCxnSpPr>
            <a:cxnSpLocks/>
          </p:cNvCxnSpPr>
          <p:nvPr/>
        </p:nvCxnSpPr>
        <p:spPr bwMode="auto">
          <a:xfrm flipH="1">
            <a:off x="6647087" y="1906934"/>
            <a:ext cx="948202" cy="95051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4" name="Rectangle 33">
            <a:extLst>
              <a:ext uri="{FF2B5EF4-FFF2-40B4-BE49-F238E27FC236}">
                <a16:creationId xmlns:a16="http://schemas.microsoft.com/office/drawing/2014/main" id="{A28E6195-CF5E-FF4C-CEBB-08F346C9C4C9}"/>
              </a:ext>
            </a:extLst>
          </p:cNvPr>
          <p:cNvSpPr/>
          <p:nvPr/>
        </p:nvSpPr>
        <p:spPr bwMode="auto">
          <a:xfrm>
            <a:off x="6881547" y="3406363"/>
            <a:ext cx="453636" cy="4555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4FA5A0AB-F0F8-E804-97EB-8D3B813C7961}"/>
              </a:ext>
            </a:extLst>
          </p:cNvPr>
          <p:cNvPicPr>
            <a:picLocks noChangeAspect="1"/>
          </p:cNvPicPr>
          <p:nvPr/>
        </p:nvPicPr>
        <p:blipFill rotWithShape="1">
          <a:blip r:embed="rId2">
            <a:extLst>
              <a:ext uri="{28A0092B-C50C-407E-A947-70E740481C1C}">
                <a14:useLocalDpi xmlns:a14="http://schemas.microsoft.com/office/drawing/2010/main" val="0"/>
              </a:ext>
            </a:extLst>
          </a:blip>
          <a:srcRect l="10186" t="69725" r="84121" b="21483"/>
          <a:stretch/>
        </p:blipFill>
        <p:spPr>
          <a:xfrm>
            <a:off x="6671168" y="3402942"/>
            <a:ext cx="450447" cy="426695"/>
          </a:xfrm>
          <a:prstGeom prst="rect">
            <a:avLst/>
          </a:prstGeom>
        </p:spPr>
      </p:pic>
      <p:sp>
        <p:nvSpPr>
          <p:cNvPr id="36" name="Rectangle 35">
            <a:extLst>
              <a:ext uri="{FF2B5EF4-FFF2-40B4-BE49-F238E27FC236}">
                <a16:creationId xmlns:a16="http://schemas.microsoft.com/office/drawing/2014/main" id="{053FF43C-7537-642C-582C-16797247A69D}"/>
              </a:ext>
            </a:extLst>
          </p:cNvPr>
          <p:cNvSpPr/>
          <p:nvPr/>
        </p:nvSpPr>
        <p:spPr bwMode="auto">
          <a:xfrm>
            <a:off x="6456097" y="4242976"/>
            <a:ext cx="603622" cy="7355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AED0F0-0534-89E9-9BCC-61A894CC6761}"/>
              </a:ext>
            </a:extLst>
          </p:cNvPr>
          <p:cNvCxnSpPr>
            <a:cxnSpLocks/>
          </p:cNvCxnSpPr>
          <p:nvPr/>
        </p:nvCxnSpPr>
        <p:spPr bwMode="auto">
          <a:xfrm>
            <a:off x="5529825" y="4958627"/>
            <a:ext cx="0" cy="25959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F4BCA4B8-7748-667E-F5D4-44340EB176EF}"/>
              </a:ext>
            </a:extLst>
          </p:cNvPr>
          <p:cNvCxnSpPr>
            <a:cxnSpLocks/>
          </p:cNvCxnSpPr>
          <p:nvPr/>
        </p:nvCxnSpPr>
        <p:spPr bwMode="auto">
          <a:xfrm flipH="1">
            <a:off x="5635087" y="3308429"/>
            <a:ext cx="656087" cy="97105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39" name="Straight Arrow Connector 38">
            <a:extLst>
              <a:ext uri="{FF2B5EF4-FFF2-40B4-BE49-F238E27FC236}">
                <a16:creationId xmlns:a16="http://schemas.microsoft.com/office/drawing/2014/main" id="{2A59FF63-F193-DE9C-0F95-454DC1A75CA6}"/>
              </a:ext>
            </a:extLst>
          </p:cNvPr>
          <p:cNvCxnSpPr>
            <a:cxnSpLocks/>
          </p:cNvCxnSpPr>
          <p:nvPr/>
        </p:nvCxnSpPr>
        <p:spPr bwMode="auto">
          <a:xfrm flipH="1">
            <a:off x="5703978" y="3736604"/>
            <a:ext cx="949317" cy="6096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40" name="Oval 39">
            <a:extLst>
              <a:ext uri="{FF2B5EF4-FFF2-40B4-BE49-F238E27FC236}">
                <a16:creationId xmlns:a16="http://schemas.microsoft.com/office/drawing/2014/main" id="{86DDB671-4FB2-2E06-0C9E-CF2A2D058AC2}"/>
              </a:ext>
            </a:extLst>
          </p:cNvPr>
          <p:cNvSpPr/>
          <p:nvPr/>
        </p:nvSpPr>
        <p:spPr bwMode="auto">
          <a:xfrm>
            <a:off x="6099231" y="4320512"/>
            <a:ext cx="391236" cy="391236"/>
          </a:xfrm>
          <a:prstGeom prst="ellipse">
            <a:avLst/>
          </a:prstGeom>
          <a:gradFill flip="none" rotWithShape="1">
            <a:gsLst>
              <a:gs pos="14000">
                <a:srgbClr val="FF0000"/>
              </a:gs>
              <a:gs pos="94000">
                <a:srgbClr val="800000">
                  <a:tint val="44500"/>
                  <a:satMod val="160000"/>
                </a:srgbClr>
              </a:gs>
              <a:gs pos="99000">
                <a:srgbClr val="800000">
                  <a:tint val="23500"/>
                  <a:satMod val="160000"/>
                  <a:lumMod val="68000"/>
                  <a:lumOff val="32000"/>
                </a:srgbClr>
              </a:gs>
            </a:gsLst>
            <a:lin ang="16200000" scaled="1"/>
            <a:tileRect/>
          </a:gradFill>
          <a:ln w="9525" cap="flat" cmpd="sng" algn="ctr">
            <a:solidFill>
              <a:srgbClr val="CE0025">
                <a:alpha val="90980"/>
              </a:srgbClr>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276952D5-F579-276B-DB5A-5930F6E7DA75}"/>
              </a:ext>
            </a:extLst>
          </p:cNvPr>
          <p:cNvCxnSpPr>
            <a:cxnSpLocks/>
          </p:cNvCxnSpPr>
          <p:nvPr/>
        </p:nvCxnSpPr>
        <p:spPr bwMode="auto">
          <a:xfrm flipH="1">
            <a:off x="6382547" y="3743205"/>
            <a:ext cx="254512" cy="53627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42" name="Rectangle 41">
            <a:extLst>
              <a:ext uri="{FF2B5EF4-FFF2-40B4-BE49-F238E27FC236}">
                <a16:creationId xmlns:a16="http://schemas.microsoft.com/office/drawing/2014/main" id="{CC2E5588-1033-A753-7ED9-839467755A68}"/>
              </a:ext>
            </a:extLst>
          </p:cNvPr>
          <p:cNvSpPr/>
          <p:nvPr/>
        </p:nvSpPr>
        <p:spPr bwMode="auto">
          <a:xfrm>
            <a:off x="7149908" y="3039249"/>
            <a:ext cx="453636" cy="4555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961FC66D-8A5F-4F88-FDE3-77C6196641CC}"/>
              </a:ext>
            </a:extLst>
          </p:cNvPr>
          <p:cNvCxnSpPr>
            <a:cxnSpLocks/>
          </p:cNvCxnSpPr>
          <p:nvPr/>
        </p:nvCxnSpPr>
        <p:spPr bwMode="auto">
          <a:xfrm flipH="1">
            <a:off x="7043039" y="3051835"/>
            <a:ext cx="572914" cy="38114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45" name="Oval 44">
            <a:extLst>
              <a:ext uri="{FF2B5EF4-FFF2-40B4-BE49-F238E27FC236}">
                <a16:creationId xmlns:a16="http://schemas.microsoft.com/office/drawing/2014/main" id="{4E4F9DF1-01DD-F852-9DAB-E696B29FBA72}"/>
              </a:ext>
            </a:extLst>
          </p:cNvPr>
          <p:cNvSpPr/>
          <p:nvPr/>
        </p:nvSpPr>
        <p:spPr bwMode="auto">
          <a:xfrm>
            <a:off x="5343811" y="4323969"/>
            <a:ext cx="391236" cy="391236"/>
          </a:xfrm>
          <a:prstGeom prst="ellipse">
            <a:avLst/>
          </a:prstGeom>
          <a:gradFill flip="none" rotWithShape="1">
            <a:gsLst>
              <a:gs pos="1000">
                <a:srgbClr val="FFBB77">
                  <a:lumMod val="74000"/>
                </a:srgb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rgbClr val="FFBB77"/>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E06B3E69-2107-DBD0-274E-4C32AEC633F5}"/>
              </a:ext>
            </a:extLst>
          </p:cNvPr>
          <p:cNvSpPr/>
          <p:nvPr/>
        </p:nvSpPr>
        <p:spPr bwMode="auto">
          <a:xfrm>
            <a:off x="7417778" y="1448952"/>
            <a:ext cx="391236" cy="391236"/>
          </a:xfrm>
          <a:prstGeom prst="ellipse">
            <a:avLst/>
          </a:prstGeom>
          <a:gradFill flip="none" rotWithShape="1">
            <a:gsLst>
              <a:gs pos="1000">
                <a:schemeClr val="accent1">
                  <a:lumMod val="75000"/>
                </a:schemeClr>
              </a:gs>
              <a:gs pos="100000">
                <a:srgbClr val="ECB000">
                  <a:lumMod val="65000"/>
                  <a:lumOff val="35000"/>
                </a:srgbClr>
              </a:gs>
              <a:gs pos="99000">
                <a:srgbClr val="800000">
                  <a:tint val="23500"/>
                  <a:satMod val="160000"/>
                  <a:lumMod val="68000"/>
                  <a:lumOff val="32000"/>
                </a:srgbClr>
              </a:gs>
            </a:gsLst>
            <a:lin ang="16200000" scaled="1"/>
            <a:tileRect/>
          </a:gradFill>
          <a:ln w="9525" cap="flat" cmpd="sng" algn="ctr">
            <a:solidFill>
              <a:schemeClr val="accent1"/>
            </a:solidFill>
            <a:prstDash val="solid"/>
            <a:round/>
            <a:headEnd type="none" w="med" len="med"/>
            <a:tailEnd type="none" w="med" len="med"/>
          </a:ln>
          <a:effectLst>
            <a:outerShdw blurRad="50800" dist="38100" dir="5400000" sx="95000" sy="95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4EE78EA7-F53C-F8A6-2010-365240B5D5FD}"/>
              </a:ext>
            </a:extLst>
          </p:cNvPr>
          <p:cNvCxnSpPr>
            <a:cxnSpLocks/>
          </p:cNvCxnSpPr>
          <p:nvPr/>
        </p:nvCxnSpPr>
        <p:spPr bwMode="auto">
          <a:xfrm>
            <a:off x="7605386" y="1924343"/>
            <a:ext cx="0" cy="40526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48" name="TextBox 47">
            <a:extLst>
              <a:ext uri="{FF2B5EF4-FFF2-40B4-BE49-F238E27FC236}">
                <a16:creationId xmlns:a16="http://schemas.microsoft.com/office/drawing/2014/main" id="{41DDBD70-B6A2-3556-EE9C-9D1FA39BA6AA}"/>
              </a:ext>
            </a:extLst>
          </p:cNvPr>
          <p:cNvSpPr txBox="1"/>
          <p:nvPr/>
        </p:nvSpPr>
        <p:spPr>
          <a:xfrm>
            <a:off x="7136892" y="955539"/>
            <a:ext cx="942887"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HSC</a:t>
            </a:r>
          </a:p>
        </p:txBody>
      </p:sp>
      <p:sp>
        <p:nvSpPr>
          <p:cNvPr id="49" name="Rectangle 48">
            <a:extLst>
              <a:ext uri="{FF2B5EF4-FFF2-40B4-BE49-F238E27FC236}">
                <a16:creationId xmlns:a16="http://schemas.microsoft.com/office/drawing/2014/main" id="{7CD886ED-0704-A2E7-4846-B03EDA2D3796}"/>
              </a:ext>
            </a:extLst>
          </p:cNvPr>
          <p:cNvSpPr/>
          <p:nvPr/>
        </p:nvSpPr>
        <p:spPr bwMode="auto">
          <a:xfrm>
            <a:off x="7863417" y="2527371"/>
            <a:ext cx="820232" cy="4308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1E6F6BBD-866C-06F1-F7A1-51D60D5303B8}"/>
              </a:ext>
            </a:extLst>
          </p:cNvPr>
          <p:cNvSpPr/>
          <p:nvPr/>
        </p:nvSpPr>
        <p:spPr bwMode="auto">
          <a:xfrm>
            <a:off x="7036422" y="3116172"/>
            <a:ext cx="2241591" cy="2872590"/>
          </a:xfrm>
          <a:prstGeom prst="roundRect">
            <a:avLst/>
          </a:prstGeom>
          <a:solidFill>
            <a:srgbClr val="FFFF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3DEFA5D7-1EF8-3214-F392-D56D76BB318A}"/>
              </a:ext>
            </a:extLst>
          </p:cNvPr>
          <p:cNvSpPr/>
          <p:nvPr/>
        </p:nvSpPr>
        <p:spPr bwMode="auto">
          <a:xfrm rot="1944066">
            <a:off x="5726509" y="2544600"/>
            <a:ext cx="548951" cy="2485697"/>
          </a:xfrm>
          <a:prstGeom prst="roundRect">
            <a:avLst/>
          </a:prstGeom>
          <a:solidFill>
            <a:srgbClr val="FFC000">
              <a:alpha val="2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2" name="Right Triangle 51">
            <a:extLst>
              <a:ext uri="{FF2B5EF4-FFF2-40B4-BE49-F238E27FC236}">
                <a16:creationId xmlns:a16="http://schemas.microsoft.com/office/drawing/2014/main" id="{A9ED1F86-393C-F0D1-014C-B710BF0D5EB7}"/>
              </a:ext>
            </a:extLst>
          </p:cNvPr>
          <p:cNvSpPr/>
          <p:nvPr/>
        </p:nvSpPr>
        <p:spPr bwMode="auto">
          <a:xfrm rot="1589123" flipH="1">
            <a:off x="5600143" y="2906668"/>
            <a:ext cx="1175127" cy="2205312"/>
          </a:xfrm>
          <a:prstGeom prst="rtTriangle">
            <a:avLst/>
          </a:prstGeom>
          <a:solidFill>
            <a:srgbClr val="FF00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F5DB16B-9A75-F5E3-F852-967AAF2C46B2}"/>
              </a:ext>
            </a:extLst>
          </p:cNvPr>
          <p:cNvSpPr txBox="1"/>
          <p:nvPr/>
        </p:nvSpPr>
        <p:spPr>
          <a:xfrm>
            <a:off x="6716847" y="5132012"/>
            <a:ext cx="595035" cy="338554"/>
          </a:xfrm>
          <a:prstGeom prst="rect">
            <a:avLst/>
          </a:prstGeom>
          <a:noFill/>
        </p:spPr>
        <p:txBody>
          <a:bodyPr wrap="none" rtlCol="0">
            <a:spAutoFit/>
          </a:bodyPr>
          <a:lstStyle/>
          <a:p>
            <a:r>
              <a:rPr lang="en-US" sz="1600" b="0">
                <a:latin typeface="Arial" panose="020B0604020202020204" pitchFamily="34" charset="0"/>
                <a:cs typeface="Arial" panose="020B0604020202020204" pitchFamily="34" charset="0"/>
              </a:rPr>
              <a:t>gran</a:t>
            </a:r>
          </a:p>
        </p:txBody>
      </p:sp>
      <p:sp>
        <p:nvSpPr>
          <p:cNvPr id="56" name="Right Triangle 55">
            <a:extLst>
              <a:ext uri="{FF2B5EF4-FFF2-40B4-BE49-F238E27FC236}">
                <a16:creationId xmlns:a16="http://schemas.microsoft.com/office/drawing/2014/main" id="{BF81A99F-4047-A768-C2FF-D330F19F3F18}"/>
              </a:ext>
            </a:extLst>
          </p:cNvPr>
          <p:cNvSpPr/>
          <p:nvPr/>
        </p:nvSpPr>
        <p:spPr bwMode="auto">
          <a:xfrm flipH="1">
            <a:off x="6371977" y="3911645"/>
            <a:ext cx="1258104" cy="2023670"/>
          </a:xfrm>
          <a:prstGeom prst="rtTriangle">
            <a:avLst/>
          </a:prstGeom>
          <a:solidFill>
            <a:srgbClr val="00B05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6A9B932-5989-E3A2-43FA-1AB03C047919}"/>
              </a:ext>
            </a:extLst>
          </p:cNvPr>
          <p:cNvSpPr txBox="1"/>
          <p:nvPr/>
        </p:nvSpPr>
        <p:spPr>
          <a:xfrm>
            <a:off x="5680922" y="6170558"/>
            <a:ext cx="2710999" cy="369332"/>
          </a:xfrm>
          <a:prstGeom prst="rect">
            <a:avLst/>
          </a:prstGeom>
          <a:noFill/>
        </p:spPr>
        <p:txBody>
          <a:bodyPr wrap="none" rtlCol="0">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Pellin</a:t>
            </a:r>
            <a:r>
              <a:rPr lang="en-US" sz="1800" b="0" i="1" dirty="0">
                <a:latin typeface="Arial" panose="020B0604020202020204" pitchFamily="34" charset="0"/>
                <a:cs typeface="Arial" panose="020B0604020202020204" pitchFamily="34" charset="0"/>
              </a:rPr>
              <a:t>, Nat Comm 2019)</a:t>
            </a:r>
          </a:p>
        </p:txBody>
      </p:sp>
      <p:sp>
        <p:nvSpPr>
          <p:cNvPr id="44" name="Right Brace 43">
            <a:extLst>
              <a:ext uri="{FF2B5EF4-FFF2-40B4-BE49-F238E27FC236}">
                <a16:creationId xmlns:a16="http://schemas.microsoft.com/office/drawing/2014/main" id="{2282CDE4-3F5E-6909-E9EE-B068DDF8A100}"/>
              </a:ext>
            </a:extLst>
          </p:cNvPr>
          <p:cNvSpPr/>
          <p:nvPr/>
        </p:nvSpPr>
        <p:spPr>
          <a:xfrm rot="10800000" flipH="1" flipV="1">
            <a:off x="9337831" y="2192439"/>
            <a:ext cx="300623" cy="2132122"/>
          </a:xfrm>
          <a:prstGeom prst="rightBrace">
            <a:avLst/>
          </a:prstGeom>
          <a:solidFill>
            <a:schemeClr val="bg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6E5A0D2-5F3F-E8CB-5170-55D75A6AEE3E}"/>
              </a:ext>
            </a:extLst>
          </p:cNvPr>
          <p:cNvSpPr txBox="1"/>
          <p:nvPr/>
        </p:nvSpPr>
        <p:spPr>
          <a:xfrm rot="16200000" flipV="1">
            <a:off x="8857191" y="2949339"/>
            <a:ext cx="1986441" cy="523220"/>
          </a:xfrm>
          <a:prstGeom prst="rect">
            <a:avLst/>
          </a:prstGeom>
          <a:noFill/>
        </p:spPr>
        <p:txBody>
          <a:bodyPr wrap="none" rtlCol="0">
            <a:spAutoFit/>
          </a:bodyPr>
          <a:lstStyle/>
          <a:p>
            <a:r>
              <a:rPr lang="en-US" sz="2800" b="0" i="1" dirty="0">
                <a:latin typeface="Arial" panose="020B0604020202020204" pitchFamily="34" charset="0"/>
                <a:cs typeface="Arial" panose="020B0604020202020204" pitchFamily="34" charset="0"/>
              </a:rPr>
              <a:t>progenitors</a:t>
            </a:r>
          </a:p>
        </p:txBody>
      </p:sp>
      <p:sp>
        <p:nvSpPr>
          <p:cNvPr id="3" name="TextBox 2">
            <a:extLst>
              <a:ext uri="{FF2B5EF4-FFF2-40B4-BE49-F238E27FC236}">
                <a16:creationId xmlns:a16="http://schemas.microsoft.com/office/drawing/2014/main" id="{EC63574B-3C8B-06CE-4343-42EA70D19743}"/>
              </a:ext>
            </a:extLst>
          </p:cNvPr>
          <p:cNvSpPr txBox="1"/>
          <p:nvPr/>
        </p:nvSpPr>
        <p:spPr>
          <a:xfrm>
            <a:off x="300252" y="184407"/>
            <a:ext cx="97445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Two differentiation pathways from HSC -&gt; Mk</a:t>
            </a:r>
          </a:p>
        </p:txBody>
      </p:sp>
      <p:sp>
        <p:nvSpPr>
          <p:cNvPr id="13" name="Rounded Rectangle 12">
            <a:extLst>
              <a:ext uri="{FF2B5EF4-FFF2-40B4-BE49-F238E27FC236}">
                <a16:creationId xmlns:a16="http://schemas.microsoft.com/office/drawing/2014/main" id="{CC45BCF1-F856-D89C-939F-59FC69750AD6}"/>
              </a:ext>
            </a:extLst>
          </p:cNvPr>
          <p:cNvSpPr/>
          <p:nvPr/>
        </p:nvSpPr>
        <p:spPr bwMode="auto">
          <a:xfrm rot="2642240">
            <a:off x="6833863" y="1908516"/>
            <a:ext cx="414291" cy="1025178"/>
          </a:xfrm>
          <a:prstGeom prst="roundRect">
            <a:avLst/>
          </a:prstGeom>
          <a:solidFill>
            <a:srgbClr val="FFC000">
              <a:alpha val="2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AC04DE1-A061-3342-D4C6-548429417DA2}"/>
              </a:ext>
            </a:extLst>
          </p:cNvPr>
          <p:cNvSpPr txBox="1"/>
          <p:nvPr/>
        </p:nvSpPr>
        <p:spPr>
          <a:xfrm>
            <a:off x="557952" y="1352596"/>
            <a:ext cx="4525315" cy="430887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“Canonical” pathway</a:t>
            </a:r>
          </a:p>
          <a:p>
            <a:r>
              <a:rPr lang="en-US" sz="2400" dirty="0">
                <a:latin typeface="Arial" panose="020B0604020202020204" pitchFamily="34" charset="0"/>
                <a:cs typeface="Arial" panose="020B0604020202020204" pitchFamily="34" charset="0"/>
              </a:rPr>
              <a:t>(Flk2-dependent)</a:t>
            </a:r>
          </a:p>
          <a:p>
            <a:r>
              <a:rPr lang="en-US" sz="2400" dirty="0">
                <a:latin typeface="Arial" panose="020B0604020202020204" pitchFamily="34" charset="0"/>
                <a:cs typeface="Arial" panose="020B0604020202020204" pitchFamily="34" charset="0"/>
              </a:rPr>
              <a:t>HSC-&gt;MPP-&gt;MEP-&gt;MkP-&gt;Mk</a:t>
            </a:r>
          </a:p>
          <a:p>
            <a:endParaRPr lang="en-US" sz="2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“Alternate” pathway</a:t>
            </a:r>
          </a:p>
          <a:p>
            <a:r>
              <a:rPr lang="en-US" sz="2400" dirty="0">
                <a:latin typeface="Arial" panose="020B0604020202020204" pitchFamily="34" charset="0"/>
                <a:cs typeface="Arial" panose="020B0604020202020204" pitchFamily="34" charset="0"/>
              </a:rPr>
              <a:t>(Flk2-independent, “Direct”)</a:t>
            </a:r>
          </a:p>
          <a:p>
            <a:r>
              <a:rPr lang="en-US" sz="2400" dirty="0">
                <a:latin typeface="Arial" panose="020B0604020202020204" pitchFamily="34" charset="0"/>
                <a:cs typeface="Arial" panose="020B0604020202020204" pitchFamily="34" charset="0"/>
              </a:rPr>
              <a:t>HSC-&gt;MkP-&gt;Mk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contributes platelets in aged mice, which are more responsive to thrombin</a:t>
            </a:r>
          </a:p>
        </p:txBody>
      </p:sp>
      <p:sp>
        <p:nvSpPr>
          <p:cNvPr id="10" name="TextBox 9">
            <a:extLst>
              <a:ext uri="{FF2B5EF4-FFF2-40B4-BE49-F238E27FC236}">
                <a16:creationId xmlns:a16="http://schemas.microsoft.com/office/drawing/2014/main" id="{D9B97ACC-681F-8424-2F17-CFC0D5D3AC87}"/>
              </a:ext>
            </a:extLst>
          </p:cNvPr>
          <p:cNvSpPr txBox="1"/>
          <p:nvPr/>
        </p:nvSpPr>
        <p:spPr>
          <a:xfrm>
            <a:off x="1107699" y="6211340"/>
            <a:ext cx="2710999" cy="369332"/>
          </a:xfrm>
          <a:prstGeom prst="rect">
            <a:avLst/>
          </a:prstGeom>
          <a:noFill/>
        </p:spPr>
        <p:txBody>
          <a:bodyPr wrap="square" rtlCol="0">
            <a:spAutoFit/>
          </a:bodyPr>
          <a:lstStyle/>
          <a:p>
            <a:r>
              <a:rPr lang="en-US" sz="1800" b="0" i="1" dirty="0">
                <a:latin typeface="Arial" panose="020B0604020202020204" pitchFamily="34" charset="0"/>
                <a:cs typeface="Arial" panose="020B0604020202020204" pitchFamily="34" charset="0"/>
              </a:rPr>
              <a:t>(</a:t>
            </a:r>
            <a:r>
              <a:rPr lang="en-US" sz="1800" b="0" i="1" dirty="0" err="1">
                <a:latin typeface="Arial" panose="020B0604020202020204" pitchFamily="34" charset="0"/>
                <a:cs typeface="Arial" panose="020B0604020202020204" pitchFamily="34" charset="0"/>
              </a:rPr>
              <a:t>Poscablo</a:t>
            </a:r>
            <a:r>
              <a:rPr lang="en-US" sz="1800" b="0" i="1" dirty="0">
                <a:latin typeface="Arial" panose="020B0604020202020204" pitchFamily="34" charset="0"/>
                <a:cs typeface="Arial" panose="020B0604020202020204" pitchFamily="34" charset="0"/>
              </a:rPr>
              <a:t>, Cell 2025)</a:t>
            </a:r>
          </a:p>
        </p:txBody>
      </p:sp>
    </p:spTree>
    <p:extLst>
      <p:ext uri="{BB962C8B-B14F-4D97-AF65-F5344CB8AC3E}">
        <p14:creationId xmlns:p14="http://schemas.microsoft.com/office/powerpoint/2010/main" val="190235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ACB51-2B8A-DBB8-CA50-91529E2BFAB1}"/>
              </a:ext>
            </a:extLst>
          </p:cNvPr>
          <p:cNvSpPr txBox="1"/>
          <p:nvPr/>
        </p:nvSpPr>
        <p:spPr>
          <a:xfrm>
            <a:off x="3897647" y="174910"/>
            <a:ext cx="5000087"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Acknowledgements</a:t>
            </a:r>
          </a:p>
        </p:txBody>
      </p:sp>
      <p:sp>
        <p:nvSpPr>
          <p:cNvPr id="3" name="TextBox 2">
            <a:extLst>
              <a:ext uri="{FF2B5EF4-FFF2-40B4-BE49-F238E27FC236}">
                <a16:creationId xmlns:a16="http://schemas.microsoft.com/office/drawing/2014/main" id="{C111CEEC-16A1-421C-77DB-2DB4B20356E7}"/>
              </a:ext>
            </a:extLst>
          </p:cNvPr>
          <p:cNvSpPr txBox="1"/>
          <p:nvPr/>
        </p:nvSpPr>
        <p:spPr>
          <a:xfrm>
            <a:off x="427584" y="537917"/>
            <a:ext cx="2920992" cy="2554545"/>
          </a:xfrm>
          <a:prstGeom prst="rect">
            <a:avLst/>
          </a:prstGeom>
          <a:noFill/>
        </p:spPr>
        <p:txBody>
          <a:bodyPr wrap="none" rtlCol="0">
            <a:spAutoFit/>
          </a:bodyPr>
          <a:lstStyle/>
          <a:p>
            <a:r>
              <a:rPr lang="en-US" sz="2800" u="sng" dirty="0">
                <a:latin typeface="Arial" panose="020B0604020202020204" pitchFamily="34" charset="0"/>
                <a:cs typeface="Arial" panose="020B0604020202020204" pitchFamily="34" charset="0"/>
              </a:rPr>
              <a:t>Palis lab</a:t>
            </a:r>
          </a:p>
          <a:p>
            <a:r>
              <a:rPr lang="en-US" sz="2400" dirty="0">
                <a:latin typeface="Arial" panose="020B0604020202020204" pitchFamily="34" charset="0"/>
                <a:cs typeface="Arial" panose="020B0604020202020204" pitchFamily="34" charset="0"/>
              </a:rPr>
              <a:t>   Kathleen McGrath</a:t>
            </a:r>
          </a:p>
          <a:p>
            <a:r>
              <a:rPr lang="en-US" sz="2400" dirty="0">
                <a:latin typeface="Arial" panose="020B0604020202020204" pitchFamily="34" charset="0"/>
                <a:cs typeface="Arial" panose="020B0604020202020204" pitchFamily="34" charset="0"/>
              </a:rPr>
              <a:t>   Paul Kingsley</a:t>
            </a:r>
          </a:p>
          <a:p>
            <a:r>
              <a:rPr lang="en-US" sz="2400" dirty="0">
                <a:latin typeface="Arial" panose="020B0604020202020204" pitchFamily="34" charset="0"/>
                <a:cs typeface="Arial" panose="020B0604020202020204" pitchFamily="34" charset="0"/>
              </a:rPr>
              <a:t>   Anne </a:t>
            </a:r>
            <a:r>
              <a:rPr lang="en-US" sz="2400" dirty="0" err="1">
                <a:latin typeface="Arial" panose="020B0604020202020204" pitchFamily="34" charset="0"/>
                <a:cs typeface="Arial" panose="020B0604020202020204" pitchFamily="34" charset="0"/>
              </a:rPr>
              <a:t>Koniski</a:t>
            </a:r>
            <a:endParaRPr lang="en-US" sz="24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Joanna </a:t>
            </a:r>
            <a:r>
              <a:rPr lang="en-US" sz="2400" dirty="0" err="1">
                <a:solidFill>
                  <a:srgbClr val="C00000"/>
                </a:solidFill>
                <a:latin typeface="Arial" panose="020B0604020202020204" pitchFamily="34" charset="0"/>
                <a:cs typeface="Arial" panose="020B0604020202020204" pitchFamily="34" charset="0"/>
              </a:rPr>
              <a:t>Tober</a:t>
            </a:r>
            <a:endParaRPr lang="en-US" sz="2400" dirty="0">
              <a:solidFill>
                <a:srgbClr val="C00000"/>
              </a:solidFill>
              <a:latin typeface="Arial" panose="020B0604020202020204" pitchFamily="34" charset="0"/>
              <a:cs typeface="Arial" panose="020B0604020202020204" pitchFamily="34" charset="0"/>
            </a:endParaRPr>
          </a:p>
          <a:p>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Massiel</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Stolla</a:t>
            </a:r>
            <a:endParaRPr lang="en-US" sz="2400"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F7AD43-E17D-9B16-6714-F10B79BA0808}"/>
              </a:ext>
            </a:extLst>
          </p:cNvPr>
          <p:cNvSpPr txBox="1"/>
          <p:nvPr/>
        </p:nvSpPr>
        <p:spPr>
          <a:xfrm>
            <a:off x="427584" y="3480748"/>
            <a:ext cx="4457502" cy="3108543"/>
          </a:xfrm>
          <a:prstGeom prst="rect">
            <a:avLst/>
          </a:prstGeom>
          <a:noFill/>
        </p:spPr>
        <p:txBody>
          <a:bodyPr wrap="none" rtlCol="0">
            <a:spAutoFit/>
          </a:bodyPr>
          <a:lstStyle/>
          <a:p>
            <a:r>
              <a:rPr lang="en-US" sz="2800" u="sng" dirty="0">
                <a:latin typeface="Arial" panose="020B0604020202020204" pitchFamily="34" charset="0"/>
                <a:cs typeface="Arial" panose="020B0604020202020204" pitchFamily="34" charset="0"/>
              </a:rPr>
              <a:t>Collaborators</a:t>
            </a:r>
          </a:p>
          <a:p>
            <a:r>
              <a:rPr lang="en-US" sz="2400" dirty="0">
                <a:latin typeface="Arial" panose="020B0604020202020204" pitchFamily="34" charset="0"/>
                <a:cs typeface="Arial" panose="020B0604020202020204" pitchFamily="34" charset="0"/>
              </a:rPr>
              <a:t>   </a:t>
            </a:r>
            <a:r>
              <a:rPr lang="en-US" sz="2400" dirty="0">
                <a:solidFill>
                  <a:srgbClr val="0432FF"/>
                </a:solidFill>
                <a:latin typeface="Arial" panose="020B0604020202020204" pitchFamily="34" charset="0"/>
                <a:cs typeface="Arial" panose="020B0604020202020204" pitchFamily="34" charset="0"/>
              </a:rPr>
              <a:t>Craig Morrell (UR)</a:t>
            </a:r>
          </a:p>
          <a:p>
            <a:r>
              <a:rPr lang="en-US" sz="2400" dirty="0">
                <a:solidFill>
                  <a:srgbClr val="0432FF"/>
                </a:solidFill>
                <a:latin typeface="Arial" panose="020B0604020202020204" pitchFamily="34" charset="0"/>
                <a:cs typeface="Arial" panose="020B0604020202020204" pitchFamily="34" charset="0"/>
              </a:rPr>
              <a:t>	</a:t>
            </a:r>
            <a:r>
              <a:rPr lang="en-US" sz="2400" dirty="0" err="1">
                <a:solidFill>
                  <a:srgbClr val="0432FF"/>
                </a:solidFill>
                <a:latin typeface="Arial" panose="020B0604020202020204" pitchFamily="34" charset="0"/>
                <a:cs typeface="Arial" panose="020B0604020202020204" pitchFamily="34" charset="0"/>
              </a:rPr>
              <a:t>Preeti</a:t>
            </a:r>
            <a:r>
              <a:rPr lang="en-US" sz="2400" dirty="0">
                <a:solidFill>
                  <a:srgbClr val="0432FF"/>
                </a:solidFill>
                <a:latin typeface="Arial" panose="020B0604020202020204" pitchFamily="34" charset="0"/>
                <a:cs typeface="Arial" panose="020B0604020202020204" pitchFamily="34" charset="0"/>
              </a:rPr>
              <a:t> Maurya</a:t>
            </a:r>
          </a:p>
          <a:p>
            <a:r>
              <a:rPr lang="en-US" sz="2400" dirty="0">
                <a:solidFill>
                  <a:srgbClr val="0432FF"/>
                </a:solidFill>
                <a:latin typeface="Arial" panose="020B0604020202020204" pitchFamily="34" charset="0"/>
                <a:cs typeface="Arial" panose="020B0604020202020204" pitchFamily="34" charset="0"/>
              </a:rPr>
              <a:t>	Michael Malloy</a:t>
            </a:r>
          </a:p>
          <a:p>
            <a:r>
              <a:rPr lang="en-US" sz="2400" dirty="0">
                <a:latin typeface="Arial" panose="020B0604020202020204" pitchFamily="34" charset="0"/>
                <a:cs typeface="Arial" panose="020B0604020202020204" pitchFamily="34" charset="0"/>
              </a:rPr>
              <a:t>   Martha Sola-</a:t>
            </a:r>
            <a:r>
              <a:rPr lang="en-US" sz="2400" dirty="0" err="1">
                <a:latin typeface="Arial" panose="020B0604020202020204" pitchFamily="34" charset="0"/>
                <a:cs typeface="Arial" panose="020B0604020202020204" pitchFamily="34" charset="0"/>
              </a:rPr>
              <a:t>Visner</a:t>
            </a:r>
            <a:r>
              <a:rPr lang="en-US" sz="2400" dirty="0">
                <a:latin typeface="Arial" panose="020B0604020202020204" pitchFamily="34" charset="0"/>
                <a:cs typeface="Arial" panose="020B0604020202020204" pitchFamily="34" charset="0"/>
              </a:rPr>
              <a:t> (Harvard)</a:t>
            </a:r>
          </a:p>
          <a:p>
            <a:r>
              <a:rPr lang="en-US" sz="2400" dirty="0">
                <a:latin typeface="Arial" panose="020B0604020202020204" pitchFamily="34" charset="0"/>
                <a:cs typeface="Arial" panose="020B0604020202020204" pitchFamily="34" charset="0"/>
              </a:rPr>
              <a:t>	Patti Davenport</a:t>
            </a:r>
          </a:p>
          <a:p>
            <a:r>
              <a:rPr lang="en-US" sz="2400" dirty="0">
                <a:latin typeface="Arial" panose="020B0604020202020204" pitchFamily="34" charset="0"/>
                <a:cs typeface="Arial" panose="020B0604020202020204" pitchFamily="34" charset="0"/>
              </a:rPr>
              <a:t>   Chris Thom (Penn)</a:t>
            </a:r>
          </a:p>
          <a:p>
            <a:r>
              <a:rPr lang="en-US" sz="2400" dirty="0">
                <a:latin typeface="Arial" panose="020B0604020202020204" pitchFamily="34" charset="0"/>
                <a:cs typeface="Arial" panose="020B0604020202020204" pitchFamily="34" charset="0"/>
              </a:rPr>
              <a:t>   George Daley (Harvard)</a:t>
            </a:r>
          </a:p>
        </p:txBody>
      </p:sp>
      <p:sp>
        <p:nvSpPr>
          <p:cNvPr id="5" name="TextBox 4">
            <a:extLst>
              <a:ext uri="{FF2B5EF4-FFF2-40B4-BE49-F238E27FC236}">
                <a16:creationId xmlns:a16="http://schemas.microsoft.com/office/drawing/2014/main" id="{B3071565-F7FE-E9A7-5B99-BD2A9C003C39}"/>
              </a:ext>
            </a:extLst>
          </p:cNvPr>
          <p:cNvSpPr txBox="1"/>
          <p:nvPr/>
        </p:nvSpPr>
        <p:spPr>
          <a:xfrm>
            <a:off x="6914797" y="5179316"/>
            <a:ext cx="2048959" cy="1631216"/>
          </a:xfrm>
          <a:prstGeom prst="rect">
            <a:avLst/>
          </a:prstGeom>
          <a:noFill/>
        </p:spPr>
        <p:txBody>
          <a:bodyPr wrap="none" rtlCol="0">
            <a:spAutoFit/>
          </a:bodyPr>
          <a:lstStyle/>
          <a:p>
            <a:r>
              <a:rPr lang="en-US" sz="2800" u="sng" dirty="0">
                <a:latin typeface="Arial" panose="020B0604020202020204" pitchFamily="34" charset="0"/>
                <a:cs typeface="Arial" panose="020B0604020202020204" pitchFamily="34" charset="0"/>
              </a:rPr>
              <a:t>Funding</a:t>
            </a:r>
          </a:p>
          <a:p>
            <a:r>
              <a:rPr lang="en-US" sz="2400" dirty="0">
                <a:latin typeface="Arial" panose="020B0604020202020204" pitchFamily="34" charset="0"/>
                <a:cs typeface="Arial" panose="020B0604020202020204" pitchFamily="34" charset="0"/>
              </a:rPr>
              <a:t>   NHLBI R01</a:t>
            </a:r>
          </a:p>
          <a:p>
            <a:r>
              <a:rPr lang="en-US" sz="2400" dirty="0">
                <a:latin typeface="Arial" panose="020B0604020202020204" pitchFamily="34" charset="0"/>
                <a:cs typeface="Arial" panose="020B0604020202020204" pitchFamily="34" charset="0"/>
              </a:rPr>
              <a:t>   NIDDK R01</a:t>
            </a:r>
          </a:p>
          <a:p>
            <a:r>
              <a:rPr lang="en-US" sz="2400" dirty="0">
                <a:latin typeface="Arial" panose="020B0604020202020204" pitchFamily="34" charset="0"/>
                <a:cs typeface="Arial" panose="020B0604020202020204" pitchFamily="34" charset="0"/>
              </a:rPr>
              <a:t>   NIAID U19</a:t>
            </a:r>
          </a:p>
        </p:txBody>
      </p:sp>
      <p:pic>
        <p:nvPicPr>
          <p:cNvPr id="8" name="Picture 7" descr="A group of people posing for a photo&#10;&#10;Description automatically generated">
            <a:extLst>
              <a:ext uri="{FF2B5EF4-FFF2-40B4-BE49-F238E27FC236}">
                <a16:creationId xmlns:a16="http://schemas.microsoft.com/office/drawing/2014/main" id="{EC01496A-2CBC-5DED-21FC-18E588A5E6D6}"/>
              </a:ext>
            </a:extLst>
          </p:cNvPr>
          <p:cNvPicPr>
            <a:picLocks noChangeAspect="1"/>
          </p:cNvPicPr>
          <p:nvPr/>
        </p:nvPicPr>
        <p:blipFill>
          <a:blip r:embed="rId2"/>
          <a:stretch>
            <a:fillRect/>
          </a:stretch>
        </p:blipFill>
        <p:spPr>
          <a:xfrm>
            <a:off x="3978238" y="1107411"/>
            <a:ext cx="5495075" cy="3666608"/>
          </a:xfrm>
          <a:prstGeom prst="rect">
            <a:avLst/>
          </a:prstGeom>
        </p:spPr>
      </p:pic>
    </p:spTree>
    <p:extLst>
      <p:ext uri="{BB962C8B-B14F-4D97-AF65-F5344CB8AC3E}">
        <p14:creationId xmlns:p14="http://schemas.microsoft.com/office/powerpoint/2010/main" val="104317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close up of a fetus&#10;&#10;Description automatically generated">
            <a:extLst>
              <a:ext uri="{FF2B5EF4-FFF2-40B4-BE49-F238E27FC236}">
                <a16:creationId xmlns:a16="http://schemas.microsoft.com/office/drawing/2014/main" id="{5AB7259F-223A-C0A0-4C4C-92C0248FEB6C}"/>
              </a:ext>
            </a:extLst>
          </p:cNvPr>
          <p:cNvPicPr>
            <a:picLocks noChangeAspect="1"/>
          </p:cNvPicPr>
          <p:nvPr/>
        </p:nvPicPr>
        <p:blipFill>
          <a:blip r:embed="rId2"/>
          <a:stretch>
            <a:fillRect/>
          </a:stretch>
        </p:blipFill>
        <p:spPr>
          <a:xfrm>
            <a:off x="4880941" y="247650"/>
            <a:ext cx="4724400" cy="6362700"/>
          </a:xfrm>
          <a:prstGeom prst="rect">
            <a:avLst/>
          </a:prstGeom>
        </p:spPr>
      </p:pic>
      <p:sp>
        <p:nvSpPr>
          <p:cNvPr id="4" name="TextBox 3">
            <a:extLst>
              <a:ext uri="{FF2B5EF4-FFF2-40B4-BE49-F238E27FC236}">
                <a16:creationId xmlns:a16="http://schemas.microsoft.com/office/drawing/2014/main" id="{60F6A7E5-BAC2-8D26-6624-28E53A55696E}"/>
              </a:ext>
            </a:extLst>
          </p:cNvPr>
          <p:cNvSpPr txBox="1"/>
          <p:nvPr/>
        </p:nvSpPr>
        <p:spPr>
          <a:xfrm>
            <a:off x="1022628" y="636802"/>
            <a:ext cx="4049486" cy="2308324"/>
          </a:xfrm>
          <a:prstGeom prst="rect">
            <a:avLst/>
          </a:prstGeom>
          <a:noFill/>
        </p:spPr>
        <p:txBody>
          <a:bodyPr wrap="square" rtlCol="0">
            <a:spAutoFit/>
          </a:bodyPr>
          <a:lstStyle/>
          <a:p>
            <a:pPr algn="ctr">
              <a:lnSpc>
                <a:spcPct val="90000"/>
              </a:lnSpc>
            </a:pPr>
            <a:r>
              <a:rPr lang="en-US" sz="3200" b="1" dirty="0">
                <a:solidFill>
                  <a:schemeClr val="bg1"/>
                </a:solidFill>
                <a:latin typeface="Arial" panose="020B0604020202020204" pitchFamily="34" charset="0"/>
                <a:cs typeface="Arial" panose="020B0604020202020204" pitchFamily="34" charset="0"/>
              </a:rPr>
              <a:t>The mouse conceptus serves as a useful model of mammalian development</a:t>
            </a:r>
          </a:p>
        </p:txBody>
      </p:sp>
      <p:sp>
        <p:nvSpPr>
          <p:cNvPr id="3" name="TextBox 2">
            <a:extLst>
              <a:ext uri="{FF2B5EF4-FFF2-40B4-BE49-F238E27FC236}">
                <a16:creationId xmlns:a16="http://schemas.microsoft.com/office/drawing/2014/main" id="{364D7268-ACE3-F014-3358-B201E4D0CE35}"/>
              </a:ext>
            </a:extLst>
          </p:cNvPr>
          <p:cNvSpPr txBox="1"/>
          <p:nvPr/>
        </p:nvSpPr>
        <p:spPr>
          <a:xfrm>
            <a:off x="5236029" y="4693372"/>
            <a:ext cx="1545616" cy="523220"/>
          </a:xfrm>
          <a:prstGeom prst="rect">
            <a:avLst/>
          </a:prstGeom>
          <a:noFill/>
        </p:spPr>
        <p:txBody>
          <a:bodyPr wrap="none" rtlCol="0">
            <a:spAutoFit/>
          </a:bodyPr>
          <a:lstStyle/>
          <a:p>
            <a:r>
              <a:rPr lang="en-US" sz="2800" i="1" dirty="0">
                <a:latin typeface="Arial" panose="020B0604020202020204" pitchFamily="34" charset="0"/>
                <a:cs typeface="Arial" panose="020B0604020202020204" pitchFamily="34" charset="0"/>
              </a:rPr>
              <a:t>placenta</a:t>
            </a:r>
          </a:p>
        </p:txBody>
      </p:sp>
      <p:sp>
        <p:nvSpPr>
          <p:cNvPr id="5" name="TextBox 4">
            <a:extLst>
              <a:ext uri="{FF2B5EF4-FFF2-40B4-BE49-F238E27FC236}">
                <a16:creationId xmlns:a16="http://schemas.microsoft.com/office/drawing/2014/main" id="{4E212784-1862-6A7E-E699-656421ECB862}"/>
              </a:ext>
            </a:extLst>
          </p:cNvPr>
          <p:cNvSpPr txBox="1"/>
          <p:nvPr/>
        </p:nvSpPr>
        <p:spPr>
          <a:xfrm>
            <a:off x="7814632" y="4639953"/>
            <a:ext cx="824265" cy="954107"/>
          </a:xfrm>
          <a:prstGeom prst="rect">
            <a:avLst/>
          </a:prstGeom>
          <a:noFill/>
        </p:spPr>
        <p:txBody>
          <a:bodyPr wrap="none" rtlCol="0">
            <a:spAutoFit/>
          </a:bodyPr>
          <a:lstStyle/>
          <a:p>
            <a:r>
              <a:rPr lang="en-US" sz="2800" i="1" dirty="0">
                <a:solidFill>
                  <a:schemeClr val="bg1"/>
                </a:solidFill>
                <a:latin typeface="Arial" panose="020B0604020202020204" pitchFamily="34" charset="0"/>
                <a:cs typeface="Arial" panose="020B0604020202020204" pitchFamily="34" charset="0"/>
              </a:rPr>
              <a:t>yolk</a:t>
            </a:r>
          </a:p>
          <a:p>
            <a:r>
              <a:rPr lang="en-US" sz="2800" i="1" dirty="0">
                <a:solidFill>
                  <a:schemeClr val="bg1"/>
                </a:solidFill>
                <a:latin typeface="Arial" panose="020B0604020202020204" pitchFamily="34" charset="0"/>
                <a:cs typeface="Arial" panose="020B0604020202020204" pitchFamily="34" charset="0"/>
              </a:rPr>
              <a:t>sac</a:t>
            </a:r>
          </a:p>
        </p:txBody>
      </p:sp>
      <p:sp>
        <p:nvSpPr>
          <p:cNvPr id="7" name="TextBox 6">
            <a:extLst>
              <a:ext uri="{FF2B5EF4-FFF2-40B4-BE49-F238E27FC236}">
                <a16:creationId xmlns:a16="http://schemas.microsoft.com/office/drawing/2014/main" id="{B7C4C157-567E-D7B1-E22C-56350E354B54}"/>
              </a:ext>
            </a:extLst>
          </p:cNvPr>
          <p:cNvSpPr txBox="1"/>
          <p:nvPr/>
        </p:nvSpPr>
        <p:spPr>
          <a:xfrm>
            <a:off x="681659" y="3910566"/>
            <a:ext cx="1483098" cy="523220"/>
          </a:xfrm>
          <a:prstGeom prst="rect">
            <a:avLst/>
          </a:prstGeom>
          <a:noFill/>
        </p:spPr>
        <p:txBody>
          <a:bodyPr wrap="none" rtlCol="0">
            <a:spAutoFit/>
          </a:bodyPr>
          <a:lstStyle/>
          <a:p>
            <a:r>
              <a:rPr lang="en-US" sz="2800" i="1" dirty="0">
                <a:solidFill>
                  <a:schemeClr val="bg1"/>
                </a:solidFill>
                <a:latin typeface="Arial" panose="020B0604020202020204" pitchFamily="34" charset="0"/>
                <a:cs typeface="Arial" panose="020B0604020202020204" pitchFamily="34" charset="0"/>
              </a:rPr>
              <a:t>yolk sac</a:t>
            </a:r>
          </a:p>
        </p:txBody>
      </p:sp>
      <p:sp>
        <p:nvSpPr>
          <p:cNvPr id="8" name="TextBox 7">
            <a:extLst>
              <a:ext uri="{FF2B5EF4-FFF2-40B4-BE49-F238E27FC236}">
                <a16:creationId xmlns:a16="http://schemas.microsoft.com/office/drawing/2014/main" id="{E4B48FDB-C42F-F156-EC16-FD6B5A165B71}"/>
              </a:ext>
            </a:extLst>
          </p:cNvPr>
          <p:cNvSpPr txBox="1"/>
          <p:nvPr/>
        </p:nvSpPr>
        <p:spPr>
          <a:xfrm>
            <a:off x="1423208" y="4794059"/>
            <a:ext cx="1624163" cy="523220"/>
          </a:xfrm>
          <a:prstGeom prst="rect">
            <a:avLst/>
          </a:prstGeom>
          <a:noFill/>
        </p:spPr>
        <p:txBody>
          <a:bodyPr wrap="none" rtlCol="0">
            <a:spAutoFit/>
          </a:bodyPr>
          <a:lstStyle/>
          <a:p>
            <a:r>
              <a:rPr lang="en-US" sz="2800" i="1" dirty="0">
                <a:solidFill>
                  <a:schemeClr val="bg1"/>
                </a:solidFill>
                <a:latin typeface="Arial" panose="020B0604020202020204" pitchFamily="34" charset="0"/>
                <a:cs typeface="Arial" panose="020B0604020202020204" pitchFamily="34" charset="0"/>
              </a:rPr>
              <a:t>fetal liver</a:t>
            </a:r>
          </a:p>
        </p:txBody>
      </p:sp>
      <p:sp>
        <p:nvSpPr>
          <p:cNvPr id="9" name="TextBox 8">
            <a:extLst>
              <a:ext uri="{FF2B5EF4-FFF2-40B4-BE49-F238E27FC236}">
                <a16:creationId xmlns:a16="http://schemas.microsoft.com/office/drawing/2014/main" id="{70950273-DEB0-CE09-2CA2-0ABCB70F541E}"/>
              </a:ext>
            </a:extLst>
          </p:cNvPr>
          <p:cNvSpPr txBox="1"/>
          <p:nvPr/>
        </p:nvSpPr>
        <p:spPr>
          <a:xfrm>
            <a:off x="2219187" y="5677552"/>
            <a:ext cx="2286203" cy="523220"/>
          </a:xfrm>
          <a:prstGeom prst="rect">
            <a:avLst/>
          </a:prstGeom>
          <a:noFill/>
        </p:spPr>
        <p:txBody>
          <a:bodyPr wrap="none" rtlCol="0">
            <a:spAutoFit/>
          </a:bodyPr>
          <a:lstStyle/>
          <a:p>
            <a:r>
              <a:rPr lang="en-US" sz="2800" i="1" dirty="0">
                <a:solidFill>
                  <a:schemeClr val="bg1"/>
                </a:solidFill>
                <a:latin typeface="Arial" panose="020B0604020202020204" pitchFamily="34" charset="0"/>
                <a:cs typeface="Arial" panose="020B0604020202020204" pitchFamily="34" charset="0"/>
              </a:rPr>
              <a:t>bone marrow</a:t>
            </a:r>
          </a:p>
        </p:txBody>
      </p:sp>
      <p:cxnSp>
        <p:nvCxnSpPr>
          <p:cNvPr id="11" name="Straight Arrow Connector 10">
            <a:extLst>
              <a:ext uri="{FF2B5EF4-FFF2-40B4-BE49-F238E27FC236}">
                <a16:creationId xmlns:a16="http://schemas.microsoft.com/office/drawing/2014/main" id="{CF9C155E-B033-B053-83FA-666805B58D62}"/>
              </a:ext>
            </a:extLst>
          </p:cNvPr>
          <p:cNvCxnSpPr>
            <a:cxnSpLocks/>
          </p:cNvCxnSpPr>
          <p:nvPr/>
        </p:nvCxnSpPr>
        <p:spPr>
          <a:xfrm>
            <a:off x="1525254" y="4485847"/>
            <a:ext cx="424543" cy="308212"/>
          </a:xfrm>
          <a:prstGeom prst="straightConnector1">
            <a:avLst/>
          </a:prstGeom>
          <a:ln w="444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5BA7058-BF4C-9E68-A06C-5D99D44E6B7A}"/>
              </a:ext>
            </a:extLst>
          </p:cNvPr>
          <p:cNvCxnSpPr>
            <a:cxnSpLocks/>
          </p:cNvCxnSpPr>
          <p:nvPr/>
        </p:nvCxnSpPr>
        <p:spPr>
          <a:xfrm>
            <a:off x="2439655" y="5317279"/>
            <a:ext cx="496254" cy="360273"/>
          </a:xfrm>
          <a:prstGeom prst="straightConnector1">
            <a:avLst/>
          </a:prstGeom>
          <a:ln w="444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741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9" name="Line 11"/>
          <p:cNvSpPr>
            <a:spLocks noChangeShapeType="1"/>
          </p:cNvSpPr>
          <p:nvPr/>
        </p:nvSpPr>
        <p:spPr bwMode="auto">
          <a:xfrm flipV="1">
            <a:off x="1729314" y="4075404"/>
            <a:ext cx="482600" cy="5080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5851" name="Rectangle 7"/>
          <p:cNvSpPr>
            <a:spLocks noChangeArrowheads="1"/>
          </p:cNvSpPr>
          <p:nvPr/>
        </p:nvSpPr>
        <p:spPr bwMode="auto">
          <a:xfrm>
            <a:off x="1462614" y="641642"/>
            <a:ext cx="1017588"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a:t>E9.5</a:t>
            </a:r>
          </a:p>
        </p:txBody>
      </p:sp>
      <p:sp>
        <p:nvSpPr>
          <p:cNvPr id="35852" name="Line 11"/>
          <p:cNvSpPr>
            <a:spLocks noChangeShapeType="1"/>
          </p:cNvSpPr>
          <p:nvPr/>
        </p:nvSpPr>
        <p:spPr bwMode="auto">
          <a:xfrm flipV="1">
            <a:off x="319614" y="4062704"/>
            <a:ext cx="482600" cy="5080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35853" name="Picture 13"/>
          <p:cNvPicPr>
            <a:picLocks noChangeArrowheads="1"/>
          </p:cNvPicPr>
          <p:nvPr/>
        </p:nvPicPr>
        <p:blipFill>
          <a:blip r:embed="rId3">
            <a:extLst>
              <a:ext uri="{28A0092B-C50C-407E-A947-70E740481C1C}">
                <a14:useLocalDpi xmlns:a14="http://schemas.microsoft.com/office/drawing/2010/main" val="0"/>
              </a:ext>
            </a:extLst>
          </a:blip>
          <a:srcRect l="6763" t="1122" r="6764" b="1796"/>
          <a:stretch>
            <a:fillRect/>
          </a:stretch>
        </p:blipFill>
        <p:spPr bwMode="auto">
          <a:xfrm>
            <a:off x="344201" y="670783"/>
            <a:ext cx="2430462" cy="60166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5854" name="Rectangle 18"/>
          <p:cNvSpPr>
            <a:spLocks noChangeArrowheads="1"/>
          </p:cNvSpPr>
          <p:nvPr/>
        </p:nvSpPr>
        <p:spPr bwMode="auto">
          <a:xfrm>
            <a:off x="332792" y="641642"/>
            <a:ext cx="1669026" cy="4591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dirty="0">
                <a:latin typeface="Arial"/>
                <a:cs typeface="Arial"/>
                <a:sym typeface="Symbol" charset="0"/>
              </a:rPr>
              <a:t></a:t>
            </a:r>
            <a:r>
              <a:rPr lang="en-US" sz="2400" dirty="0">
                <a:latin typeface="Arial"/>
                <a:cs typeface="Arial"/>
              </a:rPr>
              <a:t>H1-globin</a:t>
            </a:r>
          </a:p>
        </p:txBody>
      </p:sp>
      <p:sp>
        <p:nvSpPr>
          <p:cNvPr id="16" name="Rectangle 23"/>
          <p:cNvSpPr>
            <a:spLocks noChangeArrowheads="1"/>
          </p:cNvSpPr>
          <p:nvPr/>
        </p:nvSpPr>
        <p:spPr bwMode="auto">
          <a:xfrm>
            <a:off x="5982903" y="1549072"/>
            <a:ext cx="3355085" cy="2675091"/>
          </a:xfrm>
          <a:prstGeom prst="rect">
            <a:avLst/>
          </a:prstGeom>
          <a:noFill/>
          <a:ln w="12700">
            <a:solidFill>
              <a:schemeClr val="tx2">
                <a:lumMod val="25000"/>
                <a:lumOff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pPr algn="l"/>
            <a:r>
              <a:rPr lang="en-US" sz="2800" dirty="0">
                <a:solidFill>
                  <a:schemeClr val="bg1"/>
                </a:solidFill>
                <a:latin typeface="Arial"/>
                <a:cs typeface="Arial"/>
              </a:rPr>
              <a:t>Mk-CFC			  9±1</a:t>
            </a:r>
          </a:p>
          <a:p>
            <a:pPr algn="l"/>
            <a:r>
              <a:rPr lang="en-US" sz="2800" dirty="0">
                <a:solidFill>
                  <a:schemeClr val="bg1"/>
                </a:solidFill>
                <a:latin typeface="Arial"/>
                <a:cs typeface="Arial"/>
              </a:rPr>
              <a:t>EryP-CFC	</a:t>
            </a:r>
            <a:r>
              <a:rPr lang="en-US" sz="2800" baseline="30000" dirty="0">
                <a:solidFill>
                  <a:schemeClr val="bg1"/>
                </a:solidFill>
                <a:latin typeface="Arial"/>
                <a:cs typeface="Arial"/>
              </a:rPr>
              <a:t>	</a:t>
            </a:r>
            <a:r>
              <a:rPr lang="en-US" sz="2800" dirty="0">
                <a:solidFill>
                  <a:schemeClr val="bg1"/>
                </a:solidFill>
                <a:latin typeface="Arial"/>
                <a:cs typeface="Arial"/>
              </a:rPr>
              <a:t>75±6</a:t>
            </a:r>
          </a:p>
          <a:p>
            <a:pPr algn="l"/>
            <a:r>
              <a:rPr lang="en-US" sz="2800" dirty="0">
                <a:solidFill>
                  <a:schemeClr val="bg1"/>
                </a:solidFill>
                <a:latin typeface="Arial"/>
                <a:cs typeface="Arial"/>
              </a:rPr>
              <a:t>Mac-CFC 	  	  3±1</a:t>
            </a:r>
          </a:p>
          <a:p>
            <a:pPr algn="l"/>
            <a:endParaRPr lang="en-US" sz="2800" dirty="0">
              <a:solidFill>
                <a:schemeClr val="bg1"/>
              </a:solidFill>
              <a:latin typeface="Arial"/>
              <a:cs typeface="Arial"/>
            </a:endParaRPr>
          </a:p>
          <a:p>
            <a:pPr algn="l"/>
            <a:r>
              <a:rPr lang="en-US" sz="2800" dirty="0">
                <a:solidFill>
                  <a:schemeClr val="bg1"/>
                </a:solidFill>
                <a:latin typeface="Arial"/>
                <a:cs typeface="Arial"/>
              </a:rPr>
              <a:t>BFU-E		  	  0</a:t>
            </a:r>
          </a:p>
          <a:p>
            <a:pPr algn="l"/>
            <a:r>
              <a:rPr lang="en-US" sz="2800" dirty="0">
                <a:solidFill>
                  <a:schemeClr val="bg1"/>
                </a:solidFill>
                <a:latin typeface="Arial"/>
                <a:cs typeface="Arial"/>
              </a:rPr>
              <a:t>HPP-CFC		  0</a:t>
            </a:r>
          </a:p>
        </p:txBody>
      </p:sp>
      <p:sp>
        <p:nvSpPr>
          <p:cNvPr id="18" name="TextBox 17"/>
          <p:cNvSpPr txBox="1"/>
          <p:nvPr/>
        </p:nvSpPr>
        <p:spPr>
          <a:xfrm>
            <a:off x="3371223" y="4812049"/>
            <a:ext cx="1550424" cy="978729"/>
          </a:xfrm>
          <a:prstGeom prst="rect">
            <a:avLst/>
          </a:prstGeom>
          <a:noFill/>
        </p:spPr>
        <p:txBody>
          <a:bodyPr wrap="none" rtlCol="0">
            <a:spAutoFit/>
          </a:bodyPr>
          <a:lstStyle/>
          <a:p>
            <a:pPr>
              <a:lnSpc>
                <a:spcPct val="90000"/>
              </a:lnSpc>
            </a:pPr>
            <a:r>
              <a:rPr lang="en-US" sz="3200" dirty="0">
                <a:solidFill>
                  <a:srgbClr val="FFFFFF"/>
                </a:solidFill>
                <a:latin typeface="Arial"/>
                <a:cs typeface="Arial"/>
              </a:rPr>
              <a:t>embryo</a:t>
            </a:r>
          </a:p>
          <a:p>
            <a:pPr>
              <a:lnSpc>
                <a:spcPct val="90000"/>
              </a:lnSpc>
            </a:pPr>
            <a:r>
              <a:rPr lang="en-US" sz="3200" dirty="0">
                <a:solidFill>
                  <a:srgbClr val="FFFFFF"/>
                </a:solidFill>
                <a:latin typeface="Arial"/>
                <a:cs typeface="Arial"/>
              </a:rPr>
              <a:t>proper</a:t>
            </a:r>
          </a:p>
        </p:txBody>
      </p:sp>
      <p:sp>
        <p:nvSpPr>
          <p:cNvPr id="3" name="Right Brace 2"/>
          <p:cNvSpPr/>
          <p:nvPr/>
        </p:nvSpPr>
        <p:spPr>
          <a:xfrm>
            <a:off x="3021670" y="1954547"/>
            <a:ext cx="267989" cy="1878395"/>
          </a:xfrm>
          <a:prstGeom prst="rightBrace">
            <a:avLst/>
          </a:prstGeom>
          <a:ln>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ight Brace 19"/>
          <p:cNvSpPr/>
          <p:nvPr/>
        </p:nvSpPr>
        <p:spPr>
          <a:xfrm>
            <a:off x="3021670" y="4080852"/>
            <a:ext cx="267989" cy="2417539"/>
          </a:xfrm>
          <a:prstGeom prst="rightBrace">
            <a:avLst/>
          </a:prstGeom>
          <a:ln>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 name="Straight Arrow Connector 4"/>
          <p:cNvCxnSpPr/>
          <p:nvPr/>
        </p:nvCxnSpPr>
        <p:spPr>
          <a:xfrm flipV="1">
            <a:off x="4373267" y="2886618"/>
            <a:ext cx="1468115" cy="11651"/>
          </a:xfrm>
          <a:prstGeom prst="straightConnector1">
            <a:avLst/>
          </a:prstGeom>
          <a:ln>
            <a:solidFill>
              <a:schemeClr val="tx2">
                <a:lumMod val="25000"/>
                <a:lumOff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3"/>
          <p:cNvSpPr>
            <a:spLocks noChangeArrowheads="1"/>
          </p:cNvSpPr>
          <p:nvPr/>
        </p:nvSpPr>
        <p:spPr bwMode="auto">
          <a:xfrm>
            <a:off x="5982903" y="5106129"/>
            <a:ext cx="1421863" cy="520655"/>
          </a:xfrm>
          <a:prstGeom prst="rect">
            <a:avLst/>
          </a:prstGeom>
          <a:noFill/>
          <a:ln w="12700">
            <a:solidFill>
              <a:schemeClr val="tx2">
                <a:lumMod val="25000"/>
                <a:lumOff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pPr algn="l"/>
            <a:r>
              <a:rPr lang="en-US" sz="2800" dirty="0">
                <a:solidFill>
                  <a:schemeClr val="bg1"/>
                </a:solidFill>
                <a:latin typeface="Arial"/>
                <a:cs typeface="Arial"/>
              </a:rPr>
              <a:t>no CFC</a:t>
            </a:r>
          </a:p>
        </p:txBody>
      </p:sp>
      <p:cxnSp>
        <p:nvCxnSpPr>
          <p:cNvPr id="23" name="Straight Arrow Connector 22"/>
          <p:cNvCxnSpPr/>
          <p:nvPr/>
        </p:nvCxnSpPr>
        <p:spPr>
          <a:xfrm>
            <a:off x="4687863" y="5357544"/>
            <a:ext cx="1153519" cy="0"/>
          </a:xfrm>
          <a:prstGeom prst="straightConnector1">
            <a:avLst/>
          </a:prstGeom>
          <a:ln>
            <a:solidFill>
              <a:schemeClr val="tx2">
                <a:lumMod val="25000"/>
                <a:lumOff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048EFE1-E5D0-3844-861B-249D52EF5B8F}"/>
              </a:ext>
            </a:extLst>
          </p:cNvPr>
          <p:cNvSpPr txBox="1"/>
          <p:nvPr/>
        </p:nvSpPr>
        <p:spPr>
          <a:xfrm>
            <a:off x="3972750" y="6333661"/>
            <a:ext cx="5499775" cy="369332"/>
          </a:xfrm>
          <a:prstGeom prst="rect">
            <a:avLst/>
          </a:prstGeom>
          <a:noFill/>
        </p:spPr>
        <p:txBody>
          <a:bodyPr wrap="none" rtlCol="0">
            <a:spAutoFit/>
          </a:bodyPr>
          <a:lstStyle/>
          <a:p>
            <a:r>
              <a:rPr lang="en-US" b="0" i="1" dirty="0">
                <a:solidFill>
                  <a:schemeClr val="bg1"/>
                </a:solidFill>
              </a:rPr>
              <a:t>(Palis, Dev 1999; Palis, PNAS 2001; </a:t>
            </a:r>
            <a:r>
              <a:rPr lang="en-US" b="0" i="1" dirty="0" err="1">
                <a:solidFill>
                  <a:schemeClr val="bg1"/>
                </a:solidFill>
              </a:rPr>
              <a:t>Tober</a:t>
            </a:r>
            <a:r>
              <a:rPr lang="en-US" b="0" i="1" dirty="0">
                <a:solidFill>
                  <a:schemeClr val="bg1"/>
                </a:solidFill>
              </a:rPr>
              <a:t>, Blood 2007)</a:t>
            </a:r>
          </a:p>
        </p:txBody>
      </p:sp>
      <p:sp>
        <p:nvSpPr>
          <p:cNvPr id="35847" name="Text Box 9"/>
          <p:cNvSpPr txBox="1">
            <a:spLocks noChangeArrowheads="1"/>
          </p:cNvSpPr>
          <p:nvPr/>
        </p:nvSpPr>
        <p:spPr bwMode="auto">
          <a:xfrm>
            <a:off x="2579427" y="73536"/>
            <a:ext cx="757021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en-US" sz="3200" dirty="0">
                <a:solidFill>
                  <a:schemeClr val="bg1"/>
                </a:solidFill>
              </a:rPr>
              <a:t>Mk progenitors first emerge in the yolk sac soon after gastrulation</a:t>
            </a:r>
            <a:endParaRPr lang="en-US" sz="3200" b="0" dirty="0">
              <a:solidFill>
                <a:schemeClr val="bg1"/>
              </a:solidFill>
            </a:endParaRPr>
          </a:p>
        </p:txBody>
      </p:sp>
      <p:sp>
        <p:nvSpPr>
          <p:cNvPr id="6" name="TextBox 5">
            <a:extLst>
              <a:ext uri="{FF2B5EF4-FFF2-40B4-BE49-F238E27FC236}">
                <a16:creationId xmlns:a16="http://schemas.microsoft.com/office/drawing/2014/main" id="{B9EB6AA1-682B-C5C1-213C-1BE64838D1D9}"/>
              </a:ext>
            </a:extLst>
          </p:cNvPr>
          <p:cNvSpPr txBox="1"/>
          <p:nvPr/>
        </p:nvSpPr>
        <p:spPr>
          <a:xfrm>
            <a:off x="3371223" y="2417924"/>
            <a:ext cx="914033" cy="978729"/>
          </a:xfrm>
          <a:prstGeom prst="rect">
            <a:avLst/>
          </a:prstGeom>
          <a:noFill/>
        </p:spPr>
        <p:txBody>
          <a:bodyPr wrap="none" rtlCol="0">
            <a:spAutoFit/>
          </a:bodyPr>
          <a:lstStyle/>
          <a:p>
            <a:pPr>
              <a:lnSpc>
                <a:spcPct val="90000"/>
              </a:lnSpc>
            </a:pPr>
            <a:r>
              <a:rPr lang="en-US" sz="3200" dirty="0">
                <a:solidFill>
                  <a:srgbClr val="FFFFFF"/>
                </a:solidFill>
                <a:latin typeface="Arial"/>
                <a:cs typeface="Arial"/>
              </a:rPr>
              <a:t>yolk</a:t>
            </a:r>
          </a:p>
          <a:p>
            <a:pPr>
              <a:lnSpc>
                <a:spcPct val="90000"/>
              </a:lnSpc>
            </a:pPr>
            <a:r>
              <a:rPr lang="en-US" sz="3200" dirty="0">
                <a:solidFill>
                  <a:srgbClr val="FFFFFF"/>
                </a:solidFill>
                <a:latin typeface="Arial"/>
                <a:cs typeface="Arial"/>
              </a:rPr>
              <a:t>sac</a:t>
            </a:r>
          </a:p>
        </p:txBody>
      </p:sp>
      <p:sp>
        <p:nvSpPr>
          <p:cNvPr id="8" name="Oval 7">
            <a:extLst>
              <a:ext uri="{FF2B5EF4-FFF2-40B4-BE49-F238E27FC236}">
                <a16:creationId xmlns:a16="http://schemas.microsoft.com/office/drawing/2014/main" id="{4DB24774-4C02-9820-3F5D-FBED22B98C78}"/>
              </a:ext>
            </a:extLst>
          </p:cNvPr>
          <p:cNvSpPr/>
          <p:nvPr/>
        </p:nvSpPr>
        <p:spPr>
          <a:xfrm>
            <a:off x="5654224" y="1527751"/>
            <a:ext cx="4035686" cy="50496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76BE52-4046-315F-B8CF-1CB786CCC149}"/>
              </a:ext>
            </a:extLst>
          </p:cNvPr>
          <p:cNvSpPr txBox="1"/>
          <p:nvPr/>
        </p:nvSpPr>
        <p:spPr>
          <a:xfrm>
            <a:off x="2048128" y="6287298"/>
            <a:ext cx="712054"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E7.5</a:t>
            </a:r>
          </a:p>
        </p:txBody>
      </p:sp>
    </p:spTree>
    <p:extLst>
      <p:ext uri="{BB962C8B-B14F-4D97-AF65-F5344CB8AC3E}">
        <p14:creationId xmlns:p14="http://schemas.microsoft.com/office/powerpoint/2010/main" val="467368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close up of a blue and white object&#10;&#10;Description automatically generated">
            <a:extLst>
              <a:ext uri="{FF2B5EF4-FFF2-40B4-BE49-F238E27FC236}">
                <a16:creationId xmlns:a16="http://schemas.microsoft.com/office/drawing/2014/main" id="{A087D19B-064E-9D4D-E702-91F43406FB71}"/>
              </a:ext>
            </a:extLst>
          </p:cNvPr>
          <p:cNvPicPr>
            <a:picLocks noChangeAspect="1"/>
          </p:cNvPicPr>
          <p:nvPr/>
        </p:nvPicPr>
        <p:blipFill>
          <a:blip r:embed="rId3"/>
          <a:stretch>
            <a:fillRect/>
          </a:stretch>
        </p:blipFill>
        <p:spPr>
          <a:xfrm>
            <a:off x="75900" y="1322640"/>
            <a:ext cx="3289300" cy="5346700"/>
          </a:xfrm>
          <a:prstGeom prst="rect">
            <a:avLst/>
          </a:prstGeom>
        </p:spPr>
      </p:pic>
      <p:sp>
        <p:nvSpPr>
          <p:cNvPr id="35847" name="Text Box 9"/>
          <p:cNvSpPr txBox="1">
            <a:spLocks noChangeArrowheads="1"/>
          </p:cNvSpPr>
          <p:nvPr/>
        </p:nvSpPr>
        <p:spPr bwMode="auto">
          <a:xfrm>
            <a:off x="223284" y="111197"/>
            <a:ext cx="9878745" cy="978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lnSpc>
                <a:spcPct val="90000"/>
              </a:lnSpc>
            </a:pPr>
            <a:r>
              <a:rPr lang="en-US" sz="3200" dirty="0">
                <a:solidFill>
                  <a:schemeClr val="bg1"/>
                </a:solidFill>
              </a:rPr>
              <a:t>Definitive erythroid and multipotential progenitors subsequently emerge in the yolk sac </a:t>
            </a:r>
            <a:endParaRPr lang="en-US" sz="3200" b="0" dirty="0">
              <a:solidFill>
                <a:schemeClr val="bg1"/>
              </a:solidFill>
            </a:endParaRPr>
          </a:p>
        </p:txBody>
      </p:sp>
      <p:sp>
        <p:nvSpPr>
          <p:cNvPr id="35855" name="Line 21"/>
          <p:cNvSpPr>
            <a:spLocks noChangeShapeType="1"/>
          </p:cNvSpPr>
          <p:nvPr/>
        </p:nvSpPr>
        <p:spPr bwMode="auto">
          <a:xfrm>
            <a:off x="2113626" y="2564104"/>
            <a:ext cx="4826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Rectangle 23"/>
          <p:cNvSpPr>
            <a:spLocks noChangeArrowheads="1"/>
          </p:cNvSpPr>
          <p:nvPr/>
        </p:nvSpPr>
        <p:spPr bwMode="auto">
          <a:xfrm>
            <a:off x="6367215" y="1549072"/>
            <a:ext cx="3092192" cy="2675091"/>
          </a:xfrm>
          <a:prstGeom prst="rect">
            <a:avLst/>
          </a:prstGeom>
          <a:noFill/>
          <a:ln w="12700">
            <a:solidFill>
              <a:schemeClr val="tx2">
                <a:lumMod val="25000"/>
                <a:lumOff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pPr algn="l"/>
            <a:r>
              <a:rPr lang="en-US" sz="2800" dirty="0">
                <a:solidFill>
                  <a:schemeClr val="bg1"/>
                </a:solidFill>
                <a:latin typeface="Arial"/>
                <a:cs typeface="Arial"/>
              </a:rPr>
              <a:t>Mk-CFC			132</a:t>
            </a:r>
          </a:p>
          <a:p>
            <a:pPr algn="l"/>
            <a:r>
              <a:rPr lang="en-US" sz="2800" dirty="0">
                <a:solidFill>
                  <a:schemeClr val="bg1"/>
                </a:solidFill>
                <a:latin typeface="Arial"/>
                <a:cs typeface="Arial"/>
              </a:rPr>
              <a:t>EryP-CFC	</a:t>
            </a:r>
            <a:r>
              <a:rPr lang="en-US" sz="2800" baseline="30000" dirty="0">
                <a:solidFill>
                  <a:schemeClr val="bg1"/>
                </a:solidFill>
                <a:latin typeface="Arial"/>
                <a:cs typeface="Arial"/>
              </a:rPr>
              <a:t>	</a:t>
            </a:r>
            <a:r>
              <a:rPr lang="en-US" sz="2800" dirty="0">
                <a:solidFill>
                  <a:schemeClr val="bg1"/>
                </a:solidFill>
                <a:latin typeface="Arial"/>
                <a:cs typeface="Arial"/>
              </a:rPr>
              <a:t>396</a:t>
            </a:r>
          </a:p>
          <a:p>
            <a:pPr algn="l"/>
            <a:r>
              <a:rPr lang="en-US" sz="2800" dirty="0">
                <a:solidFill>
                  <a:schemeClr val="bg1"/>
                </a:solidFill>
                <a:latin typeface="Arial"/>
                <a:cs typeface="Arial"/>
              </a:rPr>
              <a:t>Mac-CFC 	  	  59</a:t>
            </a:r>
          </a:p>
          <a:p>
            <a:pPr algn="l"/>
            <a:endParaRPr lang="en-US" sz="2800" dirty="0">
              <a:solidFill>
                <a:schemeClr val="bg1"/>
              </a:solidFill>
              <a:latin typeface="Arial"/>
              <a:cs typeface="Arial"/>
            </a:endParaRPr>
          </a:p>
          <a:p>
            <a:pPr algn="l"/>
            <a:r>
              <a:rPr lang="en-US" sz="2800" dirty="0">
                <a:solidFill>
                  <a:schemeClr val="bg1"/>
                </a:solidFill>
                <a:latin typeface="Arial"/>
                <a:cs typeface="Arial"/>
              </a:rPr>
              <a:t>BFU-E		  	  21</a:t>
            </a:r>
          </a:p>
          <a:p>
            <a:pPr algn="l"/>
            <a:r>
              <a:rPr lang="en-US" sz="2800" dirty="0">
                <a:solidFill>
                  <a:schemeClr val="bg1"/>
                </a:solidFill>
                <a:latin typeface="Arial"/>
                <a:cs typeface="Arial"/>
              </a:rPr>
              <a:t>HPP-CFC		    1</a:t>
            </a:r>
          </a:p>
        </p:txBody>
      </p:sp>
      <p:sp>
        <p:nvSpPr>
          <p:cNvPr id="18" name="TextBox 17"/>
          <p:cNvSpPr txBox="1"/>
          <p:nvPr/>
        </p:nvSpPr>
        <p:spPr>
          <a:xfrm>
            <a:off x="3755535" y="4743809"/>
            <a:ext cx="1553029" cy="1077218"/>
          </a:xfrm>
          <a:prstGeom prst="rect">
            <a:avLst/>
          </a:prstGeom>
          <a:noFill/>
        </p:spPr>
        <p:txBody>
          <a:bodyPr wrap="none" rtlCol="0">
            <a:spAutoFit/>
          </a:bodyPr>
          <a:lstStyle/>
          <a:p>
            <a:r>
              <a:rPr lang="en-US" sz="3200" dirty="0">
                <a:solidFill>
                  <a:srgbClr val="FFFFFF"/>
                </a:solidFill>
                <a:latin typeface="Arial"/>
                <a:cs typeface="Arial"/>
              </a:rPr>
              <a:t>embryo</a:t>
            </a:r>
          </a:p>
          <a:p>
            <a:r>
              <a:rPr lang="en-US" sz="3200" dirty="0">
                <a:solidFill>
                  <a:srgbClr val="FFFFFF"/>
                </a:solidFill>
                <a:latin typeface="Arial"/>
                <a:cs typeface="Arial"/>
              </a:rPr>
              <a:t>proper</a:t>
            </a:r>
          </a:p>
        </p:txBody>
      </p:sp>
      <p:sp>
        <p:nvSpPr>
          <p:cNvPr id="3" name="Right Brace 2"/>
          <p:cNvSpPr/>
          <p:nvPr/>
        </p:nvSpPr>
        <p:spPr>
          <a:xfrm>
            <a:off x="3405982" y="1954547"/>
            <a:ext cx="267989" cy="1878395"/>
          </a:xfrm>
          <a:prstGeom prst="rightBrace">
            <a:avLst/>
          </a:prstGeom>
          <a:ln>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ight Brace 19"/>
          <p:cNvSpPr/>
          <p:nvPr/>
        </p:nvSpPr>
        <p:spPr>
          <a:xfrm>
            <a:off x="3405982" y="4080852"/>
            <a:ext cx="267989" cy="2417539"/>
          </a:xfrm>
          <a:prstGeom prst="rightBrace">
            <a:avLst/>
          </a:prstGeom>
          <a:ln>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 name="Straight Arrow Connector 4"/>
          <p:cNvCxnSpPr/>
          <p:nvPr/>
        </p:nvCxnSpPr>
        <p:spPr>
          <a:xfrm flipV="1">
            <a:off x="4757579" y="2886618"/>
            <a:ext cx="1468115" cy="11651"/>
          </a:xfrm>
          <a:prstGeom prst="straightConnector1">
            <a:avLst/>
          </a:prstGeom>
          <a:ln>
            <a:solidFill>
              <a:schemeClr val="tx2">
                <a:lumMod val="25000"/>
                <a:lumOff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3"/>
          <p:cNvSpPr>
            <a:spLocks noChangeArrowheads="1"/>
          </p:cNvSpPr>
          <p:nvPr/>
        </p:nvSpPr>
        <p:spPr bwMode="auto">
          <a:xfrm>
            <a:off x="6367215" y="5106129"/>
            <a:ext cx="1479470" cy="520655"/>
          </a:xfrm>
          <a:prstGeom prst="rect">
            <a:avLst/>
          </a:prstGeom>
          <a:noFill/>
          <a:ln w="12700">
            <a:solidFill>
              <a:schemeClr val="tx2">
                <a:lumMod val="25000"/>
                <a:lumOff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pPr algn="l"/>
            <a:r>
              <a:rPr lang="en-US" sz="2800" dirty="0">
                <a:solidFill>
                  <a:schemeClr val="bg1"/>
                </a:solidFill>
                <a:latin typeface="Arial"/>
                <a:cs typeface="Arial"/>
              </a:rPr>
              <a:t>No CFC</a:t>
            </a:r>
          </a:p>
        </p:txBody>
      </p:sp>
      <p:cxnSp>
        <p:nvCxnSpPr>
          <p:cNvPr id="23" name="Straight Arrow Connector 22"/>
          <p:cNvCxnSpPr/>
          <p:nvPr/>
        </p:nvCxnSpPr>
        <p:spPr>
          <a:xfrm>
            <a:off x="5072175" y="5357544"/>
            <a:ext cx="1153519" cy="0"/>
          </a:xfrm>
          <a:prstGeom prst="straightConnector1">
            <a:avLst/>
          </a:prstGeom>
          <a:ln>
            <a:solidFill>
              <a:schemeClr val="tx2">
                <a:lumMod val="25000"/>
                <a:lumOff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23"/>
          <p:cNvSpPr>
            <a:spLocks noChangeArrowheads="1"/>
          </p:cNvSpPr>
          <p:nvPr/>
        </p:nvSpPr>
        <p:spPr bwMode="auto">
          <a:xfrm>
            <a:off x="2370135" y="1444883"/>
            <a:ext cx="86336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800" dirty="0">
                <a:solidFill>
                  <a:srgbClr val="000000"/>
                </a:solidFill>
                <a:latin typeface="Arial"/>
                <a:cs typeface="Arial"/>
              </a:rPr>
              <a:t>4 </a:t>
            </a:r>
            <a:r>
              <a:rPr lang="en-US" sz="2800" dirty="0" err="1">
                <a:solidFill>
                  <a:srgbClr val="000000"/>
                </a:solidFill>
                <a:latin typeface="Arial"/>
                <a:cs typeface="Arial"/>
              </a:rPr>
              <a:t>sp</a:t>
            </a:r>
            <a:endParaRPr lang="en-US" sz="2800" dirty="0">
              <a:solidFill>
                <a:srgbClr val="000000"/>
              </a:solidFill>
              <a:latin typeface="Arial"/>
              <a:cs typeface="Arial"/>
            </a:endParaRPr>
          </a:p>
        </p:txBody>
      </p:sp>
      <p:sp>
        <p:nvSpPr>
          <p:cNvPr id="35854" name="Rectangle 18"/>
          <p:cNvSpPr>
            <a:spLocks noChangeArrowheads="1"/>
          </p:cNvSpPr>
          <p:nvPr/>
        </p:nvSpPr>
        <p:spPr bwMode="auto">
          <a:xfrm>
            <a:off x="106821" y="1100742"/>
            <a:ext cx="1669026" cy="4591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dirty="0">
                <a:latin typeface="Arial"/>
                <a:cs typeface="Arial"/>
                <a:sym typeface="Symbol" charset="0"/>
              </a:rPr>
              <a:t></a:t>
            </a:r>
            <a:r>
              <a:rPr lang="en-US" sz="2400" dirty="0">
                <a:latin typeface="Arial"/>
                <a:cs typeface="Arial"/>
              </a:rPr>
              <a:t>H1-globin</a:t>
            </a:r>
          </a:p>
        </p:txBody>
      </p:sp>
      <p:sp>
        <p:nvSpPr>
          <p:cNvPr id="4" name="TextBox 3">
            <a:extLst>
              <a:ext uri="{FF2B5EF4-FFF2-40B4-BE49-F238E27FC236}">
                <a16:creationId xmlns:a16="http://schemas.microsoft.com/office/drawing/2014/main" id="{CF10ABE7-D4F3-3AD7-CFD1-6A87C8C53093}"/>
              </a:ext>
            </a:extLst>
          </p:cNvPr>
          <p:cNvSpPr txBox="1"/>
          <p:nvPr/>
        </p:nvSpPr>
        <p:spPr>
          <a:xfrm>
            <a:off x="3972750" y="6333661"/>
            <a:ext cx="5499775" cy="369332"/>
          </a:xfrm>
          <a:prstGeom prst="rect">
            <a:avLst/>
          </a:prstGeom>
          <a:noFill/>
        </p:spPr>
        <p:txBody>
          <a:bodyPr wrap="none" rtlCol="0">
            <a:spAutoFit/>
          </a:bodyPr>
          <a:lstStyle/>
          <a:p>
            <a:r>
              <a:rPr lang="en-US" b="0" i="1" dirty="0">
                <a:solidFill>
                  <a:schemeClr val="bg1"/>
                </a:solidFill>
              </a:rPr>
              <a:t>(Palis, Dev 1999; Palis, PNAS 2001; </a:t>
            </a:r>
            <a:r>
              <a:rPr lang="en-US" b="0" i="1" dirty="0" err="1">
                <a:solidFill>
                  <a:schemeClr val="bg1"/>
                </a:solidFill>
              </a:rPr>
              <a:t>Tober</a:t>
            </a:r>
            <a:r>
              <a:rPr lang="en-US" b="0" i="1" dirty="0">
                <a:solidFill>
                  <a:schemeClr val="bg1"/>
                </a:solidFill>
              </a:rPr>
              <a:t>, Blood 2007)</a:t>
            </a:r>
          </a:p>
        </p:txBody>
      </p:sp>
      <p:sp>
        <p:nvSpPr>
          <p:cNvPr id="9" name="TextBox 8">
            <a:extLst>
              <a:ext uri="{FF2B5EF4-FFF2-40B4-BE49-F238E27FC236}">
                <a16:creationId xmlns:a16="http://schemas.microsoft.com/office/drawing/2014/main" id="{7A91F2F6-597D-16AA-9089-A14C17D4A222}"/>
              </a:ext>
            </a:extLst>
          </p:cNvPr>
          <p:cNvSpPr txBox="1"/>
          <p:nvPr/>
        </p:nvSpPr>
        <p:spPr>
          <a:xfrm>
            <a:off x="3780660" y="2417924"/>
            <a:ext cx="914033" cy="978729"/>
          </a:xfrm>
          <a:prstGeom prst="rect">
            <a:avLst/>
          </a:prstGeom>
          <a:noFill/>
        </p:spPr>
        <p:txBody>
          <a:bodyPr wrap="none" rtlCol="0">
            <a:spAutoFit/>
          </a:bodyPr>
          <a:lstStyle/>
          <a:p>
            <a:pPr>
              <a:lnSpc>
                <a:spcPct val="90000"/>
              </a:lnSpc>
            </a:pPr>
            <a:r>
              <a:rPr lang="en-US" sz="3200" dirty="0">
                <a:solidFill>
                  <a:srgbClr val="FFFFFF"/>
                </a:solidFill>
                <a:latin typeface="Arial"/>
                <a:cs typeface="Arial"/>
              </a:rPr>
              <a:t>yolk</a:t>
            </a:r>
          </a:p>
          <a:p>
            <a:pPr>
              <a:lnSpc>
                <a:spcPct val="90000"/>
              </a:lnSpc>
            </a:pPr>
            <a:r>
              <a:rPr lang="en-US" sz="3200" dirty="0">
                <a:solidFill>
                  <a:srgbClr val="FFFFFF"/>
                </a:solidFill>
                <a:latin typeface="Arial"/>
                <a:cs typeface="Arial"/>
              </a:rPr>
              <a:t>sac</a:t>
            </a:r>
          </a:p>
        </p:txBody>
      </p:sp>
      <p:sp>
        <p:nvSpPr>
          <p:cNvPr id="10" name="Oval 9">
            <a:extLst>
              <a:ext uri="{FF2B5EF4-FFF2-40B4-BE49-F238E27FC236}">
                <a16:creationId xmlns:a16="http://schemas.microsoft.com/office/drawing/2014/main" id="{2E601002-C616-28A8-C5A4-937C228CE42D}"/>
              </a:ext>
            </a:extLst>
          </p:cNvPr>
          <p:cNvSpPr/>
          <p:nvPr/>
        </p:nvSpPr>
        <p:spPr>
          <a:xfrm>
            <a:off x="5828842" y="3218647"/>
            <a:ext cx="4035686" cy="111617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48B72BB-EA31-2CBB-8202-CB42C52A147A}"/>
              </a:ext>
            </a:extLst>
          </p:cNvPr>
          <p:cNvSpPr txBox="1"/>
          <p:nvPr/>
        </p:nvSpPr>
        <p:spPr>
          <a:xfrm>
            <a:off x="2401871" y="6269230"/>
            <a:ext cx="85472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E8.25</a:t>
            </a:r>
          </a:p>
        </p:txBody>
      </p:sp>
    </p:spTree>
    <p:extLst>
      <p:ext uri="{BB962C8B-B14F-4D97-AF65-F5344CB8AC3E}">
        <p14:creationId xmlns:p14="http://schemas.microsoft.com/office/powerpoint/2010/main" val="2561952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022275" y="5624130"/>
            <a:ext cx="696041"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latin typeface="Arial" panose="020B0604020202020204" pitchFamily="34" charset="0"/>
                <a:cs typeface="Arial" panose="020B0604020202020204" pitchFamily="34" charset="0"/>
              </a:rPr>
              <a:t>6.5</a:t>
            </a:r>
          </a:p>
        </p:txBody>
      </p:sp>
      <p:sp>
        <p:nvSpPr>
          <p:cNvPr id="6" name="Text Box 4"/>
          <p:cNvSpPr txBox="1">
            <a:spLocks noChangeArrowheads="1"/>
          </p:cNvSpPr>
          <p:nvPr/>
        </p:nvSpPr>
        <p:spPr bwMode="auto">
          <a:xfrm>
            <a:off x="3373238" y="5624130"/>
            <a:ext cx="696041"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latin typeface="Arial" panose="020B0604020202020204" pitchFamily="34" charset="0"/>
                <a:cs typeface="Arial" panose="020B0604020202020204" pitchFamily="34" charset="0"/>
              </a:rPr>
              <a:t>7.5</a:t>
            </a:r>
          </a:p>
        </p:txBody>
      </p:sp>
      <p:sp>
        <p:nvSpPr>
          <p:cNvPr id="7" name="Text Box 5"/>
          <p:cNvSpPr txBox="1">
            <a:spLocks noChangeArrowheads="1"/>
          </p:cNvSpPr>
          <p:nvPr/>
        </p:nvSpPr>
        <p:spPr bwMode="auto">
          <a:xfrm>
            <a:off x="4717850" y="5624130"/>
            <a:ext cx="696041"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latin typeface="Arial" panose="020B0604020202020204" pitchFamily="34" charset="0"/>
                <a:cs typeface="Arial" panose="020B0604020202020204" pitchFamily="34" charset="0"/>
              </a:rPr>
              <a:t>8.5</a:t>
            </a:r>
          </a:p>
        </p:txBody>
      </p:sp>
      <p:sp>
        <p:nvSpPr>
          <p:cNvPr id="8" name="Text Box 6"/>
          <p:cNvSpPr txBox="1">
            <a:spLocks noChangeArrowheads="1"/>
          </p:cNvSpPr>
          <p:nvPr/>
        </p:nvSpPr>
        <p:spPr bwMode="auto">
          <a:xfrm>
            <a:off x="7262613" y="5624130"/>
            <a:ext cx="838708"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latin typeface="Arial" panose="020B0604020202020204" pitchFamily="34" charset="0"/>
                <a:cs typeface="Arial" panose="020B0604020202020204" pitchFamily="34" charset="0"/>
              </a:rPr>
              <a:t>10.5</a:t>
            </a:r>
          </a:p>
        </p:txBody>
      </p:sp>
      <p:sp>
        <p:nvSpPr>
          <p:cNvPr id="9" name="Text Box 7"/>
          <p:cNvSpPr txBox="1">
            <a:spLocks noChangeArrowheads="1"/>
          </p:cNvSpPr>
          <p:nvPr/>
        </p:nvSpPr>
        <p:spPr bwMode="auto">
          <a:xfrm>
            <a:off x="6087863" y="5624130"/>
            <a:ext cx="696041"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latin typeface="Arial" panose="020B0604020202020204" pitchFamily="34" charset="0"/>
                <a:cs typeface="Arial" panose="020B0604020202020204" pitchFamily="34" charset="0"/>
              </a:rPr>
              <a:t>9.5</a:t>
            </a:r>
          </a:p>
        </p:txBody>
      </p:sp>
      <p:sp>
        <p:nvSpPr>
          <p:cNvPr id="10" name="Text Box 8"/>
          <p:cNvSpPr txBox="1">
            <a:spLocks noChangeArrowheads="1"/>
          </p:cNvSpPr>
          <p:nvPr/>
        </p:nvSpPr>
        <p:spPr bwMode="auto">
          <a:xfrm>
            <a:off x="8621513" y="5624130"/>
            <a:ext cx="819664" cy="47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68442" tIns="84221" rIns="168442" bIns="84221">
            <a:spAutoFit/>
          </a:bodyPr>
          <a:lstStyle>
            <a:lvl1pPr defTabSz="1684338">
              <a:defRPr sz="2400">
                <a:solidFill>
                  <a:schemeClr val="tx1"/>
                </a:solidFill>
                <a:latin typeface="Arial" charset="0"/>
                <a:ea typeface="ＭＳ Ｐゴシック" charset="0"/>
                <a:cs typeface="ＭＳ Ｐゴシック" charset="0"/>
              </a:defRPr>
            </a:lvl1pPr>
            <a:lvl2pPr marL="842963" defTabSz="1684338">
              <a:defRPr sz="2400">
                <a:solidFill>
                  <a:schemeClr val="tx1"/>
                </a:solidFill>
                <a:latin typeface="Arial" charset="0"/>
                <a:ea typeface="ＭＳ Ｐゴシック" charset="0"/>
              </a:defRPr>
            </a:lvl2pPr>
            <a:lvl3pPr marL="1684338" defTabSz="1684338">
              <a:defRPr sz="2400">
                <a:solidFill>
                  <a:schemeClr val="tx1"/>
                </a:solidFill>
                <a:latin typeface="Arial" charset="0"/>
                <a:ea typeface="ＭＳ Ｐゴシック" charset="0"/>
              </a:defRPr>
            </a:lvl3pPr>
            <a:lvl4pPr marL="2527300" defTabSz="1684338">
              <a:defRPr sz="2400">
                <a:solidFill>
                  <a:schemeClr val="tx1"/>
                </a:solidFill>
                <a:latin typeface="Arial" charset="0"/>
                <a:ea typeface="ＭＳ Ｐゴシック" charset="0"/>
              </a:defRPr>
            </a:lvl4pPr>
            <a:lvl5pPr marL="3368675" defTabSz="1684338">
              <a:defRPr sz="2400">
                <a:solidFill>
                  <a:schemeClr val="tx1"/>
                </a:solidFill>
                <a:latin typeface="Arial" charset="0"/>
                <a:ea typeface="ＭＳ Ｐゴシック" charset="0"/>
              </a:defRPr>
            </a:lvl5pPr>
            <a:lvl6pPr marL="3825875" defTabSz="1684338" eaLnBrk="0" fontAlgn="base" hangingPunct="0">
              <a:spcBef>
                <a:spcPct val="0"/>
              </a:spcBef>
              <a:spcAft>
                <a:spcPct val="0"/>
              </a:spcAft>
              <a:defRPr sz="2400">
                <a:solidFill>
                  <a:schemeClr val="tx1"/>
                </a:solidFill>
                <a:latin typeface="Arial" charset="0"/>
                <a:ea typeface="ＭＳ Ｐゴシック" charset="0"/>
              </a:defRPr>
            </a:lvl6pPr>
            <a:lvl7pPr marL="4283075" defTabSz="1684338" eaLnBrk="0" fontAlgn="base" hangingPunct="0">
              <a:spcBef>
                <a:spcPct val="0"/>
              </a:spcBef>
              <a:spcAft>
                <a:spcPct val="0"/>
              </a:spcAft>
              <a:defRPr sz="2400">
                <a:solidFill>
                  <a:schemeClr val="tx1"/>
                </a:solidFill>
                <a:latin typeface="Arial" charset="0"/>
                <a:ea typeface="ＭＳ Ｐゴシック" charset="0"/>
              </a:defRPr>
            </a:lvl7pPr>
            <a:lvl8pPr marL="4740275" defTabSz="1684338" eaLnBrk="0" fontAlgn="base" hangingPunct="0">
              <a:spcBef>
                <a:spcPct val="0"/>
              </a:spcBef>
              <a:spcAft>
                <a:spcPct val="0"/>
              </a:spcAft>
              <a:defRPr sz="2400">
                <a:solidFill>
                  <a:schemeClr val="tx1"/>
                </a:solidFill>
                <a:latin typeface="Arial" charset="0"/>
                <a:ea typeface="ＭＳ Ｐゴシック" charset="0"/>
              </a:defRPr>
            </a:lvl8pPr>
            <a:lvl9pPr marL="5197475" defTabSz="1684338"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latin typeface="Arial" panose="020B0604020202020204" pitchFamily="34" charset="0"/>
                <a:cs typeface="Arial" panose="020B0604020202020204" pitchFamily="34" charset="0"/>
              </a:rPr>
              <a:t>11.5</a:t>
            </a:r>
          </a:p>
        </p:txBody>
      </p:sp>
      <p:sp>
        <p:nvSpPr>
          <p:cNvPr id="106503" name="Rectangle 9"/>
          <p:cNvSpPr>
            <a:spLocks noChangeArrowheads="1"/>
          </p:cNvSpPr>
          <p:nvPr/>
        </p:nvSpPr>
        <p:spPr bwMode="auto">
          <a:xfrm>
            <a:off x="1339337" y="3839100"/>
            <a:ext cx="3847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1684338"/>
            <a:r>
              <a:rPr lang="en-US" b="0">
                <a:solidFill>
                  <a:srgbClr val="000000"/>
                </a:solidFill>
                <a:latin typeface="Arial" panose="020B0604020202020204" pitchFamily="34" charset="0"/>
                <a:cs typeface="Arial" panose="020B0604020202020204" pitchFamily="34" charset="0"/>
              </a:rPr>
              <a:t>200</a:t>
            </a:r>
            <a:endParaRPr lang="en-US" b="0">
              <a:latin typeface="Arial" panose="020B0604020202020204" pitchFamily="34" charset="0"/>
              <a:cs typeface="Arial" panose="020B0604020202020204" pitchFamily="34" charset="0"/>
            </a:endParaRPr>
          </a:p>
        </p:txBody>
      </p:sp>
      <p:sp>
        <p:nvSpPr>
          <p:cNvPr id="106504" name="Rectangle 10"/>
          <p:cNvSpPr>
            <a:spLocks noChangeArrowheads="1"/>
          </p:cNvSpPr>
          <p:nvPr/>
        </p:nvSpPr>
        <p:spPr bwMode="auto">
          <a:xfrm>
            <a:off x="1326637" y="2291288"/>
            <a:ext cx="3847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1684338"/>
            <a:r>
              <a:rPr lang="en-US" b="0">
                <a:solidFill>
                  <a:srgbClr val="000000"/>
                </a:solidFill>
                <a:latin typeface="Arial" panose="020B0604020202020204" pitchFamily="34" charset="0"/>
                <a:cs typeface="Arial" panose="020B0604020202020204" pitchFamily="34" charset="0"/>
              </a:rPr>
              <a:t>400</a:t>
            </a:r>
            <a:endParaRPr lang="en-US" b="0">
              <a:latin typeface="Arial" panose="020B0604020202020204" pitchFamily="34" charset="0"/>
              <a:cs typeface="Arial" panose="020B0604020202020204" pitchFamily="34" charset="0"/>
            </a:endParaRPr>
          </a:p>
        </p:txBody>
      </p:sp>
      <p:sp>
        <p:nvSpPr>
          <p:cNvPr id="106505" name="Rectangle 11"/>
          <p:cNvSpPr>
            <a:spLocks noChangeArrowheads="1"/>
          </p:cNvSpPr>
          <p:nvPr/>
        </p:nvSpPr>
        <p:spPr bwMode="auto">
          <a:xfrm>
            <a:off x="1326637" y="1554688"/>
            <a:ext cx="3847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1684338"/>
            <a:r>
              <a:rPr lang="en-US" b="0" dirty="0">
                <a:solidFill>
                  <a:srgbClr val="000000"/>
                </a:solidFill>
                <a:latin typeface="Arial" panose="020B0604020202020204" pitchFamily="34" charset="0"/>
                <a:cs typeface="Arial" panose="020B0604020202020204" pitchFamily="34" charset="0"/>
              </a:rPr>
              <a:t>500</a:t>
            </a:r>
            <a:endParaRPr lang="en-US" b="0" dirty="0">
              <a:latin typeface="Arial" panose="020B0604020202020204" pitchFamily="34" charset="0"/>
              <a:cs typeface="Arial" panose="020B0604020202020204" pitchFamily="34" charset="0"/>
            </a:endParaRPr>
          </a:p>
        </p:txBody>
      </p:sp>
      <p:sp>
        <p:nvSpPr>
          <p:cNvPr id="106506" name="Line 12"/>
          <p:cNvSpPr>
            <a:spLocks noChangeShapeType="1"/>
          </p:cNvSpPr>
          <p:nvPr/>
        </p:nvSpPr>
        <p:spPr bwMode="auto">
          <a:xfrm>
            <a:off x="2365175" y="55919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07" name="Line 13"/>
          <p:cNvSpPr>
            <a:spLocks noChangeShapeType="1"/>
          </p:cNvSpPr>
          <p:nvPr/>
        </p:nvSpPr>
        <p:spPr bwMode="auto">
          <a:xfrm>
            <a:off x="1749225" y="4747350"/>
            <a:ext cx="88900" cy="4763"/>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08" name="Line 14"/>
          <p:cNvSpPr>
            <a:spLocks noChangeShapeType="1"/>
          </p:cNvSpPr>
          <p:nvPr/>
        </p:nvSpPr>
        <p:spPr bwMode="auto">
          <a:xfrm>
            <a:off x="1749225" y="3990113"/>
            <a:ext cx="88900"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09" name="Line 15"/>
          <p:cNvSpPr>
            <a:spLocks noChangeShapeType="1"/>
          </p:cNvSpPr>
          <p:nvPr/>
        </p:nvSpPr>
        <p:spPr bwMode="auto">
          <a:xfrm>
            <a:off x="1749225" y="3220175"/>
            <a:ext cx="88900" cy="635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10" name="Line 16"/>
          <p:cNvSpPr>
            <a:spLocks noChangeShapeType="1"/>
          </p:cNvSpPr>
          <p:nvPr/>
        </p:nvSpPr>
        <p:spPr bwMode="auto">
          <a:xfrm>
            <a:off x="1749225" y="2464525"/>
            <a:ext cx="88900" cy="3175"/>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11" name="Line 17"/>
          <p:cNvSpPr>
            <a:spLocks noChangeShapeType="1"/>
          </p:cNvSpPr>
          <p:nvPr/>
        </p:nvSpPr>
        <p:spPr bwMode="auto">
          <a:xfrm>
            <a:off x="1749225" y="1697763"/>
            <a:ext cx="88900" cy="4762"/>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12" name="Rectangle 19"/>
          <p:cNvSpPr>
            <a:spLocks noChangeArrowheads="1"/>
          </p:cNvSpPr>
          <p:nvPr/>
        </p:nvSpPr>
        <p:spPr bwMode="auto">
          <a:xfrm>
            <a:off x="1636662" y="5400075"/>
            <a:ext cx="12824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spAutoFit/>
          </a:bodyPr>
          <a:lstStyle/>
          <a:p>
            <a:pPr defTabSz="1684338"/>
            <a:r>
              <a:rPr lang="en-US" b="0" dirty="0">
                <a:solidFill>
                  <a:srgbClr val="000000"/>
                </a:solidFill>
                <a:latin typeface="Arial" panose="020B0604020202020204" pitchFamily="34" charset="0"/>
                <a:cs typeface="Arial" panose="020B0604020202020204" pitchFamily="34" charset="0"/>
              </a:rPr>
              <a:t>0</a:t>
            </a:r>
            <a:endParaRPr lang="en-US" b="0" dirty="0">
              <a:latin typeface="Arial" panose="020B0604020202020204" pitchFamily="34" charset="0"/>
              <a:cs typeface="Arial" panose="020B0604020202020204" pitchFamily="34" charset="0"/>
            </a:endParaRPr>
          </a:p>
        </p:txBody>
      </p:sp>
      <p:sp>
        <p:nvSpPr>
          <p:cNvPr id="21" name="Line 20"/>
          <p:cNvSpPr>
            <a:spLocks noChangeShapeType="1"/>
          </p:cNvSpPr>
          <p:nvPr/>
        </p:nvSpPr>
        <p:spPr bwMode="auto">
          <a:xfrm flipV="1">
            <a:off x="1838125" y="1685063"/>
            <a:ext cx="0" cy="3894137"/>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 name="Line 21"/>
          <p:cNvSpPr>
            <a:spLocks noChangeShapeType="1"/>
          </p:cNvSpPr>
          <p:nvPr/>
        </p:nvSpPr>
        <p:spPr bwMode="auto">
          <a:xfrm>
            <a:off x="1838125" y="5591900"/>
            <a:ext cx="7531100" cy="0"/>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06515" name="Freeform 27"/>
          <p:cNvSpPr>
            <a:spLocks/>
          </p:cNvSpPr>
          <p:nvPr/>
        </p:nvSpPr>
        <p:spPr bwMode="auto">
          <a:xfrm>
            <a:off x="4473375" y="2039075"/>
            <a:ext cx="4611688" cy="3530600"/>
          </a:xfrm>
          <a:custGeom>
            <a:avLst/>
            <a:gdLst>
              <a:gd name="T0" fmla="*/ 0 w 1536"/>
              <a:gd name="T1" fmla="*/ 2147483647 h 1296"/>
              <a:gd name="T2" fmla="*/ 2147483647 w 1536"/>
              <a:gd name="T3" fmla="*/ 2147483647 h 1296"/>
              <a:gd name="T4" fmla="*/ 2147483647 w 1536"/>
              <a:gd name="T5" fmla="*/ 2147483647 h 1296"/>
              <a:gd name="T6" fmla="*/ 2147483647 w 1536"/>
              <a:gd name="T7" fmla="*/ 2147483647 h 1296"/>
              <a:gd name="T8" fmla="*/ 2147483647 w 1536"/>
              <a:gd name="T9" fmla="*/ 0 h 1296"/>
              <a:gd name="T10" fmla="*/ 2147483647 w 1536"/>
              <a:gd name="T11" fmla="*/ 2147483647 h 1296"/>
              <a:gd name="T12" fmla="*/ 2147483647 w 1536"/>
              <a:gd name="T13" fmla="*/ 2147483647 h 1296"/>
              <a:gd name="T14" fmla="*/ 2147483647 w 1536"/>
              <a:gd name="T15" fmla="*/ 2147483647 h 1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36" h="1296">
                <a:moveTo>
                  <a:pt x="0" y="1296"/>
                </a:moveTo>
                <a:lnTo>
                  <a:pt x="192" y="1248"/>
                </a:lnTo>
                <a:lnTo>
                  <a:pt x="384" y="864"/>
                </a:lnTo>
                <a:lnTo>
                  <a:pt x="576" y="720"/>
                </a:lnTo>
                <a:lnTo>
                  <a:pt x="768" y="0"/>
                </a:lnTo>
                <a:lnTo>
                  <a:pt x="960" y="288"/>
                </a:lnTo>
                <a:lnTo>
                  <a:pt x="1344" y="816"/>
                </a:lnTo>
                <a:lnTo>
                  <a:pt x="1536" y="1152"/>
                </a:lnTo>
              </a:path>
            </a:pathLst>
          </a:custGeom>
          <a:noFill/>
          <a:ln w="57150" cap="flat" cmpd="sng">
            <a:solidFill>
              <a:srgbClr val="0000FF"/>
            </a:solidFill>
            <a:prstDash val="solid"/>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06516" name="Text Box 33"/>
          <p:cNvSpPr txBox="1">
            <a:spLocks noChangeArrowheads="1"/>
          </p:cNvSpPr>
          <p:nvPr/>
        </p:nvSpPr>
        <p:spPr bwMode="auto">
          <a:xfrm>
            <a:off x="2745813" y="2666070"/>
            <a:ext cx="1587294"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b="0" i="1" dirty="0">
                <a:solidFill>
                  <a:srgbClr val="FF0000"/>
                </a:solidFill>
                <a:latin typeface="Arial" panose="020B0604020202020204" pitchFamily="34" charset="0"/>
                <a:cs typeface="Arial" panose="020B0604020202020204" pitchFamily="34" charset="0"/>
              </a:rPr>
              <a:t>EryP-CFC</a:t>
            </a:r>
          </a:p>
        </p:txBody>
      </p:sp>
      <p:sp>
        <p:nvSpPr>
          <p:cNvPr id="106517" name="Text Box 34"/>
          <p:cNvSpPr txBox="1">
            <a:spLocks noChangeArrowheads="1"/>
          </p:cNvSpPr>
          <p:nvPr/>
        </p:nvSpPr>
        <p:spPr bwMode="auto">
          <a:xfrm>
            <a:off x="5451275" y="2276447"/>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spcBef>
                <a:spcPct val="50000"/>
              </a:spcBef>
            </a:pPr>
            <a:r>
              <a:rPr lang="en-US" sz="2400" b="0" i="1" dirty="0">
                <a:solidFill>
                  <a:srgbClr val="0000FF"/>
                </a:solidFill>
                <a:latin typeface="Arial" panose="020B0604020202020204" pitchFamily="34" charset="0"/>
                <a:cs typeface="Arial" panose="020B0604020202020204" pitchFamily="34" charset="0"/>
              </a:rPr>
              <a:t>BFU-E</a:t>
            </a:r>
          </a:p>
        </p:txBody>
      </p:sp>
      <p:sp>
        <p:nvSpPr>
          <p:cNvPr id="106518" name="Freeform 25"/>
          <p:cNvSpPr>
            <a:spLocks/>
          </p:cNvSpPr>
          <p:nvPr/>
        </p:nvSpPr>
        <p:spPr bwMode="auto">
          <a:xfrm>
            <a:off x="2231825" y="2586763"/>
            <a:ext cx="6827838" cy="3008312"/>
          </a:xfrm>
          <a:custGeom>
            <a:avLst/>
            <a:gdLst>
              <a:gd name="T0" fmla="*/ 0 w 2304"/>
              <a:gd name="T1" fmla="*/ 2147483647 h 1104"/>
              <a:gd name="T2" fmla="*/ 2147483647 w 2304"/>
              <a:gd name="T3" fmla="*/ 2147483647 h 1104"/>
              <a:gd name="T4" fmla="*/ 2147483647 w 2304"/>
              <a:gd name="T5" fmla="*/ 2147483647 h 1104"/>
              <a:gd name="T6" fmla="*/ 2147483647 w 2304"/>
              <a:gd name="T7" fmla="*/ 2147483647 h 1104"/>
              <a:gd name="T8" fmla="*/ 2147483647 w 2304"/>
              <a:gd name="T9" fmla="*/ 0 h 1104"/>
              <a:gd name="T10" fmla="*/ 2147483647 w 2304"/>
              <a:gd name="T11" fmla="*/ 2147483647 h 1104"/>
              <a:gd name="T12" fmla="*/ 2147483647 w 2304"/>
              <a:gd name="T13" fmla="*/ 2147483647 h 1104"/>
              <a:gd name="T14" fmla="*/ 2147483647 w 2304"/>
              <a:gd name="T15" fmla="*/ 2147483647 h 1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04" h="1104">
                <a:moveTo>
                  <a:pt x="0" y="1104"/>
                </a:moveTo>
                <a:lnTo>
                  <a:pt x="192" y="1104"/>
                </a:lnTo>
                <a:lnTo>
                  <a:pt x="384" y="960"/>
                </a:lnTo>
                <a:lnTo>
                  <a:pt x="576" y="672"/>
                </a:lnTo>
                <a:lnTo>
                  <a:pt x="768" y="0"/>
                </a:lnTo>
                <a:lnTo>
                  <a:pt x="960" y="192"/>
                </a:lnTo>
                <a:lnTo>
                  <a:pt x="1152" y="1104"/>
                </a:lnTo>
                <a:lnTo>
                  <a:pt x="2304" y="1104"/>
                </a:lnTo>
              </a:path>
            </a:pathLst>
          </a:custGeom>
          <a:noFill/>
          <a:ln w="57150" cmpd="sng">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06519" name="Rectangle 10"/>
          <p:cNvSpPr>
            <a:spLocks noChangeArrowheads="1"/>
          </p:cNvSpPr>
          <p:nvPr/>
        </p:nvSpPr>
        <p:spPr bwMode="auto">
          <a:xfrm>
            <a:off x="1338212" y="3056663"/>
            <a:ext cx="3847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1684338"/>
            <a:r>
              <a:rPr lang="en-US" b="0">
                <a:solidFill>
                  <a:srgbClr val="000000"/>
                </a:solidFill>
                <a:latin typeface="Arial" panose="020B0604020202020204" pitchFamily="34" charset="0"/>
                <a:cs typeface="Arial" panose="020B0604020202020204" pitchFamily="34" charset="0"/>
              </a:rPr>
              <a:t>300</a:t>
            </a:r>
            <a:endParaRPr lang="en-US" b="0">
              <a:latin typeface="Arial" panose="020B0604020202020204" pitchFamily="34" charset="0"/>
              <a:cs typeface="Arial" panose="020B0604020202020204" pitchFamily="34" charset="0"/>
            </a:endParaRPr>
          </a:p>
        </p:txBody>
      </p:sp>
      <p:sp>
        <p:nvSpPr>
          <p:cNvPr id="106520" name="Rectangle 10"/>
          <p:cNvSpPr>
            <a:spLocks noChangeArrowheads="1"/>
          </p:cNvSpPr>
          <p:nvPr/>
        </p:nvSpPr>
        <p:spPr bwMode="auto">
          <a:xfrm>
            <a:off x="1339337" y="4577288"/>
            <a:ext cx="3847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1684338"/>
            <a:r>
              <a:rPr lang="en-US" b="0">
                <a:solidFill>
                  <a:srgbClr val="000000"/>
                </a:solidFill>
                <a:latin typeface="Arial" panose="020B0604020202020204" pitchFamily="34" charset="0"/>
                <a:cs typeface="Arial" panose="020B0604020202020204" pitchFamily="34" charset="0"/>
              </a:rPr>
              <a:t>100</a:t>
            </a:r>
            <a:endParaRPr lang="en-US" b="0">
              <a:latin typeface="Arial" panose="020B0604020202020204" pitchFamily="34" charset="0"/>
              <a:cs typeface="Arial" panose="020B0604020202020204" pitchFamily="34" charset="0"/>
            </a:endParaRPr>
          </a:p>
        </p:txBody>
      </p:sp>
      <p:sp>
        <p:nvSpPr>
          <p:cNvPr id="106521" name="Line 12"/>
          <p:cNvSpPr>
            <a:spLocks noChangeShapeType="1"/>
          </p:cNvSpPr>
          <p:nvPr/>
        </p:nvSpPr>
        <p:spPr bwMode="auto">
          <a:xfrm>
            <a:off x="3724075" y="56046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22" name="Line 12"/>
          <p:cNvSpPr>
            <a:spLocks noChangeShapeType="1"/>
          </p:cNvSpPr>
          <p:nvPr/>
        </p:nvSpPr>
        <p:spPr bwMode="auto">
          <a:xfrm>
            <a:off x="5082975" y="56046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23" name="Line 12"/>
          <p:cNvSpPr>
            <a:spLocks noChangeShapeType="1"/>
          </p:cNvSpPr>
          <p:nvPr/>
        </p:nvSpPr>
        <p:spPr bwMode="auto">
          <a:xfrm>
            <a:off x="6403775" y="56046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24" name="Line 12"/>
          <p:cNvSpPr>
            <a:spLocks noChangeShapeType="1"/>
          </p:cNvSpPr>
          <p:nvPr/>
        </p:nvSpPr>
        <p:spPr bwMode="auto">
          <a:xfrm>
            <a:off x="7724575" y="56046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06525" name="Line 12"/>
          <p:cNvSpPr>
            <a:spLocks noChangeShapeType="1"/>
          </p:cNvSpPr>
          <p:nvPr/>
        </p:nvSpPr>
        <p:spPr bwMode="auto">
          <a:xfrm>
            <a:off x="9070775" y="5604600"/>
            <a:ext cx="1588" cy="117475"/>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4" name="Rectangle 117"/>
          <p:cNvSpPr>
            <a:spLocks noChangeArrowheads="1"/>
          </p:cNvSpPr>
          <p:nvPr/>
        </p:nvSpPr>
        <p:spPr bwMode="auto">
          <a:xfrm rot="16200000">
            <a:off x="-902362" y="3134503"/>
            <a:ext cx="3345788" cy="757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90000"/>
              </a:lnSpc>
              <a:defRPr/>
            </a:pPr>
            <a:r>
              <a:rPr lang="en-US" sz="2400" b="1" dirty="0">
                <a:latin typeface="Arial" panose="020B0604020202020204" pitchFamily="34" charset="0"/>
                <a:cs typeface="Arial" panose="020B0604020202020204" pitchFamily="34" charset="0"/>
              </a:rPr>
              <a:t>Erythroid progenitors</a:t>
            </a:r>
          </a:p>
          <a:p>
            <a:pPr algn="ctr">
              <a:lnSpc>
                <a:spcPct val="90000"/>
              </a:lnSpc>
              <a:defRPr/>
            </a:pPr>
            <a:r>
              <a:rPr lang="en-US" sz="2400" b="1" dirty="0">
                <a:latin typeface="Arial" panose="020B0604020202020204" pitchFamily="34" charset="0"/>
                <a:cs typeface="Arial" panose="020B0604020202020204" pitchFamily="34" charset="0"/>
              </a:rPr>
              <a:t> per yolk sac</a:t>
            </a:r>
          </a:p>
        </p:txBody>
      </p:sp>
      <p:sp>
        <p:nvSpPr>
          <p:cNvPr id="106529" name="Text Box 260"/>
          <p:cNvSpPr txBox="1">
            <a:spLocks noChangeArrowheads="1"/>
          </p:cNvSpPr>
          <p:nvPr/>
        </p:nvSpPr>
        <p:spPr bwMode="auto">
          <a:xfrm>
            <a:off x="3622821" y="1421467"/>
            <a:ext cx="1701107" cy="523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2800" i="1" dirty="0">
                <a:solidFill>
                  <a:srgbClr val="FF0000"/>
                </a:solidFill>
                <a:latin typeface="Arial" panose="020B0604020202020204" pitchFamily="34" charset="0"/>
                <a:cs typeface="Arial" panose="020B0604020202020204" pitchFamily="34" charset="0"/>
              </a:rPr>
              <a:t>Primitive</a:t>
            </a:r>
            <a:endParaRPr lang="en-US" sz="2800" dirty="0">
              <a:solidFill>
                <a:srgbClr val="FF0000"/>
              </a:solidFill>
              <a:latin typeface="Arial" panose="020B0604020202020204" pitchFamily="34" charset="0"/>
              <a:cs typeface="Arial" panose="020B0604020202020204" pitchFamily="34" charset="0"/>
            </a:endParaRPr>
          </a:p>
        </p:txBody>
      </p:sp>
      <p:sp>
        <p:nvSpPr>
          <p:cNvPr id="106530" name="Text Box 261"/>
          <p:cNvSpPr txBox="1">
            <a:spLocks noChangeArrowheads="1"/>
          </p:cNvSpPr>
          <p:nvPr/>
        </p:nvSpPr>
        <p:spPr bwMode="auto">
          <a:xfrm>
            <a:off x="5618953" y="1102682"/>
            <a:ext cx="3318536" cy="867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lnSpc>
                <a:spcPct val="90000"/>
              </a:lnSpc>
            </a:pPr>
            <a:r>
              <a:rPr lang="en-US" sz="2800" i="1" dirty="0">
                <a:solidFill>
                  <a:srgbClr val="0000FF"/>
                </a:solidFill>
                <a:latin typeface="Arial" panose="020B0604020202020204" pitchFamily="34" charset="0"/>
                <a:cs typeface="Arial" panose="020B0604020202020204" pitchFamily="34" charset="0"/>
              </a:rPr>
              <a:t>Erythro-myeloid </a:t>
            </a:r>
          </a:p>
          <a:p>
            <a:pPr algn="ctr">
              <a:lnSpc>
                <a:spcPct val="90000"/>
              </a:lnSpc>
            </a:pPr>
            <a:r>
              <a:rPr lang="en-US" sz="2800" i="1" dirty="0">
                <a:solidFill>
                  <a:srgbClr val="0000FF"/>
                </a:solidFill>
                <a:latin typeface="Arial" panose="020B0604020202020204" pitchFamily="34" charset="0"/>
                <a:cs typeface="Arial" panose="020B0604020202020204" pitchFamily="34" charset="0"/>
              </a:rPr>
              <a:t>Progenitors (EMP)</a:t>
            </a:r>
            <a:endParaRPr lang="en-US" sz="2800" dirty="0">
              <a:solidFill>
                <a:srgbClr val="0000FF"/>
              </a:solidFill>
              <a:latin typeface="Arial" panose="020B0604020202020204" pitchFamily="34" charset="0"/>
              <a:cs typeface="Arial" panose="020B0604020202020204" pitchFamily="34" charset="0"/>
            </a:endParaRPr>
          </a:p>
        </p:txBody>
      </p:sp>
      <p:sp>
        <p:nvSpPr>
          <p:cNvPr id="39" name="Text Box 2"/>
          <p:cNvSpPr txBox="1">
            <a:spLocks noChangeArrowheads="1"/>
          </p:cNvSpPr>
          <p:nvPr/>
        </p:nvSpPr>
        <p:spPr bwMode="auto">
          <a:xfrm>
            <a:off x="542469" y="92043"/>
            <a:ext cx="9282060" cy="978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defRPr/>
            </a:pPr>
            <a:r>
              <a:rPr lang="en-US" sz="3200" b="1" dirty="0">
                <a:latin typeface="Arial"/>
                <a:cs typeface="Arial"/>
              </a:rPr>
              <a:t>Two waves of hematopoietic progenitors emerge in the yolk sac before HSCs</a:t>
            </a:r>
          </a:p>
        </p:txBody>
      </p:sp>
      <p:sp>
        <p:nvSpPr>
          <p:cNvPr id="40" name="Rectangle 117"/>
          <p:cNvSpPr>
            <a:spLocks noChangeArrowheads="1"/>
          </p:cNvSpPr>
          <p:nvPr/>
        </p:nvSpPr>
        <p:spPr bwMode="auto">
          <a:xfrm>
            <a:off x="3707981" y="5962550"/>
            <a:ext cx="300434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Arial" panose="020B0604020202020204" pitchFamily="34" charset="0"/>
                <a:cs typeface="Arial" panose="020B0604020202020204" pitchFamily="34" charset="0"/>
              </a:rPr>
              <a:t>Days of mouse gestation</a:t>
            </a:r>
          </a:p>
        </p:txBody>
      </p:sp>
      <p:sp>
        <p:nvSpPr>
          <p:cNvPr id="106533" name="TextBox 1"/>
          <p:cNvSpPr txBox="1">
            <a:spLocks noChangeArrowheads="1"/>
          </p:cNvSpPr>
          <p:nvPr/>
        </p:nvSpPr>
        <p:spPr bwMode="auto">
          <a:xfrm>
            <a:off x="7529313" y="5202963"/>
            <a:ext cx="3449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r>
              <a:rPr lang="en-US" sz="3200">
                <a:latin typeface="Arial" panose="020B0604020202020204" pitchFamily="34" charset="0"/>
                <a:cs typeface="Arial" panose="020B0604020202020204" pitchFamily="34" charset="0"/>
              </a:rPr>
              <a:t>*</a:t>
            </a:r>
          </a:p>
        </p:txBody>
      </p:sp>
      <p:sp>
        <p:nvSpPr>
          <p:cNvPr id="106534" name="Text Box 34"/>
          <p:cNvSpPr txBox="1">
            <a:spLocks noChangeArrowheads="1"/>
          </p:cNvSpPr>
          <p:nvPr/>
        </p:nvSpPr>
        <p:spPr bwMode="auto">
          <a:xfrm>
            <a:off x="4251400" y="3351945"/>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spcBef>
                <a:spcPct val="50000"/>
              </a:spcBef>
            </a:pPr>
            <a:r>
              <a:rPr lang="en-US" sz="2400" b="0" i="1" dirty="0">
                <a:latin typeface="Arial" panose="020B0604020202020204" pitchFamily="34" charset="0"/>
                <a:cs typeface="Arial" panose="020B0604020202020204" pitchFamily="34" charset="0"/>
              </a:rPr>
              <a:t>Mac</a:t>
            </a:r>
          </a:p>
        </p:txBody>
      </p:sp>
      <p:sp>
        <p:nvSpPr>
          <p:cNvPr id="106535" name="Text Box 34"/>
          <p:cNvSpPr txBox="1">
            <a:spLocks noChangeArrowheads="1"/>
          </p:cNvSpPr>
          <p:nvPr/>
        </p:nvSpPr>
        <p:spPr bwMode="auto">
          <a:xfrm>
            <a:off x="4338491" y="2918914"/>
            <a:ext cx="833633"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spcBef>
                <a:spcPct val="50000"/>
              </a:spcBef>
            </a:pPr>
            <a:r>
              <a:rPr lang="en-US" sz="2400" b="0" i="1" dirty="0">
                <a:latin typeface="Arial" panose="020B0604020202020204" pitchFamily="34" charset="0"/>
                <a:cs typeface="Arial" panose="020B0604020202020204" pitchFamily="34" charset="0"/>
              </a:rPr>
              <a:t>Mk</a:t>
            </a:r>
          </a:p>
        </p:txBody>
      </p:sp>
      <p:sp>
        <p:nvSpPr>
          <p:cNvPr id="106536" name="Text Box 34"/>
          <p:cNvSpPr txBox="1">
            <a:spLocks noChangeArrowheads="1"/>
          </p:cNvSpPr>
          <p:nvPr/>
        </p:nvSpPr>
        <p:spPr bwMode="auto">
          <a:xfrm>
            <a:off x="6264786" y="2930987"/>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Mac</a:t>
            </a:r>
          </a:p>
        </p:txBody>
      </p:sp>
      <p:sp>
        <p:nvSpPr>
          <p:cNvPr id="106537" name="Text Box 34"/>
          <p:cNvSpPr txBox="1">
            <a:spLocks noChangeArrowheads="1"/>
          </p:cNvSpPr>
          <p:nvPr/>
        </p:nvSpPr>
        <p:spPr bwMode="auto">
          <a:xfrm>
            <a:off x="6225781" y="2525967"/>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 Mk</a:t>
            </a:r>
          </a:p>
        </p:txBody>
      </p:sp>
      <p:sp>
        <p:nvSpPr>
          <p:cNvPr id="106538" name="Text Box 34"/>
          <p:cNvSpPr txBox="1">
            <a:spLocks noChangeArrowheads="1"/>
          </p:cNvSpPr>
          <p:nvPr/>
        </p:nvSpPr>
        <p:spPr bwMode="auto">
          <a:xfrm>
            <a:off x="6226338" y="3331038"/>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GM</a:t>
            </a:r>
          </a:p>
        </p:txBody>
      </p:sp>
      <p:sp>
        <p:nvSpPr>
          <p:cNvPr id="106539" name="Text Box 34"/>
          <p:cNvSpPr txBox="1">
            <a:spLocks noChangeArrowheads="1"/>
          </p:cNvSpPr>
          <p:nvPr/>
        </p:nvSpPr>
        <p:spPr bwMode="auto">
          <a:xfrm>
            <a:off x="6259675" y="3739688"/>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Mast</a:t>
            </a:r>
          </a:p>
        </p:txBody>
      </p:sp>
      <p:sp>
        <p:nvSpPr>
          <p:cNvPr id="106540" name="Text Box 34"/>
          <p:cNvSpPr txBox="1">
            <a:spLocks noChangeArrowheads="1"/>
          </p:cNvSpPr>
          <p:nvPr/>
        </p:nvSpPr>
        <p:spPr bwMode="auto">
          <a:xfrm>
            <a:off x="6237725" y="4593803"/>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HPP</a:t>
            </a:r>
          </a:p>
        </p:txBody>
      </p:sp>
      <p:sp>
        <p:nvSpPr>
          <p:cNvPr id="49" name="Right Arrow 48"/>
          <p:cNvSpPr/>
          <p:nvPr/>
        </p:nvSpPr>
        <p:spPr>
          <a:xfrm>
            <a:off x="8407200" y="2723288"/>
            <a:ext cx="1711325" cy="1355725"/>
          </a:xfrm>
          <a:prstGeom prst="rightArrow">
            <a:avLst>
              <a:gd name="adj1" fmla="val 50000"/>
              <a:gd name="adj2" fmla="val 50728"/>
            </a:avLst>
          </a:prstGeom>
          <a:gradFill flip="none" rotWithShape="1">
            <a:gsLst>
              <a:gs pos="0">
                <a:srgbClr val="0000FF"/>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sp>
        <p:nvSpPr>
          <p:cNvPr id="50" name="Text Box 228"/>
          <p:cNvSpPr txBox="1">
            <a:spLocks noChangeArrowheads="1"/>
          </p:cNvSpPr>
          <p:nvPr/>
        </p:nvSpPr>
        <p:spPr bwMode="auto">
          <a:xfrm>
            <a:off x="933657" y="6427416"/>
            <a:ext cx="816576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l">
              <a:lnSpc>
                <a:spcPct val="90000"/>
              </a:lnSpc>
            </a:pPr>
            <a:r>
              <a:rPr lang="en-US" sz="1800" b="0" i="1" dirty="0">
                <a:latin typeface="Arial" panose="020B0604020202020204" pitchFamily="34" charset="0"/>
                <a:cs typeface="Arial" panose="020B0604020202020204" pitchFamily="34" charset="0"/>
              </a:rPr>
              <a:t>(Palis, Dev 1999; Palis, PNAS 2001; </a:t>
            </a:r>
            <a:r>
              <a:rPr lang="en-US" sz="1800" b="0" i="1" dirty="0" err="1">
                <a:latin typeface="Arial" panose="020B0604020202020204" pitchFamily="34" charset="0"/>
                <a:cs typeface="Arial" panose="020B0604020202020204" pitchFamily="34" charset="0"/>
              </a:rPr>
              <a:t>Tober</a:t>
            </a:r>
            <a:r>
              <a:rPr lang="en-US" sz="1800" b="0" i="1" dirty="0">
                <a:latin typeface="Arial" panose="020B0604020202020204" pitchFamily="34" charset="0"/>
                <a:cs typeface="Arial" panose="020B0604020202020204" pitchFamily="34" charset="0"/>
              </a:rPr>
              <a:t>, Blood 2007; </a:t>
            </a:r>
            <a:r>
              <a:rPr lang="en-US" sz="1800" b="0" i="1" dirty="0" err="1">
                <a:latin typeface="Arial" panose="020B0604020202020204" pitchFamily="34" charset="0"/>
                <a:cs typeface="Arial" panose="020B0604020202020204" pitchFamily="34" charset="0"/>
              </a:rPr>
              <a:t>Dege</a:t>
            </a:r>
            <a:r>
              <a:rPr lang="en-US" sz="1800" b="0" i="1" dirty="0">
                <a:latin typeface="Arial" panose="020B0604020202020204" pitchFamily="34" charset="0"/>
                <a:cs typeface="Arial" panose="020B0604020202020204" pitchFamily="34" charset="0"/>
              </a:rPr>
              <a:t>, Dev Cell 2020)</a:t>
            </a:r>
          </a:p>
        </p:txBody>
      </p:sp>
      <p:sp>
        <p:nvSpPr>
          <p:cNvPr id="2" name="Text Box 34">
            <a:extLst>
              <a:ext uri="{FF2B5EF4-FFF2-40B4-BE49-F238E27FC236}">
                <a16:creationId xmlns:a16="http://schemas.microsoft.com/office/drawing/2014/main" id="{79A0E88A-E417-CC32-84C7-27E94A57EE3B}"/>
              </a:ext>
            </a:extLst>
          </p:cNvPr>
          <p:cNvSpPr txBox="1">
            <a:spLocks noChangeArrowheads="1"/>
          </p:cNvSpPr>
          <p:nvPr/>
        </p:nvSpPr>
        <p:spPr bwMode="auto">
          <a:xfrm>
            <a:off x="6229304" y="4148199"/>
            <a:ext cx="127317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36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36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36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3600" b="1">
                <a:solidFill>
                  <a:schemeClr val="tx1"/>
                </a:solidFill>
                <a:latin typeface="Arial" charset="0"/>
                <a:ea typeface="ＭＳ Ｐゴシック" charset="0"/>
              </a:defRPr>
            </a:lvl9pPr>
          </a:lstStyle>
          <a:p>
            <a:pPr algn="ctr">
              <a:spcBef>
                <a:spcPct val="50000"/>
              </a:spcBef>
            </a:pPr>
            <a:r>
              <a:rPr lang="en-US" sz="2400" b="0" i="1" dirty="0">
                <a:latin typeface="Arial" panose="020B0604020202020204" pitchFamily="34" charset="0"/>
                <a:cs typeface="Arial" panose="020B0604020202020204" pitchFamily="34" charset="0"/>
              </a:rPr>
              <a:t>NK</a:t>
            </a:r>
          </a:p>
        </p:txBody>
      </p:sp>
    </p:spTree>
    <p:extLst>
      <p:ext uri="{BB962C8B-B14F-4D97-AF65-F5344CB8AC3E}">
        <p14:creationId xmlns:p14="http://schemas.microsoft.com/office/powerpoint/2010/main" val="251677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3F74850A86974987BD17ED137103F6" ma:contentTypeVersion="20" ma:contentTypeDescription="Create a new document." ma:contentTypeScope="" ma:versionID="9f4ad4681db88e0275b375d36a6284da">
  <xsd:schema xmlns:xsd="http://www.w3.org/2001/XMLSchema" xmlns:xs="http://www.w3.org/2001/XMLSchema" xmlns:p="http://schemas.microsoft.com/office/2006/metadata/properties" xmlns:ns1="http://schemas.microsoft.com/sharepoint/v3" xmlns:ns2="47f86385-5faa-4594-8ecf-f9ce1cbeefe1" xmlns:ns3="421351a6-a665-477f-9f85-df069f1fe2c7" targetNamespace="http://schemas.microsoft.com/office/2006/metadata/properties" ma:root="true" ma:fieldsID="c810b0f7e468e5976f248f8e7a329626" ns1:_="" ns2:_="" ns3:_="">
    <xsd:import namespace="http://schemas.microsoft.com/sharepoint/v3"/>
    <xsd:import namespace="47f86385-5faa-4594-8ecf-f9ce1cbeefe1"/>
    <xsd:import namespace="421351a6-a665-477f-9f85-df069f1fe2c7"/>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86385-5faa-4594-8ecf-f9ce1cbeefe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description="Office" ma:internalName="MigrationWizIdPermissionLevels">
      <xsd:simpleType>
        <xsd:restriction base="dms:Text"/>
      </xsd:simpleType>
    </xsd:element>
    <xsd:element name="MigrationWizIdDocumentLibraryPermissions" ma:index="11" nillable="true" ma:displayName="MigrationWizIdDocumentLibraryPermissions" ma:description="Office" ma:internalName="MigrationWizIdDocumentLibraryPermissions">
      <xsd:simpleType>
        <xsd:restriction base="dms:Text"/>
      </xsd:simpleType>
    </xsd:element>
    <xsd:element name="MigrationWizIdSecurityGroups" ma:index="12" nillable="true" ma:displayName="MigrationWizIdSecurityGroups" ma:description="Office"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fc2be9-b7d4-4faa-9768-1e0dd150f0c0"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1351a6-a665-477f-9f85-df069f1fe2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5ba439-3d40-4577-ab65-4f589cb3ecc9}" ma:internalName="TaxCatchAll" ma:showField="CatchAllData" ma:web="421351a6-a665-477f-9f85-df069f1fe2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21351a6-a665-477f-9f85-df069f1fe2c7" xsi:nil="true"/>
    <MigrationWizIdDocumentLibraryPermissions xmlns="47f86385-5faa-4594-8ecf-f9ce1cbeefe1" xsi:nil="true"/>
    <MigrationWizIdPermissions xmlns="47f86385-5faa-4594-8ecf-f9ce1cbeefe1" xsi:nil="true"/>
    <MigrationWizIdSecurityGroups xmlns="47f86385-5faa-4594-8ecf-f9ce1cbeefe1" xsi:nil="true"/>
    <MigrationWizId xmlns="47f86385-5faa-4594-8ecf-f9ce1cbeefe1" xsi:nil="true"/>
    <lcf76f155ced4ddcb4097134ff3c332f xmlns="47f86385-5faa-4594-8ecf-f9ce1cbeefe1">
      <Terms xmlns="http://schemas.microsoft.com/office/infopath/2007/PartnerControls"/>
    </lcf76f155ced4ddcb4097134ff3c332f>
    <MigrationWizIdPermissionLevels xmlns="47f86385-5faa-4594-8ecf-f9ce1cbeefe1"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496B8E8-E5FF-430E-A677-8FA10A7C2B4D}"/>
</file>

<file path=customXml/itemProps2.xml><?xml version="1.0" encoding="utf-8"?>
<ds:datastoreItem xmlns:ds="http://schemas.openxmlformats.org/officeDocument/2006/customXml" ds:itemID="{EDD62791-8A28-4B94-8D6E-604ED582D24F}"/>
</file>

<file path=customXml/itemProps3.xml><?xml version="1.0" encoding="utf-8"?>
<ds:datastoreItem xmlns:ds="http://schemas.openxmlformats.org/officeDocument/2006/customXml" ds:itemID="{DF144B63-4909-44B3-B007-6B982136157D}"/>
</file>

<file path=docProps/app.xml><?xml version="1.0" encoding="utf-8"?>
<Properties xmlns="http://schemas.openxmlformats.org/officeDocument/2006/extended-properties" xmlns:vt="http://schemas.openxmlformats.org/officeDocument/2006/docPropsVTypes">
  <Template>Office Theme</Template>
  <TotalTime>6937</TotalTime>
  <Words>2195</Words>
  <Application>Microsoft Macintosh PowerPoint</Application>
  <PresentationFormat>35mm Slides</PresentationFormat>
  <Paragraphs>581</Paragraphs>
  <Slides>52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Aptos</vt:lpstr>
      <vt:lpstr>Aptos Display</vt:lpstr>
      <vt:lpstr>Arial</vt:lpstr>
      <vt:lpstr>Symbol</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Palis, James</dc:creator>
  <cp:lastModifiedBy>Palis, James</cp:lastModifiedBy>
  <cp:revision>253</cp:revision>
  <dcterms:created xsi:type="dcterms:W3CDTF">2026-01-27T12:42:41Z</dcterms:created>
  <dcterms:modified xsi:type="dcterms:W3CDTF">2026-03-04T15:59:00Z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0x010100C93F74850A86974987BD17ED137103F6</vt:lpwstr>
  </property>
</Properties>
</file>