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Lst>
  <p:notesMasterIdLst>
    <p:notesMasterId r:id="rId25"/>
  </p:notesMasterIdLst>
  <p:sldIdLst>
    <p:sldId id="256" r:id="rId5"/>
    <p:sldId id="309" r:id="rId6"/>
    <p:sldId id="363" r:id="rId7"/>
    <p:sldId id="315" r:id="rId8"/>
    <p:sldId id="355" r:id="rId9"/>
    <p:sldId id="364" r:id="rId10"/>
    <p:sldId id="371" r:id="rId11"/>
    <p:sldId id="338" r:id="rId12"/>
    <p:sldId id="321" r:id="rId13"/>
    <p:sldId id="339" r:id="rId14"/>
    <p:sldId id="369" r:id="rId15"/>
    <p:sldId id="345" r:id="rId16"/>
    <p:sldId id="372" r:id="rId17"/>
    <p:sldId id="373" r:id="rId18"/>
    <p:sldId id="374" r:id="rId19"/>
    <p:sldId id="370" r:id="rId20"/>
    <p:sldId id="375" r:id="rId21"/>
    <p:sldId id="376" r:id="rId22"/>
    <p:sldId id="344" r:id="rId23"/>
    <p:sldId id="3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2828"/>
    <a:srgbClr val="FF6D6D"/>
    <a:srgbClr val="1492B4"/>
    <a:srgbClr val="FFF7F7"/>
    <a:srgbClr val="D50101"/>
    <a:srgbClr val="F10101"/>
    <a:srgbClr val="FF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77845" autoAdjust="0"/>
  </p:normalViewPr>
  <p:slideViewPr>
    <p:cSldViewPr snapToGrid="0">
      <p:cViewPr varScale="1">
        <p:scale>
          <a:sx n="86" d="100"/>
          <a:sy n="86" d="100"/>
        </p:scale>
        <p:origin x="942" y="8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77CD1-3F57-440D-B65A-D75E333AB95C}" type="datetimeFigureOut">
              <a:rPr lang="en-AU" smtClean="0"/>
              <a:t>9/02/2026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AAE82-5979-42E3-9041-5E16BB6BE046}" type="slidenum">
              <a:rPr lang="en-AU" smtClean="0"/>
              <a:t>‹#›</a:t>
            </a:fld>
            <a:endParaRPr lang="en-AU"/>
          </a:p>
        </p:txBody>
      </p:sp>
    </p:spTree>
    <p:extLst>
      <p:ext uri="{BB962C8B-B14F-4D97-AF65-F5344CB8AC3E}">
        <p14:creationId xmlns:p14="http://schemas.microsoft.com/office/powerpoint/2010/main" val="333604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a:t>
            </a:r>
            <a:endParaRPr lang="en-AU" dirty="0"/>
          </a:p>
        </p:txBody>
      </p:sp>
      <p:sp>
        <p:nvSpPr>
          <p:cNvPr id="4" name="Slide Number Placeholder 3"/>
          <p:cNvSpPr>
            <a:spLocks noGrp="1"/>
          </p:cNvSpPr>
          <p:nvPr>
            <p:ph type="sldNum" sz="quarter" idx="5"/>
          </p:nvPr>
        </p:nvSpPr>
        <p:spPr/>
        <p:txBody>
          <a:bodyPr/>
          <a:lstStyle/>
          <a:p>
            <a:fld id="{6C0AAE82-5979-42E3-9041-5E16BB6BE046}" type="slidenum">
              <a:rPr lang="en-AU" smtClean="0"/>
              <a:t>1</a:t>
            </a:fld>
            <a:endParaRPr lang="en-AU"/>
          </a:p>
        </p:txBody>
      </p:sp>
    </p:spTree>
    <p:extLst>
      <p:ext uri="{BB962C8B-B14F-4D97-AF65-F5344CB8AC3E}">
        <p14:creationId xmlns:p14="http://schemas.microsoft.com/office/powerpoint/2010/main" val="3412862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What’s more, several other surrogate outcomes of bleeding all suggested </a:t>
            </a:r>
            <a:r>
              <a:rPr lang="en-AU" dirty="0" err="1"/>
              <a:t>cryo</a:t>
            </a:r>
            <a:r>
              <a:rPr lang="en-AU" dirty="0"/>
              <a:t> </a:t>
            </a:r>
            <a:r>
              <a:rPr lang="en-AU" dirty="0" err="1"/>
              <a:t>plts</a:t>
            </a:r>
            <a:r>
              <a:rPr lang="en-AU" dirty="0"/>
              <a:t> were worse at controlling bleeding. </a:t>
            </a:r>
          </a:p>
          <a:p>
            <a:r>
              <a:rPr lang="en-AU" dirty="0"/>
              <a:t>Clinicians start aspirin &amp; heparin when they think the risk of bleeding has diminished</a:t>
            </a:r>
          </a:p>
          <a:p>
            <a:r>
              <a:rPr lang="en-AU" dirty="0"/>
              <a:t>This was later in the </a:t>
            </a:r>
            <a:r>
              <a:rPr lang="en-AU" dirty="0" err="1"/>
              <a:t>cryo</a:t>
            </a:r>
            <a:r>
              <a:rPr lang="en-AU" dirty="0"/>
              <a:t> group, although not meeting stat sig</a:t>
            </a:r>
          </a:p>
        </p:txBody>
      </p:sp>
      <p:sp>
        <p:nvSpPr>
          <p:cNvPr id="4" name="Slide Number Placeholder 3"/>
          <p:cNvSpPr>
            <a:spLocks noGrp="1"/>
          </p:cNvSpPr>
          <p:nvPr>
            <p:ph type="sldNum" sz="quarter" idx="5"/>
          </p:nvPr>
        </p:nvSpPr>
        <p:spPr/>
        <p:txBody>
          <a:bodyPr/>
          <a:lstStyle/>
          <a:p>
            <a:fld id="{6C0AAE82-5979-42E3-9041-5E16BB6BE046}" type="slidenum">
              <a:rPr lang="en-AU" smtClean="0"/>
              <a:t>10</a:t>
            </a:fld>
            <a:endParaRPr lang="en-AU"/>
          </a:p>
        </p:txBody>
      </p:sp>
    </p:spTree>
    <p:extLst>
      <p:ext uri="{BB962C8B-B14F-4D97-AF65-F5344CB8AC3E}">
        <p14:creationId xmlns:p14="http://schemas.microsoft.com/office/powerpoint/2010/main" val="573219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2E989-61F1-1B37-AEB2-139F9B019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BA95B-A21E-19A2-9160-6C537078D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8BAF2-EFC8-4BDD-BF35-A7B62949F754}"/>
              </a:ext>
            </a:extLst>
          </p:cNvPr>
          <p:cNvSpPr>
            <a:spLocks noGrp="1"/>
          </p:cNvSpPr>
          <p:nvPr>
            <p:ph type="body" idx="1"/>
          </p:nvPr>
        </p:nvSpPr>
        <p:spPr/>
        <p:txBody>
          <a:bodyPr/>
          <a:lstStyle/>
          <a:p>
            <a:r>
              <a:rPr lang="en-AU" dirty="0"/>
              <a:t>So, might be a little inferior, but not by much (best estimate 13% inferior)</a:t>
            </a:r>
          </a:p>
        </p:txBody>
      </p:sp>
      <p:sp>
        <p:nvSpPr>
          <p:cNvPr id="4" name="Slide Number Placeholder 3">
            <a:extLst>
              <a:ext uri="{FF2B5EF4-FFF2-40B4-BE49-F238E27FC236}">
                <a16:creationId xmlns:a16="http://schemas.microsoft.com/office/drawing/2014/main" id="{A69FFD03-42CB-BA26-0389-DA7E01A3428D}"/>
              </a:ext>
            </a:extLst>
          </p:cNvPr>
          <p:cNvSpPr>
            <a:spLocks noGrp="1"/>
          </p:cNvSpPr>
          <p:nvPr>
            <p:ph type="sldNum" sz="quarter" idx="5"/>
          </p:nvPr>
        </p:nvSpPr>
        <p:spPr/>
        <p:txBody>
          <a:bodyPr/>
          <a:lstStyle/>
          <a:p>
            <a:fld id="{6C0AAE82-5979-42E3-9041-5E16BB6BE046}" type="slidenum">
              <a:rPr lang="en-AU" smtClean="0"/>
              <a:t>11</a:t>
            </a:fld>
            <a:endParaRPr lang="en-AU"/>
          </a:p>
        </p:txBody>
      </p:sp>
    </p:spTree>
    <p:extLst>
      <p:ext uri="{BB962C8B-B14F-4D97-AF65-F5344CB8AC3E}">
        <p14:creationId xmlns:p14="http://schemas.microsoft.com/office/powerpoint/2010/main" val="357312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C0AAE82-5979-42E3-9041-5E16BB6BE046}" type="slidenum">
              <a:rPr lang="en-AU" smtClean="0"/>
              <a:t>12</a:t>
            </a:fld>
            <a:endParaRPr lang="en-AU"/>
          </a:p>
        </p:txBody>
      </p:sp>
    </p:spTree>
    <p:extLst>
      <p:ext uri="{BB962C8B-B14F-4D97-AF65-F5344CB8AC3E}">
        <p14:creationId xmlns:p14="http://schemas.microsoft.com/office/powerpoint/2010/main" val="2958153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1DAF1-EC1B-FBA8-77A4-1F3D84799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AD321-931D-8481-2688-09C8FE45E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11A30-799A-7487-B5F8-09B16F7B141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858D6E3-D319-942E-969A-6F2A42FF1E89}"/>
              </a:ext>
            </a:extLst>
          </p:cNvPr>
          <p:cNvSpPr>
            <a:spLocks noGrp="1"/>
          </p:cNvSpPr>
          <p:nvPr>
            <p:ph type="sldNum" sz="quarter" idx="5"/>
          </p:nvPr>
        </p:nvSpPr>
        <p:spPr/>
        <p:txBody>
          <a:bodyPr/>
          <a:lstStyle/>
          <a:p>
            <a:fld id="{6C0AAE82-5979-42E3-9041-5E16BB6BE046}" type="slidenum">
              <a:rPr lang="en-AU" smtClean="0"/>
              <a:t>13</a:t>
            </a:fld>
            <a:endParaRPr lang="en-AU"/>
          </a:p>
        </p:txBody>
      </p:sp>
    </p:spTree>
    <p:extLst>
      <p:ext uri="{BB962C8B-B14F-4D97-AF65-F5344CB8AC3E}">
        <p14:creationId xmlns:p14="http://schemas.microsoft.com/office/powerpoint/2010/main" val="3629077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0EAEC-0E73-519C-C40D-BF3CBCED8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D43BC-CE08-A3F9-FF10-CA3019C31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9413D-0F7F-D0B0-07B0-8D4902DFD59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BE531BE-FB20-9691-E2E0-A2B165B5CA51}"/>
              </a:ext>
            </a:extLst>
          </p:cNvPr>
          <p:cNvSpPr>
            <a:spLocks noGrp="1"/>
          </p:cNvSpPr>
          <p:nvPr>
            <p:ph type="sldNum" sz="quarter" idx="5"/>
          </p:nvPr>
        </p:nvSpPr>
        <p:spPr/>
        <p:txBody>
          <a:bodyPr/>
          <a:lstStyle/>
          <a:p>
            <a:fld id="{6C0AAE82-5979-42E3-9041-5E16BB6BE046}" type="slidenum">
              <a:rPr lang="en-AU" smtClean="0"/>
              <a:t>14</a:t>
            </a:fld>
            <a:endParaRPr lang="en-AU"/>
          </a:p>
        </p:txBody>
      </p:sp>
    </p:spTree>
    <p:extLst>
      <p:ext uri="{BB962C8B-B14F-4D97-AF65-F5344CB8AC3E}">
        <p14:creationId xmlns:p14="http://schemas.microsoft.com/office/powerpoint/2010/main" val="2770039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FE4C7-925F-BD39-04B9-CF9524321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18D08-2462-D475-9D38-914F37CEA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43EDFE-72A5-1128-5571-4BD6AE9AA64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7C41A2F-F572-E6A4-1692-81CE3359027D}"/>
              </a:ext>
            </a:extLst>
          </p:cNvPr>
          <p:cNvSpPr>
            <a:spLocks noGrp="1"/>
          </p:cNvSpPr>
          <p:nvPr>
            <p:ph type="sldNum" sz="quarter" idx="5"/>
          </p:nvPr>
        </p:nvSpPr>
        <p:spPr/>
        <p:txBody>
          <a:bodyPr/>
          <a:lstStyle/>
          <a:p>
            <a:fld id="{6C0AAE82-5979-42E3-9041-5E16BB6BE046}" type="slidenum">
              <a:rPr lang="en-AU" smtClean="0"/>
              <a:t>15</a:t>
            </a:fld>
            <a:endParaRPr lang="en-AU"/>
          </a:p>
        </p:txBody>
      </p:sp>
    </p:spTree>
    <p:extLst>
      <p:ext uri="{BB962C8B-B14F-4D97-AF65-F5344CB8AC3E}">
        <p14:creationId xmlns:p14="http://schemas.microsoft.com/office/powerpoint/2010/main" val="2172934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288A2-D839-335D-C7AB-2CE252C03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99910F-E464-FD0C-F2BE-468591C74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B11F1C-6E23-FCE2-4E51-91FCC4032CE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37F1D08-C0DA-B811-99B5-35A4CD3EDCD7}"/>
              </a:ext>
            </a:extLst>
          </p:cNvPr>
          <p:cNvSpPr>
            <a:spLocks noGrp="1"/>
          </p:cNvSpPr>
          <p:nvPr>
            <p:ph type="sldNum" sz="quarter" idx="5"/>
          </p:nvPr>
        </p:nvSpPr>
        <p:spPr/>
        <p:txBody>
          <a:bodyPr/>
          <a:lstStyle/>
          <a:p>
            <a:fld id="{6C0AAE82-5979-42E3-9041-5E16BB6BE046}" type="slidenum">
              <a:rPr lang="en-AU" smtClean="0"/>
              <a:t>16</a:t>
            </a:fld>
            <a:endParaRPr lang="en-AU"/>
          </a:p>
        </p:txBody>
      </p:sp>
    </p:spTree>
    <p:extLst>
      <p:ext uri="{BB962C8B-B14F-4D97-AF65-F5344CB8AC3E}">
        <p14:creationId xmlns:p14="http://schemas.microsoft.com/office/powerpoint/2010/main" val="3467367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366AC-8CFF-B375-4B33-A8DFD9019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07A9F-0B53-86D8-E229-42DEBF6E0B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FA468-E6B6-DE11-00BA-E78558EE57D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6FC106D-4943-6A37-10DB-F6A9E0D0308E}"/>
              </a:ext>
            </a:extLst>
          </p:cNvPr>
          <p:cNvSpPr>
            <a:spLocks noGrp="1"/>
          </p:cNvSpPr>
          <p:nvPr>
            <p:ph type="sldNum" sz="quarter" idx="5"/>
          </p:nvPr>
        </p:nvSpPr>
        <p:spPr/>
        <p:txBody>
          <a:bodyPr/>
          <a:lstStyle/>
          <a:p>
            <a:fld id="{6C0AAE82-5979-42E3-9041-5E16BB6BE046}" type="slidenum">
              <a:rPr lang="en-AU" smtClean="0"/>
              <a:t>17</a:t>
            </a:fld>
            <a:endParaRPr lang="en-AU"/>
          </a:p>
        </p:txBody>
      </p:sp>
    </p:spTree>
    <p:extLst>
      <p:ext uri="{BB962C8B-B14F-4D97-AF65-F5344CB8AC3E}">
        <p14:creationId xmlns:p14="http://schemas.microsoft.com/office/powerpoint/2010/main" val="1771732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E1BED-CFAB-AA34-151A-1F14DBEF47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A2225-A08D-295F-7E3C-9B19B55F7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DD0AFA-93D8-B046-C2EC-5545A3ECA2C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290738A-1566-2E58-0E5E-DEE95144199C}"/>
              </a:ext>
            </a:extLst>
          </p:cNvPr>
          <p:cNvSpPr>
            <a:spLocks noGrp="1"/>
          </p:cNvSpPr>
          <p:nvPr>
            <p:ph type="sldNum" sz="quarter" idx="5"/>
          </p:nvPr>
        </p:nvSpPr>
        <p:spPr/>
        <p:txBody>
          <a:bodyPr/>
          <a:lstStyle/>
          <a:p>
            <a:fld id="{6C0AAE82-5979-42E3-9041-5E16BB6BE046}" type="slidenum">
              <a:rPr lang="en-AU" smtClean="0"/>
              <a:t>18</a:t>
            </a:fld>
            <a:endParaRPr lang="en-AU"/>
          </a:p>
        </p:txBody>
      </p:sp>
    </p:spTree>
    <p:extLst>
      <p:ext uri="{BB962C8B-B14F-4D97-AF65-F5344CB8AC3E}">
        <p14:creationId xmlns:p14="http://schemas.microsoft.com/office/powerpoint/2010/main" val="3936441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C0AAE82-5979-42E3-9041-5E16BB6BE046}" type="slidenum">
              <a:rPr lang="en-AU" smtClean="0"/>
              <a:t>19</a:t>
            </a:fld>
            <a:endParaRPr lang="en-AU"/>
          </a:p>
        </p:txBody>
      </p:sp>
    </p:spTree>
    <p:extLst>
      <p:ext uri="{BB962C8B-B14F-4D97-AF65-F5344CB8AC3E}">
        <p14:creationId xmlns:p14="http://schemas.microsoft.com/office/powerpoint/2010/main" val="358908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financial disclosures, but note that this project was supported by the ADF, which is appropriate given our first exposure to frozen platelets was with the Dutch military in Afghanistan. </a:t>
            </a:r>
            <a:endParaRPr lang="en-AU" dirty="0"/>
          </a:p>
        </p:txBody>
      </p:sp>
      <p:sp>
        <p:nvSpPr>
          <p:cNvPr id="4" name="Slide Number Placeholder 3"/>
          <p:cNvSpPr>
            <a:spLocks noGrp="1"/>
          </p:cNvSpPr>
          <p:nvPr>
            <p:ph type="sldNum" sz="quarter" idx="5"/>
          </p:nvPr>
        </p:nvSpPr>
        <p:spPr/>
        <p:txBody>
          <a:bodyPr/>
          <a:lstStyle/>
          <a:p>
            <a:fld id="{6C0AAE82-5979-42E3-9041-5E16BB6BE046}" type="slidenum">
              <a:rPr lang="en-AU" smtClean="0"/>
              <a:t>2</a:t>
            </a:fld>
            <a:endParaRPr lang="en-AU"/>
          </a:p>
        </p:txBody>
      </p:sp>
    </p:spTree>
    <p:extLst>
      <p:ext uri="{BB962C8B-B14F-4D97-AF65-F5344CB8AC3E}">
        <p14:creationId xmlns:p14="http://schemas.microsoft.com/office/powerpoint/2010/main" val="1147057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9F7B2-E1DB-4F42-527F-6AA28F8E3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FEB43-AD61-F6EB-37B8-C2E636C48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E5494-6807-00ED-348E-7DEB8548839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F17063D-B149-FBA5-687D-C280C8484DE5}"/>
              </a:ext>
            </a:extLst>
          </p:cNvPr>
          <p:cNvSpPr>
            <a:spLocks noGrp="1"/>
          </p:cNvSpPr>
          <p:nvPr>
            <p:ph type="sldNum" sz="quarter" idx="5"/>
          </p:nvPr>
        </p:nvSpPr>
        <p:spPr/>
        <p:txBody>
          <a:bodyPr/>
          <a:lstStyle/>
          <a:p>
            <a:fld id="{6C0AAE82-5979-42E3-9041-5E16BB6BE046}" type="slidenum">
              <a:rPr lang="en-AU" smtClean="0"/>
              <a:t>20</a:t>
            </a:fld>
            <a:endParaRPr lang="en-AU"/>
          </a:p>
        </p:txBody>
      </p:sp>
    </p:spTree>
    <p:extLst>
      <p:ext uri="{BB962C8B-B14F-4D97-AF65-F5344CB8AC3E}">
        <p14:creationId xmlns:p14="http://schemas.microsoft.com/office/powerpoint/2010/main" val="226924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3D884-0A3A-BBA4-B530-00A0CAA4B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AFAC1-6B9D-1BA0-C486-0B1C72ABCA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86085-89D8-799D-A9C5-E5178CE6A509}"/>
              </a:ext>
            </a:extLst>
          </p:cNvPr>
          <p:cNvSpPr>
            <a:spLocks noGrp="1"/>
          </p:cNvSpPr>
          <p:nvPr>
            <p:ph type="body" idx="1"/>
          </p:nvPr>
        </p:nvSpPr>
        <p:spPr/>
        <p:txBody>
          <a:bodyPr/>
          <a:lstStyle/>
          <a:p>
            <a:r>
              <a:rPr lang="en-AU" dirty="0"/>
              <a:t>The US Navy addressed the need for platelets on their hospital ships and aircraft carriers in the 1970s, developing a method to freeze at -80C platelets in DMSO as a cryoprotectant. However, this process comes with several theoretical risks, which have never been quantified in a sufficiently large trial. Therefore, cryopreserved platelets are not in common use in most parts of the world – including the US military </a:t>
            </a:r>
          </a:p>
        </p:txBody>
      </p:sp>
      <p:sp>
        <p:nvSpPr>
          <p:cNvPr id="4" name="Slide Number Placeholder 3">
            <a:extLst>
              <a:ext uri="{FF2B5EF4-FFF2-40B4-BE49-F238E27FC236}">
                <a16:creationId xmlns:a16="http://schemas.microsoft.com/office/drawing/2014/main" id="{5A184E20-FC1E-ED41-2368-D41F985FB32C}"/>
              </a:ext>
            </a:extLst>
          </p:cNvPr>
          <p:cNvSpPr>
            <a:spLocks noGrp="1"/>
          </p:cNvSpPr>
          <p:nvPr>
            <p:ph type="sldNum" sz="quarter" idx="5"/>
          </p:nvPr>
        </p:nvSpPr>
        <p:spPr/>
        <p:txBody>
          <a:bodyPr/>
          <a:lstStyle/>
          <a:p>
            <a:fld id="{6C0AAE82-5979-42E3-9041-5E16BB6BE046}" type="slidenum">
              <a:rPr lang="en-AU" smtClean="0"/>
              <a:t>3</a:t>
            </a:fld>
            <a:endParaRPr lang="en-AU"/>
          </a:p>
        </p:txBody>
      </p:sp>
    </p:spTree>
    <p:extLst>
      <p:ext uri="{BB962C8B-B14F-4D97-AF65-F5344CB8AC3E}">
        <p14:creationId xmlns:p14="http://schemas.microsoft.com/office/powerpoint/2010/main" val="129143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am not planning to present the results of the CLIP-II trial in detail, but rather use it as an example of the methodological choices that must be made in this sort of trial &amp; the downsides of the (sensible!) choices we made. </a:t>
            </a:r>
          </a:p>
          <a:p>
            <a:r>
              <a:rPr lang="en-AU" dirty="0"/>
              <a:t>In CLIP-II:</a:t>
            </a:r>
          </a:p>
          <a:p>
            <a:r>
              <a:rPr lang="en-AU" dirty="0"/>
              <a:t>Patients could receive up to 3 units of study platelets</a:t>
            </a:r>
          </a:p>
          <a:p>
            <a:r>
              <a:rPr lang="en-AU" dirty="0"/>
              <a:t>Blinding was accomplished by providing the platelets in an opaque shroud</a:t>
            </a:r>
          </a:p>
          <a:p>
            <a:r>
              <a:rPr lang="en-AU" dirty="0"/>
              <a:t>The first unit of study platelets had to be commenced either in OT or in the first 24hr postop, as the primary outcome was bleeding in that first 24hr. </a:t>
            </a:r>
          </a:p>
          <a:p>
            <a:r>
              <a:rPr lang="en-AU" dirty="0"/>
              <a:t>The 2</a:t>
            </a:r>
            <a:r>
              <a:rPr lang="en-AU" baseline="30000" dirty="0"/>
              <a:t>nd</a:t>
            </a:r>
            <a:r>
              <a:rPr lang="en-AU" dirty="0"/>
              <a:t> and 3</a:t>
            </a:r>
            <a:r>
              <a:rPr lang="en-AU" baseline="30000" dirty="0"/>
              <a:t>rd</a:t>
            </a:r>
            <a:r>
              <a:rPr lang="en-AU" dirty="0"/>
              <a:t> unit could be given any time up to ICU discharge</a:t>
            </a:r>
          </a:p>
        </p:txBody>
      </p:sp>
      <p:sp>
        <p:nvSpPr>
          <p:cNvPr id="4" name="Slide Number Placeholder 3"/>
          <p:cNvSpPr>
            <a:spLocks noGrp="1"/>
          </p:cNvSpPr>
          <p:nvPr>
            <p:ph type="sldNum" sz="quarter" idx="5"/>
          </p:nvPr>
        </p:nvSpPr>
        <p:spPr/>
        <p:txBody>
          <a:bodyPr/>
          <a:lstStyle/>
          <a:p>
            <a:fld id="{6C0AAE82-5979-42E3-9041-5E16BB6BE046}" type="slidenum">
              <a:rPr lang="en-AU" smtClean="0"/>
              <a:t>4</a:t>
            </a:fld>
            <a:endParaRPr lang="en-AU"/>
          </a:p>
        </p:txBody>
      </p:sp>
    </p:spTree>
    <p:extLst>
      <p:ext uri="{BB962C8B-B14F-4D97-AF65-F5344CB8AC3E}">
        <p14:creationId xmlns:p14="http://schemas.microsoft.com/office/powerpoint/2010/main" val="241808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primary outcome was no different between groups</a:t>
            </a:r>
          </a:p>
          <a:p>
            <a:r>
              <a:rPr lang="en-AU" dirty="0"/>
              <a:t>But in a non-inferiority design, this does not mean they were the same. </a:t>
            </a:r>
          </a:p>
          <a:p>
            <a:r>
              <a:rPr lang="en-US" dirty="0"/>
              <a:t>Absence of evidence does not constitute evidence of absence of a difference</a:t>
            </a:r>
            <a:endParaRPr lang="en-AU" dirty="0"/>
          </a:p>
        </p:txBody>
      </p:sp>
      <p:sp>
        <p:nvSpPr>
          <p:cNvPr id="4" name="Slide Number Placeholder 3"/>
          <p:cNvSpPr>
            <a:spLocks noGrp="1"/>
          </p:cNvSpPr>
          <p:nvPr>
            <p:ph type="sldNum" sz="quarter" idx="5"/>
          </p:nvPr>
        </p:nvSpPr>
        <p:spPr/>
        <p:txBody>
          <a:bodyPr/>
          <a:lstStyle/>
          <a:p>
            <a:fld id="{6C0AAE82-5979-42E3-9041-5E16BB6BE046}" type="slidenum">
              <a:rPr lang="en-AU" smtClean="0"/>
              <a:t>5</a:t>
            </a:fld>
            <a:endParaRPr lang="en-AU"/>
          </a:p>
        </p:txBody>
      </p:sp>
    </p:spTree>
    <p:extLst>
      <p:ext uri="{BB962C8B-B14F-4D97-AF65-F5344CB8AC3E}">
        <p14:creationId xmlns:p14="http://schemas.microsoft.com/office/powerpoint/2010/main" val="4032174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7B53D-E68A-BCD2-2AB6-93F9B66F5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28327-F551-267A-411B-F00675679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273CA7-E5C4-6381-BA97-F61FD24946EB}"/>
              </a:ext>
            </a:extLst>
          </p:cNvPr>
          <p:cNvSpPr>
            <a:spLocks noGrp="1"/>
          </p:cNvSpPr>
          <p:nvPr>
            <p:ph type="body" idx="1"/>
          </p:nvPr>
        </p:nvSpPr>
        <p:spPr/>
        <p:txBody>
          <a:bodyPr/>
          <a:lstStyle/>
          <a:p>
            <a:r>
              <a:rPr lang="en-AU" dirty="0"/>
              <a:t>A non-inferiority trial can have 5 possible outcomes, as shown</a:t>
            </a:r>
            <a:endParaRPr lang="en-US" sz="1200" dirty="0">
              <a:latin typeface="Calibri"/>
              <a:cs typeface="Calibri"/>
            </a:endParaRPr>
          </a:p>
          <a:p>
            <a:endParaRPr lang="en-AU" dirty="0"/>
          </a:p>
        </p:txBody>
      </p:sp>
      <p:sp>
        <p:nvSpPr>
          <p:cNvPr id="4" name="Slide Number Placeholder 3">
            <a:extLst>
              <a:ext uri="{FF2B5EF4-FFF2-40B4-BE49-F238E27FC236}">
                <a16:creationId xmlns:a16="http://schemas.microsoft.com/office/drawing/2014/main" id="{910E7E25-F803-08DE-DF01-886A423146C8}"/>
              </a:ext>
            </a:extLst>
          </p:cNvPr>
          <p:cNvSpPr>
            <a:spLocks noGrp="1"/>
          </p:cNvSpPr>
          <p:nvPr>
            <p:ph type="sldNum" sz="quarter" idx="5"/>
          </p:nvPr>
        </p:nvSpPr>
        <p:spPr/>
        <p:txBody>
          <a:bodyPr/>
          <a:lstStyle/>
          <a:p>
            <a:fld id="{6C0AAE82-5979-42E3-9041-5E16BB6BE046}" type="slidenum">
              <a:rPr lang="en-AU" smtClean="0"/>
              <a:t>6</a:t>
            </a:fld>
            <a:endParaRPr lang="en-AU"/>
          </a:p>
        </p:txBody>
      </p:sp>
    </p:spTree>
    <p:extLst>
      <p:ext uri="{BB962C8B-B14F-4D97-AF65-F5344CB8AC3E}">
        <p14:creationId xmlns:p14="http://schemas.microsoft.com/office/powerpoint/2010/main" val="18402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F9B10-0F78-EB77-ECB1-67D445871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02910-89CB-64B8-6875-6E54D258A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3A506-01C8-C9F0-161A-54ADA8934053}"/>
              </a:ext>
            </a:extLst>
          </p:cNvPr>
          <p:cNvSpPr>
            <a:spLocks noGrp="1"/>
          </p:cNvSpPr>
          <p:nvPr>
            <p:ph type="body" idx="1"/>
          </p:nvPr>
        </p:nvSpPr>
        <p:spPr/>
        <p:txBody>
          <a:bodyPr/>
          <a:lstStyle/>
          <a:p>
            <a:r>
              <a:rPr lang="en-AU" dirty="0"/>
              <a:t>While the diffs in primary outcome were NS, the more important analysis in a non-inferiority trial is whether the primary outcome could plausibly have been inferior in the intervention group. </a:t>
            </a:r>
          </a:p>
          <a:p>
            <a:r>
              <a:rPr lang="en-AU" dirty="0"/>
              <a:t>So THIS is the most important result slide. </a:t>
            </a:r>
          </a:p>
          <a:p>
            <a:r>
              <a:rPr lang="en-AU" dirty="0"/>
              <a:t>The CI around the point estimate of the primary outcome DID cross the non-inferiority boundary. </a:t>
            </a:r>
          </a:p>
          <a:p>
            <a:pPr marL="12700">
              <a:lnSpc>
                <a:spcPts val="2155"/>
              </a:lnSpc>
              <a:spcBef>
                <a:spcPts val="100"/>
              </a:spcBef>
            </a:pPr>
            <a:r>
              <a:rPr lang="en-US" spc="-25" dirty="0">
                <a:solidFill>
                  <a:srgbClr val="FF0000"/>
                </a:solidFill>
                <a:latin typeface="Calibri"/>
                <a:cs typeface="Calibri"/>
              </a:rPr>
              <a:t>Therefore, </a:t>
            </a:r>
            <a:r>
              <a:rPr lang="en-US" b="1" spc="-25" dirty="0">
                <a:solidFill>
                  <a:srgbClr val="FF0000"/>
                </a:solidFill>
                <a:latin typeface="Calibri"/>
                <a:cs typeface="Calibri"/>
              </a:rPr>
              <a:t>cannot conclude cryopreserved platelets are non-inferior to liquid-stored platelets.</a:t>
            </a:r>
            <a:r>
              <a:rPr lang="en-US" sz="1200" b="1" spc="-25" dirty="0">
                <a:solidFill>
                  <a:srgbClr val="FF0000"/>
                </a:solidFill>
                <a:latin typeface="Calibri"/>
                <a:cs typeface="Calibri"/>
              </a:rPr>
              <a:t> </a:t>
            </a:r>
          </a:p>
          <a:p>
            <a:pPr marL="12700">
              <a:lnSpc>
                <a:spcPts val="2155"/>
              </a:lnSpc>
              <a:spcBef>
                <a:spcPts val="100"/>
              </a:spcBef>
            </a:pPr>
            <a:r>
              <a:rPr lang="en-US" sz="1200" spc="-25" dirty="0">
                <a:solidFill>
                  <a:srgbClr val="FF0000"/>
                </a:solidFill>
                <a:latin typeface="Calibri"/>
                <a:cs typeface="Calibri"/>
              </a:rPr>
              <a:t>Superiority of cryopreserved platelets is still within the range of 95% possibility</a:t>
            </a:r>
            <a:endParaRPr lang="en-US" sz="1200" dirty="0">
              <a:latin typeface="Calibri"/>
              <a:cs typeface="Calibri"/>
            </a:endParaRPr>
          </a:p>
          <a:p>
            <a:endParaRPr lang="en-AU" dirty="0"/>
          </a:p>
        </p:txBody>
      </p:sp>
      <p:sp>
        <p:nvSpPr>
          <p:cNvPr id="4" name="Slide Number Placeholder 3">
            <a:extLst>
              <a:ext uri="{FF2B5EF4-FFF2-40B4-BE49-F238E27FC236}">
                <a16:creationId xmlns:a16="http://schemas.microsoft.com/office/drawing/2014/main" id="{91007770-E251-34B4-5A89-C5336BF073F2}"/>
              </a:ext>
            </a:extLst>
          </p:cNvPr>
          <p:cNvSpPr>
            <a:spLocks noGrp="1"/>
          </p:cNvSpPr>
          <p:nvPr>
            <p:ph type="sldNum" sz="quarter" idx="5"/>
          </p:nvPr>
        </p:nvSpPr>
        <p:spPr/>
        <p:txBody>
          <a:bodyPr/>
          <a:lstStyle/>
          <a:p>
            <a:fld id="{6C0AAE82-5979-42E3-9041-5E16BB6BE046}" type="slidenum">
              <a:rPr lang="en-AU" smtClean="0"/>
              <a:t>7</a:t>
            </a:fld>
            <a:endParaRPr lang="en-AU"/>
          </a:p>
        </p:txBody>
      </p:sp>
    </p:spTree>
    <p:extLst>
      <p:ext uri="{BB962C8B-B14F-4D97-AF65-F5344CB8AC3E}">
        <p14:creationId xmlns:p14="http://schemas.microsoft.com/office/powerpoint/2010/main" val="224490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might be a little inferior, but not by much (best estimate 13% inferior)</a:t>
            </a:r>
          </a:p>
        </p:txBody>
      </p:sp>
      <p:sp>
        <p:nvSpPr>
          <p:cNvPr id="4" name="Slide Number Placeholder 3"/>
          <p:cNvSpPr>
            <a:spLocks noGrp="1"/>
          </p:cNvSpPr>
          <p:nvPr>
            <p:ph type="sldNum" sz="quarter" idx="5"/>
          </p:nvPr>
        </p:nvSpPr>
        <p:spPr/>
        <p:txBody>
          <a:bodyPr/>
          <a:lstStyle/>
          <a:p>
            <a:fld id="{6C0AAE82-5979-42E3-9041-5E16BB6BE046}" type="slidenum">
              <a:rPr lang="en-AU" smtClean="0"/>
              <a:t>8</a:t>
            </a:fld>
            <a:endParaRPr lang="en-AU"/>
          </a:p>
        </p:txBody>
      </p:sp>
    </p:spTree>
    <p:extLst>
      <p:ext uri="{BB962C8B-B14F-4D97-AF65-F5344CB8AC3E}">
        <p14:creationId xmlns:p14="http://schemas.microsoft.com/office/powerpoint/2010/main" val="382567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look at bleeding at other time points, was sig higher in the </a:t>
            </a:r>
            <a:r>
              <a:rPr lang="en-AU" dirty="0" err="1"/>
              <a:t>cryo</a:t>
            </a:r>
            <a:r>
              <a:rPr lang="en-AU" dirty="0"/>
              <a:t> group. </a:t>
            </a:r>
          </a:p>
          <a:p>
            <a:r>
              <a:rPr lang="en-AU" dirty="0"/>
              <a:t>The best estimate of total post op blood loss was 31% higher in the </a:t>
            </a:r>
            <a:r>
              <a:rPr lang="en-AU" dirty="0" err="1"/>
              <a:t>cryo</a:t>
            </a:r>
            <a:r>
              <a:rPr lang="en-AU" dirty="0"/>
              <a:t> group</a:t>
            </a:r>
          </a:p>
        </p:txBody>
      </p:sp>
      <p:sp>
        <p:nvSpPr>
          <p:cNvPr id="4" name="Slide Number Placeholder 3"/>
          <p:cNvSpPr>
            <a:spLocks noGrp="1"/>
          </p:cNvSpPr>
          <p:nvPr>
            <p:ph type="sldNum" sz="quarter" idx="5"/>
          </p:nvPr>
        </p:nvSpPr>
        <p:spPr/>
        <p:txBody>
          <a:bodyPr/>
          <a:lstStyle/>
          <a:p>
            <a:fld id="{6C0AAE82-5979-42E3-9041-5E16BB6BE046}" type="slidenum">
              <a:rPr lang="en-AU" smtClean="0"/>
              <a:t>9</a:t>
            </a:fld>
            <a:endParaRPr lang="en-AU"/>
          </a:p>
        </p:txBody>
      </p:sp>
    </p:spTree>
    <p:extLst>
      <p:ext uri="{BB962C8B-B14F-4D97-AF65-F5344CB8AC3E}">
        <p14:creationId xmlns:p14="http://schemas.microsoft.com/office/powerpoint/2010/main" val="2869723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71A69-ED00-2215-2080-0D71CF65FB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E65B573-64E4-1593-989D-21552CC0C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00EE934-984B-0763-D4A6-013C8D895235}"/>
              </a:ext>
            </a:extLst>
          </p:cNvPr>
          <p:cNvSpPr>
            <a:spLocks noGrp="1"/>
          </p:cNvSpPr>
          <p:nvPr>
            <p:ph type="dt" sz="half" idx="10"/>
          </p:nvPr>
        </p:nvSpPr>
        <p:spPr/>
        <p:txBody>
          <a:bodyPr/>
          <a:lstStyle/>
          <a:p>
            <a:fld id="{7C8DDE00-0AA7-4504-9796-8016246B8679}" type="datetimeFigureOut">
              <a:rPr lang="en-AU" smtClean="0"/>
              <a:t>9/02/2026</a:t>
            </a:fld>
            <a:endParaRPr lang="en-AU"/>
          </a:p>
        </p:txBody>
      </p:sp>
      <p:sp>
        <p:nvSpPr>
          <p:cNvPr id="5" name="Footer Placeholder 4">
            <a:extLst>
              <a:ext uri="{FF2B5EF4-FFF2-40B4-BE49-F238E27FC236}">
                <a16:creationId xmlns:a16="http://schemas.microsoft.com/office/drawing/2014/main" id="{CA518206-AB39-A49D-7096-D1562E1D85F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3C99E22-4CDF-AF64-4EC7-C351ABD03135}"/>
              </a:ext>
            </a:extLst>
          </p:cNvPr>
          <p:cNvSpPr>
            <a:spLocks noGrp="1"/>
          </p:cNvSpPr>
          <p:nvPr>
            <p:ph type="sldNum" sz="quarter" idx="12"/>
          </p:nvPr>
        </p:nvSpPr>
        <p:spPr/>
        <p:txBody>
          <a:bodyPr/>
          <a:lstStyle/>
          <a:p>
            <a:fld id="{67446312-44F8-4F4F-9017-EB2C49DDF960}" type="slidenum">
              <a:rPr lang="en-AU" smtClean="0"/>
              <a:t>‹#›</a:t>
            </a:fld>
            <a:endParaRPr lang="en-AU"/>
          </a:p>
        </p:txBody>
      </p:sp>
    </p:spTree>
    <p:extLst>
      <p:ext uri="{BB962C8B-B14F-4D97-AF65-F5344CB8AC3E}">
        <p14:creationId xmlns:p14="http://schemas.microsoft.com/office/powerpoint/2010/main" val="255522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5D8E7-501B-39DA-693D-8542864CDAD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6DD9BD6-AA76-11E4-1EBF-EB23F9427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397F35-A04E-0FE9-4773-753E9D5530BC}"/>
              </a:ext>
            </a:extLst>
          </p:cNvPr>
          <p:cNvSpPr>
            <a:spLocks noGrp="1"/>
          </p:cNvSpPr>
          <p:nvPr>
            <p:ph type="dt" sz="half" idx="10"/>
          </p:nvPr>
        </p:nvSpPr>
        <p:spPr/>
        <p:txBody>
          <a:bodyPr/>
          <a:lstStyle/>
          <a:p>
            <a:fld id="{7C8DDE00-0AA7-4504-9796-8016246B8679}" type="datetimeFigureOut">
              <a:rPr lang="en-AU" smtClean="0"/>
              <a:t>9/02/2026</a:t>
            </a:fld>
            <a:endParaRPr lang="en-AU"/>
          </a:p>
        </p:txBody>
      </p:sp>
      <p:sp>
        <p:nvSpPr>
          <p:cNvPr id="5" name="Footer Placeholder 4">
            <a:extLst>
              <a:ext uri="{FF2B5EF4-FFF2-40B4-BE49-F238E27FC236}">
                <a16:creationId xmlns:a16="http://schemas.microsoft.com/office/drawing/2014/main" id="{0FADC5C0-5EFC-2314-5775-027B7100337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8386DAE-3EC7-79EE-B3B5-0C6819230E6C}"/>
              </a:ext>
            </a:extLst>
          </p:cNvPr>
          <p:cNvSpPr>
            <a:spLocks noGrp="1"/>
          </p:cNvSpPr>
          <p:nvPr>
            <p:ph type="sldNum" sz="quarter" idx="12"/>
          </p:nvPr>
        </p:nvSpPr>
        <p:spPr/>
        <p:txBody>
          <a:bodyPr/>
          <a:lstStyle/>
          <a:p>
            <a:fld id="{F9AF94E1-A8B7-B549-834A-8D15FF876355}" type="slidenum">
              <a:rPr lang="en-US" smtClean="0"/>
              <a:pPr/>
              <a:t>‹#›</a:t>
            </a:fld>
            <a:endParaRPr lang="en-US"/>
          </a:p>
        </p:txBody>
      </p:sp>
    </p:spTree>
    <p:extLst>
      <p:ext uri="{BB962C8B-B14F-4D97-AF65-F5344CB8AC3E}">
        <p14:creationId xmlns:p14="http://schemas.microsoft.com/office/powerpoint/2010/main" val="248566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D2DCF5-8AA0-5149-9B94-A2C209BBF9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B424687-CE0D-4AF0-2E1E-D7D9F84069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3AF8B94-4CD0-A5DD-9F02-753D3EA3916E}"/>
              </a:ext>
            </a:extLst>
          </p:cNvPr>
          <p:cNvSpPr>
            <a:spLocks noGrp="1"/>
          </p:cNvSpPr>
          <p:nvPr>
            <p:ph type="dt" sz="half" idx="10"/>
          </p:nvPr>
        </p:nvSpPr>
        <p:spPr/>
        <p:txBody>
          <a:bodyPr/>
          <a:lstStyle/>
          <a:p>
            <a:fld id="{7C8DDE00-0AA7-4504-9796-8016246B8679}" type="datetimeFigureOut">
              <a:rPr lang="en-AU" smtClean="0"/>
              <a:t>9/02/2026</a:t>
            </a:fld>
            <a:endParaRPr lang="en-AU"/>
          </a:p>
        </p:txBody>
      </p:sp>
      <p:sp>
        <p:nvSpPr>
          <p:cNvPr id="5" name="Footer Placeholder 4">
            <a:extLst>
              <a:ext uri="{FF2B5EF4-FFF2-40B4-BE49-F238E27FC236}">
                <a16:creationId xmlns:a16="http://schemas.microsoft.com/office/drawing/2014/main" id="{2EAD0A30-E5F8-73F8-1825-ECE87ECDF97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D02199D-2F3B-EE51-7EB8-D92C6D2579A8}"/>
              </a:ext>
            </a:extLst>
          </p:cNvPr>
          <p:cNvSpPr>
            <a:spLocks noGrp="1"/>
          </p:cNvSpPr>
          <p:nvPr>
            <p:ph type="sldNum" sz="quarter" idx="12"/>
          </p:nvPr>
        </p:nvSpPr>
        <p:spPr/>
        <p:txBody>
          <a:bodyPr/>
          <a:lstStyle/>
          <a:p>
            <a:fld id="{F9AF94E1-A8B7-B549-834A-8D15FF876355}" type="slidenum">
              <a:rPr lang="en-US" smtClean="0"/>
              <a:pPr/>
              <a:t>‹#›</a:t>
            </a:fld>
            <a:endParaRPr lang="en-US"/>
          </a:p>
        </p:txBody>
      </p:sp>
    </p:spTree>
    <p:extLst>
      <p:ext uri="{BB962C8B-B14F-4D97-AF65-F5344CB8AC3E}">
        <p14:creationId xmlns:p14="http://schemas.microsoft.com/office/powerpoint/2010/main" val="1255425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D41CC09-F1F5-EA3F-8C43-1443D3DC78E5}"/>
              </a:ext>
            </a:extLst>
          </p:cNvPr>
          <p:cNvSpPr>
            <a:spLocks noGrp="1"/>
          </p:cNvSpPr>
          <p:nvPr>
            <p:ph type="pic" idx="1"/>
          </p:nvPr>
        </p:nvSpPr>
        <p:spPr>
          <a:xfrm>
            <a:off x="838201" y="2296851"/>
            <a:ext cx="4722314" cy="35641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FF20FA7-06DC-E127-72CA-7AA91A8C3B85}"/>
              </a:ext>
            </a:extLst>
          </p:cNvPr>
          <p:cNvSpPr>
            <a:spLocks noGrp="1"/>
          </p:cNvSpPr>
          <p:nvPr>
            <p:ph type="body" sz="half" idx="2"/>
          </p:nvPr>
        </p:nvSpPr>
        <p:spPr>
          <a:xfrm>
            <a:off x="6814703" y="2304788"/>
            <a:ext cx="4722313" cy="35641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itle 1">
            <a:extLst>
              <a:ext uri="{FF2B5EF4-FFF2-40B4-BE49-F238E27FC236}">
                <a16:creationId xmlns:a16="http://schemas.microsoft.com/office/drawing/2014/main" id="{081BFDA2-BBDB-43F0-41A0-28A8AFF5FF4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9430ACD3-5EBF-C0CC-B623-601F36BCBF5A}"/>
              </a:ext>
            </a:extLst>
          </p:cNvPr>
          <p:cNvSpPr>
            <a:spLocks noGrp="1"/>
          </p:cNvSpPr>
          <p:nvPr>
            <p:ph type="sldNum" sz="quarter" idx="4"/>
          </p:nvPr>
        </p:nvSpPr>
        <p:spPr>
          <a:xfrm>
            <a:off x="831850" y="6356350"/>
            <a:ext cx="2743200" cy="365125"/>
          </a:xfrm>
          <a:prstGeom prst="rect">
            <a:avLst/>
          </a:prstGeom>
        </p:spPr>
        <p:txBody>
          <a:bodyPr/>
          <a:lstStyle>
            <a:lvl1pPr>
              <a:defRPr>
                <a:solidFill>
                  <a:schemeClr val="bg1"/>
                </a:solidFill>
              </a:defRPr>
            </a:lvl1pPr>
          </a:lstStyle>
          <a:p>
            <a:fld id="{F9AF94E1-A8B7-B549-834A-8D15FF876355}" type="slidenum">
              <a:rPr lang="en-US" smtClean="0"/>
              <a:pPr/>
              <a:t>‹#›</a:t>
            </a:fld>
            <a:endParaRPr lang="en-US"/>
          </a:p>
        </p:txBody>
      </p:sp>
    </p:spTree>
    <p:extLst>
      <p:ext uri="{BB962C8B-B14F-4D97-AF65-F5344CB8AC3E}">
        <p14:creationId xmlns:p14="http://schemas.microsoft.com/office/powerpoint/2010/main" val="192945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4EE8-B450-261E-ABB0-FBF267DC830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785E083-F01B-3D95-3541-047A388F6B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404C4C9-2348-D598-9DE9-242DD729EC28}"/>
              </a:ext>
            </a:extLst>
          </p:cNvPr>
          <p:cNvSpPr>
            <a:spLocks noGrp="1"/>
          </p:cNvSpPr>
          <p:nvPr>
            <p:ph type="dt" sz="half" idx="10"/>
          </p:nvPr>
        </p:nvSpPr>
        <p:spPr/>
        <p:txBody>
          <a:bodyPr/>
          <a:lstStyle/>
          <a:p>
            <a:fld id="{7C8DDE00-0AA7-4504-9796-8016246B8679}" type="datetimeFigureOut">
              <a:rPr lang="en-AU" smtClean="0"/>
              <a:t>9/02/2026</a:t>
            </a:fld>
            <a:endParaRPr lang="en-AU"/>
          </a:p>
        </p:txBody>
      </p:sp>
      <p:sp>
        <p:nvSpPr>
          <p:cNvPr id="5" name="Footer Placeholder 4">
            <a:extLst>
              <a:ext uri="{FF2B5EF4-FFF2-40B4-BE49-F238E27FC236}">
                <a16:creationId xmlns:a16="http://schemas.microsoft.com/office/drawing/2014/main" id="{64A1E1A5-50DD-9E5E-AE95-4758030418B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099AC61-B074-C4BF-EB9E-E140B0E7A967}"/>
              </a:ext>
            </a:extLst>
          </p:cNvPr>
          <p:cNvSpPr>
            <a:spLocks noGrp="1"/>
          </p:cNvSpPr>
          <p:nvPr>
            <p:ph type="sldNum" sz="quarter" idx="12"/>
          </p:nvPr>
        </p:nvSpPr>
        <p:spPr/>
        <p:txBody>
          <a:bodyPr/>
          <a:lstStyle/>
          <a:p>
            <a:fld id="{F9AF94E1-A8B7-B549-834A-8D15FF876355}" type="slidenum">
              <a:rPr lang="en-US" smtClean="0"/>
              <a:pPr/>
              <a:t>‹#›</a:t>
            </a:fld>
            <a:endParaRPr lang="en-US"/>
          </a:p>
        </p:txBody>
      </p:sp>
    </p:spTree>
    <p:extLst>
      <p:ext uri="{BB962C8B-B14F-4D97-AF65-F5344CB8AC3E}">
        <p14:creationId xmlns:p14="http://schemas.microsoft.com/office/powerpoint/2010/main" val="397887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44F9-9B32-DC60-BEE7-BB7E4C64E8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BB699B1-3C8B-5E61-B075-A945CD4520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517799-F5DE-EF43-7337-2AE2D0EDBE39}"/>
              </a:ext>
            </a:extLst>
          </p:cNvPr>
          <p:cNvSpPr>
            <a:spLocks noGrp="1"/>
          </p:cNvSpPr>
          <p:nvPr>
            <p:ph type="dt" sz="half" idx="10"/>
          </p:nvPr>
        </p:nvSpPr>
        <p:spPr/>
        <p:txBody>
          <a:bodyPr/>
          <a:lstStyle/>
          <a:p>
            <a:fld id="{7C8DDE00-0AA7-4504-9796-8016246B8679}" type="datetimeFigureOut">
              <a:rPr lang="en-AU" smtClean="0"/>
              <a:t>9/02/2026</a:t>
            </a:fld>
            <a:endParaRPr lang="en-AU"/>
          </a:p>
        </p:txBody>
      </p:sp>
      <p:sp>
        <p:nvSpPr>
          <p:cNvPr id="5" name="Footer Placeholder 4">
            <a:extLst>
              <a:ext uri="{FF2B5EF4-FFF2-40B4-BE49-F238E27FC236}">
                <a16:creationId xmlns:a16="http://schemas.microsoft.com/office/drawing/2014/main" id="{196E8ABB-B73A-F436-5A3A-9072AAAF7E5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7E534A3-BD12-99C7-CA24-19F33384AD40}"/>
              </a:ext>
            </a:extLst>
          </p:cNvPr>
          <p:cNvSpPr>
            <a:spLocks noGrp="1"/>
          </p:cNvSpPr>
          <p:nvPr>
            <p:ph type="sldNum" sz="quarter" idx="12"/>
          </p:nvPr>
        </p:nvSpPr>
        <p:spPr/>
        <p:txBody>
          <a:bodyPr/>
          <a:lstStyle/>
          <a:p>
            <a:fld id="{F9AF94E1-A8B7-B549-834A-8D15FF876355}" type="slidenum">
              <a:rPr lang="en-US" smtClean="0"/>
              <a:pPr/>
              <a:t>‹#›</a:t>
            </a:fld>
            <a:endParaRPr lang="en-US"/>
          </a:p>
        </p:txBody>
      </p:sp>
    </p:spTree>
    <p:extLst>
      <p:ext uri="{BB962C8B-B14F-4D97-AF65-F5344CB8AC3E}">
        <p14:creationId xmlns:p14="http://schemas.microsoft.com/office/powerpoint/2010/main" val="228608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4A692-D9F9-E550-E58D-16E9E2193B0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2AF82B9-EFAC-8A36-7F54-F8EA799E52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F983AC0-50BB-7429-C81B-F447411D20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1B92541-9EBD-0C86-041C-9D6E2341FFD1}"/>
              </a:ext>
            </a:extLst>
          </p:cNvPr>
          <p:cNvSpPr>
            <a:spLocks noGrp="1"/>
          </p:cNvSpPr>
          <p:nvPr>
            <p:ph type="dt" sz="half" idx="10"/>
          </p:nvPr>
        </p:nvSpPr>
        <p:spPr/>
        <p:txBody>
          <a:bodyPr/>
          <a:lstStyle/>
          <a:p>
            <a:fld id="{7C8DDE00-0AA7-4504-9796-8016246B8679}" type="datetimeFigureOut">
              <a:rPr lang="en-AU" smtClean="0"/>
              <a:t>9/02/2026</a:t>
            </a:fld>
            <a:endParaRPr lang="en-AU"/>
          </a:p>
        </p:txBody>
      </p:sp>
      <p:sp>
        <p:nvSpPr>
          <p:cNvPr id="6" name="Footer Placeholder 5">
            <a:extLst>
              <a:ext uri="{FF2B5EF4-FFF2-40B4-BE49-F238E27FC236}">
                <a16:creationId xmlns:a16="http://schemas.microsoft.com/office/drawing/2014/main" id="{C295E7EB-1F38-82FD-38A8-CCACAA4E093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7DCC286-0820-4523-FCBA-B3B0E7F55549}"/>
              </a:ext>
            </a:extLst>
          </p:cNvPr>
          <p:cNvSpPr>
            <a:spLocks noGrp="1"/>
          </p:cNvSpPr>
          <p:nvPr>
            <p:ph type="sldNum" sz="quarter" idx="12"/>
          </p:nvPr>
        </p:nvSpPr>
        <p:spPr/>
        <p:txBody>
          <a:bodyPr/>
          <a:lstStyle/>
          <a:p>
            <a:fld id="{F9AF94E1-A8B7-B549-834A-8D15FF876355}" type="slidenum">
              <a:rPr lang="en-US" smtClean="0"/>
              <a:t>‹#›</a:t>
            </a:fld>
            <a:endParaRPr lang="en-US"/>
          </a:p>
        </p:txBody>
      </p:sp>
    </p:spTree>
    <p:extLst>
      <p:ext uri="{BB962C8B-B14F-4D97-AF65-F5344CB8AC3E}">
        <p14:creationId xmlns:p14="http://schemas.microsoft.com/office/powerpoint/2010/main" val="39924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94AC-5808-0794-AD54-F40E5D526B8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18B19D5-86F2-4F4D-B544-17CB2E0345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CC146F-AAD8-3E13-D964-A5B9BEC3FC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520FA74-6499-3FA0-39D9-50A80B9C6E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3C2713-29E6-9B61-2A1C-02DB30CFE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1BFE729-E741-466A-E1D4-8EB9F7380B61}"/>
              </a:ext>
            </a:extLst>
          </p:cNvPr>
          <p:cNvSpPr>
            <a:spLocks noGrp="1"/>
          </p:cNvSpPr>
          <p:nvPr>
            <p:ph type="dt" sz="half" idx="10"/>
          </p:nvPr>
        </p:nvSpPr>
        <p:spPr/>
        <p:txBody>
          <a:bodyPr/>
          <a:lstStyle/>
          <a:p>
            <a:fld id="{7C8DDE00-0AA7-4504-9796-8016246B8679}" type="datetimeFigureOut">
              <a:rPr lang="en-AU" smtClean="0"/>
              <a:t>9/02/2026</a:t>
            </a:fld>
            <a:endParaRPr lang="en-AU"/>
          </a:p>
        </p:txBody>
      </p:sp>
      <p:sp>
        <p:nvSpPr>
          <p:cNvPr id="8" name="Footer Placeholder 7">
            <a:extLst>
              <a:ext uri="{FF2B5EF4-FFF2-40B4-BE49-F238E27FC236}">
                <a16:creationId xmlns:a16="http://schemas.microsoft.com/office/drawing/2014/main" id="{F337C978-DB8A-8B0C-9D80-3B83C989F55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EDD28C0-B066-1B74-66CD-AFB9A71E9580}"/>
              </a:ext>
            </a:extLst>
          </p:cNvPr>
          <p:cNvSpPr>
            <a:spLocks noGrp="1"/>
          </p:cNvSpPr>
          <p:nvPr>
            <p:ph type="sldNum" sz="quarter" idx="12"/>
          </p:nvPr>
        </p:nvSpPr>
        <p:spPr/>
        <p:txBody>
          <a:bodyPr/>
          <a:lstStyle/>
          <a:p>
            <a:fld id="{F9AF94E1-A8B7-B549-834A-8D15FF876355}" type="slidenum">
              <a:rPr lang="en-US" smtClean="0"/>
              <a:pPr/>
              <a:t>‹#›</a:t>
            </a:fld>
            <a:endParaRPr lang="en-US"/>
          </a:p>
        </p:txBody>
      </p:sp>
    </p:spTree>
    <p:extLst>
      <p:ext uri="{BB962C8B-B14F-4D97-AF65-F5344CB8AC3E}">
        <p14:creationId xmlns:p14="http://schemas.microsoft.com/office/powerpoint/2010/main" val="128421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8F37-8F70-5FAC-B0C7-AF2111D1D5D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C5DB8B3-933D-EB24-8F2A-AA63A66800F0}"/>
              </a:ext>
            </a:extLst>
          </p:cNvPr>
          <p:cNvSpPr>
            <a:spLocks noGrp="1"/>
          </p:cNvSpPr>
          <p:nvPr>
            <p:ph type="dt" sz="half" idx="10"/>
          </p:nvPr>
        </p:nvSpPr>
        <p:spPr/>
        <p:txBody>
          <a:bodyPr/>
          <a:lstStyle/>
          <a:p>
            <a:fld id="{7C8DDE00-0AA7-4504-9796-8016246B8679}" type="datetimeFigureOut">
              <a:rPr lang="en-AU" smtClean="0"/>
              <a:t>9/02/2026</a:t>
            </a:fld>
            <a:endParaRPr lang="en-AU"/>
          </a:p>
        </p:txBody>
      </p:sp>
      <p:sp>
        <p:nvSpPr>
          <p:cNvPr id="4" name="Footer Placeholder 3">
            <a:extLst>
              <a:ext uri="{FF2B5EF4-FFF2-40B4-BE49-F238E27FC236}">
                <a16:creationId xmlns:a16="http://schemas.microsoft.com/office/drawing/2014/main" id="{7A42F903-662C-C08C-E353-40F7533B139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476FF76-B553-1E81-0D76-CF1C4E8E7C0E}"/>
              </a:ext>
            </a:extLst>
          </p:cNvPr>
          <p:cNvSpPr>
            <a:spLocks noGrp="1"/>
          </p:cNvSpPr>
          <p:nvPr>
            <p:ph type="sldNum" sz="quarter" idx="12"/>
          </p:nvPr>
        </p:nvSpPr>
        <p:spPr/>
        <p:txBody>
          <a:bodyPr/>
          <a:lstStyle/>
          <a:p>
            <a:fld id="{F9AF94E1-A8B7-B549-834A-8D15FF876355}" type="slidenum">
              <a:rPr lang="en-US" smtClean="0"/>
              <a:pPr/>
              <a:t>‹#›</a:t>
            </a:fld>
            <a:endParaRPr lang="en-US"/>
          </a:p>
        </p:txBody>
      </p:sp>
    </p:spTree>
    <p:extLst>
      <p:ext uri="{BB962C8B-B14F-4D97-AF65-F5344CB8AC3E}">
        <p14:creationId xmlns:p14="http://schemas.microsoft.com/office/powerpoint/2010/main" val="331810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74EA86-1C79-ADCC-970E-D12EF7FF56F9}"/>
              </a:ext>
            </a:extLst>
          </p:cNvPr>
          <p:cNvSpPr>
            <a:spLocks noGrp="1"/>
          </p:cNvSpPr>
          <p:nvPr>
            <p:ph type="dt" sz="half" idx="10"/>
          </p:nvPr>
        </p:nvSpPr>
        <p:spPr/>
        <p:txBody>
          <a:bodyPr/>
          <a:lstStyle/>
          <a:p>
            <a:fld id="{7C8DDE00-0AA7-4504-9796-8016246B8679}" type="datetimeFigureOut">
              <a:rPr lang="en-AU" smtClean="0"/>
              <a:t>9/02/2026</a:t>
            </a:fld>
            <a:endParaRPr lang="en-AU"/>
          </a:p>
        </p:txBody>
      </p:sp>
      <p:sp>
        <p:nvSpPr>
          <p:cNvPr id="3" name="Footer Placeholder 2">
            <a:extLst>
              <a:ext uri="{FF2B5EF4-FFF2-40B4-BE49-F238E27FC236}">
                <a16:creationId xmlns:a16="http://schemas.microsoft.com/office/drawing/2014/main" id="{60B332D2-C9DF-108F-F77C-A67D6A97750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CF49ABD-25F6-8DE6-20A9-6D4E8CEE0948}"/>
              </a:ext>
            </a:extLst>
          </p:cNvPr>
          <p:cNvSpPr>
            <a:spLocks noGrp="1"/>
          </p:cNvSpPr>
          <p:nvPr>
            <p:ph type="sldNum" sz="quarter" idx="12"/>
          </p:nvPr>
        </p:nvSpPr>
        <p:spPr/>
        <p:txBody>
          <a:bodyPr/>
          <a:lstStyle/>
          <a:p>
            <a:fld id="{F9AF94E1-A8B7-B549-834A-8D15FF876355}" type="slidenum">
              <a:rPr lang="en-US" smtClean="0"/>
              <a:pPr/>
              <a:t>‹#›</a:t>
            </a:fld>
            <a:endParaRPr lang="en-US"/>
          </a:p>
        </p:txBody>
      </p:sp>
    </p:spTree>
    <p:extLst>
      <p:ext uri="{BB962C8B-B14F-4D97-AF65-F5344CB8AC3E}">
        <p14:creationId xmlns:p14="http://schemas.microsoft.com/office/powerpoint/2010/main" val="303226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7647-F085-3779-4AC6-71A5C73C2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E88BB64-10A8-EFA6-EACD-66839298C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E5D8395-3776-E79B-F160-F505AA38F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A5D7E-DD7C-19D0-4D9D-B7B35B7EA1CA}"/>
              </a:ext>
            </a:extLst>
          </p:cNvPr>
          <p:cNvSpPr>
            <a:spLocks noGrp="1"/>
          </p:cNvSpPr>
          <p:nvPr>
            <p:ph type="dt" sz="half" idx="10"/>
          </p:nvPr>
        </p:nvSpPr>
        <p:spPr/>
        <p:txBody>
          <a:bodyPr/>
          <a:lstStyle/>
          <a:p>
            <a:fld id="{7C8DDE00-0AA7-4504-9796-8016246B8679}" type="datetimeFigureOut">
              <a:rPr lang="en-AU" smtClean="0"/>
              <a:t>9/02/2026</a:t>
            </a:fld>
            <a:endParaRPr lang="en-AU"/>
          </a:p>
        </p:txBody>
      </p:sp>
      <p:sp>
        <p:nvSpPr>
          <p:cNvPr id="6" name="Footer Placeholder 5">
            <a:extLst>
              <a:ext uri="{FF2B5EF4-FFF2-40B4-BE49-F238E27FC236}">
                <a16:creationId xmlns:a16="http://schemas.microsoft.com/office/drawing/2014/main" id="{0AF79AEA-A6BA-60DE-BAF4-06627D262CF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CB42183-9A25-249B-121B-E4EAF8790CD5}"/>
              </a:ext>
            </a:extLst>
          </p:cNvPr>
          <p:cNvSpPr>
            <a:spLocks noGrp="1"/>
          </p:cNvSpPr>
          <p:nvPr>
            <p:ph type="sldNum" sz="quarter" idx="12"/>
          </p:nvPr>
        </p:nvSpPr>
        <p:spPr/>
        <p:txBody>
          <a:bodyPr/>
          <a:lstStyle/>
          <a:p>
            <a:fld id="{F9AF94E1-A8B7-B549-834A-8D15FF876355}" type="slidenum">
              <a:rPr lang="en-US" smtClean="0"/>
              <a:pPr/>
              <a:t>‹#›</a:t>
            </a:fld>
            <a:endParaRPr lang="en-US"/>
          </a:p>
        </p:txBody>
      </p:sp>
    </p:spTree>
    <p:extLst>
      <p:ext uri="{BB962C8B-B14F-4D97-AF65-F5344CB8AC3E}">
        <p14:creationId xmlns:p14="http://schemas.microsoft.com/office/powerpoint/2010/main" val="44014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E33B4-252E-EB42-324A-97820CCF8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F9D87A8-2653-D445-84CF-29FDD6EDC9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2E69C33-1D33-EFB4-E8CC-FFCB88735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7B8E86-1E15-7F81-EA72-9768FE67C4B7}"/>
              </a:ext>
            </a:extLst>
          </p:cNvPr>
          <p:cNvSpPr>
            <a:spLocks noGrp="1"/>
          </p:cNvSpPr>
          <p:nvPr>
            <p:ph type="dt" sz="half" idx="10"/>
          </p:nvPr>
        </p:nvSpPr>
        <p:spPr/>
        <p:txBody>
          <a:bodyPr/>
          <a:lstStyle/>
          <a:p>
            <a:fld id="{7C8DDE00-0AA7-4504-9796-8016246B8679}" type="datetimeFigureOut">
              <a:rPr lang="en-AU" smtClean="0"/>
              <a:t>9/02/2026</a:t>
            </a:fld>
            <a:endParaRPr lang="en-AU"/>
          </a:p>
        </p:txBody>
      </p:sp>
      <p:sp>
        <p:nvSpPr>
          <p:cNvPr id="6" name="Footer Placeholder 5">
            <a:extLst>
              <a:ext uri="{FF2B5EF4-FFF2-40B4-BE49-F238E27FC236}">
                <a16:creationId xmlns:a16="http://schemas.microsoft.com/office/drawing/2014/main" id="{657B2D0C-2E49-3C5B-DA61-F94BCB21D68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9DBD859-2E67-F6BD-BADF-64CB165B179C}"/>
              </a:ext>
            </a:extLst>
          </p:cNvPr>
          <p:cNvSpPr>
            <a:spLocks noGrp="1"/>
          </p:cNvSpPr>
          <p:nvPr>
            <p:ph type="sldNum" sz="quarter" idx="12"/>
          </p:nvPr>
        </p:nvSpPr>
        <p:spPr/>
        <p:txBody>
          <a:bodyPr/>
          <a:lstStyle/>
          <a:p>
            <a:fld id="{F9AF94E1-A8B7-B549-834A-8D15FF876355}" type="slidenum">
              <a:rPr lang="en-US" smtClean="0"/>
              <a:pPr/>
              <a:t>‹#›</a:t>
            </a:fld>
            <a:endParaRPr lang="en-US"/>
          </a:p>
        </p:txBody>
      </p:sp>
    </p:spTree>
    <p:extLst>
      <p:ext uri="{BB962C8B-B14F-4D97-AF65-F5344CB8AC3E}">
        <p14:creationId xmlns:p14="http://schemas.microsoft.com/office/powerpoint/2010/main" val="182314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2D0CE-6031-1C2A-E1BB-3E0F1221F4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194031A-1DD5-1AFD-CE7D-1D970283A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D7E2E3B-CAE2-BE92-4260-1697E0674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8DDE00-0AA7-4504-9796-8016246B8679}" type="datetimeFigureOut">
              <a:rPr lang="en-AU" smtClean="0"/>
              <a:t>9/02/2026</a:t>
            </a:fld>
            <a:endParaRPr lang="en-AU"/>
          </a:p>
        </p:txBody>
      </p:sp>
      <p:sp>
        <p:nvSpPr>
          <p:cNvPr id="5" name="Footer Placeholder 4">
            <a:extLst>
              <a:ext uri="{FF2B5EF4-FFF2-40B4-BE49-F238E27FC236}">
                <a16:creationId xmlns:a16="http://schemas.microsoft.com/office/drawing/2014/main" id="{B15F698F-D08B-48DD-2882-85BDE687DA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7CA1C80-FCDF-5A0D-8AF0-D7FAE8F02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AF94E1-A8B7-B549-834A-8D15FF876355}" type="slidenum">
              <a:rPr lang="en-US" smtClean="0"/>
              <a:pPr/>
              <a:t>‹#›</a:t>
            </a:fld>
            <a:endParaRPr lang="en-US"/>
          </a:p>
        </p:txBody>
      </p:sp>
    </p:spTree>
    <p:extLst>
      <p:ext uri="{BB962C8B-B14F-4D97-AF65-F5344CB8AC3E}">
        <p14:creationId xmlns:p14="http://schemas.microsoft.com/office/powerpoint/2010/main" val="391194694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ACD908-DA70-5884-3F3D-406E89610AA1}"/>
              </a:ext>
            </a:extLst>
          </p:cNvPr>
          <p:cNvSpPr>
            <a:spLocks noGrp="1"/>
          </p:cNvSpPr>
          <p:nvPr>
            <p:ph type="ctrTitle"/>
          </p:nvPr>
        </p:nvSpPr>
        <p:spPr>
          <a:xfrm>
            <a:off x="920039" y="357537"/>
            <a:ext cx="11017219" cy="1960065"/>
          </a:xfrm>
        </p:spPr>
        <p:txBody>
          <a:bodyPr>
            <a:noAutofit/>
          </a:bodyPr>
          <a:lstStyle/>
          <a:p>
            <a:r>
              <a:rPr lang="en-US" sz="4400" dirty="0">
                <a:solidFill>
                  <a:srgbClr val="C00000"/>
                </a:solidFill>
                <a:effectLst>
                  <a:outerShdw blurRad="38100" dist="38100" dir="2700000" algn="tl">
                    <a:srgbClr val="000000">
                      <a:alpha val="43137"/>
                    </a:srgbClr>
                  </a:outerShdw>
                </a:effectLst>
              </a:rPr>
              <a:t>Translational Challenges in Product Development of Platelet and Platelet-like Products: experience of the CLIP-II trial</a:t>
            </a:r>
          </a:p>
        </p:txBody>
      </p:sp>
      <p:sp>
        <p:nvSpPr>
          <p:cNvPr id="6" name="TextBox 5">
            <a:extLst>
              <a:ext uri="{FF2B5EF4-FFF2-40B4-BE49-F238E27FC236}">
                <a16:creationId xmlns:a16="http://schemas.microsoft.com/office/drawing/2014/main" id="{AF001AB2-D9BD-220F-70A7-6E91A3563EB6}"/>
              </a:ext>
            </a:extLst>
          </p:cNvPr>
          <p:cNvSpPr txBox="1"/>
          <p:nvPr/>
        </p:nvSpPr>
        <p:spPr>
          <a:xfrm>
            <a:off x="200921" y="2941927"/>
            <a:ext cx="5251382" cy="1569660"/>
          </a:xfrm>
          <a:prstGeom prst="rect">
            <a:avLst/>
          </a:prstGeom>
          <a:noFill/>
        </p:spPr>
        <p:txBody>
          <a:bodyPr wrap="square">
            <a:spAutoFit/>
          </a:bodyPr>
          <a:lstStyle/>
          <a:p>
            <a:r>
              <a:rPr lang="en-AU" sz="2400" dirty="0">
                <a:solidFill>
                  <a:schemeClr val="tx1">
                    <a:lumMod val="50000"/>
                    <a:lumOff val="50000"/>
                  </a:schemeClr>
                </a:solidFill>
                <a:latin typeface="+mj-lt"/>
                <a:cs typeface="Arial" panose="020B0604020202020204" pitchFamily="34" charset="0"/>
              </a:rPr>
              <a:t>Michael Reade</a:t>
            </a:r>
          </a:p>
          <a:p>
            <a:r>
              <a:rPr lang="en-AU" sz="2400" dirty="0">
                <a:solidFill>
                  <a:schemeClr val="tx1">
                    <a:lumMod val="50000"/>
                    <a:lumOff val="50000"/>
                  </a:schemeClr>
                </a:solidFill>
                <a:cs typeface="Arial" panose="020B0604020202020204" pitchFamily="34" charset="0"/>
              </a:rPr>
              <a:t>Australian Defence Force &amp; </a:t>
            </a:r>
          </a:p>
          <a:p>
            <a:r>
              <a:rPr lang="en-AU" sz="2400" dirty="0">
                <a:solidFill>
                  <a:schemeClr val="tx1">
                    <a:lumMod val="50000"/>
                    <a:lumOff val="50000"/>
                  </a:schemeClr>
                </a:solidFill>
                <a:cs typeface="Arial" panose="020B0604020202020204" pitchFamily="34" charset="0"/>
              </a:rPr>
              <a:t>University of Queensland</a:t>
            </a:r>
            <a:r>
              <a:rPr lang="en-AU" sz="2400" dirty="0">
                <a:solidFill>
                  <a:schemeClr val="tx1">
                    <a:lumMod val="50000"/>
                    <a:lumOff val="50000"/>
                  </a:schemeClr>
                </a:solidFill>
                <a:latin typeface="+mj-lt"/>
                <a:cs typeface="Arial" panose="020B0604020202020204" pitchFamily="34" charset="0"/>
              </a:rPr>
              <a:t> </a:t>
            </a:r>
          </a:p>
          <a:p>
            <a:r>
              <a:rPr lang="en-AU" sz="2400" i="1" dirty="0">
                <a:solidFill>
                  <a:schemeClr val="tx1">
                    <a:lumMod val="50000"/>
                    <a:lumOff val="50000"/>
                  </a:schemeClr>
                </a:solidFill>
                <a:latin typeface="+mj-lt"/>
                <a:cs typeface="Arial" panose="020B0604020202020204" pitchFamily="34" charset="0"/>
              </a:rPr>
              <a:t>for the CLIP-II Investigators</a:t>
            </a:r>
          </a:p>
        </p:txBody>
      </p:sp>
      <p:sp>
        <p:nvSpPr>
          <p:cNvPr id="4" name="Rectangle 3">
            <a:extLst>
              <a:ext uri="{FF2B5EF4-FFF2-40B4-BE49-F238E27FC236}">
                <a16:creationId xmlns:a16="http://schemas.microsoft.com/office/drawing/2014/main" id="{09A0AE62-4092-0F3D-450E-970FC13CC9E5}"/>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A813BA62-02F1-AAF6-9E09-FDA085C205B0}"/>
              </a:ext>
            </a:extLst>
          </p:cNvPr>
          <p:cNvPicPr>
            <a:picLocks noChangeAspect="1"/>
          </p:cNvPicPr>
          <p:nvPr/>
        </p:nvPicPr>
        <p:blipFill>
          <a:blip r:embed="rId3"/>
          <a:stretch>
            <a:fillRect/>
          </a:stretch>
        </p:blipFill>
        <p:spPr>
          <a:xfrm>
            <a:off x="1" y="6269430"/>
            <a:ext cx="822036" cy="588570"/>
          </a:xfrm>
          <a:prstGeom prst="rect">
            <a:avLst/>
          </a:prstGeom>
        </p:spPr>
      </p:pic>
      <p:pic>
        <p:nvPicPr>
          <p:cNvPr id="9" name="Picture 2" descr="Australian Red Cross Lifeblood | healthdirect">
            <a:extLst>
              <a:ext uri="{FF2B5EF4-FFF2-40B4-BE49-F238E27FC236}">
                <a16:creationId xmlns:a16="http://schemas.microsoft.com/office/drawing/2014/main" id="{17E971E8-5C3E-5AE7-B5F3-3C68738C1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691" y="5005379"/>
            <a:ext cx="1473388" cy="8103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ustralian Defence Force Stacked Logo by ChrisMoore05 on DeviantArt">
            <a:extLst>
              <a:ext uri="{FF2B5EF4-FFF2-40B4-BE49-F238E27FC236}">
                <a16:creationId xmlns:a16="http://schemas.microsoft.com/office/drawing/2014/main" id="{F8AC8FBE-59B2-2CD0-E9C6-18DCE4DFDB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21" y="4737769"/>
            <a:ext cx="1242347" cy="12423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University of Queensland – Universities Australia">
            <a:extLst>
              <a:ext uri="{FF2B5EF4-FFF2-40B4-BE49-F238E27FC236}">
                <a16:creationId xmlns:a16="http://schemas.microsoft.com/office/drawing/2014/main" id="{A30AF417-344F-9692-5A0B-DA97B9F5C1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0889" y="4802962"/>
            <a:ext cx="1284181" cy="12841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37C385C-3E4D-48F9-EFB8-335764CBC242}"/>
              </a:ext>
            </a:extLst>
          </p:cNvPr>
          <p:cNvPicPr>
            <a:picLocks noChangeAspect="1"/>
          </p:cNvPicPr>
          <p:nvPr/>
        </p:nvPicPr>
        <p:blipFill>
          <a:blip r:embed="rId7"/>
          <a:stretch>
            <a:fillRect/>
          </a:stretch>
        </p:blipFill>
        <p:spPr>
          <a:xfrm>
            <a:off x="5669924" y="2773350"/>
            <a:ext cx="6135323" cy="3404598"/>
          </a:xfrm>
          <a:prstGeom prst="rect">
            <a:avLst/>
          </a:prstGeom>
        </p:spPr>
      </p:pic>
    </p:spTree>
    <p:extLst>
      <p:ext uri="{BB962C8B-B14F-4D97-AF65-F5344CB8AC3E}">
        <p14:creationId xmlns:p14="http://schemas.microsoft.com/office/powerpoint/2010/main" val="144734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BDCC38-5BCD-FE44-8519-3759ED554E28}"/>
              </a:ext>
            </a:extLst>
          </p:cNvPr>
          <p:cNvSpPr txBox="1"/>
          <p:nvPr/>
        </p:nvSpPr>
        <p:spPr>
          <a:xfrm>
            <a:off x="373667" y="275083"/>
            <a:ext cx="845705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C00000"/>
                </a:solidFill>
                <a:effectLst>
                  <a:outerShdw blurRad="38100" dist="38100" dir="2700000" algn="tl">
                    <a:srgbClr val="000000">
                      <a:alpha val="43137"/>
                    </a:srgbClr>
                  </a:outerShdw>
                </a:effectLst>
                <a:latin typeface="Aptos Display" panose="02110004020202020204"/>
              </a:rPr>
              <a:t>Safety and s</a:t>
            </a:r>
            <a:r>
              <a:rPr kumimoji="0" lang="en-US" sz="40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urrogate</a:t>
            </a: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 bleeding outcomes</a:t>
            </a:r>
            <a:endParaRPr kumimoji="0" lang="en-AU"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636B8B47-7C33-229B-87E8-80AB50659369}"/>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983861F6-7C0A-3A16-1B25-555ED03F77F1}"/>
              </a:ext>
            </a:extLst>
          </p:cNvPr>
          <p:cNvPicPr>
            <a:picLocks noChangeAspect="1"/>
          </p:cNvPicPr>
          <p:nvPr/>
        </p:nvPicPr>
        <p:blipFill>
          <a:blip r:embed="rId3"/>
          <a:stretch>
            <a:fillRect/>
          </a:stretch>
        </p:blipFill>
        <p:spPr>
          <a:xfrm>
            <a:off x="1" y="6269430"/>
            <a:ext cx="822036" cy="588570"/>
          </a:xfrm>
          <a:prstGeom prst="rect">
            <a:avLst/>
          </a:prstGeom>
        </p:spPr>
      </p:pic>
      <p:sp>
        <p:nvSpPr>
          <p:cNvPr id="3" name="TextBox 2">
            <a:extLst>
              <a:ext uri="{FF2B5EF4-FFF2-40B4-BE49-F238E27FC236}">
                <a16:creationId xmlns:a16="http://schemas.microsoft.com/office/drawing/2014/main" id="{610DEAF1-E4B4-A53D-56B3-0ACA9F2B2948}"/>
              </a:ext>
            </a:extLst>
          </p:cNvPr>
          <p:cNvSpPr txBox="1"/>
          <p:nvPr/>
        </p:nvSpPr>
        <p:spPr>
          <a:xfrm>
            <a:off x="822037" y="2203894"/>
            <a:ext cx="8891819" cy="3416320"/>
          </a:xfrm>
          <a:prstGeom prst="rect">
            <a:avLst/>
          </a:prstGeom>
          <a:noFill/>
        </p:spPr>
        <p:txBody>
          <a:bodyPr wrap="square" rtlCol="0">
            <a:spAutoFit/>
          </a:bodyPr>
          <a:lstStyle/>
          <a:p>
            <a:r>
              <a:rPr lang="en-AU" dirty="0">
                <a:solidFill>
                  <a:srgbClr val="FF0000"/>
                </a:solidFill>
                <a:latin typeface="Calibri" panose="020F0502020204030204" pitchFamily="34" charset="0"/>
                <a:ea typeface="Calibri" panose="020F0502020204030204" pitchFamily="34" charset="0"/>
                <a:cs typeface="Calibri" panose="020F0502020204030204" pitchFamily="34" charset="0"/>
              </a:rPr>
              <a:t>The incidence of adverse events was low and not different between groups</a:t>
            </a:r>
          </a:p>
          <a:p>
            <a:endParaRPr lang="en-AU"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AU" dirty="0">
                <a:solidFill>
                  <a:srgbClr val="FF0000"/>
                </a:solidFill>
                <a:latin typeface="Calibri" panose="020F0502020204030204" pitchFamily="34" charset="0"/>
                <a:ea typeface="Calibri" panose="020F0502020204030204" pitchFamily="34" charset="0"/>
                <a:cs typeface="Calibri" panose="020F0502020204030204" pitchFamily="34" charset="0"/>
              </a:rPr>
              <a:t>But surrogates of bleeding all looked worse in the </a:t>
            </a:r>
            <a:r>
              <a:rPr lang="en-AU" dirty="0" err="1">
                <a:solidFill>
                  <a:srgbClr val="FF0000"/>
                </a:solidFill>
                <a:latin typeface="Calibri" panose="020F0502020204030204" pitchFamily="34" charset="0"/>
                <a:ea typeface="Calibri" panose="020F0502020204030204" pitchFamily="34" charset="0"/>
                <a:cs typeface="Calibri" panose="020F0502020204030204" pitchFamily="34" charset="0"/>
              </a:rPr>
              <a:t>cryo</a:t>
            </a:r>
            <a:r>
              <a:rPr lang="en-AU" dirty="0">
                <a:solidFill>
                  <a:srgbClr val="FF0000"/>
                </a:solidFill>
                <a:latin typeface="Calibri" panose="020F0502020204030204" pitchFamily="34" charset="0"/>
                <a:ea typeface="Calibri" panose="020F0502020204030204" pitchFamily="34" charset="0"/>
                <a:cs typeface="Calibri" panose="020F0502020204030204" pitchFamily="34" charset="0"/>
              </a:rPr>
              <a:t> group:</a:t>
            </a:r>
          </a:p>
          <a:p>
            <a:pPr marL="285750" indent="-285750">
              <a:buFont typeface="Arial" panose="020B0604020202020204" pitchFamily="34" charset="0"/>
              <a:buChar char="•"/>
            </a:pPr>
            <a:r>
              <a:rPr lang="en-AU" dirty="0">
                <a:solidFill>
                  <a:srgbClr val="FF0000"/>
                </a:solidFill>
                <a:latin typeface="Calibri" panose="020F0502020204030204" pitchFamily="34" charset="0"/>
                <a:ea typeface="Calibri" panose="020F0502020204030204" pitchFamily="34" charset="0"/>
                <a:cs typeface="Calibri" panose="020F0502020204030204" pitchFamily="34" charset="0"/>
              </a:rPr>
              <a:t>More </a:t>
            </a:r>
            <a:r>
              <a:rPr lang="en-AU" dirty="0" err="1">
                <a:solidFill>
                  <a:srgbClr val="FF0000"/>
                </a:solidFill>
                <a:latin typeface="Calibri" panose="020F0502020204030204" pitchFamily="34" charset="0"/>
                <a:ea typeface="Calibri" panose="020F0502020204030204" pitchFamily="34" charset="0"/>
                <a:cs typeface="Calibri" panose="020F0502020204030204" pitchFamily="34" charset="0"/>
              </a:rPr>
              <a:t>cryo</a:t>
            </a:r>
            <a:r>
              <a:rPr lang="en-AU" dirty="0">
                <a:solidFill>
                  <a:srgbClr val="FF0000"/>
                </a:solidFill>
                <a:latin typeface="Calibri" panose="020F0502020204030204" pitchFamily="34" charset="0"/>
                <a:ea typeface="Calibri" panose="020F0502020204030204" pitchFamily="34" charset="0"/>
                <a:cs typeface="Calibri" panose="020F0502020204030204" pitchFamily="34" charset="0"/>
              </a:rPr>
              <a:t> patients met the BARC definition of “significant” bleeding</a:t>
            </a:r>
          </a:p>
          <a:p>
            <a:pPr marL="285750" indent="-285750">
              <a:buFont typeface="Arial" panose="020B0604020202020204" pitchFamily="34" charset="0"/>
              <a:buChar char="•"/>
            </a:pPr>
            <a:r>
              <a:rPr lang="en-US" dirty="0">
                <a:solidFill>
                  <a:srgbClr val="FF0000"/>
                </a:solidFill>
                <a:latin typeface="Calibri"/>
                <a:cs typeface="Calibri"/>
              </a:rPr>
              <a:t>More cryopreserved platelet</a:t>
            </a:r>
            <a:r>
              <a:rPr lang="en-US" spc="-40" dirty="0">
                <a:solidFill>
                  <a:srgbClr val="FF0000"/>
                </a:solidFill>
                <a:latin typeface="Calibri"/>
                <a:cs typeface="Calibri"/>
              </a:rPr>
              <a:t> </a:t>
            </a:r>
            <a:r>
              <a:rPr lang="en-US" spc="-10" dirty="0">
                <a:solidFill>
                  <a:srgbClr val="FF0000"/>
                </a:solidFill>
                <a:latin typeface="Calibri"/>
                <a:cs typeface="Calibri"/>
              </a:rPr>
              <a:t>patients </a:t>
            </a:r>
            <a:r>
              <a:rPr lang="en-US" dirty="0">
                <a:solidFill>
                  <a:srgbClr val="FF0000"/>
                </a:solidFill>
                <a:latin typeface="Calibri"/>
                <a:cs typeface="Calibri"/>
              </a:rPr>
              <a:t>received</a:t>
            </a:r>
            <a:r>
              <a:rPr lang="en-US" spc="-95" dirty="0">
                <a:solidFill>
                  <a:srgbClr val="FF0000"/>
                </a:solidFill>
                <a:latin typeface="Calibri"/>
                <a:cs typeface="Calibri"/>
              </a:rPr>
              <a:t> </a:t>
            </a:r>
            <a:r>
              <a:rPr lang="en-US" dirty="0">
                <a:solidFill>
                  <a:srgbClr val="FF0000"/>
                </a:solidFill>
                <a:latin typeface="Calibri"/>
                <a:cs typeface="Calibri"/>
              </a:rPr>
              <a:t>red</a:t>
            </a:r>
            <a:r>
              <a:rPr lang="en-US" spc="-35" dirty="0">
                <a:solidFill>
                  <a:srgbClr val="FF0000"/>
                </a:solidFill>
                <a:latin typeface="Calibri"/>
                <a:cs typeface="Calibri"/>
              </a:rPr>
              <a:t> </a:t>
            </a:r>
            <a:r>
              <a:rPr lang="en-US" dirty="0">
                <a:solidFill>
                  <a:srgbClr val="FF0000"/>
                </a:solidFill>
                <a:latin typeface="Calibri"/>
                <a:cs typeface="Calibri"/>
              </a:rPr>
              <a:t>cells,</a:t>
            </a:r>
            <a:r>
              <a:rPr lang="en-US" spc="-45" dirty="0">
                <a:solidFill>
                  <a:srgbClr val="FF0000"/>
                </a:solidFill>
                <a:latin typeface="Calibri"/>
                <a:cs typeface="Calibri"/>
              </a:rPr>
              <a:t> </a:t>
            </a:r>
            <a:r>
              <a:rPr lang="en-US" spc="-20" dirty="0">
                <a:solidFill>
                  <a:srgbClr val="FF0000"/>
                </a:solidFill>
                <a:latin typeface="Calibri"/>
                <a:cs typeface="Calibri"/>
              </a:rPr>
              <a:t>FFP, </a:t>
            </a:r>
            <a:r>
              <a:rPr lang="en-US" spc="-25" dirty="0">
                <a:solidFill>
                  <a:srgbClr val="FF0000"/>
                </a:solidFill>
                <a:latin typeface="Calibri"/>
                <a:cs typeface="Calibri"/>
              </a:rPr>
              <a:t>and </a:t>
            </a:r>
            <a:r>
              <a:rPr lang="en-US" spc="-20" dirty="0">
                <a:solidFill>
                  <a:srgbClr val="FF0000"/>
                </a:solidFill>
                <a:latin typeface="Calibri"/>
                <a:cs typeface="Calibri"/>
              </a:rPr>
              <a:t>cryoprecipitate</a:t>
            </a:r>
            <a:endParaRPr lang="en-US" dirty="0">
              <a:latin typeface="Calibri"/>
              <a:cs typeface="Calibri"/>
            </a:endParaRPr>
          </a:p>
          <a:p>
            <a:pPr marL="285750" indent="-285750">
              <a:buFont typeface="Arial" panose="020B0604020202020204" pitchFamily="34" charset="0"/>
              <a:buChar char="•"/>
            </a:pPr>
            <a:r>
              <a:rPr lang="en-AU" dirty="0" err="1">
                <a:solidFill>
                  <a:srgbClr val="FF0000"/>
                </a:solidFill>
                <a:latin typeface="Calibri" panose="020F0502020204030204" pitchFamily="34" charset="0"/>
                <a:ea typeface="Calibri" panose="020F0502020204030204" pitchFamily="34" charset="0"/>
                <a:cs typeface="Calibri" panose="020F0502020204030204" pitchFamily="34" charset="0"/>
              </a:rPr>
              <a:t>Cryo</a:t>
            </a:r>
            <a:r>
              <a:rPr lang="en-AU" dirty="0">
                <a:solidFill>
                  <a:srgbClr val="FF0000"/>
                </a:solidFill>
                <a:latin typeface="Calibri" panose="020F0502020204030204" pitchFamily="34" charset="0"/>
                <a:ea typeface="Calibri" panose="020F0502020204030204" pitchFamily="34" charset="0"/>
                <a:cs typeface="Calibri" panose="020F0502020204030204" pitchFamily="34" charset="0"/>
              </a:rPr>
              <a:t> patients had less IV crystalloid in the 1st 6hr of ICU</a:t>
            </a:r>
          </a:p>
          <a:p>
            <a:pPr marL="285750" indent="-285750">
              <a:buFont typeface="Arial" panose="020B0604020202020204" pitchFamily="34" charset="0"/>
              <a:buChar char="•"/>
            </a:pPr>
            <a:r>
              <a:rPr lang="en-AU" dirty="0">
                <a:solidFill>
                  <a:srgbClr val="FF0000"/>
                </a:solidFill>
                <a:latin typeface="Calibri" panose="020F0502020204030204" pitchFamily="34" charset="0"/>
                <a:ea typeface="Calibri" panose="020F0502020204030204" pitchFamily="34" charset="0"/>
                <a:cs typeface="Calibri" panose="020F0502020204030204" pitchFamily="34" charset="0"/>
              </a:rPr>
              <a:t>More Liquid-stored patients had drains removed by 24hr</a:t>
            </a:r>
          </a:p>
          <a:p>
            <a:pPr marL="285750" indent="-285750">
              <a:buFont typeface="Arial" panose="020B0604020202020204" pitchFamily="34" charset="0"/>
              <a:buChar char="•"/>
            </a:pPr>
            <a:endParaRPr lang="en-AU"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AU" dirty="0">
                <a:solidFill>
                  <a:srgbClr val="FF0000"/>
                </a:solidFill>
                <a:latin typeface="Calibri" panose="020F0502020204030204" pitchFamily="34" charset="0"/>
                <a:ea typeface="Calibri" panose="020F0502020204030204" pitchFamily="34" charset="0"/>
                <a:cs typeface="Calibri" panose="020F0502020204030204" pitchFamily="34" charset="0"/>
              </a:rPr>
              <a:t>…. All suggesting </a:t>
            </a:r>
            <a:r>
              <a:rPr lang="en-AU" dirty="0" err="1">
                <a:solidFill>
                  <a:srgbClr val="FF0000"/>
                </a:solidFill>
                <a:latin typeface="Calibri" panose="020F0502020204030204" pitchFamily="34" charset="0"/>
                <a:ea typeface="Calibri" panose="020F0502020204030204" pitchFamily="34" charset="0"/>
                <a:cs typeface="Calibri" panose="020F0502020204030204" pitchFamily="34" charset="0"/>
              </a:rPr>
              <a:t>cryo</a:t>
            </a:r>
            <a:r>
              <a:rPr lang="en-AU" dirty="0">
                <a:solidFill>
                  <a:srgbClr val="FF0000"/>
                </a:solidFill>
                <a:latin typeface="Calibri" panose="020F0502020204030204" pitchFamily="34" charset="0"/>
                <a:ea typeface="Calibri" panose="020F0502020204030204" pitchFamily="34" charset="0"/>
                <a:cs typeface="Calibri" panose="020F0502020204030204" pitchFamily="34" charset="0"/>
              </a:rPr>
              <a:t>. platelets were </a:t>
            </a:r>
            <a:r>
              <a:rPr lang="en-AU" b="1" dirty="0">
                <a:solidFill>
                  <a:srgbClr val="FF0000"/>
                </a:solidFill>
                <a:latin typeface="Calibri" panose="020F0502020204030204" pitchFamily="34" charset="0"/>
                <a:ea typeface="Calibri" panose="020F0502020204030204" pitchFamily="34" charset="0"/>
                <a:cs typeface="Calibri" panose="020F0502020204030204" pitchFamily="34" charset="0"/>
              </a:rPr>
              <a:t>not as haemostatically effective</a:t>
            </a:r>
          </a:p>
          <a:p>
            <a:pPr marL="285750" indent="-285750">
              <a:buFont typeface="Arial" panose="020B0604020202020204" pitchFamily="34" charset="0"/>
              <a:buChar char="•"/>
            </a:pPr>
            <a:endParaRPr lang="en-AU"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AU"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AU"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EA53526-A050-86C8-8EC2-CA3E9AF4E360}"/>
              </a:ext>
            </a:extLst>
          </p:cNvPr>
          <p:cNvPicPr>
            <a:picLocks noChangeAspect="1"/>
          </p:cNvPicPr>
          <p:nvPr/>
        </p:nvPicPr>
        <p:blipFill>
          <a:blip r:embed="rId4"/>
          <a:srcRect l="28617"/>
          <a:stretch>
            <a:fillRect/>
          </a:stretch>
        </p:blipFill>
        <p:spPr>
          <a:xfrm>
            <a:off x="9203064" y="3429000"/>
            <a:ext cx="2472263" cy="2596820"/>
          </a:xfrm>
          <a:prstGeom prst="rect">
            <a:avLst/>
          </a:prstGeom>
        </p:spPr>
      </p:pic>
    </p:spTree>
    <p:extLst>
      <p:ext uri="{BB962C8B-B14F-4D97-AF65-F5344CB8AC3E}">
        <p14:creationId xmlns:p14="http://schemas.microsoft.com/office/powerpoint/2010/main" val="2548805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38F91-8003-2CA7-FF58-2B9BB4771E32}"/>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EF8A26E-478A-81BC-5EEE-C2D9A5D858C6}"/>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108B6248-7E28-2794-80C7-403C18E2071F}"/>
              </a:ext>
            </a:extLst>
          </p:cNvPr>
          <p:cNvPicPr>
            <a:picLocks noChangeAspect="1"/>
          </p:cNvPicPr>
          <p:nvPr/>
        </p:nvPicPr>
        <p:blipFill>
          <a:blip r:embed="rId3"/>
          <a:stretch>
            <a:fillRect/>
          </a:stretch>
        </p:blipFill>
        <p:spPr>
          <a:xfrm>
            <a:off x="1" y="6269430"/>
            <a:ext cx="822036" cy="588570"/>
          </a:xfrm>
          <a:prstGeom prst="rect">
            <a:avLst/>
          </a:prstGeom>
        </p:spPr>
      </p:pic>
      <p:sp>
        <p:nvSpPr>
          <p:cNvPr id="2" name="TextBox 1">
            <a:extLst>
              <a:ext uri="{FF2B5EF4-FFF2-40B4-BE49-F238E27FC236}">
                <a16:creationId xmlns:a16="http://schemas.microsoft.com/office/drawing/2014/main" id="{CFC3B5BC-68E9-CD62-3964-D84EDB4A44BD}"/>
              </a:ext>
            </a:extLst>
          </p:cNvPr>
          <p:cNvSpPr txBox="1"/>
          <p:nvPr/>
        </p:nvSpPr>
        <p:spPr>
          <a:xfrm>
            <a:off x="951771" y="2730851"/>
            <a:ext cx="10288458" cy="923330"/>
          </a:xfrm>
          <a:prstGeom prst="rect">
            <a:avLst/>
          </a:prstGeom>
          <a:noFill/>
        </p:spPr>
        <p:txBody>
          <a:bodyPr wrap="none" rtlCol="0">
            <a:spAutoFit/>
          </a:bodyPr>
          <a:lstStyle/>
          <a:p>
            <a:r>
              <a:rPr lang="en-AU" sz="5400" dirty="0">
                <a:latin typeface="Calibri" panose="020F0502020204030204" pitchFamily="34" charset="0"/>
                <a:ea typeface="Calibri" panose="020F0502020204030204" pitchFamily="34" charset="0"/>
                <a:cs typeface="Calibri" panose="020F0502020204030204" pitchFamily="34" charset="0"/>
              </a:rPr>
              <a:t>Problems with designing such a trial</a:t>
            </a:r>
            <a:endParaRPr lang="en-AU"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7462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BDCC38-5BCD-FE44-8519-3759ED554E28}"/>
              </a:ext>
            </a:extLst>
          </p:cNvPr>
          <p:cNvSpPr txBox="1"/>
          <p:nvPr/>
        </p:nvSpPr>
        <p:spPr>
          <a:xfrm>
            <a:off x="373667" y="275083"/>
            <a:ext cx="110580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1. Conflicting evidence standard care is better than nothing</a:t>
            </a:r>
            <a:endParaRPr kumimoji="0" lang="en-AU"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636B8B47-7C33-229B-87E8-80AB50659369}"/>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983861F6-7C0A-3A16-1B25-555ED03F77F1}"/>
              </a:ext>
            </a:extLst>
          </p:cNvPr>
          <p:cNvPicPr>
            <a:picLocks noChangeAspect="1"/>
          </p:cNvPicPr>
          <p:nvPr/>
        </p:nvPicPr>
        <p:blipFill>
          <a:blip r:embed="rId3"/>
          <a:stretch>
            <a:fillRect/>
          </a:stretch>
        </p:blipFill>
        <p:spPr>
          <a:xfrm>
            <a:off x="1" y="6269430"/>
            <a:ext cx="822036" cy="588570"/>
          </a:xfrm>
          <a:prstGeom prst="rect">
            <a:avLst/>
          </a:prstGeom>
        </p:spPr>
      </p:pic>
      <p:sp>
        <p:nvSpPr>
          <p:cNvPr id="2" name="TextBox 1">
            <a:extLst>
              <a:ext uri="{FF2B5EF4-FFF2-40B4-BE49-F238E27FC236}">
                <a16:creationId xmlns:a16="http://schemas.microsoft.com/office/drawing/2014/main" id="{3F2A1333-790A-41E6-4056-35F99CD37766}"/>
              </a:ext>
            </a:extLst>
          </p:cNvPr>
          <p:cNvSpPr txBox="1"/>
          <p:nvPr/>
        </p:nvSpPr>
        <p:spPr>
          <a:xfrm>
            <a:off x="235465" y="1394984"/>
            <a:ext cx="2530037" cy="646331"/>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Platelets are beneficial</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80AA600-03D0-0CAD-8309-6D7AEF372924}"/>
              </a:ext>
            </a:extLst>
          </p:cNvPr>
          <p:cNvSpPr txBox="1"/>
          <p:nvPr/>
        </p:nvSpPr>
        <p:spPr>
          <a:xfrm>
            <a:off x="6208802" y="1327896"/>
            <a:ext cx="2530037" cy="646331"/>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Platelets are harmful</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CEFF50FB-81D4-6355-9325-17CBF735F03C}"/>
              </a:ext>
            </a:extLst>
          </p:cNvPr>
          <p:cNvCxnSpPr/>
          <p:nvPr/>
        </p:nvCxnSpPr>
        <p:spPr>
          <a:xfrm>
            <a:off x="6096000" y="1248937"/>
            <a:ext cx="0" cy="4750419"/>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3EF6E760-9F5B-2132-419D-03202EBFD671}"/>
              </a:ext>
            </a:extLst>
          </p:cNvPr>
          <p:cNvPicPr>
            <a:picLocks noChangeAspect="1"/>
          </p:cNvPicPr>
          <p:nvPr/>
        </p:nvPicPr>
        <p:blipFill>
          <a:blip r:embed="rId4"/>
          <a:stretch>
            <a:fillRect/>
          </a:stretch>
        </p:blipFill>
        <p:spPr>
          <a:xfrm>
            <a:off x="235465" y="1974227"/>
            <a:ext cx="4255150" cy="1028180"/>
          </a:xfrm>
          <a:prstGeom prst="rect">
            <a:avLst/>
          </a:prstGeom>
        </p:spPr>
      </p:pic>
      <p:pic>
        <p:nvPicPr>
          <p:cNvPr id="8" name="Picture 7">
            <a:extLst>
              <a:ext uri="{FF2B5EF4-FFF2-40B4-BE49-F238E27FC236}">
                <a16:creationId xmlns:a16="http://schemas.microsoft.com/office/drawing/2014/main" id="{C9113EA8-9714-310F-7B71-576E36EE73C1}"/>
              </a:ext>
            </a:extLst>
          </p:cNvPr>
          <p:cNvPicPr>
            <a:picLocks noChangeAspect="1"/>
          </p:cNvPicPr>
          <p:nvPr/>
        </p:nvPicPr>
        <p:blipFill>
          <a:blip r:embed="rId5"/>
          <a:stretch>
            <a:fillRect/>
          </a:stretch>
        </p:blipFill>
        <p:spPr>
          <a:xfrm>
            <a:off x="235465" y="3040566"/>
            <a:ext cx="2552700" cy="219075"/>
          </a:xfrm>
          <a:prstGeom prst="rect">
            <a:avLst/>
          </a:prstGeom>
        </p:spPr>
      </p:pic>
      <p:pic>
        <p:nvPicPr>
          <p:cNvPr id="10" name="Picture 9">
            <a:extLst>
              <a:ext uri="{FF2B5EF4-FFF2-40B4-BE49-F238E27FC236}">
                <a16:creationId xmlns:a16="http://schemas.microsoft.com/office/drawing/2014/main" id="{6D39B026-2C0D-0374-125C-27579223E266}"/>
              </a:ext>
            </a:extLst>
          </p:cNvPr>
          <p:cNvPicPr>
            <a:picLocks noChangeAspect="1"/>
          </p:cNvPicPr>
          <p:nvPr/>
        </p:nvPicPr>
        <p:blipFill>
          <a:blip r:embed="rId6"/>
          <a:stretch>
            <a:fillRect/>
          </a:stretch>
        </p:blipFill>
        <p:spPr>
          <a:xfrm>
            <a:off x="235465" y="3538808"/>
            <a:ext cx="5574315" cy="660435"/>
          </a:xfrm>
          <a:prstGeom prst="rect">
            <a:avLst/>
          </a:prstGeom>
        </p:spPr>
      </p:pic>
      <p:sp>
        <p:nvSpPr>
          <p:cNvPr id="11" name="TextBox 10">
            <a:extLst>
              <a:ext uri="{FF2B5EF4-FFF2-40B4-BE49-F238E27FC236}">
                <a16:creationId xmlns:a16="http://schemas.microsoft.com/office/drawing/2014/main" id="{11D03D39-2BD9-C58F-39E7-13A215053D4F}"/>
              </a:ext>
            </a:extLst>
          </p:cNvPr>
          <p:cNvSpPr txBox="1"/>
          <p:nvPr/>
        </p:nvSpPr>
        <p:spPr>
          <a:xfrm>
            <a:off x="235466" y="4586975"/>
            <a:ext cx="5574314" cy="923330"/>
          </a:xfrm>
          <a:prstGeom prst="rect">
            <a:avLst/>
          </a:prstGeom>
          <a:noFill/>
        </p:spPr>
        <p:txBody>
          <a:bodyPr wrap="square">
            <a:spAutoFit/>
          </a:bodyPr>
          <a:lstStyle/>
          <a:p>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“In cardiac surgery patients, perioperative platelet transfusion was associated with reduced operative and 90-day mortality”</a:t>
            </a:r>
            <a:endParaRPr lang="en-AU"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1C4D1DC1-D6C3-D148-8624-714AAE6BEEF4}"/>
              </a:ext>
            </a:extLst>
          </p:cNvPr>
          <p:cNvPicPr>
            <a:picLocks noChangeAspect="1"/>
          </p:cNvPicPr>
          <p:nvPr/>
        </p:nvPicPr>
        <p:blipFill>
          <a:blip r:embed="rId7"/>
          <a:stretch>
            <a:fillRect/>
          </a:stretch>
        </p:blipFill>
        <p:spPr>
          <a:xfrm>
            <a:off x="6208802" y="1926437"/>
            <a:ext cx="5356109" cy="1067225"/>
          </a:xfrm>
          <a:prstGeom prst="rect">
            <a:avLst/>
          </a:prstGeom>
        </p:spPr>
      </p:pic>
      <p:pic>
        <p:nvPicPr>
          <p:cNvPr id="17" name="Picture 16">
            <a:extLst>
              <a:ext uri="{FF2B5EF4-FFF2-40B4-BE49-F238E27FC236}">
                <a16:creationId xmlns:a16="http://schemas.microsoft.com/office/drawing/2014/main" id="{AF16F174-BA78-C416-CD8D-D751CD26B8CA}"/>
              </a:ext>
            </a:extLst>
          </p:cNvPr>
          <p:cNvPicPr>
            <a:picLocks noChangeAspect="1"/>
          </p:cNvPicPr>
          <p:nvPr/>
        </p:nvPicPr>
        <p:blipFill>
          <a:blip r:embed="rId8"/>
          <a:stretch>
            <a:fillRect/>
          </a:stretch>
        </p:blipFill>
        <p:spPr>
          <a:xfrm>
            <a:off x="6382221" y="3013149"/>
            <a:ext cx="2460693" cy="217120"/>
          </a:xfrm>
          <a:prstGeom prst="rect">
            <a:avLst/>
          </a:prstGeom>
        </p:spPr>
      </p:pic>
      <p:grpSp>
        <p:nvGrpSpPr>
          <p:cNvPr id="21" name="Group 20">
            <a:extLst>
              <a:ext uri="{FF2B5EF4-FFF2-40B4-BE49-F238E27FC236}">
                <a16:creationId xmlns:a16="http://schemas.microsoft.com/office/drawing/2014/main" id="{479F80B5-3601-3154-2C82-4A6E5BBDB364}"/>
              </a:ext>
            </a:extLst>
          </p:cNvPr>
          <p:cNvGrpSpPr/>
          <p:nvPr/>
        </p:nvGrpSpPr>
        <p:grpSpPr>
          <a:xfrm>
            <a:off x="6277019" y="3502404"/>
            <a:ext cx="3539765" cy="2677227"/>
            <a:chOff x="6382221" y="3502404"/>
            <a:chExt cx="3539765" cy="2677227"/>
          </a:xfrm>
        </p:grpSpPr>
        <p:pic>
          <p:nvPicPr>
            <p:cNvPr id="19" name="Picture 18">
              <a:extLst>
                <a:ext uri="{FF2B5EF4-FFF2-40B4-BE49-F238E27FC236}">
                  <a16:creationId xmlns:a16="http://schemas.microsoft.com/office/drawing/2014/main" id="{71F195A7-60C1-2291-83B0-6413ACC16378}"/>
                </a:ext>
              </a:extLst>
            </p:cNvPr>
            <p:cNvPicPr>
              <a:picLocks noChangeAspect="1"/>
            </p:cNvPicPr>
            <p:nvPr/>
          </p:nvPicPr>
          <p:blipFill>
            <a:blip r:embed="rId9"/>
            <a:stretch>
              <a:fillRect/>
            </a:stretch>
          </p:blipFill>
          <p:spPr>
            <a:xfrm>
              <a:off x="6382221" y="3502404"/>
              <a:ext cx="3539765" cy="2677227"/>
            </a:xfrm>
            <a:prstGeom prst="rect">
              <a:avLst/>
            </a:prstGeom>
          </p:spPr>
        </p:pic>
        <p:sp>
          <p:nvSpPr>
            <p:cNvPr id="20" name="Rectangle 19">
              <a:extLst>
                <a:ext uri="{FF2B5EF4-FFF2-40B4-BE49-F238E27FC236}">
                  <a16:creationId xmlns:a16="http://schemas.microsoft.com/office/drawing/2014/main" id="{1AE9F27C-DCDC-17BE-A9E6-207FBA4384C9}"/>
                </a:ext>
              </a:extLst>
            </p:cNvPr>
            <p:cNvSpPr/>
            <p:nvPr/>
          </p:nvSpPr>
          <p:spPr>
            <a:xfrm>
              <a:off x="9590049" y="5999356"/>
              <a:ext cx="331937" cy="180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3" name="TextBox 22">
            <a:extLst>
              <a:ext uri="{FF2B5EF4-FFF2-40B4-BE49-F238E27FC236}">
                <a16:creationId xmlns:a16="http://schemas.microsoft.com/office/drawing/2014/main" id="{F4798CEE-73F5-9AFA-7EC7-D8D6DFF406F8}"/>
              </a:ext>
            </a:extLst>
          </p:cNvPr>
          <p:cNvSpPr txBox="1"/>
          <p:nvPr/>
        </p:nvSpPr>
        <p:spPr>
          <a:xfrm>
            <a:off x="9816784" y="3968031"/>
            <a:ext cx="2292344" cy="2031325"/>
          </a:xfrm>
          <a:prstGeom prst="rect">
            <a:avLst/>
          </a:prstGeom>
          <a:noFill/>
        </p:spPr>
        <p:txBody>
          <a:bodyPr wrap="square">
            <a:spAutoFit/>
          </a:bodyPr>
          <a:lstStyle/>
          <a:p>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“PLT transfusion in the perioperative</a:t>
            </a:r>
          </a:p>
          <a:p>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period of CABG was associated with increased risk for</a:t>
            </a:r>
          </a:p>
          <a:p>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serious adverse events”</a:t>
            </a:r>
            <a:endParaRPr lang="en-AU"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195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32870-FC27-3E95-15A5-25E8AFC1264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C826F7E-7519-9605-E8CA-3CA1B2D5EC43}"/>
              </a:ext>
            </a:extLst>
          </p:cNvPr>
          <p:cNvSpPr txBox="1"/>
          <p:nvPr/>
        </p:nvSpPr>
        <p:spPr>
          <a:xfrm>
            <a:off x="373667" y="275083"/>
            <a:ext cx="110580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1. Conflicting evidence standard care is better than nothing</a:t>
            </a:r>
            <a:endParaRPr kumimoji="0" lang="en-AU"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BCEBA795-BDAC-0137-FC74-63517A045312}"/>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BE350538-6567-7A3D-449D-231ED98619DC}"/>
              </a:ext>
            </a:extLst>
          </p:cNvPr>
          <p:cNvPicPr>
            <a:picLocks noChangeAspect="1"/>
          </p:cNvPicPr>
          <p:nvPr/>
        </p:nvPicPr>
        <p:blipFill>
          <a:blip r:embed="rId3"/>
          <a:stretch>
            <a:fillRect/>
          </a:stretch>
        </p:blipFill>
        <p:spPr>
          <a:xfrm>
            <a:off x="1" y="6269430"/>
            <a:ext cx="822036" cy="588570"/>
          </a:xfrm>
          <a:prstGeom prst="rect">
            <a:avLst/>
          </a:prstGeom>
        </p:spPr>
      </p:pic>
      <p:sp>
        <p:nvSpPr>
          <p:cNvPr id="24" name="TextBox 23">
            <a:extLst>
              <a:ext uri="{FF2B5EF4-FFF2-40B4-BE49-F238E27FC236}">
                <a16:creationId xmlns:a16="http://schemas.microsoft.com/office/drawing/2014/main" id="{09516110-2049-F1FC-DCB9-031ADE7ED78E}"/>
              </a:ext>
            </a:extLst>
          </p:cNvPr>
          <p:cNvSpPr txBox="1"/>
          <p:nvPr/>
        </p:nvSpPr>
        <p:spPr>
          <a:xfrm>
            <a:off x="1644190" y="2136338"/>
            <a:ext cx="8269244" cy="2585323"/>
          </a:xfrm>
          <a:prstGeom prst="rect">
            <a:avLst/>
          </a:prstGeom>
          <a:noFill/>
        </p:spPr>
        <p:txBody>
          <a:bodyPr wrap="square" rtlCol="0">
            <a:spAutoFit/>
          </a:bodyPr>
          <a:lstStyle/>
          <a:p>
            <a:r>
              <a:rPr lang="en-AU" b="1" dirty="0">
                <a:solidFill>
                  <a:srgbClr val="FF0000"/>
                </a:solidFill>
              </a:rPr>
              <a:t>So should the control group receive:</a:t>
            </a:r>
          </a:p>
          <a:p>
            <a:pPr marL="342900" indent="-342900">
              <a:buAutoNum type="alphaLcPeriod"/>
            </a:pPr>
            <a:r>
              <a:rPr lang="en-AU" b="1" dirty="0">
                <a:solidFill>
                  <a:srgbClr val="FF0000"/>
                </a:solidFill>
              </a:rPr>
              <a:t>nothing?</a:t>
            </a:r>
          </a:p>
          <a:p>
            <a:pPr marL="342900" indent="-342900">
              <a:buAutoNum type="alphaLcPeriod"/>
            </a:pPr>
            <a:r>
              <a:rPr lang="en-AU" b="1" dirty="0">
                <a:solidFill>
                  <a:srgbClr val="FF0000"/>
                </a:solidFill>
              </a:rPr>
              <a:t>Liquid-stored platelets?</a:t>
            </a:r>
          </a:p>
          <a:p>
            <a:pPr marL="342900" indent="-342900">
              <a:buAutoNum type="alphaLcPeriod"/>
            </a:pPr>
            <a:r>
              <a:rPr lang="en-AU" b="1" dirty="0">
                <a:solidFill>
                  <a:srgbClr val="FF0000"/>
                </a:solidFill>
              </a:rPr>
              <a:t>“standard care” (leaving the decision to the clinician)</a:t>
            </a:r>
          </a:p>
          <a:p>
            <a:pPr marL="342900" indent="-342900">
              <a:buAutoNum type="alphaLcPeriod"/>
            </a:pPr>
            <a:endParaRPr lang="en-AU" b="1" dirty="0">
              <a:solidFill>
                <a:srgbClr val="FF0000"/>
              </a:solidFill>
            </a:endParaRPr>
          </a:p>
          <a:p>
            <a:r>
              <a:rPr lang="en-AU" b="1" dirty="0">
                <a:solidFill>
                  <a:srgbClr val="FF0000"/>
                </a:solidFill>
              </a:rPr>
              <a:t>In CLIP-II:</a:t>
            </a:r>
          </a:p>
          <a:p>
            <a:pPr marL="285750" indent="-285750">
              <a:buFontTx/>
              <a:buChar char="-"/>
            </a:pPr>
            <a:r>
              <a:rPr lang="en-AU" b="1" dirty="0">
                <a:solidFill>
                  <a:srgbClr val="FF0000"/>
                </a:solidFill>
              </a:rPr>
              <a:t>The indication for platelet transfusion was clinician judgement, not an arbitrary indication, so “c.”  did not apply</a:t>
            </a:r>
          </a:p>
          <a:p>
            <a:pPr marL="285750" indent="-285750">
              <a:buFontTx/>
              <a:buChar char="-"/>
            </a:pPr>
            <a:r>
              <a:rPr lang="en-AU" b="1" dirty="0">
                <a:solidFill>
                  <a:srgbClr val="FF0000"/>
                </a:solidFill>
              </a:rPr>
              <a:t>“a.” was thought to lack equipoise .. despite agreed lack of evidence</a:t>
            </a:r>
          </a:p>
        </p:txBody>
      </p:sp>
    </p:spTree>
    <p:extLst>
      <p:ext uri="{BB962C8B-B14F-4D97-AF65-F5344CB8AC3E}">
        <p14:creationId xmlns:p14="http://schemas.microsoft.com/office/powerpoint/2010/main" val="3267965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5D2CC-6333-23DD-E5B2-4FEF4A0B995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D7DC8F4-BBDD-6BD6-EBB5-45D341C3B35F}"/>
              </a:ext>
            </a:extLst>
          </p:cNvPr>
          <p:cNvSpPr txBox="1"/>
          <p:nvPr/>
        </p:nvSpPr>
        <p:spPr>
          <a:xfrm>
            <a:off x="373667" y="275083"/>
            <a:ext cx="751891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C00000"/>
                </a:solidFill>
                <a:effectLst>
                  <a:outerShdw blurRad="38100" dist="38100" dir="2700000" algn="tl">
                    <a:srgbClr val="000000">
                      <a:alpha val="43137"/>
                    </a:srgbClr>
                  </a:outerShdw>
                </a:effectLst>
                <a:latin typeface="Aptos Display" panose="02110004020202020204"/>
              </a:rPr>
              <a:t>2</a:t>
            </a: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 Where to set the non-inferiority limit?</a:t>
            </a:r>
            <a:endParaRPr kumimoji="0" lang="en-AU"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B0A969D9-71A2-55F2-B2B1-72BC7F9BA8CA}"/>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D74658AA-7AEC-CA59-0AB8-AA65DB40A11E}"/>
              </a:ext>
            </a:extLst>
          </p:cNvPr>
          <p:cNvPicPr>
            <a:picLocks noChangeAspect="1"/>
          </p:cNvPicPr>
          <p:nvPr/>
        </p:nvPicPr>
        <p:blipFill>
          <a:blip r:embed="rId3"/>
          <a:stretch>
            <a:fillRect/>
          </a:stretch>
        </p:blipFill>
        <p:spPr>
          <a:xfrm>
            <a:off x="1" y="6269430"/>
            <a:ext cx="822036" cy="588570"/>
          </a:xfrm>
          <a:prstGeom prst="rect">
            <a:avLst/>
          </a:prstGeom>
        </p:spPr>
      </p:pic>
      <p:sp>
        <p:nvSpPr>
          <p:cNvPr id="2" name="TextBox 1">
            <a:extLst>
              <a:ext uri="{FF2B5EF4-FFF2-40B4-BE49-F238E27FC236}">
                <a16:creationId xmlns:a16="http://schemas.microsoft.com/office/drawing/2014/main" id="{7C4B0B8A-307B-3DCA-E717-BEBF8FE31B6B}"/>
              </a:ext>
            </a:extLst>
          </p:cNvPr>
          <p:cNvSpPr txBox="1"/>
          <p:nvPr/>
        </p:nvSpPr>
        <p:spPr>
          <a:xfrm>
            <a:off x="981307" y="1906858"/>
            <a:ext cx="10303727" cy="2031325"/>
          </a:xfrm>
          <a:prstGeom prst="rect">
            <a:avLst/>
          </a:prstGeom>
          <a:noFill/>
        </p:spPr>
        <p:txBody>
          <a:bodyPr wrap="square" rtlCol="0">
            <a:spAutoFit/>
          </a:bodyPr>
          <a:lstStyle/>
          <a:p>
            <a:pPr marL="342900" indent="-342900">
              <a:buAutoNum type="arabicPeriod"/>
            </a:pPr>
            <a:r>
              <a:rPr lang="en-AU" dirty="0"/>
              <a:t>A </a:t>
            </a:r>
            <a:r>
              <a:rPr lang="en-AU" dirty="0">
                <a:highlight>
                  <a:srgbClr val="FF0000"/>
                </a:highlight>
              </a:rPr>
              <a:t>relative amount </a:t>
            </a:r>
            <a:r>
              <a:rPr lang="en-AU" dirty="0"/>
              <a:t>(which can be based on an absolute value). E.g. in CLIP-II, used 1U RBC (258ml) to justify a non-inferiority limit of +20% control bleeding. The numerical value equating to 20% will depend on the control bleeding </a:t>
            </a:r>
            <a:r>
              <a:rPr lang="en-AU" i="1" dirty="0"/>
              <a:t>actually</a:t>
            </a:r>
            <a:r>
              <a:rPr lang="en-AU" dirty="0"/>
              <a:t> observed. </a:t>
            </a:r>
          </a:p>
          <a:p>
            <a:pPr marL="342900" indent="-342900">
              <a:buAutoNum type="arabicPeriod"/>
            </a:pPr>
            <a:endParaRPr lang="en-AU" dirty="0"/>
          </a:p>
          <a:p>
            <a:pPr marL="342900" indent="-342900">
              <a:buFontTx/>
              <a:buAutoNum type="arabicPeriod"/>
            </a:pPr>
            <a:r>
              <a:rPr lang="en-AU" dirty="0"/>
              <a:t>An </a:t>
            </a:r>
            <a:r>
              <a:rPr lang="en-AU" dirty="0">
                <a:highlight>
                  <a:srgbClr val="008000"/>
                </a:highlight>
              </a:rPr>
              <a:t>absolute value</a:t>
            </a:r>
            <a:r>
              <a:rPr lang="en-AU" dirty="0"/>
              <a:t>? E.g. bleeding volume equivalent to one unit RBC. BUT – if the control group value is not confidently known &amp; is over- or under-estimated, this  risks setting a value too strict or liberal</a:t>
            </a:r>
          </a:p>
          <a:p>
            <a:endParaRPr lang="en-AU" dirty="0"/>
          </a:p>
        </p:txBody>
      </p:sp>
    </p:spTree>
    <p:extLst>
      <p:ext uri="{BB962C8B-B14F-4D97-AF65-F5344CB8AC3E}">
        <p14:creationId xmlns:p14="http://schemas.microsoft.com/office/powerpoint/2010/main" val="357795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B0B04-5DC2-2D0A-7299-54047EFBC7D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64A7AF9-F4CF-2C8E-24D2-F1415A468C92}"/>
              </a:ext>
            </a:extLst>
          </p:cNvPr>
          <p:cNvSpPr txBox="1"/>
          <p:nvPr/>
        </p:nvSpPr>
        <p:spPr>
          <a:xfrm>
            <a:off x="373667" y="275083"/>
            <a:ext cx="751891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C00000"/>
                </a:solidFill>
                <a:effectLst>
                  <a:outerShdw blurRad="38100" dist="38100" dir="2700000" algn="tl">
                    <a:srgbClr val="000000">
                      <a:alpha val="43137"/>
                    </a:srgbClr>
                  </a:outerShdw>
                </a:effectLst>
                <a:latin typeface="Aptos Display" panose="02110004020202020204"/>
              </a:rPr>
              <a:t>2</a:t>
            </a: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 Where to set the non-inferiority limit?</a:t>
            </a:r>
            <a:endParaRPr kumimoji="0" lang="en-AU"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A46C01DC-5909-6125-DC1D-33E350285DEE}"/>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50333312-75B2-503E-22D8-CACD9EC493DD}"/>
              </a:ext>
            </a:extLst>
          </p:cNvPr>
          <p:cNvPicPr>
            <a:picLocks noChangeAspect="1"/>
          </p:cNvPicPr>
          <p:nvPr/>
        </p:nvPicPr>
        <p:blipFill>
          <a:blip r:embed="rId3"/>
          <a:stretch>
            <a:fillRect/>
          </a:stretch>
        </p:blipFill>
        <p:spPr>
          <a:xfrm>
            <a:off x="1" y="6269430"/>
            <a:ext cx="822036" cy="588570"/>
          </a:xfrm>
          <a:prstGeom prst="rect">
            <a:avLst/>
          </a:prstGeom>
        </p:spPr>
      </p:pic>
      <p:pic>
        <p:nvPicPr>
          <p:cNvPr id="5" name="Picture 4">
            <a:extLst>
              <a:ext uri="{FF2B5EF4-FFF2-40B4-BE49-F238E27FC236}">
                <a16:creationId xmlns:a16="http://schemas.microsoft.com/office/drawing/2014/main" id="{5DB74ACE-C56A-6847-852C-B7A450CF806F}"/>
              </a:ext>
            </a:extLst>
          </p:cNvPr>
          <p:cNvPicPr>
            <a:picLocks noChangeAspect="1"/>
          </p:cNvPicPr>
          <p:nvPr/>
        </p:nvPicPr>
        <p:blipFill>
          <a:blip r:embed="rId4"/>
          <a:srcRect r="3435"/>
          <a:stretch>
            <a:fillRect/>
          </a:stretch>
        </p:blipFill>
        <p:spPr>
          <a:xfrm>
            <a:off x="373667" y="1693889"/>
            <a:ext cx="9327894" cy="3801005"/>
          </a:xfrm>
          <a:prstGeom prst="rect">
            <a:avLst/>
          </a:prstGeom>
        </p:spPr>
      </p:pic>
      <p:cxnSp>
        <p:nvCxnSpPr>
          <p:cNvPr id="9" name="Straight Connector 8">
            <a:extLst>
              <a:ext uri="{FF2B5EF4-FFF2-40B4-BE49-F238E27FC236}">
                <a16:creationId xmlns:a16="http://schemas.microsoft.com/office/drawing/2014/main" id="{C0ABCEBA-3AEB-6D56-F174-4DADAD21E78B}"/>
              </a:ext>
            </a:extLst>
          </p:cNvPr>
          <p:cNvCxnSpPr/>
          <p:nvPr/>
        </p:nvCxnSpPr>
        <p:spPr>
          <a:xfrm>
            <a:off x="9701561" y="2341756"/>
            <a:ext cx="0" cy="2642839"/>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33F5698-29DF-BE00-8DF3-28AC5639DC87}"/>
              </a:ext>
            </a:extLst>
          </p:cNvPr>
          <p:cNvSpPr txBox="1"/>
          <p:nvPr/>
        </p:nvSpPr>
        <p:spPr>
          <a:xfrm>
            <a:off x="8129239" y="5959592"/>
            <a:ext cx="3947043" cy="307777"/>
          </a:xfrm>
          <a:prstGeom prst="rect">
            <a:avLst/>
          </a:prstGeom>
          <a:noFill/>
        </p:spPr>
        <p:txBody>
          <a:bodyPr wrap="none" rtlCol="0">
            <a:spAutoFit/>
          </a:bodyPr>
          <a:lstStyle/>
          <a:p>
            <a:r>
              <a:rPr lang="en-AU" sz="1400" i="1" dirty="0"/>
              <a:t>With thanks to MAJ Elissa Milford, trial editorialist</a:t>
            </a:r>
          </a:p>
        </p:txBody>
      </p:sp>
      <p:sp>
        <p:nvSpPr>
          <p:cNvPr id="11" name="Arrow: Curved Down 10">
            <a:extLst>
              <a:ext uri="{FF2B5EF4-FFF2-40B4-BE49-F238E27FC236}">
                <a16:creationId xmlns:a16="http://schemas.microsoft.com/office/drawing/2014/main" id="{18677227-5650-D040-336F-0B18AE389333}"/>
              </a:ext>
            </a:extLst>
          </p:cNvPr>
          <p:cNvSpPr/>
          <p:nvPr/>
        </p:nvSpPr>
        <p:spPr>
          <a:xfrm>
            <a:off x="3323063" y="2096429"/>
            <a:ext cx="3902927" cy="446049"/>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2" name="TextBox 11">
            <a:extLst>
              <a:ext uri="{FF2B5EF4-FFF2-40B4-BE49-F238E27FC236}">
                <a16:creationId xmlns:a16="http://schemas.microsoft.com/office/drawing/2014/main" id="{9E8ED2EB-CDFD-CED6-5089-F35DB1A80451}"/>
              </a:ext>
            </a:extLst>
          </p:cNvPr>
          <p:cNvSpPr txBox="1"/>
          <p:nvPr/>
        </p:nvSpPr>
        <p:spPr>
          <a:xfrm>
            <a:off x="1282390" y="3056993"/>
            <a:ext cx="1636474" cy="338554"/>
          </a:xfrm>
          <a:prstGeom prst="rect">
            <a:avLst/>
          </a:prstGeom>
          <a:noFill/>
        </p:spPr>
        <p:txBody>
          <a:bodyPr wrap="none" rtlCol="0">
            <a:spAutoFit/>
          </a:bodyPr>
          <a:lstStyle/>
          <a:p>
            <a:r>
              <a:rPr lang="en-AU" sz="1600" i="1" dirty="0"/>
              <a:t>(as it turned out)</a:t>
            </a:r>
          </a:p>
        </p:txBody>
      </p:sp>
      <p:sp>
        <p:nvSpPr>
          <p:cNvPr id="15" name="TextBox 14">
            <a:extLst>
              <a:ext uri="{FF2B5EF4-FFF2-40B4-BE49-F238E27FC236}">
                <a16:creationId xmlns:a16="http://schemas.microsoft.com/office/drawing/2014/main" id="{1CA81BE3-51E0-A70D-F876-9FB46D97648A}"/>
              </a:ext>
            </a:extLst>
          </p:cNvPr>
          <p:cNvSpPr txBox="1"/>
          <p:nvPr/>
        </p:nvSpPr>
        <p:spPr>
          <a:xfrm>
            <a:off x="1524000" y="1693889"/>
            <a:ext cx="1835118" cy="338554"/>
          </a:xfrm>
          <a:prstGeom prst="rect">
            <a:avLst/>
          </a:prstGeom>
          <a:noFill/>
        </p:spPr>
        <p:txBody>
          <a:bodyPr wrap="none" rtlCol="0">
            <a:spAutoFit/>
          </a:bodyPr>
          <a:lstStyle/>
          <a:p>
            <a:r>
              <a:rPr lang="en-AU" sz="1600" i="1" dirty="0"/>
              <a:t>(used for planning)</a:t>
            </a:r>
          </a:p>
        </p:txBody>
      </p:sp>
      <p:sp>
        <p:nvSpPr>
          <p:cNvPr id="16" name="Oval 15">
            <a:extLst>
              <a:ext uri="{FF2B5EF4-FFF2-40B4-BE49-F238E27FC236}">
                <a16:creationId xmlns:a16="http://schemas.microsoft.com/office/drawing/2014/main" id="{73B73563-37A5-AE99-F863-F42AA6C2B1D1}"/>
              </a:ext>
            </a:extLst>
          </p:cNvPr>
          <p:cNvSpPr/>
          <p:nvPr/>
        </p:nvSpPr>
        <p:spPr>
          <a:xfrm>
            <a:off x="1434790" y="3877297"/>
            <a:ext cx="862361" cy="242792"/>
          </a:xfrm>
          <a:prstGeom prst="ellipse">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D37BF56F-FB73-211A-E01B-704C7257E74D}"/>
              </a:ext>
            </a:extLst>
          </p:cNvPr>
          <p:cNvSpPr/>
          <p:nvPr/>
        </p:nvSpPr>
        <p:spPr>
          <a:xfrm>
            <a:off x="10175386" y="1478688"/>
            <a:ext cx="1642945" cy="1578306"/>
          </a:xfrm>
          <a:prstGeom prst="ellipse">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Not surprising that 95% CIs overlapped this small value</a:t>
            </a:r>
          </a:p>
        </p:txBody>
      </p:sp>
      <p:sp>
        <p:nvSpPr>
          <p:cNvPr id="18" name="Arrow: Curved Down 17">
            <a:extLst>
              <a:ext uri="{FF2B5EF4-FFF2-40B4-BE49-F238E27FC236}">
                <a16:creationId xmlns:a16="http://schemas.microsoft.com/office/drawing/2014/main" id="{0E4867F6-047D-4129-AA42-59DBB489B3F2}"/>
              </a:ext>
            </a:extLst>
          </p:cNvPr>
          <p:cNvSpPr/>
          <p:nvPr/>
        </p:nvSpPr>
        <p:spPr>
          <a:xfrm rot="21248555" flipV="1">
            <a:off x="2469217" y="4935470"/>
            <a:ext cx="7249983" cy="59357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9" name="Oval 18">
            <a:extLst>
              <a:ext uri="{FF2B5EF4-FFF2-40B4-BE49-F238E27FC236}">
                <a16:creationId xmlns:a16="http://schemas.microsoft.com/office/drawing/2014/main" id="{11BAE1E2-77FA-25FA-FC55-1E7075702C34}"/>
              </a:ext>
            </a:extLst>
          </p:cNvPr>
          <p:cNvSpPr/>
          <p:nvPr/>
        </p:nvSpPr>
        <p:spPr>
          <a:xfrm>
            <a:off x="1978219" y="5164111"/>
            <a:ext cx="421634" cy="242792"/>
          </a:xfrm>
          <a:prstGeom prst="ellipse">
            <a:avLst/>
          </a:prstGeom>
          <a:solidFill>
            <a:schemeClr val="accent6">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DCBF10CC-D791-B9EB-E486-37345BCC0E7F}"/>
              </a:ext>
            </a:extLst>
          </p:cNvPr>
          <p:cNvSpPr/>
          <p:nvPr/>
        </p:nvSpPr>
        <p:spPr>
          <a:xfrm>
            <a:off x="1524000" y="5705655"/>
            <a:ext cx="5490986" cy="370576"/>
          </a:xfrm>
          <a:prstGeom prst="ellipse">
            <a:avLst/>
          </a:prstGeom>
          <a:solidFill>
            <a:schemeClr val="accent6">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27A411B5-DCA9-065D-8FEA-8192AC7B1999}"/>
              </a:ext>
            </a:extLst>
          </p:cNvPr>
          <p:cNvSpPr txBox="1"/>
          <p:nvPr/>
        </p:nvSpPr>
        <p:spPr>
          <a:xfrm>
            <a:off x="1767402" y="5728273"/>
            <a:ext cx="5147371" cy="307777"/>
          </a:xfrm>
          <a:prstGeom prst="rect">
            <a:avLst/>
          </a:prstGeom>
          <a:noFill/>
        </p:spPr>
        <p:txBody>
          <a:bodyPr wrap="square" rtlCol="0">
            <a:spAutoFit/>
          </a:bodyPr>
          <a:lstStyle/>
          <a:p>
            <a:r>
              <a:rPr lang="en-AU" sz="1400" dirty="0"/>
              <a:t>Which would have led to a “certain” conclusion of non-inferiority</a:t>
            </a:r>
          </a:p>
        </p:txBody>
      </p:sp>
    </p:spTree>
    <p:extLst>
      <p:ext uri="{BB962C8B-B14F-4D97-AF65-F5344CB8AC3E}">
        <p14:creationId xmlns:p14="http://schemas.microsoft.com/office/powerpoint/2010/main" val="2376304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436BB-6FF7-0A2E-6A99-024857BE142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91ED169-760D-C715-71AC-176CC4CC5E68}"/>
              </a:ext>
            </a:extLst>
          </p:cNvPr>
          <p:cNvSpPr txBox="1"/>
          <p:nvPr/>
        </p:nvSpPr>
        <p:spPr>
          <a:xfrm>
            <a:off x="373667" y="275083"/>
            <a:ext cx="1083694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3. Relationship of the primary outcome to the intervention</a:t>
            </a:r>
            <a:endParaRPr kumimoji="0" lang="en-AU"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A89FB977-09A6-79CE-6DA2-103FA7921A8A}"/>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E27A61F4-5872-29C8-D19A-17195D20E855}"/>
              </a:ext>
            </a:extLst>
          </p:cNvPr>
          <p:cNvPicPr>
            <a:picLocks noChangeAspect="1"/>
          </p:cNvPicPr>
          <p:nvPr/>
        </p:nvPicPr>
        <p:blipFill>
          <a:blip r:embed="rId3"/>
          <a:stretch>
            <a:fillRect/>
          </a:stretch>
        </p:blipFill>
        <p:spPr>
          <a:xfrm>
            <a:off x="1" y="6269430"/>
            <a:ext cx="822036" cy="588570"/>
          </a:xfrm>
          <a:prstGeom prst="rect">
            <a:avLst/>
          </a:prstGeom>
        </p:spPr>
      </p:pic>
      <p:pic>
        <p:nvPicPr>
          <p:cNvPr id="8" name="Picture 7">
            <a:extLst>
              <a:ext uri="{FF2B5EF4-FFF2-40B4-BE49-F238E27FC236}">
                <a16:creationId xmlns:a16="http://schemas.microsoft.com/office/drawing/2014/main" id="{EC13B98D-4EC7-FFB3-B5EC-DC5B140A715A}"/>
              </a:ext>
            </a:extLst>
          </p:cNvPr>
          <p:cNvPicPr>
            <a:picLocks noChangeAspect="1"/>
          </p:cNvPicPr>
          <p:nvPr/>
        </p:nvPicPr>
        <p:blipFill rotWithShape="1">
          <a:blip r:embed="rId4"/>
          <a:srcRect b="35214"/>
          <a:stretch/>
        </p:blipFill>
        <p:spPr>
          <a:xfrm>
            <a:off x="555596" y="1807043"/>
            <a:ext cx="10655012" cy="1900178"/>
          </a:xfrm>
          <a:prstGeom prst="rect">
            <a:avLst/>
          </a:prstGeom>
        </p:spPr>
      </p:pic>
      <p:cxnSp>
        <p:nvCxnSpPr>
          <p:cNvPr id="9" name="Straight Connector 8">
            <a:extLst>
              <a:ext uri="{FF2B5EF4-FFF2-40B4-BE49-F238E27FC236}">
                <a16:creationId xmlns:a16="http://schemas.microsoft.com/office/drawing/2014/main" id="{6E462A3F-F62B-CF96-4505-9670AC4582CD}"/>
              </a:ext>
            </a:extLst>
          </p:cNvPr>
          <p:cNvCxnSpPr/>
          <p:nvPr/>
        </p:nvCxnSpPr>
        <p:spPr>
          <a:xfrm>
            <a:off x="3889378" y="1611845"/>
            <a:ext cx="1008112" cy="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F68C09-E00A-4BF2-D540-A760702D468A}"/>
              </a:ext>
            </a:extLst>
          </p:cNvPr>
          <p:cNvSpPr txBox="1"/>
          <p:nvPr/>
        </p:nvSpPr>
        <p:spPr>
          <a:xfrm>
            <a:off x="3500529" y="1197575"/>
            <a:ext cx="1804918" cy="369332"/>
          </a:xfrm>
          <a:prstGeom prst="rect">
            <a:avLst/>
          </a:prstGeom>
          <a:noFill/>
        </p:spPr>
        <p:txBody>
          <a:bodyPr wrap="none" rtlCol="0">
            <a:spAutoFit/>
          </a:bodyPr>
          <a:lstStyle/>
          <a:p>
            <a:r>
              <a:rPr lang="en-AU" dirty="0">
                <a:solidFill>
                  <a:srgbClr val="FF0000"/>
                </a:solidFill>
              </a:rPr>
              <a:t>Primary outcome</a:t>
            </a:r>
          </a:p>
        </p:txBody>
      </p:sp>
      <p:sp>
        <p:nvSpPr>
          <p:cNvPr id="12" name="TextBox 11">
            <a:extLst>
              <a:ext uri="{FF2B5EF4-FFF2-40B4-BE49-F238E27FC236}">
                <a16:creationId xmlns:a16="http://schemas.microsoft.com/office/drawing/2014/main" id="{4C065A99-4C8F-F52E-BCB9-BBA0CEDC83F0}"/>
              </a:ext>
            </a:extLst>
          </p:cNvPr>
          <p:cNvSpPr txBox="1"/>
          <p:nvPr/>
        </p:nvSpPr>
        <p:spPr>
          <a:xfrm>
            <a:off x="1519353" y="4388161"/>
            <a:ext cx="8695163" cy="1200329"/>
          </a:xfrm>
          <a:prstGeom prst="rect">
            <a:avLst/>
          </a:prstGeom>
          <a:noFill/>
        </p:spPr>
        <p:txBody>
          <a:bodyPr wrap="square">
            <a:spAutoFit/>
          </a:bodyPr>
          <a:lstStyle/>
          <a:p>
            <a:pPr marL="342900" indent="-342900">
              <a:buFont typeface="+mj-lt"/>
              <a:buAutoNum type="arabicPeriod"/>
            </a:pPr>
            <a:r>
              <a:rPr lang="en-AU" sz="1800" dirty="0">
                <a:effectLst/>
                <a:latin typeface="Aptos" panose="020B0004020202020204" pitchFamily="34" charset="0"/>
                <a:ea typeface="Aptos" panose="020B0004020202020204" pitchFamily="34" charset="0"/>
                <a:cs typeface="Times New Roman" panose="02020603050405020304" pitchFamily="18" charset="0"/>
              </a:rPr>
              <a:t>The primary outcome was measured before the intervention had to have finished. SO different patients received different intensity interventions </a:t>
            </a:r>
          </a:p>
          <a:p>
            <a:pPr marL="342900" indent="-342900">
              <a:buFont typeface="+mj-lt"/>
              <a:buAutoNum type="arabicPeriod"/>
            </a:pPr>
            <a:r>
              <a:rPr lang="en-AU" sz="1800" dirty="0">
                <a:effectLst/>
                <a:latin typeface="Aptos" panose="020B0004020202020204" pitchFamily="34" charset="0"/>
                <a:ea typeface="Aptos" panose="020B0004020202020204" pitchFamily="34" charset="0"/>
                <a:cs typeface="Times New Roman" panose="02020603050405020304" pitchFamily="18" charset="0"/>
              </a:rPr>
              <a:t>If platelets started AFTER blood collection started, some bleeding would not have been amenable to the intervention. </a:t>
            </a:r>
            <a:endParaRPr lang="en-AU" dirty="0"/>
          </a:p>
        </p:txBody>
      </p:sp>
    </p:spTree>
    <p:extLst>
      <p:ext uri="{BB962C8B-B14F-4D97-AF65-F5344CB8AC3E}">
        <p14:creationId xmlns:p14="http://schemas.microsoft.com/office/powerpoint/2010/main" val="374398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EC2E9-8EFD-CE28-5B04-A1F24C814CB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CE21B9-ABCE-9AD4-DEFE-F90EB00B645F}"/>
              </a:ext>
            </a:extLst>
          </p:cNvPr>
          <p:cNvSpPr txBox="1"/>
          <p:nvPr/>
        </p:nvSpPr>
        <p:spPr>
          <a:xfrm>
            <a:off x="373667" y="275083"/>
            <a:ext cx="1175738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C00000"/>
                </a:solidFill>
                <a:effectLst>
                  <a:outerShdw blurRad="38100" dist="38100" dir="2700000" algn="tl">
                    <a:srgbClr val="000000">
                      <a:alpha val="43137"/>
                    </a:srgbClr>
                  </a:outerShdw>
                </a:effectLst>
                <a:latin typeface="Aptos Display" panose="02110004020202020204"/>
              </a:rPr>
              <a:t>4</a:t>
            </a: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 There are similar, but different, </a:t>
            </a:r>
            <a:r>
              <a:rPr kumimoji="0" lang="en-US" sz="40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cryo</a:t>
            </a: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 </a:t>
            </a:r>
            <a:r>
              <a:rPr lang="en-US" sz="4000" dirty="0">
                <a:solidFill>
                  <a:srgbClr val="C00000"/>
                </a:solidFill>
                <a:effectLst>
                  <a:outerShdw blurRad="38100" dist="38100" dir="2700000" algn="tl">
                    <a:srgbClr val="000000">
                      <a:alpha val="43137"/>
                    </a:srgbClr>
                  </a:outerShdw>
                </a:effectLst>
                <a:latin typeface="Aptos Display" panose="02110004020202020204"/>
              </a:rPr>
              <a:t>p</a:t>
            </a:r>
            <a:r>
              <a:rPr kumimoji="0" lang="en-US" sz="40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latelet</a:t>
            </a: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 products </a:t>
            </a:r>
            <a:endParaRPr kumimoji="0" lang="en-AU"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F44464D0-9189-776F-4891-369627E637B3}"/>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5AC59B36-F5BC-C367-5970-9EDEA5CF5284}"/>
              </a:ext>
            </a:extLst>
          </p:cNvPr>
          <p:cNvPicPr>
            <a:picLocks noChangeAspect="1"/>
          </p:cNvPicPr>
          <p:nvPr/>
        </p:nvPicPr>
        <p:blipFill>
          <a:blip r:embed="rId3"/>
          <a:stretch>
            <a:fillRect/>
          </a:stretch>
        </p:blipFill>
        <p:spPr>
          <a:xfrm>
            <a:off x="1" y="6269430"/>
            <a:ext cx="822036" cy="588570"/>
          </a:xfrm>
          <a:prstGeom prst="rect">
            <a:avLst/>
          </a:prstGeom>
        </p:spPr>
      </p:pic>
      <p:sp>
        <p:nvSpPr>
          <p:cNvPr id="2" name="TextBox 1">
            <a:extLst>
              <a:ext uri="{FF2B5EF4-FFF2-40B4-BE49-F238E27FC236}">
                <a16:creationId xmlns:a16="http://schemas.microsoft.com/office/drawing/2014/main" id="{46C3D95E-60FC-4600-BEDE-65471F08E30E}"/>
              </a:ext>
            </a:extLst>
          </p:cNvPr>
          <p:cNvSpPr txBox="1"/>
          <p:nvPr/>
        </p:nvSpPr>
        <p:spPr>
          <a:xfrm>
            <a:off x="373667" y="1333869"/>
            <a:ext cx="2019947" cy="4247317"/>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New Zealand (CLIPNZ-II):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single donor </a:t>
            </a:r>
            <a:r>
              <a:rPr lang="en-AU" dirty="0">
                <a:solidFill>
                  <a:srgbClr val="FF0000"/>
                </a:solidFill>
              </a:rPr>
              <a:t>group O apheresis platelets resuspended in their own plasma</a:t>
            </a:r>
            <a:r>
              <a:rPr lang="en-AU" dirty="0"/>
              <a:t>, separated during storage in solid frozen phase (&amp;hence different temperature profile to CLIP-II upon rewarming)</a:t>
            </a:r>
            <a:r>
              <a:rPr lang="en-US"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F32BF71-9D17-D77E-B180-7D1658E590C6}"/>
              </a:ext>
            </a:extLst>
          </p:cNvPr>
          <p:cNvPicPr>
            <a:picLocks noChangeAspect="1"/>
          </p:cNvPicPr>
          <p:nvPr/>
        </p:nvPicPr>
        <p:blipFill>
          <a:blip r:embed="rId4"/>
          <a:stretch>
            <a:fillRect/>
          </a:stretch>
        </p:blipFill>
        <p:spPr>
          <a:xfrm>
            <a:off x="2393614" y="1721724"/>
            <a:ext cx="3536258" cy="3414552"/>
          </a:xfrm>
          <a:prstGeom prst="rect">
            <a:avLst/>
          </a:prstGeom>
        </p:spPr>
      </p:pic>
      <p:sp>
        <p:nvSpPr>
          <p:cNvPr id="4" name="TextBox 3">
            <a:extLst>
              <a:ext uri="{FF2B5EF4-FFF2-40B4-BE49-F238E27FC236}">
                <a16:creationId xmlns:a16="http://schemas.microsoft.com/office/drawing/2014/main" id="{98121705-9551-D8B5-7F30-D6985DA3E2CA}"/>
              </a:ext>
            </a:extLst>
          </p:cNvPr>
          <p:cNvSpPr txBox="1"/>
          <p:nvPr/>
        </p:nvSpPr>
        <p:spPr>
          <a:xfrm>
            <a:off x="6726145" y="1333869"/>
            <a:ext cx="2019947" cy="2862322"/>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USA (CRYPTICS):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Pooled donor(up to 10 donors)  irradiated </a:t>
            </a:r>
            <a:r>
              <a:rPr lang="en-AU" dirty="0">
                <a:solidFill>
                  <a:srgbClr val="FF0000"/>
                </a:solidFill>
              </a:rPr>
              <a:t>group O leukocyte reduced apheresis platelets resuspended 25ml saline</a:t>
            </a:r>
            <a:endParaRPr lang="en-US"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64AF94C-960C-8B9E-94FC-899AD867CA2B}"/>
              </a:ext>
            </a:extLst>
          </p:cNvPr>
          <p:cNvPicPr>
            <a:picLocks noChangeAspect="1"/>
          </p:cNvPicPr>
          <p:nvPr/>
        </p:nvPicPr>
        <p:blipFill>
          <a:blip r:embed="rId5"/>
          <a:stretch>
            <a:fillRect/>
          </a:stretch>
        </p:blipFill>
        <p:spPr>
          <a:xfrm>
            <a:off x="8998580" y="1601930"/>
            <a:ext cx="3193420" cy="3033132"/>
          </a:xfrm>
          <a:prstGeom prst="rect">
            <a:avLst/>
          </a:prstGeom>
        </p:spPr>
      </p:pic>
      <p:sp>
        <p:nvSpPr>
          <p:cNvPr id="6" name="TextBox 5">
            <a:extLst>
              <a:ext uri="{FF2B5EF4-FFF2-40B4-BE49-F238E27FC236}">
                <a16:creationId xmlns:a16="http://schemas.microsoft.com/office/drawing/2014/main" id="{76620E2E-B6B8-6A46-A1FB-BBA45BA346B9}"/>
              </a:ext>
            </a:extLst>
          </p:cNvPr>
          <p:cNvSpPr txBox="1"/>
          <p:nvPr/>
        </p:nvSpPr>
        <p:spPr>
          <a:xfrm>
            <a:off x="7736118" y="5647954"/>
            <a:ext cx="4176400" cy="369332"/>
          </a:xfrm>
          <a:prstGeom prst="rect">
            <a:avLst/>
          </a:prstGeom>
          <a:noFill/>
        </p:spPr>
        <p:txBody>
          <a:bodyPr wrap="none" rtlCol="0">
            <a:spAutoFit/>
          </a:bodyPr>
          <a:lstStyle/>
          <a:p>
            <a:r>
              <a:rPr lang="en-AU" b="1" dirty="0">
                <a:solidFill>
                  <a:srgbClr val="FF0000"/>
                </a:solidFill>
              </a:rPr>
              <a:t>Are these three methods comparable?</a:t>
            </a:r>
          </a:p>
        </p:txBody>
      </p:sp>
    </p:spTree>
    <p:extLst>
      <p:ext uri="{BB962C8B-B14F-4D97-AF65-F5344CB8AC3E}">
        <p14:creationId xmlns:p14="http://schemas.microsoft.com/office/powerpoint/2010/main" val="425415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5BE1F-DCD3-323B-3511-BC8D2FDCFE3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BCB2AFD-0734-664A-BCC6-F5E8750FB4AA}"/>
              </a:ext>
            </a:extLst>
          </p:cNvPr>
          <p:cNvSpPr txBox="1"/>
          <p:nvPr/>
        </p:nvSpPr>
        <p:spPr>
          <a:xfrm>
            <a:off x="373667" y="275083"/>
            <a:ext cx="712207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5. Other problems in retrospect …</a:t>
            </a:r>
            <a:endParaRPr kumimoji="0" lang="en-AU"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EDE53EA3-5EE6-E36B-B5CD-E41E832418E8}"/>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71F20282-7E55-6B43-EA4C-4FADF098436C}"/>
              </a:ext>
            </a:extLst>
          </p:cNvPr>
          <p:cNvPicPr>
            <a:picLocks noChangeAspect="1"/>
          </p:cNvPicPr>
          <p:nvPr/>
        </p:nvPicPr>
        <p:blipFill>
          <a:blip r:embed="rId3"/>
          <a:stretch>
            <a:fillRect/>
          </a:stretch>
        </p:blipFill>
        <p:spPr>
          <a:xfrm>
            <a:off x="1" y="6269430"/>
            <a:ext cx="822036" cy="588570"/>
          </a:xfrm>
          <a:prstGeom prst="rect">
            <a:avLst/>
          </a:prstGeom>
        </p:spPr>
      </p:pic>
      <p:sp>
        <p:nvSpPr>
          <p:cNvPr id="2" name="TextBox 1">
            <a:extLst>
              <a:ext uri="{FF2B5EF4-FFF2-40B4-BE49-F238E27FC236}">
                <a16:creationId xmlns:a16="http://schemas.microsoft.com/office/drawing/2014/main" id="{6BA04B40-5F4E-8B5D-1185-DD902C974020}"/>
              </a:ext>
            </a:extLst>
          </p:cNvPr>
          <p:cNvSpPr txBox="1"/>
          <p:nvPr/>
        </p:nvSpPr>
        <p:spPr>
          <a:xfrm>
            <a:off x="822037" y="1958338"/>
            <a:ext cx="9461709" cy="2308324"/>
          </a:xfrm>
          <a:prstGeom prst="rect">
            <a:avLst/>
          </a:prstGeom>
          <a:noFill/>
        </p:spPr>
        <p:txBody>
          <a:bodyPr wrap="square" rtlCol="0">
            <a:spAutoFit/>
          </a:bodyPr>
          <a:lstStyle/>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Maintaining blinding. </a:t>
            </a:r>
          </a:p>
          <a:p>
            <a:pPr marL="742950" lvl="1"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Why did CLIP-II </a:t>
            </a:r>
            <a:r>
              <a:rPr lang="en-AU" dirty="0" err="1">
                <a:latin typeface="Calibri" panose="020F0502020204030204" pitchFamily="34" charset="0"/>
                <a:ea typeface="Calibri" panose="020F0502020204030204" pitchFamily="34" charset="0"/>
                <a:cs typeface="Calibri" panose="020F0502020204030204" pitchFamily="34" charset="0"/>
              </a:rPr>
              <a:t>cryo</a:t>
            </a:r>
            <a:r>
              <a:rPr lang="en-AU" dirty="0">
                <a:latin typeface="Calibri" panose="020F0502020204030204" pitchFamily="34" charset="0"/>
                <a:ea typeface="Calibri" panose="020F0502020204030204" pitchFamily="34" charset="0"/>
                <a:cs typeface="Calibri" panose="020F0502020204030204" pitchFamily="34" charset="0"/>
              </a:rPr>
              <a:t> patients receive more open-label platelets?</a:t>
            </a:r>
            <a:r>
              <a:rPr lang="en-US" dirty="0">
                <a:latin typeface="Calibri" panose="020F0502020204030204" pitchFamily="34" charset="0"/>
                <a:ea typeface="Calibri" panose="020F0502020204030204" pitchFamily="34" charset="0"/>
                <a:cs typeface="Calibri" panose="020F0502020204030204" pitchFamily="34" charset="0"/>
              </a:rPr>
              <a:t> Because they were less effective? Caused lower </a:t>
            </a:r>
            <a:r>
              <a:rPr lang="en-US" dirty="0" err="1">
                <a:latin typeface="Calibri" panose="020F0502020204030204" pitchFamily="34" charset="0"/>
                <a:ea typeface="Calibri" panose="020F0502020204030204" pitchFamily="34" charset="0"/>
                <a:cs typeface="Calibri" panose="020F0502020204030204" pitchFamily="34" charset="0"/>
              </a:rPr>
              <a:t>plt</a:t>
            </a:r>
            <a:r>
              <a:rPr lang="en-US" dirty="0">
                <a:latin typeface="Calibri" panose="020F0502020204030204" pitchFamily="34" charset="0"/>
                <a:ea typeface="Calibri" panose="020F0502020204030204" pitchFamily="34" charset="0"/>
                <a:cs typeface="Calibri" panose="020F0502020204030204" pitchFamily="34" charset="0"/>
              </a:rPr>
              <a:t> count increments? Loss of clinician blinding?</a:t>
            </a:r>
            <a:endParaRPr lang="en-AU"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Dose equivalence. </a:t>
            </a:r>
          </a:p>
          <a:p>
            <a:pPr marL="742950" lvl="1"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Would the </a:t>
            </a:r>
            <a:r>
              <a:rPr lang="en-AU" dirty="0" err="1">
                <a:latin typeface="Calibri" panose="020F0502020204030204" pitchFamily="34" charset="0"/>
                <a:ea typeface="Calibri" panose="020F0502020204030204" pitchFamily="34" charset="0"/>
                <a:cs typeface="Calibri" panose="020F0502020204030204" pitchFamily="34" charset="0"/>
              </a:rPr>
              <a:t>cryo</a:t>
            </a:r>
            <a:r>
              <a:rPr lang="en-AU" dirty="0">
                <a:latin typeface="Calibri" panose="020F0502020204030204" pitchFamily="34" charset="0"/>
                <a:ea typeface="Calibri" panose="020F0502020204030204" pitchFamily="34" charset="0"/>
                <a:cs typeface="Calibri" panose="020F0502020204030204" pitchFamily="34" charset="0"/>
              </a:rPr>
              <a:t> group have done better (or worse??) had there not been a dose limit of 3 units trial platelets?</a:t>
            </a: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Imbalance between sites due to premature </a:t>
            </a:r>
            <a:r>
              <a:rPr lang="en-US" dirty="0" err="1">
                <a:latin typeface="Calibri" panose="020F0502020204030204" pitchFamily="34" charset="0"/>
                <a:ea typeface="Calibri" panose="020F0502020204030204" pitchFamily="34" charset="0"/>
                <a:cs typeface="Calibri" panose="020F0502020204030204" pitchFamily="34" charset="0"/>
              </a:rPr>
              <a:t>randomisation</a:t>
            </a:r>
            <a:r>
              <a:rPr lang="en-US" dirty="0">
                <a:latin typeface="Calibri" panose="020F0502020204030204" pitchFamily="34" charset="0"/>
                <a:ea typeface="Calibri" panose="020F0502020204030204" pitchFamily="34" charset="0"/>
                <a:cs typeface="Calibri" panose="020F0502020204030204" pitchFamily="34" charset="0"/>
              </a:rPr>
              <a:t> (i.e. not all randomised patients were transfused; only the transfused patients were </a:t>
            </a:r>
            <a:r>
              <a:rPr lang="en-US" dirty="0" err="1">
                <a:latin typeface="Calibri" panose="020F0502020204030204" pitchFamily="34" charset="0"/>
                <a:ea typeface="Calibri" panose="020F0502020204030204" pitchFamily="34" charset="0"/>
                <a:cs typeface="Calibri" panose="020F0502020204030204" pitchFamily="34" charset="0"/>
              </a:rPr>
              <a:t>analysed</a:t>
            </a:r>
            <a:r>
              <a:rPr lang="en-US"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0009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BDCC38-5BCD-FE44-8519-3759ED554E28}"/>
              </a:ext>
            </a:extLst>
          </p:cNvPr>
          <p:cNvSpPr txBox="1"/>
          <p:nvPr/>
        </p:nvSpPr>
        <p:spPr>
          <a:xfrm>
            <a:off x="373667" y="275083"/>
            <a:ext cx="309309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So what next?</a:t>
            </a:r>
            <a:endParaRPr kumimoji="0" lang="en-AU"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636B8B47-7C33-229B-87E8-80AB50659369}"/>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983861F6-7C0A-3A16-1B25-555ED03F77F1}"/>
              </a:ext>
            </a:extLst>
          </p:cNvPr>
          <p:cNvPicPr>
            <a:picLocks noChangeAspect="1"/>
          </p:cNvPicPr>
          <p:nvPr/>
        </p:nvPicPr>
        <p:blipFill>
          <a:blip r:embed="rId3"/>
          <a:stretch>
            <a:fillRect/>
          </a:stretch>
        </p:blipFill>
        <p:spPr>
          <a:xfrm>
            <a:off x="1" y="6269430"/>
            <a:ext cx="822036" cy="588570"/>
          </a:xfrm>
          <a:prstGeom prst="rect">
            <a:avLst/>
          </a:prstGeom>
        </p:spPr>
      </p:pic>
      <p:sp>
        <p:nvSpPr>
          <p:cNvPr id="2" name="TextBox 1">
            <a:extLst>
              <a:ext uri="{FF2B5EF4-FFF2-40B4-BE49-F238E27FC236}">
                <a16:creationId xmlns:a16="http://schemas.microsoft.com/office/drawing/2014/main" id="{657396A8-673D-07E5-7C30-3D9BA2CF29EB}"/>
              </a:ext>
            </a:extLst>
          </p:cNvPr>
          <p:cNvSpPr txBox="1"/>
          <p:nvPr/>
        </p:nvSpPr>
        <p:spPr>
          <a:xfrm>
            <a:off x="534939" y="1917009"/>
            <a:ext cx="11106868" cy="2031325"/>
          </a:xfrm>
          <a:prstGeom prst="rect">
            <a:avLst/>
          </a:prstGeom>
          <a:noFill/>
        </p:spPr>
        <p:txBody>
          <a:bodyPr wrap="square" rtlCol="0">
            <a:spAutoFit/>
          </a:bodyPr>
          <a:lstStyle/>
          <a:p>
            <a:r>
              <a:rPr lang="en-AU" dirty="0"/>
              <a:t>Is a placebo-controlled trial </a:t>
            </a:r>
          </a:p>
          <a:p>
            <a:pPr marL="342900" indent="-342900">
              <a:buAutoNum type="alphaLcPeriod"/>
            </a:pPr>
            <a:r>
              <a:rPr lang="en-AU" dirty="0">
                <a:latin typeface="Calibri" panose="020F0502020204030204" pitchFamily="34" charset="0"/>
                <a:ea typeface="Calibri" panose="020F0502020204030204" pitchFamily="34" charset="0"/>
                <a:cs typeface="Calibri" panose="020F0502020204030204" pitchFamily="34" charset="0"/>
              </a:rPr>
              <a:t>Possible? </a:t>
            </a:r>
          </a:p>
          <a:p>
            <a:pPr marL="342900" indent="-342900">
              <a:buAutoNum type="alphaLcPeriod"/>
            </a:pPr>
            <a:r>
              <a:rPr lang="en-AU" dirty="0">
                <a:latin typeface="Calibri" panose="020F0502020204030204" pitchFamily="34" charset="0"/>
                <a:ea typeface="Calibri" panose="020F0502020204030204" pitchFamily="34" charset="0"/>
                <a:cs typeface="Calibri" panose="020F0502020204030204" pitchFamily="34" charset="0"/>
              </a:rPr>
              <a:t>Necessary?</a:t>
            </a:r>
          </a:p>
          <a:p>
            <a:pPr marL="342900" indent="-342900">
              <a:buAutoNum type="alphaLcPeriod"/>
            </a:pPr>
            <a:endParaRPr lang="en-AU" dirty="0">
              <a:latin typeface="Calibri" panose="020F0502020204030204" pitchFamily="34" charset="0"/>
              <a:ea typeface="Calibri" panose="020F0502020204030204" pitchFamily="34" charset="0"/>
              <a:cs typeface="Calibri" panose="020F0502020204030204" pitchFamily="34" charset="0"/>
            </a:endParaRPr>
          </a:p>
          <a:p>
            <a:r>
              <a:rPr lang="en-AU" dirty="0">
                <a:latin typeface="Calibri" panose="020F0502020204030204" pitchFamily="34" charset="0"/>
                <a:ea typeface="Calibri" panose="020F0502020204030204" pitchFamily="34" charset="0"/>
                <a:cs typeface="Calibri" panose="020F0502020204030204" pitchFamily="34" charset="0"/>
              </a:rPr>
              <a:t>Or is a plausible range of effectiveness 0.94 – 1.31 x control (i.e. up to 6% better or 31% worse) </a:t>
            </a:r>
            <a:r>
              <a:rPr lang="en-AU" i="1" dirty="0">
                <a:latin typeface="Calibri" panose="020F0502020204030204" pitchFamily="34" charset="0"/>
                <a:ea typeface="Calibri" panose="020F0502020204030204" pitchFamily="34" charset="0"/>
                <a:cs typeface="Calibri" panose="020F0502020204030204" pitchFamily="34" charset="0"/>
              </a:rPr>
              <a:t>along with </a:t>
            </a:r>
            <a:r>
              <a:rPr lang="en-AU" dirty="0">
                <a:latin typeface="Calibri" panose="020F0502020204030204" pitchFamily="34" charset="0"/>
                <a:ea typeface="Calibri" panose="020F0502020204030204" pitchFamily="34" charset="0"/>
                <a:cs typeface="Calibri" panose="020F0502020204030204" pitchFamily="34" charset="0"/>
              </a:rPr>
              <a:t>no suggestion of harm sufficient evidence to implement into practice? </a:t>
            </a:r>
          </a:p>
          <a:p>
            <a:endParaRPr lang="en-AU" dirty="0"/>
          </a:p>
        </p:txBody>
      </p:sp>
    </p:spTree>
    <p:extLst>
      <p:ext uri="{BB962C8B-B14F-4D97-AF65-F5344CB8AC3E}">
        <p14:creationId xmlns:p14="http://schemas.microsoft.com/office/powerpoint/2010/main" val="381168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BDCC38-5BCD-FE44-8519-3759ED554E28}"/>
              </a:ext>
            </a:extLst>
          </p:cNvPr>
          <p:cNvSpPr txBox="1"/>
          <p:nvPr/>
        </p:nvSpPr>
        <p:spPr>
          <a:xfrm>
            <a:off x="373667" y="275083"/>
            <a:ext cx="264675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Disclosures</a:t>
            </a:r>
            <a:endParaRPr kumimoji="0" lang="en-AU"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636B8B47-7C33-229B-87E8-80AB50659369}"/>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983861F6-7C0A-3A16-1B25-555ED03F77F1}"/>
              </a:ext>
            </a:extLst>
          </p:cNvPr>
          <p:cNvPicPr>
            <a:picLocks noChangeAspect="1"/>
          </p:cNvPicPr>
          <p:nvPr/>
        </p:nvPicPr>
        <p:blipFill>
          <a:blip r:embed="rId3"/>
          <a:stretch>
            <a:fillRect/>
          </a:stretch>
        </p:blipFill>
        <p:spPr>
          <a:xfrm>
            <a:off x="1" y="6269430"/>
            <a:ext cx="822036" cy="588570"/>
          </a:xfrm>
          <a:prstGeom prst="rect">
            <a:avLst/>
          </a:prstGeom>
        </p:spPr>
      </p:pic>
      <p:pic>
        <p:nvPicPr>
          <p:cNvPr id="8" name="Picture 7">
            <a:extLst>
              <a:ext uri="{FF2B5EF4-FFF2-40B4-BE49-F238E27FC236}">
                <a16:creationId xmlns:a16="http://schemas.microsoft.com/office/drawing/2014/main" id="{216BB9F3-AF3B-7760-FFC2-006E79F3B10E}"/>
              </a:ext>
            </a:extLst>
          </p:cNvPr>
          <p:cNvPicPr>
            <a:picLocks noChangeAspect="1"/>
          </p:cNvPicPr>
          <p:nvPr/>
        </p:nvPicPr>
        <p:blipFill>
          <a:blip r:embed="rId4"/>
          <a:stretch>
            <a:fillRect/>
          </a:stretch>
        </p:blipFill>
        <p:spPr>
          <a:xfrm>
            <a:off x="9078022" y="1432813"/>
            <a:ext cx="2857500" cy="1600200"/>
          </a:xfrm>
          <a:prstGeom prst="rect">
            <a:avLst/>
          </a:prstGeom>
        </p:spPr>
      </p:pic>
      <p:sp>
        <p:nvSpPr>
          <p:cNvPr id="9" name="TextBox 8">
            <a:extLst>
              <a:ext uri="{FF2B5EF4-FFF2-40B4-BE49-F238E27FC236}">
                <a16:creationId xmlns:a16="http://schemas.microsoft.com/office/drawing/2014/main" id="{B831E469-28EE-515C-8090-A2442BC3A782}"/>
              </a:ext>
            </a:extLst>
          </p:cNvPr>
          <p:cNvSpPr txBox="1"/>
          <p:nvPr/>
        </p:nvSpPr>
        <p:spPr>
          <a:xfrm>
            <a:off x="707627" y="1728920"/>
            <a:ext cx="8514432" cy="2031325"/>
          </a:xfrm>
          <a:prstGeom prst="rect">
            <a:avLst/>
          </a:prstGeom>
          <a:noFill/>
        </p:spPr>
        <p:txBody>
          <a:bodyPr wrap="square" rtlCol="0">
            <a:spAutoFit/>
          </a:bodyPr>
          <a:lstStyle/>
          <a:p>
            <a:r>
              <a:rPr lang="en-AU" dirty="0"/>
              <a:t>CLIP-II trial</a:t>
            </a:r>
          </a:p>
          <a:p>
            <a:pPr marL="285750" indent="-285750">
              <a:buFont typeface="Arial" panose="020B0604020202020204" pitchFamily="34" charset="0"/>
              <a:buChar char="•"/>
            </a:pPr>
            <a:r>
              <a:rPr lang="en-AU" dirty="0"/>
              <a:t>Funded by National Health and Medical Research Council (Australia)</a:t>
            </a:r>
          </a:p>
          <a:p>
            <a:pPr marL="285750" indent="-285750">
              <a:buFont typeface="Arial" panose="020B0604020202020204" pitchFamily="34" charset="0"/>
              <a:buChar char="•"/>
            </a:pPr>
            <a:r>
              <a:rPr lang="en-AU" dirty="0"/>
              <a:t>Registered as a Collaborative Project in the Five-Eyes Science and Technology Program (TTCP)</a:t>
            </a:r>
          </a:p>
          <a:p>
            <a:endParaRPr lang="en-AU" dirty="0"/>
          </a:p>
          <a:p>
            <a:r>
              <a:rPr lang="en-AU" dirty="0"/>
              <a:t>Serving officer, Australian Army</a:t>
            </a:r>
          </a:p>
          <a:p>
            <a:endParaRPr lang="en-AU" dirty="0"/>
          </a:p>
        </p:txBody>
      </p:sp>
      <p:pic>
        <p:nvPicPr>
          <p:cNvPr id="10" name="Picture 9">
            <a:extLst>
              <a:ext uri="{FF2B5EF4-FFF2-40B4-BE49-F238E27FC236}">
                <a16:creationId xmlns:a16="http://schemas.microsoft.com/office/drawing/2014/main" id="{F08BC186-49AB-E23B-5E3A-4464ACF66C2F}"/>
              </a:ext>
            </a:extLst>
          </p:cNvPr>
          <p:cNvPicPr>
            <a:picLocks noChangeAspect="1"/>
          </p:cNvPicPr>
          <p:nvPr/>
        </p:nvPicPr>
        <p:blipFill>
          <a:blip r:embed="rId5"/>
          <a:stretch>
            <a:fillRect/>
          </a:stretch>
        </p:blipFill>
        <p:spPr>
          <a:xfrm>
            <a:off x="9673334" y="3429000"/>
            <a:ext cx="1666875" cy="1743075"/>
          </a:xfrm>
          <a:prstGeom prst="rect">
            <a:avLst/>
          </a:prstGeom>
        </p:spPr>
      </p:pic>
    </p:spTree>
    <p:extLst>
      <p:ext uri="{BB962C8B-B14F-4D97-AF65-F5344CB8AC3E}">
        <p14:creationId xmlns:p14="http://schemas.microsoft.com/office/powerpoint/2010/main" val="2993568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83B84-E3DE-D9FD-4DAD-DCAA2865D51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9B4B290-C44F-42CE-9160-3090EDC0D627}"/>
              </a:ext>
            </a:extLst>
          </p:cNvPr>
          <p:cNvSpPr txBox="1"/>
          <p:nvPr/>
        </p:nvSpPr>
        <p:spPr>
          <a:xfrm>
            <a:off x="373667" y="275083"/>
            <a:ext cx="240437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C00000"/>
                </a:solidFill>
                <a:effectLst>
                  <a:outerShdw blurRad="38100" dist="38100" dir="2700000" algn="tl">
                    <a:srgbClr val="000000">
                      <a:alpha val="43137"/>
                    </a:srgbClr>
                  </a:outerShdw>
                </a:effectLst>
                <a:latin typeface="Aptos Display" panose="02110004020202020204"/>
              </a:rPr>
              <a:t>Next steps</a:t>
            </a:r>
            <a:endParaRPr kumimoji="0" lang="en-AU"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85C66ACB-31CE-8BA3-E391-6EE730A391B5}"/>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FCFC0758-7757-CC1C-9A1A-3F44C169E8ED}"/>
              </a:ext>
            </a:extLst>
          </p:cNvPr>
          <p:cNvPicPr>
            <a:picLocks noChangeAspect="1"/>
          </p:cNvPicPr>
          <p:nvPr/>
        </p:nvPicPr>
        <p:blipFill>
          <a:blip r:embed="rId3"/>
          <a:stretch>
            <a:fillRect/>
          </a:stretch>
        </p:blipFill>
        <p:spPr>
          <a:xfrm>
            <a:off x="1" y="6269430"/>
            <a:ext cx="822036" cy="588570"/>
          </a:xfrm>
          <a:prstGeom prst="rect">
            <a:avLst/>
          </a:prstGeom>
        </p:spPr>
      </p:pic>
      <p:pic>
        <p:nvPicPr>
          <p:cNvPr id="9" name="Picture 8" descr="A group of people in uniform standing in a room&#10;&#10;AI-generated content may be incorrect.">
            <a:extLst>
              <a:ext uri="{FF2B5EF4-FFF2-40B4-BE49-F238E27FC236}">
                <a16:creationId xmlns:a16="http://schemas.microsoft.com/office/drawing/2014/main" id="{A8FEAA0E-0532-1442-3692-D99948040C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860" y="275083"/>
            <a:ext cx="7622787" cy="5717090"/>
          </a:xfrm>
          <a:prstGeom prst="rect">
            <a:avLst/>
          </a:prstGeom>
        </p:spPr>
      </p:pic>
      <p:sp>
        <p:nvSpPr>
          <p:cNvPr id="10" name="object 7">
            <a:extLst>
              <a:ext uri="{FF2B5EF4-FFF2-40B4-BE49-F238E27FC236}">
                <a16:creationId xmlns:a16="http://schemas.microsoft.com/office/drawing/2014/main" id="{311EE386-DA62-7CC6-5025-A6B38B9154BC}"/>
              </a:ext>
            </a:extLst>
          </p:cNvPr>
          <p:cNvSpPr txBox="1"/>
          <p:nvPr/>
        </p:nvSpPr>
        <p:spPr>
          <a:xfrm>
            <a:off x="8976320" y="3844818"/>
            <a:ext cx="3096344" cy="1726114"/>
          </a:xfrm>
          <a:prstGeom prst="rect">
            <a:avLst/>
          </a:prstGeom>
        </p:spPr>
        <p:txBody>
          <a:bodyPr vert="horz" wrap="square" lIns="0" tIns="12700" rIns="0" bIns="0" rtlCol="0">
            <a:spAutoFit/>
          </a:bodyPr>
          <a:lstStyle/>
          <a:p>
            <a:pPr marL="12065" marR="36830">
              <a:lnSpc>
                <a:spcPct val="100000"/>
              </a:lnSpc>
              <a:spcBef>
                <a:spcPts val="100"/>
              </a:spcBef>
              <a:tabLst>
                <a:tab pos="299085" algn="l"/>
              </a:tabLst>
            </a:pPr>
            <a:r>
              <a:rPr lang="en-AU" spc="-10" dirty="0">
                <a:latin typeface="Calibri"/>
                <a:cs typeface="Calibri"/>
              </a:rPr>
              <a:t>First unit of cryopreserved platelets prepared by the ADF</a:t>
            </a:r>
          </a:p>
          <a:p>
            <a:pPr marL="12065" marR="36830">
              <a:lnSpc>
                <a:spcPct val="100000"/>
              </a:lnSpc>
              <a:spcBef>
                <a:spcPts val="100"/>
              </a:spcBef>
              <a:tabLst>
                <a:tab pos="299085" algn="l"/>
              </a:tabLst>
            </a:pPr>
            <a:endParaRPr lang="en-AU" spc="-10" dirty="0">
              <a:latin typeface="Calibri"/>
              <a:cs typeface="Calibri"/>
            </a:endParaRPr>
          </a:p>
          <a:p>
            <a:pPr marL="12065" marR="36830">
              <a:lnSpc>
                <a:spcPct val="100000"/>
              </a:lnSpc>
              <a:spcBef>
                <a:spcPts val="100"/>
              </a:spcBef>
              <a:tabLst>
                <a:tab pos="299085" algn="l"/>
              </a:tabLst>
            </a:pPr>
            <a:r>
              <a:rPr lang="en-AU" spc="-10" dirty="0">
                <a:latin typeface="Calibri"/>
                <a:cs typeface="Calibri"/>
              </a:rPr>
              <a:t>Australian Army Role 2E hospital, </a:t>
            </a:r>
          </a:p>
          <a:p>
            <a:pPr marL="12065" marR="36830">
              <a:lnSpc>
                <a:spcPct val="100000"/>
              </a:lnSpc>
              <a:spcBef>
                <a:spcPts val="100"/>
              </a:spcBef>
              <a:tabLst>
                <a:tab pos="299085" algn="l"/>
              </a:tabLst>
            </a:pPr>
            <a:r>
              <a:rPr lang="en-AU" spc="-10" dirty="0">
                <a:latin typeface="Calibri"/>
                <a:cs typeface="Calibri"/>
              </a:rPr>
              <a:t>Shoalwater Bay, Queensland</a:t>
            </a:r>
          </a:p>
          <a:p>
            <a:pPr marL="12065" marR="36830">
              <a:lnSpc>
                <a:spcPct val="100000"/>
              </a:lnSpc>
              <a:spcBef>
                <a:spcPts val="100"/>
              </a:spcBef>
              <a:tabLst>
                <a:tab pos="299085" algn="l"/>
              </a:tabLst>
            </a:pPr>
            <a:r>
              <a:rPr lang="en-AU" spc="-10" dirty="0">
                <a:latin typeface="Calibri"/>
                <a:cs typeface="Calibri"/>
              </a:rPr>
              <a:t>July 2025</a:t>
            </a:r>
          </a:p>
        </p:txBody>
      </p:sp>
      <p:pic>
        <p:nvPicPr>
          <p:cNvPr id="11" name="Picture 10">
            <a:extLst>
              <a:ext uri="{FF2B5EF4-FFF2-40B4-BE49-F238E27FC236}">
                <a16:creationId xmlns:a16="http://schemas.microsoft.com/office/drawing/2014/main" id="{42A94EC4-6D7E-59AF-0280-414A322924E1}"/>
              </a:ext>
            </a:extLst>
          </p:cNvPr>
          <p:cNvPicPr>
            <a:picLocks noChangeAspect="1"/>
          </p:cNvPicPr>
          <p:nvPr/>
        </p:nvPicPr>
        <p:blipFill>
          <a:blip r:embed="rId5"/>
          <a:stretch>
            <a:fillRect/>
          </a:stretch>
        </p:blipFill>
        <p:spPr>
          <a:xfrm>
            <a:off x="9264352" y="1497773"/>
            <a:ext cx="1994005" cy="1994005"/>
          </a:xfrm>
          <a:prstGeom prst="rect">
            <a:avLst/>
          </a:prstGeom>
        </p:spPr>
      </p:pic>
      <p:sp>
        <p:nvSpPr>
          <p:cNvPr id="12" name="Rectangle: Rounded Corners 11">
            <a:extLst>
              <a:ext uri="{FF2B5EF4-FFF2-40B4-BE49-F238E27FC236}">
                <a16:creationId xmlns:a16="http://schemas.microsoft.com/office/drawing/2014/main" id="{C436D23A-C455-C2D0-057B-14E933A5D002}"/>
              </a:ext>
            </a:extLst>
          </p:cNvPr>
          <p:cNvSpPr/>
          <p:nvPr/>
        </p:nvSpPr>
        <p:spPr>
          <a:xfrm>
            <a:off x="1798771" y="2819498"/>
            <a:ext cx="481781" cy="336657"/>
          </a:xfrm>
          <a:prstGeom prst="round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Rounded Corners 14">
            <a:extLst>
              <a:ext uri="{FF2B5EF4-FFF2-40B4-BE49-F238E27FC236}">
                <a16:creationId xmlns:a16="http://schemas.microsoft.com/office/drawing/2014/main" id="{71D6581A-5C72-BF9B-E62B-D8CDD1A2D953}"/>
              </a:ext>
            </a:extLst>
          </p:cNvPr>
          <p:cNvSpPr/>
          <p:nvPr/>
        </p:nvSpPr>
        <p:spPr>
          <a:xfrm>
            <a:off x="3956473" y="2688409"/>
            <a:ext cx="320560" cy="262178"/>
          </a:xfrm>
          <a:prstGeom prst="round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9955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764C2-6FB8-31B6-149C-939EA1433BA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A312756-8367-F19A-03F2-06DB700AA6C0}"/>
              </a:ext>
            </a:extLst>
          </p:cNvPr>
          <p:cNvSpPr txBox="1"/>
          <p:nvPr/>
        </p:nvSpPr>
        <p:spPr>
          <a:xfrm>
            <a:off x="373667" y="275083"/>
            <a:ext cx="66341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Cryopreserved platelets: origin</a:t>
            </a:r>
          </a:p>
        </p:txBody>
      </p:sp>
      <p:sp>
        <p:nvSpPr>
          <p:cNvPr id="13" name="Rectangle 12">
            <a:extLst>
              <a:ext uri="{FF2B5EF4-FFF2-40B4-BE49-F238E27FC236}">
                <a16:creationId xmlns:a16="http://schemas.microsoft.com/office/drawing/2014/main" id="{565052BB-A954-1CBB-DF23-1D7467D2DDCF}"/>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015510C7-4BB4-9E3E-C1EA-0F66D16E01D2}"/>
              </a:ext>
            </a:extLst>
          </p:cNvPr>
          <p:cNvPicPr>
            <a:picLocks noChangeAspect="1"/>
          </p:cNvPicPr>
          <p:nvPr/>
        </p:nvPicPr>
        <p:blipFill>
          <a:blip r:embed="rId3"/>
          <a:stretch>
            <a:fillRect/>
          </a:stretch>
        </p:blipFill>
        <p:spPr>
          <a:xfrm>
            <a:off x="1" y="6269430"/>
            <a:ext cx="822036" cy="588570"/>
          </a:xfrm>
          <a:prstGeom prst="rect">
            <a:avLst/>
          </a:prstGeom>
        </p:spPr>
      </p:pic>
      <p:sp>
        <p:nvSpPr>
          <p:cNvPr id="2" name="Content Placeholder 2">
            <a:extLst>
              <a:ext uri="{FF2B5EF4-FFF2-40B4-BE49-F238E27FC236}">
                <a16:creationId xmlns:a16="http://schemas.microsoft.com/office/drawing/2014/main" id="{11F33341-0452-AF7D-F2B2-83A0EA0556F8}"/>
              </a:ext>
            </a:extLst>
          </p:cNvPr>
          <p:cNvSpPr txBox="1">
            <a:spLocks/>
          </p:cNvSpPr>
          <p:nvPr/>
        </p:nvSpPr>
        <p:spPr>
          <a:xfrm>
            <a:off x="493612" y="1634098"/>
            <a:ext cx="3517296" cy="4094898"/>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AU" sz="2000" dirty="0">
                <a:latin typeface="Calibri" panose="020F0502020204030204" pitchFamily="34" charset="0"/>
                <a:ea typeface="Calibri" panose="020F0502020204030204" pitchFamily="34" charset="0"/>
                <a:cs typeface="Calibri" panose="020F0502020204030204" pitchFamily="34" charset="0"/>
              </a:rPr>
              <a:t>US Navy 1970s technology: </a:t>
            </a:r>
          </a:p>
          <a:p>
            <a:pPr marL="0" indent="0">
              <a:buNone/>
              <a:defRPr/>
            </a:pPr>
            <a:r>
              <a:rPr lang="en-AU" sz="2000" dirty="0">
                <a:latin typeface="Calibri" panose="020F0502020204030204" pitchFamily="34" charset="0"/>
                <a:ea typeface="Calibri" panose="020F0502020204030204" pitchFamily="34" charset="0"/>
                <a:cs typeface="Calibri" panose="020F0502020204030204" pitchFamily="34" charset="0"/>
              </a:rPr>
              <a:t>Dr Robert Valeri MD FACP</a:t>
            </a:r>
          </a:p>
          <a:p>
            <a:pPr marL="0" indent="0">
              <a:buNone/>
              <a:defRPr/>
            </a:pPr>
            <a:r>
              <a:rPr lang="en-US" sz="2000" i="1" spc="-20" dirty="0">
                <a:latin typeface="Calibri"/>
                <a:cs typeface="Calibri"/>
              </a:rPr>
              <a:t>Vale 8 May 2025 aged 93</a:t>
            </a:r>
            <a:endParaRPr lang="en-US" sz="2000" i="1" dirty="0">
              <a:latin typeface="Calibri"/>
              <a:cs typeface="Calibri"/>
            </a:endParaRPr>
          </a:p>
          <a:p>
            <a:pPr marL="0" indent="0">
              <a:buNone/>
              <a:defRPr/>
            </a:pPr>
            <a:endParaRPr lang="en-AU" sz="2000" dirty="0">
              <a:latin typeface="Calibri" panose="020F0502020204030204" pitchFamily="34" charset="0"/>
              <a:ea typeface="Calibri" panose="020F0502020204030204" pitchFamily="34" charset="0"/>
              <a:cs typeface="Calibri" panose="020F0502020204030204" pitchFamily="34" charset="0"/>
            </a:endParaRPr>
          </a:p>
          <a:p>
            <a:pPr marL="0" indent="0">
              <a:buNone/>
              <a:defRPr/>
            </a:pPr>
            <a:endParaRPr lang="en-AU" sz="2000" dirty="0">
              <a:latin typeface="Calibri" panose="020F0502020204030204" pitchFamily="34" charset="0"/>
              <a:ea typeface="Calibri" panose="020F0502020204030204" pitchFamily="34" charset="0"/>
              <a:cs typeface="Calibri" panose="020F0502020204030204" pitchFamily="34" charset="0"/>
            </a:endParaRPr>
          </a:p>
          <a:p>
            <a:pPr marL="0" indent="0">
              <a:buNone/>
              <a:defRPr/>
            </a:pPr>
            <a:r>
              <a:rPr lang="en-AU" sz="2000" dirty="0">
                <a:latin typeface="Calibri" panose="020F0502020204030204" pitchFamily="34" charset="0"/>
                <a:ea typeface="Calibri" panose="020F0502020204030204" pitchFamily="34" charset="0"/>
                <a:cs typeface="Calibri" panose="020F0502020204030204" pitchFamily="34" charset="0"/>
              </a:rPr>
              <a:t>Several trials leave theoretical risks untested:</a:t>
            </a:r>
          </a:p>
          <a:p>
            <a:pPr>
              <a:buFontTx/>
              <a:buChar char="-"/>
              <a:defRPr/>
            </a:pPr>
            <a:r>
              <a:rPr lang="en-AU" sz="2000" dirty="0">
                <a:latin typeface="Calibri" panose="020F0502020204030204" pitchFamily="34" charset="0"/>
                <a:ea typeface="Calibri" panose="020F0502020204030204" pitchFamily="34" charset="0"/>
                <a:cs typeface="Calibri" panose="020F0502020204030204" pitchFamily="34" charset="0"/>
              </a:rPr>
              <a:t>Thrombosis</a:t>
            </a:r>
          </a:p>
          <a:p>
            <a:pPr>
              <a:buFontTx/>
              <a:buChar char="-"/>
              <a:defRPr/>
            </a:pPr>
            <a:r>
              <a:rPr lang="en-AU" sz="2000" dirty="0">
                <a:latin typeface="Calibri" panose="020F0502020204030204" pitchFamily="34" charset="0"/>
                <a:ea typeface="Calibri" panose="020F0502020204030204" pitchFamily="34" charset="0"/>
                <a:cs typeface="Calibri" panose="020F0502020204030204" pitchFamily="34" charset="0"/>
              </a:rPr>
              <a:t>ARDS</a:t>
            </a:r>
          </a:p>
          <a:p>
            <a:pPr>
              <a:buFontTx/>
              <a:buChar char="-"/>
              <a:defRPr/>
            </a:pPr>
            <a:r>
              <a:rPr lang="en-AU" sz="2000" dirty="0">
                <a:latin typeface="Calibri" panose="020F0502020204030204" pitchFamily="34" charset="0"/>
                <a:ea typeface="Calibri" panose="020F0502020204030204" pitchFamily="34" charset="0"/>
                <a:cs typeface="Calibri" panose="020F0502020204030204" pitchFamily="34" charset="0"/>
              </a:rPr>
              <a:t>Infection</a:t>
            </a:r>
          </a:p>
          <a:p>
            <a:pPr>
              <a:buFontTx/>
              <a:buChar char="-"/>
              <a:defRPr/>
            </a:pPr>
            <a:r>
              <a:rPr lang="en-AU" sz="2000" dirty="0">
                <a:latin typeface="Calibri" panose="020F0502020204030204" pitchFamily="34" charset="0"/>
                <a:ea typeface="Calibri" panose="020F0502020204030204" pitchFamily="34" charset="0"/>
                <a:cs typeface="Calibri" panose="020F0502020204030204" pitchFamily="34" charset="0"/>
              </a:rPr>
              <a:t>Renal failure</a:t>
            </a:r>
          </a:p>
          <a:p>
            <a:pPr>
              <a:buFontTx/>
              <a:buChar char="-"/>
              <a:defRPr/>
            </a:pPr>
            <a:r>
              <a:rPr lang="en-AU" sz="2000" dirty="0">
                <a:latin typeface="Calibri" panose="020F0502020204030204" pitchFamily="34" charset="0"/>
                <a:ea typeface="Calibri" panose="020F0502020204030204" pitchFamily="34" charset="0"/>
                <a:cs typeface="Calibri" panose="020F0502020204030204" pitchFamily="34" charset="0"/>
              </a:rPr>
              <a:t>DMSO toxicity</a:t>
            </a:r>
          </a:p>
          <a:p>
            <a:pPr>
              <a:buFontTx/>
              <a:buChar char="-"/>
              <a:defRPr/>
            </a:pPr>
            <a:r>
              <a:rPr lang="en-AU" sz="2000" dirty="0">
                <a:latin typeface="Calibri" panose="020F0502020204030204" pitchFamily="34" charset="0"/>
                <a:ea typeface="Calibri" panose="020F0502020204030204" pitchFamily="34" charset="0"/>
                <a:cs typeface="Calibri" panose="020F0502020204030204" pitchFamily="34" charset="0"/>
              </a:rPr>
              <a:t>Late bleeding</a:t>
            </a:r>
          </a:p>
          <a:p>
            <a:pPr marL="0" indent="0">
              <a:buNone/>
              <a:defRPr/>
            </a:pPr>
            <a:endParaRPr lang="en-AU" sz="2000" b="1" dirty="0">
              <a:latin typeface="Arial" pitchFamily="34" charset="0"/>
              <a:cs typeface="Arial" pitchFamily="34" charset="0"/>
            </a:endParaRPr>
          </a:p>
        </p:txBody>
      </p:sp>
      <p:pic>
        <p:nvPicPr>
          <p:cNvPr id="3" name="Picture 2">
            <a:extLst>
              <a:ext uri="{FF2B5EF4-FFF2-40B4-BE49-F238E27FC236}">
                <a16:creationId xmlns:a16="http://schemas.microsoft.com/office/drawing/2014/main" id="{6748A6DC-C32C-DAE1-410E-5E01AFEADD1D}"/>
              </a:ext>
            </a:extLst>
          </p:cNvPr>
          <p:cNvPicPr>
            <a:picLocks noChangeAspect="1"/>
          </p:cNvPicPr>
          <p:nvPr/>
        </p:nvPicPr>
        <p:blipFill>
          <a:blip r:embed="rId4"/>
          <a:stretch>
            <a:fillRect/>
          </a:stretch>
        </p:blipFill>
        <p:spPr>
          <a:xfrm>
            <a:off x="5774816" y="2203523"/>
            <a:ext cx="5989676" cy="3593806"/>
          </a:xfrm>
          <a:prstGeom prst="rect">
            <a:avLst/>
          </a:prstGeom>
        </p:spPr>
      </p:pic>
      <p:pic>
        <p:nvPicPr>
          <p:cNvPr id="5" name="Picture 4">
            <a:extLst>
              <a:ext uri="{FF2B5EF4-FFF2-40B4-BE49-F238E27FC236}">
                <a16:creationId xmlns:a16="http://schemas.microsoft.com/office/drawing/2014/main" id="{D213D7E0-F743-A9A7-EFBB-C79A3E2445A8}"/>
              </a:ext>
            </a:extLst>
          </p:cNvPr>
          <p:cNvPicPr>
            <a:picLocks noChangeAspect="1"/>
          </p:cNvPicPr>
          <p:nvPr/>
        </p:nvPicPr>
        <p:blipFill>
          <a:blip r:embed="rId5"/>
          <a:stretch>
            <a:fillRect/>
          </a:stretch>
        </p:blipFill>
        <p:spPr>
          <a:xfrm>
            <a:off x="3690761" y="1530220"/>
            <a:ext cx="1667389" cy="1946344"/>
          </a:xfrm>
          <a:prstGeom prst="rect">
            <a:avLst/>
          </a:prstGeom>
        </p:spPr>
      </p:pic>
      <p:pic>
        <p:nvPicPr>
          <p:cNvPr id="6" name="Picture 2" descr="Image result for us flag">
            <a:extLst>
              <a:ext uri="{FF2B5EF4-FFF2-40B4-BE49-F238E27FC236}">
                <a16:creationId xmlns:a16="http://schemas.microsoft.com/office/drawing/2014/main" id="{DB5004BE-128C-631F-8763-30A4659B1C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01281" y="645652"/>
            <a:ext cx="1063211" cy="55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71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BDCC38-5BCD-FE44-8519-3759ED554E28}"/>
              </a:ext>
            </a:extLst>
          </p:cNvPr>
          <p:cNvSpPr txBox="1"/>
          <p:nvPr/>
        </p:nvSpPr>
        <p:spPr>
          <a:xfrm>
            <a:off x="373667" y="275083"/>
            <a:ext cx="549387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CLIP-II: study intervention</a:t>
            </a:r>
            <a:endParaRPr kumimoji="0" lang="en-AU"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636B8B47-7C33-229B-87E8-80AB50659369}"/>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983861F6-7C0A-3A16-1B25-555ED03F77F1}"/>
              </a:ext>
            </a:extLst>
          </p:cNvPr>
          <p:cNvPicPr>
            <a:picLocks noChangeAspect="1"/>
          </p:cNvPicPr>
          <p:nvPr/>
        </p:nvPicPr>
        <p:blipFill>
          <a:blip r:embed="rId3"/>
          <a:stretch>
            <a:fillRect/>
          </a:stretch>
        </p:blipFill>
        <p:spPr>
          <a:xfrm>
            <a:off x="1" y="6269430"/>
            <a:ext cx="822036" cy="588570"/>
          </a:xfrm>
          <a:prstGeom prst="rect">
            <a:avLst/>
          </a:prstGeom>
        </p:spPr>
      </p:pic>
      <p:pic>
        <p:nvPicPr>
          <p:cNvPr id="2" name="Picture 1">
            <a:extLst>
              <a:ext uri="{FF2B5EF4-FFF2-40B4-BE49-F238E27FC236}">
                <a16:creationId xmlns:a16="http://schemas.microsoft.com/office/drawing/2014/main" id="{0F247C40-DDF6-028E-FE4A-6E5BBABBA061}"/>
              </a:ext>
            </a:extLst>
          </p:cNvPr>
          <p:cNvPicPr>
            <a:picLocks noChangeAspect="1"/>
          </p:cNvPicPr>
          <p:nvPr/>
        </p:nvPicPr>
        <p:blipFill rotWithShape="1">
          <a:blip r:embed="rId4"/>
          <a:srcRect b="35214"/>
          <a:stretch/>
        </p:blipFill>
        <p:spPr>
          <a:xfrm>
            <a:off x="502351" y="4148799"/>
            <a:ext cx="10655012" cy="1900178"/>
          </a:xfrm>
          <a:prstGeom prst="rect">
            <a:avLst/>
          </a:prstGeom>
        </p:spPr>
      </p:pic>
      <p:sp>
        <p:nvSpPr>
          <p:cNvPr id="3" name="TextBox 2">
            <a:extLst>
              <a:ext uri="{FF2B5EF4-FFF2-40B4-BE49-F238E27FC236}">
                <a16:creationId xmlns:a16="http://schemas.microsoft.com/office/drawing/2014/main" id="{BB459C1F-C9AB-453C-5D41-356C10AE3C15}"/>
              </a:ext>
            </a:extLst>
          </p:cNvPr>
          <p:cNvSpPr txBox="1"/>
          <p:nvPr/>
        </p:nvSpPr>
        <p:spPr>
          <a:xfrm>
            <a:off x="2621842" y="1462200"/>
            <a:ext cx="6232070" cy="1477328"/>
          </a:xfrm>
          <a:prstGeom prst="rect">
            <a:avLst/>
          </a:prstGeom>
          <a:noFill/>
        </p:spPr>
        <p:txBody>
          <a:bodyPr wrap="square">
            <a:spAutoFit/>
          </a:bodyPr>
          <a:lstStyle/>
          <a:p>
            <a:pPr marL="285750" indent="-285750">
              <a:buFont typeface="Arial" panose="020B0604020202020204" pitchFamily="34" charset="0"/>
              <a:buChar char="•"/>
            </a:pPr>
            <a:r>
              <a:rPr lang="en-AU" dirty="0"/>
              <a:t>Thawed cryopreserved group O apheresis platelets in ABO group-matched plasma </a:t>
            </a:r>
          </a:p>
          <a:p>
            <a:r>
              <a:rPr lang="en-AU" dirty="0"/>
              <a:t>OR</a:t>
            </a:r>
          </a:p>
          <a:p>
            <a:pPr marL="285750" indent="-285750">
              <a:buFont typeface="Arial" panose="020B0604020202020204" pitchFamily="34" charset="0"/>
              <a:buChar char="•"/>
            </a:pPr>
            <a:r>
              <a:rPr lang="en-AU" dirty="0"/>
              <a:t>Liquid-stored platelets (usually ABO type-specific, but as per hospital practice)</a:t>
            </a:r>
          </a:p>
        </p:txBody>
      </p:sp>
      <p:sp>
        <p:nvSpPr>
          <p:cNvPr id="4" name="TextBox 3">
            <a:extLst>
              <a:ext uri="{FF2B5EF4-FFF2-40B4-BE49-F238E27FC236}">
                <a16:creationId xmlns:a16="http://schemas.microsoft.com/office/drawing/2014/main" id="{1106EA08-010C-4D8D-C2AF-2978C30E6089}"/>
              </a:ext>
            </a:extLst>
          </p:cNvPr>
          <p:cNvSpPr txBox="1"/>
          <p:nvPr/>
        </p:nvSpPr>
        <p:spPr>
          <a:xfrm>
            <a:off x="606971" y="1730575"/>
            <a:ext cx="1733869" cy="923330"/>
          </a:xfrm>
          <a:prstGeom prst="rect">
            <a:avLst/>
          </a:prstGeom>
          <a:noFill/>
        </p:spPr>
        <p:txBody>
          <a:bodyPr wrap="square" rtlCol="0">
            <a:spAutoFit/>
          </a:bodyPr>
          <a:lstStyle/>
          <a:p>
            <a:r>
              <a:rPr lang="en-AU" dirty="0"/>
              <a:t>Up to 3 blinded units of study platelets: </a:t>
            </a:r>
          </a:p>
        </p:txBody>
      </p:sp>
      <p:pic>
        <p:nvPicPr>
          <p:cNvPr id="5" name="Picture 4">
            <a:extLst>
              <a:ext uri="{FF2B5EF4-FFF2-40B4-BE49-F238E27FC236}">
                <a16:creationId xmlns:a16="http://schemas.microsoft.com/office/drawing/2014/main" id="{484E313F-9AA6-EE33-FDAA-1317357CB07B}"/>
              </a:ext>
            </a:extLst>
          </p:cNvPr>
          <p:cNvPicPr>
            <a:picLocks noChangeAspect="1"/>
          </p:cNvPicPr>
          <p:nvPr/>
        </p:nvPicPr>
        <p:blipFill>
          <a:blip r:embed="rId5"/>
          <a:stretch>
            <a:fillRect/>
          </a:stretch>
        </p:blipFill>
        <p:spPr>
          <a:xfrm>
            <a:off x="9616108" y="436215"/>
            <a:ext cx="2358039" cy="3275584"/>
          </a:xfrm>
          <a:prstGeom prst="rect">
            <a:avLst/>
          </a:prstGeom>
        </p:spPr>
      </p:pic>
      <p:cxnSp>
        <p:nvCxnSpPr>
          <p:cNvPr id="6" name="Straight Connector 5">
            <a:extLst>
              <a:ext uri="{FF2B5EF4-FFF2-40B4-BE49-F238E27FC236}">
                <a16:creationId xmlns:a16="http://schemas.microsoft.com/office/drawing/2014/main" id="{4082C595-FBFA-CF3A-6E61-57F2E5E924A8}"/>
              </a:ext>
            </a:extLst>
          </p:cNvPr>
          <p:cNvCxnSpPr/>
          <p:nvPr/>
        </p:nvCxnSpPr>
        <p:spPr>
          <a:xfrm>
            <a:off x="3836133" y="3953601"/>
            <a:ext cx="1008112" cy="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50E61DF-CA86-DA3F-7C0B-46B411C1E6D7}"/>
              </a:ext>
            </a:extLst>
          </p:cNvPr>
          <p:cNvSpPr txBox="1"/>
          <p:nvPr/>
        </p:nvSpPr>
        <p:spPr>
          <a:xfrm>
            <a:off x="3447284" y="3539331"/>
            <a:ext cx="1804918" cy="369332"/>
          </a:xfrm>
          <a:prstGeom prst="rect">
            <a:avLst/>
          </a:prstGeom>
          <a:noFill/>
        </p:spPr>
        <p:txBody>
          <a:bodyPr wrap="none" rtlCol="0">
            <a:spAutoFit/>
          </a:bodyPr>
          <a:lstStyle/>
          <a:p>
            <a:r>
              <a:rPr lang="en-AU" dirty="0">
                <a:solidFill>
                  <a:srgbClr val="FF0000"/>
                </a:solidFill>
              </a:rPr>
              <a:t>Primary outcome</a:t>
            </a:r>
          </a:p>
        </p:txBody>
      </p:sp>
    </p:spTree>
    <p:extLst>
      <p:ext uri="{BB962C8B-B14F-4D97-AF65-F5344CB8AC3E}">
        <p14:creationId xmlns:p14="http://schemas.microsoft.com/office/powerpoint/2010/main" val="2924499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BDCC38-5BCD-FE44-8519-3759ED554E28}"/>
              </a:ext>
            </a:extLst>
          </p:cNvPr>
          <p:cNvSpPr txBox="1"/>
          <p:nvPr/>
        </p:nvSpPr>
        <p:spPr>
          <a:xfrm>
            <a:off x="373667" y="275083"/>
            <a:ext cx="461620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Bleeding</a:t>
            </a:r>
            <a:r>
              <a:rPr lang="en-US" sz="4000" dirty="0">
                <a:solidFill>
                  <a:srgbClr val="C00000"/>
                </a:solidFill>
                <a:effectLst>
                  <a:outerShdw blurRad="38100" dist="38100" dir="2700000" algn="tl">
                    <a:srgbClr val="000000">
                      <a:alpha val="43137"/>
                    </a:srgbClr>
                  </a:outerShdw>
                </a:effectLst>
                <a:latin typeface="Aptos Display" panose="02110004020202020204"/>
              </a:rPr>
              <a:t>: difference? </a:t>
            </a:r>
            <a:endParaRPr kumimoji="0" lang="en-AU"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636B8B47-7C33-229B-87E8-80AB50659369}"/>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983861F6-7C0A-3A16-1B25-555ED03F77F1}"/>
              </a:ext>
            </a:extLst>
          </p:cNvPr>
          <p:cNvPicPr>
            <a:picLocks noChangeAspect="1"/>
          </p:cNvPicPr>
          <p:nvPr/>
        </p:nvPicPr>
        <p:blipFill>
          <a:blip r:embed="rId3"/>
          <a:stretch>
            <a:fillRect/>
          </a:stretch>
        </p:blipFill>
        <p:spPr>
          <a:xfrm>
            <a:off x="1" y="6269430"/>
            <a:ext cx="822036" cy="588570"/>
          </a:xfrm>
          <a:prstGeom prst="rect">
            <a:avLst/>
          </a:prstGeom>
        </p:spPr>
      </p:pic>
      <p:graphicFrame>
        <p:nvGraphicFramePr>
          <p:cNvPr id="3" name="Table 2">
            <a:extLst>
              <a:ext uri="{FF2B5EF4-FFF2-40B4-BE49-F238E27FC236}">
                <a16:creationId xmlns:a16="http://schemas.microsoft.com/office/drawing/2014/main" id="{9C9D961B-5943-89A7-8DE8-BC6B9CCBBA7E}"/>
              </a:ext>
            </a:extLst>
          </p:cNvPr>
          <p:cNvGraphicFramePr>
            <a:graphicFrameLocks noGrp="1"/>
          </p:cNvGraphicFramePr>
          <p:nvPr>
            <p:extLst>
              <p:ext uri="{D42A27DB-BD31-4B8C-83A1-F6EECF244321}">
                <p14:modId xmlns:p14="http://schemas.microsoft.com/office/powerpoint/2010/main" val="1200899635"/>
              </p:ext>
            </p:extLst>
          </p:nvPr>
        </p:nvGraphicFramePr>
        <p:xfrm>
          <a:off x="716140" y="1973130"/>
          <a:ext cx="10278534" cy="1181497"/>
        </p:xfrm>
        <a:graphic>
          <a:graphicData uri="http://schemas.openxmlformats.org/drawingml/2006/table">
            <a:tbl>
              <a:tblPr firstRow="1" firstCol="1">
                <a:tableStyleId>{5C22544A-7EE6-4342-B048-85BDC9FD1C3A}</a:tableStyleId>
              </a:tblPr>
              <a:tblGrid>
                <a:gridCol w="2614437">
                  <a:extLst>
                    <a:ext uri="{9D8B030D-6E8A-4147-A177-3AD203B41FA5}">
                      <a16:colId xmlns:a16="http://schemas.microsoft.com/office/drawing/2014/main" val="888125084"/>
                    </a:ext>
                  </a:extLst>
                </a:gridCol>
                <a:gridCol w="616713">
                  <a:extLst>
                    <a:ext uri="{9D8B030D-6E8A-4147-A177-3AD203B41FA5}">
                      <a16:colId xmlns:a16="http://schemas.microsoft.com/office/drawing/2014/main" val="79752730"/>
                    </a:ext>
                  </a:extLst>
                </a:gridCol>
                <a:gridCol w="803822">
                  <a:extLst>
                    <a:ext uri="{9D8B030D-6E8A-4147-A177-3AD203B41FA5}">
                      <a16:colId xmlns:a16="http://schemas.microsoft.com/office/drawing/2014/main" val="4215324982"/>
                    </a:ext>
                  </a:extLst>
                </a:gridCol>
                <a:gridCol w="1668297">
                  <a:extLst>
                    <a:ext uri="{9D8B030D-6E8A-4147-A177-3AD203B41FA5}">
                      <a16:colId xmlns:a16="http://schemas.microsoft.com/office/drawing/2014/main" val="1715754696"/>
                    </a:ext>
                  </a:extLst>
                </a:gridCol>
                <a:gridCol w="1855406">
                  <a:extLst>
                    <a:ext uri="{9D8B030D-6E8A-4147-A177-3AD203B41FA5}">
                      <a16:colId xmlns:a16="http://schemas.microsoft.com/office/drawing/2014/main" val="1092894967"/>
                    </a:ext>
                  </a:extLst>
                </a:gridCol>
                <a:gridCol w="1644566">
                  <a:extLst>
                    <a:ext uri="{9D8B030D-6E8A-4147-A177-3AD203B41FA5}">
                      <a16:colId xmlns:a16="http://schemas.microsoft.com/office/drawing/2014/main" val="2750431342"/>
                    </a:ext>
                  </a:extLst>
                </a:gridCol>
                <a:gridCol w="1075293">
                  <a:extLst>
                    <a:ext uri="{9D8B030D-6E8A-4147-A177-3AD203B41FA5}">
                      <a16:colId xmlns:a16="http://schemas.microsoft.com/office/drawing/2014/main" val="1991165643"/>
                    </a:ext>
                  </a:extLst>
                </a:gridCol>
              </a:tblGrid>
              <a:tr h="568579">
                <a:tc>
                  <a:txBody>
                    <a:bodyPr/>
                    <a:lstStyle/>
                    <a:p>
                      <a:pPr algn="l" fontAlgn="b"/>
                      <a:endParaRPr lang="en-AU"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AU" sz="1600" u="none" strike="noStrike" dirty="0" err="1">
                          <a:effectLst/>
                        </a:rPr>
                        <a:t>Cryo</a:t>
                      </a:r>
                      <a:r>
                        <a:rPr lang="en-AU" sz="1600" u="none" strike="noStrike" dirty="0">
                          <a:effectLst/>
                        </a:rPr>
                        <a:t> n </a:t>
                      </a:r>
                      <a:endParaRPr lang="en-AU"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AU" sz="1600" u="none" strike="noStrike" dirty="0">
                          <a:effectLst/>
                        </a:rPr>
                        <a:t>Liquid n</a:t>
                      </a:r>
                      <a:endParaRPr lang="en-AU"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AU" sz="1600" u="none" strike="noStrike" dirty="0" err="1">
                          <a:effectLst/>
                        </a:rPr>
                        <a:t>Cryo</a:t>
                      </a:r>
                      <a:r>
                        <a:rPr lang="en-AU" sz="1600" u="none" strike="noStrike" dirty="0">
                          <a:effectLst/>
                        </a:rPr>
                        <a:t> geo. mean (ml)</a:t>
                      </a:r>
                      <a:endParaRPr lang="en-AU"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AU" sz="1600" u="none" strike="noStrike" dirty="0">
                          <a:effectLst/>
                        </a:rPr>
                        <a:t>Liquid geo. mean (ml)</a:t>
                      </a:r>
                      <a:endParaRPr lang="en-AU"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AU" sz="1600" u="none" strike="noStrike" dirty="0">
                          <a:effectLst/>
                        </a:rPr>
                        <a:t>Ratio</a:t>
                      </a:r>
                      <a:endParaRPr lang="en-AU"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AU" sz="1600" u="none" strike="noStrike" dirty="0">
                          <a:effectLst/>
                        </a:rPr>
                        <a:t>P (1 side t test)</a:t>
                      </a:r>
                      <a:endParaRPr lang="en-AU" sz="16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09770590"/>
                  </a:ext>
                </a:extLst>
              </a:tr>
              <a:tr h="612918">
                <a:tc>
                  <a:txBody>
                    <a:bodyPr/>
                    <a:lstStyle/>
                    <a:p>
                      <a:pPr algn="ctr" fontAlgn="b"/>
                      <a:r>
                        <a:rPr lang="en-AU" sz="1600" u="none" strike="noStrike" dirty="0">
                          <a:effectLst/>
                        </a:rPr>
                        <a:t>Blood loss in the 1</a:t>
                      </a:r>
                      <a:r>
                        <a:rPr lang="en-AU" sz="1600" u="none" strike="noStrike" baseline="30000" dirty="0">
                          <a:effectLst/>
                        </a:rPr>
                        <a:t>st</a:t>
                      </a:r>
                      <a:r>
                        <a:rPr lang="en-AU" sz="1600" u="none" strike="noStrike" dirty="0">
                          <a:effectLst/>
                        </a:rPr>
                        <a:t> 24 hr in ICU</a:t>
                      </a:r>
                      <a:endParaRPr lang="en-AU"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AU" sz="1600" u="none" strike="noStrike" dirty="0">
                          <a:effectLst/>
                        </a:rPr>
                        <a:t>103</a:t>
                      </a:r>
                      <a:endParaRPr lang="en-AU"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AU" sz="1600" u="none" strike="noStrike" dirty="0">
                          <a:effectLst/>
                        </a:rPr>
                        <a:t>98</a:t>
                      </a:r>
                      <a:endParaRPr lang="en-AU"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AU" sz="1600" b="0" i="0" u="none" strike="noStrike" dirty="0">
                          <a:solidFill>
                            <a:srgbClr val="000000"/>
                          </a:solidFill>
                          <a:effectLst/>
                          <a:latin typeface="Aptos" panose="020B0004020202020204" pitchFamily="34" charset="0"/>
                        </a:rPr>
                        <a:t>605 (532-688)</a:t>
                      </a:r>
                    </a:p>
                  </a:txBody>
                  <a:tcPr marL="0" marR="0" marT="0" marB="0" anchor="b"/>
                </a:tc>
                <a:tc>
                  <a:txBody>
                    <a:bodyPr/>
                    <a:lstStyle/>
                    <a:p>
                      <a:pPr algn="ctr" fontAlgn="b"/>
                      <a:r>
                        <a:rPr lang="en-AU" sz="1600" b="0" i="0" u="none" strike="noStrike" dirty="0">
                          <a:solidFill>
                            <a:srgbClr val="000000"/>
                          </a:solidFill>
                          <a:effectLst/>
                          <a:latin typeface="Aptos" panose="020B0004020202020204" pitchFamily="34" charset="0"/>
                        </a:rPr>
                        <a:t>535 (480-596)</a:t>
                      </a:r>
                    </a:p>
                  </a:txBody>
                  <a:tcPr marL="0" marR="0" marT="0" marB="0" anchor="b"/>
                </a:tc>
                <a:tc>
                  <a:txBody>
                    <a:bodyPr/>
                    <a:lstStyle/>
                    <a:p>
                      <a:pPr algn="ctr" fontAlgn="b"/>
                      <a:r>
                        <a:rPr lang="en-AU" sz="1600" b="0" i="0" u="none" strike="noStrike" dirty="0">
                          <a:solidFill>
                            <a:srgbClr val="000000"/>
                          </a:solidFill>
                          <a:effectLst/>
                          <a:latin typeface="Aptos" panose="020B0004020202020204" pitchFamily="34" charset="0"/>
                        </a:rPr>
                        <a:t>1.13 (0.96-1.34)</a:t>
                      </a:r>
                    </a:p>
                  </a:txBody>
                  <a:tcPr marL="0" marR="0" marT="0" marB="0" anchor="b"/>
                </a:tc>
                <a:tc>
                  <a:txBody>
                    <a:bodyPr/>
                    <a:lstStyle/>
                    <a:p>
                      <a:pPr algn="ctr" fontAlgn="b"/>
                      <a:r>
                        <a:rPr lang="en-AU" sz="1600" b="0" i="0" u="none" strike="noStrike" dirty="0">
                          <a:solidFill>
                            <a:srgbClr val="000000"/>
                          </a:solidFill>
                          <a:effectLst/>
                          <a:latin typeface="Aptos" panose="020B0004020202020204" pitchFamily="34" charset="0"/>
                        </a:rPr>
                        <a:t>0.07</a:t>
                      </a:r>
                    </a:p>
                  </a:txBody>
                  <a:tcPr marL="0" marR="0" marT="0" marB="0" anchor="b"/>
                </a:tc>
                <a:extLst>
                  <a:ext uri="{0D108BD9-81ED-4DB2-BD59-A6C34878D82A}">
                    <a16:rowId xmlns:a16="http://schemas.microsoft.com/office/drawing/2014/main" val="3411575951"/>
                  </a:ext>
                </a:extLst>
              </a:tr>
            </a:tbl>
          </a:graphicData>
        </a:graphic>
      </p:graphicFrame>
      <p:sp>
        <p:nvSpPr>
          <p:cNvPr id="8" name="TextBox 7">
            <a:extLst>
              <a:ext uri="{FF2B5EF4-FFF2-40B4-BE49-F238E27FC236}">
                <a16:creationId xmlns:a16="http://schemas.microsoft.com/office/drawing/2014/main" id="{33D7BFC9-22EB-4AA2-4B4E-7FDB0B7BD80C}"/>
              </a:ext>
            </a:extLst>
          </p:cNvPr>
          <p:cNvSpPr txBox="1"/>
          <p:nvPr/>
        </p:nvSpPr>
        <p:spPr>
          <a:xfrm>
            <a:off x="11015662" y="3002678"/>
            <a:ext cx="1176338" cy="646331"/>
          </a:xfrm>
          <a:prstGeom prst="rect">
            <a:avLst/>
          </a:prstGeom>
          <a:noFill/>
        </p:spPr>
        <p:txBody>
          <a:bodyPr wrap="square">
            <a:spAutoFit/>
          </a:bodyPr>
          <a:lstStyle/>
          <a:p>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Not significant</a:t>
            </a:r>
            <a:endParaRPr lang="en-AU" dirty="0"/>
          </a:p>
        </p:txBody>
      </p:sp>
      <p:graphicFrame>
        <p:nvGraphicFramePr>
          <p:cNvPr id="9" name="Table 8">
            <a:extLst>
              <a:ext uri="{FF2B5EF4-FFF2-40B4-BE49-F238E27FC236}">
                <a16:creationId xmlns:a16="http://schemas.microsoft.com/office/drawing/2014/main" id="{55AEB4EB-E5DC-39CF-5226-7F59DEB9B122}"/>
              </a:ext>
            </a:extLst>
          </p:cNvPr>
          <p:cNvGraphicFramePr>
            <a:graphicFrameLocks noGrp="1"/>
          </p:cNvGraphicFramePr>
          <p:nvPr>
            <p:extLst>
              <p:ext uri="{D42A27DB-BD31-4B8C-83A1-F6EECF244321}">
                <p14:modId xmlns:p14="http://schemas.microsoft.com/office/powerpoint/2010/main" val="2147628921"/>
              </p:ext>
            </p:extLst>
          </p:nvPr>
        </p:nvGraphicFramePr>
        <p:xfrm>
          <a:off x="4751112" y="3414473"/>
          <a:ext cx="6243562" cy="612918"/>
        </p:xfrm>
        <a:graphic>
          <a:graphicData uri="http://schemas.openxmlformats.org/drawingml/2006/table">
            <a:tbl>
              <a:tblPr firstRow="1" firstCol="1">
                <a:tableStyleId>{5C22544A-7EE6-4342-B048-85BDC9FD1C3A}</a:tableStyleId>
              </a:tblPr>
              <a:tblGrid>
                <a:gridCol w="1668297">
                  <a:extLst>
                    <a:ext uri="{9D8B030D-6E8A-4147-A177-3AD203B41FA5}">
                      <a16:colId xmlns:a16="http://schemas.microsoft.com/office/drawing/2014/main" val="994920397"/>
                    </a:ext>
                  </a:extLst>
                </a:gridCol>
                <a:gridCol w="1855406">
                  <a:extLst>
                    <a:ext uri="{9D8B030D-6E8A-4147-A177-3AD203B41FA5}">
                      <a16:colId xmlns:a16="http://schemas.microsoft.com/office/drawing/2014/main" val="907125287"/>
                    </a:ext>
                  </a:extLst>
                </a:gridCol>
                <a:gridCol w="1644566">
                  <a:extLst>
                    <a:ext uri="{9D8B030D-6E8A-4147-A177-3AD203B41FA5}">
                      <a16:colId xmlns:a16="http://schemas.microsoft.com/office/drawing/2014/main" val="3138247012"/>
                    </a:ext>
                  </a:extLst>
                </a:gridCol>
                <a:gridCol w="1075293">
                  <a:extLst>
                    <a:ext uri="{9D8B030D-6E8A-4147-A177-3AD203B41FA5}">
                      <a16:colId xmlns:a16="http://schemas.microsoft.com/office/drawing/2014/main" val="51883378"/>
                    </a:ext>
                  </a:extLst>
                </a:gridCol>
              </a:tblGrid>
              <a:tr h="612918">
                <a:tc>
                  <a:txBody>
                    <a:bodyPr/>
                    <a:lstStyle/>
                    <a:p>
                      <a:pPr algn="ctr" fontAlgn="b"/>
                      <a:r>
                        <a:rPr lang="en-AU" sz="1600" b="0" i="0" u="none" strike="noStrike">
                          <a:solidFill>
                            <a:srgbClr val="000000"/>
                          </a:solidFill>
                          <a:effectLst/>
                          <a:latin typeface="Aptos" panose="020B0004020202020204" pitchFamily="34" charset="0"/>
                        </a:rPr>
                        <a:t>597 (531-670)</a:t>
                      </a:r>
                    </a:p>
                  </a:txBody>
                  <a:tcPr marL="0" marR="0" marT="0" marB="0" anchor="b">
                    <a:solidFill>
                      <a:schemeClr val="bg2"/>
                    </a:solidFill>
                  </a:tcPr>
                </a:tc>
                <a:tc>
                  <a:txBody>
                    <a:bodyPr/>
                    <a:lstStyle/>
                    <a:p>
                      <a:pPr algn="ctr" fontAlgn="b"/>
                      <a:r>
                        <a:rPr lang="en-AU" sz="1600" b="0" i="0" u="none" strike="noStrike">
                          <a:solidFill>
                            <a:srgbClr val="000000"/>
                          </a:solidFill>
                          <a:effectLst/>
                          <a:latin typeface="Aptos" panose="020B0004020202020204" pitchFamily="34" charset="0"/>
                        </a:rPr>
                        <a:t>543 (482-611)</a:t>
                      </a:r>
                    </a:p>
                  </a:txBody>
                  <a:tcPr marL="0" marR="0" marT="0" marB="0" anchor="b">
                    <a:solidFill>
                      <a:schemeClr val="bg2"/>
                    </a:solidFill>
                  </a:tcPr>
                </a:tc>
                <a:tc>
                  <a:txBody>
                    <a:bodyPr/>
                    <a:lstStyle/>
                    <a:p>
                      <a:pPr algn="ctr" fontAlgn="b"/>
                      <a:r>
                        <a:rPr lang="en-AU" sz="1600" b="0" i="0" u="none" strike="noStrike" dirty="0">
                          <a:solidFill>
                            <a:srgbClr val="000000"/>
                          </a:solidFill>
                          <a:effectLst/>
                          <a:latin typeface="Aptos" panose="020B0004020202020204" pitchFamily="34" charset="0"/>
                        </a:rPr>
                        <a:t>1.11 (0.94-1.31)</a:t>
                      </a:r>
                    </a:p>
                  </a:txBody>
                  <a:tcPr marL="0" marR="0" marT="0" marB="0" anchor="b">
                    <a:solidFill>
                      <a:schemeClr val="bg2"/>
                    </a:solidFill>
                  </a:tcPr>
                </a:tc>
                <a:tc>
                  <a:txBody>
                    <a:bodyPr/>
                    <a:lstStyle/>
                    <a:p>
                      <a:pPr algn="ctr" fontAlgn="b"/>
                      <a:r>
                        <a:rPr lang="en-AU" sz="1600" b="0" i="0" u="none" strike="noStrike" dirty="0">
                          <a:solidFill>
                            <a:srgbClr val="000000"/>
                          </a:solidFill>
                          <a:effectLst/>
                          <a:latin typeface="Aptos" panose="020B0004020202020204" pitchFamily="34" charset="0"/>
                        </a:rPr>
                        <a:t>0.13</a:t>
                      </a:r>
                    </a:p>
                  </a:txBody>
                  <a:tcPr marL="0" marR="0" marT="0" marB="0" anchor="b">
                    <a:solidFill>
                      <a:schemeClr val="bg2"/>
                    </a:solidFill>
                  </a:tcPr>
                </a:tc>
                <a:extLst>
                  <a:ext uri="{0D108BD9-81ED-4DB2-BD59-A6C34878D82A}">
                    <a16:rowId xmlns:a16="http://schemas.microsoft.com/office/drawing/2014/main" val="1921260675"/>
                  </a:ext>
                </a:extLst>
              </a:tr>
            </a:tbl>
          </a:graphicData>
        </a:graphic>
      </p:graphicFrame>
      <p:sp>
        <p:nvSpPr>
          <p:cNvPr id="10" name="TextBox 9">
            <a:extLst>
              <a:ext uri="{FF2B5EF4-FFF2-40B4-BE49-F238E27FC236}">
                <a16:creationId xmlns:a16="http://schemas.microsoft.com/office/drawing/2014/main" id="{578EFA81-EAE4-E529-5F32-84F39A205067}"/>
              </a:ext>
            </a:extLst>
          </p:cNvPr>
          <p:cNvSpPr txBox="1"/>
          <p:nvPr/>
        </p:nvSpPr>
        <p:spPr>
          <a:xfrm>
            <a:off x="1197326" y="3397766"/>
            <a:ext cx="3471862" cy="646331"/>
          </a:xfrm>
          <a:prstGeom prst="rect">
            <a:avLst/>
          </a:prstGeom>
          <a:noFill/>
        </p:spPr>
        <p:txBody>
          <a:bodyPr wrap="square" rtlCol="0">
            <a:spAutoFit/>
          </a:bodyPr>
          <a:lstStyle/>
          <a:p>
            <a:pPr algn="r"/>
            <a:r>
              <a:rPr lang="en-US" dirty="0"/>
              <a:t>Adjusted for </a:t>
            </a:r>
            <a:r>
              <a:rPr lang="en-AU" sz="1800" dirty="0">
                <a:effectLst/>
                <a:latin typeface="Calibri" panose="020F0502020204030204" pitchFamily="34" charset="0"/>
                <a:ea typeface="Calibri" panose="020F0502020204030204" pitchFamily="34" charset="0"/>
              </a:rPr>
              <a:t>patient severity (</a:t>
            </a:r>
            <a:r>
              <a:rPr lang="en-AU" sz="1800" dirty="0" err="1">
                <a:effectLst/>
                <a:latin typeface="Calibri" panose="020F0502020204030204" pitchFamily="34" charset="0"/>
                <a:ea typeface="Calibri" panose="020F0502020204030204" pitchFamily="34" charset="0"/>
              </a:rPr>
              <a:t>EuroSCORE</a:t>
            </a:r>
            <a:r>
              <a:rPr lang="en-AU" sz="1800" dirty="0">
                <a:effectLst/>
                <a:latin typeface="Calibri" panose="020F0502020204030204" pitchFamily="34" charset="0"/>
                <a:ea typeface="Calibri" panose="020F0502020204030204" pitchFamily="34" charset="0"/>
              </a:rPr>
              <a:t> II) and hospital site.</a:t>
            </a:r>
            <a:endParaRPr lang="en-AU" dirty="0"/>
          </a:p>
        </p:txBody>
      </p:sp>
      <p:sp>
        <p:nvSpPr>
          <p:cNvPr id="16" name="TextBox 15">
            <a:extLst>
              <a:ext uri="{FF2B5EF4-FFF2-40B4-BE49-F238E27FC236}">
                <a16:creationId xmlns:a16="http://schemas.microsoft.com/office/drawing/2014/main" id="{C49C15D5-D91C-770E-D0ED-CB5FAB44FEA7}"/>
              </a:ext>
            </a:extLst>
          </p:cNvPr>
          <p:cNvSpPr txBox="1"/>
          <p:nvPr/>
        </p:nvSpPr>
        <p:spPr>
          <a:xfrm>
            <a:off x="6096000" y="5230072"/>
            <a:ext cx="5427971" cy="646331"/>
          </a:xfrm>
          <a:prstGeom prst="rect">
            <a:avLst/>
          </a:prstGeom>
          <a:noFill/>
        </p:spPr>
        <p:txBody>
          <a:bodyPr wrap="square">
            <a:spAutoFit/>
          </a:bodyPr>
          <a:lstStyle/>
          <a:p>
            <a:r>
              <a:rPr lang="en-US" i="1" dirty="0">
                <a:solidFill>
                  <a:srgbClr val="FF0000"/>
                </a:solidFill>
              </a:rPr>
              <a:t>BUT  “Absence of evidence does not constitute</a:t>
            </a:r>
          </a:p>
          <a:p>
            <a:r>
              <a:rPr lang="en-US" i="1" dirty="0">
                <a:solidFill>
                  <a:srgbClr val="FF0000"/>
                </a:solidFill>
              </a:rPr>
              <a:t>evidence of absence”</a:t>
            </a:r>
            <a:endParaRPr lang="en-AU" i="1" dirty="0">
              <a:solidFill>
                <a:srgbClr val="FF0000"/>
              </a:solidFill>
            </a:endParaRPr>
          </a:p>
        </p:txBody>
      </p:sp>
      <p:sp>
        <p:nvSpPr>
          <p:cNvPr id="17" name="TextBox 16">
            <a:extLst>
              <a:ext uri="{FF2B5EF4-FFF2-40B4-BE49-F238E27FC236}">
                <a16:creationId xmlns:a16="http://schemas.microsoft.com/office/drawing/2014/main" id="{7C56D3D8-4DA7-DBE9-D13C-3133D9CFED62}"/>
              </a:ext>
            </a:extLst>
          </p:cNvPr>
          <p:cNvSpPr txBox="1"/>
          <p:nvPr/>
        </p:nvSpPr>
        <p:spPr>
          <a:xfrm>
            <a:off x="411019" y="1336684"/>
            <a:ext cx="1804918" cy="369332"/>
          </a:xfrm>
          <a:prstGeom prst="rect">
            <a:avLst/>
          </a:prstGeom>
          <a:noFill/>
        </p:spPr>
        <p:txBody>
          <a:bodyPr wrap="none" rtlCol="0">
            <a:spAutoFit/>
          </a:bodyPr>
          <a:lstStyle/>
          <a:p>
            <a:r>
              <a:rPr lang="en-AU" dirty="0"/>
              <a:t>Primary outcome</a:t>
            </a:r>
          </a:p>
        </p:txBody>
      </p:sp>
    </p:spTree>
    <p:extLst>
      <p:ext uri="{BB962C8B-B14F-4D97-AF65-F5344CB8AC3E}">
        <p14:creationId xmlns:p14="http://schemas.microsoft.com/office/powerpoint/2010/main" val="282039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290C9-5C6D-BC82-D1AD-642C6CF1836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B24A1A7-BF67-8D72-2A00-4B5130F4749C}"/>
              </a:ext>
            </a:extLst>
          </p:cNvPr>
          <p:cNvSpPr txBox="1"/>
          <p:nvPr/>
        </p:nvSpPr>
        <p:spPr>
          <a:xfrm>
            <a:off x="373667" y="275083"/>
            <a:ext cx="756425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Non-inferiority trial: possible results</a:t>
            </a:r>
            <a:endParaRPr kumimoji="0" lang="en-AU"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641AE788-329B-C2FD-A0EB-20948A7BAF4C}"/>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83CA2A4F-2C19-E26E-E4FD-D4E390CFCA50}"/>
              </a:ext>
            </a:extLst>
          </p:cNvPr>
          <p:cNvPicPr>
            <a:picLocks noChangeAspect="1"/>
          </p:cNvPicPr>
          <p:nvPr/>
        </p:nvPicPr>
        <p:blipFill>
          <a:blip r:embed="rId3"/>
          <a:stretch>
            <a:fillRect/>
          </a:stretch>
        </p:blipFill>
        <p:spPr>
          <a:xfrm>
            <a:off x="1" y="6269430"/>
            <a:ext cx="822036" cy="588570"/>
          </a:xfrm>
          <a:prstGeom prst="rect">
            <a:avLst/>
          </a:prstGeom>
        </p:spPr>
      </p:pic>
      <p:pic>
        <p:nvPicPr>
          <p:cNvPr id="4" name="Picture 3">
            <a:extLst>
              <a:ext uri="{FF2B5EF4-FFF2-40B4-BE49-F238E27FC236}">
                <a16:creationId xmlns:a16="http://schemas.microsoft.com/office/drawing/2014/main" id="{B7A72BE2-5805-95C6-55F5-26BA817DD97E}"/>
              </a:ext>
            </a:extLst>
          </p:cNvPr>
          <p:cNvPicPr>
            <a:picLocks noChangeAspect="1"/>
          </p:cNvPicPr>
          <p:nvPr/>
        </p:nvPicPr>
        <p:blipFill>
          <a:blip r:embed="rId4"/>
          <a:stretch>
            <a:fillRect/>
          </a:stretch>
        </p:blipFill>
        <p:spPr>
          <a:xfrm>
            <a:off x="7588825" y="5680707"/>
            <a:ext cx="4476796" cy="259250"/>
          </a:xfrm>
          <a:prstGeom prst="rect">
            <a:avLst/>
          </a:prstGeom>
        </p:spPr>
      </p:pic>
      <p:pic>
        <p:nvPicPr>
          <p:cNvPr id="9" name="Picture 8">
            <a:extLst>
              <a:ext uri="{FF2B5EF4-FFF2-40B4-BE49-F238E27FC236}">
                <a16:creationId xmlns:a16="http://schemas.microsoft.com/office/drawing/2014/main" id="{35E034D0-3134-B3F7-2580-7ADF1D8F3274}"/>
              </a:ext>
            </a:extLst>
          </p:cNvPr>
          <p:cNvPicPr>
            <a:picLocks noChangeAspect="1"/>
          </p:cNvPicPr>
          <p:nvPr/>
        </p:nvPicPr>
        <p:blipFill>
          <a:blip r:embed="rId5"/>
          <a:stretch>
            <a:fillRect/>
          </a:stretch>
        </p:blipFill>
        <p:spPr>
          <a:xfrm>
            <a:off x="7588825" y="5971317"/>
            <a:ext cx="2532047" cy="268813"/>
          </a:xfrm>
          <a:prstGeom prst="rect">
            <a:avLst/>
          </a:prstGeom>
        </p:spPr>
      </p:pic>
      <p:pic>
        <p:nvPicPr>
          <p:cNvPr id="11" name="Picture 10">
            <a:extLst>
              <a:ext uri="{FF2B5EF4-FFF2-40B4-BE49-F238E27FC236}">
                <a16:creationId xmlns:a16="http://schemas.microsoft.com/office/drawing/2014/main" id="{1574FE14-CD30-5917-10BC-A8892E8E6151}"/>
              </a:ext>
            </a:extLst>
          </p:cNvPr>
          <p:cNvPicPr>
            <a:picLocks noChangeAspect="1"/>
          </p:cNvPicPr>
          <p:nvPr/>
        </p:nvPicPr>
        <p:blipFill>
          <a:blip r:embed="rId6"/>
          <a:stretch>
            <a:fillRect/>
          </a:stretch>
        </p:blipFill>
        <p:spPr>
          <a:xfrm>
            <a:off x="1829182" y="1340950"/>
            <a:ext cx="8533635" cy="4008223"/>
          </a:xfrm>
          <a:prstGeom prst="rect">
            <a:avLst/>
          </a:prstGeom>
        </p:spPr>
      </p:pic>
    </p:spTree>
    <p:extLst>
      <p:ext uri="{BB962C8B-B14F-4D97-AF65-F5344CB8AC3E}">
        <p14:creationId xmlns:p14="http://schemas.microsoft.com/office/powerpoint/2010/main" val="318345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48DC5-6F28-E560-4244-208E782C68C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A3F55C1-BB7B-6149-8B4F-06817EE41778}"/>
              </a:ext>
            </a:extLst>
          </p:cNvPr>
          <p:cNvSpPr txBox="1"/>
          <p:nvPr/>
        </p:nvSpPr>
        <p:spPr>
          <a:xfrm>
            <a:off x="373667" y="275083"/>
            <a:ext cx="534300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Bleeding: non-inferiority?</a:t>
            </a:r>
            <a:endParaRPr kumimoji="0" lang="en-AU"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D54E29E2-0BCD-84F6-78C3-3C6052E765D0}"/>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57254D45-CA91-520B-38EB-1EC7C9186BBC}"/>
              </a:ext>
            </a:extLst>
          </p:cNvPr>
          <p:cNvPicPr>
            <a:picLocks noChangeAspect="1"/>
          </p:cNvPicPr>
          <p:nvPr/>
        </p:nvPicPr>
        <p:blipFill>
          <a:blip r:embed="rId3"/>
          <a:stretch>
            <a:fillRect/>
          </a:stretch>
        </p:blipFill>
        <p:spPr>
          <a:xfrm>
            <a:off x="1" y="6269430"/>
            <a:ext cx="822036" cy="588570"/>
          </a:xfrm>
          <a:prstGeom prst="rect">
            <a:avLst/>
          </a:prstGeom>
        </p:spPr>
      </p:pic>
      <p:pic>
        <p:nvPicPr>
          <p:cNvPr id="2" name="Picture 1">
            <a:extLst>
              <a:ext uri="{FF2B5EF4-FFF2-40B4-BE49-F238E27FC236}">
                <a16:creationId xmlns:a16="http://schemas.microsoft.com/office/drawing/2014/main" id="{9102C1C1-EFAD-4D63-A1D6-40F6A56CF709}"/>
              </a:ext>
            </a:extLst>
          </p:cNvPr>
          <p:cNvPicPr>
            <a:picLocks noChangeAspect="1"/>
          </p:cNvPicPr>
          <p:nvPr/>
        </p:nvPicPr>
        <p:blipFill>
          <a:blip r:embed="rId4"/>
          <a:stretch>
            <a:fillRect/>
          </a:stretch>
        </p:blipFill>
        <p:spPr>
          <a:xfrm>
            <a:off x="1367234" y="1307125"/>
            <a:ext cx="8208912" cy="4852108"/>
          </a:xfrm>
          <a:prstGeom prst="rect">
            <a:avLst/>
          </a:prstGeom>
        </p:spPr>
      </p:pic>
      <p:sp>
        <p:nvSpPr>
          <p:cNvPr id="5" name="object 10">
            <a:extLst>
              <a:ext uri="{FF2B5EF4-FFF2-40B4-BE49-F238E27FC236}">
                <a16:creationId xmlns:a16="http://schemas.microsoft.com/office/drawing/2014/main" id="{23935F26-F6D5-2D6D-5FCB-69091013EB32}"/>
              </a:ext>
            </a:extLst>
          </p:cNvPr>
          <p:cNvSpPr txBox="1"/>
          <p:nvPr/>
        </p:nvSpPr>
        <p:spPr>
          <a:xfrm>
            <a:off x="278399" y="1272526"/>
            <a:ext cx="9421495" cy="321242"/>
          </a:xfrm>
          <a:prstGeom prst="rect">
            <a:avLst/>
          </a:prstGeom>
        </p:spPr>
        <p:txBody>
          <a:bodyPr vert="horz" wrap="square" lIns="0" tIns="13335" rIns="0" bIns="0" rtlCol="0">
            <a:spAutoFit/>
          </a:bodyPr>
          <a:lstStyle/>
          <a:p>
            <a:pPr marL="12700">
              <a:lnSpc>
                <a:spcPct val="100000"/>
              </a:lnSpc>
              <a:spcBef>
                <a:spcPts val="105"/>
              </a:spcBef>
              <a:tabLst>
                <a:tab pos="299085" algn="l"/>
              </a:tabLst>
            </a:pPr>
            <a:r>
              <a:rPr lang="en-AU" sz="2000" dirty="0">
                <a:latin typeface="Calibri"/>
                <a:cs typeface="Calibri"/>
              </a:rPr>
              <a:t>Primary outcome</a:t>
            </a:r>
            <a:endParaRPr sz="2000" dirty="0">
              <a:latin typeface="Calibri"/>
              <a:cs typeface="Calibri"/>
            </a:endParaRPr>
          </a:p>
        </p:txBody>
      </p:sp>
      <p:sp>
        <p:nvSpPr>
          <p:cNvPr id="6" name="object 11">
            <a:extLst>
              <a:ext uri="{FF2B5EF4-FFF2-40B4-BE49-F238E27FC236}">
                <a16:creationId xmlns:a16="http://schemas.microsoft.com/office/drawing/2014/main" id="{BC050B8B-4A8E-A31B-2B0C-B57BD0D77508}"/>
              </a:ext>
            </a:extLst>
          </p:cNvPr>
          <p:cNvSpPr txBox="1"/>
          <p:nvPr/>
        </p:nvSpPr>
        <p:spPr>
          <a:xfrm>
            <a:off x="9840416" y="1591710"/>
            <a:ext cx="2018746" cy="4273606"/>
          </a:xfrm>
          <a:prstGeom prst="rect">
            <a:avLst/>
          </a:prstGeom>
        </p:spPr>
        <p:txBody>
          <a:bodyPr vert="horz" wrap="square" lIns="0" tIns="12700" rIns="0" bIns="0" rtlCol="0">
            <a:spAutoFit/>
          </a:bodyPr>
          <a:lstStyle/>
          <a:p>
            <a:pPr marL="12700">
              <a:lnSpc>
                <a:spcPts val="2155"/>
              </a:lnSpc>
              <a:spcBef>
                <a:spcPts val="100"/>
              </a:spcBef>
            </a:pPr>
            <a:r>
              <a:rPr lang="en-AU" sz="1800" spc="-25" dirty="0">
                <a:solidFill>
                  <a:srgbClr val="FF0000"/>
                </a:solidFill>
                <a:latin typeface="Calibri"/>
                <a:cs typeface="Calibri"/>
              </a:rPr>
              <a:t>The 95% CI exceeds the 20% non-inferiority limit.</a:t>
            </a:r>
          </a:p>
          <a:p>
            <a:pPr marL="12700">
              <a:lnSpc>
                <a:spcPts val="2155"/>
              </a:lnSpc>
              <a:spcBef>
                <a:spcPts val="100"/>
              </a:spcBef>
            </a:pPr>
            <a:r>
              <a:rPr lang="en-AU" spc="-25" dirty="0">
                <a:solidFill>
                  <a:srgbClr val="FF0000"/>
                </a:solidFill>
                <a:latin typeface="Calibri"/>
                <a:cs typeface="Calibri"/>
              </a:rPr>
              <a:t>Therefore, </a:t>
            </a:r>
            <a:r>
              <a:rPr lang="en-AU" b="1" spc="-25" dirty="0">
                <a:solidFill>
                  <a:srgbClr val="FF0000"/>
                </a:solidFill>
                <a:latin typeface="Calibri"/>
                <a:cs typeface="Calibri"/>
              </a:rPr>
              <a:t>cannot conclude cryopreserved platelets are non-inferior to liquid-stored platelets.</a:t>
            </a:r>
            <a:r>
              <a:rPr lang="en-AU" sz="1800" b="1" spc="-25" dirty="0">
                <a:solidFill>
                  <a:srgbClr val="FF0000"/>
                </a:solidFill>
                <a:latin typeface="Calibri"/>
                <a:cs typeface="Calibri"/>
              </a:rPr>
              <a:t> </a:t>
            </a:r>
          </a:p>
          <a:p>
            <a:pPr marL="12700">
              <a:lnSpc>
                <a:spcPts val="2155"/>
              </a:lnSpc>
              <a:spcBef>
                <a:spcPts val="100"/>
              </a:spcBef>
            </a:pPr>
            <a:endParaRPr lang="en-AU" b="1" spc="-25" dirty="0">
              <a:solidFill>
                <a:srgbClr val="FF0000"/>
              </a:solidFill>
              <a:latin typeface="Calibri"/>
              <a:cs typeface="Calibri"/>
            </a:endParaRPr>
          </a:p>
          <a:p>
            <a:pPr marL="12700">
              <a:lnSpc>
                <a:spcPts val="2155"/>
              </a:lnSpc>
              <a:spcBef>
                <a:spcPts val="100"/>
              </a:spcBef>
            </a:pPr>
            <a:r>
              <a:rPr lang="en-AU" sz="1800" spc="-25" dirty="0">
                <a:solidFill>
                  <a:srgbClr val="FF0000"/>
                </a:solidFill>
                <a:latin typeface="Calibri"/>
                <a:cs typeface="Calibri"/>
              </a:rPr>
              <a:t>Superiority of cryopreserved platelets is still within the range of 95% possibility</a:t>
            </a:r>
            <a:endParaRPr sz="1800" dirty="0">
              <a:latin typeface="Calibri"/>
              <a:cs typeface="Calibri"/>
            </a:endParaRPr>
          </a:p>
        </p:txBody>
      </p:sp>
    </p:spTree>
    <p:extLst>
      <p:ext uri="{BB962C8B-B14F-4D97-AF65-F5344CB8AC3E}">
        <p14:creationId xmlns:p14="http://schemas.microsoft.com/office/powerpoint/2010/main" val="16895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6B8B47-7C33-229B-87E8-80AB50659369}"/>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983861F6-7C0A-3A16-1B25-555ED03F77F1}"/>
              </a:ext>
            </a:extLst>
          </p:cNvPr>
          <p:cNvPicPr>
            <a:picLocks noChangeAspect="1"/>
          </p:cNvPicPr>
          <p:nvPr/>
        </p:nvPicPr>
        <p:blipFill>
          <a:blip r:embed="rId3"/>
          <a:stretch>
            <a:fillRect/>
          </a:stretch>
        </p:blipFill>
        <p:spPr>
          <a:xfrm>
            <a:off x="1" y="6269430"/>
            <a:ext cx="822036" cy="588570"/>
          </a:xfrm>
          <a:prstGeom prst="rect">
            <a:avLst/>
          </a:prstGeom>
        </p:spPr>
      </p:pic>
      <p:sp>
        <p:nvSpPr>
          <p:cNvPr id="2" name="TextBox 1">
            <a:extLst>
              <a:ext uri="{FF2B5EF4-FFF2-40B4-BE49-F238E27FC236}">
                <a16:creationId xmlns:a16="http://schemas.microsoft.com/office/drawing/2014/main" id="{706E6E13-0000-51C6-8A39-E25E5371B766}"/>
              </a:ext>
            </a:extLst>
          </p:cNvPr>
          <p:cNvSpPr txBox="1"/>
          <p:nvPr/>
        </p:nvSpPr>
        <p:spPr>
          <a:xfrm>
            <a:off x="4418938" y="2875818"/>
            <a:ext cx="3354123" cy="923330"/>
          </a:xfrm>
          <a:prstGeom prst="rect">
            <a:avLst/>
          </a:prstGeom>
          <a:noFill/>
        </p:spPr>
        <p:txBody>
          <a:bodyPr wrap="none" rtlCol="0">
            <a:spAutoFit/>
          </a:bodyPr>
          <a:lstStyle/>
          <a:p>
            <a:r>
              <a:rPr lang="en-AU" sz="5400" dirty="0">
                <a:latin typeface="Calibri" panose="020F0502020204030204" pitchFamily="34" charset="0"/>
                <a:ea typeface="Calibri" panose="020F0502020204030204" pitchFamily="34" charset="0"/>
                <a:cs typeface="Calibri" panose="020F0502020204030204" pitchFamily="34" charset="0"/>
              </a:rPr>
              <a:t>However….</a:t>
            </a:r>
            <a:endParaRPr lang="en-AU"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49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BDCC38-5BCD-FE44-8519-3759ED554E28}"/>
              </a:ext>
            </a:extLst>
          </p:cNvPr>
          <p:cNvSpPr txBox="1"/>
          <p:nvPr/>
        </p:nvSpPr>
        <p:spPr>
          <a:xfrm>
            <a:off x="373667" y="275083"/>
            <a:ext cx="197361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rPr>
              <a:t>Bleeding</a:t>
            </a:r>
            <a:endParaRPr kumimoji="0" lang="en-AU"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636B8B47-7C33-229B-87E8-80AB50659369}"/>
              </a:ext>
            </a:extLst>
          </p:cNvPr>
          <p:cNvSpPr/>
          <p:nvPr/>
        </p:nvSpPr>
        <p:spPr>
          <a:xfrm>
            <a:off x="0" y="6271491"/>
            <a:ext cx="12192000" cy="586509"/>
          </a:xfrm>
          <a:prstGeom prst="rect">
            <a:avLst/>
          </a:prstGeom>
          <a:gradFill flip="none" rotWithShape="1">
            <a:gsLst>
              <a:gs pos="0">
                <a:srgbClr val="C00000"/>
              </a:gs>
              <a:gs pos="94000">
                <a:srgbClr val="FFF7F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983861F6-7C0A-3A16-1B25-555ED03F77F1}"/>
              </a:ext>
            </a:extLst>
          </p:cNvPr>
          <p:cNvPicPr>
            <a:picLocks noChangeAspect="1"/>
          </p:cNvPicPr>
          <p:nvPr/>
        </p:nvPicPr>
        <p:blipFill>
          <a:blip r:embed="rId3"/>
          <a:stretch>
            <a:fillRect/>
          </a:stretch>
        </p:blipFill>
        <p:spPr>
          <a:xfrm>
            <a:off x="1" y="6269430"/>
            <a:ext cx="822036" cy="588570"/>
          </a:xfrm>
          <a:prstGeom prst="rect">
            <a:avLst/>
          </a:prstGeom>
        </p:spPr>
      </p:pic>
      <p:pic>
        <p:nvPicPr>
          <p:cNvPr id="2" name="Picture 1">
            <a:extLst>
              <a:ext uri="{FF2B5EF4-FFF2-40B4-BE49-F238E27FC236}">
                <a16:creationId xmlns:a16="http://schemas.microsoft.com/office/drawing/2014/main" id="{29DAD27A-C3BC-63C4-ABF0-8887EF5AA5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6" t="2218" r="1625" b="1161"/>
          <a:stretch/>
        </p:blipFill>
        <p:spPr bwMode="auto">
          <a:xfrm>
            <a:off x="433436" y="1386750"/>
            <a:ext cx="4426818" cy="34465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06514C16-438F-64C3-5B73-CAC485E62CA7}"/>
              </a:ext>
            </a:extLst>
          </p:cNvPr>
          <p:cNvGraphicFramePr>
            <a:graphicFrameLocks noGrp="1"/>
          </p:cNvGraphicFramePr>
          <p:nvPr>
            <p:extLst>
              <p:ext uri="{D42A27DB-BD31-4B8C-83A1-F6EECF244321}">
                <p14:modId xmlns:p14="http://schemas.microsoft.com/office/powerpoint/2010/main" val="3481399200"/>
              </p:ext>
            </p:extLst>
          </p:nvPr>
        </p:nvGraphicFramePr>
        <p:xfrm>
          <a:off x="5299571" y="1279792"/>
          <a:ext cx="5846843" cy="1323258"/>
        </p:xfrm>
        <a:graphic>
          <a:graphicData uri="http://schemas.openxmlformats.org/drawingml/2006/table">
            <a:tbl>
              <a:tblPr firstRow="1" firstCol="1">
                <a:tableStyleId>{5C22544A-7EE6-4342-B048-85BDC9FD1C3A}</a:tableStyleId>
              </a:tblPr>
              <a:tblGrid>
                <a:gridCol w="1703154">
                  <a:extLst>
                    <a:ext uri="{9D8B030D-6E8A-4147-A177-3AD203B41FA5}">
                      <a16:colId xmlns:a16="http://schemas.microsoft.com/office/drawing/2014/main" val="2214385070"/>
                    </a:ext>
                  </a:extLst>
                </a:gridCol>
                <a:gridCol w="1163168">
                  <a:extLst>
                    <a:ext uri="{9D8B030D-6E8A-4147-A177-3AD203B41FA5}">
                      <a16:colId xmlns:a16="http://schemas.microsoft.com/office/drawing/2014/main" val="2140157949"/>
                    </a:ext>
                  </a:extLst>
                </a:gridCol>
                <a:gridCol w="1208690">
                  <a:extLst>
                    <a:ext uri="{9D8B030D-6E8A-4147-A177-3AD203B41FA5}">
                      <a16:colId xmlns:a16="http://schemas.microsoft.com/office/drawing/2014/main" val="17278422"/>
                    </a:ext>
                  </a:extLst>
                </a:gridCol>
                <a:gridCol w="1071340">
                  <a:extLst>
                    <a:ext uri="{9D8B030D-6E8A-4147-A177-3AD203B41FA5}">
                      <a16:colId xmlns:a16="http://schemas.microsoft.com/office/drawing/2014/main" val="2048294263"/>
                    </a:ext>
                  </a:extLst>
                </a:gridCol>
                <a:gridCol w="700491">
                  <a:extLst>
                    <a:ext uri="{9D8B030D-6E8A-4147-A177-3AD203B41FA5}">
                      <a16:colId xmlns:a16="http://schemas.microsoft.com/office/drawing/2014/main" val="1739368226"/>
                    </a:ext>
                  </a:extLst>
                </a:gridCol>
              </a:tblGrid>
              <a:tr h="441086">
                <a:tc>
                  <a:txBody>
                    <a:bodyPr/>
                    <a:lstStyle/>
                    <a:p>
                      <a:pPr algn="ctr" fontAlgn="b"/>
                      <a:r>
                        <a:rPr lang="en-AU" sz="1100" u="none" strike="noStrike" dirty="0">
                          <a:effectLst/>
                          <a:latin typeface="+mn-lt"/>
                        </a:rPr>
                        <a:t>_NAME_</a:t>
                      </a:r>
                      <a:endParaRPr lang="en-AU" sz="1100" b="1" i="0" u="none" strike="noStrike" dirty="0">
                        <a:solidFill>
                          <a:srgbClr val="000000"/>
                        </a:solidFill>
                        <a:effectLst/>
                        <a:latin typeface="+mn-lt"/>
                      </a:endParaRPr>
                    </a:p>
                  </a:txBody>
                  <a:tcPr marL="9525" marR="9525" marT="9525" marB="0" anchor="b"/>
                </a:tc>
                <a:tc>
                  <a:txBody>
                    <a:bodyPr/>
                    <a:lstStyle/>
                    <a:p>
                      <a:pPr algn="ctr" fontAlgn="b"/>
                      <a:r>
                        <a:rPr lang="en-US" sz="1100" b="1" i="0" u="none" strike="noStrike" dirty="0">
                          <a:solidFill>
                            <a:schemeClr val="bg1"/>
                          </a:solidFill>
                          <a:effectLst/>
                          <a:latin typeface="+mn-lt"/>
                        </a:rPr>
                        <a:t>C</a:t>
                      </a:r>
                      <a:r>
                        <a:rPr lang="en-AU" sz="1100" b="1" i="0" u="none" strike="noStrike" dirty="0" err="1">
                          <a:solidFill>
                            <a:schemeClr val="bg1"/>
                          </a:solidFill>
                          <a:effectLst/>
                          <a:latin typeface="+mn-lt"/>
                        </a:rPr>
                        <a:t>ryo</a:t>
                      </a:r>
                      <a:r>
                        <a:rPr lang="en-AU" sz="1100" b="1" i="0" u="none" strike="noStrike" dirty="0">
                          <a:solidFill>
                            <a:schemeClr val="bg1"/>
                          </a:solidFill>
                          <a:effectLst/>
                          <a:latin typeface="+mn-lt"/>
                        </a:rPr>
                        <a:t> geo. mean (ml)</a:t>
                      </a:r>
                    </a:p>
                  </a:txBody>
                  <a:tcPr marL="9525" marR="9525" marT="9525" marB="0" anchor="b"/>
                </a:tc>
                <a:tc>
                  <a:txBody>
                    <a:bodyPr/>
                    <a:lstStyle/>
                    <a:p>
                      <a:pPr algn="ctr" fontAlgn="b"/>
                      <a:r>
                        <a:rPr lang="en-US" sz="1100" b="1" i="0" u="none" strike="noStrike" dirty="0">
                          <a:solidFill>
                            <a:schemeClr val="bg1"/>
                          </a:solidFill>
                          <a:effectLst/>
                          <a:latin typeface="+mn-lt"/>
                        </a:rPr>
                        <a:t> L</a:t>
                      </a:r>
                      <a:r>
                        <a:rPr lang="en-AU" sz="1100" b="1" i="0" u="none" strike="noStrike" dirty="0" err="1">
                          <a:solidFill>
                            <a:schemeClr val="bg1"/>
                          </a:solidFill>
                          <a:effectLst/>
                          <a:latin typeface="+mn-lt"/>
                        </a:rPr>
                        <a:t>iquid</a:t>
                      </a:r>
                      <a:r>
                        <a:rPr lang="en-AU" sz="1100" b="1" i="0" u="none" strike="noStrike" dirty="0">
                          <a:solidFill>
                            <a:schemeClr val="bg1"/>
                          </a:solidFill>
                          <a:effectLst/>
                          <a:latin typeface="+mn-lt"/>
                        </a:rPr>
                        <a:t> geo. mean (ml)</a:t>
                      </a:r>
                    </a:p>
                  </a:txBody>
                  <a:tcPr marL="9525" marR="9525" marT="9525" marB="0" anchor="b"/>
                </a:tc>
                <a:tc>
                  <a:txBody>
                    <a:bodyPr/>
                    <a:lstStyle/>
                    <a:p>
                      <a:pPr algn="ctr" fontAlgn="b"/>
                      <a:r>
                        <a:rPr lang="en-AU" sz="1100" u="none" strike="noStrike" dirty="0">
                          <a:effectLst/>
                          <a:latin typeface="+mn-lt"/>
                        </a:rPr>
                        <a:t>Ratio</a:t>
                      </a:r>
                      <a:endParaRPr lang="en-AU" sz="1100" b="1" i="0" u="none" strike="noStrike" dirty="0">
                        <a:solidFill>
                          <a:srgbClr val="000000"/>
                        </a:solidFill>
                        <a:effectLst/>
                        <a:latin typeface="+mn-lt"/>
                      </a:endParaRPr>
                    </a:p>
                  </a:txBody>
                  <a:tcPr marL="9525" marR="9525" marT="9525" marB="0" anchor="b"/>
                </a:tc>
                <a:tc>
                  <a:txBody>
                    <a:bodyPr/>
                    <a:lstStyle/>
                    <a:p>
                      <a:pPr algn="ctr" fontAlgn="b"/>
                      <a:r>
                        <a:rPr lang="en-AU" sz="1100" u="none" strike="noStrike" dirty="0">
                          <a:effectLst/>
                          <a:latin typeface="+mn-lt"/>
                        </a:rPr>
                        <a:t>P value</a:t>
                      </a:r>
                      <a:endParaRPr lang="en-AU" sz="11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521285438"/>
                  </a:ext>
                </a:extLst>
              </a:tr>
              <a:tr h="441086">
                <a:tc>
                  <a:txBody>
                    <a:bodyPr/>
                    <a:lstStyle/>
                    <a:p>
                      <a:pPr algn="ctr" fontAlgn="b"/>
                      <a:r>
                        <a:rPr lang="en-AU" sz="1100" u="none" strike="noStrike" dirty="0">
                          <a:effectLst/>
                          <a:latin typeface="+mn-lt"/>
                        </a:rPr>
                        <a:t>ICU blood loss at admission</a:t>
                      </a:r>
                      <a:endParaRPr lang="en-AU" sz="1100" b="0" i="0" u="none" strike="noStrike" dirty="0">
                        <a:solidFill>
                          <a:srgbClr val="000000"/>
                        </a:solidFill>
                        <a:effectLst/>
                        <a:latin typeface="+mn-lt"/>
                      </a:endParaRPr>
                    </a:p>
                  </a:txBody>
                  <a:tcPr marL="9525" marR="9525" marT="9525" marB="0" anchor="b"/>
                </a:tc>
                <a:tc>
                  <a:txBody>
                    <a:bodyPr/>
                    <a:lstStyle/>
                    <a:p>
                      <a:pPr algn="ctr" fontAlgn="b"/>
                      <a:r>
                        <a:rPr lang="en-AU" sz="1100" b="0" i="0" u="none" strike="noStrike" dirty="0">
                          <a:solidFill>
                            <a:srgbClr val="000000"/>
                          </a:solidFill>
                          <a:effectLst/>
                          <a:latin typeface="+mn-lt"/>
                        </a:rPr>
                        <a:t>113 (82-156)</a:t>
                      </a:r>
                    </a:p>
                  </a:txBody>
                  <a:tcPr marL="0" marR="0" marT="0" marB="0" anchor="b"/>
                </a:tc>
                <a:tc>
                  <a:txBody>
                    <a:bodyPr/>
                    <a:lstStyle/>
                    <a:p>
                      <a:pPr algn="ctr" fontAlgn="b"/>
                      <a:r>
                        <a:rPr lang="en-AU" sz="1100" b="0" i="0" u="none" strike="noStrike" dirty="0">
                          <a:solidFill>
                            <a:srgbClr val="000000"/>
                          </a:solidFill>
                          <a:effectLst/>
                          <a:latin typeface="+mn-lt"/>
                        </a:rPr>
                        <a:t>46 (28-73)</a:t>
                      </a:r>
                    </a:p>
                  </a:txBody>
                  <a:tcPr marL="0" marR="0" marT="0" marB="0" anchor="b"/>
                </a:tc>
                <a:tc>
                  <a:txBody>
                    <a:bodyPr/>
                    <a:lstStyle/>
                    <a:p>
                      <a:pPr algn="ctr" fontAlgn="b"/>
                      <a:r>
                        <a:rPr lang="en-AU" sz="1100" b="0" i="0" u="none" strike="noStrike" dirty="0">
                          <a:solidFill>
                            <a:srgbClr val="FF0000"/>
                          </a:solidFill>
                          <a:effectLst/>
                          <a:latin typeface="+mn-lt"/>
                        </a:rPr>
                        <a:t>2.48 (1.40-4.38)</a:t>
                      </a:r>
                    </a:p>
                  </a:txBody>
                  <a:tcPr marL="0" marR="0" marT="0" marB="0" anchor="b"/>
                </a:tc>
                <a:tc>
                  <a:txBody>
                    <a:bodyPr/>
                    <a:lstStyle/>
                    <a:p>
                      <a:pPr algn="ctr" fontAlgn="b"/>
                      <a:r>
                        <a:rPr lang="en-AU" sz="1100" u="none" strike="noStrike" dirty="0">
                          <a:solidFill>
                            <a:srgbClr val="FF0000"/>
                          </a:solidFill>
                          <a:effectLst/>
                          <a:latin typeface="+mn-lt"/>
                        </a:rPr>
                        <a:t>&lt;0.001</a:t>
                      </a:r>
                      <a:endParaRPr lang="en-AU" sz="1100" b="0"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3863874244"/>
                  </a:ext>
                </a:extLst>
              </a:tr>
              <a:tr h="441086">
                <a:tc>
                  <a:txBody>
                    <a:bodyPr/>
                    <a:lstStyle/>
                    <a:p>
                      <a:pPr algn="ctr" fontAlgn="b"/>
                      <a:r>
                        <a:rPr lang="en-AU" sz="1100" b="1" u="none" strike="noStrike" dirty="0">
                          <a:solidFill>
                            <a:schemeClr val="bg1"/>
                          </a:solidFill>
                          <a:effectLst/>
                          <a:latin typeface="+mn-lt"/>
                        </a:rPr>
                        <a:t>Total Post Op Blood Loss</a:t>
                      </a:r>
                    </a:p>
                    <a:p>
                      <a:pPr algn="ctr" fontAlgn="b"/>
                      <a:r>
                        <a:rPr lang="en-AU" sz="1100" b="1" i="0" u="none" strike="noStrike" dirty="0">
                          <a:solidFill>
                            <a:schemeClr val="bg1"/>
                          </a:solidFill>
                          <a:effectLst/>
                          <a:latin typeface="+mn-lt"/>
                        </a:rPr>
                        <a:t>(as shown on this graph)</a:t>
                      </a:r>
                    </a:p>
                  </a:txBody>
                  <a:tcPr marL="9525" marR="9525" marT="9525" marB="0" anchor="b"/>
                </a:tc>
                <a:tc>
                  <a:txBody>
                    <a:bodyPr/>
                    <a:lstStyle/>
                    <a:p>
                      <a:pPr algn="ctr" fontAlgn="b"/>
                      <a:r>
                        <a:rPr lang="en-AU" sz="1100" b="0" i="0" u="none" strike="noStrike" dirty="0">
                          <a:solidFill>
                            <a:srgbClr val="000000"/>
                          </a:solidFill>
                          <a:effectLst/>
                          <a:latin typeface="+mn-lt"/>
                        </a:rPr>
                        <a:t>1273 (1096-1479)</a:t>
                      </a:r>
                    </a:p>
                  </a:txBody>
                  <a:tcPr marL="0" marR="0" marT="0" marB="0" anchor="b"/>
                </a:tc>
                <a:tc>
                  <a:txBody>
                    <a:bodyPr/>
                    <a:lstStyle/>
                    <a:p>
                      <a:pPr algn="ctr" fontAlgn="b"/>
                      <a:r>
                        <a:rPr lang="en-AU" sz="1100" b="0" i="0" u="none" strike="noStrike" dirty="0">
                          <a:solidFill>
                            <a:srgbClr val="000000"/>
                          </a:solidFill>
                          <a:effectLst/>
                          <a:latin typeface="+mn-lt"/>
                        </a:rPr>
                        <a:t>972 (848-1114)</a:t>
                      </a:r>
                    </a:p>
                  </a:txBody>
                  <a:tcPr marL="0" marR="0" marT="0" marB="0" anchor="b"/>
                </a:tc>
                <a:tc>
                  <a:txBody>
                    <a:bodyPr/>
                    <a:lstStyle/>
                    <a:p>
                      <a:pPr algn="ctr" fontAlgn="b"/>
                      <a:r>
                        <a:rPr lang="en-AU" sz="1100" b="1" i="0" u="none" strike="noStrike" dirty="0">
                          <a:solidFill>
                            <a:srgbClr val="FF0000"/>
                          </a:solidFill>
                          <a:effectLst/>
                          <a:latin typeface="+mn-lt"/>
                        </a:rPr>
                        <a:t>1.31 (1.07-1.60)</a:t>
                      </a:r>
                    </a:p>
                  </a:txBody>
                  <a:tcPr marL="0" marR="0" marT="0" marB="0" anchor="b"/>
                </a:tc>
                <a:tc>
                  <a:txBody>
                    <a:bodyPr/>
                    <a:lstStyle/>
                    <a:p>
                      <a:pPr algn="ctr" fontAlgn="b"/>
                      <a:r>
                        <a:rPr lang="en-AU" sz="1100" u="none" strike="noStrike" dirty="0">
                          <a:solidFill>
                            <a:srgbClr val="FF0000"/>
                          </a:solidFill>
                          <a:effectLst/>
                          <a:latin typeface="+mn-lt"/>
                        </a:rPr>
                        <a:t>0.01</a:t>
                      </a:r>
                      <a:endParaRPr lang="en-AU" sz="1100" b="0"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1991915367"/>
                  </a:ext>
                </a:extLst>
              </a:tr>
            </a:tbl>
          </a:graphicData>
        </a:graphic>
      </p:graphicFrame>
      <p:sp>
        <p:nvSpPr>
          <p:cNvPr id="12" name="Star: 5 Points 11">
            <a:extLst>
              <a:ext uri="{FF2B5EF4-FFF2-40B4-BE49-F238E27FC236}">
                <a16:creationId xmlns:a16="http://schemas.microsoft.com/office/drawing/2014/main" id="{07096205-ECFF-18BA-20FA-BEE5944B69A4}"/>
              </a:ext>
            </a:extLst>
          </p:cNvPr>
          <p:cNvSpPr/>
          <p:nvPr/>
        </p:nvSpPr>
        <p:spPr>
          <a:xfrm>
            <a:off x="11288489" y="1820196"/>
            <a:ext cx="306453" cy="335930"/>
          </a:xfrm>
          <a:prstGeom prst="star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Star: 5 Points 14">
            <a:extLst>
              <a:ext uri="{FF2B5EF4-FFF2-40B4-BE49-F238E27FC236}">
                <a16:creationId xmlns:a16="http://schemas.microsoft.com/office/drawing/2014/main" id="{33ECBA6A-6807-1097-AFF1-392814A57F12}"/>
              </a:ext>
            </a:extLst>
          </p:cNvPr>
          <p:cNvSpPr/>
          <p:nvPr/>
        </p:nvSpPr>
        <p:spPr>
          <a:xfrm>
            <a:off x="11291245" y="2267120"/>
            <a:ext cx="306453" cy="335930"/>
          </a:xfrm>
          <a:prstGeom prst="star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6" name="Table 15">
            <a:extLst>
              <a:ext uri="{FF2B5EF4-FFF2-40B4-BE49-F238E27FC236}">
                <a16:creationId xmlns:a16="http://schemas.microsoft.com/office/drawing/2014/main" id="{75655F50-6AF1-08B9-64B1-4AF43D9A78BA}"/>
              </a:ext>
            </a:extLst>
          </p:cNvPr>
          <p:cNvGraphicFramePr>
            <a:graphicFrameLocks noGrp="1"/>
          </p:cNvGraphicFramePr>
          <p:nvPr/>
        </p:nvGraphicFramePr>
        <p:xfrm>
          <a:off x="256153" y="4788588"/>
          <a:ext cx="4689071" cy="356825"/>
        </p:xfrm>
        <a:graphic>
          <a:graphicData uri="http://schemas.openxmlformats.org/drawingml/2006/table">
            <a:tbl>
              <a:tblPr>
                <a:tableStyleId>{5C22544A-7EE6-4342-B048-85BDC9FD1C3A}</a:tableStyleId>
              </a:tblPr>
              <a:tblGrid>
                <a:gridCol w="677636">
                  <a:extLst>
                    <a:ext uri="{9D8B030D-6E8A-4147-A177-3AD203B41FA5}">
                      <a16:colId xmlns:a16="http://schemas.microsoft.com/office/drawing/2014/main" val="1701704402"/>
                    </a:ext>
                  </a:extLst>
                </a:gridCol>
                <a:gridCol w="613262">
                  <a:extLst>
                    <a:ext uri="{9D8B030D-6E8A-4147-A177-3AD203B41FA5}">
                      <a16:colId xmlns:a16="http://schemas.microsoft.com/office/drawing/2014/main" val="3991381596"/>
                    </a:ext>
                  </a:extLst>
                </a:gridCol>
                <a:gridCol w="502016">
                  <a:extLst>
                    <a:ext uri="{9D8B030D-6E8A-4147-A177-3AD203B41FA5}">
                      <a16:colId xmlns:a16="http://schemas.microsoft.com/office/drawing/2014/main" val="3910261524"/>
                    </a:ext>
                  </a:extLst>
                </a:gridCol>
                <a:gridCol w="518600">
                  <a:extLst>
                    <a:ext uri="{9D8B030D-6E8A-4147-A177-3AD203B41FA5}">
                      <a16:colId xmlns:a16="http://schemas.microsoft.com/office/drawing/2014/main" val="1332156254"/>
                    </a:ext>
                  </a:extLst>
                </a:gridCol>
                <a:gridCol w="594389">
                  <a:extLst>
                    <a:ext uri="{9D8B030D-6E8A-4147-A177-3AD203B41FA5}">
                      <a16:colId xmlns:a16="http://schemas.microsoft.com/office/drawing/2014/main" val="291407236"/>
                    </a:ext>
                  </a:extLst>
                </a:gridCol>
                <a:gridCol w="594389">
                  <a:extLst>
                    <a:ext uri="{9D8B030D-6E8A-4147-A177-3AD203B41FA5}">
                      <a16:colId xmlns:a16="http://schemas.microsoft.com/office/drawing/2014/main" val="84548937"/>
                    </a:ext>
                  </a:extLst>
                </a:gridCol>
                <a:gridCol w="528346">
                  <a:extLst>
                    <a:ext uri="{9D8B030D-6E8A-4147-A177-3AD203B41FA5}">
                      <a16:colId xmlns:a16="http://schemas.microsoft.com/office/drawing/2014/main" val="196836551"/>
                    </a:ext>
                  </a:extLst>
                </a:gridCol>
                <a:gridCol w="660433">
                  <a:extLst>
                    <a:ext uri="{9D8B030D-6E8A-4147-A177-3AD203B41FA5}">
                      <a16:colId xmlns:a16="http://schemas.microsoft.com/office/drawing/2014/main" val="1825104670"/>
                    </a:ext>
                  </a:extLst>
                </a:gridCol>
              </a:tblGrid>
              <a:tr h="143465">
                <a:tc>
                  <a:txBody>
                    <a:bodyPr/>
                    <a:lstStyle/>
                    <a:p>
                      <a:pPr algn="l" fontAlgn="b"/>
                      <a:r>
                        <a:rPr lang="en-AU" sz="700" u="none" strike="noStrike" dirty="0">
                          <a:effectLst/>
                        </a:rPr>
                        <a:t>Time</a:t>
                      </a:r>
                      <a:endParaRPr lang="en-AU" sz="700" b="1"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dirty="0">
                          <a:effectLst/>
                        </a:rPr>
                        <a:t>ICU admission</a:t>
                      </a:r>
                      <a:endParaRPr lang="en-AU" sz="700" b="1"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dirty="0">
                          <a:effectLst/>
                        </a:rPr>
                        <a:t>6hrs</a:t>
                      </a:r>
                      <a:endParaRPr lang="en-AU" sz="700" b="1"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a:effectLst/>
                        </a:rPr>
                        <a:t>12hours</a:t>
                      </a:r>
                      <a:endParaRPr lang="en-AU" sz="700" b="1" i="0" u="none" strike="noStrike">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a:effectLst/>
                        </a:rPr>
                        <a:t>18hrs</a:t>
                      </a:r>
                      <a:endParaRPr lang="en-AU" sz="700" b="1" i="0" u="none" strike="noStrike">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a:effectLst/>
                        </a:rPr>
                        <a:t>24hrs</a:t>
                      </a:r>
                      <a:endParaRPr lang="en-AU" sz="700" b="1" i="0" u="none" strike="noStrike">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dirty="0">
                          <a:effectLst/>
                        </a:rPr>
                        <a:t>48hrs</a:t>
                      </a:r>
                      <a:endParaRPr lang="en-AU" sz="700" b="1"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a:effectLst/>
                        </a:rPr>
                        <a:t>Drain removal</a:t>
                      </a:r>
                      <a:endParaRPr lang="en-AU" sz="700" b="1" i="0" u="none" strike="noStrike">
                        <a:solidFill>
                          <a:srgbClr val="000000"/>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2825016262"/>
                  </a:ext>
                </a:extLst>
              </a:tr>
              <a:tr h="0">
                <a:tc>
                  <a:txBody>
                    <a:bodyPr/>
                    <a:lstStyle/>
                    <a:p>
                      <a:pPr algn="l" fontAlgn="b"/>
                      <a:r>
                        <a:rPr lang="en-AU" sz="700" u="none" strike="noStrike" dirty="0">
                          <a:effectLst/>
                        </a:rPr>
                        <a:t>Cryopreserved, n</a:t>
                      </a:r>
                      <a:endParaRPr lang="en-AU" sz="700" b="0"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dirty="0">
                          <a:effectLst/>
                        </a:rPr>
                        <a:t>103</a:t>
                      </a:r>
                      <a:endParaRPr lang="en-AU" sz="700" b="0"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dirty="0">
                          <a:effectLst/>
                        </a:rPr>
                        <a:t>103</a:t>
                      </a:r>
                      <a:endParaRPr lang="en-AU" sz="700" b="0"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dirty="0">
                          <a:effectLst/>
                        </a:rPr>
                        <a:t>103</a:t>
                      </a:r>
                      <a:endParaRPr lang="en-AU" sz="700" b="0"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dirty="0">
                          <a:effectLst/>
                        </a:rPr>
                        <a:t>102</a:t>
                      </a:r>
                      <a:endParaRPr lang="en-AU" sz="700" b="0"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dirty="0">
                          <a:effectLst/>
                        </a:rPr>
                        <a:t>98</a:t>
                      </a:r>
                      <a:endParaRPr lang="en-AU" sz="700" b="0"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dirty="0">
                          <a:effectLst/>
                        </a:rPr>
                        <a:t>94</a:t>
                      </a:r>
                      <a:endParaRPr lang="en-AU" sz="700" b="0"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a:effectLst/>
                        </a:rPr>
                        <a:t>57</a:t>
                      </a:r>
                      <a:endParaRPr lang="en-AU" sz="700" b="0" i="0" u="none" strike="noStrike">
                        <a:solidFill>
                          <a:srgbClr val="000000"/>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2736570803"/>
                  </a:ext>
                </a:extLst>
              </a:tr>
              <a:tr h="87611">
                <a:tc>
                  <a:txBody>
                    <a:bodyPr/>
                    <a:lstStyle/>
                    <a:p>
                      <a:pPr algn="l" fontAlgn="b"/>
                      <a:r>
                        <a:rPr lang="en-AU" sz="700" u="none" strike="noStrike" dirty="0">
                          <a:effectLst/>
                        </a:rPr>
                        <a:t>Liquid-stored, n</a:t>
                      </a:r>
                      <a:endParaRPr lang="en-AU" sz="700" b="0"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dirty="0">
                          <a:effectLst/>
                        </a:rPr>
                        <a:t>97</a:t>
                      </a:r>
                      <a:endParaRPr lang="en-AU" sz="700" b="0"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a:effectLst/>
                        </a:rPr>
                        <a:t>98</a:t>
                      </a:r>
                      <a:endParaRPr lang="en-AU" sz="700" b="0" i="0" u="none" strike="noStrike">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a:effectLst/>
                        </a:rPr>
                        <a:t>98</a:t>
                      </a:r>
                      <a:endParaRPr lang="en-AU" sz="700" b="0" i="0" u="none" strike="noStrike">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dirty="0">
                          <a:effectLst/>
                        </a:rPr>
                        <a:t>98</a:t>
                      </a:r>
                      <a:endParaRPr lang="en-AU" sz="700" b="0"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dirty="0">
                          <a:effectLst/>
                        </a:rPr>
                        <a:t>91</a:t>
                      </a:r>
                      <a:endParaRPr lang="en-AU" sz="700" b="0"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dirty="0">
                          <a:effectLst/>
                        </a:rPr>
                        <a:t>78</a:t>
                      </a:r>
                      <a:endParaRPr lang="en-AU" sz="700" b="0" i="0" u="none" strike="noStrike" dirty="0">
                        <a:solidFill>
                          <a:srgbClr val="000000"/>
                        </a:solidFill>
                        <a:effectLst/>
                        <a:latin typeface="Arial" panose="020B0604020202020204" pitchFamily="34" charset="0"/>
                      </a:endParaRPr>
                    </a:p>
                  </a:txBody>
                  <a:tcPr marL="0" marR="0" marT="0" marB="0" anchor="b">
                    <a:noFill/>
                  </a:tcPr>
                </a:tc>
                <a:tc>
                  <a:txBody>
                    <a:bodyPr/>
                    <a:lstStyle/>
                    <a:p>
                      <a:pPr algn="ctr" fontAlgn="b"/>
                      <a:r>
                        <a:rPr lang="en-AU" sz="700" u="none" strike="noStrike" dirty="0">
                          <a:effectLst/>
                        </a:rPr>
                        <a:t>53</a:t>
                      </a:r>
                      <a:endParaRPr lang="en-AU" sz="700" b="0" i="0" u="none" strike="noStrike" dirty="0">
                        <a:solidFill>
                          <a:srgbClr val="000000"/>
                        </a:solidFill>
                        <a:effectLst/>
                        <a:latin typeface="Arial" panose="020B0604020202020204" pitchFamily="34" charset="0"/>
                      </a:endParaRPr>
                    </a:p>
                  </a:txBody>
                  <a:tcPr marL="0" marR="0" marT="0" marB="0" anchor="b">
                    <a:noFill/>
                  </a:tcPr>
                </a:tc>
                <a:extLst>
                  <a:ext uri="{0D108BD9-81ED-4DB2-BD59-A6C34878D82A}">
                    <a16:rowId xmlns:a16="http://schemas.microsoft.com/office/drawing/2014/main" val="288575102"/>
                  </a:ext>
                </a:extLst>
              </a:tr>
            </a:tbl>
          </a:graphicData>
        </a:graphic>
      </p:graphicFrame>
      <p:sp>
        <p:nvSpPr>
          <p:cNvPr id="17" name="TextBox 16">
            <a:extLst>
              <a:ext uri="{FF2B5EF4-FFF2-40B4-BE49-F238E27FC236}">
                <a16:creationId xmlns:a16="http://schemas.microsoft.com/office/drawing/2014/main" id="{1309FB88-7E3F-6419-6102-A32D0B4DD05B}"/>
              </a:ext>
            </a:extLst>
          </p:cNvPr>
          <p:cNvSpPr txBox="1"/>
          <p:nvPr/>
        </p:nvSpPr>
        <p:spPr>
          <a:xfrm>
            <a:off x="970471" y="1450977"/>
            <a:ext cx="986167" cy="261610"/>
          </a:xfrm>
          <a:prstGeom prst="rect">
            <a:avLst/>
          </a:prstGeom>
          <a:noFill/>
        </p:spPr>
        <p:txBody>
          <a:bodyPr wrap="none" rtlCol="0">
            <a:spAutoFit/>
          </a:bodyPr>
          <a:lstStyle/>
          <a:p>
            <a:r>
              <a:rPr lang="en-AU" sz="1050" dirty="0"/>
              <a:t>Note log scale</a:t>
            </a:r>
          </a:p>
        </p:txBody>
      </p:sp>
      <p:sp>
        <p:nvSpPr>
          <p:cNvPr id="18" name="TextBox 17">
            <a:extLst>
              <a:ext uri="{FF2B5EF4-FFF2-40B4-BE49-F238E27FC236}">
                <a16:creationId xmlns:a16="http://schemas.microsoft.com/office/drawing/2014/main" id="{B7D71BB4-C140-FDBB-BB9F-D599134F5F0A}"/>
              </a:ext>
            </a:extLst>
          </p:cNvPr>
          <p:cNvSpPr txBox="1"/>
          <p:nvPr/>
        </p:nvSpPr>
        <p:spPr>
          <a:xfrm>
            <a:off x="5299571" y="3774507"/>
            <a:ext cx="5412055" cy="1477328"/>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blood loss at time of ICU admission and </a:t>
            </a:r>
          </a:p>
          <a:p>
            <a:pPr marL="285750" indent="-285750">
              <a:buFont typeface="Arial" panose="020B0604020202020204" pitchFamily="34" charset="0"/>
              <a:buChar cha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total post-op blood loss </a:t>
            </a:r>
          </a:p>
          <a:p>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were higher with cryopreserved platelets</a:t>
            </a:r>
          </a:p>
          <a:p>
            <a:endParaRPr lang="en-US"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Total Post Op blood loss was 31% higher</a:t>
            </a:r>
          </a:p>
        </p:txBody>
      </p:sp>
      <p:pic>
        <p:nvPicPr>
          <p:cNvPr id="4" name="Picture 3">
            <a:extLst>
              <a:ext uri="{FF2B5EF4-FFF2-40B4-BE49-F238E27FC236}">
                <a16:creationId xmlns:a16="http://schemas.microsoft.com/office/drawing/2014/main" id="{BE858D42-5B6C-E5CA-A919-C98509F13278}"/>
              </a:ext>
            </a:extLst>
          </p:cNvPr>
          <p:cNvPicPr>
            <a:picLocks noChangeAspect="1"/>
          </p:cNvPicPr>
          <p:nvPr/>
        </p:nvPicPr>
        <p:blipFill>
          <a:blip r:embed="rId5"/>
          <a:srcRect r="68719" b="29437"/>
          <a:stretch>
            <a:fillRect/>
          </a:stretch>
        </p:blipFill>
        <p:spPr>
          <a:xfrm>
            <a:off x="9907737" y="3282204"/>
            <a:ext cx="2028110" cy="2553884"/>
          </a:xfrm>
          <a:prstGeom prst="rect">
            <a:avLst/>
          </a:prstGeom>
        </p:spPr>
      </p:pic>
    </p:spTree>
    <p:extLst>
      <p:ext uri="{BB962C8B-B14F-4D97-AF65-F5344CB8AC3E}">
        <p14:creationId xmlns:p14="http://schemas.microsoft.com/office/powerpoint/2010/main" val="2863039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3F74850A86974987BD17ED137103F6" ma:contentTypeVersion="20" ma:contentTypeDescription="Create a new document." ma:contentTypeScope="" ma:versionID="9f4ad4681db88e0275b375d36a6284da">
  <xsd:schema xmlns:xsd="http://www.w3.org/2001/XMLSchema" xmlns:xs="http://www.w3.org/2001/XMLSchema" xmlns:p="http://schemas.microsoft.com/office/2006/metadata/properties" xmlns:ns1="http://schemas.microsoft.com/sharepoint/v3" xmlns:ns2="47f86385-5faa-4594-8ecf-f9ce1cbeefe1" xmlns:ns3="421351a6-a665-477f-9f85-df069f1fe2c7" targetNamespace="http://schemas.microsoft.com/office/2006/metadata/properties" ma:root="true" ma:fieldsID="c810b0f7e468e5976f248f8e7a329626" ns1:_="" ns2:_="" ns3:_="">
    <xsd:import namespace="http://schemas.microsoft.com/sharepoint/v3"/>
    <xsd:import namespace="47f86385-5faa-4594-8ecf-f9ce1cbeefe1"/>
    <xsd:import namespace="421351a6-a665-477f-9f85-df069f1fe2c7"/>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f86385-5faa-4594-8ecf-f9ce1cbeefe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description="Office" ma:internalName="MigrationWizIdPermissionLevels">
      <xsd:simpleType>
        <xsd:restriction base="dms:Text"/>
      </xsd:simpleType>
    </xsd:element>
    <xsd:element name="MigrationWizIdDocumentLibraryPermissions" ma:index="11" nillable="true" ma:displayName="MigrationWizIdDocumentLibraryPermissions" ma:description="Office" ma:internalName="MigrationWizIdDocumentLibraryPermissions">
      <xsd:simpleType>
        <xsd:restriction base="dms:Text"/>
      </xsd:simpleType>
    </xsd:element>
    <xsd:element name="MigrationWizIdSecurityGroups" ma:index="12" nillable="true" ma:displayName="MigrationWizIdSecurityGroups" ma:description="Office"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7fc2be9-b7d4-4faa-9768-1e0dd150f0c0"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351a6-a665-477f-9f85-df069f1fe2c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45ba439-3d40-4577-ab65-4f589cb3ecc9}" ma:internalName="TaxCatchAll" ma:showField="CatchAllData" ma:web="421351a6-a665-477f-9f85-df069f1fe2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21351a6-a665-477f-9f85-df069f1fe2c7" xsi:nil="true"/>
    <MigrationWizIdDocumentLibraryPermissions xmlns="47f86385-5faa-4594-8ecf-f9ce1cbeefe1" xsi:nil="true"/>
    <MigrationWizIdPermissions xmlns="47f86385-5faa-4594-8ecf-f9ce1cbeefe1" xsi:nil="true"/>
    <MigrationWizIdSecurityGroups xmlns="47f86385-5faa-4594-8ecf-f9ce1cbeefe1" xsi:nil="true"/>
    <MigrationWizId xmlns="47f86385-5faa-4594-8ecf-f9ce1cbeefe1" xsi:nil="true"/>
    <lcf76f155ced4ddcb4097134ff3c332f xmlns="47f86385-5faa-4594-8ecf-f9ce1cbeefe1">
      <Terms xmlns="http://schemas.microsoft.com/office/infopath/2007/PartnerControls"/>
    </lcf76f155ced4ddcb4097134ff3c332f>
    <MigrationWizIdPermissionLevels xmlns="47f86385-5faa-4594-8ecf-f9ce1cbeefe1"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7E3E98B-CFDC-4FEF-B887-8AC9713922B1}"/>
</file>

<file path=customXml/itemProps2.xml><?xml version="1.0" encoding="utf-8"?>
<ds:datastoreItem xmlns:ds="http://schemas.openxmlformats.org/officeDocument/2006/customXml" ds:itemID="{4DE4B931-E3E4-44EC-8482-1CECAA480B06}">
  <ds:schemaRefs>
    <ds:schemaRef ds:uri="http://schemas.microsoft.com/sharepoint/v3/contenttype/forms"/>
  </ds:schemaRefs>
</ds:datastoreItem>
</file>

<file path=customXml/itemProps3.xml><?xml version="1.0" encoding="utf-8"?>
<ds:datastoreItem xmlns:ds="http://schemas.openxmlformats.org/officeDocument/2006/customXml" ds:itemID="{59EE8603-96B6-471E-9F14-19052287F72C}">
  <ds:schemaRefs>
    <ds:schemaRef ds:uri="http://schemas.microsoft.com/office/2006/metadata/properties"/>
    <ds:schemaRef ds:uri="http://www.w3.org/2000/xmlns/"/>
    <ds:schemaRef ds:uri="62852159-9355-4b66-b57c-31d9fd414fee"/>
    <ds:schemaRef ds:uri="http://www.w3.org/2001/XMLSchema-instance"/>
    <ds:schemaRef ds:uri="http://schemas.microsoft.com/office/infopath/2007/PartnerControls"/>
  </ds:schemaRefs>
</ds:datastoreItem>
</file>

<file path=docMetadata/LabelInfo.xml><?xml version="1.0" encoding="utf-8"?>
<clbl:labelList xmlns:clbl="http://schemas.microsoft.com/office/2020/mipLabelMetadata">
  <clbl:label id="{8b70b9b4-4e86-47ad-ba30-80a481ff8f08}" enabled="1" method="Privileged" siteId="{957b3627-a629-4769-908d-ff92d7d3323d}" removed="0"/>
</clbl:labelList>
</file>

<file path=docProps/app.xml><?xml version="1.0" encoding="utf-8"?>
<Properties xmlns="http://schemas.openxmlformats.org/officeDocument/2006/extended-properties" xmlns:vt="http://schemas.openxmlformats.org/officeDocument/2006/docPropsVTypes">
  <Template/>
  <TotalTime>25957</TotalTime>
  <Words>1565</Words>
  <Application>Microsoft Office PowerPoint</Application>
  <PresentationFormat>Widescreen</PresentationFormat>
  <Paragraphs>217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vt:lpstr>
      <vt:lpstr>Office Theme</vt:lpstr>
      <vt:lpstr>Translational Challenges in Product Development of Platelet and Platelet-like Products: experience of the CLIP-II trial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Kyle</dc:creator>
  <cp:lastModifiedBy>Michael Reade</cp:lastModifiedBy>
  <cp:revision>129</cp:revision>
  <dcterms:created xsi:type="dcterms:W3CDTF">2024-06-11T20:27:42Z</dcterms:created>
  <dcterms:modified xsi:type="dcterms:W3CDTF">2026-02-09T06:25:06Z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0x010100C93F74850A86974987BD17ED137103F6</vt:lpwstr>
  </property>
  <property fmtid="{D5CDD505-2E9C-101B-9397-08002B2CF9AE}" pid="3" name="MSIP_Label_0f488380-630a-4f55-a077-a19445e3f360_Enabled">
    <vt:lpwstr>true</vt:lpwstr>
  </property>
  <property fmtid="{D5CDD505-2E9C-101B-9397-08002B2CF9AE}" pid="4" name="MSIP_Label_0f488380-630a-4f55-a077-a19445e3f360_SetDate">
    <vt:lpwstr>2024-10-16T14:58:44Z</vt:lpwstr>
  </property>
  <property fmtid="{D5CDD505-2E9C-101B-9397-08002B2CF9AE}" pid="5" name="MSIP_Label_0f488380-630a-4f55-a077-a19445e3f360_Method">
    <vt:lpwstr>Standard</vt:lpwstr>
  </property>
  <property fmtid="{D5CDD505-2E9C-101B-9397-08002B2CF9AE}" pid="6" name="MSIP_Label_0f488380-630a-4f55-a077-a19445e3f360_Name">
    <vt:lpwstr>OFFICIAL - INTERNAL</vt:lpwstr>
  </property>
  <property fmtid="{D5CDD505-2E9C-101B-9397-08002B2CF9AE}" pid="7" name="MSIP_Label_0f488380-630a-4f55-a077-a19445e3f360_SiteId">
    <vt:lpwstr>b6e377cf-9db3-46cb-91a2-fad9605bb15c</vt:lpwstr>
  </property>
  <property fmtid="{D5CDD505-2E9C-101B-9397-08002B2CF9AE}" pid="8" name="MSIP_Label_0f488380-630a-4f55-a077-a19445e3f360_ActionId">
    <vt:lpwstr>734faed3-40a8-42bd-ba66-7bb4a90231d3</vt:lpwstr>
  </property>
  <property fmtid="{D5CDD505-2E9C-101B-9397-08002B2CF9AE}" pid="9" name="MSIP_Label_0f488380-630a-4f55-a077-a19445e3f360_ContentBits">
    <vt:lpwstr>0</vt:lpwstr>
  </property>
</Properties>
</file>