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1" r:id="rId4"/>
  </p:sldMasterIdLst>
  <p:notesMasterIdLst>
    <p:notesMasterId r:id="rId31"/>
  </p:notesMasterIdLst>
  <p:handoutMasterIdLst>
    <p:handoutMasterId r:id="rId32"/>
  </p:handoutMasterIdLst>
  <p:sldIdLst>
    <p:sldId id="413" r:id="rId5"/>
    <p:sldId id="285" r:id="rId6"/>
    <p:sldId id="2145726593" r:id="rId7"/>
    <p:sldId id="809" r:id="rId8"/>
    <p:sldId id="2145726621" r:id="rId9"/>
    <p:sldId id="2145726557" r:id="rId10"/>
    <p:sldId id="286" r:id="rId11"/>
    <p:sldId id="2145726602" r:id="rId12"/>
    <p:sldId id="828" r:id="rId13"/>
    <p:sldId id="558" r:id="rId14"/>
    <p:sldId id="2145726603" r:id="rId15"/>
    <p:sldId id="794" r:id="rId16"/>
    <p:sldId id="813" r:id="rId17"/>
    <p:sldId id="815" r:id="rId18"/>
    <p:sldId id="816" r:id="rId19"/>
    <p:sldId id="822" r:id="rId20"/>
    <p:sldId id="2145726622" r:id="rId21"/>
    <p:sldId id="830" r:id="rId22"/>
    <p:sldId id="831" r:id="rId23"/>
    <p:sldId id="832" r:id="rId24"/>
    <p:sldId id="833" r:id="rId25"/>
    <p:sldId id="834" r:id="rId26"/>
    <p:sldId id="2145726591" r:id="rId27"/>
    <p:sldId id="2145726607" r:id="rId28"/>
    <p:sldId id="2145726605" r:id="rId29"/>
    <p:sldId id="263" r:id="rId3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8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shman, Mary" initials="CM" lastIdx="4" clrIdx="0"/>
  <p:cmAuthor id="2" name="Knight, Jason" initials="KJ" lastIdx="3" clrIdx="1">
    <p:extLst>
      <p:ext uri="{19B8F6BF-5375-455C-9EA6-DF929625EA0E}">
        <p15:presenceInfo xmlns:p15="http://schemas.microsoft.com/office/powerpoint/2012/main" userId="Knight, Jason" providerId="None"/>
      </p:ext>
    </p:extLst>
  </p:cmAuthor>
  <p:cmAuthor id="3" name="Author" initials="A" lastIdx="1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CCFF"/>
    <a:srgbClr val="00CC00"/>
    <a:srgbClr val="ED9513"/>
    <a:srgbClr val="008000"/>
    <a:srgbClr val="6699FF"/>
    <a:srgbClr val="FF6600"/>
    <a:srgbClr val="FF00FF"/>
    <a:srgbClr val="009999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7" autoAdjust="0"/>
    <p:restoredTop sz="88309" autoAdjust="0"/>
  </p:normalViewPr>
  <p:slideViewPr>
    <p:cSldViewPr>
      <p:cViewPr varScale="1">
        <p:scale>
          <a:sx n="93" d="100"/>
          <a:sy n="93" d="100"/>
        </p:scale>
        <p:origin x="195" y="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2120" y="40"/>
      </p:cViewPr>
      <p:guideLst>
        <p:guide orient="horz" pos="2958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78" tIns="47189" rIns="94378" bIns="47189" numCol="1" anchor="t" anchorCtr="0" compatLnSpc="1">
            <a:prstTxWarp prst="textNoShape">
              <a:avLst/>
            </a:prstTxWarp>
          </a:bodyPr>
          <a:lstStyle>
            <a:lvl1pPr defTabSz="94390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2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485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78" tIns="47189" rIns="94378" bIns="47189" numCol="1" anchor="t" anchorCtr="0" compatLnSpc="1">
            <a:prstTxWarp prst="textNoShape">
              <a:avLst/>
            </a:prstTxWarp>
          </a:bodyPr>
          <a:lstStyle>
            <a:lvl1pPr algn="r" defTabSz="94390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2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78" tIns="47189" rIns="94378" bIns="47189" numCol="1" anchor="b" anchorCtr="0" compatLnSpc="1">
            <a:prstTxWarp prst="textNoShape">
              <a:avLst/>
            </a:prstTxWarp>
          </a:bodyPr>
          <a:lstStyle>
            <a:lvl1pPr defTabSz="94390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2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485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78" tIns="47189" rIns="94378" bIns="47189" numCol="1" anchor="b" anchorCtr="0" compatLnSpc="1">
            <a:prstTxWarp prst="textNoShape">
              <a:avLst/>
            </a:prstTxWarp>
          </a:bodyPr>
          <a:lstStyle>
            <a:lvl1pPr algn="r" defTabSz="94390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EEBFE15-51C3-402B-AA68-9242D5FFC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2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81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891" y="4517883"/>
            <a:ext cx="5680693" cy="3697033"/>
          </a:xfrm>
          <a:prstGeom prst="rect">
            <a:avLst/>
          </a:prstGeom>
        </p:spPr>
        <p:txBody>
          <a:bodyPr lIns="92464" tIns="46232" rIns="92464" bIns="4623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93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92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8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51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520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4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53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40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8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9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45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06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92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DD7B5AB-A9B7-433A-86BA-3811EC3F7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2D18792-3076-4290-8444-8671F64A2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Unbridled hemorrhage remains one of the leading causes of death following traumatic injury second only to traumatic brain injury</a:t>
            </a:r>
          </a:p>
          <a:p>
            <a:r>
              <a:rPr lang="en-US" altLang="en-US">
                <a:latin typeface="Arial" panose="020B0604020202020204" pitchFamily="34" charset="0"/>
              </a:rPr>
              <a:t>A significant increase in our understanding of the processess that are promoting on going hemorrhage has occurred, mostly in the hospital after the patients has arrived.</a:t>
            </a:r>
          </a:p>
          <a:p>
            <a:r>
              <a:rPr lang="en-US" altLang="en-US">
                <a:latin typeface="Arial" panose="020B0604020202020204" pitchFamily="34" charset="0"/>
              </a:rPr>
              <a:t>Resuscitation practice has dramatically changed and these changes apply to and may be inherently beneficial if they are brought to the prehospital environment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9EEE7BD-0B08-439E-897A-C1E7747E8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CA5A8E9-5EEE-4721-A503-ED1E5A6109D8}" type="slidenum">
              <a:rPr lang="en-US" altLang="en-US" smtClean="0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2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4EAB3-411F-4124-98B5-99255E79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2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E6BC0-FE39-4FDF-A561-C90ABF6BD2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6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40EA-5BDE-4FF4-8BE2-0E0592A00D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3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3"/>
            <a:ext cx="12191211" cy="6858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8CAEF5-BC71-4350-B651-9DD83F41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E7AE26-9598-40A8-BB6B-5D8B27D8B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73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985" y="819631"/>
            <a:ext cx="9104960" cy="122944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 IS ALL CAPS AT 25 – 30PTS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3987" y="2049077"/>
            <a:ext cx="7950413" cy="3824185"/>
          </a:xfrm>
        </p:spPr>
        <p:txBody>
          <a:bodyPr/>
          <a:lstStyle/>
          <a:p>
            <a:pPr lvl="0"/>
            <a:r>
              <a:rPr lang="en-US" dirty="0"/>
              <a:t>Body copy is </a:t>
            </a:r>
            <a:r>
              <a:rPr lang="en-US" dirty="0" err="1"/>
              <a:t>Lub</a:t>
            </a:r>
            <a:r>
              <a:rPr lang="en-US" dirty="0"/>
              <a:t> Dub medium at 12pts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DC98DEA-6D76-4A43-B147-9AD2CA56B7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836" y="1440874"/>
            <a:ext cx="9096109" cy="428813"/>
          </a:xfrm>
        </p:spPr>
        <p:txBody>
          <a:bodyPr>
            <a:normAutofit/>
          </a:bodyPr>
          <a:lstStyle>
            <a:lvl1pPr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is </a:t>
            </a:r>
            <a:r>
              <a:rPr lang="en-US" dirty="0" err="1"/>
              <a:t>Lub</a:t>
            </a:r>
            <a:r>
              <a:rPr lang="en-US" dirty="0"/>
              <a:t> Dub Bold at 16pt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A4FD0A-CC71-0E48-8282-25BE57F29E74}"/>
              </a:ext>
            </a:extLst>
          </p:cNvPr>
          <p:cNvSpPr/>
          <p:nvPr userDrawn="1"/>
        </p:nvSpPr>
        <p:spPr>
          <a:xfrm>
            <a:off x="1" y="6271848"/>
            <a:ext cx="12191111" cy="586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193F017-EA19-7442-9BB0-474F22193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3986" y="6356351"/>
            <a:ext cx="7340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bg1"/>
                </a:solidFill>
                <a:latin typeface="Lub Dub Medium" panose="020B06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73F7D3E-5CDA-4840-AA44-2AB4E261E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0922" y="6356351"/>
            <a:ext cx="7701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bg1"/>
                </a:solidFill>
                <a:latin typeface="Lub Dub Medium" panose="020B0603030403020204" pitchFamily="34" charset="77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75C766-C30F-5445-9526-2CE36881A024}"/>
              </a:ext>
            </a:extLst>
          </p:cNvPr>
          <p:cNvCxnSpPr>
            <a:cxnSpLocks/>
          </p:cNvCxnSpPr>
          <p:nvPr userDrawn="1"/>
        </p:nvCxnSpPr>
        <p:spPr>
          <a:xfrm>
            <a:off x="11367911" y="6356351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59E3429F-98DB-7A4C-B73A-11BAF0B8C2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902027" y="6356351"/>
            <a:ext cx="132698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F1748314-5DB7-A74F-8D02-592833BCA7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8155" y="6356352"/>
            <a:ext cx="1600861" cy="365125"/>
          </a:xfrm>
        </p:spPr>
        <p:txBody>
          <a:bodyPr anchor="ctr">
            <a:normAutofit/>
          </a:bodyPr>
          <a:lstStyle>
            <a:lvl1pPr algn="r">
              <a:defRPr sz="10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351656-244C-E044-8660-FCA2FCD0B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3528" y="123552"/>
            <a:ext cx="715037" cy="3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81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D01BC-345F-46E3-A3EC-ABC9014C9E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B4018-4C33-47CA-ABA6-4AE1C3553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3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25D53-BEEE-4CB2-91F5-37AAB780AE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5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11C38-D897-4466-B8C1-C367D35005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7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6E1E6C-31B3-44D2-A896-C3773DAF6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0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74D6A3-E0F3-4A12-93A5-0F7789F04F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4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0CD37-529C-4599-AF53-44F1AB12D4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6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6F8D3-4988-4EA2-A880-99F858B92D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0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53C405-0547-458E-8BA3-9109B92B35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8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patents.justia.com/patent/2021030816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hyperlink" Target="mailto:nealm2@upmc.ed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jpeg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1" y="5338227"/>
            <a:ext cx="1080367" cy="784601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12192000" cy="1143000"/>
          </a:xfrm>
        </p:spPr>
        <p:txBody>
          <a:bodyPr anchor="ctr">
            <a:noAutofit/>
          </a:bodyPr>
          <a:lstStyle/>
          <a:p>
            <a:r>
              <a:rPr lang="en-US" sz="4000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Cold Stored Platelets for Transfusion in Hemorrhagic Shock</a:t>
            </a:r>
            <a:endParaRPr lang="en-US" sz="71400" b="1" dirty="0">
              <a:solidFill>
                <a:schemeClr val="accent4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05200"/>
            <a:ext cx="12115800" cy="1828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en-US" sz="2800" b="1" dirty="0">
                <a:solidFill>
                  <a:srgbClr val="0000FF"/>
                </a:solidFill>
              </a:rPr>
              <a:t>Matthew D. Neal, MD FACS</a:t>
            </a:r>
            <a:endParaRPr lang="en-US" sz="2000" dirty="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US" sz="2000" dirty="0"/>
              <a:t>Watson Chair and Professor of Surgery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US" sz="2000" dirty="0"/>
              <a:t>Vice Chair of Surgery, </a:t>
            </a:r>
            <a:r>
              <a:rPr lang="en-US" sz="2000"/>
              <a:t>Academic Training</a:t>
            </a:r>
            <a:br>
              <a:rPr lang="en-US" sz="2000" dirty="0"/>
            </a:br>
            <a:r>
              <a:rPr lang="en-US" sz="2000" dirty="0"/>
              <a:t>Director of Emergency General Surgery</a:t>
            </a:r>
            <a:br>
              <a:rPr lang="en-US" sz="2000" dirty="0"/>
            </a:br>
            <a:r>
              <a:rPr lang="en-US" sz="2000" dirty="0"/>
              <a:t>Co-Director of the Pittsburgh Trauma and Transfusion Medicine Research Center </a:t>
            </a:r>
            <a:br>
              <a:rPr lang="en-US" sz="2000" dirty="0"/>
            </a:br>
            <a:r>
              <a:rPr lang="en-US" sz="2000" dirty="0"/>
              <a:t>University of Pittsburgh and UPMC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C4A08-1A73-4189-848E-FD90FBD59D0C}"/>
              </a:ext>
            </a:extLst>
          </p:cNvPr>
          <p:cNvSpPr txBox="1"/>
          <p:nvPr/>
        </p:nvSpPr>
        <p:spPr>
          <a:xfrm>
            <a:off x="990600" y="5490627"/>
            <a:ext cx="29979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@macky_neal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nealm2@upmc.edu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6A6D6F5-242A-47C7-A5D6-F7EB35E04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34921" r="21577" b="28374"/>
          <a:stretch>
            <a:fillRect/>
          </a:stretch>
        </p:blipFill>
        <p:spPr bwMode="auto">
          <a:xfrm>
            <a:off x="8713787" y="152400"/>
            <a:ext cx="3325813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C99020D-6106-439D-B3E6-203FEE589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2212" y="673100"/>
            <a:ext cx="3154363" cy="708025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35 YEARS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B98410B-220E-1ECC-5B3F-262272EA4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31" y="304800"/>
            <a:ext cx="6981881" cy="1219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2" descr="twitter x - Techweez">
            <a:extLst>
              <a:ext uri="{FF2B5EF4-FFF2-40B4-BE49-F238E27FC236}">
                <a16:creationId xmlns:a16="http://schemas.microsoft.com/office/drawing/2014/main" id="{18122726-22E1-2A7B-189D-A4889A90D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59896"/>
            <a:ext cx="990695" cy="61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B3ED-ED23-0A40-B414-77C87153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8" y="27335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Platelet Storage Temp Change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475FF2-2DFE-874B-87C8-511676B1E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1" y="1370867"/>
            <a:ext cx="5728599" cy="1531646"/>
          </a:xfr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DE034-3130-A842-98A9-9404EDF111C0}"/>
              </a:ext>
            </a:extLst>
          </p:cNvPr>
          <p:cNvSpPr txBox="1"/>
          <p:nvPr/>
        </p:nvSpPr>
        <p:spPr>
          <a:xfrm>
            <a:off x="304800" y="3175084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“The use of cold platelets should be abandoned…for transfusion purposes”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959BE3-6AF1-4E45-B583-0E3D13442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229776"/>
            <a:ext cx="4298913" cy="3358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76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EFC0-A5A5-9C70-8D5A-8470C4B5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Cold stored platelet trials</a:t>
            </a:r>
          </a:p>
        </p:txBody>
      </p:sp>
      <p:pic>
        <p:nvPicPr>
          <p:cNvPr id="6" name="Content Placeholder 5" descr="A yellow virus in a refrigerator&#10;&#10;AI-generated content may be incorrect.">
            <a:extLst>
              <a:ext uri="{FF2B5EF4-FFF2-40B4-BE49-F238E27FC236}">
                <a16:creationId xmlns:a16="http://schemas.microsoft.com/office/drawing/2014/main" id="{A17302F5-9E57-721B-C776-3A37384DED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53200" y="1600200"/>
            <a:ext cx="5029200" cy="5029200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BB1A12-AEB2-5A7E-1326-838B8EEBD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960562"/>
            <a:ext cx="5181600" cy="4351338"/>
          </a:xfrm>
        </p:spPr>
        <p:txBody>
          <a:bodyPr/>
          <a:lstStyle/>
          <a:p>
            <a:r>
              <a:rPr lang="en-US" b="0" i="0" dirty="0">
                <a:solidFill>
                  <a:srgbClr val="141414"/>
                </a:solidFill>
                <a:effectLst/>
                <a:latin typeface="Open Sans" panose="020B0606030504020204" pitchFamily="34" charset="0"/>
              </a:rPr>
              <a:t>Cold-stored Platelet Early Intervention in Hemorrhagic Shock </a:t>
            </a:r>
            <a:r>
              <a:rPr lang="en-US" dirty="0" err="1"/>
              <a:t>CriSP</a:t>
            </a:r>
            <a:r>
              <a:rPr lang="en-US" dirty="0"/>
              <a:t>-HS </a:t>
            </a:r>
          </a:p>
          <a:p>
            <a:r>
              <a:rPr lang="en-US" b="0" i="0" dirty="0">
                <a:solidFill>
                  <a:srgbClr val="141414"/>
                </a:solidFill>
                <a:effectLst/>
                <a:latin typeface="Open Sans" panose="020B0606030504020204" pitchFamily="34" charset="0"/>
              </a:rPr>
              <a:t>Cold-stored Platelet Early Intervention in Traumatic Brain Injury </a:t>
            </a:r>
            <a:r>
              <a:rPr lang="en-US" dirty="0"/>
              <a:t> </a:t>
            </a:r>
            <a:r>
              <a:rPr lang="en-US" dirty="0" err="1"/>
              <a:t>CriSP</a:t>
            </a:r>
            <a:r>
              <a:rPr lang="en-US" dirty="0"/>
              <a:t>-TBI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B3ABA-B084-D439-3D0D-36A2866B1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22" t="8889" r="69259" b="80000"/>
          <a:stretch/>
        </p:blipFill>
        <p:spPr>
          <a:xfrm>
            <a:off x="1066800" y="4787901"/>
            <a:ext cx="4262435" cy="17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23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BFFD-6616-4F5F-B4F3-611D313A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288"/>
            <a:ext cx="11963400" cy="9144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CriSP-HS Trial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176CB-7EFF-9D1B-FBF8-6E584C822762}"/>
              </a:ext>
            </a:extLst>
          </p:cNvPr>
          <p:cNvSpPr txBox="1"/>
          <p:nvPr/>
        </p:nvSpPr>
        <p:spPr>
          <a:xfrm>
            <a:off x="0" y="1038285"/>
            <a:ext cx="1211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0" u="sng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 Design</a:t>
            </a:r>
          </a:p>
          <a:p>
            <a:pPr algn="ctr"/>
            <a:endParaRPr lang="en-US" sz="3600" i="0" u="sng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label, Phase 2,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ulti-center,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andomized trial designed to determine the efficacy and safety of incorporating early CSPs into early trauma resuscitation vs. standard of care resuscitation in patients at risk of hemorrhagic shock. 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algn="ctr"/>
            <a:r>
              <a:rPr lang="en-US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pic>
        <p:nvPicPr>
          <p:cNvPr id="4" name="Picture 10" descr="http://thetedblog.ganglion.net.au/wp-content/uploads/2011/09/blood-on-the-floor.png">
            <a:extLst>
              <a:ext uri="{FF2B5EF4-FFF2-40B4-BE49-F238E27FC236}">
                <a16:creationId xmlns:a16="http://schemas.microsoft.com/office/drawing/2014/main" id="{2429C3C2-EDBD-E7DE-1440-D680AD7D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763000" y="197158"/>
            <a:ext cx="255023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7730B-1A30-3669-B306-B85E1A7BE5F7}"/>
              </a:ext>
            </a:extLst>
          </p:cNvPr>
          <p:cNvSpPr txBox="1"/>
          <p:nvPr/>
        </p:nvSpPr>
        <p:spPr>
          <a:xfrm>
            <a:off x="1905000" y="5293699"/>
            <a:ext cx="61432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University of Mississippi; University of Texas Houston; University of California, San Francisco; Baylor College of Medicine; University of Southern California, LA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7F9E1-7BB7-D5EC-D4A9-3D828AA47B9A}"/>
              </a:ext>
            </a:extLst>
          </p:cNvPr>
          <p:cNvSpPr txBox="1"/>
          <p:nvPr/>
        </p:nvSpPr>
        <p:spPr>
          <a:xfrm>
            <a:off x="9032840" y="6470380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Sperry et al, Ann Surg, 2024</a:t>
            </a:r>
          </a:p>
        </p:txBody>
      </p:sp>
    </p:spTree>
    <p:extLst>
      <p:ext uri="{BB962C8B-B14F-4D97-AF65-F5344CB8AC3E}">
        <p14:creationId xmlns:p14="http://schemas.microsoft.com/office/powerpoint/2010/main" val="2287329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176CB-7EFF-9D1B-FBF8-6E584C822762}"/>
              </a:ext>
            </a:extLst>
          </p:cNvPr>
          <p:cNvSpPr txBox="1"/>
          <p:nvPr/>
        </p:nvSpPr>
        <p:spPr>
          <a:xfrm>
            <a:off x="0" y="660737"/>
            <a:ext cx="1211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i="0" u="sng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ligibility Criteria</a:t>
            </a:r>
          </a:p>
          <a:p>
            <a:pPr algn="ctr"/>
            <a:endParaRPr lang="en-US" sz="3600" i="0" u="sng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algn="ctr"/>
            <a:r>
              <a:rPr lang="en-US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B12F396-4D70-D04F-758D-DE1E3211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92" y="1676400"/>
            <a:ext cx="11772507" cy="5029200"/>
          </a:xfrm>
        </p:spPr>
        <p:txBody>
          <a:bodyPr>
            <a:normAutofit fontScale="92500" lnSpcReduction="10000"/>
          </a:bodyPr>
          <a:lstStyle/>
          <a:p>
            <a:r>
              <a:rPr lang="en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Assessment of Blood Consumption Score (ABC): </a:t>
            </a:r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SBP &lt;90mmHg; Penetrating mechanism; Positive FAST; HR &gt;120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</a:t>
            </a:r>
            <a:r>
              <a:rPr lang="en-US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endParaRPr lang="en-US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emorrhage control procedure in 60 minutes (OR/IR)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</a:t>
            </a:r>
            <a:endParaRPr lang="en-US" sz="240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3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Exclusion: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Wearing “NO CRISP” opt-out bracelet</a:t>
            </a:r>
            <a:endParaRPr lang="en-US" sz="2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 &gt; 90 or &lt;15 years of age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Isolated fall; known prisoner; known pregnancy; Isolated burns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Traumatic arrest with &gt;5 min of CPR without return of vital signs</a:t>
            </a:r>
            <a:endParaRPr lang="en-US" sz="2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 matter exposed or penetrating brain injury (GSW)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Isolated drowning or hanging victims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Objection to study voiced by subject or family member at the scene </a:t>
            </a:r>
            <a:endParaRPr lang="en-US" sz="240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40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2BBC0-E078-61C3-1DC6-4293F71B0749}"/>
              </a:ext>
            </a:extLst>
          </p:cNvPr>
          <p:cNvSpPr txBox="1"/>
          <p:nvPr/>
        </p:nvSpPr>
        <p:spPr>
          <a:xfrm>
            <a:off x="9032840" y="6470380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Sperry et al, Ann Surg, 2024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AA1518-1F6A-35AE-55EC-247A8707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288"/>
            <a:ext cx="11963400" cy="9144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CriSP-HS Trial</a:t>
            </a:r>
          </a:p>
        </p:txBody>
      </p:sp>
    </p:spTree>
    <p:extLst>
      <p:ext uri="{BB962C8B-B14F-4D97-AF65-F5344CB8AC3E}">
        <p14:creationId xmlns:p14="http://schemas.microsoft.com/office/powerpoint/2010/main" val="2065314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BFFD-6616-4F5F-B4F3-611D313A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288"/>
            <a:ext cx="11963400" cy="9144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CriSP-HS Trial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176CB-7EFF-9D1B-FBF8-6E584C822762}"/>
              </a:ext>
            </a:extLst>
          </p:cNvPr>
          <p:cNvSpPr txBox="1"/>
          <p:nvPr/>
        </p:nvSpPr>
        <p:spPr>
          <a:xfrm>
            <a:off x="0" y="914400"/>
            <a:ext cx="1211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0" u="sng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Intervention / Comparison Arms</a:t>
            </a:r>
          </a:p>
          <a:p>
            <a:pPr algn="ctr"/>
            <a:endParaRPr lang="en-US" sz="3600" i="0" u="sng" strike="noStrike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</a:p>
          <a:p>
            <a:pPr algn="ctr"/>
            <a:r>
              <a:rPr lang="en-US" sz="180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D5062-1D47-1077-0C7E-4B5A000EA7CF}"/>
              </a:ext>
            </a:extLst>
          </p:cNvPr>
          <p:cNvSpPr txBox="1"/>
          <p:nvPr/>
        </p:nvSpPr>
        <p:spPr>
          <a:xfrm>
            <a:off x="533400" y="1828800"/>
            <a:ext cx="1158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OPEN LABEL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 arm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Single apheresis unit cold stored platelets (1-6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stored local refrigerator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 to 14 days from donation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Transfused as soon as feasible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Concomitant standard site resuscitation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Care arm</a:t>
            </a:r>
          </a:p>
          <a:p>
            <a:pPr lvl="1"/>
            <a:endParaRPr lang="en-US" sz="24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Standard care prehospital resuscitation using room temperature (22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℃) platelets if transfused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A1307D-29EB-9F08-7FB5-D9BA1DFEF6A4}"/>
              </a:ext>
            </a:extLst>
          </p:cNvPr>
          <p:cNvSpPr txBox="1"/>
          <p:nvPr/>
        </p:nvSpPr>
        <p:spPr>
          <a:xfrm>
            <a:off x="9032840" y="6470380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Sperry et al, Ann Surg, 2024</a:t>
            </a:r>
          </a:p>
        </p:txBody>
      </p:sp>
    </p:spTree>
    <p:extLst>
      <p:ext uri="{BB962C8B-B14F-4D97-AF65-F5344CB8AC3E}">
        <p14:creationId xmlns:p14="http://schemas.microsoft.com/office/powerpoint/2010/main" val="3223087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BFFD-6616-4F5F-B4F3-611D313A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288"/>
            <a:ext cx="11963400" cy="9144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CriSP-HS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EDBD8-3A69-BD64-D08D-8D340BC2498B}"/>
              </a:ext>
            </a:extLst>
          </p:cNvPr>
          <p:cNvSpPr txBox="1"/>
          <p:nvPr/>
        </p:nvSpPr>
        <p:spPr>
          <a:xfrm>
            <a:off x="3619500" y="1600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0" u="sng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E40D7-70D8-2189-9B32-4CD3347D2DAA}"/>
              </a:ext>
            </a:extLst>
          </p:cNvPr>
          <p:cNvSpPr txBox="1"/>
          <p:nvPr/>
        </p:nvSpPr>
        <p:spPr>
          <a:xfrm>
            <a:off x="228600" y="2246531"/>
            <a:ext cx="11887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Outcome: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Feasibility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/ Efficacy: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24-hour mortality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Secondary Outcomes: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Mortality time points; death from hemorrhage; time to hemostasis; ARDS; thromboembolic events; coagulation measures, transfusion requirements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0BA80-590D-44C7-D8F6-1F6525D37A61}"/>
              </a:ext>
            </a:extLst>
          </p:cNvPr>
          <p:cNvSpPr txBox="1"/>
          <p:nvPr/>
        </p:nvSpPr>
        <p:spPr>
          <a:xfrm>
            <a:off x="9032840" y="6470380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Sperry et al, Ann Surg, 2024</a:t>
            </a:r>
          </a:p>
        </p:txBody>
      </p:sp>
    </p:spTree>
    <p:extLst>
      <p:ext uri="{BB962C8B-B14F-4D97-AF65-F5344CB8AC3E}">
        <p14:creationId xmlns:p14="http://schemas.microsoft.com/office/powerpoint/2010/main" val="1356890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176CB-7EFF-9D1B-FBF8-6E584C822762}"/>
              </a:ext>
            </a:extLst>
          </p:cNvPr>
          <p:cNvSpPr txBox="1"/>
          <p:nvPr/>
        </p:nvSpPr>
        <p:spPr>
          <a:xfrm>
            <a:off x="-21336" y="609600"/>
            <a:ext cx="1211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0" u="sng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86F7EA-6460-4FFD-B084-9D6B78C14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64" y="838200"/>
            <a:ext cx="9753600" cy="57950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1EB421A-D10B-768C-9281-E2503543BD09}"/>
              </a:ext>
            </a:extLst>
          </p:cNvPr>
          <p:cNvSpPr txBox="1">
            <a:spLocks/>
          </p:cNvSpPr>
          <p:nvPr/>
        </p:nvSpPr>
        <p:spPr>
          <a:xfrm>
            <a:off x="152400" y="18288"/>
            <a:ext cx="11963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CriSP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-HS Trial – Enrollment</a:t>
            </a:r>
          </a:p>
        </p:txBody>
      </p:sp>
    </p:spTree>
    <p:extLst>
      <p:ext uri="{BB962C8B-B14F-4D97-AF65-F5344CB8AC3E}">
        <p14:creationId xmlns:p14="http://schemas.microsoft.com/office/powerpoint/2010/main" val="3835571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176CB-7EFF-9D1B-FBF8-6E584C822762}"/>
              </a:ext>
            </a:extLst>
          </p:cNvPr>
          <p:cNvSpPr txBox="1"/>
          <p:nvPr/>
        </p:nvSpPr>
        <p:spPr>
          <a:xfrm>
            <a:off x="-21336" y="609600"/>
            <a:ext cx="1211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0" u="sng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72799-181C-5E97-A45D-0C9ABB44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792165"/>
            <a:ext cx="4931664" cy="4846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514F2-95FD-7BCC-CAEE-427B89C8A914}"/>
              </a:ext>
            </a:extLst>
          </p:cNvPr>
          <p:cNvSpPr txBox="1"/>
          <p:nvPr/>
        </p:nvSpPr>
        <p:spPr>
          <a:xfrm>
            <a:off x="304800" y="990600"/>
            <a:ext cx="670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Enrolled Cohort Characteristics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Age- 34 ± 13 years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Sex- 85% male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ISS- median 17 [9-28]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Mechanism- 78.5% penetrating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24-hour mortality- 8%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30-day mortality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2F85E-B8D5-86E2-6827-3BAC3CFB59B6}"/>
              </a:ext>
            </a:extLst>
          </p:cNvPr>
          <p:cNvSpPr txBox="1"/>
          <p:nvPr/>
        </p:nvSpPr>
        <p:spPr>
          <a:xfrm>
            <a:off x="7127449" y="5638800"/>
            <a:ext cx="4931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Care Arm: 48% receive platelet transfusion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9A9425-2D91-07F3-EE88-884AA58F932B}"/>
              </a:ext>
            </a:extLst>
          </p:cNvPr>
          <p:cNvSpPr txBox="1">
            <a:spLocks/>
          </p:cNvSpPr>
          <p:nvPr/>
        </p:nvSpPr>
        <p:spPr>
          <a:xfrm>
            <a:off x="152400" y="18288"/>
            <a:ext cx="11963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CriSP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-HS Trial – Cohort</a:t>
            </a:r>
          </a:p>
        </p:txBody>
      </p:sp>
    </p:spTree>
    <p:extLst>
      <p:ext uri="{BB962C8B-B14F-4D97-AF65-F5344CB8AC3E}">
        <p14:creationId xmlns:p14="http://schemas.microsoft.com/office/powerpoint/2010/main" val="380415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176CB-7EFF-9D1B-FBF8-6E584C822762}"/>
              </a:ext>
            </a:extLst>
          </p:cNvPr>
          <p:cNvSpPr txBox="1"/>
          <p:nvPr/>
        </p:nvSpPr>
        <p:spPr>
          <a:xfrm>
            <a:off x="-21336" y="609600"/>
            <a:ext cx="1211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0" u="sng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CBF58-C46E-E1BE-C8E0-49C7D115895D}"/>
              </a:ext>
            </a:extLst>
          </p:cNvPr>
          <p:cNvSpPr txBox="1"/>
          <p:nvPr/>
        </p:nvSpPr>
        <p:spPr>
          <a:xfrm>
            <a:off x="139254" y="1718131"/>
            <a:ext cx="610385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CSP 5.9% 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vs.  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RT 10.2%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Difference -4.3%; 95% CI, -12.8% to 3.5%, p = 0.26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Adjusted for site: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OR 0.6 (95%CI 0.2-1.6)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p=0.27</a:t>
            </a:r>
          </a:p>
          <a:p>
            <a:endParaRPr lang="en-US" sz="4000" b="1" i="0" u="none" strike="noStrike" kern="1200" dirty="0">
              <a:solidFill>
                <a:srgbClr val="FFFFFF"/>
              </a:solidFill>
              <a:effectLst/>
              <a:highlight>
                <a:srgbClr val="0099CC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DD2532-5C67-E2CF-83A6-078E9EA28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34" y="1469624"/>
            <a:ext cx="5653687" cy="4359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21DC3-607A-B6C6-82DF-CBCE8B51F99B}"/>
              </a:ext>
            </a:extLst>
          </p:cNvPr>
          <p:cNvSpPr txBox="1"/>
          <p:nvPr/>
        </p:nvSpPr>
        <p:spPr>
          <a:xfrm>
            <a:off x="9032840" y="6470380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Sperry et al, Ann Surg, 2024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DDB66F6-5A34-E8D3-238B-AA54E93F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					Mortality (24hr)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A8B99C-A9A5-1D2A-9794-4F273D7C9EAD}"/>
              </a:ext>
            </a:extLst>
          </p:cNvPr>
          <p:cNvSpPr txBox="1">
            <a:spLocks/>
          </p:cNvSpPr>
          <p:nvPr/>
        </p:nvSpPr>
        <p:spPr>
          <a:xfrm>
            <a:off x="152400" y="18288"/>
            <a:ext cx="11963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CriSP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-HS Trial</a:t>
            </a:r>
          </a:p>
        </p:txBody>
      </p:sp>
    </p:spTree>
    <p:extLst>
      <p:ext uri="{BB962C8B-B14F-4D97-AF65-F5344CB8AC3E}">
        <p14:creationId xmlns:p14="http://schemas.microsoft.com/office/powerpoint/2010/main" val="280193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176CB-7EFF-9D1B-FBF8-6E584C822762}"/>
              </a:ext>
            </a:extLst>
          </p:cNvPr>
          <p:cNvSpPr txBox="1"/>
          <p:nvPr/>
        </p:nvSpPr>
        <p:spPr>
          <a:xfrm>
            <a:off x="-21336" y="609600"/>
            <a:ext cx="1211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0" u="sng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1942DE-A614-4028-3FC6-3CA7340BA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36488"/>
              </p:ext>
            </p:extLst>
          </p:nvPr>
        </p:nvGraphicFramePr>
        <p:xfrm>
          <a:off x="281233" y="1545187"/>
          <a:ext cx="11813231" cy="376762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058184">
                  <a:extLst>
                    <a:ext uri="{9D8B030D-6E8A-4147-A177-3AD203B41FA5}">
                      <a16:colId xmlns:a16="http://schemas.microsoft.com/office/drawing/2014/main" val="2717663128"/>
                    </a:ext>
                  </a:extLst>
                </a:gridCol>
                <a:gridCol w="1532134">
                  <a:extLst>
                    <a:ext uri="{9D8B030D-6E8A-4147-A177-3AD203B41FA5}">
                      <a16:colId xmlns:a16="http://schemas.microsoft.com/office/drawing/2014/main" val="1773565201"/>
                    </a:ext>
                  </a:extLst>
                </a:gridCol>
                <a:gridCol w="1641571">
                  <a:extLst>
                    <a:ext uri="{9D8B030D-6E8A-4147-A177-3AD203B41FA5}">
                      <a16:colId xmlns:a16="http://schemas.microsoft.com/office/drawing/2014/main" val="855953025"/>
                    </a:ext>
                  </a:extLst>
                </a:gridCol>
                <a:gridCol w="1860446">
                  <a:extLst>
                    <a:ext uri="{9D8B030D-6E8A-4147-A177-3AD203B41FA5}">
                      <a16:colId xmlns:a16="http://schemas.microsoft.com/office/drawing/2014/main" val="3059876770"/>
                    </a:ext>
                  </a:extLst>
                </a:gridCol>
                <a:gridCol w="772146">
                  <a:extLst>
                    <a:ext uri="{9D8B030D-6E8A-4147-A177-3AD203B41FA5}">
                      <a16:colId xmlns:a16="http://schemas.microsoft.com/office/drawing/2014/main" val="4262957167"/>
                    </a:ext>
                  </a:extLst>
                </a:gridCol>
                <a:gridCol w="1963806">
                  <a:extLst>
                    <a:ext uri="{9D8B030D-6E8A-4147-A177-3AD203B41FA5}">
                      <a16:colId xmlns:a16="http://schemas.microsoft.com/office/drawing/2014/main" val="1996557502"/>
                    </a:ext>
                  </a:extLst>
                </a:gridCol>
                <a:gridCol w="984944">
                  <a:extLst>
                    <a:ext uri="{9D8B030D-6E8A-4147-A177-3AD203B41FA5}">
                      <a16:colId xmlns:a16="http://schemas.microsoft.com/office/drawing/2014/main" val="1484694893"/>
                    </a:ext>
                  </a:extLst>
                </a:gridCol>
              </a:tblGrid>
              <a:tr h="3137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08" marR="49108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Unadjusted analysis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Adjusted analysis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508773"/>
                  </a:ext>
                </a:extLst>
              </a:tr>
              <a:tr h="7501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Clinical Outcomes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Standard Care</a:t>
                      </a:r>
                      <a:b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endParaRPr lang="en-US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(N = 98)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Cold Stored Platelets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(N = 102)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Difference</a:t>
                      </a:r>
                      <a:endParaRPr lang="en-US" sz="1600" b="1" baseline="30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 (95% CI)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p-value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OR/ difference</a:t>
                      </a:r>
                      <a:endParaRPr lang="en-US" sz="1600" b="1" baseline="30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(95% CI)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p-value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extLst>
                  <a:ext uri="{0D108BD9-81ED-4DB2-BD59-A6C34878D82A}">
                    <a16:rowId xmlns:a16="http://schemas.microsoft.com/office/drawing/2014/main" val="3853865488"/>
                  </a:ext>
                </a:extLst>
              </a:tr>
              <a:tr h="3137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3-h mortality, No. %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7 (7.1)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6 (5.9)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-1.3% (-9.1, 6.3)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0.72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 (0.3, 2.9)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0.86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extLst>
                  <a:ext uri="{0D108BD9-81ED-4DB2-BD59-A6C34878D82A}">
                    <a16:rowId xmlns:a16="http://schemas.microsoft.com/office/drawing/2014/main" val="3144961232"/>
                  </a:ext>
                </a:extLst>
              </a:tr>
              <a:tr h="3137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In-hospital mortality</a:t>
                      </a:r>
                      <a:r>
                        <a:rPr lang="en-US" sz="1400" b="1" baseline="30000">
                          <a:effectLst/>
                        </a:rPr>
                        <a:t> c</a:t>
                      </a:r>
                      <a:r>
                        <a:rPr lang="en-US" sz="1400" b="1">
                          <a:effectLst/>
                        </a:rPr>
                        <a:t>, No. %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13/82 (15.8)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12/91 (13.2)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-2.7% (-13.9, 8.2)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0.62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0.8 (0.3, 1.9)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0.62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extLst>
                  <a:ext uri="{0D108BD9-81ED-4DB2-BD59-A6C34878D82A}">
                    <a16:rowId xmlns:a16="http://schemas.microsoft.com/office/drawing/2014/main" val="2022826995"/>
                  </a:ext>
                </a:extLst>
              </a:tr>
              <a:tr h="3137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30-day mortality</a:t>
                      </a:r>
                      <a:r>
                        <a:rPr lang="en-US" sz="1400" b="1" baseline="30000">
                          <a:effectLst/>
                        </a:rPr>
                        <a:t> c,d</a:t>
                      </a:r>
                      <a:r>
                        <a:rPr lang="en-US" sz="1400" b="1">
                          <a:effectLst/>
                        </a:rPr>
                        <a:t>, No. %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13/82 (16)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12/91 (13)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-2.7% (-13.9, 8.2)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0.62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0.8 (0.3, 1.9)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0.62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extLst>
                  <a:ext uri="{0D108BD9-81ED-4DB2-BD59-A6C34878D82A}">
                    <a16:rowId xmlns:a16="http://schemas.microsoft.com/office/drawing/2014/main" val="490425712"/>
                  </a:ext>
                </a:extLst>
              </a:tr>
              <a:tr h="3137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Mortality from hemorrhage, No. %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7 (7.1)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7 (6.9)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-0.3% (-8.8, 7.4)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0.89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1.0 (0.3, 3.1)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0.99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extLst>
                  <a:ext uri="{0D108BD9-81ED-4DB2-BD59-A6C34878D82A}">
                    <a16:rowId xmlns:a16="http://schemas.microsoft.com/office/drawing/2014/main" val="3169339141"/>
                  </a:ext>
                </a:extLst>
              </a:tr>
              <a:tr h="3137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ARDS, No. %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3/93 </a:t>
                      </a:r>
                      <a:r>
                        <a:rPr lang="en-US" sz="1600" b="1" baseline="300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(3.2)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6/100</a:t>
                      </a:r>
                      <a:r>
                        <a:rPr lang="en-US" sz="1600" b="1" baseline="30000" dirty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(6.0)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2.8% (-4.0, 9.8)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0.36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2.2 (0.6, 11.0)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0.27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extLst>
                  <a:ext uri="{0D108BD9-81ED-4DB2-BD59-A6C34878D82A}">
                    <a16:rowId xmlns:a16="http://schemas.microsoft.com/office/drawing/2014/main" val="3949046734"/>
                  </a:ext>
                </a:extLst>
              </a:tr>
              <a:tr h="49389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Allergic/transfusion reaction, No. %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0 (0)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0 (0)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-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-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extLst>
                  <a:ext uri="{0D108BD9-81ED-4DB2-BD59-A6C34878D82A}">
                    <a16:rowId xmlns:a16="http://schemas.microsoft.com/office/drawing/2014/main" val="3076591559"/>
                  </a:ext>
                </a:extLst>
              </a:tr>
              <a:tr h="3137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Thromboembolic events, No. %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10/93</a:t>
                      </a:r>
                      <a:r>
                        <a:rPr lang="en-US" sz="1600" b="1" baseline="300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(10.8)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10/100</a:t>
                      </a:r>
                      <a:r>
                        <a:rPr lang="en-US" sz="1600" b="1" baseline="300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 (10.0)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-0.8% (-10.2, 8.3)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0.86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 (0.4, 2.4)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0.85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extLst>
                  <a:ext uri="{0D108BD9-81ED-4DB2-BD59-A6C34878D82A}">
                    <a16:rowId xmlns:a16="http://schemas.microsoft.com/office/drawing/2014/main" val="2777875487"/>
                  </a:ext>
                </a:extLst>
              </a:tr>
              <a:tr h="3137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Achieve hemostasis, No. %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91/98 (92.9)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95/102 (93.1)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0.3 (-6.8, 7.4)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0.94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1.1 (0.4, 3.2)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0.90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08" marR="49108" marT="0" marB="0"/>
                </a:tc>
                <a:extLst>
                  <a:ext uri="{0D108BD9-81ED-4DB2-BD59-A6C34878D82A}">
                    <a16:rowId xmlns:a16="http://schemas.microsoft.com/office/drawing/2014/main" val="20743007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5F8478-DADC-8A77-AE54-78D6B4A04A0A}"/>
              </a:ext>
            </a:extLst>
          </p:cNvPr>
          <p:cNvSpPr/>
          <p:nvPr/>
        </p:nvSpPr>
        <p:spPr>
          <a:xfrm>
            <a:off x="152400" y="3810000"/>
            <a:ext cx="64008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D42222-835E-49FA-CAB1-DB1F50572886}"/>
              </a:ext>
            </a:extLst>
          </p:cNvPr>
          <p:cNvSpPr/>
          <p:nvPr/>
        </p:nvSpPr>
        <p:spPr>
          <a:xfrm>
            <a:off x="152400" y="4648200"/>
            <a:ext cx="64008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6FBC1-79D7-95D1-9414-2906F8C1F36A}"/>
              </a:ext>
            </a:extLst>
          </p:cNvPr>
          <p:cNvSpPr txBox="1"/>
          <p:nvPr/>
        </p:nvSpPr>
        <p:spPr>
          <a:xfrm>
            <a:off x="9032840" y="6470380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Sperry et al, Ann Surg, 2024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D82936-76A8-ED4B-96CE-7BAB045F5EBF}"/>
              </a:ext>
            </a:extLst>
          </p:cNvPr>
          <p:cNvSpPr txBox="1">
            <a:spLocks/>
          </p:cNvSpPr>
          <p:nvPr/>
        </p:nvSpPr>
        <p:spPr>
          <a:xfrm>
            <a:off x="152400" y="18288"/>
            <a:ext cx="11963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CriSP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-HS Trial – No difference in thrombosis</a:t>
            </a:r>
          </a:p>
        </p:txBody>
      </p:sp>
    </p:spTree>
    <p:extLst>
      <p:ext uri="{BB962C8B-B14F-4D97-AF65-F5344CB8AC3E}">
        <p14:creationId xmlns:p14="http://schemas.microsoft.com/office/powerpoint/2010/main" val="25716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074C-D9F6-CEE3-9BA9-1C2F11FB3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3C96-7FD7-E599-7D78-91F7863AD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Chief Medical Officer, </a:t>
            </a:r>
            <a:r>
              <a:rPr lang="en-US" dirty="0" err="1"/>
              <a:t>Haima</a:t>
            </a:r>
            <a:r>
              <a:rPr lang="en-US" dirty="0"/>
              <a:t> Therapeutics</a:t>
            </a:r>
          </a:p>
          <a:p>
            <a:r>
              <a:rPr lang="en-US" dirty="0"/>
              <a:t>Research funding: NIH, DoD, DARPA, </a:t>
            </a:r>
            <a:r>
              <a:rPr lang="en-US" dirty="0" err="1"/>
              <a:t>Haemonetics</a:t>
            </a:r>
            <a:r>
              <a:rPr lang="en-US" dirty="0"/>
              <a:t>, Instrumentation Laboratories, Takeda</a:t>
            </a:r>
          </a:p>
          <a:p>
            <a:r>
              <a:rPr lang="en-US" dirty="0"/>
              <a:t>Honoraria: </a:t>
            </a:r>
            <a:r>
              <a:rPr lang="en-US" dirty="0" err="1"/>
              <a:t>Haemonetics</a:t>
            </a:r>
            <a:r>
              <a:rPr lang="en-US" dirty="0"/>
              <a:t>, Takeda, </a:t>
            </a:r>
            <a:r>
              <a:rPr lang="en-US" dirty="0" err="1"/>
              <a:t>Octapharma</a:t>
            </a:r>
            <a:r>
              <a:rPr lang="en-US" dirty="0"/>
              <a:t>, </a:t>
            </a:r>
            <a:r>
              <a:rPr lang="en-US" dirty="0" err="1"/>
              <a:t>Cellphire</a:t>
            </a:r>
            <a:endParaRPr lang="en-US" dirty="0"/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 Patents: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DIELECTRIC SENSING TO CHARACTERIZE HEMOSTATIC DYSFUNCTION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Serial Number: 16/837,704;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NOVEL TLR4 INHIBITORS FOR THE TREATMENT OF HUMAN INFECTIOUS AND INFLAMMATORY DISORDERS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Serial Number: 17/174,018</a:t>
            </a:r>
          </a:p>
          <a:p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64C015A-902D-F6F6-187B-C392D0C3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6096000"/>
            <a:ext cx="4114800" cy="7185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28034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176CB-7EFF-9D1B-FBF8-6E584C822762}"/>
              </a:ext>
            </a:extLst>
          </p:cNvPr>
          <p:cNvSpPr txBox="1"/>
          <p:nvPr/>
        </p:nvSpPr>
        <p:spPr>
          <a:xfrm>
            <a:off x="-21336" y="609600"/>
            <a:ext cx="1211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0" u="sng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9D9514-2955-747F-3763-AC4F430C9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823932"/>
              </p:ext>
            </p:extLst>
          </p:nvPr>
        </p:nvGraphicFramePr>
        <p:xfrm>
          <a:off x="457200" y="1524000"/>
          <a:ext cx="10972801" cy="5107981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365858">
                  <a:extLst>
                    <a:ext uri="{9D8B030D-6E8A-4147-A177-3AD203B41FA5}">
                      <a16:colId xmlns:a16="http://schemas.microsoft.com/office/drawing/2014/main" val="131983410"/>
                    </a:ext>
                  </a:extLst>
                </a:gridCol>
                <a:gridCol w="2156441">
                  <a:extLst>
                    <a:ext uri="{9D8B030D-6E8A-4147-A177-3AD203B41FA5}">
                      <a16:colId xmlns:a16="http://schemas.microsoft.com/office/drawing/2014/main" val="2480571970"/>
                    </a:ext>
                  </a:extLst>
                </a:gridCol>
                <a:gridCol w="2450502">
                  <a:extLst>
                    <a:ext uri="{9D8B030D-6E8A-4147-A177-3AD203B41FA5}">
                      <a16:colId xmlns:a16="http://schemas.microsoft.com/office/drawing/2014/main" val="263981171"/>
                    </a:ext>
                  </a:extLst>
                </a:gridCol>
              </a:tblGrid>
              <a:tr h="5831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Standard Care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(n = 98)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Cold Stored Platelets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</a:rPr>
                        <a:t>(n = 102)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316404"/>
                  </a:ext>
                </a:extLst>
              </a:tr>
              <a:tr h="287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Adverse Events Total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68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61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6867309"/>
                  </a:ext>
                </a:extLst>
              </a:tr>
              <a:tr h="287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786514"/>
                  </a:ext>
                </a:extLst>
              </a:tr>
              <a:tr h="287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Serious Adverse Events Total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49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5727062"/>
                  </a:ext>
                </a:extLst>
              </a:tr>
              <a:tr h="2805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133632"/>
                  </a:ext>
                </a:extLst>
              </a:tr>
              <a:tr h="5831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>
                          <a:effectLst/>
                        </a:rPr>
                        <a:t>    Individual Serious Adverse Events with Any Relatedness</a:t>
                      </a:r>
                      <a:endParaRPr lang="en-US" sz="1600" b="1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8865123"/>
                  </a:ext>
                </a:extLst>
              </a:tr>
              <a:tr h="2805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Coagulopathy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4457509"/>
                  </a:ext>
                </a:extLst>
              </a:tr>
              <a:tr h="292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Pneumonia/VAP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6514232"/>
                  </a:ext>
                </a:extLst>
              </a:tr>
              <a:tr h="2805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Arterial Thrombosis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1017192"/>
                  </a:ext>
                </a:extLst>
              </a:tr>
              <a:tr h="2805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Deep Vein Thrombosis (DVT)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4126315"/>
                  </a:ext>
                </a:extLst>
              </a:tr>
              <a:tr h="2805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Pulmonary Embolism (PE)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1248490"/>
                  </a:ext>
                </a:extLst>
              </a:tr>
              <a:tr h="2805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Transfusion Associated Cardiac Overload (TACO)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1600033"/>
                  </a:ext>
                </a:extLst>
              </a:tr>
              <a:tr h="5831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Serious Adverse Events with Any Relatedness Total 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</a:rPr>
                        <a:t>9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75894"/>
                  </a:ext>
                </a:extLst>
              </a:tr>
              <a:tr h="288620"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781846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CC79C8B-8881-9096-73AC-D5F797D671AC}"/>
              </a:ext>
            </a:extLst>
          </p:cNvPr>
          <p:cNvSpPr txBox="1">
            <a:spLocks/>
          </p:cNvSpPr>
          <p:nvPr/>
        </p:nvSpPr>
        <p:spPr>
          <a:xfrm>
            <a:off x="152400" y="18288"/>
            <a:ext cx="11963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CriSP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-HS Trial – No difference in AE</a:t>
            </a:r>
          </a:p>
        </p:txBody>
      </p:sp>
    </p:spTree>
    <p:extLst>
      <p:ext uri="{BB962C8B-B14F-4D97-AF65-F5344CB8AC3E}">
        <p14:creationId xmlns:p14="http://schemas.microsoft.com/office/powerpoint/2010/main" val="283100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176CB-7EFF-9D1B-FBF8-6E584C822762}"/>
              </a:ext>
            </a:extLst>
          </p:cNvPr>
          <p:cNvSpPr txBox="1"/>
          <p:nvPr/>
        </p:nvSpPr>
        <p:spPr>
          <a:xfrm>
            <a:off x="-21336" y="609600"/>
            <a:ext cx="1211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0" u="sng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E1210F-EEE4-85B8-8B53-664B4B3B2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968360"/>
              </p:ext>
            </p:extLst>
          </p:nvPr>
        </p:nvGraphicFramePr>
        <p:xfrm>
          <a:off x="283464" y="762000"/>
          <a:ext cx="11506200" cy="549261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651104">
                  <a:extLst>
                    <a:ext uri="{9D8B030D-6E8A-4147-A177-3AD203B41FA5}">
                      <a16:colId xmlns:a16="http://schemas.microsoft.com/office/drawing/2014/main" val="3545704337"/>
                    </a:ext>
                  </a:extLst>
                </a:gridCol>
                <a:gridCol w="1488584">
                  <a:extLst>
                    <a:ext uri="{9D8B030D-6E8A-4147-A177-3AD203B41FA5}">
                      <a16:colId xmlns:a16="http://schemas.microsoft.com/office/drawing/2014/main" val="4181142665"/>
                    </a:ext>
                  </a:extLst>
                </a:gridCol>
                <a:gridCol w="1885539">
                  <a:extLst>
                    <a:ext uri="{9D8B030D-6E8A-4147-A177-3AD203B41FA5}">
                      <a16:colId xmlns:a16="http://schemas.microsoft.com/office/drawing/2014/main" val="2278434650"/>
                    </a:ext>
                  </a:extLst>
                </a:gridCol>
                <a:gridCol w="1786301">
                  <a:extLst>
                    <a:ext uri="{9D8B030D-6E8A-4147-A177-3AD203B41FA5}">
                      <a16:colId xmlns:a16="http://schemas.microsoft.com/office/drawing/2014/main" val="1290062065"/>
                    </a:ext>
                  </a:extLst>
                </a:gridCol>
                <a:gridCol w="694672">
                  <a:extLst>
                    <a:ext uri="{9D8B030D-6E8A-4147-A177-3AD203B41FA5}">
                      <a16:colId xmlns:a16="http://schemas.microsoft.com/office/drawing/2014/main" val="3164536966"/>
                    </a:ext>
                  </a:extLst>
                </a:gridCol>
              </a:tblGrid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Cold Stored Platelets Shelf Time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134728258"/>
                  </a:ext>
                </a:extLst>
              </a:tr>
              <a:tr h="6460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Clinical Outcome 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highlight>
                            <a:srgbClr val="FFFF00"/>
                          </a:highlight>
                        </a:rPr>
                        <a:t>≤ 7 days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highlight>
                            <a:srgbClr val="FFFF00"/>
                          </a:highlight>
                        </a:rPr>
                        <a:t>(n = 41)</a:t>
                      </a:r>
                      <a:endParaRPr lang="en-US" sz="1600" b="1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highlight>
                            <a:srgbClr val="FFFF00"/>
                          </a:highlight>
                        </a:rPr>
                        <a:t>8 – 14 days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highlight>
                            <a:srgbClr val="FFFF00"/>
                          </a:highlight>
                        </a:rPr>
                        <a:t>(n = 57)</a:t>
                      </a:r>
                      <a:endParaRPr lang="en-US" sz="1600" b="1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Difference </a:t>
                      </a:r>
                      <a:endParaRPr lang="en-US" sz="1600" b="1" baseline="30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(95% CI)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p-value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2264942326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24-h mortality, No. 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 (2.4)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 (3.5)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-1.1% (-10.1,10.1)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0.78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996466750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3390440672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3-h mortality, No. 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 (2.4)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 (3.5)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-1.1% (-10.1, 10.1)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0.78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1543733372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In-hospital mortality, No. %</a:t>
                      </a:r>
                      <a:r>
                        <a:rPr lang="en-US" sz="1600" baseline="30000">
                          <a:effectLst/>
                        </a:rPr>
                        <a:t> 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4/39 (10.3)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5/49 (10.2)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0.1% (-13.5,15.7)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0.99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3853069677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30-day mortality</a:t>
                      </a:r>
                      <a:r>
                        <a:rPr lang="en-US" sz="1600" baseline="30000">
                          <a:effectLst/>
                        </a:rPr>
                        <a:t> b,c</a:t>
                      </a:r>
                      <a:r>
                        <a:rPr lang="en-US" sz="1600">
                          <a:effectLst/>
                        </a:rPr>
                        <a:t>, No. %</a:t>
                      </a:r>
                      <a:r>
                        <a:rPr lang="en-US" sz="1600" baseline="30000">
                          <a:effectLst/>
                        </a:rPr>
                        <a:t> 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4/39 (10.3)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5/49 (10.2)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0.1% (-13.5, 15.7)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0.99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2806960613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Mortality from hemorrhage</a:t>
                      </a:r>
                      <a:r>
                        <a:rPr lang="en-US" sz="1600" baseline="30000">
                          <a:effectLst/>
                        </a:rPr>
                        <a:t> b</a:t>
                      </a:r>
                      <a:r>
                        <a:rPr lang="en-US" sz="1600">
                          <a:effectLst/>
                        </a:rPr>
                        <a:t>, No. %</a:t>
                      </a:r>
                      <a:r>
                        <a:rPr lang="en-US" sz="1600" baseline="30000">
                          <a:effectLst/>
                        </a:rPr>
                        <a:t> 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3/40 (7.5)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2/56 (3.6)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3.9% (-6.2, 16.9)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0.65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4020448843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ARDS</a:t>
                      </a:r>
                      <a:r>
                        <a:rPr lang="en-US" sz="1600" baseline="30000">
                          <a:effectLst/>
                        </a:rPr>
                        <a:t> b</a:t>
                      </a:r>
                      <a:r>
                        <a:rPr lang="en-US" sz="1600">
                          <a:effectLst/>
                        </a:rPr>
                        <a:t>, No. 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3/40 (7.5)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3/56 (5.4)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2.1% (-8.7, 15.6)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0.69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1611119076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Allergic/transfusion reaction, No. 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 (0)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 (0)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3892706315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Thromboembolic events</a:t>
                      </a:r>
                      <a:r>
                        <a:rPr lang="en-US" sz="1600" baseline="30000">
                          <a:effectLst/>
                        </a:rPr>
                        <a:t> b</a:t>
                      </a:r>
                      <a:r>
                        <a:rPr lang="en-US" sz="1600">
                          <a:effectLst/>
                        </a:rPr>
                        <a:t>, No. 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4/40</a:t>
                      </a:r>
                      <a:r>
                        <a:rPr lang="en-US" sz="1400" b="1" baseline="30000">
                          <a:effectLst/>
                        </a:rPr>
                        <a:t> </a:t>
                      </a:r>
                      <a:r>
                        <a:rPr lang="en-US" sz="1400" b="1">
                          <a:effectLst/>
                        </a:rPr>
                        <a:t>(10.0)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6/56 (10.7)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-0.7% (-0.1, 0.2)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0.91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446194814"/>
                  </a:ext>
                </a:extLst>
              </a:tr>
              <a:tr h="2619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Initial rapid thromboelastography measurements,</a:t>
                      </a:r>
                      <a:r>
                        <a:rPr lang="en-US" sz="1600" baseline="30000">
                          <a:effectLst/>
                        </a:rPr>
                        <a:t>d,e</a:t>
                      </a:r>
                      <a:r>
                        <a:rPr lang="en-US" sz="1600">
                          <a:effectLst/>
                        </a:rPr>
                        <a:t> median (IQR)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NS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1146469908"/>
                  </a:ext>
                </a:extLst>
              </a:tr>
              <a:tr h="301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24-hour rapid </a:t>
                      </a:r>
                      <a:r>
                        <a:rPr lang="en-US" sz="1600" dirty="0" err="1">
                          <a:effectLst/>
                        </a:rPr>
                        <a:t>thromboelastography</a:t>
                      </a:r>
                      <a:r>
                        <a:rPr lang="en-US" sz="1600" dirty="0">
                          <a:effectLst/>
                        </a:rPr>
                        <a:t> measurements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 NS 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1295355846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Initial coagulation measurements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NS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1067311687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24-hour coagulation measurements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 NS 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2924483333"/>
                  </a:ext>
                </a:extLst>
              </a:tr>
              <a:tr h="310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Transfusion requirements within 24-hours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NS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0" marR="53970" marT="0" marB="0"/>
                </a:tc>
                <a:extLst>
                  <a:ext uri="{0D108BD9-81ED-4DB2-BD59-A6C34878D82A}">
                    <a16:rowId xmlns:a16="http://schemas.microsoft.com/office/drawing/2014/main" val="2647607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D5C22BE-C5D9-72D4-46C9-979D893690AA}"/>
              </a:ext>
            </a:extLst>
          </p:cNvPr>
          <p:cNvSpPr txBox="1">
            <a:spLocks/>
          </p:cNvSpPr>
          <p:nvPr/>
        </p:nvSpPr>
        <p:spPr>
          <a:xfrm>
            <a:off x="152400" y="18288"/>
            <a:ext cx="11963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CriSP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-HS Trial – storage age</a:t>
            </a:r>
          </a:p>
        </p:txBody>
      </p:sp>
    </p:spTree>
    <p:extLst>
      <p:ext uri="{BB962C8B-B14F-4D97-AF65-F5344CB8AC3E}">
        <p14:creationId xmlns:p14="http://schemas.microsoft.com/office/powerpoint/2010/main" val="2675021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BFFD-6616-4F5F-B4F3-611D313A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02020"/>
            <a:ext cx="7467600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 to platelet transfusion</a:t>
            </a:r>
            <a:br>
              <a:rPr lang="en-US" sz="36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CB393-BEA8-D364-D60D-A0D473144328}"/>
              </a:ext>
            </a:extLst>
          </p:cNvPr>
          <p:cNvSpPr txBox="1"/>
          <p:nvPr/>
        </p:nvSpPr>
        <p:spPr>
          <a:xfrm>
            <a:off x="381001" y="2590800"/>
            <a:ext cx="579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those receiving platelets</a:t>
            </a:r>
          </a:p>
          <a:p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edian time [IQR] to first platelet </a:t>
            </a:r>
            <a:r>
              <a:rPr lang="en-US" sz="32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 [16, 53] mins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vs</a:t>
            </a:r>
            <a:r>
              <a:rPr lang="en-US" sz="32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87 [45, 143] mins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p&lt;0.01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http://thetedblog.ganglion.net.au/wp-content/uploads/2011/09/blood-on-the-floor.png">
            <a:extLst>
              <a:ext uri="{FF2B5EF4-FFF2-40B4-BE49-F238E27FC236}">
                <a16:creationId xmlns:a16="http://schemas.microsoft.com/office/drawing/2014/main" id="{EB24F018-CAF0-4EA9-1270-D9BF74CA5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516944" y="1524000"/>
            <a:ext cx="329405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7669E1-B6BB-1EF6-A462-7774F06EE90F}"/>
              </a:ext>
            </a:extLst>
          </p:cNvPr>
          <p:cNvSpPr txBox="1"/>
          <p:nvPr/>
        </p:nvSpPr>
        <p:spPr>
          <a:xfrm>
            <a:off x="9032840" y="6470380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Sperry et al, Ann Surg, 2024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013522-9D4E-8779-A9F6-76111D9BA8D2}"/>
              </a:ext>
            </a:extLst>
          </p:cNvPr>
          <p:cNvSpPr txBox="1">
            <a:spLocks/>
          </p:cNvSpPr>
          <p:nvPr/>
        </p:nvSpPr>
        <p:spPr>
          <a:xfrm>
            <a:off x="152400" y="18288"/>
            <a:ext cx="11963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CriSP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-HS Trial</a:t>
            </a:r>
          </a:p>
        </p:txBody>
      </p:sp>
      <p:pic>
        <p:nvPicPr>
          <p:cNvPr id="3" name="Picture 2" descr="Generated image">
            <a:extLst>
              <a:ext uri="{FF2B5EF4-FFF2-40B4-BE49-F238E27FC236}">
                <a16:creationId xmlns:a16="http://schemas.microsoft.com/office/drawing/2014/main" id="{75DADF16-2AC0-A72A-1002-7E705B5F5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85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546B-216B-0AF0-9D7F-A7ADBA1F2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Limitations for </a:t>
            </a:r>
            <a:r>
              <a:rPr lang="en-US" b="1" dirty="0" err="1"/>
              <a:t>CriSP</a:t>
            </a:r>
            <a:r>
              <a:rPr lang="en-US" b="1" dirty="0"/>
              <a:t>-HS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CC4BA-9394-6B06-412F-12AC03BF7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2, open label</a:t>
            </a:r>
          </a:p>
          <a:p>
            <a:r>
              <a:rPr lang="en-US" dirty="0"/>
              <a:t>Low mortality (standard T/HS trials ~20-25%)</a:t>
            </a:r>
          </a:p>
          <a:p>
            <a:r>
              <a:rPr lang="en-US" dirty="0"/>
              <a:t>Only 48% in SOC arm received RT platelets</a:t>
            </a:r>
          </a:p>
          <a:p>
            <a:r>
              <a:rPr lang="en-US" dirty="0"/>
              <a:t>Different number (and low number) of units</a:t>
            </a:r>
          </a:p>
          <a:p>
            <a:r>
              <a:rPr lang="en-US" dirty="0"/>
              <a:t>Time as a “limitation”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29C0BBD-179A-F4F9-F829-9F182740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6096000"/>
            <a:ext cx="4114800" cy="7185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32383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CD447-0D60-59F6-CF12-973D58EF7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0200" cy="4351338"/>
          </a:xfrm>
        </p:spPr>
        <p:txBody>
          <a:bodyPr/>
          <a:lstStyle/>
          <a:p>
            <a:r>
              <a:rPr lang="en-US" dirty="0"/>
              <a:t>Cold stored platelets for hemorrhagic shock were feasible and safe</a:t>
            </a:r>
          </a:p>
          <a:p>
            <a:r>
              <a:rPr lang="en-US" dirty="0"/>
              <a:t>Lower absolute mortality (underpowered)</a:t>
            </a:r>
          </a:p>
          <a:p>
            <a:r>
              <a:rPr lang="en-US" dirty="0"/>
              <a:t>No signal for thrombosis</a:t>
            </a:r>
          </a:p>
          <a:p>
            <a:r>
              <a:rPr lang="en-US" dirty="0"/>
              <a:t>No difference out to 14 days </a:t>
            </a:r>
          </a:p>
          <a:p>
            <a:r>
              <a:rPr lang="en-US" dirty="0"/>
              <a:t>MUCH faster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D4AEE-CC44-05A3-4FB0-5004F591B047}"/>
              </a:ext>
            </a:extLst>
          </p:cNvPr>
          <p:cNvSpPr txBox="1"/>
          <p:nvPr/>
        </p:nvSpPr>
        <p:spPr>
          <a:xfrm>
            <a:off x="9032840" y="6470380"/>
            <a:ext cx="30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Sperry et al, Ann Surg, 2024</a:t>
            </a:r>
          </a:p>
        </p:txBody>
      </p:sp>
      <p:pic>
        <p:nvPicPr>
          <p:cNvPr id="5" name="Content Placeholder 5" descr="A yellow virus in a refrigerator&#10;&#10;AI-generated content may be incorrect.">
            <a:extLst>
              <a:ext uri="{FF2B5EF4-FFF2-40B4-BE49-F238E27FC236}">
                <a16:creationId xmlns:a16="http://schemas.microsoft.com/office/drawing/2014/main" id="{9774B4F4-0686-BC47-24AA-BC0C61D57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75488"/>
            <a:ext cx="3048000" cy="304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55ECB4-A83C-CCB1-331F-1B88552ED418}"/>
              </a:ext>
            </a:extLst>
          </p:cNvPr>
          <p:cNvSpPr txBox="1">
            <a:spLocks/>
          </p:cNvSpPr>
          <p:nvPr/>
        </p:nvSpPr>
        <p:spPr>
          <a:xfrm>
            <a:off x="152400" y="18288"/>
            <a:ext cx="11963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CriSP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-HS Trial Conclusions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5012D-3903-CCFD-6174-AC80BE8EC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83" y="3657600"/>
            <a:ext cx="5486735" cy="2667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Picture 2" descr="Jama Logo PNG Vectors Free Download">
            <a:extLst>
              <a:ext uri="{FF2B5EF4-FFF2-40B4-BE49-F238E27FC236}">
                <a16:creationId xmlns:a16="http://schemas.microsoft.com/office/drawing/2014/main" id="{917218F7-45F6-A955-0BB4-1BB08BA3E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2" b="32358"/>
          <a:stretch>
            <a:fillRect/>
          </a:stretch>
        </p:blipFill>
        <p:spPr bwMode="auto">
          <a:xfrm>
            <a:off x="10024467" y="3720092"/>
            <a:ext cx="1872664" cy="66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67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DEC3893-7777-F559-691B-372ADAA3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-up of a logo&#10;&#10;AI-generated content may be incorrect.">
            <a:extLst>
              <a:ext uri="{FF2B5EF4-FFF2-40B4-BE49-F238E27FC236}">
                <a16:creationId xmlns:a16="http://schemas.microsoft.com/office/drawing/2014/main" id="{6D9D18B2-251B-7269-07CD-B003BA5D7D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34354" y="216885"/>
            <a:ext cx="4191000" cy="62865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07C78D-ABAA-AAAF-ED52-4E33900532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A cartoon of a sun with a face&#10;&#10;AI-generated content may be incorrect.">
            <a:extLst>
              <a:ext uri="{FF2B5EF4-FFF2-40B4-BE49-F238E27FC236}">
                <a16:creationId xmlns:a16="http://schemas.microsoft.com/office/drawing/2014/main" id="{34D8A710-48E0-D666-E19F-431D004AB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6885"/>
            <a:ext cx="4191000" cy="6286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DBE7AE-2785-E2E0-3106-1E6C6E3136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143" b="34285"/>
          <a:stretch>
            <a:fillRect/>
          </a:stretch>
        </p:blipFill>
        <p:spPr>
          <a:xfrm>
            <a:off x="6324600" y="23463"/>
            <a:ext cx="5486735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31422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865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53331"/>
            <a:ext cx="5181600" cy="43513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nealm2@upmc.edu</a:t>
            </a:r>
            <a:endParaRPr lang="en-US" sz="4000" dirty="0">
              <a:solidFill>
                <a:srgbClr val="00B0F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@macky_neal</a:t>
            </a:r>
          </a:p>
          <a:p>
            <a:r>
              <a:rPr lang="en-US" sz="4000" dirty="0">
                <a:solidFill>
                  <a:srgbClr val="FFFF00"/>
                </a:solidFill>
              </a:rPr>
              <a:t>Cell: 412 848 2134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9D44B-9B58-4942-8630-905A0CD8DEC6}"/>
              </a:ext>
            </a:extLst>
          </p:cNvPr>
          <p:cNvSpPr txBox="1"/>
          <p:nvPr/>
        </p:nvSpPr>
        <p:spPr>
          <a:xfrm>
            <a:off x="6897330" y="152402"/>
            <a:ext cx="53316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Neal lab funding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R35GM119526-07 NIGMS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R01HL166944-01A1 NHLBI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OTA # 1OT2HL156812-01 NHLBI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DM160354 Department of Defense JPC-6 Combat Casualty Care Research Program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b="1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Defense CDMRP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JPC-6 Combat Casualty Care Research Program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Defense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W81XWH21107810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DARPA </a:t>
            </a:r>
            <a:r>
              <a:rPr lang="en-US" b="1" dirty="0">
                <a:solidFill>
                  <a:schemeClr val="bg1"/>
                </a:solidFill>
              </a:rPr>
              <a:t>N66001-23-9-4005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nigms">
            <a:extLst>
              <a:ext uri="{FF2B5EF4-FFF2-40B4-BE49-F238E27FC236}">
                <a16:creationId xmlns:a16="http://schemas.microsoft.com/office/drawing/2014/main" id="{10E10E90-6B9E-8DD8-2900-DDB3705F6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267201"/>
            <a:ext cx="3360133" cy="75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5C4E97E6-8D78-C64C-BB25-89C190F5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5043493"/>
            <a:ext cx="3360135" cy="92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e the source image">
            <a:extLst>
              <a:ext uri="{FF2B5EF4-FFF2-40B4-BE49-F238E27FC236}">
                <a16:creationId xmlns:a16="http://schemas.microsoft.com/office/drawing/2014/main" id="{31FB7C38-790A-E2D4-C362-FADCAC388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679" y="3721705"/>
            <a:ext cx="1459188" cy="154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darpa ">
            <a:extLst>
              <a:ext uri="{FF2B5EF4-FFF2-40B4-BE49-F238E27FC236}">
                <a16:creationId xmlns:a16="http://schemas.microsoft.com/office/drawing/2014/main" id="{BE67CF7C-6ADA-E5DA-8696-567E2C35C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70" y="5316064"/>
            <a:ext cx="1408471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0242763-EEB7-1D2B-36C7-8D7EED9D30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8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9888-02C1-3D26-1014-C1F32BF2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C5C75-4425-BEC1-CB03-7AF5FC77F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 with platelet transfusion</a:t>
            </a:r>
          </a:p>
          <a:p>
            <a:r>
              <a:rPr lang="en-US" b="0" i="0" dirty="0">
                <a:solidFill>
                  <a:srgbClr val="141414"/>
                </a:solidFill>
                <a:effectLst/>
              </a:rPr>
              <a:t>Cold-stored Platelet Early Intervention in Hemorrhagic Shock (</a:t>
            </a:r>
            <a:r>
              <a:rPr lang="en-US" dirty="0" err="1"/>
              <a:t>CriSP</a:t>
            </a:r>
            <a:r>
              <a:rPr lang="en-US" dirty="0"/>
              <a:t>-HS) 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3780CA6-E532-F7FA-C775-BE6971F22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410200"/>
            <a:ext cx="6981881" cy="1219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15252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BFFD-6616-4F5F-B4F3-611D313A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Time of the essence in trauma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2A8A06-81CD-3F08-8609-52FB4A4C8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76600"/>
            <a:ext cx="5791200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E20C3-CDC6-A38F-0D4A-0770E9750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200400"/>
            <a:ext cx="594761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6DEDA-9CAC-D203-3F10-3CB02A44B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4662182"/>
            <a:ext cx="7543800" cy="2195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2AEA50-9FEA-2859-2314-E300AFAD2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0600"/>
            <a:ext cx="6096000" cy="205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351813-A82E-7BEC-A39D-C7A373943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1066800"/>
            <a:ext cx="6781800" cy="196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84262" y="1413315"/>
            <a:ext cx="7501140" cy="451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/>
            <a:r>
              <a:rPr lang="en-US"/>
              <a:t>Platelet problems!</a:t>
            </a:r>
            <a:endParaRPr lang="en-US" sz="2400" i="1"/>
          </a:p>
          <a:p>
            <a:pPr marL="457189" indent="-457189"/>
            <a:endParaRPr lang="en-US" sz="1500" i="1"/>
          </a:p>
          <a:p>
            <a:pPr marL="457189" indent="-457189"/>
            <a:r>
              <a:rPr lang="en-US"/>
              <a:t>Issues:</a:t>
            </a:r>
          </a:p>
          <a:p>
            <a:pPr marL="800080" lvl="1" indent="-342891"/>
            <a:r>
              <a:rPr lang="en-US"/>
              <a:t>High risk of pathogenic contamination</a:t>
            </a:r>
          </a:p>
          <a:p>
            <a:pPr marL="800080" lvl="1" indent="-342891"/>
            <a:r>
              <a:rPr lang="en-US"/>
              <a:t>Short shelf life (e.g. platelets ~5 days at RT)</a:t>
            </a:r>
          </a:p>
          <a:p>
            <a:pPr marL="800080" lvl="1" indent="-342891"/>
            <a:r>
              <a:rPr lang="en-US"/>
              <a:t>Limited availability especially pre-hospital</a:t>
            </a:r>
          </a:p>
          <a:p>
            <a:pPr marL="800080" lvl="1" indent="-342891"/>
            <a:r>
              <a:rPr lang="en-US"/>
              <a:t>Multiple biologic side effects</a:t>
            </a:r>
          </a:p>
          <a:p>
            <a:pPr marL="800080" lvl="1" indent="-342891"/>
            <a:r>
              <a:rPr lang="en-US"/>
              <a:t>Special storage requirement/not easily portable</a:t>
            </a:r>
          </a:p>
          <a:p>
            <a:pPr marL="800080" lvl="1" indent="-342891"/>
            <a:r>
              <a:rPr lang="en-US"/>
              <a:t>Variability in hemostatic output</a:t>
            </a:r>
          </a:p>
          <a:p>
            <a:pPr marL="800080" lvl="1" indent="-342891"/>
            <a:r>
              <a:rPr lang="en-US"/>
              <a:t>Donor variability</a:t>
            </a:r>
          </a:p>
          <a:p>
            <a:pPr marL="457189" indent="-457189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" y="25723"/>
            <a:ext cx="12191999" cy="1527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Imperfect Product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0" y="228600"/>
            <a:ext cx="2486131" cy="3324712"/>
          </a:xfrm>
          <a:prstGeom prst="rect">
            <a:avLst/>
          </a:prstGeom>
        </p:spPr>
      </p:pic>
      <p:pic>
        <p:nvPicPr>
          <p:cNvPr id="6" name="Content Placeholder 4" descr="A group of bacteria in a desert&#10;&#10;AI-generated content may be incorrect.">
            <a:extLst>
              <a:ext uri="{FF2B5EF4-FFF2-40B4-BE49-F238E27FC236}">
                <a16:creationId xmlns:a16="http://schemas.microsoft.com/office/drawing/2014/main" id="{716E4135-A37A-76AB-6C96-E9E95A4B3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886200"/>
            <a:ext cx="2785269" cy="27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8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4E287D-8008-ED5E-2814-714813C0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After Trauma + Hemorrhage, Platelets Save Lives!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7993F4CB-4EAC-DE7A-7DBD-868B6C9C4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669" y="2743200"/>
            <a:ext cx="4911659" cy="340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9B54C-8289-15C1-8C54-DF8397706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5" t="14278" r="28440" b="64445"/>
          <a:stretch/>
        </p:blipFill>
        <p:spPr>
          <a:xfrm>
            <a:off x="76200" y="4495800"/>
            <a:ext cx="6852073" cy="20339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912AB6-CB49-B36B-832F-D1763F76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6928273" cy="214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rtoon sun with sad face in a door&#10;&#10;AI-generated content may be incorrect.">
            <a:extLst>
              <a:ext uri="{FF2B5EF4-FFF2-40B4-BE49-F238E27FC236}">
                <a16:creationId xmlns:a16="http://schemas.microsoft.com/office/drawing/2014/main" id="{27D8DB96-E406-7D0D-24E3-2E651B6C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E3E2-1AC9-4E37-51CA-E53FD20F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Do platelet transfusion to “reverse” bleeding from anti-platelet agents?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84322-FD12-DD03-EC19-96F47D88F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platelet transfusion">
            <a:extLst>
              <a:ext uri="{FF2B5EF4-FFF2-40B4-BE49-F238E27FC236}">
                <a16:creationId xmlns:a16="http://schemas.microsoft.com/office/drawing/2014/main" id="{A40122AA-EDC5-0909-678E-A16CD6AA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1752600"/>
            <a:ext cx="2357440" cy="23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D0AA5-B832-B338-9B91-79470EC95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7" t="31250" r="17176" b="23229"/>
          <a:stretch/>
        </p:blipFill>
        <p:spPr>
          <a:xfrm>
            <a:off x="4336256" y="1668607"/>
            <a:ext cx="7370639" cy="356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AC03F-200A-0CC4-5D01-2158C10BF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82" t="17917" r="35856" b="55937"/>
          <a:stretch/>
        </p:blipFill>
        <p:spPr>
          <a:xfrm>
            <a:off x="485105" y="4191000"/>
            <a:ext cx="5129213" cy="1793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EF08B0-3CCF-ECEB-4AF6-88F9D69E6DB6}"/>
              </a:ext>
            </a:extLst>
          </p:cNvPr>
          <p:cNvSpPr txBox="1"/>
          <p:nvPr/>
        </p:nvSpPr>
        <p:spPr>
          <a:xfrm>
            <a:off x="6288883" y="5865017"/>
            <a:ext cx="327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Alvikas</a:t>
            </a:r>
            <a:r>
              <a:rPr lang="en-US" sz="2400" b="1" dirty="0"/>
              <a:t>, et al JTACS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AA588-7601-D44B-4C42-FB7179584904}"/>
              </a:ext>
            </a:extLst>
          </p:cNvPr>
          <p:cNvSpPr txBox="1"/>
          <p:nvPr/>
        </p:nvSpPr>
        <p:spPr>
          <a:xfrm>
            <a:off x="8401050" y="1549823"/>
            <a:ext cx="105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Mortality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B7A5775-4379-7704-3386-964F651C8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6096000"/>
            <a:ext cx="4114800" cy="7185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775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CCF06-BBC2-920F-0BDC-988657F61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640262"/>
            <a:ext cx="10515600" cy="4351338"/>
          </a:xfrm>
        </p:spPr>
        <p:txBody>
          <a:bodyPr/>
          <a:lstStyle/>
          <a:p>
            <a:r>
              <a:rPr lang="en-US" dirty="0"/>
              <a:t>Don’t have ‘</a:t>
            </a:r>
            <a:r>
              <a:rPr lang="en-US" dirty="0" err="1"/>
              <a:t>em</a:t>
            </a:r>
            <a:endParaRPr lang="en-US" dirty="0"/>
          </a:p>
          <a:p>
            <a:r>
              <a:rPr lang="en-US" dirty="0"/>
              <a:t>Can’t get ‘</a:t>
            </a:r>
            <a:r>
              <a:rPr lang="en-US" dirty="0" err="1"/>
              <a:t>em</a:t>
            </a:r>
            <a:r>
              <a:rPr lang="en-US" dirty="0"/>
              <a:t> where we need ‘</a:t>
            </a:r>
            <a:r>
              <a:rPr lang="en-US" dirty="0" err="1"/>
              <a:t>em</a:t>
            </a:r>
            <a:endParaRPr lang="en-US" dirty="0"/>
          </a:p>
          <a:p>
            <a:r>
              <a:rPr lang="en-US" dirty="0"/>
              <a:t>Don’t work</a:t>
            </a:r>
          </a:p>
          <a:p>
            <a:r>
              <a:rPr lang="en-US" dirty="0"/>
              <a:t>Searching for the “Oasis”</a:t>
            </a:r>
          </a:p>
        </p:txBody>
      </p:sp>
      <p:pic>
        <p:nvPicPr>
          <p:cNvPr id="5" name="Picture 4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3004D6D2-AAD2-15CD-3337-6473DE714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048000"/>
            <a:ext cx="5448300" cy="36322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60C2F7A-C7C1-1993-E58D-A4F2CED0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artoon of a sun with a face&#10;&#10;AI-generated content may be incorrect.">
            <a:extLst>
              <a:ext uri="{FF2B5EF4-FFF2-40B4-BE49-F238E27FC236}">
                <a16:creationId xmlns:a16="http://schemas.microsoft.com/office/drawing/2014/main" id="{D6645E82-4030-014C-CE34-695A4927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-152400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2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rombocytes Structure">
            <a:extLst>
              <a:ext uri="{FF2B5EF4-FFF2-40B4-BE49-F238E27FC236}">
                <a16:creationId xmlns:a16="http://schemas.microsoft.com/office/drawing/2014/main" id="{F4651003-83AF-F1FF-C21C-D6BDCE91B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066800"/>
            <a:ext cx="45148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atelet Count - High &amp; Low Platelet Count, Causes &amp; Treatment">
            <a:extLst>
              <a:ext uri="{FF2B5EF4-FFF2-40B4-BE49-F238E27FC236}">
                <a16:creationId xmlns:a16="http://schemas.microsoft.com/office/drawing/2014/main" id="{D56FCFD8-2365-0B44-3190-EAB31D08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24300"/>
            <a:ext cx="451485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CEF75-1726-6A12-2B17-EA8E7443F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8" y="963105"/>
            <a:ext cx="5105400" cy="1238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01D268-2EB7-55C1-EDB3-961A1E51E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35" y="1717073"/>
            <a:ext cx="5419382" cy="1600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442EB7-D522-455F-A024-5C4333B2F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61" y="2893465"/>
            <a:ext cx="5350693" cy="1238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888B00-D265-C716-34CD-8282804116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87" y="3886211"/>
            <a:ext cx="5350693" cy="1216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6D1178-A86F-7413-2A9F-57A5170E91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4633400"/>
            <a:ext cx="5810865" cy="15154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03F2ED-71D5-03E6-F1C4-738F9620F3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3214" y="5670633"/>
            <a:ext cx="5810866" cy="1187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BCBFFD-6616-4F5F-B4F3-611D313A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811000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Cold stored – more “hemostatic” (?), longer storage</a:t>
            </a:r>
          </a:p>
        </p:txBody>
      </p:sp>
    </p:spTree>
    <p:extLst>
      <p:ext uri="{BB962C8B-B14F-4D97-AF65-F5344CB8AC3E}">
        <p14:creationId xmlns:p14="http://schemas.microsoft.com/office/powerpoint/2010/main" val="1150622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1351a6-a665-477f-9f85-df069f1fe2c7" xsi:nil="true"/>
    <lcf76f155ced4ddcb4097134ff3c332f xmlns="47f86385-5faa-4594-8ecf-f9ce1cbeefe1">
      <Terms xmlns="http://schemas.microsoft.com/office/infopath/2007/PartnerControls"/>
    </lcf76f155ced4ddcb4097134ff3c332f>
    <MigrationWizIdDocumentLibraryPermissions xmlns="47f86385-5faa-4594-8ecf-f9ce1cbeefe1" xsi:nil="true"/>
    <MigrationWizIdPermissions xmlns="47f86385-5faa-4594-8ecf-f9ce1cbeefe1" xsi:nil="true"/>
    <MigrationWizIdSecurityGroups xmlns="47f86385-5faa-4594-8ecf-f9ce1cbeefe1" xsi:nil="true"/>
    <MigrationWizId xmlns="47f86385-5faa-4594-8ecf-f9ce1cbeefe1" xsi:nil="true"/>
    <MigrationWizIdPermissionLevels xmlns="47f86385-5faa-4594-8ecf-f9ce1cbeefe1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F74850A86974987BD17ED137103F6" ma:contentTypeVersion="20" ma:contentTypeDescription="Create a new document." ma:contentTypeScope="" ma:versionID="9f4ad4681db88e0275b375d36a6284da">
  <xsd:schema xmlns:xsd="http://www.w3.org/2001/XMLSchema" xmlns:xs="http://www.w3.org/2001/XMLSchema" xmlns:p="http://schemas.microsoft.com/office/2006/metadata/properties" xmlns:ns1="http://schemas.microsoft.com/sharepoint/v3" xmlns:ns2="47f86385-5faa-4594-8ecf-f9ce1cbeefe1" xmlns:ns3="421351a6-a665-477f-9f85-df069f1fe2c7" targetNamespace="http://schemas.microsoft.com/office/2006/metadata/properties" ma:root="true" ma:fieldsID="c810b0f7e468e5976f248f8e7a329626" ns1:_="" ns2:_="" ns3:_="">
    <xsd:import namespace="http://schemas.microsoft.com/sharepoint/v3"/>
    <xsd:import namespace="47f86385-5faa-4594-8ecf-f9ce1cbeefe1"/>
    <xsd:import namespace="421351a6-a665-477f-9f85-df069f1fe2c7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86385-5faa-4594-8ecf-f9ce1cbeefe1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description="Office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description="Office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description="Office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7fc2be9-b7d4-4faa-9768-1e0dd150f0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351a6-a665-477f-9f85-df069f1fe2c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45ba439-3d40-4577-ab65-4f589cb3ecc9}" ma:internalName="TaxCatchAll" ma:showField="CatchAllData" ma:web="421351a6-a665-477f-9f85-df069f1fe2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302FB6-6471-40C4-AE07-70789B7559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BDBD-EB99-43FB-BCD5-9BE257DA25B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0943d7b0-df47-418e-836b-92009ec9c510"/>
    <ds:schemaRef ds:uri="http://schemas.microsoft.com/office/infopath/2007/PartnerControls"/>
    <ds:schemaRef ds:uri="893e0ea1-f2cc-4f9b-9aaf-5fdf9deb642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1EA5B96-66C1-4CA0-A41B-97E01DAADDB1}"/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46076</TotalTime>
  <Words>2485</Words>
  <Application>Microsoft Office PowerPoint</Application>
  <PresentationFormat>Widescreen</PresentationFormat>
  <Paragraphs>429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Arial</vt:lpstr>
      <vt:lpstr>Arial Black</vt:lpstr>
      <vt:lpstr>Calibri</vt:lpstr>
      <vt:lpstr>Calibri Light</vt:lpstr>
      <vt:lpstr>Lub Dub Medium</vt:lpstr>
      <vt:lpstr>Monotype Sorts</vt:lpstr>
      <vt:lpstr>Open Sans</vt:lpstr>
      <vt:lpstr>Times New Roman</vt:lpstr>
      <vt:lpstr>Office Theme</vt:lpstr>
      <vt:lpstr>Cold Stored Platelets for Transfusion in Hemorrhagic Shock</vt:lpstr>
      <vt:lpstr>Disclosures</vt:lpstr>
      <vt:lpstr>Outline</vt:lpstr>
      <vt:lpstr>Time of the essence in trauma</vt:lpstr>
      <vt:lpstr>PowerPoint Presentation</vt:lpstr>
      <vt:lpstr>After Trauma + Hemorrhage, Platelets Save Lives!</vt:lpstr>
      <vt:lpstr>Do platelet transfusion to “reverse” bleeding from anti-platelet agents?</vt:lpstr>
      <vt:lpstr>PowerPoint Presentation</vt:lpstr>
      <vt:lpstr>Cold stored – more “hemostatic” (?), longer storage</vt:lpstr>
      <vt:lpstr>Platelet Storage Temp Change</vt:lpstr>
      <vt:lpstr>Cold stored platelet trials</vt:lpstr>
      <vt:lpstr>CriSP-HS Trial</vt:lpstr>
      <vt:lpstr>CriSP-HS Trial</vt:lpstr>
      <vt:lpstr>CriSP-HS Trial</vt:lpstr>
      <vt:lpstr>CriSP-HS Trial</vt:lpstr>
      <vt:lpstr>PowerPoint Presentation</vt:lpstr>
      <vt:lpstr>PowerPoint Presentation</vt:lpstr>
      <vt:lpstr>     Mortality (24hr)</vt:lpstr>
      <vt:lpstr>PowerPoint Presentation</vt:lpstr>
      <vt:lpstr>PowerPoint Presentation</vt:lpstr>
      <vt:lpstr>PowerPoint Presentation</vt:lpstr>
      <vt:lpstr>Time to platelet transfusion </vt:lpstr>
      <vt:lpstr>Limitations for CriSP-HS</vt:lpstr>
      <vt:lpstr>PowerPoint Presentation</vt:lpstr>
      <vt:lpstr>PowerPoint Presentation</vt:lpstr>
      <vt:lpstr>Questions?</vt:lpstr>
    </vt:vector>
  </TitlesOfParts>
  <Company>University of Vermont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Mary Cushman</dc:creator>
  <cp:lastModifiedBy>Matthew Neal</cp:lastModifiedBy>
  <cp:revision>932</cp:revision>
  <cp:lastPrinted>2020-11-15T19:48:47Z</cp:lastPrinted>
  <dcterms:created xsi:type="dcterms:W3CDTF">2000-02-29T15:22:26Z</dcterms:created>
  <dcterms:modified xsi:type="dcterms:W3CDTF">2026-02-15T19:25:39Z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0x010100C93F74850A86974987BD17ED137103F6</vt:lpwstr>
  </property>
  <property fmtid="{D5CDD505-2E9C-101B-9397-08002B2CF9AE}" pid="3" name="MSIP_Label_5e4b1be8-281e-475d-98b0-21c3457e5a46_Enabled">
    <vt:lpwstr>true</vt:lpwstr>
  </property>
  <property fmtid="{D5CDD505-2E9C-101B-9397-08002B2CF9AE}" pid="4" name="MSIP_Label_5e4b1be8-281e-475d-98b0-21c3457e5a46_SetDate">
    <vt:lpwstr>2026-02-15T16:11:08Z</vt:lpwstr>
  </property>
  <property fmtid="{D5CDD505-2E9C-101B-9397-08002B2CF9AE}" pid="5" name="MSIP_Label_5e4b1be8-281e-475d-98b0-21c3457e5a46_Method">
    <vt:lpwstr>Standard</vt:lpwstr>
  </property>
  <property fmtid="{D5CDD505-2E9C-101B-9397-08002B2CF9AE}" pid="6" name="MSIP_Label_5e4b1be8-281e-475d-98b0-21c3457e5a46_Name">
    <vt:lpwstr>Public</vt:lpwstr>
  </property>
  <property fmtid="{D5CDD505-2E9C-101B-9397-08002B2CF9AE}" pid="7" name="MSIP_Label_5e4b1be8-281e-475d-98b0-21c3457e5a46_SiteId">
    <vt:lpwstr>8b3dd73e-4e72-4679-b191-56da1588712b</vt:lpwstr>
  </property>
  <property fmtid="{D5CDD505-2E9C-101B-9397-08002B2CF9AE}" pid="8" name="MSIP_Label_5e4b1be8-281e-475d-98b0-21c3457e5a46_ActionId">
    <vt:lpwstr>167ba5d4-0a40-4d69-93ba-77abec1e8f17</vt:lpwstr>
  </property>
  <property fmtid="{D5CDD505-2E9C-101B-9397-08002B2CF9AE}" pid="9" name="MSIP_Label_5e4b1be8-281e-475d-98b0-21c3457e5a46_ContentBits">
    <vt:lpwstr>0</vt:lpwstr>
  </property>
  <property fmtid="{D5CDD505-2E9C-101B-9397-08002B2CF9AE}" pid="10" name="MSIP_Label_5e4b1be8-281e-475d-98b0-21c3457e5a46_Tag">
    <vt:lpwstr>10, 3, 0, 2</vt:lpwstr>
  </property>
  <property fmtid="{D5CDD505-2E9C-101B-9397-08002B2CF9AE}" pid="11" name="MediaServiceImageTags">
    <vt:lpwstr/>
  </property>
</Properties>
</file>