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12"/>
  </p:notesMasterIdLst>
  <p:sldIdLst>
    <p:sldId id="256" r:id="rId5"/>
    <p:sldId id="260" r:id="rId6"/>
    <p:sldId id="261" r:id="rId7"/>
    <p:sldId id="262" r:id="rId8"/>
    <p:sldId id="2141414017" r:id="rId9"/>
    <p:sldId id="214141401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60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280"/>
    <a:srgbClr val="DDF1F5"/>
    <a:srgbClr val="C9E1E3"/>
    <a:srgbClr val="DDE3F5"/>
    <a:srgbClr val="001934"/>
    <a:srgbClr val="3A4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8"/>
    <p:restoredTop sz="94694"/>
  </p:normalViewPr>
  <p:slideViewPr>
    <p:cSldViewPr snapToGrid="0">
      <p:cViewPr>
        <p:scale>
          <a:sx n="114" d="100"/>
          <a:sy n="114" d="100"/>
        </p:scale>
        <p:origin x="688" y="232"/>
      </p:cViewPr>
      <p:guideLst>
        <p:guide orient="horz" pos="672"/>
        <p:guide pos="60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0BB2-C770-46C8-9293-88C9267196FE}" type="datetimeFigureOut">
              <a:rPr lang="en-US" smtClean="0"/>
              <a:t>2/10/26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951AE-42F5-4FCD-AEA2-C941778A99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0C019-6DBF-AF1A-F913-0DA38064E9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9294" y="365125"/>
            <a:ext cx="6094506" cy="2898028"/>
          </a:xfrm>
        </p:spPr>
        <p:txBody>
          <a:bodyPr>
            <a:normAutofit/>
          </a:bodyPr>
          <a:lstStyle>
            <a:lvl1pPr algn="ctr">
              <a:defRPr sz="8000" b="1">
                <a:solidFill>
                  <a:schemeClr val="bg1"/>
                </a:solidFill>
                <a:latin typeface="Acumin Pro" panose="020B0504020202020204" pitchFamily="34" charset="0"/>
              </a:defRPr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7E5CC-07A3-35F9-AD4B-0567029168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8235" y="3358775"/>
            <a:ext cx="5825565" cy="10936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cumin Pro" panose="020B05040202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4939257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1EEC-1271-EB90-3528-A6392B16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71" y="842682"/>
            <a:ext cx="9813364" cy="2052358"/>
          </a:xfrm>
        </p:spPr>
        <p:txBody>
          <a:bodyPr anchor="b"/>
          <a:lstStyle>
            <a:lvl1pPr algn="ctr">
              <a:defRPr sz="6000">
                <a:solidFill>
                  <a:srgbClr val="00193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39245-D78A-0B50-2BE3-5B743D68C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070" y="3125507"/>
            <a:ext cx="981336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193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25120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08FC-5AE1-6C2F-2494-339BAD5E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A228-3F65-F6A5-E0E1-D5A732FEF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965" y="1825625"/>
            <a:ext cx="1109083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1A662-02CD-C4E2-460A-EF270EB8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905" y="6074845"/>
            <a:ext cx="398929" cy="365125"/>
          </a:xfrm>
        </p:spPr>
        <p:txBody>
          <a:bodyPr/>
          <a:lstStyle/>
          <a:p>
            <a:fld id="{F191C7FB-7256-45AB-8545-0DD6B0B3F0D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8669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08FC-5AE1-6C2F-2494-339BAD5E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A228-3F65-F6A5-E0E1-D5A732FEF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1ABF0-7F56-F34A-88E6-4C8E7A15F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1A662-02CD-C4E2-460A-EF270EB8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905" y="6074845"/>
            <a:ext cx="398929" cy="365125"/>
          </a:xfrm>
        </p:spPr>
        <p:txBody>
          <a:bodyPr/>
          <a:lstStyle/>
          <a:p>
            <a:fld id="{F191C7FB-7256-45AB-8545-0DD6B0B3F0D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595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C8247-5D11-735F-27B2-06EA0127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65" y="365125"/>
            <a:ext cx="11090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70E6D-B03B-C9E3-8167-4682FF502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965" y="1825625"/>
            <a:ext cx="110908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03021-2C0C-CFF2-B28E-5E3ACE0BD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7905" y="5901531"/>
            <a:ext cx="398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91C7FB-7256-45AB-8545-0DD6B0B3F0D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7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6" r:id="rId3"/>
    <p:sldLayoutId id="2147483713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1934"/>
          </a:solidFill>
          <a:latin typeface="Acumin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nzblood.co.nz/give-blood/about-blood/blood-components/platelets/" TargetMode="External"/><Relationship Id="rId7" Type="http://schemas.openxmlformats.org/officeDocument/2006/relationships/hyperlink" Target="https://pxhere.com/de/photo/120359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hyperlink" Target="https://waldenwritingcenter.blogspot.com/2018/03/thursday-thoughts-resources-for.html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0EF3-30E9-92D4-8A77-6DA2DB68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379" y="1465775"/>
            <a:ext cx="5815832" cy="1804217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HemostOD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2CEC6-A160-7392-46DA-6E64A66B7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39666" y="3429000"/>
            <a:ext cx="6054571" cy="150018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2800" noProof="0" dirty="0">
                <a:solidFill>
                  <a:schemeClr val="bg1"/>
                </a:solidFill>
              </a:rPr>
              <a:t>Donor-free</a:t>
            </a:r>
            <a:r>
              <a:rPr lang="en-US" sz="12800" noProof="0" dirty="0">
                <a:solidFill>
                  <a:srgbClr val="EDB729"/>
                </a:solidFill>
              </a:rPr>
              <a:t> universal platelets </a:t>
            </a:r>
          </a:p>
          <a:p>
            <a:pPr>
              <a:lnSpc>
                <a:spcPct val="120000"/>
              </a:lnSpc>
            </a:pPr>
            <a:r>
              <a:rPr lang="en-US" sz="12800" noProof="0" dirty="0">
                <a:solidFill>
                  <a:schemeClr val="bg1"/>
                </a:solidFill>
              </a:rPr>
              <a:t>for transfusion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 err="1">
                <a:solidFill>
                  <a:schemeClr val="bg1"/>
                </a:solidFill>
              </a:rPr>
              <a:t>elodie.dahan@hemostod.com</a:t>
            </a:r>
            <a:endParaRPr lang="en-US" sz="96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Acumin Pro" panose="020B0504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28636F0-FB1B-8F94-2AE2-5F10A36A004C}"/>
              </a:ext>
            </a:extLst>
          </p:cNvPr>
          <p:cNvGrpSpPr/>
          <p:nvPr/>
        </p:nvGrpSpPr>
        <p:grpSpPr>
          <a:xfrm>
            <a:off x="7022875" y="227885"/>
            <a:ext cx="2960915" cy="1233041"/>
            <a:chOff x="7022875" y="227885"/>
            <a:chExt cx="2960915" cy="1233041"/>
          </a:xfrm>
        </p:grpSpPr>
        <p:sp>
          <p:nvSpPr>
            <p:cNvPr id="4" name="Action Button: Blank 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A9CD280-05B9-1E9F-4D98-08DC1ED676A3}"/>
                </a:ext>
              </a:extLst>
            </p:cNvPr>
            <p:cNvSpPr/>
            <p:nvPr/>
          </p:nvSpPr>
          <p:spPr>
            <a:xfrm>
              <a:off x="7022875" y="227885"/>
              <a:ext cx="2960915" cy="1233041"/>
            </a:xfrm>
            <a:prstGeom prst="actionButtonBlank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 11" descr="Une image contenant Police, Graphique, logo, graphisme&#10;&#10;Description générée automatiquement">
              <a:extLst>
                <a:ext uri="{FF2B5EF4-FFF2-40B4-BE49-F238E27FC236}">
                  <a16:creationId xmlns:a16="http://schemas.microsoft.com/office/drawing/2014/main" id="{7C622410-AC31-5A1A-7DC5-FC77E7E92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108" y="439493"/>
              <a:ext cx="2496390" cy="822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68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3F37E-5F06-B699-40CF-2E2F9962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95" y="278041"/>
            <a:ext cx="11090835" cy="1325563"/>
          </a:xfrm>
        </p:spPr>
        <p:txBody>
          <a:bodyPr anchor="t">
            <a:normAutofit/>
          </a:bodyPr>
          <a:lstStyle/>
          <a:p>
            <a:r>
              <a:rPr lang="en-US" sz="3200" noProof="0" dirty="0" err="1">
                <a:solidFill>
                  <a:srgbClr val="266280"/>
                </a:solidFill>
              </a:rPr>
              <a:t>HemostOD</a:t>
            </a:r>
            <a:r>
              <a:rPr lang="en-US" sz="3200" noProof="0" dirty="0">
                <a:solidFill>
                  <a:srgbClr val="266280"/>
                </a:solidFill>
              </a:rPr>
              <a:t> develops a platform to provide </a:t>
            </a:r>
            <a:r>
              <a:rPr lang="en-US" sz="3200" dirty="0">
                <a:solidFill>
                  <a:srgbClr val="266280"/>
                </a:solidFill>
              </a:rPr>
              <a:t>unlimited supply of platelets with </a:t>
            </a:r>
            <a:r>
              <a:rPr lang="en-US" sz="3200" noProof="0" dirty="0">
                <a:solidFill>
                  <a:srgbClr val="266280"/>
                </a:solidFill>
              </a:rPr>
              <a:t>improved safety and lower costs</a:t>
            </a:r>
            <a:endParaRPr lang="fr-FR" sz="3200" dirty="0">
              <a:solidFill>
                <a:srgbClr val="26628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C21866-D38D-818F-091B-C192B13D81AE}"/>
              </a:ext>
            </a:extLst>
          </p:cNvPr>
          <p:cNvSpPr/>
          <p:nvPr/>
        </p:nvSpPr>
        <p:spPr>
          <a:xfrm>
            <a:off x="8980276" y="2088138"/>
            <a:ext cx="2723357" cy="3967760"/>
          </a:xfrm>
          <a:prstGeom prst="rect">
            <a:avLst/>
          </a:prstGeom>
          <a:solidFill>
            <a:srgbClr val="DD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1A5A49-11CD-4143-6422-E9B50FA1BD73}"/>
              </a:ext>
            </a:extLst>
          </p:cNvPr>
          <p:cNvSpPr/>
          <p:nvPr/>
        </p:nvSpPr>
        <p:spPr>
          <a:xfrm>
            <a:off x="6130575" y="2088138"/>
            <a:ext cx="2723357" cy="3967760"/>
          </a:xfrm>
          <a:prstGeom prst="rect">
            <a:avLst/>
          </a:prstGeom>
          <a:solidFill>
            <a:srgbClr val="DD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Poppi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328510-7195-E91E-7D60-659D8A6BCD51}"/>
              </a:ext>
            </a:extLst>
          </p:cNvPr>
          <p:cNvSpPr/>
          <p:nvPr/>
        </p:nvSpPr>
        <p:spPr>
          <a:xfrm>
            <a:off x="3296614" y="2088138"/>
            <a:ext cx="2723357" cy="3967760"/>
          </a:xfrm>
          <a:prstGeom prst="rect">
            <a:avLst/>
          </a:prstGeom>
          <a:solidFill>
            <a:srgbClr val="DD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Poppins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98A55-3D9D-43DF-A358-BE6ED24E7835}"/>
              </a:ext>
            </a:extLst>
          </p:cNvPr>
          <p:cNvSpPr/>
          <p:nvPr/>
        </p:nvSpPr>
        <p:spPr>
          <a:xfrm>
            <a:off x="452820" y="2088138"/>
            <a:ext cx="2723357" cy="3967760"/>
          </a:xfrm>
          <a:prstGeom prst="rect">
            <a:avLst/>
          </a:prstGeom>
          <a:solidFill>
            <a:srgbClr val="DD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Poppins" panose="00000500000000000000" pitchFamily="2" charset="0"/>
            </a:endParaRPr>
          </a:p>
        </p:txBody>
      </p:sp>
      <p:sp>
        <p:nvSpPr>
          <p:cNvPr id="8" name="Freeform: Shape 27">
            <a:extLst>
              <a:ext uri="{FF2B5EF4-FFF2-40B4-BE49-F238E27FC236}">
                <a16:creationId xmlns:a16="http://schemas.microsoft.com/office/drawing/2014/main" id="{977FCEF2-9D39-08F9-6355-D0A8DA8EA4CA}"/>
              </a:ext>
            </a:extLst>
          </p:cNvPr>
          <p:cNvSpPr/>
          <p:nvPr/>
        </p:nvSpPr>
        <p:spPr>
          <a:xfrm>
            <a:off x="467335" y="4038134"/>
            <a:ext cx="2636268" cy="978055"/>
          </a:xfrm>
          <a:custGeom>
            <a:avLst/>
            <a:gdLst>
              <a:gd name="connsiteX0" fmla="*/ 0 w 1977201"/>
              <a:gd name="connsiteY0" fmla="*/ 0 h 733541"/>
              <a:gd name="connsiteX1" fmla="*/ 1977201 w 1977201"/>
              <a:gd name="connsiteY1" fmla="*/ 0 h 733541"/>
              <a:gd name="connsiteX2" fmla="*/ 1977201 w 1977201"/>
              <a:gd name="connsiteY2" fmla="*/ 733541 h 733541"/>
              <a:gd name="connsiteX3" fmla="*/ 0 w 1977201"/>
              <a:gd name="connsiteY3" fmla="*/ 733541 h 733541"/>
              <a:gd name="connsiteX4" fmla="*/ 0 w 1977201"/>
              <a:gd name="connsiteY4" fmla="*/ 0 h 73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201" h="733541">
                <a:moveTo>
                  <a:pt x="0" y="0"/>
                </a:moveTo>
                <a:lnTo>
                  <a:pt x="1977201" y="0"/>
                </a:lnTo>
                <a:lnTo>
                  <a:pt x="1977201" y="733541"/>
                </a:lnTo>
                <a:lnTo>
                  <a:pt x="0" y="733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723" tIns="151723" rIns="151723" bIns="0" numCol="1" spcCol="1270" anchor="t" anchorCtr="0">
            <a:noAutofit/>
          </a:bodyPr>
          <a:lstStyle/>
          <a:p>
            <a:pPr marL="380990" lvl="1" indent="-380990" defTabSz="948243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Rapid 2-hour production</a:t>
            </a:r>
          </a:p>
          <a:p>
            <a:pPr marL="380990" lvl="1" indent="-380990" defTabSz="948243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Scalable technology for high demand indications</a:t>
            </a:r>
          </a:p>
          <a:p>
            <a:pPr marL="380990" lvl="1" indent="-380990" defTabSz="948243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Innovating to increase scale and efficiency</a:t>
            </a:r>
          </a:p>
        </p:txBody>
      </p:sp>
      <p:sp>
        <p:nvSpPr>
          <p:cNvPr id="9" name="Freeform: Shape 29">
            <a:extLst>
              <a:ext uri="{FF2B5EF4-FFF2-40B4-BE49-F238E27FC236}">
                <a16:creationId xmlns:a16="http://schemas.microsoft.com/office/drawing/2014/main" id="{5A7E4248-854F-3234-0FBE-5316942A156B}"/>
              </a:ext>
            </a:extLst>
          </p:cNvPr>
          <p:cNvSpPr/>
          <p:nvPr/>
        </p:nvSpPr>
        <p:spPr>
          <a:xfrm>
            <a:off x="3292690" y="4038134"/>
            <a:ext cx="2685453" cy="978055"/>
          </a:xfrm>
          <a:custGeom>
            <a:avLst/>
            <a:gdLst>
              <a:gd name="connsiteX0" fmla="*/ 0 w 2089783"/>
              <a:gd name="connsiteY0" fmla="*/ 0 h 733541"/>
              <a:gd name="connsiteX1" fmla="*/ 2089783 w 2089783"/>
              <a:gd name="connsiteY1" fmla="*/ 0 h 733541"/>
              <a:gd name="connsiteX2" fmla="*/ 2089783 w 2089783"/>
              <a:gd name="connsiteY2" fmla="*/ 733541 h 733541"/>
              <a:gd name="connsiteX3" fmla="*/ 0 w 2089783"/>
              <a:gd name="connsiteY3" fmla="*/ 733541 h 733541"/>
              <a:gd name="connsiteX4" fmla="*/ 0 w 2089783"/>
              <a:gd name="connsiteY4" fmla="*/ 0 h 73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9783" h="733541">
                <a:moveTo>
                  <a:pt x="0" y="0"/>
                </a:moveTo>
                <a:lnTo>
                  <a:pt x="2089783" y="0"/>
                </a:lnTo>
                <a:lnTo>
                  <a:pt x="2089783" y="733541"/>
                </a:lnTo>
                <a:lnTo>
                  <a:pt x="0" y="733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723" tIns="151723" rIns="151723" bIns="0" numCol="1" spcCol="1270" anchor="t" anchorCtr="0">
            <a:noAutofit/>
          </a:bodyPr>
          <a:lstStyle/>
          <a:p>
            <a:pPr marL="380990" lvl="1" indent="-380990" defTabSz="948243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Low immunogenicity</a:t>
            </a:r>
          </a:p>
          <a:p>
            <a:pPr marL="380990" lvl="1" indent="-380990" defTabSz="948243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 need for HLA matching (targeted B2M knock down &gt; 90%)</a:t>
            </a:r>
          </a:p>
        </p:txBody>
      </p:sp>
      <p:sp>
        <p:nvSpPr>
          <p:cNvPr id="10" name="Freeform: Shape 31">
            <a:extLst>
              <a:ext uri="{FF2B5EF4-FFF2-40B4-BE49-F238E27FC236}">
                <a16:creationId xmlns:a16="http://schemas.microsoft.com/office/drawing/2014/main" id="{61FD6CDF-4579-1F53-8592-19CB26545754}"/>
              </a:ext>
            </a:extLst>
          </p:cNvPr>
          <p:cNvSpPr/>
          <p:nvPr/>
        </p:nvSpPr>
        <p:spPr>
          <a:xfrm>
            <a:off x="6238238" y="4038134"/>
            <a:ext cx="2611769" cy="978055"/>
          </a:xfrm>
          <a:custGeom>
            <a:avLst/>
            <a:gdLst>
              <a:gd name="connsiteX0" fmla="*/ 0 w 2160468"/>
              <a:gd name="connsiteY0" fmla="*/ 0 h 733541"/>
              <a:gd name="connsiteX1" fmla="*/ 2160468 w 2160468"/>
              <a:gd name="connsiteY1" fmla="*/ 0 h 733541"/>
              <a:gd name="connsiteX2" fmla="*/ 2160468 w 2160468"/>
              <a:gd name="connsiteY2" fmla="*/ 733541 h 733541"/>
              <a:gd name="connsiteX3" fmla="*/ 0 w 2160468"/>
              <a:gd name="connsiteY3" fmla="*/ 733541 h 733541"/>
              <a:gd name="connsiteX4" fmla="*/ 0 w 2160468"/>
              <a:gd name="connsiteY4" fmla="*/ 0 h 73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468" h="733541">
                <a:moveTo>
                  <a:pt x="0" y="0"/>
                </a:moveTo>
                <a:lnTo>
                  <a:pt x="2160468" y="0"/>
                </a:lnTo>
                <a:lnTo>
                  <a:pt x="2160468" y="733541"/>
                </a:lnTo>
                <a:lnTo>
                  <a:pt x="0" y="733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723" tIns="151723" rIns="151723" bIns="0" numCol="1" spcCol="1270" anchor="t" anchorCtr="0">
            <a:noAutofit/>
          </a:bodyPr>
          <a:lstStyle/>
          <a:p>
            <a:pPr marL="380990" lvl="1" indent="-380990" defTabSz="948243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Sterile </a:t>
            </a:r>
          </a:p>
          <a:p>
            <a:pPr marL="380990" lvl="1" indent="-380990" defTabSz="948243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Xeno-free</a:t>
            </a:r>
          </a:p>
          <a:p>
            <a:pPr marL="380990" lvl="1" indent="-380990" defTabSz="948243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Extended Shelf-life (target &gt; 12 days)</a:t>
            </a:r>
          </a:p>
          <a:p>
            <a:pPr marL="380990" lvl="1" indent="-380990" defTabSz="948243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Reproducible characteristics and quality</a:t>
            </a:r>
          </a:p>
        </p:txBody>
      </p:sp>
      <p:sp>
        <p:nvSpPr>
          <p:cNvPr id="11" name="Freeform: Shape 33">
            <a:extLst>
              <a:ext uri="{FF2B5EF4-FFF2-40B4-BE49-F238E27FC236}">
                <a16:creationId xmlns:a16="http://schemas.microsoft.com/office/drawing/2014/main" id="{EACF2527-73A6-1BA1-B657-3365D41E50A3}"/>
              </a:ext>
            </a:extLst>
          </p:cNvPr>
          <p:cNvSpPr/>
          <p:nvPr/>
        </p:nvSpPr>
        <p:spPr>
          <a:xfrm>
            <a:off x="8948002" y="4038133"/>
            <a:ext cx="2636268" cy="1715328"/>
          </a:xfrm>
          <a:custGeom>
            <a:avLst/>
            <a:gdLst>
              <a:gd name="connsiteX0" fmla="*/ 0 w 1977201"/>
              <a:gd name="connsiteY0" fmla="*/ 0 h 733541"/>
              <a:gd name="connsiteX1" fmla="*/ 1977201 w 1977201"/>
              <a:gd name="connsiteY1" fmla="*/ 0 h 733541"/>
              <a:gd name="connsiteX2" fmla="*/ 1977201 w 1977201"/>
              <a:gd name="connsiteY2" fmla="*/ 733541 h 733541"/>
              <a:gd name="connsiteX3" fmla="*/ 0 w 1977201"/>
              <a:gd name="connsiteY3" fmla="*/ 733541 h 733541"/>
              <a:gd name="connsiteX4" fmla="*/ 0 w 1977201"/>
              <a:gd name="connsiteY4" fmla="*/ 0 h 73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201" h="733541">
                <a:moveTo>
                  <a:pt x="0" y="0"/>
                </a:moveTo>
                <a:lnTo>
                  <a:pt x="1977201" y="0"/>
                </a:lnTo>
                <a:lnTo>
                  <a:pt x="1977201" y="733541"/>
                </a:lnTo>
                <a:lnTo>
                  <a:pt x="0" y="733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723" tIns="151723" rIns="151723" bIns="0" numCol="1" spcCol="1270" anchor="t" anchorCtr="0">
            <a:noAutofit/>
          </a:bodyPr>
          <a:lstStyle/>
          <a:p>
            <a:pPr marL="380990" lvl="1" indent="-380990" defTabSz="948243">
              <a:spcBef>
                <a:spcPct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Low projected COGS (target &lt;$150 per bag vs $500-1,500 for donor platelets)</a:t>
            </a:r>
          </a:p>
        </p:txBody>
      </p:sp>
      <p:sp>
        <p:nvSpPr>
          <p:cNvPr id="12" name="Rectangle: Rounded Corners 26">
            <a:extLst>
              <a:ext uri="{FF2B5EF4-FFF2-40B4-BE49-F238E27FC236}">
                <a16:creationId xmlns:a16="http://schemas.microsoft.com/office/drawing/2014/main" id="{2202D41A-F0DB-AB6F-438A-F8FA6052AFC1}"/>
              </a:ext>
            </a:extLst>
          </p:cNvPr>
          <p:cNvSpPr/>
          <p:nvPr/>
        </p:nvSpPr>
        <p:spPr>
          <a:xfrm>
            <a:off x="569703" y="2215677"/>
            <a:ext cx="2489592" cy="1715328"/>
          </a:xfrm>
          <a:prstGeom prst="round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latin typeface="Poppins" panose="00000500000000000000" pitchFamily="2" charset="0"/>
            </a:endParaRPr>
          </a:p>
        </p:txBody>
      </p:sp>
      <p:sp>
        <p:nvSpPr>
          <p:cNvPr id="13" name="Rectangle: Rounded Corners 28">
            <a:extLst>
              <a:ext uri="{FF2B5EF4-FFF2-40B4-BE49-F238E27FC236}">
                <a16:creationId xmlns:a16="http://schemas.microsoft.com/office/drawing/2014/main" id="{0F26DCB6-6A78-8F19-54CF-5A61D1229250}"/>
              </a:ext>
            </a:extLst>
          </p:cNvPr>
          <p:cNvSpPr/>
          <p:nvPr/>
        </p:nvSpPr>
        <p:spPr>
          <a:xfrm>
            <a:off x="3413496" y="2215677"/>
            <a:ext cx="2489592" cy="1715328"/>
          </a:xfrm>
          <a:prstGeom prst="round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latin typeface="Poppins" panose="00000500000000000000" pitchFamily="2" charset="0"/>
            </a:endParaRPr>
          </a:p>
        </p:txBody>
      </p:sp>
      <p:sp>
        <p:nvSpPr>
          <p:cNvPr id="14" name="Rectangle: Rounded Corners 30">
            <a:extLst>
              <a:ext uri="{FF2B5EF4-FFF2-40B4-BE49-F238E27FC236}">
                <a16:creationId xmlns:a16="http://schemas.microsoft.com/office/drawing/2014/main" id="{F048FE7B-6A77-C920-6A0D-EC379B8BCF47}"/>
              </a:ext>
            </a:extLst>
          </p:cNvPr>
          <p:cNvSpPr/>
          <p:nvPr/>
        </p:nvSpPr>
        <p:spPr>
          <a:xfrm>
            <a:off x="6238239" y="2215677"/>
            <a:ext cx="2489592" cy="1715328"/>
          </a:xfrm>
          <a:prstGeom prst="round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latin typeface="Poppins" panose="00000500000000000000" pitchFamily="2" charset="0"/>
            </a:endParaRPr>
          </a:p>
        </p:txBody>
      </p:sp>
      <p:sp>
        <p:nvSpPr>
          <p:cNvPr id="15" name="Rectangle: Rounded Corners 32">
            <a:extLst>
              <a:ext uri="{FF2B5EF4-FFF2-40B4-BE49-F238E27FC236}">
                <a16:creationId xmlns:a16="http://schemas.microsoft.com/office/drawing/2014/main" id="{80FCB6C9-5DD9-E7B9-C259-1A07F453147C}"/>
              </a:ext>
            </a:extLst>
          </p:cNvPr>
          <p:cNvSpPr/>
          <p:nvPr/>
        </p:nvSpPr>
        <p:spPr>
          <a:xfrm flipH="1">
            <a:off x="9094677" y="2215677"/>
            <a:ext cx="2489592" cy="1715328"/>
          </a:xfrm>
          <a:prstGeom prst="round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latin typeface="Poppins" panose="00000500000000000000" pitchFamily="2" charset="0"/>
            </a:endParaRPr>
          </a:p>
        </p:txBody>
      </p:sp>
      <p:sp>
        <p:nvSpPr>
          <p:cNvPr id="16" name="Freeform: Shape 34">
            <a:extLst>
              <a:ext uri="{FF2B5EF4-FFF2-40B4-BE49-F238E27FC236}">
                <a16:creationId xmlns:a16="http://schemas.microsoft.com/office/drawing/2014/main" id="{C11B0E72-133E-FAB4-F9FF-030F6E8D613E}"/>
              </a:ext>
            </a:extLst>
          </p:cNvPr>
          <p:cNvSpPr/>
          <p:nvPr/>
        </p:nvSpPr>
        <p:spPr>
          <a:xfrm>
            <a:off x="467335" y="1487668"/>
            <a:ext cx="2636268" cy="560328"/>
          </a:xfrm>
          <a:custGeom>
            <a:avLst/>
            <a:gdLst>
              <a:gd name="connsiteX0" fmla="*/ 0 w 1977201"/>
              <a:gd name="connsiteY0" fmla="*/ 0 h 733541"/>
              <a:gd name="connsiteX1" fmla="*/ 1977201 w 1977201"/>
              <a:gd name="connsiteY1" fmla="*/ 0 h 733541"/>
              <a:gd name="connsiteX2" fmla="*/ 1977201 w 1977201"/>
              <a:gd name="connsiteY2" fmla="*/ 733541 h 733541"/>
              <a:gd name="connsiteX3" fmla="*/ 0 w 1977201"/>
              <a:gd name="connsiteY3" fmla="*/ 733541 h 733541"/>
              <a:gd name="connsiteX4" fmla="*/ 0 w 1977201"/>
              <a:gd name="connsiteY4" fmla="*/ 0 h 73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201" h="733541">
                <a:moveTo>
                  <a:pt x="0" y="0"/>
                </a:moveTo>
                <a:lnTo>
                  <a:pt x="1977201" y="0"/>
                </a:lnTo>
                <a:lnTo>
                  <a:pt x="1977201" y="733541"/>
                </a:lnTo>
                <a:lnTo>
                  <a:pt x="0" y="733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723" tIns="151723" rIns="151723" bIns="0" numCol="1" spcCol="1270" anchor="b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UNLIMITED  </a:t>
            </a:r>
          </a:p>
        </p:txBody>
      </p:sp>
      <p:sp>
        <p:nvSpPr>
          <p:cNvPr id="17" name="Freeform: Shape 35">
            <a:extLst>
              <a:ext uri="{FF2B5EF4-FFF2-40B4-BE49-F238E27FC236}">
                <a16:creationId xmlns:a16="http://schemas.microsoft.com/office/drawing/2014/main" id="{D71574FE-4B53-D028-9E4D-5106967BE9C4}"/>
              </a:ext>
            </a:extLst>
          </p:cNvPr>
          <p:cNvSpPr/>
          <p:nvPr/>
        </p:nvSpPr>
        <p:spPr>
          <a:xfrm>
            <a:off x="3191766" y="1487668"/>
            <a:ext cx="2786377" cy="560328"/>
          </a:xfrm>
          <a:custGeom>
            <a:avLst/>
            <a:gdLst>
              <a:gd name="connsiteX0" fmla="*/ 0 w 2089783"/>
              <a:gd name="connsiteY0" fmla="*/ 0 h 733541"/>
              <a:gd name="connsiteX1" fmla="*/ 2089783 w 2089783"/>
              <a:gd name="connsiteY1" fmla="*/ 0 h 733541"/>
              <a:gd name="connsiteX2" fmla="*/ 2089783 w 2089783"/>
              <a:gd name="connsiteY2" fmla="*/ 733541 h 733541"/>
              <a:gd name="connsiteX3" fmla="*/ 0 w 2089783"/>
              <a:gd name="connsiteY3" fmla="*/ 733541 h 733541"/>
              <a:gd name="connsiteX4" fmla="*/ 0 w 2089783"/>
              <a:gd name="connsiteY4" fmla="*/ 0 h 73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9783" h="733541">
                <a:moveTo>
                  <a:pt x="0" y="0"/>
                </a:moveTo>
                <a:lnTo>
                  <a:pt x="2089783" y="0"/>
                </a:lnTo>
                <a:lnTo>
                  <a:pt x="2089783" y="733541"/>
                </a:lnTo>
                <a:lnTo>
                  <a:pt x="0" y="733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723" tIns="151723" rIns="151723" bIns="0" numCol="1" spcCol="1270" anchor="b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UNIVERSAL</a:t>
            </a:r>
          </a:p>
        </p:txBody>
      </p:sp>
      <p:sp>
        <p:nvSpPr>
          <p:cNvPr id="18" name="Freeform: Shape 36">
            <a:extLst>
              <a:ext uri="{FF2B5EF4-FFF2-40B4-BE49-F238E27FC236}">
                <a16:creationId xmlns:a16="http://schemas.microsoft.com/office/drawing/2014/main" id="{79997C7D-25B8-0BEC-2778-BBB9DA2258D6}"/>
              </a:ext>
            </a:extLst>
          </p:cNvPr>
          <p:cNvSpPr/>
          <p:nvPr/>
        </p:nvSpPr>
        <p:spPr>
          <a:xfrm>
            <a:off x="5969384" y="1487668"/>
            <a:ext cx="2880624" cy="560328"/>
          </a:xfrm>
          <a:custGeom>
            <a:avLst/>
            <a:gdLst>
              <a:gd name="connsiteX0" fmla="*/ 0 w 2160468"/>
              <a:gd name="connsiteY0" fmla="*/ 0 h 733541"/>
              <a:gd name="connsiteX1" fmla="*/ 2160468 w 2160468"/>
              <a:gd name="connsiteY1" fmla="*/ 0 h 733541"/>
              <a:gd name="connsiteX2" fmla="*/ 2160468 w 2160468"/>
              <a:gd name="connsiteY2" fmla="*/ 733541 h 733541"/>
              <a:gd name="connsiteX3" fmla="*/ 0 w 2160468"/>
              <a:gd name="connsiteY3" fmla="*/ 733541 h 733541"/>
              <a:gd name="connsiteX4" fmla="*/ 0 w 2160468"/>
              <a:gd name="connsiteY4" fmla="*/ 0 h 73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468" h="733541">
                <a:moveTo>
                  <a:pt x="0" y="0"/>
                </a:moveTo>
                <a:lnTo>
                  <a:pt x="2160468" y="0"/>
                </a:lnTo>
                <a:lnTo>
                  <a:pt x="2160468" y="733541"/>
                </a:lnTo>
                <a:lnTo>
                  <a:pt x="0" y="733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723" tIns="151723" rIns="151723" bIns="0" numCol="1" spcCol="1270" anchor="b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HIGH QUALITY</a:t>
            </a:r>
          </a:p>
        </p:txBody>
      </p:sp>
      <p:sp>
        <p:nvSpPr>
          <p:cNvPr id="19" name="Freeform: Shape 37">
            <a:extLst>
              <a:ext uri="{FF2B5EF4-FFF2-40B4-BE49-F238E27FC236}">
                <a16:creationId xmlns:a16="http://schemas.microsoft.com/office/drawing/2014/main" id="{74AD7243-CEAF-AD9E-D43C-338A58217B74}"/>
              </a:ext>
            </a:extLst>
          </p:cNvPr>
          <p:cNvSpPr/>
          <p:nvPr/>
        </p:nvSpPr>
        <p:spPr>
          <a:xfrm>
            <a:off x="8948002" y="1487668"/>
            <a:ext cx="2636268" cy="560328"/>
          </a:xfrm>
          <a:custGeom>
            <a:avLst/>
            <a:gdLst>
              <a:gd name="connsiteX0" fmla="*/ 0 w 1977201"/>
              <a:gd name="connsiteY0" fmla="*/ 0 h 733541"/>
              <a:gd name="connsiteX1" fmla="*/ 1977201 w 1977201"/>
              <a:gd name="connsiteY1" fmla="*/ 0 h 733541"/>
              <a:gd name="connsiteX2" fmla="*/ 1977201 w 1977201"/>
              <a:gd name="connsiteY2" fmla="*/ 733541 h 733541"/>
              <a:gd name="connsiteX3" fmla="*/ 0 w 1977201"/>
              <a:gd name="connsiteY3" fmla="*/ 733541 h 733541"/>
              <a:gd name="connsiteX4" fmla="*/ 0 w 1977201"/>
              <a:gd name="connsiteY4" fmla="*/ 0 h 73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201" h="733541">
                <a:moveTo>
                  <a:pt x="0" y="0"/>
                </a:moveTo>
                <a:lnTo>
                  <a:pt x="1977201" y="0"/>
                </a:lnTo>
                <a:lnTo>
                  <a:pt x="1977201" y="733541"/>
                </a:lnTo>
                <a:lnTo>
                  <a:pt x="0" y="733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723" tIns="151723" rIns="151723" bIns="0" numCol="1" spcCol="1270" anchor="b" anchorCtr="0">
            <a:noAutofit/>
          </a:bodyPr>
          <a:lstStyle/>
          <a:p>
            <a:pPr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COST EFFECTIVE</a:t>
            </a:r>
          </a:p>
        </p:txBody>
      </p:sp>
      <p:sp>
        <p:nvSpPr>
          <p:cNvPr id="20" name="Espace réservé du numéro de diapositive 3">
            <a:extLst>
              <a:ext uri="{FF2B5EF4-FFF2-40B4-BE49-F238E27FC236}">
                <a16:creationId xmlns:a16="http://schemas.microsoft.com/office/drawing/2014/main" id="{76E1D52C-2522-1D1D-4CF5-A5AB40A4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905" y="6074845"/>
            <a:ext cx="398929" cy="365125"/>
          </a:xfrm>
        </p:spPr>
        <p:txBody>
          <a:bodyPr/>
          <a:lstStyle/>
          <a:p>
            <a:fld id="{F191C7FB-7256-45AB-8545-0DD6B0B3F0D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8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D4D76-5029-2F20-BBC0-3D49F310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68" y="277296"/>
            <a:ext cx="11090835" cy="1325563"/>
          </a:xfrm>
        </p:spPr>
        <p:txBody>
          <a:bodyPr anchor="t">
            <a:noAutofit/>
          </a:bodyPr>
          <a:lstStyle/>
          <a:p>
            <a:r>
              <a:rPr lang="en-US" sz="3200" noProof="0" dirty="0" err="1">
                <a:solidFill>
                  <a:srgbClr val="266280"/>
                </a:solidFill>
              </a:rPr>
              <a:t>HemostOD</a:t>
            </a:r>
            <a:r>
              <a:rPr lang="en-US" sz="3200" noProof="0" dirty="0">
                <a:solidFill>
                  <a:srgbClr val="266280"/>
                </a:solidFill>
              </a:rPr>
              <a:t> can produce proprietary universal platelets on demand, combining engineering and biology</a:t>
            </a:r>
            <a:endParaRPr lang="fr-FR" sz="3200" dirty="0">
              <a:solidFill>
                <a:srgbClr val="266280"/>
              </a:solidFill>
            </a:endParaRPr>
          </a:p>
        </p:txBody>
      </p:sp>
      <p:sp>
        <p:nvSpPr>
          <p:cNvPr id="3" name="Geschweifte Klammer rechts 2">
            <a:extLst>
              <a:ext uri="{FF2B5EF4-FFF2-40B4-BE49-F238E27FC236}">
                <a16:creationId xmlns:a16="http://schemas.microsoft.com/office/drawing/2014/main" id="{B9B1CADF-6743-C410-8FD0-43B9BF0CAB54}"/>
              </a:ext>
            </a:extLst>
          </p:cNvPr>
          <p:cNvSpPr/>
          <p:nvPr/>
        </p:nvSpPr>
        <p:spPr>
          <a:xfrm rot="5400000">
            <a:off x="3647051" y="1758252"/>
            <a:ext cx="170633" cy="37635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Lato Light" panose="020F0302020204030203" pitchFamily="34" charset="77"/>
            </a:endParaRPr>
          </a:p>
        </p:txBody>
      </p:sp>
      <p:sp>
        <p:nvSpPr>
          <p:cNvPr id="4" name="Google Shape;246;p32">
            <a:extLst>
              <a:ext uri="{FF2B5EF4-FFF2-40B4-BE49-F238E27FC236}">
                <a16:creationId xmlns:a16="http://schemas.microsoft.com/office/drawing/2014/main" id="{788DA35B-68C2-326C-C3BF-1C10FE466555}"/>
              </a:ext>
            </a:extLst>
          </p:cNvPr>
          <p:cNvSpPr/>
          <p:nvPr/>
        </p:nvSpPr>
        <p:spPr>
          <a:xfrm>
            <a:off x="2337136" y="3572206"/>
            <a:ext cx="2708364" cy="670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Poppins"/>
                <a:cs typeface="Poppins"/>
              </a:rPr>
              <a:t>2 Patent families</a:t>
            </a:r>
            <a:endParaRPr lang="en-US" sz="1400" dirty="0">
              <a:solidFill>
                <a:schemeClr val="accent1"/>
              </a:solidFill>
              <a:latin typeface="Poppins"/>
              <a:cs typeface="Poppins"/>
              <a:sym typeface="Poppins"/>
            </a:endParaRPr>
          </a:p>
        </p:txBody>
      </p:sp>
      <p:pic>
        <p:nvPicPr>
          <p:cNvPr id="5" name="Grafik 16" descr="Ein Bild, das Grafiken, Screenshot, Schwarz, Design enthält.&#10;&#10;Automatisch generierte Beschreibung">
            <a:extLst>
              <a:ext uri="{FF2B5EF4-FFF2-40B4-BE49-F238E27FC236}">
                <a16:creationId xmlns:a16="http://schemas.microsoft.com/office/drawing/2014/main" id="{C00063F0-4630-5537-A62C-5BA44EC253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65" y="1757159"/>
            <a:ext cx="1132800" cy="1392220"/>
          </a:xfrm>
          <a:prstGeom prst="rect">
            <a:avLst/>
          </a:prstGeom>
        </p:spPr>
      </p:pic>
      <p:pic>
        <p:nvPicPr>
          <p:cNvPr id="6" name="Grafik 31" descr="Ein Bild, das Herz, Zeichnung, Kunst, Darstellung enthält.&#10;&#10;Automatisch generierte Beschreibung">
            <a:extLst>
              <a:ext uri="{FF2B5EF4-FFF2-40B4-BE49-F238E27FC236}">
                <a16:creationId xmlns:a16="http://schemas.microsoft.com/office/drawing/2014/main" id="{AAF90F41-A185-FA23-C018-38B5847B8E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70" y="1948811"/>
            <a:ext cx="1165161" cy="1008000"/>
          </a:xfrm>
          <a:prstGeom prst="rect">
            <a:avLst/>
          </a:prstGeom>
        </p:spPr>
      </p:pic>
      <p:pic>
        <p:nvPicPr>
          <p:cNvPr id="7" name="Grafik 35" descr="Ein Bild, das Kreis enthält.&#10;&#10;Automatisch generierte Beschreibung">
            <a:extLst>
              <a:ext uri="{FF2B5EF4-FFF2-40B4-BE49-F238E27FC236}">
                <a16:creationId xmlns:a16="http://schemas.microsoft.com/office/drawing/2014/main" id="{A84E6C94-F1DD-D8C0-9093-100B5FB451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803" y="2066085"/>
            <a:ext cx="744000" cy="721108"/>
          </a:xfrm>
          <a:prstGeom prst="rect">
            <a:avLst/>
          </a:prstGeom>
        </p:spPr>
      </p:pic>
      <p:pic>
        <p:nvPicPr>
          <p:cNvPr id="8" name="Grafik 25" descr="Ein Bild, das Kreis, Oval enthält.&#10;&#10;Automatisch generierte Beschreibung">
            <a:extLst>
              <a:ext uri="{FF2B5EF4-FFF2-40B4-BE49-F238E27FC236}">
                <a16:creationId xmlns:a16="http://schemas.microsoft.com/office/drawing/2014/main" id="{99F163D2-2124-1842-0FAA-F0115671D4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787" y="2076244"/>
            <a:ext cx="720000" cy="720000"/>
          </a:xfrm>
          <a:prstGeom prst="rect">
            <a:avLst/>
          </a:prstGeom>
        </p:spPr>
      </p:pic>
      <p:pic>
        <p:nvPicPr>
          <p:cNvPr id="10" name="Grafik 41" descr="Ein Bild, das Kreis enthält.&#10;&#10;Automatisch generierte Beschreibung">
            <a:extLst>
              <a:ext uri="{FF2B5EF4-FFF2-40B4-BE49-F238E27FC236}">
                <a16:creationId xmlns:a16="http://schemas.microsoft.com/office/drawing/2014/main" id="{EE0B78DB-7E2B-D331-27D9-37DC8CCE54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533" y="2019257"/>
            <a:ext cx="442667" cy="432000"/>
          </a:xfrm>
          <a:prstGeom prst="rect">
            <a:avLst/>
          </a:prstGeom>
        </p:spPr>
      </p:pic>
      <p:grpSp>
        <p:nvGrpSpPr>
          <p:cNvPr id="11" name="Gruppieren 49">
            <a:extLst>
              <a:ext uri="{FF2B5EF4-FFF2-40B4-BE49-F238E27FC236}">
                <a16:creationId xmlns:a16="http://schemas.microsoft.com/office/drawing/2014/main" id="{6758D168-2E2D-347E-8F1B-F62DE762670A}"/>
              </a:ext>
            </a:extLst>
          </p:cNvPr>
          <p:cNvGrpSpPr/>
          <p:nvPr/>
        </p:nvGrpSpPr>
        <p:grpSpPr>
          <a:xfrm>
            <a:off x="5700526" y="2018279"/>
            <a:ext cx="927405" cy="909120"/>
            <a:chOff x="2662991" y="2939054"/>
            <a:chExt cx="695554" cy="681840"/>
          </a:xfrm>
        </p:grpSpPr>
        <p:pic>
          <p:nvPicPr>
            <p:cNvPr id="12" name="Grafik 44" descr="Ein Bild, das Kreis enthält.&#10;&#10;Automatisch generierte Beschreibung">
              <a:extLst>
                <a:ext uri="{FF2B5EF4-FFF2-40B4-BE49-F238E27FC236}">
                  <a16:creationId xmlns:a16="http://schemas.microsoft.com/office/drawing/2014/main" id="{58AA35D1-103F-9FAE-467E-5C781186A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2991" y="2939054"/>
              <a:ext cx="445714" cy="432000"/>
            </a:xfrm>
            <a:prstGeom prst="rect">
              <a:avLst/>
            </a:prstGeom>
          </p:spPr>
        </p:pic>
        <p:pic>
          <p:nvPicPr>
            <p:cNvPr id="13" name="Grafik 45" descr="Ein Bild, das Kreis enthält.&#10;&#10;Automatisch generierte Beschreibung">
              <a:extLst>
                <a:ext uri="{FF2B5EF4-FFF2-40B4-BE49-F238E27FC236}">
                  <a16:creationId xmlns:a16="http://schemas.microsoft.com/office/drawing/2014/main" id="{03057DC4-ACCA-6C11-46B7-29C2CA1B3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5451" y="3001514"/>
              <a:ext cx="445714" cy="432000"/>
            </a:xfrm>
            <a:prstGeom prst="rect">
              <a:avLst/>
            </a:prstGeom>
          </p:spPr>
        </p:pic>
        <p:pic>
          <p:nvPicPr>
            <p:cNvPr id="14" name="Grafik 46" descr="Ein Bild, das Kreis enthält.&#10;&#10;Automatisch generierte Beschreibung">
              <a:extLst>
                <a:ext uri="{FF2B5EF4-FFF2-40B4-BE49-F238E27FC236}">
                  <a16:creationId xmlns:a16="http://schemas.microsoft.com/office/drawing/2014/main" id="{1D606878-423D-FC2D-4887-00B8544C6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7911" y="3063974"/>
              <a:ext cx="445714" cy="432000"/>
            </a:xfrm>
            <a:prstGeom prst="rect">
              <a:avLst/>
            </a:prstGeom>
          </p:spPr>
        </p:pic>
        <p:pic>
          <p:nvPicPr>
            <p:cNvPr id="15" name="Grafik 47" descr="Ein Bild, das Kreis enthält.&#10;&#10;Automatisch generierte Beschreibung">
              <a:extLst>
                <a:ext uri="{FF2B5EF4-FFF2-40B4-BE49-F238E27FC236}">
                  <a16:creationId xmlns:a16="http://schemas.microsoft.com/office/drawing/2014/main" id="{8AA58A38-6F22-1D6E-A899-9F16582D2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0371" y="3126434"/>
              <a:ext cx="445714" cy="432000"/>
            </a:xfrm>
            <a:prstGeom prst="rect">
              <a:avLst/>
            </a:prstGeom>
          </p:spPr>
        </p:pic>
        <p:pic>
          <p:nvPicPr>
            <p:cNvPr id="16" name="Grafik 48" descr="Ein Bild, das Kreis enthält.&#10;&#10;Automatisch generierte Beschreibung">
              <a:extLst>
                <a:ext uri="{FF2B5EF4-FFF2-40B4-BE49-F238E27FC236}">
                  <a16:creationId xmlns:a16="http://schemas.microsoft.com/office/drawing/2014/main" id="{E6510495-4738-5D88-0D3B-1156788F2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2831" y="3188894"/>
              <a:ext cx="445714" cy="432000"/>
            </a:xfrm>
            <a:prstGeom prst="rect">
              <a:avLst/>
            </a:prstGeom>
          </p:spPr>
        </p:pic>
      </p:grpSp>
      <p:sp>
        <p:nvSpPr>
          <p:cNvPr id="17" name="Textfeld 55">
            <a:extLst>
              <a:ext uri="{FF2B5EF4-FFF2-40B4-BE49-F238E27FC236}">
                <a16:creationId xmlns:a16="http://schemas.microsoft.com/office/drawing/2014/main" id="{7C3870C6-D262-FBAE-FBD7-7B226C6AD204}"/>
              </a:ext>
            </a:extLst>
          </p:cNvPr>
          <p:cNvSpPr txBox="1"/>
          <p:nvPr/>
        </p:nvSpPr>
        <p:spPr>
          <a:xfrm>
            <a:off x="2752313" y="2238538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Lato Light" panose="020F0302020204030203" pitchFamily="34" charset="77"/>
                <a:cs typeface="Poppins" panose="00000500000000000000" pitchFamily="2" charset="0"/>
              </a:rPr>
              <a:t>+</a:t>
            </a:r>
          </a:p>
        </p:txBody>
      </p:sp>
      <p:sp>
        <p:nvSpPr>
          <p:cNvPr id="18" name="Pfeil nach rechts 57">
            <a:extLst>
              <a:ext uri="{FF2B5EF4-FFF2-40B4-BE49-F238E27FC236}">
                <a16:creationId xmlns:a16="http://schemas.microsoft.com/office/drawing/2014/main" id="{4B8824A2-A9EA-7D6F-03F6-8CDDE147815F}"/>
              </a:ext>
            </a:extLst>
          </p:cNvPr>
          <p:cNvSpPr/>
          <p:nvPr/>
        </p:nvSpPr>
        <p:spPr>
          <a:xfrm>
            <a:off x="1623317" y="2357728"/>
            <a:ext cx="370351" cy="183821"/>
          </a:xfrm>
          <a:prstGeom prst="rightArrow">
            <a:avLst/>
          </a:prstGeom>
          <a:solidFill>
            <a:srgbClr val="2662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Lato Light" panose="020F0302020204030203" pitchFamily="34" charset="77"/>
            </a:endParaRPr>
          </a:p>
        </p:txBody>
      </p:sp>
      <p:sp>
        <p:nvSpPr>
          <p:cNvPr id="19" name="Pfeil nach rechts 62">
            <a:extLst>
              <a:ext uri="{FF2B5EF4-FFF2-40B4-BE49-F238E27FC236}">
                <a16:creationId xmlns:a16="http://schemas.microsoft.com/office/drawing/2014/main" id="{E7B26BB5-807B-8113-9D27-0321937952E2}"/>
              </a:ext>
            </a:extLst>
          </p:cNvPr>
          <p:cNvSpPr/>
          <p:nvPr/>
        </p:nvSpPr>
        <p:spPr>
          <a:xfrm>
            <a:off x="5244039" y="2380928"/>
            <a:ext cx="370351" cy="183821"/>
          </a:xfrm>
          <a:prstGeom prst="rightArrow">
            <a:avLst/>
          </a:prstGeom>
          <a:solidFill>
            <a:srgbClr val="2662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Lato Light" panose="020F0302020204030203" pitchFamily="34" charset="77"/>
            </a:endParaRPr>
          </a:p>
        </p:txBody>
      </p:sp>
      <p:sp>
        <p:nvSpPr>
          <p:cNvPr id="20" name="Pfeil nach rechts 1023">
            <a:extLst>
              <a:ext uri="{FF2B5EF4-FFF2-40B4-BE49-F238E27FC236}">
                <a16:creationId xmlns:a16="http://schemas.microsoft.com/office/drawing/2014/main" id="{48195415-3C09-D11B-A7F1-6EDA80F71BFE}"/>
              </a:ext>
            </a:extLst>
          </p:cNvPr>
          <p:cNvSpPr/>
          <p:nvPr/>
        </p:nvSpPr>
        <p:spPr>
          <a:xfrm>
            <a:off x="6964915" y="2362467"/>
            <a:ext cx="370351" cy="183821"/>
          </a:xfrm>
          <a:prstGeom prst="rightArrow">
            <a:avLst/>
          </a:prstGeom>
          <a:solidFill>
            <a:srgbClr val="2662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Lato Light" panose="020F0302020204030203" pitchFamily="34" charset="77"/>
            </a:endParaRPr>
          </a:p>
        </p:txBody>
      </p:sp>
      <p:sp>
        <p:nvSpPr>
          <p:cNvPr id="21" name="Pfeil nach rechts 1024">
            <a:extLst>
              <a:ext uri="{FF2B5EF4-FFF2-40B4-BE49-F238E27FC236}">
                <a16:creationId xmlns:a16="http://schemas.microsoft.com/office/drawing/2014/main" id="{3744E86D-4EE9-E7A9-8D21-DE6C765D0F7F}"/>
              </a:ext>
            </a:extLst>
          </p:cNvPr>
          <p:cNvSpPr/>
          <p:nvPr/>
        </p:nvSpPr>
        <p:spPr>
          <a:xfrm>
            <a:off x="10223628" y="2362538"/>
            <a:ext cx="370351" cy="183821"/>
          </a:xfrm>
          <a:prstGeom prst="rightArrow">
            <a:avLst/>
          </a:prstGeom>
          <a:solidFill>
            <a:srgbClr val="2662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Lato Light" panose="020F0302020204030203" pitchFamily="34" charset="77"/>
            </a:endParaRPr>
          </a:p>
        </p:txBody>
      </p:sp>
      <p:sp>
        <p:nvSpPr>
          <p:cNvPr id="22" name="Textfeld 1029">
            <a:extLst>
              <a:ext uri="{FF2B5EF4-FFF2-40B4-BE49-F238E27FC236}">
                <a16:creationId xmlns:a16="http://schemas.microsoft.com/office/drawing/2014/main" id="{9E03303E-EE1F-9799-530C-6BFCD4C2C853}"/>
              </a:ext>
            </a:extLst>
          </p:cNvPr>
          <p:cNvSpPr txBox="1"/>
          <p:nvPr/>
        </p:nvSpPr>
        <p:spPr>
          <a:xfrm>
            <a:off x="7537258" y="3101520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66280"/>
                </a:solidFill>
                <a:latin typeface="Lato Light" panose="020F0302020204030203" pitchFamily="34" charset="77"/>
                <a:cs typeface="Poppins" panose="00000500000000000000" pitchFamily="2" charset="0"/>
              </a:rPr>
              <a:t>Mature MKs</a:t>
            </a:r>
          </a:p>
        </p:txBody>
      </p:sp>
      <p:sp>
        <p:nvSpPr>
          <p:cNvPr id="23" name="Textfeld 1030">
            <a:extLst>
              <a:ext uri="{FF2B5EF4-FFF2-40B4-BE49-F238E27FC236}">
                <a16:creationId xmlns:a16="http://schemas.microsoft.com/office/drawing/2014/main" id="{6CD8028C-7F59-0DB9-D62C-0A1D115E76AB}"/>
              </a:ext>
            </a:extLst>
          </p:cNvPr>
          <p:cNvSpPr txBox="1"/>
          <p:nvPr/>
        </p:nvSpPr>
        <p:spPr>
          <a:xfrm>
            <a:off x="8991585" y="3093340"/>
            <a:ext cx="1197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266280"/>
                </a:solidFill>
                <a:latin typeface="Lato Light" panose="020F0302020204030203" pitchFamily="34" charset="77"/>
                <a:cs typeface="Poppins" panose="00000500000000000000" pitchFamily="2" charset="0"/>
              </a:rPr>
              <a:t>Rotating </a:t>
            </a:r>
          </a:p>
          <a:p>
            <a:pPr algn="ctr"/>
            <a:r>
              <a:rPr lang="en-US" sz="1600" dirty="0">
                <a:solidFill>
                  <a:srgbClr val="266280"/>
                </a:solidFill>
                <a:latin typeface="Lato Light" panose="020F0302020204030203" pitchFamily="34" charset="77"/>
                <a:cs typeface="Poppins" panose="00000500000000000000" pitchFamily="2" charset="0"/>
              </a:rPr>
              <a:t>bed reactor</a:t>
            </a:r>
          </a:p>
        </p:txBody>
      </p:sp>
      <p:sp>
        <p:nvSpPr>
          <p:cNvPr id="24" name="Textfeld 1031">
            <a:extLst>
              <a:ext uri="{FF2B5EF4-FFF2-40B4-BE49-F238E27FC236}">
                <a16:creationId xmlns:a16="http://schemas.microsoft.com/office/drawing/2014/main" id="{6D2D9DE2-EB04-5C37-C26A-9BF7E67B6C84}"/>
              </a:ext>
            </a:extLst>
          </p:cNvPr>
          <p:cNvSpPr txBox="1"/>
          <p:nvPr/>
        </p:nvSpPr>
        <p:spPr>
          <a:xfrm>
            <a:off x="10574991" y="3090487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66280"/>
                </a:solidFill>
                <a:latin typeface="Lato Light" panose="020F0302020204030203" pitchFamily="34" charset="77"/>
                <a:cs typeface="Poppins" panose="00000500000000000000" pitchFamily="2" charset="0"/>
              </a:rPr>
              <a:t>Platelets</a:t>
            </a:r>
          </a:p>
        </p:txBody>
      </p:sp>
      <p:sp>
        <p:nvSpPr>
          <p:cNvPr id="25" name="Textfeld 1033">
            <a:extLst>
              <a:ext uri="{FF2B5EF4-FFF2-40B4-BE49-F238E27FC236}">
                <a16:creationId xmlns:a16="http://schemas.microsoft.com/office/drawing/2014/main" id="{446797E8-4269-2122-4FD1-F4DE0B24668D}"/>
              </a:ext>
            </a:extLst>
          </p:cNvPr>
          <p:cNvSpPr txBox="1"/>
          <p:nvPr/>
        </p:nvSpPr>
        <p:spPr>
          <a:xfrm>
            <a:off x="5579227" y="3090487"/>
            <a:ext cx="1191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266280"/>
                </a:solidFill>
                <a:latin typeface="Lato Light" panose="020F0302020204030203" pitchFamily="34" charset="77"/>
                <a:cs typeface="Poppins" panose="00000500000000000000" pitchFamily="2" charset="0"/>
              </a:rPr>
              <a:t>Master cell </a:t>
            </a:r>
          </a:p>
          <a:p>
            <a:pPr algn="ctr"/>
            <a:r>
              <a:rPr lang="en-US" sz="1600" dirty="0">
                <a:solidFill>
                  <a:srgbClr val="266280"/>
                </a:solidFill>
                <a:latin typeface="Lato Light" panose="020F0302020204030203" pitchFamily="34" charset="77"/>
                <a:cs typeface="Poppins" panose="00000500000000000000" pitchFamily="2" charset="0"/>
              </a:rPr>
              <a:t>bank</a:t>
            </a:r>
          </a:p>
        </p:txBody>
      </p:sp>
      <p:sp>
        <p:nvSpPr>
          <p:cNvPr id="26" name="Textfeld 1035">
            <a:extLst>
              <a:ext uri="{FF2B5EF4-FFF2-40B4-BE49-F238E27FC236}">
                <a16:creationId xmlns:a16="http://schemas.microsoft.com/office/drawing/2014/main" id="{9E15016F-4FF5-7FF2-81E5-68D2D7633908}"/>
              </a:ext>
            </a:extLst>
          </p:cNvPr>
          <p:cNvSpPr txBox="1"/>
          <p:nvPr/>
        </p:nvSpPr>
        <p:spPr>
          <a:xfrm>
            <a:off x="3997308" y="3090488"/>
            <a:ext cx="1519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266280"/>
                </a:solidFill>
                <a:latin typeface="Lato Light" panose="020F0302020204030203" pitchFamily="34" charset="77"/>
                <a:cs typeface="Poppins" panose="00000500000000000000" pitchFamily="2" charset="0"/>
              </a:rPr>
              <a:t>MK progenitor </a:t>
            </a:r>
          </a:p>
          <a:p>
            <a:pPr algn="ctr"/>
            <a:r>
              <a:rPr lang="en-US" sz="1600" dirty="0">
                <a:solidFill>
                  <a:srgbClr val="266280"/>
                </a:solidFill>
                <a:latin typeface="Lato Light" panose="020F0302020204030203" pitchFamily="34" charset="77"/>
                <a:cs typeface="Poppins" panose="00000500000000000000" pitchFamily="2" charset="0"/>
              </a:rPr>
              <a:t>cell line</a:t>
            </a:r>
          </a:p>
        </p:txBody>
      </p:sp>
      <p:sp>
        <p:nvSpPr>
          <p:cNvPr id="27" name="Textfeld 1036">
            <a:extLst>
              <a:ext uri="{FF2B5EF4-FFF2-40B4-BE49-F238E27FC236}">
                <a16:creationId xmlns:a16="http://schemas.microsoft.com/office/drawing/2014/main" id="{E676DFEC-7202-E937-1E89-9F47D0E89BE0}"/>
              </a:ext>
            </a:extLst>
          </p:cNvPr>
          <p:cNvSpPr txBox="1"/>
          <p:nvPr/>
        </p:nvSpPr>
        <p:spPr>
          <a:xfrm>
            <a:off x="3043887" y="3090487"/>
            <a:ext cx="480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266280"/>
                </a:solidFill>
                <a:latin typeface="Lato Light" panose="020F0302020204030203" pitchFamily="34" charset="77"/>
                <a:cs typeface="Poppins" panose="00000500000000000000" pitchFamily="2" charset="0"/>
              </a:rPr>
              <a:t>LVs</a:t>
            </a:r>
          </a:p>
        </p:txBody>
      </p:sp>
      <p:sp>
        <p:nvSpPr>
          <p:cNvPr id="28" name="Textfeld 1037">
            <a:extLst>
              <a:ext uri="{FF2B5EF4-FFF2-40B4-BE49-F238E27FC236}">
                <a16:creationId xmlns:a16="http://schemas.microsoft.com/office/drawing/2014/main" id="{B4E03169-86BD-12C0-0DE9-8CE085903029}"/>
              </a:ext>
            </a:extLst>
          </p:cNvPr>
          <p:cNvSpPr txBox="1"/>
          <p:nvPr/>
        </p:nvSpPr>
        <p:spPr>
          <a:xfrm>
            <a:off x="2024949" y="3090487"/>
            <a:ext cx="840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266280"/>
                </a:solidFill>
                <a:latin typeface="Lato Light" panose="020F0302020204030203" pitchFamily="34" charset="77"/>
                <a:cs typeface="Poppins" panose="00000500000000000000" pitchFamily="2" charset="0"/>
              </a:rPr>
              <a:t>CD34</a:t>
            </a:r>
            <a:r>
              <a:rPr lang="en-US" sz="1600" baseline="30000" dirty="0">
                <a:solidFill>
                  <a:srgbClr val="266280"/>
                </a:solidFill>
                <a:latin typeface="Lato Light" panose="020F0302020204030203" pitchFamily="34" charset="77"/>
                <a:cs typeface="Poppins" panose="00000500000000000000" pitchFamily="2" charset="0"/>
              </a:rPr>
              <a:t>+</a:t>
            </a:r>
            <a:r>
              <a:rPr lang="en-US" sz="1600" dirty="0">
                <a:solidFill>
                  <a:srgbClr val="266280"/>
                </a:solidFill>
                <a:latin typeface="Lato Light" panose="020F0302020204030203" pitchFamily="34" charset="77"/>
                <a:cs typeface="Poppins" panose="00000500000000000000" pitchFamily="2" charset="0"/>
              </a:rPr>
              <a:t> </a:t>
            </a:r>
          </a:p>
          <a:p>
            <a:pPr algn="ctr"/>
            <a:r>
              <a:rPr lang="en-US" sz="1600" dirty="0">
                <a:solidFill>
                  <a:srgbClr val="266280"/>
                </a:solidFill>
                <a:latin typeface="Lato Light" panose="020F0302020204030203" pitchFamily="34" charset="77"/>
                <a:cs typeface="Poppins" panose="00000500000000000000" pitchFamily="2" charset="0"/>
              </a:rPr>
              <a:t>cells</a:t>
            </a:r>
          </a:p>
        </p:txBody>
      </p:sp>
      <p:sp>
        <p:nvSpPr>
          <p:cNvPr id="29" name="Textfeld 1038">
            <a:extLst>
              <a:ext uri="{FF2B5EF4-FFF2-40B4-BE49-F238E27FC236}">
                <a16:creationId xmlns:a16="http://schemas.microsoft.com/office/drawing/2014/main" id="{729EED52-FC6B-ABD6-11C3-962E537D61BA}"/>
              </a:ext>
            </a:extLst>
          </p:cNvPr>
          <p:cNvSpPr txBox="1"/>
          <p:nvPr/>
        </p:nvSpPr>
        <p:spPr>
          <a:xfrm>
            <a:off x="775229" y="3090487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66280"/>
                </a:solidFill>
                <a:latin typeface="Lato Light" panose="020F0302020204030203" pitchFamily="34" charset="77"/>
                <a:cs typeface="Poppins" panose="00000500000000000000" pitchFamily="2" charset="0"/>
              </a:rPr>
              <a:t>Donor*</a:t>
            </a:r>
          </a:p>
        </p:txBody>
      </p:sp>
      <p:grpSp>
        <p:nvGrpSpPr>
          <p:cNvPr id="30" name="Gruppieren 1060">
            <a:extLst>
              <a:ext uri="{FF2B5EF4-FFF2-40B4-BE49-F238E27FC236}">
                <a16:creationId xmlns:a16="http://schemas.microsoft.com/office/drawing/2014/main" id="{2FBDBA4D-DE2E-9400-A2B1-B019DB20F9EC}"/>
              </a:ext>
            </a:extLst>
          </p:cNvPr>
          <p:cNvGrpSpPr/>
          <p:nvPr/>
        </p:nvGrpSpPr>
        <p:grpSpPr>
          <a:xfrm>
            <a:off x="7281027" y="3710837"/>
            <a:ext cx="764808" cy="362945"/>
            <a:chOff x="7431439" y="4374305"/>
            <a:chExt cx="573606" cy="272209"/>
          </a:xfrm>
        </p:grpSpPr>
        <p:grpSp>
          <p:nvGrpSpPr>
            <p:cNvPr id="31" name="Group 33">
              <a:extLst>
                <a:ext uri="{FF2B5EF4-FFF2-40B4-BE49-F238E27FC236}">
                  <a16:creationId xmlns:a16="http://schemas.microsoft.com/office/drawing/2014/main" id="{31BD3422-DFC5-3D7C-386F-3114A79AB931}"/>
                </a:ext>
              </a:extLst>
            </p:cNvPr>
            <p:cNvGrpSpPr/>
            <p:nvPr/>
          </p:nvGrpSpPr>
          <p:grpSpPr>
            <a:xfrm>
              <a:off x="7431439" y="4374305"/>
              <a:ext cx="263890" cy="271063"/>
              <a:chOff x="1051780" y="1523428"/>
              <a:chExt cx="263890" cy="271063"/>
            </a:xfrm>
          </p:grpSpPr>
          <p:sp>
            <p:nvSpPr>
              <p:cNvPr id="41" name="Rounded Rectangle 34">
                <a:extLst>
                  <a:ext uri="{FF2B5EF4-FFF2-40B4-BE49-F238E27FC236}">
                    <a16:creationId xmlns:a16="http://schemas.microsoft.com/office/drawing/2014/main" id="{B0F4D1EA-56E5-0A02-C44B-D897617486A8}"/>
                  </a:ext>
                </a:extLst>
              </p:cNvPr>
              <p:cNvSpPr/>
              <p:nvPr/>
            </p:nvSpPr>
            <p:spPr>
              <a:xfrm>
                <a:off x="1070520" y="1523428"/>
                <a:ext cx="228766" cy="22876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Lato Light" panose="020F0302020204030203" pitchFamily="34" charset="77"/>
                </a:endParaRPr>
              </a:p>
            </p:txBody>
          </p:sp>
          <p:pic>
            <p:nvPicPr>
              <p:cNvPr id="42" name="Picture 35">
                <a:extLst>
                  <a:ext uri="{FF2B5EF4-FFF2-40B4-BE49-F238E27FC236}">
                    <a16:creationId xmlns:a16="http://schemas.microsoft.com/office/drawing/2014/main" id="{EA719A60-02DF-4EE2-8243-5F836C459A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51780" y="1530601"/>
                <a:ext cx="263890" cy="263890"/>
              </a:xfrm>
              <a:prstGeom prst="rect">
                <a:avLst/>
              </a:prstGeom>
            </p:spPr>
          </p:pic>
        </p:grpSp>
        <p:grpSp>
          <p:nvGrpSpPr>
            <p:cNvPr id="32" name="Group 33">
              <a:extLst>
                <a:ext uri="{FF2B5EF4-FFF2-40B4-BE49-F238E27FC236}">
                  <a16:creationId xmlns:a16="http://schemas.microsoft.com/office/drawing/2014/main" id="{AED54F66-876B-8F67-51FE-0A6C0ED8B21E}"/>
                </a:ext>
              </a:extLst>
            </p:cNvPr>
            <p:cNvGrpSpPr/>
            <p:nvPr/>
          </p:nvGrpSpPr>
          <p:grpSpPr>
            <a:xfrm>
              <a:off x="7534676" y="4375447"/>
              <a:ext cx="263890" cy="271063"/>
              <a:chOff x="1051780" y="1523428"/>
              <a:chExt cx="263890" cy="271063"/>
            </a:xfrm>
          </p:grpSpPr>
          <p:sp>
            <p:nvSpPr>
              <p:cNvPr id="39" name="Rounded Rectangle 34">
                <a:extLst>
                  <a:ext uri="{FF2B5EF4-FFF2-40B4-BE49-F238E27FC236}">
                    <a16:creationId xmlns:a16="http://schemas.microsoft.com/office/drawing/2014/main" id="{5DB60C1E-A94D-BC50-6334-32740D2993E8}"/>
                  </a:ext>
                </a:extLst>
              </p:cNvPr>
              <p:cNvSpPr/>
              <p:nvPr/>
            </p:nvSpPr>
            <p:spPr>
              <a:xfrm>
                <a:off x="1070520" y="1523428"/>
                <a:ext cx="228766" cy="22876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Lato Light" panose="020F0302020204030203" pitchFamily="34" charset="77"/>
                </a:endParaRPr>
              </a:p>
            </p:txBody>
          </p:sp>
          <p:pic>
            <p:nvPicPr>
              <p:cNvPr id="40" name="Picture 35">
                <a:extLst>
                  <a:ext uri="{FF2B5EF4-FFF2-40B4-BE49-F238E27FC236}">
                    <a16:creationId xmlns:a16="http://schemas.microsoft.com/office/drawing/2014/main" id="{7F9D2CE8-D050-D427-4ECF-E7F05E4EA3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51780" y="1530601"/>
                <a:ext cx="263890" cy="263890"/>
              </a:xfrm>
              <a:prstGeom prst="rect">
                <a:avLst/>
              </a:prstGeom>
            </p:spPr>
          </p:pic>
        </p:grpSp>
        <p:grpSp>
          <p:nvGrpSpPr>
            <p:cNvPr id="33" name="Group 33">
              <a:extLst>
                <a:ext uri="{FF2B5EF4-FFF2-40B4-BE49-F238E27FC236}">
                  <a16:creationId xmlns:a16="http://schemas.microsoft.com/office/drawing/2014/main" id="{EC998008-6428-4991-58E8-0932BF40FD3A}"/>
                </a:ext>
              </a:extLst>
            </p:cNvPr>
            <p:cNvGrpSpPr/>
            <p:nvPr/>
          </p:nvGrpSpPr>
          <p:grpSpPr>
            <a:xfrm>
              <a:off x="7637915" y="4374307"/>
              <a:ext cx="263890" cy="271063"/>
              <a:chOff x="1051780" y="1523428"/>
              <a:chExt cx="263890" cy="271063"/>
            </a:xfrm>
          </p:grpSpPr>
          <p:sp>
            <p:nvSpPr>
              <p:cNvPr id="37" name="Rounded Rectangle 34">
                <a:extLst>
                  <a:ext uri="{FF2B5EF4-FFF2-40B4-BE49-F238E27FC236}">
                    <a16:creationId xmlns:a16="http://schemas.microsoft.com/office/drawing/2014/main" id="{C710E208-3C2D-3020-5D1B-95DC76C853A6}"/>
                  </a:ext>
                </a:extLst>
              </p:cNvPr>
              <p:cNvSpPr/>
              <p:nvPr/>
            </p:nvSpPr>
            <p:spPr>
              <a:xfrm>
                <a:off x="1070520" y="1523428"/>
                <a:ext cx="228766" cy="22876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Lato Light" panose="020F0302020204030203" pitchFamily="34" charset="77"/>
                </a:endParaRPr>
              </a:p>
            </p:txBody>
          </p:sp>
          <p:pic>
            <p:nvPicPr>
              <p:cNvPr id="38" name="Picture 35">
                <a:extLst>
                  <a:ext uri="{FF2B5EF4-FFF2-40B4-BE49-F238E27FC236}">
                    <a16:creationId xmlns:a16="http://schemas.microsoft.com/office/drawing/2014/main" id="{D3293816-9B51-1524-D6C3-A4B9E8A76A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51780" y="1530601"/>
                <a:ext cx="263890" cy="263890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54F6470-2983-5D9A-13E4-649BE4D18283}"/>
                </a:ext>
              </a:extLst>
            </p:cNvPr>
            <p:cNvGrpSpPr/>
            <p:nvPr/>
          </p:nvGrpSpPr>
          <p:grpSpPr>
            <a:xfrm>
              <a:off x="7741155" y="4375451"/>
              <a:ext cx="263890" cy="271063"/>
              <a:chOff x="1051780" y="1523428"/>
              <a:chExt cx="263890" cy="271063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B2952EBB-A9E3-09E4-67A9-C3CBB888CD12}"/>
                  </a:ext>
                </a:extLst>
              </p:cNvPr>
              <p:cNvSpPr/>
              <p:nvPr/>
            </p:nvSpPr>
            <p:spPr>
              <a:xfrm>
                <a:off x="1070520" y="1523428"/>
                <a:ext cx="228766" cy="22876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Lato Light" panose="020F0302020204030203" pitchFamily="34" charset="77"/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38991CC-D50F-A6C3-38E5-2470EAD86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51780" y="1530601"/>
                <a:ext cx="263890" cy="263890"/>
              </a:xfrm>
              <a:prstGeom prst="rect">
                <a:avLst/>
              </a:prstGeom>
            </p:spPr>
          </p:pic>
        </p:grpSp>
      </p:grpSp>
      <p:sp>
        <p:nvSpPr>
          <p:cNvPr id="43" name="Geschweifte Klammer rechts 1057">
            <a:extLst>
              <a:ext uri="{FF2B5EF4-FFF2-40B4-BE49-F238E27FC236}">
                <a16:creationId xmlns:a16="http://schemas.microsoft.com/office/drawing/2014/main" id="{8313DCF8-1980-9BF4-E1DC-7E8DAA1A9CD6}"/>
              </a:ext>
            </a:extLst>
          </p:cNvPr>
          <p:cNvSpPr/>
          <p:nvPr/>
        </p:nvSpPr>
        <p:spPr>
          <a:xfrm rot="5400000">
            <a:off x="9461390" y="1713181"/>
            <a:ext cx="135573" cy="38302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Lato Light" panose="020F0302020204030203" pitchFamily="34" charset="77"/>
            </a:endParaRPr>
          </a:p>
        </p:txBody>
      </p:sp>
      <p:sp>
        <p:nvSpPr>
          <p:cNvPr id="44" name="Google Shape;246;p32">
            <a:extLst>
              <a:ext uri="{FF2B5EF4-FFF2-40B4-BE49-F238E27FC236}">
                <a16:creationId xmlns:a16="http://schemas.microsoft.com/office/drawing/2014/main" id="{63614E77-7485-C9EB-719B-CD7DCBAC0D57}"/>
              </a:ext>
            </a:extLst>
          </p:cNvPr>
          <p:cNvSpPr/>
          <p:nvPr/>
        </p:nvSpPr>
        <p:spPr>
          <a:xfrm>
            <a:off x="8045836" y="3703395"/>
            <a:ext cx="2980751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Poppins"/>
                <a:cs typeface="Poppins"/>
              </a:rPr>
              <a:t>4 Patent families</a:t>
            </a:r>
            <a:endParaRPr lang="en-US" sz="1400" dirty="0">
              <a:solidFill>
                <a:schemeClr val="accent1"/>
              </a:solidFill>
              <a:latin typeface="Poppins"/>
              <a:cs typeface="Poppins"/>
              <a:sym typeface="Poppins"/>
            </a:endParaRPr>
          </a:p>
        </p:txBody>
      </p:sp>
      <p:pic>
        <p:nvPicPr>
          <p:cNvPr id="45" name="Image 44" descr="Une image contenant étoile, créativité, art&#10;&#10;Description générée automatiquement">
            <a:extLst>
              <a:ext uri="{FF2B5EF4-FFF2-40B4-BE49-F238E27FC236}">
                <a16:creationId xmlns:a16="http://schemas.microsoft.com/office/drawing/2014/main" id="{C74828A1-47DC-A46A-0EA4-BAB2A41A9D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1983" y="2026319"/>
            <a:ext cx="722335" cy="722335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2E8AE4C9-0813-D684-BB2C-1A6C9FF7FC5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1913" y="1738638"/>
            <a:ext cx="697912" cy="647177"/>
          </a:xfrm>
          <a:prstGeom prst="rect">
            <a:avLst/>
          </a:prstGeom>
        </p:spPr>
      </p:pic>
      <p:sp>
        <p:nvSpPr>
          <p:cNvPr id="47" name="Textfeld 55">
            <a:extLst>
              <a:ext uri="{FF2B5EF4-FFF2-40B4-BE49-F238E27FC236}">
                <a16:creationId xmlns:a16="http://schemas.microsoft.com/office/drawing/2014/main" id="{36ABE6FA-EBA7-CBD8-7311-02B387DD4074}"/>
              </a:ext>
            </a:extLst>
          </p:cNvPr>
          <p:cNvSpPr txBox="1"/>
          <p:nvPr/>
        </p:nvSpPr>
        <p:spPr>
          <a:xfrm>
            <a:off x="8752767" y="2190886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Lato Light" panose="020F0302020204030203" pitchFamily="34" charset="77"/>
                <a:cs typeface="Poppins" panose="00000500000000000000" pitchFamily="2" charset="0"/>
              </a:rPr>
              <a:t>+</a:t>
            </a:r>
          </a:p>
        </p:txBody>
      </p:sp>
      <p:sp>
        <p:nvSpPr>
          <p:cNvPr id="48" name="Pfeil nach rechts 57">
            <a:extLst>
              <a:ext uri="{FF2B5EF4-FFF2-40B4-BE49-F238E27FC236}">
                <a16:creationId xmlns:a16="http://schemas.microsoft.com/office/drawing/2014/main" id="{11D4D2AB-D5E4-0062-7E6A-2ECAA51C7181}"/>
              </a:ext>
            </a:extLst>
          </p:cNvPr>
          <p:cNvSpPr/>
          <p:nvPr/>
        </p:nvSpPr>
        <p:spPr>
          <a:xfrm>
            <a:off x="3771604" y="2389559"/>
            <a:ext cx="370351" cy="183821"/>
          </a:xfrm>
          <a:prstGeom prst="rightArrow">
            <a:avLst/>
          </a:prstGeom>
          <a:solidFill>
            <a:srgbClr val="2662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Lato Light" panose="020F0302020204030203" pitchFamily="34" charset="77"/>
            </a:endParaRP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8F573DFF-620A-E829-649C-937542F84EEC}"/>
              </a:ext>
            </a:extLst>
          </p:cNvPr>
          <p:cNvSpPr/>
          <p:nvPr/>
        </p:nvSpPr>
        <p:spPr>
          <a:xfrm>
            <a:off x="557115" y="1690688"/>
            <a:ext cx="6128258" cy="4344505"/>
          </a:xfrm>
          <a:prstGeom prst="roundRect">
            <a:avLst>
              <a:gd name="adj" fmla="val 8270"/>
            </a:avLst>
          </a:prstGeom>
          <a:noFill/>
          <a:ln w="9525">
            <a:solidFill>
              <a:schemeClr val="tx2">
                <a:lumMod val="90000"/>
                <a:lumOff val="1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5"/>
              </a:solidFill>
              <a:latin typeface="Poppins" panose="00000500000000000000" pitchFamily="2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86DD038-9644-4845-D54D-6DF3E70D4FD9}"/>
              </a:ext>
            </a:extLst>
          </p:cNvPr>
          <p:cNvSpPr txBox="1"/>
          <p:nvPr/>
        </p:nvSpPr>
        <p:spPr>
          <a:xfrm>
            <a:off x="2399169" y="5854512"/>
            <a:ext cx="228780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6628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One-time process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7547A58-504C-B4CC-FF83-84F99A6B180F}"/>
              </a:ext>
            </a:extLst>
          </p:cNvPr>
          <p:cNvSpPr/>
          <p:nvPr/>
        </p:nvSpPr>
        <p:spPr>
          <a:xfrm>
            <a:off x="6755394" y="1699661"/>
            <a:ext cx="5131805" cy="4335532"/>
          </a:xfrm>
          <a:prstGeom prst="roundRect">
            <a:avLst>
              <a:gd name="adj" fmla="val 8717"/>
            </a:avLst>
          </a:prstGeom>
          <a:noFill/>
          <a:ln w="9525">
            <a:solidFill>
              <a:schemeClr val="tx2">
                <a:lumMod val="90000"/>
                <a:lumOff val="1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5"/>
              </a:solidFill>
              <a:latin typeface="Poppins" panose="00000500000000000000" pitchFamily="2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4EB61114-87B1-3C17-A99C-99A777470030}"/>
              </a:ext>
            </a:extLst>
          </p:cNvPr>
          <p:cNvSpPr txBox="1"/>
          <p:nvPr/>
        </p:nvSpPr>
        <p:spPr>
          <a:xfrm>
            <a:off x="8486930" y="5854512"/>
            <a:ext cx="157286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6628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 demand</a:t>
            </a:r>
          </a:p>
        </p:txBody>
      </p:sp>
      <p:pic>
        <p:nvPicPr>
          <p:cNvPr id="53" name="Grafik 41" descr="Ein Bild, das Kreis enthält.&#10;&#10;Automatisch generierte Beschreibung">
            <a:extLst>
              <a:ext uri="{FF2B5EF4-FFF2-40B4-BE49-F238E27FC236}">
                <a16:creationId xmlns:a16="http://schemas.microsoft.com/office/drawing/2014/main" id="{7F244245-B18D-4DA0-3F90-22AC6BABFB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995" y="2489359"/>
            <a:ext cx="442667" cy="432000"/>
          </a:xfrm>
          <a:prstGeom prst="rect">
            <a:avLst/>
          </a:prstGeom>
        </p:spPr>
      </p:pic>
      <p:sp>
        <p:nvSpPr>
          <p:cNvPr id="54" name="Textfeld 1035">
            <a:extLst>
              <a:ext uri="{FF2B5EF4-FFF2-40B4-BE49-F238E27FC236}">
                <a16:creationId xmlns:a16="http://schemas.microsoft.com/office/drawing/2014/main" id="{52FA3305-D91B-EB62-8725-1D02AB81F82D}"/>
              </a:ext>
            </a:extLst>
          </p:cNvPr>
          <p:cNvSpPr txBox="1"/>
          <p:nvPr/>
        </p:nvSpPr>
        <p:spPr>
          <a:xfrm>
            <a:off x="6729455" y="2555654"/>
            <a:ext cx="92815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3" i="1">
                <a:solidFill>
                  <a:srgbClr val="266280"/>
                </a:solidFill>
                <a:latin typeface="Lato Light" panose="020F0302020204030203" pitchFamily="34" charset="77"/>
                <a:cs typeface="Poppins" panose="00000500000000000000" pitchFamily="2" charset="0"/>
              </a:rPr>
              <a:t>Expansion and </a:t>
            </a:r>
          </a:p>
          <a:p>
            <a:pPr algn="ctr"/>
            <a:r>
              <a:rPr lang="en-US" sz="933" i="1">
                <a:solidFill>
                  <a:srgbClr val="266280"/>
                </a:solidFill>
                <a:latin typeface="Lato Light" panose="020F0302020204030203" pitchFamily="34" charset="77"/>
                <a:cs typeface="Poppins" panose="00000500000000000000" pitchFamily="2" charset="0"/>
              </a:rPr>
              <a:t>differentiation</a:t>
            </a:r>
          </a:p>
        </p:txBody>
      </p:sp>
      <p:sp>
        <p:nvSpPr>
          <p:cNvPr id="55" name="Textfeld 1035">
            <a:extLst>
              <a:ext uri="{FF2B5EF4-FFF2-40B4-BE49-F238E27FC236}">
                <a16:creationId xmlns:a16="http://schemas.microsoft.com/office/drawing/2014/main" id="{1D78A117-AF4F-340C-0F1A-2AB079EE37E4}"/>
              </a:ext>
            </a:extLst>
          </p:cNvPr>
          <p:cNvSpPr txBox="1"/>
          <p:nvPr/>
        </p:nvSpPr>
        <p:spPr>
          <a:xfrm>
            <a:off x="3409975" y="2557066"/>
            <a:ext cx="1062684" cy="523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3" i="1">
                <a:solidFill>
                  <a:srgbClr val="266280"/>
                </a:solidFill>
                <a:latin typeface="Lato Light" panose="020F0302020204030203" pitchFamily="34" charset="77"/>
                <a:cs typeface="Poppins" panose="00000500000000000000" pitchFamily="2" charset="0"/>
              </a:rPr>
              <a:t>Immortalization and clone selection</a:t>
            </a:r>
          </a:p>
        </p:txBody>
      </p:sp>
      <p:grpSp>
        <p:nvGrpSpPr>
          <p:cNvPr id="56" name="Gruppieren 1060">
            <a:extLst>
              <a:ext uri="{FF2B5EF4-FFF2-40B4-BE49-F238E27FC236}">
                <a16:creationId xmlns:a16="http://schemas.microsoft.com/office/drawing/2014/main" id="{9D8197C0-00DE-37DE-510B-4556C9E54F1D}"/>
              </a:ext>
            </a:extLst>
          </p:cNvPr>
          <p:cNvGrpSpPr/>
          <p:nvPr/>
        </p:nvGrpSpPr>
        <p:grpSpPr>
          <a:xfrm>
            <a:off x="1365453" y="3712360"/>
            <a:ext cx="739821" cy="362945"/>
            <a:chOff x="7450179" y="4374305"/>
            <a:chExt cx="554866" cy="272209"/>
          </a:xfrm>
        </p:grpSpPr>
        <p:sp>
          <p:nvSpPr>
            <p:cNvPr id="57" name="Rounded Rectangle 34">
              <a:extLst>
                <a:ext uri="{FF2B5EF4-FFF2-40B4-BE49-F238E27FC236}">
                  <a16:creationId xmlns:a16="http://schemas.microsoft.com/office/drawing/2014/main" id="{D28C0A36-BA8A-78B3-D3E3-B6AF14D96821}"/>
                </a:ext>
              </a:extLst>
            </p:cNvPr>
            <p:cNvSpPr/>
            <p:nvPr/>
          </p:nvSpPr>
          <p:spPr>
            <a:xfrm>
              <a:off x="7450179" y="4374305"/>
              <a:ext cx="228766" cy="2287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Lato Light" panose="020F0302020204030203" pitchFamily="34" charset="77"/>
              </a:endParaRPr>
            </a:p>
          </p:txBody>
        </p:sp>
        <p:sp>
          <p:nvSpPr>
            <p:cNvPr id="58" name="Rounded Rectangle 34">
              <a:extLst>
                <a:ext uri="{FF2B5EF4-FFF2-40B4-BE49-F238E27FC236}">
                  <a16:creationId xmlns:a16="http://schemas.microsoft.com/office/drawing/2014/main" id="{D6469140-4C3B-62E7-B274-2156986EBAE3}"/>
                </a:ext>
              </a:extLst>
            </p:cNvPr>
            <p:cNvSpPr/>
            <p:nvPr/>
          </p:nvSpPr>
          <p:spPr>
            <a:xfrm>
              <a:off x="7553416" y="4375447"/>
              <a:ext cx="228766" cy="2287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Lato Light" panose="020F0302020204030203" pitchFamily="34" charset="77"/>
              </a:endParaRPr>
            </a:p>
          </p:txBody>
        </p:sp>
        <p:grpSp>
          <p:nvGrpSpPr>
            <p:cNvPr id="59" name="Group 33">
              <a:extLst>
                <a:ext uri="{FF2B5EF4-FFF2-40B4-BE49-F238E27FC236}">
                  <a16:creationId xmlns:a16="http://schemas.microsoft.com/office/drawing/2014/main" id="{E3A3276A-D301-7D65-1F9F-A08BE831F772}"/>
                </a:ext>
              </a:extLst>
            </p:cNvPr>
            <p:cNvGrpSpPr/>
            <p:nvPr/>
          </p:nvGrpSpPr>
          <p:grpSpPr>
            <a:xfrm>
              <a:off x="7637915" y="4374307"/>
              <a:ext cx="263890" cy="271063"/>
              <a:chOff x="1051780" y="1523428"/>
              <a:chExt cx="263890" cy="271063"/>
            </a:xfrm>
          </p:grpSpPr>
          <p:sp>
            <p:nvSpPr>
              <p:cNvPr id="63" name="Rounded Rectangle 34">
                <a:extLst>
                  <a:ext uri="{FF2B5EF4-FFF2-40B4-BE49-F238E27FC236}">
                    <a16:creationId xmlns:a16="http://schemas.microsoft.com/office/drawing/2014/main" id="{B7E2901D-DA09-425A-1C4B-9AFE0DBE2BFC}"/>
                  </a:ext>
                </a:extLst>
              </p:cNvPr>
              <p:cNvSpPr/>
              <p:nvPr/>
            </p:nvSpPr>
            <p:spPr>
              <a:xfrm>
                <a:off x="1070520" y="1523428"/>
                <a:ext cx="228766" cy="22876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Lato Light" panose="020F0302020204030203" pitchFamily="34" charset="77"/>
                </a:endParaRPr>
              </a:p>
            </p:txBody>
          </p:sp>
          <p:pic>
            <p:nvPicPr>
              <p:cNvPr id="64" name="Picture 35">
                <a:extLst>
                  <a:ext uri="{FF2B5EF4-FFF2-40B4-BE49-F238E27FC236}">
                    <a16:creationId xmlns:a16="http://schemas.microsoft.com/office/drawing/2014/main" id="{BF707836-D670-97A1-879B-5BFC1DFA3B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51780" y="1530601"/>
                <a:ext cx="263890" cy="263890"/>
              </a:xfrm>
              <a:prstGeom prst="rect">
                <a:avLst/>
              </a:prstGeom>
            </p:spPr>
          </p:pic>
        </p:grpSp>
        <p:grpSp>
          <p:nvGrpSpPr>
            <p:cNvPr id="60" name="Group 33">
              <a:extLst>
                <a:ext uri="{FF2B5EF4-FFF2-40B4-BE49-F238E27FC236}">
                  <a16:creationId xmlns:a16="http://schemas.microsoft.com/office/drawing/2014/main" id="{B583A636-44CF-9C0B-1C46-4D2E9D4B929B}"/>
                </a:ext>
              </a:extLst>
            </p:cNvPr>
            <p:cNvGrpSpPr/>
            <p:nvPr/>
          </p:nvGrpSpPr>
          <p:grpSpPr>
            <a:xfrm>
              <a:off x="7741155" y="4375451"/>
              <a:ext cx="263890" cy="271063"/>
              <a:chOff x="1051780" y="1523428"/>
              <a:chExt cx="263890" cy="271063"/>
            </a:xfrm>
          </p:grpSpPr>
          <p:sp>
            <p:nvSpPr>
              <p:cNvPr id="61" name="Rounded Rectangle 34">
                <a:extLst>
                  <a:ext uri="{FF2B5EF4-FFF2-40B4-BE49-F238E27FC236}">
                    <a16:creationId xmlns:a16="http://schemas.microsoft.com/office/drawing/2014/main" id="{1DB48A4E-7CC3-29BD-7984-C131C2E8B75F}"/>
                  </a:ext>
                </a:extLst>
              </p:cNvPr>
              <p:cNvSpPr/>
              <p:nvPr/>
            </p:nvSpPr>
            <p:spPr>
              <a:xfrm>
                <a:off x="1070520" y="1523428"/>
                <a:ext cx="228766" cy="22876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Lato Light" panose="020F0302020204030203" pitchFamily="34" charset="77"/>
                </a:endParaRPr>
              </a:p>
            </p:txBody>
          </p:sp>
          <p:pic>
            <p:nvPicPr>
              <p:cNvPr id="62" name="Picture 35">
                <a:extLst>
                  <a:ext uri="{FF2B5EF4-FFF2-40B4-BE49-F238E27FC236}">
                    <a16:creationId xmlns:a16="http://schemas.microsoft.com/office/drawing/2014/main" id="{89AEEEED-6108-73D0-D51D-052C4741AB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51780" y="1530601"/>
                <a:ext cx="263890" cy="263890"/>
              </a:xfrm>
              <a:prstGeom prst="rect">
                <a:avLst/>
              </a:prstGeom>
            </p:spPr>
          </p:pic>
        </p:grpSp>
      </p:grpSp>
      <p:sp>
        <p:nvSpPr>
          <p:cNvPr id="65" name="Google Shape;235;p32">
            <a:extLst>
              <a:ext uri="{FF2B5EF4-FFF2-40B4-BE49-F238E27FC236}">
                <a16:creationId xmlns:a16="http://schemas.microsoft.com/office/drawing/2014/main" id="{0653184D-ADD6-7685-171C-E656E1BAA2FA}"/>
              </a:ext>
            </a:extLst>
          </p:cNvPr>
          <p:cNvSpPr txBox="1"/>
          <p:nvPr/>
        </p:nvSpPr>
        <p:spPr>
          <a:xfrm>
            <a:off x="6954029" y="4396395"/>
            <a:ext cx="4823898" cy="12900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243840" bIns="121900" anchor="t" anchorCtr="0">
            <a:noAutofit/>
          </a:bodyPr>
          <a:lstStyle/>
          <a:p>
            <a:pPr marL="184150" lvl="0"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en-US" sz="1600" dirty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sym typeface="Poppins"/>
              </a:rPr>
              <a:t>Platelets are manufactured </a:t>
            </a:r>
            <a:r>
              <a:rPr lang="en-US" sz="1600" b="1" dirty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sym typeface="Poppins"/>
              </a:rPr>
              <a:t>on demand in 2 hours </a:t>
            </a:r>
            <a:r>
              <a:rPr lang="en-US" sz="1600" dirty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sym typeface="Poppins"/>
              </a:rPr>
              <a:t>from expanded and differentiated MKs</a:t>
            </a:r>
          </a:p>
        </p:txBody>
      </p:sp>
      <p:sp>
        <p:nvSpPr>
          <p:cNvPr id="66" name="Google Shape;232;p32">
            <a:extLst>
              <a:ext uri="{FF2B5EF4-FFF2-40B4-BE49-F238E27FC236}">
                <a16:creationId xmlns:a16="http://schemas.microsoft.com/office/drawing/2014/main" id="{C691E6E7-1F22-035B-201B-03ADAB7E9311}"/>
              </a:ext>
            </a:extLst>
          </p:cNvPr>
          <p:cNvSpPr txBox="1">
            <a:spLocks/>
          </p:cNvSpPr>
          <p:nvPr/>
        </p:nvSpPr>
        <p:spPr>
          <a:xfrm>
            <a:off x="715582" y="4400393"/>
            <a:ext cx="5811105" cy="12860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24384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66280"/>
                </a:solidFill>
                <a:latin typeface="Poppins" pitchFamily="2" charset="77"/>
                <a:ea typeface="Arial"/>
                <a:cs typeface="Poppins" pitchFamily="2" charset="77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4325">
              <a:lnSpc>
                <a:spcPct val="150000"/>
              </a:lnSpc>
            </a:pPr>
            <a:r>
              <a:rPr lang="en-US" sz="1600" dirty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sym typeface="Poppins"/>
              </a:rPr>
              <a:t>Lentiviral (LV) transduction of CD34+ hematopoietic progenitor cells creates a </a:t>
            </a:r>
            <a:r>
              <a:rPr lang="en-US" sz="1600" b="1" dirty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sym typeface="Poppins"/>
              </a:rPr>
              <a:t>master cell bank </a:t>
            </a:r>
            <a:r>
              <a:rPr lang="en-US" sz="1600" dirty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sym typeface="Poppins"/>
              </a:rPr>
              <a:t>of</a:t>
            </a:r>
            <a:r>
              <a:rPr lang="en-US" sz="1600" b="1" dirty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sym typeface="Poppins"/>
              </a:rPr>
              <a:t> immortalized </a:t>
            </a:r>
            <a:r>
              <a:rPr lang="en-US" sz="1600" dirty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sym typeface="Poppins"/>
              </a:rPr>
              <a:t>megakaryocyte (MK) progenitor cells </a:t>
            </a:r>
            <a:r>
              <a:rPr lang="en-US" sz="1600" b="1" dirty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  <a:sym typeface="Poppins"/>
              </a:rPr>
              <a:t>with new features</a:t>
            </a:r>
          </a:p>
        </p:txBody>
      </p:sp>
      <p:cxnSp>
        <p:nvCxnSpPr>
          <p:cNvPr id="67" name="Straight Connector 53">
            <a:extLst>
              <a:ext uri="{FF2B5EF4-FFF2-40B4-BE49-F238E27FC236}">
                <a16:creationId xmlns:a16="http://schemas.microsoft.com/office/drawing/2014/main" id="{9A29579C-D925-F7BA-859F-2A9D056B1FAC}"/>
              </a:ext>
            </a:extLst>
          </p:cNvPr>
          <p:cNvCxnSpPr/>
          <p:nvPr/>
        </p:nvCxnSpPr>
        <p:spPr>
          <a:xfrm>
            <a:off x="1076333" y="4323134"/>
            <a:ext cx="51611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56">
            <a:extLst>
              <a:ext uri="{FF2B5EF4-FFF2-40B4-BE49-F238E27FC236}">
                <a16:creationId xmlns:a16="http://schemas.microsoft.com/office/drawing/2014/main" id="{6CC7308D-F00B-AD21-C730-0B70EACF550F}"/>
              </a:ext>
            </a:extLst>
          </p:cNvPr>
          <p:cNvCxnSpPr>
            <a:cxnSpLocks/>
          </p:cNvCxnSpPr>
          <p:nvPr/>
        </p:nvCxnSpPr>
        <p:spPr>
          <a:xfrm>
            <a:off x="7281027" y="4323134"/>
            <a:ext cx="42155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Image 68">
            <a:extLst>
              <a:ext uri="{FF2B5EF4-FFF2-40B4-BE49-F238E27FC236}">
                <a16:creationId xmlns:a16="http://schemas.microsoft.com/office/drawing/2014/main" id="{AF706B92-BF0B-3CED-887E-6F5A2FAFC91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40658" r="72438" b="5836"/>
          <a:stretch/>
        </p:blipFill>
        <p:spPr>
          <a:xfrm>
            <a:off x="9212729" y="1737581"/>
            <a:ext cx="744083" cy="1444444"/>
          </a:xfrm>
          <a:prstGeom prst="rect">
            <a:avLst/>
          </a:prstGeom>
        </p:spPr>
      </p:pic>
      <p:sp>
        <p:nvSpPr>
          <p:cNvPr id="71" name="Textfeld 1038">
            <a:extLst>
              <a:ext uri="{FF2B5EF4-FFF2-40B4-BE49-F238E27FC236}">
                <a16:creationId xmlns:a16="http://schemas.microsoft.com/office/drawing/2014/main" id="{6AFFDE30-E25A-6449-0393-1EA26A99D228}"/>
              </a:ext>
            </a:extLst>
          </p:cNvPr>
          <p:cNvSpPr txBox="1"/>
          <p:nvPr/>
        </p:nvSpPr>
        <p:spPr>
          <a:xfrm>
            <a:off x="5510472" y="6524374"/>
            <a:ext cx="6090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1"/>
                </a:solidFill>
                <a:latin typeface="Lato Light" panose="020F0302020204030203" pitchFamily="34" charset="77"/>
                <a:cs typeface="Poppins" panose="00000500000000000000" pitchFamily="2" charset="0"/>
              </a:rPr>
              <a:t>* 3-5 donors (genetically and functionally screened)</a:t>
            </a:r>
          </a:p>
        </p:txBody>
      </p:sp>
      <p:sp>
        <p:nvSpPr>
          <p:cNvPr id="72" name="Espace réservé du numéro de diapositive 3">
            <a:extLst>
              <a:ext uri="{FF2B5EF4-FFF2-40B4-BE49-F238E27FC236}">
                <a16:creationId xmlns:a16="http://schemas.microsoft.com/office/drawing/2014/main" id="{835165A3-B363-08B3-2448-F067D75F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905" y="6074845"/>
            <a:ext cx="398929" cy="365125"/>
          </a:xfrm>
        </p:spPr>
        <p:txBody>
          <a:bodyPr/>
          <a:lstStyle/>
          <a:p>
            <a:fld id="{F191C7FB-7256-45AB-8545-0DD6B0B3F0D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3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FD36FD95-F07C-C9C1-5917-00C051ED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905" y="6074845"/>
            <a:ext cx="398929" cy="365125"/>
          </a:xfrm>
        </p:spPr>
        <p:txBody>
          <a:bodyPr/>
          <a:lstStyle/>
          <a:p>
            <a:fld id="{F191C7FB-7256-45AB-8545-0DD6B0B3F0D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6D47929-6DD9-0056-BC63-17EA65E9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95" y="103866"/>
            <a:ext cx="11090835" cy="1325563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266280"/>
                </a:solidFill>
              </a:rPr>
              <a:t>HemostOD</a:t>
            </a:r>
            <a:r>
              <a:rPr lang="en-US" sz="3200" dirty="0">
                <a:solidFill>
                  <a:srgbClr val="266280"/>
                </a:solidFill>
              </a:rPr>
              <a:t> proprietary bioreactor technology exploits a  mechanical effect to mimic physiological platelet biogenesis</a:t>
            </a:r>
            <a:endParaRPr lang="fr-FR" sz="3200" dirty="0">
              <a:solidFill>
                <a:srgbClr val="266280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E2944E2-7DFA-08D4-222F-A870663F2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985" y="1431650"/>
            <a:ext cx="4572596" cy="4284627"/>
          </a:xfrm>
          <a:prstGeom prst="rect">
            <a:avLst/>
          </a:prstGeom>
        </p:spPr>
      </p:pic>
      <p:sp>
        <p:nvSpPr>
          <p:cNvPr id="19" name="Triangle 18">
            <a:extLst>
              <a:ext uri="{FF2B5EF4-FFF2-40B4-BE49-F238E27FC236}">
                <a16:creationId xmlns:a16="http://schemas.microsoft.com/office/drawing/2014/main" id="{990DA142-7D56-87EF-1887-776C0E2BE17D}"/>
              </a:ext>
            </a:extLst>
          </p:cNvPr>
          <p:cNvSpPr/>
          <p:nvPr/>
        </p:nvSpPr>
        <p:spPr>
          <a:xfrm rot="5400000">
            <a:off x="6943069" y="3663416"/>
            <a:ext cx="783772" cy="32564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D4659CD-BF7C-70AF-294D-4FB664E7ACD3}"/>
              </a:ext>
            </a:extLst>
          </p:cNvPr>
          <p:cNvSpPr txBox="1"/>
          <p:nvPr/>
        </p:nvSpPr>
        <p:spPr>
          <a:xfrm>
            <a:off x="343036" y="4324284"/>
            <a:ext cx="6551067" cy="13005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7800">
              <a:lnSpc>
                <a:spcPct val="150000"/>
              </a:lnSpc>
            </a:pPr>
            <a:r>
              <a:rPr lang="fr-FR" sz="1600" dirty="0" err="1">
                <a:solidFill>
                  <a:schemeClr val="accent1"/>
                </a:solidFill>
                <a:latin typeface="Lato Medium" panose="020F0502020204030203" pitchFamily="34" charset="0"/>
              </a:rPr>
              <a:t>MKs</a:t>
            </a:r>
            <a:r>
              <a:rPr lang="fr-FR" sz="1600" dirty="0">
                <a:solidFill>
                  <a:schemeClr val="accent1"/>
                </a:solidFill>
                <a:latin typeface="Lato Medium" panose="020F0502020204030203" pitchFamily="34" charset="0"/>
              </a:rPr>
              <a:t> are </a:t>
            </a:r>
            <a:r>
              <a:rPr lang="fr-FR" sz="1600" dirty="0" err="1">
                <a:solidFill>
                  <a:schemeClr val="accent1"/>
                </a:solidFill>
                <a:latin typeface="Lato Medium" panose="020F0502020204030203" pitchFamily="34" charset="0"/>
              </a:rPr>
              <a:t>placed</a:t>
            </a:r>
            <a:r>
              <a:rPr lang="fr-FR" sz="1600" dirty="0">
                <a:solidFill>
                  <a:schemeClr val="accent1"/>
                </a:solidFill>
                <a:latin typeface="Lato Medium" panose="020F0502020204030203" pitchFamily="34" charset="0"/>
              </a:rPr>
              <a:t> </a:t>
            </a:r>
            <a:r>
              <a:rPr lang="fr-FR" sz="1600" dirty="0" err="1">
                <a:solidFill>
                  <a:schemeClr val="accent1"/>
                </a:solidFill>
                <a:latin typeface="Lato Medium" panose="020F0502020204030203" pitchFamily="34" charset="0"/>
              </a:rPr>
              <a:t>into</a:t>
            </a:r>
            <a:r>
              <a:rPr lang="fr-FR" sz="1600" dirty="0">
                <a:solidFill>
                  <a:schemeClr val="accent1"/>
                </a:solidFill>
                <a:latin typeface="Lato Medium" panose="020F0502020204030203" pitchFamily="34" charset="0"/>
              </a:rPr>
              <a:t> </a:t>
            </a:r>
            <a:r>
              <a:rPr lang="fr-FR" sz="1600" b="1" dirty="0">
                <a:solidFill>
                  <a:schemeClr val="accent1"/>
                </a:solidFill>
                <a:latin typeface="Lato Medium" panose="020F0502020204030203" pitchFamily="34" charset="0"/>
              </a:rPr>
              <a:t>a scalable </a:t>
            </a:r>
            <a:r>
              <a:rPr lang="fr-FR" sz="1600" b="1" dirty="0" err="1">
                <a:solidFill>
                  <a:schemeClr val="accent1"/>
                </a:solidFill>
                <a:latin typeface="Lato Medium" panose="020F0502020204030203" pitchFamily="34" charset="0"/>
              </a:rPr>
              <a:t>rotating</a:t>
            </a:r>
            <a:r>
              <a:rPr lang="fr-FR" sz="1600" b="1" dirty="0">
                <a:solidFill>
                  <a:schemeClr val="accent1"/>
                </a:solidFill>
                <a:latin typeface="Lato Medium" panose="020F0502020204030203" pitchFamily="34" charset="0"/>
              </a:rPr>
              <a:t> </a:t>
            </a:r>
            <a:r>
              <a:rPr lang="fr-FR" sz="1600" b="1" dirty="0" err="1">
                <a:solidFill>
                  <a:schemeClr val="accent1"/>
                </a:solidFill>
                <a:latin typeface="Lato Medium" panose="020F0502020204030203" pitchFamily="34" charset="0"/>
              </a:rPr>
              <a:t>bed</a:t>
            </a:r>
            <a:r>
              <a:rPr lang="fr-FR" sz="1600" b="1" dirty="0">
                <a:solidFill>
                  <a:schemeClr val="accent1"/>
                </a:solidFill>
                <a:latin typeface="Lato Medium" panose="020F0502020204030203" pitchFamily="34" charset="0"/>
              </a:rPr>
              <a:t> </a:t>
            </a:r>
            <a:r>
              <a:rPr lang="fr-FR" sz="1600" b="1" dirty="0" err="1">
                <a:solidFill>
                  <a:schemeClr val="accent1"/>
                </a:solidFill>
                <a:latin typeface="Lato Medium" panose="020F0502020204030203" pitchFamily="34" charset="0"/>
              </a:rPr>
              <a:t>reactor</a:t>
            </a:r>
            <a:r>
              <a:rPr lang="fr-FR" sz="1600" b="1" dirty="0">
                <a:solidFill>
                  <a:schemeClr val="accent1"/>
                </a:solidFill>
                <a:latin typeface="Lato Medium" panose="020F0502020204030203" pitchFamily="34" charset="0"/>
              </a:rPr>
              <a:t>.</a:t>
            </a:r>
          </a:p>
          <a:p>
            <a:pPr marL="177800">
              <a:lnSpc>
                <a:spcPct val="150000"/>
              </a:lnSpc>
            </a:pPr>
            <a:r>
              <a:rPr lang="fr-FR" sz="1600" dirty="0" err="1">
                <a:solidFill>
                  <a:schemeClr val="accent1"/>
                </a:solidFill>
                <a:latin typeface="Lato Medium" panose="020F0502020204030203" pitchFamily="34" charset="0"/>
              </a:rPr>
              <a:t>Attached</a:t>
            </a:r>
            <a:r>
              <a:rPr lang="fr-FR" sz="1600" dirty="0">
                <a:solidFill>
                  <a:schemeClr val="accent1"/>
                </a:solidFill>
                <a:latin typeface="Lato Medium" panose="020F0502020204030203" pitchFamily="34" charset="0"/>
              </a:rPr>
              <a:t> to microstructures, </a:t>
            </a:r>
            <a:r>
              <a:rPr lang="fr-FR" sz="1600" dirty="0" err="1">
                <a:solidFill>
                  <a:schemeClr val="accent1"/>
                </a:solidFill>
                <a:latin typeface="Lato Medium" panose="020F0502020204030203" pitchFamily="34" charset="0"/>
              </a:rPr>
              <a:t>MKs</a:t>
            </a:r>
            <a:r>
              <a:rPr lang="fr-FR" sz="1600" dirty="0">
                <a:solidFill>
                  <a:schemeClr val="accent1"/>
                </a:solidFill>
                <a:latin typeface="Lato Medium" panose="020F0502020204030203" pitchFamily="34" charset="0"/>
              </a:rPr>
              <a:t> are </a:t>
            </a:r>
            <a:r>
              <a:rPr lang="fr-FR" sz="1600" dirty="0" err="1">
                <a:solidFill>
                  <a:schemeClr val="accent1"/>
                </a:solidFill>
                <a:latin typeface="Lato Medium" panose="020F0502020204030203" pitchFamily="34" charset="0"/>
              </a:rPr>
              <a:t>subjected</a:t>
            </a:r>
            <a:r>
              <a:rPr lang="fr-FR" sz="1600" dirty="0">
                <a:solidFill>
                  <a:schemeClr val="accent1"/>
                </a:solidFill>
                <a:latin typeface="Lato Medium" panose="020F0502020204030203" pitchFamily="34" charset="0"/>
              </a:rPr>
              <a:t> to </a:t>
            </a:r>
            <a:r>
              <a:rPr lang="fr-FR" sz="1600" b="1" dirty="0">
                <a:solidFill>
                  <a:schemeClr val="accent1"/>
                </a:solidFill>
                <a:latin typeface="Lato Medium" panose="020F0502020204030203" pitchFamily="34" charset="0"/>
              </a:rPr>
              <a:t>high </a:t>
            </a:r>
            <a:r>
              <a:rPr lang="fr-FR" sz="1600" b="1" dirty="0" err="1">
                <a:solidFill>
                  <a:schemeClr val="accent1"/>
                </a:solidFill>
                <a:latin typeface="Lato Medium" panose="020F0502020204030203" pitchFamily="34" charset="0"/>
              </a:rPr>
              <a:t>shear</a:t>
            </a:r>
            <a:r>
              <a:rPr lang="fr-FR" sz="1600" b="1" dirty="0">
                <a:solidFill>
                  <a:schemeClr val="accent1"/>
                </a:solidFill>
                <a:latin typeface="Lato Medium" panose="020F0502020204030203" pitchFamily="34" charset="0"/>
              </a:rPr>
              <a:t> stress</a:t>
            </a:r>
            <a:r>
              <a:rPr lang="fr-FR" sz="1600" dirty="0">
                <a:solidFill>
                  <a:schemeClr val="accent1"/>
                </a:solidFill>
                <a:latin typeface="Lato Medium" panose="020F0502020204030203" pitchFamily="34" charset="0"/>
              </a:rPr>
              <a:t>, </a:t>
            </a:r>
          </a:p>
          <a:p>
            <a:pPr marL="177800">
              <a:lnSpc>
                <a:spcPct val="150000"/>
              </a:lnSpc>
            </a:pPr>
            <a:r>
              <a:rPr lang="fr-FR" sz="1600" dirty="0" err="1">
                <a:solidFill>
                  <a:schemeClr val="accent1"/>
                </a:solidFill>
                <a:latin typeface="Lato Medium" panose="020F0502020204030203" pitchFamily="34" charset="0"/>
              </a:rPr>
              <a:t>inducing</a:t>
            </a:r>
            <a:r>
              <a:rPr lang="fr-FR" sz="1600" dirty="0">
                <a:solidFill>
                  <a:schemeClr val="accent1"/>
                </a:solidFill>
                <a:latin typeface="Lato Medium" panose="020F0502020204030203" pitchFamily="34" charset="0"/>
              </a:rPr>
              <a:t> fragmentation </a:t>
            </a:r>
            <a:r>
              <a:rPr lang="fr-FR" sz="1600" dirty="0" err="1">
                <a:solidFill>
                  <a:schemeClr val="accent1"/>
                </a:solidFill>
                <a:latin typeface="Lato Medium" panose="020F0502020204030203" pitchFamily="34" charset="0"/>
              </a:rPr>
              <a:t>into</a:t>
            </a:r>
            <a:r>
              <a:rPr lang="fr-FR" sz="1600" dirty="0">
                <a:solidFill>
                  <a:schemeClr val="accent1"/>
                </a:solidFill>
                <a:latin typeface="Lato Medium" panose="020F0502020204030203" pitchFamily="34" charset="0"/>
              </a:rPr>
              <a:t> </a:t>
            </a:r>
            <a:r>
              <a:rPr lang="fr-FR" sz="1600" dirty="0" err="1">
                <a:solidFill>
                  <a:schemeClr val="accent1"/>
                </a:solidFill>
                <a:latin typeface="Lato Medium" panose="020F0502020204030203" pitchFamily="34" charset="0"/>
              </a:rPr>
              <a:t>platelets</a:t>
            </a:r>
            <a:endParaRPr lang="fr-FR" sz="1600" dirty="0">
              <a:solidFill>
                <a:schemeClr val="accent1"/>
              </a:solidFill>
              <a:latin typeface="Lato Medium" panose="020F0502020204030203" pitchFamily="34" charset="0"/>
            </a:endParaRPr>
          </a:p>
          <a:p>
            <a:pPr marL="177800">
              <a:lnSpc>
                <a:spcPct val="150000"/>
              </a:lnSpc>
            </a:pPr>
            <a:endParaRPr lang="fr-FR" sz="500" dirty="0">
              <a:solidFill>
                <a:schemeClr val="accent1"/>
              </a:solidFill>
              <a:latin typeface="Lato Medium" panose="020F0502020204030203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BFFD63B-B053-132D-3BC5-857E891C76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369"/>
          <a:stretch/>
        </p:blipFill>
        <p:spPr>
          <a:xfrm>
            <a:off x="1636969" y="1989287"/>
            <a:ext cx="4225843" cy="2188412"/>
          </a:xfrm>
          <a:prstGeom prst="rect">
            <a:avLst/>
          </a:prstGeom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ED8507BE-B6FD-6BEC-081F-7641CB3899FA}"/>
              </a:ext>
            </a:extLst>
          </p:cNvPr>
          <p:cNvSpPr/>
          <p:nvPr/>
        </p:nvSpPr>
        <p:spPr>
          <a:xfrm>
            <a:off x="167268" y="1798085"/>
            <a:ext cx="6832245" cy="4056303"/>
          </a:xfrm>
          <a:prstGeom prst="roundRect">
            <a:avLst>
              <a:gd name="adj" fmla="val 8717"/>
            </a:avLst>
          </a:prstGeom>
          <a:noFill/>
          <a:ln w="9525">
            <a:solidFill>
              <a:schemeClr val="tx2">
                <a:lumMod val="90000"/>
                <a:lumOff val="1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5"/>
              </a:solidFill>
              <a:latin typeface="Poppins" panose="00000500000000000000" pitchFamily="2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60C727F-614D-C0C6-EB0D-8BBDDEEC3C87}"/>
              </a:ext>
            </a:extLst>
          </p:cNvPr>
          <p:cNvSpPr txBox="1"/>
          <p:nvPr/>
        </p:nvSpPr>
        <p:spPr>
          <a:xfrm>
            <a:off x="1709908" y="5672339"/>
            <a:ext cx="407996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26628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HemostOD</a:t>
            </a:r>
            <a:r>
              <a:rPr lang="en-US" dirty="0">
                <a:solidFill>
                  <a:srgbClr val="26628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proprietary bioreactor</a:t>
            </a:r>
          </a:p>
        </p:txBody>
      </p:sp>
    </p:spTree>
    <p:extLst>
      <p:ext uri="{BB962C8B-B14F-4D97-AF65-F5344CB8AC3E}">
        <p14:creationId xmlns:p14="http://schemas.microsoft.com/office/powerpoint/2010/main" val="268775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6DA01-E406-8210-25F5-486D83E2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3DFF9430-4FF4-C03B-1D62-12E6DB90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905" y="6074845"/>
            <a:ext cx="398929" cy="365125"/>
          </a:xfrm>
        </p:spPr>
        <p:txBody>
          <a:bodyPr/>
          <a:lstStyle/>
          <a:p>
            <a:fld id="{F191C7FB-7256-45AB-8545-0DD6B0B3F0D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F336790-60F2-3D66-3D18-FF438A79B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95" y="103866"/>
            <a:ext cx="11090835" cy="1325563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266280"/>
                </a:solidFill>
              </a:rPr>
              <a:t>HemostOD</a:t>
            </a:r>
            <a:r>
              <a:rPr lang="en-US" sz="3200" dirty="0">
                <a:solidFill>
                  <a:srgbClr val="266280"/>
                </a:solidFill>
              </a:rPr>
              <a:t> targets lead indications in thrombocytopenia </a:t>
            </a:r>
            <a:br>
              <a:rPr lang="en-US" sz="3200" dirty="0">
                <a:solidFill>
                  <a:srgbClr val="266280"/>
                </a:solidFill>
              </a:rPr>
            </a:br>
            <a:r>
              <a:rPr lang="en-US" sz="3200" dirty="0">
                <a:solidFill>
                  <a:srgbClr val="266280"/>
                </a:solidFill>
              </a:rPr>
              <a:t>with an industrial vision to reach worldwide populations</a:t>
            </a:r>
            <a:endParaRPr lang="fr-FR" sz="3200" dirty="0">
              <a:solidFill>
                <a:srgbClr val="26628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17701FF-159C-4926-6FC1-FB8C9EBBC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71" y="1512377"/>
            <a:ext cx="10885657" cy="474503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432FE7D1-15F8-2C15-3739-B325B1027016}"/>
              </a:ext>
            </a:extLst>
          </p:cNvPr>
          <p:cNvSpPr txBox="1"/>
          <p:nvPr/>
        </p:nvSpPr>
        <p:spPr>
          <a:xfrm>
            <a:off x="7127955" y="6516170"/>
            <a:ext cx="4579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i="1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 Per year </a:t>
            </a:r>
            <a:r>
              <a:rPr lang="en-US" sz="12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worldwide</a:t>
            </a:r>
            <a:r>
              <a:rPr lang="en-US" sz="1200" i="1" noProof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 **Based on several external sources</a:t>
            </a:r>
            <a:endParaRPr lang="en-US" sz="1200" i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5CC28A-A49C-C605-41F2-E05737AEE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C7FB-7256-45AB-8545-0DD6B0B3F0D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9F5D62-56FD-8805-C9CA-73F121816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65" y="2285385"/>
            <a:ext cx="11323798" cy="2970995"/>
          </a:xfrm>
          <a:prstGeom prst="rect">
            <a:avLst/>
          </a:prstGeom>
        </p:spPr>
      </p:pic>
      <p:sp>
        <p:nvSpPr>
          <p:cNvPr id="6" name="Titre 3">
            <a:extLst>
              <a:ext uri="{FF2B5EF4-FFF2-40B4-BE49-F238E27FC236}">
                <a16:creationId xmlns:a16="http://schemas.microsoft.com/office/drawing/2014/main" id="{9BF58DCD-D42A-28F2-1393-91FDF1836763}"/>
              </a:ext>
            </a:extLst>
          </p:cNvPr>
          <p:cNvSpPr txBox="1">
            <a:spLocks/>
          </p:cNvSpPr>
          <p:nvPr/>
        </p:nvSpPr>
        <p:spPr>
          <a:xfrm>
            <a:off x="314130" y="278036"/>
            <a:ext cx="1109083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1934"/>
                </a:solidFill>
                <a:latin typeface="Acumin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266280"/>
                </a:solidFill>
                <a:latin typeface="+mn-lt"/>
                <a:cs typeface="Poppins"/>
              </a:rPr>
              <a:t>HemostOD</a:t>
            </a:r>
            <a:r>
              <a:rPr lang="en-US" sz="3200" dirty="0">
                <a:solidFill>
                  <a:srgbClr val="266280"/>
                </a:solidFill>
                <a:latin typeface="+mn-lt"/>
                <a:cs typeface="Poppins"/>
              </a:rPr>
              <a:t> recently raised funds to finalize a GMP production line and perform in-vitro / in-vivo studies for a Pre-IND by 2027</a:t>
            </a:r>
            <a:endParaRPr lang="fr-FR" sz="3200" dirty="0">
              <a:solidFill>
                <a:srgbClr val="2662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7541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75CEF8-2017-AE40-8FD7-A764F74B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rgbClr val="266280"/>
                </a:solidFill>
                <a:latin typeface="+mn-lt"/>
                <a:cs typeface="Poppins"/>
                <a:sym typeface="Poppins"/>
              </a:rPr>
              <a:t>100+ YEARS of accumulated experience in the pharma. industry, entrepreneurship and innovation,  including successful M&amp;A exits </a:t>
            </a:r>
            <a:endParaRPr lang="fr-FR" sz="3200" dirty="0">
              <a:solidFill>
                <a:srgbClr val="266280"/>
              </a:solidFill>
              <a:latin typeface="+mn-lt"/>
              <a:cs typeface="Poppin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00F050-6A45-BA7B-8E61-65CD55D70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9" y="1888434"/>
            <a:ext cx="12109142" cy="4247047"/>
          </a:xfrm>
          <a:prstGeom prst="rect">
            <a:avLst/>
          </a:prstGeom>
        </p:spPr>
      </p:pic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7EC12CD7-A766-A86B-41E9-58D20922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905" y="6074845"/>
            <a:ext cx="398929" cy="365125"/>
          </a:xfrm>
        </p:spPr>
        <p:txBody>
          <a:bodyPr/>
          <a:lstStyle/>
          <a:p>
            <a:fld id="{F191C7FB-7256-45AB-8545-0DD6B0B3F0D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3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cumin Pro">
      <a:majorFont>
        <a:latin typeface="Acumin Pro Bold"/>
        <a:ea typeface=""/>
        <a:cs typeface=""/>
      </a:majorFont>
      <a:minorFont>
        <a:latin typeface="Acum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T Platelet Slides" id="{66B5FE0B-746C-4838-98A2-CE922BD4B598}" vid="{658F719C-9CCA-49BA-8C0A-65CF60F4FF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3F74850A86974987BD17ED137103F6" ma:contentTypeVersion="20" ma:contentTypeDescription="Create a new document." ma:contentTypeScope="" ma:versionID="9f4ad4681db88e0275b375d36a6284da">
  <xsd:schema xmlns:xsd="http://www.w3.org/2001/XMLSchema" xmlns:xs="http://www.w3.org/2001/XMLSchema" xmlns:p="http://schemas.microsoft.com/office/2006/metadata/properties" xmlns:ns1="http://schemas.microsoft.com/sharepoint/v3" xmlns:ns2="47f86385-5faa-4594-8ecf-f9ce1cbeefe1" xmlns:ns3="421351a6-a665-477f-9f85-df069f1fe2c7" targetNamespace="http://schemas.microsoft.com/office/2006/metadata/properties" ma:root="true" ma:fieldsID="c810b0f7e468e5976f248f8e7a329626" ns1:_="" ns2:_="" ns3:_="">
    <xsd:import namespace="http://schemas.microsoft.com/sharepoint/v3"/>
    <xsd:import namespace="47f86385-5faa-4594-8ecf-f9ce1cbeefe1"/>
    <xsd:import namespace="421351a6-a665-477f-9f85-df069f1fe2c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86385-5faa-4594-8ecf-f9ce1cbeefe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description="Office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description="Office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Office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7fc2be9-b7d4-4faa-9768-1e0dd150f0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351a6-a665-477f-9f85-df069f1fe2c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45ba439-3d40-4577-ab65-4f589cb3ecc9}" ma:internalName="TaxCatchAll" ma:showField="CatchAllData" ma:web="421351a6-a665-477f-9f85-df069f1fe2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1351a6-a665-477f-9f85-df069f1fe2c7" xsi:nil="true"/>
    <MigrationWizIdDocumentLibraryPermissions xmlns="47f86385-5faa-4594-8ecf-f9ce1cbeefe1" xsi:nil="true"/>
    <MigrationWizIdSecurityGroups xmlns="47f86385-5faa-4594-8ecf-f9ce1cbeefe1" xsi:nil="true"/>
    <MigrationWizId xmlns="47f86385-5faa-4594-8ecf-f9ce1cbeefe1" xsi:nil="true"/>
    <MigrationWizIdPermissionLevels xmlns="47f86385-5faa-4594-8ecf-f9ce1cbeefe1" xsi:nil="true"/>
    <lcf76f155ced4ddcb4097134ff3c332f xmlns="47f86385-5faa-4594-8ecf-f9ce1cbeefe1">
      <Terms xmlns="http://schemas.microsoft.com/office/infopath/2007/PartnerControls"/>
    </lcf76f155ced4ddcb4097134ff3c332f>
    <MigrationWizIdPermissions xmlns="47f86385-5faa-4594-8ecf-f9ce1cbeefe1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DC83CC-A6FE-41BA-AC4F-AC5E07597378}"/>
</file>

<file path=customXml/itemProps2.xml><?xml version="1.0" encoding="utf-8"?>
<ds:datastoreItem xmlns:ds="http://schemas.openxmlformats.org/officeDocument/2006/customXml" ds:itemID="{2B85F55D-02FF-438E-963C-10639926D04C}">
  <ds:schemaRefs>
    <ds:schemaRef ds:uri="421351a6-a665-477f-9f85-df069f1fe2c7"/>
    <ds:schemaRef ds:uri="47f86385-5faa-4594-8ecf-f9ce1cbeefe1"/>
    <ds:schemaRef ds:uri="http://schemas.microsoft.com/office/2006/metadata/properties"/>
    <ds:schemaRef ds:uri="http://schemas.microsoft.com/office/infopath/2007/PartnerControls"/>
    <ds:schemaRef ds:uri="247ab120-b5a7-4f6f-acb1-d68e12fde5a2"/>
  </ds:schemaRefs>
</ds:datastoreItem>
</file>

<file path=customXml/itemProps3.xml><?xml version="1.0" encoding="utf-8"?>
<ds:datastoreItem xmlns:ds="http://schemas.openxmlformats.org/officeDocument/2006/customXml" ds:itemID="{CC71C8D1-8FE7-4245-813C-5FEDECF2B0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SOT Platelet Slides Template</Template>
  <TotalTime>6745</TotalTime>
  <Words>312</Words>
  <Application>Microsoft Macintosh PowerPoint</Application>
  <PresentationFormat>Grand écran</PresentationFormat>
  <Paragraphs>60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Acumin Pro</vt:lpstr>
      <vt:lpstr>Aptos</vt:lpstr>
      <vt:lpstr>Arial</vt:lpstr>
      <vt:lpstr>Courier New</vt:lpstr>
      <vt:lpstr>Lato</vt:lpstr>
      <vt:lpstr>Lato Light</vt:lpstr>
      <vt:lpstr>Lato Medium</vt:lpstr>
      <vt:lpstr>Poppins</vt:lpstr>
      <vt:lpstr>Office Theme</vt:lpstr>
      <vt:lpstr>HemostOD</vt:lpstr>
      <vt:lpstr>HemostOD develops a platform to provide unlimited supply of platelets with improved safety and lower costs</vt:lpstr>
      <vt:lpstr>HemostOD can produce proprietary universal platelets on demand, combining engineering and biology</vt:lpstr>
      <vt:lpstr>HemostOD proprietary bioreactor technology exploits a  mechanical effect to mimic physiological platelet biogenesis</vt:lpstr>
      <vt:lpstr>HemostOD targets lead indications in thrombocytopenia  with an industrial vision to reach worldwide populations</vt:lpstr>
      <vt:lpstr>Présentation PowerPoint</vt:lpstr>
      <vt:lpstr>100+ YEARS of accumulated experience in the pharma. industry, entrepreneurship and innovation,  including successful M&amp;A exits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Palestrini, Lauren</dc:creator>
  <cp:lastModifiedBy>Elodie Dahan</cp:lastModifiedBy>
  <cp:revision>42</cp:revision>
  <dcterms:created xsi:type="dcterms:W3CDTF">2024-12-13T20:37:58Z</dcterms:created>
  <dcterms:modified xsi:type="dcterms:W3CDTF">2026-02-15T06:48:12Z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0x010100C93F74850A86974987BD17ED137103F6</vt:lpwstr>
  </property>
  <property fmtid="{D5CDD505-2E9C-101B-9397-08002B2CF9AE}" pid="3" name="MediaServiceImageTags">
    <vt:lpwstr/>
  </property>
</Properties>
</file>