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presProps" Target="presProps.xml"/><Relationship Id="rId9" Type="http://schemas.openxmlformats.org/officeDocument/2006/relationships/slide" Target="slides/slide4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2E2A2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2E2A2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E2A2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2E2A2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E2A2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E2A2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9039" y="47950"/>
            <a:ext cx="506666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2E2A2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33368" y="1424872"/>
            <a:ext cx="6025515" cy="18878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2E2A2A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36051" y="6589277"/>
            <a:ext cx="5320030" cy="203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hyperlink" Target="mailto:c.j.g.ghevaert@gmail.com" TargetMode="External"/><Relationship Id="rId6" Type="http://schemas.openxmlformats.org/officeDocument/2006/relationships/hyperlink" Target="https://www.linkedin.com/company/new-platelet-company/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4306623" y="573727"/>
            <a:ext cx="445770" cy="650875"/>
            <a:chOff x="4306623" y="573727"/>
            <a:chExt cx="445770" cy="650875"/>
          </a:xfrm>
        </p:grpSpPr>
        <p:sp>
          <p:nvSpPr>
            <p:cNvPr id="4" name="object 4"/>
            <p:cNvSpPr/>
            <p:nvPr/>
          </p:nvSpPr>
          <p:spPr>
            <a:xfrm>
              <a:off x="4314243" y="581347"/>
              <a:ext cx="430530" cy="635635"/>
            </a:xfrm>
            <a:custGeom>
              <a:avLst/>
              <a:gdLst/>
              <a:ahLst/>
              <a:cxnLst/>
              <a:rect l="l" t="t" r="r" b="b"/>
              <a:pathLst>
                <a:path w="430529" h="635635">
                  <a:moveTo>
                    <a:pt x="215251" y="0"/>
                  </a:moveTo>
                  <a:lnTo>
                    <a:pt x="183809" y="47795"/>
                  </a:lnTo>
                  <a:lnTo>
                    <a:pt x="157721" y="88852"/>
                  </a:lnTo>
                  <a:lnTo>
                    <a:pt x="128259" y="136906"/>
                  </a:lnTo>
                  <a:lnTo>
                    <a:pt x="102665" y="180459"/>
                  </a:lnTo>
                  <a:lnTo>
                    <a:pt x="75555" y="228778"/>
                  </a:lnTo>
                  <a:lnTo>
                    <a:pt x="49401" y="278410"/>
                  </a:lnTo>
                  <a:lnTo>
                    <a:pt x="26674" y="325905"/>
                  </a:lnTo>
                  <a:lnTo>
                    <a:pt x="9846" y="367811"/>
                  </a:lnTo>
                  <a:lnTo>
                    <a:pt x="0" y="439975"/>
                  </a:lnTo>
                  <a:lnTo>
                    <a:pt x="5731" y="478734"/>
                  </a:lnTo>
                  <a:lnTo>
                    <a:pt x="18554" y="515442"/>
                  </a:lnTo>
                  <a:lnTo>
                    <a:pt x="38438" y="548591"/>
                  </a:lnTo>
                  <a:lnTo>
                    <a:pt x="71829" y="584903"/>
                  </a:lnTo>
                  <a:lnTo>
                    <a:pt x="122552" y="617349"/>
                  </a:lnTo>
                  <a:lnTo>
                    <a:pt x="182997" y="633247"/>
                  </a:lnTo>
                  <a:lnTo>
                    <a:pt x="216715" y="635567"/>
                  </a:lnTo>
                  <a:lnTo>
                    <a:pt x="245276" y="634504"/>
                  </a:lnTo>
                  <a:lnTo>
                    <a:pt x="290414" y="624697"/>
                  </a:lnTo>
                  <a:lnTo>
                    <a:pt x="334063" y="600882"/>
                  </a:lnTo>
                  <a:lnTo>
                    <a:pt x="374800" y="565793"/>
                  </a:lnTo>
                  <a:lnTo>
                    <a:pt x="411610" y="514404"/>
                  </a:lnTo>
                  <a:lnTo>
                    <a:pt x="429920" y="444770"/>
                  </a:lnTo>
                  <a:lnTo>
                    <a:pt x="427079" y="404967"/>
                  </a:lnTo>
                  <a:lnTo>
                    <a:pt x="413958" y="356581"/>
                  </a:lnTo>
                  <a:lnTo>
                    <a:pt x="392054" y="302111"/>
                  </a:lnTo>
                  <a:lnTo>
                    <a:pt x="372606" y="261400"/>
                  </a:lnTo>
                  <a:lnTo>
                    <a:pt x="351132" y="220554"/>
                  </a:lnTo>
                  <a:lnTo>
                    <a:pt x="328653" y="180809"/>
                  </a:lnTo>
                  <a:lnTo>
                    <a:pt x="306187" y="143399"/>
                  </a:lnTo>
                  <a:lnTo>
                    <a:pt x="278820" y="99893"/>
                  </a:lnTo>
                  <a:lnTo>
                    <a:pt x="228167" y="20955"/>
                  </a:lnTo>
                  <a:lnTo>
                    <a:pt x="215251" y="0"/>
                  </a:lnTo>
                  <a:close/>
                </a:path>
              </a:pathLst>
            </a:custGeom>
            <a:solidFill>
              <a:srgbClr val="873DB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314243" y="581347"/>
              <a:ext cx="430530" cy="635635"/>
            </a:xfrm>
            <a:custGeom>
              <a:avLst/>
              <a:gdLst/>
              <a:ahLst/>
              <a:cxnLst/>
              <a:rect l="l" t="t" r="r" b="b"/>
              <a:pathLst>
                <a:path w="430529" h="635635">
                  <a:moveTo>
                    <a:pt x="215251" y="0"/>
                  </a:moveTo>
                  <a:lnTo>
                    <a:pt x="183809" y="47795"/>
                  </a:lnTo>
                  <a:lnTo>
                    <a:pt x="157721" y="88852"/>
                  </a:lnTo>
                  <a:lnTo>
                    <a:pt x="128259" y="136906"/>
                  </a:lnTo>
                  <a:lnTo>
                    <a:pt x="102665" y="180459"/>
                  </a:lnTo>
                  <a:lnTo>
                    <a:pt x="75555" y="228778"/>
                  </a:lnTo>
                  <a:lnTo>
                    <a:pt x="49401" y="278410"/>
                  </a:lnTo>
                  <a:lnTo>
                    <a:pt x="26674" y="325905"/>
                  </a:lnTo>
                  <a:lnTo>
                    <a:pt x="9846" y="367811"/>
                  </a:lnTo>
                  <a:lnTo>
                    <a:pt x="0" y="439975"/>
                  </a:lnTo>
                  <a:lnTo>
                    <a:pt x="5731" y="478734"/>
                  </a:lnTo>
                  <a:lnTo>
                    <a:pt x="18554" y="515442"/>
                  </a:lnTo>
                  <a:lnTo>
                    <a:pt x="38438" y="548591"/>
                  </a:lnTo>
                  <a:lnTo>
                    <a:pt x="71829" y="584903"/>
                  </a:lnTo>
                  <a:lnTo>
                    <a:pt x="122552" y="617349"/>
                  </a:lnTo>
                  <a:lnTo>
                    <a:pt x="182997" y="633247"/>
                  </a:lnTo>
                  <a:lnTo>
                    <a:pt x="216715" y="635567"/>
                  </a:lnTo>
                  <a:lnTo>
                    <a:pt x="245276" y="634504"/>
                  </a:lnTo>
                  <a:lnTo>
                    <a:pt x="290414" y="624697"/>
                  </a:lnTo>
                  <a:lnTo>
                    <a:pt x="334063" y="600882"/>
                  </a:lnTo>
                  <a:lnTo>
                    <a:pt x="374800" y="565793"/>
                  </a:lnTo>
                  <a:lnTo>
                    <a:pt x="411610" y="514404"/>
                  </a:lnTo>
                  <a:lnTo>
                    <a:pt x="429920" y="444770"/>
                  </a:lnTo>
                  <a:lnTo>
                    <a:pt x="427079" y="404967"/>
                  </a:lnTo>
                  <a:lnTo>
                    <a:pt x="413958" y="356581"/>
                  </a:lnTo>
                  <a:lnTo>
                    <a:pt x="392054" y="302111"/>
                  </a:lnTo>
                  <a:lnTo>
                    <a:pt x="372606" y="261400"/>
                  </a:lnTo>
                  <a:lnTo>
                    <a:pt x="351132" y="220554"/>
                  </a:lnTo>
                  <a:lnTo>
                    <a:pt x="328653" y="180809"/>
                  </a:lnTo>
                  <a:lnTo>
                    <a:pt x="306187" y="143399"/>
                  </a:lnTo>
                  <a:lnTo>
                    <a:pt x="278820" y="99893"/>
                  </a:lnTo>
                  <a:lnTo>
                    <a:pt x="251085" y="56665"/>
                  </a:lnTo>
                  <a:lnTo>
                    <a:pt x="228167" y="20955"/>
                  </a:lnTo>
                  <a:lnTo>
                    <a:pt x="215251" y="0"/>
                  </a:lnTo>
                  <a:close/>
                </a:path>
              </a:pathLst>
            </a:custGeom>
            <a:ln w="15076">
              <a:solidFill>
                <a:srgbClr val="873DB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4814816" y="566109"/>
            <a:ext cx="7240905" cy="1115695"/>
          </a:xfrm>
          <a:prstGeom prst="rect"/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4450" spc="120">
                <a:solidFill>
                  <a:srgbClr val="F8F2EB"/>
                </a:solidFill>
                <a:latin typeface="Century Gothic"/>
                <a:cs typeface="Century Gothic"/>
              </a:rPr>
              <a:t>N</a:t>
            </a:r>
            <a:r>
              <a:rPr dirty="0" sz="4450" spc="120" b="0">
                <a:solidFill>
                  <a:srgbClr val="F8F2EB"/>
                </a:solidFill>
                <a:latin typeface="Century Gothic"/>
                <a:cs typeface="Century Gothic"/>
              </a:rPr>
              <a:t>ew</a:t>
            </a:r>
            <a:r>
              <a:rPr dirty="0" sz="4450" spc="-30" b="0">
                <a:solidFill>
                  <a:srgbClr val="F8F2EB"/>
                </a:solidFill>
                <a:latin typeface="Century Gothic"/>
                <a:cs typeface="Century Gothic"/>
              </a:rPr>
              <a:t> </a:t>
            </a:r>
            <a:r>
              <a:rPr dirty="0" sz="4450" spc="160">
                <a:solidFill>
                  <a:srgbClr val="F8F2EB"/>
                </a:solidFill>
                <a:latin typeface="Century Gothic"/>
                <a:cs typeface="Century Gothic"/>
              </a:rPr>
              <a:t>P</a:t>
            </a:r>
            <a:r>
              <a:rPr dirty="0" sz="4450" spc="160" b="0">
                <a:solidFill>
                  <a:srgbClr val="F8F2EB"/>
                </a:solidFill>
                <a:latin typeface="Century Gothic"/>
                <a:cs typeface="Century Gothic"/>
              </a:rPr>
              <a:t>latelet</a:t>
            </a:r>
            <a:r>
              <a:rPr dirty="0" sz="4450" spc="-25" b="0">
                <a:solidFill>
                  <a:srgbClr val="F8F2EB"/>
                </a:solidFill>
                <a:latin typeface="Century Gothic"/>
                <a:cs typeface="Century Gothic"/>
              </a:rPr>
              <a:t> </a:t>
            </a:r>
            <a:r>
              <a:rPr dirty="0" sz="4450" spc="-10">
                <a:solidFill>
                  <a:srgbClr val="F8F2EB"/>
                </a:solidFill>
                <a:latin typeface="Century Gothic"/>
                <a:cs typeface="Century Gothic"/>
              </a:rPr>
              <a:t>C</a:t>
            </a:r>
            <a:r>
              <a:rPr dirty="0" sz="4450" spc="-10" b="0">
                <a:solidFill>
                  <a:srgbClr val="F8F2EB"/>
                </a:solidFill>
                <a:latin typeface="Century Gothic"/>
                <a:cs typeface="Century Gothic"/>
              </a:rPr>
              <a:t>ompany</a:t>
            </a:r>
            <a:endParaRPr sz="4450">
              <a:latin typeface="Century Gothic"/>
              <a:cs typeface="Century Gothic"/>
            </a:endParaRPr>
          </a:p>
          <a:p>
            <a:pPr marL="2829560">
              <a:lnSpc>
                <a:spcPct val="100000"/>
              </a:lnSpc>
              <a:spcBef>
                <a:spcPts val="215"/>
              </a:spcBef>
            </a:pPr>
            <a:r>
              <a:rPr dirty="0" sz="2200" spc="190" b="0">
                <a:solidFill>
                  <a:srgbClr val="2EAED6"/>
                </a:solidFill>
                <a:latin typeface="Century Gothic"/>
                <a:cs typeface="Century Gothic"/>
              </a:rPr>
              <a:t>Ensuring</a:t>
            </a:r>
            <a:r>
              <a:rPr dirty="0" sz="2200" spc="5" b="0">
                <a:solidFill>
                  <a:srgbClr val="2EAED6"/>
                </a:solidFill>
                <a:latin typeface="Century Gothic"/>
                <a:cs typeface="Century Gothic"/>
              </a:rPr>
              <a:t> </a:t>
            </a:r>
            <a:r>
              <a:rPr dirty="0" sz="2200" spc="90" b="0">
                <a:solidFill>
                  <a:srgbClr val="2EAED6"/>
                </a:solidFill>
                <a:latin typeface="Century Gothic"/>
                <a:cs typeface="Century Gothic"/>
              </a:rPr>
              <a:t>Lifesaving</a:t>
            </a:r>
            <a:r>
              <a:rPr dirty="0" sz="2200" spc="5" b="0">
                <a:solidFill>
                  <a:srgbClr val="2EAED6"/>
                </a:solidFill>
                <a:latin typeface="Century Gothic"/>
                <a:cs typeface="Century Gothic"/>
              </a:rPr>
              <a:t> </a:t>
            </a:r>
            <a:r>
              <a:rPr dirty="0" sz="2200" spc="85" b="0">
                <a:solidFill>
                  <a:srgbClr val="2EAED6"/>
                </a:solidFill>
                <a:latin typeface="Century Gothic"/>
                <a:cs typeface="Century Gothic"/>
              </a:rPr>
              <a:t>Continuity</a:t>
            </a:r>
            <a:endParaRPr sz="2200">
              <a:latin typeface="Century Gothic"/>
              <a:cs typeface="Century Gothic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384088" y="547534"/>
            <a:ext cx="446405" cy="609600"/>
            <a:chOff x="4384088" y="547534"/>
            <a:chExt cx="446405" cy="6096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84088" y="1049915"/>
              <a:ext cx="115513" cy="107097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580274" y="570210"/>
              <a:ext cx="231775" cy="151765"/>
            </a:xfrm>
            <a:custGeom>
              <a:avLst/>
              <a:gdLst/>
              <a:ahLst/>
              <a:cxnLst/>
              <a:rect l="l" t="t" r="r" b="b"/>
              <a:pathLst>
                <a:path w="231775" h="151765">
                  <a:moveTo>
                    <a:pt x="0" y="0"/>
                  </a:moveTo>
                  <a:lnTo>
                    <a:pt x="65165" y="26278"/>
                  </a:lnTo>
                  <a:lnTo>
                    <a:pt x="107036" y="46381"/>
                  </a:lnTo>
                  <a:lnTo>
                    <a:pt x="149686" y="71856"/>
                  </a:lnTo>
                  <a:lnTo>
                    <a:pt x="191325" y="103327"/>
                  </a:lnTo>
                  <a:lnTo>
                    <a:pt x="225262" y="141690"/>
                  </a:lnTo>
                  <a:lnTo>
                    <a:pt x="231329" y="151291"/>
                  </a:lnTo>
                </a:path>
              </a:pathLst>
            </a:custGeom>
            <a:ln w="23556">
              <a:solidFill>
                <a:srgbClr val="873DB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79437" y="547534"/>
              <a:ext cx="250696" cy="177211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5321762" y="2559152"/>
            <a:ext cx="6208395" cy="1461770"/>
          </a:xfrm>
          <a:prstGeom prst="rect">
            <a:avLst/>
          </a:prstGeom>
        </p:spPr>
        <p:txBody>
          <a:bodyPr wrap="square" lIns="0" tIns="92075" rIns="0" bIns="0" rtlCol="0" vert="horz">
            <a:spAutoFit/>
          </a:bodyPr>
          <a:lstStyle/>
          <a:p>
            <a:pPr algn="ctr" marL="782955" marR="775335">
              <a:lnSpc>
                <a:spcPct val="72600"/>
              </a:lnSpc>
              <a:spcBef>
                <a:spcPts val="725"/>
              </a:spcBef>
            </a:pP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9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never</a:t>
            </a:r>
            <a:r>
              <a:rPr dirty="0" sz="19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ending</a:t>
            </a:r>
            <a:r>
              <a:rPr dirty="0" sz="19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supply</a:t>
            </a:r>
            <a:r>
              <a:rPr dirty="0" sz="19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9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universal</a:t>
            </a:r>
            <a:r>
              <a:rPr dirty="0" sz="19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Arial"/>
                <a:cs typeface="Arial"/>
              </a:rPr>
              <a:t>platelets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9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stop</a:t>
            </a:r>
            <a:r>
              <a:rPr dirty="0" sz="19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19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>
                <a:solidFill>
                  <a:srgbClr val="FFFFFF"/>
                </a:solidFill>
                <a:latin typeface="Arial"/>
                <a:cs typeface="Arial"/>
              </a:rPr>
              <a:t>prevent</a:t>
            </a:r>
            <a:r>
              <a:rPr dirty="0" sz="19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Arial"/>
                <a:cs typeface="Arial"/>
              </a:rPr>
              <a:t>bleeding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40"/>
              </a:spcBef>
            </a:pPr>
            <a:endParaRPr sz="1900">
              <a:latin typeface="Arial"/>
              <a:cs typeface="Arial"/>
            </a:endParaRPr>
          </a:p>
          <a:p>
            <a:pPr algn="ctr" marL="12065" marR="5080" indent="-635">
              <a:lnSpc>
                <a:spcPts val="2260"/>
              </a:lnSpc>
            </a:pPr>
            <a:r>
              <a:rPr dirty="0" u="sng" sz="1900" spc="-1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latin typeface="Arial"/>
                <a:cs typeface="Arial"/>
                <a:hlinkClick r:id="rId5"/>
              </a:rPr>
              <a:t>c.j.g.ghevaert@gmail.com</a:t>
            </a:r>
            <a:r>
              <a:rPr dirty="0" u="none" sz="1900" spc="-10">
                <a:solidFill>
                  <a:srgbClr val="467886"/>
                </a:solidFill>
                <a:latin typeface="Arial"/>
                <a:cs typeface="Arial"/>
              </a:rPr>
              <a:t> </a:t>
            </a:r>
            <a:r>
              <a:rPr dirty="0" u="none" sz="1900" spc="-20">
                <a:solidFill>
                  <a:srgbClr val="FFFFFF"/>
                </a:solidFill>
                <a:latin typeface="Arial"/>
                <a:cs typeface="Arial"/>
                <a:hlinkClick r:id="rId6"/>
              </a:rPr>
              <a:t>https://www.linkedin.com/company/new-</a:t>
            </a:r>
            <a:r>
              <a:rPr dirty="0" u="none" sz="1900" spc="-10">
                <a:solidFill>
                  <a:srgbClr val="FFFFFF"/>
                </a:solidFill>
                <a:latin typeface="Arial"/>
                <a:cs typeface="Arial"/>
                <a:hlinkClick r:id="rId6"/>
              </a:rPr>
              <a:t>platelet-company/</a:t>
            </a:r>
            <a:endParaRPr sz="1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567805"/>
            <a:chOff x="0" y="0"/>
            <a:chExt cx="12192000" cy="656780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6506845"/>
            </a:xfrm>
            <a:custGeom>
              <a:avLst/>
              <a:gdLst/>
              <a:ahLst/>
              <a:cxnLst/>
              <a:rect l="l" t="t" r="r" b="b"/>
              <a:pathLst>
                <a:path w="12192000" h="6506845">
                  <a:moveTo>
                    <a:pt x="0" y="6506815"/>
                  </a:moveTo>
                  <a:lnTo>
                    <a:pt x="12192000" y="650681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6506815"/>
                  </a:lnTo>
                  <a:close/>
                </a:path>
              </a:pathLst>
            </a:custGeom>
            <a:solidFill>
              <a:srgbClr val="F8F2E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56939" y="1138438"/>
              <a:ext cx="6629078" cy="264282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69533" y="5385342"/>
              <a:ext cx="4122466" cy="1181870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6835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Technology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014470" y="586682"/>
            <a:ext cx="575691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A</a:t>
            </a:r>
            <a:r>
              <a:rPr dirty="0" sz="2600" spc="-12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spc="-20" b="1">
                <a:solidFill>
                  <a:srgbClr val="873DB7"/>
                </a:solidFill>
                <a:latin typeface="Arial"/>
                <a:cs typeface="Arial"/>
              </a:rPr>
              <a:t>never-</a:t>
            </a:r>
            <a:r>
              <a:rPr dirty="0" sz="2600" b="1">
                <a:solidFill>
                  <a:srgbClr val="873DB7"/>
                </a:solidFill>
                <a:latin typeface="Arial"/>
                <a:cs typeface="Arial"/>
              </a:rPr>
              <a:t>ending</a:t>
            </a:r>
            <a:r>
              <a:rPr dirty="0" sz="2600" spc="-35" b="1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873DB7"/>
                </a:solidFill>
                <a:latin typeface="Arial"/>
                <a:cs typeface="Arial"/>
              </a:rPr>
              <a:t>safe</a:t>
            </a:r>
            <a:r>
              <a:rPr dirty="0" sz="2600" spc="-25" b="1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873DB7"/>
                </a:solidFill>
                <a:latin typeface="Arial"/>
                <a:cs typeface="Arial"/>
              </a:rPr>
              <a:t>supply</a:t>
            </a:r>
            <a:r>
              <a:rPr dirty="0" sz="2600" spc="-30" b="1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2E2A2A"/>
                </a:solidFill>
                <a:latin typeface="Arial"/>
                <a:cs typeface="Arial"/>
              </a:rPr>
              <a:t>platelets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88366" y="4094388"/>
            <a:ext cx="8140065" cy="1371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21475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An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unlimited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supply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of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stem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cells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can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be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used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to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continuously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manufacture</a:t>
            </a:r>
            <a:r>
              <a:rPr dirty="0" sz="2000" spc="-6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platelets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Our</a:t>
            </a:r>
            <a:r>
              <a:rPr dirty="0" sz="2000" spc="-6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highly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efficient</a:t>
            </a:r>
            <a:r>
              <a:rPr dirty="0" sz="2000" spc="-6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method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produces</a:t>
            </a:r>
            <a:r>
              <a:rPr dirty="0" sz="2000" spc="-6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high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quality</a:t>
            </a:r>
            <a:r>
              <a:rPr dirty="0" sz="2000" spc="-6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platelets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while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keeping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the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costs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of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goods</a:t>
            </a:r>
            <a:r>
              <a:rPr dirty="0" sz="2000" spc="-2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down</a:t>
            </a:r>
            <a:r>
              <a:rPr dirty="0" sz="2000" spc="-1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compared</a:t>
            </a:r>
            <a:r>
              <a:rPr dirty="0" sz="2000" spc="-1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to</a:t>
            </a:r>
            <a:r>
              <a:rPr dirty="0" sz="2000" spc="-1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competitors’</a:t>
            </a:r>
            <a:r>
              <a:rPr dirty="0" sz="2000" spc="-9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methods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810649" y="3861785"/>
            <a:ext cx="306705" cy="1120775"/>
            <a:chOff x="1810649" y="3861785"/>
            <a:chExt cx="306705" cy="1120775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10649" y="3861785"/>
              <a:ext cx="306405" cy="38927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10649" y="4593163"/>
              <a:ext cx="306405" cy="389278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567805"/>
            <a:chOff x="0" y="0"/>
            <a:chExt cx="12192000" cy="656780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6506845"/>
            </a:xfrm>
            <a:custGeom>
              <a:avLst/>
              <a:gdLst/>
              <a:ahLst/>
              <a:cxnLst/>
              <a:rect l="l" t="t" r="r" b="b"/>
              <a:pathLst>
                <a:path w="12192000" h="6506845">
                  <a:moveTo>
                    <a:pt x="0" y="6506815"/>
                  </a:moveTo>
                  <a:lnTo>
                    <a:pt x="12192000" y="650681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6506815"/>
                  </a:lnTo>
                  <a:close/>
                </a:path>
              </a:pathLst>
            </a:custGeom>
            <a:solidFill>
              <a:srgbClr val="F8F2E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69533" y="5385342"/>
              <a:ext cx="4122466" cy="1181870"/>
            </a:xfrm>
            <a:prstGeom prst="rect">
              <a:avLst/>
            </a:prstGeom>
          </p:spPr>
        </p:pic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6835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Technology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988449" y="1667915"/>
            <a:ext cx="5980430" cy="3637279"/>
            <a:chOff x="1988449" y="1667915"/>
            <a:chExt cx="5980430" cy="3637279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88449" y="1667915"/>
              <a:ext cx="306405" cy="38927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23130" y="3316218"/>
              <a:ext cx="3745739" cy="1988412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041927" y="726382"/>
            <a:ext cx="7701915" cy="2239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A</a:t>
            </a:r>
            <a:r>
              <a:rPr dirty="0" sz="2600" spc="-14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spc="-20" b="1">
                <a:solidFill>
                  <a:srgbClr val="2E2A2A"/>
                </a:solidFill>
                <a:latin typeface="Arial"/>
                <a:cs typeface="Arial"/>
              </a:rPr>
              <a:t>never-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ending</a:t>
            </a:r>
            <a:r>
              <a:rPr dirty="0" sz="2600" spc="-5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safe</a:t>
            </a:r>
            <a:r>
              <a:rPr dirty="0" sz="2600" spc="-5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supply</a:t>
            </a:r>
            <a:r>
              <a:rPr dirty="0" sz="2600" spc="-4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of</a:t>
            </a:r>
            <a:r>
              <a:rPr dirty="0" sz="2600" spc="-4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873DB7"/>
                </a:solidFill>
                <a:latin typeface="Arial"/>
                <a:cs typeface="Arial"/>
              </a:rPr>
              <a:t>universal</a:t>
            </a:r>
            <a:r>
              <a:rPr dirty="0" sz="2600" spc="-45" b="1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2E2A2A"/>
                </a:solidFill>
                <a:latin typeface="Arial"/>
                <a:cs typeface="Arial"/>
              </a:rPr>
              <a:t>platelets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50"/>
              </a:spcBef>
            </a:pPr>
            <a:endParaRPr sz="2600">
              <a:latin typeface="Arial"/>
              <a:cs typeface="Arial"/>
            </a:endParaRPr>
          </a:p>
          <a:p>
            <a:pPr marL="308610">
              <a:lnSpc>
                <a:spcPct val="100000"/>
              </a:lnSpc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Just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like</a:t>
            </a:r>
            <a:r>
              <a:rPr dirty="0" sz="2000" spc="-4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red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blood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cell</a:t>
            </a:r>
            <a:r>
              <a:rPr dirty="0" sz="2000" spc="-1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ABO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groups,</a:t>
            </a:r>
            <a:endParaRPr sz="2000">
              <a:latin typeface="Arial"/>
              <a:cs typeface="Arial"/>
            </a:endParaRPr>
          </a:p>
          <a:p>
            <a:pPr marL="1062355" marR="405130" indent="-754380">
              <a:lnSpc>
                <a:spcPts val="3570"/>
              </a:lnSpc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HLAI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on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the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surface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of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platelets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can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cause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immune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rejection </a:t>
            </a:r>
            <a:r>
              <a:rPr dirty="0" sz="2000">
                <a:solidFill>
                  <a:srgbClr val="873DB7"/>
                </a:solidFill>
                <a:latin typeface="Arial"/>
                <a:cs typeface="Arial"/>
              </a:rPr>
              <a:t>Therefore</a:t>
            </a:r>
            <a:r>
              <a:rPr dirty="0" sz="2000" spc="-3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873DB7"/>
                </a:solidFill>
                <a:latin typeface="Arial"/>
                <a:cs typeface="Arial"/>
              </a:rPr>
              <a:t>we</a:t>
            </a:r>
            <a:r>
              <a:rPr dirty="0" sz="2000" spc="-3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873DB7"/>
                </a:solidFill>
                <a:latin typeface="Arial"/>
                <a:cs typeface="Arial"/>
              </a:rPr>
              <a:t>remove</a:t>
            </a:r>
            <a:r>
              <a:rPr dirty="0" sz="20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873DB7"/>
                </a:solidFill>
                <a:latin typeface="Arial"/>
                <a:cs typeface="Arial"/>
              </a:rPr>
              <a:t>HLAI</a:t>
            </a:r>
            <a:r>
              <a:rPr dirty="0" sz="20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873DB7"/>
                </a:solidFill>
                <a:latin typeface="Arial"/>
                <a:cs typeface="Arial"/>
              </a:rPr>
              <a:t>to</a:t>
            </a:r>
            <a:r>
              <a:rPr dirty="0" sz="2000" spc="-3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873DB7"/>
                </a:solidFill>
                <a:latin typeface="Arial"/>
                <a:cs typeface="Arial"/>
              </a:rPr>
              <a:t>make</a:t>
            </a:r>
            <a:r>
              <a:rPr dirty="0" sz="20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873DB7"/>
                </a:solidFill>
                <a:latin typeface="Arial"/>
                <a:cs typeface="Arial"/>
              </a:rPr>
              <a:t>universal</a:t>
            </a:r>
            <a:r>
              <a:rPr dirty="0" sz="2000" spc="-35" b="1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873DB7"/>
                </a:solidFill>
                <a:latin typeface="Arial"/>
                <a:cs typeface="Arial"/>
              </a:rPr>
              <a:t>platelets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567805"/>
            <a:chOff x="0" y="0"/>
            <a:chExt cx="12192000" cy="656780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6506845"/>
            </a:xfrm>
            <a:custGeom>
              <a:avLst/>
              <a:gdLst/>
              <a:ahLst/>
              <a:cxnLst/>
              <a:rect l="l" t="t" r="r" b="b"/>
              <a:pathLst>
                <a:path w="12192000" h="6506845">
                  <a:moveTo>
                    <a:pt x="0" y="6506815"/>
                  </a:moveTo>
                  <a:lnTo>
                    <a:pt x="12192000" y="650681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6506815"/>
                  </a:lnTo>
                  <a:close/>
                </a:path>
              </a:pathLst>
            </a:custGeom>
            <a:solidFill>
              <a:srgbClr val="F8F2E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69533" y="5385342"/>
              <a:ext cx="4122466" cy="1181870"/>
            </a:xfrm>
            <a:prstGeom prst="rect">
              <a:avLst/>
            </a:prstGeom>
          </p:spPr>
        </p:pic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319719" y="111450"/>
            <a:ext cx="487235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Indications</a:t>
            </a:r>
            <a:r>
              <a:rPr dirty="0" spc="-95"/>
              <a:t> </a:t>
            </a:r>
            <a:r>
              <a:rPr dirty="0"/>
              <a:t>and</a:t>
            </a:r>
            <a:r>
              <a:rPr dirty="0" spc="-100"/>
              <a:t> </a:t>
            </a:r>
            <a:r>
              <a:rPr dirty="0" spc="-10"/>
              <a:t>population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16731" y="739082"/>
            <a:ext cx="1077785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We</a:t>
            </a:r>
            <a:r>
              <a:rPr dirty="0" sz="2600" spc="-4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produce</a:t>
            </a:r>
            <a:r>
              <a:rPr dirty="0" sz="2600" spc="-4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platelets</a:t>
            </a:r>
            <a:r>
              <a:rPr dirty="0" sz="2600" spc="-4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that</a:t>
            </a:r>
            <a:r>
              <a:rPr dirty="0" sz="2600" spc="-4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can</a:t>
            </a:r>
            <a:r>
              <a:rPr dirty="0" sz="2600" spc="-4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be</a:t>
            </a:r>
            <a:r>
              <a:rPr dirty="0" sz="2600" spc="-4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used</a:t>
            </a:r>
            <a:r>
              <a:rPr dirty="0" sz="2600" spc="-4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to</a:t>
            </a:r>
            <a:r>
              <a:rPr dirty="0" sz="2600" spc="-4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treat</a:t>
            </a:r>
            <a:r>
              <a:rPr dirty="0" sz="2600" spc="-13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AND</a:t>
            </a:r>
            <a:r>
              <a:rPr dirty="0" sz="2600" spc="-4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prevent</a:t>
            </a:r>
            <a:r>
              <a:rPr dirty="0" sz="2600" spc="-4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2E2A2A"/>
                </a:solidFill>
                <a:latin typeface="Arial"/>
                <a:cs typeface="Arial"/>
              </a:rPr>
              <a:t>bleeding</a:t>
            </a:r>
            <a:endParaRPr sz="26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277249" y="1604415"/>
            <a:ext cx="4002404" cy="389890"/>
            <a:chOff x="1277249" y="1604415"/>
            <a:chExt cx="4002404" cy="38989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77249" y="1604415"/>
              <a:ext cx="306405" cy="38927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72949" y="1604415"/>
              <a:ext cx="306405" cy="389278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716387" y="1424872"/>
            <a:ext cx="2557780" cy="1887855"/>
          </a:xfrm>
          <a:prstGeom prst="rect">
            <a:avLst/>
          </a:prstGeom>
        </p:spPr>
        <p:txBody>
          <a:bodyPr wrap="square" lIns="0" tIns="180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Therapeutic</a:t>
            </a:r>
            <a:r>
              <a:rPr dirty="0" sz="2600" spc="-9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2E2A2A"/>
                </a:solidFill>
                <a:latin typeface="Arial"/>
                <a:cs typeface="Arial"/>
              </a:rPr>
              <a:t>use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Trauma</a:t>
            </a:r>
            <a:endParaRPr sz="2000">
              <a:latin typeface="Arial"/>
              <a:cs typeface="Arial"/>
            </a:endParaRPr>
          </a:p>
          <a:p>
            <a:pPr marL="12700" marR="603250">
              <a:lnSpc>
                <a:spcPct val="141700"/>
              </a:lnSpc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Front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line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injuries Burns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960984" y="3684178"/>
            <a:ext cx="8281670" cy="112776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936625">
              <a:lnSpc>
                <a:spcPct val="100699"/>
              </a:lnSpc>
              <a:spcBef>
                <a:spcPts val="80"/>
              </a:spcBef>
            </a:pP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The</a:t>
            </a:r>
            <a:r>
              <a:rPr dirty="0" sz="24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dual</a:t>
            </a:r>
            <a:r>
              <a:rPr dirty="0" sz="24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use</a:t>
            </a:r>
            <a:r>
              <a:rPr dirty="0" sz="2400" spc="-3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is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the</a:t>
            </a:r>
            <a:r>
              <a:rPr dirty="0" sz="2400" spc="-3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result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of</a:t>
            </a:r>
            <a:r>
              <a:rPr dirty="0" sz="24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our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unique</a:t>
            </a:r>
            <a:r>
              <a:rPr dirty="0" sz="24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873DB7"/>
                </a:solidFill>
                <a:latin typeface="Arial"/>
                <a:cs typeface="Arial"/>
              </a:rPr>
              <a:t>technology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generating</a:t>
            </a:r>
            <a:r>
              <a:rPr dirty="0" sz="2400" spc="-7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RESTING</a:t>
            </a:r>
            <a:r>
              <a:rPr dirty="0" sz="2400" spc="-7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platelets</a:t>
            </a:r>
            <a:r>
              <a:rPr dirty="0" sz="2400" spc="-7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that</a:t>
            </a:r>
            <a:r>
              <a:rPr dirty="0" sz="2400" spc="-7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are</a:t>
            </a:r>
            <a:r>
              <a:rPr dirty="0" sz="2400" spc="-6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873DB7"/>
                </a:solidFill>
                <a:latin typeface="Arial"/>
                <a:cs typeface="Arial"/>
              </a:rPr>
              <a:t>FULLY</a:t>
            </a:r>
            <a:r>
              <a:rPr dirty="0" sz="2400" spc="-10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873DB7"/>
                </a:solidFill>
                <a:latin typeface="Arial"/>
                <a:cs typeface="Arial"/>
              </a:rPr>
              <a:t>FUNCTIONAL</a:t>
            </a:r>
            <a:endParaRPr sz="2400">
              <a:latin typeface="Arial"/>
              <a:cs typeface="Arial"/>
            </a:endParaRPr>
          </a:p>
          <a:p>
            <a:pPr marL="814069">
              <a:lnSpc>
                <a:spcPct val="100000"/>
              </a:lnSpc>
              <a:spcBef>
                <a:spcPts val="20"/>
              </a:spcBef>
            </a:pP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with</a:t>
            </a:r>
            <a:r>
              <a:rPr dirty="0" sz="2400" spc="-5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a</a:t>
            </a:r>
            <a:r>
              <a:rPr dirty="0" sz="2400" spc="-5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circulation</a:t>
            </a:r>
            <a:r>
              <a:rPr dirty="0" sz="2400" spc="-5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time</a:t>
            </a:r>
            <a:r>
              <a:rPr dirty="0" sz="2400" spc="-5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SIMILAR</a:t>
            </a:r>
            <a:r>
              <a:rPr dirty="0" sz="2400" spc="-5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to</a:t>
            </a:r>
            <a:r>
              <a:rPr dirty="0" sz="2400" spc="-5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donor</a:t>
            </a:r>
            <a:r>
              <a:rPr dirty="0" sz="2400" spc="-6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873DB7"/>
                </a:solidFill>
                <a:latin typeface="Arial"/>
                <a:cs typeface="Arial"/>
              </a:rPr>
              <a:t>platelets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80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/>
              <a:t>Prophylactic</a:t>
            </a:r>
            <a:r>
              <a:rPr dirty="0" spc="-60"/>
              <a:t> </a:t>
            </a:r>
            <a:r>
              <a:rPr dirty="0"/>
              <a:t>use</a:t>
            </a:r>
            <a:r>
              <a:rPr dirty="0" spc="-55"/>
              <a:t> </a:t>
            </a:r>
            <a:r>
              <a:rPr dirty="0"/>
              <a:t>in</a:t>
            </a:r>
            <a:r>
              <a:rPr dirty="0" spc="-60"/>
              <a:t> </a:t>
            </a:r>
            <a:r>
              <a:rPr dirty="0" spc="-10"/>
              <a:t>thrombocytopenia</a:t>
            </a: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2000" spc="-10" b="0">
                <a:latin typeface="Arial"/>
                <a:cs typeface="Arial"/>
              </a:rPr>
              <a:t>Irradiation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dirty="0" sz="2000" spc="-10" b="0">
                <a:latin typeface="Arial"/>
                <a:cs typeface="Arial"/>
              </a:rPr>
              <a:t>Post-</a:t>
            </a:r>
            <a:r>
              <a:rPr dirty="0" sz="2000" b="0">
                <a:latin typeface="Arial"/>
                <a:cs typeface="Arial"/>
              </a:rPr>
              <a:t>cancer</a:t>
            </a:r>
            <a:r>
              <a:rPr dirty="0" sz="2000" spc="-40" b="0">
                <a:latin typeface="Arial"/>
                <a:cs typeface="Arial"/>
              </a:rPr>
              <a:t> </a:t>
            </a:r>
            <a:r>
              <a:rPr dirty="0" sz="2000" spc="-10" b="0">
                <a:latin typeface="Arial"/>
                <a:cs typeface="Arial"/>
              </a:rPr>
              <a:t>treatment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dirty="0" sz="2000" b="0">
                <a:latin typeface="Arial"/>
                <a:cs typeface="Arial"/>
              </a:rPr>
              <a:t>Bone</a:t>
            </a:r>
            <a:r>
              <a:rPr dirty="0" sz="2000" spc="-45" b="0">
                <a:latin typeface="Arial"/>
                <a:cs typeface="Arial"/>
              </a:rPr>
              <a:t> </a:t>
            </a:r>
            <a:r>
              <a:rPr dirty="0" sz="2000" b="0">
                <a:latin typeface="Arial"/>
                <a:cs typeface="Arial"/>
              </a:rPr>
              <a:t>marrow</a:t>
            </a:r>
            <a:r>
              <a:rPr dirty="0" sz="2000" spc="-40" b="0">
                <a:latin typeface="Arial"/>
                <a:cs typeface="Arial"/>
              </a:rPr>
              <a:t> </a:t>
            </a:r>
            <a:r>
              <a:rPr dirty="0" sz="2000" b="0">
                <a:latin typeface="Arial"/>
                <a:cs typeface="Arial"/>
              </a:rPr>
              <a:t>disorders</a:t>
            </a:r>
            <a:r>
              <a:rPr dirty="0" sz="2000" spc="-45" b="0">
                <a:latin typeface="Arial"/>
                <a:cs typeface="Arial"/>
              </a:rPr>
              <a:t> </a:t>
            </a:r>
            <a:r>
              <a:rPr dirty="0" sz="2000" b="0">
                <a:latin typeface="Arial"/>
                <a:cs typeface="Arial"/>
              </a:rPr>
              <a:t>genetic</a:t>
            </a:r>
            <a:r>
              <a:rPr dirty="0" sz="2000" spc="-50" b="0">
                <a:latin typeface="Arial"/>
                <a:cs typeface="Arial"/>
              </a:rPr>
              <a:t> </a:t>
            </a:r>
            <a:r>
              <a:rPr dirty="0" sz="2000" b="0">
                <a:latin typeface="Arial"/>
                <a:cs typeface="Arial"/>
              </a:rPr>
              <a:t>or</a:t>
            </a:r>
            <a:r>
              <a:rPr dirty="0" sz="2000" spc="-45" b="0">
                <a:latin typeface="Arial"/>
                <a:cs typeface="Arial"/>
              </a:rPr>
              <a:t> </a:t>
            </a:r>
            <a:r>
              <a:rPr dirty="0" sz="2000" spc="-10" b="0">
                <a:latin typeface="Arial"/>
                <a:cs typeface="Arial"/>
              </a:rPr>
              <a:t>acquired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567805"/>
            <a:chOff x="0" y="0"/>
            <a:chExt cx="12192000" cy="656780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6494145"/>
            </a:xfrm>
            <a:custGeom>
              <a:avLst/>
              <a:gdLst/>
              <a:ahLst/>
              <a:cxnLst/>
              <a:rect l="l" t="t" r="r" b="b"/>
              <a:pathLst>
                <a:path w="12192000" h="6494145">
                  <a:moveTo>
                    <a:pt x="0" y="6494115"/>
                  </a:moveTo>
                  <a:lnTo>
                    <a:pt x="12192000" y="649411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6494115"/>
                  </a:lnTo>
                  <a:close/>
                </a:path>
              </a:pathLst>
            </a:custGeom>
            <a:solidFill>
              <a:srgbClr val="F8F2E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69533" y="5385342"/>
              <a:ext cx="4122466" cy="1181870"/>
            </a:xfrm>
            <a:prstGeom prst="rect">
              <a:avLst/>
            </a:prstGeom>
          </p:spPr>
        </p:pic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8572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Maturity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251849" y="1667915"/>
            <a:ext cx="306705" cy="2752090"/>
            <a:chOff x="1251849" y="1667915"/>
            <a:chExt cx="306705" cy="275209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51849" y="1667915"/>
              <a:ext cx="306405" cy="38927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51849" y="4030115"/>
              <a:ext cx="306405" cy="38927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51849" y="2258465"/>
              <a:ext cx="306405" cy="38927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51849" y="2849015"/>
              <a:ext cx="306405" cy="38927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51849" y="3420515"/>
              <a:ext cx="306405" cy="389278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665574" y="726382"/>
            <a:ext cx="10333355" cy="4463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19225">
              <a:lnSpc>
                <a:spcPct val="100000"/>
              </a:lnSpc>
              <a:spcBef>
                <a:spcPts val="100"/>
              </a:spcBef>
            </a:pP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The</a:t>
            </a:r>
            <a:r>
              <a:rPr dirty="0" sz="2600" spc="-5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technology</a:t>
            </a:r>
            <a:r>
              <a:rPr dirty="0" sz="2600" spc="-5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is</a:t>
            </a:r>
            <a:r>
              <a:rPr dirty="0" sz="2600" spc="-5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spc="-20" b="1">
                <a:solidFill>
                  <a:srgbClr val="2E2A2A"/>
                </a:solidFill>
                <a:latin typeface="Arial"/>
                <a:cs typeface="Arial"/>
              </a:rPr>
              <a:t>pre-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clinical</a:t>
            </a:r>
            <a:r>
              <a:rPr dirty="0" sz="2600" spc="-5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2E2A2A"/>
                </a:solidFill>
                <a:latin typeface="Arial"/>
                <a:cs typeface="Arial"/>
              </a:rPr>
              <a:t>ready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GMP</a:t>
            </a:r>
            <a:r>
              <a:rPr dirty="0" sz="2000" spc="-7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cell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lines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identified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and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CDMO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for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gene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editing</a:t>
            </a:r>
            <a:r>
              <a:rPr dirty="0" sz="2000" spc="-3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and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master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cell</a:t>
            </a:r>
            <a:r>
              <a:rPr dirty="0" sz="2000" spc="-3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bank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91700"/>
              </a:lnSpc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Highly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pure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population</a:t>
            </a:r>
            <a:r>
              <a:rPr dirty="0" sz="2000" spc="-4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of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megakaryocytes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from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forward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programming</a:t>
            </a:r>
            <a:r>
              <a:rPr dirty="0" sz="2000" spc="-4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differentiation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Bespoke</a:t>
            </a:r>
            <a:r>
              <a:rPr dirty="0" sz="2000" spc="-6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technology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to</a:t>
            </a:r>
            <a:r>
              <a:rPr dirty="0" sz="2000" spc="-4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separate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platelets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from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nucleated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cells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and</a:t>
            </a:r>
            <a:r>
              <a:rPr dirty="0" sz="2000" spc="-4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concentrate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the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platelets 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Scaled-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up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culture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for</a:t>
            </a:r>
            <a:r>
              <a:rPr dirty="0" sz="2000" spc="-2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first-in-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human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recovery</a:t>
            </a:r>
            <a:r>
              <a:rPr dirty="0" sz="2000" spc="-2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and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survival</a:t>
            </a:r>
            <a:r>
              <a:rPr dirty="0" sz="2000" spc="-2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studies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00"/>
              </a:spcBef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Regulatory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team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and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GMP</a:t>
            </a:r>
            <a:r>
              <a:rPr dirty="0" sz="2000" spc="-8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manufacturing</a:t>
            </a:r>
            <a:r>
              <a:rPr dirty="0" sz="2000" spc="-4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lined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2E2A2A"/>
                </a:solidFill>
                <a:latin typeface="Arial"/>
                <a:cs typeface="Arial"/>
              </a:rPr>
              <a:t>up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75"/>
              </a:spcBef>
            </a:pPr>
            <a:endParaRPr sz="200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</a:pP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We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are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aiming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to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raise</a:t>
            </a:r>
            <a:r>
              <a:rPr dirty="0" sz="24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funds</a:t>
            </a:r>
            <a:r>
              <a:rPr dirty="0" sz="2400" spc="-5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to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reach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the</a:t>
            </a:r>
            <a:r>
              <a:rPr dirty="0" sz="24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873DB7"/>
                </a:solidFill>
                <a:latin typeface="Arial"/>
                <a:cs typeface="Arial"/>
              </a:rPr>
              <a:t>first-</a:t>
            </a:r>
            <a:r>
              <a:rPr dirty="0" sz="2400" spc="-20">
                <a:solidFill>
                  <a:srgbClr val="873DB7"/>
                </a:solidFill>
                <a:latin typeface="Arial"/>
                <a:cs typeface="Arial"/>
              </a:rPr>
              <a:t>in-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human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873DB7"/>
                </a:solidFill>
                <a:latin typeface="Arial"/>
                <a:cs typeface="Arial"/>
              </a:rPr>
              <a:t>study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567805"/>
            <a:chOff x="0" y="0"/>
            <a:chExt cx="12192000" cy="656780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6506845"/>
            </a:xfrm>
            <a:custGeom>
              <a:avLst/>
              <a:gdLst/>
              <a:ahLst/>
              <a:cxnLst/>
              <a:rect l="l" t="t" r="r" b="b"/>
              <a:pathLst>
                <a:path w="12192000" h="6506845">
                  <a:moveTo>
                    <a:pt x="0" y="6506815"/>
                  </a:moveTo>
                  <a:lnTo>
                    <a:pt x="12192000" y="650681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6506815"/>
                  </a:lnTo>
                  <a:close/>
                </a:path>
              </a:pathLst>
            </a:custGeom>
            <a:solidFill>
              <a:srgbClr val="F8F2E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69533" y="5385342"/>
              <a:ext cx="4122466" cy="1181870"/>
            </a:xfrm>
            <a:prstGeom prst="rect">
              <a:avLst/>
            </a:prstGeom>
          </p:spPr>
        </p:pic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Platelets</a:t>
            </a:r>
            <a:r>
              <a:rPr dirty="0" spc="-40"/>
              <a:t> </a:t>
            </a:r>
            <a:r>
              <a:rPr dirty="0"/>
              <a:t>as</a:t>
            </a:r>
            <a:r>
              <a:rPr dirty="0" spc="-35"/>
              <a:t> </a:t>
            </a:r>
            <a:r>
              <a:rPr dirty="0"/>
              <a:t>delivery</a:t>
            </a:r>
            <a:r>
              <a:rPr dirty="0" spc="-35"/>
              <a:t> </a:t>
            </a:r>
            <a:r>
              <a:rPr dirty="0" spc="-10"/>
              <a:t>vehicle</a:t>
            </a: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2949" y="1989554"/>
            <a:ext cx="306405" cy="38927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633016" y="731035"/>
            <a:ext cx="8926195" cy="454152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820419" marR="5080" indent="-808355">
              <a:lnSpc>
                <a:spcPts val="3100"/>
              </a:lnSpc>
              <a:spcBef>
                <a:spcPts val="219"/>
              </a:spcBef>
            </a:pP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Through</a:t>
            </a:r>
            <a:r>
              <a:rPr dirty="0" sz="2600" spc="-6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a</a:t>
            </a:r>
            <a:r>
              <a:rPr dirty="0" sz="2600" spc="-5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bespoke</a:t>
            </a:r>
            <a:r>
              <a:rPr dirty="0" sz="2600" spc="-5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expression</a:t>
            </a:r>
            <a:r>
              <a:rPr dirty="0" sz="2600" spc="-6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cassette</a:t>
            </a:r>
            <a:r>
              <a:rPr dirty="0" sz="2600" spc="-5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we</a:t>
            </a:r>
            <a:r>
              <a:rPr dirty="0" sz="2600" spc="-5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can</a:t>
            </a:r>
            <a:r>
              <a:rPr dirty="0" sz="2600" spc="-6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2E2A2A"/>
                </a:solidFill>
                <a:latin typeface="Arial"/>
                <a:cs typeface="Arial"/>
              </a:rPr>
              <a:t>package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therapeutic</a:t>
            </a:r>
            <a:r>
              <a:rPr dirty="0" sz="2600" spc="-6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CARGO</a:t>
            </a:r>
            <a:r>
              <a:rPr dirty="0" sz="2600" spc="-6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into</a:t>
            </a:r>
            <a:r>
              <a:rPr dirty="0" sz="2600" spc="-6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the</a:t>
            </a:r>
            <a:r>
              <a:rPr dirty="0" sz="2600" spc="-55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2E2A2A"/>
                </a:solidFill>
                <a:latin typeface="Arial"/>
                <a:cs typeface="Arial"/>
              </a:rPr>
              <a:t>platelets</a:t>
            </a:r>
            <a:r>
              <a:rPr dirty="0" sz="2600" spc="-60" b="1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2E2A2A"/>
                </a:solidFill>
                <a:latin typeface="Arial"/>
                <a:cs typeface="Arial"/>
              </a:rPr>
              <a:t>granules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2600">
              <a:latin typeface="Arial"/>
              <a:cs typeface="Arial"/>
            </a:endParaRPr>
          </a:p>
          <a:p>
            <a:pPr marL="121285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FactorVIIa</a:t>
            </a:r>
            <a:r>
              <a:rPr dirty="0" sz="2000" spc="-6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to</a:t>
            </a:r>
            <a:r>
              <a:rPr dirty="0" sz="2000" spc="-6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enhance</a:t>
            </a:r>
            <a:r>
              <a:rPr dirty="0" sz="2000" spc="-6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haemorrhage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control</a:t>
            </a:r>
            <a:endParaRPr sz="2000">
              <a:latin typeface="Arial"/>
              <a:cs typeface="Arial"/>
            </a:endParaRPr>
          </a:p>
          <a:p>
            <a:pPr marL="1212850" marR="660400">
              <a:lnSpc>
                <a:spcPct val="191700"/>
              </a:lnSpc>
            </a:pP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Growth</a:t>
            </a:r>
            <a:r>
              <a:rPr dirty="0" sz="2000" spc="-4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factors</a:t>
            </a:r>
            <a:r>
              <a:rPr dirty="0" sz="2000" spc="-4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to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promote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myocardial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regeneration</a:t>
            </a:r>
            <a:r>
              <a:rPr dirty="0" sz="2000" spc="-4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post</a:t>
            </a:r>
            <a:r>
              <a:rPr dirty="0" sz="2000" spc="-4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infarct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Proteins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to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reduce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endotheliopathy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in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traumatic</a:t>
            </a:r>
            <a:r>
              <a:rPr dirty="0" sz="2000" spc="-55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2E2A2A"/>
                </a:solidFill>
                <a:latin typeface="Arial"/>
                <a:cs typeface="Arial"/>
              </a:rPr>
              <a:t>brain</a:t>
            </a:r>
            <a:r>
              <a:rPr dirty="0" sz="2000" spc="-50">
                <a:solidFill>
                  <a:srgbClr val="2E2A2A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2E2A2A"/>
                </a:solidFill>
                <a:latin typeface="Arial"/>
                <a:cs typeface="Arial"/>
              </a:rPr>
              <a:t>injury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5"/>
              </a:spcBef>
            </a:pPr>
            <a:endParaRPr sz="2000">
              <a:latin typeface="Arial"/>
              <a:cs typeface="Arial"/>
            </a:endParaRPr>
          </a:p>
          <a:p>
            <a:pPr marL="980440" marR="752475" indent="236854">
              <a:lnSpc>
                <a:spcPct val="100699"/>
              </a:lnSpc>
            </a:pP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The</a:t>
            </a:r>
            <a:r>
              <a:rPr dirty="0" sz="2400" spc="-6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next</a:t>
            </a:r>
            <a:r>
              <a:rPr dirty="0" sz="2400" spc="-6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generation</a:t>
            </a:r>
            <a:r>
              <a:rPr dirty="0" sz="2400" spc="-6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of</a:t>
            </a:r>
            <a:r>
              <a:rPr dirty="0" sz="2400" spc="-6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873DB7"/>
                </a:solidFill>
                <a:latin typeface="Arial"/>
                <a:cs typeface="Arial"/>
              </a:rPr>
              <a:t>platelet-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based</a:t>
            </a:r>
            <a:r>
              <a:rPr dirty="0" sz="2400" spc="-6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therapeutic</a:t>
            </a:r>
            <a:r>
              <a:rPr dirty="0" sz="2400" spc="-7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873DB7"/>
                </a:solidFill>
                <a:latin typeface="Arial"/>
                <a:cs typeface="Arial"/>
              </a:rPr>
              <a:t>is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enabled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by</a:t>
            </a:r>
            <a:r>
              <a:rPr dirty="0" sz="2400" spc="-5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the</a:t>
            </a:r>
            <a:r>
              <a:rPr dirty="0" sz="2400" spc="-4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full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functionality</a:t>
            </a:r>
            <a:r>
              <a:rPr dirty="0" sz="2400" spc="-50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of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73DB7"/>
                </a:solidFill>
                <a:latin typeface="Arial"/>
                <a:cs typeface="Arial"/>
              </a:rPr>
              <a:t>the</a:t>
            </a:r>
            <a:r>
              <a:rPr dirty="0" sz="2400" spc="-45">
                <a:solidFill>
                  <a:srgbClr val="873DB7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873DB7"/>
                </a:solidFill>
                <a:latin typeface="Arial"/>
                <a:cs typeface="Arial"/>
              </a:rPr>
              <a:t>manufactured</a:t>
            </a:r>
            <a:endParaRPr sz="2400">
              <a:latin typeface="Arial"/>
              <a:cs typeface="Arial"/>
            </a:endParaRPr>
          </a:p>
          <a:p>
            <a:pPr marL="3895090">
              <a:lnSpc>
                <a:spcPct val="100000"/>
              </a:lnSpc>
              <a:spcBef>
                <a:spcPts val="20"/>
              </a:spcBef>
            </a:pPr>
            <a:r>
              <a:rPr dirty="0" sz="2400" spc="-10">
                <a:solidFill>
                  <a:srgbClr val="873DB7"/>
                </a:solidFill>
                <a:latin typeface="Arial"/>
                <a:cs typeface="Arial"/>
              </a:rPr>
              <a:t>platelets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432949" y="2582315"/>
            <a:ext cx="306705" cy="982344"/>
            <a:chOff x="2432949" y="2582315"/>
            <a:chExt cx="306705" cy="982344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32949" y="2582315"/>
              <a:ext cx="306405" cy="38927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32949" y="3175076"/>
              <a:ext cx="306405" cy="389278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60"/>
              </a:lnSpc>
            </a:pPr>
            <a:r>
              <a:rPr dirty="0"/>
              <a:t>State</a:t>
            </a:r>
            <a:r>
              <a:rPr dirty="0" spc="-1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 spc="-10"/>
              <a:t>Technology </a:t>
            </a:r>
            <a:r>
              <a:rPr dirty="0"/>
              <a:t>Meeting:</a:t>
            </a:r>
            <a:r>
              <a:rPr dirty="0" spc="-10"/>
              <a:t> </a:t>
            </a:r>
            <a:r>
              <a:rPr dirty="0"/>
              <a:t>Platelet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Platelet-</a:t>
            </a:r>
            <a:r>
              <a:rPr dirty="0"/>
              <a:t>like</a:t>
            </a:r>
            <a:r>
              <a:rPr dirty="0" spc="-5"/>
              <a:t> </a:t>
            </a:r>
            <a:r>
              <a:rPr dirty="0" spc="-10"/>
              <a:t>Products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3F74850A86974987BD17ED137103F6" ma:contentTypeVersion="20" ma:contentTypeDescription="Create a new document." ma:contentTypeScope="" ma:versionID="9f4ad4681db88e0275b375d36a6284da">
  <xsd:schema xmlns:xsd="http://www.w3.org/2001/XMLSchema" xmlns:xs="http://www.w3.org/2001/XMLSchema" xmlns:p="http://schemas.microsoft.com/office/2006/metadata/properties" xmlns:ns1="http://schemas.microsoft.com/sharepoint/v3" xmlns:ns2="47f86385-5faa-4594-8ecf-f9ce1cbeefe1" xmlns:ns3="421351a6-a665-477f-9f85-df069f1fe2c7" targetNamespace="http://schemas.microsoft.com/office/2006/metadata/properties" ma:root="true" ma:fieldsID="c810b0f7e468e5976f248f8e7a329626" ns1:_="" ns2:_="" ns3:_="">
    <xsd:import namespace="http://schemas.microsoft.com/sharepoint/v3"/>
    <xsd:import namespace="47f86385-5faa-4594-8ecf-f9ce1cbeefe1"/>
    <xsd:import namespace="421351a6-a665-477f-9f85-df069f1fe2c7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f86385-5faa-4594-8ecf-f9ce1cbeefe1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description="Office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description="Office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description="Office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7fc2be9-b7d4-4faa-9768-1e0dd150f0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351a6-a665-477f-9f85-df069f1fe2c7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45ba439-3d40-4577-ab65-4f589cb3ecc9}" ma:internalName="TaxCatchAll" ma:showField="CatchAllData" ma:web="421351a6-a665-477f-9f85-df069f1fe2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1351a6-a665-477f-9f85-df069f1fe2c7" xsi:nil="true"/>
    <MigrationWizIdDocumentLibraryPermissions xmlns="47f86385-5faa-4594-8ecf-f9ce1cbeefe1" xsi:nil="true"/>
    <MigrationWizIdPermissions xmlns="47f86385-5faa-4594-8ecf-f9ce1cbeefe1" xsi:nil="true"/>
    <MigrationWizIdSecurityGroups xmlns="47f86385-5faa-4594-8ecf-f9ce1cbeefe1" xsi:nil="true"/>
    <MigrationWizId xmlns="47f86385-5faa-4594-8ecf-f9ce1cbeefe1" xsi:nil="true"/>
    <lcf76f155ced4ddcb4097134ff3c332f xmlns="47f86385-5faa-4594-8ecf-f9ce1cbeefe1">
      <Terms xmlns="http://schemas.microsoft.com/office/infopath/2007/PartnerControls"/>
    </lcf76f155ced4ddcb4097134ff3c332f>
    <MigrationWizIdPermissionLevels xmlns="47f86385-5faa-4594-8ecf-f9ce1cbeefe1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FBA8862-AA8D-463B-9C75-AFFF375DF58F}"/>
</file>

<file path=customXml/itemProps2.xml><?xml version="1.0" encoding="utf-8"?>
<ds:datastoreItem xmlns:ds="http://schemas.openxmlformats.org/officeDocument/2006/customXml" ds:itemID="{9F2A60DD-597C-4A0F-B3BD-8FF2149B7B2D}"/>
</file>

<file path=customXml/itemProps3.xml><?xml version="1.0" encoding="utf-8"?>
<ds:datastoreItem xmlns:ds="http://schemas.openxmlformats.org/officeDocument/2006/customXml" ds:itemID="{D0BF5FB0-1E18-4382-93C6-F0D398551B3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04FEB26_Platelet SoT Company Lightning Round_V1</dc:title>
  <dcterms:created xsi:type="dcterms:W3CDTF">2026-02-10T14:01:12Z</dcterms:created>
  <dcterms:modified xsi:type="dcterms:W3CDTF">2026-02-10T14:01:12Z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Keynote</vt:lpwstr>
  </property>
  <property fmtid="{D5CDD505-2E9C-101B-9397-08002B2CF9AE}" pid="4" name="LastSaved">
    <vt:filetime>2026-02-10T00:00:00Z</vt:filetime>
  </property>
  <property fmtid="{D5CDD505-2E9C-101B-9397-08002B2CF9AE}" pid="5" name="Producer">
    <vt:lpwstr>macOS Version 15.7.3 (Build 24G419) Quartz PDFContext</vt:lpwstr>
  </property>
  <property fmtid="{D5CDD505-2E9C-101B-9397-08002B2CF9AE}" pid="6" name="ContentTypeId">
    <vt:lpwstr>0x010100C93F74850A86974987BD17ED137103F6</vt:lpwstr>
  </property>
</Properties>
</file>