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4"/>
  </p:sldMasterIdLst>
  <p:notesMasterIdLst>
    <p:notesMasterId r:id="rId23"/>
  </p:notesMasterIdLst>
  <p:sldIdLst>
    <p:sldId id="256" r:id="rId5"/>
    <p:sldId id="2147375627" r:id="rId6"/>
    <p:sldId id="2147375635" r:id="rId7"/>
    <p:sldId id="2147375645" r:id="rId8"/>
    <p:sldId id="2147375637" r:id="rId9"/>
    <p:sldId id="2147375636" r:id="rId10"/>
    <p:sldId id="2147375628" r:id="rId11"/>
    <p:sldId id="2147375639" r:id="rId12"/>
    <p:sldId id="2147375640" r:id="rId13"/>
    <p:sldId id="2147375643" r:id="rId14"/>
    <p:sldId id="2147375641" r:id="rId15"/>
    <p:sldId id="2147375642" r:id="rId16"/>
    <p:sldId id="2147375566" r:id="rId17"/>
    <p:sldId id="2147375644" r:id="rId18"/>
    <p:sldId id="2147375629" r:id="rId19"/>
    <p:sldId id="259" r:id="rId20"/>
    <p:sldId id="2147375633" r:id="rId21"/>
    <p:sldId id="214737563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2">
          <p15:clr>
            <a:srgbClr val="A4A3A4"/>
          </p15:clr>
        </p15:guide>
        <p15:guide id="2" pos="60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1934"/>
    <a:srgbClr val="3A46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2" y="56"/>
      </p:cViewPr>
      <p:guideLst>
        <p:guide orient="horz" pos="672"/>
        <p:guide pos="60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84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hic\Cayuga%20Biotech,%20Inc.%20Dropbox\Cayuga%20Biotech\10-Communications\Manuscripts\Blood%20VTH\Data%20and%20Figures\Data\5.1.2.3.%20Data%20Rat%20tail%20injury%20study%20-%20calcs%20for%20publication%20v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hic\Cayuga%20Biotech,%20Inc.%20Dropbox\Cayuga%20Biotech\10-Communications\Manuscripts\Blood%20VTH\Data%20and%20Figures\Data\5.1.2.3.%20Data%20Rat%20tail%20injury%20study%20-%20calcs%20for%20publication%20v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69E-47C3-9FAA-2786AAF44166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5E2-4209-9587-8B3DFB8CAB5B}"/>
              </c:ext>
            </c:extLst>
          </c:dPt>
          <c:errBars>
            <c:errBarType val="both"/>
            <c:errValType val="cust"/>
            <c:noEndCap val="0"/>
            <c:plus>
              <c:numRef>
                <c:f>graphics!$Q$8:$R$8</c:f>
                <c:numCache>
                  <c:formatCode>General</c:formatCode>
                  <c:ptCount val="2"/>
                  <c:pt idx="0">
                    <c:v>11.338934190276825</c:v>
                  </c:pt>
                  <c:pt idx="1">
                    <c:v>0.4639803635691685</c:v>
                  </c:pt>
                </c:numCache>
              </c:numRef>
            </c:plus>
            <c:minus>
              <c:numRef>
                <c:f>graphics!$Q$8:$R$8</c:f>
                <c:numCache>
                  <c:formatCode>General</c:formatCode>
                  <c:ptCount val="2"/>
                  <c:pt idx="0">
                    <c:v>11.338934190276825</c:v>
                  </c:pt>
                  <c:pt idx="1">
                    <c:v>0.4639803635691685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graphics!$Q$6:$R$6</c:f>
              <c:strCache>
                <c:ptCount val="2"/>
                <c:pt idx="0">
                  <c:v>Control</c:v>
                </c:pt>
                <c:pt idx="1">
                  <c:v>PolyP-SNP
Complex</c:v>
                </c:pt>
              </c:strCache>
            </c:strRef>
          </c:cat>
          <c:val>
            <c:numRef>
              <c:f>graphics!$Q$7:$R$7</c:f>
              <c:numCache>
                <c:formatCode>0.0</c:formatCode>
                <c:ptCount val="2"/>
                <c:pt idx="0">
                  <c:v>55.714285714285715</c:v>
                </c:pt>
                <c:pt idx="1">
                  <c:v>4.9285714285714288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9E-47C3-9FAA-2786AAF441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658696192"/>
        <c:axId val="216624432"/>
      </c:barChart>
      <c:catAx>
        <c:axId val="65869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6624432"/>
        <c:crosses val="autoZero"/>
        <c:auto val="1"/>
        <c:lblAlgn val="ctr"/>
        <c:lblOffset val="100"/>
        <c:noMultiLvlLbl val="0"/>
      </c:catAx>
      <c:valAx>
        <c:axId val="216624432"/>
        <c:scaling>
          <c:orientation val="minMax"/>
          <c:max val="7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/>
                  <a:t>Bleeding Time (minutes)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 w="31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8696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69E-47C3-9FAA-2786AAF44166}"/>
              </c:ext>
            </c:extLst>
          </c:dPt>
          <c:errBars>
            <c:errBarType val="both"/>
            <c:errValType val="cust"/>
            <c:noEndCap val="0"/>
            <c:plus>
              <c:numRef>
                <c:f>graphics!$Q$8:$R$8</c:f>
                <c:numCache>
                  <c:formatCode>General</c:formatCode>
                  <c:ptCount val="2"/>
                  <c:pt idx="0">
                    <c:v>11.338934190276825</c:v>
                  </c:pt>
                  <c:pt idx="1">
                    <c:v>0.4639803635691685</c:v>
                  </c:pt>
                </c:numCache>
              </c:numRef>
            </c:plus>
            <c:minus>
              <c:numRef>
                <c:f>graphics!$Q$8:$R$8</c:f>
                <c:numCache>
                  <c:formatCode>General</c:formatCode>
                  <c:ptCount val="2"/>
                  <c:pt idx="0">
                    <c:v>11.338934190276825</c:v>
                  </c:pt>
                  <c:pt idx="1">
                    <c:v>0.4639803635691685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graphics!$Q$6:$R$6</c:f>
              <c:strCache>
                <c:ptCount val="2"/>
                <c:pt idx="0">
                  <c:v>Control</c:v>
                </c:pt>
                <c:pt idx="1">
                  <c:v>PolyP-SNP
Complex</c:v>
                </c:pt>
              </c:strCache>
            </c:strRef>
          </c:cat>
          <c:val>
            <c:numRef>
              <c:f>graphics!$Q$7:$R$7</c:f>
              <c:numCache>
                <c:formatCode>0.0</c:formatCode>
                <c:ptCount val="2"/>
                <c:pt idx="0">
                  <c:v>55.714285714285715</c:v>
                </c:pt>
                <c:pt idx="1">
                  <c:v>4.9285714285714288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9E-47C3-9FAA-2786AAF441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658696192"/>
        <c:axId val="216624432"/>
      </c:barChart>
      <c:catAx>
        <c:axId val="65869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6624432"/>
        <c:crosses val="autoZero"/>
        <c:auto val="1"/>
        <c:lblAlgn val="ctr"/>
        <c:lblOffset val="100"/>
        <c:noMultiLvlLbl val="0"/>
      </c:catAx>
      <c:valAx>
        <c:axId val="216624432"/>
        <c:scaling>
          <c:orientation val="minMax"/>
          <c:max val="7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/>
                  <a:t>Bleeding Time (minutes)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 w="31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8696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0BB2-C770-46C8-9293-88C9267196FE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951AE-42F5-4FCD-AEA2-C941778A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06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607C7-491F-7D84-230F-705FDA221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D2A68C-5F7B-4E9E-E019-6A925B5561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07FA4E-B96B-4E6E-1D58-D6C3B66A03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31E0FA-83D0-BE5A-77C4-AB9F36FD1B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9D0DDF-FADB-4826-973E-9B0E53BC4E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139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0C019-6DBF-AF1A-F913-0DA38064E9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59294" y="365125"/>
            <a:ext cx="6094506" cy="2898028"/>
          </a:xfrm>
        </p:spPr>
        <p:txBody>
          <a:bodyPr>
            <a:normAutofit/>
          </a:bodyPr>
          <a:lstStyle>
            <a:lvl1pPr algn="ctr">
              <a:defRPr sz="8000" b="1">
                <a:solidFill>
                  <a:schemeClr val="bg1"/>
                </a:solidFill>
                <a:latin typeface="Acumin Pro" panose="020B0504020202020204" pitchFamily="34" charset="0"/>
              </a:defRPr>
            </a:lvl1pPr>
          </a:lstStyle>
          <a:p>
            <a:r>
              <a:rPr lang="en-US"/>
              <a:t>Title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7E5CC-07A3-35F9-AD4B-05670291682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8235" y="3358775"/>
            <a:ext cx="5825565" cy="10936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cumin Pro" panose="020B050402020202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49392579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81EEC-1271-EB90-3528-A6392B169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071" y="842682"/>
            <a:ext cx="9813364" cy="2052358"/>
          </a:xfrm>
        </p:spPr>
        <p:txBody>
          <a:bodyPr anchor="b"/>
          <a:lstStyle>
            <a:lvl1pPr algn="ctr">
              <a:defRPr sz="6000">
                <a:solidFill>
                  <a:srgbClr val="00193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39245-D78A-0B50-2BE3-5B743D68C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6070" y="3125507"/>
            <a:ext cx="9813365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193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1251201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508FC-5AE1-6C2F-2494-339BAD5ED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3A228-3F65-F6A5-E0E1-D5A732FEF1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2965" y="1825625"/>
            <a:ext cx="1109083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1A662-02CD-C4E2-460A-EF270EB8C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7905" y="6074845"/>
            <a:ext cx="398929" cy="365125"/>
          </a:xfrm>
        </p:spPr>
        <p:txBody>
          <a:bodyPr/>
          <a:lstStyle/>
          <a:p>
            <a:fld id="{F191C7FB-7256-45AB-8545-0DD6B0B3F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86694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508FC-5AE1-6C2F-2494-339BAD5ED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3A228-3F65-F6A5-E0E1-D5A732FEF1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1ABF0-7F56-F34A-88E6-4C8E7A15F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1A662-02CD-C4E2-460A-EF270EB8C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7905" y="6074845"/>
            <a:ext cx="398929" cy="365125"/>
          </a:xfrm>
        </p:spPr>
        <p:txBody>
          <a:bodyPr/>
          <a:lstStyle/>
          <a:p>
            <a:fld id="{F191C7FB-7256-45AB-8545-0DD6B0B3F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5958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43FECF-F8F2-4F0C-9672-5F5B22FA44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35555-FE35-4B4C-B829-7E093CD98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70189B-EBCA-467B-86E7-C45AE93E4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5DB6D3-7104-4D68-B917-13FF411B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8055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CC8247-5D11-735F-27B2-06EA0127A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65" y="365125"/>
            <a:ext cx="110908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70E6D-B03B-C9E3-8167-4682FF502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2965" y="1825625"/>
            <a:ext cx="110908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03021-2C0C-CFF2-B28E-5E3ACE0BD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7905" y="5901531"/>
            <a:ext cx="3989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91C7FB-7256-45AB-8545-0DD6B0B3F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7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6" r:id="rId3"/>
    <p:sldLayoutId id="2147483713" r:id="rId4"/>
    <p:sldLayoutId id="2147483717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1934"/>
          </a:solidFill>
          <a:latin typeface="Acumin Pro" panose="020B05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1934"/>
          </a:solidFill>
          <a:latin typeface="Acumin Pro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1934"/>
          </a:solidFill>
          <a:latin typeface="Acumin Pro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1934"/>
          </a:solidFill>
          <a:latin typeface="Acumin Pro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1934"/>
          </a:solidFill>
          <a:latin typeface="Acumin Pro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1934"/>
          </a:solidFill>
          <a:latin typeface="Acumin Pro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20EF3-30E9-92D4-8A77-6DA2DB683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4787" y="1924214"/>
            <a:ext cx="7197213" cy="1500187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Cayuga Biotech, Inc.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82CEC6-A160-7392-46DA-6E64A66B7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40670" y="3429000"/>
            <a:ext cx="5881059" cy="1500187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Addressing hemorrhage by harnessing the body’s innate ability to stop bleeding</a:t>
            </a:r>
            <a:endParaRPr lang="en-US" sz="4800" dirty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3600" dirty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>
                <a:solidFill>
                  <a:schemeClr val="bg1"/>
                </a:solidFill>
                <a:latin typeface="Acumin Pro" panose="020B0504020202020204" pitchFamily="34" charset="0"/>
              </a:rPr>
              <a:t>AAshford-Hicks@CayugaBiotech.com</a:t>
            </a:r>
          </a:p>
        </p:txBody>
      </p:sp>
      <p:sp>
        <p:nvSpPr>
          <p:cNvPr id="4" name="Action Button: Blank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A9CD280-05B9-1E9F-4D98-08DC1ED676A3}"/>
              </a:ext>
            </a:extLst>
          </p:cNvPr>
          <p:cNvSpPr/>
          <p:nvPr/>
        </p:nvSpPr>
        <p:spPr>
          <a:xfrm>
            <a:off x="7022875" y="227885"/>
            <a:ext cx="2960915" cy="1233041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Logo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53FEF2-11B5-587A-BF82-393BD603D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924" y="232484"/>
            <a:ext cx="2728529" cy="123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6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59D29-D8E0-0E01-486D-A702453B4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1C7FB-7256-45AB-8545-0DD6B0B3F0D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532EB0-A887-6B30-D182-0F55E3CE8F2C}"/>
              </a:ext>
            </a:extLst>
          </p:cNvPr>
          <p:cNvSpPr txBox="1"/>
          <p:nvPr/>
        </p:nvSpPr>
        <p:spPr>
          <a:xfrm>
            <a:off x="1235806" y="501927"/>
            <a:ext cx="97203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Platelet Dysfunction Associated with Impaired Thrombin Generation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5B762F6A-49F1-2F37-A1F8-23081ED7D12D}"/>
              </a:ext>
            </a:extLst>
          </p:cNvPr>
          <p:cNvSpPr/>
          <p:nvPr/>
        </p:nvSpPr>
        <p:spPr>
          <a:xfrm>
            <a:off x="1902418" y="2709053"/>
            <a:ext cx="8446156" cy="2826509"/>
          </a:xfrm>
          <a:prstGeom prst="roundRect">
            <a:avLst>
              <a:gd name="adj" fmla="val 5489"/>
            </a:avLst>
          </a:prstGeom>
          <a:solidFill>
            <a:schemeClr val="bg1"/>
          </a:solidFill>
          <a:ln>
            <a:noFill/>
          </a:ln>
          <a:effectLst>
            <a:outerShdw blurRad="25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5E78355-1431-3C3E-C0E8-22AD19DF91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66" b="14576"/>
          <a:stretch>
            <a:fillRect/>
          </a:stretch>
        </p:blipFill>
        <p:spPr>
          <a:xfrm rot="16200000">
            <a:off x="2589358" y="3315267"/>
            <a:ext cx="1243692" cy="148895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EF804EAF-3C4D-82C9-D6C4-3E0A471A8DEB}"/>
              </a:ext>
            </a:extLst>
          </p:cNvPr>
          <p:cNvSpPr txBox="1"/>
          <p:nvPr/>
        </p:nvSpPr>
        <p:spPr>
          <a:xfrm flipH="1">
            <a:off x="2533760" y="3104536"/>
            <a:ext cx="1354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Thrombin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29296DC-C683-4766-4F89-4C437D46D5F6}"/>
              </a:ext>
            </a:extLst>
          </p:cNvPr>
          <p:cNvCxnSpPr>
            <a:cxnSpLocks/>
          </p:cNvCxnSpPr>
          <p:nvPr/>
        </p:nvCxnSpPr>
        <p:spPr>
          <a:xfrm flipV="1">
            <a:off x="4204612" y="3473868"/>
            <a:ext cx="730884" cy="549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71E6D44-5406-D7BA-D9BA-35FFE41DE74A}"/>
              </a:ext>
            </a:extLst>
          </p:cNvPr>
          <p:cNvSpPr/>
          <p:nvPr/>
        </p:nvSpPr>
        <p:spPr>
          <a:xfrm rot="16200000">
            <a:off x="5319596" y="3480856"/>
            <a:ext cx="365760" cy="274320"/>
          </a:xfrm>
          <a:custGeom>
            <a:avLst/>
            <a:gdLst>
              <a:gd name="connsiteX0" fmla="*/ 12333 w 752997"/>
              <a:gd name="connsiteY0" fmla="*/ 0 h 521208"/>
              <a:gd name="connsiteX1" fmla="*/ 21477 w 752997"/>
              <a:gd name="connsiteY1" fmla="*/ 182880 h 521208"/>
              <a:gd name="connsiteX2" fmla="*/ 76341 w 752997"/>
              <a:gd name="connsiteY2" fmla="*/ 192024 h 521208"/>
              <a:gd name="connsiteX3" fmla="*/ 204357 w 752997"/>
              <a:gd name="connsiteY3" fmla="*/ 82296 h 521208"/>
              <a:gd name="connsiteX4" fmla="*/ 277509 w 752997"/>
              <a:gd name="connsiteY4" fmla="*/ 36576 h 521208"/>
              <a:gd name="connsiteX5" fmla="*/ 350661 w 752997"/>
              <a:gd name="connsiteY5" fmla="*/ 73152 h 521208"/>
              <a:gd name="connsiteX6" fmla="*/ 368949 w 752997"/>
              <a:gd name="connsiteY6" fmla="*/ 137160 h 521208"/>
              <a:gd name="connsiteX7" fmla="*/ 350661 w 752997"/>
              <a:gd name="connsiteY7" fmla="*/ 265176 h 521208"/>
              <a:gd name="connsiteX8" fmla="*/ 332373 w 752997"/>
              <a:gd name="connsiteY8" fmla="*/ 292608 h 521208"/>
              <a:gd name="connsiteX9" fmla="*/ 350661 w 752997"/>
              <a:gd name="connsiteY9" fmla="*/ 384048 h 521208"/>
              <a:gd name="connsiteX10" fmla="*/ 460389 w 752997"/>
              <a:gd name="connsiteY10" fmla="*/ 365760 h 521208"/>
              <a:gd name="connsiteX11" fmla="*/ 487821 w 752997"/>
              <a:gd name="connsiteY11" fmla="*/ 347472 h 521208"/>
              <a:gd name="connsiteX12" fmla="*/ 533541 w 752997"/>
              <a:gd name="connsiteY12" fmla="*/ 329184 h 521208"/>
              <a:gd name="connsiteX13" fmla="*/ 716421 w 752997"/>
              <a:gd name="connsiteY13" fmla="*/ 356616 h 521208"/>
              <a:gd name="connsiteX14" fmla="*/ 752997 w 752997"/>
              <a:gd name="connsiteY14" fmla="*/ 411480 h 521208"/>
              <a:gd name="connsiteX15" fmla="*/ 734709 w 752997"/>
              <a:gd name="connsiteY15" fmla="*/ 484632 h 521208"/>
              <a:gd name="connsiteX16" fmla="*/ 698133 w 752997"/>
              <a:gd name="connsiteY16" fmla="*/ 521208 h 521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2997" h="521208">
                <a:moveTo>
                  <a:pt x="12333" y="0"/>
                </a:moveTo>
                <a:cubicBezTo>
                  <a:pt x="1956" y="62264"/>
                  <a:pt x="-13041" y="118159"/>
                  <a:pt x="21477" y="182880"/>
                </a:cubicBezTo>
                <a:cubicBezTo>
                  <a:pt x="30202" y="199239"/>
                  <a:pt x="58053" y="188976"/>
                  <a:pt x="76341" y="192024"/>
                </a:cubicBezTo>
                <a:cubicBezTo>
                  <a:pt x="224936" y="43429"/>
                  <a:pt x="114200" y="134887"/>
                  <a:pt x="204357" y="82296"/>
                </a:cubicBezTo>
                <a:cubicBezTo>
                  <a:pt x="229195" y="67807"/>
                  <a:pt x="277509" y="36576"/>
                  <a:pt x="277509" y="36576"/>
                </a:cubicBezTo>
                <a:cubicBezTo>
                  <a:pt x="283752" y="39073"/>
                  <a:pt x="342834" y="59064"/>
                  <a:pt x="350661" y="73152"/>
                </a:cubicBezTo>
                <a:cubicBezTo>
                  <a:pt x="361437" y="92549"/>
                  <a:pt x="362853" y="115824"/>
                  <a:pt x="368949" y="137160"/>
                </a:cubicBezTo>
                <a:cubicBezTo>
                  <a:pt x="362853" y="179832"/>
                  <a:pt x="360534" y="223217"/>
                  <a:pt x="350661" y="265176"/>
                </a:cubicBezTo>
                <a:cubicBezTo>
                  <a:pt x="348144" y="275874"/>
                  <a:pt x="332373" y="281618"/>
                  <a:pt x="332373" y="292608"/>
                </a:cubicBezTo>
                <a:cubicBezTo>
                  <a:pt x="332373" y="323692"/>
                  <a:pt x="344565" y="353568"/>
                  <a:pt x="350661" y="384048"/>
                </a:cubicBezTo>
                <a:cubicBezTo>
                  <a:pt x="387237" y="377952"/>
                  <a:pt x="424561" y="375314"/>
                  <a:pt x="460389" y="365760"/>
                </a:cubicBezTo>
                <a:cubicBezTo>
                  <a:pt x="471008" y="362928"/>
                  <a:pt x="477991" y="352387"/>
                  <a:pt x="487821" y="347472"/>
                </a:cubicBezTo>
                <a:cubicBezTo>
                  <a:pt x="502502" y="340131"/>
                  <a:pt x="518301" y="335280"/>
                  <a:pt x="533541" y="329184"/>
                </a:cubicBezTo>
                <a:cubicBezTo>
                  <a:pt x="550240" y="330469"/>
                  <a:pt x="683604" y="332749"/>
                  <a:pt x="716421" y="356616"/>
                </a:cubicBezTo>
                <a:cubicBezTo>
                  <a:pt x="734197" y="369544"/>
                  <a:pt x="752997" y="411480"/>
                  <a:pt x="752997" y="411480"/>
                </a:cubicBezTo>
                <a:cubicBezTo>
                  <a:pt x="746901" y="435864"/>
                  <a:pt x="757190" y="473392"/>
                  <a:pt x="734709" y="484632"/>
                </a:cubicBezTo>
                <a:cubicBezTo>
                  <a:pt x="692681" y="505646"/>
                  <a:pt x="698133" y="489289"/>
                  <a:pt x="698133" y="521208"/>
                </a:cubicBezTo>
              </a:path>
            </a:pathLst>
          </a:custGeom>
          <a:noFill/>
          <a:ln w="38100">
            <a:solidFill>
              <a:srgbClr val="99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E5EACF6-2DB3-B3FB-E429-DC20AA5A99FF}"/>
              </a:ext>
            </a:extLst>
          </p:cNvPr>
          <p:cNvSpPr/>
          <p:nvPr/>
        </p:nvSpPr>
        <p:spPr>
          <a:xfrm rot="2076526" flipH="1">
            <a:off x="5399653" y="3445901"/>
            <a:ext cx="457200" cy="274320"/>
          </a:xfrm>
          <a:custGeom>
            <a:avLst/>
            <a:gdLst>
              <a:gd name="connsiteX0" fmla="*/ 12333 w 752997"/>
              <a:gd name="connsiteY0" fmla="*/ 0 h 521208"/>
              <a:gd name="connsiteX1" fmla="*/ 21477 w 752997"/>
              <a:gd name="connsiteY1" fmla="*/ 182880 h 521208"/>
              <a:gd name="connsiteX2" fmla="*/ 76341 w 752997"/>
              <a:gd name="connsiteY2" fmla="*/ 192024 h 521208"/>
              <a:gd name="connsiteX3" fmla="*/ 204357 w 752997"/>
              <a:gd name="connsiteY3" fmla="*/ 82296 h 521208"/>
              <a:gd name="connsiteX4" fmla="*/ 277509 w 752997"/>
              <a:gd name="connsiteY4" fmla="*/ 36576 h 521208"/>
              <a:gd name="connsiteX5" fmla="*/ 350661 w 752997"/>
              <a:gd name="connsiteY5" fmla="*/ 73152 h 521208"/>
              <a:gd name="connsiteX6" fmla="*/ 368949 w 752997"/>
              <a:gd name="connsiteY6" fmla="*/ 137160 h 521208"/>
              <a:gd name="connsiteX7" fmla="*/ 350661 w 752997"/>
              <a:gd name="connsiteY7" fmla="*/ 265176 h 521208"/>
              <a:gd name="connsiteX8" fmla="*/ 332373 w 752997"/>
              <a:gd name="connsiteY8" fmla="*/ 292608 h 521208"/>
              <a:gd name="connsiteX9" fmla="*/ 350661 w 752997"/>
              <a:gd name="connsiteY9" fmla="*/ 384048 h 521208"/>
              <a:gd name="connsiteX10" fmla="*/ 460389 w 752997"/>
              <a:gd name="connsiteY10" fmla="*/ 365760 h 521208"/>
              <a:gd name="connsiteX11" fmla="*/ 487821 w 752997"/>
              <a:gd name="connsiteY11" fmla="*/ 347472 h 521208"/>
              <a:gd name="connsiteX12" fmla="*/ 533541 w 752997"/>
              <a:gd name="connsiteY12" fmla="*/ 329184 h 521208"/>
              <a:gd name="connsiteX13" fmla="*/ 716421 w 752997"/>
              <a:gd name="connsiteY13" fmla="*/ 356616 h 521208"/>
              <a:gd name="connsiteX14" fmla="*/ 752997 w 752997"/>
              <a:gd name="connsiteY14" fmla="*/ 411480 h 521208"/>
              <a:gd name="connsiteX15" fmla="*/ 734709 w 752997"/>
              <a:gd name="connsiteY15" fmla="*/ 484632 h 521208"/>
              <a:gd name="connsiteX16" fmla="*/ 698133 w 752997"/>
              <a:gd name="connsiteY16" fmla="*/ 521208 h 521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2997" h="521208">
                <a:moveTo>
                  <a:pt x="12333" y="0"/>
                </a:moveTo>
                <a:cubicBezTo>
                  <a:pt x="1956" y="62264"/>
                  <a:pt x="-13041" y="118159"/>
                  <a:pt x="21477" y="182880"/>
                </a:cubicBezTo>
                <a:cubicBezTo>
                  <a:pt x="30202" y="199239"/>
                  <a:pt x="58053" y="188976"/>
                  <a:pt x="76341" y="192024"/>
                </a:cubicBezTo>
                <a:cubicBezTo>
                  <a:pt x="224936" y="43429"/>
                  <a:pt x="114200" y="134887"/>
                  <a:pt x="204357" y="82296"/>
                </a:cubicBezTo>
                <a:cubicBezTo>
                  <a:pt x="229195" y="67807"/>
                  <a:pt x="277509" y="36576"/>
                  <a:pt x="277509" y="36576"/>
                </a:cubicBezTo>
                <a:cubicBezTo>
                  <a:pt x="283752" y="39073"/>
                  <a:pt x="342834" y="59064"/>
                  <a:pt x="350661" y="73152"/>
                </a:cubicBezTo>
                <a:cubicBezTo>
                  <a:pt x="361437" y="92549"/>
                  <a:pt x="362853" y="115824"/>
                  <a:pt x="368949" y="137160"/>
                </a:cubicBezTo>
                <a:cubicBezTo>
                  <a:pt x="362853" y="179832"/>
                  <a:pt x="360534" y="223217"/>
                  <a:pt x="350661" y="265176"/>
                </a:cubicBezTo>
                <a:cubicBezTo>
                  <a:pt x="348144" y="275874"/>
                  <a:pt x="332373" y="281618"/>
                  <a:pt x="332373" y="292608"/>
                </a:cubicBezTo>
                <a:cubicBezTo>
                  <a:pt x="332373" y="323692"/>
                  <a:pt x="344565" y="353568"/>
                  <a:pt x="350661" y="384048"/>
                </a:cubicBezTo>
                <a:cubicBezTo>
                  <a:pt x="387237" y="377952"/>
                  <a:pt x="424561" y="375314"/>
                  <a:pt x="460389" y="365760"/>
                </a:cubicBezTo>
                <a:cubicBezTo>
                  <a:pt x="471008" y="362928"/>
                  <a:pt x="477991" y="352387"/>
                  <a:pt x="487821" y="347472"/>
                </a:cubicBezTo>
                <a:cubicBezTo>
                  <a:pt x="502502" y="340131"/>
                  <a:pt x="518301" y="335280"/>
                  <a:pt x="533541" y="329184"/>
                </a:cubicBezTo>
                <a:cubicBezTo>
                  <a:pt x="550240" y="330469"/>
                  <a:pt x="683604" y="332749"/>
                  <a:pt x="716421" y="356616"/>
                </a:cubicBezTo>
                <a:cubicBezTo>
                  <a:pt x="734197" y="369544"/>
                  <a:pt x="752997" y="411480"/>
                  <a:pt x="752997" y="411480"/>
                </a:cubicBezTo>
                <a:cubicBezTo>
                  <a:pt x="746901" y="435864"/>
                  <a:pt x="757190" y="473392"/>
                  <a:pt x="734709" y="484632"/>
                </a:cubicBezTo>
                <a:cubicBezTo>
                  <a:pt x="692681" y="505646"/>
                  <a:pt x="698133" y="489289"/>
                  <a:pt x="698133" y="521208"/>
                </a:cubicBezTo>
              </a:path>
            </a:pathLst>
          </a:custGeom>
          <a:noFill/>
          <a:ln w="38100">
            <a:solidFill>
              <a:srgbClr val="99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3C47EBA-A056-207D-1B90-B7DC54A193F6}"/>
              </a:ext>
            </a:extLst>
          </p:cNvPr>
          <p:cNvSpPr txBox="1"/>
          <p:nvPr/>
        </p:nvSpPr>
        <p:spPr>
          <a:xfrm flipH="1">
            <a:off x="4935496" y="3051229"/>
            <a:ext cx="1354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Fibrin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8622E171-80DA-A03B-E854-48952748E7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652" r="24951" b="33218"/>
          <a:stretch>
            <a:fillRect/>
          </a:stretch>
        </p:blipFill>
        <p:spPr>
          <a:xfrm rot="16200000">
            <a:off x="8597078" y="4079243"/>
            <a:ext cx="91440" cy="19918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C0388D1-51F5-4B11-7952-BAADB8503C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8457" y="3740204"/>
            <a:ext cx="1938696" cy="932769"/>
          </a:xfrm>
          <a:prstGeom prst="rect">
            <a:avLst/>
          </a:prstGeom>
        </p:spPr>
      </p:pic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F84E7F7-2DC9-8453-FAD7-499F0559C6DC}"/>
              </a:ext>
            </a:extLst>
          </p:cNvPr>
          <p:cNvCxnSpPr>
            <a:cxnSpLocks/>
          </p:cNvCxnSpPr>
          <p:nvPr/>
        </p:nvCxnSpPr>
        <p:spPr>
          <a:xfrm>
            <a:off x="6404548" y="3393080"/>
            <a:ext cx="1171322" cy="601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CD9D90E2-E15B-3191-209B-D0B585DF4B88}"/>
              </a:ext>
            </a:extLst>
          </p:cNvPr>
          <p:cNvSpPr txBox="1"/>
          <p:nvPr/>
        </p:nvSpPr>
        <p:spPr>
          <a:xfrm flipH="1">
            <a:off x="8064946" y="3379223"/>
            <a:ext cx="1354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Clot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398AC9C-B508-A434-99B7-778AF8C81DAD}"/>
              </a:ext>
            </a:extLst>
          </p:cNvPr>
          <p:cNvCxnSpPr>
            <a:cxnSpLocks/>
          </p:cNvCxnSpPr>
          <p:nvPr/>
        </p:nvCxnSpPr>
        <p:spPr>
          <a:xfrm flipV="1">
            <a:off x="6454993" y="4224554"/>
            <a:ext cx="1120877" cy="651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id="{78C0F52D-BE8B-0052-8B8F-BED9376F68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3982" y="4974230"/>
            <a:ext cx="1938696" cy="28044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9F485874-4687-A194-ADE4-DB67A525515D}"/>
              </a:ext>
            </a:extLst>
          </p:cNvPr>
          <p:cNvSpPr txBox="1"/>
          <p:nvPr/>
        </p:nvSpPr>
        <p:spPr>
          <a:xfrm flipH="1">
            <a:off x="4683983" y="4299190"/>
            <a:ext cx="1938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Activated platelets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4F22927-4B72-4473-9D2A-18431707A996}"/>
              </a:ext>
            </a:extLst>
          </p:cNvPr>
          <p:cNvCxnSpPr>
            <a:cxnSpLocks/>
          </p:cNvCxnSpPr>
          <p:nvPr/>
        </p:nvCxnSpPr>
        <p:spPr>
          <a:xfrm>
            <a:off x="4191038" y="4270481"/>
            <a:ext cx="621968" cy="675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650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D9A76-7009-D6D5-4EDB-3DB3A76EC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1C7FB-7256-45AB-8545-0DD6B0B3F0D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5BF6D4-1705-BD53-BDB6-57F9E96996A3}"/>
              </a:ext>
            </a:extLst>
          </p:cNvPr>
          <p:cNvSpPr txBox="1"/>
          <p:nvPr/>
        </p:nvSpPr>
        <p:spPr>
          <a:xfrm>
            <a:off x="934063" y="398283"/>
            <a:ext cx="106680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PolyP Optimizes Thrombin Generation and Clot Integrity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6C796A-CC8A-6BE1-3026-2BA94B3DDD71}"/>
              </a:ext>
            </a:extLst>
          </p:cNvPr>
          <p:cNvSpPr txBox="1"/>
          <p:nvPr/>
        </p:nvSpPr>
        <p:spPr>
          <a:xfrm>
            <a:off x="7218923" y="1900416"/>
            <a:ext cx="47806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PolyP Integral to the platelet – coagulation cascade interaction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PolyP is a </a:t>
            </a:r>
            <a:r>
              <a:rPr lang="en-US" sz="2000" b="1" u="sng" dirty="0"/>
              <a:t>co</a:t>
            </a:r>
            <a:r>
              <a:rPr lang="en-US" sz="2000" dirty="0"/>
              <a:t>-factor that drives efficiency of FV, FXI and thrombin activation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PolyP also enhances clot structure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C46618-008D-82E1-2059-5D6A7BF6A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30" y="1705654"/>
            <a:ext cx="3703320" cy="6980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09A466-E753-1868-F47D-BB05C510C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15" y="2371484"/>
            <a:ext cx="2651760" cy="148895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7C74D2B-A967-63E2-C7B9-9714E9F737A0}"/>
              </a:ext>
            </a:extLst>
          </p:cNvPr>
          <p:cNvSpPr/>
          <p:nvPr/>
        </p:nvSpPr>
        <p:spPr>
          <a:xfrm>
            <a:off x="2504623" y="3610469"/>
            <a:ext cx="182880" cy="182880"/>
          </a:xfrm>
          <a:prstGeom prst="ellipse">
            <a:avLst/>
          </a:prstGeom>
          <a:solidFill>
            <a:srgbClr val="FF99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EA232C-CA56-9609-7B9A-71F32F8C8C73}"/>
              </a:ext>
            </a:extLst>
          </p:cNvPr>
          <p:cNvSpPr/>
          <p:nvPr/>
        </p:nvSpPr>
        <p:spPr>
          <a:xfrm>
            <a:off x="3037161" y="3290261"/>
            <a:ext cx="182880" cy="182880"/>
          </a:xfrm>
          <a:prstGeom prst="ellipse">
            <a:avLst/>
          </a:prstGeom>
          <a:solidFill>
            <a:srgbClr val="FF99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E007359-6586-6017-2F87-62A711326C3B}"/>
              </a:ext>
            </a:extLst>
          </p:cNvPr>
          <p:cNvSpPr/>
          <p:nvPr/>
        </p:nvSpPr>
        <p:spPr>
          <a:xfrm>
            <a:off x="2020025" y="3321081"/>
            <a:ext cx="182880" cy="182880"/>
          </a:xfrm>
          <a:prstGeom prst="ellipse">
            <a:avLst/>
          </a:prstGeom>
          <a:solidFill>
            <a:srgbClr val="FF99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C1F5A50-A698-97A5-32E2-040AAAED0A05}"/>
              </a:ext>
            </a:extLst>
          </p:cNvPr>
          <p:cNvSpPr/>
          <p:nvPr/>
        </p:nvSpPr>
        <p:spPr>
          <a:xfrm>
            <a:off x="1021723" y="2569359"/>
            <a:ext cx="182880" cy="182880"/>
          </a:xfrm>
          <a:prstGeom prst="ellipse">
            <a:avLst/>
          </a:prstGeom>
          <a:solidFill>
            <a:srgbClr val="FF99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6C084F-FAF1-3AD6-52CF-9B23CD0566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950" y="1867226"/>
            <a:ext cx="1938696" cy="2804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40A132B-AD22-DB6A-3FB6-D14D3468FD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7085" y="2109384"/>
            <a:ext cx="2615411" cy="9144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A4BADD6-0812-7AA3-B20A-5E3A9D8D8E9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466" b="14576"/>
          <a:stretch>
            <a:fillRect/>
          </a:stretch>
        </p:blipFill>
        <p:spPr>
          <a:xfrm rot="16200000">
            <a:off x="1651201" y="4727591"/>
            <a:ext cx="1243692" cy="1488950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8CBE0AF-0B30-EC90-C62C-E570F753B36E}"/>
              </a:ext>
            </a:extLst>
          </p:cNvPr>
          <p:cNvCxnSpPr>
            <a:cxnSpLocks/>
          </p:cNvCxnSpPr>
          <p:nvPr/>
        </p:nvCxnSpPr>
        <p:spPr>
          <a:xfrm flipH="1">
            <a:off x="3586421" y="2876788"/>
            <a:ext cx="582456" cy="2370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4232A17-AA8B-B4DC-73BC-6AE90FBDA01F}"/>
              </a:ext>
            </a:extLst>
          </p:cNvPr>
          <p:cNvCxnSpPr>
            <a:cxnSpLocks/>
          </p:cNvCxnSpPr>
          <p:nvPr/>
        </p:nvCxnSpPr>
        <p:spPr>
          <a:xfrm flipV="1">
            <a:off x="2894864" y="2993662"/>
            <a:ext cx="1796752" cy="2043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5F74067-56E7-C4C0-88EF-CBF30C445AAB}"/>
              </a:ext>
            </a:extLst>
          </p:cNvPr>
          <p:cNvCxnSpPr>
            <a:cxnSpLocks/>
          </p:cNvCxnSpPr>
          <p:nvPr/>
        </p:nvCxnSpPr>
        <p:spPr>
          <a:xfrm>
            <a:off x="2273047" y="4065353"/>
            <a:ext cx="0" cy="5847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9FECAEF-B0D2-15E3-3236-A5D96A44C159}"/>
              </a:ext>
            </a:extLst>
          </p:cNvPr>
          <p:cNvSpPr txBox="1"/>
          <p:nvPr/>
        </p:nvSpPr>
        <p:spPr>
          <a:xfrm flipH="1">
            <a:off x="4927927" y="1638806"/>
            <a:ext cx="1354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 Narrow" panose="020B0606020202030204" pitchFamily="34" charset="0"/>
              </a:rPr>
              <a:t>Activated platelets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501FD7-3156-60D7-C7EE-1D9277EB95E3}"/>
              </a:ext>
            </a:extLst>
          </p:cNvPr>
          <p:cNvSpPr txBox="1"/>
          <p:nvPr/>
        </p:nvSpPr>
        <p:spPr>
          <a:xfrm flipH="1">
            <a:off x="1601884" y="4645068"/>
            <a:ext cx="1354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 Narrow" panose="020B0606020202030204" pitchFamily="34" charset="0"/>
              </a:rPr>
              <a:t>Thrombin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583E5C-9CA1-3E69-393C-D9989F1F4687}"/>
              </a:ext>
            </a:extLst>
          </p:cNvPr>
          <p:cNvSpPr txBox="1"/>
          <p:nvPr/>
        </p:nvSpPr>
        <p:spPr>
          <a:xfrm>
            <a:off x="4290658" y="2615417"/>
            <a:ext cx="69916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4"/>
                </a:solidFill>
              </a:rPr>
              <a:t>PolyP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A5C74E2-3CBA-35F2-7199-4F145C1FC6BB}"/>
              </a:ext>
            </a:extLst>
          </p:cNvPr>
          <p:cNvSpPr/>
          <p:nvPr/>
        </p:nvSpPr>
        <p:spPr>
          <a:xfrm>
            <a:off x="7309648" y="2720152"/>
            <a:ext cx="182880" cy="182880"/>
          </a:xfrm>
          <a:prstGeom prst="ellipse">
            <a:avLst/>
          </a:prstGeom>
          <a:solidFill>
            <a:srgbClr val="FF99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BDCB0D3-B4CF-D15B-44DC-82F2560348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7452" y="4344554"/>
            <a:ext cx="1938696" cy="93276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A85A52A-B80C-3098-DDA5-82EB62A22FB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42652" r="24951" b="33218"/>
          <a:stretch>
            <a:fillRect/>
          </a:stretch>
        </p:blipFill>
        <p:spPr>
          <a:xfrm>
            <a:off x="8252644" y="4643422"/>
            <a:ext cx="91440" cy="19918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E405D4C-7615-FA9A-1803-77C60EEFB5E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42652" r="24951" b="33218"/>
          <a:stretch>
            <a:fillRect/>
          </a:stretch>
        </p:blipFill>
        <p:spPr>
          <a:xfrm>
            <a:off x="8522014" y="4724811"/>
            <a:ext cx="91440" cy="19918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AC72864-80A1-463C-E8E4-485EA63749B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42652" r="24951" b="33218"/>
          <a:stretch>
            <a:fillRect/>
          </a:stretch>
        </p:blipFill>
        <p:spPr>
          <a:xfrm flipH="1">
            <a:off x="8047076" y="4714303"/>
            <a:ext cx="91440" cy="19918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E05B409-B99D-9B74-4C41-CE02F6678FF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42652" r="24951" b="33218"/>
          <a:stretch>
            <a:fillRect/>
          </a:stretch>
        </p:blipFill>
        <p:spPr>
          <a:xfrm rot="16200000">
            <a:off x="9006073" y="4683593"/>
            <a:ext cx="91440" cy="19918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01A7D38-2C3C-BF3E-0BDF-8A01EB92E59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42652" r="24951" b="33218"/>
          <a:stretch>
            <a:fillRect/>
          </a:stretch>
        </p:blipFill>
        <p:spPr>
          <a:xfrm rot="5400000" flipV="1">
            <a:off x="8284545" y="4813544"/>
            <a:ext cx="91440" cy="19918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03C600A-37EC-3D7A-4521-2152EFE340C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42652" r="24951" b="33218"/>
          <a:stretch>
            <a:fillRect/>
          </a:stretch>
        </p:blipFill>
        <p:spPr>
          <a:xfrm rot="16200000">
            <a:off x="8675873" y="4917883"/>
            <a:ext cx="91440" cy="199182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7E853B7-146B-7ECB-341C-547DF9E443F1}"/>
              </a:ext>
            </a:extLst>
          </p:cNvPr>
          <p:cNvSpPr/>
          <p:nvPr/>
        </p:nvSpPr>
        <p:spPr>
          <a:xfrm>
            <a:off x="7219518" y="3815927"/>
            <a:ext cx="363139" cy="316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817CC76-FCA7-F8D3-156B-6FA54011CC4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42652" r="24951" b="33218"/>
          <a:stretch>
            <a:fillRect/>
          </a:stretch>
        </p:blipFill>
        <p:spPr>
          <a:xfrm flipH="1">
            <a:off x="7263928" y="3840997"/>
            <a:ext cx="91440" cy="19918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30EBD70-7F84-ECE8-4C79-FD9E2BE0636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42652" r="24951" b="33218"/>
          <a:stretch>
            <a:fillRect/>
          </a:stretch>
        </p:blipFill>
        <p:spPr>
          <a:xfrm flipH="1">
            <a:off x="7367168" y="3924572"/>
            <a:ext cx="91440" cy="19918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515A59F-C2C5-1D16-14FE-CB6D1B077C2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42652" r="24951" b="33218"/>
          <a:stretch>
            <a:fillRect/>
          </a:stretch>
        </p:blipFill>
        <p:spPr>
          <a:xfrm flipH="1">
            <a:off x="7377000" y="3718095"/>
            <a:ext cx="91440" cy="19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45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2A8E84-AAC0-C41F-EA40-CA351774A5B1}"/>
              </a:ext>
            </a:extLst>
          </p:cNvPr>
          <p:cNvSpPr txBox="1"/>
          <p:nvPr/>
        </p:nvSpPr>
        <p:spPr>
          <a:xfrm>
            <a:off x="6667074" y="2965309"/>
            <a:ext cx="47806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PolyP exerts a concentration-dependent effect on the speed and efficiency of thrombin generation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113936-1173-B877-43A8-D30FF252C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30" y="1705654"/>
            <a:ext cx="3703320" cy="6980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725C37-C505-D9CF-8DFF-CF302C53A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15" y="2371484"/>
            <a:ext cx="2651760" cy="148895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923982D-5827-AA41-3710-BB062C205C5C}"/>
              </a:ext>
            </a:extLst>
          </p:cNvPr>
          <p:cNvSpPr/>
          <p:nvPr/>
        </p:nvSpPr>
        <p:spPr>
          <a:xfrm>
            <a:off x="2504623" y="3610469"/>
            <a:ext cx="182880" cy="182880"/>
          </a:xfrm>
          <a:prstGeom prst="ellipse">
            <a:avLst/>
          </a:prstGeom>
          <a:solidFill>
            <a:srgbClr val="FF99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D23C95-F2B9-DD97-16B9-EBBADAC8E9F5}"/>
              </a:ext>
            </a:extLst>
          </p:cNvPr>
          <p:cNvSpPr/>
          <p:nvPr/>
        </p:nvSpPr>
        <p:spPr>
          <a:xfrm>
            <a:off x="3037161" y="3290261"/>
            <a:ext cx="182880" cy="182880"/>
          </a:xfrm>
          <a:prstGeom prst="ellipse">
            <a:avLst/>
          </a:prstGeom>
          <a:solidFill>
            <a:srgbClr val="FF99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9C5FF30-B7D7-BEB1-4A2F-B99A0BC39F24}"/>
              </a:ext>
            </a:extLst>
          </p:cNvPr>
          <p:cNvSpPr/>
          <p:nvPr/>
        </p:nvSpPr>
        <p:spPr>
          <a:xfrm>
            <a:off x="2020025" y="3321081"/>
            <a:ext cx="182880" cy="182880"/>
          </a:xfrm>
          <a:prstGeom prst="ellipse">
            <a:avLst/>
          </a:prstGeom>
          <a:solidFill>
            <a:srgbClr val="FF99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82D508B-568F-44DA-3AD4-F13BE7FC890B}"/>
              </a:ext>
            </a:extLst>
          </p:cNvPr>
          <p:cNvSpPr/>
          <p:nvPr/>
        </p:nvSpPr>
        <p:spPr>
          <a:xfrm>
            <a:off x="1021723" y="2569359"/>
            <a:ext cx="182880" cy="182880"/>
          </a:xfrm>
          <a:prstGeom prst="ellipse">
            <a:avLst/>
          </a:prstGeom>
          <a:solidFill>
            <a:srgbClr val="FF99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 descr="Arrow circle">
            <a:extLst>
              <a:ext uri="{FF2B5EF4-FFF2-40B4-BE49-F238E27FC236}">
                <a16:creationId xmlns:a16="http://schemas.microsoft.com/office/drawing/2014/main" id="{28B0494C-0A8F-BA27-AD9C-06642A41DC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1377" y="2365166"/>
            <a:ext cx="548640" cy="54864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3" name="Graphic 12" descr="Arrow circle">
            <a:extLst>
              <a:ext uri="{FF2B5EF4-FFF2-40B4-BE49-F238E27FC236}">
                <a16:creationId xmlns:a16="http://schemas.microsoft.com/office/drawing/2014/main" id="{41CF68DF-FC43-3779-17A3-8409C97DA9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39186" y="3143349"/>
            <a:ext cx="548640" cy="54864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4" name="Graphic 13" descr="Arrow circle">
            <a:extLst>
              <a:ext uri="{FF2B5EF4-FFF2-40B4-BE49-F238E27FC236}">
                <a16:creationId xmlns:a16="http://schemas.microsoft.com/office/drawing/2014/main" id="{8F490D17-C939-C850-6C80-6D4BD65E8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25883" y="3433403"/>
            <a:ext cx="548640" cy="54864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5" name="Graphic 14" descr="Arrow circle">
            <a:extLst>
              <a:ext uri="{FF2B5EF4-FFF2-40B4-BE49-F238E27FC236}">
                <a16:creationId xmlns:a16="http://schemas.microsoft.com/office/drawing/2014/main" id="{6329BEC4-9EE6-416F-A886-33098757A7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2078" y="3113853"/>
            <a:ext cx="548640" cy="54864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172598-ABEF-AFFD-1F67-BB962312A1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8950" y="1867226"/>
            <a:ext cx="1938696" cy="2804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7F8BB39-3019-DAD8-49F3-BF671861B9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7085" y="2109384"/>
            <a:ext cx="2615411" cy="9144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1D48206-E9F5-FDF7-E988-157CFCF730E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3466" b="14576"/>
          <a:stretch>
            <a:fillRect/>
          </a:stretch>
        </p:blipFill>
        <p:spPr>
          <a:xfrm rot="16200000">
            <a:off x="1651201" y="4727591"/>
            <a:ext cx="1243692" cy="1488950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214B367-85BA-A55E-6992-B212C8E7B96B}"/>
              </a:ext>
            </a:extLst>
          </p:cNvPr>
          <p:cNvCxnSpPr>
            <a:cxnSpLocks/>
          </p:cNvCxnSpPr>
          <p:nvPr/>
        </p:nvCxnSpPr>
        <p:spPr>
          <a:xfrm flipH="1">
            <a:off x="3586421" y="2743497"/>
            <a:ext cx="855307" cy="370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73B7E82-CDC7-394E-42C9-BDD4A68ED9BF}"/>
              </a:ext>
            </a:extLst>
          </p:cNvPr>
          <p:cNvCxnSpPr>
            <a:cxnSpLocks/>
          </p:cNvCxnSpPr>
          <p:nvPr/>
        </p:nvCxnSpPr>
        <p:spPr>
          <a:xfrm flipV="1">
            <a:off x="2894864" y="2993662"/>
            <a:ext cx="1796752" cy="2043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EB1F779-B0E9-0F56-86FB-712884F109B4}"/>
              </a:ext>
            </a:extLst>
          </p:cNvPr>
          <p:cNvCxnSpPr>
            <a:cxnSpLocks/>
          </p:cNvCxnSpPr>
          <p:nvPr/>
        </p:nvCxnSpPr>
        <p:spPr>
          <a:xfrm>
            <a:off x="2273047" y="4065353"/>
            <a:ext cx="0" cy="5847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64911CE-9C86-E1BF-C978-57149BE6E403}"/>
              </a:ext>
            </a:extLst>
          </p:cNvPr>
          <p:cNvSpPr txBox="1"/>
          <p:nvPr/>
        </p:nvSpPr>
        <p:spPr>
          <a:xfrm flipH="1">
            <a:off x="4927927" y="1638806"/>
            <a:ext cx="1354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 Narrow" panose="020B0606020202030204" pitchFamily="34" charset="0"/>
              </a:rPr>
              <a:t>Activated platelets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74D843-A355-BD97-D3C2-076237BA2A3C}"/>
              </a:ext>
            </a:extLst>
          </p:cNvPr>
          <p:cNvSpPr txBox="1"/>
          <p:nvPr/>
        </p:nvSpPr>
        <p:spPr>
          <a:xfrm flipH="1">
            <a:off x="1601884" y="4645068"/>
            <a:ext cx="1354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 Narrow" panose="020B0606020202030204" pitchFamily="34" charset="0"/>
              </a:rPr>
              <a:t>Thrombin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897607-C53F-FBC0-A86F-49FA00787299}"/>
              </a:ext>
            </a:extLst>
          </p:cNvPr>
          <p:cNvSpPr txBox="1"/>
          <p:nvPr/>
        </p:nvSpPr>
        <p:spPr>
          <a:xfrm>
            <a:off x="4478729" y="2569011"/>
            <a:ext cx="69916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4"/>
                </a:solidFill>
              </a:rPr>
              <a:t>PolyP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E14C477-0D83-F482-2C58-5F04EF5A1527}"/>
              </a:ext>
            </a:extLst>
          </p:cNvPr>
          <p:cNvSpPr txBox="1"/>
          <p:nvPr/>
        </p:nvSpPr>
        <p:spPr>
          <a:xfrm>
            <a:off x="934063" y="398283"/>
            <a:ext cx="106680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PolyP Exerts A Concentration-Dependent Effect</a:t>
            </a:r>
          </a:p>
        </p:txBody>
      </p:sp>
    </p:spTree>
    <p:extLst>
      <p:ext uri="{BB962C8B-B14F-4D97-AF65-F5344CB8AC3E}">
        <p14:creationId xmlns:p14="http://schemas.microsoft.com/office/powerpoint/2010/main" val="76095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E01EC-0FAD-5892-8893-2BCB08BB8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07427A-D579-50CE-AAF4-A600C42D7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664" y="3725035"/>
            <a:ext cx="1017873" cy="109728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C04F65D-F9F4-1EA9-AD6F-0FA3A3A76594}"/>
              </a:ext>
            </a:extLst>
          </p:cNvPr>
          <p:cNvSpPr txBox="1"/>
          <p:nvPr/>
        </p:nvSpPr>
        <p:spPr>
          <a:xfrm>
            <a:off x="977941" y="2779485"/>
            <a:ext cx="27213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CAY001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delivers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supplemental </a:t>
            </a:r>
            <a:r>
              <a:rPr kumimoji="0" lang="en-US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olyP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1A33D3-0ABC-134E-6DDA-214F94473A3D}"/>
              </a:ext>
            </a:extLst>
          </p:cNvPr>
          <p:cNvSpPr txBox="1"/>
          <p:nvPr/>
        </p:nvSpPr>
        <p:spPr>
          <a:xfrm>
            <a:off x="4803730" y="2232149"/>
            <a:ext cx="24223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Drives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+mn-cs"/>
              </a:rPr>
              <a:t>12x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faster thrombin generation</a:t>
            </a:r>
            <a:endParaRPr kumimoji="0" lang="en-US" sz="16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FFF94F0-E642-6694-9202-7701E76C30D1}"/>
              </a:ext>
            </a:extLst>
          </p:cNvPr>
          <p:cNvSpPr txBox="1"/>
          <p:nvPr/>
        </p:nvSpPr>
        <p:spPr>
          <a:xfrm>
            <a:off x="8047039" y="2308388"/>
            <a:ext cx="287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CAY001 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accelerates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the clotting response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60C781-B88D-AF32-D207-F105EDA5F803}"/>
              </a:ext>
            </a:extLst>
          </p:cNvPr>
          <p:cNvSpPr txBox="1"/>
          <p:nvPr/>
        </p:nvSpPr>
        <p:spPr>
          <a:xfrm>
            <a:off x="1296158" y="491342"/>
            <a:ext cx="98125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+mj-lt"/>
              </a:rPr>
              <a:t>CAY001 Delivers A Concentration of PolyP which Accelerates Normalizes The Clotting Response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2688C5-2B02-B28D-1B47-B5146E678CB1}"/>
              </a:ext>
            </a:extLst>
          </p:cNvPr>
          <p:cNvSpPr txBox="1"/>
          <p:nvPr/>
        </p:nvSpPr>
        <p:spPr>
          <a:xfrm>
            <a:off x="1155031" y="6439301"/>
            <a:ext cx="56981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Kudela ISTH oral presentation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DB0374-401E-5534-5EBA-E051CA8DBFD3}"/>
              </a:ext>
            </a:extLst>
          </p:cNvPr>
          <p:cNvSpPr txBox="1"/>
          <p:nvPr/>
        </p:nvSpPr>
        <p:spPr>
          <a:xfrm>
            <a:off x="4803730" y="4754717"/>
            <a:ext cx="24223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Normalizes thrombin generation </a:t>
            </a:r>
            <a:endParaRPr kumimoji="0" lang="en-US" sz="16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FB959D-B765-0C27-3825-2E61F0A0C7AC}"/>
              </a:ext>
            </a:extLst>
          </p:cNvPr>
          <p:cNvSpPr txBox="1"/>
          <p:nvPr/>
        </p:nvSpPr>
        <p:spPr>
          <a:xfrm>
            <a:off x="8047039" y="4754717"/>
            <a:ext cx="2872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Restores the ability to clot</a:t>
            </a:r>
          </a:p>
        </p:txBody>
      </p:sp>
    </p:spTree>
    <p:extLst>
      <p:ext uri="{BB962C8B-B14F-4D97-AF65-F5344CB8AC3E}">
        <p14:creationId xmlns:p14="http://schemas.microsoft.com/office/powerpoint/2010/main" val="327972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2"/>
    </mc:Choice>
    <mc:Fallback xmlns="">
      <p:transition spd="slow" advTm="3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7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30D346-25E1-F509-A0D3-FA8BD9A69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9AE2C-5BA5-F3EE-505F-35CDEAFD1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Potential to Address Three Platelet-Related Unmet Needs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C041B-D5FD-3340-D650-31BA1018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1C7FB-7256-45AB-8545-0DD6B0B3F0D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C1531B49-C762-0C40-BD79-A9BF43795B56}"/>
              </a:ext>
            </a:extLst>
          </p:cNvPr>
          <p:cNvSpPr/>
          <p:nvPr/>
        </p:nvSpPr>
        <p:spPr>
          <a:xfrm>
            <a:off x="3962399" y="3383769"/>
            <a:ext cx="4267200" cy="1837161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CC79356-F9F9-3A92-0580-6EEF5AC912A4}"/>
              </a:ext>
            </a:extLst>
          </p:cNvPr>
          <p:cNvSpPr/>
          <p:nvPr/>
        </p:nvSpPr>
        <p:spPr>
          <a:xfrm>
            <a:off x="2207646" y="4426045"/>
            <a:ext cx="2377440" cy="1219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EE4B8EA-6B25-C87B-280D-8AF6D925E38E}"/>
              </a:ext>
            </a:extLst>
          </p:cNvPr>
          <p:cNvSpPr/>
          <p:nvPr/>
        </p:nvSpPr>
        <p:spPr>
          <a:xfrm>
            <a:off x="4907279" y="2405029"/>
            <a:ext cx="2377440" cy="1219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E45FC33-500E-A14B-BD25-E1B03E36384B}"/>
              </a:ext>
            </a:extLst>
          </p:cNvPr>
          <p:cNvSpPr/>
          <p:nvPr/>
        </p:nvSpPr>
        <p:spPr>
          <a:xfrm>
            <a:off x="7680655" y="4426045"/>
            <a:ext cx="2377440" cy="1219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10000" sy="110000" algn="ctr" rotWithShape="0">
              <a:srgbClr val="00B0F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8D1060-E711-DC4F-2495-62FFD360061B}"/>
              </a:ext>
            </a:extLst>
          </p:cNvPr>
          <p:cNvSpPr txBox="1"/>
          <p:nvPr/>
        </p:nvSpPr>
        <p:spPr>
          <a:xfrm>
            <a:off x="5152102" y="2600342"/>
            <a:ext cx="1887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Reduces demand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5FCCDD-CEDB-AA3A-5496-17EBD20833B1}"/>
              </a:ext>
            </a:extLst>
          </p:cNvPr>
          <p:cNvSpPr txBox="1"/>
          <p:nvPr/>
        </p:nvSpPr>
        <p:spPr>
          <a:xfrm>
            <a:off x="7680655" y="4444916"/>
            <a:ext cx="23774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Normalizes when platelets are compromised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F7E19C-0A6E-B4CA-AEDE-A23FF40FC0B6}"/>
              </a:ext>
            </a:extLst>
          </p:cNvPr>
          <p:cNvSpPr txBox="1"/>
          <p:nvPr/>
        </p:nvSpPr>
        <p:spPr>
          <a:xfrm>
            <a:off x="2038530" y="4444916"/>
            <a:ext cx="2546556" cy="1200329"/>
          </a:xfrm>
          <a:prstGeom prst="rect">
            <a:avLst/>
          </a:prstGeom>
          <a:noFill/>
          <a:effectLst>
            <a:outerShdw blurRad="63500" sx="102000" sy="102000" algn="ctr" rotWithShape="0">
              <a:srgbClr val="00B0F0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Compliments novel platelet strategies</a:t>
            </a:r>
          </a:p>
        </p:txBody>
      </p:sp>
    </p:spTree>
    <p:extLst>
      <p:ext uri="{BB962C8B-B14F-4D97-AF65-F5344CB8AC3E}">
        <p14:creationId xmlns:p14="http://schemas.microsoft.com/office/powerpoint/2010/main" val="4194333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D1C03-3715-BB56-D501-2529CAD10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D363FF-E2EB-5A3A-0F21-1C2442E90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252" y="533052"/>
            <a:ext cx="10583934" cy="99961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3. </a:t>
            </a:r>
            <a:r>
              <a:rPr lang="en-US" sz="3600" dirty="0"/>
              <a:t>Normalizes hemostasis when platelets are compromised / deficient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44026C-B2EC-4D8C-029E-0B9F36918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53" y="119342"/>
            <a:ext cx="1434405" cy="6482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AAE3C5-EF6E-F4A8-DA31-FD3C1A152622}"/>
              </a:ext>
            </a:extLst>
          </p:cNvPr>
          <p:cNvSpPr txBox="1"/>
          <p:nvPr/>
        </p:nvSpPr>
        <p:spPr>
          <a:xfrm>
            <a:off x="5521870" y="2304857"/>
            <a:ext cx="58093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Bypasses P2Y12 platelet inhibition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C66D911-2BC0-CD76-C790-96F578E5B813}"/>
              </a:ext>
            </a:extLst>
          </p:cNvPr>
          <p:cNvSpPr/>
          <p:nvPr/>
        </p:nvSpPr>
        <p:spPr>
          <a:xfrm>
            <a:off x="950914" y="2103468"/>
            <a:ext cx="4055936" cy="4198191"/>
          </a:xfrm>
          <a:prstGeom prst="roundRect">
            <a:avLst>
              <a:gd name="adj" fmla="val 5489"/>
            </a:avLst>
          </a:prstGeom>
          <a:solidFill>
            <a:schemeClr val="bg1"/>
          </a:solidFill>
          <a:ln>
            <a:noFill/>
          </a:ln>
          <a:effectLst>
            <a:outerShdw blurRad="25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133CF3-0DFD-7FF9-14DC-2AF02B84E823}"/>
              </a:ext>
            </a:extLst>
          </p:cNvPr>
          <p:cNvSpPr txBox="1"/>
          <p:nvPr/>
        </p:nvSpPr>
        <p:spPr>
          <a:xfrm>
            <a:off x="1649626" y="2173408"/>
            <a:ext cx="29944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Clr>
                <a:schemeClr val="accent1"/>
              </a:buClr>
              <a:buFont typeface="Calibri" panose="020F0502020204030204" pitchFamily="34" charset="0"/>
              <a:buChar char="●"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80C5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33% reduction in blood loss 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B51027-0EBA-C423-3873-8C0696C561AE}"/>
              </a:ext>
            </a:extLst>
          </p:cNvPr>
          <p:cNvSpPr/>
          <p:nvPr/>
        </p:nvSpPr>
        <p:spPr>
          <a:xfrm>
            <a:off x="950914" y="2118060"/>
            <a:ext cx="4055936" cy="734000"/>
          </a:xfrm>
          <a:custGeom>
            <a:avLst/>
            <a:gdLst>
              <a:gd name="connsiteX0" fmla="*/ 232374 w 4805006"/>
              <a:gd name="connsiteY0" fmla="*/ 0 h 688906"/>
              <a:gd name="connsiteX1" fmla="*/ 4572632 w 4805006"/>
              <a:gd name="connsiteY1" fmla="*/ 0 h 688906"/>
              <a:gd name="connsiteX2" fmla="*/ 4805006 w 4805006"/>
              <a:gd name="connsiteY2" fmla="*/ 232374 h 688906"/>
              <a:gd name="connsiteX3" fmla="*/ 4805006 w 4805006"/>
              <a:gd name="connsiteY3" fmla="*/ 688906 h 688906"/>
              <a:gd name="connsiteX4" fmla="*/ 0 w 4805006"/>
              <a:gd name="connsiteY4" fmla="*/ 688906 h 688906"/>
              <a:gd name="connsiteX5" fmla="*/ 0 w 4805006"/>
              <a:gd name="connsiteY5" fmla="*/ 232374 h 688906"/>
              <a:gd name="connsiteX6" fmla="*/ 232374 w 4805006"/>
              <a:gd name="connsiteY6" fmla="*/ 0 h 688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5006" h="688906">
                <a:moveTo>
                  <a:pt x="232374" y="0"/>
                </a:moveTo>
                <a:lnTo>
                  <a:pt x="4572632" y="0"/>
                </a:lnTo>
                <a:cubicBezTo>
                  <a:pt x="4700969" y="0"/>
                  <a:pt x="4805006" y="104037"/>
                  <a:pt x="4805006" y="232374"/>
                </a:cubicBezTo>
                <a:lnTo>
                  <a:pt x="4805006" y="688906"/>
                </a:lnTo>
                <a:lnTo>
                  <a:pt x="0" y="688906"/>
                </a:lnTo>
                <a:lnTo>
                  <a:pt x="0" y="232374"/>
                </a:lnTo>
                <a:cubicBezTo>
                  <a:pt x="0" y="104037"/>
                  <a:pt x="104037" y="0"/>
                  <a:pt x="23237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79795F-96A2-8523-B5AF-B3B270E1EC35}"/>
              </a:ext>
            </a:extLst>
          </p:cNvPr>
          <p:cNvSpPr txBox="1"/>
          <p:nvPr/>
        </p:nvSpPr>
        <p:spPr>
          <a:xfrm>
            <a:off x="1169022" y="2267322"/>
            <a:ext cx="38130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Normalized blood loss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DBF88B-DFE3-5068-98D9-93099C1828F3}"/>
              </a:ext>
            </a:extLst>
          </p:cNvPr>
          <p:cNvSpPr txBox="1"/>
          <p:nvPr/>
        </p:nvSpPr>
        <p:spPr>
          <a:xfrm rot="16200000">
            <a:off x="260186" y="4080130"/>
            <a:ext cx="1987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blood loss (g/kg)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64D1C4-6C3B-6E50-3459-20C05F224D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37" t="57045" r="61139"/>
          <a:stretch/>
        </p:blipFill>
        <p:spPr>
          <a:xfrm>
            <a:off x="1476979" y="3135225"/>
            <a:ext cx="3166487" cy="24045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DC6B03A-4138-5CF3-DA0B-ED9A3B95395E}"/>
              </a:ext>
            </a:extLst>
          </p:cNvPr>
          <p:cNvSpPr txBox="1"/>
          <p:nvPr/>
        </p:nvSpPr>
        <p:spPr>
          <a:xfrm>
            <a:off x="3277201" y="3074531"/>
            <a:ext cx="914400" cy="276999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p &lt; 0.0001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3DD852-6000-F11E-CB86-0253AC2E37B4}"/>
              </a:ext>
            </a:extLst>
          </p:cNvPr>
          <p:cNvSpPr txBox="1"/>
          <p:nvPr/>
        </p:nvSpPr>
        <p:spPr>
          <a:xfrm>
            <a:off x="2299537" y="3074531"/>
            <a:ext cx="914400" cy="276999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p &lt; 0.001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9180E8-F111-7C7C-6599-6BB0B8DD76E6}"/>
              </a:ext>
            </a:extLst>
          </p:cNvPr>
          <p:cNvSpPr txBox="1"/>
          <p:nvPr/>
        </p:nvSpPr>
        <p:spPr>
          <a:xfrm>
            <a:off x="2834771" y="5071901"/>
            <a:ext cx="8848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Saline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Control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1FC498-022A-22B4-3433-7BD217972269}"/>
              </a:ext>
            </a:extLst>
          </p:cNvPr>
          <p:cNvSpPr txBox="1"/>
          <p:nvPr/>
        </p:nvSpPr>
        <p:spPr>
          <a:xfrm>
            <a:off x="2787497" y="5035798"/>
            <a:ext cx="88486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Saline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Control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(P2Y12 pre-treated)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9815E0-923D-829F-4C4A-5077FCD42DF9}"/>
              </a:ext>
            </a:extLst>
          </p:cNvPr>
          <p:cNvSpPr txBox="1"/>
          <p:nvPr/>
        </p:nvSpPr>
        <p:spPr>
          <a:xfrm>
            <a:off x="3811675" y="5035798"/>
            <a:ext cx="88486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CAY001</a:t>
            </a:r>
          </a:p>
          <a:p>
            <a:pPr lvl="0" algn="ctr">
              <a:defRPr/>
            </a:pPr>
            <a:r>
              <a:rPr lang="en-US" sz="900" dirty="0">
                <a:solidFill>
                  <a:prstClr val="black"/>
                </a:solidFill>
              </a:rPr>
              <a:t>(P2Y12 pre-treated)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E5F401-2BE0-DD19-2029-45874A532ACE}"/>
              </a:ext>
            </a:extLst>
          </p:cNvPr>
          <p:cNvSpPr txBox="1"/>
          <p:nvPr/>
        </p:nvSpPr>
        <p:spPr>
          <a:xfrm>
            <a:off x="1875252" y="5021923"/>
            <a:ext cx="8848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No P2Y12 / Saline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Control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02A7AD-4B96-C94F-BB16-29A0E3916D56}"/>
              </a:ext>
            </a:extLst>
          </p:cNvPr>
          <p:cNvSpPr txBox="1"/>
          <p:nvPr/>
        </p:nvSpPr>
        <p:spPr>
          <a:xfrm>
            <a:off x="950914" y="5772059"/>
            <a:ext cx="404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Mean blood loss; Error bars=SD; n=94; 60 min study</a:t>
            </a:r>
          </a:p>
          <a:p>
            <a:pPr algn="ctr"/>
            <a:r>
              <a:rPr lang="en-US" sz="1400" i="1" dirty="0"/>
              <a:t>Rat tail amputation</a:t>
            </a:r>
          </a:p>
        </p:txBody>
      </p:sp>
    </p:spTree>
    <p:extLst>
      <p:ext uri="{BB962C8B-B14F-4D97-AF65-F5344CB8AC3E}">
        <p14:creationId xmlns:p14="http://schemas.microsoft.com/office/powerpoint/2010/main" val="2528757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49310E5-74F1-6BD8-B30B-3643D7946087}"/>
              </a:ext>
            </a:extLst>
          </p:cNvPr>
          <p:cNvSpPr/>
          <p:nvPr/>
        </p:nvSpPr>
        <p:spPr>
          <a:xfrm>
            <a:off x="708395" y="1913970"/>
            <a:ext cx="4292306" cy="4170372"/>
          </a:xfrm>
          <a:prstGeom prst="roundRect">
            <a:avLst>
              <a:gd name="adj" fmla="val 5489"/>
            </a:avLst>
          </a:prstGeom>
          <a:solidFill>
            <a:schemeClr val="bg1"/>
          </a:solidFill>
          <a:ln>
            <a:noFill/>
          </a:ln>
          <a:effectLst>
            <a:outerShdw blurRad="25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D0DE9A-8439-ED73-F31A-FE82493C3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53" y="587071"/>
            <a:ext cx="11517555" cy="999611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Very Low Thromboembolic Risk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EE2887-1FA5-13EE-FABF-84C4380DB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53" y="125187"/>
            <a:ext cx="1434405" cy="6482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5E64DF-355C-3D39-FEA4-3FFF05BCADC8}"/>
              </a:ext>
            </a:extLst>
          </p:cNvPr>
          <p:cNvSpPr txBox="1"/>
          <p:nvPr/>
        </p:nvSpPr>
        <p:spPr>
          <a:xfrm>
            <a:off x="5473110" y="2235352"/>
            <a:ext cx="611453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No thrombosis until 800x effective dose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7 safety studies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Targeted effect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Does not initiate clotting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No “overshoot” in thrombin generation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Faster, not more clotting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PK/PD: Rapid onset of action and clearance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EDC00C-1B57-E4D9-BFCB-705CF333628A}"/>
              </a:ext>
            </a:extLst>
          </p:cNvPr>
          <p:cNvSpPr txBox="1"/>
          <p:nvPr/>
        </p:nvSpPr>
        <p:spPr>
          <a:xfrm>
            <a:off x="763817" y="2422685"/>
            <a:ext cx="22174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>
                <a:solidFill>
                  <a:prstClr val="black"/>
                </a:solidFill>
              </a:rPr>
              <a:t>PolyP normally circulating in blood</a:t>
            </a:r>
            <a:endParaRPr lang="en-US" sz="2000" b="1" baseline="30000" noProof="0" dirty="0">
              <a:solidFill>
                <a:prstClr val="black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02CDBA9-188A-6D9A-F184-71D71FA6E6E9}"/>
              </a:ext>
            </a:extLst>
          </p:cNvPr>
          <p:cNvSpPr txBox="1"/>
          <p:nvPr/>
        </p:nvSpPr>
        <p:spPr>
          <a:xfrm>
            <a:off x="3066668" y="2428224"/>
            <a:ext cx="18584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>
                <a:solidFill>
                  <a:prstClr val="black"/>
                </a:solidFill>
              </a:rPr>
              <a:t>Active only at bleeding site</a:t>
            </a:r>
            <a:endParaRPr lang="en-US" sz="2000" b="1" baseline="30000" noProof="0" dirty="0">
              <a:solidFill>
                <a:prstClr val="blac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AA7D94-D393-370F-7C99-73E760690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804" y="3149411"/>
            <a:ext cx="1300614" cy="28408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2BE0A1-D11E-2B64-DF6E-65D3AC8BA1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4398" y="3149411"/>
            <a:ext cx="2012529" cy="284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84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47907-657A-7AB7-EFB5-4AC5ADF0C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3D0D66-3AF7-0ABB-1994-5406ED9FD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53" y="125187"/>
            <a:ext cx="1434405" cy="64821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A8810D8-011B-CD88-76A3-E69F5F82770F}"/>
              </a:ext>
            </a:extLst>
          </p:cNvPr>
          <p:cNvSpPr/>
          <p:nvPr/>
        </p:nvSpPr>
        <p:spPr>
          <a:xfrm>
            <a:off x="1922242" y="4505659"/>
            <a:ext cx="3896329" cy="1899362"/>
          </a:xfrm>
          <a:prstGeom prst="roundRect">
            <a:avLst>
              <a:gd name="adj" fmla="val 3858"/>
            </a:avLst>
          </a:prstGeom>
          <a:solidFill>
            <a:schemeClr val="bg1"/>
          </a:solidFill>
          <a:ln>
            <a:noFill/>
          </a:ln>
          <a:effectLst>
            <a:outerShdw blurRad="25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179871-D180-CF03-6B23-A0CC6F8295A2}"/>
              </a:ext>
            </a:extLst>
          </p:cNvPr>
          <p:cNvSpPr txBox="1"/>
          <p:nvPr/>
        </p:nvSpPr>
        <p:spPr>
          <a:xfrm>
            <a:off x="571500" y="502139"/>
            <a:ext cx="10964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CAY001 Clinical PoC in Early 2026 (TRL 6c)</a:t>
            </a:r>
            <a:endParaRPr lang="en-US" sz="32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7510E6-2DE3-6DD6-855A-2A8DCC58BB60}"/>
              </a:ext>
            </a:extLst>
          </p:cNvPr>
          <p:cNvSpPr txBox="1"/>
          <p:nvPr/>
        </p:nvSpPr>
        <p:spPr>
          <a:xfrm>
            <a:off x="6157119" y="4641179"/>
            <a:ext cx="4280973" cy="1561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è"/>
            </a:pPr>
            <a:r>
              <a:rPr lang="en-US" sz="2000" dirty="0"/>
              <a:t>Blood biomarkers predictive of bleeding outcomes</a:t>
            </a:r>
          </a:p>
          <a:p>
            <a:pPr marL="509588" lvl="1" indent="-1698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Thrombin generation= hemostatic efficacy</a:t>
            </a:r>
          </a:p>
          <a:p>
            <a:pPr marL="509588" lvl="1" indent="-1698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TEG= speed and quality of clotting </a:t>
            </a:r>
          </a:p>
          <a:p>
            <a:pPr marL="509588" lvl="1" indent="-1698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Universal across bleeding types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2E8F6EF-5C39-8153-82EC-9F6245E90085}"/>
              </a:ext>
            </a:extLst>
          </p:cNvPr>
          <p:cNvSpPr txBox="1"/>
          <p:nvPr/>
        </p:nvSpPr>
        <p:spPr>
          <a:xfrm>
            <a:off x="2017365" y="4601535"/>
            <a:ext cx="3878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dirty="0"/>
              <a:t>3:1 randomized placebo-controlled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dirty="0"/>
              <a:t>Healthy Volunteers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dirty="0"/>
              <a:t>SAD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dirty="0"/>
              <a:t>10 minute IV injection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dirty="0"/>
              <a:t>1 day to efficacy; 28 days to safety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dirty="0"/>
              <a:t>Endpoints: Safety, PK and PD</a:t>
            </a:r>
            <a:endParaRPr lang="en-US" strike="sngStrik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84D0AA-AE1B-E734-256A-599BDB37B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53" y="1407996"/>
            <a:ext cx="11777125" cy="304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36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E388D-0E29-B4DC-433D-242DDE046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0918A6-3BF8-E5E6-664F-10D48892B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53" y="125187"/>
            <a:ext cx="1434405" cy="6482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01A9C0C-877C-C83C-99D2-0A4B934277EC}"/>
              </a:ext>
            </a:extLst>
          </p:cNvPr>
          <p:cNvSpPr txBox="1"/>
          <p:nvPr/>
        </p:nvSpPr>
        <p:spPr>
          <a:xfrm>
            <a:off x="571500" y="502139"/>
            <a:ext cx="10964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Thank You</a:t>
            </a:r>
            <a:endParaRPr lang="en-US" sz="32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70DF6E-5878-5196-D87E-E80106815B85}"/>
              </a:ext>
            </a:extLst>
          </p:cNvPr>
          <p:cNvSpPr txBox="1"/>
          <p:nvPr/>
        </p:nvSpPr>
        <p:spPr>
          <a:xfrm>
            <a:off x="2187677" y="1843950"/>
            <a:ext cx="781664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Phase 1 study supported by award: MTEC-21-06-MPAI-078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/>
              <a:t>Previous support from DARPA, Army SBIR, JWMRP and Army </a:t>
            </a:r>
            <a:r>
              <a:rPr lang="en-US" sz="3600" dirty="0" err="1"/>
              <a:t>xTechSearch</a:t>
            </a:r>
            <a:endParaRPr lang="en-US" sz="3600" dirty="0"/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168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72468-EDCD-A84E-C110-1D44D45D5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F91831-FE09-F33D-02A5-A5C6C9A31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52" y="763401"/>
            <a:ext cx="11243356" cy="999611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CAY001 is a clinical-stage, first-in-class systemic hemostat 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DE6EAD-2E92-937B-CD95-B68EEFB650F0}"/>
              </a:ext>
            </a:extLst>
          </p:cNvPr>
          <p:cNvSpPr/>
          <p:nvPr/>
        </p:nvSpPr>
        <p:spPr>
          <a:xfrm>
            <a:off x="706941" y="2082962"/>
            <a:ext cx="3611880" cy="39939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26B0B3-02BD-972F-F667-31AE367AB9A8}"/>
              </a:ext>
            </a:extLst>
          </p:cNvPr>
          <p:cNvSpPr txBox="1"/>
          <p:nvPr/>
        </p:nvSpPr>
        <p:spPr>
          <a:xfrm>
            <a:off x="1377501" y="2342459"/>
            <a:ext cx="233807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CAY001</a:t>
            </a:r>
          </a:p>
          <a:p>
            <a:pPr algn="ctr"/>
            <a:r>
              <a:rPr lang="en-US" b="1" i="1" dirty="0"/>
              <a:t>(</a:t>
            </a:r>
            <a:r>
              <a:rPr lang="en-US" b="1" i="1" dirty="0" err="1"/>
              <a:t>polyP</a:t>
            </a:r>
            <a:r>
              <a:rPr lang="en-US" b="1" i="1" dirty="0"/>
              <a:t>-SNP complex)</a:t>
            </a:r>
            <a:endParaRPr lang="en-US" sz="1600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8B859F-7D93-5055-8E87-B0B679804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672" y="3374151"/>
            <a:ext cx="1854417" cy="23763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4EE62D7-1739-ADDF-E1D0-29AA3AED89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53" y="119342"/>
            <a:ext cx="1434405" cy="6482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0B9EB6-71CB-EA17-E3EB-07F42F05827E}"/>
              </a:ext>
            </a:extLst>
          </p:cNvPr>
          <p:cNvSpPr txBox="1"/>
          <p:nvPr/>
        </p:nvSpPr>
        <p:spPr>
          <a:xfrm>
            <a:off x="5594554" y="2820682"/>
            <a:ext cx="5456905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Injectable drug for non-compressible major hemorrhage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Fully synthetic; mass-produced / stocked</a:t>
            </a:r>
            <a:r>
              <a:rPr lang="en-US" sz="2600" b="1" i="1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136078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632C0-39FA-BD75-9F29-A1D402300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Potential to Address Three Platelet-Related Unmet Needs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27E54-E2F2-2F66-1B2B-395ABB755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1C7FB-7256-45AB-8545-0DD6B0B3F0D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0B39D2CE-B38F-FE8D-65D2-9A9E31162536}"/>
              </a:ext>
            </a:extLst>
          </p:cNvPr>
          <p:cNvSpPr/>
          <p:nvPr/>
        </p:nvSpPr>
        <p:spPr>
          <a:xfrm>
            <a:off x="3962399" y="3383769"/>
            <a:ext cx="4267200" cy="1837161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E2AA960-25B1-A539-F6DA-E316BE43C5B0}"/>
              </a:ext>
            </a:extLst>
          </p:cNvPr>
          <p:cNvSpPr/>
          <p:nvPr/>
        </p:nvSpPr>
        <p:spPr>
          <a:xfrm>
            <a:off x="7680960" y="4407736"/>
            <a:ext cx="2377440" cy="1219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A331AE5-0231-21C1-E5A3-860840A8CF01}"/>
              </a:ext>
            </a:extLst>
          </p:cNvPr>
          <p:cNvSpPr/>
          <p:nvPr/>
        </p:nvSpPr>
        <p:spPr>
          <a:xfrm>
            <a:off x="4907279" y="2405029"/>
            <a:ext cx="2377440" cy="1219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FA3512D-23A6-8A4C-19F4-BE9A35A2F16D}"/>
              </a:ext>
            </a:extLst>
          </p:cNvPr>
          <p:cNvSpPr/>
          <p:nvPr/>
        </p:nvSpPr>
        <p:spPr>
          <a:xfrm>
            <a:off x="2133598" y="4407736"/>
            <a:ext cx="2377440" cy="1219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ECF073-2717-92D3-561C-A0C9347B3F3F}"/>
              </a:ext>
            </a:extLst>
          </p:cNvPr>
          <p:cNvSpPr txBox="1"/>
          <p:nvPr/>
        </p:nvSpPr>
        <p:spPr>
          <a:xfrm>
            <a:off x="5152102" y="2600342"/>
            <a:ext cx="1887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Reduces demand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797A04-706B-C194-1325-0C7357BE4F08}"/>
              </a:ext>
            </a:extLst>
          </p:cNvPr>
          <p:cNvSpPr txBox="1"/>
          <p:nvPr/>
        </p:nvSpPr>
        <p:spPr>
          <a:xfrm>
            <a:off x="7732089" y="4407736"/>
            <a:ext cx="23774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Normalizes when platelets are compromised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0AC903-AE26-B25F-0943-0D87CE6ECE8D}"/>
              </a:ext>
            </a:extLst>
          </p:cNvPr>
          <p:cNvSpPr txBox="1"/>
          <p:nvPr/>
        </p:nvSpPr>
        <p:spPr>
          <a:xfrm>
            <a:off x="1986116" y="4426607"/>
            <a:ext cx="25465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Compliments novel platelet strategies</a:t>
            </a:r>
          </a:p>
        </p:txBody>
      </p:sp>
    </p:spTree>
    <p:extLst>
      <p:ext uri="{BB962C8B-B14F-4D97-AF65-F5344CB8AC3E}">
        <p14:creationId xmlns:p14="http://schemas.microsoft.com/office/powerpoint/2010/main" val="3531747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7D9CB-E060-592C-AE96-3E1E08A53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E7B20-EAF5-9945-431C-B89379B5D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Potential to Address Three Platelet-Related Unmet Needs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1AB44E-D101-0B60-8D19-194AD3A57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1C7FB-7256-45AB-8545-0DD6B0B3F0D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8002829F-A17C-D80A-D89C-F752B7335A9E}"/>
              </a:ext>
            </a:extLst>
          </p:cNvPr>
          <p:cNvSpPr/>
          <p:nvPr/>
        </p:nvSpPr>
        <p:spPr>
          <a:xfrm>
            <a:off x="3962399" y="3383769"/>
            <a:ext cx="4267200" cy="1837161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8831544-BD15-C404-D018-2971C89E69E3}"/>
              </a:ext>
            </a:extLst>
          </p:cNvPr>
          <p:cNvSpPr/>
          <p:nvPr/>
        </p:nvSpPr>
        <p:spPr>
          <a:xfrm>
            <a:off x="7680960" y="4407736"/>
            <a:ext cx="2377440" cy="1219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774C9BB-6500-F5B4-70B6-D50FAF5127B6}"/>
              </a:ext>
            </a:extLst>
          </p:cNvPr>
          <p:cNvSpPr/>
          <p:nvPr/>
        </p:nvSpPr>
        <p:spPr>
          <a:xfrm>
            <a:off x="4907279" y="2405029"/>
            <a:ext cx="2377440" cy="1219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10000" sy="110000" algn="ctr" rotWithShape="0">
              <a:srgbClr val="00B0F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ABA4F09-1CFB-62EC-5F57-B5311DAE7261}"/>
              </a:ext>
            </a:extLst>
          </p:cNvPr>
          <p:cNvSpPr/>
          <p:nvPr/>
        </p:nvSpPr>
        <p:spPr>
          <a:xfrm>
            <a:off x="2133598" y="4407736"/>
            <a:ext cx="2377440" cy="1219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8746D2-ED14-53EF-F29E-E23F97BA29CD}"/>
              </a:ext>
            </a:extLst>
          </p:cNvPr>
          <p:cNvSpPr txBox="1"/>
          <p:nvPr/>
        </p:nvSpPr>
        <p:spPr>
          <a:xfrm>
            <a:off x="5152102" y="2600342"/>
            <a:ext cx="1887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Reduces demand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2F0E74-8960-E6A4-0278-711C7F3B5035}"/>
              </a:ext>
            </a:extLst>
          </p:cNvPr>
          <p:cNvSpPr txBox="1"/>
          <p:nvPr/>
        </p:nvSpPr>
        <p:spPr>
          <a:xfrm>
            <a:off x="7732089" y="4407736"/>
            <a:ext cx="23774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Normalizes when platelets are compromised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A0E6D5-3911-D9F5-1E4E-D7B5592CD498}"/>
              </a:ext>
            </a:extLst>
          </p:cNvPr>
          <p:cNvSpPr txBox="1"/>
          <p:nvPr/>
        </p:nvSpPr>
        <p:spPr>
          <a:xfrm>
            <a:off x="1986116" y="4426607"/>
            <a:ext cx="25465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Compliments novel platelet strategies</a:t>
            </a:r>
          </a:p>
        </p:txBody>
      </p:sp>
    </p:spTree>
    <p:extLst>
      <p:ext uri="{BB962C8B-B14F-4D97-AF65-F5344CB8AC3E}">
        <p14:creationId xmlns:p14="http://schemas.microsoft.com/office/powerpoint/2010/main" val="1040253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2B49F3-D7E5-3EF6-7A31-E0C018F23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6500FD-BE5F-C59F-5D31-C943D51AE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865" y="763401"/>
            <a:ext cx="9812593" cy="99961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1. </a:t>
            </a:r>
            <a:r>
              <a:rPr lang="en-US" sz="3600" dirty="0"/>
              <a:t>CAY001 reduces demand for platelets (and other) blood products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912A36-41DC-8E7F-FCFB-A79CB5D48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53" y="119342"/>
            <a:ext cx="1434405" cy="6482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F83B7F-ADB8-AC55-3417-04C51926B6E8}"/>
              </a:ext>
            </a:extLst>
          </p:cNvPr>
          <p:cNvSpPr txBox="1"/>
          <p:nvPr/>
        </p:nvSpPr>
        <p:spPr>
          <a:xfrm>
            <a:off x="5449657" y="2255281"/>
            <a:ext cx="64473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Standardized injury models (rat tail amputation / swine grade V liver injury)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80A12E-A540-2EF2-B84F-0A803F4D24C4}"/>
              </a:ext>
            </a:extLst>
          </p:cNvPr>
          <p:cNvSpPr txBox="1"/>
          <p:nvPr/>
        </p:nvSpPr>
        <p:spPr>
          <a:xfrm>
            <a:off x="336843" y="6545495"/>
            <a:ext cx="6339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Presented at the American Society of Hematology Congress, 2024</a:t>
            </a:r>
          </a:p>
        </p:txBody>
      </p:sp>
    </p:spTree>
    <p:extLst>
      <p:ext uri="{BB962C8B-B14F-4D97-AF65-F5344CB8AC3E}">
        <p14:creationId xmlns:p14="http://schemas.microsoft.com/office/powerpoint/2010/main" val="1939625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402BD-C223-1863-01F7-D2F8D4450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A95C5C-83A3-EF4B-23AD-6EF813DC5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865" y="763401"/>
            <a:ext cx="9812593" cy="99961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1. </a:t>
            </a:r>
            <a:r>
              <a:rPr lang="en-US" sz="3600" dirty="0"/>
              <a:t>CAY001 reduces demand for platelets (and other) blood products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4DD866-0D96-25F9-1629-462378A9D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53" y="119342"/>
            <a:ext cx="1434405" cy="6482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AB6871-1698-12E4-5CE7-A6A1D79DF55C}"/>
              </a:ext>
            </a:extLst>
          </p:cNvPr>
          <p:cNvSpPr txBox="1"/>
          <p:nvPr/>
        </p:nvSpPr>
        <p:spPr>
          <a:xfrm>
            <a:off x="5449657" y="2255281"/>
            <a:ext cx="644737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Standardized injury models (rat tail amputation / swine grade V liver injury)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Model induced severe blood loss for control-treated animals (&gt;40% total blood volume)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94E32E4-A83B-E997-36C0-74C63946A759}"/>
              </a:ext>
            </a:extLst>
          </p:cNvPr>
          <p:cNvSpPr/>
          <p:nvPr/>
        </p:nvSpPr>
        <p:spPr>
          <a:xfrm>
            <a:off x="1018749" y="2103237"/>
            <a:ext cx="3922960" cy="4247904"/>
          </a:xfrm>
          <a:prstGeom prst="roundRect">
            <a:avLst>
              <a:gd name="adj" fmla="val 5489"/>
            </a:avLst>
          </a:prstGeom>
          <a:solidFill>
            <a:schemeClr val="bg1"/>
          </a:solidFill>
          <a:ln>
            <a:noFill/>
          </a:ln>
          <a:effectLst>
            <a:outerShdw blurRad="25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9AF9FD17-4A36-EE47-8F01-A6E25476FE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4302565"/>
              </p:ext>
            </p:extLst>
          </p:nvPr>
        </p:nvGraphicFramePr>
        <p:xfrm>
          <a:off x="1103380" y="2789210"/>
          <a:ext cx="3655433" cy="3291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FC6F7A8-9975-4038-8BAF-F4D1803AE5DB}"/>
              </a:ext>
            </a:extLst>
          </p:cNvPr>
          <p:cNvSpPr txBox="1"/>
          <p:nvPr/>
        </p:nvSpPr>
        <p:spPr>
          <a:xfrm>
            <a:off x="336843" y="6545495"/>
            <a:ext cx="6339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Presented at the American Society of Hematology Congress, 2024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6912E2-4104-4B60-75B3-0772E3110D30}"/>
              </a:ext>
            </a:extLst>
          </p:cNvPr>
          <p:cNvSpPr txBox="1"/>
          <p:nvPr/>
        </p:nvSpPr>
        <p:spPr>
          <a:xfrm>
            <a:off x="2153434" y="5611366"/>
            <a:ext cx="88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Saline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2A884C-395D-A4C9-E870-E11C200722ED}"/>
              </a:ext>
            </a:extLst>
          </p:cNvPr>
          <p:cNvSpPr txBox="1"/>
          <p:nvPr/>
        </p:nvSpPr>
        <p:spPr>
          <a:xfrm>
            <a:off x="3515403" y="5599796"/>
            <a:ext cx="88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CAY001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E0607C-3F69-5254-4D60-2DCF6C1346E7}"/>
              </a:ext>
            </a:extLst>
          </p:cNvPr>
          <p:cNvSpPr txBox="1"/>
          <p:nvPr/>
        </p:nvSpPr>
        <p:spPr>
          <a:xfrm>
            <a:off x="1103380" y="5860549"/>
            <a:ext cx="37744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Mean bleeding time; Error bars=SD; n=23; 60 min study</a:t>
            </a:r>
          </a:p>
          <a:p>
            <a:pPr algn="ctr"/>
            <a:r>
              <a:rPr lang="en-US" sz="1400" b="1" i="1" dirty="0"/>
              <a:t>Rat tail amputation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1559AC-E567-301D-ABF3-D6B427A1C140}"/>
              </a:ext>
            </a:extLst>
          </p:cNvPr>
          <p:cNvSpPr/>
          <p:nvPr/>
        </p:nvSpPr>
        <p:spPr>
          <a:xfrm>
            <a:off x="3834929" y="5217004"/>
            <a:ext cx="245807" cy="302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31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2FF53-469B-A356-5CD3-9D09172DA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B02CEF-5CF7-18B4-4F9F-1DBEB125E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865" y="763401"/>
            <a:ext cx="9812593" cy="99961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1. </a:t>
            </a:r>
            <a:r>
              <a:rPr lang="en-US" sz="3600" dirty="0"/>
              <a:t>CAY001 reduces demand for platelets (and other) blood products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B3BCC0-15DE-4D46-BE5E-8325E7FEB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53" y="119342"/>
            <a:ext cx="1434405" cy="6482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6883ED-7A7F-D397-899F-155891D77ABB}"/>
              </a:ext>
            </a:extLst>
          </p:cNvPr>
          <p:cNvSpPr txBox="1"/>
          <p:nvPr/>
        </p:nvSpPr>
        <p:spPr>
          <a:xfrm>
            <a:off x="5449657" y="2255281"/>
            <a:ext cx="644737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Models induced severe blood loss for control-treated animals (&gt;40% total blood volume)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CAY001-treated animals stopped bleeding in 5 minutes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FD0A6C2-31B1-EEBA-860B-6F4B199719B7}"/>
              </a:ext>
            </a:extLst>
          </p:cNvPr>
          <p:cNvSpPr/>
          <p:nvPr/>
        </p:nvSpPr>
        <p:spPr>
          <a:xfrm>
            <a:off x="1018749" y="2024581"/>
            <a:ext cx="3922960" cy="4247904"/>
          </a:xfrm>
          <a:prstGeom prst="roundRect">
            <a:avLst>
              <a:gd name="adj" fmla="val 5489"/>
            </a:avLst>
          </a:prstGeom>
          <a:solidFill>
            <a:schemeClr val="bg1"/>
          </a:solidFill>
          <a:ln>
            <a:noFill/>
          </a:ln>
          <a:effectLst>
            <a:outerShdw blurRad="25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94F7946-A8BF-318B-2212-BFFB67217279}"/>
              </a:ext>
            </a:extLst>
          </p:cNvPr>
          <p:cNvSpPr/>
          <p:nvPr/>
        </p:nvSpPr>
        <p:spPr>
          <a:xfrm>
            <a:off x="1018747" y="2024581"/>
            <a:ext cx="3922960" cy="648217"/>
          </a:xfrm>
          <a:custGeom>
            <a:avLst/>
            <a:gdLst>
              <a:gd name="connsiteX0" fmla="*/ 232374 w 4805006"/>
              <a:gd name="connsiteY0" fmla="*/ 0 h 688906"/>
              <a:gd name="connsiteX1" fmla="*/ 4572632 w 4805006"/>
              <a:gd name="connsiteY1" fmla="*/ 0 h 688906"/>
              <a:gd name="connsiteX2" fmla="*/ 4805006 w 4805006"/>
              <a:gd name="connsiteY2" fmla="*/ 232374 h 688906"/>
              <a:gd name="connsiteX3" fmla="*/ 4805006 w 4805006"/>
              <a:gd name="connsiteY3" fmla="*/ 688906 h 688906"/>
              <a:gd name="connsiteX4" fmla="*/ 0 w 4805006"/>
              <a:gd name="connsiteY4" fmla="*/ 688906 h 688906"/>
              <a:gd name="connsiteX5" fmla="*/ 0 w 4805006"/>
              <a:gd name="connsiteY5" fmla="*/ 232374 h 688906"/>
              <a:gd name="connsiteX6" fmla="*/ 232374 w 4805006"/>
              <a:gd name="connsiteY6" fmla="*/ 0 h 688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5006" h="688906">
                <a:moveTo>
                  <a:pt x="232374" y="0"/>
                </a:moveTo>
                <a:lnTo>
                  <a:pt x="4572632" y="0"/>
                </a:lnTo>
                <a:cubicBezTo>
                  <a:pt x="4700969" y="0"/>
                  <a:pt x="4805006" y="104037"/>
                  <a:pt x="4805006" y="232374"/>
                </a:cubicBezTo>
                <a:lnTo>
                  <a:pt x="4805006" y="688906"/>
                </a:lnTo>
                <a:lnTo>
                  <a:pt x="0" y="688906"/>
                </a:lnTo>
                <a:lnTo>
                  <a:pt x="0" y="232374"/>
                </a:lnTo>
                <a:cubicBezTo>
                  <a:pt x="0" y="104037"/>
                  <a:pt x="104037" y="0"/>
                  <a:pt x="232374" y="0"/>
                </a:cubicBezTo>
                <a:close/>
              </a:path>
            </a:pathLst>
          </a:custGeom>
          <a:solidFill>
            <a:srgbClr val="79797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F4BC12-EFE5-B7CE-EB83-CD2F9B5FDDAB}"/>
              </a:ext>
            </a:extLst>
          </p:cNvPr>
          <p:cNvSpPr txBox="1"/>
          <p:nvPr/>
        </p:nvSpPr>
        <p:spPr>
          <a:xfrm>
            <a:off x="3298648" y="4493959"/>
            <a:ext cx="1243855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dirty="0"/>
              <a:t>p &lt; 0.0001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F934E9-D9FC-1EDE-0175-B2800A7A1F53}"/>
              </a:ext>
            </a:extLst>
          </p:cNvPr>
          <p:cNvSpPr txBox="1"/>
          <p:nvPr/>
        </p:nvSpPr>
        <p:spPr>
          <a:xfrm>
            <a:off x="908808" y="2188223"/>
            <a:ext cx="4100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91% Faster Hemostasis 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7E765E7A-DEAB-5CB8-B0DD-A91C1B4573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7382634"/>
              </p:ext>
            </p:extLst>
          </p:nvPr>
        </p:nvGraphicFramePr>
        <p:xfrm>
          <a:off x="1103380" y="2789210"/>
          <a:ext cx="3655433" cy="3291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B80AC6B-4A58-B1E8-0982-AC9F2E3F0B41}"/>
              </a:ext>
            </a:extLst>
          </p:cNvPr>
          <p:cNvSpPr txBox="1"/>
          <p:nvPr/>
        </p:nvSpPr>
        <p:spPr>
          <a:xfrm>
            <a:off x="336843" y="6545495"/>
            <a:ext cx="6339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Presented at the American Society of Hematology Congress, 2024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93D36C-FA1D-45B0-AE09-7D5DAC34FE69}"/>
              </a:ext>
            </a:extLst>
          </p:cNvPr>
          <p:cNvSpPr txBox="1"/>
          <p:nvPr/>
        </p:nvSpPr>
        <p:spPr>
          <a:xfrm>
            <a:off x="2153434" y="5611366"/>
            <a:ext cx="88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Saline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94C705-EDDA-6FB5-E4BC-D390A0F42E6C}"/>
              </a:ext>
            </a:extLst>
          </p:cNvPr>
          <p:cNvSpPr txBox="1"/>
          <p:nvPr/>
        </p:nvSpPr>
        <p:spPr>
          <a:xfrm>
            <a:off x="3515403" y="5599796"/>
            <a:ext cx="88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CAY001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EA93A5-5F6B-9DAF-6638-575E1F851219}"/>
              </a:ext>
            </a:extLst>
          </p:cNvPr>
          <p:cNvSpPr txBox="1"/>
          <p:nvPr/>
        </p:nvSpPr>
        <p:spPr>
          <a:xfrm>
            <a:off x="1103380" y="5860549"/>
            <a:ext cx="3774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Mean bleeding time; Error bars=SD; n=23; 60 min study</a:t>
            </a:r>
          </a:p>
          <a:p>
            <a:pPr algn="ctr"/>
            <a:r>
              <a:rPr lang="en-US" sz="1200" i="1" dirty="0"/>
              <a:t>Rat tail amputation</a:t>
            </a:r>
          </a:p>
        </p:txBody>
      </p:sp>
    </p:spTree>
    <p:extLst>
      <p:ext uri="{BB962C8B-B14F-4D97-AF65-F5344CB8AC3E}">
        <p14:creationId xmlns:p14="http://schemas.microsoft.com/office/powerpoint/2010/main" val="1344474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BC5E2-304F-E8C8-BE80-30A2C660A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FD174-7736-83BC-8BD8-9CF751536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Potential to Address Three Platelet-Related Unmet Needs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C46A83-3AC3-6228-393D-C4FB70D78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1C7FB-7256-45AB-8545-0DD6B0B3F0D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1F8290F4-EA52-BD8B-5829-D37EEC4934D7}"/>
              </a:ext>
            </a:extLst>
          </p:cNvPr>
          <p:cNvSpPr/>
          <p:nvPr/>
        </p:nvSpPr>
        <p:spPr>
          <a:xfrm>
            <a:off x="3962399" y="3383769"/>
            <a:ext cx="4267200" cy="1837161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6B2556E-D2EF-486A-E2EE-1A9DDCEC7749}"/>
              </a:ext>
            </a:extLst>
          </p:cNvPr>
          <p:cNvSpPr/>
          <p:nvPr/>
        </p:nvSpPr>
        <p:spPr>
          <a:xfrm>
            <a:off x="7680960" y="4407736"/>
            <a:ext cx="2377440" cy="1219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2CFDCBF-FF82-DC94-C126-C158582F9255}"/>
              </a:ext>
            </a:extLst>
          </p:cNvPr>
          <p:cNvSpPr/>
          <p:nvPr/>
        </p:nvSpPr>
        <p:spPr>
          <a:xfrm>
            <a:off x="4907279" y="2405029"/>
            <a:ext cx="2377440" cy="1219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BAA1244-0280-6F2B-ADC7-E370482F4445}"/>
              </a:ext>
            </a:extLst>
          </p:cNvPr>
          <p:cNvSpPr/>
          <p:nvPr/>
        </p:nvSpPr>
        <p:spPr>
          <a:xfrm>
            <a:off x="2133598" y="4407736"/>
            <a:ext cx="2377440" cy="1219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10000" sy="110000" algn="ctr" rotWithShape="0">
              <a:srgbClr val="00B0F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84A68F-EBE2-2AC5-2B24-CF2E6A8E1A35}"/>
              </a:ext>
            </a:extLst>
          </p:cNvPr>
          <p:cNvSpPr txBox="1"/>
          <p:nvPr/>
        </p:nvSpPr>
        <p:spPr>
          <a:xfrm>
            <a:off x="5152102" y="2600342"/>
            <a:ext cx="1887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Reduces demand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6C73EA-10E7-972D-B6D3-437D30527046}"/>
              </a:ext>
            </a:extLst>
          </p:cNvPr>
          <p:cNvSpPr txBox="1"/>
          <p:nvPr/>
        </p:nvSpPr>
        <p:spPr>
          <a:xfrm>
            <a:off x="7732089" y="4407736"/>
            <a:ext cx="23774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Normalizes when platelets are compromised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54FAE8-EF91-54E0-6051-0EA9F76E678D}"/>
              </a:ext>
            </a:extLst>
          </p:cNvPr>
          <p:cNvSpPr txBox="1"/>
          <p:nvPr/>
        </p:nvSpPr>
        <p:spPr>
          <a:xfrm>
            <a:off x="2038530" y="4444916"/>
            <a:ext cx="2546556" cy="1200329"/>
          </a:xfrm>
          <a:prstGeom prst="rect">
            <a:avLst/>
          </a:prstGeom>
          <a:noFill/>
          <a:effectLst>
            <a:outerShdw blurRad="63500" sx="102000" sy="102000" algn="ctr" rotWithShape="0">
              <a:srgbClr val="00B0F0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Compliments novel platelet strategies</a:t>
            </a:r>
          </a:p>
        </p:txBody>
      </p:sp>
    </p:spTree>
    <p:extLst>
      <p:ext uri="{BB962C8B-B14F-4D97-AF65-F5344CB8AC3E}">
        <p14:creationId xmlns:p14="http://schemas.microsoft.com/office/powerpoint/2010/main" val="3486765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F8A36-76DC-CED7-F588-3B3B5CEED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F9ED84-524E-32BC-944C-676054D47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91" y="607752"/>
            <a:ext cx="10583934" cy="99961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2. </a:t>
            </a:r>
            <a:r>
              <a:rPr lang="en-US" sz="3600" dirty="0"/>
              <a:t>Compliments synthetic / preserved platelet strategies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4081D8-487F-CD4D-D02F-FF160C912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53" y="119342"/>
            <a:ext cx="1434405" cy="6482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1466C6-4B8D-EB4D-92BF-5362B1336E2D}"/>
              </a:ext>
            </a:extLst>
          </p:cNvPr>
          <p:cNvSpPr txBox="1"/>
          <p:nvPr/>
        </p:nvSpPr>
        <p:spPr>
          <a:xfrm>
            <a:off x="6724215" y="2585686"/>
            <a:ext cx="514584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PolyP Integral to the platelet – coagulation cascade interaction</a:t>
            </a:r>
          </a:p>
          <a:p>
            <a:pPr marL="914400" lvl="1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Released from platelets upon activation</a:t>
            </a:r>
          </a:p>
          <a:p>
            <a:pPr marL="914400" lvl="1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Feeds the coagulation cascade to produce thrombin</a:t>
            </a:r>
          </a:p>
          <a:p>
            <a:pPr marL="914400" lvl="1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Thrombin activates more platelets</a:t>
            </a:r>
          </a:p>
          <a:p>
            <a:pPr marL="914400" lvl="1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Cycle continues until a critical amount of thrombin is generated</a:t>
            </a: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8BFE61-094F-89A9-FCB8-42C86A3C6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30" y="1705654"/>
            <a:ext cx="3703320" cy="6980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3BF1967-4CE9-1AE1-F8E2-13984EB16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315" y="2371484"/>
            <a:ext cx="2651760" cy="14889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F0DD411-323C-65AD-A083-BCBFD06F6B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8950" y="1867226"/>
            <a:ext cx="1938696" cy="2804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8F3FAA0-14B5-E2A1-E29F-997F4DE11E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7085" y="2109384"/>
            <a:ext cx="2615411" cy="91447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0BCF9E1-122C-7B53-3474-83C66108386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3466" b="14576"/>
          <a:stretch>
            <a:fillRect/>
          </a:stretch>
        </p:blipFill>
        <p:spPr>
          <a:xfrm rot="16200000">
            <a:off x="1651201" y="4727591"/>
            <a:ext cx="1243692" cy="1488950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DF7B127-8CC9-E4AE-2F89-885701EEEF55}"/>
              </a:ext>
            </a:extLst>
          </p:cNvPr>
          <p:cNvCxnSpPr>
            <a:cxnSpLocks/>
          </p:cNvCxnSpPr>
          <p:nvPr/>
        </p:nvCxnSpPr>
        <p:spPr>
          <a:xfrm flipH="1">
            <a:off x="3586421" y="2743497"/>
            <a:ext cx="855307" cy="370356"/>
          </a:xfrm>
          <a:prstGeom prst="straightConnector1">
            <a:avLst/>
          </a:prstGeom>
          <a:ln w="38100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91F796E-59F6-A62A-CB5B-631A67D80361}"/>
              </a:ext>
            </a:extLst>
          </p:cNvPr>
          <p:cNvCxnSpPr>
            <a:cxnSpLocks/>
          </p:cNvCxnSpPr>
          <p:nvPr/>
        </p:nvCxnSpPr>
        <p:spPr>
          <a:xfrm flipV="1">
            <a:off x="2894864" y="3023863"/>
            <a:ext cx="2342024" cy="2013218"/>
          </a:xfrm>
          <a:prstGeom prst="straightConnector1">
            <a:avLst/>
          </a:prstGeom>
          <a:ln w="38100">
            <a:headEnd w="lg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F42CC7B-5FEC-8ADD-CF6A-F119C24D01FB}"/>
              </a:ext>
            </a:extLst>
          </p:cNvPr>
          <p:cNvCxnSpPr>
            <a:cxnSpLocks/>
          </p:cNvCxnSpPr>
          <p:nvPr/>
        </p:nvCxnSpPr>
        <p:spPr>
          <a:xfrm>
            <a:off x="2273047" y="4065353"/>
            <a:ext cx="0" cy="5847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D856F124-059C-37E7-FB88-359FDBAEDE48}"/>
              </a:ext>
            </a:extLst>
          </p:cNvPr>
          <p:cNvSpPr txBox="1"/>
          <p:nvPr/>
        </p:nvSpPr>
        <p:spPr>
          <a:xfrm flipH="1">
            <a:off x="4927927" y="1638806"/>
            <a:ext cx="1354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 Narrow" panose="020B0606020202030204" pitchFamily="34" charset="0"/>
              </a:rPr>
              <a:t>Activated platelets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236A2BE-D05F-B918-1F57-55987EA75A5A}"/>
              </a:ext>
            </a:extLst>
          </p:cNvPr>
          <p:cNvSpPr txBox="1"/>
          <p:nvPr/>
        </p:nvSpPr>
        <p:spPr>
          <a:xfrm flipH="1">
            <a:off x="1601884" y="4645068"/>
            <a:ext cx="1354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 Narrow" panose="020B0606020202030204" pitchFamily="34" charset="0"/>
              </a:rPr>
              <a:t>Thrombin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675A4C3-8FA1-1088-0BEC-2EDE480C006D}"/>
              </a:ext>
            </a:extLst>
          </p:cNvPr>
          <p:cNvSpPr txBox="1"/>
          <p:nvPr/>
        </p:nvSpPr>
        <p:spPr>
          <a:xfrm>
            <a:off x="4227869" y="2549347"/>
            <a:ext cx="100901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PolyP</a:t>
            </a:r>
          </a:p>
        </p:txBody>
      </p:sp>
    </p:spTree>
    <p:extLst>
      <p:ext uri="{BB962C8B-B14F-4D97-AF65-F5344CB8AC3E}">
        <p14:creationId xmlns:p14="http://schemas.microsoft.com/office/powerpoint/2010/main" val="3626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cumin Pro">
      <a:majorFont>
        <a:latin typeface="Acumin Pro Bold"/>
        <a:ea typeface=""/>
        <a:cs typeface=""/>
      </a:majorFont>
      <a:minorFont>
        <a:latin typeface="Acumin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OT Platelet Slides" id="{66B5FE0B-746C-4838-98A2-CE922BD4B598}" vid="{658F719C-9CCA-49BA-8C0A-65CF60F4FF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1351a6-a665-477f-9f85-df069f1fe2c7" xsi:nil="true"/>
    <MigrationWizIdDocumentLibraryPermissions xmlns="47f86385-5faa-4594-8ecf-f9ce1cbeefe1" xsi:nil="true"/>
    <MigrationWizIdSecurityGroups xmlns="47f86385-5faa-4594-8ecf-f9ce1cbeefe1" xsi:nil="true"/>
    <MigrationWizId xmlns="47f86385-5faa-4594-8ecf-f9ce1cbeefe1" xsi:nil="true"/>
    <MigrationWizIdPermissionLevels xmlns="47f86385-5faa-4594-8ecf-f9ce1cbeefe1" xsi:nil="true"/>
    <lcf76f155ced4ddcb4097134ff3c332f xmlns="47f86385-5faa-4594-8ecf-f9ce1cbeefe1">
      <Terms xmlns="http://schemas.microsoft.com/office/infopath/2007/PartnerControls"/>
    </lcf76f155ced4ddcb4097134ff3c332f>
    <MigrationWizIdPermissions xmlns="47f86385-5faa-4594-8ecf-f9ce1cbeefe1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3F74850A86974987BD17ED137103F6" ma:contentTypeVersion="20" ma:contentTypeDescription="Create a new document." ma:contentTypeScope="" ma:versionID="9f4ad4681db88e0275b375d36a6284da">
  <xsd:schema xmlns:xsd="http://www.w3.org/2001/XMLSchema" xmlns:xs="http://www.w3.org/2001/XMLSchema" xmlns:p="http://schemas.microsoft.com/office/2006/metadata/properties" xmlns:ns1="http://schemas.microsoft.com/sharepoint/v3" xmlns:ns2="47f86385-5faa-4594-8ecf-f9ce1cbeefe1" xmlns:ns3="421351a6-a665-477f-9f85-df069f1fe2c7" targetNamespace="http://schemas.microsoft.com/office/2006/metadata/properties" ma:root="true" ma:fieldsID="c810b0f7e468e5976f248f8e7a329626" ns1:_="" ns2:_="" ns3:_="">
    <xsd:import namespace="http://schemas.microsoft.com/sharepoint/v3"/>
    <xsd:import namespace="47f86385-5faa-4594-8ecf-f9ce1cbeefe1"/>
    <xsd:import namespace="421351a6-a665-477f-9f85-df069f1fe2c7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f86385-5faa-4594-8ecf-f9ce1cbeefe1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description="Office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description="Office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description="Office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7fc2be9-b7d4-4faa-9768-1e0dd150f0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351a6-a665-477f-9f85-df069f1fe2c7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45ba439-3d40-4577-ab65-4f589cb3ecc9}" ma:internalName="TaxCatchAll" ma:showField="CatchAllData" ma:web="421351a6-a665-477f-9f85-df069f1fe2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71C8D1-8FE7-4245-813C-5FEDECF2B0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85F55D-02FF-438E-963C-10639926D04C}">
  <ds:schemaRefs>
    <ds:schemaRef ds:uri="421351a6-a665-477f-9f85-df069f1fe2c7"/>
    <ds:schemaRef ds:uri="47f86385-5faa-4594-8ecf-f9ce1cbeefe1"/>
    <ds:schemaRef ds:uri="http://schemas.microsoft.com/office/2006/metadata/properties"/>
    <ds:schemaRef ds:uri="http://schemas.microsoft.com/office/infopath/2007/PartnerControls"/>
    <ds:schemaRef ds:uri="247ab120-b5a7-4f6f-acb1-d68e12fde5a2"/>
  </ds:schemaRefs>
</ds:datastoreItem>
</file>

<file path=customXml/itemProps3.xml><?xml version="1.0" encoding="utf-8"?>
<ds:datastoreItem xmlns:ds="http://schemas.openxmlformats.org/officeDocument/2006/customXml" ds:itemID="{A72459A2-7465-453E-B92F-3B4817F23EF2}"/>
</file>

<file path=docProps/app.xml><?xml version="1.0" encoding="utf-8"?>
<Properties xmlns="http://schemas.openxmlformats.org/officeDocument/2006/extended-properties" xmlns:vt="http://schemas.openxmlformats.org/officeDocument/2006/docPropsVTypes">
  <Template>SOT Platelet Slides Template</Template>
  <TotalTime>3362</TotalTime>
  <Words>683</Words>
  <Application>Microsoft Office PowerPoint</Application>
  <PresentationFormat>Widescreen</PresentationFormat>
  <Paragraphs>134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Acumin Pro</vt:lpstr>
      <vt:lpstr>Aptos</vt:lpstr>
      <vt:lpstr>Arial</vt:lpstr>
      <vt:lpstr>Arial Narrow</vt:lpstr>
      <vt:lpstr>Calibri</vt:lpstr>
      <vt:lpstr>Century Gothic</vt:lpstr>
      <vt:lpstr>Poppins Light</vt:lpstr>
      <vt:lpstr>Wingdings</vt:lpstr>
      <vt:lpstr>Office Theme</vt:lpstr>
      <vt:lpstr>Cayuga Biotech, Inc.</vt:lpstr>
      <vt:lpstr>CAY001 is a clinical-stage, first-in-class systemic hemostat  </vt:lpstr>
      <vt:lpstr>Potential to Address Three Platelet-Related Unmet Needs</vt:lpstr>
      <vt:lpstr>Potential to Address Three Platelet-Related Unmet Needs</vt:lpstr>
      <vt:lpstr>1. CAY001 reduces demand for platelets (and other) blood products</vt:lpstr>
      <vt:lpstr>1. CAY001 reduces demand for platelets (and other) blood products</vt:lpstr>
      <vt:lpstr>1. CAY001 reduces demand for platelets (and other) blood products</vt:lpstr>
      <vt:lpstr>Potential to Address Three Platelet-Related Unmet Needs</vt:lpstr>
      <vt:lpstr>2. Compliments synthetic / preserved platelet strategies</vt:lpstr>
      <vt:lpstr>PowerPoint Presentation</vt:lpstr>
      <vt:lpstr>PowerPoint Presentation</vt:lpstr>
      <vt:lpstr>PowerPoint Presentation</vt:lpstr>
      <vt:lpstr>PowerPoint Presentation</vt:lpstr>
      <vt:lpstr>Potential to Address Three Platelet-Related Unmet Needs</vt:lpstr>
      <vt:lpstr>3. Normalizes hemostasis when platelets are compromised / deficient</vt:lpstr>
      <vt:lpstr>Very Low Thromboembolic Risk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Palestrini, Lauren</dc:creator>
  <cp:lastModifiedBy>Andrea Ashford-Hicks</cp:lastModifiedBy>
  <cp:revision>14</cp:revision>
  <dcterms:created xsi:type="dcterms:W3CDTF">2024-12-13T20:37:58Z</dcterms:created>
  <dcterms:modified xsi:type="dcterms:W3CDTF">2026-02-17T13:28:23Z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0x010100C93F74850A86974987BD17ED137103F6</vt:lpwstr>
  </property>
  <property fmtid="{D5CDD505-2E9C-101B-9397-08002B2CF9AE}" pid="3" name="MediaServiceImageTags">
    <vt:lpwstr/>
  </property>
</Properties>
</file>