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0" r:id="rId5"/>
  </p:sldMasterIdLst>
  <p:notesMasterIdLst>
    <p:notesMasterId r:id="rId12"/>
  </p:notesMasterIdLst>
  <p:handoutMasterIdLst>
    <p:handoutMasterId r:id="rId13"/>
  </p:handoutMasterIdLst>
  <p:sldIdLst>
    <p:sldId id="271" r:id="rId6"/>
    <p:sldId id="2147483647" r:id="rId7"/>
    <p:sldId id="269" r:id="rId8"/>
    <p:sldId id="272" r:id="rId9"/>
    <p:sldId id="274" r:id="rId10"/>
    <p:sldId id="280" r:id="rId11"/>
  </p:sldIdLst>
  <p:sldSz cx="12192000" cy="6858000"/>
  <p:notesSz cx="9236075" cy="6950075"/>
  <p:custDataLst>
    <p:tags r:id="rId14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4" userDrawn="1">
          <p15:clr>
            <a:srgbClr val="0020F2"/>
          </p15:clr>
        </p15:guide>
        <p15:guide id="3" pos="3360" userDrawn="1">
          <p15:clr>
            <a:srgbClr val="0020F2"/>
          </p15:clr>
        </p15:guide>
        <p15:guide id="7" pos="6960" userDrawn="1">
          <p15:clr>
            <a:srgbClr val="0020F2"/>
          </p15:clr>
        </p15:guide>
        <p15:guide id="8" orient="horz" pos="16" userDrawn="1">
          <p15:clr>
            <a:srgbClr val="0020F2"/>
          </p15:clr>
        </p15:guide>
        <p15:guide id="10" orient="horz" pos="2424" userDrawn="1">
          <p15:clr>
            <a:srgbClr val="0020F2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A3CE02-CC6E-2A05-3DC5-8836BA5804D4}" name="Stefanie Johns" initials="SJ" userId="S::sjohns@cellphire.com::6f4b4e39-420e-4edd-a513-851ca9ea373e" providerId="AD"/>
  <p188:author id="{02543C07-E234-8C6C-8E28-0A40FAFF4753}" name="Edward Coles" initials="EC" userId="S::ecoles@cellphire.com::5a110bf8-b798-4f33-b48d-e1e10f0c1068" providerId="AD"/>
  <p188:author id="{2D46450A-DFCA-35C8-A633-C3529AED4172}" name="Allan Alexander" initials="AA" userId="S::AAlexander@cellphire.com::ac7e016c-b78a-49d6-b068-a78147a51bfa" providerId="AD"/>
  <p188:author id="{1881000E-85B0-74DA-E876-6CA7FE7D8148}" name="Meredith Brown" initials="MB" userId="S::mbrown@cellphire.com::f03a325c-4586-4fb3-ad4e-6cc5c6ffd934" providerId="AD"/>
  <p188:author id="{12D05016-C64B-D8E3-36E7-D271F514C296}" name="Damien Bates" initials="DB" userId="S::dbates@cellphire.com::84b5db59-8e22-47f6-8e95-717f8f95f0b8" providerId="AD"/>
  <p188:author id="{B1960E17-D2A2-A745-EA9D-676B66664286}" name="Keith Moskowitz" initials="KM" userId="S::kmoskowitz@cellphire.com::3929756b-fe8b-4e3f-a28f-ccb8b5a8dacc" providerId="AD"/>
  <p188:author id="{FD48BC49-C89B-ADD1-87A8-A1D6FE5793FA}" name="Allan Alexander" initials="AA" userId="S::aalexander@cellphire.com::ac7e016c-b78a-49d6-b068-a78147a51bfa" providerId="AD"/>
  <p188:author id="{4DDB0150-3C57-1864-C33D-9CB85110BBE4}" name="Eric Grinstead" initials="EG" userId="S::eric.grinstead@m6ptherapeutics.com::2e5ca89e-e5af-4bb3-be5a-3ab085f7da05" providerId="AD"/>
  <p188:author id="{FEF7835A-F5F8-E4D1-9976-D8C41CB5E975}" name="Albert Fleury" initials="AF" userId="S::AFleury@cellphire.com::2bcef8ad-1647-4bae-8738-33d8e72449d8" providerId="AD"/>
  <p188:author id="{D342BF5B-22C0-598D-A02F-22C1EE07CBF7}" name="Ben Kuhn" initials="BK" userId="S::bkuhn@cellphire.com::ec3f1de7-3d9c-4e91-8032-de3b913043de" providerId="AD"/>
  <p188:author id="{62D9885D-1B0C-E0CC-36CF-7CCB86CC89E0}" name="Tom Dubin" initials="TD" userId="S::tdubin@cellphire.com::b8dfffae-09b2-4971-bbf5-a3a480f3b758" providerId="AD"/>
  <p188:author id="{AE146D69-68D0-2D04-6E1D-EFC9535C40D3}" name="Chris Chu" initials="CC" userId="S::cchu@lifesciadvisors.com::9f435182-3015-44f9-a711-4ce0ba0b95ae" providerId="AD"/>
  <p188:author id="{7707996E-B994-C515-707A-6EE7E41D8FDE}" name="Runa Shah-Qaderi" initials="RS" userId="S::rqaderi@cellphire.com::11c7cdca-5784-4138-bf3b-9d70a62b007b" providerId="AD"/>
  <p188:author id="{9298BF75-22A6-2219-3BB9-4DBD5728E204}" name="Jill Wheeler" initials="JW" userId="S::jwheeler@cellphire.com::5c1bf3d8-5efe-49fa-bf65-9873a813e054" providerId="AD"/>
  <p188:author id="{70F00177-1740-829E-E5EC-0ECC75818B47}" name="Jill Wheeler" initials="JW" userId="S::JWheeler@cellphire.com::5c1bf3d8-5efe-49fa-bf65-9873a813e054" providerId="AD"/>
  <p188:author id="{B50E9380-8F07-0CED-76E0-C54EEA82168C}" name="Julie Faltum" initials="JF" userId="S::jfaltum@cellphire.com::e81a645e-bac4-4b65-8b39-de10a48c91fd" providerId="AD"/>
  <p188:author id="{1231ED82-2A89-3A0C-3CBD-72CBF1AED5FC}" name="Thom Landro" initials="TL" userId="S::tlandro@cellphire.com::a2af09a9-93aa-48e5-9d01-d6b5f390b9e1" providerId="AD"/>
  <p188:author id="{2B546498-DE8D-EC89-3D25-8DD86DBB0D73}" name="Robert Woods" initials="RW" userId="S::rwoods@cellphire.com::5d543100-ebba-4fa3-9bac-bfb2139680bf" providerId="AD"/>
  <p188:author id="{4740C2A1-7C34-189F-8279-8765FE5B0098}" name="Mike Fitzpatrick" initials="MF" userId="S::MFitzpatrick@cellphire.com::dfc3042d-e81a-4b67-9538-aea814efc802" providerId="AD"/>
  <p188:author id="{64A965A9-015A-AB93-5090-1702D610DACC}" name="Mike Gaffney" initials="MG" userId="Mike Gaffney" providerId="None"/>
  <p188:author id="{94F10FAF-5D5D-A9D0-F6C7-BEBE88C1D036}" name="Damien Bates" initials="DB" userId="S::DBates@cellphire.com::84b5db59-8e22-47f6-8e95-717f8f95f0b8" providerId="AD"/>
  <p188:author id="{D6DF61B4-43C6-20C5-5234-4FDF02F2D6F4}" name="Mike Gaffney" initials="MG" userId="S::mgaffney@cellphire.com::0ed575b6-0de1-457b-b85d-ef7a2f219287" providerId="AD"/>
  <p188:author id="{A74085B7-6449-D1F2-56C0-B02DAD9F2303}" name="Albert Fleury" initials="AF" userId="S::afleury@cellphire.com::2bcef8ad-1647-4bae-8738-33d8e72449d8" providerId="AD"/>
  <p188:author id="{C6D32FBF-5B75-F434-193C-41ED07511B51}" name="Chris Chu" initials="CC" userId="S::cchu_lifesciadvisors.com#ext#@m6ptherapeutics.com::1d3c49c1-b048-407b-ace4-45c9b86ce989" providerId="AD"/>
  <p188:author id="{0968C3C3-5A1C-E4DB-2FF7-B574EB4B5601}" name="Chris Chu" initials="CC" userId="S::cchu_lifesciadvisors.com#ext#@cellphireinc.onmicrosoft.com::4af01a7b-6e44-4b81-892e-eb9909c7c234" providerId="AD"/>
  <p188:author id="{22B12DCB-7B56-FBC5-8024-A5952B3619AE}" name="Thom Landro" initials="TL" userId="S::TLandro@cellphire.com::a2af09a9-93aa-48e5-9d01-d6b5f390b9e1" providerId="AD"/>
  <p188:author id="{903199E3-E9E5-C096-03E4-ED814B8B9AB8}" name="Mike Fitzpatrick" initials="MF" userId="S::mfitzpatrick@cellphire.com::dfc3042d-e81a-4b67-9538-aea814efc802" providerId="AD"/>
  <p188:author id="{AA4567ED-753F-61F2-6FAD-86C8DC3BDED1}" name="Tom Dann" initials="TD" userId="S::tdann@cellphire.com::efd54ffa-3db8-47e8-8b6f-8d85ac8b3b43" providerId="AD"/>
  <p188:author id="{24D8CFFC-A749-CD68-0A72-5D79528782E5}" name="James" initials="J" userId="S::erickson@ferghanapartners.com::1526d613-f606-4653-8c36-2327251d62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Colby" initials="BC" lastIdx="5" clrIdx="0">
    <p:extLst>
      <p:ext uri="{19B8F6BF-5375-455C-9EA6-DF929625EA0E}">
        <p15:presenceInfo xmlns:p15="http://schemas.microsoft.com/office/powerpoint/2012/main" userId="S::bc@redbeanstudio.com::466491ef-3af6-4362-9e8b-30136b49a02a" providerId="AD"/>
      </p:ext>
    </p:extLst>
  </p:cmAuthor>
  <p:cmAuthor id="2" name="Keenan Shepard" initials="KS" lastIdx="14" clrIdx="1">
    <p:extLst>
      <p:ext uri="{19B8F6BF-5375-455C-9EA6-DF929625EA0E}">
        <p15:presenceInfo xmlns:p15="http://schemas.microsoft.com/office/powerpoint/2012/main" userId="S::kshepard@cellphire.com::a2d29e82-dc06-48a6-9bf4-a482b3722482" providerId="AD"/>
      </p:ext>
    </p:extLst>
  </p:cmAuthor>
  <p:cmAuthor id="3" name="Tom Dann" initials="TD" lastIdx="26" clrIdx="2">
    <p:extLst>
      <p:ext uri="{19B8F6BF-5375-455C-9EA6-DF929625EA0E}">
        <p15:presenceInfo xmlns:p15="http://schemas.microsoft.com/office/powerpoint/2012/main" userId="S::tdann@cellphire.com::efd54ffa-3db8-47e8-8b6f-8d85ac8b3b43" providerId="AD"/>
      </p:ext>
    </p:extLst>
  </p:cmAuthor>
  <p:cmAuthor id="4" name="Mike Gaffney" initials="MG [2]" lastIdx="6" clrIdx="3">
    <p:extLst>
      <p:ext uri="{19B8F6BF-5375-455C-9EA6-DF929625EA0E}">
        <p15:presenceInfo xmlns:p15="http://schemas.microsoft.com/office/powerpoint/2012/main" userId="S::mgaffney@cellphire.com::0ed575b6-0de1-457b-b85d-ef7a2f219287" providerId="AD"/>
      </p:ext>
    </p:extLst>
  </p:cmAuthor>
  <p:cmAuthor id="5" name="Spielmann, Isabella" initials="SI" lastIdx="2" clrIdx="4">
    <p:extLst>
      <p:ext uri="{19B8F6BF-5375-455C-9EA6-DF929625EA0E}">
        <p15:presenceInfo xmlns:p15="http://schemas.microsoft.com/office/powerpoint/2012/main" userId="S::isabella.spielmann@accenture.com::382803c9-6864-4430-99ea-684fec477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7A6"/>
    <a:srgbClr val="EF9031"/>
    <a:srgbClr val="FFFF00"/>
    <a:srgbClr val="000000"/>
    <a:srgbClr val="FFFFFF"/>
    <a:srgbClr val="EDC7F7"/>
    <a:srgbClr val="F2F2F2"/>
    <a:srgbClr val="001C56"/>
    <a:srgbClr val="B0EFEC"/>
    <a:srgbClr val="C4F6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024"/>
        <p:guide pos="3360"/>
        <p:guide pos="6960"/>
        <p:guide orient="horz" pos="16"/>
        <p:guide orient="horz" pos="24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37B1A-E499-CCE4-D345-422E2F0B75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B057-2071-4023-B335-1759974B4A6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F199-99C5-D70F-B562-91D4C0AEE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F31C3-7165-4525-B4A8-40679A999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002299" cy="348711"/>
          </a:xfrm>
          <a:prstGeom prst="rect">
            <a:avLst/>
          </a:prstGeom>
        </p:spPr>
        <p:txBody>
          <a:bodyPr vert="horz" lIns="92424" tIns="46211" rIns="92424" bIns="462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52" y="4"/>
            <a:ext cx="4002299" cy="348711"/>
          </a:xfrm>
          <a:prstGeom prst="rect">
            <a:avLst/>
          </a:prstGeom>
        </p:spPr>
        <p:txBody>
          <a:bodyPr vert="horz" lIns="92424" tIns="46211" rIns="92424" bIns="46211" rtlCol="0"/>
          <a:lstStyle>
            <a:lvl1pPr algn="r">
              <a:defRPr sz="1200"/>
            </a:lvl1pPr>
          </a:lstStyle>
          <a:p>
            <a:fld id="{8D5D81AE-032D-47E7-8BA5-1AD13D7645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8363"/>
            <a:ext cx="4175125" cy="2347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4" tIns="46211" rIns="92424" bIns="462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7"/>
            <a:ext cx="7388860" cy="2736592"/>
          </a:xfrm>
          <a:prstGeom prst="rect">
            <a:avLst/>
          </a:prstGeom>
        </p:spPr>
        <p:txBody>
          <a:bodyPr vert="horz" lIns="92424" tIns="46211" rIns="92424" bIns="462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601371"/>
            <a:ext cx="4002299" cy="348710"/>
          </a:xfrm>
          <a:prstGeom prst="rect">
            <a:avLst/>
          </a:prstGeom>
        </p:spPr>
        <p:txBody>
          <a:bodyPr vert="horz" lIns="92424" tIns="46211" rIns="92424" bIns="462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52" y="6601371"/>
            <a:ext cx="4002299" cy="348710"/>
          </a:xfrm>
          <a:prstGeom prst="rect">
            <a:avLst/>
          </a:prstGeom>
        </p:spPr>
        <p:txBody>
          <a:bodyPr vert="horz" lIns="92424" tIns="46211" rIns="92424" bIns="46211" rtlCol="0" anchor="b"/>
          <a:lstStyle>
            <a:lvl1pPr algn="r">
              <a:defRPr sz="1200"/>
            </a:lvl1pPr>
          </a:lstStyle>
          <a:p>
            <a:fld id="{997FD196-97CF-48B0-8048-EB44A7B9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20478-735E-22B3-48E0-B68B14CE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688A9-1D6F-7916-5AC6-FCA2C7CE3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A918D-084D-768D-4997-0EA6C0B16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A54F3-3AF6-551C-3EB2-B0FB6719B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D196-97CF-48B0-8048-EB44A7B9A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D8D26-C4C0-797F-9189-8CD296737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198A4-00DC-1579-A758-7A39C51EC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44F39-338F-8FC4-577C-6A8398437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D2E79-1B31-995C-6C9B-73A77BA19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D196-97CF-48B0-8048-EB44A7B9A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1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7929-6AAB-87B6-5158-46FA0E45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7A169-0564-520A-F149-B5945ED2F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50B98-AA73-5595-7745-19AA51FEB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F6671-13BF-91C8-9095-047B4EC76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D196-97CF-48B0-8048-EB44A7B9A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8AB7B8-50C3-1C70-0FD4-CA362E21A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97274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Cellphire, Inc.   Non-confidential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299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404" y="6488409"/>
            <a:ext cx="6310606" cy="184665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E442B7-B51F-F585-2AE8-DE0007EB53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715" y="1596150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64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ithout 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24888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15690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34F445-E344-8AF9-2E3B-8F73FC1EE84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0270" y="1335276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41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41489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87160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19351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815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734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F9764-EEA1-D905-6C86-31F75375DB25}"/>
              </a:ext>
            </a:extLst>
          </p:cNvPr>
          <p:cNvSpPr/>
          <p:nvPr userDrawn="1"/>
        </p:nvSpPr>
        <p:spPr>
          <a:xfrm>
            <a:off x="0" y="1"/>
            <a:ext cx="12192000" cy="5820696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D84AEAE-A2A0-1701-8465-B67B6218AF3B}"/>
              </a:ext>
            </a:extLst>
          </p:cNvPr>
          <p:cNvSpPr txBox="1">
            <a:spLocks/>
          </p:cNvSpPr>
          <p:nvPr userDrawn="1"/>
        </p:nvSpPr>
        <p:spPr>
          <a:xfrm>
            <a:off x="296461" y="6260176"/>
            <a:ext cx="4114800" cy="14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/>
              <a:t>© 2026 Cellphire Therapeutics, Inc.     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B20A-41D4-8C6C-D5AF-878493358761}"/>
              </a:ext>
            </a:extLst>
          </p:cNvPr>
          <p:cNvSpPr txBox="1">
            <a:spLocks/>
          </p:cNvSpPr>
          <p:nvPr userDrawn="1"/>
        </p:nvSpPr>
        <p:spPr>
          <a:xfrm>
            <a:off x="3630084" y="5869096"/>
            <a:ext cx="3232149" cy="5355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4488" indent="-1762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11175" indent="-166688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7388" indent="-1762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cs typeface="Arial"/>
            </a:endParaRPr>
          </a:p>
          <a:p>
            <a:endParaRPr lang="en-US" sz="1600"/>
          </a:p>
          <a:p>
            <a:endParaRPr lang="en-US" sz="1600"/>
          </a:p>
        </p:txBody>
      </p:sp>
      <p:pic>
        <p:nvPicPr>
          <p:cNvPr id="8" name="Picture 7" descr="A ambulance on the road&#10;&#10;Description automatically generated">
            <a:extLst>
              <a:ext uri="{FF2B5EF4-FFF2-40B4-BE49-F238E27FC236}">
                <a16:creationId xmlns:a16="http://schemas.microsoft.com/office/drawing/2014/main" id="{A3D4DD16-F013-FC52-0E46-A025698B5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820696"/>
          </a:xfrm>
          <a:prstGeom prst="rect">
            <a:avLst/>
          </a:prstGeom>
        </p:spPr>
      </p:pic>
      <p:pic>
        <p:nvPicPr>
          <p:cNvPr id="7" name="Picture 6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5631F58A-C961-B763-6F80-4A4144CC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51514">
            <a:off x="-3255171" y="-935002"/>
            <a:ext cx="9545324" cy="5081988"/>
          </a:xfrm>
          <a:custGeom>
            <a:avLst/>
            <a:gdLst>
              <a:gd name="connsiteX0" fmla="*/ 3025141 w 5721075"/>
              <a:gd name="connsiteY0" fmla="*/ 171832 h 3045935"/>
              <a:gd name="connsiteX1" fmla="*/ 5511131 w 5721075"/>
              <a:gd name="connsiteY1" fmla="*/ 3045935 h 3045935"/>
              <a:gd name="connsiteX2" fmla="*/ 0 w 5721075"/>
              <a:gd name="connsiteY2" fmla="*/ 3045935 h 3045935"/>
              <a:gd name="connsiteX3" fmla="*/ 0 w 5721075"/>
              <a:gd name="connsiteY3" fmla="*/ 2788464 h 3045935"/>
              <a:gd name="connsiteX4" fmla="*/ 5721075 w 5721075"/>
              <a:gd name="connsiteY4" fmla="*/ 0 h 3045935"/>
              <a:gd name="connsiteX5" fmla="*/ 5721075 w 5721075"/>
              <a:gd name="connsiteY5" fmla="*/ 768122 h 3045935"/>
              <a:gd name="connsiteX6" fmla="*/ 5056678 w 5721075"/>
              <a:gd name="connsiteY6" fmla="*/ 0 h 30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075" h="3045935">
                <a:moveTo>
                  <a:pt x="3025141" y="171832"/>
                </a:moveTo>
                <a:lnTo>
                  <a:pt x="5511131" y="3045935"/>
                </a:lnTo>
                <a:lnTo>
                  <a:pt x="0" y="3045935"/>
                </a:lnTo>
                <a:lnTo>
                  <a:pt x="0" y="2788464"/>
                </a:lnTo>
                <a:close/>
                <a:moveTo>
                  <a:pt x="5721075" y="0"/>
                </a:moveTo>
                <a:lnTo>
                  <a:pt x="5721075" y="768122"/>
                </a:lnTo>
                <a:lnTo>
                  <a:pt x="5056678" y="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3EBF5AF-0884-E354-BF3E-A2458801E1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7929" y="6016321"/>
            <a:ext cx="1284657" cy="7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6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tor wearing surgical gear&#10;&#10;Description automatically generated">
            <a:extLst>
              <a:ext uri="{FF2B5EF4-FFF2-40B4-BE49-F238E27FC236}">
                <a16:creationId xmlns:a16="http://schemas.microsoft.com/office/drawing/2014/main" id="{BCC26B3B-1C13-87A7-E0A3-0E72674D4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789" y="-1"/>
            <a:ext cx="924221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27ACE-59AA-B1DF-AF1D-5F36DFF9C4B7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42E4A9-2EA1-CA39-0C3D-29D0FC1B771F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6" name="Picture 5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34FC9E8C-C4C2-3815-F60F-6DA9EA66B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lab coat using a computer&#10;&#10;Description automatically generated">
            <a:extLst>
              <a:ext uri="{FF2B5EF4-FFF2-40B4-BE49-F238E27FC236}">
                <a16:creationId xmlns:a16="http://schemas.microsoft.com/office/drawing/2014/main" id="{EEE3BA7A-CF0E-6E80-EB8A-EBB99FE9F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9391" y="1"/>
            <a:ext cx="11662609" cy="68722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90F773-CA5B-F854-1748-520AA1B29E19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EACAC8-ACE8-BA96-98D6-D449D2EABE51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D7FA0BFD-B149-B85D-D396-4BA5FBBD5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A7DD1978-8702-96D1-A2D6-A708BB676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40" y="-28456"/>
            <a:ext cx="7516661" cy="6886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85115E-0A2C-98E1-5D57-7D78F1F829CD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D28E5-78AC-2558-5532-09FF8A1FEE1D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" name="Picture 7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F8E68455-CA32-E2F6-D311-C8C2DF545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medical bag&#10;&#10;Description automatically generated">
            <a:extLst>
              <a:ext uri="{FF2B5EF4-FFF2-40B4-BE49-F238E27FC236}">
                <a16:creationId xmlns:a16="http://schemas.microsoft.com/office/drawing/2014/main" id="{554882F7-5782-CDA8-B733-187116DE1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38" y="-14229"/>
            <a:ext cx="8379755" cy="688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90E5F-4B5D-8014-C21E-9DA99BD0C087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64588F-0F0C-FECA-8B9B-96F0C584A254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D527E4DE-A5AE-CF4C-41EA-4827A43C85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tor talking to a patient&#10;&#10;Description automatically generated">
            <a:extLst>
              <a:ext uri="{FF2B5EF4-FFF2-40B4-BE49-F238E27FC236}">
                <a16:creationId xmlns:a16="http://schemas.microsoft.com/office/drawing/2014/main" id="{0AAA53A3-6A30-298B-0698-636B62CBC9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618" y="-14229"/>
            <a:ext cx="8752765" cy="688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90E5F-4B5D-8014-C21E-9DA99BD0C087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64588F-0F0C-FECA-8B9B-96F0C584A254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D527E4DE-A5AE-CF4C-41EA-4827A43C85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0078" y="1362890"/>
            <a:ext cx="7661403" cy="40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3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381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829" y="6488409"/>
            <a:ext cx="8522291" cy="194739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94839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829" y="6488409"/>
            <a:ext cx="8522291" cy="194739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92335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7BC3482-CC98-41B4-82D8-4DF644565A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5557124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7" imgH="348" progId="TCLayout.ActiveDocument.1">
                  <p:embed/>
                </p:oleObj>
              </mc:Choice>
              <mc:Fallback>
                <p:oleObj name="think-cell Slide" r:id="rId16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7BC3482-CC98-41B4-82D8-4DF644565A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33" y="496342"/>
            <a:ext cx="10838577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33" y="1193801"/>
            <a:ext cx="9608192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887" y="6488410"/>
            <a:ext cx="330549" cy="184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083C55-92BC-EAFB-DEAB-55CB3A7501BF}"/>
              </a:ext>
            </a:extLst>
          </p:cNvPr>
          <p:cNvCxnSpPr/>
          <p:nvPr userDrawn="1"/>
        </p:nvCxnSpPr>
        <p:spPr>
          <a:xfrm>
            <a:off x="0" y="6286344"/>
            <a:ext cx="12192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1C8F8-0F01-D63A-65A1-66C8888348FC}"/>
              </a:ext>
            </a:extLst>
          </p:cNvPr>
          <p:cNvCxnSpPr>
            <a:cxnSpLocks/>
          </p:cNvCxnSpPr>
          <p:nvPr userDrawn="1"/>
        </p:nvCxnSpPr>
        <p:spPr>
          <a:xfrm>
            <a:off x="679596" y="6286344"/>
            <a:ext cx="0" cy="57165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0A80F085-B769-5636-A7A4-BBCEF268E6E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48708" y="6368893"/>
            <a:ext cx="748949" cy="412616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905D6A1E-131C-B5E8-3880-87645389C510}"/>
              </a:ext>
            </a:extLst>
          </p:cNvPr>
          <p:cNvSpPr txBox="1"/>
          <p:nvPr userDrawn="1"/>
        </p:nvSpPr>
        <p:spPr>
          <a:xfrm>
            <a:off x="8851038" y="6527643"/>
            <a:ext cx="2136210" cy="1077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latin typeface="Arial"/>
                <a:cs typeface="Arial"/>
              </a:rPr>
              <a:t>© 2026 Cellphire Therapeutics, Inc. | Non-Confidential 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13033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1" r:id="rId8"/>
    <p:sldLayoutId id="2147483718" r:id="rId9"/>
    <p:sldLayoutId id="2147483720" r:id="rId10"/>
    <p:sldLayoutId id="2147483721" r:id="rId11"/>
    <p:sldLayoutId id="2147483726" r:id="rId12"/>
    <p:sldLayoutId id="2147483727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2400"/>
        </a:spcBef>
        <a:spcAft>
          <a:spcPts val="800"/>
        </a:spcAft>
        <a:buFont typeface="Arial" panose="020B0604020202020204" pitchFamily="34" charset="0"/>
        <a:buNone/>
        <a:defRPr sz="20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24361" indent="-224361" algn="l" defTabSz="914377" rtl="0" eaLnBrk="1" latinLnBrk="0" hangingPunct="1">
        <a:lnSpc>
          <a:spcPct val="90000"/>
        </a:lnSpc>
        <a:spcBef>
          <a:spcPts val="400"/>
        </a:spcBef>
        <a:buClr>
          <a:schemeClr val="bg2"/>
        </a:buClr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459306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681550" indent="-2222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916494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67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gaffney@cellphire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mfitzpatrick@cellphir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535393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gif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sv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jpeg"/><Relationship Id="rId38" Type="http://schemas.openxmlformats.org/officeDocument/2006/relationships/image" Target="../media/image52.jpeg"/><Relationship Id="rId20" Type="http://schemas.openxmlformats.org/officeDocument/2006/relationships/image" Target="../media/image34.png"/><Relationship Id="rId4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0EF3-30E9-92D4-8A77-6DA2DB6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379" y="1465775"/>
            <a:ext cx="5815832" cy="1804217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Cellphire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Therapeutics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0670" y="3429000"/>
            <a:ext cx="5528541" cy="1500187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FF00"/>
                </a:solidFill>
                <a:latin typeface="Aptos"/>
              </a:rPr>
              <a:t>Saving Lives With Platelet Derived Therapeutics</a:t>
            </a:r>
            <a:endParaRPr lang="en-US" sz="44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Mike Gaffney, CEO – </a:t>
            </a:r>
            <a:r>
              <a:rPr lang="en-US" sz="20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mgaffney@cellphire.com</a:t>
            </a:r>
            <a:endParaRPr lang="en-US" sz="20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Mike Fitzpatrick, CSO – </a:t>
            </a:r>
            <a:r>
              <a:rPr lang="en-US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mfitzpatrick@cellphire.com</a:t>
            </a:r>
            <a:endParaRPr lang="en-US" sz="20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360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9CD280-05B9-1E9F-4D98-08DC1ED676A3}"/>
              </a:ext>
            </a:extLst>
          </p:cNvPr>
          <p:cNvSpPr/>
          <p:nvPr/>
        </p:nvSpPr>
        <p:spPr>
          <a:xfrm>
            <a:off x="5665305" y="248478"/>
            <a:ext cx="6023112" cy="3180522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6C33B4-9569-A82E-C4E8-C2980072B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98017"/>
            <a:ext cx="4870183" cy="26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55E5-6DA5-91A6-9CFD-F8B8E55F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3624FF-DA3E-63D5-99EE-B244A511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Cellphire’s</a:t>
            </a:r>
            <a:r>
              <a:rPr lang="en-US">
                <a:cs typeface="Arial"/>
              </a:rPr>
              <a:t> Vision – No-one Should Die from Controllable Hemorrhage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3B5F2-1F18-D7EF-FB6E-2FDD9306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AA240-EF9F-46CE-9076-02F2D9E7E2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6AEC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6AEC7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622D8-33C8-B699-B163-6E769A4F9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What We Are Solving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A5B7ED-D45A-2D6F-85A8-FDDF9CAAA0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2463" y="6346021"/>
            <a:ext cx="8522291" cy="19473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800" b="0">
                <a:solidFill>
                  <a:srgbClr val="303030"/>
                </a:solidFill>
              </a:rPr>
              <a:t>Chambers JA, </a:t>
            </a:r>
            <a:r>
              <a:rPr lang="en-US" sz="800" b="0" err="1">
                <a:solidFill>
                  <a:srgbClr val="303030"/>
                </a:solidFill>
              </a:rPr>
              <a:t>Seastedt</a:t>
            </a:r>
            <a:r>
              <a:rPr lang="en-US" sz="800" b="0">
                <a:solidFill>
                  <a:srgbClr val="303030"/>
                </a:solidFill>
              </a:rPr>
              <a:t> K, Krell R, Caterson E, Levy M, Turner N. "Stop the Bleed": A U.S. Military Installation's Model for Implementation of a Rapid Hemorrhage Control Program. Mil Med. 2019 Mar 01;184(3-4):67-71. and </a:t>
            </a:r>
            <a:r>
              <a:rPr lang="en-US" sz="800">
                <a:hlinkClick r:id="rId2"/>
              </a:rPr>
              <a:t>Hemorrhage Control - </a:t>
            </a:r>
            <a:r>
              <a:rPr lang="en-US" sz="800" err="1">
                <a:hlinkClick r:id="rId2"/>
              </a:rPr>
              <a:t>StatPearls</a:t>
            </a:r>
            <a:r>
              <a:rPr lang="en-US" sz="800">
                <a:hlinkClick r:id="rId2"/>
              </a:rPr>
              <a:t> - NCBI Bookshelf</a:t>
            </a:r>
            <a:r>
              <a:rPr lang="en-US" sz="800" b="0">
                <a:solidFill>
                  <a:schemeClr val="tx2"/>
                </a:solidFill>
                <a:latin typeface="Aptos" panose="020B0004020202020204" pitchFamily="34" charset="0"/>
              </a:rPr>
              <a:t>1 mm per year on anti platelet/anticoagulant medication with uncontrolled bleeding</a:t>
            </a:r>
          </a:p>
          <a:p>
            <a:pPr defTabSz="457189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>
                <a:solidFill>
                  <a:schemeClr val="tx2"/>
                </a:solidFill>
                <a:latin typeface="Aptos" panose="020B0004020202020204" pitchFamily="34" charset="0"/>
              </a:rPr>
              <a:t>3-5% of women giving birth in the U.S.  experience bleeding after giving birth </a:t>
            </a:r>
            <a:r>
              <a:rPr lang="en-US" sz="800">
                <a:solidFill>
                  <a:schemeClr val="tx2"/>
                </a:solidFill>
                <a:latin typeface="Aptos" panose="020B0004020202020204" pitchFamily="34" charset="0"/>
              </a:rPr>
              <a:t>; PPH causes 27% of maternal deaths  worldwide and ~11% of U.S. maternal deaths</a:t>
            </a:r>
          </a:p>
          <a:p>
            <a:pPr defTabSz="457189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tx2"/>
                </a:solidFill>
                <a:latin typeface="Aptos" panose="020B0004020202020204" pitchFamily="34" charset="0"/>
              </a:rPr>
              <a:t>Traumatic Brain Injury with hemorrhage: </a:t>
            </a:r>
            <a:r>
              <a:rPr lang="en-US" sz="800" b="0">
                <a:solidFill>
                  <a:schemeClr val="tx2"/>
                </a:solidFill>
                <a:latin typeface="Aptos" panose="020B0004020202020204" pitchFamily="34" charset="0"/>
              </a:rPr>
              <a:t>61k deaths per year in US and 150k to 350k annual cases in </a:t>
            </a:r>
            <a:r>
              <a:rPr lang="en-US" sz="800">
                <a:solidFill>
                  <a:schemeClr val="tx2"/>
                </a:solidFill>
                <a:latin typeface="Aptos" panose="020B0004020202020204" pitchFamily="34" charset="0"/>
              </a:rPr>
              <a:t>US and EU </a:t>
            </a:r>
            <a:endParaRPr lang="en-US" sz="800" b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7339A-3277-9A59-0877-3ECC6A94B527}"/>
              </a:ext>
            </a:extLst>
          </p:cNvPr>
          <p:cNvSpPr txBox="1"/>
          <p:nvPr/>
        </p:nvSpPr>
        <p:spPr>
          <a:xfrm>
            <a:off x="802463" y="1676401"/>
            <a:ext cx="4887137" cy="31072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ctr">
            <a:norm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Human Toll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Uncontrolled hemorrhage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a leading cause of mortality and morbidity in the U.S.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worldwide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B9160-701C-EAD8-8308-D8E05E3B3D15}"/>
              </a:ext>
            </a:extLst>
          </p:cNvPr>
          <p:cNvSpPr txBox="1"/>
          <p:nvPr/>
        </p:nvSpPr>
        <p:spPr>
          <a:xfrm>
            <a:off x="6019800" y="1676401"/>
            <a:ext cx="5079999" cy="31072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21920" tIns="365760" rIns="121920" bIns="36576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Gaps in Current Treatment Options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Availability across system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Efficacy of rapid hemostasis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Safety from Thromboembolic Events</a:t>
            </a:r>
          </a:p>
        </p:txBody>
      </p:sp>
    </p:spTree>
    <p:extLst>
      <p:ext uri="{BB962C8B-B14F-4D97-AF65-F5344CB8AC3E}">
        <p14:creationId xmlns:p14="http://schemas.microsoft.com/office/powerpoint/2010/main" val="42093064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418B0-C567-C57A-B256-7D58AE45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4386" descr="Picture 14386">
            <a:extLst>
              <a:ext uri="{FF2B5EF4-FFF2-40B4-BE49-F238E27FC236}">
                <a16:creationId xmlns:a16="http://schemas.microsoft.com/office/drawing/2014/main" id="{E559AB6C-A1F3-2478-8511-F2ED48CE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6" y="1420547"/>
            <a:ext cx="693019" cy="66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3"/>
                  <a:pt x="4837" y="21600"/>
                  <a:pt x="10800" y="21600"/>
                </a:cubicBezTo>
                <a:cubicBezTo>
                  <a:pt x="16763" y="21600"/>
                  <a:pt x="21600" y="16763"/>
                  <a:pt x="21600" y="10800"/>
                </a:cubicBezTo>
                <a:cubicBezTo>
                  <a:pt x="21600" y="4837"/>
                  <a:pt x="16763" y="0"/>
                  <a:pt x="10800" y="0"/>
                </a:cubicBezTo>
                <a:close/>
              </a:path>
            </a:pathLst>
          </a:custGeom>
          <a:ln w="12700">
            <a:noFill/>
          </a:ln>
        </p:spPr>
      </p:pic>
      <p:pic>
        <p:nvPicPr>
          <p:cNvPr id="261" name="Picture 14387" descr="Picture 14387">
            <a:extLst>
              <a:ext uri="{FF2B5EF4-FFF2-40B4-BE49-F238E27FC236}">
                <a16:creationId xmlns:a16="http://schemas.microsoft.com/office/drawing/2014/main" id="{4FE39BAB-3215-00FF-4707-1889F9D42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8" y="2342505"/>
            <a:ext cx="693017" cy="69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3"/>
                  <a:pt x="4837" y="21600"/>
                  <a:pt x="10800" y="21600"/>
                </a:cubicBezTo>
                <a:cubicBezTo>
                  <a:pt x="16763" y="21600"/>
                  <a:pt x="21600" y="16763"/>
                  <a:pt x="21600" y="10800"/>
                </a:cubicBezTo>
                <a:cubicBezTo>
                  <a:pt x="21600" y="4837"/>
                  <a:pt x="16763" y="0"/>
                  <a:pt x="10800" y="0"/>
                </a:cubicBezTo>
                <a:close/>
              </a:path>
            </a:pathLst>
          </a:custGeom>
          <a:ln w="12700">
            <a:noFill/>
          </a:ln>
        </p:spPr>
      </p:pic>
      <p:pic>
        <p:nvPicPr>
          <p:cNvPr id="262" name="Picture 14389" descr="Picture 14389">
            <a:extLst>
              <a:ext uri="{FF2B5EF4-FFF2-40B4-BE49-F238E27FC236}">
                <a16:creationId xmlns:a16="http://schemas.microsoft.com/office/drawing/2014/main" id="{443C1D28-850F-166F-0493-9EB8DDBA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058" y="1365246"/>
            <a:ext cx="689455" cy="68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3"/>
                  <a:pt x="4837" y="21600"/>
                  <a:pt x="10800" y="21600"/>
                </a:cubicBezTo>
                <a:cubicBezTo>
                  <a:pt x="16763" y="21600"/>
                  <a:pt x="21600" y="16763"/>
                  <a:pt x="21600" y="10800"/>
                </a:cubicBezTo>
                <a:cubicBezTo>
                  <a:pt x="21600" y="4837"/>
                  <a:pt x="16763" y="0"/>
                  <a:pt x="10800" y="0"/>
                </a:cubicBezTo>
                <a:close/>
              </a:path>
            </a:pathLst>
          </a:custGeom>
          <a:ln w="12700">
            <a:noFill/>
          </a:ln>
        </p:spPr>
      </p:pic>
      <p:sp>
        <p:nvSpPr>
          <p:cNvPr id="263" name="Title 1">
            <a:extLst>
              <a:ext uri="{FF2B5EF4-FFF2-40B4-BE49-F238E27FC236}">
                <a16:creationId xmlns:a16="http://schemas.microsoft.com/office/drawing/2014/main" id="{FFC71C4E-CE65-C020-D136-3F6F4968A9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717" y="326219"/>
            <a:ext cx="11051459" cy="3693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44651">
              <a:defRPr sz="1879"/>
            </a:lvl1pPr>
          </a:lstStyle>
          <a:p>
            <a:r>
              <a:rPr lang="en-US" sz="2600">
                <a:latin typeface="+mj-lt"/>
              </a:rPr>
              <a:t>Right Combination of Biologic Development Experience 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50A44A5F-FA94-D093-8770-31F6B460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271" name="TextBox 10">
            <a:extLst>
              <a:ext uri="{FF2B5EF4-FFF2-40B4-BE49-F238E27FC236}">
                <a16:creationId xmlns:a16="http://schemas.microsoft.com/office/drawing/2014/main" id="{C8982468-4A28-C9EA-1FED-8C660BC0B1F1}"/>
              </a:ext>
            </a:extLst>
          </p:cNvPr>
          <p:cNvSpPr txBox="1"/>
          <p:nvPr/>
        </p:nvSpPr>
        <p:spPr>
          <a:xfrm>
            <a:off x="8820529" y="750807"/>
            <a:ext cx="269666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 defTabSz="914354">
              <a:spcBef>
                <a:spcPts val="1200"/>
              </a:spcBef>
              <a:defRPr sz="1200" b="1">
                <a:solidFill>
                  <a:srgbClr val="FFFFFF"/>
                </a:solidFill>
              </a:defRPr>
            </a:pPr>
            <a:r>
              <a:rPr lang="en-US" sz="1600"/>
              <a:t>XX</a:t>
            </a:r>
            <a:endParaRPr sz="1600"/>
          </a:p>
        </p:txBody>
      </p:sp>
      <p:sp>
        <p:nvSpPr>
          <p:cNvPr id="273" name="TextBox 7">
            <a:extLst>
              <a:ext uri="{FF2B5EF4-FFF2-40B4-BE49-F238E27FC236}">
                <a16:creationId xmlns:a16="http://schemas.microsoft.com/office/drawing/2014/main" id="{50994EBA-1197-BD76-CBA4-51EB8833E79D}"/>
              </a:ext>
            </a:extLst>
          </p:cNvPr>
          <p:cNvSpPr txBox="1"/>
          <p:nvPr/>
        </p:nvSpPr>
        <p:spPr>
          <a:xfrm>
            <a:off x="1382673" y="1543267"/>
            <a:ext cx="30073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>
              <a:defRPr sz="800" b="1">
                <a:solidFill>
                  <a:srgbClr val="50037F"/>
                </a:solidFill>
              </a:defRPr>
            </a:pPr>
            <a:r>
              <a:rPr sz="1000"/>
              <a:t>Mike Gaffney</a:t>
            </a:r>
          </a:p>
          <a:p>
            <a:pPr>
              <a:defRPr sz="800">
                <a:solidFill>
                  <a:srgbClr val="000000"/>
                </a:solidFill>
              </a:defRPr>
            </a:pPr>
            <a:r>
              <a:rPr sz="1000"/>
              <a:t>Chief Executive Officer</a:t>
            </a:r>
            <a:r>
              <a:rPr lang="en-US" sz="1000"/>
              <a:t>, </a:t>
            </a:r>
            <a:r>
              <a:rPr sz="1000"/>
              <a:t>Board Director</a:t>
            </a:r>
          </a:p>
        </p:txBody>
      </p:sp>
      <p:sp>
        <p:nvSpPr>
          <p:cNvPr id="274" name="TextBox 13">
            <a:extLst>
              <a:ext uri="{FF2B5EF4-FFF2-40B4-BE49-F238E27FC236}">
                <a16:creationId xmlns:a16="http://schemas.microsoft.com/office/drawing/2014/main" id="{69BC7EB1-7D9B-D8BC-0D6C-EFC39B1B4B1D}"/>
              </a:ext>
            </a:extLst>
          </p:cNvPr>
          <p:cNvSpPr txBox="1"/>
          <p:nvPr/>
        </p:nvSpPr>
        <p:spPr>
          <a:xfrm>
            <a:off x="1382673" y="2478635"/>
            <a:ext cx="26651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>
              <a:defRPr sz="800" b="1">
                <a:solidFill>
                  <a:srgbClr val="50037F"/>
                </a:solidFill>
              </a:defRPr>
            </a:pPr>
            <a:r>
              <a:rPr sz="1000"/>
              <a:t>Damien Bates, M.D.</a:t>
            </a:r>
            <a:r>
              <a:rPr lang="en-US" sz="1000"/>
              <a:t>, Ph.D.</a:t>
            </a:r>
            <a:endParaRPr sz="1000"/>
          </a:p>
          <a:p>
            <a:pPr>
              <a:defRPr sz="800">
                <a:solidFill>
                  <a:srgbClr val="000000"/>
                </a:solidFill>
              </a:defRPr>
            </a:pPr>
            <a:r>
              <a:rPr sz="1000"/>
              <a:t>Chief Medical Officer</a:t>
            </a:r>
          </a:p>
        </p:txBody>
      </p:sp>
      <p:sp>
        <p:nvSpPr>
          <p:cNvPr id="275" name="TextBox 15">
            <a:extLst>
              <a:ext uri="{FF2B5EF4-FFF2-40B4-BE49-F238E27FC236}">
                <a16:creationId xmlns:a16="http://schemas.microsoft.com/office/drawing/2014/main" id="{F1F10964-2456-667E-4C25-EF3BCDABBDF6}"/>
              </a:ext>
            </a:extLst>
          </p:cNvPr>
          <p:cNvSpPr txBox="1"/>
          <p:nvPr/>
        </p:nvSpPr>
        <p:spPr>
          <a:xfrm>
            <a:off x="4661002" y="1487964"/>
            <a:ext cx="180984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>
              <a:defRPr sz="800" b="1">
                <a:solidFill>
                  <a:srgbClr val="50037F"/>
                </a:solidFill>
              </a:defRPr>
            </a:pPr>
            <a:r>
              <a:rPr lang="en-US" sz="1000"/>
              <a:t>Michael Fitzpatrick, Ph.D.</a:t>
            </a:r>
          </a:p>
          <a:p>
            <a:pPr>
              <a:defRPr sz="800">
                <a:solidFill>
                  <a:srgbClr val="000000"/>
                </a:solidFill>
              </a:defRPr>
            </a:pPr>
            <a:r>
              <a:rPr lang="en-US" sz="1000"/>
              <a:t>Chief Science Officer</a:t>
            </a:r>
            <a:endParaRPr sz="1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847D13-2BFF-F877-8ED2-D4A3BD677729}"/>
              </a:ext>
            </a:extLst>
          </p:cNvPr>
          <p:cNvSpPr/>
          <p:nvPr/>
        </p:nvSpPr>
        <p:spPr>
          <a:xfrm>
            <a:off x="563220" y="1077223"/>
            <a:ext cx="2400529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Aptos" panose="020B0004020202020204" pitchFamily="34" charset="0"/>
              </a:rPr>
              <a:t>Executive Management Team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BF6E4-F643-92BF-EC67-B91326C2BD05}"/>
              </a:ext>
            </a:extLst>
          </p:cNvPr>
          <p:cNvSpPr/>
          <p:nvPr/>
        </p:nvSpPr>
        <p:spPr>
          <a:xfrm>
            <a:off x="563219" y="3189386"/>
            <a:ext cx="2498633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Aptos" panose="020B0004020202020204" pitchFamily="34" charset="0"/>
              </a:rPr>
              <a:t>Non-Executive Board Directors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197825-3D0C-0156-DE91-9050A47A4C11}"/>
              </a:ext>
            </a:extLst>
          </p:cNvPr>
          <p:cNvSpPr txBox="1"/>
          <p:nvPr/>
        </p:nvSpPr>
        <p:spPr>
          <a:xfrm>
            <a:off x="1423225" y="3725609"/>
            <a:ext cx="1540524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ptos" panose="020B0004020202020204" pitchFamily="34" charset="0"/>
              </a:rPr>
              <a:t>Tom Dubin, J.D., M.P.H.</a:t>
            </a:r>
          </a:p>
          <a:p>
            <a:r>
              <a:rPr lang="en-US" sz="1000">
                <a:solidFill>
                  <a:schemeClr val="tx2"/>
                </a:solidFill>
                <a:latin typeface="Aptos" panose="020B0004020202020204" pitchFamily="34" charset="0"/>
              </a:rPr>
              <a:t>Executive Chairman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B5240B-B2FB-A9FE-2A25-513B2678497D}"/>
              </a:ext>
            </a:extLst>
          </p:cNvPr>
          <p:cNvPicPr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22" y="3594934"/>
            <a:ext cx="700649" cy="699375"/>
          </a:xfrm>
          <a:prstGeom prst="ellipse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B10314-857D-7FC8-2085-A986579132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64" y="4067148"/>
            <a:ext cx="853741" cy="1522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20D85A-5390-9607-D6BE-2F28CD88A70F}"/>
              </a:ext>
            </a:extLst>
          </p:cNvPr>
          <p:cNvPicPr>
            <a:picLocks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38" y="4550372"/>
            <a:ext cx="693017" cy="708073"/>
          </a:xfrm>
          <a:prstGeom prst="ellipse">
            <a:avLst/>
          </a:prstGeom>
          <a:ln>
            <a:noFill/>
          </a:ln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35F86449-4553-4905-C7A3-ACB9C79B939E}"/>
              </a:ext>
            </a:extLst>
          </p:cNvPr>
          <p:cNvSpPr txBox="1"/>
          <p:nvPr/>
        </p:nvSpPr>
        <p:spPr>
          <a:xfrm>
            <a:off x="1418873" y="4733387"/>
            <a:ext cx="15405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ptos" panose="020B0004020202020204" pitchFamily="34" charset="0"/>
              </a:rPr>
              <a:t>James Peake, M.D.</a:t>
            </a:r>
            <a:endParaRPr lang="en-US" sz="1000" b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34A6098E-1569-532A-C233-81CAE9E264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659" y="4945905"/>
            <a:ext cx="256636" cy="263511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E2A592BC-ACFB-72EE-3906-40AEDC40D4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24" y="4954524"/>
            <a:ext cx="1026317" cy="228600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E796BB31-099C-82C5-E635-D0CBBEC20B2A}"/>
              </a:ext>
            </a:extLst>
          </p:cNvPr>
          <p:cNvPicPr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10" y="3595207"/>
            <a:ext cx="700375" cy="6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CD2556DA-AF5B-244B-A17D-04D105915990}"/>
              </a:ext>
            </a:extLst>
          </p:cNvPr>
          <p:cNvSpPr txBox="1"/>
          <p:nvPr/>
        </p:nvSpPr>
        <p:spPr>
          <a:xfrm>
            <a:off x="4688215" y="3732417"/>
            <a:ext cx="1540524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933" b="1">
                <a:solidFill>
                  <a:schemeClr val="bg2"/>
                </a:solidFill>
                <a:latin typeface="Aptos" panose="020B0004020202020204" pitchFamily="34" charset="0"/>
              </a:rPr>
              <a:t>Pamela B. Conley, Ph.D.</a:t>
            </a:r>
            <a:endParaRPr lang="en-US" sz="933" b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98D277DA-C2B6-E50D-1192-455BD075ED2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15" y="3972805"/>
            <a:ext cx="569923" cy="188313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DE673A02-A9D1-DCFE-EB9C-769F4F26EEC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15176" r="13206" b="40889"/>
          <a:stretch/>
        </p:blipFill>
        <p:spPr>
          <a:xfrm>
            <a:off x="5095991" y="3972805"/>
            <a:ext cx="454051" cy="204039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83AD3A0C-D4C7-6EE7-6BD5-7AEA8F233C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V="1">
            <a:off x="4717468" y="3952816"/>
            <a:ext cx="262241" cy="262241"/>
          </a:xfrm>
          <a:prstGeom prst="rect">
            <a:avLst/>
          </a:prstGeom>
        </p:spPr>
      </p:pic>
      <p:pic>
        <p:nvPicPr>
          <p:cNvPr id="270" name="Picture 11">
            <a:extLst>
              <a:ext uri="{FF2B5EF4-FFF2-40B4-BE49-F238E27FC236}">
                <a16:creationId xmlns:a16="http://schemas.microsoft.com/office/drawing/2014/main" id="{4CE7B282-A6A7-F81A-F8F3-898EF8AC8F99}"/>
              </a:ext>
            </a:extLst>
          </p:cNvPr>
          <p:cNvPicPr>
            <a:picLocks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076" y="4559876"/>
            <a:ext cx="699843" cy="6985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45DF5E76-DB2E-9B0E-C68E-8D435E193D2A}"/>
              </a:ext>
            </a:extLst>
          </p:cNvPr>
          <p:cNvSpPr txBox="1"/>
          <p:nvPr/>
        </p:nvSpPr>
        <p:spPr>
          <a:xfrm>
            <a:off x="4698314" y="4758461"/>
            <a:ext cx="1540524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933" b="1">
                <a:solidFill>
                  <a:schemeClr val="bg2"/>
                </a:solidFill>
                <a:latin typeface="Aptos" panose="020B0004020202020204" pitchFamily="34" charset="0"/>
              </a:rPr>
              <a:t>Rafael Jorda</a:t>
            </a:r>
          </a:p>
        </p:txBody>
      </p:sp>
      <p:pic>
        <p:nvPicPr>
          <p:cNvPr id="276" name="Picture 275">
            <a:extLst>
              <a:ext uri="{FF2B5EF4-FFF2-40B4-BE49-F238E27FC236}">
                <a16:creationId xmlns:a16="http://schemas.microsoft.com/office/drawing/2014/main" id="{03E4DA99-8B23-377E-DB06-C3993433D3E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409" y="4964839"/>
            <a:ext cx="461323" cy="24457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0699E582-2295-4730-63FB-CB09873D6B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88216" y="4935207"/>
            <a:ext cx="461323" cy="267236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F668A8E0-7DBB-C300-AC41-C6CDB49AE0FE}"/>
              </a:ext>
            </a:extLst>
          </p:cNvPr>
          <p:cNvSpPr txBox="1"/>
          <p:nvPr/>
        </p:nvSpPr>
        <p:spPr>
          <a:xfrm>
            <a:off x="1423225" y="5745998"/>
            <a:ext cx="1540524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933" b="1">
                <a:solidFill>
                  <a:schemeClr val="bg2"/>
                </a:solidFill>
                <a:latin typeface="Aptos" panose="020B0004020202020204" pitchFamily="34" charset="0"/>
              </a:rPr>
              <a:t>Derek Woods, Ph.D.</a:t>
            </a:r>
            <a:endParaRPr lang="en-US" sz="933" b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35685DA3-4C33-1B51-17A5-8DCE8A56113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96" y="5893264"/>
            <a:ext cx="462040" cy="248865"/>
          </a:xfrm>
          <a:prstGeom prst="rect">
            <a:avLst/>
          </a:prstGeom>
        </p:spPr>
      </p:pic>
      <p:pic>
        <p:nvPicPr>
          <p:cNvPr id="281" name="Picture 2" descr="Life Technologies - Wikipedia">
            <a:extLst>
              <a:ext uri="{FF2B5EF4-FFF2-40B4-BE49-F238E27FC236}">
                <a16:creationId xmlns:a16="http://schemas.microsoft.com/office/drawing/2014/main" id="{8FE44A90-B199-8208-83EE-4A26399A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163" y="5949096"/>
            <a:ext cx="492757" cy="1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82CA2FC1-19C9-5F34-525E-AA3D3A6E84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05659" y="5994600"/>
            <a:ext cx="813751" cy="147529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9940E271-526C-9E01-443A-FDC7300F5366}"/>
              </a:ext>
            </a:extLst>
          </p:cNvPr>
          <p:cNvPicPr>
            <a:picLocks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38" y="5516108"/>
            <a:ext cx="693017" cy="691757"/>
          </a:xfrm>
          <a:prstGeom prst="ellipse">
            <a:avLst/>
          </a:prstGeom>
          <a:ln>
            <a:noFill/>
          </a:ln>
        </p:spPr>
      </p:pic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7C03B2D4-2009-FE1F-0DCD-50A3BB4C9C0C}"/>
              </a:ext>
            </a:extLst>
          </p:cNvPr>
          <p:cNvCxnSpPr>
            <a:cxnSpLocks/>
          </p:cNvCxnSpPr>
          <p:nvPr/>
        </p:nvCxnSpPr>
        <p:spPr>
          <a:xfrm>
            <a:off x="3162456" y="1207347"/>
            <a:ext cx="30763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7702510-E514-259A-12A8-72DF3D547466}"/>
              </a:ext>
            </a:extLst>
          </p:cNvPr>
          <p:cNvCxnSpPr>
            <a:cxnSpLocks/>
          </p:cNvCxnSpPr>
          <p:nvPr/>
        </p:nvCxnSpPr>
        <p:spPr>
          <a:xfrm>
            <a:off x="3366162" y="3297107"/>
            <a:ext cx="28726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ectangle 295">
            <a:extLst>
              <a:ext uri="{FF2B5EF4-FFF2-40B4-BE49-F238E27FC236}">
                <a16:creationId xmlns:a16="http://schemas.microsoft.com/office/drawing/2014/main" id="{C06A3AE0-63AB-B962-08B3-A2A34D24C6CF}"/>
              </a:ext>
            </a:extLst>
          </p:cNvPr>
          <p:cNvSpPr/>
          <p:nvPr/>
        </p:nvSpPr>
        <p:spPr>
          <a:xfrm>
            <a:off x="6868085" y="1077223"/>
            <a:ext cx="705193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Aptos" panose="020B0004020202020204" pitchFamily="34" charset="0"/>
              </a:rPr>
              <a:t>Advisors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D68343C-9B2A-8DFB-B7F8-9697F78388C2}"/>
              </a:ext>
            </a:extLst>
          </p:cNvPr>
          <p:cNvCxnSpPr>
            <a:cxnSpLocks/>
          </p:cNvCxnSpPr>
          <p:nvPr/>
        </p:nvCxnSpPr>
        <p:spPr>
          <a:xfrm>
            <a:off x="7724618" y="1191188"/>
            <a:ext cx="4223351" cy="16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DEA3D95A-B8E0-D382-D31D-16A7A6FCB26A}"/>
              </a:ext>
            </a:extLst>
          </p:cNvPr>
          <p:cNvSpPr txBox="1"/>
          <p:nvPr/>
        </p:nvSpPr>
        <p:spPr>
          <a:xfrm>
            <a:off x="6809686" y="1416833"/>
            <a:ext cx="2120773" cy="309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Linda S. Barnes, DrPH, MHA</a:t>
            </a:r>
          </a:p>
          <a:p>
            <a:pPr>
              <a:lnSpc>
                <a:spcPct val="110000"/>
              </a:lnSpc>
            </a:pPr>
            <a:r>
              <a:rPr lang="en-US" sz="933">
                <a:solidFill>
                  <a:schemeClr val="tx2"/>
                </a:solidFill>
                <a:latin typeface="Aptos" panose="020B0004020202020204" pitchFamily="34" charset="0"/>
              </a:rPr>
              <a:t>Blood &amp; Biotherapies, Quality, Regulatory</a:t>
            </a:r>
          </a:p>
        </p:txBody>
      </p:sp>
      <p:pic>
        <p:nvPicPr>
          <p:cNvPr id="301" name="Picture 300">
            <a:extLst>
              <a:ext uri="{FF2B5EF4-FFF2-40B4-BE49-F238E27FC236}">
                <a16:creationId xmlns:a16="http://schemas.microsoft.com/office/drawing/2014/main" id="{309E54E7-CB0F-E36F-3A29-9F8EC0CC961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517189" y="1382447"/>
            <a:ext cx="369335" cy="369335"/>
          </a:xfrm>
          <a:prstGeom prst="rect">
            <a:avLst/>
          </a:prstGeom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AB5F10FE-C21C-735B-2F0C-CF568F685D01}"/>
              </a:ext>
            </a:extLst>
          </p:cNvPr>
          <p:cNvSpPr txBox="1"/>
          <p:nvPr/>
        </p:nvSpPr>
        <p:spPr>
          <a:xfrm>
            <a:off x="6824114" y="1982660"/>
            <a:ext cx="2481449" cy="309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Jose A. Cancelas, M.D., Ph.D.</a:t>
            </a:r>
          </a:p>
          <a:p>
            <a:pPr>
              <a:lnSpc>
                <a:spcPct val="110000"/>
              </a:lnSpc>
            </a:pPr>
            <a:r>
              <a:rPr lang="en-US" sz="933">
                <a:solidFill>
                  <a:schemeClr val="tx2"/>
                </a:solidFill>
                <a:latin typeface="Aptos" panose="020B0004020202020204" pitchFamily="34" charset="0"/>
              </a:rPr>
              <a:t>Hemostasis, Transfusion Medicine, Cell Therapy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B9CC451C-9C4D-017A-9953-514768979641}"/>
              </a:ext>
            </a:extLst>
          </p:cNvPr>
          <p:cNvSpPr txBox="1"/>
          <p:nvPr/>
        </p:nvSpPr>
        <p:spPr>
          <a:xfrm>
            <a:off x="6809586" y="2533048"/>
            <a:ext cx="2403777" cy="309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Thomas G.Diacovo, M.D., Ph.D., FACMG</a:t>
            </a:r>
          </a:p>
          <a:p>
            <a:pPr>
              <a:lnSpc>
                <a:spcPct val="110000"/>
              </a:lnSpc>
            </a:pPr>
            <a:r>
              <a:rPr lang="en-US" sz="933">
                <a:solidFill>
                  <a:schemeClr val="tx2"/>
                </a:solidFill>
                <a:latin typeface="Aptos" panose="020B0004020202020204" pitchFamily="34" charset="0"/>
              </a:rPr>
              <a:t>Pediatric Hematology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3B955E76-AA38-0D7B-47EF-643A51071BBA}"/>
              </a:ext>
            </a:extLst>
          </p:cNvPr>
          <p:cNvSpPr txBox="1"/>
          <p:nvPr/>
        </p:nvSpPr>
        <p:spPr>
          <a:xfrm>
            <a:off x="6795261" y="3093433"/>
            <a:ext cx="2149627" cy="309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John B. Holcomb, M.D., FACS, COL (Ret)</a:t>
            </a:r>
          </a:p>
          <a:p>
            <a:pPr>
              <a:lnSpc>
                <a:spcPct val="110000"/>
              </a:lnSpc>
            </a:pPr>
            <a:r>
              <a:rPr lang="en-US" sz="933">
                <a:solidFill>
                  <a:schemeClr val="tx2"/>
                </a:solidFill>
                <a:latin typeface="Aptos" panose="020B0004020202020204" pitchFamily="34" charset="0"/>
              </a:rPr>
              <a:t>Trauma, Combat Casualty Care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3C69212-8981-F174-7C23-ACD0D0F3DF0C}"/>
              </a:ext>
            </a:extLst>
          </p:cNvPr>
          <p:cNvSpPr txBox="1"/>
          <p:nvPr/>
        </p:nvSpPr>
        <p:spPr>
          <a:xfrm>
            <a:off x="6823644" y="5386672"/>
            <a:ext cx="1545295" cy="3041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Glenn Whitman, M.D., Prof.</a:t>
            </a:r>
          </a:p>
          <a:p>
            <a:pPr>
              <a:lnSpc>
                <a:spcPct val="110000"/>
              </a:lnSpc>
            </a:pPr>
            <a:r>
              <a:rPr lang="en-US" sz="900">
                <a:solidFill>
                  <a:schemeClr val="tx2"/>
                </a:solidFill>
                <a:latin typeface="Aptos"/>
              </a:rPr>
              <a:t>Cardiac Surgery Quality, Safety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7586A65-B46E-AE78-53DC-F36B6A2704B9}"/>
              </a:ext>
            </a:extLst>
          </p:cNvPr>
          <p:cNvSpPr txBox="1"/>
          <p:nvPr/>
        </p:nvSpPr>
        <p:spPr>
          <a:xfrm>
            <a:off x="6823643" y="4224679"/>
            <a:ext cx="1025922" cy="309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Louis M. Katz, M.D.</a:t>
            </a:r>
          </a:p>
          <a:p>
            <a:pPr>
              <a:lnSpc>
                <a:spcPct val="110000"/>
              </a:lnSpc>
            </a:pPr>
            <a:r>
              <a:rPr lang="en-US" sz="933">
                <a:solidFill>
                  <a:schemeClr val="tx2"/>
                </a:solidFill>
                <a:latin typeface="Aptos" panose="020B0004020202020204" pitchFamily="34" charset="0"/>
              </a:rPr>
              <a:t>Blood Banking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3CCCAB6-0BCF-AD9D-4E9E-30258E4D7EC5}"/>
              </a:ext>
            </a:extLst>
          </p:cNvPr>
          <p:cNvSpPr txBox="1"/>
          <p:nvPr/>
        </p:nvSpPr>
        <p:spPr>
          <a:xfrm>
            <a:off x="6836343" y="4801659"/>
            <a:ext cx="2115964" cy="309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33" b="1">
                <a:solidFill>
                  <a:schemeClr val="tx2"/>
                </a:solidFill>
                <a:latin typeface="Aptos" panose="020B0004020202020204" pitchFamily="34" charset="0"/>
              </a:rPr>
              <a:t>Shibani Pati, M.D., Ph.D.</a:t>
            </a:r>
          </a:p>
          <a:p>
            <a:pPr>
              <a:lnSpc>
                <a:spcPct val="110000"/>
              </a:lnSpc>
            </a:pPr>
            <a:r>
              <a:rPr lang="en-US" sz="933">
                <a:solidFill>
                  <a:schemeClr val="tx2"/>
                </a:solidFill>
                <a:latin typeface="Aptos" panose="020B0004020202020204" pitchFamily="34" charset="0"/>
              </a:rPr>
              <a:t>Transfusion Medicine, Cell Therapies, TBI</a:t>
            </a:r>
            <a:endParaRPr lang="en-US" sz="933" b="1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310" name="Picture 309">
            <a:extLst>
              <a:ext uri="{FF2B5EF4-FFF2-40B4-BE49-F238E27FC236}">
                <a16:creationId xmlns:a16="http://schemas.microsoft.com/office/drawing/2014/main" id="{AF627766-6158-AE1D-3491-51602E03FD3D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634" y="2087453"/>
            <a:ext cx="715391" cy="145091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183B3FC7-6902-C118-92AD-80D1F426E63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84709" y="2028023"/>
            <a:ext cx="930515" cy="228085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18296281-18DE-40D0-A18A-023090C9AE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541005" y="1960998"/>
            <a:ext cx="369335" cy="369335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3FF78C9C-950C-5F6B-4064-B478B7A5DB1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22" y="2591333"/>
            <a:ext cx="700847" cy="226024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D67FECD0-C33F-9351-65A1-60D8E958226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185" y="2582248"/>
            <a:ext cx="1158627" cy="198411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1DF4607A-0A35-7ACB-2D34-6F254B088E9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789813" y="3155453"/>
            <a:ext cx="283689" cy="283689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5EEFEEDB-52F7-EB29-A9FD-0795F537BC5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573019" y="3065866"/>
            <a:ext cx="361951" cy="361951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261D62DF-50E6-001C-8E89-F29A0BA485A1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767" y="4887797"/>
            <a:ext cx="494271" cy="238897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6FF9891E-A3ED-1C79-4144-C57465B19F4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339254" y="4528344"/>
            <a:ext cx="700033" cy="700033"/>
          </a:xfrm>
          <a:prstGeom prst="rect">
            <a:avLst/>
          </a:prstGeom>
        </p:spPr>
      </p:pic>
      <p:pic>
        <p:nvPicPr>
          <p:cNvPr id="323" name="Picture 2" descr="Johns Hopkins Medicine - Logo Formats">
            <a:extLst>
              <a:ext uri="{FF2B5EF4-FFF2-40B4-BE49-F238E27FC236}">
                <a16:creationId xmlns:a16="http://schemas.microsoft.com/office/drawing/2014/main" id="{AE24E652-9BCE-A9C1-1966-EEE72D7F7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3664" y="5272976"/>
            <a:ext cx="1404577" cy="4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82E683-F2F1-D386-131A-5F51E1781FA1}"/>
              </a:ext>
            </a:extLst>
          </p:cNvPr>
          <p:cNvSpPr txBox="1"/>
          <p:nvPr/>
        </p:nvSpPr>
        <p:spPr>
          <a:xfrm>
            <a:off x="4687530" y="5660640"/>
            <a:ext cx="154052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" b="1">
                <a:solidFill>
                  <a:schemeClr val="bg2"/>
                </a:solidFill>
                <a:latin typeface="Aptos"/>
              </a:rPr>
              <a:t>Randall Stanicky</a:t>
            </a:r>
            <a:endParaRPr lang="en-US" sz="1800"/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31ECFF1-6F0F-A0A3-A794-8CBA75F6BF3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87019" y="5864391"/>
            <a:ext cx="686527" cy="184827"/>
          </a:xfrm>
          <a:prstGeom prst="rect">
            <a:avLst/>
          </a:prstGeom>
        </p:spPr>
      </p:pic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55B574DC-F44E-622C-0B89-4AD307FBE3E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445604" y="5818023"/>
            <a:ext cx="549581" cy="274543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C803644-AD0F-7A0C-873F-FE18D456DA8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75453" y="5863672"/>
            <a:ext cx="433483" cy="184253"/>
          </a:xfrm>
          <a:prstGeom prst="rect">
            <a:avLst/>
          </a:prstGeom>
        </p:spPr>
      </p:pic>
      <p:pic>
        <p:nvPicPr>
          <p:cNvPr id="8" name="Picture 7" descr="A person in a suit&#10;&#10;AI-generated content may be incorrect.">
            <a:extLst>
              <a:ext uri="{FF2B5EF4-FFF2-40B4-BE49-F238E27FC236}">
                <a16:creationId xmlns:a16="http://schemas.microsoft.com/office/drawing/2014/main" id="{92250E92-07E5-480B-ECF5-9364A02303CC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 l="26448" t="4463" r="28179" b="50156"/>
          <a:stretch/>
        </p:blipFill>
        <p:spPr>
          <a:xfrm>
            <a:off x="3825478" y="5467924"/>
            <a:ext cx="716071" cy="702771"/>
          </a:xfrm>
          <a:prstGeom prst="ellipse">
            <a:avLst/>
          </a:prstGeom>
        </p:spPr>
      </p:pic>
      <p:pic>
        <p:nvPicPr>
          <p:cNvPr id="1026" name="Picture 2" descr="AABB logo">
            <a:extLst>
              <a:ext uri="{FF2B5EF4-FFF2-40B4-BE49-F238E27FC236}">
                <a16:creationId xmlns:a16="http://schemas.microsoft.com/office/drawing/2014/main" id="{A6F2EC99-20D1-0AC6-9AF8-82814A90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63" y="1234124"/>
            <a:ext cx="734459" cy="7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349E8-7553-F7D8-BBE7-0584D018F91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319173" y="1487318"/>
            <a:ext cx="929979" cy="171716"/>
          </a:xfrm>
          <a:prstGeom prst="rect">
            <a:avLst/>
          </a:prstGeom>
        </p:spPr>
      </p:pic>
      <p:pic>
        <p:nvPicPr>
          <p:cNvPr id="1038" name="Picture 14" descr="The University of Alabama at Birmingham is partnering with Scott Healy &amp;  Associates to hire a dynamic Executive Director for Undergraduate  Admissions and Scholarships | Scott Healy &amp; Associates">
            <a:extLst>
              <a:ext uri="{FF2B5EF4-FFF2-40B4-BE49-F238E27FC236}">
                <a16:creationId xmlns:a16="http://schemas.microsoft.com/office/drawing/2014/main" id="{932A6157-1F19-1C5C-4005-4A814CAE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64" y="3090865"/>
            <a:ext cx="1160437" cy="3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ood Drive July 9 |">
            <a:extLst>
              <a:ext uri="{FF2B5EF4-FFF2-40B4-BE49-F238E27FC236}">
                <a16:creationId xmlns:a16="http://schemas.microsoft.com/office/drawing/2014/main" id="{865939E7-C223-3EFC-971A-853E488E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32" y="4179254"/>
            <a:ext cx="749501" cy="5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F49BE-24FB-A09C-E742-097BEE85E37E}"/>
              </a:ext>
            </a:extLst>
          </p:cNvPr>
          <p:cNvSpPr txBox="1"/>
          <p:nvPr/>
        </p:nvSpPr>
        <p:spPr>
          <a:xfrm>
            <a:off x="6824998" y="3663876"/>
            <a:ext cx="1465145" cy="2985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>
                <a:solidFill>
                  <a:schemeClr val="tx2"/>
                </a:solidFill>
                <a:latin typeface="Aptos"/>
              </a:rPr>
              <a:t>Manny Vacchiano, JD, Ph.D.</a:t>
            </a:r>
            <a:endParaRPr lang="en-US" sz="180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900">
                <a:solidFill>
                  <a:schemeClr val="tx2"/>
                </a:solidFill>
                <a:latin typeface="Aptos"/>
              </a:rPr>
              <a:t> Intellectual Property</a:t>
            </a: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9277A-BD7A-F548-20D4-C8AD27B800B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766413" y="3651441"/>
            <a:ext cx="893681" cy="369799"/>
          </a:xfrm>
          <a:prstGeom prst="rect">
            <a:avLst/>
          </a:prstGeom>
        </p:spPr>
      </p:pic>
      <p:pic>
        <p:nvPicPr>
          <p:cNvPr id="11" name="Picture 2" descr="Life Technologies - Wikipedia">
            <a:extLst>
              <a:ext uri="{FF2B5EF4-FFF2-40B4-BE49-F238E27FC236}">
                <a16:creationId xmlns:a16="http://schemas.microsoft.com/office/drawing/2014/main" id="{652184D6-BC4A-E3F8-37B6-2237C092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2577" y="3682629"/>
            <a:ext cx="962211" cy="3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DCFA1-4EF3-5184-9832-6BE9F60F287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54912" y="3592215"/>
            <a:ext cx="526107" cy="50690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B3BFFD-CCB9-CB18-E7A8-BEE835F32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717" y="680002"/>
            <a:ext cx="11051459" cy="369332"/>
          </a:xfrm>
        </p:spPr>
        <p:txBody>
          <a:bodyPr/>
          <a:lstStyle/>
          <a:p>
            <a:r>
              <a:rPr lang="en-US"/>
              <a:t>Cellphire’s Leadership and Advisors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AFC68C9-C1E0-A88F-ECA8-04379E229542}"/>
              </a:ext>
            </a:extLst>
          </p:cNvPr>
          <p:cNvSpPr txBox="1"/>
          <p:nvPr/>
        </p:nvSpPr>
        <p:spPr>
          <a:xfrm>
            <a:off x="4670073" y="2449535"/>
            <a:ext cx="180984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tIns="45720" rIns="60959" bIns="45720" anchor="t">
            <a:spAutoFit/>
          </a:bodyPr>
          <a:lstStyle/>
          <a:p>
            <a:pPr>
              <a:defRPr sz="800" b="1">
                <a:solidFill>
                  <a:srgbClr val="50037F"/>
                </a:solidFill>
              </a:defRPr>
            </a:pPr>
            <a:r>
              <a:rPr lang="en-US" sz="1000"/>
              <a:t>Shireen Bate, MBA</a:t>
            </a:r>
            <a:endParaRPr lang="en-US" sz="800"/>
          </a:p>
          <a:p>
            <a:pPr>
              <a:defRPr sz="800">
                <a:solidFill>
                  <a:srgbClr val="000000"/>
                </a:solidFill>
              </a:defRPr>
            </a:pPr>
            <a:r>
              <a:rPr lang="en-US" sz="1000"/>
              <a:t>Chief Commercial Officer</a:t>
            </a:r>
            <a:endParaRPr sz="10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90F5B8-3ECC-B701-1365-5F0FBACE451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768734">
            <a:off x="3798112" y="2265407"/>
            <a:ext cx="708125" cy="768363"/>
          </a:xfrm>
          <a:prstGeom prst="flowChartConnector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64DEC-4D73-B347-9FEF-08717644C5EC}"/>
              </a:ext>
            </a:extLst>
          </p:cNvPr>
          <p:cNvSpPr txBox="1"/>
          <p:nvPr/>
        </p:nvSpPr>
        <p:spPr>
          <a:xfrm>
            <a:off x="6809586" y="5912761"/>
            <a:ext cx="3000407" cy="471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31" b="1">
                <a:solidFill>
                  <a:schemeClr val="tx2"/>
                </a:solidFill>
              </a:rPr>
              <a:t>Deborah Burrell, President &amp; CEO</a:t>
            </a:r>
          </a:p>
          <a:p>
            <a:r>
              <a:rPr lang="en-US" sz="931">
                <a:solidFill>
                  <a:schemeClr val="tx2"/>
                </a:solidFill>
              </a:rPr>
              <a:t>Burrell International Group Government Affairs Consulting</a:t>
            </a:r>
          </a:p>
          <a:p>
            <a:pPr algn="l"/>
            <a:endParaRPr lang="en-US" sz="1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AEBA32-E29D-504D-965D-9C7A2D0AB424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658" y="5333450"/>
            <a:ext cx="1381079" cy="8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12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A9322-2EC1-C679-3698-3D4B1DB06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A023-42B5-E038-5C03-B08DA85E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8" y="6515000"/>
            <a:ext cx="330549" cy="184665"/>
          </a:xfrm>
        </p:spPr>
        <p:txBody>
          <a:bodyPr/>
          <a:lstStyle/>
          <a:p>
            <a:fld id="{F82AA240-EF9F-46CE-9076-02F2D9E7E27F}" type="slidenum">
              <a:rPr lang="en-US" b="1" smtClean="0">
                <a:solidFill>
                  <a:schemeClr val="accent2"/>
                </a:solidFill>
              </a:rPr>
              <a:t>4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37BC0-152D-12C9-DFAE-A597593D0710}"/>
              </a:ext>
            </a:extLst>
          </p:cNvPr>
          <p:cNvSpPr txBox="1"/>
          <p:nvPr/>
        </p:nvSpPr>
        <p:spPr>
          <a:xfrm>
            <a:off x="563715" y="1652130"/>
            <a:ext cx="7293351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5-year shelf life vs. 7 days for RTPs</a:t>
            </a: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Significant Commercial Unmet Need</a:t>
            </a: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Military Role 2 and Above &amp; All Acute Hospitals</a:t>
            </a: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CRYPTICS trial stopped early for efficacy </a:t>
            </a: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FastTrack &amp; Medical Product Priority </a:t>
            </a: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FDA support for CRYPTICS program</a:t>
            </a: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Universal donor; &lt;15 minutes freezer to treatment</a:t>
            </a:r>
            <a:endParaRPr lang="en-US">
              <a:solidFill>
                <a:schemeClr val="tx2"/>
              </a:solidFill>
            </a:endParaRPr>
          </a:p>
          <a:p>
            <a:pPr marL="294005" lvl="1" indent="-285115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Significant DHA support to achieve TRL 8 and MRL 9</a:t>
            </a:r>
          </a:p>
        </p:txBody>
      </p:sp>
      <p:sp>
        <p:nvSpPr>
          <p:cNvPr id="12" name="Round Diagonal Corner Rectangle 14">
            <a:extLst>
              <a:ext uri="{FF2B5EF4-FFF2-40B4-BE49-F238E27FC236}">
                <a16:creationId xmlns:a16="http://schemas.microsoft.com/office/drawing/2014/main" id="{65FA7305-20F7-162C-C05C-1B918B2D34DD}"/>
              </a:ext>
            </a:extLst>
          </p:cNvPr>
          <p:cNvSpPr/>
          <p:nvPr/>
        </p:nvSpPr>
        <p:spPr>
          <a:xfrm>
            <a:off x="1011865" y="1054110"/>
            <a:ext cx="5160337" cy="4904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ptos" panose="020B0004020202020204" pitchFamily="34" charset="0"/>
              </a:rPr>
              <a:t>CLPH-511 Key Product Attributes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D8A5E53-B9BD-9F63-6BB1-85E966FC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CLPH-511: Frozen Activated Apheresis Platelets </a:t>
            </a:r>
            <a:r>
              <a:rPr lang="en-US" sz="2400">
                <a:solidFill>
                  <a:schemeClr val="tx2"/>
                </a:solidFill>
              </a:rPr>
              <a:t>TRL 8 – MRL 9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/>
              <a:t> </a:t>
            </a: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40A9CCF5-F926-80A1-F7D4-106E881C0CA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066" y="2145811"/>
            <a:ext cx="3571913" cy="3861255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E415FB22-3691-66DF-7E48-6F979471DB76}"/>
              </a:ext>
            </a:extLst>
          </p:cNvPr>
          <p:cNvSpPr txBox="1">
            <a:spLocks/>
          </p:cNvSpPr>
          <p:nvPr/>
        </p:nvSpPr>
        <p:spPr>
          <a:xfrm>
            <a:off x="722285" y="6368489"/>
            <a:ext cx="7843403" cy="33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4361" indent="-224361" algn="l" defTabSz="914377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9306" indent="-2349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1550" indent="-2222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6494" indent="-2349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5" indent="-115885">
              <a:spcBef>
                <a:spcPts val="0"/>
              </a:spcBef>
              <a:spcAft>
                <a:spcPts val="0"/>
              </a:spcAft>
            </a:pPr>
            <a:r>
              <a:rPr lang="en-US" sz="800" b="0">
                <a:solidFill>
                  <a:schemeClr val="tx2"/>
                </a:solidFill>
              </a:rPr>
              <a:t>Source: FDA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8B998-1756-693E-B4E8-6AC83C3BFC66}"/>
              </a:ext>
            </a:extLst>
          </p:cNvPr>
          <p:cNvSpPr txBox="1"/>
          <p:nvPr/>
        </p:nvSpPr>
        <p:spPr>
          <a:xfrm>
            <a:off x="7309249" y="1384130"/>
            <a:ext cx="4510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defRPr/>
            </a:pPr>
            <a:r>
              <a:rPr lang="en-US" sz="2000" b="1">
                <a:solidFill>
                  <a:srgbClr val="7030A0"/>
                </a:solidFill>
                <a:latin typeface="Aptos" panose="020B0004020202020204" pitchFamily="34" charset="0"/>
              </a:rPr>
              <a:t>A platelet substitute, where platelets are in short supply or unavailable</a:t>
            </a:r>
          </a:p>
        </p:txBody>
      </p:sp>
    </p:spTree>
    <p:extLst>
      <p:ext uri="{BB962C8B-B14F-4D97-AF65-F5344CB8AC3E}">
        <p14:creationId xmlns:p14="http://schemas.microsoft.com/office/powerpoint/2010/main" val="6447758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377F6-CED5-D16A-CE0F-2861ACF71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22ADB4-0814-9C58-9463-37DEB999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Freeze-dried Platelet Derived Hemostat (FPH): TRL-7 and MRL-7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479389-6140-5CAF-8B9C-1213A4FC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134" y="1817453"/>
            <a:ext cx="7984066" cy="3671462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>
                <a:latin typeface="Aptos"/>
              </a:rPr>
              <a:t>&gt;75 Human subjects – including Aortic Dissection Phase 2 IIT minimal effective dose study demonstrating safety and efficacy</a:t>
            </a:r>
            <a:endParaRPr lang="en-US">
              <a:latin typeface="Aptos"/>
            </a:endParaRPr>
          </a:p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>
                <a:latin typeface="Aptos"/>
              </a:rPr>
              <a:t>Phase 2A dose finding to enable registration Phase 3 trial</a:t>
            </a:r>
          </a:p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>
                <a:latin typeface="Aptos"/>
              </a:rPr>
              <a:t>Clear regulatory pathway to approval</a:t>
            </a:r>
          </a:p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/>
              <a:t>Fully-activated, increased adhesion, rapid clearance hemostatic agent</a:t>
            </a:r>
          </a:p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>
                <a:latin typeface="Aptos"/>
              </a:rPr>
              <a:t>Significant commercial opportunity</a:t>
            </a:r>
          </a:p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/>
              <a:t>Current DHA and historical BARDA support to achieve TRL 7, MRL 7</a:t>
            </a:r>
          </a:p>
          <a:p>
            <a:pPr marL="224155" lvl="1" indent="-22415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</a:pP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0464C-ACCE-E2A6-BE4E-B25C44B50437}"/>
              </a:ext>
            </a:extLst>
          </p:cNvPr>
          <p:cNvSpPr txBox="1"/>
          <p:nvPr/>
        </p:nvSpPr>
        <p:spPr>
          <a:xfrm flipH="1">
            <a:off x="685034" y="5488915"/>
            <a:ext cx="10821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Aptos" panose="020B0004020202020204" pitchFamily="34" charset="0"/>
              </a:rPr>
              <a:t>First-line, first-in-class, fast-acting biologic with primary and secondary hemostatic effect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FBA9B-C6B5-B3B7-0271-143FCE877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3" t="7377" r="12064" b="9016"/>
          <a:stretch/>
        </p:blipFill>
        <p:spPr>
          <a:xfrm>
            <a:off x="801222" y="2000809"/>
            <a:ext cx="2288987" cy="1901835"/>
          </a:xfrm>
          <a:prstGeom prst="rect">
            <a:avLst/>
          </a:prstGeom>
        </p:spPr>
      </p:pic>
      <p:pic>
        <p:nvPicPr>
          <p:cNvPr id="11" name="Picture 10" descr="A close-up of a bag&#10;&#10;Description automatically generated">
            <a:extLst>
              <a:ext uri="{FF2B5EF4-FFF2-40B4-BE49-F238E27FC236}">
                <a16:creationId xmlns:a16="http://schemas.microsoft.com/office/drawing/2014/main" id="{91B3D9E2-F2B9-D681-A298-496DC5269C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2" y="3902644"/>
            <a:ext cx="2020049" cy="12921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CD3A44-2AB4-DA8B-A1D3-751F838481C9}"/>
              </a:ext>
            </a:extLst>
          </p:cNvPr>
          <p:cNvGrpSpPr/>
          <p:nvPr/>
        </p:nvGrpSpPr>
        <p:grpSpPr>
          <a:xfrm>
            <a:off x="563717" y="1004277"/>
            <a:ext cx="10821932" cy="674573"/>
            <a:chOff x="641934" y="837750"/>
            <a:chExt cx="9551379" cy="674573"/>
          </a:xfrm>
        </p:grpSpPr>
        <p:sp>
          <p:nvSpPr>
            <p:cNvPr id="12" name="Round Diagonal Corner Rectangle 11">
              <a:extLst>
                <a:ext uri="{FF2B5EF4-FFF2-40B4-BE49-F238E27FC236}">
                  <a16:creationId xmlns:a16="http://schemas.microsoft.com/office/drawing/2014/main" id="{558DE4D0-65D2-958E-7442-7AB6679B9636}"/>
                </a:ext>
              </a:extLst>
            </p:cNvPr>
            <p:cNvSpPr/>
            <p:nvPr/>
          </p:nvSpPr>
          <p:spPr>
            <a:xfrm>
              <a:off x="641934" y="837750"/>
              <a:ext cx="9551379" cy="67457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A64A4B88-9CE5-DB64-A756-0BA7D3511CA9}"/>
                </a:ext>
              </a:extLst>
            </p:cNvPr>
            <p:cNvSpPr txBox="1">
              <a:spLocks/>
            </p:cNvSpPr>
            <p:nvPr/>
          </p:nvSpPr>
          <p:spPr>
            <a:xfrm>
              <a:off x="1998687" y="903025"/>
              <a:ext cx="6743228" cy="47521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 sz="1800" b="1" kern="1200" cap="none" baseline="0">
                  <a:solidFill>
                    <a:schemeClr val="tx2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867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59306" indent="-234945" algn="l" defTabSz="91437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867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81550" indent="-222245" algn="l" defTabSz="91437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16494" indent="-234945" algn="l" defTabSz="91437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467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chemeClr val="bg1"/>
                  </a:solidFill>
                  <a:latin typeface="Aptos"/>
                </a:rPr>
                <a:t>FPH Key Product Attributes</a:t>
              </a:r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D7D8FEF-EA42-DF92-30D9-E8B3B284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8" y="6515000"/>
            <a:ext cx="330549" cy="184665"/>
          </a:xfrm>
        </p:spPr>
        <p:txBody>
          <a:bodyPr/>
          <a:lstStyle/>
          <a:p>
            <a:fld id="{F82AA240-EF9F-46CE-9076-02F2D9E7E27F}" type="slidenum">
              <a:rPr lang="en-US" b="1" smtClean="0">
                <a:solidFill>
                  <a:schemeClr val="accent2"/>
                </a:solidFill>
              </a:rPr>
              <a:t>5</a:t>
            </a:fld>
            <a:endParaRPr lang="en-US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100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4D86-9E10-7325-695D-CA470D92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BC53BE-D39A-E431-171B-F1A410C12083}"/>
              </a:ext>
            </a:extLst>
          </p:cNvPr>
          <p:cNvSpPr/>
          <p:nvPr/>
        </p:nvSpPr>
        <p:spPr>
          <a:xfrm rot="10800000">
            <a:off x="1099280" y="0"/>
            <a:ext cx="11092721" cy="5820696"/>
          </a:xfrm>
          <a:prstGeom prst="rect">
            <a:avLst/>
          </a:prstGeom>
          <a:gradFill>
            <a:gsLst>
              <a:gs pos="100000">
                <a:schemeClr val="tx2"/>
              </a:gs>
              <a:gs pos="41000">
                <a:schemeClr val="bg1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49C41D6-0315-6724-3D25-8227891784EC}"/>
              </a:ext>
            </a:extLst>
          </p:cNvPr>
          <p:cNvSpPr txBox="1">
            <a:spLocks/>
          </p:cNvSpPr>
          <p:nvPr/>
        </p:nvSpPr>
        <p:spPr>
          <a:xfrm>
            <a:off x="1099279" y="3276601"/>
            <a:ext cx="10355944" cy="68942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4267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DE46E8-0EE8-E519-AC2F-6F95113102FF}"/>
              </a:ext>
            </a:extLst>
          </p:cNvPr>
          <p:cNvSpPr txBox="1">
            <a:spLocks/>
          </p:cNvSpPr>
          <p:nvPr/>
        </p:nvSpPr>
        <p:spPr>
          <a:xfrm>
            <a:off x="5153079" y="3966021"/>
            <a:ext cx="6302144" cy="2312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4488" indent="-1762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11175" indent="-166688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7388" indent="-1762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cap="none">
                <a:solidFill>
                  <a:schemeClr val="bg1"/>
                </a:solidFill>
                <a:latin typeface="Aptos" panose="020B0004020202020204" pitchFamily="34" charset="0"/>
              </a:rPr>
              <a:t>Mike Gaffney, CEO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cap="none">
                <a:solidFill>
                  <a:schemeClr val="bg1"/>
                </a:solidFill>
                <a:latin typeface="Aptos" panose="020B0004020202020204" pitchFamily="34" charset="0"/>
              </a:rPr>
              <a:t>mgaffney@cellphire.com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cap="none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cap="none">
                <a:solidFill>
                  <a:schemeClr val="bg1"/>
                </a:solidFill>
                <a:latin typeface="Aptos" panose="020B0004020202020204" pitchFamily="34" charset="0"/>
              </a:rPr>
              <a:t>Mike Fitzpatrick, CSO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cap="none">
                <a:solidFill>
                  <a:schemeClr val="bg1"/>
                </a:solidFill>
                <a:latin typeface="Aptos" panose="020B0004020202020204" pitchFamily="34" charset="0"/>
              </a:rPr>
              <a:t>mfitzpatrick@cellphire.com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cap="none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cap="none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0004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ellphire Color Palette">
      <a:dk1>
        <a:srgbClr val="545859"/>
      </a:dk1>
      <a:lt1>
        <a:sysClr val="window" lastClr="FFFFFF"/>
      </a:lt1>
      <a:dk2>
        <a:srgbClr val="000000"/>
      </a:dk2>
      <a:lt2>
        <a:srgbClr val="50037F"/>
      </a:lt2>
      <a:accent1>
        <a:srgbClr val="8917A6"/>
      </a:accent1>
      <a:accent2>
        <a:srgbClr val="06AEC7"/>
      </a:accent2>
      <a:accent3>
        <a:srgbClr val="9D9187"/>
      </a:accent3>
      <a:accent4>
        <a:srgbClr val="70BF52"/>
      </a:accent4>
      <a:accent5>
        <a:srgbClr val="E8E624"/>
      </a:accent5>
      <a:accent6>
        <a:srgbClr val="AFEFEC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HT069_CLP19011_PowerPoint Template_20200817_4a.potx" id="{13514D40-E1D0-4621-93B2-4B42ACD886A3}" vid="{5DBA65C0-4977-4382-9EB8-0AC2A2D5D2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0A5AFDD-0FEB-4058-89E0-6A878E2916E6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2D04D04-524D-4CC7-85B4-136500E32268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lcf76f155ced4ddcb4097134ff3c332f xmlns="47f86385-5faa-4594-8ecf-f9ce1cbeefe1">
      <Terms xmlns="http://schemas.microsoft.com/office/infopath/2007/PartnerControls"/>
    </lcf76f155ced4ddcb4097134ff3c332f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3227C-4108-477F-976C-7AE56A5B1CC4}"/>
</file>

<file path=customXml/itemProps2.xml><?xml version="1.0" encoding="utf-8"?>
<ds:datastoreItem xmlns:ds="http://schemas.openxmlformats.org/officeDocument/2006/customXml" ds:itemID="{93028CC6-6BD7-49EE-AB85-5D3BCEABC80D}">
  <ds:schemaRefs>
    <ds:schemaRef ds:uri="33933e29-e19f-4914-8e12-e769580febe4"/>
    <ds:schemaRef ds:uri="d2a63357-c8ce-416e-8669-054081fdd9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56E847-8A8E-4D90-A19C-2CDFEEE514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3b0c420-55b4-4936-bb6e-3b807d390ec0}" enabled="0" method="" siteId="{43b0c420-55b4-4936-bb6e-3b807d390ec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Cellphire Therapeutics</vt:lpstr>
      <vt:lpstr>Cellphire’s Vision – No-one Should Die from Controllable Hemorrhage</vt:lpstr>
      <vt:lpstr>Right Combination of Biologic Development Experience </vt:lpstr>
      <vt:lpstr>CLPH-511: Frozen Activated Apheresis Platelets TRL 8 – MRL 9  </vt:lpstr>
      <vt:lpstr>Freeze-dried Platelet Derived Hemostat (FPH): TRL-7 and MRL-7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Cellphire LS Conference 3.19.24</dc:title>
  <dc:creator>Keenan Shepard</dc:creator>
  <cp:revision>7</cp:revision>
  <cp:lastPrinted>2026-02-02T21:35:08Z</cp:lastPrinted>
  <dcterms:created xsi:type="dcterms:W3CDTF">2020-09-25T16:45:33Z</dcterms:created>
  <dcterms:modified xsi:type="dcterms:W3CDTF">2026-02-17T19:06:26Z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