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6"/>
  </p:sldMasterIdLst>
  <p:notesMasterIdLst>
    <p:notesMasterId r:id="rId41"/>
  </p:notesMasterIdLst>
  <p:sldIdLst>
    <p:sldId id="2145872372" r:id="rId7"/>
    <p:sldId id="7653" r:id="rId8"/>
    <p:sldId id="2145707502" r:id="rId9"/>
    <p:sldId id="2145872363" r:id="rId10"/>
    <p:sldId id="2145872395" r:id="rId11"/>
    <p:sldId id="537" r:id="rId12"/>
    <p:sldId id="2145872396" r:id="rId13"/>
    <p:sldId id="2145872608" r:id="rId14"/>
    <p:sldId id="280" r:id="rId15"/>
    <p:sldId id="2145872386" r:id="rId16"/>
    <p:sldId id="2145872607" r:id="rId17"/>
    <p:sldId id="2145872402" r:id="rId18"/>
    <p:sldId id="2145872380" r:id="rId19"/>
    <p:sldId id="266" r:id="rId20"/>
    <p:sldId id="2145872613" r:id="rId21"/>
    <p:sldId id="2145872614" r:id="rId22"/>
    <p:sldId id="2145872615" r:id="rId23"/>
    <p:sldId id="2145872611" r:id="rId24"/>
    <p:sldId id="2145872612" r:id="rId25"/>
    <p:sldId id="2145872617" r:id="rId26"/>
    <p:sldId id="2145872378" r:id="rId27"/>
    <p:sldId id="2145872379" r:id="rId28"/>
    <p:sldId id="2145872387" r:id="rId29"/>
    <p:sldId id="2145872382" r:id="rId30"/>
    <p:sldId id="2145872383" r:id="rId31"/>
    <p:sldId id="2145872390" r:id="rId32"/>
    <p:sldId id="2145872619" r:id="rId33"/>
    <p:sldId id="2145872620" r:id="rId34"/>
    <p:sldId id="2145872621" r:id="rId35"/>
    <p:sldId id="2145872412" r:id="rId36"/>
    <p:sldId id="2145872622" r:id="rId37"/>
    <p:sldId id="2145872624" r:id="rId38"/>
    <p:sldId id="2145872625" r:id="rId39"/>
    <p:sldId id="2145872623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Stanworth" initials="SS" lastIdx="1" clrIdx="0">
    <p:extLst>
      <p:ext uri="{19B8F6BF-5375-455C-9EA6-DF929625EA0E}">
        <p15:presenceInfo xmlns:p15="http://schemas.microsoft.com/office/powerpoint/2012/main" userId="S::simon.stanworth@nhsbt.nhs.uk::34c86c00-1c6d-4e72-8020-52139cb585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0E2F"/>
    <a:srgbClr val="CD1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511" autoAdjust="0"/>
    <p:restoredTop sz="93422" autoAdjust="0"/>
  </p:normalViewPr>
  <p:slideViewPr>
    <p:cSldViewPr snapToGrid="0" snapToObjects="1" showGuides="1">
      <p:cViewPr>
        <p:scale>
          <a:sx n="66" d="100"/>
          <a:sy n="66" d="100"/>
        </p:scale>
        <p:origin x="976" y="32"/>
      </p:cViewPr>
      <p:guideLst>
        <p:guide orient="horz" pos="2160"/>
        <p:guide pos="2850"/>
        <p:guide orient="horz" pos="162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492"/>
    </p:cViewPr>
  </p:sorterViewPr>
  <p:notesViewPr>
    <p:cSldViewPr snapToGrid="0" snapToObjects="1">
      <p:cViewPr varScale="1">
        <p:scale>
          <a:sx n="49" d="100"/>
          <a:sy n="49" d="100"/>
        </p:scale>
        <p:origin x="2736" y="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CE0006\DataNow\Home\Simon\Red%20cells%20and%20platelets\Red%20cells%20and%20platelets%20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CE0006\DataNow\Home\Simon\Red%20cells%20and%20platelets\Red%20cells%20and%20platelets%20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bscol23\shared\007%20Medical\009%20SHOT\001%20SHOT_New\SHOT%20REPORT%202024\2024%20Graphs%20&amp;%20Figures\Supplementary%20Figures%20for%20Presentations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Platelet Units issued per 1,000 Population</a:t>
            </a:r>
          </a:p>
        </c:rich>
      </c:tx>
      <c:layout>
        <c:manualLayout>
          <c:xMode val="edge"/>
          <c:yMode val="edge"/>
          <c:x val="0.2733235099998465"/>
          <c:y val="2.1108179419525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Sheet1!$A$30</c:f>
              <c:strCache>
                <c:ptCount val="1"/>
                <c:pt idx="0">
                  <c:v>Platelets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Sheet1!$B$29:$O$29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2103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Sheet1!$B$30:$O$30</c:f>
              <c:numCache>
                <c:formatCode>0.00</c:formatCode>
                <c:ptCount val="14"/>
                <c:pt idx="0">
                  <c:v>3.9350536572152421</c:v>
                </c:pt>
                <c:pt idx="1">
                  <c:v>4.7661771886273385</c:v>
                </c:pt>
                <c:pt idx="2">
                  <c:v>4.8930008726934844</c:v>
                </c:pt>
                <c:pt idx="3">
                  <c:v>4.8666405773737225</c:v>
                </c:pt>
                <c:pt idx="4">
                  <c:v>4.9294562786774883</c:v>
                </c:pt>
                <c:pt idx="5">
                  <c:v>4.7731152084636053</c:v>
                </c:pt>
                <c:pt idx="6">
                  <c:v>4.6789143248215508</c:v>
                </c:pt>
                <c:pt idx="7">
                  <c:v>4.6239123184670898</c:v>
                </c:pt>
                <c:pt idx="8">
                  <c:v>4.4563116901924751</c:v>
                </c:pt>
                <c:pt idx="9">
                  <c:v>4.458725482397754</c:v>
                </c:pt>
                <c:pt idx="10">
                  <c:v>4.0268877698553132</c:v>
                </c:pt>
                <c:pt idx="11">
                  <c:v>4.285488217247531</c:v>
                </c:pt>
                <c:pt idx="12">
                  <c:v>4.2927806992241528</c:v>
                </c:pt>
                <c:pt idx="13">
                  <c:v>4.2656035113386981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C-42C7-94E9-300CC1F5A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5421663"/>
        <c:axId val="1775415423"/>
      </c:barChart>
      <c:catAx>
        <c:axId val="1775421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5415423"/>
        <c:crosses val="autoZero"/>
        <c:auto val="1"/>
        <c:lblAlgn val="ctr"/>
        <c:lblOffset val="100"/>
        <c:noMultiLvlLbl val="0"/>
      </c:catAx>
      <c:valAx>
        <c:axId val="1775415423"/>
        <c:scaling>
          <c:orientation val="minMax"/>
          <c:min val="2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5421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RBC Units</a:t>
            </a:r>
            <a:r>
              <a:rPr lang="en-US" b="1" baseline="0"/>
              <a:t> issued per 1,000 Population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636017720007219E-2"/>
          <c:y val="0.19107005197324248"/>
          <c:w val="0.8633328241377235"/>
          <c:h val="0.671721788373463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Sheet1!$A$28</c:f>
              <c:strCache>
                <c:ptCount val="1"/>
                <c:pt idx="0">
                  <c:v>Red Cells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Sheet1!$B$27:$O$27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2103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Sheet1!$B$28:$O$28</c:f>
              <c:numCache>
                <c:formatCode>0.00</c:formatCode>
                <c:ptCount val="14"/>
                <c:pt idx="0">
                  <c:v>34.748221384810272</c:v>
                </c:pt>
                <c:pt idx="1">
                  <c:v>34.165024626649874</c:v>
                </c:pt>
                <c:pt idx="2">
                  <c:v>33.695747031900396</c:v>
                </c:pt>
                <c:pt idx="3">
                  <c:v>31.853561110530773</c:v>
                </c:pt>
                <c:pt idx="4">
                  <c:v>30.43765426844838</c:v>
                </c:pt>
                <c:pt idx="5">
                  <c:v>29.096132780031986</c:v>
                </c:pt>
                <c:pt idx="6">
                  <c:v>27.710781302633404</c:v>
                </c:pt>
                <c:pt idx="7">
                  <c:v>26.204726677379256</c:v>
                </c:pt>
                <c:pt idx="8">
                  <c:v>25.529673897138135</c:v>
                </c:pt>
                <c:pt idx="9">
                  <c:v>24.937378715817182</c:v>
                </c:pt>
                <c:pt idx="10">
                  <c:v>22.828909221938719</c:v>
                </c:pt>
                <c:pt idx="11">
                  <c:v>23.993580508632725</c:v>
                </c:pt>
                <c:pt idx="12">
                  <c:v>23.885908273979897</c:v>
                </c:pt>
                <c:pt idx="13">
                  <c:v>23.48940746159473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8-491C-8A39-64EB02D91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7020143"/>
        <c:axId val="1867021583"/>
      </c:barChart>
      <c:catAx>
        <c:axId val="1867020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021583"/>
        <c:crosses val="autoZero"/>
        <c:auto val="1"/>
        <c:lblAlgn val="ctr"/>
        <c:lblOffset val="100"/>
        <c:noMultiLvlLbl val="0"/>
      </c:catAx>
      <c:valAx>
        <c:axId val="1867021583"/>
        <c:scaling>
          <c:orientation val="minMax"/>
          <c:min val="2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020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'Reactions per 10,000 components'!$B$3</c:f>
              <c:strCache>
                <c:ptCount val="1"/>
                <c:pt idx="0">
                  <c:v>Red cell components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'Reactions per 10,000 components'!$A$4:$A$17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'Reactions per 10,000 components'!$B$4:$B$17</c:f>
              <c:numCache>
                <c:formatCode>0.0000</c:formatCode>
                <c:ptCount val="14"/>
                <c:pt idx="0">
                  <c:v>2.3957778808650887</c:v>
                </c:pt>
                <c:pt idx="1">
                  <c:v>1.732825348439968</c:v>
                </c:pt>
                <c:pt idx="2">
                  <c:v>1.5809727240600555</c:v>
                </c:pt>
                <c:pt idx="3">
                  <c:v>1.4947637510638752</c:v>
                </c:pt>
                <c:pt idx="4">
                  <c:v>1.5418637119207188</c:v>
                </c:pt>
                <c:pt idx="5">
                  <c:v>1.4246236573334565</c:v>
                </c:pt>
                <c:pt idx="6">
                  <c:v>1.787552042929017</c:v>
                </c:pt>
                <c:pt idx="7">
                  <c:v>1.5658847485189096</c:v>
                </c:pt>
                <c:pt idx="8">
                  <c:v>2.1003914913080504</c:v>
                </c:pt>
                <c:pt idx="9">
                  <c:v>2.4545594754855795</c:v>
                </c:pt>
                <c:pt idx="10">
                  <c:v>2.333288119394664</c:v>
                </c:pt>
                <c:pt idx="11">
                  <c:v>2.21703263187164</c:v>
                </c:pt>
                <c:pt idx="12">
                  <c:v>2.63469160093952</c:v>
                </c:pt>
                <c:pt idx="13">
                  <c:v>2.8098955780361079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42-4125-AE7C-CE4C9C60810D}"/>
            </c:ext>
          </c:extLst>
        </c:ser>
        <c:ser>
          <c:idx val="1"/>
          <c:order val="1"/>
          <c:tx>
            <c:strRef>
              <c:f>'Reactions per 10,000 components'!$C$3</c:f>
              <c:strCache>
                <c:ptCount val="1"/>
                <c:pt idx="0">
                  <c:v>Fresh frozen plasma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'Reactions per 10,000 components'!$A$4:$A$17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'Reactions per 10,000 components'!$C$4:$C$17</c:f>
              <c:numCache>
                <c:formatCode>General</c:formatCode>
                <c:ptCount val="14"/>
                <c:pt idx="0">
                  <c:v>1.6652673794936199</c:v>
                </c:pt>
                <c:pt idx="1">
                  <c:v>1.3087107077295284</c:v>
                </c:pt>
                <c:pt idx="2">
                  <c:v>1.0513194058543471</c:v>
                </c:pt>
                <c:pt idx="3">
                  <c:v>1.5759740732060161</c:v>
                </c:pt>
                <c:pt idx="4">
                  <c:v>1.0304763376870958</c:v>
                </c:pt>
                <c:pt idx="5">
                  <c:v>1.311106948866829</c:v>
                </c:pt>
                <c:pt idx="6">
                  <c:v>0.83829713907815251</c:v>
                </c:pt>
                <c:pt idx="7">
                  <c:v>0.46241586600215795</c:v>
                </c:pt>
                <c:pt idx="8">
                  <c:v>0.78457217279417535</c:v>
                </c:pt>
                <c:pt idx="9">
                  <c:v>1.2509158491038082</c:v>
                </c:pt>
                <c:pt idx="10">
                  <c:v>0.98585840882452813</c:v>
                </c:pt>
                <c:pt idx="11">
                  <c:v>1.245522347161953</c:v>
                </c:pt>
                <c:pt idx="12">
                  <c:v>1.4749712634909009</c:v>
                </c:pt>
                <c:pt idx="13">
                  <c:v>1.2215605435944419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42-4125-AE7C-CE4C9C60810D}"/>
            </c:ext>
          </c:extLst>
        </c:ser>
        <c:ser>
          <c:idx val="2"/>
          <c:order val="2"/>
          <c:tx>
            <c:strRef>
              <c:f>'Reactions per 10,000 components'!$D$3</c:f>
              <c:strCache>
                <c:ptCount val="1"/>
                <c:pt idx="0">
                  <c:v>Platelets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'Reactions per 10,000 components'!$A$4:$A$17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'Reactions per 10,000 components'!$D$4:$D$17</c:f>
              <c:numCache>
                <c:formatCode>General</c:formatCode>
                <c:ptCount val="14"/>
                <c:pt idx="0">
                  <c:v>5.1719336401129867</c:v>
                </c:pt>
                <c:pt idx="1">
                  <c:v>2.9191273413165586</c:v>
                </c:pt>
                <c:pt idx="2">
                  <c:v>3.2357275581469853</c:v>
                </c:pt>
                <c:pt idx="3">
                  <c:v>3.9869529319800718</c:v>
                </c:pt>
                <c:pt idx="4">
                  <c:v>3.7982058305678321</c:v>
                </c:pt>
                <c:pt idx="5">
                  <c:v>2.6061178616802945</c:v>
                </c:pt>
                <c:pt idx="6">
                  <c:v>3.1145396546467294</c:v>
                </c:pt>
                <c:pt idx="7">
                  <c:v>3.3174906230111985</c:v>
                </c:pt>
                <c:pt idx="8">
                  <c:v>3.6016264541146059</c:v>
                </c:pt>
                <c:pt idx="9">
                  <c:v>4.5061017049315959</c:v>
                </c:pt>
                <c:pt idx="10">
                  <c:v>3.7971552688142074</c:v>
                </c:pt>
                <c:pt idx="11">
                  <c:v>4.582935628706406</c:v>
                </c:pt>
                <c:pt idx="12">
                  <c:v>3.8757828738415525</c:v>
                </c:pt>
                <c:pt idx="13">
                  <c:v>4.4889561476594517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42-4125-AE7C-CE4C9C60810D}"/>
            </c:ext>
          </c:extLst>
        </c:ser>
        <c:ser>
          <c:idx val="3"/>
          <c:order val="3"/>
          <c:tx>
            <c:strRef>
              <c:f>'Reactions per 10,000 components'!$E$3</c:f>
              <c:strCache>
                <c:ptCount val="1"/>
                <c:pt idx="0">
                  <c:v>Cryoprecipitate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'Reactions per 10,000 components'!$A$4:$A$17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'Reactions per 10,000 components'!$E$4:$E$17</c:f>
              <c:numCache>
                <c:formatCode>General</c:formatCode>
                <c:ptCount val="14"/>
                <c:pt idx="0">
                  <c:v>7.9258143774272816E-2</c:v>
                </c:pt>
                <c:pt idx="1">
                  <c:v>1.133581209757867</c:v>
                </c:pt>
                <c:pt idx="2">
                  <c:v>0</c:v>
                </c:pt>
                <c:pt idx="3">
                  <c:v>0.69515247010844383</c:v>
                </c:pt>
                <c:pt idx="4">
                  <c:v>0.91648527895520671</c:v>
                </c:pt>
                <c:pt idx="5">
                  <c:v>1.1677331963193049</c:v>
                </c:pt>
                <c:pt idx="6">
                  <c:v>0.66529173042379075</c:v>
                </c:pt>
                <c:pt idx="7">
                  <c:v>0</c:v>
                </c:pt>
                <c:pt idx="8">
                  <c:v>0.64105303645454925</c:v>
                </c:pt>
                <c:pt idx="9">
                  <c:v>1.7397355601948505</c:v>
                </c:pt>
                <c:pt idx="10">
                  <c:v>0.46141423462913833</c:v>
                </c:pt>
                <c:pt idx="11">
                  <c:v>2.2273203109339152</c:v>
                </c:pt>
                <c:pt idx="12">
                  <c:v>1.3292274972861604</c:v>
                </c:pt>
                <c:pt idx="13">
                  <c:v>0.872619385239643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42-4125-AE7C-CE4C9C60810D}"/>
            </c:ext>
          </c:extLst>
        </c:ser>
        <c:ser>
          <c:idx val="4"/>
          <c:order val="4"/>
          <c:tx>
            <c:strRef>
              <c:f>'Reactions per 10,000 components'!$F$3</c:f>
              <c:strCache>
                <c:ptCount val="1"/>
                <c:pt idx="0">
                  <c:v>Methylene-blue FFP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'Reactions per 10,000 components'!$A$4:$A$17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'Reactions per 10,000 components'!$F$4:$F$17</c:f>
              <c:numCache>
                <c:formatCode>General</c:formatCode>
                <c:ptCount val="14"/>
                <c:pt idx="0">
                  <c:v>0.66844919786096257</c:v>
                </c:pt>
                <c:pt idx="1">
                  <c:v>0.62916823958726553</c:v>
                </c:pt>
                <c:pt idx="2">
                  <c:v>1.4763416254521298</c:v>
                </c:pt>
                <c:pt idx="3">
                  <c:v>4.7276853252647504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1.4164305949008498</c:v>
                </c:pt>
                <c:pt idx="8">
                  <c:v>1.2414649286157666</c:v>
                </c:pt>
                <c:pt idx="9">
                  <c:v>1.5458339774308238</c:v>
                </c:pt>
                <c:pt idx="10">
                  <c:v>4.2517006802721085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042-4125-AE7C-CE4C9C60810D}"/>
            </c:ext>
          </c:extLst>
        </c:ser>
        <c:ser>
          <c:idx val="5"/>
          <c:order val="5"/>
          <c:tx>
            <c:strRef>
              <c:f>'Reactions per 10,000 components'!$G$3</c:f>
              <c:strCache>
                <c:ptCount val="1"/>
                <c:pt idx="0">
                  <c:v>Solvent-detergent FFP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'Reactions per 10,000 components'!$A$4:$A$17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'Reactions per 10,000 components'!$G$4:$G$17</c:f>
              <c:numCache>
                <c:formatCode>General</c:formatCode>
                <c:ptCount val="14"/>
                <c:pt idx="0">
                  <c:v>0.47457841617363239</c:v>
                </c:pt>
                <c:pt idx="1">
                  <c:v>0.12875149673614955</c:v>
                </c:pt>
                <c:pt idx="2">
                  <c:v>0.2516577957293672</c:v>
                </c:pt>
                <c:pt idx="3">
                  <c:v>0.65032190934512579</c:v>
                </c:pt>
                <c:pt idx="4">
                  <c:v>0.23178193955127019</c:v>
                </c:pt>
                <c:pt idx="5">
                  <c:v>0.43256804836110785</c:v>
                </c:pt>
                <c:pt idx="6">
                  <c:v>0.30938041415724771</c:v>
                </c:pt>
                <c:pt idx="7">
                  <c:v>0.20163322915616494</c:v>
                </c:pt>
                <c:pt idx="8">
                  <c:v>0.58673968316057112</c:v>
                </c:pt>
                <c:pt idx="9">
                  <c:v>0.14821621781855371</c:v>
                </c:pt>
                <c:pt idx="10">
                  <c:v>0.27087424663100157</c:v>
                </c:pt>
                <c:pt idx="11">
                  <c:v>0.45376854778939091</c:v>
                </c:pt>
                <c:pt idx="12">
                  <c:v>0.67269853015371162</c:v>
                </c:pt>
                <c:pt idx="13">
                  <c:v>0.16245633985866298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042-4125-AE7C-CE4C9C608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2591944"/>
        <c:axId val="652591288"/>
      </c:lineChart>
      <c:catAx>
        <c:axId val="65259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591288"/>
        <c:crosses val="autoZero"/>
        <c:auto val="1"/>
        <c:lblAlgn val="ctr"/>
        <c:lblOffset val="100"/>
        <c:noMultiLvlLbl val="0"/>
      </c:catAx>
      <c:valAx>
        <c:axId val="652591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Reactions</a:t>
                </a:r>
                <a:r>
                  <a:rPr lang="en-GB" b="1" baseline="0"/>
                  <a:t> per 10,000 units issued</a:t>
                </a:r>
                <a:endParaRPr lang="en-GB" b="1"/>
              </a:p>
            </c:rich>
          </c:tx>
          <c:layout>
            <c:manualLayout>
              <c:xMode val="edge"/>
              <c:yMode val="edge"/>
              <c:x val="1.5549076773566569E-2"/>
              <c:y val="0.161491117958081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591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Geneva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388DC7-E9F6-284C-9857-FDA7F02FFFDF}" type="datetimeFigureOut">
              <a:rPr lang="en-US"/>
              <a:pPr/>
              <a:t>2/13/2026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Geneva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FAA9E6-400A-E640-A318-E520058423C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00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1BF4B-EF81-1A46-AF7E-D3E97FD4228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3F7D2EE4-3DB0-C2EE-0724-93B6B4385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03CA6914-4B24-B365-F169-23CD67708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13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>
            <a:extLst>
              <a:ext uri="{FF2B5EF4-FFF2-40B4-BE49-F238E27FC236}">
                <a16:creationId xmlns:a16="http://schemas.microsoft.com/office/drawing/2014/main" id="{1172DAD4-FABD-41AF-9C10-183E2F6582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Notes Placeholder 2">
            <a:extLst>
              <a:ext uri="{FF2B5EF4-FFF2-40B4-BE49-F238E27FC236}">
                <a16:creationId xmlns:a16="http://schemas.microsoft.com/office/drawing/2014/main" id="{3FC3B1C5-75E2-4147-B313-2D595E8A26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=General consensus morning platelet count used to guide usage of prophylactic platelet transfusion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BCSH guidelines threshold 10 for patients without additional risk factors and reversible cause BM failure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However, data from this recent large platelet dose study (1352 pts) showed no difference in the proportion of days (17%) in which WHO grade 2 or above bleeding occurred at platelet counts between 6 and 80. 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Friedmann (2002) large retrospective study (nearly 3000 patients) showed no relationship between morning platelet count and WHO grade 3 or 4 bleeding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This raises question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Are we using right measure to guide use of prophylactic plt transfusions?</a:t>
            </a:r>
          </a:p>
        </p:txBody>
      </p:sp>
      <p:sp>
        <p:nvSpPr>
          <p:cNvPr id="384004" name="Slide Number Placeholder 3">
            <a:extLst>
              <a:ext uri="{FF2B5EF4-FFF2-40B4-BE49-F238E27FC236}">
                <a16:creationId xmlns:a16="http://schemas.microsoft.com/office/drawing/2014/main" id="{39A8966F-5CA7-4466-8C4D-D7073FDEC65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0" tIns="45505" rIns="91010" bIns="45505" anchor="b"/>
          <a:lstStyle>
            <a:lvl1pPr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096239E-02A2-4C94-B432-C9D6FCAD4558}" type="slidenum">
              <a:rPr lang="en-GB" altLang="en-US" sz="1200" b="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6</a:t>
            </a:fld>
            <a:endParaRPr lang="en-GB" altLang="en-US" sz="12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8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ED50F-1BA3-557F-D814-A3FE83796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BE33C-FBA9-EC7F-4216-9F703F769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21881-8695-F128-6995-502C5CAA0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8843-56E8-108D-CF7D-C9DE4A25A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60D4-6BA2-1648-9C4F-FCCC8DC41A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2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59610-0EFB-0C87-D481-B5FE614DD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3232C-51E1-1FA0-805E-20E691855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DCC26-B568-4A56-8CE7-D9D7AE118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E0AC7-4D5F-8EED-86D4-386353BDD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60D4-6BA2-1648-9C4F-FCCC8DC41A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5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E17B964C-ACC2-4DCC-82A0-F5A0B53B63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8716963"/>
            <a:ext cx="30051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4" tIns="45803" rIns="91604" bIns="45803" anchor="b"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6822F61-9141-4E87-832D-BC4006C95F09}" type="slidenum">
              <a:rPr lang="en-GB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 algn="r">
                <a:spcBef>
                  <a:spcPct val="0"/>
                </a:spcBef>
              </a:pPr>
              <a:t>13</a:t>
            </a:fld>
            <a:endParaRPr lang="en-GB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4D5BAE2-7467-4A2A-92B8-DDEE4CEB6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4550" y="714375"/>
            <a:ext cx="5222875" cy="2938463"/>
          </a:xfrm>
          <a:ln cap="flat">
            <a:solidFill>
              <a:schemeClr val="tx1"/>
            </a:solidFill>
          </a:ln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7AC5227C-8AB5-4A60-A712-4F88F50A8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</p:spPr>
        <p:txBody>
          <a:bodyPr lIns="92407" tIns="46204" rIns="92407" bIns="46204"/>
          <a:lstStyle/>
          <a:p>
            <a:r>
              <a:rPr lang="en-US" altLang="en-US"/>
              <a:t>PICOT</a:t>
            </a:r>
          </a:p>
          <a:p>
            <a:r>
              <a:rPr lang="en-US" altLang="en-US"/>
              <a:t>Presume you will say about follow up for 30 days, kept bleeding diary if discharged etc – not practical to put it all on the slides, but will be important for the audience to understand</a:t>
            </a:r>
          </a:p>
        </p:txBody>
      </p:sp>
    </p:spTree>
    <p:extLst>
      <p:ext uri="{BB962C8B-B14F-4D97-AF65-F5344CB8AC3E}">
        <p14:creationId xmlns:p14="http://schemas.microsoft.com/office/powerpoint/2010/main" val="304536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841548B-30CB-4DBD-BD6D-5B20F3C552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2863" y="8716963"/>
            <a:ext cx="30051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4" tIns="45803" rIns="91604" bIns="45803" anchor="b"/>
          <a:lstStyle>
            <a:lvl1pPr defTabSz="915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5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5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5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5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8EA73B12-0156-48BE-BC65-105994C52261}" type="slidenum">
              <a:rPr lang="en-GB" altLang="en-US" sz="1200" b="1">
                <a:latin typeface="Times New Roman" panose="02020603050405020304" pitchFamily="18" charset="0"/>
                <a:ea typeface="MS PGothic" panose="020B0600070205080204" pitchFamily="34" charset="-128"/>
              </a:rPr>
              <a:pPr algn="r" eaLnBrk="1" hangingPunct="1"/>
              <a:t>24</a:t>
            </a:fld>
            <a:endParaRPr lang="en-GB" altLang="en-US" sz="1200" b="1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D48E8E23-D39A-4462-AAA2-D746186F9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44550" y="714375"/>
            <a:ext cx="5222875" cy="29384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7B1114A-FE56-4139-AE6F-9C550FF2B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3849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407" tIns="46204" rIns="92407" bIns="4620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PICOT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panose="020B0600070205080204" pitchFamily="34" charset="-128"/>
              </a:rPr>
              <a:t>Presume you will say about follow up for 30 days, kept bleeding diary if discharged etc. – not practical to put it all on the slides, but will be important for the audience to understand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84AD-A57D-48FE-49F3-1F2CF74DA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DA686-171E-E5EB-E240-15AF5CFA9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231B4-4C50-ED1E-2F38-9562FACA5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Define the optimum platelet threshold below which platelets should be transfused prior to an invasive procedure in critically ill patients </a:t>
            </a:r>
          </a:p>
          <a:p>
            <a:endParaRPr lang="en-GB" sz="1200" dirty="0"/>
          </a:p>
          <a:p>
            <a:r>
              <a:rPr lang="en-GB" sz="1200" dirty="0"/>
              <a:t>Open label, randomised, Bayesian adaptive, comparative effectiveness trial across five equally-spaced thresholds of thrombocytopaenia:</a:t>
            </a:r>
          </a:p>
          <a:p>
            <a:pPr algn="ctr">
              <a:spcBef>
                <a:spcPts val="1200"/>
              </a:spcBef>
            </a:pPr>
            <a:r>
              <a:rPr lang="en-GB" sz="1200" dirty="0">
                <a:solidFill>
                  <a:srgbClr val="FF9933"/>
                </a:solidFill>
              </a:rPr>
              <a:t>▪ </a:t>
            </a:r>
            <a:r>
              <a:rPr lang="en-GB" sz="1200" dirty="0"/>
              <a:t>&lt;10x10</a:t>
            </a:r>
            <a:r>
              <a:rPr lang="en-GB" sz="1200" baseline="30000" dirty="0"/>
              <a:t>9</a:t>
            </a:r>
            <a:r>
              <a:rPr lang="en-GB" sz="1200" dirty="0"/>
              <a:t>/L  </a:t>
            </a:r>
            <a:r>
              <a:rPr lang="en-GB" sz="1200" dirty="0">
                <a:solidFill>
                  <a:srgbClr val="FF9933"/>
                </a:solidFill>
              </a:rPr>
              <a:t>▪ </a:t>
            </a:r>
            <a:r>
              <a:rPr lang="en-GB" sz="1200" dirty="0"/>
              <a:t>&lt;20x10</a:t>
            </a:r>
            <a:r>
              <a:rPr lang="en-GB" sz="1200" baseline="30000" dirty="0"/>
              <a:t>9</a:t>
            </a:r>
            <a:r>
              <a:rPr lang="en-GB" sz="1200" dirty="0"/>
              <a:t>/L  </a:t>
            </a:r>
            <a:r>
              <a:rPr lang="en-GB" sz="1200" dirty="0">
                <a:solidFill>
                  <a:srgbClr val="FF9933"/>
                </a:solidFill>
              </a:rPr>
              <a:t>▪</a:t>
            </a:r>
            <a:r>
              <a:rPr lang="en-GB" sz="1200" dirty="0"/>
              <a:t> &lt;30x10</a:t>
            </a:r>
            <a:r>
              <a:rPr lang="en-GB" sz="1200" baseline="30000" dirty="0"/>
              <a:t>9</a:t>
            </a:r>
            <a:r>
              <a:rPr lang="en-GB" sz="1200" dirty="0"/>
              <a:t>/L  </a:t>
            </a:r>
            <a:r>
              <a:rPr lang="en-GB" sz="1200" dirty="0">
                <a:solidFill>
                  <a:srgbClr val="FF9933"/>
                </a:solidFill>
              </a:rPr>
              <a:t>▪ </a:t>
            </a:r>
            <a:r>
              <a:rPr lang="en-GB" sz="1200" dirty="0"/>
              <a:t>&lt;40x10</a:t>
            </a:r>
            <a:r>
              <a:rPr lang="en-GB" sz="1200" baseline="30000" dirty="0"/>
              <a:t>9</a:t>
            </a:r>
            <a:r>
              <a:rPr lang="en-GB" sz="1200" dirty="0"/>
              <a:t>/L  </a:t>
            </a:r>
            <a:r>
              <a:rPr lang="en-GB" sz="1200" dirty="0">
                <a:solidFill>
                  <a:srgbClr val="FF9933"/>
                </a:solidFill>
              </a:rPr>
              <a:t>▪ </a:t>
            </a:r>
            <a:r>
              <a:rPr lang="en-GB" sz="1200" dirty="0"/>
              <a:t>&lt;50x10</a:t>
            </a:r>
            <a:r>
              <a:rPr lang="en-GB" sz="1200" baseline="30000" dirty="0"/>
              <a:t>9</a:t>
            </a:r>
            <a:r>
              <a:rPr lang="en-GB" sz="1200" dirty="0"/>
              <a:t>/L</a:t>
            </a:r>
          </a:p>
          <a:p>
            <a:endParaRPr lang="en-GB" sz="1200" dirty="0"/>
          </a:p>
          <a:p>
            <a:r>
              <a:rPr lang="en-GB" sz="1200" dirty="0"/>
              <a:t>Primary Outcome: </a:t>
            </a:r>
            <a:r>
              <a:rPr lang="en-GB" sz="1200" dirty="0">
                <a:sym typeface="Trebuchet MS"/>
              </a:rPr>
              <a:t>90-day all-cause mortality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1D74C-3DBF-F733-CF87-D883A4F21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04B07-5B4E-4069-9D97-A8077E2A57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21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3725-D4EB-4CEA-A68E-325EB408A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61CE4-CCF4-42E0-99B9-1E472760D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757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EFB6E-C8B1-4AFE-AF28-BF1226781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8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86037-6BA9-4986-AF99-BC3F5D0E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12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89A9-E985-4752-AEA7-14DBCE8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F4C94-9569-4603-8D75-333574AF4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BC125-1D82-4082-8C02-7B7BAAB00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287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5995-5991-4632-B3FD-0FE3AB7C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18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72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9749-56AB-4E3B-A731-B35E38B2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279F0-E67F-479E-8A0D-660CE96EC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07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 rotWithShape="1">
          <a:gsLst>
            <a:gs pos="100000">
              <a:srgbClr val="600D1D"/>
            </a:gs>
            <a:gs pos="0">
              <a:srgbClr val="DA291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24F561-4048-A1F9-36F5-882220096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312055-5F7F-47AB-B6D3-AA36D31C4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46" y="300922"/>
            <a:ext cx="1625909" cy="454385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B1C933-2346-1BD7-9DEC-A9D0FAAE87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16" y="300922"/>
            <a:ext cx="1625909" cy="454385"/>
          </a:xfrm>
          <a:prstGeom prst="rect">
            <a:avLst/>
          </a:prstGeom>
        </p:spPr>
      </p:pic>
      <p:pic>
        <p:nvPicPr>
          <p:cNvPr id="2" name="Picture 8" descr="SaveALifeGiveBlood_RGB">
            <a:extLst>
              <a:ext uri="{FF2B5EF4-FFF2-40B4-BE49-F238E27FC236}">
                <a16:creationId xmlns:a16="http://schemas.microsoft.com/office/drawing/2014/main" id="{55D8BB99-A3C9-D9F5-042C-B412A0AC9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37" y="755306"/>
            <a:ext cx="15763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AA93F3-171B-D24F-2888-BAC8FAE7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6" y="1939185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GB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540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bg>
      <p:bgPr>
        <a:solidFill>
          <a:srgbClr val="F4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88170" y="945136"/>
            <a:ext cx="7967663" cy="3163538"/>
          </a:xfrm>
          <a:prstGeom prst="rect">
            <a:avLst/>
          </a:prstGeom>
        </p:spPr>
        <p:txBody>
          <a:bodyPr/>
          <a:lstStyle>
            <a:lvl1pPr>
              <a:buClr>
                <a:srgbClr val="530D13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1817" indent="-151805">
              <a:spcAft>
                <a:spcPts val="225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51830" indent="-100013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03635" indent="-151805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655439" indent="-151805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88170" y="226388"/>
            <a:ext cx="7967663" cy="630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0D1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52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bg1"/>
            </a:gs>
            <a:gs pos="99000">
              <a:srgbClr val="F2CEC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F154CE-67E4-401D-9950-025FFC4A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DB448-42CD-45DD-89DC-2E0DC682E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65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84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1" r:id="rId4"/>
    <p:sldLayoutId id="2147483782" r:id="rId5"/>
    <p:sldLayoutId id="2147483785" r:id="rId6"/>
    <p:sldLayoutId id="2147483792" r:id="rId7"/>
    <p:sldLayoutId id="2147483794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3" Type="http://schemas.openxmlformats.org/officeDocument/2006/relationships/image" Target="../media/image27.tmp"/><Relationship Id="rId7" Type="http://schemas.openxmlformats.org/officeDocument/2006/relationships/image" Target="../media/image31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chart" Target="../charts/chart2.xml"/><Relationship Id="rId4" Type="http://schemas.openxmlformats.org/officeDocument/2006/relationships/image" Target="../media/image7.tm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2.tmp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22ED76-DDF5-0B15-1568-77FCB00E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39" y="2458950"/>
            <a:ext cx="8373979" cy="92914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Who really needs a </a:t>
            </a:r>
            <a:r>
              <a:rPr lang="en-GB" sz="3600" dirty="0"/>
              <a:t>platelet transfusion?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3" name="Picture 2" descr="RDMLetterheadHeaderlong">
            <a:extLst>
              <a:ext uri="{FF2B5EF4-FFF2-40B4-BE49-F238E27FC236}">
                <a16:creationId xmlns:a16="http://schemas.microsoft.com/office/drawing/2014/main" id="{BBBA74BA-EEE9-CCB6-21B2-F64A7228E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8" y="162274"/>
            <a:ext cx="6298781" cy="10383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F5A4C-C50C-7D98-AFF5-D6E1E7DD3C59}"/>
              </a:ext>
            </a:extLst>
          </p:cNvPr>
          <p:cNvSpPr txBox="1"/>
          <p:nvPr/>
        </p:nvSpPr>
        <p:spPr>
          <a:xfrm>
            <a:off x="53340" y="4164334"/>
            <a:ext cx="8945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Professor Simon J Stanworth</a:t>
            </a:r>
          </a:p>
          <a:p>
            <a:pPr defTabSz="514350"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Consultant Haematologist</a:t>
            </a:r>
          </a:p>
          <a:p>
            <a:pPr defTabSz="514350">
              <a:defRPr/>
            </a:pP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National Health Service Blood &amp; Transplant; Oxford University Hospitals NHS Trust;   University of Oxford</a:t>
            </a:r>
          </a:p>
        </p:txBody>
      </p:sp>
      <p:pic>
        <p:nvPicPr>
          <p:cNvPr id="2" name="Picture 1" descr="Screen Shot 2016-11-28 at 14.28.10.png">
            <a:extLst>
              <a:ext uri="{FF2B5EF4-FFF2-40B4-BE49-F238E27FC236}">
                <a16:creationId xmlns:a16="http://schemas.microsoft.com/office/drawing/2014/main" id="{71406D21-4C64-0032-3579-2BF283475C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393" y="179393"/>
            <a:ext cx="1799845" cy="10212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7372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ks, Benefits and Yin Yang Symbol ...">
            <a:extLst>
              <a:ext uri="{FF2B5EF4-FFF2-40B4-BE49-F238E27FC236}">
                <a16:creationId xmlns:a16="http://schemas.microsoft.com/office/drawing/2014/main" id="{518234E0-9CEE-B5C3-B493-CDFF556D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2201830" cy="16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04CA69-048B-8A1A-793D-8DEC0B65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163" y="4597308"/>
            <a:ext cx="7886700" cy="528144"/>
          </a:xfrm>
        </p:spPr>
        <p:txBody>
          <a:bodyPr>
            <a:normAutofit/>
          </a:bodyPr>
          <a:lstStyle/>
          <a:p>
            <a:pPr algn="r"/>
            <a:r>
              <a:rPr lang="en-GB" sz="2400" dirty="0"/>
              <a:t>Is this a sufficient evidence-base?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7E5B8A-5F13-AF49-7017-8DC16628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30" y="273844"/>
            <a:ext cx="6814033" cy="99417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3600" dirty="0">
                <a:latin typeface="+mn-lt"/>
              </a:rPr>
              <a:t>The evidence base of randomised trials</a:t>
            </a:r>
            <a:br>
              <a:rPr lang="en-GB" altLang="en-US" sz="3600" dirty="0">
                <a:latin typeface="+mn-lt"/>
              </a:rPr>
            </a:br>
            <a:r>
              <a:rPr lang="en-GB" altLang="en-US" sz="3600" dirty="0">
                <a:latin typeface="+mn-lt"/>
              </a:rPr>
              <a:t>Platelet transfusion threshold trials</a:t>
            </a:r>
            <a:br>
              <a:rPr lang="en-GB" altLang="en-US" dirty="0">
                <a:latin typeface="+mn-lt"/>
              </a:rPr>
            </a:br>
            <a:r>
              <a:rPr lang="en-GB" altLang="en-US" dirty="0">
                <a:latin typeface="+mn-lt"/>
              </a:rPr>
              <a:t>  </a:t>
            </a:r>
            <a:endParaRPr lang="en-GB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3160FA-4EE5-8AC7-B23F-05E2B5367881}"/>
              </a:ext>
            </a:extLst>
          </p:cNvPr>
          <p:cNvSpPr/>
          <p:nvPr/>
        </p:nvSpPr>
        <p:spPr>
          <a:xfrm>
            <a:off x="1852448" y="2682112"/>
            <a:ext cx="5722883" cy="14980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altLang="en-US" sz="3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21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randomized trials </a:t>
            </a:r>
            <a:r>
              <a:rPr lang="en-GB" altLang="en-US" sz="3200" dirty="0">
                <a:solidFill>
                  <a:schemeClr val="accent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enrolled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4923 patients</a:t>
            </a:r>
            <a:endParaRPr lang="en-GB" sz="3200" dirty="0">
              <a:solidFill>
                <a:schemeClr val="accent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322984-D403-84A4-6DE8-C9068035CFEA}"/>
              </a:ext>
            </a:extLst>
          </p:cNvPr>
          <p:cNvSpPr/>
          <p:nvPr/>
        </p:nvSpPr>
        <p:spPr>
          <a:xfrm>
            <a:off x="1048407" y="1899745"/>
            <a:ext cx="3082159" cy="9941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Trials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7BC98-EB06-3DD0-CDC8-BC3D4C6CC986}"/>
              </a:ext>
            </a:extLst>
          </p:cNvPr>
          <p:cNvSpPr txBox="1"/>
          <p:nvPr/>
        </p:nvSpPr>
        <p:spPr>
          <a:xfrm>
            <a:off x="-28877" y="4880008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Jug et al, 2025</a:t>
            </a:r>
          </a:p>
        </p:txBody>
      </p:sp>
    </p:spTree>
    <p:extLst>
      <p:ext uri="{BB962C8B-B14F-4D97-AF65-F5344CB8AC3E}">
        <p14:creationId xmlns:p14="http://schemas.microsoft.com/office/powerpoint/2010/main" val="56453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2F9B-D255-1582-22DD-89F8BBF12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BBEBE7-C601-24B5-9061-A0950D887554}"/>
              </a:ext>
            </a:extLst>
          </p:cNvPr>
          <p:cNvSpPr/>
          <p:nvPr/>
        </p:nvSpPr>
        <p:spPr>
          <a:xfrm>
            <a:off x="302209" y="1455327"/>
            <a:ext cx="3341135" cy="3501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E64BC0-B982-EEB7-7F9B-92D469BB0D8E}"/>
              </a:ext>
            </a:extLst>
          </p:cNvPr>
          <p:cNvSpPr/>
          <p:nvPr/>
        </p:nvSpPr>
        <p:spPr>
          <a:xfrm>
            <a:off x="3935789" y="1455327"/>
            <a:ext cx="4759290" cy="3501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566FC-628D-D452-ED27-D14F847D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299213"/>
            <a:ext cx="8607829" cy="73521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Widespread use of platelet transfusions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latin typeface="+mn-lt"/>
              </a:rPr>
              <a:t>Often as prophylaxis to broad groups of recipients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C13C04-A170-C5B9-6BAB-7DEBFF4D4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26" y="1633271"/>
            <a:ext cx="3283301" cy="2670503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</a:pPr>
            <a:r>
              <a:rPr lang="en-US" sz="2000" b="1" dirty="0">
                <a:solidFill>
                  <a:srgbClr val="00B050"/>
                </a:solidFill>
              </a:rPr>
              <a:t>Haematology/Oncology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Critical Illness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Patients undergoing “minor” procedures</a:t>
            </a:r>
          </a:p>
          <a:p>
            <a:pPr lvl="1">
              <a:buClr>
                <a:schemeClr val="bg1"/>
              </a:buClr>
            </a:pPr>
            <a:r>
              <a:rPr lang="en-US" sz="1600" u="sng" dirty="0">
                <a:solidFill>
                  <a:schemeClr val="bg1"/>
                </a:solidFill>
              </a:rPr>
              <a:t>Key examples</a:t>
            </a:r>
            <a:r>
              <a:rPr lang="en-US" sz="1600" dirty="0">
                <a:solidFill>
                  <a:schemeClr val="bg1"/>
                </a:solidFill>
              </a:rPr>
              <a:t>: lumbar puncture, central venous catheter placement, interventional radiology</a:t>
            </a:r>
            <a:endParaRPr lang="en-US" sz="11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Cardiovascular Surgery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Trauma &amp; bleeding</a:t>
            </a:r>
          </a:p>
          <a:p>
            <a:pPr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Transplant Surgery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68974A-E37E-E46A-6886-1FC84661EDA8}"/>
              </a:ext>
            </a:extLst>
          </p:cNvPr>
          <p:cNvGrpSpPr/>
          <p:nvPr/>
        </p:nvGrpSpPr>
        <p:grpSpPr>
          <a:xfrm>
            <a:off x="6996563" y="1547877"/>
            <a:ext cx="1534263" cy="1070194"/>
            <a:chOff x="5700712" y="3238500"/>
            <a:chExt cx="790575" cy="495300"/>
          </a:xfrm>
          <a:solidFill>
            <a:schemeClr val="accent2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52403D0-2CE0-BBD7-BD95-9AFE1EFBD0AD}"/>
                </a:ext>
              </a:extLst>
            </p:cNvPr>
            <p:cNvSpPr/>
            <p:nvPr/>
          </p:nvSpPr>
          <p:spPr>
            <a:xfrm>
              <a:off x="5748337" y="3305175"/>
              <a:ext cx="114300" cy="114300"/>
            </a:xfrm>
            <a:custGeom>
              <a:avLst/>
              <a:gdLst>
                <a:gd name="connsiteX0" fmla="*/ 57150 w 114300"/>
                <a:gd name="connsiteY0" fmla="*/ 114300 h 114300"/>
                <a:gd name="connsiteX1" fmla="*/ 114300 w 114300"/>
                <a:gd name="connsiteY1" fmla="*/ 57150 h 114300"/>
                <a:gd name="connsiteX2" fmla="*/ 57150 w 114300"/>
                <a:gd name="connsiteY2" fmla="*/ 0 h 114300"/>
                <a:gd name="connsiteX3" fmla="*/ 0 w 114300"/>
                <a:gd name="connsiteY3" fmla="*/ 57150 h 114300"/>
                <a:gd name="connsiteX4" fmla="*/ 57150 w 114300"/>
                <a:gd name="connsiteY4" fmla="*/ 114300 h 114300"/>
                <a:gd name="connsiteX5" fmla="*/ 57150 w 114300"/>
                <a:gd name="connsiteY5" fmla="*/ 19050 h 114300"/>
                <a:gd name="connsiteX6" fmla="*/ 95250 w 114300"/>
                <a:gd name="connsiteY6" fmla="*/ 57150 h 114300"/>
                <a:gd name="connsiteX7" fmla="*/ 57150 w 114300"/>
                <a:gd name="connsiteY7" fmla="*/ 95250 h 114300"/>
                <a:gd name="connsiteX8" fmla="*/ 19050 w 114300"/>
                <a:gd name="connsiteY8" fmla="*/ 57150 h 114300"/>
                <a:gd name="connsiteX9" fmla="*/ 57150 w 114300"/>
                <a:gd name="connsiteY9" fmla="*/ 190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14300">
                  <a:moveTo>
                    <a:pt x="57150" y="114300"/>
                  </a:moveTo>
                  <a:cubicBezTo>
                    <a:pt x="88713" y="114300"/>
                    <a:pt x="114300" y="88713"/>
                    <a:pt x="114300" y="57150"/>
                  </a:cubicBezTo>
                  <a:cubicBezTo>
                    <a:pt x="114300" y="25587"/>
                    <a:pt x="88713" y="0"/>
                    <a:pt x="57150" y="0"/>
                  </a:cubicBez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close/>
                  <a:moveTo>
                    <a:pt x="57150" y="19050"/>
                  </a:moveTo>
                  <a:cubicBezTo>
                    <a:pt x="78192" y="19050"/>
                    <a:pt x="95250" y="36108"/>
                    <a:pt x="95250" y="57150"/>
                  </a:cubicBezTo>
                  <a:cubicBezTo>
                    <a:pt x="95250" y="78192"/>
                    <a:pt x="78192" y="95250"/>
                    <a:pt x="57150" y="95250"/>
                  </a:cubicBezTo>
                  <a:cubicBezTo>
                    <a:pt x="36108" y="95250"/>
                    <a:pt x="19050" y="78192"/>
                    <a:pt x="19050" y="57150"/>
                  </a:cubicBezTo>
                  <a:cubicBezTo>
                    <a:pt x="19050" y="36108"/>
                    <a:pt x="36108" y="19050"/>
                    <a:pt x="57150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srgbClr val="414042"/>
                </a:solidFill>
                <a:latin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81B2840-1276-D1CB-7B87-DCBF45D76DBB}"/>
                </a:ext>
              </a:extLst>
            </p:cNvPr>
            <p:cNvSpPr/>
            <p:nvPr/>
          </p:nvSpPr>
          <p:spPr>
            <a:xfrm>
              <a:off x="5700712" y="3238500"/>
              <a:ext cx="790575" cy="495300"/>
            </a:xfrm>
            <a:custGeom>
              <a:avLst/>
              <a:gdLst>
                <a:gd name="connsiteX0" fmla="*/ 742950 w 790575"/>
                <a:gd name="connsiteY0" fmla="*/ 171450 h 495300"/>
                <a:gd name="connsiteX1" fmla="*/ 304800 w 790575"/>
                <a:gd name="connsiteY1" fmla="*/ 171450 h 495300"/>
                <a:gd name="connsiteX2" fmla="*/ 304800 w 790575"/>
                <a:gd name="connsiteY2" fmla="*/ 180403 h 495300"/>
                <a:gd name="connsiteX3" fmla="*/ 259832 w 790575"/>
                <a:gd name="connsiteY3" fmla="*/ 162154 h 495300"/>
                <a:gd name="connsiteX4" fmla="*/ 150009 w 790575"/>
                <a:gd name="connsiteY4" fmla="*/ 205121 h 495300"/>
                <a:gd name="connsiteX5" fmla="*/ 143437 w 790575"/>
                <a:gd name="connsiteY5" fmla="*/ 219075 h 495300"/>
                <a:gd name="connsiteX6" fmla="*/ 19050 w 790575"/>
                <a:gd name="connsiteY6" fmla="*/ 165202 h 495300"/>
                <a:gd name="connsiteX7" fmla="*/ 19050 w 790575"/>
                <a:gd name="connsiteY7" fmla="*/ 9525 h 495300"/>
                <a:gd name="connsiteX8" fmla="*/ 9525 w 790575"/>
                <a:gd name="connsiteY8" fmla="*/ 0 h 495300"/>
                <a:gd name="connsiteX9" fmla="*/ 0 w 790575"/>
                <a:gd name="connsiteY9" fmla="*/ 9525 h 495300"/>
                <a:gd name="connsiteX10" fmla="*/ 0 w 790575"/>
                <a:gd name="connsiteY10" fmla="*/ 495300 h 495300"/>
                <a:gd name="connsiteX11" fmla="*/ 19050 w 790575"/>
                <a:gd name="connsiteY11" fmla="*/ 495300 h 495300"/>
                <a:gd name="connsiteX12" fmla="*/ 19050 w 790575"/>
                <a:gd name="connsiteY12" fmla="*/ 390525 h 495300"/>
                <a:gd name="connsiteX13" fmla="*/ 304800 w 790575"/>
                <a:gd name="connsiteY13" fmla="*/ 390525 h 495300"/>
                <a:gd name="connsiteX14" fmla="*/ 304800 w 790575"/>
                <a:gd name="connsiteY14" fmla="*/ 400050 h 495300"/>
                <a:gd name="connsiteX15" fmla="*/ 352425 w 790575"/>
                <a:gd name="connsiteY15" fmla="*/ 447675 h 495300"/>
                <a:gd name="connsiteX16" fmla="*/ 771525 w 790575"/>
                <a:gd name="connsiteY16" fmla="*/ 447675 h 495300"/>
                <a:gd name="connsiteX17" fmla="*/ 771525 w 790575"/>
                <a:gd name="connsiteY17" fmla="*/ 495300 h 495300"/>
                <a:gd name="connsiteX18" fmla="*/ 790575 w 790575"/>
                <a:gd name="connsiteY18" fmla="*/ 495300 h 495300"/>
                <a:gd name="connsiteX19" fmla="*/ 790575 w 790575"/>
                <a:gd name="connsiteY19" fmla="*/ 219075 h 495300"/>
                <a:gd name="connsiteX20" fmla="*/ 742950 w 790575"/>
                <a:gd name="connsiteY20" fmla="*/ 171450 h 495300"/>
                <a:gd name="connsiteX21" fmla="*/ 304800 w 790575"/>
                <a:gd name="connsiteY21" fmla="*/ 371475 h 495300"/>
                <a:gd name="connsiteX22" fmla="*/ 19050 w 790575"/>
                <a:gd name="connsiteY22" fmla="*/ 371475 h 495300"/>
                <a:gd name="connsiteX23" fmla="*/ 19050 w 790575"/>
                <a:gd name="connsiteY23" fmla="*/ 185957 h 495300"/>
                <a:gd name="connsiteX24" fmla="*/ 304800 w 790575"/>
                <a:gd name="connsiteY24" fmla="*/ 309782 h 495300"/>
                <a:gd name="connsiteX25" fmla="*/ 304800 w 790575"/>
                <a:gd name="connsiteY25" fmla="*/ 289027 h 495300"/>
                <a:gd name="connsiteX26" fmla="*/ 160973 w 790575"/>
                <a:gd name="connsiteY26" fmla="*/ 226695 h 495300"/>
                <a:gd name="connsiteX27" fmla="*/ 167297 w 790575"/>
                <a:gd name="connsiteY27" fmla="*/ 213246 h 495300"/>
                <a:gd name="connsiteX28" fmla="*/ 252708 w 790575"/>
                <a:gd name="connsiteY28" fmla="*/ 179832 h 495300"/>
                <a:gd name="connsiteX29" fmla="*/ 304800 w 790575"/>
                <a:gd name="connsiteY29" fmla="*/ 200977 h 495300"/>
                <a:gd name="connsiteX30" fmla="*/ 771525 w 790575"/>
                <a:gd name="connsiteY30" fmla="*/ 428625 h 495300"/>
                <a:gd name="connsiteX31" fmla="*/ 352425 w 790575"/>
                <a:gd name="connsiteY31" fmla="*/ 428625 h 495300"/>
                <a:gd name="connsiteX32" fmla="*/ 323850 w 790575"/>
                <a:gd name="connsiteY32" fmla="*/ 400050 h 495300"/>
                <a:gd name="connsiteX33" fmla="*/ 323850 w 790575"/>
                <a:gd name="connsiteY33" fmla="*/ 190500 h 495300"/>
                <a:gd name="connsiteX34" fmla="*/ 742950 w 790575"/>
                <a:gd name="connsiteY34" fmla="*/ 190500 h 495300"/>
                <a:gd name="connsiteX35" fmla="*/ 771525 w 790575"/>
                <a:gd name="connsiteY35" fmla="*/ 219075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90575" h="495300">
                  <a:moveTo>
                    <a:pt x="742950" y="171450"/>
                  </a:moveTo>
                  <a:lnTo>
                    <a:pt x="304800" y="171450"/>
                  </a:lnTo>
                  <a:lnTo>
                    <a:pt x="304800" y="180403"/>
                  </a:lnTo>
                  <a:lnTo>
                    <a:pt x="259832" y="162154"/>
                  </a:lnTo>
                  <a:cubicBezTo>
                    <a:pt x="217623" y="145021"/>
                    <a:pt x="169386" y="163894"/>
                    <a:pt x="150009" y="205121"/>
                  </a:cubicBezTo>
                  <a:lnTo>
                    <a:pt x="143437" y="219075"/>
                  </a:lnTo>
                  <a:lnTo>
                    <a:pt x="19050" y="165202"/>
                  </a:lnTo>
                  <a:lnTo>
                    <a:pt x="19050" y="9525"/>
                  </a:lnTo>
                  <a:cubicBezTo>
                    <a:pt x="19050" y="4264"/>
                    <a:pt x="14786" y="0"/>
                    <a:pt x="9525" y="0"/>
                  </a:cubicBezTo>
                  <a:cubicBezTo>
                    <a:pt x="4265" y="0"/>
                    <a:pt x="0" y="4264"/>
                    <a:pt x="0" y="9525"/>
                  </a:cubicBezTo>
                  <a:lnTo>
                    <a:pt x="0" y="495300"/>
                  </a:lnTo>
                  <a:lnTo>
                    <a:pt x="19050" y="495300"/>
                  </a:lnTo>
                  <a:lnTo>
                    <a:pt x="19050" y="390525"/>
                  </a:lnTo>
                  <a:lnTo>
                    <a:pt x="304800" y="390525"/>
                  </a:lnTo>
                  <a:lnTo>
                    <a:pt x="304800" y="400050"/>
                  </a:lnTo>
                  <a:cubicBezTo>
                    <a:pt x="304831" y="426340"/>
                    <a:pt x="326135" y="447644"/>
                    <a:pt x="352425" y="447675"/>
                  </a:cubicBezTo>
                  <a:lnTo>
                    <a:pt x="771525" y="447675"/>
                  </a:lnTo>
                  <a:lnTo>
                    <a:pt x="771525" y="495300"/>
                  </a:lnTo>
                  <a:lnTo>
                    <a:pt x="790575" y="495300"/>
                  </a:lnTo>
                  <a:lnTo>
                    <a:pt x="790575" y="219075"/>
                  </a:lnTo>
                  <a:cubicBezTo>
                    <a:pt x="790544" y="192785"/>
                    <a:pt x="769240" y="171481"/>
                    <a:pt x="742950" y="171450"/>
                  </a:cubicBezTo>
                  <a:close/>
                  <a:moveTo>
                    <a:pt x="304800" y="371475"/>
                  </a:moveTo>
                  <a:lnTo>
                    <a:pt x="19050" y="371475"/>
                  </a:lnTo>
                  <a:lnTo>
                    <a:pt x="19050" y="185957"/>
                  </a:lnTo>
                  <a:lnTo>
                    <a:pt x="304800" y="309782"/>
                  </a:lnTo>
                  <a:close/>
                  <a:moveTo>
                    <a:pt x="304800" y="289027"/>
                  </a:moveTo>
                  <a:lnTo>
                    <a:pt x="160973" y="226695"/>
                  </a:lnTo>
                  <a:lnTo>
                    <a:pt x="167297" y="213246"/>
                  </a:lnTo>
                  <a:cubicBezTo>
                    <a:pt x="182369" y="181186"/>
                    <a:pt x="219882" y="166511"/>
                    <a:pt x="252708" y="179832"/>
                  </a:cubicBezTo>
                  <a:lnTo>
                    <a:pt x="304800" y="200977"/>
                  </a:lnTo>
                  <a:close/>
                  <a:moveTo>
                    <a:pt x="771525" y="428625"/>
                  </a:moveTo>
                  <a:lnTo>
                    <a:pt x="352425" y="428625"/>
                  </a:lnTo>
                  <a:cubicBezTo>
                    <a:pt x="336643" y="428625"/>
                    <a:pt x="323850" y="415832"/>
                    <a:pt x="323850" y="400050"/>
                  </a:cubicBezTo>
                  <a:lnTo>
                    <a:pt x="323850" y="190500"/>
                  </a:lnTo>
                  <a:lnTo>
                    <a:pt x="742950" y="190500"/>
                  </a:lnTo>
                  <a:cubicBezTo>
                    <a:pt x="758732" y="190500"/>
                    <a:pt x="771525" y="203293"/>
                    <a:pt x="771525" y="219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srgbClr val="414042"/>
                </a:solidFill>
                <a:latin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</p:grp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913BEBE-7544-C3CD-B1F6-4D920937C453}"/>
              </a:ext>
            </a:extLst>
          </p:cNvPr>
          <p:cNvSpPr txBox="1">
            <a:spLocks/>
          </p:cNvSpPr>
          <p:nvPr/>
        </p:nvSpPr>
        <p:spPr>
          <a:xfrm>
            <a:off x="3984002" y="1633272"/>
            <a:ext cx="4611358" cy="2609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34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933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400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Neurosurgery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Obstetrics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1800" u="sng" dirty="0">
                <a:solidFill>
                  <a:schemeClr val="bg1"/>
                </a:solidFill>
                <a:latin typeface="+mn-lt"/>
              </a:rPr>
              <a:t>Other Surgical Settings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: General, Orthopedic, Surgical Oncology, Burn Surgery, Urology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General Medicine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Neonates/children with Critical Illness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5895C-FAEB-4823-904B-BD61C01653C9}"/>
              </a:ext>
            </a:extLst>
          </p:cNvPr>
          <p:cNvSpPr txBox="1"/>
          <p:nvPr/>
        </p:nvSpPr>
        <p:spPr>
          <a:xfrm>
            <a:off x="8499108" y="4947386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R Metcalf</a:t>
            </a:r>
          </a:p>
        </p:txBody>
      </p:sp>
    </p:spTree>
    <p:extLst>
      <p:ext uri="{BB962C8B-B14F-4D97-AF65-F5344CB8AC3E}">
        <p14:creationId xmlns:p14="http://schemas.microsoft.com/office/powerpoint/2010/main" val="2821478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439D41-3E9C-5DCA-76B3-BC7AD711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7" y="1523222"/>
            <a:ext cx="8489481" cy="2663767"/>
          </a:xfrm>
        </p:spPr>
        <p:txBody>
          <a:bodyPr>
            <a:normAutofit/>
          </a:bodyPr>
          <a:lstStyle/>
          <a:p>
            <a:r>
              <a:rPr lang="en-GB" dirty="0"/>
              <a:t>Risks (and expenses) need to be assessed against uncertain benefits for the patients: a biological ‘product’</a:t>
            </a:r>
          </a:p>
          <a:p>
            <a:endParaRPr lang="en-GB" dirty="0"/>
          </a:p>
          <a:p>
            <a:r>
              <a:rPr lang="en-GB" dirty="0"/>
              <a:t>Many patients may never experience bleeding events (or die due to bleeding) if prophylactic platelets were not given - but the patient has been exposed to risks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5B5D1D-B12F-C119-534E-4EDD0741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273844"/>
            <a:ext cx="7555831" cy="994172"/>
          </a:xfrm>
        </p:spPr>
        <p:txBody>
          <a:bodyPr/>
          <a:lstStyle/>
          <a:p>
            <a:r>
              <a:rPr lang="en-GB" dirty="0">
                <a:latin typeface="+mn-lt"/>
              </a:rPr>
              <a:t>The conundrum of prophylactic use</a:t>
            </a:r>
          </a:p>
        </p:txBody>
      </p:sp>
    </p:spTree>
    <p:extLst>
      <p:ext uri="{BB962C8B-B14F-4D97-AF65-F5344CB8AC3E}">
        <p14:creationId xmlns:p14="http://schemas.microsoft.com/office/powerpoint/2010/main" val="220272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Line 5">
            <a:extLst>
              <a:ext uri="{FF2B5EF4-FFF2-40B4-BE49-F238E27FC236}">
                <a16:creationId xmlns:a16="http://schemas.microsoft.com/office/drawing/2014/main" id="{2A59EB9F-31C3-4336-93E6-ECF47552C2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245" y="3021162"/>
            <a:ext cx="1143356" cy="10531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F78AE2B8-FD12-48BC-97E3-7EB7E270C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587" y="1921025"/>
            <a:ext cx="540534" cy="20060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vert270" wrap="square" lIns="61913" tIns="30956" rIns="61913" bIns="30956">
            <a:spAutoFit/>
          </a:bodyPr>
          <a:lstStyle/>
          <a:p>
            <a:pPr algn="ctr">
              <a:defRPr/>
            </a:pPr>
            <a:r>
              <a:rPr lang="en-GB" sz="2700" dirty="0">
                <a:solidFill>
                  <a:srgbClr val="41414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/>
                <a:cs typeface="Arial" charset="0"/>
              </a:rPr>
              <a:t>Population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978A1E3-2A90-4C92-B189-E0A7C1C55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6781" y="1612653"/>
            <a:ext cx="1034654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1" lang="en-US" altLang="en-US" sz="225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2EC1018C-4106-4CF2-9EA3-520CA052EE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7514" y="2438949"/>
            <a:ext cx="726281" cy="57269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D7996EC1-684D-484C-8A6D-984F8F93E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4" y="3011639"/>
            <a:ext cx="726281" cy="575072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6152" name="Rectangle 9">
            <a:extLst>
              <a:ext uri="{FF2B5EF4-FFF2-40B4-BE49-F238E27FC236}">
                <a16:creationId xmlns:a16="http://schemas.microsoft.com/office/drawing/2014/main" id="{8AFB8B96-EE6F-4919-B3E2-63101322B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558" y="2304407"/>
            <a:ext cx="964406" cy="3395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61913" tIns="30956" rIns="61913" bIns="30956">
            <a:spAutoFit/>
          </a:bodyPr>
          <a:lstStyle>
            <a:lvl1pPr defTabSz="739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97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9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9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9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414141"/>
                </a:solidFill>
                <a:latin typeface="+mn-lt"/>
                <a:ea typeface="MS PGothic" panose="020B0600070205080204" pitchFamily="34" charset="-128"/>
              </a:rPr>
              <a:t>Group</a:t>
            </a:r>
            <a:r>
              <a:rPr lang="en-GB" altLang="en-US" sz="1650" dirty="0">
                <a:solidFill>
                  <a:srgbClr val="414141"/>
                </a:solidFill>
                <a:latin typeface="+mn-lt"/>
                <a:ea typeface="MS PGothic" panose="020B0600070205080204" pitchFamily="34" charset="-128"/>
              </a:rPr>
              <a:t> 1</a:t>
            </a:r>
          </a:p>
        </p:txBody>
      </p:sp>
      <p:sp>
        <p:nvSpPr>
          <p:cNvPr id="6153" name="Rectangle 11">
            <a:extLst>
              <a:ext uri="{FF2B5EF4-FFF2-40B4-BE49-F238E27FC236}">
                <a16:creationId xmlns:a16="http://schemas.microsoft.com/office/drawing/2014/main" id="{963426B1-28FF-41FE-95F7-8ABC3F2F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608" y="3466457"/>
            <a:ext cx="954881" cy="3395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61913" tIns="30956" rIns="61913" bIns="30956">
            <a:spAutoFit/>
          </a:bodyPr>
          <a:lstStyle>
            <a:lvl1pPr defTabSz="739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97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9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9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9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414141"/>
                </a:solidFill>
                <a:latin typeface="+mn-lt"/>
                <a:ea typeface="MS PGothic" panose="020B0600070205080204" pitchFamily="34" charset="-128"/>
              </a:rPr>
              <a:t>Group</a:t>
            </a:r>
            <a:r>
              <a:rPr lang="en-GB" altLang="en-US" sz="1650" dirty="0">
                <a:solidFill>
                  <a:srgbClr val="414141"/>
                </a:solidFill>
                <a:latin typeface="+mn-lt"/>
                <a:ea typeface="MS PGothic" panose="020B0600070205080204" pitchFamily="34" charset="-128"/>
              </a:rPr>
              <a:t> 2</a:t>
            </a:r>
          </a:p>
        </p:txBody>
      </p:sp>
      <p:sp>
        <p:nvSpPr>
          <p:cNvPr id="6154" name="Line 12">
            <a:extLst>
              <a:ext uri="{FF2B5EF4-FFF2-40B4-BE49-F238E27FC236}">
                <a16:creationId xmlns:a16="http://schemas.microsoft.com/office/drawing/2014/main" id="{2FEA3A13-16B6-4F1E-9823-136131F885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8442" y="2423469"/>
            <a:ext cx="867965" cy="1191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6155" name="Rectangle 13">
            <a:extLst>
              <a:ext uri="{FF2B5EF4-FFF2-40B4-BE49-F238E27FC236}">
                <a16:creationId xmlns:a16="http://schemas.microsoft.com/office/drawing/2014/main" id="{FF924A77-829D-45C5-8167-81F8B050C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724" y="2547395"/>
            <a:ext cx="1259898" cy="70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913" tIns="30956" rIns="61913" bIns="30956">
            <a:spAutoFit/>
          </a:bodyPr>
          <a:lstStyle>
            <a:lvl1pPr defTabSz="739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97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9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9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9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39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100" b="1" dirty="0">
              <a:solidFill>
                <a:srgbClr val="00000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1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Outcomes</a:t>
            </a:r>
          </a:p>
        </p:txBody>
      </p:sp>
      <p:sp>
        <p:nvSpPr>
          <p:cNvPr id="6156" name="Line 15">
            <a:extLst>
              <a:ext uri="{FF2B5EF4-FFF2-40B4-BE49-F238E27FC236}">
                <a16:creationId xmlns:a16="http://schemas.microsoft.com/office/drawing/2014/main" id="{D60E4B4E-B13F-40C0-A19B-4C551ED05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349" y="3649813"/>
            <a:ext cx="867965" cy="1191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grpSp>
        <p:nvGrpSpPr>
          <p:cNvPr id="6157" name="Group 16">
            <a:extLst>
              <a:ext uri="{FF2B5EF4-FFF2-40B4-BE49-F238E27FC236}">
                <a16:creationId xmlns:a16="http://schemas.microsoft.com/office/drawing/2014/main" id="{05C8F2D0-8F2B-47E5-9A86-76EE06D15407}"/>
              </a:ext>
            </a:extLst>
          </p:cNvPr>
          <p:cNvGrpSpPr>
            <a:grpSpLocks/>
          </p:cNvGrpSpPr>
          <p:nvPr/>
        </p:nvGrpSpPr>
        <p:grpSpPr bwMode="auto">
          <a:xfrm>
            <a:off x="2512220" y="2698505"/>
            <a:ext cx="735806" cy="710803"/>
            <a:chOff x="1716" y="2480"/>
            <a:chExt cx="551" cy="416"/>
          </a:xfrm>
        </p:grpSpPr>
        <p:sp>
          <p:nvSpPr>
            <p:cNvPr id="6164" name="Freeform 17">
              <a:extLst>
                <a:ext uri="{FF2B5EF4-FFF2-40B4-BE49-F238E27FC236}">
                  <a16:creationId xmlns:a16="http://schemas.microsoft.com/office/drawing/2014/main" id="{950717B1-7A79-4BD5-A1A7-37F108D07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2527"/>
              <a:ext cx="225" cy="369"/>
            </a:xfrm>
            <a:custGeom>
              <a:avLst/>
              <a:gdLst>
                <a:gd name="T0" fmla="*/ 0 w 225"/>
                <a:gd name="T1" fmla="*/ 0 h 369"/>
                <a:gd name="T2" fmla="*/ 222 w 225"/>
                <a:gd name="T3" fmla="*/ 102 h 369"/>
                <a:gd name="T4" fmla="*/ 224 w 225"/>
                <a:gd name="T5" fmla="*/ 368 h 369"/>
                <a:gd name="T6" fmla="*/ 0 w 225"/>
                <a:gd name="T7" fmla="*/ 242 h 369"/>
                <a:gd name="T8" fmla="*/ 0 w 225"/>
                <a:gd name="T9" fmla="*/ 0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369"/>
                <a:gd name="T17" fmla="*/ 225 w 225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369">
                  <a:moveTo>
                    <a:pt x="0" y="0"/>
                  </a:moveTo>
                  <a:lnTo>
                    <a:pt x="222" y="102"/>
                  </a:lnTo>
                  <a:lnTo>
                    <a:pt x="224" y="368"/>
                  </a:lnTo>
                  <a:lnTo>
                    <a:pt x="0" y="242"/>
                  </a:ln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  <a:ln w="28575" cap="rnd" cmpd="sng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165" name="Freeform 18">
              <a:extLst>
                <a:ext uri="{FF2B5EF4-FFF2-40B4-BE49-F238E27FC236}">
                  <a16:creationId xmlns:a16="http://schemas.microsoft.com/office/drawing/2014/main" id="{F1E6F982-51A7-4A3D-ABEE-30BA3EE8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0" y="2573"/>
              <a:ext cx="325" cy="320"/>
            </a:xfrm>
            <a:custGeom>
              <a:avLst/>
              <a:gdLst>
                <a:gd name="T0" fmla="*/ 0 w 325"/>
                <a:gd name="T1" fmla="*/ 56 h 320"/>
                <a:gd name="T2" fmla="*/ 0 w 325"/>
                <a:gd name="T3" fmla="*/ 319 h 320"/>
                <a:gd name="T4" fmla="*/ 324 w 325"/>
                <a:gd name="T5" fmla="*/ 256 h 320"/>
                <a:gd name="T6" fmla="*/ 324 w 325"/>
                <a:gd name="T7" fmla="*/ 0 h 320"/>
                <a:gd name="T8" fmla="*/ 0 w 325"/>
                <a:gd name="T9" fmla="*/ 56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20"/>
                <a:gd name="T17" fmla="*/ 325 w 325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20">
                  <a:moveTo>
                    <a:pt x="0" y="56"/>
                  </a:moveTo>
                  <a:lnTo>
                    <a:pt x="0" y="319"/>
                  </a:lnTo>
                  <a:lnTo>
                    <a:pt x="324" y="256"/>
                  </a:lnTo>
                  <a:lnTo>
                    <a:pt x="324" y="0"/>
                  </a:lnTo>
                  <a:lnTo>
                    <a:pt x="0" y="56"/>
                  </a:lnTo>
                </a:path>
              </a:pathLst>
            </a:custGeom>
            <a:solidFill>
              <a:srgbClr val="A0A0A0"/>
            </a:solidFill>
            <a:ln w="28575" cap="rnd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166" name="Freeform 19">
              <a:extLst>
                <a:ext uri="{FF2B5EF4-FFF2-40B4-BE49-F238E27FC236}">
                  <a16:creationId xmlns:a16="http://schemas.microsoft.com/office/drawing/2014/main" id="{CCD78620-4C2B-4544-BCD2-B1A800C59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" y="2480"/>
              <a:ext cx="549" cy="148"/>
            </a:xfrm>
            <a:custGeom>
              <a:avLst/>
              <a:gdLst>
                <a:gd name="T0" fmla="*/ 0 w 549"/>
                <a:gd name="T1" fmla="*/ 45 h 148"/>
                <a:gd name="T2" fmla="*/ 303 w 549"/>
                <a:gd name="T3" fmla="*/ 0 h 148"/>
                <a:gd name="T4" fmla="*/ 548 w 549"/>
                <a:gd name="T5" fmla="*/ 92 h 148"/>
                <a:gd name="T6" fmla="*/ 220 w 549"/>
                <a:gd name="T7" fmla="*/ 147 h 148"/>
                <a:gd name="T8" fmla="*/ 0 w 549"/>
                <a:gd name="T9" fmla="*/ 45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9"/>
                <a:gd name="T16" fmla="*/ 0 h 148"/>
                <a:gd name="T17" fmla="*/ 549 w 549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9" h="148">
                  <a:moveTo>
                    <a:pt x="0" y="45"/>
                  </a:moveTo>
                  <a:lnTo>
                    <a:pt x="303" y="0"/>
                  </a:lnTo>
                  <a:lnTo>
                    <a:pt x="548" y="92"/>
                  </a:lnTo>
                  <a:lnTo>
                    <a:pt x="220" y="147"/>
                  </a:lnTo>
                  <a:lnTo>
                    <a:pt x="0" y="45"/>
                  </a:lnTo>
                </a:path>
              </a:pathLst>
            </a:custGeom>
            <a:solidFill>
              <a:srgbClr val="808080"/>
            </a:solidFill>
            <a:ln w="28575" cap="rnd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grpSp>
          <p:nvGrpSpPr>
            <p:cNvPr id="6167" name="Group 20">
              <a:extLst>
                <a:ext uri="{FF2B5EF4-FFF2-40B4-BE49-F238E27FC236}">
                  <a16:creationId xmlns:a16="http://schemas.microsoft.com/office/drawing/2014/main" id="{2EDCF654-16FF-4925-9C45-F591023FA1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9" y="2498"/>
              <a:ext cx="448" cy="364"/>
              <a:chOff x="1799" y="2498"/>
              <a:chExt cx="448" cy="364"/>
            </a:xfrm>
          </p:grpSpPr>
          <p:sp>
            <p:nvSpPr>
              <p:cNvPr id="6168" name="Oval 21">
                <a:extLst>
                  <a:ext uri="{FF2B5EF4-FFF2-40B4-BE49-F238E27FC236}">
                    <a16:creationId xmlns:a16="http://schemas.microsoft.com/office/drawing/2014/main" id="{0C8972A5-C17D-426B-B919-0FE936070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" y="2525"/>
                <a:ext cx="52" cy="28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69" name="Oval 22">
                <a:extLst>
                  <a:ext uri="{FF2B5EF4-FFF2-40B4-BE49-F238E27FC236}">
                    <a16:creationId xmlns:a16="http://schemas.microsoft.com/office/drawing/2014/main" id="{1705E8D3-BDBA-4458-BA65-E93B3AB42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9" y="2498"/>
                <a:ext cx="47" cy="28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0" name="Oval 23">
                <a:extLst>
                  <a:ext uri="{FF2B5EF4-FFF2-40B4-BE49-F238E27FC236}">
                    <a16:creationId xmlns:a16="http://schemas.microsoft.com/office/drawing/2014/main" id="{C4850B82-8851-44DA-8E88-204406D0E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" y="2577"/>
                <a:ext cx="50" cy="27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1" name="Oval 24">
                <a:extLst>
                  <a:ext uri="{FF2B5EF4-FFF2-40B4-BE49-F238E27FC236}">
                    <a16:creationId xmlns:a16="http://schemas.microsoft.com/office/drawing/2014/main" id="{DB818AAA-2427-4DEA-9ABD-A71625707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9" y="2548"/>
                <a:ext cx="52" cy="30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2" name="Oval 25">
                <a:extLst>
                  <a:ext uri="{FF2B5EF4-FFF2-40B4-BE49-F238E27FC236}">
                    <a16:creationId xmlns:a16="http://schemas.microsoft.com/office/drawing/2014/main" id="{B791B209-1E98-4213-AC92-06B4CCA65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8" y="2648"/>
                <a:ext cx="56" cy="42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3" name="Oval 26">
                <a:extLst>
                  <a:ext uri="{FF2B5EF4-FFF2-40B4-BE49-F238E27FC236}">
                    <a16:creationId xmlns:a16="http://schemas.microsoft.com/office/drawing/2014/main" id="{88EE95DE-48B9-4E9F-A039-E1C4A8FCD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2708"/>
                <a:ext cx="56" cy="43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4" name="Oval 27">
                <a:extLst>
                  <a:ext uri="{FF2B5EF4-FFF2-40B4-BE49-F238E27FC236}">
                    <a16:creationId xmlns:a16="http://schemas.microsoft.com/office/drawing/2014/main" id="{48171B0A-4074-4AAA-A1DB-4C082DE7C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" y="2775"/>
                <a:ext cx="54" cy="43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5" name="Oval 28">
                <a:extLst>
                  <a:ext uri="{FF2B5EF4-FFF2-40B4-BE49-F238E27FC236}">
                    <a16:creationId xmlns:a16="http://schemas.microsoft.com/office/drawing/2014/main" id="{BA4781B5-9709-494A-9DED-CA7C24F2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9" y="2820"/>
                <a:ext cx="55" cy="42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6" name="Oval 29">
                <a:extLst>
                  <a:ext uri="{FF2B5EF4-FFF2-40B4-BE49-F238E27FC236}">
                    <a16:creationId xmlns:a16="http://schemas.microsoft.com/office/drawing/2014/main" id="{F05272BE-140F-4954-ACEA-245FF901E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2" y="2601"/>
                <a:ext cx="55" cy="41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  <p:sp>
            <p:nvSpPr>
              <p:cNvPr id="6177" name="Oval 30">
                <a:extLst>
                  <a:ext uri="{FF2B5EF4-FFF2-40B4-BE49-F238E27FC236}">
                    <a16:creationId xmlns:a16="http://schemas.microsoft.com/office/drawing/2014/main" id="{FEC027BE-B7C0-4C3E-92D0-4F19DE906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2681"/>
                <a:ext cx="40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1" lang="en-US" altLang="en-US" sz="2250">
                  <a:latin typeface="+mn-lt"/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6158" name="Rectangle 31">
            <a:extLst>
              <a:ext uri="{FF2B5EF4-FFF2-40B4-BE49-F238E27FC236}">
                <a16:creationId xmlns:a16="http://schemas.microsoft.com/office/drawing/2014/main" id="{3FB69F19-D024-446B-9AC2-37CDB8434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630" y="1635275"/>
            <a:ext cx="4448846" cy="41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1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Arm 1: </a:t>
            </a:r>
            <a:r>
              <a:rPr lang="en-GB" altLang="en-US" sz="2250" b="1" dirty="0">
                <a:solidFill>
                  <a:srgbClr val="CC3300"/>
                </a:solidFill>
                <a:latin typeface="+mn-lt"/>
                <a:ea typeface="MS PGothic" panose="020B0600070205080204" pitchFamily="34" charset="-128"/>
              </a:rPr>
              <a:t>liberal</a:t>
            </a:r>
            <a:r>
              <a:rPr lang="en-GB" altLang="en-US" sz="21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GB" altLang="en-US" sz="2250" b="1" dirty="0">
                <a:solidFill>
                  <a:srgbClr val="CC3300"/>
                </a:solidFill>
                <a:latin typeface="+mn-lt"/>
                <a:ea typeface="MS PGothic" panose="020B0600070205080204" pitchFamily="34" charset="-128"/>
              </a:rPr>
              <a:t>strategy e.g. threshold</a:t>
            </a:r>
          </a:p>
        </p:txBody>
      </p:sp>
      <p:sp>
        <p:nvSpPr>
          <p:cNvPr id="6159" name="Rectangle 32">
            <a:extLst>
              <a:ext uri="{FF2B5EF4-FFF2-40B4-BE49-F238E27FC236}">
                <a16:creationId xmlns:a16="http://schemas.microsoft.com/office/drawing/2014/main" id="{5940AF7B-2543-4452-925E-7F9203246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181" y="4098679"/>
            <a:ext cx="3172920" cy="41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1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Arm 2: </a:t>
            </a:r>
            <a:r>
              <a:rPr lang="en-GB" altLang="en-US" sz="2250" b="1" dirty="0">
                <a:solidFill>
                  <a:srgbClr val="CC3300"/>
                </a:solidFill>
                <a:latin typeface="+mn-lt"/>
                <a:ea typeface="MS PGothic" panose="020B0600070205080204" pitchFamily="34" charset="-128"/>
              </a:rPr>
              <a:t>restrictive</a:t>
            </a:r>
            <a:r>
              <a:rPr lang="en-GB" altLang="en-US" sz="21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GB" altLang="en-US" sz="2250" b="1" dirty="0">
                <a:solidFill>
                  <a:srgbClr val="CC3300"/>
                </a:solidFill>
                <a:latin typeface="+mn-lt"/>
                <a:ea typeface="MS PGothic" panose="020B0600070205080204" pitchFamily="34" charset="-128"/>
              </a:rPr>
              <a:t>strategy</a:t>
            </a:r>
          </a:p>
        </p:txBody>
      </p:sp>
      <p:sp>
        <p:nvSpPr>
          <p:cNvPr id="6160" name="Line 34">
            <a:extLst>
              <a:ext uri="{FF2B5EF4-FFF2-40B4-BE49-F238E27FC236}">
                <a16:creationId xmlns:a16="http://schemas.microsoft.com/office/drawing/2014/main" id="{873B5FF2-C787-4CB8-9E16-A71DED37DF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7505" y="2046041"/>
            <a:ext cx="7144" cy="3190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6161" name="Line 35">
            <a:extLst>
              <a:ext uri="{FF2B5EF4-FFF2-40B4-BE49-F238E27FC236}">
                <a16:creationId xmlns:a16="http://schemas.microsoft.com/office/drawing/2014/main" id="{41796F94-134C-4D44-81A9-C571FB742B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7505" y="3780783"/>
            <a:ext cx="7144" cy="31789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6162" name="Rectangle 36">
            <a:extLst>
              <a:ext uri="{FF2B5EF4-FFF2-40B4-BE49-F238E27FC236}">
                <a16:creationId xmlns:a16="http://schemas.microsoft.com/office/drawing/2014/main" id="{CC38A03A-1D2C-44D5-BD3C-209B02B42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wrap="square" lIns="69056" tIns="34529" rIns="69056" bIns="34529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defTabSz="914400" latinLnBrk="1">
              <a:defRPr/>
            </a:pPr>
            <a:r>
              <a:rPr lang="en-GB" altLang="en-US" sz="3200" b="1" dirty="0">
                <a:solidFill>
                  <a:srgbClr val="0070C0"/>
                </a:solidFill>
                <a:latin typeface="+mn-lt"/>
              </a:rPr>
              <a:t> What is the basic trial design of these trials</a:t>
            </a:r>
          </a:p>
        </p:txBody>
      </p:sp>
      <p:sp>
        <p:nvSpPr>
          <p:cNvPr id="6163" name="AutoShape 37">
            <a:extLst>
              <a:ext uri="{FF2B5EF4-FFF2-40B4-BE49-F238E27FC236}">
                <a16:creationId xmlns:a16="http://schemas.microsoft.com/office/drawing/2014/main" id="{9031057E-CE77-4077-ACC3-2F5533D9F7AB}"/>
              </a:ext>
            </a:extLst>
          </p:cNvPr>
          <p:cNvSpPr>
            <a:spLocks/>
          </p:cNvSpPr>
          <p:nvPr/>
        </p:nvSpPr>
        <p:spPr bwMode="auto">
          <a:xfrm>
            <a:off x="5651897" y="2548485"/>
            <a:ext cx="323850" cy="956072"/>
          </a:xfrm>
          <a:prstGeom prst="rightBrace">
            <a:avLst>
              <a:gd name="adj1" fmla="val 24602"/>
              <a:gd name="adj2" fmla="val 54167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en-US" altLang="en-US" sz="2250">
              <a:solidFill>
                <a:srgbClr val="000000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4A773-D77E-2DED-5743-E1996AF90100}"/>
              </a:ext>
            </a:extLst>
          </p:cNvPr>
          <p:cNvSpPr txBox="1"/>
          <p:nvPr/>
        </p:nvSpPr>
        <p:spPr>
          <a:xfrm>
            <a:off x="198120" y="4693920"/>
            <a:ext cx="129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Two-arm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71159-0239-3C5A-FC13-B4818519B4E1}"/>
              </a:ext>
            </a:extLst>
          </p:cNvPr>
          <p:cNvSpPr txBox="1"/>
          <p:nvPr/>
        </p:nvSpPr>
        <p:spPr>
          <a:xfrm>
            <a:off x="5856890" y="4671060"/>
            <a:ext cx="323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Which is standard arm?</a:t>
            </a:r>
          </a:p>
        </p:txBody>
      </p:sp>
    </p:spTree>
    <p:extLst>
      <p:ext uri="{BB962C8B-B14F-4D97-AF65-F5344CB8AC3E}">
        <p14:creationId xmlns:p14="http://schemas.microsoft.com/office/powerpoint/2010/main" val="20989774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8A6BC-968B-5137-8F28-3E295083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5" y="53154"/>
            <a:ext cx="4010272" cy="2101487"/>
          </a:xfrm>
          <a:noFill/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Restrictive vs liberal platelet strategies: Randomized trials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72C5C1A4-A6DC-E4CF-BDAD-C171A0FA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603" y="16090"/>
            <a:ext cx="4434068" cy="511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26B692-8424-C1BE-6600-64C8F813DDCA}"/>
              </a:ext>
            </a:extLst>
          </p:cNvPr>
          <p:cNvSpPr txBox="1"/>
          <p:nvPr/>
        </p:nvSpPr>
        <p:spPr>
          <a:xfrm>
            <a:off x="221381" y="2704699"/>
            <a:ext cx="3741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Generally, giving </a:t>
            </a:r>
            <a:br>
              <a:rPr lang="en-US" sz="2400" dirty="0"/>
            </a:br>
            <a:r>
              <a:rPr lang="en-US" sz="2400" b="1" dirty="0">
                <a:solidFill>
                  <a:srgbClr val="C00000"/>
                </a:solidFill>
              </a:rPr>
              <a:t>fewer (restrictive)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vs </a:t>
            </a:r>
            <a:br>
              <a:rPr lang="en-US" sz="2400" dirty="0"/>
            </a:br>
            <a:r>
              <a:rPr lang="en-US" sz="2400" b="1" dirty="0">
                <a:solidFill>
                  <a:srgbClr val="00B050"/>
                </a:solidFill>
              </a:rPr>
              <a:t>more (liberal)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/>
              <a:t>platelets</a:t>
            </a:r>
          </a:p>
          <a:p>
            <a:r>
              <a:rPr lang="en-US" sz="2400" dirty="0" err="1"/>
              <a:t>eg</a:t>
            </a:r>
            <a:r>
              <a:rPr lang="en-US" sz="2400" dirty="0"/>
              <a:t> by dose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15B4144-EB73-1129-1019-3A4B5A49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3959"/>
            <a:ext cx="2601664" cy="399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7ADAD-A24A-F998-BEAA-F6AEA20C2C62}"/>
              </a:ext>
            </a:extLst>
          </p:cNvPr>
          <p:cNvSpPr txBox="1"/>
          <p:nvPr/>
        </p:nvSpPr>
        <p:spPr>
          <a:xfrm>
            <a:off x="2720340" y="4838700"/>
            <a:ext cx="7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 Metcalf</a:t>
            </a:r>
          </a:p>
        </p:txBody>
      </p:sp>
    </p:spTree>
    <p:extLst>
      <p:ext uri="{BB962C8B-B14F-4D97-AF65-F5344CB8AC3E}">
        <p14:creationId xmlns:p14="http://schemas.microsoft.com/office/powerpoint/2010/main" val="259617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B9C0CF-D981-A5D0-57AA-26FB64DBB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32" y="2630531"/>
            <a:ext cx="3976132" cy="11906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Using randomized trials but </a:t>
            </a:r>
            <a:r>
              <a:rPr lang="en-US" dirty="0" err="1"/>
              <a:t>recognise</a:t>
            </a:r>
            <a:r>
              <a:rPr lang="en-US" dirty="0"/>
              <a:t> limitations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6A2D6-2869-2602-0A85-5F0AE5D9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4" y="255395"/>
            <a:ext cx="9063993" cy="99417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+mn-lt"/>
              </a:rPr>
              <a:t>So, what practical advice do we give clinicians?</a:t>
            </a:r>
            <a:br>
              <a:rPr lang="en-US" sz="3000" dirty="0">
                <a:solidFill>
                  <a:srgbClr val="0070C0"/>
                </a:solidFill>
                <a:latin typeface="+mn-lt"/>
              </a:rPr>
            </a:br>
            <a:br>
              <a:rPr lang="en-US" sz="3000" dirty="0">
                <a:solidFill>
                  <a:srgbClr val="0070C0"/>
                </a:solidFill>
                <a:latin typeface="+mn-lt"/>
              </a:rPr>
            </a:br>
            <a:r>
              <a:rPr lang="en-US" sz="3000" b="0" dirty="0">
                <a:solidFill>
                  <a:schemeClr val="tx1"/>
                </a:solidFill>
                <a:latin typeface="+mn-lt"/>
              </a:rPr>
              <a:t>AABB &amp; ICTMG International Clinical Practice Guidelines</a:t>
            </a:r>
          </a:p>
        </p:txBody>
      </p:sp>
      <p:pic>
        <p:nvPicPr>
          <p:cNvPr id="5" name="Picture 4" descr="A white text with black text&#10;&#10;Description automatically generated">
            <a:extLst>
              <a:ext uri="{FF2B5EF4-FFF2-40B4-BE49-F238E27FC236}">
                <a16:creationId xmlns:a16="http://schemas.microsoft.com/office/drawing/2014/main" id="{5BF931E2-881C-E9AF-1165-5EC1C030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20" y="2588585"/>
            <a:ext cx="4448177" cy="2432848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6E61BBDB-2E45-B5B2-0E83-EF6F11DCC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" y="4262744"/>
            <a:ext cx="4448177" cy="683112"/>
          </a:xfrm>
          <a:prstGeom prst="rect">
            <a:avLst/>
          </a:prstGeom>
        </p:spPr>
      </p:pic>
      <p:pic>
        <p:nvPicPr>
          <p:cNvPr id="7" name="Picture 6" descr="A red square with white letters&#10;&#10;Description automatically generated">
            <a:extLst>
              <a:ext uri="{FF2B5EF4-FFF2-40B4-BE49-F238E27FC236}">
                <a16:creationId xmlns:a16="http://schemas.microsoft.com/office/drawing/2014/main" id="{49FF192D-A4D6-FD8D-0A3A-2BB70FF42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63" y="1693970"/>
            <a:ext cx="1907634" cy="89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8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6CB74-6058-2BB4-E06C-753662BAF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4B923C3-F87B-C27B-855E-6B1185D04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Autofit/>
          </a:bodyPr>
          <a:lstStyle/>
          <a:p>
            <a:r>
              <a:rPr lang="en-GB" altLang="en-US" dirty="0">
                <a:solidFill>
                  <a:srgbClr val="0070C0"/>
                </a:solidFill>
                <a:latin typeface="+mn-lt"/>
              </a:rPr>
              <a:t>Methodology</a:t>
            </a:r>
            <a:endParaRPr lang="en-GB" altLang="en-US" sz="3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41F29505-83EE-0301-A750-46ED706D5D76}"/>
              </a:ext>
            </a:extLst>
          </p:cNvPr>
          <p:cNvSpPr/>
          <p:nvPr/>
        </p:nvSpPr>
        <p:spPr>
          <a:xfrm>
            <a:off x="2899172" y="1734741"/>
            <a:ext cx="2818209" cy="1741884"/>
          </a:xfrm>
          <a:prstGeom prst="flowChartConnector">
            <a:avLst/>
          </a:prstGeom>
          <a:noFill/>
          <a:ln w="114300">
            <a:solidFill>
              <a:srgbClr val="92D05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A7445-807A-A176-2045-9997EF591ACF}"/>
              </a:ext>
            </a:extLst>
          </p:cNvPr>
          <p:cNvSpPr txBox="1"/>
          <p:nvPr/>
        </p:nvSpPr>
        <p:spPr>
          <a:xfrm>
            <a:off x="1277542" y="1608535"/>
            <a:ext cx="1782365" cy="485775"/>
          </a:xfrm>
          <a:prstGeom prst="rect">
            <a:avLst/>
          </a:prstGeom>
          <a:noFill/>
          <a:ln w="298450">
            <a:noFill/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GB"/>
            </a:defPPr>
            <a:lvl1pPr algn="ctr">
              <a:defRPr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1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GB" sz="2700" dirty="0">
                <a:solidFill>
                  <a:schemeClr val="tx1"/>
                </a:solidFill>
                <a:cs typeface="Calibri" panose="020F0502020204030204" pitchFamily="34" charset="0"/>
              </a:rPr>
              <a:t>1. The PICO question</a:t>
            </a:r>
            <a:endParaRPr lang="en-GB" sz="21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CC5FA-B124-753A-D3FE-5775F0E0D606}"/>
              </a:ext>
            </a:extLst>
          </p:cNvPr>
          <p:cNvSpPr txBox="1"/>
          <p:nvPr/>
        </p:nvSpPr>
        <p:spPr>
          <a:xfrm>
            <a:off x="2951561" y="1026319"/>
            <a:ext cx="3511153" cy="410766"/>
          </a:xfrm>
          <a:prstGeom prst="rect">
            <a:avLst/>
          </a:prstGeom>
          <a:noFill/>
          <a:ln w="298450">
            <a:noFill/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GB"/>
            </a:defPPr>
            <a:lvl1pPr algn="ctr">
              <a:defRPr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11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The evidence (review)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D0522-F3C5-BA21-19ED-A68526BCEA14}"/>
              </a:ext>
            </a:extLst>
          </p:cNvPr>
          <p:cNvSpPr txBox="1"/>
          <p:nvPr/>
        </p:nvSpPr>
        <p:spPr>
          <a:xfrm>
            <a:off x="5980267" y="3162125"/>
            <a:ext cx="1999059" cy="408384"/>
          </a:xfrm>
          <a:prstGeom prst="rect">
            <a:avLst/>
          </a:prstGeom>
          <a:noFill/>
          <a:ln w="298450">
            <a:noFill/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GB"/>
            </a:defPPr>
            <a:lvl1pPr algn="ctr">
              <a:defRPr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GB" sz="2700" dirty="0">
                <a:solidFill>
                  <a:schemeClr val="tx1"/>
                </a:solidFill>
                <a:cs typeface="Calibri" panose="020F0502020204030204" pitchFamily="34" charset="0"/>
              </a:rPr>
              <a:t>4. Outcomes, Minimally important differences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7D06C-701F-0522-06EE-798075F2AEF5}"/>
              </a:ext>
            </a:extLst>
          </p:cNvPr>
          <p:cNvSpPr txBox="1"/>
          <p:nvPr/>
        </p:nvSpPr>
        <p:spPr>
          <a:xfrm>
            <a:off x="3186647" y="4093975"/>
            <a:ext cx="2466975" cy="454819"/>
          </a:xfrm>
          <a:prstGeom prst="rect">
            <a:avLst/>
          </a:prstGeom>
          <a:noFill/>
          <a:ln w="298450">
            <a:noFill/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GB"/>
            </a:defPPr>
            <a:lvl1pPr algn="ctr">
              <a:defRPr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700" dirty="0">
                <a:solidFill>
                  <a:schemeClr val="tx1"/>
                </a:solidFill>
                <a:cs typeface="Calibri" panose="020F0502020204030204" pitchFamily="34" charset="0"/>
              </a:rPr>
              <a:t>5. Summary of findings 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45EC0-1EF1-1AD6-AEF0-030DA2D75FCE}"/>
              </a:ext>
            </a:extLst>
          </p:cNvPr>
          <p:cNvSpPr txBox="1"/>
          <p:nvPr/>
        </p:nvSpPr>
        <p:spPr>
          <a:xfrm>
            <a:off x="5722880" y="1736780"/>
            <a:ext cx="1564481" cy="577453"/>
          </a:xfrm>
          <a:prstGeom prst="rect">
            <a:avLst/>
          </a:prstGeom>
          <a:noFill/>
          <a:ln w="298450">
            <a:noFill/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GB"/>
            </a:defPPr>
            <a:lvl1pPr algn="ctr"/>
          </a:lstStyle>
          <a:p>
            <a:pPr>
              <a:defRPr/>
            </a:pPr>
            <a:r>
              <a:rPr lang="en-GB" sz="1125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GB" sz="2700" dirty="0">
                <a:solidFill>
                  <a:schemeClr val="tx1"/>
                </a:solidFill>
                <a:cs typeface="Calibri" panose="020F0502020204030204" pitchFamily="34" charset="0"/>
              </a:rPr>
              <a:t>3. Panel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856BB-4988-75AE-8FEB-4E364D732B40}"/>
              </a:ext>
            </a:extLst>
          </p:cNvPr>
          <p:cNvSpPr txBox="1"/>
          <p:nvPr/>
        </p:nvSpPr>
        <p:spPr>
          <a:xfrm>
            <a:off x="417290" y="3054810"/>
            <a:ext cx="3150394" cy="1020366"/>
          </a:xfrm>
          <a:prstGeom prst="rect">
            <a:avLst/>
          </a:prstGeom>
          <a:noFill/>
          <a:ln w="298450">
            <a:noFill/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GB"/>
            </a:defPPr>
            <a:lvl1pPr algn="ctr">
              <a:defRPr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GB" sz="135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GB" sz="2700" dirty="0">
                <a:solidFill>
                  <a:schemeClr val="tx1"/>
                </a:solidFill>
                <a:cs typeface="Calibri" panose="020F0502020204030204" pitchFamily="34" charset="0"/>
              </a:rPr>
              <a:t>6. Recommendations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B194E4-886B-6667-ADD5-35B6C9EEB164}"/>
              </a:ext>
            </a:extLst>
          </p:cNvPr>
          <p:cNvCxnSpPr>
            <a:cxnSpLocks/>
          </p:cNvCxnSpPr>
          <p:nvPr/>
        </p:nvCxnSpPr>
        <p:spPr>
          <a:xfrm flipH="1" flipV="1">
            <a:off x="4998245" y="1812131"/>
            <a:ext cx="250031" cy="104775"/>
          </a:xfrm>
          <a:prstGeom prst="straightConnector1">
            <a:avLst/>
          </a:prstGeom>
          <a:noFill/>
          <a:ln w="114300">
            <a:solidFill>
              <a:srgbClr val="92D05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D6251E-9DB7-AEFE-F37B-5E1358F3344A}"/>
              </a:ext>
            </a:extLst>
          </p:cNvPr>
          <p:cNvCxnSpPr>
            <a:cxnSpLocks/>
          </p:cNvCxnSpPr>
          <p:nvPr/>
        </p:nvCxnSpPr>
        <p:spPr>
          <a:xfrm>
            <a:off x="2827736" y="2605089"/>
            <a:ext cx="232171" cy="412811"/>
          </a:xfrm>
          <a:prstGeom prst="straightConnector1">
            <a:avLst/>
          </a:prstGeom>
          <a:noFill/>
          <a:ln w="114300">
            <a:solidFill>
              <a:srgbClr val="92D05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40B64E-09A7-3A9E-265C-76F0279D5FD4}"/>
              </a:ext>
            </a:extLst>
          </p:cNvPr>
          <p:cNvCxnSpPr>
            <a:cxnSpLocks/>
          </p:cNvCxnSpPr>
          <p:nvPr/>
        </p:nvCxnSpPr>
        <p:spPr>
          <a:xfrm flipV="1">
            <a:off x="3668315" y="3458023"/>
            <a:ext cx="884635" cy="236934"/>
          </a:xfrm>
          <a:prstGeom prst="straightConnector1">
            <a:avLst/>
          </a:prstGeom>
          <a:noFill/>
          <a:ln w="114300">
            <a:solidFill>
              <a:srgbClr val="92D05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3F1BF2-689B-F848-1886-BBD443753D70}"/>
              </a:ext>
            </a:extLst>
          </p:cNvPr>
          <p:cNvCxnSpPr>
            <a:cxnSpLocks/>
          </p:cNvCxnSpPr>
          <p:nvPr/>
        </p:nvCxnSpPr>
        <p:spPr>
          <a:xfrm flipH="1">
            <a:off x="3508774" y="1751411"/>
            <a:ext cx="239315" cy="120253"/>
          </a:xfrm>
          <a:prstGeom prst="straightConnector1">
            <a:avLst/>
          </a:prstGeom>
          <a:noFill/>
          <a:ln w="114300">
            <a:solidFill>
              <a:srgbClr val="92D05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F433B2-1A5F-2DB3-58CC-0C768F350631}"/>
              </a:ext>
            </a:extLst>
          </p:cNvPr>
          <p:cNvCxnSpPr>
            <a:cxnSpLocks/>
          </p:cNvCxnSpPr>
          <p:nvPr/>
        </p:nvCxnSpPr>
        <p:spPr>
          <a:xfrm flipH="1" flipV="1">
            <a:off x="5654279" y="2375299"/>
            <a:ext cx="122634" cy="211931"/>
          </a:xfrm>
          <a:prstGeom prst="straightConnector1">
            <a:avLst/>
          </a:prstGeom>
          <a:noFill/>
          <a:ln w="114300">
            <a:solidFill>
              <a:srgbClr val="92D05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581BA77-591B-2447-47BF-97AA72F3AB56}"/>
              </a:ext>
            </a:extLst>
          </p:cNvPr>
          <p:cNvCxnSpPr>
            <a:cxnSpLocks/>
          </p:cNvCxnSpPr>
          <p:nvPr/>
        </p:nvCxnSpPr>
        <p:spPr>
          <a:xfrm flipV="1">
            <a:off x="4812506" y="3300413"/>
            <a:ext cx="271463" cy="96441"/>
          </a:xfrm>
          <a:prstGeom prst="straightConnector1">
            <a:avLst/>
          </a:prstGeom>
          <a:noFill/>
          <a:ln w="114300">
            <a:solidFill>
              <a:srgbClr val="92D050"/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9157913-BB9A-9A48-73F6-0FB096C62677}"/>
              </a:ext>
            </a:extLst>
          </p:cNvPr>
          <p:cNvSpPr/>
          <p:nvPr/>
        </p:nvSpPr>
        <p:spPr>
          <a:xfrm>
            <a:off x="3405187" y="2131220"/>
            <a:ext cx="1843089" cy="101679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rgbClr val="92D050"/>
                </a:solidFill>
              </a:rPr>
              <a:t>Patient partners</a:t>
            </a:r>
            <a:endParaRPr lang="en-GB" sz="900" b="1" dirty="0">
              <a:solidFill>
                <a:srgbClr val="92D050"/>
              </a:solidFill>
            </a:endParaRPr>
          </a:p>
        </p:txBody>
      </p:sp>
      <p:pic>
        <p:nvPicPr>
          <p:cNvPr id="30737" name="Picture 13">
            <a:extLst>
              <a:ext uri="{FF2B5EF4-FFF2-40B4-BE49-F238E27FC236}">
                <a16:creationId xmlns:a16="http://schemas.microsoft.com/office/drawing/2014/main" id="{0B44ECA9-7B62-4E79-D086-4EFA3E67F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678" y="1191"/>
            <a:ext cx="181332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406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B2D24-33E5-4871-1739-67BF522AA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F09-5BB3-0D48-553E-06ECA11D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446"/>
            <a:ext cx="7886700" cy="10287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Overarching PICO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04AF5-6420-A06E-72EA-3C69D6637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2" y="1369219"/>
            <a:ext cx="5209671" cy="2702267"/>
          </a:xfrm>
        </p:spPr>
        <p:txBody>
          <a:bodyPr>
            <a:normAutofit/>
          </a:bodyPr>
          <a:lstStyle/>
          <a:p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For patients in whom platelet transfusion might be considered, what is the impact of a </a:t>
            </a:r>
            <a:r>
              <a:rPr lang="en-US" b="1" u="sng" dirty="0">
                <a:ea typeface="MS Mincho" panose="02020609040205080304" pitchFamily="49" charset="-128"/>
                <a:cs typeface="Times New Roman" panose="02020603050405020304" pitchFamily="18" charset="0"/>
              </a:rPr>
              <a:t>restrictive</a:t>
            </a: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 versus a </a:t>
            </a:r>
            <a:r>
              <a:rPr lang="en-US" b="1" u="sng" dirty="0">
                <a:ea typeface="MS Mincho" panose="02020609040205080304" pitchFamily="49" charset="-128"/>
                <a:cs typeface="Times New Roman" panose="02020603050405020304" pitchFamily="18" charset="0"/>
              </a:rPr>
              <a:t>liberal</a:t>
            </a: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 strategy on </a:t>
            </a:r>
            <a:r>
              <a:rPr lang="en-US" b="1" u="sng" dirty="0">
                <a:ea typeface="MS Mincho" panose="02020609040205080304" pitchFamily="49" charset="-128"/>
                <a:cs typeface="Times New Roman" panose="02020603050405020304" pitchFamily="18" charset="0"/>
              </a:rPr>
              <a:t>mortality</a:t>
            </a: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n-US" b="1" u="sng" dirty="0">
                <a:ea typeface="MS Mincho" panose="02020609040205080304" pitchFamily="49" charset="-128"/>
                <a:cs typeface="Times New Roman" panose="02020603050405020304" pitchFamily="18" charset="0"/>
              </a:rPr>
              <a:t>bleeding</a:t>
            </a: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450E66-D8EF-0542-AE38-B81AE09DA047}"/>
              </a:ext>
            </a:extLst>
          </p:cNvPr>
          <p:cNvGrpSpPr/>
          <p:nvPr/>
        </p:nvGrpSpPr>
        <p:grpSpPr>
          <a:xfrm>
            <a:off x="6246505" y="1300675"/>
            <a:ext cx="1339898" cy="918611"/>
            <a:chOff x="2837405" y="57"/>
            <a:chExt cx="1195889" cy="5806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94FE44-7A2F-BCBE-3D57-29BC7C177C5C}"/>
                </a:ext>
              </a:extLst>
            </p:cNvPr>
            <p:cNvSpPr/>
            <p:nvPr/>
          </p:nvSpPr>
          <p:spPr>
            <a:xfrm>
              <a:off x="2837405" y="57"/>
              <a:ext cx="1195889" cy="580670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EEBA5B-0596-4534-6F5E-2D390CC9A5E2}"/>
                </a:ext>
              </a:extLst>
            </p:cNvPr>
            <p:cNvSpPr txBox="1"/>
            <p:nvPr/>
          </p:nvSpPr>
          <p:spPr>
            <a:xfrm>
              <a:off x="2837405" y="57"/>
              <a:ext cx="1195889" cy="580670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Patients in specified clinical settings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1348D1-2816-1024-FF50-EFCC3DD47542}"/>
              </a:ext>
            </a:extLst>
          </p:cNvPr>
          <p:cNvGrpSpPr/>
          <p:nvPr/>
        </p:nvGrpSpPr>
        <p:grpSpPr>
          <a:xfrm>
            <a:off x="6292814" y="3381399"/>
            <a:ext cx="1247279" cy="798914"/>
            <a:chOff x="2897528" y="1560422"/>
            <a:chExt cx="1075643" cy="5477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247C53-2657-7575-58A3-38DCBAA264F9}"/>
                </a:ext>
              </a:extLst>
            </p:cNvPr>
            <p:cNvSpPr/>
            <p:nvPr/>
          </p:nvSpPr>
          <p:spPr>
            <a:xfrm>
              <a:off x="2897528" y="1570320"/>
              <a:ext cx="1075643" cy="537821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63EC73-E3D0-55E7-344B-4EE370E238C4}"/>
                </a:ext>
              </a:extLst>
            </p:cNvPr>
            <p:cNvSpPr txBox="1"/>
            <p:nvPr/>
          </p:nvSpPr>
          <p:spPr>
            <a:xfrm>
              <a:off x="2897528" y="1560422"/>
              <a:ext cx="1075643" cy="537821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Mortality, Bleeding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564CF9-C32E-3452-7B2B-CCD6A56AD672}"/>
              </a:ext>
            </a:extLst>
          </p:cNvPr>
          <p:cNvGrpSpPr/>
          <p:nvPr/>
        </p:nvGrpSpPr>
        <p:grpSpPr>
          <a:xfrm>
            <a:off x="5688535" y="2367814"/>
            <a:ext cx="1143212" cy="841686"/>
            <a:chOff x="2246763" y="806613"/>
            <a:chExt cx="1075643" cy="5378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6AC49C-E5AE-0682-63EB-C92D397972F9}"/>
                </a:ext>
              </a:extLst>
            </p:cNvPr>
            <p:cNvSpPr/>
            <p:nvPr/>
          </p:nvSpPr>
          <p:spPr>
            <a:xfrm>
              <a:off x="2246763" y="806613"/>
              <a:ext cx="1075643" cy="537821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D49C2-C10D-25BD-6E97-B1717D083766}"/>
                </a:ext>
              </a:extLst>
            </p:cNvPr>
            <p:cNvSpPr txBox="1"/>
            <p:nvPr/>
          </p:nvSpPr>
          <p:spPr>
            <a:xfrm>
              <a:off x="2246763" y="806613"/>
              <a:ext cx="1075643" cy="537821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Restrictive Strategy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F8516E-2B0C-4D3D-EB92-610B4DCCF8A3}"/>
              </a:ext>
            </a:extLst>
          </p:cNvPr>
          <p:cNvGrpSpPr/>
          <p:nvPr/>
        </p:nvGrpSpPr>
        <p:grpSpPr>
          <a:xfrm>
            <a:off x="7001161" y="2367814"/>
            <a:ext cx="1143209" cy="841685"/>
            <a:chOff x="3548292" y="806613"/>
            <a:chExt cx="1075643" cy="5378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85CD17-D242-1408-338D-F83BCB023C2E}"/>
                </a:ext>
              </a:extLst>
            </p:cNvPr>
            <p:cNvSpPr/>
            <p:nvPr/>
          </p:nvSpPr>
          <p:spPr>
            <a:xfrm>
              <a:off x="3548292" y="806613"/>
              <a:ext cx="1075643" cy="537821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5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881D4B-51A3-9EC9-AD75-FD56A6B1D590}"/>
                </a:ext>
              </a:extLst>
            </p:cNvPr>
            <p:cNvSpPr txBox="1"/>
            <p:nvPr/>
          </p:nvSpPr>
          <p:spPr>
            <a:xfrm>
              <a:off x="3548292" y="806613"/>
              <a:ext cx="1075643" cy="537821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Liberal Strategy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BB1CC5-73C9-68C4-CA10-A92860AB6DEF}"/>
              </a:ext>
            </a:extLst>
          </p:cNvPr>
          <p:cNvCxnSpPr>
            <a:cxnSpLocks/>
          </p:cNvCxnSpPr>
          <p:nvPr/>
        </p:nvCxnSpPr>
        <p:spPr>
          <a:xfrm>
            <a:off x="6916454" y="2302845"/>
            <a:ext cx="0" cy="1032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96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DBE3-ADC0-C42D-7C69-F2D2880A9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graph&#10;&#10;Description automatically generated">
            <a:extLst>
              <a:ext uri="{FF2B5EF4-FFF2-40B4-BE49-F238E27FC236}">
                <a16:creationId xmlns:a16="http://schemas.microsoft.com/office/drawing/2014/main" id="{F5339B0F-4A2E-CC5E-BC42-AC0F4F016E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85759" y="77357"/>
            <a:ext cx="4227995" cy="4988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E2E1CC-3FA4-B997-1DBC-CF0DB9B66B25}"/>
              </a:ext>
            </a:extLst>
          </p:cNvPr>
          <p:cNvSpPr txBox="1"/>
          <p:nvPr/>
        </p:nvSpPr>
        <p:spPr>
          <a:xfrm>
            <a:off x="249310" y="3975762"/>
            <a:ext cx="276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Outcome</a:t>
            </a:r>
            <a:r>
              <a:rPr lang="en-US" sz="2400" dirty="0"/>
              <a:t>: Mortality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E5B44-8C3E-2FA8-1BC8-61DC0637DEFB}"/>
              </a:ext>
            </a:extLst>
          </p:cNvPr>
          <p:cNvSpPr txBox="1"/>
          <p:nvPr/>
        </p:nvSpPr>
        <p:spPr>
          <a:xfrm>
            <a:off x="3715352" y="622003"/>
            <a:ext cx="458162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Hypoproliferative</a:t>
            </a:r>
            <a:r>
              <a:rPr lang="en-US" sz="2000" b="1" dirty="0"/>
              <a:t> Thrombocytopenia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86307-D16A-7E75-BBDF-61C849FDCAFE}"/>
              </a:ext>
            </a:extLst>
          </p:cNvPr>
          <p:cNvSpPr txBox="1"/>
          <p:nvPr/>
        </p:nvSpPr>
        <p:spPr>
          <a:xfrm>
            <a:off x="3713603" y="1598549"/>
            <a:ext cx="38037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Consumptive thrombocytopenia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2FE25-DC81-AF40-CCBE-3043540978B8}"/>
              </a:ext>
            </a:extLst>
          </p:cNvPr>
          <p:cNvSpPr txBox="1"/>
          <p:nvPr/>
        </p:nvSpPr>
        <p:spPr>
          <a:xfrm>
            <a:off x="3729298" y="2391923"/>
            <a:ext cx="37880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Intracranial</a:t>
            </a:r>
            <a:r>
              <a:rPr lang="en-US" sz="1600" dirty="0"/>
              <a:t> </a:t>
            </a:r>
            <a:r>
              <a:rPr lang="en-US" sz="2000" b="1" dirty="0"/>
              <a:t>hemorrhage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D73D4-505C-AFB7-9BF7-1A681E923488}"/>
              </a:ext>
            </a:extLst>
          </p:cNvPr>
          <p:cNvSpPr txBox="1"/>
          <p:nvPr/>
        </p:nvSpPr>
        <p:spPr>
          <a:xfrm>
            <a:off x="3742484" y="3023575"/>
            <a:ext cx="37880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Cardiovascular Surgery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5736F-15F8-2322-983C-8642AFF47DC8}"/>
              </a:ext>
            </a:extLst>
          </p:cNvPr>
          <p:cNvSpPr txBox="1"/>
          <p:nvPr/>
        </p:nvSpPr>
        <p:spPr>
          <a:xfrm>
            <a:off x="3732853" y="3786033"/>
            <a:ext cx="257826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Procedural States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4F67D0-60E0-2A11-F633-3D507DBFEAD8}"/>
              </a:ext>
            </a:extLst>
          </p:cNvPr>
          <p:cNvSpPr txBox="1">
            <a:spLocks/>
          </p:cNvSpPr>
          <p:nvPr/>
        </p:nvSpPr>
        <p:spPr>
          <a:xfrm>
            <a:off x="239684" y="266815"/>
            <a:ext cx="3475669" cy="1712562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Analysis of all </a:t>
            </a:r>
            <a:r>
              <a:rPr lang="en-US" sz="3200" dirty="0" err="1">
                <a:solidFill>
                  <a:srgbClr val="0070C0"/>
                </a:solidFill>
                <a:latin typeface="+mn-lt"/>
              </a:rPr>
              <a:t>randomised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 trials across populations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16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2ABB3-D125-EEE3-6E49-EE60C2F4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graph&#10;&#10;Description automatically generated">
            <a:extLst>
              <a:ext uri="{FF2B5EF4-FFF2-40B4-BE49-F238E27FC236}">
                <a16:creationId xmlns:a16="http://schemas.microsoft.com/office/drawing/2014/main" id="{6A5EE105-7E64-F2E5-BB99-3E1C764A24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67610" y="77357"/>
            <a:ext cx="4227995" cy="4988786"/>
          </a:xfrm>
          <a:prstGeom prst="rect">
            <a:avLst/>
          </a:prstGeom>
          <a:effectLst>
            <a:softEdge rad="392926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C0DD1-D413-0778-525E-80196C3F9991}"/>
              </a:ext>
            </a:extLst>
          </p:cNvPr>
          <p:cNvSpPr txBox="1"/>
          <p:nvPr/>
        </p:nvSpPr>
        <p:spPr>
          <a:xfrm>
            <a:off x="316685" y="2839980"/>
            <a:ext cx="2768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Outcome</a:t>
            </a:r>
            <a:r>
              <a:rPr lang="en-US" sz="2000" dirty="0"/>
              <a:t>: Mortality</a:t>
            </a:r>
          </a:p>
          <a:p>
            <a:endParaRPr lang="en-US" sz="2000" dirty="0"/>
          </a:p>
          <a:p>
            <a:r>
              <a:rPr lang="en-US" sz="2000" dirty="0"/>
              <a:t>Common rationale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5F93F-6BA3-97CC-37BD-9EDB59884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848" y="3448352"/>
            <a:ext cx="6251519" cy="74681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5FE8AE-D472-46D4-77E4-94C48C845F39}"/>
              </a:ext>
            </a:extLst>
          </p:cNvPr>
          <p:cNvSpPr txBox="1"/>
          <p:nvPr/>
        </p:nvSpPr>
        <p:spPr>
          <a:xfrm>
            <a:off x="6056698" y="3873315"/>
            <a:ext cx="85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Odds ratio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FB0101-75CB-EFBC-5304-609853C49F8F}"/>
              </a:ext>
            </a:extLst>
          </p:cNvPr>
          <p:cNvCxnSpPr>
            <a:cxnSpLocks/>
          </p:cNvCxnSpPr>
          <p:nvPr/>
        </p:nvCxnSpPr>
        <p:spPr>
          <a:xfrm flipH="1" flipV="1">
            <a:off x="6500662" y="3797166"/>
            <a:ext cx="1" cy="141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C1864E7-24E4-954A-326A-CDE0FECEFCA2}"/>
              </a:ext>
            </a:extLst>
          </p:cNvPr>
          <p:cNvSpPr txBox="1">
            <a:spLocks/>
          </p:cNvSpPr>
          <p:nvPr/>
        </p:nvSpPr>
        <p:spPr>
          <a:xfrm>
            <a:off x="239683" y="228314"/>
            <a:ext cx="3235770" cy="1712562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Meta-Analysis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2B341-3E58-9C33-5009-7993666F988B}"/>
              </a:ext>
            </a:extLst>
          </p:cNvPr>
          <p:cNvSpPr txBox="1"/>
          <p:nvPr/>
        </p:nvSpPr>
        <p:spPr>
          <a:xfrm>
            <a:off x="2839453" y="4292868"/>
            <a:ext cx="623119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4800" dirty="0"/>
              <a:t>OR: 0.96 (CI 0.79 – 1.18)</a:t>
            </a:r>
          </a:p>
        </p:txBody>
      </p:sp>
    </p:spTree>
    <p:extLst>
      <p:ext uri="{BB962C8B-B14F-4D97-AF65-F5344CB8AC3E}">
        <p14:creationId xmlns:p14="http://schemas.microsoft.com/office/powerpoint/2010/main" val="353336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052E-A171-43BB-A20E-DCB975727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57" y="2119990"/>
            <a:ext cx="8980370" cy="786841"/>
          </a:xfrm>
        </p:spPr>
        <p:txBody>
          <a:bodyPr>
            <a:normAutofit/>
          </a:bodyPr>
          <a:lstStyle/>
          <a:p>
            <a:r>
              <a:rPr lang="en-GB" sz="2400" dirty="0"/>
              <a:t>No direct financial conflicts but discussing trials/guidelines I have led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53F27-60A0-4BAF-A58B-6E8DEC88A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Disclosures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64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CC6FB-4FD6-62E1-48A4-EEC2625E2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9A82A-F7F3-7761-1CAC-4BC869D8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2732"/>
            <a:ext cx="7886700" cy="110568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Summary of Findings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861151-E797-9506-0749-9B1EAE8E9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25411"/>
              </p:ext>
            </p:extLst>
          </p:nvPr>
        </p:nvGraphicFramePr>
        <p:xfrm>
          <a:off x="182880" y="1049154"/>
          <a:ext cx="8874494" cy="3785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9241">
                  <a:extLst>
                    <a:ext uri="{9D8B030D-6E8A-4147-A177-3AD203B41FA5}">
                      <a16:colId xmlns:a16="http://schemas.microsoft.com/office/drawing/2014/main" val="432297321"/>
                    </a:ext>
                  </a:extLst>
                </a:gridCol>
                <a:gridCol w="1171610">
                  <a:extLst>
                    <a:ext uri="{9D8B030D-6E8A-4147-A177-3AD203B41FA5}">
                      <a16:colId xmlns:a16="http://schemas.microsoft.com/office/drawing/2014/main" val="2766972906"/>
                    </a:ext>
                  </a:extLst>
                </a:gridCol>
                <a:gridCol w="909306">
                  <a:extLst>
                    <a:ext uri="{9D8B030D-6E8A-4147-A177-3AD203B41FA5}">
                      <a16:colId xmlns:a16="http://schemas.microsoft.com/office/drawing/2014/main" val="1507752549"/>
                    </a:ext>
                  </a:extLst>
                </a:gridCol>
                <a:gridCol w="926795">
                  <a:extLst>
                    <a:ext uri="{9D8B030D-6E8A-4147-A177-3AD203B41FA5}">
                      <a16:colId xmlns:a16="http://schemas.microsoft.com/office/drawing/2014/main" val="4135621920"/>
                    </a:ext>
                  </a:extLst>
                </a:gridCol>
                <a:gridCol w="1390192">
                  <a:extLst>
                    <a:ext uri="{9D8B030D-6E8A-4147-A177-3AD203B41FA5}">
                      <a16:colId xmlns:a16="http://schemas.microsoft.com/office/drawing/2014/main" val="1461634980"/>
                    </a:ext>
                  </a:extLst>
                </a:gridCol>
                <a:gridCol w="1669979">
                  <a:extLst>
                    <a:ext uri="{9D8B030D-6E8A-4147-A177-3AD203B41FA5}">
                      <a16:colId xmlns:a16="http://schemas.microsoft.com/office/drawing/2014/main" val="1339113601"/>
                    </a:ext>
                  </a:extLst>
                </a:gridCol>
                <a:gridCol w="1537371">
                  <a:extLst>
                    <a:ext uri="{9D8B030D-6E8A-4147-A177-3AD203B41FA5}">
                      <a16:colId xmlns:a16="http://schemas.microsoft.com/office/drawing/2014/main" val="3461132392"/>
                    </a:ext>
                  </a:extLst>
                </a:gridCol>
              </a:tblGrid>
              <a:tr h="290559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Outcomes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participants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 events/Total patients</a:t>
                      </a:r>
                      <a:endParaRPr lang="en-US" sz="1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Relative effects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Odds ratio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(95% CI)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Absolute effects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Risk differences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(95% CI)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Certainty of the evidence (GRADE)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245947866"/>
                  </a:ext>
                </a:extLst>
              </a:tr>
              <a:tr h="435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</a:rPr>
                        <a:t>Restrictive</a:t>
                      </a:r>
                      <a:endParaRPr lang="en-US" sz="10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</a:rPr>
                        <a:t>Liberal</a:t>
                      </a:r>
                      <a:endParaRPr lang="en-US" sz="10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342015"/>
                  </a:ext>
                </a:extLst>
              </a:tr>
              <a:tr h="10169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All-cause mortality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4867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(20 RCTs)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>
                          <a:effectLst/>
                        </a:rPr>
                        <a:t>255/2424 (10.5%)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>
                          <a:effectLst/>
                        </a:rPr>
                        <a:t>268/2443 (11.0%)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0.96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[0.79, 1.18]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-0.4% [-2.2%, 1.7%]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 22 fewer to 17 more deaths per 1000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⨁⨁⨁◯</a:t>
                      </a:r>
                      <a:br>
                        <a:rPr lang="en-US" sz="1100" kern="100" dirty="0">
                          <a:effectLst/>
                        </a:rPr>
                      </a:br>
                      <a:r>
                        <a:rPr lang="en-US" sz="1100" kern="100" dirty="0" err="1">
                          <a:effectLst/>
                        </a:rPr>
                        <a:t>Moderate</a:t>
                      </a:r>
                      <a:r>
                        <a:rPr lang="en-US" sz="1100" kern="100" baseline="30000" dirty="0" err="1">
                          <a:effectLst/>
                        </a:rPr>
                        <a:t>a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667689332"/>
                  </a:ext>
                </a:extLst>
              </a:tr>
              <a:tr h="11622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WHO grades 2-4 bleeding or equivalent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2860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(11 RCTs)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>
                          <a:effectLst/>
                        </a:rPr>
                        <a:t>589/1414 (41.7%)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>
                          <a:effectLst/>
                        </a:rPr>
                        <a:t>544/1446 (37.6%)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1.32 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[1.04, 1.68]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6.8% [0.9%, 12.8%]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9 to 128 more patients per 1000 experiencing GRADE 2-4 bleeding with restrictive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⨁⨁⨁◯</a:t>
                      </a:r>
                      <a:br>
                        <a:rPr lang="en-US" sz="1100" kern="100" dirty="0">
                          <a:effectLst/>
                        </a:rPr>
                      </a:br>
                      <a:r>
                        <a:rPr lang="en-US" sz="1100" kern="100" dirty="0" err="1">
                          <a:effectLst/>
                        </a:rPr>
                        <a:t>Moderate</a:t>
                      </a:r>
                      <a:r>
                        <a:rPr lang="en-US" sz="1100" kern="100" baseline="30000" dirty="0" err="1">
                          <a:effectLst/>
                        </a:rPr>
                        <a:t>a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890923674"/>
                  </a:ext>
                </a:extLst>
              </a:tr>
              <a:tr h="8803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WHO grades 3-4 bleeding or equivalent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3389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(10 RCTs)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>
                          <a:effectLst/>
                        </a:rPr>
                        <a:t>158/1683 (9.4%)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154/1706 (9.0%)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1.04 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[0.81, 1.32]</a:t>
                      </a:r>
                      <a:endParaRPr lang="en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0.3% [-1.4%, 2.4%]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14 fewer to 24 more patients per 1000 experiencing GRADE 3-4 bleeding with restrictive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⨁⨁⨁⨁</a:t>
                      </a:r>
                      <a:br>
                        <a:rPr lang="en-US" sz="1100" kern="100" dirty="0">
                          <a:effectLst/>
                        </a:rPr>
                      </a:br>
                      <a:r>
                        <a:rPr lang="en-US" sz="1100" kern="100" dirty="0">
                          <a:effectLst/>
                        </a:rPr>
                        <a:t>High</a:t>
                      </a:r>
                      <a:endParaRPr lang="en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09183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0FC257-C849-49DD-7301-1ED8F0BF693D}"/>
              </a:ext>
            </a:extLst>
          </p:cNvPr>
          <p:cNvSpPr txBox="1"/>
          <p:nvPr/>
        </p:nvSpPr>
        <p:spPr>
          <a:xfrm>
            <a:off x="8063378" y="4835144"/>
            <a:ext cx="114318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baseline="30000" dirty="0" err="1"/>
              <a:t>a</a:t>
            </a:r>
            <a:r>
              <a:rPr lang="en-US" sz="1350" b="1" dirty="0" err="1"/>
              <a:t>Imprecision</a:t>
            </a:r>
            <a:endParaRPr lang="en-US" sz="1350" b="1" baseline="30000" dirty="0"/>
          </a:p>
        </p:txBody>
      </p:sp>
    </p:spTree>
    <p:extLst>
      <p:ext uri="{BB962C8B-B14F-4D97-AF65-F5344CB8AC3E}">
        <p14:creationId xmlns:p14="http://schemas.microsoft.com/office/powerpoint/2010/main" val="3418280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E8606D-577F-4581-BF5F-5B46C91F6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22" y="606284"/>
            <a:ext cx="5653378" cy="1443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2D388-E5AA-4E2D-8808-6B833F32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9" y="605607"/>
            <a:ext cx="5503571" cy="4323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D32BD9B-E369-4198-9D4E-C85CE4F1E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1" y="1469609"/>
            <a:ext cx="1995591" cy="607795"/>
          </a:xfrm>
          <a:prstGeom prst="rect">
            <a:avLst/>
          </a:prstGeom>
        </p:spPr>
      </p:pic>
      <p:pic>
        <p:nvPicPr>
          <p:cNvPr id="6" name="Picture 5" descr="A picture containing knife&#10;&#10;Description automatically generated">
            <a:extLst>
              <a:ext uri="{FF2B5EF4-FFF2-40B4-BE49-F238E27FC236}">
                <a16:creationId xmlns:a16="http://schemas.microsoft.com/office/drawing/2014/main" id="{D84C0A86-A1A6-4B12-A35C-67E138D02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30" y="2740470"/>
            <a:ext cx="8880842" cy="106685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26C64ED-B1AC-4E0D-9DA4-B52E505D2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365" y="2268396"/>
            <a:ext cx="2295785" cy="50408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FC00E7E-4BEA-4F20-9467-C5D879B77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78" y="2294780"/>
            <a:ext cx="1741894" cy="592345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081852-9B47-4E03-97B7-B73AAAFBF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31" y="3778953"/>
            <a:ext cx="8880842" cy="12992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0BE64-9BF9-7AF2-5E42-185FCC852C59}"/>
              </a:ext>
            </a:extLst>
          </p:cNvPr>
          <p:cNvSpPr txBox="1">
            <a:spLocks/>
          </p:cNvSpPr>
          <p:nvPr/>
        </p:nvSpPr>
        <p:spPr>
          <a:xfrm>
            <a:off x="368767" y="124232"/>
            <a:ext cx="7886700" cy="110568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Examples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794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B9EC98F-38E6-49B3-84DE-B9AAA00AB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69" y="3847215"/>
            <a:ext cx="7139354" cy="981125"/>
          </a:xfrm>
          <a:prstGeom prst="rect">
            <a:avLst/>
          </a:prstGeom>
        </p:spPr>
      </p:pic>
      <p:sp>
        <p:nvSpPr>
          <p:cNvPr id="129027" name="Text Box 3">
            <a:extLst>
              <a:ext uri="{FF2B5EF4-FFF2-40B4-BE49-F238E27FC236}">
                <a16:creationId xmlns:a16="http://schemas.microsoft.com/office/drawing/2014/main" id="{FB1350C4-FCA6-44E9-97F4-4717213E4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351032"/>
            <a:ext cx="4000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</a:p>
        </p:txBody>
      </p:sp>
      <p:sp>
        <p:nvSpPr>
          <p:cNvPr id="25604" name="Line 4">
            <a:extLst>
              <a:ext uri="{FF2B5EF4-FFF2-40B4-BE49-F238E27FC236}">
                <a16:creationId xmlns:a16="http://schemas.microsoft.com/office/drawing/2014/main" id="{676F531C-553E-4DD7-9BA0-B8862899CB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8850" y="1526858"/>
            <a:ext cx="200025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3FE58FC5-0C6B-4364-A564-814434500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9100" y="1526858"/>
            <a:ext cx="0" cy="400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26E8DC51-E7E3-4B20-9F96-CB2F087BE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9100" y="1526858"/>
            <a:ext cx="188595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F6F3A5CB-B141-4FCB-90D5-9ABBDBF69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1885237"/>
            <a:ext cx="1200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3 units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40BAE896-3D61-473A-A754-C8BB060A6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1885237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6 units</a:t>
            </a: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0580F0A8-CD9F-405E-9C8C-3CB242378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85237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Calibri" panose="020F0502020204030204" pitchFamily="34" charset="0"/>
              </a:rPr>
              <a:t>12 units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C7DE9054-E669-405B-9227-44692136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862739"/>
            <a:ext cx="61722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Daily observation for WHO grade </a:t>
            </a:r>
            <a:r>
              <a:rPr lang="en-US" altLang="en-US" sz="2400" b="1" u="sng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&gt;</a:t>
            </a:r>
            <a:r>
              <a:rPr lang="en-US" alt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2 bleeding</a:t>
            </a: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9B7709FB-48F0-4151-9931-36BC5853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069658"/>
            <a:ext cx="302895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platelets &lt; 10,000 /</a:t>
            </a:r>
            <a:r>
              <a:rPr lang="en-US" alt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µL</a:t>
            </a:r>
          </a:p>
        </p:txBody>
      </p:sp>
      <p:sp>
        <p:nvSpPr>
          <p:cNvPr id="25615" name="Text Box 15">
            <a:extLst>
              <a:ext uri="{FF2B5EF4-FFF2-40B4-BE49-F238E27FC236}">
                <a16:creationId xmlns:a16="http://schemas.microsoft.com/office/drawing/2014/main" id="{05408022-3425-44FD-BC8C-736C3198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846" y="4255771"/>
            <a:ext cx="2506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1200" dirty="0">
                <a:latin typeface="Calibri" panose="020F0502020204030204" pitchFamily="34" charset="0"/>
              </a:rPr>
              <a:t>NEJM 2010: 362; 600-13</a:t>
            </a:r>
            <a:r>
              <a:rPr lang="en-US" altLang="en-US" sz="1400" dirty="0">
                <a:latin typeface="Times New Roman" panose="02020603050405020304" pitchFamily="18" charset="0"/>
              </a:rPr>
              <a:t>  </a:t>
            </a:r>
          </a:p>
        </p:txBody>
      </p:sp>
      <p:grpSp>
        <p:nvGrpSpPr>
          <p:cNvPr id="129040" name="Group 16">
            <a:extLst>
              <a:ext uri="{FF2B5EF4-FFF2-40B4-BE49-F238E27FC236}">
                <a16:creationId xmlns:a16="http://schemas.microsoft.com/office/drawing/2014/main" id="{1A4CE98B-4F6E-4DA6-B380-DB71FE40B39E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2205508"/>
            <a:ext cx="5657849" cy="415528"/>
            <a:chOff x="816" y="2784"/>
            <a:chExt cx="4608" cy="349"/>
          </a:xfrm>
        </p:grpSpPr>
        <p:sp>
          <p:nvSpPr>
            <p:cNvPr id="25617" name="Text Box 17">
              <a:extLst>
                <a:ext uri="{FF2B5EF4-FFF2-40B4-BE49-F238E27FC236}">
                  <a16:creationId xmlns:a16="http://schemas.microsoft.com/office/drawing/2014/main" id="{E59BEE90-D85E-46A2-B9C8-C2C0E714B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784"/>
              <a:ext cx="6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1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71%</a:t>
              </a:r>
            </a:p>
          </p:txBody>
        </p:sp>
        <p:sp>
          <p:nvSpPr>
            <p:cNvPr id="25618" name="Text Box 18">
              <a:extLst>
                <a:ext uri="{FF2B5EF4-FFF2-40B4-BE49-F238E27FC236}">
                  <a16:creationId xmlns:a16="http://schemas.microsoft.com/office/drawing/2014/main" id="{51E4A641-2546-46C8-8BF8-C828F2F40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784"/>
              <a:ext cx="6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1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69%</a:t>
              </a:r>
            </a:p>
          </p:txBody>
        </p:sp>
        <p:sp>
          <p:nvSpPr>
            <p:cNvPr id="25619" name="Text Box 19">
              <a:extLst>
                <a:ext uri="{FF2B5EF4-FFF2-40B4-BE49-F238E27FC236}">
                  <a16:creationId xmlns:a16="http://schemas.microsoft.com/office/drawing/2014/main" id="{2627AA9C-53D1-4C57-B502-7CD76A848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2784"/>
              <a:ext cx="62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1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70%</a:t>
              </a:r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A185B9C2-14D1-4160-8433-A3C643788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1" b="35774"/>
          <a:stretch/>
        </p:blipFill>
        <p:spPr bwMode="auto">
          <a:xfrm>
            <a:off x="302417" y="4816665"/>
            <a:ext cx="2048154" cy="35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16AAA-B319-47D0-B37B-606298AEA6D1}"/>
              </a:ext>
            </a:extLst>
          </p:cNvPr>
          <p:cNvSpPr txBox="1"/>
          <p:nvPr/>
        </p:nvSpPr>
        <p:spPr>
          <a:xfrm>
            <a:off x="8469086" y="4758864"/>
            <a:ext cx="6399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 dirty="0"/>
              <a:t>S. Dzik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C953F-5DB9-3756-7A89-A7D517D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613"/>
            <a:ext cx="9144000" cy="994172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PLADO: </a:t>
            </a:r>
            <a:r>
              <a:rPr lang="en-GB" altLang="en-US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No dose-effect, high rates of bleeding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1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0D74DF3F-A18C-43A7-B15E-CEA9A5D7AB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3887" y="1368425"/>
            <a:ext cx="8373652" cy="3660775"/>
          </a:xfrm>
        </p:spPr>
        <p:txBody>
          <a:bodyPr>
            <a:normAutofit/>
          </a:bodyPr>
          <a:lstStyle/>
          <a:p>
            <a:r>
              <a:rPr lang="en-US" altLang="en-US" dirty="0"/>
              <a:t>A general theme across platelet transfusion trials in </a:t>
            </a:r>
            <a:r>
              <a:rPr lang="en-US" altLang="en-US" dirty="0" err="1"/>
              <a:t>haematology</a:t>
            </a:r>
            <a:r>
              <a:rPr lang="en-US" altLang="en-US" dirty="0"/>
              <a:t> has been no difference in </a:t>
            </a:r>
            <a:r>
              <a:rPr lang="en-US" altLang="en-US" dirty="0" err="1"/>
              <a:t>haemostatic</a:t>
            </a:r>
            <a:r>
              <a:rPr lang="en-US" altLang="en-US" dirty="0"/>
              <a:t> outcomes between trial arms</a:t>
            </a:r>
          </a:p>
          <a:p>
            <a:endParaRPr lang="en-US" altLang="en-US" dirty="0"/>
          </a:p>
          <a:p>
            <a:r>
              <a:rPr lang="en-US" altLang="en-US" dirty="0"/>
              <a:t>No increased bleeding in the restrictive policy arms by lower threshold/dose: no evidence of superiority</a:t>
            </a:r>
          </a:p>
          <a:p>
            <a:endParaRPr lang="en-US" altLang="en-US" dirty="0"/>
          </a:p>
          <a:p>
            <a:r>
              <a:rPr lang="en-US" altLang="en-US" dirty="0"/>
              <a:t>Many patients experience bleeding despite prophylaxis</a:t>
            </a:r>
            <a:endParaRPr lang="en-GB" altLang="en-US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BD7F51B-8C12-46E7-9646-95AE2CD0C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991" y="274638"/>
            <a:ext cx="8857280" cy="99377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70C0"/>
                </a:solidFill>
                <a:latin typeface="+mn-lt"/>
              </a:rPr>
              <a:t>Many RCTs of different doses/thresholds in cancer</a:t>
            </a:r>
            <a:endParaRPr lang="en-GB" alt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678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Line 5">
            <a:extLst>
              <a:ext uri="{FF2B5EF4-FFF2-40B4-BE49-F238E27FC236}">
                <a16:creationId xmlns:a16="http://schemas.microsoft.com/office/drawing/2014/main" id="{24C7B95E-5B93-4817-8571-4279CA101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6333" y="3583999"/>
            <a:ext cx="37745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A22176D-95F9-8A4B-B4CC-674FD759F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492" y="2527914"/>
            <a:ext cx="776288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endParaRPr kumimoji="1" lang="en-GB" altLang="en-US" sz="2100">
              <a:solidFill>
                <a:srgbClr val="5C00B8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5E7744-6B9C-26F8-5A9E-3A4A168FE963}"/>
              </a:ext>
            </a:extLst>
          </p:cNvPr>
          <p:cNvGrpSpPr/>
          <p:nvPr/>
        </p:nvGrpSpPr>
        <p:grpSpPr>
          <a:xfrm>
            <a:off x="1709650" y="2322275"/>
            <a:ext cx="430247" cy="2458301"/>
            <a:chOff x="1780409" y="2322275"/>
            <a:chExt cx="430247" cy="2458301"/>
          </a:xfrm>
        </p:grpSpPr>
        <p:sp>
          <p:nvSpPr>
            <p:cNvPr id="35843" name="Rectangle 3">
              <a:extLst>
                <a:ext uri="{FF2B5EF4-FFF2-40B4-BE49-F238E27FC236}">
                  <a16:creationId xmlns:a16="http://schemas.microsoft.com/office/drawing/2014/main" id="{849B9115-F49E-F04F-8306-114FB2853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409" y="2322275"/>
              <a:ext cx="430247" cy="24583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kumimoji="1" lang="en-GB" altLang="en-US" sz="2100">
                <a:solidFill>
                  <a:srgbClr val="5C00B8"/>
                </a:solidFill>
                <a:latin typeface="+mn-lt"/>
              </a:endParaRPr>
            </a:p>
          </p:txBody>
        </p:sp>
        <p:sp>
          <p:nvSpPr>
            <p:cNvPr id="446468" name="Rectangle 4">
              <a:extLst>
                <a:ext uri="{FF2B5EF4-FFF2-40B4-BE49-F238E27FC236}">
                  <a16:creationId xmlns:a16="http://schemas.microsoft.com/office/drawing/2014/main" id="{E70900AF-93B8-4EA2-A8A1-64281E81E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492" y="2401368"/>
              <a:ext cx="190500" cy="23090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6435" tIns="23217" rIns="46435" bIns="23217">
              <a:spAutoFit/>
            </a:bodyPr>
            <a:lstStyle/>
            <a:p>
              <a:pPr algn="ctr">
                <a:defRPr/>
              </a:pPr>
              <a:r>
                <a:rPr lang="en-GB" sz="2100" b="1" dirty="0">
                  <a:solidFill>
                    <a:srgbClr val="41414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neonate</a:t>
              </a:r>
            </a:p>
          </p:txBody>
        </p:sp>
      </p:grpSp>
      <p:sp>
        <p:nvSpPr>
          <p:cNvPr id="6150" name="Line 6">
            <a:extLst>
              <a:ext uri="{FF2B5EF4-FFF2-40B4-BE49-F238E27FC236}">
                <a16:creationId xmlns:a16="http://schemas.microsoft.com/office/drawing/2014/main" id="{6E5CDF8D-EC95-4233-9135-9E46C0B5AC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1138" y="3148228"/>
            <a:ext cx="545306" cy="4286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EF9828A8-0208-4E16-BB77-1475D8DC1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1138" y="3576853"/>
            <a:ext cx="545306" cy="43219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ABED3A2A-F8AE-1D4B-B86A-20E444183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014" y="2992597"/>
            <a:ext cx="1125588" cy="37005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435" tIns="23217" rIns="46435" bIns="23217">
            <a:spAutoFit/>
          </a:bodyPr>
          <a:lstStyle>
            <a:lvl1pPr defTabSz="739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sz="2100" b="1" dirty="0">
                <a:solidFill>
                  <a:srgbClr val="414141"/>
                </a:solidFill>
                <a:latin typeface="+mn-lt"/>
              </a:rPr>
              <a:t>Group</a:t>
            </a:r>
            <a:r>
              <a:rPr lang="en-GB" altLang="en-US" sz="1800" b="1" dirty="0">
                <a:solidFill>
                  <a:srgbClr val="414141"/>
                </a:solidFill>
                <a:latin typeface="+mn-lt"/>
              </a:rPr>
              <a:t> 1</a:t>
            </a:r>
          </a:p>
        </p:txBody>
      </p:sp>
      <p:sp>
        <p:nvSpPr>
          <p:cNvPr id="35849" name="Rectangle 11">
            <a:extLst>
              <a:ext uri="{FF2B5EF4-FFF2-40B4-BE49-F238E27FC236}">
                <a16:creationId xmlns:a16="http://schemas.microsoft.com/office/drawing/2014/main" id="{58604332-D303-E749-B683-066A8328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186" y="3875020"/>
            <a:ext cx="1100415" cy="37005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435" tIns="23217" rIns="46435" bIns="23217">
            <a:spAutoFit/>
          </a:bodyPr>
          <a:lstStyle>
            <a:lvl1pPr defTabSz="739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39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39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sz="2100" b="1" dirty="0">
                <a:solidFill>
                  <a:srgbClr val="414141"/>
                </a:solidFill>
                <a:latin typeface="+mn-lt"/>
              </a:rPr>
              <a:t>Group</a:t>
            </a:r>
            <a:r>
              <a:rPr lang="en-GB" altLang="en-US" sz="1800" b="1" dirty="0">
                <a:solidFill>
                  <a:srgbClr val="414141"/>
                </a:solidFill>
                <a:latin typeface="+mn-lt"/>
              </a:rPr>
              <a:t> 2</a:t>
            </a:r>
          </a:p>
        </p:txBody>
      </p:sp>
      <p:sp>
        <p:nvSpPr>
          <p:cNvPr id="6154" name="Line 12">
            <a:extLst>
              <a:ext uri="{FF2B5EF4-FFF2-40B4-BE49-F238E27FC236}">
                <a16:creationId xmlns:a16="http://schemas.microsoft.com/office/drawing/2014/main" id="{4AC72EBD-9F3D-42BF-8F29-94B9AEC45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0943" y="3136324"/>
            <a:ext cx="651272" cy="119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Rectangle 13">
            <a:extLst>
              <a:ext uri="{FF2B5EF4-FFF2-40B4-BE49-F238E27FC236}">
                <a16:creationId xmlns:a16="http://schemas.microsoft.com/office/drawing/2014/main" id="{70BB76D7-73F3-4425-8312-E8999FF25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983" y="3321377"/>
            <a:ext cx="1389003" cy="69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435" tIns="23217" rIns="46435" bIns="23217">
            <a:spAutoFit/>
          </a:bodyPr>
          <a:lstStyle>
            <a:lvl1pPr marL="342900" indent="-342900" defTabSz="739775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3977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3977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3977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3977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397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397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397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39775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+mn-lt"/>
              </a:rPr>
              <a:t>Bleeding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+mn-lt"/>
              </a:rPr>
              <a:t>Survival</a:t>
            </a:r>
          </a:p>
        </p:txBody>
      </p:sp>
      <p:sp>
        <p:nvSpPr>
          <p:cNvPr id="6156" name="Line 15">
            <a:extLst>
              <a:ext uri="{FF2B5EF4-FFF2-40B4-BE49-F238E27FC236}">
                <a16:creationId xmlns:a16="http://schemas.microsoft.com/office/drawing/2014/main" id="{169E3315-9966-4FC3-B089-ADBB6CE82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9278" y="4055485"/>
            <a:ext cx="651272" cy="119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7" name="Group 16">
            <a:extLst>
              <a:ext uri="{FF2B5EF4-FFF2-40B4-BE49-F238E27FC236}">
                <a16:creationId xmlns:a16="http://schemas.microsoft.com/office/drawing/2014/main" id="{C01C5975-6597-4D17-B00D-CD29B364E852}"/>
              </a:ext>
            </a:extLst>
          </p:cNvPr>
          <p:cNvGrpSpPr>
            <a:grpSpLocks/>
          </p:cNvGrpSpPr>
          <p:nvPr/>
        </p:nvGrpSpPr>
        <p:grpSpPr bwMode="auto">
          <a:xfrm>
            <a:off x="2472671" y="3003989"/>
            <a:ext cx="1073693" cy="1128885"/>
            <a:chOff x="1716" y="2480"/>
            <a:chExt cx="551" cy="416"/>
          </a:xfrm>
        </p:grpSpPr>
        <p:sp>
          <p:nvSpPr>
            <p:cNvPr id="6164" name="Freeform 17">
              <a:extLst>
                <a:ext uri="{FF2B5EF4-FFF2-40B4-BE49-F238E27FC236}">
                  <a16:creationId xmlns:a16="http://schemas.microsoft.com/office/drawing/2014/main" id="{DC169CAA-8C0D-45EB-AA3C-62E5B4249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2527"/>
              <a:ext cx="225" cy="369"/>
            </a:xfrm>
            <a:custGeom>
              <a:avLst/>
              <a:gdLst>
                <a:gd name="T0" fmla="*/ 0 w 225"/>
                <a:gd name="T1" fmla="*/ 0 h 369"/>
                <a:gd name="T2" fmla="*/ 222 w 225"/>
                <a:gd name="T3" fmla="*/ 102 h 369"/>
                <a:gd name="T4" fmla="*/ 224 w 225"/>
                <a:gd name="T5" fmla="*/ 368 h 369"/>
                <a:gd name="T6" fmla="*/ 0 w 225"/>
                <a:gd name="T7" fmla="*/ 242 h 369"/>
                <a:gd name="T8" fmla="*/ 0 w 225"/>
                <a:gd name="T9" fmla="*/ 0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"/>
                <a:gd name="T16" fmla="*/ 0 h 369"/>
                <a:gd name="T17" fmla="*/ 225 w 225"/>
                <a:gd name="T18" fmla="*/ 369 h 3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" h="369">
                  <a:moveTo>
                    <a:pt x="0" y="0"/>
                  </a:moveTo>
                  <a:lnTo>
                    <a:pt x="222" y="102"/>
                  </a:lnTo>
                  <a:lnTo>
                    <a:pt x="224" y="368"/>
                  </a:lnTo>
                  <a:lnTo>
                    <a:pt x="0" y="242"/>
                  </a:ln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  <a:ln w="28575" cap="rnd" cmpd="sng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18">
              <a:extLst>
                <a:ext uri="{FF2B5EF4-FFF2-40B4-BE49-F238E27FC236}">
                  <a16:creationId xmlns:a16="http://schemas.microsoft.com/office/drawing/2014/main" id="{F9485F87-A069-4A91-931C-519C6ECB4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0" y="2573"/>
              <a:ext cx="325" cy="320"/>
            </a:xfrm>
            <a:custGeom>
              <a:avLst/>
              <a:gdLst>
                <a:gd name="T0" fmla="*/ 0 w 325"/>
                <a:gd name="T1" fmla="*/ 56 h 320"/>
                <a:gd name="T2" fmla="*/ 0 w 325"/>
                <a:gd name="T3" fmla="*/ 319 h 320"/>
                <a:gd name="T4" fmla="*/ 324 w 325"/>
                <a:gd name="T5" fmla="*/ 256 h 320"/>
                <a:gd name="T6" fmla="*/ 324 w 325"/>
                <a:gd name="T7" fmla="*/ 0 h 320"/>
                <a:gd name="T8" fmla="*/ 0 w 325"/>
                <a:gd name="T9" fmla="*/ 56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5"/>
                <a:gd name="T16" fmla="*/ 0 h 320"/>
                <a:gd name="T17" fmla="*/ 325 w 325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5" h="320">
                  <a:moveTo>
                    <a:pt x="0" y="56"/>
                  </a:moveTo>
                  <a:lnTo>
                    <a:pt x="0" y="319"/>
                  </a:lnTo>
                  <a:lnTo>
                    <a:pt x="324" y="256"/>
                  </a:lnTo>
                  <a:lnTo>
                    <a:pt x="324" y="0"/>
                  </a:lnTo>
                  <a:lnTo>
                    <a:pt x="0" y="56"/>
                  </a:lnTo>
                </a:path>
              </a:pathLst>
            </a:custGeom>
            <a:solidFill>
              <a:srgbClr val="A0A0A0"/>
            </a:solidFill>
            <a:ln w="28575" cap="rnd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19">
              <a:extLst>
                <a:ext uri="{FF2B5EF4-FFF2-40B4-BE49-F238E27FC236}">
                  <a16:creationId xmlns:a16="http://schemas.microsoft.com/office/drawing/2014/main" id="{327BBAA8-524B-4FC8-B26E-0811BF7E2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" y="2480"/>
              <a:ext cx="549" cy="148"/>
            </a:xfrm>
            <a:custGeom>
              <a:avLst/>
              <a:gdLst>
                <a:gd name="T0" fmla="*/ 0 w 549"/>
                <a:gd name="T1" fmla="*/ 45 h 148"/>
                <a:gd name="T2" fmla="*/ 303 w 549"/>
                <a:gd name="T3" fmla="*/ 0 h 148"/>
                <a:gd name="T4" fmla="*/ 548 w 549"/>
                <a:gd name="T5" fmla="*/ 92 h 148"/>
                <a:gd name="T6" fmla="*/ 220 w 549"/>
                <a:gd name="T7" fmla="*/ 147 h 148"/>
                <a:gd name="T8" fmla="*/ 0 w 549"/>
                <a:gd name="T9" fmla="*/ 45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9"/>
                <a:gd name="T16" fmla="*/ 0 h 148"/>
                <a:gd name="T17" fmla="*/ 549 w 549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9" h="148">
                  <a:moveTo>
                    <a:pt x="0" y="45"/>
                  </a:moveTo>
                  <a:lnTo>
                    <a:pt x="303" y="0"/>
                  </a:lnTo>
                  <a:lnTo>
                    <a:pt x="548" y="92"/>
                  </a:lnTo>
                  <a:lnTo>
                    <a:pt x="220" y="147"/>
                  </a:lnTo>
                  <a:lnTo>
                    <a:pt x="0" y="45"/>
                  </a:lnTo>
                </a:path>
              </a:pathLst>
            </a:custGeom>
            <a:solidFill>
              <a:srgbClr val="808080"/>
            </a:solidFill>
            <a:ln w="28575" cap="rnd" cmpd="sng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67" name="Group 20">
              <a:extLst>
                <a:ext uri="{FF2B5EF4-FFF2-40B4-BE49-F238E27FC236}">
                  <a16:creationId xmlns:a16="http://schemas.microsoft.com/office/drawing/2014/main" id="{A6B8EBE9-67D9-4688-9BBA-C59B209776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9" y="2498"/>
              <a:ext cx="448" cy="364"/>
              <a:chOff x="1799" y="2498"/>
              <a:chExt cx="448" cy="364"/>
            </a:xfrm>
          </p:grpSpPr>
          <p:sp>
            <p:nvSpPr>
              <p:cNvPr id="35864" name="Oval 21">
                <a:extLst>
                  <a:ext uri="{FF2B5EF4-FFF2-40B4-BE49-F238E27FC236}">
                    <a16:creationId xmlns:a16="http://schemas.microsoft.com/office/drawing/2014/main" id="{923F8A35-1C70-C94C-A767-892058F32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" y="2525"/>
                <a:ext cx="52" cy="28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65" name="Oval 22">
                <a:extLst>
                  <a:ext uri="{FF2B5EF4-FFF2-40B4-BE49-F238E27FC236}">
                    <a16:creationId xmlns:a16="http://schemas.microsoft.com/office/drawing/2014/main" id="{C5E33A8F-4220-7D48-A4F9-789AADD2A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9" y="2498"/>
                <a:ext cx="50" cy="28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66" name="Oval 23">
                <a:extLst>
                  <a:ext uri="{FF2B5EF4-FFF2-40B4-BE49-F238E27FC236}">
                    <a16:creationId xmlns:a16="http://schemas.microsoft.com/office/drawing/2014/main" id="{F9F4D70E-51E5-FF40-ADB4-184D91810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2577"/>
                <a:ext cx="50" cy="27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67" name="Oval 24">
                <a:extLst>
                  <a:ext uri="{FF2B5EF4-FFF2-40B4-BE49-F238E27FC236}">
                    <a16:creationId xmlns:a16="http://schemas.microsoft.com/office/drawing/2014/main" id="{E30138A7-31E5-A443-8318-29CD2AAFB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9" y="2548"/>
                <a:ext cx="50" cy="30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68" name="Oval 25">
                <a:extLst>
                  <a:ext uri="{FF2B5EF4-FFF2-40B4-BE49-F238E27FC236}">
                    <a16:creationId xmlns:a16="http://schemas.microsoft.com/office/drawing/2014/main" id="{E71647FF-6985-4B49-8224-3F7BA0F26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8" y="2648"/>
                <a:ext cx="56" cy="42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69" name="Oval 26">
                <a:extLst>
                  <a:ext uri="{FF2B5EF4-FFF2-40B4-BE49-F238E27FC236}">
                    <a16:creationId xmlns:a16="http://schemas.microsoft.com/office/drawing/2014/main" id="{D8E5EEE8-0854-1041-979C-D0DD425C7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2708"/>
                <a:ext cx="56" cy="43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70" name="Oval 27">
                <a:extLst>
                  <a:ext uri="{FF2B5EF4-FFF2-40B4-BE49-F238E27FC236}">
                    <a16:creationId xmlns:a16="http://schemas.microsoft.com/office/drawing/2014/main" id="{783457D7-10BB-6445-A3B1-0D0690C16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7" y="2773"/>
                <a:ext cx="56" cy="45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71" name="Oval 28">
                <a:extLst>
                  <a:ext uri="{FF2B5EF4-FFF2-40B4-BE49-F238E27FC236}">
                    <a16:creationId xmlns:a16="http://schemas.microsoft.com/office/drawing/2014/main" id="{C16A3A87-0C99-9541-B9F4-5E55BA194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9" y="2820"/>
                <a:ext cx="55" cy="42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72" name="Oval 29">
                <a:extLst>
                  <a:ext uri="{FF2B5EF4-FFF2-40B4-BE49-F238E27FC236}">
                    <a16:creationId xmlns:a16="http://schemas.microsoft.com/office/drawing/2014/main" id="{05E9C798-E739-824C-BF18-1243315E6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2" y="2601"/>
                <a:ext cx="55" cy="41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  <p:sp>
            <p:nvSpPr>
              <p:cNvPr id="35873" name="Oval 30">
                <a:extLst>
                  <a:ext uri="{FF2B5EF4-FFF2-40B4-BE49-F238E27FC236}">
                    <a16:creationId xmlns:a16="http://schemas.microsoft.com/office/drawing/2014/main" id="{A94CEC4B-A9E0-3644-AC0F-0B2D673C9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2681"/>
                <a:ext cx="40" cy="36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endParaRPr kumimoji="1" lang="en-GB" altLang="en-US" sz="2100">
                  <a:solidFill>
                    <a:srgbClr val="5C00B8"/>
                  </a:solidFill>
                  <a:latin typeface="+mn-lt"/>
                </a:endParaRPr>
              </a:p>
            </p:txBody>
          </p:sp>
        </p:grpSp>
      </p:grpSp>
      <p:sp>
        <p:nvSpPr>
          <p:cNvPr id="35854" name="Rectangle 31">
            <a:extLst>
              <a:ext uri="{FF2B5EF4-FFF2-40B4-BE49-F238E27FC236}">
                <a16:creationId xmlns:a16="http://schemas.microsoft.com/office/drawing/2014/main" id="{B4063568-1113-BB48-BBCA-009BD7C0C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018" y="2028360"/>
            <a:ext cx="3919807" cy="4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792" tIns="25897" rIns="51792" bIns="2589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+mn-lt"/>
              </a:rPr>
              <a:t>Test: </a:t>
            </a: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liberal strategy 50 x10</a:t>
            </a:r>
            <a:r>
              <a:rPr lang="en-GB" altLang="en-US" sz="2400" b="1" baseline="30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9</a:t>
            </a:r>
            <a:r>
              <a:rPr lang="en-GB" alt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/L</a:t>
            </a:r>
          </a:p>
        </p:txBody>
      </p:sp>
      <p:sp>
        <p:nvSpPr>
          <p:cNvPr id="35855" name="Rectangle 32">
            <a:extLst>
              <a:ext uri="{FF2B5EF4-FFF2-40B4-BE49-F238E27FC236}">
                <a16:creationId xmlns:a16="http://schemas.microsoft.com/office/drawing/2014/main" id="{32FF7605-B0E4-D64D-810A-E01D369F0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535" y="4729889"/>
            <a:ext cx="5027995" cy="4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792" tIns="25897" rIns="51792" bIns="2589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+mn-lt"/>
              </a:rPr>
              <a:t>Standard: </a:t>
            </a:r>
            <a:r>
              <a:rPr lang="en-GB" altLang="en-US" sz="2400" b="1" dirty="0">
                <a:solidFill>
                  <a:srgbClr val="CC3300"/>
                </a:solidFill>
                <a:latin typeface="+mn-lt"/>
              </a:rPr>
              <a:t>restrictive strategy 25 x10</a:t>
            </a:r>
            <a:r>
              <a:rPr lang="en-GB" altLang="en-US" sz="2400" b="1" baseline="30000" dirty="0">
                <a:solidFill>
                  <a:srgbClr val="CC3300"/>
                </a:solidFill>
                <a:latin typeface="+mn-lt"/>
              </a:rPr>
              <a:t>9</a:t>
            </a:r>
            <a:r>
              <a:rPr lang="en-GB" altLang="en-US" sz="2400" b="1" dirty="0">
                <a:solidFill>
                  <a:srgbClr val="CC3300"/>
                </a:solidFill>
                <a:latin typeface="+mn-lt"/>
              </a:rPr>
              <a:t>/L</a:t>
            </a:r>
          </a:p>
        </p:txBody>
      </p:sp>
      <p:sp>
        <p:nvSpPr>
          <p:cNvPr id="6160" name="Line 34">
            <a:extLst>
              <a:ext uri="{FF2B5EF4-FFF2-40B4-BE49-F238E27FC236}">
                <a16:creationId xmlns:a16="http://schemas.microsoft.com/office/drawing/2014/main" id="{FEE5EDD3-8329-46E6-90F7-66E93D27F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38688" y="2461070"/>
            <a:ext cx="0" cy="31732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161" name="Line 35">
            <a:extLst>
              <a:ext uri="{FF2B5EF4-FFF2-40B4-BE49-F238E27FC236}">
                <a16:creationId xmlns:a16="http://schemas.microsoft.com/office/drawing/2014/main" id="{0D8C9228-E8AD-48E1-B988-C85C15E860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3925" y="4348951"/>
            <a:ext cx="0" cy="37005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AutoShape 37">
            <a:extLst>
              <a:ext uri="{FF2B5EF4-FFF2-40B4-BE49-F238E27FC236}">
                <a16:creationId xmlns:a16="http://schemas.microsoft.com/office/drawing/2014/main" id="{0F130775-4787-4745-A508-AE9609E5ACA7}"/>
              </a:ext>
            </a:extLst>
          </p:cNvPr>
          <p:cNvSpPr>
            <a:spLocks/>
          </p:cNvSpPr>
          <p:nvPr/>
        </p:nvSpPr>
        <p:spPr bwMode="auto">
          <a:xfrm>
            <a:off x="5849715" y="3165070"/>
            <a:ext cx="270269" cy="891607"/>
          </a:xfrm>
          <a:prstGeom prst="rightBrace">
            <a:avLst>
              <a:gd name="adj1" fmla="val 24602"/>
              <a:gd name="adj2" fmla="val 54167"/>
            </a:avLst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25FA993-0818-4683-B3A2-3B0BCEF681E0}"/>
              </a:ext>
            </a:extLst>
          </p:cNvPr>
          <p:cNvSpPr/>
          <p:nvPr/>
        </p:nvSpPr>
        <p:spPr>
          <a:xfrm>
            <a:off x="249551" y="773736"/>
            <a:ext cx="8644898" cy="864684"/>
          </a:xfrm>
          <a:prstGeom prst="wedgeRoundRectCallout">
            <a:avLst>
              <a:gd name="adj1" fmla="val -21005"/>
              <a:gd name="adj2" fmla="val 104621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90000"/>
              </a:lnSpc>
              <a:buClr>
                <a:srgbClr val="0000FF"/>
              </a:buClr>
            </a:pPr>
            <a:r>
              <a:rPr lang="en-US" altLang="en-US" dirty="0">
                <a:solidFill>
                  <a:schemeClr val="tx1"/>
                </a:solidFill>
              </a:rPr>
              <a:t>Research question: is prophylactic platelet transfusion in preterm babies at platelet count &lt;50x10</a:t>
            </a:r>
            <a:r>
              <a:rPr lang="en-US" altLang="en-US" baseline="30000" dirty="0">
                <a:solidFill>
                  <a:schemeClr val="tx1"/>
                </a:solidFill>
              </a:rPr>
              <a:t>9</a:t>
            </a:r>
            <a:r>
              <a:rPr lang="en-US" altLang="en-US" dirty="0">
                <a:solidFill>
                  <a:schemeClr val="tx1"/>
                </a:solidFill>
              </a:rPr>
              <a:t>/L superior to &lt;25x10</a:t>
            </a:r>
            <a:r>
              <a:rPr lang="en-US" altLang="en-US" baseline="30000" dirty="0">
                <a:solidFill>
                  <a:schemeClr val="tx1"/>
                </a:solidFill>
              </a:rPr>
              <a:t>9</a:t>
            </a:r>
            <a:r>
              <a:rPr lang="en-US" altLang="en-US" dirty="0">
                <a:solidFill>
                  <a:schemeClr val="tx1"/>
                </a:solidFill>
              </a:rPr>
              <a:t>/L for outcomes of mortality and major bleeding?</a:t>
            </a:r>
            <a:endParaRPr lang="en-GB" altLang="en-US" sz="1350" dirty="0">
              <a:solidFill>
                <a:schemeClr val="tx1"/>
              </a:solidFill>
            </a:endParaRP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5DAAA0E5-BF56-46F7-BCB9-CDA67C7BC1F0}"/>
              </a:ext>
            </a:extLst>
          </p:cNvPr>
          <p:cNvGrpSpPr>
            <a:grpSpLocks/>
          </p:cNvGrpSpPr>
          <p:nvPr/>
        </p:nvGrpSpPr>
        <p:grpSpPr bwMode="auto">
          <a:xfrm>
            <a:off x="1" y="1788655"/>
            <a:ext cx="1040403" cy="1099085"/>
            <a:chOff x="5207" y="2976"/>
            <a:chExt cx="815" cy="771"/>
          </a:xfrm>
        </p:grpSpPr>
        <p:pic>
          <p:nvPicPr>
            <p:cNvPr id="37" name="Picture 5">
              <a:extLst>
                <a:ext uri="{FF2B5EF4-FFF2-40B4-BE49-F238E27FC236}">
                  <a16:creationId xmlns:a16="http://schemas.microsoft.com/office/drawing/2014/main" id="{F302695E-196C-446B-8F18-E684533E1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" y="2976"/>
              <a:ext cx="815" cy="6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" name="WordArt 6">
              <a:extLst>
                <a:ext uri="{FF2B5EF4-FFF2-40B4-BE49-F238E27FC236}">
                  <a16:creationId xmlns:a16="http://schemas.microsoft.com/office/drawing/2014/main" id="{224AE153-2E47-4A34-8CA4-8E74DD44460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07" y="3593"/>
              <a:ext cx="789" cy="15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GB" sz="2024" kern="10" dirty="0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PlaNeT-2</a:t>
              </a:r>
            </a:p>
          </p:txBody>
        </p:sp>
      </p:grpSp>
      <p:pic>
        <p:nvPicPr>
          <p:cNvPr id="39" name="Picture 7">
            <a:extLst>
              <a:ext uri="{FF2B5EF4-FFF2-40B4-BE49-F238E27FC236}">
                <a16:creationId xmlns:a16="http://schemas.microsoft.com/office/drawing/2014/main" id="{DB1458CE-B727-4C4C-90E2-CFDC32AA3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4616"/>
            <a:ext cx="700072" cy="31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B1C1F228-D3AA-4474-AAE3-BB29F2F9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6" y="4848325"/>
            <a:ext cx="724851" cy="26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6" descr="NHS Blood Transplant">
            <a:extLst>
              <a:ext uri="{FF2B5EF4-FFF2-40B4-BE49-F238E27FC236}">
                <a16:creationId xmlns:a16="http://schemas.microsoft.com/office/drawing/2014/main" id="{5BE365FC-DEFA-438B-9775-1298AE7E3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76" y="4623043"/>
            <a:ext cx="1055312" cy="17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EA4D340-66E0-48AA-9B1F-EB2337D0B899}"/>
              </a:ext>
            </a:extLst>
          </p:cNvPr>
          <p:cNvSpPr txBox="1"/>
          <p:nvPr/>
        </p:nvSpPr>
        <p:spPr>
          <a:xfrm>
            <a:off x="-42531" y="4303252"/>
            <a:ext cx="11270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GB" altLang="en-US" sz="9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(PlaNeT-2/Matisse)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B2CD3D-F692-1445-728A-E29AB4A6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88" y="90963"/>
            <a:ext cx="7886700" cy="994172"/>
          </a:xfrm>
        </p:spPr>
        <p:txBody>
          <a:bodyPr anchor="t"/>
          <a:lstStyle/>
          <a:p>
            <a:r>
              <a:rPr lang="en-GB" altLang="en-US" dirty="0">
                <a:solidFill>
                  <a:srgbClr val="0070C0"/>
                </a:solidFill>
                <a:latin typeface="+mn-lt"/>
              </a:rPr>
              <a:t>Platelets for Neonatal Transfusion Study-2 </a:t>
            </a:r>
            <a:endParaRPr lang="en-GB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9AC5AF-C59D-4D3B-87B6-3F760025370B}"/>
              </a:ext>
            </a:extLst>
          </p:cNvPr>
          <p:cNvSpPr txBox="1"/>
          <p:nvPr/>
        </p:nvSpPr>
        <p:spPr>
          <a:xfrm>
            <a:off x="806916" y="3055579"/>
            <a:ext cx="4405164" cy="338554"/>
          </a:xfrm>
          <a:prstGeom prst="rect">
            <a:avLst/>
          </a:prstGeom>
          <a:solidFill>
            <a:srgbClr val="E7EBF5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2C6"/>
                </a:solidFill>
              </a:rPr>
              <a:t>Number needed to harm = 100/(26-19)   = 14.3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DA12EEEF-E575-4CBD-8B97-A7929626E70F}"/>
              </a:ext>
            </a:extLst>
          </p:cNvPr>
          <p:cNvSpPr/>
          <p:nvPr/>
        </p:nvSpPr>
        <p:spPr>
          <a:xfrm rot="10800000" flipH="1">
            <a:off x="3097354" y="3444073"/>
            <a:ext cx="519344" cy="2878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73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8826F-15E9-4800-837E-6B335D5408BE}"/>
              </a:ext>
            </a:extLst>
          </p:cNvPr>
          <p:cNvSpPr txBox="1"/>
          <p:nvPr/>
        </p:nvSpPr>
        <p:spPr>
          <a:xfrm>
            <a:off x="3689941" y="3456804"/>
            <a:ext cx="3102746" cy="830997"/>
          </a:xfrm>
          <a:prstGeom prst="rect">
            <a:avLst/>
          </a:prstGeom>
          <a:solidFill>
            <a:srgbClr val="E7EBF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For every 14.3 patients treated with &lt;50 strategy, 1 extra MB or death would be expected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11A36A-8694-4074-8A09-01E7665A92DA}"/>
              </a:ext>
            </a:extLst>
          </p:cNvPr>
          <p:cNvSpPr/>
          <p:nvPr/>
        </p:nvSpPr>
        <p:spPr>
          <a:xfrm>
            <a:off x="145417" y="4809260"/>
            <a:ext cx="5566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baseline="30000" dirty="0"/>
              <a:t>† </a:t>
            </a:r>
            <a:r>
              <a:rPr lang="en-GB" sz="1200" i="1" dirty="0"/>
              <a:t>Adjusted for gestational age, presence of IUGR and centre</a:t>
            </a:r>
            <a:endParaRPr lang="en-GB" sz="135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82E824-5057-4FD0-981B-2FB576FDF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315597"/>
              </p:ext>
            </p:extLst>
          </p:nvPr>
        </p:nvGraphicFramePr>
        <p:xfrm>
          <a:off x="126738" y="1193815"/>
          <a:ext cx="6530831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3937">
                  <a:extLst>
                    <a:ext uri="{9D8B030D-6E8A-4147-A177-3AD203B41FA5}">
                      <a16:colId xmlns:a16="http://schemas.microsoft.com/office/drawing/2014/main" val="3759245272"/>
                    </a:ext>
                  </a:extLst>
                </a:gridCol>
                <a:gridCol w="1044430">
                  <a:extLst>
                    <a:ext uri="{9D8B030D-6E8A-4147-A177-3AD203B41FA5}">
                      <a16:colId xmlns:a16="http://schemas.microsoft.com/office/drawing/2014/main" val="2795755771"/>
                    </a:ext>
                  </a:extLst>
                </a:gridCol>
                <a:gridCol w="1025554">
                  <a:extLst>
                    <a:ext uri="{9D8B030D-6E8A-4147-A177-3AD203B41FA5}">
                      <a16:colId xmlns:a16="http://schemas.microsoft.com/office/drawing/2014/main" val="1362929099"/>
                    </a:ext>
                  </a:extLst>
                </a:gridCol>
                <a:gridCol w="1430744">
                  <a:extLst>
                    <a:ext uri="{9D8B030D-6E8A-4147-A177-3AD203B41FA5}">
                      <a16:colId xmlns:a16="http://schemas.microsoft.com/office/drawing/2014/main" val="3644166232"/>
                    </a:ext>
                  </a:extLst>
                </a:gridCol>
                <a:gridCol w="1306166">
                  <a:extLst>
                    <a:ext uri="{9D8B030D-6E8A-4147-A177-3AD203B41FA5}">
                      <a16:colId xmlns:a16="http://schemas.microsoft.com/office/drawing/2014/main" val="19008629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&lt;25 (n=331)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&lt;50 (n=329)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Odds ratio (95% CI)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p-value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3633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94677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Major/severe bleed or mortality by day 28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61/329 (19%)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85/324 (26%)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1.57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(1.06 - 2.32)</a:t>
                      </a:r>
                      <a:r>
                        <a:rPr lang="en-GB" sz="1400" b="1" strike="noStrike" baseline="30000" dirty="0">
                          <a:solidFill>
                            <a:schemeClr val="tx1"/>
                          </a:solidFill>
                        </a:rPr>
                        <a:t>†</a:t>
                      </a:r>
                      <a:endParaRPr lang="en-GB" sz="1400" b="1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GB" sz="1400" strike="sng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5644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492706-3C8C-4EE1-93D1-40FA5368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6" y="52462"/>
            <a:ext cx="7886700" cy="994172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solidFill>
                  <a:srgbClr val="0070C0"/>
                </a:solidFill>
                <a:latin typeface="+mn-lt"/>
              </a:rPr>
              <a:t>Primary outcome</a:t>
            </a:r>
            <a:endParaRPr lang="en-GB" sz="36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Picture 4" descr="Image result for surprise face">
            <a:extLst>
              <a:ext uri="{FF2B5EF4-FFF2-40B4-BE49-F238E27FC236}">
                <a16:creationId xmlns:a16="http://schemas.microsoft.com/office/drawing/2014/main" id="{1A13E0BC-C057-441D-B141-4E64DA33D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2296" y="151528"/>
            <a:ext cx="2539412" cy="19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54FEE647-7A50-43CE-81B8-AC0A07968CCB}"/>
              </a:ext>
            </a:extLst>
          </p:cNvPr>
          <p:cNvGrpSpPr/>
          <p:nvPr/>
        </p:nvGrpSpPr>
        <p:grpSpPr>
          <a:xfrm>
            <a:off x="6724338" y="2127535"/>
            <a:ext cx="2203393" cy="438582"/>
            <a:chOff x="8653243" y="2105415"/>
            <a:chExt cx="6107542" cy="1052839"/>
          </a:xfrm>
        </p:grpSpPr>
        <p:sp>
          <p:nvSpPr>
            <p:cNvPr id="12" name="Rechthoek 9">
              <a:extLst>
                <a:ext uri="{FF2B5EF4-FFF2-40B4-BE49-F238E27FC236}">
                  <a16:creationId xmlns:a16="http://schemas.microsoft.com/office/drawing/2014/main" id="{DA0A589B-0CC1-4DC3-A7DD-C7446FFC0A64}"/>
                </a:ext>
              </a:extLst>
            </p:cNvPr>
            <p:cNvSpPr/>
            <p:nvPr/>
          </p:nvSpPr>
          <p:spPr>
            <a:xfrm>
              <a:off x="8653243" y="2192229"/>
              <a:ext cx="6096000" cy="769441"/>
            </a:xfrm>
            <a:prstGeom prst="rect">
              <a:avLst/>
            </a:prstGeom>
            <a:solidFill>
              <a:srgbClr val="009CB4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A0873759-DB2B-4FB7-9EF4-C0DEDD94D840}"/>
                </a:ext>
              </a:extLst>
            </p:cNvPr>
            <p:cNvSpPr txBox="1"/>
            <p:nvPr/>
          </p:nvSpPr>
          <p:spPr>
            <a:xfrm>
              <a:off x="8664785" y="2105415"/>
              <a:ext cx="6096000" cy="105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50" dirty="0"/>
                <a:t>Wait..</a:t>
              </a:r>
              <a:r>
                <a:rPr lang="nl-NL" sz="2250" b="1" dirty="0"/>
                <a:t>WHAT</a:t>
              </a:r>
              <a:r>
                <a:rPr lang="nl-NL" sz="2250" dirty="0"/>
                <a:t>?!?</a:t>
              </a:r>
            </a:p>
          </p:txBody>
        </p:sp>
      </p:grpSp>
      <p:grpSp>
        <p:nvGrpSpPr>
          <p:cNvPr id="14" name="Group 4">
            <a:extLst>
              <a:ext uri="{FF2B5EF4-FFF2-40B4-BE49-F238E27FC236}">
                <a16:creationId xmlns:a16="http://schemas.microsoft.com/office/drawing/2014/main" id="{E96B5C33-35FB-4732-9728-AB7076DB7FED}"/>
              </a:ext>
            </a:extLst>
          </p:cNvPr>
          <p:cNvGrpSpPr>
            <a:grpSpLocks/>
          </p:cNvGrpSpPr>
          <p:nvPr/>
        </p:nvGrpSpPr>
        <p:grpSpPr bwMode="auto">
          <a:xfrm>
            <a:off x="7812002" y="3270875"/>
            <a:ext cx="1260696" cy="1099652"/>
            <a:chOff x="5207" y="2976"/>
            <a:chExt cx="815" cy="771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855E3BB5-3D98-4351-8A4F-531AA9F0A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" y="2976"/>
              <a:ext cx="815" cy="6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WordArt 6">
              <a:extLst>
                <a:ext uri="{FF2B5EF4-FFF2-40B4-BE49-F238E27FC236}">
                  <a16:creationId xmlns:a16="http://schemas.microsoft.com/office/drawing/2014/main" id="{C01C9B2E-233E-418F-B181-A08C834C2A5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07" y="3593"/>
              <a:ext cx="789" cy="15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GB" sz="2700" kern="10"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PlaNeT-2</a:t>
              </a:r>
            </a:p>
          </p:txBody>
        </p:sp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DBBEA4A0-EB5D-4823-AA79-73C231FC7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1" b="35774"/>
          <a:stretch/>
        </p:blipFill>
        <p:spPr bwMode="auto">
          <a:xfrm>
            <a:off x="6570179" y="4439938"/>
            <a:ext cx="2516165" cy="43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4A8E80-515A-4864-9F28-5B5CE453EEF9}"/>
              </a:ext>
            </a:extLst>
          </p:cNvPr>
          <p:cNvSpPr/>
          <p:nvPr/>
        </p:nvSpPr>
        <p:spPr>
          <a:xfrm>
            <a:off x="7244344" y="4848368"/>
            <a:ext cx="1809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rgbClr val="00373E"/>
                </a:solidFill>
              </a:rPr>
              <a:t>Thanks Fustolo-Gunnink</a:t>
            </a:r>
            <a:endParaRPr lang="en-GB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0676A-BE8D-115C-ED23-0DCE2BF08538}"/>
              </a:ext>
            </a:extLst>
          </p:cNvPr>
          <p:cNvSpPr txBox="1"/>
          <p:nvPr/>
        </p:nvSpPr>
        <p:spPr>
          <a:xfrm>
            <a:off x="260656" y="4232879"/>
            <a:ext cx="1336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Limitations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874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edical record&#10;&#10;Description automatically generated">
            <a:extLst>
              <a:ext uri="{FF2B5EF4-FFF2-40B4-BE49-F238E27FC236}">
                <a16:creationId xmlns:a16="http://schemas.microsoft.com/office/drawing/2014/main" id="{5B648FF8-3E28-D917-F18C-C37E87FE9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1446"/>
            <a:ext cx="1967696" cy="689229"/>
          </a:xfrm>
          <a:prstGeom prst="rect">
            <a:avLst/>
          </a:prstGeom>
        </p:spPr>
      </p:pic>
      <p:pic>
        <p:nvPicPr>
          <p:cNvPr id="9" name="Picture 8" descr="A diagram of a cell&#10;&#10;Description automatically generated">
            <a:extLst>
              <a:ext uri="{FF2B5EF4-FFF2-40B4-BE49-F238E27FC236}">
                <a16:creationId xmlns:a16="http://schemas.microsoft.com/office/drawing/2014/main" id="{94B81D98-8A54-5712-9919-B21CFD779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038" y="459389"/>
            <a:ext cx="6343976" cy="4591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C55B9-96F8-746A-14CE-BDABE0A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6" y="215147"/>
            <a:ext cx="2648090" cy="1052869"/>
          </a:xfrm>
        </p:spPr>
        <p:txBody>
          <a:bodyPr>
            <a:noAutofit/>
          </a:bodyPr>
          <a:lstStyle/>
          <a:p>
            <a:r>
              <a:rPr lang="en-GB" dirty="0">
                <a:latin typeface="+mn-lt"/>
              </a:rPr>
              <a:t>Platelets are ‘immune’ cells</a:t>
            </a:r>
          </a:p>
        </p:txBody>
      </p:sp>
    </p:spTree>
    <p:extLst>
      <p:ext uri="{BB962C8B-B14F-4D97-AF65-F5344CB8AC3E}">
        <p14:creationId xmlns:p14="http://schemas.microsoft.com/office/powerpoint/2010/main" val="873137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A07E5-2F5E-646C-028E-74A1FEB99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90493-29B1-02C8-27B5-D8AD0663E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6599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Pattern of evidence across populations </a:t>
            </a:r>
          </a:p>
          <a:p>
            <a:r>
              <a:rPr lang="en-US" dirty="0"/>
              <a:t>No clear evidence of harm using restrictive strategies</a:t>
            </a:r>
          </a:p>
          <a:p>
            <a:endParaRPr lang="en-US" dirty="0"/>
          </a:p>
          <a:p>
            <a:r>
              <a:rPr lang="en-US" dirty="0"/>
              <a:t>Advocates for restrictive platelet transfusion strategies with practical recommendations for implementation</a:t>
            </a:r>
          </a:p>
          <a:p>
            <a:r>
              <a:rPr lang="en-US" dirty="0"/>
              <a:t>Benefits of restrictive strategies: </a:t>
            </a:r>
          </a:p>
          <a:p>
            <a:pPr lvl="1"/>
            <a:r>
              <a:rPr lang="en-US" sz="2200" dirty="0"/>
              <a:t>Minimizing transfusion-related adverse events</a:t>
            </a:r>
          </a:p>
          <a:p>
            <a:pPr lvl="1"/>
            <a:r>
              <a:rPr lang="en-US" sz="2200" dirty="0"/>
              <a:t>Maintaining adequate platelet supply for situations likely to yield important benefits (e.g. major bleeding)</a:t>
            </a:r>
          </a:p>
          <a:p>
            <a:pPr lvl="1"/>
            <a:r>
              <a:rPr lang="en-US" sz="2200" dirty="0"/>
              <a:t>Reducing healthcare expenditures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48944-C68B-D2AE-50C8-6AD96B80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Overall message of the Guideline</a:t>
            </a:r>
          </a:p>
        </p:txBody>
      </p:sp>
    </p:spTree>
    <p:extLst>
      <p:ext uri="{BB962C8B-B14F-4D97-AF65-F5344CB8AC3E}">
        <p14:creationId xmlns:p14="http://schemas.microsoft.com/office/powerpoint/2010/main" val="2920355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951F8-1957-6735-C0A1-8189F77F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B114-9057-B370-B2A3-1452129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29" y="52462"/>
            <a:ext cx="8351721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Strong recommendations based on high/moderate certainty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6EB67-05AF-87F8-17EF-B3B88255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E429E1-3F6D-48D1-8756-9A11EF699AB2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C43AAC-8ED7-AD1D-3F80-EE2B5D80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7977"/>
              </p:ext>
            </p:extLst>
          </p:nvPr>
        </p:nvGraphicFramePr>
        <p:xfrm>
          <a:off x="248778" y="1415693"/>
          <a:ext cx="8646445" cy="3385324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4741984">
                  <a:extLst>
                    <a:ext uri="{9D8B030D-6E8A-4147-A177-3AD203B41FA5}">
                      <a16:colId xmlns:a16="http://schemas.microsoft.com/office/drawing/2014/main" val="334589869"/>
                    </a:ext>
                  </a:extLst>
                </a:gridCol>
                <a:gridCol w="3904461">
                  <a:extLst>
                    <a:ext uri="{9D8B030D-6E8A-4147-A177-3AD203B41FA5}">
                      <a16:colId xmlns:a16="http://schemas.microsoft.com/office/drawing/2014/main" val="143301021"/>
                    </a:ext>
                  </a:extLst>
                </a:gridCol>
              </a:tblGrid>
              <a:tr h="55578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PATIENT POPULATION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PRACTICAL RECOMMENDATION/THRESHOLD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371470"/>
                  </a:ext>
                </a:extLst>
              </a:tr>
              <a:tr h="110743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dirty="0" err="1"/>
                        <a:t>Hypoproliferative</a:t>
                      </a:r>
                      <a:r>
                        <a:rPr lang="en-US" sz="2000" dirty="0"/>
                        <a:t> thrombocytopenia</a:t>
                      </a:r>
                      <a:r>
                        <a:rPr lang="en-US" sz="2000" u="none" strike="noStrike" dirty="0">
                          <a:effectLst/>
                        </a:rPr>
                        <a:t>, chemotherapy or undergoing allogeneic stem cell transplantation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&lt;10,000/ul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201829"/>
                  </a:ext>
                </a:extLst>
              </a:tr>
              <a:tr h="5537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Preterm neonates without major bleeding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&lt;25,000/ul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196686"/>
                  </a:ext>
                </a:extLst>
              </a:tr>
              <a:tr h="5537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Patients undergoing lumbar puncture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&lt;20,000/ul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388796"/>
                  </a:ext>
                </a:extLst>
              </a:tr>
              <a:tr h="5537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Patients with Dengue without major bleeding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No platelet transfusion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449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288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DE6D7-00EA-3244-C1DD-C9A6D023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5537-5152-4C91-148F-80C15CAC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41" y="90963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Conditional recommendations based on low/very low certainty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007C8-F089-192E-343D-7BBFB98D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E429E1-3F6D-48D1-8756-9A11EF699AB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03641A-A7C9-7786-1BDE-FE356F914F65}"/>
              </a:ext>
            </a:extLst>
          </p:cNvPr>
          <p:cNvSpPr txBox="1"/>
          <p:nvPr/>
        </p:nvSpPr>
        <p:spPr>
          <a:xfrm>
            <a:off x="538222" y="4766423"/>
            <a:ext cx="82469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HPT = </a:t>
            </a:r>
            <a:r>
              <a:rPr lang="en-US" sz="1350" dirty="0" err="1"/>
              <a:t>hypoproliferative</a:t>
            </a:r>
            <a:r>
              <a:rPr lang="en-US" sz="1350" dirty="0"/>
              <a:t> thrombocytopenia; SCT = stem cell transplant; ICH = intracranial hemorrhage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12B5DF-E910-819B-6B59-C56367BE0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093266"/>
              </p:ext>
            </p:extLst>
          </p:nvPr>
        </p:nvGraphicFramePr>
        <p:xfrm>
          <a:off x="285750" y="1210080"/>
          <a:ext cx="8612289" cy="3406701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4462765">
                  <a:extLst>
                    <a:ext uri="{9D8B030D-6E8A-4147-A177-3AD203B41FA5}">
                      <a16:colId xmlns:a16="http://schemas.microsoft.com/office/drawing/2014/main" val="3977099795"/>
                    </a:ext>
                  </a:extLst>
                </a:gridCol>
                <a:gridCol w="4149524">
                  <a:extLst>
                    <a:ext uri="{9D8B030D-6E8A-4147-A177-3AD203B41FA5}">
                      <a16:colId xmlns:a16="http://schemas.microsoft.com/office/drawing/2014/main" val="4286532298"/>
                    </a:ext>
                  </a:extLst>
                </a:gridCol>
              </a:tblGrid>
              <a:tr h="2674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POPULATION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PRACTICAL RECOMMENDATION/THRESHOLD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119666"/>
                  </a:ext>
                </a:extLst>
              </a:tr>
              <a:tr h="2674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HPT, autologous SCT or aplastic anemia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No-prophylaxis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39219"/>
                  </a:ext>
                </a:extLst>
              </a:tr>
              <a:tr h="4648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Consumptive thrombocytopenia, critical illness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&lt;10,000/ul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476978"/>
                  </a:ext>
                </a:extLst>
              </a:tr>
              <a:tr h="2674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Central line, compressible sites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&lt;10,000/ul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987272"/>
                  </a:ext>
                </a:extLst>
              </a:tr>
              <a:tr h="534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Interventional Radiology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&lt;20,000/ul (low risk); &lt;50,000/ul (high risk)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741749"/>
                  </a:ext>
                </a:extLst>
              </a:tr>
              <a:tr h="26743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Major nonneuraxial surgery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&lt;50,000/ul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759943"/>
                  </a:ext>
                </a:extLst>
              </a:tr>
              <a:tr h="534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Nonthrombocytopenic patients undergoing cardiovascular surgery, including bypass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No platelet transfusion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01359"/>
                  </a:ext>
                </a:extLst>
              </a:tr>
              <a:tr h="80231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Spontaneous or traumatic nonoperative ICH with platelet counts &gt;100,000/ul including those on anti-platelet agents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No platelet transfusion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757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048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770F7-699F-22DA-C549-1E6FF071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2" y="-476"/>
            <a:ext cx="5873566" cy="994172"/>
          </a:xfrm>
        </p:spPr>
        <p:txBody>
          <a:bodyPr anchor="t">
            <a:noAutofit/>
          </a:bodyPr>
          <a:lstStyle/>
          <a:p>
            <a:r>
              <a:rPr lang="en-GB" dirty="0">
                <a:latin typeface="+mn-lt"/>
              </a:rPr>
              <a:t>We like giving platelets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BB38DF3-A1DD-419D-C7BC-EDF6061E4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0774"/>
              </p:ext>
            </p:extLst>
          </p:nvPr>
        </p:nvGraphicFramePr>
        <p:xfrm>
          <a:off x="113665" y="2707841"/>
          <a:ext cx="4184015" cy="242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ADCC137-D12D-2C97-8740-4AF4DF57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677" y="1373159"/>
            <a:ext cx="704858" cy="386535"/>
          </a:xfrm>
          <a:prstGeom prst="rect">
            <a:avLst/>
          </a:prstGeom>
        </p:spPr>
      </p:pic>
      <p:pic>
        <p:nvPicPr>
          <p:cNvPr id="4" name="Picture 3" descr="A graph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947A7D94-364C-EFC6-0DB9-B27657E6F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4" y="381000"/>
            <a:ext cx="3289995" cy="4600644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3D4A419-DE22-34A1-2E5A-5C16CC25C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932450"/>
              </p:ext>
            </p:extLst>
          </p:nvPr>
        </p:nvGraphicFramePr>
        <p:xfrm>
          <a:off x="38100" y="400250"/>
          <a:ext cx="4320540" cy="233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5E1A1B4-7C21-B3CF-DFCA-1D0256AEE78B}"/>
              </a:ext>
            </a:extLst>
          </p:cNvPr>
          <p:cNvSpPr txBox="1"/>
          <p:nvPr/>
        </p:nvSpPr>
        <p:spPr bwMode="auto">
          <a:xfrm>
            <a:off x="6227315" y="4305752"/>
            <a:ext cx="2637407" cy="30434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Goel, Blood Adv, 2021, Figure 1.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370EBE5-38AF-37FB-EBE9-F7A44FCD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44" y="40919"/>
            <a:ext cx="2438535" cy="34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140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s way, that way, another way - wooden signpost Stock Photo | Adobe Stock">
            <a:extLst>
              <a:ext uri="{FF2B5EF4-FFF2-40B4-BE49-F238E27FC236}">
                <a16:creationId xmlns:a16="http://schemas.microsoft.com/office/drawing/2014/main" id="{10C641ED-996F-AC73-B27A-1E22869FD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44" y="895351"/>
            <a:ext cx="5884281" cy="392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E7F1D0-996C-61A4-D091-9E4EAC291ED8}"/>
              </a:ext>
            </a:extLst>
          </p:cNvPr>
          <p:cNvSpPr txBox="1">
            <a:spLocks/>
          </p:cNvSpPr>
          <p:nvPr/>
        </p:nvSpPr>
        <p:spPr>
          <a:xfrm>
            <a:off x="238125" y="152401"/>
            <a:ext cx="7886700" cy="5834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62AC"/>
                </a:solidFill>
                <a:latin typeface="Calibri" panose="020F0502020204030204" pitchFamily="34" charset="0"/>
                <a:ea typeface="+mn-ea"/>
                <a:cs typeface="+mn-cs"/>
              </a:rPr>
              <a:t>Moving to next steps…</a:t>
            </a:r>
            <a:endParaRPr lang="en-GB" sz="3000" b="1" dirty="0">
              <a:solidFill>
                <a:srgbClr val="0062AC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38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1FD51-5875-B228-B7D3-A348D382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6" y="3979110"/>
            <a:ext cx="5063589" cy="642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155F6-7D45-FEC3-1AEA-62751F462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6" y="4619309"/>
            <a:ext cx="4003182" cy="4760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B478AF-2F30-ED31-6670-814241457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31" y="1211"/>
            <a:ext cx="3831673" cy="5184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2DE51-539C-4AA2-3D78-E097C01D2F69}"/>
              </a:ext>
            </a:extLst>
          </p:cNvPr>
          <p:cNvSpPr txBox="1"/>
          <p:nvPr/>
        </p:nvSpPr>
        <p:spPr>
          <a:xfrm>
            <a:off x="19250" y="-3"/>
            <a:ext cx="5246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62AC"/>
                </a:solidFill>
                <a:latin typeface="Calibri" panose="020F0502020204030204" pitchFamily="34" charset="0"/>
              </a:rPr>
              <a:t>Dynamic prediction model</a:t>
            </a:r>
          </a:p>
        </p:txBody>
      </p:sp>
      <p:pic>
        <p:nvPicPr>
          <p:cNvPr id="6" name="Picture 5" descr="A red square with white letters&#10;&#10;Description automatically generated">
            <a:extLst>
              <a:ext uri="{FF2B5EF4-FFF2-40B4-BE49-F238E27FC236}">
                <a16:creationId xmlns:a16="http://schemas.microsoft.com/office/drawing/2014/main" id="{740CAA92-96CD-CE7D-9F3D-4A345A2B2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95" y="4598034"/>
            <a:ext cx="1060407" cy="49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61270-CA8C-1C70-3A92-13B3FF33E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17" y="628154"/>
            <a:ext cx="4478946" cy="335095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FC3-37E5-C7BC-8E74-F638C3190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8B87C-CDCE-CC6B-1B39-CA26D7C7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29" y="1314451"/>
            <a:ext cx="4084262" cy="3029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A7B02F-B574-3D72-DFBB-91CA38564AF9}"/>
              </a:ext>
            </a:extLst>
          </p:cNvPr>
          <p:cNvSpPr txBox="1"/>
          <p:nvPr/>
        </p:nvSpPr>
        <p:spPr>
          <a:xfrm>
            <a:off x="1902095" y="1745040"/>
            <a:ext cx="141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Adverse </a:t>
            </a:r>
          </a:p>
          <a:p>
            <a:r>
              <a:rPr lang="en-GB" sz="2400" dirty="0"/>
              <a:t>outcomes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70D17-835C-513D-A3B0-2A21F292AD75}"/>
              </a:ext>
            </a:extLst>
          </p:cNvPr>
          <p:cNvSpPr txBox="1"/>
          <p:nvPr/>
        </p:nvSpPr>
        <p:spPr>
          <a:xfrm>
            <a:off x="7587045" y="4142278"/>
            <a:ext cx="1205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Platelet </a:t>
            </a:r>
          </a:p>
          <a:p>
            <a:r>
              <a:rPr lang="en-GB" sz="2400" dirty="0"/>
              <a:t>count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89DD-4E53-201D-2CCD-F1E08B4EA448}"/>
              </a:ext>
            </a:extLst>
          </p:cNvPr>
          <p:cNvSpPr/>
          <p:nvPr/>
        </p:nvSpPr>
        <p:spPr>
          <a:xfrm>
            <a:off x="182880" y="112391"/>
            <a:ext cx="8797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62AC"/>
                </a:solidFill>
                <a:latin typeface="Calibri" panose="020F0502020204030204" pitchFamily="34" charset="0"/>
              </a:rPr>
              <a:t>The uncertain relationship (response curve) between platelet transfusions and outcomes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0A508A8E-21D7-0842-FFCA-B3C6B095DA86}"/>
              </a:ext>
            </a:extLst>
          </p:cNvPr>
          <p:cNvSpPr/>
          <p:nvPr/>
        </p:nvSpPr>
        <p:spPr>
          <a:xfrm>
            <a:off x="5489137" y="4386906"/>
            <a:ext cx="115172" cy="41893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F897DDAB-2E24-9D66-1AA8-7A54EB47A417}"/>
              </a:ext>
            </a:extLst>
          </p:cNvPr>
          <p:cNvSpPr/>
          <p:nvPr/>
        </p:nvSpPr>
        <p:spPr>
          <a:xfrm>
            <a:off x="6993232" y="4386034"/>
            <a:ext cx="115172" cy="41893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54968-1FCE-4C37-8BE9-05F6B94AAEFD}"/>
              </a:ext>
            </a:extLst>
          </p:cNvPr>
          <p:cNvSpPr txBox="1"/>
          <p:nvPr/>
        </p:nvSpPr>
        <p:spPr>
          <a:xfrm>
            <a:off x="5156790" y="4569383"/>
            <a:ext cx="4571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/>
              <a:t>25</a:t>
            </a:r>
            <a:endParaRPr lang="en-GB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C651D-5B38-F361-80EC-8494CD02F8B8}"/>
              </a:ext>
            </a:extLst>
          </p:cNvPr>
          <p:cNvSpPr txBox="1"/>
          <p:nvPr/>
        </p:nvSpPr>
        <p:spPr>
          <a:xfrm>
            <a:off x="6637255" y="4547575"/>
            <a:ext cx="4571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/>
              <a:t>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320F7F-74D8-DDAA-5CA2-897926818EDC}"/>
              </a:ext>
            </a:extLst>
          </p:cNvPr>
          <p:cNvSpPr/>
          <p:nvPr/>
        </p:nvSpPr>
        <p:spPr>
          <a:xfrm>
            <a:off x="94848" y="3091979"/>
            <a:ext cx="2995350" cy="923330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What is the sweet-spot?</a:t>
            </a:r>
          </a:p>
          <a:p>
            <a:r>
              <a:rPr lang="en-GB" dirty="0"/>
              <a:t>Where is the nadir?</a:t>
            </a:r>
          </a:p>
          <a:p>
            <a:r>
              <a:rPr lang="en-GB" dirty="0"/>
              <a:t>Is it 25 x 10</a:t>
            </a:r>
            <a:r>
              <a:rPr lang="en-GB" baseline="30000" dirty="0"/>
              <a:t>9</a:t>
            </a:r>
            <a:r>
              <a:rPr lang="en-GB" dirty="0"/>
              <a:t>/L?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F9A490-4F6C-6CA3-2F04-BFB868721557}"/>
              </a:ext>
            </a:extLst>
          </p:cNvPr>
          <p:cNvCxnSpPr>
            <a:cxnSpLocks/>
          </p:cNvCxnSpPr>
          <p:nvPr/>
        </p:nvCxnSpPr>
        <p:spPr>
          <a:xfrm flipV="1">
            <a:off x="3111395" y="3898232"/>
            <a:ext cx="1919551" cy="117077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605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2F017-8F68-BD6F-87CA-0E7EB8038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7E622-88D6-A710-1ADB-494CCF0681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" y="2462890"/>
            <a:ext cx="8681800" cy="193210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Define the optimum platelet threshold below which platelets should be transfused prior to an invasive procedure in critically ill patients for a primary outcome: </a:t>
            </a:r>
            <a:r>
              <a:rPr lang="en-GB" dirty="0">
                <a:sym typeface="Trebuchet MS"/>
              </a:rPr>
              <a:t>90-day all-cause mortality</a:t>
            </a:r>
            <a:endParaRPr lang="en-GB" dirty="0"/>
          </a:p>
          <a:p>
            <a:r>
              <a:rPr lang="en-GB" dirty="0"/>
              <a:t>Open label, randomised, Bayesian adaptive, comparative effectiveness trial across five equally-spaced thresholds of thrombocytopaenia:</a:t>
            </a:r>
          </a:p>
          <a:p>
            <a:pPr marL="202406" lvl="1" indent="0" defTabSz="426244">
              <a:buNone/>
            </a:pPr>
            <a:r>
              <a:rPr lang="en-GB" sz="2250" b="1" dirty="0">
                <a:solidFill>
                  <a:schemeClr val="accent1">
                    <a:lumMod val="75000"/>
                  </a:schemeClr>
                </a:solidFill>
              </a:rPr>
              <a:t>▪ &lt;10x10</a:t>
            </a:r>
            <a:r>
              <a:rPr lang="en-GB" sz="2250" b="1" baseline="300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GB" sz="2250" b="1" dirty="0">
                <a:solidFill>
                  <a:schemeClr val="accent1">
                    <a:lumMod val="75000"/>
                  </a:schemeClr>
                </a:solidFill>
              </a:rPr>
              <a:t>/L  ▪ &lt;20x10</a:t>
            </a:r>
            <a:r>
              <a:rPr lang="en-GB" sz="2250" b="1" baseline="300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GB" sz="2250" b="1" dirty="0">
                <a:solidFill>
                  <a:schemeClr val="accent1">
                    <a:lumMod val="75000"/>
                  </a:schemeClr>
                </a:solidFill>
              </a:rPr>
              <a:t>/L  ▪ &lt;30x10</a:t>
            </a:r>
            <a:r>
              <a:rPr lang="en-GB" sz="2250" b="1" baseline="300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GB" sz="2250" b="1" dirty="0">
                <a:solidFill>
                  <a:schemeClr val="accent1">
                    <a:lumMod val="75000"/>
                  </a:schemeClr>
                </a:solidFill>
              </a:rPr>
              <a:t>/L  ▪ &lt;40x10</a:t>
            </a:r>
            <a:r>
              <a:rPr lang="en-GB" sz="2250" b="1" baseline="300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GB" sz="2250" b="1" dirty="0">
                <a:solidFill>
                  <a:schemeClr val="accent1">
                    <a:lumMod val="75000"/>
                  </a:schemeClr>
                </a:solidFill>
              </a:rPr>
              <a:t>/L  ▪ &lt;50x10</a:t>
            </a:r>
            <a:r>
              <a:rPr lang="en-GB" sz="2250" b="1" baseline="30000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GB" sz="2250" b="1" dirty="0">
                <a:solidFill>
                  <a:schemeClr val="accent1">
                    <a:lumMod val="75000"/>
                  </a:schemeClr>
                </a:solidFill>
              </a:rPr>
              <a:t>/L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DE49D-7132-7B08-C05B-280D04D7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81233"/>
            <a:ext cx="9143999" cy="63103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0062AC"/>
                </a:solidFill>
                <a:ea typeface="+mn-ea"/>
                <a:cs typeface="+mn-cs"/>
              </a:rPr>
              <a:t>The ‘Threshold for Platelets’ study</a:t>
            </a:r>
            <a:br>
              <a:rPr lang="en-GB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GB" sz="4000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GB" sz="4000" b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r>
              <a:rPr lang="en-GB" sz="3100" dirty="0">
                <a:solidFill>
                  <a:schemeClr val="tx1"/>
                </a:solidFill>
              </a:rPr>
              <a:t>An international randomised trial to define the platelet count below which critically ill patients should receive a platelet transfusion prior to invasive procedures</a:t>
            </a:r>
            <a:endParaRPr lang="en-GB" sz="255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F34FE-9F1F-CA91-ED8C-E97B213C89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  <a:ln w="12700">
            <a:miter lim="400000"/>
          </a:ln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9D8D8A-7C11-47A9-AB04-68AC1AAC210E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6" name="Picture 7" descr="Picture 7">
            <a:extLst>
              <a:ext uri="{FF2B5EF4-FFF2-40B4-BE49-F238E27FC236}">
                <a16:creationId xmlns:a16="http://schemas.microsoft.com/office/drawing/2014/main" id="{CE502C85-C14D-5726-B488-EB09E79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9" y="4786551"/>
            <a:ext cx="1613397" cy="306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yH5BAEAAAAALAAAAAABAAEAAAIBRAA7 - University of Oxford Logo">
            <a:extLst>
              <a:ext uri="{FF2B5EF4-FFF2-40B4-BE49-F238E27FC236}">
                <a16:creationId xmlns:a16="http://schemas.microsoft.com/office/drawing/2014/main" id="{B7A27BAE-6BCE-AB60-4E81-3E7533674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4576998"/>
            <a:ext cx="1645920" cy="51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DC72633A-8FBB-816B-CA67-5BB6067843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67" y="4626902"/>
            <a:ext cx="1970045" cy="405000"/>
          </a:xfrm>
          <a:prstGeom prst="rect">
            <a:avLst/>
          </a:prstGeom>
          <a:noFill/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43BE383-FD1A-6C8A-36B2-2F04F4458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40" y="50194"/>
            <a:ext cx="1318260" cy="9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2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1EB8D-4F77-E72B-6F92-E215D41E1258}"/>
              </a:ext>
            </a:extLst>
          </p:cNvPr>
          <p:cNvSpPr txBox="1"/>
          <p:nvPr/>
        </p:nvSpPr>
        <p:spPr>
          <a:xfrm>
            <a:off x="667753" y="480060"/>
            <a:ext cx="2800511" cy="2674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62AC"/>
                </a:solidFill>
                <a:latin typeface="Calibri" panose="020F0502020204030204" pitchFamily="34" charset="0"/>
              </a:rPr>
              <a:t>Who really needs a platelet transfusion?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2600" dirty="0">
                <a:latin typeface="+mj-lt"/>
                <a:ea typeface="+mj-ea"/>
                <a:cs typeface="+mj-cs"/>
              </a:rPr>
            </a:br>
            <a:r>
              <a:rPr lang="en-US" sz="2600" b="1" dirty="0">
                <a:latin typeface="+mj-lt"/>
                <a:ea typeface="+mj-ea"/>
                <a:cs typeface="+mj-cs"/>
              </a:rPr>
              <a:t>Thanks &amp; Questions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3306950"/>
            <a:ext cx="2606040" cy="13716"/>
          </a:xfrm>
          <a:custGeom>
            <a:avLst/>
            <a:gdLst>
              <a:gd name="csX0" fmla="*/ 0 w 2606040"/>
              <a:gd name="csY0" fmla="*/ 0 h 13716"/>
              <a:gd name="csX1" fmla="*/ 625450 w 2606040"/>
              <a:gd name="csY1" fmla="*/ 0 h 13716"/>
              <a:gd name="csX2" fmla="*/ 1224839 w 2606040"/>
              <a:gd name="csY2" fmla="*/ 0 h 13716"/>
              <a:gd name="csX3" fmla="*/ 1824228 w 2606040"/>
              <a:gd name="csY3" fmla="*/ 0 h 13716"/>
              <a:gd name="csX4" fmla="*/ 2606040 w 2606040"/>
              <a:gd name="csY4" fmla="*/ 0 h 13716"/>
              <a:gd name="csX5" fmla="*/ 2606040 w 2606040"/>
              <a:gd name="csY5" fmla="*/ 13716 h 13716"/>
              <a:gd name="csX6" fmla="*/ 1902409 w 2606040"/>
              <a:gd name="csY6" fmla="*/ 13716 h 13716"/>
              <a:gd name="csX7" fmla="*/ 1276960 w 2606040"/>
              <a:gd name="csY7" fmla="*/ 13716 h 13716"/>
              <a:gd name="csX8" fmla="*/ 677570 w 2606040"/>
              <a:gd name="csY8" fmla="*/ 13716 h 13716"/>
              <a:gd name="csX9" fmla="*/ 0 w 2606040"/>
              <a:gd name="csY9" fmla="*/ 13716 h 13716"/>
              <a:gd name="csX10" fmla="*/ 0 w 2606040"/>
              <a:gd name="csY10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ceptical Face Stock Illustrations ...">
            <a:extLst>
              <a:ext uri="{FF2B5EF4-FFF2-40B4-BE49-F238E27FC236}">
                <a16:creationId xmlns:a16="http://schemas.microsoft.com/office/drawing/2014/main" id="{936BB1A9-36A5-FE3E-1649-89AC5038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>
            <a:fillRect/>
          </a:stretch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875F6-4623-0FCF-E17F-5C87C4CA10F7}"/>
              </a:ext>
            </a:extLst>
          </p:cNvPr>
          <p:cNvSpPr txBox="1"/>
          <p:nvPr/>
        </p:nvSpPr>
        <p:spPr>
          <a:xfrm>
            <a:off x="8075597" y="4735628"/>
            <a:ext cx="74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iStock</a:t>
            </a:r>
          </a:p>
        </p:txBody>
      </p:sp>
    </p:spTree>
    <p:extLst>
      <p:ext uri="{BB962C8B-B14F-4D97-AF65-F5344CB8AC3E}">
        <p14:creationId xmlns:p14="http://schemas.microsoft.com/office/powerpoint/2010/main" val="132110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>
            <a:extLst>
              <a:ext uri="{FF2B5EF4-FFF2-40B4-BE49-F238E27FC236}">
                <a16:creationId xmlns:a16="http://schemas.microsoft.com/office/drawing/2014/main" id="{C5EA006C-75F5-47BA-91AA-337631F6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712" y="2758369"/>
            <a:ext cx="1670607" cy="227083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6A5D2-ADEE-7E8A-552B-7485879C2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181" y="1638070"/>
            <a:ext cx="6494045" cy="171155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800" dirty="0">
                <a:ea typeface="+mj-ea"/>
                <a:cs typeface="+mj-cs"/>
              </a:rPr>
              <a:t>What good will this transfusion do me?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800" dirty="0"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800" dirty="0">
                <a:ea typeface="+mj-ea"/>
                <a:cs typeface="+mj-cs"/>
              </a:rPr>
              <a:t>Will the transfusion prevent bleeding?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GB" sz="2800" dirty="0"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5FF6E7-8930-7382-FF94-712F400E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" y="273844"/>
            <a:ext cx="8960317" cy="99417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What does a patient ask about platelet transfusion?</a:t>
            </a:r>
            <a:endParaRPr lang="en-GB" dirty="0">
              <a:latin typeface="+mn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roup">
                <a:extLst>
                  <a:ext uri="{FF2B5EF4-FFF2-40B4-BE49-F238E27FC236}">
                    <a16:creationId xmlns:a16="http://schemas.microsoft.com/office/drawing/2014/main" id="{515BBF61-312E-5292-683C-07B1184FB5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3887325"/>
                  </p:ext>
                </p:extLst>
              </p:nvPr>
            </p:nvGraphicFramePr>
            <p:xfrm>
              <a:off x="141800" y="2727767"/>
              <a:ext cx="3650554" cy="229755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50554" cy="2297553"/>
                    </a:xfrm>
                    <a:prstGeom prst="rect">
                      <a:avLst/>
                    </a:prstGeom>
                  </am3d:spPr>
                  <am3d:camera>
                    <am3d:pos x="0" y="0" z="675628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406" d="1000000"/>
                    <am3d:preTrans dx="0" dy="-45266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13473" ay="-1200372" az="-35586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1925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oup">
                <a:extLst>
                  <a:ext uri="{FF2B5EF4-FFF2-40B4-BE49-F238E27FC236}">
                    <a16:creationId xmlns:a16="http://schemas.microsoft.com/office/drawing/2014/main" id="{515BBF61-312E-5292-683C-07B1184FB5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800" y="2727767"/>
                <a:ext cx="3650554" cy="229755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753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A70A-0888-4B0D-A36D-9D8E19C8B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35" y="281896"/>
            <a:ext cx="8219973" cy="773906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+mn-lt"/>
              </a:rPr>
              <a:t>What about questions from a clinician? </a:t>
            </a:r>
            <a:br>
              <a:rPr lang="en-GB" b="1" dirty="0">
                <a:solidFill>
                  <a:srgbClr val="0070C0"/>
                </a:solidFill>
                <a:latin typeface="+mn-lt"/>
              </a:rPr>
            </a:br>
            <a:r>
              <a:rPr lang="en-GB" dirty="0">
                <a:solidFill>
                  <a:srgbClr val="0070C0"/>
                </a:solidFill>
                <a:latin typeface="+mn-lt"/>
              </a:rPr>
              <a:t>A</a:t>
            </a:r>
            <a:r>
              <a:rPr lang="en-GB" b="1" dirty="0">
                <a:solidFill>
                  <a:srgbClr val="0070C0"/>
                </a:solidFill>
                <a:latin typeface="+mn-lt"/>
              </a:rPr>
              <a:t>ssumptions for platelet transfusion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2E915-DE47-488E-BBBD-7B7D74EEC6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2801" y="1366019"/>
            <a:ext cx="8453718" cy="29219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Thrombocytopenia predicts bleeding (prediction)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Platelet transfusions consistently raises platelet counts (efficacy)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1463" indent="-271463">
              <a:lnSpc>
                <a:spcPct val="150000"/>
              </a:lnSpc>
              <a:buNone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Platelet transfusions prevent clinical bleeding (clinical/cost effectiveness), without causing harm (safety)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octor">
                <a:extLst>
                  <a:ext uri="{FF2B5EF4-FFF2-40B4-BE49-F238E27FC236}">
                    <a16:creationId xmlns:a16="http://schemas.microsoft.com/office/drawing/2014/main" id="{B56395F3-048E-CAE5-5052-C3DD6119C3D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86486062"/>
                  </p:ext>
                </p:extLst>
              </p:nvPr>
            </p:nvGraphicFramePr>
            <p:xfrm>
              <a:off x="7842647" y="2208050"/>
              <a:ext cx="1436128" cy="29219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36128" cy="2921965"/>
                    </a:xfrm>
                    <a:prstGeom prst="rect">
                      <a:avLst/>
                    </a:prstGeom>
                  </am3d:spPr>
                  <am3d:camera>
                    <am3d:pos x="0" y="0" z="616599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94814" d="1000000"/>
                    <am3d:preTrans dx="755319" dy="-18024929" dz="-280426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92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octor">
                <a:extLst>
                  <a:ext uri="{FF2B5EF4-FFF2-40B4-BE49-F238E27FC236}">
                    <a16:creationId xmlns:a16="http://schemas.microsoft.com/office/drawing/2014/main" id="{B56395F3-048E-CAE5-5052-C3DD6119C3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42647" y="2208050"/>
                <a:ext cx="1436128" cy="29219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515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Line 8">
            <a:extLst>
              <a:ext uri="{FF2B5EF4-FFF2-40B4-BE49-F238E27FC236}">
                <a16:creationId xmlns:a16="http://schemas.microsoft.com/office/drawing/2014/main" id="{F74EEE80-A505-4D35-A798-6EB4B8FC72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9636" y="1168005"/>
            <a:ext cx="5007769" cy="119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1350"/>
          </a:p>
        </p:txBody>
      </p:sp>
      <p:pic>
        <p:nvPicPr>
          <p:cNvPr id="382979" name="Picture 5">
            <a:extLst>
              <a:ext uri="{FF2B5EF4-FFF2-40B4-BE49-F238E27FC236}">
                <a16:creationId xmlns:a16="http://schemas.microsoft.com/office/drawing/2014/main" id="{659CA473-D66D-43AA-8A25-B990A2E1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21" y="1058504"/>
            <a:ext cx="5745555" cy="30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0" name="Text Box 7">
            <a:extLst>
              <a:ext uri="{FF2B5EF4-FFF2-40B4-BE49-F238E27FC236}">
                <a16:creationId xmlns:a16="http://schemas.microsoft.com/office/drawing/2014/main" id="{D65EACC0-C3DD-4186-BDD6-C4369B99C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4" y="754857"/>
            <a:ext cx="3929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en-GB" altLang="en-US" sz="21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B8117C4-D7FE-66B6-A089-3C72506B9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50" y="4221461"/>
            <a:ext cx="6512986" cy="895046"/>
          </a:xfrm>
          <a:prstGeom prst="rect">
            <a:avLst/>
          </a:prstGeom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25465D69-54E9-0BA6-5ABF-DE1CD1B0C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470" y="4888231"/>
            <a:ext cx="250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050" dirty="0">
                <a:latin typeface="Calibri" panose="020F0502020204030204" pitchFamily="34" charset="0"/>
              </a:rPr>
              <a:t>NEJM 2010: 362; 600-13</a:t>
            </a:r>
            <a:r>
              <a:rPr lang="en-US" altLang="en-US" sz="1100" dirty="0"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955B2D7-5766-3BA6-9966-16CB52549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1" b="35774"/>
          <a:stretch/>
        </p:blipFill>
        <p:spPr bwMode="auto">
          <a:xfrm>
            <a:off x="4269443" y="4758390"/>
            <a:ext cx="2048154" cy="35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2610BF4-4164-0B6E-2B06-762AABF8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" y="124067"/>
            <a:ext cx="9005005" cy="994172"/>
          </a:xfrm>
        </p:spPr>
        <p:txBody>
          <a:bodyPr anchor="t">
            <a:normAutofit/>
          </a:bodyPr>
          <a:lstStyle/>
          <a:p>
            <a:r>
              <a:rPr lang="en-GB" altLang="en-US" dirty="0">
                <a:latin typeface="+mn-lt"/>
              </a:rPr>
              <a:t>Platelet count: poor predictor of bleeding risk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923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" y="737784"/>
            <a:ext cx="4611297" cy="1816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0D1ECB-920C-4EEA-8EC3-2B1FE9AB5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196" y="651157"/>
            <a:ext cx="4596049" cy="465320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6D6B2-F962-0D8F-C123-0E056C2E5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7" y="2571751"/>
            <a:ext cx="4023749" cy="1364982"/>
          </a:xfrm>
        </p:spPr>
        <p:txBody>
          <a:bodyPr/>
          <a:lstStyle/>
          <a:p>
            <a:r>
              <a:rPr lang="en-GB" sz="2800" dirty="0"/>
              <a:t>International prospective cohort study</a:t>
            </a:r>
          </a:p>
          <a:p>
            <a:r>
              <a:rPr lang="en-GB" sz="2800" dirty="0"/>
              <a:t>82 PICU’s; 2017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310B5B-EEB7-2ABF-C47B-66053272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109"/>
            <a:ext cx="7886700" cy="624411"/>
          </a:xfrm>
        </p:spPr>
        <p:txBody>
          <a:bodyPr anchor="t"/>
          <a:lstStyle/>
          <a:p>
            <a:r>
              <a:rPr lang="en-GB" dirty="0">
                <a:latin typeface="+mn-lt"/>
              </a:rPr>
              <a:t>Do platelets consistently raise platelet count?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E362A-2904-CE9C-C851-E0E15EEF5733}"/>
              </a:ext>
            </a:extLst>
          </p:cNvPr>
          <p:cNvSpPr txBox="1"/>
          <p:nvPr/>
        </p:nvSpPr>
        <p:spPr>
          <a:xfrm>
            <a:off x="480447" y="3984856"/>
            <a:ext cx="3677417" cy="95410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Product characteristics: </a:t>
            </a:r>
          </a:p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content and function</a:t>
            </a:r>
          </a:p>
        </p:txBody>
      </p:sp>
    </p:spTree>
    <p:extLst>
      <p:ext uri="{BB962C8B-B14F-4D97-AF65-F5344CB8AC3E}">
        <p14:creationId xmlns:p14="http://schemas.microsoft.com/office/powerpoint/2010/main" val="28861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74067-00DB-E22C-C344-8AF86413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9974F-6962-56D0-2823-6C8831CF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773" y="198835"/>
            <a:ext cx="7673307" cy="9941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Balancing benefits with risks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AB4581-97B0-53FE-8A28-18B8F37E4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814" y="1313924"/>
            <a:ext cx="3846265" cy="75227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BE0000"/>
                </a:solidFill>
              </a:rPr>
              <a:t>Harms (known</a:t>
            </a:r>
            <a:r>
              <a:rPr lang="en-US" b="1" dirty="0">
                <a:solidFill>
                  <a:srgbClr val="BE0000"/>
                </a:solidFill>
                <a:latin typeface="+mn-lt"/>
              </a:rPr>
              <a:t>)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5A88AD9-20D5-BB07-80C6-4B175C793FA0}"/>
              </a:ext>
            </a:extLst>
          </p:cNvPr>
          <p:cNvSpPr txBox="1">
            <a:spLocks/>
          </p:cNvSpPr>
          <p:nvPr/>
        </p:nvSpPr>
        <p:spPr>
          <a:xfrm>
            <a:off x="471641" y="1318137"/>
            <a:ext cx="3790835" cy="5442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34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933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400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6CC24A"/>
                </a:solidFill>
                <a:latin typeface="+mn-lt"/>
              </a:rPr>
              <a:t>Clinical Benefits (presumed)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41C67D09-1B6F-14D9-843E-C1ED4E69357C}"/>
              </a:ext>
            </a:extLst>
          </p:cNvPr>
          <p:cNvSpPr txBox="1">
            <a:spLocks/>
          </p:cNvSpPr>
          <p:nvPr/>
        </p:nvSpPr>
        <p:spPr>
          <a:xfrm>
            <a:off x="471641" y="2160691"/>
            <a:ext cx="3790835" cy="15257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34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933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400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647" lvl="1" indent="-213122">
              <a:buClr>
                <a:schemeClr val="tx1"/>
              </a:buClr>
            </a:pPr>
            <a:r>
              <a:rPr lang="en-US" sz="2000" dirty="0">
                <a:latin typeface="+mn-lt"/>
              </a:rPr>
              <a:t>Patients with thrombocytopenia (or platelet dysfunction) platelet transfusions will prevent/treat bleeding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7C9A54A-ECF3-557F-9D08-44BC76B2A14D}"/>
              </a:ext>
            </a:extLst>
          </p:cNvPr>
          <p:cNvSpPr txBox="1">
            <a:spLocks/>
          </p:cNvSpPr>
          <p:nvPr/>
        </p:nvSpPr>
        <p:spPr>
          <a:xfrm>
            <a:off x="4577813" y="2105551"/>
            <a:ext cx="4315929" cy="26974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34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1pPr>
            <a:lvl2pPr marL="6858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933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2400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2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GB" sz="1867" b="0" kern="1200" spc="0">
                <a:solidFill>
                  <a:schemeClr val="tx1"/>
                </a:solidFill>
                <a:latin typeface="Arial" panose="020B0604020202020204"/>
                <a:ea typeface="Gibson SemiBold" pitchFamily="50" charset="0"/>
                <a:cs typeface="Arial" panose="020B06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4097" lvl="1" indent="-222647">
              <a:buClr>
                <a:schemeClr val="tx1"/>
              </a:buClr>
            </a:pPr>
            <a:r>
              <a:rPr lang="en-US" sz="2000" dirty="0">
                <a:latin typeface="+mn-lt"/>
              </a:rPr>
              <a:t>Transfusion-related adverse events</a:t>
            </a:r>
          </a:p>
          <a:p>
            <a:pPr marL="514350" lvl="3" indent="0">
              <a:buClr>
                <a:schemeClr val="tx1"/>
              </a:buClr>
              <a:buNone/>
            </a:pPr>
            <a:r>
              <a:rPr lang="en-US" sz="1600" dirty="0">
                <a:latin typeface="+mn-lt"/>
              </a:rPr>
              <a:t>Highest risk of any component</a:t>
            </a:r>
          </a:p>
          <a:p>
            <a:pPr marL="394097" lvl="1" indent="-222647">
              <a:buClr>
                <a:schemeClr val="tx1"/>
              </a:buClr>
            </a:pPr>
            <a:r>
              <a:rPr lang="en-US" sz="2000" dirty="0">
                <a:latin typeface="+mn-lt"/>
              </a:rPr>
              <a:t>Alloimmunization</a:t>
            </a:r>
          </a:p>
          <a:p>
            <a:pPr marL="394097" lvl="1" indent="-222647">
              <a:buClr>
                <a:schemeClr val="tx1"/>
              </a:buClr>
            </a:pPr>
            <a:r>
              <a:rPr lang="en-US" sz="2000" dirty="0">
                <a:latin typeface="+mn-lt"/>
              </a:rPr>
              <a:t>Infectious disease transmission</a:t>
            </a:r>
          </a:p>
          <a:p>
            <a:pPr marL="394097" lvl="1" indent="-222647">
              <a:buClr>
                <a:schemeClr val="tx1"/>
              </a:buClr>
            </a:pPr>
            <a:r>
              <a:rPr lang="en-US" sz="2000" dirty="0">
                <a:latin typeface="+mn-lt"/>
              </a:rPr>
              <a:t>Others??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1B74A9-22D3-EE3F-12E0-77E267F1070D}"/>
              </a:ext>
            </a:extLst>
          </p:cNvPr>
          <p:cNvCxnSpPr/>
          <p:nvPr/>
        </p:nvCxnSpPr>
        <p:spPr>
          <a:xfrm>
            <a:off x="4485500" y="1193007"/>
            <a:ext cx="0" cy="3511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6AF88F-2A5C-D0AA-67F4-F85D4E059712}"/>
              </a:ext>
            </a:extLst>
          </p:cNvPr>
          <p:cNvCxnSpPr>
            <a:cxnSpLocks/>
          </p:cNvCxnSpPr>
          <p:nvPr/>
        </p:nvCxnSpPr>
        <p:spPr>
          <a:xfrm flipH="1">
            <a:off x="736979" y="2023133"/>
            <a:ext cx="75741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44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5DC7-6BD4-3196-9477-31E149A9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19" y="-34166"/>
            <a:ext cx="9022484" cy="994172"/>
          </a:xfrm>
        </p:spPr>
        <p:txBody>
          <a:bodyPr>
            <a:normAutofit/>
          </a:bodyPr>
          <a:lstStyle/>
          <a:p>
            <a:r>
              <a:rPr lang="en-GB" sz="2700" dirty="0">
                <a:solidFill>
                  <a:srgbClr val="0070C0"/>
                </a:solidFill>
                <a:latin typeface="+mn-lt"/>
              </a:rPr>
              <a:t>Harm: Reactions per 10,000 components, by component type 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0215C1-109A-43C4-9638-A8B8A62917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336577"/>
              </p:ext>
            </p:extLst>
          </p:nvPr>
        </p:nvGraphicFramePr>
        <p:xfrm>
          <a:off x="128135" y="1085135"/>
          <a:ext cx="8647098" cy="3876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6A93E3C-76D8-B6BE-EC10-CE9FE88A1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89" y="4786944"/>
            <a:ext cx="1544270" cy="357056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D2FCFDC-FA8B-5198-FB92-54DEB2DBBB86}"/>
              </a:ext>
            </a:extLst>
          </p:cNvPr>
          <p:cNvSpPr txBox="1">
            <a:spLocks/>
          </p:cNvSpPr>
          <p:nvPr/>
        </p:nvSpPr>
        <p:spPr>
          <a:xfrm>
            <a:off x="128135" y="859225"/>
            <a:ext cx="8928524" cy="379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4000"/>
              </a:lnSpc>
            </a:pPr>
            <a:r>
              <a:rPr lang="en-US" sz="180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Febrile, non-</a:t>
            </a:r>
            <a:r>
              <a:rPr lang="en-US" sz="1800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haemolytic</a:t>
            </a:r>
            <a:r>
              <a:rPr lang="en-US" sz="180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 reactions: 1 in 14</a:t>
            </a:r>
            <a:r>
              <a:rPr lang="en-US" sz="1800" dirty="0">
                <a:sym typeface="Trebuchet MS"/>
              </a:rPr>
              <a:t>; </a:t>
            </a:r>
            <a:r>
              <a:rPr lang="en-US" sz="180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Allergic reactions: 1 in 50</a:t>
            </a:r>
            <a:r>
              <a:rPr lang="en-US" sz="1800" dirty="0">
                <a:sym typeface="Trebuchet MS"/>
              </a:rPr>
              <a:t>; </a:t>
            </a:r>
            <a:r>
              <a:rPr lang="en-US" sz="180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Most frequent infectious complications; Many under-</a:t>
            </a:r>
            <a:r>
              <a:rPr lang="en-US" sz="1800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recognised</a:t>
            </a:r>
            <a:r>
              <a:rPr lang="en-US" sz="180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 </a:t>
            </a:r>
            <a:r>
              <a:rPr lang="en-US" sz="1800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eg</a:t>
            </a:r>
            <a:r>
              <a:rPr lang="en-US" sz="1800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 ICU patients - and passive </a:t>
            </a:r>
            <a:r>
              <a:rPr lang="en-US" sz="1800" dirty="0" err="1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haemovigilance</a:t>
            </a:r>
            <a:endParaRPr lang="en-US" sz="1800" dirty="0">
              <a:solidFill>
                <a:srgbClr val="000000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1EC98-FF54-894B-34E3-69826BF0DC05}"/>
              </a:ext>
            </a:extLst>
          </p:cNvPr>
          <p:cNvSpPr txBox="1"/>
          <p:nvPr/>
        </p:nvSpPr>
        <p:spPr>
          <a:xfrm>
            <a:off x="7767611" y="420623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2011-2024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03EF0-4599-FA65-F541-23B1DEBAB096}"/>
              </a:ext>
            </a:extLst>
          </p:cNvPr>
          <p:cNvSpPr txBox="1"/>
          <p:nvPr/>
        </p:nvSpPr>
        <p:spPr>
          <a:xfrm>
            <a:off x="6968692" y="1867302"/>
            <a:ext cx="10100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Platelets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B8E40-26DE-C074-E835-3E1ED98186AB}"/>
              </a:ext>
            </a:extLst>
          </p:cNvPr>
          <p:cNvSpPr txBox="1"/>
          <p:nvPr/>
        </p:nvSpPr>
        <p:spPr>
          <a:xfrm>
            <a:off x="-56597" y="4938614"/>
            <a:ext cx="69217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Narayan, S. et al., 2024. The 2024 Annual SHOT Report, Manchester: Serious Hazards of Transfusion (SHOT) Steering Group.</a:t>
            </a:r>
          </a:p>
        </p:txBody>
      </p:sp>
    </p:spTree>
    <p:extLst>
      <p:ext uri="{BB962C8B-B14F-4D97-AF65-F5344CB8AC3E}">
        <p14:creationId xmlns:p14="http://schemas.microsoft.com/office/powerpoint/2010/main" val="1111539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351a6-a665-477f-9f85-df069f1fe2c7" xsi:nil="true"/>
    <MigrationWizIdDocumentLibraryPermissions xmlns="47f86385-5faa-4594-8ecf-f9ce1cbeefe1" xsi:nil="true"/>
    <MigrationWizIdPermissions xmlns="47f86385-5faa-4594-8ecf-f9ce1cbeefe1" xsi:nil="true"/>
    <MigrationWizIdSecurityGroups xmlns="47f86385-5faa-4594-8ecf-f9ce1cbeefe1" xsi:nil="true"/>
    <MigrationWizId xmlns="47f86385-5faa-4594-8ecf-f9ce1cbeefe1" xsi:nil="true"/>
    <lcf76f155ced4ddcb4097134ff3c332f xmlns="47f86385-5faa-4594-8ecf-f9ce1cbeefe1">
      <Terms xmlns="http://schemas.microsoft.com/office/infopath/2007/PartnerControls"/>
    </lcf76f155ced4ddcb4097134ff3c332f>
    <MigrationWizIdPermissionLevels xmlns="47f86385-5faa-4594-8ecf-f9ce1cbeefe1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LongProperties xmlns="http://schemas.microsoft.com/office/2006/metadata/longPropertie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F74850A86974987BD17ED137103F6" ma:contentTypeVersion="20" ma:contentTypeDescription="Create a new document." ma:contentTypeScope="" ma:versionID="9f4ad4681db88e0275b375d36a6284da">
  <xsd:schema xmlns:xsd="http://www.w3.org/2001/XMLSchema" xmlns:xs="http://www.w3.org/2001/XMLSchema" xmlns:p="http://schemas.microsoft.com/office/2006/metadata/properties" xmlns:ns1="http://schemas.microsoft.com/sharepoint/v3" xmlns:ns2="47f86385-5faa-4594-8ecf-f9ce1cbeefe1" xmlns:ns3="421351a6-a665-477f-9f85-df069f1fe2c7" targetNamespace="http://schemas.microsoft.com/office/2006/metadata/properties" ma:root="true" ma:fieldsID="c810b0f7e468e5976f248f8e7a329626" ns1:_="" ns2:_="" ns3:_="">
    <xsd:import namespace="http://schemas.microsoft.com/sharepoint/v3"/>
    <xsd:import namespace="47f86385-5faa-4594-8ecf-f9ce1cbeefe1"/>
    <xsd:import namespace="421351a6-a665-477f-9f85-df069f1fe2c7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6385-5faa-4594-8ecf-f9ce1cbeefe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description="Office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description="Office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description="Office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7fc2be9-b7d4-4faa-9768-1e0dd150f0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351a6-a665-477f-9f85-df069f1fe2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5ba439-3d40-4577-ab65-4f589cb3ecc9}" ma:internalName="TaxCatchAll" ma:showField="CatchAllData" ma:web="421351a6-a665-477f-9f85-df069f1fe2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0B7EA5-3A0D-4427-B3A8-72663A980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C530F2-9F99-4AAF-864C-1D493DDA5D2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75e93ab-ccf1-4204-8194-2c1fe52dadc8"/>
    <ds:schemaRef ds:uri="http://purl.org/dc/elements/1.1/"/>
    <ds:schemaRef ds:uri="http://schemas.microsoft.com/office/infopath/2007/PartnerControls"/>
    <ds:schemaRef ds:uri="e797c43c-4533-4a8a-a14e-7a5c3089751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67A7905-145D-44D4-B8E6-09F5B7A103F0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CD53A5FE-0CFB-4783-95F1-C2557943C20C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DB6BBD82-8D56-4FD5-9CF2-102A74D100A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39298</TotalTime>
  <Words>1763</Words>
  <Application>Microsoft Office PowerPoint</Application>
  <PresentationFormat>On-screen Show (16:9)</PresentationFormat>
  <Paragraphs>293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MS Mincho</vt:lpstr>
      <vt:lpstr>ＭＳ Ｐゴシック</vt:lpstr>
      <vt:lpstr>ＭＳ Ｐゴシック</vt:lpstr>
      <vt:lpstr>Aptos Narrow</vt:lpstr>
      <vt:lpstr>Arial</vt:lpstr>
      <vt:lpstr>Arial Narrow</vt:lpstr>
      <vt:lpstr>Calibri</vt:lpstr>
      <vt:lpstr>Calibri Light</vt:lpstr>
      <vt:lpstr>Cambria</vt:lpstr>
      <vt:lpstr>Century Gothic</vt:lpstr>
      <vt:lpstr>Helvetica</vt:lpstr>
      <vt:lpstr>Times New Roman</vt:lpstr>
      <vt:lpstr>Trebuchet MS</vt:lpstr>
      <vt:lpstr>Office Theme</vt:lpstr>
      <vt:lpstr>Who really needs a platelet transfusion? </vt:lpstr>
      <vt:lpstr>Disclosures  </vt:lpstr>
      <vt:lpstr>We like giving platelets</vt:lpstr>
      <vt:lpstr>What does a patient ask about platelet transfusion?</vt:lpstr>
      <vt:lpstr>What about questions from a clinician?  Assumptions for platelet transfusion practice</vt:lpstr>
      <vt:lpstr>Platelet count: poor predictor of bleeding risk</vt:lpstr>
      <vt:lpstr>Do platelets consistently raise platelet count? </vt:lpstr>
      <vt:lpstr>Balancing benefits with risks</vt:lpstr>
      <vt:lpstr>Harm: Reactions per 10,000 components, by component type </vt:lpstr>
      <vt:lpstr>The evidence base of randomised trials Platelet transfusion threshold trials   </vt:lpstr>
      <vt:lpstr>Widespread use of platelet transfusions  Often as prophylaxis to broad groups of recipients</vt:lpstr>
      <vt:lpstr>The conundrum of prophylactic use</vt:lpstr>
      <vt:lpstr> What is the basic trial design of these trials</vt:lpstr>
      <vt:lpstr>Restrictive vs liberal platelet strategies: Randomized trials</vt:lpstr>
      <vt:lpstr>So, what practical advice do we give clinicians?  AABB &amp; ICTMG International Clinical Practice Guidelines</vt:lpstr>
      <vt:lpstr>Methodology</vt:lpstr>
      <vt:lpstr>Overarching PICO Question</vt:lpstr>
      <vt:lpstr>PowerPoint Presentation</vt:lpstr>
      <vt:lpstr>PowerPoint Presentation</vt:lpstr>
      <vt:lpstr>Summary of Findings</vt:lpstr>
      <vt:lpstr>PowerPoint Presentation</vt:lpstr>
      <vt:lpstr>PLADO: No dose-effect, high rates of bleeding </vt:lpstr>
      <vt:lpstr>Many RCTs of different doses/thresholds in cancer</vt:lpstr>
      <vt:lpstr>Platelets for Neonatal Transfusion Study-2 </vt:lpstr>
      <vt:lpstr>Primary outcome</vt:lpstr>
      <vt:lpstr>Platelets are ‘immune’ cells</vt:lpstr>
      <vt:lpstr>Overall message of the Guideline</vt:lpstr>
      <vt:lpstr>Strong recommendations based on high/moderate certainty evidence</vt:lpstr>
      <vt:lpstr>Conditional recommendations based on low/very low certainty evidence</vt:lpstr>
      <vt:lpstr>PowerPoint Presentation</vt:lpstr>
      <vt:lpstr>PowerPoint Presentation</vt:lpstr>
      <vt:lpstr>PowerPoint Presentation</vt:lpstr>
      <vt:lpstr>The ‘Threshold for Platelets’ study   An international randomised trial to define the platelet count below which critically ill patients should receive a platelet transfusion prior to invasive procedures</vt:lpstr>
      <vt:lpstr>PowerPoint Presentation</vt:lpstr>
    </vt:vector>
  </TitlesOfParts>
  <Company>house of hayes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 PowerPoint Template 2016 16-9ratio DARKER (11.14.16).pptx</dc:title>
  <dc:creator>Page Hayes</dc:creator>
  <cp:lastModifiedBy>Simon Stanworth</cp:lastModifiedBy>
  <cp:revision>903</cp:revision>
  <dcterms:created xsi:type="dcterms:W3CDTF">2010-04-01T20:51:44Z</dcterms:created>
  <dcterms:modified xsi:type="dcterms:W3CDTF">2026-02-13T15:41:16Z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sines Svs Classification">
    <vt:lpwstr>General</vt:lpwstr>
  </property>
  <property fmtid="{D5CDD505-2E9C-101B-9397-08002B2CF9AE}" pid="3" name="ContentType">
    <vt:lpwstr>Document</vt:lpwstr>
  </property>
  <property fmtid="{D5CDD505-2E9C-101B-9397-08002B2CF9AE}" pid="4" name="Doc Type">
    <vt:lpwstr>Template</vt:lpwstr>
  </property>
  <property fmtid="{D5CDD505-2E9C-101B-9397-08002B2CF9AE}" pid="5" name="Employee Classification">
    <vt:lpwstr>General</vt:lpwstr>
  </property>
  <property fmtid="{D5CDD505-2E9C-101B-9397-08002B2CF9AE}" pid="6" name="Year">
    <vt:lpwstr>2010</vt:lpwstr>
  </property>
  <property fmtid="{D5CDD505-2E9C-101B-9397-08002B2CF9AE}" pid="7" name="Category">
    <vt:lpwstr>None</vt:lpwstr>
  </property>
  <property fmtid="{D5CDD505-2E9C-101B-9397-08002B2CF9AE}" pid="8" name="Doc Status">
    <vt:lpwstr>Final</vt:lpwstr>
  </property>
  <property fmtid="{D5CDD505-2E9C-101B-9397-08002B2CF9AE}" pid="9" name="Department">
    <vt:lpwstr>Communications</vt:lpwstr>
  </property>
  <property fmtid="{D5CDD505-2E9C-101B-9397-08002B2CF9AE}" pid="10" name="ContentTypeId">
    <vt:lpwstr>0x010100C93F74850A86974987BD17ED137103F6</vt:lpwstr>
  </property>
</Properties>
</file>