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2" r:id="rId7"/>
    <p:sldId id="275" r:id="rId8"/>
    <p:sldId id="261" r:id="rId9"/>
    <p:sldId id="263" r:id="rId10"/>
    <p:sldId id="273" r:id="rId11"/>
    <p:sldId id="265" r:id="rId12"/>
    <p:sldId id="278" r:id="rId13"/>
    <p:sldId id="280" r:id="rId14"/>
    <p:sldId id="281" r:id="rId15"/>
    <p:sldId id="282" r:id="rId16"/>
    <p:sldId id="283" r:id="rId17"/>
    <p:sldId id="28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90" autoAdjust="0"/>
  </p:normalViewPr>
  <p:slideViewPr>
    <p:cSldViewPr snapToGrid="0">
      <p:cViewPr varScale="1">
        <p:scale>
          <a:sx n="96" d="100"/>
          <a:sy n="96"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BBB67-DBCF-490C-90EB-011F39A1EA95}" type="datetimeFigureOut">
              <a:rPr lang="en-US" smtClean="0"/>
              <a:t>12/28/2025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1ED46-0911-4569-A045-696FF5499970}" type="slidenum">
              <a:rPr lang="en-US" smtClean="0"/>
              <a:t>‹#›</a:t>
            </a:fld>
            <a:endParaRPr lang="en-US"/>
          </a:p>
        </p:txBody>
      </p:sp>
    </p:spTree>
    <p:extLst>
      <p:ext uri="{BB962C8B-B14F-4D97-AF65-F5344CB8AC3E}">
        <p14:creationId xmlns:p14="http://schemas.microsoft.com/office/powerpoint/2010/main" val="346784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Naidech</a:t>
            </a:r>
            <a:r>
              <a:rPr lang="en-US" dirty="0"/>
              <a:t> articles use </a:t>
            </a:r>
            <a:r>
              <a:rPr lang="en-US" dirty="0" err="1"/>
              <a:t>VerifyNow</a:t>
            </a:r>
            <a:endParaRPr lang="en-US" dirty="0"/>
          </a:p>
          <a:p>
            <a:r>
              <a:rPr lang="en-US" dirty="0" err="1"/>
              <a:t>JACS</a:t>
            </a:r>
            <a:r>
              <a:rPr lang="en-US" baseline="0" dirty="0"/>
              <a:t> article uses </a:t>
            </a:r>
            <a:r>
              <a:rPr lang="en-US" baseline="0" dirty="0" err="1"/>
              <a:t>TEG</a:t>
            </a:r>
            <a:r>
              <a:rPr lang="en-US" baseline="0" dirty="0"/>
              <a:t>-PM and compares normal volunteers to major trauma pts. Finds a significant difference in %</a:t>
            </a:r>
            <a:r>
              <a:rPr lang="en-US" baseline="0" dirty="0" err="1"/>
              <a:t>inh</a:t>
            </a:r>
            <a:r>
              <a:rPr lang="en-US" baseline="0" dirty="0"/>
              <a:t> between groups. </a:t>
            </a:r>
            <a:r>
              <a:rPr lang="en-US" baseline="0" dirty="0" smtClean="0"/>
              <a:t>N=51</a:t>
            </a:r>
          </a:p>
          <a:p>
            <a:endParaRPr lang="en-US" baseline="0" dirty="0" smtClean="0"/>
          </a:p>
          <a:p>
            <a:r>
              <a:rPr lang="en-US" baseline="0" dirty="0" smtClean="0"/>
              <a:t>This generates a lot of angst with bedside clinicians, which usually results in empiric </a:t>
            </a:r>
            <a:r>
              <a:rPr lang="en-US" baseline="0" dirty="0" err="1" smtClean="0"/>
              <a:t>plt</a:t>
            </a:r>
            <a:r>
              <a:rPr lang="en-US" baseline="0" dirty="0" smtClean="0"/>
              <a:t> transfusion. Especially in the absence of lab data</a:t>
            </a:r>
          </a:p>
          <a:p>
            <a:endParaRPr lang="en-US" baseline="0" dirty="0" smtClean="0"/>
          </a:p>
        </p:txBody>
      </p:sp>
      <p:sp>
        <p:nvSpPr>
          <p:cNvPr id="4" name="Slide Number Placeholder 3"/>
          <p:cNvSpPr>
            <a:spLocks noGrp="1"/>
          </p:cNvSpPr>
          <p:nvPr>
            <p:ph type="sldNum" sz="quarter" idx="10"/>
          </p:nvPr>
        </p:nvSpPr>
        <p:spPr/>
        <p:txBody>
          <a:bodyPr/>
          <a:lstStyle/>
          <a:p>
            <a:fld id="{0E952FA2-0AD7-4A0A-BB05-2F3BD4163A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8332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not transfuse a Hg 7.3 even though it is definitely</a:t>
            </a:r>
            <a:r>
              <a:rPr lang="en-US" baseline="0" dirty="0" smtClean="0"/>
              <a:t> abnormal. We interpret the test. The same is true for </a:t>
            </a:r>
            <a:r>
              <a:rPr lang="en-US" baseline="0" dirty="0" err="1" smtClean="0"/>
              <a:t>Plt</a:t>
            </a:r>
            <a:r>
              <a:rPr lang="en-US" baseline="0" dirty="0" smtClean="0"/>
              <a:t> function </a:t>
            </a:r>
            <a:endParaRPr lang="en-US" dirty="0"/>
          </a:p>
        </p:txBody>
      </p:sp>
      <p:sp>
        <p:nvSpPr>
          <p:cNvPr id="4" name="Slide Number Placeholder 3"/>
          <p:cNvSpPr>
            <a:spLocks noGrp="1"/>
          </p:cNvSpPr>
          <p:nvPr>
            <p:ph type="sldNum" sz="quarter" idx="10"/>
          </p:nvPr>
        </p:nvSpPr>
        <p:spPr/>
        <p:txBody>
          <a:bodyPr/>
          <a:lstStyle/>
          <a:p>
            <a:fld id="{E851ED46-0911-4569-A045-696FF5499970}" type="slidenum">
              <a:rPr lang="en-US" smtClean="0"/>
              <a:t>8</a:t>
            </a:fld>
            <a:endParaRPr lang="en-US"/>
          </a:p>
        </p:txBody>
      </p:sp>
    </p:spTree>
    <p:extLst>
      <p:ext uri="{BB962C8B-B14F-4D97-AF65-F5344CB8AC3E}">
        <p14:creationId xmlns:p14="http://schemas.microsoft.com/office/powerpoint/2010/main" val="334548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ISS</a:t>
            </a:r>
            <a:r>
              <a:rPr lang="en-US" dirty="0"/>
              <a:t>=6 +/- 6</a:t>
            </a:r>
          </a:p>
          <a:p>
            <a:r>
              <a:rPr lang="en-US" dirty="0"/>
              <a:t>Age</a:t>
            </a:r>
            <a:r>
              <a:rPr lang="en-US" baseline="0" dirty="0"/>
              <a:t> 43 +/- 19</a:t>
            </a:r>
          </a:p>
          <a:p>
            <a:r>
              <a:rPr lang="en-US" baseline="0" dirty="0"/>
              <a:t>No one was on ASA or </a:t>
            </a:r>
            <a:r>
              <a:rPr lang="en-US" baseline="0" dirty="0" smtClean="0"/>
              <a:t>Plavix</a:t>
            </a:r>
          </a:p>
          <a:p>
            <a:endParaRPr lang="en-US" baseline="0" dirty="0" smtClean="0"/>
          </a:p>
          <a:p>
            <a:r>
              <a:rPr lang="en-US" baseline="0" dirty="0" smtClean="0"/>
              <a:t>Platelet “exhaustion” vs impaired calcium metabolism</a:t>
            </a:r>
            <a:endParaRPr lang="en-US" baseline="0" dirty="0"/>
          </a:p>
          <a:p>
            <a:endParaRPr lang="en-US" dirty="0"/>
          </a:p>
        </p:txBody>
      </p:sp>
      <p:sp>
        <p:nvSpPr>
          <p:cNvPr id="4" name="Slide Number Placeholder 3"/>
          <p:cNvSpPr>
            <a:spLocks noGrp="1"/>
          </p:cNvSpPr>
          <p:nvPr>
            <p:ph type="sldNum" sz="quarter" idx="10"/>
          </p:nvPr>
        </p:nvSpPr>
        <p:spPr/>
        <p:txBody>
          <a:bodyPr/>
          <a:lstStyle/>
          <a:p>
            <a:fld id="{0E952FA2-0AD7-4A0A-BB05-2F3BD4163AED}" type="slidenum">
              <a:rPr lang="en-US" smtClean="0"/>
              <a:t>9</a:t>
            </a:fld>
            <a:endParaRPr lang="en-US"/>
          </a:p>
        </p:txBody>
      </p:sp>
    </p:spTree>
    <p:extLst>
      <p:ext uri="{BB962C8B-B14F-4D97-AF65-F5344CB8AC3E}">
        <p14:creationId xmlns:p14="http://schemas.microsoft.com/office/powerpoint/2010/main" val="54293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Okay, MAYBE.</a:t>
            </a:r>
          </a:p>
          <a:p>
            <a:endParaRPr lang="en-US" dirty="0"/>
          </a:p>
          <a:p>
            <a:r>
              <a:rPr lang="en-US" dirty="0"/>
              <a:t>This is the best performance these platelet function tests have. You can see the </a:t>
            </a:r>
            <a:r>
              <a:rPr lang="en-US" dirty="0">
                <a:sym typeface="Wingdings" pitchFamily="2" charset="2"/>
              </a:rPr>
              <a:t></a:t>
            </a:r>
            <a:r>
              <a:rPr lang="en-US" dirty="0"/>
              <a:t> AUC for prediction of antiplatelet therapy for multiplate, TEG platelet mapping and verify now is reasonable. </a:t>
            </a:r>
            <a:endParaRPr lang="en-US" sz="1800"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200" dirty="0">
              <a:effectLst/>
              <a:latin typeface="AdvCaeciliaRm"/>
            </a:endParaRPr>
          </a:p>
          <a:p>
            <a:r>
              <a:rPr lang="en-US" dirty="0"/>
              <a:t>I would say this is the only potential VALUE that the data supports in these patient populations, predicting anti-platelet medication use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10</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65852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TEG and </a:t>
            </a:r>
            <a:r>
              <a:rPr lang="en-US" dirty="0" err="1" smtClean="0"/>
              <a:t>VerifyNow</a:t>
            </a:r>
            <a:r>
              <a:rPr lang="en-US" baseline="0" dirty="0" smtClean="0"/>
              <a:t> both showed improvement in </a:t>
            </a:r>
            <a:r>
              <a:rPr lang="en-US" baseline="0" dirty="0" err="1" smtClean="0"/>
              <a:t>Plt</a:t>
            </a:r>
            <a:r>
              <a:rPr lang="en-US" baseline="0" dirty="0" smtClean="0"/>
              <a:t> function with transfusion. Neither was associated with improved clinical outcome – Small sample size or ineffective therapies?? TEG was predictive of adverse events </a:t>
            </a:r>
          </a:p>
          <a:p>
            <a:endParaRPr lang="en-US" baseline="0" dirty="0" smtClean="0"/>
          </a:p>
          <a:p>
            <a:r>
              <a:rPr lang="en-US" baseline="0" dirty="0" err="1" smtClean="0"/>
              <a:t>Macky’s</a:t>
            </a:r>
            <a:r>
              <a:rPr lang="en-US" baseline="0" dirty="0" smtClean="0"/>
              <a:t> Paper. </a:t>
            </a:r>
            <a:r>
              <a:rPr lang="en-US" baseline="0" dirty="0" err="1" smtClean="0"/>
              <a:t>Subanalysis</a:t>
            </a:r>
            <a:r>
              <a:rPr lang="en-US" baseline="0" dirty="0" smtClean="0"/>
              <a:t> of a RCT on </a:t>
            </a:r>
            <a:r>
              <a:rPr lang="en-US" baseline="0" dirty="0" err="1" smtClean="0"/>
              <a:t>Plt</a:t>
            </a:r>
            <a:r>
              <a:rPr lang="en-US" baseline="0" dirty="0" smtClean="0"/>
              <a:t> transfusion for TBI</a:t>
            </a:r>
            <a:endParaRPr lang="en-US" dirty="0"/>
          </a:p>
        </p:txBody>
      </p:sp>
      <p:sp>
        <p:nvSpPr>
          <p:cNvPr id="4" name="Slide Number Placeholder 3"/>
          <p:cNvSpPr>
            <a:spLocks noGrp="1"/>
          </p:cNvSpPr>
          <p:nvPr>
            <p:ph type="sldNum" sz="quarter" idx="10"/>
          </p:nvPr>
        </p:nvSpPr>
        <p:spPr/>
        <p:txBody>
          <a:bodyPr/>
          <a:lstStyle/>
          <a:p>
            <a:fld id="{E851ED46-0911-4569-A045-696FF5499970}" type="slidenum">
              <a:rPr lang="en-US" smtClean="0"/>
              <a:t>12</a:t>
            </a:fld>
            <a:endParaRPr lang="en-US"/>
          </a:p>
        </p:txBody>
      </p:sp>
    </p:spTree>
    <p:extLst>
      <p:ext uri="{BB962C8B-B14F-4D97-AF65-F5344CB8AC3E}">
        <p14:creationId xmlns:p14="http://schemas.microsoft.com/office/powerpoint/2010/main" val="34497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 association</a:t>
            </a:r>
            <a:r>
              <a:rPr lang="en-US" baseline="0" dirty="0" smtClean="0"/>
              <a:t> with need for NSGY intervention or death</a:t>
            </a:r>
            <a:endParaRPr lang="en-US" dirty="0"/>
          </a:p>
        </p:txBody>
      </p:sp>
      <p:sp>
        <p:nvSpPr>
          <p:cNvPr id="4" name="Slide Number Placeholder 3"/>
          <p:cNvSpPr>
            <a:spLocks noGrp="1"/>
          </p:cNvSpPr>
          <p:nvPr>
            <p:ph type="sldNum" sz="quarter" idx="10"/>
          </p:nvPr>
        </p:nvSpPr>
        <p:spPr/>
        <p:txBody>
          <a:bodyPr/>
          <a:lstStyle/>
          <a:p>
            <a:fld id="{E851ED46-0911-4569-A045-696FF5499970}" type="slidenum">
              <a:rPr lang="en-US" smtClean="0"/>
              <a:t>13</a:t>
            </a:fld>
            <a:endParaRPr lang="en-US"/>
          </a:p>
        </p:txBody>
      </p:sp>
    </p:spTree>
    <p:extLst>
      <p:ext uri="{BB962C8B-B14F-4D97-AF65-F5344CB8AC3E}">
        <p14:creationId xmlns:p14="http://schemas.microsoft.com/office/powerpoint/2010/main" val="7142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end, the physician needs to make a risk assessment and the consequences of not giving </a:t>
            </a:r>
            <a:r>
              <a:rPr lang="en-US" baseline="0" dirty="0" err="1" smtClean="0"/>
              <a:t>plts</a:t>
            </a:r>
            <a:r>
              <a:rPr lang="en-US" baseline="0" dirty="0" smtClean="0"/>
              <a:t> can be catastrophic so in the absence of data, the physician will lean towards empiric transfusion. BUT the problem is that the physician needs to understand how to interpret the data</a:t>
            </a:r>
            <a:endParaRPr lang="en-US" dirty="0"/>
          </a:p>
        </p:txBody>
      </p:sp>
      <p:sp>
        <p:nvSpPr>
          <p:cNvPr id="4" name="Slide Number Placeholder 3"/>
          <p:cNvSpPr>
            <a:spLocks noGrp="1"/>
          </p:cNvSpPr>
          <p:nvPr>
            <p:ph type="sldNum" sz="quarter" idx="10"/>
          </p:nvPr>
        </p:nvSpPr>
        <p:spPr/>
        <p:txBody>
          <a:bodyPr/>
          <a:lstStyle/>
          <a:p>
            <a:fld id="{E851ED46-0911-4569-A045-696FF5499970}" type="slidenum">
              <a:rPr lang="en-US" smtClean="0"/>
              <a:t>18</a:t>
            </a:fld>
            <a:endParaRPr lang="en-US"/>
          </a:p>
        </p:txBody>
      </p:sp>
    </p:spTree>
    <p:extLst>
      <p:ext uri="{BB962C8B-B14F-4D97-AF65-F5344CB8AC3E}">
        <p14:creationId xmlns:p14="http://schemas.microsoft.com/office/powerpoint/2010/main" val="26948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ED14D-14CA-4D8B-B6B9-7070514E513A}"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182376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D14D-14CA-4D8B-B6B9-7070514E513A}"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40634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D14D-14CA-4D8B-B6B9-7070514E513A}"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130422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Slid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2"/>
            <a:ext cx="10898107" cy="611449"/>
          </a:xfrm>
        </p:spPr>
        <p:txBody>
          <a:bodyPr anchor="b">
            <a:noAutofit/>
          </a:bodyPr>
          <a:lstStyle>
            <a:lvl1pPr>
              <a:defRPr sz="4800" b="0" i="0">
                <a:latin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609232" y="1036452"/>
            <a:ext cx="10893285" cy="446529"/>
          </a:xfrm>
          <a:prstGeom prst="rect">
            <a:avLst/>
          </a:prstGeom>
        </p:spPr>
        <p:txBody>
          <a:bodyPr>
            <a:noAutofit/>
          </a:bodyPr>
          <a:lstStyle>
            <a:lvl1pPr marL="0" indent="0">
              <a:lnSpc>
                <a:spcPct val="100000"/>
              </a:lnSpc>
              <a:buNone/>
              <a:defRPr sz="2400" b="0" i="0">
                <a:latin typeface="+mn-lt"/>
              </a:defRPr>
            </a:lvl1pPr>
            <a:lvl2pPr marL="306900" indent="0">
              <a:lnSpc>
                <a:spcPct val="100000"/>
              </a:lnSpc>
              <a:buNone/>
              <a:defRPr i="1">
                <a:latin typeface="+mn-lt"/>
              </a:defRPr>
            </a:lvl2pPr>
            <a:lvl3pPr marL="687881" indent="0">
              <a:lnSpc>
                <a:spcPct val="100000"/>
              </a:lnSpc>
              <a:buNone/>
              <a:defRPr i="1">
                <a:latin typeface="+mn-lt"/>
              </a:defRPr>
            </a:lvl3pPr>
            <a:lvl4pPr marL="1066747" indent="0">
              <a:lnSpc>
                <a:spcPct val="100000"/>
              </a:lnSpc>
              <a:buNone/>
              <a:defRPr i="1">
                <a:latin typeface="+mn-lt"/>
              </a:defRPr>
            </a:lvl4pPr>
            <a:lvl5pPr marL="1447728"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609234" y="1894326"/>
            <a:ext cx="10893284" cy="3804111"/>
          </a:xfrm>
        </p:spPr>
        <p:txBody>
          <a:bodyPr/>
          <a:lstStyle>
            <a:lvl1pPr>
              <a:defRPr b="0" i="0"/>
            </a:lvl1pPr>
            <a:lvl2pPr>
              <a:defRPr b="0" i="0"/>
            </a:lvl2pPr>
            <a:lvl3pPr>
              <a:defRPr b="0" i="0"/>
            </a:lvl3pPr>
            <a:lvl4pPr>
              <a:defRPr b="0" i="0"/>
            </a:lvl4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10872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ED14D-14CA-4D8B-B6B9-7070514E513A}"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34372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CED14D-14CA-4D8B-B6B9-7070514E513A}"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171505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ED14D-14CA-4D8B-B6B9-7070514E513A}"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115421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ED14D-14CA-4D8B-B6B9-7070514E513A}" type="datetimeFigureOut">
              <a:rPr lang="en-US" smtClean="0"/>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217606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ED14D-14CA-4D8B-B6B9-7070514E513A}" type="datetimeFigureOut">
              <a:rPr lang="en-US" smtClean="0"/>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375246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ED14D-14CA-4D8B-B6B9-7070514E513A}" type="datetimeFigureOut">
              <a:rPr lang="en-US" smtClean="0"/>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308249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CED14D-14CA-4D8B-B6B9-7070514E513A}"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242846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CED14D-14CA-4D8B-B6B9-7070514E513A}"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A1393-275B-477A-ADE6-0920C3DF18EC}" type="slidenum">
              <a:rPr lang="en-US" smtClean="0"/>
              <a:t>‹#›</a:t>
            </a:fld>
            <a:endParaRPr lang="en-US"/>
          </a:p>
        </p:txBody>
      </p:sp>
    </p:spTree>
    <p:extLst>
      <p:ext uri="{BB962C8B-B14F-4D97-AF65-F5344CB8AC3E}">
        <p14:creationId xmlns:p14="http://schemas.microsoft.com/office/powerpoint/2010/main" val="296952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ED14D-14CA-4D8B-B6B9-7070514E513A}" type="datetimeFigureOut">
              <a:rPr lang="en-US" smtClean="0"/>
              <a:t>12/28/2025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A1393-275B-477A-ADE6-0920C3DF18EC}" type="slidenum">
              <a:rPr lang="en-US" smtClean="0"/>
              <a:t>‹#›</a:t>
            </a:fld>
            <a:endParaRPr lang="en-US"/>
          </a:p>
        </p:txBody>
      </p:sp>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51029"/>
          <a:stretch/>
        </p:blipFill>
        <p:spPr>
          <a:xfrm>
            <a:off x="10478882" y="6271885"/>
            <a:ext cx="1672887" cy="532618"/>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691" y="6273320"/>
            <a:ext cx="2541201" cy="531183"/>
          </a:xfrm>
          <a:prstGeom prst="rect">
            <a:avLst/>
          </a:prstGeom>
        </p:spPr>
      </p:pic>
    </p:spTree>
    <p:extLst>
      <p:ext uri="{BB962C8B-B14F-4D97-AF65-F5344CB8AC3E}">
        <p14:creationId xmlns:p14="http://schemas.microsoft.com/office/powerpoint/2010/main" val="317507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4400" b="1"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906135"/>
            <a:ext cx="9682065" cy="2387600"/>
          </a:xfrm>
        </p:spPr>
        <p:txBody>
          <a:bodyPr>
            <a:normAutofit/>
          </a:bodyPr>
          <a:lstStyle/>
          <a:p>
            <a:r>
              <a:rPr lang="en-US" dirty="0" smtClean="0"/>
              <a:t>Platelets: To Test or Not To Test  The Real World Dilemma</a:t>
            </a:r>
            <a:endParaRPr lang="en-US" dirty="0"/>
          </a:p>
        </p:txBody>
      </p:sp>
      <p:sp>
        <p:nvSpPr>
          <p:cNvPr id="3" name="Subtitle 2"/>
          <p:cNvSpPr>
            <a:spLocks noGrp="1"/>
          </p:cNvSpPr>
          <p:nvPr>
            <p:ph type="subTitle" idx="1"/>
          </p:nvPr>
        </p:nvSpPr>
        <p:spPr>
          <a:xfrm>
            <a:off x="1524000" y="4387754"/>
            <a:ext cx="9144000" cy="1655762"/>
          </a:xfrm>
        </p:spPr>
        <p:txBody>
          <a:bodyPr>
            <a:normAutofit lnSpcReduction="10000"/>
          </a:bodyPr>
          <a:lstStyle/>
          <a:p>
            <a:r>
              <a:rPr lang="en-US" dirty="0" smtClean="0"/>
              <a:t>Babak Sarani, MD, FACS, FCCM</a:t>
            </a:r>
          </a:p>
          <a:p>
            <a:r>
              <a:rPr lang="en-US" dirty="0" smtClean="0"/>
              <a:t>Professor of Surgery and Emergency Medicine</a:t>
            </a:r>
          </a:p>
          <a:p>
            <a:r>
              <a:rPr lang="en-US" dirty="0" smtClean="0"/>
              <a:t>Chief of Trauma/Acute Care Surgery</a:t>
            </a:r>
          </a:p>
          <a:p>
            <a:r>
              <a:rPr lang="en-US" dirty="0" smtClean="0"/>
              <a:t>George Washington University</a:t>
            </a:r>
            <a:endParaRPr lang="en-US" dirty="0"/>
          </a:p>
        </p:txBody>
      </p:sp>
      <p:pic>
        <p:nvPicPr>
          <p:cNvPr id="4" name="Picture 3"/>
          <p:cNvPicPr>
            <a:picLocks noChangeAspect="1"/>
          </p:cNvPicPr>
          <p:nvPr/>
        </p:nvPicPr>
        <p:blipFill>
          <a:blip r:embed="rId2"/>
          <a:stretch>
            <a:fillRect/>
          </a:stretch>
        </p:blipFill>
        <p:spPr>
          <a:xfrm>
            <a:off x="5241763" y="82421"/>
            <a:ext cx="1876425" cy="2438400"/>
          </a:xfrm>
          <a:prstGeom prst="rect">
            <a:avLst/>
          </a:prstGeom>
        </p:spPr>
      </p:pic>
    </p:spTree>
    <p:extLst>
      <p:ext uri="{BB962C8B-B14F-4D97-AF65-F5344CB8AC3E}">
        <p14:creationId xmlns:p14="http://schemas.microsoft.com/office/powerpoint/2010/main" val="271203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edical records on a white background&#10;&#10;AI-generated content may be incorrect.">
            <a:extLst>
              <a:ext uri="{FF2B5EF4-FFF2-40B4-BE49-F238E27FC236}">
                <a16:creationId xmlns:a16="http://schemas.microsoft.com/office/drawing/2014/main" id="{00A5D4E3-E3BD-0927-A42C-30B4B2AC49B7}"/>
              </a:ext>
            </a:extLst>
          </p:cNvPr>
          <p:cNvPicPr>
            <a:picLocks noChangeAspect="1"/>
          </p:cNvPicPr>
          <p:nvPr/>
        </p:nvPicPr>
        <p:blipFill rotWithShape="1">
          <a:blip r:embed="rId3"/>
          <a:srcRect b="33459"/>
          <a:stretch/>
        </p:blipFill>
        <p:spPr>
          <a:xfrm>
            <a:off x="1855927" y="573233"/>
            <a:ext cx="7728601" cy="2019147"/>
          </a:xfrm>
          <a:prstGeom prst="rect">
            <a:avLst/>
          </a:prstGeom>
        </p:spPr>
      </p:pic>
      <p:pic>
        <p:nvPicPr>
          <p:cNvPr id="18" name="Picture 17" descr="A screenshot of a graph&#10;&#10;AI-generated content may be incorrect.">
            <a:extLst>
              <a:ext uri="{FF2B5EF4-FFF2-40B4-BE49-F238E27FC236}">
                <a16:creationId xmlns:a16="http://schemas.microsoft.com/office/drawing/2014/main" id="{8F822362-1C8E-C8EF-1326-6311745B8D2C}"/>
              </a:ext>
            </a:extLst>
          </p:cNvPr>
          <p:cNvPicPr>
            <a:picLocks noChangeAspect="1"/>
          </p:cNvPicPr>
          <p:nvPr/>
        </p:nvPicPr>
        <p:blipFill rotWithShape="1">
          <a:blip r:embed="rId4"/>
          <a:srcRect b="52411"/>
          <a:stretch/>
        </p:blipFill>
        <p:spPr>
          <a:xfrm>
            <a:off x="1855927" y="2805465"/>
            <a:ext cx="8820603" cy="3014502"/>
          </a:xfrm>
          <a:prstGeom prst="rect">
            <a:avLst/>
          </a:prstGeom>
        </p:spPr>
      </p:pic>
      <p:sp>
        <p:nvSpPr>
          <p:cNvPr id="2" name="TextBox 1"/>
          <p:cNvSpPr txBox="1"/>
          <p:nvPr/>
        </p:nvSpPr>
        <p:spPr>
          <a:xfrm>
            <a:off x="4810540" y="6033052"/>
            <a:ext cx="2733261" cy="369332"/>
          </a:xfrm>
          <a:prstGeom prst="rect">
            <a:avLst/>
          </a:prstGeom>
          <a:noFill/>
        </p:spPr>
        <p:txBody>
          <a:bodyPr wrap="square" rtlCol="0">
            <a:spAutoFit/>
          </a:bodyPr>
          <a:lstStyle/>
          <a:p>
            <a:r>
              <a:rPr lang="en-US" dirty="0" smtClean="0">
                <a:solidFill>
                  <a:srgbClr val="FFFF00"/>
                </a:solidFill>
              </a:rPr>
              <a:t>From Lucy Kornblith, MD</a:t>
            </a:r>
            <a:endParaRPr lang="en-US" dirty="0">
              <a:solidFill>
                <a:srgbClr val="FFFF00"/>
              </a:solidFill>
            </a:endParaRPr>
          </a:p>
        </p:txBody>
      </p:sp>
      <p:sp>
        <p:nvSpPr>
          <p:cNvPr id="5" name="TextBox 4"/>
          <p:cNvSpPr txBox="1"/>
          <p:nvPr/>
        </p:nvSpPr>
        <p:spPr>
          <a:xfrm>
            <a:off x="9845606" y="1974468"/>
            <a:ext cx="2249557" cy="830997"/>
          </a:xfrm>
          <a:prstGeom prst="rect">
            <a:avLst/>
          </a:prstGeom>
          <a:noFill/>
        </p:spPr>
        <p:txBody>
          <a:bodyPr wrap="square" rtlCol="0">
            <a:spAutoFit/>
          </a:bodyPr>
          <a:lstStyle/>
          <a:p>
            <a:r>
              <a:rPr lang="en-US" sz="2400" dirty="0" smtClean="0">
                <a:solidFill>
                  <a:schemeClr val="bg1"/>
                </a:solidFill>
              </a:rPr>
              <a:t>Platelet Inhibition</a:t>
            </a:r>
            <a:endParaRPr lang="en-US" sz="2400" dirty="0">
              <a:solidFill>
                <a:schemeClr val="bg1"/>
              </a:solidFill>
            </a:endParaRPr>
          </a:p>
        </p:txBody>
      </p:sp>
    </p:spTree>
    <p:extLst>
      <p:ext uri="{BB962C8B-B14F-4D97-AF65-F5344CB8AC3E}">
        <p14:creationId xmlns:p14="http://schemas.microsoft.com/office/powerpoint/2010/main" val="29398366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4822" y="311085"/>
            <a:ext cx="10515600" cy="1112363"/>
          </a:xfrm>
        </p:spPr>
        <p:txBody>
          <a:bodyPr>
            <a:normAutofit/>
          </a:bodyPr>
          <a:lstStyle/>
          <a:p>
            <a:r>
              <a:rPr lang="en-US" b="1" dirty="0" smtClean="0"/>
              <a:t>Impact </a:t>
            </a:r>
            <a:r>
              <a:rPr lang="en-US" b="1" dirty="0"/>
              <a:t>of Platelet Transfusion</a:t>
            </a:r>
          </a:p>
        </p:txBody>
      </p:sp>
      <p:graphicFrame>
        <p:nvGraphicFramePr>
          <p:cNvPr id="5" name="Content Placeholder 4"/>
          <p:cNvGraphicFramePr>
            <a:graphicFrameLocks/>
          </p:cNvGraphicFramePr>
          <p:nvPr>
            <p:extLst/>
          </p:nvPr>
        </p:nvGraphicFramePr>
        <p:xfrm>
          <a:off x="800494" y="2372380"/>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70840">
                <a:tc>
                  <a:txBody>
                    <a:bodyPr/>
                    <a:lstStyle/>
                    <a:p>
                      <a:pPr algn="ctr"/>
                      <a:r>
                        <a:rPr lang="en-US" dirty="0"/>
                        <a:t>N=32</a:t>
                      </a:r>
                    </a:p>
                  </a:txBody>
                  <a:tcPr/>
                </a:tc>
                <a:tc>
                  <a:txBody>
                    <a:bodyPr/>
                    <a:lstStyle/>
                    <a:p>
                      <a:pPr algn="ctr"/>
                      <a:r>
                        <a:rPr lang="en-US" dirty="0"/>
                        <a:t>Before </a:t>
                      </a:r>
                      <a:r>
                        <a:rPr lang="en-US" dirty="0" err="1"/>
                        <a:t>Plt</a:t>
                      </a:r>
                      <a:r>
                        <a:rPr lang="en-US" baseline="0" dirty="0"/>
                        <a:t> transfusion </a:t>
                      </a:r>
                      <a:endParaRPr lang="en-US" dirty="0"/>
                    </a:p>
                  </a:txBody>
                  <a:tcPr/>
                </a:tc>
                <a:tc>
                  <a:txBody>
                    <a:bodyPr/>
                    <a:lstStyle/>
                    <a:p>
                      <a:pPr algn="ctr"/>
                      <a:r>
                        <a:rPr lang="en-US" dirty="0"/>
                        <a:t>After </a:t>
                      </a:r>
                      <a:r>
                        <a:rPr lang="en-US" dirty="0" err="1"/>
                        <a:t>Plt</a:t>
                      </a:r>
                      <a:r>
                        <a:rPr lang="en-US" dirty="0"/>
                        <a:t> Transfusion</a:t>
                      </a:r>
                    </a:p>
                  </a:txBody>
                  <a:tcPr/>
                </a:tc>
                <a:tc>
                  <a:txBody>
                    <a:bodyPr/>
                    <a:lstStyle/>
                    <a:p>
                      <a:pPr algn="ctr"/>
                      <a:r>
                        <a:rPr lang="en-US" dirty="0"/>
                        <a:t>P-value</a:t>
                      </a:r>
                    </a:p>
                  </a:txBody>
                  <a:tcPr/>
                </a:tc>
                <a:extLst>
                  <a:ext uri="{0D108BD9-81ED-4DB2-BD59-A6C34878D82A}">
                    <a16:rowId xmlns:a16="http://schemas.microsoft.com/office/drawing/2014/main" val="10000"/>
                  </a:ext>
                </a:extLst>
              </a:tr>
              <a:tr h="370840">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63±8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63±6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NS</a:t>
                      </a:r>
                    </a:p>
                  </a:txBody>
                  <a:tcPr marL="0" marR="0" marT="0" marB="0" anchor="ctr"/>
                </a:tc>
                <a:extLst>
                  <a:ext uri="{0D108BD9-81ED-4DB2-BD59-A6C34878D82A}">
                    <a16:rowId xmlns:a16="http://schemas.microsoft.com/office/drawing/2014/main" val="10001"/>
                  </a:ext>
                </a:extLst>
              </a:tr>
              <a:tr h="370840">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MA (AA)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33±17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47±17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&lt;0.0001</a:t>
                      </a:r>
                    </a:p>
                  </a:txBody>
                  <a:tcPr marL="0" marR="0" marT="0" marB="0" anchor="ctr"/>
                </a:tc>
                <a:extLst>
                  <a:ext uri="{0D108BD9-81ED-4DB2-BD59-A6C34878D82A}">
                    <a16:rowId xmlns:a16="http://schemas.microsoft.com/office/drawing/2014/main" val="10002"/>
                  </a:ext>
                </a:extLst>
              </a:tr>
              <a:tr h="370840">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MA(ADP)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26±17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34±16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0.013</a:t>
                      </a:r>
                    </a:p>
                  </a:txBody>
                  <a:tcPr marL="0" marR="0" marT="0" marB="0" anchor="ctr"/>
                </a:tc>
                <a:extLst>
                  <a:ext uri="{0D108BD9-81ED-4DB2-BD59-A6C34878D82A}">
                    <a16:rowId xmlns:a16="http://schemas.microsoft.com/office/drawing/2014/main" val="10003"/>
                  </a:ext>
                </a:extLst>
              </a:tr>
              <a:tr h="370840">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inhibition AA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54±30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32±30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ts val="156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&lt;0.0001</a:t>
                      </a:r>
                    </a:p>
                  </a:txBody>
                  <a:tcPr marL="0" marR="0" marT="0" marB="0" anchor="ctr"/>
                </a:tc>
                <a:extLst>
                  <a:ext uri="{0D108BD9-81ED-4DB2-BD59-A6C34878D82A}">
                    <a16:rowId xmlns:a16="http://schemas.microsoft.com/office/drawing/2014/main" val="10004"/>
                  </a:ext>
                </a:extLst>
              </a:tr>
              <a:tr h="370840">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inhibition ADP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69±29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58±29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56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0.024</a:t>
                      </a:r>
                    </a:p>
                  </a:txBody>
                  <a:tcPr marL="0" marR="0" marT="0" marB="0" anchor="ctr"/>
                </a:tc>
                <a:extLst>
                  <a:ext uri="{0D108BD9-81ED-4DB2-BD59-A6C34878D82A}">
                    <a16:rowId xmlns:a16="http://schemas.microsoft.com/office/drawing/2014/main" val="10005"/>
                  </a:ext>
                </a:extLst>
              </a:tr>
            </a:tbl>
          </a:graphicData>
        </a:graphic>
      </p:graphicFrame>
      <p:sp>
        <p:nvSpPr>
          <p:cNvPr id="6" name="TextBox 5"/>
          <p:cNvSpPr txBox="1"/>
          <p:nvPr/>
        </p:nvSpPr>
        <p:spPr>
          <a:xfrm>
            <a:off x="3423500" y="4883084"/>
            <a:ext cx="4798244" cy="461665"/>
          </a:xfrm>
          <a:prstGeom prst="rect">
            <a:avLst/>
          </a:prstGeom>
          <a:noFill/>
        </p:spPr>
        <p:txBody>
          <a:bodyPr wrap="square" rtlCol="0">
            <a:spAutoFit/>
          </a:bodyPr>
          <a:lstStyle/>
          <a:p>
            <a:r>
              <a:rPr lang="en-US" sz="2400" dirty="0">
                <a:solidFill>
                  <a:schemeClr val="bg1"/>
                </a:solidFill>
              </a:rPr>
              <a:t>No dose response relationship found</a:t>
            </a:r>
          </a:p>
        </p:txBody>
      </p:sp>
      <p:pic>
        <p:nvPicPr>
          <p:cNvPr id="7" name="Picture 6"/>
          <p:cNvPicPr>
            <a:picLocks noChangeAspect="1"/>
          </p:cNvPicPr>
          <p:nvPr/>
        </p:nvPicPr>
        <p:blipFill>
          <a:blip r:embed="rId2"/>
          <a:stretch>
            <a:fillRect/>
          </a:stretch>
        </p:blipFill>
        <p:spPr>
          <a:xfrm>
            <a:off x="8978782" y="4597420"/>
            <a:ext cx="2337312" cy="520828"/>
          </a:xfrm>
          <a:prstGeom prst="rect">
            <a:avLst/>
          </a:prstGeom>
        </p:spPr>
      </p:pic>
      <p:sp>
        <p:nvSpPr>
          <p:cNvPr id="8" name="Rectangle 7"/>
          <p:cNvSpPr/>
          <p:nvPr/>
        </p:nvSpPr>
        <p:spPr>
          <a:xfrm>
            <a:off x="800494" y="3848519"/>
            <a:ext cx="10515600" cy="3215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427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7866" y="2519997"/>
            <a:ext cx="9824028" cy="3465203"/>
          </a:xfrm>
          <a:prstGeom prst="rect">
            <a:avLst/>
          </a:prstGeom>
        </p:spPr>
      </p:pic>
      <p:pic>
        <p:nvPicPr>
          <p:cNvPr id="5" name="Picture 4"/>
          <p:cNvPicPr>
            <a:picLocks noChangeAspect="1"/>
          </p:cNvPicPr>
          <p:nvPr/>
        </p:nvPicPr>
        <p:blipFill>
          <a:blip r:embed="rId4"/>
          <a:stretch>
            <a:fillRect/>
          </a:stretch>
        </p:blipFill>
        <p:spPr>
          <a:xfrm>
            <a:off x="2267018" y="590913"/>
            <a:ext cx="7916380" cy="1124107"/>
          </a:xfrm>
          <a:prstGeom prst="rect">
            <a:avLst/>
          </a:prstGeom>
        </p:spPr>
      </p:pic>
      <p:pic>
        <p:nvPicPr>
          <p:cNvPr id="6" name="Picture 5"/>
          <p:cNvPicPr>
            <a:picLocks noChangeAspect="1"/>
          </p:cNvPicPr>
          <p:nvPr/>
        </p:nvPicPr>
        <p:blipFill>
          <a:blip r:embed="rId5"/>
          <a:stretch>
            <a:fillRect/>
          </a:stretch>
        </p:blipFill>
        <p:spPr>
          <a:xfrm>
            <a:off x="8548482" y="1898403"/>
            <a:ext cx="1667108" cy="438211"/>
          </a:xfrm>
          <a:prstGeom prst="rect">
            <a:avLst/>
          </a:prstGeom>
        </p:spPr>
      </p:pic>
      <p:sp>
        <p:nvSpPr>
          <p:cNvPr id="7" name="Rectangle 6"/>
          <p:cNvSpPr/>
          <p:nvPr/>
        </p:nvSpPr>
        <p:spPr>
          <a:xfrm>
            <a:off x="1570383" y="5456583"/>
            <a:ext cx="5526156" cy="238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70383" y="4870173"/>
            <a:ext cx="5526156" cy="2186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70383" y="3680791"/>
            <a:ext cx="5526156" cy="205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4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1560" y="2365447"/>
            <a:ext cx="7964011" cy="3896269"/>
          </a:xfrm>
          <a:prstGeom prst="rect">
            <a:avLst/>
          </a:prstGeom>
        </p:spPr>
      </p:pic>
      <p:pic>
        <p:nvPicPr>
          <p:cNvPr id="3" name="Picture 2"/>
          <p:cNvPicPr>
            <a:picLocks noChangeAspect="1"/>
          </p:cNvPicPr>
          <p:nvPr/>
        </p:nvPicPr>
        <p:blipFill>
          <a:blip r:embed="rId4"/>
          <a:stretch>
            <a:fillRect/>
          </a:stretch>
        </p:blipFill>
        <p:spPr>
          <a:xfrm>
            <a:off x="2511560" y="322307"/>
            <a:ext cx="7792537" cy="1343212"/>
          </a:xfrm>
          <a:prstGeom prst="rect">
            <a:avLst/>
          </a:prstGeom>
        </p:spPr>
      </p:pic>
      <p:pic>
        <p:nvPicPr>
          <p:cNvPr id="4" name="Picture 3"/>
          <p:cNvPicPr>
            <a:picLocks noChangeAspect="1"/>
          </p:cNvPicPr>
          <p:nvPr/>
        </p:nvPicPr>
        <p:blipFill>
          <a:blip r:embed="rId5"/>
          <a:stretch>
            <a:fillRect/>
          </a:stretch>
        </p:blipFill>
        <p:spPr>
          <a:xfrm>
            <a:off x="8617937" y="1777325"/>
            <a:ext cx="1686160" cy="476316"/>
          </a:xfrm>
          <a:prstGeom prst="rect">
            <a:avLst/>
          </a:prstGeom>
        </p:spPr>
      </p:pic>
      <p:sp>
        <p:nvSpPr>
          <p:cNvPr id="5" name="Rectangle 4"/>
          <p:cNvSpPr/>
          <p:nvPr/>
        </p:nvSpPr>
        <p:spPr>
          <a:xfrm>
            <a:off x="5486400" y="5844209"/>
            <a:ext cx="1838739" cy="417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33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Case Examples of Platelet Testing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39" t="21895" r="5541" b="7436"/>
          <a:stretch/>
        </p:blipFill>
        <p:spPr>
          <a:xfrm>
            <a:off x="3007075" y="1690688"/>
            <a:ext cx="6177849" cy="3861830"/>
          </a:xfrm>
          <a:prstGeom prst="rect">
            <a:avLst/>
          </a:prstGeom>
        </p:spPr>
      </p:pic>
    </p:spTree>
    <p:extLst>
      <p:ext uri="{BB962C8B-B14F-4D97-AF65-F5344CB8AC3E}">
        <p14:creationId xmlns:p14="http://schemas.microsoft.com/office/powerpoint/2010/main" val="1336766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4: 40 </a:t>
            </a:r>
            <a:r>
              <a:rPr lang="en-US" b="1" dirty="0" err="1"/>
              <a:t>yo</a:t>
            </a:r>
            <a:r>
              <a:rPr lang="en-US" b="1" dirty="0"/>
              <a:t> female MVC</a:t>
            </a:r>
          </a:p>
        </p:txBody>
      </p:sp>
      <p:sp>
        <p:nvSpPr>
          <p:cNvPr id="3" name="Content Placeholder 2"/>
          <p:cNvSpPr>
            <a:spLocks noGrp="1"/>
          </p:cNvSpPr>
          <p:nvPr>
            <p:ph idx="1"/>
          </p:nvPr>
        </p:nvSpPr>
        <p:spPr/>
        <p:txBody>
          <a:bodyPr/>
          <a:lstStyle/>
          <a:p>
            <a:r>
              <a:rPr lang="en-US" dirty="0"/>
              <a:t>Grade 5 spleen </a:t>
            </a:r>
            <a:r>
              <a:rPr lang="en-US" dirty="0">
                <a:sym typeface="Wingdings" panose="05000000000000000000" pitchFamily="2" charset="2"/>
              </a:rPr>
              <a:t></a:t>
            </a:r>
            <a:r>
              <a:rPr lang="en-US" dirty="0"/>
              <a:t> splenectomy</a:t>
            </a:r>
          </a:p>
          <a:p>
            <a:r>
              <a:rPr lang="en-US" dirty="0"/>
              <a:t>Grade 3 liver laceration</a:t>
            </a:r>
          </a:p>
          <a:p>
            <a:r>
              <a:rPr lang="en-US" dirty="0"/>
              <a:t>Left ribs 3-12 </a:t>
            </a:r>
            <a:r>
              <a:rPr lang="en-US" dirty="0" err="1"/>
              <a:t>fx</a:t>
            </a:r>
            <a:r>
              <a:rPr lang="en-US" dirty="0"/>
              <a:t>, Left PTX</a:t>
            </a:r>
          </a:p>
          <a:p>
            <a:r>
              <a:rPr lang="en-US" dirty="0"/>
              <a:t>Descending thoracic aortic transection -&gt; TEVAR</a:t>
            </a:r>
          </a:p>
          <a:p>
            <a:r>
              <a:rPr lang="en-US" dirty="0"/>
              <a:t>Bilateral pelvis </a:t>
            </a:r>
            <a:r>
              <a:rPr lang="en-US" dirty="0" err="1"/>
              <a:t>fx</a:t>
            </a:r>
            <a:endParaRPr lang="en-US" dirty="0"/>
          </a:p>
          <a:p>
            <a:r>
              <a:rPr lang="en-US" dirty="0"/>
              <a:t>L5 </a:t>
            </a:r>
            <a:r>
              <a:rPr lang="en-US" dirty="0" err="1"/>
              <a:t>Fx</a:t>
            </a:r>
            <a:endParaRPr lang="en-US" dirty="0"/>
          </a:p>
        </p:txBody>
      </p:sp>
    </p:spTree>
    <p:extLst>
      <p:ext uri="{BB962C8B-B14F-4D97-AF65-F5344CB8AC3E}">
        <p14:creationId xmlns:p14="http://schemas.microsoft.com/office/powerpoint/2010/main" val="2398227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184" y="3138860"/>
            <a:ext cx="10515600" cy="1666605"/>
          </a:xfrm>
        </p:spPr>
        <p:txBody>
          <a:bodyPr/>
          <a:lstStyle/>
          <a:p>
            <a:pPr marL="0" indent="0" algn="ctr">
              <a:buNone/>
            </a:pPr>
            <a:r>
              <a:rPr lang="en-US" dirty="0" smtClean="0"/>
              <a:t>“We conclude that platelet dysfunction is present early after injury, before substantial fluid or blood transfusion, and continues during the resuscitation period”</a:t>
            </a:r>
            <a:endParaRPr lang="en-US" dirty="0"/>
          </a:p>
        </p:txBody>
      </p:sp>
      <p:pic>
        <p:nvPicPr>
          <p:cNvPr id="4" name="Picture 3"/>
          <p:cNvPicPr>
            <a:picLocks noChangeAspect="1"/>
          </p:cNvPicPr>
          <p:nvPr/>
        </p:nvPicPr>
        <p:blipFill>
          <a:blip r:embed="rId2"/>
          <a:stretch>
            <a:fillRect/>
          </a:stretch>
        </p:blipFill>
        <p:spPr>
          <a:xfrm>
            <a:off x="1963046" y="1388812"/>
            <a:ext cx="8377876" cy="1559052"/>
          </a:xfrm>
          <a:prstGeom prst="rect">
            <a:avLst/>
          </a:prstGeom>
        </p:spPr>
      </p:pic>
    </p:spTree>
    <p:extLst>
      <p:ext uri="{BB962C8B-B14F-4D97-AF65-F5344CB8AC3E}">
        <p14:creationId xmlns:p14="http://schemas.microsoft.com/office/powerpoint/2010/main" val="30730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Removal of Arterial Sheath (Same Case)</a:t>
            </a:r>
          </a:p>
        </p:txBody>
      </p:sp>
      <p:sp>
        <p:nvSpPr>
          <p:cNvPr id="3" name="Content Placeholder 2"/>
          <p:cNvSpPr>
            <a:spLocks noGrp="1"/>
          </p:cNvSpPr>
          <p:nvPr>
            <p:ph idx="1"/>
          </p:nvPr>
        </p:nvSpPr>
        <p:spPr>
          <a:xfrm>
            <a:off x="913701" y="1548788"/>
            <a:ext cx="10851776" cy="4351338"/>
          </a:xfrm>
        </p:spPr>
        <p:txBody>
          <a:bodyPr/>
          <a:lstStyle/>
          <a:p>
            <a:r>
              <a:rPr lang="en-US" dirty="0"/>
              <a:t>REBOA max inflated 1741 – 1820</a:t>
            </a:r>
          </a:p>
          <a:p>
            <a:r>
              <a:rPr lang="en-US" dirty="0"/>
              <a:t>Partial REBOA to maintain a distal SBP 30-60 mmHg for ~ 30 min</a:t>
            </a:r>
          </a:p>
          <a:p>
            <a:r>
              <a:rPr lang="en-US" dirty="0"/>
              <a:t>REBOA catheter removed at completion of case but sheath kept in place</a:t>
            </a:r>
          </a:p>
          <a:p>
            <a:endParaRPr lang="en-US" dirty="0"/>
          </a:p>
          <a:p>
            <a:pPr lvl="1"/>
            <a:endParaRPr lang="en-US" dirty="0"/>
          </a:p>
        </p:txBody>
      </p:sp>
      <p:grpSp>
        <p:nvGrpSpPr>
          <p:cNvPr id="6" name="Group 5"/>
          <p:cNvGrpSpPr/>
          <p:nvPr/>
        </p:nvGrpSpPr>
        <p:grpSpPr>
          <a:xfrm>
            <a:off x="1982806" y="3139345"/>
            <a:ext cx="6966128" cy="2893622"/>
            <a:chOff x="1982806" y="3139345"/>
            <a:chExt cx="6966128" cy="2893622"/>
          </a:xfrm>
        </p:grpSpPr>
        <p:pic>
          <p:nvPicPr>
            <p:cNvPr id="4" name="Picture 3"/>
            <p:cNvPicPr>
              <a:picLocks noChangeAspect="1"/>
            </p:cNvPicPr>
            <p:nvPr/>
          </p:nvPicPr>
          <p:blipFill>
            <a:blip r:embed="rId2"/>
            <a:stretch>
              <a:fillRect/>
            </a:stretch>
          </p:blipFill>
          <p:spPr>
            <a:xfrm>
              <a:off x="1982806" y="3139345"/>
              <a:ext cx="6966128" cy="2893622"/>
            </a:xfrm>
            <a:prstGeom prst="rect">
              <a:avLst/>
            </a:prstGeom>
          </p:spPr>
        </p:pic>
        <p:sp>
          <p:nvSpPr>
            <p:cNvPr id="5" name="Rectangle 4"/>
            <p:cNvSpPr/>
            <p:nvPr/>
          </p:nvSpPr>
          <p:spPr>
            <a:xfrm>
              <a:off x="2380891" y="3295291"/>
              <a:ext cx="974784" cy="15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8049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Platelet testing is NOT perfect and requires interpretation</a:t>
            </a:r>
          </a:p>
          <a:p>
            <a:pPr lvl="1"/>
            <a:r>
              <a:rPr lang="en-US" dirty="0" smtClean="0"/>
              <a:t>So do all other tests</a:t>
            </a:r>
          </a:p>
          <a:p>
            <a:r>
              <a:rPr lang="en-US" dirty="0" smtClean="0"/>
              <a:t>Lack of information WILL result in excess platelet transfusion</a:t>
            </a:r>
            <a:endParaRPr lang="en-US" dirty="0"/>
          </a:p>
        </p:txBody>
      </p:sp>
      <p:pic>
        <p:nvPicPr>
          <p:cNvPr id="4" name="Picture 3"/>
          <p:cNvPicPr>
            <a:picLocks noChangeAspect="1"/>
          </p:cNvPicPr>
          <p:nvPr/>
        </p:nvPicPr>
        <p:blipFill rotWithShape="1">
          <a:blip r:embed="rId3"/>
          <a:srcRect l="17565"/>
          <a:stretch/>
        </p:blipFill>
        <p:spPr>
          <a:xfrm>
            <a:off x="3697355" y="3409052"/>
            <a:ext cx="3778744" cy="3050381"/>
          </a:xfrm>
          <a:prstGeom prst="rect">
            <a:avLst/>
          </a:prstGeom>
        </p:spPr>
      </p:pic>
    </p:spTree>
    <p:extLst>
      <p:ext uri="{BB962C8B-B14F-4D97-AF65-F5344CB8AC3E}">
        <p14:creationId xmlns:p14="http://schemas.microsoft.com/office/powerpoint/2010/main" val="30264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838200" y="1573698"/>
            <a:ext cx="10515600" cy="4351338"/>
          </a:xfrm>
        </p:spPr>
        <p:txBody>
          <a:bodyPr/>
          <a:lstStyle/>
          <a:p>
            <a:r>
              <a:rPr lang="en-US" dirty="0" smtClean="0"/>
              <a:t>Consultant and speaker for Haemonetics</a:t>
            </a:r>
          </a:p>
          <a:p>
            <a:r>
              <a:rPr lang="en-US" dirty="0" smtClean="0"/>
              <a:t>Consultant for Belmont</a:t>
            </a:r>
          </a:p>
          <a:p>
            <a:r>
              <a:rPr lang="en-US" dirty="0" smtClean="0"/>
              <a:t>Author for </a:t>
            </a:r>
            <a:r>
              <a:rPr lang="en-US" dirty="0" err="1" smtClean="0"/>
              <a:t>UpToDate</a:t>
            </a:r>
            <a:endParaRPr lang="en-US" dirty="0"/>
          </a:p>
        </p:txBody>
      </p:sp>
    </p:spTree>
    <p:extLst>
      <p:ext uri="{BB962C8B-B14F-4D97-AF65-F5344CB8AC3E}">
        <p14:creationId xmlns:p14="http://schemas.microsoft.com/office/powerpoint/2010/main" val="219348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common clinical trauma scenarios involving platelet dysfunction </a:t>
            </a:r>
          </a:p>
          <a:p>
            <a:r>
              <a:rPr lang="en-US" dirty="0" smtClean="0"/>
              <a:t>Review the literature related to platelet functioning test</a:t>
            </a:r>
          </a:p>
          <a:p>
            <a:r>
              <a:rPr lang="en-US" dirty="0" smtClean="0"/>
              <a:t>Discuss application of platelet function testing at the bedside today</a:t>
            </a:r>
            <a:endParaRPr lang="en-US" dirty="0"/>
          </a:p>
        </p:txBody>
      </p:sp>
    </p:spTree>
    <p:extLst>
      <p:ext uri="{BB962C8B-B14F-4D97-AF65-F5344CB8AC3E}">
        <p14:creationId xmlns:p14="http://schemas.microsoft.com/office/powerpoint/2010/main" val="122818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Day in The Trauma Center</a:t>
            </a:r>
            <a:endParaRPr lang="en-US" dirty="0"/>
          </a:p>
        </p:txBody>
      </p:sp>
      <p:sp>
        <p:nvSpPr>
          <p:cNvPr id="3" name="Content Placeholder 2"/>
          <p:cNvSpPr>
            <a:spLocks noGrp="1"/>
          </p:cNvSpPr>
          <p:nvPr>
            <p:ph idx="1"/>
          </p:nvPr>
        </p:nvSpPr>
        <p:spPr>
          <a:xfrm>
            <a:off x="838200" y="1825625"/>
            <a:ext cx="10713098" cy="4351338"/>
          </a:xfrm>
        </p:spPr>
        <p:txBody>
          <a:bodyPr/>
          <a:lstStyle/>
          <a:p>
            <a:r>
              <a:rPr lang="en-US" dirty="0" smtClean="0"/>
              <a:t>72 year old fall from standing, on ASA. +LOC. CT: SAH</a:t>
            </a:r>
          </a:p>
          <a:p>
            <a:r>
              <a:rPr lang="en-US" dirty="0" smtClean="0"/>
              <a:t>55 year old on Plavix for cardiac stents, fall with large flank ecchymosis</a:t>
            </a:r>
          </a:p>
          <a:p>
            <a:r>
              <a:rPr lang="en-US" dirty="0" smtClean="0"/>
              <a:t>20 year old GSW to the spleen and liver. MTP. TEG shows decreased maximal amplitude </a:t>
            </a:r>
          </a:p>
          <a:p>
            <a:endParaRPr lang="en-US" dirty="0"/>
          </a:p>
        </p:txBody>
      </p:sp>
    </p:spTree>
    <p:extLst>
      <p:ext uri="{BB962C8B-B14F-4D97-AF65-F5344CB8AC3E}">
        <p14:creationId xmlns:p14="http://schemas.microsoft.com/office/powerpoint/2010/main" val="427452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Way, Aspirin is an Effective </a:t>
            </a:r>
            <a:r>
              <a:rPr lang="en-US" dirty="0" err="1" smtClean="0"/>
              <a:t>Antithrombic</a:t>
            </a:r>
            <a:r>
              <a:rPr lang="en-US" dirty="0" smtClean="0"/>
              <a:t> agent</a:t>
            </a:r>
            <a:endParaRPr lang="en-US" dirty="0"/>
          </a:p>
        </p:txBody>
      </p:sp>
      <p:sp>
        <p:nvSpPr>
          <p:cNvPr id="3" name="Content Placeholder 2"/>
          <p:cNvSpPr>
            <a:spLocks noGrp="1"/>
          </p:cNvSpPr>
          <p:nvPr>
            <p:ph idx="1"/>
          </p:nvPr>
        </p:nvSpPr>
        <p:spPr/>
        <p:txBody>
          <a:bodyPr/>
          <a:lstStyle/>
          <a:p>
            <a:r>
              <a:rPr lang="en-US" dirty="0" smtClean="0"/>
              <a:t>Your </a:t>
            </a:r>
            <a:r>
              <a:rPr lang="en-US" dirty="0" err="1" smtClean="0"/>
              <a:t>antithrombtic</a:t>
            </a:r>
            <a:r>
              <a:rPr lang="en-US" dirty="0" smtClean="0"/>
              <a:t> is my pro-hemorrhage </a:t>
            </a:r>
          </a:p>
          <a:p>
            <a:r>
              <a:rPr lang="en-US" dirty="0" smtClean="0"/>
              <a:t>You say “antithrombotic”, but I hear “pro-bleeding”</a:t>
            </a:r>
            <a:endParaRPr lang="en-US" dirty="0"/>
          </a:p>
        </p:txBody>
      </p:sp>
      <p:pic>
        <p:nvPicPr>
          <p:cNvPr id="4" name="Picture 3"/>
          <p:cNvPicPr>
            <a:picLocks noChangeAspect="1"/>
          </p:cNvPicPr>
          <p:nvPr/>
        </p:nvPicPr>
        <p:blipFill>
          <a:blip r:embed="rId2"/>
          <a:stretch>
            <a:fillRect/>
          </a:stretch>
        </p:blipFill>
        <p:spPr>
          <a:xfrm>
            <a:off x="2741428" y="2942051"/>
            <a:ext cx="7287642" cy="2896004"/>
          </a:xfrm>
          <a:prstGeom prst="rect">
            <a:avLst/>
          </a:prstGeom>
        </p:spPr>
      </p:pic>
    </p:spTree>
    <p:extLst>
      <p:ext uri="{BB962C8B-B14F-4D97-AF65-F5344CB8AC3E}">
        <p14:creationId xmlns:p14="http://schemas.microsoft.com/office/powerpoint/2010/main" val="355134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340" y="365517"/>
            <a:ext cx="7133889" cy="2673351"/>
          </a:xfrm>
          <a:prstGeom prst="rect">
            <a:avLst/>
          </a:prstGeom>
        </p:spPr>
      </p:pic>
      <p:pic>
        <p:nvPicPr>
          <p:cNvPr id="5" name="Picture 4"/>
          <p:cNvPicPr>
            <a:picLocks noChangeAspect="1"/>
          </p:cNvPicPr>
          <p:nvPr/>
        </p:nvPicPr>
        <p:blipFill rotWithShape="1">
          <a:blip r:embed="rId4"/>
          <a:srcRect r="4357"/>
          <a:stretch/>
        </p:blipFill>
        <p:spPr>
          <a:xfrm>
            <a:off x="636073" y="4266392"/>
            <a:ext cx="6955156" cy="2506218"/>
          </a:xfrm>
          <a:prstGeom prst="rect">
            <a:avLst/>
          </a:prstGeom>
        </p:spPr>
      </p:pic>
      <p:pic>
        <p:nvPicPr>
          <p:cNvPr id="6" name="Picture 5"/>
          <p:cNvPicPr>
            <a:picLocks noChangeAspect="1"/>
          </p:cNvPicPr>
          <p:nvPr/>
        </p:nvPicPr>
        <p:blipFill>
          <a:blip r:embed="rId5"/>
          <a:stretch>
            <a:fillRect/>
          </a:stretch>
        </p:blipFill>
        <p:spPr>
          <a:xfrm>
            <a:off x="3814124" y="2945465"/>
            <a:ext cx="8377876" cy="1559052"/>
          </a:xfrm>
          <a:prstGeom prst="rect">
            <a:avLst/>
          </a:prstGeom>
        </p:spPr>
      </p:pic>
      <p:sp>
        <p:nvSpPr>
          <p:cNvPr id="2" name="TextBox 1"/>
          <p:cNvSpPr txBox="1"/>
          <p:nvPr/>
        </p:nvSpPr>
        <p:spPr>
          <a:xfrm>
            <a:off x="8319052" y="677372"/>
            <a:ext cx="2822713" cy="1446550"/>
          </a:xfrm>
          <a:prstGeom prst="rect">
            <a:avLst/>
          </a:prstGeom>
          <a:noFill/>
        </p:spPr>
        <p:txBody>
          <a:bodyPr wrap="square" rtlCol="0">
            <a:spAutoFit/>
          </a:bodyPr>
          <a:lstStyle/>
          <a:p>
            <a:r>
              <a:rPr lang="en-US" sz="4400" b="1" dirty="0" smtClean="0">
                <a:solidFill>
                  <a:srgbClr val="FFFF00"/>
                </a:solidFill>
              </a:rPr>
              <a:t>The Clinical Dilemma</a:t>
            </a:r>
            <a:endParaRPr lang="en-US" sz="4400" b="1" dirty="0">
              <a:solidFill>
                <a:srgbClr val="FFFF00"/>
              </a:solidFill>
            </a:endParaRPr>
          </a:p>
        </p:txBody>
      </p:sp>
    </p:spTree>
    <p:extLst>
      <p:ext uri="{BB962C8B-B14F-4D97-AF65-F5344CB8AC3E}">
        <p14:creationId xmlns:p14="http://schemas.microsoft.com/office/powerpoint/2010/main" val="249245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About Trauma-Associated </a:t>
            </a:r>
            <a:r>
              <a:rPr lang="en-US" dirty="0" err="1" smtClean="0"/>
              <a:t>Thrombocytopathy</a:t>
            </a:r>
            <a:endParaRPr lang="en-US" dirty="0"/>
          </a:p>
        </p:txBody>
      </p:sp>
      <p:sp>
        <p:nvSpPr>
          <p:cNvPr id="3" name="Content Placeholder 2"/>
          <p:cNvSpPr>
            <a:spLocks noGrp="1"/>
          </p:cNvSpPr>
          <p:nvPr>
            <p:ph idx="1"/>
          </p:nvPr>
        </p:nvSpPr>
        <p:spPr/>
        <p:txBody>
          <a:bodyPr/>
          <a:lstStyle/>
          <a:p>
            <a:r>
              <a:rPr lang="en-US" dirty="0" smtClean="0"/>
              <a:t>1. Worse with increasing injury severity</a:t>
            </a:r>
          </a:p>
          <a:p>
            <a:pPr lvl="1"/>
            <a:r>
              <a:rPr lang="en-US" dirty="0" smtClean="0"/>
              <a:t>Correlates with base deficit/shock index</a:t>
            </a:r>
          </a:p>
          <a:p>
            <a:pPr lvl="1"/>
            <a:r>
              <a:rPr lang="en-US" dirty="0" smtClean="0"/>
              <a:t>But is present with any degree of injury </a:t>
            </a:r>
          </a:p>
          <a:p>
            <a:r>
              <a:rPr lang="en-US" dirty="0" smtClean="0"/>
              <a:t>2. Worse in those with hemorrhagic shock</a:t>
            </a:r>
          </a:p>
          <a:p>
            <a:pPr lvl="1"/>
            <a:r>
              <a:rPr lang="en-US" dirty="0" smtClean="0"/>
              <a:t>Correlates with need for emergency transfusion </a:t>
            </a:r>
          </a:p>
          <a:p>
            <a:r>
              <a:rPr lang="en-US" dirty="0" smtClean="0"/>
              <a:t>3. Does NOT correlate with platelet count</a:t>
            </a:r>
          </a:p>
          <a:p>
            <a:pPr lvl="1"/>
            <a:r>
              <a:rPr lang="en-US" dirty="0" smtClean="0"/>
              <a:t>Need for functional testing</a:t>
            </a:r>
          </a:p>
          <a:p>
            <a:endParaRPr lang="en-US" dirty="0"/>
          </a:p>
        </p:txBody>
      </p:sp>
    </p:spTree>
    <p:extLst>
      <p:ext uri="{BB962C8B-B14F-4D97-AF65-F5344CB8AC3E}">
        <p14:creationId xmlns:p14="http://schemas.microsoft.com/office/powerpoint/2010/main" val="367729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Laboratory</a:t>
            </a:r>
            <a:endParaRPr lang="en-US" dirty="0"/>
          </a:p>
        </p:txBody>
      </p:sp>
      <p:sp>
        <p:nvSpPr>
          <p:cNvPr id="3" name="Content Placeholder 2"/>
          <p:cNvSpPr>
            <a:spLocks noGrp="1"/>
          </p:cNvSpPr>
          <p:nvPr>
            <p:ph idx="1"/>
          </p:nvPr>
        </p:nvSpPr>
        <p:spPr>
          <a:xfrm>
            <a:off x="438539" y="1825625"/>
            <a:ext cx="8395445" cy="4351338"/>
          </a:xfrm>
        </p:spPr>
        <p:txBody>
          <a:bodyPr/>
          <a:lstStyle/>
          <a:p>
            <a:r>
              <a:rPr lang="en-US" dirty="0" smtClean="0"/>
              <a:t>Providers are expected to know how to interpret a test</a:t>
            </a:r>
          </a:p>
          <a:p>
            <a:r>
              <a:rPr lang="en-US" dirty="0" smtClean="0"/>
              <a:t>Hemoglobin 7.3 = severe anemia </a:t>
            </a:r>
            <a:r>
              <a:rPr lang="en-US" dirty="0" smtClean="0">
                <a:sym typeface="Wingdings" panose="05000000000000000000" pitchFamily="2" charset="2"/>
              </a:rPr>
              <a:t> Transfuse? </a:t>
            </a:r>
          </a:p>
          <a:p>
            <a:r>
              <a:rPr lang="en-US" dirty="0" smtClean="0">
                <a:sym typeface="Wingdings" panose="05000000000000000000" pitchFamily="2" charset="2"/>
              </a:rPr>
              <a:t>Hepatitis B </a:t>
            </a:r>
            <a:r>
              <a:rPr lang="en-US" dirty="0" err="1" smtClean="0">
                <a:sym typeface="Wingdings" panose="05000000000000000000" pitchFamily="2" charset="2"/>
              </a:rPr>
              <a:t>sAg</a:t>
            </a:r>
            <a:r>
              <a:rPr lang="en-US" dirty="0" smtClean="0">
                <a:sym typeface="Wingdings" panose="05000000000000000000" pitchFamily="2" charset="2"/>
              </a:rPr>
              <a:t> vs Hepatitis B </a:t>
            </a:r>
            <a:r>
              <a:rPr lang="en-US" dirty="0" err="1" smtClean="0">
                <a:sym typeface="Wingdings" panose="05000000000000000000" pitchFamily="2" charset="2"/>
              </a:rPr>
              <a:t>sAb</a:t>
            </a:r>
            <a:endParaRPr lang="en-US" dirty="0" smtClean="0">
              <a:sym typeface="Wingdings" panose="05000000000000000000" pitchFamily="2" charset="2"/>
            </a:endParaRPr>
          </a:p>
          <a:p>
            <a:endParaRPr lang="en-US" dirty="0"/>
          </a:p>
        </p:txBody>
      </p:sp>
      <p:pic>
        <p:nvPicPr>
          <p:cNvPr id="4" name="Picture 3"/>
          <p:cNvPicPr>
            <a:picLocks noChangeAspect="1"/>
          </p:cNvPicPr>
          <p:nvPr/>
        </p:nvPicPr>
        <p:blipFill>
          <a:blip r:embed="rId3"/>
          <a:stretch>
            <a:fillRect/>
          </a:stretch>
        </p:blipFill>
        <p:spPr>
          <a:xfrm>
            <a:off x="8833984" y="2088268"/>
            <a:ext cx="2324424" cy="3353268"/>
          </a:xfrm>
          <a:prstGeom prst="rect">
            <a:avLst/>
          </a:prstGeom>
        </p:spPr>
      </p:pic>
    </p:spTree>
    <p:extLst>
      <p:ext uri="{BB962C8B-B14F-4D97-AF65-F5344CB8AC3E}">
        <p14:creationId xmlns:p14="http://schemas.microsoft.com/office/powerpoint/2010/main" val="196085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65281" y="1579602"/>
          <a:ext cx="8314442" cy="4578985"/>
        </p:xfrm>
        <a:graphic>
          <a:graphicData uri="http://schemas.openxmlformats.org/drawingml/2006/table">
            <a:tbl>
              <a:tblPr firstRow="1" firstCol="1" bandRow="1">
                <a:tableStyleId>{D7AC3CCA-C797-4891-BE02-D94E43425B78}</a:tableStyleId>
              </a:tblPr>
              <a:tblGrid>
                <a:gridCol w="2326982">
                  <a:extLst>
                    <a:ext uri="{9D8B030D-6E8A-4147-A177-3AD203B41FA5}">
                      <a16:colId xmlns:a16="http://schemas.microsoft.com/office/drawing/2014/main" val="20000"/>
                    </a:ext>
                  </a:extLst>
                </a:gridCol>
                <a:gridCol w="1996705">
                  <a:extLst>
                    <a:ext uri="{9D8B030D-6E8A-4147-A177-3AD203B41FA5}">
                      <a16:colId xmlns:a16="http://schemas.microsoft.com/office/drawing/2014/main" val="20001"/>
                    </a:ext>
                  </a:extLst>
                </a:gridCol>
                <a:gridCol w="1996705">
                  <a:extLst>
                    <a:ext uri="{9D8B030D-6E8A-4147-A177-3AD203B41FA5}">
                      <a16:colId xmlns:a16="http://schemas.microsoft.com/office/drawing/2014/main" val="20002"/>
                    </a:ext>
                  </a:extLst>
                </a:gridCol>
                <a:gridCol w="1994050">
                  <a:extLst>
                    <a:ext uri="{9D8B030D-6E8A-4147-A177-3AD203B41FA5}">
                      <a16:colId xmlns:a16="http://schemas.microsoft.com/office/drawing/2014/main" val="20003"/>
                    </a:ext>
                  </a:extLst>
                </a:gridCol>
              </a:tblGrid>
              <a:tr h="416560">
                <a:tc>
                  <a:txBody>
                    <a:bodyPr/>
                    <a:lstStyle/>
                    <a:p>
                      <a:pPr marL="0" marR="0">
                        <a:lnSpc>
                          <a:spcPct val="115000"/>
                        </a:lnSpc>
                        <a:spcBef>
                          <a:spcPts val="0"/>
                        </a:spcBef>
                        <a:spcAft>
                          <a:spcPts val="1000"/>
                        </a:spcAft>
                      </a:pPr>
                      <a:r>
                        <a:rPr lang="en-US" sz="2000" dirty="0">
                          <a:effectLst/>
                        </a:rPr>
                        <a:t>Test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Overall Cohort, n=459 (Average±SD)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TBI, n=102 (Average±SD)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1000"/>
                        </a:spcAft>
                      </a:pPr>
                      <a:r>
                        <a:rPr lang="en-US" sz="2000">
                          <a:effectLst/>
                        </a:rPr>
                        <a:t>No TBI, n=357 Average±SD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386715">
                <a:tc>
                  <a:txBody>
                    <a:bodyPr/>
                    <a:lstStyle/>
                    <a:p>
                      <a:pPr marL="0" marR="0">
                        <a:lnSpc>
                          <a:spcPct val="115000"/>
                        </a:lnSpc>
                        <a:spcBef>
                          <a:spcPts val="0"/>
                        </a:spcBef>
                        <a:spcAft>
                          <a:spcPts val="1000"/>
                        </a:spcAft>
                      </a:pPr>
                      <a:r>
                        <a:rPr lang="en-US" sz="2000" dirty="0">
                          <a:effectLst/>
                        </a:rPr>
                        <a:t>Platelet Count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230±65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215±67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234±64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16560">
                <a:tc>
                  <a:txBody>
                    <a:bodyPr/>
                    <a:lstStyle/>
                    <a:p>
                      <a:pPr marL="0" marR="0">
                        <a:lnSpc>
                          <a:spcPct val="115000"/>
                        </a:lnSpc>
                        <a:spcBef>
                          <a:spcPts val="0"/>
                        </a:spcBef>
                        <a:spcAft>
                          <a:spcPts val="1000"/>
                        </a:spcAft>
                      </a:pPr>
                      <a:r>
                        <a:rPr lang="en-US" sz="2000">
                          <a:effectLst/>
                        </a:rPr>
                        <a:t>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63±6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64±7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63±6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16560">
                <a:tc>
                  <a:txBody>
                    <a:bodyPr/>
                    <a:lstStyle/>
                    <a:p>
                      <a:pPr marL="0" marR="0">
                        <a:lnSpc>
                          <a:spcPct val="115000"/>
                        </a:lnSpc>
                        <a:spcBef>
                          <a:spcPts val="0"/>
                        </a:spcBef>
                        <a:spcAft>
                          <a:spcPts val="1000"/>
                        </a:spcAft>
                      </a:pPr>
                      <a:r>
                        <a:rPr lang="en-US" sz="2000">
                          <a:effectLst/>
                        </a:rPr>
                        <a:t>MA (AA)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47±16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46±15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47±16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16560">
                <a:tc>
                  <a:txBody>
                    <a:bodyPr/>
                    <a:lstStyle/>
                    <a:p>
                      <a:pPr marL="0" marR="0">
                        <a:lnSpc>
                          <a:spcPct val="115000"/>
                        </a:lnSpc>
                        <a:spcBef>
                          <a:spcPts val="0"/>
                        </a:spcBef>
                        <a:spcAft>
                          <a:spcPts val="1000"/>
                        </a:spcAft>
                      </a:pPr>
                      <a:r>
                        <a:rPr lang="en-US" sz="2000">
                          <a:effectLst/>
                        </a:rPr>
                        <a:t>MA (ADP)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32±17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32±16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32±17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16560">
                <a:tc>
                  <a:txBody>
                    <a:bodyPr/>
                    <a:lstStyle/>
                    <a:p>
                      <a:pPr marL="0" marR="0">
                        <a:lnSpc>
                          <a:spcPct val="115000"/>
                        </a:lnSpc>
                        <a:spcBef>
                          <a:spcPts val="0"/>
                        </a:spcBef>
                        <a:spcAft>
                          <a:spcPts val="1000"/>
                        </a:spcAft>
                      </a:pPr>
                      <a:r>
                        <a:rPr lang="en-US" sz="2000">
                          <a:effectLst/>
                        </a:rPr>
                        <a:t>% Inhibition AA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30±26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32±25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30±26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386715">
                <a:tc>
                  <a:txBody>
                    <a:bodyPr/>
                    <a:lstStyle/>
                    <a:p>
                      <a:pPr marL="0" marR="0">
                        <a:lnSpc>
                          <a:spcPct val="115000"/>
                        </a:lnSpc>
                        <a:spcBef>
                          <a:spcPts val="0"/>
                        </a:spcBef>
                        <a:spcAft>
                          <a:spcPts val="1000"/>
                        </a:spcAft>
                      </a:pPr>
                      <a:r>
                        <a:rPr lang="en-US" sz="2000">
                          <a:effectLst/>
                        </a:rPr>
                        <a:t>% Inhibition ADP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58±27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59±27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58±27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386715">
                <a:tc>
                  <a:txBody>
                    <a:bodyPr/>
                    <a:lstStyle/>
                    <a:p>
                      <a:pPr marL="0" marR="0">
                        <a:lnSpc>
                          <a:spcPct val="115000"/>
                        </a:lnSpc>
                        <a:spcBef>
                          <a:spcPts val="0"/>
                        </a:spcBef>
                        <a:spcAft>
                          <a:spcPts val="1000"/>
                        </a:spcAft>
                      </a:pPr>
                      <a:r>
                        <a:rPr lang="en-US" sz="2000">
                          <a:effectLst/>
                        </a:rPr>
                        <a:t>Red Blood Cell Transfusion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3.5±2.3 (n=31)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2.5±2.5 (n=6)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3.8±2.5 (n=25)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386715">
                <a:tc>
                  <a:txBody>
                    <a:bodyPr/>
                    <a:lstStyle/>
                    <a:p>
                      <a:pPr marL="0" marR="0">
                        <a:lnSpc>
                          <a:spcPct val="115000"/>
                        </a:lnSpc>
                        <a:spcBef>
                          <a:spcPts val="0"/>
                        </a:spcBef>
                        <a:spcAft>
                          <a:spcPts val="1000"/>
                        </a:spcAft>
                      </a:pPr>
                      <a:r>
                        <a:rPr lang="en-US" sz="2000">
                          <a:effectLst/>
                        </a:rPr>
                        <a:t>Platelet Transfusion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2.5±2.4 (n=28)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a:effectLst/>
                        </a:rPr>
                        <a:t>2.6±0.8 (n=18)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15000"/>
                        </a:lnSpc>
                        <a:spcBef>
                          <a:spcPts val="0"/>
                        </a:spcBef>
                        <a:spcAft>
                          <a:spcPts val="1000"/>
                        </a:spcAft>
                      </a:pPr>
                      <a:r>
                        <a:rPr lang="en-US" sz="2000" dirty="0">
                          <a:effectLst/>
                        </a:rPr>
                        <a:t>2.7±2.2 (n=10)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3"/>
          <a:stretch>
            <a:fillRect/>
          </a:stretch>
        </p:blipFill>
        <p:spPr>
          <a:xfrm>
            <a:off x="2157611" y="133866"/>
            <a:ext cx="8129782" cy="1232203"/>
          </a:xfrm>
          <a:prstGeom prst="rect">
            <a:avLst/>
          </a:prstGeom>
        </p:spPr>
      </p:pic>
      <p:pic>
        <p:nvPicPr>
          <p:cNvPr id="6" name="Picture 5"/>
          <p:cNvPicPr>
            <a:picLocks noChangeAspect="1"/>
          </p:cNvPicPr>
          <p:nvPr/>
        </p:nvPicPr>
        <p:blipFill>
          <a:blip r:embed="rId4"/>
          <a:stretch>
            <a:fillRect/>
          </a:stretch>
        </p:blipFill>
        <p:spPr>
          <a:xfrm>
            <a:off x="9643723" y="845241"/>
            <a:ext cx="2337312" cy="520828"/>
          </a:xfrm>
          <a:prstGeom prst="rect">
            <a:avLst/>
          </a:prstGeom>
        </p:spPr>
      </p:pic>
      <p:sp>
        <p:nvSpPr>
          <p:cNvPr id="2" name="Rectangle 1"/>
          <p:cNvSpPr/>
          <p:nvPr/>
        </p:nvSpPr>
        <p:spPr>
          <a:xfrm>
            <a:off x="2065281" y="4280598"/>
            <a:ext cx="8314442" cy="8541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6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1414606-5BED-4EDE-BFD4-8AE188F894E9}"/>
</file>

<file path=customXml/itemProps2.xml><?xml version="1.0" encoding="utf-8"?>
<ds:datastoreItem xmlns:ds="http://schemas.openxmlformats.org/officeDocument/2006/customXml" ds:itemID="{6F3599E6-DB2D-4495-94A6-BE3980B9DD36}"/>
</file>

<file path=customXml/itemProps3.xml><?xml version="1.0" encoding="utf-8"?>
<ds:datastoreItem xmlns:ds="http://schemas.openxmlformats.org/officeDocument/2006/customXml" ds:itemID="{CF3FBA92-2874-4DD8-9A56-DAD6229D3102}"/>
</file>

<file path=docProps/app.xml><?xml version="1.0" encoding="utf-8"?>
<Properties xmlns="http://schemas.openxmlformats.org/officeDocument/2006/extended-properties" xmlns:vt="http://schemas.openxmlformats.org/officeDocument/2006/docPropsVTypes">
  <TotalTime>334</TotalTime>
  <Words>785</Words>
  <Application>Microsoft Office PowerPoint</Application>
  <PresentationFormat>Widescreen</PresentationFormat>
  <Paragraphs>142</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AdvCaeciliaRm</vt:lpstr>
      <vt:lpstr>Arial</vt:lpstr>
      <vt:lpstr>Calibri</vt:lpstr>
      <vt:lpstr>Calibri Light</vt:lpstr>
      <vt:lpstr>Times New Roman</vt:lpstr>
      <vt:lpstr>Wingdings</vt:lpstr>
      <vt:lpstr>Office Theme</vt:lpstr>
      <vt:lpstr>Platelets: To Test or Not To Test  The Real World Dilemma</vt:lpstr>
      <vt:lpstr>Disclosures</vt:lpstr>
      <vt:lpstr>Objectives</vt:lpstr>
      <vt:lpstr>Another Day in The Trauma Center</vt:lpstr>
      <vt:lpstr>By The Way, Aspirin is an Effective Antithrombic agent</vt:lpstr>
      <vt:lpstr>PowerPoint Presentation</vt:lpstr>
      <vt:lpstr>What We Know About Trauma-Associated Thrombocytopathy</vt:lpstr>
      <vt:lpstr>The Role of the Laboratory</vt:lpstr>
      <vt:lpstr>PowerPoint Presentation</vt:lpstr>
      <vt:lpstr>PowerPoint Presentation</vt:lpstr>
      <vt:lpstr>Impact of Platelet Transfusion</vt:lpstr>
      <vt:lpstr>PowerPoint Presentation</vt:lpstr>
      <vt:lpstr>PowerPoint Presentation</vt:lpstr>
      <vt:lpstr>Real Life Case Examples of Platelet Testing</vt:lpstr>
      <vt:lpstr>Case 4: 40 yo female MVC</vt:lpstr>
      <vt:lpstr>PowerPoint Presentation</vt:lpstr>
      <vt:lpstr>Removal of Arterial Sheath (Same Case)</vt:lpstr>
      <vt:lpstr>Conclusion</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Platelets: To Test or Not To Test  The Real World Dilemma</dc:title>
  <dc:creator>Sarani, Babak</dc:creator>
  <cp:lastModifiedBy>Sarani, Babak</cp:lastModifiedBy>
  <cp:revision>23</cp:revision>
  <dcterms:created xsi:type="dcterms:W3CDTF">2025-12-15T19:08:42Z</dcterms:created>
  <dcterms:modified xsi:type="dcterms:W3CDTF">2025-12-28T21:54:58Z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ies>
</file>