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FFAD_F2725AF4.xml" ContentType="application/vnd.ms-powerpoint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67" r:id="rId5"/>
    <p:sldMasterId id="2147483660" r:id="rId6"/>
    <p:sldMasterId id="2147483691" r:id="rId7"/>
  </p:sldMasterIdLst>
  <p:notesMasterIdLst>
    <p:notesMasterId r:id="rId15"/>
  </p:notesMasterIdLst>
  <p:sldIdLst>
    <p:sldId id="256" r:id="rId8"/>
    <p:sldId id="2147483563" r:id="rId9"/>
    <p:sldId id="2147483564" r:id="rId10"/>
    <p:sldId id="2147483565" r:id="rId11"/>
    <p:sldId id="2147482827" r:id="rId12"/>
    <p:sldId id="2147483566" r:id="rId13"/>
    <p:sldId id="21474805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EC893C-FACA-4A18-9F5F-3FC4E86ECEB2}">
          <p14:sldIdLst>
            <p14:sldId id="256"/>
            <p14:sldId id="2147483563"/>
            <p14:sldId id="2147483564"/>
            <p14:sldId id="2147483565"/>
            <p14:sldId id="2147482827"/>
            <p14:sldId id="2147483566"/>
            <p14:sldId id="2147480514"/>
          </p14:sldIdLst>
        </p14:section>
        <p14:section name="OLDER VERSION" id="{158DF2F4-532A-4DBC-B8F1-137261441E5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A3CE02-CC6E-2A05-3DC5-8836BA5804D4}" name="Stefanie Johns" initials="SJ" userId="S::sjohns@cellphire.com::6f4b4e39-420e-4edd-a513-851ca9ea373e" providerId="AD"/>
  <p188:author id="{12D05016-C64B-D8E3-36E7-D271F514C296}" name="Damien Bates" initials="DB" userId="S::dbates@cellphire.com::84b5db59-8e22-47f6-8e95-717f8f95f0b8" providerId="AD"/>
  <p188:author id="{D342BF5B-22C0-598D-A02F-22C1EE07CBF7}" name="Ben Kuhn" initials="BK" userId="S::bkuhn@cellphire.com::ec3f1de7-3d9c-4e91-8032-de3b913043de" providerId="AD"/>
  <p188:author id="{4B7B6A7A-52F3-2E27-B851-9C6D65B9127D}" name="Isabel Lauren Jackson" initials="ILJ" userId="Isabel Lauren Jackson" providerId="None"/>
  <p188:author id="{208C2CD0-90E0-7846-4663-4D3CF8574538}" name="Joseph Rappold" initials="JR" userId="S::jrappold@cellphire.com::bd76743d-0cb1-4ea6-b724-7d4d89363d0a" providerId="AD"/>
  <p188:author id="{71177CDB-3E6F-2813-5B2A-3525CFCEBF04}" name="Shireen Bate" initials="SB" userId="S::sbate@cellphire.com::7ffdd961-8dda-4d84-a661-1bc63b7026b3" providerId="AD"/>
  <p188:author id="{903199E3-E9E5-C096-03E4-ED814B8B9AB8}" name="Mike Fitzpatrick" initials="MF" userId="S::mfitzpatrick@cellphire.com::dfc3042d-e81a-4b67-9538-aea814efc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A3223-4FBE-36EC-C0C4-E6825B8E3CEE}" v="25" dt="2026-02-17T19:02:12.933"/>
    <p1510:client id="{44F2B7AF-63E3-9287-6442-509040DD7681}" v="5" dt="2026-02-17T19:00:5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omments/modernComment_7FFFFFAD_F2725A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6A6BFB-2C2E-4B97-82B9-1A48940C796E}" authorId="{D342BF5B-22C0-598D-A02F-22C1EE07CBF7}" created="2025-11-13T16:41:31.2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67580660" sldId="2147483565"/>
      <ac:spMk id="6" creationId="{2882CBEC-1875-74FB-76F7-AB0D3DE8ED6D}"/>
      <ac:txMk cp="0" len="19">
        <ac:context len="20" hash="1466198869"/>
      </ac:txMk>
    </ac:txMkLst>
    <p188:pos x="3508236" y="175816"/>
    <p188:replyLst>
      <p188:reply id="{FDF2C6D7-6E70-48E7-935C-595A9081616D}" authorId="{903199E3-E9E5-C096-03E4-ED814B8B9AB8}" created="2025-11-14T15:08:12.367">
        <p188:txBody>
          <a:bodyPr/>
          <a:lstStyle/>
          <a:p>
            <a:r>
              <a:rPr lang="en-US"/>
              <a:t>Known surface receptors in 511 perform as activated platelets</a:t>
            </a:r>
          </a:p>
        </p188:txBody>
      </p188:reply>
      <p188:reply id="{306604E4-0BEB-405D-A160-FFCCCBFB7046}" authorId="{903199E3-E9E5-C096-03E4-ED814B8B9AB8}" created="2025-11-15T03:37:16.107">
        <p188:txBody>
          <a:bodyPr/>
          <a:lstStyle/>
          <a:p>
            <a:r>
              <a:rPr lang="en-US"/>
              <a:t>[@Ben Kuhn] please review changes</a:t>
            </a:r>
          </a:p>
        </p188:txBody>
      </p188:reply>
    </p188:replyLst>
    <p188:txBody>
      <a:bodyPr/>
      <a:lstStyle/>
      <a:p>
        <a:r>
          <a:rPr lang="en-US"/>
          <a:t>Alternate slide option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sblood.org/abc-newsletter/2023-nbcus-data-findings/?utm_source=chatgpt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library.wiley.com/doi/full/10.1111/trf.16561" TargetMode="External"/><Relationship Id="rId5" Type="http://schemas.openxmlformats.org/officeDocument/2006/relationships/hyperlink" Target="https://transfusionnews.com/2021/08/03/u-s-national-platelet-inventory-and-transfusion-practice-survey/?utm_source=chatgpt.com" TargetMode="External"/><Relationship Id="rId4" Type="http://schemas.openxmlformats.org/officeDocument/2006/relationships/hyperlink" Target="https://www.uab.edu/news/research-innovation/research-shows-u-s-ability-to-treat-patients-who-require-blood-on-any-given-day-in-peri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>
                <a:solidFill>
                  <a:schemeClr val="tx2"/>
                </a:solidFill>
              </a:rPr>
              <a:t>Source: NEJM - Riley, et al, “Ensuring a Reliable Platelet Supply in the United States.” New England Journal of Medicine. 2023, </a:t>
            </a:r>
            <a:r>
              <a:rPr lang="en-US" err="1">
                <a:solidFill>
                  <a:schemeClr val="tx2"/>
                </a:solidFill>
              </a:rPr>
              <a:t>Gehrie</a:t>
            </a:r>
            <a:r>
              <a:rPr lang="en-US">
                <a:solidFill>
                  <a:schemeClr val="tx2"/>
                </a:solidFill>
              </a:rPr>
              <a:t>, et </a:t>
            </a:r>
            <a:r>
              <a:rPr lang="en-US" err="1">
                <a:solidFill>
                  <a:schemeClr val="tx2"/>
                </a:solidFill>
              </a:rPr>
              <a:t>al,“Addressing</a:t>
            </a:r>
            <a:r>
              <a:rPr lang="en-US">
                <a:solidFill>
                  <a:schemeClr val="tx2"/>
                </a:solidFill>
              </a:rPr>
              <a:t> platelet insecurity – A national call to action” Transfusion 2024, 64: 2001-2013.; Fox 13 News, Florida; US Dept HHS, Adequacy of </a:t>
            </a:r>
            <a:r>
              <a:rPr lang="en-US" err="1">
                <a:solidFill>
                  <a:schemeClr val="tx2"/>
                </a:solidFill>
              </a:rPr>
              <a:t>theNational</a:t>
            </a:r>
            <a:r>
              <a:rPr lang="en-US">
                <a:solidFill>
                  <a:schemeClr val="tx2"/>
                </a:solidFill>
              </a:rPr>
              <a:t> Blood Supply, 2020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NBCUS- </a:t>
            </a:r>
            <a:r>
              <a:rPr lang="en-US">
                <a:solidFill>
                  <a:srgbClr val="000000"/>
                </a:solidFill>
                <a:hlinkClick r:id="rId3"/>
              </a:rPr>
              <a:t>2023 NBCUS Data Findings on Blood Collection &amp; Donation Trends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33% hospital </a:t>
            </a:r>
            <a:r>
              <a:rPr lang="en-US">
                <a:solidFill>
                  <a:srgbClr val="000000"/>
                </a:solidFill>
                <a:hlinkClick r:id="rId4"/>
              </a:rPr>
              <a:t>Research shows U.S. ability to treat patients who require blood on any given day in peril | UAB News</a:t>
            </a:r>
            <a:r>
              <a:rPr lang="en-US">
                <a:solidFill>
                  <a:srgbClr val="000000"/>
                </a:solidFill>
                <a:ea typeface="Calibri"/>
              </a:rPr>
              <a:t> "</a:t>
            </a:r>
            <a:r>
              <a:rPr lang="en-US">
                <a:solidFill>
                  <a:srgbClr val="212529"/>
                </a:solidFill>
                <a:highlight>
                  <a:srgbClr val="FFFFFF"/>
                </a:highlight>
              </a:rPr>
              <a:t>Meanwhile, 33 percent of hospitals themselves that received blood components from the American Red Cross in 2019 did not routinely have platelets ready to transfuse to bleeding patients."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>
                <a:solidFill>
                  <a:srgbClr val="212529"/>
                </a:solidFill>
                <a:highlight>
                  <a:srgbClr val="FFFFFF"/>
                </a:highlight>
                <a:ea typeface="Calibri"/>
                <a:cs typeface="Calibri"/>
              </a:rPr>
              <a:t>Delayed surgeries </a:t>
            </a:r>
            <a:r>
              <a:rPr lang="en-US">
                <a:solidFill>
                  <a:srgbClr val="212529"/>
                </a:solidFill>
                <a:highlight>
                  <a:srgbClr val="FFFFFF"/>
                </a:highlight>
                <a:hlinkClick r:id="rId5"/>
              </a:rPr>
              <a:t>U.S. National Platelet Inventory and Transfusion Practice Survey - Transfusion News</a:t>
            </a:r>
            <a:endParaRPr lang="en-US">
              <a:solidFill>
                <a:srgbClr val="212529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b="1">
                <a:solidFill>
                  <a:srgbClr val="1979D6"/>
                </a:solidFill>
                <a:highlight>
                  <a:srgbClr val="FFFFFF"/>
                </a:highlight>
                <a:hlinkClick r:id="rId6"/>
              </a:rPr>
              <a:t>Pandey S, </a:t>
            </a:r>
            <a:r>
              <a:rPr lang="en-US" b="1" err="1">
                <a:solidFill>
                  <a:srgbClr val="1979D6"/>
                </a:solidFill>
                <a:highlight>
                  <a:srgbClr val="FFFFFF"/>
                </a:highlight>
                <a:hlinkClick r:id="rId6"/>
              </a:rPr>
              <a:t>Gelanger</a:t>
            </a:r>
            <a:r>
              <a:rPr lang="en-US" b="1">
                <a:solidFill>
                  <a:srgbClr val="1979D6"/>
                </a:solidFill>
                <a:highlight>
                  <a:srgbClr val="FFFFFF"/>
                </a:highlight>
                <a:hlinkClick r:id="rId6"/>
              </a:rPr>
              <a:t> GA, Rajbhandary, Cohn CS, et al.  A survey of US hospitals on platelet inventory management, transfusion practice, and platelet availability.  Transfusion 2021</a:t>
            </a:r>
            <a:endParaRPr lang="en-US" b="1">
              <a:solidFill>
                <a:srgbClr val="1979D6"/>
              </a:solidFill>
              <a:highlight>
                <a:srgbClr val="FFFFFF"/>
              </a:highligh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>
                <a:solidFill>
                  <a:srgbClr val="000000"/>
                </a:solidFill>
              </a:rPr>
              <a:t>Doughty H, Green L, Callum J, Murphy MF; National Blood Transfusion Committee. Triage tool for the rationing of blood for massively bleeding patients during a severe national blood shortage: guidance from the National Blood Transfusion Committee. </a:t>
            </a:r>
            <a:r>
              <a:rPr lang="en-US" i="1">
                <a:solidFill>
                  <a:srgbClr val="000000"/>
                </a:solidFill>
              </a:rPr>
              <a:t>Br J </a:t>
            </a:r>
            <a:r>
              <a:rPr lang="en-US" i="1" err="1">
                <a:solidFill>
                  <a:srgbClr val="000000"/>
                </a:solidFill>
              </a:rPr>
              <a:t>Haematol</a:t>
            </a:r>
            <a:r>
              <a:rPr lang="en-US">
                <a:solidFill>
                  <a:srgbClr val="000000"/>
                </a:solidFill>
              </a:rPr>
              <a:t>. 2020;191(3):340-346. doi:10.1111/bjh.16736</a:t>
            </a:r>
          </a:p>
          <a:p>
            <a:endParaRPr lang="en-US">
              <a:solidFill>
                <a:srgbClr val="212529"/>
              </a:solidFill>
              <a:highlight>
                <a:srgbClr val="FFFFFF"/>
              </a:highlight>
              <a:latin typeface="Aptos"/>
              <a:ea typeface="Calibri"/>
              <a:cs typeface="Calibri"/>
            </a:endParaRPr>
          </a:p>
          <a:p>
            <a:endParaRPr lang="en-US">
              <a:solidFill>
                <a:srgbClr val="212529"/>
              </a:solidFill>
              <a:highlight>
                <a:srgbClr val="FFFFFF"/>
              </a:highlight>
              <a:latin typeface="Aptos"/>
              <a:ea typeface="Calibri"/>
              <a:cs typeface="Calibri"/>
            </a:endParaRPr>
          </a:p>
          <a:p>
            <a:endParaRPr lang="en-US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5CC7-06F5-2119-71E2-E0ED57B0F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00E37-80BC-D539-A1FF-87ABFBF10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0D0C9-99D4-8D67-4170-E466F593B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F19F5-A703-87C4-91DF-38497A83E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FD196-97CF-48B0-8048-EB44A7B9A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DC62B-FB94-4BF5-8DF7-566A865EE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9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227" y="2097617"/>
            <a:ext cx="7383117" cy="1378839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3226" y="3861117"/>
            <a:ext cx="7383117" cy="649923"/>
          </a:xfrm>
        </p:spPr>
        <p:txBody>
          <a:bodyPr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MEETING NAME or </a:t>
            </a:r>
            <a:r>
              <a:rPr lang="en-US" err="1"/>
              <a:t>SubTitle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3BB6A-B315-4407-996C-4590705B0596}"/>
              </a:ext>
            </a:extLst>
          </p:cNvPr>
          <p:cNvCxnSpPr>
            <a:cxnSpLocks/>
          </p:cNvCxnSpPr>
          <p:nvPr userDrawn="1"/>
        </p:nvCxnSpPr>
        <p:spPr>
          <a:xfrm>
            <a:off x="3633228" y="3668785"/>
            <a:ext cx="300838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13D017-58C3-4D5D-B87F-7A5714DEDF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3226" y="5811340"/>
            <a:ext cx="3757084" cy="240065"/>
          </a:xfrm>
        </p:spPr>
        <p:txBody>
          <a:bodyPr>
            <a:noAutofit/>
          </a:bodyPr>
          <a:lstStyle>
            <a:lvl1pPr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42719B-A274-4D4F-9C7D-FD0706BF6B36}"/>
              </a:ext>
            </a:extLst>
          </p:cNvPr>
          <p:cNvCxnSpPr>
            <a:cxnSpLocks/>
          </p:cNvCxnSpPr>
          <p:nvPr userDrawn="1"/>
        </p:nvCxnSpPr>
        <p:spPr>
          <a:xfrm>
            <a:off x="3446223" y="5770697"/>
            <a:ext cx="0" cy="2926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1DB0F3-A162-429E-BEE9-2629FDCB5F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445933" cy="46871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786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Cellphire, Inc. |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629510"/>
            <a:ext cx="10515600" cy="830997"/>
          </a:xfrm>
        </p:spPr>
        <p:txBody>
          <a:bodyPr anchor="b">
            <a:noAutofit/>
          </a:bodyPr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22319-13FE-4AF3-9FCA-98B100010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60E110-49BE-4E11-AEB7-956BE347A777}"/>
              </a:ext>
            </a:extLst>
          </p:cNvPr>
          <p:cNvSpPr/>
          <p:nvPr userDrawn="1"/>
        </p:nvSpPr>
        <p:spPr>
          <a:xfrm>
            <a:off x="1" y="1"/>
            <a:ext cx="12193779" cy="4950060"/>
          </a:xfrm>
          <a:custGeom>
            <a:avLst/>
            <a:gdLst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0 w 9143429"/>
              <a:gd name="connsiteY3" fmla="*/ 3516351 h 3516351"/>
              <a:gd name="connsiteX4" fmla="*/ 0 w 9143429"/>
              <a:gd name="connsiteY4" fmla="*/ 0 h 3516351"/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4512527 w 9143429"/>
              <a:gd name="connsiteY3" fmla="*/ 3508917 h 3516351"/>
              <a:gd name="connsiteX4" fmla="*/ 0 w 9143429"/>
              <a:gd name="connsiteY4" fmla="*/ 3516351 h 3516351"/>
              <a:gd name="connsiteX5" fmla="*/ 0 w 9143429"/>
              <a:gd name="connsiteY5" fmla="*/ 0 h 3516351"/>
              <a:gd name="connsiteX0" fmla="*/ 0 w 9143429"/>
              <a:gd name="connsiteY0" fmla="*/ 0 h 3672480"/>
              <a:gd name="connsiteX1" fmla="*/ 9143429 w 9143429"/>
              <a:gd name="connsiteY1" fmla="*/ 0 h 3672480"/>
              <a:gd name="connsiteX2" fmla="*/ 9143429 w 9143429"/>
              <a:gd name="connsiteY2" fmla="*/ 3516351 h 3672480"/>
              <a:gd name="connsiteX3" fmla="*/ 4512527 w 9143429"/>
              <a:gd name="connsiteY3" fmla="*/ 3508917 h 3672480"/>
              <a:gd name="connsiteX4" fmla="*/ 0 w 9143429"/>
              <a:gd name="connsiteY4" fmla="*/ 3516351 h 3672480"/>
              <a:gd name="connsiteX5" fmla="*/ 0 w 9143429"/>
              <a:gd name="connsiteY5" fmla="*/ 0 h 3672480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21127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4309"/>
              <a:gd name="connsiteY0" fmla="*/ 0 h 3712545"/>
              <a:gd name="connsiteX1" fmla="*/ 9143429 w 9144309"/>
              <a:gd name="connsiteY1" fmla="*/ 0 h 3712545"/>
              <a:gd name="connsiteX2" fmla="*/ 9143615 w 9144309"/>
              <a:gd name="connsiteY2" fmla="*/ 3142739 h 3712545"/>
              <a:gd name="connsiteX3" fmla="*/ 4512527 w 9144309"/>
              <a:gd name="connsiteY3" fmla="*/ 3508917 h 3712545"/>
              <a:gd name="connsiteX4" fmla="*/ 0 w 9144309"/>
              <a:gd name="connsiteY4" fmla="*/ 3516351 h 3712545"/>
              <a:gd name="connsiteX5" fmla="*/ 0 w 9144309"/>
              <a:gd name="connsiteY5" fmla="*/ 0 h 3712545"/>
              <a:gd name="connsiteX0" fmla="*/ 0 w 9145334"/>
              <a:gd name="connsiteY0" fmla="*/ 0 h 3712545"/>
              <a:gd name="connsiteX1" fmla="*/ 9145334 w 9145334"/>
              <a:gd name="connsiteY1" fmla="*/ 0 h 3712545"/>
              <a:gd name="connsiteX2" fmla="*/ 9143615 w 9145334"/>
              <a:gd name="connsiteY2" fmla="*/ 3142739 h 3712545"/>
              <a:gd name="connsiteX3" fmla="*/ 4512527 w 9145334"/>
              <a:gd name="connsiteY3" fmla="*/ 3508917 h 3712545"/>
              <a:gd name="connsiteX4" fmla="*/ 0 w 9145334"/>
              <a:gd name="connsiteY4" fmla="*/ 3516351 h 3712545"/>
              <a:gd name="connsiteX5" fmla="*/ 0 w 9145334"/>
              <a:gd name="connsiteY5" fmla="*/ 0 h 37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334" h="3712545">
                <a:moveTo>
                  <a:pt x="0" y="0"/>
                </a:moveTo>
                <a:lnTo>
                  <a:pt x="9145334" y="0"/>
                </a:lnTo>
                <a:cubicBezTo>
                  <a:pt x="9142856" y="1048215"/>
                  <a:pt x="9146093" y="2094524"/>
                  <a:pt x="9143615" y="3142739"/>
                </a:cubicBezTo>
                <a:cubicBezTo>
                  <a:pt x="8046029" y="3132827"/>
                  <a:pt x="6398132" y="3266068"/>
                  <a:pt x="4512527" y="3508917"/>
                </a:cubicBezTo>
                <a:cubicBezTo>
                  <a:pt x="3275980" y="3667512"/>
                  <a:pt x="1563649" y="3870712"/>
                  <a:pt x="0" y="3516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32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044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629510"/>
            <a:ext cx="10515600" cy="830997"/>
          </a:xfrm>
        </p:spPr>
        <p:txBody>
          <a:bodyPr anchor="b">
            <a:noAutofit/>
          </a:bodyPr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28" y="5527699"/>
            <a:ext cx="6302144" cy="231287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22319-13FE-4AF3-9FCA-98B100010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60E110-49BE-4E11-AEB7-956BE347A777}"/>
              </a:ext>
            </a:extLst>
          </p:cNvPr>
          <p:cNvSpPr/>
          <p:nvPr userDrawn="1"/>
        </p:nvSpPr>
        <p:spPr>
          <a:xfrm>
            <a:off x="1" y="1"/>
            <a:ext cx="12193779" cy="4950060"/>
          </a:xfrm>
          <a:custGeom>
            <a:avLst/>
            <a:gdLst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0 w 9143429"/>
              <a:gd name="connsiteY3" fmla="*/ 3516351 h 3516351"/>
              <a:gd name="connsiteX4" fmla="*/ 0 w 9143429"/>
              <a:gd name="connsiteY4" fmla="*/ 0 h 3516351"/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4512527 w 9143429"/>
              <a:gd name="connsiteY3" fmla="*/ 3508917 h 3516351"/>
              <a:gd name="connsiteX4" fmla="*/ 0 w 9143429"/>
              <a:gd name="connsiteY4" fmla="*/ 3516351 h 3516351"/>
              <a:gd name="connsiteX5" fmla="*/ 0 w 9143429"/>
              <a:gd name="connsiteY5" fmla="*/ 0 h 3516351"/>
              <a:gd name="connsiteX0" fmla="*/ 0 w 9143429"/>
              <a:gd name="connsiteY0" fmla="*/ 0 h 3672480"/>
              <a:gd name="connsiteX1" fmla="*/ 9143429 w 9143429"/>
              <a:gd name="connsiteY1" fmla="*/ 0 h 3672480"/>
              <a:gd name="connsiteX2" fmla="*/ 9143429 w 9143429"/>
              <a:gd name="connsiteY2" fmla="*/ 3516351 h 3672480"/>
              <a:gd name="connsiteX3" fmla="*/ 4512527 w 9143429"/>
              <a:gd name="connsiteY3" fmla="*/ 3508917 h 3672480"/>
              <a:gd name="connsiteX4" fmla="*/ 0 w 9143429"/>
              <a:gd name="connsiteY4" fmla="*/ 3516351 h 3672480"/>
              <a:gd name="connsiteX5" fmla="*/ 0 w 9143429"/>
              <a:gd name="connsiteY5" fmla="*/ 0 h 3672480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21127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4309"/>
              <a:gd name="connsiteY0" fmla="*/ 0 h 3712545"/>
              <a:gd name="connsiteX1" fmla="*/ 9143429 w 9144309"/>
              <a:gd name="connsiteY1" fmla="*/ 0 h 3712545"/>
              <a:gd name="connsiteX2" fmla="*/ 9143615 w 9144309"/>
              <a:gd name="connsiteY2" fmla="*/ 3142739 h 3712545"/>
              <a:gd name="connsiteX3" fmla="*/ 4512527 w 9144309"/>
              <a:gd name="connsiteY3" fmla="*/ 3508917 h 3712545"/>
              <a:gd name="connsiteX4" fmla="*/ 0 w 9144309"/>
              <a:gd name="connsiteY4" fmla="*/ 3516351 h 3712545"/>
              <a:gd name="connsiteX5" fmla="*/ 0 w 9144309"/>
              <a:gd name="connsiteY5" fmla="*/ 0 h 3712545"/>
              <a:gd name="connsiteX0" fmla="*/ 0 w 9145334"/>
              <a:gd name="connsiteY0" fmla="*/ 0 h 3712545"/>
              <a:gd name="connsiteX1" fmla="*/ 9145334 w 9145334"/>
              <a:gd name="connsiteY1" fmla="*/ 0 h 3712545"/>
              <a:gd name="connsiteX2" fmla="*/ 9143615 w 9145334"/>
              <a:gd name="connsiteY2" fmla="*/ 3142739 h 3712545"/>
              <a:gd name="connsiteX3" fmla="*/ 4512527 w 9145334"/>
              <a:gd name="connsiteY3" fmla="*/ 3508917 h 3712545"/>
              <a:gd name="connsiteX4" fmla="*/ 0 w 9145334"/>
              <a:gd name="connsiteY4" fmla="*/ 3516351 h 3712545"/>
              <a:gd name="connsiteX5" fmla="*/ 0 w 9145334"/>
              <a:gd name="connsiteY5" fmla="*/ 0 h 37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334" h="3712545">
                <a:moveTo>
                  <a:pt x="0" y="0"/>
                </a:moveTo>
                <a:lnTo>
                  <a:pt x="9145334" y="0"/>
                </a:lnTo>
                <a:cubicBezTo>
                  <a:pt x="9142856" y="1048215"/>
                  <a:pt x="9146093" y="2094524"/>
                  <a:pt x="9143615" y="3142739"/>
                </a:cubicBezTo>
                <a:cubicBezTo>
                  <a:pt x="8046029" y="3132827"/>
                  <a:pt x="6398132" y="3266068"/>
                  <a:pt x="4512527" y="3508917"/>
                </a:cubicBezTo>
                <a:cubicBezTo>
                  <a:pt x="3275980" y="3667512"/>
                  <a:pt x="1563649" y="3870712"/>
                  <a:pt x="0" y="3516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32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447E7-DBA1-4C17-B74A-34080CE6A656}"/>
              </a:ext>
            </a:extLst>
          </p:cNvPr>
          <p:cNvCxnSpPr>
            <a:cxnSpLocks/>
          </p:cNvCxnSpPr>
          <p:nvPr userDrawn="1"/>
        </p:nvCxnSpPr>
        <p:spPr>
          <a:xfrm>
            <a:off x="3448081" y="5527699"/>
            <a:ext cx="0" cy="78674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3CC1F4-EFA9-425D-83A9-5AEFFFC58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008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96313B2-FF72-483D-8BC9-EDB556059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531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34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33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34" y="1193800"/>
            <a:ext cx="4373461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997140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997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D178B6-7A44-4C6F-8F99-4D93D56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8E7A70-F108-4E83-B62E-7F1330957A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9933" y="1908141"/>
            <a:ext cx="5181600" cy="395926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E87FE4-A1D8-4366-9C55-218877B1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141"/>
            <a:ext cx="5181600" cy="395926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115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0B87E9-AC65-4F26-8352-44848DBD15A9}"/>
              </a:ext>
            </a:extLst>
          </p:cNvPr>
          <p:cNvSpPr/>
          <p:nvPr userDrawn="1"/>
        </p:nvSpPr>
        <p:spPr>
          <a:xfrm>
            <a:off x="0" y="6060443"/>
            <a:ext cx="12192000" cy="797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B31C2-72EF-4CD1-88D0-1F55636CC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0" y="6242781"/>
            <a:ext cx="744220" cy="4121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6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787035"/>
            <a:ext cx="10355944" cy="689420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AC55F1-78D7-4358-9B47-EF0AE06A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728" y="5527699"/>
            <a:ext cx="6302144" cy="231287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C1B056-BBFB-4F6B-824A-0A8C47D82016}"/>
              </a:ext>
            </a:extLst>
          </p:cNvPr>
          <p:cNvCxnSpPr>
            <a:cxnSpLocks/>
          </p:cNvCxnSpPr>
          <p:nvPr userDrawn="1"/>
        </p:nvCxnSpPr>
        <p:spPr>
          <a:xfrm>
            <a:off x="3448081" y="5527699"/>
            <a:ext cx="0" cy="78674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EB445E0-DF70-4E53-BB1A-87CEB1F8E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008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0CC88B5-4542-4B1E-AAFD-813174E8E2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531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27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8AB7B8-50C3-1C70-0FD4-CA362E21A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E14B87A-FD2F-146E-F42F-AE8526FF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7" y="6433441"/>
            <a:ext cx="330549" cy="184665"/>
          </a:xfrm>
        </p:spPr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FB5861-826E-08C2-7AFF-869A0DF2B9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85319" y="6499877"/>
            <a:ext cx="2009903" cy="184665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463538" indent="0">
              <a:spcBef>
                <a:spcPts val="0"/>
              </a:spcBef>
              <a:buFontTx/>
              <a:buNone/>
              <a:defRPr/>
            </a:lvl2pPr>
            <a:lvl3pPr marL="918610" indent="0">
              <a:spcBef>
                <a:spcPts val="0"/>
              </a:spcBef>
              <a:buFontTx/>
              <a:buNone/>
              <a:defRPr/>
            </a:lvl3pPr>
            <a:lvl4pPr marL="1299601" indent="0">
              <a:spcBef>
                <a:spcPts val="0"/>
              </a:spcBef>
              <a:buFontTx/>
              <a:buNone/>
              <a:defRPr/>
            </a:lvl4pPr>
            <a:lvl5pPr marL="1682707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/>
              <a:t>Non-confidential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790993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DD36-2264-2FEB-305E-506B8815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89B3-4E6A-0256-65D2-DDDF41BD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49475"/>
            <a:ext cx="5157787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2550-4E07-186E-37AC-9460F25FA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E7D83-40E2-3619-05E4-FCD432E2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49475"/>
            <a:ext cx="518318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892F6-41E5-4308-A1E2-F9E9EBFD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D9ACE-2D84-5B7E-4E61-0E850617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4"/>
            <a:ext cx="10515600" cy="1123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26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62595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lang="en-US" sz="2133" b="1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7" y="938195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44959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0CE456-5A50-AE4A-2AC1-162A67A06202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97274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F9764-EEA1-D905-6C86-31F75375DB25}"/>
              </a:ext>
            </a:extLst>
          </p:cNvPr>
          <p:cNvSpPr/>
          <p:nvPr userDrawn="1"/>
        </p:nvSpPr>
        <p:spPr>
          <a:xfrm>
            <a:off x="0" y="1"/>
            <a:ext cx="12192000" cy="5820696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B20A-41D4-8C6C-D5AF-878493358761}"/>
              </a:ext>
            </a:extLst>
          </p:cNvPr>
          <p:cNvSpPr txBox="1">
            <a:spLocks/>
          </p:cNvSpPr>
          <p:nvPr userDrawn="1"/>
        </p:nvSpPr>
        <p:spPr>
          <a:xfrm>
            <a:off x="3630084" y="5869096"/>
            <a:ext cx="3232149" cy="535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44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11175" indent="-166688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7388" indent="-17621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cs typeface="Arial"/>
            </a:endParaRPr>
          </a:p>
          <a:p>
            <a:endParaRPr lang="en-US" sz="1600"/>
          </a:p>
          <a:p>
            <a:endParaRPr lang="en-US" sz="1600"/>
          </a:p>
        </p:txBody>
      </p:sp>
      <p:pic>
        <p:nvPicPr>
          <p:cNvPr id="8" name="Picture 7" descr="A ambulance on the road&#10;&#10;Description automatically generated">
            <a:extLst>
              <a:ext uri="{FF2B5EF4-FFF2-40B4-BE49-F238E27FC236}">
                <a16:creationId xmlns:a16="http://schemas.microsoft.com/office/drawing/2014/main" id="{A3D4DD16-F013-FC52-0E46-A025698B5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820696"/>
          </a:xfrm>
          <a:prstGeom prst="rect">
            <a:avLst/>
          </a:prstGeom>
        </p:spPr>
      </p:pic>
      <p:pic>
        <p:nvPicPr>
          <p:cNvPr id="7" name="Picture 6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5631F58A-C961-B763-6F80-4A4144CC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51514">
            <a:off x="-3255171" y="-935002"/>
            <a:ext cx="9545324" cy="5081988"/>
          </a:xfrm>
          <a:custGeom>
            <a:avLst/>
            <a:gdLst>
              <a:gd name="connsiteX0" fmla="*/ 3025141 w 5721075"/>
              <a:gd name="connsiteY0" fmla="*/ 171832 h 3045935"/>
              <a:gd name="connsiteX1" fmla="*/ 5511131 w 5721075"/>
              <a:gd name="connsiteY1" fmla="*/ 3045935 h 3045935"/>
              <a:gd name="connsiteX2" fmla="*/ 0 w 5721075"/>
              <a:gd name="connsiteY2" fmla="*/ 3045935 h 3045935"/>
              <a:gd name="connsiteX3" fmla="*/ 0 w 5721075"/>
              <a:gd name="connsiteY3" fmla="*/ 2788464 h 3045935"/>
              <a:gd name="connsiteX4" fmla="*/ 5721075 w 5721075"/>
              <a:gd name="connsiteY4" fmla="*/ 0 h 3045935"/>
              <a:gd name="connsiteX5" fmla="*/ 5721075 w 5721075"/>
              <a:gd name="connsiteY5" fmla="*/ 768122 h 3045935"/>
              <a:gd name="connsiteX6" fmla="*/ 5056678 w 5721075"/>
              <a:gd name="connsiteY6" fmla="*/ 0 h 30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075" h="3045935">
                <a:moveTo>
                  <a:pt x="3025141" y="171832"/>
                </a:moveTo>
                <a:lnTo>
                  <a:pt x="5511131" y="3045935"/>
                </a:lnTo>
                <a:lnTo>
                  <a:pt x="0" y="3045935"/>
                </a:lnTo>
                <a:lnTo>
                  <a:pt x="0" y="2788464"/>
                </a:lnTo>
                <a:close/>
                <a:moveTo>
                  <a:pt x="5721075" y="0"/>
                </a:moveTo>
                <a:lnTo>
                  <a:pt x="5721075" y="768122"/>
                </a:lnTo>
                <a:lnTo>
                  <a:pt x="5056678" y="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3EBF5AF-0884-E354-BF3E-A2458801E1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7929" y="6016321"/>
            <a:ext cx="1284657" cy="707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AE340-91EC-EA29-AA8E-7157A1D7044D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616726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tor wearing surgical gear&#10;&#10;Description automatically generated">
            <a:extLst>
              <a:ext uri="{FF2B5EF4-FFF2-40B4-BE49-F238E27FC236}">
                <a16:creationId xmlns:a16="http://schemas.microsoft.com/office/drawing/2014/main" id="{BCC26B3B-1C13-87A7-E0A3-0E72674D4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89" y="-1"/>
            <a:ext cx="924221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27ACE-59AA-B1DF-AF1D-5F36DFF9C4B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42E4A9-2EA1-CA39-0C3D-29D0FC1B771F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6" name="Picture 5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34FC9E8C-C4C2-3815-F60F-6DA9EA66B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A34D39-57A3-2391-A0BE-CD83F5079159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94398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lab coat using a computer&#10;&#10;Description automatically generated">
            <a:extLst>
              <a:ext uri="{FF2B5EF4-FFF2-40B4-BE49-F238E27FC236}">
                <a16:creationId xmlns:a16="http://schemas.microsoft.com/office/drawing/2014/main" id="{EEE3BA7A-CF0E-6E80-EB8A-EBB99FE9F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9391" y="1"/>
            <a:ext cx="11662609" cy="68722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90F773-CA5B-F854-1748-520AA1B29E19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EACAC8-ACE8-BA96-98D6-D449D2EABE51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7FA0BFD-B149-B85D-D396-4BA5FBBD5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D1D97A-2CF5-CBCB-9AD3-51AC7302F85C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313762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A7DD1978-8702-96D1-A2D6-A708BB676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40" y="-28456"/>
            <a:ext cx="7516661" cy="6886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85115E-0A2C-98E1-5D57-7D78F1F829CD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D28E5-78AC-2558-5532-09FF8A1FEE1D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" name="Picture 7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F8E68455-CA32-E2F6-D311-C8C2DF545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52727-0CEA-E25F-8127-067259AA4795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329549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medical bag&#10;&#10;Description automatically generated">
            <a:extLst>
              <a:ext uri="{FF2B5EF4-FFF2-40B4-BE49-F238E27FC236}">
                <a16:creationId xmlns:a16="http://schemas.microsoft.com/office/drawing/2014/main" id="{554882F7-5782-CDA8-B733-187116DE1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38" y="-14229"/>
            <a:ext cx="8379755" cy="688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90E5F-4B5D-8014-C21E-9DA99BD0C08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4588F-0F0C-FECA-8B9B-96F0C584A254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527E4DE-A5AE-CF4C-41EA-4827A43C8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DEDD9-32D6-5E51-D9A3-57BCDC38E6C4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208815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tor talking to a patient&#10;&#10;Description automatically generated">
            <a:extLst>
              <a:ext uri="{FF2B5EF4-FFF2-40B4-BE49-F238E27FC236}">
                <a16:creationId xmlns:a16="http://schemas.microsoft.com/office/drawing/2014/main" id="{0AAA53A3-6A30-298B-0698-636B62CBC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618" y="-14229"/>
            <a:ext cx="8752765" cy="688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90E5F-4B5D-8014-C21E-9DA99BD0C087}"/>
              </a:ext>
            </a:extLst>
          </p:cNvPr>
          <p:cNvSpPr/>
          <p:nvPr userDrawn="1"/>
        </p:nvSpPr>
        <p:spPr>
          <a:xfrm>
            <a:off x="0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64588F-0F0C-FECA-8B9B-96F0C584A254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" name="Picture 9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D527E4DE-A5AE-CF4C-41EA-4827A43C85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0078" y="1362890"/>
            <a:ext cx="7661403" cy="4061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FE8C4-5811-2B79-5CDA-020597707E52}"/>
              </a:ext>
            </a:extLst>
          </p:cNvPr>
          <p:cNvSpPr txBox="1"/>
          <p:nvPr userDrawn="1"/>
        </p:nvSpPr>
        <p:spPr>
          <a:xfrm>
            <a:off x="241582" y="6346023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04643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286788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74901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6EBC7-C409-4C9F-D031-A89CBBB74D40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92335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8DEDA4F8-D548-20B3-8D5A-B587668BFF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339177"/>
            <a:ext cx="10838577" cy="369332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33" y="893759"/>
            <a:ext cx="9608192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40EFBA-2280-27DD-86F1-E8C83D41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7" y="6488410"/>
            <a:ext cx="330549" cy="18466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C5976-08FC-D769-5AFC-F544DE9F30C5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  <a:latin typeface="+mn-lt"/>
              </a:rPr>
              <a:t>© 2025 </a:t>
            </a:r>
            <a:r>
              <a:rPr lang="en-US" sz="800" err="1">
                <a:solidFill>
                  <a:schemeClr val="tx2"/>
                </a:solidFill>
                <a:latin typeface="+mn-lt"/>
              </a:rPr>
              <a:t>Cellphire</a:t>
            </a:r>
            <a:r>
              <a:rPr lang="en-US" sz="800">
                <a:solidFill>
                  <a:schemeClr val="tx2"/>
                </a:solidFill>
                <a:latin typeface="+mn-lt"/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149569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24890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796639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442B7-B51F-F585-2AE8-DE0007EB53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715" y="1229432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7816A-EB41-91CB-1A42-CEB7AF464680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56264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8AB7B8-50C3-1C70-0FD4-CA362E21A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50351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384435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381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63C2D-9BE0-2F36-248E-E50853D6F824}"/>
              </a:ext>
            </a:extLst>
          </p:cNvPr>
          <p:cNvSpPr txBox="1"/>
          <p:nvPr userDrawn="1"/>
        </p:nvSpPr>
        <p:spPr>
          <a:xfrm>
            <a:off x="10100334" y="6488409"/>
            <a:ext cx="170120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011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sz="2133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299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404" y="6488409"/>
            <a:ext cx="6310606" cy="184665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5AD87-31F0-158E-589A-0A6733722E4B}"/>
              </a:ext>
            </a:extLst>
          </p:cNvPr>
          <p:cNvSpPr txBox="1"/>
          <p:nvPr userDrawn="1"/>
        </p:nvSpPr>
        <p:spPr>
          <a:xfrm>
            <a:off x="9965357" y="6488409"/>
            <a:ext cx="14442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4585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4016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63715" y="891892"/>
            <a:ext cx="11051461" cy="369333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49299" y="6306625"/>
            <a:ext cx="8017331" cy="184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" b="0"/>
            </a:lvl1pPr>
          </a:lstStyle>
          <a:p>
            <a:r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582878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08053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315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Cellphire, Inc.  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1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DA9E6C-6EC5-9DB3-C2EA-904175D2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88913"/>
            <a:ext cx="11160120" cy="719137"/>
          </a:xfrm>
        </p:spPr>
        <p:txBody>
          <a:bodyPr/>
          <a:lstStyle>
            <a:lvl1pPr>
              <a:defRPr sz="2400" b="1">
                <a:solidFill>
                  <a:srgbClr val="3C60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679EE-4A14-C1EE-5869-A40E8B2A7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34416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278973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sz="2133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10929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5AE2A-AA7D-6A2B-BFC5-B79713234D29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2353102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34416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278973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sz="2133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10929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5AE2A-AA7D-6A2B-BFC5-B79713234D29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371354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74" y="6226575"/>
            <a:ext cx="2255625" cy="42187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85800" y="6484255"/>
            <a:ext cx="333636" cy="29311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934CC2-27F1-4D89-AF19-8318FEF32B8A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685800" y="576072"/>
            <a:ext cx="11122572" cy="723899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C2567-4810-EF43-89FB-59E6C2A05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371600"/>
            <a:ext cx="11126788" cy="4190586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514350" indent="-225425">
              <a:buClr>
                <a:schemeClr val="tx1"/>
              </a:buClr>
              <a:buFont typeface=".AppleSystemUIFont"/>
              <a:buChar char="–"/>
              <a:tabLst/>
              <a:defRPr sz="1800">
                <a:solidFill>
                  <a:schemeClr val="tx1"/>
                </a:solidFill>
              </a:defRPr>
            </a:lvl2pPr>
            <a:lvl3pPr marL="866775" indent="-227013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1257300" indent="-214313">
              <a:buClr>
                <a:schemeClr val="tx1"/>
              </a:buClr>
              <a:buFont typeface=".AppleSystemUIFont"/>
              <a:buChar char="–"/>
              <a:tabLst/>
              <a:defRPr sz="1400">
                <a:solidFill>
                  <a:schemeClr val="tx1"/>
                </a:solidFill>
              </a:defRPr>
            </a:lvl4pPr>
            <a:lvl5pPr marL="1546225" indent="-214313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432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299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404" y="6488409"/>
            <a:ext cx="6310606" cy="184665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442B7-B51F-F585-2AE8-DE0007EB53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715" y="1596150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60154-1D5A-422E-6D32-65F8EB08609E}"/>
              </a:ext>
            </a:extLst>
          </p:cNvPr>
          <p:cNvSpPr txBox="1"/>
          <p:nvPr userDrawn="1"/>
        </p:nvSpPr>
        <p:spPr>
          <a:xfrm>
            <a:off x="10100334" y="6488409"/>
            <a:ext cx="170120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0858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DEA89B4F-9F46-6D5C-0056-F4FDE21FC95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48701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283741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04837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630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out 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24888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15690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34F445-E344-8AF9-2E3B-8F73FC1EE84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0270" y="1335276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161FD-2B64-10C4-3113-E2B02533A8E7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96924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499874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33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07BFB-721B-6A50-1AB9-91C3EECC5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617416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787035"/>
            <a:ext cx="10355944" cy="689420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399" y="3861117"/>
            <a:ext cx="10355944" cy="649923"/>
          </a:xfrm>
        </p:spPr>
        <p:txBody>
          <a:bodyPr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MEETING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3BB6A-B315-4407-996C-4590705B0596}"/>
              </a:ext>
            </a:extLst>
          </p:cNvPr>
          <p:cNvCxnSpPr/>
          <p:nvPr userDrawn="1"/>
        </p:nvCxnSpPr>
        <p:spPr>
          <a:xfrm>
            <a:off x="660401" y="3668785"/>
            <a:ext cx="300838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13D017-58C3-4D5D-B87F-7A5714DEDF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3226" y="5811340"/>
            <a:ext cx="3757084" cy="240065"/>
          </a:xfrm>
        </p:spPr>
        <p:txBody>
          <a:bodyPr>
            <a:noAutofit/>
          </a:bodyPr>
          <a:lstStyle>
            <a:lvl1pPr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42719B-A274-4D4F-9C7D-FD0706BF6B36}"/>
              </a:ext>
            </a:extLst>
          </p:cNvPr>
          <p:cNvCxnSpPr>
            <a:cxnSpLocks/>
          </p:cNvCxnSpPr>
          <p:nvPr userDrawn="1"/>
        </p:nvCxnSpPr>
        <p:spPr>
          <a:xfrm>
            <a:off x="3446223" y="5770697"/>
            <a:ext cx="0" cy="2926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98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227" y="2097617"/>
            <a:ext cx="7383117" cy="1378839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3226" y="3861117"/>
            <a:ext cx="7383117" cy="649923"/>
          </a:xfrm>
        </p:spPr>
        <p:txBody>
          <a:bodyPr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MEETING NAME or </a:t>
            </a:r>
            <a:r>
              <a:rPr lang="en-US" err="1"/>
              <a:t>SubTitle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3BB6A-B315-4407-996C-4590705B0596}"/>
              </a:ext>
            </a:extLst>
          </p:cNvPr>
          <p:cNvCxnSpPr>
            <a:cxnSpLocks/>
          </p:cNvCxnSpPr>
          <p:nvPr userDrawn="1"/>
        </p:nvCxnSpPr>
        <p:spPr>
          <a:xfrm>
            <a:off x="3633228" y="3668785"/>
            <a:ext cx="300838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13D017-58C3-4D5D-B87F-7A5714DEDF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3226" y="5811340"/>
            <a:ext cx="3757084" cy="240065"/>
          </a:xfrm>
        </p:spPr>
        <p:txBody>
          <a:bodyPr>
            <a:noAutofit/>
          </a:bodyPr>
          <a:lstStyle>
            <a:lvl1pPr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42719B-A274-4D4F-9C7D-FD0706BF6B36}"/>
              </a:ext>
            </a:extLst>
          </p:cNvPr>
          <p:cNvCxnSpPr>
            <a:cxnSpLocks/>
          </p:cNvCxnSpPr>
          <p:nvPr userDrawn="1"/>
        </p:nvCxnSpPr>
        <p:spPr>
          <a:xfrm>
            <a:off x="3446223" y="5770697"/>
            <a:ext cx="0" cy="2926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1DB0F3-A162-429E-BEE9-2629FDCB5F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445933" cy="46871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2411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6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629510"/>
            <a:ext cx="10515600" cy="830997"/>
          </a:xfrm>
        </p:spPr>
        <p:txBody>
          <a:bodyPr anchor="b">
            <a:noAutofit/>
          </a:bodyPr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22319-13FE-4AF3-9FCA-98B100010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60E110-49BE-4E11-AEB7-956BE347A777}"/>
              </a:ext>
            </a:extLst>
          </p:cNvPr>
          <p:cNvSpPr/>
          <p:nvPr userDrawn="1"/>
        </p:nvSpPr>
        <p:spPr>
          <a:xfrm>
            <a:off x="1" y="1"/>
            <a:ext cx="12193779" cy="4950060"/>
          </a:xfrm>
          <a:custGeom>
            <a:avLst/>
            <a:gdLst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0 w 9143429"/>
              <a:gd name="connsiteY3" fmla="*/ 3516351 h 3516351"/>
              <a:gd name="connsiteX4" fmla="*/ 0 w 9143429"/>
              <a:gd name="connsiteY4" fmla="*/ 0 h 3516351"/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4512527 w 9143429"/>
              <a:gd name="connsiteY3" fmla="*/ 3508917 h 3516351"/>
              <a:gd name="connsiteX4" fmla="*/ 0 w 9143429"/>
              <a:gd name="connsiteY4" fmla="*/ 3516351 h 3516351"/>
              <a:gd name="connsiteX5" fmla="*/ 0 w 9143429"/>
              <a:gd name="connsiteY5" fmla="*/ 0 h 3516351"/>
              <a:gd name="connsiteX0" fmla="*/ 0 w 9143429"/>
              <a:gd name="connsiteY0" fmla="*/ 0 h 3672480"/>
              <a:gd name="connsiteX1" fmla="*/ 9143429 w 9143429"/>
              <a:gd name="connsiteY1" fmla="*/ 0 h 3672480"/>
              <a:gd name="connsiteX2" fmla="*/ 9143429 w 9143429"/>
              <a:gd name="connsiteY2" fmla="*/ 3516351 h 3672480"/>
              <a:gd name="connsiteX3" fmla="*/ 4512527 w 9143429"/>
              <a:gd name="connsiteY3" fmla="*/ 3508917 h 3672480"/>
              <a:gd name="connsiteX4" fmla="*/ 0 w 9143429"/>
              <a:gd name="connsiteY4" fmla="*/ 3516351 h 3672480"/>
              <a:gd name="connsiteX5" fmla="*/ 0 w 9143429"/>
              <a:gd name="connsiteY5" fmla="*/ 0 h 3672480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21127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4309"/>
              <a:gd name="connsiteY0" fmla="*/ 0 h 3712545"/>
              <a:gd name="connsiteX1" fmla="*/ 9143429 w 9144309"/>
              <a:gd name="connsiteY1" fmla="*/ 0 h 3712545"/>
              <a:gd name="connsiteX2" fmla="*/ 9143615 w 9144309"/>
              <a:gd name="connsiteY2" fmla="*/ 3142739 h 3712545"/>
              <a:gd name="connsiteX3" fmla="*/ 4512527 w 9144309"/>
              <a:gd name="connsiteY3" fmla="*/ 3508917 h 3712545"/>
              <a:gd name="connsiteX4" fmla="*/ 0 w 9144309"/>
              <a:gd name="connsiteY4" fmla="*/ 3516351 h 3712545"/>
              <a:gd name="connsiteX5" fmla="*/ 0 w 9144309"/>
              <a:gd name="connsiteY5" fmla="*/ 0 h 3712545"/>
              <a:gd name="connsiteX0" fmla="*/ 0 w 9145334"/>
              <a:gd name="connsiteY0" fmla="*/ 0 h 3712545"/>
              <a:gd name="connsiteX1" fmla="*/ 9145334 w 9145334"/>
              <a:gd name="connsiteY1" fmla="*/ 0 h 3712545"/>
              <a:gd name="connsiteX2" fmla="*/ 9143615 w 9145334"/>
              <a:gd name="connsiteY2" fmla="*/ 3142739 h 3712545"/>
              <a:gd name="connsiteX3" fmla="*/ 4512527 w 9145334"/>
              <a:gd name="connsiteY3" fmla="*/ 3508917 h 3712545"/>
              <a:gd name="connsiteX4" fmla="*/ 0 w 9145334"/>
              <a:gd name="connsiteY4" fmla="*/ 3516351 h 3712545"/>
              <a:gd name="connsiteX5" fmla="*/ 0 w 9145334"/>
              <a:gd name="connsiteY5" fmla="*/ 0 h 37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334" h="3712545">
                <a:moveTo>
                  <a:pt x="0" y="0"/>
                </a:moveTo>
                <a:lnTo>
                  <a:pt x="9145334" y="0"/>
                </a:lnTo>
                <a:cubicBezTo>
                  <a:pt x="9142856" y="1048215"/>
                  <a:pt x="9146093" y="2094524"/>
                  <a:pt x="9143615" y="3142739"/>
                </a:cubicBezTo>
                <a:cubicBezTo>
                  <a:pt x="8046029" y="3132827"/>
                  <a:pt x="6398132" y="3266068"/>
                  <a:pt x="4512527" y="3508917"/>
                </a:cubicBezTo>
                <a:cubicBezTo>
                  <a:pt x="3275980" y="3667512"/>
                  <a:pt x="1563649" y="3870712"/>
                  <a:pt x="0" y="3516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32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34970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629510"/>
            <a:ext cx="10515600" cy="830997"/>
          </a:xfrm>
        </p:spPr>
        <p:txBody>
          <a:bodyPr anchor="b">
            <a:noAutofit/>
          </a:bodyPr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28" y="5527699"/>
            <a:ext cx="6302144" cy="231287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22319-13FE-4AF3-9FCA-98B100010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60E110-49BE-4E11-AEB7-956BE347A777}"/>
              </a:ext>
            </a:extLst>
          </p:cNvPr>
          <p:cNvSpPr/>
          <p:nvPr userDrawn="1"/>
        </p:nvSpPr>
        <p:spPr>
          <a:xfrm>
            <a:off x="1" y="1"/>
            <a:ext cx="12193779" cy="4950060"/>
          </a:xfrm>
          <a:custGeom>
            <a:avLst/>
            <a:gdLst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0 w 9143429"/>
              <a:gd name="connsiteY3" fmla="*/ 3516351 h 3516351"/>
              <a:gd name="connsiteX4" fmla="*/ 0 w 9143429"/>
              <a:gd name="connsiteY4" fmla="*/ 0 h 3516351"/>
              <a:gd name="connsiteX0" fmla="*/ 0 w 9143429"/>
              <a:gd name="connsiteY0" fmla="*/ 0 h 3516351"/>
              <a:gd name="connsiteX1" fmla="*/ 9143429 w 9143429"/>
              <a:gd name="connsiteY1" fmla="*/ 0 h 3516351"/>
              <a:gd name="connsiteX2" fmla="*/ 9143429 w 9143429"/>
              <a:gd name="connsiteY2" fmla="*/ 3516351 h 3516351"/>
              <a:gd name="connsiteX3" fmla="*/ 4512527 w 9143429"/>
              <a:gd name="connsiteY3" fmla="*/ 3508917 h 3516351"/>
              <a:gd name="connsiteX4" fmla="*/ 0 w 9143429"/>
              <a:gd name="connsiteY4" fmla="*/ 3516351 h 3516351"/>
              <a:gd name="connsiteX5" fmla="*/ 0 w 9143429"/>
              <a:gd name="connsiteY5" fmla="*/ 0 h 3516351"/>
              <a:gd name="connsiteX0" fmla="*/ 0 w 9143429"/>
              <a:gd name="connsiteY0" fmla="*/ 0 h 3672480"/>
              <a:gd name="connsiteX1" fmla="*/ 9143429 w 9143429"/>
              <a:gd name="connsiteY1" fmla="*/ 0 h 3672480"/>
              <a:gd name="connsiteX2" fmla="*/ 9143429 w 9143429"/>
              <a:gd name="connsiteY2" fmla="*/ 3516351 h 3672480"/>
              <a:gd name="connsiteX3" fmla="*/ 4512527 w 9143429"/>
              <a:gd name="connsiteY3" fmla="*/ 3508917 h 3672480"/>
              <a:gd name="connsiteX4" fmla="*/ 0 w 9143429"/>
              <a:gd name="connsiteY4" fmla="*/ 3516351 h 3672480"/>
              <a:gd name="connsiteX5" fmla="*/ 0 w 9143429"/>
              <a:gd name="connsiteY5" fmla="*/ 0 h 3672480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3516351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21127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43429 w 9143429"/>
              <a:gd name="connsiteY2" fmla="*/ 2854712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3429"/>
              <a:gd name="connsiteY0" fmla="*/ 0 h 3712545"/>
              <a:gd name="connsiteX1" fmla="*/ 9143429 w 9143429"/>
              <a:gd name="connsiteY1" fmla="*/ 0 h 3712545"/>
              <a:gd name="connsiteX2" fmla="*/ 9135995 w 9143429"/>
              <a:gd name="connsiteY2" fmla="*/ 3144644 h 3712545"/>
              <a:gd name="connsiteX3" fmla="*/ 4512527 w 9143429"/>
              <a:gd name="connsiteY3" fmla="*/ 3508917 h 3712545"/>
              <a:gd name="connsiteX4" fmla="*/ 0 w 9143429"/>
              <a:gd name="connsiteY4" fmla="*/ 3516351 h 3712545"/>
              <a:gd name="connsiteX5" fmla="*/ 0 w 9143429"/>
              <a:gd name="connsiteY5" fmla="*/ 0 h 3712545"/>
              <a:gd name="connsiteX0" fmla="*/ 0 w 9144309"/>
              <a:gd name="connsiteY0" fmla="*/ 0 h 3712545"/>
              <a:gd name="connsiteX1" fmla="*/ 9143429 w 9144309"/>
              <a:gd name="connsiteY1" fmla="*/ 0 h 3712545"/>
              <a:gd name="connsiteX2" fmla="*/ 9143615 w 9144309"/>
              <a:gd name="connsiteY2" fmla="*/ 3142739 h 3712545"/>
              <a:gd name="connsiteX3" fmla="*/ 4512527 w 9144309"/>
              <a:gd name="connsiteY3" fmla="*/ 3508917 h 3712545"/>
              <a:gd name="connsiteX4" fmla="*/ 0 w 9144309"/>
              <a:gd name="connsiteY4" fmla="*/ 3516351 h 3712545"/>
              <a:gd name="connsiteX5" fmla="*/ 0 w 9144309"/>
              <a:gd name="connsiteY5" fmla="*/ 0 h 3712545"/>
              <a:gd name="connsiteX0" fmla="*/ 0 w 9145334"/>
              <a:gd name="connsiteY0" fmla="*/ 0 h 3712545"/>
              <a:gd name="connsiteX1" fmla="*/ 9145334 w 9145334"/>
              <a:gd name="connsiteY1" fmla="*/ 0 h 3712545"/>
              <a:gd name="connsiteX2" fmla="*/ 9143615 w 9145334"/>
              <a:gd name="connsiteY2" fmla="*/ 3142739 h 3712545"/>
              <a:gd name="connsiteX3" fmla="*/ 4512527 w 9145334"/>
              <a:gd name="connsiteY3" fmla="*/ 3508917 h 3712545"/>
              <a:gd name="connsiteX4" fmla="*/ 0 w 9145334"/>
              <a:gd name="connsiteY4" fmla="*/ 3516351 h 3712545"/>
              <a:gd name="connsiteX5" fmla="*/ 0 w 9145334"/>
              <a:gd name="connsiteY5" fmla="*/ 0 h 37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334" h="3712545">
                <a:moveTo>
                  <a:pt x="0" y="0"/>
                </a:moveTo>
                <a:lnTo>
                  <a:pt x="9145334" y="0"/>
                </a:lnTo>
                <a:cubicBezTo>
                  <a:pt x="9142856" y="1048215"/>
                  <a:pt x="9146093" y="2094524"/>
                  <a:pt x="9143615" y="3142739"/>
                </a:cubicBezTo>
                <a:cubicBezTo>
                  <a:pt x="8046029" y="3132827"/>
                  <a:pt x="6398132" y="3266068"/>
                  <a:pt x="4512527" y="3508917"/>
                </a:cubicBezTo>
                <a:cubicBezTo>
                  <a:pt x="3275980" y="3667512"/>
                  <a:pt x="1563649" y="3870712"/>
                  <a:pt x="0" y="3516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329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447E7-DBA1-4C17-B74A-34080CE6A656}"/>
              </a:ext>
            </a:extLst>
          </p:cNvPr>
          <p:cNvCxnSpPr>
            <a:cxnSpLocks/>
          </p:cNvCxnSpPr>
          <p:nvPr userDrawn="1"/>
        </p:nvCxnSpPr>
        <p:spPr>
          <a:xfrm>
            <a:off x="3448081" y="5527699"/>
            <a:ext cx="0" cy="78674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3CC1F4-EFA9-425D-83A9-5AEFFFC58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008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96313B2-FF72-483D-8BC9-EDB556059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531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453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33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3800"/>
            <a:ext cx="5181600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5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34" y="1193800"/>
            <a:ext cx="4373461" cy="467360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997140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997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D178B6-7A44-4C6F-8F99-4D93D56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933" y="499873"/>
            <a:ext cx="10693867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8E7A70-F108-4E83-B62E-7F1330957A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9933" y="1908141"/>
            <a:ext cx="5181600" cy="395926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E87FE4-A1D8-4366-9C55-218877B1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141"/>
            <a:ext cx="5181600" cy="3959260"/>
          </a:xfrm>
        </p:spPr>
        <p:txBody>
          <a:bodyPr/>
          <a:lstStyle>
            <a:lvl2pPr>
              <a:defRPr/>
            </a:lvl2pPr>
            <a:lvl3pPr>
              <a:defRPr sz="1600"/>
            </a:lvl3pPr>
            <a:lvl4pPr>
              <a:defRPr sz="1467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0122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0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0B87E9-AC65-4F26-8352-44848DBD15A9}"/>
              </a:ext>
            </a:extLst>
          </p:cNvPr>
          <p:cNvSpPr/>
          <p:nvPr userDrawn="1"/>
        </p:nvSpPr>
        <p:spPr>
          <a:xfrm>
            <a:off x="0" y="6060443"/>
            <a:ext cx="12192000" cy="797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B31C2-72EF-4CD1-88D0-1F55636CC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0" y="6242781"/>
            <a:ext cx="744220" cy="4121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DD36-2264-2FEB-305E-506B8815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89B3-4E6A-0256-65D2-DDDF41BD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49475"/>
            <a:ext cx="5157787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2550-4E07-186E-37AC-9460F25FA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E7D83-40E2-3619-05E4-FCD432E2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49475"/>
            <a:ext cx="518318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892F6-41E5-4308-A1E2-F9E9EBFD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D9ACE-2D84-5B7E-4E61-0E850617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4"/>
            <a:ext cx="10515600" cy="1123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87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787035"/>
            <a:ext cx="10355944" cy="689420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AC55F1-78D7-4358-9B47-EF0AE06A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728" y="5527699"/>
            <a:ext cx="6302144" cy="231287"/>
          </a:xfrm>
        </p:spPr>
        <p:txBody>
          <a:bodyPr anchor="b" anchorCtr="0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C1B056-BBFB-4F6B-824A-0A8C47D82016}"/>
              </a:ext>
            </a:extLst>
          </p:cNvPr>
          <p:cNvCxnSpPr>
            <a:cxnSpLocks/>
          </p:cNvCxnSpPr>
          <p:nvPr userDrawn="1"/>
        </p:nvCxnSpPr>
        <p:spPr>
          <a:xfrm>
            <a:off x="3448081" y="5527699"/>
            <a:ext cx="0" cy="78674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EB445E0-DF70-4E53-BB1A-87CEB1F8E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008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0CC88B5-4542-4B1E-AAFD-813174E8E2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5314" y="5869096"/>
            <a:ext cx="3232149" cy="53551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45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381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01824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381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829" y="6488409"/>
            <a:ext cx="8522291" cy="194739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425B77D2-F868-9568-503E-C39CDC95A08F}"/>
              </a:ext>
            </a:extLst>
          </p:cNvPr>
          <p:cNvSpPr txBox="1"/>
          <p:nvPr userDrawn="1"/>
        </p:nvSpPr>
        <p:spPr>
          <a:xfrm>
            <a:off x="8635182" y="6492131"/>
            <a:ext cx="2325432" cy="1077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latin typeface="Arial"/>
                <a:cs typeface="Arial"/>
              </a:rPr>
              <a:t>© 2026 Cellphire Therapeutics, Inc. | Confidential 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167144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ithout Non-confiden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24888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15690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34F445-E344-8AF9-2E3B-8F73FC1EE84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0270" y="1335276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8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24890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796639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442B7-B51F-F585-2AE8-DE0007EB53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715" y="1229432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46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7" y="891894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95272E-459D-41B4-D8FC-5BC5AC8C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9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56515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493292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50037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891893"/>
            <a:ext cx="11051459" cy="369332"/>
          </a:xfrm>
          <a:prstGeom prst="rect">
            <a:avLst/>
          </a:prstGeom>
        </p:spPr>
        <p:txBody>
          <a:bodyPr/>
          <a:lstStyle>
            <a:lvl1pPr>
              <a:defRPr sz="1867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300" y="6306628"/>
            <a:ext cx="8017328" cy="184665"/>
          </a:xfrm>
        </p:spPr>
        <p:txBody>
          <a:bodyPr anchor="t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07358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28497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tor wearing surgical gear&#10;&#10;Description automatically generated">
            <a:extLst>
              <a:ext uri="{FF2B5EF4-FFF2-40B4-BE49-F238E27FC236}">
                <a16:creationId xmlns:a16="http://schemas.microsoft.com/office/drawing/2014/main" id="{BCC26B3B-1C13-87A7-E0A3-0E72674D4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89" y="-1"/>
            <a:ext cx="924221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427ACE-59AA-B1DF-AF1D-5F36DFF9C4B7}"/>
              </a:ext>
            </a:extLst>
          </p:cNvPr>
          <p:cNvSpPr/>
          <p:nvPr userDrawn="1"/>
        </p:nvSpPr>
        <p:spPr>
          <a:xfrm>
            <a:off x="1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42E4A9-2EA1-CA39-0C3D-29D0FC1B771F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34FC9E8C-C4C2-3815-F60F-6DA9EA66B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026CA6-06B0-71CD-0015-66F74F983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745" y="3066481"/>
            <a:ext cx="3444612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7530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8DEDA4F8-D548-20B3-8D5A-B587668BFFA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934" y="339178"/>
            <a:ext cx="10838577" cy="369332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33" y="893759"/>
            <a:ext cx="9608192" cy="4673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40EFBA-2280-27DD-86F1-E8C83D41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8" y="6488412"/>
            <a:ext cx="330549" cy="18466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334417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3717" y="1278973"/>
            <a:ext cx="11051459" cy="4673600"/>
          </a:xfrm>
          <a:prstGeom prst="rect">
            <a:avLst/>
          </a:prstGeom>
        </p:spPr>
        <p:txBody>
          <a:bodyPr/>
          <a:lstStyle>
            <a:lvl1pPr>
              <a:defRPr sz="2133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2pPr>
            <a:lvl3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3pPr>
            <a:lvl4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4pPr>
            <a:lvl5pPr>
              <a:defRPr sz="2133">
                <a:solidFill>
                  <a:schemeClr val="tx2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7" y="810930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071845D1-6A89-B04D-E914-496108214CC2}"/>
              </a:ext>
            </a:extLst>
          </p:cNvPr>
          <p:cNvSpPr txBox="1"/>
          <p:nvPr userDrawn="1"/>
        </p:nvSpPr>
        <p:spPr>
          <a:xfrm>
            <a:off x="8635183" y="6492132"/>
            <a:ext cx="2325432" cy="1077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latin typeface="Arial"/>
                <a:cs typeface="Arial"/>
              </a:rPr>
              <a:t>© 2025 Cellphire Therapeutics, Inc. | Non-Confidential 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342544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">
            <a:extLst>
              <a:ext uri="{FF2B5EF4-FFF2-40B4-BE49-F238E27FC236}">
                <a16:creationId xmlns:a16="http://schemas.microsoft.com/office/drawing/2014/main" id="{A7DD1978-8702-96D1-A2D6-A708BB676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340" y="-28457"/>
            <a:ext cx="7516661" cy="6886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85115E-0A2C-98E1-5D57-7D78F1F829CD}"/>
              </a:ext>
            </a:extLst>
          </p:cNvPr>
          <p:cNvSpPr/>
          <p:nvPr userDrawn="1"/>
        </p:nvSpPr>
        <p:spPr>
          <a:xfrm>
            <a:off x="1" y="-14229"/>
            <a:ext cx="4539919" cy="6886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D28E5-78AC-2558-5532-09FF8A1FEE1D}"/>
              </a:ext>
            </a:extLst>
          </p:cNvPr>
          <p:cNvSpPr/>
          <p:nvPr userDrawn="1"/>
        </p:nvSpPr>
        <p:spPr>
          <a:xfrm>
            <a:off x="4138865" y="2679033"/>
            <a:ext cx="866275" cy="1395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A purple and blue curves on a black background&#10;&#10;Description automatically generated">
            <a:extLst>
              <a:ext uri="{FF2B5EF4-FFF2-40B4-BE49-F238E27FC236}">
                <a16:creationId xmlns:a16="http://schemas.microsoft.com/office/drawing/2014/main" id="{F8E68455-CA32-E2F6-D311-C8C2DF545A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31" y="1346239"/>
            <a:ext cx="7628100" cy="40612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0970D13-EBB4-B15E-EEF3-AF62FA651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745" y="3066481"/>
            <a:ext cx="3444612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9447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DD36-2264-2FEB-305E-506B8815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89B3-4E6A-0256-65D2-DDDF41BD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49475"/>
            <a:ext cx="5157787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2550-4E07-186E-37AC-9460F25FA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668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E7D83-40E2-3619-05E4-FCD432E2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49475"/>
            <a:ext cx="518318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892F6-41E5-4308-A1E2-F9E9EBFD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47D-707D-4B4C-834D-8FACA04E9F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D9ACE-2D84-5B7E-4E61-0E850617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51" y="190834"/>
            <a:ext cx="10515600" cy="1123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6601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63715" y="891892"/>
            <a:ext cx="11051461" cy="369333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r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49299" y="6306625"/>
            <a:ext cx="8017331" cy="1846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" b="0"/>
            </a:lvl1pPr>
          </a:lstStyle>
          <a:p>
            <a:r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8644203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717" y="496342"/>
            <a:ext cx="11051459" cy="369332"/>
          </a:xfrm>
        </p:spPr>
        <p:txBody>
          <a:bodyPr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8B778-17D5-23A6-FDDB-D4D391B1B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16" y="929993"/>
            <a:ext cx="11051459" cy="3693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cap="none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EE92E-6375-E3AE-69E2-B53276507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404" y="6488409"/>
            <a:ext cx="6310606" cy="184665"/>
          </a:xfrm>
        </p:spPr>
        <p:txBody>
          <a:bodyPr anchor="ctr" anchorCtr="0"/>
          <a:lstStyle>
            <a:lvl1pPr>
              <a:lnSpc>
                <a:spcPct val="100000"/>
              </a:lnSpc>
              <a:defRPr sz="800" b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defRPr sz="1067"/>
            </a:lvl2pPr>
            <a:lvl3pPr>
              <a:lnSpc>
                <a:spcPct val="100000"/>
              </a:lnSpc>
              <a:defRPr sz="1067"/>
            </a:lvl3pPr>
            <a:lvl4pPr>
              <a:lnSpc>
                <a:spcPct val="100000"/>
              </a:lnSpc>
              <a:defRPr sz="1067"/>
            </a:lvl4pPr>
            <a:lvl5pPr>
              <a:lnSpc>
                <a:spcPct val="100000"/>
              </a:lnSpc>
              <a:defRPr sz="1067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442B7-B51F-F585-2AE8-DE0007EB53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715" y="1596150"/>
            <a:ext cx="11051459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200" b="1" kern="1200" dirty="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>
              <a:defRPr lang="en-US" sz="1900" dirty="0">
                <a:latin typeface="Aptos" panose="020B0004020202020204" pitchFamily="34" charset="0"/>
              </a:defRPr>
            </a:lvl2pPr>
            <a:lvl3pPr>
              <a:defRPr lang="en-US" sz="1700" dirty="0">
                <a:latin typeface="Aptos" panose="020B0004020202020204" pitchFamily="34" charset="0"/>
              </a:defRPr>
            </a:lvl3pPr>
            <a:lvl4pPr>
              <a:defRPr lang="en-US" dirty="0">
                <a:latin typeface="Aptos" panose="020B0004020202020204" pitchFamily="34" charset="0"/>
              </a:defRPr>
            </a:lvl4pPr>
            <a:lvl5pPr>
              <a:defRPr lang="en-US" dirty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60154-1D5A-422E-6D32-65F8EB08609E}"/>
              </a:ext>
            </a:extLst>
          </p:cNvPr>
          <p:cNvSpPr txBox="1"/>
          <p:nvPr userDrawn="1"/>
        </p:nvSpPr>
        <p:spPr>
          <a:xfrm>
            <a:off x="10100334" y="6488409"/>
            <a:ext cx="170120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/>
              <a:t>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100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1CDA1F2-45CD-4172-B09C-F4116C6B8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6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787035"/>
            <a:ext cx="10355944" cy="689420"/>
          </a:xfrm>
        </p:spPr>
        <p:txBody>
          <a:bodyPr wrap="square" anchor="b">
            <a:spAutoFit/>
          </a:bodyPr>
          <a:lstStyle>
            <a:lvl1pPr algn="l">
              <a:lnSpc>
                <a:spcPct val="84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399" y="3861117"/>
            <a:ext cx="10355944" cy="649923"/>
          </a:xfrm>
        </p:spPr>
        <p:txBody>
          <a:bodyPr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MEETING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3BB6A-B315-4407-996C-4590705B0596}"/>
              </a:ext>
            </a:extLst>
          </p:cNvPr>
          <p:cNvCxnSpPr/>
          <p:nvPr userDrawn="1"/>
        </p:nvCxnSpPr>
        <p:spPr>
          <a:xfrm>
            <a:off x="660401" y="3668785"/>
            <a:ext cx="3008385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7E27CF-ED54-49FB-94E3-B54F974B9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0" y="5497539"/>
            <a:ext cx="1253200" cy="69394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13D017-58C3-4D5D-B87F-7A5714DEDF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3226" y="5811340"/>
            <a:ext cx="3757084" cy="240065"/>
          </a:xfrm>
        </p:spPr>
        <p:txBody>
          <a:bodyPr>
            <a:noAutofit/>
          </a:bodyPr>
          <a:lstStyle>
            <a:lvl1pPr>
              <a:defRPr sz="1733" b="0" cap="none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42719B-A274-4D4F-9C7D-FD0706BF6B36}"/>
              </a:ext>
            </a:extLst>
          </p:cNvPr>
          <p:cNvCxnSpPr>
            <a:cxnSpLocks/>
          </p:cNvCxnSpPr>
          <p:nvPr userDrawn="1"/>
        </p:nvCxnSpPr>
        <p:spPr>
          <a:xfrm>
            <a:off x="3446223" y="5770697"/>
            <a:ext cx="0" cy="29260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6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6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image" Target="../media/image8.sv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1.xml"/><Relationship Id="rId30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image" Target="../media/image2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  <p:sldLayoutId id="2147483765" r:id="rId5"/>
    <p:sldLayoutId id="2147483719" r:id="rId6"/>
    <p:sldLayoutId id="2147483766" r:id="rId7"/>
    <p:sldLayoutId id="21474837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6C12F2-69A3-4461-A2CB-962F3F1BD9BF}"/>
              </a:ext>
            </a:extLst>
          </p:cNvPr>
          <p:cNvSpPr/>
          <p:nvPr userDrawn="1"/>
        </p:nvSpPr>
        <p:spPr>
          <a:xfrm>
            <a:off x="0" y="6060443"/>
            <a:ext cx="12192000" cy="797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33" y="496342"/>
            <a:ext cx="10838577" cy="369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1193801"/>
            <a:ext cx="9608192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1800" y="6398960"/>
            <a:ext cx="4114800" cy="14362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r>
              <a:rPr lang="en-US"/>
              <a:t>© 2025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0251" y="6365545"/>
            <a:ext cx="330549" cy="184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7743E6-6C9B-4041-AAE7-B859C139DAFF}"/>
              </a:ext>
            </a:extLst>
          </p:cNvPr>
          <p:cNvCxnSpPr>
            <a:cxnSpLocks/>
          </p:cNvCxnSpPr>
          <p:nvPr userDrawn="1"/>
        </p:nvCxnSpPr>
        <p:spPr>
          <a:xfrm>
            <a:off x="683260" y="932541"/>
            <a:ext cx="1081525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173E2-3114-495F-A725-64E5E21482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0" y="6242781"/>
            <a:ext cx="744220" cy="4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68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400"/>
        </a:spcBef>
        <a:spcAft>
          <a:spcPts val="8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224361" indent="-224361" algn="l" defTabSz="914377" rtl="0" eaLnBrk="1" latinLnBrk="0" hangingPunct="1">
        <a:lnSpc>
          <a:spcPct val="90000"/>
        </a:lnSpc>
        <a:spcBef>
          <a:spcPts val="400"/>
        </a:spcBef>
        <a:buClr>
          <a:schemeClr val="bg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59306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1550" indent="-2222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916494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868">
          <p15:clr>
            <a:srgbClr val="F26B43"/>
          </p15:clr>
        </p15:guide>
        <p15:guide id="4" pos="5424">
          <p15:clr>
            <a:srgbClr val="F26B43"/>
          </p15:clr>
        </p15:guide>
        <p15:guide id="5" pos="4856">
          <p15:clr>
            <a:srgbClr val="F26B43"/>
          </p15:clr>
        </p15:guide>
        <p15:guide id="6" orient="horz" pos="27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7BC3482-CC98-41B4-82D8-4DF644565A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47" imgH="348" progId="TCLayout.ActiveDocument.1">
                  <p:embed/>
                </p:oleObj>
              </mc:Choice>
              <mc:Fallback>
                <p:oleObj name="think-cell Slide" r:id="rId28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7BC3482-CC98-41B4-82D8-4DF644565A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33" y="496342"/>
            <a:ext cx="10838577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1193801"/>
            <a:ext cx="9608192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887" y="6488410"/>
            <a:ext cx="330549" cy="184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083C55-92BC-EAFB-DEAB-55CB3A7501BF}"/>
              </a:ext>
            </a:extLst>
          </p:cNvPr>
          <p:cNvCxnSpPr/>
          <p:nvPr userDrawn="1"/>
        </p:nvCxnSpPr>
        <p:spPr>
          <a:xfrm>
            <a:off x="0" y="6286344"/>
            <a:ext cx="12192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1C8F8-0F01-D63A-65A1-66C8888348FC}"/>
              </a:ext>
            </a:extLst>
          </p:cNvPr>
          <p:cNvCxnSpPr>
            <a:cxnSpLocks/>
          </p:cNvCxnSpPr>
          <p:nvPr userDrawn="1"/>
        </p:nvCxnSpPr>
        <p:spPr>
          <a:xfrm>
            <a:off x="679596" y="6286344"/>
            <a:ext cx="0" cy="57165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0A80F085-B769-5636-A7A4-BBCEF268E6E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48708" y="6368893"/>
            <a:ext cx="748949" cy="41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D8FBA-5AE8-AC66-F69F-E753A0B7AEBE}"/>
              </a:ext>
            </a:extLst>
          </p:cNvPr>
          <p:cNvSpPr txBox="1"/>
          <p:nvPr userDrawn="1"/>
        </p:nvSpPr>
        <p:spPr>
          <a:xfrm>
            <a:off x="8675161" y="6473020"/>
            <a:ext cx="2568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2"/>
                </a:solidFill>
              </a:rPr>
              <a:t>© 2025 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 Therapeutics, Inc. | Confidential    </a:t>
            </a:r>
          </a:p>
        </p:txBody>
      </p:sp>
    </p:spTree>
    <p:extLst>
      <p:ext uri="{BB962C8B-B14F-4D97-AF65-F5344CB8AC3E}">
        <p14:creationId xmlns:p14="http://schemas.microsoft.com/office/powerpoint/2010/main" val="13033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718" r:id="rId8"/>
    <p:sldLayoutId id="2147483720" r:id="rId9"/>
    <p:sldLayoutId id="2147483721" r:id="rId10"/>
    <p:sldLayoutId id="2147483729" r:id="rId11"/>
    <p:sldLayoutId id="2147483748" r:id="rId12"/>
    <p:sldLayoutId id="2147483750" r:id="rId13"/>
    <p:sldLayoutId id="2147483751" r:id="rId14"/>
    <p:sldLayoutId id="2147483753" r:id="rId15"/>
    <p:sldLayoutId id="2147483778" r:id="rId16"/>
    <p:sldLayoutId id="2147483756" r:id="rId17"/>
    <p:sldLayoutId id="2147483776" r:id="rId18"/>
    <p:sldLayoutId id="2147483777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400"/>
        </a:spcBef>
        <a:spcAft>
          <a:spcPts val="800"/>
        </a:spcAft>
        <a:buFont typeface="Arial" panose="020B0604020202020204" pitchFamily="34" charset="0"/>
        <a:buNone/>
        <a:defRPr sz="20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24361" indent="-224361" algn="l" defTabSz="914377" rtl="0" eaLnBrk="1" latinLnBrk="0" hangingPunct="1">
        <a:lnSpc>
          <a:spcPct val="90000"/>
        </a:lnSpc>
        <a:spcBef>
          <a:spcPts val="400"/>
        </a:spcBef>
        <a:buClr>
          <a:schemeClr val="bg2"/>
        </a:buClr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2pPr>
      <a:lvl3pPr marL="459306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681550" indent="-2222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916494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67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CE9B5C3-4876-32B6-2FA5-69D8014640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81" imgH="381" progId="TCLayout.ActiveDocument.1">
                  <p:embed/>
                </p:oleObj>
              </mc:Choice>
              <mc:Fallback>
                <p:oleObj name="think-cell Slide" r:id="rId26" imgW="381" imgH="38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CE9B5C3-4876-32B6-2FA5-69D801464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C6C12F2-69A3-4461-A2CB-962F3F1BD9BF}"/>
              </a:ext>
            </a:extLst>
          </p:cNvPr>
          <p:cNvSpPr/>
          <p:nvPr userDrawn="1"/>
        </p:nvSpPr>
        <p:spPr>
          <a:xfrm>
            <a:off x="0" y="6060443"/>
            <a:ext cx="12192000" cy="797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33" y="496342"/>
            <a:ext cx="10838577" cy="369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33" y="1193801"/>
            <a:ext cx="9608192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1800" y="6398960"/>
            <a:ext cx="4114800" cy="14362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33">
                <a:solidFill>
                  <a:schemeClr val="tx1"/>
                </a:solidFill>
              </a:defRPr>
            </a:lvl1pPr>
          </a:lstStyle>
          <a:p>
            <a:r>
              <a:rPr lang="en-US"/>
              <a:t>© 2026 Cellphire, Inc.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0251" y="6365545"/>
            <a:ext cx="330549" cy="184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2AA240-EF9F-46CE-9076-02F2D9E7E27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7743E6-6C9B-4041-AAE7-B859C139DAFF}"/>
              </a:ext>
            </a:extLst>
          </p:cNvPr>
          <p:cNvCxnSpPr>
            <a:cxnSpLocks/>
          </p:cNvCxnSpPr>
          <p:nvPr userDrawn="1"/>
        </p:nvCxnSpPr>
        <p:spPr>
          <a:xfrm>
            <a:off x="683260" y="932541"/>
            <a:ext cx="1081525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173E2-3114-495F-A725-64E5E21482D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0" y="6242781"/>
            <a:ext cx="744220" cy="4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57" r:id="rId12"/>
    <p:sldLayoutId id="2147483758" r:id="rId13"/>
    <p:sldLayoutId id="2147483754" r:id="rId14"/>
    <p:sldLayoutId id="2147483755" r:id="rId15"/>
    <p:sldLayoutId id="2147483722" r:id="rId16"/>
    <p:sldLayoutId id="2147483723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2400"/>
        </a:spcBef>
        <a:spcAft>
          <a:spcPts val="8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224361" indent="-224361" algn="l" defTabSz="914377" rtl="0" eaLnBrk="1" latinLnBrk="0" hangingPunct="1">
        <a:lnSpc>
          <a:spcPct val="90000"/>
        </a:lnSpc>
        <a:spcBef>
          <a:spcPts val="400"/>
        </a:spcBef>
        <a:buClr>
          <a:schemeClr val="bg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59306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1550" indent="-2222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916494" indent="-234945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868">
          <p15:clr>
            <a:srgbClr val="F26B43"/>
          </p15:clr>
        </p15:guide>
        <p15:guide id="4" pos="5424">
          <p15:clr>
            <a:srgbClr val="F26B43"/>
          </p15:clr>
        </p15:guide>
        <p15:guide id="5" pos="4856">
          <p15:clr>
            <a:srgbClr val="F26B43"/>
          </p15:clr>
        </p15:guide>
        <p15:guide id="6" orient="horz" pos="2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sblood.org/abc-newsletter/2023-nbcus-data-findings/?utm_source=chatgpt.com" TargetMode="External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onlinelibrary.wiley.com/doi/full/10.1111/trf.16561" TargetMode="External"/><Relationship Id="rId5" Type="http://schemas.openxmlformats.org/officeDocument/2006/relationships/hyperlink" Target="https://transfusionnews.com/2021/08/03/u-s-national-platelet-inventory-and-transfusion-practice-survey/?utm_source=chatgpt.com" TargetMode="External"/><Relationship Id="rId4" Type="http://schemas.openxmlformats.org/officeDocument/2006/relationships/hyperlink" Target="https://www.uab.edu/news/research-innovation/research-shows-u-s-ability-to-treat-patients-who-require-blood-on-any-given-day-in-per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FAD_F2725AF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379" y="1465775"/>
            <a:ext cx="5815832" cy="1804217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</a:rPr>
              <a:t>Cellphire</a:t>
            </a:r>
            <a:r>
              <a:rPr lang="en-US" b="1">
                <a:solidFill>
                  <a:schemeClr val="bg1"/>
                </a:solidFill>
              </a:rPr>
              <a:t> Therapeutics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670" y="3429000"/>
            <a:ext cx="5528541" cy="150018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800" dirty="0">
                <a:solidFill>
                  <a:schemeClr val="bg1"/>
                </a:solidFill>
                <a:latin typeface="Acumin Pro"/>
              </a:rPr>
              <a:t>“Harnessing platelets' unique biology to save lives”</a:t>
            </a:r>
            <a:r>
              <a:rPr lang="en-US" sz="3100" dirty="0">
                <a:latin typeface="Acumin Pro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latin typeface="Acumin Pro"/>
              </a:rPr>
              <a:t>Joseph Rappold, MD, FACS</a:t>
            </a:r>
          </a:p>
          <a:p>
            <a:r>
              <a:rPr lang="en-US" sz="3600" dirty="0">
                <a:solidFill>
                  <a:schemeClr val="bg1"/>
                </a:solidFill>
                <a:latin typeface="Acumin Pro"/>
              </a:rPr>
              <a:t>jrappold@cellphire.com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1D2B4-0B17-7335-0E1B-75C3821F5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2537" cy="106761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D871-3359-01DD-ADBE-A9A3A814E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904BE-9644-D2C1-8A0F-250413A4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28" y="231443"/>
            <a:ext cx="11051459" cy="369332"/>
          </a:xfrm>
        </p:spPr>
        <p:txBody>
          <a:bodyPr/>
          <a:lstStyle/>
          <a:p>
            <a:r>
              <a:rPr lang="en-US" sz="2400">
                <a:latin typeface="Arial"/>
                <a:cs typeface="Arial"/>
              </a:rPr>
              <a:t>The Critical Challenge: Platelet Shortages &amp; Rationing Impacting Patient Care &amp; Putting Strain on Hospitals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16A34-D50B-A99E-20AB-D7BCD2E2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537" y="1929285"/>
            <a:ext cx="5297341" cy="3188606"/>
          </a:xfrm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&gt;Every year, US hospitals waste more than $240M on expired platelets</a:t>
            </a:r>
            <a:r>
              <a:rPr lang="en-US" sz="1600" baseline="30000">
                <a:latin typeface="Arial"/>
                <a:cs typeface="Arial"/>
              </a:rPr>
              <a:t>2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~33% of Hospitals have no platelets</a:t>
            </a:r>
            <a:r>
              <a:rPr lang="en-US" sz="1600" baseline="30000">
                <a:latin typeface="Arial"/>
                <a:cs typeface="Arial"/>
              </a:rPr>
              <a:t>3</a:t>
            </a: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Clinical disparities in “trauma deserts”</a:t>
            </a: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Air transport of patients in severe bleeding situations</a:t>
            </a: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Eliminates participation in key lines of business (e.g.,  procedures, Labor &amp; Delivery)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>
                <a:latin typeface="Arial"/>
                <a:cs typeface="Arial"/>
              </a:rPr>
              <a:t>Rationing dynamics</a:t>
            </a:r>
            <a:endParaRPr lang="en-US" sz="1600">
              <a:latin typeface="Arial"/>
              <a:cs typeface="Arial"/>
            </a:endParaRP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Delayed prophylactic procedures</a:t>
            </a:r>
            <a:r>
              <a:rPr lang="en-US" sz="1600" baseline="30000">
                <a:latin typeface="Arial"/>
                <a:cs typeface="Arial"/>
              </a:rPr>
              <a:t>4</a:t>
            </a: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Unpredictable supply from blood centers</a:t>
            </a:r>
            <a:r>
              <a:rPr lang="en-US" sz="1600" baseline="30000">
                <a:latin typeface="Arial"/>
                <a:cs typeface="Arial"/>
              </a:rPr>
              <a:t>5</a:t>
            </a:r>
          </a:p>
          <a:p>
            <a:pPr marL="224155" lvl="1" indent="-22415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latin typeface="Arial"/>
                <a:cs typeface="Arial"/>
              </a:rPr>
              <a:t>Patients receive lower-than-standard doses</a:t>
            </a:r>
            <a:r>
              <a:rPr lang="en-US" sz="1600" baseline="30000">
                <a:latin typeface="Arial"/>
                <a:cs typeface="Arial"/>
              </a:rPr>
              <a:t>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C9EF-C21A-27AC-EB3C-83662FE9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AA240-EF9F-46CE-9076-02F2D9E7E2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6AEC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6AEC7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65E86-8FFB-0A31-C3F5-0267E36F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528" y="999796"/>
            <a:ext cx="11051459" cy="3693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>
                <a:latin typeface="Aptos"/>
              </a:rPr>
              <a:t>Inherent nature of RTP </a:t>
            </a:r>
            <a:r>
              <a:rPr lang="en-US" sz="1600">
                <a:latin typeface="Arial"/>
                <a:cs typeface="Arial"/>
              </a:rPr>
              <a:t>Short</a:t>
            </a:r>
            <a:r>
              <a:rPr lang="en-US" sz="1600">
                <a:latin typeface="Aptos"/>
              </a:rPr>
              <a:t> Shelf Life has broad implications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A965EE-ACA0-8AD5-5C3B-5DE9D0DFB6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7353" y="6277543"/>
            <a:ext cx="11306882" cy="534473"/>
          </a:xfr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Source: NEJM - Riley, et al, “Ensuring a Reliable Platelet Supply in the United States.” NEJM. 2023, Gehrie, et al, Transfusion 2024, 64: 2001-2013.</a:t>
            </a:r>
            <a:endParaRPr lang="en-US">
              <a:solidFill>
                <a:schemeClr val="tx2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NBCUS- </a:t>
            </a:r>
            <a:r>
              <a:rPr lang="en-US" sz="600" b="0">
                <a:solidFill>
                  <a:schemeClr val="tx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NBCUS Data Findings on Blood Collection &amp; Donation Trends</a:t>
            </a:r>
            <a:r>
              <a:rPr lang="en-US" sz="600" b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33% hospital </a:t>
            </a:r>
            <a:r>
              <a:rPr lang="en-US" sz="600" b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shows U.S. ability to treat patients who require blood on any given day in peril | UAB News</a:t>
            </a: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2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Delayed surgeries </a:t>
            </a:r>
            <a:r>
              <a:rPr lang="en-US" sz="600" b="0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National Platelet Inventory and Transfusion Practice Survey - Transfusion News</a:t>
            </a:r>
            <a:r>
              <a:rPr lang="en-US" sz="600" b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Pandey S, Gelanger GA, Rajbhandary, Cohn CS, et al.  A survey of US hospitals on platelet inventory management, transfusion practice, and platelet availability.  Transfusion 2021</a:t>
            </a:r>
            <a:r>
              <a:rPr lang="en-US" sz="600" b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Doughty H, Green L, Callum J, Murphy MF; National Blood Transfusion Committee. Guidance from the National Blood Transfusion Committee. Br J </a:t>
            </a:r>
            <a:r>
              <a:rPr lang="en-US" sz="600" b="0" err="1">
                <a:solidFill>
                  <a:schemeClr val="tx2"/>
                </a:solidFill>
                <a:ea typeface="+mn-lt"/>
                <a:cs typeface="+mn-lt"/>
              </a:rPr>
              <a:t>Haematol</a:t>
            </a:r>
            <a:r>
              <a:rPr lang="en-US" sz="600" b="0">
                <a:solidFill>
                  <a:schemeClr val="tx2"/>
                </a:solidFill>
                <a:ea typeface="+mn-lt"/>
                <a:cs typeface="+mn-lt"/>
              </a:rPr>
              <a:t>. 2020;191(3):340-346. doi:10.1111/bjh.16736</a:t>
            </a:r>
            <a:r>
              <a:rPr lang="en-US" sz="600" b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2"/>
              </a:solidFill>
            </a:endParaRPr>
          </a:p>
          <a:p>
            <a:endParaRPr lang="en-US"/>
          </a:p>
          <a:p>
            <a:endParaRPr lang="en-US" sz="800" b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06D30-D713-10B6-BCB3-CA0329E90BD0}"/>
              </a:ext>
            </a:extLst>
          </p:cNvPr>
          <p:cNvSpPr txBox="1"/>
          <p:nvPr/>
        </p:nvSpPr>
        <p:spPr>
          <a:xfrm>
            <a:off x="729732" y="1922270"/>
            <a:ext cx="53545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4585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NEW ENGLAND JOURNAL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MEDICINE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0B75-4854-534E-EA99-F39BDAE49F4A}"/>
              </a:ext>
            </a:extLst>
          </p:cNvPr>
          <p:cNvSpPr txBox="1"/>
          <p:nvPr/>
        </p:nvSpPr>
        <p:spPr>
          <a:xfrm>
            <a:off x="5270695" y="2317313"/>
            <a:ext cx="657231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June,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558148-8CF8-E3EB-9753-C9D7F3956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16" y="3231736"/>
            <a:ext cx="5514895" cy="2516409"/>
          </a:xfrm>
          <a:prstGeom prst="rect">
            <a:avLst/>
          </a:prstGeom>
        </p:spPr>
      </p:pic>
      <p:sp>
        <p:nvSpPr>
          <p:cNvPr id="5" name="Round Diagonal Corner Rectangle 22">
            <a:extLst>
              <a:ext uri="{FF2B5EF4-FFF2-40B4-BE49-F238E27FC236}">
                <a16:creationId xmlns:a16="http://schemas.microsoft.com/office/drawing/2014/main" id="{9D149119-E282-AC6A-82D7-28EA73254A56}"/>
              </a:ext>
            </a:extLst>
          </p:cNvPr>
          <p:cNvSpPr/>
          <p:nvPr/>
        </p:nvSpPr>
        <p:spPr>
          <a:xfrm>
            <a:off x="583734" y="1419741"/>
            <a:ext cx="5559111" cy="492442"/>
          </a:xfrm>
          <a:prstGeom prst="round2DiagRect">
            <a:avLst>
              <a:gd name="adj1" fmla="val 3187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ound Diagonal Corner Rectangle 34">
            <a:extLst>
              <a:ext uri="{FF2B5EF4-FFF2-40B4-BE49-F238E27FC236}">
                <a16:creationId xmlns:a16="http://schemas.microsoft.com/office/drawing/2014/main" id="{814E921E-B810-EBB0-0E35-8021B22E3B3F}"/>
              </a:ext>
            </a:extLst>
          </p:cNvPr>
          <p:cNvSpPr/>
          <p:nvPr/>
        </p:nvSpPr>
        <p:spPr>
          <a:xfrm>
            <a:off x="6235502" y="1368489"/>
            <a:ext cx="5479572" cy="543694"/>
          </a:xfrm>
          <a:prstGeom prst="round2DiagRect">
            <a:avLst>
              <a:gd name="adj1" fmla="val 357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C9BF4-4197-7887-CF45-675DFAF9C268}"/>
              </a:ext>
            </a:extLst>
          </p:cNvPr>
          <p:cNvSpPr txBox="1"/>
          <p:nvPr/>
        </p:nvSpPr>
        <p:spPr>
          <a:xfrm>
            <a:off x="727368" y="1499167"/>
            <a:ext cx="4968448" cy="40011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Impact on patient </a:t>
            </a:r>
            <a:r>
              <a:rPr lang="en-US" b="1">
                <a:solidFill>
                  <a:prstClr val="white"/>
                </a:solidFill>
                <a:latin typeface="Arial"/>
                <a:cs typeface="Arial"/>
              </a:rPr>
              <a:t>care</a:t>
            </a:r>
            <a:r>
              <a:rPr lang="en-US" b="1" baseline="30000">
                <a:solidFill>
                  <a:prstClr val="white"/>
                </a:solidFill>
                <a:latin typeface="Arial"/>
                <a:cs typeface="Arial"/>
              </a:rPr>
              <a:t>1</a:t>
            </a:r>
            <a:endParaRPr lang="en-US" sz="1800" b="1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09A7E8-479C-732B-27C4-1338985B4E97}"/>
              </a:ext>
            </a:extLst>
          </p:cNvPr>
          <p:cNvSpPr txBox="1"/>
          <p:nvPr/>
        </p:nvSpPr>
        <p:spPr>
          <a:xfrm>
            <a:off x="6398901" y="1502806"/>
            <a:ext cx="516363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prstClr val="white"/>
                </a:solidFill>
                <a:latin typeface="Arial"/>
                <a:cs typeface="Arial"/>
              </a:rPr>
              <a:t>Systemic </a:t>
            </a:r>
            <a:r>
              <a:rPr lang="en-US" b="1">
                <a:solidFill>
                  <a:prstClr val="white"/>
                </a:solidFill>
                <a:latin typeface="Arial"/>
                <a:cs typeface="Arial"/>
              </a:rPr>
              <a:t>strains 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909F5D-4583-6BF9-9A31-B4A1A8370793}"/>
              </a:ext>
            </a:extLst>
          </p:cNvPr>
          <p:cNvSpPr txBox="1"/>
          <p:nvPr/>
        </p:nvSpPr>
        <p:spPr>
          <a:xfrm>
            <a:off x="1725078" y="5846202"/>
            <a:ext cx="8403110" cy="3734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ctr" defTabSz="914377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0037F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Current supply impacts clinical practice &amp; can lead to suboptimal care 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977CE-1C27-33F0-97D2-C9F0ECF8343B}"/>
              </a:ext>
            </a:extLst>
          </p:cNvPr>
          <p:cNvSpPr txBox="1"/>
          <p:nvPr/>
        </p:nvSpPr>
        <p:spPr>
          <a:xfrm>
            <a:off x="737056" y="2544724"/>
            <a:ext cx="457290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solidFill>
                  <a:srgbClr val="E59F3E"/>
                </a:solidFill>
                <a:latin typeface="Arial"/>
                <a:cs typeface="Arial"/>
              </a:rPr>
              <a:t>Higher use= bigger impact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E59F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80F80-865B-4AC4-5532-4D453AB26190}"/>
              </a:ext>
            </a:extLst>
          </p:cNvPr>
          <p:cNvSpPr txBox="1"/>
          <p:nvPr/>
        </p:nvSpPr>
        <p:spPr>
          <a:xfrm>
            <a:off x="672587" y="2974761"/>
            <a:ext cx="47451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4585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Hospitals with medium platelet use vs. Hospitals with high platelet use</a:t>
            </a:r>
          </a:p>
        </p:txBody>
      </p:sp>
    </p:spTree>
    <p:extLst>
      <p:ext uri="{BB962C8B-B14F-4D97-AF65-F5344CB8AC3E}">
        <p14:creationId xmlns:p14="http://schemas.microsoft.com/office/powerpoint/2010/main" val="40754806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A9322-2EC1-C679-3698-3D4B1DB06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A023-42B5-E038-5C03-B08DA85E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7" y="6541586"/>
            <a:ext cx="330549" cy="131489"/>
          </a:xfrm>
        </p:spPr>
        <p:txBody>
          <a:bodyPr/>
          <a:lstStyle/>
          <a:p>
            <a:fld id="{F82AA240-EF9F-46CE-9076-02F2D9E7E27F}" type="slidenum">
              <a:rPr lang="en-US" b="1" smtClean="0">
                <a:solidFill>
                  <a:schemeClr val="accent2"/>
                </a:solidFill>
              </a:rPr>
              <a:t>3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410B65-8FC7-DF90-313E-B851966B5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716" y="870033"/>
            <a:ext cx="11051459" cy="36933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>
                <a:latin typeface="Aptos"/>
              </a:rPr>
              <a:t>Commercially scalable, biologic quality platelets with a 5-year shelf life</a:t>
            </a:r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37BC0-152D-12C9-DFAE-A597593D0710}"/>
              </a:ext>
            </a:extLst>
          </p:cNvPr>
          <p:cNvSpPr txBox="1"/>
          <p:nvPr/>
        </p:nvSpPr>
        <p:spPr>
          <a:xfrm>
            <a:off x="812097" y="1994201"/>
            <a:ext cx="5666304" cy="33763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5-year shelf life vs. 7 days for RTPs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Phase 2/3 CRYPTICS trial stopped early for efficacy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Fast Track designation (March 2025)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FDA/DoD Medical Product Priority designation (Oct2025)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Stored at ≤-65°C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Universal donor</a:t>
            </a:r>
          </a:p>
          <a:p>
            <a:pPr marL="294005" lvl="1" indent="-28575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2"/>
                </a:solidFill>
                <a:latin typeface="Aptos"/>
              </a:rPr>
              <a:t>15 minutes from freezer to treatment</a:t>
            </a:r>
          </a:p>
        </p:txBody>
      </p:sp>
      <p:sp>
        <p:nvSpPr>
          <p:cNvPr id="12" name="Round Diagonal Corner Rectangle 14">
            <a:extLst>
              <a:ext uri="{FF2B5EF4-FFF2-40B4-BE49-F238E27FC236}">
                <a16:creationId xmlns:a16="http://schemas.microsoft.com/office/drawing/2014/main" id="{65FA7305-20F7-162C-C05C-1B918B2D34DD}"/>
              </a:ext>
            </a:extLst>
          </p:cNvPr>
          <p:cNvSpPr/>
          <p:nvPr/>
        </p:nvSpPr>
        <p:spPr>
          <a:xfrm>
            <a:off x="812096" y="1421861"/>
            <a:ext cx="5160337" cy="4904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ptos" panose="020B0004020202020204" pitchFamily="34" charset="0"/>
              </a:rPr>
              <a:t>CLPH-511 Key Product Attributes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D8A5E53-B9BD-9F63-6BB1-85E966FC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/>
                <a:cs typeface="Arial"/>
              </a:rPr>
              <a:t>CLPH-511: Frozen Activated Apheresis Platelets </a:t>
            </a: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40A9CCF5-F926-80A1-F7D4-106E881C0CA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143" y="1731905"/>
            <a:ext cx="2933481" cy="2975688"/>
          </a:xfrm>
          <a:prstGeom prst="rect">
            <a:avLst/>
          </a:prstGeom>
        </p:spPr>
      </p:pic>
      <p:sp>
        <p:nvSpPr>
          <p:cNvPr id="3" name="Text Placeholder 42">
            <a:extLst>
              <a:ext uri="{FF2B5EF4-FFF2-40B4-BE49-F238E27FC236}">
                <a16:creationId xmlns:a16="http://schemas.microsoft.com/office/drawing/2014/main" id="{E415FB22-3691-66DF-7E48-6F979471DB76}"/>
              </a:ext>
            </a:extLst>
          </p:cNvPr>
          <p:cNvSpPr txBox="1">
            <a:spLocks/>
          </p:cNvSpPr>
          <p:nvPr/>
        </p:nvSpPr>
        <p:spPr>
          <a:xfrm>
            <a:off x="722285" y="6368488"/>
            <a:ext cx="7843402" cy="3573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4361" indent="-224361" algn="l" defTabSz="914377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9306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1550" indent="-2222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6494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spcBef>
                <a:spcPts val="0"/>
              </a:spcBef>
              <a:spcAft>
                <a:spcPts val="0"/>
              </a:spcAft>
            </a:pPr>
            <a:r>
              <a:rPr lang="en-US" sz="800" b="0">
                <a:solidFill>
                  <a:schemeClr val="tx2"/>
                </a:solidFill>
              </a:rPr>
              <a:t>Source: CRYPTICS Investigator brochure and CLPH-511 Target Product Profile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8B998-1756-693E-B4E8-6AC83C3BFC66}"/>
              </a:ext>
            </a:extLst>
          </p:cNvPr>
          <p:cNvSpPr txBox="1"/>
          <p:nvPr/>
        </p:nvSpPr>
        <p:spPr>
          <a:xfrm>
            <a:off x="7184492" y="4705045"/>
            <a:ext cx="3653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platelet substitute, where platelets are in short supply or unavailable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0AA00-DCE9-BE4F-AEB2-7ECA1C8D2F13}"/>
              </a:ext>
            </a:extLst>
          </p:cNvPr>
          <p:cNvSpPr txBox="1"/>
          <p:nvPr/>
        </p:nvSpPr>
        <p:spPr>
          <a:xfrm>
            <a:off x="7681782" y="6517979"/>
            <a:ext cx="3271795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>
                <a:solidFill>
                  <a:schemeClr val="tx2"/>
                </a:solidFill>
              </a:rPr>
              <a:t>© 2025 </a:t>
            </a:r>
            <a:r>
              <a:rPr lang="en-US" sz="800" err="1">
                <a:solidFill>
                  <a:schemeClr val="tx2"/>
                </a:solidFill>
              </a:rPr>
              <a:t>Cellphire</a:t>
            </a:r>
            <a:r>
              <a:rPr lang="en-US" sz="800">
                <a:solidFill>
                  <a:schemeClr val="tx2"/>
                </a:solidFill>
              </a:rPr>
              <a:t> Therapeutics, Inc. | Confidential </a:t>
            </a:r>
            <a:endParaRPr lang="en-US">
              <a:solidFill>
                <a:schemeClr val="tx2"/>
              </a:solidFill>
            </a:endParaRPr>
          </a:p>
          <a:p>
            <a:pPr algn="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BF3BA-B6A2-A5CE-D43A-54D3F41285F4}"/>
              </a:ext>
            </a:extLst>
          </p:cNvPr>
          <p:cNvSpPr txBox="1"/>
          <p:nvPr/>
        </p:nvSpPr>
        <p:spPr>
          <a:xfrm>
            <a:off x="453081" y="5467865"/>
            <a:ext cx="11162270" cy="12710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baseline="0">
                <a:solidFill>
                  <a:schemeClr val="tx2"/>
                </a:solidFill>
                <a:latin typeface="Aptos"/>
                <a:ea typeface="Segoe UI"/>
                <a:cs typeface="Segoe UI"/>
              </a:rPr>
              <a:t>CLPH-511 manufactured from a pool of FDA-licensed, Group O, leukocyte reduced, irradiated </a:t>
            </a:r>
            <a:r>
              <a:rPr lang="en-US" sz="1600" b="1">
                <a:solidFill>
                  <a:schemeClr val="tx2"/>
                </a:solidFill>
                <a:latin typeface="Aptos"/>
                <a:ea typeface="Segoe UI"/>
                <a:cs typeface="Segoe UI"/>
              </a:rPr>
              <a:t>apheresis platelet</a:t>
            </a:r>
            <a:r>
              <a:rPr lang="en-US" sz="1600" b="1" baseline="0">
                <a:solidFill>
                  <a:schemeClr val="tx2"/>
                </a:solidFill>
                <a:latin typeface="Aptos"/>
                <a:ea typeface="Segoe UI"/>
                <a:cs typeface="Segoe UI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Aptos"/>
                <a:cs typeface="Segoe UI"/>
              </a:rPr>
              <a:t>units (≤10 unique donors)</a:t>
            </a:r>
            <a:r>
              <a:rPr sz="1600" b="1">
                <a:solidFill>
                  <a:schemeClr val="tx2"/>
                </a:solidFill>
                <a:latin typeface="Aptos"/>
                <a:cs typeface="Segoe UI"/>
              </a:rPr>
              <a:t>​</a:t>
            </a:r>
            <a:endParaRPr lang="en-US" sz="1600" b="1">
              <a:solidFill>
                <a:schemeClr val="tx2"/>
              </a:solidFill>
              <a:latin typeface="Aptos"/>
              <a:cs typeface="Segoe UI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rial"/>
              <a:buChar char="•"/>
            </a:pPr>
            <a:r>
              <a:rPr lang="en-US" sz="1600" b="1">
                <a:solidFill>
                  <a:schemeClr val="tx2"/>
                </a:solidFill>
                <a:latin typeface="Aptos"/>
                <a:cs typeface="Segoe UI"/>
              </a:rPr>
              <a:t>Goal: Indicated for treatment of acute hemorrhage in adults and pediatrics</a:t>
            </a:r>
          </a:p>
          <a:p>
            <a:pPr algn="l"/>
            <a:endParaRPr lang="en-US" sz="1600" b="1">
              <a:solidFill>
                <a:schemeClr val="tx2"/>
              </a:solidFill>
              <a:cs typeface="Segoe UI"/>
            </a:endParaRP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86565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24C1-DC90-45C1-9D2A-86A5CDE6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82CBEC-1875-74FB-76F7-AB0D3DE8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27" y="384856"/>
            <a:ext cx="3137114" cy="1302528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Arial"/>
                <a:cs typeface="Arial"/>
              </a:rPr>
              <a:t>Mechanism of Action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B758D24-7131-A34E-39E7-45DCB0F1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887" y="6433441"/>
            <a:ext cx="330549" cy="184665"/>
          </a:xfrm>
        </p:spPr>
        <p:txBody>
          <a:bodyPr/>
          <a:lstStyle/>
          <a:p>
            <a:pPr defTabSz="609585">
              <a:spcAft>
                <a:spcPts val="800"/>
              </a:spcAft>
              <a:defRPr/>
            </a:pPr>
            <a:fld id="{F82AA240-EF9F-46CE-9076-02F2D9E7E27F}" type="slidenum">
              <a:rPr lang="en-US" b="1">
                <a:solidFill>
                  <a:srgbClr val="06AEC7"/>
                </a:solidFill>
                <a:latin typeface="Aptos" panose="020B0004020202020204" pitchFamily="34" charset="0"/>
              </a:rPr>
              <a:pPr defTabSz="609585">
                <a:spcAft>
                  <a:spcPts val="800"/>
                </a:spcAft>
                <a:defRPr/>
              </a:pPr>
              <a:t>4</a:t>
            </a:fld>
            <a:endParaRPr lang="en-US" b="1">
              <a:solidFill>
                <a:srgbClr val="06AEC7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 descr="Diagram of a diagram showing the structure of a human body&#10;&#10;AI-generated content may be incorrect.">
            <a:extLst>
              <a:ext uri="{FF2B5EF4-FFF2-40B4-BE49-F238E27FC236}">
                <a16:creationId xmlns:a16="http://schemas.microsoft.com/office/drawing/2014/main" id="{7D4FEB81-0212-6876-3C4A-628AC1628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88" y="0"/>
            <a:ext cx="8381512" cy="62077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4FDF68-7548-E2E0-B367-A0DA889A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960" y="1798320"/>
            <a:ext cx="3648560" cy="4411859"/>
          </a:xfrm>
        </p:spPr>
        <p:txBody>
          <a:bodyPr vert="horz" lIns="0" tIns="0" rIns="0" bIns="0" rtlCol="0" anchor="t">
            <a:noAutofit/>
          </a:bodyPr>
          <a:lstStyle/>
          <a:p>
            <a:pPr marL="380365" indent="-380365">
              <a:spcBef>
                <a:spcPts val="800"/>
              </a:spcBef>
              <a:buClr>
                <a:schemeClr val="bg2"/>
              </a:buClr>
            </a:pPr>
            <a:r>
              <a:rPr lang="en-US" sz="2000">
                <a:solidFill>
                  <a:schemeClr val="tx2"/>
                </a:solidFill>
                <a:latin typeface="Aptos"/>
              </a:rPr>
              <a:t>The CLPH-511 activity is derived from the known hemostatic activity for platelets.</a:t>
            </a:r>
          </a:p>
          <a:p>
            <a:pPr marL="380365" indent="-380365">
              <a:spcBef>
                <a:spcPts val="800"/>
              </a:spcBef>
              <a:buClr>
                <a:schemeClr val="bg2"/>
              </a:buClr>
            </a:pPr>
            <a:r>
              <a:rPr lang="en-US" sz="2000">
                <a:solidFill>
                  <a:schemeClr val="tx2"/>
                </a:solidFill>
                <a:latin typeface="Aptos"/>
              </a:rPr>
              <a:t>Adhesion receptors for aggregation, thrombin generation and promotion of secondary hemostasis have been characterized for CLPH-511 in vitro</a:t>
            </a:r>
          </a:p>
        </p:txBody>
      </p:sp>
    </p:spTree>
    <p:extLst>
      <p:ext uri="{BB962C8B-B14F-4D97-AF65-F5344CB8AC3E}">
        <p14:creationId xmlns:p14="http://schemas.microsoft.com/office/powerpoint/2010/main" val="4067580660"/>
      </p:ext>
    </p:extLst>
  </p:cSld>
  <p:clrMapOvr>
    <a:masterClrMapping/>
  </p:clrMapOvr>
  <p:transition spd="slow">
    <p:wipe/>
  </p:transition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9209-6863-AA68-EBA6-BE92E088C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1CFE0F-949D-D48E-A6C1-2D722B98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89" y="374864"/>
            <a:ext cx="10838577" cy="369332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bg2"/>
                </a:solidFill>
                <a:latin typeface="Arial"/>
                <a:cs typeface="Arial"/>
              </a:rPr>
              <a:t>Pivotal Trial – CRYPTICS Phase 2/3 Trial</a:t>
            </a:r>
            <a:br>
              <a:rPr lang="en-US" sz="2400" b="1">
                <a:solidFill>
                  <a:schemeClr val="bg2"/>
                </a:solidFill>
                <a:latin typeface="Arial"/>
                <a:cs typeface="Arial"/>
              </a:rPr>
            </a:br>
            <a:endParaRPr lang="en-US" sz="2400" b="1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875D689-D3F1-0FB8-7676-AAEACDD4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spcAft>
                <a:spcPts val="800"/>
              </a:spcAft>
              <a:defRPr/>
            </a:pPr>
            <a:fld id="{F82AA240-EF9F-46CE-9076-02F2D9E7E27F}" type="slidenum">
              <a:rPr lang="en-US" b="1">
                <a:solidFill>
                  <a:srgbClr val="06AEC7"/>
                </a:solidFill>
                <a:latin typeface="Aptos" panose="020B0004020202020204" pitchFamily="34" charset="0"/>
              </a:rPr>
              <a:pPr defTabSz="609585">
                <a:spcAft>
                  <a:spcPts val="800"/>
                </a:spcAft>
                <a:defRPr/>
              </a:pPr>
              <a:t>5</a:t>
            </a:fld>
            <a:endParaRPr lang="en-US" b="1">
              <a:solidFill>
                <a:srgbClr val="06AEC7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70CC1-BDB3-43A4-1405-1B89464CA188}"/>
              </a:ext>
            </a:extLst>
          </p:cNvPr>
          <p:cNvSpPr txBox="1"/>
          <p:nvPr/>
        </p:nvSpPr>
        <p:spPr>
          <a:xfrm>
            <a:off x="1163067" y="1718483"/>
            <a:ext cx="10349137" cy="43216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Design: </a:t>
            </a:r>
            <a:r>
              <a:rPr lang="en-US" sz="1600">
                <a:solidFill>
                  <a:schemeClr val="tx2"/>
                </a:solidFill>
              </a:rPr>
              <a:t>Randomized, parallel-group, double-blind active comparator-controlled clinical trial</a:t>
            </a:r>
            <a:endParaRPr lang="en-US"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Study Conduct: </a:t>
            </a:r>
            <a:r>
              <a:rPr lang="en-US" sz="1600">
                <a:solidFill>
                  <a:schemeClr val="tx2"/>
                </a:solidFill>
              </a:rPr>
              <a:t>March 14, 2022 – </a:t>
            </a:r>
            <a:r>
              <a:rPr lang="en-US" sz="1600" b="1">
                <a:solidFill>
                  <a:schemeClr val="tx2"/>
                </a:solidFill>
              </a:rPr>
              <a:t>May 8, 2025 (study complete)</a:t>
            </a:r>
            <a:endParaRPr lang="en-US" sz="1600" b="1">
              <a:solidFill>
                <a:schemeClr val="tx2"/>
              </a:solidFill>
              <a:cs typeface="Arial"/>
            </a:endParaRPr>
          </a:p>
          <a:p>
            <a:pPr marL="837565" lvl="1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Study completed early due to meeting primary endpoint at interim analysis</a:t>
            </a:r>
            <a:endParaRPr lang="en-US" sz="1600" b="1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Sites: </a:t>
            </a:r>
            <a:r>
              <a:rPr lang="en-US" sz="1600">
                <a:solidFill>
                  <a:schemeClr val="tx2"/>
                </a:solidFill>
              </a:rPr>
              <a:t>18 active sites in the United States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Enrollment Target: </a:t>
            </a:r>
            <a:r>
              <a:rPr lang="en-US" sz="1600">
                <a:solidFill>
                  <a:schemeClr val="tx2"/>
                </a:solidFill>
              </a:rPr>
              <a:t>Up to 200 subjects (randomized 1:1, CLPH-511 or RTP)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Study Population</a:t>
            </a:r>
            <a:r>
              <a:rPr lang="en-US" sz="1600">
                <a:solidFill>
                  <a:schemeClr val="tx2"/>
                </a:solidFill>
              </a:rPr>
              <a:t>: Adult subjects undergoing cardiac surgery with cardiopulmonary bypass with risk of post-surgical bleeding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Dose: </a:t>
            </a:r>
            <a:r>
              <a:rPr lang="en-US" sz="1600">
                <a:solidFill>
                  <a:schemeClr val="tx2"/>
                </a:solidFill>
              </a:rPr>
              <a:t>1 unit, CLPH-511 (≥1.7 × 10</a:t>
            </a:r>
            <a:r>
              <a:rPr lang="en-US" sz="1600" baseline="30000">
                <a:solidFill>
                  <a:schemeClr val="tx2"/>
                </a:solidFill>
              </a:rPr>
              <a:t>11</a:t>
            </a:r>
            <a:r>
              <a:rPr lang="en-US" sz="1600">
                <a:solidFill>
                  <a:schemeClr val="tx2"/>
                </a:solidFill>
              </a:rPr>
              <a:t> platelets/unit) or RTP (≥3.0 × 10</a:t>
            </a:r>
            <a:r>
              <a:rPr lang="en-US" sz="1600" baseline="30000">
                <a:solidFill>
                  <a:schemeClr val="tx2"/>
                </a:solidFill>
              </a:rPr>
              <a:t>11</a:t>
            </a:r>
            <a:r>
              <a:rPr lang="en-US" sz="1600">
                <a:solidFill>
                  <a:schemeClr val="tx2"/>
                </a:solidFill>
              </a:rPr>
              <a:t> platelets/unit); up to 3 units in 24 hours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Transfusion Criteria: </a:t>
            </a:r>
            <a:r>
              <a:rPr lang="en-US" sz="1600">
                <a:solidFill>
                  <a:schemeClr val="tx2"/>
                </a:solidFill>
              </a:rPr>
              <a:t>Intraoperatively or post-operatively according a defined transfusion algorithm based on a combination of lab values, bleeding rate, and clinician’s judgement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pPr marL="227965" indent="-227965">
              <a:lnSpc>
                <a:spcPts val="1867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Follow-up period: </a:t>
            </a:r>
            <a:r>
              <a:rPr lang="en-US" sz="1600">
                <a:solidFill>
                  <a:schemeClr val="tx2"/>
                </a:solidFill>
              </a:rPr>
              <a:t>30-days post-first study drug administration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6750C22-6A93-F7C1-E1ED-3CEAEFE62263}"/>
              </a:ext>
            </a:extLst>
          </p:cNvPr>
          <p:cNvSpPr txBox="1">
            <a:spLocks/>
          </p:cNvSpPr>
          <p:nvPr/>
        </p:nvSpPr>
        <p:spPr>
          <a:xfrm>
            <a:off x="659514" y="1304242"/>
            <a:ext cx="5549072" cy="5650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7030A0"/>
                </a:solidFill>
                <a:latin typeface="Aptos"/>
              </a:rPr>
              <a:t>Study Design Overview</a:t>
            </a:r>
            <a:endParaRPr lang="en-US" sz="2400" b="0">
              <a:solidFill>
                <a:srgbClr val="7030A0"/>
              </a:solidFill>
              <a:latin typeface="Apto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9C6F9-E3F0-2214-AF32-BFED614B856C}"/>
              </a:ext>
            </a:extLst>
          </p:cNvPr>
          <p:cNvSpPr txBox="1"/>
          <p:nvPr/>
        </p:nvSpPr>
        <p:spPr>
          <a:xfrm>
            <a:off x="647500" y="415424"/>
            <a:ext cx="1138019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Randomized Controlled Trial Comparing Dimethyl Sulfoxide Cryopreserved Platelets to Liquid Stored Platelets in Patients Undergoing Cardiopulmonary Bypass Surgery (CRYPTICS)</a:t>
            </a:r>
          </a:p>
        </p:txBody>
      </p:sp>
    </p:spTree>
    <p:extLst>
      <p:ext uri="{BB962C8B-B14F-4D97-AF65-F5344CB8AC3E}">
        <p14:creationId xmlns:p14="http://schemas.microsoft.com/office/powerpoint/2010/main" val="20547414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CB1F-C988-7243-2EE0-7AE66DF9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12" y="2184962"/>
            <a:ext cx="5246223" cy="3858127"/>
          </a:xfrm>
        </p:spPr>
        <p:txBody>
          <a:bodyPr vert="horz" lIns="0" tIns="0" rIns="0" bIns="0" rtlCol="0" anchor="t">
            <a:noAutofit/>
          </a:bodyPr>
          <a:lstStyle/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Populations well matched</a:t>
            </a:r>
            <a:endParaRPr lang="en-US" sz="1800" b="0">
              <a:solidFill>
                <a:srgbClr val="545859"/>
              </a:solidFill>
              <a:latin typeface="Arial"/>
              <a:cs typeface="Arial"/>
            </a:endParaRP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Sensitivity analyses of primary endpoint appear consistent and supportive</a:t>
            </a:r>
            <a:endParaRPr lang="en-US" sz="1800" b="0">
              <a:solidFill>
                <a:srgbClr val="545859"/>
              </a:solidFill>
              <a:latin typeface="Arial"/>
              <a:cs typeface="Arial"/>
            </a:endParaRP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Number of study doses used were equivalent</a:t>
            </a:r>
            <a:endParaRPr lang="en-US" sz="1800" b="0">
              <a:solidFill>
                <a:srgbClr val="545859"/>
              </a:solidFill>
              <a:latin typeface="Arial"/>
              <a:cs typeface="Arial"/>
            </a:endParaRP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Similar proportion of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</a:rPr>
              <a:t>pRBCs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 used</a:t>
            </a:r>
            <a:endParaRPr lang="en-US" sz="1800" b="0">
              <a:solidFill>
                <a:srgbClr val="545859"/>
              </a:solidFill>
              <a:latin typeface="Arial"/>
              <a:cs typeface="Arial"/>
            </a:endParaRP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No statistically significant differences in:</a:t>
            </a:r>
            <a:endParaRPr lang="en-US" sz="1800" b="0">
              <a:solidFill>
                <a:srgbClr val="545859"/>
              </a:solidFill>
              <a:latin typeface="Arial"/>
              <a:cs typeface="Arial"/>
            </a:endParaRPr>
          </a:p>
          <a:p>
            <a:pPr marL="605155" lvl="1" indent="-380365">
              <a:spcBef>
                <a:spcPts val="800"/>
              </a:spcBef>
              <a:buClr>
                <a:srgbClr val="50037F"/>
              </a:buClr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Treatment failure</a:t>
            </a:r>
            <a:endParaRPr lang="en-US" sz="1800">
              <a:solidFill>
                <a:srgbClr val="545859"/>
              </a:solidFill>
              <a:latin typeface="Arial"/>
              <a:cs typeface="Arial"/>
            </a:endParaRPr>
          </a:p>
          <a:p>
            <a:pPr marL="605155" lvl="1" indent="-380365">
              <a:spcBef>
                <a:spcPts val="800"/>
              </a:spcBef>
              <a:buClr>
                <a:srgbClr val="50037F"/>
              </a:buClr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Re-exploration rates</a:t>
            </a:r>
            <a:endParaRPr lang="en-US" sz="1800">
              <a:solidFill>
                <a:srgbClr val="545859"/>
              </a:solidFill>
              <a:latin typeface="Arial"/>
              <a:cs typeface="Arial"/>
            </a:endParaRPr>
          </a:p>
          <a:p>
            <a:pPr marL="605155" lvl="1" indent="-380365">
              <a:spcBef>
                <a:spcPts val="800"/>
              </a:spcBef>
              <a:buClr>
                <a:srgbClr val="50037F"/>
              </a:buClr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Time to hemostasis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4478-9469-FAB8-F3FD-0106FFD3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A240-EF9F-46CE-9076-02F2D9E7E2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06740-61C8-C032-4AA8-A191A9931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8D6AB-9C95-5D85-C771-BB86AED5AD32}"/>
              </a:ext>
            </a:extLst>
          </p:cNvPr>
          <p:cNvSpPr txBox="1">
            <a:spLocks/>
          </p:cNvSpPr>
          <p:nvPr/>
        </p:nvSpPr>
        <p:spPr>
          <a:xfrm>
            <a:off x="6531380" y="2176941"/>
            <a:ext cx="5246223" cy="38581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b="1" kern="1200" cap="none" baseline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24361" indent="-224361" algn="l" defTabSz="914377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459306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681550" indent="-2222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916494" indent="-234945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Adverse Events balanced between the 2 treatment groups</a:t>
            </a: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Thromboembolic complications appear fewer in CLPH-511</a:t>
            </a: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Acute kidney injury is similar in the 2 treatment groups</a:t>
            </a: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511 appears to have fewer cardiac and renal events leading to prolonged hospitalization</a:t>
            </a:r>
          </a:p>
          <a:p>
            <a:pPr marL="380365" indent="-380365">
              <a:spcBef>
                <a:spcPts val="800"/>
              </a:spcBef>
              <a:buFont typeface="Arial,Sans-Serif"/>
              <a:buChar char="•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</a:rPr>
              <a:t>Similar proportion of death in the 2 treatment groups (4.4% vs 5.4%)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BDB062-892F-5243-03CD-CBA41545D5B3}"/>
              </a:ext>
            </a:extLst>
          </p:cNvPr>
          <p:cNvSpPr txBox="1">
            <a:spLocks/>
          </p:cNvSpPr>
          <p:nvPr/>
        </p:nvSpPr>
        <p:spPr>
          <a:xfrm>
            <a:off x="563717" y="277136"/>
            <a:ext cx="11051459" cy="369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/>
                </a:solidFill>
                <a:latin typeface="+mj-lt"/>
                <a:ea typeface="+mj-ea"/>
                <a:cs typeface="+mj-cs"/>
              </a:rPr>
              <a:t>CRYPTICS Topline Summary of Efficacy and Safety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8D580D-B23A-8175-7EA5-E42244FD835D}"/>
              </a:ext>
            </a:extLst>
          </p:cNvPr>
          <p:cNvSpPr/>
          <p:nvPr/>
        </p:nvSpPr>
        <p:spPr>
          <a:xfrm>
            <a:off x="788737" y="1136315"/>
            <a:ext cx="5083342" cy="8622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Efficacy data </a:t>
            </a:r>
            <a:r>
              <a:rPr lang="en-US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US" sz="2400">
              <a:solidFill>
                <a:srgbClr val="FFFFFF"/>
              </a:solidFill>
            </a:endParaRPr>
          </a:p>
          <a:p>
            <a:pPr algn="ctr" rtl="0"/>
            <a:r>
              <a:rPr lang="en-US" b="1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Robust and supported by secondary endpoints</a:t>
            </a:r>
            <a:r>
              <a:rPr lang="en-US" baseline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374CCC-55F5-79A4-4FA8-AEE716DA57EA}"/>
              </a:ext>
            </a:extLst>
          </p:cNvPr>
          <p:cNvSpPr/>
          <p:nvPr/>
        </p:nvSpPr>
        <p:spPr>
          <a:xfrm>
            <a:off x="6537157" y="1136314"/>
            <a:ext cx="5083342" cy="86226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Safety profile</a:t>
            </a:r>
            <a:endParaRPr lang="en-US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CLPH-511 is favorable with no red flags in </a:t>
            </a:r>
            <a:r>
              <a:rPr lang="en-US" b="1" i="1">
                <a:solidFill>
                  <a:srgbClr val="FFFFFF"/>
                </a:solidFill>
                <a:latin typeface="Arial"/>
                <a:cs typeface="Arial"/>
              </a:rPr>
              <a:t>a priori </a:t>
            </a: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FDA identified areas of risk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4B37A-6EFE-7EA7-AFD9-BAACC628E405}"/>
              </a:ext>
            </a:extLst>
          </p:cNvPr>
          <p:cNvSpPr txBox="1"/>
          <p:nvPr/>
        </p:nvSpPr>
        <p:spPr>
          <a:xfrm>
            <a:off x="566351" y="648730"/>
            <a:ext cx="110489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baseline="0">
                <a:solidFill>
                  <a:srgbClr val="000000"/>
                </a:solidFill>
                <a:latin typeface="Aptos"/>
              </a:rPr>
              <a:t>Primary Efficacy Endpoint of Non-Inferiority has been met with favorable safety profile</a:t>
            </a:r>
            <a:r>
              <a:rPr sz="1600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 sz="1600">
              <a:solidFill>
                <a:srgbClr val="000000"/>
              </a:solidFill>
            </a:endParaRPr>
          </a:p>
          <a:p>
            <a:pPr algn="l"/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1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91852-CD1C-B194-C05A-2E05826E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ED12C5-9D23-1F25-D7C4-65C8839DC153}"/>
              </a:ext>
            </a:extLst>
          </p:cNvPr>
          <p:cNvSpPr txBox="1"/>
          <p:nvPr/>
        </p:nvSpPr>
        <p:spPr>
          <a:xfrm>
            <a:off x="939078" y="4637626"/>
            <a:ext cx="10998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defTabSz="609585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000000"/>
                </a:solidFill>
              </a:rPr>
              <a:t>Supported by the US Army Medical Research and Development Command under Contract No. W81XWH20C0030.</a:t>
            </a: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D16D72E-9637-4D8E-77F0-BFC0FC4B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1" y="3918190"/>
            <a:ext cx="10521963" cy="550044"/>
          </a:xfrm>
        </p:spPr>
        <p:txBody>
          <a:bodyPr/>
          <a:lstStyle/>
          <a:p>
            <a:r>
              <a:rPr lang="en-US" sz="2133">
                <a:solidFill>
                  <a:schemeClr val="bg2"/>
                </a:solidFill>
              </a:rPr>
              <a:t>  F</a:t>
            </a:r>
            <a:r>
              <a:rPr lang="en-US" sz="2133" cap="none">
                <a:solidFill>
                  <a:schemeClr val="bg2"/>
                </a:solidFill>
              </a:rPr>
              <a:t>unding</a:t>
            </a:r>
            <a:r>
              <a:rPr lang="en-US" sz="2133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3D0206-8F76-C1E8-177E-A3936964B8A3}"/>
              </a:ext>
            </a:extLst>
          </p:cNvPr>
          <p:cNvSpPr txBox="1">
            <a:spLocks/>
          </p:cNvSpPr>
          <p:nvPr/>
        </p:nvSpPr>
        <p:spPr>
          <a:xfrm>
            <a:off x="933930" y="1719914"/>
            <a:ext cx="11191540" cy="177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spcBef>
                <a:spcPts val="1333"/>
              </a:spcBef>
            </a:pPr>
            <a:r>
              <a:rPr lang="en-US" sz="1600">
                <a:solidFill>
                  <a:srgbClr val="000000"/>
                </a:solidFill>
                <a:latin typeface="Arial"/>
              </a:rPr>
              <a:t>Randomized, blinded non-inferiority Phase 2/3 trial with active control known to reduce bleeding; N=161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en-US" sz="1600">
                <a:solidFill>
                  <a:srgbClr val="000000"/>
                </a:solidFill>
                <a:latin typeface="Arial"/>
              </a:rPr>
              <a:t>Clinical setting of acute hemorrhage (reproducible high blood loss clinical scenario associated with thrombocytopenia and platelet dysfunction)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en-US" sz="1600">
                <a:solidFill>
                  <a:srgbClr val="000000"/>
                </a:solidFill>
                <a:latin typeface="Arial"/>
              </a:rPr>
              <a:t>Objective endpoint: 24H CTD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en-US" sz="1600">
                <a:solidFill>
                  <a:srgbClr val="000000"/>
                </a:solidFill>
                <a:latin typeface="Arial"/>
              </a:rPr>
              <a:t>Populations well matched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38CE0DC-A9D5-5356-E27D-20CE582AE216}"/>
              </a:ext>
            </a:extLst>
          </p:cNvPr>
          <p:cNvSpPr txBox="1">
            <a:spLocks/>
          </p:cNvSpPr>
          <p:nvPr/>
        </p:nvSpPr>
        <p:spPr>
          <a:xfrm>
            <a:off x="753272" y="1264567"/>
            <a:ext cx="10521963" cy="454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35668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2133">
                <a:solidFill>
                  <a:srgbClr val="50037F"/>
                </a:solidFill>
                <a:latin typeface="Arial"/>
              </a:rPr>
              <a:t>Study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EC88C7-D7BE-04E7-1CAB-9F4A0A68AD44}"/>
              </a:ext>
            </a:extLst>
          </p:cNvPr>
          <p:cNvSpPr txBox="1">
            <a:spLocks/>
          </p:cNvSpPr>
          <p:nvPr/>
        </p:nvSpPr>
        <p:spPr>
          <a:xfrm>
            <a:off x="809582" y="503770"/>
            <a:ext cx="10838577" cy="3693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2400">
                <a:solidFill>
                  <a:srgbClr val="50037F"/>
                </a:solidFill>
                <a:latin typeface="Arial"/>
              </a:rPr>
              <a:t>Key Takeaway: CLPH-511 is a Potential Alternative to RTPs in Acute Hemorrhage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276E684-7EDC-F32F-9DEB-8DF3598BCB92}"/>
              </a:ext>
            </a:extLst>
          </p:cNvPr>
          <p:cNvSpPr txBox="1">
            <a:spLocks/>
          </p:cNvSpPr>
          <p:nvPr/>
        </p:nvSpPr>
        <p:spPr>
          <a:xfrm>
            <a:off x="6781800" y="6398960"/>
            <a:ext cx="4114800" cy="14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585"/>
            <a:r>
              <a:rPr lang="en-US" sz="933">
                <a:solidFill>
                  <a:srgbClr val="545859"/>
                </a:solidFill>
                <a:latin typeface="Arial"/>
              </a:rPr>
              <a:t>© 2025 Cellphire, Inc.  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539763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1_Office Theme">
  <a:themeElements>
    <a:clrScheme name="Cellphire Office Colors">
      <a:dk1>
        <a:srgbClr val="545859"/>
      </a:dk1>
      <a:lt1>
        <a:sysClr val="window" lastClr="FFFFFF"/>
      </a:lt1>
      <a:dk2>
        <a:srgbClr val="000000"/>
      </a:dk2>
      <a:lt2>
        <a:srgbClr val="50037F"/>
      </a:lt2>
      <a:accent1>
        <a:srgbClr val="8917A6"/>
      </a:accent1>
      <a:accent2>
        <a:srgbClr val="06AEC7"/>
      </a:accent2>
      <a:accent3>
        <a:srgbClr val="9D9187"/>
      </a:accent3>
      <a:accent4>
        <a:srgbClr val="70BF52"/>
      </a:accent4>
      <a:accent5>
        <a:srgbClr val="E8E624"/>
      </a:accent5>
      <a:accent6>
        <a:srgbClr val="AFEFEC"/>
      </a:accent6>
      <a:hlink>
        <a:srgbClr val="0563C1"/>
      </a:hlink>
      <a:folHlink>
        <a:srgbClr val="954F72"/>
      </a:folHlink>
    </a:clrScheme>
    <a:fontScheme name="Cellphir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HT069_CLP19011_PowerPoint Template_20200817_4a.potx" id="{13514D40-E1D0-4621-93B2-4B42ACD886A3}" vid="{5DBA65C0-4977-4382-9EB8-0AC2A2D5D29D}"/>
    </a:ext>
  </a:extLst>
</a:theme>
</file>

<file path=ppt/theme/theme3.xml><?xml version="1.0" encoding="utf-8"?>
<a:theme xmlns:a="http://schemas.openxmlformats.org/drawingml/2006/main" name="Office Theme">
  <a:themeElements>
    <a:clrScheme name="Cellphire Color Palette">
      <a:dk1>
        <a:srgbClr val="545859"/>
      </a:dk1>
      <a:lt1>
        <a:sysClr val="window" lastClr="FFFFFF"/>
      </a:lt1>
      <a:dk2>
        <a:srgbClr val="000000"/>
      </a:dk2>
      <a:lt2>
        <a:srgbClr val="50037F"/>
      </a:lt2>
      <a:accent1>
        <a:srgbClr val="8917A6"/>
      </a:accent1>
      <a:accent2>
        <a:srgbClr val="06AEC7"/>
      </a:accent2>
      <a:accent3>
        <a:srgbClr val="9D9187"/>
      </a:accent3>
      <a:accent4>
        <a:srgbClr val="70BF52"/>
      </a:accent4>
      <a:accent5>
        <a:srgbClr val="E8E624"/>
      </a:accent5>
      <a:accent6>
        <a:srgbClr val="AFEFEC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HT069_CLP19011_PowerPoint Template_20200817_4a.potx" id="{13514D40-E1D0-4621-93B2-4B42ACD886A3}" vid="{5DBA65C0-4977-4382-9EB8-0AC2A2D5D29D}"/>
    </a:ext>
  </a:extLst>
</a:theme>
</file>

<file path=ppt/theme/theme4.xml><?xml version="1.0" encoding="utf-8"?>
<a:theme xmlns:a="http://schemas.openxmlformats.org/drawingml/2006/main" name="Office Theme">
  <a:themeElements>
    <a:clrScheme name="Cellphire Office Colors">
      <a:dk1>
        <a:srgbClr val="545859"/>
      </a:dk1>
      <a:lt1>
        <a:sysClr val="window" lastClr="FFFFFF"/>
      </a:lt1>
      <a:dk2>
        <a:srgbClr val="000000"/>
      </a:dk2>
      <a:lt2>
        <a:srgbClr val="50037F"/>
      </a:lt2>
      <a:accent1>
        <a:srgbClr val="8917A6"/>
      </a:accent1>
      <a:accent2>
        <a:srgbClr val="06AEC7"/>
      </a:accent2>
      <a:accent3>
        <a:srgbClr val="9D9187"/>
      </a:accent3>
      <a:accent4>
        <a:srgbClr val="70BF52"/>
      </a:accent4>
      <a:accent5>
        <a:srgbClr val="E8E624"/>
      </a:accent5>
      <a:accent6>
        <a:srgbClr val="AFEFEC"/>
      </a:accent6>
      <a:hlink>
        <a:srgbClr val="0563C1"/>
      </a:hlink>
      <a:folHlink>
        <a:srgbClr val="954F72"/>
      </a:folHlink>
    </a:clrScheme>
    <a:fontScheme name="Cellphir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HT069_CLP19011_PowerPoint Template_20200817_4a.potx" id="{13514D40-E1D0-4621-93B2-4B42ACD886A3}" vid="{5DBA65C0-4977-4382-9EB8-0AC2A2D5D29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lcf76f155ced4ddcb4097134ff3c332f xmlns="47f86385-5faa-4594-8ecf-f9ce1cbeefe1">
      <Terms xmlns="http://schemas.microsoft.com/office/infopath/2007/PartnerControls"/>
    </lcf76f155ced4ddcb4097134ff3c332f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29C720-FAF0-4B3C-92A6-C850030E5784}"/>
</file>

<file path=customXml/itemProps2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5F55D-02FF-438E-963C-10639926D04C}">
  <ds:schemaRefs>
    <ds:schemaRef ds:uri="247ab120-b5a7-4f6f-acb1-d68e12fde5a2"/>
    <ds:schemaRef ds:uri="33933e29-e19f-4914-8e12-e769580febe4"/>
    <ds:schemaRef ds:uri="421351a6-a665-477f-9f85-df069f1fe2c7"/>
    <ds:schemaRef ds:uri="d2a63357-c8ce-416e-8669-054081fdd9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0</TotalTime>
  <Words>1141</Words>
  <Application>Microsoft Office PowerPoint</Application>
  <PresentationFormat>Widescreen</PresentationFormat>
  <Paragraphs>103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.AppleSystemUIFont</vt:lpstr>
      <vt:lpstr>Acumin Pro</vt:lpstr>
      <vt:lpstr>Aptos</vt:lpstr>
      <vt:lpstr>Arial</vt:lpstr>
      <vt:lpstr>Arial,Sans-Serif</vt:lpstr>
      <vt:lpstr>Bookman Old Style</vt:lpstr>
      <vt:lpstr>Calibri</vt:lpstr>
      <vt:lpstr>Garamond</vt:lpstr>
      <vt:lpstr>Segoe UI</vt:lpstr>
      <vt:lpstr>Times New Roman</vt:lpstr>
      <vt:lpstr>Wingdings</vt:lpstr>
      <vt:lpstr>Office Theme</vt:lpstr>
      <vt:lpstr>1_Office Theme</vt:lpstr>
      <vt:lpstr>Office Theme</vt:lpstr>
      <vt:lpstr>Office Theme</vt:lpstr>
      <vt:lpstr>think-cell Slide</vt:lpstr>
      <vt:lpstr>Cellphire Therapeutics</vt:lpstr>
      <vt:lpstr>The Critical Challenge: Platelet Shortages &amp; Rationing Impacting Patient Care &amp; Putting Strain on Hospitals</vt:lpstr>
      <vt:lpstr>CLPH-511: Frozen Activated Apheresis Platelets </vt:lpstr>
      <vt:lpstr>Mechanism of Action</vt:lpstr>
      <vt:lpstr>Pivotal Trial – CRYPTICS Phase 2/3 Trial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Christina Chase</cp:lastModifiedBy>
  <cp:revision>7</cp:revision>
  <dcterms:created xsi:type="dcterms:W3CDTF">2024-12-13T20:37:58Z</dcterms:created>
  <dcterms:modified xsi:type="dcterms:W3CDTF">2026-02-19T15:44:39Z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