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revisionInfo.xml" ContentType="application/vnd.ms-powerpoint.revisioninfo+xml"/>
  <Override PartName="/ppt/changesInfos/changesInfo1.xml" ContentType="application/vnd.ms-powerpoint.changesinfo+xml"/>
  <Override PartName="/docMetadata/LabelInfo.xml" ContentType="application/vnd.ms-office.classificationlabel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handoutMasterIdLst>
    <p:handoutMasterId r:id="rId15"/>
  </p:handoutMasterIdLst>
  <p:sldIdLst>
    <p:sldId id="266" r:id="rId2"/>
    <p:sldId id="2294" r:id="rId3"/>
    <p:sldId id="2296" r:id="rId4"/>
    <p:sldId id="2303" r:id="rId5"/>
    <p:sldId id="2297" r:id="rId6"/>
    <p:sldId id="2299" r:id="rId7"/>
    <p:sldId id="2306" r:id="rId8"/>
    <p:sldId id="2307" r:id="rId9"/>
    <p:sldId id="2310" r:id="rId10"/>
    <p:sldId id="2308" r:id="rId11"/>
    <p:sldId id="2305" r:id="rId12"/>
    <p:sldId id="2301"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D71EEB-ED0A-4BD0-8554-8533F1EEED9C}" v="75" dt="2026-02-13T16:56:03.260"/>
    <p1510:client id="{BBE56FBA-F555-4198-8223-A8653D1A2005}" v="6" dt="2026-02-13T18:32:53.5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31"/>
    <p:restoredTop sz="68950" autoAdjust="0"/>
  </p:normalViewPr>
  <p:slideViewPr>
    <p:cSldViewPr snapToGrid="0">
      <p:cViewPr>
        <p:scale>
          <a:sx n="77" d="100"/>
          <a:sy n="77" d="100"/>
        </p:scale>
        <p:origin x="2184"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halko, Emily" userId="33f286d5-b025-4597-8deb-b48743031e12" providerId="ADAL" clId="{E220BC21-64C5-4851-92BB-75DA60E05C6A}"/>
    <pc:docChg chg="undo custSel addSld delSld modSld sldOrd">
      <pc:chgData name="Mihalko, Emily" userId="33f286d5-b025-4597-8deb-b48743031e12" providerId="ADAL" clId="{E220BC21-64C5-4851-92BB-75DA60E05C6A}" dt="2026-02-13T19:21:14.977" v="14200" actId="20577"/>
      <pc:docMkLst>
        <pc:docMk/>
      </pc:docMkLst>
      <pc:sldChg chg="modNotesTx">
        <pc:chgData name="Mihalko, Emily" userId="33f286d5-b025-4597-8deb-b48743031e12" providerId="ADAL" clId="{E220BC21-64C5-4851-92BB-75DA60E05C6A}" dt="2026-02-13T19:09:29.846" v="14192" actId="20577"/>
        <pc:sldMkLst>
          <pc:docMk/>
          <pc:sldMk cId="975346541" sldId="266"/>
        </pc:sldMkLst>
      </pc:sldChg>
      <pc:sldChg chg="addSp delSp modSp mod modNotesTx">
        <pc:chgData name="Mihalko, Emily" userId="33f286d5-b025-4597-8deb-b48743031e12" providerId="ADAL" clId="{E220BC21-64C5-4851-92BB-75DA60E05C6A}" dt="2026-02-13T17:05:01.279" v="10789" actId="20577"/>
        <pc:sldMkLst>
          <pc:docMk/>
          <pc:sldMk cId="3212735355" sldId="2294"/>
        </pc:sldMkLst>
        <pc:spChg chg="mod">
          <ac:chgData name="Mihalko, Emily" userId="33f286d5-b025-4597-8deb-b48743031e12" providerId="ADAL" clId="{E220BC21-64C5-4851-92BB-75DA60E05C6A}" dt="2026-02-13T17:02:17.746" v="10780" actId="1076"/>
          <ac:spMkLst>
            <pc:docMk/>
            <pc:sldMk cId="3212735355" sldId="2294"/>
            <ac:spMk id="2" creationId="{817B487D-0F09-0B96-3F57-A05B8F0B7B90}"/>
          </ac:spMkLst>
        </pc:spChg>
        <pc:spChg chg="mod">
          <ac:chgData name="Mihalko, Emily" userId="33f286d5-b025-4597-8deb-b48743031e12" providerId="ADAL" clId="{E220BC21-64C5-4851-92BB-75DA60E05C6A}" dt="2026-02-13T17:02:24.397" v="10786" actId="1035"/>
          <ac:spMkLst>
            <pc:docMk/>
            <pc:sldMk cId="3212735355" sldId="2294"/>
            <ac:spMk id="3" creationId="{598E7457-2D16-EEA5-4C5F-21E641FF6677}"/>
          </ac:spMkLst>
        </pc:spChg>
        <pc:picChg chg="mod">
          <ac:chgData name="Mihalko, Emily" userId="33f286d5-b025-4597-8deb-b48743031e12" providerId="ADAL" clId="{E220BC21-64C5-4851-92BB-75DA60E05C6A}" dt="2026-02-12T19:45:08.424" v="1244" actId="1076"/>
          <ac:picMkLst>
            <pc:docMk/>
            <pc:sldMk cId="3212735355" sldId="2294"/>
            <ac:picMk id="4" creationId="{CA6EEE51-1DE2-C72C-E4E8-F670D5583EF5}"/>
          </ac:picMkLst>
        </pc:picChg>
        <pc:picChg chg="add mod">
          <ac:chgData name="Mihalko, Emily" userId="33f286d5-b025-4597-8deb-b48743031e12" providerId="ADAL" clId="{E220BC21-64C5-4851-92BB-75DA60E05C6A}" dt="2026-02-13T17:02:25.534" v="10787" actId="1076"/>
          <ac:picMkLst>
            <pc:docMk/>
            <pc:sldMk cId="3212735355" sldId="2294"/>
            <ac:picMk id="5" creationId="{67580214-D38E-96E8-7499-BE5F170B7BA2}"/>
          </ac:picMkLst>
        </pc:picChg>
        <pc:picChg chg="del mod">
          <ac:chgData name="Mihalko, Emily" userId="33f286d5-b025-4597-8deb-b48743031e12" providerId="ADAL" clId="{E220BC21-64C5-4851-92BB-75DA60E05C6A}" dt="2026-02-12T19:45:01.836" v="1240" actId="478"/>
          <ac:picMkLst>
            <pc:docMk/>
            <pc:sldMk cId="3212735355" sldId="2294"/>
            <ac:picMk id="6" creationId="{64D586BF-A7EF-FD5C-B42D-416C1B8F72AE}"/>
          </ac:picMkLst>
        </pc:picChg>
        <pc:picChg chg="add mod">
          <ac:chgData name="Mihalko, Emily" userId="33f286d5-b025-4597-8deb-b48743031e12" providerId="ADAL" clId="{E220BC21-64C5-4851-92BB-75DA60E05C6A}" dt="2026-02-13T17:02:14.034" v="10779" actId="1076"/>
          <ac:picMkLst>
            <pc:docMk/>
            <pc:sldMk cId="3212735355" sldId="2294"/>
            <ac:picMk id="7" creationId="{F37DAA2B-25FD-3DCC-05BE-92F42AE1E500}"/>
          </ac:picMkLst>
        </pc:picChg>
        <pc:picChg chg="del mod">
          <ac:chgData name="Mihalko, Emily" userId="33f286d5-b025-4597-8deb-b48743031e12" providerId="ADAL" clId="{E220BC21-64C5-4851-92BB-75DA60E05C6A}" dt="2026-02-12T19:24:00.103" v="842" actId="478"/>
          <ac:picMkLst>
            <pc:docMk/>
            <pc:sldMk cId="3212735355" sldId="2294"/>
            <ac:picMk id="8" creationId="{60CDB1FC-5730-FFB4-3C4B-5DEACEC3271D}"/>
          </ac:picMkLst>
        </pc:picChg>
        <pc:picChg chg="del mod">
          <ac:chgData name="Mihalko, Emily" userId="33f286d5-b025-4597-8deb-b48743031e12" providerId="ADAL" clId="{E220BC21-64C5-4851-92BB-75DA60E05C6A}" dt="2026-02-12T19:43:34.463" v="1235" actId="478"/>
          <ac:picMkLst>
            <pc:docMk/>
            <pc:sldMk cId="3212735355" sldId="2294"/>
            <ac:picMk id="11" creationId="{101F187D-2F8A-6057-30E5-91D82F869F6D}"/>
          </ac:picMkLst>
        </pc:picChg>
      </pc:sldChg>
      <pc:sldChg chg="modSp mod modNotesTx">
        <pc:chgData name="Mihalko, Emily" userId="33f286d5-b025-4597-8deb-b48743031e12" providerId="ADAL" clId="{E220BC21-64C5-4851-92BB-75DA60E05C6A}" dt="2026-02-13T18:43:29.733" v="13419" actId="20577"/>
        <pc:sldMkLst>
          <pc:docMk/>
          <pc:sldMk cId="329704008" sldId="2295"/>
        </pc:sldMkLst>
        <pc:spChg chg="mod">
          <ac:chgData name="Mihalko, Emily" userId="33f286d5-b025-4597-8deb-b48743031e12" providerId="ADAL" clId="{E220BC21-64C5-4851-92BB-75DA60E05C6A}" dt="2026-02-13T18:21:25.713" v="12142" actId="20577"/>
          <ac:spMkLst>
            <pc:docMk/>
            <pc:sldMk cId="329704008" sldId="2295"/>
            <ac:spMk id="2" creationId="{43F54A38-7C31-28E8-EF12-67B5BB59E79F}"/>
          </ac:spMkLst>
        </pc:spChg>
      </pc:sldChg>
      <pc:sldChg chg="addSp delSp modSp mod modNotesTx">
        <pc:chgData name="Mihalko, Emily" userId="33f286d5-b025-4597-8deb-b48743031e12" providerId="ADAL" clId="{E220BC21-64C5-4851-92BB-75DA60E05C6A}" dt="2026-02-13T18:47:15.730" v="13421" actId="20577"/>
        <pc:sldMkLst>
          <pc:docMk/>
          <pc:sldMk cId="1258210046" sldId="2296"/>
        </pc:sldMkLst>
        <pc:spChg chg="mod">
          <ac:chgData name="Mihalko, Emily" userId="33f286d5-b025-4597-8deb-b48743031e12" providerId="ADAL" clId="{E220BC21-64C5-4851-92BB-75DA60E05C6A}" dt="2026-02-12T19:42:25.217" v="1234" actId="14100"/>
          <ac:spMkLst>
            <pc:docMk/>
            <pc:sldMk cId="1258210046" sldId="2296"/>
            <ac:spMk id="3" creationId="{D3D5A52F-2CCB-2EA9-4E2D-D90889B69D84}"/>
          </ac:spMkLst>
        </pc:spChg>
        <pc:picChg chg="mod">
          <ac:chgData name="Mihalko, Emily" userId="33f286d5-b025-4597-8deb-b48743031e12" providerId="ADAL" clId="{E220BC21-64C5-4851-92BB-75DA60E05C6A}" dt="2026-02-12T19:39:17.435" v="1176" actId="1076"/>
          <ac:picMkLst>
            <pc:docMk/>
            <pc:sldMk cId="1258210046" sldId="2296"/>
            <ac:picMk id="4" creationId="{465EA4BE-8994-F813-20AB-316116282452}"/>
          </ac:picMkLst>
        </pc:picChg>
        <pc:picChg chg="del mod">
          <ac:chgData name="Mihalko, Emily" userId="33f286d5-b025-4597-8deb-b48743031e12" providerId="ADAL" clId="{E220BC21-64C5-4851-92BB-75DA60E05C6A}" dt="2026-02-12T19:40:19.391" v="1205" actId="478"/>
          <ac:picMkLst>
            <pc:docMk/>
            <pc:sldMk cId="1258210046" sldId="2296"/>
            <ac:picMk id="5" creationId="{8AA1862E-5E2A-04AB-B35E-16B915013AB5}"/>
          </ac:picMkLst>
        </pc:picChg>
        <pc:picChg chg="add mod">
          <ac:chgData name="Mihalko, Emily" userId="33f286d5-b025-4597-8deb-b48743031e12" providerId="ADAL" clId="{E220BC21-64C5-4851-92BB-75DA60E05C6A}" dt="2026-02-12T19:42:09.343" v="1232" actId="1076"/>
          <ac:picMkLst>
            <pc:docMk/>
            <pc:sldMk cId="1258210046" sldId="2296"/>
            <ac:picMk id="6" creationId="{CB83F4AB-F564-CF66-A28D-A93A11A22745}"/>
          </ac:picMkLst>
        </pc:picChg>
        <pc:picChg chg="add mod">
          <ac:chgData name="Mihalko, Emily" userId="33f286d5-b025-4597-8deb-b48743031e12" providerId="ADAL" clId="{E220BC21-64C5-4851-92BB-75DA60E05C6A}" dt="2026-02-12T19:42:07.513" v="1230" actId="1076"/>
          <ac:picMkLst>
            <pc:docMk/>
            <pc:sldMk cId="1258210046" sldId="2296"/>
            <ac:picMk id="7" creationId="{EE5D32A7-B611-AB09-B1D6-1A23C4E975F0}"/>
          </ac:picMkLst>
        </pc:picChg>
        <pc:picChg chg="add mod modCrop">
          <ac:chgData name="Mihalko, Emily" userId="33f286d5-b025-4597-8deb-b48743031e12" providerId="ADAL" clId="{E220BC21-64C5-4851-92BB-75DA60E05C6A}" dt="2026-02-12T19:42:06.525" v="1229" actId="1076"/>
          <ac:picMkLst>
            <pc:docMk/>
            <pc:sldMk cId="1258210046" sldId="2296"/>
            <ac:picMk id="8" creationId="{C01A4CA9-CE5E-F083-8985-31467F099DC8}"/>
          </ac:picMkLst>
        </pc:picChg>
        <pc:picChg chg="add mod">
          <ac:chgData name="Mihalko, Emily" userId="33f286d5-b025-4597-8deb-b48743031e12" providerId="ADAL" clId="{E220BC21-64C5-4851-92BB-75DA60E05C6A}" dt="2026-02-12T19:42:08.247" v="1231" actId="1076"/>
          <ac:picMkLst>
            <pc:docMk/>
            <pc:sldMk cId="1258210046" sldId="2296"/>
            <ac:picMk id="9" creationId="{8AE9AE46-1576-3ABD-83D7-D6D9AFCB3AE7}"/>
          </ac:picMkLst>
        </pc:picChg>
      </pc:sldChg>
      <pc:sldChg chg="modSp mod modNotesTx">
        <pc:chgData name="Mihalko, Emily" userId="33f286d5-b025-4597-8deb-b48743031e12" providerId="ADAL" clId="{E220BC21-64C5-4851-92BB-75DA60E05C6A}" dt="2026-02-13T18:50:41.736" v="13467" actId="20577"/>
        <pc:sldMkLst>
          <pc:docMk/>
          <pc:sldMk cId="1901302734" sldId="2297"/>
        </pc:sldMkLst>
        <pc:spChg chg="mod">
          <ac:chgData name="Mihalko, Emily" userId="33f286d5-b025-4597-8deb-b48743031e12" providerId="ADAL" clId="{E220BC21-64C5-4851-92BB-75DA60E05C6A}" dt="2026-02-13T15:31:15.166" v="8163" actId="255"/>
          <ac:spMkLst>
            <pc:docMk/>
            <pc:sldMk cId="1901302734" sldId="2297"/>
            <ac:spMk id="3" creationId="{2C286CE4-F3CD-814D-EA88-845F042B1F7D}"/>
          </ac:spMkLst>
        </pc:spChg>
      </pc:sldChg>
      <pc:sldChg chg="modNotesTx">
        <pc:chgData name="Mihalko, Emily" userId="33f286d5-b025-4597-8deb-b48743031e12" providerId="ADAL" clId="{E220BC21-64C5-4851-92BB-75DA60E05C6A}" dt="2026-02-13T17:32:29.879" v="11552" actId="20577"/>
        <pc:sldMkLst>
          <pc:docMk/>
          <pc:sldMk cId="3893807939" sldId="2299"/>
        </pc:sldMkLst>
      </pc:sldChg>
      <pc:sldChg chg="modSp mod modNotesTx">
        <pc:chgData name="Mihalko, Emily" userId="33f286d5-b025-4597-8deb-b48743031e12" providerId="ADAL" clId="{E220BC21-64C5-4851-92BB-75DA60E05C6A}" dt="2026-02-13T19:08:27.247" v="14191" actId="20577"/>
        <pc:sldMkLst>
          <pc:docMk/>
          <pc:sldMk cId="3860584166" sldId="2301"/>
        </pc:sldMkLst>
        <pc:spChg chg="mod ord">
          <ac:chgData name="Mihalko, Emily" userId="33f286d5-b025-4597-8deb-b48743031e12" providerId="ADAL" clId="{E220BC21-64C5-4851-92BB-75DA60E05C6A}" dt="2026-02-13T16:08:27.493" v="8798" actId="20577"/>
          <ac:spMkLst>
            <pc:docMk/>
            <pc:sldMk cId="3860584166" sldId="2301"/>
            <ac:spMk id="3" creationId="{EA84B0B8-AB55-F969-8834-9FB480FEE27B}"/>
          </ac:spMkLst>
        </pc:spChg>
        <pc:spChg chg="mod">
          <ac:chgData name="Mihalko, Emily" userId="33f286d5-b025-4597-8deb-b48743031e12" providerId="ADAL" clId="{E220BC21-64C5-4851-92BB-75DA60E05C6A}" dt="2026-02-13T16:08:57.994" v="8801" actId="20577"/>
          <ac:spMkLst>
            <pc:docMk/>
            <pc:sldMk cId="3860584166" sldId="2301"/>
            <ac:spMk id="6" creationId="{8453C41C-A0FF-EC11-6D41-186608B2E32A}"/>
          </ac:spMkLst>
        </pc:spChg>
        <pc:spChg chg="mod ord">
          <ac:chgData name="Mihalko, Emily" userId="33f286d5-b025-4597-8deb-b48743031e12" providerId="ADAL" clId="{E220BC21-64C5-4851-92BB-75DA60E05C6A}" dt="2026-02-13T16:08:34.476" v="8799" actId="1076"/>
          <ac:spMkLst>
            <pc:docMk/>
            <pc:sldMk cId="3860584166" sldId="2301"/>
            <ac:spMk id="7" creationId="{DF8685F6-1B52-C30C-088E-C657C2B03338}"/>
          </ac:spMkLst>
        </pc:spChg>
      </pc:sldChg>
      <pc:sldChg chg="del mod ord modShow">
        <pc:chgData name="Mihalko, Emily" userId="33f286d5-b025-4597-8deb-b48743031e12" providerId="ADAL" clId="{E220BC21-64C5-4851-92BB-75DA60E05C6A}" dt="2026-02-13T16:59:41.890" v="10692" actId="2696"/>
        <pc:sldMkLst>
          <pc:docMk/>
          <pc:sldMk cId="3593266980" sldId="2302"/>
        </pc:sldMkLst>
      </pc:sldChg>
      <pc:sldChg chg="modSp mod modNotesTx">
        <pc:chgData name="Mihalko, Emily" userId="33f286d5-b025-4597-8deb-b48743031e12" providerId="ADAL" clId="{E220BC21-64C5-4851-92BB-75DA60E05C6A}" dt="2026-02-13T17:13:48.768" v="11163" actId="20577"/>
        <pc:sldMkLst>
          <pc:docMk/>
          <pc:sldMk cId="1791684563" sldId="2303"/>
        </pc:sldMkLst>
        <pc:spChg chg="mod">
          <ac:chgData name="Mihalko, Emily" userId="33f286d5-b025-4597-8deb-b48743031e12" providerId="ADAL" clId="{E220BC21-64C5-4851-92BB-75DA60E05C6A}" dt="2026-02-13T15:29:39.277" v="8152" actId="14100"/>
          <ac:spMkLst>
            <pc:docMk/>
            <pc:sldMk cId="1791684563" sldId="2303"/>
            <ac:spMk id="3" creationId="{8C37CE26-B845-870E-1F9C-7F34FA8545C2}"/>
          </ac:spMkLst>
        </pc:spChg>
        <pc:spChg chg="mod">
          <ac:chgData name="Mihalko, Emily" userId="33f286d5-b025-4597-8deb-b48743031e12" providerId="ADAL" clId="{E220BC21-64C5-4851-92BB-75DA60E05C6A}" dt="2026-02-13T15:29:42.082" v="8153" actId="1076"/>
          <ac:spMkLst>
            <pc:docMk/>
            <pc:sldMk cId="1791684563" sldId="2303"/>
            <ac:spMk id="7" creationId="{FCCC2DC5-EBE5-A029-E4C2-724B79ECFEF8}"/>
          </ac:spMkLst>
        </pc:spChg>
        <pc:picChg chg="mod">
          <ac:chgData name="Mihalko, Emily" userId="33f286d5-b025-4597-8deb-b48743031e12" providerId="ADAL" clId="{E220BC21-64C5-4851-92BB-75DA60E05C6A}" dt="2026-02-13T15:29:44.504" v="8155" actId="1076"/>
          <ac:picMkLst>
            <pc:docMk/>
            <pc:sldMk cId="1791684563" sldId="2303"/>
            <ac:picMk id="6" creationId="{17622CE3-EF72-4909-9723-57137A61BB2C}"/>
          </ac:picMkLst>
        </pc:picChg>
      </pc:sldChg>
      <pc:sldChg chg="modSp mod modNotesTx">
        <pc:chgData name="Mihalko, Emily" userId="33f286d5-b025-4597-8deb-b48743031e12" providerId="ADAL" clId="{E220BC21-64C5-4851-92BB-75DA60E05C6A}" dt="2026-02-13T19:05:59.461" v="13955" actId="20577"/>
        <pc:sldMkLst>
          <pc:docMk/>
          <pc:sldMk cId="1373247667" sldId="2305"/>
        </pc:sldMkLst>
        <pc:spChg chg="mod">
          <ac:chgData name="Mihalko, Emily" userId="33f286d5-b025-4597-8deb-b48743031e12" providerId="ADAL" clId="{E220BC21-64C5-4851-92BB-75DA60E05C6A}" dt="2026-02-13T16:40:40.740" v="10324" actId="20577"/>
          <ac:spMkLst>
            <pc:docMk/>
            <pc:sldMk cId="1373247667" sldId="2305"/>
            <ac:spMk id="3" creationId="{C3178B01-57D5-F496-B858-CA8784F14AB7}"/>
          </ac:spMkLst>
        </pc:spChg>
      </pc:sldChg>
      <pc:sldChg chg="addSp delSp modSp add mod modNotesTx">
        <pc:chgData name="Mihalko, Emily" userId="33f286d5-b025-4597-8deb-b48743031e12" providerId="ADAL" clId="{E220BC21-64C5-4851-92BB-75DA60E05C6A}" dt="2026-02-13T18:57:15.573" v="13743" actId="20577"/>
        <pc:sldMkLst>
          <pc:docMk/>
          <pc:sldMk cId="3482318684" sldId="2306"/>
        </pc:sldMkLst>
        <pc:spChg chg="mod">
          <ac:chgData name="Mihalko, Emily" userId="33f286d5-b025-4597-8deb-b48743031e12" providerId="ADAL" clId="{E220BC21-64C5-4851-92BB-75DA60E05C6A}" dt="2026-02-13T15:58:05.081" v="8416" actId="1076"/>
          <ac:spMkLst>
            <pc:docMk/>
            <pc:sldMk cId="3482318684" sldId="2306"/>
            <ac:spMk id="2" creationId="{127FE65C-4810-6701-9570-FDB48EEB8038}"/>
          </ac:spMkLst>
        </pc:spChg>
        <pc:spChg chg="mod">
          <ac:chgData name="Mihalko, Emily" userId="33f286d5-b025-4597-8deb-b48743031e12" providerId="ADAL" clId="{E220BC21-64C5-4851-92BB-75DA60E05C6A}" dt="2026-02-13T17:27:28.145" v="11400" actId="20577"/>
          <ac:spMkLst>
            <pc:docMk/>
            <pc:sldMk cId="3482318684" sldId="2306"/>
            <ac:spMk id="3" creationId="{91598B95-E86A-E10F-F05F-389D2EF99095}"/>
          </ac:spMkLst>
        </pc:spChg>
        <pc:spChg chg="add del mod">
          <ac:chgData name="Mihalko, Emily" userId="33f286d5-b025-4597-8deb-b48743031e12" providerId="ADAL" clId="{E220BC21-64C5-4851-92BB-75DA60E05C6A}" dt="2026-02-13T15:59:19.260" v="8433" actId="478"/>
          <ac:spMkLst>
            <pc:docMk/>
            <pc:sldMk cId="3482318684" sldId="2306"/>
            <ac:spMk id="8" creationId="{F24207EB-8480-AA8C-6750-E670CD704B82}"/>
          </ac:spMkLst>
        </pc:spChg>
        <pc:spChg chg="add del mod">
          <ac:chgData name="Mihalko, Emily" userId="33f286d5-b025-4597-8deb-b48743031e12" providerId="ADAL" clId="{E220BC21-64C5-4851-92BB-75DA60E05C6A}" dt="2026-02-13T16:53:45.200" v="10658" actId="21"/>
          <ac:spMkLst>
            <pc:docMk/>
            <pc:sldMk cId="3482318684" sldId="2306"/>
            <ac:spMk id="9" creationId="{64BCE9DC-B6A3-4D66-28FB-E1C2A499ADB7}"/>
          </ac:spMkLst>
        </pc:spChg>
        <pc:spChg chg="add mod">
          <ac:chgData name="Mihalko, Emily" userId="33f286d5-b025-4597-8deb-b48743031e12" providerId="ADAL" clId="{E220BC21-64C5-4851-92BB-75DA60E05C6A}" dt="2026-02-13T16:53:46.844" v="10659"/>
          <ac:spMkLst>
            <pc:docMk/>
            <pc:sldMk cId="3482318684" sldId="2306"/>
            <ac:spMk id="10" creationId="{64BCE9DC-B6A3-4D66-28FB-E1C2A499ADB7}"/>
          </ac:spMkLst>
        </pc:spChg>
        <pc:picChg chg="add del mod">
          <ac:chgData name="Mihalko, Emily" userId="33f286d5-b025-4597-8deb-b48743031e12" providerId="ADAL" clId="{E220BC21-64C5-4851-92BB-75DA60E05C6A}" dt="2026-02-12T21:52:50.621" v="7028" actId="478"/>
          <ac:picMkLst>
            <pc:docMk/>
            <pc:sldMk cId="3482318684" sldId="2306"/>
            <ac:picMk id="5" creationId="{49711E4A-392A-CD50-E84B-94B7C22AB15A}"/>
          </ac:picMkLst>
        </pc:picChg>
        <pc:picChg chg="add del mod">
          <ac:chgData name="Mihalko, Emily" userId="33f286d5-b025-4597-8deb-b48743031e12" providerId="ADAL" clId="{E220BC21-64C5-4851-92BB-75DA60E05C6A}" dt="2026-02-13T15:47:23.852" v="8179" actId="21"/>
          <ac:picMkLst>
            <pc:docMk/>
            <pc:sldMk cId="3482318684" sldId="2306"/>
            <ac:picMk id="5" creationId="{65B867A5-B3AB-09DA-8E01-1C3577C8B318}"/>
          </ac:picMkLst>
        </pc:picChg>
        <pc:picChg chg="add del mod">
          <ac:chgData name="Mihalko, Emily" userId="33f286d5-b025-4597-8deb-b48743031e12" providerId="ADAL" clId="{E220BC21-64C5-4851-92BB-75DA60E05C6A}" dt="2026-02-13T15:47:17.085" v="8178" actId="21"/>
          <ac:picMkLst>
            <pc:docMk/>
            <pc:sldMk cId="3482318684" sldId="2306"/>
            <ac:picMk id="6" creationId="{8395C725-3182-975E-1D36-3303901A7F23}"/>
          </ac:picMkLst>
        </pc:picChg>
        <pc:picChg chg="add mod">
          <ac:chgData name="Mihalko, Emily" userId="33f286d5-b025-4597-8deb-b48743031e12" providerId="ADAL" clId="{E220BC21-64C5-4851-92BB-75DA60E05C6A}" dt="2026-02-13T16:05:33.531" v="8725" actId="1076"/>
          <ac:picMkLst>
            <pc:docMk/>
            <pc:sldMk cId="3482318684" sldId="2306"/>
            <ac:picMk id="7" creationId="{53B52BE7-0BED-019F-CD5F-DAC920003BE2}"/>
          </ac:picMkLst>
        </pc:picChg>
      </pc:sldChg>
      <pc:sldChg chg="addSp delSp modSp add mod modNotesTx">
        <pc:chgData name="Mihalko, Emily" userId="33f286d5-b025-4597-8deb-b48743031e12" providerId="ADAL" clId="{E220BC21-64C5-4851-92BB-75DA60E05C6A}" dt="2026-02-13T19:21:14.977" v="14200" actId="20577"/>
        <pc:sldMkLst>
          <pc:docMk/>
          <pc:sldMk cId="1771933335" sldId="2307"/>
        </pc:sldMkLst>
        <pc:spChg chg="mod">
          <ac:chgData name="Mihalko, Emily" userId="33f286d5-b025-4597-8deb-b48743031e12" providerId="ADAL" clId="{E220BC21-64C5-4851-92BB-75DA60E05C6A}" dt="2026-02-12T21:55:48.097" v="7156" actId="20577"/>
          <ac:spMkLst>
            <pc:docMk/>
            <pc:sldMk cId="1771933335" sldId="2307"/>
            <ac:spMk id="2" creationId="{0E05EB51-7D3A-82A2-37DE-6E0F66AAAA96}"/>
          </ac:spMkLst>
        </pc:spChg>
        <pc:spChg chg="del">
          <ac:chgData name="Mihalko, Emily" userId="33f286d5-b025-4597-8deb-b48743031e12" providerId="ADAL" clId="{E220BC21-64C5-4851-92BB-75DA60E05C6A}" dt="2026-02-12T21:57:08.674" v="7245" actId="478"/>
          <ac:spMkLst>
            <pc:docMk/>
            <pc:sldMk cId="1771933335" sldId="2307"/>
            <ac:spMk id="3" creationId="{64AF3D20-323B-8EE8-4D63-1F061CFDF496}"/>
          </ac:spMkLst>
        </pc:spChg>
        <pc:spChg chg="add mod">
          <ac:chgData name="Mihalko, Emily" userId="33f286d5-b025-4597-8deb-b48743031e12" providerId="ADAL" clId="{E220BC21-64C5-4851-92BB-75DA60E05C6A}" dt="2026-02-13T16:56:02.603" v="10691" actId="1076"/>
          <ac:spMkLst>
            <pc:docMk/>
            <pc:sldMk cId="1771933335" sldId="2307"/>
            <ac:spMk id="5" creationId="{FC9BAAC7-A9F8-427D-FD9C-126C95E35671}"/>
          </ac:spMkLst>
        </pc:spChg>
        <pc:spChg chg="add mod">
          <ac:chgData name="Mihalko, Emily" userId="33f286d5-b025-4597-8deb-b48743031e12" providerId="ADAL" clId="{E220BC21-64C5-4851-92BB-75DA60E05C6A}" dt="2026-02-13T16:56:02.107" v="10690"/>
          <ac:spMkLst>
            <pc:docMk/>
            <pc:sldMk cId="1771933335" sldId="2307"/>
            <ac:spMk id="6" creationId="{93229C86-B91A-1D27-22A5-685D4FDB58D7}"/>
          </ac:spMkLst>
        </pc:spChg>
        <pc:spChg chg="add del mod">
          <ac:chgData name="Mihalko, Emily" userId="33f286d5-b025-4597-8deb-b48743031e12" providerId="ADAL" clId="{E220BC21-64C5-4851-92BB-75DA60E05C6A}" dt="2026-02-12T21:57:12.904" v="7246" actId="478"/>
          <ac:spMkLst>
            <pc:docMk/>
            <pc:sldMk cId="1771933335" sldId="2307"/>
            <ac:spMk id="6" creationId="{9D677E7B-E0CF-2BFE-9FEB-64D948EDC791}"/>
          </ac:spMkLst>
        </pc:spChg>
        <pc:picChg chg="add mod modCrop">
          <ac:chgData name="Mihalko, Emily" userId="33f286d5-b025-4597-8deb-b48743031e12" providerId="ADAL" clId="{E220BC21-64C5-4851-92BB-75DA60E05C6A}" dt="2026-02-13T16:56:02.603" v="10691" actId="1076"/>
          <ac:picMkLst>
            <pc:docMk/>
            <pc:sldMk cId="1771933335" sldId="2307"/>
            <ac:picMk id="3" creationId="{AA138C90-B2CE-B557-AA2F-C6EBCE6467E5}"/>
          </ac:picMkLst>
        </pc:picChg>
      </pc:sldChg>
      <pc:sldChg chg="addSp delSp modSp add mod modNotesTx">
        <pc:chgData name="Mihalko, Emily" userId="33f286d5-b025-4597-8deb-b48743031e12" providerId="ADAL" clId="{E220BC21-64C5-4851-92BB-75DA60E05C6A}" dt="2026-02-13T19:03:39.372" v="13906" actId="20577"/>
        <pc:sldMkLst>
          <pc:docMk/>
          <pc:sldMk cId="2019133493" sldId="2308"/>
        </pc:sldMkLst>
        <pc:spChg chg="mod">
          <ac:chgData name="Mihalko, Emily" userId="33f286d5-b025-4597-8deb-b48743031e12" providerId="ADAL" clId="{E220BC21-64C5-4851-92BB-75DA60E05C6A}" dt="2026-02-13T18:32:13.452" v="12522" actId="20577"/>
          <ac:spMkLst>
            <pc:docMk/>
            <pc:sldMk cId="2019133493" sldId="2308"/>
            <ac:spMk id="2" creationId="{55B65461-E702-2D8D-3A2C-6B9320298808}"/>
          </ac:spMkLst>
        </pc:spChg>
        <pc:spChg chg="del">
          <ac:chgData name="Mihalko, Emily" userId="33f286d5-b025-4597-8deb-b48743031e12" providerId="ADAL" clId="{E220BC21-64C5-4851-92BB-75DA60E05C6A}" dt="2026-02-13T18:32:09.169" v="12509" actId="478"/>
          <ac:spMkLst>
            <pc:docMk/>
            <pc:sldMk cId="2019133493" sldId="2308"/>
            <ac:spMk id="5" creationId="{763AD12D-F4A9-D2B5-6D4E-CE2A1635FA63}"/>
          </ac:spMkLst>
        </pc:spChg>
        <pc:spChg chg="add mod">
          <ac:chgData name="Mihalko, Emily" userId="33f286d5-b025-4597-8deb-b48743031e12" providerId="ADAL" clId="{E220BC21-64C5-4851-92BB-75DA60E05C6A}" dt="2026-02-13T18:42:08.652" v="13256" actId="1076"/>
          <ac:spMkLst>
            <pc:docMk/>
            <pc:sldMk cId="2019133493" sldId="2308"/>
            <ac:spMk id="10" creationId="{B2ABDDED-B77C-0769-1E61-59560291773E}"/>
          </ac:spMkLst>
        </pc:spChg>
        <pc:picChg chg="del">
          <ac:chgData name="Mihalko, Emily" userId="33f286d5-b025-4597-8deb-b48743031e12" providerId="ADAL" clId="{E220BC21-64C5-4851-92BB-75DA60E05C6A}" dt="2026-02-13T18:32:07.626" v="12507" actId="478"/>
          <ac:picMkLst>
            <pc:docMk/>
            <pc:sldMk cId="2019133493" sldId="2308"/>
            <ac:picMk id="6" creationId="{498F0F71-0E79-6BCF-388D-E8CAFA44BF17}"/>
          </ac:picMkLst>
        </pc:picChg>
        <pc:picChg chg="del">
          <ac:chgData name="Mihalko, Emily" userId="33f286d5-b025-4597-8deb-b48743031e12" providerId="ADAL" clId="{E220BC21-64C5-4851-92BB-75DA60E05C6A}" dt="2026-02-13T18:32:07.957" v="12508" actId="478"/>
          <ac:picMkLst>
            <pc:docMk/>
            <pc:sldMk cId="2019133493" sldId="2308"/>
            <ac:picMk id="8" creationId="{994D458C-1BCA-820E-2644-6FC013325E96}"/>
          </ac:picMkLst>
        </pc:picChg>
        <pc:picChg chg="add mod">
          <ac:chgData name="Mihalko, Emily" userId="33f286d5-b025-4597-8deb-b48743031e12" providerId="ADAL" clId="{E220BC21-64C5-4851-92BB-75DA60E05C6A}" dt="2026-02-13T18:32:29.851" v="12526" actId="1076"/>
          <ac:picMkLst>
            <pc:docMk/>
            <pc:sldMk cId="2019133493" sldId="2308"/>
            <ac:picMk id="9" creationId="{805DBB06-B23C-CF0B-4498-5070A7969D2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2C9C9F-45B0-CF48-8065-55FECDAF78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E1D255-3D8B-5847-8573-45ED078D95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EB294F-7AA8-0C48-883B-228BCD4E5DD5}" type="datetimeFigureOut">
              <a:rPr lang="en-US" smtClean="0"/>
              <a:t>2/14/26</a:t>
            </a:fld>
            <a:endParaRPr lang="en-US"/>
          </a:p>
        </p:txBody>
      </p:sp>
      <p:sp>
        <p:nvSpPr>
          <p:cNvPr id="4" name="Footer Placeholder 3">
            <a:extLst>
              <a:ext uri="{FF2B5EF4-FFF2-40B4-BE49-F238E27FC236}">
                <a16:creationId xmlns:a16="http://schemas.microsoft.com/office/drawing/2014/main" id="{ACB79B95-97E5-7B43-99CF-A518ECF3D8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9CDE643-2E3B-2C4C-9046-6CF71939631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7BBA79-B11D-9E47-B16A-594C9D24D905}" type="slidenum">
              <a:rPr lang="en-US" smtClean="0"/>
              <a:t>‹#›</a:t>
            </a:fld>
            <a:endParaRPr lang="en-US"/>
          </a:p>
        </p:txBody>
      </p:sp>
    </p:spTree>
    <p:extLst>
      <p:ext uri="{BB962C8B-B14F-4D97-AF65-F5344CB8AC3E}">
        <p14:creationId xmlns:p14="http://schemas.microsoft.com/office/powerpoint/2010/main" val="1017313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3E359C-BB35-4CD2-A4C5-0C61267923EC}" type="datetimeFigureOut">
              <a:rPr lang="en-US" smtClean="0"/>
              <a:t>2/14/26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5E7FB-D4CB-4C78-BD85-4D4BD2D53F1D}" type="slidenum">
              <a:rPr lang="en-US" smtClean="0"/>
              <a:t>‹#›</a:t>
            </a:fld>
            <a:endParaRPr lang="en-US"/>
          </a:p>
        </p:txBody>
      </p:sp>
    </p:spTree>
    <p:extLst>
      <p:ext uri="{BB962C8B-B14F-4D97-AF65-F5344CB8AC3E}">
        <p14:creationId xmlns:p14="http://schemas.microsoft.com/office/powerpoint/2010/main" val="1284123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Aptos" panose="020B0004020202020204" pitchFamily="34" charset="0"/>
                <a:ea typeface="Aptos" panose="020B0004020202020204" pitchFamily="34" charset="0"/>
                <a:cs typeface="Aptos" panose="020B0004020202020204" pitchFamily="34" charset="0"/>
              </a:rPr>
              <a:t>“W</a:t>
            </a:r>
            <a:r>
              <a:rPr lang="en-US" sz="1800" b="1" dirty="0">
                <a:effectLst/>
                <a:latin typeface="Aptos" panose="020B0004020202020204" pitchFamily="34" charset="0"/>
                <a:ea typeface="Aptos" panose="020B0004020202020204" pitchFamily="34" charset="0"/>
                <a:cs typeface="Aptos" panose="020B0004020202020204" pitchFamily="34" charset="0"/>
              </a:rPr>
              <a:t>hich Platelet Functions Matter</a:t>
            </a:r>
            <a:r>
              <a:rPr lang="en-US" sz="1800" b="1" dirty="0">
                <a:solidFill>
                  <a:srgbClr val="000000"/>
                </a:solidFill>
                <a:effectLst/>
                <a:latin typeface="Aptos" panose="020B0004020202020204" pitchFamily="34" charset="0"/>
                <a:ea typeface="Aptos" panose="020B0004020202020204" pitchFamily="34" charset="0"/>
                <a:cs typeface="Aptos" panose="020B0004020202020204" pitchFamily="34" charset="0"/>
              </a:rPr>
              <a:t>,”</a:t>
            </a: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scheduled Feb 19, 2026</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200" dirty="0">
                <a:effectLst/>
                <a:latin typeface="Aptos" panose="020B0004020202020204" pitchFamily="34" charset="0"/>
                <a:ea typeface="Aptos" panose="020B0004020202020204" pitchFamily="34" charset="0"/>
                <a:cs typeface="Aptos" panose="020B0004020202020204" pitchFamily="34" charset="0"/>
              </a:rPr>
              <a:t>After Carlos “regulatory perspective” talk. </a:t>
            </a:r>
          </a:p>
          <a:p>
            <a:pPr marL="0" marR="0"/>
            <a:r>
              <a:rPr lang="en-US" sz="1200" dirty="0">
                <a:effectLst/>
                <a:latin typeface="Aptos" panose="020B0004020202020204" pitchFamily="34" charset="0"/>
                <a:ea typeface="Aptos" panose="020B0004020202020204" pitchFamily="34" charset="0"/>
                <a:cs typeface="Aptos" panose="020B0004020202020204" pitchFamily="34" charset="0"/>
              </a:rPr>
              <a:t>Badak – platelet function testing at bedside. protocols, best practices. What are the limitations, where do we have no data to support (TBI). Real world applications of platelet function testing and how to interpret results and how do we use that to prescribe. What are the real-world gaps? </a:t>
            </a:r>
          </a:p>
          <a:p>
            <a:pPr marL="0" marR="0"/>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ptos" panose="020B0004020202020204" pitchFamily="34" charset="0"/>
                <a:ea typeface="Aptos" panose="020B0004020202020204" pitchFamily="34" charset="0"/>
                <a:cs typeface="Aptos" panose="020B0004020202020204" pitchFamily="34" charset="0"/>
              </a:rPr>
              <a:t>Mihalko 8 minute future directions talk/potential solutions.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0000"/>
                </a:solidFill>
                <a:effectLst/>
                <a:latin typeface="Aptos" panose="020B0004020202020204" pitchFamily="34" charset="0"/>
                <a:ea typeface="Aptos" panose="020B0004020202020204" pitchFamily="34" charset="0"/>
                <a:cs typeface="Aptos" panose="020B0004020202020204" pitchFamily="34" charset="0"/>
              </a:rPr>
              <a:t>Hello I’m Emily Mihalko. I’m a research assistant professor from the University of Pittsburgh and I work in the trauma and transfusion medicine research lab. Very excited to be here today. Thank you Dr. Badak for leading the discussion with real world applications on how we use platelet function testing and introducing some of the real world gaps. I’m here to give a brief talk on the future directions and potential solutions before we open up the floor for discussion. </a:t>
            </a:r>
          </a:p>
          <a:p>
            <a:endParaRPr lang="en-US" dirty="0"/>
          </a:p>
        </p:txBody>
      </p:sp>
      <p:sp>
        <p:nvSpPr>
          <p:cNvPr id="4" name="Slide Number Placeholder 3"/>
          <p:cNvSpPr>
            <a:spLocks noGrp="1"/>
          </p:cNvSpPr>
          <p:nvPr>
            <p:ph type="sldNum" sz="quarter" idx="5"/>
          </p:nvPr>
        </p:nvSpPr>
        <p:spPr/>
        <p:txBody>
          <a:bodyPr/>
          <a:lstStyle/>
          <a:p>
            <a:fld id="{D2B5E7FB-D4CB-4C78-BD85-4D4BD2D53F1D}" type="slidenum">
              <a:rPr lang="en-US" smtClean="0"/>
              <a:t>1</a:t>
            </a:fld>
            <a:endParaRPr lang="en-US"/>
          </a:p>
        </p:txBody>
      </p:sp>
    </p:spTree>
    <p:extLst>
      <p:ext uri="{BB962C8B-B14F-4D97-AF65-F5344CB8AC3E}">
        <p14:creationId xmlns:p14="http://schemas.microsoft.com/office/powerpoint/2010/main" val="2154016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57064-D845-E14E-866C-74FEC0A1EF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CAEC7D-7F27-A2B3-A742-110E4AC9D1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567DA8-BBEB-629B-3564-605171BC408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have been recent advances in refining this dielectric coagulometry approach for platelet-</a:t>
            </a:r>
            <a:r>
              <a:rPr lang="en-US" dirty="0" err="1"/>
              <a:t>specifity</a:t>
            </a:r>
            <a:r>
              <a:rPr lang="en-US" dirty="0"/>
              <a:t>. I won’t go into too much detail here but I’ll highlight this recent publication I think what this device is showing the capability to do is move the needle toward specific detection of platelet-related hemostatic impairments in whole blood. It is proving to be readily translational using a small volume of blood and obviating the need for whole blood sample manipulation. And it has the capability to include a comprehensive assessment of platelet-associated hemostatic potential when using multiple bioactive coatings. </a:t>
            </a:r>
          </a:p>
          <a:p>
            <a:endParaRPr lang="en-US" dirty="0"/>
          </a:p>
        </p:txBody>
      </p:sp>
      <p:sp>
        <p:nvSpPr>
          <p:cNvPr id="4" name="Slide Number Placeholder 3">
            <a:extLst>
              <a:ext uri="{FF2B5EF4-FFF2-40B4-BE49-F238E27FC236}">
                <a16:creationId xmlns:a16="http://schemas.microsoft.com/office/drawing/2014/main" id="{847DAD91-D11F-4AFD-D9BC-DD1653D9CB20}"/>
              </a:ext>
            </a:extLst>
          </p:cNvPr>
          <p:cNvSpPr>
            <a:spLocks noGrp="1"/>
          </p:cNvSpPr>
          <p:nvPr>
            <p:ph type="sldNum" sz="quarter" idx="5"/>
          </p:nvPr>
        </p:nvSpPr>
        <p:spPr/>
        <p:txBody>
          <a:bodyPr/>
          <a:lstStyle/>
          <a:p>
            <a:fld id="{D2B5E7FB-D4CB-4C78-BD85-4D4BD2D53F1D}" type="slidenum">
              <a:rPr lang="en-US" smtClean="0"/>
              <a:t>10</a:t>
            </a:fld>
            <a:endParaRPr lang="en-US"/>
          </a:p>
        </p:txBody>
      </p:sp>
    </p:spTree>
    <p:extLst>
      <p:ext uri="{BB962C8B-B14F-4D97-AF65-F5344CB8AC3E}">
        <p14:creationId xmlns:p14="http://schemas.microsoft.com/office/powerpoint/2010/main" val="3327539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C0168-3934-99D7-A495-1E9F99DAB3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D05BCF-C6DE-BACE-D534-8CD9B47BB9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B1696A-7C50-2DF5-0BDF-1EBCD327E14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want to end by saying platelet function testing is evolving but there is a gap in what current clinically available assays can offer and what we need to answer questions about platelet physiology and pathophysiology.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approaches such as tailor-designed flow-based assays can potentially bridge that gap in understanding.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 course, the regulatory considerations are something that should always be front of mind. We should be considering what the measured effects are and the effect size.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I just want to add that while I focused mainly on the hemostatic function of platelets here, there’s also considerable room for </a:t>
            </a:r>
            <a:r>
              <a:rPr lang="en-US" b="0" dirty="0"/>
              <a:t>advancement in areas such as the interaction of platelets and the immune system or platelets and the endothelium. And improving our understanding in those areas will only enhance our ability to accurate assess patient platelet profiles and design better point-of-care tests </a:t>
            </a:r>
            <a:r>
              <a:rPr lang="en-US" dirty="0"/>
              <a:t>to improve diagnostics, therapeutic approaches, drug development and personalized patient care. </a:t>
            </a:r>
          </a:p>
        </p:txBody>
      </p:sp>
      <p:sp>
        <p:nvSpPr>
          <p:cNvPr id="4" name="Slide Number Placeholder 3">
            <a:extLst>
              <a:ext uri="{FF2B5EF4-FFF2-40B4-BE49-F238E27FC236}">
                <a16:creationId xmlns:a16="http://schemas.microsoft.com/office/drawing/2014/main" id="{EF4C5784-B7E2-BF4D-13FC-A5C933E75680}"/>
              </a:ext>
            </a:extLst>
          </p:cNvPr>
          <p:cNvSpPr>
            <a:spLocks noGrp="1"/>
          </p:cNvSpPr>
          <p:nvPr>
            <p:ph type="sldNum" sz="quarter" idx="5"/>
          </p:nvPr>
        </p:nvSpPr>
        <p:spPr/>
        <p:txBody>
          <a:bodyPr/>
          <a:lstStyle/>
          <a:p>
            <a:fld id="{D2B5E7FB-D4CB-4C78-BD85-4D4BD2D53F1D}" type="slidenum">
              <a:rPr lang="en-US" smtClean="0"/>
              <a:t>11</a:t>
            </a:fld>
            <a:endParaRPr lang="en-US"/>
          </a:p>
        </p:txBody>
      </p:sp>
    </p:spTree>
    <p:extLst>
      <p:ext uri="{BB962C8B-B14F-4D97-AF65-F5344CB8AC3E}">
        <p14:creationId xmlns:p14="http://schemas.microsoft.com/office/powerpoint/2010/main" val="2935391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3AEDD-6DD1-CE66-8052-8C0898344D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D691AB-A7CE-A269-BE8A-FEA790B62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7C6E25-9213-A754-3056-3FF7D96B95C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I’ll just close by acknowledging the people I am lucky enough to work with. There’s a host of wonderful people who are a part of the TTMRL, especially my mentors Dr. Neal and Dr. Shea. We have many exciting projects ongoing that work toward better understanding platelet function responses in trauma, transfusion medicine, postpartum hemorrhage, as well as in thrombotic disease states. And of course, we wouldn’t be able to work on those projects without some of the amazing collaborators you see listed here as well. I’m excited to continue the discussion. </a:t>
            </a:r>
          </a:p>
          <a:p>
            <a:endParaRPr lang="en-US" dirty="0"/>
          </a:p>
        </p:txBody>
      </p:sp>
      <p:sp>
        <p:nvSpPr>
          <p:cNvPr id="4" name="Slide Number Placeholder 3">
            <a:extLst>
              <a:ext uri="{FF2B5EF4-FFF2-40B4-BE49-F238E27FC236}">
                <a16:creationId xmlns:a16="http://schemas.microsoft.com/office/drawing/2014/main" id="{DA7E3303-7708-8140-A653-AFF906F2F328}"/>
              </a:ext>
            </a:extLst>
          </p:cNvPr>
          <p:cNvSpPr>
            <a:spLocks noGrp="1"/>
          </p:cNvSpPr>
          <p:nvPr>
            <p:ph type="sldNum" sz="quarter" idx="5"/>
          </p:nvPr>
        </p:nvSpPr>
        <p:spPr/>
        <p:txBody>
          <a:bodyPr/>
          <a:lstStyle/>
          <a:p>
            <a:fld id="{D2B5E7FB-D4CB-4C78-BD85-4D4BD2D53F1D}" type="slidenum">
              <a:rPr lang="en-US" smtClean="0"/>
              <a:t>12</a:t>
            </a:fld>
            <a:endParaRPr lang="en-US"/>
          </a:p>
        </p:txBody>
      </p:sp>
    </p:spTree>
    <p:extLst>
      <p:ext uri="{BB962C8B-B14F-4D97-AF65-F5344CB8AC3E}">
        <p14:creationId xmlns:p14="http://schemas.microsoft.com/office/powerpoint/2010/main" val="208638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hope at this point we can all agree that platelet testing does matter and we use platelet function testing to guide high-stakes decisions. </a:t>
            </a:r>
          </a:p>
          <a:p>
            <a:r>
              <a:rPr lang="en-US" dirty="0"/>
              <a:t>At the same time, I think we can acknowledge that clinical outcomes remain heterogenous, suggesting a gap between what we measure and the biology that determines hemostatic success. </a:t>
            </a:r>
          </a:p>
          <a:p>
            <a:r>
              <a:rPr lang="en-US" dirty="0"/>
              <a:t>As for the current landscape of platelet function tests, beyond just platelet counts, you’ve heard about many if not all of these by this point. </a:t>
            </a:r>
          </a:p>
          <a:p>
            <a:r>
              <a:rPr lang="en-US" dirty="0"/>
              <a:t>Aggregation-based assays can include light transmission aggregometry or VerifyNow. </a:t>
            </a:r>
          </a:p>
          <a:p>
            <a:r>
              <a:rPr lang="en-US" dirty="0"/>
              <a:t>Viscoelastic platforms like TEG or ROTEM measure clot mechanics and strength.</a:t>
            </a:r>
          </a:p>
          <a:p>
            <a:r>
              <a:rPr lang="en-US" dirty="0"/>
              <a:t>There are also occlusion-based systems such as PFA-100 or T-TAS.</a:t>
            </a:r>
          </a:p>
          <a:p>
            <a:r>
              <a:rPr lang="en-US" dirty="0"/>
              <a:t>And thrombin generation assays evaluating plasma-based coagulation potential.</a:t>
            </a:r>
          </a:p>
          <a:p>
            <a:r>
              <a:rPr lang="en-US" dirty="0"/>
              <a:t>These tools provide valuable information, but most ultimately assess overall clot formation or specific agonist responses rather than defining platelet performance under physiologic conditions.</a:t>
            </a:r>
          </a:p>
          <a:p>
            <a:endParaRPr lang="en-US" dirty="0"/>
          </a:p>
        </p:txBody>
      </p:sp>
      <p:sp>
        <p:nvSpPr>
          <p:cNvPr id="4" name="Slide Number Placeholder 3"/>
          <p:cNvSpPr>
            <a:spLocks noGrp="1"/>
          </p:cNvSpPr>
          <p:nvPr>
            <p:ph type="sldNum" sz="quarter" idx="5"/>
          </p:nvPr>
        </p:nvSpPr>
        <p:spPr/>
        <p:txBody>
          <a:bodyPr/>
          <a:lstStyle/>
          <a:p>
            <a:fld id="{D2B5E7FB-D4CB-4C78-BD85-4D4BD2D53F1D}" type="slidenum">
              <a:rPr lang="en-US" smtClean="0"/>
              <a:t>2</a:t>
            </a:fld>
            <a:endParaRPr lang="en-US"/>
          </a:p>
        </p:txBody>
      </p:sp>
    </p:spTree>
    <p:extLst>
      <p:ext uri="{BB962C8B-B14F-4D97-AF65-F5344CB8AC3E}">
        <p14:creationId xmlns:p14="http://schemas.microsoft.com/office/powerpoint/2010/main" val="1933720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3A12D-7116-265B-6986-76F7141140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89EA22-8534-5EA9-89A1-8C384B4B72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037DFB-4DFA-7F3C-DB40-4B252BB9F25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If we look at the trajectory of platelet testing moving from cell count to light transmission aggregometry in plasma to viscoelastic testing in whole-blood to cartridge-based platforms, there’s considerable improvement. Automation and standardization has helped to improve the utility of these current platforms. However next generation testing may need to move even further toward improving physiologic relevance, particularly adding biological surfaces or flow and shear as we know platelets need to function in environments with biological surface and in flowing blood.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But incorporating these aspects may not be feasible in current devices. So at this point, do we keep learning how to best use </a:t>
            </a:r>
            <a:r>
              <a:rPr lang="en-US" dirty="0"/>
              <a:t>the assays we currently have, or do we need to build something better. While there is validity and areas to explore using these current platforms, for the sake of discussion I’ll spend most of my time today talking about how we might build something better. </a:t>
            </a:r>
            <a:endParaRPr lang="en-US"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dirty="0"/>
          </a:p>
          <a:p>
            <a:endParaRPr lang="en-US" dirty="0"/>
          </a:p>
        </p:txBody>
      </p:sp>
      <p:sp>
        <p:nvSpPr>
          <p:cNvPr id="4" name="Slide Number Placeholder 3">
            <a:extLst>
              <a:ext uri="{FF2B5EF4-FFF2-40B4-BE49-F238E27FC236}">
                <a16:creationId xmlns:a16="http://schemas.microsoft.com/office/drawing/2014/main" id="{F09FC5F3-E7B0-943C-6823-3F6741C41A2A}"/>
              </a:ext>
            </a:extLst>
          </p:cNvPr>
          <p:cNvSpPr>
            <a:spLocks noGrp="1"/>
          </p:cNvSpPr>
          <p:nvPr>
            <p:ph type="sldNum" sz="quarter" idx="5"/>
          </p:nvPr>
        </p:nvSpPr>
        <p:spPr/>
        <p:txBody>
          <a:bodyPr/>
          <a:lstStyle/>
          <a:p>
            <a:fld id="{D2B5E7FB-D4CB-4C78-BD85-4D4BD2D53F1D}" type="slidenum">
              <a:rPr lang="en-US" smtClean="0"/>
              <a:t>3</a:t>
            </a:fld>
            <a:endParaRPr lang="en-US"/>
          </a:p>
        </p:txBody>
      </p:sp>
    </p:spTree>
    <p:extLst>
      <p:ext uri="{BB962C8B-B14F-4D97-AF65-F5344CB8AC3E}">
        <p14:creationId xmlns:p14="http://schemas.microsoft.com/office/powerpoint/2010/main" val="3566263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99A9E-423B-6877-7655-79DC21B645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7AB92D-F1F1-3F88-97E9-08ED0A1A7E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B6AAD2-EC55-1B0C-0884-6EDF20002E6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So what are important considerations if we want to build something better?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Perhaps an overarching consideration here is that there is still so much we do not know about how and why platelets function the way they do. We know there are a multitude of platelet functions depicted here in the image on the right. But how do we know when shifts in platelet function goes from being adaptive to maladaptive and what are the platforms we need to accurately assess this?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Continuing with the current landscape of platelet function testing may not be enough, so I’m going to highlight a few future directions and potential solutions here.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1</a:t>
            </a:r>
            <a:r>
              <a:rPr lang="en-US" u="none" baseline="30000" dirty="0"/>
              <a:t>st</a:t>
            </a:r>
            <a:r>
              <a:rPr lang="en-US" u="none" dirty="0"/>
              <a:t> is utilizing shear-dependent testing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2</a:t>
            </a:r>
            <a:r>
              <a:rPr lang="en-US" u="none" baseline="30000" dirty="0"/>
              <a:t>nd</a:t>
            </a:r>
            <a:r>
              <a:rPr lang="en-US" u="none" dirty="0"/>
              <a:t> is moving from empirically derived thresholds to mechanistic failure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3</a:t>
            </a:r>
            <a:r>
              <a:rPr lang="en-US" u="none" baseline="30000" dirty="0"/>
              <a:t>rd</a:t>
            </a:r>
            <a:r>
              <a:rPr lang="en-US" u="none" dirty="0"/>
              <a:t> is using context-dependent assays</a:t>
            </a:r>
          </a:p>
        </p:txBody>
      </p:sp>
      <p:sp>
        <p:nvSpPr>
          <p:cNvPr id="4" name="Slide Number Placeholder 3">
            <a:extLst>
              <a:ext uri="{FF2B5EF4-FFF2-40B4-BE49-F238E27FC236}">
                <a16:creationId xmlns:a16="http://schemas.microsoft.com/office/drawing/2014/main" id="{64F1CFBF-2279-75B3-871C-1EBB1CA0DB30}"/>
              </a:ext>
            </a:extLst>
          </p:cNvPr>
          <p:cNvSpPr>
            <a:spLocks noGrp="1"/>
          </p:cNvSpPr>
          <p:nvPr>
            <p:ph type="sldNum" sz="quarter" idx="5"/>
          </p:nvPr>
        </p:nvSpPr>
        <p:spPr/>
        <p:txBody>
          <a:bodyPr/>
          <a:lstStyle/>
          <a:p>
            <a:fld id="{D2B5E7FB-D4CB-4C78-BD85-4D4BD2D53F1D}" type="slidenum">
              <a:rPr lang="en-US" smtClean="0"/>
              <a:t>4</a:t>
            </a:fld>
            <a:endParaRPr lang="en-US"/>
          </a:p>
        </p:txBody>
      </p:sp>
    </p:spTree>
    <p:extLst>
      <p:ext uri="{BB962C8B-B14F-4D97-AF65-F5344CB8AC3E}">
        <p14:creationId xmlns:p14="http://schemas.microsoft.com/office/powerpoint/2010/main" val="4258355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07F75-7A58-D2C2-3B7D-22B4600B6D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208D46-81A1-CCB7-52F5-E3BC0D215B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CA3E33-0A9A-45B4-DB08-D1AB26032C0B}"/>
              </a:ext>
            </a:extLst>
          </p:cNvPr>
          <p:cNvSpPr>
            <a:spLocks noGrp="1"/>
          </p:cNvSpPr>
          <p:nvPr>
            <p:ph type="body" idx="1"/>
          </p:nvPr>
        </p:nvSpPr>
        <p:spPr/>
        <p:txBody>
          <a:bodyPr/>
          <a:lstStyle/>
          <a:p>
            <a:r>
              <a:rPr lang="en-US" dirty="0"/>
              <a:t>The first approach or direction I’ll dive into is utilizing flow or shear-dependent assays with microfluidic platforms. </a:t>
            </a:r>
            <a:r>
              <a:rPr lang="en-US" u="none" dirty="0"/>
              <a:t>While there are flow-based assays on the market, I want to highlight microfluidics in this presentation specifically as an engineered way to study platelets. Microfluidics are small, completely customizable devices that can be coated with biologic surfaces or even fabricated to completely mimic vascular morphology. They allow us to capture essential fluid dynamic properties, which is advantageous because we know flow-dependent mechanism that are critical to hemostasis are often overlooked in current platelet function testing. This includes convection challenges that wash away concentrated clotting factors away from the site of injury, clot composition dependent on shear stress and flow rates dictated by venous or arterial vascular beds, and von Willebrand factor activity which is shear-dependent and elicits rapid platelet capture at high shear once extended from its globule state to expose binding sites. Microfluidic platforms can also extract a multitude of mechanistic parameters using immunofluorescent microscopy and image analysis quantification.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In trauma, for example, where platelet dysfunction can occur, only using currently available tests would never allow us to probe into the flow-dependent platelet mechanisms and the true hemostatic effects. However, we may be able to do this with an appropriately designed and implemented microfluidic devices.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dirty="0"/>
          </a:p>
        </p:txBody>
      </p:sp>
      <p:sp>
        <p:nvSpPr>
          <p:cNvPr id="4" name="Slide Number Placeholder 3">
            <a:extLst>
              <a:ext uri="{FF2B5EF4-FFF2-40B4-BE49-F238E27FC236}">
                <a16:creationId xmlns:a16="http://schemas.microsoft.com/office/drawing/2014/main" id="{B06BEBD6-592A-3660-2839-86EEB7404F0E}"/>
              </a:ext>
            </a:extLst>
          </p:cNvPr>
          <p:cNvSpPr>
            <a:spLocks noGrp="1"/>
          </p:cNvSpPr>
          <p:nvPr>
            <p:ph type="sldNum" sz="quarter" idx="5"/>
          </p:nvPr>
        </p:nvSpPr>
        <p:spPr/>
        <p:txBody>
          <a:bodyPr/>
          <a:lstStyle/>
          <a:p>
            <a:fld id="{D2B5E7FB-D4CB-4C78-BD85-4D4BD2D53F1D}" type="slidenum">
              <a:rPr lang="en-US" smtClean="0"/>
              <a:t>5</a:t>
            </a:fld>
            <a:endParaRPr lang="en-US"/>
          </a:p>
        </p:txBody>
      </p:sp>
    </p:spTree>
    <p:extLst>
      <p:ext uri="{BB962C8B-B14F-4D97-AF65-F5344CB8AC3E}">
        <p14:creationId xmlns:p14="http://schemas.microsoft.com/office/powerpoint/2010/main" val="3517714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9A19E-4BB6-CDB4-0B77-05576E8B32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E064E2-29F0-94C6-1989-99A6D45EAA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E1EFE5-6B7B-4793-CCD9-4436250DAEE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Here are two examples of microfluidics used to study platelet function in trauma. At left is a study that perfused samples at venous shear and found a mixed phenotype, with some patients having reduced adhesion and some having more as compared to healthy. Now the ISS in the patient population was relatively low (7.5). On the right is a collagen coated channel perfused at an arterial shear rate which had less platelet adhesion in trauma samples compared to healthy samples. These patients were significantly more injured than the study on the left with an ISS of 34. And they were able to link this response to shedding of platelet surface receptors GPVI and GPIb-alpha. </a:t>
            </a:r>
          </a:p>
          <a:p>
            <a:r>
              <a:rPr lang="en-US" u="none" dirty="0"/>
              <a:t>As this work identifies, there is clearly an unknown patient phenotype discovered using flow-based assays that could very much inform on the mechanisms of platelet dysfunction in trauma. And perhaps, as the study on the right suggests, there are biomarkers or shed receptors we are missing that may be easier to test for rapidly at point-of-care if we already know the hemostatic consequence. </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23D65D6-36D6-6873-B788-14B3F2C77669}"/>
              </a:ext>
            </a:extLst>
          </p:cNvPr>
          <p:cNvSpPr>
            <a:spLocks noGrp="1"/>
          </p:cNvSpPr>
          <p:nvPr>
            <p:ph type="sldNum" sz="quarter" idx="5"/>
          </p:nvPr>
        </p:nvSpPr>
        <p:spPr/>
        <p:txBody>
          <a:bodyPr/>
          <a:lstStyle/>
          <a:p>
            <a:fld id="{D2B5E7FB-D4CB-4C78-BD85-4D4BD2D53F1D}" type="slidenum">
              <a:rPr lang="en-US" smtClean="0"/>
              <a:t>6</a:t>
            </a:fld>
            <a:endParaRPr lang="en-US"/>
          </a:p>
        </p:txBody>
      </p:sp>
    </p:spTree>
    <p:extLst>
      <p:ext uri="{BB962C8B-B14F-4D97-AF65-F5344CB8AC3E}">
        <p14:creationId xmlns:p14="http://schemas.microsoft.com/office/powerpoint/2010/main" val="4165707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91D9D-3108-A625-ABEE-92A01F8314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03AAE7-80A0-7A73-0AF0-927E75C473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F33E42-DD01-5CA1-A896-6DC7C135E7B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leads me into the next point on determining mechanistic thresholds to utilize in platelet function testing. Most current thresholds, such as ROTEM parameters, are based on where bleeding happened more often in patient datasets and calculated predictive capability. But that threshold does not necessarily represent the point at which platelet-mediated thrombus formation biologically fails.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approach is to define the biological failure point first. For example, can we define the GPIb receptor level at which thrombus formation fails, and then validate that threshold prospectively against clinical bleeding. This could be done for a variety of platelet mechanisms as well – we know there are many that contribute to global hemostatic function as depicted on the right. And using a physiologically relevant platform, such as a microfluidic hemostasis assays, with a quantitative readout for biological failure, such as occlusion time. This can give us the ability to define where hemostasis biologically fails and anchor clinical thresholds in platelet mechanisms.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approach may not utilize point-of-care assays, but that certainly doesn’t mean it isn’t relevant. Defining these thresholds using standardized, shear-controlled assays relevant to the biology can still help us uncover what signatures lead to global loss of function and start to develop point-of-care tools that allow us to screen for it clinically.</a:t>
            </a:r>
          </a:p>
        </p:txBody>
      </p:sp>
      <p:sp>
        <p:nvSpPr>
          <p:cNvPr id="4" name="Slide Number Placeholder 3">
            <a:extLst>
              <a:ext uri="{FF2B5EF4-FFF2-40B4-BE49-F238E27FC236}">
                <a16:creationId xmlns:a16="http://schemas.microsoft.com/office/drawing/2014/main" id="{DEA71180-8783-5A31-2450-87AE494AC658}"/>
              </a:ext>
            </a:extLst>
          </p:cNvPr>
          <p:cNvSpPr>
            <a:spLocks noGrp="1"/>
          </p:cNvSpPr>
          <p:nvPr>
            <p:ph type="sldNum" sz="quarter" idx="5"/>
          </p:nvPr>
        </p:nvSpPr>
        <p:spPr/>
        <p:txBody>
          <a:bodyPr/>
          <a:lstStyle/>
          <a:p>
            <a:fld id="{D2B5E7FB-D4CB-4C78-BD85-4D4BD2D53F1D}" type="slidenum">
              <a:rPr lang="en-US" smtClean="0"/>
              <a:t>7</a:t>
            </a:fld>
            <a:endParaRPr lang="en-US"/>
          </a:p>
        </p:txBody>
      </p:sp>
    </p:spTree>
    <p:extLst>
      <p:ext uri="{BB962C8B-B14F-4D97-AF65-F5344CB8AC3E}">
        <p14:creationId xmlns:p14="http://schemas.microsoft.com/office/powerpoint/2010/main" val="2857091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F38FC-7FA1-A666-D196-191341FDD6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A3C1DA-B552-9545-F441-6BC78A2B31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FCAE29-072A-65B0-3038-78705500C111}"/>
              </a:ext>
            </a:extLst>
          </p:cNvPr>
          <p:cNvSpPr>
            <a:spLocks noGrp="1"/>
          </p:cNvSpPr>
          <p:nvPr>
            <p:ph type="body" idx="1"/>
          </p:nvPr>
        </p:nvSpPr>
        <p:spPr/>
        <p:txBody>
          <a:bodyPr/>
          <a:lstStyle/>
          <a:p>
            <a:r>
              <a:rPr lang="en-US" dirty="0"/>
              <a:t>I also want to highlight context sensitivity. Platelet performance differs in trauma, sepsis, obstetrics, inflammation. So how do we know we are looking at the right biology? </a:t>
            </a:r>
          </a:p>
          <a:p>
            <a:r>
              <a:rPr lang="en-US" dirty="0"/>
              <a:t>An important consideration for the future of platelet function testing is context-specific phenotyping. </a:t>
            </a:r>
          </a:p>
          <a:p>
            <a:r>
              <a:rPr lang="en-US" dirty="0"/>
              <a:t>This might look like different flow-based assays depending on the type of injury in specific vascular beds. Or different screening tools for biomarkers relevant to myocardial infarction versus stroke versus microthrombi formation. Different screening tools for platelet-containing transfusion products. Or different point-of-care platelet function testing that’s relevant to penetrating injuries versus obstetric hemorrhage</a:t>
            </a:r>
            <a:r>
              <a:rPr lang="en-US"/>
              <a:t>. </a:t>
            </a:r>
            <a:endParaRPr lang="en-US" dirty="0"/>
          </a:p>
          <a:p>
            <a:r>
              <a:rPr lang="en-US" dirty="0"/>
              <a:t>Overall, I think precision medicine in this space requires measuring platelet function in context and not in isolation.</a:t>
            </a:r>
          </a:p>
        </p:txBody>
      </p:sp>
      <p:sp>
        <p:nvSpPr>
          <p:cNvPr id="4" name="Slide Number Placeholder 3">
            <a:extLst>
              <a:ext uri="{FF2B5EF4-FFF2-40B4-BE49-F238E27FC236}">
                <a16:creationId xmlns:a16="http://schemas.microsoft.com/office/drawing/2014/main" id="{7617FB95-707E-C2BC-B95E-BC34EE68A363}"/>
              </a:ext>
            </a:extLst>
          </p:cNvPr>
          <p:cNvSpPr>
            <a:spLocks noGrp="1"/>
          </p:cNvSpPr>
          <p:nvPr>
            <p:ph type="sldNum" sz="quarter" idx="5"/>
          </p:nvPr>
        </p:nvSpPr>
        <p:spPr/>
        <p:txBody>
          <a:bodyPr/>
          <a:lstStyle/>
          <a:p>
            <a:fld id="{D2B5E7FB-D4CB-4C78-BD85-4D4BD2D53F1D}" type="slidenum">
              <a:rPr lang="en-US" smtClean="0"/>
              <a:t>8</a:t>
            </a:fld>
            <a:endParaRPr lang="en-US"/>
          </a:p>
        </p:txBody>
      </p:sp>
    </p:spTree>
    <p:extLst>
      <p:ext uri="{BB962C8B-B14F-4D97-AF65-F5344CB8AC3E}">
        <p14:creationId xmlns:p14="http://schemas.microsoft.com/office/powerpoint/2010/main" val="112379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6EBC6-DC8A-E840-3DC0-DF4C29A8F8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626C12-4120-1E69-36B5-09D112FCEB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858A2E-1331-D7FE-BCB2-E41A4C14737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want to wrap up by talking about a specific technology moving toward a point-of-care device to comprehensively assess trauma induced coagulopathy and guide hemorrhage control with transfusion and resuscitation management.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technology has been developed into a handheld device known as </a:t>
            </a:r>
            <a:r>
              <a:rPr lang="en-US" dirty="0" err="1"/>
              <a:t>Traumachek</a:t>
            </a:r>
            <a:r>
              <a:rPr lang="en-US" dirty="0"/>
              <a:t>, and it was developed based on principles of electrical conduction. On the top you can see schematics of chip technology. This technology uses gold sensing electrodes on a plastic substrate that forms a microfluidic channel and a current across for dielectric sensing.. This gives you similar outputs to TEG and ROTEM. When a sample is injected and as clot progresses there is real-time tracking of the capacitance which leads </a:t>
            </a:r>
            <a:r>
              <a:rPr lang="en-US" altLang="en-US" dirty="0"/>
              <a:t>to output curves that can be parameterized to gain insight into the speed and stability of clotting.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chips have been</a:t>
            </a:r>
            <a:r>
              <a:rPr lang="en-US" altLang="en-US" dirty="0"/>
              <a:t> further enhanced and miniaturized with multiple reagents added to gain deeper diagnostic insight.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Essentially this is allowing the user to look at specific platelet contributions to hemostasis with four individual channels with separate protein functionalized surfaces.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so this device gives more than just a readout of normal or abnormal but </a:t>
            </a:r>
            <a:r>
              <a:rPr lang="en-GB" dirty="0">
                <a:latin typeface="Aptos" panose="020B0004020202020204" pitchFamily="34" charset="0"/>
              </a:rPr>
              <a:t>enables pathway-level interrogation within a single assay and potential </a:t>
            </a:r>
            <a:r>
              <a:rPr lang="en-US" dirty="0"/>
              <a:t>therapeutic responses before ever administering anything to a patient. </a:t>
            </a:r>
            <a:endParaRPr lang="en-US" u="sng" dirty="0"/>
          </a:p>
          <a:p>
            <a:endParaRPr lang="en-US" dirty="0"/>
          </a:p>
          <a:p>
            <a:endParaRPr lang="en-US" dirty="0"/>
          </a:p>
        </p:txBody>
      </p:sp>
      <p:sp>
        <p:nvSpPr>
          <p:cNvPr id="4" name="Slide Number Placeholder 3">
            <a:extLst>
              <a:ext uri="{FF2B5EF4-FFF2-40B4-BE49-F238E27FC236}">
                <a16:creationId xmlns:a16="http://schemas.microsoft.com/office/drawing/2014/main" id="{60A31727-A368-2F3C-D9C2-47944FBD2B5D}"/>
              </a:ext>
            </a:extLst>
          </p:cNvPr>
          <p:cNvSpPr>
            <a:spLocks noGrp="1"/>
          </p:cNvSpPr>
          <p:nvPr>
            <p:ph type="sldNum" sz="quarter" idx="5"/>
          </p:nvPr>
        </p:nvSpPr>
        <p:spPr/>
        <p:txBody>
          <a:bodyPr/>
          <a:lstStyle/>
          <a:p>
            <a:fld id="{D2B5E7FB-D4CB-4C78-BD85-4D4BD2D53F1D}" type="slidenum">
              <a:rPr lang="en-US" smtClean="0"/>
              <a:t>9</a:t>
            </a:fld>
            <a:endParaRPr lang="en-US"/>
          </a:p>
        </p:txBody>
      </p:sp>
    </p:spTree>
    <p:extLst>
      <p:ext uri="{BB962C8B-B14F-4D97-AF65-F5344CB8AC3E}">
        <p14:creationId xmlns:p14="http://schemas.microsoft.com/office/powerpoint/2010/main" val="1621671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spTree>
    <p:extLst>
      <p:ext uri="{BB962C8B-B14F-4D97-AF65-F5344CB8AC3E}">
        <p14:creationId xmlns:p14="http://schemas.microsoft.com/office/powerpoint/2010/main" val="4093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spTree>
    <p:extLst>
      <p:ext uri="{BB962C8B-B14F-4D97-AF65-F5344CB8AC3E}">
        <p14:creationId xmlns:p14="http://schemas.microsoft.com/office/powerpoint/2010/main" val="785800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44B29F7-FDAF-1746-A683-1A25139BE8A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title"/>
          </p:nvPr>
        </p:nvSpPr>
        <p:spPr>
          <a:xfrm>
            <a:off x="627459" y="387178"/>
            <a:ext cx="2951560" cy="1155872"/>
          </a:xfrm>
        </p:spPr>
        <p:txBody>
          <a:bodyPr anchor="t" anchorCtr="0"/>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10" name="Picture 9">
            <a:extLst>
              <a:ext uri="{FF2B5EF4-FFF2-40B4-BE49-F238E27FC236}">
                <a16:creationId xmlns:a16="http://schemas.microsoft.com/office/drawing/2014/main" id="{8C0BA991-80B8-1345-97A6-181C5E16478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1454965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C70344-A5C4-3948-86A1-54C7DF74DB3E}"/>
              </a:ext>
            </a:extLst>
          </p:cNvPr>
          <p:cNvPicPr>
            <a:picLocks noChangeAspect="1"/>
          </p:cNvPicPr>
          <p:nvPr userDrawn="1"/>
        </p:nvPicPr>
        <p:blipFill>
          <a:blip r:embed="rId2"/>
          <a:stretch>
            <a:fillRect/>
          </a:stretch>
        </p:blipFill>
        <p:spPr>
          <a:xfrm>
            <a:off x="0" y="0"/>
            <a:ext cx="9244739" cy="5200166"/>
          </a:xfrm>
          <a:prstGeom prst="rect">
            <a:avLst/>
          </a:prstGeom>
        </p:spPr>
      </p:pic>
      <p:pic>
        <p:nvPicPr>
          <p:cNvPr id="11" name="Picture 10">
            <a:extLst>
              <a:ext uri="{FF2B5EF4-FFF2-40B4-BE49-F238E27FC236}">
                <a16:creationId xmlns:a16="http://schemas.microsoft.com/office/drawing/2014/main" id="{6E23B34F-BF13-BA44-A9DE-D41DA694341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8860" y="4677511"/>
            <a:ext cx="1152767" cy="355436"/>
          </a:xfrm>
          <a:prstGeom prst="rect">
            <a:avLst/>
          </a:prstGeom>
        </p:spPr>
      </p:pic>
      <p:sp>
        <p:nvSpPr>
          <p:cNvPr id="2" name="Title 1"/>
          <p:cNvSpPr>
            <a:spLocks noGrp="1"/>
          </p:cNvSpPr>
          <p:nvPr>
            <p:ph type="title"/>
          </p:nvPr>
        </p:nvSpPr>
        <p:spPr>
          <a:xfrm>
            <a:off x="627459" y="387178"/>
            <a:ext cx="2951560" cy="1155872"/>
          </a:xfrm>
        </p:spPr>
        <p:txBody>
          <a:bodyPr anchor="t" anchorCtr="0"/>
          <a:lstStyle>
            <a:lvl1pPr>
              <a:defRPr sz="2400">
                <a:solidFill>
                  <a:schemeClr val="bg1"/>
                </a:solidFill>
              </a:defRPr>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8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spTree>
    <p:extLst>
      <p:ext uri="{BB962C8B-B14F-4D97-AF65-F5344CB8AC3E}">
        <p14:creationId xmlns:p14="http://schemas.microsoft.com/office/powerpoint/2010/main" val="2434398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6605" y="280086"/>
            <a:ext cx="3142414" cy="1262964"/>
          </a:xfrm>
        </p:spPr>
        <p:txBody>
          <a:bodyPr anchor="t" anchorCtr="0"/>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spTree>
    <p:extLst>
      <p:ext uri="{BB962C8B-B14F-4D97-AF65-F5344CB8AC3E}">
        <p14:creationId xmlns:p14="http://schemas.microsoft.com/office/powerpoint/2010/main" val="3085881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spTree>
    <p:extLst>
      <p:ext uri="{BB962C8B-B14F-4D97-AF65-F5344CB8AC3E}">
        <p14:creationId xmlns:p14="http://schemas.microsoft.com/office/powerpoint/2010/main" val="141824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spTree>
    <p:extLst>
      <p:ext uri="{BB962C8B-B14F-4D97-AF65-F5344CB8AC3E}">
        <p14:creationId xmlns:p14="http://schemas.microsoft.com/office/powerpoint/2010/main" val="4281424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7FE075-03B1-DD4E-87E4-E09C192ACC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8" name="Picture 7">
            <a:extLst>
              <a:ext uri="{FF2B5EF4-FFF2-40B4-BE49-F238E27FC236}">
                <a16:creationId xmlns:a16="http://schemas.microsoft.com/office/drawing/2014/main" id="{2B7532FD-DAED-2742-9759-81314673543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6380" y="4510795"/>
            <a:ext cx="1377729" cy="688865"/>
          </a:xfrm>
          <a:prstGeom prst="rect">
            <a:avLst/>
          </a:prstGeom>
        </p:spPr>
      </p:pic>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spTree>
    <p:extLst>
      <p:ext uri="{BB962C8B-B14F-4D97-AF65-F5344CB8AC3E}">
        <p14:creationId xmlns:p14="http://schemas.microsoft.com/office/powerpoint/2010/main" val="931081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392438-59B4-8441-B464-30240E3D4D5B}"/>
              </a:ext>
            </a:extLst>
          </p:cNvPr>
          <p:cNvPicPr>
            <a:picLocks noChangeAspect="1"/>
          </p:cNvPicPr>
          <p:nvPr userDrawn="1"/>
        </p:nvPicPr>
        <p:blipFill>
          <a:blip r:embed="rId2"/>
          <a:stretch>
            <a:fillRect/>
          </a:stretch>
        </p:blipFill>
        <p:spPr>
          <a:xfrm>
            <a:off x="0" y="0"/>
            <a:ext cx="9244739" cy="5200166"/>
          </a:xfrm>
          <a:prstGeom prst="rect">
            <a:avLst/>
          </a:prstGeom>
        </p:spPr>
      </p:pic>
      <p:pic>
        <p:nvPicPr>
          <p:cNvPr id="8" name="Picture 7">
            <a:extLst>
              <a:ext uri="{FF2B5EF4-FFF2-40B4-BE49-F238E27FC236}">
                <a16:creationId xmlns:a16="http://schemas.microsoft.com/office/drawing/2014/main" id="{0C40B9C3-26BB-5743-AE45-55A2C2BCF27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8860" y="4677511"/>
            <a:ext cx="1152767" cy="355436"/>
          </a:xfrm>
          <a:prstGeom prst="rect">
            <a:avLst/>
          </a:prstGeom>
        </p:spPr>
      </p:pic>
      <p:sp>
        <p:nvSpPr>
          <p:cNvPr id="2" name="Title 1"/>
          <p:cNvSpPr>
            <a:spLocks noGrp="1"/>
          </p:cNvSpPr>
          <p:nvPr>
            <p:ph type="ctrTitle"/>
          </p:nvPr>
        </p:nvSpPr>
        <p:spPr>
          <a:xfrm>
            <a:off x="1143000" y="841772"/>
            <a:ext cx="6858000" cy="1790700"/>
          </a:xfrm>
        </p:spPr>
        <p:txBody>
          <a:bodyPr anchor="b"/>
          <a:lstStyle>
            <a:lvl1pPr algn="ctr">
              <a:defRPr sz="4500">
                <a:solidFill>
                  <a:schemeClr val="bg1"/>
                </a:solidFill>
              </a:defRPr>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spTree>
    <p:extLst>
      <p:ext uri="{BB962C8B-B14F-4D97-AF65-F5344CB8AC3E}">
        <p14:creationId xmlns:p14="http://schemas.microsoft.com/office/powerpoint/2010/main" val="961566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spTree>
    <p:extLst>
      <p:ext uri="{BB962C8B-B14F-4D97-AF65-F5344CB8AC3E}">
        <p14:creationId xmlns:p14="http://schemas.microsoft.com/office/powerpoint/2010/main" val="22858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1ABE1B-87F5-2046-92A1-E92BA1BA1F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title"/>
          </p:nvPr>
        </p:nvSpPr>
        <p:spPr>
          <a:xfrm>
            <a:off x="628650" y="387178"/>
            <a:ext cx="7886700" cy="88083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8" name="Picture 7">
            <a:extLst>
              <a:ext uri="{FF2B5EF4-FFF2-40B4-BE49-F238E27FC236}">
                <a16:creationId xmlns:a16="http://schemas.microsoft.com/office/drawing/2014/main" id="{BFBC5C5E-7052-604D-91DA-8FCB4F91A8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68811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lgn="ct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lgn="ctr">
              <a:buNone/>
              <a:defRPr sz="24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spTree>
    <p:extLst>
      <p:ext uri="{BB962C8B-B14F-4D97-AF65-F5344CB8AC3E}">
        <p14:creationId xmlns:p14="http://schemas.microsoft.com/office/powerpoint/2010/main" val="205478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spTree>
    <p:extLst>
      <p:ext uri="{BB962C8B-B14F-4D97-AF65-F5344CB8AC3E}">
        <p14:creationId xmlns:p14="http://schemas.microsoft.com/office/powerpoint/2010/main" val="347035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lvl1pPr algn="ctr">
              <a:defRPr/>
            </a:lvl1p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spTree>
    <p:extLst>
      <p:ext uri="{BB962C8B-B14F-4D97-AF65-F5344CB8AC3E}">
        <p14:creationId xmlns:p14="http://schemas.microsoft.com/office/powerpoint/2010/main" val="3296729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934070"/>
            <a:ext cx="7886700" cy="883968"/>
          </a:xfrm>
        </p:spPr>
        <p:txBody>
          <a:bodyPr/>
          <a:lstStyle>
            <a:lvl1pPr algn="ct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2957220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84048"/>
            <a:ext cx="7886700" cy="883968"/>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AB739911-0569-9C41-B066-03CD700AFE01}"/>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3074391400"/>
      </p:ext>
    </p:extLst>
  </p:cSld>
  <p:clrMap bg1="dk1" tx1="lt1" bg2="dk2" tx2="lt2" accent1="accent1" accent2="accent2" accent3="accent3" accent4="accent4" accent5="accent5" accent6="accent6" hlink="hlink" folHlink="folHlink"/>
  <p:sldLayoutIdLst>
    <p:sldLayoutId id="2147483661" r:id="rId1"/>
    <p:sldLayoutId id="2147483673" r:id="rId2"/>
    <p:sldLayoutId id="2147483674" r:id="rId3"/>
    <p:sldLayoutId id="2147483662" r:id="rId4"/>
    <p:sldLayoutId id="2147483672" r:id="rId5"/>
    <p:sldLayoutId id="2147483663" r:id="rId6"/>
    <p:sldLayoutId id="2147483664" r:id="rId7"/>
    <p:sldLayoutId id="2147483665" r:id="rId8"/>
    <p:sldLayoutId id="2147483666" r:id="rId9"/>
    <p:sldLayoutId id="2147483667" r:id="rId10"/>
    <p:sldLayoutId id="2147483668" r:id="rId11"/>
    <p:sldLayoutId id="2147483675" r:id="rId12"/>
    <p:sldLayoutId id="2147483669" r:id="rId13"/>
    <p:sldLayoutId id="2147483670" r:id="rId14"/>
    <p:sldLayoutId id="2147483671" r:id="rId15"/>
  </p:sldLayoutIdLst>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jpe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9A75A1-5AAE-A740-A2BD-7C5EB5E83EC7}"/>
              </a:ext>
            </a:extLst>
          </p:cNvPr>
          <p:cNvPicPr>
            <a:picLocks noChangeAspect="1"/>
          </p:cNvPicPr>
          <p:nvPr/>
        </p:nvPicPr>
        <p:blipFill>
          <a:blip r:embed="rId3"/>
          <a:stretch>
            <a:fillRect/>
          </a:stretch>
        </p:blipFill>
        <p:spPr>
          <a:xfrm>
            <a:off x="-1" y="0"/>
            <a:ext cx="9144001" cy="5143501"/>
          </a:xfrm>
          <a:prstGeom prst="rect">
            <a:avLst/>
          </a:prstGeom>
        </p:spPr>
      </p:pic>
      <p:sp>
        <p:nvSpPr>
          <p:cNvPr id="11" name="Title 1">
            <a:extLst>
              <a:ext uri="{FF2B5EF4-FFF2-40B4-BE49-F238E27FC236}">
                <a16:creationId xmlns:a16="http://schemas.microsoft.com/office/drawing/2014/main" id="{CE5A5265-567A-3B8E-4508-67C95A52B76C}"/>
              </a:ext>
            </a:extLst>
          </p:cNvPr>
          <p:cNvSpPr txBox="1">
            <a:spLocks/>
          </p:cNvSpPr>
          <p:nvPr/>
        </p:nvSpPr>
        <p:spPr>
          <a:xfrm>
            <a:off x="874351" y="1255594"/>
            <a:ext cx="7496033" cy="1631300"/>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stStyle>
          <a:p>
            <a:pPr algn="ctr"/>
            <a:r>
              <a:rPr lang="en-US" sz="4000">
                <a:solidFill>
                  <a:schemeClr val="bg1"/>
                </a:solidFill>
              </a:rPr>
              <a:t>Future Directions of Platelet Function Testing</a:t>
            </a:r>
          </a:p>
        </p:txBody>
      </p:sp>
      <p:sp>
        <p:nvSpPr>
          <p:cNvPr id="12" name="Subtitle 2">
            <a:extLst>
              <a:ext uri="{FF2B5EF4-FFF2-40B4-BE49-F238E27FC236}">
                <a16:creationId xmlns:a16="http://schemas.microsoft.com/office/drawing/2014/main" id="{EAE3CCFB-A1F8-07CE-A7B7-8752CC5DF768}"/>
              </a:ext>
            </a:extLst>
          </p:cNvPr>
          <p:cNvSpPr txBox="1">
            <a:spLocks/>
          </p:cNvSpPr>
          <p:nvPr/>
        </p:nvSpPr>
        <p:spPr>
          <a:xfrm>
            <a:off x="1143000" y="3043451"/>
            <a:ext cx="6858000" cy="150864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800">
                <a:solidFill>
                  <a:schemeClr val="accent1"/>
                </a:solidFill>
              </a:rPr>
              <a:t>Emily Mihalko</a:t>
            </a:r>
          </a:p>
          <a:p>
            <a:pPr marL="0" indent="0" algn="ctr">
              <a:buNone/>
            </a:pPr>
            <a:r>
              <a:rPr lang="en-US" sz="1800">
                <a:solidFill>
                  <a:schemeClr val="accent1"/>
                </a:solidFill>
              </a:rPr>
              <a:t>University of Pittsburgh</a:t>
            </a:r>
          </a:p>
          <a:p>
            <a:pPr marL="0" indent="0" algn="ctr">
              <a:buNone/>
            </a:pPr>
            <a:r>
              <a:rPr lang="en-US" sz="1800">
                <a:solidFill>
                  <a:schemeClr val="accent1"/>
                </a:solidFill>
              </a:rPr>
              <a:t>Department of Surgery</a:t>
            </a:r>
          </a:p>
        </p:txBody>
      </p:sp>
    </p:spTree>
    <p:extLst>
      <p:ext uri="{BB962C8B-B14F-4D97-AF65-F5344CB8AC3E}">
        <p14:creationId xmlns:p14="http://schemas.microsoft.com/office/powerpoint/2010/main" val="975346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972DD-A875-7169-A215-DCB017865AD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C7F4008-151C-4DA8-BE10-B4751FC347D6}"/>
              </a:ext>
            </a:extLst>
          </p:cNvPr>
          <p:cNvPicPr>
            <a:picLocks noChangeAspect="1"/>
          </p:cNvPicPr>
          <p:nvPr/>
        </p:nvPicPr>
        <p:blipFill>
          <a:blip r:embed="rId3"/>
          <a:stretch>
            <a:fillRect/>
          </a:stretch>
        </p:blipFill>
        <p:spPr>
          <a:xfrm>
            <a:off x="-1" y="0"/>
            <a:ext cx="9144001" cy="5143501"/>
          </a:xfrm>
          <a:prstGeom prst="rect">
            <a:avLst/>
          </a:prstGeom>
        </p:spPr>
      </p:pic>
      <p:sp>
        <p:nvSpPr>
          <p:cNvPr id="2" name="Title 1">
            <a:extLst>
              <a:ext uri="{FF2B5EF4-FFF2-40B4-BE49-F238E27FC236}">
                <a16:creationId xmlns:a16="http://schemas.microsoft.com/office/drawing/2014/main" id="{55B65461-E702-2D8D-3A2C-6B9320298808}"/>
              </a:ext>
            </a:extLst>
          </p:cNvPr>
          <p:cNvSpPr>
            <a:spLocks noGrp="1"/>
          </p:cNvSpPr>
          <p:nvPr>
            <p:ph type="title"/>
          </p:nvPr>
        </p:nvSpPr>
        <p:spPr/>
        <p:txBody>
          <a:bodyPr/>
          <a:lstStyle/>
          <a:p>
            <a:r>
              <a:rPr lang="en-US" dirty="0" err="1">
                <a:solidFill>
                  <a:schemeClr val="bg1"/>
                </a:solidFill>
              </a:rPr>
              <a:t>PlateChek</a:t>
            </a:r>
            <a:endParaRPr lang="en-US" dirty="0">
              <a:solidFill>
                <a:schemeClr val="bg1"/>
              </a:solidFill>
            </a:endParaRPr>
          </a:p>
        </p:txBody>
      </p:sp>
      <p:sp>
        <p:nvSpPr>
          <p:cNvPr id="3" name="Content Placeholder 2">
            <a:extLst>
              <a:ext uri="{FF2B5EF4-FFF2-40B4-BE49-F238E27FC236}">
                <a16:creationId xmlns:a16="http://schemas.microsoft.com/office/drawing/2014/main" id="{7F0E0E01-8B83-4E9B-5821-E043A4A609DE}"/>
              </a:ext>
            </a:extLst>
          </p:cNvPr>
          <p:cNvSpPr>
            <a:spLocks noGrp="1"/>
          </p:cNvSpPr>
          <p:nvPr>
            <p:ph idx="1"/>
          </p:nvPr>
        </p:nvSpPr>
        <p:spPr>
          <a:xfrm>
            <a:off x="628650" y="1473723"/>
            <a:ext cx="7886700" cy="3141073"/>
          </a:xfrm>
        </p:spPr>
        <p:txBody>
          <a:bodyPr/>
          <a:lstStyle/>
          <a:p>
            <a:endParaRPr lang="en-US" sz="1800">
              <a:solidFill>
                <a:schemeClr val="bg1"/>
              </a:solidFill>
            </a:endParaRPr>
          </a:p>
          <a:p>
            <a:pPr lvl="1"/>
            <a:endParaRPr lang="en-US">
              <a:solidFill>
                <a:schemeClr val="bg1"/>
              </a:solidFill>
            </a:endParaRPr>
          </a:p>
        </p:txBody>
      </p:sp>
      <p:pic>
        <p:nvPicPr>
          <p:cNvPr id="9" name="Picture 8">
            <a:extLst>
              <a:ext uri="{FF2B5EF4-FFF2-40B4-BE49-F238E27FC236}">
                <a16:creationId xmlns:a16="http://schemas.microsoft.com/office/drawing/2014/main" id="{805DBB06-B23C-CF0B-4498-5070A7969D2B}"/>
              </a:ext>
            </a:extLst>
          </p:cNvPr>
          <p:cNvPicPr>
            <a:picLocks noChangeAspect="1"/>
          </p:cNvPicPr>
          <p:nvPr/>
        </p:nvPicPr>
        <p:blipFill>
          <a:blip r:embed="rId4"/>
          <a:stretch>
            <a:fillRect/>
          </a:stretch>
        </p:blipFill>
        <p:spPr>
          <a:xfrm>
            <a:off x="834378" y="1959120"/>
            <a:ext cx="7680972" cy="2438549"/>
          </a:xfrm>
          <a:prstGeom prst="rect">
            <a:avLst/>
          </a:prstGeom>
        </p:spPr>
      </p:pic>
      <p:sp>
        <p:nvSpPr>
          <p:cNvPr id="10" name="TextBox 9">
            <a:extLst>
              <a:ext uri="{FF2B5EF4-FFF2-40B4-BE49-F238E27FC236}">
                <a16:creationId xmlns:a16="http://schemas.microsoft.com/office/drawing/2014/main" id="{B2ABDDED-B77C-0769-1E61-59560291773E}"/>
              </a:ext>
            </a:extLst>
          </p:cNvPr>
          <p:cNvSpPr txBox="1"/>
          <p:nvPr/>
        </p:nvSpPr>
        <p:spPr>
          <a:xfrm>
            <a:off x="834378" y="4426435"/>
            <a:ext cx="2524837" cy="246221"/>
          </a:xfrm>
          <a:prstGeom prst="rect">
            <a:avLst/>
          </a:prstGeom>
          <a:noFill/>
        </p:spPr>
        <p:txBody>
          <a:bodyPr wrap="square" rtlCol="0">
            <a:spAutoFit/>
          </a:bodyPr>
          <a:lstStyle/>
          <a:p>
            <a:r>
              <a:rPr lang="en-US" sz="1000" b="1" dirty="0">
                <a:solidFill>
                  <a:schemeClr val="bg2"/>
                </a:solidFill>
                <a:cs typeface="Arial" panose="020B0604020202020204" pitchFamily="34" charset="0"/>
              </a:rPr>
              <a:t>PMID: 41448540</a:t>
            </a:r>
          </a:p>
        </p:txBody>
      </p:sp>
      <p:pic>
        <p:nvPicPr>
          <p:cNvPr id="6" name="Picture 5" descr="A screenshot of a computer&#10;&#10;AI-generated content may be incorrect.">
            <a:extLst>
              <a:ext uri="{FF2B5EF4-FFF2-40B4-BE49-F238E27FC236}">
                <a16:creationId xmlns:a16="http://schemas.microsoft.com/office/drawing/2014/main" id="{57CA3C96-93AA-1BF0-1366-2AF51C54C4FA}"/>
              </a:ext>
            </a:extLst>
          </p:cNvPr>
          <p:cNvPicPr>
            <a:picLocks noChangeAspect="1"/>
          </p:cNvPicPr>
          <p:nvPr/>
        </p:nvPicPr>
        <p:blipFill>
          <a:blip r:embed="rId5"/>
          <a:stretch>
            <a:fillRect/>
          </a:stretch>
        </p:blipFill>
        <p:spPr>
          <a:xfrm>
            <a:off x="4438995" y="23318"/>
            <a:ext cx="3823855" cy="1843400"/>
          </a:xfrm>
          <a:prstGeom prst="rect">
            <a:avLst/>
          </a:prstGeom>
        </p:spPr>
      </p:pic>
    </p:spTree>
    <p:extLst>
      <p:ext uri="{BB962C8B-B14F-4D97-AF65-F5344CB8AC3E}">
        <p14:creationId xmlns:p14="http://schemas.microsoft.com/office/powerpoint/2010/main" val="2019133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8FCC1-82CC-EC14-A0C3-73C80F1EFFF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922C0A9-F8F2-3160-2235-5FF904972E92}"/>
              </a:ext>
            </a:extLst>
          </p:cNvPr>
          <p:cNvPicPr>
            <a:picLocks noChangeAspect="1"/>
          </p:cNvPicPr>
          <p:nvPr/>
        </p:nvPicPr>
        <p:blipFill>
          <a:blip r:embed="rId3"/>
          <a:stretch>
            <a:fillRect/>
          </a:stretch>
        </p:blipFill>
        <p:spPr>
          <a:xfrm>
            <a:off x="-1" y="0"/>
            <a:ext cx="9144001" cy="5143501"/>
          </a:xfrm>
          <a:prstGeom prst="rect">
            <a:avLst/>
          </a:prstGeom>
        </p:spPr>
      </p:pic>
      <p:sp>
        <p:nvSpPr>
          <p:cNvPr id="2" name="Title 1">
            <a:extLst>
              <a:ext uri="{FF2B5EF4-FFF2-40B4-BE49-F238E27FC236}">
                <a16:creationId xmlns:a16="http://schemas.microsoft.com/office/drawing/2014/main" id="{F002180D-38E5-9A70-8470-9E81F786400D}"/>
              </a:ext>
            </a:extLst>
          </p:cNvPr>
          <p:cNvSpPr>
            <a:spLocks noGrp="1"/>
          </p:cNvSpPr>
          <p:nvPr>
            <p:ph type="title"/>
          </p:nvPr>
        </p:nvSpPr>
        <p:spPr/>
        <p:txBody>
          <a:bodyPr/>
          <a:lstStyle/>
          <a:p>
            <a:r>
              <a:rPr lang="en-US">
                <a:solidFill>
                  <a:schemeClr val="bg1"/>
                </a:solidFill>
              </a:rPr>
              <a:t>Summary and Future Implications </a:t>
            </a:r>
          </a:p>
        </p:txBody>
      </p:sp>
      <p:sp>
        <p:nvSpPr>
          <p:cNvPr id="3" name="Content Placeholder 2">
            <a:extLst>
              <a:ext uri="{FF2B5EF4-FFF2-40B4-BE49-F238E27FC236}">
                <a16:creationId xmlns:a16="http://schemas.microsoft.com/office/drawing/2014/main" id="{C3178B01-57D5-F496-B858-CA8784F14AB7}"/>
              </a:ext>
            </a:extLst>
          </p:cNvPr>
          <p:cNvSpPr>
            <a:spLocks noGrp="1"/>
          </p:cNvSpPr>
          <p:nvPr>
            <p:ph idx="1"/>
          </p:nvPr>
        </p:nvSpPr>
        <p:spPr>
          <a:xfrm>
            <a:off x="628650" y="1498061"/>
            <a:ext cx="7886700" cy="3439922"/>
          </a:xfrm>
        </p:spPr>
        <p:txBody>
          <a:bodyPr vert="horz" lIns="91440" tIns="45720" rIns="91440" bIns="45720" rtlCol="0" anchor="t">
            <a:noAutofit/>
          </a:bodyPr>
          <a:lstStyle/>
          <a:p>
            <a:r>
              <a:rPr lang="en-US" sz="1800" dirty="0">
                <a:solidFill>
                  <a:schemeClr val="bg1"/>
                </a:solidFill>
              </a:rPr>
              <a:t>Research-based approaches improve our understanding of the (</a:t>
            </a:r>
            <a:r>
              <a:rPr lang="en-US" sz="1800" dirty="0" err="1">
                <a:solidFill>
                  <a:schemeClr val="bg1"/>
                </a:solidFill>
              </a:rPr>
              <a:t>patho</a:t>
            </a:r>
            <a:r>
              <a:rPr lang="en-US" sz="1800" dirty="0">
                <a:solidFill>
                  <a:schemeClr val="bg1"/>
                </a:solidFill>
              </a:rPr>
              <a:t>)physiology and pave the way for emerging technologies</a:t>
            </a:r>
          </a:p>
          <a:p>
            <a:r>
              <a:rPr lang="en-US" sz="1800" dirty="0">
                <a:solidFill>
                  <a:schemeClr val="bg1"/>
                </a:solidFill>
              </a:rPr>
              <a:t>Regulatory considerations (measured effects, effect size, etc.)</a:t>
            </a:r>
          </a:p>
          <a:p>
            <a:r>
              <a:rPr lang="en-US" sz="1800" dirty="0">
                <a:solidFill>
                  <a:schemeClr val="bg1"/>
                </a:solidFill>
              </a:rPr>
              <a:t>Platelet function testing beyond hemostatic assessment</a:t>
            </a:r>
          </a:p>
          <a:p>
            <a:pPr lvl="1"/>
            <a:r>
              <a:rPr lang="en-US" sz="1400" dirty="0">
                <a:solidFill>
                  <a:schemeClr val="bg1"/>
                </a:solidFill>
              </a:rPr>
              <a:t>Platelets and the immune system</a:t>
            </a:r>
          </a:p>
          <a:p>
            <a:pPr lvl="1"/>
            <a:r>
              <a:rPr lang="en-US" sz="1400" dirty="0" err="1">
                <a:solidFill>
                  <a:schemeClr val="bg1"/>
                </a:solidFill>
              </a:rPr>
              <a:t>Thromboinflammation</a:t>
            </a:r>
            <a:endParaRPr lang="en-US" sz="1400" dirty="0">
              <a:solidFill>
                <a:schemeClr val="bg1"/>
              </a:solidFill>
            </a:endParaRPr>
          </a:p>
          <a:p>
            <a:pPr lvl="1"/>
            <a:r>
              <a:rPr lang="en-US" sz="1400" dirty="0">
                <a:solidFill>
                  <a:schemeClr val="bg1"/>
                </a:solidFill>
              </a:rPr>
              <a:t>Platelets and the endothelium</a:t>
            </a:r>
          </a:p>
          <a:p>
            <a:r>
              <a:rPr lang="en-US" sz="1800" dirty="0">
                <a:solidFill>
                  <a:schemeClr val="bg1"/>
                </a:solidFill>
              </a:rPr>
              <a:t>Future implications</a:t>
            </a:r>
          </a:p>
          <a:p>
            <a:pPr lvl="1"/>
            <a:r>
              <a:rPr lang="en-US" sz="1400" dirty="0">
                <a:solidFill>
                  <a:schemeClr val="bg1"/>
                </a:solidFill>
              </a:rPr>
              <a:t>Improved diagnostics</a:t>
            </a:r>
          </a:p>
          <a:p>
            <a:pPr lvl="1"/>
            <a:r>
              <a:rPr lang="en-US" sz="1400" dirty="0">
                <a:solidFill>
                  <a:schemeClr val="bg1"/>
                </a:solidFill>
              </a:rPr>
              <a:t>Better informed therapeutic approaches</a:t>
            </a:r>
          </a:p>
          <a:p>
            <a:pPr lvl="1"/>
            <a:r>
              <a:rPr lang="en-US" sz="1400" dirty="0">
                <a:solidFill>
                  <a:schemeClr val="bg1"/>
                </a:solidFill>
              </a:rPr>
              <a:t>Drug development</a:t>
            </a:r>
          </a:p>
          <a:p>
            <a:pPr lvl="1"/>
            <a:r>
              <a:rPr lang="en-US" sz="1400" dirty="0">
                <a:solidFill>
                  <a:schemeClr val="bg1"/>
                </a:solidFill>
              </a:rPr>
              <a:t>Personalized care </a:t>
            </a:r>
          </a:p>
        </p:txBody>
      </p:sp>
    </p:spTree>
    <p:extLst>
      <p:ext uri="{BB962C8B-B14F-4D97-AF65-F5344CB8AC3E}">
        <p14:creationId xmlns:p14="http://schemas.microsoft.com/office/powerpoint/2010/main" val="1373247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9EC1A-8378-F9E7-0AB4-E513FFFAF0F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AE9E890-A941-8290-AF4A-AE1067B27184}"/>
              </a:ext>
            </a:extLst>
          </p:cNvPr>
          <p:cNvPicPr>
            <a:picLocks noChangeAspect="1"/>
          </p:cNvPicPr>
          <p:nvPr/>
        </p:nvPicPr>
        <p:blipFill>
          <a:blip r:embed="rId3"/>
          <a:stretch>
            <a:fillRect/>
          </a:stretch>
        </p:blipFill>
        <p:spPr>
          <a:xfrm>
            <a:off x="-1" y="0"/>
            <a:ext cx="9144001" cy="5143501"/>
          </a:xfrm>
          <a:prstGeom prst="rect">
            <a:avLst/>
          </a:prstGeom>
        </p:spPr>
      </p:pic>
      <p:sp>
        <p:nvSpPr>
          <p:cNvPr id="2" name="Title 1">
            <a:extLst>
              <a:ext uri="{FF2B5EF4-FFF2-40B4-BE49-F238E27FC236}">
                <a16:creationId xmlns:a16="http://schemas.microsoft.com/office/drawing/2014/main" id="{37867176-8D95-FA0A-1CC0-AAAE03E23ACE}"/>
              </a:ext>
            </a:extLst>
          </p:cNvPr>
          <p:cNvSpPr>
            <a:spLocks noGrp="1"/>
          </p:cNvSpPr>
          <p:nvPr>
            <p:ph type="title"/>
          </p:nvPr>
        </p:nvSpPr>
        <p:spPr/>
        <p:txBody>
          <a:bodyPr/>
          <a:lstStyle/>
          <a:p>
            <a:r>
              <a:rPr lang="en-US">
                <a:solidFill>
                  <a:schemeClr val="bg1"/>
                </a:solidFill>
              </a:rPr>
              <a:t>Acknowledgements</a:t>
            </a:r>
          </a:p>
        </p:txBody>
      </p:sp>
      <p:sp>
        <p:nvSpPr>
          <p:cNvPr id="5" name="TextBox 4">
            <a:extLst>
              <a:ext uri="{FF2B5EF4-FFF2-40B4-BE49-F238E27FC236}">
                <a16:creationId xmlns:a16="http://schemas.microsoft.com/office/drawing/2014/main" id="{31CBD65F-C3C6-B12C-8148-5F84C6A2DF99}"/>
              </a:ext>
            </a:extLst>
          </p:cNvPr>
          <p:cNvSpPr txBox="1"/>
          <p:nvPr/>
        </p:nvSpPr>
        <p:spPr>
          <a:xfrm>
            <a:off x="5443977" y="3683956"/>
            <a:ext cx="2787102" cy="707886"/>
          </a:xfrm>
          <a:prstGeom prst="rect">
            <a:avLst/>
          </a:prstGeom>
          <a:noFill/>
          <a:ln>
            <a:solidFill>
              <a:schemeClr val="bg2"/>
            </a:solidFill>
          </a:ln>
        </p:spPr>
        <p:txBody>
          <a:bodyPr wrap="square">
            <a:spAutoFit/>
          </a:bodyPr>
          <a:lstStyle/>
          <a:p>
            <a:pPr algn="ctr"/>
            <a:r>
              <a:rPr lang="en-US" sz="2000" b="1">
                <a:solidFill>
                  <a:schemeClr val="bg2"/>
                </a:solidFill>
                <a:cs typeface="Arial" panose="020B0604020202020204" pitchFamily="34" charset="0"/>
              </a:rPr>
              <a:t>Emily Mihalko</a:t>
            </a:r>
          </a:p>
          <a:p>
            <a:pPr algn="ctr"/>
            <a:r>
              <a:rPr lang="en-US" sz="2000" b="1" i="1">
                <a:solidFill>
                  <a:schemeClr val="bg2"/>
                </a:solidFill>
                <a:cs typeface="Arial" panose="020B0604020202020204" pitchFamily="34" charset="0"/>
              </a:rPr>
              <a:t>epm35@pitt.edu</a:t>
            </a:r>
          </a:p>
        </p:txBody>
      </p:sp>
      <p:sp>
        <p:nvSpPr>
          <p:cNvPr id="6" name="Content Placeholder 2">
            <a:extLst>
              <a:ext uri="{FF2B5EF4-FFF2-40B4-BE49-F238E27FC236}">
                <a16:creationId xmlns:a16="http://schemas.microsoft.com/office/drawing/2014/main" id="{8453C41C-A0FF-EC11-6D41-186608B2E32A}"/>
              </a:ext>
            </a:extLst>
          </p:cNvPr>
          <p:cNvSpPr txBox="1">
            <a:spLocks/>
          </p:cNvSpPr>
          <p:nvPr/>
        </p:nvSpPr>
        <p:spPr>
          <a:xfrm>
            <a:off x="4423202" y="1268016"/>
            <a:ext cx="3058253" cy="2648892"/>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dirty="0">
                <a:solidFill>
                  <a:schemeClr val="bg1"/>
                </a:solidFill>
              </a:rPr>
              <a:t>Dr. Ashley Brown | Brown Lab </a:t>
            </a:r>
          </a:p>
          <a:p>
            <a:r>
              <a:rPr lang="en-US" sz="1200" dirty="0">
                <a:solidFill>
                  <a:schemeClr val="bg1"/>
                </a:solidFill>
              </a:rPr>
              <a:t>Dr. Phil Spinella </a:t>
            </a:r>
          </a:p>
          <a:p>
            <a:r>
              <a:rPr lang="en-US" sz="1200" dirty="0">
                <a:solidFill>
                  <a:schemeClr val="bg1"/>
                </a:solidFill>
              </a:rPr>
              <a:t>Dr. Kim Thomas | Thomas Lab </a:t>
            </a:r>
          </a:p>
          <a:p>
            <a:r>
              <a:rPr lang="en-US" sz="1200" dirty="0">
                <a:solidFill>
                  <a:schemeClr val="bg1"/>
                </a:solidFill>
              </a:rPr>
              <a:t>Dr. Anirban Sen Gupta | Sen Gupta Lab</a:t>
            </a:r>
          </a:p>
          <a:p>
            <a:r>
              <a:rPr lang="en-US" sz="1200" dirty="0">
                <a:solidFill>
                  <a:schemeClr val="bg1"/>
                </a:solidFill>
              </a:rPr>
              <a:t>Dr. Shahid Nimjee</a:t>
            </a:r>
            <a:endParaRPr lang="en-US" dirty="0">
              <a:solidFill>
                <a:schemeClr val="bg1"/>
              </a:solidFill>
            </a:endParaRPr>
          </a:p>
          <a:p>
            <a:r>
              <a:rPr lang="en-US" sz="1200" dirty="0">
                <a:solidFill>
                  <a:schemeClr val="bg1"/>
                </a:solidFill>
              </a:rPr>
              <a:t>Basking Biosciences</a:t>
            </a:r>
          </a:p>
          <a:p>
            <a:r>
              <a:rPr lang="en-US" sz="1200" dirty="0">
                <a:solidFill>
                  <a:schemeClr val="bg1"/>
                </a:solidFill>
              </a:rPr>
              <a:t>UPMC Enterprises </a:t>
            </a:r>
          </a:p>
          <a:p>
            <a:pPr marL="0" indent="0">
              <a:buFont typeface="Arial" panose="020B0604020202020204" pitchFamily="34" charset="0"/>
              <a:buNone/>
            </a:pPr>
            <a:endParaRPr lang="en-US" sz="1200" dirty="0">
              <a:solidFill>
                <a:schemeClr val="bg1"/>
              </a:solidFill>
            </a:endParaRPr>
          </a:p>
          <a:p>
            <a:pPr lvl="2"/>
            <a:endParaRPr lang="en-US" sz="600" dirty="0">
              <a:solidFill>
                <a:schemeClr val="bg1"/>
              </a:solidFill>
            </a:endParaRPr>
          </a:p>
          <a:p>
            <a:pPr lvl="1"/>
            <a:endParaRPr lang="en-US" sz="1200" dirty="0">
              <a:solidFill>
                <a:schemeClr val="bg1"/>
              </a:solidFill>
            </a:endParaRPr>
          </a:p>
        </p:txBody>
      </p:sp>
      <p:pic>
        <p:nvPicPr>
          <p:cNvPr id="8" name="Picture 7" descr="Text&#10;&#10;Description automatically generated">
            <a:extLst>
              <a:ext uri="{FF2B5EF4-FFF2-40B4-BE49-F238E27FC236}">
                <a16:creationId xmlns:a16="http://schemas.microsoft.com/office/drawing/2014/main" id="{1930B1F5-8D99-6DC5-772F-28F3FE629A17}"/>
              </a:ext>
            </a:extLst>
          </p:cNvPr>
          <p:cNvPicPr>
            <a:picLocks noChangeAspect="1"/>
          </p:cNvPicPr>
          <p:nvPr/>
        </p:nvPicPr>
        <p:blipFill>
          <a:blip r:embed="rId4"/>
          <a:stretch>
            <a:fillRect/>
          </a:stretch>
        </p:blipFill>
        <p:spPr>
          <a:xfrm>
            <a:off x="5794685" y="4563166"/>
            <a:ext cx="3323345" cy="580334"/>
          </a:xfrm>
          <a:prstGeom prst="rect">
            <a:avLst/>
          </a:prstGeom>
          <a:solidFill>
            <a:schemeClr val="tx1"/>
          </a:solidFill>
        </p:spPr>
      </p:pic>
      <p:pic>
        <p:nvPicPr>
          <p:cNvPr id="9" name="Picture 8">
            <a:extLst>
              <a:ext uri="{FF2B5EF4-FFF2-40B4-BE49-F238E27FC236}">
                <a16:creationId xmlns:a16="http://schemas.microsoft.com/office/drawing/2014/main" id="{D5B718B7-60D4-1938-B59A-3A0CF2354FC3}"/>
              </a:ext>
            </a:extLst>
          </p:cNvPr>
          <p:cNvPicPr>
            <a:picLocks noChangeAspect="1"/>
          </p:cNvPicPr>
          <p:nvPr/>
        </p:nvPicPr>
        <p:blipFill>
          <a:blip r:embed="rId5"/>
          <a:stretch>
            <a:fillRect/>
          </a:stretch>
        </p:blipFill>
        <p:spPr>
          <a:xfrm>
            <a:off x="4478820" y="4572449"/>
            <a:ext cx="1279184" cy="567492"/>
          </a:xfrm>
          <a:prstGeom prst="rect">
            <a:avLst/>
          </a:prstGeom>
        </p:spPr>
      </p:pic>
      <p:pic>
        <p:nvPicPr>
          <p:cNvPr id="11" name="Picture 10" descr="A group of people posing for a photo&#10;&#10;Description automatically generated">
            <a:extLst>
              <a:ext uri="{FF2B5EF4-FFF2-40B4-BE49-F238E27FC236}">
                <a16:creationId xmlns:a16="http://schemas.microsoft.com/office/drawing/2014/main" id="{A0379D59-5B91-D203-98E8-F55147828692}"/>
              </a:ext>
            </a:extLst>
          </p:cNvPr>
          <p:cNvPicPr>
            <a:picLocks noChangeAspect="1"/>
          </p:cNvPicPr>
          <p:nvPr/>
        </p:nvPicPr>
        <p:blipFill>
          <a:blip r:embed="rId6"/>
          <a:stretch>
            <a:fillRect/>
          </a:stretch>
        </p:blipFill>
        <p:spPr>
          <a:xfrm>
            <a:off x="7054194" y="0"/>
            <a:ext cx="2190544" cy="1642909"/>
          </a:xfrm>
          <a:prstGeom prst="rect">
            <a:avLst/>
          </a:prstGeom>
        </p:spPr>
      </p:pic>
      <p:pic>
        <p:nvPicPr>
          <p:cNvPr id="12" name="Picture 11" descr="A black and white logo&#10;&#10;Description automatically generated">
            <a:extLst>
              <a:ext uri="{FF2B5EF4-FFF2-40B4-BE49-F238E27FC236}">
                <a16:creationId xmlns:a16="http://schemas.microsoft.com/office/drawing/2014/main" id="{FFEAA056-AC0E-298A-691B-7AC1B3F8FDB6}"/>
              </a:ext>
            </a:extLst>
          </p:cNvPr>
          <p:cNvPicPr>
            <a:picLocks noChangeAspect="1"/>
          </p:cNvPicPr>
          <p:nvPr/>
        </p:nvPicPr>
        <p:blipFill rotWithShape="1">
          <a:blip r:embed="rId7">
            <a:extLst>
              <a:ext uri="{28A0092B-C50C-407E-A947-70E740481C1C}">
                <a14:useLocalDpi xmlns:a14="http://schemas.microsoft.com/office/drawing/2010/main" val="0"/>
              </a:ext>
            </a:extLst>
          </a:blip>
          <a:srcRect r="77411"/>
          <a:stretch/>
        </p:blipFill>
        <p:spPr>
          <a:xfrm>
            <a:off x="8792024" y="1634449"/>
            <a:ext cx="294780" cy="454124"/>
          </a:xfrm>
          <a:prstGeom prst="rect">
            <a:avLst/>
          </a:prstGeom>
        </p:spPr>
      </p:pic>
      <p:sp>
        <p:nvSpPr>
          <p:cNvPr id="13" name="TextBox 12">
            <a:extLst>
              <a:ext uri="{FF2B5EF4-FFF2-40B4-BE49-F238E27FC236}">
                <a16:creationId xmlns:a16="http://schemas.microsoft.com/office/drawing/2014/main" id="{5C81CB20-6BFB-CC54-C83F-371AA186F332}"/>
              </a:ext>
            </a:extLst>
          </p:cNvPr>
          <p:cNvSpPr txBox="1"/>
          <p:nvPr/>
        </p:nvSpPr>
        <p:spPr>
          <a:xfrm>
            <a:off x="7429532" y="1598823"/>
            <a:ext cx="1554769"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Aptos" panose="02110004020202020204"/>
                <a:ea typeface="+mn-ea"/>
                <a:cs typeface="+mn-cs"/>
              </a:rPr>
              <a:t>T</a:t>
            </a:r>
            <a:r>
              <a:rPr kumimoji="0" lang="en-US" sz="3200" b="1" i="0" u="none" strike="noStrike" kern="1200" cap="none" spc="0" normalizeH="0" baseline="0" noProof="0">
                <a:ln>
                  <a:noFill/>
                </a:ln>
                <a:solidFill>
                  <a:srgbClr val="C82325"/>
                </a:solidFill>
                <a:effectLst/>
                <a:uLnTx/>
                <a:uFillTx/>
                <a:latin typeface="Aptos" panose="02110004020202020204"/>
                <a:ea typeface="+mn-ea"/>
                <a:cs typeface="+mn-cs"/>
              </a:rPr>
              <a:t>T</a:t>
            </a:r>
            <a:r>
              <a:rPr kumimoji="0" lang="en-US" sz="3200" b="1" i="0" u="none" strike="noStrike" kern="1200" cap="none" spc="0" normalizeH="0" baseline="0" noProof="0">
                <a:ln>
                  <a:noFill/>
                </a:ln>
                <a:solidFill>
                  <a:srgbClr val="FF0000"/>
                </a:solidFill>
                <a:effectLst/>
                <a:uLnTx/>
                <a:uFillTx/>
                <a:latin typeface="Aptos" panose="02110004020202020204"/>
                <a:ea typeface="+mn-ea"/>
                <a:cs typeface="+mn-cs"/>
              </a:rPr>
              <a:t>M</a:t>
            </a:r>
            <a:r>
              <a:rPr kumimoji="0" lang="en-US" sz="3200" b="1" i="0" u="none" strike="noStrike" kern="1200" cap="none" spc="0" normalizeH="0" baseline="0" noProof="0">
                <a:ln>
                  <a:noFill/>
                </a:ln>
                <a:solidFill>
                  <a:srgbClr val="C82325"/>
                </a:solidFill>
                <a:effectLst/>
                <a:uLnTx/>
                <a:uFillTx/>
                <a:latin typeface="Aptos" panose="02110004020202020204"/>
                <a:ea typeface="+mn-ea"/>
                <a:cs typeface="+mn-cs"/>
              </a:rPr>
              <a:t>R</a:t>
            </a:r>
            <a:r>
              <a:rPr kumimoji="0" lang="en-US" sz="3200" b="1" i="0" u="none" strike="noStrike" kern="1200" cap="none" spc="0" normalizeH="0" baseline="0" noProof="0">
                <a:ln>
                  <a:noFill/>
                </a:ln>
                <a:solidFill>
                  <a:srgbClr val="FF0000"/>
                </a:solidFill>
                <a:effectLst/>
                <a:uLnTx/>
                <a:uFillTx/>
                <a:latin typeface="Aptos" panose="02110004020202020204"/>
                <a:ea typeface="+mn-ea"/>
                <a:cs typeface="+mn-cs"/>
              </a:rPr>
              <a:t>L</a:t>
            </a:r>
            <a:endParaRPr kumimoji="0" lang="en-US" sz="900" b="1" i="0" u="none" strike="noStrike" kern="1200" cap="none" spc="0" normalizeH="0" baseline="0" noProof="0">
              <a:ln>
                <a:noFill/>
              </a:ln>
              <a:solidFill>
                <a:srgbClr val="FF0000"/>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EA84B0B8-AB55-F969-8834-9FB480FEE27B}"/>
              </a:ext>
            </a:extLst>
          </p:cNvPr>
          <p:cNvSpPr>
            <a:spLocks noGrp="1"/>
          </p:cNvSpPr>
          <p:nvPr>
            <p:ph idx="1"/>
          </p:nvPr>
        </p:nvSpPr>
        <p:spPr>
          <a:xfrm>
            <a:off x="552640" y="996066"/>
            <a:ext cx="3926180" cy="4147434"/>
          </a:xfrm>
        </p:spPr>
        <p:txBody>
          <a:bodyPr/>
          <a:lstStyle/>
          <a:p>
            <a:r>
              <a:rPr lang="en-US" sz="1800" dirty="0">
                <a:solidFill>
                  <a:schemeClr val="bg1"/>
                </a:solidFill>
              </a:rPr>
              <a:t>Trauma and Transfusion Medicine Research Lab (TTMRL)</a:t>
            </a:r>
          </a:p>
          <a:p>
            <a:pPr lvl="1"/>
            <a:r>
              <a:rPr lang="en-US" sz="1700" dirty="0">
                <a:solidFill>
                  <a:schemeClr val="bg1"/>
                </a:solidFill>
              </a:rPr>
              <a:t>Dr. Matthew Neal</a:t>
            </a:r>
          </a:p>
          <a:p>
            <a:pPr lvl="1"/>
            <a:r>
              <a:rPr lang="en-US" sz="1700" dirty="0">
                <a:solidFill>
                  <a:schemeClr val="bg1"/>
                </a:solidFill>
              </a:rPr>
              <a:t>Dr. Susan Shea</a:t>
            </a:r>
          </a:p>
          <a:p>
            <a:pPr lvl="1"/>
            <a:r>
              <a:rPr lang="en-US" sz="1600" dirty="0">
                <a:solidFill>
                  <a:schemeClr val="bg1"/>
                </a:solidFill>
              </a:rPr>
              <a:t>Lab members past and present</a:t>
            </a:r>
          </a:p>
          <a:p>
            <a:pPr lvl="2"/>
            <a:r>
              <a:rPr lang="en-US" sz="900" dirty="0">
                <a:solidFill>
                  <a:schemeClr val="bg1"/>
                </a:solidFill>
              </a:rPr>
              <a:t>Ronit Kar</a:t>
            </a:r>
          </a:p>
          <a:p>
            <a:pPr lvl="2"/>
            <a:r>
              <a:rPr lang="en-US" sz="900" dirty="0">
                <a:solidFill>
                  <a:schemeClr val="bg1"/>
                </a:solidFill>
              </a:rPr>
              <a:t>Jack Killinger</a:t>
            </a:r>
          </a:p>
          <a:p>
            <a:pPr lvl="2"/>
            <a:r>
              <a:rPr lang="en-US" sz="900" dirty="0">
                <a:solidFill>
                  <a:schemeClr val="bg1"/>
                </a:solidFill>
              </a:rPr>
              <a:t>Garrett Campbell</a:t>
            </a:r>
          </a:p>
          <a:p>
            <a:pPr lvl="2"/>
            <a:r>
              <a:rPr lang="en-US" sz="900" dirty="0">
                <a:solidFill>
                  <a:schemeClr val="bg1"/>
                </a:solidFill>
              </a:rPr>
              <a:t>Katelin Rahn</a:t>
            </a:r>
          </a:p>
          <a:p>
            <a:pPr lvl="2"/>
            <a:r>
              <a:rPr lang="en-US" sz="900" dirty="0">
                <a:solidFill>
                  <a:schemeClr val="bg1"/>
                </a:solidFill>
              </a:rPr>
              <a:t>Kaelyn McClain</a:t>
            </a:r>
          </a:p>
          <a:p>
            <a:pPr lvl="2"/>
            <a:r>
              <a:rPr lang="en-US" sz="900" dirty="0">
                <a:solidFill>
                  <a:schemeClr val="bg1"/>
                </a:solidFill>
              </a:rPr>
              <a:t>Kestrel Merritt</a:t>
            </a:r>
          </a:p>
          <a:p>
            <a:pPr lvl="2"/>
            <a:r>
              <a:rPr lang="en-US" sz="900" dirty="0">
                <a:solidFill>
                  <a:schemeClr val="bg1"/>
                </a:solidFill>
              </a:rPr>
              <a:t>Nick Rocchio-Giordano</a:t>
            </a:r>
          </a:p>
          <a:p>
            <a:pPr lvl="2"/>
            <a:r>
              <a:rPr lang="en-US" sz="900" dirty="0">
                <a:solidFill>
                  <a:schemeClr val="bg1"/>
                </a:solidFill>
              </a:rPr>
              <a:t>Laith Al Khraisat, MD</a:t>
            </a:r>
          </a:p>
          <a:p>
            <a:pPr lvl="2"/>
            <a:r>
              <a:rPr lang="en-US" sz="900" dirty="0">
                <a:solidFill>
                  <a:schemeClr val="bg1"/>
                </a:solidFill>
              </a:rPr>
              <a:t>Jason Brandon</a:t>
            </a:r>
          </a:p>
          <a:p>
            <a:pPr lvl="2"/>
            <a:r>
              <a:rPr lang="en-US" sz="900" dirty="0">
                <a:solidFill>
                  <a:schemeClr val="bg1"/>
                </a:solidFill>
              </a:rPr>
              <a:t>Juliana Briggs</a:t>
            </a:r>
          </a:p>
          <a:p>
            <a:pPr lvl="2"/>
            <a:r>
              <a:rPr lang="en-US" sz="900" dirty="0">
                <a:solidFill>
                  <a:schemeClr val="bg1"/>
                </a:solidFill>
              </a:rPr>
              <a:t>Victor Young</a:t>
            </a:r>
          </a:p>
          <a:p>
            <a:pPr lvl="2"/>
            <a:r>
              <a:rPr lang="en-US" sz="900" dirty="0">
                <a:solidFill>
                  <a:schemeClr val="bg1"/>
                </a:solidFill>
              </a:rPr>
              <a:t>Tirzah Griffin</a:t>
            </a:r>
          </a:p>
          <a:p>
            <a:pPr lvl="2"/>
            <a:r>
              <a:rPr lang="en-US" sz="900" dirty="0">
                <a:solidFill>
                  <a:schemeClr val="bg1"/>
                </a:solidFill>
              </a:rPr>
              <a:t>Javonn Musgrove</a:t>
            </a:r>
          </a:p>
          <a:p>
            <a:pPr lvl="2"/>
            <a:r>
              <a:rPr lang="en-US" sz="900" dirty="0">
                <a:solidFill>
                  <a:schemeClr val="bg1"/>
                </a:solidFill>
              </a:rPr>
              <a:t>Skye Clayton</a:t>
            </a:r>
          </a:p>
          <a:p>
            <a:pPr lvl="2"/>
            <a:r>
              <a:rPr lang="en-US" sz="900" dirty="0">
                <a:solidFill>
                  <a:schemeClr val="bg1"/>
                </a:solidFill>
              </a:rPr>
              <a:t>Lisa Vavro</a:t>
            </a:r>
          </a:p>
          <a:p>
            <a:pPr lvl="2"/>
            <a:endParaRPr lang="en-US" sz="900" dirty="0">
              <a:solidFill>
                <a:schemeClr val="bg1"/>
              </a:solidFill>
            </a:endParaRPr>
          </a:p>
          <a:p>
            <a:pPr lvl="1"/>
            <a:endParaRPr lang="en-US" dirty="0">
              <a:solidFill>
                <a:schemeClr val="bg1"/>
              </a:solidFill>
            </a:endParaRPr>
          </a:p>
        </p:txBody>
      </p:sp>
      <p:sp>
        <p:nvSpPr>
          <p:cNvPr id="7" name="Content Placeholder 2">
            <a:extLst>
              <a:ext uri="{FF2B5EF4-FFF2-40B4-BE49-F238E27FC236}">
                <a16:creationId xmlns:a16="http://schemas.microsoft.com/office/drawing/2014/main" id="{DF8685F6-1B52-C30C-088E-C657C2B03338}"/>
              </a:ext>
            </a:extLst>
          </p:cNvPr>
          <p:cNvSpPr txBox="1">
            <a:spLocks/>
          </p:cNvSpPr>
          <p:nvPr/>
        </p:nvSpPr>
        <p:spPr>
          <a:xfrm>
            <a:off x="1995756" y="2365472"/>
            <a:ext cx="2787102" cy="2965476"/>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2"/>
            <a:r>
              <a:rPr lang="en-US" sz="900" dirty="0">
                <a:solidFill>
                  <a:schemeClr val="bg1"/>
                </a:solidFill>
              </a:rPr>
              <a:t>Pearlson Prashanth, PhD</a:t>
            </a:r>
          </a:p>
          <a:p>
            <a:pPr lvl="2"/>
            <a:r>
              <a:rPr lang="en-US" sz="900" dirty="0">
                <a:solidFill>
                  <a:schemeClr val="bg1"/>
                </a:solidFill>
              </a:rPr>
              <a:t>Irona Khandaker, MD PhD</a:t>
            </a:r>
          </a:p>
          <a:p>
            <a:pPr lvl="2"/>
            <a:r>
              <a:rPr lang="en-US" sz="900" dirty="0">
                <a:solidFill>
                  <a:schemeClr val="bg1"/>
                </a:solidFill>
              </a:rPr>
              <a:t>Refael Munitz</a:t>
            </a:r>
          </a:p>
          <a:p>
            <a:pPr lvl="2"/>
            <a:r>
              <a:rPr lang="en-US" sz="900" dirty="0">
                <a:solidFill>
                  <a:schemeClr val="bg1"/>
                </a:solidFill>
              </a:rPr>
              <a:t>Riya Sharma</a:t>
            </a:r>
          </a:p>
          <a:p>
            <a:pPr lvl="2"/>
            <a:r>
              <a:rPr lang="en-US" sz="900" dirty="0">
                <a:solidFill>
                  <a:schemeClr val="bg1"/>
                </a:solidFill>
              </a:rPr>
              <a:t>Grace Ballentine</a:t>
            </a:r>
          </a:p>
          <a:p>
            <a:pPr lvl="2"/>
            <a:r>
              <a:rPr lang="en-US" sz="900" dirty="0">
                <a:solidFill>
                  <a:schemeClr val="bg1"/>
                </a:solidFill>
              </a:rPr>
              <a:t>Rassam </a:t>
            </a:r>
            <a:r>
              <a:rPr lang="en-US" sz="900" dirty="0" err="1">
                <a:solidFill>
                  <a:schemeClr val="bg1"/>
                </a:solidFill>
              </a:rPr>
              <a:t>Rassam</a:t>
            </a:r>
            <a:endParaRPr lang="en-US" sz="900" dirty="0">
              <a:solidFill>
                <a:schemeClr val="bg1"/>
              </a:solidFill>
            </a:endParaRPr>
          </a:p>
          <a:p>
            <a:pPr lvl="2"/>
            <a:r>
              <a:rPr lang="en-US" sz="900" dirty="0">
                <a:solidFill>
                  <a:schemeClr val="bg1"/>
                </a:solidFill>
              </a:rPr>
              <a:t>Devin Dishong</a:t>
            </a:r>
          </a:p>
          <a:p>
            <a:pPr lvl="2"/>
            <a:r>
              <a:rPr lang="en-US" sz="900" dirty="0">
                <a:solidFill>
                  <a:schemeClr val="bg1"/>
                </a:solidFill>
              </a:rPr>
              <a:t>Lauren Jackson</a:t>
            </a:r>
          </a:p>
          <a:p>
            <a:pPr lvl="2"/>
            <a:r>
              <a:rPr lang="en-US" sz="900" dirty="0">
                <a:solidFill>
                  <a:schemeClr val="bg1"/>
                </a:solidFill>
              </a:rPr>
              <a:t>Fredy Velez Renteria</a:t>
            </a:r>
          </a:p>
          <a:p>
            <a:pPr lvl="2"/>
            <a:r>
              <a:rPr lang="en-US" sz="900" dirty="0" err="1">
                <a:solidFill>
                  <a:schemeClr val="bg1"/>
                </a:solidFill>
                <a:cs typeface="Arial"/>
              </a:rPr>
              <a:t>Amudan</a:t>
            </a:r>
            <a:r>
              <a:rPr lang="en-US" sz="900" dirty="0">
                <a:solidFill>
                  <a:schemeClr val="bg1"/>
                </a:solidFill>
                <a:cs typeface="Arial"/>
              </a:rPr>
              <a:t> Srinivasan, MD</a:t>
            </a:r>
            <a:endParaRPr lang="en-US" sz="900" dirty="0">
              <a:solidFill>
                <a:schemeClr val="bg1"/>
              </a:solidFill>
            </a:endParaRPr>
          </a:p>
          <a:p>
            <a:pPr lvl="2"/>
            <a:r>
              <a:rPr lang="en-US" sz="900" dirty="0">
                <a:solidFill>
                  <a:schemeClr val="bg1"/>
                </a:solidFill>
                <a:cs typeface="Arial"/>
              </a:rPr>
              <a:t>Elizabeth </a:t>
            </a:r>
            <a:r>
              <a:rPr lang="en-US" sz="900" dirty="0" err="1">
                <a:solidFill>
                  <a:schemeClr val="bg1"/>
                </a:solidFill>
                <a:cs typeface="Arial"/>
              </a:rPr>
              <a:t>Andraska</a:t>
            </a:r>
            <a:r>
              <a:rPr lang="en-US" sz="900" dirty="0">
                <a:solidFill>
                  <a:schemeClr val="bg1"/>
                </a:solidFill>
                <a:cs typeface="Arial"/>
              </a:rPr>
              <a:t>, MD</a:t>
            </a:r>
            <a:endParaRPr lang="en-US" sz="900" dirty="0">
              <a:solidFill>
                <a:schemeClr val="bg1"/>
              </a:solidFill>
            </a:endParaRPr>
          </a:p>
          <a:p>
            <a:pPr lvl="2"/>
            <a:r>
              <a:rPr lang="en-US" sz="900" dirty="0">
                <a:solidFill>
                  <a:schemeClr val="bg1"/>
                </a:solidFill>
                <a:cs typeface="Arial"/>
              </a:rPr>
              <a:t>Nijmeh Alsaadi, MD</a:t>
            </a:r>
            <a:endParaRPr lang="en-US" sz="900" dirty="0">
              <a:solidFill>
                <a:schemeClr val="bg1"/>
              </a:solidFill>
            </a:endParaRPr>
          </a:p>
          <a:p>
            <a:pPr lvl="2"/>
            <a:r>
              <a:rPr lang="en-US" sz="900" dirty="0">
                <a:solidFill>
                  <a:schemeClr val="bg1"/>
                </a:solidFill>
              </a:rPr>
              <a:t>Reem Younes, MD</a:t>
            </a:r>
            <a:endParaRPr lang="en-US" sz="900" dirty="0">
              <a:solidFill>
                <a:schemeClr val="bg1"/>
              </a:solidFill>
              <a:cs typeface="Arial"/>
            </a:endParaRPr>
          </a:p>
          <a:p>
            <a:pPr lvl="2"/>
            <a:r>
              <a:rPr lang="en-US" sz="900" dirty="0">
                <a:solidFill>
                  <a:schemeClr val="bg1"/>
                </a:solidFill>
              </a:rPr>
              <a:t>Abiha Abdullah, MD</a:t>
            </a:r>
          </a:p>
          <a:p>
            <a:pPr lvl="2"/>
            <a:r>
              <a:rPr lang="en-US" sz="900" dirty="0">
                <a:solidFill>
                  <a:schemeClr val="bg1"/>
                </a:solidFill>
              </a:rPr>
              <a:t>Kelly Williamson, PhD</a:t>
            </a:r>
          </a:p>
          <a:p>
            <a:pPr lvl="2"/>
            <a:endParaRPr lang="en-US" sz="900" dirty="0">
              <a:solidFill>
                <a:schemeClr val="bg1"/>
              </a:solidFill>
            </a:endParaRPr>
          </a:p>
          <a:p>
            <a:pPr lvl="2"/>
            <a:endParaRPr lang="en-US" sz="900" dirty="0">
              <a:solidFill>
                <a:schemeClr val="bg1"/>
              </a:solidFill>
            </a:endParaRPr>
          </a:p>
          <a:p>
            <a:pPr lvl="2"/>
            <a:endParaRPr lang="en-US" sz="1800" dirty="0">
              <a:solidFill>
                <a:schemeClr val="bg1"/>
              </a:solidFill>
            </a:endParaRPr>
          </a:p>
          <a:p>
            <a:pPr lvl="2"/>
            <a:endParaRPr lang="en-US" sz="900" dirty="0">
              <a:solidFill>
                <a:schemeClr val="bg1"/>
              </a:solidFill>
            </a:endParaRPr>
          </a:p>
          <a:p>
            <a:pPr lvl="1"/>
            <a:endParaRPr lang="en-US" dirty="0">
              <a:solidFill>
                <a:schemeClr val="bg1"/>
              </a:solidFill>
            </a:endParaRPr>
          </a:p>
        </p:txBody>
      </p:sp>
    </p:spTree>
    <p:extLst>
      <p:ext uri="{BB962C8B-B14F-4D97-AF65-F5344CB8AC3E}">
        <p14:creationId xmlns:p14="http://schemas.microsoft.com/office/powerpoint/2010/main" val="3860584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E6ACB-208C-09DB-20BE-C69B8EB67B0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A6EEE51-1DE2-C72C-E4E8-F670D5583EF5}"/>
              </a:ext>
            </a:extLst>
          </p:cNvPr>
          <p:cNvPicPr>
            <a:picLocks noChangeAspect="1"/>
          </p:cNvPicPr>
          <p:nvPr/>
        </p:nvPicPr>
        <p:blipFill>
          <a:blip r:embed="rId3"/>
          <a:stretch>
            <a:fillRect/>
          </a:stretch>
        </p:blipFill>
        <p:spPr>
          <a:xfrm>
            <a:off x="-1" y="0"/>
            <a:ext cx="9144001" cy="5143501"/>
          </a:xfrm>
          <a:prstGeom prst="rect">
            <a:avLst/>
          </a:prstGeom>
        </p:spPr>
      </p:pic>
      <p:sp>
        <p:nvSpPr>
          <p:cNvPr id="2" name="Title 1">
            <a:extLst>
              <a:ext uri="{FF2B5EF4-FFF2-40B4-BE49-F238E27FC236}">
                <a16:creationId xmlns:a16="http://schemas.microsoft.com/office/drawing/2014/main" id="{817B487D-0F09-0B96-3F57-A05B8F0B7B90}"/>
              </a:ext>
            </a:extLst>
          </p:cNvPr>
          <p:cNvSpPr>
            <a:spLocks noGrp="1"/>
          </p:cNvSpPr>
          <p:nvPr>
            <p:ph type="title"/>
          </p:nvPr>
        </p:nvSpPr>
        <p:spPr>
          <a:xfrm>
            <a:off x="628649" y="269310"/>
            <a:ext cx="7886700" cy="883968"/>
          </a:xfrm>
        </p:spPr>
        <p:txBody>
          <a:bodyPr/>
          <a:lstStyle/>
          <a:p>
            <a:r>
              <a:rPr lang="en-US" dirty="0">
                <a:solidFill>
                  <a:schemeClr val="bg1"/>
                </a:solidFill>
              </a:rPr>
              <a:t>Current Landscape of Platelet Function Testing</a:t>
            </a:r>
          </a:p>
        </p:txBody>
      </p:sp>
      <p:sp>
        <p:nvSpPr>
          <p:cNvPr id="3" name="Content Placeholder 2">
            <a:extLst>
              <a:ext uri="{FF2B5EF4-FFF2-40B4-BE49-F238E27FC236}">
                <a16:creationId xmlns:a16="http://schemas.microsoft.com/office/drawing/2014/main" id="{598E7457-2D16-EEA5-4C5F-21E641FF6677}"/>
              </a:ext>
            </a:extLst>
          </p:cNvPr>
          <p:cNvSpPr>
            <a:spLocks noGrp="1"/>
          </p:cNvSpPr>
          <p:nvPr>
            <p:ph idx="1"/>
          </p:nvPr>
        </p:nvSpPr>
        <p:spPr>
          <a:xfrm>
            <a:off x="1060032" y="1366833"/>
            <a:ext cx="5014161" cy="3669777"/>
          </a:xfrm>
        </p:spPr>
        <p:txBody>
          <a:bodyPr/>
          <a:lstStyle/>
          <a:p>
            <a:r>
              <a:rPr lang="en-US" sz="1800" dirty="0">
                <a:solidFill>
                  <a:schemeClr val="bg1"/>
                </a:solidFill>
              </a:rPr>
              <a:t>Aggregation </a:t>
            </a:r>
          </a:p>
          <a:p>
            <a:pPr lvl="1"/>
            <a:r>
              <a:rPr lang="en-US" dirty="0">
                <a:solidFill>
                  <a:schemeClr val="bg1"/>
                </a:solidFill>
              </a:rPr>
              <a:t>Light transmission aggregometry</a:t>
            </a:r>
          </a:p>
          <a:p>
            <a:pPr lvl="1"/>
            <a:r>
              <a:rPr lang="en-US" dirty="0">
                <a:solidFill>
                  <a:schemeClr val="bg1"/>
                </a:solidFill>
              </a:rPr>
              <a:t>Impedance aggregometry</a:t>
            </a:r>
          </a:p>
          <a:p>
            <a:pPr lvl="1"/>
            <a:r>
              <a:rPr lang="en-US" dirty="0">
                <a:solidFill>
                  <a:schemeClr val="bg1"/>
                </a:solidFill>
              </a:rPr>
              <a:t>VerifyNow</a:t>
            </a:r>
          </a:p>
          <a:p>
            <a:r>
              <a:rPr lang="en-US" sz="1800" dirty="0">
                <a:solidFill>
                  <a:schemeClr val="bg1"/>
                </a:solidFill>
              </a:rPr>
              <a:t>Clot mechanics </a:t>
            </a:r>
          </a:p>
          <a:p>
            <a:pPr lvl="1"/>
            <a:r>
              <a:rPr lang="en-US" dirty="0">
                <a:solidFill>
                  <a:schemeClr val="bg1"/>
                </a:solidFill>
              </a:rPr>
              <a:t>ROTEM</a:t>
            </a:r>
          </a:p>
          <a:p>
            <a:pPr lvl="1"/>
            <a:r>
              <a:rPr lang="en-US" dirty="0">
                <a:solidFill>
                  <a:schemeClr val="bg1"/>
                </a:solidFill>
              </a:rPr>
              <a:t>TEG </a:t>
            </a:r>
          </a:p>
          <a:p>
            <a:r>
              <a:rPr lang="en-US" sz="1800" dirty="0">
                <a:solidFill>
                  <a:schemeClr val="bg1"/>
                </a:solidFill>
              </a:rPr>
              <a:t>Occlusion </a:t>
            </a:r>
          </a:p>
          <a:p>
            <a:pPr lvl="1"/>
            <a:r>
              <a:rPr lang="en-US" dirty="0">
                <a:solidFill>
                  <a:schemeClr val="bg1"/>
                </a:solidFill>
              </a:rPr>
              <a:t>PFA-100 (Platelet Function Analyzer)</a:t>
            </a:r>
          </a:p>
          <a:p>
            <a:pPr lvl="1"/>
            <a:r>
              <a:rPr lang="en-US" dirty="0">
                <a:solidFill>
                  <a:schemeClr val="bg1"/>
                </a:solidFill>
              </a:rPr>
              <a:t>Total Thrombus-Formation Analysis System (T-TAS)</a:t>
            </a:r>
          </a:p>
          <a:p>
            <a:r>
              <a:rPr lang="en-US" sz="1800" dirty="0">
                <a:solidFill>
                  <a:schemeClr val="bg1"/>
                </a:solidFill>
              </a:rPr>
              <a:t>Thrombin Generation</a:t>
            </a:r>
          </a:p>
          <a:p>
            <a:endParaRPr lang="en-US" sz="1800" dirty="0">
              <a:solidFill>
                <a:schemeClr val="bg1"/>
              </a:solidFill>
            </a:endParaRPr>
          </a:p>
          <a:p>
            <a:pPr lvl="1"/>
            <a:endParaRPr lang="en-US" dirty="0">
              <a:solidFill>
                <a:schemeClr val="bg1"/>
              </a:solidFill>
            </a:endParaRPr>
          </a:p>
        </p:txBody>
      </p:sp>
      <p:pic>
        <p:nvPicPr>
          <p:cNvPr id="5" name="Picture 4">
            <a:extLst>
              <a:ext uri="{FF2B5EF4-FFF2-40B4-BE49-F238E27FC236}">
                <a16:creationId xmlns:a16="http://schemas.microsoft.com/office/drawing/2014/main" id="{67580214-D38E-96E8-7499-BE5F170B7BA2}"/>
              </a:ext>
            </a:extLst>
          </p:cNvPr>
          <p:cNvPicPr>
            <a:picLocks noChangeAspect="1"/>
          </p:cNvPicPr>
          <p:nvPr/>
        </p:nvPicPr>
        <p:blipFill>
          <a:blip r:embed="rId4"/>
          <a:stretch>
            <a:fillRect/>
          </a:stretch>
        </p:blipFill>
        <p:spPr>
          <a:xfrm>
            <a:off x="6464045" y="1422588"/>
            <a:ext cx="1619923" cy="1834889"/>
          </a:xfrm>
          <a:prstGeom prst="rect">
            <a:avLst/>
          </a:prstGeom>
        </p:spPr>
      </p:pic>
      <p:pic>
        <p:nvPicPr>
          <p:cNvPr id="7" name="Picture 6">
            <a:extLst>
              <a:ext uri="{FF2B5EF4-FFF2-40B4-BE49-F238E27FC236}">
                <a16:creationId xmlns:a16="http://schemas.microsoft.com/office/drawing/2014/main" id="{F37DAA2B-25FD-3DCC-05BE-92F42AE1E500}"/>
              </a:ext>
            </a:extLst>
          </p:cNvPr>
          <p:cNvPicPr>
            <a:picLocks noChangeAspect="1"/>
          </p:cNvPicPr>
          <p:nvPr/>
        </p:nvPicPr>
        <p:blipFill>
          <a:blip r:embed="rId5"/>
          <a:stretch>
            <a:fillRect/>
          </a:stretch>
        </p:blipFill>
        <p:spPr>
          <a:xfrm>
            <a:off x="5889935" y="3526861"/>
            <a:ext cx="3028950" cy="1514475"/>
          </a:xfrm>
          <a:prstGeom prst="rect">
            <a:avLst/>
          </a:prstGeom>
        </p:spPr>
      </p:pic>
    </p:spTree>
    <p:extLst>
      <p:ext uri="{BB962C8B-B14F-4D97-AF65-F5344CB8AC3E}">
        <p14:creationId xmlns:p14="http://schemas.microsoft.com/office/powerpoint/2010/main" val="3212735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3CCEE-7CF4-F105-B85B-56E6D873D6B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65EA4BE-8994-F813-20AB-316116282452}"/>
              </a:ext>
            </a:extLst>
          </p:cNvPr>
          <p:cNvPicPr>
            <a:picLocks noChangeAspect="1"/>
          </p:cNvPicPr>
          <p:nvPr/>
        </p:nvPicPr>
        <p:blipFill>
          <a:blip r:embed="rId3"/>
          <a:stretch>
            <a:fillRect/>
          </a:stretch>
        </p:blipFill>
        <p:spPr>
          <a:xfrm>
            <a:off x="-1" y="0"/>
            <a:ext cx="9144001" cy="5143501"/>
          </a:xfrm>
          <a:prstGeom prst="rect">
            <a:avLst/>
          </a:prstGeom>
        </p:spPr>
      </p:pic>
      <p:sp>
        <p:nvSpPr>
          <p:cNvPr id="2" name="Title 1">
            <a:extLst>
              <a:ext uri="{FF2B5EF4-FFF2-40B4-BE49-F238E27FC236}">
                <a16:creationId xmlns:a16="http://schemas.microsoft.com/office/drawing/2014/main" id="{BFD25D38-3DDA-25B7-3B6B-5AEC0D0BEB2D}"/>
              </a:ext>
            </a:extLst>
          </p:cNvPr>
          <p:cNvSpPr>
            <a:spLocks noGrp="1"/>
          </p:cNvSpPr>
          <p:nvPr>
            <p:ph type="title"/>
          </p:nvPr>
        </p:nvSpPr>
        <p:spPr>
          <a:xfrm>
            <a:off x="628650" y="384048"/>
            <a:ext cx="7886700" cy="1268016"/>
          </a:xfrm>
        </p:spPr>
        <p:txBody>
          <a:bodyPr/>
          <a:lstStyle/>
          <a:p>
            <a:r>
              <a:rPr lang="en-US">
                <a:solidFill>
                  <a:schemeClr val="bg1"/>
                </a:solidFill>
              </a:rPr>
              <a:t>Improving Current Platelet Function Testing</a:t>
            </a:r>
          </a:p>
        </p:txBody>
      </p:sp>
      <p:sp>
        <p:nvSpPr>
          <p:cNvPr id="3" name="Content Placeholder 2">
            <a:extLst>
              <a:ext uri="{FF2B5EF4-FFF2-40B4-BE49-F238E27FC236}">
                <a16:creationId xmlns:a16="http://schemas.microsoft.com/office/drawing/2014/main" id="{D3D5A52F-2CCB-2EA9-4E2D-D90889B69D84}"/>
              </a:ext>
            </a:extLst>
          </p:cNvPr>
          <p:cNvSpPr>
            <a:spLocks noGrp="1"/>
          </p:cNvSpPr>
          <p:nvPr>
            <p:ph idx="1"/>
          </p:nvPr>
        </p:nvSpPr>
        <p:spPr>
          <a:xfrm>
            <a:off x="713988" y="1840832"/>
            <a:ext cx="8345791" cy="2835322"/>
          </a:xfrm>
        </p:spPr>
        <p:txBody>
          <a:bodyPr/>
          <a:lstStyle/>
          <a:p>
            <a:pPr marL="0" indent="0">
              <a:buNone/>
            </a:pPr>
            <a:r>
              <a:rPr lang="en-US" sz="1800" dirty="0">
                <a:solidFill>
                  <a:schemeClr val="bg1"/>
                </a:solidFill>
              </a:rPr>
              <a:t>Count </a:t>
            </a:r>
            <a:r>
              <a:rPr lang="en-US" sz="1800" dirty="0">
                <a:solidFill>
                  <a:schemeClr val="bg1"/>
                </a:solidFill>
                <a:sym typeface="Wingdings" panose="05000000000000000000" pitchFamily="2" charset="2"/>
              </a:rPr>
              <a:t> </a:t>
            </a:r>
            <a:r>
              <a:rPr lang="en-US" sz="1800" dirty="0">
                <a:solidFill>
                  <a:schemeClr val="bg1"/>
                </a:solidFill>
              </a:rPr>
              <a:t>Aggregometry </a:t>
            </a:r>
            <a:r>
              <a:rPr lang="en-US" sz="1800" dirty="0">
                <a:solidFill>
                  <a:schemeClr val="bg1"/>
                </a:solidFill>
                <a:sym typeface="Wingdings" panose="05000000000000000000" pitchFamily="2" charset="2"/>
              </a:rPr>
              <a:t> Viscoelastic testing  </a:t>
            </a:r>
            <a:r>
              <a:rPr lang="en-US" sz="1800" dirty="0">
                <a:solidFill>
                  <a:schemeClr val="bg1"/>
                </a:solidFill>
              </a:rPr>
              <a:t> Cartridge-based platforms </a:t>
            </a:r>
          </a:p>
        </p:txBody>
      </p:sp>
      <p:pic>
        <p:nvPicPr>
          <p:cNvPr id="6" name="Picture 5">
            <a:extLst>
              <a:ext uri="{FF2B5EF4-FFF2-40B4-BE49-F238E27FC236}">
                <a16:creationId xmlns:a16="http://schemas.microsoft.com/office/drawing/2014/main" id="{CB83F4AB-F564-CF66-A28D-A93A11A22745}"/>
              </a:ext>
            </a:extLst>
          </p:cNvPr>
          <p:cNvPicPr>
            <a:picLocks noChangeAspect="1"/>
          </p:cNvPicPr>
          <p:nvPr/>
        </p:nvPicPr>
        <p:blipFill>
          <a:blip r:embed="rId4"/>
          <a:stretch>
            <a:fillRect/>
          </a:stretch>
        </p:blipFill>
        <p:spPr>
          <a:xfrm>
            <a:off x="7279102" y="2725350"/>
            <a:ext cx="1517869" cy="1812063"/>
          </a:xfrm>
          <a:prstGeom prst="rect">
            <a:avLst/>
          </a:prstGeom>
        </p:spPr>
      </p:pic>
      <p:pic>
        <p:nvPicPr>
          <p:cNvPr id="7" name="Picture 6">
            <a:extLst>
              <a:ext uri="{FF2B5EF4-FFF2-40B4-BE49-F238E27FC236}">
                <a16:creationId xmlns:a16="http://schemas.microsoft.com/office/drawing/2014/main" id="{EE5D32A7-B611-AB09-B1D6-1A23C4E975F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896" b="89583" l="7224" r="89734">
                        <a14:foregroundMark x1="12167" y1="22396" x2="34221" y2="8333"/>
                        <a14:foregroundMark x1="34221" y1="8333" x2="58555" y2="8854"/>
                        <a14:foregroundMark x1="58555" y1="8854" x2="78707" y2="7813"/>
                        <a14:foregroundMark x1="78707" y1="7813" x2="92395" y2="27604"/>
                        <a14:foregroundMark x1="92395" y1="27604" x2="90114" y2="90625"/>
                        <a14:foregroundMark x1="90114" y1="90625" x2="19011" y2="90625"/>
                        <a14:foregroundMark x1="19011" y1="90625" x2="7224" y2="60938"/>
                        <a14:foregroundMark x1="8304" y1="44881" x2="9886" y2="21354"/>
                        <a14:foregroundMark x1="7224" y1="60938" x2="7339" y2="59233"/>
                        <a14:foregroundMark x1="9886" y1="23438" x2="28897" y2="9896"/>
                        <a14:foregroundMark x1="28897" y1="9896" x2="14449" y2="19792"/>
                        <a14:foregroundMark x1="24715" y1="11458" x2="21293" y2="11979"/>
                        <a14:backgroundMark x1="6084" y1="64063" x2="5703" y2="43229"/>
                        <a14:backgroundMark x1="6084" y1="64583" x2="6464" y2="46875"/>
                      </a14:backgroundRemoval>
                    </a14:imgEffect>
                  </a14:imgLayer>
                </a14:imgProps>
              </a:ext>
            </a:extLst>
          </a:blip>
          <a:stretch>
            <a:fillRect/>
          </a:stretch>
        </p:blipFill>
        <p:spPr>
          <a:xfrm>
            <a:off x="2531932" y="2932082"/>
            <a:ext cx="2070272" cy="1511377"/>
          </a:xfrm>
          <a:prstGeom prst="rect">
            <a:avLst/>
          </a:prstGeom>
        </p:spPr>
      </p:pic>
      <p:pic>
        <p:nvPicPr>
          <p:cNvPr id="8" name="Picture 7">
            <a:extLst>
              <a:ext uri="{FF2B5EF4-FFF2-40B4-BE49-F238E27FC236}">
                <a16:creationId xmlns:a16="http://schemas.microsoft.com/office/drawing/2014/main" id="{C01A4CA9-CE5E-F083-8985-31467F099DC8}"/>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3415" b="71296" l="10000" r="90000"/>
                    </a14:imgEffect>
                  </a14:imgLayer>
                </a14:imgProps>
              </a:ext>
            </a:extLst>
          </a:blip>
          <a:srcRect t="17430" r="26629" b="22719"/>
          <a:stretch>
            <a:fillRect/>
          </a:stretch>
        </p:blipFill>
        <p:spPr>
          <a:xfrm>
            <a:off x="84221" y="2861162"/>
            <a:ext cx="2119155" cy="1728670"/>
          </a:xfrm>
          <a:prstGeom prst="rect">
            <a:avLst/>
          </a:prstGeom>
        </p:spPr>
      </p:pic>
      <p:pic>
        <p:nvPicPr>
          <p:cNvPr id="9" name="Picture 8">
            <a:extLst>
              <a:ext uri="{FF2B5EF4-FFF2-40B4-BE49-F238E27FC236}">
                <a16:creationId xmlns:a16="http://schemas.microsoft.com/office/drawing/2014/main" id="{8AE9AE46-1576-3ABD-83D7-D6D9AFCB3AE7}"/>
              </a:ext>
            </a:extLst>
          </p:cNvPr>
          <p:cNvPicPr>
            <a:picLocks noChangeAspect="1"/>
          </p:cNvPicPr>
          <p:nvPr/>
        </p:nvPicPr>
        <p:blipFill>
          <a:blip r:embed="rId9"/>
          <a:stretch>
            <a:fillRect/>
          </a:stretch>
        </p:blipFill>
        <p:spPr>
          <a:xfrm>
            <a:off x="4269963" y="2542632"/>
            <a:ext cx="3561736" cy="2365729"/>
          </a:xfrm>
          <a:prstGeom prst="rect">
            <a:avLst/>
          </a:prstGeom>
        </p:spPr>
      </p:pic>
    </p:spTree>
    <p:extLst>
      <p:ext uri="{BB962C8B-B14F-4D97-AF65-F5344CB8AC3E}">
        <p14:creationId xmlns:p14="http://schemas.microsoft.com/office/powerpoint/2010/main" val="1258210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54AAA-4887-DD76-8A0C-B0A1FC0B145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57E2E5C-0E11-0D8C-6C9A-582C9EA70941}"/>
              </a:ext>
            </a:extLst>
          </p:cNvPr>
          <p:cNvPicPr>
            <a:picLocks noChangeAspect="1"/>
          </p:cNvPicPr>
          <p:nvPr/>
        </p:nvPicPr>
        <p:blipFill>
          <a:blip r:embed="rId3"/>
          <a:stretch>
            <a:fillRect/>
          </a:stretch>
        </p:blipFill>
        <p:spPr>
          <a:xfrm>
            <a:off x="-1" y="0"/>
            <a:ext cx="9144001" cy="5143501"/>
          </a:xfrm>
          <a:prstGeom prst="rect">
            <a:avLst/>
          </a:prstGeom>
        </p:spPr>
      </p:pic>
      <p:sp>
        <p:nvSpPr>
          <p:cNvPr id="2" name="Title 1">
            <a:extLst>
              <a:ext uri="{FF2B5EF4-FFF2-40B4-BE49-F238E27FC236}">
                <a16:creationId xmlns:a16="http://schemas.microsoft.com/office/drawing/2014/main" id="{D943002D-0D67-5CFB-0DAF-E7D732DDE2AD}"/>
              </a:ext>
            </a:extLst>
          </p:cNvPr>
          <p:cNvSpPr>
            <a:spLocks noGrp="1"/>
          </p:cNvSpPr>
          <p:nvPr>
            <p:ph type="title"/>
          </p:nvPr>
        </p:nvSpPr>
        <p:spPr>
          <a:xfrm>
            <a:off x="603101" y="371085"/>
            <a:ext cx="8038533" cy="1268017"/>
          </a:xfrm>
        </p:spPr>
        <p:txBody>
          <a:bodyPr/>
          <a:lstStyle/>
          <a:p>
            <a:r>
              <a:rPr lang="en-US" sz="3200">
                <a:solidFill>
                  <a:schemeClr val="bg1"/>
                </a:solidFill>
              </a:rPr>
              <a:t>Future Directions and Emerging Technologies in Platelet Testing</a:t>
            </a:r>
          </a:p>
        </p:txBody>
      </p:sp>
      <p:sp>
        <p:nvSpPr>
          <p:cNvPr id="3" name="Content Placeholder 2">
            <a:extLst>
              <a:ext uri="{FF2B5EF4-FFF2-40B4-BE49-F238E27FC236}">
                <a16:creationId xmlns:a16="http://schemas.microsoft.com/office/drawing/2014/main" id="{8C37CE26-B845-870E-1F9C-7F34FA8545C2}"/>
              </a:ext>
            </a:extLst>
          </p:cNvPr>
          <p:cNvSpPr>
            <a:spLocks noGrp="1"/>
          </p:cNvSpPr>
          <p:nvPr>
            <p:ph idx="1"/>
          </p:nvPr>
        </p:nvSpPr>
        <p:spPr>
          <a:xfrm>
            <a:off x="502365" y="2010187"/>
            <a:ext cx="4069635" cy="3012190"/>
          </a:xfrm>
        </p:spPr>
        <p:txBody>
          <a:bodyPr/>
          <a:lstStyle/>
          <a:p>
            <a:pPr marL="342900" indent="-342900">
              <a:buFont typeface="+mj-lt"/>
              <a:buAutoNum type="arabicPeriod"/>
            </a:pPr>
            <a:r>
              <a:rPr lang="en-US" sz="1800" dirty="0">
                <a:solidFill>
                  <a:schemeClr val="bg1"/>
                </a:solidFill>
                <a:cs typeface="Arial"/>
              </a:rPr>
              <a:t>Shear-dependent testing</a:t>
            </a:r>
          </a:p>
          <a:p>
            <a:pPr marL="342900" indent="-342900">
              <a:buFont typeface="+mj-lt"/>
              <a:buAutoNum type="arabicPeriod"/>
            </a:pPr>
            <a:r>
              <a:rPr lang="en-US" sz="1800" dirty="0">
                <a:solidFill>
                  <a:schemeClr val="bg1"/>
                </a:solidFill>
                <a:latin typeface="Arial"/>
                <a:cs typeface="Arial"/>
              </a:rPr>
              <a:t>From empirical thresholds to mechanistic failure points</a:t>
            </a:r>
          </a:p>
          <a:p>
            <a:pPr marL="342900" indent="-342900">
              <a:buFont typeface="+mj-lt"/>
              <a:buAutoNum type="arabicPeriod"/>
            </a:pPr>
            <a:r>
              <a:rPr lang="en-US" sz="1800" dirty="0">
                <a:solidFill>
                  <a:schemeClr val="bg1"/>
                </a:solidFill>
                <a:latin typeface="Arial"/>
                <a:cs typeface="Arial"/>
              </a:rPr>
              <a:t>Context-dependent assays</a:t>
            </a:r>
          </a:p>
        </p:txBody>
      </p:sp>
      <p:pic>
        <p:nvPicPr>
          <p:cNvPr id="6" name="Picture 5">
            <a:extLst>
              <a:ext uri="{FF2B5EF4-FFF2-40B4-BE49-F238E27FC236}">
                <a16:creationId xmlns:a16="http://schemas.microsoft.com/office/drawing/2014/main" id="{17622CE3-EF72-4909-9723-57137A61BB2C}"/>
              </a:ext>
            </a:extLst>
          </p:cNvPr>
          <p:cNvPicPr>
            <a:picLocks noChangeAspect="1"/>
          </p:cNvPicPr>
          <p:nvPr/>
        </p:nvPicPr>
        <p:blipFill>
          <a:blip r:embed="rId4"/>
          <a:stretch>
            <a:fillRect/>
          </a:stretch>
        </p:blipFill>
        <p:spPr>
          <a:xfrm>
            <a:off x="4377441" y="1456300"/>
            <a:ext cx="4069635" cy="3214121"/>
          </a:xfrm>
          <a:prstGeom prst="rect">
            <a:avLst/>
          </a:prstGeom>
        </p:spPr>
      </p:pic>
      <p:sp>
        <p:nvSpPr>
          <p:cNvPr id="7" name="TextBox 6">
            <a:extLst>
              <a:ext uri="{FF2B5EF4-FFF2-40B4-BE49-F238E27FC236}">
                <a16:creationId xmlns:a16="http://schemas.microsoft.com/office/drawing/2014/main" id="{FCCC2DC5-EBE5-A029-E4C2-724B79ECFEF8}"/>
              </a:ext>
            </a:extLst>
          </p:cNvPr>
          <p:cNvSpPr txBox="1"/>
          <p:nvPr/>
        </p:nvSpPr>
        <p:spPr>
          <a:xfrm>
            <a:off x="4377441" y="4676129"/>
            <a:ext cx="3121556" cy="230832"/>
          </a:xfrm>
          <a:prstGeom prst="rect">
            <a:avLst/>
          </a:prstGeom>
          <a:noFill/>
        </p:spPr>
        <p:txBody>
          <a:bodyPr wrap="square" rtlCol="0">
            <a:spAutoFit/>
          </a:bodyPr>
          <a:lstStyle/>
          <a:p>
            <a:r>
              <a:rPr lang="en-US" sz="900" b="1" dirty="0">
                <a:solidFill>
                  <a:schemeClr val="bg2"/>
                </a:solidFill>
                <a:cs typeface="Arial" panose="020B0604020202020204" pitchFamily="34" charset="0"/>
              </a:rPr>
              <a:t>PMID: 37502132 </a:t>
            </a:r>
          </a:p>
        </p:txBody>
      </p:sp>
    </p:spTree>
    <p:extLst>
      <p:ext uri="{BB962C8B-B14F-4D97-AF65-F5344CB8AC3E}">
        <p14:creationId xmlns:p14="http://schemas.microsoft.com/office/powerpoint/2010/main" val="1791684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18F8D-AB51-2996-3954-770ACAD5ABA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02FD4B3-CCE6-1BBA-FFE9-095C634356B4}"/>
              </a:ext>
            </a:extLst>
          </p:cNvPr>
          <p:cNvPicPr>
            <a:picLocks noChangeAspect="1"/>
          </p:cNvPicPr>
          <p:nvPr/>
        </p:nvPicPr>
        <p:blipFill>
          <a:blip r:embed="rId3"/>
          <a:stretch>
            <a:fillRect/>
          </a:stretch>
        </p:blipFill>
        <p:spPr>
          <a:xfrm>
            <a:off x="-1" y="0"/>
            <a:ext cx="9144001" cy="5143501"/>
          </a:xfrm>
          <a:prstGeom prst="rect">
            <a:avLst/>
          </a:prstGeom>
        </p:spPr>
      </p:pic>
      <p:sp>
        <p:nvSpPr>
          <p:cNvPr id="2" name="Title 1">
            <a:extLst>
              <a:ext uri="{FF2B5EF4-FFF2-40B4-BE49-F238E27FC236}">
                <a16:creationId xmlns:a16="http://schemas.microsoft.com/office/drawing/2014/main" id="{41A37BCD-B9BE-2894-A400-68D98F98D65D}"/>
              </a:ext>
            </a:extLst>
          </p:cNvPr>
          <p:cNvSpPr>
            <a:spLocks noGrp="1"/>
          </p:cNvSpPr>
          <p:nvPr>
            <p:ph type="title"/>
          </p:nvPr>
        </p:nvSpPr>
        <p:spPr>
          <a:xfrm>
            <a:off x="628650" y="229379"/>
            <a:ext cx="7886700" cy="883968"/>
          </a:xfrm>
        </p:spPr>
        <p:txBody>
          <a:bodyPr/>
          <a:lstStyle/>
          <a:p>
            <a:r>
              <a:rPr lang="en-US" sz="3000">
                <a:solidFill>
                  <a:schemeClr val="bg1"/>
                </a:solidFill>
              </a:rPr>
              <a:t>Flow-Dependent Mechanisms Recapitulated using Microfluidics</a:t>
            </a:r>
          </a:p>
        </p:txBody>
      </p:sp>
      <p:sp>
        <p:nvSpPr>
          <p:cNvPr id="3" name="Content Placeholder 2">
            <a:extLst>
              <a:ext uri="{FF2B5EF4-FFF2-40B4-BE49-F238E27FC236}">
                <a16:creationId xmlns:a16="http://schemas.microsoft.com/office/drawing/2014/main" id="{2C286CE4-F3CD-814D-EA88-845F042B1F7D}"/>
              </a:ext>
            </a:extLst>
          </p:cNvPr>
          <p:cNvSpPr>
            <a:spLocks noGrp="1"/>
          </p:cNvSpPr>
          <p:nvPr>
            <p:ph idx="1"/>
          </p:nvPr>
        </p:nvSpPr>
        <p:spPr>
          <a:xfrm>
            <a:off x="925077" y="1248159"/>
            <a:ext cx="5585211" cy="3895341"/>
          </a:xfrm>
        </p:spPr>
        <p:txBody>
          <a:bodyPr vert="horz" lIns="91440" tIns="45720" rIns="91440" bIns="45720" rtlCol="0" anchor="t">
            <a:noAutofit/>
          </a:bodyPr>
          <a:lstStyle/>
          <a:p>
            <a:r>
              <a:rPr lang="en-US" sz="1600" dirty="0">
                <a:solidFill>
                  <a:schemeClr val="bg1"/>
                </a:solidFill>
              </a:rPr>
              <a:t>Customizable platforms</a:t>
            </a:r>
          </a:p>
          <a:p>
            <a:r>
              <a:rPr lang="en-US" sz="1600" dirty="0">
                <a:solidFill>
                  <a:schemeClr val="bg1"/>
                </a:solidFill>
              </a:rPr>
              <a:t>Recapitulates convection challenges, shear-mediated clot composition, and Von Willebrand Factor (VWF) activity</a:t>
            </a:r>
            <a:endParaRPr lang="en-US" sz="1600" dirty="0">
              <a:solidFill>
                <a:schemeClr val="bg1"/>
              </a:solidFill>
              <a:cs typeface="Arial"/>
            </a:endParaRPr>
          </a:p>
          <a:p>
            <a:r>
              <a:rPr lang="en-US" sz="1600" dirty="0">
                <a:solidFill>
                  <a:schemeClr val="bg1"/>
                </a:solidFill>
              </a:rPr>
              <a:t>Multitude of outputs (blood loss, hemostatic seal, clot contraction, etc.)</a:t>
            </a:r>
          </a:p>
          <a:p>
            <a:endParaRPr lang="en-US" sz="1600" dirty="0">
              <a:solidFill>
                <a:schemeClr val="bg1"/>
              </a:solidFill>
            </a:endParaRPr>
          </a:p>
          <a:p>
            <a:pPr lvl="1"/>
            <a:endParaRPr lang="en-US" sz="1600" dirty="0">
              <a:solidFill>
                <a:schemeClr val="bg1"/>
              </a:solidFill>
            </a:endParaRPr>
          </a:p>
        </p:txBody>
      </p:sp>
      <p:pic>
        <p:nvPicPr>
          <p:cNvPr id="5" name="Picture 4">
            <a:extLst>
              <a:ext uri="{FF2B5EF4-FFF2-40B4-BE49-F238E27FC236}">
                <a16:creationId xmlns:a16="http://schemas.microsoft.com/office/drawing/2014/main" id="{C2E7AE2C-0D08-860D-9D67-F41045553F7E}"/>
              </a:ext>
            </a:extLst>
          </p:cNvPr>
          <p:cNvPicPr>
            <a:picLocks noChangeAspect="1"/>
          </p:cNvPicPr>
          <p:nvPr/>
        </p:nvPicPr>
        <p:blipFill rotWithShape="1">
          <a:blip r:embed="rId4"/>
          <a:srcRect l="9468" t="3717" r="9822" b="3158"/>
          <a:stretch/>
        </p:blipFill>
        <p:spPr>
          <a:xfrm>
            <a:off x="97044" y="3116006"/>
            <a:ext cx="2982402" cy="1558669"/>
          </a:xfrm>
          <a:prstGeom prst="rect">
            <a:avLst/>
          </a:prstGeom>
          <a:ln>
            <a:solidFill>
              <a:schemeClr val="tx1"/>
            </a:solidFill>
          </a:ln>
        </p:spPr>
      </p:pic>
      <p:sp>
        <p:nvSpPr>
          <p:cNvPr id="8" name="TextBox 7">
            <a:extLst>
              <a:ext uri="{FF2B5EF4-FFF2-40B4-BE49-F238E27FC236}">
                <a16:creationId xmlns:a16="http://schemas.microsoft.com/office/drawing/2014/main" id="{1B090CE0-ABBF-EFC9-8CEE-2E58C6011B44}"/>
              </a:ext>
            </a:extLst>
          </p:cNvPr>
          <p:cNvSpPr txBox="1"/>
          <p:nvPr/>
        </p:nvSpPr>
        <p:spPr>
          <a:xfrm>
            <a:off x="166158" y="2865330"/>
            <a:ext cx="2844174" cy="246221"/>
          </a:xfrm>
          <a:prstGeom prst="rect">
            <a:avLst/>
          </a:prstGeom>
          <a:noFill/>
          <a:ln>
            <a:noFill/>
          </a:ln>
        </p:spPr>
        <p:txBody>
          <a:bodyPr wrap="square" rtlCol="0">
            <a:spAutoFit/>
          </a:bodyPr>
          <a:lstStyle/>
          <a:p>
            <a:pPr algn="ctr"/>
            <a:r>
              <a:rPr lang="en-US" sz="1000" b="1" i="1">
                <a:solidFill>
                  <a:schemeClr val="bg1"/>
                </a:solidFill>
                <a:latin typeface="+mj-lt"/>
                <a:cs typeface="Arial" panose="020B0604020202020204" pitchFamily="34" charset="0"/>
              </a:rPr>
              <a:t>Shear-dependent clot composition</a:t>
            </a:r>
          </a:p>
        </p:txBody>
      </p:sp>
      <p:sp>
        <p:nvSpPr>
          <p:cNvPr id="6" name="TextBox 5">
            <a:extLst>
              <a:ext uri="{FF2B5EF4-FFF2-40B4-BE49-F238E27FC236}">
                <a16:creationId xmlns:a16="http://schemas.microsoft.com/office/drawing/2014/main" id="{9EA77C4E-44A8-1CD9-3C1F-0A70E677FA43}"/>
              </a:ext>
            </a:extLst>
          </p:cNvPr>
          <p:cNvSpPr txBox="1"/>
          <p:nvPr/>
        </p:nvSpPr>
        <p:spPr>
          <a:xfrm>
            <a:off x="3408452" y="4115204"/>
            <a:ext cx="3121556" cy="230832"/>
          </a:xfrm>
          <a:prstGeom prst="rect">
            <a:avLst/>
          </a:prstGeom>
          <a:noFill/>
        </p:spPr>
        <p:txBody>
          <a:bodyPr wrap="square" rtlCol="0">
            <a:spAutoFit/>
          </a:bodyPr>
          <a:lstStyle/>
          <a:p>
            <a:r>
              <a:rPr lang="en-US" sz="900" b="1">
                <a:solidFill>
                  <a:schemeClr val="bg2"/>
                </a:solidFill>
                <a:cs typeface="Arial" panose="020B0604020202020204" pitchFamily="34" charset="0"/>
              </a:rPr>
              <a:t>PMID: 36040485 </a:t>
            </a:r>
          </a:p>
        </p:txBody>
      </p:sp>
      <p:sp>
        <p:nvSpPr>
          <p:cNvPr id="7" name="TextBox 6">
            <a:extLst>
              <a:ext uri="{FF2B5EF4-FFF2-40B4-BE49-F238E27FC236}">
                <a16:creationId xmlns:a16="http://schemas.microsoft.com/office/drawing/2014/main" id="{52D68406-B308-7228-2293-9471168EA9EB}"/>
              </a:ext>
            </a:extLst>
          </p:cNvPr>
          <p:cNvSpPr txBox="1"/>
          <p:nvPr/>
        </p:nvSpPr>
        <p:spPr>
          <a:xfrm>
            <a:off x="3511384" y="2851859"/>
            <a:ext cx="3018624" cy="246221"/>
          </a:xfrm>
          <a:prstGeom prst="rect">
            <a:avLst/>
          </a:prstGeom>
          <a:noFill/>
          <a:ln>
            <a:noFill/>
          </a:ln>
        </p:spPr>
        <p:txBody>
          <a:bodyPr wrap="square" rtlCol="0">
            <a:spAutoFit/>
          </a:bodyPr>
          <a:lstStyle/>
          <a:p>
            <a:pPr algn="ctr"/>
            <a:r>
              <a:rPr lang="en-US" sz="1000" b="1" i="1" dirty="0">
                <a:solidFill>
                  <a:schemeClr val="bg1"/>
                </a:solidFill>
                <a:latin typeface="+mj-lt"/>
                <a:cs typeface="Arial" panose="020B0604020202020204" pitchFamily="34" charset="0"/>
              </a:rPr>
              <a:t>Shear-dependent VWF activity</a:t>
            </a:r>
          </a:p>
        </p:txBody>
      </p:sp>
      <p:pic>
        <p:nvPicPr>
          <p:cNvPr id="1026" name="Picture 2">
            <a:extLst>
              <a:ext uri="{FF2B5EF4-FFF2-40B4-BE49-F238E27FC236}">
                <a16:creationId xmlns:a16="http://schemas.microsoft.com/office/drawing/2014/main" id="{57DCECC5-D84F-64BE-C71A-2A55AAFFFD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2270" y="3166448"/>
            <a:ext cx="3421886" cy="96329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81B532D-50BF-1F66-51E8-30A8CF555B6B}"/>
              </a:ext>
            </a:extLst>
          </p:cNvPr>
          <p:cNvSpPr txBox="1"/>
          <p:nvPr/>
        </p:nvSpPr>
        <p:spPr>
          <a:xfrm>
            <a:off x="97044" y="4674675"/>
            <a:ext cx="1350545" cy="230832"/>
          </a:xfrm>
          <a:prstGeom prst="rect">
            <a:avLst/>
          </a:prstGeom>
          <a:noFill/>
        </p:spPr>
        <p:txBody>
          <a:bodyPr wrap="square">
            <a:spAutoFit/>
          </a:bodyPr>
          <a:lstStyle/>
          <a:p>
            <a:r>
              <a:rPr lang="en-US" sz="900" b="1">
                <a:solidFill>
                  <a:schemeClr val="bg2"/>
                </a:solidFill>
                <a:cs typeface="Arial" panose="020B0604020202020204" pitchFamily="34" charset="0"/>
              </a:rPr>
              <a:t>PMID: 31798819</a:t>
            </a:r>
          </a:p>
        </p:txBody>
      </p:sp>
      <p:pic>
        <p:nvPicPr>
          <p:cNvPr id="10" name="Picture 9" descr="A colorful glowing particles on a black background&#10;&#10;Description automatically generated">
            <a:extLst>
              <a:ext uri="{FF2B5EF4-FFF2-40B4-BE49-F238E27FC236}">
                <a16:creationId xmlns:a16="http://schemas.microsoft.com/office/drawing/2014/main" id="{913931AA-E490-0E11-484D-E760F3FB723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308499" y="1819831"/>
            <a:ext cx="1558240" cy="1558240"/>
          </a:xfrm>
          <a:prstGeom prst="rect">
            <a:avLst/>
          </a:prstGeom>
        </p:spPr>
      </p:pic>
      <p:pic>
        <p:nvPicPr>
          <p:cNvPr id="11" name="Picture 10" descr="A colorful glowing background with green and blue spots&#10;&#10;Description automatically generated with medium confidence">
            <a:extLst>
              <a:ext uri="{FF2B5EF4-FFF2-40B4-BE49-F238E27FC236}">
                <a16:creationId xmlns:a16="http://schemas.microsoft.com/office/drawing/2014/main" id="{D3BEA2CB-7B3D-D5F6-3DE2-CF3F7F9DBAC2}"/>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22969" y="3439066"/>
            <a:ext cx="1543770" cy="1543770"/>
          </a:xfrm>
          <a:prstGeom prst="rect">
            <a:avLst/>
          </a:prstGeom>
        </p:spPr>
      </p:pic>
      <p:sp>
        <p:nvSpPr>
          <p:cNvPr id="12" name="TextBox 11">
            <a:extLst>
              <a:ext uri="{FF2B5EF4-FFF2-40B4-BE49-F238E27FC236}">
                <a16:creationId xmlns:a16="http://schemas.microsoft.com/office/drawing/2014/main" id="{AD02A1BA-33E6-2FF5-370F-FEDE39B902E6}"/>
              </a:ext>
            </a:extLst>
          </p:cNvPr>
          <p:cNvSpPr txBox="1"/>
          <p:nvPr/>
        </p:nvSpPr>
        <p:spPr>
          <a:xfrm>
            <a:off x="7339949" y="2869551"/>
            <a:ext cx="799126" cy="461665"/>
          </a:xfrm>
          <a:prstGeom prst="rect">
            <a:avLst/>
          </a:prstGeom>
          <a:solidFill>
            <a:schemeClr val="tx1">
              <a:alpha val="71000"/>
            </a:schemeClr>
          </a:solidFill>
          <a:ln>
            <a:solidFill>
              <a:schemeClr val="bg1"/>
            </a:solidFill>
            <a:prstDash val="dash"/>
          </a:ln>
        </p:spPr>
        <p:txBody>
          <a:bodyPr wrap="square" rtlCol="0">
            <a:spAutoFit/>
          </a:bodyPr>
          <a:lstStyle/>
          <a:p>
            <a:r>
              <a:rPr lang="en-US" sz="800" b="1">
                <a:solidFill>
                  <a:srgbClr val="00B050"/>
                </a:solidFill>
                <a:latin typeface="Arial" panose="020B0604020202020204" pitchFamily="34" charset="0"/>
                <a:cs typeface="Arial" panose="020B0604020202020204" pitchFamily="34" charset="0"/>
              </a:rPr>
              <a:t>Fibrin(ogen)</a:t>
            </a:r>
          </a:p>
          <a:p>
            <a:r>
              <a:rPr lang="en-US" sz="800" b="1">
                <a:solidFill>
                  <a:srgbClr val="FF0000"/>
                </a:solidFill>
                <a:latin typeface="Arial" panose="020B0604020202020204" pitchFamily="34" charset="0"/>
                <a:cs typeface="Arial" panose="020B0604020202020204" pitchFamily="34" charset="0"/>
              </a:rPr>
              <a:t>CD41</a:t>
            </a:r>
          </a:p>
          <a:p>
            <a:r>
              <a:rPr lang="en-US" sz="800" b="1">
                <a:solidFill>
                  <a:srgbClr val="0070C0"/>
                </a:solidFill>
                <a:latin typeface="Arial" panose="020B0604020202020204" pitchFamily="34" charset="0"/>
                <a:cs typeface="Arial" panose="020B0604020202020204" pitchFamily="34" charset="0"/>
              </a:rPr>
              <a:t>VWF</a:t>
            </a:r>
          </a:p>
        </p:txBody>
      </p:sp>
      <p:cxnSp>
        <p:nvCxnSpPr>
          <p:cNvPr id="13" name="Straight Connector 12">
            <a:extLst>
              <a:ext uri="{FF2B5EF4-FFF2-40B4-BE49-F238E27FC236}">
                <a16:creationId xmlns:a16="http://schemas.microsoft.com/office/drawing/2014/main" id="{AA8C43BA-0202-5717-DE96-9A7AB9690ED3}"/>
              </a:ext>
            </a:extLst>
          </p:cNvPr>
          <p:cNvCxnSpPr>
            <a:cxnSpLocks/>
          </p:cNvCxnSpPr>
          <p:nvPr/>
        </p:nvCxnSpPr>
        <p:spPr>
          <a:xfrm>
            <a:off x="8424753" y="3250277"/>
            <a:ext cx="3661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EF80F99-3C17-DA83-526B-71B9EE0F0301}"/>
              </a:ext>
            </a:extLst>
          </p:cNvPr>
          <p:cNvCxnSpPr>
            <a:cxnSpLocks/>
          </p:cNvCxnSpPr>
          <p:nvPr/>
        </p:nvCxnSpPr>
        <p:spPr>
          <a:xfrm>
            <a:off x="8402691" y="4831169"/>
            <a:ext cx="3627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056FC3F-05C2-9AEA-4992-A8CF70E44A66}"/>
              </a:ext>
            </a:extLst>
          </p:cNvPr>
          <p:cNvSpPr txBox="1"/>
          <p:nvPr/>
        </p:nvSpPr>
        <p:spPr>
          <a:xfrm>
            <a:off x="7269046" y="1836591"/>
            <a:ext cx="1828799" cy="307777"/>
          </a:xfrm>
          <a:prstGeom prst="rect">
            <a:avLst/>
          </a:prstGeom>
          <a:noFill/>
        </p:spPr>
        <p:txBody>
          <a:bodyPr wrap="square" rtlCol="0">
            <a:spAutoFit/>
          </a:bodyPr>
          <a:lstStyle/>
          <a:p>
            <a:r>
              <a:rPr lang="en-US" sz="1400" b="1">
                <a:latin typeface="Arial" panose="020B0604020202020204" pitchFamily="34" charset="0"/>
                <a:cs typeface="Arial" panose="020B0604020202020204" pitchFamily="34" charset="0"/>
              </a:rPr>
              <a:t>0 Hours</a:t>
            </a:r>
          </a:p>
        </p:txBody>
      </p:sp>
      <p:sp>
        <p:nvSpPr>
          <p:cNvPr id="16" name="TextBox 15">
            <a:extLst>
              <a:ext uri="{FF2B5EF4-FFF2-40B4-BE49-F238E27FC236}">
                <a16:creationId xmlns:a16="http://schemas.microsoft.com/office/drawing/2014/main" id="{0111B012-0FA4-60C0-ACAF-70793A233233}"/>
              </a:ext>
            </a:extLst>
          </p:cNvPr>
          <p:cNvSpPr txBox="1"/>
          <p:nvPr/>
        </p:nvSpPr>
        <p:spPr>
          <a:xfrm>
            <a:off x="7304524" y="3467560"/>
            <a:ext cx="1828799" cy="307777"/>
          </a:xfrm>
          <a:prstGeom prst="rect">
            <a:avLst/>
          </a:prstGeom>
          <a:noFill/>
        </p:spPr>
        <p:txBody>
          <a:bodyPr wrap="square" rtlCol="0">
            <a:spAutoFit/>
          </a:bodyPr>
          <a:lstStyle/>
          <a:p>
            <a:r>
              <a:rPr lang="en-US" sz="1400" b="1">
                <a:latin typeface="Arial" panose="020B0604020202020204" pitchFamily="34" charset="0"/>
                <a:cs typeface="Arial" panose="020B0604020202020204" pitchFamily="34" charset="0"/>
              </a:rPr>
              <a:t>6 Hours</a:t>
            </a:r>
          </a:p>
        </p:txBody>
      </p:sp>
      <p:sp>
        <p:nvSpPr>
          <p:cNvPr id="19" name="TextBox 18">
            <a:extLst>
              <a:ext uri="{FF2B5EF4-FFF2-40B4-BE49-F238E27FC236}">
                <a16:creationId xmlns:a16="http://schemas.microsoft.com/office/drawing/2014/main" id="{33E360B4-865B-87E2-1558-FE92552B56A7}"/>
              </a:ext>
            </a:extLst>
          </p:cNvPr>
          <p:cNvSpPr txBox="1"/>
          <p:nvPr/>
        </p:nvSpPr>
        <p:spPr>
          <a:xfrm>
            <a:off x="6864156" y="1545625"/>
            <a:ext cx="2498538" cy="246221"/>
          </a:xfrm>
          <a:prstGeom prst="rect">
            <a:avLst/>
          </a:prstGeom>
          <a:noFill/>
          <a:ln>
            <a:noFill/>
          </a:ln>
        </p:spPr>
        <p:txBody>
          <a:bodyPr wrap="square" rtlCol="0">
            <a:spAutoFit/>
          </a:bodyPr>
          <a:lstStyle/>
          <a:p>
            <a:pPr algn="ctr"/>
            <a:r>
              <a:rPr lang="en-US" sz="1000" b="1" i="1" dirty="0">
                <a:solidFill>
                  <a:schemeClr val="bg1"/>
                </a:solidFill>
                <a:latin typeface="+mj-lt"/>
                <a:cs typeface="Arial" panose="020B0604020202020204" pitchFamily="34" charset="0"/>
              </a:rPr>
              <a:t>Clot contraction dynamics</a:t>
            </a:r>
          </a:p>
        </p:txBody>
      </p:sp>
    </p:spTree>
    <p:extLst>
      <p:ext uri="{BB962C8B-B14F-4D97-AF65-F5344CB8AC3E}">
        <p14:creationId xmlns:p14="http://schemas.microsoft.com/office/powerpoint/2010/main" val="1901302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A2AD3-63CC-104B-4DB3-8CD7553ACEF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0B2C352-9A9B-D255-2C68-8AD3DD667C61}"/>
              </a:ext>
            </a:extLst>
          </p:cNvPr>
          <p:cNvPicPr>
            <a:picLocks noChangeAspect="1"/>
          </p:cNvPicPr>
          <p:nvPr/>
        </p:nvPicPr>
        <p:blipFill>
          <a:blip r:embed="rId3"/>
          <a:stretch>
            <a:fillRect/>
          </a:stretch>
        </p:blipFill>
        <p:spPr>
          <a:xfrm>
            <a:off x="0" y="-10850"/>
            <a:ext cx="9163289" cy="5154350"/>
          </a:xfrm>
          <a:prstGeom prst="rect">
            <a:avLst/>
          </a:prstGeom>
        </p:spPr>
      </p:pic>
      <p:sp>
        <p:nvSpPr>
          <p:cNvPr id="2" name="Title 1">
            <a:extLst>
              <a:ext uri="{FF2B5EF4-FFF2-40B4-BE49-F238E27FC236}">
                <a16:creationId xmlns:a16="http://schemas.microsoft.com/office/drawing/2014/main" id="{69D31502-E4AA-0C09-E7BC-04F28E91621C}"/>
              </a:ext>
            </a:extLst>
          </p:cNvPr>
          <p:cNvSpPr>
            <a:spLocks noGrp="1"/>
          </p:cNvSpPr>
          <p:nvPr>
            <p:ph type="title"/>
          </p:nvPr>
        </p:nvSpPr>
        <p:spPr/>
        <p:txBody>
          <a:bodyPr/>
          <a:lstStyle/>
          <a:p>
            <a:r>
              <a:rPr lang="en-US">
                <a:solidFill>
                  <a:schemeClr val="bg1"/>
                </a:solidFill>
              </a:rPr>
              <a:t>Platelet Function Testing in Trauma Using Microfluidics</a:t>
            </a:r>
          </a:p>
        </p:txBody>
      </p:sp>
      <p:pic>
        <p:nvPicPr>
          <p:cNvPr id="5" name="Picture 4">
            <a:extLst>
              <a:ext uri="{FF2B5EF4-FFF2-40B4-BE49-F238E27FC236}">
                <a16:creationId xmlns:a16="http://schemas.microsoft.com/office/drawing/2014/main" id="{64C6EC3A-620E-F013-B3A4-EEAFA27495B9}"/>
              </a:ext>
            </a:extLst>
          </p:cNvPr>
          <p:cNvPicPr>
            <a:picLocks noChangeAspect="1"/>
          </p:cNvPicPr>
          <p:nvPr/>
        </p:nvPicPr>
        <p:blipFill>
          <a:blip r:embed="rId4"/>
          <a:stretch>
            <a:fillRect/>
          </a:stretch>
        </p:blipFill>
        <p:spPr>
          <a:xfrm>
            <a:off x="4026812" y="2052966"/>
            <a:ext cx="4493871" cy="1758471"/>
          </a:xfrm>
          <a:prstGeom prst="rect">
            <a:avLst/>
          </a:prstGeom>
        </p:spPr>
      </p:pic>
      <p:pic>
        <p:nvPicPr>
          <p:cNvPr id="7" name="Picture 6">
            <a:extLst>
              <a:ext uri="{FF2B5EF4-FFF2-40B4-BE49-F238E27FC236}">
                <a16:creationId xmlns:a16="http://schemas.microsoft.com/office/drawing/2014/main" id="{57FAF1B3-0327-446E-E812-6641C833DCB3}"/>
              </a:ext>
            </a:extLst>
          </p:cNvPr>
          <p:cNvPicPr>
            <a:picLocks noChangeAspect="1"/>
          </p:cNvPicPr>
          <p:nvPr/>
        </p:nvPicPr>
        <p:blipFill>
          <a:blip r:embed="rId5"/>
          <a:stretch>
            <a:fillRect/>
          </a:stretch>
        </p:blipFill>
        <p:spPr>
          <a:xfrm>
            <a:off x="1214508" y="1502404"/>
            <a:ext cx="2088249" cy="3175115"/>
          </a:xfrm>
          <a:prstGeom prst="rect">
            <a:avLst/>
          </a:prstGeom>
        </p:spPr>
      </p:pic>
      <p:sp>
        <p:nvSpPr>
          <p:cNvPr id="9" name="TextBox 8">
            <a:extLst>
              <a:ext uri="{FF2B5EF4-FFF2-40B4-BE49-F238E27FC236}">
                <a16:creationId xmlns:a16="http://schemas.microsoft.com/office/drawing/2014/main" id="{26227820-3448-4859-F491-0B8550E74B98}"/>
              </a:ext>
            </a:extLst>
          </p:cNvPr>
          <p:cNvSpPr txBox="1"/>
          <p:nvPr/>
        </p:nvSpPr>
        <p:spPr>
          <a:xfrm>
            <a:off x="4026812" y="3829599"/>
            <a:ext cx="2428035" cy="400110"/>
          </a:xfrm>
          <a:prstGeom prst="rect">
            <a:avLst/>
          </a:prstGeom>
          <a:noFill/>
        </p:spPr>
        <p:txBody>
          <a:bodyPr wrap="square" rtlCol="0">
            <a:spAutoFit/>
          </a:bodyPr>
          <a:lstStyle/>
          <a:p>
            <a:r>
              <a:rPr lang="en-US" sz="1000" b="1" dirty="0">
                <a:solidFill>
                  <a:schemeClr val="bg2"/>
                </a:solidFill>
                <a:cs typeface="Arial" panose="020B0604020202020204" pitchFamily="34" charset="0"/>
              </a:rPr>
              <a:t>Vulliamy et al. 2020 </a:t>
            </a:r>
          </a:p>
          <a:p>
            <a:r>
              <a:rPr lang="en-US" sz="1000" b="1" dirty="0">
                <a:solidFill>
                  <a:schemeClr val="bg2"/>
                </a:solidFill>
                <a:cs typeface="Arial" panose="020B0604020202020204" pitchFamily="34" charset="0"/>
              </a:rPr>
              <a:t>PMID: 32556282</a:t>
            </a:r>
          </a:p>
        </p:txBody>
      </p:sp>
      <p:sp>
        <p:nvSpPr>
          <p:cNvPr id="10" name="TextBox 9">
            <a:extLst>
              <a:ext uri="{FF2B5EF4-FFF2-40B4-BE49-F238E27FC236}">
                <a16:creationId xmlns:a16="http://schemas.microsoft.com/office/drawing/2014/main" id="{776639F6-134E-05EB-40AF-9BE377C456AF}"/>
              </a:ext>
            </a:extLst>
          </p:cNvPr>
          <p:cNvSpPr txBox="1"/>
          <p:nvPr/>
        </p:nvSpPr>
        <p:spPr>
          <a:xfrm>
            <a:off x="1452368" y="4721288"/>
            <a:ext cx="1959912" cy="400110"/>
          </a:xfrm>
          <a:prstGeom prst="rect">
            <a:avLst/>
          </a:prstGeom>
          <a:noFill/>
        </p:spPr>
        <p:txBody>
          <a:bodyPr wrap="square" rtlCol="0">
            <a:spAutoFit/>
          </a:bodyPr>
          <a:lstStyle/>
          <a:p>
            <a:r>
              <a:rPr lang="en-US" sz="1000" b="1">
                <a:solidFill>
                  <a:schemeClr val="bg2"/>
                </a:solidFill>
                <a:cs typeface="Arial" panose="020B0604020202020204" pitchFamily="34" charset="0"/>
              </a:rPr>
              <a:t>Li et al. 2016 </a:t>
            </a:r>
          </a:p>
          <a:p>
            <a:r>
              <a:rPr lang="en-US" sz="1000" b="1">
                <a:solidFill>
                  <a:schemeClr val="bg2"/>
                </a:solidFill>
                <a:cs typeface="Arial" panose="020B0604020202020204" pitchFamily="34" charset="0"/>
              </a:rPr>
              <a:t>PMID: 27082706  </a:t>
            </a:r>
          </a:p>
        </p:txBody>
      </p:sp>
    </p:spTree>
    <p:extLst>
      <p:ext uri="{BB962C8B-B14F-4D97-AF65-F5344CB8AC3E}">
        <p14:creationId xmlns:p14="http://schemas.microsoft.com/office/powerpoint/2010/main" val="3893807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2D4BA-210C-CAAC-8283-DBA48DB1BD5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64B403F-777F-EC67-7590-33477BBA4170}"/>
              </a:ext>
            </a:extLst>
          </p:cNvPr>
          <p:cNvPicPr>
            <a:picLocks noChangeAspect="1"/>
          </p:cNvPicPr>
          <p:nvPr/>
        </p:nvPicPr>
        <p:blipFill>
          <a:blip r:embed="rId3"/>
          <a:stretch>
            <a:fillRect/>
          </a:stretch>
        </p:blipFill>
        <p:spPr>
          <a:xfrm>
            <a:off x="-1" y="0"/>
            <a:ext cx="9144001" cy="5143501"/>
          </a:xfrm>
          <a:prstGeom prst="rect">
            <a:avLst/>
          </a:prstGeom>
        </p:spPr>
      </p:pic>
      <p:sp>
        <p:nvSpPr>
          <p:cNvPr id="2" name="Title 1">
            <a:extLst>
              <a:ext uri="{FF2B5EF4-FFF2-40B4-BE49-F238E27FC236}">
                <a16:creationId xmlns:a16="http://schemas.microsoft.com/office/drawing/2014/main" id="{127FE65C-4810-6701-9570-FDB48EEB8038}"/>
              </a:ext>
            </a:extLst>
          </p:cNvPr>
          <p:cNvSpPr>
            <a:spLocks noGrp="1"/>
          </p:cNvSpPr>
          <p:nvPr>
            <p:ph type="title"/>
          </p:nvPr>
        </p:nvSpPr>
        <p:spPr>
          <a:xfrm>
            <a:off x="314730" y="276275"/>
            <a:ext cx="8690448" cy="883968"/>
          </a:xfrm>
        </p:spPr>
        <p:txBody>
          <a:bodyPr/>
          <a:lstStyle/>
          <a:p>
            <a:r>
              <a:rPr lang="en-US" sz="3200" dirty="0">
                <a:solidFill>
                  <a:schemeClr val="bg1"/>
                </a:solidFill>
              </a:rPr>
              <a:t>Mechanistic Threshold Determination</a:t>
            </a:r>
          </a:p>
        </p:txBody>
      </p:sp>
      <p:sp>
        <p:nvSpPr>
          <p:cNvPr id="3" name="Content Placeholder 2">
            <a:extLst>
              <a:ext uri="{FF2B5EF4-FFF2-40B4-BE49-F238E27FC236}">
                <a16:creationId xmlns:a16="http://schemas.microsoft.com/office/drawing/2014/main" id="{91598B95-E86A-E10F-F05F-389D2EF99095}"/>
              </a:ext>
            </a:extLst>
          </p:cNvPr>
          <p:cNvSpPr>
            <a:spLocks noGrp="1"/>
          </p:cNvSpPr>
          <p:nvPr>
            <p:ph idx="1"/>
          </p:nvPr>
        </p:nvSpPr>
        <p:spPr>
          <a:xfrm>
            <a:off x="314731" y="1436518"/>
            <a:ext cx="3601418" cy="3285919"/>
          </a:xfrm>
        </p:spPr>
        <p:txBody>
          <a:bodyPr vert="horz" lIns="91440" tIns="45720" rIns="91440" bIns="45720" rtlCol="0" anchor="t">
            <a:noAutofit/>
          </a:bodyPr>
          <a:lstStyle/>
          <a:p>
            <a:r>
              <a:rPr lang="en-US" sz="1800" dirty="0">
                <a:solidFill>
                  <a:schemeClr val="bg1"/>
                </a:solidFill>
              </a:rPr>
              <a:t>Mechanistically anchored thresholds, instead of association-based cutoffs</a:t>
            </a:r>
          </a:p>
          <a:p>
            <a:pPr lvl="1"/>
            <a:r>
              <a:rPr lang="en-US" sz="1600" dirty="0">
                <a:solidFill>
                  <a:schemeClr val="bg1"/>
                </a:solidFill>
              </a:rPr>
              <a:t>Not ROTEM parameter &lt; X mm</a:t>
            </a:r>
          </a:p>
          <a:p>
            <a:pPr lvl="1"/>
            <a:r>
              <a:rPr lang="en-US" sz="1600" dirty="0">
                <a:solidFill>
                  <a:schemeClr val="bg1"/>
                </a:solidFill>
              </a:rPr>
              <a:t>Instead, an </a:t>
            </a:r>
            <a:r>
              <a:rPr lang="en-US" sz="1600" u="sng" dirty="0">
                <a:solidFill>
                  <a:schemeClr val="bg1"/>
                </a:solidFill>
              </a:rPr>
              <a:t>adhesion threshold</a:t>
            </a:r>
            <a:r>
              <a:rPr lang="en-US" sz="1600" dirty="0">
                <a:solidFill>
                  <a:schemeClr val="bg1"/>
                </a:solidFill>
              </a:rPr>
              <a:t>, </a:t>
            </a:r>
            <a:r>
              <a:rPr lang="en-US" sz="1600" u="sng" dirty="0">
                <a:solidFill>
                  <a:schemeClr val="bg1"/>
                </a:solidFill>
              </a:rPr>
              <a:t>growth rate threshold</a:t>
            </a:r>
            <a:r>
              <a:rPr lang="en-US" sz="1600" dirty="0">
                <a:solidFill>
                  <a:schemeClr val="bg1"/>
                </a:solidFill>
              </a:rPr>
              <a:t>, </a:t>
            </a:r>
            <a:r>
              <a:rPr lang="en-US" sz="1600" u="sng" dirty="0">
                <a:solidFill>
                  <a:schemeClr val="bg1"/>
                </a:solidFill>
              </a:rPr>
              <a:t>stability threshold</a:t>
            </a:r>
            <a:r>
              <a:rPr lang="en-US" sz="1600" dirty="0">
                <a:solidFill>
                  <a:schemeClr val="bg1"/>
                </a:solidFill>
              </a:rPr>
              <a:t>, etc. below which hemostasis fails under physiologic conditions</a:t>
            </a:r>
          </a:p>
        </p:txBody>
      </p:sp>
      <p:pic>
        <p:nvPicPr>
          <p:cNvPr id="7" name="Picture 2" descr="Platelets and diseases: signal transduction and advances in targeted  therapy | Signal Transduction and Targeted Therapy">
            <a:extLst>
              <a:ext uri="{FF2B5EF4-FFF2-40B4-BE49-F238E27FC236}">
                <a16:creationId xmlns:a16="http://schemas.microsoft.com/office/drawing/2014/main" id="{53B52BE7-0BED-019F-CD5F-DAC920003B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6148" y="1150217"/>
            <a:ext cx="5158441" cy="35722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4BCE9DC-B6A3-4D66-28FB-E1C2A499ADB7}"/>
              </a:ext>
            </a:extLst>
          </p:cNvPr>
          <p:cNvSpPr txBox="1"/>
          <p:nvPr/>
        </p:nvSpPr>
        <p:spPr>
          <a:xfrm>
            <a:off x="3846737" y="4681474"/>
            <a:ext cx="2428035" cy="400110"/>
          </a:xfrm>
          <a:prstGeom prst="rect">
            <a:avLst/>
          </a:prstGeom>
          <a:noFill/>
        </p:spPr>
        <p:txBody>
          <a:bodyPr wrap="square" rtlCol="0">
            <a:spAutoFit/>
          </a:bodyPr>
          <a:lstStyle/>
          <a:p>
            <a:r>
              <a:rPr lang="en-US" sz="1000" b="1" dirty="0">
                <a:solidFill>
                  <a:schemeClr val="bg2"/>
                </a:solidFill>
                <a:cs typeface="Arial" panose="020B0604020202020204" pitchFamily="34" charset="0"/>
              </a:rPr>
              <a:t>PMID: 40374650</a:t>
            </a:r>
          </a:p>
          <a:p>
            <a:endParaRPr lang="en-US" sz="1000" b="1" dirty="0">
              <a:solidFill>
                <a:schemeClr val="bg2"/>
              </a:solidFill>
              <a:cs typeface="Arial" panose="020B0604020202020204" pitchFamily="34" charset="0"/>
            </a:endParaRPr>
          </a:p>
        </p:txBody>
      </p:sp>
    </p:spTree>
    <p:extLst>
      <p:ext uri="{BB962C8B-B14F-4D97-AF65-F5344CB8AC3E}">
        <p14:creationId xmlns:p14="http://schemas.microsoft.com/office/powerpoint/2010/main" val="3482318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049C0-6A47-13B2-6567-A867E13B087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9B4E68A-8B90-26E5-2E11-CE569F361A09}"/>
              </a:ext>
            </a:extLst>
          </p:cNvPr>
          <p:cNvPicPr>
            <a:picLocks noChangeAspect="1"/>
          </p:cNvPicPr>
          <p:nvPr/>
        </p:nvPicPr>
        <p:blipFill>
          <a:blip r:embed="rId3"/>
          <a:stretch>
            <a:fillRect/>
          </a:stretch>
        </p:blipFill>
        <p:spPr>
          <a:xfrm>
            <a:off x="-1" y="0"/>
            <a:ext cx="9144001" cy="5143501"/>
          </a:xfrm>
          <a:prstGeom prst="rect">
            <a:avLst/>
          </a:prstGeom>
        </p:spPr>
      </p:pic>
      <p:sp>
        <p:nvSpPr>
          <p:cNvPr id="2" name="Title 1">
            <a:extLst>
              <a:ext uri="{FF2B5EF4-FFF2-40B4-BE49-F238E27FC236}">
                <a16:creationId xmlns:a16="http://schemas.microsoft.com/office/drawing/2014/main" id="{0E05EB51-7D3A-82A2-37DE-6E0F66AAAA96}"/>
              </a:ext>
            </a:extLst>
          </p:cNvPr>
          <p:cNvSpPr>
            <a:spLocks noGrp="1"/>
          </p:cNvSpPr>
          <p:nvPr>
            <p:ph type="title"/>
          </p:nvPr>
        </p:nvSpPr>
        <p:spPr/>
        <p:txBody>
          <a:bodyPr/>
          <a:lstStyle/>
          <a:p>
            <a:r>
              <a:rPr lang="en-US" dirty="0">
                <a:solidFill>
                  <a:schemeClr val="bg1"/>
                </a:solidFill>
              </a:rPr>
              <a:t>Context-dependent Assays</a:t>
            </a:r>
          </a:p>
        </p:txBody>
      </p:sp>
      <p:pic>
        <p:nvPicPr>
          <p:cNvPr id="3" name="Picture 2">
            <a:extLst>
              <a:ext uri="{FF2B5EF4-FFF2-40B4-BE49-F238E27FC236}">
                <a16:creationId xmlns:a16="http://schemas.microsoft.com/office/drawing/2014/main" id="{AA138C90-B2CE-B557-AA2F-C6EBCE6467E5}"/>
              </a:ext>
            </a:extLst>
          </p:cNvPr>
          <p:cNvPicPr>
            <a:picLocks noChangeAspect="1"/>
          </p:cNvPicPr>
          <p:nvPr/>
        </p:nvPicPr>
        <p:blipFill>
          <a:blip r:embed="rId4"/>
          <a:srcRect l="20295" r="19083"/>
          <a:stretch>
            <a:fillRect/>
          </a:stretch>
        </p:blipFill>
        <p:spPr>
          <a:xfrm>
            <a:off x="2505075" y="1138135"/>
            <a:ext cx="3781425" cy="3742717"/>
          </a:xfrm>
          <a:prstGeom prst="flowChartConnector">
            <a:avLst/>
          </a:prstGeom>
        </p:spPr>
      </p:pic>
      <p:sp>
        <p:nvSpPr>
          <p:cNvPr id="5" name="TextBox 4">
            <a:extLst>
              <a:ext uri="{FF2B5EF4-FFF2-40B4-BE49-F238E27FC236}">
                <a16:creationId xmlns:a16="http://schemas.microsoft.com/office/drawing/2014/main" id="{FC9BAAC7-A9F8-427D-FD9C-126C95E35671}"/>
              </a:ext>
            </a:extLst>
          </p:cNvPr>
          <p:cNvSpPr txBox="1"/>
          <p:nvPr/>
        </p:nvSpPr>
        <p:spPr>
          <a:xfrm>
            <a:off x="4656362" y="4884904"/>
            <a:ext cx="2428035" cy="400110"/>
          </a:xfrm>
          <a:prstGeom prst="rect">
            <a:avLst/>
          </a:prstGeom>
          <a:noFill/>
        </p:spPr>
        <p:txBody>
          <a:bodyPr wrap="square" rtlCol="0">
            <a:spAutoFit/>
          </a:bodyPr>
          <a:lstStyle/>
          <a:p>
            <a:r>
              <a:rPr lang="en-US" sz="1000" b="1" dirty="0">
                <a:solidFill>
                  <a:schemeClr val="bg2"/>
                </a:solidFill>
                <a:cs typeface="Arial" panose="020B0604020202020204" pitchFamily="34" charset="0"/>
              </a:rPr>
              <a:t>Zou et al. </a:t>
            </a:r>
            <a:r>
              <a:rPr lang="en-US" sz="1000" b="1" i="1" dirty="0">
                <a:solidFill>
                  <a:schemeClr val="bg2"/>
                </a:solidFill>
                <a:cs typeface="Arial" panose="020B0604020202020204" pitchFamily="34" charset="0"/>
              </a:rPr>
              <a:t>Vessel Plus</a:t>
            </a:r>
            <a:r>
              <a:rPr lang="en-US" sz="1000" b="1" dirty="0">
                <a:solidFill>
                  <a:schemeClr val="bg2"/>
                </a:solidFill>
                <a:cs typeface="Arial" panose="020B0604020202020204" pitchFamily="34" charset="0"/>
              </a:rPr>
              <a:t>. 2025;9:29. </a:t>
            </a:r>
          </a:p>
          <a:p>
            <a:endParaRPr lang="en-US" sz="1000" b="1" dirty="0">
              <a:solidFill>
                <a:schemeClr val="bg2"/>
              </a:solidFill>
              <a:cs typeface="Arial" panose="020B0604020202020204" pitchFamily="34" charset="0"/>
            </a:endParaRPr>
          </a:p>
        </p:txBody>
      </p:sp>
    </p:spTree>
    <p:extLst>
      <p:ext uri="{BB962C8B-B14F-4D97-AF65-F5344CB8AC3E}">
        <p14:creationId xmlns:p14="http://schemas.microsoft.com/office/powerpoint/2010/main" val="1771933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FEC98-674F-6AD4-E511-A3B1794450A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756DE21-46BB-2756-3187-76EDC0828115}"/>
              </a:ext>
            </a:extLst>
          </p:cNvPr>
          <p:cNvPicPr>
            <a:picLocks noChangeAspect="1"/>
          </p:cNvPicPr>
          <p:nvPr/>
        </p:nvPicPr>
        <p:blipFill>
          <a:blip r:embed="rId3"/>
          <a:stretch>
            <a:fillRect/>
          </a:stretch>
        </p:blipFill>
        <p:spPr>
          <a:xfrm>
            <a:off x="-1" y="0"/>
            <a:ext cx="9144001" cy="5143501"/>
          </a:xfrm>
          <a:prstGeom prst="rect">
            <a:avLst/>
          </a:prstGeom>
        </p:spPr>
      </p:pic>
      <p:sp>
        <p:nvSpPr>
          <p:cNvPr id="2" name="Title 1">
            <a:extLst>
              <a:ext uri="{FF2B5EF4-FFF2-40B4-BE49-F238E27FC236}">
                <a16:creationId xmlns:a16="http://schemas.microsoft.com/office/drawing/2014/main" id="{58E55FDB-AB3F-EC46-FD4E-32EF46DE62AD}"/>
              </a:ext>
            </a:extLst>
          </p:cNvPr>
          <p:cNvSpPr>
            <a:spLocks noGrp="1"/>
          </p:cNvSpPr>
          <p:nvPr>
            <p:ph type="title"/>
          </p:nvPr>
        </p:nvSpPr>
        <p:spPr>
          <a:xfrm>
            <a:off x="243315" y="135877"/>
            <a:ext cx="7886700" cy="883968"/>
          </a:xfrm>
        </p:spPr>
        <p:txBody>
          <a:bodyPr/>
          <a:lstStyle/>
          <a:p>
            <a:r>
              <a:rPr lang="en-US" dirty="0" err="1">
                <a:solidFill>
                  <a:schemeClr val="bg1"/>
                </a:solidFill>
              </a:rPr>
              <a:t>TraumaChek</a:t>
            </a:r>
            <a:r>
              <a:rPr lang="en-US" altLang="en-US" b="1" dirty="0">
                <a:solidFill>
                  <a:schemeClr val="bg1"/>
                </a:solidFill>
              </a:rPr>
              <a:t>™</a:t>
            </a:r>
            <a:endParaRPr lang="en-US" dirty="0">
              <a:solidFill>
                <a:schemeClr val="bg1"/>
              </a:solidFill>
            </a:endParaRPr>
          </a:p>
        </p:txBody>
      </p:sp>
      <p:sp>
        <p:nvSpPr>
          <p:cNvPr id="31" name="Rectangle 30">
            <a:extLst>
              <a:ext uri="{FF2B5EF4-FFF2-40B4-BE49-F238E27FC236}">
                <a16:creationId xmlns:a16="http://schemas.microsoft.com/office/drawing/2014/main" id="{8EDE8477-4271-6AD8-7707-8BF84047D781}"/>
              </a:ext>
            </a:extLst>
          </p:cNvPr>
          <p:cNvSpPr/>
          <p:nvPr/>
        </p:nvSpPr>
        <p:spPr>
          <a:xfrm>
            <a:off x="105776" y="667989"/>
            <a:ext cx="8971044" cy="447551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2391399-C008-E101-9630-BB2975B372F1}"/>
              </a:ext>
            </a:extLst>
          </p:cNvPr>
          <p:cNvSpPr>
            <a:spLocks noGrp="1"/>
          </p:cNvSpPr>
          <p:nvPr>
            <p:ph idx="1"/>
          </p:nvPr>
        </p:nvSpPr>
        <p:spPr>
          <a:xfrm>
            <a:off x="633194" y="1250365"/>
            <a:ext cx="7886700" cy="3141073"/>
          </a:xfrm>
        </p:spPr>
        <p:txBody>
          <a:bodyPr/>
          <a:lstStyle/>
          <a:p>
            <a:endParaRPr lang="en-US" sz="1800">
              <a:solidFill>
                <a:schemeClr val="bg1"/>
              </a:solidFill>
            </a:endParaRPr>
          </a:p>
          <a:p>
            <a:pPr lvl="1"/>
            <a:endParaRPr lang="en-US">
              <a:solidFill>
                <a:schemeClr val="bg1"/>
              </a:solidFill>
            </a:endParaRPr>
          </a:p>
        </p:txBody>
      </p:sp>
      <p:grpSp>
        <p:nvGrpSpPr>
          <p:cNvPr id="11" name="Group 10">
            <a:extLst>
              <a:ext uri="{FF2B5EF4-FFF2-40B4-BE49-F238E27FC236}">
                <a16:creationId xmlns:a16="http://schemas.microsoft.com/office/drawing/2014/main" id="{9B40324A-A787-5539-E675-237A6D7F2F49}"/>
              </a:ext>
            </a:extLst>
          </p:cNvPr>
          <p:cNvGrpSpPr/>
          <p:nvPr/>
        </p:nvGrpSpPr>
        <p:grpSpPr>
          <a:xfrm>
            <a:off x="401342" y="2242539"/>
            <a:ext cx="2267479" cy="1234440"/>
            <a:chOff x="9479842" y="1602712"/>
            <a:chExt cx="3497332" cy="2500589"/>
          </a:xfrm>
          <a:solidFill>
            <a:schemeClr val="tx1"/>
          </a:solidFill>
        </p:grpSpPr>
        <p:pic>
          <p:nvPicPr>
            <p:cNvPr id="12" name="Picture 11" descr="A screenshot of a computer game&#10;&#10;AI-generated content may be incorrect.">
              <a:extLst>
                <a:ext uri="{FF2B5EF4-FFF2-40B4-BE49-F238E27FC236}">
                  <a16:creationId xmlns:a16="http://schemas.microsoft.com/office/drawing/2014/main" id="{41AED0D0-0FF3-614D-EDD3-C34B9CFAA89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9479842" y="1602712"/>
              <a:ext cx="3497332" cy="2500589"/>
            </a:xfrm>
            <a:prstGeom prst="rect">
              <a:avLst/>
            </a:prstGeom>
            <a:grpFill/>
          </p:spPr>
        </p:pic>
        <p:sp>
          <p:nvSpPr>
            <p:cNvPr id="13" name="Rectangle 12">
              <a:extLst>
                <a:ext uri="{FF2B5EF4-FFF2-40B4-BE49-F238E27FC236}">
                  <a16:creationId xmlns:a16="http://schemas.microsoft.com/office/drawing/2014/main" id="{7817DBF7-28F1-B3E7-EE27-7CB8F8BAB58D}"/>
                </a:ext>
              </a:extLst>
            </p:cNvPr>
            <p:cNvSpPr/>
            <p:nvPr/>
          </p:nvSpPr>
          <p:spPr>
            <a:xfrm>
              <a:off x="11220488" y="3774643"/>
              <a:ext cx="1756686" cy="18082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2232B4D-BCB0-7A47-F288-9C33B041F197}"/>
                </a:ext>
              </a:extLst>
            </p:cNvPr>
            <p:cNvSpPr/>
            <p:nvPr/>
          </p:nvSpPr>
          <p:spPr>
            <a:xfrm>
              <a:off x="9490498" y="3428998"/>
              <a:ext cx="1520652" cy="20375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矩形 11">
            <a:extLst>
              <a:ext uri="{FF2B5EF4-FFF2-40B4-BE49-F238E27FC236}">
                <a16:creationId xmlns:a16="http://schemas.microsoft.com/office/drawing/2014/main" id="{5BDA5860-CF55-ED6B-1817-0A6B2D4E63E2}"/>
              </a:ext>
            </a:extLst>
          </p:cNvPr>
          <p:cNvSpPr/>
          <p:nvPr/>
        </p:nvSpPr>
        <p:spPr>
          <a:xfrm>
            <a:off x="172386" y="1934377"/>
            <a:ext cx="2738553" cy="602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zh-TW" sz="1600" b="1" dirty="0">
                <a:solidFill>
                  <a:srgbClr val="1F3559"/>
                </a:solidFill>
                <a:latin typeface="Aptos" panose="020B0004020202020204" pitchFamily="34" charset="0"/>
                <a:cs typeface="Arial" panose="020B0604020202020204" pitchFamily="34" charset="0"/>
              </a:rPr>
              <a:t>Non-contact Measurement</a:t>
            </a:r>
            <a:endParaRPr kumimoji="1" lang="zh-TW" altLang="en-US" sz="1600" b="1" dirty="0">
              <a:solidFill>
                <a:srgbClr val="1F3559"/>
              </a:solidFill>
              <a:latin typeface="Aptos" panose="020B0004020202020204" pitchFamily="34" charset="0"/>
              <a:cs typeface="Arial" panose="020B0604020202020204" pitchFamily="34" charset="0"/>
            </a:endParaRPr>
          </a:p>
        </p:txBody>
      </p:sp>
      <p:sp>
        <p:nvSpPr>
          <p:cNvPr id="20" name="矩形 11">
            <a:extLst>
              <a:ext uri="{FF2B5EF4-FFF2-40B4-BE49-F238E27FC236}">
                <a16:creationId xmlns:a16="http://schemas.microsoft.com/office/drawing/2014/main" id="{3EBDF03D-5660-B227-C5BB-79BDC3F8CE5E}"/>
              </a:ext>
            </a:extLst>
          </p:cNvPr>
          <p:cNvSpPr/>
          <p:nvPr/>
        </p:nvSpPr>
        <p:spPr>
          <a:xfrm>
            <a:off x="28879" y="674971"/>
            <a:ext cx="3153092" cy="725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zh-TW" sz="1600" b="1" dirty="0">
                <a:solidFill>
                  <a:srgbClr val="1F3559"/>
                </a:solidFill>
                <a:latin typeface="Aptos" panose="020B0004020202020204" pitchFamily="34" charset="0"/>
                <a:cs typeface="Arial" panose="020B0604020202020204" pitchFamily="34" charset="0"/>
              </a:rPr>
              <a:t>Compact Microfluidic Sensor</a:t>
            </a:r>
            <a:endParaRPr kumimoji="1" lang="zh-TW" altLang="en-US" sz="1600" b="1" dirty="0">
              <a:solidFill>
                <a:srgbClr val="1F3559"/>
              </a:solidFill>
              <a:latin typeface="Aptos" panose="020B00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955D769C-8206-6A02-AF1D-DAF1792524B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346849" y="943177"/>
            <a:ext cx="2116396" cy="946114"/>
          </a:xfrm>
          <a:prstGeom prst="rect">
            <a:avLst/>
          </a:prstGeom>
        </p:spPr>
      </p:pic>
      <p:grpSp>
        <p:nvGrpSpPr>
          <p:cNvPr id="29" name="Group 28">
            <a:extLst>
              <a:ext uri="{FF2B5EF4-FFF2-40B4-BE49-F238E27FC236}">
                <a16:creationId xmlns:a16="http://schemas.microsoft.com/office/drawing/2014/main" id="{B419B8A7-0CD0-1DF7-8A4C-75F10E004019}"/>
              </a:ext>
            </a:extLst>
          </p:cNvPr>
          <p:cNvGrpSpPr/>
          <p:nvPr/>
        </p:nvGrpSpPr>
        <p:grpSpPr>
          <a:xfrm>
            <a:off x="206031" y="3586887"/>
            <a:ext cx="3054023" cy="1556613"/>
            <a:chOff x="5829390" y="2302818"/>
            <a:chExt cx="3054023" cy="1556613"/>
          </a:xfrm>
        </p:grpSpPr>
        <p:sp>
          <p:nvSpPr>
            <p:cNvPr id="28" name="Rectangle 27">
              <a:extLst>
                <a:ext uri="{FF2B5EF4-FFF2-40B4-BE49-F238E27FC236}">
                  <a16:creationId xmlns:a16="http://schemas.microsoft.com/office/drawing/2014/main" id="{7DF8EA37-20E5-2DF4-E538-E9F2CC7738FC}"/>
                </a:ext>
              </a:extLst>
            </p:cNvPr>
            <p:cNvSpPr/>
            <p:nvPr/>
          </p:nvSpPr>
          <p:spPr>
            <a:xfrm>
              <a:off x="5829390" y="2302818"/>
              <a:ext cx="3054023" cy="155661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up of a computer&#10;&#10;AI-generated content may be incorrect.">
              <a:extLst>
                <a:ext uri="{FF2B5EF4-FFF2-40B4-BE49-F238E27FC236}">
                  <a16:creationId xmlns:a16="http://schemas.microsoft.com/office/drawing/2014/main" id="{304BAB9F-27C9-18C9-35D5-0074A84D874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5942386" y="2352831"/>
              <a:ext cx="2257289" cy="1475489"/>
            </a:xfrm>
            <a:prstGeom prst="rect">
              <a:avLst/>
            </a:prstGeom>
            <a:ln>
              <a:noFill/>
            </a:ln>
          </p:spPr>
        </p:pic>
      </p:grpSp>
      <p:grpSp>
        <p:nvGrpSpPr>
          <p:cNvPr id="32" name="Group 31">
            <a:extLst>
              <a:ext uri="{FF2B5EF4-FFF2-40B4-BE49-F238E27FC236}">
                <a16:creationId xmlns:a16="http://schemas.microsoft.com/office/drawing/2014/main" id="{6B0F9CC0-AD31-2F27-101F-622366141F77}"/>
              </a:ext>
            </a:extLst>
          </p:cNvPr>
          <p:cNvGrpSpPr/>
          <p:nvPr/>
        </p:nvGrpSpPr>
        <p:grpSpPr>
          <a:xfrm>
            <a:off x="307789" y="923732"/>
            <a:ext cx="2595272" cy="1037398"/>
            <a:chOff x="272075" y="1647319"/>
            <a:chExt cx="2595272" cy="1037398"/>
          </a:xfrm>
        </p:grpSpPr>
        <p:pic>
          <p:nvPicPr>
            <p:cNvPr id="16" name="Picture 2">
              <a:extLst>
                <a:ext uri="{FF2B5EF4-FFF2-40B4-BE49-F238E27FC236}">
                  <a16:creationId xmlns:a16="http://schemas.microsoft.com/office/drawing/2014/main" id="{835B8AFE-061B-8063-0848-885F697B4C8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a:fillRect/>
            </a:stretch>
          </p:blipFill>
          <p:spPr bwMode="auto">
            <a:xfrm>
              <a:off x="272075" y="1704650"/>
              <a:ext cx="2595272" cy="98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a:extLst>
                <a:ext uri="{FF2B5EF4-FFF2-40B4-BE49-F238E27FC236}">
                  <a16:creationId xmlns:a16="http://schemas.microsoft.com/office/drawing/2014/main" id="{9DBCEDD6-62AB-8B82-705E-12305D505ED8}"/>
                </a:ext>
              </a:extLst>
            </p:cNvPr>
            <p:cNvSpPr/>
            <p:nvPr/>
          </p:nvSpPr>
          <p:spPr>
            <a:xfrm>
              <a:off x="1025992" y="1647319"/>
              <a:ext cx="1107607" cy="11225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hand holding a device with a screen and text&#10;&#10;Description automatically generated">
            <a:extLst>
              <a:ext uri="{FF2B5EF4-FFF2-40B4-BE49-F238E27FC236}">
                <a16:creationId xmlns:a16="http://schemas.microsoft.com/office/drawing/2014/main" id="{854FF51E-4ADB-C2AD-AC2D-8821ED2190E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77736" y="705937"/>
            <a:ext cx="2989739" cy="1611758"/>
          </a:xfrm>
          <a:prstGeom prst="rect">
            <a:avLst/>
          </a:prstGeom>
        </p:spPr>
      </p:pic>
      <p:pic>
        <p:nvPicPr>
          <p:cNvPr id="27" name="Content Placeholder 4" descr="A diagram of a scientific experiment&#10;&#10;Description automatically generated">
            <a:extLst>
              <a:ext uri="{FF2B5EF4-FFF2-40B4-BE49-F238E27FC236}">
                <a16:creationId xmlns:a16="http://schemas.microsoft.com/office/drawing/2014/main" id="{9465817C-760D-081F-F823-FA325B1899E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23747" y="2355046"/>
            <a:ext cx="3777293" cy="2775861"/>
          </a:xfrm>
          <a:prstGeom prst="rect">
            <a:avLst/>
          </a:prstGeom>
        </p:spPr>
      </p:pic>
      <p:sp>
        <p:nvSpPr>
          <p:cNvPr id="10" name="矩形 11">
            <a:extLst>
              <a:ext uri="{FF2B5EF4-FFF2-40B4-BE49-F238E27FC236}">
                <a16:creationId xmlns:a16="http://schemas.microsoft.com/office/drawing/2014/main" id="{0B761C72-1CD3-E270-918D-F95330371F12}"/>
              </a:ext>
            </a:extLst>
          </p:cNvPr>
          <p:cNvSpPr/>
          <p:nvPr/>
        </p:nvSpPr>
        <p:spPr>
          <a:xfrm>
            <a:off x="-314692" y="3324329"/>
            <a:ext cx="4095470" cy="592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zh-TW" sz="1600" b="1" dirty="0">
                <a:solidFill>
                  <a:srgbClr val="1F3559"/>
                </a:solidFill>
                <a:latin typeface="Aptos" panose="020B0004020202020204" pitchFamily="34" charset="0"/>
                <a:cs typeface="Arial" panose="020B0604020202020204" pitchFamily="34" charset="0"/>
              </a:rPr>
              <a:t>Real-time Multiparameter Readout</a:t>
            </a:r>
            <a:endParaRPr kumimoji="1" lang="zh-TW" altLang="en-US" sz="1600" b="1" dirty="0">
              <a:solidFill>
                <a:srgbClr val="1F3559"/>
              </a:solidFill>
              <a:latin typeface="Aptos" panose="020B00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AD2EBA9-5B5A-7029-F343-8254617EC5B2}"/>
              </a:ext>
            </a:extLst>
          </p:cNvPr>
          <p:cNvSpPr txBox="1"/>
          <p:nvPr/>
        </p:nvSpPr>
        <p:spPr>
          <a:xfrm>
            <a:off x="7614622" y="4558391"/>
            <a:ext cx="1629928" cy="553998"/>
          </a:xfrm>
          <a:prstGeom prst="rect">
            <a:avLst/>
          </a:prstGeom>
          <a:noFill/>
        </p:spPr>
        <p:txBody>
          <a:bodyPr wrap="square" rtlCol="0">
            <a:spAutoFit/>
          </a:bodyPr>
          <a:lstStyle/>
          <a:p>
            <a:r>
              <a:rPr lang="en-US" sz="1000" b="1" dirty="0">
                <a:solidFill>
                  <a:schemeClr val="bg2"/>
                </a:solidFill>
                <a:cs typeface="Arial" panose="020B0604020202020204" pitchFamily="34" charset="0"/>
              </a:rPr>
              <a:t>Slide courtesy of Matthew Neal</a:t>
            </a:r>
          </a:p>
          <a:p>
            <a:r>
              <a:rPr lang="en-US" sz="1000" b="1" dirty="0">
                <a:solidFill>
                  <a:schemeClr val="bg2"/>
                </a:solidFill>
                <a:cs typeface="Arial" panose="020B0604020202020204" pitchFamily="34" charset="0"/>
              </a:rPr>
              <a:t>and Abiha Abdullah</a:t>
            </a:r>
          </a:p>
        </p:txBody>
      </p:sp>
    </p:spTree>
    <p:extLst>
      <p:ext uri="{BB962C8B-B14F-4D97-AF65-F5344CB8AC3E}">
        <p14:creationId xmlns:p14="http://schemas.microsoft.com/office/powerpoint/2010/main" val="3169797391"/>
      </p:ext>
    </p:extLst>
  </p:cSld>
  <p:clrMapOvr>
    <a:masterClrMapping/>
  </p:clrMapOvr>
</p:sld>
</file>

<file path=ppt/theme/theme1.xml><?xml version="1.0" encoding="utf-8"?>
<a:theme xmlns:a="http://schemas.openxmlformats.org/drawingml/2006/main" name="Office Theme">
  <a:themeElements>
    <a:clrScheme name="Custom 20">
      <a:dk1>
        <a:srgbClr val="003493"/>
      </a:dk1>
      <a:lt1>
        <a:srgbClr val="FFFFFF"/>
      </a:lt1>
      <a:dk2>
        <a:srgbClr val="00205B"/>
      </a:dk2>
      <a:lt2>
        <a:srgbClr val="FFB71B"/>
      </a:lt2>
      <a:accent1>
        <a:srgbClr val="B48400"/>
      </a:accent1>
      <a:accent2>
        <a:srgbClr val="49C1E0"/>
      </a:accent2>
      <a:accent3>
        <a:srgbClr val="96989A"/>
      </a:accent3>
      <a:accent4>
        <a:srgbClr val="000000"/>
      </a:accent4>
      <a:accent5>
        <a:srgbClr val="DB5729"/>
      </a:accent5>
      <a:accent6>
        <a:srgbClr val="008163"/>
      </a:accent6>
      <a:hlink>
        <a:srgbClr val="05E5FF"/>
      </a:hlink>
      <a:folHlink>
        <a:srgbClr val="00DBD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3F74850A86974987BD17ED137103F6" ma:contentTypeVersion="20" ma:contentTypeDescription="Create a new document." ma:contentTypeScope="" ma:versionID="9f4ad4681db88e0275b375d36a6284da">
  <xsd:schema xmlns:xsd="http://www.w3.org/2001/XMLSchema" xmlns:xs="http://www.w3.org/2001/XMLSchema" xmlns:p="http://schemas.microsoft.com/office/2006/metadata/properties" xmlns:ns1="http://schemas.microsoft.com/sharepoint/v3" xmlns:ns2="47f86385-5faa-4594-8ecf-f9ce1cbeefe1" xmlns:ns3="421351a6-a665-477f-9f85-df069f1fe2c7" targetNamespace="http://schemas.microsoft.com/office/2006/metadata/properties" ma:root="true" ma:fieldsID="c810b0f7e468e5976f248f8e7a329626" ns1:_="" ns2:_="" ns3:_="">
    <xsd:import namespace="http://schemas.microsoft.com/sharepoint/v3"/>
    <xsd:import namespace="47f86385-5faa-4594-8ecf-f9ce1cbeefe1"/>
    <xsd:import namespace="421351a6-a665-477f-9f85-df069f1fe2c7"/>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f86385-5faa-4594-8ecf-f9ce1cbeefe1"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description="Office" ma:internalName="MigrationWizIdPermissionLevels">
      <xsd:simpleType>
        <xsd:restriction base="dms:Text"/>
      </xsd:simpleType>
    </xsd:element>
    <xsd:element name="MigrationWizIdDocumentLibraryPermissions" ma:index="11" nillable="true" ma:displayName="MigrationWizIdDocumentLibraryPermissions" ma:description="Office" ma:internalName="MigrationWizIdDocumentLibraryPermissions">
      <xsd:simpleType>
        <xsd:restriction base="dms:Text"/>
      </xsd:simpleType>
    </xsd:element>
    <xsd:element name="MigrationWizIdSecurityGroups" ma:index="12" nillable="true" ma:displayName="MigrationWizIdSecurityGroups" ma:description="Office"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7fc2be9-b7d4-4faa-9768-1e0dd150f0c0"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1351a6-a665-477f-9f85-df069f1fe2c7"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45ba439-3d40-4577-ab65-4f589cb3ecc9}" ma:internalName="TaxCatchAll" ma:showField="CatchAllData" ma:web="421351a6-a665-477f-9f85-df069f1fe2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21351a6-a665-477f-9f85-df069f1fe2c7" xsi:nil="true"/>
    <MigrationWizIdDocumentLibraryPermissions xmlns="47f86385-5faa-4594-8ecf-f9ce1cbeefe1" xsi:nil="true"/>
    <MigrationWizIdPermissions xmlns="47f86385-5faa-4594-8ecf-f9ce1cbeefe1" xsi:nil="true"/>
    <MigrationWizIdSecurityGroups xmlns="47f86385-5faa-4594-8ecf-f9ce1cbeefe1" xsi:nil="true"/>
    <MigrationWizId xmlns="47f86385-5faa-4594-8ecf-f9ce1cbeefe1" xsi:nil="true"/>
    <lcf76f155ced4ddcb4097134ff3c332f xmlns="47f86385-5faa-4594-8ecf-f9ce1cbeefe1">
      <Terms xmlns="http://schemas.microsoft.com/office/infopath/2007/PartnerControls"/>
    </lcf76f155ced4ddcb4097134ff3c332f>
    <MigrationWizIdPermissionLevels xmlns="47f86385-5faa-4594-8ecf-f9ce1cbeefe1"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44F7B52-918A-4ECA-A3DF-D258DAECCB7F}"/>
</file>

<file path=customXml/itemProps2.xml><?xml version="1.0" encoding="utf-8"?>
<ds:datastoreItem xmlns:ds="http://schemas.openxmlformats.org/officeDocument/2006/customXml" ds:itemID="{A66BFF12-6687-4F91-96FB-802F4604E17A}"/>
</file>

<file path=customXml/itemProps3.xml><?xml version="1.0" encoding="utf-8"?>
<ds:datastoreItem xmlns:ds="http://schemas.openxmlformats.org/officeDocument/2006/customXml" ds:itemID="{EDA6797F-EC3B-4BEF-8CA3-94282485837B}"/>
</file>

<file path=docMetadata/LabelInfo.xml><?xml version="1.0" encoding="utf-8"?>
<clbl:labelList xmlns:clbl="http://schemas.microsoft.com/office/2020/mipLabelMetadata">
  <clbl:label id="{9ef9f489-e0a0-4eeb-87cc-3a526112fd0d}" enabled="0" method="" siteId="{9ef9f489-e0a0-4eeb-87cc-3a526112fd0d}" removed="1"/>
</clbl:labelList>
</file>

<file path=docProps/app.xml><?xml version="1.0" encoding="utf-8"?>
<Properties xmlns="http://schemas.openxmlformats.org/officeDocument/2006/extended-properties" xmlns:vt="http://schemas.openxmlformats.org/officeDocument/2006/docPropsVTypes">
  <Template>Office Theme</Template>
  <TotalTime>491</TotalTime>
  <Words>2433</Words>
  <Application>Microsoft Macintosh PowerPoint</Application>
  <PresentationFormat>On-screen Show (16:9)</PresentationFormat>
  <Paragraphs>178</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Arial</vt:lpstr>
      <vt:lpstr>Arial Black</vt:lpstr>
      <vt:lpstr>Calibri</vt:lpstr>
      <vt:lpstr>Wingdings</vt:lpstr>
      <vt:lpstr>Office Theme</vt:lpstr>
      <vt:lpstr>PowerPoint Presentation</vt:lpstr>
      <vt:lpstr>Current Landscape of Platelet Function Testing</vt:lpstr>
      <vt:lpstr>Improving Current Platelet Function Testing</vt:lpstr>
      <vt:lpstr>Future Directions and Emerging Technologies in Platelet Testing</vt:lpstr>
      <vt:lpstr>Flow-Dependent Mechanisms Recapitulated using Microfluidics</vt:lpstr>
      <vt:lpstr>Platelet Function Testing in Trauma Using Microfluidics</vt:lpstr>
      <vt:lpstr>Mechanistic Threshold Determination</vt:lpstr>
      <vt:lpstr>Context-dependent Assays</vt:lpstr>
      <vt:lpstr>TraumaChek™</vt:lpstr>
      <vt:lpstr>PlateChek</vt:lpstr>
      <vt:lpstr>Summary and Future Implications </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Dudley, Jane</dc:creator>
  <cp:lastModifiedBy>Mihalko, Emily</cp:lastModifiedBy>
  <cp:revision>7</cp:revision>
  <cp:lastPrinted>2019-07-18T13:58:01Z</cp:lastPrinted>
  <dcterms:created xsi:type="dcterms:W3CDTF">2019-07-18T12:44:10Z</dcterms:created>
  <dcterms:modified xsi:type="dcterms:W3CDTF">2026-02-14T16:05:47Z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0x010100C93F74850A86974987BD17ED137103F6</vt:lpwstr>
  </property>
</Properties>
</file>