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4"/>
  </p:notesMasterIdLst>
  <p:sldIdLst>
    <p:sldId id="256" r:id="rId5"/>
    <p:sldId id="259" r:id="rId6"/>
    <p:sldId id="260" r:id="rId7"/>
    <p:sldId id="269" r:id="rId8"/>
    <p:sldId id="265" r:id="rId9"/>
    <p:sldId id="270" r:id="rId10"/>
    <p:sldId id="263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3CC5D3-A978-3FED-ED90-37308C1266A5}" name="Christa Pawlowski" initials="CP" userId="S::cpawlowski@haimatherapeutics.com::9f50dc7f-2778-484f-8e78-a9364b9bb206" providerId="AD"/>
  <p188:author id="{2FB869F3-A164-412C-FE4D-230D1CA13DC8}" name="Timothy Pelura" initials="TP" userId="S::tpelura@haimatherapeutics.com::13edaf13-8319-4aed-93ba-d8c00d934e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66A"/>
    <a:srgbClr val="001834"/>
    <a:srgbClr val="FAFF99"/>
    <a:srgbClr val="147F97"/>
    <a:srgbClr val="73FEFF"/>
    <a:srgbClr val="E8DF69"/>
    <a:srgbClr val="666699"/>
    <a:srgbClr val="BFBFBF"/>
    <a:srgbClr val="326666"/>
    <a:srgbClr val="BBC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D7F90-C212-8C4E-B302-CE0C1E6CD0D0}" v="5" dt="2026-02-03T04:56:17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4"/>
    <p:restoredTop sz="94700"/>
  </p:normalViewPr>
  <p:slideViewPr>
    <p:cSldViewPr snapToGrid="0">
      <p:cViewPr varScale="1">
        <p:scale>
          <a:sx n="114" d="100"/>
          <a:sy n="114" d="100"/>
        </p:scale>
        <p:origin x="176" y="408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fif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7660" y="2553626"/>
            <a:ext cx="7225657" cy="2926611"/>
          </a:xfrm>
        </p:spPr>
        <p:txBody>
          <a:bodyPr>
            <a:normAutofit fontScale="77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700" b="1" dirty="0">
                <a:solidFill>
                  <a:srgbClr val="FAFF99"/>
                </a:solidFill>
              </a:rPr>
              <a:t>Beyond Donor Platelets: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700" dirty="0">
                <a:solidFill>
                  <a:srgbClr val="FAFF99"/>
                </a:solidFill>
              </a:rPr>
              <a:t>A Shelf-Stable, Fully Synthetic Platelet Surrogate for Rapid Hemostasis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Michael Bruckman: mbruckman@haimatherapeutics.com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pic>
        <p:nvPicPr>
          <p:cNvPr id="6" name="Picture 5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BC8AAAB9-5DC3-C753-C915-2AEC52A7D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402"/>
            <a:ext cx="4551480" cy="16935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C84A71-00F0-CB57-9797-F178D2A76F3F}"/>
              </a:ext>
            </a:extLst>
          </p:cNvPr>
          <p:cNvSpPr txBox="1"/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B38EE0-0AD9-CCFA-B56A-62B13D820AC4}"/>
              </a:ext>
            </a:extLst>
          </p:cNvPr>
          <p:cNvSpPr txBox="1">
            <a:spLocks/>
          </p:cNvSpPr>
          <p:nvPr/>
        </p:nvSpPr>
        <p:spPr bwMode="auto">
          <a:xfrm>
            <a:off x="2894969" y="303202"/>
            <a:ext cx="8838087" cy="97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Bleeding is a Massive Problem</a:t>
            </a:r>
          </a:p>
          <a:p>
            <a:pPr lvl="0">
              <a:defRPr/>
            </a:pPr>
            <a:r>
              <a:rPr lang="en-US" sz="2000">
                <a:solidFill>
                  <a:schemeClr val="tx2"/>
                </a:solidFill>
              </a:rPr>
              <a:t>Hemorrhage is the leading cause of preventable death worldwide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1DE36E-E6D0-399F-CEE9-C5E9E53F5E77}"/>
              </a:ext>
            </a:extLst>
          </p:cNvPr>
          <p:cNvSpPr/>
          <p:nvPr/>
        </p:nvSpPr>
        <p:spPr bwMode="auto">
          <a:xfrm>
            <a:off x="458943" y="5540356"/>
            <a:ext cx="11274113" cy="8448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Blood Products are the cornerstone of bleeding control; especially platelets</a:t>
            </a:r>
            <a:endParaRPr lang="en-US" sz="28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95C23-3AA2-8A19-E228-9FEB8DED24A6}"/>
              </a:ext>
            </a:extLst>
          </p:cNvPr>
          <p:cNvSpPr txBox="1"/>
          <p:nvPr/>
        </p:nvSpPr>
        <p:spPr>
          <a:xfrm>
            <a:off x="117444" y="1550400"/>
            <a:ext cx="11957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6C166A"/>
                </a:solidFill>
                <a:latin typeface="Arial" panose="020B0604020202020204" pitchFamily="34" charset="0"/>
              </a:rPr>
              <a:t>Uncontrolled bleeding impacts 71M people worldwide</a:t>
            </a:r>
          </a:p>
        </p:txBody>
      </p:sp>
      <p:pic>
        <p:nvPicPr>
          <p:cNvPr id="9" name="Google Shape;123;p2">
            <a:extLst>
              <a:ext uri="{FF2B5EF4-FFF2-40B4-BE49-F238E27FC236}">
                <a16:creationId xmlns:a16="http://schemas.microsoft.com/office/drawing/2014/main" id="{5C46E003-A858-56D5-BA50-F16DCA65601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287" y="258504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urgeons working in an operating room">
            <a:extLst>
              <a:ext uri="{FF2B5EF4-FFF2-40B4-BE49-F238E27FC236}">
                <a16:creationId xmlns:a16="http://schemas.microsoft.com/office/drawing/2014/main" id="{3BB0EDB5-78B7-D8AC-3350-1AF7D562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7"/>
          <a:stretch/>
        </p:blipFill>
        <p:spPr>
          <a:xfrm>
            <a:off x="4227094" y="2585047"/>
            <a:ext cx="1826027" cy="1828800"/>
          </a:xfrm>
          <a:prstGeom prst="ellipse">
            <a:avLst/>
          </a:prstGeom>
        </p:spPr>
      </p:pic>
      <p:pic>
        <p:nvPicPr>
          <p:cNvPr id="11" name="Picture 2" descr="Mandatory Tactical Combat Casualty Care: Now What? • The Havok Journal">
            <a:extLst>
              <a:ext uri="{FF2B5EF4-FFF2-40B4-BE49-F238E27FC236}">
                <a16:creationId xmlns:a16="http://schemas.microsoft.com/office/drawing/2014/main" id="{77B0CABC-ADC5-8B82-ADF2-289903587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3" r="2954" b="4427"/>
          <a:stretch>
            <a:fillRect/>
          </a:stretch>
        </p:blipFill>
        <p:spPr bwMode="auto">
          <a:xfrm>
            <a:off x="2260737" y="2585047"/>
            <a:ext cx="1826707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moving clots of bleeding disorders">
            <a:extLst>
              <a:ext uri="{FF2B5EF4-FFF2-40B4-BE49-F238E27FC236}">
                <a16:creationId xmlns:a16="http://schemas.microsoft.com/office/drawing/2014/main" id="{2BE5D101-1401-6527-3029-BAD4C7CD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39020"/>
          <a:stretch>
            <a:fillRect/>
          </a:stretch>
        </p:blipFill>
        <p:spPr bwMode="auto">
          <a:xfrm>
            <a:off x="8160727" y="2585047"/>
            <a:ext cx="1831251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eriatric ERs reduce stress, risks for older patients | CNN">
            <a:extLst>
              <a:ext uri="{FF2B5EF4-FFF2-40B4-BE49-F238E27FC236}">
                <a16:creationId xmlns:a16="http://schemas.microsoft.com/office/drawing/2014/main" id="{5241D0F5-B13F-2B8E-05F9-F930046B1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9" r="122" b="901"/>
          <a:stretch>
            <a:fillRect/>
          </a:stretch>
        </p:blipFill>
        <p:spPr bwMode="auto">
          <a:xfrm>
            <a:off x="10131629" y="2585047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ostpartum Hemorrhage Is a Life-Threatening Condition">
            <a:extLst>
              <a:ext uri="{FF2B5EF4-FFF2-40B4-BE49-F238E27FC236}">
                <a16:creationId xmlns:a16="http://schemas.microsoft.com/office/drawing/2014/main" id="{4DEDC79C-2ECE-7823-E2B8-6E079BDAB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22701"/>
          <a:stretch>
            <a:fillRect/>
          </a:stretch>
        </p:blipFill>
        <p:spPr bwMode="auto">
          <a:xfrm>
            <a:off x="6192771" y="2585047"/>
            <a:ext cx="1828306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4E8300-2DDA-0485-19C7-AE330C0D646B}"/>
              </a:ext>
            </a:extLst>
          </p:cNvPr>
          <p:cNvSpPr txBox="1"/>
          <p:nvPr/>
        </p:nvSpPr>
        <p:spPr>
          <a:xfrm>
            <a:off x="670799" y="4503510"/>
            <a:ext cx="107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a typeface="Arial" charset="0"/>
                <a:cs typeface="Arial" charset="0"/>
              </a:rPr>
              <a:t>Civilian Trauma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99F21-BDBD-9C70-D6E2-97114F0B8EC3}"/>
              </a:ext>
            </a:extLst>
          </p:cNvPr>
          <p:cNvSpPr txBox="1"/>
          <p:nvPr/>
        </p:nvSpPr>
        <p:spPr>
          <a:xfrm>
            <a:off x="2499090" y="4503510"/>
            <a:ext cx="134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a typeface="Arial" charset="0"/>
                <a:cs typeface="Arial" charset="0"/>
              </a:rPr>
              <a:t>Military Trauma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9A14B-2471-57FE-F9B5-1DE9A1494403}"/>
              </a:ext>
            </a:extLst>
          </p:cNvPr>
          <p:cNvSpPr txBox="1"/>
          <p:nvPr/>
        </p:nvSpPr>
        <p:spPr>
          <a:xfrm>
            <a:off x="4598932" y="4503510"/>
            <a:ext cx="108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a typeface="Arial" charset="0"/>
                <a:cs typeface="Arial" charset="0"/>
              </a:rPr>
              <a:t>Surgery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60CA5-F0FF-8AFE-3672-F11E980364C8}"/>
              </a:ext>
            </a:extLst>
          </p:cNvPr>
          <p:cNvSpPr txBox="1"/>
          <p:nvPr/>
        </p:nvSpPr>
        <p:spPr>
          <a:xfrm>
            <a:off x="8232398" y="4503510"/>
            <a:ext cx="174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a typeface="Arial" charset="0"/>
                <a:cs typeface="Arial" charset="0"/>
              </a:rPr>
              <a:t>Bleeding Disorders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E3F4D-F05F-5F10-0552-CBE8C208AEEB}"/>
              </a:ext>
            </a:extLst>
          </p:cNvPr>
          <p:cNvSpPr txBox="1"/>
          <p:nvPr/>
        </p:nvSpPr>
        <p:spPr>
          <a:xfrm>
            <a:off x="6197596" y="4503510"/>
            <a:ext cx="181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a typeface="Arial" charset="0"/>
                <a:cs typeface="Arial" charset="0"/>
              </a:rPr>
              <a:t>Postpartum Hemorrhage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DF1266-7BBE-C88F-DF5A-E0A8C0BF2E92}"/>
              </a:ext>
            </a:extLst>
          </p:cNvPr>
          <p:cNvSpPr txBox="1"/>
          <p:nvPr/>
        </p:nvSpPr>
        <p:spPr>
          <a:xfrm>
            <a:off x="9900057" y="4503510"/>
            <a:ext cx="229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a typeface="Arial" charset="0"/>
                <a:cs typeface="Arial" charset="0"/>
              </a:rPr>
              <a:t>Antiplatelet and Anticoagulant use</a:t>
            </a:r>
          </a:p>
        </p:txBody>
      </p:sp>
      <p:pic>
        <p:nvPicPr>
          <p:cNvPr id="21" name="Picture 20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5C7C2238-768E-2BB5-54CF-9F083E9644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2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EDF9-3549-2F96-BC15-0338FF8E6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A49BC-6274-E867-2A34-3D8D5DCD85BB}"/>
              </a:ext>
            </a:extLst>
          </p:cNvPr>
          <p:cNvSpPr txBox="1"/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 dirty="0"/>
          </a:p>
        </p:txBody>
      </p:sp>
      <p:pic>
        <p:nvPicPr>
          <p:cNvPr id="21" name="Picture 20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5C1C13F8-385D-FFFC-DA57-B3B396700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6D88C7D8-BD95-D155-EC6C-52C4E468C046}"/>
              </a:ext>
            </a:extLst>
          </p:cNvPr>
          <p:cNvSpPr txBox="1">
            <a:spLocks/>
          </p:cNvSpPr>
          <p:nvPr/>
        </p:nvSpPr>
        <p:spPr bwMode="auto">
          <a:xfrm>
            <a:off x="2743200" y="425694"/>
            <a:ext cx="610913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400">
                <a:latin typeface="Arial"/>
                <a:cs typeface="Arial"/>
              </a:rPr>
              <a:t>Problem: Access to Platelets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293BA95-DB5B-D4C1-E44C-9914823A4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7" t="28492" r="57275" b="48757"/>
          <a:stretch/>
        </p:blipFill>
        <p:spPr>
          <a:xfrm>
            <a:off x="8804497" y="2421324"/>
            <a:ext cx="3132589" cy="20569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8323A1-837D-95CD-02BC-9653CF5F3673}"/>
              </a:ext>
            </a:extLst>
          </p:cNvPr>
          <p:cNvSpPr txBox="1"/>
          <p:nvPr/>
        </p:nvSpPr>
        <p:spPr>
          <a:xfrm>
            <a:off x="8554024" y="1750904"/>
            <a:ext cx="370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Civilian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Level 1&amp;2 Trauma Centers w/ Access to Platelets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DAA7B1-53C5-D2D4-D468-B5774750E21B}"/>
              </a:ext>
            </a:extLst>
          </p:cNvPr>
          <p:cNvSpPr txBox="1"/>
          <p:nvPr/>
        </p:nvSpPr>
        <p:spPr>
          <a:xfrm>
            <a:off x="4140186" y="1786219"/>
            <a:ext cx="46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Shortcomings of Platelets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FC019F-C9FB-E5C9-D9C3-F24C32A32C96}"/>
              </a:ext>
            </a:extLst>
          </p:cNvPr>
          <p:cNvSpPr txBox="1"/>
          <p:nvPr/>
        </p:nvSpPr>
        <p:spPr>
          <a:xfrm>
            <a:off x="8405853" y="4603275"/>
            <a:ext cx="3707702" cy="783193"/>
          </a:xfrm>
          <a:prstGeom prst="roundRect">
            <a:avLst/>
          </a:prstGeom>
          <a:solidFill>
            <a:srgbClr val="DADAD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latin typeface="Arial"/>
                <a:ea typeface="ＭＳ Ｐゴシック" charset="0"/>
                <a:cs typeface="Arial"/>
              </a:rPr>
              <a:t>&gt;2M Platelet Units Collected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20% Discarded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3A855D5-012E-DDD5-4EBA-AF4E0B297F91}"/>
              </a:ext>
            </a:extLst>
          </p:cNvPr>
          <p:cNvSpPr/>
          <p:nvPr/>
        </p:nvSpPr>
        <p:spPr bwMode="auto">
          <a:xfrm>
            <a:off x="458943" y="5540356"/>
            <a:ext cx="11274113" cy="844824"/>
          </a:xfrm>
          <a:prstGeom prst="round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Solution: 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shelf-stable, donor-independent, platelet-like product to mitigate bleeding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8766D94-9838-1176-6634-C906A6CD3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540" y="151038"/>
            <a:ext cx="3046669" cy="148092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9" name="Picture 2" descr="Jama Logo PNG Vectors Free Download">
            <a:extLst>
              <a:ext uri="{FF2B5EF4-FFF2-40B4-BE49-F238E27FC236}">
                <a16:creationId xmlns:a16="http://schemas.microsoft.com/office/drawing/2014/main" id="{05C49335-F09A-95EC-1610-5288D41E5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2" b="32358"/>
          <a:stretch>
            <a:fillRect/>
          </a:stretch>
        </p:blipFill>
        <p:spPr bwMode="auto">
          <a:xfrm>
            <a:off x="10843771" y="213531"/>
            <a:ext cx="1039851" cy="3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E5D4C71-DF62-03C3-E967-19FAF6408D34}"/>
              </a:ext>
            </a:extLst>
          </p:cNvPr>
          <p:cNvGrpSpPr/>
          <p:nvPr/>
        </p:nvGrpSpPr>
        <p:grpSpPr>
          <a:xfrm>
            <a:off x="4160965" y="2317097"/>
            <a:ext cx="4742064" cy="2560388"/>
            <a:chOff x="4160965" y="2317097"/>
            <a:chExt cx="4742064" cy="256038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F944373-DD56-8AE4-E824-EC2CDA6F0C9D}"/>
                </a:ext>
              </a:extLst>
            </p:cNvPr>
            <p:cNvGrpSpPr/>
            <p:nvPr/>
          </p:nvGrpSpPr>
          <p:grpSpPr>
            <a:xfrm>
              <a:off x="4160965" y="2317097"/>
              <a:ext cx="4742064" cy="2560388"/>
              <a:chOff x="7507770" y="2036664"/>
              <a:chExt cx="6394117" cy="3452383"/>
            </a:xfrm>
          </p:grpSpPr>
          <p:sp>
            <p:nvSpPr>
              <p:cNvPr id="54" name="Arrow: Pentagon 38">
                <a:extLst>
                  <a:ext uri="{FF2B5EF4-FFF2-40B4-BE49-F238E27FC236}">
                    <a16:creationId xmlns:a16="http://schemas.microsoft.com/office/drawing/2014/main" id="{42D942A5-79C8-FECE-5848-5FAE2D909FCB}"/>
                  </a:ext>
                </a:extLst>
              </p:cNvPr>
              <p:cNvSpPr/>
              <p:nvPr/>
            </p:nvSpPr>
            <p:spPr bwMode="auto">
              <a:xfrm>
                <a:off x="7507770" y="2057552"/>
                <a:ext cx="6394117" cy="3431495"/>
              </a:xfrm>
              <a:prstGeom prst="homePlate">
                <a:avLst>
                  <a:gd name="adj" fmla="val 28649"/>
                </a:avLst>
              </a:prstGeom>
              <a:solidFill>
                <a:srgbClr val="B9B9B9">
                  <a:lumMod val="40000"/>
                  <a:lumOff val="60000"/>
                </a:srgbClr>
              </a:solidFill>
              <a:ln w="9525" cap="flat" cmpd="sng" algn="ctr">
                <a:solidFill>
                  <a:srgbClr val="B9B9B9">
                    <a:lumMod val="40000"/>
                    <a:lumOff val="6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6666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endParaRPr>
              </a:p>
            </p:txBody>
          </p:sp>
          <p:pic>
            <p:nvPicPr>
              <p:cNvPr id="55" name="Graphic 54" descr="Connections">
                <a:extLst>
                  <a:ext uri="{FF2B5EF4-FFF2-40B4-BE49-F238E27FC236}">
                    <a16:creationId xmlns:a16="http://schemas.microsoft.com/office/drawing/2014/main" id="{D005DBAF-2576-28AB-E8C3-20718BF5E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07771" y="2036664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56" name="Graphic 55" descr="Box">
                <a:extLst>
                  <a:ext uri="{FF2B5EF4-FFF2-40B4-BE49-F238E27FC236}">
                    <a16:creationId xmlns:a16="http://schemas.microsoft.com/office/drawing/2014/main" id="{44CD1821-BE00-10B7-1CA6-3BD01895C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459916" y="2036664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57" name="Graphic 56" descr="Garbage">
                <a:extLst>
                  <a:ext uri="{FF2B5EF4-FFF2-40B4-BE49-F238E27FC236}">
                    <a16:creationId xmlns:a16="http://schemas.microsoft.com/office/drawing/2014/main" id="{B8FA9B43-634D-D00D-7F72-CB081A16A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12146" y="3783350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E52DEE5-2833-8A24-B0FC-067458DC86E2}"/>
                  </a:ext>
                </a:extLst>
              </p:cNvPr>
              <p:cNvSpPr txBox="1"/>
              <p:nvPr/>
            </p:nvSpPr>
            <p:spPr>
              <a:xfrm>
                <a:off x="7623198" y="3298756"/>
                <a:ext cx="1295860" cy="505065"/>
              </a:xfrm>
              <a:prstGeom prst="roundRect">
                <a:avLst/>
              </a:prstGeom>
              <a:solidFill>
                <a:srgbClr val="002060"/>
              </a:solidFill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Supply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9F6E48-65D2-15EE-12D3-DCD0F8DD3BDC}"/>
                  </a:ext>
                </a:extLst>
              </p:cNvPr>
              <p:cNvSpPr txBox="1"/>
              <p:nvPr/>
            </p:nvSpPr>
            <p:spPr>
              <a:xfrm>
                <a:off x="9453293" y="3320175"/>
                <a:ext cx="1395003" cy="505065"/>
              </a:xfrm>
              <a:prstGeom prst="roundRect">
                <a:avLst/>
              </a:prstGeom>
              <a:solidFill>
                <a:srgbClr val="002060"/>
              </a:solidFill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Storage 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0D55E9D-4297-43FC-BD32-5496BA8EA1D3}"/>
                  </a:ext>
                </a:extLst>
              </p:cNvPr>
              <p:cNvSpPr txBox="1"/>
              <p:nvPr/>
            </p:nvSpPr>
            <p:spPr>
              <a:xfrm>
                <a:off x="8529922" y="4882426"/>
                <a:ext cx="1461728" cy="505065"/>
              </a:xfrm>
              <a:prstGeom prst="roundRect">
                <a:avLst/>
              </a:prstGeom>
              <a:solidFill>
                <a:srgbClr val="002060"/>
              </a:solidFill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Shelf-life</a:t>
                </a:r>
              </a:p>
            </p:txBody>
          </p:sp>
          <p:pic>
            <p:nvPicPr>
              <p:cNvPr id="61" name="Graphic 60" descr="Ambulance">
                <a:extLst>
                  <a:ext uri="{FF2B5EF4-FFF2-40B4-BE49-F238E27FC236}">
                    <a16:creationId xmlns:a16="http://schemas.microsoft.com/office/drawing/2014/main" id="{AB559BD2-5B65-51A9-2D3F-8F37F0A5E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491495" y="2036664"/>
                <a:ext cx="1371600" cy="137160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BA67ED-9617-21BD-6C6F-FFD9A8B5C67F}"/>
                  </a:ext>
                </a:extLst>
              </p:cNvPr>
              <p:cNvSpPr txBox="1"/>
              <p:nvPr/>
            </p:nvSpPr>
            <p:spPr>
              <a:xfrm>
                <a:off x="11341745" y="3320173"/>
                <a:ext cx="1650782" cy="505065"/>
              </a:xfrm>
              <a:prstGeom prst="roundRect">
                <a:avLst/>
              </a:prstGeom>
              <a:solidFill>
                <a:srgbClr val="002060"/>
              </a:solidFill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Portability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4434EE2-C6E9-4341-E095-535D6AC2CC1E}"/>
                  </a:ext>
                </a:extLst>
              </p:cNvPr>
              <p:cNvSpPr txBox="1"/>
              <p:nvPr/>
            </p:nvSpPr>
            <p:spPr>
              <a:xfrm>
                <a:off x="10233550" y="4882427"/>
                <a:ext cx="2104562" cy="505065"/>
              </a:xfrm>
              <a:prstGeom prst="roundRect">
                <a:avLst/>
              </a:prstGeom>
              <a:solidFill>
                <a:srgbClr val="002060"/>
              </a:solidFill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Infection Risk</a:t>
                </a:r>
              </a:p>
            </p:txBody>
          </p:sp>
        </p:grpSp>
        <p:pic>
          <p:nvPicPr>
            <p:cNvPr id="3" name="Graphic 2" descr="Germ with solid fill">
              <a:extLst>
                <a:ext uri="{FF2B5EF4-FFF2-40B4-BE49-F238E27FC236}">
                  <a16:creationId xmlns:a16="http://schemas.microsoft.com/office/drawing/2014/main" id="{3026DEDD-C704-8D6E-3BF5-B6D36D9AA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480327" y="3645347"/>
              <a:ext cx="780918" cy="780918"/>
            </a:xfrm>
            <a:prstGeom prst="rect">
              <a:avLst/>
            </a:prstGeom>
          </p:spPr>
        </p:pic>
      </p:grpSp>
      <p:pic>
        <p:nvPicPr>
          <p:cNvPr id="1026" name="Picture 2" descr="Chapter: 2 Overview of Contemporary Civilian and Military Trauma Systems">
            <a:extLst>
              <a:ext uri="{FF2B5EF4-FFF2-40B4-BE49-F238E27FC236}">
                <a16:creationId xmlns:a16="http://schemas.microsoft.com/office/drawing/2014/main" id="{6008E20A-608A-C3A5-3DE6-BE8C66C6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8821" r="52876" b="36686"/>
          <a:stretch>
            <a:fillRect/>
          </a:stretch>
        </p:blipFill>
        <p:spPr bwMode="auto">
          <a:xfrm>
            <a:off x="135040" y="1879352"/>
            <a:ext cx="3622127" cy="27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F6277-DE8B-57DA-84CD-28EBA1260DD6}"/>
              </a:ext>
            </a:extLst>
          </p:cNvPr>
          <p:cNvSpPr txBox="1"/>
          <p:nvPr/>
        </p:nvSpPr>
        <p:spPr>
          <a:xfrm>
            <a:off x="78445" y="4603275"/>
            <a:ext cx="3920090" cy="783193"/>
          </a:xfrm>
          <a:prstGeom prst="roundRect">
            <a:avLst/>
          </a:prstGeom>
          <a:solidFill>
            <a:srgbClr val="DADAD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Arial"/>
              </a:rPr>
              <a:t>Zero Platelets in Role 1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Minimal in Role 2/3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A8211-BDDC-BA4B-E40B-80E14CCBDF49}"/>
              </a:ext>
            </a:extLst>
          </p:cNvPr>
          <p:cNvSpPr txBox="1"/>
          <p:nvPr/>
        </p:nvSpPr>
        <p:spPr>
          <a:xfrm>
            <a:off x="165596" y="1601553"/>
            <a:ext cx="370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Military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Access to Platelets</a:t>
            </a:r>
          </a:p>
        </p:txBody>
      </p:sp>
    </p:spTree>
    <p:extLst>
      <p:ext uri="{BB962C8B-B14F-4D97-AF65-F5344CB8AC3E}">
        <p14:creationId xmlns:p14="http://schemas.microsoft.com/office/powerpoint/2010/main" val="316397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5527-940E-EDC8-60F6-08E5676B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3F6C6226-B3E7-EE9B-4B02-9167B4A4DDA9}"/>
              </a:ext>
            </a:extLst>
          </p:cNvPr>
          <p:cNvSpPr txBox="1">
            <a:spLocks/>
          </p:cNvSpPr>
          <p:nvPr/>
        </p:nvSpPr>
        <p:spPr>
          <a:xfrm>
            <a:off x="2829063" y="299363"/>
            <a:ext cx="10698480" cy="10167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6C17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Haima’s Solution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Haima has developed a Synthetic Platelet product for Hemorrhage Control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ADCB91A-C8AA-CD55-77B1-F7CAA98AE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3" b="39379"/>
          <a:stretch>
            <a:fillRect/>
          </a:stretch>
        </p:blipFill>
        <p:spPr bwMode="auto">
          <a:xfrm>
            <a:off x="534269" y="2971767"/>
            <a:ext cx="6413721" cy="15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46EBB-E387-FF42-3344-8883938BD348}"/>
              </a:ext>
            </a:extLst>
          </p:cNvPr>
          <p:cNvSpPr txBox="1"/>
          <p:nvPr/>
        </p:nvSpPr>
        <p:spPr>
          <a:xfrm>
            <a:off x="1150969" y="4572913"/>
            <a:ext cx="5173631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SynthoPlate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is a portable, shelf-stable IV/IO injectable hemostatic drug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0B3ED7-FCE6-27EB-C2F2-2971C001FE55}"/>
              </a:ext>
            </a:extLst>
          </p:cNvPr>
          <p:cNvSpPr txBox="1"/>
          <p:nvPr/>
        </p:nvSpPr>
        <p:spPr>
          <a:xfrm>
            <a:off x="695325" y="2220272"/>
            <a:ext cx="60960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SynthoPlate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mimics platelet’s functions to form a clot only at sites of bleeding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Generated image">
            <a:extLst>
              <a:ext uri="{FF2B5EF4-FFF2-40B4-BE49-F238E27FC236}">
                <a16:creationId xmlns:a16="http://schemas.microsoft.com/office/drawing/2014/main" id="{04906DC7-AE6B-3C40-07D1-03EA0D4B5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37128" r="12975" b="13749"/>
          <a:stretch>
            <a:fillRect/>
          </a:stretch>
        </p:blipFill>
        <p:spPr bwMode="auto">
          <a:xfrm>
            <a:off x="7274146" y="1739899"/>
            <a:ext cx="4548685" cy="4127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5F0E9F-A69F-271D-3398-A3AF14EB2286}"/>
              </a:ext>
            </a:extLst>
          </p:cNvPr>
          <p:cNvSpPr txBox="1"/>
          <p:nvPr/>
        </p:nvSpPr>
        <p:spPr>
          <a:xfrm>
            <a:off x="9794879" y="2657756"/>
            <a:ext cx="156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SynthoPlate™  </a:t>
            </a:r>
            <a:r>
              <a:rPr lang="en-US" sz="10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for Injection Kit</a:t>
            </a:r>
          </a:p>
          <a:p>
            <a:pPr>
              <a:defRPr/>
            </a:pPr>
            <a:endParaRPr lang="en-US" sz="700" kern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  <a:p>
            <a:pPr>
              <a:defRPr/>
            </a:pPr>
            <a:endParaRPr lang="en-US" sz="300" kern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  <a:p>
            <a:pPr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For Intravenous Use Only</a:t>
            </a:r>
          </a:p>
          <a:p>
            <a:pPr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Reconstitution and dilution required.</a:t>
            </a:r>
          </a:p>
          <a:p>
            <a:pPr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Each kit contains:</a:t>
            </a:r>
          </a:p>
          <a:p>
            <a:pPr marL="60325" indent="-60325">
              <a:buFont typeface="Arial" panose="020B0604020202020204" pitchFamily="34" charset="0"/>
              <a:buChar char="•"/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One 10mg single-dose vial of S</a:t>
            </a:r>
            <a:r>
              <a:rPr lang="en-US" sz="600" kern="0" err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ynthoPlate</a:t>
            </a:r>
            <a:r>
              <a:rPr lang="en-US" sz="600" kern="0" baseline="30000" err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TM</a:t>
            </a:r>
            <a:endParaRPr lang="en-US" sz="600" kern="0" baseline="3000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  <a:p>
            <a:pPr marL="60325" indent="-60325">
              <a:buFont typeface="Arial" panose="020B0604020202020204" pitchFamily="34" charset="0"/>
              <a:buChar char="•"/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One single-dose vial with 10mL of diluent</a:t>
            </a:r>
          </a:p>
          <a:p>
            <a:pPr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Discard unused portion. Rx only.</a:t>
            </a:r>
          </a:p>
        </p:txBody>
      </p:sp>
      <p:pic>
        <p:nvPicPr>
          <p:cNvPr id="27" name="image1.png">
            <a:extLst>
              <a:ext uri="{FF2B5EF4-FFF2-40B4-BE49-F238E27FC236}">
                <a16:creationId xmlns:a16="http://schemas.microsoft.com/office/drawing/2014/main" id="{A0689A3B-1783-5B5D-77CE-C178FF0768C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645457" y="2971767"/>
            <a:ext cx="650268" cy="264326"/>
          </a:xfrm>
          <a:prstGeom prst="rect">
            <a:avLst/>
          </a:prstGeom>
          <a:ln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9E4FAE0-C7CB-582A-0B88-924759B6655A}"/>
              </a:ext>
            </a:extLst>
          </p:cNvPr>
          <p:cNvSpPr/>
          <p:nvPr/>
        </p:nvSpPr>
        <p:spPr>
          <a:xfrm>
            <a:off x="9824261" y="3049951"/>
            <a:ext cx="804892" cy="107959"/>
          </a:xfrm>
          <a:prstGeom prst="rect">
            <a:avLst/>
          </a:prstGeom>
          <a:solidFill>
            <a:srgbClr val="0072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 mg/vial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0E4A3B-7ADB-09CD-13EF-EC21C7A7D7FC}"/>
              </a:ext>
            </a:extLst>
          </p:cNvPr>
          <p:cNvSpPr/>
          <p:nvPr/>
        </p:nvSpPr>
        <p:spPr>
          <a:xfrm>
            <a:off x="9786161" y="2638687"/>
            <a:ext cx="1591084" cy="1205180"/>
          </a:xfrm>
          <a:prstGeom prst="rect">
            <a:avLst/>
          </a:prstGeom>
          <a:noFill/>
          <a:ln w="76200" cap="flat" cmpd="sng" algn="ctr">
            <a:solidFill>
              <a:srgbClr val="007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A03FC9-D220-97AA-9878-8ED4B1484E67}"/>
              </a:ext>
            </a:extLst>
          </p:cNvPr>
          <p:cNvSpPr txBox="1"/>
          <p:nvPr/>
        </p:nvSpPr>
        <p:spPr>
          <a:xfrm>
            <a:off x="9165923" y="3614022"/>
            <a:ext cx="484069" cy="20005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00" b="1" kern="0">
                <a:solidFill>
                  <a:srgbClr val="FFFFFF">
                    <a:lumMod val="85000"/>
                  </a:srgbClr>
                </a:solidFill>
                <a:latin typeface="Calibri" panose="020F0502020204030204"/>
                <a:ea typeface="ＭＳ Ｐゴシック" charset="0"/>
              </a:rPr>
              <a:t>Diluent</a:t>
            </a:r>
            <a:endParaRPr lang="en-US" sz="900" b="1" kern="0">
              <a:solidFill>
                <a:srgbClr val="FFFFFF">
                  <a:lumMod val="85000"/>
                </a:srgbClr>
              </a:solidFill>
              <a:latin typeface="Calibri" panose="020F0502020204030204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6D9256-D4A7-187B-8C62-C1318D8C07FC}"/>
              </a:ext>
            </a:extLst>
          </p:cNvPr>
          <p:cNvSpPr txBox="1"/>
          <p:nvPr/>
        </p:nvSpPr>
        <p:spPr>
          <a:xfrm>
            <a:off x="9029753" y="3794941"/>
            <a:ext cx="7564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 kern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0.9% sodium chloride </a:t>
            </a:r>
            <a:endParaRPr lang="en-US" sz="500" b="1" kern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C819E2-5E68-82B3-0A5A-6F91A8DDA887}"/>
              </a:ext>
            </a:extLst>
          </p:cNvPr>
          <p:cNvSpPr/>
          <p:nvPr/>
        </p:nvSpPr>
        <p:spPr>
          <a:xfrm>
            <a:off x="8432902" y="3829892"/>
            <a:ext cx="489721" cy="107959"/>
          </a:xfrm>
          <a:prstGeom prst="rect">
            <a:avLst/>
          </a:prstGeom>
          <a:solidFill>
            <a:srgbClr val="0072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 mg/vial</a:t>
            </a:r>
          </a:p>
        </p:txBody>
      </p:sp>
      <p:pic>
        <p:nvPicPr>
          <p:cNvPr id="33" name="image1.png">
            <a:extLst>
              <a:ext uri="{FF2B5EF4-FFF2-40B4-BE49-F238E27FC236}">
                <a16:creationId xmlns:a16="http://schemas.microsoft.com/office/drawing/2014/main" id="{CC402034-627F-07D5-4642-D73624E05FF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495294" y="3953773"/>
            <a:ext cx="320200" cy="130157"/>
          </a:xfrm>
          <a:prstGeom prst="rect">
            <a:avLst/>
          </a:prstGeom>
          <a:ln/>
        </p:spPr>
      </p:pic>
      <p:pic>
        <p:nvPicPr>
          <p:cNvPr id="34" name="image1.png">
            <a:extLst>
              <a:ext uri="{FF2B5EF4-FFF2-40B4-BE49-F238E27FC236}">
                <a16:creationId xmlns:a16="http://schemas.microsoft.com/office/drawing/2014/main" id="{5F1C965D-F30F-D867-C0B3-25B9FEE2D50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43233" y="3960882"/>
            <a:ext cx="320200" cy="130157"/>
          </a:xfrm>
          <a:prstGeom prst="rect">
            <a:avLst/>
          </a:prstGeom>
          <a:ln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230B996-6251-476F-D8A7-4E89E25122FA}"/>
              </a:ext>
            </a:extLst>
          </p:cNvPr>
          <p:cNvSpPr txBox="1"/>
          <p:nvPr/>
        </p:nvSpPr>
        <p:spPr>
          <a:xfrm>
            <a:off x="8257405" y="3536090"/>
            <a:ext cx="840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SynthoPlate</a:t>
            </a:r>
            <a:r>
              <a:rPr lang="en-US" sz="700" b="1" baseline="30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TM</a:t>
            </a:r>
            <a:r>
              <a:rPr lang="en-US" sz="7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for Injection</a:t>
            </a:r>
          </a:p>
        </p:txBody>
      </p:sp>
      <p:sp>
        <p:nvSpPr>
          <p:cNvPr id="36" name="Google Shape;147;p5">
            <a:extLst>
              <a:ext uri="{FF2B5EF4-FFF2-40B4-BE49-F238E27FC236}">
                <a16:creationId xmlns:a16="http://schemas.microsoft.com/office/drawing/2014/main" id="{F2ED3815-F65A-78C0-2235-88A19A46D395}"/>
              </a:ext>
            </a:extLst>
          </p:cNvPr>
          <p:cNvSpPr txBox="1"/>
          <p:nvPr/>
        </p:nvSpPr>
        <p:spPr>
          <a:xfrm>
            <a:off x="8178303" y="5478628"/>
            <a:ext cx="239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eaLnBrk="0" fontAlgn="base" hangingPunct="0"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DISPLAY PURPOSES ONLY</a:t>
            </a: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8A95B57C-4CFD-BCE6-DD95-0147E166D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633C4-A693-7324-C891-71B4BF969B51}"/>
              </a:ext>
            </a:extLst>
          </p:cNvPr>
          <p:cNvSpPr txBox="1"/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1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8629F481-001B-FF34-CD79-9E6A05558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5DAB58-223B-F46A-0587-EE12EA3B482B}"/>
              </a:ext>
            </a:extLst>
          </p:cNvPr>
          <p:cNvSpPr/>
          <p:nvPr/>
        </p:nvSpPr>
        <p:spPr bwMode="auto"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4E4925-3BA0-2CE0-FDAA-962A8D1B8991}"/>
              </a:ext>
            </a:extLst>
          </p:cNvPr>
          <p:cNvSpPr txBox="1">
            <a:spLocks/>
          </p:cNvSpPr>
          <p:nvPr/>
        </p:nvSpPr>
        <p:spPr>
          <a:xfrm>
            <a:off x="2661312" y="165566"/>
            <a:ext cx="9591647" cy="11944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6C17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i="1" err="1">
                <a:solidFill>
                  <a:srgbClr val="002060"/>
                </a:solidFill>
              </a:rPr>
              <a:t>SynthoPlate</a:t>
            </a:r>
            <a:r>
              <a:rPr lang="en-US" sz="3600">
                <a:solidFill>
                  <a:srgbClr val="002060"/>
                </a:solidFill>
              </a:rPr>
              <a:t> Drives Platelet-Plug Formation for Hemorrhage Control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0F8111E-245B-1548-646D-C2B15DF30EC6}"/>
              </a:ext>
            </a:extLst>
          </p:cNvPr>
          <p:cNvSpPr/>
          <p:nvPr/>
        </p:nvSpPr>
        <p:spPr bwMode="auto">
          <a:xfrm>
            <a:off x="8572786" y="2081235"/>
            <a:ext cx="3373213" cy="30829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Unique </a:t>
            </a:r>
            <a:r>
              <a:rPr kumimoji="0" lang="en-US" b="1" i="0" u="sng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MoA</a:t>
            </a:r>
            <a:r>
              <a:rPr kumimoji="0" lang="en-US" b="1" i="0" u="sng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restores hemostasis in: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>
                <a:latin typeface="Arial" panose="020B0604020202020204" pitchFamily="34" charset="0"/>
              </a:rPr>
              <a:t>Major trauma/surgery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Low platelet counts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>
                <a:latin typeface="Arial" panose="020B0604020202020204" pitchFamily="34" charset="0"/>
              </a:rPr>
              <a:t>Presence of anti-platelet therapies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>
                <a:latin typeface="Arial" panose="020B0604020202020204" pitchFamily="34" charset="0"/>
              </a:rPr>
              <a:t>Bleeding disorders (e.g. Von Willebrand Disease)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18DEDC-87D1-B129-3303-86B8C663AA70}"/>
              </a:ext>
            </a:extLst>
          </p:cNvPr>
          <p:cNvGrpSpPr/>
          <p:nvPr/>
        </p:nvGrpSpPr>
        <p:grpSpPr>
          <a:xfrm>
            <a:off x="628494" y="1410210"/>
            <a:ext cx="7546515" cy="4136575"/>
            <a:chOff x="285792" y="1463196"/>
            <a:chExt cx="9190249" cy="5037578"/>
          </a:xfrm>
        </p:grpSpPr>
        <p:pic>
          <p:nvPicPr>
            <p:cNvPr id="9" name="Google Shape;136;p15">
              <a:extLst>
                <a:ext uri="{FF2B5EF4-FFF2-40B4-BE49-F238E27FC236}">
                  <a16:creationId xmlns:a16="http://schemas.microsoft.com/office/drawing/2014/main" id="{5725A9FC-FFE0-E1C6-78FB-F559B19FFDB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792" y="1463196"/>
              <a:ext cx="9190249" cy="5037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B4A434-0846-3D77-C776-E6C5683EA0A5}"/>
                </a:ext>
              </a:extLst>
            </p:cNvPr>
            <p:cNvSpPr txBox="1"/>
            <p:nvPr/>
          </p:nvSpPr>
          <p:spPr>
            <a:xfrm>
              <a:off x="3290665" y="4016710"/>
              <a:ext cx="7729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Platelets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F623A8-39A9-EE91-B882-72650382ACE1}"/>
                </a:ext>
              </a:extLst>
            </p:cNvPr>
            <p:cNvSpPr txBox="1"/>
            <p:nvPr/>
          </p:nvSpPr>
          <p:spPr>
            <a:xfrm>
              <a:off x="6612880" y="2825290"/>
              <a:ext cx="491821" cy="356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C166A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FE524B-F5D0-268D-078B-4ED7CECEC5D4}"/>
                </a:ext>
              </a:extLst>
            </p:cNvPr>
            <p:cNvSpPr txBox="1"/>
            <p:nvPr/>
          </p:nvSpPr>
          <p:spPr>
            <a:xfrm>
              <a:off x="8236590" y="2661151"/>
              <a:ext cx="491821" cy="356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C166A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59FB67-2019-5E87-D97D-4F57555528EF}"/>
                </a:ext>
              </a:extLst>
            </p:cNvPr>
            <p:cNvSpPr txBox="1"/>
            <p:nvPr/>
          </p:nvSpPr>
          <p:spPr>
            <a:xfrm>
              <a:off x="7567187" y="4954867"/>
              <a:ext cx="491821" cy="356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C166A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SP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822000A-60C1-79FC-E55D-FC3E376150CD}"/>
              </a:ext>
            </a:extLst>
          </p:cNvPr>
          <p:cNvSpPr/>
          <p:nvPr/>
        </p:nvSpPr>
        <p:spPr bwMode="auto">
          <a:xfrm>
            <a:off x="505138" y="5618933"/>
            <a:ext cx="11181724" cy="11944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</a:rPr>
              <a:t>Fully synthetic (scalable manufacturing)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1" i="0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Shelf-stable (&gt;1 year), lyophilized formulation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</a:rPr>
              <a:t>Compact (10 mL vial), portable, &amp; easy to use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</a:rPr>
              <a:t>Reproducible hemostatic function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</a:rPr>
              <a:t>No risk of infection or type-matching reactions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</a:rPr>
              <a:t>Low cost</a:t>
            </a:r>
          </a:p>
        </p:txBody>
      </p:sp>
    </p:spTree>
    <p:extLst>
      <p:ext uri="{BB962C8B-B14F-4D97-AF65-F5344CB8AC3E}">
        <p14:creationId xmlns:p14="http://schemas.microsoft.com/office/powerpoint/2010/main" val="308113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0996-0A27-516D-4525-9E79CF2B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Journal of Thrombosis and Haemostasis ...">
            <a:extLst>
              <a:ext uri="{FF2B5EF4-FFF2-40B4-BE49-F238E27FC236}">
                <a16:creationId xmlns:a16="http://schemas.microsoft.com/office/drawing/2014/main" id="{A481EC33-E048-8F52-4C70-5B6BDC01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219" y="4378046"/>
            <a:ext cx="6958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Journal of Thrombosis and Haemostasis ...">
            <a:extLst>
              <a:ext uri="{FF2B5EF4-FFF2-40B4-BE49-F238E27FC236}">
                <a16:creationId xmlns:a16="http://schemas.microsoft.com/office/drawing/2014/main" id="{34FB143C-526A-3A87-2FC4-E5FCD443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219" y="2493165"/>
            <a:ext cx="6958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B33C9-499B-CFCE-8C0B-16DBB8DD8AD9}"/>
              </a:ext>
            </a:extLst>
          </p:cNvPr>
          <p:cNvSpPr txBox="1">
            <a:spLocks/>
          </p:cNvSpPr>
          <p:nvPr/>
        </p:nvSpPr>
        <p:spPr bwMode="auto">
          <a:xfrm>
            <a:off x="2743489" y="341581"/>
            <a:ext cx="7805735" cy="100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SynthoPlate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Reduces Blood Loss by up to 75%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FEA51E-CD35-A17C-6443-DEB9CFF29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4267"/>
              </p:ext>
            </p:extLst>
          </p:nvPr>
        </p:nvGraphicFramePr>
        <p:xfrm>
          <a:off x="99418" y="1593806"/>
          <a:ext cx="7053113" cy="4657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5728">
                  <a:extLst>
                    <a:ext uri="{9D8B030D-6E8A-4147-A177-3AD203B41FA5}">
                      <a16:colId xmlns:a16="http://schemas.microsoft.com/office/drawing/2014/main" val="205422857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1373841728"/>
                    </a:ext>
                  </a:extLst>
                </a:gridCol>
                <a:gridCol w="1214651">
                  <a:extLst>
                    <a:ext uri="{9D8B030D-6E8A-4147-A177-3AD203B41FA5}">
                      <a16:colId xmlns:a16="http://schemas.microsoft.com/office/drawing/2014/main" val="546177563"/>
                    </a:ext>
                  </a:extLst>
                </a:gridCol>
                <a:gridCol w="1161164">
                  <a:extLst>
                    <a:ext uri="{9D8B030D-6E8A-4147-A177-3AD203B41FA5}">
                      <a16:colId xmlns:a16="http://schemas.microsoft.com/office/drawing/2014/main" val="787231393"/>
                    </a:ext>
                  </a:extLst>
                </a:gridCol>
              </a:tblGrid>
              <a:tr h="523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1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C1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Admin. &amp; Timing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Blood Loss By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61998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Tail Transection in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RO, Pre/Post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~75%</a:t>
                      </a:r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967084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Tail Transection in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2B VWD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390288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Tail Transection in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3 VWD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~65%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222051"/>
                  </a:ext>
                </a:extLst>
              </a:tr>
              <a:tr h="276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Tail Transection w/ </a:t>
                      </a: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Antiplatelet 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~70%</a:t>
                      </a:r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116809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Liver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Laceration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Post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791768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</a:t>
                      </a:r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Liver </a:t>
                      </a:r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Laceration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IO, Post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403738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Rabbit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Hemodilution + Kidney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Incision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~55%</a:t>
                      </a:r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066444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Rabbit Polytrauma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Post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123204"/>
                  </a:ext>
                </a:extLst>
              </a:tr>
              <a:tr h="37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Rabbit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Ear incision in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~35%</a:t>
                      </a:r>
                      <a:r>
                        <a:rPr lang="en-US" sz="200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047422"/>
                  </a:ext>
                </a:extLst>
              </a:tr>
              <a:tr h="276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Femoral Artery Punch </a:t>
                      </a: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Trauma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IV, Post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89908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ED333D23-2B0D-4C61-5495-D613C5777EF3}"/>
              </a:ext>
            </a:extLst>
          </p:cNvPr>
          <p:cNvSpPr txBox="1"/>
          <p:nvPr/>
        </p:nvSpPr>
        <p:spPr>
          <a:xfrm>
            <a:off x="3657886" y="6150083"/>
            <a:ext cx="4136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a typeface="Arial" charset="0"/>
                <a:cs typeface="Arial" charset="0"/>
              </a:rPr>
              <a:t>*</a:t>
            </a:r>
            <a:r>
              <a:rPr lang="en-US" sz="1400" b="1" dirty="0">
                <a:solidFill>
                  <a:srgbClr val="C00000"/>
                </a:solidFill>
                <a:ea typeface="Arial" charset="0"/>
                <a:cs typeface="Arial" charset="0"/>
              </a:rPr>
              <a:t>Shown to be as effective as a unit of platelets</a:t>
            </a:r>
          </a:p>
        </p:txBody>
      </p:sp>
      <p:pic>
        <p:nvPicPr>
          <p:cNvPr id="35" name="Picture 34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0B824BC7-9D33-7D5F-94BA-5284B7099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CCFCC16-6AC0-00F3-C3B0-A2BDF03629E1}"/>
              </a:ext>
            </a:extLst>
          </p:cNvPr>
          <p:cNvSpPr/>
          <p:nvPr/>
        </p:nvSpPr>
        <p:spPr>
          <a:xfrm>
            <a:off x="7793955" y="5504267"/>
            <a:ext cx="3935292" cy="783193"/>
          </a:xfrm>
          <a:prstGeom prst="roundRect">
            <a:avLst/>
          </a:prstGeom>
          <a:solidFill>
            <a:srgbClr val="DADADA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signs of systemic clotting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all animals tested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4E298-B7CD-48B4-6330-140E871194A6}"/>
              </a:ext>
            </a:extLst>
          </p:cNvPr>
          <p:cNvSpPr txBox="1"/>
          <p:nvPr/>
        </p:nvSpPr>
        <p:spPr>
          <a:xfrm>
            <a:off x="7205224" y="1641871"/>
            <a:ext cx="511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Excellent Safety Profile</a:t>
            </a:r>
            <a:endParaRPr lang="en-US" sz="2400" u="sng">
              <a:ea typeface="Arial" charset="0"/>
              <a:cs typeface="Arial" charset="0"/>
            </a:endParaRPr>
          </a:p>
        </p:txBody>
      </p:sp>
      <p:graphicFrame>
        <p:nvGraphicFramePr>
          <p:cNvPr id="6" name="Table 53">
            <a:extLst>
              <a:ext uri="{FF2B5EF4-FFF2-40B4-BE49-F238E27FC236}">
                <a16:creationId xmlns:a16="http://schemas.microsoft.com/office/drawing/2014/main" id="{AAF6FB15-8E48-E286-8D2F-08CCF108E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9706"/>
              </p:ext>
            </p:extLst>
          </p:nvPr>
        </p:nvGraphicFramePr>
        <p:xfrm>
          <a:off x="10857848" y="2249293"/>
          <a:ext cx="921997" cy="29369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21997">
                  <a:extLst>
                    <a:ext uri="{9D8B030D-6E8A-4147-A177-3AD203B41FA5}">
                      <a16:colId xmlns:a16="http://schemas.microsoft.com/office/drawing/2014/main" val="4191306693"/>
                    </a:ext>
                  </a:extLst>
                </a:gridCol>
              </a:tblGrid>
              <a:tr h="36711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26495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48178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06082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27327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7402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76460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67936"/>
                  </a:ext>
                </a:extLst>
              </a:tr>
              <a:tr h="36711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945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FB23AA-DB16-9DE7-B3AC-CC38052FCFEA}"/>
              </a:ext>
            </a:extLst>
          </p:cNvPr>
          <p:cNvSpPr txBox="1"/>
          <p:nvPr/>
        </p:nvSpPr>
        <p:spPr>
          <a:xfrm>
            <a:off x="10549224" y="2121013"/>
            <a:ext cx="383438" cy="3221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Arial"/>
              </a:rPr>
              <a:t>40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Arial"/>
              </a:rPr>
              <a:t>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Arial"/>
              </a:rPr>
              <a:t>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Arial"/>
              </a:rPr>
              <a:t>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Arial"/>
              </a:rPr>
              <a:t>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C37616-00BF-E4B4-1FE4-47E5217D51E4}"/>
              </a:ext>
            </a:extLst>
          </p:cNvPr>
          <p:cNvGrpSpPr/>
          <p:nvPr/>
        </p:nvGrpSpPr>
        <p:grpSpPr>
          <a:xfrm>
            <a:off x="11099046" y="3375257"/>
            <a:ext cx="457200" cy="1733088"/>
            <a:chOff x="3172212" y="1843613"/>
            <a:chExt cx="457200" cy="173308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75BDBB5-0F2C-8460-0767-D5DDDFA3D709}"/>
                </a:ext>
              </a:extLst>
            </p:cNvPr>
            <p:cNvSpPr/>
            <p:nvPr/>
          </p:nvSpPr>
          <p:spPr bwMode="auto">
            <a:xfrm>
              <a:off x="3172212" y="3393821"/>
              <a:ext cx="457200" cy="18288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289AC08-E0F5-AF88-1A9F-492BE8AD8B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2212" y="1843613"/>
              <a:ext cx="4572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BF6BC-D63B-7AF1-65B2-54745CFD2651}"/>
              </a:ext>
            </a:extLst>
          </p:cNvPr>
          <p:cNvGrpSpPr/>
          <p:nvPr/>
        </p:nvGrpSpPr>
        <p:grpSpPr>
          <a:xfrm>
            <a:off x="8396755" y="4620321"/>
            <a:ext cx="2461093" cy="661719"/>
            <a:chOff x="64168" y="2508062"/>
            <a:chExt cx="2461093" cy="6617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F1B06CA-4542-9F90-E066-23C79AF90BAC}"/>
                </a:ext>
              </a:extLst>
            </p:cNvPr>
            <p:cNvSpPr/>
            <p:nvPr/>
          </p:nvSpPr>
          <p:spPr bwMode="auto">
            <a:xfrm>
              <a:off x="64168" y="2880332"/>
              <a:ext cx="457200" cy="271972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BE4443-07DE-0B4D-6B53-974112E653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168" y="2677647"/>
              <a:ext cx="4572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1B9AA6-D2B3-4277-F092-57E88259257D}"/>
                </a:ext>
              </a:extLst>
            </p:cNvPr>
            <p:cNvSpPr txBox="1"/>
            <p:nvPr/>
          </p:nvSpPr>
          <p:spPr>
            <a:xfrm>
              <a:off x="493936" y="2508062"/>
              <a:ext cx="2031325" cy="661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Arial" charset="0"/>
                  <a:cs typeface="Arial" charset="0"/>
                  <a:sym typeface="Arial"/>
                </a:rPr>
                <a:t>Max Tolerated Dose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Arial" charset="0"/>
                  <a:cs typeface="Arial" charset="0"/>
                  <a:sym typeface="Arial"/>
                </a:rPr>
                <a:t>Active Dose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2C204C-9BEA-DE95-A201-26CFA4992570}"/>
              </a:ext>
            </a:extLst>
          </p:cNvPr>
          <p:cNvSpPr txBox="1"/>
          <p:nvPr/>
        </p:nvSpPr>
        <p:spPr>
          <a:xfrm rot="16200000">
            <a:off x="9730954" y="345030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Arial"/>
              </a:rPr>
              <a:t>Dose (mg/kg)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3E05C4-067E-2E0B-2B80-1EB0164D1DBC}"/>
              </a:ext>
            </a:extLst>
          </p:cNvPr>
          <p:cNvSpPr/>
          <p:nvPr/>
        </p:nvSpPr>
        <p:spPr bwMode="auto">
          <a:xfrm>
            <a:off x="7793955" y="2264039"/>
            <a:ext cx="2173649" cy="2173649"/>
          </a:xfrm>
          <a:prstGeom prst="ellipse">
            <a:avLst/>
          </a:prstGeom>
          <a:solidFill>
            <a:srgbClr val="6C176A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44BA1-CC40-E46E-39C2-BE9EA8F495E1}"/>
              </a:ext>
            </a:extLst>
          </p:cNvPr>
          <p:cNvSpPr txBox="1"/>
          <p:nvPr/>
        </p:nvSpPr>
        <p:spPr>
          <a:xfrm>
            <a:off x="8043043" y="2765445"/>
            <a:ext cx="167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/>
                <a:ea typeface="Arial" charset="0"/>
                <a:cs typeface="Arial" charset="0"/>
                <a:sym typeface="Arial"/>
              </a:rPr>
              <a:t>250X Margin of Safety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18" name="Picture 2" descr="Blood Editors Announce Top 10 ...">
            <a:extLst>
              <a:ext uri="{FF2B5EF4-FFF2-40B4-BE49-F238E27FC236}">
                <a16:creationId xmlns:a16="http://schemas.microsoft.com/office/drawing/2014/main" id="{19EF1FCF-870B-157C-3DA1-13E2D6F1A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91" b="21278"/>
          <a:stretch>
            <a:fillRect/>
          </a:stretch>
        </p:blipFill>
        <p:spPr bwMode="auto">
          <a:xfrm>
            <a:off x="3669013" y="3109351"/>
            <a:ext cx="1087189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Journal of Trauma and Acute Care Surgery">
            <a:extLst>
              <a:ext uri="{FF2B5EF4-FFF2-40B4-BE49-F238E27FC236}">
                <a16:creationId xmlns:a16="http://schemas.microsoft.com/office/drawing/2014/main" id="{109CCA31-4403-F89B-8E83-BE6242296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261" y="5176583"/>
            <a:ext cx="56829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cientific Reports Impact Factor ...">
            <a:extLst>
              <a:ext uri="{FF2B5EF4-FFF2-40B4-BE49-F238E27FC236}">
                <a16:creationId xmlns:a16="http://schemas.microsoft.com/office/drawing/2014/main" id="{12484ACB-DFB4-3AA4-5C57-1D8A2FD6A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260" y="5947615"/>
            <a:ext cx="964694" cy="3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BD7BF3-D384-BACB-D93E-56FB15B70B1C}"/>
              </a:ext>
            </a:extLst>
          </p:cNvPr>
          <p:cNvSpPr txBox="1"/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oogle Shape;133;p26">
            <a:extLst>
              <a:ext uri="{FF2B5EF4-FFF2-40B4-BE49-F238E27FC236}">
                <a16:creationId xmlns:a16="http://schemas.microsoft.com/office/drawing/2014/main" id="{FD74133E-222F-C299-073F-E6B49A69B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77184"/>
              </p:ext>
            </p:extLst>
          </p:nvPr>
        </p:nvGraphicFramePr>
        <p:xfrm>
          <a:off x="938443" y="1635303"/>
          <a:ext cx="10058398" cy="304588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7299">
                  <a:extLst>
                    <a:ext uri="{9D8B030D-6E8A-4147-A177-3AD203B41FA5}">
                      <a16:colId xmlns:a16="http://schemas.microsoft.com/office/drawing/2014/main" val="3216218802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302">
                  <a:extLst>
                    <a:ext uri="{9D8B030D-6E8A-4147-A177-3AD203B41FA5}">
                      <a16:colId xmlns:a16="http://schemas.microsoft.com/office/drawing/2014/main" val="3851333894"/>
                    </a:ext>
                  </a:extLst>
                </a:gridCol>
                <a:gridCol w="1257302">
                  <a:extLst>
                    <a:ext uri="{9D8B030D-6E8A-4147-A177-3AD203B41FA5}">
                      <a16:colId xmlns:a16="http://schemas.microsoft.com/office/drawing/2014/main" val="2994708736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1930461937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814456740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2648729870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3857045132"/>
                    </a:ext>
                  </a:extLst>
                </a:gridCol>
              </a:tblGrid>
              <a:tr h="38404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7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7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1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33" marB="457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1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Google Shape;164;p27">
            <a:extLst>
              <a:ext uri="{FF2B5EF4-FFF2-40B4-BE49-F238E27FC236}">
                <a16:creationId xmlns:a16="http://schemas.microsoft.com/office/drawing/2014/main" id="{1E435AA9-3B94-5243-8555-4F54D355EE5A}"/>
              </a:ext>
            </a:extLst>
          </p:cNvPr>
          <p:cNvSpPr/>
          <p:nvPr/>
        </p:nvSpPr>
        <p:spPr>
          <a:xfrm>
            <a:off x="156115" y="2144452"/>
            <a:ext cx="3222705" cy="365760"/>
          </a:xfrm>
          <a:prstGeom prst="homePlate">
            <a:avLst>
              <a:gd name="adj" fmla="val 50000"/>
            </a:avLst>
          </a:prstGeom>
          <a:solidFill>
            <a:srgbClr val="33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Engineering Batch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169;p27">
            <a:extLst>
              <a:ext uri="{FF2B5EF4-FFF2-40B4-BE49-F238E27FC236}">
                <a16:creationId xmlns:a16="http://schemas.microsoft.com/office/drawing/2014/main" id="{01F3FEB9-6D29-7000-FFF2-63AB85E95F93}"/>
              </a:ext>
            </a:extLst>
          </p:cNvPr>
          <p:cNvSpPr/>
          <p:nvPr/>
        </p:nvSpPr>
        <p:spPr>
          <a:xfrm>
            <a:off x="3469234" y="2144452"/>
            <a:ext cx="2303769" cy="365760"/>
          </a:xfrm>
          <a:prstGeom prst="homePlate">
            <a:avLst>
              <a:gd name="adj" fmla="val 50000"/>
            </a:avLst>
          </a:prstGeom>
          <a:solidFill>
            <a:srgbClr val="33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IND-enabling studies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164;p27">
            <a:extLst>
              <a:ext uri="{FF2B5EF4-FFF2-40B4-BE49-F238E27FC236}">
                <a16:creationId xmlns:a16="http://schemas.microsoft.com/office/drawing/2014/main" id="{37D042C3-0C7E-2300-DDA4-90AA6CE8C53E}"/>
              </a:ext>
            </a:extLst>
          </p:cNvPr>
          <p:cNvSpPr/>
          <p:nvPr/>
        </p:nvSpPr>
        <p:spPr>
          <a:xfrm>
            <a:off x="3549884" y="2774612"/>
            <a:ext cx="2377440" cy="36576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Clinical Batch</a:t>
            </a:r>
          </a:p>
        </p:txBody>
      </p:sp>
      <p:sp>
        <p:nvSpPr>
          <p:cNvPr id="48" name="Google Shape;188;p27">
            <a:extLst>
              <a:ext uri="{FF2B5EF4-FFF2-40B4-BE49-F238E27FC236}">
                <a16:creationId xmlns:a16="http://schemas.microsoft.com/office/drawing/2014/main" id="{1260BBBC-5051-8AB7-2CE0-F2F573F1DBB3}"/>
              </a:ext>
            </a:extLst>
          </p:cNvPr>
          <p:cNvSpPr/>
          <p:nvPr/>
        </p:nvSpPr>
        <p:spPr>
          <a:xfrm>
            <a:off x="6380051" y="2774612"/>
            <a:ext cx="2377440" cy="36576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Clinical Ph 1 Healthy</a:t>
            </a:r>
          </a:p>
        </p:txBody>
      </p:sp>
      <p:sp>
        <p:nvSpPr>
          <p:cNvPr id="49" name="Google Shape;161;p27">
            <a:extLst>
              <a:ext uri="{FF2B5EF4-FFF2-40B4-BE49-F238E27FC236}">
                <a16:creationId xmlns:a16="http://schemas.microsoft.com/office/drawing/2014/main" id="{429F2D1C-ACBD-E07F-012E-57DCBE0DF04A}"/>
              </a:ext>
            </a:extLst>
          </p:cNvPr>
          <p:cNvSpPr txBox="1"/>
          <p:nvPr/>
        </p:nvSpPr>
        <p:spPr>
          <a:xfrm>
            <a:off x="5505042" y="3882953"/>
            <a:ext cx="825647" cy="369291"/>
          </a:xfrm>
          <a:prstGeom prst="rect">
            <a:avLst/>
          </a:prstGeom>
          <a:solidFill>
            <a:srgbClr val="BACCEC"/>
          </a:solidFill>
          <a:ln w="2857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IND</a:t>
            </a:r>
          </a:p>
        </p:txBody>
      </p:sp>
      <p:sp>
        <p:nvSpPr>
          <p:cNvPr id="50" name="Google Shape;162;p27">
            <a:extLst>
              <a:ext uri="{FF2B5EF4-FFF2-40B4-BE49-F238E27FC236}">
                <a16:creationId xmlns:a16="http://schemas.microsoft.com/office/drawing/2014/main" id="{6F7575E6-EC12-5170-B964-6620EC00FF4F}"/>
              </a:ext>
            </a:extLst>
          </p:cNvPr>
          <p:cNvSpPr/>
          <p:nvPr/>
        </p:nvSpPr>
        <p:spPr>
          <a:xfrm>
            <a:off x="5780665" y="3464548"/>
            <a:ext cx="274400" cy="274400"/>
          </a:xfrm>
          <a:prstGeom prst="diamond">
            <a:avLst/>
          </a:prstGeom>
          <a:solidFill>
            <a:srgbClr val="C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  <p:sp>
        <p:nvSpPr>
          <p:cNvPr id="51" name="Google Shape;162;p27">
            <a:extLst>
              <a:ext uri="{FF2B5EF4-FFF2-40B4-BE49-F238E27FC236}">
                <a16:creationId xmlns:a16="http://schemas.microsoft.com/office/drawing/2014/main" id="{F406108F-95BB-8766-5467-7EE69DF7D809}"/>
              </a:ext>
            </a:extLst>
          </p:cNvPr>
          <p:cNvSpPr/>
          <p:nvPr/>
        </p:nvSpPr>
        <p:spPr>
          <a:xfrm>
            <a:off x="8896883" y="3464548"/>
            <a:ext cx="274400" cy="274400"/>
          </a:xfrm>
          <a:prstGeom prst="diamond">
            <a:avLst/>
          </a:prstGeom>
          <a:solidFill>
            <a:srgbClr val="C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  <p:sp>
        <p:nvSpPr>
          <p:cNvPr id="52" name="Google Shape;161;p27">
            <a:extLst>
              <a:ext uri="{FF2B5EF4-FFF2-40B4-BE49-F238E27FC236}">
                <a16:creationId xmlns:a16="http://schemas.microsoft.com/office/drawing/2014/main" id="{04F36A5E-23EC-8204-8F59-F56F41489896}"/>
              </a:ext>
            </a:extLst>
          </p:cNvPr>
          <p:cNvSpPr txBox="1"/>
          <p:nvPr/>
        </p:nvSpPr>
        <p:spPr>
          <a:xfrm>
            <a:off x="2416764" y="3882953"/>
            <a:ext cx="1611730" cy="369291"/>
          </a:xfrm>
          <a:prstGeom prst="rect">
            <a:avLst/>
          </a:prstGeom>
          <a:solidFill>
            <a:srgbClr val="BACCEC"/>
          </a:solidFill>
          <a:ln w="2857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P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re-IND Mtg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Google Shape;162;p27">
            <a:extLst>
              <a:ext uri="{FF2B5EF4-FFF2-40B4-BE49-F238E27FC236}">
                <a16:creationId xmlns:a16="http://schemas.microsoft.com/office/drawing/2014/main" id="{5F0EB799-FB27-32E4-5E28-C3C0AC2693F7}"/>
              </a:ext>
            </a:extLst>
          </p:cNvPr>
          <p:cNvSpPr/>
          <p:nvPr/>
        </p:nvSpPr>
        <p:spPr>
          <a:xfrm>
            <a:off x="3099077" y="3464548"/>
            <a:ext cx="274400" cy="274400"/>
          </a:xfrm>
          <a:prstGeom prst="diamond">
            <a:avLst/>
          </a:prstGeom>
          <a:solidFill>
            <a:srgbClr val="C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  <p:sp>
        <p:nvSpPr>
          <p:cNvPr id="54" name="Google Shape;188;p27">
            <a:extLst>
              <a:ext uri="{FF2B5EF4-FFF2-40B4-BE49-F238E27FC236}">
                <a16:creationId xmlns:a16="http://schemas.microsoft.com/office/drawing/2014/main" id="{0BBE91E7-7D38-3C2A-C9A7-77BBD998D445}"/>
              </a:ext>
            </a:extLst>
          </p:cNvPr>
          <p:cNvSpPr/>
          <p:nvPr/>
        </p:nvSpPr>
        <p:spPr>
          <a:xfrm>
            <a:off x="9210218" y="2774612"/>
            <a:ext cx="3001255" cy="36576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Clinical Ph 2 Spine</a:t>
            </a:r>
          </a:p>
        </p:txBody>
      </p:sp>
      <p:sp>
        <p:nvSpPr>
          <p:cNvPr id="55" name="Google Shape;339;p14">
            <a:extLst>
              <a:ext uri="{FF2B5EF4-FFF2-40B4-BE49-F238E27FC236}">
                <a16:creationId xmlns:a16="http://schemas.microsoft.com/office/drawing/2014/main" id="{80C2657F-5B08-73AB-569B-DA3557DC6FD3}"/>
              </a:ext>
            </a:extLst>
          </p:cNvPr>
          <p:cNvSpPr txBox="1"/>
          <p:nvPr/>
        </p:nvSpPr>
        <p:spPr>
          <a:xfrm>
            <a:off x="3138815" y="5187268"/>
            <a:ext cx="2634187" cy="365760"/>
          </a:xfrm>
          <a:prstGeom prst="rect">
            <a:avLst/>
          </a:prstGeom>
          <a:solidFill>
            <a:srgbClr val="326666"/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$6M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Google Shape;339;p14">
            <a:extLst>
              <a:ext uri="{FF2B5EF4-FFF2-40B4-BE49-F238E27FC236}">
                <a16:creationId xmlns:a16="http://schemas.microsoft.com/office/drawing/2014/main" id="{35778C73-63FA-FF45-F686-FA025D656EB2}"/>
              </a:ext>
            </a:extLst>
          </p:cNvPr>
          <p:cNvSpPr txBox="1"/>
          <p:nvPr/>
        </p:nvSpPr>
        <p:spPr>
          <a:xfrm>
            <a:off x="4028495" y="5568193"/>
            <a:ext cx="5011266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$10M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9082B5-3048-4FAC-071D-B772DBD497BB}"/>
              </a:ext>
            </a:extLst>
          </p:cNvPr>
          <p:cNvSpPr txBox="1"/>
          <p:nvPr/>
        </p:nvSpPr>
        <p:spPr>
          <a:xfrm>
            <a:off x="-41261" y="4768665"/>
            <a:ext cx="3193503" cy="1216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US" sz="1500" b="1" dirty="0">
                <a:solidFill>
                  <a:srgbClr val="6C176A"/>
                </a:solidFill>
                <a:latin typeface="Arial" charset="0"/>
                <a:ea typeface="Arial" charset="0"/>
                <a:cs typeface="Arial" charset="0"/>
              </a:rPr>
              <a:t>Capital Program Needs</a:t>
            </a:r>
          </a:p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US" sz="1500" b="1" dirty="0">
                <a:solidFill>
                  <a:srgbClr val="326666"/>
                </a:solidFill>
                <a:latin typeface="Arial" charset="0"/>
                <a:ea typeface="Arial" charset="0"/>
                <a:cs typeface="Arial" charset="0"/>
              </a:rPr>
              <a:t>Contracted Non-Dilutive Funding</a:t>
            </a:r>
          </a:p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Potential VC + Fed Funds</a:t>
            </a:r>
          </a:p>
        </p:txBody>
      </p:sp>
      <p:sp>
        <p:nvSpPr>
          <p:cNvPr id="58" name="Google Shape;339;p14">
            <a:extLst>
              <a:ext uri="{FF2B5EF4-FFF2-40B4-BE49-F238E27FC236}">
                <a16:creationId xmlns:a16="http://schemas.microsoft.com/office/drawing/2014/main" id="{657796FA-6477-3B86-596D-9587B3D54BE7}"/>
              </a:ext>
            </a:extLst>
          </p:cNvPr>
          <p:cNvSpPr txBox="1"/>
          <p:nvPr/>
        </p:nvSpPr>
        <p:spPr>
          <a:xfrm>
            <a:off x="3138818" y="4825227"/>
            <a:ext cx="5900942" cy="365760"/>
          </a:xfrm>
          <a:prstGeom prst="rect">
            <a:avLst/>
          </a:prstGeom>
          <a:solidFill>
            <a:srgbClr val="6C166A"/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$16M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Google Shape;339;p14">
            <a:extLst>
              <a:ext uri="{FF2B5EF4-FFF2-40B4-BE49-F238E27FC236}">
                <a16:creationId xmlns:a16="http://schemas.microsoft.com/office/drawing/2014/main" id="{DEDE26C4-DEB4-8AE5-4303-DE8156FD743B}"/>
              </a:ext>
            </a:extLst>
          </p:cNvPr>
          <p:cNvSpPr txBox="1"/>
          <p:nvPr/>
        </p:nvSpPr>
        <p:spPr>
          <a:xfrm>
            <a:off x="9171283" y="4832635"/>
            <a:ext cx="3006598" cy="365760"/>
          </a:xfrm>
          <a:prstGeom prst="rect">
            <a:avLst/>
          </a:prstGeom>
          <a:solidFill>
            <a:srgbClr val="6C166A"/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$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35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M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Google Shape;342;p14">
            <a:extLst>
              <a:ext uri="{FF2B5EF4-FFF2-40B4-BE49-F238E27FC236}">
                <a16:creationId xmlns:a16="http://schemas.microsoft.com/office/drawing/2014/main" id="{FF39EDAF-EDBE-88FD-FC76-8ABED6C49F19}"/>
              </a:ext>
            </a:extLst>
          </p:cNvPr>
          <p:cNvSpPr/>
          <p:nvPr/>
        </p:nvSpPr>
        <p:spPr>
          <a:xfrm>
            <a:off x="9187604" y="5391721"/>
            <a:ext cx="1168498" cy="888260"/>
          </a:xfrm>
          <a:prstGeom prst="rect">
            <a:avLst/>
          </a:prstGeom>
          <a:solidFill>
            <a:srgbClr val="BBCCED"/>
          </a:solidFill>
          <a:ln w="28575" cap="flat" cmpd="sng">
            <a:solidFill>
              <a:srgbClr val="666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EUA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US &amp; Global Access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Google Shape;173;p27">
            <a:extLst>
              <a:ext uri="{FF2B5EF4-FFF2-40B4-BE49-F238E27FC236}">
                <a16:creationId xmlns:a16="http://schemas.microsoft.com/office/drawing/2014/main" id="{C958E8F6-E713-1746-4617-2FA673E0DCD7}"/>
              </a:ext>
            </a:extLst>
          </p:cNvPr>
          <p:cNvSpPr txBox="1"/>
          <p:nvPr/>
        </p:nvSpPr>
        <p:spPr>
          <a:xfrm>
            <a:off x="8394003" y="3882953"/>
            <a:ext cx="1280160" cy="369291"/>
          </a:xfrm>
          <a:prstGeom prst="rect">
            <a:avLst/>
          </a:prstGeom>
          <a:solidFill>
            <a:srgbClr val="BACCEC"/>
          </a:solidFill>
          <a:ln w="2857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EoP1 Mtg</a:t>
            </a:r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28993C75-B23E-7507-38FD-2971A488E65C}"/>
              </a:ext>
            </a:extLst>
          </p:cNvPr>
          <p:cNvSpPr/>
          <p:nvPr/>
        </p:nvSpPr>
        <p:spPr bwMode="auto">
          <a:xfrm>
            <a:off x="9187604" y="5049798"/>
            <a:ext cx="1168498" cy="340458"/>
          </a:xfrm>
          <a:prstGeom prst="triangle">
            <a:avLst>
              <a:gd name="adj" fmla="val 50000"/>
            </a:avLst>
          </a:prstGeom>
          <a:solidFill>
            <a:srgbClr val="BBCCED"/>
          </a:solidFill>
          <a:ln w="2857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438B8C-3838-DDE7-4E38-B5F61F53B544}"/>
              </a:ext>
            </a:extLst>
          </p:cNvPr>
          <p:cNvSpPr txBox="1"/>
          <p:nvPr/>
        </p:nvSpPr>
        <p:spPr>
          <a:xfrm>
            <a:off x="82296" y="2640949"/>
            <a:ext cx="182614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6C166A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DARPA Funded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A026386-89F6-82EF-B0D2-A4D6FEA9D071}"/>
              </a:ext>
            </a:extLst>
          </p:cNvPr>
          <p:cNvSpPr/>
          <p:nvPr/>
        </p:nvSpPr>
        <p:spPr bwMode="auto">
          <a:xfrm>
            <a:off x="82295" y="2081617"/>
            <a:ext cx="5760720" cy="491431"/>
          </a:xfrm>
          <a:prstGeom prst="rect">
            <a:avLst/>
          </a:prstGeom>
          <a:noFill/>
          <a:ln w="28575" cap="flat" cmpd="sng" algn="ctr">
            <a:solidFill>
              <a:srgbClr val="6C16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6666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73" name="Title 2">
            <a:extLst>
              <a:ext uri="{FF2B5EF4-FFF2-40B4-BE49-F238E27FC236}">
                <a16:creationId xmlns:a16="http://schemas.microsoft.com/office/drawing/2014/main" id="{F0C20C91-8762-9B9E-6FCC-F999A1B30B45}"/>
              </a:ext>
            </a:extLst>
          </p:cNvPr>
          <p:cNvSpPr txBox="1">
            <a:spLocks/>
          </p:cNvSpPr>
          <p:nvPr/>
        </p:nvSpPr>
        <p:spPr>
          <a:xfrm>
            <a:off x="3138816" y="462328"/>
            <a:ext cx="8349237" cy="64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6C17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i="1" err="1">
                <a:solidFill>
                  <a:srgbClr val="002060"/>
                </a:solidFill>
              </a:rPr>
              <a:t>SynthoPlate</a:t>
            </a:r>
            <a:r>
              <a:rPr lang="en-US" sz="3600" i="1">
                <a:solidFill>
                  <a:srgbClr val="002060"/>
                </a:solidFill>
              </a:rPr>
              <a:t> </a:t>
            </a:r>
            <a:r>
              <a:rPr lang="en-US" sz="3600">
                <a:solidFill>
                  <a:srgbClr val="002060"/>
                </a:solidFill>
              </a:rPr>
              <a:t>Development Roadmap</a:t>
            </a:r>
          </a:p>
        </p:txBody>
      </p:sp>
      <p:pic>
        <p:nvPicPr>
          <p:cNvPr id="2" name="Picture 1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9E0A4BA7-4D74-C0A6-9E24-61F3EB1E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  <p:sp>
        <p:nvSpPr>
          <p:cNvPr id="63" name="Google Shape;339;p14">
            <a:extLst>
              <a:ext uri="{FF2B5EF4-FFF2-40B4-BE49-F238E27FC236}">
                <a16:creationId xmlns:a16="http://schemas.microsoft.com/office/drawing/2014/main" id="{2080A9F3-4627-CE9C-8950-F2B6432D9CC5}"/>
              </a:ext>
            </a:extLst>
          </p:cNvPr>
          <p:cNvSpPr txBox="1"/>
          <p:nvPr/>
        </p:nvSpPr>
        <p:spPr>
          <a:xfrm>
            <a:off x="696601" y="-976516"/>
            <a:ext cx="5780745" cy="919356"/>
          </a:xfrm>
          <a:prstGeom prst="roundRect">
            <a:avLst/>
          </a:prstGeom>
          <a:solidFill>
            <a:srgbClr val="FAFF9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 eaLnBrk="0" fontAlgn="base" hangingPunct="0">
              <a:buClr>
                <a:srgbClr val="000000"/>
              </a:buClr>
              <a:buSzPts val="1800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Seeking $10M to get clinical safety data and potential EUA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287DC-B60E-9BF4-836E-FFE59AD802A1}"/>
              </a:ext>
            </a:extLst>
          </p:cNvPr>
          <p:cNvSpPr txBox="1"/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046 L 0.30742 0.6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EEA2C0-12A5-A462-DE5F-A3369979C109}"/>
              </a:ext>
            </a:extLst>
          </p:cNvPr>
          <p:cNvGrpSpPr/>
          <p:nvPr/>
        </p:nvGrpSpPr>
        <p:grpSpPr>
          <a:xfrm>
            <a:off x="5241317" y="4436054"/>
            <a:ext cx="1663119" cy="1192589"/>
            <a:chOff x="2519550" y="4638485"/>
            <a:chExt cx="1241613" cy="8903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E5A87F-0C24-061B-92EC-C60BEC65D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9550" y="4638485"/>
              <a:ext cx="1241613" cy="5469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074C3A-FFC4-AB97-67C7-011C9C0C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598" y="5153097"/>
              <a:ext cx="836610" cy="3757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4ABBA6-9A64-73B1-34DD-29AFC66E9E2F}"/>
              </a:ext>
            </a:extLst>
          </p:cNvPr>
          <p:cNvSpPr txBox="1">
            <a:spLocks/>
          </p:cNvSpPr>
          <p:nvPr/>
        </p:nvSpPr>
        <p:spPr>
          <a:xfrm>
            <a:off x="7465557" y="3174164"/>
            <a:ext cx="19829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200" b="1">
                <a:solidFill>
                  <a:srgbClr val="6C17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Anirban Sen Gupta, PhD</a:t>
            </a:r>
            <a:endParaRPr lang="en-US" sz="1100" b="1" i="1">
              <a:solidFill>
                <a:srgbClr val="6C17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CTO, Inventor, Co-Founder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sz="1100" i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Professor Biomedical Engineering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6788CA-DA1F-6B0E-BB7E-53727BFDCBD4}"/>
              </a:ext>
            </a:extLst>
          </p:cNvPr>
          <p:cNvSpPr txBox="1">
            <a:spLocks/>
          </p:cNvSpPr>
          <p:nvPr/>
        </p:nvSpPr>
        <p:spPr bwMode="auto">
          <a:xfrm>
            <a:off x="2844800" y="414364"/>
            <a:ext cx="9347200" cy="640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Executive Management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31C3D-79B4-2F6A-4FC4-30831F4C8A98}"/>
              </a:ext>
            </a:extLst>
          </p:cNvPr>
          <p:cNvSpPr txBox="1">
            <a:spLocks/>
          </p:cNvSpPr>
          <p:nvPr/>
        </p:nvSpPr>
        <p:spPr>
          <a:xfrm>
            <a:off x="224042" y="3174164"/>
            <a:ext cx="211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200" b="1">
                <a:solidFill>
                  <a:srgbClr val="6C17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Michael Bruckman, PhD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CEO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sz="1100" i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Former Chief Technology Officer at NanoBio Systems</a:t>
            </a:r>
            <a:endParaRPr lang="en-US" sz="1050" i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7AF59-59F5-DD32-6070-5A05C5A46CE2}"/>
              </a:ext>
            </a:extLst>
          </p:cNvPr>
          <p:cNvSpPr txBox="1">
            <a:spLocks/>
          </p:cNvSpPr>
          <p:nvPr/>
        </p:nvSpPr>
        <p:spPr>
          <a:xfrm>
            <a:off x="2665067" y="3174164"/>
            <a:ext cx="192024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200" b="1">
                <a:solidFill>
                  <a:srgbClr val="6C17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Christa Pawlowski, PhD</a:t>
            </a:r>
            <a:endParaRPr lang="en-US" sz="1100" b="1" i="1">
              <a:solidFill>
                <a:srgbClr val="6C17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COO, Co-Founder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sz="1100" i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COO for </a:t>
            </a:r>
            <a:r>
              <a:rPr lang="en-US" sz="105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Allinaire</a:t>
            </a: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Therapeutics (partnered with </a:t>
            </a:r>
            <a:r>
              <a:rPr lang="en-US" sz="105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Chiesi</a:t>
            </a: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and </a:t>
            </a:r>
            <a:r>
              <a:rPr lang="en-US" sz="105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SapVax</a:t>
            </a:r>
            <a:endParaRPr lang="en-US" sz="105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8FA88-DF44-92BD-464B-E68EB4921E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7" y="4140308"/>
            <a:ext cx="1653988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F56F57-AC69-55FC-C5BD-DC5EBD851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5" t="31851" r="11427" b="25531"/>
          <a:stretch/>
        </p:blipFill>
        <p:spPr>
          <a:xfrm>
            <a:off x="457319" y="4580902"/>
            <a:ext cx="1644644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64EC6A-CE88-D17E-1A41-634E7FF2A7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026" y="4250704"/>
            <a:ext cx="1494036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E81781-4D2B-1C8A-A4FA-177F78DFC0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615" y="4662764"/>
            <a:ext cx="1164843" cy="365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420ADA-480A-91FA-FDA8-D69EF5FF5A30}"/>
              </a:ext>
            </a:extLst>
          </p:cNvPr>
          <p:cNvSpPr txBox="1"/>
          <p:nvPr/>
        </p:nvSpPr>
        <p:spPr>
          <a:xfrm>
            <a:off x="9943532" y="3206823"/>
            <a:ext cx="1920240" cy="11003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200" b="1" dirty="0">
                <a:solidFill>
                  <a:srgbClr val="6C176A"/>
                </a:solidFill>
                <a:latin typeface="Arial"/>
                <a:ea typeface="ＭＳ Ｐゴシック"/>
                <a:cs typeface="Arial"/>
              </a:rPr>
              <a:t>Timothy </a:t>
            </a:r>
            <a:r>
              <a:rPr lang="en-US" sz="1200" b="1" dirty="0" err="1">
                <a:solidFill>
                  <a:srgbClr val="6C176A"/>
                </a:solidFill>
                <a:latin typeface="Arial"/>
                <a:ea typeface="ＭＳ Ｐゴシック"/>
                <a:cs typeface="Arial"/>
              </a:rPr>
              <a:t>Pelura</a:t>
            </a:r>
            <a:r>
              <a:rPr lang="en-US" sz="1200" b="1" dirty="0">
                <a:solidFill>
                  <a:srgbClr val="6C176A"/>
                </a:solidFill>
                <a:latin typeface="Arial"/>
                <a:ea typeface="ＭＳ Ｐゴシック"/>
                <a:cs typeface="Arial"/>
              </a:rPr>
              <a:t>, PhD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100" i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Executive Chair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sz="1100" i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Serial life science entrepreneur, 40+ years experience</a:t>
            </a:r>
            <a:endParaRPr lang="en-US" sz="105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3186B9-2A82-170D-1472-481A029950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898" y="4638197"/>
            <a:ext cx="1011936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63A6C5-E128-3091-AFFA-1229593B4C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204" y="4252733"/>
            <a:ext cx="1397726" cy="457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5A2DDD-17B9-8809-4CD3-1D7A0775A847}"/>
              </a:ext>
            </a:extLst>
          </p:cNvPr>
          <p:cNvSpPr txBox="1">
            <a:spLocks/>
          </p:cNvSpPr>
          <p:nvPr/>
        </p:nvSpPr>
        <p:spPr>
          <a:xfrm>
            <a:off x="5187868" y="3174164"/>
            <a:ext cx="1770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200" b="1">
                <a:solidFill>
                  <a:srgbClr val="6C17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Matthew Neal, MD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CMO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sz="1100" i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Trauma Surgeon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Dir. Pittsburgh Trauma and Transfusion Medical Research Center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A7D9C4-CAA1-2ED6-DA00-B8A0E63CA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5" t="31851" r="11427" b="25531"/>
          <a:stretch/>
        </p:blipFill>
        <p:spPr>
          <a:xfrm>
            <a:off x="7634732" y="4159264"/>
            <a:ext cx="1644644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1F5FD3-BAD9-82A5-3B54-0A78260560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264" y="4620593"/>
            <a:ext cx="1380744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3F309AC-8486-2CA8-4726-F8A317B1209D}"/>
              </a:ext>
            </a:extLst>
          </p:cNvPr>
          <p:cNvGrpSpPr/>
          <p:nvPr/>
        </p:nvGrpSpPr>
        <p:grpSpPr>
          <a:xfrm>
            <a:off x="6780016" y="5125368"/>
            <a:ext cx="5282558" cy="1371600"/>
            <a:chOff x="86798" y="5293788"/>
            <a:chExt cx="4471516" cy="1371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8EB1EC-FE04-E64D-321D-49737D9B433E}"/>
                </a:ext>
              </a:extLst>
            </p:cNvPr>
            <p:cNvSpPr/>
            <p:nvPr/>
          </p:nvSpPr>
          <p:spPr bwMode="auto">
            <a:xfrm>
              <a:off x="86799" y="5293788"/>
              <a:ext cx="4435639" cy="13716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Military Advisory Board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955CAA-5323-8044-A6D0-7DA45F920828}"/>
                </a:ext>
              </a:extLst>
            </p:cNvPr>
            <p:cNvSpPr txBox="1"/>
            <p:nvPr/>
          </p:nvSpPr>
          <p:spPr>
            <a:xfrm>
              <a:off x="86798" y="5751994"/>
              <a:ext cx="22879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Capt. Travis Polk, MD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Col. Michael Policastro, MD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Lt. Col. Phil Spinella, MD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3857BC-966B-B5C7-819B-3BA09FB65D07}"/>
                </a:ext>
              </a:extLst>
            </p:cNvPr>
            <p:cNvSpPr txBox="1"/>
            <p:nvPr/>
          </p:nvSpPr>
          <p:spPr>
            <a:xfrm>
              <a:off x="2297462" y="5751994"/>
              <a:ext cx="22608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Brig. Gen. Mike Cornell, JD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Joe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Palfini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, MSN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41AD4C-40D0-5554-E213-6C8B854529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68" y="1442743"/>
            <a:ext cx="1357347" cy="1748118"/>
          </a:xfrm>
          <a:prstGeom prst="ellipse">
            <a:avLst/>
          </a:prstGeom>
          <a:ln>
            <a:solidFill>
              <a:srgbClr val="001746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14FA1C-D472-AB1D-DEEB-15D524FA20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514" y="1442743"/>
            <a:ext cx="1357347" cy="1748118"/>
          </a:xfrm>
          <a:prstGeom prst="ellipse">
            <a:avLst/>
          </a:prstGeom>
          <a:ln>
            <a:solidFill>
              <a:srgbClr val="001746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58DA39-5F2B-F7E5-DAFA-69A08BD3ADD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979" y="1442743"/>
            <a:ext cx="1357347" cy="1748118"/>
          </a:xfrm>
          <a:prstGeom prst="ellipse">
            <a:avLst/>
          </a:prstGeom>
          <a:ln>
            <a:solidFill>
              <a:srgbClr val="001746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5B6241-8D4C-2A0B-64A4-43788688E09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8381" y="1442743"/>
            <a:ext cx="1357346" cy="1748117"/>
          </a:xfrm>
          <a:prstGeom prst="ellipse">
            <a:avLst/>
          </a:prstGeom>
          <a:ln>
            <a:solidFill>
              <a:srgbClr val="001746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A395CB-E469-82D5-9C0E-FB705DBC9F0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203" y="1442743"/>
            <a:ext cx="1357347" cy="1748118"/>
          </a:xfrm>
          <a:prstGeom prst="ellipse">
            <a:avLst/>
          </a:prstGeom>
          <a:ln>
            <a:solidFill>
              <a:srgbClr val="001746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447B76-80C0-2131-62D1-E5F6A59C726C}"/>
              </a:ext>
            </a:extLst>
          </p:cNvPr>
          <p:cNvGrpSpPr/>
          <p:nvPr/>
        </p:nvGrpSpPr>
        <p:grpSpPr>
          <a:xfrm>
            <a:off x="221247" y="5048681"/>
            <a:ext cx="4993346" cy="1371600"/>
            <a:chOff x="86798" y="5293787"/>
            <a:chExt cx="4226707" cy="13716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0FE02D-6376-5BC8-2E59-EEEFCD027221}"/>
                </a:ext>
              </a:extLst>
            </p:cNvPr>
            <p:cNvSpPr/>
            <p:nvPr/>
          </p:nvSpPr>
          <p:spPr bwMode="auto">
            <a:xfrm>
              <a:off x="86799" y="5293787"/>
              <a:ext cx="4226706" cy="13716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Scientific Advisory Board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0C3DDA-62DB-5D0D-9084-7C3FD9EE091D}"/>
                </a:ext>
              </a:extLst>
            </p:cNvPr>
            <p:cNvSpPr txBox="1"/>
            <p:nvPr/>
          </p:nvSpPr>
          <p:spPr>
            <a:xfrm>
              <a:off x="86798" y="5751994"/>
              <a:ext cx="206681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Anirban Sen Gupta, PhD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Matthew Neal, MD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Phil Spinella, MD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BE6475-EB96-F717-BE21-DC141841C5DF}"/>
                </a:ext>
              </a:extLst>
            </p:cNvPr>
            <p:cNvSpPr txBox="1"/>
            <p:nvPr/>
          </p:nvSpPr>
          <p:spPr>
            <a:xfrm>
              <a:off x="2104977" y="5751994"/>
              <a:ext cx="21726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Jerry Levy, MD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Wolfgang Bergmeier, PhD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4CDAC0-218F-A172-B9E2-CCEE2C82B0CB}"/>
              </a:ext>
            </a:extLst>
          </p:cNvPr>
          <p:cNvSpPr txBox="1"/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pic>
        <p:nvPicPr>
          <p:cNvPr id="3" name="Picture 2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C77FD284-99F8-C4CD-80D6-1C68F645B6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770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21ED-D24F-A9C0-71F4-A3203194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19FD789A-6C88-4387-3C14-49ABFE98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328753"/>
            <a:ext cx="2399100" cy="892688"/>
          </a:xfrm>
          <a:prstGeom prst="rect">
            <a:avLst/>
          </a:prstGeom>
          <a:noFill/>
        </p:spPr>
      </p:pic>
      <p:pic>
        <p:nvPicPr>
          <p:cNvPr id="22" name="Picture 6" descr="TVSF | Launch Dayton">
            <a:extLst>
              <a:ext uri="{FF2B5EF4-FFF2-40B4-BE49-F238E27FC236}">
                <a16:creationId xmlns:a16="http://schemas.microsoft.com/office/drawing/2014/main" id="{82262A7C-DBAF-0CEC-40B0-2C166180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98" y="4238827"/>
            <a:ext cx="1286780" cy="8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C7799B-A73B-DE5C-8627-E7A6C014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9"/>
          <a:stretch/>
        </p:blipFill>
        <p:spPr>
          <a:xfrm>
            <a:off x="-255782" y="-95588"/>
            <a:ext cx="12703567" cy="42336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6FF71DE-1C25-0FDB-DEC1-14036DBD9099}"/>
              </a:ext>
            </a:extLst>
          </p:cNvPr>
          <p:cNvSpPr txBox="1"/>
          <p:nvPr/>
        </p:nvSpPr>
        <p:spPr>
          <a:xfrm>
            <a:off x="4198847" y="6492457"/>
            <a:ext cx="379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mbruckman@haimatherapeutics.com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510876-FA39-550E-B27A-F5B567279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600" y="4975151"/>
            <a:ext cx="1457877" cy="1457877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30581221-38A0-C365-5A86-B37AE0F7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546" y="5313238"/>
            <a:ext cx="2014146" cy="10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61C02485-4CD7-474A-991A-105CF852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2219"/>
            <a:ext cx="1382461" cy="13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B40E27-F06D-0233-FEE9-1EBB74986C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093" y="4437389"/>
            <a:ext cx="1311643" cy="7797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7D9A963F-29C3-83CA-0374-2AD55AEF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2435" y="4240280"/>
            <a:ext cx="1914961" cy="6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WRU unveils new logo, community left divided – The Observer">
            <a:extLst>
              <a:ext uri="{FF2B5EF4-FFF2-40B4-BE49-F238E27FC236}">
                <a16:creationId xmlns:a16="http://schemas.microsoft.com/office/drawing/2014/main" id="{F4743FEE-D999-2729-BDEB-6541C96B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0309" y="5313237"/>
            <a:ext cx="1889983" cy="9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OLEDWorks Receives Federal SBIR Grant for Automotive OLED Lighting Research">
            <a:extLst>
              <a:ext uri="{FF2B5EF4-FFF2-40B4-BE49-F238E27FC236}">
                <a16:creationId xmlns:a16="http://schemas.microsoft.com/office/drawing/2014/main" id="{56CD8DE9-08AA-0019-305E-0245F8787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9" t="10797" r="13318" b="12051"/>
          <a:stretch/>
        </p:blipFill>
        <p:spPr bwMode="auto">
          <a:xfrm>
            <a:off x="5841037" y="5047975"/>
            <a:ext cx="3748211" cy="13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erocity Capital">
            <a:extLst>
              <a:ext uri="{FF2B5EF4-FFF2-40B4-BE49-F238E27FC236}">
                <a16:creationId xmlns:a16="http://schemas.microsoft.com/office/drawing/2014/main" id="{819DAA12-8B92-25D6-6C52-9825D1E5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7" y="4367509"/>
            <a:ext cx="3413115" cy="8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6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lcf76f155ced4ddcb4097134ff3c332f xmlns="47f86385-5faa-4594-8ecf-f9ce1cbeefe1">
      <Terms xmlns="http://schemas.microsoft.com/office/infopath/2007/PartnerControls"/>
    </lcf76f155ced4ddcb4097134ff3c332f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C288B8-5DD1-4CDA-92D4-AF3A35DD616E}"/>
</file>

<file path=customXml/itemProps2.xml><?xml version="1.0" encoding="utf-8"?>
<ds:datastoreItem xmlns:ds="http://schemas.openxmlformats.org/officeDocument/2006/customXml" ds:itemID="{CC71C8D1-8FE7-4245-813C-5FEDECF2B0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5F55D-02FF-438E-963C-10639926D04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37d37ed1-8749-49f4-9067-2875fbf41bec"/>
    <ds:schemaRef ds:uri="826e28ec-6d23-4528-a2d3-432c5f4821b6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622b5ed-ab45-482e-ac56-eb5d956bef75}" enabled="0" method="" siteId="{a622b5ed-ab45-482e-ac56-eb5d956bef7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5326</TotalTime>
  <Words>729</Words>
  <Application>Microsoft Macintosh PowerPoint</Application>
  <PresentationFormat>Widescreen</PresentationFormat>
  <Paragraphs>173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Acumin Pro</vt:lpstr>
      <vt:lpstr>Aptos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Michael Bruckman</cp:lastModifiedBy>
  <cp:revision>12</cp:revision>
  <dcterms:created xsi:type="dcterms:W3CDTF">2024-12-13T20:37:58Z</dcterms:created>
  <dcterms:modified xsi:type="dcterms:W3CDTF">2026-02-03T04:56:36Z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