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12"/>
  </p:notesMasterIdLst>
  <p:sldIdLst>
    <p:sldId id="256" r:id="rId5"/>
    <p:sldId id="259" r:id="rId6"/>
    <p:sldId id="428" r:id="rId7"/>
    <p:sldId id="435" r:id="rId8"/>
    <p:sldId id="430" r:id="rId9"/>
    <p:sldId id="431" r:id="rId10"/>
    <p:sldId id="43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60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34"/>
    <a:srgbClr val="3A4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B3295-6E1B-C13F-B181-66634A028992}" v="1" dt="2026-01-27T19:18:05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9428"/>
  </p:normalViewPr>
  <p:slideViewPr>
    <p:cSldViewPr snapToGrid="0">
      <p:cViewPr varScale="1">
        <p:scale>
          <a:sx n="77" d="100"/>
          <a:sy n="77" d="100"/>
        </p:scale>
        <p:origin x="1936" y="192"/>
      </p:cViewPr>
      <p:guideLst>
        <p:guide orient="horz" pos="672"/>
        <p:guide pos="60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Chase" userId="S::christina.chase@mtec-sc.org::497492ab-8805-41f4-a34b-0e3c4037ff12" providerId="AD" clId="Web-{A98B3295-6E1B-C13F-B181-66634A028992}"/>
    <pc:docChg chg="modSld">
      <pc:chgData name="Christina Chase" userId="S::christina.chase@mtec-sc.org::497492ab-8805-41f4-a34b-0e3c4037ff12" providerId="AD" clId="Web-{A98B3295-6E1B-C13F-B181-66634A028992}" dt="2026-01-27T19:18:05.040" v="0" actId="1076"/>
      <pc:docMkLst>
        <pc:docMk/>
      </pc:docMkLst>
      <pc:sldChg chg="modSp">
        <pc:chgData name="Christina Chase" userId="S::christina.chase@mtec-sc.org::497492ab-8805-41f4-a34b-0e3c4037ff12" providerId="AD" clId="Web-{A98B3295-6E1B-C13F-B181-66634A028992}" dt="2026-01-27T19:18:05.040" v="0" actId="1076"/>
        <pc:sldMkLst>
          <pc:docMk/>
          <pc:sldMk cId="61686850" sldId="256"/>
        </pc:sldMkLst>
        <pc:grpChg chg="mod">
          <ac:chgData name="Christina Chase" userId="S::christina.chase@mtec-sc.org::497492ab-8805-41f4-a34b-0e3c4037ff12" providerId="AD" clId="Web-{A98B3295-6E1B-C13F-B181-66634A028992}" dt="2026-01-27T19:18:05.040" v="0" actId="1076"/>
          <ac:grpSpMkLst>
            <pc:docMk/>
            <pc:sldMk cId="61686850" sldId="256"/>
            <ac:grpSpMk id="7" creationId="{47067AFF-98EA-F324-222E-3E47CD79DAB8}"/>
          </ac:grpSpMkLst>
        </pc:gr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emssolutionsint.blogspot.com/2016/11/guia-europea-del-manejo-de-la.html?spref=pi" TargetMode="External"/><Relationship Id="rId1" Type="http://schemas.openxmlformats.org/officeDocument/2006/relationships/image" Target="../media/image24.jpe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emssolutionsint.blogspot.com/2016/11/guia-europea-del-manejo-de-la.html?spref=pi" TargetMode="External"/><Relationship Id="rId1" Type="http://schemas.openxmlformats.org/officeDocument/2006/relationships/image" Target="../media/image24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831C2-3CC6-434A-966A-4BED65C42796}" type="doc">
      <dgm:prSet loTypeId="urn:microsoft.com/office/officeart/2005/8/layout/radial4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9DC4C8B7-E277-6344-9FB0-A2E25246F325}">
      <dgm:prSet custT="1"/>
      <dgm:spPr/>
      <dgm:t>
        <a:bodyPr tIns="91440" anchor="t"/>
        <a:lstStyle/>
        <a:p>
          <a:pPr algn="ctr"/>
          <a:r>
            <a:rPr lang="en-US" sz="1600" b="1">
              <a:solidFill>
                <a:srgbClr val="EC9391"/>
              </a:solidFill>
            </a:rPr>
            <a:t>56% reduction </a:t>
          </a:r>
          <a:r>
            <a:rPr lang="en-US" sz="1600" b="0"/>
            <a:t>in total blood loss </a:t>
          </a:r>
          <a:r>
            <a:rPr lang="en-US" sz="1600"/>
            <a:t>vs. standards of care</a:t>
          </a:r>
        </a:p>
      </dgm:t>
    </dgm:pt>
    <dgm:pt modelId="{BE5377D1-BD53-A24A-8710-AFD6BE777A44}" type="parTrans" cxnId="{AC2C2B3D-E273-2646-AD5D-6C9B64C50245}">
      <dgm:prSet/>
      <dgm:spPr/>
      <dgm:t>
        <a:bodyPr/>
        <a:lstStyle/>
        <a:p>
          <a:endParaRPr lang="en-US"/>
        </a:p>
      </dgm:t>
    </dgm:pt>
    <dgm:pt modelId="{E8A8C165-9B92-E048-8C12-7546624735CF}" type="sibTrans" cxnId="{AC2C2B3D-E273-2646-AD5D-6C9B64C50245}">
      <dgm:prSet/>
      <dgm:spPr/>
      <dgm:t>
        <a:bodyPr/>
        <a:lstStyle/>
        <a:p>
          <a:endParaRPr lang="en-US"/>
        </a:p>
      </dgm:t>
    </dgm:pt>
    <dgm:pt modelId="{EC38EE35-532A-6A42-9223-8B5B187C9F44}">
      <dgm:prSet/>
      <dgm:spPr>
        <a:solidFill>
          <a:srgbClr val="4A5867"/>
        </a:solidFill>
      </dgm:spPr>
      <dgm:t>
        <a:bodyPr/>
        <a:lstStyle/>
        <a:p>
          <a:r>
            <a:rPr lang="en-US" b="1">
              <a:solidFill>
                <a:schemeClr val="bg1"/>
              </a:solidFill>
            </a:rPr>
            <a:t>Strong hemostatic outcomes meet clinical needs</a:t>
          </a:r>
        </a:p>
      </dgm:t>
    </dgm:pt>
    <dgm:pt modelId="{F059DB49-4FA6-BB4C-8651-6CEF95111F7D}" type="parTrans" cxnId="{D096B023-8D07-B446-9C53-F50756090792}">
      <dgm:prSet/>
      <dgm:spPr/>
      <dgm:t>
        <a:bodyPr/>
        <a:lstStyle/>
        <a:p>
          <a:endParaRPr lang="en-US"/>
        </a:p>
      </dgm:t>
    </dgm:pt>
    <dgm:pt modelId="{0BF6BF8E-F7D3-E54A-A77B-5753D9965C2E}" type="sibTrans" cxnId="{D096B023-8D07-B446-9C53-F50756090792}">
      <dgm:prSet/>
      <dgm:spPr/>
      <dgm:t>
        <a:bodyPr/>
        <a:lstStyle/>
        <a:p>
          <a:endParaRPr lang="en-US"/>
        </a:p>
      </dgm:t>
    </dgm:pt>
    <dgm:pt modelId="{2B85CE27-E263-774F-9E31-3558493573E4}">
      <dgm:prSet custT="1"/>
      <dgm:spPr/>
      <dgm:t>
        <a:bodyPr tIns="91440" anchor="t"/>
        <a:lstStyle/>
        <a:p>
          <a:r>
            <a:rPr lang="en-US" sz="1600" b="1">
              <a:solidFill>
                <a:srgbClr val="EC9391"/>
              </a:solidFill>
            </a:rPr>
            <a:t>100%</a:t>
          </a:r>
          <a:r>
            <a:rPr lang="en-US" sz="1600" b="1"/>
            <a:t> </a:t>
          </a:r>
          <a:r>
            <a:rPr lang="en-US" sz="1600" b="0"/>
            <a:t>of animals achieved complete hemostasis within the golden hour</a:t>
          </a:r>
          <a:endParaRPr lang="en-US" sz="1600"/>
        </a:p>
      </dgm:t>
    </dgm:pt>
    <dgm:pt modelId="{F5630621-AF9A-1C4D-8CFC-2B611F24D691}" type="parTrans" cxnId="{A49C7B00-C3A8-B64C-9C69-8C0FA85E5959}">
      <dgm:prSet/>
      <dgm:spPr/>
      <dgm:t>
        <a:bodyPr/>
        <a:lstStyle/>
        <a:p>
          <a:endParaRPr lang="en-US"/>
        </a:p>
      </dgm:t>
    </dgm:pt>
    <dgm:pt modelId="{244CCB1B-6ED4-F047-8431-9D1EDE6EAE16}" type="sibTrans" cxnId="{A49C7B00-C3A8-B64C-9C69-8C0FA85E5959}">
      <dgm:prSet/>
      <dgm:spPr/>
      <dgm:t>
        <a:bodyPr/>
        <a:lstStyle/>
        <a:p>
          <a:endParaRPr lang="en-US"/>
        </a:p>
      </dgm:t>
    </dgm:pt>
    <dgm:pt modelId="{50E4FC1E-C3D1-AA48-8C0F-DDDC315AB484}">
      <dgm:prSet custT="1"/>
      <dgm:spPr/>
      <dgm:t>
        <a:bodyPr tIns="91440" anchor="t"/>
        <a:lstStyle/>
        <a:p>
          <a:r>
            <a:rPr lang="en-US" sz="1600" b="1">
              <a:solidFill>
                <a:srgbClr val="EC9391"/>
              </a:solidFill>
            </a:rPr>
            <a:t>33.3% </a:t>
          </a:r>
          <a:r>
            <a:rPr lang="en-US" sz="1600" b="1" i="0">
              <a:solidFill>
                <a:srgbClr val="EC9391"/>
              </a:solidFill>
            </a:rPr>
            <a:t>faster </a:t>
          </a:r>
          <a:r>
            <a:rPr lang="en-US" sz="1600" b="0" i="0"/>
            <a:t>stoppage of bleeding </a:t>
          </a:r>
          <a:r>
            <a:rPr lang="en-US" sz="1600"/>
            <a:t>vs. standards of care </a:t>
          </a:r>
        </a:p>
      </dgm:t>
    </dgm:pt>
    <dgm:pt modelId="{6B75D574-44F4-B349-8DDB-16AF3B5E3A1B}" type="parTrans" cxnId="{ABCF9FD1-3BBE-CC45-A5C0-F0124487B71D}">
      <dgm:prSet/>
      <dgm:spPr/>
      <dgm:t>
        <a:bodyPr/>
        <a:lstStyle/>
        <a:p>
          <a:endParaRPr lang="en-US"/>
        </a:p>
      </dgm:t>
    </dgm:pt>
    <dgm:pt modelId="{06596333-506E-1A49-874F-26775B350603}" type="sibTrans" cxnId="{ABCF9FD1-3BBE-CC45-A5C0-F0124487B71D}">
      <dgm:prSet/>
      <dgm:spPr/>
      <dgm:t>
        <a:bodyPr/>
        <a:lstStyle/>
        <a:p>
          <a:endParaRPr lang="en-US"/>
        </a:p>
      </dgm:t>
    </dgm:pt>
    <dgm:pt modelId="{63E5BB17-F0D7-3746-9526-1783C234FB11}" type="pres">
      <dgm:prSet presAssocID="{FB9831C2-3CC6-434A-966A-4BED65C4279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016E85D-7641-FB4C-995C-829BA3BC01BE}" type="pres">
      <dgm:prSet presAssocID="{EC38EE35-532A-6A42-9223-8B5B187C9F44}" presName="centerShape" presStyleLbl="node0" presStyleIdx="0" presStyleCnt="1"/>
      <dgm:spPr/>
    </dgm:pt>
    <dgm:pt modelId="{05BA3760-764C-EA49-A1A9-F8A4851C1BB0}" type="pres">
      <dgm:prSet presAssocID="{F5630621-AF9A-1C4D-8CFC-2B611F24D691}" presName="parTrans" presStyleLbl="bgSibTrans2D1" presStyleIdx="0" presStyleCnt="3"/>
      <dgm:spPr/>
    </dgm:pt>
    <dgm:pt modelId="{96334AD0-9DAB-474E-8D2C-A094DA896902}" type="pres">
      <dgm:prSet presAssocID="{2B85CE27-E263-774F-9E31-3558493573E4}" presName="node" presStyleLbl="node1" presStyleIdx="0" presStyleCnt="3">
        <dgm:presLayoutVars>
          <dgm:bulletEnabled val="1"/>
        </dgm:presLayoutVars>
      </dgm:prSet>
      <dgm:spPr/>
    </dgm:pt>
    <dgm:pt modelId="{088E1785-2569-5F48-A8F6-4C0FE38606CE}" type="pres">
      <dgm:prSet presAssocID="{6B75D574-44F4-B349-8DDB-16AF3B5E3A1B}" presName="parTrans" presStyleLbl="bgSibTrans2D1" presStyleIdx="1" presStyleCnt="3"/>
      <dgm:spPr/>
    </dgm:pt>
    <dgm:pt modelId="{9C8333AA-C2EF-3B40-9BF4-9DC8CE98181C}" type="pres">
      <dgm:prSet presAssocID="{50E4FC1E-C3D1-AA48-8C0F-DDDC315AB484}" presName="node" presStyleLbl="node1" presStyleIdx="1" presStyleCnt="3">
        <dgm:presLayoutVars>
          <dgm:bulletEnabled val="1"/>
        </dgm:presLayoutVars>
      </dgm:prSet>
      <dgm:spPr/>
    </dgm:pt>
    <dgm:pt modelId="{E7DC4C29-FCAA-6047-85A2-DF930D04B75D}" type="pres">
      <dgm:prSet presAssocID="{BE5377D1-BD53-A24A-8710-AFD6BE777A44}" presName="parTrans" presStyleLbl="bgSibTrans2D1" presStyleIdx="2" presStyleCnt="3"/>
      <dgm:spPr/>
    </dgm:pt>
    <dgm:pt modelId="{1E7A56B7-DF5E-4248-8155-328B4E3C8EA6}" type="pres">
      <dgm:prSet presAssocID="{9DC4C8B7-E277-6344-9FB0-A2E25246F325}" presName="node" presStyleLbl="node1" presStyleIdx="2" presStyleCnt="3">
        <dgm:presLayoutVars>
          <dgm:bulletEnabled val="1"/>
        </dgm:presLayoutVars>
      </dgm:prSet>
      <dgm:spPr/>
    </dgm:pt>
  </dgm:ptLst>
  <dgm:cxnLst>
    <dgm:cxn modelId="{A49C7B00-C3A8-B64C-9C69-8C0FA85E5959}" srcId="{EC38EE35-532A-6A42-9223-8B5B187C9F44}" destId="{2B85CE27-E263-774F-9E31-3558493573E4}" srcOrd="0" destOrd="0" parTransId="{F5630621-AF9A-1C4D-8CFC-2B611F24D691}" sibTransId="{244CCB1B-6ED4-F047-8431-9D1EDE6EAE16}"/>
    <dgm:cxn modelId="{3A811C15-E5D7-1D40-99DB-8C337AA5C428}" type="presOf" srcId="{2B85CE27-E263-774F-9E31-3558493573E4}" destId="{96334AD0-9DAB-474E-8D2C-A094DA896902}" srcOrd="0" destOrd="0" presId="urn:microsoft.com/office/officeart/2005/8/layout/radial4"/>
    <dgm:cxn modelId="{D096B023-8D07-B446-9C53-F50756090792}" srcId="{FB9831C2-3CC6-434A-966A-4BED65C42796}" destId="{EC38EE35-532A-6A42-9223-8B5B187C9F44}" srcOrd="0" destOrd="0" parTransId="{F059DB49-4FA6-BB4C-8651-6CEF95111F7D}" sibTransId="{0BF6BF8E-F7D3-E54A-A77B-5753D9965C2E}"/>
    <dgm:cxn modelId="{4126123A-E8C5-3C49-8306-115188D4DC33}" type="presOf" srcId="{EC38EE35-532A-6A42-9223-8B5B187C9F44}" destId="{8016E85D-7641-FB4C-995C-829BA3BC01BE}" srcOrd="0" destOrd="0" presId="urn:microsoft.com/office/officeart/2005/8/layout/radial4"/>
    <dgm:cxn modelId="{AC2C2B3D-E273-2646-AD5D-6C9B64C50245}" srcId="{EC38EE35-532A-6A42-9223-8B5B187C9F44}" destId="{9DC4C8B7-E277-6344-9FB0-A2E25246F325}" srcOrd="2" destOrd="0" parTransId="{BE5377D1-BD53-A24A-8710-AFD6BE777A44}" sibTransId="{E8A8C165-9B92-E048-8C12-7546624735CF}"/>
    <dgm:cxn modelId="{64C2114F-E354-4D4B-AEEF-9C2C1F939903}" type="presOf" srcId="{50E4FC1E-C3D1-AA48-8C0F-DDDC315AB484}" destId="{9C8333AA-C2EF-3B40-9BF4-9DC8CE98181C}" srcOrd="0" destOrd="0" presId="urn:microsoft.com/office/officeart/2005/8/layout/radial4"/>
    <dgm:cxn modelId="{C6C99350-E341-9B45-BE6C-CB5859C9B61C}" type="presOf" srcId="{FB9831C2-3CC6-434A-966A-4BED65C42796}" destId="{63E5BB17-F0D7-3746-9526-1783C234FB11}" srcOrd="0" destOrd="0" presId="urn:microsoft.com/office/officeart/2005/8/layout/radial4"/>
    <dgm:cxn modelId="{4157E652-0DBC-2E48-802E-EB828EA93C84}" type="presOf" srcId="{F5630621-AF9A-1C4D-8CFC-2B611F24D691}" destId="{05BA3760-764C-EA49-A1A9-F8A4851C1BB0}" srcOrd="0" destOrd="0" presId="urn:microsoft.com/office/officeart/2005/8/layout/radial4"/>
    <dgm:cxn modelId="{76521B88-AE60-8E40-B488-D51679A9B177}" type="presOf" srcId="{9DC4C8B7-E277-6344-9FB0-A2E25246F325}" destId="{1E7A56B7-DF5E-4248-8155-328B4E3C8EA6}" srcOrd="0" destOrd="0" presId="urn:microsoft.com/office/officeart/2005/8/layout/radial4"/>
    <dgm:cxn modelId="{C68995C9-BF97-F44F-964C-5430AF982316}" type="presOf" srcId="{6B75D574-44F4-B349-8DDB-16AF3B5E3A1B}" destId="{088E1785-2569-5F48-A8F6-4C0FE38606CE}" srcOrd="0" destOrd="0" presId="urn:microsoft.com/office/officeart/2005/8/layout/radial4"/>
    <dgm:cxn modelId="{8ED1F8CA-674D-2F44-A95F-52843D80FA5B}" type="presOf" srcId="{BE5377D1-BD53-A24A-8710-AFD6BE777A44}" destId="{E7DC4C29-FCAA-6047-85A2-DF930D04B75D}" srcOrd="0" destOrd="0" presId="urn:microsoft.com/office/officeart/2005/8/layout/radial4"/>
    <dgm:cxn modelId="{ABCF9FD1-3BBE-CC45-A5C0-F0124487B71D}" srcId="{EC38EE35-532A-6A42-9223-8B5B187C9F44}" destId="{50E4FC1E-C3D1-AA48-8C0F-DDDC315AB484}" srcOrd="1" destOrd="0" parTransId="{6B75D574-44F4-B349-8DDB-16AF3B5E3A1B}" sibTransId="{06596333-506E-1A49-874F-26775B350603}"/>
    <dgm:cxn modelId="{8A8B62B0-727D-E44F-BCAE-A9FD4866B9BF}" type="presParOf" srcId="{63E5BB17-F0D7-3746-9526-1783C234FB11}" destId="{8016E85D-7641-FB4C-995C-829BA3BC01BE}" srcOrd="0" destOrd="0" presId="urn:microsoft.com/office/officeart/2005/8/layout/radial4"/>
    <dgm:cxn modelId="{8929E536-B3FF-B94C-AFF5-1EFA1E4C8387}" type="presParOf" srcId="{63E5BB17-F0D7-3746-9526-1783C234FB11}" destId="{05BA3760-764C-EA49-A1A9-F8A4851C1BB0}" srcOrd="1" destOrd="0" presId="urn:microsoft.com/office/officeart/2005/8/layout/radial4"/>
    <dgm:cxn modelId="{D51C6918-734D-9E41-9602-B3A08F4ACC5B}" type="presParOf" srcId="{63E5BB17-F0D7-3746-9526-1783C234FB11}" destId="{96334AD0-9DAB-474E-8D2C-A094DA896902}" srcOrd="2" destOrd="0" presId="urn:microsoft.com/office/officeart/2005/8/layout/radial4"/>
    <dgm:cxn modelId="{5895C01A-8BA0-714C-81C7-19B73C4D6527}" type="presParOf" srcId="{63E5BB17-F0D7-3746-9526-1783C234FB11}" destId="{088E1785-2569-5F48-A8F6-4C0FE38606CE}" srcOrd="3" destOrd="0" presId="urn:microsoft.com/office/officeart/2005/8/layout/radial4"/>
    <dgm:cxn modelId="{A0FBE65D-11B2-4945-A2A4-D6E8C051B4F2}" type="presParOf" srcId="{63E5BB17-F0D7-3746-9526-1783C234FB11}" destId="{9C8333AA-C2EF-3B40-9BF4-9DC8CE98181C}" srcOrd="4" destOrd="0" presId="urn:microsoft.com/office/officeart/2005/8/layout/radial4"/>
    <dgm:cxn modelId="{9923132A-A34A-7B4F-ADB5-B38DCF3656F9}" type="presParOf" srcId="{63E5BB17-F0D7-3746-9526-1783C234FB11}" destId="{E7DC4C29-FCAA-6047-85A2-DF930D04B75D}" srcOrd="5" destOrd="0" presId="urn:microsoft.com/office/officeart/2005/8/layout/radial4"/>
    <dgm:cxn modelId="{E01209DD-A8B8-694D-83A5-744BC1DA95B2}" type="presParOf" srcId="{63E5BB17-F0D7-3746-9526-1783C234FB11}" destId="{1E7A56B7-DF5E-4248-8155-328B4E3C8EA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FC1CF0-5DC3-C64A-BA0C-2305C1C235D7}" type="doc">
      <dgm:prSet loTypeId="urn:microsoft.com/office/officeart/2005/8/layout/hList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FD8CC33-9588-8240-AC85-ECD648D50486}">
      <dgm:prSet custT="1"/>
      <dgm:spPr>
        <a:solidFill>
          <a:srgbClr val="53C4C7"/>
        </a:solidFill>
      </dgm:spPr>
      <dgm:t>
        <a:bodyPr anchor="t"/>
        <a:lstStyle/>
        <a:p>
          <a:r>
            <a:rPr lang="en-US" sz="2800" u="none">
              <a:latin typeface="Futura Medium" panose="020B0602020204020303" pitchFamily="34" charset="-79"/>
              <a:cs typeface="Futura Medium"/>
            </a:rPr>
            <a:t>Transformative clinical and emergency approach to hemorrhage control</a:t>
          </a:r>
          <a:endParaRPr lang="en-US" sz="3200" u="none">
            <a:latin typeface="Futura Medium" panose="020B0602020204020303" pitchFamily="34" charset="-79"/>
            <a:cs typeface="Futura Medium"/>
          </a:endParaRPr>
        </a:p>
      </dgm:t>
    </dgm:pt>
    <dgm:pt modelId="{18DDB6CB-78E9-714D-98B8-1D750A223588}" type="parTrans" cxnId="{18BDC537-4845-6545-9057-784FCEA31D11}">
      <dgm:prSet/>
      <dgm:spPr/>
      <dgm:t>
        <a:bodyPr/>
        <a:lstStyle/>
        <a:p>
          <a:endParaRPr lang="en-US" sz="3600"/>
        </a:p>
      </dgm:t>
    </dgm:pt>
    <dgm:pt modelId="{BD90F19F-57A4-864B-A908-FC4E97762FA6}" type="sibTrans" cxnId="{18BDC537-4845-6545-9057-784FCEA31D11}">
      <dgm:prSet custT="1"/>
      <dgm:spPr/>
      <dgm:t>
        <a:bodyPr/>
        <a:lstStyle/>
        <a:p>
          <a:endParaRPr lang="en-US" sz="6000"/>
        </a:p>
      </dgm:t>
    </dgm:pt>
    <dgm:pt modelId="{7B069A3B-1E9D-444D-852A-5FDF684202FA}">
      <dgm:prSet custT="1"/>
      <dgm:spPr>
        <a:solidFill>
          <a:srgbClr val="4A5867"/>
        </a:solidFill>
      </dgm:spPr>
      <dgm:t>
        <a:bodyPr anchor="b"/>
        <a:lstStyle/>
        <a:p>
          <a:endParaRPr lang="en-US" sz="2800">
            <a:latin typeface="Futura Medium" panose="020B0602020204020303" pitchFamily="34" charset="-79"/>
            <a:cs typeface="Futura Medium" panose="020B0602020204020303" pitchFamily="34" charset="-79"/>
          </a:endParaRPr>
        </a:p>
        <a:p>
          <a:r>
            <a:rPr lang="en-US" sz="2800">
              <a:latin typeface="Futura Medium" panose="020B0602020204020303" pitchFamily="34" charset="-79"/>
              <a:cs typeface="Futura Medium"/>
            </a:rPr>
            <a:t>Clear roadmap to clinical translation &amp; market penetration</a:t>
          </a:r>
        </a:p>
      </dgm:t>
    </dgm:pt>
    <dgm:pt modelId="{35962D71-9683-C24C-A6A2-7BBD0555B5AB}" type="parTrans" cxnId="{E2B299B7-CA8C-2242-93F5-A2AABD16036C}">
      <dgm:prSet/>
      <dgm:spPr/>
      <dgm:t>
        <a:bodyPr/>
        <a:lstStyle/>
        <a:p>
          <a:endParaRPr lang="en-US" sz="3600"/>
        </a:p>
      </dgm:t>
    </dgm:pt>
    <dgm:pt modelId="{6E9A1D38-0D9C-4249-88D2-588215EB4740}" type="sibTrans" cxnId="{E2B299B7-CA8C-2242-93F5-A2AABD16036C}">
      <dgm:prSet custT="1"/>
      <dgm:spPr/>
      <dgm:t>
        <a:bodyPr/>
        <a:lstStyle/>
        <a:p>
          <a:endParaRPr lang="en-US" sz="6000"/>
        </a:p>
      </dgm:t>
    </dgm:pt>
    <dgm:pt modelId="{7D882EAA-7CE0-DB4F-963B-1AFC891E6011}">
      <dgm:prSet custT="1"/>
      <dgm:spPr>
        <a:solidFill>
          <a:srgbClr val="4F81BD"/>
        </a:solidFill>
      </dgm:spPr>
      <dgm:t>
        <a:bodyPr anchor="t"/>
        <a:lstStyle/>
        <a:p>
          <a:r>
            <a:rPr lang="en-US" sz="2800">
              <a:latin typeface="Futura Medium" panose="020B0602020204020303" pitchFamily="34" charset="-79"/>
              <a:cs typeface="Futura Medium"/>
            </a:rPr>
            <a:t>Current stage: manufacturing scale-up and non-GLP pharma/tox</a:t>
          </a:r>
        </a:p>
      </dgm:t>
    </dgm:pt>
    <dgm:pt modelId="{983815F4-1CF5-1640-9B33-53ABE1B10489}" type="parTrans" cxnId="{76D4B0A8-4A6E-4F4D-8682-FFD2D4A44343}">
      <dgm:prSet/>
      <dgm:spPr/>
      <dgm:t>
        <a:bodyPr/>
        <a:lstStyle/>
        <a:p>
          <a:endParaRPr lang="en-US" sz="3600"/>
        </a:p>
      </dgm:t>
    </dgm:pt>
    <dgm:pt modelId="{11064081-E5B4-3944-B000-E870255B8E92}" type="sibTrans" cxnId="{76D4B0A8-4A6E-4F4D-8682-FFD2D4A44343}">
      <dgm:prSet custT="1"/>
      <dgm:spPr/>
      <dgm:t>
        <a:bodyPr/>
        <a:lstStyle/>
        <a:p>
          <a:endParaRPr lang="en-US" sz="6000"/>
        </a:p>
      </dgm:t>
    </dgm:pt>
    <dgm:pt modelId="{281CB84A-1046-6640-AC8C-0DBAB89137BB}" type="pres">
      <dgm:prSet presAssocID="{92FC1CF0-5DC3-C64A-BA0C-2305C1C235D7}" presName="Name0" presStyleCnt="0">
        <dgm:presLayoutVars>
          <dgm:dir/>
          <dgm:resizeHandles val="exact"/>
        </dgm:presLayoutVars>
      </dgm:prSet>
      <dgm:spPr/>
    </dgm:pt>
    <dgm:pt modelId="{709B9FC1-5E9F-B342-9127-4ACD59306E32}" type="pres">
      <dgm:prSet presAssocID="{92FC1CF0-5DC3-C64A-BA0C-2305C1C235D7}" presName="fgShape" presStyleLbl="fgShp" presStyleIdx="0" presStyleCnt="1" custScaleY="79389" custLinFactNeighborY="30184"/>
      <dgm:spPr>
        <a:noFill/>
        <a:ln>
          <a:noFill/>
        </a:ln>
      </dgm:spPr>
    </dgm:pt>
    <dgm:pt modelId="{23E646D0-147D-1D44-BB04-303C9FA369AD}" type="pres">
      <dgm:prSet presAssocID="{92FC1CF0-5DC3-C64A-BA0C-2305C1C235D7}" presName="linComp" presStyleCnt="0"/>
      <dgm:spPr/>
    </dgm:pt>
    <dgm:pt modelId="{BCADB144-3516-FF41-9150-090B8997FD07}" type="pres">
      <dgm:prSet presAssocID="{9FD8CC33-9588-8240-AC85-ECD648D50486}" presName="compNode" presStyleCnt="0"/>
      <dgm:spPr/>
    </dgm:pt>
    <dgm:pt modelId="{B3057456-CBEA-5C4A-82E8-BDFAD46AB72C}" type="pres">
      <dgm:prSet presAssocID="{9FD8CC33-9588-8240-AC85-ECD648D50486}" presName="bkgdShape" presStyleLbl="node1" presStyleIdx="0" presStyleCnt="3"/>
      <dgm:spPr/>
    </dgm:pt>
    <dgm:pt modelId="{4CF8BB7E-A7F7-5D4F-9491-CA0ACE8DE662}" type="pres">
      <dgm:prSet presAssocID="{9FD8CC33-9588-8240-AC85-ECD648D50486}" presName="nodeTx" presStyleLbl="node1" presStyleIdx="0" presStyleCnt="3">
        <dgm:presLayoutVars>
          <dgm:bulletEnabled val="1"/>
        </dgm:presLayoutVars>
      </dgm:prSet>
      <dgm:spPr/>
    </dgm:pt>
    <dgm:pt modelId="{D0A7A43B-E202-DC4A-A42A-74DD7DE91953}" type="pres">
      <dgm:prSet presAssocID="{9FD8CC33-9588-8240-AC85-ECD648D50486}" presName="invisiNode" presStyleLbl="node1" presStyleIdx="0" presStyleCnt="3"/>
      <dgm:spPr/>
    </dgm:pt>
    <dgm:pt modelId="{92BAECAE-F062-434D-9CD7-0EF1AA64B56F}" type="pres">
      <dgm:prSet presAssocID="{9FD8CC33-9588-8240-AC85-ECD648D50486}" presName="imagNode" presStyleLbl="fgImgPlace1" presStyleIdx="0" presStyleCnt="3" custLinFactNeighborY="-7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5C80C751-330B-4F48-91E7-B5D429462E83}" type="pres">
      <dgm:prSet presAssocID="{BD90F19F-57A4-864B-A908-FC4E97762FA6}" presName="sibTrans" presStyleLbl="sibTrans2D1" presStyleIdx="0" presStyleCnt="0"/>
      <dgm:spPr/>
    </dgm:pt>
    <dgm:pt modelId="{429225F9-7AFB-7140-94AA-013031B421E2}" type="pres">
      <dgm:prSet presAssocID="{7B069A3B-1E9D-444D-852A-5FDF684202FA}" presName="compNode" presStyleCnt="0"/>
      <dgm:spPr/>
    </dgm:pt>
    <dgm:pt modelId="{944E039D-77E6-374E-8F4A-F5E3F0327FB3}" type="pres">
      <dgm:prSet presAssocID="{7B069A3B-1E9D-444D-852A-5FDF684202FA}" presName="bkgdShape" presStyleLbl="node1" presStyleIdx="1" presStyleCnt="3"/>
      <dgm:spPr/>
    </dgm:pt>
    <dgm:pt modelId="{CD193FAC-59B3-3D4F-A025-305E1F35EFB4}" type="pres">
      <dgm:prSet presAssocID="{7B069A3B-1E9D-444D-852A-5FDF684202FA}" presName="nodeTx" presStyleLbl="node1" presStyleIdx="1" presStyleCnt="3">
        <dgm:presLayoutVars>
          <dgm:bulletEnabled val="1"/>
        </dgm:presLayoutVars>
      </dgm:prSet>
      <dgm:spPr/>
    </dgm:pt>
    <dgm:pt modelId="{488128CC-4770-3C4C-84BA-2DF09B803C3A}" type="pres">
      <dgm:prSet presAssocID="{7B069A3B-1E9D-444D-852A-5FDF684202FA}" presName="invisiNode" presStyleLbl="node1" presStyleIdx="1" presStyleCnt="3"/>
      <dgm:spPr/>
    </dgm:pt>
    <dgm:pt modelId="{763606C6-17C8-594B-B8EA-16FDC5AA3767}" type="pres">
      <dgm:prSet presAssocID="{7B069A3B-1E9D-444D-852A-5FDF684202FA}" presName="imagNode" presStyleLbl="fgImgPlace1" presStyleIdx="1" presStyleCnt="3" custLinFactNeighborX="0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49FC38B-EB82-1948-876F-365982A0D69D}" type="pres">
      <dgm:prSet presAssocID="{6E9A1D38-0D9C-4249-88D2-588215EB4740}" presName="sibTrans" presStyleLbl="sibTrans2D1" presStyleIdx="0" presStyleCnt="0"/>
      <dgm:spPr/>
    </dgm:pt>
    <dgm:pt modelId="{D7F5B90C-8134-7C46-A893-E33F0FCF1BEA}" type="pres">
      <dgm:prSet presAssocID="{7D882EAA-7CE0-DB4F-963B-1AFC891E6011}" presName="compNode" presStyleCnt="0"/>
      <dgm:spPr/>
    </dgm:pt>
    <dgm:pt modelId="{58D17D6F-FBEB-4A4F-ABC7-9B725AA17480}" type="pres">
      <dgm:prSet presAssocID="{7D882EAA-7CE0-DB4F-963B-1AFC891E6011}" presName="bkgdShape" presStyleLbl="node1" presStyleIdx="2" presStyleCnt="3"/>
      <dgm:spPr/>
    </dgm:pt>
    <dgm:pt modelId="{0B292CD4-0C5D-6840-8778-9FDA48FAAB7E}" type="pres">
      <dgm:prSet presAssocID="{7D882EAA-7CE0-DB4F-963B-1AFC891E6011}" presName="nodeTx" presStyleLbl="node1" presStyleIdx="2" presStyleCnt="3">
        <dgm:presLayoutVars>
          <dgm:bulletEnabled val="1"/>
        </dgm:presLayoutVars>
      </dgm:prSet>
      <dgm:spPr/>
    </dgm:pt>
    <dgm:pt modelId="{B1DD6863-76B7-6146-96AE-C5045BBA8194}" type="pres">
      <dgm:prSet presAssocID="{7D882EAA-7CE0-DB4F-963B-1AFC891E6011}" presName="invisiNode" presStyleLbl="node1" presStyleIdx="2" presStyleCnt="3"/>
      <dgm:spPr/>
    </dgm:pt>
    <dgm:pt modelId="{8E32E628-6329-5246-8557-8D8F22AE245B}" type="pres">
      <dgm:prSet presAssocID="{7D882EAA-7CE0-DB4F-963B-1AFC891E6011}" presName="imagNode" presStyleLbl="fgImgPlace1" presStyleIdx="2" presStyleCnt="3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18BDC537-4845-6545-9057-784FCEA31D11}" srcId="{92FC1CF0-5DC3-C64A-BA0C-2305C1C235D7}" destId="{9FD8CC33-9588-8240-AC85-ECD648D50486}" srcOrd="0" destOrd="0" parTransId="{18DDB6CB-78E9-714D-98B8-1D750A223588}" sibTransId="{BD90F19F-57A4-864B-A908-FC4E97762FA6}"/>
    <dgm:cxn modelId="{29ACDE47-0A55-7541-9BBD-7C6EEFAA9ECF}" type="presOf" srcId="{7B069A3B-1E9D-444D-852A-5FDF684202FA}" destId="{CD193FAC-59B3-3D4F-A025-305E1F35EFB4}" srcOrd="1" destOrd="0" presId="urn:microsoft.com/office/officeart/2005/8/layout/hList7"/>
    <dgm:cxn modelId="{B92AF16E-57B0-DF4F-BBEB-BD32252DE655}" type="presOf" srcId="{9FD8CC33-9588-8240-AC85-ECD648D50486}" destId="{B3057456-CBEA-5C4A-82E8-BDFAD46AB72C}" srcOrd="0" destOrd="0" presId="urn:microsoft.com/office/officeart/2005/8/layout/hList7"/>
    <dgm:cxn modelId="{74A7BE75-A107-0A4A-BA57-896EE27002FE}" type="presOf" srcId="{7D882EAA-7CE0-DB4F-963B-1AFC891E6011}" destId="{0B292CD4-0C5D-6840-8778-9FDA48FAAB7E}" srcOrd="1" destOrd="0" presId="urn:microsoft.com/office/officeart/2005/8/layout/hList7"/>
    <dgm:cxn modelId="{C48DD958-A883-8C4E-BF51-8EA9802B236A}" type="presOf" srcId="{BD90F19F-57A4-864B-A908-FC4E97762FA6}" destId="{5C80C751-330B-4F48-91E7-B5D429462E83}" srcOrd="0" destOrd="0" presId="urn:microsoft.com/office/officeart/2005/8/layout/hList7"/>
    <dgm:cxn modelId="{76D4B0A8-4A6E-4F4D-8682-FFD2D4A44343}" srcId="{92FC1CF0-5DC3-C64A-BA0C-2305C1C235D7}" destId="{7D882EAA-7CE0-DB4F-963B-1AFC891E6011}" srcOrd="2" destOrd="0" parTransId="{983815F4-1CF5-1640-9B33-53ABE1B10489}" sibTransId="{11064081-E5B4-3944-B000-E870255B8E92}"/>
    <dgm:cxn modelId="{4552E7AB-035C-DE41-A5A5-E3CE38605944}" type="presOf" srcId="{6E9A1D38-0D9C-4249-88D2-588215EB4740}" destId="{C49FC38B-EB82-1948-876F-365982A0D69D}" srcOrd="0" destOrd="0" presId="urn:microsoft.com/office/officeart/2005/8/layout/hList7"/>
    <dgm:cxn modelId="{8C92F8AF-397D-8C48-9BE4-C5D8C81FA982}" type="presOf" srcId="{9FD8CC33-9588-8240-AC85-ECD648D50486}" destId="{4CF8BB7E-A7F7-5D4F-9491-CA0ACE8DE662}" srcOrd="1" destOrd="0" presId="urn:microsoft.com/office/officeart/2005/8/layout/hList7"/>
    <dgm:cxn modelId="{E2B299B7-CA8C-2242-93F5-A2AABD16036C}" srcId="{92FC1CF0-5DC3-C64A-BA0C-2305C1C235D7}" destId="{7B069A3B-1E9D-444D-852A-5FDF684202FA}" srcOrd="1" destOrd="0" parTransId="{35962D71-9683-C24C-A6A2-7BBD0555B5AB}" sibTransId="{6E9A1D38-0D9C-4249-88D2-588215EB4740}"/>
    <dgm:cxn modelId="{7608A9D0-7375-634B-969D-07DACF26735A}" type="presOf" srcId="{7B069A3B-1E9D-444D-852A-5FDF684202FA}" destId="{944E039D-77E6-374E-8F4A-F5E3F0327FB3}" srcOrd="0" destOrd="0" presId="urn:microsoft.com/office/officeart/2005/8/layout/hList7"/>
    <dgm:cxn modelId="{118E55D1-2674-8C47-9DD1-35D88DB8BE34}" type="presOf" srcId="{92FC1CF0-5DC3-C64A-BA0C-2305C1C235D7}" destId="{281CB84A-1046-6640-AC8C-0DBAB89137BB}" srcOrd="0" destOrd="0" presId="urn:microsoft.com/office/officeart/2005/8/layout/hList7"/>
    <dgm:cxn modelId="{D4277CEE-882F-7344-A353-A439A0E919D5}" type="presOf" srcId="{7D882EAA-7CE0-DB4F-963B-1AFC891E6011}" destId="{58D17D6F-FBEB-4A4F-ABC7-9B725AA17480}" srcOrd="0" destOrd="0" presId="urn:microsoft.com/office/officeart/2005/8/layout/hList7"/>
    <dgm:cxn modelId="{FB72037B-2041-D441-930C-16BB91A8982E}" type="presParOf" srcId="{281CB84A-1046-6640-AC8C-0DBAB89137BB}" destId="{709B9FC1-5E9F-B342-9127-4ACD59306E32}" srcOrd="0" destOrd="0" presId="urn:microsoft.com/office/officeart/2005/8/layout/hList7"/>
    <dgm:cxn modelId="{2AAA1EB5-DF50-BA42-B023-968A5AA0BF8C}" type="presParOf" srcId="{281CB84A-1046-6640-AC8C-0DBAB89137BB}" destId="{23E646D0-147D-1D44-BB04-303C9FA369AD}" srcOrd="1" destOrd="0" presId="urn:microsoft.com/office/officeart/2005/8/layout/hList7"/>
    <dgm:cxn modelId="{2AC2DBDE-B138-4845-BD10-0877B2955474}" type="presParOf" srcId="{23E646D0-147D-1D44-BB04-303C9FA369AD}" destId="{BCADB144-3516-FF41-9150-090B8997FD07}" srcOrd="0" destOrd="0" presId="urn:microsoft.com/office/officeart/2005/8/layout/hList7"/>
    <dgm:cxn modelId="{DE4BD1F9-DD25-494D-AFE9-0A89C3C880E5}" type="presParOf" srcId="{BCADB144-3516-FF41-9150-090B8997FD07}" destId="{B3057456-CBEA-5C4A-82E8-BDFAD46AB72C}" srcOrd="0" destOrd="0" presId="urn:microsoft.com/office/officeart/2005/8/layout/hList7"/>
    <dgm:cxn modelId="{9CAD7DEA-20E4-5447-BACF-D33A242C6F7D}" type="presParOf" srcId="{BCADB144-3516-FF41-9150-090B8997FD07}" destId="{4CF8BB7E-A7F7-5D4F-9491-CA0ACE8DE662}" srcOrd="1" destOrd="0" presId="urn:microsoft.com/office/officeart/2005/8/layout/hList7"/>
    <dgm:cxn modelId="{A968CCA2-6965-CA4B-88AF-F04BDE3F6FE3}" type="presParOf" srcId="{BCADB144-3516-FF41-9150-090B8997FD07}" destId="{D0A7A43B-E202-DC4A-A42A-74DD7DE91953}" srcOrd="2" destOrd="0" presId="urn:microsoft.com/office/officeart/2005/8/layout/hList7"/>
    <dgm:cxn modelId="{845611EE-DA4B-8E4E-BB6F-853F6B103F87}" type="presParOf" srcId="{BCADB144-3516-FF41-9150-090B8997FD07}" destId="{92BAECAE-F062-434D-9CD7-0EF1AA64B56F}" srcOrd="3" destOrd="0" presId="urn:microsoft.com/office/officeart/2005/8/layout/hList7"/>
    <dgm:cxn modelId="{F94EA249-61CA-CC43-A86B-8CAB80B4D30D}" type="presParOf" srcId="{23E646D0-147D-1D44-BB04-303C9FA369AD}" destId="{5C80C751-330B-4F48-91E7-B5D429462E83}" srcOrd="1" destOrd="0" presId="urn:microsoft.com/office/officeart/2005/8/layout/hList7"/>
    <dgm:cxn modelId="{8D670C8F-7B7F-8F4C-BA35-A75B5D6A2272}" type="presParOf" srcId="{23E646D0-147D-1D44-BB04-303C9FA369AD}" destId="{429225F9-7AFB-7140-94AA-013031B421E2}" srcOrd="2" destOrd="0" presId="urn:microsoft.com/office/officeart/2005/8/layout/hList7"/>
    <dgm:cxn modelId="{5D0F7C2D-BE45-C044-A8A2-EBA536663572}" type="presParOf" srcId="{429225F9-7AFB-7140-94AA-013031B421E2}" destId="{944E039D-77E6-374E-8F4A-F5E3F0327FB3}" srcOrd="0" destOrd="0" presId="urn:microsoft.com/office/officeart/2005/8/layout/hList7"/>
    <dgm:cxn modelId="{3860972F-7B5A-B54D-88F4-92526EC21596}" type="presParOf" srcId="{429225F9-7AFB-7140-94AA-013031B421E2}" destId="{CD193FAC-59B3-3D4F-A025-305E1F35EFB4}" srcOrd="1" destOrd="0" presId="urn:microsoft.com/office/officeart/2005/8/layout/hList7"/>
    <dgm:cxn modelId="{B057A317-3019-A84A-B239-3C9F9D8092F1}" type="presParOf" srcId="{429225F9-7AFB-7140-94AA-013031B421E2}" destId="{488128CC-4770-3C4C-84BA-2DF09B803C3A}" srcOrd="2" destOrd="0" presId="urn:microsoft.com/office/officeart/2005/8/layout/hList7"/>
    <dgm:cxn modelId="{7F502251-0935-994B-BDDF-E7F95FA16D74}" type="presParOf" srcId="{429225F9-7AFB-7140-94AA-013031B421E2}" destId="{763606C6-17C8-594B-B8EA-16FDC5AA3767}" srcOrd="3" destOrd="0" presId="urn:microsoft.com/office/officeart/2005/8/layout/hList7"/>
    <dgm:cxn modelId="{35EB259D-0326-1B43-916A-2E4F1A6C7BA1}" type="presParOf" srcId="{23E646D0-147D-1D44-BB04-303C9FA369AD}" destId="{C49FC38B-EB82-1948-876F-365982A0D69D}" srcOrd="3" destOrd="0" presId="urn:microsoft.com/office/officeart/2005/8/layout/hList7"/>
    <dgm:cxn modelId="{8F274CED-7E10-5A40-B5C2-229CAFC4841F}" type="presParOf" srcId="{23E646D0-147D-1D44-BB04-303C9FA369AD}" destId="{D7F5B90C-8134-7C46-A893-E33F0FCF1BEA}" srcOrd="4" destOrd="0" presId="urn:microsoft.com/office/officeart/2005/8/layout/hList7"/>
    <dgm:cxn modelId="{9112C43A-C8AD-F54B-8088-9D90D6487498}" type="presParOf" srcId="{D7F5B90C-8134-7C46-A893-E33F0FCF1BEA}" destId="{58D17D6F-FBEB-4A4F-ABC7-9B725AA17480}" srcOrd="0" destOrd="0" presId="urn:microsoft.com/office/officeart/2005/8/layout/hList7"/>
    <dgm:cxn modelId="{C8ADDE8A-B7A9-234F-86FE-4130369B37C5}" type="presParOf" srcId="{D7F5B90C-8134-7C46-A893-E33F0FCF1BEA}" destId="{0B292CD4-0C5D-6840-8778-9FDA48FAAB7E}" srcOrd="1" destOrd="0" presId="urn:microsoft.com/office/officeart/2005/8/layout/hList7"/>
    <dgm:cxn modelId="{21A63792-945F-7244-AA43-1F176F114D32}" type="presParOf" srcId="{D7F5B90C-8134-7C46-A893-E33F0FCF1BEA}" destId="{B1DD6863-76B7-6146-96AE-C5045BBA8194}" srcOrd="2" destOrd="0" presId="urn:microsoft.com/office/officeart/2005/8/layout/hList7"/>
    <dgm:cxn modelId="{8D294790-5CC5-9B42-A310-A070405205FB}" type="presParOf" srcId="{D7F5B90C-8134-7C46-A893-E33F0FCF1BEA}" destId="{8E32E628-6329-5246-8557-8D8F22AE245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6E85D-7641-FB4C-995C-829BA3BC01BE}">
      <dsp:nvSpPr>
        <dsp:cNvPr id="0" name=""/>
        <dsp:cNvSpPr/>
      </dsp:nvSpPr>
      <dsp:spPr>
        <a:xfrm>
          <a:off x="2140957" y="2288489"/>
          <a:ext cx="1772935" cy="1772935"/>
        </a:xfrm>
        <a:prstGeom prst="ellipse">
          <a:avLst/>
        </a:prstGeom>
        <a:solidFill>
          <a:srgbClr val="4A5867"/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chemeClr val="bg1"/>
              </a:solidFill>
            </a:rPr>
            <a:t>Strong hemostatic outcomes meet clinical needs</a:t>
          </a:r>
        </a:p>
      </dsp:txBody>
      <dsp:txXfrm>
        <a:off x="2400597" y="2548129"/>
        <a:ext cx="1253655" cy="1253655"/>
      </dsp:txXfrm>
    </dsp:sp>
    <dsp:sp modelId="{05BA3760-764C-EA49-A1A9-F8A4851C1BB0}">
      <dsp:nvSpPr>
        <dsp:cNvPr id="0" name=""/>
        <dsp:cNvSpPr/>
      </dsp:nvSpPr>
      <dsp:spPr>
        <a:xfrm rot="12900000">
          <a:off x="841857" y="1925727"/>
          <a:ext cx="1524589" cy="50528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34AD0-9DAB-474E-8D2C-A094DA896902}">
      <dsp:nvSpPr>
        <dsp:cNvPr id="0" name=""/>
        <dsp:cNvSpPr/>
      </dsp:nvSpPr>
      <dsp:spPr>
        <a:xfrm>
          <a:off x="137572" y="1067421"/>
          <a:ext cx="1684288" cy="13474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EC9391"/>
              </a:solidFill>
            </a:rPr>
            <a:t>100%</a:t>
          </a:r>
          <a:r>
            <a:rPr lang="en-US" sz="1600" b="1" kern="1200"/>
            <a:t> </a:t>
          </a:r>
          <a:r>
            <a:rPr lang="en-US" sz="1600" b="0" kern="1200"/>
            <a:t>of animals achieved complete hemostasis within the golden hour</a:t>
          </a:r>
          <a:endParaRPr lang="en-US" sz="1600" kern="1200"/>
        </a:p>
      </dsp:txBody>
      <dsp:txXfrm>
        <a:off x="177037" y="1106886"/>
        <a:ext cx="1605358" cy="1268501"/>
      </dsp:txXfrm>
    </dsp:sp>
    <dsp:sp modelId="{088E1785-2569-5F48-A8F6-4C0FE38606CE}">
      <dsp:nvSpPr>
        <dsp:cNvPr id="0" name=""/>
        <dsp:cNvSpPr/>
      </dsp:nvSpPr>
      <dsp:spPr>
        <a:xfrm rot="16200000">
          <a:off x="2265130" y="1184818"/>
          <a:ext cx="1524589" cy="50528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333AA-C2EF-3B40-9BF4-9DC8CE98181C}">
      <dsp:nvSpPr>
        <dsp:cNvPr id="0" name=""/>
        <dsp:cNvSpPr/>
      </dsp:nvSpPr>
      <dsp:spPr>
        <a:xfrm>
          <a:off x="2185280" y="1451"/>
          <a:ext cx="1684288" cy="13474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EC9391"/>
              </a:solidFill>
            </a:rPr>
            <a:t>33.3% </a:t>
          </a:r>
          <a:r>
            <a:rPr lang="en-US" sz="1600" b="1" i="0" kern="1200">
              <a:solidFill>
                <a:srgbClr val="EC9391"/>
              </a:solidFill>
            </a:rPr>
            <a:t>faster </a:t>
          </a:r>
          <a:r>
            <a:rPr lang="en-US" sz="1600" b="0" i="0" kern="1200"/>
            <a:t>stoppage of bleeding </a:t>
          </a:r>
          <a:r>
            <a:rPr lang="en-US" sz="1600" kern="1200"/>
            <a:t>vs. standards of care </a:t>
          </a:r>
        </a:p>
      </dsp:txBody>
      <dsp:txXfrm>
        <a:off x="2224745" y="40916"/>
        <a:ext cx="1605358" cy="1268501"/>
      </dsp:txXfrm>
    </dsp:sp>
    <dsp:sp modelId="{E7DC4C29-FCAA-6047-85A2-DF930D04B75D}">
      <dsp:nvSpPr>
        <dsp:cNvPr id="0" name=""/>
        <dsp:cNvSpPr/>
      </dsp:nvSpPr>
      <dsp:spPr>
        <a:xfrm rot="19500000">
          <a:off x="3688403" y="1925727"/>
          <a:ext cx="1524589" cy="50528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A56B7-DF5E-4248-8155-328B4E3C8EA6}">
      <dsp:nvSpPr>
        <dsp:cNvPr id="0" name=""/>
        <dsp:cNvSpPr/>
      </dsp:nvSpPr>
      <dsp:spPr>
        <a:xfrm>
          <a:off x="4232988" y="1067421"/>
          <a:ext cx="1684288" cy="13474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EC9391"/>
              </a:solidFill>
            </a:rPr>
            <a:t>56% reduction </a:t>
          </a:r>
          <a:r>
            <a:rPr lang="en-US" sz="1600" b="0" kern="1200"/>
            <a:t>in total blood loss </a:t>
          </a:r>
          <a:r>
            <a:rPr lang="en-US" sz="1600" kern="1200"/>
            <a:t>vs. standards of care</a:t>
          </a:r>
        </a:p>
      </dsp:txBody>
      <dsp:txXfrm>
        <a:off x="4272453" y="1106886"/>
        <a:ext cx="1605358" cy="1268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57456-CBEA-5C4A-82E8-BDFAD46AB72C}">
      <dsp:nvSpPr>
        <dsp:cNvPr id="0" name=""/>
        <dsp:cNvSpPr/>
      </dsp:nvSpPr>
      <dsp:spPr>
        <a:xfrm>
          <a:off x="2365" y="0"/>
          <a:ext cx="3680386" cy="4343401"/>
        </a:xfrm>
        <a:prstGeom prst="roundRect">
          <a:avLst>
            <a:gd name="adj" fmla="val 10000"/>
          </a:avLst>
        </a:prstGeom>
        <a:solidFill>
          <a:srgbClr val="53C4C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none" kern="1200">
              <a:latin typeface="Futura Medium" panose="020B0602020204020303" pitchFamily="34" charset="-79"/>
              <a:cs typeface="Futura Medium"/>
            </a:rPr>
            <a:t>Transformative clinical and emergency approach to hemorrhage control</a:t>
          </a:r>
          <a:endParaRPr lang="en-US" sz="3200" u="none" kern="1200">
            <a:latin typeface="Futura Medium" panose="020B0602020204020303" pitchFamily="34" charset="-79"/>
            <a:cs typeface="Futura Medium"/>
          </a:endParaRPr>
        </a:p>
      </dsp:txBody>
      <dsp:txXfrm>
        <a:off x="2365" y="1737360"/>
        <a:ext cx="3680386" cy="1737360"/>
      </dsp:txXfrm>
    </dsp:sp>
    <dsp:sp modelId="{92BAECAE-F062-434D-9CD7-0EF1AA64B56F}">
      <dsp:nvSpPr>
        <dsp:cNvPr id="0" name=""/>
        <dsp:cNvSpPr/>
      </dsp:nvSpPr>
      <dsp:spPr>
        <a:xfrm>
          <a:off x="1119382" y="259533"/>
          <a:ext cx="1446352" cy="144635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E039D-77E6-374E-8F4A-F5E3F0327FB3}">
      <dsp:nvSpPr>
        <dsp:cNvPr id="0" name=""/>
        <dsp:cNvSpPr/>
      </dsp:nvSpPr>
      <dsp:spPr>
        <a:xfrm>
          <a:off x="3793163" y="0"/>
          <a:ext cx="3680386" cy="4343401"/>
        </a:xfrm>
        <a:prstGeom prst="roundRect">
          <a:avLst>
            <a:gd name="adj" fmla="val 10000"/>
          </a:avLst>
        </a:prstGeom>
        <a:solidFill>
          <a:srgbClr val="4A586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Futura Medium" panose="020B0602020204020303" pitchFamily="34" charset="-79"/>
            <a:cs typeface="Futura Medium" panose="020B0602020204020303" pitchFamily="34" charset="-79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Futura Medium" panose="020B0602020204020303" pitchFamily="34" charset="-79"/>
              <a:cs typeface="Futura Medium"/>
            </a:rPr>
            <a:t>Clear roadmap to clinical translation &amp; market penetration</a:t>
          </a:r>
        </a:p>
      </dsp:txBody>
      <dsp:txXfrm>
        <a:off x="3793163" y="1737360"/>
        <a:ext cx="3680386" cy="1737360"/>
      </dsp:txXfrm>
    </dsp:sp>
    <dsp:sp modelId="{763606C6-17C8-594B-B8EA-16FDC5AA3767}">
      <dsp:nvSpPr>
        <dsp:cNvPr id="0" name=""/>
        <dsp:cNvSpPr/>
      </dsp:nvSpPr>
      <dsp:spPr>
        <a:xfrm>
          <a:off x="4910180" y="260604"/>
          <a:ext cx="1446352" cy="1446352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17D6F-FBEB-4A4F-ABC7-9B725AA17480}">
      <dsp:nvSpPr>
        <dsp:cNvPr id="0" name=""/>
        <dsp:cNvSpPr/>
      </dsp:nvSpPr>
      <dsp:spPr>
        <a:xfrm>
          <a:off x="7583961" y="0"/>
          <a:ext cx="3680386" cy="4343401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Futura Medium" panose="020B0602020204020303" pitchFamily="34" charset="-79"/>
              <a:cs typeface="Futura Medium"/>
            </a:rPr>
            <a:t>Current stage: manufacturing scale-up and non-GLP pharma/tox</a:t>
          </a:r>
        </a:p>
      </dsp:txBody>
      <dsp:txXfrm>
        <a:off x="7583961" y="1737360"/>
        <a:ext cx="3680386" cy="1737360"/>
      </dsp:txXfrm>
    </dsp:sp>
    <dsp:sp modelId="{8E32E628-6329-5246-8557-8D8F22AE245B}">
      <dsp:nvSpPr>
        <dsp:cNvPr id="0" name=""/>
        <dsp:cNvSpPr/>
      </dsp:nvSpPr>
      <dsp:spPr>
        <a:xfrm>
          <a:off x="8700978" y="260604"/>
          <a:ext cx="1446352" cy="1446352"/>
        </a:xfrm>
        <a:prstGeom prst="ellipse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B9FC1-5E9F-B342-9127-4ACD59306E32}">
      <dsp:nvSpPr>
        <dsp:cNvPr id="0" name=""/>
        <dsp:cNvSpPr/>
      </dsp:nvSpPr>
      <dsp:spPr>
        <a:xfrm>
          <a:off x="450668" y="3738514"/>
          <a:ext cx="10365376" cy="517227"/>
        </a:xfrm>
        <a:prstGeom prst="leftRightArrow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0BB2-C770-46C8-9293-88C9267196F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951AE-42F5-4FCD-AEA2-C941778A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F1A7E-ACA5-1094-D692-294F856CB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0A3142-5FE0-EE88-AC27-0424AB1A5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78D91-E874-E5A3-981D-A4BABFF35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0D444-14DF-D40F-881A-EDB92DAA6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951AE-42F5-4FCD-AEA2-C941778A99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83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A78A2-170B-103A-B87E-01C26F7E4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117045-DCE9-9A85-6179-A09EF44B7A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62C70A-0C07-065A-BD29-027AC17A6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BB44F-8E37-24EC-92B2-C9C909AC4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951AE-42F5-4FCD-AEA2-C941778A99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7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464B5-0173-EB58-B3ED-44A453290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9DEF0E-7B82-285A-0ACE-0A11253DF6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007164-5C05-2E89-128A-EF0455AB6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55E61-BF02-BD93-E77C-93CFFE9DB7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951AE-42F5-4FCD-AEA2-C941778A99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2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B7CA3-7AFD-D7A6-F9CA-1E52E3AC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348339-7556-3902-282D-97EEAED89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D9CBB5-1B5F-F9B5-9CD8-710C47545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8C3AC-7B1E-D9C0-0600-471DEB6D37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951AE-42F5-4FCD-AEA2-C941778A99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4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7DE5C-BD51-BE95-769A-2FAFFCF95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60F62-638F-B933-5628-61C8B18DF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C01D82-8179-D4FB-C9C0-5B760C29D0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643EC-169B-793A-3130-EEED4430C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951AE-42F5-4FCD-AEA2-C941778A99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1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A5100-BA54-354E-795A-76F6E220A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F67071-77D5-DB8B-DF47-C286BD1383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931625-236A-5A7B-0A02-1D969DBFE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51B57-7422-B913-11E4-8970D1420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951AE-42F5-4FCD-AEA2-C941778A99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0C019-6DBF-AF1A-F913-0DA38064E9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9294" y="365125"/>
            <a:ext cx="6094506" cy="2898028"/>
          </a:xfrm>
        </p:spPr>
        <p:txBody>
          <a:bodyPr>
            <a:normAutofit/>
          </a:bodyPr>
          <a:lstStyle>
            <a:lvl1pPr algn="ctr">
              <a:defRPr sz="8000" b="1">
                <a:solidFill>
                  <a:schemeClr val="bg1"/>
                </a:solidFill>
                <a:latin typeface="Acumin Pro" panose="020B0504020202020204" pitchFamily="34" charset="0"/>
              </a:defRPr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7E5CC-07A3-35F9-AD4B-0567029168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8235" y="3358775"/>
            <a:ext cx="5825565" cy="10936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cumin Pro" panose="020B05040202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4939257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1EEC-1271-EB90-3528-A6392B16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71" y="842682"/>
            <a:ext cx="9813364" cy="2052358"/>
          </a:xfrm>
        </p:spPr>
        <p:txBody>
          <a:bodyPr anchor="b"/>
          <a:lstStyle>
            <a:lvl1pPr algn="ctr">
              <a:defRPr sz="6000">
                <a:solidFill>
                  <a:srgbClr val="00193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39245-D78A-0B50-2BE3-5B743D68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070" y="3125507"/>
            <a:ext cx="981336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193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25120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08FC-5AE1-6C2F-2494-339BAD5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A228-3F65-F6A5-E0E1-D5A732FEF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965" y="1825625"/>
            <a:ext cx="1109083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1A662-02CD-C4E2-460A-EF270EB8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8669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08FC-5AE1-6C2F-2494-339BAD5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A228-3F65-F6A5-E0E1-D5A732FEF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1ABF0-7F56-F34A-88E6-4C8E7A15F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1A662-02CD-C4E2-460A-EF270EB8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595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C8247-5D11-735F-27B2-06EA0127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65" y="365125"/>
            <a:ext cx="11090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70E6D-B03B-C9E3-8167-4682FF502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965" y="1825625"/>
            <a:ext cx="110908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03021-2C0C-CFF2-B28E-5E3ACE0BD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7905" y="5901531"/>
            <a:ext cx="398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91C7FB-7256-45AB-8545-0DD6B0B3F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6" r:id="rId3"/>
    <p:sldLayoutId id="2147483713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1934"/>
          </a:solidFill>
          <a:latin typeface="Acumin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ema.nandi@selsymbio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svg"/><Relationship Id="rId10" Type="http://schemas.openxmlformats.org/officeDocument/2006/relationships/image" Target="../media/image13.sv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17.png"/><Relationship Id="rId5" Type="http://schemas.openxmlformats.org/officeDocument/2006/relationships/image" Target="../media/image7.sv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7.svg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0EF3-30E9-92D4-8A77-6DA2DB68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275" y="1216825"/>
            <a:ext cx="5815832" cy="1804217"/>
          </a:xfrm>
        </p:spPr>
        <p:txBody>
          <a:bodyPr>
            <a:normAutofit/>
          </a:bodyPr>
          <a:lstStyle/>
          <a:p>
            <a:pPr algn="ctr"/>
            <a:r>
              <a:rPr lang="en-US" b="1" err="1">
                <a:solidFill>
                  <a:schemeClr val="bg1"/>
                </a:solidFill>
              </a:rPr>
              <a:t>SelSym</a:t>
            </a:r>
            <a:r>
              <a:rPr lang="en-US" b="1">
                <a:solidFill>
                  <a:schemeClr val="bg1"/>
                </a:solidFill>
              </a:rPr>
              <a:t> Biotech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2CEC6-A160-7392-46DA-6E64A66B7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3683" y="3784577"/>
            <a:ext cx="9817301" cy="1500187"/>
          </a:xfrm>
        </p:spPr>
        <p:txBody>
          <a:bodyPr>
            <a:norm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  <a:defRPr/>
            </a:pPr>
            <a:r>
              <a:rPr lang="en-US">
                <a:solidFill>
                  <a:schemeClr val="bg1"/>
                </a:solidFill>
                <a:cs typeface="Futura Medium"/>
              </a:rPr>
              <a:t>Kimberly Nellenbach-Willson, PhD | CSO | </a:t>
            </a:r>
            <a:r>
              <a:rPr lang="en-US" err="1">
                <a:solidFill>
                  <a:schemeClr val="bg1"/>
                </a:solidFill>
                <a:cs typeface="Futura Medium"/>
              </a:rPr>
              <a:t>kim.nellenbach-willson@selsymbio.com</a:t>
            </a:r>
            <a:endParaRPr lang="en-US">
              <a:solidFill>
                <a:schemeClr val="bg1"/>
              </a:solidFill>
              <a:cs typeface="Futura Medium"/>
            </a:endParaRPr>
          </a:p>
          <a:p>
            <a:pPr lvl="0" algn="r">
              <a:lnSpc>
                <a:spcPct val="114000"/>
              </a:lnSpc>
              <a:spcBef>
                <a:spcPts val="0"/>
              </a:spcBef>
              <a:defRPr/>
            </a:pPr>
            <a:r>
              <a:rPr lang="en-US">
                <a:solidFill>
                  <a:schemeClr val="bg1"/>
                </a:solidFill>
                <a:cs typeface="Futura Medium"/>
              </a:rPr>
              <a:t>Seema Nandi, PhD | CEO |  </a:t>
            </a:r>
            <a:r>
              <a:rPr lang="en-US">
                <a:solidFill>
                  <a:schemeClr val="bg1"/>
                </a:solidFill>
                <a:cs typeface="Futura Medium"/>
                <a:hlinkClick r:id="rId3"/>
              </a:rPr>
              <a:t>seema.nandi@selsymbio.com</a:t>
            </a:r>
            <a:endParaRPr lang="en-US">
              <a:solidFill>
                <a:schemeClr val="bg1"/>
              </a:solidFill>
              <a:cs typeface="Futura Medium"/>
            </a:endParaRPr>
          </a:p>
          <a:p>
            <a:pPr algn="ctr"/>
            <a:endParaRPr lang="en-US" sz="3600">
              <a:solidFill>
                <a:schemeClr val="bg1"/>
              </a:solidFill>
              <a:latin typeface="Acumin Pro" panose="020B05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067AFF-98EA-F324-222E-3E47CD79DAB8}"/>
              </a:ext>
            </a:extLst>
          </p:cNvPr>
          <p:cNvGrpSpPr/>
          <p:nvPr/>
        </p:nvGrpSpPr>
        <p:grpSpPr>
          <a:xfrm>
            <a:off x="7659084" y="83242"/>
            <a:ext cx="1802215" cy="1133326"/>
            <a:chOff x="8717520" y="1059384"/>
            <a:chExt cx="1802215" cy="1133326"/>
          </a:xfrm>
        </p:grpSpPr>
        <p:pic>
          <p:nvPicPr>
            <p:cNvPr id="8" name="Picture 7" descr="A logo with white and blue circles&#10;&#10;AI-generated content may be incorrect.">
              <a:extLst>
                <a:ext uri="{FF2B5EF4-FFF2-40B4-BE49-F238E27FC236}">
                  <a16:creationId xmlns:a16="http://schemas.microsoft.com/office/drawing/2014/main" id="{3A50E86C-A9FC-454B-D825-A30493B63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544"/>
            <a:stretch>
              <a:fillRect/>
            </a:stretch>
          </p:blipFill>
          <p:spPr>
            <a:xfrm>
              <a:off x="8717520" y="2051538"/>
              <a:ext cx="1802215" cy="141172"/>
            </a:xfrm>
            <a:prstGeom prst="rect">
              <a:avLst/>
            </a:prstGeom>
          </p:spPr>
        </p:pic>
        <p:pic>
          <p:nvPicPr>
            <p:cNvPr id="9" name="Picture 8" descr="A logo with white and blue circles&#10;&#10;AI-generated content may be incorrect.">
              <a:extLst>
                <a:ext uri="{FF2B5EF4-FFF2-40B4-BE49-F238E27FC236}">
                  <a16:creationId xmlns:a16="http://schemas.microsoft.com/office/drawing/2014/main" id="{A0263487-5848-2B64-AD02-9B73AE991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95"/>
            <a:stretch>
              <a:fillRect/>
            </a:stretch>
          </p:blipFill>
          <p:spPr>
            <a:xfrm>
              <a:off x="8717520" y="1059384"/>
              <a:ext cx="1802215" cy="99057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1E0075-DC73-D75A-44DC-895BBAFB88AC}"/>
              </a:ext>
            </a:extLst>
          </p:cNvPr>
          <p:cNvSpPr txBox="1"/>
          <p:nvPr/>
        </p:nvSpPr>
        <p:spPr>
          <a:xfrm>
            <a:off x="5433647" y="2967977"/>
            <a:ext cx="625308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chemeClr val="bg1"/>
                </a:solidFill>
              </a:rPr>
              <a:t>Revolutionizing Hemorrhage Control</a:t>
            </a:r>
          </a:p>
        </p:txBody>
      </p:sp>
    </p:spTree>
    <p:extLst>
      <p:ext uri="{BB962C8B-B14F-4D97-AF65-F5344CB8AC3E}">
        <p14:creationId xmlns:p14="http://schemas.microsoft.com/office/powerpoint/2010/main" val="6168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70B7B0-8AC2-78FC-2357-F80374133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434BAB-D5F4-DF35-E663-C69894A71B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5181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cumin Pro" panose="020B0504020202020204" pitchFamily="34" charset="0"/>
              </a:rPr>
              <a:t>State of the Technology Meeting: Platelet and Platelet-like Products</a:t>
            </a:r>
          </a:p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A0D4F6-200A-70BE-5C36-0B8D9735A2E8}"/>
              </a:ext>
            </a:extLst>
          </p:cNvPr>
          <p:cNvSpPr txBox="1">
            <a:spLocks/>
          </p:cNvSpPr>
          <p:nvPr/>
        </p:nvSpPr>
        <p:spPr>
          <a:xfrm>
            <a:off x="2244704" y="92071"/>
            <a:ext cx="7543192" cy="1398181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umin Pro" panose="020B05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3EF42A1-436C-D022-6747-9C5A19552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72702"/>
            <a:ext cx="1181390" cy="7411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803E340-F93C-6010-0142-4A5509E55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578" y="223963"/>
            <a:ext cx="11919955" cy="741135"/>
          </a:xfrm>
        </p:spPr>
        <p:txBody>
          <a:bodyPr>
            <a:noAutofit/>
          </a:bodyPr>
          <a:lstStyle/>
          <a:p>
            <a:pPr algn="l"/>
            <a:r>
              <a:rPr lang="en-US" sz="3600">
                <a:solidFill>
                  <a:srgbClr val="4A5867"/>
                </a:solidFill>
                <a:latin typeface="+mj-lt"/>
                <a:ea typeface="ＭＳ Ｐゴシック"/>
                <a:cs typeface="Futura Medium" panose="020B0602020204020303" pitchFamily="34" charset="-79"/>
              </a:rPr>
              <a:t>Available hemorrhage care fails to meet modern needs</a:t>
            </a:r>
            <a:endParaRPr lang="en-US" sz="360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B1F1A5A-69C6-9FAD-610E-A06180EA0913}"/>
              </a:ext>
            </a:extLst>
          </p:cNvPr>
          <p:cNvSpPr/>
          <p:nvPr/>
        </p:nvSpPr>
        <p:spPr>
          <a:xfrm>
            <a:off x="68589" y="1096989"/>
            <a:ext cx="12054822" cy="5244961"/>
          </a:xfrm>
          <a:prstGeom prst="roundRect">
            <a:avLst/>
          </a:prstGeom>
          <a:solidFill>
            <a:schemeClr val="bg1"/>
          </a:solidFill>
          <a:ln>
            <a:solidFill>
              <a:srgbClr val="2258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7DF8F9-DA48-D2A6-7EF1-7B8B73EEE63A}"/>
              </a:ext>
            </a:extLst>
          </p:cNvPr>
          <p:cNvGrpSpPr/>
          <p:nvPr/>
        </p:nvGrpSpPr>
        <p:grpSpPr>
          <a:xfrm>
            <a:off x="427706" y="1266350"/>
            <a:ext cx="7212937" cy="4405115"/>
            <a:chOff x="427706" y="1266350"/>
            <a:chExt cx="7212937" cy="440511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B889229-75B0-938B-9C2C-BEC90010A3A7}"/>
                </a:ext>
              </a:extLst>
            </p:cNvPr>
            <p:cNvGrpSpPr/>
            <p:nvPr/>
          </p:nvGrpSpPr>
          <p:grpSpPr>
            <a:xfrm>
              <a:off x="1222578" y="1759417"/>
              <a:ext cx="4715368" cy="3912048"/>
              <a:chOff x="894748" y="1581005"/>
              <a:chExt cx="4857880" cy="4030281"/>
            </a:xfrm>
          </p:grpSpPr>
          <p:pic>
            <p:nvPicPr>
              <p:cNvPr id="11" name="Picture 10" descr="A map of the united states&#10;&#10;AI-generated content may be incorrect.">
                <a:extLst>
                  <a:ext uri="{FF2B5EF4-FFF2-40B4-BE49-F238E27FC236}">
                    <a16:creationId xmlns:a16="http://schemas.microsoft.com/office/drawing/2014/main" id="{5A1B0C6F-AAEA-2D16-7D5F-6A91ABA983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4" t="11883" r="49181" b="4364"/>
              <a:stretch>
                <a:fillRect/>
              </a:stretch>
            </p:blipFill>
            <p:spPr>
              <a:xfrm>
                <a:off x="894748" y="1617277"/>
                <a:ext cx="4857880" cy="3994009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736B821-CD49-BFE2-2482-E10775BCE1D9}"/>
                  </a:ext>
                </a:extLst>
              </p:cNvPr>
              <p:cNvSpPr/>
              <p:nvPr/>
            </p:nvSpPr>
            <p:spPr>
              <a:xfrm>
                <a:off x="2832100" y="1581005"/>
                <a:ext cx="1181100" cy="2133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0753EE-826D-4F81-ABD0-206C97673535}"/>
                </a:ext>
              </a:extLst>
            </p:cNvPr>
            <p:cNvSpPr txBox="1"/>
            <p:nvPr/>
          </p:nvSpPr>
          <p:spPr>
            <a:xfrm>
              <a:off x="427706" y="1266350"/>
              <a:ext cx="72129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>
                  <a:solidFill>
                    <a:srgbClr val="4A5867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60M Americans live &gt;1h away from a </a:t>
              </a:r>
              <a:r>
                <a:rPr lang="en-US" sz="2000" u="sng">
                  <a:solidFill>
                    <a:srgbClr val="F46B9B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Level 1 trauma center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8E49C0E-4FFC-E835-EA65-5E5D98B6324D}"/>
              </a:ext>
            </a:extLst>
          </p:cNvPr>
          <p:cNvSpPr/>
          <p:nvPr/>
        </p:nvSpPr>
        <p:spPr>
          <a:xfrm>
            <a:off x="6350178" y="2288251"/>
            <a:ext cx="5292411" cy="21223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800">
                <a:solidFill>
                  <a:srgbClr val="29323B"/>
                </a:solidFill>
              </a:rPr>
              <a:t>“[Trauma] patients should have access to blood [or]…component therapy in</a:t>
            </a:r>
            <a:r>
              <a:rPr lang="en-US" sz="2800"/>
              <a:t> </a:t>
            </a:r>
            <a:r>
              <a:rPr lang="en-US" sz="2800" b="1" i="1">
                <a:solidFill>
                  <a:srgbClr val="53C4C7"/>
                </a:solidFill>
              </a:rPr>
              <a:t>30 minutes or less</a:t>
            </a:r>
            <a:r>
              <a:rPr lang="en-US" sz="2800">
                <a:solidFill>
                  <a:srgbClr val="29323B"/>
                </a:solidFill>
              </a:rPr>
              <a:t>”</a:t>
            </a:r>
          </a:p>
          <a:p>
            <a:pPr marL="400050" lvl="0">
              <a:spcBef>
                <a:spcPts val="300"/>
              </a:spcBef>
            </a:pPr>
            <a:r>
              <a:rPr lang="en-US" sz="2400" i="1">
                <a:solidFill>
                  <a:srgbClr val="4A5867"/>
                </a:solidFill>
              </a:rPr>
              <a:t>– </a:t>
            </a:r>
            <a:r>
              <a:rPr lang="en-US" sz="2000" i="1">
                <a:solidFill>
                  <a:srgbClr val="4A5867"/>
                </a:solidFill>
              </a:rPr>
              <a:t>Joint Trauma System, Defense Committee on Trauma, and Armed Services Blood Program, 2021</a:t>
            </a:r>
            <a:endParaRPr lang="en-US" sz="2400" i="1">
              <a:solidFill>
                <a:srgbClr val="4A58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0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61F574-8615-5DB3-0A7C-06CFDE7F5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3F7DE4-2151-6C41-8694-857E218A58B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5181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cumin Pro" panose="020B0504020202020204" pitchFamily="34" charset="0"/>
              </a:rPr>
              <a:t>State of the Technology Meeting: Platelet and Platelet-like Products</a:t>
            </a:r>
          </a:p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3AE27C-D84C-A424-C819-A1857587D9BC}"/>
              </a:ext>
            </a:extLst>
          </p:cNvPr>
          <p:cNvSpPr txBox="1">
            <a:spLocks/>
          </p:cNvSpPr>
          <p:nvPr/>
        </p:nvSpPr>
        <p:spPr>
          <a:xfrm>
            <a:off x="2244704" y="92071"/>
            <a:ext cx="7543192" cy="1398181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umin Pro" panose="020B05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F44A3B1-C080-F907-2A32-9959D5CCD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72702"/>
            <a:ext cx="1181390" cy="7411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9AAE4A3-9C9A-61F9-0A72-2C5DD1CD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578" y="223963"/>
            <a:ext cx="11919955" cy="741135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>
                <a:solidFill>
                  <a:srgbClr val="4A5867"/>
                </a:solidFill>
                <a:latin typeface="+mj-lt"/>
                <a:cs typeface="Futura Medium" panose="020B0602020204020303" pitchFamily="34" charset="-79"/>
              </a:rPr>
              <a:t>SymClot</a:t>
            </a:r>
            <a:r>
              <a:rPr lang="en-US" sz="3200" dirty="0">
                <a:solidFill>
                  <a:srgbClr val="4A5867"/>
                </a:solidFill>
                <a:latin typeface="+mj-lt"/>
                <a:cs typeface="Futura Medium" panose="020B0602020204020303" pitchFamily="34" charset="-79"/>
              </a:rPr>
              <a:t>: a novel platelet-inspired solution to hemorrhage care</a:t>
            </a:r>
            <a:endParaRPr lang="en-US" sz="3200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E12BF3F-8E74-7CC1-994E-D55209523418}"/>
              </a:ext>
            </a:extLst>
          </p:cNvPr>
          <p:cNvSpPr/>
          <p:nvPr/>
        </p:nvSpPr>
        <p:spPr>
          <a:xfrm>
            <a:off x="136022" y="942110"/>
            <a:ext cx="11919955" cy="5192348"/>
          </a:xfrm>
          <a:prstGeom prst="roundRect">
            <a:avLst/>
          </a:prstGeom>
          <a:solidFill>
            <a:schemeClr val="bg1"/>
          </a:solidFill>
          <a:ln>
            <a:solidFill>
              <a:srgbClr val="2258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56F387-D83A-176F-C674-4DE80BF6F137}"/>
              </a:ext>
            </a:extLst>
          </p:cNvPr>
          <p:cNvGrpSpPr/>
          <p:nvPr/>
        </p:nvGrpSpPr>
        <p:grpSpPr>
          <a:xfrm>
            <a:off x="48268" y="1592457"/>
            <a:ext cx="7003246" cy="4410705"/>
            <a:chOff x="308172" y="1268266"/>
            <a:chExt cx="7003246" cy="441070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E9CF518-0372-8C78-5398-E2202DD5BA98}"/>
                </a:ext>
              </a:extLst>
            </p:cNvPr>
            <p:cNvGrpSpPr/>
            <p:nvPr/>
          </p:nvGrpSpPr>
          <p:grpSpPr>
            <a:xfrm>
              <a:off x="1310066" y="1268266"/>
              <a:ext cx="6001352" cy="4269982"/>
              <a:chOff x="315816" y="1710544"/>
              <a:chExt cx="6001352" cy="4269982"/>
            </a:xfrm>
          </p:grpSpPr>
          <p:pic>
            <p:nvPicPr>
              <p:cNvPr id="41" name="Picture 40" descr="A diagram of a hematotic formation&#10;&#10;AI-generated content may be incorrect.">
                <a:extLst>
                  <a:ext uri="{FF2B5EF4-FFF2-40B4-BE49-F238E27FC236}">
                    <a16:creationId xmlns:a16="http://schemas.microsoft.com/office/drawing/2014/main" id="{1D513C5B-51BD-E691-0132-5C7DF3B732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62" t="24765" r="13029"/>
              <a:stretch>
                <a:fillRect/>
              </a:stretch>
            </p:blipFill>
            <p:spPr>
              <a:xfrm>
                <a:off x="361719" y="1710544"/>
                <a:ext cx="5909547" cy="4269982"/>
              </a:xfrm>
              <a:prstGeom prst="roundRect">
                <a:avLst/>
              </a:prstGeom>
            </p:spPr>
          </p:pic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D998CC-E156-B32F-C6E2-F046029F14D4}"/>
                  </a:ext>
                </a:extLst>
              </p:cNvPr>
              <p:cNvSpPr/>
              <p:nvPr/>
            </p:nvSpPr>
            <p:spPr>
              <a:xfrm>
                <a:off x="361719" y="1897948"/>
                <a:ext cx="1134572" cy="3326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B08AABC-0AF8-5AA5-6E5F-56AEADA3FB83}"/>
                  </a:ext>
                </a:extLst>
              </p:cNvPr>
              <p:cNvSpPr/>
              <p:nvPr/>
            </p:nvSpPr>
            <p:spPr>
              <a:xfrm>
                <a:off x="315816" y="4009513"/>
                <a:ext cx="1134572" cy="3326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B6D43E6-F84A-C3B9-1364-A5442D387906}"/>
                  </a:ext>
                </a:extLst>
              </p:cNvPr>
              <p:cNvSpPr/>
              <p:nvPr/>
            </p:nvSpPr>
            <p:spPr>
              <a:xfrm>
                <a:off x="2592300" y="2696026"/>
                <a:ext cx="3503699" cy="3326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A4C2714-F04D-0D70-F73C-5157427D9D6E}"/>
                  </a:ext>
                </a:extLst>
              </p:cNvPr>
              <p:cNvSpPr/>
              <p:nvPr/>
            </p:nvSpPr>
            <p:spPr>
              <a:xfrm>
                <a:off x="2347510" y="3679217"/>
                <a:ext cx="2196781" cy="4164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55A451C-8D14-107A-F312-8A36822F1F23}"/>
                  </a:ext>
                </a:extLst>
              </p:cNvPr>
              <p:cNvSpPr/>
              <p:nvPr/>
            </p:nvSpPr>
            <p:spPr>
              <a:xfrm>
                <a:off x="4144009" y="4236373"/>
                <a:ext cx="2173159" cy="4647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162E50-CF06-C5BB-2C19-01CD75C5A40B}"/>
                </a:ext>
              </a:extLst>
            </p:cNvPr>
            <p:cNvSpPr txBox="1"/>
            <p:nvPr/>
          </p:nvSpPr>
          <p:spPr>
            <a:xfrm>
              <a:off x="716623" y="1276075"/>
              <a:ext cx="1897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5885"/>
                  </a:solidFill>
                </a:rPr>
                <a:t>Innovative deformable hydrogel particle</a:t>
              </a:r>
            </a:p>
          </p:txBody>
        </p:sp>
        <p:cxnSp>
          <p:nvCxnSpPr>
            <p:cNvPr id="14" name="Curved Connector 13">
              <a:extLst>
                <a:ext uri="{FF2B5EF4-FFF2-40B4-BE49-F238E27FC236}">
                  <a16:creationId xmlns:a16="http://schemas.microsoft.com/office/drawing/2014/main" id="{1EF1A71D-42A4-E06E-10C0-92C4D376226A}"/>
                </a:ext>
              </a:extLst>
            </p:cNvPr>
            <p:cNvCxnSpPr>
              <a:cxnSpLocks/>
            </p:cNvCxnSpPr>
            <p:nvPr/>
          </p:nvCxnSpPr>
          <p:spPr>
            <a:xfrm>
              <a:off x="2397561" y="1519542"/>
              <a:ext cx="683473" cy="315373"/>
            </a:xfrm>
            <a:prstGeom prst="curvedConnector3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4939F81-C07B-5633-091E-F67951C254B2}"/>
                </a:ext>
              </a:extLst>
            </p:cNvPr>
            <p:cNvSpPr txBox="1"/>
            <p:nvPr/>
          </p:nvSpPr>
          <p:spPr>
            <a:xfrm>
              <a:off x="4466326" y="1543344"/>
              <a:ext cx="16602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u="sng" dirty="0">
                  <a:solidFill>
                    <a:srgbClr val="A96968"/>
                  </a:solidFill>
                </a:rPr>
                <a:t>Proprietary</a:t>
              </a:r>
              <a:r>
                <a:rPr lang="en-US" sz="1400" b="1" dirty="0">
                  <a:solidFill>
                    <a:srgbClr val="A96968"/>
                  </a:solidFill>
                </a:rPr>
                <a:t> fibrin-specific antibody fragment enables wound targeting  </a:t>
              </a:r>
            </a:p>
          </p:txBody>
        </p: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DD934A01-D53A-674A-F82D-863673C630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3070" y="1706824"/>
              <a:ext cx="835332" cy="378216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065CBE-2DAF-5314-B547-716F95C4C992}"/>
                </a:ext>
              </a:extLst>
            </p:cNvPr>
            <p:cNvSpPr txBox="1"/>
            <p:nvPr/>
          </p:nvSpPr>
          <p:spPr>
            <a:xfrm>
              <a:off x="3586550" y="5155751"/>
              <a:ext cx="26622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5885"/>
                  </a:solidFill>
                </a:rPr>
                <a:t>High deformability enables renal clearance in under 24 hours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274B5E-A6DF-65E1-2B0F-90B7ACA4478C}"/>
                </a:ext>
              </a:extLst>
            </p:cNvPr>
            <p:cNvSpPr txBox="1"/>
            <p:nvPr/>
          </p:nvSpPr>
          <p:spPr>
            <a:xfrm>
              <a:off x="4416140" y="3369688"/>
              <a:ext cx="208055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I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ntegrates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into native clotting processes to stop bleeding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79C746-ACDA-1695-997B-0DC984F825BF}"/>
                </a:ext>
              </a:extLst>
            </p:cNvPr>
            <p:cNvSpPr txBox="1"/>
            <p:nvPr/>
          </p:nvSpPr>
          <p:spPr>
            <a:xfrm>
              <a:off x="308172" y="3403257"/>
              <a:ext cx="19096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A9696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High wound specificity minimizes risk of off-target effects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17D7845-164C-DCFD-0B7B-A22633156975}"/>
              </a:ext>
            </a:extLst>
          </p:cNvPr>
          <p:cNvGrpSpPr/>
          <p:nvPr/>
        </p:nvGrpSpPr>
        <p:grpSpPr>
          <a:xfrm>
            <a:off x="7236175" y="1981040"/>
            <a:ext cx="4663572" cy="886084"/>
            <a:chOff x="7010485" y="1821076"/>
            <a:chExt cx="5323029" cy="101138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AA2BD99-3B55-0106-9385-858583B0C6D2}"/>
                </a:ext>
              </a:extLst>
            </p:cNvPr>
            <p:cNvGrpSpPr/>
            <p:nvPr/>
          </p:nvGrpSpPr>
          <p:grpSpPr>
            <a:xfrm>
              <a:off x="7010485" y="1821076"/>
              <a:ext cx="887691" cy="1011382"/>
              <a:chOff x="6707061" y="4482012"/>
              <a:chExt cx="887691" cy="1011382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A7976526-4BF5-76D0-D546-BCC45B181E57}"/>
                  </a:ext>
                </a:extLst>
              </p:cNvPr>
              <p:cNvSpPr/>
              <p:nvPr/>
            </p:nvSpPr>
            <p:spPr>
              <a:xfrm>
                <a:off x="6707061" y="4482012"/>
                <a:ext cx="887691" cy="101138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51" name="Graphic 50" descr="Thermometer with solid fill">
                <a:extLst>
                  <a:ext uri="{FF2B5EF4-FFF2-40B4-BE49-F238E27FC236}">
                    <a16:creationId xmlns:a16="http://schemas.microsoft.com/office/drawing/2014/main" id="{DD57494B-D716-5C1B-B4EB-1292ADEBB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732160" y="4564479"/>
                <a:ext cx="837492" cy="837492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11E67C9-2171-7974-315E-DBE510977E45}"/>
                </a:ext>
              </a:extLst>
            </p:cNvPr>
            <p:cNvSpPr txBox="1"/>
            <p:nvPr/>
          </p:nvSpPr>
          <p:spPr>
            <a:xfrm>
              <a:off x="7827987" y="2014599"/>
              <a:ext cx="4505527" cy="59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A5867"/>
                  </a:solidFill>
                </a:rPr>
                <a:t>Portability: shelf stable without refrigeration</a:t>
              </a:r>
            </a:p>
            <a:p>
              <a:r>
                <a:rPr lang="en-US" sz="1200" i="1" dirty="0">
                  <a:solidFill>
                    <a:srgbClr val="4A5867"/>
                  </a:solidFill>
                </a:rPr>
                <a:t>Utility in emerging markets + austere and rural environments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CF76DB7-9D33-0481-D28B-356E781768DE}"/>
              </a:ext>
            </a:extLst>
          </p:cNvPr>
          <p:cNvGrpSpPr/>
          <p:nvPr/>
        </p:nvGrpSpPr>
        <p:grpSpPr>
          <a:xfrm>
            <a:off x="7236175" y="3209301"/>
            <a:ext cx="3744649" cy="886084"/>
            <a:chOff x="7010485" y="3150593"/>
            <a:chExt cx="4274165" cy="101138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76C09BC-AF1C-487A-5257-C5FA180DB2EE}"/>
                </a:ext>
              </a:extLst>
            </p:cNvPr>
            <p:cNvGrpSpPr/>
            <p:nvPr/>
          </p:nvGrpSpPr>
          <p:grpSpPr>
            <a:xfrm>
              <a:off x="7010485" y="3150593"/>
              <a:ext cx="887691" cy="1011382"/>
              <a:chOff x="8024288" y="4318045"/>
              <a:chExt cx="887691" cy="1011382"/>
            </a:xfrm>
          </p:grpSpPr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0552F7A1-A8C6-892D-ECE2-CF53171C3343}"/>
                  </a:ext>
                </a:extLst>
              </p:cNvPr>
              <p:cNvSpPr/>
              <p:nvPr/>
            </p:nvSpPr>
            <p:spPr>
              <a:xfrm>
                <a:off x="8024288" y="4318045"/>
                <a:ext cx="887691" cy="101138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56" name="Graphic 55" descr="Water with solid fill">
                <a:extLst>
                  <a:ext uri="{FF2B5EF4-FFF2-40B4-BE49-F238E27FC236}">
                    <a16:creationId xmlns:a16="http://schemas.microsoft.com/office/drawing/2014/main" id="{A4B43BB5-601C-9434-2474-2D949AE4CA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024288" y="4375412"/>
                <a:ext cx="887691" cy="887691"/>
              </a:xfrm>
              <a:prstGeom prst="rect">
                <a:avLst/>
              </a:prstGeom>
            </p:spPr>
          </p:pic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FF26744-4600-8372-4F31-1F320E992FB1}"/>
                </a:ext>
              </a:extLst>
            </p:cNvPr>
            <p:cNvSpPr txBox="1"/>
            <p:nvPr/>
          </p:nvSpPr>
          <p:spPr>
            <a:xfrm>
              <a:off x="7893746" y="3363897"/>
              <a:ext cx="3390904" cy="597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4A5867"/>
                  </a:solidFill>
                </a:rPr>
                <a:t>Universal compatibility</a:t>
              </a:r>
            </a:p>
            <a:p>
              <a:r>
                <a:rPr lang="en-US" sz="1200" i="1" dirty="0">
                  <a:solidFill>
                    <a:srgbClr val="4A5867"/>
                  </a:solidFill>
                </a:rPr>
                <a:t>No blood typing or antigen screening needed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1517C2B-9144-CA78-5576-AF63A739FDE5}"/>
              </a:ext>
            </a:extLst>
          </p:cNvPr>
          <p:cNvGrpSpPr/>
          <p:nvPr/>
        </p:nvGrpSpPr>
        <p:grpSpPr>
          <a:xfrm>
            <a:off x="7290902" y="4454892"/>
            <a:ext cx="4503122" cy="886084"/>
            <a:chOff x="7010484" y="4618682"/>
            <a:chExt cx="5139892" cy="101138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31C1C82-629B-64B0-A9A6-492CC70FD1BE}"/>
                </a:ext>
              </a:extLst>
            </p:cNvPr>
            <p:cNvGrpSpPr/>
            <p:nvPr/>
          </p:nvGrpSpPr>
          <p:grpSpPr>
            <a:xfrm>
              <a:off x="7010484" y="4618682"/>
              <a:ext cx="887691" cy="1011382"/>
              <a:chOff x="9244070" y="4318045"/>
              <a:chExt cx="887691" cy="1011382"/>
            </a:xfrm>
          </p:grpSpPr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502ED3A6-EEED-0254-7304-6EA58601D3BE}"/>
                  </a:ext>
                </a:extLst>
              </p:cNvPr>
              <p:cNvSpPr/>
              <p:nvPr/>
            </p:nvSpPr>
            <p:spPr>
              <a:xfrm>
                <a:off x="9244070" y="4318045"/>
                <a:ext cx="887691" cy="1011382"/>
              </a:xfrm>
              <a:prstGeom prst="round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61" name="Graphic 60" descr="Ambulance with solid fill">
                <a:extLst>
                  <a:ext uri="{FF2B5EF4-FFF2-40B4-BE49-F238E27FC236}">
                    <a16:creationId xmlns:a16="http://schemas.microsoft.com/office/drawing/2014/main" id="{1F5FD860-F6BD-3AF2-A23F-5912AB63F0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244070" y="4400512"/>
                <a:ext cx="887691" cy="887691"/>
              </a:xfrm>
              <a:prstGeom prst="rect">
                <a:avLst/>
              </a:prstGeom>
            </p:spPr>
          </p:pic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1A79899-6BF6-FB44-0C70-0A4E9998581F}"/>
                </a:ext>
              </a:extLst>
            </p:cNvPr>
            <p:cNvSpPr txBox="1"/>
            <p:nvPr/>
          </p:nvSpPr>
          <p:spPr>
            <a:xfrm>
              <a:off x="7886195" y="4825972"/>
              <a:ext cx="4264181" cy="597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A5867"/>
                  </a:solidFill>
                </a:rPr>
                <a:t>Quick injection rapidly stabilizes patients</a:t>
              </a:r>
            </a:p>
            <a:p>
              <a:r>
                <a:rPr lang="en-US" sz="1200" i="1" dirty="0">
                  <a:solidFill>
                    <a:srgbClr val="4A5867"/>
                  </a:solidFill>
                </a:rPr>
                <a:t>No need for slow infusions; practical for mass triage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88FB0A1-3DB9-9B1D-CC17-B599066F6972}"/>
              </a:ext>
            </a:extLst>
          </p:cNvPr>
          <p:cNvCxnSpPr/>
          <p:nvPr/>
        </p:nvCxnSpPr>
        <p:spPr>
          <a:xfrm>
            <a:off x="7125578" y="992250"/>
            <a:ext cx="0" cy="5010912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78DC80B-EEC9-1EC5-8909-369C32A7F742}"/>
              </a:ext>
            </a:extLst>
          </p:cNvPr>
          <p:cNvSpPr txBox="1"/>
          <p:nvPr/>
        </p:nvSpPr>
        <p:spPr>
          <a:xfrm>
            <a:off x="345294" y="1149977"/>
            <a:ext cx="6549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Designed to stop bleeding without dangerous off-target effects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BBE1F03-7BD9-6A0F-1A94-AEEA033DC8F2}"/>
              </a:ext>
            </a:extLst>
          </p:cNvPr>
          <p:cNvSpPr txBox="1"/>
          <p:nvPr/>
        </p:nvSpPr>
        <p:spPr>
          <a:xfrm>
            <a:off x="7022342" y="1169549"/>
            <a:ext cx="5073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Engineered for maximum ambulatory and ER utility</a:t>
            </a:r>
          </a:p>
        </p:txBody>
      </p:sp>
    </p:spTree>
    <p:extLst>
      <p:ext uri="{BB962C8B-B14F-4D97-AF65-F5344CB8AC3E}">
        <p14:creationId xmlns:p14="http://schemas.microsoft.com/office/powerpoint/2010/main" val="6602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E0CDE7-EB2F-803E-CFB7-AB45A9062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43DDD0-9A86-0C27-D851-9720DD095FE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5181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cumin Pro" panose="020B0504020202020204" pitchFamily="34" charset="0"/>
              </a:rPr>
              <a:t>State of the Technology Meeting: Platelet and Platelet-like Products</a:t>
            </a:r>
          </a:p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C35FA7A-9A56-FA4F-D9CA-9571D661B23C}"/>
              </a:ext>
            </a:extLst>
          </p:cNvPr>
          <p:cNvSpPr txBox="1">
            <a:spLocks/>
          </p:cNvSpPr>
          <p:nvPr/>
        </p:nvSpPr>
        <p:spPr>
          <a:xfrm>
            <a:off x="2244704" y="92071"/>
            <a:ext cx="7543192" cy="1398181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umin Pro" panose="020B05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21BDE76-81CA-4976-DD76-E7413F580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72702"/>
            <a:ext cx="1181390" cy="7411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5BCB3E2-D4FA-0C4E-3F9A-686A468C4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578" y="223963"/>
            <a:ext cx="11919955" cy="741135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>
                <a:solidFill>
                  <a:srgbClr val="4A5867"/>
                </a:solidFill>
                <a:latin typeface="+mj-lt"/>
                <a:cs typeface="Futura Medium" panose="020B0602020204020303" pitchFamily="34" charset="-79"/>
              </a:rPr>
              <a:t>SymClot</a:t>
            </a:r>
            <a:r>
              <a:rPr lang="en-US" sz="3600" dirty="0">
                <a:solidFill>
                  <a:srgbClr val="4A5867"/>
                </a:solidFill>
                <a:latin typeface="+mj-lt"/>
                <a:cs typeface="Futura Medium" panose="020B0602020204020303" pitchFamily="34" charset="-79"/>
              </a:rPr>
              <a:t>: platelet inspired for safe, effective clotting</a:t>
            </a:r>
            <a:endParaRPr lang="en-US" sz="3600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6D49D23-1280-D693-7FBF-27A79F817D13}"/>
              </a:ext>
            </a:extLst>
          </p:cNvPr>
          <p:cNvSpPr/>
          <p:nvPr/>
        </p:nvSpPr>
        <p:spPr>
          <a:xfrm>
            <a:off x="83225" y="947253"/>
            <a:ext cx="12025547" cy="521157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8B7F4B-AB12-5ECD-1DB6-86F7D8E35116}"/>
              </a:ext>
            </a:extLst>
          </p:cNvPr>
          <p:cNvGrpSpPr/>
          <p:nvPr/>
        </p:nvGrpSpPr>
        <p:grpSpPr>
          <a:xfrm>
            <a:off x="818920" y="1189085"/>
            <a:ext cx="10554159" cy="4660135"/>
            <a:chOff x="341523" y="749147"/>
            <a:chExt cx="10554159" cy="466013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B2F6C41-6109-FE71-A15B-A5998EC115F6}"/>
                </a:ext>
              </a:extLst>
            </p:cNvPr>
            <p:cNvGrpSpPr/>
            <p:nvPr/>
          </p:nvGrpSpPr>
          <p:grpSpPr>
            <a:xfrm>
              <a:off x="341523" y="749147"/>
              <a:ext cx="10554159" cy="4660135"/>
              <a:chOff x="341523" y="749147"/>
              <a:chExt cx="10554159" cy="4660135"/>
            </a:xfrm>
          </p:grpSpPr>
          <p:pic>
            <p:nvPicPr>
              <p:cNvPr id="17" name="Picture 16" descr="Diagram&#10;&#10;Description automatically generated">
                <a:extLst>
                  <a:ext uri="{FF2B5EF4-FFF2-40B4-BE49-F238E27FC236}">
                    <a16:creationId xmlns:a16="http://schemas.microsoft.com/office/drawing/2014/main" id="{EB98711D-17C2-581D-8B23-59C1FFDCA2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1523" y="749147"/>
                <a:ext cx="10554159" cy="4660135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C31D39-CDF5-59B4-3B43-9B4200B3CBF9}"/>
                  </a:ext>
                </a:extLst>
              </p:cNvPr>
              <p:cNvSpPr/>
              <p:nvPr/>
            </p:nvSpPr>
            <p:spPr>
              <a:xfrm>
                <a:off x="4638101" y="3429000"/>
                <a:ext cx="1586429" cy="4269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4094775-FD35-3B76-5BEB-C573D3381DC1}"/>
                  </a:ext>
                </a:extLst>
              </p:cNvPr>
              <p:cNvSpPr txBox="1"/>
              <p:nvPr/>
            </p:nvSpPr>
            <p:spPr>
              <a:xfrm>
                <a:off x="3782202" y="3273120"/>
                <a:ext cx="36728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SymClot Facilitates Hemostasis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27CCFEE-12B1-84B4-6321-541441D2EF25}"/>
                  </a:ext>
                </a:extLst>
              </p:cNvPr>
              <p:cNvSpPr/>
              <p:nvPr/>
            </p:nvSpPr>
            <p:spPr>
              <a:xfrm>
                <a:off x="1542362" y="2710149"/>
                <a:ext cx="1718631" cy="2644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DBD7FE-C4C2-88F4-3146-DDC6B9754FFE}"/>
                  </a:ext>
                </a:extLst>
              </p:cNvPr>
              <p:cNvSpPr txBox="1"/>
              <p:nvPr/>
            </p:nvSpPr>
            <p:spPr>
              <a:xfrm>
                <a:off x="1236935" y="2688462"/>
                <a:ext cx="26484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Augmentation of Clotting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B2CA2D-A290-8E90-1D86-FDB794C6A426}"/>
                  </a:ext>
                </a:extLst>
              </p:cNvPr>
              <p:cNvSpPr/>
              <p:nvPr/>
            </p:nvSpPr>
            <p:spPr>
              <a:xfrm>
                <a:off x="8582140" y="2710149"/>
                <a:ext cx="2071171" cy="2644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C94F6D-A9F0-213E-D87B-502271FF7485}"/>
                  </a:ext>
                </a:extLst>
              </p:cNvPr>
              <p:cNvSpPr txBox="1"/>
              <p:nvPr/>
            </p:nvSpPr>
            <p:spPr>
              <a:xfrm>
                <a:off x="8471934" y="2580741"/>
                <a:ext cx="22915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Enhancement of Wound Healing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F176968-6E9F-E927-EE34-481CB2E5D3EC}"/>
                  </a:ext>
                </a:extLst>
              </p:cNvPr>
              <p:cNvSpPr/>
              <p:nvPr/>
            </p:nvSpPr>
            <p:spPr>
              <a:xfrm>
                <a:off x="5605750" y="2710149"/>
                <a:ext cx="1718631" cy="2644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1A582C-CD1C-E416-60A2-F7CFC57F91C4}"/>
                  </a:ext>
                </a:extLst>
              </p:cNvPr>
              <p:cNvSpPr txBox="1"/>
              <p:nvPr/>
            </p:nvSpPr>
            <p:spPr>
              <a:xfrm>
                <a:off x="4483865" y="2688462"/>
                <a:ext cx="38962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Clot Stabilization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014E6CB-48BB-5DDE-C16E-7E70D663E270}"/>
                  </a:ext>
                </a:extLst>
              </p:cNvPr>
              <p:cNvSpPr/>
              <p:nvPr/>
            </p:nvSpPr>
            <p:spPr>
              <a:xfrm>
                <a:off x="475561" y="2203373"/>
                <a:ext cx="1641513" cy="3773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E69F83-AE6E-4724-B82F-951831346E9A}"/>
                  </a:ext>
                </a:extLst>
              </p:cNvPr>
              <p:cNvSpPr txBox="1"/>
              <p:nvPr/>
            </p:nvSpPr>
            <p:spPr>
              <a:xfrm>
                <a:off x="606039" y="2233212"/>
                <a:ext cx="14872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err="1">
                    <a:latin typeface="Arial" panose="020B0604020202020204" pitchFamily="34" charset="0"/>
                    <a:cs typeface="Arial" panose="020B0604020202020204" pitchFamily="34" charset="0"/>
                  </a:rPr>
                  <a:t>SymClot</a:t>
                </a: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 binds to nascent fibrin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52D02A0-A9E6-F73F-8634-F65DFA7F6B08}"/>
                  </a:ext>
                </a:extLst>
              </p:cNvPr>
              <p:cNvSpPr/>
              <p:nvPr/>
            </p:nvSpPr>
            <p:spPr>
              <a:xfrm>
                <a:off x="2225407" y="2247441"/>
                <a:ext cx="2181340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D07FBB-524A-B4CB-5EEC-A5C18F9A7C10}"/>
                  </a:ext>
                </a:extLst>
              </p:cNvPr>
              <p:cNvSpPr txBox="1"/>
              <p:nvPr/>
            </p:nvSpPr>
            <p:spPr>
              <a:xfrm>
                <a:off x="2023320" y="2237060"/>
                <a:ext cx="23687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Catalyzation of fibrin polymerization and clot collapse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A483946-5B0C-96DC-58B6-16DEE9E16480}"/>
                  </a:ext>
                </a:extLst>
              </p:cNvPr>
              <p:cNvSpPr/>
              <p:nvPr/>
            </p:nvSpPr>
            <p:spPr>
              <a:xfrm>
                <a:off x="4524187" y="2180640"/>
                <a:ext cx="1513937" cy="3773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19C137-0DA7-4181-029D-395E34EA03FD}"/>
                  </a:ext>
                </a:extLst>
              </p:cNvPr>
              <p:cNvSpPr txBox="1"/>
              <p:nvPr/>
            </p:nvSpPr>
            <p:spPr>
              <a:xfrm>
                <a:off x="4527089" y="2210479"/>
                <a:ext cx="14872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SymClot spreads within fibrin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F9DD889-FD4E-E231-F737-F5297E0B9A9A}"/>
                  </a:ext>
                </a:extLst>
              </p:cNvPr>
              <p:cNvSpPr/>
              <p:nvPr/>
            </p:nvSpPr>
            <p:spPr>
              <a:xfrm>
                <a:off x="6129223" y="2152286"/>
                <a:ext cx="2045293" cy="4837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1213C3E-49DA-8330-C549-8FF223B4375B}"/>
                  </a:ext>
                </a:extLst>
              </p:cNvPr>
              <p:cNvSpPr txBox="1"/>
              <p:nvPr/>
            </p:nvSpPr>
            <p:spPr>
              <a:xfrm>
                <a:off x="6224530" y="2180749"/>
                <a:ext cx="20059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err="1">
                    <a:latin typeface="Arial" panose="020B0604020202020204" pitchFamily="34" charset="0"/>
                    <a:cs typeface="Arial" panose="020B0604020202020204" pitchFamily="34" charset="0"/>
                  </a:rPr>
                  <a:t>SymClot</a:t>
                </a: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 retracts clots, increasing clot density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F6EBB68-2705-C14E-074A-6F5EB32E9EBF}"/>
                  </a:ext>
                </a:extLst>
              </p:cNvPr>
              <p:cNvSpPr/>
              <p:nvPr/>
            </p:nvSpPr>
            <p:spPr>
              <a:xfrm>
                <a:off x="8419016" y="2100253"/>
                <a:ext cx="2344500" cy="4915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232D7B9-CB61-0CE0-E3D6-E750B84F22B4}"/>
                  </a:ext>
                </a:extLst>
              </p:cNvPr>
              <p:cNvSpPr txBox="1"/>
              <p:nvPr/>
            </p:nvSpPr>
            <p:spPr>
              <a:xfrm>
                <a:off x="8419016" y="2130092"/>
                <a:ext cx="2344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Retracted clot supports fibroblast migration into wound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1CFA34-F1FA-C8EC-5918-AE7A971B525B}"/>
                </a:ext>
              </a:extLst>
            </p:cNvPr>
            <p:cNvSpPr/>
            <p:nvPr/>
          </p:nvSpPr>
          <p:spPr>
            <a:xfrm>
              <a:off x="1002082" y="3983277"/>
              <a:ext cx="3031299" cy="400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675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C55C47-982F-1C08-7AF6-27C0EA805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B2852B-B8CA-8D5E-AE66-1A73C337CE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5181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cumin Pro" panose="020B0504020202020204" pitchFamily="34" charset="0"/>
              </a:rPr>
              <a:t>State of the Technology Meeting: Platelet and Platelet-like Products</a:t>
            </a:r>
          </a:p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98CCBF-749A-8910-966C-E147466BEB39}"/>
              </a:ext>
            </a:extLst>
          </p:cNvPr>
          <p:cNvSpPr txBox="1">
            <a:spLocks/>
          </p:cNvSpPr>
          <p:nvPr/>
        </p:nvSpPr>
        <p:spPr>
          <a:xfrm>
            <a:off x="2244704" y="92071"/>
            <a:ext cx="7543192" cy="1398181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umin Pro" panose="020B05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5D182D1-4CDF-6D2E-4F8A-DEE689C02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72702"/>
            <a:ext cx="1181390" cy="7411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36965FE-1E68-5CFE-057D-6C51D434A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64" y="220767"/>
            <a:ext cx="11135036" cy="741135"/>
          </a:xfrm>
        </p:spPr>
        <p:txBody>
          <a:bodyPr>
            <a:no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2800">
                <a:solidFill>
                  <a:srgbClr val="4A5867"/>
                </a:solidFill>
                <a:latin typeface="+mj-lt"/>
                <a:ea typeface="ＭＳ Ｐゴシック" charset="0"/>
                <a:cs typeface="Futura Medium" panose="020B0602020204020303" pitchFamily="34" charset="-79"/>
              </a:rPr>
              <a:t>In vivo models: faster and better bleeding management than standards of care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0C55772-56B5-0391-F531-894215523DE8}"/>
              </a:ext>
            </a:extLst>
          </p:cNvPr>
          <p:cNvSpPr/>
          <p:nvPr/>
        </p:nvSpPr>
        <p:spPr>
          <a:xfrm>
            <a:off x="114300" y="1133449"/>
            <a:ext cx="11974606" cy="502682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5885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926D575-E4E2-5EC2-874C-AD6FEB708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298400"/>
              </p:ext>
            </p:extLst>
          </p:nvPr>
        </p:nvGraphicFramePr>
        <p:xfrm>
          <a:off x="5819647" y="1522750"/>
          <a:ext cx="6054850" cy="4062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2E7A16FF-3537-FEBA-2216-9126C15EFCF0}"/>
              </a:ext>
            </a:extLst>
          </p:cNvPr>
          <p:cNvGrpSpPr/>
          <p:nvPr/>
        </p:nvGrpSpPr>
        <p:grpSpPr>
          <a:xfrm>
            <a:off x="319717" y="1420603"/>
            <a:ext cx="5452027" cy="4473852"/>
            <a:chOff x="6545666" y="1210686"/>
            <a:chExt cx="5452027" cy="447385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129422-F4F8-3281-7F21-279DE66A5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02930" y="1210686"/>
              <a:ext cx="2394763" cy="150235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47D462-ED15-2DE4-A960-F1ACEE84E603}"/>
                </a:ext>
              </a:extLst>
            </p:cNvPr>
            <p:cNvSpPr txBox="1"/>
            <p:nvPr/>
          </p:nvSpPr>
          <p:spPr>
            <a:xfrm>
              <a:off x="6545666" y="4901345"/>
              <a:ext cx="5165601" cy="78319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>
                  <a:solidFill>
                    <a:srgbClr val="4A5867"/>
                  </a:solidFill>
                </a:rPr>
                <a:t>SymClot is effective and safe</a:t>
              </a:r>
              <a:r>
                <a:rPr lang="en-US" sz="2000" b="1">
                  <a:solidFill>
                    <a:srgbClr val="4A5867"/>
                  </a:solidFill>
                </a:rPr>
                <a:t>: rapid &lt;24 excretion + no observed off-target thrombosis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61D8E7E-7151-44EC-AB2D-84047B85C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b="11937"/>
            <a:stretch>
              <a:fillRect/>
            </a:stretch>
          </p:blipFill>
          <p:spPr>
            <a:xfrm>
              <a:off x="9706708" y="2850243"/>
              <a:ext cx="1770184" cy="2074322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CB9B196-E386-44AE-19CD-1A43431AF6EB}"/>
                </a:ext>
              </a:extLst>
            </p:cNvPr>
            <p:cNvGrpSpPr/>
            <p:nvPr/>
          </p:nvGrpSpPr>
          <p:grpSpPr>
            <a:xfrm>
              <a:off x="6794992" y="1347887"/>
              <a:ext cx="2447290" cy="1236840"/>
              <a:chOff x="7779782" y="1195348"/>
              <a:chExt cx="2447290" cy="123684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80C527C-76EE-C82E-DA80-8766B4C2CBD7}"/>
                  </a:ext>
                </a:extLst>
              </p:cNvPr>
              <p:cNvGrpSpPr/>
              <p:nvPr/>
            </p:nvGrpSpPr>
            <p:grpSpPr>
              <a:xfrm>
                <a:off x="7779782" y="1195348"/>
                <a:ext cx="2447290" cy="1236840"/>
                <a:chOff x="7779782" y="1195348"/>
                <a:chExt cx="2447290" cy="1236840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6A8F5B1D-CB51-9600-5510-D82907231E0A}"/>
                    </a:ext>
                  </a:extLst>
                </p:cNvPr>
                <p:cNvGrpSpPr/>
                <p:nvPr/>
              </p:nvGrpSpPr>
              <p:grpSpPr>
                <a:xfrm>
                  <a:off x="7779782" y="1195348"/>
                  <a:ext cx="2447290" cy="1236840"/>
                  <a:chOff x="7779782" y="1195348"/>
                  <a:chExt cx="2447290" cy="1236840"/>
                </a:xfrm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B426939F-20A4-FE18-95A2-A081CBE640AA}"/>
                      </a:ext>
                    </a:extLst>
                  </p:cNvPr>
                  <p:cNvGrpSpPr/>
                  <p:nvPr/>
                </p:nvGrpSpPr>
                <p:grpSpPr>
                  <a:xfrm>
                    <a:off x="7950200" y="1343584"/>
                    <a:ext cx="2276872" cy="1088604"/>
                    <a:chOff x="7950200" y="1343584"/>
                    <a:chExt cx="2276872" cy="1088604"/>
                  </a:xfrm>
                </p:grpSpPr>
                <p:pic>
                  <p:nvPicPr>
                    <p:cNvPr id="45" name="Picture 44" descr="A diagram of a white mouse&#10;&#10;AI-generated content may be incorrect.">
                      <a:extLst>
                        <a:ext uri="{FF2B5EF4-FFF2-40B4-BE49-F238E27FC236}">
                          <a16:creationId xmlns:a16="http://schemas.microsoft.com/office/drawing/2014/main" id="{65335A01-FBF4-021C-0CEB-AA486FAF05E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 l="12139" t="14844" r="16009" b="4736"/>
                    <a:stretch>
                      <a:fillRect/>
                    </a:stretch>
                  </p:blipFill>
                  <p:spPr>
                    <a:xfrm>
                      <a:off x="8147935" y="1501400"/>
                      <a:ext cx="2002539" cy="93078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8B151D27-CAE6-9F93-3EE4-2CDDBDCBFF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50200" y="1343584"/>
                      <a:ext cx="2047875" cy="117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1CF3D80A-4388-7556-71AD-AC3A4DE3D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18700" y="1873389"/>
                      <a:ext cx="308372" cy="28561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0FCEACBE-8424-F0A5-84DE-86422F949DF0}"/>
                      </a:ext>
                    </a:extLst>
                  </p:cNvPr>
                  <p:cNvSpPr txBox="1"/>
                  <p:nvPr/>
                </p:nvSpPr>
                <p:spPr>
                  <a:xfrm>
                    <a:off x="7779782" y="1195348"/>
                    <a:ext cx="115441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8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Junctional femoral artery injury</a:t>
                    </a:r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9A1AD1CE-5E4C-5E75-5B2E-D2A9E15F8269}"/>
                      </a:ext>
                    </a:extLst>
                  </p:cNvPr>
                  <p:cNvSpPr txBox="1"/>
                  <p:nvPr/>
                </p:nvSpPr>
                <p:spPr>
                  <a:xfrm>
                    <a:off x="9064211" y="1198127"/>
                    <a:ext cx="108114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8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SymClot IV injection</a:t>
                    </a:r>
                  </a:p>
                </p:txBody>
              </p:sp>
            </p:grp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5609DE8-E97F-2DCC-F0FC-A5183DCD064A}"/>
                    </a:ext>
                  </a:extLst>
                </p:cNvPr>
                <p:cNvSpPr/>
                <p:nvPr/>
              </p:nvSpPr>
              <p:spPr>
                <a:xfrm>
                  <a:off x="8797726" y="1864435"/>
                  <a:ext cx="308372" cy="2856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5DCC191-CBBD-DA88-32B4-C519E6724A0C}"/>
                    </a:ext>
                  </a:extLst>
                </p:cNvPr>
                <p:cNvSpPr/>
                <p:nvPr/>
              </p:nvSpPr>
              <p:spPr>
                <a:xfrm>
                  <a:off x="8940703" y="1911472"/>
                  <a:ext cx="308372" cy="2856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120DA50-25D5-DE62-8810-6D1715244662}"/>
                  </a:ext>
                </a:extLst>
              </p:cNvPr>
              <p:cNvSpPr txBox="1"/>
              <p:nvPr/>
            </p:nvSpPr>
            <p:spPr>
              <a:xfrm>
                <a:off x="8737580" y="1844494"/>
                <a:ext cx="653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>
                    <a:latin typeface="Arial" panose="020B0604020202020204" pitchFamily="34" charset="0"/>
                    <a:cs typeface="Arial" panose="020B0604020202020204" pitchFamily="34" charset="0"/>
                  </a:rPr>
                  <a:t>1 min uncontrolled bleeding</a:t>
                </a:r>
              </a:p>
            </p:txBody>
          </p: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439CE50-7C98-223A-20B6-4D7D16C3E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 b="9099"/>
            <a:stretch>
              <a:fillRect/>
            </a:stretch>
          </p:blipFill>
          <p:spPr>
            <a:xfrm>
              <a:off x="7163145" y="2772060"/>
              <a:ext cx="1721686" cy="2184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893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440FB5-A81C-BF22-9C57-60D7BCD9F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FFBDCF3-D224-A8C7-C24F-B88665A08A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5181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cumin Pro" panose="020B0504020202020204" pitchFamily="34" charset="0"/>
              </a:rPr>
              <a:t>State of the Technology Meeting: Platelet and Platelet-like Products</a:t>
            </a:r>
          </a:p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D7CD889-FE41-06E7-2663-F216FF79C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558466"/>
              </p:ext>
            </p:extLst>
          </p:nvPr>
        </p:nvGraphicFramePr>
        <p:xfrm>
          <a:off x="1223889" y="452905"/>
          <a:ext cx="10659729" cy="5340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8631">
                  <a:extLst>
                    <a:ext uri="{9D8B030D-6E8A-4147-A177-3AD203B41FA5}">
                      <a16:colId xmlns:a16="http://schemas.microsoft.com/office/drawing/2014/main" val="3856098821"/>
                    </a:ext>
                  </a:extLst>
                </a:gridCol>
                <a:gridCol w="1390204">
                  <a:extLst>
                    <a:ext uri="{9D8B030D-6E8A-4147-A177-3AD203B41FA5}">
                      <a16:colId xmlns:a16="http://schemas.microsoft.com/office/drawing/2014/main" val="941339394"/>
                    </a:ext>
                  </a:extLst>
                </a:gridCol>
                <a:gridCol w="1549694">
                  <a:extLst>
                    <a:ext uri="{9D8B030D-6E8A-4147-A177-3AD203B41FA5}">
                      <a16:colId xmlns:a16="http://schemas.microsoft.com/office/drawing/2014/main" val="1763984236"/>
                    </a:ext>
                  </a:extLst>
                </a:gridCol>
                <a:gridCol w="332560">
                  <a:extLst>
                    <a:ext uri="{9D8B030D-6E8A-4147-A177-3AD203B41FA5}">
                      <a16:colId xmlns:a16="http://schemas.microsoft.com/office/drawing/2014/main" val="2778367991"/>
                    </a:ext>
                  </a:extLst>
                </a:gridCol>
                <a:gridCol w="332560">
                  <a:extLst>
                    <a:ext uri="{9D8B030D-6E8A-4147-A177-3AD203B41FA5}">
                      <a16:colId xmlns:a16="http://schemas.microsoft.com/office/drawing/2014/main" val="1978238820"/>
                    </a:ext>
                  </a:extLst>
                </a:gridCol>
                <a:gridCol w="332560">
                  <a:extLst>
                    <a:ext uri="{9D8B030D-6E8A-4147-A177-3AD203B41FA5}">
                      <a16:colId xmlns:a16="http://schemas.microsoft.com/office/drawing/2014/main" val="4266005949"/>
                    </a:ext>
                  </a:extLst>
                </a:gridCol>
                <a:gridCol w="332560">
                  <a:extLst>
                    <a:ext uri="{9D8B030D-6E8A-4147-A177-3AD203B41FA5}">
                      <a16:colId xmlns:a16="http://schemas.microsoft.com/office/drawing/2014/main" val="464566146"/>
                    </a:ext>
                  </a:extLst>
                </a:gridCol>
                <a:gridCol w="332560">
                  <a:extLst>
                    <a:ext uri="{9D8B030D-6E8A-4147-A177-3AD203B41FA5}">
                      <a16:colId xmlns:a16="http://schemas.microsoft.com/office/drawing/2014/main" val="3159967694"/>
                    </a:ext>
                  </a:extLst>
                </a:gridCol>
                <a:gridCol w="332560">
                  <a:extLst>
                    <a:ext uri="{9D8B030D-6E8A-4147-A177-3AD203B41FA5}">
                      <a16:colId xmlns:a16="http://schemas.microsoft.com/office/drawing/2014/main" val="15297651"/>
                    </a:ext>
                  </a:extLst>
                </a:gridCol>
                <a:gridCol w="332560">
                  <a:extLst>
                    <a:ext uri="{9D8B030D-6E8A-4147-A177-3AD203B41FA5}">
                      <a16:colId xmlns:a16="http://schemas.microsoft.com/office/drawing/2014/main" val="2038084682"/>
                    </a:ext>
                  </a:extLst>
                </a:gridCol>
                <a:gridCol w="332560">
                  <a:extLst>
                    <a:ext uri="{9D8B030D-6E8A-4147-A177-3AD203B41FA5}">
                      <a16:colId xmlns:a16="http://schemas.microsoft.com/office/drawing/2014/main" val="635792993"/>
                    </a:ext>
                  </a:extLst>
                </a:gridCol>
                <a:gridCol w="332560">
                  <a:extLst>
                    <a:ext uri="{9D8B030D-6E8A-4147-A177-3AD203B41FA5}">
                      <a16:colId xmlns:a16="http://schemas.microsoft.com/office/drawing/2014/main" val="1806993501"/>
                    </a:ext>
                  </a:extLst>
                </a:gridCol>
                <a:gridCol w="332560">
                  <a:extLst>
                    <a:ext uri="{9D8B030D-6E8A-4147-A177-3AD203B41FA5}">
                      <a16:colId xmlns:a16="http://schemas.microsoft.com/office/drawing/2014/main" val="1036411950"/>
                    </a:ext>
                  </a:extLst>
                </a:gridCol>
                <a:gridCol w="332560">
                  <a:extLst>
                    <a:ext uri="{9D8B030D-6E8A-4147-A177-3AD203B41FA5}">
                      <a16:colId xmlns:a16="http://schemas.microsoft.com/office/drawing/2014/main" val="618952458"/>
                    </a:ext>
                  </a:extLst>
                </a:gridCol>
                <a:gridCol w="332560">
                  <a:extLst>
                    <a:ext uri="{9D8B030D-6E8A-4147-A177-3AD203B41FA5}">
                      <a16:colId xmlns:a16="http://schemas.microsoft.com/office/drawing/2014/main" val="519151289"/>
                    </a:ext>
                  </a:extLst>
                </a:gridCol>
                <a:gridCol w="332560">
                  <a:extLst>
                    <a:ext uri="{9D8B030D-6E8A-4147-A177-3AD203B41FA5}">
                      <a16:colId xmlns:a16="http://schemas.microsoft.com/office/drawing/2014/main" val="2815536185"/>
                    </a:ext>
                  </a:extLst>
                </a:gridCol>
                <a:gridCol w="332560">
                  <a:extLst>
                    <a:ext uri="{9D8B030D-6E8A-4147-A177-3AD203B41FA5}">
                      <a16:colId xmlns:a16="http://schemas.microsoft.com/office/drawing/2014/main" val="1830182194"/>
                    </a:ext>
                  </a:extLst>
                </a:gridCol>
                <a:gridCol w="332560">
                  <a:extLst>
                    <a:ext uri="{9D8B030D-6E8A-4147-A177-3AD203B41FA5}">
                      <a16:colId xmlns:a16="http://schemas.microsoft.com/office/drawing/2014/main" val="1005357624"/>
                    </a:ext>
                  </a:extLst>
                </a:gridCol>
                <a:gridCol w="332560">
                  <a:extLst>
                    <a:ext uri="{9D8B030D-6E8A-4147-A177-3AD203B41FA5}">
                      <a16:colId xmlns:a16="http://schemas.microsoft.com/office/drawing/2014/main" val="1043706563"/>
                    </a:ext>
                  </a:extLst>
                </a:gridCol>
                <a:gridCol w="332560">
                  <a:extLst>
                    <a:ext uri="{9D8B030D-6E8A-4147-A177-3AD203B41FA5}">
                      <a16:colId xmlns:a16="http://schemas.microsoft.com/office/drawing/2014/main" val="1337382691"/>
                    </a:ext>
                  </a:extLst>
                </a:gridCol>
                <a:gridCol w="332560">
                  <a:extLst>
                    <a:ext uri="{9D8B030D-6E8A-4147-A177-3AD203B41FA5}">
                      <a16:colId xmlns:a16="http://schemas.microsoft.com/office/drawing/2014/main" val="4182044826"/>
                    </a:ext>
                  </a:extLst>
                </a:gridCol>
                <a:gridCol w="332560">
                  <a:extLst>
                    <a:ext uri="{9D8B030D-6E8A-4147-A177-3AD203B41FA5}">
                      <a16:colId xmlns:a16="http://schemas.microsoft.com/office/drawing/2014/main" val="3837526197"/>
                    </a:ext>
                  </a:extLst>
                </a:gridCol>
                <a:gridCol w="332560">
                  <a:extLst>
                    <a:ext uri="{9D8B030D-6E8A-4147-A177-3AD203B41FA5}">
                      <a16:colId xmlns:a16="http://schemas.microsoft.com/office/drawing/2014/main" val="822545878"/>
                    </a:ext>
                  </a:extLst>
                </a:gridCol>
              </a:tblGrid>
              <a:tr h="259308">
                <a:tc rowSpan="2" gridSpan="2">
                  <a:txBody>
                    <a:bodyPr/>
                    <a:lstStyle/>
                    <a:p>
                      <a:pPr algn="l"/>
                      <a:r>
                        <a:rPr lang="en-US" sz="1700" b="1">
                          <a:solidFill>
                            <a:schemeClr val="bg1"/>
                          </a:solidFill>
                        </a:rPr>
                        <a:t>Development Timeline</a:t>
                      </a:r>
                    </a:p>
                  </a:txBody>
                  <a:tcPr marL="96337" marR="96337" marT="48169" marB="48169" anchor="ctr">
                    <a:lnL w="6350" cap="flat" cmpd="sng" algn="ctr">
                      <a:solidFill>
                        <a:srgbClr val="2A3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2021-2024</a:t>
                      </a:r>
                    </a:p>
                  </a:txBody>
                  <a:tcPr marL="96337" marR="96337" marT="48169" marB="48169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7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 marL="96337" marR="96337" marT="48169" marB="48169">
                    <a:lnL w="12700" cap="flat" cmpd="sng" algn="ctr">
                      <a:solidFill>
                        <a:srgbClr val="9697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2026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2027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2028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2029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2030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927096"/>
                  </a:ext>
                </a:extLst>
              </a:tr>
              <a:tr h="202695">
                <a:tc gridSpan="2" vMerge="1"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Q3</a:t>
                      </a:r>
                    </a:p>
                  </a:txBody>
                  <a:tcPr marL="96337" marR="96337" marT="48169" marB="48169">
                    <a:lnL w="12700" cap="flat" cmpd="sng" algn="ctr">
                      <a:solidFill>
                        <a:srgbClr val="9697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Q2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Q3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Q2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Q3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Q2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Q3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Q2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Q3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Q2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32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785982"/>
                  </a:ext>
                </a:extLst>
              </a:tr>
              <a:tr h="245154">
                <a:tc>
                  <a:txBody>
                    <a:bodyPr/>
                    <a:lstStyle/>
                    <a:p>
                      <a:r>
                        <a:rPr lang="en-US" sz="1100" b="1"/>
                        <a:t>Discovery</a:t>
                      </a:r>
                      <a:endParaRPr lang="en-US" sz="900" b="1"/>
                    </a:p>
                  </a:txBody>
                  <a:tcPr marL="96337" marR="96337" marT="48169" marB="48169">
                    <a:lnL w="6350" cap="flat" cmpd="sng" algn="ctr">
                      <a:solidFill>
                        <a:srgbClr val="2A3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Formulation lock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7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12700" cap="flat" cmpd="sng" algn="ctr">
                      <a:solidFill>
                        <a:srgbClr val="9697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4083991"/>
                  </a:ext>
                </a:extLst>
              </a:tr>
              <a:tr h="216848">
                <a:tc>
                  <a:txBody>
                    <a:bodyPr/>
                    <a:lstStyle/>
                    <a:p>
                      <a:endParaRPr lang="en-US" sz="900" b="1"/>
                    </a:p>
                  </a:txBody>
                  <a:tcPr marL="96337" marR="96337" marT="48169" marB="48169">
                    <a:lnL w="6350" cap="flat" cmpd="sng" algn="ctr">
                      <a:solidFill>
                        <a:srgbClr val="2A3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In vitro efficacy &amp; safety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7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12700" cap="flat" cmpd="sng" algn="ctr">
                      <a:solidFill>
                        <a:srgbClr val="9697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5649835"/>
                  </a:ext>
                </a:extLst>
              </a:tr>
              <a:tr h="216848">
                <a:tc>
                  <a:txBody>
                    <a:bodyPr/>
                    <a:lstStyle/>
                    <a:p>
                      <a:endParaRPr lang="en-US" sz="900" b="1"/>
                    </a:p>
                  </a:txBody>
                  <a:tcPr marL="96337" marR="96337" marT="48169" marB="48169">
                    <a:lnL w="6350" cap="flat" cmpd="sng" algn="ctr">
                      <a:solidFill>
                        <a:srgbClr val="2A3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In vivo efficacy &amp; safety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12700" cap="flat" cmpd="sng" algn="ctr">
                      <a:solidFill>
                        <a:srgbClr val="A3A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2565349"/>
                  </a:ext>
                </a:extLst>
              </a:tr>
              <a:tr h="344227">
                <a:tc>
                  <a:txBody>
                    <a:bodyPr/>
                    <a:lstStyle/>
                    <a:p>
                      <a:r>
                        <a:rPr lang="en-US" sz="1100" b="1"/>
                        <a:t>Pre-Clinical</a:t>
                      </a:r>
                      <a:endParaRPr lang="en-US" sz="900" b="1"/>
                    </a:p>
                  </a:txBody>
                  <a:tcPr marL="96337" marR="96337" marT="48169" marB="48169">
                    <a:lnL w="6350" cap="flat" cmpd="sng" algn="ctr">
                      <a:solidFill>
                        <a:srgbClr val="2A3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Non-GLP completion (Phase 2 derisking)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12700" cap="flat" cmpd="sng" algn="ctr">
                      <a:solidFill>
                        <a:srgbClr val="A3A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0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0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1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3487076"/>
                  </a:ext>
                </a:extLst>
              </a:tr>
              <a:tr h="216848">
                <a:tc>
                  <a:txBody>
                    <a:bodyPr/>
                    <a:lstStyle/>
                    <a:p>
                      <a:endParaRPr lang="en-US" sz="900" b="1"/>
                    </a:p>
                  </a:txBody>
                  <a:tcPr marL="96337" marR="96337" marT="48169" marB="48169">
                    <a:lnL w="6350" cap="flat" cmpd="sng" algn="ctr">
                      <a:solidFill>
                        <a:srgbClr val="2A3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GLP pharmacology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12700" cap="flat" cmpd="sng" algn="ctr">
                      <a:solidFill>
                        <a:srgbClr val="A3A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93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93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93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6384967"/>
                  </a:ext>
                </a:extLst>
              </a:tr>
              <a:tr h="216848">
                <a:tc>
                  <a:txBody>
                    <a:bodyPr/>
                    <a:lstStyle/>
                    <a:p>
                      <a:endParaRPr lang="en-US" sz="900" b="1"/>
                    </a:p>
                  </a:txBody>
                  <a:tcPr marL="96337" marR="96337" marT="48169" marB="48169">
                    <a:lnL w="6350" cap="flat" cmpd="sng" algn="ctr">
                      <a:solidFill>
                        <a:srgbClr val="2A3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GLP toxicology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12700" cap="flat" cmpd="sng" algn="ctr">
                      <a:solidFill>
                        <a:srgbClr val="A3A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575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575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575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4366796"/>
                  </a:ext>
                </a:extLst>
              </a:tr>
              <a:tr h="245154">
                <a:tc>
                  <a:txBody>
                    <a:bodyPr/>
                    <a:lstStyle/>
                    <a:p>
                      <a:r>
                        <a:rPr lang="en-US" sz="1100" b="1"/>
                        <a:t>Regulatory</a:t>
                      </a:r>
                      <a:endParaRPr lang="en-US" sz="900" b="1"/>
                    </a:p>
                  </a:txBody>
                  <a:tcPr marL="96337" marR="96337" marT="48169" marB="48169">
                    <a:lnL w="6350" cap="flat" cmpd="sng" algn="ctr">
                      <a:solidFill>
                        <a:srgbClr val="2A3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INTERACT request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12700" cap="flat" cmpd="sng" algn="ctr">
                      <a:solidFill>
                        <a:srgbClr val="A3A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13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0768110"/>
                  </a:ext>
                </a:extLst>
              </a:tr>
              <a:tr h="216848">
                <a:tc>
                  <a:txBody>
                    <a:bodyPr/>
                    <a:lstStyle/>
                    <a:p>
                      <a:endParaRPr lang="en-US" sz="900" b="1"/>
                    </a:p>
                  </a:txBody>
                  <a:tcPr marL="96337" marR="96337" marT="48169" marB="48169">
                    <a:lnL w="6350" cap="flat" cmpd="sng" algn="ctr">
                      <a:solidFill>
                        <a:srgbClr val="2A3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Pre-IND meeting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12700" cap="flat" cmpd="sng" algn="ctr">
                      <a:solidFill>
                        <a:srgbClr val="A3A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6962262"/>
                  </a:ext>
                </a:extLst>
              </a:tr>
              <a:tr h="216848">
                <a:tc>
                  <a:txBody>
                    <a:bodyPr/>
                    <a:lstStyle/>
                    <a:p>
                      <a:endParaRPr lang="en-US" sz="900" b="1"/>
                    </a:p>
                  </a:txBody>
                  <a:tcPr marL="96337" marR="96337" marT="48169" marB="48169">
                    <a:lnL w="6350" cap="flat" cmpd="sng" algn="ctr">
                      <a:solidFill>
                        <a:srgbClr val="2A3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IND submission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12700" cap="flat" cmpd="sng" algn="ctr">
                      <a:solidFill>
                        <a:srgbClr val="A3A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1088376"/>
                  </a:ext>
                </a:extLst>
              </a:tr>
              <a:tr h="245154">
                <a:tc>
                  <a:txBody>
                    <a:bodyPr/>
                    <a:lstStyle/>
                    <a:p>
                      <a:r>
                        <a:rPr lang="en-US" sz="1100" b="1"/>
                        <a:t>Clinical</a:t>
                      </a:r>
                      <a:endParaRPr lang="en-US" sz="900" b="1"/>
                    </a:p>
                  </a:txBody>
                  <a:tcPr marL="96337" marR="96337" marT="48169" marB="48169">
                    <a:lnL w="6350" cap="flat" cmpd="sng" algn="ctr">
                      <a:solidFill>
                        <a:srgbClr val="2A3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Phase 1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12700" cap="flat" cmpd="sng" algn="ctr">
                      <a:solidFill>
                        <a:srgbClr val="A3A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0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0C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8659506"/>
                  </a:ext>
                </a:extLst>
              </a:tr>
              <a:tr h="216848">
                <a:tc>
                  <a:txBody>
                    <a:bodyPr/>
                    <a:lstStyle/>
                    <a:p>
                      <a:endParaRPr lang="en-US" sz="900" b="1"/>
                    </a:p>
                  </a:txBody>
                  <a:tcPr marL="96337" marR="96337" marT="48169" marB="48169">
                    <a:lnL w="6350" cap="flat" cmpd="sng" algn="ctr">
                      <a:solidFill>
                        <a:srgbClr val="2A3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Phase 2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12700" cap="flat" cmpd="sng" algn="ctr">
                      <a:solidFill>
                        <a:srgbClr val="A3A8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C4C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C4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C4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C4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3386843"/>
                  </a:ext>
                </a:extLst>
              </a:tr>
              <a:tr h="216848">
                <a:tc>
                  <a:txBody>
                    <a:bodyPr/>
                    <a:lstStyle/>
                    <a:p>
                      <a:endParaRPr lang="en-US" sz="900" b="1"/>
                    </a:p>
                  </a:txBody>
                  <a:tcPr marL="96337" marR="96337" marT="48169" marB="48169">
                    <a:lnL w="6350" cap="flat" cmpd="sng" algn="ctr">
                      <a:solidFill>
                        <a:srgbClr val="2A3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Phase 3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7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12700" cap="flat" cmpd="sng" algn="ctr">
                      <a:solidFill>
                        <a:srgbClr val="9697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818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818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818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8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177442"/>
                  </a:ext>
                </a:extLst>
              </a:tr>
              <a:tr h="344227">
                <a:tc>
                  <a:txBody>
                    <a:bodyPr/>
                    <a:lstStyle/>
                    <a:p>
                      <a:r>
                        <a:rPr lang="en-US" sz="1100" b="1"/>
                        <a:t>Manufacturing</a:t>
                      </a:r>
                      <a:endParaRPr lang="en-US" sz="900" b="1"/>
                    </a:p>
                  </a:txBody>
                  <a:tcPr marL="96337" marR="96337" marT="48169" marB="48169">
                    <a:lnL w="6350" cap="flat" cmpd="sng" algn="ctr">
                      <a:solidFill>
                        <a:srgbClr val="2A3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Antibody tech transfer and scaling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7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12700" cap="flat" cmpd="sng" algn="ctr">
                      <a:solidFill>
                        <a:srgbClr val="9697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6626491"/>
                  </a:ext>
                </a:extLst>
              </a:tr>
              <a:tr h="344227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6350" cap="flat" cmpd="sng" algn="ctr">
                      <a:solidFill>
                        <a:srgbClr val="2A3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Cell line development &amp; hydrogel scaling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7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12700" cap="flat" cmpd="sng" algn="ctr">
                      <a:solidFill>
                        <a:srgbClr val="9697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7769057"/>
                  </a:ext>
                </a:extLst>
              </a:tr>
              <a:tr h="21684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6350" cap="flat" cmpd="sng" algn="ctr">
                      <a:solidFill>
                        <a:srgbClr val="2A3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GLP batch stock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7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12700" cap="flat" cmpd="sng" algn="ctr">
                      <a:solidFill>
                        <a:srgbClr val="9697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2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2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0282934"/>
                  </a:ext>
                </a:extLst>
              </a:tr>
              <a:tr h="344227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6350" cap="flat" cmpd="sng" algn="ctr">
                      <a:solidFill>
                        <a:srgbClr val="2A3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cGMP process development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7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12700" cap="flat" cmpd="sng" algn="ctr">
                      <a:solidFill>
                        <a:srgbClr val="9697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758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758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758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0344409"/>
                  </a:ext>
                </a:extLst>
              </a:tr>
              <a:tr h="21684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6350" cap="flat" cmpd="sng" algn="ctr">
                      <a:solidFill>
                        <a:srgbClr val="2A3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Phase 2 batch stock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7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12700" cap="flat" cmpd="sng" algn="ctr">
                      <a:solidFill>
                        <a:srgbClr val="9697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86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86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86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586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6867428"/>
                  </a:ext>
                </a:extLst>
              </a:tr>
              <a:tr h="216848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6350" cap="flat" cmpd="sng" algn="ctr">
                      <a:solidFill>
                        <a:srgbClr val="2A3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/>
                        <a:t>Phase 3 batch stock</a:t>
                      </a:r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7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12700" cap="flat" cmpd="sng" algn="ctr">
                      <a:solidFill>
                        <a:srgbClr val="9697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32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32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32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96337" marR="96337" marT="48169" marB="48169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89061"/>
                  </a:ext>
                </a:extLst>
              </a:tr>
            </a:tbl>
          </a:graphicData>
        </a:graphic>
      </p:graphicFrame>
      <p:pic>
        <p:nvPicPr>
          <p:cNvPr id="9" name="Picture 8" descr="SBIR/STTR ...">
            <a:extLst>
              <a:ext uri="{FF2B5EF4-FFF2-40B4-BE49-F238E27FC236}">
                <a16:creationId xmlns:a16="http://schemas.microsoft.com/office/drawing/2014/main" id="{3BC1F3B6-1067-0925-5995-512DD02C8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34"/>
          <a:stretch>
            <a:fillRect/>
          </a:stretch>
        </p:blipFill>
        <p:spPr bwMode="auto">
          <a:xfrm>
            <a:off x="3733017" y="1069790"/>
            <a:ext cx="995592" cy="44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TEC Home - MTEC | Medical Technology Enterprise Consortium">
            <a:extLst>
              <a:ext uri="{FF2B5EF4-FFF2-40B4-BE49-F238E27FC236}">
                <a16:creationId xmlns:a16="http://schemas.microsoft.com/office/drawing/2014/main" id="{51E52A02-9F89-3639-65A4-6F93157F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55" y="3993963"/>
            <a:ext cx="702423" cy="36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United States Department of Defense - Wikipedia">
            <a:extLst>
              <a:ext uri="{FF2B5EF4-FFF2-40B4-BE49-F238E27FC236}">
                <a16:creationId xmlns:a16="http://schemas.microsoft.com/office/drawing/2014/main" id="{DFCB4969-0168-88C8-864D-278AE00E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89" y="3996932"/>
            <a:ext cx="348424" cy="3474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United States Department of Defense - Wikipedia">
            <a:extLst>
              <a:ext uri="{FF2B5EF4-FFF2-40B4-BE49-F238E27FC236}">
                <a16:creationId xmlns:a16="http://schemas.microsoft.com/office/drawing/2014/main" id="{D12F9833-5982-8E47-E770-C43B88401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14" y="1117556"/>
            <a:ext cx="348424" cy="3474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5A8249-1F30-BBCC-D70D-A6A05B6804F3}"/>
              </a:ext>
            </a:extLst>
          </p:cNvPr>
          <p:cNvCxnSpPr>
            <a:cxnSpLocks/>
          </p:cNvCxnSpPr>
          <p:nvPr/>
        </p:nvCxnSpPr>
        <p:spPr>
          <a:xfrm>
            <a:off x="5921648" y="958467"/>
            <a:ext cx="0" cy="48849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1B88014-4E4B-99D5-4E3D-E12C7DB702FC}"/>
              </a:ext>
            </a:extLst>
          </p:cNvPr>
          <p:cNvCxnSpPr>
            <a:cxnSpLocks/>
          </p:cNvCxnSpPr>
          <p:nvPr/>
        </p:nvCxnSpPr>
        <p:spPr>
          <a:xfrm>
            <a:off x="3511440" y="5958839"/>
            <a:ext cx="2207798" cy="0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6E1311C-8114-6CE3-96ED-00AC96448A4D}"/>
              </a:ext>
            </a:extLst>
          </p:cNvPr>
          <p:cNvSpPr txBox="1"/>
          <p:nvPr/>
        </p:nvSpPr>
        <p:spPr>
          <a:xfrm>
            <a:off x="3394218" y="5936742"/>
            <a:ext cx="2417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PAST: $4M Discovery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5928CF9-C044-A971-F1B5-E742FD90837E}"/>
              </a:ext>
            </a:extLst>
          </p:cNvPr>
          <p:cNvCxnSpPr>
            <a:cxnSpLocks/>
          </p:cNvCxnSpPr>
          <p:nvPr/>
        </p:nvCxnSpPr>
        <p:spPr>
          <a:xfrm>
            <a:off x="7016640" y="5958839"/>
            <a:ext cx="1668669" cy="0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ED3C5E1-A952-A1F6-C253-F089EC0FB92B}"/>
              </a:ext>
            </a:extLst>
          </p:cNvPr>
          <p:cNvSpPr txBox="1"/>
          <p:nvPr/>
        </p:nvSpPr>
        <p:spPr>
          <a:xfrm>
            <a:off x="6916960" y="5930918"/>
            <a:ext cx="1868028" cy="33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$12M IND/Phase 1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E796688-13D9-222C-CB08-AAA39DCC5347}"/>
              </a:ext>
            </a:extLst>
          </p:cNvPr>
          <p:cNvCxnSpPr>
            <a:cxnSpLocks/>
          </p:cNvCxnSpPr>
          <p:nvPr/>
        </p:nvCxnSpPr>
        <p:spPr>
          <a:xfrm>
            <a:off x="8685309" y="5958839"/>
            <a:ext cx="1671431" cy="0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412D718-A364-F39F-2254-8D19378E5045}"/>
              </a:ext>
            </a:extLst>
          </p:cNvPr>
          <p:cNvSpPr txBox="1"/>
          <p:nvPr/>
        </p:nvSpPr>
        <p:spPr>
          <a:xfrm>
            <a:off x="8499258" y="5936745"/>
            <a:ext cx="1868028" cy="33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$25M Phase 2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8B081D1-2925-235E-1C80-C50EF12A0660}"/>
              </a:ext>
            </a:extLst>
          </p:cNvPr>
          <p:cNvCxnSpPr>
            <a:cxnSpLocks/>
          </p:cNvCxnSpPr>
          <p:nvPr/>
        </p:nvCxnSpPr>
        <p:spPr>
          <a:xfrm>
            <a:off x="10356740" y="5958839"/>
            <a:ext cx="1364793" cy="0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CFF2256-6ABA-72C2-D325-CC2DAA465AA5}"/>
              </a:ext>
            </a:extLst>
          </p:cNvPr>
          <p:cNvSpPr txBox="1"/>
          <p:nvPr/>
        </p:nvSpPr>
        <p:spPr>
          <a:xfrm>
            <a:off x="10181234" y="5915275"/>
            <a:ext cx="1702393" cy="33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$40M Phase 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089643D-CEE4-9DD4-D08F-1CC0BE7339EF}"/>
              </a:ext>
            </a:extLst>
          </p:cNvPr>
          <p:cNvSpPr/>
          <p:nvPr/>
        </p:nvSpPr>
        <p:spPr>
          <a:xfrm>
            <a:off x="5708324" y="5889125"/>
            <a:ext cx="1354245" cy="416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D85710C-B021-2584-4FE1-8988F10D1A1C}"/>
              </a:ext>
            </a:extLst>
          </p:cNvPr>
          <p:cNvCxnSpPr>
            <a:cxnSpLocks/>
          </p:cNvCxnSpPr>
          <p:nvPr/>
        </p:nvCxnSpPr>
        <p:spPr>
          <a:xfrm>
            <a:off x="5731047" y="5958839"/>
            <a:ext cx="1285593" cy="0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01DB12A-CCF6-9F42-FAA1-5A334306E630}"/>
              </a:ext>
            </a:extLst>
          </p:cNvPr>
          <p:cNvSpPr txBox="1"/>
          <p:nvPr/>
        </p:nvSpPr>
        <p:spPr>
          <a:xfrm>
            <a:off x="5439829" y="5936742"/>
            <a:ext cx="1868028" cy="33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$2M Preclinical</a:t>
            </a: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15FA6B25-5942-3C5F-974F-492091C44A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72702"/>
            <a:ext cx="1117447" cy="70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4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492163-EED8-C9A2-8E26-B1B669865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B2BD5F-9F6E-959D-BA22-FC38541F40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5181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cumin Pro" panose="020B0504020202020204" pitchFamily="34" charset="0"/>
              </a:rPr>
              <a:t>State of the Technology Meeting: Platelet and Platelet-like Products</a:t>
            </a:r>
          </a:p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F329963-F9D1-33DB-0957-C55940413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72702"/>
            <a:ext cx="1181390" cy="741135"/>
          </a:xfrm>
          <a:prstGeom prst="rect">
            <a:avLst/>
          </a:prstGeom>
        </p:spPr>
      </p:pic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1E6FC6F6-D011-D121-70DA-15DB64BEB0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2643" y="930728"/>
          <a:ext cx="11266714" cy="434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4D176E5-3CDD-788C-A109-BDB7D5FB1656}"/>
              </a:ext>
            </a:extLst>
          </p:cNvPr>
          <p:cNvSpPr txBox="1"/>
          <p:nvPr/>
        </p:nvSpPr>
        <p:spPr>
          <a:xfrm>
            <a:off x="0" y="5298608"/>
            <a:ext cx="12192000" cy="11950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Futura Medium"/>
              </a:rPr>
              <a:t>CONTACT:</a:t>
            </a:r>
          </a:p>
          <a:p>
            <a:pPr algn="r">
              <a:lnSpc>
                <a:spcPct val="114000"/>
              </a:lnSpc>
              <a:defRPr/>
            </a:pPr>
            <a:r>
              <a:rPr lang="en-US" sz="2000">
                <a:solidFill>
                  <a:prstClr val="black"/>
                </a:solidFill>
                <a:latin typeface="+mj-lt"/>
                <a:cs typeface="Futura Medium"/>
              </a:rPr>
              <a:t>Kimberly Nellenbach-Willson, PhD | CSO | </a:t>
            </a:r>
            <a:r>
              <a:rPr lang="en-US" sz="2000" err="1">
                <a:solidFill>
                  <a:prstClr val="black"/>
                </a:solidFill>
                <a:latin typeface="+mj-lt"/>
                <a:cs typeface="Futura Medium"/>
              </a:rPr>
              <a:t>kim.nellenbach-willson@selsymbio.com</a:t>
            </a:r>
            <a:endParaRPr lang="en-US" sz="2000">
              <a:solidFill>
                <a:prstClr val="black"/>
              </a:solidFill>
              <a:latin typeface="+mj-lt"/>
              <a:cs typeface="Futura Medium"/>
            </a:endParaRPr>
          </a:p>
          <a:p>
            <a:pPr marL="0" marR="0" lvl="0" indent="0" algn="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Futura Medium"/>
              </a:rPr>
              <a:t>Seema Nandi, PhD | CEO | 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Futura Medium"/>
              </a:rPr>
              <a:t>seema.nandi@selsymbio.com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37560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cumin Pro">
      <a:majorFont>
        <a:latin typeface="Acumin Pro Bold"/>
        <a:ea typeface=""/>
        <a:cs typeface=""/>
      </a:majorFont>
      <a:minorFont>
        <a:latin typeface="Acum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T Platelet Slides" id="{66B5FE0B-746C-4838-98A2-CE922BD4B598}" vid="{658F719C-9CCA-49BA-8C0A-65CF60F4FF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1351a6-a665-477f-9f85-df069f1fe2c7" xsi:nil="true"/>
    <lcf76f155ced4ddcb4097134ff3c332f xmlns="47f86385-5faa-4594-8ecf-f9ce1cbeefe1">
      <Terms xmlns="http://schemas.microsoft.com/office/infopath/2007/PartnerControls"/>
    </lcf76f155ced4ddcb4097134ff3c332f>
    <MigrationWizIdDocumentLibraryPermissions xmlns="47f86385-5faa-4594-8ecf-f9ce1cbeefe1" xsi:nil="true"/>
    <MigrationWizIdPermissions xmlns="47f86385-5faa-4594-8ecf-f9ce1cbeefe1" xsi:nil="true"/>
    <MigrationWizIdSecurityGroups xmlns="47f86385-5faa-4594-8ecf-f9ce1cbeefe1" xsi:nil="true"/>
    <MigrationWizId xmlns="47f86385-5faa-4594-8ecf-f9ce1cbeefe1" xsi:nil="true"/>
    <MigrationWizIdPermissionLevels xmlns="47f86385-5faa-4594-8ecf-f9ce1cbeefe1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F74850A86974987BD17ED137103F6" ma:contentTypeVersion="20" ma:contentTypeDescription="Create a new document." ma:contentTypeScope="" ma:versionID="9f4ad4681db88e0275b375d36a6284da">
  <xsd:schema xmlns:xsd="http://www.w3.org/2001/XMLSchema" xmlns:xs="http://www.w3.org/2001/XMLSchema" xmlns:p="http://schemas.microsoft.com/office/2006/metadata/properties" xmlns:ns1="http://schemas.microsoft.com/sharepoint/v3" xmlns:ns2="47f86385-5faa-4594-8ecf-f9ce1cbeefe1" xmlns:ns3="421351a6-a665-477f-9f85-df069f1fe2c7" targetNamespace="http://schemas.microsoft.com/office/2006/metadata/properties" ma:root="true" ma:fieldsID="c810b0f7e468e5976f248f8e7a329626" ns1:_="" ns2:_="" ns3:_="">
    <xsd:import namespace="http://schemas.microsoft.com/sharepoint/v3"/>
    <xsd:import namespace="47f86385-5faa-4594-8ecf-f9ce1cbeefe1"/>
    <xsd:import namespace="421351a6-a665-477f-9f85-df069f1fe2c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86385-5faa-4594-8ecf-f9ce1cbeefe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Office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description="Office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Office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fc2be9-b7d4-4faa-9768-1e0dd150f0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51a6-a665-477f-9f85-df069f1fe2c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45ba439-3d40-4577-ab65-4f589cb3ecc9}" ma:internalName="TaxCatchAll" ma:showField="CatchAllData" ma:web="421351a6-a665-477f-9f85-df069f1fe2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85F55D-02FF-438E-963C-10639926D04C}">
  <ds:schemaRefs>
    <ds:schemaRef ds:uri="78b2aba2-825a-4776-941e-bb29258420d4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d1549b9-181c-44b5-bf3e-4ca71474b297"/>
    <ds:schemaRef ds:uri="421351a6-a665-477f-9f85-df069f1fe2c7"/>
    <ds:schemaRef ds:uri="247ab120-b5a7-4f6f-acb1-d68e12fde5a2"/>
  </ds:schemaRefs>
</ds:datastoreItem>
</file>

<file path=customXml/itemProps2.xml><?xml version="1.0" encoding="utf-8"?>
<ds:datastoreItem xmlns:ds="http://schemas.openxmlformats.org/officeDocument/2006/customXml" ds:itemID="{CC71C8D1-8FE7-4245-813C-5FEDECF2B0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5D60A2-C20B-4C09-B459-FB629C3D99FD}"/>
</file>

<file path=docProps/app.xml><?xml version="1.0" encoding="utf-8"?>
<Properties xmlns="http://schemas.openxmlformats.org/officeDocument/2006/extended-properties" xmlns:vt="http://schemas.openxmlformats.org/officeDocument/2006/docPropsVTypes">
  <Template>SOT Platelet Slides Template</Template>
  <TotalTime>3</TotalTime>
  <Words>557</Words>
  <Application>Microsoft Office PowerPoint</Application>
  <PresentationFormat>Widescreen</PresentationFormat>
  <Paragraphs>116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SelSym Biotech</vt:lpstr>
      <vt:lpstr>Available hemorrhage care fails to meet modern needs</vt:lpstr>
      <vt:lpstr>SymClot: a novel platelet-inspired solution to hemorrhage care</vt:lpstr>
      <vt:lpstr>SymClot: platelet inspired for safe, effective clotting</vt:lpstr>
      <vt:lpstr>In vivo models: faster and better bleeding management than standards of care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Palestrini, Lauren</dc:creator>
  <cp:lastModifiedBy>Kimberly Nellenbach-Willson</cp:lastModifiedBy>
  <cp:revision>3</cp:revision>
  <dcterms:created xsi:type="dcterms:W3CDTF">2024-12-13T20:37:58Z</dcterms:created>
  <dcterms:modified xsi:type="dcterms:W3CDTF">2026-01-27T19:18:05Z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0x010100C93F74850A86974987BD17ED137103F6</vt:lpwstr>
  </property>
</Properties>
</file>