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62" r:id="rId4"/>
    <p:sldId id="265" r:id="rId5"/>
    <p:sldId id="311" r:id="rId6"/>
    <p:sldId id="317" r:id="rId7"/>
    <p:sldId id="319" r:id="rId8"/>
    <p:sldId id="284" r:id="rId9"/>
    <p:sldId id="290" r:id="rId10"/>
    <p:sldId id="286" r:id="rId11"/>
    <p:sldId id="294" r:id="rId12"/>
    <p:sldId id="328" r:id="rId13"/>
    <p:sldId id="302" r:id="rId14"/>
    <p:sldId id="321" r:id="rId15"/>
    <p:sldId id="322" r:id="rId16"/>
    <p:sldId id="268" r:id="rId17"/>
    <p:sldId id="287" r:id="rId18"/>
    <p:sldId id="285" r:id="rId19"/>
    <p:sldId id="258" r:id="rId20"/>
    <p:sldId id="269" r:id="rId21"/>
    <p:sldId id="324" r:id="rId22"/>
    <p:sldId id="288" r:id="rId23"/>
    <p:sldId id="291" r:id="rId24"/>
    <p:sldId id="315" r:id="rId25"/>
    <p:sldId id="316" r:id="rId26"/>
    <p:sldId id="289" r:id="rId27"/>
    <p:sldId id="292" r:id="rId28"/>
    <p:sldId id="329" r:id="rId29"/>
    <p:sldId id="295" r:id="rId30"/>
    <p:sldId id="313" r:id="rId31"/>
    <p:sldId id="297" r:id="rId32"/>
    <p:sldId id="298" r:id="rId33"/>
    <p:sldId id="300" r:id="rId34"/>
    <p:sldId id="326" r:id="rId35"/>
    <p:sldId id="260" r:id="rId36"/>
    <p:sldId id="306" r:id="rId37"/>
    <p:sldId id="309" r:id="rId38"/>
    <p:sldId id="3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/>
    <p:restoredTop sz="94694"/>
  </p:normalViewPr>
  <p:slideViewPr>
    <p:cSldViewPr snapToGrid="0">
      <p:cViewPr varScale="1">
        <p:scale>
          <a:sx n="121" d="100"/>
          <a:sy n="121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007AF-E8D5-804A-9A50-476F895EC60C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D247F-4F5C-1646-B4D7-795D3C4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8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493A-71B4-0522-066A-5C6336EF3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F113E-7315-0C74-E920-98EF39A54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E999-85AD-E74F-33F3-1B38C3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D4F7-7789-4467-65DD-2E03730A3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1534B-3D89-4079-120D-9070EEF0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7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B7EA-8448-D8EF-8080-4B4B965E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B5D64-7C01-010F-982C-671BF02B2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02265-2620-CEED-B10C-9FB47A2F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A536B-B1C1-00D7-2E99-47641872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2A457-7793-9DF5-8A88-1E3FB6B9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3DDC16-4AF1-A31C-2E66-D272B7E6F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6556A-9F0E-DA9B-C2A1-4B69F8A28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C3061-7FCD-35BD-AE86-9F73DB78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5F4D4-3D50-CF2C-F286-CD7B0DE2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47D72-3046-642C-78BF-7A129801E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2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7F83-F67F-F80A-8A78-1BF0B456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1986F-A975-6E12-4610-879328AE4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B0485-FFEE-B7D4-8934-CFA421F46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1380F-AE50-FAB3-A5A9-0BE73F2B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8D137-22FB-7976-53A1-A4846D68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9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8C68-340F-E719-A4A6-12DE0A47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23CFC-2003-C65E-C4AE-3765881F7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642A-E165-75D8-2DA8-BDE3EB21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B2B41-7035-D17E-24C4-94E332CD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831E-1C23-E8A7-2A72-98718F8A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1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159B-7384-C9E3-CD20-EB1F1FA5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415DE-57C6-6140-63AE-2F4527026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DB9A-7D34-909A-D183-1CA1131AF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4FB0F-3AC2-B121-9CC0-E825B614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F9371-91EE-4B01-2880-516E7141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27343-BA7A-6A3A-93B8-6D3B1422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3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265C-08F0-AD89-44F1-C54D02A2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3559F-7B69-6287-42EC-59DE8719B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F2DFC-18A4-DD10-B94F-A4CC07B59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0C495-0882-B095-E6E3-5B73241EE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83D744-7E7B-F76E-A6FF-D4D12D5D9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0E0E74-D423-AE1B-DE1C-90327339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5B94-B7CE-6C48-A433-CD3D3B9C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34672-CADA-54F1-8150-20361B84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0D979-EB93-5493-791E-BA067A02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24C75-F50C-7A55-8425-F1A572A0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A957F-07EF-A3BC-A683-BA7894BA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7200C-3C05-CC72-BE84-8B107344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3E8C0-420D-5F1C-F703-ED65CBD6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01C21-EBB4-4BEE-9B6E-873805C4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92DE6-7B4C-C27F-8F21-93452BE6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2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0DA8-DDE4-4F04-585F-FF73BD37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56D16-52A9-A596-FB6F-AF9800F6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DD5B7-5BC0-594A-58E7-16D689D5A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3F9B2-B3BA-08EA-1C80-1BB10229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817C1-D6E9-1FF7-078A-D69EBE10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DED2F-4F30-DB1B-C642-12DB8E61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95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A8B0-D4E1-3E0E-B232-6294AB1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4BEEC-5433-D787-7588-D19CFAFDA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B638B-7C28-9E0C-1D09-67A4C937E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89A3E-CD83-F16F-1ED1-9447BC1B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991C7-3963-20DC-46F3-4F59D5461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CA50A-BB27-06E8-A3BE-2C5E203E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F8250-BE67-5B1C-B04F-5465312D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5D48-FD89-5F7C-1C19-BA93F8BEC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E72E-158B-44D7-8538-B4E87B18E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CB5AE-2859-A64B-9203-8E18A35BB87F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88DAB-FC8E-FD3D-2DD8-1C13B536E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ED0A3-7234-EA8F-1192-B867B95B0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56D42-A7A5-6849-AB14-765BC1E0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nature.com/articles/nrcardio.2012.131/figures/2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journal/blood/vol/46/issue/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nrcardio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rcardio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6183-0508-486F-1497-A39A0CDC3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3093"/>
            <a:ext cx="9144000" cy="93232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6700" b="1" dirty="0"/>
              <a:t>Platelet Evolution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27E9B-21D3-9E24-D335-E8786B7A5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8119" y="2762825"/>
            <a:ext cx="9144000" cy="3885110"/>
          </a:xfrm>
        </p:spPr>
        <p:txBody>
          <a:bodyPr>
            <a:normAutofit/>
          </a:bodyPr>
          <a:lstStyle/>
          <a:p>
            <a:r>
              <a:rPr lang="en-US" sz="3200" dirty="0"/>
              <a:t>John Martin</a:t>
            </a:r>
          </a:p>
          <a:p>
            <a:r>
              <a:rPr lang="en-US" sz="3200" dirty="0"/>
              <a:t>University College London </a:t>
            </a:r>
          </a:p>
          <a:p>
            <a:r>
              <a:rPr lang="en-US" sz="3200" dirty="0"/>
              <a:t>Yale</a:t>
            </a:r>
          </a:p>
          <a:p>
            <a:endParaRPr lang="en-US" sz="3200" dirty="0"/>
          </a:p>
          <a:p>
            <a:r>
              <a:rPr lang="en-US" sz="3200" dirty="0"/>
              <a:t>NIH February 2025</a:t>
            </a:r>
          </a:p>
        </p:txBody>
      </p:sp>
    </p:spTree>
    <p:extLst>
      <p:ext uri="{BB962C8B-B14F-4D97-AF65-F5344CB8AC3E}">
        <p14:creationId xmlns:p14="http://schemas.microsoft.com/office/powerpoint/2010/main" val="687124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297BA2-D63C-11A1-4566-968F9CD42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341" y="1927557"/>
            <a:ext cx="10905066" cy="4116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1DA30-8AC7-E9B4-0F56-8B01E2A9701F}"/>
              </a:ext>
            </a:extLst>
          </p:cNvPr>
          <p:cNvSpPr txBox="1"/>
          <p:nvPr/>
        </p:nvSpPr>
        <p:spPr>
          <a:xfrm>
            <a:off x="643467" y="480646"/>
            <a:ext cx="1128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Hypothesis: In one pre-mammal a heritable epigenetic change occurred in the control of mitosis in thrombocyte precursors in the bone marrow giving polyploid thrombocytes (megakaryocytes) </a:t>
            </a:r>
          </a:p>
        </p:txBody>
      </p:sp>
    </p:spTree>
    <p:extLst>
      <p:ext uri="{BB962C8B-B14F-4D97-AF65-F5344CB8AC3E}">
        <p14:creationId xmlns:p14="http://schemas.microsoft.com/office/powerpoint/2010/main" val="391540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hlinkClick r:id="rId2"/>
            <a:extLst>
              <a:ext uri="{FF2B5EF4-FFF2-40B4-BE49-F238E27FC236}">
                <a16:creationId xmlns:a16="http://schemas.microsoft.com/office/drawing/2014/main" id="{C86C9D6F-0E38-1775-C693-B9A4BEA3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6209" y="342983"/>
            <a:ext cx="6571989" cy="405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CC3A17-C9C7-44DB-7B18-36DD60FE33CB}"/>
              </a:ext>
            </a:extLst>
          </p:cNvPr>
          <p:cNvSpPr txBox="1"/>
          <p:nvPr/>
        </p:nvSpPr>
        <p:spPr>
          <a:xfrm>
            <a:off x="389860" y="4469940"/>
            <a:ext cx="112846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Megakaryocyte endomitosis.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Harding"/>
              </a:rPr>
              <a:t>    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A 2N megakaryocyte undergoes endomitosis to produce a 4N cell, with replication of its DNA without cell division. Continuation of this process to produce megakaryocytes up to 64N is associated with the production of large, dense, hyperactive platelets.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The action of Aurora B kinase in metaphase and anaphase is shown in green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Inhibition of Aurora B kinase leads to defective endomitosis.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Abbreviations: G1, Gap 1 of interphase; G2, Gap 2 of interphase; M, mitosis; S, synthesis of interphase.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hlinkClick r:id="rId2"/>
              </a:rPr>
              <a:t>There is a linear relationship between nuclear DNA content and cell size.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4150666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francaise.mp4">
            <a:hlinkClick r:id="" action="ppaction://media"/>
            <a:extLst>
              <a:ext uri="{FF2B5EF4-FFF2-40B4-BE49-F238E27FC236}">
                <a16:creationId xmlns:a16="http://schemas.microsoft.com/office/drawing/2014/main" id="{9A82BC17-519F-9509-0327-5DB7B80C1C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076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3A6F6-DE5A-E49D-711F-63D0FBF9E6A9}"/>
              </a:ext>
            </a:extLst>
          </p:cNvPr>
          <p:cNvSpPr txBox="1"/>
          <p:nvPr/>
        </p:nvSpPr>
        <p:spPr>
          <a:xfrm>
            <a:off x="9942786" y="451945"/>
            <a:ext cx="2049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dirty="0" err="1">
                <a:solidFill>
                  <a:schemeClr val="bg1"/>
                </a:solidFill>
                <a:effectLst/>
                <a:latin typeface="-apple-system"/>
              </a:rPr>
              <a:t>Lefrançais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 et al,</a:t>
            </a:r>
          </a:p>
          <a:p>
            <a:r>
              <a:rPr lang="en-GB" sz="1600" b="0" i="1" dirty="0">
                <a:solidFill>
                  <a:schemeClr val="bg1"/>
                </a:solidFill>
                <a:effectLst/>
                <a:latin typeface="-apple-system"/>
              </a:rPr>
              <a:t>Nature,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n-GB" sz="1600" b="1" i="0" dirty="0">
                <a:solidFill>
                  <a:schemeClr val="bg1"/>
                </a:solidFill>
                <a:effectLst/>
                <a:latin typeface="-apple-system"/>
              </a:rPr>
              <a:t>volume 544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, </a:t>
            </a:r>
          </a:p>
          <a:p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Pages 105–109 (2017)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A540B-7439-713A-F346-CFAF5946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98" y="2109260"/>
            <a:ext cx="10905066" cy="321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CE4A71-22B1-A93A-5F74-EE31D4324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962" y="304067"/>
            <a:ext cx="2204427" cy="11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62F379-21D7-3EFA-BE45-50524BD881A5}"/>
              </a:ext>
            </a:extLst>
          </p:cNvPr>
          <p:cNvSpPr txBox="1"/>
          <p:nvPr/>
        </p:nvSpPr>
        <p:spPr>
          <a:xfrm>
            <a:off x="386862" y="5580935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212121"/>
                </a:solidFill>
                <a:effectLst/>
                <a:latin typeface="system-ui"/>
              </a:rPr>
              <a:t>Ouzegdouh</a:t>
            </a:r>
            <a:r>
              <a:rPr lang="en-GB" b="0" i="0" dirty="0">
                <a:solidFill>
                  <a:srgbClr val="212121"/>
                </a:solidFill>
                <a:effectLst/>
                <a:latin typeface="system-ui"/>
              </a:rPr>
              <a:t> Y, et al. </a:t>
            </a:r>
            <a:r>
              <a:rPr lang="en-GB" b="0" dirty="0">
                <a:solidFill>
                  <a:srgbClr val="212121"/>
                </a:solidFill>
                <a:effectLst/>
                <a:latin typeface="system-ui"/>
              </a:rPr>
              <a:t>The physical and cellular conditions of the human pulmonary circulation enable thrombopoiesis</a:t>
            </a:r>
            <a:r>
              <a:rPr lang="en-GB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en-GB" b="0" i="1" dirty="0">
                <a:solidFill>
                  <a:srgbClr val="212121"/>
                </a:solidFill>
                <a:effectLst/>
                <a:latin typeface="system-ui"/>
              </a:rPr>
              <a:t>Exp </a:t>
            </a:r>
            <a:r>
              <a:rPr lang="en-GB" b="0" i="1" dirty="0" err="1">
                <a:solidFill>
                  <a:srgbClr val="212121"/>
                </a:solidFill>
                <a:effectLst/>
                <a:latin typeface="system-ui"/>
              </a:rPr>
              <a:t>Hematol</a:t>
            </a:r>
            <a:r>
              <a:rPr lang="en-GB" b="0" i="1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en-GB" b="0" i="0" dirty="0">
                <a:solidFill>
                  <a:srgbClr val="212121"/>
                </a:solidFill>
                <a:effectLst/>
                <a:latin typeface="system-ui"/>
              </a:rPr>
              <a:t>2018 Jul;63:22-27.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94724-8299-ED5A-7DC4-F9D0A6E9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2" y="2110153"/>
            <a:ext cx="3496333" cy="2637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6FA38-601E-81F5-971A-E4630BB03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656" y="2110152"/>
            <a:ext cx="3510688" cy="2637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42D7A-E9D0-2D2A-6F76-EAA1BB677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75" y="2110153"/>
            <a:ext cx="3338797" cy="2637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642DA6-6F4C-A30A-2521-435EDBA7C500}"/>
              </a:ext>
            </a:extLst>
          </p:cNvPr>
          <p:cNvSpPr txBox="1"/>
          <p:nvPr/>
        </p:nvSpPr>
        <p:spPr>
          <a:xfrm>
            <a:off x="2379785" y="867508"/>
            <a:ext cx="795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Megakaryocytes in blood taken from the human pulmonary circulation.</a:t>
            </a:r>
          </a:p>
        </p:txBody>
      </p:sp>
    </p:spTree>
    <p:extLst>
      <p:ext uri="{BB962C8B-B14F-4D97-AF65-F5344CB8AC3E}">
        <p14:creationId xmlns:p14="http://schemas.microsoft.com/office/powerpoint/2010/main" val="2745576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25BD4F-27EF-C0D9-BDED-799FFD768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20" y="3253153"/>
            <a:ext cx="6284277" cy="3290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E1714-3FAB-9193-8197-78E871F76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54" y="134402"/>
            <a:ext cx="3802418" cy="3118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EACCA-865A-31B1-5BAF-B8D77EB57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430" y="134401"/>
            <a:ext cx="3802417" cy="4382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38BC28-2066-FF29-8B55-8261282317DC}"/>
              </a:ext>
            </a:extLst>
          </p:cNvPr>
          <p:cNvSpPr txBox="1"/>
          <p:nvPr/>
        </p:nvSpPr>
        <p:spPr>
          <a:xfrm>
            <a:off x="7172326" y="5069408"/>
            <a:ext cx="4503859" cy="147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 err="1">
                <a:solidFill>
                  <a:srgbClr val="212121"/>
                </a:solidFill>
                <a:effectLst/>
                <a:latin typeface="system-ui"/>
              </a:rPr>
              <a:t>Ouzegdouh</a:t>
            </a:r>
            <a:r>
              <a:rPr lang="en-GB" b="0" i="0" dirty="0">
                <a:solidFill>
                  <a:srgbClr val="212121"/>
                </a:solidFill>
                <a:effectLst/>
                <a:latin typeface="system-ui"/>
              </a:rPr>
              <a:t> Y, et al. </a:t>
            </a:r>
            <a:r>
              <a:rPr lang="en-GB" b="0" dirty="0">
                <a:solidFill>
                  <a:srgbClr val="212121"/>
                </a:solidFill>
                <a:effectLst/>
                <a:latin typeface="system-ui"/>
              </a:rPr>
              <a:t>The physical and cellular conditions of the human pulmonary circulation enable thrombopoiesis</a:t>
            </a:r>
            <a:r>
              <a:rPr lang="en-GB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en-GB" b="0" i="1" dirty="0">
                <a:solidFill>
                  <a:srgbClr val="212121"/>
                </a:solidFill>
                <a:effectLst/>
                <a:latin typeface="system-ui"/>
              </a:rPr>
              <a:t>Exp </a:t>
            </a:r>
            <a:r>
              <a:rPr lang="en-GB" b="0" i="1" dirty="0" err="1">
                <a:solidFill>
                  <a:srgbClr val="212121"/>
                </a:solidFill>
                <a:effectLst/>
                <a:latin typeface="system-ui"/>
              </a:rPr>
              <a:t>Hematol</a:t>
            </a:r>
            <a:r>
              <a:rPr lang="en-GB" b="0" i="1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en-GB" b="0" i="0" dirty="0">
                <a:solidFill>
                  <a:srgbClr val="212121"/>
                </a:solidFill>
                <a:effectLst/>
                <a:latin typeface="system-ui"/>
              </a:rPr>
              <a:t>2018 Jul;63:22-27.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77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artin_55">
            <a:extLst>
              <a:ext uri="{FF2B5EF4-FFF2-40B4-BE49-F238E27FC236}">
                <a16:creationId xmlns:a16="http://schemas.microsoft.com/office/drawing/2014/main" id="{F5FA6197-DF51-8F84-817B-55010E98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500554"/>
            <a:ext cx="6480175" cy="37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D3C0-AB6B-D2AE-CD1E-CA980F02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38200" y="190498"/>
            <a:ext cx="10515600" cy="100964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Foetal</a:t>
            </a:r>
            <a:r>
              <a:rPr lang="en-US" sz="3600" b="1" dirty="0"/>
              <a:t> Platelet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44E97-1731-C846-5D09-992A77129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751"/>
            <a:ext cx="10515600" cy="469704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At birth the infant has platelets yet there is no pulmonary circulation in utero (i.e. before the closure of the ductus arteriosus)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Perfused placentae showed: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 </a:t>
            </a:r>
            <a:r>
              <a:rPr lang="en-US" dirty="0" err="1"/>
              <a:t>foetal</a:t>
            </a:r>
            <a:r>
              <a:rPr lang="en-US" dirty="0"/>
              <a:t> artery contained megakaryocytes with cytoplasm,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 </a:t>
            </a:r>
            <a:r>
              <a:rPr lang="en-US" dirty="0" err="1"/>
              <a:t>foetal</a:t>
            </a:r>
            <a:r>
              <a:rPr lang="en-US" dirty="0"/>
              <a:t> vein contained megakaryocyte nuclei with no cytoplasm.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Conclusion: in the </a:t>
            </a:r>
            <a:r>
              <a:rPr lang="en-US" sz="2400" dirty="0" err="1"/>
              <a:t>foetus</a:t>
            </a:r>
            <a:r>
              <a:rPr lang="en-US" sz="2400" dirty="0"/>
              <a:t> platelet production occurs in the placenta.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Woods et al. </a:t>
            </a:r>
            <a:r>
              <a:rPr lang="en-US" sz="2400" i="1" dirty="0"/>
              <a:t>Platelets</a:t>
            </a:r>
            <a:r>
              <a:rPr lang="en-US" sz="2400" dirty="0"/>
              <a:t> (1994) 5, 109-112s</a:t>
            </a:r>
          </a:p>
        </p:txBody>
      </p:sp>
    </p:spTree>
    <p:extLst>
      <p:ext uri="{BB962C8B-B14F-4D97-AF65-F5344CB8AC3E}">
        <p14:creationId xmlns:p14="http://schemas.microsoft.com/office/powerpoint/2010/main" val="835383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EA3853-F904-BBB8-20FE-DCE900E32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12" y="643466"/>
            <a:ext cx="1087037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20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francaise.mp4">
            <a:hlinkClick r:id="" action="ppaction://media"/>
            <a:extLst>
              <a:ext uri="{FF2B5EF4-FFF2-40B4-BE49-F238E27FC236}">
                <a16:creationId xmlns:a16="http://schemas.microsoft.com/office/drawing/2014/main" id="{9A82BC17-519F-9509-0327-5DB7B80C1C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076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3A6F6-DE5A-E49D-711F-63D0FBF9E6A9}"/>
              </a:ext>
            </a:extLst>
          </p:cNvPr>
          <p:cNvSpPr txBox="1"/>
          <p:nvPr/>
        </p:nvSpPr>
        <p:spPr>
          <a:xfrm>
            <a:off x="9942786" y="451945"/>
            <a:ext cx="2049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dirty="0" err="1">
                <a:solidFill>
                  <a:schemeClr val="bg1"/>
                </a:solidFill>
                <a:effectLst/>
                <a:latin typeface="-apple-system"/>
              </a:rPr>
              <a:t>Lefrançais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 et al,</a:t>
            </a:r>
          </a:p>
          <a:p>
            <a:r>
              <a:rPr lang="en-GB" sz="1600" b="0" i="1" dirty="0">
                <a:solidFill>
                  <a:schemeClr val="bg1"/>
                </a:solidFill>
                <a:effectLst/>
                <a:latin typeface="-apple-system"/>
              </a:rPr>
              <a:t>Nature,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n-GB" sz="1600" b="1" i="0" dirty="0">
                <a:solidFill>
                  <a:schemeClr val="bg1"/>
                </a:solidFill>
                <a:effectLst/>
                <a:latin typeface="-apple-system"/>
              </a:rPr>
              <a:t>volume 544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, </a:t>
            </a:r>
          </a:p>
          <a:p>
            <a:r>
              <a:rPr lang="en-GB" sz="1600" b="0" i="0" dirty="0">
                <a:solidFill>
                  <a:schemeClr val="bg1"/>
                </a:solidFill>
                <a:effectLst/>
                <a:latin typeface="-apple-system"/>
              </a:rPr>
              <a:t>Pages 105–109 (2017)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A97E-941F-D926-D573-F3E25D32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Platelets are unique, suggesting a unique origin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6088E-A25D-19ED-E217-F7864EFDC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1116"/>
            <a:ext cx="10515600" cy="5032375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Definition of a platelet:</a:t>
            </a:r>
            <a:endParaRPr lang="en-US" sz="2400" dirty="0"/>
          </a:p>
          <a:p>
            <a:pPr marL="1828800" lvl="4" indent="0">
              <a:spcBef>
                <a:spcPts val="600"/>
              </a:spcBef>
              <a:buNone/>
            </a:pPr>
            <a:endParaRPr lang="en-US" sz="2200" dirty="0"/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No nucleus </a:t>
            </a:r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Very small</a:t>
            </a:r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Contain granules</a:t>
            </a:r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Peripheral bundle of microtubules</a:t>
            </a:r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Secrete in response to agonists</a:t>
            </a:r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Surface canalicular connecting system</a:t>
            </a:r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Cell volume distribution is log Gaussian with wide dispersion.</a:t>
            </a:r>
          </a:p>
          <a:p>
            <a:pPr marL="1828800" lvl="4" indent="0">
              <a:spcBef>
                <a:spcPts val="600"/>
              </a:spcBef>
              <a:buNone/>
            </a:pPr>
            <a:endParaRPr lang="en-US" sz="2400" dirty="0"/>
          </a:p>
          <a:p>
            <a:pPr marL="1828800" lvl="4" indent="0">
              <a:spcBef>
                <a:spcPts val="600"/>
              </a:spcBef>
              <a:buNone/>
            </a:pPr>
            <a:r>
              <a:rPr lang="en-US" sz="2400" dirty="0"/>
              <a:t>Found similarly in all mammals (but not in birds or reptiles)</a:t>
            </a:r>
          </a:p>
          <a:p>
            <a:pPr marL="2286000" lvl="4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Megakaryocytes</a:t>
            </a:r>
            <a:r>
              <a:rPr lang="en-US" sz="2400" dirty="0"/>
              <a:t>:</a:t>
            </a:r>
          </a:p>
          <a:p>
            <a:pPr marL="1828800" lvl="4" indent="0">
              <a:spcBef>
                <a:spcPts val="600"/>
              </a:spcBef>
              <a:buNone/>
            </a:pPr>
            <a:r>
              <a:rPr lang="en-US" sz="2400" dirty="0"/>
              <a:t>Uniquely polyploid i.e. increase in nuclear DNA content ( 4N-128N) within an intact nuclear membrane.</a:t>
            </a:r>
          </a:p>
          <a:p>
            <a:pPr marL="1828800" lvl="4" indent="0">
              <a:spcBef>
                <a:spcPts val="600"/>
              </a:spcBef>
              <a:buNone/>
            </a:pPr>
            <a:endParaRPr lang="en-US" sz="2400" dirty="0"/>
          </a:p>
          <a:p>
            <a:pPr marL="1828800" lvl="4" indent="0">
              <a:spcBef>
                <a:spcPts val="600"/>
              </a:spcBef>
              <a:buNone/>
            </a:pPr>
            <a:r>
              <a:rPr lang="en-US" sz="2400" dirty="0"/>
              <a:t>One Megakaryocyte produces 3,000 platelets</a:t>
            </a:r>
          </a:p>
          <a:p>
            <a:pPr marL="1828800" lvl="4" indent="0">
              <a:buNone/>
            </a:pPr>
            <a:endParaRPr lang="en-US" sz="2400" dirty="0"/>
          </a:p>
          <a:p>
            <a:pPr marL="2286000" lvl="5" indent="0">
              <a:buNone/>
            </a:pPr>
            <a:endParaRPr lang="en-US" sz="2400" dirty="0"/>
          </a:p>
          <a:p>
            <a:pPr marL="2286000" lvl="5" indent="0">
              <a:buNone/>
            </a:pPr>
            <a:endParaRPr lang="en-US" sz="2400" dirty="0"/>
          </a:p>
          <a:p>
            <a:pPr marL="2286000" lvl="5" indent="0">
              <a:buNone/>
            </a:pPr>
            <a:endParaRPr lang="en-US" sz="2400" dirty="0"/>
          </a:p>
          <a:p>
            <a:pPr marL="2286000" lvl="5" indent="0">
              <a:buNone/>
            </a:pPr>
            <a:endParaRPr lang="en-US" sz="2400" dirty="0"/>
          </a:p>
          <a:p>
            <a:pPr marL="2286000" lvl="5" indent="0">
              <a:buNone/>
            </a:pPr>
            <a:endParaRPr lang="en-US" sz="2400" dirty="0"/>
          </a:p>
          <a:p>
            <a:pPr lvl="4"/>
            <a:endParaRPr lang="en-US" sz="2400" dirty="0"/>
          </a:p>
          <a:p>
            <a:pPr lvl="4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6125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artin_56">
            <a:extLst>
              <a:ext uri="{FF2B5EF4-FFF2-40B4-BE49-F238E27FC236}">
                <a16:creationId xmlns:a16="http://schemas.microsoft.com/office/drawing/2014/main" id="{417DAF6C-B2FA-5E42-8A5E-35125438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335089"/>
            <a:ext cx="648017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4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E50F6-919C-276B-26E8-AF50DA0A4E66}"/>
              </a:ext>
            </a:extLst>
          </p:cNvPr>
          <p:cNvSpPr txBox="1"/>
          <p:nvPr/>
        </p:nvSpPr>
        <p:spPr>
          <a:xfrm>
            <a:off x="1488831" y="281355"/>
            <a:ext cx="82178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dirty="0">
                <a:solidFill>
                  <a:srgbClr val="1A1A1A"/>
                </a:solidFill>
                <a:effectLst/>
                <a:latin typeface="Effra"/>
              </a:rPr>
              <a:t>Cytoplasmic fragmentation of a cell into 3,000 particles </a:t>
            </a:r>
          </a:p>
          <a:p>
            <a:pPr algn="ctr"/>
            <a:r>
              <a:rPr lang="en-GB" sz="2400" b="0" i="0" dirty="0">
                <a:solidFill>
                  <a:srgbClr val="1A1A1A"/>
                </a:solidFill>
                <a:effectLst/>
                <a:latin typeface="Effra"/>
              </a:rPr>
              <a:t>increases surface area and </a:t>
            </a:r>
            <a:r>
              <a:rPr lang="en-GB" sz="2400" dirty="0">
                <a:solidFill>
                  <a:srgbClr val="1A1A1A"/>
                </a:solidFill>
                <a:latin typeface="Effra"/>
              </a:rPr>
              <a:t>speed of secretion</a:t>
            </a:r>
          </a:p>
          <a:p>
            <a:pPr algn="ctr"/>
            <a:endParaRPr lang="en-GB" sz="2400" b="0" i="0" dirty="0">
              <a:solidFill>
                <a:srgbClr val="1A1A1A"/>
              </a:solidFill>
              <a:effectLst/>
              <a:latin typeface="Effra"/>
            </a:endParaRPr>
          </a:p>
          <a:p>
            <a:endParaRPr lang="en-GB" dirty="0">
              <a:solidFill>
                <a:srgbClr val="1A1A1A"/>
              </a:solidFill>
              <a:latin typeface="Effra"/>
            </a:endParaRPr>
          </a:p>
          <a:p>
            <a:endParaRPr lang="en-GB" dirty="0">
              <a:solidFill>
                <a:srgbClr val="1A1A1A"/>
              </a:solidFill>
              <a:latin typeface="Effra"/>
            </a:endParaRPr>
          </a:p>
          <a:p>
            <a:r>
              <a:rPr lang="en-GB" sz="2400" dirty="0">
                <a:solidFill>
                  <a:srgbClr val="1A1A1A"/>
                </a:solidFill>
                <a:latin typeface="Effra"/>
              </a:rPr>
              <a:t>Times increase in surface area of 3,000 fragments compared to mother cell =  </a:t>
            </a:r>
            <a:r>
              <a:rPr lang="en-GB" sz="2400" b="1" dirty="0">
                <a:solidFill>
                  <a:srgbClr val="1A1A1A"/>
                </a:solidFill>
                <a:latin typeface="Effra"/>
              </a:rPr>
              <a:t>11.9</a:t>
            </a:r>
          </a:p>
          <a:p>
            <a:endParaRPr lang="en-GB" dirty="0">
              <a:solidFill>
                <a:srgbClr val="1A1A1A"/>
              </a:solidFill>
              <a:latin typeface="Effra"/>
            </a:endParaRPr>
          </a:p>
          <a:p>
            <a:r>
              <a:rPr lang="en-GB" sz="2400" dirty="0">
                <a:solidFill>
                  <a:srgbClr val="1A1A1A"/>
                </a:solidFill>
                <a:latin typeface="Effra"/>
              </a:rPr>
              <a:t>Times increase in speed of secretion of a granule in one of 3,000 fragments  compared to mother cell= </a:t>
            </a:r>
            <a:r>
              <a:rPr lang="en-GB" sz="2400" b="1" dirty="0">
                <a:solidFill>
                  <a:srgbClr val="1A1A1A"/>
                </a:solidFill>
                <a:latin typeface="Effra"/>
              </a:rPr>
              <a:t>15.9</a:t>
            </a:r>
          </a:p>
          <a:p>
            <a:endParaRPr lang="en-GB" dirty="0">
              <a:solidFill>
                <a:srgbClr val="1A1A1A"/>
              </a:solidFill>
              <a:latin typeface="Effra"/>
            </a:endParaRPr>
          </a:p>
          <a:p>
            <a:endParaRPr lang="en-GB" dirty="0">
              <a:solidFill>
                <a:srgbClr val="1A1A1A"/>
              </a:solidFill>
              <a:latin typeface="Effra"/>
            </a:endParaRPr>
          </a:p>
          <a:p>
            <a:endParaRPr lang="en-GB" dirty="0">
              <a:solidFill>
                <a:srgbClr val="1A1A1A"/>
              </a:solidFill>
              <a:latin typeface="Effra"/>
            </a:endParaRPr>
          </a:p>
          <a:p>
            <a:endParaRPr lang="en-GB" dirty="0">
              <a:solidFill>
                <a:srgbClr val="1A1A1A"/>
              </a:solidFill>
              <a:latin typeface="Effra"/>
            </a:endParaRPr>
          </a:p>
          <a:p>
            <a:pPr algn="l"/>
            <a:r>
              <a:rPr lang="en-GB" dirty="0">
                <a:solidFill>
                  <a:srgbClr val="1A1A1A"/>
                </a:solidFill>
                <a:latin typeface="Effra"/>
              </a:rPr>
              <a:t>For calculation see Box 1, Martin and </a:t>
            </a:r>
            <a:r>
              <a:rPr lang="en-GB" dirty="0" err="1">
                <a:solidFill>
                  <a:srgbClr val="1A1A1A"/>
                </a:solidFill>
                <a:latin typeface="Effra"/>
              </a:rPr>
              <a:t>D’Avino</a:t>
            </a:r>
            <a:r>
              <a:rPr lang="en-GB" dirty="0">
                <a:solidFill>
                  <a:srgbClr val="1A1A1A"/>
                </a:solidFill>
                <a:latin typeface="Effra"/>
              </a:rPr>
              <a:t>, (2022) J. Cell Sci. 135 (24) </a:t>
            </a:r>
            <a:r>
              <a:rPr lang="en-GB" b="0" i="0" dirty="0">
                <a:solidFill>
                  <a:srgbClr val="282828"/>
                </a:solidFill>
                <a:effectLst/>
                <a:latin typeface="MuseoSans"/>
              </a:rPr>
              <a:t>jcs260286. 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01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ED1A9-8F9F-C7FF-CFE3-A827C294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2032"/>
            <a:ext cx="10515600" cy="1478166"/>
          </a:xfrm>
        </p:spPr>
        <p:txBody>
          <a:bodyPr>
            <a:normAutofit/>
          </a:bodyPr>
          <a:lstStyle/>
          <a:p>
            <a:r>
              <a:rPr lang="en-GB" sz="2200" i="0" dirty="0" err="1">
                <a:solidFill>
                  <a:srgbClr val="1C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Schmaier</a:t>
            </a:r>
            <a:r>
              <a:rPr lang="en-GB" sz="2200" i="0" dirty="0">
                <a:solidFill>
                  <a:srgbClr val="1C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(2011) Occlusive thrombi arise in mammals but not birds in response to arterial injury: evolutionary insight into human cardiovascular disease. </a:t>
            </a:r>
            <a:br>
              <a:rPr lang="en-GB" sz="2200" i="0" dirty="0">
                <a:solidFill>
                  <a:srgbClr val="1C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i="1" dirty="0">
                <a:solidFill>
                  <a:srgbClr val="1C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en-GB" sz="2200" i="0" dirty="0">
                <a:solidFill>
                  <a:srgbClr val="1C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118; 3661-3669. 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03BA0-C642-5B29-F99E-49D85562D7E0}"/>
              </a:ext>
            </a:extLst>
          </p:cNvPr>
          <p:cNvSpPr txBox="1"/>
          <p:nvPr/>
        </p:nvSpPr>
        <p:spPr>
          <a:xfrm>
            <a:off x="1038514" y="1690062"/>
            <a:ext cx="101149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Chicken vs human ex vivo:</a:t>
            </a:r>
          </a:p>
          <a:p>
            <a:r>
              <a:rPr lang="en-US" sz="2200" dirty="0"/>
              <a:t>Human platelets more effective than thrombocytes:</a:t>
            </a:r>
          </a:p>
          <a:p>
            <a:pPr marL="800100" lvl="1" indent="-342900">
              <a:buAutoNum type="arabicPeriod"/>
            </a:pPr>
            <a:r>
              <a:rPr lang="en-US" sz="2200" dirty="0"/>
              <a:t>Whole blood flow assay</a:t>
            </a:r>
          </a:p>
          <a:p>
            <a:pPr marL="800100" lvl="1" indent="-342900">
              <a:buAutoNum type="arabicPeriod"/>
            </a:pPr>
            <a:r>
              <a:rPr lang="en-US" sz="2200" dirty="0"/>
              <a:t>Cell spreading</a:t>
            </a:r>
          </a:p>
          <a:p>
            <a:pPr marL="800100" lvl="1" indent="-342900">
              <a:buAutoNum type="arabicPeriod"/>
            </a:pPr>
            <a:r>
              <a:rPr lang="en-US" sz="2200" dirty="0"/>
              <a:t>5HT release to thrombin and collagen </a:t>
            </a:r>
          </a:p>
          <a:p>
            <a:pPr marL="342900" indent="-342900">
              <a:buAutoNum type="arabicPeriod"/>
            </a:pPr>
            <a:endParaRPr lang="en-US" sz="2200" dirty="0"/>
          </a:p>
          <a:p>
            <a:r>
              <a:rPr lang="en-US" sz="2200" dirty="0"/>
              <a:t>Budgerigar vs mouse in vivo: 	</a:t>
            </a:r>
          </a:p>
          <a:p>
            <a:r>
              <a:rPr lang="en-US" sz="2200" dirty="0"/>
              <a:t>Mouse platelets more effective than thrombocytes: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200" dirty="0"/>
              <a:t>arterial injury model observed over 20 </a:t>
            </a:r>
            <a:r>
              <a:rPr lang="en-US" sz="2200" dirty="0" err="1"/>
              <a:t>mns</a:t>
            </a:r>
            <a:r>
              <a:rPr lang="en-US" sz="2200" dirty="0"/>
              <a:t>. 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200" dirty="0"/>
              <a:t>Mice demonstrate superior </a:t>
            </a:r>
            <a:r>
              <a:rPr lang="en-US" sz="2200" dirty="0" err="1"/>
              <a:t>haemostasis</a:t>
            </a:r>
            <a:r>
              <a:rPr lang="en-US" sz="22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C742B-C02F-48B6-52B4-3A0C6035F877}"/>
              </a:ext>
            </a:extLst>
          </p:cNvPr>
          <p:cNvSpPr txBox="1"/>
          <p:nvPr/>
        </p:nvSpPr>
        <p:spPr>
          <a:xfrm>
            <a:off x="1038514" y="464074"/>
            <a:ext cx="10236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Mammalian platelets are more efficient than bird thrombocytes</a:t>
            </a:r>
          </a:p>
        </p:txBody>
      </p:sp>
    </p:spTree>
    <p:extLst>
      <p:ext uri="{BB962C8B-B14F-4D97-AF65-F5344CB8AC3E}">
        <p14:creationId xmlns:p14="http://schemas.microsoft.com/office/powerpoint/2010/main" val="16422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889A4D-F14C-577D-1438-DE163BC487DC}"/>
              </a:ext>
            </a:extLst>
          </p:cNvPr>
          <p:cNvSpPr txBox="1"/>
          <p:nvPr/>
        </p:nvSpPr>
        <p:spPr>
          <a:xfrm>
            <a:off x="1041600" y="346791"/>
            <a:ext cx="10108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Are there sufficient circulating megakaryocytes to explain daily dynamic platelet production?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number of megakaryocytes entering the pulmonary circulation in humans [6.73/ml on average (</a:t>
            </a:r>
            <a:r>
              <a:rPr lang="en-GB" sz="2200" b="0" i="0" u="none" strike="noStrike" dirty="0">
                <a:solidFill>
                  <a:srgbClr val="0085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Pedersen, 1978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)], if fragmented into 3000 platelets each, given an average cardiac output and knowing the average human blood volume and the platelet life-time in the circulation, can be calculated as sufficient to maintain the average human blood platelet count of 200,000 per microlitre of blood for steady-state platelet production (</a:t>
            </a:r>
            <a:r>
              <a:rPr lang="en-GB" sz="2200" b="0" i="0" u="none" strike="noStrike" dirty="0">
                <a:solidFill>
                  <a:srgbClr val="0085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Trowbridge et al., 1982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GB" sz="2200" dirty="0">
              <a:solidFill>
                <a:srgbClr val="1A1A1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200" dirty="0">
              <a:solidFill>
                <a:srgbClr val="1A1A1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20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numbers of megakaryocytes measured in the right hear</a:t>
            </a:r>
            <a:r>
              <a:rPr lang="en-GB" sz="220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or pulmonary artery in dogs and humans 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 sufficient to supply the daily need of platelet production (</a:t>
            </a:r>
            <a:r>
              <a:rPr lang="en-GB" sz="2200" b="0" i="0" u="none" strike="noStrike" dirty="0">
                <a:solidFill>
                  <a:srgbClr val="0085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Howell and Donahue, 1937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 </a:t>
            </a:r>
            <a:r>
              <a:rPr lang="en-GB" sz="2200" b="0" i="0" u="none" strike="noStrike" dirty="0">
                <a:solidFill>
                  <a:srgbClr val="0085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Levine et al., 1993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 </a:t>
            </a:r>
            <a:r>
              <a:rPr lang="en-GB" sz="2200" b="0" i="0" u="none" strike="noStrike" dirty="0">
                <a:solidFill>
                  <a:srgbClr val="0085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Pedersen, 1971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2200" b="0" i="0" u="none" strike="noStrike" dirty="0">
                <a:solidFill>
                  <a:srgbClr val="0085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1978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 </a:t>
            </a:r>
            <a:r>
              <a:rPr lang="en-GB" sz="2200" b="0" i="0" u="none" strike="noStrike" dirty="0">
                <a:solidFill>
                  <a:srgbClr val="0085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Pedersen and Petersen, 1980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 </a:t>
            </a:r>
            <a:r>
              <a:rPr lang="en-GB" sz="2200" b="0" i="0" u="sng" dirty="0">
                <a:solidFill>
                  <a:srgbClr val="00A4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Trowbridge et al., 1984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0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B5DAC5-3F86-F400-7BBC-20BC28F882C8}"/>
              </a:ext>
            </a:extLst>
          </p:cNvPr>
          <p:cNvSpPr txBox="1"/>
          <p:nvPr/>
        </p:nvSpPr>
        <p:spPr>
          <a:xfrm>
            <a:off x="914400" y="309384"/>
            <a:ext cx="105052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Platelets and the evolution of the placenta</a:t>
            </a:r>
          </a:p>
          <a:p>
            <a:pPr algn="ctr"/>
            <a:endParaRPr lang="en-US" dirty="0"/>
          </a:p>
          <a:p>
            <a:pPr algn="just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 attempted live birth and the placenta &gt;100 times, but failed.</a:t>
            </a:r>
          </a:p>
          <a:p>
            <a:pPr algn="just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220m yrs.– 120m yrs. the placenta evolved from the egg vasculature (possible aided by angiogenic factors from platelets).</a:t>
            </a:r>
          </a:p>
          <a:p>
            <a:pPr algn="just"/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mammal it is essential that effective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haemostasis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(from platelets) allows safe separation of the placenta from the uterus (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Bernard–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Soulier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syndrome and Glanzmann’s thrombasthenia)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mammalian mother must survive to suckle the offspring.</a:t>
            </a:r>
          </a:p>
          <a:p>
            <a:pPr algn="just"/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existence of platelets allowed the evolution of the placenta and live birth of a retained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foetus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with all its advantages.</a:t>
            </a:r>
          </a:p>
          <a:p>
            <a:pPr algn="just"/>
            <a:endParaRPr lang="en-GB" sz="2200" b="0" i="0" dirty="0">
              <a:solidFill>
                <a:srgbClr val="1A1A1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Martin, J. F. and Wagner, G. P. (2019). The origin of platelets enabled the evolution of eutherian placentation. </a:t>
            </a:r>
            <a:r>
              <a:rPr lang="en-GB" sz="2200" b="0" i="1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Royal Society Biology Letters.</a:t>
            </a:r>
            <a:r>
              <a:rPr lang="en-GB" sz="2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15, 20190374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10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61655-65DD-CD55-8EF8-02AB3CC4A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0" y="0"/>
            <a:ext cx="5803900" cy="4889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CA9030-2B6C-3797-796E-876F62D23F5E}"/>
              </a:ext>
            </a:extLst>
          </p:cNvPr>
          <p:cNvSpPr txBox="1"/>
          <p:nvPr/>
        </p:nvSpPr>
        <p:spPr>
          <a:xfrm>
            <a:off x="197089" y="4974904"/>
            <a:ext cx="1179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Platelets and megakaryocytes are found in all three clades of mammals but not in reptiles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0D138-16D0-3377-2D5D-7FBF2FA1C767}"/>
              </a:ext>
            </a:extLst>
          </p:cNvPr>
          <p:cNvSpPr txBox="1"/>
          <p:nvPr/>
        </p:nvSpPr>
        <p:spPr>
          <a:xfrm>
            <a:off x="514230" y="5654766"/>
            <a:ext cx="11394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Platelets are an exaptation, </a:t>
            </a:r>
            <a:r>
              <a:rPr lang="en-US" sz="2200" i="1" dirty="0" err="1"/>
              <a:t>sensu</a:t>
            </a:r>
            <a:r>
              <a:rPr lang="en-US" sz="2200" dirty="0"/>
              <a:t> Gould &amp; Vrba, for the evolution of </a:t>
            </a:r>
            <a:r>
              <a:rPr lang="en-US" sz="2200" dirty="0" err="1"/>
              <a:t>haemochorial</a:t>
            </a:r>
            <a:r>
              <a:rPr lang="en-US" sz="2200" dirty="0"/>
              <a:t> placenta, i.e. a trait that had one  important role but that evolved for another purpose; a </a:t>
            </a:r>
            <a:r>
              <a:rPr lang="en-US" sz="2200" b="1" dirty="0"/>
              <a:t>permissive</a:t>
            </a:r>
            <a:r>
              <a:rPr lang="en-US" sz="2200" dirty="0"/>
              <a:t> </a:t>
            </a:r>
            <a:r>
              <a:rPr lang="en-US" sz="2200" b="1" dirty="0"/>
              <a:t>exaptation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6076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B73F4C5-682C-A814-F438-4517F62FFEB8}"/>
              </a:ext>
            </a:extLst>
          </p:cNvPr>
          <p:cNvSpPr txBox="1"/>
          <p:nvPr/>
        </p:nvSpPr>
        <p:spPr>
          <a:xfrm>
            <a:off x="341290" y="1542228"/>
            <a:ext cx="504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220 million years ago – egg-laying pre-mammal </a:t>
            </a:r>
            <a:r>
              <a:rPr lang="en-US" sz="1400" dirty="0" err="1"/>
              <a:t>haemostasis</a:t>
            </a:r>
            <a:r>
              <a:rPr lang="en-US" sz="1400" dirty="0"/>
              <a:t> via diploid thrombocytes; Gaussian cell volume distribution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02F7A7-4A38-C5C7-9FC8-914878555ABF}"/>
              </a:ext>
            </a:extLst>
          </p:cNvPr>
          <p:cNvSpPr txBox="1"/>
          <p:nvPr/>
        </p:nvSpPr>
        <p:spPr>
          <a:xfrm>
            <a:off x="341279" y="2410016"/>
            <a:ext cx="504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Thrombocyte lineage undergoes inheritable change that leads to polyploidy, increasing cell size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7C5EB5-FE0E-6A50-E483-CDB44B0F94E9}"/>
              </a:ext>
            </a:extLst>
          </p:cNvPr>
          <p:cNvSpPr txBox="1"/>
          <p:nvPr/>
        </p:nvSpPr>
        <p:spPr>
          <a:xfrm>
            <a:off x="330000" y="3334833"/>
            <a:ext cx="504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Large polyploid cells fragment pulmonary circulation producing platelets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C18479-FEB2-03F3-8791-A60C13619ADF}"/>
              </a:ext>
            </a:extLst>
          </p:cNvPr>
          <p:cNvSpPr txBox="1"/>
          <p:nvPr/>
        </p:nvSpPr>
        <p:spPr>
          <a:xfrm>
            <a:off x="6096000" y="3341983"/>
            <a:ext cx="492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Traits of polyploid megakaryocyte and log Gaussian cell volume distribution of platelets appear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3EF134-A9DC-3BF9-9F19-BC9FF5C09366}"/>
              </a:ext>
            </a:extLst>
          </p:cNvPr>
          <p:cNvSpPr txBox="1"/>
          <p:nvPr/>
        </p:nvSpPr>
        <p:spPr>
          <a:xfrm>
            <a:off x="341283" y="4202259"/>
            <a:ext cx="504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Better </a:t>
            </a:r>
            <a:r>
              <a:rPr lang="en-US" sz="1400" dirty="0" err="1"/>
              <a:t>haemostasis</a:t>
            </a:r>
            <a:r>
              <a:rPr lang="en-US" sz="1400" dirty="0"/>
              <a:t> due to larger cell surface area of platelets and faster secretion of granule contents compared to </a:t>
            </a:r>
            <a:r>
              <a:rPr lang="en-US" sz="1400" dirty="0" err="1"/>
              <a:t>thromboctye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D80D4D-FE28-FBCE-A5E1-320A1BBAE5E7}"/>
              </a:ext>
            </a:extLst>
          </p:cNvPr>
          <p:cNvSpPr txBox="1"/>
          <p:nvPr/>
        </p:nvSpPr>
        <p:spPr>
          <a:xfrm>
            <a:off x="341285" y="5010517"/>
            <a:ext cx="5047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Clade prospers through natural selection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33323A-92FE-6C1A-0C84-3C86A876D292}"/>
              </a:ext>
            </a:extLst>
          </p:cNvPr>
          <p:cNvSpPr txBox="1"/>
          <p:nvPr/>
        </p:nvSpPr>
        <p:spPr>
          <a:xfrm>
            <a:off x="6096000" y="4991438"/>
            <a:ext cx="5047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Other properties of megakaryocytes evolve (e.g. immune function)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158571-6196-0FEA-D873-EE202DCA3B32}"/>
              </a:ext>
            </a:extLst>
          </p:cNvPr>
          <p:cNvSpPr txBox="1"/>
          <p:nvPr/>
        </p:nvSpPr>
        <p:spPr>
          <a:xfrm>
            <a:off x="330001" y="5786728"/>
            <a:ext cx="5047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Eutherian placentation in mammals is secondary to improved </a:t>
            </a:r>
            <a:r>
              <a:rPr lang="en-US" sz="1400" dirty="0" err="1"/>
              <a:t>haemostasis</a:t>
            </a:r>
            <a:r>
              <a:rPr lang="en-US" sz="1400" dirty="0"/>
              <a:t>; live birth established 120 million years ago</a:t>
            </a:r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E9256388-E546-08EB-F48D-8844E56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79" y="137500"/>
            <a:ext cx="11012521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/>
              <a:t>Evolutionary Theory</a:t>
            </a:r>
            <a:br>
              <a:rPr lang="en-US" sz="2800" b="1" dirty="0"/>
            </a:br>
            <a:r>
              <a:rPr lang="en-US" sz="2400" b="1" dirty="0"/>
              <a:t> Platelet origin: very rapid change within the animal  followed by Darwinian natural selection in the clade</a:t>
            </a: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C104D6D7-D73E-1C10-EA00-DFA72660B78F}"/>
              </a:ext>
            </a:extLst>
          </p:cNvPr>
          <p:cNvSpPr/>
          <p:nvPr/>
        </p:nvSpPr>
        <p:spPr>
          <a:xfrm>
            <a:off x="2801201" y="3864883"/>
            <a:ext cx="127243" cy="33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49C49E9B-DA96-6CD2-9684-8EC1D3293A16}"/>
              </a:ext>
            </a:extLst>
          </p:cNvPr>
          <p:cNvSpPr/>
          <p:nvPr/>
        </p:nvSpPr>
        <p:spPr>
          <a:xfrm>
            <a:off x="2801201" y="2943309"/>
            <a:ext cx="127243" cy="33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5ACA4126-8843-5A6E-F332-8A5D7881BEA2}"/>
              </a:ext>
            </a:extLst>
          </p:cNvPr>
          <p:cNvSpPr/>
          <p:nvPr/>
        </p:nvSpPr>
        <p:spPr>
          <a:xfrm>
            <a:off x="2801201" y="2092087"/>
            <a:ext cx="127243" cy="33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F0F38CD-BE76-970A-6D07-B9D9FE4E4B95}"/>
              </a:ext>
            </a:extLst>
          </p:cNvPr>
          <p:cNvSpPr/>
          <p:nvPr/>
        </p:nvSpPr>
        <p:spPr>
          <a:xfrm>
            <a:off x="2801201" y="4711279"/>
            <a:ext cx="127243" cy="33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3F517001-7526-4922-49AF-56B15639CC66}"/>
              </a:ext>
            </a:extLst>
          </p:cNvPr>
          <p:cNvSpPr/>
          <p:nvPr/>
        </p:nvSpPr>
        <p:spPr>
          <a:xfrm>
            <a:off x="2801201" y="5364367"/>
            <a:ext cx="127243" cy="33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AD4132D0-D8B4-806D-52FF-92672E08FDCC}"/>
              </a:ext>
            </a:extLst>
          </p:cNvPr>
          <p:cNvSpPr/>
          <p:nvPr/>
        </p:nvSpPr>
        <p:spPr>
          <a:xfrm rot="16200000">
            <a:off x="5609745" y="3457291"/>
            <a:ext cx="127243" cy="33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77A40763-3116-BC28-371F-815630E07BE4}"/>
              </a:ext>
            </a:extLst>
          </p:cNvPr>
          <p:cNvSpPr/>
          <p:nvPr/>
        </p:nvSpPr>
        <p:spPr>
          <a:xfrm rot="16200000">
            <a:off x="5609746" y="5009865"/>
            <a:ext cx="127243" cy="33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8EAB8B-D563-9479-4732-90A0F32DE190}"/>
              </a:ext>
            </a:extLst>
          </p:cNvPr>
          <p:cNvSpPr txBox="1"/>
          <p:nvPr/>
        </p:nvSpPr>
        <p:spPr>
          <a:xfrm>
            <a:off x="5377079" y="5916545"/>
            <a:ext cx="5931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 latinLnBrk="0"/>
            <a:r>
              <a:rPr lang="en-GB" sz="14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Martin, J. F. and Wagner, G. P. (2019). The origin of platelets enabled the evolution of eutherian placentation. </a:t>
            </a:r>
            <a:r>
              <a:rPr lang="en-GB" sz="1400" b="0" i="1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Royal Society Biology Letters.</a:t>
            </a:r>
            <a:r>
              <a:rPr lang="en-GB" sz="14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15, 20190374</a:t>
            </a:r>
            <a:r>
              <a:rPr lang="en-GB" sz="12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CE87-C2DF-84BD-B8E8-34194223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Arguments against the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8D103-649F-0BB1-A3D8-6EF2423F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984" y="2190750"/>
            <a:ext cx="10515600" cy="4667250"/>
          </a:xfrm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en-GB" sz="2400" b="0" i="0" dirty="0">
                <a:solidFill>
                  <a:srgbClr val="2A2A2A"/>
                </a:solidFill>
                <a:effectLst/>
              </a:rPr>
              <a:t>Wright JH, (1906), </a:t>
            </a:r>
            <a:r>
              <a:rPr lang="en-GB" sz="2400" b="0" dirty="0">
                <a:solidFill>
                  <a:srgbClr val="2A2A2A"/>
                </a:solidFill>
                <a:effectLst/>
              </a:rPr>
              <a:t>Boston Medical and Surgical Journal</a:t>
            </a:r>
            <a:r>
              <a:rPr lang="en-GB" sz="2400" b="0" i="0" dirty="0">
                <a:solidFill>
                  <a:srgbClr val="2A2A2A"/>
                </a:solidFill>
                <a:effectLst/>
              </a:rPr>
              <a:t>; 154: 643–645</a:t>
            </a:r>
          </a:p>
          <a:p>
            <a:pPr marL="0" indent="0" algn="l">
              <a:buNone/>
            </a:pPr>
            <a:endParaRPr lang="en-US" sz="2400" dirty="0"/>
          </a:p>
          <a:p>
            <a:pPr marL="0" indent="0" algn="l">
              <a:buNone/>
            </a:pPr>
            <a:r>
              <a:rPr lang="en-US" sz="2400" dirty="0" err="1"/>
              <a:t>Italiano</a:t>
            </a:r>
            <a:r>
              <a:rPr lang="en-US" sz="2400" dirty="0"/>
              <a:t> </a:t>
            </a:r>
            <a:r>
              <a:rPr lang="en-GB" sz="2400" b="0" i="0" dirty="0">
                <a:solidFill>
                  <a:srgbClr val="1B1B1B"/>
                </a:solidFill>
                <a:effectLst/>
              </a:rPr>
              <a:t>J et al., (1999) Cell Biol;147:1299–1312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Potts et al, (</a:t>
            </a:r>
            <a:r>
              <a:rPr lang="en-GB" sz="2400" b="0" i="0" dirty="0">
                <a:solidFill>
                  <a:srgbClr val="1B1B1B"/>
                </a:solidFill>
                <a:effectLst/>
              </a:rPr>
              <a:t>2014)</a:t>
            </a:r>
            <a:r>
              <a:rPr lang="en-US" sz="2400" dirty="0"/>
              <a:t> </a:t>
            </a:r>
            <a:r>
              <a:rPr lang="en-GB" sz="2400" b="0" i="0" dirty="0">
                <a:solidFill>
                  <a:srgbClr val="1B1B1B"/>
                </a:solidFill>
                <a:effectLst/>
              </a:rPr>
              <a:t>Blood;124: 2725–2729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Paulus, (1975) Blood; </a:t>
            </a:r>
            <a:r>
              <a:rPr lang="en-GB" sz="2400" b="0" i="0" u="none" strike="noStrike" dirty="0">
                <a:effectLst/>
                <a:hlinkClick r:id="rId2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46</a:t>
            </a:r>
            <a:r>
              <a:rPr lang="en-GB" sz="2400" u="none" strike="noStrike" dirty="0">
                <a:solidFill>
                  <a:srgbClr val="1F1F1F"/>
                </a:solidFill>
              </a:rPr>
              <a:t>:</a:t>
            </a:r>
            <a:r>
              <a:rPr lang="en-GB" sz="2400" b="0" i="0" dirty="0">
                <a:solidFill>
                  <a:srgbClr val="1F1F1F"/>
                </a:solidFill>
                <a:effectLst/>
              </a:rPr>
              <a:t> 1975 321-336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419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5031C7-C518-8FBA-704E-442BB8631FCF}"/>
              </a:ext>
            </a:extLst>
          </p:cNvPr>
          <p:cNvSpPr txBox="1"/>
          <p:nvPr/>
        </p:nvSpPr>
        <p:spPr>
          <a:xfrm>
            <a:off x="2942897" y="220719"/>
            <a:ext cx="6604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site and mechanism of platelet production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E3D10-F24B-925C-8A5D-8CFDB32DA163}"/>
              </a:ext>
            </a:extLst>
          </p:cNvPr>
          <p:cNvSpPr txBox="1"/>
          <p:nvPr/>
        </p:nvSpPr>
        <p:spPr>
          <a:xfrm>
            <a:off x="1060760" y="797998"/>
            <a:ext cx="11343170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universally agreed that the bone marrow is abundant in maturing megakaryocytes.</a:t>
            </a:r>
          </a:p>
          <a:p>
            <a:endParaRPr lang="en-US" dirty="0"/>
          </a:p>
          <a:p>
            <a:r>
              <a:rPr lang="en-US" dirty="0"/>
              <a:t>There is evidence that small numbers of </a:t>
            </a:r>
            <a:r>
              <a:rPr lang="en-US" dirty="0" err="1"/>
              <a:t>magakaryocytes</a:t>
            </a:r>
            <a:r>
              <a:rPr lang="en-US" dirty="0"/>
              <a:t> leave the bone marrow, entering the venous circulation</a:t>
            </a:r>
          </a:p>
          <a:p>
            <a:endParaRPr lang="en-US" dirty="0"/>
          </a:p>
          <a:p>
            <a:r>
              <a:rPr lang="en-US" dirty="0"/>
              <a:t>One ml of human inferior vena cava blood contains about 25 megakaryocytes. Fragmentation of these is </a:t>
            </a:r>
          </a:p>
          <a:p>
            <a:r>
              <a:rPr lang="en-US" dirty="0"/>
              <a:t>sufficient to maintain the balance between platelet production and platelet destruction in human circulation</a:t>
            </a:r>
          </a:p>
          <a:p>
            <a:endParaRPr lang="en-US" dirty="0"/>
          </a:p>
          <a:p>
            <a:r>
              <a:rPr lang="en-US" dirty="0"/>
              <a:t>Any theory of platelet production must explain the platelet log Gaussian cell volume distribution; which is unique.</a:t>
            </a:r>
          </a:p>
          <a:p>
            <a:endParaRPr lang="en-US" dirty="0"/>
          </a:p>
          <a:p>
            <a:r>
              <a:rPr lang="en-US" dirty="0"/>
              <a:t>Any theory of platelet production must explain the origin of megakaryocyte polyploidy. </a:t>
            </a:r>
          </a:p>
          <a:p>
            <a:r>
              <a:rPr lang="en-US" dirty="0"/>
              <a:t>This is true polyploidy: an increase in nuclear DNA content within a single  intact nuclear membrane.</a:t>
            </a:r>
          </a:p>
          <a:p>
            <a:endParaRPr lang="en-US" dirty="0"/>
          </a:p>
          <a:p>
            <a:r>
              <a:rPr lang="en-US" dirty="0"/>
              <a:t>Any theory of platelet production should give quantitative evidence about the number of platelets produced </a:t>
            </a:r>
          </a:p>
          <a:p>
            <a:r>
              <a:rPr lang="en-US" dirty="0"/>
              <a:t>that would explain the maintained number of circulating platelets in a mammal. </a:t>
            </a:r>
          </a:p>
          <a:p>
            <a:endParaRPr lang="en-US" dirty="0"/>
          </a:p>
          <a:p>
            <a:r>
              <a:rPr lang="en-US" dirty="0"/>
              <a:t>The best fit of the evidence is that all megakaryocytes mature in the bone marrow and then </a:t>
            </a:r>
          </a:p>
          <a:p>
            <a:r>
              <a:rPr lang="en-US" dirty="0"/>
              <a:t> the necessary number  move through the para sinusoidal membrane and are fragmented in the pulmonary circulation.</a:t>
            </a:r>
          </a:p>
          <a:p>
            <a:endParaRPr lang="en-US" dirty="0"/>
          </a:p>
          <a:p>
            <a:r>
              <a:rPr lang="en-US" dirty="0"/>
              <a:t>The necessary cellular and biochemical processes involved in platelet formation, </a:t>
            </a:r>
            <a:r>
              <a:rPr lang="en-US" dirty="0" err="1"/>
              <a:t>eg</a:t>
            </a:r>
            <a:r>
              <a:rPr lang="en-US" dirty="0"/>
              <a:t> proplatelet formation, </a:t>
            </a:r>
          </a:p>
          <a:p>
            <a:r>
              <a:rPr lang="en-US" dirty="0"/>
              <a:t>would occur in the pulmonary circulation under sheer stress.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18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27DC-CDE2-C067-CA33-628FB82C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Testing the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3C162-127D-0458-E840-98C29ED41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Comparative genomics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1A1A1A"/>
                </a:solidFill>
              </a:rPr>
              <a:t>C</a:t>
            </a:r>
            <a:r>
              <a:rPr lang="en-GB" sz="2400" b="0" i="0" dirty="0">
                <a:solidFill>
                  <a:srgbClr val="1A1A1A"/>
                </a:solidFill>
                <a:effectLst/>
              </a:rPr>
              <a:t>omparative multi-omics analysis of the epigenome, transcriptome and proteome of human megakaryoblasts differentiated </a:t>
            </a:r>
            <a:r>
              <a:rPr lang="en-GB" sz="2400" b="0" i="1" dirty="0">
                <a:solidFill>
                  <a:srgbClr val="1A1A1A"/>
                </a:solidFill>
                <a:effectLst/>
              </a:rPr>
              <a:t>in vitro</a:t>
            </a:r>
            <a:r>
              <a:rPr lang="en-GB" sz="2400" b="0" i="0" dirty="0">
                <a:solidFill>
                  <a:srgbClr val="1A1A1A"/>
                </a:solidFill>
                <a:effectLst/>
              </a:rPr>
              <a:t> with a different ploidy status and  comparison of  these results with similar multi-omics analyses of bird thrombocytes. 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Cellular synthetic biology</a:t>
            </a:r>
          </a:p>
          <a:p>
            <a:pPr marL="0" indent="0">
              <a:buNone/>
            </a:pPr>
            <a:r>
              <a:rPr lang="en-GB" sz="2400" b="0" i="0" dirty="0">
                <a:solidFill>
                  <a:srgbClr val="1A1A1A"/>
                </a:solidFill>
                <a:effectLst/>
              </a:rPr>
              <a:t>AURKB inhibitor </a:t>
            </a:r>
            <a:r>
              <a:rPr lang="en-GB" sz="2400" b="0" i="0" dirty="0" err="1">
                <a:solidFill>
                  <a:srgbClr val="1A1A1A"/>
                </a:solidFill>
                <a:effectLst/>
              </a:rPr>
              <a:t>barasertib</a:t>
            </a:r>
            <a:r>
              <a:rPr lang="en-US" sz="2400" b="0" i="0" dirty="0">
                <a:solidFill>
                  <a:srgbClr val="1A1A1A"/>
                </a:solidFill>
                <a:effectLst/>
              </a:rPr>
              <a:t> or </a:t>
            </a:r>
            <a:r>
              <a:rPr lang="en-GB" sz="2400" b="0" i="0" dirty="0">
                <a:solidFill>
                  <a:srgbClr val="1A1A1A"/>
                </a:solidFill>
                <a:effectLst/>
              </a:rPr>
              <a:t>Rho kinase inhibitor </a:t>
            </a:r>
            <a:r>
              <a:rPr lang="en-GB" sz="2400" b="0" i="0" dirty="0" err="1">
                <a:solidFill>
                  <a:srgbClr val="1A1A1A"/>
                </a:solidFill>
                <a:effectLst/>
              </a:rPr>
              <a:t>fasudil</a:t>
            </a:r>
            <a:r>
              <a:rPr lang="en-GB" sz="2400" b="0" i="0" dirty="0">
                <a:solidFill>
                  <a:srgbClr val="1A1A1A"/>
                </a:solidFill>
                <a:effectLst/>
              </a:rPr>
              <a:t> administered to chickens. Blood taken from the inferior vena cava to identify polyploid cells. Cytoplasmic particles in peripheral blood identified via electron microscopy, agonist secretion, FACS and volume distribution.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58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Martin_35">
            <a:extLst>
              <a:ext uri="{FF2B5EF4-FFF2-40B4-BE49-F238E27FC236}">
                <a16:creationId xmlns:a16="http://schemas.microsoft.com/office/drawing/2014/main" id="{52942F0A-CDD7-154F-850A-32934DD0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292225"/>
            <a:ext cx="64801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419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8F14-315F-5FD4-D5E4-19618067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30511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Can we produce more active platelets from megakaryocytes for therapeutic use in treating bleeding?</a:t>
            </a:r>
          </a:p>
        </p:txBody>
      </p:sp>
    </p:spTree>
    <p:extLst>
      <p:ext uri="{BB962C8B-B14F-4D97-AF65-F5344CB8AC3E}">
        <p14:creationId xmlns:p14="http://schemas.microsoft.com/office/powerpoint/2010/main" val="3566879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8D0-0F87-9D8A-D88E-1442FBD1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1353799" cy="16906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Megakaryocytes can produce more active platelets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3FEDA-0D15-7B1A-E916-9CD8B0EEF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62" y="1008185"/>
            <a:ext cx="10755922" cy="584981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GB" dirty="0">
              <a:solidFill>
                <a:srgbClr val="222222"/>
              </a:solidFill>
              <a:latin typeface="-apple-system"/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>
                <a:solidFill>
                  <a:srgbClr val="222222"/>
                </a:solidFill>
              </a:rPr>
              <a:t>In animal models, platelet destruction produces large high ploidy (up to 128N) megakaryocytes and larger, denser, more reactive platelets.</a:t>
            </a:r>
            <a:endParaRPr lang="en-GB" sz="2400" b="0" i="0" dirty="0">
              <a:solidFill>
                <a:srgbClr val="222222"/>
              </a:solidFill>
              <a:effectLst/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0" i="0" dirty="0">
                <a:solidFill>
                  <a:srgbClr val="222222"/>
                </a:solidFill>
                <a:effectLst/>
              </a:rPr>
              <a:t>Men suffering acute cardiac death have large megakaryocytes in their bone marrow compared to age matched controls dying in car crashes.</a:t>
            </a:r>
            <a:endParaRPr lang="en-GB" sz="2400" dirty="0">
              <a:solidFill>
                <a:srgbClr val="222222"/>
              </a:solidFill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>
                <a:solidFill>
                  <a:srgbClr val="222222"/>
                </a:solidFill>
              </a:rPr>
              <a:t>Men suffering acute myocardial infarction have larger denser platelets than controls with chest pain and no infarction.</a:t>
            </a:r>
            <a:endParaRPr lang="en-GB" sz="2400" b="0" i="0" dirty="0">
              <a:solidFill>
                <a:srgbClr val="222222"/>
              </a:solidFill>
              <a:effectLst/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0" i="0" dirty="0">
                <a:solidFill>
                  <a:srgbClr val="222222"/>
                </a:solidFill>
                <a:effectLst/>
              </a:rPr>
              <a:t>Ten-year prospective study of 39,531 people in Denmark: high platelet volume is most powerful predictor of myocardial infarction and  death. (</a:t>
            </a:r>
            <a:r>
              <a:rPr lang="en-GB" sz="2400" b="0" i="0" dirty="0" err="1">
                <a:solidFill>
                  <a:srgbClr val="222222"/>
                </a:solidFill>
                <a:effectLst/>
              </a:rPr>
              <a:t>Klovaite</a:t>
            </a:r>
            <a:r>
              <a:rPr lang="en-GB" sz="2400" b="0" i="0" dirty="0">
                <a:solidFill>
                  <a:srgbClr val="222222"/>
                </a:solidFill>
                <a:effectLst/>
              </a:rPr>
              <a:t> et al, 2011</a:t>
            </a:r>
            <a:r>
              <a:rPr lang="en-GB" sz="2400" b="0" i="0" dirty="0">
                <a:solidFill>
                  <a:srgbClr val="1F1F1F"/>
                </a:solidFill>
                <a:effectLst/>
              </a:rPr>
              <a:t>)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endParaRPr lang="en-GB" sz="2600" b="1" i="0" dirty="0">
              <a:solidFill>
                <a:srgbClr val="222222"/>
              </a:solidFill>
              <a:effectLst/>
              <a:latin typeface="Harding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800" dirty="0">
                <a:solidFill>
                  <a:srgbClr val="222222"/>
                </a:solidFill>
                <a:effectLst/>
                <a:latin typeface="Harding"/>
              </a:rPr>
              <a:t>Martin et al. (2012) The causal role of megakaryocyte–platelet hyperactivity in acute coronary syndromes</a:t>
            </a:r>
            <a:r>
              <a:rPr lang="en-GB" sz="180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  <a:r>
              <a:rPr lang="en-GB" sz="1800" dirty="0">
                <a:solidFill>
                  <a:srgbClr val="006699"/>
                </a:solidFill>
                <a:effectLst/>
                <a:latin typeface="-apple-system"/>
                <a:hlinkClick r:id="rId2"/>
              </a:rPr>
              <a:t>Nature Reviews Cardiology</a:t>
            </a:r>
            <a:r>
              <a:rPr lang="en-GB" sz="1800" dirty="0">
                <a:solidFill>
                  <a:srgbClr val="006699"/>
                </a:solidFill>
                <a:effectLst/>
                <a:latin typeface="-apple-system"/>
              </a:rPr>
              <a:t>; </a:t>
            </a:r>
            <a:r>
              <a:rPr lang="en-GB" sz="1800" dirty="0">
                <a:solidFill>
                  <a:srgbClr val="222222"/>
                </a:solidFill>
                <a:effectLst/>
                <a:latin typeface="-apple-system"/>
              </a:rPr>
              <a:t>9</a:t>
            </a:r>
            <a:r>
              <a:rPr lang="en-GB" sz="1800" dirty="0">
                <a:solidFill>
                  <a:srgbClr val="222222"/>
                </a:solidFill>
                <a:latin typeface="-apple-system"/>
              </a:rPr>
              <a:t>,</a:t>
            </a:r>
            <a:r>
              <a:rPr lang="en-GB" sz="1800" dirty="0">
                <a:solidFill>
                  <a:srgbClr val="222222"/>
                </a:solidFill>
                <a:effectLst/>
                <a:latin typeface="-apple-system"/>
              </a:rPr>
              <a:t> 658–670</a:t>
            </a:r>
          </a:p>
        </p:txBody>
      </p:sp>
    </p:spTree>
    <p:extLst>
      <p:ext uri="{BB962C8B-B14F-4D97-AF65-F5344CB8AC3E}">
        <p14:creationId xmlns:p14="http://schemas.microsoft.com/office/powerpoint/2010/main" val="3118286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6">
            <a:extLst>
              <a:ext uri="{FF2B5EF4-FFF2-40B4-BE49-F238E27FC236}">
                <a16:creationId xmlns:a16="http://schemas.microsoft.com/office/drawing/2014/main" id="{B506E134-D2FA-8912-4D8E-657F7CE7F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6220" y="643466"/>
            <a:ext cx="8679560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652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5">
            <a:extLst>
              <a:ext uri="{FF2B5EF4-FFF2-40B4-BE49-F238E27FC236}">
                <a16:creationId xmlns:a16="http://schemas.microsoft.com/office/drawing/2014/main" id="{A7B1A9ED-4350-37F3-5739-07A8A11FD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2484" y="643466"/>
            <a:ext cx="8087032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276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402F28-A574-CD56-F540-2C4CBE12F488}"/>
              </a:ext>
            </a:extLst>
          </p:cNvPr>
          <p:cNvSpPr txBox="1"/>
          <p:nvPr/>
        </p:nvSpPr>
        <p:spPr>
          <a:xfrm>
            <a:off x="128955" y="5782897"/>
            <a:ext cx="1206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Kristensen, Bath, Martin (1988), The Bleeding Time ls Inverse Related to Megakaryocyte Nuclear DNA Content and Size in Man.   Thrombosis and Haemostasis; 59, 357-359 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F0AFA-67A8-3848-1713-985C79AAC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1" y="1218056"/>
            <a:ext cx="6466543" cy="4000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2BB91-09D0-54F4-D1FA-1E2BBAD92841}"/>
              </a:ext>
            </a:extLst>
          </p:cNvPr>
          <p:cNvSpPr txBox="1"/>
          <p:nvPr/>
        </p:nvSpPr>
        <p:spPr>
          <a:xfrm>
            <a:off x="7256585" y="1784645"/>
            <a:ext cx="4700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Scattergrams illustrating the significant inverse relationship between the bleeding time and total megakaryocyte size (p &lt;0.05) and between the bleeding time and mean megakaryocyte DNA content (p &lt;0.05) in 11 humans with normal thrombopoiesis.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DD744-D753-B4F1-7E13-52D06D46B1FF}"/>
              </a:ext>
            </a:extLst>
          </p:cNvPr>
          <p:cNvSpPr txBox="1"/>
          <p:nvPr/>
        </p:nvSpPr>
        <p:spPr>
          <a:xfrm>
            <a:off x="269631" y="284873"/>
            <a:ext cx="1168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Bleeding time is inversely related to Megakaryocyte Nuclear DNA content and size in humans. </a:t>
            </a:r>
          </a:p>
          <a:p>
            <a:pPr algn="ctr"/>
            <a:r>
              <a:rPr lang="en-US" dirty="0"/>
              <a:t>Megakaryocytes from 2cm rib  at thoracotomy</a:t>
            </a:r>
          </a:p>
        </p:txBody>
      </p:sp>
    </p:spTree>
    <p:extLst>
      <p:ext uri="{BB962C8B-B14F-4D97-AF65-F5344CB8AC3E}">
        <p14:creationId xmlns:p14="http://schemas.microsoft.com/office/powerpoint/2010/main" val="1483278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7">
            <a:extLst>
              <a:ext uri="{FF2B5EF4-FFF2-40B4-BE49-F238E27FC236}">
                <a16:creationId xmlns:a16="http://schemas.microsoft.com/office/drawing/2014/main" id="{34DC3183-660D-C015-F79D-8B6F2A57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15" y="556357"/>
            <a:ext cx="6618654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BD19E-0CE9-0964-0F38-004D1FDD4482}"/>
              </a:ext>
            </a:extLst>
          </p:cNvPr>
          <p:cNvSpPr txBox="1"/>
          <p:nvPr/>
        </p:nvSpPr>
        <p:spPr>
          <a:xfrm>
            <a:off x="820615" y="1172306"/>
            <a:ext cx="258947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2000" dirty="0"/>
          </a:p>
          <a:p>
            <a:r>
              <a:rPr lang="en-US" sz="2000" dirty="0" err="1"/>
              <a:t>Choudry</a:t>
            </a:r>
            <a:r>
              <a:rPr lang="en-US" sz="2000" dirty="0"/>
              <a:t> et al.</a:t>
            </a:r>
            <a:r>
              <a:rPr lang="en-GB" sz="2000" b="0" i="0" dirty="0">
                <a:solidFill>
                  <a:srgbClr val="2E2E2E"/>
                </a:solidFill>
                <a:effectLst/>
              </a:rPr>
              <a:t> (2021),</a:t>
            </a:r>
          </a:p>
          <a:p>
            <a:r>
              <a:rPr lang="en-GB" sz="2000" b="0" i="0" dirty="0">
                <a:solidFill>
                  <a:srgbClr val="2E2E2E"/>
                </a:solidFill>
                <a:effectLst/>
              </a:rPr>
              <a:t>Transcriptional characterization of human megakaryocyte polyploidization and lineage commitment</a:t>
            </a:r>
          </a:p>
          <a:p>
            <a:r>
              <a:rPr lang="en-US" sz="2000" dirty="0"/>
              <a:t> J Thrombosis </a:t>
            </a:r>
            <a:r>
              <a:rPr lang="en-US" sz="2000" dirty="0" err="1"/>
              <a:t>Haemostasis</a:t>
            </a:r>
            <a:r>
              <a:rPr lang="en-US" sz="2000" dirty="0"/>
              <a:t> 19, 1236-1249.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79DBE-8ED2-1560-0109-D1B8A19B18FD}"/>
              </a:ext>
            </a:extLst>
          </p:cNvPr>
          <p:cNvSpPr txBox="1"/>
          <p:nvPr/>
        </p:nvSpPr>
        <p:spPr>
          <a:xfrm>
            <a:off x="5756031" y="6336812"/>
            <a:ext cx="6314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 et al. </a:t>
            </a:r>
            <a:r>
              <a:rPr lang="en-GB" sz="1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Reviews Cardiology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9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pages 658–670 (2012)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03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95B42F-03FC-07D9-D16D-27EBEE1492C6}"/>
              </a:ext>
            </a:extLst>
          </p:cNvPr>
          <p:cNvSpPr txBox="1"/>
          <p:nvPr/>
        </p:nvSpPr>
        <p:spPr>
          <a:xfrm>
            <a:off x="1015061" y="406783"/>
            <a:ext cx="10597662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Why has cell therapy failed?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pPr lvl="1"/>
            <a:endParaRPr lang="en-GB" sz="2600" dirty="0"/>
          </a:p>
          <a:p>
            <a:pPr lvl="1">
              <a:spcBef>
                <a:spcPts val="600"/>
              </a:spcBef>
            </a:pPr>
            <a:r>
              <a:rPr lang="en-GB" sz="2600" dirty="0"/>
              <a:t>Expensive  </a:t>
            </a:r>
          </a:p>
          <a:p>
            <a:pPr lvl="1">
              <a:spcBef>
                <a:spcPts val="600"/>
              </a:spcBef>
            </a:pPr>
            <a:r>
              <a:rPr lang="en-GB" sz="2600" dirty="0"/>
              <a:t>Requires complex technology</a:t>
            </a:r>
          </a:p>
          <a:p>
            <a:pPr lvl="1">
              <a:spcBef>
                <a:spcPts val="600"/>
              </a:spcBef>
            </a:pPr>
            <a:r>
              <a:rPr lang="en-GB" sz="2600" dirty="0"/>
              <a:t>Diminished cell function</a:t>
            </a:r>
          </a:p>
          <a:p>
            <a:pPr lvl="1">
              <a:spcBef>
                <a:spcPts val="600"/>
              </a:spcBef>
            </a:pPr>
            <a:r>
              <a:rPr lang="en-GB" sz="2600" dirty="0"/>
              <a:t>Donor dependent </a:t>
            </a:r>
          </a:p>
          <a:p>
            <a:pPr lvl="1">
              <a:spcBef>
                <a:spcPts val="600"/>
              </a:spcBef>
            </a:pPr>
            <a:r>
              <a:rPr lang="en-GB" sz="2600" dirty="0"/>
              <a:t>Side effects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000" dirty="0"/>
              <a:t>Small molecule in vivo activated cell therapy has been tested using Tregs. </a:t>
            </a:r>
            <a:r>
              <a:rPr lang="en-US" sz="2000" dirty="0" err="1"/>
              <a:t>Chorlton</a:t>
            </a:r>
            <a:r>
              <a:rPr lang="en-US" sz="2000" dirty="0"/>
              <a:t> et al. (2022), Lancet Clinical Medicine, </a:t>
            </a:r>
            <a:r>
              <a:rPr lang="en-GB" sz="2000" dirty="0">
                <a:effectLst/>
              </a:rPr>
              <a:t>Vol 51, 2022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7041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D336C-C807-4D26-441D-906C626922E0}"/>
              </a:ext>
            </a:extLst>
          </p:cNvPr>
          <p:cNvSpPr txBox="1"/>
          <p:nvPr/>
        </p:nvSpPr>
        <p:spPr>
          <a:xfrm>
            <a:off x="708144" y="474345"/>
            <a:ext cx="11041551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0" dirty="0">
                <a:solidFill>
                  <a:srgbClr val="1F1F1F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Small molecule in vivo activated platelet replacement therapy</a:t>
            </a:r>
          </a:p>
          <a:p>
            <a:pPr algn="just"/>
            <a:endParaRPr lang="en-GB" b="1" dirty="0">
              <a:solidFill>
                <a:srgbClr val="1F1F1F"/>
              </a:solidFill>
              <a:latin typeface="ElsevierGulliver"/>
            </a:endParaRP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rgbClr val="1F1F1F"/>
                </a:solidFill>
              </a:rPr>
              <a:t>There are several candidates to increase platelet number and reactivity:</a:t>
            </a:r>
            <a:endParaRPr lang="en-GB" sz="2000" b="0" i="0" dirty="0">
              <a:solidFill>
                <a:srgbClr val="1F1F1F"/>
              </a:solidFill>
              <a:effectLst/>
            </a:endParaRP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rgbClr val="1F1F1F"/>
                </a:solidFill>
              </a:rPr>
              <a:t>Vincristine</a:t>
            </a:r>
            <a:r>
              <a:rPr lang="en-GB" sz="2000" dirty="0">
                <a:solidFill>
                  <a:srgbClr val="1F1F1F"/>
                </a:solidFill>
              </a:rPr>
              <a:t> boosts platelet biogenesis in vitro. Harada et al. </a:t>
            </a:r>
            <a:r>
              <a:rPr lang="en-GB" sz="2000" b="0" i="1" dirty="0">
                <a:solidFill>
                  <a:srgbClr val="1A1A1A"/>
                </a:solidFill>
                <a:effectLst/>
              </a:rPr>
              <a:t>Blood</a:t>
            </a:r>
            <a:r>
              <a:rPr lang="en-GB" sz="2000" b="0" i="0" dirty="0">
                <a:solidFill>
                  <a:srgbClr val="1A1A1A"/>
                </a:solidFill>
                <a:effectLst/>
              </a:rPr>
              <a:t> (2023) 142 (Supplement 1) 1292.</a:t>
            </a:r>
            <a:endParaRPr lang="en-GB" sz="2000" dirty="0">
              <a:solidFill>
                <a:srgbClr val="1F1F1F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000" b="1" i="0" dirty="0" err="1">
                <a:solidFill>
                  <a:srgbClr val="1F1F1F"/>
                </a:solidFill>
                <a:effectLst/>
              </a:rPr>
              <a:t>Barasertib</a:t>
            </a:r>
            <a:r>
              <a:rPr lang="en-GB" sz="2000" b="0" i="0" dirty="0">
                <a:solidFill>
                  <a:srgbClr val="1F1F1F"/>
                </a:solidFill>
                <a:effectLst/>
              </a:rPr>
              <a:t>, is a potent, orally bioavailable, selective Aurora-B inhibitor with IC</a:t>
            </a:r>
            <a:r>
              <a:rPr lang="en-GB" sz="2000" b="0" i="0" baseline="-25000" dirty="0">
                <a:solidFill>
                  <a:srgbClr val="1F1F1F"/>
                </a:solidFill>
                <a:effectLst/>
              </a:rPr>
              <a:t>50</a:t>
            </a:r>
            <a:r>
              <a:rPr lang="en-GB" sz="2000" b="0" i="0" dirty="0">
                <a:solidFill>
                  <a:srgbClr val="1F1F1F"/>
                </a:solidFill>
                <a:effectLst/>
              </a:rPr>
              <a:t>  0.37 </a:t>
            </a:r>
            <a:r>
              <a:rPr lang="en-GB" sz="2000" b="0" i="0" dirty="0" err="1">
                <a:solidFill>
                  <a:srgbClr val="1F1F1F"/>
                </a:solidFill>
                <a:effectLst/>
              </a:rPr>
              <a:t>nM.</a:t>
            </a:r>
            <a:r>
              <a:rPr lang="en-GB" sz="2000" b="0" i="0" dirty="0">
                <a:solidFill>
                  <a:srgbClr val="1F1F1F"/>
                </a:solidFill>
                <a:effectLst/>
              </a:rPr>
              <a:t> This compound is 100 times more potent over Aurora-A and currently is in phase 3 clinical studies for cancer treatment.</a:t>
            </a:r>
            <a:endParaRPr lang="en-GB" sz="2000" dirty="0">
              <a:solidFill>
                <a:srgbClr val="1F1F1F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000" b="0" i="0" dirty="0">
                <a:solidFill>
                  <a:srgbClr val="1F1F1F"/>
                </a:solidFill>
                <a:effectLst/>
              </a:rPr>
              <a:t>Advantage: the soldier has a tablet in his pocket.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rgbClr val="1F1F1F"/>
                </a:solidFill>
              </a:rPr>
              <a:t>Disadvantage: it would take time to work.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rgbClr val="1F1F1F"/>
                </a:solidFill>
              </a:rPr>
              <a:t>Plan: 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GB" sz="2000" dirty="0">
                <a:solidFill>
                  <a:srgbClr val="1F1F1F"/>
                </a:solidFill>
              </a:rPr>
              <a:t>Animal studies to find the dose which increases bone marrow megakaryocyte nuclear DNA content without causing apoptosis.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GB" sz="2000" dirty="0">
                <a:solidFill>
                  <a:srgbClr val="1F1F1F"/>
                </a:solidFill>
              </a:rPr>
              <a:t>Phase I human studies.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Small molecule in vivo activated cell therapy </a:t>
            </a:r>
            <a:r>
              <a:rPr lang="en-US" sz="2000" dirty="0"/>
              <a:t>has been tested using Tregs. </a:t>
            </a:r>
            <a:r>
              <a:rPr lang="en-US" sz="2000" dirty="0" err="1"/>
              <a:t>Chorlton</a:t>
            </a:r>
            <a:r>
              <a:rPr lang="en-US" sz="2000" dirty="0"/>
              <a:t> et al. (2022) Lancet Clinical Medicine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1F1F1F"/>
              </a:solidFill>
              <a:latin typeface="ElsevierGulliver"/>
            </a:endParaRPr>
          </a:p>
        </p:txBody>
      </p:sp>
    </p:spTree>
    <p:extLst>
      <p:ext uri="{BB962C8B-B14F-4D97-AF65-F5344CB8AC3E}">
        <p14:creationId xmlns:p14="http://schemas.microsoft.com/office/powerpoint/2010/main" val="118023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85F620-95CD-59EC-DD38-A5B59B6A0736}"/>
              </a:ext>
            </a:extLst>
          </p:cNvPr>
          <p:cNvSpPr txBox="1"/>
          <p:nvPr/>
        </p:nvSpPr>
        <p:spPr>
          <a:xfrm>
            <a:off x="4654503" y="370908"/>
            <a:ext cx="307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696EA-9697-F531-4E47-76A8DDEE500D}"/>
              </a:ext>
            </a:extLst>
          </p:cNvPr>
          <p:cNvSpPr txBox="1"/>
          <p:nvPr/>
        </p:nvSpPr>
        <p:spPr>
          <a:xfrm>
            <a:off x="632518" y="1227132"/>
            <a:ext cx="1091779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Very rapid evolutionary change, secondary to inheritable epigenetic change,  occurred within the pre-mammal, leading to the success of the clade through Darwinian natural selection.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Physical fragmentation of megakaryocytes in the pulmonary circulation is the best fit for platelet origin.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Platelets allowed the evolution of the placenta.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Physical forces are necessary for platelet production, (combined with many other intracellular changes).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Cell therapy is expensive and inefficient.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As a treatment for bleeding which is a cheap, simple tablet that activates megakaryocytes should be investigated.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234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Martin_38">
            <a:extLst>
              <a:ext uri="{FF2B5EF4-FFF2-40B4-BE49-F238E27FC236}">
                <a16:creationId xmlns:a16="http://schemas.microsoft.com/office/drawing/2014/main" id="{1B62C1C1-95AE-A84C-8955-37EBBE12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285875"/>
            <a:ext cx="64801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76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7EE3F4-372A-F604-FB5C-119B13E6767A}"/>
              </a:ext>
            </a:extLst>
          </p:cNvPr>
          <p:cNvSpPr txBox="1"/>
          <p:nvPr/>
        </p:nvSpPr>
        <p:spPr>
          <a:xfrm>
            <a:off x="716518" y="2446772"/>
            <a:ext cx="4044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Nitric Oxide production  from NO synthase inhibits limulus crab </a:t>
            </a:r>
            <a:r>
              <a:rPr lang="en-US" sz="2400" dirty="0" err="1"/>
              <a:t>haemocyte</a:t>
            </a:r>
            <a:r>
              <a:rPr lang="en-US" sz="2400" dirty="0"/>
              <a:t> aggregation in a Born platelet aggregometer.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8D77F-F341-AC72-5CF9-3DDCEE1B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09" y="762000"/>
            <a:ext cx="5625512" cy="4939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85DD8-8A1A-B0D4-94F3-D51D5BDAC812}"/>
              </a:ext>
            </a:extLst>
          </p:cNvPr>
          <p:cNvSpPr txBox="1"/>
          <p:nvPr/>
        </p:nvSpPr>
        <p:spPr>
          <a:xfrm>
            <a:off x="158261" y="5876165"/>
            <a:ext cx="11875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Radomski, Martin, Moncada; Synthesis of nitric oxide by the </a:t>
            </a:r>
            <a:r>
              <a:rPr lang="en-US" sz="1400" dirty="0" err="1"/>
              <a:t>haemocytes</a:t>
            </a:r>
            <a:r>
              <a:rPr lang="en-US" sz="1400" dirty="0"/>
              <a:t> of the American horseshoe crab (Limulus polyphemus), (1991); Phil. Trans. R. Soc. </a:t>
            </a:r>
            <a:r>
              <a:rPr lang="en-US" sz="1400" dirty="0" err="1"/>
              <a:t>Lond</a:t>
            </a:r>
            <a:r>
              <a:rPr lang="en-US" sz="1400" dirty="0"/>
              <a:t>. B; 334, 129-133 </a:t>
            </a:r>
          </a:p>
          <a:p>
            <a:pPr algn="l"/>
            <a:r>
              <a:rPr lang="en-US" sz="1400" dirty="0" err="1"/>
              <a:t>Feelish</a:t>
            </a:r>
            <a:r>
              <a:rPr lang="en-US" sz="1400" dirty="0"/>
              <a:t> &amp; Martin, The early role of nitric oxide in evolution (1995);  Trends Ecol. </a:t>
            </a:r>
            <a:r>
              <a:rPr lang="en-US" sz="1400" dirty="0" err="1"/>
              <a:t>Evol</a:t>
            </a:r>
            <a:r>
              <a:rPr lang="en-US" sz="1400" dirty="0"/>
              <a:t>., 10, 496-499</a:t>
            </a:r>
          </a:p>
        </p:txBody>
      </p:sp>
    </p:spTree>
    <p:extLst>
      <p:ext uri="{BB962C8B-B14F-4D97-AF65-F5344CB8AC3E}">
        <p14:creationId xmlns:p14="http://schemas.microsoft.com/office/powerpoint/2010/main" val="312892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BD2D4-87FB-1115-896B-F63C29908A69}"/>
              </a:ext>
            </a:extLst>
          </p:cNvPr>
          <p:cNvSpPr txBox="1"/>
          <p:nvPr/>
        </p:nvSpPr>
        <p:spPr>
          <a:xfrm>
            <a:off x="2562453" y="848699"/>
            <a:ext cx="769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thrombocyte in birds, reptiles and amphibians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64E1F-C96A-781B-CCF3-84442A83D271}"/>
              </a:ext>
            </a:extLst>
          </p:cNvPr>
          <p:cNvSpPr txBox="1"/>
          <p:nvPr/>
        </p:nvSpPr>
        <p:spPr>
          <a:xfrm>
            <a:off x="179882" y="1648918"/>
            <a:ext cx="10969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thrombocyte is a spindle shaped cell, with a 2N nucleus, specialized for </a:t>
            </a:r>
            <a:r>
              <a:rPr lang="en-US" sz="2800" dirty="0" err="1"/>
              <a:t>haemostasis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6312C-BD90-16B7-60BC-EA7325184E14}"/>
              </a:ext>
            </a:extLst>
          </p:cNvPr>
          <p:cNvSpPr txBox="1"/>
          <p:nvPr/>
        </p:nvSpPr>
        <p:spPr>
          <a:xfrm>
            <a:off x="179882" y="2531426"/>
            <a:ext cx="1068850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It </a:t>
            </a:r>
            <a:r>
              <a:rPr lang="en-US" sz="2800" dirty="0"/>
              <a:t>aggregates at the site of bleeding and secretes from granules</a:t>
            </a:r>
          </a:p>
          <a:p>
            <a:endParaRPr lang="en-US" sz="2800" dirty="0"/>
          </a:p>
          <a:p>
            <a:r>
              <a:rPr lang="en-US" sz="2800" dirty="0"/>
              <a:t>The cytoplasm has no demarcation membrane system</a:t>
            </a:r>
          </a:p>
          <a:p>
            <a:endParaRPr lang="en-US" sz="2800" dirty="0"/>
          </a:p>
          <a:p>
            <a:r>
              <a:rPr lang="en-US" sz="2800" dirty="0"/>
              <a:t>Birds, reptiles and amphibians have no megakaryocytes or platelets.</a:t>
            </a:r>
          </a:p>
        </p:txBody>
      </p:sp>
    </p:spTree>
    <p:extLst>
      <p:ext uri="{BB962C8B-B14F-4D97-AF65-F5344CB8AC3E}">
        <p14:creationId xmlns:p14="http://schemas.microsoft.com/office/powerpoint/2010/main" val="103376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E82DD558-1F93-480A-6A8B-2C816754F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42876"/>
            <a:ext cx="900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ITGA2B: Homo sapiens Integrin, alpha 2b (platelet glycoprotein IIb of IIb/IIIa complex, antigen CD41)</a:t>
            </a:r>
          </a:p>
        </p:txBody>
      </p:sp>
      <p:sp>
        <p:nvSpPr>
          <p:cNvPr id="27651" name="TextBox 2">
            <a:extLst>
              <a:ext uri="{FF2B5EF4-FFF2-40B4-BE49-F238E27FC236}">
                <a16:creationId xmlns:a16="http://schemas.microsoft.com/office/drawing/2014/main" id="{3A33ABE9-BD75-FA95-4C2E-3BD214C51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1" y="1219201"/>
            <a:ext cx="8501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Blastn: Discontiguous megablast Nucleotide Collection (nr/nt)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{</a:t>
            </a:r>
            <a:r>
              <a:rPr lang="en-US" altLang="en-US" sz="1800" i="1"/>
              <a:t>Ornithorhynchus anatinus</a:t>
            </a:r>
            <a:r>
              <a:rPr lang="en-US" altLang="en-US" sz="1800"/>
              <a:t>}</a:t>
            </a:r>
            <a:endParaRPr lang="en-GB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FF3D14D8-9C2E-EB5F-0902-6A9D633A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0" t="41557" r="26294" b="32468"/>
          <a:stretch>
            <a:fillRect/>
          </a:stretch>
        </p:blipFill>
        <p:spPr bwMode="auto">
          <a:xfrm>
            <a:off x="5852449" y="2312499"/>
            <a:ext cx="60086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>
            <a:extLst>
              <a:ext uri="{FF2B5EF4-FFF2-40B4-BE49-F238E27FC236}">
                <a16:creationId xmlns:a16="http://schemas.microsoft.com/office/drawing/2014/main" id="{038C4895-8D80-7404-5EEF-11AF8E4D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77922" r="5962" b="6494"/>
          <a:stretch>
            <a:fillRect/>
          </a:stretch>
        </p:blipFill>
        <p:spPr bwMode="auto">
          <a:xfrm>
            <a:off x="330863" y="4384186"/>
            <a:ext cx="11530274" cy="131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">
            <a:extLst>
              <a:ext uri="{FF2B5EF4-FFF2-40B4-BE49-F238E27FC236}">
                <a16:creationId xmlns:a16="http://schemas.microsoft.com/office/drawing/2014/main" id="{E0E2927D-2FEF-4178-2030-9ED1672A7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16441" r="75430" b="79993"/>
          <a:stretch>
            <a:fillRect/>
          </a:stretch>
        </p:blipFill>
        <p:spPr bwMode="auto">
          <a:xfrm>
            <a:off x="7779300" y="2667154"/>
            <a:ext cx="17716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creationscience.com/onlinebook/webpictures/platypus.jpg">
            <a:extLst>
              <a:ext uri="{FF2B5EF4-FFF2-40B4-BE49-F238E27FC236}">
                <a16:creationId xmlns:a16="http://schemas.microsoft.com/office/drawing/2014/main" id="{BB982575-3C13-3E34-50BC-7A36EF1D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3" y="2315403"/>
            <a:ext cx="3948060" cy="206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B9084B-E6A1-C6D7-AE0A-9A3D2BD4C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631" y="1060054"/>
            <a:ext cx="6189671" cy="5601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7663A-78E9-1D1B-4BEC-AF1D0D629BC9}"/>
              </a:ext>
            </a:extLst>
          </p:cNvPr>
          <p:cNvSpPr txBox="1"/>
          <p:nvPr/>
        </p:nvSpPr>
        <p:spPr>
          <a:xfrm>
            <a:off x="-231819" y="196292"/>
            <a:ext cx="12423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All cells produced by mitosis have a Gaussian (normal) volume distribution </a:t>
            </a:r>
          </a:p>
          <a:p>
            <a:pPr algn="ctr"/>
            <a:r>
              <a:rPr lang="en-US" sz="2000" dirty="0"/>
              <a:t>Platelet heterogeneity arises at </a:t>
            </a:r>
            <a:r>
              <a:rPr lang="en-US" sz="2000" dirty="0" err="1"/>
              <a:t>thrombopoesis</a:t>
            </a:r>
            <a:r>
              <a:rPr lang="en-US" sz="2000" dirty="0"/>
              <a:t>; not caused by aging, (as was proposed by </a:t>
            </a:r>
            <a:r>
              <a:rPr lang="en-US" sz="2000" dirty="0" err="1"/>
              <a:t>Karpatkin</a:t>
            </a:r>
            <a:r>
              <a:rPr lang="en-US" sz="2000" dirty="0"/>
              <a:t> (1969</a:t>
            </a:r>
            <a:r>
              <a:rPr lang="en-US" sz="2400" dirty="0"/>
              <a:t>)).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159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5B54-CC5F-FAB4-F942-C4C55DF6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Physical fragmentation causes a log Gaussian (</a:t>
            </a:r>
            <a:r>
              <a:rPr lang="en-US" sz="3600" b="1" dirty="0" err="1"/>
              <a:t>logarithmico</a:t>
            </a:r>
            <a:r>
              <a:rPr lang="en-US" sz="3600" b="1" dirty="0"/>
              <a:t>-normal) 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F8F1B-E23C-0474-79EB-3ADA035FD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7599"/>
            <a:ext cx="10515600" cy="39593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400" b="0" i="0" dirty="0">
                <a:solidFill>
                  <a:srgbClr val="1A1A1A"/>
                </a:solidFill>
                <a:effectLst/>
                <a:latin typeface="Effra"/>
              </a:rPr>
              <a:t>Epstein B. (1948). Application of the theory of extreme values in fracture problems.  </a:t>
            </a:r>
            <a:r>
              <a:rPr lang="en-GB" sz="2400" b="0" i="1" dirty="0">
                <a:solidFill>
                  <a:srgbClr val="1A1A1A"/>
                </a:solidFill>
                <a:effectLst/>
                <a:latin typeface="Effra"/>
              </a:rPr>
              <a:t>Journal of the American Statistical Association, </a:t>
            </a:r>
            <a:r>
              <a:rPr lang="en-GB" sz="2400" b="0" i="0" dirty="0">
                <a:solidFill>
                  <a:srgbClr val="1A1A1A"/>
                </a:solidFill>
                <a:effectLst/>
                <a:latin typeface="Effra"/>
              </a:rPr>
              <a:t>43, 403-412</a:t>
            </a:r>
            <a:endParaRPr lang="en-GB" sz="2400" dirty="0">
              <a:solidFill>
                <a:srgbClr val="1A1A1A"/>
              </a:solidFill>
              <a:latin typeface="Effra"/>
            </a:endParaRPr>
          </a:p>
          <a:p>
            <a:pPr marL="0" indent="0">
              <a:buNone/>
            </a:pPr>
            <a:endParaRPr lang="en-GB" sz="2400" b="0" i="0" dirty="0">
              <a:effectLst/>
              <a:latin typeface="ElsevierGulliver"/>
            </a:endParaRPr>
          </a:p>
          <a:p>
            <a:pPr marL="0" indent="0">
              <a:buNone/>
            </a:pPr>
            <a:r>
              <a:rPr lang="en-GB" sz="2400" b="0" i="0" dirty="0">
                <a:effectLst/>
                <a:latin typeface="ElsevierGulliver"/>
              </a:rPr>
              <a:t>Epstein B. </a:t>
            </a:r>
            <a:r>
              <a:rPr lang="en-GB" sz="2400" b="0" i="0" dirty="0">
                <a:effectLst/>
                <a:latin typeface="ElsevierSans"/>
              </a:rPr>
              <a:t>(1948). </a:t>
            </a:r>
            <a:r>
              <a:rPr lang="en-GB" sz="2400" b="0" i="0" dirty="0" err="1">
                <a:effectLst/>
                <a:latin typeface="ElsevierGulliver"/>
              </a:rPr>
              <a:t>Logarithmico</a:t>
            </a:r>
            <a:r>
              <a:rPr lang="en-GB" sz="2400" b="0" i="0" dirty="0">
                <a:effectLst/>
                <a:latin typeface="ElsevierGulliver"/>
              </a:rPr>
              <a:t>-normal distribution in breakage of solids. </a:t>
            </a:r>
            <a:r>
              <a:rPr lang="en-GB" sz="2400" b="0" i="1" dirty="0">
                <a:effectLst/>
                <a:latin typeface="ElsevierSans"/>
              </a:rPr>
              <a:t>Industrial Engineering Chemistry</a:t>
            </a:r>
            <a:r>
              <a:rPr lang="en-GB" sz="2400" b="0" i="0" dirty="0">
                <a:effectLst/>
                <a:latin typeface="ElsevierSans"/>
              </a:rPr>
              <a:t>, 40 (1948),  2289-2291</a:t>
            </a:r>
            <a:endParaRPr lang="en-GB" sz="2400" b="0" i="0" dirty="0">
              <a:solidFill>
                <a:srgbClr val="1A1A1A"/>
              </a:solidFill>
              <a:effectLst/>
              <a:latin typeface="Effra"/>
            </a:endParaRPr>
          </a:p>
          <a:p>
            <a:pPr marL="0" indent="0">
              <a:buNone/>
            </a:pPr>
            <a:endParaRPr lang="en-GB" sz="2400" dirty="0">
              <a:solidFill>
                <a:srgbClr val="1F1F1F"/>
              </a:solidFill>
              <a:latin typeface="ElsevierSans"/>
            </a:endParaRPr>
          </a:p>
          <a:p>
            <a:pPr marL="0" indent="0">
              <a:buNone/>
            </a:pPr>
            <a:r>
              <a:rPr lang="en-GB" sz="2400" b="0" i="0" dirty="0">
                <a:solidFill>
                  <a:srgbClr val="1F1F1F"/>
                </a:solidFill>
                <a:effectLst/>
                <a:latin typeface="ElsevierSans"/>
              </a:rPr>
              <a:t>Sommer, F. Stenger, W. </a:t>
            </a:r>
            <a:r>
              <a:rPr lang="en-GB" sz="2400" b="0" i="0" dirty="0" err="1">
                <a:solidFill>
                  <a:srgbClr val="1F1F1F"/>
                </a:solidFill>
                <a:effectLst/>
                <a:latin typeface="ElsevierSans"/>
              </a:rPr>
              <a:t>Peukert</a:t>
            </a:r>
            <a:r>
              <a:rPr lang="en-GB" sz="2400" b="0" i="0" dirty="0">
                <a:solidFill>
                  <a:srgbClr val="1F1F1F"/>
                </a:solidFill>
                <a:effectLst/>
                <a:latin typeface="ElsevierSans"/>
              </a:rPr>
              <a:t>, N.J. Wagner. (2006). </a:t>
            </a:r>
            <a:r>
              <a:rPr lang="en-GB" sz="2400" b="0" i="0" baseline="30000" dirty="0">
                <a:solidFill>
                  <a:srgbClr val="1F1F1F"/>
                </a:solidFill>
                <a:effectLst/>
                <a:latin typeface="ElsevierSans"/>
              </a:rPr>
              <a:t> </a:t>
            </a:r>
            <a:r>
              <a:rPr lang="en-GB" sz="2400" b="0" i="0" dirty="0">
                <a:solidFill>
                  <a:srgbClr val="1F1F1F"/>
                </a:solidFill>
                <a:effectLst/>
                <a:latin typeface="ElsevierGulliver"/>
              </a:rPr>
              <a:t>Agglomeration and breakage of nanoparticles in stirred media mills—a comparison of different methods and models. </a:t>
            </a:r>
            <a:r>
              <a:rPr lang="en-GB" sz="2400" b="0" i="1" dirty="0">
                <a:solidFill>
                  <a:srgbClr val="1F1F1F"/>
                </a:solidFill>
                <a:effectLst/>
                <a:latin typeface="ElsevierGulliver"/>
              </a:rPr>
              <a:t>Chemical Engineering Science</a:t>
            </a:r>
            <a:r>
              <a:rPr lang="en-GB" sz="2400" b="0" i="0" dirty="0">
                <a:solidFill>
                  <a:srgbClr val="1F1F1F"/>
                </a:solidFill>
                <a:effectLst/>
                <a:latin typeface="ElsevierGulliver"/>
              </a:rPr>
              <a:t>, 61, 135-148</a:t>
            </a:r>
          </a:p>
          <a:p>
            <a:endParaRPr lang="en-GB" sz="2400" b="0" i="0" dirty="0">
              <a:solidFill>
                <a:srgbClr val="1F1F1F"/>
              </a:solidFill>
              <a:effectLst/>
              <a:latin typeface="ElsevierSans"/>
            </a:endParaRPr>
          </a:p>
          <a:p>
            <a:endParaRPr lang="en-GB" sz="2400" b="0" i="0" dirty="0">
              <a:solidFill>
                <a:srgbClr val="1F1F1F"/>
              </a:solidFill>
              <a:effectLst/>
              <a:latin typeface="ElsevierSans"/>
            </a:endParaRPr>
          </a:p>
          <a:p>
            <a:pPr fontAlgn="base"/>
            <a:endParaRPr lang="en-GB" sz="2400" b="0" i="0" dirty="0">
              <a:solidFill>
                <a:srgbClr val="1A1A1A"/>
              </a:solidFill>
              <a:effectLst/>
              <a:latin typeface="Effra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6623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F74850A86974987BD17ED137103F6" ma:contentTypeVersion="20" ma:contentTypeDescription="Create a new document." ma:contentTypeScope="" ma:versionID="9f4ad4681db88e0275b375d36a6284da">
  <xsd:schema xmlns:xsd="http://www.w3.org/2001/XMLSchema" xmlns:xs="http://www.w3.org/2001/XMLSchema" xmlns:p="http://schemas.microsoft.com/office/2006/metadata/properties" xmlns:ns1="http://schemas.microsoft.com/sharepoint/v3" xmlns:ns2="47f86385-5faa-4594-8ecf-f9ce1cbeefe1" xmlns:ns3="421351a6-a665-477f-9f85-df069f1fe2c7" targetNamespace="http://schemas.microsoft.com/office/2006/metadata/properties" ma:root="true" ma:fieldsID="c810b0f7e468e5976f248f8e7a329626" ns1:_="" ns2:_="" ns3:_="">
    <xsd:import namespace="http://schemas.microsoft.com/sharepoint/v3"/>
    <xsd:import namespace="47f86385-5faa-4594-8ecf-f9ce1cbeefe1"/>
    <xsd:import namespace="421351a6-a665-477f-9f85-df069f1fe2c7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6385-5faa-4594-8ecf-f9ce1cbeefe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description="Office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description="Office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description="Office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7fc2be9-b7d4-4faa-9768-1e0dd150f0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351a6-a665-477f-9f85-df069f1fe2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5ba439-3d40-4577-ab65-4f589cb3ecc9}" ma:internalName="TaxCatchAll" ma:showField="CatchAllData" ma:web="421351a6-a665-477f-9f85-df069f1fe2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351a6-a665-477f-9f85-df069f1fe2c7" xsi:nil="true"/>
    <MigrationWizIdDocumentLibraryPermissions xmlns="47f86385-5faa-4594-8ecf-f9ce1cbeefe1" xsi:nil="true"/>
    <MigrationWizIdPermissions xmlns="47f86385-5faa-4594-8ecf-f9ce1cbeefe1" xsi:nil="true"/>
    <MigrationWizIdSecurityGroups xmlns="47f86385-5faa-4594-8ecf-f9ce1cbeefe1" xsi:nil="true"/>
    <MigrationWizId xmlns="47f86385-5faa-4594-8ecf-f9ce1cbeefe1" xsi:nil="true"/>
    <lcf76f155ced4ddcb4097134ff3c332f xmlns="47f86385-5faa-4594-8ecf-f9ce1cbeefe1">
      <Terms xmlns="http://schemas.microsoft.com/office/infopath/2007/PartnerControls"/>
    </lcf76f155ced4ddcb4097134ff3c332f>
    <MigrationWizIdPermissionLevels xmlns="47f86385-5faa-4594-8ecf-f9ce1cbeefe1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0A8694-7DDD-4E51-AF08-DB31B20FE3A5}"/>
</file>

<file path=customXml/itemProps2.xml><?xml version="1.0" encoding="utf-8"?>
<ds:datastoreItem xmlns:ds="http://schemas.openxmlformats.org/officeDocument/2006/customXml" ds:itemID="{79D171D5-15E0-49B4-B150-E5ABBE9F6373}"/>
</file>

<file path=customXml/itemProps3.xml><?xml version="1.0" encoding="utf-8"?>
<ds:datastoreItem xmlns:ds="http://schemas.openxmlformats.org/officeDocument/2006/customXml" ds:itemID="{0DA57DA8-DB38-4CC4-B2BE-9AE15DA9AE98}"/>
</file>

<file path=docProps/app.xml><?xml version="1.0" encoding="utf-8"?>
<Properties xmlns="http://schemas.openxmlformats.org/officeDocument/2006/extended-properties" xmlns:vt="http://schemas.openxmlformats.org/officeDocument/2006/docPropsVTypes">
  <TotalTime>23463</TotalTime>
  <Words>2292</Words>
  <Application>Microsoft Macintosh PowerPoint</Application>
  <PresentationFormat>Widescreen</PresentationFormat>
  <Paragraphs>220</Paragraphs>
  <Slides>38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-apple-system</vt:lpstr>
      <vt:lpstr>Aptos</vt:lpstr>
      <vt:lpstr>Arial</vt:lpstr>
      <vt:lpstr>Calibri</vt:lpstr>
      <vt:lpstr>Calibri Light</vt:lpstr>
      <vt:lpstr>Effra</vt:lpstr>
      <vt:lpstr>ElsevierGulliver</vt:lpstr>
      <vt:lpstr>ElsevierSans</vt:lpstr>
      <vt:lpstr>Harding</vt:lpstr>
      <vt:lpstr>MuseoSans</vt:lpstr>
      <vt:lpstr>system-ui</vt:lpstr>
      <vt:lpstr>Office Theme</vt:lpstr>
      <vt:lpstr> Platelet Evolution</vt:lpstr>
      <vt:lpstr>Platelets are unique, suggesting a unique origin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fragmentation causes a log Gaussian (logarithmico-normal) 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Foetal Platelet Production</vt:lpstr>
      <vt:lpstr>PowerPoint Presentation</vt:lpstr>
      <vt:lpstr>PowerPoint Presentation</vt:lpstr>
      <vt:lpstr>PowerPoint Presentation</vt:lpstr>
      <vt:lpstr>PowerPoint Presentation</vt:lpstr>
      <vt:lpstr>Schmaier et al. (2011) Occlusive thrombi arise in mammals but not birds in response to arterial injury: evolutionary insight into human cardiovascular disease.  Blood, 118; 3661-3669. </vt:lpstr>
      <vt:lpstr>PowerPoint Presentation</vt:lpstr>
      <vt:lpstr>PowerPoint Presentation</vt:lpstr>
      <vt:lpstr>PowerPoint Presentation</vt:lpstr>
      <vt:lpstr>Evolutionary Theory  Platelet origin: very rapid change within the animal  followed by Darwinian natural selection in the clade</vt:lpstr>
      <vt:lpstr>Arguments against the hypothesis</vt:lpstr>
      <vt:lpstr>PowerPoint Presentation</vt:lpstr>
      <vt:lpstr>Testing the hypothesis</vt:lpstr>
      <vt:lpstr>Can we produce more active platelets from megakaryocytes for therapeutic use in treating bleeding?</vt:lpstr>
      <vt:lpstr>Megakaryocytes can produce more active platelets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Platelet Evolution</dc:title>
  <dc:creator>Martin, John</dc:creator>
  <cp:lastModifiedBy>John Martin</cp:lastModifiedBy>
  <cp:revision>177</cp:revision>
  <dcterms:created xsi:type="dcterms:W3CDTF">2024-12-27T15:49:39Z</dcterms:created>
  <dcterms:modified xsi:type="dcterms:W3CDTF">2026-03-05T10:47:48Z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0x010100C93F74850A86974987BD17ED137103F6</vt:lpwstr>
  </property>
</Properties>
</file>