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5" r:id="rId3"/>
    <p:sldId id="256" r:id="rId4"/>
    <p:sldId id="259" r:id="rId5"/>
    <p:sldId id="257" r:id="rId6"/>
    <p:sldId id="260" r:id="rId7"/>
    <p:sldId id="261" r:id="rId8"/>
    <p:sldId id="262" r:id="rId9"/>
    <p:sldId id="266" r:id="rId10"/>
    <p:sldId id="264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97"/>
    <p:restoredTop sz="94706"/>
  </p:normalViewPr>
  <p:slideViewPr>
    <p:cSldViewPr snapToGrid="0">
      <p:cViewPr varScale="1">
        <p:scale>
          <a:sx n="70" d="100"/>
          <a:sy n="70" d="100"/>
        </p:scale>
        <p:origin x="21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698C-E7D5-1EC2-45F9-9C81FD16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92AB2-0C10-044A-C30E-3F44EC655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58840-AB98-BACC-8BEF-C0383AD6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45C09-2871-D685-41E2-4A86CAB8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31788-F0C4-3856-8DA1-497838F6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9898-687E-2E96-9389-EF352646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C0B03-E31D-AAED-9CC9-CFC3AE6EF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EF86-B341-4B80-91F3-015DF10F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EEA0-3469-E995-1D5E-ED9B3B7E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1F92-3518-D8C6-17CF-38270C10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7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9E5AD-95D6-538A-1728-72A9BA919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FF8C9-1D06-6C26-DF59-02287D395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48A4-C6B2-8DFD-4DFF-C0B42801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CF3C0-5C8A-F755-54FB-03ADFEA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6C02-AD59-AAC5-8104-8103DB45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4B00-26C2-2154-4430-B94A0CB6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49BA-7FFB-EADA-09FD-C6E175561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993DD-BA10-86AA-187C-9A225658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C81A-8C8A-025C-C575-66F6ED42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FB2EE-BBA9-6B7D-37F2-C842C97B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76D6-035D-DEB0-B4A3-4E3CBB1C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71935-95D2-9885-95A4-7FE91FE71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34D25-6612-27BC-05A7-796AB260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981E-0959-1FB6-33D8-3AEA4BEB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F62DF-354A-CF61-7B82-D3191BBB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9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2144-E208-F6B8-8E9E-460E6BF1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6220-718C-841C-C985-71ACB275C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B1D46-B45B-4848-396A-68FAF8A35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EA449-C38D-0A24-3BF8-54E02AA0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908D-825B-6831-5CD0-3AEFEB19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3FB61-5B52-FE8B-A0CD-3B4759C2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1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367A-9A88-19FE-37A3-076E7D0D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1262A-8770-A778-1447-9C76F044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8EC6A-27D7-73AD-5068-5D65EB118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F6A97-1F91-4166-F259-E5A29AF4A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EE024-3EF1-37D0-0750-3626E456E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E1D1F-EBBF-AF59-9265-6E419ED2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E95A3-4D65-188C-2E5C-BA86EE46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14979-CF56-3FF0-09ED-9A196900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704C-AAB0-F5DC-4BE7-34C65849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6C0BB-0CF9-C5CB-7CE8-03723330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75311-587E-5DA1-BCB8-D044B76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A90A6-B92C-782D-9AA1-BB4AE985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D0530-12B4-4A26-4E50-5447F374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7FC20-7483-8764-B729-1F78E905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419FB-B631-9C26-693E-ECAF8C3A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C1B5-E6B7-64A4-B827-E3392110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88A0-38C4-C16A-2580-7EA06C8A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5559F-72CC-E155-BB60-E4701D16E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9C533-C1F2-64AA-22FA-E14CDE11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E9DED-2C82-8FC4-CE3E-A71EBDAE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33352-CB48-4326-2451-B20EA330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C6E5-DFB3-E101-1A4A-1311C7DF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7ED17-A246-4990-5A59-C34CC42A9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7B238-F880-2D7F-6E13-FBB4AB6A8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B8DDD-CC4D-4CFF-D0DB-7F5CE98C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9FD73-42AE-D4F5-92B8-631C8DF3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AD6D1-FC2D-9E44-017C-6AF8FF67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45C76-E96E-E9A9-BA9A-5B16493E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43A11-22FF-423E-4F3F-C15BC9936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6B91-5A19-B3B2-D3D5-8DDCCE2B7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AF3613-46FE-CC45-B492-5C36DD2D33A2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D2F13-2AC7-5701-F759-A21B02CA0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30BB4-A19F-1412-007A-D72146587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1CADBB-88A6-5140-B707-295A2A738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8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93678-70EB-92A8-E88F-972890DA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5165-01CD-55F4-BB73-17CD6467D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1888" y="281115"/>
            <a:ext cx="51435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Platelets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02D56-ABE2-2AAB-DA69-98E89A85E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1888" y="3602038"/>
            <a:ext cx="5143500" cy="29816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Andre Cap, MD, PhD</a:t>
            </a:r>
          </a:p>
          <a:p>
            <a:r>
              <a:rPr lang="en-US" dirty="0">
                <a:solidFill>
                  <a:schemeClr val="bg1"/>
                </a:solidFill>
              </a:rPr>
              <a:t>COL, USA, Retired</a:t>
            </a:r>
          </a:p>
          <a:p>
            <a:r>
              <a:rPr lang="en-US" dirty="0">
                <a:solidFill>
                  <a:schemeClr val="bg1"/>
                </a:solidFill>
              </a:rPr>
              <a:t>Hematology Consultant</a:t>
            </a:r>
          </a:p>
          <a:p>
            <a:r>
              <a:rPr lang="en-US" dirty="0">
                <a:solidFill>
                  <a:schemeClr val="bg1"/>
                </a:solidFill>
              </a:rPr>
              <a:t>Tunnell, Contractor Supporting</a:t>
            </a:r>
          </a:p>
          <a:p>
            <a:r>
              <a:rPr lang="en-US" dirty="0">
                <a:solidFill>
                  <a:schemeClr val="bg1"/>
                </a:solidFill>
              </a:rPr>
              <a:t>Radiation &amp; Nuclear Countermeasures</a:t>
            </a:r>
          </a:p>
          <a:p>
            <a:r>
              <a:rPr lang="en-US" dirty="0">
                <a:solidFill>
                  <a:schemeClr val="bg1"/>
                </a:solidFill>
              </a:rPr>
              <a:t>ASPR/BARDA</a:t>
            </a:r>
          </a:p>
        </p:txBody>
      </p:sp>
      <p:pic>
        <p:nvPicPr>
          <p:cNvPr id="4" name="Picture 6" descr="Mature Platelet by Dennis Kunkel Microscopy / Science Photo Library">
            <a:extLst>
              <a:ext uri="{FF2B5EF4-FFF2-40B4-BE49-F238E27FC236}">
                <a16:creationId xmlns:a16="http://schemas.microsoft.com/office/drawing/2014/main" id="{F413F33A-5CD0-EB71-6202-2FF5D099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8715D-9285-060C-4CB9-A26B79CA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A6B5-BFF1-2F1A-8039-902BCDF8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" y="126259"/>
            <a:ext cx="1188339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could try transfusing less…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8D7A3-AE93-C13C-AFCC-127B000D9B85}"/>
              </a:ext>
            </a:extLst>
          </p:cNvPr>
          <p:cNvGrpSpPr/>
          <p:nvPr/>
        </p:nvGrpSpPr>
        <p:grpSpPr>
          <a:xfrm>
            <a:off x="1427901" y="1451822"/>
            <a:ext cx="8353426" cy="2699554"/>
            <a:chOff x="1156334" y="1451822"/>
            <a:chExt cx="8353426" cy="2699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7EA969-F645-EE8E-F770-F30ED1558C96}"/>
                </a:ext>
              </a:extLst>
            </p:cNvPr>
            <p:cNvSpPr/>
            <p:nvPr/>
          </p:nvSpPr>
          <p:spPr>
            <a:xfrm>
              <a:off x="1156334" y="1451822"/>
              <a:ext cx="8353426" cy="26995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C505AA-A1F5-5A9C-7110-80DEF520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4289" y="1613758"/>
              <a:ext cx="8079970" cy="23181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1D63E7A-9F63-49E3-81E2-8C0750089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34" y="4340744"/>
            <a:ext cx="8896560" cy="13255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0645C5-21DA-9B99-73FA-621AF894C358}"/>
              </a:ext>
            </a:extLst>
          </p:cNvPr>
          <p:cNvSpPr txBox="1"/>
          <p:nvPr/>
        </p:nvSpPr>
        <p:spPr>
          <a:xfrm>
            <a:off x="5120640" y="6144768"/>
            <a:ext cx="660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But we’ve kind of been doing that for a while… </a:t>
            </a:r>
          </a:p>
        </p:txBody>
      </p:sp>
    </p:spTree>
    <p:extLst>
      <p:ext uri="{BB962C8B-B14F-4D97-AF65-F5344CB8AC3E}">
        <p14:creationId xmlns:p14="http://schemas.microsoft.com/office/powerpoint/2010/main" val="401205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8AB1B-4282-A470-E83D-176E6D2B6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0123-417D-A66E-7A23-4DEA16D3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0045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could implement whole blood platelet collection.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003F6-52BB-FA31-934A-4F836158177E}"/>
              </a:ext>
            </a:extLst>
          </p:cNvPr>
          <p:cNvSpPr txBox="1"/>
          <p:nvPr/>
        </p:nvSpPr>
        <p:spPr>
          <a:xfrm>
            <a:off x="7458874" y="1142615"/>
            <a:ext cx="43599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 the US, only 6% of platelet collections are from whole blood.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We are throwing away platelets on a massive scale. Shortages are real and degrade patient care.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This is insane.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E84FC8-08C0-C982-05CD-23A311261DA6}"/>
              </a:ext>
            </a:extLst>
          </p:cNvPr>
          <p:cNvGrpSpPr/>
          <p:nvPr/>
        </p:nvGrpSpPr>
        <p:grpSpPr>
          <a:xfrm>
            <a:off x="641229" y="3513054"/>
            <a:ext cx="6071616" cy="3218687"/>
            <a:chOff x="1517904" y="3639313"/>
            <a:chExt cx="6071616" cy="32186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B22F3E-B1A7-14F9-8BE9-9D6047033196}"/>
                </a:ext>
              </a:extLst>
            </p:cNvPr>
            <p:cNvSpPr/>
            <p:nvPr/>
          </p:nvSpPr>
          <p:spPr>
            <a:xfrm>
              <a:off x="1517904" y="3639313"/>
              <a:ext cx="6071616" cy="3218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D3C939-33B4-7615-768D-73F9921F2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611" y="3777253"/>
              <a:ext cx="5664200" cy="29972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E93FC2-B2CD-5B58-7D3E-6AC048593F1A}"/>
              </a:ext>
            </a:extLst>
          </p:cNvPr>
          <p:cNvGrpSpPr/>
          <p:nvPr/>
        </p:nvGrpSpPr>
        <p:grpSpPr>
          <a:xfrm>
            <a:off x="268421" y="1177258"/>
            <a:ext cx="6817233" cy="2187490"/>
            <a:chOff x="1156334" y="1451823"/>
            <a:chExt cx="6817233" cy="21874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FA6B50-20CC-3281-A6DD-AE180FC31758}"/>
                </a:ext>
              </a:extLst>
            </p:cNvPr>
            <p:cNvSpPr/>
            <p:nvPr/>
          </p:nvSpPr>
          <p:spPr>
            <a:xfrm>
              <a:off x="1156334" y="1451823"/>
              <a:ext cx="6817233" cy="21874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988C7-9F4A-83F1-555F-A5B0BF8B5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295" y="1460966"/>
              <a:ext cx="5905500" cy="685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3DF256-639D-E7B3-B1DD-53472FAF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3295" y="2194920"/>
              <a:ext cx="6197600" cy="8509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CCE5A6-6964-44CA-B578-E115A76E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9871" y="3049122"/>
              <a:ext cx="3789306" cy="455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53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C3796-1F81-3334-98FB-288B43C54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7AE4-08CF-21A8-475E-49A1B0CF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819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could develop new products.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30C3E-897C-34C7-9ABB-FA6D3032F9E5}"/>
              </a:ext>
            </a:extLst>
          </p:cNvPr>
          <p:cNvSpPr txBox="1"/>
          <p:nvPr/>
        </p:nvSpPr>
        <p:spPr>
          <a:xfrm>
            <a:off x="7696618" y="1142615"/>
            <a:ext cx="435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We could evolve…</a:t>
            </a:r>
          </a:p>
        </p:txBody>
      </p:sp>
      <p:pic>
        <p:nvPicPr>
          <p:cNvPr id="5122" name="Picture 2" descr="Recent advancement in platelet bioreactor designs. (a) a dual-flow... |  Download Scientific Diagram">
            <a:extLst>
              <a:ext uri="{FF2B5EF4-FFF2-40B4-BE49-F238E27FC236}">
                <a16:creationId xmlns:a16="http://schemas.microsoft.com/office/drawing/2014/main" id="{79C6A4D5-EA47-2C6F-F65E-FCB29AAB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0" y="1142615"/>
            <a:ext cx="3200105" cy="26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urbulence Activates Platelet Biogenesis to Enable Clinical Scale Ex Vivo  Production: Cell">
            <a:extLst>
              <a:ext uri="{FF2B5EF4-FFF2-40B4-BE49-F238E27FC236}">
                <a16:creationId xmlns:a16="http://schemas.microsoft.com/office/drawing/2014/main" id="{9DDCEA11-F1CC-F036-8684-B839AC47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90" y="1142615"/>
            <a:ext cx="3660648" cy="36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ravenous synthetic platelet ...">
            <a:extLst>
              <a:ext uri="{FF2B5EF4-FFF2-40B4-BE49-F238E27FC236}">
                <a16:creationId xmlns:a16="http://schemas.microsoft.com/office/drawing/2014/main" id="{80436FCB-188D-5491-F113-25188A78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0" y="4226105"/>
            <a:ext cx="37592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enetically engineered transfusable platelets using mRNA lipid  nanoparticles | Science Advances">
            <a:extLst>
              <a:ext uri="{FF2B5EF4-FFF2-40B4-BE49-F238E27FC236}">
                <a16:creationId xmlns:a16="http://schemas.microsoft.com/office/drawing/2014/main" id="{CFD24201-9093-7668-65D9-679E33E9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56" y="2077464"/>
            <a:ext cx="4030725" cy="47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0BBB6-F3C6-3D5F-F2FD-0281926CD091}"/>
              </a:ext>
            </a:extLst>
          </p:cNvPr>
          <p:cNvSpPr txBox="1"/>
          <p:nvPr/>
        </p:nvSpPr>
        <p:spPr>
          <a:xfrm>
            <a:off x="4127408" y="4994019"/>
            <a:ext cx="366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Pharmed PLT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mRNA engineered PLT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Synthetic PLT</a:t>
            </a:r>
          </a:p>
        </p:txBody>
      </p:sp>
    </p:spTree>
    <p:extLst>
      <p:ext uri="{BB962C8B-B14F-4D97-AF65-F5344CB8AC3E}">
        <p14:creationId xmlns:p14="http://schemas.microsoft.com/office/powerpoint/2010/main" val="411142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2E2C9-BA74-3427-B838-99DF1A17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1DA4-8943-E293-7BB6-1685EA44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819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 this meeting, let’s drive innovation.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ECE74-D6D1-0114-05CD-EA4F2206C742}"/>
              </a:ext>
            </a:extLst>
          </p:cNvPr>
          <p:cNvSpPr txBox="1"/>
          <p:nvPr/>
        </p:nvSpPr>
        <p:spPr>
          <a:xfrm>
            <a:off x="5663600" y="1225296"/>
            <a:ext cx="4303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Evolutionary 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Basic platelet 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Current clinical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Platelet-inspired product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Translational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Private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Regulatory considerations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ADF41D-DDE5-BD9D-B187-B78B71BA3291}"/>
              </a:ext>
            </a:extLst>
          </p:cNvPr>
          <p:cNvGrpSpPr/>
          <p:nvPr/>
        </p:nvGrpSpPr>
        <p:grpSpPr>
          <a:xfrm>
            <a:off x="384048" y="1444752"/>
            <a:ext cx="4462272" cy="2761488"/>
            <a:chOff x="987552" y="1225296"/>
            <a:chExt cx="4462272" cy="27614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539778-08DF-E1C6-F0B8-7A0EF2732ED7}"/>
                </a:ext>
              </a:extLst>
            </p:cNvPr>
            <p:cNvSpPr/>
            <p:nvPr/>
          </p:nvSpPr>
          <p:spPr>
            <a:xfrm>
              <a:off x="987552" y="1225296"/>
              <a:ext cx="4462272" cy="2761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EA89D1-64B1-134A-239C-CE3B16F5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9990" y="1360382"/>
              <a:ext cx="4139798" cy="245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84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B0D78-7457-9EC5-DE26-2F5D746F9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9C0B-4B31-0875-0ECB-10C13098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1888" y="281115"/>
            <a:ext cx="51435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Platelets!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45C73-187A-04FB-BC25-59C757100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1888" y="3602038"/>
            <a:ext cx="5143500" cy="29816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Enjoy the meeting.</a:t>
            </a:r>
          </a:p>
          <a:p>
            <a:r>
              <a:rPr lang="en-US" b="1" dirty="0">
                <a:solidFill>
                  <a:schemeClr val="bg1"/>
                </a:solidFill>
              </a:rPr>
              <a:t>Collaborate.</a:t>
            </a:r>
          </a:p>
          <a:p>
            <a:r>
              <a:rPr lang="en-US" b="1" dirty="0">
                <a:solidFill>
                  <a:schemeClr val="bg1"/>
                </a:solidFill>
              </a:rPr>
              <a:t>Innovate.</a:t>
            </a:r>
          </a:p>
        </p:txBody>
      </p:sp>
      <p:pic>
        <p:nvPicPr>
          <p:cNvPr id="4" name="Picture 6" descr="Mature Platelet by Dennis Kunkel Microscopy / Science Photo Library">
            <a:extLst>
              <a:ext uri="{FF2B5EF4-FFF2-40B4-BE49-F238E27FC236}">
                <a16:creationId xmlns:a16="http://schemas.microsoft.com/office/drawing/2014/main" id="{3960C4E1-AB25-6010-C24E-311E23B7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0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8D9ADE-1942-D90A-2488-07D6E8DAC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CC1615-48A8-3442-ED6B-C44BADDD4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5792" y="1838928"/>
            <a:ext cx="7876032" cy="4872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Tunnell Government Services: SME consultant to HHS/ASPR/BARDA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Velico</a:t>
            </a:r>
            <a:r>
              <a:rPr lang="en-US" dirty="0">
                <a:solidFill>
                  <a:schemeClr val="bg1"/>
                </a:solidFill>
              </a:rPr>
              <a:t> Medical: Chief Medical &amp; Scientific Officer, Board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Cross Road Health/Interior Alaska Clinics: Medical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Volunteer faculty, Hematology &amp; Oncology, Dept. of Medicine, Brooke Army Medical Center, USU</a:t>
            </a:r>
          </a:p>
          <a:p>
            <a:pPr algn="l"/>
            <a:r>
              <a:rPr lang="en-US" altLang="en-US" sz="2200" i="1" dirty="0">
                <a:solidFill>
                  <a:schemeClr val="bg1"/>
                </a:solidFill>
              </a:rPr>
              <a:t>The following are the private views of the presenter and are </a:t>
            </a:r>
            <a:r>
              <a:rPr lang="en-US" altLang="en-US" sz="2200" i="1" u="sng" dirty="0">
                <a:solidFill>
                  <a:schemeClr val="bg1"/>
                </a:solidFill>
              </a:rPr>
              <a:t>not official policy </a:t>
            </a:r>
            <a:r>
              <a:rPr lang="en-US" altLang="en-US" sz="2200" i="1" dirty="0">
                <a:solidFill>
                  <a:schemeClr val="bg1"/>
                </a:solidFill>
              </a:rPr>
              <a:t>and are </a:t>
            </a:r>
            <a:r>
              <a:rPr lang="en-US" altLang="en-US" sz="2200" i="1" u="sng" dirty="0">
                <a:solidFill>
                  <a:schemeClr val="bg1"/>
                </a:solidFill>
              </a:rPr>
              <a:t>not intended to represent </a:t>
            </a:r>
            <a:r>
              <a:rPr lang="en-US" altLang="en-US" sz="2200" i="1" dirty="0">
                <a:solidFill>
                  <a:schemeClr val="bg1"/>
                </a:solidFill>
              </a:rPr>
              <a:t>the views of the Department of Health and Human Services, the Department of the Army, the Department of Defense, or the Defense Health Agency.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23DB5D-5980-7E94-DB77-45793A13257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Disclosures &amp; Disclaimers</a:t>
            </a:r>
          </a:p>
        </p:txBody>
      </p:sp>
    </p:spTree>
    <p:extLst>
      <p:ext uri="{BB962C8B-B14F-4D97-AF65-F5344CB8AC3E}">
        <p14:creationId xmlns:p14="http://schemas.microsoft.com/office/powerpoint/2010/main" val="208849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Structure Virtual Microscopy">
            <a:extLst>
              <a:ext uri="{FF2B5EF4-FFF2-40B4-BE49-F238E27FC236}">
                <a16:creationId xmlns:a16="http://schemas.microsoft.com/office/drawing/2014/main" id="{6915183F-E951-0F02-37E0-8BDFB615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118872"/>
            <a:ext cx="3479142" cy="3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ctron Microscopy Methods for Studying Platelet Structure and Function |  Springer Nature Link">
            <a:extLst>
              <a:ext uri="{FF2B5EF4-FFF2-40B4-BE49-F238E27FC236}">
                <a16:creationId xmlns:a16="http://schemas.microsoft.com/office/drawing/2014/main" id="{3E7E0C19-6AA2-E760-B4CD-8863B75E5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4" y="3961326"/>
            <a:ext cx="341669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t Takes To Be a Platelet: Evolving Concepts in Platelet Production |  Circulation Research">
            <a:extLst>
              <a:ext uri="{FF2B5EF4-FFF2-40B4-BE49-F238E27FC236}">
                <a16:creationId xmlns:a16="http://schemas.microsoft.com/office/drawing/2014/main" id="{3073A293-CC59-6B1B-4BBF-57AD1D6C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"/>
            <a:ext cx="7565984" cy="3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C06BF-7815-33EB-CB1B-53208B30411A}"/>
              </a:ext>
            </a:extLst>
          </p:cNvPr>
          <p:cNvSpPr txBox="1"/>
          <p:nvPr/>
        </p:nvSpPr>
        <p:spPr>
          <a:xfrm>
            <a:off x="4286663" y="4315968"/>
            <a:ext cx="72806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2023 State of the Science/Transfusion Medicine: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Platelets vital for prevention &amp; treatment of bleeding,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Platelet supply inadequate, vulnerable to disruption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New approaches needed for platelet product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bg1"/>
                </a:solidFill>
              </a:rPr>
              <a:t>Deconstruct platelets, think beyond blood banking!</a:t>
            </a:r>
          </a:p>
        </p:txBody>
      </p:sp>
    </p:spTree>
    <p:extLst>
      <p:ext uri="{BB962C8B-B14F-4D97-AF65-F5344CB8AC3E}">
        <p14:creationId xmlns:p14="http://schemas.microsoft.com/office/powerpoint/2010/main" val="383983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AA5CE-7BD9-20BE-90B8-DB49EEAD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2476-9612-DA51-B428-BDF4EB40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1910: Platelets critical to hemostasis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B0686-C52B-06AA-1A1C-F89EB88FFF1B}"/>
              </a:ext>
            </a:extLst>
          </p:cNvPr>
          <p:cNvSpPr txBox="1"/>
          <p:nvPr/>
        </p:nvSpPr>
        <p:spPr>
          <a:xfrm>
            <a:off x="179104" y="4813369"/>
            <a:ext cx="663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Platelet transfusion (as fresh whole blood) reduces hemorrhage in patients with thrombocytopenia.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AC268-8CC7-C7E5-B063-1676A959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116905" cy="2506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9DF56-D796-3744-AF62-A2A08B410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788" y="1690687"/>
            <a:ext cx="4105148" cy="49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86CC-25D7-D68E-2F97-7E622247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 room for nihilism…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Platelets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3F699-AD80-572F-282D-3CF82E298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24" y="1690688"/>
            <a:ext cx="6633684" cy="4179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45A3C-AC8A-D59A-97C6-8155BB2C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608" y="450057"/>
            <a:ext cx="5168900" cy="11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E6BBD-F0CD-0195-0674-420504131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1" y="6033261"/>
            <a:ext cx="3676904" cy="459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A3A6C-18DC-769A-B40A-CA68CC1DCDF5}"/>
              </a:ext>
            </a:extLst>
          </p:cNvPr>
          <p:cNvSpPr txBox="1"/>
          <p:nvPr/>
        </p:nvSpPr>
        <p:spPr>
          <a:xfrm>
            <a:off x="5262824" y="6031201"/>
            <a:ext cx="663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Platelet transfusion reduces hemorrhage mortality in </a:t>
            </a:r>
            <a:r>
              <a:rPr lang="en-US" sz="2000" b="1" dirty="0" err="1">
                <a:solidFill>
                  <a:schemeClr val="bg1"/>
                </a:solidFill>
              </a:rPr>
              <a:t>hypoproliferative</a:t>
            </a:r>
            <a:r>
              <a:rPr lang="en-US" sz="2000" b="1" dirty="0">
                <a:solidFill>
                  <a:schemeClr val="bg1"/>
                </a:solidFill>
              </a:rPr>
              <a:t> thrombocytopenia.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628454-6430-CF34-10BD-BAFC77C31B99}"/>
              </a:ext>
            </a:extLst>
          </p:cNvPr>
          <p:cNvGrpSpPr/>
          <p:nvPr/>
        </p:nvGrpSpPr>
        <p:grpSpPr>
          <a:xfrm>
            <a:off x="381761" y="1690688"/>
            <a:ext cx="4646251" cy="4179760"/>
            <a:chOff x="381761" y="1690688"/>
            <a:chExt cx="4646251" cy="41797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7B62D3-AA6B-15A0-E316-5749973BE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61" y="1690688"/>
              <a:ext cx="4646251" cy="417976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D41D6-1620-8417-7746-B3D252E52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4448" y="1853500"/>
              <a:ext cx="0" cy="31574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F422E-83ED-6273-9886-C335AB5BA3ED}"/>
                </a:ext>
              </a:extLst>
            </p:cNvPr>
            <p:cNvSpPr/>
            <p:nvPr/>
          </p:nvSpPr>
          <p:spPr>
            <a:xfrm>
              <a:off x="2322576" y="1853500"/>
              <a:ext cx="1225295" cy="3175699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0C36A47F-17DF-0F05-05AF-4EBC6EAA6E16}"/>
                </a:ext>
              </a:extLst>
            </p:cNvPr>
            <p:cNvSpPr/>
            <p:nvPr/>
          </p:nvSpPr>
          <p:spPr>
            <a:xfrm>
              <a:off x="3749040" y="2322576"/>
              <a:ext cx="841248" cy="3108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1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E6855-6F7A-EDFD-1367-515D0B20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7353-57F0-A890-0C95-86277F5B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61" y="310261"/>
            <a:ext cx="437311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Platelets: vital in cardiac surgery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DB070-4892-1DD2-A4F3-36647D8E827F}"/>
              </a:ext>
            </a:extLst>
          </p:cNvPr>
          <p:cNvSpPr txBox="1"/>
          <p:nvPr/>
        </p:nvSpPr>
        <p:spPr>
          <a:xfrm>
            <a:off x="100093" y="1935971"/>
            <a:ext cx="4373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First successful cardiopulmonary bypass: 1953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Thrombocytopenia &amp; platelet dysfunction determined to cause abnormal/excessive bleeding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Fresh whole blood or platelet concentrate transfusion in use by 1950s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D2CD-F06C-D4C8-C473-FBE5F7A7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3" y="4798756"/>
            <a:ext cx="7170788" cy="19403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7E7212-108D-ED8C-0985-6101CDA7F1EC}"/>
              </a:ext>
            </a:extLst>
          </p:cNvPr>
          <p:cNvGrpSpPr/>
          <p:nvPr/>
        </p:nvGrpSpPr>
        <p:grpSpPr>
          <a:xfrm>
            <a:off x="4921119" y="118913"/>
            <a:ext cx="7170789" cy="1886243"/>
            <a:chOff x="4921119" y="118913"/>
            <a:chExt cx="7170789" cy="18862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B0AFDE-9DAB-22CF-5E0E-0A8F7C512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1119" y="118913"/>
              <a:ext cx="7170789" cy="15072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32E6F-6E33-AF13-D3D7-C1CA34C976E8}"/>
                </a:ext>
              </a:extLst>
            </p:cNvPr>
            <p:cNvSpPr txBox="1"/>
            <p:nvPr/>
          </p:nvSpPr>
          <p:spPr>
            <a:xfrm>
              <a:off x="4921119" y="1635824"/>
              <a:ext cx="3190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Transfusion</a:t>
              </a:r>
              <a:r>
                <a:rPr lang="en-US" dirty="0">
                  <a:solidFill>
                    <a:schemeClr val="bg1"/>
                  </a:solidFill>
                </a:rPr>
                <a:t>, July-August 1963.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2EC44CC-E4F6-0A0C-E0ED-9FE3C704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119" y="2005156"/>
            <a:ext cx="5283200" cy="2616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23CEAF-99BA-8B7A-CEAE-998D9173BC3A}"/>
              </a:ext>
            </a:extLst>
          </p:cNvPr>
          <p:cNvSpPr txBox="1"/>
          <p:nvPr/>
        </p:nvSpPr>
        <p:spPr>
          <a:xfrm>
            <a:off x="7562719" y="5445755"/>
            <a:ext cx="320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Annals of Internal Medicine</a:t>
            </a:r>
            <a:r>
              <a:rPr lang="en-US" dirty="0">
                <a:solidFill>
                  <a:schemeClr val="bg1"/>
                </a:solidFill>
              </a:rPr>
              <a:t>, 1959-10, Vol.51 (4), p.658-667</a:t>
            </a:r>
          </a:p>
        </p:txBody>
      </p:sp>
    </p:spTree>
    <p:extLst>
      <p:ext uri="{BB962C8B-B14F-4D97-AF65-F5344CB8AC3E}">
        <p14:creationId xmlns:p14="http://schemas.microsoft.com/office/powerpoint/2010/main" val="171352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C7E1D-97BA-BD4F-6295-75E209D6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870F-CE40-671D-33CA-053321CA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" y="126259"/>
            <a:ext cx="1103314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Platelets: yes, needed for trauma as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6C56D-7787-91FA-3EC4-CCEFEBB2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4" y="1243584"/>
            <a:ext cx="11882380" cy="54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A40D1-AC11-DA83-DC12-C067F7C0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C60F-E901-AAF7-94A5-E981C818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" y="126259"/>
            <a:ext cx="1188339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With all those coagulation factors, why platelets?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A3E2C5-438E-5C04-08CD-8CBDE6C3A1A1}"/>
              </a:ext>
            </a:extLst>
          </p:cNvPr>
          <p:cNvGrpSpPr/>
          <p:nvPr/>
        </p:nvGrpSpPr>
        <p:grpSpPr>
          <a:xfrm>
            <a:off x="308609" y="1214078"/>
            <a:ext cx="6876288" cy="1563624"/>
            <a:chOff x="308609" y="1214078"/>
            <a:chExt cx="6876288" cy="15636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D22730-FD4A-0BEC-8558-87B07C0C506C}"/>
                </a:ext>
              </a:extLst>
            </p:cNvPr>
            <p:cNvSpPr/>
            <p:nvPr/>
          </p:nvSpPr>
          <p:spPr>
            <a:xfrm>
              <a:off x="308609" y="1214078"/>
              <a:ext cx="6876288" cy="15636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D2895A-861C-C5BB-8AE1-2E65650F0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445" y="1406356"/>
              <a:ext cx="6718300" cy="1206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B6C00-EEC5-2C75-20F8-1EEA20B1B77F}"/>
              </a:ext>
            </a:extLst>
          </p:cNvPr>
          <p:cNvGrpSpPr/>
          <p:nvPr/>
        </p:nvGrpSpPr>
        <p:grpSpPr>
          <a:xfrm>
            <a:off x="314705" y="2969980"/>
            <a:ext cx="4651756" cy="3531658"/>
            <a:chOff x="1572768" y="3015446"/>
            <a:chExt cx="4651756" cy="35316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7B7F11-356E-AEC9-264F-6873BFAE2AED}"/>
                </a:ext>
              </a:extLst>
            </p:cNvPr>
            <p:cNvSpPr/>
            <p:nvPr/>
          </p:nvSpPr>
          <p:spPr>
            <a:xfrm>
              <a:off x="1572768" y="3015446"/>
              <a:ext cx="4651756" cy="35316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49E231-8A68-7056-7CCE-ADED63FA1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701" y="3015446"/>
              <a:ext cx="4497452" cy="346525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971D2B0-B92F-E347-56BF-69DBECA95607}"/>
              </a:ext>
            </a:extLst>
          </p:cNvPr>
          <p:cNvSpPr/>
          <p:nvPr/>
        </p:nvSpPr>
        <p:spPr>
          <a:xfrm>
            <a:off x="5486399" y="2915115"/>
            <a:ext cx="6099049" cy="3888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5BA4D-BE34-05D2-3F0D-8ED7A218AE13}"/>
              </a:ext>
            </a:extLst>
          </p:cNvPr>
          <p:cNvSpPr txBox="1"/>
          <p:nvPr/>
        </p:nvSpPr>
        <p:spPr>
          <a:xfrm>
            <a:off x="5541770" y="2915116"/>
            <a:ext cx="60436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“The critical balance between hemostasis and thrombosis has likely driven a strong selective pressure on the biological activity of the coagulation proteins. Strikingly, FVIII and VWF specific-activities are inversely correlated throughout evolution (Figure 3). Although this analysis of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AnVWF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activity is restricted to human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GPIb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/platelets, our data suggest that primate evolution may have promoted primary hemostatic coverage and reduced the effect of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secondary hemostatic amplification, perhaps as a modulator of thrombosis.”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dirty="0"/>
              <a:t>“Although each monomer of VWF contains a binding site for FVIII, the observed stoichiometry of VWF to FVIII in circulation is 50:1.”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A33433-4644-0086-9244-8B7718858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221" y="1783164"/>
            <a:ext cx="22098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AA7F88-53E7-5F66-0367-A73CA01BC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309" y="1824439"/>
            <a:ext cx="2659300" cy="2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BECE7D-8C47-2E41-EB5B-9ACFA8A72F76}"/>
              </a:ext>
            </a:extLst>
          </p:cNvPr>
          <p:cNvSpPr txBox="1"/>
          <p:nvPr/>
        </p:nvSpPr>
        <p:spPr>
          <a:xfrm>
            <a:off x="7649272" y="1141706"/>
            <a:ext cx="407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Evolution.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Primary hemostasis is </a:t>
            </a:r>
            <a:r>
              <a:rPr lang="en-US" sz="3200" b="1" i="1" dirty="0">
                <a:solidFill>
                  <a:schemeClr val="bg1"/>
                </a:solidFill>
              </a:rPr>
              <a:t>primary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6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6C909-499B-904D-9527-3A16EFDDF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EB21-6DA9-3E4C-BDCF-CA3CCBB6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" y="126259"/>
            <a:ext cx="1188339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have a supply chain problem.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C50723-5C58-D75A-D311-24F16245BFB8}"/>
              </a:ext>
            </a:extLst>
          </p:cNvPr>
          <p:cNvGrpSpPr/>
          <p:nvPr/>
        </p:nvGrpSpPr>
        <p:grpSpPr>
          <a:xfrm>
            <a:off x="187070" y="1451822"/>
            <a:ext cx="6794755" cy="2860250"/>
            <a:chOff x="4334255" y="3370475"/>
            <a:chExt cx="6794755" cy="28602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C69272-859D-1129-9BC3-F4A5350D37C8}"/>
                </a:ext>
              </a:extLst>
            </p:cNvPr>
            <p:cNvSpPr/>
            <p:nvPr/>
          </p:nvSpPr>
          <p:spPr>
            <a:xfrm>
              <a:off x="4334255" y="3370475"/>
              <a:ext cx="6794755" cy="28602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5FE773-AAFA-62BF-10F7-87F08CF5D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6270" y="3432661"/>
              <a:ext cx="6591300" cy="27432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C808711-22BF-38FA-A75A-F179C0CB6D5F}"/>
              </a:ext>
            </a:extLst>
          </p:cNvPr>
          <p:cNvSpPr txBox="1"/>
          <p:nvPr/>
        </p:nvSpPr>
        <p:spPr>
          <a:xfrm>
            <a:off x="4015559" y="4559162"/>
            <a:ext cx="52148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Growing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Short shelf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Bacterial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Aging donor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Surge/mass casualty vulnerability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A0406-4915-E5E6-2DF5-4C2DE920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98" y="1424390"/>
            <a:ext cx="5019676" cy="2974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14C6E-C27C-E666-91B9-014A2734D96A}"/>
              </a:ext>
            </a:extLst>
          </p:cNvPr>
          <p:cNvSpPr txBox="1"/>
          <p:nvPr/>
        </p:nvSpPr>
        <p:spPr>
          <a:xfrm>
            <a:off x="1499616" y="5174715"/>
            <a:ext cx="1821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FACTS:</a:t>
            </a:r>
          </a:p>
        </p:txBody>
      </p:sp>
    </p:spTree>
    <p:extLst>
      <p:ext uri="{BB962C8B-B14F-4D97-AF65-F5344CB8AC3E}">
        <p14:creationId xmlns:p14="http://schemas.microsoft.com/office/powerpoint/2010/main" val="207027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0139F9-5113-47F2-B5B1-F27AEE5A3A47}"/>
</file>

<file path=customXml/itemProps2.xml><?xml version="1.0" encoding="utf-8"?>
<ds:datastoreItem xmlns:ds="http://schemas.openxmlformats.org/officeDocument/2006/customXml" ds:itemID="{394D84D8-4375-49EC-AB25-ACB78C4AC230}"/>
</file>

<file path=customXml/itemProps3.xml><?xml version="1.0" encoding="utf-8"?>
<ds:datastoreItem xmlns:ds="http://schemas.openxmlformats.org/officeDocument/2006/customXml" ds:itemID="{3C97F968-27BD-4704-9EEC-9D3F439F143F}"/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530</Words>
  <Application>Microsoft Macintosh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Helvetica</vt:lpstr>
      <vt:lpstr>Wingdings</vt:lpstr>
      <vt:lpstr>Office Theme</vt:lpstr>
      <vt:lpstr>Platelets</vt:lpstr>
      <vt:lpstr>PowerPoint Presentation</vt:lpstr>
      <vt:lpstr>PowerPoint Presentation</vt:lpstr>
      <vt:lpstr>1910: Platelets critical to hemostasis</vt:lpstr>
      <vt:lpstr>No room for nihilism… Platelets needed.</vt:lpstr>
      <vt:lpstr>Platelets: vital in cardiac surgery</vt:lpstr>
      <vt:lpstr>Platelets: yes, needed for trauma as well</vt:lpstr>
      <vt:lpstr>With all those coagulation factors, why platelets?</vt:lpstr>
      <vt:lpstr>We have a supply chain problem.</vt:lpstr>
      <vt:lpstr>We could try transfusing less…</vt:lpstr>
      <vt:lpstr>We could implement whole blood platelet collection.</vt:lpstr>
      <vt:lpstr>We could develop new products.</vt:lpstr>
      <vt:lpstr>At this meeting, let’s drive innovation.</vt:lpstr>
      <vt:lpstr>Platelets!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Cap</dc:creator>
  <cp:lastModifiedBy>Andre Cap</cp:lastModifiedBy>
  <cp:revision>7</cp:revision>
  <dcterms:created xsi:type="dcterms:W3CDTF">2026-02-14T19:28:09Z</dcterms:created>
  <dcterms:modified xsi:type="dcterms:W3CDTF">2026-02-16T12:47:29Z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</Properties>
</file>