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4"/>
  </p:sldMasterIdLst>
  <p:notesMasterIdLst>
    <p:notesMasterId r:id="rId13"/>
  </p:notesMasterIdLst>
  <p:sldIdLst>
    <p:sldId id="259" r:id="rId5"/>
    <p:sldId id="2146846720" r:id="rId6"/>
    <p:sldId id="2146846721" r:id="rId7"/>
    <p:sldId id="2146846722" r:id="rId8"/>
    <p:sldId id="2146846723" r:id="rId9"/>
    <p:sldId id="2146846724" r:id="rId10"/>
    <p:sldId id="2146846725" r:id="rId11"/>
    <p:sldId id="21468467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2">
          <p15:clr>
            <a:srgbClr val="A4A3A4"/>
          </p15:clr>
        </p15:guide>
        <p15:guide id="2" pos="60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934"/>
    <a:srgbClr val="3A46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ECEFD-8F69-4053-B662-42DCE84E7F2C}" v="4" dt="2026-01-15T21:40:05.8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268" y="264"/>
      </p:cViewPr>
      <p:guideLst>
        <p:guide orient="horz" pos="672"/>
        <p:guide pos="60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Paradise" userId="bfb0b43a-5be0-4b2c-8771-c4efe8f1acca" providerId="ADAL" clId="{E3FB206B-2A91-41BD-9338-283851ED6D2D}"/>
    <pc:docChg chg="custSel addSld delSld modSld sldOrd">
      <pc:chgData name="Chris Paradise" userId="bfb0b43a-5be0-4b2c-8771-c4efe8f1acca" providerId="ADAL" clId="{E3FB206B-2A91-41BD-9338-283851ED6D2D}" dt="2026-01-15T21:40:19.756" v="177"/>
      <pc:docMkLst>
        <pc:docMk/>
      </pc:docMkLst>
      <pc:sldChg chg="del">
        <pc:chgData name="Chris Paradise" userId="bfb0b43a-5be0-4b2c-8771-c4efe8f1acca" providerId="ADAL" clId="{E3FB206B-2A91-41BD-9338-283851ED6D2D}" dt="2026-01-15T21:35:22.979" v="38" actId="47"/>
        <pc:sldMkLst>
          <pc:docMk/>
          <pc:sldMk cId="61686850" sldId="256"/>
        </pc:sldMkLst>
      </pc:sldChg>
      <pc:sldChg chg="del">
        <pc:chgData name="Chris Paradise" userId="bfb0b43a-5be0-4b2c-8771-c4efe8f1acca" providerId="ADAL" clId="{E3FB206B-2A91-41BD-9338-283851ED6D2D}" dt="2026-01-15T21:35:24.454" v="39" actId="47"/>
        <pc:sldMkLst>
          <pc:docMk/>
          <pc:sldMk cId="2726896888" sldId="258"/>
        </pc:sldMkLst>
      </pc:sldChg>
      <pc:sldChg chg="addSp modSp mod">
        <pc:chgData name="Chris Paradise" userId="bfb0b43a-5be0-4b2c-8771-c4efe8f1acca" providerId="ADAL" clId="{E3FB206B-2A91-41BD-9338-283851ED6D2D}" dt="2026-01-15T21:06:35.612" v="24" actId="12"/>
        <pc:sldMkLst>
          <pc:docMk/>
          <pc:sldMk cId="2273011178" sldId="2146846720"/>
        </pc:sldMkLst>
        <pc:spChg chg="add mod">
          <ac:chgData name="Chris Paradise" userId="bfb0b43a-5be0-4b2c-8771-c4efe8f1acca" providerId="ADAL" clId="{E3FB206B-2A91-41BD-9338-283851ED6D2D}" dt="2026-01-15T21:04:14.165" v="18" actId="20577"/>
          <ac:spMkLst>
            <pc:docMk/>
            <pc:sldMk cId="2273011178" sldId="2146846720"/>
            <ac:spMk id="31" creationId="{939E6265-DE6E-9822-B543-03B1A9C82C12}"/>
          </ac:spMkLst>
        </pc:spChg>
        <pc:graphicFrameChg chg="modGraphic">
          <ac:chgData name="Chris Paradise" userId="bfb0b43a-5be0-4b2c-8771-c4efe8f1acca" providerId="ADAL" clId="{E3FB206B-2A91-41BD-9338-283851ED6D2D}" dt="2026-01-15T21:06:35.612" v="24" actId="12"/>
          <ac:graphicFrameMkLst>
            <pc:docMk/>
            <pc:sldMk cId="2273011178" sldId="2146846720"/>
            <ac:graphicFrameMk id="8" creationId="{306CC9FA-BCE8-1F2C-3CD4-CCADA79FC99B}"/>
          </ac:graphicFrameMkLst>
        </pc:graphicFrameChg>
      </pc:sldChg>
      <pc:sldChg chg="modSp mod">
        <pc:chgData name="Chris Paradise" userId="bfb0b43a-5be0-4b2c-8771-c4efe8f1acca" providerId="ADAL" clId="{E3FB206B-2A91-41BD-9338-283851ED6D2D}" dt="2026-01-15T21:04:41.528" v="20" actId="1076"/>
        <pc:sldMkLst>
          <pc:docMk/>
          <pc:sldMk cId="845293884" sldId="2146846721"/>
        </pc:sldMkLst>
        <pc:spChg chg="mod">
          <ac:chgData name="Chris Paradise" userId="bfb0b43a-5be0-4b2c-8771-c4efe8f1acca" providerId="ADAL" clId="{E3FB206B-2A91-41BD-9338-283851ED6D2D}" dt="2026-01-15T21:04:35.094" v="19" actId="14100"/>
          <ac:spMkLst>
            <pc:docMk/>
            <pc:sldMk cId="845293884" sldId="2146846721"/>
            <ac:spMk id="5" creationId="{9B5152A8-9234-9A61-B0C1-5491B36AAFF1}"/>
          </ac:spMkLst>
        </pc:spChg>
        <pc:picChg chg="mod">
          <ac:chgData name="Chris Paradise" userId="bfb0b43a-5be0-4b2c-8771-c4efe8f1acca" providerId="ADAL" clId="{E3FB206B-2A91-41BD-9338-283851ED6D2D}" dt="2026-01-15T21:04:41.528" v="20" actId="1076"/>
          <ac:picMkLst>
            <pc:docMk/>
            <pc:sldMk cId="845293884" sldId="2146846721"/>
            <ac:picMk id="33" creationId="{EAA289C5-5A8E-0DA6-A4FE-658BEB3EFA3A}"/>
          </ac:picMkLst>
        </pc:picChg>
      </pc:sldChg>
      <pc:sldChg chg="delSp mod ord">
        <pc:chgData name="Chris Paradise" userId="bfb0b43a-5be0-4b2c-8771-c4efe8f1acca" providerId="ADAL" clId="{E3FB206B-2A91-41BD-9338-283851ED6D2D}" dt="2026-01-15T21:40:19.756" v="177"/>
        <pc:sldMkLst>
          <pc:docMk/>
          <pc:sldMk cId="1769538683" sldId="2146846722"/>
        </pc:sldMkLst>
        <pc:spChg chg="del">
          <ac:chgData name="Chris Paradise" userId="bfb0b43a-5be0-4b2c-8771-c4efe8f1acca" providerId="ADAL" clId="{E3FB206B-2A91-41BD-9338-283851ED6D2D}" dt="2026-01-15T21:07:26.546" v="35" actId="478"/>
          <ac:spMkLst>
            <pc:docMk/>
            <pc:sldMk cId="1769538683" sldId="2146846722"/>
            <ac:spMk id="6" creationId="{AE025B08-2E79-7492-7759-FF58928F7F33}"/>
          </ac:spMkLst>
        </pc:spChg>
      </pc:sldChg>
      <pc:sldChg chg="delSp mod">
        <pc:chgData name="Chris Paradise" userId="bfb0b43a-5be0-4b2c-8771-c4efe8f1acca" providerId="ADAL" clId="{E3FB206B-2A91-41BD-9338-283851ED6D2D}" dt="2026-01-15T21:07:30.385" v="36" actId="478"/>
        <pc:sldMkLst>
          <pc:docMk/>
          <pc:sldMk cId="4097846596" sldId="2146846723"/>
        </pc:sldMkLst>
        <pc:spChg chg="del">
          <ac:chgData name="Chris Paradise" userId="bfb0b43a-5be0-4b2c-8771-c4efe8f1acca" providerId="ADAL" clId="{E3FB206B-2A91-41BD-9338-283851ED6D2D}" dt="2026-01-15T21:07:30.385" v="36" actId="478"/>
          <ac:spMkLst>
            <pc:docMk/>
            <pc:sldMk cId="4097846596" sldId="2146846723"/>
            <ac:spMk id="6" creationId="{0BF52364-750F-50CF-7F6D-22F7D2A7897A}"/>
          </ac:spMkLst>
        </pc:spChg>
      </pc:sldChg>
      <pc:sldChg chg="delSp modSp mod">
        <pc:chgData name="Chris Paradise" userId="bfb0b43a-5be0-4b2c-8771-c4efe8f1acca" providerId="ADAL" clId="{E3FB206B-2A91-41BD-9338-283851ED6D2D}" dt="2026-01-15T21:07:23.820" v="34" actId="478"/>
        <pc:sldMkLst>
          <pc:docMk/>
          <pc:sldMk cId="356120257" sldId="2146846724"/>
        </pc:sldMkLst>
        <pc:spChg chg="mod">
          <ac:chgData name="Chris Paradise" userId="bfb0b43a-5be0-4b2c-8771-c4efe8f1acca" providerId="ADAL" clId="{E3FB206B-2A91-41BD-9338-283851ED6D2D}" dt="2026-01-15T21:07:21.417" v="33" actId="20577"/>
          <ac:spMkLst>
            <pc:docMk/>
            <pc:sldMk cId="356120257" sldId="2146846724"/>
            <ac:spMk id="4" creationId="{90A8E76C-3BD0-976C-7A17-70F7F323422E}"/>
          </ac:spMkLst>
        </pc:spChg>
        <pc:spChg chg="del">
          <ac:chgData name="Chris Paradise" userId="bfb0b43a-5be0-4b2c-8771-c4efe8f1acca" providerId="ADAL" clId="{E3FB206B-2A91-41BD-9338-283851ED6D2D}" dt="2026-01-15T21:07:23.820" v="34" actId="478"/>
          <ac:spMkLst>
            <pc:docMk/>
            <pc:sldMk cId="356120257" sldId="2146846724"/>
            <ac:spMk id="6" creationId="{B5E62969-6ADE-CC79-9451-839959BBB638}"/>
          </ac:spMkLst>
        </pc:spChg>
      </pc:sldChg>
      <pc:sldChg chg="delSp modSp mod">
        <pc:chgData name="Chris Paradise" userId="bfb0b43a-5be0-4b2c-8771-c4efe8f1acca" providerId="ADAL" clId="{E3FB206B-2A91-41BD-9338-283851ED6D2D}" dt="2026-01-15T21:39:28.038" v="172" actId="14734"/>
        <pc:sldMkLst>
          <pc:docMk/>
          <pc:sldMk cId="4193882868" sldId="2146846725"/>
        </pc:sldMkLst>
        <pc:spChg chg="del">
          <ac:chgData name="Chris Paradise" userId="bfb0b43a-5be0-4b2c-8771-c4efe8f1acca" providerId="ADAL" clId="{E3FB206B-2A91-41BD-9338-283851ED6D2D}" dt="2026-01-15T21:07:56.651" v="37" actId="478"/>
          <ac:spMkLst>
            <pc:docMk/>
            <pc:sldMk cId="4193882868" sldId="2146846725"/>
            <ac:spMk id="6" creationId="{8F9428A0-668D-6932-1A76-DC9BDE892148}"/>
          </ac:spMkLst>
        </pc:spChg>
        <pc:graphicFrameChg chg="mod modGraphic">
          <ac:chgData name="Chris Paradise" userId="bfb0b43a-5be0-4b2c-8771-c4efe8f1acca" providerId="ADAL" clId="{E3FB206B-2A91-41BD-9338-283851ED6D2D}" dt="2026-01-15T21:39:28.038" v="172" actId="14734"/>
          <ac:graphicFrameMkLst>
            <pc:docMk/>
            <pc:sldMk cId="4193882868" sldId="2146846725"/>
            <ac:graphicFrameMk id="13" creationId="{D39F1E8A-3ABF-1985-B3F5-9CC6F991CDB1}"/>
          </ac:graphicFrameMkLst>
        </pc:graphicFrameChg>
      </pc:sldChg>
      <pc:sldChg chg="add del setBg">
        <pc:chgData name="Chris Paradise" userId="bfb0b43a-5be0-4b2c-8771-c4efe8f1acca" providerId="ADAL" clId="{E3FB206B-2A91-41BD-9338-283851ED6D2D}" dt="2026-01-15T21:40:04.240" v="174"/>
        <pc:sldMkLst>
          <pc:docMk/>
          <pc:sldMk cId="1081215442" sldId="2146846726"/>
        </pc:sldMkLst>
      </pc:sldChg>
      <pc:sldChg chg="add">
        <pc:chgData name="Chris Paradise" userId="bfb0b43a-5be0-4b2c-8771-c4efe8f1acca" providerId="ADAL" clId="{E3FB206B-2A91-41BD-9338-283851ED6D2D}" dt="2026-01-15T21:40:05.809" v="175"/>
        <pc:sldMkLst>
          <pc:docMk/>
          <pc:sldMk cId="2441567831" sldId="21468467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0BB2-C770-46C8-9293-88C9267196FE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951AE-42F5-4FCD-AEA2-C941778A9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0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C3941-EC3A-0427-2506-7CE9263B7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1779C-269A-19CD-DD72-23B9D0DC9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CA86AE-5AE4-97BA-0F53-71EFB9138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23ABA-8241-3F6F-BA84-27C0D731C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25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DBB5F-6CBC-570E-064D-CB3EFF698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3E52AD-5750-A12A-6247-E25D38B0B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58FB8-2FFF-8DAC-DC41-C8696919EF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6C102-45F5-9555-94FA-9F64CD0897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4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D4F83-8CA6-F81D-1158-FAE1D8C54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AA7056-6AEC-83DA-CC3B-442E53F79D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222D64-6C29-375C-D721-838DF67EE3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98074-94FC-D888-10CA-F8ED678E0A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92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0743A-08FE-25D4-B4D5-2DDA68DE7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379FF-3A5F-B562-8EDE-816FC52FE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A7F38C-730D-B4F8-C1CF-17F3918C6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06DB4-32EB-B64D-E377-B5AA04F8C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37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81444-6E14-E47E-B0A4-03F7758F9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081619-C109-05BB-A63E-2B2427ED8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B0B148-93A1-71A9-9828-1DFA4C8B6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722441-6A5C-BA25-5369-8A3D733AEE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922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7F5269-E567-85AD-73A2-5C1D27F95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33F7BD-4BC0-7987-1379-2C48D9955E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49F856-3111-21FC-F56A-CE2BD6ECB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A6E0D-724B-6A63-DE9D-A86A9FF2DE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E951AE-42F5-4FCD-AEA2-C941778A99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531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C019-6DBF-AF1A-F913-0DA38064E9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9294" y="365125"/>
            <a:ext cx="6094506" cy="2898028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r>
              <a:rPr lang="en-US"/>
              <a:t>Title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7E5CC-07A3-35F9-AD4B-0567029168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8235" y="3358775"/>
            <a:ext cx="5825565" cy="10936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cumin Pro" panose="020B05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4939257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81EEC-1271-EB90-3528-A6392B169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6071" y="842682"/>
            <a:ext cx="9813364" cy="2052358"/>
          </a:xfrm>
        </p:spPr>
        <p:txBody>
          <a:bodyPr anchor="b"/>
          <a:lstStyle>
            <a:lvl1pPr algn="ctr">
              <a:defRPr sz="6000">
                <a:solidFill>
                  <a:srgbClr val="00193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39245-D78A-0B50-2BE3-5B743D68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6070" y="3125507"/>
            <a:ext cx="9813365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193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251201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2965" y="1825625"/>
            <a:ext cx="1109083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8669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508FC-5AE1-6C2F-2494-339BAD5ED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3A228-3F65-F6A5-E0E1-D5A732FEF1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1ABF0-7F56-F34A-88E6-4C8E7A15F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1A662-02CD-C4E2-460A-EF270EB8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7905" y="6074845"/>
            <a:ext cx="398929" cy="365125"/>
          </a:xfrm>
        </p:spPr>
        <p:txBody>
          <a:bodyPr/>
          <a:lstStyle/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595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C8247-5D11-735F-27B2-06EA0127A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965" y="365125"/>
            <a:ext cx="110908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0E6D-B03B-C9E3-8167-4682FF502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965" y="1825625"/>
            <a:ext cx="110908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03021-2C0C-CFF2-B28E-5E3ACE0BD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7905" y="5901531"/>
            <a:ext cx="3989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91C7FB-7256-45AB-8545-0DD6B0B3F0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7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6" r:id="rId3"/>
    <p:sldLayoutId id="2147483713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1934"/>
          </a:solidFill>
          <a:latin typeface="Acumin Pro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1934"/>
          </a:solidFill>
          <a:latin typeface="Acumin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9F8C1-9DA3-2A53-2DB8-1AAB8E4E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0DBB-3C44-2E3B-7236-F29F69640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76" y="1961943"/>
            <a:ext cx="6910899" cy="18712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Rion Inc.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Platelet-Derived Exosome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Therapeutics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49720-388D-94F3-8349-F998F7DC7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755" y="4131364"/>
            <a:ext cx="5528541" cy="127552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Chris Paradise, PhD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VP, Research and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email: paradise@riontx.com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254158-86A1-0F4B-62A4-5DB242E03D5D}"/>
              </a:ext>
            </a:extLst>
          </p:cNvPr>
          <p:cNvGrpSpPr/>
          <p:nvPr/>
        </p:nvGrpSpPr>
        <p:grpSpPr>
          <a:xfrm>
            <a:off x="6697338" y="238538"/>
            <a:ext cx="3803374" cy="1544500"/>
            <a:chOff x="6533322" y="119270"/>
            <a:chExt cx="3803374" cy="1544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4841F5-59D9-E1A3-A509-0EC95BEEFCA2}"/>
                </a:ext>
              </a:extLst>
            </p:cNvPr>
            <p:cNvSpPr/>
            <p:nvPr/>
          </p:nvSpPr>
          <p:spPr>
            <a:xfrm>
              <a:off x="6533322" y="119270"/>
              <a:ext cx="3803374" cy="1544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8D32431-DFE1-0D07-2EB3-19673160D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2334" y="213729"/>
              <a:ext cx="3528344" cy="134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71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EB2F5-ACD3-9E2B-D40E-717E4E6F6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11A26A9-32FE-02CF-6DBA-9759A8F6F6D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6CC9FA-BCE8-1F2C-3CD4-CCADA79FC9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628477"/>
              </p:ext>
            </p:extLst>
          </p:nvPr>
        </p:nvGraphicFramePr>
        <p:xfrm>
          <a:off x="98744" y="795738"/>
          <a:ext cx="11960736" cy="5266523"/>
        </p:xfrm>
        <a:graphic>
          <a:graphicData uri="http://schemas.openxmlformats.org/drawingml/2006/table">
            <a:tbl>
              <a:tblPr firstRow="1" bandRow="1"/>
              <a:tblGrid>
                <a:gridCol w="1228141">
                  <a:extLst>
                    <a:ext uri="{9D8B030D-6E8A-4147-A177-3AD203B41FA5}">
                      <a16:colId xmlns:a16="http://schemas.microsoft.com/office/drawing/2014/main" val="1157928625"/>
                    </a:ext>
                  </a:extLst>
                </a:gridCol>
                <a:gridCol w="2485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6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100" b="0" kern="0" baseline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66060"/>
                  </a:ext>
                </a:extLst>
              </a:tr>
              <a:tr h="1364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kern="120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Company Overview</a:t>
                      </a:r>
                    </a:p>
                  </a:txBody>
                  <a:tcPr marL="2743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2060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Founded in 2017 out of the Mayo Clinic</a:t>
                      </a:r>
                    </a:p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2060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Clinical-stage company leading active human clinical trials</a:t>
                      </a:r>
                      <a:endParaRPr lang="en-US" sz="2400" b="0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rgbClr val="002060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60+ headcount with headquarters in Rochester, MN</a:t>
                      </a:r>
                    </a:p>
                  </a:txBody>
                  <a:tcPr marR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94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kern="120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Platelet-Derived Exosomes</a:t>
                      </a:r>
                      <a:endParaRPr lang="en-US" sz="1600" b="1" kern="0" baseline="300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743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6D7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Exosomes are the key drivers of tissue regeneration</a:t>
                      </a:r>
                    </a:p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bg1">
                            <a:lumMod val="50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kumimoji="0" lang="en-US" sz="2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Platelet-derived exosomes offer ideal regenerative phenotype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594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1200" b="1" ker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Innovative Exosome Manufacturing Platform</a:t>
                      </a:r>
                    </a:p>
                  </a:txBody>
                  <a:tcPr marL="2743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lvl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Scaled cGMP manufacturing process</a:t>
                      </a:r>
                    </a:p>
                    <a:p>
                      <a:pPr marL="228600" marR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>
                          <a:schemeClr val="tx2">
                            <a:lumMod val="75000"/>
                            <a:lumOff val="25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FDA reviewed and approved late-stage CMC package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300" b="0" kern="0">
                        <a:latin typeface="+mn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0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US" sz="1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kern="0">
                          <a:latin typeface="+mn-lt"/>
                          <a:cs typeface="Arial" panose="020B0604020202020204" pitchFamily="34" charset="0"/>
                        </a:rPr>
                        <a:t>Diversified Exosome Therapeutic Pipeline</a:t>
                      </a:r>
                    </a:p>
                  </a:txBody>
                  <a:tcPr marL="27432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D6D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28600" marR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1">
                            <a:lumMod val="85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Advanced clinical programs in wound care and musculoskeletal</a:t>
                      </a:r>
                      <a:endParaRPr lang="en-US" sz="2400" b="1" kern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indent="-22860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bg1">
                            <a:lumMod val="85000"/>
                          </a:schemeClr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r>
                        <a:rPr lang="en-US" sz="2400" b="0" kern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Additional programs for MCM’s and Military Medicine</a:t>
                      </a:r>
                    </a:p>
                  </a:txBody>
                  <a:tcPr marR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1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3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49782"/>
                  </a:ext>
                </a:extLst>
              </a:tr>
              <a:tr h="523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3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642866"/>
                  </a:ext>
                </a:extLst>
              </a:tr>
              <a:tr h="34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200" b="0" kern="0">
                        <a:latin typeface="+mj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ctr" defTabSz="1019175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None/>
                      </a:pPr>
                      <a:endParaRPr lang="en-US" sz="200" kern="1200">
                        <a:solidFill>
                          <a:srgbClr val="264D8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432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1019175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4D82"/>
                        </a:buClr>
                        <a:buSzPct val="85000"/>
                        <a:buFont typeface="Wingdings" pitchFamily="2" charset="2"/>
                        <a:buChar char="n"/>
                        <a:tabLst/>
                        <a:defRPr/>
                      </a:pPr>
                      <a:endParaRPr lang="en-US" sz="200" b="0" kern="0" dirty="0">
                        <a:latin typeface="+mj-lt"/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4CF96E62-3A45-CC66-DA31-C8E1CA9DB014}"/>
              </a:ext>
            </a:extLst>
          </p:cNvPr>
          <p:cNvSpPr/>
          <p:nvPr/>
        </p:nvSpPr>
        <p:spPr bwMode="auto">
          <a:xfrm>
            <a:off x="1225162" y="704827"/>
            <a:ext cx="464570" cy="464570"/>
          </a:xfrm>
          <a:prstGeom prst="ellipse">
            <a:avLst/>
          </a:prstGeom>
          <a:solidFill>
            <a:srgbClr val="10335A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6F9FAC-2533-F735-52F8-ECDD15FED676}"/>
              </a:ext>
            </a:extLst>
          </p:cNvPr>
          <p:cNvSpPr/>
          <p:nvPr/>
        </p:nvSpPr>
        <p:spPr bwMode="auto">
          <a:xfrm>
            <a:off x="1167111" y="2252363"/>
            <a:ext cx="464570" cy="464570"/>
          </a:xfrm>
          <a:prstGeom prst="ellipse">
            <a:avLst/>
          </a:prstGeom>
          <a:solidFill>
            <a:srgbClr val="D4D6D7">
              <a:lumMod val="50000"/>
            </a:srgbClr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CE587E4-2458-056B-D26F-775C1914F116}"/>
              </a:ext>
            </a:extLst>
          </p:cNvPr>
          <p:cNvSpPr/>
          <p:nvPr/>
        </p:nvSpPr>
        <p:spPr bwMode="auto">
          <a:xfrm>
            <a:off x="1225162" y="3599934"/>
            <a:ext cx="464570" cy="464570"/>
          </a:xfrm>
          <a:prstGeom prst="ellipse">
            <a:avLst/>
          </a:prstGeom>
          <a:solidFill>
            <a:srgbClr val="2F65AE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>
                <a:solidFill>
                  <a:srgbClr val="FFFFFF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F66580-2FA5-9BCF-F77F-8C8DDCB5A4ED}"/>
              </a:ext>
            </a:extLst>
          </p:cNvPr>
          <p:cNvSpPr/>
          <p:nvPr/>
        </p:nvSpPr>
        <p:spPr bwMode="auto">
          <a:xfrm>
            <a:off x="1215110" y="4816711"/>
            <a:ext cx="464570" cy="464570"/>
          </a:xfrm>
          <a:prstGeom prst="ellipse">
            <a:avLst/>
          </a:prstGeom>
          <a:solidFill>
            <a:srgbClr val="D4D6D7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000000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3" name="Graphic 12" descr="Branching diagram with solid fill">
            <a:extLst>
              <a:ext uri="{FF2B5EF4-FFF2-40B4-BE49-F238E27FC236}">
                <a16:creationId xmlns:a16="http://schemas.microsoft.com/office/drawing/2014/main" id="{4E4E6844-6561-4227-D8DE-126C8646A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71169" y="4897675"/>
            <a:ext cx="803801" cy="803801"/>
          </a:xfrm>
          <a:prstGeom prst="rect">
            <a:avLst/>
          </a:prstGeom>
        </p:spPr>
      </p:pic>
      <p:pic>
        <p:nvPicPr>
          <p:cNvPr id="14" name="Graphic 13" descr="Microscope with solid fill">
            <a:extLst>
              <a:ext uri="{FF2B5EF4-FFF2-40B4-BE49-F238E27FC236}">
                <a16:creationId xmlns:a16="http://schemas.microsoft.com/office/drawing/2014/main" id="{70AE730E-6B5C-296D-4B68-DB0A8CA043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rgbClr val="7F8083">
                <a:shade val="45000"/>
                <a:satMod val="135000"/>
              </a:srgbClr>
              <a:prstClr val="white"/>
            </a:duotone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890" y="2469098"/>
            <a:ext cx="735760" cy="73576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BAB12-9A95-A876-719C-7086B0FAF52D}"/>
              </a:ext>
            </a:extLst>
          </p:cNvPr>
          <p:cNvGrpSpPr/>
          <p:nvPr/>
        </p:nvGrpSpPr>
        <p:grpSpPr>
          <a:xfrm>
            <a:off x="327538" y="1284040"/>
            <a:ext cx="968188" cy="512426"/>
            <a:chOff x="-415661" y="4532004"/>
            <a:chExt cx="1506070" cy="71545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62A9089-6BF8-F2AF-EAD0-6FE2FB45F819}"/>
                </a:ext>
              </a:extLst>
            </p:cNvPr>
            <p:cNvSpPr/>
            <p:nvPr/>
          </p:nvSpPr>
          <p:spPr>
            <a:xfrm>
              <a:off x="-415661" y="4532004"/>
              <a:ext cx="1506070" cy="715457"/>
            </a:xfrm>
            <a:prstGeom prst="roundRect">
              <a:avLst/>
            </a:prstGeom>
            <a:solidFill>
              <a:srgbClr val="10335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7" name="Picture 5" descr="Logo&#10;&#10;Description automatically generated">
              <a:extLst>
                <a:ext uri="{FF2B5EF4-FFF2-40B4-BE49-F238E27FC236}">
                  <a16:creationId xmlns:a16="http://schemas.microsoft.com/office/drawing/2014/main" id="{01770975-0152-82C2-88F7-AFCBD0B9FF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18578" y="4659537"/>
              <a:ext cx="1299220" cy="5021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A23E7B-A99D-D123-1EB1-34BFD1986C07}"/>
              </a:ext>
            </a:extLst>
          </p:cNvPr>
          <p:cNvGrpSpPr/>
          <p:nvPr/>
        </p:nvGrpSpPr>
        <p:grpSpPr>
          <a:xfrm>
            <a:off x="288976" y="3599934"/>
            <a:ext cx="968188" cy="993165"/>
            <a:chOff x="2775856" y="2785418"/>
            <a:chExt cx="1877754" cy="1877754"/>
          </a:xfrm>
        </p:grpSpPr>
        <p:pic>
          <p:nvPicPr>
            <p:cNvPr id="19" name="Picture 4" descr="Reactor, tank, chemical icon - Download on Iconfinder">
              <a:extLst>
                <a:ext uri="{FF2B5EF4-FFF2-40B4-BE49-F238E27FC236}">
                  <a16:creationId xmlns:a16="http://schemas.microsoft.com/office/drawing/2014/main" id="{A5591260-3B42-3C84-F9A1-BFDF383FDE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5856" y="2785418"/>
              <a:ext cx="1877754" cy="1877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DADB04F-546E-7A57-E8A0-F6B3970AC149}"/>
                </a:ext>
              </a:extLst>
            </p:cNvPr>
            <p:cNvGrpSpPr/>
            <p:nvPr/>
          </p:nvGrpSpPr>
          <p:grpSpPr>
            <a:xfrm>
              <a:off x="3314075" y="3902442"/>
              <a:ext cx="824989" cy="564924"/>
              <a:chOff x="3314075" y="3447603"/>
              <a:chExt cx="824989" cy="56492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1BA59732-1295-86E5-2F7C-556CEC0C3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318555" y="3706107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BAC5D7FA-D24C-17BF-4E6D-FC2ED16EC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98337" y="3799981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C816101-F417-30D7-C43A-0FA57D486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951319" y="3668595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A2CD2F6C-2280-2277-E7E9-311C4FF087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948057" y="3459200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1F54253-0AD5-A6C5-4271-8A23F017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26988" y="3579045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B1E81EC3-2FAC-A02E-153A-295DA4E0D5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739901" y="3526324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EF6693FE-EDE5-1BB8-C102-846AF0825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548928" y="3804563"/>
                <a:ext cx="187745" cy="207964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7A0F273-57CD-CE10-B4A8-455AA2340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rgbClr val="F4DBC9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3314075" y="3447603"/>
                <a:ext cx="187745" cy="207964"/>
              </a:xfrm>
              <a:prstGeom prst="rect">
                <a:avLst/>
              </a:prstGeom>
            </p:spPr>
          </p:pic>
        </p:grpSp>
      </p:grp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880512B8-ACA3-F14A-2AF2-FDC8EA39AB4A}"/>
              </a:ext>
            </a:extLst>
          </p:cNvPr>
          <p:cNvSpPr/>
          <p:nvPr/>
        </p:nvSpPr>
        <p:spPr>
          <a:xfrm flipV="1">
            <a:off x="-1234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2F863010-B5AA-F801-03BD-3184F51B7EC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939E6265-DE6E-9822-B543-03B1A9C82C12}"/>
              </a:ext>
            </a:extLst>
          </p:cNvPr>
          <p:cNvSpPr txBox="1">
            <a:spLocks/>
          </p:cNvSpPr>
          <p:nvPr/>
        </p:nvSpPr>
        <p:spPr>
          <a:xfrm>
            <a:off x="566040" y="305870"/>
            <a:ext cx="7995794" cy="4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Company Overview</a:t>
            </a:r>
          </a:p>
        </p:txBody>
      </p:sp>
    </p:spTree>
    <p:extLst>
      <p:ext uri="{BB962C8B-B14F-4D97-AF65-F5344CB8AC3E}">
        <p14:creationId xmlns:p14="http://schemas.microsoft.com/office/powerpoint/2010/main" val="2273011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4BD5E4-EEED-924D-8E33-2DC9E5BBC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86C84F9-93D6-FD67-BA13-6C387715E5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F2434523-5ABF-FC21-78EA-71724900CFAC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B4366332-20AC-AC75-9184-EBB5045D8C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9F95388-48B9-4030-32BD-0D411189B951}"/>
              </a:ext>
            </a:extLst>
          </p:cNvPr>
          <p:cNvSpPr txBox="1">
            <a:spLocks/>
          </p:cNvSpPr>
          <p:nvPr/>
        </p:nvSpPr>
        <p:spPr>
          <a:xfrm>
            <a:off x="566040" y="763180"/>
            <a:ext cx="7995794" cy="4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1" kern="1200">
                <a:solidFill>
                  <a:srgbClr val="E13C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E13C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Next-Generation Regenerative Medicine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B6F9C-F975-449B-BF51-B843C45481E4}"/>
              </a:ext>
            </a:extLst>
          </p:cNvPr>
          <p:cNvSpPr txBox="1">
            <a:spLocks/>
          </p:cNvSpPr>
          <p:nvPr/>
        </p:nvSpPr>
        <p:spPr>
          <a:xfrm>
            <a:off x="566040" y="305870"/>
            <a:ext cx="7995794" cy="4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PEP Biologic™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5152A8-9234-9A61-B0C1-5491B36AAFF1}"/>
              </a:ext>
            </a:extLst>
          </p:cNvPr>
          <p:cNvSpPr txBox="1">
            <a:spLocks/>
          </p:cNvSpPr>
          <p:nvPr/>
        </p:nvSpPr>
        <p:spPr>
          <a:xfrm>
            <a:off x="566040" y="1201276"/>
            <a:ext cx="9426098" cy="5316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Platelet-derived exosomes stabilized as a powder cake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Amenable to a wide array of regenerative medicine applications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Next-generation Regenerative Medicine 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Acellular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Allogeneic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Rapidly reconstituted and administered at point of care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Stable at ambient temperature for 2 years</a:t>
            </a:r>
          </a:p>
          <a:p>
            <a:pPr>
              <a:defRPr/>
            </a:pPr>
            <a:r>
              <a:rPr lang="en-US" sz="2400" b="1" dirty="0">
                <a:solidFill>
                  <a:srgbClr val="002060"/>
                </a:solidFill>
                <a:latin typeface="Calibri" panose="020F0502020204030204"/>
              </a:rPr>
              <a:t>Clinical-grade manufacturing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Established CMC Module compliant with FDA/EMA guidelines</a:t>
            </a:r>
            <a:endParaRPr lang="en-US" dirty="0">
              <a:solidFill>
                <a:srgbClr val="002060"/>
              </a:solidFill>
              <a:latin typeface="Calibri" panose="020F0502020204030204"/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Successful implementation of viral reduction unit operations</a:t>
            </a:r>
            <a:endParaRPr lang="en-US" dirty="0">
              <a:solidFill>
                <a:srgbClr val="002060"/>
              </a:solidFill>
              <a:latin typeface="Calibri" panose="020F0502020204030204"/>
              <a:ea typeface="Calibri"/>
              <a:cs typeface="Calibri"/>
            </a:endParaRP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Scaled, cost-effective, cGMP manufacturing process</a:t>
            </a:r>
          </a:p>
          <a:p>
            <a:pPr lvl="1">
              <a:defRPr/>
            </a:pPr>
            <a:r>
              <a:rPr lang="en-US" dirty="0">
                <a:solidFill>
                  <a:srgbClr val="002060"/>
                </a:solidFill>
                <a:latin typeface="Calibri" panose="020F0502020204030204"/>
              </a:rPr>
              <a:t>Unit operations amenable to continued scale-up</a:t>
            </a:r>
          </a:p>
        </p:txBody>
      </p:sp>
      <p:pic>
        <p:nvPicPr>
          <p:cNvPr id="32" name="Picture 31" descr="A close up of a bottle&#10;&#10;Description automatically generated">
            <a:extLst>
              <a:ext uri="{FF2B5EF4-FFF2-40B4-BE49-F238E27FC236}">
                <a16:creationId xmlns:a16="http://schemas.microsoft.com/office/drawing/2014/main" id="{AE3A235C-0458-952A-7DDB-CF7862AE4B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491" y="819106"/>
            <a:ext cx="2751855" cy="2609894"/>
          </a:xfrm>
          <a:prstGeom prst="rect">
            <a:avLst/>
          </a:prstGeom>
        </p:spPr>
      </p:pic>
      <p:pic>
        <p:nvPicPr>
          <p:cNvPr id="33" name="Picture 32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EAA289C5-5A8E-0DA6-A4FE-658BEB3EFA3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78" t="26072" r="23226" b="18710"/>
          <a:stretch/>
        </p:blipFill>
        <p:spPr>
          <a:xfrm>
            <a:off x="9124301" y="3727223"/>
            <a:ext cx="2924943" cy="2311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2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050593-2AB2-C312-10C5-3517524F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56C170-5006-EC29-25CD-E630B63623C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433F4F06-DBE3-234B-80B8-2F20CF335976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92805EFF-0DDD-70FE-6531-7EA72F29E96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5ECD7-A6C9-70F5-8E8C-85995C1803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238" y="1336794"/>
            <a:ext cx="8421241" cy="5057215"/>
          </a:xfrm>
          <a:prstGeom prst="rect">
            <a:avLst/>
          </a:prstGeom>
        </p:spPr>
      </p:pic>
      <p:sp>
        <p:nvSpPr>
          <p:cNvPr id="8" name="Round Single Corner Rectangle 8">
            <a:extLst>
              <a:ext uri="{FF2B5EF4-FFF2-40B4-BE49-F238E27FC236}">
                <a16:creationId xmlns:a16="http://schemas.microsoft.com/office/drawing/2014/main" id="{6686C9F5-1E9D-C436-AF80-B59C6079C729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93DC5F-99E0-C454-7A01-DB9853FA28A4}"/>
              </a:ext>
            </a:extLst>
          </p:cNvPr>
          <p:cNvSpPr txBox="1"/>
          <p:nvPr/>
        </p:nvSpPr>
        <p:spPr>
          <a:xfrm>
            <a:off x="619006" y="348734"/>
            <a:ext cx="11266455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0F345A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Adaptable Routes of Administration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6EFAD1-7C81-9737-D61D-684D81401589}"/>
              </a:ext>
            </a:extLst>
          </p:cNvPr>
          <p:cNvSpPr txBox="1"/>
          <p:nvPr/>
        </p:nvSpPr>
        <p:spPr>
          <a:xfrm>
            <a:off x="619007" y="721241"/>
            <a:ext cx="11266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E13C2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Rapidly Prepared and Administered in Multiple Configurations</a:t>
            </a:r>
          </a:p>
          <a:p>
            <a:pPr>
              <a:defRPr/>
            </a:pPr>
            <a:endParaRPr lang="en-US" sz="2000" b="1" i="1" dirty="0">
              <a:solidFill>
                <a:srgbClr val="E13C26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6EBEF1-D60E-10BD-080F-59952A096653}"/>
              </a:ext>
            </a:extLst>
          </p:cNvPr>
          <p:cNvSpPr txBox="1"/>
          <p:nvPr/>
        </p:nvSpPr>
        <p:spPr>
          <a:xfrm>
            <a:off x="1423709" y="4199727"/>
            <a:ext cx="133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RION PEP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597A3E-30BB-658D-07B3-3FBCDF2E9A65}"/>
              </a:ext>
            </a:extLst>
          </p:cNvPr>
          <p:cNvSpPr txBox="1"/>
          <p:nvPr/>
        </p:nvSpPr>
        <p:spPr>
          <a:xfrm>
            <a:off x="1423709" y="1336794"/>
            <a:ext cx="13339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/>
              </a:rPr>
              <a:t>RION PEP</a:t>
            </a:r>
          </a:p>
        </p:txBody>
      </p:sp>
      <p:pic>
        <p:nvPicPr>
          <p:cNvPr id="13" name="Image 9" descr="preencoded.png">
            <a:extLst>
              <a:ext uri="{FF2B5EF4-FFF2-40B4-BE49-F238E27FC236}">
                <a16:creationId xmlns:a16="http://schemas.microsoft.com/office/drawing/2014/main" id="{B50C93C6-BDC3-90E3-A05A-B61C8FF2E4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722075" y="1293880"/>
            <a:ext cx="941865" cy="865876"/>
          </a:xfrm>
          <a:prstGeom prst="rect">
            <a:avLst/>
          </a:prstGeom>
        </p:spPr>
      </p:pic>
      <p:pic>
        <p:nvPicPr>
          <p:cNvPr id="14" name="Image 9" descr="preencoded.png">
            <a:extLst>
              <a:ext uri="{FF2B5EF4-FFF2-40B4-BE49-F238E27FC236}">
                <a16:creationId xmlns:a16="http://schemas.microsoft.com/office/drawing/2014/main" id="{5D591BB5-B561-5396-8E75-B21AF173179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502925" y="1250966"/>
            <a:ext cx="941865" cy="86587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9CB094A-5EF5-7569-4FC2-D71080DDC722}"/>
              </a:ext>
            </a:extLst>
          </p:cNvPr>
          <p:cNvSpPr/>
          <p:nvPr/>
        </p:nvSpPr>
        <p:spPr>
          <a:xfrm>
            <a:off x="7056165" y="1632292"/>
            <a:ext cx="585400" cy="36016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TRL7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B8E215-0E34-81C1-03CD-8EC5EA02BAFA}"/>
              </a:ext>
            </a:extLst>
          </p:cNvPr>
          <p:cNvSpPr/>
          <p:nvPr/>
        </p:nvSpPr>
        <p:spPr>
          <a:xfrm>
            <a:off x="9462667" y="1643004"/>
            <a:ext cx="585400" cy="36016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TRL5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E2ECD2-86ED-398C-E033-D4E77E7F6257}"/>
              </a:ext>
            </a:extLst>
          </p:cNvPr>
          <p:cNvSpPr/>
          <p:nvPr/>
        </p:nvSpPr>
        <p:spPr>
          <a:xfrm>
            <a:off x="7056165" y="4368483"/>
            <a:ext cx="585400" cy="36016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TRL5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52DC795-45D2-8D4C-9B72-A4D5ED4479CF}"/>
              </a:ext>
            </a:extLst>
          </p:cNvPr>
          <p:cNvSpPr/>
          <p:nvPr/>
        </p:nvSpPr>
        <p:spPr>
          <a:xfrm>
            <a:off x="9462667" y="4368483"/>
            <a:ext cx="585400" cy="360160"/>
          </a:xfrm>
          <a:prstGeom prst="roundRect">
            <a:avLst/>
          </a:prstGeom>
          <a:solidFill>
            <a:srgbClr val="4472C4">
              <a:lumMod val="75000"/>
            </a:srgbClr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</a:rPr>
              <a:t>TRL6</a:t>
            </a:r>
          </a:p>
        </p:txBody>
      </p:sp>
    </p:spTree>
    <p:extLst>
      <p:ext uri="{BB962C8B-B14F-4D97-AF65-F5344CB8AC3E}">
        <p14:creationId xmlns:p14="http://schemas.microsoft.com/office/powerpoint/2010/main" val="176953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9BCF8-4AE9-E758-CF67-5310891E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C4EC38-1C10-A65D-98C1-4BA3D36720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19316BD1-6952-BCF2-61DA-81CABD8A1FA9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B510B39C-E415-C19D-F6F1-283C2512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sp>
        <p:nvSpPr>
          <p:cNvPr id="8" name="Round Single Corner Rectangle 8">
            <a:extLst>
              <a:ext uri="{FF2B5EF4-FFF2-40B4-BE49-F238E27FC236}">
                <a16:creationId xmlns:a16="http://schemas.microsoft.com/office/drawing/2014/main" id="{88E56E3B-41C8-DE72-FEF6-CC96C020066E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FD2721-9E45-37B2-EF58-F56095F07670}"/>
              </a:ext>
            </a:extLst>
          </p:cNvPr>
          <p:cNvSpPr txBox="1">
            <a:spLocks/>
          </p:cNvSpPr>
          <p:nvPr/>
        </p:nvSpPr>
        <p:spPr>
          <a:xfrm>
            <a:off x="566040" y="763180"/>
            <a:ext cx="11168760" cy="580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1" kern="1200">
                <a:solidFill>
                  <a:srgbClr val="E13C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E13C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Established cGMP Manufacturing Process at Scale with FDA Alignment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E13C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697943-BFA1-19F4-B6BE-742D09F3CAAD}"/>
              </a:ext>
            </a:extLst>
          </p:cNvPr>
          <p:cNvSpPr txBox="1">
            <a:spLocks/>
          </p:cNvSpPr>
          <p:nvPr/>
        </p:nvSpPr>
        <p:spPr>
          <a:xfrm>
            <a:off x="566040" y="305870"/>
            <a:ext cx="7995794" cy="4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Manufacturing Overview</a:t>
            </a:r>
          </a:p>
        </p:txBody>
      </p:sp>
      <p:pic>
        <p:nvPicPr>
          <p:cNvPr id="5" name="Picture 4" descr="A diagram of a diagram of a bottle and a bottle&#10;&#10;Description automatically generated with medium confidence">
            <a:extLst>
              <a:ext uri="{FF2B5EF4-FFF2-40B4-BE49-F238E27FC236}">
                <a16:creationId xmlns:a16="http://schemas.microsoft.com/office/drawing/2014/main" id="{C6AC77E3-E88D-4330-7349-556FEDD68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7" r="6381" b="37756"/>
          <a:stretch/>
        </p:blipFill>
        <p:spPr>
          <a:xfrm>
            <a:off x="566040" y="1348787"/>
            <a:ext cx="11168759" cy="38292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B3A303-80D8-9270-67AE-7DD6EF2675CE}"/>
              </a:ext>
            </a:extLst>
          </p:cNvPr>
          <p:cNvSpPr txBox="1"/>
          <p:nvPr/>
        </p:nvSpPr>
        <p:spPr>
          <a:xfrm>
            <a:off x="766889" y="5731630"/>
            <a:ext cx="10767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002060"/>
                </a:solidFill>
                <a:latin typeface="Calibri" panose="020F0502020204030204"/>
              </a:rPr>
              <a:t>PEP manufacturing process has been scaled to meet Phase 3 and Commercial needs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1E49B8-3B51-D268-3D20-A3640CAD029F}"/>
              </a:ext>
            </a:extLst>
          </p:cNvPr>
          <p:cNvSpPr/>
          <p:nvPr/>
        </p:nvSpPr>
        <p:spPr>
          <a:xfrm>
            <a:off x="5309937" y="2727158"/>
            <a:ext cx="753979" cy="4491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F1D93F4-4C98-0C82-A21E-63A1F940FCBF}"/>
              </a:ext>
            </a:extLst>
          </p:cNvPr>
          <p:cNvSpPr txBox="1"/>
          <p:nvPr/>
        </p:nvSpPr>
        <p:spPr>
          <a:xfrm>
            <a:off x="5265289" y="2797858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Cleanup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4542EAB-E851-8180-8A7B-7570235C4D20}"/>
              </a:ext>
            </a:extLst>
          </p:cNvPr>
          <p:cNvSpPr/>
          <p:nvPr/>
        </p:nvSpPr>
        <p:spPr>
          <a:xfrm>
            <a:off x="5230827" y="1919312"/>
            <a:ext cx="912315" cy="44917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F05C8B-6982-088C-BB4F-B704CB6C98F4}"/>
              </a:ext>
            </a:extLst>
          </p:cNvPr>
          <p:cNvSpPr txBox="1"/>
          <p:nvPr/>
        </p:nvSpPr>
        <p:spPr>
          <a:xfrm>
            <a:off x="5193808" y="2006708"/>
            <a:ext cx="972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Separation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C7CB3A-F427-A028-0AFC-433738EECC48}"/>
              </a:ext>
            </a:extLst>
          </p:cNvPr>
          <p:cNvSpPr/>
          <p:nvPr/>
        </p:nvSpPr>
        <p:spPr>
          <a:xfrm>
            <a:off x="5303625" y="3529627"/>
            <a:ext cx="753979" cy="4083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9B70B3-0A58-4F5A-F37B-E8D1FA48562E}"/>
              </a:ext>
            </a:extLst>
          </p:cNvPr>
          <p:cNvSpPr txBox="1"/>
          <p:nvPr/>
        </p:nvSpPr>
        <p:spPr>
          <a:xfrm>
            <a:off x="5217163" y="3501091"/>
            <a:ext cx="9253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Pathogen</a:t>
            </a:r>
          </a:p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409784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57E583-915A-22D2-BC97-B0189D48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11DAB9-E034-F72A-91E9-9EFBB4FB9A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190E8C54-0C4F-8A61-59A5-E6CC530AF5C0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60FCB81B-8BB1-B8DF-9C9D-C9EEA94EA8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sp>
        <p:nvSpPr>
          <p:cNvPr id="8" name="Round Single Corner Rectangle 8">
            <a:extLst>
              <a:ext uri="{FF2B5EF4-FFF2-40B4-BE49-F238E27FC236}">
                <a16:creationId xmlns:a16="http://schemas.microsoft.com/office/drawing/2014/main" id="{6C747679-DD9B-819B-FD54-13DEEF22C46F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9889794B-21C2-7F19-795E-568296A51BC8}"/>
              </a:ext>
            </a:extLst>
          </p:cNvPr>
          <p:cNvSpPr txBox="1">
            <a:spLocks/>
          </p:cNvSpPr>
          <p:nvPr/>
        </p:nvSpPr>
        <p:spPr>
          <a:xfrm>
            <a:off x="413938" y="622532"/>
            <a:ext cx="11778062" cy="421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1" kern="1200">
                <a:solidFill>
                  <a:srgbClr val="E13C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E13C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Dermal, Musculoskeletal, and Toxic Inhalation Injuries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E13C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8E76C-3BD0-976C-7A17-70F7F323422E}"/>
              </a:ext>
            </a:extLst>
          </p:cNvPr>
          <p:cNvSpPr txBox="1">
            <a:spLocks/>
          </p:cNvSpPr>
          <p:nvPr/>
        </p:nvSpPr>
        <p:spPr>
          <a:xfrm>
            <a:off x="413938" y="174236"/>
            <a:ext cx="7995794" cy="457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i="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Clinical Programs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F8513864-4618-0C6A-A0FE-53C3F3DEB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6837239"/>
              </p:ext>
            </p:extLst>
          </p:nvPr>
        </p:nvGraphicFramePr>
        <p:xfrm>
          <a:off x="413938" y="1279963"/>
          <a:ext cx="11538575" cy="4942414"/>
        </p:xfrm>
        <a:graphic>
          <a:graphicData uri="http://schemas.openxmlformats.org/drawingml/2006/table">
            <a:tbl>
              <a:tblPr firstRow="1" bandRow="1"/>
              <a:tblGrid>
                <a:gridCol w="1673729">
                  <a:extLst>
                    <a:ext uri="{9D8B030D-6E8A-4147-A177-3AD203B41FA5}">
                      <a16:colId xmlns:a16="http://schemas.microsoft.com/office/drawing/2014/main" val="2544498260"/>
                    </a:ext>
                  </a:extLst>
                </a:gridCol>
                <a:gridCol w="2126861">
                  <a:extLst>
                    <a:ext uri="{9D8B030D-6E8A-4147-A177-3AD203B41FA5}">
                      <a16:colId xmlns:a16="http://schemas.microsoft.com/office/drawing/2014/main" val="3589353744"/>
                    </a:ext>
                  </a:extLst>
                </a:gridCol>
                <a:gridCol w="1169313">
                  <a:extLst>
                    <a:ext uri="{9D8B030D-6E8A-4147-A177-3AD203B41FA5}">
                      <a16:colId xmlns:a16="http://schemas.microsoft.com/office/drawing/2014/main" val="2194367443"/>
                    </a:ext>
                  </a:extLst>
                </a:gridCol>
                <a:gridCol w="1642168">
                  <a:extLst>
                    <a:ext uri="{9D8B030D-6E8A-4147-A177-3AD203B41FA5}">
                      <a16:colId xmlns:a16="http://schemas.microsoft.com/office/drawing/2014/main" val="2011310876"/>
                    </a:ext>
                  </a:extLst>
                </a:gridCol>
                <a:gridCol w="1642168">
                  <a:extLst>
                    <a:ext uri="{9D8B030D-6E8A-4147-A177-3AD203B41FA5}">
                      <a16:colId xmlns:a16="http://schemas.microsoft.com/office/drawing/2014/main" val="1694923298"/>
                    </a:ext>
                  </a:extLst>
                </a:gridCol>
                <a:gridCol w="1642168">
                  <a:extLst>
                    <a:ext uri="{9D8B030D-6E8A-4147-A177-3AD203B41FA5}">
                      <a16:colId xmlns:a16="http://schemas.microsoft.com/office/drawing/2014/main" val="61496425"/>
                    </a:ext>
                  </a:extLst>
                </a:gridCol>
                <a:gridCol w="1642168">
                  <a:extLst>
                    <a:ext uri="{9D8B030D-6E8A-4147-A177-3AD203B41FA5}">
                      <a16:colId xmlns:a16="http://schemas.microsoft.com/office/drawing/2014/main" val="2687100682"/>
                    </a:ext>
                  </a:extLst>
                </a:gridCol>
              </a:tblGrid>
              <a:tr h="55135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THERAPEUTIC AREA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INDICATION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PRODUCT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ysClr val="windowText" lastClr="000000"/>
                          </a:solidFill>
                        </a:rPr>
                        <a:t>PHASE OF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07566"/>
                  </a:ext>
                </a:extLst>
              </a:tr>
              <a:tr h="498486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Preclinical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Phase 1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Phase 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</a:rPr>
                        <a:t>Phase 3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84531"/>
                  </a:ext>
                </a:extLst>
              </a:tr>
              <a:tr h="49848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Advanced 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Wound Care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Diabetic Foot Ulcers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Topical PEP™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69786"/>
                  </a:ext>
                </a:extLst>
              </a:tr>
              <a:tr h="4984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Pressure Ulcers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Topical PEP™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05261"/>
                  </a:ext>
                </a:extLst>
              </a:tr>
              <a:tr h="498486">
                <a:tc vMerge="1">
                  <a:txBody>
                    <a:bodyPr/>
                    <a:lstStyle/>
                    <a:p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Chronic Radiation Ulcers*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Topical PEP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™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451852"/>
                  </a:ext>
                </a:extLst>
              </a:tr>
              <a:tr h="498486">
                <a:tc v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No Options Wounds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Topical/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Spray PEP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™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486863"/>
                  </a:ext>
                </a:extLst>
              </a:tr>
              <a:tr h="4984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Pulmonary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Smoke Inhalation*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Nebulized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™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7D31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9849"/>
                  </a:ext>
                </a:extLst>
              </a:tr>
              <a:tr h="49848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Musculoskeletal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Knee Osteoarthritis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IA PEP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™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722539"/>
                  </a:ext>
                </a:extLst>
              </a:tr>
              <a:tr h="498486">
                <a:tc vMerge="1">
                  <a:txBody>
                    <a:bodyPr/>
                    <a:lstStyle/>
                    <a:p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Achilles Tendinopathy*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IT PEP</a:t>
                      </a:r>
                      <a:r>
                        <a:rPr kumimoji="0" lang="en-US" sz="16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TM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949769"/>
                  </a:ext>
                </a:extLst>
              </a:tr>
            </a:tbl>
          </a:graphicData>
        </a:graphic>
      </p:graphicFrame>
      <p:sp>
        <p:nvSpPr>
          <p:cNvPr id="19" name="Arrow: Pentagon 8">
            <a:extLst>
              <a:ext uri="{FF2B5EF4-FFF2-40B4-BE49-F238E27FC236}">
                <a16:creationId xmlns:a16="http://schemas.microsoft.com/office/drawing/2014/main" id="{03BE9C39-010A-22D2-8CF3-5885505AF569}"/>
              </a:ext>
            </a:extLst>
          </p:cNvPr>
          <p:cNvSpPr/>
          <p:nvPr/>
        </p:nvSpPr>
        <p:spPr bwMode="gray">
          <a:xfrm>
            <a:off x="5451794" y="2454851"/>
            <a:ext cx="620726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36F20-D4EE-1801-1D5F-D73FAF06EC2D}"/>
              </a:ext>
            </a:extLst>
          </p:cNvPr>
          <p:cNvSpPr txBox="1"/>
          <p:nvPr/>
        </p:nvSpPr>
        <p:spPr>
          <a:xfrm>
            <a:off x="358778" y="6210381"/>
            <a:ext cx="35715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2060"/>
                </a:solidFill>
                <a:latin typeface="Calibri" panose="020F0502020204030204"/>
              </a:rPr>
              <a:t>* In collaboration with the Department of War</a:t>
            </a:r>
          </a:p>
        </p:txBody>
      </p:sp>
      <p:sp>
        <p:nvSpPr>
          <p:cNvPr id="21" name="Arrow: Pentagon 8">
            <a:extLst>
              <a:ext uri="{FF2B5EF4-FFF2-40B4-BE49-F238E27FC236}">
                <a16:creationId xmlns:a16="http://schemas.microsoft.com/office/drawing/2014/main" id="{E4B5EE9D-8A95-992F-446D-4B161978F30C}"/>
              </a:ext>
            </a:extLst>
          </p:cNvPr>
          <p:cNvSpPr/>
          <p:nvPr/>
        </p:nvSpPr>
        <p:spPr bwMode="gray">
          <a:xfrm>
            <a:off x="5451794" y="3020731"/>
            <a:ext cx="620726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328D01D9-2BCE-62AE-20E0-A938265883A1}"/>
              </a:ext>
            </a:extLst>
          </p:cNvPr>
          <p:cNvSpPr/>
          <p:nvPr/>
        </p:nvSpPr>
        <p:spPr bwMode="gray">
          <a:xfrm>
            <a:off x="5451794" y="3593071"/>
            <a:ext cx="308260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3F64C697-ED52-5740-71B1-18571E41976D}"/>
              </a:ext>
            </a:extLst>
          </p:cNvPr>
          <p:cNvSpPr/>
          <p:nvPr/>
        </p:nvSpPr>
        <p:spPr bwMode="gray">
          <a:xfrm>
            <a:off x="5451794" y="4194895"/>
            <a:ext cx="620726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Expanded Access Program Active Under 15+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spIND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00BAE35D-BFF6-DF45-7AA0-65F59220AD63}"/>
              </a:ext>
            </a:extLst>
          </p:cNvPr>
          <p:cNvSpPr/>
          <p:nvPr/>
        </p:nvSpPr>
        <p:spPr bwMode="gray">
          <a:xfrm>
            <a:off x="5451794" y="5291155"/>
            <a:ext cx="308260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Arrow: Pentagon 24">
            <a:extLst>
              <a:ext uri="{FF2B5EF4-FFF2-40B4-BE49-F238E27FC236}">
                <a16:creationId xmlns:a16="http://schemas.microsoft.com/office/drawing/2014/main" id="{98339549-6A87-8E3F-19BA-23996F45D628}"/>
              </a:ext>
            </a:extLst>
          </p:cNvPr>
          <p:cNvSpPr/>
          <p:nvPr/>
        </p:nvSpPr>
        <p:spPr bwMode="gray">
          <a:xfrm>
            <a:off x="5451794" y="5798325"/>
            <a:ext cx="3082606" cy="365760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ABB2ED5-A055-B744-FCCC-474A1B0C94F7}"/>
              </a:ext>
            </a:extLst>
          </p:cNvPr>
          <p:cNvSpPr/>
          <p:nvPr/>
        </p:nvSpPr>
        <p:spPr bwMode="gray">
          <a:xfrm>
            <a:off x="5451794" y="4767446"/>
            <a:ext cx="1551709" cy="339452"/>
          </a:xfrm>
          <a:prstGeom prst="homePlate">
            <a:avLst/>
          </a:prstGeom>
          <a:solidFill>
            <a:sysClr val="windowText" lastClr="000000">
              <a:lumMod val="75000"/>
              <a:lumOff val="25000"/>
            </a:sysClr>
          </a:solidFill>
          <a:ln w="222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05F48E-50EC-70F8-E19C-091F782E04DD}"/>
              </a:ext>
            </a:extLst>
          </p:cNvPr>
          <p:cNvSpPr txBox="1"/>
          <p:nvPr/>
        </p:nvSpPr>
        <p:spPr>
          <a:xfrm>
            <a:off x="10591869" y="2448893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D50F"/>
                </a:solidFill>
                <a:latin typeface="Calibri" panose="020F0502020204030204"/>
              </a:rPr>
              <a:t>1H 2026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64A5D9-0950-78D6-90D7-640A5B077C74}"/>
              </a:ext>
            </a:extLst>
          </p:cNvPr>
          <p:cNvSpPr txBox="1"/>
          <p:nvPr/>
        </p:nvSpPr>
        <p:spPr>
          <a:xfrm>
            <a:off x="8913302" y="2448893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E1854B3-3FE3-55B2-DCB9-ECEB341D75F4}"/>
              </a:ext>
            </a:extLst>
          </p:cNvPr>
          <p:cNvSpPr txBox="1"/>
          <p:nvPr/>
        </p:nvSpPr>
        <p:spPr>
          <a:xfrm>
            <a:off x="7268986" y="2448893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A1C4CC-365F-944E-D7BC-77189B109255}"/>
              </a:ext>
            </a:extLst>
          </p:cNvPr>
          <p:cNvSpPr txBox="1"/>
          <p:nvPr/>
        </p:nvSpPr>
        <p:spPr>
          <a:xfrm>
            <a:off x="5672798" y="2448893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DDB4F60-8019-AD7F-6565-A5D25A756AC5}"/>
              </a:ext>
            </a:extLst>
          </p:cNvPr>
          <p:cNvSpPr txBox="1"/>
          <p:nvPr/>
        </p:nvSpPr>
        <p:spPr>
          <a:xfrm>
            <a:off x="10591869" y="300420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D50F"/>
                </a:solidFill>
                <a:latin typeface="Calibri" panose="020F0502020204030204"/>
              </a:rPr>
              <a:t>2H 2026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29C848-AF64-9C30-5ABA-D554D25DE176}"/>
              </a:ext>
            </a:extLst>
          </p:cNvPr>
          <p:cNvSpPr txBox="1"/>
          <p:nvPr/>
        </p:nvSpPr>
        <p:spPr>
          <a:xfrm>
            <a:off x="7268986" y="3018725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7AD80E7-4EE2-38D7-3354-E6003D8FF303}"/>
              </a:ext>
            </a:extLst>
          </p:cNvPr>
          <p:cNvSpPr txBox="1"/>
          <p:nvPr/>
        </p:nvSpPr>
        <p:spPr>
          <a:xfrm>
            <a:off x="5672798" y="3018725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8FCF68-64FA-F999-0C75-91A018C1EE73}"/>
              </a:ext>
            </a:extLst>
          </p:cNvPr>
          <p:cNvSpPr txBox="1"/>
          <p:nvPr/>
        </p:nvSpPr>
        <p:spPr>
          <a:xfrm>
            <a:off x="7257503" y="3605921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D50F"/>
                </a:solidFill>
                <a:latin typeface="Calibri" panose="020F0502020204030204"/>
              </a:rPr>
              <a:t>Q4 2025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3B4BA0-1A79-2BC9-4978-5766091A16E4}"/>
              </a:ext>
            </a:extLst>
          </p:cNvPr>
          <p:cNvSpPr txBox="1"/>
          <p:nvPr/>
        </p:nvSpPr>
        <p:spPr>
          <a:xfrm>
            <a:off x="5672798" y="3605921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7A211C-119C-AAE5-CBE3-83EE8FBEA828}"/>
              </a:ext>
            </a:extLst>
          </p:cNvPr>
          <p:cNvSpPr txBox="1"/>
          <p:nvPr/>
        </p:nvSpPr>
        <p:spPr>
          <a:xfrm>
            <a:off x="8913302" y="3003201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9E746E-B76A-A63A-6817-4CFF16B5072B}"/>
              </a:ext>
            </a:extLst>
          </p:cNvPr>
          <p:cNvSpPr txBox="1"/>
          <p:nvPr/>
        </p:nvSpPr>
        <p:spPr>
          <a:xfrm>
            <a:off x="5672798" y="4770333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2184EB-69AB-A0F6-A2E6-A5C681D655E5}"/>
              </a:ext>
            </a:extLst>
          </p:cNvPr>
          <p:cNvSpPr txBox="1"/>
          <p:nvPr/>
        </p:nvSpPr>
        <p:spPr>
          <a:xfrm>
            <a:off x="5672798" y="5310517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1ED6E0-3F39-FC36-41DD-79E91F45C7D7}"/>
              </a:ext>
            </a:extLst>
          </p:cNvPr>
          <p:cNvSpPr txBox="1"/>
          <p:nvPr/>
        </p:nvSpPr>
        <p:spPr>
          <a:xfrm>
            <a:off x="7008428" y="5307198"/>
            <a:ext cx="165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DD50F"/>
                </a:solidFill>
                <a:latin typeface="Calibri" panose="020F0502020204030204"/>
              </a:rPr>
              <a:t>LPFV Q1 2026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8DB68C-29F8-7DFD-D9BA-568D6B466452}"/>
              </a:ext>
            </a:extLst>
          </p:cNvPr>
          <p:cNvSpPr txBox="1"/>
          <p:nvPr/>
        </p:nvSpPr>
        <p:spPr>
          <a:xfrm>
            <a:off x="5672798" y="5798325"/>
            <a:ext cx="1103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" panose="020F0502020204030204"/>
              </a:rPr>
              <a:t>Complete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26F0701-B609-C583-5053-BD1D99B1B640}"/>
              </a:ext>
            </a:extLst>
          </p:cNvPr>
          <p:cNvSpPr txBox="1"/>
          <p:nvPr/>
        </p:nvSpPr>
        <p:spPr>
          <a:xfrm>
            <a:off x="7003503" y="5798325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EDD50F"/>
                </a:solidFill>
                <a:latin typeface="Calibri" panose="020F0502020204030204"/>
              </a:rPr>
              <a:t>FPFV Q1 2026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C7DC014-9982-FE03-E989-B92EC7B9788D}"/>
              </a:ext>
            </a:extLst>
          </p:cNvPr>
          <p:cNvSpPr txBox="1"/>
          <p:nvPr/>
        </p:nvSpPr>
        <p:spPr>
          <a:xfrm>
            <a:off x="9968748" y="2472977"/>
            <a:ext cx="688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alibri" panose="020F0502020204030204"/>
              </a:rPr>
              <a:t>EOP2</a:t>
            </a:r>
          </a:p>
        </p:txBody>
      </p:sp>
    </p:spTree>
    <p:extLst>
      <p:ext uri="{BB962C8B-B14F-4D97-AF65-F5344CB8AC3E}">
        <p14:creationId xmlns:p14="http://schemas.microsoft.com/office/powerpoint/2010/main" val="35612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9DC160-A477-6325-0133-DD371E39F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208DE32-537B-94D2-239B-3BEEEDE010C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651815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</a:rPr>
              <a:t>State of the Technology Meeting: Platelet and Platelet-like Products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umin Pro"/>
              <a:ea typeface="+mn-ea"/>
              <a:cs typeface="+mn-cs"/>
            </a:endParaRPr>
          </a:p>
        </p:txBody>
      </p:sp>
      <p:sp>
        <p:nvSpPr>
          <p:cNvPr id="29" name="Round Single Corner Rectangle 8">
            <a:extLst>
              <a:ext uri="{FF2B5EF4-FFF2-40B4-BE49-F238E27FC236}">
                <a16:creationId xmlns:a16="http://schemas.microsoft.com/office/drawing/2014/main" id="{4B76B4CB-6933-6F35-AA67-D08E3D4A9286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A close up of bubbles&#10;&#10;Description automatically generated">
            <a:extLst>
              <a:ext uri="{FF2B5EF4-FFF2-40B4-BE49-F238E27FC236}">
                <a16:creationId xmlns:a16="http://schemas.microsoft.com/office/drawing/2014/main" id="{B03BAE23-8259-AAD8-CDC7-A681B35F0E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683" t="6238" r="60244" b="10499"/>
          <a:stretch/>
        </p:blipFill>
        <p:spPr>
          <a:xfrm>
            <a:off x="0" y="1054884"/>
            <a:ext cx="231263" cy="5803115"/>
          </a:xfrm>
          <a:prstGeom prst="round1Rect">
            <a:avLst>
              <a:gd name="adj" fmla="val 37311"/>
            </a:avLst>
          </a:prstGeom>
        </p:spPr>
      </p:pic>
      <p:sp>
        <p:nvSpPr>
          <p:cNvPr id="8" name="Round Single Corner Rectangle 8">
            <a:extLst>
              <a:ext uri="{FF2B5EF4-FFF2-40B4-BE49-F238E27FC236}">
                <a16:creationId xmlns:a16="http://schemas.microsoft.com/office/drawing/2014/main" id="{4F37D975-B203-B9AF-E73B-CB6D21DA0796}"/>
              </a:ext>
            </a:extLst>
          </p:cNvPr>
          <p:cNvSpPr/>
          <p:nvPr/>
        </p:nvSpPr>
        <p:spPr>
          <a:xfrm flipV="1">
            <a:off x="0" y="0"/>
            <a:ext cx="231263" cy="999640"/>
          </a:xfrm>
          <a:prstGeom prst="round1Rect">
            <a:avLst>
              <a:gd name="adj" fmla="val 40332"/>
            </a:avLst>
          </a:prstGeom>
          <a:solidFill>
            <a:srgbClr val="E13C2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8EF9D918-8D3F-E06B-DC2C-FC8F0D9DCF91}"/>
              </a:ext>
            </a:extLst>
          </p:cNvPr>
          <p:cNvSpPr txBox="1">
            <a:spLocks/>
          </p:cNvSpPr>
          <p:nvPr/>
        </p:nvSpPr>
        <p:spPr>
          <a:xfrm>
            <a:off x="566040" y="160208"/>
            <a:ext cx="11059920" cy="869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i="1" kern="1200">
                <a:solidFill>
                  <a:srgbClr val="E13C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E13C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RION has partnered with Scientists and Clinicians throughout the DoD to expand the application of PEP Drug Product into the CBRN MCM space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E13C2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39F1E8A-3ABF-1985-B3F5-9CC6F991C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69340"/>
              </p:ext>
            </p:extLst>
          </p:nvPr>
        </p:nvGraphicFramePr>
        <p:xfrm>
          <a:off x="566040" y="841778"/>
          <a:ext cx="11374170" cy="5331824"/>
        </p:xfrm>
        <a:graphic>
          <a:graphicData uri="http://schemas.openxmlformats.org/drawingml/2006/table">
            <a:tbl>
              <a:tblPr firstRow="1" bandRow="1"/>
              <a:tblGrid>
                <a:gridCol w="2167213">
                  <a:extLst>
                    <a:ext uri="{9D8B030D-6E8A-4147-A177-3AD203B41FA5}">
                      <a16:colId xmlns:a16="http://schemas.microsoft.com/office/drawing/2014/main" val="3940265159"/>
                    </a:ext>
                  </a:extLst>
                </a:gridCol>
                <a:gridCol w="1878504">
                  <a:extLst>
                    <a:ext uri="{9D8B030D-6E8A-4147-A177-3AD203B41FA5}">
                      <a16:colId xmlns:a16="http://schemas.microsoft.com/office/drawing/2014/main" val="2920110802"/>
                    </a:ext>
                  </a:extLst>
                </a:gridCol>
                <a:gridCol w="3472069">
                  <a:extLst>
                    <a:ext uri="{9D8B030D-6E8A-4147-A177-3AD203B41FA5}">
                      <a16:colId xmlns:a16="http://schemas.microsoft.com/office/drawing/2014/main" val="786641573"/>
                    </a:ext>
                  </a:extLst>
                </a:gridCol>
                <a:gridCol w="3856384">
                  <a:extLst>
                    <a:ext uri="{9D8B030D-6E8A-4147-A177-3AD203B41FA5}">
                      <a16:colId xmlns:a16="http://schemas.microsoft.com/office/drawing/2014/main" val="938352649"/>
                    </a:ext>
                  </a:extLst>
                </a:gridCol>
              </a:tblGrid>
              <a:tr h="664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Indication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Development Stage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Institution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Funding Support</a:t>
                      </a: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20782"/>
                  </a:ext>
                </a:extLst>
              </a:tr>
              <a:tr h="76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Radiation Ulcers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Phase 1 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Walter Reed National Military Medical Center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</a:rPr>
                        <a:t>Trial supported by WRNMMC Cancer Center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09801"/>
                  </a:ext>
                </a:extLst>
              </a:tr>
              <a:tr h="1453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Achilles Tendinopathy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Phase 1 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Uniformed Services University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</a:rPr>
                        <a:t>Funding provided by CDMRP-MTEC Award ($2.7M)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098804"/>
                  </a:ext>
                </a:extLst>
              </a:tr>
              <a:tr h="664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Radiation Dermatitis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Preclinical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n-lt"/>
                        </a:rPr>
                        <a:t>Uniformed Services University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</a:rPr>
                        <a:t>Rion-sponsored CRADA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969490"/>
                  </a:ext>
                </a:extLst>
              </a:tr>
              <a:tr h="664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Toxic Pulmonary Exposures (smoke)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Preclinical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Institute for Chemical Defense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</a:rPr>
                        <a:t>FY23 CDMRP-TERP Award ($2.4M)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11831"/>
                  </a:ext>
                </a:extLst>
              </a:tr>
              <a:tr h="6644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Toxic Pulmonary Exposures (mustard)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Preclinical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2000" dirty="0">
                          <a:latin typeface="+mn-lt"/>
                        </a:rPr>
                        <a:t>Institute for Chemical Defense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2000" dirty="0">
                          <a:latin typeface="+mn-lt"/>
                        </a:rPr>
                        <a:t>ICD Intramural NIH Award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65A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461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88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E1A60-95CC-5CD6-430A-B8C708BB7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2DE36-5E3B-C5E2-EC78-E09F03501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76" y="1961943"/>
            <a:ext cx="6910899" cy="187124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Rion Inc.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Platelet-Derived Exosome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Therapeutics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D6A4-3944-4C1A-5F16-B3772B79B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34755" y="4131364"/>
            <a:ext cx="5528541" cy="1275523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Chris Paradise, PhD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VP, Research and Development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</a:rPr>
              <a:t>email: paradise@riontx.com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C0011F0-C30F-A6A9-4697-2F5C8DEC6B59}"/>
              </a:ext>
            </a:extLst>
          </p:cNvPr>
          <p:cNvGrpSpPr/>
          <p:nvPr/>
        </p:nvGrpSpPr>
        <p:grpSpPr>
          <a:xfrm>
            <a:off x="6697338" y="238538"/>
            <a:ext cx="3803374" cy="1544500"/>
            <a:chOff x="6533322" y="119270"/>
            <a:chExt cx="3803374" cy="15445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645CF3-35DC-E1F0-DC98-4358589A2C98}"/>
                </a:ext>
              </a:extLst>
            </p:cNvPr>
            <p:cNvSpPr/>
            <p:nvPr/>
          </p:nvSpPr>
          <p:spPr>
            <a:xfrm>
              <a:off x="6533322" y="119270"/>
              <a:ext cx="3803374" cy="1544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cumin Pro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1413A6A-EC21-4A5D-689E-D914EE25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02334" y="213729"/>
              <a:ext cx="3528344" cy="13440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5678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5512f074ded1c38280b775f"/>
  <p:tag name="FIGURESLIDEID" val="bd7d1ea8-1251-489a-a8a6-3914f52299b2"/>
  <p:tag name="SELECTIONIDS" val="16d72bc0-557c-4bcd-8793-5af4e40eb329"/>
  <p:tag name="TRANSPARENTBACKGROUND" val="true"/>
  <p:tag name="VERSION" val="1746894384578"/>
  <p:tag name="TITLE" val="PEP ROAs"/>
  <p:tag name="CREATORNAME" val="Chris Paradise"/>
  <p:tag name="DATEINSERTED" val="1746894390404"/>
  <p:tag name="DPI" val="300"/>
  <p:tag name="BIOJSON" val="{&quot;id&quot;:&quot;1dbbae04-0aaa-4d9a-a6d7-2497ee3b5fc6&quot;,&quot;objects&quot;:{&quot;16d72bc0-557c-4bcd-8793-5af4e40eb329&quot;:{&quot;id&quot;:&quot;16d72bc0-557c-4bcd-8793-5af4e40eb329&quot;,&quot;name&quot;:&quot;Vascular sealant syringe&quot;,&quot;displayName&quot;:&quot;&quot;,&quot;type&quot;:&quot;FIGURE_OBJECT&quot;,&quot;relativeTransform&quot;:{&quot;translate&quot;:{&quot;x&quot;:-10.982707473646428,&quot;y&quot;:-251.17391015857234},&quot;rotate&quot;:5.38816351445154,&quot;skewX&quot;:-2.0839842317132813e-15,&quot;scale&quot;:{&quot;x&quot;:-0.8480564954520247,&quot;y&quot;:0.8251382271827137}},&quot;image&quot;:{&quot;url&quot;:&quot;https://icons.biorender.com/biorender/61c233a54b9e780029309716/20211221201143/image/vascular-sealant-syringe.png&quot;,&quot;isPremium&quot;:false,&quot;size&quot;:{&quot;x&quot;:75,&quot;y&quot;:172.1590909090909}},&quot;source&quot;:{&quot;id&quot;:&quot;61c233a54b9e780029309716&quot;,&quot;type&quot;:&quot;ASSETS&quot;},&quot;isPremium&quot;:false,&quot;parent&quot;:{&quot;type&quot;:&quot;CHILD&quot;,&quot;parentId&quot;:&quot;bd7d1ea8-1251-489a-a8a6-3914f52299b2&quot;,&quot;order&quot;:&quot;999997&quot;}},&quot;bd7d1ea8-1251-489a-a8a6-3914f52299b2&quot;:{&quot;id&quot;:&quot;bd7d1ea8-1251-489a-a8a6-3914f52299b2&quot;,&quot;type&quot;:&quot;FIGURE_OBJECT&quot;,&quot;document&quot;:{&quot;type&quot;:&quot;FIGURE&quot;,&quot;canvasType&quot;:&quot;FIGURE&quot;,&quot;units&quot;:&quot;in&quot;},&quot;parent&quot;:{&quot;type&quot;:&quot;DOCUMENT&quot;,&quot;parentId&quot;:&quot;1dbbae04-0aaa-4d9a-a6d7-2497ee3b5fc6&quot;,&quot;order&quot;:&quot;6&quot;}},&quot;1dbbae04-0aaa-4d9a-a6d7-2497ee3b5fc6&quot;:{&quot;id&quot;:&quot;1dbbae04-0aaa-4d9a-a6d7-2497ee3b5fc6&quot;,&quot;type&quot;:&quot;FIGURE_OBJECT&quot;,&quot;document&quot;:{&quot;type&quot;:&quot;DOCUMENT_GROUP&quot;,&quot;canvasType&quot;:&quot;SLIDE&quot;,&quot;units&quot;:&quot;in&quot;}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D" val="65512f074ded1c38280b775f"/>
  <p:tag name="FIGURESLIDEID" val="bd7d1ea8-1251-489a-a8a6-3914f52299b2"/>
  <p:tag name="SELECTIONIDS" val="16d72bc0-557c-4bcd-8793-5af4e40eb329"/>
  <p:tag name="TRANSPARENTBACKGROUND" val="true"/>
  <p:tag name="VERSION" val="1746894384578"/>
  <p:tag name="TITLE" val="PEP ROAs"/>
  <p:tag name="CREATORNAME" val="Chris Paradise"/>
  <p:tag name="DATEINSERTED" val="1746894390404"/>
  <p:tag name="DPI" val="300"/>
  <p:tag name="BIOJSON" val="{&quot;id&quot;:&quot;1dbbae04-0aaa-4d9a-a6d7-2497ee3b5fc6&quot;,&quot;objects&quot;:{&quot;16d72bc0-557c-4bcd-8793-5af4e40eb329&quot;:{&quot;id&quot;:&quot;16d72bc0-557c-4bcd-8793-5af4e40eb329&quot;,&quot;name&quot;:&quot;Vascular sealant syringe&quot;,&quot;displayName&quot;:&quot;&quot;,&quot;type&quot;:&quot;FIGURE_OBJECT&quot;,&quot;relativeTransform&quot;:{&quot;translate&quot;:{&quot;x&quot;:-10.982707473646428,&quot;y&quot;:-251.17391015857234},&quot;rotate&quot;:5.38816351445154,&quot;skewX&quot;:-2.0839842317132813e-15,&quot;scale&quot;:{&quot;x&quot;:-0.8480564954520247,&quot;y&quot;:0.8251382271827137}},&quot;image&quot;:{&quot;url&quot;:&quot;https://icons.biorender.com/biorender/61c233a54b9e780029309716/20211221201143/image/vascular-sealant-syringe.png&quot;,&quot;isPremium&quot;:false,&quot;size&quot;:{&quot;x&quot;:75,&quot;y&quot;:172.1590909090909}},&quot;source&quot;:{&quot;id&quot;:&quot;61c233a54b9e780029309716&quot;,&quot;type&quot;:&quot;ASSETS&quot;},&quot;isPremium&quot;:false,&quot;parent&quot;:{&quot;type&quot;:&quot;CHILD&quot;,&quot;parentId&quot;:&quot;bd7d1ea8-1251-489a-a8a6-3914f52299b2&quot;,&quot;order&quot;:&quot;999997&quot;}},&quot;bd7d1ea8-1251-489a-a8a6-3914f52299b2&quot;:{&quot;id&quot;:&quot;bd7d1ea8-1251-489a-a8a6-3914f52299b2&quot;,&quot;type&quot;:&quot;FIGURE_OBJECT&quot;,&quot;document&quot;:{&quot;type&quot;:&quot;FIGURE&quot;,&quot;canvasType&quot;:&quot;FIGURE&quot;,&quot;units&quot;:&quot;in&quot;},&quot;parent&quot;:{&quot;type&quot;:&quot;DOCUMENT&quot;,&quot;parentId&quot;:&quot;1dbbae04-0aaa-4d9a-a6d7-2497ee3b5fc6&quot;,&quot;order&quot;:&quot;6&quot;}},&quot;1dbbae04-0aaa-4d9a-a6d7-2497ee3b5fc6&quot;:{&quot;id&quot;:&quot;1dbbae04-0aaa-4d9a-a6d7-2497ee3b5fc6&quot;,&quot;type&quot;:&quot;FIGURE_OBJECT&quot;,&quot;document&quot;:{&quot;type&quot;:&quot;DOCUMENT_GROUP&quot;,&quot;canvasType&quot;:&quot;SLIDE&quot;,&quot;units&quot;:&quot;in&quot;}}}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cumin Pro">
      <a:majorFont>
        <a:latin typeface="Acumin Pro Bold"/>
        <a:ea typeface=""/>
        <a:cs typeface=""/>
      </a:majorFont>
      <a:minorFont>
        <a:latin typeface="Acumin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T Platelet Slides" id="{66B5FE0B-746C-4838-98A2-CE922BD4B598}" vid="{658F719C-9CCA-49BA-8C0A-65CF60F4FF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1351a6-a665-477f-9f85-df069f1fe2c7" xsi:nil="true"/>
    <MigrationWizIdDocumentLibraryPermissions xmlns="47f86385-5faa-4594-8ecf-f9ce1cbeefe1" xsi:nil="true"/>
    <MigrationWizIdSecurityGroups xmlns="47f86385-5faa-4594-8ecf-f9ce1cbeefe1" xsi:nil="true"/>
    <MigrationWizId xmlns="47f86385-5faa-4594-8ecf-f9ce1cbeefe1" xsi:nil="true"/>
    <MigrationWizIdPermissionLevels xmlns="47f86385-5faa-4594-8ecf-f9ce1cbeefe1" xsi:nil="true"/>
    <lcf76f155ced4ddcb4097134ff3c332f xmlns="47f86385-5faa-4594-8ecf-f9ce1cbeefe1">
      <Terms xmlns="http://schemas.microsoft.com/office/infopath/2007/PartnerControls"/>
    </lcf76f155ced4ddcb4097134ff3c332f>
    <MigrationWizIdPermissions xmlns="47f86385-5faa-4594-8ecf-f9ce1cbeefe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3F74850A86974987BD17ED137103F6" ma:contentTypeVersion="20" ma:contentTypeDescription="Create a new document." ma:contentTypeScope="" ma:versionID="9f4ad4681db88e0275b375d36a6284da">
  <xsd:schema xmlns:xsd="http://www.w3.org/2001/XMLSchema" xmlns:xs="http://www.w3.org/2001/XMLSchema" xmlns:p="http://schemas.microsoft.com/office/2006/metadata/properties" xmlns:ns1="http://schemas.microsoft.com/sharepoint/v3" xmlns:ns2="47f86385-5faa-4594-8ecf-f9ce1cbeefe1" xmlns:ns3="421351a6-a665-477f-9f85-df069f1fe2c7" targetNamespace="http://schemas.microsoft.com/office/2006/metadata/properties" ma:root="true" ma:fieldsID="c810b0f7e468e5976f248f8e7a329626" ns1:_="" ns2:_="" ns3:_="">
    <xsd:import namespace="http://schemas.microsoft.com/sharepoint/v3"/>
    <xsd:import namespace="47f86385-5faa-4594-8ecf-f9ce1cbeefe1"/>
    <xsd:import namespace="421351a6-a665-477f-9f85-df069f1fe2c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86385-5faa-4594-8ecf-f9ce1cbeefe1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description="Office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description="Office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description="Office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7fc2be9-b7d4-4faa-9768-1e0dd150f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51a6-a665-477f-9f85-df069f1fe2c7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5ba439-3d40-4577-ab65-4f589cb3ecc9}" ma:internalName="TaxCatchAll" ma:showField="CatchAllData" ma:web="421351a6-a665-477f-9f85-df069f1fe2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71C8D1-8FE7-4245-813C-5FEDECF2B0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5F55D-02FF-438E-963C-10639926D04C}">
  <ds:schemaRefs>
    <ds:schemaRef ds:uri="421351a6-a665-477f-9f85-df069f1fe2c7"/>
    <ds:schemaRef ds:uri="47f86385-5faa-4594-8ecf-f9ce1cbeefe1"/>
    <ds:schemaRef ds:uri="http://schemas.microsoft.com/office/2006/metadata/properties"/>
    <ds:schemaRef ds:uri="http://schemas.microsoft.com/office/infopath/2007/PartnerControls"/>
    <ds:schemaRef ds:uri="247ab120-b5a7-4f6f-acb1-d68e12fde5a2"/>
  </ds:schemaRefs>
</ds:datastoreItem>
</file>

<file path=customXml/itemProps3.xml><?xml version="1.0" encoding="utf-8"?>
<ds:datastoreItem xmlns:ds="http://schemas.openxmlformats.org/officeDocument/2006/customXml" ds:itemID="{2EC55A9E-D334-4520-9D5E-A87905B23D6F}"/>
</file>

<file path=docProps/app.xml><?xml version="1.0" encoding="utf-8"?>
<Properties xmlns="http://schemas.openxmlformats.org/officeDocument/2006/extended-properties" xmlns:vt="http://schemas.openxmlformats.org/officeDocument/2006/docPropsVTypes">
  <Template>SOT Platelet Slides Template</Template>
  <TotalTime>39</TotalTime>
  <Words>530</Words>
  <Application>Microsoft Office PowerPoint</Application>
  <PresentationFormat>Widescreen</PresentationFormat>
  <Paragraphs>140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Acumin Pro</vt:lpstr>
      <vt:lpstr>Aptos</vt:lpstr>
      <vt:lpstr>Arial</vt:lpstr>
      <vt:lpstr>Calibri</vt:lpstr>
      <vt:lpstr>Wingdings</vt:lpstr>
      <vt:lpstr>Office Theme</vt:lpstr>
      <vt:lpstr>Rion Inc. Platelet-Derived Exosome Therapeutics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Rion Inc. Platelet-Derived Exosome Therapeutics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Palestrini, Lauren</dc:creator>
  <cp:lastModifiedBy>Chris Paradise</cp:lastModifiedBy>
  <cp:revision>2</cp:revision>
  <dcterms:created xsi:type="dcterms:W3CDTF">2024-12-13T20:37:58Z</dcterms:created>
  <dcterms:modified xsi:type="dcterms:W3CDTF">2026-01-15T21:40:20Z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0x010100C93F74850A86974987BD17ED137103F6</vt:lpwstr>
  </property>
  <property fmtid="{D5CDD505-2E9C-101B-9397-08002B2CF9AE}" pid="3" name="MediaServiceImageTags">
    <vt:lpwstr/>
  </property>
</Properties>
</file>