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4v" ContentType="video/unknown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dp" ContentType="image/vnd.ms-photo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entation.xml" ContentType="application/vnd.openxmlformats-officedocument.presentationml.presentation.main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12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notesSlides/notesSlide15.xml" ContentType="application/vnd.openxmlformats-officedocument.presentationml.notesSlide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notesSlides/notesSlide19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1.xml" ContentType="application/vnd.openxmlformats-officedocument.presentationml.notesSlide+xml"/>
  <Override PartName="/ppt/authors.xml" ContentType="application/vnd.ms-powerpoint.authors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ags/tag1.xml" ContentType="application/vnd.openxmlformats-officedocument.presentationml.ta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3"/>
  </p:notesMasterIdLst>
  <p:sldIdLst>
    <p:sldId id="721" r:id="rId2"/>
    <p:sldId id="1335" r:id="rId3"/>
    <p:sldId id="1162" r:id="rId4"/>
    <p:sldId id="7272" r:id="rId5"/>
    <p:sldId id="1857" r:id="rId6"/>
    <p:sldId id="7291" r:id="rId7"/>
    <p:sldId id="7275" r:id="rId8"/>
    <p:sldId id="7287" r:id="rId9"/>
    <p:sldId id="1847" r:id="rId10"/>
    <p:sldId id="7274" r:id="rId11"/>
    <p:sldId id="1263" r:id="rId12"/>
    <p:sldId id="466" r:id="rId13"/>
    <p:sldId id="361" r:id="rId14"/>
    <p:sldId id="465" r:id="rId15"/>
    <p:sldId id="432" r:id="rId16"/>
    <p:sldId id="440" r:id="rId17"/>
    <p:sldId id="454" r:id="rId18"/>
    <p:sldId id="430" r:id="rId19"/>
    <p:sldId id="1717" r:id="rId20"/>
    <p:sldId id="7292" r:id="rId21"/>
    <p:sldId id="1355" r:id="rId22"/>
    <p:sldId id="1665" r:id="rId23"/>
    <p:sldId id="7276" r:id="rId24"/>
    <p:sldId id="7277" r:id="rId25"/>
    <p:sldId id="7278" r:id="rId26"/>
    <p:sldId id="7281" r:id="rId27"/>
    <p:sldId id="7293" r:id="rId28"/>
    <p:sldId id="7294" r:id="rId29"/>
    <p:sldId id="7382" r:id="rId30"/>
    <p:sldId id="1826" r:id="rId31"/>
    <p:sldId id="1859" r:id="rId32"/>
    <p:sldId id="1861" r:id="rId33"/>
    <p:sldId id="321" r:id="rId34"/>
    <p:sldId id="269" r:id="rId35"/>
    <p:sldId id="1858" r:id="rId36"/>
    <p:sldId id="7279" r:id="rId37"/>
    <p:sldId id="1898" r:id="rId38"/>
    <p:sldId id="7280" r:id="rId39"/>
    <p:sldId id="7289" r:id="rId40"/>
    <p:sldId id="7288" r:id="rId41"/>
    <p:sldId id="7282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14386F2-F6F0-DE8D-D9A0-F097F56227EC}" name="Nunez Barrachina, Maria" initials="MN" userId="S::mnunezbarrachina@bwh.harvard.edu::5531289f-6a9c-4545-9b81-a917b2c353a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3F3D"/>
    <a:srgbClr val="FEFBEF"/>
    <a:srgbClr val="7030A0"/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15"/>
    <p:restoredTop sz="90274"/>
  </p:normalViewPr>
  <p:slideViewPr>
    <p:cSldViewPr snapToGrid="0" snapToObjects="1">
      <p:cViewPr varScale="1">
        <p:scale>
          <a:sx n="102" d="100"/>
          <a:sy n="102" d="100"/>
        </p:scale>
        <p:origin x="208" y="344"/>
      </p:cViewPr>
      <p:guideLst/>
    </p:cSldViewPr>
  </p:slideViewPr>
  <p:notesTextViewPr>
    <p:cViewPr>
      <p:scale>
        <a:sx n="25" d="100"/>
        <a:sy n="25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50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8/10/relationships/authors" Target="authors.xml"/><Relationship Id="rId8" Type="http://schemas.openxmlformats.org/officeDocument/2006/relationships/slide" Target="slides/slide7.xml"/><Relationship Id="rId51" Type="http://schemas.openxmlformats.org/officeDocument/2006/relationships/customXml" Target="../customXml/item3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6F07D-EED1-5941-B886-814AB8774AF2}" type="datetimeFigureOut">
              <a:rPr lang="en-US" smtClean="0"/>
              <a:t>2/10/26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455445-55D3-DE42-AA09-718C84FFB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560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DE19C85-27B9-D141-BC02-9A8741FBEF85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66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6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9880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 to platelets</a:t>
            </a:r>
          </a:p>
          <a:p>
            <a:endParaRPr lang="en-US" dirty="0"/>
          </a:p>
          <a:p>
            <a:r>
              <a:rPr lang="en-US" dirty="0"/>
              <a:t>Many functions afforded by diverse cargo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003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 through numbers</a:t>
            </a:r>
          </a:p>
          <a:p>
            <a:r>
              <a:rPr lang="en-US" dirty="0"/>
              <a:t>Highlight the parts</a:t>
            </a:r>
            <a:r>
              <a:rPr lang="en-US" baseline="0" dirty="0"/>
              <a:t> that are TPO- dependent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32D9B50-1A88-3644-BF70-A225DDD59D3D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345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 through numbers</a:t>
            </a:r>
          </a:p>
          <a:p>
            <a:r>
              <a:rPr lang="en-US" dirty="0"/>
              <a:t>Highlight the parts</a:t>
            </a:r>
            <a:r>
              <a:rPr lang="en-US" baseline="0" dirty="0"/>
              <a:t> that are TPO- dependent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32D9B50-1A88-3644-BF70-A225DDD59D3D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01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kern="10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Megakaryocytes (MKs) are hematopoietic cells that primarily reside in the bone marrow.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While they are canonically recognized for their ability to produce platelets recent </a:t>
            </a:r>
            <a:r>
              <a:rPr lang="en-US" sz="1800" kern="100" dirty="0" err="1">
                <a:effectLst/>
                <a:highlight>
                  <a:srgbClr val="FFFFFF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trasnctiptomic</a:t>
            </a:r>
            <a:r>
              <a:rPr lang="en-US" sz="18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studies have identified flavors of with distinct genetic signatures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kern="100" dirty="0">
              <a:effectLst/>
              <a:highlight>
                <a:srgbClr val="FFFFFF"/>
              </a:highlight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This transcriptional heterogeneity made us wonder if there is functional plasticity in MKs and if BM MKs perform roles that extend beyond platelet production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kern="100" dirty="0">
              <a:effectLst/>
              <a:highlight>
                <a:srgbClr val="FFFFFF"/>
              </a:highlight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/>
              <a:t>The work I am presenting today attempts to expand on this transcriptional profiling and characterize the functional properties of this ‘immune’ subset</a:t>
            </a:r>
            <a:endParaRPr lang="en-US" sz="1800" kern="100" dirty="0">
              <a:effectLst/>
              <a:highlight>
                <a:srgbClr val="FFFFFF"/>
              </a:highlight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025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While scientists have been culturing megakaryocytes for almost 20 years, we have very little understanding of what mechanisms spark platelet production.</a:t>
            </a:r>
          </a:p>
          <a:p>
            <a:endParaRPr lang="en-US" dirty="0"/>
          </a:p>
          <a:p>
            <a:r>
              <a:rPr lang="en-US" dirty="0"/>
              <a:t>Initially, many people thought </a:t>
            </a:r>
            <a:r>
              <a:rPr lang="en-US" dirty="0" err="1"/>
              <a:t>thrombopoietin</a:t>
            </a:r>
            <a:r>
              <a:rPr lang="en-US" dirty="0"/>
              <a:t> triggered this event, but that is not the case.  It has been shown that TPO can inhibit this event.</a:t>
            </a:r>
          </a:p>
          <a:p>
            <a:endParaRPr lang="en-US" dirty="0"/>
          </a:p>
          <a:p>
            <a:r>
              <a:rPr lang="en-US" dirty="0"/>
              <a:t>And when I show this movie, the most frequently asked question I get is what did you add to the megakaryocyte?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32D9B50-1A88-3644-BF70-A225DDD59D3D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929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825D42-CA0F-3D4D-BEE8-6EB12FABF04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9669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effectLst/>
                <a:latin typeface="AdvPS94BA"/>
              </a:rPr>
              <a:t>We wanted visualize transport of class II MHC molecules in live MKs,</a:t>
            </a:r>
          </a:p>
          <a:p>
            <a:endParaRPr lang="en-US" sz="1800" dirty="0">
              <a:effectLst/>
              <a:latin typeface="AdvPS94BA"/>
            </a:endParaRPr>
          </a:p>
          <a:p>
            <a:r>
              <a:rPr lang="en-US" sz="1800" dirty="0">
                <a:effectLst/>
                <a:latin typeface="AdvPS94BA"/>
              </a:rPr>
              <a:t>Collaborators have </a:t>
            </a:r>
            <a:r>
              <a:rPr lang="en-US" sz="1800">
                <a:effectLst/>
                <a:latin typeface="AdvPS94BA"/>
              </a:rPr>
              <a:t>this near </a:t>
            </a:r>
            <a:r>
              <a:rPr lang="en-US" sz="1800" dirty="0">
                <a:effectLst/>
                <a:latin typeface="AdvPS94BA"/>
              </a:rPr>
              <a:t>eGFP reporter model in which in which the endogenous class II product is replaced by a fluorescently tagged version </a:t>
            </a:r>
            <a:endParaRPr lang="en-US" dirty="0"/>
          </a:p>
          <a:p>
            <a:endParaRPr lang="en-US" dirty="0"/>
          </a:p>
          <a:p>
            <a:r>
              <a:rPr lang="en-US" dirty="0"/>
              <a:t>Using model we were able to perform LIVE cell imaging on Native MKs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5592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734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971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5335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AdvPSA183"/>
              </a:rPr>
              <a:t>To determine whether MKs are capable of presenting antigens via MHC-II we made use of OT-II mice</a:t>
            </a:r>
            <a:r>
              <a:rPr lang="en-US" sz="2800" dirty="0">
                <a:effectLst/>
                <a:latin typeface="+mn-lt"/>
              </a:rPr>
              <a:t> </a:t>
            </a:r>
            <a:r>
              <a:rPr lang="en-US" sz="1800" dirty="0">
                <a:effectLst/>
                <a:latin typeface="AdvPSA183"/>
              </a:rPr>
              <a:t>that express transgenic T cell receptors specifically recognizing the chicken ovalbumin (OVA323-339)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AdvPSA18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AdvPSA183"/>
              </a:rPr>
              <a:t>In cocultures with MKs naive antigen-specific CD4+ T cells were efficiently activated and proliferated specifically in the presence of OVA peptides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AdvPSA18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AdvPSA183"/>
              </a:rPr>
              <a:t>Importantly, blocking MHC-II with a neutralizing antibody significantly prevented MK mediated activation of CD4+ T cells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825D42-CA0F-3D4D-BEE8-6EB12FABF04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1152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>
                <a:solidFill>
                  <a:srgbClr val="000000"/>
                </a:solidFill>
                <a:effectLst/>
                <a:latin typeface="STIXGeneral-Regular"/>
              </a:rPr>
              <a:t> DQ-OVAis </a:t>
            </a:r>
            <a:r>
              <a:rPr lang="en-US" b="0" i="0" dirty="0">
                <a:solidFill>
                  <a:srgbClr val="000000"/>
                </a:solidFill>
                <a:effectLst/>
                <a:latin typeface="STIXGeneral-Regular"/>
              </a:rPr>
              <a:t>a self-quenched conjugate of ovalbumin that exhibits green fluorescence when proteolytic degradation in the cells</a:t>
            </a:r>
          </a:p>
          <a:p>
            <a:endParaRPr lang="en-US" b="0" i="0" dirty="0">
              <a:solidFill>
                <a:srgbClr val="000000"/>
              </a:solidFill>
              <a:effectLst/>
              <a:latin typeface="STIXGeneral-Regular"/>
            </a:endParaRP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STIXGeneral-Regular"/>
              </a:rPr>
              <a:t>Human Bone marrow megakaryocytes****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0634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CEF88-9416-5849-850E-B7D308E5BE7C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351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are platelet numbers usually modified?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976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3114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7AA31-6E76-6CF5-A26A-46539C793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4BB3D9-21A9-97C3-EE8A-CB263DEA6D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DC8648-323C-1F62-1758-345E11A2C2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24086-5290-696D-FBB7-22F4975F2F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872C92-A073-F846-96F8-FB8EC2C0DCAD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5087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8805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730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 to platelets</a:t>
            </a:r>
          </a:p>
          <a:p>
            <a:endParaRPr lang="en-US" dirty="0"/>
          </a:p>
          <a:p>
            <a:r>
              <a:rPr lang="en-US" dirty="0"/>
              <a:t>Many functions afforded by diverse cargo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1651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455445-55D3-DE42-AA09-718C84FFB4DB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9962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F4D8C6-5941-FA46-A4DF-48E326BE46BE}" type="slidenum">
              <a:rPr lang="en-US"/>
              <a:pPr>
                <a:defRPr/>
              </a:pPr>
              <a:t>37</a:t>
            </a:fld>
            <a:endParaRPr lang="en-US"/>
          </a:p>
        </p:txBody>
      </p:sp>
      <p:sp>
        <p:nvSpPr>
          <p:cNvPr id="636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36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223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18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038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020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826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531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85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62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97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93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110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9649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600" y="273600"/>
            <a:ext cx="1097232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1097232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6031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FE097-AAEB-CE4A-82D4-C6773688023B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BD591-80D7-8049-A7F5-A82A1F4A4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211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video" Target="../media/media1.m4v"/><Relationship Id="rId1" Type="http://schemas.microsoft.com/office/2007/relationships/media" Target="../media/media1.m4v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tiff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0.pn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8.jp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g"/><Relationship Id="rId5" Type="http://schemas.microsoft.com/office/2007/relationships/hdphoto" Target="../media/hdphoto2.wdp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media" Target="../media/media4.mp4"/><Relationship Id="rId7" Type="http://schemas.openxmlformats.org/officeDocument/2006/relationships/image" Target="../media/image3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4.mp4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5.png"/><Relationship Id="rId7" Type="http://schemas.openxmlformats.org/officeDocument/2006/relationships/image" Target="../media/image37.tiff"/><Relationship Id="rId12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NULL"/><Relationship Id="rId11" Type="http://schemas.openxmlformats.org/officeDocument/2006/relationships/image" Target="../media/image41.png"/><Relationship Id="rId5" Type="http://schemas.openxmlformats.org/officeDocument/2006/relationships/image" Target="../media/image36.tiff"/><Relationship Id="rId10" Type="http://schemas.openxmlformats.org/officeDocument/2006/relationships/image" Target="../media/image40.png"/><Relationship Id="rId4" Type="http://schemas.openxmlformats.org/officeDocument/2006/relationships/image" Target="NULL"/><Relationship Id="rId9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emf"/><Relationship Id="rId4" Type="http://schemas.openxmlformats.org/officeDocument/2006/relationships/image" Target="../media/image44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6" Type="http://schemas.openxmlformats.org/officeDocument/2006/relationships/image" Target="../media/image65.png"/><Relationship Id="rId5" Type="http://schemas.openxmlformats.org/officeDocument/2006/relationships/image" Target="../media/image66.png"/><Relationship Id="rId4" Type="http://schemas.openxmlformats.org/officeDocument/2006/relationships/notesSlide" Target="../notesSlides/notesSlide1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if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4.JP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5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1.jpg"/><Relationship Id="rId7" Type="http://schemas.openxmlformats.org/officeDocument/2006/relationships/image" Target="../media/image7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emf"/><Relationship Id="rId5" Type="http://schemas.openxmlformats.org/officeDocument/2006/relationships/image" Target="../media/image77.png"/><Relationship Id="rId4" Type="http://schemas.openxmlformats.org/officeDocument/2006/relationships/image" Target="../media/image76.gif"/><Relationship Id="rId9" Type="http://schemas.openxmlformats.org/officeDocument/2006/relationships/image" Target="../media/image81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X3_20x_15_WT.jpg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9842" y="-204866"/>
            <a:ext cx="12434575" cy="7671816"/>
          </a:xfrm>
          <a:prstGeom prst="rect">
            <a:avLst/>
          </a:prstGeom>
        </p:spPr>
      </p:pic>
      <p:sp>
        <p:nvSpPr>
          <p:cNvPr id="526338" name="Text Box 2"/>
          <p:cNvSpPr txBox="1">
            <a:spLocks noChangeArrowheads="1"/>
          </p:cNvSpPr>
          <p:nvPr/>
        </p:nvSpPr>
        <p:spPr bwMode="auto">
          <a:xfrm>
            <a:off x="572214" y="297720"/>
            <a:ext cx="1147997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Key Principals of Megakaryocyte Development and Maturation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7503" y="3070094"/>
            <a:ext cx="7937500" cy="34901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Kellie Machlus, PhD</a:t>
            </a:r>
          </a:p>
          <a:p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Assistant Professor</a:t>
            </a:r>
          </a:p>
          <a:p>
            <a:pPr>
              <a:lnSpc>
                <a:spcPct val="120000"/>
              </a:lnSpc>
            </a:pPr>
            <a:endParaRPr lang="en-US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Medical School</a:t>
            </a:r>
          </a:p>
          <a:p>
            <a:pPr>
              <a:lnSpc>
                <a:spcPct val="11000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Surgery</a:t>
            </a:r>
          </a:p>
          <a:p>
            <a:pPr>
              <a:lnSpc>
                <a:spcPct val="11000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Boston Children’s Hospital</a:t>
            </a:r>
          </a:p>
          <a:p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Vascular Biology Program</a:t>
            </a:r>
          </a:p>
        </p:txBody>
      </p:sp>
      <p:pic>
        <p:nvPicPr>
          <p:cNvPr id="5" name="Picture 4" descr="harvard_med.jp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7020" r="90000">
                        <a14:foregroundMark x1="15059" y1="21333" x2="15059" y2="21333"/>
                        <a14:foregroundMark x1="46667" y1="23273" x2="46667" y2="23273"/>
                        <a14:foregroundMark x1="76784" y1="26364" x2="76784" y2="26364"/>
                        <a14:foregroundMark x1="71255" y1="25591" x2="71255" y2="25591"/>
                        <a14:foregroundMark x1="26588" y1="22485" x2="26588" y2="22485"/>
                        <a14:foregroundMark x1="18059" y1="24045" x2="18059" y2="24045"/>
                        <a14:foregroundMark x1="52196" y1="25985" x2="52196" y2="25985"/>
                        <a14:foregroundMark x1="54706" y1="23652" x2="54706" y2="23652"/>
                        <a14:foregroundMark x1="20078" y1="21712" x2="20078" y2="217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3162" y="4870114"/>
            <a:ext cx="1339025" cy="1732855"/>
          </a:xfrm>
          <a:prstGeom prst="rect">
            <a:avLst/>
          </a:prstGeom>
        </p:spPr>
      </p:pic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99C26AC0-ADA2-CD44-9A87-A4E90F1A685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31302"/>
          <a:stretch/>
        </p:blipFill>
        <p:spPr>
          <a:xfrm>
            <a:off x="5887659" y="4997629"/>
            <a:ext cx="5720129" cy="1575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89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7807" y="-78532"/>
            <a:ext cx="5656385" cy="11430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/>
                <a:cs typeface="Arial"/>
              </a:rPr>
              <a:t>Platelets in the Blood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425544" y="5226588"/>
            <a:ext cx="740459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‘Bandages of the blood’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nucleus, 1-2 um in diameter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Nearly 1 trillion platelets in circulation in humans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participate in wound healing, angiogenesis, inflammation, and </a:t>
            </a:r>
          </a:p>
          <a:p>
            <a:pPr marL="287338"/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immunity</a:t>
            </a:r>
          </a:p>
        </p:txBody>
      </p:sp>
      <p:pic>
        <p:nvPicPr>
          <p:cNvPr id="50" name="Picture 3"/>
          <p:cNvPicPr>
            <a:picLocks noChangeAspect="1" noChangeArrowheads="1"/>
          </p:cNvPicPr>
          <p:nvPr/>
        </p:nvPicPr>
        <p:blipFill rotWithShape="1">
          <a:blip r:embed="rId5" cstate="print"/>
          <a:srcRect l="33778"/>
          <a:stretch/>
        </p:blipFill>
        <p:spPr bwMode="auto">
          <a:xfrm rot="5400000">
            <a:off x="8570988" y="3676256"/>
            <a:ext cx="2623109" cy="3333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51" descr="platelets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91" y="1307722"/>
            <a:ext cx="4787900" cy="3733800"/>
          </a:xfrm>
          <a:prstGeom prst="rect">
            <a:avLst/>
          </a:prstGeom>
        </p:spPr>
      </p:pic>
      <p:pic>
        <p:nvPicPr>
          <p:cNvPr id="7" name="plat activation">
            <a:hlinkClick r:id="" action="ppaction://media"/>
            <a:extLst>
              <a:ext uri="{FF2B5EF4-FFF2-40B4-BE49-F238E27FC236}">
                <a16:creationId xmlns:a16="http://schemas.microsoft.com/office/drawing/2014/main" id="{041CE35D-0398-A141-A5F6-5C67080CAC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t="37489" r="4697"/>
          <a:stretch/>
        </p:blipFill>
        <p:spPr>
          <a:xfrm>
            <a:off x="6504371" y="1233426"/>
            <a:ext cx="4498189" cy="273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17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-114300"/>
            <a:ext cx="9144000" cy="1143000"/>
          </a:xfrm>
        </p:spPr>
        <p:txBody>
          <a:bodyPr/>
          <a:lstStyle/>
          <a:p>
            <a:r>
              <a:rPr lang="en-US" sz="3800" dirty="0">
                <a:solidFill>
                  <a:srgbClr val="000000"/>
                </a:solidFill>
                <a:latin typeface="Arial"/>
                <a:cs typeface="Arial"/>
              </a:rPr>
              <a:t>Platelet Production from Megakaryocytes</a:t>
            </a:r>
          </a:p>
        </p:txBody>
      </p:sp>
      <p:pic>
        <p:nvPicPr>
          <p:cNvPr id="5" name="Picture 4" descr="Italiano_Machlus_JCB_Mar22.t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800" y="799896"/>
            <a:ext cx="5410200" cy="56771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001000" y="6443246"/>
            <a:ext cx="24086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Machlus et al. JCB 2013</a:t>
            </a:r>
          </a:p>
        </p:txBody>
      </p:sp>
    </p:spTree>
    <p:extLst>
      <p:ext uri="{BB962C8B-B14F-4D97-AF65-F5344CB8AC3E}">
        <p14:creationId xmlns:p14="http://schemas.microsoft.com/office/powerpoint/2010/main" val="449572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-114300"/>
            <a:ext cx="9144000" cy="1143000"/>
          </a:xfrm>
        </p:spPr>
        <p:txBody>
          <a:bodyPr/>
          <a:lstStyle/>
          <a:p>
            <a:r>
              <a:rPr lang="en-US" sz="3800" dirty="0">
                <a:solidFill>
                  <a:srgbClr val="000000"/>
                </a:solidFill>
                <a:latin typeface="Arial"/>
                <a:cs typeface="Arial"/>
              </a:rPr>
              <a:t>Megakaryocytes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095AEC-12C8-8D01-8772-A7ED1605CF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010" y="1028700"/>
            <a:ext cx="5402487" cy="5716401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F0BB2110-C6DA-080E-D45E-4B5D6FAFEA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2505" y="284082"/>
            <a:ext cx="5771181" cy="6461019"/>
          </a:xfrm>
        </p:spPr>
      </p:pic>
    </p:spTree>
    <p:extLst>
      <p:ext uri="{BB962C8B-B14F-4D97-AF65-F5344CB8AC3E}">
        <p14:creationId xmlns:p14="http://schemas.microsoft.com/office/powerpoint/2010/main" val="4014720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KX3_20x_15_WT.jpg">
            <a:extLst>
              <a:ext uri="{FF2B5EF4-FFF2-40B4-BE49-F238E27FC236}">
                <a16:creationId xmlns:a16="http://schemas.microsoft.com/office/drawing/2014/main" id="{65D08683-2F3C-A22D-B610-A88DD23E6B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83" y="-153741"/>
            <a:ext cx="12191999" cy="75221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C586AF7-EA60-179A-C0FF-2C6D446C2B3C}"/>
              </a:ext>
            </a:extLst>
          </p:cNvPr>
          <p:cNvSpPr/>
          <p:nvPr/>
        </p:nvSpPr>
        <p:spPr>
          <a:xfrm>
            <a:off x="4902587" y="3157008"/>
            <a:ext cx="2245659" cy="223234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Megakaryocyte and Platelet Biology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1D378B6F-B7A2-0142-DBEC-F9C3D9D80B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669" y="539365"/>
            <a:ext cx="112648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457200" indent="-457200" algn="ctr">
              <a:defRPr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Outline – Current Questions in Megakaryopoiesis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B47D7-86B0-F441-1A50-89FAB2836682}"/>
              </a:ext>
            </a:extLst>
          </p:cNvPr>
          <p:cNvSpPr txBox="1">
            <a:spLocks/>
          </p:cNvSpPr>
          <p:nvPr/>
        </p:nvSpPr>
        <p:spPr>
          <a:xfrm>
            <a:off x="920804" y="1343949"/>
            <a:ext cx="10427554" cy="255641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5138" indent="-465138">
              <a:spcAft>
                <a:spcPts val="300"/>
              </a:spcAft>
              <a:buAutoNum type="arabicPeriod"/>
            </a:pPr>
            <a:r>
              <a:rPr lang="en-US" sz="2400" dirty="0">
                <a:latin typeface="Arial" panose="020B0604020202020204" pitchFamily="34" charset="0"/>
                <a:ea typeface="Calibri" panose="020F0502020204030204" pitchFamily="34" charset="0"/>
              </a:rPr>
              <a:t>Advances in understanding bone marrow megakaryocyte phenotype and function</a:t>
            </a:r>
            <a:endParaRPr lang="en-US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An updated understanding of megakaryopoiesis</a:t>
            </a: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Better models of megakaryopoiesis</a:t>
            </a:r>
          </a:p>
          <a:p>
            <a:pPr marL="0" indent="0">
              <a:spcAft>
                <a:spcPts val="300"/>
              </a:spcAft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7F78491-E646-E4FF-3D0D-D7A2C404FA25}"/>
              </a:ext>
            </a:extLst>
          </p:cNvPr>
          <p:cNvSpPr/>
          <p:nvPr/>
        </p:nvSpPr>
        <p:spPr>
          <a:xfrm>
            <a:off x="3998874" y="4518212"/>
            <a:ext cx="2245659" cy="2232348"/>
          </a:xfrm>
          <a:prstGeom prst="ellipse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Hematopoiesis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47A74BE-8142-CEE6-F2A2-E0488FBD5720}"/>
              </a:ext>
            </a:extLst>
          </p:cNvPr>
          <p:cNvSpPr/>
          <p:nvPr/>
        </p:nvSpPr>
        <p:spPr>
          <a:xfrm>
            <a:off x="5860088" y="4518212"/>
            <a:ext cx="2245659" cy="2232348"/>
          </a:xfrm>
          <a:prstGeom prst="ellipse">
            <a:avLst/>
          </a:prstGeom>
          <a:solidFill>
            <a:schemeClr val="accent6">
              <a:lumMod val="75000"/>
              <a:alpha val="6992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/>
          <a:p>
            <a:pPr algn="ctr"/>
            <a:r>
              <a:rPr lang="en-US" dirty="0"/>
              <a:t>Bioengineering</a:t>
            </a:r>
          </a:p>
        </p:txBody>
      </p:sp>
    </p:spTree>
    <p:extLst>
      <p:ext uri="{BB962C8B-B14F-4D97-AF65-F5344CB8AC3E}">
        <p14:creationId xmlns:p14="http://schemas.microsoft.com/office/powerpoint/2010/main" val="3322393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8A273-2790-40DB-7E7D-943DE2390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KX3_20x_15_WT.jpg">
            <a:extLst>
              <a:ext uri="{FF2B5EF4-FFF2-40B4-BE49-F238E27FC236}">
                <a16:creationId xmlns:a16="http://schemas.microsoft.com/office/drawing/2014/main" id="{11C97D14-CC87-FBF7-2DBE-25CF079F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83" y="-153741"/>
            <a:ext cx="12191999" cy="75221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0FDEF8FF-586B-AA56-4B43-8018B46C9AB0}"/>
              </a:ext>
            </a:extLst>
          </p:cNvPr>
          <p:cNvSpPr/>
          <p:nvPr/>
        </p:nvSpPr>
        <p:spPr>
          <a:xfrm>
            <a:off x="4902587" y="3157008"/>
            <a:ext cx="2245659" cy="223234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Megakaryocyte and Platelet Biology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39A56136-B745-9526-5FAC-2673CDAC3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669" y="539365"/>
            <a:ext cx="112648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457200" indent="-457200" algn="ctr">
              <a:defRPr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Outline – Current Questions in Megakaryopoiesis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9A8FB-CB9E-5C9A-DF60-DFFFB435C793}"/>
              </a:ext>
            </a:extLst>
          </p:cNvPr>
          <p:cNvSpPr txBox="1">
            <a:spLocks/>
          </p:cNvSpPr>
          <p:nvPr/>
        </p:nvSpPr>
        <p:spPr>
          <a:xfrm>
            <a:off x="920803" y="1343949"/>
            <a:ext cx="10891691" cy="255641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5138" indent="-465138">
              <a:spcAft>
                <a:spcPts val="300"/>
              </a:spcAft>
              <a:buAutoNum type="arabicPeriod"/>
            </a:pPr>
            <a:r>
              <a:rPr lang="en-US" sz="2400" b="1" dirty="0">
                <a:latin typeface="Arial" panose="020B0604020202020204" pitchFamily="34" charset="0"/>
                <a:ea typeface="Calibri" panose="020F0502020204030204" pitchFamily="34" charset="0"/>
              </a:rPr>
              <a:t>Advances in understanding bone marrow megakaryocyte phenotype and function</a:t>
            </a:r>
            <a:endParaRPr lang="en-US" sz="24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An updated understanding of megakaryopoiesis</a:t>
            </a: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Better models of megakaryopoiesis</a:t>
            </a:r>
          </a:p>
          <a:p>
            <a:pPr marL="0" indent="0">
              <a:spcAft>
                <a:spcPts val="300"/>
              </a:spcAft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1F79031-1F00-6008-7F42-859F755F08B2}"/>
              </a:ext>
            </a:extLst>
          </p:cNvPr>
          <p:cNvSpPr/>
          <p:nvPr/>
        </p:nvSpPr>
        <p:spPr>
          <a:xfrm>
            <a:off x="3998874" y="4518212"/>
            <a:ext cx="2245659" cy="2232348"/>
          </a:xfrm>
          <a:prstGeom prst="ellipse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Hematopoiesis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9D61810-9A15-6996-7688-3E61ECAAF180}"/>
              </a:ext>
            </a:extLst>
          </p:cNvPr>
          <p:cNvSpPr/>
          <p:nvPr/>
        </p:nvSpPr>
        <p:spPr>
          <a:xfrm>
            <a:off x="5860088" y="4518212"/>
            <a:ext cx="2245659" cy="2232348"/>
          </a:xfrm>
          <a:prstGeom prst="ellipse">
            <a:avLst/>
          </a:prstGeom>
          <a:solidFill>
            <a:schemeClr val="accent6">
              <a:lumMod val="75000"/>
              <a:alpha val="6992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/>
          <a:p>
            <a:pPr algn="ctr"/>
            <a:r>
              <a:rPr lang="en-US" dirty="0"/>
              <a:t>Bioengineering</a:t>
            </a:r>
          </a:p>
        </p:txBody>
      </p:sp>
    </p:spTree>
    <p:extLst>
      <p:ext uri="{BB962C8B-B14F-4D97-AF65-F5344CB8AC3E}">
        <p14:creationId xmlns:p14="http://schemas.microsoft.com/office/powerpoint/2010/main" val="3217365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122450-25DA-8BA0-F759-502929715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2D458-0ED6-D138-EC4D-5ACEE94B9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Transcriptional heterogeneity in bone marrow megakaryocytes</a:t>
            </a:r>
          </a:p>
        </p:txBody>
      </p:sp>
      <p:pic>
        <p:nvPicPr>
          <p:cNvPr id="7" name="New picture">
            <a:extLst>
              <a:ext uri="{FF2B5EF4-FFF2-40B4-BE49-F238E27FC236}">
                <a16:creationId xmlns:a16="http://schemas.microsoft.com/office/drawing/2014/main" id="{74EED026-6683-A4B9-AA7E-4966B3D16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63" t="36493" r="700" b="25678"/>
          <a:stretch/>
        </p:blipFill>
        <p:spPr bwMode="auto">
          <a:xfrm>
            <a:off x="7159925" y="1946624"/>
            <a:ext cx="4899425" cy="4218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707CF5-C46D-9B7F-C49D-62488F62D300}"/>
              </a:ext>
            </a:extLst>
          </p:cNvPr>
          <p:cNvSpPr txBox="1"/>
          <p:nvPr/>
        </p:nvSpPr>
        <p:spPr>
          <a:xfrm>
            <a:off x="10332343" y="6315435"/>
            <a:ext cx="23427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Sun et al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  <a:p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7238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868D4-696E-466E-3C5F-9B2EA0715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3A570-E37B-AA5F-4B83-CA51672D6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Transcriptional heterogeneity in bone marrow megakaryocytes</a:t>
            </a:r>
          </a:p>
        </p:txBody>
      </p:sp>
      <p:pic>
        <p:nvPicPr>
          <p:cNvPr id="4" name="New picture">
            <a:extLst>
              <a:ext uri="{FF2B5EF4-FFF2-40B4-BE49-F238E27FC236}">
                <a16:creationId xmlns:a16="http://schemas.microsoft.com/office/drawing/2014/main" id="{354708FA-B640-142D-D555-14A0EBBE00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86" y="1685618"/>
            <a:ext cx="6695264" cy="491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  <p:pic>
        <p:nvPicPr>
          <p:cNvPr id="7" name="New picture">
            <a:extLst>
              <a:ext uri="{FF2B5EF4-FFF2-40B4-BE49-F238E27FC236}">
                <a16:creationId xmlns:a16="http://schemas.microsoft.com/office/drawing/2014/main" id="{BFEC1200-90FF-41A5-1128-7F28CA1E78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63" t="36493" r="700" b="25678"/>
          <a:stretch/>
        </p:blipFill>
        <p:spPr bwMode="auto">
          <a:xfrm>
            <a:off x="7159925" y="1946624"/>
            <a:ext cx="4899425" cy="4218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606B40-FA24-C735-0780-EC8893721D2A}"/>
              </a:ext>
            </a:extLst>
          </p:cNvPr>
          <p:cNvSpPr txBox="1"/>
          <p:nvPr/>
        </p:nvSpPr>
        <p:spPr>
          <a:xfrm>
            <a:off x="10332343" y="6315435"/>
            <a:ext cx="23427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Sun et al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  <a:p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30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0E1E2-FCA6-1B1D-386B-C8613C084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300" y="2852785"/>
            <a:ext cx="3998929" cy="2073592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Immuno-regulatory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HSC-niche related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Platelet-producing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Immature/low ploidy</a:t>
            </a:r>
          </a:p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D7473B-932A-7CEA-3565-DEBDCC7CD23F}"/>
              </a:ext>
            </a:extLst>
          </p:cNvPr>
          <p:cNvSpPr txBox="1">
            <a:spLocks/>
          </p:cNvSpPr>
          <p:nvPr/>
        </p:nvSpPr>
        <p:spPr>
          <a:xfrm>
            <a:off x="838200" y="11851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Transcriptional heterogeneity in bone marrow megakaryocytes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New picture">
            <a:extLst>
              <a:ext uri="{FF2B5EF4-FFF2-40B4-BE49-F238E27FC236}">
                <a16:creationId xmlns:a16="http://schemas.microsoft.com/office/drawing/2014/main" id="{F9C7E397-CA84-5217-C03D-3317409AD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86" y="1685618"/>
            <a:ext cx="6695264" cy="491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FAC8C9-AF5D-4FB8-D3AA-3A973D2F7902}"/>
              </a:ext>
            </a:extLst>
          </p:cNvPr>
          <p:cNvSpPr txBox="1"/>
          <p:nvPr/>
        </p:nvSpPr>
        <p:spPr>
          <a:xfrm>
            <a:off x="9849264" y="6184751"/>
            <a:ext cx="23427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Sun</a:t>
            </a:r>
            <a:r>
              <a:rPr lang="en-US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endParaRPr lang="en-US" sz="12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Zhou, Adv Science 2021</a:t>
            </a:r>
          </a:p>
          <a:p>
            <a:pPr algn="r"/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Patel,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</a:p>
        </p:txBody>
      </p:sp>
    </p:spTree>
    <p:extLst>
      <p:ext uri="{BB962C8B-B14F-4D97-AF65-F5344CB8AC3E}">
        <p14:creationId xmlns:p14="http://schemas.microsoft.com/office/powerpoint/2010/main" val="1277033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6B0551-B0DE-4E58-BE0F-697D82A963EC}"/>
              </a:ext>
            </a:extLst>
          </p:cNvPr>
          <p:cNvSpPr txBox="1"/>
          <p:nvPr/>
        </p:nvSpPr>
        <p:spPr>
          <a:xfrm>
            <a:off x="0" y="160173"/>
            <a:ext cx="121826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Exploring megakaryocyte heterogeneity in the bone marrow</a:t>
            </a:r>
          </a:p>
        </p:txBody>
      </p:sp>
      <p:pic>
        <p:nvPicPr>
          <p:cNvPr id="21" name="Picture 20" descr="A group of ice cream cones&#10;&#10;Description automatically generated">
            <a:extLst>
              <a:ext uri="{FF2B5EF4-FFF2-40B4-BE49-F238E27FC236}">
                <a16:creationId xmlns:a16="http://schemas.microsoft.com/office/drawing/2014/main" id="{7720EB7E-F3B7-9FB6-C63E-0084CB11A3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3833" y="2027694"/>
            <a:ext cx="4019745" cy="399075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D1C2D3A-8922-76CF-5327-7917C1E4F6CA}"/>
              </a:ext>
            </a:extLst>
          </p:cNvPr>
          <p:cNvSpPr txBox="1"/>
          <p:nvPr/>
        </p:nvSpPr>
        <p:spPr>
          <a:xfrm>
            <a:off x="2141663" y="1189968"/>
            <a:ext cx="4024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Transcriptional flavors of bone marrow megakaryocytes</a:t>
            </a:r>
          </a:p>
        </p:txBody>
      </p:sp>
      <p:pic>
        <p:nvPicPr>
          <p:cNvPr id="6" name="Picture 5" descr="A close up of an ice cream cone&#10;&#10;Description automatically generated">
            <a:extLst>
              <a:ext uri="{FF2B5EF4-FFF2-40B4-BE49-F238E27FC236}">
                <a16:creationId xmlns:a16="http://schemas.microsoft.com/office/drawing/2014/main" id="{7415F4F9-0520-D4E8-DED9-B1F546B713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222" b="1737"/>
          <a:stretch/>
        </p:blipFill>
        <p:spPr>
          <a:xfrm>
            <a:off x="6946742" y="1056313"/>
            <a:ext cx="890084" cy="56174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A043BF-F5CE-C882-03C6-3ABDAA489816}"/>
              </a:ext>
            </a:extLst>
          </p:cNvPr>
          <p:cNvSpPr txBox="1"/>
          <p:nvPr/>
        </p:nvSpPr>
        <p:spPr>
          <a:xfrm>
            <a:off x="7430187" y="6391360"/>
            <a:ext cx="2036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“niche supporting”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92EE09-43AE-BA7B-FC45-52BA57419D5A}"/>
              </a:ext>
            </a:extLst>
          </p:cNvPr>
          <p:cNvSpPr txBox="1"/>
          <p:nvPr/>
        </p:nvSpPr>
        <p:spPr>
          <a:xfrm>
            <a:off x="7438507" y="5015228"/>
            <a:ext cx="1081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“cycling”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8964ED-2A96-9641-75CB-6996EF8E706C}"/>
              </a:ext>
            </a:extLst>
          </p:cNvPr>
          <p:cNvSpPr txBox="1"/>
          <p:nvPr/>
        </p:nvSpPr>
        <p:spPr>
          <a:xfrm>
            <a:off x="7444990" y="3520258"/>
            <a:ext cx="1206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“immune”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3522B2C-63C9-97BD-8706-6EA285511F11}"/>
              </a:ext>
            </a:extLst>
          </p:cNvPr>
          <p:cNvSpPr txBox="1"/>
          <p:nvPr/>
        </p:nvSpPr>
        <p:spPr>
          <a:xfrm>
            <a:off x="7394995" y="2115461"/>
            <a:ext cx="2336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“platelet-producing”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4DA6547-F40D-D5E1-5DC9-806CD8CED1DD}"/>
              </a:ext>
            </a:extLst>
          </p:cNvPr>
          <p:cNvSpPr txBox="1"/>
          <p:nvPr/>
        </p:nvSpPr>
        <p:spPr>
          <a:xfrm>
            <a:off x="9849264" y="6184751"/>
            <a:ext cx="23427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Sun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Zhou, Adv Science 2021</a:t>
            </a:r>
          </a:p>
          <a:p>
            <a:pPr algn="r"/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Patel,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C093D52-F79B-DC79-E4FF-1DC4131992C0}"/>
              </a:ext>
            </a:extLst>
          </p:cNvPr>
          <p:cNvSpPr/>
          <p:nvPr/>
        </p:nvSpPr>
        <p:spPr>
          <a:xfrm>
            <a:off x="6827630" y="2509507"/>
            <a:ext cx="1704831" cy="1404797"/>
          </a:xfrm>
          <a:prstGeom prst="rect">
            <a:avLst/>
          </a:prstGeom>
          <a:noFill/>
          <a:ln w="254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A312A3-5731-FDC2-EEE0-4A2759F45D15}"/>
              </a:ext>
            </a:extLst>
          </p:cNvPr>
          <p:cNvSpPr txBox="1"/>
          <p:nvPr/>
        </p:nvSpPr>
        <p:spPr>
          <a:xfrm>
            <a:off x="9030709" y="2846473"/>
            <a:ext cx="2613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Characterization of Phenotype </a:t>
            </a:r>
          </a:p>
          <a:p>
            <a:pPr algn="ctr"/>
            <a:r>
              <a:rPr lang="en-US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Function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715BD8-27B2-105A-2D97-4421D19C4D9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4091" t="29474" r="4038" b="38412"/>
          <a:stretch/>
        </p:blipFill>
        <p:spPr>
          <a:xfrm rot="5400000">
            <a:off x="85874" y="2878404"/>
            <a:ext cx="2185273" cy="14474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9667E3-6D2E-F7C6-BC58-1B576CC88A1B}"/>
              </a:ext>
            </a:extLst>
          </p:cNvPr>
          <p:cNvSpPr txBox="1"/>
          <p:nvPr/>
        </p:nvSpPr>
        <p:spPr>
          <a:xfrm>
            <a:off x="573469" y="4751076"/>
            <a:ext cx="1172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Ginny </a:t>
            </a:r>
          </a:p>
          <a:p>
            <a:pPr algn="ctr"/>
            <a:r>
              <a:rPr lang="en-US" dirty="0"/>
              <a:t>Camacho</a:t>
            </a:r>
          </a:p>
        </p:txBody>
      </p:sp>
    </p:spTree>
    <p:extLst>
      <p:ext uri="{BB962C8B-B14F-4D97-AF65-F5344CB8AC3E}">
        <p14:creationId xmlns:p14="http://schemas.microsoft.com/office/powerpoint/2010/main" val="184679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5810" name="Rectangle 2"/>
          <p:cNvSpPr>
            <a:spLocks noChangeArrowheads="1"/>
          </p:cNvSpPr>
          <p:nvPr/>
        </p:nvSpPr>
        <p:spPr bwMode="auto">
          <a:xfrm>
            <a:off x="350972" y="267456"/>
            <a:ext cx="1134890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457200" indent="-457200" algn="ctr">
              <a:defRPr/>
            </a:pPr>
            <a:r>
              <a:rPr lang="en-US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Culturing primary murine BM megakaryocytes</a:t>
            </a:r>
          </a:p>
        </p:txBody>
      </p:sp>
      <p:pic>
        <p:nvPicPr>
          <p:cNvPr id="7" name="Supplementary Video 2D - No Drug Control.mov">
            <a:hlinkClick r:id="" action="ppaction://media"/>
            <a:extLst>
              <a:ext uri="{FF2B5EF4-FFF2-40B4-BE49-F238E27FC236}">
                <a16:creationId xmlns:a16="http://schemas.microsoft.com/office/drawing/2014/main" id="{998D96E3-B8B0-4F43-BB52-1DF27CDFE7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06428" y="4134419"/>
            <a:ext cx="2374986" cy="23749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9E4CA949-49C6-544F-B488-8B58790CB88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20482"/>
          <a:stretch/>
        </p:blipFill>
        <p:spPr>
          <a:xfrm>
            <a:off x="920217" y="1624084"/>
            <a:ext cx="10210417" cy="29281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A6FA473-D31B-EBB8-C50D-8134591B537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981" t="2334" r="16555" b="20153"/>
          <a:stretch/>
        </p:blipFill>
        <p:spPr>
          <a:xfrm>
            <a:off x="3928745" y="4134419"/>
            <a:ext cx="2283527" cy="23580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487FC95-BAD0-627A-E7AE-7119C048F4FE}"/>
              </a:ext>
            </a:extLst>
          </p:cNvPr>
          <p:cNvCxnSpPr>
            <a:cxnSpLocks/>
          </p:cNvCxnSpPr>
          <p:nvPr/>
        </p:nvCxnSpPr>
        <p:spPr>
          <a:xfrm flipH="1">
            <a:off x="3928745" y="3114410"/>
            <a:ext cx="1296447" cy="1020009"/>
          </a:xfrm>
          <a:prstGeom prst="line">
            <a:avLst/>
          </a:prstGeom>
          <a:ln>
            <a:solidFill>
              <a:schemeClr val="tx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5AC305F-CDC0-5DA1-2D72-F46CCDA5FBEA}"/>
              </a:ext>
            </a:extLst>
          </p:cNvPr>
          <p:cNvCxnSpPr>
            <a:cxnSpLocks/>
          </p:cNvCxnSpPr>
          <p:nvPr/>
        </p:nvCxnSpPr>
        <p:spPr>
          <a:xfrm>
            <a:off x="5517500" y="3114410"/>
            <a:ext cx="694772" cy="1020009"/>
          </a:xfrm>
          <a:prstGeom prst="line">
            <a:avLst/>
          </a:prstGeom>
          <a:ln>
            <a:solidFill>
              <a:schemeClr val="tx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894FCBC-F997-2706-C434-DE738796BE73}"/>
              </a:ext>
            </a:extLst>
          </p:cNvPr>
          <p:cNvCxnSpPr>
            <a:cxnSpLocks/>
          </p:cNvCxnSpPr>
          <p:nvPr/>
        </p:nvCxnSpPr>
        <p:spPr>
          <a:xfrm flipH="1">
            <a:off x="6806428" y="3088177"/>
            <a:ext cx="294488" cy="1046242"/>
          </a:xfrm>
          <a:prstGeom prst="line">
            <a:avLst/>
          </a:prstGeom>
          <a:ln>
            <a:solidFill>
              <a:schemeClr val="tx1">
                <a:alpha val="30142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DC8F72-667F-BFB1-9ED1-EA7E6A9FF8C1}"/>
              </a:ext>
            </a:extLst>
          </p:cNvPr>
          <p:cNvCxnSpPr>
            <a:cxnSpLocks/>
          </p:cNvCxnSpPr>
          <p:nvPr/>
        </p:nvCxnSpPr>
        <p:spPr>
          <a:xfrm>
            <a:off x="7245116" y="3088177"/>
            <a:ext cx="1936298" cy="1046242"/>
          </a:xfrm>
          <a:prstGeom prst="line">
            <a:avLst/>
          </a:prstGeom>
          <a:ln>
            <a:solidFill>
              <a:schemeClr val="tx1">
                <a:alpha val="30142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3261881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Box 59">
            <a:extLst>
              <a:ext uri="{FF2B5EF4-FFF2-40B4-BE49-F238E27FC236}">
                <a16:creationId xmlns:a16="http://schemas.microsoft.com/office/drawing/2014/main" id="{7CC78CDE-BE6E-EB42-180A-3DF506B82FC7}"/>
              </a:ext>
            </a:extLst>
          </p:cNvPr>
          <p:cNvSpPr txBox="1"/>
          <p:nvPr/>
        </p:nvSpPr>
        <p:spPr>
          <a:xfrm>
            <a:off x="7406430" y="1656420"/>
            <a:ext cx="2467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% MHC II+ cells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DCD9E7-DB44-7C23-3B95-1866F87C52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89" r="11653"/>
          <a:stretch/>
        </p:blipFill>
        <p:spPr>
          <a:xfrm>
            <a:off x="1024754" y="2528081"/>
            <a:ext cx="3466455" cy="28450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70D630-F1CC-EAA7-AF54-B802E8ACB512}"/>
              </a:ext>
            </a:extLst>
          </p:cNvPr>
          <p:cNvSpPr txBox="1"/>
          <p:nvPr/>
        </p:nvSpPr>
        <p:spPr>
          <a:xfrm>
            <a:off x="1904636" y="1656420"/>
            <a:ext cx="2056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Total MHC II+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2A988D9-5D64-6B5A-3963-61C1F9F32D81}"/>
              </a:ext>
            </a:extLst>
          </p:cNvPr>
          <p:cNvSpPr txBox="1">
            <a:spLocks/>
          </p:cNvSpPr>
          <p:nvPr/>
        </p:nvSpPr>
        <p:spPr>
          <a:xfrm>
            <a:off x="0" y="-10899"/>
            <a:ext cx="1219199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 subpopulation of megakaryocytes expresses MHC II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58D31E0-A3F2-FE16-1DBC-20861A12C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916" y="2071919"/>
            <a:ext cx="4071750" cy="472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63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1E4C1-06E1-41FB-2B00-0DF67DB0C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vivo </a:t>
            </a:r>
            <a:r>
              <a:rPr lang="en-US" sz="3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visualization of MHC class II in megakaryocytes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B00195F-52B0-F8BE-1B84-D9BADE3B77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97" r="60575"/>
          <a:stretch/>
        </p:blipFill>
        <p:spPr>
          <a:xfrm>
            <a:off x="4624464" y="1373124"/>
            <a:ext cx="3388425" cy="1960658"/>
          </a:xfrm>
          <a:prstGeom prst="rect">
            <a:avLst/>
          </a:prstGeom>
        </p:spPr>
      </p:pic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BE20E2A7-F5C2-E49A-E547-C352C76437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633" y="1466788"/>
            <a:ext cx="3585418" cy="1878661"/>
          </a:xfrm>
          <a:prstGeom prst="rect">
            <a:avLst/>
          </a:prstGeom>
        </p:spPr>
      </p:pic>
      <p:pic>
        <p:nvPicPr>
          <p:cNvPr id="8" name="Picture 7" descr="A close-up of a sign&#10;&#10;Description automatically generated">
            <a:extLst>
              <a:ext uri="{FF2B5EF4-FFF2-40B4-BE49-F238E27FC236}">
                <a16:creationId xmlns:a16="http://schemas.microsoft.com/office/drawing/2014/main" id="{43EA06ED-5256-C228-38A1-4F022B4E5BA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637"/>
          <a:stretch/>
        </p:blipFill>
        <p:spPr>
          <a:xfrm>
            <a:off x="476975" y="1375594"/>
            <a:ext cx="3997342" cy="1882909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DD1DFE38-94B8-B727-9D78-6B40D517D738}"/>
              </a:ext>
            </a:extLst>
          </p:cNvPr>
          <p:cNvGrpSpPr/>
          <p:nvPr/>
        </p:nvGrpSpPr>
        <p:grpSpPr>
          <a:xfrm>
            <a:off x="87355" y="3662723"/>
            <a:ext cx="12164492" cy="3032818"/>
            <a:chOff x="87355" y="3662723"/>
            <a:chExt cx="12164492" cy="303281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7ED56ED-CEF4-CB88-62F0-52A8CDC0BE0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592312" y="3662723"/>
              <a:ext cx="3503691" cy="3011561"/>
              <a:chOff x="18639347" y="6444729"/>
              <a:chExt cx="3130148" cy="2690486"/>
            </a:xfrm>
          </p:grpSpPr>
          <p:pic>
            <p:nvPicPr>
              <p:cNvPr id="10" name="Picture 9" descr="A picture containing light, traffic, green, dark&#10;&#10;Description automatically generated">
                <a:extLst>
                  <a:ext uri="{FF2B5EF4-FFF2-40B4-BE49-F238E27FC236}">
                    <a16:creationId xmlns:a16="http://schemas.microsoft.com/office/drawing/2014/main" id="{E3EDEA2F-0AFE-4851-509C-322CC02294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114736" y="6480456"/>
                <a:ext cx="2654759" cy="2654759"/>
              </a:xfrm>
              <a:prstGeom prst="rect">
                <a:avLst/>
              </a:prstGeom>
            </p:spPr>
          </p:pic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70FFCD9-E80C-8626-311F-9A3635611A91}"/>
                  </a:ext>
                </a:extLst>
              </p:cNvPr>
              <p:cNvSpPr txBox="1"/>
              <p:nvPr/>
            </p:nvSpPr>
            <p:spPr>
              <a:xfrm>
                <a:off x="18639347" y="6444729"/>
                <a:ext cx="2360712" cy="412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US" sz="2400" b="1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MHCII- EGFP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1C140A3-3262-F4A1-466B-95187DACFC2F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539796" y="3677849"/>
              <a:ext cx="3627181" cy="3017692"/>
              <a:chOff x="25063330" y="6453739"/>
              <a:chExt cx="3240473" cy="2695964"/>
            </a:xfrm>
          </p:grpSpPr>
          <p:pic>
            <p:nvPicPr>
              <p:cNvPr id="13" name="Picture 12" descr="A picture containing invertebrate, light, green, worm&#10;&#10;Description automatically generated">
                <a:extLst>
                  <a:ext uri="{FF2B5EF4-FFF2-40B4-BE49-F238E27FC236}">
                    <a16:creationId xmlns:a16="http://schemas.microsoft.com/office/drawing/2014/main" id="{C711A389-2B02-C160-815C-AB73FC04AA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5672226" y="6498678"/>
                <a:ext cx="2631577" cy="2651025"/>
              </a:xfrm>
              <a:prstGeom prst="rect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F1EFCFEE-E472-44DC-9F29-8A29376E43DF}"/>
                  </a:ext>
                </a:extLst>
              </p:cNvPr>
              <p:cNvSpPr txBox="1"/>
              <p:nvPr/>
            </p:nvSpPr>
            <p:spPr>
              <a:xfrm>
                <a:off x="25063330" y="6453739"/>
                <a:ext cx="2442759" cy="412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US" sz="2400" b="1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MHCII- EGFP</a:t>
                </a: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D3CB9745-FB69-B63C-E9F8-BD3EAED30EE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7355" y="3703774"/>
              <a:ext cx="2945620" cy="2945620"/>
              <a:chOff x="16321926" y="6498678"/>
              <a:chExt cx="2631576" cy="2631576"/>
            </a:xfrm>
          </p:grpSpPr>
          <p:pic>
            <p:nvPicPr>
              <p:cNvPr id="16" name="Picture 15" descr="A picture containing nature, rain, bunch, several&#10;&#10;Description automatically generated">
                <a:extLst>
                  <a:ext uri="{FF2B5EF4-FFF2-40B4-BE49-F238E27FC236}">
                    <a16:creationId xmlns:a16="http://schemas.microsoft.com/office/drawing/2014/main" id="{79237B69-1F91-FE95-BB1E-791B0EA1C5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321926" y="6498678"/>
                <a:ext cx="2631576" cy="2631576"/>
              </a:xfrm>
              <a:prstGeom prst="rect">
                <a:avLst/>
              </a:prstGeom>
            </p:spPr>
          </p:pic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10B86167-9CBF-433A-C0AC-550A7F5E69A3}"/>
                  </a:ext>
                </a:extLst>
              </p:cNvPr>
              <p:cNvSpPr/>
              <p:nvPr/>
            </p:nvSpPr>
            <p:spPr>
              <a:xfrm>
                <a:off x="17141968" y="7350022"/>
                <a:ext cx="914400" cy="914400"/>
              </a:xfrm>
              <a:prstGeom prst="rect">
                <a:avLst/>
              </a:prstGeom>
              <a:noFill/>
              <a:ln w="317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E3A0277-9236-7917-F2F0-13F9A6A4C24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180867" y="3725410"/>
              <a:ext cx="2945620" cy="2945620"/>
              <a:chOff x="22889416" y="6518127"/>
              <a:chExt cx="2631576" cy="2631576"/>
            </a:xfrm>
          </p:grpSpPr>
          <p:pic>
            <p:nvPicPr>
              <p:cNvPr id="19" name="Picture 18" descr="A picture containing nature, different&#10;&#10;Description automatically generated">
                <a:extLst>
                  <a:ext uri="{FF2B5EF4-FFF2-40B4-BE49-F238E27FC236}">
                    <a16:creationId xmlns:a16="http://schemas.microsoft.com/office/drawing/2014/main" id="{2FA2E5E1-6A24-782A-B153-C5EAC1968FB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2889416" y="6518127"/>
                <a:ext cx="2631576" cy="2631576"/>
              </a:xfrm>
              <a:prstGeom prst="rect">
                <a:avLst/>
              </a:prstGeom>
            </p:spPr>
          </p:pic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DA0DE0BE-86C5-1F95-8B5C-53483DBBF294}"/>
                  </a:ext>
                </a:extLst>
              </p:cNvPr>
              <p:cNvSpPr/>
              <p:nvPr/>
            </p:nvSpPr>
            <p:spPr>
              <a:xfrm>
                <a:off x="23696740" y="7366990"/>
                <a:ext cx="914400" cy="914400"/>
              </a:xfrm>
              <a:prstGeom prst="rect">
                <a:avLst/>
              </a:prstGeom>
              <a:noFill/>
              <a:ln w="317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4497DDC-DCA3-D528-FB9A-A48B5584205F}"/>
                </a:ext>
              </a:extLst>
            </p:cNvPr>
            <p:cNvSpPr txBox="1"/>
            <p:nvPr/>
          </p:nvSpPr>
          <p:spPr>
            <a:xfrm>
              <a:off x="5362675" y="6192655"/>
              <a:ext cx="79566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sz="18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0µm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27BB6E6-15DB-01D2-E1DE-E35112C3A938}"/>
                </a:ext>
              </a:extLst>
            </p:cNvPr>
            <p:cNvSpPr txBox="1"/>
            <p:nvPr/>
          </p:nvSpPr>
          <p:spPr>
            <a:xfrm>
              <a:off x="11437580" y="6280062"/>
              <a:ext cx="81426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20µm</a:t>
              </a:r>
              <a:endParaRPr lang="en-US" dirty="0">
                <a:solidFill>
                  <a:schemeClr val="bg1"/>
                </a:solidFill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980C42E-6FCA-5E16-F52A-829BFF6A017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85505" r="69526" b="1523"/>
          <a:stretch/>
        </p:blipFill>
        <p:spPr>
          <a:xfrm>
            <a:off x="476975" y="3203928"/>
            <a:ext cx="1963944" cy="2181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5BAAB2-A546-E5BE-5CBB-BFC116FC783C}"/>
              </a:ext>
            </a:extLst>
          </p:cNvPr>
          <p:cNvSpPr txBox="1"/>
          <p:nvPr/>
        </p:nvSpPr>
        <p:spPr>
          <a:xfrm>
            <a:off x="8396444" y="1157387"/>
            <a:ext cx="14013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Dendritic Cell</a:t>
            </a:r>
          </a:p>
        </p:txBody>
      </p:sp>
    </p:spTree>
    <p:extLst>
      <p:ext uri="{BB962C8B-B14F-4D97-AF65-F5344CB8AC3E}">
        <p14:creationId xmlns:p14="http://schemas.microsoft.com/office/powerpoint/2010/main" val="358742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E6FCE2ED-D1EF-13C2-41F6-E80459567AA4}"/>
              </a:ext>
            </a:extLst>
          </p:cNvPr>
          <p:cNvSpPr txBox="1"/>
          <p:nvPr/>
        </p:nvSpPr>
        <p:spPr>
          <a:xfrm>
            <a:off x="2297980" y="1872144"/>
            <a:ext cx="788091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DAPI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E66DD7-44D6-7D14-BCF1-53AEA8FF32BB}"/>
              </a:ext>
            </a:extLst>
          </p:cNvPr>
          <p:cNvSpPr txBox="1"/>
          <p:nvPr/>
        </p:nvSpPr>
        <p:spPr>
          <a:xfrm>
            <a:off x="7353301" y="1872144"/>
            <a:ext cx="1884852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8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MHCII-EGFP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172C62-2786-BF01-EC12-286E8800F3BF}"/>
              </a:ext>
            </a:extLst>
          </p:cNvPr>
          <p:cNvSpPr txBox="1"/>
          <p:nvPr/>
        </p:nvSpPr>
        <p:spPr>
          <a:xfrm>
            <a:off x="5283201" y="1872144"/>
            <a:ext cx="95623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4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CD41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E7092E-7CC6-8F19-FB47-A50ABB46E980}"/>
              </a:ext>
            </a:extLst>
          </p:cNvPr>
          <p:cNvSpPr txBox="1"/>
          <p:nvPr/>
        </p:nvSpPr>
        <p:spPr>
          <a:xfrm>
            <a:off x="11103535" y="1872144"/>
            <a:ext cx="927101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B44E8B-C9F4-8A1B-CC73-3830E8BBA5AB}"/>
              </a:ext>
            </a:extLst>
          </p:cNvPr>
          <p:cNvSpPr txBox="1"/>
          <p:nvPr/>
        </p:nvSpPr>
        <p:spPr>
          <a:xfrm>
            <a:off x="33728" y="268603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situ </a:t>
            </a:r>
            <a:r>
              <a:rPr lang="en-US" sz="36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visualization of MHC Class II in megakaryocytes</a:t>
            </a:r>
            <a:endParaRPr lang="en-US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lose-up of a microscope&#10;&#10;Description automatically generated">
            <a:extLst>
              <a:ext uri="{FF2B5EF4-FFF2-40B4-BE49-F238E27FC236}">
                <a16:creationId xmlns:a16="http://schemas.microsoft.com/office/drawing/2014/main" id="{DE28F30D-0F6B-12C9-6F0C-41F430449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4821" y="2339303"/>
            <a:ext cx="2889504" cy="288950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2" name="Picture 11" descr="A green glowing cells in a dark background&#10;&#10;Description automatically generated">
            <a:extLst>
              <a:ext uri="{FF2B5EF4-FFF2-40B4-BE49-F238E27FC236}">
                <a16:creationId xmlns:a16="http://schemas.microsoft.com/office/drawing/2014/main" id="{7C087367-39A4-4D1F-63CD-5C5381DBAD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19000"/>
                    </a14:imgEffect>
                    <a14:imgEffect>
                      <a14:brightnessContrast bright="31000" contrast="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88616" y="2339303"/>
            <a:ext cx="2889504" cy="288950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20" name="Picture 19" descr="Blue light on a black background&#10;&#10;Description automatically generated">
            <a:extLst>
              <a:ext uri="{FF2B5EF4-FFF2-40B4-BE49-F238E27FC236}">
                <a16:creationId xmlns:a16="http://schemas.microsoft.com/office/drawing/2014/main" id="{DA24FA84-6305-4B7B-CABD-11572A7552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567" y="2339303"/>
            <a:ext cx="2889504" cy="288950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22" name="Picture 21" descr="Purple glowing spots on a black background&#10;&#10;Description automatically generated">
            <a:extLst>
              <a:ext uri="{FF2B5EF4-FFF2-40B4-BE49-F238E27FC236}">
                <a16:creationId xmlns:a16="http://schemas.microsoft.com/office/drawing/2014/main" id="{D5D7732D-5C33-1209-7929-DA42D800B3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100000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  <a14:imgEffect>
                      <a14:brightnessContrast bright="1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92411" y="2339303"/>
            <a:ext cx="2889504" cy="288950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113992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EC55C0F-1BFD-E562-781B-AEFD424FF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MHC class II machinery is not present in platelets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924F02-9ED7-F8DC-A6FE-18344210F9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43" t="-486" r="-445" b="28794"/>
          <a:stretch/>
        </p:blipFill>
        <p:spPr>
          <a:xfrm>
            <a:off x="1131507" y="1482999"/>
            <a:ext cx="9820973" cy="500987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DE5C62-8DFF-7E2A-210C-750443C1B7D8}"/>
              </a:ext>
            </a:extLst>
          </p:cNvPr>
          <p:cNvSpPr txBox="1"/>
          <p:nvPr/>
        </p:nvSpPr>
        <p:spPr>
          <a:xfrm rot="16200000">
            <a:off x="-198710" y="2522532"/>
            <a:ext cx="1974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Poly-L (Resting)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2A655D-E36D-4C62-E5E4-A1B2A750F731}"/>
              </a:ext>
            </a:extLst>
          </p:cNvPr>
          <p:cNvSpPr txBox="1"/>
          <p:nvPr/>
        </p:nvSpPr>
        <p:spPr>
          <a:xfrm rot="16200000">
            <a:off x="-347171" y="5091719"/>
            <a:ext cx="2271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Fibrinogen (Spread)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959072-8EDD-8EEC-A08A-86D83284BEA7}"/>
              </a:ext>
            </a:extLst>
          </p:cNvPr>
          <p:cNvSpPr txBox="1"/>
          <p:nvPr/>
        </p:nvSpPr>
        <p:spPr>
          <a:xfrm>
            <a:off x="1131507" y="1483000"/>
            <a:ext cx="67839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rgbClr val="FF4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CD41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87F176-47B4-D4EB-5CBD-C05C4FA6495A}"/>
              </a:ext>
            </a:extLst>
          </p:cNvPr>
          <p:cNvSpPr txBox="1"/>
          <p:nvPr/>
        </p:nvSpPr>
        <p:spPr>
          <a:xfrm>
            <a:off x="3581540" y="1483000"/>
            <a:ext cx="78258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MHC II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8C1CF52-DFAF-EFD0-6D63-0C4C49887429}"/>
                  </a:ext>
                </a:extLst>
              </p:cNvPr>
              <p:cNvSpPr txBox="1"/>
              <p:nvPr/>
            </p:nvSpPr>
            <p:spPr>
              <a:xfrm>
                <a:off x="6007907" y="1483000"/>
                <a:ext cx="885161" cy="3231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1500" i="1" smtClean="0">
                        <a:solidFill>
                          <a:srgbClr val="FFFF00"/>
                        </a:solidFill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𝛽</m:t>
                    </m:r>
                  </m:oMath>
                </a14:m>
                <a:r>
                  <a:rPr lang="en-US" sz="1500" i="0" dirty="0">
                    <a:solidFill>
                      <a:srgbClr val="FFFF00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rPr>
                  <a:t>-Tub</a:t>
                </a:r>
                <a:endParaRPr lang="en-US" sz="15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8C1CF52-DFAF-EFD0-6D63-0C4C498874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907" y="1483000"/>
                <a:ext cx="885161" cy="323165"/>
              </a:xfrm>
              <a:prstGeom prst="rect">
                <a:avLst/>
              </a:prstGeom>
              <a:blipFill>
                <a:blip r:embed="rId4"/>
                <a:stretch>
                  <a:fillRect t="-3704" b="-1851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9671EB2B-8028-661C-0ECA-5C7DB9EBB2EB}"/>
              </a:ext>
            </a:extLst>
          </p:cNvPr>
          <p:cNvSpPr txBox="1"/>
          <p:nvPr/>
        </p:nvSpPr>
        <p:spPr>
          <a:xfrm>
            <a:off x="8433341" y="1483000"/>
            <a:ext cx="1106393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Composite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1824CB9-2A64-62F5-FDF0-882DFB045C3C}"/>
              </a:ext>
            </a:extLst>
          </p:cNvPr>
          <p:cNvSpPr txBox="1"/>
          <p:nvPr/>
        </p:nvSpPr>
        <p:spPr>
          <a:xfrm>
            <a:off x="3021771" y="6088838"/>
            <a:ext cx="56297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5µm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72D2938-4589-3E43-5277-94C6A172DB84}"/>
              </a:ext>
            </a:extLst>
          </p:cNvPr>
          <p:cNvSpPr txBox="1"/>
          <p:nvPr/>
        </p:nvSpPr>
        <p:spPr>
          <a:xfrm>
            <a:off x="5448138" y="6088837"/>
            <a:ext cx="56297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5µm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66A960C-C5F1-9699-A295-105BABF021FB}"/>
              </a:ext>
            </a:extLst>
          </p:cNvPr>
          <p:cNvSpPr txBox="1"/>
          <p:nvPr/>
        </p:nvSpPr>
        <p:spPr>
          <a:xfrm>
            <a:off x="7873572" y="6088837"/>
            <a:ext cx="56297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5µm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9E289B-56ED-36F3-560C-34AE01BD2D49}"/>
              </a:ext>
            </a:extLst>
          </p:cNvPr>
          <p:cNvSpPr txBox="1"/>
          <p:nvPr/>
        </p:nvSpPr>
        <p:spPr>
          <a:xfrm>
            <a:off x="10299006" y="6088837"/>
            <a:ext cx="56297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5µm</a:t>
            </a:r>
          </a:p>
        </p:txBody>
      </p:sp>
    </p:spTree>
    <p:extLst>
      <p:ext uri="{BB962C8B-B14F-4D97-AF65-F5344CB8AC3E}">
        <p14:creationId xmlns:p14="http://schemas.microsoft.com/office/powerpoint/2010/main" val="1659337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">
            <a:hlinkClick r:id="" action="ppaction://media"/>
            <a:extLst>
              <a:ext uri="{FF2B5EF4-FFF2-40B4-BE49-F238E27FC236}">
                <a16:creationId xmlns:a16="http://schemas.microsoft.com/office/drawing/2014/main" id="{50166945-4B64-9A36-C47A-A2E2194E37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429706" y="1936168"/>
            <a:ext cx="6400800" cy="4232582"/>
          </a:xfrm>
          <a:prstGeom prst="rect">
            <a:avLst/>
          </a:prstGeom>
        </p:spPr>
      </p:pic>
      <p:pic>
        <p:nvPicPr>
          <p:cNvPr id="4" name="2_cropped">
            <a:hlinkClick r:id="" action="ppaction://media"/>
            <a:extLst>
              <a:ext uri="{FF2B5EF4-FFF2-40B4-BE49-F238E27FC236}">
                <a16:creationId xmlns:a16="http://schemas.microsoft.com/office/drawing/2014/main" id="{BEBB1434-9FD3-1764-ECC8-E664F26A84B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594719" y="1936168"/>
            <a:ext cx="6400800" cy="4232581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2C9C02-2A55-24FE-47C4-AD647E7D20C8}"/>
              </a:ext>
            </a:extLst>
          </p:cNvPr>
          <p:cNvSpPr/>
          <p:nvPr/>
        </p:nvSpPr>
        <p:spPr>
          <a:xfrm>
            <a:off x="1079452" y="3050592"/>
            <a:ext cx="2610681" cy="1946084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39D4F09-B4CC-5E24-1401-A604E259719B}"/>
              </a:ext>
            </a:extLst>
          </p:cNvPr>
          <p:cNvCxnSpPr>
            <a:cxnSpLocks/>
          </p:cNvCxnSpPr>
          <p:nvPr/>
        </p:nvCxnSpPr>
        <p:spPr>
          <a:xfrm flipV="1">
            <a:off x="3690133" y="1873138"/>
            <a:ext cx="1884724" cy="1177454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FAF2BD2-893C-4746-6931-0AB80D0B53A5}"/>
              </a:ext>
            </a:extLst>
          </p:cNvPr>
          <p:cNvCxnSpPr>
            <a:cxnSpLocks/>
          </p:cNvCxnSpPr>
          <p:nvPr/>
        </p:nvCxnSpPr>
        <p:spPr>
          <a:xfrm>
            <a:off x="3690133" y="5054323"/>
            <a:ext cx="1884724" cy="1177454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63D6F5F-FE89-9663-01EA-6996426E9535}"/>
              </a:ext>
            </a:extLst>
          </p:cNvPr>
          <p:cNvSpPr txBox="1"/>
          <p:nvPr/>
        </p:nvSpPr>
        <p:spPr>
          <a:xfrm>
            <a:off x="9965635" y="6211669"/>
            <a:ext cx="2226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MHCII-</a:t>
            </a:r>
            <a:r>
              <a:rPr lang="en-US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eGFP</a:t>
            </a:r>
            <a:endParaRPr lang="en-US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B13EC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X649 (</a:t>
            </a:r>
            <a:r>
              <a:rPr lang="en-US" dirty="0" err="1">
                <a:solidFill>
                  <a:srgbClr val="B13EC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GPIb</a:t>
            </a:r>
            <a:r>
              <a:rPr lang="en-US" dirty="0">
                <a:solidFill>
                  <a:srgbClr val="B13EC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-V-IX)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CF05D64-2A8E-A7BD-93EA-F592B77DE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2765" y="0"/>
            <a:ext cx="12404035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Endogenous MHC class II product is </a:t>
            </a:r>
            <a:b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present in platelets</a:t>
            </a:r>
          </a:p>
        </p:txBody>
      </p:sp>
    </p:spTree>
    <p:extLst>
      <p:ext uri="{BB962C8B-B14F-4D97-AF65-F5344CB8AC3E}">
        <p14:creationId xmlns:p14="http://schemas.microsoft.com/office/powerpoint/2010/main" val="299068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3A2F8-4689-E05D-2B56-DC0A31D3A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4808" y="-1040"/>
            <a:ext cx="12366808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Megakaryocytes promote CD4 T cell proliferation via MHC II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FD9E8F34-AB77-0035-A58A-295FDB9787D7}"/>
              </a:ext>
            </a:extLst>
          </p:cNvPr>
          <p:cNvGrpSpPr/>
          <p:nvPr/>
        </p:nvGrpSpPr>
        <p:grpSpPr>
          <a:xfrm>
            <a:off x="8703773" y="1324523"/>
            <a:ext cx="2811408" cy="4224012"/>
            <a:chOff x="8703773" y="1324523"/>
            <a:chExt cx="2811408" cy="4224012"/>
          </a:xfrm>
        </p:grpSpPr>
        <p:pic>
          <p:nvPicPr>
            <p:cNvPr id="34" name="Picture 33" descr="A diagram of a cell&#10;&#10;Description automatically generated">
              <a:extLst>
                <a:ext uri="{FF2B5EF4-FFF2-40B4-BE49-F238E27FC236}">
                  <a16:creationId xmlns:a16="http://schemas.microsoft.com/office/drawing/2014/main" id="{5CC22F55-6DE0-4A93-3770-7A82879C49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019806" y="1361341"/>
              <a:ext cx="2168328" cy="1065942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5" name="TextBox 44">
                  <a:extLst>
                    <a:ext uri="{FF2B5EF4-FFF2-40B4-BE49-F238E27FC236}">
                      <a16:creationId xmlns:a16="http://schemas.microsoft.com/office/drawing/2014/main" id="{6D2D37F4-8AE1-4B2D-E42A-EE534E0A6966}"/>
                    </a:ext>
                  </a:extLst>
                </p:cNvPr>
                <p:cNvSpPr txBox="1"/>
                <p:nvPr/>
              </p:nvSpPr>
              <p:spPr>
                <a:xfrm>
                  <a:off x="10394687" y="2557594"/>
                  <a:ext cx="1116011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en-US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r>
                        <a:rPr lang="en-US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</m:oMath>
                  </a14:m>
                  <a:r>
                    <a:rPr lang="en-US" dirty="0">
                      <a:solidFill>
                        <a:srgbClr val="C00000"/>
                      </a:solidFill>
                    </a:rPr>
                    <a:t>MHC II</a:t>
                  </a:r>
                </a:p>
              </p:txBody>
            </p:sp>
          </mc:Choice>
          <mc:Fallback xmlns="">
            <p:sp>
              <p:nvSpPr>
                <p:cNvPr id="45" name="TextBox 44">
                  <a:extLst>
                    <a:ext uri="{FF2B5EF4-FFF2-40B4-BE49-F238E27FC236}">
                      <a16:creationId xmlns:a16="http://schemas.microsoft.com/office/drawing/2014/main" id="{6D2D37F4-8AE1-4B2D-E42A-EE534E0A696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394687" y="2557594"/>
                  <a:ext cx="1116011" cy="369332"/>
                </a:xfrm>
                <a:prstGeom prst="rect">
                  <a:avLst/>
                </a:prstGeom>
                <a:blipFill>
                  <a:blip r:embed="rId4"/>
                  <a:stretch>
                    <a:fillRect t="-6667" r="-3371" b="-2666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15434EE9-DFDA-AECB-A92F-4DE40A1ADD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353" r="51378" b="8648"/>
            <a:stretch/>
          </p:blipFill>
          <p:spPr>
            <a:xfrm>
              <a:off x="8703773" y="2870922"/>
              <a:ext cx="2811408" cy="2677613"/>
            </a:xfrm>
            <a:prstGeom prst="rect">
              <a:avLst/>
            </a:prstGeom>
          </p:spPr>
        </p:pic>
        <p:sp>
          <p:nvSpPr>
            <p:cNvPr id="10" name="Arc 9">
              <a:extLst>
                <a:ext uri="{FF2B5EF4-FFF2-40B4-BE49-F238E27FC236}">
                  <a16:creationId xmlns:a16="http://schemas.microsoft.com/office/drawing/2014/main" id="{39D88BB9-B151-C193-7B82-9E7DD3861335}"/>
                </a:ext>
              </a:extLst>
            </p:cNvPr>
            <p:cNvSpPr/>
            <p:nvPr/>
          </p:nvSpPr>
          <p:spPr>
            <a:xfrm>
              <a:off x="10001344" y="1765281"/>
              <a:ext cx="396865" cy="307777"/>
            </a:xfrm>
            <a:prstGeom prst="arc">
              <a:avLst>
                <a:gd name="adj1" fmla="val 16199992"/>
                <a:gd name="adj2" fmla="val 4740736"/>
              </a:avLst>
            </a:prstGeom>
            <a:ln w="25400">
              <a:solidFill>
                <a:srgbClr val="C0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C3A55C8-E3CD-2B02-41A4-C9F0A6672163}"/>
                    </a:ext>
                  </a:extLst>
                </p:cNvPr>
                <p:cNvSpPr txBox="1"/>
                <p:nvPr/>
              </p:nvSpPr>
              <p:spPr>
                <a:xfrm>
                  <a:off x="9855674" y="1324523"/>
                  <a:ext cx="909223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en-US" sz="140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r>
                        <a:rPr lang="en-US" sz="14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</m:oMath>
                  </a14:m>
                  <a:r>
                    <a:rPr lang="en-US" sz="1400" dirty="0">
                      <a:solidFill>
                        <a:srgbClr val="C00000"/>
                      </a:solidFill>
                    </a:rPr>
                    <a:t>MHC II</a:t>
                  </a:r>
                </a:p>
              </p:txBody>
            </p:sp>
          </mc:Choice>
          <mc:Fallback xmlns="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C3A55C8-E3CD-2B02-41A4-C9F0A667216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855674" y="1324523"/>
                  <a:ext cx="909223" cy="307777"/>
                </a:xfrm>
                <a:prstGeom prst="rect">
                  <a:avLst/>
                </a:prstGeom>
                <a:blipFill>
                  <a:blip r:embed="rId6"/>
                  <a:stretch>
                    <a:fillRect t="-4000" r="-1389" b="-20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2767DCE-AA99-4826-73CA-E5E113436EF2}"/>
              </a:ext>
            </a:extLst>
          </p:cNvPr>
          <p:cNvGrpSpPr/>
          <p:nvPr/>
        </p:nvGrpSpPr>
        <p:grpSpPr>
          <a:xfrm>
            <a:off x="5526767" y="1317778"/>
            <a:ext cx="6221958" cy="4782312"/>
            <a:chOff x="5526767" y="1317778"/>
            <a:chExt cx="6221958" cy="4785393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25F63F3-F1A3-52C8-2EF9-69A3F56F37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4463" r="50000" b="10372"/>
            <a:stretch/>
          </p:blipFill>
          <p:spPr>
            <a:xfrm>
              <a:off x="6003179" y="2894191"/>
              <a:ext cx="2840338" cy="2595027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AFB3B4D-E5C0-1D55-E2BF-AB8029A8E9F1}"/>
                </a:ext>
              </a:extLst>
            </p:cNvPr>
            <p:cNvSpPr txBox="1"/>
            <p:nvPr/>
          </p:nvSpPr>
          <p:spPr>
            <a:xfrm>
              <a:off x="5911235" y="5608939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CFSE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86DABE-CA0D-D674-08EF-E2CD5986569A}"/>
                </a:ext>
              </a:extLst>
            </p:cNvPr>
            <p:cNvSpPr txBox="1"/>
            <p:nvPr/>
          </p:nvSpPr>
          <p:spPr>
            <a:xfrm rot="16200000">
              <a:off x="5311323" y="4007037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Count</a:t>
              </a:r>
            </a:p>
          </p:txBody>
        </p: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7E2AF207-5B64-B0FD-EA3A-18139929C1D9}"/>
                </a:ext>
              </a:extLst>
            </p:cNvPr>
            <p:cNvCxnSpPr>
              <a:cxnSpLocks/>
            </p:cNvCxnSpPr>
            <p:nvPr/>
          </p:nvCxnSpPr>
          <p:spPr>
            <a:xfrm>
              <a:off x="6678435" y="5793605"/>
              <a:ext cx="5069280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1E0A1D6E-0BA0-3230-D946-D4196C28DDD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11235" y="2556918"/>
              <a:ext cx="0" cy="3020065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72F88E7-3412-CD7C-EB25-3FE7A4B07176}"/>
                </a:ext>
              </a:extLst>
            </p:cNvPr>
            <p:cNvSpPr txBox="1"/>
            <p:nvPr/>
          </p:nvSpPr>
          <p:spPr>
            <a:xfrm>
              <a:off x="8165693" y="5795394"/>
              <a:ext cx="358303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i="1" dirty="0"/>
                <a:t>Gated on Live CD45</a:t>
              </a:r>
              <a:r>
                <a:rPr lang="en-US" sz="1400" i="1" baseline="30000" dirty="0"/>
                <a:t>+</a:t>
              </a:r>
              <a:r>
                <a:rPr lang="en-US" sz="1400" i="1" dirty="0"/>
                <a:t> CD3</a:t>
              </a:r>
              <a:r>
                <a:rPr lang="en-US" sz="1400" i="1" baseline="30000" dirty="0"/>
                <a:t>+</a:t>
              </a:r>
              <a:r>
                <a:rPr lang="en-US" sz="1400" i="1" dirty="0"/>
                <a:t> </a:t>
              </a:r>
              <a:r>
                <a:rPr lang="en-US" sz="1400" dirty="0"/>
                <a:t>TCR v-alpha</a:t>
              </a:r>
              <a:r>
                <a:rPr lang="en-US" sz="1400" baseline="30000" dirty="0"/>
                <a:t>+</a:t>
              </a:r>
            </a:p>
          </p:txBody>
        </p: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6ADC75A5-9542-6425-AEAD-8BD4A686C47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400956" y="1317778"/>
              <a:ext cx="2168328" cy="1099566"/>
            </a:xfrm>
            <a:prstGeom prst="rect">
              <a:avLst/>
            </a:prstGeom>
          </p:spPr>
        </p:pic>
      </p:grpSp>
      <p:pic>
        <p:nvPicPr>
          <p:cNvPr id="36" name="Picture 35" descr="A diagram of a test tube&#10;&#10;Description automatically generated">
            <a:extLst>
              <a:ext uri="{FF2B5EF4-FFF2-40B4-BE49-F238E27FC236}">
                <a16:creationId xmlns:a16="http://schemas.microsoft.com/office/drawing/2014/main" id="{C8816EFF-CDC8-33DE-4C08-2BDF348EDB5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8446" y="3009180"/>
            <a:ext cx="3242867" cy="3524274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5CF98B57-7C96-EC14-3034-0819687935C0}"/>
              </a:ext>
            </a:extLst>
          </p:cNvPr>
          <p:cNvGrpSpPr/>
          <p:nvPr/>
        </p:nvGrpSpPr>
        <p:grpSpPr>
          <a:xfrm>
            <a:off x="233987" y="1189988"/>
            <a:ext cx="2067573" cy="1709097"/>
            <a:chOff x="233987" y="1189988"/>
            <a:chExt cx="2067573" cy="1709097"/>
          </a:xfrm>
        </p:grpSpPr>
        <p:pic>
          <p:nvPicPr>
            <p:cNvPr id="27" name="Picture 26" descr="A group of round objects&#10;&#10;Description automatically generated">
              <a:extLst>
                <a:ext uri="{FF2B5EF4-FFF2-40B4-BE49-F238E27FC236}">
                  <a16:creationId xmlns:a16="http://schemas.microsoft.com/office/drawing/2014/main" id="{228F85E0-E1F7-47E3-5A24-79C508E551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492217" y="1511058"/>
              <a:ext cx="323209" cy="321871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747C851-9D4A-1D08-FFD0-DD8088F17747}"/>
                </a:ext>
              </a:extLst>
            </p:cNvPr>
            <p:cNvSpPr txBox="1"/>
            <p:nvPr/>
          </p:nvSpPr>
          <p:spPr>
            <a:xfrm>
              <a:off x="233987" y="1189988"/>
              <a:ext cx="116287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Ovalbumin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BAC29F9D-CB87-0279-C20D-881FF05748F0}"/>
                </a:ext>
              </a:extLst>
            </p:cNvPr>
            <p:cNvSpPr txBox="1"/>
            <p:nvPr/>
          </p:nvSpPr>
          <p:spPr>
            <a:xfrm>
              <a:off x="868618" y="2591308"/>
              <a:ext cx="13981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Megakaryocyte</a:t>
              </a:r>
            </a:p>
          </p:txBody>
        </p:sp>
        <p:pic>
          <p:nvPicPr>
            <p:cNvPr id="40" name="Picture 39" descr="A close-up of a cell&#10;&#10;Description automatically generated">
              <a:extLst>
                <a:ext uri="{FF2B5EF4-FFF2-40B4-BE49-F238E27FC236}">
                  <a16:creationId xmlns:a16="http://schemas.microsoft.com/office/drawing/2014/main" id="{905DD00D-F00D-9EA3-4841-8A6144099AF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051664" y="1639864"/>
              <a:ext cx="1249896" cy="966700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792D6DD-E3D4-D0EE-7718-EE184DAD4AF6}"/>
              </a:ext>
            </a:extLst>
          </p:cNvPr>
          <p:cNvGrpSpPr/>
          <p:nvPr/>
        </p:nvGrpSpPr>
        <p:grpSpPr>
          <a:xfrm>
            <a:off x="2376092" y="1822543"/>
            <a:ext cx="2083914" cy="1091798"/>
            <a:chOff x="2376092" y="1822543"/>
            <a:chExt cx="2083914" cy="1091798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9045506-9F1E-5328-A524-68CC486B4870}"/>
                </a:ext>
              </a:extLst>
            </p:cNvPr>
            <p:cNvSpPr txBox="1"/>
            <p:nvPr/>
          </p:nvSpPr>
          <p:spPr>
            <a:xfrm>
              <a:off x="2376092" y="2606564"/>
              <a:ext cx="208391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OT-II T cells </a:t>
              </a:r>
              <a:r>
                <a:rPr lang="en-US" sz="1400" b="0" i="0" dirty="0">
                  <a:solidFill>
                    <a:srgbClr val="212529"/>
                  </a:solidFill>
                  <a:effectLst/>
                  <a:latin typeface="Source Sans Pro" panose="020F0502020204030204" pitchFamily="34" charset="0"/>
                </a:rPr>
                <a:t>(OVA</a:t>
              </a:r>
              <a:r>
                <a:rPr lang="en-US" sz="1400" b="0" i="0" baseline="-25000" dirty="0">
                  <a:solidFill>
                    <a:srgbClr val="212529"/>
                  </a:solidFill>
                  <a:effectLst/>
                  <a:latin typeface="Source Sans Pro" panose="020F0502020204030204" pitchFamily="34" charset="0"/>
                </a:rPr>
                <a:t>323-339</a:t>
              </a:r>
              <a:r>
                <a:rPr lang="en-US" sz="1400" b="0" i="0" dirty="0">
                  <a:solidFill>
                    <a:srgbClr val="212529"/>
                  </a:solidFill>
                  <a:effectLst/>
                  <a:latin typeface="Source Sans Pro" panose="020F0502020204030204" pitchFamily="34" charset="0"/>
                </a:rPr>
                <a:t>)</a:t>
              </a:r>
              <a:endParaRPr lang="en-US" sz="1400" dirty="0"/>
            </a:p>
          </p:txBody>
        </p:sp>
        <p:pic>
          <p:nvPicPr>
            <p:cNvPr id="46" name="Picture 45" descr="A blue circle with red clips&#10;&#10;Description automatically generated">
              <a:extLst>
                <a:ext uri="{FF2B5EF4-FFF2-40B4-BE49-F238E27FC236}">
                  <a16:creationId xmlns:a16="http://schemas.microsoft.com/office/drawing/2014/main" id="{FAB3FBAB-990D-2A6C-043F-35505E2B2D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/>
            <a:srcRect l="5409" t="7315" r="7528" b="15727"/>
            <a:stretch/>
          </p:blipFill>
          <p:spPr>
            <a:xfrm>
              <a:off x="2892726" y="1822543"/>
              <a:ext cx="813461" cy="6089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0342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EC55C0F-1BFD-E562-781B-AEFD424FF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megakaryocytes express HLA II and process antigen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50AF2FC-0726-5752-CF0F-D15E49CCE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17600"/>
            <a:ext cx="4762360" cy="405971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85F92BA-1161-55EC-DED4-C25A05CD02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360" y="2523888"/>
            <a:ext cx="2854958" cy="2534857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1B9E74B1-C475-22B9-D3E5-2C3D9B5900B2}"/>
              </a:ext>
            </a:extLst>
          </p:cNvPr>
          <p:cNvGrpSpPr/>
          <p:nvPr/>
        </p:nvGrpSpPr>
        <p:grpSpPr>
          <a:xfrm>
            <a:off x="7809822" y="1375904"/>
            <a:ext cx="3948178" cy="3682841"/>
            <a:chOff x="7617318" y="1375904"/>
            <a:chExt cx="3948178" cy="3682841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2BD1AEF-0D44-5430-965C-8543C4EA1C4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617318" y="2648043"/>
              <a:ext cx="3948178" cy="2410702"/>
            </a:xfrm>
            <a:prstGeom prst="rect">
              <a:avLst/>
            </a:prstGeom>
          </p:spPr>
        </p:pic>
        <p:pic>
          <p:nvPicPr>
            <p:cNvPr id="36" name="Picture 35" descr="A yellow and black circle&#10;&#10;Description automatically generated with medium confidence">
              <a:extLst>
                <a:ext uri="{FF2B5EF4-FFF2-40B4-BE49-F238E27FC236}">
                  <a16:creationId xmlns:a16="http://schemas.microsoft.com/office/drawing/2014/main" id="{472EF9EC-A5BB-E443-FA0D-E049560A73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097241" y="1375904"/>
              <a:ext cx="2854958" cy="1082327"/>
            </a:xfrm>
            <a:prstGeom prst="rect">
              <a:avLst/>
            </a:prstGeom>
          </p:spPr>
        </p:pic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DA54D274-7D1E-8665-3F7F-9BB7371F9AC8}"/>
                </a:ext>
              </a:extLst>
            </p:cNvPr>
            <p:cNvCxnSpPr/>
            <p:nvPr/>
          </p:nvCxnSpPr>
          <p:spPr>
            <a:xfrm>
              <a:off x="9094304" y="1863643"/>
              <a:ext cx="815009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9D8EF2F4-1C3F-B27E-77BD-3C0CEABEE5D3}"/>
                </a:ext>
              </a:extLst>
            </p:cNvPr>
            <p:cNvSpPr txBox="1"/>
            <p:nvPr/>
          </p:nvSpPr>
          <p:spPr>
            <a:xfrm>
              <a:off x="8785990" y="1399405"/>
              <a:ext cx="161083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Proteolysis</a:t>
              </a:r>
              <a:endParaRPr lang="en-US" sz="1800" baseline="30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62188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67992-CC72-6DDA-16BD-852EA331C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Megakaryocytes direct CD4 T cell differentiation via </a:t>
            </a:r>
            <a:r>
              <a:rPr lang="en-US" sz="320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TGF-</a:t>
            </a:r>
            <a:r>
              <a:rPr lang="el-GR" sz="3200" dirty="0">
                <a:latin typeface="Arial" panose="020B0604020202020204" pitchFamily="34" charset="0"/>
                <a:cs typeface="Arial" panose="020B0604020202020204" pitchFamily="34" charset="0"/>
              </a:rPr>
              <a:t>β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diagram of a cell&#10;&#10;Description automatically generated">
            <a:extLst>
              <a:ext uri="{FF2B5EF4-FFF2-40B4-BE49-F238E27FC236}">
                <a16:creationId xmlns:a16="http://schemas.microsoft.com/office/drawing/2014/main" id="{F98914A7-EA65-E094-5C0C-28101163B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198" y="1387327"/>
            <a:ext cx="5014705" cy="288277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D627BE3-5D9A-A2B6-BC74-E2DBE0199C21}"/>
              </a:ext>
            </a:extLst>
          </p:cNvPr>
          <p:cNvSpPr txBox="1"/>
          <p:nvPr/>
        </p:nvSpPr>
        <p:spPr>
          <a:xfrm>
            <a:off x="945282" y="2730897"/>
            <a:ext cx="133160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500" dirty="0">
                <a:solidFill>
                  <a:schemeClr val="bg1"/>
                </a:solidFill>
              </a:rPr>
              <a:t>MK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CF5CA3A-9666-6432-C403-C0029854D16B}"/>
              </a:ext>
            </a:extLst>
          </p:cNvPr>
          <p:cNvSpPr txBox="1"/>
          <p:nvPr/>
        </p:nvSpPr>
        <p:spPr>
          <a:xfrm>
            <a:off x="3837896" y="2492747"/>
            <a:ext cx="16830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000" dirty="0">
              <a:solidFill>
                <a:schemeClr val="bg1"/>
              </a:solidFill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Naïve CD4</a:t>
            </a:r>
            <a:r>
              <a:rPr lang="en-US" sz="2000" baseline="30000" dirty="0">
                <a:solidFill>
                  <a:schemeClr val="bg1"/>
                </a:solidFill>
              </a:rPr>
              <a:t>+</a:t>
            </a:r>
            <a:r>
              <a:rPr lang="en-US" sz="2000" dirty="0">
                <a:solidFill>
                  <a:schemeClr val="bg1"/>
                </a:solidFill>
              </a:rPr>
              <a:t> T cell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5462A05-7CDC-0B77-DF3B-FEC833F69BBA}"/>
              </a:ext>
            </a:extLst>
          </p:cNvPr>
          <p:cNvGrpSpPr/>
          <p:nvPr/>
        </p:nvGrpSpPr>
        <p:grpSpPr>
          <a:xfrm>
            <a:off x="2594976" y="1507488"/>
            <a:ext cx="1381279" cy="2639488"/>
            <a:chOff x="2594976" y="1507488"/>
            <a:chExt cx="1381279" cy="2639488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44B6FB41-A48E-D42A-42A6-4B8B81EF7B19}"/>
                </a:ext>
              </a:extLst>
            </p:cNvPr>
            <p:cNvSpPr txBox="1"/>
            <p:nvPr/>
          </p:nvSpPr>
          <p:spPr>
            <a:xfrm rot="812289">
              <a:off x="2735749" y="1507488"/>
              <a:ext cx="124050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E2E2E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TGF-</a:t>
              </a:r>
              <a:r>
                <a:rPr lang="el-GR" sz="2000" dirty="0"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endParaRPr lang="en-US" sz="20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2E89BEC6-D3F2-D81E-9675-DC3C79E129A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81168" y="3658295"/>
              <a:ext cx="1068122" cy="210525"/>
            </a:xfrm>
            <a:prstGeom prst="straightConnector1">
              <a:avLst/>
            </a:prstGeom>
            <a:ln w="25400">
              <a:solidFill>
                <a:schemeClr val="tx1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E26137C9-E2C0-0529-2671-72C2A85E5047}"/>
                </a:ext>
              </a:extLst>
            </p:cNvPr>
            <p:cNvCxnSpPr>
              <a:cxnSpLocks/>
            </p:cNvCxnSpPr>
            <p:nvPr/>
          </p:nvCxnSpPr>
          <p:spPr>
            <a:xfrm>
              <a:off x="2793897" y="1759135"/>
              <a:ext cx="977164" cy="223048"/>
            </a:xfrm>
            <a:prstGeom prst="straightConnector1">
              <a:avLst/>
            </a:prstGeom>
            <a:ln w="25400">
              <a:solidFill>
                <a:schemeClr val="tx1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5E7C5549-F202-C490-E4A6-DEAF935FB0B5}"/>
                </a:ext>
              </a:extLst>
            </p:cNvPr>
            <p:cNvSpPr txBox="1"/>
            <p:nvPr/>
          </p:nvSpPr>
          <p:spPr>
            <a:xfrm rot="20950498">
              <a:off x="2594976" y="3746866"/>
              <a:ext cx="124050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E2E2E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TGF-</a:t>
              </a:r>
              <a:r>
                <a:rPr lang="el-GR" sz="2000" dirty="0"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endParaRPr lang="en-US" sz="20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EF96A4D-8EF3-4A76-DA4B-2F883748763E}"/>
              </a:ext>
            </a:extLst>
          </p:cNvPr>
          <p:cNvGrpSpPr/>
          <p:nvPr/>
        </p:nvGrpSpPr>
        <p:grpSpPr>
          <a:xfrm>
            <a:off x="355844" y="4029526"/>
            <a:ext cx="3590426" cy="2626781"/>
            <a:chOff x="355844" y="4029526"/>
            <a:chExt cx="3590426" cy="2626781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9533550-FD4C-FD9C-D5A0-316C9BFCEDF4}"/>
                </a:ext>
              </a:extLst>
            </p:cNvPr>
            <p:cNvGrpSpPr/>
            <p:nvPr/>
          </p:nvGrpSpPr>
          <p:grpSpPr>
            <a:xfrm>
              <a:off x="355844" y="4850112"/>
              <a:ext cx="1901382" cy="1806195"/>
              <a:chOff x="2496447" y="4482598"/>
              <a:chExt cx="1901382" cy="1806195"/>
            </a:xfrm>
          </p:grpSpPr>
          <p:pic>
            <p:nvPicPr>
              <p:cNvPr id="43" name="Picture 42" descr="A group of blue circles&#10;&#10;Description automatically generated">
                <a:extLst>
                  <a:ext uri="{FF2B5EF4-FFF2-40B4-BE49-F238E27FC236}">
                    <a16:creationId xmlns:a16="http://schemas.microsoft.com/office/drawing/2014/main" id="{1CB55C55-00DF-3843-1BEB-5EB0399792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96447" y="4482598"/>
                <a:ext cx="1901382" cy="1806195"/>
              </a:xfrm>
              <a:prstGeom prst="rect">
                <a:avLst/>
              </a:prstGeom>
            </p:spPr>
          </p:pic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952F663-50CE-5493-4733-5D995AEBE733}"/>
                  </a:ext>
                </a:extLst>
              </p:cNvPr>
              <p:cNvSpPr txBox="1"/>
              <p:nvPr/>
            </p:nvSpPr>
            <p:spPr>
              <a:xfrm>
                <a:off x="3662228" y="5163105"/>
                <a:ext cx="66930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>
                    <a:solidFill>
                      <a:schemeClr val="bg1"/>
                    </a:solidFill>
                  </a:rPr>
                  <a:t>Treg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201EFFC9-8B32-0DDD-F7C6-FDE439B5760C}"/>
                  </a:ext>
                </a:extLst>
              </p:cNvPr>
              <p:cNvSpPr txBox="1"/>
              <p:nvPr/>
            </p:nvSpPr>
            <p:spPr>
              <a:xfrm>
                <a:off x="2906985" y="5717246"/>
                <a:ext cx="66930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>
                    <a:solidFill>
                      <a:schemeClr val="bg1"/>
                    </a:solidFill>
                  </a:rPr>
                  <a:t>Treg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9133B20-C6FE-41C4-6EA0-7877D630B673}"/>
                  </a:ext>
                </a:extLst>
              </p:cNvPr>
              <p:cNvSpPr txBox="1"/>
              <p:nvPr/>
            </p:nvSpPr>
            <p:spPr>
              <a:xfrm>
                <a:off x="3447138" y="5633688"/>
                <a:ext cx="66930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>
                    <a:solidFill>
                      <a:schemeClr val="bg1"/>
                    </a:solidFill>
                  </a:rPr>
                  <a:t>Treg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735B2C5A-5015-24DE-9D57-4FAB678FC6E0}"/>
                  </a:ext>
                </a:extLst>
              </p:cNvPr>
              <p:cNvSpPr txBox="1"/>
              <p:nvPr/>
            </p:nvSpPr>
            <p:spPr>
              <a:xfrm>
                <a:off x="3241636" y="4772811"/>
                <a:ext cx="66930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>
                    <a:solidFill>
                      <a:schemeClr val="bg1"/>
                    </a:solidFill>
                  </a:rPr>
                  <a:t>Treg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C6CE582-D44B-7409-8EED-4A1B5CA1F1F3}"/>
                  </a:ext>
                </a:extLst>
              </p:cNvPr>
              <p:cNvSpPr txBox="1"/>
              <p:nvPr/>
            </p:nvSpPr>
            <p:spPr>
              <a:xfrm>
                <a:off x="2733801" y="4991571"/>
                <a:ext cx="66930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>
                    <a:solidFill>
                      <a:schemeClr val="bg1"/>
                    </a:solidFill>
                  </a:rPr>
                  <a:t>Treg</a:t>
                </a:r>
              </a:p>
            </p:txBody>
          </p:sp>
        </p:grpSp>
        <p:cxnSp>
          <p:nvCxnSpPr>
            <p:cNvPr id="3" name="Straight Arrow Connector 2">
              <a:extLst>
                <a:ext uri="{FF2B5EF4-FFF2-40B4-BE49-F238E27FC236}">
                  <a16:creationId xmlns:a16="http://schemas.microsoft.com/office/drawing/2014/main" id="{C6C8C46F-2F78-A238-689F-3A989823680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70786" y="4029526"/>
              <a:ext cx="1775484" cy="1255819"/>
            </a:xfrm>
            <a:prstGeom prst="straightConnector1">
              <a:avLst/>
            </a:prstGeom>
            <a:ln w="28575">
              <a:solidFill>
                <a:srgbClr val="0070C0"/>
              </a:solidFill>
              <a:prstDash val="solid"/>
              <a:headEnd w="lg" len="med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90E5869-857E-93B9-4AA5-FDB0FCF1E62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792" r="5003" b="71192"/>
          <a:stretch>
            <a:fillRect/>
          </a:stretch>
        </p:blipFill>
        <p:spPr>
          <a:xfrm>
            <a:off x="5520911" y="2236455"/>
            <a:ext cx="6561939" cy="1619825"/>
          </a:xfrm>
          <a:prstGeom prst="rect">
            <a:avLst/>
          </a:prstGeom>
        </p:spPr>
      </p:pic>
      <p:pic>
        <p:nvPicPr>
          <p:cNvPr id="12" name="Content Placeholder 11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CCE7431-457E-5BE3-1B1F-A5F06B2CC5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10089997" y="4807560"/>
            <a:ext cx="1746159" cy="1746159"/>
          </a:xfr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ACE979B-28CD-CAF7-60CC-F050FB58EF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3933" t="-1" r="-1441" b="94589"/>
          <a:stretch>
            <a:fillRect/>
          </a:stretch>
        </p:blipFill>
        <p:spPr>
          <a:xfrm>
            <a:off x="9445897" y="4311918"/>
            <a:ext cx="2746103" cy="527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13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93ECA-A686-C68F-1542-6DA5FD51F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KX3_20x_15_WT.jpg">
            <a:extLst>
              <a:ext uri="{FF2B5EF4-FFF2-40B4-BE49-F238E27FC236}">
                <a16:creationId xmlns:a16="http://schemas.microsoft.com/office/drawing/2014/main" id="{80228BA4-4F3E-08BF-2433-3EE11A4F2D6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83" y="-153741"/>
            <a:ext cx="12191999" cy="75221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33A2B-448E-284C-855C-98FC5803E863}"/>
              </a:ext>
            </a:extLst>
          </p:cNvPr>
          <p:cNvSpPr/>
          <p:nvPr/>
        </p:nvSpPr>
        <p:spPr>
          <a:xfrm>
            <a:off x="4902587" y="3157008"/>
            <a:ext cx="2245659" cy="223234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Megakaryocyte and Platelet Biology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F36D12F-3CBB-410B-FC40-728FA584D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669" y="539365"/>
            <a:ext cx="112648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457200" indent="-457200" algn="ctr">
              <a:defRPr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Outline – Current Questions in Megakaryopoiesis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66A38-7285-A1E1-BCD4-5C5B4BA51CD4}"/>
              </a:ext>
            </a:extLst>
          </p:cNvPr>
          <p:cNvSpPr txBox="1">
            <a:spLocks/>
          </p:cNvSpPr>
          <p:nvPr/>
        </p:nvSpPr>
        <p:spPr>
          <a:xfrm>
            <a:off x="920804" y="1343949"/>
            <a:ext cx="10427554" cy="255641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5138" indent="-465138">
              <a:spcAft>
                <a:spcPts val="300"/>
              </a:spcAft>
              <a:buAutoNum type="arabicPeriod"/>
            </a:pPr>
            <a:r>
              <a:rPr lang="en-US" sz="2400" dirty="0">
                <a:latin typeface="Arial" panose="020B0604020202020204" pitchFamily="34" charset="0"/>
                <a:ea typeface="Calibri" panose="020F0502020204030204" pitchFamily="34" charset="0"/>
              </a:rPr>
              <a:t>Advances in understanding bone marrow megakaryocyte phenotype and function</a:t>
            </a:r>
            <a:endParaRPr lang="en-US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An updated understanding of megakaryopoiesis</a:t>
            </a: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Better models of megakaryopoiesis</a:t>
            </a:r>
          </a:p>
          <a:p>
            <a:pPr marL="0" indent="0">
              <a:spcAft>
                <a:spcPts val="300"/>
              </a:spcAft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0D5252-EAF4-E442-F326-2818E6F9973D}"/>
              </a:ext>
            </a:extLst>
          </p:cNvPr>
          <p:cNvSpPr/>
          <p:nvPr/>
        </p:nvSpPr>
        <p:spPr>
          <a:xfrm>
            <a:off x="3998874" y="4518212"/>
            <a:ext cx="2245659" cy="2232348"/>
          </a:xfrm>
          <a:prstGeom prst="ellipse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Hematopoiesis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20E2A0A-598C-7055-D9E7-544032008277}"/>
              </a:ext>
            </a:extLst>
          </p:cNvPr>
          <p:cNvSpPr/>
          <p:nvPr/>
        </p:nvSpPr>
        <p:spPr>
          <a:xfrm>
            <a:off x="5860088" y="4518212"/>
            <a:ext cx="2245659" cy="2232348"/>
          </a:xfrm>
          <a:prstGeom prst="ellipse">
            <a:avLst/>
          </a:prstGeom>
          <a:solidFill>
            <a:schemeClr val="accent6">
              <a:lumMod val="75000"/>
              <a:alpha val="6992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/>
          <a:p>
            <a:pPr algn="ctr"/>
            <a:r>
              <a:rPr lang="en-US" dirty="0"/>
              <a:t>Bioengineering</a:t>
            </a:r>
          </a:p>
        </p:txBody>
      </p:sp>
    </p:spTree>
    <p:extLst>
      <p:ext uri="{BB962C8B-B14F-4D97-AF65-F5344CB8AC3E}">
        <p14:creationId xmlns:p14="http://schemas.microsoft.com/office/powerpoint/2010/main" val="28012116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4176C6-CE47-D847-8744-AD479D29DE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814" y="1376527"/>
            <a:ext cx="7787282" cy="548147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AFCBC04-183F-CF47-9F56-1BA15DFD67CB}"/>
              </a:ext>
            </a:extLst>
          </p:cNvPr>
          <p:cNvSpPr/>
          <p:nvPr/>
        </p:nvSpPr>
        <p:spPr>
          <a:xfrm>
            <a:off x="9042466" y="6321264"/>
            <a:ext cx="257615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7F7F7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 Cycle 10:10, 1582-1589; 2011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Box 583">
            <a:extLst>
              <a:ext uri="{FF2B5EF4-FFF2-40B4-BE49-F238E27FC236}">
                <a16:creationId xmlns:a16="http://schemas.microsoft.com/office/drawing/2014/main" id="{6B9081EE-62C3-C14E-BE6D-26981B146A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59737"/>
            <a:ext cx="11976847" cy="716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9545" tIns="49772" rIns="99545" bIns="49772">
            <a:spAutoFit/>
          </a:bodyPr>
          <a:lstStyle>
            <a:lvl1pPr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2pPr>
            <a:lvl3pPr marL="1143000" indent="-228600"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3pPr>
            <a:lvl4pPr marL="1600200" indent="-228600"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4pPr>
            <a:lvl5pPr marL="2057400" indent="-228600"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imes" charset="0"/>
                <a:ea typeface="ＭＳ Ｐゴシック" charset="0"/>
              </a:defRPr>
            </a:lvl9pPr>
          </a:lstStyle>
          <a:p>
            <a:pPr algn="ctr"/>
            <a:r>
              <a:rPr lang="en-US" sz="4000" dirty="0">
                <a:solidFill>
                  <a:srgbClr val="000000"/>
                </a:solidFill>
                <a:latin typeface="Arial"/>
                <a:cs typeface="Arial"/>
              </a:rPr>
              <a:t>TPO levels and platelet count modify each other</a:t>
            </a:r>
          </a:p>
        </p:txBody>
      </p:sp>
    </p:spTree>
    <p:extLst>
      <p:ext uri="{BB962C8B-B14F-4D97-AF65-F5344CB8AC3E}">
        <p14:creationId xmlns:p14="http://schemas.microsoft.com/office/powerpoint/2010/main" val="35077757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C4A445AB-DC3F-634A-97DB-3C4E1F1B11A8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41F12D08-E15A-A448-B514-DB87B39A37E6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n 1">
            <a:extLst>
              <a:ext uri="{FF2B5EF4-FFF2-40B4-BE49-F238E27FC236}">
                <a16:creationId xmlns:a16="http://schemas.microsoft.com/office/drawing/2014/main" id="{7035DA45-A313-F146-B94E-F3B46FDA4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581" y="1417427"/>
            <a:ext cx="7319871" cy="4330923"/>
          </a:xfrm>
          <a:prstGeom prst="rect">
            <a:avLst/>
          </a:prstGeom>
          <a:ln w="57150">
            <a:solidFill>
              <a:srgbClr val="B59CCB"/>
            </a:solidFill>
          </a:ln>
        </p:spPr>
      </p:pic>
      <p:sp>
        <p:nvSpPr>
          <p:cNvPr id="13" name="Rectángulo 22">
            <a:extLst>
              <a:ext uri="{FF2B5EF4-FFF2-40B4-BE49-F238E27FC236}">
                <a16:creationId xmlns:a16="http://schemas.microsoft.com/office/drawing/2014/main" id="{D8544711-4C35-1C4C-841F-2971B169FFB7}"/>
              </a:ext>
            </a:extLst>
          </p:cNvPr>
          <p:cNvSpPr/>
          <p:nvPr/>
        </p:nvSpPr>
        <p:spPr>
          <a:xfrm>
            <a:off x="9002723" y="6361493"/>
            <a:ext cx="308879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1400" dirty="0" err="1">
                <a:latin typeface="Arial" panose="020B0604020202020204" pitchFamily="34" charset="0"/>
                <a:cs typeface="Arial" panose="020B0604020202020204" pitchFamily="34" charset="0"/>
              </a:rPr>
              <a:t>Noetzli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 ... Machlus et al., </a:t>
            </a:r>
            <a:r>
              <a:rPr lang="es-ES" sz="1400" i="1" dirty="0">
                <a:latin typeface="Arial" panose="020B0604020202020204" pitchFamily="34" charset="0"/>
                <a:cs typeface="Arial" panose="020B0604020202020204" pitchFamily="34" charset="0"/>
              </a:rPr>
              <a:t>ATVB 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endParaRPr lang="es-E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1D7BB3-1CC6-D04C-ACDE-03A670B6B864}"/>
              </a:ext>
            </a:extLst>
          </p:cNvPr>
          <p:cNvSpPr/>
          <p:nvPr/>
        </p:nvSpPr>
        <p:spPr>
          <a:xfrm>
            <a:off x="-100483" y="43408"/>
            <a:ext cx="12192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Megakaryocyte differentiation starts with HSCs and ends with (pro)platelets</a:t>
            </a:r>
          </a:p>
        </p:txBody>
      </p:sp>
      <p:sp>
        <p:nvSpPr>
          <p:cNvPr id="18" name="Rectángulo 4">
            <a:extLst>
              <a:ext uri="{FF2B5EF4-FFF2-40B4-BE49-F238E27FC236}">
                <a16:creationId xmlns:a16="http://schemas.microsoft.com/office/drawing/2014/main" id="{12453402-8E44-984E-9539-9BC70E2EAFC7}"/>
              </a:ext>
            </a:extLst>
          </p:cNvPr>
          <p:cNvSpPr/>
          <p:nvPr/>
        </p:nvSpPr>
        <p:spPr>
          <a:xfrm>
            <a:off x="68924" y="5848100"/>
            <a:ext cx="729025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LT-HSC: long-term hematopoietic stem cell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ST-HSC: short-term HSC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MPP: multipotent progenitor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CMP: common myeloid progenitor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MEP: megakaryocyte-erythroid progenitor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MKP: megakaryocyte progenitor</a:t>
            </a:r>
          </a:p>
        </p:txBody>
      </p:sp>
    </p:spTree>
    <p:extLst>
      <p:ext uri="{BB962C8B-B14F-4D97-AF65-F5344CB8AC3E}">
        <p14:creationId xmlns:p14="http://schemas.microsoft.com/office/powerpoint/2010/main" val="2076128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AFED4-EBBE-093F-5B44-78E830D80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27876B1F-0FDF-2FA4-B4F3-A7EBB3527567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39BABB13-01DF-EC00-BBF4-3924E70C0182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9DB8A5C-6B7E-3997-7A5B-84C6A3D8926A}"/>
              </a:ext>
            </a:extLst>
          </p:cNvPr>
          <p:cNvSpPr/>
          <p:nvPr/>
        </p:nvSpPr>
        <p:spPr>
          <a:xfrm>
            <a:off x="-100483" y="43408"/>
            <a:ext cx="12192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Inflammation triggers thrombopoiesis from </a:t>
            </a: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MK-committed hematopoietic stem cells 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89E0195-CFD6-69F5-D9A1-644B0496B1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59" t="21807" r="19344" b="30946"/>
          <a:stretch/>
        </p:blipFill>
        <p:spPr>
          <a:xfrm>
            <a:off x="-16625" y="1646018"/>
            <a:ext cx="7895707" cy="3699284"/>
          </a:xfrm>
          <a:prstGeom prst="rect">
            <a:avLst/>
          </a:prstGeom>
        </p:spPr>
      </p:pic>
      <p:sp>
        <p:nvSpPr>
          <p:cNvPr id="18" name="Rectángulo 4">
            <a:extLst>
              <a:ext uri="{FF2B5EF4-FFF2-40B4-BE49-F238E27FC236}">
                <a16:creationId xmlns:a16="http://schemas.microsoft.com/office/drawing/2014/main" id="{A4F3FA9F-E88B-16CF-D26B-05ED0437E013}"/>
              </a:ext>
            </a:extLst>
          </p:cNvPr>
          <p:cNvSpPr/>
          <p:nvPr/>
        </p:nvSpPr>
        <p:spPr>
          <a:xfrm>
            <a:off x="241667" y="4620949"/>
            <a:ext cx="4071253" cy="212365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SL-MKP: stem-like megakaryocyte-committed progenitor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LT-HSC: long-term hematopoietic stem cell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ST-HSC: short-term HSC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MPP: multipotent progenitor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CMP: common myeloid progenitor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MEP: megakaryocyte-erythroid progenitor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MKP: megakaryocyte progenitor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B62D2-D916-144C-D5B4-58571EB04783}"/>
              </a:ext>
            </a:extLst>
          </p:cNvPr>
          <p:cNvSpPr txBox="1"/>
          <p:nvPr/>
        </p:nvSpPr>
        <p:spPr>
          <a:xfrm>
            <a:off x="7879080" y="1759889"/>
            <a:ext cx="4071253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Committed MK Progenitors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CD41+,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vWF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Unipotent SL-</a:t>
            </a:r>
            <a:r>
              <a:rPr lang="en-US" sz="20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MkPs</a:t>
            </a:r>
            <a:r>
              <a:rPr lang="en-US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are quiescent, but primed, during homeostasis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Inflammation drives cell cycle activation and maturation of SL-</a:t>
            </a:r>
            <a:r>
              <a:rPr lang="en-US" sz="20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MkPs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Activation of SL-</a:t>
            </a:r>
            <a:r>
              <a:rPr lang="en-US" sz="20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MkPs</a:t>
            </a:r>
            <a:r>
              <a:rPr lang="en-US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rapidly replenishes the platelet pool during acute inflammation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7C7638-E817-E083-25A6-EE08FF865795}"/>
              </a:ext>
            </a:extLst>
          </p:cNvPr>
          <p:cNvSpPr txBox="1"/>
          <p:nvPr/>
        </p:nvSpPr>
        <p:spPr>
          <a:xfrm>
            <a:off x="9281910" y="6323304"/>
            <a:ext cx="304942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Haas et al. Cell Stem Cell. 2015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9410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0A15A-40FE-93C1-27E1-B7A4FE967E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AD82BC31-BB8E-8DD3-CE50-C10D415C2D19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8F9A0D29-301D-48E6-24C6-2C3CD2015512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88349E-A07E-77AD-01B4-3F3F269168C9}"/>
              </a:ext>
            </a:extLst>
          </p:cNvPr>
          <p:cNvSpPr/>
          <p:nvPr/>
        </p:nvSpPr>
        <p:spPr>
          <a:xfrm>
            <a:off x="-100483" y="43408"/>
            <a:ext cx="12192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MK-committed hematopoietic stem cells are at </a:t>
            </a: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 top of the hierarchy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3FC421-AEC3-C9B2-4714-6D9C48870A96}"/>
              </a:ext>
            </a:extLst>
          </p:cNvPr>
          <p:cNvSpPr txBox="1"/>
          <p:nvPr/>
        </p:nvSpPr>
        <p:spPr>
          <a:xfrm>
            <a:off x="7792871" y="1950430"/>
            <a:ext cx="383202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Committed MK Progenitors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1B1B1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</a:t>
            </a:r>
            <a:r>
              <a:rPr lang="en-US" sz="2000" b="0" i="0" u="none" strike="noStrike" dirty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half of the MK lineage is produced independently of other lineages by cells at the top of the hematopoietic ladder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Mk-restricted LT-HSCs (CD41+ HSCs) can generate multilineage progeny when transplanted into a recipient mouse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6F9CB2-7377-6623-0199-7BE5629FEECA}"/>
              </a:ext>
            </a:extLst>
          </p:cNvPr>
          <p:cNvSpPr txBox="1"/>
          <p:nvPr/>
        </p:nvSpPr>
        <p:spPr>
          <a:xfrm>
            <a:off x="8819024" y="6334780"/>
            <a:ext cx="349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Rodriguez-Fraticelli et al. Nature. 2018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Wang et al. Cell and Tissue Res. 2024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AFF81F-3527-4043-9058-877A9F06F6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480" y="1424712"/>
            <a:ext cx="5985457" cy="5171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30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5CC92-EA2F-7CEB-746D-32E214E48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DDF5E514-910F-1495-53C9-F8B3FBC9D913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4BC39A84-6622-DA94-11D8-5923E4A51441}"/>
              </a:ext>
            </a:extLst>
          </p:cNvPr>
          <p:cNvSpPr txBox="1"/>
          <p:nvPr/>
        </p:nvSpPr>
        <p:spPr>
          <a:xfrm>
            <a:off x="923480" y="45866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733BD9-DF68-0C9C-8227-7BB96FA5D644}"/>
              </a:ext>
            </a:extLst>
          </p:cNvPr>
          <p:cNvSpPr/>
          <p:nvPr/>
        </p:nvSpPr>
        <p:spPr>
          <a:xfrm>
            <a:off x="-100483" y="290227"/>
            <a:ext cx="12192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There are (at least) two routes of MK differentiation that lead to platelet production </a:t>
            </a:r>
          </a:p>
        </p:txBody>
      </p:sp>
      <p:sp>
        <p:nvSpPr>
          <p:cNvPr id="18" name="Rectángulo 4">
            <a:extLst>
              <a:ext uri="{FF2B5EF4-FFF2-40B4-BE49-F238E27FC236}">
                <a16:creationId xmlns:a16="http://schemas.microsoft.com/office/drawing/2014/main" id="{E1A00F03-ABCF-EA25-1B9A-6BBA6E8B6C2F}"/>
              </a:ext>
            </a:extLst>
          </p:cNvPr>
          <p:cNvSpPr/>
          <p:nvPr/>
        </p:nvSpPr>
        <p:spPr>
          <a:xfrm>
            <a:off x="8570794" y="6398496"/>
            <a:ext cx="3520723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l"/>
            <a:r>
              <a:rPr lang="en-US" sz="16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Li, Jing-Jing et al. Immunity, 2024.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B0AEDA-8E53-D58E-6530-53AE23B205D6}"/>
              </a:ext>
            </a:extLst>
          </p:cNvPr>
          <p:cNvSpPr txBox="1"/>
          <p:nvPr/>
        </p:nvSpPr>
        <p:spPr>
          <a:xfrm>
            <a:off x="6810312" y="2284174"/>
            <a:ext cx="521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Differentiation route determines functional outputs of adult megakaryopoiesis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1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Cd48</a:t>
            </a:r>
            <a:r>
              <a:rPr lang="en-US" sz="20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distinguishes the </a:t>
            </a:r>
            <a:r>
              <a:rPr lang="en-US" sz="2000" b="1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direct </a:t>
            </a:r>
            <a:r>
              <a:rPr lang="en-US" sz="20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b="1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stepwise</a:t>
            </a:r>
            <a:r>
              <a:rPr lang="en-US" sz="20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differentiation routes 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direct and stepwise routes generate </a:t>
            </a:r>
            <a:r>
              <a:rPr lang="en-US" sz="2000" b="1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functionally distinct megakaryocytes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choice of differentiation route is differentially </a:t>
            </a:r>
            <a:r>
              <a:rPr lang="en-US" sz="2000" b="1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regulated by physiological demands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u="none" strike="noStrike" dirty="0">
              <a:solidFill>
                <a:srgbClr val="2E2E2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21F87AE-059B-90F6-012C-BFE27AF706CF}"/>
              </a:ext>
            </a:extLst>
          </p:cNvPr>
          <p:cNvGrpSpPr/>
          <p:nvPr/>
        </p:nvGrpSpPr>
        <p:grpSpPr>
          <a:xfrm>
            <a:off x="432262" y="1733787"/>
            <a:ext cx="6092524" cy="4072822"/>
            <a:chOff x="432262" y="1553718"/>
            <a:chExt cx="5663738" cy="3590859"/>
          </a:xfrm>
        </p:grpSpPr>
        <p:pic>
          <p:nvPicPr>
            <p:cNvPr id="12" name="Picture 11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9B553548-C951-9D27-5F2D-C9FD6B7274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54670" t="12331" r="8916" b="52270"/>
            <a:stretch/>
          </p:blipFill>
          <p:spPr>
            <a:xfrm>
              <a:off x="661541" y="1713422"/>
              <a:ext cx="5434459" cy="3431155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A3FC19B-9AFC-1927-4F7E-2994892724BB}"/>
                </a:ext>
              </a:extLst>
            </p:cNvPr>
            <p:cNvSpPr/>
            <p:nvPr/>
          </p:nvSpPr>
          <p:spPr>
            <a:xfrm>
              <a:off x="432262" y="1553718"/>
              <a:ext cx="897774" cy="5743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7E4C0BE-D83D-27B0-884D-2D49CD3E19CA}"/>
              </a:ext>
            </a:extLst>
          </p:cNvPr>
          <p:cNvSpPr txBox="1"/>
          <p:nvPr/>
        </p:nvSpPr>
        <p:spPr>
          <a:xfrm>
            <a:off x="3588194" y="5324611"/>
            <a:ext cx="990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E3F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CD48+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6E3375-9CDA-C5A9-4722-838AAEEE8039}"/>
              </a:ext>
            </a:extLst>
          </p:cNvPr>
          <p:cNvSpPr txBox="1"/>
          <p:nvPr/>
        </p:nvSpPr>
        <p:spPr>
          <a:xfrm>
            <a:off x="1152325" y="2977688"/>
            <a:ext cx="926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CD48-</a:t>
            </a:r>
          </a:p>
        </p:txBody>
      </p:sp>
    </p:spTree>
    <p:extLst>
      <p:ext uri="{BB962C8B-B14F-4D97-AF65-F5344CB8AC3E}">
        <p14:creationId xmlns:p14="http://schemas.microsoft.com/office/powerpoint/2010/main" val="1163520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0965C6-1547-2659-7DA2-29D8E63A4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A24ECE7C-403B-127A-3CC8-0D53457EF0BE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02CE7100-28E6-C833-18E4-2CBC81C48906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8A2492-389E-E9EB-6463-73722C186D03}"/>
              </a:ext>
            </a:extLst>
          </p:cNvPr>
          <p:cNvSpPr/>
          <p:nvPr/>
        </p:nvSpPr>
        <p:spPr>
          <a:xfrm>
            <a:off x="-100483" y="43408"/>
            <a:ext cx="12192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MK-committed hematopoietic stem cells in </a:t>
            </a: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normal hematopoiesis 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1A928753-E613-AA87-E584-BB1FA63AE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55" t="35625" r="10503" b="3994"/>
          <a:stretch/>
        </p:blipFill>
        <p:spPr>
          <a:xfrm>
            <a:off x="818908" y="1587168"/>
            <a:ext cx="10554183" cy="4827166"/>
          </a:xfrm>
          <a:prstGeom prst="rect">
            <a:avLst/>
          </a:prstGeom>
        </p:spPr>
      </p:pic>
      <p:sp>
        <p:nvSpPr>
          <p:cNvPr id="3" name="Rectángulo 4">
            <a:extLst>
              <a:ext uri="{FF2B5EF4-FFF2-40B4-BE49-F238E27FC236}">
                <a16:creationId xmlns:a16="http://schemas.microsoft.com/office/drawing/2014/main" id="{836C018B-2428-FA41-1764-AD13A1CA7A7C}"/>
              </a:ext>
            </a:extLst>
          </p:cNvPr>
          <p:cNvSpPr/>
          <p:nvPr/>
        </p:nvSpPr>
        <p:spPr>
          <a:xfrm>
            <a:off x="9067470" y="6430383"/>
            <a:ext cx="3024047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l"/>
            <a:r>
              <a:rPr lang="en-US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Li, Jing-Jing et al. Immunity, 2024.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26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1BF51-4BAA-9782-D149-309F61736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KX3_20x_15_WT.jpg">
            <a:extLst>
              <a:ext uri="{FF2B5EF4-FFF2-40B4-BE49-F238E27FC236}">
                <a16:creationId xmlns:a16="http://schemas.microsoft.com/office/drawing/2014/main" id="{266DB243-6D5C-D8F0-F1E9-FCF6D01A881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83" y="-153741"/>
            <a:ext cx="12191999" cy="75221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342E157-8F45-EE58-9815-D65BE8C37C1F}"/>
              </a:ext>
            </a:extLst>
          </p:cNvPr>
          <p:cNvSpPr/>
          <p:nvPr/>
        </p:nvSpPr>
        <p:spPr>
          <a:xfrm>
            <a:off x="4902587" y="3157008"/>
            <a:ext cx="2245659" cy="223234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Megakaryocyte and Platelet Biology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807A4C3-7907-4EA9-26BE-35EBEACC4F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669" y="539365"/>
            <a:ext cx="112648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457200" indent="-457200" algn="ctr">
              <a:defRPr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Outline – Current Questions in Megakaryopoiesis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6C08B-FD94-89BD-B224-FD626F16E77F}"/>
              </a:ext>
            </a:extLst>
          </p:cNvPr>
          <p:cNvSpPr txBox="1">
            <a:spLocks/>
          </p:cNvSpPr>
          <p:nvPr/>
        </p:nvSpPr>
        <p:spPr>
          <a:xfrm>
            <a:off x="920804" y="1343949"/>
            <a:ext cx="10427554" cy="255641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5138" indent="-465138">
              <a:spcAft>
                <a:spcPts val="300"/>
              </a:spcAft>
              <a:buAutoNum type="arabicPeriod"/>
            </a:pPr>
            <a:r>
              <a:rPr lang="en-US" sz="2400" dirty="0">
                <a:latin typeface="Arial" panose="020B0604020202020204" pitchFamily="34" charset="0"/>
                <a:ea typeface="Calibri" panose="020F0502020204030204" pitchFamily="34" charset="0"/>
              </a:rPr>
              <a:t>Advances in understanding bone marrow megakaryocyte phenotype and function</a:t>
            </a:r>
            <a:endParaRPr lang="en-US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An updated understanding of megakaryopoiesis</a:t>
            </a:r>
          </a:p>
          <a:p>
            <a:pPr marL="342900" indent="-342900">
              <a:spcAft>
                <a:spcPts val="300"/>
              </a:spcAft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Better models of megakaryopoiesis</a:t>
            </a:r>
          </a:p>
          <a:p>
            <a:pPr marL="0" indent="0">
              <a:spcAft>
                <a:spcPts val="300"/>
              </a:spcAft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4C7D8B7-AA06-6F47-CF43-F87143A70C62}"/>
              </a:ext>
            </a:extLst>
          </p:cNvPr>
          <p:cNvSpPr/>
          <p:nvPr/>
        </p:nvSpPr>
        <p:spPr>
          <a:xfrm>
            <a:off x="3998874" y="4518212"/>
            <a:ext cx="2245659" cy="2232348"/>
          </a:xfrm>
          <a:prstGeom prst="ellipse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dirty="0"/>
              <a:t>Hematopoiesis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02EA951-C003-6033-E8BE-84572FB1B3F0}"/>
              </a:ext>
            </a:extLst>
          </p:cNvPr>
          <p:cNvSpPr/>
          <p:nvPr/>
        </p:nvSpPr>
        <p:spPr>
          <a:xfrm>
            <a:off x="5860088" y="4518212"/>
            <a:ext cx="2245659" cy="2232348"/>
          </a:xfrm>
          <a:prstGeom prst="ellipse">
            <a:avLst/>
          </a:prstGeom>
          <a:solidFill>
            <a:schemeClr val="accent6">
              <a:lumMod val="75000"/>
              <a:alpha val="6992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/>
          <a:p>
            <a:pPr algn="ctr"/>
            <a:r>
              <a:rPr lang="en-US" dirty="0"/>
              <a:t>Bioengineering</a:t>
            </a:r>
          </a:p>
        </p:txBody>
      </p:sp>
    </p:spTree>
    <p:extLst>
      <p:ext uri="{BB962C8B-B14F-4D97-AF65-F5344CB8AC3E}">
        <p14:creationId xmlns:p14="http://schemas.microsoft.com/office/powerpoint/2010/main" val="14567775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F5D920-BC4F-681A-5090-52037CA8E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6416C9-855B-2112-7F4F-FD6B8C61EA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013" y="819281"/>
            <a:ext cx="7822618" cy="5844991"/>
          </a:xfrm>
          <a:prstGeom prst="rect">
            <a:avLst/>
          </a:prstGeom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650F94A2-4806-1C69-536D-DCD991277B88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543732" y="-306619"/>
            <a:ext cx="10515600" cy="1325563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lIns="254000" tIns="63500" rIns="127000" bIns="0" rtlCol="0" anchor="ctr">
            <a:normAutofit/>
          </a:bodyPr>
          <a:lstStyle/>
          <a:p>
            <a:pPr algn="ctr"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ＭＳ Ｐゴシック" pitchFamily="34" charset="-128"/>
                <a:cs typeface="Arial"/>
                <a:sym typeface="Wingdings" charset="2"/>
              </a:defRPr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Arial" panose="020B0604020202020204" pitchFamily="34" charset="0"/>
                <a:sym typeface="Wingdings"/>
              </a:rPr>
              <a:t>Megakaryocytes in their natural (bone marrow) environment</a:t>
            </a:r>
          </a:p>
        </p:txBody>
      </p:sp>
    </p:spTree>
    <p:extLst>
      <p:ext uri="{BB962C8B-B14F-4D97-AF65-F5344CB8AC3E}">
        <p14:creationId xmlns:p14="http://schemas.microsoft.com/office/powerpoint/2010/main" val="36400414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32EA85-1DE5-F9FF-CDCA-1F3021380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FA344-DF40-FD10-0098-8F8633BE5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7" y="-1356"/>
            <a:ext cx="11974285" cy="1325563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chemeClr val="bg1"/>
                </a:solidFill>
              </a:rPr>
              <a:t>Preclinical Models: The power of bone marrow organoids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6504C7C-DFD1-8DE9-83C0-10F4C26DD4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7027941"/>
              </p:ext>
            </p:extLst>
          </p:nvPr>
        </p:nvGraphicFramePr>
        <p:xfrm>
          <a:off x="908752" y="1319640"/>
          <a:ext cx="4842933" cy="4829158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1614311">
                  <a:extLst>
                    <a:ext uri="{9D8B030D-6E8A-4147-A177-3AD203B41FA5}">
                      <a16:colId xmlns:a16="http://schemas.microsoft.com/office/drawing/2014/main" val="2793168919"/>
                    </a:ext>
                  </a:extLst>
                </a:gridCol>
                <a:gridCol w="1614311">
                  <a:extLst>
                    <a:ext uri="{9D8B030D-6E8A-4147-A177-3AD203B41FA5}">
                      <a16:colId xmlns:a16="http://schemas.microsoft.com/office/drawing/2014/main" val="3340489215"/>
                    </a:ext>
                  </a:extLst>
                </a:gridCol>
                <a:gridCol w="1614311">
                  <a:extLst>
                    <a:ext uri="{9D8B030D-6E8A-4147-A177-3AD203B41FA5}">
                      <a16:colId xmlns:a16="http://schemas.microsoft.com/office/drawing/2014/main" val="2536401169"/>
                    </a:ext>
                  </a:extLst>
                </a:gridCol>
              </a:tblGrid>
              <a:tr h="869927">
                <a:tc>
                  <a:txBody>
                    <a:bodyPr/>
                    <a:lstStyle/>
                    <a:p>
                      <a:pPr algn="ctr">
                        <a:spcAft>
                          <a:spcPts val="6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US" sz="1800" dirty="0"/>
                        <a:t>Khan et al. (2023)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Frenz-Wiessner et al. (2024)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Shen et al. (2025)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9493292"/>
                  </a:ext>
                </a:extLst>
              </a:tr>
              <a:tr h="778102">
                <a:tc>
                  <a:txBody>
                    <a:bodyPr/>
                    <a:lstStyle/>
                    <a:p>
                      <a:r>
                        <a:rPr lang="en-US" sz="1600" dirty="0"/>
                        <a:t>Sinusoidal endothelium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Arterial endothelium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Mixed endothelium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540241"/>
                  </a:ext>
                </a:extLst>
              </a:tr>
              <a:tr h="782935">
                <a:tc>
                  <a:txBody>
                    <a:bodyPr/>
                    <a:lstStyle/>
                    <a:p>
                      <a:r>
                        <a:rPr lang="en-US" sz="1600" dirty="0"/>
                        <a:t>Myeloid compartment (fetal)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Limited myeloid compartment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Myeloid compartment (adult)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5287329"/>
                  </a:ext>
                </a:extLst>
              </a:tr>
              <a:tr h="1246896">
                <a:tc>
                  <a:txBody>
                    <a:bodyPr/>
                    <a:lstStyle/>
                    <a:p>
                      <a:r>
                        <a:rPr lang="en-US" sz="1600" dirty="0"/>
                        <a:t>No adipocytes or osteocytes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No adipocytes or osteocytes but some potential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Yes adipocytes and osteocytes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6257622"/>
                  </a:ext>
                </a:extLst>
              </a:tr>
              <a:tr h="1014915">
                <a:tc>
                  <a:txBody>
                    <a:bodyPr/>
                    <a:lstStyle/>
                    <a:p>
                      <a:r>
                        <a:rPr lang="en-US" sz="1600" dirty="0"/>
                        <a:t>No lymphopoiesis or definitive hematopoiesis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Definitive hematopoiesis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Lymphopoiesis (T-cell and B-cell progenitors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9573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BACA6A9-192B-6435-7389-82A5B03DCCB7}"/>
              </a:ext>
            </a:extLst>
          </p:cNvPr>
          <p:cNvSpPr txBox="1"/>
          <p:nvPr/>
        </p:nvSpPr>
        <p:spPr>
          <a:xfrm>
            <a:off x="6137928" y="1319640"/>
            <a:ext cx="555897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spcAft>
                <a:spcPts val="600"/>
              </a:spcAft>
            </a:pPr>
            <a:endParaRPr lang="en-US" sz="2000" i="1" dirty="0"/>
          </a:p>
          <a:p>
            <a:r>
              <a:rPr lang="en-US" sz="2000" i="1" dirty="0"/>
              <a:t>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C20B76-48C3-81C6-204E-0BDACDF64E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1580" y="1122950"/>
            <a:ext cx="4842933" cy="48429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09E9AD-797F-FCC6-5A40-4B5A3BEBE0A8}"/>
              </a:ext>
            </a:extLst>
          </p:cNvPr>
          <p:cNvSpPr txBox="1"/>
          <p:nvPr/>
        </p:nvSpPr>
        <p:spPr>
          <a:xfrm>
            <a:off x="9452462" y="4984362"/>
            <a:ext cx="224443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rgbClr val="FFC000"/>
                </a:solidFill>
              </a:rPr>
              <a:t>MSC/Fibroblast</a:t>
            </a:r>
          </a:p>
          <a:p>
            <a:r>
              <a:rPr lang="en-US" sz="2200" dirty="0">
                <a:solidFill>
                  <a:srgbClr val="9740D8"/>
                </a:solidFill>
              </a:rPr>
              <a:t>Vessel network</a:t>
            </a:r>
          </a:p>
          <a:p>
            <a:r>
              <a:rPr lang="en-US" sz="2200" dirty="0">
                <a:solidFill>
                  <a:srgbClr val="92D050"/>
                </a:solidFill>
              </a:rPr>
              <a:t>Megakaryocytes</a:t>
            </a:r>
          </a:p>
        </p:txBody>
      </p:sp>
    </p:spTree>
    <p:extLst>
      <p:ext uri="{BB962C8B-B14F-4D97-AF65-F5344CB8AC3E}">
        <p14:creationId xmlns:p14="http://schemas.microsoft.com/office/powerpoint/2010/main" val="36837799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583B155-2BFF-425D-A5F0-2FBF164E19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06404"/>
            <a:ext cx="12273988" cy="77644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AFEB80-DD94-C347-A1DF-7FE33324A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773" y="510391"/>
            <a:ext cx="8869352" cy="24654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9B5F37-4722-A481-5886-7BAB1C04D0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549" y="510391"/>
            <a:ext cx="3359803" cy="3181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E6367D-48C8-F3F7-0903-FFA4CE679E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773" y="4392594"/>
            <a:ext cx="2271088" cy="22710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BAA024D-FA58-F553-7924-0DB4FDE302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12808" y="510391"/>
            <a:ext cx="1672542" cy="246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415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8E92D4E-1CEE-51A0-8198-BFA119F67DB5}"/>
              </a:ext>
            </a:extLst>
          </p:cNvPr>
          <p:cNvSpPr txBox="1">
            <a:spLocks/>
          </p:cNvSpPr>
          <p:nvPr/>
        </p:nvSpPr>
        <p:spPr>
          <a:xfrm>
            <a:off x="178498" y="94821"/>
            <a:ext cx="10337101" cy="194404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Optimization of the </a:t>
            </a:r>
            <a:r>
              <a:rPr lang="en-US" sz="3600" b="1" i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in vitro</a:t>
            </a: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 3D perivascular </a:t>
            </a:r>
          </a:p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bone marrow niche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681744-EEF8-3AA4-1293-D044B68437BF}"/>
              </a:ext>
            </a:extLst>
          </p:cNvPr>
          <p:cNvSpPr txBox="1"/>
          <p:nvPr/>
        </p:nvSpPr>
        <p:spPr>
          <a:xfrm>
            <a:off x="475679" y="2017442"/>
            <a:ext cx="43477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3825" indent="-123825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Vascular sprouting and development is dependent on addition of VEGFA +VEGFC</a:t>
            </a:r>
            <a:endParaRPr lang="en-US" sz="20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C2E2C64-E0DF-5046-743A-4B30A60BCE59}"/>
              </a:ext>
            </a:extLst>
          </p:cNvPr>
          <p:cNvGrpSpPr/>
          <p:nvPr/>
        </p:nvGrpSpPr>
        <p:grpSpPr>
          <a:xfrm>
            <a:off x="881882" y="3175454"/>
            <a:ext cx="2571532" cy="2816973"/>
            <a:chOff x="881882" y="3175454"/>
            <a:chExt cx="2571532" cy="2816973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5AC356F1-8444-4CD1-7737-F31B04B696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" r="68533" b="6715"/>
            <a:stretch/>
          </p:blipFill>
          <p:spPr>
            <a:xfrm>
              <a:off x="881882" y="3175454"/>
              <a:ext cx="2571532" cy="2816973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CFE17EF-509C-F491-ED3D-9931D9594B5E}"/>
                </a:ext>
              </a:extLst>
            </p:cNvPr>
            <p:cNvSpPr/>
            <p:nvPr/>
          </p:nvSpPr>
          <p:spPr>
            <a:xfrm>
              <a:off x="902663" y="3221182"/>
              <a:ext cx="198773" cy="1316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429986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rganoid Movie">
            <a:hlinkClick r:id="" action="ppaction://media"/>
            <a:extLst>
              <a:ext uri="{FF2B5EF4-FFF2-40B4-BE49-F238E27FC236}">
                <a16:creationId xmlns:a16="http://schemas.microsoft.com/office/drawing/2014/main" id="{CCCF532A-75EC-F548-0162-ADD4A67C89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9379" b="5807"/>
          <a:stretch/>
        </p:blipFill>
        <p:spPr>
          <a:xfrm rot="5400000">
            <a:off x="5596905" y="3195"/>
            <a:ext cx="5509229" cy="7680961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2B90DC1-AD1A-120D-2098-5194AB0630B6}"/>
              </a:ext>
            </a:extLst>
          </p:cNvPr>
          <p:cNvCxnSpPr>
            <a:cxnSpLocks/>
          </p:cNvCxnSpPr>
          <p:nvPr/>
        </p:nvCxnSpPr>
        <p:spPr>
          <a:xfrm>
            <a:off x="5462447" y="6245676"/>
            <a:ext cx="984738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2E5AD66-4742-044C-DAED-4DE4C578A2F6}"/>
              </a:ext>
            </a:extLst>
          </p:cNvPr>
          <p:cNvSpPr txBox="1"/>
          <p:nvPr/>
        </p:nvSpPr>
        <p:spPr>
          <a:xfrm>
            <a:off x="5574987" y="5940543"/>
            <a:ext cx="6992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200 µm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50814A-B4DC-2297-6055-6875063A1B07}"/>
              </a:ext>
            </a:extLst>
          </p:cNvPr>
          <p:cNvSpPr txBox="1"/>
          <p:nvPr/>
        </p:nvSpPr>
        <p:spPr>
          <a:xfrm>
            <a:off x="475679" y="2017442"/>
            <a:ext cx="43477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3825" indent="-123825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Vascular sprouting and development is dependent on addition of VEGFA +VEGFC</a:t>
            </a:r>
            <a:endParaRPr lang="en-US" sz="200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BE3BB34-3AAE-684A-5480-F4E54A9DAA9A}"/>
              </a:ext>
            </a:extLst>
          </p:cNvPr>
          <p:cNvGrpSpPr/>
          <p:nvPr/>
        </p:nvGrpSpPr>
        <p:grpSpPr>
          <a:xfrm>
            <a:off x="881882" y="3175454"/>
            <a:ext cx="2571532" cy="2816973"/>
            <a:chOff x="881882" y="3175454"/>
            <a:chExt cx="2571532" cy="281697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7509B95-6894-D015-9020-B2F8E23DADA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" r="68533" b="6715"/>
            <a:stretch/>
          </p:blipFill>
          <p:spPr>
            <a:xfrm>
              <a:off x="881882" y="3175454"/>
              <a:ext cx="2571532" cy="2816973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834C270-3722-CBE7-4E84-4637732E3466}"/>
                </a:ext>
              </a:extLst>
            </p:cNvPr>
            <p:cNvSpPr/>
            <p:nvPr/>
          </p:nvSpPr>
          <p:spPr>
            <a:xfrm>
              <a:off x="902663" y="3221182"/>
              <a:ext cx="198773" cy="1316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2932ECB7-75AF-8ADC-CB30-E0EDFBF3CA77}"/>
              </a:ext>
            </a:extLst>
          </p:cNvPr>
          <p:cNvSpPr txBox="1">
            <a:spLocks/>
          </p:cNvSpPr>
          <p:nvPr/>
        </p:nvSpPr>
        <p:spPr>
          <a:xfrm>
            <a:off x="178498" y="94821"/>
            <a:ext cx="10337101" cy="194404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Optimization of the </a:t>
            </a:r>
            <a:r>
              <a:rPr lang="en-US" sz="3600" b="1" i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in vitro</a:t>
            </a: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 3D perivascular </a:t>
            </a:r>
          </a:p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bone marrow niche </a:t>
            </a:r>
          </a:p>
        </p:txBody>
      </p:sp>
    </p:spTree>
    <p:extLst>
      <p:ext uri="{BB962C8B-B14F-4D97-AF65-F5344CB8AC3E}">
        <p14:creationId xmlns:p14="http://schemas.microsoft.com/office/powerpoint/2010/main" val="382024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9F2FBB-6F85-344B-8F0C-3DE398099F35}"/>
              </a:ext>
            </a:extLst>
          </p:cNvPr>
          <p:cNvSpPr txBox="1">
            <a:spLocks/>
          </p:cNvSpPr>
          <p:nvPr/>
        </p:nvSpPr>
        <p:spPr>
          <a:xfrm>
            <a:off x="178499" y="161248"/>
            <a:ext cx="4933292" cy="15909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Helvetica Neue" panose="02000503000000020004" pitchFamily="2" charset="0"/>
                <a:cs typeface="Arial" panose="020B0604020202020204" pitchFamily="34" charset="0"/>
              </a:rPr>
              <a:t>Bone marrow organoid to study megakaryopoiesis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934802-FB1C-E94D-A32D-320BF67B53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793" t="2290" r="1379" b="2625"/>
          <a:stretch>
            <a:fillRect/>
          </a:stretch>
        </p:blipFill>
        <p:spPr>
          <a:xfrm>
            <a:off x="5563892" y="161248"/>
            <a:ext cx="6449609" cy="66967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2DDECE-5C52-EDE1-8A97-0802A993314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2" r="9449"/>
          <a:stretch/>
        </p:blipFill>
        <p:spPr bwMode="auto">
          <a:xfrm>
            <a:off x="57807" y="2286535"/>
            <a:ext cx="2462097" cy="32785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A picture containing indoor, dark&#10;&#10;Description automatically generated">
            <a:extLst>
              <a:ext uri="{FF2B5EF4-FFF2-40B4-BE49-F238E27FC236}">
                <a16:creationId xmlns:a16="http://schemas.microsoft.com/office/drawing/2014/main" id="{B90E7A69-B74B-ED55-930D-62CF5876379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0339" y="2286535"/>
            <a:ext cx="2954760" cy="3119866"/>
          </a:xfrm>
          <a:prstGeom prst="rect">
            <a:avLst/>
          </a:prstGeom>
        </p:spPr>
      </p:pic>
      <p:sp>
        <p:nvSpPr>
          <p:cNvPr id="12" name="Triangle 11">
            <a:extLst>
              <a:ext uri="{FF2B5EF4-FFF2-40B4-BE49-F238E27FC236}">
                <a16:creationId xmlns:a16="http://schemas.microsoft.com/office/drawing/2014/main" id="{32C088C6-C43A-C2E2-CCBC-02FA11B0BF47}"/>
              </a:ext>
            </a:extLst>
          </p:cNvPr>
          <p:cNvSpPr/>
          <p:nvPr/>
        </p:nvSpPr>
        <p:spPr>
          <a:xfrm rot="12797727">
            <a:off x="3501283" y="3673262"/>
            <a:ext cx="131209" cy="498721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3" name="Triangle 12">
            <a:extLst>
              <a:ext uri="{FF2B5EF4-FFF2-40B4-BE49-F238E27FC236}">
                <a16:creationId xmlns:a16="http://schemas.microsoft.com/office/drawing/2014/main" id="{4F9797B4-0F76-FB7D-07B4-C4BA726EBA71}"/>
              </a:ext>
            </a:extLst>
          </p:cNvPr>
          <p:cNvSpPr/>
          <p:nvPr/>
        </p:nvSpPr>
        <p:spPr>
          <a:xfrm rot="12797727">
            <a:off x="5246700" y="4460080"/>
            <a:ext cx="131209" cy="498721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968628F6-10D6-D296-8CE4-EE0DAF9D2024}"/>
              </a:ext>
            </a:extLst>
          </p:cNvPr>
          <p:cNvSpPr/>
          <p:nvPr/>
        </p:nvSpPr>
        <p:spPr>
          <a:xfrm rot="7821727">
            <a:off x="1964977" y="2640205"/>
            <a:ext cx="140760" cy="464881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5" name="Triangle 14">
            <a:extLst>
              <a:ext uri="{FF2B5EF4-FFF2-40B4-BE49-F238E27FC236}">
                <a16:creationId xmlns:a16="http://schemas.microsoft.com/office/drawing/2014/main" id="{D1C79363-3437-A5EA-AFDC-E29C415E0072}"/>
              </a:ext>
            </a:extLst>
          </p:cNvPr>
          <p:cNvSpPr/>
          <p:nvPr/>
        </p:nvSpPr>
        <p:spPr>
          <a:xfrm rot="5685668">
            <a:off x="754424" y="3761786"/>
            <a:ext cx="140760" cy="464881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6" name="Triangle 15">
            <a:extLst>
              <a:ext uri="{FF2B5EF4-FFF2-40B4-BE49-F238E27FC236}">
                <a16:creationId xmlns:a16="http://schemas.microsoft.com/office/drawing/2014/main" id="{3384D952-9B97-D4D2-EFD4-37B1CD8E8C5D}"/>
              </a:ext>
            </a:extLst>
          </p:cNvPr>
          <p:cNvSpPr/>
          <p:nvPr/>
        </p:nvSpPr>
        <p:spPr>
          <a:xfrm rot="12797727">
            <a:off x="4006652" y="3083953"/>
            <a:ext cx="131209" cy="498721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993524-DAD6-2E01-1AA4-6F937E9AB43B}"/>
              </a:ext>
            </a:extLst>
          </p:cNvPr>
          <p:cNvSpPr txBox="1"/>
          <p:nvPr/>
        </p:nvSpPr>
        <p:spPr>
          <a:xfrm>
            <a:off x="496065" y="5659541"/>
            <a:ext cx="4047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MKs (</a:t>
            </a:r>
            <a:r>
              <a:rPr lang="en-US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CD42b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 localizing to vessels and extending proplatelet protrusions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4666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45"/>
    </mc:Choice>
    <mc:Fallback xmlns="">
      <p:transition spd="slow" advTm="37245"/>
    </mc:Fallback>
  </mc:AlternateContent>
  <p:extLst>
    <p:ext uri="{E180D4A7-C9FB-4DFB-919C-405C955672EB}">
      <p14:showEvtLst xmlns:p14="http://schemas.microsoft.com/office/powerpoint/2010/main">
        <p14:playEvt time="21408" objId="2"/>
        <p14:stopEvt time="28011" objId="2"/>
      </p14:showEvtLst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40C589-A391-424F-A2B4-49659C9BEBFE}"/>
              </a:ext>
            </a:extLst>
          </p:cNvPr>
          <p:cNvSpPr/>
          <p:nvPr/>
        </p:nvSpPr>
        <p:spPr>
          <a:xfrm>
            <a:off x="-157160" y="151774"/>
            <a:ext cx="124777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scRNAseq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reveals cellular complexity of hematopoietic cells and stroma of BM organoids</a:t>
            </a:r>
            <a:endParaRPr lang="en-US" sz="3600" b="1" dirty="0">
              <a:latin typeface="Arial" panose="020B0604020202020204" pitchFamily="34" charset="0"/>
              <a:ea typeface="Helvetica Neue" panose="02000503000000020004" pitchFamily="2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9AD18B-7044-894E-BABD-98018A8BD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462" y="1682521"/>
            <a:ext cx="9520399" cy="50240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76E2FBA-2FF9-D244-A2A2-AB1BFE37B10A}"/>
              </a:ext>
            </a:extLst>
          </p:cNvPr>
          <p:cNvSpPr txBox="1">
            <a:spLocks/>
          </p:cNvSpPr>
          <p:nvPr/>
        </p:nvSpPr>
        <p:spPr>
          <a:xfrm>
            <a:off x="141911" y="3845032"/>
            <a:ext cx="2271089" cy="9862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6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For a detailed transcriptomic analysis: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F3605A-630F-E644-ABA1-720EDCDCF8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912" y="4556814"/>
            <a:ext cx="2271088" cy="227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442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7807" y="-78532"/>
            <a:ext cx="6019068" cy="11430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latin typeface="Arial"/>
                <a:cs typeface="Arial"/>
              </a:rPr>
              <a:t>If you need platelets…</a:t>
            </a:r>
          </a:p>
        </p:txBody>
      </p:sp>
      <p:pic>
        <p:nvPicPr>
          <p:cNvPr id="4" name="Picture 3" descr="A card with a drop of blood and a red cross&#10;&#10;Description automatically generated">
            <a:extLst>
              <a:ext uri="{FF2B5EF4-FFF2-40B4-BE49-F238E27FC236}">
                <a16:creationId xmlns:a16="http://schemas.microsoft.com/office/drawing/2014/main" id="{4F9A3C9D-76A1-53E7-231B-D437916EFA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717" t="10211" r="7778" b="4668"/>
          <a:stretch/>
        </p:blipFill>
        <p:spPr>
          <a:xfrm>
            <a:off x="106699" y="1117013"/>
            <a:ext cx="5629069" cy="3077226"/>
          </a:xfrm>
          <a:prstGeom prst="rect">
            <a:avLst/>
          </a:prstGeom>
        </p:spPr>
      </p:pic>
      <p:pic>
        <p:nvPicPr>
          <p:cNvPr id="11" name="Picture 10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E2D7D590-DD59-9980-01BC-83302855A4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196" b="16274"/>
          <a:stretch/>
        </p:blipFill>
        <p:spPr>
          <a:xfrm>
            <a:off x="4803340" y="1123448"/>
            <a:ext cx="3426461" cy="5465941"/>
          </a:xfrm>
          <a:prstGeom prst="rect">
            <a:avLst/>
          </a:prstGeom>
        </p:spPr>
      </p:pic>
      <p:pic>
        <p:nvPicPr>
          <p:cNvPr id="13" name="Picture 12" descr="A yellow sign with white papers and black text&#10;&#10;Description automatically generated">
            <a:extLst>
              <a:ext uri="{FF2B5EF4-FFF2-40B4-BE49-F238E27FC236}">
                <a16:creationId xmlns:a16="http://schemas.microsoft.com/office/drawing/2014/main" id="{668873C5-7225-4AE1-87FD-8AE5663FF10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882" b="14510"/>
          <a:stretch/>
        </p:blipFill>
        <p:spPr>
          <a:xfrm>
            <a:off x="8613707" y="1123448"/>
            <a:ext cx="3161109" cy="5459506"/>
          </a:xfrm>
          <a:prstGeom prst="rect">
            <a:avLst/>
          </a:prstGeom>
        </p:spPr>
      </p:pic>
      <p:pic>
        <p:nvPicPr>
          <p:cNvPr id="15" name="Picture 14" descr="A stopwatch and a red cross&#10;&#10;Description automatically generated">
            <a:extLst>
              <a:ext uri="{FF2B5EF4-FFF2-40B4-BE49-F238E27FC236}">
                <a16:creationId xmlns:a16="http://schemas.microsoft.com/office/drawing/2014/main" id="{C7997995-1033-9177-8313-1C9A4B2168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184" y="1117013"/>
            <a:ext cx="4041127" cy="538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19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KX3_20x_15_WT.jpg">
            <a:extLst>
              <a:ext uri="{FF2B5EF4-FFF2-40B4-BE49-F238E27FC236}">
                <a16:creationId xmlns:a16="http://schemas.microsoft.com/office/drawing/2014/main" id="{D540DF14-125D-FEBF-7A2F-8AA333534D0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5989"/>
            <a:ext cx="12421856" cy="80183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0D3563-FC34-6235-30DC-BB1F23333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959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MKs as an untapped resource to rapidly restore platelet counts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532E45-2E98-6950-FD29-F8F2F11FAA96}"/>
              </a:ext>
            </a:extLst>
          </p:cNvPr>
          <p:cNvSpPr txBox="1"/>
          <p:nvPr/>
        </p:nvSpPr>
        <p:spPr>
          <a:xfrm>
            <a:off x="696178" y="2082451"/>
            <a:ext cx="1135034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trauma, bone marrow is healthy and so are the megakaryoctes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Direct differentiation pathway is not TPO dependent, and suggests a shorter timeline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MKs are NOT created equal in regard to function and platelet output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 better understanding of MK biology can be an incredible asset in optimizing treatments that target platelets</a:t>
            </a:r>
          </a:p>
        </p:txBody>
      </p:sp>
      <p:pic>
        <p:nvPicPr>
          <p:cNvPr id="6" name="Picture 5" descr="A green glowing cells on a black background&#10;&#10;AI-generated content may be incorrect.">
            <a:extLst>
              <a:ext uri="{FF2B5EF4-FFF2-40B4-BE49-F238E27FC236}">
                <a16:creationId xmlns:a16="http://schemas.microsoft.com/office/drawing/2014/main" id="{E0F757A1-5A7A-8171-C9E1-5FD943602A2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1251" b="19498"/>
          <a:stretch>
            <a:fillRect/>
          </a:stretch>
        </p:blipFill>
        <p:spPr>
          <a:xfrm>
            <a:off x="0" y="5091958"/>
            <a:ext cx="7671621" cy="1756611"/>
          </a:xfrm>
          <a:prstGeom prst="rect">
            <a:avLst/>
          </a:prstGeom>
        </p:spPr>
      </p:pic>
      <p:pic>
        <p:nvPicPr>
          <p:cNvPr id="9" name="Picture 8" descr="A green glowing cells on a black background&#10;&#10;AI-generated content may be incorrect.">
            <a:extLst>
              <a:ext uri="{FF2B5EF4-FFF2-40B4-BE49-F238E27FC236}">
                <a16:creationId xmlns:a16="http://schemas.microsoft.com/office/drawing/2014/main" id="{2F35E563-016D-A214-CD88-B682189405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095" t="26853" r="22826" b="40667"/>
          <a:stretch>
            <a:fillRect/>
          </a:stretch>
        </p:blipFill>
        <p:spPr>
          <a:xfrm>
            <a:off x="7671621" y="5091958"/>
            <a:ext cx="4520379" cy="176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236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KX3_20x_15_WT.jpg">
            <a:extLst>
              <a:ext uri="{FF2B5EF4-FFF2-40B4-BE49-F238E27FC236}">
                <a16:creationId xmlns:a16="http://schemas.microsoft.com/office/drawing/2014/main" id="{7A615A6C-FE1F-8AF4-48C0-C755EBAE08A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102"/>
            <a:ext cx="12191999" cy="7522153"/>
          </a:xfrm>
          <a:prstGeom prst="rect">
            <a:avLst/>
          </a:prstGeom>
        </p:spPr>
      </p:pic>
      <p:sp>
        <p:nvSpPr>
          <p:cNvPr id="439305" name="Text Box 9"/>
          <p:cNvSpPr txBox="1">
            <a:spLocks noChangeArrowheads="1"/>
          </p:cNvSpPr>
          <p:nvPr/>
        </p:nvSpPr>
        <p:spPr bwMode="auto">
          <a:xfrm>
            <a:off x="3767247" y="62336"/>
            <a:ext cx="5029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en-US" sz="3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ACKNOWLEDGEMENTS</a:t>
            </a:r>
          </a:p>
        </p:txBody>
      </p:sp>
      <p:sp>
        <p:nvSpPr>
          <p:cNvPr id="439306" name="Text Box 10"/>
          <p:cNvSpPr txBox="1">
            <a:spLocks noChangeArrowheads="1"/>
          </p:cNvSpPr>
          <p:nvPr/>
        </p:nvSpPr>
        <p:spPr bwMode="auto">
          <a:xfrm>
            <a:off x="2798099" y="905286"/>
            <a:ext cx="2779798" cy="2446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MK to Platelet </a:t>
            </a:r>
          </a:p>
          <a:p>
            <a:pPr>
              <a:defRPr/>
            </a:pP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Research Group</a:t>
            </a:r>
            <a:endParaRPr lang="en-US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Joe Italiano</a:t>
            </a:r>
          </a:p>
          <a:p>
            <a:pPr>
              <a:defRPr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Estelle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Carminita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7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iobhan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7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ranfield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William Lee</a:t>
            </a:r>
          </a:p>
          <a:p>
            <a:pPr>
              <a:defRPr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Rolf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Beckendam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Isabelle Becker</a:t>
            </a:r>
          </a:p>
          <a:p>
            <a:pPr>
              <a:defRPr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Square_TransparentBackground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586" y="5673133"/>
            <a:ext cx="1937805" cy="973644"/>
          </a:xfrm>
          <a:prstGeom prst="rect">
            <a:avLst/>
          </a:prstGeom>
        </p:spPr>
      </p:pic>
      <p:sp>
        <p:nvSpPr>
          <p:cNvPr id="12" name="Text Box 10">
            <a:extLst>
              <a:ext uri="{FF2B5EF4-FFF2-40B4-BE49-F238E27FC236}">
                <a16:creationId xmlns:a16="http://schemas.microsoft.com/office/drawing/2014/main" id="{3C323B56-51E7-5143-8099-268A7C6A99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346" y="837367"/>
            <a:ext cx="2779798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Machlus Lab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Maria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Barrachina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Virginia Camacho</a:t>
            </a: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Olivera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Miladinovic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Ethan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Walsey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Blen Yohannes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327BC9-92E0-9746-B35A-5542A88C471F}"/>
              </a:ext>
            </a:extLst>
          </p:cNvPr>
          <p:cNvSpPr txBox="1"/>
          <p:nvPr/>
        </p:nvSpPr>
        <p:spPr>
          <a:xfrm>
            <a:off x="307235" y="5770468"/>
            <a:ext cx="242423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i="0" u="none" strike="noStrike" dirty="0">
                <a:solidFill>
                  <a:schemeClr val="accent1">
                    <a:lumMod val="50000"/>
                  </a:schemeClr>
                </a:solidFill>
                <a:effectLst/>
                <a:latin typeface="InterVariable"/>
              </a:rPr>
              <a:t>@</a:t>
            </a:r>
            <a:r>
              <a:rPr lang="en-US" b="1" i="0" u="none" strike="noStrike" dirty="0" err="1">
                <a:solidFill>
                  <a:schemeClr val="accent1">
                    <a:lumMod val="50000"/>
                  </a:schemeClr>
                </a:solidFill>
                <a:effectLst/>
                <a:latin typeface="InterVariable"/>
              </a:rPr>
              <a:t>kmachlus.bsky.social</a:t>
            </a:r>
            <a:endParaRPr lang="en-US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2" descr="Advancing Heart, Lung, Blood, and Sleep Research &amp; Innovation | NHLBI, NIH">
            <a:extLst>
              <a:ext uri="{FF2B5EF4-FFF2-40B4-BE49-F238E27FC236}">
                <a16:creationId xmlns:a16="http://schemas.microsoft.com/office/drawing/2014/main" id="{B4D2120A-4B05-A94C-A18E-2ABABF2C0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584" y="5795210"/>
            <a:ext cx="3413592" cy="742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02A3B3-C1DD-AF6C-0579-A99465B342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7359" y="3404784"/>
            <a:ext cx="1850945" cy="1602973"/>
          </a:xfrm>
          <a:prstGeom prst="rect">
            <a:avLst/>
          </a:prstGeom>
        </p:spPr>
      </p:pic>
      <p:pic>
        <p:nvPicPr>
          <p:cNvPr id="1026" name="Picture 2" descr="Hoops for Heart - American Heart Association | Kids That Do Good">
            <a:extLst>
              <a:ext uri="{FF2B5EF4-FFF2-40B4-BE49-F238E27FC236}">
                <a16:creationId xmlns:a16="http://schemas.microsoft.com/office/drawing/2014/main" id="{FB7E9E85-66E9-709C-EF85-88A453B639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00" t="32278" r="24863" b="31688"/>
          <a:stretch/>
        </p:blipFill>
        <p:spPr bwMode="auto">
          <a:xfrm>
            <a:off x="9501861" y="5614815"/>
            <a:ext cx="2278691" cy="101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KX3_20x_15_WT.jpg">
            <a:extLst>
              <a:ext uri="{FF2B5EF4-FFF2-40B4-BE49-F238E27FC236}">
                <a16:creationId xmlns:a16="http://schemas.microsoft.com/office/drawing/2014/main" id="{8E266D76-F57A-B476-5FD8-04C2A0601B0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3990" y="6536862"/>
            <a:ext cx="5699240" cy="3516286"/>
          </a:xfrm>
          <a:prstGeom prst="rect">
            <a:avLst/>
          </a:prstGeom>
        </p:spPr>
      </p:pic>
      <p:sp>
        <p:nvSpPr>
          <p:cNvPr id="6" name="Text Box 10">
            <a:extLst>
              <a:ext uri="{FF2B5EF4-FFF2-40B4-BE49-F238E27FC236}">
                <a16:creationId xmlns:a16="http://schemas.microsoft.com/office/drawing/2014/main" id="{F5EF6E6A-3BAB-E915-DC57-139455389B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716" y="4149583"/>
            <a:ext cx="305520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Mass General Brigham</a:t>
            </a:r>
          </a:p>
          <a:p>
            <a:pPr>
              <a:defRPr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Peter Libby</a:t>
            </a:r>
          </a:p>
        </p:txBody>
      </p:sp>
      <p:sp>
        <p:nvSpPr>
          <p:cNvPr id="7" name="Text Box 10">
            <a:extLst>
              <a:ext uri="{FF2B5EF4-FFF2-40B4-BE49-F238E27FC236}">
                <a16:creationId xmlns:a16="http://schemas.microsoft.com/office/drawing/2014/main" id="{D7FCC83E-D01A-AE0F-EB30-999CA310BB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716" y="2800772"/>
            <a:ext cx="2797001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Dana Farber Cancer Institute</a:t>
            </a:r>
          </a:p>
          <a:p>
            <a:pPr>
              <a:defRPr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Benjamin Ebert</a:t>
            </a:r>
          </a:p>
          <a:p>
            <a:pPr>
              <a:defRPr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Sharmistha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Pal</a:t>
            </a:r>
          </a:p>
          <a:p>
            <a:pPr>
              <a:defRPr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Jakub Kaplan</a:t>
            </a:r>
          </a:p>
        </p:txBody>
      </p:sp>
      <p:sp>
        <p:nvSpPr>
          <p:cNvPr id="8" name="Text Box 10">
            <a:extLst>
              <a:ext uri="{FF2B5EF4-FFF2-40B4-BE49-F238E27FC236}">
                <a16:creationId xmlns:a16="http://schemas.microsoft.com/office/drawing/2014/main" id="{BFE497C9-D5E8-26C6-3D3C-D4178C3FF5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716" y="4760239"/>
            <a:ext cx="314358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Harvard Medical School</a:t>
            </a:r>
          </a:p>
          <a:p>
            <a:pPr>
              <a:defRPr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Pavel Hanc</a:t>
            </a:r>
          </a:p>
          <a:p>
            <a:pPr>
              <a:defRPr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Ulrich von Andrian</a:t>
            </a:r>
          </a:p>
        </p:txBody>
      </p:sp>
      <p:pic>
        <p:nvPicPr>
          <p:cNvPr id="11" name="Picture 10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4DCD3EED-6984-2D42-A2E2-5B5C0ECC7A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33449" y="1145773"/>
            <a:ext cx="3047103" cy="4023360"/>
          </a:xfrm>
          <a:prstGeom prst="rect">
            <a:avLst/>
          </a:prstGeom>
        </p:spPr>
      </p:pic>
      <p:pic>
        <p:nvPicPr>
          <p:cNvPr id="13" name="Picture 1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F6F3FC0A-D4DE-306A-412E-CB3FFE6F7D5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6268"/>
          <a:stretch>
            <a:fillRect/>
          </a:stretch>
        </p:blipFill>
        <p:spPr>
          <a:xfrm>
            <a:off x="5192656" y="1145950"/>
            <a:ext cx="3200400" cy="402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628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812D5F-07FC-7589-B59C-6965401AA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E92797E2-B698-A4B7-521C-47D0265790EB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056C854D-DE1E-4140-9F08-B9EA1AA04862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82F67E-2472-1226-FDC7-DEA77063517B}"/>
              </a:ext>
            </a:extLst>
          </p:cNvPr>
          <p:cNvSpPr/>
          <p:nvPr/>
        </p:nvSpPr>
        <p:spPr>
          <a:xfrm>
            <a:off x="-100483" y="43408"/>
            <a:ext cx="1219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5-FU and LPS enhance megakaryopoiesis through direct and stepwise differentiation routes, respectively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A4340A74-7965-AEF4-4145-ED21B8F692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305" r="2801" b="26493"/>
          <a:stretch/>
        </p:blipFill>
        <p:spPr>
          <a:xfrm>
            <a:off x="554418" y="1745673"/>
            <a:ext cx="11083164" cy="4532313"/>
          </a:xfrm>
          <a:prstGeom prst="rect">
            <a:avLst/>
          </a:prstGeom>
        </p:spPr>
      </p:pic>
      <p:sp>
        <p:nvSpPr>
          <p:cNvPr id="7" name="Rectángulo 4">
            <a:extLst>
              <a:ext uri="{FF2B5EF4-FFF2-40B4-BE49-F238E27FC236}">
                <a16:creationId xmlns:a16="http://schemas.microsoft.com/office/drawing/2014/main" id="{005CF754-B5C1-D3C6-BD5D-CFE071CEA962}"/>
              </a:ext>
            </a:extLst>
          </p:cNvPr>
          <p:cNvSpPr/>
          <p:nvPr/>
        </p:nvSpPr>
        <p:spPr>
          <a:xfrm>
            <a:off x="9067470" y="6430383"/>
            <a:ext cx="3024047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l"/>
            <a:r>
              <a:rPr lang="en-US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Li, Jing-Jing et al. Immunity, 2024.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50033580-0E9D-F633-ECB2-B9A2937DDB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670" t="13584" r="8916" b="52270"/>
          <a:stretch/>
        </p:blipFill>
        <p:spPr>
          <a:xfrm>
            <a:off x="72572" y="1344421"/>
            <a:ext cx="1689726" cy="102908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7274828-3516-365B-365A-1360402EDC9D}"/>
              </a:ext>
            </a:extLst>
          </p:cNvPr>
          <p:cNvSpPr/>
          <p:nvPr/>
        </p:nvSpPr>
        <p:spPr>
          <a:xfrm>
            <a:off x="5234152" y="3799490"/>
            <a:ext cx="6621517" cy="2478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3773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261260-88CC-7F50-F888-3FC6AA584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F9B65FB9-DD6E-2EEE-5E73-398BB3349A22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7F94E39-C818-0B91-8D91-60E75837D90D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48701E-2E61-1217-589E-275C255B076A}"/>
              </a:ext>
            </a:extLst>
          </p:cNvPr>
          <p:cNvSpPr/>
          <p:nvPr/>
        </p:nvSpPr>
        <p:spPr>
          <a:xfrm>
            <a:off x="-100483" y="43408"/>
            <a:ext cx="1219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5-FU and LPS enhance megakaryopoiesis through direct and stepwise differentiation routes, respectively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0DDF00CA-FC31-9C65-D8DE-7F24848A5F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305" r="2801" b="26493"/>
          <a:stretch/>
        </p:blipFill>
        <p:spPr>
          <a:xfrm>
            <a:off x="554418" y="1745673"/>
            <a:ext cx="11083164" cy="4532313"/>
          </a:xfrm>
          <a:prstGeom prst="rect">
            <a:avLst/>
          </a:prstGeom>
        </p:spPr>
      </p:pic>
      <p:sp>
        <p:nvSpPr>
          <p:cNvPr id="7" name="Rectángulo 4">
            <a:extLst>
              <a:ext uri="{FF2B5EF4-FFF2-40B4-BE49-F238E27FC236}">
                <a16:creationId xmlns:a16="http://schemas.microsoft.com/office/drawing/2014/main" id="{9D773DEB-7F59-2EFD-6B89-84F871ED7F37}"/>
              </a:ext>
            </a:extLst>
          </p:cNvPr>
          <p:cNvSpPr/>
          <p:nvPr/>
        </p:nvSpPr>
        <p:spPr>
          <a:xfrm>
            <a:off x="9067470" y="6430383"/>
            <a:ext cx="3024047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l"/>
            <a:r>
              <a:rPr lang="en-US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Li, Jing-Jing et al. Immunity, 2024.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EED24F63-D157-2059-07D0-6111865D3E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670" t="13584" r="8916" b="52270"/>
          <a:stretch/>
        </p:blipFill>
        <p:spPr>
          <a:xfrm>
            <a:off x="72572" y="1344421"/>
            <a:ext cx="1689726" cy="102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7685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9E5C1-DACE-513D-304D-D15ED548F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18A2E-CAE6-DD42-8E0F-9396B19B8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Transcriptional heterogeneity in bone marrow megakaryocytes</a:t>
            </a:r>
          </a:p>
        </p:txBody>
      </p:sp>
      <p:pic>
        <p:nvPicPr>
          <p:cNvPr id="4" name="New picture">
            <a:extLst>
              <a:ext uri="{FF2B5EF4-FFF2-40B4-BE49-F238E27FC236}">
                <a16:creationId xmlns:a16="http://schemas.microsoft.com/office/drawing/2014/main" id="{0B42A881-BC97-BFB5-FE89-60AF1EF41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86" y="1685618"/>
            <a:ext cx="6695264" cy="491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  <p:pic>
        <p:nvPicPr>
          <p:cNvPr id="7" name="New picture">
            <a:extLst>
              <a:ext uri="{FF2B5EF4-FFF2-40B4-BE49-F238E27FC236}">
                <a16:creationId xmlns:a16="http://schemas.microsoft.com/office/drawing/2014/main" id="{E5809F8C-340D-BC62-5E61-2B74C23200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63" t="36493" r="700" b="25678"/>
          <a:stretch/>
        </p:blipFill>
        <p:spPr bwMode="auto">
          <a:xfrm>
            <a:off x="7159925" y="1946624"/>
            <a:ext cx="4899425" cy="4218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DE5D01-73C3-8255-086F-8F598745E266}"/>
              </a:ext>
            </a:extLst>
          </p:cNvPr>
          <p:cNvSpPr txBox="1"/>
          <p:nvPr/>
        </p:nvSpPr>
        <p:spPr>
          <a:xfrm>
            <a:off x="10332343" y="6315435"/>
            <a:ext cx="23427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Sun et al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  <a:p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6374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F6ECE8-6CD1-C8E1-B0CB-83F505F38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adroTexto 21">
            <a:extLst>
              <a:ext uri="{FF2B5EF4-FFF2-40B4-BE49-F238E27FC236}">
                <a16:creationId xmlns:a16="http://schemas.microsoft.com/office/drawing/2014/main" id="{2E46022A-F472-DC4A-FB91-B2D701A09CB6}"/>
              </a:ext>
            </a:extLst>
          </p:cNvPr>
          <p:cNvSpPr txBox="1"/>
          <p:nvPr/>
        </p:nvSpPr>
        <p:spPr>
          <a:xfrm>
            <a:off x="-690113" y="534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D2A82049-BCF0-D153-DAED-E8D8EDA0B4E2}"/>
              </a:ext>
            </a:extLst>
          </p:cNvPr>
          <p:cNvSpPr txBox="1"/>
          <p:nvPr/>
        </p:nvSpPr>
        <p:spPr>
          <a:xfrm>
            <a:off x="923480" y="42454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5A4556D-9F5B-CF2E-2E46-5F4AB486FC32}"/>
              </a:ext>
            </a:extLst>
          </p:cNvPr>
          <p:cNvSpPr/>
          <p:nvPr/>
        </p:nvSpPr>
        <p:spPr>
          <a:xfrm>
            <a:off x="-100483" y="43408"/>
            <a:ext cx="1219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MKs generated through direct versus stepwise differentiation routes are functionally different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ángulo 4">
            <a:extLst>
              <a:ext uri="{FF2B5EF4-FFF2-40B4-BE49-F238E27FC236}">
                <a16:creationId xmlns:a16="http://schemas.microsoft.com/office/drawing/2014/main" id="{54611F79-583A-099E-F21B-4D429DF470D0}"/>
              </a:ext>
            </a:extLst>
          </p:cNvPr>
          <p:cNvSpPr/>
          <p:nvPr/>
        </p:nvSpPr>
        <p:spPr>
          <a:xfrm>
            <a:off x="9067470" y="6430383"/>
            <a:ext cx="3024047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l"/>
            <a:r>
              <a:rPr lang="en-US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Li, Jing-Jing et al. Immunity, 2024.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49BAE2-2E3A-16F9-E31A-A9A607AECC5B}"/>
              </a:ext>
            </a:extLst>
          </p:cNvPr>
          <p:cNvSpPr txBox="1"/>
          <p:nvPr/>
        </p:nvSpPr>
        <p:spPr>
          <a:xfrm>
            <a:off x="7966550" y="1582340"/>
            <a:ext cx="395537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latelet-producing MKs are formed through both routes, Tomato</a:t>
            </a:r>
            <a:r>
              <a:rPr lang="en-US" b="0" i="0" u="none" strike="noStrike" baseline="30000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−</a:t>
            </a:r>
            <a:r>
              <a:rPr lang="en-US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(DD) MKs have slightly higher PPF</a:t>
            </a:r>
          </a:p>
          <a:p>
            <a:endParaRPr lang="en-US" dirty="0">
              <a:solidFill>
                <a:srgbClr val="2E2E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MKs were incubated with GFP-labeled </a:t>
            </a:r>
            <a:r>
              <a:rPr lang="en-US" b="0" i="1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E. coli</a:t>
            </a:r>
            <a:r>
              <a:rPr lang="en-US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particles, only 1.3% of Tomato</a:t>
            </a:r>
            <a:r>
              <a:rPr lang="en-US" b="0" i="0" u="none" strike="noStrike" baseline="30000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−</a:t>
            </a:r>
            <a:r>
              <a:rPr lang="en-US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MKs displayed phagocytic 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Are ‘immune MKs’ generated through the Tomato-labeled stepwise differentiation route</a:t>
            </a:r>
            <a:r>
              <a:rPr lang="en-US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9A6B5B-F6A0-4036-D185-53A284BDFF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55" t="19624" r="21847" b="10722"/>
          <a:stretch/>
        </p:blipFill>
        <p:spPr>
          <a:xfrm>
            <a:off x="270076" y="1409545"/>
            <a:ext cx="7441771" cy="4525059"/>
          </a:xfrm>
          <a:prstGeom prst="rect">
            <a:avLst/>
          </a:prstGeom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ABEC1903-D4CA-BE9B-7800-E995133AD1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670" t="13584" r="8916" b="52270"/>
          <a:stretch/>
        </p:blipFill>
        <p:spPr>
          <a:xfrm>
            <a:off x="9944237" y="5099718"/>
            <a:ext cx="1689726" cy="102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21866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3F74850A86974987BD17ED137103F6" ma:contentTypeVersion="20" ma:contentTypeDescription="Create a new document." ma:contentTypeScope="" ma:versionID="9f4ad4681db88e0275b375d36a6284da">
  <xsd:schema xmlns:xsd="http://www.w3.org/2001/XMLSchema" xmlns:xs="http://www.w3.org/2001/XMLSchema" xmlns:p="http://schemas.microsoft.com/office/2006/metadata/properties" xmlns:ns1="http://schemas.microsoft.com/sharepoint/v3" xmlns:ns2="47f86385-5faa-4594-8ecf-f9ce1cbeefe1" xmlns:ns3="421351a6-a665-477f-9f85-df069f1fe2c7" targetNamespace="http://schemas.microsoft.com/office/2006/metadata/properties" ma:root="true" ma:fieldsID="c810b0f7e468e5976f248f8e7a329626" ns1:_="" ns2:_="" ns3:_="">
    <xsd:import namespace="http://schemas.microsoft.com/sharepoint/v3"/>
    <xsd:import namespace="47f86385-5faa-4594-8ecf-f9ce1cbeefe1"/>
    <xsd:import namespace="421351a6-a665-477f-9f85-df069f1fe2c7"/>
    <xsd:element name="properties">
      <xsd:complexType>
        <xsd:sequence>
          <xsd:element name="documentManagement">
            <xsd:complexType>
              <xsd:all>
                <xsd:element ref="ns2:MigrationWizId" minOccurs="0"/>
                <xsd:element ref="ns2:MigrationWizIdPermissions" minOccurs="0"/>
                <xsd:element ref="ns2:MigrationWizIdPermissionLevels" minOccurs="0"/>
                <xsd:element ref="ns2:MigrationWizIdDocumentLibraryPermissions" minOccurs="0"/>
                <xsd:element ref="ns2:MigrationWizIdSecurityGroups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f86385-5faa-4594-8ecf-f9ce1cbeefe1" elementFormDefault="qualified">
    <xsd:import namespace="http://schemas.microsoft.com/office/2006/documentManagement/types"/>
    <xsd:import namespace="http://schemas.microsoft.com/office/infopath/2007/PartnerControls"/>
    <xsd:element name="MigrationWizId" ma:index="8" nillable="true" ma:displayName="MigrationWizId" ma:internalName="MigrationWizId">
      <xsd:simpleType>
        <xsd:restriction base="dms:Text"/>
      </xsd:simpleType>
    </xsd:element>
    <xsd:element name="MigrationWizIdPermissions" ma:index="9" nillable="true" ma:displayName="MigrationWizIdPermissions" ma:internalName="MigrationWizIdPermissions">
      <xsd:simpleType>
        <xsd:restriction base="dms:Text"/>
      </xsd:simpleType>
    </xsd:element>
    <xsd:element name="MigrationWizIdPermissionLevels" ma:index="10" nillable="true" ma:displayName="MigrationWizIdPermissionLevels" ma:description="Office" ma:internalName="MigrationWizIdPermissionLevels">
      <xsd:simpleType>
        <xsd:restriction base="dms:Text"/>
      </xsd:simpleType>
    </xsd:element>
    <xsd:element name="MigrationWizIdDocumentLibraryPermissions" ma:index="11" nillable="true" ma:displayName="MigrationWizIdDocumentLibraryPermissions" ma:description="Office" ma:internalName="MigrationWizIdDocumentLibraryPermissions">
      <xsd:simpleType>
        <xsd:restriction base="dms:Text"/>
      </xsd:simpleType>
    </xsd:element>
    <xsd:element name="MigrationWizIdSecurityGroups" ma:index="12" nillable="true" ma:displayName="MigrationWizIdSecurityGroups" ma:description="Office" ma:internalName="MigrationWizIdSecurityGroups">
      <xsd:simpleType>
        <xsd:restriction base="dms:Text"/>
      </xsd:simpleType>
    </xsd:element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67fc2be9-b7d4-4faa-9768-1e0dd150f0c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1351a6-a665-477f-9f85-df069f1fe2c7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45ba439-3d40-4577-ab65-4f589cb3ecc9}" ma:internalName="TaxCatchAll" ma:showField="CatchAllData" ma:web="421351a6-a665-477f-9f85-df069f1fe2c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21351a6-a665-477f-9f85-df069f1fe2c7" xsi:nil="true"/>
    <lcf76f155ced4ddcb4097134ff3c332f xmlns="47f86385-5faa-4594-8ecf-f9ce1cbeefe1">
      <Terms xmlns="http://schemas.microsoft.com/office/infopath/2007/PartnerControls"/>
    </lcf76f155ced4ddcb4097134ff3c332f>
    <MigrationWizIdDocumentLibraryPermissions xmlns="47f86385-5faa-4594-8ecf-f9ce1cbeefe1" xsi:nil="true"/>
    <MigrationWizIdPermissions xmlns="47f86385-5faa-4594-8ecf-f9ce1cbeefe1" xsi:nil="true"/>
    <MigrationWizIdSecurityGroups xmlns="47f86385-5faa-4594-8ecf-f9ce1cbeefe1" xsi:nil="true"/>
    <MigrationWizId xmlns="47f86385-5faa-4594-8ecf-f9ce1cbeefe1" xsi:nil="true"/>
    <MigrationWizIdPermissionLevels xmlns="47f86385-5faa-4594-8ecf-f9ce1cbeefe1" xsi:nil="true"/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F8EBA8D8-1B7D-49F2-B6A2-DC7AFBC2B828}"/>
</file>

<file path=customXml/itemProps2.xml><?xml version="1.0" encoding="utf-8"?>
<ds:datastoreItem xmlns:ds="http://schemas.openxmlformats.org/officeDocument/2006/customXml" ds:itemID="{9A3685F7-7456-43AD-9C8F-EEEAB996A8A3}"/>
</file>

<file path=customXml/itemProps3.xml><?xml version="1.0" encoding="utf-8"?>
<ds:datastoreItem xmlns:ds="http://schemas.openxmlformats.org/officeDocument/2006/customXml" ds:itemID="{DDFD4F9E-D4E4-432B-98F5-BFB1BE1D31CD}"/>
</file>

<file path=docProps/app.xml><?xml version="1.0" encoding="utf-8"?>
<Properties xmlns="http://schemas.openxmlformats.org/officeDocument/2006/extended-properties" xmlns:vt="http://schemas.openxmlformats.org/officeDocument/2006/docPropsVTypes">
  <TotalTime>89990</TotalTime>
  <Words>1569</Words>
  <Application>Microsoft Macintosh PowerPoint</Application>
  <PresentationFormat>Widescreen</PresentationFormat>
  <Paragraphs>306</Paragraphs>
  <Slides>41</Slides>
  <Notes>22</Notes>
  <HiddenSlides>0</HiddenSlides>
  <MMClips>5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3" baseType="lpstr">
      <vt:lpstr>AdvPS94BA</vt:lpstr>
      <vt:lpstr>AdvPSA183</vt:lpstr>
      <vt:lpstr>Arial</vt:lpstr>
      <vt:lpstr>Arial</vt:lpstr>
      <vt:lpstr>Calibri</vt:lpstr>
      <vt:lpstr>Calibri Light</vt:lpstr>
      <vt:lpstr>Cambria Math</vt:lpstr>
      <vt:lpstr>Helvetica Neue</vt:lpstr>
      <vt:lpstr>InterVariable</vt:lpstr>
      <vt:lpstr>Source Sans Pro</vt:lpstr>
      <vt:lpstr>STIXGeneral-Regular</vt:lpstr>
      <vt:lpstr>Office Theme</vt:lpstr>
      <vt:lpstr>PowerPoint Presentation</vt:lpstr>
      <vt:lpstr>Platelets in the Blood</vt:lpstr>
      <vt:lpstr>Platelet Production from Megakaryocytes</vt:lpstr>
      <vt:lpstr>Megakaryocytes</vt:lpstr>
      <vt:lpstr>PowerPoint Presentation</vt:lpstr>
      <vt:lpstr>PowerPoint Presentation</vt:lpstr>
      <vt:lpstr>Transcriptional heterogeneity in bone marrow megakaryocytes</vt:lpstr>
      <vt:lpstr>Transcriptional heterogeneity in bone marrow megakaryocytes</vt:lpstr>
      <vt:lpstr>PowerPoint Presentation</vt:lpstr>
      <vt:lpstr>PowerPoint Presentation</vt:lpstr>
      <vt:lpstr>PowerPoint Presentation</vt:lpstr>
      <vt:lpstr>PowerPoint Presentation</vt:lpstr>
      <vt:lpstr>In vivo visualization of MHC class II in megakaryocytes</vt:lpstr>
      <vt:lpstr>PowerPoint Presentation</vt:lpstr>
      <vt:lpstr>MHC class II machinery is not present in platelets</vt:lpstr>
      <vt:lpstr>Endogenous MHC class II product is  not present in platelets</vt:lpstr>
      <vt:lpstr>Megakaryocytes promote CD4 T cell proliferation via MHC II</vt:lpstr>
      <vt:lpstr>Human megakaryocytes express HLA II and process antigen</vt:lpstr>
      <vt:lpstr>Megakaryocytes direct CD4 T cell differentiation via TGF-β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Megakaryocytes in their natural (bone marrow) environment</vt:lpstr>
      <vt:lpstr>Preclinical Models: The power of bone marrow organoids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If you need platelets…</vt:lpstr>
      <vt:lpstr>MKs as an untapped resource to rapidly restore platelet counts</vt:lpstr>
      <vt:lpstr>PowerPoint Presentation</vt:lpstr>
      <vt:lpstr>PowerPoint Presentation</vt:lpstr>
      <vt:lpstr>PowerPoint Presentation</vt:lpstr>
      <vt:lpstr>Transcriptional heterogeneity in bone marrow megakaryocytes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CCL5 Enhances Megakaryocyte Differentiation and Development</dc:title>
  <dc:creator>Noetzli, Leila</dc:creator>
  <cp:lastModifiedBy>Kellie Machlus</cp:lastModifiedBy>
  <cp:revision>334</cp:revision>
  <cp:lastPrinted>2019-05-09T18:47:46Z</cp:lastPrinted>
  <dcterms:created xsi:type="dcterms:W3CDTF">2018-11-26T01:10:21Z</dcterms:created>
  <dcterms:modified xsi:type="dcterms:W3CDTF">2026-02-10T20:00:48Z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0x010100C93F74850A86974987BD17ED137103F6</vt:lpwstr>
  </property>
  <property fmtid="{D5CDD505-2E9C-101B-9397-08002B2CF9AE}" pid="3" name="MediaServiceImageTags">
    <vt:lpwstr/>
  </property>
</Properties>
</file>