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320" r:id="rId5"/>
    <p:sldId id="3006" r:id="rId6"/>
    <p:sldId id="3008" r:id="rId7"/>
    <p:sldId id="3048" r:id="rId8"/>
    <p:sldId id="2983" r:id="rId9"/>
    <p:sldId id="2984" r:id="rId10"/>
    <p:sldId id="3047" r:id="rId11"/>
    <p:sldId id="2993" r:id="rId12"/>
    <p:sldId id="3046" r:id="rId13"/>
    <p:sldId id="3015" r:id="rId14"/>
    <p:sldId id="169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9CA3"/>
    <a:srgbClr val="00D7E3"/>
    <a:srgbClr val="2F8DB1"/>
    <a:srgbClr val="59AAF2"/>
    <a:srgbClr val="17406D"/>
    <a:srgbClr val="44546A"/>
    <a:srgbClr val="4DA4D0"/>
    <a:srgbClr val="C7D7DD"/>
    <a:srgbClr val="10CF9B"/>
    <a:srgbClr val="009D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6986" autoAdjust="0"/>
  </p:normalViewPr>
  <p:slideViewPr>
    <p:cSldViewPr snapToGrid="0">
      <p:cViewPr varScale="1">
        <p:scale>
          <a:sx n="58" d="100"/>
          <a:sy n="58" d="100"/>
        </p:scale>
        <p:origin x="988" y="44"/>
      </p:cViewPr>
      <p:guideLst/>
    </p:cSldViewPr>
  </p:slideViewPr>
  <p:notesTextViewPr>
    <p:cViewPr>
      <p:scale>
        <a:sx n="1" d="1"/>
        <a:sy n="1" d="1"/>
      </p:scale>
      <p:origin x="0" y="0"/>
    </p:cViewPr>
  </p:notesTextViewPr>
  <p:sorterViewPr>
    <p:cViewPr>
      <p:scale>
        <a:sx n="150" d="100"/>
        <a:sy n="150" d="100"/>
      </p:scale>
      <p:origin x="0" y="-12648"/>
    </p:cViewPr>
  </p:sorterViewPr>
  <p:notesViewPr>
    <p:cSldViewPr snapToGrid="0">
      <p:cViewPr varScale="1">
        <p:scale>
          <a:sx n="51" d="100"/>
          <a:sy n="51" d="100"/>
        </p:scale>
        <p:origin x="2692" y="4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D09CB3-7839-4143-B665-2C2DA041FED3}" type="datetimeFigureOut">
              <a:rPr lang="en-US" smtClean="0"/>
              <a:t>9/18/2024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0975A2-25A1-4921-85B2-A26EAF004EEC}" type="slidenum">
              <a:rPr lang="en-US" smtClean="0"/>
              <a:t>‹#›</a:t>
            </a:fld>
            <a:endParaRPr lang="en-US"/>
          </a:p>
        </p:txBody>
      </p:sp>
    </p:spTree>
    <p:extLst>
      <p:ext uri="{BB962C8B-B14F-4D97-AF65-F5344CB8AC3E}">
        <p14:creationId xmlns:p14="http://schemas.microsoft.com/office/powerpoint/2010/main" val="2224203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gsl.mit.edu/media/programs/india-bms-summer-2013/materials/step_4_calculate_the_tam_---trepreneurship_101.pdf"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D0975A2-25A1-4921-85B2-A26EAF004EEC}" type="slidenum">
              <a:rPr lang="en-US" smtClean="0"/>
              <a:t>1</a:t>
            </a:fld>
            <a:endParaRPr lang="en-US"/>
          </a:p>
        </p:txBody>
      </p:sp>
    </p:spTree>
    <p:extLst>
      <p:ext uri="{BB962C8B-B14F-4D97-AF65-F5344CB8AC3E}">
        <p14:creationId xmlns:p14="http://schemas.microsoft.com/office/powerpoint/2010/main" val="24773250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US" sz="1200" b="0" i="0" u="sng" kern="1200" dirty="0">
                <a:solidFill>
                  <a:schemeClr val="tx1"/>
                </a:solidFill>
                <a:effectLst/>
                <a:latin typeface="+mn-lt"/>
                <a:ea typeface="+mn-ea"/>
                <a:cs typeface="+mn-cs"/>
              </a:rPr>
              <a:t>TAM (Total Addressable Market) – How big is the largest possible market?</a:t>
            </a:r>
          </a:p>
          <a:p>
            <a:pPr fontAlgn="base"/>
            <a:endParaRPr lang="en-US" sz="1200" b="0" i="0" u="sng" kern="1200" dirty="0">
              <a:solidFill>
                <a:schemeClr val="tx1"/>
              </a:solidFill>
              <a:effectLst/>
              <a:latin typeface="+mn-lt"/>
              <a:ea typeface="+mn-ea"/>
              <a:cs typeface="+mn-cs"/>
            </a:endParaRPr>
          </a:p>
          <a:p>
            <a:pPr fontAlgn="base"/>
            <a:r>
              <a:rPr lang="en-US" sz="1200" b="0" i="0" kern="1200" dirty="0">
                <a:solidFill>
                  <a:schemeClr val="tx1"/>
                </a:solidFill>
                <a:effectLst/>
                <a:latin typeface="+mn-lt"/>
                <a:ea typeface="+mn-ea"/>
                <a:cs typeface="+mn-cs"/>
              </a:rPr>
              <a:t>TAM refers to the total market demand for a product or service. It’s the maximum amount of revenue a business can possibly generate by selling their product or service in a specific market. Total addressable market is most useful for businesses to objectively estimate a specific market’s potential for growth.</a:t>
            </a:r>
          </a:p>
          <a:p>
            <a:pPr fontAlgn="base"/>
            <a:endParaRPr lang="en-US" sz="1200" b="0" i="0" kern="1200" dirty="0">
              <a:solidFill>
                <a:schemeClr val="tx1"/>
              </a:solidFill>
              <a:effectLst/>
              <a:latin typeface="+mn-lt"/>
              <a:ea typeface="+mn-ea"/>
              <a:cs typeface="+mn-cs"/>
            </a:endParaRPr>
          </a:p>
          <a:p>
            <a:pPr fontAlgn="base"/>
            <a:r>
              <a:rPr lang="en-US" sz="1200" b="0" i="0" kern="1200" dirty="0">
                <a:solidFill>
                  <a:schemeClr val="tx1"/>
                </a:solidFill>
                <a:effectLst/>
                <a:latin typeface="+mn-lt"/>
                <a:ea typeface="+mn-ea"/>
                <a:cs typeface="+mn-cs"/>
              </a:rPr>
              <a:t>According to </a:t>
            </a:r>
            <a:r>
              <a:rPr lang="en-US" sz="1200" b="0" i="0" u="none" strike="noStrike" kern="1200" dirty="0">
                <a:solidFill>
                  <a:schemeClr val="tx1"/>
                </a:solidFill>
                <a:effectLst/>
                <a:latin typeface="+mn-lt"/>
                <a:ea typeface="+mn-ea"/>
                <a:cs typeface="+mn-cs"/>
                <a:hlinkClick r:id="rId3">
                  <a:extLst>
                    <a:ext uri="{A12FA001-AC4F-418D-AE19-62706E023703}">
                      <ahyp:hlinkClr xmlns:ahyp="http://schemas.microsoft.com/office/drawing/2018/hyperlinkcolor" val="tx"/>
                    </a:ext>
                  </a:extLst>
                </a:hlinkClick>
              </a:rPr>
              <a:t>MIT’s Global Startup Labs program</a:t>
            </a:r>
            <a:r>
              <a:rPr lang="en-US" sz="1200" b="0" i="0" u="none"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the best way to calculate total addressable market is by running a bottom-up analysis of an industry. A bottom-up analysis involves counting the total number of customers in a market (which you can do by adding up the amount of customers each company in this market has) and multiplying that number by the average annual revenue of each customer in this market.</a:t>
            </a:r>
          </a:p>
          <a:p>
            <a:pPr fontAlgn="base"/>
            <a:endParaRPr lang="en-US" sz="1200" b="0" i="0" kern="1200" dirty="0">
              <a:solidFill>
                <a:schemeClr val="tx1"/>
              </a:solidFill>
              <a:effectLst/>
              <a:latin typeface="+mn-lt"/>
              <a:ea typeface="+mn-ea"/>
              <a:cs typeface="+mn-cs"/>
            </a:endParaRPr>
          </a:p>
          <a:p>
            <a:pPr fontAlgn="base"/>
            <a:r>
              <a:rPr lang="en-US" sz="1200" b="0" i="0" u="sng" kern="1200" dirty="0">
                <a:solidFill>
                  <a:schemeClr val="tx1"/>
                </a:solidFill>
                <a:effectLst/>
                <a:latin typeface="+mn-lt"/>
                <a:ea typeface="+mn-ea"/>
                <a:cs typeface="+mn-cs"/>
              </a:rPr>
              <a:t>SAM (Serviceable Addressable Market) – What proportion of that market fits you?</a:t>
            </a:r>
          </a:p>
          <a:p>
            <a:pPr fontAlgn="base"/>
            <a:endParaRPr lang="en-US" sz="1200" b="0" i="0" u="sng" kern="1200" dirty="0">
              <a:solidFill>
                <a:schemeClr val="tx1"/>
              </a:solidFill>
              <a:effectLst/>
              <a:latin typeface="+mn-lt"/>
              <a:ea typeface="+mn-ea"/>
              <a:cs typeface="+mn-cs"/>
            </a:endParaRPr>
          </a:p>
          <a:p>
            <a:pPr fontAlgn="base"/>
            <a:r>
              <a:rPr lang="en-US" sz="1200" b="0" i="0" kern="1200" dirty="0">
                <a:solidFill>
                  <a:schemeClr val="tx1"/>
                </a:solidFill>
                <a:effectLst/>
                <a:latin typeface="+mn-lt"/>
                <a:ea typeface="+mn-ea"/>
                <a:cs typeface="+mn-cs"/>
              </a:rPr>
              <a:t>Unless you're a monopoly, you most likely can’t capture the total addressable market for your product or service. Even if you only have one competitor, it would still be extremely difficult to convince an entire market to only buy your product or service. That’s why it’s crucial to measure your serviceable available market to determine how many companies would realistically benefit from buying your product or service.</a:t>
            </a:r>
          </a:p>
          <a:p>
            <a:pPr fontAlgn="base"/>
            <a:endParaRPr lang="en-US" sz="1200" b="0" i="0" kern="1200" dirty="0">
              <a:solidFill>
                <a:schemeClr val="tx1"/>
              </a:solidFill>
              <a:effectLst/>
              <a:latin typeface="+mn-lt"/>
              <a:ea typeface="+mn-ea"/>
              <a:cs typeface="+mn-cs"/>
            </a:endParaRPr>
          </a:p>
          <a:p>
            <a:pPr fontAlgn="base"/>
            <a:r>
              <a:rPr lang="en-US" sz="1200" b="0" i="0" kern="1200" dirty="0">
                <a:solidFill>
                  <a:schemeClr val="tx1"/>
                </a:solidFill>
                <a:effectLst/>
                <a:latin typeface="+mn-lt"/>
                <a:ea typeface="+mn-ea"/>
                <a:cs typeface="+mn-cs"/>
              </a:rPr>
              <a:t>To calculate your serviceable addressable market, count up all the potential customers that would be a good fit for your business and multiply that number by the average annual revenue of these types of customer in your market.</a:t>
            </a:r>
          </a:p>
          <a:p>
            <a:pPr fontAlgn="base"/>
            <a:endParaRPr lang="en-US" sz="1200" b="0" i="0" kern="1200" dirty="0">
              <a:solidFill>
                <a:schemeClr val="tx1"/>
              </a:solidFill>
              <a:effectLst/>
              <a:latin typeface="+mn-lt"/>
              <a:ea typeface="+mn-ea"/>
              <a:cs typeface="+mn-cs"/>
            </a:endParaRPr>
          </a:p>
          <a:p>
            <a:pPr fontAlgn="base"/>
            <a:r>
              <a:rPr lang="en-US" sz="1200" b="0" i="0" u="sng" kern="1200" dirty="0">
                <a:solidFill>
                  <a:schemeClr val="tx1"/>
                </a:solidFill>
                <a:effectLst/>
                <a:latin typeface="+mn-lt"/>
                <a:ea typeface="+mn-ea"/>
                <a:cs typeface="+mn-cs"/>
              </a:rPr>
              <a:t>SOM (Share of Market) – What proportion of that </a:t>
            </a:r>
            <a:r>
              <a:rPr lang="en-US" sz="1200" u="sng" dirty="0">
                <a:solidFill>
                  <a:srgbClr val="17406D"/>
                </a:solidFill>
              </a:rPr>
              <a:t>market can you reach, considering competition, trends, capital requirements, etc.?</a:t>
            </a:r>
          </a:p>
          <a:p>
            <a:pPr fontAlgn="base"/>
            <a:endParaRPr lang="en-US" sz="1200" b="0" i="0" u="sng" kern="1200" dirty="0">
              <a:solidFill>
                <a:schemeClr val="tx1"/>
              </a:solidFill>
              <a:effectLst/>
              <a:latin typeface="+mn-lt"/>
              <a:ea typeface="+mn-ea"/>
              <a:cs typeface="+mn-cs"/>
            </a:endParaRPr>
          </a:p>
          <a:p>
            <a:pPr fontAlgn="base"/>
            <a:r>
              <a:rPr lang="en-US" sz="1200" b="0" i="0" kern="1200" dirty="0">
                <a:solidFill>
                  <a:schemeClr val="tx1"/>
                </a:solidFill>
                <a:effectLst/>
                <a:latin typeface="+mn-lt"/>
                <a:ea typeface="+mn-ea"/>
                <a:cs typeface="+mn-cs"/>
              </a:rPr>
              <a:t>Share of market is the size of your actual customer base or the realistic percentage of your serviceable addressable market that you can capture. This figure can help you predict the amount of revenue you can actually generate within your market.</a:t>
            </a:r>
          </a:p>
          <a:p>
            <a:pPr fontAlgn="base"/>
            <a:endParaRPr lang="en-US" sz="1200" b="0" i="0" kern="1200" dirty="0">
              <a:solidFill>
                <a:schemeClr val="tx1"/>
              </a:solidFill>
              <a:effectLst/>
              <a:latin typeface="+mn-lt"/>
              <a:ea typeface="+mn-ea"/>
              <a:cs typeface="+mn-cs"/>
            </a:endParaRPr>
          </a:p>
          <a:p>
            <a:pPr fontAlgn="base"/>
            <a:r>
              <a:rPr lang="en-US" sz="1200" b="0" i="0" kern="1200" dirty="0">
                <a:solidFill>
                  <a:schemeClr val="tx1"/>
                </a:solidFill>
                <a:effectLst/>
                <a:latin typeface="+mn-lt"/>
                <a:ea typeface="+mn-ea"/>
                <a:cs typeface="+mn-cs"/>
              </a:rPr>
              <a:t>To calculate share of market, divide your revenue from last year by your industry’s serviceable addressable market from last year. This percentage is your market share from last year. Then, multiply your market share from last year by your industry’s serviceable addressable market from this year.</a:t>
            </a:r>
          </a:p>
          <a:p>
            <a:pPr fontAlgn="base"/>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D0975A2-25A1-4921-85B2-A26EAF004EEC}" type="slidenum">
              <a:rPr lang="en-US" smtClean="0"/>
              <a:t>5</a:t>
            </a:fld>
            <a:endParaRPr lang="en-US"/>
          </a:p>
        </p:txBody>
      </p:sp>
    </p:spTree>
    <p:extLst>
      <p:ext uri="{BB962C8B-B14F-4D97-AF65-F5344CB8AC3E}">
        <p14:creationId xmlns:p14="http://schemas.microsoft.com/office/powerpoint/2010/main" val="31659031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Provide names, descriptions and photos for</a:t>
            </a:r>
          </a:p>
          <a:p>
            <a:pPr lvl="1"/>
            <a:r>
              <a:rPr lang="en-US" u="sng" dirty="0"/>
              <a:t>All</a:t>
            </a:r>
            <a:r>
              <a:rPr lang="en-US" dirty="0"/>
              <a:t> Team Members</a:t>
            </a:r>
          </a:p>
          <a:p>
            <a:pPr lvl="2"/>
            <a:r>
              <a:rPr lang="en-US" dirty="0"/>
              <a:t>Core team (FTEs and part-time employees)</a:t>
            </a:r>
          </a:p>
          <a:p>
            <a:pPr lvl="2"/>
            <a:r>
              <a:rPr lang="en-US" dirty="0"/>
              <a:t>Extended team members who currently may not be receiving a salary </a:t>
            </a:r>
          </a:p>
          <a:p>
            <a:pPr lvl="2"/>
            <a:r>
              <a:rPr lang="en-US" dirty="0"/>
              <a:t>It’s okay to have a few unfilled team member slots</a:t>
            </a:r>
          </a:p>
          <a:p>
            <a:pPr lvl="1"/>
            <a:r>
              <a:rPr lang="en-US" dirty="0"/>
              <a:t>Advisory Board Members/Board of Directors</a:t>
            </a:r>
          </a:p>
          <a:p>
            <a:pPr lvl="1"/>
            <a:r>
              <a:rPr lang="en-US" dirty="0"/>
              <a:t>Key Resource Partners</a:t>
            </a:r>
          </a:p>
          <a:p>
            <a:endParaRPr lang="en-US" dirty="0"/>
          </a:p>
        </p:txBody>
      </p:sp>
      <p:sp>
        <p:nvSpPr>
          <p:cNvPr id="4" name="Slide Number Placeholder 3"/>
          <p:cNvSpPr>
            <a:spLocks noGrp="1"/>
          </p:cNvSpPr>
          <p:nvPr>
            <p:ph type="sldNum" sz="quarter" idx="5"/>
          </p:nvPr>
        </p:nvSpPr>
        <p:spPr/>
        <p:txBody>
          <a:bodyPr/>
          <a:lstStyle/>
          <a:p>
            <a:fld id="{FD0975A2-25A1-4921-85B2-A26EAF004EEC}" type="slidenum">
              <a:rPr lang="en-US" smtClean="0"/>
              <a:t>11</a:t>
            </a:fld>
            <a:endParaRPr lang="en-US"/>
          </a:p>
        </p:txBody>
      </p:sp>
    </p:spTree>
    <p:extLst>
      <p:ext uri="{BB962C8B-B14F-4D97-AF65-F5344CB8AC3E}">
        <p14:creationId xmlns:p14="http://schemas.microsoft.com/office/powerpoint/2010/main" val="2744203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B9E6C-FEC8-4567-874F-3AD4011D745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ADF72B-12D7-477B-BB3B-6B85A5DE49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028442B-42F3-4A3C-8E34-313EE9449CA5}"/>
              </a:ext>
            </a:extLst>
          </p:cNvPr>
          <p:cNvSpPr>
            <a:spLocks noGrp="1"/>
          </p:cNvSpPr>
          <p:nvPr>
            <p:ph type="dt" sz="half" idx="10"/>
          </p:nvPr>
        </p:nvSpPr>
        <p:spPr/>
        <p:txBody>
          <a:bodyPr/>
          <a:lstStyle/>
          <a:p>
            <a:fld id="{F48E80D2-BC39-4964-AAD3-617374C854FE}" type="datetimeFigureOut">
              <a:rPr lang="en-US" smtClean="0"/>
              <a:t>9/18/2024</a:t>
            </a:fld>
            <a:endParaRPr lang="en-US"/>
          </a:p>
        </p:txBody>
      </p:sp>
      <p:sp>
        <p:nvSpPr>
          <p:cNvPr id="5" name="Footer Placeholder 4">
            <a:extLst>
              <a:ext uri="{FF2B5EF4-FFF2-40B4-BE49-F238E27FC236}">
                <a16:creationId xmlns:a16="http://schemas.microsoft.com/office/drawing/2014/main" id="{6F025E06-60B3-415C-B7BB-525E196418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008912-96EB-4CB7-BA64-A02FE0820368}"/>
              </a:ext>
            </a:extLst>
          </p:cNvPr>
          <p:cNvSpPr>
            <a:spLocks noGrp="1"/>
          </p:cNvSpPr>
          <p:nvPr>
            <p:ph type="sldNum" sz="quarter" idx="12"/>
          </p:nvPr>
        </p:nvSpPr>
        <p:spPr/>
        <p:txBody>
          <a:bodyPr/>
          <a:lstStyle/>
          <a:p>
            <a:fld id="{88EC30E8-8DB1-45BB-A7B9-792B06E0B4EA}" type="slidenum">
              <a:rPr lang="en-US" smtClean="0"/>
              <a:t>‹#›</a:t>
            </a:fld>
            <a:endParaRPr lang="en-US"/>
          </a:p>
        </p:txBody>
      </p:sp>
    </p:spTree>
    <p:extLst>
      <p:ext uri="{BB962C8B-B14F-4D97-AF65-F5344CB8AC3E}">
        <p14:creationId xmlns:p14="http://schemas.microsoft.com/office/powerpoint/2010/main" val="566287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5_Title-Subtitle">
    <p:spTree>
      <p:nvGrpSpPr>
        <p:cNvPr id="1" name=""/>
        <p:cNvGrpSpPr/>
        <p:nvPr/>
      </p:nvGrpSpPr>
      <p:grpSpPr>
        <a:xfrm>
          <a:off x="0" y="0"/>
          <a:ext cx="0" cy="0"/>
          <a:chOff x="0" y="0"/>
          <a:chExt cx="0" cy="0"/>
        </a:xfrm>
      </p:grpSpPr>
      <p:sp>
        <p:nvSpPr>
          <p:cNvPr id="8" name="Text Placeholder 3"/>
          <p:cNvSpPr>
            <a:spLocks noGrp="1"/>
          </p:cNvSpPr>
          <p:nvPr>
            <p:ph type="body" sz="half" idx="2" hasCustomPrompt="1"/>
          </p:nvPr>
        </p:nvSpPr>
        <p:spPr>
          <a:xfrm>
            <a:off x="508001" y="1178427"/>
            <a:ext cx="11157817" cy="231007"/>
          </a:xfrm>
          <a:prstGeom prst="rect">
            <a:avLst/>
          </a:prstGeom>
        </p:spPr>
        <p:txBody>
          <a:bodyPr wrap="none" lIns="0" tIns="0" rIns="0" bIns="0" anchor="ctr">
            <a:noAutofit/>
          </a:bodyPr>
          <a:lstStyle>
            <a:lvl1pPr marL="0" indent="0" algn="ctr">
              <a:buNone/>
              <a:defRPr sz="1400" b="0" baseline="0">
                <a:solidFill>
                  <a:schemeClr val="bg1">
                    <a:lumMod val="75000"/>
                  </a:schemeClr>
                </a:solidFill>
                <a:latin typeface="Roboto Light" panose="02000000000000000000" pitchFamily="2" charset="0"/>
                <a:ea typeface="Roboto Light" panose="02000000000000000000" pitchFamily="2" charset="0"/>
              </a:defRPr>
            </a:lvl1pPr>
            <a:lvl2pPr marL="609570" indent="0">
              <a:buNone/>
              <a:defRPr sz="1600"/>
            </a:lvl2pPr>
            <a:lvl3pPr marL="1219139" indent="0">
              <a:buNone/>
              <a:defRPr sz="1333"/>
            </a:lvl3pPr>
            <a:lvl4pPr marL="1828709" indent="0">
              <a:buNone/>
              <a:defRPr sz="1200"/>
            </a:lvl4pPr>
            <a:lvl5pPr marL="2438278" indent="0">
              <a:buNone/>
              <a:defRPr sz="1200"/>
            </a:lvl5pPr>
            <a:lvl6pPr marL="3047848" indent="0">
              <a:buNone/>
              <a:defRPr sz="1200"/>
            </a:lvl6pPr>
            <a:lvl7pPr marL="3657417" indent="0">
              <a:buNone/>
              <a:defRPr sz="1200"/>
            </a:lvl7pPr>
            <a:lvl8pPr marL="4266987" indent="0">
              <a:buNone/>
              <a:defRPr sz="1200"/>
            </a:lvl8pPr>
            <a:lvl9pPr marL="4876557" indent="0">
              <a:buNone/>
              <a:defRPr sz="1200"/>
            </a:lvl9pPr>
          </a:lstStyle>
          <a:p>
            <a:pPr lvl="0"/>
            <a:r>
              <a:rPr lang="en-US" dirty="0"/>
              <a:t>CLICK TO EDITE SUBTITLE</a:t>
            </a:r>
          </a:p>
        </p:txBody>
      </p:sp>
      <p:sp>
        <p:nvSpPr>
          <p:cNvPr id="9" name="Title 2"/>
          <p:cNvSpPr>
            <a:spLocks noGrp="1"/>
          </p:cNvSpPr>
          <p:nvPr>
            <p:ph type="title"/>
          </p:nvPr>
        </p:nvSpPr>
        <p:spPr>
          <a:xfrm>
            <a:off x="508001" y="455085"/>
            <a:ext cx="11157817" cy="660511"/>
          </a:xfrm>
          <a:prstGeom prst="rect">
            <a:avLst/>
          </a:prstGeom>
        </p:spPr>
        <p:txBody>
          <a:bodyPr lIns="0" tIns="0" rIns="0" bIns="0" anchor="ctr"/>
          <a:lstStyle>
            <a:lvl1pPr algn="ctr">
              <a:defRPr sz="4267">
                <a:solidFill>
                  <a:schemeClr val="bg1">
                    <a:lumMod val="50000"/>
                  </a:schemeClr>
                </a:solidFill>
              </a:defRPr>
            </a:lvl1pPr>
          </a:lstStyle>
          <a:p>
            <a:r>
              <a:rPr lang="en-US" dirty="0"/>
              <a:t>Click to edit Master title style</a:t>
            </a:r>
          </a:p>
        </p:txBody>
      </p:sp>
      <p:sp>
        <p:nvSpPr>
          <p:cNvPr id="18" name="Picture Placeholder 17"/>
          <p:cNvSpPr>
            <a:spLocks noGrp="1"/>
          </p:cNvSpPr>
          <p:nvPr>
            <p:ph type="pic" sz="quarter" idx="29" hasCustomPrompt="1"/>
          </p:nvPr>
        </p:nvSpPr>
        <p:spPr>
          <a:xfrm>
            <a:off x="418733" y="1982544"/>
            <a:ext cx="1625600" cy="1625600"/>
          </a:xfrm>
          <a:custGeom>
            <a:avLst/>
            <a:gdLst>
              <a:gd name="connsiteX0" fmla="*/ 609600 w 1219200"/>
              <a:gd name="connsiteY0" fmla="*/ 0 h 1219200"/>
              <a:gd name="connsiteX1" fmla="*/ 1219200 w 1219200"/>
              <a:gd name="connsiteY1" fmla="*/ 609600 h 1219200"/>
              <a:gd name="connsiteX2" fmla="*/ 609600 w 1219200"/>
              <a:gd name="connsiteY2" fmla="*/ 1219200 h 1219200"/>
              <a:gd name="connsiteX3" fmla="*/ 0 w 1219200"/>
              <a:gd name="connsiteY3" fmla="*/ 609600 h 1219200"/>
              <a:gd name="connsiteX4" fmla="*/ 609600 w 1219200"/>
              <a:gd name="connsiteY4" fmla="*/ 0 h 1219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 h="1219200">
                <a:moveTo>
                  <a:pt x="609600" y="0"/>
                </a:moveTo>
                <a:cubicBezTo>
                  <a:pt x="946273" y="0"/>
                  <a:pt x="1219200" y="272927"/>
                  <a:pt x="1219200" y="609600"/>
                </a:cubicBezTo>
                <a:cubicBezTo>
                  <a:pt x="1219200" y="946273"/>
                  <a:pt x="946273" y="1219200"/>
                  <a:pt x="609600" y="1219200"/>
                </a:cubicBezTo>
                <a:cubicBezTo>
                  <a:pt x="272927" y="1219200"/>
                  <a:pt x="0" y="946273"/>
                  <a:pt x="0" y="609600"/>
                </a:cubicBezTo>
                <a:cubicBezTo>
                  <a:pt x="0" y="272927"/>
                  <a:pt x="272927" y="0"/>
                  <a:pt x="609600" y="0"/>
                </a:cubicBezTo>
                <a:close/>
              </a:path>
            </a:pathLst>
          </a:custGeom>
          <a:solidFill>
            <a:schemeClr val="bg1">
              <a:lumMod val="85000"/>
            </a:schemeClr>
          </a:solidFill>
          <a:ln w="19050">
            <a:solidFill>
              <a:schemeClr val="accent1"/>
            </a:solidFill>
          </a:ln>
          <a:effectLst/>
        </p:spPr>
        <p:txBody>
          <a:bodyPr wrap="square" tIns="0" bIns="182880" anchor="b">
            <a:noAutofit/>
          </a:bodyPr>
          <a:lstStyle>
            <a:lvl1pPr algn="ctr">
              <a:buNone/>
              <a:defRPr sz="800" baseline="0">
                <a:solidFill>
                  <a:schemeClr val="tx1">
                    <a:lumMod val="50000"/>
                    <a:lumOff val="50000"/>
                  </a:schemeClr>
                </a:solidFill>
              </a:defRPr>
            </a:lvl1pPr>
          </a:lstStyle>
          <a:p>
            <a:r>
              <a:rPr lang="en-US" dirty="0"/>
              <a:t>Click Icon To Add Image</a:t>
            </a:r>
          </a:p>
        </p:txBody>
      </p:sp>
      <p:sp>
        <p:nvSpPr>
          <p:cNvPr id="19" name="Picture Placeholder 18"/>
          <p:cNvSpPr>
            <a:spLocks noGrp="1"/>
          </p:cNvSpPr>
          <p:nvPr>
            <p:ph type="pic" sz="quarter" idx="30" hasCustomPrompt="1"/>
          </p:nvPr>
        </p:nvSpPr>
        <p:spPr>
          <a:xfrm>
            <a:off x="418733" y="4317725"/>
            <a:ext cx="1625600" cy="1625600"/>
          </a:xfrm>
          <a:custGeom>
            <a:avLst/>
            <a:gdLst>
              <a:gd name="connsiteX0" fmla="*/ 609600 w 1219200"/>
              <a:gd name="connsiteY0" fmla="*/ 0 h 1219200"/>
              <a:gd name="connsiteX1" fmla="*/ 1219200 w 1219200"/>
              <a:gd name="connsiteY1" fmla="*/ 609600 h 1219200"/>
              <a:gd name="connsiteX2" fmla="*/ 609600 w 1219200"/>
              <a:gd name="connsiteY2" fmla="*/ 1219200 h 1219200"/>
              <a:gd name="connsiteX3" fmla="*/ 0 w 1219200"/>
              <a:gd name="connsiteY3" fmla="*/ 609600 h 1219200"/>
              <a:gd name="connsiteX4" fmla="*/ 609600 w 1219200"/>
              <a:gd name="connsiteY4" fmla="*/ 0 h 1219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 h="1219200">
                <a:moveTo>
                  <a:pt x="609600" y="0"/>
                </a:moveTo>
                <a:cubicBezTo>
                  <a:pt x="946273" y="0"/>
                  <a:pt x="1219200" y="272927"/>
                  <a:pt x="1219200" y="609600"/>
                </a:cubicBezTo>
                <a:cubicBezTo>
                  <a:pt x="1219200" y="946273"/>
                  <a:pt x="946273" y="1219200"/>
                  <a:pt x="609600" y="1219200"/>
                </a:cubicBezTo>
                <a:cubicBezTo>
                  <a:pt x="272927" y="1219200"/>
                  <a:pt x="0" y="946273"/>
                  <a:pt x="0" y="609600"/>
                </a:cubicBezTo>
                <a:cubicBezTo>
                  <a:pt x="0" y="272927"/>
                  <a:pt x="272927" y="0"/>
                  <a:pt x="609600" y="0"/>
                </a:cubicBezTo>
                <a:close/>
              </a:path>
            </a:pathLst>
          </a:custGeom>
          <a:solidFill>
            <a:schemeClr val="bg1">
              <a:lumMod val="85000"/>
            </a:schemeClr>
          </a:solidFill>
          <a:ln w="19050">
            <a:solidFill>
              <a:schemeClr val="accent4"/>
            </a:solidFill>
          </a:ln>
          <a:effectLst/>
        </p:spPr>
        <p:txBody>
          <a:bodyPr wrap="square" tIns="0" bIns="182880" anchor="b">
            <a:noAutofit/>
          </a:bodyPr>
          <a:lstStyle>
            <a:lvl1pPr algn="ctr">
              <a:buNone/>
              <a:defRPr sz="800" baseline="0">
                <a:solidFill>
                  <a:schemeClr val="tx1">
                    <a:lumMod val="50000"/>
                    <a:lumOff val="50000"/>
                  </a:schemeClr>
                </a:solidFill>
              </a:defRPr>
            </a:lvl1pPr>
          </a:lstStyle>
          <a:p>
            <a:r>
              <a:rPr lang="en-US" dirty="0"/>
              <a:t>Click Icon To Add Image</a:t>
            </a:r>
          </a:p>
        </p:txBody>
      </p:sp>
      <p:sp>
        <p:nvSpPr>
          <p:cNvPr id="21" name="Picture Placeholder 20"/>
          <p:cNvSpPr>
            <a:spLocks noGrp="1"/>
          </p:cNvSpPr>
          <p:nvPr>
            <p:ph type="pic" sz="quarter" idx="31" hasCustomPrompt="1"/>
          </p:nvPr>
        </p:nvSpPr>
        <p:spPr>
          <a:xfrm>
            <a:off x="4323404" y="4317725"/>
            <a:ext cx="1625600" cy="1625600"/>
          </a:xfrm>
          <a:custGeom>
            <a:avLst/>
            <a:gdLst>
              <a:gd name="connsiteX0" fmla="*/ 609600 w 1219200"/>
              <a:gd name="connsiteY0" fmla="*/ 0 h 1219200"/>
              <a:gd name="connsiteX1" fmla="*/ 1219200 w 1219200"/>
              <a:gd name="connsiteY1" fmla="*/ 609600 h 1219200"/>
              <a:gd name="connsiteX2" fmla="*/ 609600 w 1219200"/>
              <a:gd name="connsiteY2" fmla="*/ 1219200 h 1219200"/>
              <a:gd name="connsiteX3" fmla="*/ 0 w 1219200"/>
              <a:gd name="connsiteY3" fmla="*/ 609600 h 1219200"/>
              <a:gd name="connsiteX4" fmla="*/ 609600 w 1219200"/>
              <a:gd name="connsiteY4" fmla="*/ 0 h 1219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 h="1219200">
                <a:moveTo>
                  <a:pt x="609600" y="0"/>
                </a:moveTo>
                <a:cubicBezTo>
                  <a:pt x="946273" y="0"/>
                  <a:pt x="1219200" y="272927"/>
                  <a:pt x="1219200" y="609600"/>
                </a:cubicBezTo>
                <a:cubicBezTo>
                  <a:pt x="1219200" y="946273"/>
                  <a:pt x="946273" y="1219200"/>
                  <a:pt x="609600" y="1219200"/>
                </a:cubicBezTo>
                <a:cubicBezTo>
                  <a:pt x="272927" y="1219200"/>
                  <a:pt x="0" y="946273"/>
                  <a:pt x="0" y="609600"/>
                </a:cubicBezTo>
                <a:cubicBezTo>
                  <a:pt x="0" y="272927"/>
                  <a:pt x="272927" y="0"/>
                  <a:pt x="609600" y="0"/>
                </a:cubicBezTo>
                <a:close/>
              </a:path>
            </a:pathLst>
          </a:custGeom>
          <a:solidFill>
            <a:schemeClr val="bg1">
              <a:lumMod val="85000"/>
            </a:schemeClr>
          </a:solidFill>
          <a:ln w="19050">
            <a:solidFill>
              <a:schemeClr val="accent5"/>
            </a:solidFill>
          </a:ln>
          <a:effectLst/>
        </p:spPr>
        <p:txBody>
          <a:bodyPr wrap="square" tIns="0" bIns="182880" anchor="b">
            <a:noAutofit/>
          </a:bodyPr>
          <a:lstStyle>
            <a:lvl1pPr algn="ctr">
              <a:buNone/>
              <a:defRPr sz="800" baseline="0">
                <a:solidFill>
                  <a:schemeClr val="tx1">
                    <a:lumMod val="50000"/>
                    <a:lumOff val="50000"/>
                  </a:schemeClr>
                </a:solidFill>
              </a:defRPr>
            </a:lvl1pPr>
          </a:lstStyle>
          <a:p>
            <a:r>
              <a:rPr lang="en-US" dirty="0"/>
              <a:t>Click Icon To Add Image</a:t>
            </a:r>
          </a:p>
        </p:txBody>
      </p:sp>
      <p:sp>
        <p:nvSpPr>
          <p:cNvPr id="23" name="Picture Placeholder 22"/>
          <p:cNvSpPr>
            <a:spLocks noGrp="1"/>
          </p:cNvSpPr>
          <p:nvPr>
            <p:ph type="pic" sz="quarter" idx="32" hasCustomPrompt="1"/>
          </p:nvPr>
        </p:nvSpPr>
        <p:spPr>
          <a:xfrm>
            <a:off x="8228073" y="4317725"/>
            <a:ext cx="1625600" cy="1625600"/>
          </a:xfrm>
          <a:custGeom>
            <a:avLst/>
            <a:gdLst>
              <a:gd name="connsiteX0" fmla="*/ 609600 w 1219200"/>
              <a:gd name="connsiteY0" fmla="*/ 0 h 1219200"/>
              <a:gd name="connsiteX1" fmla="*/ 1219200 w 1219200"/>
              <a:gd name="connsiteY1" fmla="*/ 609600 h 1219200"/>
              <a:gd name="connsiteX2" fmla="*/ 609600 w 1219200"/>
              <a:gd name="connsiteY2" fmla="*/ 1219200 h 1219200"/>
              <a:gd name="connsiteX3" fmla="*/ 0 w 1219200"/>
              <a:gd name="connsiteY3" fmla="*/ 609600 h 1219200"/>
              <a:gd name="connsiteX4" fmla="*/ 609600 w 1219200"/>
              <a:gd name="connsiteY4" fmla="*/ 0 h 1219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 h="1219200">
                <a:moveTo>
                  <a:pt x="609600" y="0"/>
                </a:moveTo>
                <a:cubicBezTo>
                  <a:pt x="946273" y="0"/>
                  <a:pt x="1219200" y="272927"/>
                  <a:pt x="1219200" y="609600"/>
                </a:cubicBezTo>
                <a:cubicBezTo>
                  <a:pt x="1219200" y="946273"/>
                  <a:pt x="946273" y="1219200"/>
                  <a:pt x="609600" y="1219200"/>
                </a:cubicBezTo>
                <a:cubicBezTo>
                  <a:pt x="272927" y="1219200"/>
                  <a:pt x="0" y="946273"/>
                  <a:pt x="0" y="609600"/>
                </a:cubicBezTo>
                <a:cubicBezTo>
                  <a:pt x="0" y="272927"/>
                  <a:pt x="272927" y="0"/>
                  <a:pt x="609600" y="0"/>
                </a:cubicBezTo>
                <a:close/>
              </a:path>
            </a:pathLst>
          </a:custGeom>
          <a:solidFill>
            <a:schemeClr val="bg1">
              <a:lumMod val="85000"/>
            </a:schemeClr>
          </a:solidFill>
          <a:ln w="19050">
            <a:solidFill>
              <a:schemeClr val="accent6"/>
            </a:solidFill>
          </a:ln>
          <a:effectLst/>
        </p:spPr>
        <p:txBody>
          <a:bodyPr wrap="square" tIns="0" bIns="182880" anchor="b">
            <a:noAutofit/>
          </a:bodyPr>
          <a:lstStyle>
            <a:lvl1pPr algn="ctr">
              <a:buNone/>
              <a:defRPr sz="800" baseline="0">
                <a:solidFill>
                  <a:schemeClr val="tx1">
                    <a:lumMod val="50000"/>
                    <a:lumOff val="50000"/>
                  </a:schemeClr>
                </a:solidFill>
              </a:defRPr>
            </a:lvl1pPr>
          </a:lstStyle>
          <a:p>
            <a:r>
              <a:rPr lang="en-US" dirty="0"/>
              <a:t>Click Icon To Add Image</a:t>
            </a:r>
          </a:p>
        </p:txBody>
      </p:sp>
      <p:sp>
        <p:nvSpPr>
          <p:cNvPr id="22" name="Picture Placeholder 21"/>
          <p:cNvSpPr>
            <a:spLocks noGrp="1"/>
          </p:cNvSpPr>
          <p:nvPr>
            <p:ph type="pic" sz="quarter" idx="33" hasCustomPrompt="1"/>
          </p:nvPr>
        </p:nvSpPr>
        <p:spPr>
          <a:xfrm>
            <a:off x="8228073" y="1982544"/>
            <a:ext cx="1625600" cy="1625600"/>
          </a:xfrm>
          <a:custGeom>
            <a:avLst/>
            <a:gdLst>
              <a:gd name="connsiteX0" fmla="*/ 609600 w 1219200"/>
              <a:gd name="connsiteY0" fmla="*/ 0 h 1219200"/>
              <a:gd name="connsiteX1" fmla="*/ 1219200 w 1219200"/>
              <a:gd name="connsiteY1" fmla="*/ 609600 h 1219200"/>
              <a:gd name="connsiteX2" fmla="*/ 609600 w 1219200"/>
              <a:gd name="connsiteY2" fmla="*/ 1219200 h 1219200"/>
              <a:gd name="connsiteX3" fmla="*/ 0 w 1219200"/>
              <a:gd name="connsiteY3" fmla="*/ 609600 h 1219200"/>
              <a:gd name="connsiteX4" fmla="*/ 609600 w 1219200"/>
              <a:gd name="connsiteY4" fmla="*/ 0 h 1219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 h="1219200">
                <a:moveTo>
                  <a:pt x="609600" y="0"/>
                </a:moveTo>
                <a:cubicBezTo>
                  <a:pt x="946273" y="0"/>
                  <a:pt x="1219200" y="272927"/>
                  <a:pt x="1219200" y="609600"/>
                </a:cubicBezTo>
                <a:cubicBezTo>
                  <a:pt x="1219200" y="946273"/>
                  <a:pt x="946273" y="1219200"/>
                  <a:pt x="609600" y="1219200"/>
                </a:cubicBezTo>
                <a:cubicBezTo>
                  <a:pt x="272927" y="1219200"/>
                  <a:pt x="0" y="946273"/>
                  <a:pt x="0" y="609600"/>
                </a:cubicBezTo>
                <a:cubicBezTo>
                  <a:pt x="0" y="272927"/>
                  <a:pt x="272927" y="0"/>
                  <a:pt x="609600" y="0"/>
                </a:cubicBezTo>
                <a:close/>
              </a:path>
            </a:pathLst>
          </a:custGeom>
          <a:solidFill>
            <a:schemeClr val="bg1">
              <a:lumMod val="85000"/>
            </a:schemeClr>
          </a:solidFill>
          <a:ln w="19050">
            <a:solidFill>
              <a:schemeClr val="accent3"/>
            </a:solidFill>
          </a:ln>
          <a:effectLst/>
        </p:spPr>
        <p:txBody>
          <a:bodyPr wrap="square" tIns="0" bIns="182880" anchor="b">
            <a:noAutofit/>
          </a:bodyPr>
          <a:lstStyle>
            <a:lvl1pPr algn="ctr">
              <a:buNone/>
              <a:defRPr sz="800" baseline="0">
                <a:solidFill>
                  <a:schemeClr val="tx1">
                    <a:lumMod val="50000"/>
                    <a:lumOff val="50000"/>
                  </a:schemeClr>
                </a:solidFill>
              </a:defRPr>
            </a:lvl1pPr>
          </a:lstStyle>
          <a:p>
            <a:r>
              <a:rPr lang="en-US" dirty="0"/>
              <a:t>Click Icon To Add Image</a:t>
            </a:r>
          </a:p>
        </p:txBody>
      </p:sp>
      <p:sp>
        <p:nvSpPr>
          <p:cNvPr id="20" name="Picture Placeholder 19"/>
          <p:cNvSpPr>
            <a:spLocks noGrp="1"/>
          </p:cNvSpPr>
          <p:nvPr>
            <p:ph type="pic" sz="quarter" idx="34" hasCustomPrompt="1"/>
          </p:nvPr>
        </p:nvSpPr>
        <p:spPr>
          <a:xfrm>
            <a:off x="4323404" y="1982544"/>
            <a:ext cx="1625600" cy="1625600"/>
          </a:xfrm>
          <a:custGeom>
            <a:avLst/>
            <a:gdLst>
              <a:gd name="connsiteX0" fmla="*/ 609600 w 1219200"/>
              <a:gd name="connsiteY0" fmla="*/ 0 h 1219200"/>
              <a:gd name="connsiteX1" fmla="*/ 1219200 w 1219200"/>
              <a:gd name="connsiteY1" fmla="*/ 609600 h 1219200"/>
              <a:gd name="connsiteX2" fmla="*/ 609600 w 1219200"/>
              <a:gd name="connsiteY2" fmla="*/ 1219200 h 1219200"/>
              <a:gd name="connsiteX3" fmla="*/ 0 w 1219200"/>
              <a:gd name="connsiteY3" fmla="*/ 609600 h 1219200"/>
              <a:gd name="connsiteX4" fmla="*/ 609600 w 1219200"/>
              <a:gd name="connsiteY4" fmla="*/ 0 h 1219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 h="1219200">
                <a:moveTo>
                  <a:pt x="609600" y="0"/>
                </a:moveTo>
                <a:cubicBezTo>
                  <a:pt x="946273" y="0"/>
                  <a:pt x="1219200" y="272927"/>
                  <a:pt x="1219200" y="609600"/>
                </a:cubicBezTo>
                <a:cubicBezTo>
                  <a:pt x="1219200" y="946273"/>
                  <a:pt x="946273" y="1219200"/>
                  <a:pt x="609600" y="1219200"/>
                </a:cubicBezTo>
                <a:cubicBezTo>
                  <a:pt x="272927" y="1219200"/>
                  <a:pt x="0" y="946273"/>
                  <a:pt x="0" y="609600"/>
                </a:cubicBezTo>
                <a:cubicBezTo>
                  <a:pt x="0" y="272927"/>
                  <a:pt x="272927" y="0"/>
                  <a:pt x="609600" y="0"/>
                </a:cubicBezTo>
                <a:close/>
              </a:path>
            </a:pathLst>
          </a:custGeom>
          <a:solidFill>
            <a:schemeClr val="bg1">
              <a:lumMod val="85000"/>
            </a:schemeClr>
          </a:solidFill>
          <a:ln w="19050">
            <a:solidFill>
              <a:schemeClr val="accent2"/>
            </a:solidFill>
          </a:ln>
          <a:effectLst/>
        </p:spPr>
        <p:txBody>
          <a:bodyPr wrap="square" tIns="0" bIns="182880" anchor="b">
            <a:noAutofit/>
          </a:bodyPr>
          <a:lstStyle>
            <a:lvl1pPr algn="ctr">
              <a:buNone/>
              <a:defRPr sz="800" baseline="0">
                <a:solidFill>
                  <a:schemeClr val="tx1">
                    <a:lumMod val="50000"/>
                    <a:lumOff val="50000"/>
                  </a:schemeClr>
                </a:solidFill>
              </a:defRPr>
            </a:lvl1pPr>
          </a:lstStyle>
          <a:p>
            <a:r>
              <a:rPr lang="en-US" dirty="0"/>
              <a:t>Click Icon To Add Image</a:t>
            </a:r>
          </a:p>
        </p:txBody>
      </p:sp>
    </p:spTree>
    <p:extLst>
      <p:ext uri="{BB962C8B-B14F-4D97-AF65-F5344CB8AC3E}">
        <p14:creationId xmlns:p14="http://schemas.microsoft.com/office/powerpoint/2010/main" val="192877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Subtitle">
    <p:spTree>
      <p:nvGrpSpPr>
        <p:cNvPr id="1" name=""/>
        <p:cNvGrpSpPr/>
        <p:nvPr/>
      </p:nvGrpSpPr>
      <p:grpSpPr>
        <a:xfrm>
          <a:off x="0" y="0"/>
          <a:ext cx="0" cy="0"/>
          <a:chOff x="0" y="0"/>
          <a:chExt cx="0" cy="0"/>
        </a:xfrm>
      </p:grpSpPr>
      <p:sp>
        <p:nvSpPr>
          <p:cNvPr id="8" name="Text Placeholder 3"/>
          <p:cNvSpPr>
            <a:spLocks noGrp="1"/>
          </p:cNvSpPr>
          <p:nvPr>
            <p:ph type="body" sz="half" idx="2" hasCustomPrompt="1"/>
          </p:nvPr>
        </p:nvSpPr>
        <p:spPr>
          <a:xfrm>
            <a:off x="508001" y="1178427"/>
            <a:ext cx="11157817" cy="231007"/>
          </a:xfrm>
          <a:prstGeom prst="rect">
            <a:avLst/>
          </a:prstGeom>
        </p:spPr>
        <p:txBody>
          <a:bodyPr wrap="none" lIns="0" tIns="0" rIns="0" bIns="0" anchor="ctr">
            <a:noAutofit/>
          </a:bodyPr>
          <a:lstStyle>
            <a:lvl1pPr marL="0" indent="0" algn="ctr">
              <a:buNone/>
              <a:defRPr sz="1400" b="0" baseline="0">
                <a:solidFill>
                  <a:schemeClr val="bg1">
                    <a:lumMod val="75000"/>
                  </a:schemeClr>
                </a:solidFill>
                <a:latin typeface="Roboto Light" panose="02000000000000000000" pitchFamily="2" charset="0"/>
                <a:ea typeface="Roboto Light" panose="02000000000000000000" pitchFamily="2" charset="0"/>
              </a:defRPr>
            </a:lvl1pPr>
            <a:lvl2pPr marL="609570" indent="0">
              <a:buNone/>
              <a:defRPr sz="1600"/>
            </a:lvl2pPr>
            <a:lvl3pPr marL="1219139" indent="0">
              <a:buNone/>
              <a:defRPr sz="1333"/>
            </a:lvl3pPr>
            <a:lvl4pPr marL="1828709" indent="0">
              <a:buNone/>
              <a:defRPr sz="1200"/>
            </a:lvl4pPr>
            <a:lvl5pPr marL="2438278" indent="0">
              <a:buNone/>
              <a:defRPr sz="1200"/>
            </a:lvl5pPr>
            <a:lvl6pPr marL="3047848" indent="0">
              <a:buNone/>
              <a:defRPr sz="1200"/>
            </a:lvl6pPr>
            <a:lvl7pPr marL="3657417" indent="0">
              <a:buNone/>
              <a:defRPr sz="1200"/>
            </a:lvl7pPr>
            <a:lvl8pPr marL="4266987" indent="0">
              <a:buNone/>
              <a:defRPr sz="1200"/>
            </a:lvl8pPr>
            <a:lvl9pPr marL="4876557" indent="0">
              <a:buNone/>
              <a:defRPr sz="1200"/>
            </a:lvl9pPr>
          </a:lstStyle>
          <a:p>
            <a:pPr lvl="0"/>
            <a:r>
              <a:rPr lang="en-US" dirty="0"/>
              <a:t>CLICK TO EDITE SUBTITLE</a:t>
            </a:r>
          </a:p>
        </p:txBody>
      </p:sp>
      <p:sp>
        <p:nvSpPr>
          <p:cNvPr id="9" name="Title 2"/>
          <p:cNvSpPr>
            <a:spLocks noGrp="1"/>
          </p:cNvSpPr>
          <p:nvPr>
            <p:ph type="title"/>
          </p:nvPr>
        </p:nvSpPr>
        <p:spPr>
          <a:xfrm>
            <a:off x="508001" y="455085"/>
            <a:ext cx="11157817" cy="660511"/>
          </a:xfrm>
          <a:prstGeom prst="rect">
            <a:avLst/>
          </a:prstGeom>
        </p:spPr>
        <p:txBody>
          <a:bodyPr lIns="0" tIns="0" rIns="0" bIns="0" anchor="ctr"/>
          <a:lstStyle>
            <a:lvl1pPr algn="ctr">
              <a:defRPr sz="4267">
                <a:solidFill>
                  <a:schemeClr val="bg1">
                    <a:lumMod val="50000"/>
                  </a:schemeClr>
                </a:solidFill>
              </a:defRPr>
            </a:lvl1pPr>
          </a:lstStyle>
          <a:p>
            <a:r>
              <a:rPr lang="en-US" dirty="0"/>
              <a:t>Click to edit Master title style</a:t>
            </a:r>
          </a:p>
        </p:txBody>
      </p:sp>
      <p:sp>
        <p:nvSpPr>
          <p:cNvPr id="6" name="Picture Placeholder 7"/>
          <p:cNvSpPr>
            <a:spLocks noGrp="1"/>
          </p:cNvSpPr>
          <p:nvPr>
            <p:ph type="pic" sz="quarter" idx="19" hasCustomPrompt="1"/>
          </p:nvPr>
        </p:nvSpPr>
        <p:spPr>
          <a:xfrm>
            <a:off x="502852" y="4140199"/>
            <a:ext cx="4832989" cy="1944820"/>
          </a:xfrm>
          <a:prstGeom prst="rect">
            <a:avLst/>
          </a:prstGeom>
          <a:solidFill>
            <a:schemeClr val="tx2">
              <a:lumMod val="10000"/>
              <a:lumOff val="90000"/>
            </a:schemeClr>
          </a:solidFill>
          <a:ln w="19050">
            <a:noFill/>
          </a:ln>
          <a:effectLst/>
        </p:spPr>
        <p:txBody>
          <a:bodyPr lIns="0" tIns="0" rIns="0" bIns="274320" anchor="b"/>
          <a:lstStyle>
            <a:lvl1pPr algn="ctr" rtl="0">
              <a:buNone/>
              <a:defRPr sz="1200">
                <a:solidFill>
                  <a:schemeClr val="tx1">
                    <a:lumMod val="75000"/>
                    <a:lumOff val="25000"/>
                  </a:schemeClr>
                </a:solidFill>
              </a:defRPr>
            </a:lvl1pPr>
          </a:lstStyle>
          <a:p>
            <a:r>
              <a:rPr lang="en-US" dirty="0"/>
              <a:t>Image Holder</a:t>
            </a:r>
          </a:p>
        </p:txBody>
      </p:sp>
    </p:spTree>
    <p:extLst>
      <p:ext uri="{BB962C8B-B14F-4D97-AF65-F5344CB8AC3E}">
        <p14:creationId xmlns:p14="http://schemas.microsoft.com/office/powerpoint/2010/main" val="6188838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Subtitle">
    <p:spTree>
      <p:nvGrpSpPr>
        <p:cNvPr id="1" name=""/>
        <p:cNvGrpSpPr/>
        <p:nvPr/>
      </p:nvGrpSpPr>
      <p:grpSpPr>
        <a:xfrm>
          <a:off x="0" y="0"/>
          <a:ext cx="0" cy="0"/>
          <a:chOff x="0" y="0"/>
          <a:chExt cx="0" cy="0"/>
        </a:xfrm>
      </p:grpSpPr>
      <p:sp>
        <p:nvSpPr>
          <p:cNvPr id="8" name="Text Placeholder 3"/>
          <p:cNvSpPr>
            <a:spLocks noGrp="1"/>
          </p:cNvSpPr>
          <p:nvPr>
            <p:ph type="body" sz="half" idx="2" hasCustomPrompt="1"/>
          </p:nvPr>
        </p:nvSpPr>
        <p:spPr>
          <a:xfrm>
            <a:off x="508002" y="1178428"/>
            <a:ext cx="11157817" cy="231007"/>
          </a:xfrm>
          <a:prstGeom prst="rect">
            <a:avLst/>
          </a:prstGeom>
        </p:spPr>
        <p:txBody>
          <a:bodyPr wrap="none" lIns="0" tIns="0" rIns="0" bIns="0" anchor="ctr">
            <a:noAutofit/>
          </a:bodyPr>
          <a:lstStyle>
            <a:lvl1pPr marL="0" indent="0" algn="ctr">
              <a:buNone/>
              <a:defRPr sz="1050" b="0" baseline="0">
                <a:solidFill>
                  <a:schemeClr val="bg1">
                    <a:lumMod val="75000"/>
                  </a:schemeClr>
                </a:solidFill>
                <a:latin typeface="Roboto Light" panose="02000000000000000000" pitchFamily="2" charset="0"/>
                <a:ea typeface="Roboto Light" panose="02000000000000000000" pitchFamily="2" charset="0"/>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dirty="0"/>
              <a:t>CLICK TO EDITE SUBTITLE</a:t>
            </a:r>
          </a:p>
        </p:txBody>
      </p:sp>
      <p:sp>
        <p:nvSpPr>
          <p:cNvPr id="9" name="Title 2"/>
          <p:cNvSpPr>
            <a:spLocks noGrp="1"/>
          </p:cNvSpPr>
          <p:nvPr>
            <p:ph type="title"/>
          </p:nvPr>
        </p:nvSpPr>
        <p:spPr>
          <a:xfrm>
            <a:off x="508002" y="455086"/>
            <a:ext cx="11157817" cy="660511"/>
          </a:xfrm>
          <a:prstGeom prst="rect">
            <a:avLst/>
          </a:prstGeom>
        </p:spPr>
        <p:txBody>
          <a:bodyPr lIns="0" tIns="0" rIns="0" bIns="0" anchor="ctr"/>
          <a:lstStyle>
            <a:lvl1pPr algn="ctr">
              <a:defRPr sz="3200">
                <a:solidFill>
                  <a:schemeClr val="bg1">
                    <a:lumMod val="50000"/>
                  </a:schemeClr>
                </a:solidFill>
              </a:defRPr>
            </a:lvl1pPr>
          </a:lstStyle>
          <a:p>
            <a:r>
              <a:rPr lang="en-US" dirty="0"/>
              <a:t>Click to edit Master title style</a:t>
            </a:r>
          </a:p>
        </p:txBody>
      </p:sp>
    </p:spTree>
    <p:extLst>
      <p:ext uri="{BB962C8B-B14F-4D97-AF65-F5344CB8AC3E}">
        <p14:creationId xmlns:p14="http://schemas.microsoft.com/office/powerpoint/2010/main" val="39133512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BB025-989D-419F-BF4D-C90AAA7B23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DCE7E05-ACFE-466D-AE3F-C7636DAA9BAF}"/>
              </a:ext>
            </a:extLst>
          </p:cNvPr>
          <p:cNvSpPr>
            <a:spLocks noGrp="1"/>
          </p:cNvSpPr>
          <p:nvPr>
            <p:ph type="dt" sz="half" idx="10"/>
          </p:nvPr>
        </p:nvSpPr>
        <p:spPr/>
        <p:txBody>
          <a:bodyPr/>
          <a:lstStyle/>
          <a:p>
            <a:fld id="{F48E80D2-BC39-4964-AAD3-617374C854FE}" type="datetimeFigureOut">
              <a:rPr lang="en-US" smtClean="0"/>
              <a:t>9/18/2024</a:t>
            </a:fld>
            <a:endParaRPr lang="en-US"/>
          </a:p>
        </p:txBody>
      </p:sp>
      <p:sp>
        <p:nvSpPr>
          <p:cNvPr id="4" name="Footer Placeholder 3">
            <a:extLst>
              <a:ext uri="{FF2B5EF4-FFF2-40B4-BE49-F238E27FC236}">
                <a16:creationId xmlns:a16="http://schemas.microsoft.com/office/drawing/2014/main" id="{3F6E7A45-C523-43C7-8F09-1C8445EBE4C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C08C12B-B12B-42F6-B401-C655E55E1D8E}"/>
              </a:ext>
            </a:extLst>
          </p:cNvPr>
          <p:cNvSpPr>
            <a:spLocks noGrp="1"/>
          </p:cNvSpPr>
          <p:nvPr>
            <p:ph type="sldNum" sz="quarter" idx="12"/>
          </p:nvPr>
        </p:nvSpPr>
        <p:spPr/>
        <p:txBody>
          <a:bodyPr/>
          <a:lstStyle/>
          <a:p>
            <a:fld id="{88EC30E8-8DB1-45BB-A7B9-792B06E0B4EA}" type="slidenum">
              <a:rPr lang="en-US" smtClean="0"/>
              <a:t>‹#›</a:t>
            </a:fld>
            <a:endParaRPr lang="en-US"/>
          </a:p>
        </p:txBody>
      </p:sp>
      <p:sp>
        <p:nvSpPr>
          <p:cNvPr id="7" name="SmartArt Placeholder 6">
            <a:extLst>
              <a:ext uri="{FF2B5EF4-FFF2-40B4-BE49-F238E27FC236}">
                <a16:creationId xmlns:a16="http://schemas.microsoft.com/office/drawing/2014/main" id="{283F160D-E135-4DCA-84A2-8F9034D70BB8}"/>
              </a:ext>
            </a:extLst>
          </p:cNvPr>
          <p:cNvSpPr>
            <a:spLocks noGrp="1"/>
          </p:cNvSpPr>
          <p:nvPr>
            <p:ph type="dgm" sz="quarter" idx="13"/>
          </p:nvPr>
        </p:nvSpPr>
        <p:spPr>
          <a:xfrm>
            <a:off x="838200" y="2127250"/>
            <a:ext cx="10515600" cy="3779838"/>
          </a:xfrm>
        </p:spPr>
        <p:txBody>
          <a:bodyPr/>
          <a:lstStyle/>
          <a:p>
            <a:endParaRPr lang="en-US"/>
          </a:p>
        </p:txBody>
      </p:sp>
    </p:spTree>
    <p:extLst>
      <p:ext uri="{BB962C8B-B14F-4D97-AF65-F5344CB8AC3E}">
        <p14:creationId xmlns:p14="http://schemas.microsoft.com/office/powerpoint/2010/main" val="29949058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A8F55-23F2-4749-ABCB-43C7BB88798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DDB1BCC-4FE4-415A-9D3B-C777A1DC2919}"/>
              </a:ext>
            </a:extLst>
          </p:cNvPr>
          <p:cNvSpPr>
            <a:spLocks noGrp="1"/>
          </p:cNvSpPr>
          <p:nvPr>
            <p:ph type="dt" sz="half" idx="10"/>
          </p:nvPr>
        </p:nvSpPr>
        <p:spPr/>
        <p:txBody>
          <a:bodyPr/>
          <a:lstStyle/>
          <a:p>
            <a:fld id="{F48E80D2-BC39-4964-AAD3-617374C854FE}" type="datetimeFigureOut">
              <a:rPr lang="en-US" smtClean="0"/>
              <a:t>9/18/2024</a:t>
            </a:fld>
            <a:endParaRPr lang="en-US"/>
          </a:p>
        </p:txBody>
      </p:sp>
      <p:sp>
        <p:nvSpPr>
          <p:cNvPr id="5" name="Slide Number Placeholder 4">
            <a:extLst>
              <a:ext uri="{FF2B5EF4-FFF2-40B4-BE49-F238E27FC236}">
                <a16:creationId xmlns:a16="http://schemas.microsoft.com/office/drawing/2014/main" id="{9FF2D062-397C-4693-BE7E-EB35F555CE4D}"/>
              </a:ext>
            </a:extLst>
          </p:cNvPr>
          <p:cNvSpPr>
            <a:spLocks noGrp="1"/>
          </p:cNvSpPr>
          <p:nvPr>
            <p:ph type="sldNum" sz="quarter" idx="12"/>
          </p:nvPr>
        </p:nvSpPr>
        <p:spPr/>
        <p:txBody>
          <a:bodyPr/>
          <a:lstStyle/>
          <a:p>
            <a:fld id="{88EC30E8-8DB1-45BB-A7B9-792B06E0B4EA}" type="slidenum">
              <a:rPr lang="en-US" smtClean="0"/>
              <a:t>‹#›</a:t>
            </a:fld>
            <a:endParaRPr lang="en-US"/>
          </a:p>
        </p:txBody>
      </p:sp>
      <p:sp>
        <p:nvSpPr>
          <p:cNvPr id="6" name="Rectangle 5">
            <a:extLst>
              <a:ext uri="{FF2B5EF4-FFF2-40B4-BE49-F238E27FC236}">
                <a16:creationId xmlns:a16="http://schemas.microsoft.com/office/drawing/2014/main" id="{664C6C91-087E-4346-9A16-4F4D4A814B9D}"/>
              </a:ext>
            </a:extLst>
          </p:cNvPr>
          <p:cNvSpPr/>
          <p:nvPr userDrawn="1"/>
        </p:nvSpPr>
        <p:spPr>
          <a:xfrm>
            <a:off x="4038600" y="6356349"/>
            <a:ext cx="4114800" cy="365125"/>
          </a:xfrm>
          <a:prstGeom prst="rect">
            <a:avLst/>
          </a:prstGeom>
          <a:solidFill>
            <a:srgbClr val="E2E2E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551172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8241F-3A29-4EE5-8DE1-02F9527D4C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E286A61-25CD-4CC3-A8AE-36AD481F368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6831FE-FF9C-4369-80E0-037B3D24EF38}"/>
              </a:ext>
            </a:extLst>
          </p:cNvPr>
          <p:cNvSpPr>
            <a:spLocks noGrp="1"/>
          </p:cNvSpPr>
          <p:nvPr>
            <p:ph type="dt" sz="half" idx="10"/>
          </p:nvPr>
        </p:nvSpPr>
        <p:spPr/>
        <p:txBody>
          <a:bodyPr/>
          <a:lstStyle/>
          <a:p>
            <a:fld id="{347643F0-D1CD-45E7-93C0-96AB413AB382}" type="datetime1">
              <a:rPr lang="en-US" smtClean="0"/>
              <a:t>9/18/2024</a:t>
            </a:fld>
            <a:endParaRPr lang="en-US"/>
          </a:p>
        </p:txBody>
      </p:sp>
      <p:sp>
        <p:nvSpPr>
          <p:cNvPr id="5" name="Footer Placeholder 4">
            <a:extLst>
              <a:ext uri="{FF2B5EF4-FFF2-40B4-BE49-F238E27FC236}">
                <a16:creationId xmlns:a16="http://schemas.microsoft.com/office/drawing/2014/main" id="{002BC192-0A48-4FB7-87F6-3954167077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DB9D77-7CF5-4690-AD9A-33015952669F}"/>
              </a:ext>
            </a:extLst>
          </p:cNvPr>
          <p:cNvSpPr>
            <a:spLocks noGrp="1"/>
          </p:cNvSpPr>
          <p:nvPr>
            <p:ph type="sldNum" sz="quarter" idx="12"/>
          </p:nvPr>
        </p:nvSpPr>
        <p:spPr/>
        <p:txBody>
          <a:bodyPr/>
          <a:lstStyle/>
          <a:p>
            <a:fld id="{1D5E7775-BBF9-4DA2-9C38-E3A046F52527}" type="slidenum">
              <a:rPr lang="en-US" smtClean="0"/>
              <a:t>‹#›</a:t>
            </a:fld>
            <a:endParaRPr lang="en-US"/>
          </a:p>
        </p:txBody>
      </p:sp>
    </p:spTree>
    <p:extLst>
      <p:ext uri="{BB962C8B-B14F-4D97-AF65-F5344CB8AC3E}">
        <p14:creationId xmlns:p14="http://schemas.microsoft.com/office/powerpoint/2010/main" val="17579457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6_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endParaRPr lang="en-US" dirty="0"/>
          </a:p>
        </p:txBody>
      </p:sp>
    </p:spTree>
    <p:extLst>
      <p:ext uri="{BB962C8B-B14F-4D97-AF65-F5344CB8AC3E}">
        <p14:creationId xmlns:p14="http://schemas.microsoft.com/office/powerpoint/2010/main" val="8393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12E71-8AFA-4AB0-9AF9-74505E8F785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E4D79A-41EC-44A6-9323-C98FD14E49C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7E6084-8733-4911-BA20-54C06C1424A2}"/>
              </a:ext>
            </a:extLst>
          </p:cNvPr>
          <p:cNvSpPr>
            <a:spLocks noGrp="1"/>
          </p:cNvSpPr>
          <p:nvPr>
            <p:ph type="dt" sz="half" idx="10"/>
          </p:nvPr>
        </p:nvSpPr>
        <p:spPr/>
        <p:txBody>
          <a:bodyPr/>
          <a:lstStyle/>
          <a:p>
            <a:fld id="{F48E80D2-BC39-4964-AAD3-617374C854FE}" type="datetimeFigureOut">
              <a:rPr lang="en-US" smtClean="0"/>
              <a:t>9/18/2024</a:t>
            </a:fld>
            <a:endParaRPr lang="en-US"/>
          </a:p>
        </p:txBody>
      </p:sp>
      <p:sp>
        <p:nvSpPr>
          <p:cNvPr id="5" name="Footer Placeholder 4">
            <a:extLst>
              <a:ext uri="{FF2B5EF4-FFF2-40B4-BE49-F238E27FC236}">
                <a16:creationId xmlns:a16="http://schemas.microsoft.com/office/drawing/2014/main" id="{C6EBD834-626B-4030-8620-9D4068C877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291ABB-CC8E-4B70-8ACC-CE8CDFCC2528}"/>
              </a:ext>
            </a:extLst>
          </p:cNvPr>
          <p:cNvSpPr>
            <a:spLocks noGrp="1"/>
          </p:cNvSpPr>
          <p:nvPr>
            <p:ph type="sldNum" sz="quarter" idx="12"/>
          </p:nvPr>
        </p:nvSpPr>
        <p:spPr/>
        <p:txBody>
          <a:bodyPr/>
          <a:lstStyle/>
          <a:p>
            <a:fld id="{88EC30E8-8DB1-45BB-A7B9-792B06E0B4EA}" type="slidenum">
              <a:rPr lang="en-US" smtClean="0"/>
              <a:t>‹#›</a:t>
            </a:fld>
            <a:endParaRPr lang="en-US"/>
          </a:p>
        </p:txBody>
      </p:sp>
      <p:sp>
        <p:nvSpPr>
          <p:cNvPr id="7" name="Picture Placeholder 5">
            <a:extLst>
              <a:ext uri="{FF2B5EF4-FFF2-40B4-BE49-F238E27FC236}">
                <a16:creationId xmlns:a16="http://schemas.microsoft.com/office/drawing/2014/main" id="{F8067A61-B911-431B-AB2A-33AB7C7009BC}"/>
              </a:ext>
            </a:extLst>
          </p:cNvPr>
          <p:cNvSpPr>
            <a:spLocks noGrp="1"/>
          </p:cNvSpPr>
          <p:nvPr>
            <p:ph type="pic" sz="quarter" idx="13" hasCustomPrompt="1"/>
          </p:nvPr>
        </p:nvSpPr>
        <p:spPr>
          <a:xfrm>
            <a:off x="107952" y="67780"/>
            <a:ext cx="2473324" cy="1475270"/>
          </a:xfrm>
          <a:custGeom>
            <a:avLst/>
            <a:gdLst>
              <a:gd name="connsiteX0" fmla="*/ 0 w 4191000"/>
              <a:gd name="connsiteY0" fmla="*/ 0 h 3380547"/>
              <a:gd name="connsiteX1" fmla="*/ 4191000 w 4191000"/>
              <a:gd name="connsiteY1" fmla="*/ 0 h 3380547"/>
              <a:gd name="connsiteX2" fmla="*/ 4191000 w 4191000"/>
              <a:gd name="connsiteY2" fmla="*/ 3380547 h 3380547"/>
              <a:gd name="connsiteX3" fmla="*/ 0 w 4191000"/>
              <a:gd name="connsiteY3" fmla="*/ 3380547 h 3380547"/>
            </a:gdLst>
            <a:ahLst/>
            <a:cxnLst>
              <a:cxn ang="0">
                <a:pos x="connsiteX0" y="connsiteY0"/>
              </a:cxn>
              <a:cxn ang="0">
                <a:pos x="connsiteX1" y="connsiteY1"/>
              </a:cxn>
              <a:cxn ang="0">
                <a:pos x="connsiteX2" y="connsiteY2"/>
              </a:cxn>
              <a:cxn ang="0">
                <a:pos x="connsiteX3" y="connsiteY3"/>
              </a:cxn>
            </a:cxnLst>
            <a:rect l="l" t="t" r="r" b="b"/>
            <a:pathLst>
              <a:path w="4191000" h="3380547">
                <a:moveTo>
                  <a:pt x="0" y="0"/>
                </a:moveTo>
                <a:lnTo>
                  <a:pt x="4191000" y="0"/>
                </a:lnTo>
                <a:lnTo>
                  <a:pt x="4191000" y="3380547"/>
                </a:lnTo>
                <a:lnTo>
                  <a:pt x="0" y="3380547"/>
                </a:lnTo>
                <a:close/>
              </a:path>
            </a:pathLst>
          </a:custGeom>
          <a:solidFill>
            <a:schemeClr val="bg1">
              <a:lumMod val="95000"/>
            </a:schemeClr>
          </a:solidFill>
          <a:ln w="19050">
            <a:noFill/>
          </a:ln>
        </p:spPr>
        <p:txBody>
          <a:bodyPr wrap="square" lIns="0" tIns="0" rIns="0" bIns="182880" anchor="b">
            <a:noAutofit/>
          </a:bodyPr>
          <a:lstStyle>
            <a:lvl1pPr algn="ctr" rtl="0">
              <a:buNone/>
              <a:defRPr sz="1867">
                <a:solidFill>
                  <a:schemeClr val="tx1">
                    <a:lumMod val="75000"/>
                    <a:lumOff val="25000"/>
                  </a:schemeClr>
                </a:solidFill>
              </a:defRPr>
            </a:lvl1pPr>
          </a:lstStyle>
          <a:p>
            <a:r>
              <a:rPr lang="en-US" dirty="0"/>
              <a:t>Image Holder</a:t>
            </a:r>
          </a:p>
        </p:txBody>
      </p:sp>
    </p:spTree>
    <p:extLst>
      <p:ext uri="{BB962C8B-B14F-4D97-AF65-F5344CB8AC3E}">
        <p14:creationId xmlns:p14="http://schemas.microsoft.com/office/powerpoint/2010/main" val="2098562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E1C58-88DF-4AE4-B6FF-76248693F27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F1A95E-62F3-48D6-AABB-B1E99B7596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4A5087F-E108-4538-A2CE-7EBCFB290B6E}"/>
              </a:ext>
            </a:extLst>
          </p:cNvPr>
          <p:cNvSpPr>
            <a:spLocks noGrp="1"/>
          </p:cNvSpPr>
          <p:nvPr>
            <p:ph type="dt" sz="half" idx="10"/>
          </p:nvPr>
        </p:nvSpPr>
        <p:spPr/>
        <p:txBody>
          <a:bodyPr/>
          <a:lstStyle/>
          <a:p>
            <a:fld id="{F48E80D2-BC39-4964-AAD3-617374C854FE}" type="datetimeFigureOut">
              <a:rPr lang="en-US" smtClean="0"/>
              <a:t>9/18/2024</a:t>
            </a:fld>
            <a:endParaRPr lang="en-US"/>
          </a:p>
        </p:txBody>
      </p:sp>
      <p:sp>
        <p:nvSpPr>
          <p:cNvPr id="5" name="Footer Placeholder 4">
            <a:extLst>
              <a:ext uri="{FF2B5EF4-FFF2-40B4-BE49-F238E27FC236}">
                <a16:creationId xmlns:a16="http://schemas.microsoft.com/office/drawing/2014/main" id="{95A41163-8D4C-476B-BC42-9A95D96315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297050-85CC-410C-9C15-E08A2E72BDD7}"/>
              </a:ext>
            </a:extLst>
          </p:cNvPr>
          <p:cNvSpPr>
            <a:spLocks noGrp="1"/>
          </p:cNvSpPr>
          <p:nvPr>
            <p:ph type="sldNum" sz="quarter" idx="12"/>
          </p:nvPr>
        </p:nvSpPr>
        <p:spPr/>
        <p:txBody>
          <a:bodyPr/>
          <a:lstStyle/>
          <a:p>
            <a:fld id="{88EC30E8-8DB1-45BB-A7B9-792B06E0B4EA}" type="slidenum">
              <a:rPr lang="en-US" smtClean="0"/>
              <a:t>‹#›</a:t>
            </a:fld>
            <a:endParaRPr lang="en-US"/>
          </a:p>
        </p:txBody>
      </p:sp>
    </p:spTree>
    <p:extLst>
      <p:ext uri="{BB962C8B-B14F-4D97-AF65-F5344CB8AC3E}">
        <p14:creationId xmlns:p14="http://schemas.microsoft.com/office/powerpoint/2010/main" val="557033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BEBD7-AD6A-40EC-AC7F-86D3443820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C5221D-C3DD-4BC2-8C37-69E34035EF4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43549F0-5C28-4B47-9A36-FEC6AFB07CD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C3DC21B-E36B-4F65-9CE6-63E2FEF31240}"/>
              </a:ext>
            </a:extLst>
          </p:cNvPr>
          <p:cNvSpPr>
            <a:spLocks noGrp="1"/>
          </p:cNvSpPr>
          <p:nvPr>
            <p:ph type="dt" sz="half" idx="10"/>
          </p:nvPr>
        </p:nvSpPr>
        <p:spPr/>
        <p:txBody>
          <a:bodyPr/>
          <a:lstStyle/>
          <a:p>
            <a:fld id="{F48E80D2-BC39-4964-AAD3-617374C854FE}" type="datetimeFigureOut">
              <a:rPr lang="en-US" smtClean="0"/>
              <a:t>9/18/2024</a:t>
            </a:fld>
            <a:endParaRPr lang="en-US"/>
          </a:p>
        </p:txBody>
      </p:sp>
      <p:sp>
        <p:nvSpPr>
          <p:cNvPr id="6" name="Footer Placeholder 5">
            <a:extLst>
              <a:ext uri="{FF2B5EF4-FFF2-40B4-BE49-F238E27FC236}">
                <a16:creationId xmlns:a16="http://schemas.microsoft.com/office/drawing/2014/main" id="{A5D8E185-ED6A-44D1-ADF5-EB2ED1F520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EB53C5-84B2-4572-8B83-74F6971FAD6B}"/>
              </a:ext>
            </a:extLst>
          </p:cNvPr>
          <p:cNvSpPr>
            <a:spLocks noGrp="1"/>
          </p:cNvSpPr>
          <p:nvPr>
            <p:ph type="sldNum" sz="quarter" idx="12"/>
          </p:nvPr>
        </p:nvSpPr>
        <p:spPr/>
        <p:txBody>
          <a:bodyPr/>
          <a:lstStyle/>
          <a:p>
            <a:fld id="{88EC30E8-8DB1-45BB-A7B9-792B06E0B4EA}" type="slidenum">
              <a:rPr lang="en-US" smtClean="0"/>
              <a:t>‹#›</a:t>
            </a:fld>
            <a:endParaRPr lang="en-US"/>
          </a:p>
        </p:txBody>
      </p:sp>
    </p:spTree>
    <p:extLst>
      <p:ext uri="{BB962C8B-B14F-4D97-AF65-F5344CB8AC3E}">
        <p14:creationId xmlns:p14="http://schemas.microsoft.com/office/powerpoint/2010/main" val="2666746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DD411-0F86-4BEE-9692-D7A8B5A76F7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E343486-DAE1-4599-828F-B189D68574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96DA613-1D9F-471A-8FCF-4637228E0A3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4C24AB-8FDC-43A2-B6FD-19404D1759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F66408C-987A-40BB-A27F-F766DFC74FF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B87C2FB-908F-4FA9-8653-2C2E668E6F67}"/>
              </a:ext>
            </a:extLst>
          </p:cNvPr>
          <p:cNvSpPr>
            <a:spLocks noGrp="1"/>
          </p:cNvSpPr>
          <p:nvPr>
            <p:ph type="dt" sz="half" idx="10"/>
          </p:nvPr>
        </p:nvSpPr>
        <p:spPr/>
        <p:txBody>
          <a:bodyPr/>
          <a:lstStyle/>
          <a:p>
            <a:fld id="{F48E80D2-BC39-4964-AAD3-617374C854FE}" type="datetimeFigureOut">
              <a:rPr lang="en-US" smtClean="0"/>
              <a:t>9/18/2024</a:t>
            </a:fld>
            <a:endParaRPr lang="en-US"/>
          </a:p>
        </p:txBody>
      </p:sp>
      <p:sp>
        <p:nvSpPr>
          <p:cNvPr id="8" name="Footer Placeholder 7">
            <a:extLst>
              <a:ext uri="{FF2B5EF4-FFF2-40B4-BE49-F238E27FC236}">
                <a16:creationId xmlns:a16="http://schemas.microsoft.com/office/drawing/2014/main" id="{EA42C143-9923-41BF-A0DA-52CDCF58815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F84240F-81AD-41F4-8A00-ED22996E91AB}"/>
              </a:ext>
            </a:extLst>
          </p:cNvPr>
          <p:cNvSpPr>
            <a:spLocks noGrp="1"/>
          </p:cNvSpPr>
          <p:nvPr>
            <p:ph type="sldNum" sz="quarter" idx="12"/>
          </p:nvPr>
        </p:nvSpPr>
        <p:spPr/>
        <p:txBody>
          <a:bodyPr/>
          <a:lstStyle/>
          <a:p>
            <a:fld id="{88EC30E8-8DB1-45BB-A7B9-792B06E0B4EA}" type="slidenum">
              <a:rPr lang="en-US" smtClean="0"/>
              <a:t>‹#›</a:t>
            </a:fld>
            <a:endParaRPr lang="en-US"/>
          </a:p>
        </p:txBody>
      </p:sp>
    </p:spTree>
    <p:extLst>
      <p:ext uri="{BB962C8B-B14F-4D97-AF65-F5344CB8AC3E}">
        <p14:creationId xmlns:p14="http://schemas.microsoft.com/office/powerpoint/2010/main" val="3160872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40D91-186D-41DA-A823-15488CD5A5C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0069A56-6B4C-4887-ADF7-4718AD11C1BF}"/>
              </a:ext>
            </a:extLst>
          </p:cNvPr>
          <p:cNvSpPr>
            <a:spLocks noGrp="1"/>
          </p:cNvSpPr>
          <p:nvPr>
            <p:ph type="dt" sz="half" idx="10"/>
          </p:nvPr>
        </p:nvSpPr>
        <p:spPr/>
        <p:txBody>
          <a:bodyPr/>
          <a:lstStyle/>
          <a:p>
            <a:fld id="{F48E80D2-BC39-4964-AAD3-617374C854FE}" type="datetimeFigureOut">
              <a:rPr lang="en-US" smtClean="0"/>
              <a:t>9/18/2024</a:t>
            </a:fld>
            <a:endParaRPr lang="en-US"/>
          </a:p>
        </p:txBody>
      </p:sp>
      <p:sp>
        <p:nvSpPr>
          <p:cNvPr id="4" name="Footer Placeholder 3">
            <a:extLst>
              <a:ext uri="{FF2B5EF4-FFF2-40B4-BE49-F238E27FC236}">
                <a16:creationId xmlns:a16="http://schemas.microsoft.com/office/drawing/2014/main" id="{0E3B76FC-5ED8-490E-B370-10D54432912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67DFCF9-37FA-4C8A-84C9-FBF239AF6B6B}"/>
              </a:ext>
            </a:extLst>
          </p:cNvPr>
          <p:cNvSpPr>
            <a:spLocks noGrp="1"/>
          </p:cNvSpPr>
          <p:nvPr>
            <p:ph type="sldNum" sz="quarter" idx="12"/>
          </p:nvPr>
        </p:nvSpPr>
        <p:spPr/>
        <p:txBody>
          <a:bodyPr/>
          <a:lstStyle/>
          <a:p>
            <a:fld id="{88EC30E8-8DB1-45BB-A7B9-792B06E0B4EA}" type="slidenum">
              <a:rPr lang="en-US" smtClean="0"/>
              <a:t>‹#›</a:t>
            </a:fld>
            <a:endParaRPr lang="en-US"/>
          </a:p>
        </p:txBody>
      </p:sp>
    </p:spTree>
    <p:extLst>
      <p:ext uri="{BB962C8B-B14F-4D97-AF65-F5344CB8AC3E}">
        <p14:creationId xmlns:p14="http://schemas.microsoft.com/office/powerpoint/2010/main" val="14807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5B48F2D-A673-402B-B02D-AA7C4ED53CB6}"/>
              </a:ext>
            </a:extLst>
          </p:cNvPr>
          <p:cNvSpPr>
            <a:spLocks noGrp="1"/>
          </p:cNvSpPr>
          <p:nvPr>
            <p:ph type="dt" sz="half" idx="10"/>
          </p:nvPr>
        </p:nvSpPr>
        <p:spPr/>
        <p:txBody>
          <a:bodyPr/>
          <a:lstStyle/>
          <a:p>
            <a:fld id="{F48E80D2-BC39-4964-AAD3-617374C854FE}" type="datetimeFigureOut">
              <a:rPr lang="en-US" smtClean="0"/>
              <a:t>9/18/2024</a:t>
            </a:fld>
            <a:endParaRPr lang="en-US"/>
          </a:p>
        </p:txBody>
      </p:sp>
      <p:sp>
        <p:nvSpPr>
          <p:cNvPr id="3" name="Footer Placeholder 2">
            <a:extLst>
              <a:ext uri="{FF2B5EF4-FFF2-40B4-BE49-F238E27FC236}">
                <a16:creationId xmlns:a16="http://schemas.microsoft.com/office/drawing/2014/main" id="{9B351F7F-A063-4A97-A60D-666DD972DC5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8E5D9D7-9F46-4A03-A766-648AD6A5972E}"/>
              </a:ext>
            </a:extLst>
          </p:cNvPr>
          <p:cNvSpPr>
            <a:spLocks noGrp="1"/>
          </p:cNvSpPr>
          <p:nvPr>
            <p:ph type="sldNum" sz="quarter" idx="12"/>
          </p:nvPr>
        </p:nvSpPr>
        <p:spPr/>
        <p:txBody>
          <a:bodyPr/>
          <a:lstStyle/>
          <a:p>
            <a:fld id="{88EC30E8-8DB1-45BB-A7B9-792B06E0B4EA}" type="slidenum">
              <a:rPr lang="en-US" smtClean="0"/>
              <a:t>‹#›</a:t>
            </a:fld>
            <a:endParaRPr lang="en-US"/>
          </a:p>
        </p:txBody>
      </p:sp>
    </p:spTree>
    <p:extLst>
      <p:ext uri="{BB962C8B-B14F-4D97-AF65-F5344CB8AC3E}">
        <p14:creationId xmlns:p14="http://schemas.microsoft.com/office/powerpoint/2010/main" val="3129302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3A108-4059-4EFE-9C69-DDD5C7B998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F6B74A7-D4CA-4370-ABFF-4E7A4C416C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3D72D3B-4472-41D2-9823-FC66DA7880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4E31D9-EF58-4EEA-9686-7D06B564DB7F}"/>
              </a:ext>
            </a:extLst>
          </p:cNvPr>
          <p:cNvSpPr>
            <a:spLocks noGrp="1"/>
          </p:cNvSpPr>
          <p:nvPr>
            <p:ph type="dt" sz="half" idx="10"/>
          </p:nvPr>
        </p:nvSpPr>
        <p:spPr/>
        <p:txBody>
          <a:bodyPr/>
          <a:lstStyle/>
          <a:p>
            <a:fld id="{F48E80D2-BC39-4964-AAD3-617374C854FE}" type="datetimeFigureOut">
              <a:rPr lang="en-US" smtClean="0"/>
              <a:t>9/18/2024</a:t>
            </a:fld>
            <a:endParaRPr lang="en-US"/>
          </a:p>
        </p:txBody>
      </p:sp>
      <p:sp>
        <p:nvSpPr>
          <p:cNvPr id="6" name="Footer Placeholder 5">
            <a:extLst>
              <a:ext uri="{FF2B5EF4-FFF2-40B4-BE49-F238E27FC236}">
                <a16:creationId xmlns:a16="http://schemas.microsoft.com/office/drawing/2014/main" id="{4FA19D07-9BD4-4B4F-BC42-1F8CD612C8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C84F47-225E-45FB-A83D-F430F85C9FD1}"/>
              </a:ext>
            </a:extLst>
          </p:cNvPr>
          <p:cNvSpPr>
            <a:spLocks noGrp="1"/>
          </p:cNvSpPr>
          <p:nvPr>
            <p:ph type="sldNum" sz="quarter" idx="12"/>
          </p:nvPr>
        </p:nvSpPr>
        <p:spPr/>
        <p:txBody>
          <a:bodyPr/>
          <a:lstStyle/>
          <a:p>
            <a:fld id="{88EC30E8-8DB1-45BB-A7B9-792B06E0B4EA}" type="slidenum">
              <a:rPr lang="en-US" smtClean="0"/>
              <a:t>‹#›</a:t>
            </a:fld>
            <a:endParaRPr lang="en-US"/>
          </a:p>
        </p:txBody>
      </p:sp>
    </p:spTree>
    <p:extLst>
      <p:ext uri="{BB962C8B-B14F-4D97-AF65-F5344CB8AC3E}">
        <p14:creationId xmlns:p14="http://schemas.microsoft.com/office/powerpoint/2010/main" val="3880484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BD989-46BA-4B5D-9A7A-D445BA292B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969F8F-468B-4428-97DA-A4600F30EB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115995-AA6D-4195-874B-ECE460A66F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3089D6-3496-47E3-BD8F-EF3A60C3F5E9}"/>
              </a:ext>
            </a:extLst>
          </p:cNvPr>
          <p:cNvSpPr>
            <a:spLocks noGrp="1"/>
          </p:cNvSpPr>
          <p:nvPr>
            <p:ph type="dt" sz="half" idx="10"/>
          </p:nvPr>
        </p:nvSpPr>
        <p:spPr/>
        <p:txBody>
          <a:bodyPr/>
          <a:lstStyle/>
          <a:p>
            <a:fld id="{F48E80D2-BC39-4964-AAD3-617374C854FE}" type="datetimeFigureOut">
              <a:rPr lang="en-US" smtClean="0"/>
              <a:t>9/18/2024</a:t>
            </a:fld>
            <a:endParaRPr lang="en-US"/>
          </a:p>
        </p:txBody>
      </p:sp>
      <p:sp>
        <p:nvSpPr>
          <p:cNvPr id="6" name="Footer Placeholder 5">
            <a:extLst>
              <a:ext uri="{FF2B5EF4-FFF2-40B4-BE49-F238E27FC236}">
                <a16:creationId xmlns:a16="http://schemas.microsoft.com/office/drawing/2014/main" id="{793D8D9C-9A9F-4C2C-9AA0-CE05E56883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C1D42A-3B69-4252-8628-EAE656D0BCBA}"/>
              </a:ext>
            </a:extLst>
          </p:cNvPr>
          <p:cNvSpPr>
            <a:spLocks noGrp="1"/>
          </p:cNvSpPr>
          <p:nvPr>
            <p:ph type="sldNum" sz="quarter" idx="12"/>
          </p:nvPr>
        </p:nvSpPr>
        <p:spPr/>
        <p:txBody>
          <a:bodyPr/>
          <a:lstStyle/>
          <a:p>
            <a:fld id="{88EC30E8-8DB1-45BB-A7B9-792B06E0B4EA}" type="slidenum">
              <a:rPr lang="en-US" smtClean="0"/>
              <a:t>‹#›</a:t>
            </a:fld>
            <a:endParaRPr lang="en-US"/>
          </a:p>
        </p:txBody>
      </p:sp>
    </p:spTree>
    <p:extLst>
      <p:ext uri="{BB962C8B-B14F-4D97-AF65-F5344CB8AC3E}">
        <p14:creationId xmlns:p14="http://schemas.microsoft.com/office/powerpoint/2010/main" val="382260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F830A0-7FF0-43C1-B353-F7DA0E6A30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25C0D2C-E35C-4961-8D92-066A6B954D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3CB7A8-EFF3-44D3-8F73-338497DAD8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8E80D2-BC39-4964-AAD3-617374C854FE}" type="datetimeFigureOut">
              <a:rPr lang="en-US" smtClean="0"/>
              <a:t>9/18/2024</a:t>
            </a:fld>
            <a:endParaRPr lang="en-US"/>
          </a:p>
        </p:txBody>
      </p:sp>
      <p:sp>
        <p:nvSpPr>
          <p:cNvPr id="5" name="Footer Placeholder 4">
            <a:extLst>
              <a:ext uri="{FF2B5EF4-FFF2-40B4-BE49-F238E27FC236}">
                <a16:creationId xmlns:a16="http://schemas.microsoft.com/office/drawing/2014/main" id="{011D49E2-2B7A-42C0-8424-93701A2F8A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178D61E-2FD6-43F8-9DF7-1DAE45C82C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EC30E8-8DB1-45BB-A7B9-792B06E0B4EA}" type="slidenum">
              <a:rPr lang="en-US" smtClean="0"/>
              <a:t>‹#›</a:t>
            </a:fld>
            <a:endParaRPr lang="en-US"/>
          </a:p>
        </p:txBody>
      </p:sp>
    </p:spTree>
    <p:extLst>
      <p:ext uri="{BB962C8B-B14F-4D97-AF65-F5344CB8AC3E}">
        <p14:creationId xmlns:p14="http://schemas.microsoft.com/office/powerpoint/2010/main" val="5353381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1" r:id="rId10"/>
    <p:sldLayoutId id="2147483662" r:id="rId11"/>
    <p:sldLayoutId id="2147483667" r:id="rId12"/>
    <p:sldLayoutId id="2147483668" r:id="rId13"/>
    <p:sldLayoutId id="2147483669" r:id="rId14"/>
    <p:sldLayoutId id="2147483670" r:id="rId15"/>
    <p:sldLayoutId id="2147483671"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9.jpeg"/><Relationship Id="rId7" Type="http://schemas.openxmlformats.org/officeDocument/2006/relationships/image" Target="../media/image13.jpeg"/><Relationship Id="rId2" Type="http://schemas.openxmlformats.org/officeDocument/2006/relationships/notesSlide" Target="../notesSlides/notesSlide3.xml"/><Relationship Id="rId1" Type="http://schemas.openxmlformats.org/officeDocument/2006/relationships/slideLayout" Target="../slideLayouts/slideLayout10.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15.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71EC93ED-0AA0-4125-AF2A-12E11845FC8C}"/>
              </a:ext>
            </a:extLst>
          </p:cNvPr>
          <p:cNvSpPr>
            <a:spLocks noGrp="1"/>
          </p:cNvSpPr>
          <p:nvPr>
            <p:ph type="pic" sz="quarter" idx="19"/>
          </p:nvPr>
        </p:nvSpPr>
        <p:spPr>
          <a:xfrm>
            <a:off x="4141311" y="1052609"/>
            <a:ext cx="3909377" cy="1944820"/>
          </a:xfrm>
        </p:spPr>
        <p:txBody>
          <a:bodyPr/>
          <a:lstStyle/>
          <a:p>
            <a:endParaRPr lang="en-US"/>
          </a:p>
        </p:txBody>
      </p:sp>
      <p:sp>
        <p:nvSpPr>
          <p:cNvPr id="5" name="Title 1">
            <a:extLst>
              <a:ext uri="{FF2B5EF4-FFF2-40B4-BE49-F238E27FC236}">
                <a16:creationId xmlns:a16="http://schemas.microsoft.com/office/drawing/2014/main" id="{76A15BA8-84E8-485E-BBF2-7AE135AAE138}"/>
              </a:ext>
            </a:extLst>
          </p:cNvPr>
          <p:cNvSpPr txBox="1">
            <a:spLocks/>
          </p:cNvSpPr>
          <p:nvPr/>
        </p:nvSpPr>
        <p:spPr>
          <a:xfrm>
            <a:off x="1940209" y="3324040"/>
            <a:ext cx="8311580" cy="2913474"/>
          </a:xfrm>
          <a:prstGeom prst="rect">
            <a:avLst/>
          </a:prstGeom>
        </p:spPr>
        <p:txBody>
          <a:bodyPr vert="horz" lIns="0" tIns="0" rIns="0" bIns="0" rtlCol="0" anchor="ctr">
            <a:normAutofit fontScale="97500"/>
          </a:bodyPr>
          <a:lstStyle>
            <a:lvl1pPr algn="ctr" defTabSz="914400" rtl="0" eaLnBrk="1" latinLnBrk="0" hangingPunct="1">
              <a:lnSpc>
                <a:spcPct val="90000"/>
              </a:lnSpc>
              <a:spcBef>
                <a:spcPct val="0"/>
              </a:spcBef>
              <a:buNone/>
              <a:defRPr sz="4267" kern="1200">
                <a:solidFill>
                  <a:schemeClr val="bg1">
                    <a:lumMod val="50000"/>
                  </a:schemeClr>
                </a:solidFill>
                <a:latin typeface="+mj-lt"/>
                <a:ea typeface="+mj-ea"/>
                <a:cs typeface="+mj-cs"/>
              </a:defRPr>
            </a:lvl1pPr>
          </a:lstStyle>
          <a:p>
            <a:br>
              <a:rPr lang="en-US" sz="2500" dirty="0">
                <a:solidFill>
                  <a:srgbClr val="17406D"/>
                </a:solidFill>
              </a:rPr>
            </a:br>
            <a:r>
              <a:rPr lang="en-US" sz="6800" b="1" spc="600" dirty="0">
                <a:solidFill>
                  <a:srgbClr val="17406D"/>
                </a:solidFill>
              </a:rPr>
              <a:t>COMPANY NAME</a:t>
            </a:r>
          </a:p>
          <a:p>
            <a:pPr>
              <a:spcAft>
                <a:spcPts val="600"/>
              </a:spcAft>
            </a:pPr>
            <a:br>
              <a:rPr lang="en-US" sz="2100" dirty="0">
                <a:solidFill>
                  <a:srgbClr val="17406D"/>
                </a:solidFill>
              </a:rPr>
            </a:br>
            <a:r>
              <a:rPr lang="en-US" sz="4900" dirty="0">
                <a:solidFill>
                  <a:srgbClr val="17406D"/>
                </a:solidFill>
              </a:rPr>
              <a:t>The Ask</a:t>
            </a:r>
          </a:p>
        </p:txBody>
      </p:sp>
    </p:spTree>
    <p:extLst>
      <p:ext uri="{BB962C8B-B14F-4D97-AF65-F5344CB8AC3E}">
        <p14:creationId xmlns:p14="http://schemas.microsoft.com/office/powerpoint/2010/main" val="40047895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a:extLst>
              <a:ext uri="{FF2B5EF4-FFF2-40B4-BE49-F238E27FC236}">
                <a16:creationId xmlns:a16="http://schemas.microsoft.com/office/drawing/2014/main" id="{44F5DED8-5811-4980-9388-B5B74CC2FAB9}"/>
              </a:ext>
            </a:extLst>
          </p:cNvPr>
          <p:cNvSpPr txBox="1">
            <a:spLocks/>
          </p:cNvSpPr>
          <p:nvPr/>
        </p:nvSpPr>
        <p:spPr>
          <a:xfrm>
            <a:off x="517092" y="455085"/>
            <a:ext cx="11157817" cy="660511"/>
          </a:xfrm>
          <a:prstGeom prst="rect">
            <a:avLst/>
          </a:prstGeom>
        </p:spPr>
        <p:txBody>
          <a:bodyPr vert="horz" lIns="0" tIns="0" rIns="0" bIns="0" rtlCol="0" anchor="ctr">
            <a:normAutofit/>
          </a:bodyPr>
          <a:lstStyle>
            <a:lvl1pPr algn="ctr" defTabSz="914400" rtl="0" eaLnBrk="1" latinLnBrk="0" hangingPunct="1">
              <a:lnSpc>
                <a:spcPct val="90000"/>
              </a:lnSpc>
              <a:spcBef>
                <a:spcPct val="0"/>
              </a:spcBef>
              <a:buNone/>
              <a:defRPr sz="3200" kern="1200">
                <a:solidFill>
                  <a:schemeClr val="bg1">
                    <a:lumMod val="50000"/>
                  </a:schemeClr>
                </a:solidFill>
                <a:latin typeface="+mj-lt"/>
                <a:ea typeface="+mj-ea"/>
                <a:cs typeface="+mj-cs"/>
              </a:defRPr>
            </a:lvl1pPr>
          </a:lstStyle>
          <a:p>
            <a:r>
              <a:rPr lang="en-US" sz="4400" b="1" dirty="0">
                <a:solidFill>
                  <a:srgbClr val="17406D"/>
                </a:solidFill>
              </a:rPr>
              <a:t>Key Milestones &amp; Timeline</a:t>
            </a:r>
          </a:p>
        </p:txBody>
      </p:sp>
      <p:graphicFrame>
        <p:nvGraphicFramePr>
          <p:cNvPr id="3" name="Table 3">
            <a:extLst>
              <a:ext uri="{FF2B5EF4-FFF2-40B4-BE49-F238E27FC236}">
                <a16:creationId xmlns:a16="http://schemas.microsoft.com/office/drawing/2014/main" id="{D4E1D88D-DED0-4FB3-80FB-850A9D652E01}"/>
              </a:ext>
            </a:extLst>
          </p:cNvPr>
          <p:cNvGraphicFramePr>
            <a:graphicFrameLocks noGrp="1"/>
          </p:cNvGraphicFramePr>
          <p:nvPr>
            <p:extLst>
              <p:ext uri="{D42A27DB-BD31-4B8C-83A1-F6EECF244321}">
                <p14:modId xmlns:p14="http://schemas.microsoft.com/office/powerpoint/2010/main" val="3557307949"/>
              </p:ext>
            </p:extLst>
          </p:nvPr>
        </p:nvGraphicFramePr>
        <p:xfrm>
          <a:off x="1164772" y="1937669"/>
          <a:ext cx="8906437" cy="4165344"/>
        </p:xfrm>
        <a:graphic>
          <a:graphicData uri="http://schemas.openxmlformats.org/drawingml/2006/table">
            <a:tbl>
              <a:tblPr firstRow="1" bandRow="1">
                <a:tableStyleId>{5C22544A-7EE6-4342-B048-85BDC9FD1C3A}</a:tableStyleId>
              </a:tblPr>
              <a:tblGrid>
                <a:gridCol w="2444517">
                  <a:extLst>
                    <a:ext uri="{9D8B030D-6E8A-4147-A177-3AD203B41FA5}">
                      <a16:colId xmlns:a16="http://schemas.microsoft.com/office/drawing/2014/main" val="3474936793"/>
                    </a:ext>
                  </a:extLst>
                </a:gridCol>
                <a:gridCol w="646192">
                  <a:extLst>
                    <a:ext uri="{9D8B030D-6E8A-4147-A177-3AD203B41FA5}">
                      <a16:colId xmlns:a16="http://schemas.microsoft.com/office/drawing/2014/main" val="2652397892"/>
                    </a:ext>
                  </a:extLst>
                </a:gridCol>
                <a:gridCol w="646192">
                  <a:extLst>
                    <a:ext uri="{9D8B030D-6E8A-4147-A177-3AD203B41FA5}">
                      <a16:colId xmlns:a16="http://schemas.microsoft.com/office/drawing/2014/main" val="3075266314"/>
                    </a:ext>
                  </a:extLst>
                </a:gridCol>
                <a:gridCol w="646192">
                  <a:extLst>
                    <a:ext uri="{9D8B030D-6E8A-4147-A177-3AD203B41FA5}">
                      <a16:colId xmlns:a16="http://schemas.microsoft.com/office/drawing/2014/main" val="2684276953"/>
                    </a:ext>
                  </a:extLst>
                </a:gridCol>
                <a:gridCol w="646192">
                  <a:extLst>
                    <a:ext uri="{9D8B030D-6E8A-4147-A177-3AD203B41FA5}">
                      <a16:colId xmlns:a16="http://schemas.microsoft.com/office/drawing/2014/main" val="1201025369"/>
                    </a:ext>
                  </a:extLst>
                </a:gridCol>
                <a:gridCol w="646192">
                  <a:extLst>
                    <a:ext uri="{9D8B030D-6E8A-4147-A177-3AD203B41FA5}">
                      <a16:colId xmlns:a16="http://schemas.microsoft.com/office/drawing/2014/main" val="877330408"/>
                    </a:ext>
                  </a:extLst>
                </a:gridCol>
                <a:gridCol w="646192">
                  <a:extLst>
                    <a:ext uri="{9D8B030D-6E8A-4147-A177-3AD203B41FA5}">
                      <a16:colId xmlns:a16="http://schemas.microsoft.com/office/drawing/2014/main" val="3243428380"/>
                    </a:ext>
                  </a:extLst>
                </a:gridCol>
                <a:gridCol w="646192">
                  <a:extLst>
                    <a:ext uri="{9D8B030D-6E8A-4147-A177-3AD203B41FA5}">
                      <a16:colId xmlns:a16="http://schemas.microsoft.com/office/drawing/2014/main" val="514021891"/>
                    </a:ext>
                  </a:extLst>
                </a:gridCol>
                <a:gridCol w="646192">
                  <a:extLst>
                    <a:ext uri="{9D8B030D-6E8A-4147-A177-3AD203B41FA5}">
                      <a16:colId xmlns:a16="http://schemas.microsoft.com/office/drawing/2014/main" val="2087610154"/>
                    </a:ext>
                  </a:extLst>
                </a:gridCol>
                <a:gridCol w="646192">
                  <a:extLst>
                    <a:ext uri="{9D8B030D-6E8A-4147-A177-3AD203B41FA5}">
                      <a16:colId xmlns:a16="http://schemas.microsoft.com/office/drawing/2014/main" val="309004447"/>
                    </a:ext>
                  </a:extLst>
                </a:gridCol>
                <a:gridCol w="646192">
                  <a:extLst>
                    <a:ext uri="{9D8B030D-6E8A-4147-A177-3AD203B41FA5}">
                      <a16:colId xmlns:a16="http://schemas.microsoft.com/office/drawing/2014/main" val="1597713701"/>
                    </a:ext>
                  </a:extLst>
                </a:gridCol>
              </a:tblGrid>
              <a:tr h="520668">
                <a:tc>
                  <a:txBody>
                    <a:bodyPr/>
                    <a:lstStyle/>
                    <a:p>
                      <a:pPr algn="l"/>
                      <a:r>
                        <a:rPr lang="en-US" dirty="0"/>
                        <a:t>Milestone</a:t>
                      </a:r>
                    </a:p>
                  </a:txBody>
                  <a:tcPr anchor="ctr">
                    <a:lnB w="12700" cap="flat" cmpd="sng" algn="ctr">
                      <a:solidFill>
                        <a:schemeClr val="tx1"/>
                      </a:solidFill>
                      <a:prstDash val="solid"/>
                      <a:round/>
                      <a:headEnd type="none" w="med" len="med"/>
                      <a:tailEnd type="none" w="med" len="med"/>
                    </a:lnB>
                  </a:tcPr>
                </a:tc>
                <a:tc gridSpan="2">
                  <a:txBody>
                    <a:bodyPr/>
                    <a:lstStyle/>
                    <a:p>
                      <a:pPr algn="ctr"/>
                      <a:r>
                        <a:rPr lang="en-US" dirty="0"/>
                        <a:t>Year 1</a:t>
                      </a:r>
                    </a:p>
                  </a:txBody>
                  <a:tcPr anchor="ctr">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ctr"/>
                      <a:r>
                        <a:rPr lang="en-US" dirty="0"/>
                        <a:t>Year 2</a:t>
                      </a:r>
                    </a:p>
                  </a:txBody>
                  <a:tcPr anchor="ctr">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ctr"/>
                      <a:r>
                        <a:rPr lang="en-US" dirty="0"/>
                        <a:t>Year 3</a:t>
                      </a:r>
                    </a:p>
                  </a:txBody>
                  <a:tcPr anchor="ctr">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ctr"/>
                      <a:r>
                        <a:rPr lang="en-US" dirty="0"/>
                        <a:t>Year 4</a:t>
                      </a:r>
                    </a:p>
                  </a:txBody>
                  <a:tcPr anchor="ctr">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ctr"/>
                      <a:r>
                        <a:rPr lang="en-US" dirty="0"/>
                        <a:t>Year 5</a:t>
                      </a:r>
                    </a:p>
                  </a:txBody>
                  <a:tcPr anchor="ctr">
                    <a:lnB w="12700" cap="flat" cmpd="sng" algn="ctr">
                      <a:solidFill>
                        <a:schemeClr val="tx1"/>
                      </a:solidFill>
                      <a:prstDash val="solid"/>
                      <a:round/>
                      <a:headEnd type="none" w="med" len="med"/>
                      <a:tailEnd type="none" w="med" len="med"/>
                    </a:lnB>
                  </a:tcPr>
                </a:tc>
                <a:tc hMerge="1">
                  <a:txBody>
                    <a:bodyPr/>
                    <a:lstStyle/>
                    <a:p>
                      <a:pPr algn="ctr"/>
                      <a:endParaRPr lang="en-US" dirty="0"/>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7537456"/>
                  </a:ext>
                </a:extLst>
              </a:tr>
              <a:tr h="520668">
                <a:tc>
                  <a:txBody>
                    <a:bodyPr/>
                    <a:lstStyle/>
                    <a:p>
                      <a:r>
                        <a:rPr lang="en-US" sz="2400" dirty="0"/>
                        <a:t>Proof of Concept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089CA3"/>
                    </a:solidFill>
                  </a:tcPr>
                </a:tc>
                <a:tc>
                  <a:txBody>
                    <a:bodyPr/>
                    <a:lstStyle/>
                    <a:p>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937833863"/>
                  </a:ext>
                </a:extLst>
              </a:tr>
              <a:tr h="520668">
                <a:tc>
                  <a:txBody>
                    <a:bodyPr/>
                    <a:lstStyle/>
                    <a:p>
                      <a:r>
                        <a:rPr lang="en-US" sz="2400" dirty="0"/>
                        <a:t>Prototyping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solidFill>
                      <a:srgbClr val="089CA3"/>
                    </a:solid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713129343"/>
                  </a:ext>
                </a:extLst>
              </a:tr>
              <a:tr h="520668">
                <a:tc>
                  <a:txBody>
                    <a:bodyPr/>
                    <a:lstStyle/>
                    <a:p>
                      <a:r>
                        <a:rPr lang="en-US" sz="2400" dirty="0"/>
                        <a:t>Design &amp; Testing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solidFill>
                      <a:srgbClr val="089CA3"/>
                    </a:solid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359956723"/>
                  </a:ext>
                </a:extLst>
              </a:tr>
              <a:tr h="520668">
                <a:tc>
                  <a:txBody>
                    <a:bodyPr/>
                    <a:lstStyle/>
                    <a:p>
                      <a:r>
                        <a:rPr lang="en-US" sz="2400" dirty="0"/>
                        <a:t>Product Launch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solidFill>
                      <a:srgbClr val="089CA3"/>
                    </a:solidFill>
                  </a:tcPr>
                </a:tc>
                <a:tc>
                  <a:txBody>
                    <a:bodyPr/>
                    <a:lstStyle/>
                    <a:p>
                      <a:endParaRPr lang="en-US" dirty="0"/>
                    </a:p>
                  </a:txBody>
                  <a:tcPr>
                    <a:lnL w="12700" cap="flat" cmpd="sng" algn="ctr">
                      <a:solidFill>
                        <a:schemeClr val="tx1"/>
                      </a:solidFill>
                      <a:prstDash val="solid"/>
                      <a:round/>
                      <a:headEnd type="none" w="med" len="med"/>
                      <a:tailEnd type="none" w="med" len="med"/>
                    </a:lnL>
                    <a:pattFill prst="wdUpDiag">
                      <a:fgClr>
                        <a:srgbClr val="089CA3"/>
                      </a:fgClr>
                      <a:bgClr>
                        <a:schemeClr val="bg1"/>
                      </a:bgClr>
                    </a:patt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68814399"/>
                  </a:ext>
                </a:extLst>
              </a:tr>
              <a:tr h="520668">
                <a:tc>
                  <a:txBody>
                    <a:bodyPr/>
                    <a:lstStyle/>
                    <a:p>
                      <a:r>
                        <a:rPr lang="en-US" sz="2400" dirty="0"/>
                        <a:t>Team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pattFill prst="wdUpDiag">
                      <a:fgClr>
                        <a:srgbClr val="089CA3"/>
                      </a:fgClr>
                      <a:bgClr>
                        <a:schemeClr val="bg1"/>
                      </a:bgClr>
                    </a:patt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900628995"/>
                  </a:ext>
                </a:extLst>
              </a:tr>
              <a:tr h="520668">
                <a:tc>
                  <a:txBody>
                    <a:bodyPr/>
                    <a:lstStyle/>
                    <a:p>
                      <a:r>
                        <a:rPr lang="en-US" sz="2400" dirty="0"/>
                        <a:t>Manufacturing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pattFill prst="wdUpDiag">
                      <a:fgClr>
                        <a:srgbClr val="089CA3"/>
                      </a:fgClr>
                      <a:bgClr>
                        <a:schemeClr val="bg1"/>
                      </a:bgClr>
                    </a:pattFill>
                  </a:tcPr>
                </a:tc>
                <a:tc>
                  <a:txBody>
                    <a:bodyPr/>
                    <a:lstStyle/>
                    <a:p>
                      <a:endParaRPr lang="en-US" dirty="0"/>
                    </a:p>
                  </a:txBody>
                  <a:tcPr>
                    <a:lnL w="12700" cap="flat" cmpd="sng" algn="ctr">
                      <a:solidFill>
                        <a:schemeClr val="tx1"/>
                      </a:solidFill>
                      <a:prstDash val="solid"/>
                      <a:round/>
                      <a:headEnd type="none" w="med" len="med"/>
                      <a:tailEnd type="none" w="med" len="med"/>
                    </a:lnL>
                    <a:pattFill prst="wdUpDiag">
                      <a:fgClr>
                        <a:srgbClr val="089CA3"/>
                      </a:fgClr>
                      <a:bgClr>
                        <a:schemeClr val="bg1"/>
                      </a:bgClr>
                    </a:pattFill>
                  </a:tcPr>
                </a:tc>
                <a:tc>
                  <a:txBody>
                    <a:bodyPr/>
                    <a:lstStyle/>
                    <a:p>
                      <a:endParaRPr lang="en-US" dirty="0"/>
                    </a:p>
                  </a:txBody>
                  <a:tcPr>
                    <a:lnR w="12700" cap="flat" cmpd="sng" algn="ctr">
                      <a:solidFill>
                        <a:schemeClr val="tx1"/>
                      </a:solidFill>
                      <a:prstDash val="solid"/>
                      <a:round/>
                      <a:headEnd type="none" w="med" len="med"/>
                      <a:tailEnd type="none" w="med" len="med"/>
                    </a:lnR>
                    <a:noFill/>
                  </a:tcPr>
                </a:tc>
                <a:tc>
                  <a:txBody>
                    <a:bodyPr/>
                    <a:lstStyle/>
                    <a:p>
                      <a:endParaRPr lang="en-US" dirty="0"/>
                    </a:p>
                  </a:txBody>
                  <a:tcPr>
                    <a:lnL w="12700" cap="flat" cmpd="sng" algn="ctr">
                      <a:solidFill>
                        <a:schemeClr val="tx1"/>
                      </a:solidFill>
                      <a:prstDash val="solid"/>
                      <a:round/>
                      <a:headEnd type="none" w="med" len="med"/>
                      <a:tailEnd type="none" w="med" len="med"/>
                    </a:lnL>
                    <a:noFill/>
                  </a:tcPr>
                </a:tc>
                <a:tc>
                  <a:txBody>
                    <a:bodyPr/>
                    <a:lstStyle/>
                    <a:p>
                      <a:endParaRPr lang="en-US" dirty="0"/>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656952440"/>
                  </a:ext>
                </a:extLst>
              </a:tr>
              <a:tr h="520668">
                <a:tc>
                  <a:txBody>
                    <a:bodyPr/>
                    <a:lstStyle/>
                    <a:p>
                      <a:r>
                        <a:rPr lang="en-US" sz="2400" dirty="0"/>
                        <a:t>Revenue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pattFill prst="wdUpDiag">
                      <a:fgClr>
                        <a:srgbClr val="089CA3"/>
                      </a:fgClr>
                      <a:bgClr>
                        <a:schemeClr val="bg1"/>
                      </a:bgClr>
                    </a:pattFill>
                  </a:tcPr>
                </a:tc>
                <a:tc>
                  <a:txBody>
                    <a:bodyPr/>
                    <a:lstStyle/>
                    <a:p>
                      <a:endParaRPr 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pattFill prst="wdUpDiag">
                      <a:fgClr>
                        <a:srgbClr val="089CA3"/>
                      </a:fgClr>
                      <a:bgClr>
                        <a:schemeClr val="bg1"/>
                      </a:bgClr>
                    </a:pattFill>
                  </a:tcPr>
                </a:tc>
                <a:tc>
                  <a:txBody>
                    <a:bodyPr/>
                    <a:lstStyle/>
                    <a:p>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pattFill prst="wdUpDiag">
                      <a:fgClr>
                        <a:srgbClr val="089CA3"/>
                      </a:fgClr>
                      <a:bgClr>
                        <a:schemeClr val="bg1"/>
                      </a:bgClr>
                    </a:pattFill>
                  </a:tcPr>
                </a:tc>
                <a:extLst>
                  <a:ext uri="{0D108BD9-81ED-4DB2-BD59-A6C34878D82A}">
                    <a16:rowId xmlns:a16="http://schemas.microsoft.com/office/drawing/2014/main" val="902896847"/>
                  </a:ext>
                </a:extLst>
              </a:tr>
            </a:tbl>
          </a:graphicData>
        </a:graphic>
      </p:graphicFrame>
      <p:sp>
        <p:nvSpPr>
          <p:cNvPr id="9" name="Rectangle 8">
            <a:extLst>
              <a:ext uri="{FF2B5EF4-FFF2-40B4-BE49-F238E27FC236}">
                <a16:creationId xmlns:a16="http://schemas.microsoft.com/office/drawing/2014/main" id="{DB855B0E-F6D6-435D-A7D9-673A6A1C9F17}"/>
              </a:ext>
            </a:extLst>
          </p:cNvPr>
          <p:cNvSpPr/>
          <p:nvPr/>
        </p:nvSpPr>
        <p:spPr>
          <a:xfrm>
            <a:off x="1164772" y="1211229"/>
            <a:ext cx="3638337" cy="369332"/>
          </a:xfrm>
          <a:prstGeom prst="rect">
            <a:avLst/>
          </a:prstGeom>
          <a:solidFill>
            <a:schemeClr val="bg1"/>
          </a:solidFill>
          <a:ln>
            <a:solidFill>
              <a:schemeClr val="accent4"/>
            </a:solidFill>
          </a:ln>
        </p:spPr>
        <p:txBody>
          <a:bodyPr wrap="square">
            <a:spAutoFit/>
          </a:bodyPr>
          <a:lstStyle/>
          <a:p>
            <a:pPr>
              <a:spcAft>
                <a:spcPts val="300"/>
              </a:spcAft>
            </a:pPr>
            <a:r>
              <a:rPr lang="en-US" b="1" dirty="0">
                <a:solidFill>
                  <a:schemeClr val="bg1">
                    <a:lumMod val="50000"/>
                  </a:schemeClr>
                </a:solidFill>
              </a:rPr>
              <a:t>These milestones are just examples.</a:t>
            </a:r>
          </a:p>
        </p:txBody>
      </p:sp>
      <p:cxnSp>
        <p:nvCxnSpPr>
          <p:cNvPr id="10" name="Straight Arrow Connector 9">
            <a:extLst>
              <a:ext uri="{FF2B5EF4-FFF2-40B4-BE49-F238E27FC236}">
                <a16:creationId xmlns:a16="http://schemas.microsoft.com/office/drawing/2014/main" id="{BFD2DE1A-9DC6-4F6E-B212-EEC8E892B803}"/>
              </a:ext>
            </a:extLst>
          </p:cNvPr>
          <p:cNvCxnSpPr>
            <a:cxnSpLocks/>
          </p:cNvCxnSpPr>
          <p:nvPr/>
        </p:nvCxnSpPr>
        <p:spPr>
          <a:xfrm>
            <a:off x="10748208" y="2674453"/>
            <a:ext cx="0" cy="8628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E525467F-89CB-4263-BF35-0368B437005A}"/>
              </a:ext>
            </a:extLst>
          </p:cNvPr>
          <p:cNvSpPr txBox="1"/>
          <p:nvPr/>
        </p:nvSpPr>
        <p:spPr>
          <a:xfrm>
            <a:off x="10150928" y="1958872"/>
            <a:ext cx="1230085" cy="707886"/>
          </a:xfrm>
          <a:prstGeom prst="rect">
            <a:avLst/>
          </a:prstGeom>
          <a:noFill/>
        </p:spPr>
        <p:txBody>
          <a:bodyPr wrap="square" rtlCol="0">
            <a:spAutoFit/>
          </a:bodyPr>
          <a:lstStyle/>
          <a:p>
            <a:pPr algn="ctr"/>
            <a:r>
              <a:rPr lang="en-US" sz="2000" b="1" dirty="0">
                <a:solidFill>
                  <a:srgbClr val="0F6FC6"/>
                </a:solidFill>
              </a:rPr>
              <a:t>Actual Costs</a:t>
            </a:r>
          </a:p>
        </p:txBody>
      </p:sp>
      <p:cxnSp>
        <p:nvCxnSpPr>
          <p:cNvPr id="15" name="Straight Arrow Connector 14">
            <a:extLst>
              <a:ext uri="{FF2B5EF4-FFF2-40B4-BE49-F238E27FC236}">
                <a16:creationId xmlns:a16="http://schemas.microsoft.com/office/drawing/2014/main" id="{4D11FBE3-FBE2-4798-A4F2-220406DBCF72}"/>
              </a:ext>
            </a:extLst>
          </p:cNvPr>
          <p:cNvCxnSpPr>
            <a:cxnSpLocks/>
          </p:cNvCxnSpPr>
          <p:nvPr/>
        </p:nvCxnSpPr>
        <p:spPr>
          <a:xfrm>
            <a:off x="10765969" y="4880141"/>
            <a:ext cx="0" cy="8622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B9631936-C25A-4C48-B4F2-7BFC1F3401F7}"/>
              </a:ext>
            </a:extLst>
          </p:cNvPr>
          <p:cNvSpPr txBox="1"/>
          <p:nvPr/>
        </p:nvSpPr>
        <p:spPr>
          <a:xfrm>
            <a:off x="10133165" y="3533959"/>
            <a:ext cx="1230085" cy="400110"/>
          </a:xfrm>
          <a:prstGeom prst="rect">
            <a:avLst/>
          </a:prstGeom>
          <a:noFill/>
        </p:spPr>
        <p:txBody>
          <a:bodyPr wrap="square" rtlCol="0">
            <a:spAutoFit/>
          </a:bodyPr>
          <a:lstStyle/>
          <a:p>
            <a:pPr algn="ctr"/>
            <a:r>
              <a:rPr lang="en-US" sz="2000" b="1" dirty="0">
                <a:solidFill>
                  <a:srgbClr val="0F6FC6"/>
                </a:solidFill>
              </a:rPr>
              <a:t>$XX</a:t>
            </a:r>
          </a:p>
        </p:txBody>
      </p:sp>
      <p:sp>
        <p:nvSpPr>
          <p:cNvPr id="17" name="TextBox 16">
            <a:extLst>
              <a:ext uri="{FF2B5EF4-FFF2-40B4-BE49-F238E27FC236}">
                <a16:creationId xmlns:a16="http://schemas.microsoft.com/office/drawing/2014/main" id="{4BB4E2A4-5FE0-4A89-82B7-9F6F317C9F8E}"/>
              </a:ext>
            </a:extLst>
          </p:cNvPr>
          <p:cNvSpPr txBox="1"/>
          <p:nvPr/>
        </p:nvSpPr>
        <p:spPr>
          <a:xfrm>
            <a:off x="10150927" y="5709779"/>
            <a:ext cx="1230085" cy="400110"/>
          </a:xfrm>
          <a:prstGeom prst="rect">
            <a:avLst/>
          </a:prstGeom>
          <a:noFill/>
        </p:spPr>
        <p:txBody>
          <a:bodyPr wrap="square" rtlCol="0">
            <a:spAutoFit/>
          </a:bodyPr>
          <a:lstStyle/>
          <a:p>
            <a:pPr algn="ctr"/>
            <a:r>
              <a:rPr lang="en-US" sz="2000" b="1" dirty="0">
                <a:solidFill>
                  <a:srgbClr val="0F6FC6"/>
                </a:solidFill>
              </a:rPr>
              <a:t>$XX</a:t>
            </a:r>
          </a:p>
        </p:txBody>
      </p:sp>
      <p:sp>
        <p:nvSpPr>
          <p:cNvPr id="18" name="TextBox 17">
            <a:extLst>
              <a:ext uri="{FF2B5EF4-FFF2-40B4-BE49-F238E27FC236}">
                <a16:creationId xmlns:a16="http://schemas.microsoft.com/office/drawing/2014/main" id="{891E30FB-5165-460A-BB80-F9A2CEDBE638}"/>
              </a:ext>
            </a:extLst>
          </p:cNvPr>
          <p:cNvSpPr txBox="1"/>
          <p:nvPr/>
        </p:nvSpPr>
        <p:spPr>
          <a:xfrm>
            <a:off x="10127435" y="4105353"/>
            <a:ext cx="1230085" cy="707886"/>
          </a:xfrm>
          <a:prstGeom prst="rect">
            <a:avLst/>
          </a:prstGeom>
          <a:noFill/>
        </p:spPr>
        <p:txBody>
          <a:bodyPr wrap="square" rtlCol="0">
            <a:spAutoFit/>
          </a:bodyPr>
          <a:lstStyle/>
          <a:p>
            <a:pPr algn="ctr"/>
            <a:r>
              <a:rPr lang="en-US" sz="2000" b="1" dirty="0">
                <a:solidFill>
                  <a:srgbClr val="0F6FC6"/>
                </a:solidFill>
              </a:rPr>
              <a:t>Projected Costs</a:t>
            </a:r>
          </a:p>
        </p:txBody>
      </p:sp>
      <p:cxnSp>
        <p:nvCxnSpPr>
          <p:cNvPr id="13" name="Straight Connector 12">
            <a:extLst>
              <a:ext uri="{FF2B5EF4-FFF2-40B4-BE49-F238E27FC236}">
                <a16:creationId xmlns:a16="http://schemas.microsoft.com/office/drawing/2014/main" id="{8DD34D75-5562-47E8-99F3-1D84621C14F8}"/>
              </a:ext>
            </a:extLst>
          </p:cNvPr>
          <p:cNvCxnSpPr/>
          <p:nvPr/>
        </p:nvCxnSpPr>
        <p:spPr>
          <a:xfrm>
            <a:off x="5525655" y="1223452"/>
            <a:ext cx="1140690" cy="0"/>
          </a:xfrm>
          <a:prstGeom prst="line">
            <a:avLst/>
          </a:prstGeom>
          <a:ln w="38100">
            <a:solidFill>
              <a:srgbClr val="17406D"/>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33908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bwMode="auto">
          <a:xfrm>
            <a:off x="1220727" y="1828795"/>
            <a:ext cx="2743200" cy="1933101"/>
          </a:xfrm>
          <a:prstGeom prst="roundRect">
            <a:avLst>
              <a:gd name="adj" fmla="val 4932"/>
            </a:avLst>
          </a:prstGeom>
          <a:noFill/>
          <a:ln w="19050">
            <a:solidFill>
              <a:schemeClr val="accent1"/>
            </a:solidFill>
            <a:round/>
            <a:headEnd/>
            <a:tailEnd/>
          </a:ln>
        </p:spPr>
        <p:txBody>
          <a:bodyPr vert="horz" wrap="square" lIns="121920" tIns="60960" rIns="121920" bIns="60960" numCol="1" rtlCol="0" anchor="t" anchorCtr="0" compatLnSpc="1">
            <a:prstTxWarp prst="textNoShape">
              <a:avLst/>
            </a:prstTxWarp>
          </a:bodyPr>
          <a:lstStyle/>
          <a:p>
            <a:pPr algn="ctr"/>
            <a:endParaRPr lang="en-US" sz="2400">
              <a:solidFill>
                <a:srgbClr val="17406D"/>
              </a:solidFill>
            </a:endParaRPr>
          </a:p>
        </p:txBody>
      </p:sp>
      <p:sp>
        <p:nvSpPr>
          <p:cNvPr id="15" name="Rounded Rectangle 14"/>
          <p:cNvSpPr/>
          <p:nvPr/>
        </p:nvSpPr>
        <p:spPr bwMode="auto">
          <a:xfrm>
            <a:off x="5125397" y="1828795"/>
            <a:ext cx="2743200" cy="1933101"/>
          </a:xfrm>
          <a:prstGeom prst="roundRect">
            <a:avLst>
              <a:gd name="adj" fmla="val 4932"/>
            </a:avLst>
          </a:prstGeom>
          <a:noFill/>
          <a:ln w="19050">
            <a:solidFill>
              <a:srgbClr val="00B050"/>
            </a:solidFill>
            <a:round/>
            <a:headEnd/>
            <a:tailEnd/>
          </a:ln>
        </p:spPr>
        <p:txBody>
          <a:bodyPr vert="horz" wrap="square" lIns="121920" tIns="60960" rIns="121920" bIns="60960" numCol="1" rtlCol="0" anchor="t" anchorCtr="0" compatLnSpc="1">
            <a:prstTxWarp prst="textNoShape">
              <a:avLst/>
            </a:prstTxWarp>
          </a:bodyPr>
          <a:lstStyle/>
          <a:p>
            <a:pPr algn="ctr"/>
            <a:endParaRPr lang="en-US" sz="2400">
              <a:solidFill>
                <a:srgbClr val="17406D"/>
              </a:solidFill>
            </a:endParaRPr>
          </a:p>
        </p:txBody>
      </p:sp>
      <p:sp>
        <p:nvSpPr>
          <p:cNvPr id="18" name="Rounded Rectangle 17"/>
          <p:cNvSpPr/>
          <p:nvPr/>
        </p:nvSpPr>
        <p:spPr bwMode="auto">
          <a:xfrm>
            <a:off x="9030067" y="1828795"/>
            <a:ext cx="2743200" cy="1933101"/>
          </a:xfrm>
          <a:prstGeom prst="roundRect">
            <a:avLst>
              <a:gd name="adj" fmla="val 4932"/>
            </a:avLst>
          </a:prstGeom>
          <a:noFill/>
          <a:ln w="19050">
            <a:solidFill>
              <a:srgbClr val="00B0F0"/>
            </a:solidFill>
            <a:round/>
            <a:headEnd/>
            <a:tailEnd/>
          </a:ln>
        </p:spPr>
        <p:txBody>
          <a:bodyPr vert="horz" wrap="square" lIns="121920" tIns="60960" rIns="121920" bIns="60960" numCol="1" rtlCol="0" anchor="t" anchorCtr="0" compatLnSpc="1">
            <a:prstTxWarp prst="textNoShape">
              <a:avLst/>
            </a:prstTxWarp>
          </a:bodyPr>
          <a:lstStyle/>
          <a:p>
            <a:pPr algn="ctr"/>
            <a:endParaRPr lang="en-US" sz="2400">
              <a:solidFill>
                <a:srgbClr val="17406D"/>
              </a:solidFill>
            </a:endParaRPr>
          </a:p>
        </p:txBody>
      </p:sp>
      <p:sp>
        <p:nvSpPr>
          <p:cNvPr id="29" name="Rounded Rectangle 28"/>
          <p:cNvSpPr/>
          <p:nvPr/>
        </p:nvSpPr>
        <p:spPr bwMode="auto">
          <a:xfrm>
            <a:off x="1220727" y="4163976"/>
            <a:ext cx="2743200" cy="1933101"/>
          </a:xfrm>
          <a:prstGeom prst="roundRect">
            <a:avLst>
              <a:gd name="adj" fmla="val 4932"/>
            </a:avLst>
          </a:prstGeom>
          <a:solidFill>
            <a:schemeClr val="bg1"/>
          </a:solidFill>
          <a:ln w="19050">
            <a:solidFill>
              <a:srgbClr val="52CAB8"/>
            </a:solidFill>
            <a:round/>
            <a:headEnd/>
            <a:tailEnd/>
          </a:ln>
        </p:spPr>
        <p:txBody>
          <a:bodyPr vert="horz" wrap="square" lIns="121920" tIns="60960" rIns="121920" bIns="60960" numCol="1" rtlCol="0" anchor="t" anchorCtr="0" compatLnSpc="1">
            <a:prstTxWarp prst="textNoShape">
              <a:avLst/>
            </a:prstTxWarp>
          </a:bodyPr>
          <a:lstStyle/>
          <a:p>
            <a:pPr algn="ctr"/>
            <a:endParaRPr lang="en-US" sz="2400" dirty="0">
              <a:solidFill>
                <a:srgbClr val="17406D"/>
              </a:solidFill>
            </a:endParaRPr>
          </a:p>
        </p:txBody>
      </p:sp>
      <p:sp>
        <p:nvSpPr>
          <p:cNvPr id="27" name="Rounded Rectangle 26"/>
          <p:cNvSpPr/>
          <p:nvPr/>
        </p:nvSpPr>
        <p:spPr bwMode="auto">
          <a:xfrm>
            <a:off x="5125397" y="4163976"/>
            <a:ext cx="2743200" cy="1933101"/>
          </a:xfrm>
          <a:prstGeom prst="roundRect">
            <a:avLst>
              <a:gd name="adj" fmla="val 4932"/>
            </a:avLst>
          </a:prstGeom>
          <a:noFill/>
          <a:ln w="19050">
            <a:solidFill>
              <a:schemeClr val="accent5"/>
            </a:solidFill>
            <a:round/>
            <a:headEnd/>
            <a:tailEnd/>
          </a:ln>
        </p:spPr>
        <p:txBody>
          <a:bodyPr vert="horz" wrap="square" lIns="121920" tIns="60960" rIns="121920" bIns="60960" numCol="1" rtlCol="0" anchor="t" anchorCtr="0" compatLnSpc="1">
            <a:prstTxWarp prst="textNoShape">
              <a:avLst/>
            </a:prstTxWarp>
          </a:bodyPr>
          <a:lstStyle/>
          <a:p>
            <a:pPr algn="ctr"/>
            <a:endParaRPr lang="en-US" sz="2400">
              <a:solidFill>
                <a:srgbClr val="17406D"/>
              </a:solidFill>
            </a:endParaRPr>
          </a:p>
        </p:txBody>
      </p:sp>
      <p:sp>
        <p:nvSpPr>
          <p:cNvPr id="25" name="Rounded Rectangle 24"/>
          <p:cNvSpPr/>
          <p:nvPr/>
        </p:nvSpPr>
        <p:spPr bwMode="auto">
          <a:xfrm>
            <a:off x="9030067" y="4163976"/>
            <a:ext cx="2743200" cy="1933101"/>
          </a:xfrm>
          <a:prstGeom prst="roundRect">
            <a:avLst>
              <a:gd name="adj" fmla="val 4932"/>
            </a:avLst>
          </a:prstGeom>
          <a:noFill/>
          <a:ln w="19050">
            <a:solidFill>
              <a:schemeClr val="accent6"/>
            </a:solidFill>
            <a:round/>
            <a:headEnd/>
            <a:tailEnd/>
          </a:ln>
        </p:spPr>
        <p:txBody>
          <a:bodyPr vert="horz" wrap="square" lIns="121920" tIns="60960" rIns="121920" bIns="60960" numCol="1" rtlCol="0" anchor="t" anchorCtr="0" compatLnSpc="1">
            <a:prstTxWarp prst="textNoShape">
              <a:avLst/>
            </a:prstTxWarp>
          </a:bodyPr>
          <a:lstStyle/>
          <a:p>
            <a:pPr algn="ctr"/>
            <a:endParaRPr lang="en-US" sz="2400">
              <a:solidFill>
                <a:srgbClr val="17406D"/>
              </a:solidFill>
            </a:endParaRPr>
          </a:p>
        </p:txBody>
      </p:sp>
      <p:sp>
        <p:nvSpPr>
          <p:cNvPr id="2" name="Title 1"/>
          <p:cNvSpPr>
            <a:spLocks noGrp="1"/>
          </p:cNvSpPr>
          <p:nvPr>
            <p:ph type="title"/>
          </p:nvPr>
        </p:nvSpPr>
        <p:spPr>
          <a:xfrm>
            <a:off x="508001" y="393441"/>
            <a:ext cx="11157817" cy="660511"/>
          </a:xfrm>
        </p:spPr>
        <p:txBody>
          <a:bodyPr>
            <a:normAutofit/>
          </a:bodyPr>
          <a:lstStyle/>
          <a:p>
            <a:r>
              <a:rPr lang="en-US" sz="4400" b="1" dirty="0">
                <a:solidFill>
                  <a:srgbClr val="17406D"/>
                </a:solidFill>
              </a:rPr>
              <a:t>Your Team</a:t>
            </a:r>
          </a:p>
        </p:txBody>
      </p:sp>
      <p:pic>
        <p:nvPicPr>
          <p:cNvPr id="37" name="Picture Placeholder 36"/>
          <p:cNvPicPr>
            <a:picLocks noGrp="1" noChangeAspect="1"/>
          </p:cNvPicPr>
          <p:nvPr>
            <p:ph type="pic" sz="quarter" idx="29"/>
          </p:nvPr>
        </p:nvPicPr>
        <p:blipFill>
          <a:blip r:embed="rId3" cstate="print">
            <a:grayscl/>
            <a:extLst>
              <a:ext uri="{28A0092B-C50C-407E-A947-70E740481C1C}">
                <a14:useLocalDpi xmlns:a14="http://schemas.microsoft.com/office/drawing/2010/main" val="0"/>
              </a:ext>
            </a:extLst>
          </a:blip>
          <a:srcRect/>
          <a:stretch>
            <a:fillRect/>
          </a:stretch>
        </p:blipFill>
        <p:spPr>
          <a:xfrm>
            <a:off x="418733" y="1982544"/>
            <a:ext cx="1625600" cy="1625600"/>
          </a:xfrm>
        </p:spPr>
      </p:pic>
      <p:pic>
        <p:nvPicPr>
          <p:cNvPr id="38" name="Picture Placeholder 37"/>
          <p:cNvPicPr>
            <a:picLocks noGrp="1" noChangeAspect="1"/>
          </p:cNvPicPr>
          <p:nvPr>
            <p:ph type="pic" sz="quarter" idx="30"/>
          </p:nvPr>
        </p:nvPicPr>
        <p:blipFill>
          <a:blip r:embed="rId4" cstate="print">
            <a:grayscl/>
            <a:extLst>
              <a:ext uri="{28A0092B-C50C-407E-A947-70E740481C1C}">
                <a14:useLocalDpi xmlns:a14="http://schemas.microsoft.com/office/drawing/2010/main" val="0"/>
              </a:ext>
            </a:extLst>
          </a:blip>
          <a:srcRect/>
          <a:stretch>
            <a:fillRect/>
          </a:stretch>
        </p:blipFill>
        <p:spPr>
          <a:xfrm>
            <a:off x="418733" y="4317725"/>
            <a:ext cx="1625600" cy="1625600"/>
          </a:xfrm>
          <a:ln>
            <a:solidFill>
              <a:srgbClr val="52CAB8"/>
            </a:solidFill>
          </a:ln>
        </p:spPr>
      </p:pic>
      <p:pic>
        <p:nvPicPr>
          <p:cNvPr id="39" name="Picture Placeholder 38"/>
          <p:cNvPicPr>
            <a:picLocks noGrp="1" noChangeAspect="1"/>
          </p:cNvPicPr>
          <p:nvPr>
            <p:ph type="pic" sz="quarter" idx="31"/>
          </p:nvPr>
        </p:nvPicPr>
        <p:blipFill>
          <a:blip r:embed="rId5" cstate="print">
            <a:grayscl/>
            <a:extLst>
              <a:ext uri="{28A0092B-C50C-407E-A947-70E740481C1C}">
                <a14:useLocalDpi xmlns:a14="http://schemas.microsoft.com/office/drawing/2010/main" val="0"/>
              </a:ext>
            </a:extLst>
          </a:blip>
          <a:srcRect/>
          <a:stretch>
            <a:fillRect/>
          </a:stretch>
        </p:blipFill>
        <p:spPr>
          <a:xfrm>
            <a:off x="4323404" y="4317725"/>
            <a:ext cx="1625600" cy="1625600"/>
          </a:xfrm>
        </p:spPr>
      </p:pic>
      <p:pic>
        <p:nvPicPr>
          <p:cNvPr id="40" name="Picture Placeholder 39"/>
          <p:cNvPicPr>
            <a:picLocks noGrp="1" noChangeAspect="1"/>
          </p:cNvPicPr>
          <p:nvPr>
            <p:ph type="pic" sz="quarter" idx="32"/>
          </p:nvPr>
        </p:nvPicPr>
        <p:blipFill>
          <a:blip r:embed="rId6" cstate="print">
            <a:grayscl/>
            <a:extLst>
              <a:ext uri="{28A0092B-C50C-407E-A947-70E740481C1C}">
                <a14:useLocalDpi xmlns:a14="http://schemas.microsoft.com/office/drawing/2010/main" val="0"/>
              </a:ext>
            </a:extLst>
          </a:blip>
          <a:srcRect/>
          <a:stretch>
            <a:fillRect/>
          </a:stretch>
        </p:blipFill>
        <p:spPr>
          <a:xfrm>
            <a:off x="8228073" y="4317725"/>
            <a:ext cx="1625600" cy="1625600"/>
          </a:xfrm>
        </p:spPr>
      </p:pic>
      <p:pic>
        <p:nvPicPr>
          <p:cNvPr id="41" name="Picture Placeholder 40"/>
          <p:cNvPicPr>
            <a:picLocks noGrp="1" noChangeAspect="1"/>
          </p:cNvPicPr>
          <p:nvPr>
            <p:ph type="pic" sz="quarter" idx="33"/>
          </p:nvPr>
        </p:nvPicPr>
        <p:blipFill>
          <a:blip r:embed="rId7" cstate="print">
            <a:grayscl/>
            <a:extLst>
              <a:ext uri="{28A0092B-C50C-407E-A947-70E740481C1C}">
                <a14:useLocalDpi xmlns:a14="http://schemas.microsoft.com/office/drawing/2010/main" val="0"/>
              </a:ext>
            </a:extLst>
          </a:blip>
          <a:srcRect/>
          <a:stretch>
            <a:fillRect/>
          </a:stretch>
        </p:blipFill>
        <p:spPr>
          <a:xfrm>
            <a:off x="8228073" y="1982544"/>
            <a:ext cx="1625600" cy="1625600"/>
          </a:xfrm>
          <a:ln>
            <a:solidFill>
              <a:srgbClr val="00B0F0"/>
            </a:solidFill>
          </a:ln>
        </p:spPr>
      </p:pic>
      <p:pic>
        <p:nvPicPr>
          <p:cNvPr id="42" name="Picture Placeholder 41"/>
          <p:cNvPicPr>
            <a:picLocks noGrp="1" noChangeAspect="1"/>
          </p:cNvPicPr>
          <p:nvPr>
            <p:ph type="pic" sz="quarter" idx="34"/>
          </p:nvPr>
        </p:nvPicPr>
        <p:blipFill>
          <a:blip r:embed="rId8" cstate="print">
            <a:grayscl/>
            <a:extLst>
              <a:ext uri="{28A0092B-C50C-407E-A947-70E740481C1C}">
                <a14:useLocalDpi xmlns:a14="http://schemas.microsoft.com/office/drawing/2010/main" val="0"/>
              </a:ext>
            </a:extLst>
          </a:blip>
          <a:srcRect/>
          <a:stretch>
            <a:fillRect/>
          </a:stretch>
        </p:blipFill>
        <p:spPr>
          <a:xfrm>
            <a:off x="4323404" y="1982544"/>
            <a:ext cx="1625600" cy="1625600"/>
          </a:xfrm>
          <a:ln>
            <a:solidFill>
              <a:srgbClr val="00B050"/>
            </a:solidFill>
          </a:ln>
        </p:spPr>
      </p:pic>
      <p:sp>
        <p:nvSpPr>
          <p:cNvPr id="43" name="Rectangle 42"/>
          <p:cNvSpPr/>
          <p:nvPr/>
        </p:nvSpPr>
        <p:spPr>
          <a:xfrm>
            <a:off x="2180322" y="2100768"/>
            <a:ext cx="1604820" cy="723275"/>
          </a:xfrm>
          <a:prstGeom prst="rect">
            <a:avLst/>
          </a:prstGeom>
        </p:spPr>
        <p:txBody>
          <a:bodyPr wrap="square" lIns="0" tIns="0" rIns="0" bIns="0">
            <a:spAutoFit/>
          </a:bodyPr>
          <a:lstStyle/>
          <a:p>
            <a:pPr>
              <a:spcAft>
                <a:spcPts val="600"/>
              </a:spcAft>
            </a:pPr>
            <a:r>
              <a:rPr lang="en-US" sz="2400" b="1" dirty="0">
                <a:solidFill>
                  <a:srgbClr val="17406D"/>
                </a:solidFill>
                <a:latin typeface="+mj-lt"/>
              </a:rPr>
              <a:t>Name</a:t>
            </a:r>
          </a:p>
          <a:p>
            <a:r>
              <a:rPr lang="en-US" i="1" dirty="0">
                <a:solidFill>
                  <a:srgbClr val="17406D"/>
                </a:solidFill>
              </a:rPr>
              <a:t>Position</a:t>
            </a:r>
          </a:p>
        </p:txBody>
      </p:sp>
      <p:sp>
        <p:nvSpPr>
          <p:cNvPr id="47" name="Rectangle 46"/>
          <p:cNvSpPr/>
          <p:nvPr/>
        </p:nvSpPr>
        <p:spPr>
          <a:xfrm>
            <a:off x="2180322" y="4435944"/>
            <a:ext cx="1604820" cy="723274"/>
          </a:xfrm>
          <a:prstGeom prst="rect">
            <a:avLst/>
          </a:prstGeom>
        </p:spPr>
        <p:txBody>
          <a:bodyPr wrap="square" lIns="0" tIns="0" rIns="0" bIns="0">
            <a:spAutoFit/>
          </a:bodyPr>
          <a:lstStyle/>
          <a:p>
            <a:pPr>
              <a:spcAft>
                <a:spcPts val="600"/>
              </a:spcAft>
            </a:pPr>
            <a:r>
              <a:rPr lang="en-US" sz="2400" b="1" dirty="0">
                <a:solidFill>
                  <a:srgbClr val="17406D"/>
                </a:solidFill>
                <a:latin typeface="+mj-lt"/>
              </a:rPr>
              <a:t>Name</a:t>
            </a:r>
          </a:p>
          <a:p>
            <a:r>
              <a:rPr lang="en-US" i="1" dirty="0">
                <a:solidFill>
                  <a:srgbClr val="17406D"/>
                </a:solidFill>
              </a:rPr>
              <a:t>Position</a:t>
            </a:r>
          </a:p>
        </p:txBody>
      </p:sp>
      <p:sp>
        <p:nvSpPr>
          <p:cNvPr id="50" name="Rectangle 49"/>
          <p:cNvSpPr/>
          <p:nvPr/>
        </p:nvSpPr>
        <p:spPr>
          <a:xfrm>
            <a:off x="6140242" y="2100766"/>
            <a:ext cx="1604820" cy="723274"/>
          </a:xfrm>
          <a:prstGeom prst="rect">
            <a:avLst/>
          </a:prstGeom>
        </p:spPr>
        <p:txBody>
          <a:bodyPr wrap="square" lIns="0" tIns="0" rIns="0" bIns="0">
            <a:spAutoFit/>
          </a:bodyPr>
          <a:lstStyle/>
          <a:p>
            <a:pPr>
              <a:spcAft>
                <a:spcPts val="600"/>
              </a:spcAft>
            </a:pPr>
            <a:r>
              <a:rPr lang="en-US" sz="2400" b="1" dirty="0">
                <a:solidFill>
                  <a:srgbClr val="17406D"/>
                </a:solidFill>
                <a:latin typeface="+mj-lt"/>
              </a:rPr>
              <a:t>Name</a:t>
            </a:r>
          </a:p>
          <a:p>
            <a:r>
              <a:rPr lang="en-US" i="1" dirty="0">
                <a:solidFill>
                  <a:srgbClr val="17406D"/>
                </a:solidFill>
              </a:rPr>
              <a:t>Position</a:t>
            </a:r>
          </a:p>
        </p:txBody>
      </p:sp>
      <p:sp>
        <p:nvSpPr>
          <p:cNvPr id="53" name="Rectangle 52"/>
          <p:cNvSpPr/>
          <p:nvPr/>
        </p:nvSpPr>
        <p:spPr>
          <a:xfrm>
            <a:off x="6140242" y="4435944"/>
            <a:ext cx="1604820" cy="723274"/>
          </a:xfrm>
          <a:prstGeom prst="rect">
            <a:avLst/>
          </a:prstGeom>
        </p:spPr>
        <p:txBody>
          <a:bodyPr wrap="square" lIns="0" tIns="0" rIns="0" bIns="0">
            <a:spAutoFit/>
          </a:bodyPr>
          <a:lstStyle/>
          <a:p>
            <a:pPr>
              <a:spcAft>
                <a:spcPts val="600"/>
              </a:spcAft>
            </a:pPr>
            <a:r>
              <a:rPr lang="en-US" sz="2400" b="1" dirty="0">
                <a:solidFill>
                  <a:srgbClr val="17406D"/>
                </a:solidFill>
                <a:latin typeface="+mj-lt"/>
              </a:rPr>
              <a:t>Name</a:t>
            </a:r>
          </a:p>
          <a:p>
            <a:r>
              <a:rPr lang="en-US" i="1" dirty="0">
                <a:solidFill>
                  <a:srgbClr val="17406D"/>
                </a:solidFill>
              </a:rPr>
              <a:t>Position</a:t>
            </a:r>
          </a:p>
        </p:txBody>
      </p:sp>
      <p:sp>
        <p:nvSpPr>
          <p:cNvPr id="56" name="Rectangle 55"/>
          <p:cNvSpPr/>
          <p:nvPr/>
        </p:nvSpPr>
        <p:spPr>
          <a:xfrm>
            <a:off x="10026827" y="2100766"/>
            <a:ext cx="1604820" cy="723274"/>
          </a:xfrm>
          <a:prstGeom prst="rect">
            <a:avLst/>
          </a:prstGeom>
        </p:spPr>
        <p:txBody>
          <a:bodyPr wrap="square" lIns="0" tIns="0" rIns="0" bIns="0">
            <a:spAutoFit/>
          </a:bodyPr>
          <a:lstStyle/>
          <a:p>
            <a:pPr>
              <a:spcAft>
                <a:spcPts val="600"/>
              </a:spcAft>
            </a:pPr>
            <a:r>
              <a:rPr lang="en-US" sz="2400" b="1" dirty="0">
                <a:solidFill>
                  <a:srgbClr val="17406D"/>
                </a:solidFill>
                <a:latin typeface="+mj-lt"/>
              </a:rPr>
              <a:t>Name</a:t>
            </a:r>
          </a:p>
          <a:p>
            <a:r>
              <a:rPr lang="en-US" i="1" dirty="0">
                <a:solidFill>
                  <a:srgbClr val="17406D"/>
                </a:solidFill>
              </a:rPr>
              <a:t>Position</a:t>
            </a:r>
          </a:p>
        </p:txBody>
      </p:sp>
      <p:sp>
        <p:nvSpPr>
          <p:cNvPr id="59" name="Rectangle 58"/>
          <p:cNvSpPr/>
          <p:nvPr/>
        </p:nvSpPr>
        <p:spPr>
          <a:xfrm>
            <a:off x="10026827" y="4435945"/>
            <a:ext cx="1604820" cy="723274"/>
          </a:xfrm>
          <a:prstGeom prst="rect">
            <a:avLst/>
          </a:prstGeom>
        </p:spPr>
        <p:txBody>
          <a:bodyPr wrap="square" lIns="0" tIns="0" rIns="0" bIns="0">
            <a:spAutoFit/>
          </a:bodyPr>
          <a:lstStyle/>
          <a:p>
            <a:pPr>
              <a:spcAft>
                <a:spcPts val="600"/>
              </a:spcAft>
            </a:pPr>
            <a:r>
              <a:rPr lang="en-US" sz="2400" b="1" dirty="0">
                <a:solidFill>
                  <a:srgbClr val="17406D"/>
                </a:solidFill>
                <a:latin typeface="+mj-lt"/>
              </a:rPr>
              <a:t>Name</a:t>
            </a:r>
          </a:p>
          <a:p>
            <a:r>
              <a:rPr lang="en-US" i="1" dirty="0">
                <a:solidFill>
                  <a:srgbClr val="17406D"/>
                </a:solidFill>
              </a:rPr>
              <a:t>Position</a:t>
            </a:r>
          </a:p>
        </p:txBody>
      </p:sp>
      <p:cxnSp>
        <p:nvCxnSpPr>
          <p:cNvPr id="33" name="Straight Connector 32">
            <a:extLst>
              <a:ext uri="{FF2B5EF4-FFF2-40B4-BE49-F238E27FC236}">
                <a16:creationId xmlns:a16="http://schemas.microsoft.com/office/drawing/2014/main" id="{89B73485-EB52-4488-9759-3831F36784A1}"/>
              </a:ext>
            </a:extLst>
          </p:cNvPr>
          <p:cNvCxnSpPr/>
          <p:nvPr/>
        </p:nvCxnSpPr>
        <p:spPr>
          <a:xfrm>
            <a:off x="5525655" y="1223452"/>
            <a:ext cx="1140690" cy="0"/>
          </a:xfrm>
          <a:prstGeom prst="line">
            <a:avLst/>
          </a:prstGeom>
          <a:ln w="38100">
            <a:solidFill>
              <a:srgbClr val="17406D"/>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36923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5942E978-BD7F-4936-9BDB-23A240C5894D}"/>
              </a:ext>
            </a:extLst>
          </p:cNvPr>
          <p:cNvGrpSpPr/>
          <p:nvPr/>
        </p:nvGrpSpPr>
        <p:grpSpPr>
          <a:xfrm>
            <a:off x="2573437" y="1936228"/>
            <a:ext cx="7752891" cy="4238928"/>
            <a:chOff x="2595170" y="2027884"/>
            <a:chExt cx="6702878" cy="3558905"/>
          </a:xfrm>
        </p:grpSpPr>
        <p:sp>
          <p:nvSpPr>
            <p:cNvPr id="6" name="Inhaltsplatzhalter 4">
              <a:extLst>
                <a:ext uri="{FF2B5EF4-FFF2-40B4-BE49-F238E27FC236}">
                  <a16:creationId xmlns:a16="http://schemas.microsoft.com/office/drawing/2014/main" id="{E16160A1-D00A-4A2C-B0A4-9A142B63F664}"/>
                </a:ext>
              </a:extLst>
            </p:cNvPr>
            <p:cNvSpPr txBox="1">
              <a:spLocks/>
            </p:cNvSpPr>
            <p:nvPr/>
          </p:nvSpPr>
          <p:spPr>
            <a:xfrm>
              <a:off x="3738045" y="5164026"/>
              <a:ext cx="5385510" cy="413444"/>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0000"/>
                </a:lnSpc>
                <a:spcAft>
                  <a:spcPts val="0"/>
                </a:spcAft>
                <a:buNone/>
              </a:pPr>
              <a:r>
                <a:rPr lang="en-US" sz="3200" b="1" dirty="0">
                  <a:solidFill>
                    <a:srgbClr val="59AAF2"/>
                  </a:solidFill>
                  <a:latin typeface="+mj-lt"/>
                </a:rPr>
                <a:t>How do you plan to repay the loan?</a:t>
              </a:r>
              <a:endParaRPr lang="en-US" sz="2000" dirty="0">
                <a:solidFill>
                  <a:srgbClr val="002060"/>
                </a:solidFill>
                <a:latin typeface="+mj-lt"/>
              </a:endParaRPr>
            </a:p>
          </p:txBody>
        </p:sp>
        <p:sp>
          <p:nvSpPr>
            <p:cNvPr id="7" name="Inhaltsplatzhalter 4">
              <a:extLst>
                <a:ext uri="{FF2B5EF4-FFF2-40B4-BE49-F238E27FC236}">
                  <a16:creationId xmlns:a16="http://schemas.microsoft.com/office/drawing/2014/main" id="{4437D651-CF25-419E-8146-B7B1BBB4CD7A}"/>
                </a:ext>
              </a:extLst>
            </p:cNvPr>
            <p:cNvSpPr txBox="1">
              <a:spLocks/>
            </p:cNvSpPr>
            <p:nvPr/>
          </p:nvSpPr>
          <p:spPr>
            <a:xfrm>
              <a:off x="4238177" y="3506309"/>
              <a:ext cx="5059871" cy="671845"/>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0000"/>
                </a:lnSpc>
                <a:spcAft>
                  <a:spcPts val="0"/>
                </a:spcAft>
                <a:buNone/>
              </a:pPr>
              <a:r>
                <a:rPr lang="en-US" sz="3200" b="1" dirty="0">
                  <a:solidFill>
                    <a:schemeClr val="accent2">
                      <a:lumMod val="60000"/>
                      <a:lumOff val="40000"/>
                    </a:schemeClr>
                  </a:solidFill>
                  <a:latin typeface="+mj-lt"/>
                </a:rPr>
                <a:t>How will you use the funds?</a:t>
              </a:r>
              <a:br>
                <a:rPr lang="en-US" sz="1400" b="1" dirty="0">
                  <a:solidFill>
                    <a:schemeClr val="accent4"/>
                  </a:solidFill>
                  <a:latin typeface="+mj-lt"/>
                </a:rPr>
              </a:br>
              <a:endParaRPr lang="en-US" sz="2000" dirty="0">
                <a:solidFill>
                  <a:srgbClr val="002060"/>
                </a:solidFill>
                <a:latin typeface="+mj-lt"/>
              </a:endParaRPr>
            </a:p>
          </p:txBody>
        </p:sp>
        <p:sp>
          <p:nvSpPr>
            <p:cNvPr id="12" name="Freeform 53">
              <a:extLst>
                <a:ext uri="{FF2B5EF4-FFF2-40B4-BE49-F238E27FC236}">
                  <a16:creationId xmlns:a16="http://schemas.microsoft.com/office/drawing/2014/main" id="{62BC7C3A-2EC2-46C0-A41B-4D55F8EC3941}"/>
                </a:ext>
              </a:extLst>
            </p:cNvPr>
            <p:cNvSpPr>
              <a:spLocks/>
            </p:cNvSpPr>
            <p:nvPr/>
          </p:nvSpPr>
          <p:spPr bwMode="auto">
            <a:xfrm>
              <a:off x="3076799" y="5169116"/>
              <a:ext cx="72779" cy="23542"/>
            </a:xfrm>
            <a:custGeom>
              <a:avLst/>
              <a:gdLst>
                <a:gd name="T0" fmla="*/ 85 w 505"/>
                <a:gd name="T1" fmla="*/ 0 h 172"/>
                <a:gd name="T2" fmla="*/ 419 w 505"/>
                <a:gd name="T3" fmla="*/ 0 h 172"/>
                <a:gd name="T4" fmla="*/ 442 w 505"/>
                <a:gd name="T5" fmla="*/ 3 h 172"/>
                <a:gd name="T6" fmla="*/ 463 w 505"/>
                <a:gd name="T7" fmla="*/ 11 h 172"/>
                <a:gd name="T8" fmla="*/ 479 w 505"/>
                <a:gd name="T9" fmla="*/ 25 h 172"/>
                <a:gd name="T10" fmla="*/ 493 w 505"/>
                <a:gd name="T11" fmla="*/ 42 h 172"/>
                <a:gd name="T12" fmla="*/ 502 w 505"/>
                <a:gd name="T13" fmla="*/ 62 h 172"/>
                <a:gd name="T14" fmla="*/ 505 w 505"/>
                <a:gd name="T15" fmla="*/ 86 h 172"/>
                <a:gd name="T16" fmla="*/ 502 w 505"/>
                <a:gd name="T17" fmla="*/ 109 h 172"/>
                <a:gd name="T18" fmla="*/ 493 w 505"/>
                <a:gd name="T19" fmla="*/ 129 h 172"/>
                <a:gd name="T20" fmla="*/ 479 w 505"/>
                <a:gd name="T21" fmla="*/ 146 h 172"/>
                <a:gd name="T22" fmla="*/ 463 w 505"/>
                <a:gd name="T23" fmla="*/ 159 h 172"/>
                <a:gd name="T24" fmla="*/ 442 w 505"/>
                <a:gd name="T25" fmla="*/ 168 h 172"/>
                <a:gd name="T26" fmla="*/ 419 w 505"/>
                <a:gd name="T27" fmla="*/ 172 h 172"/>
                <a:gd name="T28" fmla="*/ 85 w 505"/>
                <a:gd name="T29" fmla="*/ 172 h 172"/>
                <a:gd name="T30" fmla="*/ 63 w 505"/>
                <a:gd name="T31" fmla="*/ 168 h 172"/>
                <a:gd name="T32" fmla="*/ 42 w 505"/>
                <a:gd name="T33" fmla="*/ 159 h 172"/>
                <a:gd name="T34" fmla="*/ 26 w 505"/>
                <a:gd name="T35" fmla="*/ 146 h 172"/>
                <a:gd name="T36" fmla="*/ 12 w 505"/>
                <a:gd name="T37" fmla="*/ 129 h 172"/>
                <a:gd name="T38" fmla="*/ 3 w 505"/>
                <a:gd name="T39" fmla="*/ 109 h 172"/>
                <a:gd name="T40" fmla="*/ 0 w 505"/>
                <a:gd name="T41" fmla="*/ 86 h 172"/>
                <a:gd name="T42" fmla="*/ 3 w 505"/>
                <a:gd name="T43" fmla="*/ 63 h 172"/>
                <a:gd name="T44" fmla="*/ 12 w 505"/>
                <a:gd name="T45" fmla="*/ 42 h 172"/>
                <a:gd name="T46" fmla="*/ 26 w 505"/>
                <a:gd name="T47" fmla="*/ 25 h 172"/>
                <a:gd name="T48" fmla="*/ 42 w 505"/>
                <a:gd name="T49" fmla="*/ 11 h 172"/>
                <a:gd name="T50" fmla="*/ 63 w 505"/>
                <a:gd name="T51" fmla="*/ 3 h 172"/>
                <a:gd name="T52" fmla="*/ 85 w 505"/>
                <a:gd name="T53" fmla="*/ 0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05" h="172">
                  <a:moveTo>
                    <a:pt x="85" y="0"/>
                  </a:moveTo>
                  <a:lnTo>
                    <a:pt x="419" y="0"/>
                  </a:lnTo>
                  <a:lnTo>
                    <a:pt x="442" y="3"/>
                  </a:lnTo>
                  <a:lnTo>
                    <a:pt x="463" y="11"/>
                  </a:lnTo>
                  <a:lnTo>
                    <a:pt x="479" y="25"/>
                  </a:lnTo>
                  <a:lnTo>
                    <a:pt x="493" y="42"/>
                  </a:lnTo>
                  <a:lnTo>
                    <a:pt x="502" y="62"/>
                  </a:lnTo>
                  <a:lnTo>
                    <a:pt x="505" y="86"/>
                  </a:lnTo>
                  <a:lnTo>
                    <a:pt x="502" y="109"/>
                  </a:lnTo>
                  <a:lnTo>
                    <a:pt x="493" y="129"/>
                  </a:lnTo>
                  <a:lnTo>
                    <a:pt x="479" y="146"/>
                  </a:lnTo>
                  <a:lnTo>
                    <a:pt x="463" y="159"/>
                  </a:lnTo>
                  <a:lnTo>
                    <a:pt x="442" y="168"/>
                  </a:lnTo>
                  <a:lnTo>
                    <a:pt x="419" y="172"/>
                  </a:lnTo>
                  <a:lnTo>
                    <a:pt x="85" y="172"/>
                  </a:lnTo>
                  <a:lnTo>
                    <a:pt x="63" y="168"/>
                  </a:lnTo>
                  <a:lnTo>
                    <a:pt x="42" y="159"/>
                  </a:lnTo>
                  <a:lnTo>
                    <a:pt x="26" y="146"/>
                  </a:lnTo>
                  <a:lnTo>
                    <a:pt x="12" y="129"/>
                  </a:lnTo>
                  <a:lnTo>
                    <a:pt x="3" y="109"/>
                  </a:lnTo>
                  <a:lnTo>
                    <a:pt x="0" y="86"/>
                  </a:lnTo>
                  <a:lnTo>
                    <a:pt x="3" y="63"/>
                  </a:lnTo>
                  <a:lnTo>
                    <a:pt x="12" y="42"/>
                  </a:lnTo>
                  <a:lnTo>
                    <a:pt x="26" y="25"/>
                  </a:lnTo>
                  <a:lnTo>
                    <a:pt x="42" y="11"/>
                  </a:lnTo>
                  <a:lnTo>
                    <a:pt x="63" y="3"/>
                  </a:lnTo>
                  <a:lnTo>
                    <a:pt x="85"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rgbClr val="49BF64"/>
                </a:solidFill>
              </a:endParaRPr>
            </a:p>
          </p:txBody>
        </p:sp>
        <p:sp>
          <p:nvSpPr>
            <p:cNvPr id="13" name="Freeform 54">
              <a:extLst>
                <a:ext uri="{FF2B5EF4-FFF2-40B4-BE49-F238E27FC236}">
                  <a16:creationId xmlns:a16="http://schemas.microsoft.com/office/drawing/2014/main" id="{043E7502-51CF-4BA2-AC69-0AC1789F26A3}"/>
                </a:ext>
              </a:extLst>
            </p:cNvPr>
            <p:cNvSpPr>
              <a:spLocks/>
            </p:cNvSpPr>
            <p:nvPr/>
          </p:nvSpPr>
          <p:spPr bwMode="auto">
            <a:xfrm>
              <a:off x="3071312" y="5111355"/>
              <a:ext cx="71046" cy="40788"/>
            </a:xfrm>
            <a:custGeom>
              <a:avLst/>
              <a:gdLst>
                <a:gd name="T0" fmla="*/ 415 w 492"/>
                <a:gd name="T1" fmla="*/ 0 h 296"/>
                <a:gd name="T2" fmla="*/ 432 w 492"/>
                <a:gd name="T3" fmla="*/ 3 h 296"/>
                <a:gd name="T4" fmla="*/ 450 w 492"/>
                <a:gd name="T5" fmla="*/ 10 h 296"/>
                <a:gd name="T6" fmla="*/ 465 w 492"/>
                <a:gd name="T7" fmla="*/ 21 h 296"/>
                <a:gd name="T8" fmla="*/ 478 w 492"/>
                <a:gd name="T9" fmla="*/ 36 h 296"/>
                <a:gd name="T10" fmla="*/ 487 w 492"/>
                <a:gd name="T11" fmla="*/ 53 h 296"/>
                <a:gd name="T12" fmla="*/ 492 w 492"/>
                <a:gd name="T13" fmla="*/ 72 h 296"/>
                <a:gd name="T14" fmla="*/ 492 w 492"/>
                <a:gd name="T15" fmla="*/ 92 h 296"/>
                <a:gd name="T16" fmla="*/ 489 w 492"/>
                <a:gd name="T17" fmla="*/ 109 h 296"/>
                <a:gd name="T18" fmla="*/ 482 w 492"/>
                <a:gd name="T19" fmla="*/ 127 h 296"/>
                <a:gd name="T20" fmla="*/ 471 w 492"/>
                <a:gd name="T21" fmla="*/ 142 h 296"/>
                <a:gd name="T22" fmla="*/ 456 w 492"/>
                <a:gd name="T23" fmla="*/ 155 h 296"/>
                <a:gd name="T24" fmla="*/ 439 w 492"/>
                <a:gd name="T25" fmla="*/ 164 h 296"/>
                <a:gd name="T26" fmla="*/ 116 w 492"/>
                <a:gd name="T27" fmla="*/ 290 h 296"/>
                <a:gd name="T28" fmla="*/ 101 w 492"/>
                <a:gd name="T29" fmla="*/ 294 h 296"/>
                <a:gd name="T30" fmla="*/ 85 w 492"/>
                <a:gd name="T31" fmla="*/ 296 h 296"/>
                <a:gd name="T32" fmla="*/ 65 w 492"/>
                <a:gd name="T33" fmla="*/ 293 h 296"/>
                <a:gd name="T34" fmla="*/ 46 w 492"/>
                <a:gd name="T35" fmla="*/ 287 h 296"/>
                <a:gd name="T36" fmla="*/ 29 w 492"/>
                <a:gd name="T37" fmla="*/ 275 h 296"/>
                <a:gd name="T38" fmla="*/ 15 w 492"/>
                <a:gd name="T39" fmla="*/ 260 h 296"/>
                <a:gd name="T40" fmla="*/ 6 w 492"/>
                <a:gd name="T41" fmla="*/ 241 h 296"/>
                <a:gd name="T42" fmla="*/ 0 w 492"/>
                <a:gd name="T43" fmla="*/ 223 h 296"/>
                <a:gd name="T44" fmla="*/ 0 w 492"/>
                <a:gd name="T45" fmla="*/ 203 h 296"/>
                <a:gd name="T46" fmla="*/ 4 w 492"/>
                <a:gd name="T47" fmla="*/ 186 h 296"/>
                <a:gd name="T48" fmla="*/ 11 w 492"/>
                <a:gd name="T49" fmla="*/ 168 h 296"/>
                <a:gd name="T50" fmla="*/ 22 w 492"/>
                <a:gd name="T51" fmla="*/ 154 h 296"/>
                <a:gd name="T52" fmla="*/ 37 w 492"/>
                <a:gd name="T53" fmla="*/ 141 h 296"/>
                <a:gd name="T54" fmla="*/ 53 w 492"/>
                <a:gd name="T55" fmla="*/ 132 h 296"/>
                <a:gd name="T56" fmla="*/ 377 w 492"/>
                <a:gd name="T57" fmla="*/ 5 h 296"/>
                <a:gd name="T58" fmla="*/ 395 w 492"/>
                <a:gd name="T59" fmla="*/ 0 h 296"/>
                <a:gd name="T60" fmla="*/ 415 w 492"/>
                <a:gd name="T61" fmla="*/ 0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92" h="296">
                  <a:moveTo>
                    <a:pt x="415" y="0"/>
                  </a:moveTo>
                  <a:lnTo>
                    <a:pt x="432" y="3"/>
                  </a:lnTo>
                  <a:lnTo>
                    <a:pt x="450" y="10"/>
                  </a:lnTo>
                  <a:lnTo>
                    <a:pt x="465" y="21"/>
                  </a:lnTo>
                  <a:lnTo>
                    <a:pt x="478" y="36"/>
                  </a:lnTo>
                  <a:lnTo>
                    <a:pt x="487" y="53"/>
                  </a:lnTo>
                  <a:lnTo>
                    <a:pt x="492" y="72"/>
                  </a:lnTo>
                  <a:lnTo>
                    <a:pt x="492" y="92"/>
                  </a:lnTo>
                  <a:lnTo>
                    <a:pt x="489" y="109"/>
                  </a:lnTo>
                  <a:lnTo>
                    <a:pt x="482" y="127"/>
                  </a:lnTo>
                  <a:lnTo>
                    <a:pt x="471" y="142"/>
                  </a:lnTo>
                  <a:lnTo>
                    <a:pt x="456" y="155"/>
                  </a:lnTo>
                  <a:lnTo>
                    <a:pt x="439" y="164"/>
                  </a:lnTo>
                  <a:lnTo>
                    <a:pt x="116" y="290"/>
                  </a:lnTo>
                  <a:lnTo>
                    <a:pt x="101" y="294"/>
                  </a:lnTo>
                  <a:lnTo>
                    <a:pt x="85" y="296"/>
                  </a:lnTo>
                  <a:lnTo>
                    <a:pt x="65" y="293"/>
                  </a:lnTo>
                  <a:lnTo>
                    <a:pt x="46" y="287"/>
                  </a:lnTo>
                  <a:lnTo>
                    <a:pt x="29" y="275"/>
                  </a:lnTo>
                  <a:lnTo>
                    <a:pt x="15" y="260"/>
                  </a:lnTo>
                  <a:lnTo>
                    <a:pt x="6" y="241"/>
                  </a:lnTo>
                  <a:lnTo>
                    <a:pt x="0" y="223"/>
                  </a:lnTo>
                  <a:lnTo>
                    <a:pt x="0" y="203"/>
                  </a:lnTo>
                  <a:lnTo>
                    <a:pt x="4" y="186"/>
                  </a:lnTo>
                  <a:lnTo>
                    <a:pt x="11" y="168"/>
                  </a:lnTo>
                  <a:lnTo>
                    <a:pt x="22" y="154"/>
                  </a:lnTo>
                  <a:lnTo>
                    <a:pt x="37" y="141"/>
                  </a:lnTo>
                  <a:lnTo>
                    <a:pt x="53" y="132"/>
                  </a:lnTo>
                  <a:lnTo>
                    <a:pt x="377" y="5"/>
                  </a:lnTo>
                  <a:lnTo>
                    <a:pt x="395" y="0"/>
                  </a:lnTo>
                  <a:lnTo>
                    <a:pt x="415"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rgbClr val="49BF64"/>
                </a:solidFill>
              </a:endParaRPr>
            </a:p>
          </p:txBody>
        </p:sp>
        <p:sp>
          <p:nvSpPr>
            <p:cNvPr id="14" name="Freeform 55">
              <a:extLst>
                <a:ext uri="{FF2B5EF4-FFF2-40B4-BE49-F238E27FC236}">
                  <a16:creationId xmlns:a16="http://schemas.microsoft.com/office/drawing/2014/main" id="{950F02F4-AB4C-49D4-8226-B41BE02D2B1E}"/>
                </a:ext>
              </a:extLst>
            </p:cNvPr>
            <p:cNvSpPr>
              <a:spLocks/>
            </p:cNvSpPr>
            <p:nvPr/>
          </p:nvSpPr>
          <p:spPr bwMode="auto">
            <a:xfrm>
              <a:off x="3071312" y="5209357"/>
              <a:ext cx="71046" cy="40515"/>
            </a:xfrm>
            <a:custGeom>
              <a:avLst/>
              <a:gdLst>
                <a:gd name="T0" fmla="*/ 79 w 493"/>
                <a:gd name="T1" fmla="*/ 0 h 297"/>
                <a:gd name="T2" fmla="*/ 98 w 493"/>
                <a:gd name="T3" fmla="*/ 1 h 297"/>
                <a:gd name="T4" fmla="*/ 117 w 493"/>
                <a:gd name="T5" fmla="*/ 7 h 297"/>
                <a:gd name="T6" fmla="*/ 440 w 493"/>
                <a:gd name="T7" fmla="*/ 133 h 297"/>
                <a:gd name="T8" fmla="*/ 457 w 493"/>
                <a:gd name="T9" fmla="*/ 142 h 297"/>
                <a:gd name="T10" fmla="*/ 472 w 493"/>
                <a:gd name="T11" fmla="*/ 155 h 297"/>
                <a:gd name="T12" fmla="*/ 483 w 493"/>
                <a:gd name="T13" fmla="*/ 170 h 297"/>
                <a:gd name="T14" fmla="*/ 490 w 493"/>
                <a:gd name="T15" fmla="*/ 187 h 297"/>
                <a:gd name="T16" fmla="*/ 493 w 493"/>
                <a:gd name="T17" fmla="*/ 205 h 297"/>
                <a:gd name="T18" fmla="*/ 493 w 493"/>
                <a:gd name="T19" fmla="*/ 224 h 297"/>
                <a:gd name="T20" fmla="*/ 488 w 493"/>
                <a:gd name="T21" fmla="*/ 243 h 297"/>
                <a:gd name="T22" fmla="*/ 478 w 493"/>
                <a:gd name="T23" fmla="*/ 262 h 297"/>
                <a:gd name="T24" fmla="*/ 464 w 493"/>
                <a:gd name="T25" fmla="*/ 276 h 297"/>
                <a:gd name="T26" fmla="*/ 448 w 493"/>
                <a:gd name="T27" fmla="*/ 287 h 297"/>
                <a:gd name="T28" fmla="*/ 428 w 493"/>
                <a:gd name="T29" fmla="*/ 295 h 297"/>
                <a:gd name="T30" fmla="*/ 409 w 493"/>
                <a:gd name="T31" fmla="*/ 297 h 297"/>
                <a:gd name="T32" fmla="*/ 393 w 493"/>
                <a:gd name="T33" fmla="*/ 296 h 297"/>
                <a:gd name="T34" fmla="*/ 378 w 493"/>
                <a:gd name="T35" fmla="*/ 292 h 297"/>
                <a:gd name="T36" fmla="*/ 54 w 493"/>
                <a:gd name="T37" fmla="*/ 165 h 297"/>
                <a:gd name="T38" fmla="*/ 37 w 493"/>
                <a:gd name="T39" fmla="*/ 155 h 297"/>
                <a:gd name="T40" fmla="*/ 22 w 493"/>
                <a:gd name="T41" fmla="*/ 143 h 297"/>
                <a:gd name="T42" fmla="*/ 12 w 493"/>
                <a:gd name="T43" fmla="*/ 128 h 297"/>
                <a:gd name="T44" fmla="*/ 5 w 493"/>
                <a:gd name="T45" fmla="*/ 111 h 297"/>
                <a:gd name="T46" fmla="*/ 0 w 493"/>
                <a:gd name="T47" fmla="*/ 92 h 297"/>
                <a:gd name="T48" fmla="*/ 1 w 493"/>
                <a:gd name="T49" fmla="*/ 74 h 297"/>
                <a:gd name="T50" fmla="*/ 7 w 493"/>
                <a:gd name="T51" fmla="*/ 54 h 297"/>
                <a:gd name="T52" fmla="*/ 16 w 493"/>
                <a:gd name="T53" fmla="*/ 38 h 297"/>
                <a:gd name="T54" fmla="*/ 28 w 493"/>
                <a:gd name="T55" fmla="*/ 23 h 297"/>
                <a:gd name="T56" fmla="*/ 44 w 493"/>
                <a:gd name="T57" fmla="*/ 12 h 297"/>
                <a:gd name="T58" fmla="*/ 60 w 493"/>
                <a:gd name="T59" fmla="*/ 5 h 297"/>
                <a:gd name="T60" fmla="*/ 79 w 493"/>
                <a:gd name="T61" fmla="*/ 0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93" h="297">
                  <a:moveTo>
                    <a:pt x="79" y="0"/>
                  </a:moveTo>
                  <a:lnTo>
                    <a:pt x="98" y="1"/>
                  </a:lnTo>
                  <a:lnTo>
                    <a:pt x="117" y="7"/>
                  </a:lnTo>
                  <a:lnTo>
                    <a:pt x="440" y="133"/>
                  </a:lnTo>
                  <a:lnTo>
                    <a:pt x="457" y="142"/>
                  </a:lnTo>
                  <a:lnTo>
                    <a:pt x="472" y="155"/>
                  </a:lnTo>
                  <a:lnTo>
                    <a:pt x="483" y="170"/>
                  </a:lnTo>
                  <a:lnTo>
                    <a:pt x="490" y="187"/>
                  </a:lnTo>
                  <a:lnTo>
                    <a:pt x="493" y="205"/>
                  </a:lnTo>
                  <a:lnTo>
                    <a:pt x="493" y="224"/>
                  </a:lnTo>
                  <a:lnTo>
                    <a:pt x="488" y="243"/>
                  </a:lnTo>
                  <a:lnTo>
                    <a:pt x="478" y="262"/>
                  </a:lnTo>
                  <a:lnTo>
                    <a:pt x="464" y="276"/>
                  </a:lnTo>
                  <a:lnTo>
                    <a:pt x="448" y="287"/>
                  </a:lnTo>
                  <a:lnTo>
                    <a:pt x="428" y="295"/>
                  </a:lnTo>
                  <a:lnTo>
                    <a:pt x="409" y="297"/>
                  </a:lnTo>
                  <a:lnTo>
                    <a:pt x="393" y="296"/>
                  </a:lnTo>
                  <a:lnTo>
                    <a:pt x="378" y="292"/>
                  </a:lnTo>
                  <a:lnTo>
                    <a:pt x="54" y="165"/>
                  </a:lnTo>
                  <a:lnTo>
                    <a:pt x="37" y="155"/>
                  </a:lnTo>
                  <a:lnTo>
                    <a:pt x="22" y="143"/>
                  </a:lnTo>
                  <a:lnTo>
                    <a:pt x="12" y="128"/>
                  </a:lnTo>
                  <a:lnTo>
                    <a:pt x="5" y="111"/>
                  </a:lnTo>
                  <a:lnTo>
                    <a:pt x="0" y="92"/>
                  </a:lnTo>
                  <a:lnTo>
                    <a:pt x="1" y="74"/>
                  </a:lnTo>
                  <a:lnTo>
                    <a:pt x="7" y="54"/>
                  </a:lnTo>
                  <a:lnTo>
                    <a:pt x="16" y="38"/>
                  </a:lnTo>
                  <a:lnTo>
                    <a:pt x="28" y="23"/>
                  </a:lnTo>
                  <a:lnTo>
                    <a:pt x="44" y="12"/>
                  </a:lnTo>
                  <a:lnTo>
                    <a:pt x="60" y="5"/>
                  </a:lnTo>
                  <a:lnTo>
                    <a:pt x="7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rgbClr val="49BF64"/>
                </a:solidFill>
              </a:endParaRPr>
            </a:p>
          </p:txBody>
        </p:sp>
        <p:grpSp>
          <p:nvGrpSpPr>
            <p:cNvPr id="61" name="Group 60">
              <a:extLst>
                <a:ext uri="{FF2B5EF4-FFF2-40B4-BE49-F238E27FC236}">
                  <a16:creationId xmlns:a16="http://schemas.microsoft.com/office/drawing/2014/main" id="{B2FD3834-5364-4570-A146-A4A4CAF9E14F}"/>
                </a:ext>
              </a:extLst>
            </p:cNvPr>
            <p:cNvGrpSpPr/>
            <p:nvPr/>
          </p:nvGrpSpPr>
          <p:grpSpPr>
            <a:xfrm>
              <a:off x="3152036" y="3443514"/>
              <a:ext cx="776076" cy="735617"/>
              <a:chOff x="3151081" y="3002829"/>
              <a:chExt cx="776076" cy="735617"/>
            </a:xfrm>
          </p:grpSpPr>
          <p:sp>
            <p:nvSpPr>
              <p:cNvPr id="21" name="Oval 20">
                <a:extLst>
                  <a:ext uri="{FF2B5EF4-FFF2-40B4-BE49-F238E27FC236}">
                    <a16:creationId xmlns:a16="http://schemas.microsoft.com/office/drawing/2014/main" id="{3CEC1F16-6859-4684-B800-C277D1A7084B}"/>
                  </a:ext>
                </a:extLst>
              </p:cNvPr>
              <p:cNvSpPr/>
              <p:nvPr/>
            </p:nvSpPr>
            <p:spPr>
              <a:xfrm>
                <a:off x="3151081" y="3002829"/>
                <a:ext cx="776076" cy="735617"/>
              </a:xfrm>
              <a:prstGeom prst="ellipse">
                <a:avLst/>
              </a:prstGeom>
              <a:solidFill>
                <a:schemeClr val="accent1">
                  <a:lumMod val="60000"/>
                  <a:lumOff val="40000"/>
                </a:schemeClr>
              </a:solidFill>
              <a:ln w="57150">
                <a:solidFill>
                  <a:schemeClr val="bg1">
                    <a:lumMod val="85000"/>
                  </a:schemeClr>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0" tIns="0" rIns="0" bIns="0" anchor="ctr"/>
              <a:lstStyle/>
              <a:p>
                <a:pPr algn="ctr"/>
                <a:endParaRPr lang="en-US" sz="1400" b="1" dirty="0">
                  <a:latin typeface="+mj-lt"/>
                </a:endParaRPr>
              </a:p>
            </p:txBody>
          </p:sp>
          <p:pic>
            <p:nvPicPr>
              <p:cNvPr id="5" name="Graphic 4" descr="Target">
                <a:extLst>
                  <a:ext uri="{FF2B5EF4-FFF2-40B4-BE49-F238E27FC236}">
                    <a16:creationId xmlns:a16="http://schemas.microsoft.com/office/drawing/2014/main" id="{2DCC5F7C-AD36-4032-BB52-60D85803A98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233176" y="3078472"/>
                <a:ext cx="611886" cy="576286"/>
              </a:xfrm>
              <a:prstGeom prst="rect">
                <a:avLst/>
              </a:prstGeom>
            </p:spPr>
          </p:pic>
        </p:grpSp>
        <p:grpSp>
          <p:nvGrpSpPr>
            <p:cNvPr id="62" name="Group 61">
              <a:extLst>
                <a:ext uri="{FF2B5EF4-FFF2-40B4-BE49-F238E27FC236}">
                  <a16:creationId xmlns:a16="http://schemas.microsoft.com/office/drawing/2014/main" id="{14973DF3-A096-4252-809B-5C5631904851}"/>
                </a:ext>
              </a:extLst>
            </p:cNvPr>
            <p:cNvGrpSpPr/>
            <p:nvPr/>
          </p:nvGrpSpPr>
          <p:grpSpPr>
            <a:xfrm>
              <a:off x="2595170" y="4851172"/>
              <a:ext cx="776076" cy="735617"/>
              <a:chOff x="3274793" y="4279685"/>
              <a:chExt cx="776076" cy="735617"/>
            </a:xfrm>
          </p:grpSpPr>
          <p:sp>
            <p:nvSpPr>
              <p:cNvPr id="16" name="Oval 15">
                <a:extLst>
                  <a:ext uri="{FF2B5EF4-FFF2-40B4-BE49-F238E27FC236}">
                    <a16:creationId xmlns:a16="http://schemas.microsoft.com/office/drawing/2014/main" id="{A1FCDF43-7DFA-4E5F-BCAA-5E82159FA439}"/>
                  </a:ext>
                </a:extLst>
              </p:cNvPr>
              <p:cNvSpPr/>
              <p:nvPr/>
            </p:nvSpPr>
            <p:spPr>
              <a:xfrm>
                <a:off x="3274793" y="4279685"/>
                <a:ext cx="776076" cy="735617"/>
              </a:xfrm>
              <a:prstGeom prst="ellipse">
                <a:avLst/>
              </a:prstGeom>
              <a:solidFill>
                <a:schemeClr val="accent2">
                  <a:lumMod val="60000"/>
                  <a:lumOff val="40000"/>
                </a:schemeClr>
              </a:solidFill>
              <a:ln w="57150">
                <a:solidFill>
                  <a:schemeClr val="bg1">
                    <a:lumMod val="85000"/>
                  </a:schemeClr>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0" tIns="0" rIns="0" bIns="0" anchor="ctr"/>
              <a:lstStyle/>
              <a:p>
                <a:pPr algn="ctr"/>
                <a:endParaRPr lang="en-US" sz="1400" b="1" dirty="0">
                  <a:latin typeface="+mj-lt"/>
                </a:endParaRPr>
              </a:p>
            </p:txBody>
          </p:sp>
          <p:pic>
            <p:nvPicPr>
              <p:cNvPr id="33" name="Graphic 32" descr="User network">
                <a:extLst>
                  <a:ext uri="{FF2B5EF4-FFF2-40B4-BE49-F238E27FC236}">
                    <a16:creationId xmlns:a16="http://schemas.microsoft.com/office/drawing/2014/main" id="{B02A7686-5600-40EB-BE92-A4A563B8CEE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384135" y="4375750"/>
                <a:ext cx="556339" cy="523971"/>
              </a:xfrm>
              <a:prstGeom prst="rect">
                <a:avLst/>
              </a:prstGeom>
            </p:spPr>
          </p:pic>
        </p:grpSp>
        <p:sp>
          <p:nvSpPr>
            <p:cNvPr id="44" name="Inhaltsplatzhalter 4">
              <a:extLst>
                <a:ext uri="{FF2B5EF4-FFF2-40B4-BE49-F238E27FC236}">
                  <a16:creationId xmlns:a16="http://schemas.microsoft.com/office/drawing/2014/main" id="{DB7B8ACD-9708-47A9-AF32-54F0498F3E46}"/>
                </a:ext>
              </a:extLst>
            </p:cNvPr>
            <p:cNvSpPr txBox="1">
              <a:spLocks/>
            </p:cNvSpPr>
            <p:nvPr/>
          </p:nvSpPr>
          <p:spPr>
            <a:xfrm>
              <a:off x="3626267" y="2198655"/>
              <a:ext cx="4585351" cy="413444"/>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0000"/>
                </a:lnSpc>
                <a:spcAft>
                  <a:spcPts val="0"/>
                </a:spcAft>
                <a:buNone/>
              </a:pPr>
              <a:r>
                <a:rPr lang="en-US" sz="3200" b="1" dirty="0">
                  <a:solidFill>
                    <a:srgbClr val="0BD0D9"/>
                  </a:solidFill>
                  <a:latin typeface="+mj-lt"/>
                </a:rPr>
                <a:t>Why do you need the $XX k?</a:t>
              </a:r>
              <a:endParaRPr lang="en-US" sz="2000" dirty="0">
                <a:solidFill>
                  <a:srgbClr val="002060"/>
                </a:solidFill>
                <a:latin typeface="+mj-lt"/>
              </a:endParaRPr>
            </a:p>
          </p:txBody>
        </p:sp>
        <p:sp>
          <p:nvSpPr>
            <p:cNvPr id="45" name="Freeform 53">
              <a:extLst>
                <a:ext uri="{FF2B5EF4-FFF2-40B4-BE49-F238E27FC236}">
                  <a16:creationId xmlns:a16="http://schemas.microsoft.com/office/drawing/2014/main" id="{165FDC89-F8B4-45C3-9E46-4FD339B7260C}"/>
                </a:ext>
              </a:extLst>
            </p:cNvPr>
            <p:cNvSpPr>
              <a:spLocks/>
            </p:cNvSpPr>
            <p:nvPr/>
          </p:nvSpPr>
          <p:spPr bwMode="auto">
            <a:xfrm>
              <a:off x="3076799" y="2345829"/>
              <a:ext cx="72779" cy="23542"/>
            </a:xfrm>
            <a:custGeom>
              <a:avLst/>
              <a:gdLst>
                <a:gd name="T0" fmla="*/ 85 w 505"/>
                <a:gd name="T1" fmla="*/ 0 h 172"/>
                <a:gd name="T2" fmla="*/ 419 w 505"/>
                <a:gd name="T3" fmla="*/ 0 h 172"/>
                <a:gd name="T4" fmla="*/ 442 w 505"/>
                <a:gd name="T5" fmla="*/ 3 h 172"/>
                <a:gd name="T6" fmla="*/ 463 w 505"/>
                <a:gd name="T7" fmla="*/ 11 h 172"/>
                <a:gd name="T8" fmla="*/ 479 w 505"/>
                <a:gd name="T9" fmla="*/ 25 h 172"/>
                <a:gd name="T10" fmla="*/ 493 w 505"/>
                <a:gd name="T11" fmla="*/ 42 h 172"/>
                <a:gd name="T12" fmla="*/ 502 w 505"/>
                <a:gd name="T13" fmla="*/ 62 h 172"/>
                <a:gd name="T14" fmla="*/ 505 w 505"/>
                <a:gd name="T15" fmla="*/ 86 h 172"/>
                <a:gd name="T16" fmla="*/ 502 w 505"/>
                <a:gd name="T17" fmla="*/ 109 h 172"/>
                <a:gd name="T18" fmla="*/ 493 w 505"/>
                <a:gd name="T19" fmla="*/ 129 h 172"/>
                <a:gd name="T20" fmla="*/ 479 w 505"/>
                <a:gd name="T21" fmla="*/ 146 h 172"/>
                <a:gd name="T22" fmla="*/ 463 w 505"/>
                <a:gd name="T23" fmla="*/ 159 h 172"/>
                <a:gd name="T24" fmla="*/ 442 w 505"/>
                <a:gd name="T25" fmla="*/ 168 h 172"/>
                <a:gd name="T26" fmla="*/ 419 w 505"/>
                <a:gd name="T27" fmla="*/ 172 h 172"/>
                <a:gd name="T28" fmla="*/ 85 w 505"/>
                <a:gd name="T29" fmla="*/ 172 h 172"/>
                <a:gd name="T30" fmla="*/ 63 w 505"/>
                <a:gd name="T31" fmla="*/ 168 h 172"/>
                <a:gd name="T32" fmla="*/ 42 w 505"/>
                <a:gd name="T33" fmla="*/ 159 h 172"/>
                <a:gd name="T34" fmla="*/ 26 w 505"/>
                <a:gd name="T35" fmla="*/ 146 h 172"/>
                <a:gd name="T36" fmla="*/ 12 w 505"/>
                <a:gd name="T37" fmla="*/ 129 h 172"/>
                <a:gd name="T38" fmla="*/ 3 w 505"/>
                <a:gd name="T39" fmla="*/ 109 h 172"/>
                <a:gd name="T40" fmla="*/ 0 w 505"/>
                <a:gd name="T41" fmla="*/ 86 h 172"/>
                <a:gd name="T42" fmla="*/ 3 w 505"/>
                <a:gd name="T43" fmla="*/ 63 h 172"/>
                <a:gd name="T44" fmla="*/ 12 w 505"/>
                <a:gd name="T45" fmla="*/ 42 h 172"/>
                <a:gd name="T46" fmla="*/ 26 w 505"/>
                <a:gd name="T47" fmla="*/ 25 h 172"/>
                <a:gd name="T48" fmla="*/ 42 w 505"/>
                <a:gd name="T49" fmla="*/ 11 h 172"/>
                <a:gd name="T50" fmla="*/ 63 w 505"/>
                <a:gd name="T51" fmla="*/ 3 h 172"/>
                <a:gd name="T52" fmla="*/ 85 w 505"/>
                <a:gd name="T53" fmla="*/ 0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05" h="172">
                  <a:moveTo>
                    <a:pt x="85" y="0"/>
                  </a:moveTo>
                  <a:lnTo>
                    <a:pt x="419" y="0"/>
                  </a:lnTo>
                  <a:lnTo>
                    <a:pt x="442" y="3"/>
                  </a:lnTo>
                  <a:lnTo>
                    <a:pt x="463" y="11"/>
                  </a:lnTo>
                  <a:lnTo>
                    <a:pt x="479" y="25"/>
                  </a:lnTo>
                  <a:lnTo>
                    <a:pt x="493" y="42"/>
                  </a:lnTo>
                  <a:lnTo>
                    <a:pt x="502" y="62"/>
                  </a:lnTo>
                  <a:lnTo>
                    <a:pt x="505" y="86"/>
                  </a:lnTo>
                  <a:lnTo>
                    <a:pt x="502" y="109"/>
                  </a:lnTo>
                  <a:lnTo>
                    <a:pt x="493" y="129"/>
                  </a:lnTo>
                  <a:lnTo>
                    <a:pt x="479" y="146"/>
                  </a:lnTo>
                  <a:lnTo>
                    <a:pt x="463" y="159"/>
                  </a:lnTo>
                  <a:lnTo>
                    <a:pt x="442" y="168"/>
                  </a:lnTo>
                  <a:lnTo>
                    <a:pt x="419" y="172"/>
                  </a:lnTo>
                  <a:lnTo>
                    <a:pt x="85" y="172"/>
                  </a:lnTo>
                  <a:lnTo>
                    <a:pt x="63" y="168"/>
                  </a:lnTo>
                  <a:lnTo>
                    <a:pt x="42" y="159"/>
                  </a:lnTo>
                  <a:lnTo>
                    <a:pt x="26" y="146"/>
                  </a:lnTo>
                  <a:lnTo>
                    <a:pt x="12" y="129"/>
                  </a:lnTo>
                  <a:lnTo>
                    <a:pt x="3" y="109"/>
                  </a:lnTo>
                  <a:lnTo>
                    <a:pt x="0" y="86"/>
                  </a:lnTo>
                  <a:lnTo>
                    <a:pt x="3" y="63"/>
                  </a:lnTo>
                  <a:lnTo>
                    <a:pt x="12" y="42"/>
                  </a:lnTo>
                  <a:lnTo>
                    <a:pt x="26" y="25"/>
                  </a:lnTo>
                  <a:lnTo>
                    <a:pt x="42" y="11"/>
                  </a:lnTo>
                  <a:lnTo>
                    <a:pt x="63" y="3"/>
                  </a:lnTo>
                  <a:lnTo>
                    <a:pt x="85"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rgbClr val="49BF64"/>
                </a:solidFill>
              </a:endParaRPr>
            </a:p>
          </p:txBody>
        </p:sp>
        <p:sp>
          <p:nvSpPr>
            <p:cNvPr id="46" name="Freeform 54">
              <a:extLst>
                <a:ext uri="{FF2B5EF4-FFF2-40B4-BE49-F238E27FC236}">
                  <a16:creationId xmlns:a16="http://schemas.microsoft.com/office/drawing/2014/main" id="{548B6AA3-9DD5-49C6-9B1A-38DAD2A5DFFF}"/>
                </a:ext>
              </a:extLst>
            </p:cNvPr>
            <p:cNvSpPr>
              <a:spLocks/>
            </p:cNvSpPr>
            <p:nvPr/>
          </p:nvSpPr>
          <p:spPr bwMode="auto">
            <a:xfrm>
              <a:off x="3071312" y="2288068"/>
              <a:ext cx="71046" cy="40788"/>
            </a:xfrm>
            <a:custGeom>
              <a:avLst/>
              <a:gdLst>
                <a:gd name="T0" fmla="*/ 415 w 492"/>
                <a:gd name="T1" fmla="*/ 0 h 296"/>
                <a:gd name="T2" fmla="*/ 432 w 492"/>
                <a:gd name="T3" fmla="*/ 3 h 296"/>
                <a:gd name="T4" fmla="*/ 450 w 492"/>
                <a:gd name="T5" fmla="*/ 10 h 296"/>
                <a:gd name="T6" fmla="*/ 465 w 492"/>
                <a:gd name="T7" fmla="*/ 21 h 296"/>
                <a:gd name="T8" fmla="*/ 478 w 492"/>
                <a:gd name="T9" fmla="*/ 36 h 296"/>
                <a:gd name="T10" fmla="*/ 487 w 492"/>
                <a:gd name="T11" fmla="*/ 53 h 296"/>
                <a:gd name="T12" fmla="*/ 492 w 492"/>
                <a:gd name="T13" fmla="*/ 72 h 296"/>
                <a:gd name="T14" fmla="*/ 492 w 492"/>
                <a:gd name="T15" fmla="*/ 92 h 296"/>
                <a:gd name="T16" fmla="*/ 489 w 492"/>
                <a:gd name="T17" fmla="*/ 109 h 296"/>
                <a:gd name="T18" fmla="*/ 482 w 492"/>
                <a:gd name="T19" fmla="*/ 127 h 296"/>
                <a:gd name="T20" fmla="*/ 471 w 492"/>
                <a:gd name="T21" fmla="*/ 142 h 296"/>
                <a:gd name="T22" fmla="*/ 456 w 492"/>
                <a:gd name="T23" fmla="*/ 155 h 296"/>
                <a:gd name="T24" fmla="*/ 439 w 492"/>
                <a:gd name="T25" fmla="*/ 164 h 296"/>
                <a:gd name="T26" fmla="*/ 116 w 492"/>
                <a:gd name="T27" fmla="*/ 290 h 296"/>
                <a:gd name="T28" fmla="*/ 101 w 492"/>
                <a:gd name="T29" fmla="*/ 294 h 296"/>
                <a:gd name="T30" fmla="*/ 85 w 492"/>
                <a:gd name="T31" fmla="*/ 296 h 296"/>
                <a:gd name="T32" fmla="*/ 65 w 492"/>
                <a:gd name="T33" fmla="*/ 293 h 296"/>
                <a:gd name="T34" fmla="*/ 46 w 492"/>
                <a:gd name="T35" fmla="*/ 287 h 296"/>
                <a:gd name="T36" fmla="*/ 29 w 492"/>
                <a:gd name="T37" fmla="*/ 275 h 296"/>
                <a:gd name="T38" fmla="*/ 15 w 492"/>
                <a:gd name="T39" fmla="*/ 260 h 296"/>
                <a:gd name="T40" fmla="*/ 6 w 492"/>
                <a:gd name="T41" fmla="*/ 241 h 296"/>
                <a:gd name="T42" fmla="*/ 0 w 492"/>
                <a:gd name="T43" fmla="*/ 223 h 296"/>
                <a:gd name="T44" fmla="*/ 0 w 492"/>
                <a:gd name="T45" fmla="*/ 203 h 296"/>
                <a:gd name="T46" fmla="*/ 4 w 492"/>
                <a:gd name="T47" fmla="*/ 186 h 296"/>
                <a:gd name="T48" fmla="*/ 11 w 492"/>
                <a:gd name="T49" fmla="*/ 168 h 296"/>
                <a:gd name="T50" fmla="*/ 22 w 492"/>
                <a:gd name="T51" fmla="*/ 154 h 296"/>
                <a:gd name="T52" fmla="*/ 37 w 492"/>
                <a:gd name="T53" fmla="*/ 141 h 296"/>
                <a:gd name="T54" fmla="*/ 53 w 492"/>
                <a:gd name="T55" fmla="*/ 132 h 296"/>
                <a:gd name="T56" fmla="*/ 377 w 492"/>
                <a:gd name="T57" fmla="*/ 5 h 296"/>
                <a:gd name="T58" fmla="*/ 395 w 492"/>
                <a:gd name="T59" fmla="*/ 0 h 296"/>
                <a:gd name="T60" fmla="*/ 415 w 492"/>
                <a:gd name="T61" fmla="*/ 0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92" h="296">
                  <a:moveTo>
                    <a:pt x="415" y="0"/>
                  </a:moveTo>
                  <a:lnTo>
                    <a:pt x="432" y="3"/>
                  </a:lnTo>
                  <a:lnTo>
                    <a:pt x="450" y="10"/>
                  </a:lnTo>
                  <a:lnTo>
                    <a:pt x="465" y="21"/>
                  </a:lnTo>
                  <a:lnTo>
                    <a:pt x="478" y="36"/>
                  </a:lnTo>
                  <a:lnTo>
                    <a:pt x="487" y="53"/>
                  </a:lnTo>
                  <a:lnTo>
                    <a:pt x="492" y="72"/>
                  </a:lnTo>
                  <a:lnTo>
                    <a:pt x="492" y="92"/>
                  </a:lnTo>
                  <a:lnTo>
                    <a:pt x="489" y="109"/>
                  </a:lnTo>
                  <a:lnTo>
                    <a:pt x="482" y="127"/>
                  </a:lnTo>
                  <a:lnTo>
                    <a:pt x="471" y="142"/>
                  </a:lnTo>
                  <a:lnTo>
                    <a:pt x="456" y="155"/>
                  </a:lnTo>
                  <a:lnTo>
                    <a:pt x="439" y="164"/>
                  </a:lnTo>
                  <a:lnTo>
                    <a:pt x="116" y="290"/>
                  </a:lnTo>
                  <a:lnTo>
                    <a:pt x="101" y="294"/>
                  </a:lnTo>
                  <a:lnTo>
                    <a:pt x="85" y="296"/>
                  </a:lnTo>
                  <a:lnTo>
                    <a:pt x="65" y="293"/>
                  </a:lnTo>
                  <a:lnTo>
                    <a:pt x="46" y="287"/>
                  </a:lnTo>
                  <a:lnTo>
                    <a:pt x="29" y="275"/>
                  </a:lnTo>
                  <a:lnTo>
                    <a:pt x="15" y="260"/>
                  </a:lnTo>
                  <a:lnTo>
                    <a:pt x="6" y="241"/>
                  </a:lnTo>
                  <a:lnTo>
                    <a:pt x="0" y="223"/>
                  </a:lnTo>
                  <a:lnTo>
                    <a:pt x="0" y="203"/>
                  </a:lnTo>
                  <a:lnTo>
                    <a:pt x="4" y="186"/>
                  </a:lnTo>
                  <a:lnTo>
                    <a:pt x="11" y="168"/>
                  </a:lnTo>
                  <a:lnTo>
                    <a:pt x="22" y="154"/>
                  </a:lnTo>
                  <a:lnTo>
                    <a:pt x="37" y="141"/>
                  </a:lnTo>
                  <a:lnTo>
                    <a:pt x="53" y="132"/>
                  </a:lnTo>
                  <a:lnTo>
                    <a:pt x="377" y="5"/>
                  </a:lnTo>
                  <a:lnTo>
                    <a:pt x="395" y="0"/>
                  </a:lnTo>
                  <a:lnTo>
                    <a:pt x="415"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rgbClr val="49BF64"/>
                </a:solidFill>
              </a:endParaRPr>
            </a:p>
          </p:txBody>
        </p:sp>
        <p:sp>
          <p:nvSpPr>
            <p:cNvPr id="47" name="Freeform 55">
              <a:extLst>
                <a:ext uri="{FF2B5EF4-FFF2-40B4-BE49-F238E27FC236}">
                  <a16:creationId xmlns:a16="http://schemas.microsoft.com/office/drawing/2014/main" id="{BDA44E71-359D-4327-B1A6-A85538246610}"/>
                </a:ext>
              </a:extLst>
            </p:cNvPr>
            <p:cNvSpPr>
              <a:spLocks/>
            </p:cNvSpPr>
            <p:nvPr/>
          </p:nvSpPr>
          <p:spPr bwMode="auto">
            <a:xfrm>
              <a:off x="3071312" y="2386070"/>
              <a:ext cx="71046" cy="40515"/>
            </a:xfrm>
            <a:custGeom>
              <a:avLst/>
              <a:gdLst>
                <a:gd name="T0" fmla="*/ 79 w 493"/>
                <a:gd name="T1" fmla="*/ 0 h 297"/>
                <a:gd name="T2" fmla="*/ 98 w 493"/>
                <a:gd name="T3" fmla="*/ 1 h 297"/>
                <a:gd name="T4" fmla="*/ 117 w 493"/>
                <a:gd name="T5" fmla="*/ 7 h 297"/>
                <a:gd name="T6" fmla="*/ 440 w 493"/>
                <a:gd name="T7" fmla="*/ 133 h 297"/>
                <a:gd name="T8" fmla="*/ 457 w 493"/>
                <a:gd name="T9" fmla="*/ 142 h 297"/>
                <a:gd name="T10" fmla="*/ 472 w 493"/>
                <a:gd name="T11" fmla="*/ 155 h 297"/>
                <a:gd name="T12" fmla="*/ 483 w 493"/>
                <a:gd name="T13" fmla="*/ 170 h 297"/>
                <a:gd name="T14" fmla="*/ 490 w 493"/>
                <a:gd name="T15" fmla="*/ 187 h 297"/>
                <a:gd name="T16" fmla="*/ 493 w 493"/>
                <a:gd name="T17" fmla="*/ 205 h 297"/>
                <a:gd name="T18" fmla="*/ 493 w 493"/>
                <a:gd name="T19" fmla="*/ 224 h 297"/>
                <a:gd name="T20" fmla="*/ 488 w 493"/>
                <a:gd name="T21" fmla="*/ 243 h 297"/>
                <a:gd name="T22" fmla="*/ 478 w 493"/>
                <a:gd name="T23" fmla="*/ 262 h 297"/>
                <a:gd name="T24" fmla="*/ 464 w 493"/>
                <a:gd name="T25" fmla="*/ 276 h 297"/>
                <a:gd name="T26" fmla="*/ 448 w 493"/>
                <a:gd name="T27" fmla="*/ 287 h 297"/>
                <a:gd name="T28" fmla="*/ 428 w 493"/>
                <a:gd name="T29" fmla="*/ 295 h 297"/>
                <a:gd name="T30" fmla="*/ 409 w 493"/>
                <a:gd name="T31" fmla="*/ 297 h 297"/>
                <a:gd name="T32" fmla="*/ 393 w 493"/>
                <a:gd name="T33" fmla="*/ 296 h 297"/>
                <a:gd name="T34" fmla="*/ 378 w 493"/>
                <a:gd name="T35" fmla="*/ 292 h 297"/>
                <a:gd name="T36" fmla="*/ 54 w 493"/>
                <a:gd name="T37" fmla="*/ 165 h 297"/>
                <a:gd name="T38" fmla="*/ 37 w 493"/>
                <a:gd name="T39" fmla="*/ 155 h 297"/>
                <a:gd name="T40" fmla="*/ 22 w 493"/>
                <a:gd name="T41" fmla="*/ 143 h 297"/>
                <a:gd name="T42" fmla="*/ 12 w 493"/>
                <a:gd name="T43" fmla="*/ 128 h 297"/>
                <a:gd name="T44" fmla="*/ 5 w 493"/>
                <a:gd name="T45" fmla="*/ 111 h 297"/>
                <a:gd name="T46" fmla="*/ 0 w 493"/>
                <a:gd name="T47" fmla="*/ 92 h 297"/>
                <a:gd name="T48" fmla="*/ 1 w 493"/>
                <a:gd name="T49" fmla="*/ 74 h 297"/>
                <a:gd name="T50" fmla="*/ 7 w 493"/>
                <a:gd name="T51" fmla="*/ 54 h 297"/>
                <a:gd name="T52" fmla="*/ 16 w 493"/>
                <a:gd name="T53" fmla="*/ 38 h 297"/>
                <a:gd name="T54" fmla="*/ 28 w 493"/>
                <a:gd name="T55" fmla="*/ 23 h 297"/>
                <a:gd name="T56" fmla="*/ 44 w 493"/>
                <a:gd name="T57" fmla="*/ 12 h 297"/>
                <a:gd name="T58" fmla="*/ 60 w 493"/>
                <a:gd name="T59" fmla="*/ 5 h 297"/>
                <a:gd name="T60" fmla="*/ 79 w 493"/>
                <a:gd name="T61" fmla="*/ 0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93" h="297">
                  <a:moveTo>
                    <a:pt x="79" y="0"/>
                  </a:moveTo>
                  <a:lnTo>
                    <a:pt x="98" y="1"/>
                  </a:lnTo>
                  <a:lnTo>
                    <a:pt x="117" y="7"/>
                  </a:lnTo>
                  <a:lnTo>
                    <a:pt x="440" y="133"/>
                  </a:lnTo>
                  <a:lnTo>
                    <a:pt x="457" y="142"/>
                  </a:lnTo>
                  <a:lnTo>
                    <a:pt x="472" y="155"/>
                  </a:lnTo>
                  <a:lnTo>
                    <a:pt x="483" y="170"/>
                  </a:lnTo>
                  <a:lnTo>
                    <a:pt x="490" y="187"/>
                  </a:lnTo>
                  <a:lnTo>
                    <a:pt x="493" y="205"/>
                  </a:lnTo>
                  <a:lnTo>
                    <a:pt x="493" y="224"/>
                  </a:lnTo>
                  <a:lnTo>
                    <a:pt x="488" y="243"/>
                  </a:lnTo>
                  <a:lnTo>
                    <a:pt x="478" y="262"/>
                  </a:lnTo>
                  <a:lnTo>
                    <a:pt x="464" y="276"/>
                  </a:lnTo>
                  <a:lnTo>
                    <a:pt x="448" y="287"/>
                  </a:lnTo>
                  <a:lnTo>
                    <a:pt x="428" y="295"/>
                  </a:lnTo>
                  <a:lnTo>
                    <a:pt x="409" y="297"/>
                  </a:lnTo>
                  <a:lnTo>
                    <a:pt x="393" y="296"/>
                  </a:lnTo>
                  <a:lnTo>
                    <a:pt x="378" y="292"/>
                  </a:lnTo>
                  <a:lnTo>
                    <a:pt x="54" y="165"/>
                  </a:lnTo>
                  <a:lnTo>
                    <a:pt x="37" y="155"/>
                  </a:lnTo>
                  <a:lnTo>
                    <a:pt x="22" y="143"/>
                  </a:lnTo>
                  <a:lnTo>
                    <a:pt x="12" y="128"/>
                  </a:lnTo>
                  <a:lnTo>
                    <a:pt x="5" y="111"/>
                  </a:lnTo>
                  <a:lnTo>
                    <a:pt x="0" y="92"/>
                  </a:lnTo>
                  <a:lnTo>
                    <a:pt x="1" y="74"/>
                  </a:lnTo>
                  <a:lnTo>
                    <a:pt x="7" y="54"/>
                  </a:lnTo>
                  <a:lnTo>
                    <a:pt x="16" y="38"/>
                  </a:lnTo>
                  <a:lnTo>
                    <a:pt x="28" y="23"/>
                  </a:lnTo>
                  <a:lnTo>
                    <a:pt x="44" y="12"/>
                  </a:lnTo>
                  <a:lnTo>
                    <a:pt x="60" y="5"/>
                  </a:lnTo>
                  <a:lnTo>
                    <a:pt x="7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rgbClr val="49BF64"/>
                </a:solidFill>
              </a:endParaRPr>
            </a:p>
          </p:txBody>
        </p:sp>
        <p:grpSp>
          <p:nvGrpSpPr>
            <p:cNvPr id="57" name="Group 56">
              <a:extLst>
                <a:ext uri="{FF2B5EF4-FFF2-40B4-BE49-F238E27FC236}">
                  <a16:creationId xmlns:a16="http://schemas.microsoft.com/office/drawing/2014/main" id="{87E471BB-CE26-4B53-B987-9071068B3C8D}"/>
                </a:ext>
              </a:extLst>
            </p:cNvPr>
            <p:cNvGrpSpPr/>
            <p:nvPr/>
          </p:nvGrpSpPr>
          <p:grpSpPr>
            <a:xfrm>
              <a:off x="2595170" y="2027884"/>
              <a:ext cx="776076" cy="735617"/>
              <a:chOff x="2596125" y="1790265"/>
              <a:chExt cx="776076" cy="735617"/>
            </a:xfrm>
          </p:grpSpPr>
          <p:sp>
            <p:nvSpPr>
              <p:cNvPr id="48" name="Oval 47">
                <a:extLst>
                  <a:ext uri="{FF2B5EF4-FFF2-40B4-BE49-F238E27FC236}">
                    <a16:creationId xmlns:a16="http://schemas.microsoft.com/office/drawing/2014/main" id="{B3D0B9F9-78E6-4C6C-A51A-74E6B29AF35F}"/>
                  </a:ext>
                </a:extLst>
              </p:cNvPr>
              <p:cNvSpPr/>
              <p:nvPr/>
            </p:nvSpPr>
            <p:spPr>
              <a:xfrm>
                <a:off x="2596125" y="1790265"/>
                <a:ext cx="776076" cy="735617"/>
              </a:xfrm>
              <a:prstGeom prst="ellipse">
                <a:avLst/>
              </a:prstGeom>
              <a:solidFill>
                <a:srgbClr val="0BD0D9"/>
              </a:solidFill>
              <a:ln w="57150">
                <a:solidFill>
                  <a:schemeClr val="bg1">
                    <a:lumMod val="85000"/>
                  </a:schemeClr>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0" tIns="0" rIns="0" bIns="0" anchor="ctr"/>
              <a:lstStyle/>
              <a:p>
                <a:pPr algn="ctr"/>
                <a:endParaRPr lang="en-US" sz="1400" b="1" dirty="0">
                  <a:latin typeface="+mj-lt"/>
                </a:endParaRPr>
              </a:p>
            </p:txBody>
          </p:sp>
          <p:pic>
            <p:nvPicPr>
              <p:cNvPr id="41" name="Graphic 40" descr="Lightbulb and gear">
                <a:extLst>
                  <a:ext uri="{FF2B5EF4-FFF2-40B4-BE49-F238E27FC236}">
                    <a16:creationId xmlns:a16="http://schemas.microsoft.com/office/drawing/2014/main" id="{FA70F571-850C-4596-850B-28FBBF4758DC}"/>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693532" y="1915244"/>
                <a:ext cx="581262" cy="547444"/>
              </a:xfrm>
              <a:prstGeom prst="rect">
                <a:avLst/>
              </a:prstGeom>
            </p:spPr>
          </p:pic>
        </p:grpSp>
        <p:sp>
          <p:nvSpPr>
            <p:cNvPr id="50" name="Arc 49">
              <a:extLst>
                <a:ext uri="{FF2B5EF4-FFF2-40B4-BE49-F238E27FC236}">
                  <a16:creationId xmlns:a16="http://schemas.microsoft.com/office/drawing/2014/main" id="{320FB32E-98EF-4C7B-8932-42BE33BA5EC9}"/>
                </a:ext>
              </a:extLst>
            </p:cNvPr>
            <p:cNvSpPr/>
            <p:nvPr/>
          </p:nvSpPr>
          <p:spPr>
            <a:xfrm rot="785532">
              <a:off x="2891772" y="2992873"/>
              <a:ext cx="519433" cy="484876"/>
            </a:xfrm>
            <a:prstGeom prst="arc">
              <a:avLst>
                <a:gd name="adj1" fmla="val 16200000"/>
                <a:gd name="adj2" fmla="val 97663"/>
              </a:avLst>
            </a:prstGeom>
            <a:ln w="28575" cap="flat" cmpd="sng" algn="ctr">
              <a:solidFill>
                <a:schemeClr val="tx1">
                  <a:lumMod val="50000"/>
                  <a:lumOff val="50000"/>
                </a:schemeClr>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en-US"/>
            </a:p>
          </p:txBody>
        </p:sp>
        <p:sp>
          <p:nvSpPr>
            <p:cNvPr id="54" name="Arc 53">
              <a:extLst>
                <a:ext uri="{FF2B5EF4-FFF2-40B4-BE49-F238E27FC236}">
                  <a16:creationId xmlns:a16="http://schemas.microsoft.com/office/drawing/2014/main" id="{2F758A85-7781-4B0A-A181-75980E5FD90B}"/>
                </a:ext>
              </a:extLst>
            </p:cNvPr>
            <p:cNvSpPr/>
            <p:nvPr/>
          </p:nvSpPr>
          <p:spPr>
            <a:xfrm rot="4718733">
              <a:off x="2844367" y="4155478"/>
              <a:ext cx="519433" cy="484876"/>
            </a:xfrm>
            <a:prstGeom prst="arc">
              <a:avLst>
                <a:gd name="adj1" fmla="val 16200000"/>
                <a:gd name="adj2" fmla="val 97663"/>
              </a:avLst>
            </a:prstGeom>
            <a:ln w="28575" cap="flat" cmpd="sng" algn="ctr">
              <a:solidFill>
                <a:schemeClr val="tx1">
                  <a:lumMod val="50000"/>
                  <a:lumOff val="50000"/>
                </a:schemeClr>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en-US"/>
            </a:p>
          </p:txBody>
        </p:sp>
      </p:grpSp>
      <p:sp>
        <p:nvSpPr>
          <p:cNvPr id="59" name="Title 4">
            <a:extLst>
              <a:ext uri="{FF2B5EF4-FFF2-40B4-BE49-F238E27FC236}">
                <a16:creationId xmlns:a16="http://schemas.microsoft.com/office/drawing/2014/main" id="{F863ABB5-1DE9-4BD3-AFE8-9491FEFAC5FB}"/>
              </a:ext>
            </a:extLst>
          </p:cNvPr>
          <p:cNvSpPr txBox="1">
            <a:spLocks/>
          </p:cNvSpPr>
          <p:nvPr/>
        </p:nvSpPr>
        <p:spPr>
          <a:xfrm>
            <a:off x="517092" y="455085"/>
            <a:ext cx="11157817" cy="660511"/>
          </a:xfrm>
          <a:prstGeom prst="rect">
            <a:avLst/>
          </a:prstGeom>
        </p:spPr>
        <p:txBody>
          <a:bodyPr vert="horz" lIns="0" tIns="0" rIns="0" bIns="0" rtlCol="0" anchor="ctr">
            <a:normAutofit/>
          </a:bodyPr>
          <a:lstStyle>
            <a:lvl1pPr algn="ctr" defTabSz="914400" rtl="0" eaLnBrk="1" latinLnBrk="0" hangingPunct="1">
              <a:lnSpc>
                <a:spcPct val="90000"/>
              </a:lnSpc>
              <a:spcBef>
                <a:spcPct val="0"/>
              </a:spcBef>
              <a:buNone/>
              <a:defRPr sz="3200" kern="1200">
                <a:solidFill>
                  <a:schemeClr val="bg1">
                    <a:lumMod val="50000"/>
                  </a:schemeClr>
                </a:solidFill>
                <a:latin typeface="+mj-lt"/>
                <a:ea typeface="+mj-ea"/>
                <a:cs typeface="+mj-cs"/>
              </a:defRPr>
            </a:lvl1pPr>
          </a:lstStyle>
          <a:p>
            <a:r>
              <a:rPr lang="en-US" sz="4400" b="1" dirty="0">
                <a:solidFill>
                  <a:srgbClr val="17406D"/>
                </a:solidFill>
              </a:rPr>
              <a:t>Ask, Use of Grant Funds, Impact on Company</a:t>
            </a:r>
          </a:p>
        </p:txBody>
      </p:sp>
      <p:cxnSp>
        <p:nvCxnSpPr>
          <p:cNvPr id="25" name="Straight Connector 24">
            <a:extLst>
              <a:ext uri="{FF2B5EF4-FFF2-40B4-BE49-F238E27FC236}">
                <a16:creationId xmlns:a16="http://schemas.microsoft.com/office/drawing/2014/main" id="{9108A41B-59E9-473F-B8A0-B46386B99729}"/>
              </a:ext>
            </a:extLst>
          </p:cNvPr>
          <p:cNvCxnSpPr/>
          <p:nvPr/>
        </p:nvCxnSpPr>
        <p:spPr>
          <a:xfrm>
            <a:off x="5525655" y="1223452"/>
            <a:ext cx="1140690" cy="0"/>
          </a:xfrm>
          <a:prstGeom prst="line">
            <a:avLst/>
          </a:prstGeom>
          <a:ln w="38100">
            <a:solidFill>
              <a:srgbClr val="17406D"/>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99309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4">
            <a:extLst>
              <a:ext uri="{FF2B5EF4-FFF2-40B4-BE49-F238E27FC236}">
                <a16:creationId xmlns:a16="http://schemas.microsoft.com/office/drawing/2014/main" id="{DAAE7C72-884D-4593-9EE7-3AF50C6CB698}"/>
              </a:ext>
            </a:extLst>
          </p:cNvPr>
          <p:cNvSpPr txBox="1">
            <a:spLocks/>
          </p:cNvSpPr>
          <p:nvPr/>
        </p:nvSpPr>
        <p:spPr>
          <a:xfrm>
            <a:off x="517092" y="455085"/>
            <a:ext cx="11157817" cy="660511"/>
          </a:xfrm>
          <a:prstGeom prst="rect">
            <a:avLst/>
          </a:prstGeom>
        </p:spPr>
        <p:txBody>
          <a:bodyPr vert="horz" lIns="0" tIns="0" rIns="0" bIns="0" rtlCol="0" anchor="ctr">
            <a:normAutofit/>
          </a:bodyPr>
          <a:lstStyle>
            <a:lvl1pPr algn="ctr" defTabSz="914400" rtl="0" eaLnBrk="1" latinLnBrk="0" hangingPunct="1">
              <a:lnSpc>
                <a:spcPct val="90000"/>
              </a:lnSpc>
              <a:spcBef>
                <a:spcPct val="0"/>
              </a:spcBef>
              <a:buNone/>
              <a:defRPr sz="3200" kern="1200">
                <a:solidFill>
                  <a:schemeClr val="bg1">
                    <a:lumMod val="50000"/>
                  </a:schemeClr>
                </a:solidFill>
                <a:latin typeface="+mj-lt"/>
                <a:ea typeface="+mj-ea"/>
                <a:cs typeface="+mj-cs"/>
              </a:defRPr>
            </a:lvl1pPr>
          </a:lstStyle>
          <a:p>
            <a:pPr algn="l"/>
            <a:r>
              <a:rPr lang="en-US" sz="4400" b="1" dirty="0">
                <a:solidFill>
                  <a:srgbClr val="17406D"/>
                </a:solidFill>
              </a:rPr>
              <a:t>The Problem</a:t>
            </a:r>
          </a:p>
        </p:txBody>
      </p:sp>
      <p:sp>
        <p:nvSpPr>
          <p:cNvPr id="5" name="Rectangle 22">
            <a:extLst>
              <a:ext uri="{FF2B5EF4-FFF2-40B4-BE49-F238E27FC236}">
                <a16:creationId xmlns:a16="http://schemas.microsoft.com/office/drawing/2014/main" id="{B813B3F3-EAF4-4C25-A116-D0947980891E}"/>
              </a:ext>
            </a:extLst>
          </p:cNvPr>
          <p:cNvSpPr/>
          <p:nvPr/>
        </p:nvSpPr>
        <p:spPr>
          <a:xfrm>
            <a:off x="0" y="5909014"/>
            <a:ext cx="12201697" cy="48127"/>
          </a:xfrm>
          <a:prstGeom prst="rect">
            <a:avLst/>
          </a:prstGeom>
          <a:solidFill>
            <a:schemeClr val="accent1"/>
          </a:solidFill>
          <a:ln w="12700">
            <a:miter lim="400000"/>
          </a:ln>
        </p:spPr>
        <p:txBody>
          <a:bodyPr lIns="22860" rIns="22860" anchor="ctr"/>
          <a:lstStyle/>
          <a:p>
            <a:pPr algn="ctr">
              <a:defRPr>
                <a:solidFill>
                  <a:schemeClr val="accent5">
                    <a:hueOff val="-7200000"/>
                    <a:satOff val="-100001"/>
                  </a:schemeClr>
                </a:solidFill>
                <a:latin typeface="+mn-lt"/>
                <a:ea typeface="+mn-ea"/>
                <a:cs typeface="+mn-cs"/>
                <a:sym typeface="Montserrat Light"/>
              </a:defRPr>
            </a:pPr>
            <a:endParaRPr sz="900"/>
          </a:p>
        </p:txBody>
      </p:sp>
      <p:sp>
        <p:nvSpPr>
          <p:cNvPr id="14" name="Oval 1">
            <a:extLst>
              <a:ext uri="{FF2B5EF4-FFF2-40B4-BE49-F238E27FC236}">
                <a16:creationId xmlns:a16="http://schemas.microsoft.com/office/drawing/2014/main" id="{DA07EA06-04CC-42A1-8421-7A3DAB9479FF}"/>
              </a:ext>
            </a:extLst>
          </p:cNvPr>
          <p:cNvSpPr/>
          <p:nvPr/>
        </p:nvSpPr>
        <p:spPr>
          <a:xfrm>
            <a:off x="1735088" y="5902999"/>
            <a:ext cx="190633" cy="190633"/>
          </a:xfrm>
          <a:prstGeom prst="ellipse">
            <a:avLst/>
          </a:prstGeom>
          <a:solidFill>
            <a:schemeClr val="accent5">
              <a:hueOff val="-7200000"/>
              <a:satOff val="-100001"/>
            </a:schemeClr>
          </a:solidFill>
          <a:ln w="57150">
            <a:solidFill>
              <a:schemeClr val="accent1"/>
            </a:solidFill>
            <a:miter/>
          </a:ln>
        </p:spPr>
        <p:txBody>
          <a:bodyPr lIns="22860" rIns="22860" anchor="ctr"/>
          <a:lstStyle/>
          <a:p>
            <a:pPr algn="ctr">
              <a:defRPr>
                <a:solidFill>
                  <a:schemeClr val="accent5">
                    <a:hueOff val="-7200000"/>
                    <a:satOff val="-100001"/>
                  </a:schemeClr>
                </a:solidFill>
                <a:latin typeface="+mn-lt"/>
                <a:ea typeface="+mn-ea"/>
                <a:cs typeface="+mn-cs"/>
                <a:sym typeface="Montserrat Light"/>
              </a:defRPr>
            </a:pPr>
            <a:endParaRPr sz="900"/>
          </a:p>
        </p:txBody>
      </p:sp>
      <p:sp>
        <p:nvSpPr>
          <p:cNvPr id="15" name="Oval 15">
            <a:extLst>
              <a:ext uri="{FF2B5EF4-FFF2-40B4-BE49-F238E27FC236}">
                <a16:creationId xmlns:a16="http://schemas.microsoft.com/office/drawing/2014/main" id="{01F0F6E7-6BAD-4664-84DA-BEC8242271D6}"/>
              </a:ext>
            </a:extLst>
          </p:cNvPr>
          <p:cNvSpPr/>
          <p:nvPr/>
        </p:nvSpPr>
        <p:spPr>
          <a:xfrm>
            <a:off x="4582109" y="5902999"/>
            <a:ext cx="190633" cy="190633"/>
          </a:xfrm>
          <a:prstGeom prst="ellipse">
            <a:avLst/>
          </a:prstGeom>
          <a:solidFill>
            <a:schemeClr val="accent5">
              <a:hueOff val="-7200000"/>
              <a:satOff val="-100001"/>
            </a:schemeClr>
          </a:solidFill>
          <a:ln w="57150">
            <a:solidFill>
              <a:schemeClr val="accent1"/>
            </a:solidFill>
            <a:miter/>
          </a:ln>
        </p:spPr>
        <p:txBody>
          <a:bodyPr lIns="22860" rIns="22860" anchor="ctr"/>
          <a:lstStyle/>
          <a:p>
            <a:pPr algn="ctr">
              <a:defRPr>
                <a:solidFill>
                  <a:schemeClr val="accent5">
                    <a:hueOff val="-7200000"/>
                    <a:satOff val="-100001"/>
                  </a:schemeClr>
                </a:solidFill>
                <a:latin typeface="+mn-lt"/>
                <a:ea typeface="+mn-ea"/>
                <a:cs typeface="+mn-cs"/>
                <a:sym typeface="Montserrat Light"/>
              </a:defRPr>
            </a:pPr>
            <a:endParaRPr sz="900"/>
          </a:p>
        </p:txBody>
      </p:sp>
      <p:sp>
        <p:nvSpPr>
          <p:cNvPr id="16" name="Oval 21">
            <a:extLst>
              <a:ext uri="{FF2B5EF4-FFF2-40B4-BE49-F238E27FC236}">
                <a16:creationId xmlns:a16="http://schemas.microsoft.com/office/drawing/2014/main" id="{2B1D96CF-0387-428A-8C27-3483A9DB0369}"/>
              </a:ext>
            </a:extLst>
          </p:cNvPr>
          <p:cNvSpPr/>
          <p:nvPr/>
        </p:nvSpPr>
        <p:spPr>
          <a:xfrm>
            <a:off x="7429129" y="5902999"/>
            <a:ext cx="190633" cy="190633"/>
          </a:xfrm>
          <a:prstGeom prst="ellipse">
            <a:avLst/>
          </a:prstGeom>
          <a:solidFill>
            <a:schemeClr val="accent5">
              <a:hueOff val="-7200000"/>
              <a:satOff val="-100001"/>
            </a:schemeClr>
          </a:solidFill>
          <a:ln w="57150">
            <a:solidFill>
              <a:schemeClr val="accent1"/>
            </a:solidFill>
            <a:miter/>
          </a:ln>
        </p:spPr>
        <p:txBody>
          <a:bodyPr lIns="22860" rIns="22860" anchor="ctr"/>
          <a:lstStyle/>
          <a:p>
            <a:pPr algn="ctr">
              <a:defRPr>
                <a:solidFill>
                  <a:schemeClr val="accent5">
                    <a:hueOff val="-7200000"/>
                    <a:satOff val="-100001"/>
                  </a:schemeClr>
                </a:solidFill>
                <a:latin typeface="+mn-lt"/>
                <a:ea typeface="+mn-ea"/>
                <a:cs typeface="+mn-cs"/>
                <a:sym typeface="Montserrat Light"/>
              </a:defRPr>
            </a:pPr>
            <a:endParaRPr sz="900"/>
          </a:p>
        </p:txBody>
      </p:sp>
      <p:sp>
        <p:nvSpPr>
          <p:cNvPr id="17" name="Oval 24">
            <a:extLst>
              <a:ext uri="{FF2B5EF4-FFF2-40B4-BE49-F238E27FC236}">
                <a16:creationId xmlns:a16="http://schemas.microsoft.com/office/drawing/2014/main" id="{B4D32880-A9C1-42FA-803C-4C80D872935F}"/>
              </a:ext>
            </a:extLst>
          </p:cNvPr>
          <p:cNvSpPr/>
          <p:nvPr/>
        </p:nvSpPr>
        <p:spPr>
          <a:xfrm>
            <a:off x="10276149" y="5902999"/>
            <a:ext cx="190633" cy="190633"/>
          </a:xfrm>
          <a:prstGeom prst="ellipse">
            <a:avLst/>
          </a:prstGeom>
          <a:solidFill>
            <a:schemeClr val="accent5">
              <a:hueOff val="-7200000"/>
              <a:satOff val="-100001"/>
            </a:schemeClr>
          </a:solidFill>
          <a:ln w="57150">
            <a:solidFill>
              <a:schemeClr val="accent1"/>
            </a:solidFill>
            <a:miter/>
          </a:ln>
        </p:spPr>
        <p:txBody>
          <a:bodyPr lIns="22860" rIns="22860" anchor="ctr"/>
          <a:lstStyle/>
          <a:p>
            <a:pPr algn="ctr">
              <a:defRPr>
                <a:solidFill>
                  <a:schemeClr val="accent5">
                    <a:hueOff val="-7200000"/>
                    <a:satOff val="-100001"/>
                  </a:schemeClr>
                </a:solidFill>
                <a:latin typeface="+mn-lt"/>
                <a:ea typeface="+mn-ea"/>
                <a:cs typeface="+mn-cs"/>
                <a:sym typeface="Montserrat Light"/>
              </a:defRPr>
            </a:pPr>
            <a:endParaRPr sz="900"/>
          </a:p>
        </p:txBody>
      </p:sp>
      <p:sp>
        <p:nvSpPr>
          <p:cNvPr id="2" name="TextBox 1">
            <a:extLst>
              <a:ext uri="{FF2B5EF4-FFF2-40B4-BE49-F238E27FC236}">
                <a16:creationId xmlns:a16="http://schemas.microsoft.com/office/drawing/2014/main" id="{EAE1C0F8-67C6-898C-F26F-AF3E53752877}"/>
              </a:ext>
            </a:extLst>
          </p:cNvPr>
          <p:cNvSpPr txBox="1"/>
          <p:nvPr/>
        </p:nvSpPr>
        <p:spPr>
          <a:xfrm>
            <a:off x="517092" y="2220686"/>
            <a:ext cx="4255650" cy="769441"/>
          </a:xfrm>
          <a:prstGeom prst="rect">
            <a:avLst/>
          </a:prstGeom>
          <a:noFill/>
        </p:spPr>
        <p:txBody>
          <a:bodyPr wrap="square" rtlCol="0">
            <a:spAutoFit/>
          </a:bodyPr>
          <a:lstStyle/>
          <a:p>
            <a:r>
              <a:rPr lang="en-US" sz="4400" dirty="0">
                <a:solidFill>
                  <a:schemeClr val="tx2"/>
                </a:solidFill>
              </a:rPr>
              <a:t>The Solution</a:t>
            </a:r>
          </a:p>
        </p:txBody>
      </p:sp>
      <p:sp>
        <p:nvSpPr>
          <p:cNvPr id="6" name="TextBox 5">
            <a:extLst>
              <a:ext uri="{FF2B5EF4-FFF2-40B4-BE49-F238E27FC236}">
                <a16:creationId xmlns:a16="http://schemas.microsoft.com/office/drawing/2014/main" id="{A7E892B1-F549-58E3-A267-C2C925011DA7}"/>
              </a:ext>
            </a:extLst>
          </p:cNvPr>
          <p:cNvSpPr txBox="1"/>
          <p:nvPr/>
        </p:nvSpPr>
        <p:spPr>
          <a:xfrm>
            <a:off x="517092" y="3867874"/>
            <a:ext cx="6038087" cy="769441"/>
          </a:xfrm>
          <a:prstGeom prst="rect">
            <a:avLst/>
          </a:prstGeom>
          <a:noFill/>
        </p:spPr>
        <p:txBody>
          <a:bodyPr wrap="square" rtlCol="0">
            <a:spAutoFit/>
          </a:bodyPr>
          <a:lstStyle/>
          <a:p>
            <a:r>
              <a:rPr lang="en-US" sz="4400" dirty="0">
                <a:solidFill>
                  <a:schemeClr val="tx2"/>
                </a:solidFill>
              </a:rPr>
              <a:t>Your Value Proposition</a:t>
            </a:r>
          </a:p>
        </p:txBody>
      </p:sp>
    </p:spTree>
    <p:extLst>
      <p:ext uri="{BB962C8B-B14F-4D97-AF65-F5344CB8AC3E}">
        <p14:creationId xmlns:p14="http://schemas.microsoft.com/office/powerpoint/2010/main" val="202700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4">
            <a:extLst>
              <a:ext uri="{FF2B5EF4-FFF2-40B4-BE49-F238E27FC236}">
                <a16:creationId xmlns:a16="http://schemas.microsoft.com/office/drawing/2014/main" id="{DAAE7C72-884D-4593-9EE7-3AF50C6CB698}"/>
              </a:ext>
            </a:extLst>
          </p:cNvPr>
          <p:cNvSpPr txBox="1">
            <a:spLocks/>
          </p:cNvSpPr>
          <p:nvPr/>
        </p:nvSpPr>
        <p:spPr>
          <a:xfrm>
            <a:off x="517092" y="455085"/>
            <a:ext cx="11157817" cy="660511"/>
          </a:xfrm>
          <a:prstGeom prst="rect">
            <a:avLst/>
          </a:prstGeom>
        </p:spPr>
        <p:txBody>
          <a:bodyPr vert="horz" lIns="0" tIns="0" rIns="0" bIns="0" rtlCol="0" anchor="ctr">
            <a:normAutofit fontScale="62500" lnSpcReduction="20000"/>
          </a:bodyPr>
          <a:lstStyle>
            <a:lvl1pPr algn="ctr" defTabSz="914400" rtl="0" eaLnBrk="1" latinLnBrk="0" hangingPunct="1">
              <a:lnSpc>
                <a:spcPct val="90000"/>
              </a:lnSpc>
              <a:spcBef>
                <a:spcPct val="0"/>
              </a:spcBef>
              <a:buNone/>
              <a:defRPr sz="3200" kern="1200">
                <a:solidFill>
                  <a:schemeClr val="bg1">
                    <a:lumMod val="50000"/>
                  </a:schemeClr>
                </a:solidFill>
                <a:latin typeface="+mj-lt"/>
                <a:ea typeface="+mj-ea"/>
                <a:cs typeface="+mj-cs"/>
              </a:defRPr>
            </a:lvl1pPr>
          </a:lstStyle>
          <a:p>
            <a:pPr algn="l"/>
            <a:r>
              <a:rPr lang="en-US" sz="4400" b="1" dirty="0">
                <a:solidFill>
                  <a:srgbClr val="17406D"/>
                </a:solidFill>
              </a:rPr>
              <a:t>Additional slide to support the current status of your solution – you may include preliminary data, milestones achieved, etc.</a:t>
            </a:r>
          </a:p>
        </p:txBody>
      </p:sp>
      <p:sp>
        <p:nvSpPr>
          <p:cNvPr id="5" name="Rectangle 22">
            <a:extLst>
              <a:ext uri="{FF2B5EF4-FFF2-40B4-BE49-F238E27FC236}">
                <a16:creationId xmlns:a16="http://schemas.microsoft.com/office/drawing/2014/main" id="{B813B3F3-EAF4-4C25-A116-D0947980891E}"/>
              </a:ext>
            </a:extLst>
          </p:cNvPr>
          <p:cNvSpPr/>
          <p:nvPr/>
        </p:nvSpPr>
        <p:spPr>
          <a:xfrm>
            <a:off x="0" y="5909014"/>
            <a:ext cx="12201697" cy="48127"/>
          </a:xfrm>
          <a:prstGeom prst="rect">
            <a:avLst/>
          </a:prstGeom>
          <a:solidFill>
            <a:schemeClr val="accent1"/>
          </a:solidFill>
          <a:ln w="12700">
            <a:miter lim="400000"/>
          </a:ln>
        </p:spPr>
        <p:txBody>
          <a:bodyPr lIns="22860" rIns="22860" anchor="ctr"/>
          <a:lstStyle/>
          <a:p>
            <a:pPr algn="ctr">
              <a:defRPr>
                <a:solidFill>
                  <a:schemeClr val="accent5">
                    <a:hueOff val="-7200000"/>
                    <a:satOff val="-100001"/>
                  </a:schemeClr>
                </a:solidFill>
                <a:latin typeface="+mn-lt"/>
                <a:ea typeface="+mn-ea"/>
                <a:cs typeface="+mn-cs"/>
                <a:sym typeface="Montserrat Light"/>
              </a:defRPr>
            </a:pPr>
            <a:endParaRPr sz="900"/>
          </a:p>
        </p:txBody>
      </p:sp>
      <p:sp>
        <p:nvSpPr>
          <p:cNvPr id="14" name="Oval 1">
            <a:extLst>
              <a:ext uri="{FF2B5EF4-FFF2-40B4-BE49-F238E27FC236}">
                <a16:creationId xmlns:a16="http://schemas.microsoft.com/office/drawing/2014/main" id="{DA07EA06-04CC-42A1-8421-7A3DAB9479FF}"/>
              </a:ext>
            </a:extLst>
          </p:cNvPr>
          <p:cNvSpPr/>
          <p:nvPr/>
        </p:nvSpPr>
        <p:spPr>
          <a:xfrm>
            <a:off x="1735088" y="5902999"/>
            <a:ext cx="190633" cy="190633"/>
          </a:xfrm>
          <a:prstGeom prst="ellipse">
            <a:avLst/>
          </a:prstGeom>
          <a:solidFill>
            <a:schemeClr val="accent5">
              <a:hueOff val="-7200000"/>
              <a:satOff val="-100001"/>
            </a:schemeClr>
          </a:solidFill>
          <a:ln w="57150">
            <a:solidFill>
              <a:schemeClr val="accent1"/>
            </a:solidFill>
            <a:miter/>
          </a:ln>
        </p:spPr>
        <p:txBody>
          <a:bodyPr lIns="22860" rIns="22860" anchor="ctr"/>
          <a:lstStyle/>
          <a:p>
            <a:pPr algn="ctr">
              <a:defRPr>
                <a:solidFill>
                  <a:schemeClr val="accent5">
                    <a:hueOff val="-7200000"/>
                    <a:satOff val="-100001"/>
                  </a:schemeClr>
                </a:solidFill>
                <a:latin typeface="+mn-lt"/>
                <a:ea typeface="+mn-ea"/>
                <a:cs typeface="+mn-cs"/>
                <a:sym typeface="Montserrat Light"/>
              </a:defRPr>
            </a:pPr>
            <a:endParaRPr sz="900"/>
          </a:p>
        </p:txBody>
      </p:sp>
      <p:sp>
        <p:nvSpPr>
          <p:cNvPr id="15" name="Oval 15">
            <a:extLst>
              <a:ext uri="{FF2B5EF4-FFF2-40B4-BE49-F238E27FC236}">
                <a16:creationId xmlns:a16="http://schemas.microsoft.com/office/drawing/2014/main" id="{01F0F6E7-6BAD-4664-84DA-BEC8242271D6}"/>
              </a:ext>
            </a:extLst>
          </p:cNvPr>
          <p:cNvSpPr/>
          <p:nvPr/>
        </p:nvSpPr>
        <p:spPr>
          <a:xfrm>
            <a:off x="4582109" y="5902999"/>
            <a:ext cx="190633" cy="190633"/>
          </a:xfrm>
          <a:prstGeom prst="ellipse">
            <a:avLst/>
          </a:prstGeom>
          <a:solidFill>
            <a:schemeClr val="accent5">
              <a:hueOff val="-7200000"/>
              <a:satOff val="-100001"/>
            </a:schemeClr>
          </a:solidFill>
          <a:ln w="57150">
            <a:solidFill>
              <a:schemeClr val="accent1"/>
            </a:solidFill>
            <a:miter/>
          </a:ln>
        </p:spPr>
        <p:txBody>
          <a:bodyPr lIns="22860" rIns="22860" anchor="ctr"/>
          <a:lstStyle/>
          <a:p>
            <a:pPr algn="ctr">
              <a:defRPr>
                <a:solidFill>
                  <a:schemeClr val="accent5">
                    <a:hueOff val="-7200000"/>
                    <a:satOff val="-100001"/>
                  </a:schemeClr>
                </a:solidFill>
                <a:latin typeface="+mn-lt"/>
                <a:ea typeface="+mn-ea"/>
                <a:cs typeface="+mn-cs"/>
                <a:sym typeface="Montserrat Light"/>
              </a:defRPr>
            </a:pPr>
            <a:endParaRPr sz="900"/>
          </a:p>
        </p:txBody>
      </p:sp>
      <p:sp>
        <p:nvSpPr>
          <p:cNvPr id="16" name="Oval 21">
            <a:extLst>
              <a:ext uri="{FF2B5EF4-FFF2-40B4-BE49-F238E27FC236}">
                <a16:creationId xmlns:a16="http://schemas.microsoft.com/office/drawing/2014/main" id="{2B1D96CF-0387-428A-8C27-3483A9DB0369}"/>
              </a:ext>
            </a:extLst>
          </p:cNvPr>
          <p:cNvSpPr/>
          <p:nvPr/>
        </p:nvSpPr>
        <p:spPr>
          <a:xfrm>
            <a:off x="7429129" y="5902999"/>
            <a:ext cx="190633" cy="190633"/>
          </a:xfrm>
          <a:prstGeom prst="ellipse">
            <a:avLst/>
          </a:prstGeom>
          <a:solidFill>
            <a:schemeClr val="accent5">
              <a:hueOff val="-7200000"/>
              <a:satOff val="-100001"/>
            </a:schemeClr>
          </a:solidFill>
          <a:ln w="57150">
            <a:solidFill>
              <a:schemeClr val="accent1"/>
            </a:solidFill>
            <a:miter/>
          </a:ln>
        </p:spPr>
        <p:txBody>
          <a:bodyPr lIns="22860" rIns="22860" anchor="ctr"/>
          <a:lstStyle/>
          <a:p>
            <a:pPr algn="ctr">
              <a:defRPr>
                <a:solidFill>
                  <a:schemeClr val="accent5">
                    <a:hueOff val="-7200000"/>
                    <a:satOff val="-100001"/>
                  </a:schemeClr>
                </a:solidFill>
                <a:latin typeface="+mn-lt"/>
                <a:ea typeface="+mn-ea"/>
                <a:cs typeface="+mn-cs"/>
                <a:sym typeface="Montserrat Light"/>
              </a:defRPr>
            </a:pPr>
            <a:endParaRPr sz="900"/>
          </a:p>
        </p:txBody>
      </p:sp>
      <p:sp>
        <p:nvSpPr>
          <p:cNvPr id="17" name="Oval 24">
            <a:extLst>
              <a:ext uri="{FF2B5EF4-FFF2-40B4-BE49-F238E27FC236}">
                <a16:creationId xmlns:a16="http://schemas.microsoft.com/office/drawing/2014/main" id="{B4D32880-A9C1-42FA-803C-4C80D872935F}"/>
              </a:ext>
            </a:extLst>
          </p:cNvPr>
          <p:cNvSpPr/>
          <p:nvPr/>
        </p:nvSpPr>
        <p:spPr>
          <a:xfrm>
            <a:off x="10276149" y="5902999"/>
            <a:ext cx="190633" cy="190633"/>
          </a:xfrm>
          <a:prstGeom prst="ellipse">
            <a:avLst/>
          </a:prstGeom>
          <a:solidFill>
            <a:schemeClr val="accent5">
              <a:hueOff val="-7200000"/>
              <a:satOff val="-100001"/>
            </a:schemeClr>
          </a:solidFill>
          <a:ln w="57150">
            <a:solidFill>
              <a:schemeClr val="accent1"/>
            </a:solidFill>
            <a:miter/>
          </a:ln>
        </p:spPr>
        <p:txBody>
          <a:bodyPr lIns="22860" rIns="22860" anchor="ctr"/>
          <a:lstStyle/>
          <a:p>
            <a:pPr algn="ctr">
              <a:defRPr>
                <a:solidFill>
                  <a:schemeClr val="accent5">
                    <a:hueOff val="-7200000"/>
                    <a:satOff val="-100001"/>
                  </a:schemeClr>
                </a:solidFill>
                <a:latin typeface="+mn-lt"/>
                <a:ea typeface="+mn-ea"/>
                <a:cs typeface="+mn-cs"/>
                <a:sym typeface="Montserrat Light"/>
              </a:defRPr>
            </a:pPr>
            <a:endParaRPr sz="900"/>
          </a:p>
        </p:txBody>
      </p:sp>
    </p:spTree>
    <p:extLst>
      <p:ext uri="{BB962C8B-B14F-4D97-AF65-F5344CB8AC3E}">
        <p14:creationId xmlns:p14="http://schemas.microsoft.com/office/powerpoint/2010/main" val="1201583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Freeform 8">
            <a:extLst>
              <a:ext uri="{FF2B5EF4-FFF2-40B4-BE49-F238E27FC236}">
                <a16:creationId xmlns:a16="http://schemas.microsoft.com/office/drawing/2014/main" id="{32DD5982-67AB-4F2A-B961-B1B85863EE23}"/>
              </a:ext>
            </a:extLst>
          </p:cNvPr>
          <p:cNvSpPr/>
          <p:nvPr/>
        </p:nvSpPr>
        <p:spPr>
          <a:xfrm>
            <a:off x="7180287" y="1719731"/>
            <a:ext cx="4492016" cy="4492016"/>
          </a:xfrm>
          <a:custGeom>
            <a:avLst/>
            <a:gdLst>
              <a:gd name="connsiteX0" fmla="*/ 0 w 2895600"/>
              <a:gd name="connsiteY0" fmla="*/ 1447800 h 2895600"/>
              <a:gd name="connsiteX1" fmla="*/ 1447800 w 2895600"/>
              <a:gd name="connsiteY1" fmla="*/ 0 h 2895600"/>
              <a:gd name="connsiteX2" fmla="*/ 2895600 w 2895600"/>
              <a:gd name="connsiteY2" fmla="*/ 1447800 h 2895600"/>
              <a:gd name="connsiteX3" fmla="*/ 1447800 w 2895600"/>
              <a:gd name="connsiteY3" fmla="*/ 2895600 h 2895600"/>
              <a:gd name="connsiteX4" fmla="*/ 0 w 2895600"/>
              <a:gd name="connsiteY4" fmla="*/ 1447800 h 2895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5600" h="2895600">
                <a:moveTo>
                  <a:pt x="0" y="1447800"/>
                </a:moveTo>
                <a:cubicBezTo>
                  <a:pt x="0" y="648202"/>
                  <a:pt x="648202" y="0"/>
                  <a:pt x="1447800" y="0"/>
                </a:cubicBezTo>
                <a:cubicBezTo>
                  <a:pt x="2247398" y="0"/>
                  <a:pt x="2895600" y="648202"/>
                  <a:pt x="2895600" y="1447800"/>
                </a:cubicBezTo>
                <a:cubicBezTo>
                  <a:pt x="2895600" y="2247398"/>
                  <a:pt x="2247398" y="2895600"/>
                  <a:pt x="1447800" y="2895600"/>
                </a:cubicBezTo>
                <a:cubicBezTo>
                  <a:pt x="648202" y="2895600"/>
                  <a:pt x="0" y="2247398"/>
                  <a:pt x="0" y="1447800"/>
                </a:cubicBezTo>
                <a:close/>
              </a:path>
            </a:pathLst>
          </a:custGeom>
          <a:solidFill>
            <a:schemeClr val="bg1"/>
          </a:solidFill>
          <a:ln w="38100">
            <a:solidFill>
              <a:srgbClr val="0BD0D9"/>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2560320" numCol="1" spcCol="1270" anchor="ctr" anchorCtr="0">
            <a:noAutofit/>
          </a:bodyPr>
          <a:lstStyle/>
          <a:p>
            <a:pPr algn="ctr" defTabSz="770429">
              <a:lnSpc>
                <a:spcPct val="90000"/>
              </a:lnSpc>
              <a:spcBef>
                <a:spcPct val="0"/>
              </a:spcBef>
              <a:spcAft>
                <a:spcPct val="35000"/>
              </a:spcAft>
            </a:pPr>
            <a:endParaRPr lang="en-US" sz="4267" dirty="0"/>
          </a:p>
        </p:txBody>
      </p:sp>
      <p:sp>
        <p:nvSpPr>
          <p:cNvPr id="35" name="Freeform 13">
            <a:extLst>
              <a:ext uri="{FF2B5EF4-FFF2-40B4-BE49-F238E27FC236}">
                <a16:creationId xmlns:a16="http://schemas.microsoft.com/office/drawing/2014/main" id="{9A2AC4F5-63F2-47CD-A1D0-52BF2D3E34C8}"/>
              </a:ext>
            </a:extLst>
          </p:cNvPr>
          <p:cNvSpPr/>
          <p:nvPr/>
        </p:nvSpPr>
        <p:spPr>
          <a:xfrm>
            <a:off x="7688638" y="2635673"/>
            <a:ext cx="3475316" cy="3475316"/>
          </a:xfrm>
          <a:custGeom>
            <a:avLst/>
            <a:gdLst>
              <a:gd name="connsiteX0" fmla="*/ 0 w 1737360"/>
              <a:gd name="connsiteY0" fmla="*/ 868680 h 1737360"/>
              <a:gd name="connsiteX1" fmla="*/ 868680 w 1737360"/>
              <a:gd name="connsiteY1" fmla="*/ 0 h 1737360"/>
              <a:gd name="connsiteX2" fmla="*/ 1737360 w 1737360"/>
              <a:gd name="connsiteY2" fmla="*/ 868680 h 1737360"/>
              <a:gd name="connsiteX3" fmla="*/ 868680 w 1737360"/>
              <a:gd name="connsiteY3" fmla="*/ 1737360 h 1737360"/>
              <a:gd name="connsiteX4" fmla="*/ 0 w 1737360"/>
              <a:gd name="connsiteY4" fmla="*/ 868680 h 17373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7360" h="1737360">
                <a:moveTo>
                  <a:pt x="0" y="868680"/>
                </a:moveTo>
                <a:cubicBezTo>
                  <a:pt x="0" y="388921"/>
                  <a:pt x="388921" y="0"/>
                  <a:pt x="868680" y="0"/>
                </a:cubicBezTo>
                <a:cubicBezTo>
                  <a:pt x="1348439" y="0"/>
                  <a:pt x="1737360" y="388921"/>
                  <a:pt x="1737360" y="868680"/>
                </a:cubicBezTo>
                <a:cubicBezTo>
                  <a:pt x="1737360" y="1348439"/>
                  <a:pt x="1348439" y="1737360"/>
                  <a:pt x="868680" y="1737360"/>
                </a:cubicBezTo>
                <a:cubicBezTo>
                  <a:pt x="388921" y="1737360"/>
                  <a:pt x="0" y="1348439"/>
                  <a:pt x="0" y="868680"/>
                </a:cubicBezTo>
                <a:close/>
              </a:path>
            </a:pathLst>
          </a:custGeom>
          <a:solidFill>
            <a:schemeClr val="bg1"/>
          </a:solidFill>
          <a:ln w="38100">
            <a:solidFill>
              <a:srgbClr val="009DD9"/>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770429">
              <a:lnSpc>
                <a:spcPct val="90000"/>
              </a:lnSpc>
              <a:spcBef>
                <a:spcPct val="0"/>
              </a:spcBef>
              <a:spcAft>
                <a:spcPct val="35000"/>
              </a:spcAft>
            </a:pPr>
            <a:endParaRPr lang="en-US" sz="4267" dirty="0"/>
          </a:p>
        </p:txBody>
      </p:sp>
      <p:sp>
        <p:nvSpPr>
          <p:cNvPr id="25" name="Freeform 13">
            <a:extLst>
              <a:ext uri="{FF2B5EF4-FFF2-40B4-BE49-F238E27FC236}">
                <a16:creationId xmlns:a16="http://schemas.microsoft.com/office/drawing/2014/main" id="{01161C9D-7010-4678-933D-6013FF68DE7F}"/>
              </a:ext>
            </a:extLst>
          </p:cNvPr>
          <p:cNvSpPr/>
          <p:nvPr/>
        </p:nvSpPr>
        <p:spPr>
          <a:xfrm>
            <a:off x="8078692" y="3415781"/>
            <a:ext cx="2695209" cy="2695209"/>
          </a:xfrm>
          <a:custGeom>
            <a:avLst/>
            <a:gdLst>
              <a:gd name="connsiteX0" fmla="*/ 0 w 1737360"/>
              <a:gd name="connsiteY0" fmla="*/ 868680 h 1737360"/>
              <a:gd name="connsiteX1" fmla="*/ 868680 w 1737360"/>
              <a:gd name="connsiteY1" fmla="*/ 0 h 1737360"/>
              <a:gd name="connsiteX2" fmla="*/ 1737360 w 1737360"/>
              <a:gd name="connsiteY2" fmla="*/ 868680 h 1737360"/>
              <a:gd name="connsiteX3" fmla="*/ 868680 w 1737360"/>
              <a:gd name="connsiteY3" fmla="*/ 1737360 h 1737360"/>
              <a:gd name="connsiteX4" fmla="*/ 0 w 1737360"/>
              <a:gd name="connsiteY4" fmla="*/ 868680 h 17373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7360" h="1737360">
                <a:moveTo>
                  <a:pt x="0" y="868680"/>
                </a:moveTo>
                <a:cubicBezTo>
                  <a:pt x="0" y="388921"/>
                  <a:pt x="388921" y="0"/>
                  <a:pt x="868680" y="0"/>
                </a:cubicBezTo>
                <a:cubicBezTo>
                  <a:pt x="1348439" y="0"/>
                  <a:pt x="1737360" y="388921"/>
                  <a:pt x="1737360" y="868680"/>
                </a:cubicBezTo>
                <a:cubicBezTo>
                  <a:pt x="1737360" y="1348439"/>
                  <a:pt x="1348439" y="1737360"/>
                  <a:pt x="868680" y="1737360"/>
                </a:cubicBezTo>
                <a:cubicBezTo>
                  <a:pt x="388921" y="1737360"/>
                  <a:pt x="0" y="1348439"/>
                  <a:pt x="0" y="868680"/>
                </a:cubicBezTo>
                <a:close/>
              </a:path>
            </a:pathLst>
          </a:custGeom>
          <a:solidFill>
            <a:schemeClr val="bg1"/>
          </a:solidFill>
          <a:ln w="38100">
            <a:solidFill>
              <a:srgbClr val="0F6FC6"/>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770429">
              <a:lnSpc>
                <a:spcPct val="90000"/>
              </a:lnSpc>
              <a:spcBef>
                <a:spcPct val="0"/>
              </a:spcBef>
              <a:spcAft>
                <a:spcPct val="35000"/>
              </a:spcAft>
            </a:pPr>
            <a:r>
              <a:rPr lang="en-US" sz="4267" b="1" dirty="0">
                <a:solidFill>
                  <a:srgbClr val="0F6FC6"/>
                </a:solidFill>
              </a:rPr>
              <a:t>$XX</a:t>
            </a:r>
          </a:p>
        </p:txBody>
      </p:sp>
      <p:sp>
        <p:nvSpPr>
          <p:cNvPr id="36" name="Inhaltsplatzhalter 4">
            <a:extLst>
              <a:ext uri="{FF2B5EF4-FFF2-40B4-BE49-F238E27FC236}">
                <a16:creationId xmlns:a16="http://schemas.microsoft.com/office/drawing/2014/main" id="{43CD6492-A8C1-4F91-9A1A-B5A1CAD128C2}"/>
              </a:ext>
            </a:extLst>
          </p:cNvPr>
          <p:cNvSpPr txBox="1">
            <a:spLocks/>
          </p:cNvSpPr>
          <p:nvPr/>
        </p:nvSpPr>
        <p:spPr>
          <a:xfrm>
            <a:off x="8250277" y="1881699"/>
            <a:ext cx="2255900" cy="735586"/>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ct val="130000"/>
              </a:lnSpc>
              <a:buNone/>
            </a:pPr>
            <a:r>
              <a:rPr lang="en-US" sz="4000" b="1" dirty="0">
                <a:solidFill>
                  <a:srgbClr val="0BD0D9"/>
                </a:solidFill>
                <a:latin typeface="+mj-lt"/>
              </a:rPr>
              <a:t>$XX</a:t>
            </a:r>
            <a:endParaRPr lang="en-US" sz="4000" b="1" dirty="0">
              <a:solidFill>
                <a:srgbClr val="0BD0D9"/>
              </a:solidFill>
              <a:latin typeface="+mn-lt"/>
            </a:endParaRPr>
          </a:p>
        </p:txBody>
      </p:sp>
      <p:sp>
        <p:nvSpPr>
          <p:cNvPr id="37" name="Inhaltsplatzhalter 4">
            <a:extLst>
              <a:ext uri="{FF2B5EF4-FFF2-40B4-BE49-F238E27FC236}">
                <a16:creationId xmlns:a16="http://schemas.microsoft.com/office/drawing/2014/main" id="{38ED8802-A635-4FD6-A6F9-1D1CE1EED4E7}"/>
              </a:ext>
            </a:extLst>
          </p:cNvPr>
          <p:cNvSpPr txBox="1">
            <a:spLocks/>
          </p:cNvSpPr>
          <p:nvPr/>
        </p:nvSpPr>
        <p:spPr>
          <a:xfrm>
            <a:off x="8250277" y="2745920"/>
            <a:ext cx="2255900" cy="735586"/>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ct val="130000"/>
              </a:lnSpc>
              <a:buNone/>
            </a:pPr>
            <a:r>
              <a:rPr lang="en-US" sz="4000" dirty="0">
                <a:solidFill>
                  <a:srgbClr val="009DD9"/>
                </a:solidFill>
                <a:latin typeface="+mj-lt"/>
              </a:rPr>
              <a:t>$XX</a:t>
            </a:r>
            <a:endParaRPr lang="en-US" sz="4000" dirty="0">
              <a:solidFill>
                <a:srgbClr val="009DD9"/>
              </a:solidFill>
              <a:latin typeface="+mn-lt"/>
            </a:endParaRPr>
          </a:p>
        </p:txBody>
      </p:sp>
      <p:sp>
        <p:nvSpPr>
          <p:cNvPr id="43" name="Inhaltsplatzhalter 4">
            <a:extLst>
              <a:ext uri="{FF2B5EF4-FFF2-40B4-BE49-F238E27FC236}">
                <a16:creationId xmlns:a16="http://schemas.microsoft.com/office/drawing/2014/main" id="{D196A1EA-44D0-4C4E-9359-34ED100E9D39}"/>
              </a:ext>
            </a:extLst>
          </p:cNvPr>
          <p:cNvSpPr txBox="1">
            <a:spLocks/>
          </p:cNvSpPr>
          <p:nvPr/>
        </p:nvSpPr>
        <p:spPr>
          <a:xfrm>
            <a:off x="532240" y="4307196"/>
            <a:ext cx="5563759" cy="490455"/>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30000"/>
              </a:lnSpc>
              <a:buNone/>
            </a:pPr>
            <a:r>
              <a:rPr lang="en-US" sz="2667" b="1" dirty="0">
                <a:solidFill>
                  <a:schemeClr val="accent1"/>
                </a:solidFill>
                <a:latin typeface="+mj-lt"/>
              </a:rPr>
              <a:t>Serviceable Obtainable Market (SOM)</a:t>
            </a:r>
            <a:endParaRPr lang="en-US" sz="1867" dirty="0">
              <a:solidFill>
                <a:schemeClr val="accent1"/>
              </a:solidFill>
              <a:latin typeface="+mn-lt"/>
            </a:endParaRPr>
          </a:p>
        </p:txBody>
      </p:sp>
      <p:cxnSp>
        <p:nvCxnSpPr>
          <p:cNvPr id="46" name="Straight Connector 45">
            <a:extLst>
              <a:ext uri="{FF2B5EF4-FFF2-40B4-BE49-F238E27FC236}">
                <a16:creationId xmlns:a16="http://schemas.microsoft.com/office/drawing/2014/main" id="{65B67471-349A-459D-B4FD-1E55C7327075}"/>
              </a:ext>
            </a:extLst>
          </p:cNvPr>
          <p:cNvCxnSpPr/>
          <p:nvPr/>
        </p:nvCxnSpPr>
        <p:spPr>
          <a:xfrm>
            <a:off x="532242" y="4763383"/>
            <a:ext cx="7546449" cy="3"/>
          </a:xfrm>
          <a:prstGeom prst="line">
            <a:avLst/>
          </a:prstGeom>
          <a:ln w="19050">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7B9D7945-99D0-46CA-A58D-A9C8A3AE750F}"/>
              </a:ext>
            </a:extLst>
          </p:cNvPr>
          <p:cNvSpPr txBox="1"/>
          <p:nvPr/>
        </p:nvSpPr>
        <p:spPr>
          <a:xfrm>
            <a:off x="532241" y="4785662"/>
            <a:ext cx="6257992" cy="402546"/>
          </a:xfrm>
          <a:prstGeom prst="rect">
            <a:avLst/>
          </a:prstGeom>
          <a:noFill/>
        </p:spPr>
        <p:txBody>
          <a:bodyPr wrap="square" lIns="0" rtlCol="0" anchor="t">
            <a:spAutoFit/>
          </a:bodyPr>
          <a:lstStyle/>
          <a:p>
            <a:pPr>
              <a:lnSpc>
                <a:spcPct val="120000"/>
              </a:lnSpc>
            </a:pPr>
            <a:r>
              <a:rPr lang="en-US" b="1" dirty="0">
                <a:solidFill>
                  <a:schemeClr val="accent1"/>
                </a:solidFill>
                <a:latin typeface="+mj-lt"/>
              </a:rPr>
              <a:t>Our market share</a:t>
            </a:r>
            <a:endParaRPr lang="en-US" dirty="0">
              <a:solidFill>
                <a:schemeClr val="accent1"/>
              </a:solidFill>
              <a:latin typeface="+mj-lt"/>
            </a:endParaRPr>
          </a:p>
        </p:txBody>
      </p:sp>
      <p:sp>
        <p:nvSpPr>
          <p:cNvPr id="48" name="Inhaltsplatzhalter 4">
            <a:extLst>
              <a:ext uri="{FF2B5EF4-FFF2-40B4-BE49-F238E27FC236}">
                <a16:creationId xmlns:a16="http://schemas.microsoft.com/office/drawing/2014/main" id="{55971197-DD5E-46EC-807B-DACBB60F20F9}"/>
              </a:ext>
            </a:extLst>
          </p:cNvPr>
          <p:cNvSpPr txBox="1">
            <a:spLocks/>
          </p:cNvSpPr>
          <p:nvPr/>
        </p:nvSpPr>
        <p:spPr>
          <a:xfrm>
            <a:off x="532241" y="3122016"/>
            <a:ext cx="5563758" cy="490455"/>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30000"/>
              </a:lnSpc>
              <a:buNone/>
            </a:pPr>
            <a:r>
              <a:rPr lang="en-US" sz="2667" b="1" dirty="0">
                <a:solidFill>
                  <a:schemeClr val="accent2"/>
                </a:solidFill>
                <a:latin typeface="+mj-lt"/>
              </a:rPr>
              <a:t>Serviceable Addressable Market (SAM)</a:t>
            </a:r>
            <a:endParaRPr lang="en-US" sz="1867" dirty="0">
              <a:solidFill>
                <a:schemeClr val="accent2"/>
              </a:solidFill>
              <a:latin typeface="+mn-lt"/>
            </a:endParaRPr>
          </a:p>
        </p:txBody>
      </p:sp>
      <p:cxnSp>
        <p:nvCxnSpPr>
          <p:cNvPr id="49" name="Straight Connector 48">
            <a:extLst>
              <a:ext uri="{FF2B5EF4-FFF2-40B4-BE49-F238E27FC236}">
                <a16:creationId xmlns:a16="http://schemas.microsoft.com/office/drawing/2014/main" id="{E55D1092-B580-4699-97CA-FBF0895FCC1C}"/>
              </a:ext>
            </a:extLst>
          </p:cNvPr>
          <p:cNvCxnSpPr>
            <a:cxnSpLocks/>
          </p:cNvCxnSpPr>
          <p:nvPr/>
        </p:nvCxnSpPr>
        <p:spPr>
          <a:xfrm>
            <a:off x="532242" y="3578203"/>
            <a:ext cx="7290959" cy="0"/>
          </a:xfrm>
          <a:prstGeom prst="line">
            <a:avLst/>
          </a:prstGeom>
          <a:ln w="19050">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64842A55-93FB-40D6-AC95-2111B1957B2F}"/>
              </a:ext>
            </a:extLst>
          </p:cNvPr>
          <p:cNvSpPr txBox="1"/>
          <p:nvPr/>
        </p:nvSpPr>
        <p:spPr>
          <a:xfrm>
            <a:off x="532241" y="3600482"/>
            <a:ext cx="6257992" cy="402546"/>
          </a:xfrm>
          <a:prstGeom prst="rect">
            <a:avLst/>
          </a:prstGeom>
          <a:noFill/>
        </p:spPr>
        <p:txBody>
          <a:bodyPr wrap="square" lIns="0" rtlCol="0" anchor="t">
            <a:spAutoFit/>
          </a:bodyPr>
          <a:lstStyle/>
          <a:p>
            <a:pPr>
              <a:lnSpc>
                <a:spcPct val="120000"/>
              </a:lnSpc>
            </a:pPr>
            <a:r>
              <a:rPr lang="en-US" b="1" dirty="0">
                <a:solidFill>
                  <a:schemeClr val="accent2"/>
                </a:solidFill>
                <a:latin typeface="+mj-lt"/>
              </a:rPr>
              <a:t>Market for our technology</a:t>
            </a:r>
            <a:endParaRPr lang="en-US" dirty="0">
              <a:solidFill>
                <a:schemeClr val="accent2"/>
              </a:solidFill>
              <a:latin typeface="+mj-lt"/>
            </a:endParaRPr>
          </a:p>
        </p:txBody>
      </p:sp>
      <p:sp>
        <p:nvSpPr>
          <p:cNvPr id="54" name="Inhaltsplatzhalter 4">
            <a:extLst>
              <a:ext uri="{FF2B5EF4-FFF2-40B4-BE49-F238E27FC236}">
                <a16:creationId xmlns:a16="http://schemas.microsoft.com/office/drawing/2014/main" id="{19D70327-BCF6-43E2-B0B5-CBB668FADA54}"/>
              </a:ext>
            </a:extLst>
          </p:cNvPr>
          <p:cNvSpPr txBox="1">
            <a:spLocks/>
          </p:cNvSpPr>
          <p:nvPr/>
        </p:nvSpPr>
        <p:spPr>
          <a:xfrm>
            <a:off x="532240" y="1636076"/>
            <a:ext cx="4492015" cy="490455"/>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30000"/>
              </a:lnSpc>
              <a:buNone/>
            </a:pPr>
            <a:r>
              <a:rPr lang="en-US" sz="2667" b="1" dirty="0">
                <a:solidFill>
                  <a:schemeClr val="accent3"/>
                </a:solidFill>
                <a:latin typeface="+mj-lt"/>
              </a:rPr>
              <a:t>Total Addressable Market (TAM)</a:t>
            </a:r>
            <a:endParaRPr lang="en-US" sz="1867" dirty="0">
              <a:solidFill>
                <a:schemeClr val="accent3"/>
              </a:solidFill>
              <a:latin typeface="+mn-lt"/>
            </a:endParaRPr>
          </a:p>
        </p:txBody>
      </p:sp>
      <p:cxnSp>
        <p:nvCxnSpPr>
          <p:cNvPr id="55" name="Straight Connector 54">
            <a:extLst>
              <a:ext uri="{FF2B5EF4-FFF2-40B4-BE49-F238E27FC236}">
                <a16:creationId xmlns:a16="http://schemas.microsoft.com/office/drawing/2014/main" id="{72A9C8DA-113A-412B-B794-70EBF878B81F}"/>
              </a:ext>
            </a:extLst>
          </p:cNvPr>
          <p:cNvCxnSpPr>
            <a:cxnSpLocks/>
          </p:cNvCxnSpPr>
          <p:nvPr/>
        </p:nvCxnSpPr>
        <p:spPr>
          <a:xfrm>
            <a:off x="532242" y="2383177"/>
            <a:ext cx="7290959" cy="0"/>
          </a:xfrm>
          <a:prstGeom prst="line">
            <a:avLst/>
          </a:prstGeom>
          <a:ln w="19050">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A6E09A28-AB0F-4241-954A-6D0E12E94094}"/>
              </a:ext>
            </a:extLst>
          </p:cNvPr>
          <p:cNvSpPr txBox="1"/>
          <p:nvPr/>
        </p:nvSpPr>
        <p:spPr>
          <a:xfrm>
            <a:off x="532241" y="2432029"/>
            <a:ext cx="6257992" cy="402546"/>
          </a:xfrm>
          <a:prstGeom prst="rect">
            <a:avLst/>
          </a:prstGeom>
          <a:noFill/>
        </p:spPr>
        <p:txBody>
          <a:bodyPr wrap="square" lIns="0" rtlCol="0" anchor="t">
            <a:spAutoFit/>
          </a:bodyPr>
          <a:lstStyle/>
          <a:p>
            <a:pPr>
              <a:lnSpc>
                <a:spcPct val="120000"/>
              </a:lnSpc>
            </a:pPr>
            <a:r>
              <a:rPr lang="en-US" b="1" dirty="0">
                <a:solidFill>
                  <a:schemeClr val="accent3"/>
                </a:solidFill>
                <a:latin typeface="+mj-lt"/>
              </a:rPr>
              <a:t>Total market size</a:t>
            </a:r>
          </a:p>
        </p:txBody>
      </p:sp>
      <p:sp>
        <p:nvSpPr>
          <p:cNvPr id="22" name="Title 4">
            <a:extLst>
              <a:ext uri="{FF2B5EF4-FFF2-40B4-BE49-F238E27FC236}">
                <a16:creationId xmlns:a16="http://schemas.microsoft.com/office/drawing/2014/main" id="{1548CEFA-7E04-42C4-A9FD-7C4E1FAB6D99}"/>
              </a:ext>
            </a:extLst>
          </p:cNvPr>
          <p:cNvSpPr>
            <a:spLocks noGrp="1"/>
          </p:cNvSpPr>
          <p:nvPr>
            <p:ph type="title"/>
          </p:nvPr>
        </p:nvSpPr>
        <p:spPr>
          <a:xfrm>
            <a:off x="152400" y="455086"/>
            <a:ext cx="11522509" cy="660511"/>
          </a:xfrm>
        </p:spPr>
        <p:txBody>
          <a:bodyPr>
            <a:normAutofit fontScale="90000"/>
          </a:bodyPr>
          <a:lstStyle/>
          <a:p>
            <a:r>
              <a:rPr lang="en-US" sz="4400" b="1" dirty="0">
                <a:solidFill>
                  <a:srgbClr val="17406D"/>
                </a:solidFill>
              </a:rPr>
              <a:t>Commercial and/or Government Market Opportunity</a:t>
            </a:r>
          </a:p>
        </p:txBody>
      </p:sp>
      <p:cxnSp>
        <p:nvCxnSpPr>
          <p:cNvPr id="19" name="Straight Connector 18">
            <a:extLst>
              <a:ext uri="{FF2B5EF4-FFF2-40B4-BE49-F238E27FC236}">
                <a16:creationId xmlns:a16="http://schemas.microsoft.com/office/drawing/2014/main" id="{219BDC4A-C16B-4AE8-9843-A8296972A3F9}"/>
              </a:ext>
            </a:extLst>
          </p:cNvPr>
          <p:cNvCxnSpPr/>
          <p:nvPr/>
        </p:nvCxnSpPr>
        <p:spPr>
          <a:xfrm>
            <a:off x="5525655" y="1223452"/>
            <a:ext cx="1140690" cy="0"/>
          </a:xfrm>
          <a:prstGeom prst="line">
            <a:avLst/>
          </a:prstGeom>
          <a:ln w="38100">
            <a:solidFill>
              <a:srgbClr val="17406D"/>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9689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childTnLst>
                          </p:cTn>
                        </p:par>
                        <p:par>
                          <p:cTn id="8" fill="hold">
                            <p:stCondLst>
                              <p:cond delay="500"/>
                            </p:stCondLst>
                            <p:childTnLst>
                              <p:par>
                                <p:cTn id="9" presetID="16" presetClass="entr" presetSubtype="37" fill="hold" grpId="0" nodeType="afterEffect">
                                  <p:stCondLst>
                                    <p:cond delay="0"/>
                                  </p:stCondLst>
                                  <p:childTnLst>
                                    <p:set>
                                      <p:cBhvr>
                                        <p:cTn id="10" dur="1" fill="hold">
                                          <p:stCondLst>
                                            <p:cond delay="0"/>
                                          </p:stCondLst>
                                        </p:cTn>
                                        <p:tgtEl>
                                          <p:spTgt spid="36"/>
                                        </p:tgtEl>
                                        <p:attrNameLst>
                                          <p:attrName>style.visibility</p:attrName>
                                        </p:attrNameLst>
                                      </p:cBhvr>
                                      <p:to>
                                        <p:strVal val="visible"/>
                                      </p:to>
                                    </p:set>
                                    <p:animEffect transition="in" filter="barn(outVertical)">
                                      <p:cBhvr>
                                        <p:cTn id="11" dur="500"/>
                                        <p:tgtEl>
                                          <p:spTgt spid="36"/>
                                        </p:tgtEl>
                                      </p:cBhvr>
                                    </p:animEffect>
                                  </p:childTnLst>
                                </p:cTn>
                              </p:par>
                              <p:par>
                                <p:cTn id="12" presetID="22" presetClass="entr" presetSubtype="8" fill="hold" nodeType="withEffect">
                                  <p:stCondLst>
                                    <p:cond delay="0"/>
                                  </p:stCondLst>
                                  <p:childTnLst>
                                    <p:set>
                                      <p:cBhvr>
                                        <p:cTn id="13" dur="1" fill="hold">
                                          <p:stCondLst>
                                            <p:cond delay="0"/>
                                          </p:stCondLst>
                                        </p:cTn>
                                        <p:tgtEl>
                                          <p:spTgt spid="55"/>
                                        </p:tgtEl>
                                        <p:attrNameLst>
                                          <p:attrName>style.visibility</p:attrName>
                                        </p:attrNameLst>
                                      </p:cBhvr>
                                      <p:to>
                                        <p:strVal val="visible"/>
                                      </p:to>
                                    </p:set>
                                    <p:animEffect transition="in" filter="wipe(left)">
                                      <p:cBhvr>
                                        <p:cTn id="14" dur="500"/>
                                        <p:tgtEl>
                                          <p:spTgt spid="55"/>
                                        </p:tgtEl>
                                      </p:cBhvr>
                                    </p:animEffect>
                                  </p:childTnLst>
                                </p:cTn>
                              </p:par>
                              <p:par>
                                <p:cTn id="15" presetID="22" presetClass="entr" presetSubtype="8" fill="hold" grpId="0" nodeType="withEffect">
                                  <p:stCondLst>
                                    <p:cond delay="0"/>
                                  </p:stCondLst>
                                  <p:childTnLst>
                                    <p:set>
                                      <p:cBhvr>
                                        <p:cTn id="16" dur="1" fill="hold">
                                          <p:stCondLst>
                                            <p:cond delay="0"/>
                                          </p:stCondLst>
                                        </p:cTn>
                                        <p:tgtEl>
                                          <p:spTgt spid="54"/>
                                        </p:tgtEl>
                                        <p:attrNameLst>
                                          <p:attrName>style.visibility</p:attrName>
                                        </p:attrNameLst>
                                      </p:cBhvr>
                                      <p:to>
                                        <p:strVal val="visible"/>
                                      </p:to>
                                    </p:set>
                                    <p:animEffect transition="in" filter="wipe(left)">
                                      <p:cBhvr>
                                        <p:cTn id="17" dur="500"/>
                                        <p:tgtEl>
                                          <p:spTgt spid="54"/>
                                        </p:tgtEl>
                                      </p:cBhvr>
                                    </p:animEffect>
                                  </p:childTnLst>
                                </p:cTn>
                              </p:par>
                            </p:childTnLst>
                          </p:cTn>
                        </p:par>
                        <p:par>
                          <p:cTn id="18" fill="hold">
                            <p:stCondLst>
                              <p:cond delay="1000"/>
                            </p:stCondLst>
                            <p:childTnLst>
                              <p:par>
                                <p:cTn id="19" presetID="22" presetClass="entr" presetSubtype="8" fill="hold" grpId="0" nodeType="afterEffect">
                                  <p:stCondLst>
                                    <p:cond delay="0"/>
                                  </p:stCondLst>
                                  <p:childTnLst>
                                    <p:set>
                                      <p:cBhvr>
                                        <p:cTn id="20" dur="1" fill="hold">
                                          <p:stCondLst>
                                            <p:cond delay="0"/>
                                          </p:stCondLst>
                                        </p:cTn>
                                        <p:tgtEl>
                                          <p:spTgt spid="56"/>
                                        </p:tgtEl>
                                        <p:attrNameLst>
                                          <p:attrName>style.visibility</p:attrName>
                                        </p:attrNameLst>
                                      </p:cBhvr>
                                      <p:to>
                                        <p:strVal val="visible"/>
                                      </p:to>
                                    </p:set>
                                    <p:animEffect transition="in" filter="wipe(left)">
                                      <p:cBhvr>
                                        <p:cTn id="21" dur="500"/>
                                        <p:tgtEl>
                                          <p:spTgt spid="56"/>
                                        </p:tgtEl>
                                      </p:cBhvr>
                                    </p:animEffect>
                                  </p:childTnLst>
                                </p:cTn>
                              </p:par>
                            </p:childTnLst>
                          </p:cTn>
                        </p:par>
                        <p:par>
                          <p:cTn id="22" fill="hold">
                            <p:stCondLst>
                              <p:cond delay="1500"/>
                            </p:stCondLst>
                            <p:childTnLst>
                              <p:par>
                                <p:cTn id="23" presetID="10" presetClass="entr" presetSubtype="0" fill="hold" grpId="0" nodeType="afterEffect">
                                  <p:stCondLst>
                                    <p:cond delay="0"/>
                                  </p:stCondLst>
                                  <p:childTnLst>
                                    <p:set>
                                      <p:cBhvr>
                                        <p:cTn id="24" dur="1" fill="hold">
                                          <p:stCondLst>
                                            <p:cond delay="0"/>
                                          </p:stCondLst>
                                        </p:cTn>
                                        <p:tgtEl>
                                          <p:spTgt spid="35"/>
                                        </p:tgtEl>
                                        <p:attrNameLst>
                                          <p:attrName>style.visibility</p:attrName>
                                        </p:attrNameLst>
                                      </p:cBhvr>
                                      <p:to>
                                        <p:strVal val="visible"/>
                                      </p:to>
                                    </p:set>
                                    <p:animEffect transition="in" filter="fade">
                                      <p:cBhvr>
                                        <p:cTn id="25" dur="500"/>
                                        <p:tgtEl>
                                          <p:spTgt spid="35"/>
                                        </p:tgtEl>
                                      </p:cBhvr>
                                    </p:animEffect>
                                  </p:childTnLst>
                                </p:cTn>
                              </p:par>
                            </p:childTnLst>
                          </p:cTn>
                        </p:par>
                        <p:par>
                          <p:cTn id="26" fill="hold">
                            <p:stCondLst>
                              <p:cond delay="2000"/>
                            </p:stCondLst>
                            <p:childTnLst>
                              <p:par>
                                <p:cTn id="27" presetID="16" presetClass="entr" presetSubtype="37"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barn(outVertical)">
                                      <p:cBhvr>
                                        <p:cTn id="29" dur="500"/>
                                        <p:tgtEl>
                                          <p:spTgt spid="37"/>
                                        </p:tgtEl>
                                      </p:cBhvr>
                                    </p:animEffect>
                                  </p:childTnLst>
                                </p:cTn>
                              </p:par>
                              <p:par>
                                <p:cTn id="30" presetID="22" presetClass="entr" presetSubtype="8" fill="hold" nodeType="withEffect">
                                  <p:stCondLst>
                                    <p:cond delay="0"/>
                                  </p:stCondLst>
                                  <p:childTnLst>
                                    <p:set>
                                      <p:cBhvr>
                                        <p:cTn id="31" dur="1" fill="hold">
                                          <p:stCondLst>
                                            <p:cond delay="0"/>
                                          </p:stCondLst>
                                        </p:cTn>
                                        <p:tgtEl>
                                          <p:spTgt spid="49"/>
                                        </p:tgtEl>
                                        <p:attrNameLst>
                                          <p:attrName>style.visibility</p:attrName>
                                        </p:attrNameLst>
                                      </p:cBhvr>
                                      <p:to>
                                        <p:strVal val="visible"/>
                                      </p:to>
                                    </p:set>
                                    <p:animEffect transition="in" filter="wipe(left)">
                                      <p:cBhvr>
                                        <p:cTn id="32" dur="500"/>
                                        <p:tgtEl>
                                          <p:spTgt spid="49"/>
                                        </p:tgtEl>
                                      </p:cBhvr>
                                    </p:animEffect>
                                  </p:childTnLst>
                                </p:cTn>
                              </p:par>
                              <p:par>
                                <p:cTn id="33" presetID="22" presetClass="entr" presetSubtype="8" fill="hold" grpId="0" nodeType="withEffect">
                                  <p:stCondLst>
                                    <p:cond delay="0"/>
                                  </p:stCondLst>
                                  <p:childTnLst>
                                    <p:set>
                                      <p:cBhvr>
                                        <p:cTn id="34" dur="1" fill="hold">
                                          <p:stCondLst>
                                            <p:cond delay="0"/>
                                          </p:stCondLst>
                                        </p:cTn>
                                        <p:tgtEl>
                                          <p:spTgt spid="48"/>
                                        </p:tgtEl>
                                        <p:attrNameLst>
                                          <p:attrName>style.visibility</p:attrName>
                                        </p:attrNameLst>
                                      </p:cBhvr>
                                      <p:to>
                                        <p:strVal val="visible"/>
                                      </p:to>
                                    </p:set>
                                    <p:animEffect transition="in" filter="wipe(left)">
                                      <p:cBhvr>
                                        <p:cTn id="35" dur="500"/>
                                        <p:tgtEl>
                                          <p:spTgt spid="48"/>
                                        </p:tgtEl>
                                      </p:cBhvr>
                                    </p:animEffect>
                                  </p:childTnLst>
                                </p:cTn>
                              </p:par>
                            </p:childTnLst>
                          </p:cTn>
                        </p:par>
                        <p:par>
                          <p:cTn id="36" fill="hold">
                            <p:stCondLst>
                              <p:cond delay="2500"/>
                            </p:stCondLst>
                            <p:childTnLst>
                              <p:par>
                                <p:cTn id="37" presetID="22" presetClass="entr" presetSubtype="8" fill="hold" grpId="0" nodeType="afterEffect">
                                  <p:stCondLst>
                                    <p:cond delay="0"/>
                                  </p:stCondLst>
                                  <p:childTnLst>
                                    <p:set>
                                      <p:cBhvr>
                                        <p:cTn id="38" dur="1" fill="hold">
                                          <p:stCondLst>
                                            <p:cond delay="0"/>
                                          </p:stCondLst>
                                        </p:cTn>
                                        <p:tgtEl>
                                          <p:spTgt spid="51"/>
                                        </p:tgtEl>
                                        <p:attrNameLst>
                                          <p:attrName>style.visibility</p:attrName>
                                        </p:attrNameLst>
                                      </p:cBhvr>
                                      <p:to>
                                        <p:strVal val="visible"/>
                                      </p:to>
                                    </p:set>
                                    <p:animEffect transition="in" filter="wipe(left)">
                                      <p:cBhvr>
                                        <p:cTn id="39" dur="500"/>
                                        <p:tgtEl>
                                          <p:spTgt spid="51"/>
                                        </p:tgtEl>
                                      </p:cBhvr>
                                    </p:animEffect>
                                  </p:childTnLst>
                                </p:cTn>
                              </p:par>
                            </p:childTnLst>
                          </p:cTn>
                        </p:par>
                        <p:par>
                          <p:cTn id="40" fill="hold">
                            <p:stCondLst>
                              <p:cond delay="3000"/>
                            </p:stCondLst>
                            <p:childTnLst>
                              <p:par>
                                <p:cTn id="41" presetID="10" presetClass="entr" presetSubtype="0" fill="hold" grpId="0" nodeType="afterEffect">
                                  <p:stCondLst>
                                    <p:cond delay="0"/>
                                  </p:stCondLst>
                                  <p:childTnLst>
                                    <p:set>
                                      <p:cBhvr>
                                        <p:cTn id="42" dur="1" fill="hold">
                                          <p:stCondLst>
                                            <p:cond delay="0"/>
                                          </p:stCondLst>
                                        </p:cTn>
                                        <p:tgtEl>
                                          <p:spTgt spid="25"/>
                                        </p:tgtEl>
                                        <p:attrNameLst>
                                          <p:attrName>style.visibility</p:attrName>
                                        </p:attrNameLst>
                                      </p:cBhvr>
                                      <p:to>
                                        <p:strVal val="visible"/>
                                      </p:to>
                                    </p:set>
                                    <p:animEffect transition="in" filter="fade">
                                      <p:cBhvr>
                                        <p:cTn id="43" dur="500"/>
                                        <p:tgtEl>
                                          <p:spTgt spid="25"/>
                                        </p:tgtEl>
                                      </p:cBhvr>
                                    </p:animEffect>
                                  </p:childTnLst>
                                </p:cTn>
                              </p:par>
                              <p:par>
                                <p:cTn id="44" presetID="22" presetClass="entr" presetSubtype="8" fill="hold" nodeType="withEffect">
                                  <p:stCondLst>
                                    <p:cond delay="0"/>
                                  </p:stCondLst>
                                  <p:childTnLst>
                                    <p:set>
                                      <p:cBhvr>
                                        <p:cTn id="45" dur="1" fill="hold">
                                          <p:stCondLst>
                                            <p:cond delay="0"/>
                                          </p:stCondLst>
                                        </p:cTn>
                                        <p:tgtEl>
                                          <p:spTgt spid="46"/>
                                        </p:tgtEl>
                                        <p:attrNameLst>
                                          <p:attrName>style.visibility</p:attrName>
                                        </p:attrNameLst>
                                      </p:cBhvr>
                                      <p:to>
                                        <p:strVal val="visible"/>
                                      </p:to>
                                    </p:set>
                                    <p:animEffect transition="in" filter="wipe(left)">
                                      <p:cBhvr>
                                        <p:cTn id="46" dur="500"/>
                                        <p:tgtEl>
                                          <p:spTgt spid="46"/>
                                        </p:tgtEl>
                                      </p:cBhvr>
                                    </p:animEffect>
                                  </p:childTnLst>
                                </p:cTn>
                              </p:par>
                              <p:par>
                                <p:cTn id="47" presetID="22" presetClass="entr" presetSubtype="8" fill="hold" grpId="0" nodeType="withEffect">
                                  <p:stCondLst>
                                    <p:cond delay="0"/>
                                  </p:stCondLst>
                                  <p:childTnLst>
                                    <p:set>
                                      <p:cBhvr>
                                        <p:cTn id="48" dur="1" fill="hold">
                                          <p:stCondLst>
                                            <p:cond delay="0"/>
                                          </p:stCondLst>
                                        </p:cTn>
                                        <p:tgtEl>
                                          <p:spTgt spid="43"/>
                                        </p:tgtEl>
                                        <p:attrNameLst>
                                          <p:attrName>style.visibility</p:attrName>
                                        </p:attrNameLst>
                                      </p:cBhvr>
                                      <p:to>
                                        <p:strVal val="visible"/>
                                      </p:to>
                                    </p:set>
                                    <p:animEffect transition="in" filter="wipe(left)">
                                      <p:cBhvr>
                                        <p:cTn id="49" dur="500"/>
                                        <p:tgtEl>
                                          <p:spTgt spid="43"/>
                                        </p:tgtEl>
                                      </p:cBhvr>
                                    </p:animEffect>
                                  </p:childTnLst>
                                </p:cTn>
                              </p:par>
                              <p:par>
                                <p:cTn id="50" presetID="22" presetClass="entr" presetSubtype="8" fill="hold" grpId="0" nodeType="withEffect">
                                  <p:stCondLst>
                                    <p:cond delay="0"/>
                                  </p:stCondLst>
                                  <p:childTnLst>
                                    <p:set>
                                      <p:cBhvr>
                                        <p:cTn id="51" dur="1" fill="hold">
                                          <p:stCondLst>
                                            <p:cond delay="0"/>
                                          </p:stCondLst>
                                        </p:cTn>
                                        <p:tgtEl>
                                          <p:spTgt spid="47"/>
                                        </p:tgtEl>
                                        <p:attrNameLst>
                                          <p:attrName>style.visibility</p:attrName>
                                        </p:attrNameLst>
                                      </p:cBhvr>
                                      <p:to>
                                        <p:strVal val="visible"/>
                                      </p:to>
                                    </p:set>
                                    <p:animEffect transition="in" filter="wipe(left)">
                                      <p:cBhvr>
                                        <p:cTn id="52"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35" grpId="0" animBg="1"/>
      <p:bldP spid="25" grpId="0" animBg="1"/>
      <p:bldP spid="36" grpId="0"/>
      <p:bldP spid="37" grpId="0"/>
      <p:bldP spid="43" grpId="0"/>
      <p:bldP spid="47" grpId="0"/>
      <p:bldP spid="48" grpId="0"/>
      <p:bldP spid="51" grpId="0"/>
      <p:bldP spid="54" grpId="0"/>
      <p:bldP spid="5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396FC198-08A3-40C2-A8D1-ED60AEEB0572}"/>
              </a:ext>
            </a:extLst>
          </p:cNvPr>
          <p:cNvSpPr/>
          <p:nvPr/>
        </p:nvSpPr>
        <p:spPr bwMode="auto">
          <a:xfrm>
            <a:off x="700202" y="2373815"/>
            <a:ext cx="3004767" cy="3004767"/>
          </a:xfrm>
          <a:prstGeom prst="ellipse">
            <a:avLst/>
          </a:prstGeom>
          <a:solidFill>
            <a:schemeClr val="accent2"/>
          </a:solidFill>
          <a:ln w="9525">
            <a:noFill/>
            <a:round/>
            <a:headEnd/>
            <a:tailEnd/>
          </a:ln>
        </p:spPr>
        <p:txBody>
          <a:bodyPr vert="horz" wrap="square" lIns="121920" tIns="60960" rIns="121920" bIns="60960" numCol="1" rtlCol="0" anchor="t" anchorCtr="0" compatLnSpc="1">
            <a:prstTxWarp prst="textNoShape">
              <a:avLst/>
            </a:prstTxWarp>
          </a:bodyPr>
          <a:lstStyle/>
          <a:p>
            <a:pPr algn="ctr"/>
            <a:endParaRPr lang="en-US" sz="2400" dirty="0"/>
          </a:p>
        </p:txBody>
      </p:sp>
      <p:grpSp>
        <p:nvGrpSpPr>
          <p:cNvPr id="8" name="Group 7">
            <a:extLst>
              <a:ext uri="{FF2B5EF4-FFF2-40B4-BE49-F238E27FC236}">
                <a16:creationId xmlns:a16="http://schemas.microsoft.com/office/drawing/2014/main" id="{E21A30A7-9DCE-44D3-A368-6129FD2C426F}"/>
              </a:ext>
            </a:extLst>
          </p:cNvPr>
          <p:cNvGrpSpPr/>
          <p:nvPr/>
        </p:nvGrpSpPr>
        <p:grpSpPr>
          <a:xfrm>
            <a:off x="1570287" y="3243141"/>
            <a:ext cx="1264596" cy="1266116"/>
            <a:chOff x="166688" y="3622675"/>
            <a:chExt cx="1316037" cy="1317625"/>
          </a:xfrm>
          <a:solidFill>
            <a:schemeClr val="bg1"/>
          </a:solidFill>
        </p:grpSpPr>
        <p:sp>
          <p:nvSpPr>
            <p:cNvPr id="9" name="Freeform 12">
              <a:extLst>
                <a:ext uri="{FF2B5EF4-FFF2-40B4-BE49-F238E27FC236}">
                  <a16:creationId xmlns:a16="http://schemas.microsoft.com/office/drawing/2014/main" id="{AC680D70-8DA3-4EA2-AF9A-59EAF97BC1B8}"/>
                </a:ext>
              </a:extLst>
            </p:cNvPr>
            <p:cNvSpPr>
              <a:spLocks noEditPoints="1"/>
            </p:cNvSpPr>
            <p:nvPr/>
          </p:nvSpPr>
          <p:spPr bwMode="auto">
            <a:xfrm>
              <a:off x="504825" y="3960813"/>
              <a:ext cx="639762" cy="641350"/>
            </a:xfrm>
            <a:custGeom>
              <a:avLst/>
              <a:gdLst>
                <a:gd name="T0" fmla="*/ 184 w 1612"/>
                <a:gd name="T1" fmla="*/ 530 h 1614"/>
                <a:gd name="T2" fmla="*/ 574 w 1612"/>
                <a:gd name="T3" fmla="*/ 532 h 1614"/>
                <a:gd name="T4" fmla="*/ 610 w 1612"/>
                <a:gd name="T5" fmla="*/ 550 h 1614"/>
                <a:gd name="T6" fmla="*/ 635 w 1612"/>
                <a:gd name="T7" fmla="*/ 582 h 1614"/>
                <a:gd name="T8" fmla="*/ 645 w 1612"/>
                <a:gd name="T9" fmla="*/ 623 h 1614"/>
                <a:gd name="T10" fmla="*/ 635 w 1612"/>
                <a:gd name="T11" fmla="*/ 663 h 1614"/>
                <a:gd name="T12" fmla="*/ 610 w 1612"/>
                <a:gd name="T13" fmla="*/ 694 h 1614"/>
                <a:gd name="T14" fmla="*/ 574 w 1612"/>
                <a:gd name="T15" fmla="*/ 712 h 1614"/>
                <a:gd name="T16" fmla="*/ 184 w 1612"/>
                <a:gd name="T17" fmla="*/ 714 h 1614"/>
                <a:gd name="T18" fmla="*/ 369 w 1612"/>
                <a:gd name="T19" fmla="*/ 900 h 1614"/>
                <a:gd name="T20" fmla="*/ 409 w 1612"/>
                <a:gd name="T21" fmla="*/ 909 h 1614"/>
                <a:gd name="T22" fmla="*/ 440 w 1612"/>
                <a:gd name="T23" fmla="*/ 934 h 1614"/>
                <a:gd name="T24" fmla="*/ 458 w 1612"/>
                <a:gd name="T25" fmla="*/ 970 h 1614"/>
                <a:gd name="T26" fmla="*/ 458 w 1612"/>
                <a:gd name="T27" fmla="*/ 1012 h 1614"/>
                <a:gd name="T28" fmla="*/ 440 w 1612"/>
                <a:gd name="T29" fmla="*/ 1049 h 1614"/>
                <a:gd name="T30" fmla="*/ 409 w 1612"/>
                <a:gd name="T31" fmla="*/ 1075 h 1614"/>
                <a:gd name="T32" fmla="*/ 369 w 1612"/>
                <a:gd name="T33" fmla="*/ 1084 h 1614"/>
                <a:gd name="T34" fmla="*/ 184 w 1612"/>
                <a:gd name="T35" fmla="*/ 1430 h 1614"/>
                <a:gd name="T36" fmla="*/ 1428 w 1612"/>
                <a:gd name="T37" fmla="*/ 184 h 1614"/>
                <a:gd name="T38" fmla="*/ 93 w 1612"/>
                <a:gd name="T39" fmla="*/ 0 h 1614"/>
                <a:gd name="T40" fmla="*/ 1541 w 1612"/>
                <a:gd name="T41" fmla="*/ 2 h 1614"/>
                <a:gd name="T42" fmla="*/ 1578 w 1612"/>
                <a:gd name="T43" fmla="*/ 20 h 1614"/>
                <a:gd name="T44" fmla="*/ 1603 w 1612"/>
                <a:gd name="T45" fmla="*/ 51 h 1614"/>
                <a:gd name="T46" fmla="*/ 1612 w 1612"/>
                <a:gd name="T47" fmla="*/ 93 h 1614"/>
                <a:gd name="T48" fmla="*/ 1610 w 1612"/>
                <a:gd name="T49" fmla="*/ 1542 h 1614"/>
                <a:gd name="T50" fmla="*/ 1592 w 1612"/>
                <a:gd name="T51" fmla="*/ 1580 h 1614"/>
                <a:gd name="T52" fmla="*/ 1561 w 1612"/>
                <a:gd name="T53" fmla="*/ 1605 h 1614"/>
                <a:gd name="T54" fmla="*/ 1519 w 1612"/>
                <a:gd name="T55" fmla="*/ 1614 h 1614"/>
                <a:gd name="T56" fmla="*/ 71 w 1612"/>
                <a:gd name="T57" fmla="*/ 1612 h 1614"/>
                <a:gd name="T58" fmla="*/ 34 w 1612"/>
                <a:gd name="T59" fmla="*/ 1594 h 1614"/>
                <a:gd name="T60" fmla="*/ 9 w 1612"/>
                <a:gd name="T61" fmla="*/ 1563 h 1614"/>
                <a:gd name="T62" fmla="*/ 0 w 1612"/>
                <a:gd name="T63" fmla="*/ 1521 h 1614"/>
                <a:gd name="T64" fmla="*/ 2 w 1612"/>
                <a:gd name="T65" fmla="*/ 72 h 1614"/>
                <a:gd name="T66" fmla="*/ 20 w 1612"/>
                <a:gd name="T67" fmla="*/ 34 h 1614"/>
                <a:gd name="T68" fmla="*/ 51 w 1612"/>
                <a:gd name="T69" fmla="*/ 9 h 1614"/>
                <a:gd name="T70" fmla="*/ 93 w 1612"/>
                <a:gd name="T71" fmla="*/ 0 h 16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612" h="1614">
                  <a:moveTo>
                    <a:pt x="184" y="184"/>
                  </a:moveTo>
                  <a:lnTo>
                    <a:pt x="184" y="530"/>
                  </a:lnTo>
                  <a:lnTo>
                    <a:pt x="553" y="530"/>
                  </a:lnTo>
                  <a:lnTo>
                    <a:pt x="574" y="532"/>
                  </a:lnTo>
                  <a:lnTo>
                    <a:pt x="593" y="539"/>
                  </a:lnTo>
                  <a:lnTo>
                    <a:pt x="610" y="550"/>
                  </a:lnTo>
                  <a:lnTo>
                    <a:pt x="624" y="565"/>
                  </a:lnTo>
                  <a:lnTo>
                    <a:pt x="635" y="582"/>
                  </a:lnTo>
                  <a:lnTo>
                    <a:pt x="642" y="602"/>
                  </a:lnTo>
                  <a:lnTo>
                    <a:pt x="645" y="623"/>
                  </a:lnTo>
                  <a:lnTo>
                    <a:pt x="642" y="644"/>
                  </a:lnTo>
                  <a:lnTo>
                    <a:pt x="635" y="663"/>
                  </a:lnTo>
                  <a:lnTo>
                    <a:pt x="624" y="680"/>
                  </a:lnTo>
                  <a:lnTo>
                    <a:pt x="610" y="694"/>
                  </a:lnTo>
                  <a:lnTo>
                    <a:pt x="593" y="705"/>
                  </a:lnTo>
                  <a:lnTo>
                    <a:pt x="574" y="712"/>
                  </a:lnTo>
                  <a:lnTo>
                    <a:pt x="553" y="714"/>
                  </a:lnTo>
                  <a:lnTo>
                    <a:pt x="184" y="714"/>
                  </a:lnTo>
                  <a:lnTo>
                    <a:pt x="184" y="900"/>
                  </a:lnTo>
                  <a:lnTo>
                    <a:pt x="369" y="900"/>
                  </a:lnTo>
                  <a:lnTo>
                    <a:pt x="390" y="902"/>
                  </a:lnTo>
                  <a:lnTo>
                    <a:pt x="409" y="909"/>
                  </a:lnTo>
                  <a:lnTo>
                    <a:pt x="426" y="920"/>
                  </a:lnTo>
                  <a:lnTo>
                    <a:pt x="440" y="934"/>
                  </a:lnTo>
                  <a:lnTo>
                    <a:pt x="451" y="951"/>
                  </a:lnTo>
                  <a:lnTo>
                    <a:pt x="458" y="970"/>
                  </a:lnTo>
                  <a:lnTo>
                    <a:pt x="460" y="991"/>
                  </a:lnTo>
                  <a:lnTo>
                    <a:pt x="458" y="1012"/>
                  </a:lnTo>
                  <a:lnTo>
                    <a:pt x="451" y="1032"/>
                  </a:lnTo>
                  <a:lnTo>
                    <a:pt x="440" y="1049"/>
                  </a:lnTo>
                  <a:lnTo>
                    <a:pt x="426" y="1064"/>
                  </a:lnTo>
                  <a:lnTo>
                    <a:pt x="409" y="1075"/>
                  </a:lnTo>
                  <a:lnTo>
                    <a:pt x="390" y="1082"/>
                  </a:lnTo>
                  <a:lnTo>
                    <a:pt x="369" y="1084"/>
                  </a:lnTo>
                  <a:lnTo>
                    <a:pt x="184" y="1084"/>
                  </a:lnTo>
                  <a:lnTo>
                    <a:pt x="184" y="1430"/>
                  </a:lnTo>
                  <a:lnTo>
                    <a:pt x="1428" y="1430"/>
                  </a:lnTo>
                  <a:lnTo>
                    <a:pt x="1428" y="184"/>
                  </a:lnTo>
                  <a:lnTo>
                    <a:pt x="184" y="184"/>
                  </a:lnTo>
                  <a:close/>
                  <a:moveTo>
                    <a:pt x="93" y="0"/>
                  </a:moveTo>
                  <a:lnTo>
                    <a:pt x="1519" y="0"/>
                  </a:lnTo>
                  <a:lnTo>
                    <a:pt x="1541" y="2"/>
                  </a:lnTo>
                  <a:lnTo>
                    <a:pt x="1561" y="9"/>
                  </a:lnTo>
                  <a:lnTo>
                    <a:pt x="1578" y="20"/>
                  </a:lnTo>
                  <a:lnTo>
                    <a:pt x="1592" y="34"/>
                  </a:lnTo>
                  <a:lnTo>
                    <a:pt x="1603" y="51"/>
                  </a:lnTo>
                  <a:lnTo>
                    <a:pt x="1610" y="72"/>
                  </a:lnTo>
                  <a:lnTo>
                    <a:pt x="1612" y="93"/>
                  </a:lnTo>
                  <a:lnTo>
                    <a:pt x="1612" y="1521"/>
                  </a:lnTo>
                  <a:lnTo>
                    <a:pt x="1610" y="1542"/>
                  </a:lnTo>
                  <a:lnTo>
                    <a:pt x="1603" y="1563"/>
                  </a:lnTo>
                  <a:lnTo>
                    <a:pt x="1592" y="1580"/>
                  </a:lnTo>
                  <a:lnTo>
                    <a:pt x="1578" y="1594"/>
                  </a:lnTo>
                  <a:lnTo>
                    <a:pt x="1561" y="1605"/>
                  </a:lnTo>
                  <a:lnTo>
                    <a:pt x="1541" y="1612"/>
                  </a:lnTo>
                  <a:lnTo>
                    <a:pt x="1519" y="1614"/>
                  </a:lnTo>
                  <a:lnTo>
                    <a:pt x="93" y="1614"/>
                  </a:lnTo>
                  <a:lnTo>
                    <a:pt x="71" y="1612"/>
                  </a:lnTo>
                  <a:lnTo>
                    <a:pt x="51" y="1605"/>
                  </a:lnTo>
                  <a:lnTo>
                    <a:pt x="34" y="1594"/>
                  </a:lnTo>
                  <a:lnTo>
                    <a:pt x="20" y="1580"/>
                  </a:lnTo>
                  <a:lnTo>
                    <a:pt x="9" y="1563"/>
                  </a:lnTo>
                  <a:lnTo>
                    <a:pt x="2" y="1542"/>
                  </a:lnTo>
                  <a:lnTo>
                    <a:pt x="0" y="1521"/>
                  </a:lnTo>
                  <a:lnTo>
                    <a:pt x="0" y="93"/>
                  </a:lnTo>
                  <a:lnTo>
                    <a:pt x="2" y="72"/>
                  </a:lnTo>
                  <a:lnTo>
                    <a:pt x="9" y="51"/>
                  </a:lnTo>
                  <a:lnTo>
                    <a:pt x="20" y="34"/>
                  </a:lnTo>
                  <a:lnTo>
                    <a:pt x="34" y="20"/>
                  </a:lnTo>
                  <a:lnTo>
                    <a:pt x="51" y="9"/>
                  </a:lnTo>
                  <a:lnTo>
                    <a:pt x="71" y="2"/>
                  </a:lnTo>
                  <a:lnTo>
                    <a:pt x="93"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2400"/>
            </a:p>
          </p:txBody>
        </p:sp>
        <p:sp>
          <p:nvSpPr>
            <p:cNvPr id="10" name="Freeform 13">
              <a:extLst>
                <a:ext uri="{FF2B5EF4-FFF2-40B4-BE49-F238E27FC236}">
                  <a16:creationId xmlns:a16="http://schemas.microsoft.com/office/drawing/2014/main" id="{09ADB50A-07C5-4B10-9E09-A2C0CD4AA572}"/>
                </a:ext>
              </a:extLst>
            </p:cNvPr>
            <p:cNvSpPr>
              <a:spLocks noEditPoints="1"/>
            </p:cNvSpPr>
            <p:nvPr/>
          </p:nvSpPr>
          <p:spPr bwMode="auto">
            <a:xfrm>
              <a:off x="166688" y="3622675"/>
              <a:ext cx="1316037" cy="1317625"/>
            </a:xfrm>
            <a:custGeom>
              <a:avLst/>
              <a:gdLst>
                <a:gd name="T0" fmla="*/ 574 w 3316"/>
                <a:gd name="T1" fmla="*/ 633 h 3320"/>
                <a:gd name="T2" fmla="*/ 612 w 3316"/>
                <a:gd name="T3" fmla="*/ 2736 h 3320"/>
                <a:gd name="T4" fmla="*/ 2721 w 3316"/>
                <a:gd name="T5" fmla="*/ 2724 h 3320"/>
                <a:gd name="T6" fmla="*/ 2746 w 3316"/>
                <a:gd name="T7" fmla="*/ 633 h 3320"/>
                <a:gd name="T8" fmla="*/ 654 w 3316"/>
                <a:gd name="T9" fmla="*/ 571 h 3320"/>
                <a:gd name="T10" fmla="*/ 1027 w 3316"/>
                <a:gd name="T11" fmla="*/ 52 h 3320"/>
                <a:gd name="T12" fmla="*/ 1324 w 3316"/>
                <a:gd name="T13" fmla="*/ 71 h 3320"/>
                <a:gd name="T14" fmla="*/ 1414 w 3316"/>
                <a:gd name="T15" fmla="*/ 0 h 3320"/>
                <a:gd name="T16" fmla="*/ 1503 w 3316"/>
                <a:gd name="T17" fmla="*/ 71 h 3320"/>
                <a:gd name="T18" fmla="*/ 1810 w 3316"/>
                <a:gd name="T19" fmla="*/ 52 h 3320"/>
                <a:gd name="T20" fmla="*/ 1914 w 3316"/>
                <a:gd name="T21" fmla="*/ 3 h 3320"/>
                <a:gd name="T22" fmla="*/ 1985 w 3316"/>
                <a:gd name="T23" fmla="*/ 93 h 3320"/>
                <a:gd name="T24" fmla="*/ 2300 w 3316"/>
                <a:gd name="T25" fmla="*/ 35 h 3320"/>
                <a:gd name="T26" fmla="*/ 2413 w 3316"/>
                <a:gd name="T27" fmla="*/ 9 h 3320"/>
                <a:gd name="T28" fmla="*/ 2464 w 3316"/>
                <a:gd name="T29" fmla="*/ 387 h 3320"/>
                <a:gd name="T30" fmla="*/ 2837 w 3316"/>
                <a:gd name="T31" fmla="*/ 453 h 3320"/>
                <a:gd name="T32" fmla="*/ 2929 w 3316"/>
                <a:gd name="T33" fmla="*/ 655 h 3320"/>
                <a:gd name="T34" fmla="*/ 3296 w 3316"/>
                <a:gd name="T35" fmla="*/ 887 h 3320"/>
                <a:gd name="T36" fmla="*/ 3296 w 3316"/>
                <a:gd name="T37" fmla="*/ 1003 h 3320"/>
                <a:gd name="T38" fmla="*/ 2929 w 3316"/>
                <a:gd name="T39" fmla="*/ 1328 h 3320"/>
                <a:gd name="T40" fmla="*/ 3307 w 3316"/>
                <a:gd name="T41" fmla="*/ 1380 h 3320"/>
                <a:gd name="T42" fmla="*/ 3281 w 3316"/>
                <a:gd name="T43" fmla="*/ 1492 h 3320"/>
                <a:gd name="T44" fmla="*/ 2929 w 3316"/>
                <a:gd name="T45" fmla="*/ 1803 h 3320"/>
                <a:gd name="T46" fmla="*/ 3307 w 3316"/>
                <a:gd name="T47" fmla="*/ 1855 h 3320"/>
                <a:gd name="T48" fmla="*/ 3281 w 3316"/>
                <a:gd name="T49" fmla="*/ 1967 h 3320"/>
                <a:gd name="T50" fmla="*/ 3224 w 3316"/>
                <a:gd name="T51" fmla="*/ 2283 h 3320"/>
                <a:gd name="T52" fmla="*/ 3313 w 3316"/>
                <a:gd name="T53" fmla="*/ 2353 h 3320"/>
                <a:gd name="T54" fmla="*/ 3264 w 3316"/>
                <a:gd name="T55" fmla="*/ 2458 h 3320"/>
                <a:gd name="T56" fmla="*/ 2918 w 3316"/>
                <a:gd name="T57" fmla="*/ 2743 h 3320"/>
                <a:gd name="T58" fmla="*/ 2774 w 3316"/>
                <a:gd name="T59" fmla="*/ 2908 h 3320"/>
                <a:gd name="T60" fmla="*/ 2462 w 3316"/>
                <a:gd name="T61" fmla="*/ 3249 h 3320"/>
                <a:gd name="T62" fmla="*/ 2371 w 3316"/>
                <a:gd name="T63" fmla="*/ 3320 h 3320"/>
                <a:gd name="T64" fmla="*/ 2282 w 3316"/>
                <a:gd name="T65" fmla="*/ 3249 h 3320"/>
                <a:gd name="T66" fmla="*/ 1985 w 3316"/>
                <a:gd name="T67" fmla="*/ 3269 h 3320"/>
                <a:gd name="T68" fmla="*/ 1881 w 3316"/>
                <a:gd name="T69" fmla="*/ 3318 h 3320"/>
                <a:gd name="T70" fmla="*/ 1810 w 3316"/>
                <a:gd name="T71" fmla="*/ 3227 h 3320"/>
                <a:gd name="T72" fmla="*/ 1495 w 3316"/>
                <a:gd name="T73" fmla="*/ 3286 h 3320"/>
                <a:gd name="T74" fmla="*/ 1383 w 3316"/>
                <a:gd name="T75" fmla="*/ 3311 h 3320"/>
                <a:gd name="T76" fmla="*/ 1331 w 3316"/>
                <a:gd name="T77" fmla="*/ 2933 h 3320"/>
                <a:gd name="T78" fmla="*/ 1002 w 3316"/>
                <a:gd name="T79" fmla="*/ 3300 h 3320"/>
                <a:gd name="T80" fmla="*/ 886 w 3316"/>
                <a:gd name="T81" fmla="*/ 3300 h 3320"/>
                <a:gd name="T82" fmla="*/ 654 w 3316"/>
                <a:gd name="T83" fmla="*/ 2933 h 3320"/>
                <a:gd name="T84" fmla="*/ 452 w 3316"/>
                <a:gd name="T85" fmla="*/ 2841 h 3320"/>
                <a:gd name="T86" fmla="*/ 387 w 3316"/>
                <a:gd name="T87" fmla="*/ 2467 h 3320"/>
                <a:gd name="T88" fmla="*/ 9 w 3316"/>
                <a:gd name="T89" fmla="*/ 2416 h 3320"/>
                <a:gd name="T90" fmla="*/ 34 w 3316"/>
                <a:gd name="T91" fmla="*/ 2303 h 3320"/>
                <a:gd name="T92" fmla="*/ 92 w 3316"/>
                <a:gd name="T93" fmla="*/ 1997 h 3320"/>
                <a:gd name="T94" fmla="*/ 2 w 3316"/>
                <a:gd name="T95" fmla="*/ 1926 h 3320"/>
                <a:gd name="T96" fmla="*/ 51 w 3316"/>
                <a:gd name="T97" fmla="*/ 1822 h 3320"/>
                <a:gd name="T98" fmla="*/ 71 w 3316"/>
                <a:gd name="T99" fmla="*/ 1515 h 3320"/>
                <a:gd name="T100" fmla="*/ 0 w 3316"/>
                <a:gd name="T101" fmla="*/ 1425 h 3320"/>
                <a:gd name="T102" fmla="*/ 71 w 3316"/>
                <a:gd name="T103" fmla="*/ 1335 h 3320"/>
                <a:gd name="T104" fmla="*/ 51 w 3316"/>
                <a:gd name="T105" fmla="*/ 1028 h 3320"/>
                <a:gd name="T106" fmla="*/ 2 w 3316"/>
                <a:gd name="T107" fmla="*/ 925 h 3320"/>
                <a:gd name="T108" fmla="*/ 92 w 3316"/>
                <a:gd name="T109" fmla="*/ 853 h 3320"/>
                <a:gd name="T110" fmla="*/ 430 w 3316"/>
                <a:gd name="T111" fmla="*/ 509 h 3320"/>
                <a:gd name="T112" fmla="*/ 615 w 3316"/>
                <a:gd name="T113" fmla="*/ 390 h 3320"/>
                <a:gd name="T114" fmla="*/ 872 w 3316"/>
                <a:gd name="T115" fmla="*/ 35 h 3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316" h="3320">
                  <a:moveTo>
                    <a:pt x="654" y="571"/>
                  </a:moveTo>
                  <a:lnTo>
                    <a:pt x="632" y="574"/>
                  </a:lnTo>
                  <a:lnTo>
                    <a:pt x="612" y="584"/>
                  </a:lnTo>
                  <a:lnTo>
                    <a:pt x="595" y="596"/>
                  </a:lnTo>
                  <a:lnTo>
                    <a:pt x="583" y="613"/>
                  </a:lnTo>
                  <a:lnTo>
                    <a:pt x="574" y="633"/>
                  </a:lnTo>
                  <a:lnTo>
                    <a:pt x="571" y="655"/>
                  </a:lnTo>
                  <a:lnTo>
                    <a:pt x="571" y="2665"/>
                  </a:lnTo>
                  <a:lnTo>
                    <a:pt x="574" y="2687"/>
                  </a:lnTo>
                  <a:lnTo>
                    <a:pt x="583" y="2707"/>
                  </a:lnTo>
                  <a:lnTo>
                    <a:pt x="595" y="2724"/>
                  </a:lnTo>
                  <a:lnTo>
                    <a:pt x="612" y="2736"/>
                  </a:lnTo>
                  <a:lnTo>
                    <a:pt x="632" y="2746"/>
                  </a:lnTo>
                  <a:lnTo>
                    <a:pt x="654" y="2749"/>
                  </a:lnTo>
                  <a:lnTo>
                    <a:pt x="2662" y="2749"/>
                  </a:lnTo>
                  <a:lnTo>
                    <a:pt x="2684" y="2746"/>
                  </a:lnTo>
                  <a:lnTo>
                    <a:pt x="2704" y="2736"/>
                  </a:lnTo>
                  <a:lnTo>
                    <a:pt x="2721" y="2724"/>
                  </a:lnTo>
                  <a:lnTo>
                    <a:pt x="2733" y="2707"/>
                  </a:lnTo>
                  <a:lnTo>
                    <a:pt x="2742" y="2687"/>
                  </a:lnTo>
                  <a:lnTo>
                    <a:pt x="2745" y="2665"/>
                  </a:lnTo>
                  <a:lnTo>
                    <a:pt x="2749" y="2665"/>
                  </a:lnTo>
                  <a:lnTo>
                    <a:pt x="2749" y="655"/>
                  </a:lnTo>
                  <a:lnTo>
                    <a:pt x="2746" y="633"/>
                  </a:lnTo>
                  <a:lnTo>
                    <a:pt x="2738" y="613"/>
                  </a:lnTo>
                  <a:lnTo>
                    <a:pt x="2725" y="596"/>
                  </a:lnTo>
                  <a:lnTo>
                    <a:pt x="2708" y="584"/>
                  </a:lnTo>
                  <a:lnTo>
                    <a:pt x="2689" y="574"/>
                  </a:lnTo>
                  <a:lnTo>
                    <a:pt x="2667" y="571"/>
                  </a:lnTo>
                  <a:lnTo>
                    <a:pt x="654" y="571"/>
                  </a:lnTo>
                  <a:close/>
                  <a:moveTo>
                    <a:pt x="945" y="0"/>
                  </a:moveTo>
                  <a:lnTo>
                    <a:pt x="966" y="3"/>
                  </a:lnTo>
                  <a:lnTo>
                    <a:pt x="985" y="9"/>
                  </a:lnTo>
                  <a:lnTo>
                    <a:pt x="1002" y="20"/>
                  </a:lnTo>
                  <a:lnTo>
                    <a:pt x="1016" y="35"/>
                  </a:lnTo>
                  <a:lnTo>
                    <a:pt x="1027" y="52"/>
                  </a:lnTo>
                  <a:lnTo>
                    <a:pt x="1034" y="71"/>
                  </a:lnTo>
                  <a:lnTo>
                    <a:pt x="1036" y="93"/>
                  </a:lnTo>
                  <a:lnTo>
                    <a:pt x="1036" y="387"/>
                  </a:lnTo>
                  <a:lnTo>
                    <a:pt x="1321" y="387"/>
                  </a:lnTo>
                  <a:lnTo>
                    <a:pt x="1321" y="93"/>
                  </a:lnTo>
                  <a:lnTo>
                    <a:pt x="1324" y="71"/>
                  </a:lnTo>
                  <a:lnTo>
                    <a:pt x="1331" y="52"/>
                  </a:lnTo>
                  <a:lnTo>
                    <a:pt x="1342" y="35"/>
                  </a:lnTo>
                  <a:lnTo>
                    <a:pt x="1357" y="20"/>
                  </a:lnTo>
                  <a:lnTo>
                    <a:pt x="1374" y="9"/>
                  </a:lnTo>
                  <a:lnTo>
                    <a:pt x="1393" y="3"/>
                  </a:lnTo>
                  <a:lnTo>
                    <a:pt x="1414" y="0"/>
                  </a:lnTo>
                  <a:lnTo>
                    <a:pt x="1435" y="3"/>
                  </a:lnTo>
                  <a:lnTo>
                    <a:pt x="1454" y="9"/>
                  </a:lnTo>
                  <a:lnTo>
                    <a:pt x="1471" y="20"/>
                  </a:lnTo>
                  <a:lnTo>
                    <a:pt x="1486" y="35"/>
                  </a:lnTo>
                  <a:lnTo>
                    <a:pt x="1496" y="52"/>
                  </a:lnTo>
                  <a:lnTo>
                    <a:pt x="1503" y="71"/>
                  </a:lnTo>
                  <a:lnTo>
                    <a:pt x="1506" y="93"/>
                  </a:lnTo>
                  <a:lnTo>
                    <a:pt x="1506" y="387"/>
                  </a:lnTo>
                  <a:lnTo>
                    <a:pt x="1801" y="387"/>
                  </a:lnTo>
                  <a:lnTo>
                    <a:pt x="1801" y="93"/>
                  </a:lnTo>
                  <a:lnTo>
                    <a:pt x="1803" y="71"/>
                  </a:lnTo>
                  <a:lnTo>
                    <a:pt x="1810" y="52"/>
                  </a:lnTo>
                  <a:lnTo>
                    <a:pt x="1821" y="35"/>
                  </a:lnTo>
                  <a:lnTo>
                    <a:pt x="1835" y="20"/>
                  </a:lnTo>
                  <a:lnTo>
                    <a:pt x="1852" y="9"/>
                  </a:lnTo>
                  <a:lnTo>
                    <a:pt x="1872" y="3"/>
                  </a:lnTo>
                  <a:lnTo>
                    <a:pt x="1893" y="0"/>
                  </a:lnTo>
                  <a:lnTo>
                    <a:pt x="1914" y="3"/>
                  </a:lnTo>
                  <a:lnTo>
                    <a:pt x="1933" y="9"/>
                  </a:lnTo>
                  <a:lnTo>
                    <a:pt x="1950" y="20"/>
                  </a:lnTo>
                  <a:lnTo>
                    <a:pt x="1964" y="35"/>
                  </a:lnTo>
                  <a:lnTo>
                    <a:pt x="1976" y="52"/>
                  </a:lnTo>
                  <a:lnTo>
                    <a:pt x="1983" y="71"/>
                  </a:lnTo>
                  <a:lnTo>
                    <a:pt x="1985" y="93"/>
                  </a:lnTo>
                  <a:lnTo>
                    <a:pt x="1985" y="387"/>
                  </a:lnTo>
                  <a:lnTo>
                    <a:pt x="2280" y="387"/>
                  </a:lnTo>
                  <a:lnTo>
                    <a:pt x="2280" y="93"/>
                  </a:lnTo>
                  <a:lnTo>
                    <a:pt x="2282" y="71"/>
                  </a:lnTo>
                  <a:lnTo>
                    <a:pt x="2289" y="52"/>
                  </a:lnTo>
                  <a:lnTo>
                    <a:pt x="2300" y="35"/>
                  </a:lnTo>
                  <a:lnTo>
                    <a:pt x="2314" y="20"/>
                  </a:lnTo>
                  <a:lnTo>
                    <a:pt x="2331" y="9"/>
                  </a:lnTo>
                  <a:lnTo>
                    <a:pt x="2350" y="3"/>
                  </a:lnTo>
                  <a:lnTo>
                    <a:pt x="2371" y="0"/>
                  </a:lnTo>
                  <a:lnTo>
                    <a:pt x="2393" y="3"/>
                  </a:lnTo>
                  <a:lnTo>
                    <a:pt x="2413" y="9"/>
                  </a:lnTo>
                  <a:lnTo>
                    <a:pt x="2430" y="20"/>
                  </a:lnTo>
                  <a:lnTo>
                    <a:pt x="2444" y="35"/>
                  </a:lnTo>
                  <a:lnTo>
                    <a:pt x="2455" y="52"/>
                  </a:lnTo>
                  <a:lnTo>
                    <a:pt x="2462" y="71"/>
                  </a:lnTo>
                  <a:lnTo>
                    <a:pt x="2464" y="93"/>
                  </a:lnTo>
                  <a:lnTo>
                    <a:pt x="2464" y="387"/>
                  </a:lnTo>
                  <a:lnTo>
                    <a:pt x="2662" y="387"/>
                  </a:lnTo>
                  <a:lnTo>
                    <a:pt x="2701" y="390"/>
                  </a:lnTo>
                  <a:lnTo>
                    <a:pt x="2739" y="398"/>
                  </a:lnTo>
                  <a:lnTo>
                    <a:pt x="2774" y="412"/>
                  </a:lnTo>
                  <a:lnTo>
                    <a:pt x="2808" y="431"/>
                  </a:lnTo>
                  <a:lnTo>
                    <a:pt x="2837" y="453"/>
                  </a:lnTo>
                  <a:lnTo>
                    <a:pt x="2864" y="480"/>
                  </a:lnTo>
                  <a:lnTo>
                    <a:pt x="2886" y="509"/>
                  </a:lnTo>
                  <a:lnTo>
                    <a:pt x="2904" y="542"/>
                  </a:lnTo>
                  <a:lnTo>
                    <a:pt x="2918" y="577"/>
                  </a:lnTo>
                  <a:lnTo>
                    <a:pt x="2926" y="616"/>
                  </a:lnTo>
                  <a:lnTo>
                    <a:pt x="2929" y="655"/>
                  </a:lnTo>
                  <a:lnTo>
                    <a:pt x="2929" y="853"/>
                  </a:lnTo>
                  <a:lnTo>
                    <a:pt x="3224" y="853"/>
                  </a:lnTo>
                  <a:lnTo>
                    <a:pt x="3245" y="855"/>
                  </a:lnTo>
                  <a:lnTo>
                    <a:pt x="3264" y="862"/>
                  </a:lnTo>
                  <a:lnTo>
                    <a:pt x="3281" y="873"/>
                  </a:lnTo>
                  <a:lnTo>
                    <a:pt x="3296" y="887"/>
                  </a:lnTo>
                  <a:lnTo>
                    <a:pt x="3307" y="904"/>
                  </a:lnTo>
                  <a:lnTo>
                    <a:pt x="3313" y="925"/>
                  </a:lnTo>
                  <a:lnTo>
                    <a:pt x="3316" y="946"/>
                  </a:lnTo>
                  <a:lnTo>
                    <a:pt x="3313" y="967"/>
                  </a:lnTo>
                  <a:lnTo>
                    <a:pt x="3307" y="986"/>
                  </a:lnTo>
                  <a:lnTo>
                    <a:pt x="3296" y="1003"/>
                  </a:lnTo>
                  <a:lnTo>
                    <a:pt x="3281" y="1017"/>
                  </a:lnTo>
                  <a:lnTo>
                    <a:pt x="3264" y="1028"/>
                  </a:lnTo>
                  <a:lnTo>
                    <a:pt x="3245" y="1035"/>
                  </a:lnTo>
                  <a:lnTo>
                    <a:pt x="3224" y="1037"/>
                  </a:lnTo>
                  <a:lnTo>
                    <a:pt x="2929" y="1037"/>
                  </a:lnTo>
                  <a:lnTo>
                    <a:pt x="2929" y="1328"/>
                  </a:lnTo>
                  <a:lnTo>
                    <a:pt x="3224" y="1328"/>
                  </a:lnTo>
                  <a:lnTo>
                    <a:pt x="3245" y="1330"/>
                  </a:lnTo>
                  <a:lnTo>
                    <a:pt x="3264" y="1337"/>
                  </a:lnTo>
                  <a:lnTo>
                    <a:pt x="3281" y="1348"/>
                  </a:lnTo>
                  <a:lnTo>
                    <a:pt x="3296" y="1362"/>
                  </a:lnTo>
                  <a:lnTo>
                    <a:pt x="3307" y="1380"/>
                  </a:lnTo>
                  <a:lnTo>
                    <a:pt x="3313" y="1399"/>
                  </a:lnTo>
                  <a:lnTo>
                    <a:pt x="3316" y="1421"/>
                  </a:lnTo>
                  <a:lnTo>
                    <a:pt x="3313" y="1442"/>
                  </a:lnTo>
                  <a:lnTo>
                    <a:pt x="3307" y="1461"/>
                  </a:lnTo>
                  <a:lnTo>
                    <a:pt x="3296" y="1478"/>
                  </a:lnTo>
                  <a:lnTo>
                    <a:pt x="3281" y="1492"/>
                  </a:lnTo>
                  <a:lnTo>
                    <a:pt x="3264" y="1503"/>
                  </a:lnTo>
                  <a:lnTo>
                    <a:pt x="3245" y="1510"/>
                  </a:lnTo>
                  <a:lnTo>
                    <a:pt x="3224" y="1512"/>
                  </a:lnTo>
                  <a:lnTo>
                    <a:pt x="3224" y="1508"/>
                  </a:lnTo>
                  <a:lnTo>
                    <a:pt x="2929" y="1508"/>
                  </a:lnTo>
                  <a:lnTo>
                    <a:pt x="2929" y="1803"/>
                  </a:lnTo>
                  <a:lnTo>
                    <a:pt x="3224" y="1803"/>
                  </a:lnTo>
                  <a:lnTo>
                    <a:pt x="3245" y="1806"/>
                  </a:lnTo>
                  <a:lnTo>
                    <a:pt x="3264" y="1812"/>
                  </a:lnTo>
                  <a:lnTo>
                    <a:pt x="3281" y="1823"/>
                  </a:lnTo>
                  <a:lnTo>
                    <a:pt x="3296" y="1838"/>
                  </a:lnTo>
                  <a:lnTo>
                    <a:pt x="3307" y="1855"/>
                  </a:lnTo>
                  <a:lnTo>
                    <a:pt x="3313" y="1874"/>
                  </a:lnTo>
                  <a:lnTo>
                    <a:pt x="3316" y="1895"/>
                  </a:lnTo>
                  <a:lnTo>
                    <a:pt x="3313" y="1917"/>
                  </a:lnTo>
                  <a:lnTo>
                    <a:pt x="3307" y="1936"/>
                  </a:lnTo>
                  <a:lnTo>
                    <a:pt x="3296" y="1953"/>
                  </a:lnTo>
                  <a:lnTo>
                    <a:pt x="3281" y="1967"/>
                  </a:lnTo>
                  <a:lnTo>
                    <a:pt x="3264" y="1978"/>
                  </a:lnTo>
                  <a:lnTo>
                    <a:pt x="3245" y="1985"/>
                  </a:lnTo>
                  <a:lnTo>
                    <a:pt x="3224" y="1987"/>
                  </a:lnTo>
                  <a:lnTo>
                    <a:pt x="2929" y="1987"/>
                  </a:lnTo>
                  <a:lnTo>
                    <a:pt x="2929" y="2283"/>
                  </a:lnTo>
                  <a:lnTo>
                    <a:pt x="3224" y="2283"/>
                  </a:lnTo>
                  <a:lnTo>
                    <a:pt x="3245" y="2285"/>
                  </a:lnTo>
                  <a:lnTo>
                    <a:pt x="3264" y="2292"/>
                  </a:lnTo>
                  <a:lnTo>
                    <a:pt x="3281" y="2303"/>
                  </a:lnTo>
                  <a:lnTo>
                    <a:pt x="3296" y="2317"/>
                  </a:lnTo>
                  <a:lnTo>
                    <a:pt x="3307" y="2334"/>
                  </a:lnTo>
                  <a:lnTo>
                    <a:pt x="3313" y="2353"/>
                  </a:lnTo>
                  <a:lnTo>
                    <a:pt x="3316" y="2374"/>
                  </a:lnTo>
                  <a:lnTo>
                    <a:pt x="3313" y="2395"/>
                  </a:lnTo>
                  <a:lnTo>
                    <a:pt x="3307" y="2416"/>
                  </a:lnTo>
                  <a:lnTo>
                    <a:pt x="3296" y="2433"/>
                  </a:lnTo>
                  <a:lnTo>
                    <a:pt x="3281" y="2447"/>
                  </a:lnTo>
                  <a:lnTo>
                    <a:pt x="3264" y="2458"/>
                  </a:lnTo>
                  <a:lnTo>
                    <a:pt x="3245" y="2465"/>
                  </a:lnTo>
                  <a:lnTo>
                    <a:pt x="3224" y="2467"/>
                  </a:lnTo>
                  <a:lnTo>
                    <a:pt x="2929" y="2467"/>
                  </a:lnTo>
                  <a:lnTo>
                    <a:pt x="2929" y="2665"/>
                  </a:lnTo>
                  <a:lnTo>
                    <a:pt x="2926" y="2704"/>
                  </a:lnTo>
                  <a:lnTo>
                    <a:pt x="2918" y="2743"/>
                  </a:lnTo>
                  <a:lnTo>
                    <a:pt x="2904" y="2778"/>
                  </a:lnTo>
                  <a:lnTo>
                    <a:pt x="2886" y="2811"/>
                  </a:lnTo>
                  <a:lnTo>
                    <a:pt x="2864" y="2841"/>
                  </a:lnTo>
                  <a:lnTo>
                    <a:pt x="2837" y="2867"/>
                  </a:lnTo>
                  <a:lnTo>
                    <a:pt x="2808" y="2889"/>
                  </a:lnTo>
                  <a:lnTo>
                    <a:pt x="2774" y="2908"/>
                  </a:lnTo>
                  <a:lnTo>
                    <a:pt x="2739" y="2922"/>
                  </a:lnTo>
                  <a:lnTo>
                    <a:pt x="2701" y="2930"/>
                  </a:lnTo>
                  <a:lnTo>
                    <a:pt x="2662" y="2933"/>
                  </a:lnTo>
                  <a:lnTo>
                    <a:pt x="2464" y="2933"/>
                  </a:lnTo>
                  <a:lnTo>
                    <a:pt x="2464" y="3227"/>
                  </a:lnTo>
                  <a:lnTo>
                    <a:pt x="2462" y="3249"/>
                  </a:lnTo>
                  <a:lnTo>
                    <a:pt x="2455" y="3269"/>
                  </a:lnTo>
                  <a:lnTo>
                    <a:pt x="2444" y="3286"/>
                  </a:lnTo>
                  <a:lnTo>
                    <a:pt x="2430" y="3300"/>
                  </a:lnTo>
                  <a:lnTo>
                    <a:pt x="2413" y="3311"/>
                  </a:lnTo>
                  <a:lnTo>
                    <a:pt x="2393" y="3318"/>
                  </a:lnTo>
                  <a:lnTo>
                    <a:pt x="2371" y="3320"/>
                  </a:lnTo>
                  <a:lnTo>
                    <a:pt x="2350" y="3318"/>
                  </a:lnTo>
                  <a:lnTo>
                    <a:pt x="2331" y="3311"/>
                  </a:lnTo>
                  <a:lnTo>
                    <a:pt x="2314" y="3300"/>
                  </a:lnTo>
                  <a:lnTo>
                    <a:pt x="2300" y="3286"/>
                  </a:lnTo>
                  <a:lnTo>
                    <a:pt x="2289" y="3269"/>
                  </a:lnTo>
                  <a:lnTo>
                    <a:pt x="2282" y="3249"/>
                  </a:lnTo>
                  <a:lnTo>
                    <a:pt x="2280" y="3227"/>
                  </a:lnTo>
                  <a:lnTo>
                    <a:pt x="2280" y="2933"/>
                  </a:lnTo>
                  <a:lnTo>
                    <a:pt x="1995" y="2933"/>
                  </a:lnTo>
                  <a:lnTo>
                    <a:pt x="1995" y="3227"/>
                  </a:lnTo>
                  <a:lnTo>
                    <a:pt x="1992" y="3249"/>
                  </a:lnTo>
                  <a:lnTo>
                    <a:pt x="1985" y="3269"/>
                  </a:lnTo>
                  <a:lnTo>
                    <a:pt x="1974" y="3286"/>
                  </a:lnTo>
                  <a:lnTo>
                    <a:pt x="1959" y="3300"/>
                  </a:lnTo>
                  <a:lnTo>
                    <a:pt x="1942" y="3311"/>
                  </a:lnTo>
                  <a:lnTo>
                    <a:pt x="1923" y="3318"/>
                  </a:lnTo>
                  <a:lnTo>
                    <a:pt x="1902" y="3320"/>
                  </a:lnTo>
                  <a:lnTo>
                    <a:pt x="1881" y="3318"/>
                  </a:lnTo>
                  <a:lnTo>
                    <a:pt x="1862" y="3311"/>
                  </a:lnTo>
                  <a:lnTo>
                    <a:pt x="1845" y="3300"/>
                  </a:lnTo>
                  <a:lnTo>
                    <a:pt x="1830" y="3286"/>
                  </a:lnTo>
                  <a:lnTo>
                    <a:pt x="1820" y="3269"/>
                  </a:lnTo>
                  <a:lnTo>
                    <a:pt x="1813" y="3249"/>
                  </a:lnTo>
                  <a:lnTo>
                    <a:pt x="1810" y="3227"/>
                  </a:lnTo>
                  <a:lnTo>
                    <a:pt x="1810" y="2933"/>
                  </a:lnTo>
                  <a:lnTo>
                    <a:pt x="1515" y="2933"/>
                  </a:lnTo>
                  <a:lnTo>
                    <a:pt x="1515" y="3227"/>
                  </a:lnTo>
                  <a:lnTo>
                    <a:pt x="1512" y="3249"/>
                  </a:lnTo>
                  <a:lnTo>
                    <a:pt x="1506" y="3269"/>
                  </a:lnTo>
                  <a:lnTo>
                    <a:pt x="1495" y="3286"/>
                  </a:lnTo>
                  <a:lnTo>
                    <a:pt x="1480" y="3300"/>
                  </a:lnTo>
                  <a:lnTo>
                    <a:pt x="1463" y="3311"/>
                  </a:lnTo>
                  <a:lnTo>
                    <a:pt x="1444" y="3318"/>
                  </a:lnTo>
                  <a:lnTo>
                    <a:pt x="1423" y="3320"/>
                  </a:lnTo>
                  <a:lnTo>
                    <a:pt x="1402" y="3318"/>
                  </a:lnTo>
                  <a:lnTo>
                    <a:pt x="1383" y="3311"/>
                  </a:lnTo>
                  <a:lnTo>
                    <a:pt x="1366" y="3300"/>
                  </a:lnTo>
                  <a:lnTo>
                    <a:pt x="1352" y="3286"/>
                  </a:lnTo>
                  <a:lnTo>
                    <a:pt x="1340" y="3269"/>
                  </a:lnTo>
                  <a:lnTo>
                    <a:pt x="1333" y="3249"/>
                  </a:lnTo>
                  <a:lnTo>
                    <a:pt x="1331" y="3227"/>
                  </a:lnTo>
                  <a:lnTo>
                    <a:pt x="1331" y="2933"/>
                  </a:lnTo>
                  <a:lnTo>
                    <a:pt x="1036" y="2933"/>
                  </a:lnTo>
                  <a:lnTo>
                    <a:pt x="1036" y="3227"/>
                  </a:lnTo>
                  <a:lnTo>
                    <a:pt x="1034" y="3249"/>
                  </a:lnTo>
                  <a:lnTo>
                    <a:pt x="1027" y="3269"/>
                  </a:lnTo>
                  <a:lnTo>
                    <a:pt x="1016" y="3286"/>
                  </a:lnTo>
                  <a:lnTo>
                    <a:pt x="1002" y="3300"/>
                  </a:lnTo>
                  <a:lnTo>
                    <a:pt x="985" y="3311"/>
                  </a:lnTo>
                  <a:lnTo>
                    <a:pt x="966" y="3318"/>
                  </a:lnTo>
                  <a:lnTo>
                    <a:pt x="945" y="3320"/>
                  </a:lnTo>
                  <a:lnTo>
                    <a:pt x="923" y="3318"/>
                  </a:lnTo>
                  <a:lnTo>
                    <a:pt x="903" y="3311"/>
                  </a:lnTo>
                  <a:lnTo>
                    <a:pt x="886" y="3300"/>
                  </a:lnTo>
                  <a:lnTo>
                    <a:pt x="872" y="3286"/>
                  </a:lnTo>
                  <a:lnTo>
                    <a:pt x="861" y="3269"/>
                  </a:lnTo>
                  <a:lnTo>
                    <a:pt x="854" y="3249"/>
                  </a:lnTo>
                  <a:lnTo>
                    <a:pt x="852" y="3227"/>
                  </a:lnTo>
                  <a:lnTo>
                    <a:pt x="852" y="2933"/>
                  </a:lnTo>
                  <a:lnTo>
                    <a:pt x="654" y="2933"/>
                  </a:lnTo>
                  <a:lnTo>
                    <a:pt x="615" y="2930"/>
                  </a:lnTo>
                  <a:lnTo>
                    <a:pt x="577" y="2922"/>
                  </a:lnTo>
                  <a:lnTo>
                    <a:pt x="542" y="2908"/>
                  </a:lnTo>
                  <a:lnTo>
                    <a:pt x="508" y="2889"/>
                  </a:lnTo>
                  <a:lnTo>
                    <a:pt x="478" y="2867"/>
                  </a:lnTo>
                  <a:lnTo>
                    <a:pt x="452" y="2841"/>
                  </a:lnTo>
                  <a:lnTo>
                    <a:pt x="430" y="2811"/>
                  </a:lnTo>
                  <a:lnTo>
                    <a:pt x="412" y="2778"/>
                  </a:lnTo>
                  <a:lnTo>
                    <a:pt x="398" y="2743"/>
                  </a:lnTo>
                  <a:lnTo>
                    <a:pt x="390" y="2704"/>
                  </a:lnTo>
                  <a:lnTo>
                    <a:pt x="387" y="2665"/>
                  </a:lnTo>
                  <a:lnTo>
                    <a:pt x="387" y="2467"/>
                  </a:lnTo>
                  <a:lnTo>
                    <a:pt x="92" y="2467"/>
                  </a:lnTo>
                  <a:lnTo>
                    <a:pt x="71" y="2465"/>
                  </a:lnTo>
                  <a:lnTo>
                    <a:pt x="51" y="2458"/>
                  </a:lnTo>
                  <a:lnTo>
                    <a:pt x="34" y="2447"/>
                  </a:lnTo>
                  <a:lnTo>
                    <a:pt x="20" y="2433"/>
                  </a:lnTo>
                  <a:lnTo>
                    <a:pt x="9" y="2416"/>
                  </a:lnTo>
                  <a:lnTo>
                    <a:pt x="2" y="2395"/>
                  </a:lnTo>
                  <a:lnTo>
                    <a:pt x="0" y="2374"/>
                  </a:lnTo>
                  <a:lnTo>
                    <a:pt x="2" y="2353"/>
                  </a:lnTo>
                  <a:lnTo>
                    <a:pt x="9" y="2334"/>
                  </a:lnTo>
                  <a:lnTo>
                    <a:pt x="20" y="2317"/>
                  </a:lnTo>
                  <a:lnTo>
                    <a:pt x="34" y="2303"/>
                  </a:lnTo>
                  <a:lnTo>
                    <a:pt x="51" y="2292"/>
                  </a:lnTo>
                  <a:lnTo>
                    <a:pt x="71" y="2285"/>
                  </a:lnTo>
                  <a:lnTo>
                    <a:pt x="92" y="2283"/>
                  </a:lnTo>
                  <a:lnTo>
                    <a:pt x="387" y="2283"/>
                  </a:lnTo>
                  <a:lnTo>
                    <a:pt x="387" y="1997"/>
                  </a:lnTo>
                  <a:lnTo>
                    <a:pt x="92" y="1997"/>
                  </a:lnTo>
                  <a:lnTo>
                    <a:pt x="71" y="1994"/>
                  </a:lnTo>
                  <a:lnTo>
                    <a:pt x="51" y="1987"/>
                  </a:lnTo>
                  <a:lnTo>
                    <a:pt x="34" y="1976"/>
                  </a:lnTo>
                  <a:lnTo>
                    <a:pt x="20" y="1962"/>
                  </a:lnTo>
                  <a:lnTo>
                    <a:pt x="9" y="1945"/>
                  </a:lnTo>
                  <a:lnTo>
                    <a:pt x="2" y="1926"/>
                  </a:lnTo>
                  <a:lnTo>
                    <a:pt x="0" y="1904"/>
                  </a:lnTo>
                  <a:lnTo>
                    <a:pt x="2" y="1883"/>
                  </a:lnTo>
                  <a:lnTo>
                    <a:pt x="9" y="1864"/>
                  </a:lnTo>
                  <a:lnTo>
                    <a:pt x="20" y="1847"/>
                  </a:lnTo>
                  <a:lnTo>
                    <a:pt x="34" y="1832"/>
                  </a:lnTo>
                  <a:lnTo>
                    <a:pt x="51" y="1822"/>
                  </a:lnTo>
                  <a:lnTo>
                    <a:pt x="71" y="1815"/>
                  </a:lnTo>
                  <a:lnTo>
                    <a:pt x="92" y="1812"/>
                  </a:lnTo>
                  <a:lnTo>
                    <a:pt x="387" y="1812"/>
                  </a:lnTo>
                  <a:lnTo>
                    <a:pt x="387" y="1517"/>
                  </a:lnTo>
                  <a:lnTo>
                    <a:pt x="92" y="1517"/>
                  </a:lnTo>
                  <a:lnTo>
                    <a:pt x="71" y="1515"/>
                  </a:lnTo>
                  <a:lnTo>
                    <a:pt x="51" y="1508"/>
                  </a:lnTo>
                  <a:lnTo>
                    <a:pt x="34" y="1497"/>
                  </a:lnTo>
                  <a:lnTo>
                    <a:pt x="20" y="1483"/>
                  </a:lnTo>
                  <a:lnTo>
                    <a:pt x="9" y="1466"/>
                  </a:lnTo>
                  <a:lnTo>
                    <a:pt x="2" y="1446"/>
                  </a:lnTo>
                  <a:lnTo>
                    <a:pt x="0" y="1425"/>
                  </a:lnTo>
                  <a:lnTo>
                    <a:pt x="2" y="1403"/>
                  </a:lnTo>
                  <a:lnTo>
                    <a:pt x="9" y="1384"/>
                  </a:lnTo>
                  <a:lnTo>
                    <a:pt x="20" y="1367"/>
                  </a:lnTo>
                  <a:lnTo>
                    <a:pt x="34" y="1353"/>
                  </a:lnTo>
                  <a:lnTo>
                    <a:pt x="51" y="1342"/>
                  </a:lnTo>
                  <a:lnTo>
                    <a:pt x="71" y="1335"/>
                  </a:lnTo>
                  <a:lnTo>
                    <a:pt x="92" y="1333"/>
                  </a:lnTo>
                  <a:lnTo>
                    <a:pt x="387" y="1333"/>
                  </a:lnTo>
                  <a:lnTo>
                    <a:pt x="387" y="1037"/>
                  </a:lnTo>
                  <a:lnTo>
                    <a:pt x="92" y="1037"/>
                  </a:lnTo>
                  <a:lnTo>
                    <a:pt x="71" y="1035"/>
                  </a:lnTo>
                  <a:lnTo>
                    <a:pt x="51" y="1028"/>
                  </a:lnTo>
                  <a:lnTo>
                    <a:pt x="34" y="1017"/>
                  </a:lnTo>
                  <a:lnTo>
                    <a:pt x="20" y="1003"/>
                  </a:lnTo>
                  <a:lnTo>
                    <a:pt x="9" y="986"/>
                  </a:lnTo>
                  <a:lnTo>
                    <a:pt x="2" y="967"/>
                  </a:lnTo>
                  <a:lnTo>
                    <a:pt x="0" y="946"/>
                  </a:lnTo>
                  <a:lnTo>
                    <a:pt x="2" y="925"/>
                  </a:lnTo>
                  <a:lnTo>
                    <a:pt x="9" y="904"/>
                  </a:lnTo>
                  <a:lnTo>
                    <a:pt x="20" y="887"/>
                  </a:lnTo>
                  <a:lnTo>
                    <a:pt x="34" y="873"/>
                  </a:lnTo>
                  <a:lnTo>
                    <a:pt x="51" y="862"/>
                  </a:lnTo>
                  <a:lnTo>
                    <a:pt x="71" y="855"/>
                  </a:lnTo>
                  <a:lnTo>
                    <a:pt x="92" y="853"/>
                  </a:lnTo>
                  <a:lnTo>
                    <a:pt x="387" y="853"/>
                  </a:lnTo>
                  <a:lnTo>
                    <a:pt x="387" y="655"/>
                  </a:lnTo>
                  <a:lnTo>
                    <a:pt x="390" y="616"/>
                  </a:lnTo>
                  <a:lnTo>
                    <a:pt x="398" y="577"/>
                  </a:lnTo>
                  <a:lnTo>
                    <a:pt x="412" y="542"/>
                  </a:lnTo>
                  <a:lnTo>
                    <a:pt x="430" y="509"/>
                  </a:lnTo>
                  <a:lnTo>
                    <a:pt x="452" y="480"/>
                  </a:lnTo>
                  <a:lnTo>
                    <a:pt x="478" y="453"/>
                  </a:lnTo>
                  <a:lnTo>
                    <a:pt x="508" y="431"/>
                  </a:lnTo>
                  <a:lnTo>
                    <a:pt x="542" y="412"/>
                  </a:lnTo>
                  <a:lnTo>
                    <a:pt x="577" y="398"/>
                  </a:lnTo>
                  <a:lnTo>
                    <a:pt x="615" y="390"/>
                  </a:lnTo>
                  <a:lnTo>
                    <a:pt x="654" y="387"/>
                  </a:lnTo>
                  <a:lnTo>
                    <a:pt x="852" y="387"/>
                  </a:lnTo>
                  <a:lnTo>
                    <a:pt x="852" y="93"/>
                  </a:lnTo>
                  <a:lnTo>
                    <a:pt x="854" y="71"/>
                  </a:lnTo>
                  <a:lnTo>
                    <a:pt x="861" y="52"/>
                  </a:lnTo>
                  <a:lnTo>
                    <a:pt x="872" y="35"/>
                  </a:lnTo>
                  <a:lnTo>
                    <a:pt x="886" y="20"/>
                  </a:lnTo>
                  <a:lnTo>
                    <a:pt x="903" y="9"/>
                  </a:lnTo>
                  <a:lnTo>
                    <a:pt x="923" y="3"/>
                  </a:lnTo>
                  <a:lnTo>
                    <a:pt x="945" y="0"/>
                  </a:lnTo>
                  <a:close/>
                </a:path>
              </a:pathLst>
            </a:custGeom>
            <a:grp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2400"/>
            </a:p>
          </p:txBody>
        </p:sp>
      </p:grpSp>
      <p:grpSp>
        <p:nvGrpSpPr>
          <p:cNvPr id="49" name="Group 48">
            <a:extLst>
              <a:ext uri="{FF2B5EF4-FFF2-40B4-BE49-F238E27FC236}">
                <a16:creationId xmlns:a16="http://schemas.microsoft.com/office/drawing/2014/main" id="{F928DC5E-B7D2-47DC-B742-B2A3D6FBE86E}"/>
              </a:ext>
            </a:extLst>
          </p:cNvPr>
          <p:cNvGrpSpPr/>
          <p:nvPr/>
        </p:nvGrpSpPr>
        <p:grpSpPr>
          <a:xfrm>
            <a:off x="3750236" y="2318293"/>
            <a:ext cx="1486585" cy="3115812"/>
            <a:chOff x="2979121" y="1775508"/>
            <a:chExt cx="1114939" cy="2336859"/>
          </a:xfrm>
        </p:grpSpPr>
        <p:grpSp>
          <p:nvGrpSpPr>
            <p:cNvPr id="50" name="Group 49">
              <a:extLst>
                <a:ext uri="{FF2B5EF4-FFF2-40B4-BE49-F238E27FC236}">
                  <a16:creationId xmlns:a16="http://schemas.microsoft.com/office/drawing/2014/main" id="{47D60D7A-249F-487F-880A-D23130CF231C}"/>
                </a:ext>
              </a:extLst>
            </p:cNvPr>
            <p:cNvGrpSpPr/>
            <p:nvPr/>
          </p:nvGrpSpPr>
          <p:grpSpPr>
            <a:xfrm>
              <a:off x="2979121" y="1775508"/>
              <a:ext cx="1114939" cy="2336859"/>
              <a:chOff x="2719046" y="1949392"/>
              <a:chExt cx="1219200" cy="2336858"/>
            </a:xfrm>
          </p:grpSpPr>
          <p:grpSp>
            <p:nvGrpSpPr>
              <p:cNvPr id="52" name="Group 51">
                <a:extLst>
                  <a:ext uri="{FF2B5EF4-FFF2-40B4-BE49-F238E27FC236}">
                    <a16:creationId xmlns:a16="http://schemas.microsoft.com/office/drawing/2014/main" id="{ACECA455-6563-4DEB-B6EF-1D295FAADE40}"/>
                  </a:ext>
                </a:extLst>
              </p:cNvPr>
              <p:cNvGrpSpPr/>
              <p:nvPr/>
            </p:nvGrpSpPr>
            <p:grpSpPr>
              <a:xfrm flipH="1">
                <a:off x="2719046" y="1949392"/>
                <a:ext cx="1219200" cy="533400"/>
                <a:chOff x="1676400" y="1733550"/>
                <a:chExt cx="1600200" cy="533400"/>
              </a:xfrm>
            </p:grpSpPr>
            <p:cxnSp>
              <p:nvCxnSpPr>
                <p:cNvPr id="56" name="Straight Connector 55">
                  <a:extLst>
                    <a:ext uri="{FF2B5EF4-FFF2-40B4-BE49-F238E27FC236}">
                      <a16:creationId xmlns:a16="http://schemas.microsoft.com/office/drawing/2014/main" id="{CC88ABC8-0CFD-4AEA-8115-EB338C741292}"/>
                    </a:ext>
                  </a:extLst>
                </p:cNvPr>
                <p:cNvCxnSpPr/>
                <p:nvPr/>
              </p:nvCxnSpPr>
              <p:spPr>
                <a:xfrm>
                  <a:off x="1676400" y="1733550"/>
                  <a:ext cx="1066800" cy="0"/>
                </a:xfrm>
                <a:prstGeom prst="line">
                  <a:avLst/>
                </a:prstGeom>
                <a:ln w="19050" cap="rnd">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7939D406-4CEC-45C9-AFB6-6A3E9B379420}"/>
                    </a:ext>
                  </a:extLst>
                </p:cNvPr>
                <p:cNvCxnSpPr/>
                <p:nvPr/>
              </p:nvCxnSpPr>
              <p:spPr>
                <a:xfrm>
                  <a:off x="2743200" y="1733550"/>
                  <a:ext cx="533400" cy="533400"/>
                </a:xfrm>
                <a:prstGeom prst="line">
                  <a:avLst/>
                </a:prstGeom>
                <a:ln w="19050" cap="rnd">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grpSp>
            <p:nvGrpSpPr>
              <p:cNvPr id="53" name="Group 52">
                <a:extLst>
                  <a:ext uri="{FF2B5EF4-FFF2-40B4-BE49-F238E27FC236}">
                    <a16:creationId xmlns:a16="http://schemas.microsoft.com/office/drawing/2014/main" id="{D5BBF915-D5C0-4A4C-9160-8087D8730744}"/>
                  </a:ext>
                </a:extLst>
              </p:cNvPr>
              <p:cNvGrpSpPr/>
              <p:nvPr/>
            </p:nvGrpSpPr>
            <p:grpSpPr>
              <a:xfrm flipH="1" flipV="1">
                <a:off x="2719046" y="3752850"/>
                <a:ext cx="1219200" cy="533400"/>
                <a:chOff x="1676400" y="1733550"/>
                <a:chExt cx="1600200" cy="533400"/>
              </a:xfrm>
            </p:grpSpPr>
            <p:cxnSp>
              <p:nvCxnSpPr>
                <p:cNvPr id="54" name="Straight Connector 53">
                  <a:extLst>
                    <a:ext uri="{FF2B5EF4-FFF2-40B4-BE49-F238E27FC236}">
                      <a16:creationId xmlns:a16="http://schemas.microsoft.com/office/drawing/2014/main" id="{D7A7C06B-0C80-4A30-BAA1-49D5D87DDAC0}"/>
                    </a:ext>
                  </a:extLst>
                </p:cNvPr>
                <p:cNvCxnSpPr/>
                <p:nvPr/>
              </p:nvCxnSpPr>
              <p:spPr>
                <a:xfrm>
                  <a:off x="1676400" y="1733550"/>
                  <a:ext cx="1066800" cy="0"/>
                </a:xfrm>
                <a:prstGeom prst="line">
                  <a:avLst/>
                </a:prstGeom>
                <a:ln w="19050" cap="rnd">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B9086EC8-0348-4EEC-9B96-3A48C11BA61D}"/>
                    </a:ext>
                  </a:extLst>
                </p:cNvPr>
                <p:cNvCxnSpPr/>
                <p:nvPr/>
              </p:nvCxnSpPr>
              <p:spPr>
                <a:xfrm>
                  <a:off x="2743200" y="1733550"/>
                  <a:ext cx="533400" cy="533400"/>
                </a:xfrm>
                <a:prstGeom prst="line">
                  <a:avLst/>
                </a:prstGeom>
                <a:ln w="19050" cap="rnd">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grpSp>
        <p:cxnSp>
          <p:nvCxnSpPr>
            <p:cNvPr id="51" name="Straight Connector 50">
              <a:extLst>
                <a:ext uri="{FF2B5EF4-FFF2-40B4-BE49-F238E27FC236}">
                  <a16:creationId xmlns:a16="http://schemas.microsoft.com/office/drawing/2014/main" id="{23EF8622-216E-4992-9156-2251D8EB312C}"/>
                </a:ext>
              </a:extLst>
            </p:cNvPr>
            <p:cNvCxnSpPr/>
            <p:nvPr/>
          </p:nvCxnSpPr>
          <p:spPr>
            <a:xfrm flipH="1">
              <a:off x="3171815" y="2943937"/>
              <a:ext cx="922245" cy="0"/>
            </a:xfrm>
            <a:prstGeom prst="line">
              <a:avLst/>
            </a:prstGeom>
            <a:ln w="19050" cap="rnd">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
        <p:nvSpPr>
          <p:cNvPr id="58" name="Freeform 158">
            <a:extLst>
              <a:ext uri="{FF2B5EF4-FFF2-40B4-BE49-F238E27FC236}">
                <a16:creationId xmlns:a16="http://schemas.microsoft.com/office/drawing/2014/main" id="{AC6D93B2-BE56-4CEF-AD58-EFAFB4612AF6}"/>
              </a:ext>
            </a:extLst>
          </p:cNvPr>
          <p:cNvSpPr/>
          <p:nvPr/>
        </p:nvSpPr>
        <p:spPr>
          <a:xfrm>
            <a:off x="5442878" y="3307511"/>
            <a:ext cx="1216940" cy="1216940"/>
          </a:xfrm>
          <a:custGeom>
            <a:avLst/>
            <a:gdLst>
              <a:gd name="connsiteX0" fmla="*/ 0 w 845939"/>
              <a:gd name="connsiteY0" fmla="*/ 422970 h 845939"/>
              <a:gd name="connsiteX1" fmla="*/ 422970 w 845939"/>
              <a:gd name="connsiteY1" fmla="*/ 0 h 845939"/>
              <a:gd name="connsiteX2" fmla="*/ 845940 w 845939"/>
              <a:gd name="connsiteY2" fmla="*/ 422970 h 845939"/>
              <a:gd name="connsiteX3" fmla="*/ 422970 w 845939"/>
              <a:gd name="connsiteY3" fmla="*/ 845940 h 845939"/>
              <a:gd name="connsiteX4" fmla="*/ 0 w 845939"/>
              <a:gd name="connsiteY4" fmla="*/ 422970 h 8459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5939" h="845939">
                <a:moveTo>
                  <a:pt x="0" y="422970"/>
                </a:moveTo>
                <a:cubicBezTo>
                  <a:pt x="0" y="189370"/>
                  <a:pt x="189370" y="0"/>
                  <a:pt x="422970" y="0"/>
                </a:cubicBezTo>
                <a:cubicBezTo>
                  <a:pt x="656570" y="0"/>
                  <a:pt x="845940" y="189370"/>
                  <a:pt x="845940" y="422970"/>
                </a:cubicBezTo>
                <a:cubicBezTo>
                  <a:pt x="845940" y="656570"/>
                  <a:pt x="656570" y="845940"/>
                  <a:pt x="422970" y="845940"/>
                </a:cubicBezTo>
                <a:cubicBezTo>
                  <a:pt x="189370" y="845940"/>
                  <a:pt x="0" y="656570"/>
                  <a:pt x="0" y="422970"/>
                </a:cubicBezTo>
                <a:close/>
              </a:path>
            </a:pathLst>
          </a:custGeom>
          <a:solidFill>
            <a:schemeClr val="accent1"/>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93967" tIns="193967" rIns="193967" bIns="193967" numCol="1" spcCol="1270" anchor="ctr" anchorCtr="0">
            <a:noAutofit/>
          </a:bodyPr>
          <a:lstStyle/>
          <a:p>
            <a:pPr algn="ctr" defTabSz="1007483">
              <a:lnSpc>
                <a:spcPct val="90000"/>
              </a:lnSpc>
              <a:spcBef>
                <a:spcPct val="0"/>
              </a:spcBef>
              <a:spcAft>
                <a:spcPct val="35000"/>
              </a:spcAft>
            </a:pPr>
            <a:endParaRPr lang="en-US" sz="2267" dirty="0"/>
          </a:p>
        </p:txBody>
      </p:sp>
      <p:sp>
        <p:nvSpPr>
          <p:cNvPr id="59" name="Freeform 76">
            <a:extLst>
              <a:ext uri="{FF2B5EF4-FFF2-40B4-BE49-F238E27FC236}">
                <a16:creationId xmlns:a16="http://schemas.microsoft.com/office/drawing/2014/main" id="{48724BE9-B1B9-4D67-AE67-37A73E5C7FC5}"/>
              </a:ext>
            </a:extLst>
          </p:cNvPr>
          <p:cNvSpPr>
            <a:spLocks noEditPoints="1"/>
          </p:cNvSpPr>
          <p:nvPr/>
        </p:nvSpPr>
        <p:spPr bwMode="auto">
          <a:xfrm>
            <a:off x="5780094" y="3617637"/>
            <a:ext cx="517121" cy="517121"/>
          </a:xfrm>
          <a:custGeom>
            <a:avLst/>
            <a:gdLst/>
            <a:ahLst/>
            <a:cxnLst>
              <a:cxn ang="0">
                <a:pos x="222" y="154"/>
              </a:cxn>
              <a:cxn ang="0">
                <a:pos x="213" y="176"/>
              </a:cxn>
              <a:cxn ang="0">
                <a:pos x="221" y="215"/>
              </a:cxn>
              <a:cxn ang="0">
                <a:pos x="215" y="222"/>
              </a:cxn>
              <a:cxn ang="0">
                <a:pos x="176" y="212"/>
              </a:cxn>
              <a:cxn ang="0">
                <a:pos x="152" y="222"/>
              </a:cxn>
              <a:cxn ang="0">
                <a:pos x="154" y="222"/>
              </a:cxn>
              <a:cxn ang="0">
                <a:pos x="131" y="256"/>
              </a:cxn>
              <a:cxn ang="0">
                <a:pos x="125" y="256"/>
              </a:cxn>
              <a:cxn ang="0">
                <a:pos x="102" y="221"/>
              </a:cxn>
              <a:cxn ang="0">
                <a:pos x="79" y="211"/>
              </a:cxn>
              <a:cxn ang="0">
                <a:pos x="80" y="213"/>
              </a:cxn>
              <a:cxn ang="0">
                <a:pos x="40" y="221"/>
              </a:cxn>
              <a:cxn ang="0">
                <a:pos x="35" y="216"/>
              </a:cxn>
              <a:cxn ang="0">
                <a:pos x="44" y="175"/>
              </a:cxn>
              <a:cxn ang="0">
                <a:pos x="35" y="154"/>
              </a:cxn>
              <a:cxn ang="0">
                <a:pos x="0" y="131"/>
              </a:cxn>
              <a:cxn ang="0">
                <a:pos x="0" y="125"/>
              </a:cxn>
              <a:cxn ang="0">
                <a:pos x="35" y="102"/>
              </a:cxn>
              <a:cxn ang="0">
                <a:pos x="44" y="80"/>
              </a:cxn>
              <a:cxn ang="0">
                <a:pos x="34" y="40"/>
              </a:cxn>
              <a:cxn ang="0">
                <a:pos x="40" y="35"/>
              </a:cxn>
              <a:cxn ang="0">
                <a:pos x="80" y="43"/>
              </a:cxn>
              <a:cxn ang="0">
                <a:pos x="102" y="34"/>
              </a:cxn>
              <a:cxn ang="0">
                <a:pos x="125" y="0"/>
              </a:cxn>
              <a:cxn ang="0">
                <a:pos x="131" y="0"/>
              </a:cxn>
              <a:cxn ang="0">
                <a:pos x="154" y="34"/>
              </a:cxn>
              <a:cxn ang="0">
                <a:pos x="176" y="43"/>
              </a:cxn>
              <a:cxn ang="0">
                <a:pos x="216" y="34"/>
              </a:cxn>
              <a:cxn ang="0">
                <a:pos x="222" y="40"/>
              </a:cxn>
              <a:cxn ang="0">
                <a:pos x="213" y="80"/>
              </a:cxn>
              <a:cxn ang="0">
                <a:pos x="222" y="102"/>
              </a:cxn>
              <a:cxn ang="0">
                <a:pos x="256" y="125"/>
              </a:cxn>
              <a:cxn ang="0">
                <a:pos x="256" y="131"/>
              </a:cxn>
              <a:cxn ang="0">
                <a:pos x="222" y="154"/>
              </a:cxn>
              <a:cxn ang="0">
                <a:pos x="128" y="56"/>
              </a:cxn>
              <a:cxn ang="0">
                <a:pos x="56" y="128"/>
              </a:cxn>
              <a:cxn ang="0">
                <a:pos x="128" y="200"/>
              </a:cxn>
              <a:cxn ang="0">
                <a:pos x="200" y="128"/>
              </a:cxn>
              <a:cxn ang="0">
                <a:pos x="128" y="56"/>
              </a:cxn>
              <a:cxn ang="0">
                <a:pos x="128" y="176"/>
              </a:cxn>
              <a:cxn ang="0">
                <a:pos x="80" y="128"/>
              </a:cxn>
              <a:cxn ang="0">
                <a:pos x="128" y="80"/>
              </a:cxn>
              <a:cxn ang="0">
                <a:pos x="176" y="128"/>
              </a:cxn>
              <a:cxn ang="0">
                <a:pos x="128" y="176"/>
              </a:cxn>
              <a:cxn ang="0">
                <a:pos x="128" y="104"/>
              </a:cxn>
              <a:cxn ang="0">
                <a:pos x="104" y="128"/>
              </a:cxn>
              <a:cxn ang="0">
                <a:pos x="128" y="152"/>
              </a:cxn>
              <a:cxn ang="0">
                <a:pos x="152" y="128"/>
              </a:cxn>
              <a:cxn ang="0">
                <a:pos x="128" y="104"/>
              </a:cxn>
            </a:cxnLst>
            <a:rect l="0" t="0" r="r" b="b"/>
            <a:pathLst>
              <a:path w="256" h="256">
                <a:moveTo>
                  <a:pt x="222" y="154"/>
                </a:moveTo>
                <a:cubicBezTo>
                  <a:pt x="220" y="162"/>
                  <a:pt x="217" y="169"/>
                  <a:pt x="213" y="176"/>
                </a:cubicBezTo>
                <a:cubicBezTo>
                  <a:pt x="213" y="177"/>
                  <a:pt x="234" y="203"/>
                  <a:pt x="221" y="215"/>
                </a:cubicBezTo>
                <a:cubicBezTo>
                  <a:pt x="215" y="222"/>
                  <a:pt x="215" y="222"/>
                  <a:pt x="215" y="222"/>
                </a:cubicBezTo>
                <a:cubicBezTo>
                  <a:pt x="205" y="231"/>
                  <a:pt x="182" y="216"/>
                  <a:pt x="176" y="212"/>
                </a:cubicBezTo>
                <a:cubicBezTo>
                  <a:pt x="169" y="217"/>
                  <a:pt x="161" y="220"/>
                  <a:pt x="152" y="222"/>
                </a:cubicBezTo>
                <a:cubicBezTo>
                  <a:pt x="154" y="222"/>
                  <a:pt x="154" y="222"/>
                  <a:pt x="154" y="222"/>
                </a:cubicBezTo>
                <a:cubicBezTo>
                  <a:pt x="154" y="222"/>
                  <a:pt x="150" y="256"/>
                  <a:pt x="131" y="256"/>
                </a:cubicBezTo>
                <a:cubicBezTo>
                  <a:pt x="125" y="256"/>
                  <a:pt x="125" y="256"/>
                  <a:pt x="125" y="256"/>
                </a:cubicBezTo>
                <a:cubicBezTo>
                  <a:pt x="111" y="256"/>
                  <a:pt x="103" y="227"/>
                  <a:pt x="102" y="221"/>
                </a:cubicBezTo>
                <a:cubicBezTo>
                  <a:pt x="94" y="219"/>
                  <a:pt x="86" y="216"/>
                  <a:pt x="79" y="211"/>
                </a:cubicBezTo>
                <a:cubicBezTo>
                  <a:pt x="80" y="213"/>
                  <a:pt x="80" y="213"/>
                  <a:pt x="80" y="213"/>
                </a:cubicBezTo>
                <a:cubicBezTo>
                  <a:pt x="80" y="213"/>
                  <a:pt x="53" y="234"/>
                  <a:pt x="40" y="221"/>
                </a:cubicBezTo>
                <a:cubicBezTo>
                  <a:pt x="35" y="216"/>
                  <a:pt x="35" y="216"/>
                  <a:pt x="35" y="216"/>
                </a:cubicBezTo>
                <a:cubicBezTo>
                  <a:pt x="25" y="206"/>
                  <a:pt x="41" y="180"/>
                  <a:pt x="44" y="175"/>
                </a:cubicBezTo>
                <a:cubicBezTo>
                  <a:pt x="40" y="169"/>
                  <a:pt x="37" y="162"/>
                  <a:pt x="35" y="154"/>
                </a:cubicBezTo>
                <a:cubicBezTo>
                  <a:pt x="29" y="153"/>
                  <a:pt x="0" y="145"/>
                  <a:pt x="0" y="131"/>
                </a:cubicBezTo>
                <a:cubicBezTo>
                  <a:pt x="0" y="125"/>
                  <a:pt x="0" y="125"/>
                  <a:pt x="0" y="125"/>
                </a:cubicBezTo>
                <a:cubicBezTo>
                  <a:pt x="0" y="108"/>
                  <a:pt x="28" y="103"/>
                  <a:pt x="35" y="102"/>
                </a:cubicBezTo>
                <a:cubicBezTo>
                  <a:pt x="37" y="94"/>
                  <a:pt x="40" y="87"/>
                  <a:pt x="44" y="80"/>
                </a:cubicBezTo>
                <a:cubicBezTo>
                  <a:pt x="41" y="76"/>
                  <a:pt x="24" y="50"/>
                  <a:pt x="34" y="40"/>
                </a:cubicBezTo>
                <a:cubicBezTo>
                  <a:pt x="40" y="35"/>
                  <a:pt x="40" y="35"/>
                  <a:pt x="40" y="35"/>
                </a:cubicBezTo>
                <a:cubicBezTo>
                  <a:pt x="51" y="23"/>
                  <a:pt x="75" y="39"/>
                  <a:pt x="80" y="43"/>
                </a:cubicBezTo>
                <a:cubicBezTo>
                  <a:pt x="87" y="39"/>
                  <a:pt x="94" y="36"/>
                  <a:pt x="102" y="34"/>
                </a:cubicBezTo>
                <a:cubicBezTo>
                  <a:pt x="104" y="27"/>
                  <a:pt x="112" y="0"/>
                  <a:pt x="125" y="0"/>
                </a:cubicBezTo>
                <a:cubicBezTo>
                  <a:pt x="131" y="0"/>
                  <a:pt x="131" y="0"/>
                  <a:pt x="131" y="0"/>
                </a:cubicBezTo>
                <a:cubicBezTo>
                  <a:pt x="147" y="0"/>
                  <a:pt x="153" y="26"/>
                  <a:pt x="154" y="34"/>
                </a:cubicBezTo>
                <a:cubicBezTo>
                  <a:pt x="162" y="36"/>
                  <a:pt x="169" y="39"/>
                  <a:pt x="176" y="43"/>
                </a:cubicBezTo>
                <a:cubicBezTo>
                  <a:pt x="182" y="39"/>
                  <a:pt x="206" y="24"/>
                  <a:pt x="216" y="34"/>
                </a:cubicBezTo>
                <a:cubicBezTo>
                  <a:pt x="222" y="40"/>
                  <a:pt x="222" y="40"/>
                  <a:pt x="222" y="40"/>
                </a:cubicBezTo>
                <a:cubicBezTo>
                  <a:pt x="233" y="51"/>
                  <a:pt x="217" y="74"/>
                  <a:pt x="213" y="80"/>
                </a:cubicBezTo>
                <a:cubicBezTo>
                  <a:pt x="217" y="87"/>
                  <a:pt x="220" y="94"/>
                  <a:pt x="222" y="102"/>
                </a:cubicBezTo>
                <a:cubicBezTo>
                  <a:pt x="224" y="102"/>
                  <a:pt x="256" y="107"/>
                  <a:pt x="256" y="125"/>
                </a:cubicBezTo>
                <a:cubicBezTo>
                  <a:pt x="256" y="131"/>
                  <a:pt x="256" y="131"/>
                  <a:pt x="256" y="131"/>
                </a:cubicBezTo>
                <a:cubicBezTo>
                  <a:pt x="256" y="144"/>
                  <a:pt x="229" y="152"/>
                  <a:pt x="222" y="154"/>
                </a:cubicBezTo>
                <a:moveTo>
                  <a:pt x="128" y="56"/>
                </a:moveTo>
                <a:cubicBezTo>
                  <a:pt x="88" y="56"/>
                  <a:pt x="56" y="88"/>
                  <a:pt x="56" y="128"/>
                </a:cubicBezTo>
                <a:cubicBezTo>
                  <a:pt x="56" y="168"/>
                  <a:pt x="88" y="200"/>
                  <a:pt x="128" y="200"/>
                </a:cubicBezTo>
                <a:cubicBezTo>
                  <a:pt x="168" y="200"/>
                  <a:pt x="200" y="168"/>
                  <a:pt x="200" y="128"/>
                </a:cubicBezTo>
                <a:cubicBezTo>
                  <a:pt x="200" y="88"/>
                  <a:pt x="168" y="56"/>
                  <a:pt x="128" y="56"/>
                </a:cubicBezTo>
                <a:moveTo>
                  <a:pt x="128" y="176"/>
                </a:moveTo>
                <a:cubicBezTo>
                  <a:pt x="101" y="176"/>
                  <a:pt x="80" y="155"/>
                  <a:pt x="80" y="128"/>
                </a:cubicBezTo>
                <a:cubicBezTo>
                  <a:pt x="80" y="101"/>
                  <a:pt x="101" y="80"/>
                  <a:pt x="128" y="80"/>
                </a:cubicBezTo>
                <a:cubicBezTo>
                  <a:pt x="155" y="80"/>
                  <a:pt x="176" y="101"/>
                  <a:pt x="176" y="128"/>
                </a:cubicBezTo>
                <a:cubicBezTo>
                  <a:pt x="176" y="155"/>
                  <a:pt x="155" y="176"/>
                  <a:pt x="128" y="176"/>
                </a:cubicBezTo>
                <a:moveTo>
                  <a:pt x="128" y="104"/>
                </a:moveTo>
                <a:cubicBezTo>
                  <a:pt x="115" y="104"/>
                  <a:pt x="104" y="115"/>
                  <a:pt x="104" y="128"/>
                </a:cubicBezTo>
                <a:cubicBezTo>
                  <a:pt x="104" y="141"/>
                  <a:pt x="115" y="152"/>
                  <a:pt x="128" y="152"/>
                </a:cubicBezTo>
                <a:cubicBezTo>
                  <a:pt x="141" y="152"/>
                  <a:pt x="152" y="141"/>
                  <a:pt x="152" y="128"/>
                </a:cubicBezTo>
                <a:cubicBezTo>
                  <a:pt x="152" y="115"/>
                  <a:pt x="141" y="104"/>
                  <a:pt x="128" y="104"/>
                </a:cubicBezTo>
              </a:path>
            </a:pathLst>
          </a:custGeom>
          <a:solidFill>
            <a:schemeClr val="bg1"/>
          </a:solidFill>
          <a:ln w="9525">
            <a:noFill/>
            <a:round/>
            <a:headEnd/>
            <a:tailEnd/>
          </a:ln>
        </p:spPr>
        <p:txBody>
          <a:bodyPr vert="horz" wrap="square" lIns="121920" tIns="60960" rIns="121920" bIns="6096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sp>
        <p:nvSpPr>
          <p:cNvPr id="60" name="Inhaltsplatzhalter 4">
            <a:extLst>
              <a:ext uri="{FF2B5EF4-FFF2-40B4-BE49-F238E27FC236}">
                <a16:creationId xmlns:a16="http://schemas.microsoft.com/office/drawing/2014/main" id="{1BA77F91-0522-4F1A-A0B8-27E4D9CCAA4C}"/>
              </a:ext>
            </a:extLst>
          </p:cNvPr>
          <p:cNvSpPr txBox="1">
            <a:spLocks/>
          </p:cNvSpPr>
          <p:nvPr/>
        </p:nvSpPr>
        <p:spPr>
          <a:xfrm>
            <a:off x="6825384" y="3243141"/>
            <a:ext cx="4757017" cy="827278"/>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20000"/>
              </a:lnSpc>
              <a:spcAft>
                <a:spcPts val="1200"/>
              </a:spcAft>
              <a:buNone/>
            </a:pPr>
            <a:r>
              <a:rPr lang="en-US" sz="2800" b="1" dirty="0">
                <a:solidFill>
                  <a:schemeClr val="accent2"/>
                </a:solidFill>
              </a:rPr>
              <a:t>Status of Intellectual Property </a:t>
            </a:r>
            <a:br>
              <a:rPr lang="en-US" sz="1401" b="1" dirty="0">
                <a:solidFill>
                  <a:schemeClr val="bg1">
                    <a:lumMod val="50000"/>
                  </a:schemeClr>
                </a:solidFill>
                <a:latin typeface="+mj-lt"/>
              </a:rPr>
            </a:br>
            <a:r>
              <a:rPr lang="en-US" sz="1800" dirty="0">
                <a:solidFill>
                  <a:srgbClr val="17406D"/>
                </a:solidFill>
                <a:latin typeface="+mj-lt"/>
              </a:rPr>
              <a:t>Add your own text and description here. </a:t>
            </a:r>
          </a:p>
        </p:txBody>
      </p:sp>
      <p:sp>
        <p:nvSpPr>
          <p:cNvPr id="61" name="Freeform 160">
            <a:extLst>
              <a:ext uri="{FF2B5EF4-FFF2-40B4-BE49-F238E27FC236}">
                <a16:creationId xmlns:a16="http://schemas.microsoft.com/office/drawing/2014/main" id="{12571FE8-BEA5-4925-845F-6FD95A1CD738}"/>
              </a:ext>
            </a:extLst>
          </p:cNvPr>
          <p:cNvSpPr/>
          <p:nvPr/>
        </p:nvSpPr>
        <p:spPr>
          <a:xfrm>
            <a:off x="5442878" y="1765345"/>
            <a:ext cx="1216940" cy="1216940"/>
          </a:xfrm>
          <a:custGeom>
            <a:avLst/>
            <a:gdLst>
              <a:gd name="connsiteX0" fmla="*/ 0 w 845939"/>
              <a:gd name="connsiteY0" fmla="*/ 422970 h 845939"/>
              <a:gd name="connsiteX1" fmla="*/ 422970 w 845939"/>
              <a:gd name="connsiteY1" fmla="*/ 0 h 845939"/>
              <a:gd name="connsiteX2" fmla="*/ 845940 w 845939"/>
              <a:gd name="connsiteY2" fmla="*/ 422970 h 845939"/>
              <a:gd name="connsiteX3" fmla="*/ 422970 w 845939"/>
              <a:gd name="connsiteY3" fmla="*/ 845940 h 845939"/>
              <a:gd name="connsiteX4" fmla="*/ 0 w 845939"/>
              <a:gd name="connsiteY4" fmla="*/ 422970 h 8459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5939" h="845939">
                <a:moveTo>
                  <a:pt x="0" y="422970"/>
                </a:moveTo>
                <a:cubicBezTo>
                  <a:pt x="0" y="189370"/>
                  <a:pt x="189370" y="0"/>
                  <a:pt x="422970" y="0"/>
                </a:cubicBezTo>
                <a:cubicBezTo>
                  <a:pt x="656570" y="0"/>
                  <a:pt x="845940" y="189370"/>
                  <a:pt x="845940" y="422970"/>
                </a:cubicBezTo>
                <a:cubicBezTo>
                  <a:pt x="845940" y="656570"/>
                  <a:pt x="656570" y="845940"/>
                  <a:pt x="422970" y="845940"/>
                </a:cubicBezTo>
                <a:cubicBezTo>
                  <a:pt x="189370" y="845940"/>
                  <a:pt x="0" y="656570"/>
                  <a:pt x="0" y="422970"/>
                </a:cubicBezTo>
                <a:close/>
              </a:path>
            </a:pathLst>
          </a:custGeom>
          <a:solidFill>
            <a:schemeClr val="accent2"/>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93967" tIns="193967" rIns="193967" bIns="193967" numCol="1" spcCol="1270" anchor="ctr" anchorCtr="0">
            <a:noAutofit/>
          </a:bodyPr>
          <a:lstStyle/>
          <a:p>
            <a:pPr algn="ctr" defTabSz="1007483">
              <a:lnSpc>
                <a:spcPct val="90000"/>
              </a:lnSpc>
              <a:spcBef>
                <a:spcPct val="0"/>
              </a:spcBef>
              <a:spcAft>
                <a:spcPct val="35000"/>
              </a:spcAft>
            </a:pPr>
            <a:endParaRPr lang="en-US" sz="2267"/>
          </a:p>
        </p:txBody>
      </p:sp>
      <p:sp>
        <p:nvSpPr>
          <p:cNvPr id="63" name="Inhaltsplatzhalter 4">
            <a:extLst>
              <a:ext uri="{FF2B5EF4-FFF2-40B4-BE49-F238E27FC236}">
                <a16:creationId xmlns:a16="http://schemas.microsoft.com/office/drawing/2014/main" id="{37F774A2-0FF0-49B9-AF18-B28EDFCAEBE7}"/>
              </a:ext>
            </a:extLst>
          </p:cNvPr>
          <p:cNvSpPr txBox="1">
            <a:spLocks/>
          </p:cNvSpPr>
          <p:nvPr/>
        </p:nvSpPr>
        <p:spPr>
          <a:xfrm>
            <a:off x="6865875" y="3230474"/>
            <a:ext cx="4757017" cy="499945"/>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20000"/>
              </a:lnSpc>
              <a:spcAft>
                <a:spcPts val="1200"/>
              </a:spcAft>
              <a:buNone/>
            </a:pPr>
            <a:br>
              <a:rPr lang="en-US" sz="1401" b="1" dirty="0">
                <a:solidFill>
                  <a:schemeClr val="bg1">
                    <a:lumMod val="50000"/>
                  </a:schemeClr>
                </a:solidFill>
                <a:latin typeface="+mj-lt"/>
              </a:rPr>
            </a:br>
            <a:r>
              <a:rPr lang="en-US" sz="1400" dirty="0">
                <a:solidFill>
                  <a:srgbClr val="17406D"/>
                </a:solidFill>
              </a:rPr>
              <a:t>.</a:t>
            </a:r>
            <a:endParaRPr lang="en-US" sz="1333" dirty="0">
              <a:solidFill>
                <a:srgbClr val="17406D"/>
              </a:solidFill>
              <a:latin typeface="+mn-lt"/>
            </a:endParaRPr>
          </a:p>
        </p:txBody>
      </p:sp>
      <p:sp>
        <p:nvSpPr>
          <p:cNvPr id="64" name="Freeform 162">
            <a:extLst>
              <a:ext uri="{FF2B5EF4-FFF2-40B4-BE49-F238E27FC236}">
                <a16:creationId xmlns:a16="http://schemas.microsoft.com/office/drawing/2014/main" id="{7763DC3B-357A-4682-BDDB-0674914C150B}"/>
              </a:ext>
            </a:extLst>
          </p:cNvPr>
          <p:cNvSpPr/>
          <p:nvPr/>
        </p:nvSpPr>
        <p:spPr>
          <a:xfrm>
            <a:off x="5478439" y="4849677"/>
            <a:ext cx="1216940" cy="1216940"/>
          </a:xfrm>
          <a:custGeom>
            <a:avLst/>
            <a:gdLst>
              <a:gd name="connsiteX0" fmla="*/ 0 w 845939"/>
              <a:gd name="connsiteY0" fmla="*/ 422970 h 845939"/>
              <a:gd name="connsiteX1" fmla="*/ 422970 w 845939"/>
              <a:gd name="connsiteY1" fmla="*/ 0 h 845939"/>
              <a:gd name="connsiteX2" fmla="*/ 845940 w 845939"/>
              <a:gd name="connsiteY2" fmla="*/ 422970 h 845939"/>
              <a:gd name="connsiteX3" fmla="*/ 422970 w 845939"/>
              <a:gd name="connsiteY3" fmla="*/ 845940 h 845939"/>
              <a:gd name="connsiteX4" fmla="*/ 0 w 845939"/>
              <a:gd name="connsiteY4" fmla="*/ 422970 h 8459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5939" h="845939">
                <a:moveTo>
                  <a:pt x="0" y="422970"/>
                </a:moveTo>
                <a:cubicBezTo>
                  <a:pt x="0" y="189370"/>
                  <a:pt x="189370" y="0"/>
                  <a:pt x="422970" y="0"/>
                </a:cubicBezTo>
                <a:cubicBezTo>
                  <a:pt x="656570" y="0"/>
                  <a:pt x="845940" y="189370"/>
                  <a:pt x="845940" y="422970"/>
                </a:cubicBezTo>
                <a:cubicBezTo>
                  <a:pt x="845940" y="656570"/>
                  <a:pt x="656570" y="845940"/>
                  <a:pt x="422970" y="845940"/>
                </a:cubicBezTo>
                <a:cubicBezTo>
                  <a:pt x="189370" y="845940"/>
                  <a:pt x="0" y="656570"/>
                  <a:pt x="0" y="422970"/>
                </a:cubicBezTo>
                <a:close/>
              </a:path>
            </a:pathLst>
          </a:custGeom>
          <a:solidFill>
            <a:schemeClr val="accent3"/>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93967" tIns="193967" rIns="193967" bIns="193967" numCol="1" spcCol="1270" anchor="ctr" anchorCtr="0">
            <a:noAutofit/>
          </a:bodyPr>
          <a:lstStyle/>
          <a:p>
            <a:pPr algn="ctr" defTabSz="1007483">
              <a:lnSpc>
                <a:spcPct val="90000"/>
              </a:lnSpc>
              <a:spcBef>
                <a:spcPct val="0"/>
              </a:spcBef>
              <a:spcAft>
                <a:spcPct val="35000"/>
              </a:spcAft>
            </a:pPr>
            <a:endParaRPr lang="en-US" sz="2267" dirty="0"/>
          </a:p>
        </p:txBody>
      </p:sp>
      <p:sp>
        <p:nvSpPr>
          <p:cNvPr id="70" name="Inhaltsplatzhalter 4">
            <a:extLst>
              <a:ext uri="{FF2B5EF4-FFF2-40B4-BE49-F238E27FC236}">
                <a16:creationId xmlns:a16="http://schemas.microsoft.com/office/drawing/2014/main" id="{640D013A-9D2D-45B5-882E-B711AC162598}"/>
              </a:ext>
            </a:extLst>
          </p:cNvPr>
          <p:cNvSpPr txBox="1">
            <a:spLocks/>
          </p:cNvSpPr>
          <p:nvPr/>
        </p:nvSpPr>
        <p:spPr>
          <a:xfrm>
            <a:off x="6825384" y="4964942"/>
            <a:ext cx="4757017" cy="827278"/>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20000"/>
              </a:lnSpc>
              <a:spcAft>
                <a:spcPts val="1200"/>
              </a:spcAft>
              <a:buNone/>
            </a:pPr>
            <a:r>
              <a:rPr lang="en-US" sz="2800" b="1" dirty="0">
                <a:solidFill>
                  <a:schemeClr val="accent3"/>
                </a:solidFill>
                <a:latin typeface="+mj-lt"/>
              </a:rPr>
              <a:t>Current Stage of Development</a:t>
            </a:r>
            <a:br>
              <a:rPr lang="en-US" sz="1401" b="1" dirty="0">
                <a:solidFill>
                  <a:schemeClr val="bg1">
                    <a:lumMod val="50000"/>
                  </a:schemeClr>
                </a:solidFill>
                <a:latin typeface="+mj-lt"/>
              </a:rPr>
            </a:br>
            <a:r>
              <a:rPr lang="en-US" sz="1800" dirty="0">
                <a:solidFill>
                  <a:srgbClr val="17406D"/>
                </a:solidFill>
              </a:rPr>
              <a:t>Add your own text and description here.</a:t>
            </a:r>
            <a:endParaRPr lang="en-US" sz="1800" dirty="0">
              <a:solidFill>
                <a:srgbClr val="17406D"/>
              </a:solidFill>
              <a:latin typeface="+mn-lt"/>
            </a:endParaRPr>
          </a:p>
        </p:txBody>
      </p:sp>
      <p:sp>
        <p:nvSpPr>
          <p:cNvPr id="30" name="Title 4">
            <a:extLst>
              <a:ext uri="{FF2B5EF4-FFF2-40B4-BE49-F238E27FC236}">
                <a16:creationId xmlns:a16="http://schemas.microsoft.com/office/drawing/2014/main" id="{C62D52FD-041A-4836-AFA3-083630F853B6}"/>
              </a:ext>
            </a:extLst>
          </p:cNvPr>
          <p:cNvSpPr txBox="1">
            <a:spLocks/>
          </p:cNvSpPr>
          <p:nvPr/>
        </p:nvSpPr>
        <p:spPr>
          <a:xfrm>
            <a:off x="508001" y="455085"/>
            <a:ext cx="11157817" cy="660511"/>
          </a:xfrm>
          <a:prstGeom prst="rect">
            <a:avLst/>
          </a:prstGeom>
        </p:spPr>
        <p:txBody>
          <a:bodyPr vert="horz" lIns="0" tIns="0" rIns="0" bIns="0" rtlCol="0" anchor="ctr">
            <a:normAutofit/>
          </a:bodyPr>
          <a:lstStyle>
            <a:lvl1pPr algn="ctr" defTabSz="914400" rtl="0" eaLnBrk="1" latinLnBrk="0" hangingPunct="1">
              <a:lnSpc>
                <a:spcPct val="90000"/>
              </a:lnSpc>
              <a:spcBef>
                <a:spcPct val="0"/>
              </a:spcBef>
              <a:buNone/>
              <a:defRPr sz="3200" kern="1200">
                <a:solidFill>
                  <a:schemeClr val="bg1">
                    <a:lumMod val="50000"/>
                  </a:schemeClr>
                </a:solidFill>
                <a:latin typeface="+mj-lt"/>
                <a:ea typeface="+mj-ea"/>
                <a:cs typeface="+mj-cs"/>
              </a:defRPr>
            </a:lvl1pPr>
          </a:lstStyle>
          <a:p>
            <a:r>
              <a:rPr lang="en-US" sz="4400" b="1" dirty="0">
                <a:solidFill>
                  <a:srgbClr val="17406D"/>
                </a:solidFill>
              </a:rPr>
              <a:t>Your Technology and Intellectual Property</a:t>
            </a:r>
          </a:p>
        </p:txBody>
      </p:sp>
      <p:cxnSp>
        <p:nvCxnSpPr>
          <p:cNvPr id="35" name="Straight Connector 34">
            <a:extLst>
              <a:ext uri="{FF2B5EF4-FFF2-40B4-BE49-F238E27FC236}">
                <a16:creationId xmlns:a16="http://schemas.microsoft.com/office/drawing/2014/main" id="{C9D64F5C-9D10-4686-BF98-E4255E5ABC4F}"/>
              </a:ext>
            </a:extLst>
          </p:cNvPr>
          <p:cNvCxnSpPr/>
          <p:nvPr/>
        </p:nvCxnSpPr>
        <p:spPr>
          <a:xfrm>
            <a:off x="5525655" y="1223452"/>
            <a:ext cx="1140690" cy="0"/>
          </a:xfrm>
          <a:prstGeom prst="line">
            <a:avLst/>
          </a:prstGeom>
          <a:ln w="38100">
            <a:solidFill>
              <a:srgbClr val="17406D"/>
            </a:solidFill>
          </a:ln>
        </p:spPr>
        <p:style>
          <a:lnRef idx="3">
            <a:schemeClr val="accent1"/>
          </a:lnRef>
          <a:fillRef idx="0">
            <a:schemeClr val="accent1"/>
          </a:fillRef>
          <a:effectRef idx="2">
            <a:schemeClr val="accent1"/>
          </a:effectRef>
          <a:fontRef idx="minor">
            <a:schemeClr val="tx1"/>
          </a:fontRef>
        </p:style>
      </p:cxnSp>
      <p:pic>
        <p:nvPicPr>
          <p:cNvPr id="3" name="Graphic 2" descr="Pyramid with levels">
            <a:extLst>
              <a:ext uri="{FF2B5EF4-FFF2-40B4-BE49-F238E27FC236}">
                <a16:creationId xmlns:a16="http://schemas.microsoft.com/office/drawing/2014/main" id="{6FF746B8-24FE-4FDC-A8FD-1D8CA6669F3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650107" y="1881867"/>
            <a:ext cx="802482" cy="802482"/>
          </a:xfrm>
          <a:prstGeom prst="rect">
            <a:avLst/>
          </a:prstGeom>
        </p:spPr>
      </p:pic>
      <p:sp>
        <p:nvSpPr>
          <p:cNvPr id="62" name="Freeform 92">
            <a:extLst>
              <a:ext uri="{FF2B5EF4-FFF2-40B4-BE49-F238E27FC236}">
                <a16:creationId xmlns:a16="http://schemas.microsoft.com/office/drawing/2014/main" id="{07EA4C1E-1103-4D2E-89DE-73C31A8AC89B}"/>
              </a:ext>
            </a:extLst>
          </p:cNvPr>
          <p:cNvSpPr>
            <a:spLocks/>
          </p:cNvSpPr>
          <p:nvPr/>
        </p:nvSpPr>
        <p:spPr bwMode="auto">
          <a:xfrm>
            <a:off x="5824924" y="5193307"/>
            <a:ext cx="497385" cy="481595"/>
          </a:xfrm>
          <a:custGeom>
            <a:avLst/>
            <a:gdLst/>
            <a:ahLst/>
            <a:cxnLst>
              <a:cxn ang="0">
                <a:pos x="256" y="236"/>
              </a:cxn>
              <a:cxn ang="0">
                <a:pos x="256" y="236"/>
              </a:cxn>
              <a:cxn ang="0">
                <a:pos x="244" y="248"/>
              </a:cxn>
              <a:cxn ang="0">
                <a:pos x="12" y="248"/>
              </a:cxn>
              <a:cxn ang="0">
                <a:pos x="0" y="236"/>
              </a:cxn>
              <a:cxn ang="0">
                <a:pos x="0" y="236"/>
              </a:cxn>
              <a:cxn ang="0">
                <a:pos x="0" y="236"/>
              </a:cxn>
              <a:cxn ang="0">
                <a:pos x="32" y="176"/>
              </a:cxn>
              <a:cxn ang="0">
                <a:pos x="69" y="164"/>
              </a:cxn>
              <a:cxn ang="0">
                <a:pos x="100" y="150"/>
              </a:cxn>
              <a:cxn ang="0">
                <a:pos x="100" y="127"/>
              </a:cxn>
              <a:cxn ang="0">
                <a:pos x="88" y="97"/>
              </a:cxn>
              <a:cxn ang="0">
                <a:pos x="80" y="85"/>
              </a:cxn>
              <a:cxn ang="0">
                <a:pos x="84" y="65"/>
              </a:cxn>
              <a:cxn ang="0">
                <a:pos x="82" y="39"/>
              </a:cxn>
              <a:cxn ang="0">
                <a:pos x="128" y="0"/>
              </a:cxn>
              <a:cxn ang="0">
                <a:pos x="175" y="39"/>
              </a:cxn>
              <a:cxn ang="0">
                <a:pos x="172" y="65"/>
              </a:cxn>
              <a:cxn ang="0">
                <a:pos x="176" y="85"/>
              </a:cxn>
              <a:cxn ang="0">
                <a:pos x="168" y="97"/>
              </a:cxn>
              <a:cxn ang="0">
                <a:pos x="156" y="126"/>
              </a:cxn>
              <a:cxn ang="0">
                <a:pos x="156" y="150"/>
              </a:cxn>
              <a:cxn ang="0">
                <a:pos x="187" y="164"/>
              </a:cxn>
              <a:cxn ang="0">
                <a:pos x="224" y="176"/>
              </a:cxn>
              <a:cxn ang="0">
                <a:pos x="256" y="236"/>
              </a:cxn>
            </a:cxnLst>
            <a:rect l="0" t="0" r="r" b="b"/>
            <a:pathLst>
              <a:path w="256" h="248">
                <a:moveTo>
                  <a:pt x="256" y="236"/>
                </a:moveTo>
                <a:cubicBezTo>
                  <a:pt x="256" y="236"/>
                  <a:pt x="256" y="236"/>
                  <a:pt x="256" y="236"/>
                </a:cubicBezTo>
                <a:cubicBezTo>
                  <a:pt x="256" y="243"/>
                  <a:pt x="251" y="248"/>
                  <a:pt x="244" y="248"/>
                </a:cubicBezTo>
                <a:cubicBezTo>
                  <a:pt x="12" y="248"/>
                  <a:pt x="12" y="248"/>
                  <a:pt x="12" y="248"/>
                </a:cubicBezTo>
                <a:cubicBezTo>
                  <a:pt x="5" y="248"/>
                  <a:pt x="0" y="243"/>
                  <a:pt x="0" y="236"/>
                </a:cubicBezTo>
                <a:cubicBezTo>
                  <a:pt x="0" y="236"/>
                  <a:pt x="0" y="236"/>
                  <a:pt x="0" y="236"/>
                </a:cubicBezTo>
                <a:cubicBezTo>
                  <a:pt x="0" y="236"/>
                  <a:pt x="0" y="236"/>
                  <a:pt x="0" y="236"/>
                </a:cubicBezTo>
                <a:cubicBezTo>
                  <a:pt x="0" y="236"/>
                  <a:pt x="0" y="192"/>
                  <a:pt x="32" y="176"/>
                </a:cubicBezTo>
                <a:cubicBezTo>
                  <a:pt x="52" y="166"/>
                  <a:pt x="44" y="174"/>
                  <a:pt x="69" y="164"/>
                </a:cubicBezTo>
                <a:cubicBezTo>
                  <a:pt x="94" y="154"/>
                  <a:pt x="100" y="150"/>
                  <a:pt x="100" y="150"/>
                </a:cubicBezTo>
                <a:cubicBezTo>
                  <a:pt x="100" y="127"/>
                  <a:pt x="100" y="127"/>
                  <a:pt x="100" y="127"/>
                </a:cubicBezTo>
                <a:cubicBezTo>
                  <a:pt x="100" y="127"/>
                  <a:pt x="91" y="119"/>
                  <a:pt x="88" y="97"/>
                </a:cubicBezTo>
                <a:cubicBezTo>
                  <a:pt x="82" y="99"/>
                  <a:pt x="80" y="90"/>
                  <a:pt x="80" y="85"/>
                </a:cubicBezTo>
                <a:cubicBezTo>
                  <a:pt x="80" y="80"/>
                  <a:pt x="77" y="63"/>
                  <a:pt x="84" y="65"/>
                </a:cubicBezTo>
                <a:cubicBezTo>
                  <a:pt x="82" y="54"/>
                  <a:pt x="81" y="44"/>
                  <a:pt x="82" y="39"/>
                </a:cubicBezTo>
                <a:cubicBezTo>
                  <a:pt x="83" y="21"/>
                  <a:pt x="101" y="1"/>
                  <a:pt x="128" y="0"/>
                </a:cubicBezTo>
                <a:cubicBezTo>
                  <a:pt x="160" y="1"/>
                  <a:pt x="173" y="21"/>
                  <a:pt x="175" y="39"/>
                </a:cubicBezTo>
                <a:cubicBezTo>
                  <a:pt x="175" y="44"/>
                  <a:pt x="174" y="54"/>
                  <a:pt x="172" y="65"/>
                </a:cubicBezTo>
                <a:cubicBezTo>
                  <a:pt x="180" y="63"/>
                  <a:pt x="177" y="80"/>
                  <a:pt x="176" y="85"/>
                </a:cubicBezTo>
                <a:cubicBezTo>
                  <a:pt x="176" y="90"/>
                  <a:pt x="174" y="99"/>
                  <a:pt x="168" y="97"/>
                </a:cubicBezTo>
                <a:cubicBezTo>
                  <a:pt x="165" y="119"/>
                  <a:pt x="156" y="126"/>
                  <a:pt x="156" y="126"/>
                </a:cubicBezTo>
                <a:cubicBezTo>
                  <a:pt x="156" y="150"/>
                  <a:pt x="156" y="150"/>
                  <a:pt x="156" y="150"/>
                </a:cubicBezTo>
                <a:cubicBezTo>
                  <a:pt x="156" y="150"/>
                  <a:pt x="162" y="153"/>
                  <a:pt x="187" y="164"/>
                </a:cubicBezTo>
                <a:cubicBezTo>
                  <a:pt x="212" y="174"/>
                  <a:pt x="204" y="166"/>
                  <a:pt x="224" y="176"/>
                </a:cubicBezTo>
                <a:cubicBezTo>
                  <a:pt x="256" y="192"/>
                  <a:pt x="256" y="236"/>
                  <a:pt x="256" y="236"/>
                </a:cubicBezTo>
                <a:close/>
              </a:path>
            </a:pathLst>
          </a:custGeom>
          <a:solidFill>
            <a:schemeClr val="bg1"/>
          </a:solidFill>
          <a:ln w="9525">
            <a:noFill/>
            <a:round/>
            <a:headEnd/>
            <a:tailEnd/>
          </a:ln>
        </p:spPr>
        <p:txBody>
          <a:bodyPr vert="horz" wrap="square" lIns="121920" tIns="60960" rIns="121920" bIns="6096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sp>
        <p:nvSpPr>
          <p:cNvPr id="2" name="Inhaltsplatzhalter 4">
            <a:extLst>
              <a:ext uri="{FF2B5EF4-FFF2-40B4-BE49-F238E27FC236}">
                <a16:creationId xmlns:a16="http://schemas.microsoft.com/office/drawing/2014/main" id="{2BAFC7C8-46B2-6E10-ECD1-6105B77C5152}"/>
              </a:ext>
            </a:extLst>
          </p:cNvPr>
          <p:cNvSpPr txBox="1">
            <a:spLocks/>
          </p:cNvSpPr>
          <p:nvPr/>
        </p:nvSpPr>
        <p:spPr>
          <a:xfrm>
            <a:off x="6865875" y="1668619"/>
            <a:ext cx="4757017" cy="827278"/>
          </a:xfrm>
          <a:prstGeom prst="rect">
            <a:avLst/>
          </a:prstGeom>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20000"/>
              </a:lnSpc>
              <a:spcAft>
                <a:spcPts val="1200"/>
              </a:spcAft>
              <a:buNone/>
            </a:pPr>
            <a:r>
              <a:rPr lang="en-US" sz="2800" b="1" dirty="0">
                <a:solidFill>
                  <a:schemeClr val="accent2"/>
                </a:solidFill>
              </a:rPr>
              <a:t>Technology Overview</a:t>
            </a:r>
            <a:br>
              <a:rPr lang="en-US" sz="1401" b="1" dirty="0">
                <a:solidFill>
                  <a:schemeClr val="bg1">
                    <a:lumMod val="50000"/>
                  </a:schemeClr>
                </a:solidFill>
                <a:latin typeface="+mj-lt"/>
              </a:rPr>
            </a:br>
            <a:r>
              <a:rPr lang="en-US" sz="1800" dirty="0">
                <a:solidFill>
                  <a:srgbClr val="17406D"/>
                </a:solidFill>
                <a:latin typeface="+mj-lt"/>
              </a:rPr>
              <a:t>Add your own text and description here. </a:t>
            </a:r>
          </a:p>
        </p:txBody>
      </p:sp>
    </p:spTree>
    <p:extLst>
      <p:ext uri="{BB962C8B-B14F-4D97-AF65-F5344CB8AC3E}">
        <p14:creationId xmlns:p14="http://schemas.microsoft.com/office/powerpoint/2010/main" val="605546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par>
                          <p:cTn id="10" fill="hold">
                            <p:stCondLst>
                              <p:cond delay="500"/>
                            </p:stCondLst>
                            <p:childTnLst>
                              <p:par>
                                <p:cTn id="11" presetID="53" presetClass="entr" presetSubtype="16" fill="hold" nodeType="after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500" fill="hold"/>
                                        <p:tgtEl>
                                          <p:spTgt spid="8"/>
                                        </p:tgtEl>
                                        <p:attrNameLst>
                                          <p:attrName>ppt_w</p:attrName>
                                        </p:attrNameLst>
                                      </p:cBhvr>
                                      <p:tavLst>
                                        <p:tav tm="0">
                                          <p:val>
                                            <p:fltVal val="0"/>
                                          </p:val>
                                        </p:tav>
                                        <p:tav tm="100000">
                                          <p:val>
                                            <p:strVal val="#ppt_w"/>
                                          </p:val>
                                        </p:tav>
                                      </p:tavLst>
                                    </p:anim>
                                    <p:anim calcmode="lin" valueType="num">
                                      <p:cBhvr>
                                        <p:cTn id="14" dur="500" fill="hold"/>
                                        <p:tgtEl>
                                          <p:spTgt spid="8"/>
                                        </p:tgtEl>
                                        <p:attrNameLst>
                                          <p:attrName>ppt_h</p:attrName>
                                        </p:attrNameLst>
                                      </p:cBhvr>
                                      <p:tavLst>
                                        <p:tav tm="0">
                                          <p:val>
                                            <p:fltVal val="0"/>
                                          </p:val>
                                        </p:tav>
                                        <p:tav tm="100000">
                                          <p:val>
                                            <p:strVal val="#ppt_h"/>
                                          </p:val>
                                        </p:tav>
                                      </p:tavLst>
                                    </p:anim>
                                    <p:animEffect transition="in" filter="fade">
                                      <p:cBhvr>
                                        <p:cTn id="15" dur="500"/>
                                        <p:tgtEl>
                                          <p:spTgt spid="8"/>
                                        </p:tgtEl>
                                      </p:cBhvr>
                                    </p:animEffect>
                                  </p:childTnLst>
                                </p:cTn>
                              </p:par>
                              <p:par>
                                <p:cTn id="16" presetID="22" presetClass="entr" presetSubtype="8" fill="hold" nodeType="withEffect">
                                  <p:stCondLst>
                                    <p:cond delay="0"/>
                                  </p:stCondLst>
                                  <p:childTnLst>
                                    <p:set>
                                      <p:cBhvr>
                                        <p:cTn id="17" dur="1" fill="hold">
                                          <p:stCondLst>
                                            <p:cond delay="0"/>
                                          </p:stCondLst>
                                        </p:cTn>
                                        <p:tgtEl>
                                          <p:spTgt spid="49"/>
                                        </p:tgtEl>
                                        <p:attrNameLst>
                                          <p:attrName>style.visibility</p:attrName>
                                        </p:attrNameLst>
                                      </p:cBhvr>
                                      <p:to>
                                        <p:strVal val="visible"/>
                                      </p:to>
                                    </p:set>
                                    <p:animEffect transition="in" filter="wipe(left)">
                                      <p:cBhvr>
                                        <p:cTn id="18" dur="500"/>
                                        <p:tgtEl>
                                          <p:spTgt spid="49"/>
                                        </p:tgtEl>
                                      </p:cBhvr>
                                    </p:animEffect>
                                  </p:childTnLst>
                                </p:cTn>
                              </p:par>
                            </p:childTnLst>
                          </p:cTn>
                        </p:par>
                        <p:par>
                          <p:cTn id="19" fill="hold">
                            <p:stCondLst>
                              <p:cond delay="1000"/>
                            </p:stCondLst>
                            <p:childTnLst>
                              <p:par>
                                <p:cTn id="20" presetID="53" presetClass="entr" presetSubtype="16" fill="hold" grpId="0" nodeType="afterEffect">
                                  <p:stCondLst>
                                    <p:cond delay="0"/>
                                  </p:stCondLst>
                                  <p:childTnLst>
                                    <p:set>
                                      <p:cBhvr>
                                        <p:cTn id="21" dur="1" fill="hold">
                                          <p:stCondLst>
                                            <p:cond delay="0"/>
                                          </p:stCondLst>
                                        </p:cTn>
                                        <p:tgtEl>
                                          <p:spTgt spid="58"/>
                                        </p:tgtEl>
                                        <p:attrNameLst>
                                          <p:attrName>style.visibility</p:attrName>
                                        </p:attrNameLst>
                                      </p:cBhvr>
                                      <p:to>
                                        <p:strVal val="visible"/>
                                      </p:to>
                                    </p:set>
                                    <p:anim calcmode="lin" valueType="num">
                                      <p:cBhvr>
                                        <p:cTn id="22" dur="500" fill="hold"/>
                                        <p:tgtEl>
                                          <p:spTgt spid="58"/>
                                        </p:tgtEl>
                                        <p:attrNameLst>
                                          <p:attrName>ppt_w</p:attrName>
                                        </p:attrNameLst>
                                      </p:cBhvr>
                                      <p:tavLst>
                                        <p:tav tm="0">
                                          <p:val>
                                            <p:fltVal val="0"/>
                                          </p:val>
                                        </p:tav>
                                        <p:tav tm="100000">
                                          <p:val>
                                            <p:strVal val="#ppt_w"/>
                                          </p:val>
                                        </p:tav>
                                      </p:tavLst>
                                    </p:anim>
                                    <p:anim calcmode="lin" valueType="num">
                                      <p:cBhvr>
                                        <p:cTn id="23" dur="500" fill="hold"/>
                                        <p:tgtEl>
                                          <p:spTgt spid="58"/>
                                        </p:tgtEl>
                                        <p:attrNameLst>
                                          <p:attrName>ppt_h</p:attrName>
                                        </p:attrNameLst>
                                      </p:cBhvr>
                                      <p:tavLst>
                                        <p:tav tm="0">
                                          <p:val>
                                            <p:fltVal val="0"/>
                                          </p:val>
                                        </p:tav>
                                        <p:tav tm="100000">
                                          <p:val>
                                            <p:strVal val="#ppt_h"/>
                                          </p:val>
                                        </p:tav>
                                      </p:tavLst>
                                    </p:anim>
                                    <p:animEffect transition="in" filter="fade">
                                      <p:cBhvr>
                                        <p:cTn id="24" dur="500"/>
                                        <p:tgtEl>
                                          <p:spTgt spid="58"/>
                                        </p:tgtEl>
                                      </p:cBhvr>
                                    </p:animEffect>
                                  </p:childTnLst>
                                </p:cTn>
                              </p:par>
                            </p:childTnLst>
                          </p:cTn>
                        </p:par>
                        <p:par>
                          <p:cTn id="25" fill="hold">
                            <p:stCondLst>
                              <p:cond delay="1500"/>
                            </p:stCondLst>
                            <p:childTnLst>
                              <p:par>
                                <p:cTn id="26" presetID="53" presetClass="entr" presetSubtype="16" fill="hold" grpId="0" nodeType="afterEffect">
                                  <p:stCondLst>
                                    <p:cond delay="0"/>
                                  </p:stCondLst>
                                  <p:childTnLst>
                                    <p:set>
                                      <p:cBhvr>
                                        <p:cTn id="27" dur="1" fill="hold">
                                          <p:stCondLst>
                                            <p:cond delay="0"/>
                                          </p:stCondLst>
                                        </p:cTn>
                                        <p:tgtEl>
                                          <p:spTgt spid="59"/>
                                        </p:tgtEl>
                                        <p:attrNameLst>
                                          <p:attrName>style.visibility</p:attrName>
                                        </p:attrNameLst>
                                      </p:cBhvr>
                                      <p:to>
                                        <p:strVal val="visible"/>
                                      </p:to>
                                    </p:set>
                                    <p:anim calcmode="lin" valueType="num">
                                      <p:cBhvr>
                                        <p:cTn id="28" dur="500" fill="hold"/>
                                        <p:tgtEl>
                                          <p:spTgt spid="59"/>
                                        </p:tgtEl>
                                        <p:attrNameLst>
                                          <p:attrName>ppt_w</p:attrName>
                                        </p:attrNameLst>
                                      </p:cBhvr>
                                      <p:tavLst>
                                        <p:tav tm="0">
                                          <p:val>
                                            <p:fltVal val="0"/>
                                          </p:val>
                                        </p:tav>
                                        <p:tav tm="100000">
                                          <p:val>
                                            <p:strVal val="#ppt_w"/>
                                          </p:val>
                                        </p:tav>
                                      </p:tavLst>
                                    </p:anim>
                                    <p:anim calcmode="lin" valueType="num">
                                      <p:cBhvr>
                                        <p:cTn id="29" dur="500" fill="hold"/>
                                        <p:tgtEl>
                                          <p:spTgt spid="59"/>
                                        </p:tgtEl>
                                        <p:attrNameLst>
                                          <p:attrName>ppt_h</p:attrName>
                                        </p:attrNameLst>
                                      </p:cBhvr>
                                      <p:tavLst>
                                        <p:tav tm="0">
                                          <p:val>
                                            <p:fltVal val="0"/>
                                          </p:val>
                                        </p:tav>
                                        <p:tav tm="100000">
                                          <p:val>
                                            <p:strVal val="#ppt_h"/>
                                          </p:val>
                                        </p:tav>
                                      </p:tavLst>
                                    </p:anim>
                                    <p:animEffect transition="in" filter="fade">
                                      <p:cBhvr>
                                        <p:cTn id="30" dur="500"/>
                                        <p:tgtEl>
                                          <p:spTgt spid="59"/>
                                        </p:tgtEl>
                                      </p:cBhvr>
                                    </p:animEffect>
                                  </p:childTnLst>
                                </p:cTn>
                              </p:par>
                              <p:par>
                                <p:cTn id="31" presetID="2" presetClass="entr" presetSubtype="2" accel="20000" decel="80000" fill="hold" grpId="0" nodeType="withEffect">
                                  <p:stCondLst>
                                    <p:cond delay="0"/>
                                  </p:stCondLst>
                                  <p:childTnLst>
                                    <p:set>
                                      <p:cBhvr>
                                        <p:cTn id="32" dur="1" fill="hold">
                                          <p:stCondLst>
                                            <p:cond delay="0"/>
                                          </p:stCondLst>
                                        </p:cTn>
                                        <p:tgtEl>
                                          <p:spTgt spid="60"/>
                                        </p:tgtEl>
                                        <p:attrNameLst>
                                          <p:attrName>style.visibility</p:attrName>
                                        </p:attrNameLst>
                                      </p:cBhvr>
                                      <p:to>
                                        <p:strVal val="visible"/>
                                      </p:to>
                                    </p:set>
                                    <p:anim calcmode="lin" valueType="num">
                                      <p:cBhvr additive="base">
                                        <p:cTn id="33" dur="500" fill="hold"/>
                                        <p:tgtEl>
                                          <p:spTgt spid="60"/>
                                        </p:tgtEl>
                                        <p:attrNameLst>
                                          <p:attrName>ppt_x</p:attrName>
                                        </p:attrNameLst>
                                      </p:cBhvr>
                                      <p:tavLst>
                                        <p:tav tm="0">
                                          <p:val>
                                            <p:strVal val="1+#ppt_w/2"/>
                                          </p:val>
                                        </p:tav>
                                        <p:tav tm="100000">
                                          <p:val>
                                            <p:strVal val="#ppt_x"/>
                                          </p:val>
                                        </p:tav>
                                      </p:tavLst>
                                    </p:anim>
                                    <p:anim calcmode="lin" valueType="num">
                                      <p:cBhvr additive="base">
                                        <p:cTn id="34" dur="500" fill="hold"/>
                                        <p:tgtEl>
                                          <p:spTgt spid="60"/>
                                        </p:tgtEl>
                                        <p:attrNameLst>
                                          <p:attrName>ppt_y</p:attrName>
                                        </p:attrNameLst>
                                      </p:cBhvr>
                                      <p:tavLst>
                                        <p:tav tm="0">
                                          <p:val>
                                            <p:strVal val="#ppt_y"/>
                                          </p:val>
                                        </p:tav>
                                        <p:tav tm="100000">
                                          <p:val>
                                            <p:strVal val="#ppt_y"/>
                                          </p:val>
                                        </p:tav>
                                      </p:tavLst>
                                    </p:anim>
                                  </p:childTnLst>
                                </p:cTn>
                              </p:par>
                            </p:childTnLst>
                          </p:cTn>
                        </p:par>
                        <p:par>
                          <p:cTn id="35" fill="hold">
                            <p:stCondLst>
                              <p:cond delay="2000"/>
                            </p:stCondLst>
                            <p:childTnLst>
                              <p:par>
                                <p:cTn id="36" presetID="53" presetClass="entr" presetSubtype="16" fill="hold" grpId="0" nodeType="afterEffect">
                                  <p:stCondLst>
                                    <p:cond delay="0"/>
                                  </p:stCondLst>
                                  <p:childTnLst>
                                    <p:set>
                                      <p:cBhvr>
                                        <p:cTn id="37" dur="1" fill="hold">
                                          <p:stCondLst>
                                            <p:cond delay="0"/>
                                          </p:stCondLst>
                                        </p:cTn>
                                        <p:tgtEl>
                                          <p:spTgt spid="61"/>
                                        </p:tgtEl>
                                        <p:attrNameLst>
                                          <p:attrName>style.visibility</p:attrName>
                                        </p:attrNameLst>
                                      </p:cBhvr>
                                      <p:to>
                                        <p:strVal val="visible"/>
                                      </p:to>
                                    </p:set>
                                    <p:anim calcmode="lin" valueType="num">
                                      <p:cBhvr>
                                        <p:cTn id="38" dur="500" fill="hold"/>
                                        <p:tgtEl>
                                          <p:spTgt spid="61"/>
                                        </p:tgtEl>
                                        <p:attrNameLst>
                                          <p:attrName>ppt_w</p:attrName>
                                        </p:attrNameLst>
                                      </p:cBhvr>
                                      <p:tavLst>
                                        <p:tav tm="0">
                                          <p:val>
                                            <p:fltVal val="0"/>
                                          </p:val>
                                        </p:tav>
                                        <p:tav tm="100000">
                                          <p:val>
                                            <p:strVal val="#ppt_w"/>
                                          </p:val>
                                        </p:tav>
                                      </p:tavLst>
                                    </p:anim>
                                    <p:anim calcmode="lin" valueType="num">
                                      <p:cBhvr>
                                        <p:cTn id="39" dur="500" fill="hold"/>
                                        <p:tgtEl>
                                          <p:spTgt spid="61"/>
                                        </p:tgtEl>
                                        <p:attrNameLst>
                                          <p:attrName>ppt_h</p:attrName>
                                        </p:attrNameLst>
                                      </p:cBhvr>
                                      <p:tavLst>
                                        <p:tav tm="0">
                                          <p:val>
                                            <p:fltVal val="0"/>
                                          </p:val>
                                        </p:tav>
                                        <p:tav tm="100000">
                                          <p:val>
                                            <p:strVal val="#ppt_h"/>
                                          </p:val>
                                        </p:tav>
                                      </p:tavLst>
                                    </p:anim>
                                    <p:animEffect transition="in" filter="fade">
                                      <p:cBhvr>
                                        <p:cTn id="40" dur="500"/>
                                        <p:tgtEl>
                                          <p:spTgt spid="61"/>
                                        </p:tgtEl>
                                      </p:cBhvr>
                                    </p:animEffect>
                                  </p:childTnLst>
                                </p:cTn>
                              </p:par>
                            </p:childTnLst>
                          </p:cTn>
                        </p:par>
                        <p:par>
                          <p:cTn id="41" fill="hold">
                            <p:stCondLst>
                              <p:cond delay="2500"/>
                            </p:stCondLst>
                            <p:childTnLst>
                              <p:par>
                                <p:cTn id="42" presetID="53" presetClass="entr" presetSubtype="16" fill="hold" grpId="0" nodeType="afterEffect">
                                  <p:stCondLst>
                                    <p:cond delay="0"/>
                                  </p:stCondLst>
                                  <p:childTnLst>
                                    <p:set>
                                      <p:cBhvr>
                                        <p:cTn id="43" dur="1" fill="hold">
                                          <p:stCondLst>
                                            <p:cond delay="0"/>
                                          </p:stCondLst>
                                        </p:cTn>
                                        <p:tgtEl>
                                          <p:spTgt spid="62"/>
                                        </p:tgtEl>
                                        <p:attrNameLst>
                                          <p:attrName>style.visibility</p:attrName>
                                        </p:attrNameLst>
                                      </p:cBhvr>
                                      <p:to>
                                        <p:strVal val="visible"/>
                                      </p:to>
                                    </p:set>
                                    <p:anim calcmode="lin" valueType="num">
                                      <p:cBhvr>
                                        <p:cTn id="44" dur="500" fill="hold"/>
                                        <p:tgtEl>
                                          <p:spTgt spid="62"/>
                                        </p:tgtEl>
                                        <p:attrNameLst>
                                          <p:attrName>ppt_w</p:attrName>
                                        </p:attrNameLst>
                                      </p:cBhvr>
                                      <p:tavLst>
                                        <p:tav tm="0">
                                          <p:val>
                                            <p:fltVal val="0"/>
                                          </p:val>
                                        </p:tav>
                                        <p:tav tm="100000">
                                          <p:val>
                                            <p:strVal val="#ppt_w"/>
                                          </p:val>
                                        </p:tav>
                                      </p:tavLst>
                                    </p:anim>
                                    <p:anim calcmode="lin" valueType="num">
                                      <p:cBhvr>
                                        <p:cTn id="45" dur="500" fill="hold"/>
                                        <p:tgtEl>
                                          <p:spTgt spid="62"/>
                                        </p:tgtEl>
                                        <p:attrNameLst>
                                          <p:attrName>ppt_h</p:attrName>
                                        </p:attrNameLst>
                                      </p:cBhvr>
                                      <p:tavLst>
                                        <p:tav tm="0">
                                          <p:val>
                                            <p:fltVal val="0"/>
                                          </p:val>
                                        </p:tav>
                                        <p:tav tm="100000">
                                          <p:val>
                                            <p:strVal val="#ppt_h"/>
                                          </p:val>
                                        </p:tav>
                                      </p:tavLst>
                                    </p:anim>
                                    <p:animEffect transition="in" filter="fade">
                                      <p:cBhvr>
                                        <p:cTn id="46" dur="500"/>
                                        <p:tgtEl>
                                          <p:spTgt spid="62"/>
                                        </p:tgtEl>
                                      </p:cBhvr>
                                    </p:animEffect>
                                  </p:childTnLst>
                                </p:cTn>
                              </p:par>
                              <p:par>
                                <p:cTn id="47" presetID="2" presetClass="entr" presetSubtype="2" accel="20000" decel="80000" fill="hold" grpId="0" nodeType="withEffect">
                                  <p:stCondLst>
                                    <p:cond delay="0"/>
                                  </p:stCondLst>
                                  <p:childTnLst>
                                    <p:set>
                                      <p:cBhvr>
                                        <p:cTn id="48" dur="1" fill="hold">
                                          <p:stCondLst>
                                            <p:cond delay="0"/>
                                          </p:stCondLst>
                                        </p:cTn>
                                        <p:tgtEl>
                                          <p:spTgt spid="63"/>
                                        </p:tgtEl>
                                        <p:attrNameLst>
                                          <p:attrName>style.visibility</p:attrName>
                                        </p:attrNameLst>
                                      </p:cBhvr>
                                      <p:to>
                                        <p:strVal val="visible"/>
                                      </p:to>
                                    </p:set>
                                    <p:anim calcmode="lin" valueType="num">
                                      <p:cBhvr additive="base">
                                        <p:cTn id="49" dur="500" fill="hold"/>
                                        <p:tgtEl>
                                          <p:spTgt spid="63"/>
                                        </p:tgtEl>
                                        <p:attrNameLst>
                                          <p:attrName>ppt_x</p:attrName>
                                        </p:attrNameLst>
                                      </p:cBhvr>
                                      <p:tavLst>
                                        <p:tav tm="0">
                                          <p:val>
                                            <p:strVal val="1+#ppt_w/2"/>
                                          </p:val>
                                        </p:tav>
                                        <p:tav tm="100000">
                                          <p:val>
                                            <p:strVal val="#ppt_x"/>
                                          </p:val>
                                        </p:tav>
                                      </p:tavLst>
                                    </p:anim>
                                    <p:anim calcmode="lin" valueType="num">
                                      <p:cBhvr additive="base">
                                        <p:cTn id="50" dur="500" fill="hold"/>
                                        <p:tgtEl>
                                          <p:spTgt spid="63"/>
                                        </p:tgtEl>
                                        <p:attrNameLst>
                                          <p:attrName>ppt_y</p:attrName>
                                        </p:attrNameLst>
                                      </p:cBhvr>
                                      <p:tavLst>
                                        <p:tav tm="0">
                                          <p:val>
                                            <p:strVal val="#ppt_y"/>
                                          </p:val>
                                        </p:tav>
                                        <p:tav tm="100000">
                                          <p:val>
                                            <p:strVal val="#ppt_y"/>
                                          </p:val>
                                        </p:tav>
                                      </p:tavLst>
                                    </p:anim>
                                  </p:childTnLst>
                                </p:cTn>
                              </p:par>
                            </p:childTnLst>
                          </p:cTn>
                        </p:par>
                        <p:par>
                          <p:cTn id="51" fill="hold">
                            <p:stCondLst>
                              <p:cond delay="3000"/>
                            </p:stCondLst>
                            <p:childTnLst>
                              <p:par>
                                <p:cTn id="52" presetID="53" presetClass="entr" presetSubtype="16" fill="hold" grpId="0" nodeType="afterEffect">
                                  <p:stCondLst>
                                    <p:cond delay="0"/>
                                  </p:stCondLst>
                                  <p:childTnLst>
                                    <p:set>
                                      <p:cBhvr>
                                        <p:cTn id="53" dur="1" fill="hold">
                                          <p:stCondLst>
                                            <p:cond delay="0"/>
                                          </p:stCondLst>
                                        </p:cTn>
                                        <p:tgtEl>
                                          <p:spTgt spid="64"/>
                                        </p:tgtEl>
                                        <p:attrNameLst>
                                          <p:attrName>style.visibility</p:attrName>
                                        </p:attrNameLst>
                                      </p:cBhvr>
                                      <p:to>
                                        <p:strVal val="visible"/>
                                      </p:to>
                                    </p:set>
                                    <p:anim calcmode="lin" valueType="num">
                                      <p:cBhvr>
                                        <p:cTn id="54" dur="500" fill="hold"/>
                                        <p:tgtEl>
                                          <p:spTgt spid="64"/>
                                        </p:tgtEl>
                                        <p:attrNameLst>
                                          <p:attrName>ppt_w</p:attrName>
                                        </p:attrNameLst>
                                      </p:cBhvr>
                                      <p:tavLst>
                                        <p:tav tm="0">
                                          <p:val>
                                            <p:fltVal val="0"/>
                                          </p:val>
                                        </p:tav>
                                        <p:tav tm="100000">
                                          <p:val>
                                            <p:strVal val="#ppt_w"/>
                                          </p:val>
                                        </p:tav>
                                      </p:tavLst>
                                    </p:anim>
                                    <p:anim calcmode="lin" valueType="num">
                                      <p:cBhvr>
                                        <p:cTn id="55" dur="500" fill="hold"/>
                                        <p:tgtEl>
                                          <p:spTgt spid="64"/>
                                        </p:tgtEl>
                                        <p:attrNameLst>
                                          <p:attrName>ppt_h</p:attrName>
                                        </p:attrNameLst>
                                      </p:cBhvr>
                                      <p:tavLst>
                                        <p:tav tm="0">
                                          <p:val>
                                            <p:fltVal val="0"/>
                                          </p:val>
                                        </p:tav>
                                        <p:tav tm="100000">
                                          <p:val>
                                            <p:strVal val="#ppt_h"/>
                                          </p:val>
                                        </p:tav>
                                      </p:tavLst>
                                    </p:anim>
                                    <p:animEffect transition="in" filter="fade">
                                      <p:cBhvr>
                                        <p:cTn id="56" dur="500"/>
                                        <p:tgtEl>
                                          <p:spTgt spid="64"/>
                                        </p:tgtEl>
                                      </p:cBhvr>
                                    </p:animEffect>
                                  </p:childTnLst>
                                </p:cTn>
                              </p:par>
                              <p:par>
                                <p:cTn id="57" presetID="2" presetClass="entr" presetSubtype="2" accel="20000" decel="80000" fill="hold" grpId="0" nodeType="withEffect">
                                  <p:stCondLst>
                                    <p:cond delay="0"/>
                                  </p:stCondLst>
                                  <p:childTnLst>
                                    <p:set>
                                      <p:cBhvr>
                                        <p:cTn id="58" dur="1" fill="hold">
                                          <p:stCondLst>
                                            <p:cond delay="0"/>
                                          </p:stCondLst>
                                        </p:cTn>
                                        <p:tgtEl>
                                          <p:spTgt spid="70"/>
                                        </p:tgtEl>
                                        <p:attrNameLst>
                                          <p:attrName>style.visibility</p:attrName>
                                        </p:attrNameLst>
                                      </p:cBhvr>
                                      <p:to>
                                        <p:strVal val="visible"/>
                                      </p:to>
                                    </p:set>
                                    <p:anim calcmode="lin" valueType="num">
                                      <p:cBhvr additive="base">
                                        <p:cTn id="59" dur="500" fill="hold"/>
                                        <p:tgtEl>
                                          <p:spTgt spid="70"/>
                                        </p:tgtEl>
                                        <p:attrNameLst>
                                          <p:attrName>ppt_x</p:attrName>
                                        </p:attrNameLst>
                                      </p:cBhvr>
                                      <p:tavLst>
                                        <p:tav tm="0">
                                          <p:val>
                                            <p:strVal val="1+#ppt_w/2"/>
                                          </p:val>
                                        </p:tav>
                                        <p:tav tm="100000">
                                          <p:val>
                                            <p:strVal val="#ppt_x"/>
                                          </p:val>
                                        </p:tav>
                                      </p:tavLst>
                                    </p:anim>
                                    <p:anim calcmode="lin" valueType="num">
                                      <p:cBhvr additive="base">
                                        <p:cTn id="60" dur="500" fill="hold"/>
                                        <p:tgtEl>
                                          <p:spTgt spid="70"/>
                                        </p:tgtEl>
                                        <p:attrNameLst>
                                          <p:attrName>ppt_y</p:attrName>
                                        </p:attrNameLst>
                                      </p:cBhvr>
                                      <p:tavLst>
                                        <p:tav tm="0">
                                          <p:val>
                                            <p:strVal val="#ppt_y"/>
                                          </p:val>
                                        </p:tav>
                                        <p:tav tm="100000">
                                          <p:val>
                                            <p:strVal val="#ppt_y"/>
                                          </p:val>
                                        </p:tav>
                                      </p:tavLst>
                                    </p:anim>
                                  </p:childTnLst>
                                </p:cTn>
                              </p:par>
                              <p:par>
                                <p:cTn id="61" presetID="2" presetClass="entr" presetSubtype="2" accel="20000" decel="80000" fill="hold" grpId="0" nodeType="withEffect">
                                  <p:stCondLst>
                                    <p:cond delay="0"/>
                                  </p:stCondLst>
                                  <p:childTnLst>
                                    <p:set>
                                      <p:cBhvr>
                                        <p:cTn id="62" dur="1" fill="hold">
                                          <p:stCondLst>
                                            <p:cond delay="0"/>
                                          </p:stCondLst>
                                        </p:cTn>
                                        <p:tgtEl>
                                          <p:spTgt spid="2"/>
                                        </p:tgtEl>
                                        <p:attrNameLst>
                                          <p:attrName>style.visibility</p:attrName>
                                        </p:attrNameLst>
                                      </p:cBhvr>
                                      <p:to>
                                        <p:strVal val="visible"/>
                                      </p:to>
                                    </p:set>
                                    <p:anim calcmode="lin" valueType="num">
                                      <p:cBhvr additive="base">
                                        <p:cTn id="63" dur="500" fill="hold"/>
                                        <p:tgtEl>
                                          <p:spTgt spid="2"/>
                                        </p:tgtEl>
                                        <p:attrNameLst>
                                          <p:attrName>ppt_x</p:attrName>
                                        </p:attrNameLst>
                                      </p:cBhvr>
                                      <p:tavLst>
                                        <p:tav tm="0">
                                          <p:val>
                                            <p:strVal val="1+#ppt_w/2"/>
                                          </p:val>
                                        </p:tav>
                                        <p:tav tm="100000">
                                          <p:val>
                                            <p:strVal val="#ppt_x"/>
                                          </p:val>
                                        </p:tav>
                                      </p:tavLst>
                                    </p:anim>
                                    <p:anim calcmode="lin" valueType="num">
                                      <p:cBhvr additive="base">
                                        <p:cTn id="64"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58" grpId="0" animBg="1"/>
      <p:bldP spid="59" grpId="0" animBg="1"/>
      <p:bldP spid="60" grpId="0"/>
      <p:bldP spid="61" grpId="0" animBg="1"/>
      <p:bldP spid="63" grpId="0"/>
      <p:bldP spid="64" grpId="0" animBg="1"/>
      <p:bldP spid="70" grpId="0"/>
      <p:bldP spid="62" grpId="0" animBg="1"/>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le 4">
            <a:extLst>
              <a:ext uri="{FF2B5EF4-FFF2-40B4-BE49-F238E27FC236}">
                <a16:creationId xmlns:a16="http://schemas.microsoft.com/office/drawing/2014/main" id="{E474BC4D-19D9-4ACE-999A-05E1B21202DB}"/>
              </a:ext>
            </a:extLst>
          </p:cNvPr>
          <p:cNvSpPr txBox="1">
            <a:spLocks/>
          </p:cNvSpPr>
          <p:nvPr/>
        </p:nvSpPr>
        <p:spPr>
          <a:xfrm>
            <a:off x="508001" y="455085"/>
            <a:ext cx="11157817" cy="660511"/>
          </a:xfrm>
          <a:prstGeom prst="rect">
            <a:avLst/>
          </a:prstGeom>
        </p:spPr>
        <p:txBody>
          <a:bodyPr vert="horz" lIns="0" tIns="0" rIns="0" bIns="0" rtlCol="0" anchor="ctr">
            <a:normAutofit/>
          </a:bodyPr>
          <a:lstStyle>
            <a:lvl1pPr algn="ctr" defTabSz="914400" rtl="0" eaLnBrk="1" latinLnBrk="0" hangingPunct="1">
              <a:lnSpc>
                <a:spcPct val="90000"/>
              </a:lnSpc>
              <a:spcBef>
                <a:spcPct val="0"/>
              </a:spcBef>
              <a:buNone/>
              <a:defRPr sz="3200" kern="1200">
                <a:solidFill>
                  <a:schemeClr val="bg1">
                    <a:lumMod val="50000"/>
                  </a:schemeClr>
                </a:solidFill>
                <a:latin typeface="+mj-lt"/>
                <a:ea typeface="+mj-ea"/>
                <a:cs typeface="+mj-cs"/>
              </a:defRPr>
            </a:lvl1pPr>
          </a:lstStyle>
          <a:p>
            <a:r>
              <a:rPr lang="en-US" sz="4400" b="1" dirty="0">
                <a:solidFill>
                  <a:srgbClr val="17406D"/>
                </a:solidFill>
              </a:rPr>
              <a:t>Your Business Model</a:t>
            </a:r>
          </a:p>
        </p:txBody>
      </p:sp>
      <p:grpSp>
        <p:nvGrpSpPr>
          <p:cNvPr id="19" name="Group 18">
            <a:extLst>
              <a:ext uri="{FF2B5EF4-FFF2-40B4-BE49-F238E27FC236}">
                <a16:creationId xmlns:a16="http://schemas.microsoft.com/office/drawing/2014/main" id="{BE32EABE-E7F1-49DB-B92E-B3BEFE82FFED}"/>
              </a:ext>
            </a:extLst>
          </p:cNvPr>
          <p:cNvGrpSpPr/>
          <p:nvPr/>
        </p:nvGrpSpPr>
        <p:grpSpPr>
          <a:xfrm>
            <a:off x="431481" y="2745887"/>
            <a:ext cx="2736087" cy="2532326"/>
            <a:chOff x="5363850" y="2318993"/>
            <a:chExt cx="3478491" cy="2809186"/>
          </a:xfrm>
          <a:gradFill flip="none" rotWithShape="1">
            <a:gsLst>
              <a:gs pos="0">
                <a:schemeClr val="bg2">
                  <a:lumMod val="75000"/>
                  <a:shade val="30000"/>
                  <a:satMod val="115000"/>
                </a:schemeClr>
              </a:gs>
              <a:gs pos="50000">
                <a:schemeClr val="bg2">
                  <a:lumMod val="75000"/>
                  <a:shade val="67500"/>
                  <a:satMod val="115000"/>
                </a:schemeClr>
              </a:gs>
              <a:gs pos="100000">
                <a:schemeClr val="bg2">
                  <a:lumMod val="75000"/>
                  <a:shade val="100000"/>
                  <a:satMod val="115000"/>
                </a:schemeClr>
              </a:gs>
            </a:gsLst>
            <a:lin ang="0" scaled="1"/>
            <a:tileRect/>
          </a:gradFill>
        </p:grpSpPr>
        <p:sp>
          <p:nvSpPr>
            <p:cNvPr id="7" name="Rectangle 6">
              <a:extLst>
                <a:ext uri="{FF2B5EF4-FFF2-40B4-BE49-F238E27FC236}">
                  <a16:creationId xmlns:a16="http://schemas.microsoft.com/office/drawing/2014/main" id="{8C0AA4FD-6137-4481-A0C1-8D1D51B01FDE}"/>
                </a:ext>
              </a:extLst>
            </p:cNvPr>
            <p:cNvSpPr/>
            <p:nvPr/>
          </p:nvSpPr>
          <p:spPr>
            <a:xfrm>
              <a:off x="5363850" y="2318993"/>
              <a:ext cx="2865749" cy="2809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Arrow: Pentagon 5">
              <a:extLst>
                <a:ext uri="{FF2B5EF4-FFF2-40B4-BE49-F238E27FC236}">
                  <a16:creationId xmlns:a16="http://schemas.microsoft.com/office/drawing/2014/main" id="{60C32C53-E52F-4D1F-9205-9DE7A933EF18}"/>
                </a:ext>
              </a:extLst>
            </p:cNvPr>
            <p:cNvSpPr/>
            <p:nvPr/>
          </p:nvSpPr>
          <p:spPr>
            <a:xfrm>
              <a:off x="5363850" y="2318993"/>
              <a:ext cx="3478491" cy="2809186"/>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p:txBody>
        </p:sp>
      </p:grpSp>
      <p:sp>
        <p:nvSpPr>
          <p:cNvPr id="22" name="TextBox 21">
            <a:extLst>
              <a:ext uri="{FF2B5EF4-FFF2-40B4-BE49-F238E27FC236}">
                <a16:creationId xmlns:a16="http://schemas.microsoft.com/office/drawing/2014/main" id="{57C132B3-1FA3-41D1-942C-654EBFF8DF2C}"/>
              </a:ext>
            </a:extLst>
          </p:cNvPr>
          <p:cNvSpPr txBox="1"/>
          <p:nvPr/>
        </p:nvSpPr>
        <p:spPr>
          <a:xfrm>
            <a:off x="431480" y="2114383"/>
            <a:ext cx="2254121" cy="523220"/>
          </a:xfrm>
          <a:prstGeom prst="rect">
            <a:avLst/>
          </a:prstGeom>
          <a:noFill/>
          <a:ln w="38100">
            <a:solidFill>
              <a:srgbClr val="63B3DB"/>
            </a:solidFill>
          </a:ln>
        </p:spPr>
        <p:txBody>
          <a:bodyPr wrap="square" rtlCol="0">
            <a:spAutoFit/>
          </a:bodyPr>
          <a:lstStyle/>
          <a:p>
            <a:pPr algn="ctr"/>
            <a:r>
              <a:rPr lang="en-US" sz="2800" dirty="0"/>
              <a:t>Title</a:t>
            </a:r>
          </a:p>
        </p:txBody>
      </p:sp>
      <p:grpSp>
        <p:nvGrpSpPr>
          <p:cNvPr id="20" name="Group 19">
            <a:extLst>
              <a:ext uri="{FF2B5EF4-FFF2-40B4-BE49-F238E27FC236}">
                <a16:creationId xmlns:a16="http://schemas.microsoft.com/office/drawing/2014/main" id="{7B257E19-0F85-41EF-932E-71D81D6E3739}"/>
              </a:ext>
            </a:extLst>
          </p:cNvPr>
          <p:cNvGrpSpPr/>
          <p:nvPr/>
        </p:nvGrpSpPr>
        <p:grpSpPr>
          <a:xfrm>
            <a:off x="3333898" y="2745749"/>
            <a:ext cx="2736087" cy="2532438"/>
            <a:chOff x="6086909" y="2824086"/>
            <a:chExt cx="1895882" cy="1699254"/>
          </a:xfr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0" scaled="1"/>
            <a:tileRect/>
          </a:gradFill>
        </p:grpSpPr>
        <p:sp>
          <p:nvSpPr>
            <p:cNvPr id="37" name="Arrow: Pentagon 36">
              <a:extLst>
                <a:ext uri="{FF2B5EF4-FFF2-40B4-BE49-F238E27FC236}">
                  <a16:creationId xmlns:a16="http://schemas.microsoft.com/office/drawing/2014/main" id="{EDBD56AF-9584-4663-B1FC-8664EC1BA81D}"/>
                </a:ext>
              </a:extLst>
            </p:cNvPr>
            <p:cNvSpPr/>
            <p:nvPr/>
          </p:nvSpPr>
          <p:spPr>
            <a:xfrm>
              <a:off x="6086909" y="2824161"/>
              <a:ext cx="1895882" cy="1699179"/>
            </a:xfrm>
            <a:prstGeom prst="homePlat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8" name="Rectangle 37">
              <a:extLst>
                <a:ext uri="{FF2B5EF4-FFF2-40B4-BE49-F238E27FC236}">
                  <a16:creationId xmlns:a16="http://schemas.microsoft.com/office/drawing/2014/main" id="{1A712304-AE8E-4861-A432-9FE15CB988B3}"/>
                </a:ext>
              </a:extLst>
            </p:cNvPr>
            <p:cNvSpPr/>
            <p:nvPr/>
          </p:nvSpPr>
          <p:spPr>
            <a:xfrm>
              <a:off x="6086909" y="2824086"/>
              <a:ext cx="1561920" cy="169915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p:txBody>
        </p:sp>
      </p:grpSp>
      <p:sp>
        <p:nvSpPr>
          <p:cNvPr id="47" name="TextBox 46">
            <a:extLst>
              <a:ext uri="{FF2B5EF4-FFF2-40B4-BE49-F238E27FC236}">
                <a16:creationId xmlns:a16="http://schemas.microsoft.com/office/drawing/2014/main" id="{B5548C03-EFDA-4A50-A2CF-86BAE5423B77}"/>
              </a:ext>
            </a:extLst>
          </p:cNvPr>
          <p:cNvSpPr txBox="1"/>
          <p:nvPr/>
        </p:nvSpPr>
        <p:spPr>
          <a:xfrm>
            <a:off x="3333898" y="2114383"/>
            <a:ext cx="2254121" cy="523220"/>
          </a:xfrm>
          <a:prstGeom prst="rect">
            <a:avLst/>
          </a:prstGeom>
          <a:noFill/>
          <a:ln w="38100">
            <a:solidFill>
              <a:srgbClr val="469AE6"/>
            </a:solidFill>
          </a:ln>
        </p:spPr>
        <p:txBody>
          <a:bodyPr wrap="square" rtlCol="0">
            <a:spAutoFit/>
          </a:bodyPr>
          <a:lstStyle/>
          <a:p>
            <a:pPr algn="ctr"/>
            <a:r>
              <a:rPr lang="en-US" sz="2800" dirty="0"/>
              <a:t>Title</a:t>
            </a:r>
          </a:p>
        </p:txBody>
      </p:sp>
      <p:sp>
        <p:nvSpPr>
          <p:cNvPr id="40" name="Arrow: Pentagon 39">
            <a:extLst>
              <a:ext uri="{FF2B5EF4-FFF2-40B4-BE49-F238E27FC236}">
                <a16:creationId xmlns:a16="http://schemas.microsoft.com/office/drawing/2014/main" id="{1FC0106C-6B14-41DD-A7E3-C3F4AF05B88C}"/>
              </a:ext>
            </a:extLst>
          </p:cNvPr>
          <p:cNvSpPr/>
          <p:nvPr/>
        </p:nvSpPr>
        <p:spPr>
          <a:xfrm>
            <a:off x="6236316" y="2745824"/>
            <a:ext cx="2736087" cy="2532326"/>
          </a:xfrm>
          <a:prstGeom prst="homePlat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48" name="TextBox 47">
            <a:extLst>
              <a:ext uri="{FF2B5EF4-FFF2-40B4-BE49-F238E27FC236}">
                <a16:creationId xmlns:a16="http://schemas.microsoft.com/office/drawing/2014/main" id="{AD7C9A1F-CCB6-4140-BC70-4E7293049008}"/>
              </a:ext>
            </a:extLst>
          </p:cNvPr>
          <p:cNvSpPr txBox="1"/>
          <p:nvPr/>
        </p:nvSpPr>
        <p:spPr>
          <a:xfrm>
            <a:off x="6236317" y="2114383"/>
            <a:ext cx="2254121" cy="523220"/>
          </a:xfrm>
          <a:prstGeom prst="rect">
            <a:avLst/>
          </a:prstGeom>
          <a:noFill/>
          <a:ln w="38100">
            <a:solidFill>
              <a:srgbClr val="3ABCEB"/>
            </a:solidFill>
          </a:ln>
        </p:spPr>
        <p:txBody>
          <a:bodyPr wrap="square" rtlCol="0">
            <a:spAutoFit/>
          </a:bodyPr>
          <a:lstStyle/>
          <a:p>
            <a:pPr algn="ctr"/>
            <a:r>
              <a:rPr lang="en-US" sz="2800" dirty="0"/>
              <a:t>Title</a:t>
            </a:r>
          </a:p>
        </p:txBody>
      </p:sp>
      <p:sp>
        <p:nvSpPr>
          <p:cNvPr id="58" name="TextBox 57">
            <a:extLst>
              <a:ext uri="{FF2B5EF4-FFF2-40B4-BE49-F238E27FC236}">
                <a16:creationId xmlns:a16="http://schemas.microsoft.com/office/drawing/2014/main" id="{19CADDAD-1446-4130-8CB0-A9429150730D}"/>
              </a:ext>
            </a:extLst>
          </p:cNvPr>
          <p:cNvSpPr txBox="1"/>
          <p:nvPr/>
        </p:nvSpPr>
        <p:spPr>
          <a:xfrm>
            <a:off x="9138735" y="2114383"/>
            <a:ext cx="2254121" cy="523220"/>
          </a:xfrm>
          <a:prstGeom prst="rect">
            <a:avLst/>
          </a:prstGeom>
          <a:noFill/>
          <a:ln w="38100">
            <a:solidFill>
              <a:srgbClr val="00D7E3"/>
            </a:solidFill>
          </a:ln>
        </p:spPr>
        <p:txBody>
          <a:bodyPr wrap="square" rtlCol="0">
            <a:spAutoFit/>
          </a:bodyPr>
          <a:lstStyle/>
          <a:p>
            <a:pPr algn="ctr"/>
            <a:r>
              <a:rPr lang="en-US" sz="2800" dirty="0"/>
              <a:t>Title</a:t>
            </a:r>
          </a:p>
        </p:txBody>
      </p:sp>
      <p:grpSp>
        <p:nvGrpSpPr>
          <p:cNvPr id="25" name="Group 24">
            <a:extLst>
              <a:ext uri="{FF2B5EF4-FFF2-40B4-BE49-F238E27FC236}">
                <a16:creationId xmlns:a16="http://schemas.microsoft.com/office/drawing/2014/main" id="{20E9B0C3-47F5-494A-8994-D76178787D29}"/>
              </a:ext>
            </a:extLst>
          </p:cNvPr>
          <p:cNvGrpSpPr/>
          <p:nvPr/>
        </p:nvGrpSpPr>
        <p:grpSpPr>
          <a:xfrm>
            <a:off x="6319481" y="2745823"/>
            <a:ext cx="2736087" cy="2532326"/>
            <a:chOff x="5363849" y="2318993"/>
            <a:chExt cx="3478491" cy="2809186"/>
          </a:xfrm>
          <a:gradFill flip="none" rotWithShape="1">
            <a:gsLst>
              <a:gs pos="0">
                <a:srgbClr val="00B0F0"/>
              </a:gs>
              <a:gs pos="50000">
                <a:schemeClr val="bg2">
                  <a:lumMod val="75000"/>
                  <a:shade val="67500"/>
                  <a:satMod val="115000"/>
                </a:schemeClr>
              </a:gs>
              <a:gs pos="100000">
                <a:schemeClr val="bg2">
                  <a:lumMod val="75000"/>
                  <a:shade val="100000"/>
                  <a:satMod val="115000"/>
                </a:schemeClr>
              </a:gs>
            </a:gsLst>
            <a:lin ang="0" scaled="1"/>
            <a:tileRect/>
          </a:gradFill>
        </p:grpSpPr>
        <p:sp>
          <p:nvSpPr>
            <p:cNvPr id="26" name="Rectangle 25">
              <a:extLst>
                <a:ext uri="{FF2B5EF4-FFF2-40B4-BE49-F238E27FC236}">
                  <a16:creationId xmlns:a16="http://schemas.microsoft.com/office/drawing/2014/main" id="{BED60910-1B29-4504-A7A7-F55D4378490C}"/>
                </a:ext>
              </a:extLst>
            </p:cNvPr>
            <p:cNvSpPr/>
            <p:nvPr/>
          </p:nvSpPr>
          <p:spPr>
            <a:xfrm>
              <a:off x="5363850" y="2318993"/>
              <a:ext cx="2865750" cy="2809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7" name="Arrow: Pentagon 26">
              <a:extLst>
                <a:ext uri="{FF2B5EF4-FFF2-40B4-BE49-F238E27FC236}">
                  <a16:creationId xmlns:a16="http://schemas.microsoft.com/office/drawing/2014/main" id="{C421CDFE-1FE1-4E99-A70A-AEBB62BD6FA5}"/>
                </a:ext>
              </a:extLst>
            </p:cNvPr>
            <p:cNvSpPr/>
            <p:nvPr/>
          </p:nvSpPr>
          <p:spPr>
            <a:xfrm>
              <a:off x="5363850" y="2318993"/>
              <a:ext cx="3478491" cy="2809186"/>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p:txBody>
        </p:sp>
      </p:grpSp>
      <p:grpSp>
        <p:nvGrpSpPr>
          <p:cNvPr id="30" name="Group 29">
            <a:extLst>
              <a:ext uri="{FF2B5EF4-FFF2-40B4-BE49-F238E27FC236}">
                <a16:creationId xmlns:a16="http://schemas.microsoft.com/office/drawing/2014/main" id="{FBB58C10-6243-4B56-B3E5-0DBFFD92183F}"/>
              </a:ext>
            </a:extLst>
          </p:cNvPr>
          <p:cNvGrpSpPr/>
          <p:nvPr/>
        </p:nvGrpSpPr>
        <p:grpSpPr>
          <a:xfrm>
            <a:off x="9138734" y="2745748"/>
            <a:ext cx="2736087" cy="2532363"/>
            <a:chOff x="6086909" y="2824136"/>
            <a:chExt cx="1895882" cy="1699204"/>
          </a:xfrm>
          <a:gradFill flip="none" rotWithShape="1">
            <a:gsLst>
              <a:gs pos="100000">
                <a:srgbClr val="2DBDEC"/>
              </a:gs>
              <a:gs pos="97000">
                <a:schemeClr val="accent3"/>
              </a:gs>
              <a:gs pos="100000">
                <a:schemeClr val="accent1">
                  <a:lumMod val="60000"/>
                  <a:lumOff val="40000"/>
                  <a:shade val="100000"/>
                  <a:satMod val="115000"/>
                </a:schemeClr>
              </a:gs>
            </a:gsLst>
            <a:lin ang="0" scaled="1"/>
            <a:tileRect/>
          </a:gradFill>
        </p:grpSpPr>
        <p:sp>
          <p:nvSpPr>
            <p:cNvPr id="31" name="Arrow: Pentagon 30">
              <a:extLst>
                <a:ext uri="{FF2B5EF4-FFF2-40B4-BE49-F238E27FC236}">
                  <a16:creationId xmlns:a16="http://schemas.microsoft.com/office/drawing/2014/main" id="{480AECB3-13E8-43FA-85D3-3917C8DDB9B8}"/>
                </a:ext>
              </a:extLst>
            </p:cNvPr>
            <p:cNvSpPr/>
            <p:nvPr/>
          </p:nvSpPr>
          <p:spPr>
            <a:xfrm>
              <a:off x="6086909" y="2824161"/>
              <a:ext cx="1895882" cy="1699179"/>
            </a:xfrm>
            <a:prstGeom prst="homePlat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2" name="Rectangle 31">
              <a:extLst>
                <a:ext uri="{FF2B5EF4-FFF2-40B4-BE49-F238E27FC236}">
                  <a16:creationId xmlns:a16="http://schemas.microsoft.com/office/drawing/2014/main" id="{AC5ED009-087A-4A11-966C-A7E81645400B}"/>
                </a:ext>
              </a:extLst>
            </p:cNvPr>
            <p:cNvSpPr/>
            <p:nvPr/>
          </p:nvSpPr>
          <p:spPr>
            <a:xfrm>
              <a:off x="6086909" y="2824136"/>
              <a:ext cx="1561920" cy="169915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p:txBody>
        </p:sp>
      </p:grpSp>
      <p:cxnSp>
        <p:nvCxnSpPr>
          <p:cNvPr id="28" name="Straight Connector 27">
            <a:extLst>
              <a:ext uri="{FF2B5EF4-FFF2-40B4-BE49-F238E27FC236}">
                <a16:creationId xmlns:a16="http://schemas.microsoft.com/office/drawing/2014/main" id="{B7D894D6-6814-4719-8010-57D311B4F147}"/>
              </a:ext>
            </a:extLst>
          </p:cNvPr>
          <p:cNvCxnSpPr/>
          <p:nvPr/>
        </p:nvCxnSpPr>
        <p:spPr>
          <a:xfrm>
            <a:off x="5525655" y="1223452"/>
            <a:ext cx="1140690" cy="0"/>
          </a:xfrm>
          <a:prstGeom prst="line">
            <a:avLst/>
          </a:prstGeom>
          <a:ln w="38100">
            <a:solidFill>
              <a:srgbClr val="17406D"/>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93125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p:cTn id="7" dur="500" fill="hold"/>
                                        <p:tgtEl>
                                          <p:spTgt spid="22"/>
                                        </p:tgtEl>
                                        <p:attrNameLst>
                                          <p:attrName>ppt_w</p:attrName>
                                        </p:attrNameLst>
                                      </p:cBhvr>
                                      <p:tavLst>
                                        <p:tav tm="0">
                                          <p:val>
                                            <p:fltVal val="0"/>
                                          </p:val>
                                        </p:tav>
                                        <p:tav tm="100000">
                                          <p:val>
                                            <p:strVal val="#ppt_w"/>
                                          </p:val>
                                        </p:tav>
                                      </p:tavLst>
                                    </p:anim>
                                    <p:anim calcmode="lin" valueType="num">
                                      <p:cBhvr>
                                        <p:cTn id="8" dur="500" fill="hold"/>
                                        <p:tgtEl>
                                          <p:spTgt spid="22"/>
                                        </p:tgtEl>
                                        <p:attrNameLst>
                                          <p:attrName>ppt_h</p:attrName>
                                        </p:attrNameLst>
                                      </p:cBhvr>
                                      <p:tavLst>
                                        <p:tav tm="0">
                                          <p:val>
                                            <p:fltVal val="0"/>
                                          </p:val>
                                        </p:tav>
                                        <p:tav tm="100000">
                                          <p:val>
                                            <p:strVal val="#ppt_h"/>
                                          </p:val>
                                        </p:tav>
                                      </p:tavLst>
                                    </p:anim>
                                    <p:animEffect transition="in" filter="fade">
                                      <p:cBhvr>
                                        <p:cTn id="9" dur="500"/>
                                        <p:tgtEl>
                                          <p:spTgt spid="22"/>
                                        </p:tgtEl>
                                      </p:cBhvr>
                                    </p:animEffect>
                                  </p:childTnLst>
                                </p:cTn>
                              </p:par>
                            </p:childTnLst>
                          </p:cTn>
                        </p:par>
                        <p:par>
                          <p:cTn id="10" fill="hold">
                            <p:stCondLst>
                              <p:cond delay="500"/>
                            </p:stCondLst>
                            <p:childTnLst>
                              <p:par>
                                <p:cTn id="11" presetID="2" presetClass="entr" presetSubtype="4" fill="hold" nodeType="afterEffect">
                                  <p:stCondLst>
                                    <p:cond delay="0"/>
                                  </p:stCondLst>
                                  <p:childTnLst>
                                    <p:set>
                                      <p:cBhvr>
                                        <p:cTn id="12" dur="1" fill="hold">
                                          <p:stCondLst>
                                            <p:cond delay="0"/>
                                          </p:stCondLst>
                                        </p:cTn>
                                        <p:tgtEl>
                                          <p:spTgt spid="19"/>
                                        </p:tgtEl>
                                        <p:attrNameLst>
                                          <p:attrName>style.visibility</p:attrName>
                                        </p:attrNameLst>
                                      </p:cBhvr>
                                      <p:to>
                                        <p:strVal val="visible"/>
                                      </p:to>
                                    </p:set>
                                    <p:anim calcmode="lin" valueType="num">
                                      <p:cBhvr additive="base">
                                        <p:cTn id="13" dur="500" fill="hold"/>
                                        <p:tgtEl>
                                          <p:spTgt spid="19"/>
                                        </p:tgtEl>
                                        <p:attrNameLst>
                                          <p:attrName>ppt_x</p:attrName>
                                        </p:attrNameLst>
                                      </p:cBhvr>
                                      <p:tavLst>
                                        <p:tav tm="0">
                                          <p:val>
                                            <p:strVal val="#ppt_x"/>
                                          </p:val>
                                        </p:tav>
                                        <p:tav tm="100000">
                                          <p:val>
                                            <p:strVal val="#ppt_x"/>
                                          </p:val>
                                        </p:tav>
                                      </p:tavLst>
                                    </p:anim>
                                    <p:anim calcmode="lin" valueType="num">
                                      <p:cBhvr additive="base">
                                        <p:cTn id="14" dur="500" fill="hold"/>
                                        <p:tgtEl>
                                          <p:spTgt spid="19"/>
                                        </p:tgtEl>
                                        <p:attrNameLst>
                                          <p:attrName>ppt_y</p:attrName>
                                        </p:attrNameLst>
                                      </p:cBhvr>
                                      <p:tavLst>
                                        <p:tav tm="0">
                                          <p:val>
                                            <p:strVal val="1+#ppt_h/2"/>
                                          </p:val>
                                        </p:tav>
                                        <p:tav tm="100000">
                                          <p:val>
                                            <p:strVal val="#ppt_y"/>
                                          </p:val>
                                        </p:tav>
                                      </p:tavLst>
                                    </p:anim>
                                  </p:childTnLst>
                                </p:cTn>
                              </p:par>
                            </p:childTnLst>
                          </p:cTn>
                        </p:par>
                        <p:par>
                          <p:cTn id="15" fill="hold">
                            <p:stCondLst>
                              <p:cond delay="1000"/>
                            </p:stCondLst>
                            <p:childTnLst>
                              <p:par>
                                <p:cTn id="16" presetID="53" presetClass="entr" presetSubtype="16" fill="hold" grpId="0" nodeType="afterEffect">
                                  <p:stCondLst>
                                    <p:cond delay="0"/>
                                  </p:stCondLst>
                                  <p:childTnLst>
                                    <p:set>
                                      <p:cBhvr>
                                        <p:cTn id="17" dur="1" fill="hold">
                                          <p:stCondLst>
                                            <p:cond delay="0"/>
                                          </p:stCondLst>
                                        </p:cTn>
                                        <p:tgtEl>
                                          <p:spTgt spid="47"/>
                                        </p:tgtEl>
                                        <p:attrNameLst>
                                          <p:attrName>style.visibility</p:attrName>
                                        </p:attrNameLst>
                                      </p:cBhvr>
                                      <p:to>
                                        <p:strVal val="visible"/>
                                      </p:to>
                                    </p:set>
                                    <p:anim calcmode="lin" valueType="num">
                                      <p:cBhvr>
                                        <p:cTn id="18" dur="500" fill="hold"/>
                                        <p:tgtEl>
                                          <p:spTgt spid="47"/>
                                        </p:tgtEl>
                                        <p:attrNameLst>
                                          <p:attrName>ppt_w</p:attrName>
                                        </p:attrNameLst>
                                      </p:cBhvr>
                                      <p:tavLst>
                                        <p:tav tm="0">
                                          <p:val>
                                            <p:fltVal val="0"/>
                                          </p:val>
                                        </p:tav>
                                        <p:tav tm="100000">
                                          <p:val>
                                            <p:strVal val="#ppt_w"/>
                                          </p:val>
                                        </p:tav>
                                      </p:tavLst>
                                    </p:anim>
                                    <p:anim calcmode="lin" valueType="num">
                                      <p:cBhvr>
                                        <p:cTn id="19" dur="500" fill="hold"/>
                                        <p:tgtEl>
                                          <p:spTgt spid="47"/>
                                        </p:tgtEl>
                                        <p:attrNameLst>
                                          <p:attrName>ppt_h</p:attrName>
                                        </p:attrNameLst>
                                      </p:cBhvr>
                                      <p:tavLst>
                                        <p:tav tm="0">
                                          <p:val>
                                            <p:fltVal val="0"/>
                                          </p:val>
                                        </p:tav>
                                        <p:tav tm="100000">
                                          <p:val>
                                            <p:strVal val="#ppt_h"/>
                                          </p:val>
                                        </p:tav>
                                      </p:tavLst>
                                    </p:anim>
                                    <p:animEffect transition="in" filter="fade">
                                      <p:cBhvr>
                                        <p:cTn id="20" dur="500"/>
                                        <p:tgtEl>
                                          <p:spTgt spid="47"/>
                                        </p:tgtEl>
                                      </p:cBhvr>
                                    </p:animEffect>
                                  </p:childTnLst>
                                </p:cTn>
                              </p:par>
                            </p:childTnLst>
                          </p:cTn>
                        </p:par>
                        <p:par>
                          <p:cTn id="21" fill="hold">
                            <p:stCondLst>
                              <p:cond delay="1500"/>
                            </p:stCondLst>
                            <p:childTnLst>
                              <p:par>
                                <p:cTn id="22" presetID="2" presetClass="entr" presetSubtype="4" fill="hold" nodeType="afterEffect">
                                  <p:stCondLst>
                                    <p:cond delay="0"/>
                                  </p:stCondLst>
                                  <p:childTnLst>
                                    <p:set>
                                      <p:cBhvr>
                                        <p:cTn id="23" dur="1" fill="hold">
                                          <p:stCondLst>
                                            <p:cond delay="0"/>
                                          </p:stCondLst>
                                        </p:cTn>
                                        <p:tgtEl>
                                          <p:spTgt spid="20"/>
                                        </p:tgtEl>
                                        <p:attrNameLst>
                                          <p:attrName>style.visibility</p:attrName>
                                        </p:attrNameLst>
                                      </p:cBhvr>
                                      <p:to>
                                        <p:strVal val="visible"/>
                                      </p:to>
                                    </p:set>
                                    <p:anim calcmode="lin" valueType="num">
                                      <p:cBhvr additive="base">
                                        <p:cTn id="24" dur="500" fill="hold"/>
                                        <p:tgtEl>
                                          <p:spTgt spid="20"/>
                                        </p:tgtEl>
                                        <p:attrNameLst>
                                          <p:attrName>ppt_x</p:attrName>
                                        </p:attrNameLst>
                                      </p:cBhvr>
                                      <p:tavLst>
                                        <p:tav tm="0">
                                          <p:val>
                                            <p:strVal val="#ppt_x"/>
                                          </p:val>
                                        </p:tav>
                                        <p:tav tm="100000">
                                          <p:val>
                                            <p:strVal val="#ppt_x"/>
                                          </p:val>
                                        </p:tav>
                                      </p:tavLst>
                                    </p:anim>
                                    <p:anim calcmode="lin" valueType="num">
                                      <p:cBhvr additive="base">
                                        <p:cTn id="25" dur="500" fill="hold"/>
                                        <p:tgtEl>
                                          <p:spTgt spid="20"/>
                                        </p:tgtEl>
                                        <p:attrNameLst>
                                          <p:attrName>ppt_y</p:attrName>
                                        </p:attrNameLst>
                                      </p:cBhvr>
                                      <p:tavLst>
                                        <p:tav tm="0">
                                          <p:val>
                                            <p:strVal val="1+#ppt_h/2"/>
                                          </p:val>
                                        </p:tav>
                                        <p:tav tm="100000">
                                          <p:val>
                                            <p:strVal val="#ppt_y"/>
                                          </p:val>
                                        </p:tav>
                                      </p:tavLst>
                                    </p:anim>
                                  </p:childTnLst>
                                </p:cTn>
                              </p:par>
                            </p:childTnLst>
                          </p:cTn>
                        </p:par>
                        <p:par>
                          <p:cTn id="26" fill="hold">
                            <p:stCondLst>
                              <p:cond delay="2000"/>
                            </p:stCondLst>
                            <p:childTnLst>
                              <p:par>
                                <p:cTn id="27" presetID="53" presetClass="entr" presetSubtype="16" fill="hold" grpId="0" nodeType="afterEffect">
                                  <p:stCondLst>
                                    <p:cond delay="0"/>
                                  </p:stCondLst>
                                  <p:childTnLst>
                                    <p:set>
                                      <p:cBhvr>
                                        <p:cTn id="28" dur="1" fill="hold">
                                          <p:stCondLst>
                                            <p:cond delay="0"/>
                                          </p:stCondLst>
                                        </p:cTn>
                                        <p:tgtEl>
                                          <p:spTgt spid="48"/>
                                        </p:tgtEl>
                                        <p:attrNameLst>
                                          <p:attrName>style.visibility</p:attrName>
                                        </p:attrNameLst>
                                      </p:cBhvr>
                                      <p:to>
                                        <p:strVal val="visible"/>
                                      </p:to>
                                    </p:set>
                                    <p:anim calcmode="lin" valueType="num">
                                      <p:cBhvr>
                                        <p:cTn id="29" dur="500" fill="hold"/>
                                        <p:tgtEl>
                                          <p:spTgt spid="48"/>
                                        </p:tgtEl>
                                        <p:attrNameLst>
                                          <p:attrName>ppt_w</p:attrName>
                                        </p:attrNameLst>
                                      </p:cBhvr>
                                      <p:tavLst>
                                        <p:tav tm="0">
                                          <p:val>
                                            <p:fltVal val="0"/>
                                          </p:val>
                                        </p:tav>
                                        <p:tav tm="100000">
                                          <p:val>
                                            <p:strVal val="#ppt_w"/>
                                          </p:val>
                                        </p:tav>
                                      </p:tavLst>
                                    </p:anim>
                                    <p:anim calcmode="lin" valueType="num">
                                      <p:cBhvr>
                                        <p:cTn id="30" dur="500" fill="hold"/>
                                        <p:tgtEl>
                                          <p:spTgt spid="48"/>
                                        </p:tgtEl>
                                        <p:attrNameLst>
                                          <p:attrName>ppt_h</p:attrName>
                                        </p:attrNameLst>
                                      </p:cBhvr>
                                      <p:tavLst>
                                        <p:tav tm="0">
                                          <p:val>
                                            <p:fltVal val="0"/>
                                          </p:val>
                                        </p:tav>
                                        <p:tav tm="100000">
                                          <p:val>
                                            <p:strVal val="#ppt_h"/>
                                          </p:val>
                                        </p:tav>
                                      </p:tavLst>
                                    </p:anim>
                                    <p:animEffect transition="in" filter="fade">
                                      <p:cBhvr>
                                        <p:cTn id="31" dur="500"/>
                                        <p:tgtEl>
                                          <p:spTgt spid="48"/>
                                        </p:tgtEl>
                                      </p:cBhvr>
                                    </p:animEffect>
                                  </p:childTnLst>
                                </p:cTn>
                              </p:par>
                            </p:childTnLst>
                          </p:cTn>
                        </p:par>
                        <p:par>
                          <p:cTn id="32" fill="hold">
                            <p:stCondLst>
                              <p:cond delay="2500"/>
                            </p:stCondLst>
                            <p:childTnLst>
                              <p:par>
                                <p:cTn id="33" presetID="53" presetClass="entr" presetSubtype="16" fill="hold" grpId="0" nodeType="afterEffect">
                                  <p:stCondLst>
                                    <p:cond delay="0"/>
                                  </p:stCondLst>
                                  <p:childTnLst>
                                    <p:set>
                                      <p:cBhvr>
                                        <p:cTn id="34" dur="1" fill="hold">
                                          <p:stCondLst>
                                            <p:cond delay="0"/>
                                          </p:stCondLst>
                                        </p:cTn>
                                        <p:tgtEl>
                                          <p:spTgt spid="58"/>
                                        </p:tgtEl>
                                        <p:attrNameLst>
                                          <p:attrName>style.visibility</p:attrName>
                                        </p:attrNameLst>
                                      </p:cBhvr>
                                      <p:to>
                                        <p:strVal val="visible"/>
                                      </p:to>
                                    </p:set>
                                    <p:anim calcmode="lin" valueType="num">
                                      <p:cBhvr>
                                        <p:cTn id="35" dur="500" fill="hold"/>
                                        <p:tgtEl>
                                          <p:spTgt spid="58"/>
                                        </p:tgtEl>
                                        <p:attrNameLst>
                                          <p:attrName>ppt_w</p:attrName>
                                        </p:attrNameLst>
                                      </p:cBhvr>
                                      <p:tavLst>
                                        <p:tav tm="0">
                                          <p:val>
                                            <p:fltVal val="0"/>
                                          </p:val>
                                        </p:tav>
                                        <p:tav tm="100000">
                                          <p:val>
                                            <p:strVal val="#ppt_w"/>
                                          </p:val>
                                        </p:tav>
                                      </p:tavLst>
                                    </p:anim>
                                    <p:anim calcmode="lin" valueType="num">
                                      <p:cBhvr>
                                        <p:cTn id="36" dur="500" fill="hold"/>
                                        <p:tgtEl>
                                          <p:spTgt spid="58"/>
                                        </p:tgtEl>
                                        <p:attrNameLst>
                                          <p:attrName>ppt_h</p:attrName>
                                        </p:attrNameLst>
                                      </p:cBhvr>
                                      <p:tavLst>
                                        <p:tav tm="0">
                                          <p:val>
                                            <p:fltVal val="0"/>
                                          </p:val>
                                        </p:tav>
                                        <p:tav tm="100000">
                                          <p:val>
                                            <p:strVal val="#ppt_h"/>
                                          </p:val>
                                        </p:tav>
                                      </p:tavLst>
                                    </p:anim>
                                    <p:animEffect transition="in" filter="fade">
                                      <p:cBhvr>
                                        <p:cTn id="37" dur="500"/>
                                        <p:tgtEl>
                                          <p:spTgt spid="58"/>
                                        </p:tgtEl>
                                      </p:cBhvr>
                                    </p:animEffect>
                                  </p:childTnLst>
                                </p:cTn>
                              </p:par>
                            </p:childTnLst>
                          </p:cTn>
                        </p:par>
                        <p:par>
                          <p:cTn id="38" fill="hold">
                            <p:stCondLst>
                              <p:cond delay="3000"/>
                            </p:stCondLst>
                            <p:childTnLst>
                              <p:par>
                                <p:cTn id="39" presetID="2" presetClass="entr" presetSubtype="4" fill="hold" nodeType="afterEffect">
                                  <p:stCondLst>
                                    <p:cond delay="0"/>
                                  </p:stCondLst>
                                  <p:childTnLst>
                                    <p:set>
                                      <p:cBhvr>
                                        <p:cTn id="40" dur="1" fill="hold">
                                          <p:stCondLst>
                                            <p:cond delay="0"/>
                                          </p:stCondLst>
                                        </p:cTn>
                                        <p:tgtEl>
                                          <p:spTgt spid="25"/>
                                        </p:tgtEl>
                                        <p:attrNameLst>
                                          <p:attrName>style.visibility</p:attrName>
                                        </p:attrNameLst>
                                      </p:cBhvr>
                                      <p:to>
                                        <p:strVal val="visible"/>
                                      </p:to>
                                    </p:set>
                                    <p:anim calcmode="lin" valueType="num">
                                      <p:cBhvr additive="base">
                                        <p:cTn id="41" dur="500" fill="hold"/>
                                        <p:tgtEl>
                                          <p:spTgt spid="25"/>
                                        </p:tgtEl>
                                        <p:attrNameLst>
                                          <p:attrName>ppt_x</p:attrName>
                                        </p:attrNameLst>
                                      </p:cBhvr>
                                      <p:tavLst>
                                        <p:tav tm="0">
                                          <p:val>
                                            <p:strVal val="#ppt_x"/>
                                          </p:val>
                                        </p:tav>
                                        <p:tav tm="100000">
                                          <p:val>
                                            <p:strVal val="#ppt_x"/>
                                          </p:val>
                                        </p:tav>
                                      </p:tavLst>
                                    </p:anim>
                                    <p:anim calcmode="lin" valueType="num">
                                      <p:cBhvr additive="base">
                                        <p:cTn id="42" dur="500" fill="hold"/>
                                        <p:tgtEl>
                                          <p:spTgt spid="25"/>
                                        </p:tgtEl>
                                        <p:attrNameLst>
                                          <p:attrName>ppt_y</p:attrName>
                                        </p:attrNameLst>
                                      </p:cBhvr>
                                      <p:tavLst>
                                        <p:tav tm="0">
                                          <p:val>
                                            <p:strVal val="1+#ppt_h/2"/>
                                          </p:val>
                                        </p:tav>
                                        <p:tav tm="100000">
                                          <p:val>
                                            <p:strVal val="#ppt_y"/>
                                          </p:val>
                                        </p:tav>
                                      </p:tavLst>
                                    </p:anim>
                                  </p:childTnLst>
                                </p:cTn>
                              </p:par>
                            </p:childTnLst>
                          </p:cTn>
                        </p:par>
                        <p:par>
                          <p:cTn id="43" fill="hold">
                            <p:stCondLst>
                              <p:cond delay="3500"/>
                            </p:stCondLst>
                            <p:childTnLst>
                              <p:par>
                                <p:cTn id="44" presetID="2" presetClass="entr" presetSubtype="4" fill="hold" nodeType="afterEffect">
                                  <p:stCondLst>
                                    <p:cond delay="0"/>
                                  </p:stCondLst>
                                  <p:childTnLst>
                                    <p:set>
                                      <p:cBhvr>
                                        <p:cTn id="45" dur="1" fill="hold">
                                          <p:stCondLst>
                                            <p:cond delay="0"/>
                                          </p:stCondLst>
                                        </p:cTn>
                                        <p:tgtEl>
                                          <p:spTgt spid="30"/>
                                        </p:tgtEl>
                                        <p:attrNameLst>
                                          <p:attrName>style.visibility</p:attrName>
                                        </p:attrNameLst>
                                      </p:cBhvr>
                                      <p:to>
                                        <p:strVal val="visible"/>
                                      </p:to>
                                    </p:set>
                                    <p:anim calcmode="lin" valueType="num">
                                      <p:cBhvr additive="base">
                                        <p:cTn id="46" dur="500" fill="hold"/>
                                        <p:tgtEl>
                                          <p:spTgt spid="30"/>
                                        </p:tgtEl>
                                        <p:attrNameLst>
                                          <p:attrName>ppt_x</p:attrName>
                                        </p:attrNameLst>
                                      </p:cBhvr>
                                      <p:tavLst>
                                        <p:tav tm="0">
                                          <p:val>
                                            <p:strVal val="#ppt_x"/>
                                          </p:val>
                                        </p:tav>
                                        <p:tav tm="100000">
                                          <p:val>
                                            <p:strVal val="#ppt_x"/>
                                          </p:val>
                                        </p:tav>
                                      </p:tavLst>
                                    </p:anim>
                                    <p:anim calcmode="lin" valueType="num">
                                      <p:cBhvr additive="base">
                                        <p:cTn id="47"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47" grpId="0" animBg="1"/>
      <p:bldP spid="48" grpId="0" animBg="1"/>
      <p:bldP spid="5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 name="Table 29">
            <a:extLst>
              <a:ext uri="{FF2B5EF4-FFF2-40B4-BE49-F238E27FC236}">
                <a16:creationId xmlns:a16="http://schemas.microsoft.com/office/drawing/2014/main" id="{BCBB89CE-9EB8-45A9-B776-D48B4A5C54A7}"/>
              </a:ext>
            </a:extLst>
          </p:cNvPr>
          <p:cNvGraphicFramePr>
            <a:graphicFrameLocks noGrp="1"/>
          </p:cNvGraphicFramePr>
          <p:nvPr>
            <p:extLst>
              <p:ext uri="{D42A27DB-BD31-4B8C-83A1-F6EECF244321}">
                <p14:modId xmlns:p14="http://schemas.microsoft.com/office/powerpoint/2010/main" val="3087386854"/>
              </p:ext>
            </p:extLst>
          </p:nvPr>
        </p:nvGraphicFramePr>
        <p:xfrm>
          <a:off x="507998" y="1651000"/>
          <a:ext cx="11157824" cy="4494720"/>
        </p:xfrm>
        <a:graphic>
          <a:graphicData uri="http://schemas.openxmlformats.org/drawingml/2006/table">
            <a:tbl>
              <a:tblPr firstRow="1" bandRow="1">
                <a:tableStyleId>{5C22544A-7EE6-4342-B048-85BDC9FD1C3A}</a:tableStyleId>
              </a:tblPr>
              <a:tblGrid>
                <a:gridCol w="1981201">
                  <a:extLst>
                    <a:ext uri="{9D8B030D-6E8A-4147-A177-3AD203B41FA5}">
                      <a16:colId xmlns:a16="http://schemas.microsoft.com/office/drawing/2014/main" val="20000"/>
                    </a:ext>
                  </a:extLst>
                </a:gridCol>
                <a:gridCol w="1981201">
                  <a:extLst>
                    <a:ext uri="{9D8B030D-6E8A-4147-A177-3AD203B41FA5}">
                      <a16:colId xmlns:a16="http://schemas.microsoft.com/office/drawing/2014/main" val="20001"/>
                    </a:ext>
                  </a:extLst>
                </a:gridCol>
                <a:gridCol w="1981201">
                  <a:extLst>
                    <a:ext uri="{9D8B030D-6E8A-4147-A177-3AD203B41FA5}">
                      <a16:colId xmlns:a16="http://schemas.microsoft.com/office/drawing/2014/main" val="20002"/>
                    </a:ext>
                  </a:extLst>
                </a:gridCol>
                <a:gridCol w="1981201">
                  <a:extLst>
                    <a:ext uri="{9D8B030D-6E8A-4147-A177-3AD203B41FA5}">
                      <a16:colId xmlns:a16="http://schemas.microsoft.com/office/drawing/2014/main" val="20003"/>
                    </a:ext>
                  </a:extLst>
                </a:gridCol>
                <a:gridCol w="3233020">
                  <a:extLst>
                    <a:ext uri="{9D8B030D-6E8A-4147-A177-3AD203B41FA5}">
                      <a16:colId xmlns:a16="http://schemas.microsoft.com/office/drawing/2014/main" val="20004"/>
                    </a:ext>
                  </a:extLst>
                </a:gridCol>
              </a:tblGrid>
              <a:tr h="749120">
                <a:tc>
                  <a:txBody>
                    <a:bodyPr/>
                    <a:lstStyle/>
                    <a:p>
                      <a:pPr algn="ctr"/>
                      <a:r>
                        <a:rPr lang="en-US" sz="2000" b="1" dirty="0">
                          <a:solidFill>
                            <a:schemeClr val="bg1"/>
                          </a:solidFill>
                        </a:rPr>
                        <a:t>Competitors</a:t>
                      </a:r>
                      <a:endParaRPr lang="en-US" sz="2000" b="1" kern="1200" dirty="0">
                        <a:solidFill>
                          <a:schemeClr val="bg1"/>
                        </a:solidFill>
                        <a:latin typeface="+mn-lt"/>
                        <a:ea typeface="+mn-ea"/>
                        <a:cs typeface="+mn-cs"/>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ctr"/>
                      <a:r>
                        <a:rPr lang="en-US" sz="2000" b="1" dirty="0">
                          <a:solidFill>
                            <a:schemeClr val="bg1"/>
                          </a:solidFill>
                        </a:rPr>
                        <a:t>Feature 1</a:t>
                      </a: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algn="ctr"/>
                      <a:r>
                        <a:rPr lang="en-US" sz="2000" b="1" dirty="0">
                          <a:solidFill>
                            <a:schemeClr val="bg1"/>
                          </a:solidFill>
                        </a:rPr>
                        <a:t>Feature 2</a:t>
                      </a: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pPr algn="ctr"/>
                      <a:r>
                        <a:rPr lang="en-US" sz="2000" b="1" dirty="0">
                          <a:solidFill>
                            <a:schemeClr val="bg1"/>
                          </a:solidFill>
                        </a:rPr>
                        <a:t>Feature 3</a:t>
                      </a: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9C2FF"/>
                    </a:solidFill>
                  </a:tcPr>
                </a:tc>
                <a:tc>
                  <a:txBody>
                    <a:bodyPr/>
                    <a:lstStyle/>
                    <a:p>
                      <a:pPr algn="ctr"/>
                      <a:r>
                        <a:rPr lang="en-US" sz="2000" b="1" dirty="0">
                          <a:solidFill>
                            <a:schemeClr val="bg1"/>
                          </a:solidFill>
                        </a:rPr>
                        <a:t>Comments</a:t>
                      </a: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extLst>
                  <a:ext uri="{0D108BD9-81ED-4DB2-BD59-A6C34878D82A}">
                    <a16:rowId xmlns:a16="http://schemas.microsoft.com/office/drawing/2014/main" val="10000"/>
                  </a:ext>
                </a:extLst>
              </a:tr>
              <a:tr h="749120">
                <a:tc>
                  <a:txBody>
                    <a:bodyPr/>
                    <a:lstStyle/>
                    <a:p>
                      <a:pPr algn="ctr"/>
                      <a:r>
                        <a:rPr lang="en-US" sz="1800" b="1" dirty="0">
                          <a:solidFill>
                            <a:srgbClr val="17406D"/>
                          </a:solidFill>
                        </a:rPr>
                        <a:t>Our</a:t>
                      </a:r>
                      <a:r>
                        <a:rPr lang="en-US" sz="1800" b="1" baseline="0" dirty="0">
                          <a:solidFill>
                            <a:srgbClr val="17406D"/>
                          </a:solidFill>
                        </a:rPr>
                        <a:t> Business</a:t>
                      </a:r>
                      <a:endParaRPr lang="en-US" sz="1800" b="1" kern="1200" dirty="0">
                        <a:solidFill>
                          <a:srgbClr val="17406D"/>
                        </a:solidFill>
                        <a:latin typeface="+mn-lt"/>
                        <a:ea typeface="+mn-ea"/>
                        <a:cs typeface="+mn-cs"/>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0" dirty="0">
                          <a:solidFill>
                            <a:schemeClr val="bg1">
                              <a:lumMod val="50000"/>
                            </a:schemeClr>
                          </a:solidFill>
                        </a:rPr>
                        <a:t>---</a:t>
                      </a: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1"/>
                  </a:ext>
                </a:extLst>
              </a:tr>
              <a:tr h="749120">
                <a:tc>
                  <a:txBody>
                    <a:bodyPr/>
                    <a:lstStyle/>
                    <a:p>
                      <a:pPr algn="ctr"/>
                      <a:r>
                        <a:rPr lang="en-US" sz="1800" b="1" dirty="0">
                          <a:solidFill>
                            <a:srgbClr val="17406D"/>
                          </a:solidFill>
                        </a:rPr>
                        <a:t>Competitor A</a:t>
                      </a:r>
                      <a:endParaRPr lang="en-US" sz="1800" b="1" kern="1200" dirty="0">
                        <a:solidFill>
                          <a:srgbClr val="17406D"/>
                        </a:solidFill>
                        <a:latin typeface="+mn-lt"/>
                        <a:ea typeface="+mn-ea"/>
                        <a:cs typeface="+mn-cs"/>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0">
                          <a:solidFill>
                            <a:schemeClr val="bg1">
                              <a:lumMod val="50000"/>
                            </a:schemeClr>
                          </a:solidFill>
                        </a:rPr>
                        <a:t>---</a:t>
                      </a: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2"/>
                  </a:ext>
                </a:extLst>
              </a:tr>
              <a:tr h="749120">
                <a:tc>
                  <a:txBody>
                    <a:bodyPr/>
                    <a:lstStyle/>
                    <a:p>
                      <a:pPr algn="ctr"/>
                      <a:r>
                        <a:rPr lang="en-US" sz="1800" b="1" dirty="0">
                          <a:solidFill>
                            <a:srgbClr val="17406D"/>
                          </a:solidFill>
                        </a:rPr>
                        <a:t>Competitor B</a:t>
                      </a:r>
                      <a:endParaRPr lang="en-US" sz="1800" b="1" kern="1200" dirty="0">
                        <a:solidFill>
                          <a:srgbClr val="17406D"/>
                        </a:solidFill>
                        <a:latin typeface="+mn-lt"/>
                        <a:ea typeface="+mn-ea"/>
                        <a:cs typeface="+mn-cs"/>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0">
                          <a:solidFill>
                            <a:schemeClr val="bg1">
                              <a:lumMod val="50000"/>
                            </a:schemeClr>
                          </a:solidFill>
                        </a:rPr>
                        <a:t>---</a:t>
                      </a: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3"/>
                  </a:ext>
                </a:extLst>
              </a:tr>
              <a:tr h="749120">
                <a:tc>
                  <a:txBody>
                    <a:bodyPr/>
                    <a:lstStyle/>
                    <a:p>
                      <a:pPr algn="ctr"/>
                      <a:r>
                        <a:rPr lang="en-US" sz="1800" b="1" dirty="0">
                          <a:solidFill>
                            <a:srgbClr val="17406D"/>
                          </a:solidFill>
                        </a:rPr>
                        <a:t>Competitor C</a:t>
                      </a:r>
                      <a:endParaRPr lang="en-US" sz="1800" b="1" kern="1200" dirty="0">
                        <a:solidFill>
                          <a:srgbClr val="17406D"/>
                        </a:solidFill>
                        <a:latin typeface="+mn-lt"/>
                        <a:ea typeface="+mn-ea"/>
                        <a:cs typeface="+mn-cs"/>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0">
                          <a:solidFill>
                            <a:schemeClr val="bg1">
                              <a:lumMod val="50000"/>
                            </a:schemeClr>
                          </a:solidFill>
                        </a:rPr>
                        <a:t>---</a:t>
                      </a: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4"/>
                  </a:ext>
                </a:extLst>
              </a:tr>
              <a:tr h="749120">
                <a:tc>
                  <a:txBody>
                    <a:bodyPr/>
                    <a:lstStyle/>
                    <a:p>
                      <a:pPr algn="ctr"/>
                      <a:r>
                        <a:rPr lang="en-US" sz="1800" b="1" dirty="0">
                          <a:solidFill>
                            <a:srgbClr val="17406D"/>
                          </a:solidFill>
                        </a:rPr>
                        <a:t>Competitor D</a:t>
                      </a:r>
                      <a:endParaRPr lang="en-US" sz="1800" b="1" kern="1200" dirty="0">
                        <a:solidFill>
                          <a:srgbClr val="17406D"/>
                        </a:solidFill>
                        <a:latin typeface="+mn-lt"/>
                        <a:ea typeface="+mn-ea"/>
                        <a:cs typeface="+mn-cs"/>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500" b="0" dirty="0">
                        <a:solidFill>
                          <a:schemeClr val="bg1">
                            <a:lumMod val="50000"/>
                          </a:schemeClr>
                        </a:solidFill>
                      </a:endParaRP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0" dirty="0">
                          <a:solidFill>
                            <a:schemeClr val="bg1">
                              <a:lumMod val="50000"/>
                            </a:schemeClr>
                          </a:solidFill>
                        </a:rPr>
                        <a:t>---</a:t>
                      </a:r>
                    </a:p>
                  </a:txBody>
                  <a:tcPr marL="121920" marR="12192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5"/>
                  </a:ext>
                </a:extLst>
              </a:tr>
            </a:tbl>
          </a:graphicData>
        </a:graphic>
      </p:graphicFrame>
      <p:sp>
        <p:nvSpPr>
          <p:cNvPr id="31" name="Freeform 15">
            <a:extLst>
              <a:ext uri="{FF2B5EF4-FFF2-40B4-BE49-F238E27FC236}">
                <a16:creationId xmlns:a16="http://schemas.microsoft.com/office/drawing/2014/main" id="{F528686A-8BC5-4F96-A357-628547DFA3C5}"/>
              </a:ext>
            </a:extLst>
          </p:cNvPr>
          <p:cNvSpPr>
            <a:spLocks/>
          </p:cNvSpPr>
          <p:nvPr/>
        </p:nvSpPr>
        <p:spPr bwMode="auto">
          <a:xfrm>
            <a:off x="5181602" y="2583954"/>
            <a:ext cx="474180" cy="348043"/>
          </a:xfrm>
          <a:custGeom>
            <a:avLst/>
            <a:gdLst>
              <a:gd name="T0" fmla="*/ 1514 w 1626"/>
              <a:gd name="T1" fmla="*/ 0 h 1190"/>
              <a:gd name="T2" fmla="*/ 1536 w 1626"/>
              <a:gd name="T3" fmla="*/ 2 h 1190"/>
              <a:gd name="T4" fmla="*/ 1557 w 1626"/>
              <a:gd name="T5" fmla="*/ 8 h 1190"/>
              <a:gd name="T6" fmla="*/ 1575 w 1626"/>
              <a:gd name="T7" fmla="*/ 19 h 1190"/>
              <a:gd name="T8" fmla="*/ 1593 w 1626"/>
              <a:gd name="T9" fmla="*/ 33 h 1190"/>
              <a:gd name="T10" fmla="*/ 1608 w 1626"/>
              <a:gd name="T11" fmla="*/ 51 h 1190"/>
              <a:gd name="T12" fmla="*/ 1618 w 1626"/>
              <a:gd name="T13" fmla="*/ 71 h 1190"/>
              <a:gd name="T14" fmla="*/ 1624 w 1626"/>
              <a:gd name="T15" fmla="*/ 92 h 1190"/>
              <a:gd name="T16" fmla="*/ 1626 w 1626"/>
              <a:gd name="T17" fmla="*/ 112 h 1190"/>
              <a:gd name="T18" fmla="*/ 1624 w 1626"/>
              <a:gd name="T19" fmla="*/ 134 h 1190"/>
              <a:gd name="T20" fmla="*/ 1618 w 1626"/>
              <a:gd name="T21" fmla="*/ 155 h 1190"/>
              <a:gd name="T22" fmla="*/ 1608 w 1626"/>
              <a:gd name="T23" fmla="*/ 175 h 1190"/>
              <a:gd name="T24" fmla="*/ 1593 w 1626"/>
              <a:gd name="T25" fmla="*/ 193 h 1190"/>
              <a:gd name="T26" fmla="*/ 629 w 1626"/>
              <a:gd name="T27" fmla="*/ 1157 h 1190"/>
              <a:gd name="T28" fmla="*/ 629 w 1626"/>
              <a:gd name="T29" fmla="*/ 1157 h 1190"/>
              <a:gd name="T30" fmla="*/ 611 w 1626"/>
              <a:gd name="T31" fmla="*/ 1171 h 1190"/>
              <a:gd name="T32" fmla="*/ 591 w 1626"/>
              <a:gd name="T33" fmla="*/ 1182 h 1190"/>
              <a:gd name="T34" fmla="*/ 571 w 1626"/>
              <a:gd name="T35" fmla="*/ 1188 h 1190"/>
              <a:gd name="T36" fmla="*/ 550 w 1626"/>
              <a:gd name="T37" fmla="*/ 1190 h 1190"/>
              <a:gd name="T38" fmla="*/ 528 w 1626"/>
              <a:gd name="T39" fmla="*/ 1188 h 1190"/>
              <a:gd name="T40" fmla="*/ 507 w 1626"/>
              <a:gd name="T41" fmla="*/ 1182 h 1190"/>
              <a:gd name="T42" fmla="*/ 487 w 1626"/>
              <a:gd name="T43" fmla="*/ 1171 h 1190"/>
              <a:gd name="T44" fmla="*/ 470 w 1626"/>
              <a:gd name="T45" fmla="*/ 1157 h 1190"/>
              <a:gd name="T46" fmla="*/ 33 w 1626"/>
              <a:gd name="T47" fmla="*/ 720 h 1190"/>
              <a:gd name="T48" fmla="*/ 18 w 1626"/>
              <a:gd name="T49" fmla="*/ 702 h 1190"/>
              <a:gd name="T50" fmla="*/ 8 w 1626"/>
              <a:gd name="T51" fmla="*/ 682 h 1190"/>
              <a:gd name="T52" fmla="*/ 2 w 1626"/>
              <a:gd name="T53" fmla="*/ 662 h 1190"/>
              <a:gd name="T54" fmla="*/ 0 w 1626"/>
              <a:gd name="T55" fmla="*/ 640 h 1190"/>
              <a:gd name="T56" fmla="*/ 2 w 1626"/>
              <a:gd name="T57" fmla="*/ 619 h 1190"/>
              <a:gd name="T58" fmla="*/ 8 w 1626"/>
              <a:gd name="T59" fmla="*/ 598 h 1190"/>
              <a:gd name="T60" fmla="*/ 18 w 1626"/>
              <a:gd name="T61" fmla="*/ 578 h 1190"/>
              <a:gd name="T62" fmla="*/ 33 w 1626"/>
              <a:gd name="T63" fmla="*/ 561 h 1190"/>
              <a:gd name="T64" fmla="*/ 51 w 1626"/>
              <a:gd name="T65" fmla="*/ 546 h 1190"/>
              <a:gd name="T66" fmla="*/ 69 w 1626"/>
              <a:gd name="T67" fmla="*/ 536 h 1190"/>
              <a:gd name="T68" fmla="*/ 90 w 1626"/>
              <a:gd name="T69" fmla="*/ 529 h 1190"/>
              <a:gd name="T70" fmla="*/ 112 w 1626"/>
              <a:gd name="T71" fmla="*/ 527 h 1190"/>
              <a:gd name="T72" fmla="*/ 134 w 1626"/>
              <a:gd name="T73" fmla="*/ 529 h 1190"/>
              <a:gd name="T74" fmla="*/ 155 w 1626"/>
              <a:gd name="T75" fmla="*/ 536 h 1190"/>
              <a:gd name="T76" fmla="*/ 174 w 1626"/>
              <a:gd name="T77" fmla="*/ 546 h 1190"/>
              <a:gd name="T78" fmla="*/ 192 w 1626"/>
              <a:gd name="T79" fmla="*/ 561 h 1190"/>
              <a:gd name="T80" fmla="*/ 550 w 1626"/>
              <a:gd name="T81" fmla="*/ 918 h 1190"/>
              <a:gd name="T82" fmla="*/ 1434 w 1626"/>
              <a:gd name="T83" fmla="*/ 33 h 1190"/>
              <a:gd name="T84" fmla="*/ 1452 w 1626"/>
              <a:gd name="T85" fmla="*/ 19 h 1190"/>
              <a:gd name="T86" fmla="*/ 1471 w 1626"/>
              <a:gd name="T87" fmla="*/ 8 h 1190"/>
              <a:gd name="T88" fmla="*/ 1492 w 1626"/>
              <a:gd name="T89" fmla="*/ 2 h 1190"/>
              <a:gd name="T90" fmla="*/ 1514 w 1626"/>
              <a:gd name="T91" fmla="*/ 0 h 1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626" h="1190">
                <a:moveTo>
                  <a:pt x="1514" y="0"/>
                </a:moveTo>
                <a:lnTo>
                  <a:pt x="1536" y="2"/>
                </a:lnTo>
                <a:lnTo>
                  <a:pt x="1557" y="8"/>
                </a:lnTo>
                <a:lnTo>
                  <a:pt x="1575" y="19"/>
                </a:lnTo>
                <a:lnTo>
                  <a:pt x="1593" y="33"/>
                </a:lnTo>
                <a:lnTo>
                  <a:pt x="1608" y="51"/>
                </a:lnTo>
                <a:lnTo>
                  <a:pt x="1618" y="71"/>
                </a:lnTo>
                <a:lnTo>
                  <a:pt x="1624" y="92"/>
                </a:lnTo>
                <a:lnTo>
                  <a:pt x="1626" y="112"/>
                </a:lnTo>
                <a:lnTo>
                  <a:pt x="1624" y="134"/>
                </a:lnTo>
                <a:lnTo>
                  <a:pt x="1618" y="155"/>
                </a:lnTo>
                <a:lnTo>
                  <a:pt x="1608" y="175"/>
                </a:lnTo>
                <a:lnTo>
                  <a:pt x="1593" y="193"/>
                </a:lnTo>
                <a:lnTo>
                  <a:pt x="629" y="1157"/>
                </a:lnTo>
                <a:lnTo>
                  <a:pt x="629" y="1157"/>
                </a:lnTo>
                <a:lnTo>
                  <a:pt x="611" y="1171"/>
                </a:lnTo>
                <a:lnTo>
                  <a:pt x="591" y="1182"/>
                </a:lnTo>
                <a:lnTo>
                  <a:pt x="571" y="1188"/>
                </a:lnTo>
                <a:lnTo>
                  <a:pt x="550" y="1190"/>
                </a:lnTo>
                <a:lnTo>
                  <a:pt x="528" y="1188"/>
                </a:lnTo>
                <a:lnTo>
                  <a:pt x="507" y="1182"/>
                </a:lnTo>
                <a:lnTo>
                  <a:pt x="487" y="1171"/>
                </a:lnTo>
                <a:lnTo>
                  <a:pt x="470" y="1157"/>
                </a:lnTo>
                <a:lnTo>
                  <a:pt x="33" y="720"/>
                </a:lnTo>
                <a:lnTo>
                  <a:pt x="18" y="702"/>
                </a:lnTo>
                <a:lnTo>
                  <a:pt x="8" y="682"/>
                </a:lnTo>
                <a:lnTo>
                  <a:pt x="2" y="662"/>
                </a:lnTo>
                <a:lnTo>
                  <a:pt x="0" y="640"/>
                </a:lnTo>
                <a:lnTo>
                  <a:pt x="2" y="619"/>
                </a:lnTo>
                <a:lnTo>
                  <a:pt x="8" y="598"/>
                </a:lnTo>
                <a:lnTo>
                  <a:pt x="18" y="578"/>
                </a:lnTo>
                <a:lnTo>
                  <a:pt x="33" y="561"/>
                </a:lnTo>
                <a:lnTo>
                  <a:pt x="51" y="546"/>
                </a:lnTo>
                <a:lnTo>
                  <a:pt x="69" y="536"/>
                </a:lnTo>
                <a:lnTo>
                  <a:pt x="90" y="529"/>
                </a:lnTo>
                <a:lnTo>
                  <a:pt x="112" y="527"/>
                </a:lnTo>
                <a:lnTo>
                  <a:pt x="134" y="529"/>
                </a:lnTo>
                <a:lnTo>
                  <a:pt x="155" y="536"/>
                </a:lnTo>
                <a:lnTo>
                  <a:pt x="174" y="546"/>
                </a:lnTo>
                <a:lnTo>
                  <a:pt x="192" y="561"/>
                </a:lnTo>
                <a:lnTo>
                  <a:pt x="550" y="918"/>
                </a:lnTo>
                <a:lnTo>
                  <a:pt x="1434" y="33"/>
                </a:lnTo>
                <a:lnTo>
                  <a:pt x="1452" y="19"/>
                </a:lnTo>
                <a:lnTo>
                  <a:pt x="1471" y="8"/>
                </a:lnTo>
                <a:lnTo>
                  <a:pt x="1492" y="2"/>
                </a:lnTo>
                <a:lnTo>
                  <a:pt x="1514" y="0"/>
                </a:lnTo>
                <a:close/>
              </a:path>
            </a:pathLst>
          </a:custGeom>
          <a:solidFill>
            <a:srgbClr val="59AAF2"/>
          </a:solid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2400">
              <a:solidFill>
                <a:schemeClr val="bg1">
                  <a:lumMod val="65000"/>
                </a:schemeClr>
              </a:solidFill>
            </a:endParaRPr>
          </a:p>
        </p:txBody>
      </p:sp>
      <p:sp>
        <p:nvSpPr>
          <p:cNvPr id="32" name="Freeform 15">
            <a:extLst>
              <a:ext uri="{FF2B5EF4-FFF2-40B4-BE49-F238E27FC236}">
                <a16:creationId xmlns:a16="http://schemas.microsoft.com/office/drawing/2014/main" id="{9A2CDDC5-215A-4904-80D5-06BB4A37F081}"/>
              </a:ext>
            </a:extLst>
          </p:cNvPr>
          <p:cNvSpPr>
            <a:spLocks/>
          </p:cNvSpPr>
          <p:nvPr/>
        </p:nvSpPr>
        <p:spPr bwMode="auto">
          <a:xfrm>
            <a:off x="3251202" y="3347727"/>
            <a:ext cx="474180" cy="348043"/>
          </a:xfrm>
          <a:custGeom>
            <a:avLst/>
            <a:gdLst>
              <a:gd name="T0" fmla="*/ 1514 w 1626"/>
              <a:gd name="T1" fmla="*/ 0 h 1190"/>
              <a:gd name="T2" fmla="*/ 1536 w 1626"/>
              <a:gd name="T3" fmla="*/ 2 h 1190"/>
              <a:gd name="T4" fmla="*/ 1557 w 1626"/>
              <a:gd name="T5" fmla="*/ 8 h 1190"/>
              <a:gd name="T6" fmla="*/ 1575 w 1626"/>
              <a:gd name="T7" fmla="*/ 19 h 1190"/>
              <a:gd name="T8" fmla="*/ 1593 w 1626"/>
              <a:gd name="T9" fmla="*/ 33 h 1190"/>
              <a:gd name="T10" fmla="*/ 1608 w 1626"/>
              <a:gd name="T11" fmla="*/ 51 h 1190"/>
              <a:gd name="T12" fmla="*/ 1618 w 1626"/>
              <a:gd name="T13" fmla="*/ 71 h 1190"/>
              <a:gd name="T14" fmla="*/ 1624 w 1626"/>
              <a:gd name="T15" fmla="*/ 92 h 1190"/>
              <a:gd name="T16" fmla="*/ 1626 w 1626"/>
              <a:gd name="T17" fmla="*/ 112 h 1190"/>
              <a:gd name="T18" fmla="*/ 1624 w 1626"/>
              <a:gd name="T19" fmla="*/ 134 h 1190"/>
              <a:gd name="T20" fmla="*/ 1618 w 1626"/>
              <a:gd name="T21" fmla="*/ 155 h 1190"/>
              <a:gd name="T22" fmla="*/ 1608 w 1626"/>
              <a:gd name="T23" fmla="*/ 175 h 1190"/>
              <a:gd name="T24" fmla="*/ 1593 w 1626"/>
              <a:gd name="T25" fmla="*/ 193 h 1190"/>
              <a:gd name="T26" fmla="*/ 629 w 1626"/>
              <a:gd name="T27" fmla="*/ 1157 h 1190"/>
              <a:gd name="T28" fmla="*/ 629 w 1626"/>
              <a:gd name="T29" fmla="*/ 1157 h 1190"/>
              <a:gd name="T30" fmla="*/ 611 w 1626"/>
              <a:gd name="T31" fmla="*/ 1171 h 1190"/>
              <a:gd name="T32" fmla="*/ 591 w 1626"/>
              <a:gd name="T33" fmla="*/ 1182 h 1190"/>
              <a:gd name="T34" fmla="*/ 571 w 1626"/>
              <a:gd name="T35" fmla="*/ 1188 h 1190"/>
              <a:gd name="T36" fmla="*/ 550 w 1626"/>
              <a:gd name="T37" fmla="*/ 1190 h 1190"/>
              <a:gd name="T38" fmla="*/ 528 w 1626"/>
              <a:gd name="T39" fmla="*/ 1188 h 1190"/>
              <a:gd name="T40" fmla="*/ 507 w 1626"/>
              <a:gd name="T41" fmla="*/ 1182 h 1190"/>
              <a:gd name="T42" fmla="*/ 487 w 1626"/>
              <a:gd name="T43" fmla="*/ 1171 h 1190"/>
              <a:gd name="T44" fmla="*/ 470 w 1626"/>
              <a:gd name="T45" fmla="*/ 1157 h 1190"/>
              <a:gd name="T46" fmla="*/ 33 w 1626"/>
              <a:gd name="T47" fmla="*/ 720 h 1190"/>
              <a:gd name="T48" fmla="*/ 18 w 1626"/>
              <a:gd name="T49" fmla="*/ 702 h 1190"/>
              <a:gd name="T50" fmla="*/ 8 w 1626"/>
              <a:gd name="T51" fmla="*/ 682 h 1190"/>
              <a:gd name="T52" fmla="*/ 2 w 1626"/>
              <a:gd name="T53" fmla="*/ 662 h 1190"/>
              <a:gd name="T54" fmla="*/ 0 w 1626"/>
              <a:gd name="T55" fmla="*/ 640 h 1190"/>
              <a:gd name="T56" fmla="*/ 2 w 1626"/>
              <a:gd name="T57" fmla="*/ 619 h 1190"/>
              <a:gd name="T58" fmla="*/ 8 w 1626"/>
              <a:gd name="T59" fmla="*/ 598 h 1190"/>
              <a:gd name="T60" fmla="*/ 18 w 1626"/>
              <a:gd name="T61" fmla="*/ 578 h 1190"/>
              <a:gd name="T62" fmla="*/ 33 w 1626"/>
              <a:gd name="T63" fmla="*/ 561 h 1190"/>
              <a:gd name="T64" fmla="*/ 51 w 1626"/>
              <a:gd name="T65" fmla="*/ 546 h 1190"/>
              <a:gd name="T66" fmla="*/ 69 w 1626"/>
              <a:gd name="T67" fmla="*/ 536 h 1190"/>
              <a:gd name="T68" fmla="*/ 90 w 1626"/>
              <a:gd name="T69" fmla="*/ 529 h 1190"/>
              <a:gd name="T70" fmla="*/ 112 w 1626"/>
              <a:gd name="T71" fmla="*/ 527 h 1190"/>
              <a:gd name="T72" fmla="*/ 134 w 1626"/>
              <a:gd name="T73" fmla="*/ 529 h 1190"/>
              <a:gd name="T74" fmla="*/ 155 w 1626"/>
              <a:gd name="T75" fmla="*/ 536 h 1190"/>
              <a:gd name="T76" fmla="*/ 174 w 1626"/>
              <a:gd name="T77" fmla="*/ 546 h 1190"/>
              <a:gd name="T78" fmla="*/ 192 w 1626"/>
              <a:gd name="T79" fmla="*/ 561 h 1190"/>
              <a:gd name="T80" fmla="*/ 550 w 1626"/>
              <a:gd name="T81" fmla="*/ 918 h 1190"/>
              <a:gd name="T82" fmla="*/ 1434 w 1626"/>
              <a:gd name="T83" fmla="*/ 33 h 1190"/>
              <a:gd name="T84" fmla="*/ 1452 w 1626"/>
              <a:gd name="T85" fmla="*/ 19 h 1190"/>
              <a:gd name="T86" fmla="*/ 1471 w 1626"/>
              <a:gd name="T87" fmla="*/ 8 h 1190"/>
              <a:gd name="T88" fmla="*/ 1492 w 1626"/>
              <a:gd name="T89" fmla="*/ 2 h 1190"/>
              <a:gd name="T90" fmla="*/ 1514 w 1626"/>
              <a:gd name="T91" fmla="*/ 0 h 1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626" h="1190">
                <a:moveTo>
                  <a:pt x="1514" y="0"/>
                </a:moveTo>
                <a:lnTo>
                  <a:pt x="1536" y="2"/>
                </a:lnTo>
                <a:lnTo>
                  <a:pt x="1557" y="8"/>
                </a:lnTo>
                <a:lnTo>
                  <a:pt x="1575" y="19"/>
                </a:lnTo>
                <a:lnTo>
                  <a:pt x="1593" y="33"/>
                </a:lnTo>
                <a:lnTo>
                  <a:pt x="1608" y="51"/>
                </a:lnTo>
                <a:lnTo>
                  <a:pt x="1618" y="71"/>
                </a:lnTo>
                <a:lnTo>
                  <a:pt x="1624" y="92"/>
                </a:lnTo>
                <a:lnTo>
                  <a:pt x="1626" y="112"/>
                </a:lnTo>
                <a:lnTo>
                  <a:pt x="1624" y="134"/>
                </a:lnTo>
                <a:lnTo>
                  <a:pt x="1618" y="155"/>
                </a:lnTo>
                <a:lnTo>
                  <a:pt x="1608" y="175"/>
                </a:lnTo>
                <a:lnTo>
                  <a:pt x="1593" y="193"/>
                </a:lnTo>
                <a:lnTo>
                  <a:pt x="629" y="1157"/>
                </a:lnTo>
                <a:lnTo>
                  <a:pt x="629" y="1157"/>
                </a:lnTo>
                <a:lnTo>
                  <a:pt x="611" y="1171"/>
                </a:lnTo>
                <a:lnTo>
                  <a:pt x="591" y="1182"/>
                </a:lnTo>
                <a:lnTo>
                  <a:pt x="571" y="1188"/>
                </a:lnTo>
                <a:lnTo>
                  <a:pt x="550" y="1190"/>
                </a:lnTo>
                <a:lnTo>
                  <a:pt x="528" y="1188"/>
                </a:lnTo>
                <a:lnTo>
                  <a:pt x="507" y="1182"/>
                </a:lnTo>
                <a:lnTo>
                  <a:pt x="487" y="1171"/>
                </a:lnTo>
                <a:lnTo>
                  <a:pt x="470" y="1157"/>
                </a:lnTo>
                <a:lnTo>
                  <a:pt x="33" y="720"/>
                </a:lnTo>
                <a:lnTo>
                  <a:pt x="18" y="702"/>
                </a:lnTo>
                <a:lnTo>
                  <a:pt x="8" y="682"/>
                </a:lnTo>
                <a:lnTo>
                  <a:pt x="2" y="662"/>
                </a:lnTo>
                <a:lnTo>
                  <a:pt x="0" y="640"/>
                </a:lnTo>
                <a:lnTo>
                  <a:pt x="2" y="619"/>
                </a:lnTo>
                <a:lnTo>
                  <a:pt x="8" y="598"/>
                </a:lnTo>
                <a:lnTo>
                  <a:pt x="18" y="578"/>
                </a:lnTo>
                <a:lnTo>
                  <a:pt x="33" y="561"/>
                </a:lnTo>
                <a:lnTo>
                  <a:pt x="51" y="546"/>
                </a:lnTo>
                <a:lnTo>
                  <a:pt x="69" y="536"/>
                </a:lnTo>
                <a:lnTo>
                  <a:pt x="90" y="529"/>
                </a:lnTo>
                <a:lnTo>
                  <a:pt x="112" y="527"/>
                </a:lnTo>
                <a:lnTo>
                  <a:pt x="134" y="529"/>
                </a:lnTo>
                <a:lnTo>
                  <a:pt x="155" y="536"/>
                </a:lnTo>
                <a:lnTo>
                  <a:pt x="174" y="546"/>
                </a:lnTo>
                <a:lnTo>
                  <a:pt x="192" y="561"/>
                </a:lnTo>
                <a:lnTo>
                  <a:pt x="550" y="918"/>
                </a:lnTo>
                <a:lnTo>
                  <a:pt x="1434" y="33"/>
                </a:lnTo>
                <a:lnTo>
                  <a:pt x="1452" y="19"/>
                </a:lnTo>
                <a:lnTo>
                  <a:pt x="1471" y="8"/>
                </a:lnTo>
                <a:lnTo>
                  <a:pt x="1492" y="2"/>
                </a:lnTo>
                <a:lnTo>
                  <a:pt x="1514" y="0"/>
                </a:lnTo>
                <a:close/>
              </a:path>
            </a:pathLst>
          </a:custGeom>
          <a:solidFill>
            <a:srgbClr val="448AD7"/>
          </a:solid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2400" dirty="0">
              <a:solidFill>
                <a:schemeClr val="bg1">
                  <a:lumMod val="65000"/>
                </a:schemeClr>
              </a:solidFill>
            </a:endParaRPr>
          </a:p>
        </p:txBody>
      </p:sp>
      <p:sp>
        <p:nvSpPr>
          <p:cNvPr id="33" name="Freeform 15">
            <a:extLst>
              <a:ext uri="{FF2B5EF4-FFF2-40B4-BE49-F238E27FC236}">
                <a16:creationId xmlns:a16="http://schemas.microsoft.com/office/drawing/2014/main" id="{7BC4036D-BB43-4BFE-9251-EFDB7F42DEDE}"/>
              </a:ext>
            </a:extLst>
          </p:cNvPr>
          <p:cNvSpPr>
            <a:spLocks/>
          </p:cNvSpPr>
          <p:nvPr/>
        </p:nvSpPr>
        <p:spPr bwMode="auto">
          <a:xfrm>
            <a:off x="3251202" y="5624024"/>
            <a:ext cx="474180" cy="348043"/>
          </a:xfrm>
          <a:custGeom>
            <a:avLst/>
            <a:gdLst>
              <a:gd name="T0" fmla="*/ 1514 w 1626"/>
              <a:gd name="T1" fmla="*/ 0 h 1190"/>
              <a:gd name="T2" fmla="*/ 1536 w 1626"/>
              <a:gd name="T3" fmla="*/ 2 h 1190"/>
              <a:gd name="T4" fmla="*/ 1557 w 1626"/>
              <a:gd name="T5" fmla="*/ 8 h 1190"/>
              <a:gd name="T6" fmla="*/ 1575 w 1626"/>
              <a:gd name="T7" fmla="*/ 19 h 1190"/>
              <a:gd name="T8" fmla="*/ 1593 w 1626"/>
              <a:gd name="T9" fmla="*/ 33 h 1190"/>
              <a:gd name="T10" fmla="*/ 1608 w 1626"/>
              <a:gd name="T11" fmla="*/ 51 h 1190"/>
              <a:gd name="T12" fmla="*/ 1618 w 1626"/>
              <a:gd name="T13" fmla="*/ 71 h 1190"/>
              <a:gd name="T14" fmla="*/ 1624 w 1626"/>
              <a:gd name="T15" fmla="*/ 92 h 1190"/>
              <a:gd name="T16" fmla="*/ 1626 w 1626"/>
              <a:gd name="T17" fmla="*/ 112 h 1190"/>
              <a:gd name="T18" fmla="*/ 1624 w 1626"/>
              <a:gd name="T19" fmla="*/ 134 h 1190"/>
              <a:gd name="T20" fmla="*/ 1618 w 1626"/>
              <a:gd name="T21" fmla="*/ 155 h 1190"/>
              <a:gd name="T22" fmla="*/ 1608 w 1626"/>
              <a:gd name="T23" fmla="*/ 175 h 1190"/>
              <a:gd name="T24" fmla="*/ 1593 w 1626"/>
              <a:gd name="T25" fmla="*/ 193 h 1190"/>
              <a:gd name="T26" fmla="*/ 629 w 1626"/>
              <a:gd name="T27" fmla="*/ 1157 h 1190"/>
              <a:gd name="T28" fmla="*/ 629 w 1626"/>
              <a:gd name="T29" fmla="*/ 1157 h 1190"/>
              <a:gd name="T30" fmla="*/ 611 w 1626"/>
              <a:gd name="T31" fmla="*/ 1171 h 1190"/>
              <a:gd name="T32" fmla="*/ 591 w 1626"/>
              <a:gd name="T33" fmla="*/ 1182 h 1190"/>
              <a:gd name="T34" fmla="*/ 571 w 1626"/>
              <a:gd name="T35" fmla="*/ 1188 h 1190"/>
              <a:gd name="T36" fmla="*/ 550 w 1626"/>
              <a:gd name="T37" fmla="*/ 1190 h 1190"/>
              <a:gd name="T38" fmla="*/ 528 w 1626"/>
              <a:gd name="T39" fmla="*/ 1188 h 1190"/>
              <a:gd name="T40" fmla="*/ 507 w 1626"/>
              <a:gd name="T41" fmla="*/ 1182 h 1190"/>
              <a:gd name="T42" fmla="*/ 487 w 1626"/>
              <a:gd name="T43" fmla="*/ 1171 h 1190"/>
              <a:gd name="T44" fmla="*/ 470 w 1626"/>
              <a:gd name="T45" fmla="*/ 1157 h 1190"/>
              <a:gd name="T46" fmla="*/ 33 w 1626"/>
              <a:gd name="T47" fmla="*/ 720 h 1190"/>
              <a:gd name="T48" fmla="*/ 18 w 1626"/>
              <a:gd name="T49" fmla="*/ 702 h 1190"/>
              <a:gd name="T50" fmla="*/ 8 w 1626"/>
              <a:gd name="T51" fmla="*/ 682 h 1190"/>
              <a:gd name="T52" fmla="*/ 2 w 1626"/>
              <a:gd name="T53" fmla="*/ 662 h 1190"/>
              <a:gd name="T54" fmla="*/ 0 w 1626"/>
              <a:gd name="T55" fmla="*/ 640 h 1190"/>
              <a:gd name="T56" fmla="*/ 2 w 1626"/>
              <a:gd name="T57" fmla="*/ 619 h 1190"/>
              <a:gd name="T58" fmla="*/ 8 w 1626"/>
              <a:gd name="T59" fmla="*/ 598 h 1190"/>
              <a:gd name="T60" fmla="*/ 18 w 1626"/>
              <a:gd name="T61" fmla="*/ 578 h 1190"/>
              <a:gd name="T62" fmla="*/ 33 w 1626"/>
              <a:gd name="T63" fmla="*/ 561 h 1190"/>
              <a:gd name="T64" fmla="*/ 51 w 1626"/>
              <a:gd name="T65" fmla="*/ 546 h 1190"/>
              <a:gd name="T66" fmla="*/ 69 w 1626"/>
              <a:gd name="T67" fmla="*/ 536 h 1190"/>
              <a:gd name="T68" fmla="*/ 90 w 1626"/>
              <a:gd name="T69" fmla="*/ 529 h 1190"/>
              <a:gd name="T70" fmla="*/ 112 w 1626"/>
              <a:gd name="T71" fmla="*/ 527 h 1190"/>
              <a:gd name="T72" fmla="*/ 134 w 1626"/>
              <a:gd name="T73" fmla="*/ 529 h 1190"/>
              <a:gd name="T74" fmla="*/ 155 w 1626"/>
              <a:gd name="T75" fmla="*/ 536 h 1190"/>
              <a:gd name="T76" fmla="*/ 174 w 1626"/>
              <a:gd name="T77" fmla="*/ 546 h 1190"/>
              <a:gd name="T78" fmla="*/ 192 w 1626"/>
              <a:gd name="T79" fmla="*/ 561 h 1190"/>
              <a:gd name="T80" fmla="*/ 550 w 1626"/>
              <a:gd name="T81" fmla="*/ 918 h 1190"/>
              <a:gd name="T82" fmla="*/ 1434 w 1626"/>
              <a:gd name="T83" fmla="*/ 33 h 1190"/>
              <a:gd name="T84" fmla="*/ 1452 w 1626"/>
              <a:gd name="T85" fmla="*/ 19 h 1190"/>
              <a:gd name="T86" fmla="*/ 1471 w 1626"/>
              <a:gd name="T87" fmla="*/ 8 h 1190"/>
              <a:gd name="T88" fmla="*/ 1492 w 1626"/>
              <a:gd name="T89" fmla="*/ 2 h 1190"/>
              <a:gd name="T90" fmla="*/ 1514 w 1626"/>
              <a:gd name="T91" fmla="*/ 0 h 1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626" h="1190">
                <a:moveTo>
                  <a:pt x="1514" y="0"/>
                </a:moveTo>
                <a:lnTo>
                  <a:pt x="1536" y="2"/>
                </a:lnTo>
                <a:lnTo>
                  <a:pt x="1557" y="8"/>
                </a:lnTo>
                <a:lnTo>
                  <a:pt x="1575" y="19"/>
                </a:lnTo>
                <a:lnTo>
                  <a:pt x="1593" y="33"/>
                </a:lnTo>
                <a:lnTo>
                  <a:pt x="1608" y="51"/>
                </a:lnTo>
                <a:lnTo>
                  <a:pt x="1618" y="71"/>
                </a:lnTo>
                <a:lnTo>
                  <a:pt x="1624" y="92"/>
                </a:lnTo>
                <a:lnTo>
                  <a:pt x="1626" y="112"/>
                </a:lnTo>
                <a:lnTo>
                  <a:pt x="1624" y="134"/>
                </a:lnTo>
                <a:lnTo>
                  <a:pt x="1618" y="155"/>
                </a:lnTo>
                <a:lnTo>
                  <a:pt x="1608" y="175"/>
                </a:lnTo>
                <a:lnTo>
                  <a:pt x="1593" y="193"/>
                </a:lnTo>
                <a:lnTo>
                  <a:pt x="629" y="1157"/>
                </a:lnTo>
                <a:lnTo>
                  <a:pt x="629" y="1157"/>
                </a:lnTo>
                <a:lnTo>
                  <a:pt x="611" y="1171"/>
                </a:lnTo>
                <a:lnTo>
                  <a:pt x="591" y="1182"/>
                </a:lnTo>
                <a:lnTo>
                  <a:pt x="571" y="1188"/>
                </a:lnTo>
                <a:lnTo>
                  <a:pt x="550" y="1190"/>
                </a:lnTo>
                <a:lnTo>
                  <a:pt x="528" y="1188"/>
                </a:lnTo>
                <a:lnTo>
                  <a:pt x="507" y="1182"/>
                </a:lnTo>
                <a:lnTo>
                  <a:pt x="487" y="1171"/>
                </a:lnTo>
                <a:lnTo>
                  <a:pt x="470" y="1157"/>
                </a:lnTo>
                <a:lnTo>
                  <a:pt x="33" y="720"/>
                </a:lnTo>
                <a:lnTo>
                  <a:pt x="18" y="702"/>
                </a:lnTo>
                <a:lnTo>
                  <a:pt x="8" y="682"/>
                </a:lnTo>
                <a:lnTo>
                  <a:pt x="2" y="662"/>
                </a:lnTo>
                <a:lnTo>
                  <a:pt x="0" y="640"/>
                </a:lnTo>
                <a:lnTo>
                  <a:pt x="2" y="619"/>
                </a:lnTo>
                <a:lnTo>
                  <a:pt x="8" y="598"/>
                </a:lnTo>
                <a:lnTo>
                  <a:pt x="18" y="578"/>
                </a:lnTo>
                <a:lnTo>
                  <a:pt x="33" y="561"/>
                </a:lnTo>
                <a:lnTo>
                  <a:pt x="51" y="546"/>
                </a:lnTo>
                <a:lnTo>
                  <a:pt x="69" y="536"/>
                </a:lnTo>
                <a:lnTo>
                  <a:pt x="90" y="529"/>
                </a:lnTo>
                <a:lnTo>
                  <a:pt x="112" y="527"/>
                </a:lnTo>
                <a:lnTo>
                  <a:pt x="134" y="529"/>
                </a:lnTo>
                <a:lnTo>
                  <a:pt x="155" y="536"/>
                </a:lnTo>
                <a:lnTo>
                  <a:pt x="174" y="546"/>
                </a:lnTo>
                <a:lnTo>
                  <a:pt x="192" y="561"/>
                </a:lnTo>
                <a:lnTo>
                  <a:pt x="550" y="918"/>
                </a:lnTo>
                <a:lnTo>
                  <a:pt x="1434" y="33"/>
                </a:lnTo>
                <a:lnTo>
                  <a:pt x="1452" y="19"/>
                </a:lnTo>
                <a:lnTo>
                  <a:pt x="1471" y="8"/>
                </a:lnTo>
                <a:lnTo>
                  <a:pt x="1492" y="2"/>
                </a:lnTo>
                <a:lnTo>
                  <a:pt x="1514" y="0"/>
                </a:lnTo>
                <a:close/>
              </a:path>
            </a:pathLst>
          </a:custGeom>
          <a:solidFill>
            <a:srgbClr val="448AD7"/>
          </a:solid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2400">
              <a:solidFill>
                <a:schemeClr val="bg1">
                  <a:lumMod val="65000"/>
                </a:schemeClr>
              </a:solidFill>
            </a:endParaRPr>
          </a:p>
        </p:txBody>
      </p:sp>
      <p:sp>
        <p:nvSpPr>
          <p:cNvPr id="34" name="Freeform 15">
            <a:extLst>
              <a:ext uri="{FF2B5EF4-FFF2-40B4-BE49-F238E27FC236}">
                <a16:creationId xmlns:a16="http://schemas.microsoft.com/office/drawing/2014/main" id="{728D0A9A-9A94-46A2-AD65-E7B73EA0D239}"/>
              </a:ext>
            </a:extLst>
          </p:cNvPr>
          <p:cNvSpPr>
            <a:spLocks/>
          </p:cNvSpPr>
          <p:nvPr/>
        </p:nvSpPr>
        <p:spPr bwMode="auto">
          <a:xfrm>
            <a:off x="5181602" y="4100024"/>
            <a:ext cx="474180" cy="348043"/>
          </a:xfrm>
          <a:custGeom>
            <a:avLst/>
            <a:gdLst>
              <a:gd name="T0" fmla="*/ 1514 w 1626"/>
              <a:gd name="T1" fmla="*/ 0 h 1190"/>
              <a:gd name="T2" fmla="*/ 1536 w 1626"/>
              <a:gd name="T3" fmla="*/ 2 h 1190"/>
              <a:gd name="T4" fmla="*/ 1557 w 1626"/>
              <a:gd name="T5" fmla="*/ 8 h 1190"/>
              <a:gd name="T6" fmla="*/ 1575 w 1626"/>
              <a:gd name="T7" fmla="*/ 19 h 1190"/>
              <a:gd name="T8" fmla="*/ 1593 w 1626"/>
              <a:gd name="T9" fmla="*/ 33 h 1190"/>
              <a:gd name="T10" fmla="*/ 1608 w 1626"/>
              <a:gd name="T11" fmla="*/ 51 h 1190"/>
              <a:gd name="T12" fmla="*/ 1618 w 1626"/>
              <a:gd name="T13" fmla="*/ 71 h 1190"/>
              <a:gd name="T14" fmla="*/ 1624 w 1626"/>
              <a:gd name="T15" fmla="*/ 92 h 1190"/>
              <a:gd name="T16" fmla="*/ 1626 w 1626"/>
              <a:gd name="T17" fmla="*/ 112 h 1190"/>
              <a:gd name="T18" fmla="*/ 1624 w 1626"/>
              <a:gd name="T19" fmla="*/ 134 h 1190"/>
              <a:gd name="T20" fmla="*/ 1618 w 1626"/>
              <a:gd name="T21" fmla="*/ 155 h 1190"/>
              <a:gd name="T22" fmla="*/ 1608 w 1626"/>
              <a:gd name="T23" fmla="*/ 175 h 1190"/>
              <a:gd name="T24" fmla="*/ 1593 w 1626"/>
              <a:gd name="T25" fmla="*/ 193 h 1190"/>
              <a:gd name="T26" fmla="*/ 629 w 1626"/>
              <a:gd name="T27" fmla="*/ 1157 h 1190"/>
              <a:gd name="T28" fmla="*/ 629 w 1626"/>
              <a:gd name="T29" fmla="*/ 1157 h 1190"/>
              <a:gd name="T30" fmla="*/ 611 w 1626"/>
              <a:gd name="T31" fmla="*/ 1171 h 1190"/>
              <a:gd name="T32" fmla="*/ 591 w 1626"/>
              <a:gd name="T33" fmla="*/ 1182 h 1190"/>
              <a:gd name="T34" fmla="*/ 571 w 1626"/>
              <a:gd name="T35" fmla="*/ 1188 h 1190"/>
              <a:gd name="T36" fmla="*/ 550 w 1626"/>
              <a:gd name="T37" fmla="*/ 1190 h 1190"/>
              <a:gd name="T38" fmla="*/ 528 w 1626"/>
              <a:gd name="T39" fmla="*/ 1188 h 1190"/>
              <a:gd name="T40" fmla="*/ 507 w 1626"/>
              <a:gd name="T41" fmla="*/ 1182 h 1190"/>
              <a:gd name="T42" fmla="*/ 487 w 1626"/>
              <a:gd name="T43" fmla="*/ 1171 h 1190"/>
              <a:gd name="T44" fmla="*/ 470 w 1626"/>
              <a:gd name="T45" fmla="*/ 1157 h 1190"/>
              <a:gd name="T46" fmla="*/ 33 w 1626"/>
              <a:gd name="T47" fmla="*/ 720 h 1190"/>
              <a:gd name="T48" fmla="*/ 18 w 1626"/>
              <a:gd name="T49" fmla="*/ 702 h 1190"/>
              <a:gd name="T50" fmla="*/ 8 w 1626"/>
              <a:gd name="T51" fmla="*/ 682 h 1190"/>
              <a:gd name="T52" fmla="*/ 2 w 1626"/>
              <a:gd name="T53" fmla="*/ 662 h 1190"/>
              <a:gd name="T54" fmla="*/ 0 w 1626"/>
              <a:gd name="T55" fmla="*/ 640 h 1190"/>
              <a:gd name="T56" fmla="*/ 2 w 1626"/>
              <a:gd name="T57" fmla="*/ 619 h 1190"/>
              <a:gd name="T58" fmla="*/ 8 w 1626"/>
              <a:gd name="T59" fmla="*/ 598 h 1190"/>
              <a:gd name="T60" fmla="*/ 18 w 1626"/>
              <a:gd name="T61" fmla="*/ 578 h 1190"/>
              <a:gd name="T62" fmla="*/ 33 w 1626"/>
              <a:gd name="T63" fmla="*/ 561 h 1190"/>
              <a:gd name="T64" fmla="*/ 51 w 1626"/>
              <a:gd name="T65" fmla="*/ 546 h 1190"/>
              <a:gd name="T66" fmla="*/ 69 w 1626"/>
              <a:gd name="T67" fmla="*/ 536 h 1190"/>
              <a:gd name="T68" fmla="*/ 90 w 1626"/>
              <a:gd name="T69" fmla="*/ 529 h 1190"/>
              <a:gd name="T70" fmla="*/ 112 w 1626"/>
              <a:gd name="T71" fmla="*/ 527 h 1190"/>
              <a:gd name="T72" fmla="*/ 134 w 1626"/>
              <a:gd name="T73" fmla="*/ 529 h 1190"/>
              <a:gd name="T74" fmla="*/ 155 w 1626"/>
              <a:gd name="T75" fmla="*/ 536 h 1190"/>
              <a:gd name="T76" fmla="*/ 174 w 1626"/>
              <a:gd name="T77" fmla="*/ 546 h 1190"/>
              <a:gd name="T78" fmla="*/ 192 w 1626"/>
              <a:gd name="T79" fmla="*/ 561 h 1190"/>
              <a:gd name="T80" fmla="*/ 550 w 1626"/>
              <a:gd name="T81" fmla="*/ 918 h 1190"/>
              <a:gd name="T82" fmla="*/ 1434 w 1626"/>
              <a:gd name="T83" fmla="*/ 33 h 1190"/>
              <a:gd name="T84" fmla="*/ 1452 w 1626"/>
              <a:gd name="T85" fmla="*/ 19 h 1190"/>
              <a:gd name="T86" fmla="*/ 1471 w 1626"/>
              <a:gd name="T87" fmla="*/ 8 h 1190"/>
              <a:gd name="T88" fmla="*/ 1492 w 1626"/>
              <a:gd name="T89" fmla="*/ 2 h 1190"/>
              <a:gd name="T90" fmla="*/ 1514 w 1626"/>
              <a:gd name="T91" fmla="*/ 0 h 1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626" h="1190">
                <a:moveTo>
                  <a:pt x="1514" y="0"/>
                </a:moveTo>
                <a:lnTo>
                  <a:pt x="1536" y="2"/>
                </a:lnTo>
                <a:lnTo>
                  <a:pt x="1557" y="8"/>
                </a:lnTo>
                <a:lnTo>
                  <a:pt x="1575" y="19"/>
                </a:lnTo>
                <a:lnTo>
                  <a:pt x="1593" y="33"/>
                </a:lnTo>
                <a:lnTo>
                  <a:pt x="1608" y="51"/>
                </a:lnTo>
                <a:lnTo>
                  <a:pt x="1618" y="71"/>
                </a:lnTo>
                <a:lnTo>
                  <a:pt x="1624" y="92"/>
                </a:lnTo>
                <a:lnTo>
                  <a:pt x="1626" y="112"/>
                </a:lnTo>
                <a:lnTo>
                  <a:pt x="1624" y="134"/>
                </a:lnTo>
                <a:lnTo>
                  <a:pt x="1618" y="155"/>
                </a:lnTo>
                <a:lnTo>
                  <a:pt x="1608" y="175"/>
                </a:lnTo>
                <a:lnTo>
                  <a:pt x="1593" y="193"/>
                </a:lnTo>
                <a:lnTo>
                  <a:pt x="629" y="1157"/>
                </a:lnTo>
                <a:lnTo>
                  <a:pt x="629" y="1157"/>
                </a:lnTo>
                <a:lnTo>
                  <a:pt x="611" y="1171"/>
                </a:lnTo>
                <a:lnTo>
                  <a:pt x="591" y="1182"/>
                </a:lnTo>
                <a:lnTo>
                  <a:pt x="571" y="1188"/>
                </a:lnTo>
                <a:lnTo>
                  <a:pt x="550" y="1190"/>
                </a:lnTo>
                <a:lnTo>
                  <a:pt x="528" y="1188"/>
                </a:lnTo>
                <a:lnTo>
                  <a:pt x="507" y="1182"/>
                </a:lnTo>
                <a:lnTo>
                  <a:pt x="487" y="1171"/>
                </a:lnTo>
                <a:lnTo>
                  <a:pt x="470" y="1157"/>
                </a:lnTo>
                <a:lnTo>
                  <a:pt x="33" y="720"/>
                </a:lnTo>
                <a:lnTo>
                  <a:pt x="18" y="702"/>
                </a:lnTo>
                <a:lnTo>
                  <a:pt x="8" y="682"/>
                </a:lnTo>
                <a:lnTo>
                  <a:pt x="2" y="662"/>
                </a:lnTo>
                <a:lnTo>
                  <a:pt x="0" y="640"/>
                </a:lnTo>
                <a:lnTo>
                  <a:pt x="2" y="619"/>
                </a:lnTo>
                <a:lnTo>
                  <a:pt x="8" y="598"/>
                </a:lnTo>
                <a:lnTo>
                  <a:pt x="18" y="578"/>
                </a:lnTo>
                <a:lnTo>
                  <a:pt x="33" y="561"/>
                </a:lnTo>
                <a:lnTo>
                  <a:pt x="51" y="546"/>
                </a:lnTo>
                <a:lnTo>
                  <a:pt x="69" y="536"/>
                </a:lnTo>
                <a:lnTo>
                  <a:pt x="90" y="529"/>
                </a:lnTo>
                <a:lnTo>
                  <a:pt x="112" y="527"/>
                </a:lnTo>
                <a:lnTo>
                  <a:pt x="134" y="529"/>
                </a:lnTo>
                <a:lnTo>
                  <a:pt x="155" y="536"/>
                </a:lnTo>
                <a:lnTo>
                  <a:pt x="174" y="546"/>
                </a:lnTo>
                <a:lnTo>
                  <a:pt x="192" y="561"/>
                </a:lnTo>
                <a:lnTo>
                  <a:pt x="550" y="918"/>
                </a:lnTo>
                <a:lnTo>
                  <a:pt x="1434" y="33"/>
                </a:lnTo>
                <a:lnTo>
                  <a:pt x="1452" y="19"/>
                </a:lnTo>
                <a:lnTo>
                  <a:pt x="1471" y="8"/>
                </a:lnTo>
                <a:lnTo>
                  <a:pt x="1492" y="2"/>
                </a:lnTo>
                <a:lnTo>
                  <a:pt x="1514" y="0"/>
                </a:lnTo>
                <a:close/>
              </a:path>
            </a:pathLst>
          </a:custGeom>
          <a:solidFill>
            <a:srgbClr val="59AAF2"/>
          </a:solid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2400">
              <a:solidFill>
                <a:schemeClr val="bg1">
                  <a:lumMod val="65000"/>
                </a:schemeClr>
              </a:solidFill>
            </a:endParaRPr>
          </a:p>
        </p:txBody>
      </p:sp>
      <p:sp>
        <p:nvSpPr>
          <p:cNvPr id="35" name="Freeform 15">
            <a:extLst>
              <a:ext uri="{FF2B5EF4-FFF2-40B4-BE49-F238E27FC236}">
                <a16:creationId xmlns:a16="http://schemas.microsoft.com/office/drawing/2014/main" id="{5CA720B9-E606-4510-948F-77A7BCFEBA28}"/>
              </a:ext>
            </a:extLst>
          </p:cNvPr>
          <p:cNvSpPr>
            <a:spLocks/>
          </p:cNvSpPr>
          <p:nvPr/>
        </p:nvSpPr>
        <p:spPr bwMode="auto">
          <a:xfrm>
            <a:off x="7213602" y="4824921"/>
            <a:ext cx="474180" cy="348043"/>
          </a:xfrm>
          <a:custGeom>
            <a:avLst/>
            <a:gdLst>
              <a:gd name="T0" fmla="*/ 1514 w 1626"/>
              <a:gd name="T1" fmla="*/ 0 h 1190"/>
              <a:gd name="T2" fmla="*/ 1536 w 1626"/>
              <a:gd name="T3" fmla="*/ 2 h 1190"/>
              <a:gd name="T4" fmla="*/ 1557 w 1626"/>
              <a:gd name="T5" fmla="*/ 8 h 1190"/>
              <a:gd name="T6" fmla="*/ 1575 w 1626"/>
              <a:gd name="T7" fmla="*/ 19 h 1190"/>
              <a:gd name="T8" fmla="*/ 1593 w 1626"/>
              <a:gd name="T9" fmla="*/ 33 h 1190"/>
              <a:gd name="T10" fmla="*/ 1608 w 1626"/>
              <a:gd name="T11" fmla="*/ 51 h 1190"/>
              <a:gd name="T12" fmla="*/ 1618 w 1626"/>
              <a:gd name="T13" fmla="*/ 71 h 1190"/>
              <a:gd name="T14" fmla="*/ 1624 w 1626"/>
              <a:gd name="T15" fmla="*/ 92 h 1190"/>
              <a:gd name="T16" fmla="*/ 1626 w 1626"/>
              <a:gd name="T17" fmla="*/ 112 h 1190"/>
              <a:gd name="T18" fmla="*/ 1624 w 1626"/>
              <a:gd name="T19" fmla="*/ 134 h 1190"/>
              <a:gd name="T20" fmla="*/ 1618 w 1626"/>
              <a:gd name="T21" fmla="*/ 155 h 1190"/>
              <a:gd name="T22" fmla="*/ 1608 w 1626"/>
              <a:gd name="T23" fmla="*/ 175 h 1190"/>
              <a:gd name="T24" fmla="*/ 1593 w 1626"/>
              <a:gd name="T25" fmla="*/ 193 h 1190"/>
              <a:gd name="T26" fmla="*/ 629 w 1626"/>
              <a:gd name="T27" fmla="*/ 1157 h 1190"/>
              <a:gd name="T28" fmla="*/ 629 w 1626"/>
              <a:gd name="T29" fmla="*/ 1157 h 1190"/>
              <a:gd name="T30" fmla="*/ 611 w 1626"/>
              <a:gd name="T31" fmla="*/ 1171 h 1190"/>
              <a:gd name="T32" fmla="*/ 591 w 1626"/>
              <a:gd name="T33" fmla="*/ 1182 h 1190"/>
              <a:gd name="T34" fmla="*/ 571 w 1626"/>
              <a:gd name="T35" fmla="*/ 1188 h 1190"/>
              <a:gd name="T36" fmla="*/ 550 w 1626"/>
              <a:gd name="T37" fmla="*/ 1190 h 1190"/>
              <a:gd name="T38" fmla="*/ 528 w 1626"/>
              <a:gd name="T39" fmla="*/ 1188 h 1190"/>
              <a:gd name="T40" fmla="*/ 507 w 1626"/>
              <a:gd name="T41" fmla="*/ 1182 h 1190"/>
              <a:gd name="T42" fmla="*/ 487 w 1626"/>
              <a:gd name="T43" fmla="*/ 1171 h 1190"/>
              <a:gd name="T44" fmla="*/ 470 w 1626"/>
              <a:gd name="T45" fmla="*/ 1157 h 1190"/>
              <a:gd name="T46" fmla="*/ 33 w 1626"/>
              <a:gd name="T47" fmla="*/ 720 h 1190"/>
              <a:gd name="T48" fmla="*/ 18 w 1626"/>
              <a:gd name="T49" fmla="*/ 702 h 1190"/>
              <a:gd name="T50" fmla="*/ 8 w 1626"/>
              <a:gd name="T51" fmla="*/ 682 h 1190"/>
              <a:gd name="T52" fmla="*/ 2 w 1626"/>
              <a:gd name="T53" fmla="*/ 662 h 1190"/>
              <a:gd name="T54" fmla="*/ 0 w 1626"/>
              <a:gd name="T55" fmla="*/ 640 h 1190"/>
              <a:gd name="T56" fmla="*/ 2 w 1626"/>
              <a:gd name="T57" fmla="*/ 619 h 1190"/>
              <a:gd name="T58" fmla="*/ 8 w 1626"/>
              <a:gd name="T59" fmla="*/ 598 h 1190"/>
              <a:gd name="T60" fmla="*/ 18 w 1626"/>
              <a:gd name="T61" fmla="*/ 578 h 1190"/>
              <a:gd name="T62" fmla="*/ 33 w 1626"/>
              <a:gd name="T63" fmla="*/ 561 h 1190"/>
              <a:gd name="T64" fmla="*/ 51 w 1626"/>
              <a:gd name="T65" fmla="*/ 546 h 1190"/>
              <a:gd name="T66" fmla="*/ 69 w 1626"/>
              <a:gd name="T67" fmla="*/ 536 h 1190"/>
              <a:gd name="T68" fmla="*/ 90 w 1626"/>
              <a:gd name="T69" fmla="*/ 529 h 1190"/>
              <a:gd name="T70" fmla="*/ 112 w 1626"/>
              <a:gd name="T71" fmla="*/ 527 h 1190"/>
              <a:gd name="T72" fmla="*/ 134 w 1626"/>
              <a:gd name="T73" fmla="*/ 529 h 1190"/>
              <a:gd name="T74" fmla="*/ 155 w 1626"/>
              <a:gd name="T75" fmla="*/ 536 h 1190"/>
              <a:gd name="T76" fmla="*/ 174 w 1626"/>
              <a:gd name="T77" fmla="*/ 546 h 1190"/>
              <a:gd name="T78" fmla="*/ 192 w 1626"/>
              <a:gd name="T79" fmla="*/ 561 h 1190"/>
              <a:gd name="T80" fmla="*/ 550 w 1626"/>
              <a:gd name="T81" fmla="*/ 918 h 1190"/>
              <a:gd name="T82" fmla="*/ 1434 w 1626"/>
              <a:gd name="T83" fmla="*/ 33 h 1190"/>
              <a:gd name="T84" fmla="*/ 1452 w 1626"/>
              <a:gd name="T85" fmla="*/ 19 h 1190"/>
              <a:gd name="T86" fmla="*/ 1471 w 1626"/>
              <a:gd name="T87" fmla="*/ 8 h 1190"/>
              <a:gd name="T88" fmla="*/ 1492 w 1626"/>
              <a:gd name="T89" fmla="*/ 2 h 1190"/>
              <a:gd name="T90" fmla="*/ 1514 w 1626"/>
              <a:gd name="T91" fmla="*/ 0 h 1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626" h="1190">
                <a:moveTo>
                  <a:pt x="1514" y="0"/>
                </a:moveTo>
                <a:lnTo>
                  <a:pt x="1536" y="2"/>
                </a:lnTo>
                <a:lnTo>
                  <a:pt x="1557" y="8"/>
                </a:lnTo>
                <a:lnTo>
                  <a:pt x="1575" y="19"/>
                </a:lnTo>
                <a:lnTo>
                  <a:pt x="1593" y="33"/>
                </a:lnTo>
                <a:lnTo>
                  <a:pt x="1608" y="51"/>
                </a:lnTo>
                <a:lnTo>
                  <a:pt x="1618" y="71"/>
                </a:lnTo>
                <a:lnTo>
                  <a:pt x="1624" y="92"/>
                </a:lnTo>
                <a:lnTo>
                  <a:pt x="1626" y="112"/>
                </a:lnTo>
                <a:lnTo>
                  <a:pt x="1624" y="134"/>
                </a:lnTo>
                <a:lnTo>
                  <a:pt x="1618" y="155"/>
                </a:lnTo>
                <a:lnTo>
                  <a:pt x="1608" y="175"/>
                </a:lnTo>
                <a:lnTo>
                  <a:pt x="1593" y="193"/>
                </a:lnTo>
                <a:lnTo>
                  <a:pt x="629" y="1157"/>
                </a:lnTo>
                <a:lnTo>
                  <a:pt x="629" y="1157"/>
                </a:lnTo>
                <a:lnTo>
                  <a:pt x="611" y="1171"/>
                </a:lnTo>
                <a:lnTo>
                  <a:pt x="591" y="1182"/>
                </a:lnTo>
                <a:lnTo>
                  <a:pt x="571" y="1188"/>
                </a:lnTo>
                <a:lnTo>
                  <a:pt x="550" y="1190"/>
                </a:lnTo>
                <a:lnTo>
                  <a:pt x="528" y="1188"/>
                </a:lnTo>
                <a:lnTo>
                  <a:pt x="507" y="1182"/>
                </a:lnTo>
                <a:lnTo>
                  <a:pt x="487" y="1171"/>
                </a:lnTo>
                <a:lnTo>
                  <a:pt x="470" y="1157"/>
                </a:lnTo>
                <a:lnTo>
                  <a:pt x="33" y="720"/>
                </a:lnTo>
                <a:lnTo>
                  <a:pt x="18" y="702"/>
                </a:lnTo>
                <a:lnTo>
                  <a:pt x="8" y="682"/>
                </a:lnTo>
                <a:lnTo>
                  <a:pt x="2" y="662"/>
                </a:lnTo>
                <a:lnTo>
                  <a:pt x="0" y="640"/>
                </a:lnTo>
                <a:lnTo>
                  <a:pt x="2" y="619"/>
                </a:lnTo>
                <a:lnTo>
                  <a:pt x="8" y="598"/>
                </a:lnTo>
                <a:lnTo>
                  <a:pt x="18" y="578"/>
                </a:lnTo>
                <a:lnTo>
                  <a:pt x="33" y="561"/>
                </a:lnTo>
                <a:lnTo>
                  <a:pt x="51" y="546"/>
                </a:lnTo>
                <a:lnTo>
                  <a:pt x="69" y="536"/>
                </a:lnTo>
                <a:lnTo>
                  <a:pt x="90" y="529"/>
                </a:lnTo>
                <a:lnTo>
                  <a:pt x="112" y="527"/>
                </a:lnTo>
                <a:lnTo>
                  <a:pt x="134" y="529"/>
                </a:lnTo>
                <a:lnTo>
                  <a:pt x="155" y="536"/>
                </a:lnTo>
                <a:lnTo>
                  <a:pt x="174" y="546"/>
                </a:lnTo>
                <a:lnTo>
                  <a:pt x="192" y="561"/>
                </a:lnTo>
                <a:lnTo>
                  <a:pt x="550" y="918"/>
                </a:lnTo>
                <a:lnTo>
                  <a:pt x="1434" y="33"/>
                </a:lnTo>
                <a:lnTo>
                  <a:pt x="1452" y="19"/>
                </a:lnTo>
                <a:lnTo>
                  <a:pt x="1471" y="8"/>
                </a:lnTo>
                <a:lnTo>
                  <a:pt x="1492" y="2"/>
                </a:lnTo>
                <a:lnTo>
                  <a:pt x="1514" y="0"/>
                </a:lnTo>
                <a:close/>
              </a:path>
            </a:pathLst>
          </a:custGeom>
          <a:solidFill>
            <a:srgbClr val="29C2FF"/>
          </a:solidFill>
          <a:ln w="0">
            <a:noFill/>
            <a:prstDash val="solid"/>
            <a:round/>
            <a:headEnd/>
            <a:tailEnd/>
          </a:ln>
        </p:spPr>
        <p:txBody>
          <a:bodyPr vert="horz" wrap="square" lIns="121920" tIns="60960" rIns="121920" bIns="60960" numCol="1" anchor="t" anchorCtr="0" compatLnSpc="1">
            <a:prstTxWarp prst="textNoShape">
              <a:avLst/>
            </a:prstTxWarp>
          </a:bodyPr>
          <a:lstStyle/>
          <a:p>
            <a:endParaRPr lang="en-US" sz="2400">
              <a:solidFill>
                <a:schemeClr val="bg1">
                  <a:lumMod val="65000"/>
                </a:schemeClr>
              </a:solidFill>
            </a:endParaRPr>
          </a:p>
        </p:txBody>
      </p:sp>
      <p:sp>
        <p:nvSpPr>
          <p:cNvPr id="10" name="Title 4">
            <a:extLst>
              <a:ext uri="{FF2B5EF4-FFF2-40B4-BE49-F238E27FC236}">
                <a16:creationId xmlns:a16="http://schemas.microsoft.com/office/drawing/2014/main" id="{850E15F3-52E6-46C8-94A3-CA32352CBEFF}"/>
              </a:ext>
            </a:extLst>
          </p:cNvPr>
          <p:cNvSpPr txBox="1">
            <a:spLocks/>
          </p:cNvSpPr>
          <p:nvPr/>
        </p:nvSpPr>
        <p:spPr>
          <a:xfrm>
            <a:off x="508001" y="455085"/>
            <a:ext cx="11157817" cy="660511"/>
          </a:xfrm>
          <a:prstGeom prst="rect">
            <a:avLst/>
          </a:prstGeom>
        </p:spPr>
        <p:txBody>
          <a:bodyPr vert="horz" lIns="0" tIns="0" rIns="0" bIns="0" rtlCol="0" anchor="ctr">
            <a:normAutofit/>
          </a:bodyPr>
          <a:lstStyle>
            <a:lvl1pPr algn="ctr" defTabSz="914400" rtl="0" eaLnBrk="1" latinLnBrk="0" hangingPunct="1">
              <a:lnSpc>
                <a:spcPct val="90000"/>
              </a:lnSpc>
              <a:spcBef>
                <a:spcPct val="0"/>
              </a:spcBef>
              <a:buNone/>
              <a:defRPr sz="3200" kern="1200">
                <a:solidFill>
                  <a:schemeClr val="bg1">
                    <a:lumMod val="50000"/>
                  </a:schemeClr>
                </a:solidFill>
                <a:latin typeface="+mj-lt"/>
                <a:ea typeface="+mj-ea"/>
                <a:cs typeface="+mj-cs"/>
              </a:defRPr>
            </a:lvl1pPr>
          </a:lstStyle>
          <a:p>
            <a:r>
              <a:rPr lang="en-US" sz="4400" b="1" dirty="0">
                <a:solidFill>
                  <a:srgbClr val="17406D"/>
                </a:solidFill>
              </a:rPr>
              <a:t>Competitive Position</a:t>
            </a:r>
          </a:p>
        </p:txBody>
      </p:sp>
      <p:cxnSp>
        <p:nvCxnSpPr>
          <p:cNvPr id="11" name="Straight Connector 10">
            <a:extLst>
              <a:ext uri="{FF2B5EF4-FFF2-40B4-BE49-F238E27FC236}">
                <a16:creationId xmlns:a16="http://schemas.microsoft.com/office/drawing/2014/main" id="{9C8C7D48-4CCC-4443-A1B1-01D759D0931E}"/>
              </a:ext>
            </a:extLst>
          </p:cNvPr>
          <p:cNvCxnSpPr/>
          <p:nvPr/>
        </p:nvCxnSpPr>
        <p:spPr>
          <a:xfrm>
            <a:off x="5525655" y="1223452"/>
            <a:ext cx="1140690" cy="0"/>
          </a:xfrm>
          <a:prstGeom prst="line">
            <a:avLst/>
          </a:prstGeom>
          <a:ln w="38100">
            <a:solidFill>
              <a:srgbClr val="17406D"/>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21200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le 4">
            <a:extLst>
              <a:ext uri="{FF2B5EF4-FFF2-40B4-BE49-F238E27FC236}">
                <a16:creationId xmlns:a16="http://schemas.microsoft.com/office/drawing/2014/main" id="{E474BC4D-19D9-4ACE-999A-05E1B21202DB}"/>
              </a:ext>
            </a:extLst>
          </p:cNvPr>
          <p:cNvSpPr txBox="1">
            <a:spLocks/>
          </p:cNvSpPr>
          <p:nvPr/>
        </p:nvSpPr>
        <p:spPr>
          <a:xfrm>
            <a:off x="508001" y="455085"/>
            <a:ext cx="11157817" cy="660511"/>
          </a:xfrm>
          <a:prstGeom prst="rect">
            <a:avLst/>
          </a:prstGeom>
        </p:spPr>
        <p:txBody>
          <a:bodyPr vert="horz" lIns="0" tIns="0" rIns="0" bIns="0" rtlCol="0" anchor="ctr">
            <a:normAutofit fontScale="85000" lnSpcReduction="10000"/>
          </a:bodyPr>
          <a:lstStyle>
            <a:lvl1pPr algn="ctr" defTabSz="914400" rtl="0" eaLnBrk="1" latinLnBrk="0" hangingPunct="1">
              <a:lnSpc>
                <a:spcPct val="90000"/>
              </a:lnSpc>
              <a:spcBef>
                <a:spcPct val="0"/>
              </a:spcBef>
              <a:buNone/>
              <a:defRPr sz="3200" kern="1200">
                <a:solidFill>
                  <a:schemeClr val="bg1">
                    <a:lumMod val="50000"/>
                  </a:schemeClr>
                </a:solidFill>
                <a:latin typeface="+mj-lt"/>
                <a:ea typeface="+mj-ea"/>
                <a:cs typeface="+mj-cs"/>
              </a:defRPr>
            </a:lvl1pPr>
          </a:lstStyle>
          <a:p>
            <a:r>
              <a:rPr lang="en-US" sz="4400" b="1" dirty="0">
                <a:solidFill>
                  <a:srgbClr val="17406D"/>
                </a:solidFill>
              </a:rPr>
              <a:t>Path to Market (regulatory considerations if applicable)</a:t>
            </a:r>
          </a:p>
        </p:txBody>
      </p:sp>
      <p:grpSp>
        <p:nvGrpSpPr>
          <p:cNvPr id="19" name="Group 18">
            <a:extLst>
              <a:ext uri="{FF2B5EF4-FFF2-40B4-BE49-F238E27FC236}">
                <a16:creationId xmlns:a16="http://schemas.microsoft.com/office/drawing/2014/main" id="{BE32EABE-E7F1-49DB-B92E-B3BEFE82FFED}"/>
              </a:ext>
            </a:extLst>
          </p:cNvPr>
          <p:cNvGrpSpPr/>
          <p:nvPr/>
        </p:nvGrpSpPr>
        <p:grpSpPr>
          <a:xfrm>
            <a:off x="431481" y="2745887"/>
            <a:ext cx="2736087" cy="2532326"/>
            <a:chOff x="5363850" y="2318993"/>
            <a:chExt cx="3478491" cy="2809186"/>
          </a:xfrm>
          <a:gradFill flip="none" rotWithShape="1">
            <a:gsLst>
              <a:gs pos="0">
                <a:schemeClr val="bg2">
                  <a:lumMod val="75000"/>
                  <a:shade val="30000"/>
                  <a:satMod val="115000"/>
                </a:schemeClr>
              </a:gs>
              <a:gs pos="50000">
                <a:schemeClr val="bg2">
                  <a:lumMod val="75000"/>
                  <a:shade val="67500"/>
                  <a:satMod val="115000"/>
                </a:schemeClr>
              </a:gs>
              <a:gs pos="100000">
                <a:schemeClr val="bg2">
                  <a:lumMod val="75000"/>
                  <a:shade val="100000"/>
                  <a:satMod val="115000"/>
                </a:schemeClr>
              </a:gs>
            </a:gsLst>
            <a:lin ang="0" scaled="1"/>
            <a:tileRect/>
          </a:gradFill>
        </p:grpSpPr>
        <p:sp>
          <p:nvSpPr>
            <p:cNvPr id="7" name="Rectangle 6">
              <a:extLst>
                <a:ext uri="{FF2B5EF4-FFF2-40B4-BE49-F238E27FC236}">
                  <a16:creationId xmlns:a16="http://schemas.microsoft.com/office/drawing/2014/main" id="{8C0AA4FD-6137-4481-A0C1-8D1D51B01FDE}"/>
                </a:ext>
              </a:extLst>
            </p:cNvPr>
            <p:cNvSpPr/>
            <p:nvPr/>
          </p:nvSpPr>
          <p:spPr>
            <a:xfrm>
              <a:off x="5363850" y="2318993"/>
              <a:ext cx="2865749" cy="2809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Arrow: Pentagon 5">
              <a:extLst>
                <a:ext uri="{FF2B5EF4-FFF2-40B4-BE49-F238E27FC236}">
                  <a16:creationId xmlns:a16="http://schemas.microsoft.com/office/drawing/2014/main" id="{60C32C53-E52F-4D1F-9205-9DE7A933EF18}"/>
                </a:ext>
              </a:extLst>
            </p:cNvPr>
            <p:cNvSpPr/>
            <p:nvPr/>
          </p:nvSpPr>
          <p:spPr>
            <a:xfrm>
              <a:off x="5363850" y="2318993"/>
              <a:ext cx="3478491" cy="2809186"/>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p:txBody>
        </p:sp>
      </p:grpSp>
      <p:sp>
        <p:nvSpPr>
          <p:cNvPr id="22" name="TextBox 21">
            <a:extLst>
              <a:ext uri="{FF2B5EF4-FFF2-40B4-BE49-F238E27FC236}">
                <a16:creationId xmlns:a16="http://schemas.microsoft.com/office/drawing/2014/main" id="{57C132B3-1FA3-41D1-942C-654EBFF8DF2C}"/>
              </a:ext>
            </a:extLst>
          </p:cNvPr>
          <p:cNvSpPr txBox="1"/>
          <p:nvPr/>
        </p:nvSpPr>
        <p:spPr>
          <a:xfrm>
            <a:off x="431480" y="2114383"/>
            <a:ext cx="2254121" cy="523220"/>
          </a:xfrm>
          <a:prstGeom prst="rect">
            <a:avLst/>
          </a:prstGeom>
          <a:noFill/>
          <a:ln w="38100">
            <a:solidFill>
              <a:srgbClr val="63B3DB"/>
            </a:solidFill>
          </a:ln>
        </p:spPr>
        <p:txBody>
          <a:bodyPr wrap="square" rtlCol="0">
            <a:spAutoFit/>
          </a:bodyPr>
          <a:lstStyle/>
          <a:p>
            <a:pPr algn="ctr"/>
            <a:r>
              <a:rPr lang="en-US" sz="2800" dirty="0"/>
              <a:t>Title</a:t>
            </a:r>
          </a:p>
        </p:txBody>
      </p:sp>
      <p:grpSp>
        <p:nvGrpSpPr>
          <p:cNvPr id="20" name="Group 19">
            <a:extLst>
              <a:ext uri="{FF2B5EF4-FFF2-40B4-BE49-F238E27FC236}">
                <a16:creationId xmlns:a16="http://schemas.microsoft.com/office/drawing/2014/main" id="{7B257E19-0F85-41EF-932E-71D81D6E3739}"/>
              </a:ext>
            </a:extLst>
          </p:cNvPr>
          <p:cNvGrpSpPr/>
          <p:nvPr/>
        </p:nvGrpSpPr>
        <p:grpSpPr>
          <a:xfrm>
            <a:off x="3333898" y="2745749"/>
            <a:ext cx="2736087" cy="2532438"/>
            <a:chOff x="6086909" y="2824086"/>
            <a:chExt cx="1895882" cy="1699254"/>
          </a:xfr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0" scaled="1"/>
            <a:tileRect/>
          </a:gradFill>
        </p:grpSpPr>
        <p:sp>
          <p:nvSpPr>
            <p:cNvPr id="37" name="Arrow: Pentagon 36">
              <a:extLst>
                <a:ext uri="{FF2B5EF4-FFF2-40B4-BE49-F238E27FC236}">
                  <a16:creationId xmlns:a16="http://schemas.microsoft.com/office/drawing/2014/main" id="{EDBD56AF-9584-4663-B1FC-8664EC1BA81D}"/>
                </a:ext>
              </a:extLst>
            </p:cNvPr>
            <p:cNvSpPr/>
            <p:nvPr/>
          </p:nvSpPr>
          <p:spPr>
            <a:xfrm>
              <a:off x="6086909" y="2824161"/>
              <a:ext cx="1895882" cy="1699179"/>
            </a:xfrm>
            <a:prstGeom prst="homePlat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8" name="Rectangle 37">
              <a:extLst>
                <a:ext uri="{FF2B5EF4-FFF2-40B4-BE49-F238E27FC236}">
                  <a16:creationId xmlns:a16="http://schemas.microsoft.com/office/drawing/2014/main" id="{1A712304-AE8E-4861-A432-9FE15CB988B3}"/>
                </a:ext>
              </a:extLst>
            </p:cNvPr>
            <p:cNvSpPr/>
            <p:nvPr/>
          </p:nvSpPr>
          <p:spPr>
            <a:xfrm>
              <a:off x="6086909" y="2824086"/>
              <a:ext cx="1561920" cy="169915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p:txBody>
        </p:sp>
      </p:grpSp>
      <p:sp>
        <p:nvSpPr>
          <p:cNvPr id="47" name="TextBox 46">
            <a:extLst>
              <a:ext uri="{FF2B5EF4-FFF2-40B4-BE49-F238E27FC236}">
                <a16:creationId xmlns:a16="http://schemas.microsoft.com/office/drawing/2014/main" id="{B5548C03-EFDA-4A50-A2CF-86BAE5423B77}"/>
              </a:ext>
            </a:extLst>
          </p:cNvPr>
          <p:cNvSpPr txBox="1"/>
          <p:nvPr/>
        </p:nvSpPr>
        <p:spPr>
          <a:xfrm>
            <a:off x="3333898" y="2114383"/>
            <a:ext cx="2254121" cy="523220"/>
          </a:xfrm>
          <a:prstGeom prst="rect">
            <a:avLst/>
          </a:prstGeom>
          <a:noFill/>
          <a:ln w="38100">
            <a:solidFill>
              <a:srgbClr val="469AE6"/>
            </a:solidFill>
          </a:ln>
        </p:spPr>
        <p:txBody>
          <a:bodyPr wrap="square" rtlCol="0">
            <a:spAutoFit/>
          </a:bodyPr>
          <a:lstStyle/>
          <a:p>
            <a:pPr algn="ctr"/>
            <a:r>
              <a:rPr lang="en-US" sz="2800" dirty="0"/>
              <a:t>Title</a:t>
            </a:r>
          </a:p>
        </p:txBody>
      </p:sp>
      <p:sp>
        <p:nvSpPr>
          <p:cNvPr id="40" name="Arrow: Pentagon 39">
            <a:extLst>
              <a:ext uri="{FF2B5EF4-FFF2-40B4-BE49-F238E27FC236}">
                <a16:creationId xmlns:a16="http://schemas.microsoft.com/office/drawing/2014/main" id="{1FC0106C-6B14-41DD-A7E3-C3F4AF05B88C}"/>
              </a:ext>
            </a:extLst>
          </p:cNvPr>
          <p:cNvSpPr/>
          <p:nvPr/>
        </p:nvSpPr>
        <p:spPr>
          <a:xfrm>
            <a:off x="6236316" y="2745824"/>
            <a:ext cx="2736087" cy="2532326"/>
          </a:xfrm>
          <a:prstGeom prst="homePlat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48" name="TextBox 47">
            <a:extLst>
              <a:ext uri="{FF2B5EF4-FFF2-40B4-BE49-F238E27FC236}">
                <a16:creationId xmlns:a16="http://schemas.microsoft.com/office/drawing/2014/main" id="{AD7C9A1F-CCB6-4140-BC70-4E7293049008}"/>
              </a:ext>
            </a:extLst>
          </p:cNvPr>
          <p:cNvSpPr txBox="1"/>
          <p:nvPr/>
        </p:nvSpPr>
        <p:spPr>
          <a:xfrm>
            <a:off x="6236317" y="2114383"/>
            <a:ext cx="2254121" cy="523220"/>
          </a:xfrm>
          <a:prstGeom prst="rect">
            <a:avLst/>
          </a:prstGeom>
          <a:noFill/>
          <a:ln w="38100">
            <a:solidFill>
              <a:srgbClr val="3ABCEB"/>
            </a:solidFill>
          </a:ln>
        </p:spPr>
        <p:txBody>
          <a:bodyPr wrap="square" rtlCol="0">
            <a:spAutoFit/>
          </a:bodyPr>
          <a:lstStyle/>
          <a:p>
            <a:pPr algn="ctr"/>
            <a:r>
              <a:rPr lang="en-US" sz="2800" dirty="0"/>
              <a:t>Title</a:t>
            </a:r>
          </a:p>
        </p:txBody>
      </p:sp>
      <p:sp>
        <p:nvSpPr>
          <p:cNvPr id="58" name="TextBox 57">
            <a:extLst>
              <a:ext uri="{FF2B5EF4-FFF2-40B4-BE49-F238E27FC236}">
                <a16:creationId xmlns:a16="http://schemas.microsoft.com/office/drawing/2014/main" id="{19CADDAD-1446-4130-8CB0-A9429150730D}"/>
              </a:ext>
            </a:extLst>
          </p:cNvPr>
          <p:cNvSpPr txBox="1"/>
          <p:nvPr/>
        </p:nvSpPr>
        <p:spPr>
          <a:xfrm>
            <a:off x="9138735" y="2114383"/>
            <a:ext cx="2254121" cy="523220"/>
          </a:xfrm>
          <a:prstGeom prst="rect">
            <a:avLst/>
          </a:prstGeom>
          <a:noFill/>
          <a:ln w="38100">
            <a:solidFill>
              <a:srgbClr val="00D7E3"/>
            </a:solidFill>
          </a:ln>
        </p:spPr>
        <p:txBody>
          <a:bodyPr wrap="square" rtlCol="0">
            <a:spAutoFit/>
          </a:bodyPr>
          <a:lstStyle/>
          <a:p>
            <a:pPr algn="ctr"/>
            <a:r>
              <a:rPr lang="en-US" sz="2800" dirty="0"/>
              <a:t>Title</a:t>
            </a:r>
          </a:p>
        </p:txBody>
      </p:sp>
      <p:grpSp>
        <p:nvGrpSpPr>
          <p:cNvPr id="25" name="Group 24">
            <a:extLst>
              <a:ext uri="{FF2B5EF4-FFF2-40B4-BE49-F238E27FC236}">
                <a16:creationId xmlns:a16="http://schemas.microsoft.com/office/drawing/2014/main" id="{20E9B0C3-47F5-494A-8994-D76178787D29}"/>
              </a:ext>
            </a:extLst>
          </p:cNvPr>
          <p:cNvGrpSpPr/>
          <p:nvPr/>
        </p:nvGrpSpPr>
        <p:grpSpPr>
          <a:xfrm>
            <a:off x="6319481" y="2745823"/>
            <a:ext cx="2736087" cy="2532326"/>
            <a:chOff x="5363849" y="2318993"/>
            <a:chExt cx="3478491" cy="2809186"/>
          </a:xfrm>
          <a:gradFill flip="none" rotWithShape="1">
            <a:gsLst>
              <a:gs pos="0">
                <a:srgbClr val="00B0F0"/>
              </a:gs>
              <a:gs pos="50000">
                <a:schemeClr val="bg2">
                  <a:lumMod val="75000"/>
                  <a:shade val="67500"/>
                  <a:satMod val="115000"/>
                </a:schemeClr>
              </a:gs>
              <a:gs pos="100000">
                <a:schemeClr val="bg2">
                  <a:lumMod val="75000"/>
                  <a:shade val="100000"/>
                  <a:satMod val="115000"/>
                </a:schemeClr>
              </a:gs>
            </a:gsLst>
            <a:lin ang="0" scaled="1"/>
            <a:tileRect/>
          </a:gradFill>
        </p:grpSpPr>
        <p:sp>
          <p:nvSpPr>
            <p:cNvPr id="26" name="Rectangle 25">
              <a:extLst>
                <a:ext uri="{FF2B5EF4-FFF2-40B4-BE49-F238E27FC236}">
                  <a16:creationId xmlns:a16="http://schemas.microsoft.com/office/drawing/2014/main" id="{BED60910-1B29-4504-A7A7-F55D4378490C}"/>
                </a:ext>
              </a:extLst>
            </p:cNvPr>
            <p:cNvSpPr/>
            <p:nvPr/>
          </p:nvSpPr>
          <p:spPr>
            <a:xfrm>
              <a:off x="5363850" y="2318993"/>
              <a:ext cx="2865750" cy="2809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7" name="Arrow: Pentagon 26">
              <a:extLst>
                <a:ext uri="{FF2B5EF4-FFF2-40B4-BE49-F238E27FC236}">
                  <a16:creationId xmlns:a16="http://schemas.microsoft.com/office/drawing/2014/main" id="{C421CDFE-1FE1-4E99-A70A-AEBB62BD6FA5}"/>
                </a:ext>
              </a:extLst>
            </p:cNvPr>
            <p:cNvSpPr/>
            <p:nvPr/>
          </p:nvSpPr>
          <p:spPr>
            <a:xfrm>
              <a:off x="5363850" y="2318993"/>
              <a:ext cx="3478491" cy="2809186"/>
            </a:xfrm>
            <a:prstGeom prst="homePlat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p:txBody>
        </p:sp>
      </p:grpSp>
      <p:grpSp>
        <p:nvGrpSpPr>
          <p:cNvPr id="30" name="Group 29">
            <a:extLst>
              <a:ext uri="{FF2B5EF4-FFF2-40B4-BE49-F238E27FC236}">
                <a16:creationId xmlns:a16="http://schemas.microsoft.com/office/drawing/2014/main" id="{FBB58C10-6243-4B56-B3E5-0DBFFD92183F}"/>
              </a:ext>
            </a:extLst>
          </p:cNvPr>
          <p:cNvGrpSpPr/>
          <p:nvPr/>
        </p:nvGrpSpPr>
        <p:grpSpPr>
          <a:xfrm>
            <a:off x="9138734" y="2745748"/>
            <a:ext cx="2736087" cy="2532363"/>
            <a:chOff x="6086909" y="2824136"/>
            <a:chExt cx="1895882" cy="1699204"/>
          </a:xfrm>
          <a:gradFill flip="none" rotWithShape="1">
            <a:gsLst>
              <a:gs pos="100000">
                <a:srgbClr val="2DBDEC"/>
              </a:gs>
              <a:gs pos="97000">
                <a:schemeClr val="accent3"/>
              </a:gs>
              <a:gs pos="100000">
                <a:schemeClr val="accent1">
                  <a:lumMod val="60000"/>
                  <a:lumOff val="40000"/>
                  <a:shade val="100000"/>
                  <a:satMod val="115000"/>
                </a:schemeClr>
              </a:gs>
            </a:gsLst>
            <a:lin ang="0" scaled="1"/>
            <a:tileRect/>
          </a:gradFill>
        </p:grpSpPr>
        <p:sp>
          <p:nvSpPr>
            <p:cNvPr id="31" name="Arrow: Pentagon 30">
              <a:extLst>
                <a:ext uri="{FF2B5EF4-FFF2-40B4-BE49-F238E27FC236}">
                  <a16:creationId xmlns:a16="http://schemas.microsoft.com/office/drawing/2014/main" id="{480AECB3-13E8-43FA-85D3-3917C8DDB9B8}"/>
                </a:ext>
              </a:extLst>
            </p:cNvPr>
            <p:cNvSpPr/>
            <p:nvPr/>
          </p:nvSpPr>
          <p:spPr>
            <a:xfrm>
              <a:off x="6086909" y="2824161"/>
              <a:ext cx="1895882" cy="1699179"/>
            </a:xfrm>
            <a:prstGeom prst="homePlat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2" name="Rectangle 31">
              <a:extLst>
                <a:ext uri="{FF2B5EF4-FFF2-40B4-BE49-F238E27FC236}">
                  <a16:creationId xmlns:a16="http://schemas.microsoft.com/office/drawing/2014/main" id="{AC5ED009-087A-4A11-966C-A7E81645400B}"/>
                </a:ext>
              </a:extLst>
            </p:cNvPr>
            <p:cNvSpPr/>
            <p:nvPr/>
          </p:nvSpPr>
          <p:spPr>
            <a:xfrm>
              <a:off x="6086909" y="2824136"/>
              <a:ext cx="1561920" cy="169915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a:p>
              <a:pPr marL="285750" indent="-285750">
                <a:buFont typeface="Arial" panose="020B0604020202020204" pitchFamily="34" charset="0"/>
                <a:buChar char="•"/>
              </a:pPr>
              <a:r>
                <a:rPr lang="en-US" dirty="0">
                  <a:solidFill>
                    <a:schemeClr val="tx1"/>
                  </a:solidFill>
                </a:rPr>
                <a:t>Add text here</a:t>
              </a:r>
            </a:p>
          </p:txBody>
        </p:sp>
      </p:grpSp>
      <p:cxnSp>
        <p:nvCxnSpPr>
          <p:cNvPr id="28" name="Straight Connector 27">
            <a:extLst>
              <a:ext uri="{FF2B5EF4-FFF2-40B4-BE49-F238E27FC236}">
                <a16:creationId xmlns:a16="http://schemas.microsoft.com/office/drawing/2014/main" id="{B7D894D6-6814-4719-8010-57D311B4F147}"/>
              </a:ext>
            </a:extLst>
          </p:cNvPr>
          <p:cNvCxnSpPr/>
          <p:nvPr/>
        </p:nvCxnSpPr>
        <p:spPr>
          <a:xfrm>
            <a:off x="5525655" y="1223452"/>
            <a:ext cx="1140690" cy="0"/>
          </a:xfrm>
          <a:prstGeom prst="line">
            <a:avLst/>
          </a:prstGeom>
          <a:ln w="38100">
            <a:solidFill>
              <a:srgbClr val="17406D"/>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5225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p:cTn id="7" dur="500" fill="hold"/>
                                        <p:tgtEl>
                                          <p:spTgt spid="22"/>
                                        </p:tgtEl>
                                        <p:attrNameLst>
                                          <p:attrName>ppt_w</p:attrName>
                                        </p:attrNameLst>
                                      </p:cBhvr>
                                      <p:tavLst>
                                        <p:tav tm="0">
                                          <p:val>
                                            <p:fltVal val="0"/>
                                          </p:val>
                                        </p:tav>
                                        <p:tav tm="100000">
                                          <p:val>
                                            <p:strVal val="#ppt_w"/>
                                          </p:val>
                                        </p:tav>
                                      </p:tavLst>
                                    </p:anim>
                                    <p:anim calcmode="lin" valueType="num">
                                      <p:cBhvr>
                                        <p:cTn id="8" dur="500" fill="hold"/>
                                        <p:tgtEl>
                                          <p:spTgt spid="22"/>
                                        </p:tgtEl>
                                        <p:attrNameLst>
                                          <p:attrName>ppt_h</p:attrName>
                                        </p:attrNameLst>
                                      </p:cBhvr>
                                      <p:tavLst>
                                        <p:tav tm="0">
                                          <p:val>
                                            <p:fltVal val="0"/>
                                          </p:val>
                                        </p:tav>
                                        <p:tav tm="100000">
                                          <p:val>
                                            <p:strVal val="#ppt_h"/>
                                          </p:val>
                                        </p:tav>
                                      </p:tavLst>
                                    </p:anim>
                                    <p:animEffect transition="in" filter="fade">
                                      <p:cBhvr>
                                        <p:cTn id="9" dur="500"/>
                                        <p:tgtEl>
                                          <p:spTgt spid="22"/>
                                        </p:tgtEl>
                                      </p:cBhvr>
                                    </p:animEffect>
                                  </p:childTnLst>
                                </p:cTn>
                              </p:par>
                            </p:childTnLst>
                          </p:cTn>
                        </p:par>
                        <p:par>
                          <p:cTn id="10" fill="hold">
                            <p:stCondLst>
                              <p:cond delay="500"/>
                            </p:stCondLst>
                            <p:childTnLst>
                              <p:par>
                                <p:cTn id="11" presetID="2" presetClass="entr" presetSubtype="4" fill="hold" nodeType="afterEffect">
                                  <p:stCondLst>
                                    <p:cond delay="0"/>
                                  </p:stCondLst>
                                  <p:childTnLst>
                                    <p:set>
                                      <p:cBhvr>
                                        <p:cTn id="12" dur="1" fill="hold">
                                          <p:stCondLst>
                                            <p:cond delay="0"/>
                                          </p:stCondLst>
                                        </p:cTn>
                                        <p:tgtEl>
                                          <p:spTgt spid="19"/>
                                        </p:tgtEl>
                                        <p:attrNameLst>
                                          <p:attrName>style.visibility</p:attrName>
                                        </p:attrNameLst>
                                      </p:cBhvr>
                                      <p:to>
                                        <p:strVal val="visible"/>
                                      </p:to>
                                    </p:set>
                                    <p:anim calcmode="lin" valueType="num">
                                      <p:cBhvr additive="base">
                                        <p:cTn id="13" dur="500" fill="hold"/>
                                        <p:tgtEl>
                                          <p:spTgt spid="19"/>
                                        </p:tgtEl>
                                        <p:attrNameLst>
                                          <p:attrName>ppt_x</p:attrName>
                                        </p:attrNameLst>
                                      </p:cBhvr>
                                      <p:tavLst>
                                        <p:tav tm="0">
                                          <p:val>
                                            <p:strVal val="#ppt_x"/>
                                          </p:val>
                                        </p:tav>
                                        <p:tav tm="100000">
                                          <p:val>
                                            <p:strVal val="#ppt_x"/>
                                          </p:val>
                                        </p:tav>
                                      </p:tavLst>
                                    </p:anim>
                                    <p:anim calcmode="lin" valueType="num">
                                      <p:cBhvr additive="base">
                                        <p:cTn id="14" dur="500" fill="hold"/>
                                        <p:tgtEl>
                                          <p:spTgt spid="19"/>
                                        </p:tgtEl>
                                        <p:attrNameLst>
                                          <p:attrName>ppt_y</p:attrName>
                                        </p:attrNameLst>
                                      </p:cBhvr>
                                      <p:tavLst>
                                        <p:tav tm="0">
                                          <p:val>
                                            <p:strVal val="1+#ppt_h/2"/>
                                          </p:val>
                                        </p:tav>
                                        <p:tav tm="100000">
                                          <p:val>
                                            <p:strVal val="#ppt_y"/>
                                          </p:val>
                                        </p:tav>
                                      </p:tavLst>
                                    </p:anim>
                                  </p:childTnLst>
                                </p:cTn>
                              </p:par>
                            </p:childTnLst>
                          </p:cTn>
                        </p:par>
                        <p:par>
                          <p:cTn id="15" fill="hold">
                            <p:stCondLst>
                              <p:cond delay="1000"/>
                            </p:stCondLst>
                            <p:childTnLst>
                              <p:par>
                                <p:cTn id="16" presetID="53" presetClass="entr" presetSubtype="16" fill="hold" grpId="0" nodeType="afterEffect">
                                  <p:stCondLst>
                                    <p:cond delay="0"/>
                                  </p:stCondLst>
                                  <p:childTnLst>
                                    <p:set>
                                      <p:cBhvr>
                                        <p:cTn id="17" dur="1" fill="hold">
                                          <p:stCondLst>
                                            <p:cond delay="0"/>
                                          </p:stCondLst>
                                        </p:cTn>
                                        <p:tgtEl>
                                          <p:spTgt spid="47"/>
                                        </p:tgtEl>
                                        <p:attrNameLst>
                                          <p:attrName>style.visibility</p:attrName>
                                        </p:attrNameLst>
                                      </p:cBhvr>
                                      <p:to>
                                        <p:strVal val="visible"/>
                                      </p:to>
                                    </p:set>
                                    <p:anim calcmode="lin" valueType="num">
                                      <p:cBhvr>
                                        <p:cTn id="18" dur="500" fill="hold"/>
                                        <p:tgtEl>
                                          <p:spTgt spid="47"/>
                                        </p:tgtEl>
                                        <p:attrNameLst>
                                          <p:attrName>ppt_w</p:attrName>
                                        </p:attrNameLst>
                                      </p:cBhvr>
                                      <p:tavLst>
                                        <p:tav tm="0">
                                          <p:val>
                                            <p:fltVal val="0"/>
                                          </p:val>
                                        </p:tav>
                                        <p:tav tm="100000">
                                          <p:val>
                                            <p:strVal val="#ppt_w"/>
                                          </p:val>
                                        </p:tav>
                                      </p:tavLst>
                                    </p:anim>
                                    <p:anim calcmode="lin" valueType="num">
                                      <p:cBhvr>
                                        <p:cTn id="19" dur="500" fill="hold"/>
                                        <p:tgtEl>
                                          <p:spTgt spid="47"/>
                                        </p:tgtEl>
                                        <p:attrNameLst>
                                          <p:attrName>ppt_h</p:attrName>
                                        </p:attrNameLst>
                                      </p:cBhvr>
                                      <p:tavLst>
                                        <p:tav tm="0">
                                          <p:val>
                                            <p:fltVal val="0"/>
                                          </p:val>
                                        </p:tav>
                                        <p:tav tm="100000">
                                          <p:val>
                                            <p:strVal val="#ppt_h"/>
                                          </p:val>
                                        </p:tav>
                                      </p:tavLst>
                                    </p:anim>
                                    <p:animEffect transition="in" filter="fade">
                                      <p:cBhvr>
                                        <p:cTn id="20" dur="500"/>
                                        <p:tgtEl>
                                          <p:spTgt spid="47"/>
                                        </p:tgtEl>
                                      </p:cBhvr>
                                    </p:animEffect>
                                  </p:childTnLst>
                                </p:cTn>
                              </p:par>
                            </p:childTnLst>
                          </p:cTn>
                        </p:par>
                        <p:par>
                          <p:cTn id="21" fill="hold">
                            <p:stCondLst>
                              <p:cond delay="1500"/>
                            </p:stCondLst>
                            <p:childTnLst>
                              <p:par>
                                <p:cTn id="22" presetID="2" presetClass="entr" presetSubtype="4" fill="hold" nodeType="afterEffect">
                                  <p:stCondLst>
                                    <p:cond delay="0"/>
                                  </p:stCondLst>
                                  <p:childTnLst>
                                    <p:set>
                                      <p:cBhvr>
                                        <p:cTn id="23" dur="1" fill="hold">
                                          <p:stCondLst>
                                            <p:cond delay="0"/>
                                          </p:stCondLst>
                                        </p:cTn>
                                        <p:tgtEl>
                                          <p:spTgt spid="20"/>
                                        </p:tgtEl>
                                        <p:attrNameLst>
                                          <p:attrName>style.visibility</p:attrName>
                                        </p:attrNameLst>
                                      </p:cBhvr>
                                      <p:to>
                                        <p:strVal val="visible"/>
                                      </p:to>
                                    </p:set>
                                    <p:anim calcmode="lin" valueType="num">
                                      <p:cBhvr additive="base">
                                        <p:cTn id="24" dur="500" fill="hold"/>
                                        <p:tgtEl>
                                          <p:spTgt spid="20"/>
                                        </p:tgtEl>
                                        <p:attrNameLst>
                                          <p:attrName>ppt_x</p:attrName>
                                        </p:attrNameLst>
                                      </p:cBhvr>
                                      <p:tavLst>
                                        <p:tav tm="0">
                                          <p:val>
                                            <p:strVal val="#ppt_x"/>
                                          </p:val>
                                        </p:tav>
                                        <p:tav tm="100000">
                                          <p:val>
                                            <p:strVal val="#ppt_x"/>
                                          </p:val>
                                        </p:tav>
                                      </p:tavLst>
                                    </p:anim>
                                    <p:anim calcmode="lin" valueType="num">
                                      <p:cBhvr additive="base">
                                        <p:cTn id="25" dur="500" fill="hold"/>
                                        <p:tgtEl>
                                          <p:spTgt spid="20"/>
                                        </p:tgtEl>
                                        <p:attrNameLst>
                                          <p:attrName>ppt_y</p:attrName>
                                        </p:attrNameLst>
                                      </p:cBhvr>
                                      <p:tavLst>
                                        <p:tav tm="0">
                                          <p:val>
                                            <p:strVal val="1+#ppt_h/2"/>
                                          </p:val>
                                        </p:tav>
                                        <p:tav tm="100000">
                                          <p:val>
                                            <p:strVal val="#ppt_y"/>
                                          </p:val>
                                        </p:tav>
                                      </p:tavLst>
                                    </p:anim>
                                  </p:childTnLst>
                                </p:cTn>
                              </p:par>
                            </p:childTnLst>
                          </p:cTn>
                        </p:par>
                        <p:par>
                          <p:cTn id="26" fill="hold">
                            <p:stCondLst>
                              <p:cond delay="2000"/>
                            </p:stCondLst>
                            <p:childTnLst>
                              <p:par>
                                <p:cTn id="27" presetID="53" presetClass="entr" presetSubtype="16" fill="hold" grpId="0" nodeType="afterEffect">
                                  <p:stCondLst>
                                    <p:cond delay="0"/>
                                  </p:stCondLst>
                                  <p:childTnLst>
                                    <p:set>
                                      <p:cBhvr>
                                        <p:cTn id="28" dur="1" fill="hold">
                                          <p:stCondLst>
                                            <p:cond delay="0"/>
                                          </p:stCondLst>
                                        </p:cTn>
                                        <p:tgtEl>
                                          <p:spTgt spid="48"/>
                                        </p:tgtEl>
                                        <p:attrNameLst>
                                          <p:attrName>style.visibility</p:attrName>
                                        </p:attrNameLst>
                                      </p:cBhvr>
                                      <p:to>
                                        <p:strVal val="visible"/>
                                      </p:to>
                                    </p:set>
                                    <p:anim calcmode="lin" valueType="num">
                                      <p:cBhvr>
                                        <p:cTn id="29" dur="500" fill="hold"/>
                                        <p:tgtEl>
                                          <p:spTgt spid="48"/>
                                        </p:tgtEl>
                                        <p:attrNameLst>
                                          <p:attrName>ppt_w</p:attrName>
                                        </p:attrNameLst>
                                      </p:cBhvr>
                                      <p:tavLst>
                                        <p:tav tm="0">
                                          <p:val>
                                            <p:fltVal val="0"/>
                                          </p:val>
                                        </p:tav>
                                        <p:tav tm="100000">
                                          <p:val>
                                            <p:strVal val="#ppt_w"/>
                                          </p:val>
                                        </p:tav>
                                      </p:tavLst>
                                    </p:anim>
                                    <p:anim calcmode="lin" valueType="num">
                                      <p:cBhvr>
                                        <p:cTn id="30" dur="500" fill="hold"/>
                                        <p:tgtEl>
                                          <p:spTgt spid="48"/>
                                        </p:tgtEl>
                                        <p:attrNameLst>
                                          <p:attrName>ppt_h</p:attrName>
                                        </p:attrNameLst>
                                      </p:cBhvr>
                                      <p:tavLst>
                                        <p:tav tm="0">
                                          <p:val>
                                            <p:fltVal val="0"/>
                                          </p:val>
                                        </p:tav>
                                        <p:tav tm="100000">
                                          <p:val>
                                            <p:strVal val="#ppt_h"/>
                                          </p:val>
                                        </p:tav>
                                      </p:tavLst>
                                    </p:anim>
                                    <p:animEffect transition="in" filter="fade">
                                      <p:cBhvr>
                                        <p:cTn id="31" dur="500"/>
                                        <p:tgtEl>
                                          <p:spTgt spid="48"/>
                                        </p:tgtEl>
                                      </p:cBhvr>
                                    </p:animEffect>
                                  </p:childTnLst>
                                </p:cTn>
                              </p:par>
                            </p:childTnLst>
                          </p:cTn>
                        </p:par>
                        <p:par>
                          <p:cTn id="32" fill="hold">
                            <p:stCondLst>
                              <p:cond delay="2500"/>
                            </p:stCondLst>
                            <p:childTnLst>
                              <p:par>
                                <p:cTn id="33" presetID="53" presetClass="entr" presetSubtype="16" fill="hold" grpId="0" nodeType="afterEffect">
                                  <p:stCondLst>
                                    <p:cond delay="0"/>
                                  </p:stCondLst>
                                  <p:childTnLst>
                                    <p:set>
                                      <p:cBhvr>
                                        <p:cTn id="34" dur="1" fill="hold">
                                          <p:stCondLst>
                                            <p:cond delay="0"/>
                                          </p:stCondLst>
                                        </p:cTn>
                                        <p:tgtEl>
                                          <p:spTgt spid="58"/>
                                        </p:tgtEl>
                                        <p:attrNameLst>
                                          <p:attrName>style.visibility</p:attrName>
                                        </p:attrNameLst>
                                      </p:cBhvr>
                                      <p:to>
                                        <p:strVal val="visible"/>
                                      </p:to>
                                    </p:set>
                                    <p:anim calcmode="lin" valueType="num">
                                      <p:cBhvr>
                                        <p:cTn id="35" dur="500" fill="hold"/>
                                        <p:tgtEl>
                                          <p:spTgt spid="58"/>
                                        </p:tgtEl>
                                        <p:attrNameLst>
                                          <p:attrName>ppt_w</p:attrName>
                                        </p:attrNameLst>
                                      </p:cBhvr>
                                      <p:tavLst>
                                        <p:tav tm="0">
                                          <p:val>
                                            <p:fltVal val="0"/>
                                          </p:val>
                                        </p:tav>
                                        <p:tav tm="100000">
                                          <p:val>
                                            <p:strVal val="#ppt_w"/>
                                          </p:val>
                                        </p:tav>
                                      </p:tavLst>
                                    </p:anim>
                                    <p:anim calcmode="lin" valueType="num">
                                      <p:cBhvr>
                                        <p:cTn id="36" dur="500" fill="hold"/>
                                        <p:tgtEl>
                                          <p:spTgt spid="58"/>
                                        </p:tgtEl>
                                        <p:attrNameLst>
                                          <p:attrName>ppt_h</p:attrName>
                                        </p:attrNameLst>
                                      </p:cBhvr>
                                      <p:tavLst>
                                        <p:tav tm="0">
                                          <p:val>
                                            <p:fltVal val="0"/>
                                          </p:val>
                                        </p:tav>
                                        <p:tav tm="100000">
                                          <p:val>
                                            <p:strVal val="#ppt_h"/>
                                          </p:val>
                                        </p:tav>
                                      </p:tavLst>
                                    </p:anim>
                                    <p:animEffect transition="in" filter="fade">
                                      <p:cBhvr>
                                        <p:cTn id="37" dur="500"/>
                                        <p:tgtEl>
                                          <p:spTgt spid="58"/>
                                        </p:tgtEl>
                                      </p:cBhvr>
                                    </p:animEffect>
                                  </p:childTnLst>
                                </p:cTn>
                              </p:par>
                            </p:childTnLst>
                          </p:cTn>
                        </p:par>
                        <p:par>
                          <p:cTn id="38" fill="hold">
                            <p:stCondLst>
                              <p:cond delay="3000"/>
                            </p:stCondLst>
                            <p:childTnLst>
                              <p:par>
                                <p:cTn id="39" presetID="2" presetClass="entr" presetSubtype="4" fill="hold" nodeType="afterEffect">
                                  <p:stCondLst>
                                    <p:cond delay="0"/>
                                  </p:stCondLst>
                                  <p:childTnLst>
                                    <p:set>
                                      <p:cBhvr>
                                        <p:cTn id="40" dur="1" fill="hold">
                                          <p:stCondLst>
                                            <p:cond delay="0"/>
                                          </p:stCondLst>
                                        </p:cTn>
                                        <p:tgtEl>
                                          <p:spTgt spid="25"/>
                                        </p:tgtEl>
                                        <p:attrNameLst>
                                          <p:attrName>style.visibility</p:attrName>
                                        </p:attrNameLst>
                                      </p:cBhvr>
                                      <p:to>
                                        <p:strVal val="visible"/>
                                      </p:to>
                                    </p:set>
                                    <p:anim calcmode="lin" valueType="num">
                                      <p:cBhvr additive="base">
                                        <p:cTn id="41" dur="500" fill="hold"/>
                                        <p:tgtEl>
                                          <p:spTgt spid="25"/>
                                        </p:tgtEl>
                                        <p:attrNameLst>
                                          <p:attrName>ppt_x</p:attrName>
                                        </p:attrNameLst>
                                      </p:cBhvr>
                                      <p:tavLst>
                                        <p:tav tm="0">
                                          <p:val>
                                            <p:strVal val="#ppt_x"/>
                                          </p:val>
                                        </p:tav>
                                        <p:tav tm="100000">
                                          <p:val>
                                            <p:strVal val="#ppt_x"/>
                                          </p:val>
                                        </p:tav>
                                      </p:tavLst>
                                    </p:anim>
                                    <p:anim calcmode="lin" valueType="num">
                                      <p:cBhvr additive="base">
                                        <p:cTn id="42" dur="500" fill="hold"/>
                                        <p:tgtEl>
                                          <p:spTgt spid="25"/>
                                        </p:tgtEl>
                                        <p:attrNameLst>
                                          <p:attrName>ppt_y</p:attrName>
                                        </p:attrNameLst>
                                      </p:cBhvr>
                                      <p:tavLst>
                                        <p:tav tm="0">
                                          <p:val>
                                            <p:strVal val="1+#ppt_h/2"/>
                                          </p:val>
                                        </p:tav>
                                        <p:tav tm="100000">
                                          <p:val>
                                            <p:strVal val="#ppt_y"/>
                                          </p:val>
                                        </p:tav>
                                      </p:tavLst>
                                    </p:anim>
                                  </p:childTnLst>
                                </p:cTn>
                              </p:par>
                            </p:childTnLst>
                          </p:cTn>
                        </p:par>
                        <p:par>
                          <p:cTn id="43" fill="hold">
                            <p:stCondLst>
                              <p:cond delay="3500"/>
                            </p:stCondLst>
                            <p:childTnLst>
                              <p:par>
                                <p:cTn id="44" presetID="2" presetClass="entr" presetSubtype="4" fill="hold" nodeType="afterEffect">
                                  <p:stCondLst>
                                    <p:cond delay="0"/>
                                  </p:stCondLst>
                                  <p:childTnLst>
                                    <p:set>
                                      <p:cBhvr>
                                        <p:cTn id="45" dur="1" fill="hold">
                                          <p:stCondLst>
                                            <p:cond delay="0"/>
                                          </p:stCondLst>
                                        </p:cTn>
                                        <p:tgtEl>
                                          <p:spTgt spid="30"/>
                                        </p:tgtEl>
                                        <p:attrNameLst>
                                          <p:attrName>style.visibility</p:attrName>
                                        </p:attrNameLst>
                                      </p:cBhvr>
                                      <p:to>
                                        <p:strVal val="visible"/>
                                      </p:to>
                                    </p:set>
                                    <p:anim calcmode="lin" valueType="num">
                                      <p:cBhvr additive="base">
                                        <p:cTn id="46" dur="500" fill="hold"/>
                                        <p:tgtEl>
                                          <p:spTgt spid="30"/>
                                        </p:tgtEl>
                                        <p:attrNameLst>
                                          <p:attrName>ppt_x</p:attrName>
                                        </p:attrNameLst>
                                      </p:cBhvr>
                                      <p:tavLst>
                                        <p:tav tm="0">
                                          <p:val>
                                            <p:strVal val="#ppt_x"/>
                                          </p:val>
                                        </p:tav>
                                        <p:tav tm="100000">
                                          <p:val>
                                            <p:strVal val="#ppt_x"/>
                                          </p:val>
                                        </p:tav>
                                      </p:tavLst>
                                    </p:anim>
                                    <p:anim calcmode="lin" valueType="num">
                                      <p:cBhvr additive="base">
                                        <p:cTn id="47"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47" grpId="0" animBg="1"/>
      <p:bldP spid="48" grpId="0" animBg="1"/>
      <p:bldP spid="58" grpId="0" animBg="1"/>
    </p:bldLst>
  </p:timing>
</p:sld>
</file>

<file path=ppt/theme/theme1.xml><?xml version="1.0" encoding="utf-8"?>
<a:theme xmlns:a="http://schemas.openxmlformats.org/drawingml/2006/main" name="Office Them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3CE743717BF4D4A9A4C2221773FA508" ma:contentTypeVersion="11" ma:contentTypeDescription="Create a new document." ma:contentTypeScope="" ma:versionID="aa0875da9d776066a1e3856646870765">
  <xsd:schema xmlns:xsd="http://www.w3.org/2001/XMLSchema" xmlns:xs="http://www.w3.org/2001/XMLSchema" xmlns:p="http://schemas.microsoft.com/office/2006/metadata/properties" xmlns:ns2="80b1581a-4016-4afe-886e-6be96e5e0505" xmlns:ns3="fc3d9594-a2f6-408d-8e70-0a2414c6cb58" targetNamespace="http://schemas.microsoft.com/office/2006/metadata/properties" ma:root="true" ma:fieldsID="5f06b7b28316d6dc8af86263c8737ed8" ns2:_="" ns3:_="">
    <xsd:import namespace="80b1581a-4016-4afe-886e-6be96e5e0505"/>
    <xsd:import namespace="fc3d9594-a2f6-408d-8e70-0a2414c6cb5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0b1581a-4016-4afe-886e-6be96e5e0505"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3390064a-5cad-44f2-966c-769f8f3c45e9}" ma:internalName="TaxCatchAll" ma:showField="CatchAllData" ma:web="80b1581a-4016-4afe-886e-6be96e5e0505">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c3d9594-a2f6-408d-8e70-0a2414c6cb58"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3a2814ed-98e2-422a-8137-48cf59334fe3"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c3d9594-a2f6-408d-8e70-0a2414c6cb58">
      <Terms xmlns="http://schemas.microsoft.com/office/infopath/2007/PartnerControls"/>
    </lcf76f155ced4ddcb4097134ff3c332f>
    <TaxCatchAll xmlns="80b1581a-4016-4afe-886e-6be96e5e0505" xsi:nil="true"/>
  </documentManagement>
</p:properties>
</file>

<file path=customXml/itemProps1.xml><?xml version="1.0" encoding="utf-8"?>
<ds:datastoreItem xmlns:ds="http://schemas.openxmlformats.org/officeDocument/2006/customXml" ds:itemID="{5A1A81FA-9F57-42A6-967D-E5CDEE4BF94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0b1581a-4016-4afe-886e-6be96e5e0505"/>
    <ds:schemaRef ds:uri="fc3d9594-a2f6-408d-8e70-0a2414c6cb5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F4E4056-E467-4078-A3AF-0BF4F2661464}">
  <ds:schemaRefs>
    <ds:schemaRef ds:uri="http://schemas.microsoft.com/sharepoint/v3/contenttype/forms"/>
  </ds:schemaRefs>
</ds:datastoreItem>
</file>

<file path=customXml/itemProps3.xml><?xml version="1.0" encoding="utf-8"?>
<ds:datastoreItem xmlns:ds="http://schemas.openxmlformats.org/officeDocument/2006/customXml" ds:itemID="{D0AD1512-49DC-4D94-B2C3-07CD5FD0E0DA}">
  <ds:schemaRefs>
    <ds:schemaRef ds:uri="http://purl.org/dc/elements/1.1/"/>
    <ds:schemaRef ds:uri="http://schemas.microsoft.com/office/2006/metadata/properties"/>
    <ds:schemaRef ds:uri="http://schemas.openxmlformats.org/package/2006/metadata/core-properties"/>
    <ds:schemaRef ds:uri="http://schemas.microsoft.com/office/2006/documentManagement/types"/>
    <ds:schemaRef ds:uri="http://schemas.microsoft.com/office/infopath/2007/PartnerControls"/>
    <ds:schemaRef ds:uri="http://purl.org/dc/terms/"/>
    <ds:schemaRef ds:uri="http://purl.org/dc/dcmitype/"/>
    <ds:schemaRef ds:uri="80b1581a-4016-4afe-886e-6be96e5e0505"/>
    <ds:schemaRef ds:uri="fc3d9594-a2f6-408d-8e70-0a2414c6cb58"/>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4566</TotalTime>
  <Words>769</Words>
  <Application>Microsoft Office PowerPoint</Application>
  <PresentationFormat>Widescreen</PresentationFormat>
  <Paragraphs>134</Paragraphs>
  <Slides>11</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Roboto Light</vt:lpstr>
      <vt:lpstr>Office Theme</vt:lpstr>
      <vt:lpstr>PowerPoint Presentation</vt:lpstr>
      <vt:lpstr>PowerPoint Presentation</vt:lpstr>
      <vt:lpstr>PowerPoint Presentation</vt:lpstr>
      <vt:lpstr>PowerPoint Presentation</vt:lpstr>
      <vt:lpstr>Commercial and/or Government Market Opportunity</vt:lpstr>
      <vt:lpstr>PowerPoint Presentation</vt:lpstr>
      <vt:lpstr>PowerPoint Presentation</vt:lpstr>
      <vt:lpstr>PowerPoint Presentation</vt:lpstr>
      <vt:lpstr>PowerPoint Presentation</vt:lpstr>
      <vt:lpstr>PowerPoint Presentation</vt:lpstr>
      <vt:lpstr>Your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Hoffman, Lauren</dc:creator>
  <cp:lastModifiedBy>Palestrini, Lauren</cp:lastModifiedBy>
  <cp:revision>8</cp:revision>
  <dcterms:created xsi:type="dcterms:W3CDTF">2020-10-24T21:14:47Z</dcterms:created>
  <dcterms:modified xsi:type="dcterms:W3CDTF">2024-09-18T22:10:45Z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0x010100C3CE743717BF4D4A9A4C2221773FA508</vt:lpwstr>
  </property>
  <property fmtid="{D5CDD505-2E9C-101B-9397-08002B2CF9AE}" pid="3" name="MediaServiceImageTags">
    <vt:lpwstr/>
  </property>
</Properties>
</file>