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995" r:id="rId2"/>
    <p:sldId id="1007" r:id="rId3"/>
    <p:sldId id="806" r:id="rId4"/>
    <p:sldId id="1008" r:id="rId5"/>
    <p:sldId id="1013" r:id="rId6"/>
    <p:sldId id="259" r:id="rId7"/>
    <p:sldId id="947" r:id="rId8"/>
    <p:sldId id="994" r:id="rId9"/>
    <p:sldId id="949" r:id="rId10"/>
    <p:sldId id="1009" r:id="rId11"/>
    <p:sldId id="976" r:id="rId12"/>
    <p:sldId id="300" r:id="rId13"/>
    <p:sldId id="808" r:id="rId14"/>
    <p:sldId id="1004" r:id="rId15"/>
    <p:sldId id="561" r:id="rId16"/>
    <p:sldId id="484" r:id="rId17"/>
    <p:sldId id="1010" r:id="rId18"/>
    <p:sldId id="997" r:id="rId19"/>
    <p:sldId id="826" r:id="rId20"/>
    <p:sldId id="555" r:id="rId21"/>
    <p:sldId id="402" r:id="rId22"/>
    <p:sldId id="648" r:id="rId23"/>
    <p:sldId id="649" r:id="rId24"/>
    <p:sldId id="1015" r:id="rId25"/>
    <p:sldId id="1011" r:id="rId26"/>
    <p:sldId id="432" r:id="rId27"/>
    <p:sldId id="437" r:id="rId28"/>
    <p:sldId id="433" r:id="rId29"/>
    <p:sldId id="430" r:id="rId30"/>
    <p:sldId id="425" r:id="rId31"/>
    <p:sldId id="1016" r:id="rId32"/>
    <p:sldId id="1014" r:id="rId33"/>
    <p:sldId id="810" r:id="rId34"/>
    <p:sldId id="261" r:id="rId35"/>
    <p:sldId id="273" r:id="rId36"/>
    <p:sldId id="811" r:id="rId37"/>
    <p:sldId id="284" r:id="rId38"/>
    <p:sldId id="275" r:id="rId39"/>
    <p:sldId id="812" r:id="rId40"/>
    <p:sldId id="814" r:id="rId41"/>
    <p:sldId id="816" r:id="rId42"/>
    <p:sldId id="332" r:id="rId43"/>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7F7F7F"/>
    <a:srgbClr val="008F00"/>
    <a:srgbClr val="000000"/>
    <a:srgbClr val="178E69"/>
    <a:srgbClr val="0432FF"/>
    <a:srgbClr val="FFFFFF"/>
    <a:srgbClr val="E6E6E6"/>
    <a:srgbClr val="E99BEB"/>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2"/>
    <p:restoredTop sz="92651" autoAdjust="0"/>
  </p:normalViewPr>
  <p:slideViewPr>
    <p:cSldViewPr snapToGrid="0" snapToObjects="1">
      <p:cViewPr varScale="1">
        <p:scale>
          <a:sx n="117" d="100"/>
          <a:sy n="117" d="100"/>
        </p:scale>
        <p:origin x="184" y="712"/>
      </p:cViewPr>
      <p:guideLst>
        <p:guide orient="horz" pos="1620"/>
        <p:guide pos="2880"/>
      </p:guideLst>
    </p:cSldViewPr>
  </p:slideViewPr>
  <p:notesTextViewPr>
    <p:cViewPr>
      <p:scale>
        <a:sx n="100" d="100"/>
        <a:sy n="100" d="100"/>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768492-BB8F-184D-ABFF-0C23F3E49472}" type="datetimeFigureOut">
              <a:rPr lang="en-US" smtClean="0"/>
              <a:t>1/20/26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7C2344-01A5-7B48-B75A-1EB98F6A3C2D}" type="slidenum">
              <a:rPr lang="en-US" smtClean="0"/>
              <a:t>‹#›</a:t>
            </a:fld>
            <a:endParaRPr lang="en-US"/>
          </a:p>
        </p:txBody>
      </p:sp>
    </p:spTree>
    <p:extLst>
      <p:ext uri="{BB962C8B-B14F-4D97-AF65-F5344CB8AC3E}">
        <p14:creationId xmlns:p14="http://schemas.microsoft.com/office/powerpoint/2010/main" val="618925848"/>
      </p:ext>
    </p:extLst>
  </p:cSld>
  <p:clrMap bg1="lt1" tx1="dk1" bg2="lt2" tx2="dk2" accent1="accent1" accent2="accent2" accent3="accent3" accent4="accent4" accent5="accent5" accent6="accent6" hlink="hlink" folHlink="folHlink"/>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C2344-01A5-7B48-B75A-1EB98F6A3C2D}" type="slidenum">
              <a:rPr lang="en-US" smtClean="0"/>
              <a:t>1</a:t>
            </a:fld>
            <a:endParaRPr lang="en-US"/>
          </a:p>
        </p:txBody>
      </p:sp>
    </p:spTree>
    <p:extLst>
      <p:ext uri="{BB962C8B-B14F-4D97-AF65-F5344CB8AC3E}">
        <p14:creationId xmlns:p14="http://schemas.microsoft.com/office/powerpoint/2010/main" val="246466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Talin</a:t>
            </a:r>
            <a:r>
              <a:rPr lang="en-US" dirty="0"/>
              <a:t> binding to integrin: L325R </a:t>
            </a:r>
            <a:r>
              <a:rPr lang="mr-IN" dirty="0"/>
              <a:t>–</a:t>
            </a:r>
            <a:r>
              <a:rPr lang="en-US" dirty="0"/>
              <a:t> abolished MPR region binding; </a:t>
            </a:r>
            <a:r>
              <a:rPr lang="mr-IN" sz="1200" b="0" i="0" kern="1200" dirty="0">
                <a:solidFill>
                  <a:schemeClr val="tx1"/>
                </a:solidFill>
                <a:effectLst/>
                <a:latin typeface="+mn-lt"/>
                <a:ea typeface="+mn-ea"/>
                <a:cs typeface="+mn-cs"/>
              </a:rPr>
              <a:t>W359A</a:t>
            </a:r>
            <a:r>
              <a:rPr lang="en-US" sz="1200" b="0" i="0" kern="1200" baseline="0" dirty="0">
                <a:solidFill>
                  <a:schemeClr val="tx1"/>
                </a:solidFill>
                <a:effectLst/>
                <a:latin typeface="+mn-lt"/>
                <a:ea typeface="+mn-ea"/>
                <a:cs typeface="+mn-cs"/>
              </a:rPr>
              <a:t> -&gt; NPLY sequence (membrane distal). First, binding to NPLY (strong, F3 domain mediated), then MPR (weak; but essential for integrin activation; F3?)</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Rasa3: </a:t>
            </a:r>
          </a:p>
          <a:p>
            <a:r>
              <a:rPr lang="en-US" sz="1200" b="0" i="1" kern="1200" dirty="0">
                <a:solidFill>
                  <a:schemeClr val="tx1"/>
                </a:solidFill>
                <a:effectLst/>
                <a:latin typeface="+mn-lt"/>
                <a:ea typeface="+mn-ea"/>
                <a:cs typeface="+mn-cs"/>
              </a:rPr>
              <a:t>Cell stimulation and increase of PIP3 and/or IP4 do not affect RASA3 </a:t>
            </a:r>
            <a:r>
              <a:rPr lang="en-US" sz="1200" b="0" i="1" kern="1200" dirty="0" err="1">
                <a:solidFill>
                  <a:schemeClr val="tx1"/>
                </a:solidFill>
                <a:effectLst/>
                <a:latin typeface="+mn-lt"/>
                <a:ea typeface="+mn-ea"/>
                <a:cs typeface="+mn-cs"/>
              </a:rPr>
              <a:t>localization.Presumably</a:t>
            </a:r>
            <a:r>
              <a:rPr lang="en-US" sz="1200" b="0" i="1" kern="1200" dirty="0">
                <a:solidFill>
                  <a:schemeClr val="tx1"/>
                </a:solidFill>
                <a:effectLst/>
                <a:latin typeface="+mn-lt"/>
                <a:ea typeface="+mn-ea"/>
                <a:cs typeface="+mn-cs"/>
              </a:rPr>
              <a:t> PIP3 binding could have an inhibitory effect on </a:t>
            </a:r>
            <a:r>
              <a:rPr lang="en-US" sz="1200" b="0" i="1" kern="1200" dirty="0" err="1">
                <a:solidFill>
                  <a:schemeClr val="tx1"/>
                </a:solidFill>
                <a:effectLst/>
                <a:latin typeface="+mn-lt"/>
                <a:ea typeface="+mn-ea"/>
                <a:cs typeface="+mn-cs"/>
              </a:rPr>
              <a:t>RapGAP</a:t>
            </a:r>
            <a:r>
              <a:rPr lang="en-US" sz="1200" b="0" i="1" kern="1200" dirty="0">
                <a:solidFill>
                  <a:schemeClr val="tx1"/>
                </a:solidFill>
                <a:effectLst/>
                <a:latin typeface="+mn-lt"/>
                <a:ea typeface="+mn-ea"/>
                <a:cs typeface="+mn-cs"/>
              </a:rPr>
              <a:t> function while not affecting the localization.</a:t>
            </a:r>
          </a:p>
          <a:p>
            <a:r>
              <a:rPr lang="en-US" b="0" i="1" dirty="0"/>
              <a:t>Rasa3 part of the GAP1 family: GAP1m and Rasa3 with atypical C2 domains – NOT Ca2+ sensitive (unlike CAPRI and RASAL); R3 has same affinity for PIP2 and PIP3 (</a:t>
            </a:r>
            <a:r>
              <a:rPr lang="en-US" b="0" i="1" dirty="0" err="1"/>
              <a:t>uM</a:t>
            </a:r>
            <a:r>
              <a:rPr lang="en-US" b="0" i="1" dirty="0"/>
              <a:t>) – unlike GAP1m which prefers PIP3; Gap1m only </a:t>
            </a:r>
            <a:r>
              <a:rPr lang="en-US" b="0" i="1" dirty="0" err="1"/>
              <a:t>RasGAP</a:t>
            </a:r>
            <a:endParaRPr lang="en-US" b="0" i="1" dirty="0"/>
          </a:p>
          <a:p>
            <a:r>
              <a:rPr lang="en-US" b="0" i="1" dirty="0"/>
              <a:t>Mechanistically </a:t>
            </a:r>
            <a:r>
              <a:rPr lang="en-US" b="0" i="1" dirty="0" err="1"/>
              <a:t>RapGAP</a:t>
            </a:r>
            <a:r>
              <a:rPr lang="en-US" b="0" i="1" dirty="0"/>
              <a:t> activity in R3 is more similar to a </a:t>
            </a:r>
            <a:r>
              <a:rPr lang="en-US" b="0" i="1" dirty="0" err="1"/>
              <a:t>RasGAP</a:t>
            </a:r>
            <a:r>
              <a:rPr lang="en-US" b="0" i="1" dirty="0"/>
              <a:t> than a </a:t>
            </a:r>
            <a:r>
              <a:rPr lang="en-US" b="0" i="1" dirty="0" err="1"/>
              <a:t>RapGAP</a:t>
            </a:r>
            <a:r>
              <a:rPr lang="en-US" b="0" i="1" dirty="0"/>
              <a:t> protein (</a:t>
            </a:r>
            <a:r>
              <a:rPr lang="en-US" b="0" i="1" dirty="0" err="1"/>
              <a:t>Arg</a:t>
            </a:r>
            <a:r>
              <a:rPr lang="en-US" b="0" i="1" dirty="0"/>
              <a:t> finger and Gln63 important – C/N-termini important to orient protein)</a:t>
            </a:r>
          </a:p>
          <a:p>
            <a:r>
              <a:rPr lang="en-US" b="0" i="1" dirty="0"/>
              <a:t>In CAPRI switch between dimeric (</a:t>
            </a:r>
            <a:r>
              <a:rPr lang="en-US" b="0" i="1" dirty="0" err="1"/>
              <a:t>RapGAP</a:t>
            </a:r>
            <a:r>
              <a:rPr lang="en-US" b="0" i="1" dirty="0"/>
              <a:t>) and monomeric form (</a:t>
            </a:r>
            <a:r>
              <a:rPr lang="en-US" b="0" i="1" dirty="0" err="1"/>
              <a:t>RasGAP</a:t>
            </a:r>
            <a:r>
              <a:rPr lang="en-US" b="0" i="1" dirty="0"/>
              <a:t>) -&gt; dimers for Rasa3???? </a:t>
            </a:r>
          </a:p>
          <a:p>
            <a:endParaRPr lang="en-US" b="0" i="1" dirty="0"/>
          </a:p>
        </p:txBody>
      </p:sp>
      <p:sp>
        <p:nvSpPr>
          <p:cNvPr id="4" name="Slide Number Placeholder 3"/>
          <p:cNvSpPr>
            <a:spLocks noGrp="1"/>
          </p:cNvSpPr>
          <p:nvPr>
            <p:ph type="sldNum" sz="quarter" idx="10"/>
          </p:nvPr>
        </p:nvSpPr>
        <p:spPr/>
        <p:txBody>
          <a:bodyPr/>
          <a:lstStyle/>
          <a:p>
            <a:fld id="{767C2344-01A5-7B48-B75A-1EB98F6A3C2D}" type="slidenum">
              <a:rPr lang="en-US" smtClean="0"/>
              <a:t>16</a:t>
            </a:fld>
            <a:endParaRPr lang="en-US"/>
          </a:p>
        </p:txBody>
      </p:sp>
    </p:spTree>
    <p:extLst>
      <p:ext uri="{BB962C8B-B14F-4D97-AF65-F5344CB8AC3E}">
        <p14:creationId xmlns:p14="http://schemas.microsoft.com/office/powerpoint/2010/main" val="3547587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99B6E-0FE4-CB34-1E40-073BC10F3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DC2A5-3D94-AF2B-C370-4E3EE532C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E2114-1D31-E3A6-2FC2-44533AE59F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8665E8-48D5-1BC0-5013-0E8968EA50CC}"/>
              </a:ext>
            </a:extLst>
          </p:cNvPr>
          <p:cNvSpPr>
            <a:spLocks noGrp="1"/>
          </p:cNvSpPr>
          <p:nvPr>
            <p:ph type="sldNum" sz="quarter" idx="5"/>
          </p:nvPr>
        </p:nvSpPr>
        <p:spPr/>
        <p:txBody>
          <a:bodyPr/>
          <a:lstStyle/>
          <a:p>
            <a:fld id="{767C2344-01A5-7B48-B75A-1EB98F6A3C2D}" type="slidenum">
              <a:rPr lang="en-US" smtClean="0"/>
              <a:t>17</a:t>
            </a:fld>
            <a:endParaRPr lang="en-US"/>
          </a:p>
        </p:txBody>
      </p:sp>
    </p:spTree>
    <p:extLst>
      <p:ext uri="{BB962C8B-B14F-4D97-AF65-F5344CB8AC3E}">
        <p14:creationId xmlns:p14="http://schemas.microsoft.com/office/powerpoint/2010/main" val="373686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72E9D-D31E-6A18-1D7A-722151A23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964E5-B561-F01D-4009-9D92D9B46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AB8FC-5935-FEFD-F3A1-5174195EDE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However, this plug is not really a homogenous platelet population. There are two primary populations aggregating platelets which promote platelet-platelet interactions through activation of integrins and procoagulant platelets which promote coagulation. We will loop back to aggregating platelets in just a moments but let’s first take a deeper look at the relationship between platelets and coagulation. </a:t>
            </a:r>
          </a:p>
          <a:p>
            <a:endParaRPr lang="en-US" dirty="0"/>
          </a:p>
        </p:txBody>
      </p:sp>
      <p:sp>
        <p:nvSpPr>
          <p:cNvPr id="4" name="Slide Number Placeholder 3">
            <a:extLst>
              <a:ext uri="{FF2B5EF4-FFF2-40B4-BE49-F238E27FC236}">
                <a16:creationId xmlns:a16="http://schemas.microsoft.com/office/drawing/2014/main" id="{8842A006-F22F-3502-7947-7BBA4CC2E94F}"/>
              </a:ext>
            </a:extLst>
          </p:cNvPr>
          <p:cNvSpPr>
            <a:spLocks noGrp="1"/>
          </p:cNvSpPr>
          <p:nvPr>
            <p:ph type="sldNum" sz="quarter" idx="5"/>
          </p:nvPr>
        </p:nvSpPr>
        <p:spPr/>
        <p:txBody>
          <a:bodyPr/>
          <a:lstStyle/>
          <a:p>
            <a:fld id="{C483E1FB-2389-EA48-8358-5FEF36AA3C29}" type="slidenum">
              <a:rPr lang="en-US" smtClean="0"/>
              <a:t>18</a:t>
            </a:fld>
            <a:endParaRPr lang="en-US"/>
          </a:p>
        </p:txBody>
      </p:sp>
    </p:spTree>
    <p:extLst>
      <p:ext uri="{BB962C8B-B14F-4D97-AF65-F5344CB8AC3E}">
        <p14:creationId xmlns:p14="http://schemas.microsoft.com/office/powerpoint/2010/main" val="3770332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mTmG</a:t>
            </a:r>
            <a:r>
              <a:rPr lang="en-US" dirty="0"/>
              <a:t>  mice: </a:t>
            </a:r>
            <a:r>
              <a:rPr lang="en-US" dirty="0" err="1"/>
              <a:t>ROSA</a:t>
            </a:r>
            <a:r>
              <a:rPr lang="en-US" baseline="30000" dirty="0" err="1"/>
              <a:t>mT</a:t>
            </a:r>
            <a:r>
              <a:rPr lang="en-US" baseline="30000" dirty="0"/>
              <a:t>/</a:t>
            </a:r>
            <a:r>
              <a:rPr lang="en-US" baseline="30000" dirty="0" err="1"/>
              <a:t>mG</a:t>
            </a:r>
            <a:r>
              <a:rPr lang="en-US" dirty="0"/>
              <a:t> is a cell membrane-targeted, two-color fluorescent </a:t>
            </a:r>
            <a:r>
              <a:rPr lang="en-US" dirty="0" err="1"/>
              <a:t>Cre</a:t>
            </a:r>
            <a:r>
              <a:rPr lang="en-US" dirty="0"/>
              <a:t>-reporter allele. Prior to </a:t>
            </a:r>
            <a:r>
              <a:rPr lang="en-US" dirty="0" err="1"/>
              <a:t>Cre</a:t>
            </a:r>
            <a:r>
              <a:rPr lang="en-US" dirty="0"/>
              <a:t> recombination, cell membrane-localized </a:t>
            </a:r>
            <a:r>
              <a:rPr lang="en-US" dirty="0" err="1"/>
              <a:t>tdTomato</a:t>
            </a:r>
            <a:r>
              <a:rPr lang="en-US" dirty="0"/>
              <a:t> (</a:t>
            </a:r>
            <a:r>
              <a:rPr lang="en-US" dirty="0" err="1"/>
              <a:t>mT</a:t>
            </a:r>
            <a:r>
              <a:rPr lang="en-US" dirty="0"/>
              <a:t>) fluorescence expression is widespread in cells/tissues. </a:t>
            </a:r>
            <a:r>
              <a:rPr lang="en-US" dirty="0" err="1"/>
              <a:t>Cre</a:t>
            </a:r>
            <a:r>
              <a:rPr lang="en-US" dirty="0"/>
              <a:t> recombinase expressing cells (and future cell lineages derived from these cells) have cell membrane-localized EGFP (</a:t>
            </a:r>
            <a:r>
              <a:rPr lang="en-US" dirty="0" err="1"/>
              <a:t>mG</a:t>
            </a:r>
            <a:r>
              <a:rPr lang="en-US" dirty="0"/>
              <a:t>) fluorescence expression replacing the red fluorescence.</a:t>
            </a:r>
          </a:p>
        </p:txBody>
      </p:sp>
      <p:sp>
        <p:nvSpPr>
          <p:cNvPr id="4" name="Slide Number Placeholder 3"/>
          <p:cNvSpPr>
            <a:spLocks noGrp="1"/>
          </p:cNvSpPr>
          <p:nvPr>
            <p:ph type="sldNum" sz="quarter" idx="5"/>
          </p:nvPr>
        </p:nvSpPr>
        <p:spPr/>
        <p:txBody>
          <a:bodyPr/>
          <a:lstStyle/>
          <a:p>
            <a:fld id="{767C2344-01A5-7B48-B75A-1EB98F6A3C2D}" type="slidenum">
              <a:rPr lang="en-US" smtClean="0"/>
              <a:t>21</a:t>
            </a:fld>
            <a:endParaRPr lang="en-US"/>
          </a:p>
        </p:txBody>
      </p:sp>
    </p:spTree>
    <p:extLst>
      <p:ext uri="{BB962C8B-B14F-4D97-AF65-F5344CB8AC3E}">
        <p14:creationId xmlns:p14="http://schemas.microsoft.com/office/powerpoint/2010/main" val="868249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07D51-3EBB-BCF0-5F94-EFC3D36EE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96ED0-D8CA-A7FE-D349-8CA12AC4A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45AA1F-0688-F3D2-A792-586E090911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However, this plug is not really a homogenous platelet population. There are two primary populations aggregating platelets which promote platelet-platelet interactions through activation of integrins and procoagulant platelets which promote coagulation. We will loop back to aggregating platelets in just a moments but let’s first take a deeper look at the relationship between platelets and coagulation. </a:t>
            </a:r>
          </a:p>
          <a:p>
            <a:endParaRPr lang="en-US" dirty="0"/>
          </a:p>
        </p:txBody>
      </p:sp>
      <p:sp>
        <p:nvSpPr>
          <p:cNvPr id="4" name="Slide Number Placeholder 3">
            <a:extLst>
              <a:ext uri="{FF2B5EF4-FFF2-40B4-BE49-F238E27FC236}">
                <a16:creationId xmlns:a16="http://schemas.microsoft.com/office/drawing/2014/main" id="{2F9E543C-8120-C5DF-CFCD-5540DD3546DB}"/>
              </a:ext>
            </a:extLst>
          </p:cNvPr>
          <p:cNvSpPr>
            <a:spLocks noGrp="1"/>
          </p:cNvSpPr>
          <p:nvPr>
            <p:ph type="sldNum" sz="quarter" idx="5"/>
          </p:nvPr>
        </p:nvSpPr>
        <p:spPr/>
        <p:txBody>
          <a:bodyPr/>
          <a:lstStyle/>
          <a:p>
            <a:fld id="{C483E1FB-2389-EA48-8358-5FEF36AA3C29}" type="slidenum">
              <a:rPr lang="en-US" smtClean="0"/>
              <a:t>24</a:t>
            </a:fld>
            <a:endParaRPr lang="en-US"/>
          </a:p>
        </p:txBody>
      </p:sp>
    </p:spTree>
    <p:extLst>
      <p:ext uri="{BB962C8B-B14F-4D97-AF65-F5344CB8AC3E}">
        <p14:creationId xmlns:p14="http://schemas.microsoft.com/office/powerpoint/2010/main" val="3817218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B1BCF-FA2D-CBD5-0ECE-173DE10AC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F9972-7119-DA8F-E142-445ED840B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53A0C-4EBE-7B27-EF25-C1228D3523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However, this plug is not really a homogenous platelet population. There are two primary populations aggregating platelets which promote platelet-platelet interactions through activation of integrins and procoagulant platelets which promote coagulation. We will loop back to aggregating platelets in just a moments but let’s first take a deeper look at the relationship between platelets and coagulation. </a:t>
            </a:r>
          </a:p>
          <a:p>
            <a:endParaRPr lang="en-US" dirty="0"/>
          </a:p>
        </p:txBody>
      </p:sp>
      <p:sp>
        <p:nvSpPr>
          <p:cNvPr id="4" name="Slide Number Placeholder 3">
            <a:extLst>
              <a:ext uri="{FF2B5EF4-FFF2-40B4-BE49-F238E27FC236}">
                <a16:creationId xmlns:a16="http://schemas.microsoft.com/office/drawing/2014/main" id="{8CBF090E-E952-A94C-D297-16735DA51664}"/>
              </a:ext>
            </a:extLst>
          </p:cNvPr>
          <p:cNvSpPr>
            <a:spLocks noGrp="1"/>
          </p:cNvSpPr>
          <p:nvPr>
            <p:ph type="sldNum" sz="quarter" idx="5"/>
          </p:nvPr>
        </p:nvSpPr>
        <p:spPr/>
        <p:txBody>
          <a:bodyPr/>
          <a:lstStyle/>
          <a:p>
            <a:fld id="{C483E1FB-2389-EA48-8358-5FEF36AA3C29}" type="slidenum">
              <a:rPr lang="en-US" smtClean="0"/>
              <a:t>25</a:t>
            </a:fld>
            <a:endParaRPr lang="en-US"/>
          </a:p>
        </p:txBody>
      </p:sp>
    </p:spTree>
    <p:extLst>
      <p:ext uri="{BB962C8B-B14F-4D97-AF65-F5344CB8AC3E}">
        <p14:creationId xmlns:p14="http://schemas.microsoft.com/office/powerpoint/2010/main" val="237162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Gill Sans" charset="0"/>
                <a:ea typeface="ＭＳ Ｐゴシック" charset="0"/>
                <a:cs typeface="ＭＳ Ｐゴシック" charset="0"/>
              </a:rPr>
              <a:t>Add key features of CDGI patients here</a:t>
            </a:r>
          </a:p>
          <a:p>
            <a:endParaRPr lang="en-GB" sz="1200" kern="1200" dirty="0">
              <a:solidFill>
                <a:schemeClr val="tx1"/>
              </a:solidFill>
              <a:effectLst/>
              <a:latin typeface="Gill Sans" charset="0"/>
              <a:ea typeface="ＭＳ Ｐゴシック" charset="0"/>
              <a:cs typeface="ＭＳ Ｐゴシック" charset="0"/>
            </a:endParaRPr>
          </a:p>
          <a:p>
            <a:r>
              <a:rPr lang="en-GB" sz="1200" kern="1200" dirty="0">
                <a:solidFill>
                  <a:schemeClr val="tx1"/>
                </a:solidFill>
                <a:effectLst/>
                <a:latin typeface="Gill Sans" charset="0"/>
                <a:ea typeface="ＭＳ Ｐゴシック" charset="0"/>
                <a:cs typeface="ＭＳ Ｐゴシック" charset="0"/>
              </a:rPr>
              <a:t>nasal packing, </a:t>
            </a:r>
            <a:r>
              <a:rPr lang="en-GB" sz="1200" kern="1200" dirty="0" err="1">
                <a:solidFill>
                  <a:schemeClr val="tx1"/>
                </a:solidFill>
                <a:effectLst/>
                <a:latin typeface="Gill Sans" charset="0"/>
                <a:ea typeface="ＭＳ Ｐゴシック" charset="0"/>
                <a:cs typeface="ＭＳ Ｐゴシック" charset="0"/>
              </a:rPr>
              <a:t>tranexamic</a:t>
            </a:r>
            <a:r>
              <a:rPr lang="en-GB" sz="1200" kern="1200" dirty="0">
                <a:solidFill>
                  <a:schemeClr val="tx1"/>
                </a:solidFill>
                <a:effectLst/>
                <a:latin typeface="Gill Sans" charset="0"/>
                <a:ea typeface="ＭＳ Ｐゴシック" charset="0"/>
                <a:cs typeface="ＭＳ Ｐゴシック" charset="0"/>
              </a:rPr>
              <a:t> acid-treatment and transfusion of red blood cells and platelets</a:t>
            </a:r>
            <a:r>
              <a:rPr lang="en-US" dirty="0">
                <a:effectLst/>
              </a:rPr>
              <a:t> </a:t>
            </a:r>
          </a:p>
          <a:p>
            <a:r>
              <a:rPr lang="en-GB" sz="1200" kern="1200" dirty="0">
                <a:solidFill>
                  <a:schemeClr val="tx1"/>
                </a:solidFill>
                <a:effectLst/>
                <a:latin typeface="Gill Sans" charset="0"/>
                <a:ea typeface="ＭＳ Ｐゴシック" charset="0"/>
                <a:cs typeface="ＭＳ Ｐゴシック" charset="0"/>
              </a:rPr>
              <a:t>spontaneous bruising, </a:t>
            </a:r>
            <a:r>
              <a:rPr lang="en-GB" sz="1200" kern="1200" dirty="0" err="1">
                <a:solidFill>
                  <a:schemeClr val="tx1"/>
                </a:solidFill>
                <a:effectLst/>
                <a:latin typeface="Gill Sans" charset="0"/>
                <a:ea typeface="ＭＳ Ｐゴシック" charset="0"/>
                <a:cs typeface="ＭＳ Ｐゴシック" charset="0"/>
              </a:rPr>
              <a:t>petechiae</a:t>
            </a:r>
            <a:r>
              <a:rPr lang="en-GB" sz="1200" kern="1200" dirty="0">
                <a:solidFill>
                  <a:schemeClr val="tx1"/>
                </a:solidFill>
                <a:effectLst/>
                <a:latin typeface="Gill Sans" charset="0"/>
                <a:ea typeface="ＭＳ Ｐゴシック" charset="0"/>
                <a:cs typeface="ＭＳ Ｐゴシック" charset="0"/>
              </a:rPr>
              <a:t>, epistaxis, gingival and gastrointestinal bleeding</a:t>
            </a:r>
            <a:r>
              <a:rPr lang="en-US" dirty="0">
                <a:effectLst/>
              </a:rPr>
              <a:t> </a:t>
            </a:r>
          </a:p>
          <a:p>
            <a:r>
              <a:rPr lang="en-GB" sz="1200" kern="1200" dirty="0">
                <a:solidFill>
                  <a:schemeClr val="tx1"/>
                </a:solidFill>
                <a:effectLst/>
                <a:latin typeface="Gill Sans" charset="0"/>
                <a:ea typeface="ＭＳ Ｐゴシック" charset="0"/>
                <a:cs typeface="ＭＳ Ｐゴシック" charset="0"/>
              </a:rPr>
              <a:t>normal platelet count and volume and mild anaemia </a:t>
            </a:r>
          </a:p>
          <a:p>
            <a:r>
              <a:rPr lang="en-GB" sz="1200" kern="1200" dirty="0">
                <a:solidFill>
                  <a:schemeClr val="tx1"/>
                </a:solidFill>
                <a:effectLst/>
                <a:latin typeface="Gill Sans" charset="0"/>
                <a:ea typeface="ＭＳ Ｐゴシック" charset="0"/>
                <a:cs typeface="ＭＳ Ｐゴシック" charset="0"/>
              </a:rPr>
              <a:t>Blood smears, leukocyte count and differential, markers of liver and kidney function, </a:t>
            </a:r>
            <a:r>
              <a:rPr lang="en-GB" sz="1200" kern="1200" dirty="0" err="1">
                <a:solidFill>
                  <a:schemeClr val="tx1"/>
                </a:solidFill>
                <a:effectLst/>
                <a:latin typeface="Gill Sans" charset="0"/>
                <a:ea typeface="ＭＳ Ｐゴシック" charset="0"/>
                <a:cs typeface="ＭＳ Ｐゴシック" charset="0"/>
              </a:rPr>
              <a:t>prothrombin</a:t>
            </a:r>
            <a:r>
              <a:rPr lang="en-GB" sz="1200" kern="1200" dirty="0">
                <a:solidFill>
                  <a:schemeClr val="tx1"/>
                </a:solidFill>
                <a:effectLst/>
                <a:latin typeface="Gill Sans" charset="0"/>
                <a:ea typeface="ＭＳ Ｐゴシック" charset="0"/>
                <a:cs typeface="ＭＳ Ｐゴシック" charset="0"/>
              </a:rPr>
              <a:t> time, activated partial </a:t>
            </a:r>
            <a:r>
              <a:rPr lang="en-GB" sz="1200" kern="1200" dirty="0" err="1">
                <a:solidFill>
                  <a:schemeClr val="tx1"/>
                </a:solidFill>
                <a:effectLst/>
                <a:latin typeface="Gill Sans" charset="0"/>
                <a:ea typeface="ＭＳ Ｐゴシック" charset="0"/>
                <a:cs typeface="ＭＳ Ｐゴシック" charset="0"/>
              </a:rPr>
              <a:t>thromboplastin</a:t>
            </a:r>
            <a:r>
              <a:rPr lang="en-GB" sz="1200" kern="1200" dirty="0">
                <a:solidFill>
                  <a:schemeClr val="tx1"/>
                </a:solidFill>
                <a:effectLst/>
                <a:latin typeface="Gill Sans" charset="0"/>
                <a:ea typeface="ＭＳ Ｐゴシック" charset="0"/>
                <a:cs typeface="ＭＳ Ｐゴシック" charset="0"/>
              </a:rPr>
              <a:t> time, fibrinogen and von </a:t>
            </a:r>
            <a:r>
              <a:rPr lang="en-GB" sz="1200" kern="1200" dirty="0" err="1">
                <a:solidFill>
                  <a:schemeClr val="tx1"/>
                </a:solidFill>
                <a:effectLst/>
                <a:latin typeface="Gill Sans" charset="0"/>
                <a:ea typeface="ＭＳ Ｐゴシック" charset="0"/>
                <a:cs typeface="ＭＳ Ｐゴシック" charset="0"/>
              </a:rPr>
              <a:t>Willebrand</a:t>
            </a:r>
            <a:r>
              <a:rPr lang="en-GB" sz="1200" kern="1200" dirty="0">
                <a:solidFill>
                  <a:schemeClr val="tx1"/>
                </a:solidFill>
                <a:effectLst/>
                <a:latin typeface="Gill Sans" charset="0"/>
                <a:ea typeface="ＭＳ Ｐゴシック" charset="0"/>
                <a:cs typeface="ＭＳ Ｐゴシック" charset="0"/>
              </a:rPr>
              <a:t> factor levels, were within normal ranges.</a:t>
            </a:r>
            <a:r>
              <a:rPr lang="en-US" dirty="0">
                <a:effectLst/>
              </a:rPr>
              <a:t> </a:t>
            </a:r>
          </a:p>
          <a:p>
            <a:r>
              <a:rPr lang="en-US" sz="1200" kern="1200" dirty="0">
                <a:solidFill>
                  <a:schemeClr val="tx1"/>
                </a:solidFill>
                <a:effectLst/>
                <a:latin typeface="Gill Sans" charset="0"/>
                <a:ea typeface="ＭＳ Ｐゴシック" charset="0"/>
                <a:cs typeface="ＭＳ Ｐゴシック" charset="0"/>
              </a:rPr>
              <a:t>consanguineous parents, autosomal recessive </a:t>
            </a:r>
            <a:endParaRPr lang="en-US" dirty="0"/>
          </a:p>
        </p:txBody>
      </p:sp>
    </p:spTree>
    <p:extLst>
      <p:ext uri="{BB962C8B-B14F-4D97-AF65-F5344CB8AC3E}">
        <p14:creationId xmlns:p14="http://schemas.microsoft.com/office/powerpoint/2010/main" val="3616089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C2344-01A5-7B48-B75A-1EB98F6A3C2D}" type="slidenum">
              <a:rPr lang="en-US" smtClean="0"/>
              <a:t>30</a:t>
            </a:fld>
            <a:endParaRPr lang="en-US"/>
          </a:p>
        </p:txBody>
      </p:sp>
    </p:spTree>
    <p:extLst>
      <p:ext uri="{BB962C8B-B14F-4D97-AF65-F5344CB8AC3E}">
        <p14:creationId xmlns:p14="http://schemas.microsoft.com/office/powerpoint/2010/main" val="1509982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C2344-01A5-7B48-B75A-1EB98F6A3C2D}" type="slidenum">
              <a:rPr lang="en-US" smtClean="0"/>
              <a:t>31</a:t>
            </a:fld>
            <a:endParaRPr lang="en-US"/>
          </a:p>
        </p:txBody>
      </p:sp>
    </p:spTree>
    <p:extLst>
      <p:ext uri="{BB962C8B-B14F-4D97-AF65-F5344CB8AC3E}">
        <p14:creationId xmlns:p14="http://schemas.microsoft.com/office/powerpoint/2010/main" val="1946640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show </a:t>
            </a:r>
            <a:r>
              <a:rPr lang="en-US" dirty="0" err="1"/>
              <a:t>blm</a:t>
            </a:r>
            <a:r>
              <a:rPr lang="en-US" dirty="0"/>
              <a:t> for </a:t>
            </a:r>
            <a:r>
              <a:rPr lang="en-US" dirty="0" err="1"/>
              <a:t>itams</a:t>
            </a:r>
            <a:r>
              <a:rPr lang="en-US" dirty="0"/>
              <a:t>?!</a:t>
            </a:r>
          </a:p>
        </p:txBody>
      </p:sp>
      <p:sp>
        <p:nvSpPr>
          <p:cNvPr id="4" name="Slide Number Placeholder 3"/>
          <p:cNvSpPr>
            <a:spLocks noGrp="1"/>
          </p:cNvSpPr>
          <p:nvPr>
            <p:ph type="sldNum" sz="quarter" idx="5"/>
          </p:nvPr>
        </p:nvSpPr>
        <p:spPr/>
        <p:txBody>
          <a:bodyPr/>
          <a:lstStyle/>
          <a:p>
            <a:fld id="{767C2344-01A5-7B48-B75A-1EB98F6A3C2D}" type="slidenum">
              <a:rPr lang="en-US" smtClean="0"/>
              <a:t>37</a:t>
            </a:fld>
            <a:endParaRPr lang="en-US"/>
          </a:p>
        </p:txBody>
      </p:sp>
    </p:spTree>
    <p:extLst>
      <p:ext uri="{BB962C8B-B14F-4D97-AF65-F5344CB8AC3E}">
        <p14:creationId xmlns:p14="http://schemas.microsoft.com/office/powerpoint/2010/main" val="343894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C2344-01A5-7B48-B75A-1EB98F6A3C2D}" type="slidenum">
              <a:rPr lang="en-US" smtClean="0"/>
              <a:t>3</a:t>
            </a:fld>
            <a:endParaRPr lang="en-US"/>
          </a:p>
        </p:txBody>
      </p:sp>
    </p:spTree>
    <p:extLst>
      <p:ext uri="{BB962C8B-B14F-4D97-AF65-F5344CB8AC3E}">
        <p14:creationId xmlns:p14="http://schemas.microsoft.com/office/powerpoint/2010/main" val="525492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240AA-742B-6D46-A2EE-757680AC564A}" type="slidenum">
              <a:rPr lang="en-US" smtClean="0"/>
              <a:t>42</a:t>
            </a:fld>
            <a:endParaRPr lang="en-US"/>
          </a:p>
        </p:txBody>
      </p:sp>
    </p:spTree>
    <p:extLst>
      <p:ext uri="{BB962C8B-B14F-4D97-AF65-F5344CB8AC3E}">
        <p14:creationId xmlns:p14="http://schemas.microsoft.com/office/powerpoint/2010/main" val="174929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To define hemostasis in the most basic terms, it is stopping bleeding after vascular injury. Here we have a healthy blood vessel, in purple is the endothelial cells which line the vessel and when the vessel is intact, they are supporting platelets remaining in their quiescent state. Beneath those is the subendothelial layer which contains ligands for platelet activation that are protected from interacting with platelets when the vessel is intact. Within the blood vessel, the blood cells move around in plasma the liquid portion of blood. For simplicity sake, here I only show two blood cell types, red blood cells and platelets. </a:t>
            </a:r>
          </a:p>
          <a:p>
            <a:endParaRPr lang="en-US" dirty="0"/>
          </a:p>
        </p:txBody>
      </p:sp>
      <p:sp>
        <p:nvSpPr>
          <p:cNvPr id="4" name="Slide Number Placeholder 3"/>
          <p:cNvSpPr>
            <a:spLocks noGrp="1"/>
          </p:cNvSpPr>
          <p:nvPr>
            <p:ph type="sldNum" sz="quarter" idx="5"/>
          </p:nvPr>
        </p:nvSpPr>
        <p:spPr/>
        <p:txBody>
          <a:bodyPr/>
          <a:lstStyle/>
          <a:p>
            <a:fld id="{C483E1FB-2389-EA48-8358-5FEF36AA3C29}" type="slidenum">
              <a:rPr lang="en-US" smtClean="0"/>
              <a:t>6</a:t>
            </a:fld>
            <a:endParaRPr lang="en-US"/>
          </a:p>
        </p:txBody>
      </p:sp>
    </p:spTree>
    <p:extLst>
      <p:ext uri="{BB962C8B-B14F-4D97-AF65-F5344CB8AC3E}">
        <p14:creationId xmlns:p14="http://schemas.microsoft.com/office/powerpoint/2010/main" val="121235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When there is a vascular injury, the environment goes from promoting platelets remaining in their resting state to promoting their activation. The subendothelial ligands VWF and collagen interact with platelets causing them to tether to the site of injury and activate. </a:t>
            </a:r>
          </a:p>
          <a:p>
            <a:endParaRPr lang="en-US" dirty="0"/>
          </a:p>
        </p:txBody>
      </p:sp>
      <p:sp>
        <p:nvSpPr>
          <p:cNvPr id="4" name="Slide Number Placeholder 3"/>
          <p:cNvSpPr>
            <a:spLocks noGrp="1"/>
          </p:cNvSpPr>
          <p:nvPr>
            <p:ph type="sldNum" sz="quarter" idx="5"/>
          </p:nvPr>
        </p:nvSpPr>
        <p:spPr/>
        <p:txBody>
          <a:bodyPr/>
          <a:lstStyle/>
          <a:p>
            <a:fld id="{C483E1FB-2389-EA48-8358-5FEF36AA3C29}" type="slidenum">
              <a:rPr lang="en-US" smtClean="0"/>
              <a:t>7</a:t>
            </a:fld>
            <a:endParaRPr lang="en-US"/>
          </a:p>
        </p:txBody>
      </p:sp>
    </p:spTree>
    <p:extLst>
      <p:ext uri="{BB962C8B-B14F-4D97-AF65-F5344CB8AC3E}">
        <p14:creationId xmlns:p14="http://schemas.microsoft.com/office/powerpoint/2010/main" val="151855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2EEA7-1702-F332-548E-64D1201D2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5DBE7-7694-0F86-3C95-5323DF7D9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FB1C8-1F14-6DFA-6067-C5D4D9F2B9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Activated platelet will create a loose plug to temporarily cease bleeding. This is commonly referred to as primary hemostasis. </a:t>
            </a:r>
            <a:endParaRPr lang="en-US" dirty="0"/>
          </a:p>
        </p:txBody>
      </p:sp>
      <p:sp>
        <p:nvSpPr>
          <p:cNvPr id="4" name="Slide Number Placeholder 3">
            <a:extLst>
              <a:ext uri="{FF2B5EF4-FFF2-40B4-BE49-F238E27FC236}">
                <a16:creationId xmlns:a16="http://schemas.microsoft.com/office/drawing/2014/main" id="{6ED743D6-D33B-83D3-2CCB-FDCD89A74DAA}"/>
              </a:ext>
            </a:extLst>
          </p:cNvPr>
          <p:cNvSpPr>
            <a:spLocks noGrp="1"/>
          </p:cNvSpPr>
          <p:nvPr>
            <p:ph type="sldNum" sz="quarter" idx="5"/>
          </p:nvPr>
        </p:nvSpPr>
        <p:spPr/>
        <p:txBody>
          <a:bodyPr/>
          <a:lstStyle/>
          <a:p>
            <a:fld id="{C483E1FB-2389-EA48-8358-5FEF36AA3C29}" type="slidenum">
              <a:rPr lang="en-US" smtClean="0"/>
              <a:t>8</a:t>
            </a:fld>
            <a:endParaRPr lang="en-US"/>
          </a:p>
        </p:txBody>
      </p:sp>
    </p:spTree>
    <p:extLst>
      <p:ext uri="{BB962C8B-B14F-4D97-AF65-F5344CB8AC3E}">
        <p14:creationId xmlns:p14="http://schemas.microsoft.com/office/powerpoint/2010/main" val="261108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To become a mature stable hemostatic plug, the protein fibrin must be formed via the process of coagulation an enzymatic part of a process commonly referred to secondary hemostasis. </a:t>
            </a:r>
          </a:p>
          <a:p>
            <a:endParaRPr lang="en-US" dirty="0"/>
          </a:p>
        </p:txBody>
      </p:sp>
      <p:sp>
        <p:nvSpPr>
          <p:cNvPr id="4" name="Slide Number Placeholder 3"/>
          <p:cNvSpPr>
            <a:spLocks noGrp="1"/>
          </p:cNvSpPr>
          <p:nvPr>
            <p:ph type="sldNum" sz="quarter" idx="5"/>
          </p:nvPr>
        </p:nvSpPr>
        <p:spPr/>
        <p:txBody>
          <a:bodyPr/>
          <a:lstStyle/>
          <a:p>
            <a:fld id="{C483E1FB-2389-EA48-8358-5FEF36AA3C29}" type="slidenum">
              <a:rPr lang="en-US" smtClean="0"/>
              <a:t>9</a:t>
            </a:fld>
            <a:endParaRPr lang="en-US"/>
          </a:p>
        </p:txBody>
      </p:sp>
    </p:spTree>
    <p:extLst>
      <p:ext uri="{BB962C8B-B14F-4D97-AF65-F5344CB8AC3E}">
        <p14:creationId xmlns:p14="http://schemas.microsoft.com/office/powerpoint/2010/main" val="405230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D5E26-39C6-2835-92DD-75559768C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B9B85-08C3-D173-D5BF-83A29F8A1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3265E-4688-82EA-CD42-BD973A906A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To become a mature stable hemostatic plug, the protein fibrin must be formed via the process of coagulation an enzymatic part of a process commonly referred to secondary hemostasis. </a:t>
            </a:r>
          </a:p>
          <a:p>
            <a:endParaRPr lang="en-US" dirty="0"/>
          </a:p>
        </p:txBody>
      </p:sp>
      <p:sp>
        <p:nvSpPr>
          <p:cNvPr id="4" name="Slide Number Placeholder 3">
            <a:extLst>
              <a:ext uri="{FF2B5EF4-FFF2-40B4-BE49-F238E27FC236}">
                <a16:creationId xmlns:a16="http://schemas.microsoft.com/office/drawing/2014/main" id="{ED45945D-D246-4800-8345-7F2A61310E26}"/>
              </a:ext>
            </a:extLst>
          </p:cNvPr>
          <p:cNvSpPr>
            <a:spLocks noGrp="1"/>
          </p:cNvSpPr>
          <p:nvPr>
            <p:ph type="sldNum" sz="quarter" idx="5"/>
          </p:nvPr>
        </p:nvSpPr>
        <p:spPr/>
        <p:txBody>
          <a:bodyPr/>
          <a:lstStyle/>
          <a:p>
            <a:fld id="{C483E1FB-2389-EA48-8358-5FEF36AA3C29}" type="slidenum">
              <a:rPr lang="en-US" smtClean="0"/>
              <a:t>10</a:t>
            </a:fld>
            <a:endParaRPr lang="en-US"/>
          </a:p>
        </p:txBody>
      </p:sp>
    </p:spTree>
    <p:extLst>
      <p:ext uri="{BB962C8B-B14F-4D97-AF65-F5344CB8AC3E}">
        <p14:creationId xmlns:p14="http://schemas.microsoft.com/office/powerpoint/2010/main" val="1882090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However, this plug is not really a homogenous platelet population. There are two primary populations aggregating platelets which promote platelet-platelet interactions through activation of integrins and procoagulant platelets which promote coagulation. We will loop back to aggregating platelets in just a moments but let’s first take a deeper look at the relationship between platelets and coagulation. </a:t>
            </a:r>
          </a:p>
          <a:p>
            <a:endParaRPr lang="en-US" dirty="0"/>
          </a:p>
        </p:txBody>
      </p:sp>
      <p:sp>
        <p:nvSpPr>
          <p:cNvPr id="4" name="Slide Number Placeholder 3"/>
          <p:cNvSpPr>
            <a:spLocks noGrp="1"/>
          </p:cNvSpPr>
          <p:nvPr>
            <p:ph type="sldNum" sz="quarter" idx="5"/>
          </p:nvPr>
        </p:nvSpPr>
        <p:spPr/>
        <p:txBody>
          <a:bodyPr/>
          <a:lstStyle/>
          <a:p>
            <a:fld id="{C483E1FB-2389-EA48-8358-5FEF36AA3C29}" type="slidenum">
              <a:rPr lang="en-US" smtClean="0"/>
              <a:t>11</a:t>
            </a:fld>
            <a:endParaRPr lang="en-US"/>
          </a:p>
        </p:txBody>
      </p:sp>
    </p:spTree>
    <p:extLst>
      <p:ext uri="{BB962C8B-B14F-4D97-AF65-F5344CB8AC3E}">
        <p14:creationId xmlns:p14="http://schemas.microsoft.com/office/powerpoint/2010/main" val="1960291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C2344-01A5-7B48-B75A-1EB98F6A3C2D}" type="slidenum">
              <a:rPr lang="en-US" smtClean="0"/>
              <a:t>13</a:t>
            </a:fld>
            <a:endParaRPr lang="en-US"/>
          </a:p>
        </p:txBody>
      </p:sp>
    </p:spTree>
    <p:extLst>
      <p:ext uri="{BB962C8B-B14F-4D97-AF65-F5344CB8AC3E}">
        <p14:creationId xmlns:p14="http://schemas.microsoft.com/office/powerpoint/2010/main" val="3546632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CB11B5-DABD-E54F-8485-654CAE47DCA9}" type="datetimeFigureOut">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312113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B11B5-DABD-E54F-8485-654CAE47DCA9}" type="datetimeFigureOut">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314479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B11B5-DABD-E54F-8485-654CAE47DCA9}" type="datetimeFigureOut">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163501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ffice Theme copy">
    <p:spTree>
      <p:nvGrpSpPr>
        <p:cNvPr id="1" name=""/>
        <p:cNvGrpSpPr/>
        <p:nvPr/>
      </p:nvGrpSpPr>
      <p:grpSpPr>
        <a:xfrm>
          <a:off x="0" y="0"/>
          <a:ext cx="0" cy="0"/>
          <a:chOff x="0" y="0"/>
          <a:chExt cx="0" cy="0"/>
        </a:xfrm>
      </p:grpSpPr>
      <p:sp>
        <p:nvSpPr>
          <p:cNvPr id="6" name="Shape 6"/>
          <p:cNvSpPr>
            <a:spLocks noGrp="1"/>
          </p:cNvSpPr>
          <p:nvPr>
            <p:ph type="title"/>
          </p:nvPr>
        </p:nvSpPr>
        <p:spPr>
          <a:prstGeom prst="rect">
            <a:avLst/>
          </a:prstGeom>
        </p:spPr>
        <p:txBody>
          <a:bodyPr/>
          <a:lstStyle/>
          <a:p>
            <a:pPr lvl="0">
              <a:defRPr sz="1800">
                <a:uFillTx/>
              </a:defRPr>
            </a:pPr>
            <a:r>
              <a:rPr sz="3300">
                <a:uFill>
                  <a:solidFill/>
                </a:uFill>
              </a:rPr>
              <a:t>Title Text</a:t>
            </a:r>
          </a:p>
        </p:txBody>
      </p:sp>
      <p:sp>
        <p:nvSpPr>
          <p:cNvPr id="7" name="Shape 7"/>
          <p:cNvSpPr>
            <a:spLocks noGrp="1"/>
          </p:cNvSpPr>
          <p:nvPr>
            <p:ph type="body" idx="1"/>
          </p:nvPr>
        </p:nvSpPr>
        <p:spPr>
          <a:prstGeom prst="rect">
            <a:avLst/>
          </a:prstGeom>
        </p:spPr>
        <p:txBody>
          <a:bodyPr/>
          <a:lstStyle>
            <a:lvl2pPr marL="413197" indent="-150680">
              <a:spcBef>
                <a:spcPts val="527"/>
              </a:spcBef>
              <a:buChar char="–"/>
              <a:defRPr sz="2025"/>
            </a:lvl2pPr>
            <a:lvl3pPr marL="624148" indent="-120544">
              <a:spcBef>
                <a:spcPts val="422"/>
              </a:spcBef>
              <a:defRPr sz="1800"/>
            </a:lvl3pPr>
            <a:lvl4pPr marL="865235" indent="-120544">
              <a:spcBef>
                <a:spcPts val="316"/>
              </a:spcBef>
              <a:buChar char="–"/>
              <a:defRPr sz="1500"/>
            </a:lvl4pPr>
            <a:lvl5pPr marL="1106321" indent="-120544">
              <a:spcBef>
                <a:spcPts val="316"/>
              </a:spcBef>
              <a:buChar char="»"/>
              <a:defRPr sz="1500"/>
            </a:lvl5pPr>
          </a:lstStyle>
          <a:p>
            <a:pPr lvl="0">
              <a:defRPr sz="1800">
                <a:uFillTx/>
              </a:defRPr>
            </a:pPr>
            <a:r>
              <a:rPr sz="2325">
                <a:uFill>
                  <a:solidFill/>
                </a:uFill>
              </a:rPr>
              <a:t>Body Level One</a:t>
            </a:r>
          </a:p>
          <a:p>
            <a:pPr lvl="1">
              <a:defRPr sz="1800">
                <a:uFillTx/>
              </a:defRPr>
            </a:pPr>
            <a:r>
              <a:rPr sz="2025">
                <a:uFill>
                  <a:solidFill/>
                </a:uFill>
              </a:rPr>
              <a:t>Body Level Two</a:t>
            </a:r>
          </a:p>
          <a:p>
            <a:pPr lvl="2">
              <a:defRPr sz="1800">
                <a:uFillTx/>
              </a:defRPr>
            </a:pPr>
            <a:r>
              <a:rPr sz="1800">
                <a:uFill>
                  <a:solidFill/>
                </a:uFill>
              </a:rPr>
              <a:t>Body Level Three</a:t>
            </a:r>
          </a:p>
          <a:p>
            <a:pPr lvl="3">
              <a:defRPr sz="1800">
                <a:uFillTx/>
              </a:defRPr>
            </a:pPr>
            <a:r>
              <a:rPr sz="1500">
                <a:uFill>
                  <a:solidFill/>
                </a:uFill>
              </a:rPr>
              <a:t>Body Level Four</a:t>
            </a:r>
          </a:p>
          <a:p>
            <a:pPr lvl="4">
              <a:defRPr sz="1800">
                <a:uFillTx/>
              </a:defRPr>
            </a:pPr>
            <a:r>
              <a:rPr sz="1500">
                <a:uFill>
                  <a:solidFill/>
                </a:uFill>
              </a:rPr>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6165705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B11B5-DABD-E54F-8485-654CAE47DCA9}" type="datetimeFigureOut">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340560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CB11B5-DABD-E54F-8485-654CAE47DCA9}" type="datetimeFigureOut">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361620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CB11B5-DABD-E54F-8485-654CAE47DCA9}" type="datetimeFigureOut">
              <a:rPr lang="en-US" smtClean="0"/>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60079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CB11B5-DABD-E54F-8485-654CAE47DCA9}" type="datetimeFigureOut">
              <a:rPr lang="en-US" smtClean="0"/>
              <a:t>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285470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CB11B5-DABD-E54F-8485-654CAE47DCA9}" type="datetimeFigureOut">
              <a:rPr lang="en-US" smtClean="0"/>
              <a:t>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264421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B11B5-DABD-E54F-8485-654CAE47DCA9}" type="datetimeFigureOut">
              <a:rPr lang="en-US" smtClean="0"/>
              <a:t>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4057116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2CB11B5-DABD-E54F-8485-654CAE47DCA9}" type="datetimeFigureOut">
              <a:rPr lang="en-US" smtClean="0"/>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2731458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2CB11B5-DABD-E54F-8485-654CAE47DCA9}" type="datetimeFigureOut">
              <a:rPr lang="en-US" smtClean="0"/>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CD52-707C-1446-921B-E012C5478617}" type="slidenum">
              <a:rPr lang="en-US" smtClean="0"/>
              <a:t>‹#›</a:t>
            </a:fld>
            <a:endParaRPr lang="en-US"/>
          </a:p>
        </p:txBody>
      </p:sp>
    </p:spTree>
    <p:extLst>
      <p:ext uri="{BB962C8B-B14F-4D97-AF65-F5344CB8AC3E}">
        <p14:creationId xmlns:p14="http://schemas.microsoft.com/office/powerpoint/2010/main" val="10871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2CB11B5-DABD-E54F-8485-654CAE47DCA9}" type="datetimeFigureOut">
              <a:rPr lang="en-US" smtClean="0"/>
              <a:t>1/20/26</a:t>
            </a:fld>
            <a:endParaRPr lang="en-US"/>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619CD52-707C-1446-921B-E012C5478617}" type="slidenum">
              <a:rPr lang="en-US" smtClean="0"/>
              <a:t>‹#›</a:t>
            </a:fld>
            <a:endParaRPr lang="en-US"/>
          </a:p>
        </p:txBody>
      </p:sp>
    </p:spTree>
    <p:extLst>
      <p:ext uri="{BB962C8B-B14F-4D97-AF65-F5344CB8AC3E}">
        <p14:creationId xmlns:p14="http://schemas.microsoft.com/office/powerpoint/2010/main" val="1056676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5.mov"/><Relationship Id="rId7" Type="http://schemas.openxmlformats.org/officeDocument/2006/relationships/image" Target="../media/image48.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notesSlide" Target="../notesSlides/notesSlide17.xml"/><Relationship Id="rId11" Type="http://schemas.openxmlformats.org/officeDocument/2006/relationships/image" Target="../media/image52.tiff"/><Relationship Id="rId5" Type="http://schemas.openxmlformats.org/officeDocument/2006/relationships/slideLayout" Target="../slideLayouts/slideLayout2.xml"/><Relationship Id="rId10" Type="http://schemas.openxmlformats.org/officeDocument/2006/relationships/image" Target="../media/image51.tiff"/><Relationship Id="rId4" Type="http://schemas.openxmlformats.org/officeDocument/2006/relationships/video" Target="../media/media5.mov"/><Relationship Id="rId9" Type="http://schemas.openxmlformats.org/officeDocument/2006/relationships/image" Target="../media/image5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5.emf"/><Relationship Id="rId5" Type="http://schemas.openxmlformats.org/officeDocument/2006/relationships/image" Target="../media/image64.png"/><Relationship Id="rId4" Type="http://schemas.openxmlformats.org/officeDocument/2006/relationships/image" Target="../media/image63.emf"/></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media" Target="../media/media7.mov"/><Relationship Id="rId7" Type="http://schemas.openxmlformats.org/officeDocument/2006/relationships/image" Target="../media/image72.png"/><Relationship Id="rId2" Type="http://schemas.microsoft.com/office/2007/relationships/media" Target="../media/media6.mov"/><Relationship Id="rId1" Type="http://schemas.openxmlformats.org/officeDocument/2006/relationships/video" Target="NULL" TargetMode="Externa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3898" y="13551"/>
            <a:ext cx="7836205" cy="966798"/>
          </a:xfrm>
          <a:prstGeom prst="rect">
            <a:avLst/>
          </a:prstGeom>
        </p:spPr>
        <p:txBody>
          <a:bodyPr wrap="square" lIns="43048" tIns="21524" rIns="43048" bIns="21524">
            <a:spAutoFit/>
          </a:bodyPr>
          <a:lstStyle/>
          <a:p>
            <a:pPr algn="ctr"/>
            <a:r>
              <a:rPr lang="en-US" sz="3000" b="1" u="sng" dirty="0">
                <a:latin typeface="Arial"/>
                <a:cs typeface="Arial"/>
              </a:rPr>
              <a:t>Endothelial Barrier Maintenance/Cross-talk with Platelets</a:t>
            </a:r>
            <a:endParaRPr lang="en-US" sz="3000" u="sng" dirty="0">
              <a:latin typeface="Arial"/>
              <a:cs typeface="Arial"/>
            </a:endParaRPr>
          </a:p>
        </p:txBody>
      </p:sp>
      <p:pic>
        <p:nvPicPr>
          <p:cNvPr id="5" name="Picture 4"/>
          <p:cNvPicPr>
            <a:picLocks noChangeAspect="1"/>
          </p:cNvPicPr>
          <p:nvPr/>
        </p:nvPicPr>
        <p:blipFill rotWithShape="1">
          <a:blip r:embed="rId3"/>
          <a:srcRect r="49793"/>
          <a:stretch/>
        </p:blipFill>
        <p:spPr>
          <a:xfrm>
            <a:off x="1235800" y="4031917"/>
            <a:ext cx="3336200" cy="1023821"/>
          </a:xfrm>
          <a:prstGeom prst="rect">
            <a:avLst/>
          </a:prstGeom>
        </p:spPr>
      </p:pic>
      <p:sp>
        <p:nvSpPr>
          <p:cNvPr id="6" name="Rectangle 5"/>
          <p:cNvSpPr/>
          <p:nvPr/>
        </p:nvSpPr>
        <p:spPr>
          <a:xfrm>
            <a:off x="3125320" y="3586114"/>
            <a:ext cx="2893361" cy="389717"/>
          </a:xfrm>
          <a:prstGeom prst="rect">
            <a:avLst/>
          </a:prstGeom>
        </p:spPr>
        <p:txBody>
          <a:bodyPr wrap="square" lIns="43048" tIns="21524" rIns="43048" bIns="21524">
            <a:spAutoFit/>
          </a:bodyPr>
          <a:lstStyle/>
          <a:p>
            <a:pPr algn="ctr"/>
            <a:r>
              <a:rPr lang="en-US" sz="2250" b="1" i="1" dirty="0">
                <a:latin typeface="Arial"/>
                <a:cs typeface="Arial"/>
              </a:rPr>
              <a:t>Wolfgang Bergmeier</a:t>
            </a:r>
            <a:endParaRPr lang="en-US" sz="2250" i="1" dirty="0">
              <a:latin typeface="Arial"/>
              <a:cs typeface="Arial"/>
            </a:endParaRPr>
          </a:p>
        </p:txBody>
      </p:sp>
      <p:grpSp>
        <p:nvGrpSpPr>
          <p:cNvPr id="9" name="Group 8">
            <a:extLst>
              <a:ext uri="{FF2B5EF4-FFF2-40B4-BE49-F238E27FC236}">
                <a16:creationId xmlns:a16="http://schemas.microsoft.com/office/drawing/2014/main" id="{BE1D0D99-2271-B449-B112-98310F956D57}"/>
              </a:ext>
            </a:extLst>
          </p:cNvPr>
          <p:cNvGrpSpPr/>
          <p:nvPr/>
        </p:nvGrpSpPr>
        <p:grpSpPr>
          <a:xfrm>
            <a:off x="4598297" y="4031917"/>
            <a:ext cx="3377937" cy="1023821"/>
            <a:chOff x="6137056" y="4784081"/>
            <a:chExt cx="5044661" cy="1553765"/>
          </a:xfrm>
        </p:grpSpPr>
        <p:pic>
          <p:nvPicPr>
            <p:cNvPr id="10" name="Picture 9">
              <a:extLst>
                <a:ext uri="{FF2B5EF4-FFF2-40B4-BE49-F238E27FC236}">
                  <a16:creationId xmlns:a16="http://schemas.microsoft.com/office/drawing/2014/main" id="{626924FF-0D69-1040-B4F3-A8F9D157C5FD}"/>
                </a:ext>
              </a:extLst>
            </p:cNvPr>
            <p:cNvPicPr>
              <a:picLocks noChangeAspect="1"/>
            </p:cNvPicPr>
            <p:nvPr/>
          </p:nvPicPr>
          <p:blipFill rotWithShape="1">
            <a:blip r:embed="rId3"/>
            <a:srcRect r="49976"/>
            <a:stretch/>
          </p:blipFill>
          <p:spPr>
            <a:xfrm>
              <a:off x="6137056" y="4784081"/>
              <a:ext cx="5044661" cy="1553765"/>
            </a:xfrm>
            <a:prstGeom prst="rect">
              <a:avLst/>
            </a:prstGeom>
          </p:spPr>
        </p:pic>
        <p:sp>
          <p:nvSpPr>
            <p:cNvPr id="11" name="TextBox 10">
              <a:extLst>
                <a:ext uri="{FF2B5EF4-FFF2-40B4-BE49-F238E27FC236}">
                  <a16:creationId xmlns:a16="http://schemas.microsoft.com/office/drawing/2014/main" id="{31EE81C4-C910-D149-93CA-AE27CD943408}"/>
                </a:ext>
              </a:extLst>
            </p:cNvPr>
            <p:cNvSpPr txBox="1"/>
            <p:nvPr/>
          </p:nvSpPr>
          <p:spPr>
            <a:xfrm>
              <a:off x="6472519" y="5839921"/>
              <a:ext cx="4320988" cy="350314"/>
            </a:xfrm>
            <a:prstGeom prst="rect">
              <a:avLst/>
            </a:prstGeom>
            <a:solidFill>
              <a:schemeClr val="bg1"/>
            </a:solidFill>
          </p:spPr>
          <p:txBody>
            <a:bodyPr wrap="square" rtlCol="0">
              <a:spAutoFit/>
            </a:bodyPr>
            <a:lstStyle/>
            <a:p>
              <a:pPr algn="ctr"/>
              <a:r>
                <a:rPr lang="en-US" sz="900" b="1">
                  <a:solidFill>
                    <a:srgbClr val="389DD3"/>
                  </a:solidFill>
                  <a:latin typeface="Century Schoolbook" charset="0"/>
                  <a:ea typeface="Century Schoolbook" charset="0"/>
                  <a:cs typeface="Century Schoolbook" charset="0"/>
                </a:rPr>
                <a:t>BLOOD RESEARCH  CENTER</a:t>
              </a:r>
            </a:p>
          </p:txBody>
        </p:sp>
      </p:grpSp>
      <p:grpSp>
        <p:nvGrpSpPr>
          <p:cNvPr id="13" name="Group 12">
            <a:extLst>
              <a:ext uri="{FF2B5EF4-FFF2-40B4-BE49-F238E27FC236}">
                <a16:creationId xmlns:a16="http://schemas.microsoft.com/office/drawing/2014/main" id="{07D1FCCB-90B3-73E6-9872-7C758B7A9431}"/>
              </a:ext>
            </a:extLst>
          </p:cNvPr>
          <p:cNvGrpSpPr/>
          <p:nvPr/>
        </p:nvGrpSpPr>
        <p:grpSpPr>
          <a:xfrm>
            <a:off x="1926934" y="1048846"/>
            <a:ext cx="5393444" cy="2346263"/>
            <a:chOff x="1678908" y="1674012"/>
            <a:chExt cx="6359884" cy="2766685"/>
          </a:xfrm>
        </p:grpSpPr>
        <p:pic>
          <p:nvPicPr>
            <p:cNvPr id="3" name="Picture 2" descr="23 of the Best Things to Do in Outer Banks, NC | Shoreline OBX">
              <a:extLst>
                <a:ext uri="{FF2B5EF4-FFF2-40B4-BE49-F238E27FC236}">
                  <a16:creationId xmlns:a16="http://schemas.microsoft.com/office/drawing/2014/main" id="{F7EEDE8D-912B-BE43-12B8-79E37AFC7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8908" y="1674012"/>
              <a:ext cx="4239104" cy="1435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58F1EBA-8012-3B27-2BDB-0D3CA4ADD775}"/>
                </a:ext>
              </a:extLst>
            </p:cNvPr>
            <p:cNvPicPr>
              <a:picLocks noChangeAspect="1"/>
            </p:cNvPicPr>
            <p:nvPr/>
          </p:nvPicPr>
          <p:blipFill>
            <a:blip r:embed="rId5"/>
            <a:stretch>
              <a:fillRect/>
            </a:stretch>
          </p:blipFill>
          <p:spPr>
            <a:xfrm>
              <a:off x="1678908" y="3134289"/>
              <a:ext cx="4239104" cy="1302524"/>
            </a:xfrm>
            <a:prstGeom prst="rect">
              <a:avLst/>
            </a:prstGeom>
          </p:spPr>
        </p:pic>
        <p:pic>
          <p:nvPicPr>
            <p:cNvPr id="8" name="Picture 7" descr="University of North Carolina at Chapel Hill, Strategic Sustainability Plan  - Buro Happold">
              <a:extLst>
                <a:ext uri="{FF2B5EF4-FFF2-40B4-BE49-F238E27FC236}">
                  <a16:creationId xmlns:a16="http://schemas.microsoft.com/office/drawing/2014/main" id="{9CC86220-2F59-16C9-0088-28C63DE06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2323" y="3056386"/>
              <a:ext cx="2076467" cy="13843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nc Chapel Hill Images, Stock Photos &amp; Vectors | Shutterstock">
              <a:extLst>
                <a:ext uri="{FF2B5EF4-FFF2-40B4-BE49-F238E27FC236}">
                  <a16:creationId xmlns:a16="http://schemas.microsoft.com/office/drawing/2014/main" id="{688B78BA-8FF4-C34A-508A-39F1CD7BF2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328"/>
            <a:stretch/>
          </p:blipFill>
          <p:spPr bwMode="auto">
            <a:xfrm>
              <a:off x="5962324" y="1677895"/>
              <a:ext cx="2076468" cy="13650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8108127"/>
      </p:ext>
    </p:extLst>
  </p:cSld>
  <p:clrMapOvr>
    <a:masterClrMapping/>
  </p:clrMapOvr>
  <mc:AlternateContent xmlns:mc="http://schemas.openxmlformats.org/markup-compatibility/2006" xmlns:p14="http://schemas.microsoft.com/office/powerpoint/2010/main">
    <mc:Choice Requires="p14">
      <p:transition spd="slow" p14:dur="2000" advTm="6062"/>
    </mc:Choice>
    <mc:Fallback xmlns="">
      <p:transition spd="slow" advTm="606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2C1D-72F1-9B4E-A4CA-9D2C03C587E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555E3FC-10E3-CF1F-2C50-B6FBCE56E9F7}"/>
              </a:ext>
            </a:extLst>
          </p:cNvPr>
          <p:cNvSpPr/>
          <p:nvPr/>
        </p:nvSpPr>
        <p:spPr>
          <a:xfrm>
            <a:off x="0" y="994173"/>
            <a:ext cx="9144000" cy="41493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 name="Rectangle 3">
            <a:extLst>
              <a:ext uri="{FF2B5EF4-FFF2-40B4-BE49-F238E27FC236}">
                <a16:creationId xmlns:a16="http://schemas.microsoft.com/office/drawing/2014/main" id="{0C94AFE1-8C15-0A89-D116-B8D71D0C39D5}"/>
              </a:ext>
            </a:extLst>
          </p:cNvPr>
          <p:cNvSpPr/>
          <p:nvPr/>
        </p:nvSpPr>
        <p:spPr>
          <a:xfrm>
            <a:off x="0" y="994173"/>
            <a:ext cx="9144000" cy="41493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2" name="Picture 11" descr="A screenshot of a video game&#10;&#10;Description automatically generated">
            <a:extLst>
              <a:ext uri="{FF2B5EF4-FFF2-40B4-BE49-F238E27FC236}">
                <a16:creationId xmlns:a16="http://schemas.microsoft.com/office/drawing/2014/main" id="{0E2FE79F-11C3-7FC4-FAA8-0B4B54C472D9}"/>
              </a:ext>
            </a:extLst>
          </p:cNvPr>
          <p:cNvPicPr>
            <a:picLocks noChangeAspect="1"/>
          </p:cNvPicPr>
          <p:nvPr/>
        </p:nvPicPr>
        <p:blipFill>
          <a:blip r:embed="rId3">
            <a:alphaModFix/>
          </a:blip>
          <a:srcRect l="46888" t="76900" r="25931" b="2879"/>
          <a:stretch/>
        </p:blipFill>
        <p:spPr>
          <a:xfrm>
            <a:off x="205836" y="1375479"/>
            <a:ext cx="4696718" cy="2846070"/>
          </a:xfrm>
          <a:prstGeom prst="rect">
            <a:avLst/>
          </a:prstGeom>
        </p:spPr>
      </p:pic>
      <p:sp>
        <p:nvSpPr>
          <p:cNvPr id="14" name="TextBox 13">
            <a:extLst>
              <a:ext uri="{FF2B5EF4-FFF2-40B4-BE49-F238E27FC236}">
                <a16:creationId xmlns:a16="http://schemas.microsoft.com/office/drawing/2014/main" id="{8B91A76D-CB35-5597-0071-2024497E8393}"/>
              </a:ext>
            </a:extLst>
          </p:cNvPr>
          <p:cNvSpPr txBox="1"/>
          <p:nvPr/>
        </p:nvSpPr>
        <p:spPr>
          <a:xfrm>
            <a:off x="1201613" y="4338636"/>
            <a:ext cx="2705164" cy="415498"/>
          </a:xfrm>
          <a:prstGeom prst="rect">
            <a:avLst/>
          </a:prstGeom>
          <a:noFill/>
        </p:spPr>
        <p:txBody>
          <a:bodyPr wrap="none" rtlCol="0">
            <a:spAutoFit/>
          </a:bodyPr>
          <a:lstStyle/>
          <a:p>
            <a:pPr algn="ctr"/>
            <a:r>
              <a:rPr lang="en-US" sz="2100" b="1" dirty="0"/>
              <a:t>secondary hemostasis </a:t>
            </a:r>
          </a:p>
        </p:txBody>
      </p:sp>
      <p:sp>
        <p:nvSpPr>
          <p:cNvPr id="15" name="TextBox 14">
            <a:extLst>
              <a:ext uri="{FF2B5EF4-FFF2-40B4-BE49-F238E27FC236}">
                <a16:creationId xmlns:a16="http://schemas.microsoft.com/office/drawing/2014/main" id="{6DF1395C-D175-30D7-07AE-18CC0A31A49E}"/>
              </a:ext>
            </a:extLst>
          </p:cNvPr>
          <p:cNvSpPr txBox="1"/>
          <p:nvPr/>
        </p:nvSpPr>
        <p:spPr>
          <a:xfrm>
            <a:off x="6248807" y="3352235"/>
            <a:ext cx="1692199" cy="646331"/>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1800" b="1" dirty="0">
                <a:latin typeface="Symbol" pitchFamily="2" charset="2"/>
              </a:rPr>
              <a:t>a</a:t>
            </a:r>
            <a:r>
              <a:rPr lang="en-US" sz="1800" b="1" dirty="0"/>
              <a:t>IIb</a:t>
            </a:r>
            <a:r>
              <a:rPr lang="en-US" sz="1800" b="1" dirty="0">
                <a:latin typeface="Symbol" pitchFamily="2" charset="2"/>
              </a:rPr>
              <a:t>b</a:t>
            </a:r>
            <a:r>
              <a:rPr lang="en-US" sz="1800" b="1" dirty="0"/>
              <a:t>3 outside-in signaling</a:t>
            </a:r>
          </a:p>
        </p:txBody>
      </p:sp>
      <p:pic>
        <p:nvPicPr>
          <p:cNvPr id="19" name="Picture 18" descr="A screenshot of a video game&#10;&#10;Description automatically generated">
            <a:extLst>
              <a:ext uri="{FF2B5EF4-FFF2-40B4-BE49-F238E27FC236}">
                <a16:creationId xmlns:a16="http://schemas.microsoft.com/office/drawing/2014/main" id="{76A292AD-D698-9C69-E816-9BFDD656A5B0}"/>
              </a:ext>
            </a:extLst>
          </p:cNvPr>
          <p:cNvPicPr>
            <a:picLocks noChangeAspect="1"/>
          </p:cNvPicPr>
          <p:nvPr/>
        </p:nvPicPr>
        <p:blipFill>
          <a:blip r:embed="rId4"/>
          <a:srcRect l="62573" t="37701" r="14243" b="54705"/>
          <a:stretch/>
        </p:blipFill>
        <p:spPr>
          <a:xfrm>
            <a:off x="5342846" y="2428915"/>
            <a:ext cx="3429000" cy="923320"/>
          </a:xfrm>
          <a:prstGeom prst="rect">
            <a:avLst/>
          </a:prstGeom>
        </p:spPr>
      </p:pic>
      <p:sp>
        <p:nvSpPr>
          <p:cNvPr id="25" name="Right Arrow 24">
            <a:extLst>
              <a:ext uri="{FF2B5EF4-FFF2-40B4-BE49-F238E27FC236}">
                <a16:creationId xmlns:a16="http://schemas.microsoft.com/office/drawing/2014/main" id="{580849E2-69B2-1DB8-1C47-6428657A7E87}"/>
              </a:ext>
            </a:extLst>
          </p:cNvPr>
          <p:cNvSpPr/>
          <p:nvPr/>
        </p:nvSpPr>
        <p:spPr>
          <a:xfrm rot="10800000">
            <a:off x="6090986" y="2184217"/>
            <a:ext cx="526871" cy="21494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6" name="Right Arrow 25">
            <a:extLst>
              <a:ext uri="{FF2B5EF4-FFF2-40B4-BE49-F238E27FC236}">
                <a16:creationId xmlns:a16="http://schemas.microsoft.com/office/drawing/2014/main" id="{84DB3A0C-CB81-3CE6-989A-41088427D1B3}"/>
              </a:ext>
            </a:extLst>
          </p:cNvPr>
          <p:cNvSpPr/>
          <p:nvPr/>
        </p:nvSpPr>
        <p:spPr>
          <a:xfrm>
            <a:off x="7579653" y="2183082"/>
            <a:ext cx="526871" cy="21494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1594D5EA-2373-1112-99A4-FBBAD9F21C46}"/>
              </a:ext>
            </a:extLst>
          </p:cNvPr>
          <p:cNvSpPr/>
          <p:nvPr/>
        </p:nvSpPr>
        <p:spPr bwMode="auto">
          <a:xfrm>
            <a:off x="0" y="-2013"/>
            <a:ext cx="9144000" cy="645715"/>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Secondary hemostasis: clot contraction</a:t>
            </a: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1010185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56703-7030-BAC9-5E69-21B15B35B27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41AD5B7-454E-0173-994E-A099DF422761}"/>
              </a:ext>
            </a:extLst>
          </p:cNvPr>
          <p:cNvSpPr/>
          <p:nvPr/>
        </p:nvSpPr>
        <p:spPr>
          <a:xfrm>
            <a:off x="0" y="994173"/>
            <a:ext cx="9144000" cy="41493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9" name="Picture 8" descr="A screenshot of a video game&#10;&#10;Description automatically generated">
            <a:extLst>
              <a:ext uri="{FF2B5EF4-FFF2-40B4-BE49-F238E27FC236}">
                <a16:creationId xmlns:a16="http://schemas.microsoft.com/office/drawing/2014/main" id="{0C1270C0-FC8B-C3F3-C7CC-29684B052775}"/>
              </a:ext>
            </a:extLst>
          </p:cNvPr>
          <p:cNvPicPr>
            <a:picLocks noChangeAspect="1"/>
          </p:cNvPicPr>
          <p:nvPr/>
        </p:nvPicPr>
        <p:blipFill>
          <a:blip r:embed="rId3"/>
          <a:srcRect l="62971" t="37907" r="15516" b="55222"/>
          <a:stretch/>
        </p:blipFill>
        <p:spPr>
          <a:xfrm>
            <a:off x="5328671" y="1408594"/>
            <a:ext cx="3072377" cy="806670"/>
          </a:xfrm>
          <a:prstGeom prst="rect">
            <a:avLst/>
          </a:prstGeom>
        </p:spPr>
      </p:pic>
      <p:sp>
        <p:nvSpPr>
          <p:cNvPr id="17" name="Rectangle 16">
            <a:extLst>
              <a:ext uri="{FF2B5EF4-FFF2-40B4-BE49-F238E27FC236}">
                <a16:creationId xmlns:a16="http://schemas.microsoft.com/office/drawing/2014/main" id="{E75C518B-08D8-B277-31E9-3AD86BB6019C}"/>
              </a:ext>
            </a:extLst>
          </p:cNvPr>
          <p:cNvSpPr/>
          <p:nvPr/>
        </p:nvSpPr>
        <p:spPr>
          <a:xfrm>
            <a:off x="5109973" y="1092987"/>
            <a:ext cx="3848317" cy="350515"/>
          </a:xfrm>
          <a:prstGeom prst="rect">
            <a:avLst/>
          </a:prstGeom>
          <a:solidFill>
            <a:srgbClr val="F3F3F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3162F85F-90D3-AF95-2DEE-B1759BBA5440}"/>
              </a:ext>
            </a:extLst>
          </p:cNvPr>
          <p:cNvSpPr txBox="1"/>
          <p:nvPr/>
        </p:nvSpPr>
        <p:spPr>
          <a:xfrm>
            <a:off x="570757" y="4359138"/>
            <a:ext cx="3900555" cy="415498"/>
          </a:xfrm>
          <a:prstGeom prst="rect">
            <a:avLst/>
          </a:prstGeom>
          <a:noFill/>
        </p:spPr>
        <p:txBody>
          <a:bodyPr wrap="none" rtlCol="0">
            <a:spAutoFit/>
          </a:bodyPr>
          <a:lstStyle/>
          <a:p>
            <a:pPr algn="ctr"/>
            <a:r>
              <a:rPr lang="en-US" sz="2100" b="1" dirty="0"/>
              <a:t>primary &amp; secondary hemostasis </a:t>
            </a:r>
          </a:p>
        </p:txBody>
      </p:sp>
      <p:sp>
        <p:nvSpPr>
          <p:cNvPr id="10" name="Rectangle 9">
            <a:extLst>
              <a:ext uri="{FF2B5EF4-FFF2-40B4-BE49-F238E27FC236}">
                <a16:creationId xmlns:a16="http://schemas.microsoft.com/office/drawing/2014/main" id="{2DABA103-06B5-4E29-867F-E11557BE38BB}"/>
              </a:ext>
            </a:extLst>
          </p:cNvPr>
          <p:cNvSpPr/>
          <p:nvPr/>
        </p:nvSpPr>
        <p:spPr>
          <a:xfrm>
            <a:off x="5109973" y="1092986"/>
            <a:ext cx="3848318" cy="168313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DD798EA1-337A-64EA-7ED2-2F3FF6953AB0}"/>
              </a:ext>
            </a:extLst>
          </p:cNvPr>
          <p:cNvSpPr/>
          <p:nvPr/>
        </p:nvSpPr>
        <p:spPr>
          <a:xfrm>
            <a:off x="5117372" y="3047596"/>
            <a:ext cx="3848318" cy="159693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screenshot of a video game&#10;&#10;Description automatically generated">
            <a:extLst>
              <a:ext uri="{FF2B5EF4-FFF2-40B4-BE49-F238E27FC236}">
                <a16:creationId xmlns:a16="http://schemas.microsoft.com/office/drawing/2014/main" id="{0CBC8B57-7974-DC18-924D-E3DBB3180224}"/>
              </a:ext>
            </a:extLst>
          </p:cNvPr>
          <p:cNvPicPr>
            <a:picLocks noChangeAspect="1"/>
          </p:cNvPicPr>
          <p:nvPr/>
        </p:nvPicPr>
        <p:blipFill>
          <a:blip r:embed="rId3"/>
          <a:srcRect l="69715" t="46187" r="24837" b="49375"/>
          <a:stretch/>
        </p:blipFill>
        <p:spPr>
          <a:xfrm>
            <a:off x="6107986" y="3685313"/>
            <a:ext cx="512145" cy="342900"/>
          </a:xfrm>
          <a:prstGeom prst="rect">
            <a:avLst/>
          </a:prstGeom>
        </p:spPr>
      </p:pic>
      <p:sp>
        <p:nvSpPr>
          <p:cNvPr id="14" name="TextBox 13">
            <a:extLst>
              <a:ext uri="{FF2B5EF4-FFF2-40B4-BE49-F238E27FC236}">
                <a16:creationId xmlns:a16="http://schemas.microsoft.com/office/drawing/2014/main" id="{785439B7-940E-8DA9-9653-41F0C0388112}"/>
              </a:ext>
            </a:extLst>
          </p:cNvPr>
          <p:cNvSpPr txBox="1"/>
          <p:nvPr/>
        </p:nvSpPr>
        <p:spPr>
          <a:xfrm>
            <a:off x="5728424" y="1113051"/>
            <a:ext cx="2852512" cy="323165"/>
          </a:xfrm>
          <a:prstGeom prst="rect">
            <a:avLst/>
          </a:prstGeom>
          <a:noFill/>
        </p:spPr>
        <p:txBody>
          <a:bodyPr wrap="none" rtlCol="0">
            <a:spAutoFit/>
          </a:bodyPr>
          <a:lstStyle/>
          <a:p>
            <a:r>
              <a:rPr lang="en-US" sz="1500" b="1" dirty="0"/>
              <a:t>Aggregating/contracting platelets</a:t>
            </a:r>
          </a:p>
        </p:txBody>
      </p:sp>
      <p:sp>
        <p:nvSpPr>
          <p:cNvPr id="19" name="TextBox 18">
            <a:extLst>
              <a:ext uri="{FF2B5EF4-FFF2-40B4-BE49-F238E27FC236}">
                <a16:creationId xmlns:a16="http://schemas.microsoft.com/office/drawing/2014/main" id="{FF91DDEF-2734-7110-5B84-E1871B59CCB1}"/>
              </a:ext>
            </a:extLst>
          </p:cNvPr>
          <p:cNvSpPr txBox="1"/>
          <p:nvPr/>
        </p:nvSpPr>
        <p:spPr>
          <a:xfrm>
            <a:off x="5541199" y="2318165"/>
            <a:ext cx="1194926" cy="276999"/>
          </a:xfrm>
          <a:prstGeom prst="rect">
            <a:avLst/>
          </a:prstGeom>
          <a:noFill/>
        </p:spPr>
        <p:txBody>
          <a:bodyPr wrap="square" rtlCol="0">
            <a:spAutoFit/>
          </a:bodyPr>
          <a:lstStyle/>
          <a:p>
            <a:r>
              <a:rPr lang="en-US" sz="1200" b="1" dirty="0">
                <a:latin typeface="Symbol" pitchFamily="2" charset="2"/>
              </a:rPr>
              <a:t>a</a:t>
            </a:r>
            <a:r>
              <a:rPr lang="en-US" sz="1200" b="1" dirty="0"/>
              <a:t>IIb</a:t>
            </a:r>
            <a:r>
              <a:rPr lang="en-US" sz="1200" b="1" dirty="0">
                <a:latin typeface="Symbol" pitchFamily="2" charset="2"/>
              </a:rPr>
              <a:t>b</a:t>
            </a:r>
            <a:r>
              <a:rPr lang="en-US" sz="1200" b="1" dirty="0"/>
              <a:t>3 integrin </a:t>
            </a:r>
          </a:p>
        </p:txBody>
      </p:sp>
      <p:sp>
        <p:nvSpPr>
          <p:cNvPr id="23" name="TextBox 22">
            <a:extLst>
              <a:ext uri="{FF2B5EF4-FFF2-40B4-BE49-F238E27FC236}">
                <a16:creationId xmlns:a16="http://schemas.microsoft.com/office/drawing/2014/main" id="{0BBBF2A3-B5DE-6C2C-2F4D-F0717009F516}"/>
              </a:ext>
            </a:extLst>
          </p:cNvPr>
          <p:cNvSpPr txBox="1"/>
          <p:nvPr/>
        </p:nvSpPr>
        <p:spPr>
          <a:xfrm>
            <a:off x="7396360" y="2315228"/>
            <a:ext cx="957164" cy="276999"/>
          </a:xfrm>
          <a:prstGeom prst="rect">
            <a:avLst/>
          </a:prstGeom>
          <a:noFill/>
        </p:spPr>
        <p:txBody>
          <a:bodyPr wrap="square" rtlCol="0">
            <a:spAutoFit/>
          </a:bodyPr>
          <a:lstStyle/>
          <a:p>
            <a:r>
              <a:rPr lang="en-US" sz="1200" b="1" dirty="0"/>
              <a:t>fibrin/</a:t>
            </a:r>
            <a:r>
              <a:rPr lang="en-US" sz="1200" b="1" dirty="0" err="1"/>
              <a:t>ogen</a:t>
            </a:r>
            <a:endParaRPr lang="en-US" sz="1200" b="1" dirty="0"/>
          </a:p>
        </p:txBody>
      </p:sp>
      <p:sp>
        <p:nvSpPr>
          <p:cNvPr id="26" name="Rectangle 25">
            <a:extLst>
              <a:ext uri="{FF2B5EF4-FFF2-40B4-BE49-F238E27FC236}">
                <a16:creationId xmlns:a16="http://schemas.microsoft.com/office/drawing/2014/main" id="{4043F657-8264-A362-C047-C0C3F86DD8FE}"/>
              </a:ext>
            </a:extLst>
          </p:cNvPr>
          <p:cNvSpPr/>
          <p:nvPr/>
        </p:nvSpPr>
        <p:spPr>
          <a:xfrm>
            <a:off x="5124977" y="3052973"/>
            <a:ext cx="3840713" cy="350515"/>
          </a:xfrm>
          <a:prstGeom prst="rect">
            <a:avLst/>
          </a:prstGeom>
          <a:solidFill>
            <a:srgbClr val="F3F3F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extBox 26">
            <a:extLst>
              <a:ext uri="{FF2B5EF4-FFF2-40B4-BE49-F238E27FC236}">
                <a16:creationId xmlns:a16="http://schemas.microsoft.com/office/drawing/2014/main" id="{05DD2929-B698-6332-BE09-24B8C99D1DB2}"/>
              </a:ext>
            </a:extLst>
          </p:cNvPr>
          <p:cNvSpPr txBox="1"/>
          <p:nvPr/>
        </p:nvSpPr>
        <p:spPr>
          <a:xfrm>
            <a:off x="5954820" y="3096559"/>
            <a:ext cx="1970989" cy="323165"/>
          </a:xfrm>
          <a:prstGeom prst="rect">
            <a:avLst/>
          </a:prstGeom>
          <a:noFill/>
        </p:spPr>
        <p:txBody>
          <a:bodyPr wrap="none" rtlCol="0">
            <a:spAutoFit/>
          </a:bodyPr>
          <a:lstStyle/>
          <a:p>
            <a:r>
              <a:rPr lang="en-US" sz="1500" b="1" dirty="0"/>
              <a:t>Procoagulant platelets</a:t>
            </a:r>
          </a:p>
        </p:txBody>
      </p:sp>
      <p:cxnSp>
        <p:nvCxnSpPr>
          <p:cNvPr id="29" name="Straight Arrow Connector 28">
            <a:extLst>
              <a:ext uri="{FF2B5EF4-FFF2-40B4-BE49-F238E27FC236}">
                <a16:creationId xmlns:a16="http://schemas.microsoft.com/office/drawing/2014/main" id="{4334847E-A6C1-C73A-269F-3267EAE64936}"/>
              </a:ext>
            </a:extLst>
          </p:cNvPr>
          <p:cNvCxnSpPr/>
          <p:nvPr/>
        </p:nvCxnSpPr>
        <p:spPr>
          <a:xfrm flipV="1">
            <a:off x="6248791" y="2004063"/>
            <a:ext cx="240383" cy="3231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D7AD2633-9B0D-41E5-E48A-E8520216DC83}"/>
              </a:ext>
            </a:extLst>
          </p:cNvPr>
          <p:cNvCxnSpPr>
            <a:cxnSpLocks/>
          </p:cNvCxnSpPr>
          <p:nvPr/>
        </p:nvCxnSpPr>
        <p:spPr>
          <a:xfrm flipH="1" flipV="1">
            <a:off x="7076796" y="2032552"/>
            <a:ext cx="331917" cy="2946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DF493DC-FF14-C920-F7D1-EB3E1CF769BC}"/>
              </a:ext>
            </a:extLst>
          </p:cNvPr>
          <p:cNvCxnSpPr>
            <a:cxnSpLocks/>
          </p:cNvCxnSpPr>
          <p:nvPr/>
        </p:nvCxnSpPr>
        <p:spPr>
          <a:xfrm flipH="1">
            <a:off x="7431264" y="3672156"/>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3D3463C-E1E8-4474-857C-12364CECE5C2}"/>
              </a:ext>
            </a:extLst>
          </p:cNvPr>
          <p:cNvCxnSpPr>
            <a:cxnSpLocks/>
          </p:cNvCxnSpPr>
          <p:nvPr/>
        </p:nvCxnSpPr>
        <p:spPr>
          <a:xfrm>
            <a:off x="7523013" y="3657787"/>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871F59A2-BFB2-EC42-AB76-19A6A995DEB2}"/>
              </a:ext>
            </a:extLst>
          </p:cNvPr>
          <p:cNvSpPr/>
          <p:nvPr/>
        </p:nvSpPr>
        <p:spPr>
          <a:xfrm>
            <a:off x="7431263" y="3498408"/>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45" name="Straight Connector 44">
            <a:extLst>
              <a:ext uri="{FF2B5EF4-FFF2-40B4-BE49-F238E27FC236}">
                <a16:creationId xmlns:a16="http://schemas.microsoft.com/office/drawing/2014/main" id="{07CFE68E-3582-FB45-92B3-FFE1653AA638}"/>
              </a:ext>
            </a:extLst>
          </p:cNvPr>
          <p:cNvCxnSpPr>
            <a:cxnSpLocks/>
          </p:cNvCxnSpPr>
          <p:nvPr/>
        </p:nvCxnSpPr>
        <p:spPr>
          <a:xfrm flipH="1">
            <a:off x="7631289" y="3672156"/>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8FDCDD1-31A2-57AF-3865-14070FBB976B}"/>
              </a:ext>
            </a:extLst>
          </p:cNvPr>
          <p:cNvCxnSpPr>
            <a:cxnSpLocks/>
          </p:cNvCxnSpPr>
          <p:nvPr/>
        </p:nvCxnSpPr>
        <p:spPr>
          <a:xfrm>
            <a:off x="7723038" y="3657787"/>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9CBC3AE5-A3B3-4245-D4F5-BF1A4091C241}"/>
              </a:ext>
            </a:extLst>
          </p:cNvPr>
          <p:cNvSpPr/>
          <p:nvPr/>
        </p:nvSpPr>
        <p:spPr>
          <a:xfrm>
            <a:off x="7631288" y="3498408"/>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80" name="Straight Connector 79">
            <a:extLst>
              <a:ext uri="{FF2B5EF4-FFF2-40B4-BE49-F238E27FC236}">
                <a16:creationId xmlns:a16="http://schemas.microsoft.com/office/drawing/2014/main" id="{61309974-B070-8E50-067D-B3D2FEFCA8D6}"/>
              </a:ext>
            </a:extLst>
          </p:cNvPr>
          <p:cNvCxnSpPr>
            <a:cxnSpLocks/>
          </p:cNvCxnSpPr>
          <p:nvPr/>
        </p:nvCxnSpPr>
        <p:spPr>
          <a:xfrm flipH="1">
            <a:off x="7717014" y="3976127"/>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E22C822F-53A3-6140-7B16-62D11C386CBE}"/>
              </a:ext>
            </a:extLst>
          </p:cNvPr>
          <p:cNvCxnSpPr>
            <a:cxnSpLocks/>
          </p:cNvCxnSpPr>
          <p:nvPr/>
        </p:nvCxnSpPr>
        <p:spPr>
          <a:xfrm>
            <a:off x="7630499" y="3976127"/>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82" name="Oval 81">
            <a:extLst>
              <a:ext uri="{FF2B5EF4-FFF2-40B4-BE49-F238E27FC236}">
                <a16:creationId xmlns:a16="http://schemas.microsoft.com/office/drawing/2014/main" id="{FE4712F4-CABA-D951-545A-5E176A8D36DF}"/>
              </a:ext>
            </a:extLst>
          </p:cNvPr>
          <p:cNvSpPr/>
          <p:nvPr/>
        </p:nvSpPr>
        <p:spPr>
          <a:xfrm>
            <a:off x="7608738" y="4206710"/>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83" name="Straight Connector 82">
            <a:extLst>
              <a:ext uri="{FF2B5EF4-FFF2-40B4-BE49-F238E27FC236}">
                <a16:creationId xmlns:a16="http://schemas.microsoft.com/office/drawing/2014/main" id="{4184CA46-F80A-8098-39A8-0F70D153F58D}"/>
              </a:ext>
            </a:extLst>
          </p:cNvPr>
          <p:cNvCxnSpPr>
            <a:cxnSpLocks/>
          </p:cNvCxnSpPr>
          <p:nvPr/>
        </p:nvCxnSpPr>
        <p:spPr>
          <a:xfrm flipH="1">
            <a:off x="7516989" y="3976127"/>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4465EBE6-8A56-52DE-CBFF-232ACC2D7500}"/>
              </a:ext>
            </a:extLst>
          </p:cNvPr>
          <p:cNvCxnSpPr>
            <a:cxnSpLocks/>
          </p:cNvCxnSpPr>
          <p:nvPr/>
        </p:nvCxnSpPr>
        <p:spPr>
          <a:xfrm>
            <a:off x="7430474" y="3976127"/>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85" name="Oval 84">
            <a:extLst>
              <a:ext uri="{FF2B5EF4-FFF2-40B4-BE49-F238E27FC236}">
                <a16:creationId xmlns:a16="http://schemas.microsoft.com/office/drawing/2014/main" id="{84D23E3C-FBB0-29AD-CCDE-B71C63B05446}"/>
              </a:ext>
            </a:extLst>
          </p:cNvPr>
          <p:cNvSpPr/>
          <p:nvPr/>
        </p:nvSpPr>
        <p:spPr>
          <a:xfrm>
            <a:off x="7408713" y="4206710"/>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96" name="Straight Connector 95">
            <a:extLst>
              <a:ext uri="{FF2B5EF4-FFF2-40B4-BE49-F238E27FC236}">
                <a16:creationId xmlns:a16="http://schemas.microsoft.com/office/drawing/2014/main" id="{6BD6227E-B91A-794B-6936-BE80E0DDADFF}"/>
              </a:ext>
            </a:extLst>
          </p:cNvPr>
          <p:cNvCxnSpPr>
            <a:cxnSpLocks/>
          </p:cNvCxnSpPr>
          <p:nvPr/>
        </p:nvCxnSpPr>
        <p:spPr>
          <a:xfrm>
            <a:off x="7276999" y="3934298"/>
            <a:ext cx="641552"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861091BA-2536-BE71-3A97-71EB99D00B9E}"/>
              </a:ext>
            </a:extLst>
          </p:cNvPr>
          <p:cNvSpPr txBox="1"/>
          <p:nvPr/>
        </p:nvSpPr>
        <p:spPr>
          <a:xfrm>
            <a:off x="6778990" y="3647799"/>
            <a:ext cx="474810" cy="248209"/>
          </a:xfrm>
          <a:prstGeom prst="rect">
            <a:avLst/>
          </a:prstGeom>
          <a:noFill/>
        </p:spPr>
        <p:txBody>
          <a:bodyPr wrap="none" rtlCol="0">
            <a:spAutoFit/>
          </a:bodyPr>
          <a:lstStyle/>
          <a:p>
            <a:r>
              <a:rPr lang="en-US" sz="1013" dirty="0"/>
              <a:t>outer</a:t>
            </a:r>
          </a:p>
        </p:txBody>
      </p:sp>
      <p:sp>
        <p:nvSpPr>
          <p:cNvPr id="98" name="TextBox 97">
            <a:extLst>
              <a:ext uri="{FF2B5EF4-FFF2-40B4-BE49-F238E27FC236}">
                <a16:creationId xmlns:a16="http://schemas.microsoft.com/office/drawing/2014/main" id="{A28BA8DD-72C5-5B7F-23AD-85F09A027F00}"/>
              </a:ext>
            </a:extLst>
          </p:cNvPr>
          <p:cNvSpPr txBox="1"/>
          <p:nvPr/>
        </p:nvSpPr>
        <p:spPr>
          <a:xfrm>
            <a:off x="6768663" y="3912885"/>
            <a:ext cx="461986" cy="248209"/>
          </a:xfrm>
          <a:prstGeom prst="rect">
            <a:avLst/>
          </a:prstGeom>
          <a:noFill/>
        </p:spPr>
        <p:txBody>
          <a:bodyPr wrap="none" rtlCol="0">
            <a:spAutoFit/>
          </a:bodyPr>
          <a:lstStyle/>
          <a:p>
            <a:r>
              <a:rPr lang="en-US" sz="1013" dirty="0"/>
              <a:t>inner</a:t>
            </a:r>
          </a:p>
        </p:txBody>
      </p:sp>
      <p:cxnSp>
        <p:nvCxnSpPr>
          <p:cNvPr id="101" name="Straight Arrow Connector 100">
            <a:extLst>
              <a:ext uri="{FF2B5EF4-FFF2-40B4-BE49-F238E27FC236}">
                <a16:creationId xmlns:a16="http://schemas.microsoft.com/office/drawing/2014/main" id="{E29F07B5-6369-7A62-0954-5DB698F48D4F}"/>
              </a:ext>
            </a:extLst>
          </p:cNvPr>
          <p:cNvCxnSpPr>
            <a:cxnSpLocks/>
          </p:cNvCxnSpPr>
          <p:nvPr/>
        </p:nvCxnSpPr>
        <p:spPr>
          <a:xfrm>
            <a:off x="7990198" y="3924797"/>
            <a:ext cx="28214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B004CD0F-5FD2-F7CC-D6A5-862158815EED}"/>
              </a:ext>
            </a:extLst>
          </p:cNvPr>
          <p:cNvCxnSpPr>
            <a:cxnSpLocks/>
          </p:cNvCxnSpPr>
          <p:nvPr/>
        </p:nvCxnSpPr>
        <p:spPr>
          <a:xfrm rot="10800000" flipH="1">
            <a:off x="8408649" y="3663420"/>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3DE332D8-B6B8-C4C2-9477-462FD3DC7358}"/>
              </a:ext>
            </a:extLst>
          </p:cNvPr>
          <p:cNvCxnSpPr>
            <a:cxnSpLocks/>
          </p:cNvCxnSpPr>
          <p:nvPr/>
        </p:nvCxnSpPr>
        <p:spPr>
          <a:xfrm rot="10800000">
            <a:off x="8500398" y="3649051"/>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106" name="Oval 105">
            <a:extLst>
              <a:ext uri="{FF2B5EF4-FFF2-40B4-BE49-F238E27FC236}">
                <a16:creationId xmlns:a16="http://schemas.microsoft.com/office/drawing/2014/main" id="{D61BA5D9-84F6-BBE7-060E-CFD37B668284}"/>
              </a:ext>
            </a:extLst>
          </p:cNvPr>
          <p:cNvSpPr/>
          <p:nvPr/>
        </p:nvSpPr>
        <p:spPr>
          <a:xfrm rot="10800000">
            <a:off x="8408648" y="3489672"/>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07" name="Straight Connector 106">
            <a:extLst>
              <a:ext uri="{FF2B5EF4-FFF2-40B4-BE49-F238E27FC236}">
                <a16:creationId xmlns:a16="http://schemas.microsoft.com/office/drawing/2014/main" id="{F6543E4E-74A5-7FC5-C61E-107B23ED28B6}"/>
              </a:ext>
            </a:extLst>
          </p:cNvPr>
          <p:cNvCxnSpPr>
            <a:cxnSpLocks/>
          </p:cNvCxnSpPr>
          <p:nvPr/>
        </p:nvCxnSpPr>
        <p:spPr>
          <a:xfrm rot="10800000" flipH="1">
            <a:off x="8608674" y="3663420"/>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3DD80BB1-EFF6-0AE1-4D04-CCDBCAAACBC9}"/>
              </a:ext>
            </a:extLst>
          </p:cNvPr>
          <p:cNvCxnSpPr>
            <a:cxnSpLocks/>
          </p:cNvCxnSpPr>
          <p:nvPr/>
        </p:nvCxnSpPr>
        <p:spPr>
          <a:xfrm rot="10800000">
            <a:off x="8700423" y="3649051"/>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109" name="Oval 108">
            <a:extLst>
              <a:ext uri="{FF2B5EF4-FFF2-40B4-BE49-F238E27FC236}">
                <a16:creationId xmlns:a16="http://schemas.microsoft.com/office/drawing/2014/main" id="{887B07D5-93C9-E149-FAFF-2109170451EB}"/>
              </a:ext>
            </a:extLst>
          </p:cNvPr>
          <p:cNvSpPr/>
          <p:nvPr/>
        </p:nvSpPr>
        <p:spPr>
          <a:xfrm rot="10800000">
            <a:off x="8608673" y="3489672"/>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4" name="Straight Connector 123">
            <a:extLst>
              <a:ext uri="{FF2B5EF4-FFF2-40B4-BE49-F238E27FC236}">
                <a16:creationId xmlns:a16="http://schemas.microsoft.com/office/drawing/2014/main" id="{CFC3BF6F-25DB-C1D7-7EC2-0A2CA9C750FF}"/>
              </a:ext>
            </a:extLst>
          </p:cNvPr>
          <p:cNvCxnSpPr>
            <a:cxnSpLocks/>
          </p:cNvCxnSpPr>
          <p:nvPr/>
        </p:nvCxnSpPr>
        <p:spPr>
          <a:xfrm rot="10800000" flipH="1">
            <a:off x="8695188" y="3970381"/>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0D6A1DC2-B025-9EC1-AD3F-68CD7869C79C}"/>
              </a:ext>
            </a:extLst>
          </p:cNvPr>
          <p:cNvCxnSpPr>
            <a:cxnSpLocks/>
          </p:cNvCxnSpPr>
          <p:nvPr/>
        </p:nvCxnSpPr>
        <p:spPr>
          <a:xfrm rot="10800000">
            <a:off x="8608674" y="3970381"/>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6" name="Oval 125">
            <a:extLst>
              <a:ext uri="{FF2B5EF4-FFF2-40B4-BE49-F238E27FC236}">
                <a16:creationId xmlns:a16="http://schemas.microsoft.com/office/drawing/2014/main" id="{2316A93F-C02D-A78D-C10E-A60DBE039B5A}"/>
              </a:ext>
            </a:extLst>
          </p:cNvPr>
          <p:cNvSpPr/>
          <p:nvPr/>
        </p:nvSpPr>
        <p:spPr>
          <a:xfrm rot="10800000">
            <a:off x="8586913" y="4200964"/>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7" name="Straight Connector 126">
            <a:extLst>
              <a:ext uri="{FF2B5EF4-FFF2-40B4-BE49-F238E27FC236}">
                <a16:creationId xmlns:a16="http://schemas.microsoft.com/office/drawing/2014/main" id="{CAD03B97-39AA-AE8A-F246-2735A609AAF5}"/>
              </a:ext>
            </a:extLst>
          </p:cNvPr>
          <p:cNvCxnSpPr>
            <a:cxnSpLocks/>
          </p:cNvCxnSpPr>
          <p:nvPr/>
        </p:nvCxnSpPr>
        <p:spPr>
          <a:xfrm rot="10800000" flipH="1">
            <a:off x="8495163" y="3970381"/>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D94F2CD7-8868-5FCC-A421-6961F2621AD1}"/>
              </a:ext>
            </a:extLst>
          </p:cNvPr>
          <p:cNvCxnSpPr>
            <a:cxnSpLocks/>
          </p:cNvCxnSpPr>
          <p:nvPr/>
        </p:nvCxnSpPr>
        <p:spPr>
          <a:xfrm rot="10800000">
            <a:off x="8408649" y="3970381"/>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9" name="Oval 128">
            <a:extLst>
              <a:ext uri="{FF2B5EF4-FFF2-40B4-BE49-F238E27FC236}">
                <a16:creationId xmlns:a16="http://schemas.microsoft.com/office/drawing/2014/main" id="{3DF9143E-FD1D-AEF0-71BC-78E48AF7C8B3}"/>
              </a:ext>
            </a:extLst>
          </p:cNvPr>
          <p:cNvSpPr/>
          <p:nvPr/>
        </p:nvSpPr>
        <p:spPr>
          <a:xfrm rot="10800000">
            <a:off x="8386888" y="4200964"/>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30" name="Straight Connector 129">
            <a:extLst>
              <a:ext uri="{FF2B5EF4-FFF2-40B4-BE49-F238E27FC236}">
                <a16:creationId xmlns:a16="http://schemas.microsoft.com/office/drawing/2014/main" id="{EBDA0F43-7A2D-E559-A7A1-00326194182B}"/>
              </a:ext>
            </a:extLst>
          </p:cNvPr>
          <p:cNvCxnSpPr>
            <a:cxnSpLocks/>
          </p:cNvCxnSpPr>
          <p:nvPr/>
        </p:nvCxnSpPr>
        <p:spPr>
          <a:xfrm>
            <a:off x="8319543" y="3930767"/>
            <a:ext cx="586912"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F9B79B1C-CB02-9334-453F-89D044F41815}"/>
              </a:ext>
            </a:extLst>
          </p:cNvPr>
          <p:cNvCxnSpPr>
            <a:cxnSpLocks/>
          </p:cNvCxnSpPr>
          <p:nvPr/>
        </p:nvCxnSpPr>
        <p:spPr>
          <a:xfrm rot="10800000" flipH="1">
            <a:off x="5540032" y="3821394"/>
            <a:ext cx="126367" cy="409363"/>
          </a:xfrm>
          <a:prstGeom prst="line">
            <a:avLst/>
          </a:prstGeom>
          <a:ln w="28575">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A612AEFE-7449-9F32-3EC9-EA0F5A921F60}"/>
              </a:ext>
            </a:extLst>
          </p:cNvPr>
          <p:cNvCxnSpPr>
            <a:cxnSpLocks/>
          </p:cNvCxnSpPr>
          <p:nvPr/>
        </p:nvCxnSpPr>
        <p:spPr>
          <a:xfrm rot="10800000">
            <a:off x="5723557" y="3801367"/>
            <a:ext cx="115895" cy="435128"/>
          </a:xfrm>
          <a:prstGeom prst="line">
            <a:avLst/>
          </a:prstGeom>
          <a:ln w="28575">
            <a:solidFill>
              <a:srgbClr val="2A2C8B"/>
            </a:solidFill>
          </a:ln>
        </p:spPr>
        <p:style>
          <a:lnRef idx="2">
            <a:schemeClr val="accent1"/>
          </a:lnRef>
          <a:fillRef idx="0">
            <a:schemeClr val="accent1"/>
          </a:fillRef>
          <a:effectRef idx="1">
            <a:schemeClr val="accent1"/>
          </a:effectRef>
          <a:fontRef idx="minor">
            <a:schemeClr val="tx1"/>
          </a:fontRef>
        </p:style>
      </p:cxnSp>
      <p:sp>
        <p:nvSpPr>
          <p:cNvPr id="139" name="Oval 138">
            <a:extLst>
              <a:ext uri="{FF2B5EF4-FFF2-40B4-BE49-F238E27FC236}">
                <a16:creationId xmlns:a16="http://schemas.microsoft.com/office/drawing/2014/main" id="{485793B8-BA86-82A0-60DE-E8F53718D21C}"/>
              </a:ext>
            </a:extLst>
          </p:cNvPr>
          <p:cNvSpPr/>
          <p:nvPr/>
        </p:nvSpPr>
        <p:spPr>
          <a:xfrm rot="10800000">
            <a:off x="5540032" y="3515568"/>
            <a:ext cx="342947" cy="307445"/>
          </a:xfrm>
          <a:prstGeom prst="ellipse">
            <a:avLst/>
          </a:prstGeom>
          <a:solidFill>
            <a:srgbClr val="52A8DC"/>
          </a:solidFill>
          <a:ln w="28575">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0" name="TextBox 139">
            <a:extLst>
              <a:ext uri="{FF2B5EF4-FFF2-40B4-BE49-F238E27FC236}">
                <a16:creationId xmlns:a16="http://schemas.microsoft.com/office/drawing/2014/main" id="{B5BF1249-7DEF-95E6-5349-1C5748E0EE7D}"/>
              </a:ext>
            </a:extLst>
          </p:cNvPr>
          <p:cNvSpPr txBox="1"/>
          <p:nvPr/>
        </p:nvSpPr>
        <p:spPr>
          <a:xfrm>
            <a:off x="5146659" y="4272126"/>
            <a:ext cx="1653209" cy="276999"/>
          </a:xfrm>
          <a:prstGeom prst="rect">
            <a:avLst/>
          </a:prstGeom>
          <a:noFill/>
        </p:spPr>
        <p:txBody>
          <a:bodyPr wrap="none" rtlCol="0">
            <a:spAutoFit/>
          </a:bodyPr>
          <a:lstStyle/>
          <a:p>
            <a:r>
              <a:rPr lang="en-US" sz="1200" dirty="0"/>
              <a:t>Phosphatidylserine (PS)</a:t>
            </a:r>
          </a:p>
        </p:txBody>
      </p:sp>
      <p:cxnSp>
        <p:nvCxnSpPr>
          <p:cNvPr id="143" name="Straight Connector 142">
            <a:extLst>
              <a:ext uri="{FF2B5EF4-FFF2-40B4-BE49-F238E27FC236}">
                <a16:creationId xmlns:a16="http://schemas.microsoft.com/office/drawing/2014/main" id="{E1CD64E1-148C-0CB2-A31E-C772C63B6D8F}"/>
              </a:ext>
            </a:extLst>
          </p:cNvPr>
          <p:cNvCxnSpPr>
            <a:cxnSpLocks/>
          </p:cNvCxnSpPr>
          <p:nvPr/>
        </p:nvCxnSpPr>
        <p:spPr>
          <a:xfrm>
            <a:off x="5601998" y="3669290"/>
            <a:ext cx="19959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8" name="Picture 147" descr="A screenshot of a video game&#10;&#10;Description automatically generated">
            <a:extLst>
              <a:ext uri="{FF2B5EF4-FFF2-40B4-BE49-F238E27FC236}">
                <a16:creationId xmlns:a16="http://schemas.microsoft.com/office/drawing/2014/main" id="{0D374245-1495-38AC-E6C6-DECF27327E06}"/>
              </a:ext>
            </a:extLst>
          </p:cNvPr>
          <p:cNvPicPr>
            <a:picLocks noChangeAspect="1"/>
          </p:cNvPicPr>
          <p:nvPr/>
        </p:nvPicPr>
        <p:blipFill>
          <a:blip r:embed="rId4">
            <a:alphaModFix/>
          </a:blip>
          <a:srcRect l="46534" t="77549" r="26112" b="1513"/>
          <a:stretch/>
        </p:blipFill>
        <p:spPr>
          <a:xfrm>
            <a:off x="125810" y="1472488"/>
            <a:ext cx="4732020" cy="2950267"/>
          </a:xfrm>
          <a:prstGeom prst="rect">
            <a:avLst/>
          </a:prstGeom>
        </p:spPr>
      </p:pic>
      <p:sp>
        <p:nvSpPr>
          <p:cNvPr id="15" name="Rectangle 14">
            <a:extLst>
              <a:ext uri="{FF2B5EF4-FFF2-40B4-BE49-F238E27FC236}">
                <a16:creationId xmlns:a16="http://schemas.microsoft.com/office/drawing/2014/main" id="{DEF0F11A-5BB3-B02D-4822-3F60797EC824}"/>
              </a:ext>
            </a:extLst>
          </p:cNvPr>
          <p:cNvSpPr/>
          <p:nvPr/>
        </p:nvSpPr>
        <p:spPr bwMode="auto">
          <a:xfrm>
            <a:off x="0" y="-10273"/>
            <a:ext cx="9144000" cy="645715"/>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Platelets in Classical Hemostasis</a:t>
            </a: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40840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27" grpId="0"/>
      <p:bldP spid="38" grpId="0" animBg="1"/>
      <p:bldP spid="47" grpId="0" animBg="1"/>
      <p:bldP spid="82" grpId="0" animBg="1"/>
      <p:bldP spid="85" grpId="0" animBg="1"/>
      <p:bldP spid="97" grpId="0"/>
      <p:bldP spid="98" grpId="0"/>
      <p:bldP spid="106" grpId="0" animBg="1"/>
      <p:bldP spid="109" grpId="0" animBg="1"/>
      <p:bldP spid="126" grpId="0" animBg="1"/>
      <p:bldP spid="129" grpId="0" animBg="1"/>
      <p:bldP spid="139" grpId="0" animBg="1"/>
      <p:bldP spid="1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59911" y="1224780"/>
            <a:ext cx="2081252" cy="2786309"/>
            <a:chOff x="327485" y="514351"/>
            <a:chExt cx="3829050" cy="5607843"/>
          </a:xfrm>
        </p:grpSpPr>
        <p:sp>
          <p:nvSpPr>
            <p:cNvPr id="4" name="Rounded Rectangle 3"/>
            <p:cNvSpPr/>
            <p:nvPr/>
          </p:nvSpPr>
          <p:spPr>
            <a:xfrm>
              <a:off x="327485" y="757237"/>
              <a:ext cx="3829050" cy="5129213"/>
            </a:xfrm>
            <a:prstGeom prst="roundRect">
              <a:avLst/>
            </a:prstGeom>
            <a:solidFill>
              <a:schemeClr val="bg1">
                <a:lumMod val="85000"/>
              </a:schemeClr>
            </a:solidFill>
            <a:ln>
              <a:solidFill>
                <a:schemeClr val="tx1"/>
              </a:solidFill>
            </a:ln>
            <a:scene3d>
              <a:camera prst="orthographicFront"/>
              <a:lightRig rig="threePt" dir="t"/>
            </a:scene3d>
            <a:sp3d prstMaterial="dkEdge">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p:cNvSpPr/>
            <p:nvPr/>
          </p:nvSpPr>
          <p:spPr>
            <a:xfrm>
              <a:off x="1013209" y="514351"/>
              <a:ext cx="2524775" cy="594559"/>
            </a:xfrm>
            <a:prstGeom prst="rect">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Agonist Receptor</a:t>
              </a:r>
            </a:p>
          </p:txBody>
        </p:sp>
        <p:sp>
          <p:nvSpPr>
            <p:cNvPr id="6" name="Rectangle 5"/>
            <p:cNvSpPr/>
            <p:nvPr/>
          </p:nvSpPr>
          <p:spPr>
            <a:xfrm>
              <a:off x="1004240" y="2226470"/>
              <a:ext cx="2517031" cy="471488"/>
            </a:xfrm>
            <a:prstGeom prst="rect">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Second Messenger</a:t>
              </a:r>
            </a:p>
          </p:txBody>
        </p:sp>
        <p:sp>
          <p:nvSpPr>
            <p:cNvPr id="7" name="Rectangle 6"/>
            <p:cNvSpPr/>
            <p:nvPr/>
          </p:nvSpPr>
          <p:spPr>
            <a:xfrm>
              <a:off x="1081429" y="3938589"/>
              <a:ext cx="2357438" cy="471487"/>
            </a:xfrm>
            <a:prstGeom prst="rect">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Signal Integrator</a:t>
              </a:r>
            </a:p>
          </p:txBody>
        </p:sp>
        <p:sp>
          <p:nvSpPr>
            <p:cNvPr id="8" name="Rectangle 7"/>
            <p:cNvSpPr/>
            <p:nvPr/>
          </p:nvSpPr>
          <p:spPr>
            <a:xfrm>
              <a:off x="1099014" y="5650707"/>
              <a:ext cx="2357438" cy="471487"/>
            </a:xfrm>
            <a:prstGeom prst="rect">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Cellular Response</a:t>
              </a:r>
            </a:p>
          </p:txBody>
        </p:sp>
        <p:cxnSp>
          <p:nvCxnSpPr>
            <p:cNvPr id="9" name="Straight Connector 8"/>
            <p:cNvCxnSpPr/>
            <p:nvPr/>
          </p:nvCxnSpPr>
          <p:spPr>
            <a:xfrm flipV="1">
              <a:off x="2281575" y="4570706"/>
              <a:ext cx="953" cy="887120"/>
            </a:xfrm>
            <a:prstGeom prst="line">
              <a:avLst/>
            </a:prstGeom>
            <a:ln w="76200">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260148" y="2874712"/>
              <a:ext cx="953" cy="887120"/>
            </a:xfrm>
            <a:prstGeom prst="line">
              <a:avLst/>
            </a:prstGeom>
            <a:ln w="76200">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260148" y="1162593"/>
              <a:ext cx="953" cy="887120"/>
            </a:xfrm>
            <a:prstGeom prst="line">
              <a:avLst/>
            </a:prstGeom>
            <a:ln w="76200">
              <a:solidFill>
                <a:schemeClr val="tx1"/>
              </a:solidFill>
              <a:headEnd type="stealth"/>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2543926" y="1210031"/>
            <a:ext cx="1512465" cy="3090277"/>
            <a:chOff x="3112573" y="1297897"/>
            <a:chExt cx="4324886" cy="6653488"/>
          </a:xfrm>
        </p:grpSpPr>
        <p:sp>
          <p:nvSpPr>
            <p:cNvPr id="13" name="Rectangle 12"/>
            <p:cNvSpPr/>
            <p:nvPr/>
          </p:nvSpPr>
          <p:spPr>
            <a:xfrm>
              <a:off x="3620193" y="1297897"/>
              <a:ext cx="3305456" cy="993983"/>
            </a:xfrm>
            <a:prstGeom prst="rect">
              <a:avLst/>
            </a:prstGeom>
          </p:spPr>
          <p:txBody>
            <a:bodyPr wrap="none">
              <a:spAutoFit/>
            </a:bodyPr>
            <a:lstStyle/>
            <a:p>
              <a:pPr algn="ctr"/>
              <a:r>
                <a:rPr lang="en-US" sz="1200" b="1" dirty="0"/>
                <a:t>ITAM receptors</a:t>
              </a:r>
            </a:p>
            <a:p>
              <a:pPr algn="ctr"/>
              <a:r>
                <a:rPr lang="en-US" sz="1200" b="1" dirty="0"/>
                <a:t>GPCRs</a:t>
              </a:r>
            </a:p>
          </p:txBody>
        </p:sp>
        <p:sp>
          <p:nvSpPr>
            <p:cNvPr id="14" name="Rectangle 13"/>
            <p:cNvSpPr/>
            <p:nvPr/>
          </p:nvSpPr>
          <p:spPr>
            <a:xfrm>
              <a:off x="4110150" y="2832321"/>
              <a:ext cx="2295557" cy="1391576"/>
            </a:xfrm>
            <a:prstGeom prst="rect">
              <a:avLst/>
            </a:prstGeom>
          </p:spPr>
          <p:txBody>
            <a:bodyPr wrap="none">
              <a:spAutoFit/>
            </a:bodyPr>
            <a:lstStyle/>
            <a:p>
              <a:pPr algn="ctr"/>
              <a:r>
                <a:rPr lang="en-US" sz="1200" b="1" dirty="0"/>
                <a:t>Ca</a:t>
              </a:r>
              <a:r>
                <a:rPr lang="en-US" sz="1200" b="1" baseline="30000" dirty="0"/>
                <a:t>2+</a:t>
              </a:r>
              <a:r>
                <a:rPr lang="en-US" sz="1200" b="1" dirty="0"/>
                <a:t>, DAG</a:t>
              </a:r>
            </a:p>
            <a:p>
              <a:pPr algn="ctr"/>
              <a:r>
                <a:rPr lang="en-US" sz="1200" b="1" dirty="0" err="1"/>
                <a:t>cAMP</a:t>
              </a:r>
              <a:endParaRPr lang="en-US" sz="1200" b="1" dirty="0"/>
            </a:p>
            <a:p>
              <a:pPr algn="ctr"/>
              <a:r>
                <a:rPr lang="en-US" sz="1200" b="1" dirty="0"/>
                <a:t>PIP</a:t>
              </a:r>
              <a:r>
                <a:rPr lang="en-US" sz="1200" b="1" baseline="-25000" dirty="0"/>
                <a:t>3</a:t>
              </a:r>
            </a:p>
          </p:txBody>
        </p:sp>
        <p:sp>
          <p:nvSpPr>
            <p:cNvPr id="15" name="Rectangle 14"/>
            <p:cNvSpPr/>
            <p:nvPr/>
          </p:nvSpPr>
          <p:spPr>
            <a:xfrm>
              <a:off x="3690642" y="4882430"/>
              <a:ext cx="3134575" cy="993983"/>
            </a:xfrm>
            <a:prstGeom prst="rect">
              <a:avLst/>
            </a:prstGeom>
          </p:spPr>
          <p:txBody>
            <a:bodyPr wrap="none">
              <a:spAutoFit/>
            </a:bodyPr>
            <a:lstStyle/>
            <a:p>
              <a:pPr algn="ctr"/>
              <a:r>
                <a:rPr lang="en-US" sz="1200" b="1" dirty="0"/>
                <a:t>Kinases</a:t>
              </a:r>
            </a:p>
            <a:p>
              <a:pPr algn="ctr"/>
              <a:r>
                <a:rPr lang="en-US" sz="1200" b="1" dirty="0"/>
                <a:t>Small </a:t>
              </a:r>
              <a:r>
                <a:rPr lang="en-US" sz="1200" b="1" dirty="0" err="1"/>
                <a:t>GTPases</a:t>
              </a:r>
              <a:endParaRPr lang="en-US" sz="1200" b="1" dirty="0"/>
            </a:p>
          </p:txBody>
        </p:sp>
        <p:sp>
          <p:nvSpPr>
            <p:cNvPr id="16" name="Rectangle 15"/>
            <p:cNvSpPr/>
            <p:nvPr/>
          </p:nvSpPr>
          <p:spPr>
            <a:xfrm>
              <a:off x="3112573" y="6162216"/>
              <a:ext cx="4324886" cy="1789169"/>
            </a:xfrm>
            <a:prstGeom prst="rect">
              <a:avLst/>
            </a:prstGeom>
          </p:spPr>
          <p:txBody>
            <a:bodyPr wrap="none">
              <a:spAutoFit/>
            </a:bodyPr>
            <a:lstStyle/>
            <a:p>
              <a:pPr algn="ctr"/>
              <a:r>
                <a:rPr lang="en-US" sz="1200" b="1" dirty="0"/>
                <a:t>Secretion</a:t>
              </a:r>
            </a:p>
            <a:p>
              <a:pPr algn="ctr"/>
              <a:r>
                <a:rPr lang="en-US" sz="1200" b="1" dirty="0"/>
                <a:t>Eicosanoids</a:t>
              </a:r>
            </a:p>
            <a:p>
              <a:pPr algn="ctr"/>
              <a:r>
                <a:rPr lang="en-US" sz="1200" b="1" dirty="0"/>
                <a:t>Integrin activation</a:t>
              </a:r>
            </a:p>
            <a:p>
              <a:pPr algn="ctr"/>
              <a:r>
                <a:rPr lang="en-US" sz="1200" b="1" dirty="0"/>
                <a:t>Cytoskeletal changes</a:t>
              </a:r>
            </a:p>
          </p:txBody>
        </p:sp>
      </p:grpSp>
      <p:sp>
        <p:nvSpPr>
          <p:cNvPr id="93" name="Rectangle 92"/>
          <p:cNvSpPr/>
          <p:nvPr/>
        </p:nvSpPr>
        <p:spPr>
          <a:xfrm>
            <a:off x="211999" y="703454"/>
            <a:ext cx="2577052" cy="369332"/>
          </a:xfrm>
          <a:prstGeom prst="rect">
            <a:avLst/>
          </a:prstGeom>
        </p:spPr>
        <p:txBody>
          <a:bodyPr wrap="none">
            <a:spAutoFit/>
          </a:bodyPr>
          <a:lstStyle/>
          <a:p>
            <a:pPr algn="ctr"/>
            <a:r>
              <a:rPr lang="en-US" sz="1800" b="1" dirty="0"/>
              <a:t>Simple Signaling Concept</a:t>
            </a:r>
          </a:p>
        </p:txBody>
      </p:sp>
      <p:sp>
        <p:nvSpPr>
          <p:cNvPr id="3" name="Oval 2">
            <a:extLst>
              <a:ext uri="{FF2B5EF4-FFF2-40B4-BE49-F238E27FC236}">
                <a16:creationId xmlns:a16="http://schemas.microsoft.com/office/drawing/2014/main" id="{255EBFE9-D599-EF43-81AA-93FF7C045415}"/>
              </a:ext>
            </a:extLst>
          </p:cNvPr>
          <p:cNvSpPr/>
          <p:nvPr/>
        </p:nvSpPr>
        <p:spPr>
          <a:xfrm>
            <a:off x="85384" y="1007324"/>
            <a:ext cx="4023972" cy="807908"/>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7" name="Picture 16">
            <a:extLst>
              <a:ext uri="{FF2B5EF4-FFF2-40B4-BE49-F238E27FC236}">
                <a16:creationId xmlns:a16="http://schemas.microsoft.com/office/drawing/2014/main" id="{753777A0-7529-9770-F1E5-9363F1E26C13}"/>
              </a:ext>
            </a:extLst>
          </p:cNvPr>
          <p:cNvPicPr>
            <a:picLocks noChangeAspect="1"/>
          </p:cNvPicPr>
          <p:nvPr/>
        </p:nvPicPr>
        <p:blipFill>
          <a:blip r:embed="rId2"/>
          <a:stretch>
            <a:fillRect/>
          </a:stretch>
        </p:blipFill>
        <p:spPr>
          <a:xfrm>
            <a:off x="3385181" y="630136"/>
            <a:ext cx="5673436" cy="4255076"/>
          </a:xfrm>
          <a:prstGeom prst="rect">
            <a:avLst/>
          </a:prstGeom>
        </p:spPr>
      </p:pic>
      <p:sp>
        <p:nvSpPr>
          <p:cNvPr id="2" name="Rectangle 1">
            <a:extLst>
              <a:ext uri="{FF2B5EF4-FFF2-40B4-BE49-F238E27FC236}">
                <a16:creationId xmlns:a16="http://schemas.microsoft.com/office/drawing/2014/main" id="{3B95747B-13A2-B80C-16E5-FEC85907501D}"/>
              </a:ext>
            </a:extLst>
          </p:cNvPr>
          <p:cNvSpPr/>
          <p:nvPr/>
        </p:nvSpPr>
        <p:spPr bwMode="auto">
          <a:xfrm>
            <a:off x="0" y="-10273"/>
            <a:ext cx="9144000" cy="570191"/>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Platelet agonist receptors/ signaling</a:t>
            </a: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106489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1" presetClass="exit" presetSubtype="0" fill="hold"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2939D3-389F-59FD-B1DD-1FB8F20AEB80}"/>
              </a:ext>
            </a:extLst>
          </p:cNvPr>
          <p:cNvSpPr txBox="1"/>
          <p:nvPr/>
        </p:nvSpPr>
        <p:spPr>
          <a:xfrm>
            <a:off x="1378525" y="1649750"/>
            <a:ext cx="798617" cy="369332"/>
          </a:xfrm>
          <a:prstGeom prst="rect">
            <a:avLst/>
          </a:prstGeom>
          <a:noFill/>
        </p:spPr>
        <p:txBody>
          <a:bodyPr wrap="none" rtlCol="0">
            <a:spAutoFit/>
          </a:bodyPr>
          <a:lstStyle/>
          <a:p>
            <a:pPr algn="ctr"/>
            <a:r>
              <a:rPr lang="en-US" sz="1800" b="1" u="sng" dirty="0"/>
              <a:t>GPCRs</a:t>
            </a:r>
          </a:p>
        </p:txBody>
      </p:sp>
      <p:sp>
        <p:nvSpPr>
          <p:cNvPr id="3" name="TextBox 2">
            <a:extLst>
              <a:ext uri="{FF2B5EF4-FFF2-40B4-BE49-F238E27FC236}">
                <a16:creationId xmlns:a16="http://schemas.microsoft.com/office/drawing/2014/main" id="{27E151CE-9FA8-3E06-7B9E-160FE3397FB2}"/>
              </a:ext>
            </a:extLst>
          </p:cNvPr>
          <p:cNvSpPr txBox="1"/>
          <p:nvPr/>
        </p:nvSpPr>
        <p:spPr>
          <a:xfrm>
            <a:off x="1224620" y="2525533"/>
            <a:ext cx="1106431" cy="1200329"/>
          </a:xfrm>
          <a:prstGeom prst="rect">
            <a:avLst/>
          </a:prstGeom>
          <a:noFill/>
        </p:spPr>
        <p:txBody>
          <a:bodyPr wrap="square" rtlCol="0">
            <a:spAutoFit/>
          </a:bodyPr>
          <a:lstStyle/>
          <a:p>
            <a:pPr algn="ctr"/>
            <a:r>
              <a:rPr lang="en-US" sz="1800" b="1" u="sng" dirty="0"/>
              <a:t>ITAM receptors &amp; signaling </a:t>
            </a:r>
          </a:p>
        </p:txBody>
      </p:sp>
      <p:pic>
        <p:nvPicPr>
          <p:cNvPr id="17" name="Picture 16">
            <a:extLst>
              <a:ext uri="{FF2B5EF4-FFF2-40B4-BE49-F238E27FC236}">
                <a16:creationId xmlns:a16="http://schemas.microsoft.com/office/drawing/2014/main" id="{B7567402-7C4B-8B0D-ED5B-72F08CBCE6A2}"/>
              </a:ext>
            </a:extLst>
          </p:cNvPr>
          <p:cNvPicPr>
            <a:picLocks noChangeAspect="1"/>
          </p:cNvPicPr>
          <p:nvPr/>
        </p:nvPicPr>
        <p:blipFill>
          <a:blip r:embed="rId3"/>
          <a:srcRect l="61660" b="27496"/>
          <a:stretch/>
        </p:blipFill>
        <p:spPr>
          <a:xfrm>
            <a:off x="4909457" y="895079"/>
            <a:ext cx="2383973" cy="2942136"/>
          </a:xfrm>
          <a:prstGeom prst="rect">
            <a:avLst/>
          </a:prstGeom>
        </p:spPr>
      </p:pic>
      <p:pic>
        <p:nvPicPr>
          <p:cNvPr id="23" name="Picture 22">
            <a:extLst>
              <a:ext uri="{FF2B5EF4-FFF2-40B4-BE49-F238E27FC236}">
                <a16:creationId xmlns:a16="http://schemas.microsoft.com/office/drawing/2014/main" id="{706ECB73-1254-9744-BBE6-B67D51F184EE}"/>
              </a:ext>
            </a:extLst>
          </p:cNvPr>
          <p:cNvPicPr>
            <a:picLocks noChangeAspect="1"/>
          </p:cNvPicPr>
          <p:nvPr/>
        </p:nvPicPr>
        <p:blipFill>
          <a:blip r:embed="rId3"/>
          <a:srcRect l="125" r="60923" b="27496"/>
          <a:stretch/>
        </p:blipFill>
        <p:spPr>
          <a:xfrm>
            <a:off x="2487386" y="895079"/>
            <a:ext cx="2422072" cy="2942136"/>
          </a:xfrm>
          <a:prstGeom prst="rect">
            <a:avLst/>
          </a:prstGeom>
        </p:spPr>
      </p:pic>
      <p:sp>
        <p:nvSpPr>
          <p:cNvPr id="4" name="Rectangle 3">
            <a:extLst>
              <a:ext uri="{FF2B5EF4-FFF2-40B4-BE49-F238E27FC236}">
                <a16:creationId xmlns:a16="http://schemas.microsoft.com/office/drawing/2014/main" id="{085B2D30-29C2-D860-C2BB-8CA09A7506E1}"/>
              </a:ext>
            </a:extLst>
          </p:cNvPr>
          <p:cNvSpPr/>
          <p:nvPr/>
        </p:nvSpPr>
        <p:spPr bwMode="auto">
          <a:xfrm>
            <a:off x="0" y="0"/>
            <a:ext cx="9144000" cy="570191"/>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GPCRs are critical for hemostatic plug formation</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131306495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23EC2-BA02-124A-A14B-360643E5264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6E76C13-D2D9-802E-9209-92504F605491}"/>
              </a:ext>
            </a:extLst>
          </p:cNvPr>
          <p:cNvGrpSpPr/>
          <p:nvPr/>
        </p:nvGrpSpPr>
        <p:grpSpPr>
          <a:xfrm>
            <a:off x="192857" y="846316"/>
            <a:ext cx="3896901" cy="3919575"/>
            <a:chOff x="6294689" y="920340"/>
            <a:chExt cx="5195868" cy="5226099"/>
          </a:xfrm>
        </p:grpSpPr>
        <p:sp>
          <p:nvSpPr>
            <p:cNvPr id="60" name="Rectangle 59">
              <a:extLst>
                <a:ext uri="{FF2B5EF4-FFF2-40B4-BE49-F238E27FC236}">
                  <a16:creationId xmlns:a16="http://schemas.microsoft.com/office/drawing/2014/main" id="{A1F1669E-BFDE-26F6-5541-C3F41FB795C2}"/>
                </a:ext>
              </a:extLst>
            </p:cNvPr>
            <p:cNvSpPr/>
            <p:nvPr/>
          </p:nvSpPr>
          <p:spPr>
            <a:xfrm>
              <a:off x="7000454" y="1703339"/>
              <a:ext cx="3780987" cy="264043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pic>
          <p:nvPicPr>
            <p:cNvPr id="58" name="Picture 57">
              <a:extLst>
                <a:ext uri="{FF2B5EF4-FFF2-40B4-BE49-F238E27FC236}">
                  <a16:creationId xmlns:a16="http://schemas.microsoft.com/office/drawing/2014/main" id="{1520823C-3D68-FF64-4549-2A56336F6019}"/>
                </a:ext>
              </a:extLst>
            </p:cNvPr>
            <p:cNvPicPr>
              <a:picLocks noChangeAspect="1"/>
            </p:cNvPicPr>
            <p:nvPr/>
          </p:nvPicPr>
          <p:blipFill rotWithShape="1">
            <a:blip r:embed="rId2"/>
            <a:srcRect t="15172" r="34872"/>
            <a:stretch/>
          </p:blipFill>
          <p:spPr>
            <a:xfrm>
              <a:off x="7038703" y="1773143"/>
              <a:ext cx="3674313" cy="1718705"/>
            </a:xfrm>
            <a:prstGeom prst="rect">
              <a:avLst/>
            </a:prstGeom>
          </p:spPr>
        </p:pic>
        <p:pic>
          <p:nvPicPr>
            <p:cNvPr id="59" name="Picture 58">
              <a:extLst>
                <a:ext uri="{FF2B5EF4-FFF2-40B4-BE49-F238E27FC236}">
                  <a16:creationId xmlns:a16="http://schemas.microsoft.com/office/drawing/2014/main" id="{83A41630-D4E8-E7FD-0C89-64D6187FA5B6}"/>
                </a:ext>
              </a:extLst>
            </p:cNvPr>
            <p:cNvPicPr>
              <a:picLocks noChangeAspect="1"/>
            </p:cNvPicPr>
            <p:nvPr/>
          </p:nvPicPr>
          <p:blipFill>
            <a:blip r:embed="rId3"/>
            <a:stretch>
              <a:fillRect/>
            </a:stretch>
          </p:blipFill>
          <p:spPr>
            <a:xfrm>
              <a:off x="7082947" y="3512880"/>
              <a:ext cx="3046818" cy="784988"/>
            </a:xfrm>
            <a:prstGeom prst="rect">
              <a:avLst/>
            </a:prstGeom>
          </p:spPr>
        </p:pic>
        <p:sp>
          <p:nvSpPr>
            <p:cNvPr id="61" name="Rectangle 60">
              <a:extLst>
                <a:ext uri="{FF2B5EF4-FFF2-40B4-BE49-F238E27FC236}">
                  <a16:creationId xmlns:a16="http://schemas.microsoft.com/office/drawing/2014/main" id="{DCC167EA-A16D-6FFB-AE54-78FD718801A2}"/>
                </a:ext>
              </a:extLst>
            </p:cNvPr>
            <p:cNvSpPr/>
            <p:nvPr/>
          </p:nvSpPr>
          <p:spPr>
            <a:xfrm>
              <a:off x="6294689" y="920340"/>
              <a:ext cx="5195868" cy="492443"/>
            </a:xfrm>
            <a:prstGeom prst="rect">
              <a:avLst/>
            </a:prstGeom>
          </p:spPr>
          <p:txBody>
            <a:bodyPr wrap="none">
              <a:spAutoFit/>
            </a:bodyPr>
            <a:lstStyle/>
            <a:p>
              <a:pPr algn="ctr"/>
              <a:r>
                <a:rPr lang="en-US" sz="1800" b="1" dirty="0"/>
                <a:t>Why GPCRs are critical for hemostasis?</a:t>
              </a:r>
            </a:p>
          </p:txBody>
        </p:sp>
        <p:sp>
          <p:nvSpPr>
            <p:cNvPr id="62" name="Rectangle 61">
              <a:extLst>
                <a:ext uri="{FF2B5EF4-FFF2-40B4-BE49-F238E27FC236}">
                  <a16:creationId xmlns:a16="http://schemas.microsoft.com/office/drawing/2014/main" id="{A66051AB-ADA9-1B27-69AC-F36E64C685FB}"/>
                </a:ext>
              </a:extLst>
            </p:cNvPr>
            <p:cNvSpPr/>
            <p:nvPr/>
          </p:nvSpPr>
          <p:spPr>
            <a:xfrm>
              <a:off x="6823198" y="1373395"/>
              <a:ext cx="2917209" cy="369332"/>
            </a:xfrm>
            <a:prstGeom prst="rect">
              <a:avLst/>
            </a:prstGeom>
          </p:spPr>
          <p:txBody>
            <a:bodyPr wrap="none">
              <a:spAutoFit/>
            </a:bodyPr>
            <a:lstStyle/>
            <a:p>
              <a:pPr algn="ctr"/>
              <a:r>
                <a:rPr lang="en-US" sz="1200" b="1" dirty="0">
                  <a:solidFill>
                    <a:srgbClr val="C00000"/>
                  </a:solidFill>
                </a:rPr>
                <a:t>1</a:t>
              </a:r>
              <a:r>
                <a:rPr lang="en-US" sz="1200" b="1">
                  <a:solidFill>
                    <a:srgbClr val="C00000"/>
                  </a:solidFill>
                </a:rPr>
                <a:t>) Response to soluble agonists</a:t>
              </a:r>
              <a:endParaRPr lang="en-US" sz="1200" b="1" dirty="0">
                <a:solidFill>
                  <a:srgbClr val="C00000"/>
                </a:solidFill>
              </a:endParaRPr>
            </a:p>
          </p:txBody>
        </p:sp>
        <p:sp>
          <p:nvSpPr>
            <p:cNvPr id="63" name="Rectangle 62">
              <a:extLst>
                <a:ext uri="{FF2B5EF4-FFF2-40B4-BE49-F238E27FC236}">
                  <a16:creationId xmlns:a16="http://schemas.microsoft.com/office/drawing/2014/main" id="{095C5F17-3BC0-1B3A-A1A7-1DC181BC226B}"/>
                </a:ext>
              </a:extLst>
            </p:cNvPr>
            <p:cNvSpPr/>
            <p:nvPr/>
          </p:nvSpPr>
          <p:spPr>
            <a:xfrm>
              <a:off x="6822590" y="4480044"/>
              <a:ext cx="3080075" cy="369332"/>
            </a:xfrm>
            <a:prstGeom prst="rect">
              <a:avLst/>
            </a:prstGeom>
          </p:spPr>
          <p:txBody>
            <a:bodyPr wrap="none">
              <a:spAutoFit/>
            </a:bodyPr>
            <a:lstStyle/>
            <a:p>
              <a:pPr algn="ctr"/>
              <a:r>
                <a:rPr lang="en-US" sz="1200" b="1" dirty="0">
                  <a:solidFill>
                    <a:srgbClr val="C00000"/>
                  </a:solidFill>
                </a:rPr>
                <a:t>2) High speed signal transduction</a:t>
              </a:r>
            </a:p>
          </p:txBody>
        </p:sp>
        <p:sp>
          <p:nvSpPr>
            <p:cNvPr id="64" name="Rectangle 63">
              <a:extLst>
                <a:ext uri="{FF2B5EF4-FFF2-40B4-BE49-F238E27FC236}">
                  <a16:creationId xmlns:a16="http://schemas.microsoft.com/office/drawing/2014/main" id="{287BFB94-A7AF-DE68-587C-55DF88853BF4}"/>
                </a:ext>
              </a:extLst>
            </p:cNvPr>
            <p:cNvSpPr/>
            <p:nvPr/>
          </p:nvSpPr>
          <p:spPr>
            <a:xfrm>
              <a:off x="6970212" y="5178838"/>
              <a:ext cx="710024" cy="369332"/>
            </a:xfrm>
            <a:prstGeom prst="rect">
              <a:avLst/>
            </a:prstGeom>
          </p:spPr>
          <p:txBody>
            <a:bodyPr wrap="none">
              <a:spAutoFit/>
            </a:bodyPr>
            <a:lstStyle/>
            <a:p>
              <a:pPr algn="ctr"/>
              <a:r>
                <a:rPr lang="en-US" sz="1200" b="1"/>
                <a:t>GPCR</a:t>
              </a:r>
              <a:endParaRPr lang="en-US" sz="1200" b="1" dirty="0"/>
            </a:p>
          </p:txBody>
        </p:sp>
        <p:sp>
          <p:nvSpPr>
            <p:cNvPr id="65" name="Rectangle 64">
              <a:extLst>
                <a:ext uri="{FF2B5EF4-FFF2-40B4-BE49-F238E27FC236}">
                  <a16:creationId xmlns:a16="http://schemas.microsoft.com/office/drawing/2014/main" id="{CCAFBA65-9547-8B02-5515-9F7CBF95DD25}"/>
                </a:ext>
              </a:extLst>
            </p:cNvPr>
            <p:cNvSpPr/>
            <p:nvPr/>
          </p:nvSpPr>
          <p:spPr>
            <a:xfrm>
              <a:off x="7784442" y="5463019"/>
              <a:ext cx="1021049" cy="369332"/>
            </a:xfrm>
            <a:prstGeom prst="rect">
              <a:avLst/>
            </a:prstGeom>
          </p:spPr>
          <p:txBody>
            <a:bodyPr wrap="none">
              <a:spAutoFit/>
            </a:bodyPr>
            <a:lstStyle/>
            <a:p>
              <a:pPr algn="ctr"/>
              <a:r>
                <a:rPr lang="en-US" sz="1200" b="1" dirty="0" err="1"/>
                <a:t>Gq</a:t>
              </a:r>
              <a:r>
                <a:rPr lang="en-US" sz="1200" b="1" dirty="0" err="1">
                  <a:latin typeface="Symbol" charset="2"/>
                  <a:ea typeface="Symbol" charset="2"/>
                  <a:cs typeface="Symbol" charset="2"/>
                </a:rPr>
                <a:t>a</a:t>
              </a:r>
              <a:r>
                <a:rPr lang="en-US" sz="1200" b="1" dirty="0"/>
                <a:t>-GTP</a:t>
              </a:r>
            </a:p>
          </p:txBody>
        </p:sp>
        <p:sp>
          <p:nvSpPr>
            <p:cNvPr id="66" name="Rectangle 65">
              <a:extLst>
                <a:ext uri="{FF2B5EF4-FFF2-40B4-BE49-F238E27FC236}">
                  <a16:creationId xmlns:a16="http://schemas.microsoft.com/office/drawing/2014/main" id="{2F612EEE-296F-96BC-9C83-A55064AF2C6B}"/>
                </a:ext>
              </a:extLst>
            </p:cNvPr>
            <p:cNvSpPr/>
            <p:nvPr/>
          </p:nvSpPr>
          <p:spPr>
            <a:xfrm>
              <a:off x="7901688" y="4908747"/>
              <a:ext cx="686515" cy="369332"/>
            </a:xfrm>
            <a:prstGeom prst="rect">
              <a:avLst/>
            </a:prstGeom>
          </p:spPr>
          <p:txBody>
            <a:bodyPr wrap="none">
              <a:spAutoFit/>
            </a:bodyPr>
            <a:lstStyle/>
            <a:p>
              <a:pPr algn="ctr"/>
              <a:r>
                <a:rPr lang="en-US" sz="1200" b="1" dirty="0" err="1"/>
                <a:t>Gq</a:t>
              </a:r>
              <a:r>
                <a:rPr lang="en-US" sz="1200" b="1" dirty="0" err="1">
                  <a:latin typeface="Symbol" charset="2"/>
                  <a:ea typeface="Symbol" charset="2"/>
                  <a:cs typeface="Symbol" charset="2"/>
                </a:rPr>
                <a:t>bg</a:t>
              </a:r>
              <a:endParaRPr lang="en-US" sz="1200" b="1" dirty="0"/>
            </a:p>
          </p:txBody>
        </p:sp>
        <p:cxnSp>
          <p:nvCxnSpPr>
            <p:cNvPr id="68" name="Straight Arrow Connector 67">
              <a:extLst>
                <a:ext uri="{FF2B5EF4-FFF2-40B4-BE49-F238E27FC236}">
                  <a16:creationId xmlns:a16="http://schemas.microsoft.com/office/drawing/2014/main" id="{AE1C95D1-DF94-DED6-50F1-32BBC537C83D}"/>
                </a:ext>
              </a:extLst>
            </p:cNvPr>
            <p:cNvCxnSpPr/>
            <p:nvPr/>
          </p:nvCxnSpPr>
          <p:spPr>
            <a:xfrm flipV="1">
              <a:off x="7646225" y="5203308"/>
              <a:ext cx="456633" cy="146947"/>
            </a:xfrm>
            <a:prstGeom prst="curvedConnector3">
              <a:avLst>
                <a:gd name="adj1" fmla="val 95859"/>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67">
              <a:extLst>
                <a:ext uri="{FF2B5EF4-FFF2-40B4-BE49-F238E27FC236}">
                  <a16:creationId xmlns:a16="http://schemas.microsoft.com/office/drawing/2014/main" id="{4C3636A0-84F4-72A5-1937-A93936C08CC3}"/>
                </a:ext>
              </a:extLst>
            </p:cNvPr>
            <p:cNvCxnSpPr>
              <a:stCxn id="64" idx="3"/>
            </p:cNvCxnSpPr>
            <p:nvPr/>
          </p:nvCxnSpPr>
          <p:spPr>
            <a:xfrm>
              <a:off x="7680236" y="5363505"/>
              <a:ext cx="422623" cy="153891"/>
            </a:xfrm>
            <a:prstGeom prst="curved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6FCCAE5C-D49B-B991-F4EE-56703CFC2C5B}"/>
                </a:ext>
              </a:extLst>
            </p:cNvPr>
            <p:cNvCxnSpPr>
              <a:stCxn id="65" idx="3"/>
            </p:cNvCxnSpPr>
            <p:nvPr/>
          </p:nvCxnSpPr>
          <p:spPr>
            <a:xfrm flipV="1">
              <a:off x="8805492" y="5632297"/>
              <a:ext cx="307695" cy="153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489EADDE-1F9C-70EC-727A-038CB8BD536A}"/>
                </a:ext>
              </a:extLst>
            </p:cNvPr>
            <p:cNvSpPr/>
            <p:nvPr/>
          </p:nvSpPr>
          <p:spPr>
            <a:xfrm>
              <a:off x="9153937" y="5447095"/>
              <a:ext cx="662661" cy="369332"/>
            </a:xfrm>
            <a:prstGeom prst="rect">
              <a:avLst/>
            </a:prstGeom>
          </p:spPr>
          <p:txBody>
            <a:bodyPr wrap="none">
              <a:spAutoFit/>
            </a:bodyPr>
            <a:lstStyle/>
            <a:p>
              <a:pPr algn="ctr"/>
              <a:r>
                <a:rPr lang="en-US" sz="1200" b="1" dirty="0" err="1"/>
                <a:t>PLC</a:t>
              </a:r>
              <a:r>
                <a:rPr lang="en-US" sz="1200" b="1" dirty="0" err="1">
                  <a:latin typeface="Symbol" charset="2"/>
                  <a:ea typeface="Symbol" charset="2"/>
                  <a:cs typeface="Symbol" charset="2"/>
                </a:rPr>
                <a:t>b</a:t>
              </a:r>
              <a:endParaRPr lang="en-US" sz="1200" b="1" dirty="0">
                <a:latin typeface="Symbol" charset="2"/>
                <a:ea typeface="Symbol" charset="2"/>
                <a:cs typeface="Symbol" charset="2"/>
              </a:endParaRPr>
            </a:p>
          </p:txBody>
        </p:sp>
        <p:cxnSp>
          <p:nvCxnSpPr>
            <p:cNvPr id="86" name="Straight Arrow Connector 67">
              <a:extLst>
                <a:ext uri="{FF2B5EF4-FFF2-40B4-BE49-F238E27FC236}">
                  <a16:creationId xmlns:a16="http://schemas.microsoft.com/office/drawing/2014/main" id="{2E16B527-3D82-7D94-B889-D038D3110888}"/>
                </a:ext>
              </a:extLst>
            </p:cNvPr>
            <p:cNvCxnSpPr/>
            <p:nvPr/>
          </p:nvCxnSpPr>
          <p:spPr>
            <a:xfrm flipV="1">
              <a:off x="9755302" y="5487490"/>
              <a:ext cx="456633" cy="146947"/>
            </a:xfrm>
            <a:prstGeom prst="curvedConnector3">
              <a:avLst>
                <a:gd name="adj1" fmla="val 95859"/>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67">
              <a:extLst>
                <a:ext uri="{FF2B5EF4-FFF2-40B4-BE49-F238E27FC236}">
                  <a16:creationId xmlns:a16="http://schemas.microsoft.com/office/drawing/2014/main" id="{451C9840-B9E9-148C-B59D-A8117E59CD35}"/>
                </a:ext>
              </a:extLst>
            </p:cNvPr>
            <p:cNvCxnSpPr/>
            <p:nvPr/>
          </p:nvCxnSpPr>
          <p:spPr>
            <a:xfrm>
              <a:off x="9759068" y="5632300"/>
              <a:ext cx="452867" cy="169277"/>
            </a:xfrm>
            <a:prstGeom prst="curvedConnector3">
              <a:avLst>
                <a:gd name="adj1" fmla="val 9778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8" name="Rectangle 87">
              <a:extLst>
                <a:ext uri="{FF2B5EF4-FFF2-40B4-BE49-F238E27FC236}">
                  <a16:creationId xmlns:a16="http://schemas.microsoft.com/office/drawing/2014/main" id="{DCA876AC-BAAA-23B7-62CE-143325C58977}"/>
                </a:ext>
              </a:extLst>
            </p:cNvPr>
            <p:cNvSpPr/>
            <p:nvPr/>
          </p:nvSpPr>
          <p:spPr>
            <a:xfrm>
              <a:off x="10056476" y="5164621"/>
              <a:ext cx="592469" cy="369332"/>
            </a:xfrm>
            <a:prstGeom prst="rect">
              <a:avLst/>
            </a:prstGeom>
          </p:spPr>
          <p:txBody>
            <a:bodyPr wrap="none">
              <a:spAutoFit/>
            </a:bodyPr>
            <a:lstStyle/>
            <a:p>
              <a:pPr algn="ctr"/>
              <a:r>
                <a:rPr lang="en-US" sz="1200" b="1" dirty="0"/>
                <a:t>Ca</a:t>
              </a:r>
              <a:r>
                <a:rPr lang="en-US" sz="1200" b="1" baseline="30000" dirty="0"/>
                <a:t>2+</a:t>
              </a:r>
              <a:endParaRPr lang="en-US" sz="1200" b="1" baseline="30000" dirty="0">
                <a:latin typeface="Symbol" charset="2"/>
                <a:ea typeface="Symbol" charset="2"/>
                <a:cs typeface="Symbol" charset="2"/>
              </a:endParaRPr>
            </a:p>
          </p:txBody>
        </p:sp>
        <p:sp>
          <p:nvSpPr>
            <p:cNvPr id="89" name="Rectangle 88">
              <a:extLst>
                <a:ext uri="{FF2B5EF4-FFF2-40B4-BE49-F238E27FC236}">
                  <a16:creationId xmlns:a16="http://schemas.microsoft.com/office/drawing/2014/main" id="{E0FD834A-94CE-B4CE-CA9A-951B919CB1EC}"/>
                </a:ext>
              </a:extLst>
            </p:cNvPr>
            <p:cNvSpPr/>
            <p:nvPr/>
          </p:nvSpPr>
          <p:spPr>
            <a:xfrm>
              <a:off x="10040873" y="5777107"/>
              <a:ext cx="623676" cy="369332"/>
            </a:xfrm>
            <a:prstGeom prst="rect">
              <a:avLst/>
            </a:prstGeom>
          </p:spPr>
          <p:txBody>
            <a:bodyPr wrap="none">
              <a:spAutoFit/>
            </a:bodyPr>
            <a:lstStyle/>
            <a:p>
              <a:pPr algn="ctr"/>
              <a:r>
                <a:rPr lang="en-US" sz="1200" b="1" dirty="0"/>
                <a:t>DAG</a:t>
              </a:r>
              <a:endParaRPr lang="en-US" sz="1200" b="1" baseline="30000" dirty="0">
                <a:latin typeface="Symbol" charset="2"/>
                <a:ea typeface="Symbol" charset="2"/>
                <a:cs typeface="Symbol" charset="2"/>
              </a:endParaRPr>
            </a:p>
          </p:txBody>
        </p:sp>
      </p:grpSp>
      <p:grpSp>
        <p:nvGrpSpPr>
          <p:cNvPr id="95" name="Group 94">
            <a:extLst>
              <a:ext uri="{FF2B5EF4-FFF2-40B4-BE49-F238E27FC236}">
                <a16:creationId xmlns:a16="http://schemas.microsoft.com/office/drawing/2014/main" id="{8F757538-FD30-E3E2-5B55-ADE8960C84CD}"/>
              </a:ext>
            </a:extLst>
          </p:cNvPr>
          <p:cNvGrpSpPr/>
          <p:nvPr/>
        </p:nvGrpSpPr>
        <p:grpSpPr>
          <a:xfrm>
            <a:off x="4377911" y="992148"/>
            <a:ext cx="4435925" cy="3261179"/>
            <a:chOff x="824881" y="4634890"/>
            <a:chExt cx="5430452" cy="3749831"/>
          </a:xfrm>
        </p:grpSpPr>
        <p:sp>
          <p:nvSpPr>
            <p:cNvPr id="94" name="Rectangle 93">
              <a:extLst>
                <a:ext uri="{FF2B5EF4-FFF2-40B4-BE49-F238E27FC236}">
                  <a16:creationId xmlns:a16="http://schemas.microsoft.com/office/drawing/2014/main" id="{C22A206E-802B-1B8A-1595-7068CB12A55C}"/>
                </a:ext>
              </a:extLst>
            </p:cNvPr>
            <p:cNvSpPr/>
            <p:nvPr/>
          </p:nvSpPr>
          <p:spPr>
            <a:xfrm>
              <a:off x="824881" y="4634890"/>
              <a:ext cx="5430452" cy="374983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91" name="Picture 90">
              <a:extLst>
                <a:ext uri="{FF2B5EF4-FFF2-40B4-BE49-F238E27FC236}">
                  <a16:creationId xmlns:a16="http://schemas.microsoft.com/office/drawing/2014/main" id="{A4BAA8FB-8D61-9C7A-A29D-B09A0E4A6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369" y="5242604"/>
              <a:ext cx="4902825" cy="3072029"/>
            </a:xfrm>
            <a:prstGeom prst="rect">
              <a:avLst/>
            </a:prstGeom>
          </p:spPr>
        </p:pic>
        <p:sp>
          <p:nvSpPr>
            <p:cNvPr id="92" name="Rectangle 91">
              <a:extLst>
                <a:ext uri="{FF2B5EF4-FFF2-40B4-BE49-F238E27FC236}">
                  <a16:creationId xmlns:a16="http://schemas.microsoft.com/office/drawing/2014/main" id="{024F49F8-F8F1-5FBD-457E-048CCB9FFD9F}"/>
                </a:ext>
              </a:extLst>
            </p:cNvPr>
            <p:cNvSpPr/>
            <p:nvPr/>
          </p:nvSpPr>
          <p:spPr>
            <a:xfrm>
              <a:off x="898070" y="4758796"/>
              <a:ext cx="5357263" cy="285400"/>
            </a:xfrm>
            <a:prstGeom prst="rect">
              <a:avLst/>
            </a:prstGeom>
          </p:spPr>
          <p:txBody>
            <a:bodyPr wrap="square">
              <a:spAutoFit/>
            </a:bodyPr>
            <a:lstStyle/>
            <a:p>
              <a:r>
                <a:rPr lang="en-US" sz="1013" dirty="0">
                  <a:solidFill>
                    <a:srgbClr val="505050"/>
                  </a:solidFill>
                  <a:latin typeface="Arial" charset="0"/>
                </a:rPr>
                <a:t>The GPVI (ITAM) Signalosome</a:t>
              </a:r>
            </a:p>
          </p:txBody>
        </p:sp>
      </p:grpSp>
      <p:sp>
        <p:nvSpPr>
          <p:cNvPr id="3" name="Rectangle 2">
            <a:extLst>
              <a:ext uri="{FF2B5EF4-FFF2-40B4-BE49-F238E27FC236}">
                <a16:creationId xmlns:a16="http://schemas.microsoft.com/office/drawing/2014/main" id="{35C60BF2-18C4-88D4-B3EE-79AE6C67BCE4}"/>
              </a:ext>
            </a:extLst>
          </p:cNvPr>
          <p:cNvSpPr/>
          <p:nvPr/>
        </p:nvSpPr>
        <p:spPr bwMode="auto">
          <a:xfrm>
            <a:off x="0" y="0"/>
            <a:ext cx="9144000" cy="570191"/>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GPCRs are critical for hemostatic plug formation</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117821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dissolv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6D46F-BAA2-2223-0AA7-DBA00FE78691}"/>
              </a:ext>
            </a:extLst>
          </p:cNvPr>
          <p:cNvSpPr/>
          <p:nvPr/>
        </p:nvSpPr>
        <p:spPr bwMode="auto">
          <a:xfrm>
            <a:off x="0" y="0"/>
            <a:ext cx="9144000" cy="608360"/>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Platelet rely on a unique integrin activation complex</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grpSp>
        <p:nvGrpSpPr>
          <p:cNvPr id="11" name="Group 10">
            <a:extLst>
              <a:ext uri="{FF2B5EF4-FFF2-40B4-BE49-F238E27FC236}">
                <a16:creationId xmlns:a16="http://schemas.microsoft.com/office/drawing/2014/main" id="{B3D677CD-9A47-AA4F-70E8-DB820F3CF58C}"/>
              </a:ext>
            </a:extLst>
          </p:cNvPr>
          <p:cNvGrpSpPr/>
          <p:nvPr/>
        </p:nvGrpSpPr>
        <p:grpSpPr>
          <a:xfrm>
            <a:off x="224625" y="1161158"/>
            <a:ext cx="2081252" cy="2786309"/>
            <a:chOff x="327485" y="514351"/>
            <a:chExt cx="3829050" cy="5607843"/>
          </a:xfrm>
        </p:grpSpPr>
        <p:sp>
          <p:nvSpPr>
            <p:cNvPr id="12" name="Rounded Rectangle 11">
              <a:extLst>
                <a:ext uri="{FF2B5EF4-FFF2-40B4-BE49-F238E27FC236}">
                  <a16:creationId xmlns:a16="http://schemas.microsoft.com/office/drawing/2014/main" id="{B2D3A6FD-B509-F1CD-4F3F-51CF2834111F}"/>
                </a:ext>
              </a:extLst>
            </p:cNvPr>
            <p:cNvSpPr/>
            <p:nvPr/>
          </p:nvSpPr>
          <p:spPr>
            <a:xfrm>
              <a:off x="327485" y="757237"/>
              <a:ext cx="3829050" cy="5129213"/>
            </a:xfrm>
            <a:prstGeom prst="roundRect">
              <a:avLst/>
            </a:prstGeom>
            <a:solidFill>
              <a:schemeClr val="bg1">
                <a:lumMod val="85000"/>
              </a:schemeClr>
            </a:solidFill>
            <a:ln>
              <a:solidFill>
                <a:schemeClr val="tx1"/>
              </a:solidFill>
            </a:ln>
            <a:scene3d>
              <a:camera prst="orthographicFront"/>
              <a:lightRig rig="threePt" dir="t"/>
            </a:scene3d>
            <a:sp3d prstMaterial="dkEdge">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785523F5-F567-AB8B-8460-269E3BF72BBE}"/>
                </a:ext>
              </a:extLst>
            </p:cNvPr>
            <p:cNvSpPr/>
            <p:nvPr/>
          </p:nvSpPr>
          <p:spPr>
            <a:xfrm>
              <a:off x="1013209" y="514351"/>
              <a:ext cx="2524775" cy="594559"/>
            </a:xfrm>
            <a:prstGeom prst="rect">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Agonist Receptor</a:t>
              </a:r>
            </a:p>
          </p:txBody>
        </p:sp>
        <p:sp>
          <p:nvSpPr>
            <p:cNvPr id="16" name="Rectangle 15">
              <a:extLst>
                <a:ext uri="{FF2B5EF4-FFF2-40B4-BE49-F238E27FC236}">
                  <a16:creationId xmlns:a16="http://schemas.microsoft.com/office/drawing/2014/main" id="{58EA774A-A1EF-A20E-FB76-70BAC5A2BEF1}"/>
                </a:ext>
              </a:extLst>
            </p:cNvPr>
            <p:cNvSpPr/>
            <p:nvPr/>
          </p:nvSpPr>
          <p:spPr>
            <a:xfrm>
              <a:off x="1004240" y="2226470"/>
              <a:ext cx="2517031" cy="471488"/>
            </a:xfrm>
            <a:prstGeom prst="rect">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Second Messenger</a:t>
              </a:r>
            </a:p>
          </p:txBody>
        </p:sp>
        <p:sp>
          <p:nvSpPr>
            <p:cNvPr id="25" name="Rectangle 24">
              <a:extLst>
                <a:ext uri="{FF2B5EF4-FFF2-40B4-BE49-F238E27FC236}">
                  <a16:creationId xmlns:a16="http://schemas.microsoft.com/office/drawing/2014/main" id="{D7EE9262-B9FA-2ED7-5160-95A35FFBC4A6}"/>
                </a:ext>
              </a:extLst>
            </p:cNvPr>
            <p:cNvSpPr/>
            <p:nvPr/>
          </p:nvSpPr>
          <p:spPr>
            <a:xfrm>
              <a:off x="1081429" y="3938589"/>
              <a:ext cx="2357438" cy="471487"/>
            </a:xfrm>
            <a:prstGeom prst="rect">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Signal Integrator</a:t>
              </a:r>
            </a:p>
          </p:txBody>
        </p:sp>
        <p:sp>
          <p:nvSpPr>
            <p:cNvPr id="28" name="Rectangle 27">
              <a:extLst>
                <a:ext uri="{FF2B5EF4-FFF2-40B4-BE49-F238E27FC236}">
                  <a16:creationId xmlns:a16="http://schemas.microsoft.com/office/drawing/2014/main" id="{F59D1B82-0C97-5D30-601C-35E4624F04A6}"/>
                </a:ext>
              </a:extLst>
            </p:cNvPr>
            <p:cNvSpPr/>
            <p:nvPr/>
          </p:nvSpPr>
          <p:spPr>
            <a:xfrm>
              <a:off x="1099014" y="5650707"/>
              <a:ext cx="2357438" cy="471487"/>
            </a:xfrm>
            <a:prstGeom prst="rect">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Cellular Response</a:t>
              </a:r>
            </a:p>
          </p:txBody>
        </p:sp>
        <p:cxnSp>
          <p:nvCxnSpPr>
            <p:cNvPr id="30" name="Straight Connector 29">
              <a:extLst>
                <a:ext uri="{FF2B5EF4-FFF2-40B4-BE49-F238E27FC236}">
                  <a16:creationId xmlns:a16="http://schemas.microsoft.com/office/drawing/2014/main" id="{516F911C-E8F9-A944-AA11-D37BE785D065}"/>
                </a:ext>
              </a:extLst>
            </p:cNvPr>
            <p:cNvCxnSpPr/>
            <p:nvPr/>
          </p:nvCxnSpPr>
          <p:spPr>
            <a:xfrm flipV="1">
              <a:off x="2281575" y="4570706"/>
              <a:ext cx="953" cy="887120"/>
            </a:xfrm>
            <a:prstGeom prst="line">
              <a:avLst/>
            </a:prstGeom>
            <a:ln w="76200">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67A1BD-2BDC-9231-98FE-52CC07EC93EC}"/>
                </a:ext>
              </a:extLst>
            </p:cNvPr>
            <p:cNvCxnSpPr/>
            <p:nvPr/>
          </p:nvCxnSpPr>
          <p:spPr>
            <a:xfrm flipV="1">
              <a:off x="2260148" y="2874712"/>
              <a:ext cx="953" cy="887120"/>
            </a:xfrm>
            <a:prstGeom prst="line">
              <a:avLst/>
            </a:prstGeom>
            <a:ln w="76200">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9840EF-C2E9-2E4A-E436-C455A45D9B2D}"/>
                </a:ext>
              </a:extLst>
            </p:cNvPr>
            <p:cNvCxnSpPr/>
            <p:nvPr/>
          </p:nvCxnSpPr>
          <p:spPr>
            <a:xfrm flipV="1">
              <a:off x="2260148" y="1162593"/>
              <a:ext cx="953" cy="887120"/>
            </a:xfrm>
            <a:prstGeom prst="line">
              <a:avLst/>
            </a:prstGeom>
            <a:ln w="76200">
              <a:solidFill>
                <a:schemeClr val="tx1"/>
              </a:solidFill>
              <a:headEnd type="stealth"/>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372CC7C-60FC-299C-D019-DFB2EB7F98A5}"/>
              </a:ext>
            </a:extLst>
          </p:cNvPr>
          <p:cNvGrpSpPr/>
          <p:nvPr/>
        </p:nvGrpSpPr>
        <p:grpSpPr>
          <a:xfrm>
            <a:off x="2272331" y="1058197"/>
            <a:ext cx="1354345" cy="2951777"/>
            <a:chOff x="3321557" y="1297897"/>
            <a:chExt cx="3872743" cy="6355293"/>
          </a:xfrm>
        </p:grpSpPr>
        <p:sp>
          <p:nvSpPr>
            <p:cNvPr id="43" name="Rectangle 42">
              <a:extLst>
                <a:ext uri="{FF2B5EF4-FFF2-40B4-BE49-F238E27FC236}">
                  <a16:creationId xmlns:a16="http://schemas.microsoft.com/office/drawing/2014/main" id="{1BA1047E-BF67-6424-000F-A64C3E80B717}"/>
                </a:ext>
              </a:extLst>
            </p:cNvPr>
            <p:cNvSpPr/>
            <p:nvPr/>
          </p:nvSpPr>
          <p:spPr>
            <a:xfrm>
              <a:off x="3620193" y="1297897"/>
              <a:ext cx="3305456" cy="993983"/>
            </a:xfrm>
            <a:prstGeom prst="rect">
              <a:avLst/>
            </a:prstGeom>
          </p:spPr>
          <p:txBody>
            <a:bodyPr wrap="none">
              <a:spAutoFit/>
            </a:bodyPr>
            <a:lstStyle/>
            <a:p>
              <a:pPr algn="ctr"/>
              <a:r>
                <a:rPr lang="en-US" sz="1200" b="1" dirty="0"/>
                <a:t>ITAM receptors</a:t>
              </a:r>
            </a:p>
            <a:p>
              <a:pPr algn="ctr"/>
              <a:r>
                <a:rPr lang="en-US" sz="1200" b="1" dirty="0">
                  <a:solidFill>
                    <a:srgbClr val="C00000"/>
                  </a:solidFill>
                </a:rPr>
                <a:t>GPCRs</a:t>
              </a:r>
            </a:p>
          </p:txBody>
        </p:sp>
        <p:sp>
          <p:nvSpPr>
            <p:cNvPr id="46" name="Rectangle 45">
              <a:extLst>
                <a:ext uri="{FF2B5EF4-FFF2-40B4-BE49-F238E27FC236}">
                  <a16:creationId xmlns:a16="http://schemas.microsoft.com/office/drawing/2014/main" id="{39BA037A-CF04-5A27-897B-31A15FC1DA47}"/>
                </a:ext>
              </a:extLst>
            </p:cNvPr>
            <p:cNvSpPr/>
            <p:nvPr/>
          </p:nvSpPr>
          <p:spPr>
            <a:xfrm>
              <a:off x="4110150" y="2832321"/>
              <a:ext cx="2295557" cy="1391576"/>
            </a:xfrm>
            <a:prstGeom prst="rect">
              <a:avLst/>
            </a:prstGeom>
          </p:spPr>
          <p:txBody>
            <a:bodyPr wrap="none">
              <a:spAutoFit/>
            </a:bodyPr>
            <a:lstStyle/>
            <a:p>
              <a:pPr algn="ctr"/>
              <a:r>
                <a:rPr lang="en-US" sz="1200" b="1" dirty="0"/>
                <a:t>Ca</a:t>
              </a:r>
              <a:r>
                <a:rPr lang="en-US" sz="1200" b="1" baseline="30000" dirty="0"/>
                <a:t>2+</a:t>
              </a:r>
              <a:r>
                <a:rPr lang="en-US" sz="1200" b="1" dirty="0"/>
                <a:t>, DAG</a:t>
              </a:r>
            </a:p>
            <a:p>
              <a:pPr algn="ctr"/>
              <a:r>
                <a:rPr lang="en-US" sz="1200" b="1" dirty="0" err="1"/>
                <a:t>cAMP</a:t>
              </a:r>
              <a:endParaRPr lang="en-US" sz="1200" b="1" dirty="0"/>
            </a:p>
            <a:p>
              <a:pPr algn="ctr"/>
              <a:r>
                <a:rPr lang="en-US" sz="1200" b="1" dirty="0"/>
                <a:t>PIP</a:t>
              </a:r>
              <a:r>
                <a:rPr lang="en-US" sz="1200" b="1" baseline="-25000" dirty="0"/>
                <a:t>3</a:t>
              </a:r>
            </a:p>
          </p:txBody>
        </p:sp>
        <p:sp>
          <p:nvSpPr>
            <p:cNvPr id="47" name="Rectangle 46">
              <a:extLst>
                <a:ext uri="{FF2B5EF4-FFF2-40B4-BE49-F238E27FC236}">
                  <a16:creationId xmlns:a16="http://schemas.microsoft.com/office/drawing/2014/main" id="{C08DC780-0E8B-5A5F-173E-8552C17765DE}"/>
                </a:ext>
              </a:extLst>
            </p:cNvPr>
            <p:cNvSpPr/>
            <p:nvPr/>
          </p:nvSpPr>
          <p:spPr>
            <a:xfrm>
              <a:off x="3495749" y="4882430"/>
              <a:ext cx="3524376" cy="993983"/>
            </a:xfrm>
            <a:prstGeom prst="rect">
              <a:avLst/>
            </a:prstGeom>
          </p:spPr>
          <p:txBody>
            <a:bodyPr wrap="none">
              <a:spAutoFit/>
            </a:bodyPr>
            <a:lstStyle/>
            <a:p>
              <a:pPr algn="ctr"/>
              <a:r>
                <a:rPr lang="en-US" sz="1200" b="1" dirty="0"/>
                <a:t>Kinases</a:t>
              </a:r>
            </a:p>
            <a:p>
              <a:pPr algn="ctr"/>
              <a:r>
                <a:rPr lang="en-US" sz="1200" b="1" dirty="0"/>
                <a:t>Small G proteins</a:t>
              </a:r>
            </a:p>
          </p:txBody>
        </p:sp>
        <p:sp>
          <p:nvSpPr>
            <p:cNvPr id="58" name="Rectangle 57">
              <a:extLst>
                <a:ext uri="{FF2B5EF4-FFF2-40B4-BE49-F238E27FC236}">
                  <a16:creationId xmlns:a16="http://schemas.microsoft.com/office/drawing/2014/main" id="{D7460585-D669-70BD-00FD-8B96701A0FC5}"/>
                </a:ext>
              </a:extLst>
            </p:cNvPr>
            <p:cNvSpPr/>
            <p:nvPr/>
          </p:nvSpPr>
          <p:spPr>
            <a:xfrm>
              <a:off x="3321557" y="7056800"/>
              <a:ext cx="3872743" cy="596390"/>
            </a:xfrm>
            <a:prstGeom prst="rect">
              <a:avLst/>
            </a:prstGeom>
          </p:spPr>
          <p:txBody>
            <a:bodyPr wrap="none">
              <a:spAutoFit/>
            </a:bodyPr>
            <a:lstStyle/>
            <a:p>
              <a:pPr algn="ctr"/>
              <a:r>
                <a:rPr lang="en-US" sz="1200" b="1" dirty="0">
                  <a:solidFill>
                    <a:srgbClr val="C00000"/>
                  </a:solidFill>
                </a:rPr>
                <a:t>Integrin activation</a:t>
              </a:r>
            </a:p>
          </p:txBody>
        </p:sp>
      </p:grpSp>
      <p:pic>
        <p:nvPicPr>
          <p:cNvPr id="90" name="Picture 89">
            <a:extLst>
              <a:ext uri="{FF2B5EF4-FFF2-40B4-BE49-F238E27FC236}">
                <a16:creationId xmlns:a16="http://schemas.microsoft.com/office/drawing/2014/main" id="{CD71D14C-AC37-BDC1-C93C-512F3C431AF4}"/>
              </a:ext>
            </a:extLst>
          </p:cNvPr>
          <p:cNvPicPr>
            <a:picLocks noChangeAspect="1"/>
          </p:cNvPicPr>
          <p:nvPr/>
        </p:nvPicPr>
        <p:blipFill>
          <a:blip r:embed="rId2"/>
          <a:stretch>
            <a:fillRect/>
          </a:stretch>
        </p:blipFill>
        <p:spPr>
          <a:xfrm>
            <a:off x="4069434" y="671959"/>
            <a:ext cx="1723672" cy="2173601"/>
          </a:xfrm>
          <a:prstGeom prst="rect">
            <a:avLst/>
          </a:prstGeom>
        </p:spPr>
      </p:pic>
      <p:pic>
        <p:nvPicPr>
          <p:cNvPr id="111" name="Picture 110">
            <a:extLst>
              <a:ext uri="{FF2B5EF4-FFF2-40B4-BE49-F238E27FC236}">
                <a16:creationId xmlns:a16="http://schemas.microsoft.com/office/drawing/2014/main" id="{FFAC372C-D4B5-AA76-E2AF-28709E86B365}"/>
              </a:ext>
            </a:extLst>
          </p:cNvPr>
          <p:cNvPicPr>
            <a:picLocks noChangeAspect="1"/>
          </p:cNvPicPr>
          <p:nvPr/>
        </p:nvPicPr>
        <p:blipFill>
          <a:blip r:embed="rId3"/>
          <a:stretch>
            <a:fillRect/>
          </a:stretch>
        </p:blipFill>
        <p:spPr>
          <a:xfrm>
            <a:off x="5820350" y="679100"/>
            <a:ext cx="3153549" cy="1990754"/>
          </a:xfrm>
          <a:prstGeom prst="rect">
            <a:avLst/>
          </a:prstGeom>
        </p:spPr>
      </p:pic>
      <p:sp>
        <p:nvSpPr>
          <p:cNvPr id="112" name="TextBox 111">
            <a:extLst>
              <a:ext uri="{FF2B5EF4-FFF2-40B4-BE49-F238E27FC236}">
                <a16:creationId xmlns:a16="http://schemas.microsoft.com/office/drawing/2014/main" id="{76014314-80A8-D887-0304-14EBD05AF3EF}"/>
              </a:ext>
            </a:extLst>
          </p:cNvPr>
          <p:cNvSpPr txBox="1"/>
          <p:nvPr/>
        </p:nvSpPr>
        <p:spPr>
          <a:xfrm>
            <a:off x="7441859" y="2594231"/>
            <a:ext cx="1532040" cy="215444"/>
          </a:xfrm>
          <a:prstGeom prst="rect">
            <a:avLst/>
          </a:prstGeom>
          <a:noFill/>
        </p:spPr>
        <p:txBody>
          <a:bodyPr wrap="square" rtlCol="0">
            <a:spAutoFit/>
          </a:bodyPr>
          <a:lstStyle/>
          <a:p>
            <a:pPr algn="r"/>
            <a:r>
              <a:rPr lang="en-US" sz="800" b="1" i="1" dirty="0" err="1">
                <a:latin typeface="Gill Sans" charset="0"/>
                <a:ea typeface="Gill Sans" charset="0"/>
                <a:cs typeface="Gill Sans" charset="0"/>
              </a:rPr>
              <a:t>Stefanini</a:t>
            </a:r>
            <a:r>
              <a:rPr lang="en-US" sz="800" b="1" i="1" dirty="0">
                <a:latin typeface="Gill Sans" charset="0"/>
                <a:ea typeface="Gill Sans" charset="0"/>
                <a:cs typeface="Gill Sans" charset="0"/>
              </a:rPr>
              <a:t> et al., Blood 2018</a:t>
            </a:r>
          </a:p>
        </p:txBody>
      </p:sp>
      <p:pic>
        <p:nvPicPr>
          <p:cNvPr id="113" name="Picture 112">
            <a:extLst>
              <a:ext uri="{FF2B5EF4-FFF2-40B4-BE49-F238E27FC236}">
                <a16:creationId xmlns:a16="http://schemas.microsoft.com/office/drawing/2014/main" id="{A1054311-EC61-D5B8-B481-428B8E243BAC}"/>
              </a:ext>
            </a:extLst>
          </p:cNvPr>
          <p:cNvPicPr>
            <a:picLocks noChangeAspect="1"/>
          </p:cNvPicPr>
          <p:nvPr/>
        </p:nvPicPr>
        <p:blipFill>
          <a:blip r:embed="rId4"/>
          <a:stretch>
            <a:fillRect/>
          </a:stretch>
        </p:blipFill>
        <p:spPr>
          <a:xfrm>
            <a:off x="4112845" y="2946929"/>
            <a:ext cx="2611892" cy="1974880"/>
          </a:xfrm>
          <a:prstGeom prst="rect">
            <a:avLst/>
          </a:prstGeom>
          <a:ln>
            <a:solidFill>
              <a:schemeClr val="tx1"/>
            </a:solidFill>
          </a:ln>
        </p:spPr>
      </p:pic>
      <p:sp>
        <p:nvSpPr>
          <p:cNvPr id="114" name="TextBox 113">
            <a:extLst>
              <a:ext uri="{FF2B5EF4-FFF2-40B4-BE49-F238E27FC236}">
                <a16:creationId xmlns:a16="http://schemas.microsoft.com/office/drawing/2014/main" id="{3E3C3B80-5425-DCAF-488E-568DCF55DCF1}"/>
              </a:ext>
            </a:extLst>
          </p:cNvPr>
          <p:cNvSpPr txBox="1"/>
          <p:nvPr/>
        </p:nvSpPr>
        <p:spPr>
          <a:xfrm>
            <a:off x="7289658" y="4463385"/>
            <a:ext cx="1632305" cy="215444"/>
          </a:xfrm>
          <a:prstGeom prst="rect">
            <a:avLst/>
          </a:prstGeom>
          <a:noFill/>
        </p:spPr>
        <p:txBody>
          <a:bodyPr wrap="square" rtlCol="0">
            <a:spAutoFit/>
          </a:bodyPr>
          <a:lstStyle/>
          <a:p>
            <a:pPr algn="r"/>
            <a:r>
              <a:rPr lang="en-US" sz="800" b="1" i="1" dirty="0" err="1">
                <a:latin typeface="Gill Sans" charset="0"/>
                <a:ea typeface="Gill Sans" charset="0"/>
                <a:cs typeface="Gill Sans" charset="0"/>
              </a:rPr>
              <a:t>Lagarrigue</a:t>
            </a:r>
            <a:r>
              <a:rPr lang="en-US" sz="800" b="1" i="1" dirty="0">
                <a:latin typeface="Gill Sans" charset="0"/>
                <a:ea typeface="Gill Sans" charset="0"/>
                <a:cs typeface="Gill Sans" charset="0"/>
              </a:rPr>
              <a:t> et al., Blood 2018</a:t>
            </a:r>
          </a:p>
        </p:txBody>
      </p:sp>
      <p:grpSp>
        <p:nvGrpSpPr>
          <p:cNvPr id="118" name="Group 117">
            <a:extLst>
              <a:ext uri="{FF2B5EF4-FFF2-40B4-BE49-F238E27FC236}">
                <a16:creationId xmlns:a16="http://schemas.microsoft.com/office/drawing/2014/main" id="{87A451F7-29EC-24D7-8D63-6721DA643F7C}"/>
              </a:ext>
            </a:extLst>
          </p:cNvPr>
          <p:cNvGrpSpPr/>
          <p:nvPr/>
        </p:nvGrpSpPr>
        <p:grpSpPr>
          <a:xfrm>
            <a:off x="6084488" y="3505643"/>
            <a:ext cx="2851007" cy="919830"/>
            <a:chOff x="6084488" y="3505643"/>
            <a:chExt cx="2851007" cy="919830"/>
          </a:xfrm>
        </p:grpSpPr>
        <p:sp>
          <p:nvSpPr>
            <p:cNvPr id="115" name="TextBox 114">
              <a:extLst>
                <a:ext uri="{FF2B5EF4-FFF2-40B4-BE49-F238E27FC236}">
                  <a16:creationId xmlns:a16="http://schemas.microsoft.com/office/drawing/2014/main" id="{08F8EB96-B0AE-370A-66B3-113E1702B7EE}"/>
                </a:ext>
              </a:extLst>
            </p:cNvPr>
            <p:cNvSpPr txBox="1"/>
            <p:nvPr/>
          </p:nvSpPr>
          <p:spPr>
            <a:xfrm>
              <a:off x="6191976" y="3871475"/>
              <a:ext cx="301394" cy="553998"/>
            </a:xfrm>
            <a:prstGeom prst="rect">
              <a:avLst/>
            </a:prstGeom>
            <a:noFill/>
          </p:spPr>
          <p:txBody>
            <a:bodyPr wrap="square" rtlCol="0">
              <a:spAutoFit/>
            </a:bodyPr>
            <a:lstStyle/>
            <a:p>
              <a:r>
                <a:rPr lang="en-US" sz="3000" b="1" dirty="0">
                  <a:solidFill>
                    <a:srgbClr val="C00000"/>
                  </a:solidFill>
                </a:rPr>
                <a:t>X</a:t>
              </a:r>
            </a:p>
          </p:txBody>
        </p:sp>
        <p:sp>
          <p:nvSpPr>
            <p:cNvPr id="116" name="U-Turn Arrow 115">
              <a:extLst>
                <a:ext uri="{FF2B5EF4-FFF2-40B4-BE49-F238E27FC236}">
                  <a16:creationId xmlns:a16="http://schemas.microsoft.com/office/drawing/2014/main" id="{080B8000-9528-CD8B-7D47-F7031C587737}"/>
                </a:ext>
              </a:extLst>
            </p:cNvPr>
            <p:cNvSpPr/>
            <p:nvPr/>
          </p:nvSpPr>
          <p:spPr>
            <a:xfrm rot="20542531" flipH="1">
              <a:off x="6084488" y="3754811"/>
              <a:ext cx="368613" cy="280961"/>
            </a:xfrm>
            <a:prstGeom prst="uturnArrow">
              <a:avLst>
                <a:gd name="adj1" fmla="val 15837"/>
                <a:gd name="adj2" fmla="val 25000"/>
                <a:gd name="adj3" fmla="val 25000"/>
                <a:gd name="adj4" fmla="val 30811"/>
                <a:gd name="adj5" fmla="val 75000"/>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7" name="TextBox 116">
              <a:extLst>
                <a:ext uri="{FF2B5EF4-FFF2-40B4-BE49-F238E27FC236}">
                  <a16:creationId xmlns:a16="http://schemas.microsoft.com/office/drawing/2014/main" id="{09AB4B3E-8CFD-3698-8067-83E6EB467FA5}"/>
                </a:ext>
              </a:extLst>
            </p:cNvPr>
            <p:cNvSpPr txBox="1"/>
            <p:nvPr/>
          </p:nvSpPr>
          <p:spPr>
            <a:xfrm>
              <a:off x="6724737" y="3505643"/>
              <a:ext cx="2210758" cy="276999"/>
            </a:xfrm>
            <a:prstGeom prst="rect">
              <a:avLst/>
            </a:prstGeom>
            <a:noFill/>
          </p:spPr>
          <p:txBody>
            <a:bodyPr wrap="square" rtlCol="0">
              <a:spAutoFit/>
            </a:bodyPr>
            <a:lstStyle/>
            <a:p>
              <a:r>
                <a:rPr lang="en-US" sz="1200" b="1" dirty="0">
                  <a:solidFill>
                    <a:srgbClr val="C00000"/>
                  </a:solidFill>
                  <a:latin typeface="Arial" panose="020B0604020202020204" pitchFamily="34" charset="0"/>
                  <a:cs typeface="Arial" panose="020B0604020202020204" pitchFamily="34" charset="0"/>
                </a:rPr>
                <a:t>RAP1-TALIN interaction!</a:t>
              </a:r>
            </a:p>
          </p:txBody>
        </p:sp>
      </p:grpSp>
      <p:grpSp>
        <p:nvGrpSpPr>
          <p:cNvPr id="119" name="Group 118">
            <a:extLst>
              <a:ext uri="{FF2B5EF4-FFF2-40B4-BE49-F238E27FC236}">
                <a16:creationId xmlns:a16="http://schemas.microsoft.com/office/drawing/2014/main" id="{6EDA59C8-164B-FA6D-896D-3720C033BF6C}"/>
              </a:ext>
            </a:extLst>
          </p:cNvPr>
          <p:cNvGrpSpPr/>
          <p:nvPr/>
        </p:nvGrpSpPr>
        <p:grpSpPr>
          <a:xfrm>
            <a:off x="2268034" y="1059372"/>
            <a:ext cx="1354345" cy="2951777"/>
            <a:chOff x="3321557" y="1297897"/>
            <a:chExt cx="3872743" cy="6355293"/>
          </a:xfrm>
        </p:grpSpPr>
        <p:sp>
          <p:nvSpPr>
            <p:cNvPr id="120" name="Rectangle 119">
              <a:extLst>
                <a:ext uri="{FF2B5EF4-FFF2-40B4-BE49-F238E27FC236}">
                  <a16:creationId xmlns:a16="http://schemas.microsoft.com/office/drawing/2014/main" id="{3ABB7C49-DE7F-7546-2132-669E378CC557}"/>
                </a:ext>
              </a:extLst>
            </p:cNvPr>
            <p:cNvSpPr/>
            <p:nvPr/>
          </p:nvSpPr>
          <p:spPr>
            <a:xfrm>
              <a:off x="3620193" y="1297897"/>
              <a:ext cx="3305456" cy="993983"/>
            </a:xfrm>
            <a:prstGeom prst="rect">
              <a:avLst/>
            </a:prstGeom>
          </p:spPr>
          <p:txBody>
            <a:bodyPr wrap="none">
              <a:spAutoFit/>
            </a:bodyPr>
            <a:lstStyle/>
            <a:p>
              <a:pPr algn="ctr"/>
              <a:r>
                <a:rPr lang="en-US" sz="1200" b="1" dirty="0"/>
                <a:t>ITAM receptors</a:t>
              </a:r>
            </a:p>
            <a:p>
              <a:pPr algn="ctr"/>
              <a:r>
                <a:rPr lang="en-US" sz="1200" b="1" dirty="0">
                  <a:solidFill>
                    <a:srgbClr val="C00000"/>
                  </a:solidFill>
                </a:rPr>
                <a:t>GPCRs</a:t>
              </a:r>
            </a:p>
          </p:txBody>
        </p:sp>
        <p:sp>
          <p:nvSpPr>
            <p:cNvPr id="121" name="Rectangle 120">
              <a:extLst>
                <a:ext uri="{FF2B5EF4-FFF2-40B4-BE49-F238E27FC236}">
                  <a16:creationId xmlns:a16="http://schemas.microsoft.com/office/drawing/2014/main" id="{E72D07F2-545D-17A2-A575-F6CDE0181113}"/>
                </a:ext>
              </a:extLst>
            </p:cNvPr>
            <p:cNvSpPr/>
            <p:nvPr/>
          </p:nvSpPr>
          <p:spPr>
            <a:xfrm>
              <a:off x="4110150" y="2832321"/>
              <a:ext cx="2295557" cy="1391576"/>
            </a:xfrm>
            <a:prstGeom prst="rect">
              <a:avLst/>
            </a:prstGeom>
          </p:spPr>
          <p:txBody>
            <a:bodyPr wrap="none">
              <a:spAutoFit/>
            </a:bodyPr>
            <a:lstStyle/>
            <a:p>
              <a:pPr algn="ctr"/>
              <a:r>
                <a:rPr lang="en-US" sz="1200" b="1" dirty="0"/>
                <a:t>Ca</a:t>
              </a:r>
              <a:r>
                <a:rPr lang="en-US" sz="1200" b="1" baseline="30000" dirty="0"/>
                <a:t>2+</a:t>
              </a:r>
              <a:r>
                <a:rPr lang="en-US" sz="1200" b="1" dirty="0"/>
                <a:t>, DAG</a:t>
              </a:r>
            </a:p>
            <a:p>
              <a:pPr algn="ctr"/>
              <a:r>
                <a:rPr lang="en-US" sz="1200" b="1" dirty="0" err="1"/>
                <a:t>cAMP</a:t>
              </a:r>
              <a:endParaRPr lang="en-US" sz="1200" b="1" dirty="0"/>
            </a:p>
            <a:p>
              <a:pPr algn="ctr"/>
              <a:r>
                <a:rPr lang="en-US" sz="1200" b="1" dirty="0"/>
                <a:t>PIP</a:t>
              </a:r>
              <a:r>
                <a:rPr lang="en-US" sz="1200" b="1" baseline="-25000" dirty="0"/>
                <a:t>3</a:t>
              </a:r>
            </a:p>
          </p:txBody>
        </p:sp>
        <p:sp>
          <p:nvSpPr>
            <p:cNvPr id="122" name="Rectangle 121">
              <a:extLst>
                <a:ext uri="{FF2B5EF4-FFF2-40B4-BE49-F238E27FC236}">
                  <a16:creationId xmlns:a16="http://schemas.microsoft.com/office/drawing/2014/main" id="{6560E69A-0867-ECC9-A2A2-9BB902217944}"/>
                </a:ext>
              </a:extLst>
            </p:cNvPr>
            <p:cNvSpPr/>
            <p:nvPr/>
          </p:nvSpPr>
          <p:spPr>
            <a:xfrm>
              <a:off x="4306344" y="4882430"/>
              <a:ext cx="1903186" cy="993983"/>
            </a:xfrm>
            <a:prstGeom prst="rect">
              <a:avLst/>
            </a:prstGeom>
          </p:spPr>
          <p:txBody>
            <a:bodyPr wrap="none">
              <a:spAutoFit/>
            </a:bodyPr>
            <a:lstStyle/>
            <a:p>
              <a:pPr algn="ctr"/>
              <a:r>
                <a:rPr lang="en-US" sz="1200" b="1" dirty="0"/>
                <a:t>Kinases</a:t>
              </a:r>
            </a:p>
            <a:p>
              <a:pPr algn="ctr"/>
              <a:r>
                <a:rPr lang="en-US" sz="1200" b="1" dirty="0">
                  <a:solidFill>
                    <a:srgbClr val="C00000"/>
                  </a:solidFill>
                </a:rPr>
                <a:t>RAP1</a:t>
              </a:r>
            </a:p>
          </p:txBody>
        </p:sp>
        <p:sp>
          <p:nvSpPr>
            <p:cNvPr id="123" name="Rectangle 122">
              <a:extLst>
                <a:ext uri="{FF2B5EF4-FFF2-40B4-BE49-F238E27FC236}">
                  <a16:creationId xmlns:a16="http://schemas.microsoft.com/office/drawing/2014/main" id="{7008BC75-E769-B571-8538-9B3894B19E7F}"/>
                </a:ext>
              </a:extLst>
            </p:cNvPr>
            <p:cNvSpPr/>
            <p:nvPr/>
          </p:nvSpPr>
          <p:spPr>
            <a:xfrm>
              <a:off x="3321557" y="7056800"/>
              <a:ext cx="3872743" cy="596390"/>
            </a:xfrm>
            <a:prstGeom prst="rect">
              <a:avLst/>
            </a:prstGeom>
          </p:spPr>
          <p:txBody>
            <a:bodyPr wrap="none">
              <a:spAutoFit/>
            </a:bodyPr>
            <a:lstStyle/>
            <a:p>
              <a:pPr algn="ctr"/>
              <a:r>
                <a:rPr lang="en-US" sz="1200" b="1" dirty="0">
                  <a:solidFill>
                    <a:srgbClr val="C00000"/>
                  </a:solidFill>
                </a:rPr>
                <a:t>Integrin activation</a:t>
              </a:r>
            </a:p>
          </p:txBody>
        </p:sp>
      </p:grpSp>
    </p:spTree>
    <p:extLst>
      <p:ext uri="{BB962C8B-B14F-4D97-AF65-F5344CB8AC3E}">
        <p14:creationId xmlns:p14="http://schemas.microsoft.com/office/powerpoint/2010/main" val="40021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dissolve">
                                      <p:cBhvr>
                                        <p:cTn id="10" dur="500"/>
                                        <p:tgtEl>
                                          <p:spTgt spid="119"/>
                                        </p:tgtEl>
                                      </p:cBhvr>
                                    </p:animEffect>
                                  </p:childTnLst>
                                </p:cTn>
                              </p:par>
                              <p:par>
                                <p:cTn id="11" presetID="9" presetClass="entr" presetSubtype="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dissolve">
                                      <p:cBhvr>
                                        <p:cTn id="13" dur="500"/>
                                        <p:tgtEl>
                                          <p:spTgt spid="90"/>
                                        </p:tgtEl>
                                      </p:cBhvr>
                                    </p:animEffect>
                                  </p:childTnLst>
                                </p:cTn>
                              </p:par>
                              <p:par>
                                <p:cTn id="14" presetID="9" presetClass="entr" presetSubtype="0" fill="hold"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dissolve">
                                      <p:cBhvr>
                                        <p:cTn id="16" dur="500"/>
                                        <p:tgtEl>
                                          <p:spTgt spid="1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dissolve">
                                      <p:cBhvr>
                                        <p:cTn id="19" dur="500"/>
                                        <p:tgtEl>
                                          <p:spTgt spid="11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13"/>
                                        </p:tgtEl>
                                        <p:attrNameLst>
                                          <p:attrName>style.visibility</p:attrName>
                                        </p:attrNameLst>
                                      </p:cBhvr>
                                      <p:to>
                                        <p:strVal val="visible"/>
                                      </p:to>
                                    </p:set>
                                    <p:animEffect transition="in" filter="dissolve">
                                      <p:cBhvr>
                                        <p:cTn id="24" dur="500"/>
                                        <p:tgtEl>
                                          <p:spTgt spid="1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dissolve">
                                      <p:cBhvr>
                                        <p:cTn id="29" dur="500"/>
                                        <p:tgtEl>
                                          <p:spTgt spid="11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dissolve">
                                      <p:cBhvr>
                                        <p:cTn id="3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363224-F777-DF03-AB1F-310A0444FC8B}"/>
              </a:ext>
            </a:extLst>
          </p:cNvPr>
          <p:cNvSpPr/>
          <p:nvPr/>
        </p:nvSpPr>
        <p:spPr bwMode="auto">
          <a:xfrm>
            <a:off x="0" y="-5026"/>
            <a:ext cx="9144000" cy="629488"/>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endParaRPr lang="en-US" sz="3150" dirty="0">
              <a:solidFill>
                <a:srgbClr val="000000"/>
              </a:solidFill>
              <a:latin typeface="Gill Sans" charset="0"/>
              <a:ea typeface="Heiti SC Light" charset="0"/>
              <a:cs typeface="Heiti SC Light" charset="0"/>
              <a:sym typeface="Gill Sans" charset="0"/>
            </a:endParaRPr>
          </a:p>
        </p:txBody>
      </p:sp>
      <p:sp>
        <p:nvSpPr>
          <p:cNvPr id="299" name="Rectangle 298"/>
          <p:cNvSpPr/>
          <p:nvPr/>
        </p:nvSpPr>
        <p:spPr>
          <a:xfrm>
            <a:off x="203138" y="712224"/>
            <a:ext cx="8737725" cy="465099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82" y="1250832"/>
            <a:ext cx="2270313" cy="368620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540" y="903126"/>
            <a:ext cx="4027098" cy="2992536"/>
          </a:xfrm>
          <a:prstGeom prst="rect">
            <a:avLst/>
          </a:prstGeom>
        </p:spPr>
      </p:pic>
      <p:sp>
        <p:nvSpPr>
          <p:cNvPr id="6" name="TextBox 5">
            <a:extLst>
              <a:ext uri="{FF2B5EF4-FFF2-40B4-BE49-F238E27FC236}">
                <a16:creationId xmlns:a16="http://schemas.microsoft.com/office/drawing/2014/main" id="{72E8C4FA-10BD-4247-A0A8-5A744739A308}"/>
              </a:ext>
            </a:extLst>
          </p:cNvPr>
          <p:cNvSpPr txBox="1"/>
          <p:nvPr/>
        </p:nvSpPr>
        <p:spPr>
          <a:xfrm>
            <a:off x="5197195" y="4559295"/>
            <a:ext cx="844939" cy="248209"/>
          </a:xfrm>
          <a:prstGeom prst="rect">
            <a:avLst/>
          </a:prstGeom>
          <a:noFill/>
        </p:spPr>
        <p:txBody>
          <a:bodyPr wrap="square" rtlCol="0">
            <a:spAutoFit/>
          </a:bodyPr>
          <a:lstStyle/>
          <a:p>
            <a:pPr algn="ctr"/>
            <a:r>
              <a:rPr lang="en-US" sz="1013" b="1" dirty="0">
                <a:latin typeface="Arial" panose="020B0604020202020204" pitchFamily="34" charset="0"/>
                <a:cs typeface="Arial" panose="020B0604020202020204" pitchFamily="34" charset="0"/>
              </a:rPr>
              <a:t>GPCRs</a:t>
            </a:r>
          </a:p>
        </p:txBody>
      </p:sp>
      <p:sp>
        <p:nvSpPr>
          <p:cNvPr id="7" name="TextBox 6">
            <a:extLst>
              <a:ext uri="{FF2B5EF4-FFF2-40B4-BE49-F238E27FC236}">
                <a16:creationId xmlns:a16="http://schemas.microsoft.com/office/drawing/2014/main" id="{5B9997DF-83A2-BB41-B31C-A9CA4B48C2C1}"/>
              </a:ext>
            </a:extLst>
          </p:cNvPr>
          <p:cNvSpPr txBox="1"/>
          <p:nvPr/>
        </p:nvSpPr>
        <p:spPr>
          <a:xfrm>
            <a:off x="5208624" y="3901872"/>
            <a:ext cx="844939" cy="248209"/>
          </a:xfrm>
          <a:prstGeom prst="rect">
            <a:avLst/>
          </a:prstGeom>
          <a:noFill/>
        </p:spPr>
        <p:txBody>
          <a:bodyPr wrap="square" rtlCol="0">
            <a:spAutoFit/>
          </a:bodyPr>
          <a:lstStyle/>
          <a:p>
            <a:pPr algn="ctr"/>
            <a:r>
              <a:rPr lang="en-US" sz="1013" b="1" dirty="0">
                <a:latin typeface="Arial" panose="020B0604020202020204" pitchFamily="34" charset="0"/>
                <a:cs typeface="Arial" panose="020B0604020202020204" pitchFamily="34" charset="0"/>
              </a:rPr>
              <a:t>PLC</a:t>
            </a:r>
            <a:endParaRPr lang="en-US" sz="1013" b="1" dirty="0">
              <a:latin typeface="Symbol" pitchFamily="2" charset="2"/>
              <a:cs typeface="Arial" panose="020B0604020202020204" pitchFamily="34" charset="0"/>
            </a:endParaRPr>
          </a:p>
        </p:txBody>
      </p:sp>
      <p:cxnSp>
        <p:nvCxnSpPr>
          <p:cNvPr id="8" name="Straight Arrow Connector 7">
            <a:extLst>
              <a:ext uri="{FF2B5EF4-FFF2-40B4-BE49-F238E27FC236}">
                <a16:creationId xmlns:a16="http://schemas.microsoft.com/office/drawing/2014/main" id="{4A192223-01F7-4F47-B4BE-6C4684FD85FD}"/>
              </a:ext>
            </a:extLst>
          </p:cNvPr>
          <p:cNvCxnSpPr>
            <a:cxnSpLocks/>
          </p:cNvCxnSpPr>
          <p:nvPr/>
        </p:nvCxnSpPr>
        <p:spPr>
          <a:xfrm flipV="1">
            <a:off x="5619662" y="4224592"/>
            <a:ext cx="0" cy="28326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2EAAFF4-84F6-2448-97F4-B1156568543A}"/>
              </a:ext>
            </a:extLst>
          </p:cNvPr>
          <p:cNvCxnSpPr>
            <a:cxnSpLocks/>
          </p:cNvCxnSpPr>
          <p:nvPr/>
        </p:nvCxnSpPr>
        <p:spPr>
          <a:xfrm flipV="1">
            <a:off x="5631092" y="3555937"/>
            <a:ext cx="0" cy="28326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itle 1">
            <a:extLst>
              <a:ext uri="{FF2B5EF4-FFF2-40B4-BE49-F238E27FC236}">
                <a16:creationId xmlns:a16="http://schemas.microsoft.com/office/drawing/2014/main" id="{451448F5-143F-0939-D838-2E0E5EE8FE1A}"/>
              </a:ext>
            </a:extLst>
          </p:cNvPr>
          <p:cNvSpPr>
            <a:spLocks noGrp="1"/>
          </p:cNvSpPr>
          <p:nvPr>
            <p:ph type="title"/>
          </p:nvPr>
        </p:nvSpPr>
        <p:spPr>
          <a:xfrm>
            <a:off x="457199" y="41891"/>
            <a:ext cx="8229600" cy="521254"/>
          </a:xfrm>
        </p:spPr>
        <p:txBody>
          <a:bodyPr>
            <a:normAutofit/>
          </a:bodyPr>
          <a:lstStyle/>
          <a:p>
            <a:r>
              <a:rPr lang="en-US" sz="2800" b="1" dirty="0">
                <a:latin typeface="Arial" panose="020B0604020202020204" pitchFamily="34" charset="0"/>
                <a:cs typeface="Arial" panose="020B0604020202020204" pitchFamily="34" charset="0"/>
              </a:rPr>
              <a:t>Integrin Activation in Platelets: Built for Speed</a:t>
            </a:r>
          </a:p>
        </p:txBody>
      </p:sp>
      <p:cxnSp>
        <p:nvCxnSpPr>
          <p:cNvPr id="10" name="Straight Arrow Connector 9">
            <a:extLst>
              <a:ext uri="{FF2B5EF4-FFF2-40B4-BE49-F238E27FC236}">
                <a16:creationId xmlns:a16="http://schemas.microsoft.com/office/drawing/2014/main" id="{21EB22CE-4949-73E2-2C9E-90266205BDBB}"/>
              </a:ext>
            </a:extLst>
          </p:cNvPr>
          <p:cNvCxnSpPr>
            <a:cxnSpLocks/>
          </p:cNvCxnSpPr>
          <p:nvPr/>
        </p:nvCxnSpPr>
        <p:spPr>
          <a:xfrm flipH="1" flipV="1">
            <a:off x="4807391" y="3555936"/>
            <a:ext cx="656854" cy="95192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2FEB8E4-98D6-88BB-6E7A-38CBB1F8DD6D}"/>
              </a:ext>
            </a:extLst>
          </p:cNvPr>
          <p:cNvSpPr txBox="1"/>
          <p:nvPr/>
        </p:nvSpPr>
        <p:spPr>
          <a:xfrm>
            <a:off x="6109802" y="4559296"/>
            <a:ext cx="844939" cy="404085"/>
          </a:xfrm>
          <a:prstGeom prst="rect">
            <a:avLst/>
          </a:prstGeom>
          <a:noFill/>
        </p:spPr>
        <p:txBody>
          <a:bodyPr wrap="square" rtlCol="0">
            <a:spAutoFit/>
          </a:bodyPr>
          <a:lstStyle/>
          <a:p>
            <a:pPr algn="ctr"/>
            <a:r>
              <a:rPr lang="en-US" sz="1013" b="1" dirty="0">
                <a:latin typeface="Arial" panose="020B0604020202020204" pitchFamily="34" charset="0"/>
                <a:cs typeface="Arial" panose="020B0604020202020204" pitchFamily="34" charset="0"/>
              </a:rPr>
              <a:t>ITAM</a:t>
            </a:r>
          </a:p>
          <a:p>
            <a:pPr algn="ctr"/>
            <a:r>
              <a:rPr lang="en-US" sz="1013" b="1" dirty="0">
                <a:latin typeface="Arial" panose="020B0604020202020204" pitchFamily="34" charset="0"/>
                <a:cs typeface="Arial" panose="020B0604020202020204" pitchFamily="34" charset="0"/>
              </a:rPr>
              <a:t>receptors</a:t>
            </a:r>
          </a:p>
        </p:txBody>
      </p:sp>
      <p:cxnSp>
        <p:nvCxnSpPr>
          <p:cNvPr id="15" name="Straight Arrow Connector 14">
            <a:extLst>
              <a:ext uri="{FF2B5EF4-FFF2-40B4-BE49-F238E27FC236}">
                <a16:creationId xmlns:a16="http://schemas.microsoft.com/office/drawing/2014/main" id="{542A5201-B5A7-257C-F8EC-95A2314CDD51}"/>
              </a:ext>
            </a:extLst>
          </p:cNvPr>
          <p:cNvCxnSpPr>
            <a:cxnSpLocks/>
          </p:cNvCxnSpPr>
          <p:nvPr/>
        </p:nvCxnSpPr>
        <p:spPr>
          <a:xfrm flipH="1" flipV="1">
            <a:off x="5857593" y="4150082"/>
            <a:ext cx="674678" cy="357778"/>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6419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8F543-F548-736E-4B78-F23EB2D972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6169E4-0F36-E384-A4CD-9F1271506AA6}"/>
              </a:ext>
            </a:extLst>
          </p:cNvPr>
          <p:cNvSpPr txBox="1"/>
          <p:nvPr/>
        </p:nvSpPr>
        <p:spPr>
          <a:xfrm>
            <a:off x="1384313" y="1855353"/>
            <a:ext cx="798617" cy="369332"/>
          </a:xfrm>
          <a:prstGeom prst="rect">
            <a:avLst/>
          </a:prstGeom>
          <a:noFill/>
        </p:spPr>
        <p:txBody>
          <a:bodyPr wrap="none" rtlCol="0">
            <a:spAutoFit/>
          </a:bodyPr>
          <a:lstStyle/>
          <a:p>
            <a:pPr algn="ctr"/>
            <a:r>
              <a:rPr lang="en-US" sz="1800" b="1" u="sng" dirty="0"/>
              <a:t>GPCRs</a:t>
            </a:r>
          </a:p>
        </p:txBody>
      </p:sp>
      <p:sp>
        <p:nvSpPr>
          <p:cNvPr id="3" name="TextBox 2">
            <a:extLst>
              <a:ext uri="{FF2B5EF4-FFF2-40B4-BE49-F238E27FC236}">
                <a16:creationId xmlns:a16="http://schemas.microsoft.com/office/drawing/2014/main" id="{ED38F3DF-ADA4-D9AE-A3C7-7BC8557091F2}"/>
              </a:ext>
            </a:extLst>
          </p:cNvPr>
          <p:cNvSpPr txBox="1"/>
          <p:nvPr/>
        </p:nvSpPr>
        <p:spPr>
          <a:xfrm>
            <a:off x="1230405" y="2638539"/>
            <a:ext cx="1106431" cy="1200329"/>
          </a:xfrm>
          <a:prstGeom prst="rect">
            <a:avLst/>
          </a:prstGeom>
          <a:noFill/>
        </p:spPr>
        <p:txBody>
          <a:bodyPr wrap="square" rtlCol="0">
            <a:spAutoFit/>
          </a:bodyPr>
          <a:lstStyle/>
          <a:p>
            <a:pPr algn="ctr"/>
            <a:r>
              <a:rPr lang="en-US" sz="1800" b="1" u="sng" dirty="0"/>
              <a:t>ITAM receptors &amp; signaling </a:t>
            </a:r>
          </a:p>
        </p:txBody>
      </p:sp>
      <p:sp>
        <p:nvSpPr>
          <p:cNvPr id="6" name="Rectangle 5">
            <a:extLst>
              <a:ext uri="{FF2B5EF4-FFF2-40B4-BE49-F238E27FC236}">
                <a16:creationId xmlns:a16="http://schemas.microsoft.com/office/drawing/2014/main" id="{2B64415A-5061-4123-5802-CBCA854D916D}"/>
              </a:ext>
            </a:extLst>
          </p:cNvPr>
          <p:cNvSpPr/>
          <p:nvPr/>
        </p:nvSpPr>
        <p:spPr bwMode="auto">
          <a:xfrm>
            <a:off x="0" y="0"/>
            <a:ext cx="9144000" cy="939718"/>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G proteins and integrin activation machinery are critical for hemostatic plug formation </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graphicFrame>
        <p:nvGraphicFramePr>
          <p:cNvPr id="7" name="Table 6">
            <a:extLst>
              <a:ext uri="{FF2B5EF4-FFF2-40B4-BE49-F238E27FC236}">
                <a16:creationId xmlns:a16="http://schemas.microsoft.com/office/drawing/2014/main" id="{819CA1ED-795E-A3ED-7DE5-32B2FC9B50FE}"/>
              </a:ext>
            </a:extLst>
          </p:cNvPr>
          <p:cNvGraphicFramePr>
            <a:graphicFrameLocks noGrp="1"/>
          </p:cNvGraphicFramePr>
          <p:nvPr>
            <p:extLst>
              <p:ext uri="{D42A27DB-BD31-4B8C-83A1-F6EECF244321}">
                <p14:modId xmlns:p14="http://schemas.microsoft.com/office/powerpoint/2010/main" val="2727014659"/>
              </p:ext>
            </p:extLst>
          </p:nvPr>
        </p:nvGraphicFramePr>
        <p:xfrm>
          <a:off x="2620424" y="1028495"/>
          <a:ext cx="4518269" cy="3939392"/>
        </p:xfrm>
        <a:graphic>
          <a:graphicData uri="http://schemas.openxmlformats.org/drawingml/2006/table">
            <a:tbl>
              <a:tblPr firstRow="1" bandRow="1">
                <a:tableStyleId>{5C22544A-7EE6-4342-B048-85BDC9FD1C3A}</a:tableStyleId>
              </a:tblPr>
              <a:tblGrid>
                <a:gridCol w="1238611">
                  <a:extLst>
                    <a:ext uri="{9D8B030D-6E8A-4147-A177-3AD203B41FA5}">
                      <a16:colId xmlns:a16="http://schemas.microsoft.com/office/drawing/2014/main" val="3325810926"/>
                    </a:ext>
                  </a:extLst>
                </a:gridCol>
                <a:gridCol w="969347">
                  <a:extLst>
                    <a:ext uri="{9D8B030D-6E8A-4147-A177-3AD203B41FA5}">
                      <a16:colId xmlns:a16="http://schemas.microsoft.com/office/drawing/2014/main" val="3555565958"/>
                    </a:ext>
                  </a:extLst>
                </a:gridCol>
                <a:gridCol w="2310311">
                  <a:extLst>
                    <a:ext uri="{9D8B030D-6E8A-4147-A177-3AD203B41FA5}">
                      <a16:colId xmlns:a16="http://schemas.microsoft.com/office/drawing/2014/main" val="1000790596"/>
                    </a:ext>
                  </a:extLst>
                </a:gridCol>
              </a:tblGrid>
              <a:tr h="540491">
                <a:tc>
                  <a:txBody>
                    <a:bodyPr/>
                    <a:lstStyle/>
                    <a:p>
                      <a:r>
                        <a:rPr lang="en-US" sz="1200" b="1" dirty="0"/>
                        <a:t>Transgenic mice; inhibitors</a:t>
                      </a:r>
                    </a:p>
                  </a:txBody>
                  <a:tcPr marL="55391" marR="55391" marT="27696" marB="27696"/>
                </a:tc>
                <a:tc>
                  <a:txBody>
                    <a:bodyPr/>
                    <a:lstStyle/>
                    <a:p>
                      <a:r>
                        <a:rPr lang="en-US" sz="1200" b="1" dirty="0"/>
                        <a:t>Bleeding time    (tail bleed)</a:t>
                      </a:r>
                    </a:p>
                  </a:txBody>
                  <a:tcPr marL="55391" marR="55391" marT="27696" marB="27696"/>
                </a:tc>
                <a:tc>
                  <a:txBody>
                    <a:bodyPr/>
                    <a:lstStyle/>
                    <a:p>
                      <a:r>
                        <a:rPr lang="en-US" sz="1200" b="1" dirty="0"/>
                        <a:t>references</a:t>
                      </a:r>
                    </a:p>
                  </a:txBody>
                  <a:tcPr marL="55391" marR="55391" marT="27696" marB="27696"/>
                </a:tc>
                <a:extLst>
                  <a:ext uri="{0D108BD9-81ED-4DB2-BD59-A6C34878D82A}">
                    <a16:rowId xmlns:a16="http://schemas.microsoft.com/office/drawing/2014/main" val="1909626300"/>
                  </a:ext>
                </a:extLst>
              </a:tr>
              <a:tr h="350811">
                <a:tc>
                  <a:txBody>
                    <a:bodyPr/>
                    <a:lstStyle/>
                    <a:p>
                      <a:r>
                        <a:rPr lang="en-US" sz="1000" b="1" dirty="0"/>
                        <a:t>PAR4-KO</a:t>
                      </a:r>
                    </a:p>
                    <a:p>
                      <a:r>
                        <a:rPr lang="en-US" sz="1000" b="1" dirty="0"/>
                        <a:t>PAR4-mKO</a:t>
                      </a:r>
                    </a:p>
                  </a:txBody>
                  <a:tcPr marL="55391" marR="55391" marT="27696" marB="2769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a:t>
                      </a:r>
                    </a:p>
                  </a:txBody>
                  <a:tcPr marL="55391" marR="55391" marT="27696" marB="27696">
                    <a:solidFill>
                      <a:srgbClr val="FF0000"/>
                    </a:solidFill>
                  </a:tcPr>
                </a:tc>
                <a:tc>
                  <a:txBody>
                    <a:bodyPr/>
                    <a:lstStyle/>
                    <a:p>
                      <a:r>
                        <a:rPr lang="en-US" sz="1000" b="1" dirty="0"/>
                        <a:t>Cornelissen, PNAS 2010</a:t>
                      </a:r>
                    </a:p>
                    <a:p>
                      <a:r>
                        <a:rPr lang="en-US" sz="1000" b="1" dirty="0"/>
                        <a:t>Lee, JTH 2022</a:t>
                      </a:r>
                    </a:p>
                  </a:txBody>
                  <a:tcPr marL="55391" marR="55391" marT="27696" marB="27696"/>
                </a:tc>
                <a:extLst>
                  <a:ext uri="{0D108BD9-81ED-4DB2-BD59-A6C34878D82A}">
                    <a16:rowId xmlns:a16="http://schemas.microsoft.com/office/drawing/2014/main" val="3706676005"/>
                  </a:ext>
                </a:extLst>
              </a:tr>
              <a:tr h="350811">
                <a:tc>
                  <a:txBody>
                    <a:bodyPr/>
                    <a:lstStyle/>
                    <a:p>
                      <a:r>
                        <a:rPr lang="en-US" sz="1000" b="1" dirty="0"/>
                        <a:t>Aspirin/P2Y12i</a:t>
                      </a:r>
                    </a:p>
                    <a:p>
                      <a:r>
                        <a:rPr lang="en-US" sz="1000" b="1" dirty="0"/>
                        <a:t>P2Y12-KO</a:t>
                      </a:r>
                    </a:p>
                  </a:txBody>
                  <a:tcPr marL="55391" marR="55391" marT="27696" marB="2769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a:t>
                      </a:r>
                    </a:p>
                  </a:txBody>
                  <a:tcPr marL="55391" marR="55391" marT="27696" marB="27696">
                    <a:solidFill>
                      <a:srgbClr val="FF0000"/>
                    </a:solidFill>
                  </a:tcPr>
                </a:tc>
                <a:tc>
                  <a:txBody>
                    <a:bodyPr/>
                    <a:lstStyle/>
                    <a:p>
                      <a:r>
                        <a:rPr lang="en-US" sz="1000" b="1" dirty="0"/>
                        <a:t>Cornelissen, PNAS 2010</a:t>
                      </a:r>
                    </a:p>
                    <a:p>
                      <a:r>
                        <a:rPr lang="en-US" sz="1000" b="1" dirty="0"/>
                        <a:t>Paul, ATVB 2020</a:t>
                      </a:r>
                    </a:p>
                  </a:txBody>
                  <a:tcPr marL="55391" marR="55391" marT="27696" marB="27696"/>
                </a:tc>
                <a:extLst>
                  <a:ext uri="{0D108BD9-81ED-4DB2-BD59-A6C34878D82A}">
                    <a16:rowId xmlns:a16="http://schemas.microsoft.com/office/drawing/2014/main" val="70509467"/>
                  </a:ext>
                </a:extLst>
              </a:tr>
              <a:tr h="219200">
                <a:tc>
                  <a:txBody>
                    <a:bodyPr/>
                    <a:lstStyle/>
                    <a:p>
                      <a:endParaRPr lang="en-US" sz="1000" b="1" dirty="0"/>
                    </a:p>
                  </a:txBody>
                  <a:tcPr marL="55391" marR="55391" marT="27696" marB="27696"/>
                </a:tc>
                <a:tc>
                  <a:txBody>
                    <a:bodyPr/>
                    <a:lstStyle/>
                    <a:p>
                      <a:endParaRPr lang="en-US" sz="1000" b="1" dirty="0"/>
                    </a:p>
                  </a:txBody>
                  <a:tcPr marL="55391" marR="55391" marT="27696" marB="27696"/>
                </a:tc>
                <a:tc>
                  <a:txBody>
                    <a:bodyPr/>
                    <a:lstStyle/>
                    <a:p>
                      <a:endParaRPr lang="en-US" sz="1000" b="1" dirty="0"/>
                    </a:p>
                  </a:txBody>
                  <a:tcPr marL="55391" marR="55391" marT="27696" marB="27696"/>
                </a:tc>
                <a:extLst>
                  <a:ext uri="{0D108BD9-81ED-4DB2-BD59-A6C34878D82A}">
                    <a16:rowId xmlns:a16="http://schemas.microsoft.com/office/drawing/2014/main" val="1782415984"/>
                  </a:ext>
                </a:extLst>
              </a:tr>
              <a:tr h="350811">
                <a:tc>
                  <a:txBody>
                    <a:bodyPr/>
                    <a:lstStyle/>
                    <a:p>
                      <a:r>
                        <a:rPr lang="en-US" sz="1000" b="1" dirty="0"/>
                        <a:t>GPVI-KO</a:t>
                      </a:r>
                    </a:p>
                  </a:txBody>
                  <a:tcPr marL="55391" marR="55391" marT="27696" marB="27696"/>
                </a:tc>
                <a:tc>
                  <a:txBody>
                    <a:bodyPr/>
                    <a:lstStyle/>
                    <a:p>
                      <a:r>
                        <a:rPr lang="en-US" sz="1000" b="1" dirty="0"/>
                        <a:t>-</a:t>
                      </a:r>
                    </a:p>
                  </a:txBody>
                  <a:tcPr marL="55391" marR="55391" marT="27696" marB="27696">
                    <a:solidFill>
                      <a:srgbClr val="00B050"/>
                    </a:solidFill>
                  </a:tcPr>
                </a:tc>
                <a:tc>
                  <a:txBody>
                    <a:bodyPr/>
                    <a:lstStyle/>
                    <a:p>
                      <a:r>
                        <a:rPr lang="en-US" sz="1000" b="1" dirty="0"/>
                        <a:t>Lockyer, </a:t>
                      </a:r>
                      <a:r>
                        <a:rPr lang="en-US" sz="1000" b="1" dirty="0" err="1"/>
                        <a:t>Thromb</a:t>
                      </a:r>
                      <a:r>
                        <a:rPr lang="en-US" sz="1000" b="1" dirty="0"/>
                        <a:t> Res 2006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Bender, ATVB 2013</a:t>
                      </a:r>
                    </a:p>
                  </a:txBody>
                  <a:tcPr marL="55391" marR="55391" marT="27696" marB="27696"/>
                </a:tc>
                <a:extLst>
                  <a:ext uri="{0D108BD9-81ED-4DB2-BD59-A6C34878D82A}">
                    <a16:rowId xmlns:a16="http://schemas.microsoft.com/office/drawing/2014/main" val="4121089675"/>
                  </a:ext>
                </a:extLst>
              </a:tr>
              <a:tr h="350811">
                <a:tc>
                  <a:txBody>
                    <a:bodyPr/>
                    <a:lstStyle/>
                    <a:p>
                      <a:r>
                        <a:rPr lang="en-US" sz="1000" b="1" dirty="0"/>
                        <a:t>Clec2-mKO</a:t>
                      </a:r>
                    </a:p>
                  </a:txBody>
                  <a:tcPr marL="55391" marR="55391" marT="27696" marB="27696"/>
                </a:tc>
                <a:tc>
                  <a:txBody>
                    <a:bodyPr/>
                    <a:lstStyle/>
                    <a:p>
                      <a:r>
                        <a:rPr lang="en-US" sz="1000" b="1" dirty="0"/>
                        <a:t>-</a:t>
                      </a:r>
                    </a:p>
                  </a:txBody>
                  <a:tcPr marL="55391" marR="55391" marT="27696" marB="27696">
                    <a:solidFill>
                      <a:srgbClr val="00B05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err="1"/>
                        <a:t>Haining</a:t>
                      </a:r>
                      <a:r>
                        <a:rPr lang="en-US" sz="1000" b="1" dirty="0"/>
                        <a:t>, Blood 2017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Bender, ATVB 2013</a:t>
                      </a:r>
                    </a:p>
                  </a:txBody>
                  <a:tcPr marL="55391" marR="55391" marT="27696" marB="27696"/>
                </a:tc>
                <a:extLst>
                  <a:ext uri="{0D108BD9-81ED-4DB2-BD59-A6C34878D82A}">
                    <a16:rowId xmlns:a16="http://schemas.microsoft.com/office/drawing/2014/main" val="717364365"/>
                  </a:ext>
                </a:extLst>
              </a:tr>
              <a:tr h="219200">
                <a:tc>
                  <a:txBody>
                    <a:bodyPr/>
                    <a:lstStyle/>
                    <a:p>
                      <a:r>
                        <a:rPr lang="en-US" sz="1000" b="1" dirty="0"/>
                        <a:t>GPVI/Clec2-DKO</a:t>
                      </a:r>
                    </a:p>
                  </a:txBody>
                  <a:tcPr marL="55391" marR="55391" marT="27696" marB="2769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a:t>
                      </a:r>
                    </a:p>
                  </a:txBody>
                  <a:tcPr marL="55391" marR="55391" marT="27696" marB="27696">
                    <a:solidFill>
                      <a:srgbClr val="FFC000"/>
                    </a:solidFill>
                  </a:tcPr>
                </a:tc>
                <a:tc>
                  <a:txBody>
                    <a:bodyPr/>
                    <a:lstStyle/>
                    <a:p>
                      <a:r>
                        <a:rPr lang="en-US" sz="1000" b="1" dirty="0"/>
                        <a:t>Bender, ATVB 2013</a:t>
                      </a:r>
                    </a:p>
                  </a:txBody>
                  <a:tcPr marL="55391" marR="55391" marT="27696" marB="27696"/>
                </a:tc>
                <a:extLst>
                  <a:ext uri="{0D108BD9-81ED-4DB2-BD59-A6C34878D82A}">
                    <a16:rowId xmlns:a16="http://schemas.microsoft.com/office/drawing/2014/main" val="1322578037"/>
                  </a:ext>
                </a:extLst>
              </a:tr>
              <a:tr h="219200">
                <a:tc>
                  <a:txBody>
                    <a:bodyPr/>
                    <a:lstStyle/>
                    <a:p>
                      <a:r>
                        <a:rPr lang="en-US" sz="1000" b="1" dirty="0" err="1"/>
                        <a:t>Syki</a:t>
                      </a:r>
                      <a:endParaRPr lang="en-US" sz="1000" b="1" dirty="0"/>
                    </a:p>
                  </a:txBody>
                  <a:tcPr marL="55391" marR="55391" marT="27696" marB="27696"/>
                </a:tc>
                <a:tc>
                  <a:txBody>
                    <a:bodyPr/>
                    <a:lstStyle/>
                    <a:p>
                      <a:r>
                        <a:rPr lang="en-US" sz="1000" b="1" dirty="0"/>
                        <a:t>-</a:t>
                      </a:r>
                    </a:p>
                  </a:txBody>
                  <a:tcPr marL="55391" marR="55391" marT="27696" marB="27696">
                    <a:solidFill>
                      <a:srgbClr val="00B050"/>
                    </a:solidFill>
                  </a:tcPr>
                </a:tc>
                <a:tc>
                  <a:txBody>
                    <a:bodyPr/>
                    <a:lstStyle/>
                    <a:p>
                      <a:r>
                        <a:rPr lang="en-US" sz="1000" b="1" dirty="0"/>
                        <a:t>Andre, Blood 2011</a:t>
                      </a:r>
                    </a:p>
                  </a:txBody>
                  <a:tcPr marL="55391" marR="55391" marT="27696" marB="27696"/>
                </a:tc>
                <a:extLst>
                  <a:ext uri="{0D108BD9-81ED-4DB2-BD59-A6C34878D82A}">
                    <a16:rowId xmlns:a16="http://schemas.microsoft.com/office/drawing/2014/main" val="3562277233"/>
                  </a:ext>
                </a:extLst>
              </a:tr>
              <a:tr h="219200">
                <a:tc>
                  <a:txBody>
                    <a:bodyPr/>
                    <a:lstStyle/>
                    <a:p>
                      <a:r>
                        <a:rPr lang="en-US" sz="1000" b="1" dirty="0"/>
                        <a:t>Ibrutinib</a:t>
                      </a:r>
                    </a:p>
                  </a:txBody>
                  <a:tcPr marL="55391" marR="55391" marT="27696" marB="27696"/>
                </a:tc>
                <a:tc>
                  <a:txBody>
                    <a:bodyPr/>
                    <a:lstStyle/>
                    <a:p>
                      <a:r>
                        <a:rPr lang="en-US" sz="1000" b="1" dirty="0"/>
                        <a:t>-</a:t>
                      </a:r>
                    </a:p>
                  </a:txBody>
                  <a:tcPr marL="55391" marR="55391" marT="27696" marB="27696">
                    <a:solidFill>
                      <a:srgbClr val="00B050"/>
                    </a:solidFill>
                  </a:tcPr>
                </a:tc>
                <a:tc>
                  <a:txBody>
                    <a:bodyPr/>
                    <a:lstStyle/>
                    <a:p>
                      <a:r>
                        <a:rPr lang="en-US" sz="1000" b="1" dirty="0"/>
                        <a:t>Lee, </a:t>
                      </a:r>
                      <a:r>
                        <a:rPr lang="en-US" sz="1000" b="1" dirty="0" err="1"/>
                        <a:t>Haematologica</a:t>
                      </a:r>
                      <a:r>
                        <a:rPr lang="en-US" sz="1000" b="1" dirty="0"/>
                        <a:t> 2017</a:t>
                      </a:r>
                    </a:p>
                  </a:txBody>
                  <a:tcPr marL="55391" marR="55391" marT="27696" marB="27696"/>
                </a:tc>
                <a:extLst>
                  <a:ext uri="{0D108BD9-81ED-4DB2-BD59-A6C34878D82A}">
                    <a16:rowId xmlns:a16="http://schemas.microsoft.com/office/drawing/2014/main" val="610301715"/>
                  </a:ext>
                </a:extLst>
              </a:tr>
              <a:tr h="219200">
                <a:tc>
                  <a:txBody>
                    <a:bodyPr/>
                    <a:lstStyle/>
                    <a:p>
                      <a:endParaRPr lang="en-US" sz="1000" b="1" dirty="0"/>
                    </a:p>
                  </a:txBody>
                  <a:tcPr marL="55391" marR="55391" marT="27696" marB="27696"/>
                </a:tc>
                <a:tc>
                  <a:txBody>
                    <a:bodyPr/>
                    <a:lstStyle/>
                    <a:p>
                      <a:endParaRPr lang="en-US" sz="1000" b="1" dirty="0"/>
                    </a:p>
                  </a:txBody>
                  <a:tcPr marL="55391" marR="55391" marT="27696" marB="27696"/>
                </a:tc>
                <a:tc>
                  <a:txBody>
                    <a:bodyPr/>
                    <a:lstStyle/>
                    <a:p>
                      <a:endParaRPr lang="en-US" sz="1000" b="1" dirty="0"/>
                    </a:p>
                  </a:txBody>
                  <a:tcPr marL="55391" marR="55391" marT="27696" marB="27696"/>
                </a:tc>
                <a:extLst>
                  <a:ext uri="{0D108BD9-81ED-4DB2-BD59-A6C34878D82A}">
                    <a16:rowId xmlns:a16="http://schemas.microsoft.com/office/drawing/2014/main" val="2387640649"/>
                  </a:ext>
                </a:extLst>
              </a:tr>
              <a:tr h="219200">
                <a:tc>
                  <a:txBody>
                    <a:bodyPr/>
                    <a:lstStyle/>
                    <a:p>
                      <a:r>
                        <a:rPr lang="en-US" sz="1000" b="1" dirty="0"/>
                        <a:t>Rap1a/b-</a:t>
                      </a:r>
                      <a:r>
                        <a:rPr lang="en-US" sz="1000" b="1" dirty="0" err="1"/>
                        <a:t>mKO</a:t>
                      </a:r>
                      <a:endParaRPr lang="en-US" sz="1000" b="1" dirty="0"/>
                    </a:p>
                  </a:txBody>
                  <a:tcPr marL="55391" marR="55391" marT="27696" marB="2769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a:t>
                      </a:r>
                    </a:p>
                  </a:txBody>
                  <a:tcPr marL="55391" marR="55391" marT="27696" marB="27696">
                    <a:solidFill>
                      <a:srgbClr val="FF0000"/>
                    </a:solidFill>
                  </a:tcPr>
                </a:tc>
                <a:tc>
                  <a:txBody>
                    <a:bodyPr/>
                    <a:lstStyle/>
                    <a:p>
                      <a:r>
                        <a:rPr lang="en-US" sz="1000" b="1" dirty="0" err="1"/>
                        <a:t>Stefanini</a:t>
                      </a:r>
                      <a:r>
                        <a:rPr lang="en-US" sz="1000" b="1" dirty="0"/>
                        <a:t>, Blood 2018</a:t>
                      </a:r>
                    </a:p>
                  </a:txBody>
                  <a:tcPr marL="55391" marR="55391" marT="27696" marB="27696"/>
                </a:tc>
                <a:extLst>
                  <a:ext uri="{0D108BD9-81ED-4DB2-BD59-A6C34878D82A}">
                    <a16:rowId xmlns:a16="http://schemas.microsoft.com/office/drawing/2014/main" val="963891724"/>
                  </a:ext>
                </a:extLst>
              </a:tr>
              <a:tr h="350811">
                <a:tc>
                  <a:txBody>
                    <a:bodyPr/>
                    <a:lstStyle/>
                    <a:p>
                      <a:r>
                        <a:rPr lang="en-US" sz="1000" b="1" dirty="0"/>
                        <a:t>Talin1-mKO</a:t>
                      </a:r>
                    </a:p>
                  </a:txBody>
                  <a:tcPr marL="55391" marR="55391" marT="27696" marB="2769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a:t>
                      </a:r>
                    </a:p>
                  </a:txBody>
                  <a:tcPr marL="55391" marR="55391" marT="27696" marB="27696">
                    <a:solidFill>
                      <a:srgbClr val="FF0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err="1"/>
                        <a:t>Nieswandt</a:t>
                      </a:r>
                      <a:r>
                        <a:rPr lang="en-US" sz="1000" b="1" dirty="0"/>
                        <a:t>/Petrich J Exp Med 2007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err="1"/>
                        <a:t>Stefanini</a:t>
                      </a:r>
                      <a:r>
                        <a:rPr lang="en-US" sz="1000" b="1" dirty="0"/>
                        <a:t>, Blood 2018</a:t>
                      </a:r>
                    </a:p>
                  </a:txBody>
                  <a:tcPr marL="55391" marR="55391" marT="27696" marB="27696"/>
                </a:tc>
                <a:extLst>
                  <a:ext uri="{0D108BD9-81ED-4DB2-BD59-A6C34878D82A}">
                    <a16:rowId xmlns:a16="http://schemas.microsoft.com/office/drawing/2014/main" val="2479288833"/>
                  </a:ext>
                </a:extLst>
              </a:tr>
              <a:tr h="219200">
                <a:tc>
                  <a:txBody>
                    <a:bodyPr/>
                    <a:lstStyle/>
                    <a:p>
                      <a:r>
                        <a:rPr lang="en-US" sz="1000" b="1" dirty="0"/>
                        <a:t>aIIbb3i and KO</a:t>
                      </a:r>
                    </a:p>
                  </a:txBody>
                  <a:tcPr marL="55391" marR="55391" marT="27696" marB="2769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a:t>
                      </a:r>
                    </a:p>
                  </a:txBody>
                  <a:tcPr marL="55391" marR="55391" marT="27696" marB="27696">
                    <a:solidFill>
                      <a:srgbClr val="FF0000"/>
                    </a:solidFill>
                  </a:tcPr>
                </a:tc>
                <a:tc>
                  <a:txBody>
                    <a:bodyPr/>
                    <a:lstStyle/>
                    <a:p>
                      <a:r>
                        <a:rPr lang="en-US" sz="1000" b="1" dirty="0"/>
                        <a:t>Too many to list here</a:t>
                      </a:r>
                    </a:p>
                  </a:txBody>
                  <a:tcPr marL="55391" marR="55391" marT="27696" marB="27696"/>
                </a:tc>
                <a:extLst>
                  <a:ext uri="{0D108BD9-81ED-4DB2-BD59-A6C34878D82A}">
                    <a16:rowId xmlns:a16="http://schemas.microsoft.com/office/drawing/2014/main" val="398472198"/>
                  </a:ext>
                </a:extLst>
              </a:tr>
            </a:tbl>
          </a:graphicData>
        </a:graphic>
      </p:graphicFrame>
      <p:sp>
        <p:nvSpPr>
          <p:cNvPr id="8" name="TextBox 7">
            <a:extLst>
              <a:ext uri="{FF2B5EF4-FFF2-40B4-BE49-F238E27FC236}">
                <a16:creationId xmlns:a16="http://schemas.microsoft.com/office/drawing/2014/main" id="{4C742071-2947-A00B-83B4-CFCB83A3CB59}"/>
              </a:ext>
            </a:extLst>
          </p:cNvPr>
          <p:cNvSpPr txBox="1"/>
          <p:nvPr/>
        </p:nvSpPr>
        <p:spPr>
          <a:xfrm>
            <a:off x="1085130" y="4044557"/>
            <a:ext cx="1393500" cy="923330"/>
          </a:xfrm>
          <a:prstGeom prst="rect">
            <a:avLst/>
          </a:prstGeom>
          <a:noFill/>
        </p:spPr>
        <p:txBody>
          <a:bodyPr wrap="square" rtlCol="0">
            <a:spAutoFit/>
          </a:bodyPr>
          <a:lstStyle/>
          <a:p>
            <a:pPr algn="ctr"/>
            <a:r>
              <a:rPr lang="en-US" sz="1800" b="1" u="sng" dirty="0"/>
              <a:t>Integrin activation complex  </a:t>
            </a:r>
          </a:p>
        </p:txBody>
      </p:sp>
    </p:spTree>
    <p:extLst>
      <p:ext uri="{BB962C8B-B14F-4D97-AF65-F5344CB8AC3E}">
        <p14:creationId xmlns:p14="http://schemas.microsoft.com/office/powerpoint/2010/main" val="260440425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20975-0EEB-F938-3D51-79199A8576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6147966-0DE3-865E-876E-90372702611F}"/>
              </a:ext>
            </a:extLst>
          </p:cNvPr>
          <p:cNvSpPr/>
          <p:nvPr/>
        </p:nvSpPr>
        <p:spPr>
          <a:xfrm>
            <a:off x="0" y="994173"/>
            <a:ext cx="9144000" cy="41493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9" name="Picture 8" descr="A screenshot of a video game&#10;&#10;Description automatically generated">
            <a:extLst>
              <a:ext uri="{FF2B5EF4-FFF2-40B4-BE49-F238E27FC236}">
                <a16:creationId xmlns:a16="http://schemas.microsoft.com/office/drawing/2014/main" id="{B5CC7FD6-6126-F266-83AD-D38DFA46FB62}"/>
              </a:ext>
            </a:extLst>
          </p:cNvPr>
          <p:cNvPicPr>
            <a:picLocks noChangeAspect="1"/>
          </p:cNvPicPr>
          <p:nvPr/>
        </p:nvPicPr>
        <p:blipFill>
          <a:blip r:embed="rId3"/>
          <a:srcRect l="62971" t="37907" r="15516" b="55222"/>
          <a:stretch/>
        </p:blipFill>
        <p:spPr>
          <a:xfrm>
            <a:off x="5328671" y="1408594"/>
            <a:ext cx="3072377" cy="806670"/>
          </a:xfrm>
          <a:prstGeom prst="rect">
            <a:avLst/>
          </a:prstGeom>
        </p:spPr>
      </p:pic>
      <p:sp>
        <p:nvSpPr>
          <p:cNvPr id="17" name="Rectangle 16">
            <a:extLst>
              <a:ext uri="{FF2B5EF4-FFF2-40B4-BE49-F238E27FC236}">
                <a16:creationId xmlns:a16="http://schemas.microsoft.com/office/drawing/2014/main" id="{947E9C9F-1183-A0B7-A6B1-6F7EF968E052}"/>
              </a:ext>
            </a:extLst>
          </p:cNvPr>
          <p:cNvSpPr/>
          <p:nvPr/>
        </p:nvSpPr>
        <p:spPr>
          <a:xfrm>
            <a:off x="5109973" y="1092987"/>
            <a:ext cx="3848317" cy="350515"/>
          </a:xfrm>
          <a:prstGeom prst="rect">
            <a:avLst/>
          </a:prstGeom>
          <a:solidFill>
            <a:srgbClr val="F3F3F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4F5C0796-CF09-C8D4-ADB4-77DCA0FAFCBB}"/>
              </a:ext>
            </a:extLst>
          </p:cNvPr>
          <p:cNvSpPr/>
          <p:nvPr/>
        </p:nvSpPr>
        <p:spPr>
          <a:xfrm>
            <a:off x="64008" y="65033"/>
            <a:ext cx="9015984" cy="842572"/>
          </a:xfrm>
          <a:prstGeom prst="rect">
            <a:avLst/>
          </a:prstGeom>
          <a:solidFill>
            <a:schemeClr val="bg2">
              <a:alpha val="50196"/>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A55D355-3BB6-EA2B-EDB7-1942ED7D9328}"/>
              </a:ext>
            </a:extLst>
          </p:cNvPr>
          <p:cNvSpPr>
            <a:spLocks noGrp="1"/>
          </p:cNvSpPr>
          <p:nvPr>
            <p:ph type="title"/>
          </p:nvPr>
        </p:nvSpPr>
        <p:spPr>
          <a:xfrm>
            <a:off x="628650" y="1"/>
            <a:ext cx="7886700" cy="994172"/>
          </a:xfrm>
        </p:spPr>
        <p:txBody>
          <a:bodyPr/>
          <a:lstStyle/>
          <a:p>
            <a:pPr algn="ctr"/>
            <a:r>
              <a:rPr lang="en-US" b="1" dirty="0"/>
              <a:t>Procoagulant platelets</a:t>
            </a:r>
          </a:p>
        </p:txBody>
      </p:sp>
      <p:sp>
        <p:nvSpPr>
          <p:cNvPr id="4" name="TextBox 3">
            <a:extLst>
              <a:ext uri="{FF2B5EF4-FFF2-40B4-BE49-F238E27FC236}">
                <a16:creationId xmlns:a16="http://schemas.microsoft.com/office/drawing/2014/main" id="{45C3D8D7-F97F-2F4B-32A1-03E472097BA2}"/>
              </a:ext>
            </a:extLst>
          </p:cNvPr>
          <p:cNvSpPr txBox="1"/>
          <p:nvPr/>
        </p:nvSpPr>
        <p:spPr>
          <a:xfrm>
            <a:off x="1168451" y="4359138"/>
            <a:ext cx="2705164" cy="415498"/>
          </a:xfrm>
          <a:prstGeom prst="rect">
            <a:avLst/>
          </a:prstGeom>
          <a:noFill/>
        </p:spPr>
        <p:txBody>
          <a:bodyPr wrap="none" rtlCol="0">
            <a:spAutoFit/>
          </a:bodyPr>
          <a:lstStyle/>
          <a:p>
            <a:pPr algn="ctr"/>
            <a:r>
              <a:rPr lang="en-US" sz="2100" b="1" dirty="0"/>
              <a:t>secondary hemostasis </a:t>
            </a:r>
          </a:p>
        </p:txBody>
      </p:sp>
      <p:sp>
        <p:nvSpPr>
          <p:cNvPr id="10" name="Rectangle 9">
            <a:extLst>
              <a:ext uri="{FF2B5EF4-FFF2-40B4-BE49-F238E27FC236}">
                <a16:creationId xmlns:a16="http://schemas.microsoft.com/office/drawing/2014/main" id="{3CAF94F2-CC41-69B4-894E-9A1B71B4A1AD}"/>
              </a:ext>
            </a:extLst>
          </p:cNvPr>
          <p:cNvSpPr/>
          <p:nvPr/>
        </p:nvSpPr>
        <p:spPr>
          <a:xfrm>
            <a:off x="5109973" y="1092986"/>
            <a:ext cx="3848318" cy="168313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2E0A0BDC-CC02-D6F6-32A3-7CA7196F7029}"/>
              </a:ext>
            </a:extLst>
          </p:cNvPr>
          <p:cNvSpPr/>
          <p:nvPr/>
        </p:nvSpPr>
        <p:spPr>
          <a:xfrm>
            <a:off x="5117372" y="3047596"/>
            <a:ext cx="3848318" cy="159693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screenshot of a video game&#10;&#10;Description automatically generated">
            <a:extLst>
              <a:ext uri="{FF2B5EF4-FFF2-40B4-BE49-F238E27FC236}">
                <a16:creationId xmlns:a16="http://schemas.microsoft.com/office/drawing/2014/main" id="{9FF6E12C-52F5-D372-681D-6547FD094892}"/>
              </a:ext>
            </a:extLst>
          </p:cNvPr>
          <p:cNvPicPr>
            <a:picLocks noChangeAspect="1"/>
          </p:cNvPicPr>
          <p:nvPr/>
        </p:nvPicPr>
        <p:blipFill>
          <a:blip r:embed="rId3"/>
          <a:srcRect l="69715" t="46187" r="24837" b="49375"/>
          <a:stretch/>
        </p:blipFill>
        <p:spPr>
          <a:xfrm>
            <a:off x="6107986" y="3685313"/>
            <a:ext cx="512145" cy="342900"/>
          </a:xfrm>
          <a:prstGeom prst="rect">
            <a:avLst/>
          </a:prstGeom>
        </p:spPr>
      </p:pic>
      <p:sp>
        <p:nvSpPr>
          <p:cNvPr id="14" name="TextBox 13">
            <a:extLst>
              <a:ext uri="{FF2B5EF4-FFF2-40B4-BE49-F238E27FC236}">
                <a16:creationId xmlns:a16="http://schemas.microsoft.com/office/drawing/2014/main" id="{E06F15EE-9030-F06A-D5B9-99AF151247D9}"/>
              </a:ext>
            </a:extLst>
          </p:cNvPr>
          <p:cNvSpPr txBox="1"/>
          <p:nvPr/>
        </p:nvSpPr>
        <p:spPr>
          <a:xfrm>
            <a:off x="6026209" y="1113051"/>
            <a:ext cx="1869486" cy="323165"/>
          </a:xfrm>
          <a:prstGeom prst="rect">
            <a:avLst/>
          </a:prstGeom>
          <a:noFill/>
        </p:spPr>
        <p:txBody>
          <a:bodyPr wrap="none" rtlCol="0">
            <a:spAutoFit/>
          </a:bodyPr>
          <a:lstStyle/>
          <a:p>
            <a:r>
              <a:rPr lang="en-US" sz="1500" b="1" dirty="0"/>
              <a:t>Aggregating platelets</a:t>
            </a:r>
          </a:p>
        </p:txBody>
      </p:sp>
      <p:sp>
        <p:nvSpPr>
          <p:cNvPr id="19" name="TextBox 18">
            <a:extLst>
              <a:ext uri="{FF2B5EF4-FFF2-40B4-BE49-F238E27FC236}">
                <a16:creationId xmlns:a16="http://schemas.microsoft.com/office/drawing/2014/main" id="{EA643742-15AC-6238-3C4C-D06BD0BE8F83}"/>
              </a:ext>
            </a:extLst>
          </p:cNvPr>
          <p:cNvSpPr txBox="1"/>
          <p:nvPr/>
        </p:nvSpPr>
        <p:spPr>
          <a:xfrm>
            <a:off x="5541199" y="2318165"/>
            <a:ext cx="1194926" cy="276999"/>
          </a:xfrm>
          <a:prstGeom prst="rect">
            <a:avLst/>
          </a:prstGeom>
          <a:noFill/>
        </p:spPr>
        <p:txBody>
          <a:bodyPr wrap="square" rtlCol="0">
            <a:spAutoFit/>
          </a:bodyPr>
          <a:lstStyle/>
          <a:p>
            <a:r>
              <a:rPr lang="en-US" sz="1200" b="1" dirty="0">
                <a:latin typeface="Symbol" pitchFamily="2" charset="2"/>
              </a:rPr>
              <a:t>a</a:t>
            </a:r>
            <a:r>
              <a:rPr lang="en-US" sz="1200" b="1" dirty="0"/>
              <a:t>IIb</a:t>
            </a:r>
            <a:r>
              <a:rPr lang="en-US" sz="1200" b="1" dirty="0">
                <a:latin typeface="Symbol" pitchFamily="2" charset="2"/>
              </a:rPr>
              <a:t>b</a:t>
            </a:r>
            <a:r>
              <a:rPr lang="en-US" sz="1200" b="1" dirty="0"/>
              <a:t>3 integrin </a:t>
            </a:r>
          </a:p>
        </p:txBody>
      </p:sp>
      <p:sp>
        <p:nvSpPr>
          <p:cNvPr id="23" name="TextBox 22">
            <a:extLst>
              <a:ext uri="{FF2B5EF4-FFF2-40B4-BE49-F238E27FC236}">
                <a16:creationId xmlns:a16="http://schemas.microsoft.com/office/drawing/2014/main" id="{D98803F0-A997-896E-857B-D967AAFA47F5}"/>
              </a:ext>
            </a:extLst>
          </p:cNvPr>
          <p:cNvSpPr txBox="1"/>
          <p:nvPr/>
        </p:nvSpPr>
        <p:spPr>
          <a:xfrm>
            <a:off x="6846772" y="2431442"/>
            <a:ext cx="567752" cy="276999"/>
          </a:xfrm>
          <a:prstGeom prst="rect">
            <a:avLst/>
          </a:prstGeom>
          <a:noFill/>
        </p:spPr>
        <p:txBody>
          <a:bodyPr wrap="square" rtlCol="0">
            <a:spAutoFit/>
          </a:bodyPr>
          <a:lstStyle/>
          <a:p>
            <a:r>
              <a:rPr lang="en-US" sz="1200" b="1" dirty="0"/>
              <a:t>fibrin</a:t>
            </a:r>
          </a:p>
        </p:txBody>
      </p:sp>
      <p:sp>
        <p:nvSpPr>
          <p:cNvPr id="26" name="Rectangle 25">
            <a:extLst>
              <a:ext uri="{FF2B5EF4-FFF2-40B4-BE49-F238E27FC236}">
                <a16:creationId xmlns:a16="http://schemas.microsoft.com/office/drawing/2014/main" id="{8D4920B5-9B26-4892-AA82-09C8974E58DD}"/>
              </a:ext>
            </a:extLst>
          </p:cNvPr>
          <p:cNvSpPr/>
          <p:nvPr/>
        </p:nvSpPr>
        <p:spPr>
          <a:xfrm>
            <a:off x="5124977" y="3052973"/>
            <a:ext cx="3840713" cy="350515"/>
          </a:xfrm>
          <a:prstGeom prst="rect">
            <a:avLst/>
          </a:prstGeom>
          <a:solidFill>
            <a:srgbClr val="F3F3F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extBox 26">
            <a:extLst>
              <a:ext uri="{FF2B5EF4-FFF2-40B4-BE49-F238E27FC236}">
                <a16:creationId xmlns:a16="http://schemas.microsoft.com/office/drawing/2014/main" id="{B043DEEC-C0AB-7EB2-6232-6909A5EEBB5A}"/>
              </a:ext>
            </a:extLst>
          </p:cNvPr>
          <p:cNvSpPr txBox="1"/>
          <p:nvPr/>
        </p:nvSpPr>
        <p:spPr>
          <a:xfrm>
            <a:off x="5954820" y="3096559"/>
            <a:ext cx="1970989" cy="323165"/>
          </a:xfrm>
          <a:prstGeom prst="rect">
            <a:avLst/>
          </a:prstGeom>
          <a:noFill/>
        </p:spPr>
        <p:txBody>
          <a:bodyPr wrap="none" rtlCol="0">
            <a:spAutoFit/>
          </a:bodyPr>
          <a:lstStyle/>
          <a:p>
            <a:r>
              <a:rPr lang="en-US" sz="1500" b="1" dirty="0"/>
              <a:t>Procoagulant platelets</a:t>
            </a:r>
          </a:p>
        </p:txBody>
      </p:sp>
      <p:cxnSp>
        <p:nvCxnSpPr>
          <p:cNvPr id="29" name="Straight Arrow Connector 28">
            <a:extLst>
              <a:ext uri="{FF2B5EF4-FFF2-40B4-BE49-F238E27FC236}">
                <a16:creationId xmlns:a16="http://schemas.microsoft.com/office/drawing/2014/main" id="{B52582DB-E9BF-8982-33FF-693D26D6454C}"/>
              </a:ext>
            </a:extLst>
          </p:cNvPr>
          <p:cNvCxnSpPr/>
          <p:nvPr/>
        </p:nvCxnSpPr>
        <p:spPr>
          <a:xfrm flipV="1">
            <a:off x="6248791" y="2004063"/>
            <a:ext cx="240383" cy="3231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7789816-BB53-0511-0A22-8CBE22911924}"/>
              </a:ext>
            </a:extLst>
          </p:cNvPr>
          <p:cNvCxnSpPr>
            <a:cxnSpLocks/>
          </p:cNvCxnSpPr>
          <p:nvPr/>
        </p:nvCxnSpPr>
        <p:spPr>
          <a:xfrm flipV="1">
            <a:off x="7041531" y="2089545"/>
            <a:ext cx="0" cy="3418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B66CE676-D4D6-8CD7-7C82-6CF491CED695}"/>
              </a:ext>
            </a:extLst>
          </p:cNvPr>
          <p:cNvSpPr txBox="1"/>
          <p:nvPr/>
        </p:nvSpPr>
        <p:spPr>
          <a:xfrm>
            <a:off x="7990199" y="2327190"/>
            <a:ext cx="1025287" cy="461665"/>
          </a:xfrm>
          <a:prstGeom prst="rect">
            <a:avLst/>
          </a:prstGeom>
          <a:noFill/>
        </p:spPr>
        <p:txBody>
          <a:bodyPr wrap="square" rtlCol="0">
            <a:spAutoFit/>
          </a:bodyPr>
          <a:lstStyle/>
          <a:p>
            <a:r>
              <a:rPr lang="en-US" sz="1200" b="1" dirty="0"/>
              <a:t>Aggregating platelet</a:t>
            </a:r>
          </a:p>
        </p:txBody>
      </p:sp>
      <p:cxnSp>
        <p:nvCxnSpPr>
          <p:cNvPr id="36" name="Straight Arrow Connector 35">
            <a:extLst>
              <a:ext uri="{FF2B5EF4-FFF2-40B4-BE49-F238E27FC236}">
                <a16:creationId xmlns:a16="http://schemas.microsoft.com/office/drawing/2014/main" id="{84C01854-86A9-D1D9-D4B9-032DAD8E1450}"/>
              </a:ext>
            </a:extLst>
          </p:cNvPr>
          <p:cNvCxnSpPr>
            <a:cxnSpLocks/>
          </p:cNvCxnSpPr>
          <p:nvPr/>
        </p:nvCxnSpPr>
        <p:spPr>
          <a:xfrm flipH="1" flipV="1">
            <a:off x="8070231" y="2129655"/>
            <a:ext cx="236796" cy="1975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4D94D46-CC1C-DE03-AAA6-024751A5CA90}"/>
              </a:ext>
            </a:extLst>
          </p:cNvPr>
          <p:cNvCxnSpPr>
            <a:cxnSpLocks/>
          </p:cNvCxnSpPr>
          <p:nvPr/>
        </p:nvCxnSpPr>
        <p:spPr>
          <a:xfrm flipH="1">
            <a:off x="7431264" y="3672156"/>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5871BDC-CA51-B265-D828-E8712C9CCD49}"/>
              </a:ext>
            </a:extLst>
          </p:cNvPr>
          <p:cNvCxnSpPr>
            <a:cxnSpLocks/>
          </p:cNvCxnSpPr>
          <p:nvPr/>
        </p:nvCxnSpPr>
        <p:spPr>
          <a:xfrm>
            <a:off x="7523013" y="3657787"/>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EF32416A-AA0C-7DB4-7747-7264BE3A0AFE}"/>
              </a:ext>
            </a:extLst>
          </p:cNvPr>
          <p:cNvSpPr/>
          <p:nvPr/>
        </p:nvSpPr>
        <p:spPr>
          <a:xfrm>
            <a:off x="7431263" y="3498408"/>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45" name="Straight Connector 44">
            <a:extLst>
              <a:ext uri="{FF2B5EF4-FFF2-40B4-BE49-F238E27FC236}">
                <a16:creationId xmlns:a16="http://schemas.microsoft.com/office/drawing/2014/main" id="{7FF08647-DED5-3197-0C08-FB648CE6A9D7}"/>
              </a:ext>
            </a:extLst>
          </p:cNvPr>
          <p:cNvCxnSpPr>
            <a:cxnSpLocks/>
          </p:cNvCxnSpPr>
          <p:nvPr/>
        </p:nvCxnSpPr>
        <p:spPr>
          <a:xfrm flipH="1">
            <a:off x="7631289" y="3672156"/>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2C3B6F1-AF51-E8CA-BB83-4CC088166D28}"/>
              </a:ext>
            </a:extLst>
          </p:cNvPr>
          <p:cNvCxnSpPr>
            <a:cxnSpLocks/>
          </p:cNvCxnSpPr>
          <p:nvPr/>
        </p:nvCxnSpPr>
        <p:spPr>
          <a:xfrm>
            <a:off x="7723038" y="3657787"/>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5E5F8986-F465-5CD5-49B5-8CFDCE3C6449}"/>
              </a:ext>
            </a:extLst>
          </p:cNvPr>
          <p:cNvSpPr/>
          <p:nvPr/>
        </p:nvSpPr>
        <p:spPr>
          <a:xfrm>
            <a:off x="7631288" y="3498408"/>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80" name="Straight Connector 79">
            <a:extLst>
              <a:ext uri="{FF2B5EF4-FFF2-40B4-BE49-F238E27FC236}">
                <a16:creationId xmlns:a16="http://schemas.microsoft.com/office/drawing/2014/main" id="{A1C4385B-E66A-CE60-99A7-C7D64BCFF514}"/>
              </a:ext>
            </a:extLst>
          </p:cNvPr>
          <p:cNvCxnSpPr>
            <a:cxnSpLocks/>
          </p:cNvCxnSpPr>
          <p:nvPr/>
        </p:nvCxnSpPr>
        <p:spPr>
          <a:xfrm flipH="1">
            <a:off x="7717014" y="3976127"/>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7B9E3D05-7E46-F6C0-F31A-AD0C27F3BC92}"/>
              </a:ext>
            </a:extLst>
          </p:cNvPr>
          <p:cNvCxnSpPr>
            <a:cxnSpLocks/>
          </p:cNvCxnSpPr>
          <p:nvPr/>
        </p:nvCxnSpPr>
        <p:spPr>
          <a:xfrm>
            <a:off x="7630499" y="3976127"/>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82" name="Oval 81">
            <a:extLst>
              <a:ext uri="{FF2B5EF4-FFF2-40B4-BE49-F238E27FC236}">
                <a16:creationId xmlns:a16="http://schemas.microsoft.com/office/drawing/2014/main" id="{A23369F5-2B2A-1C00-951F-AE4866A30EEC}"/>
              </a:ext>
            </a:extLst>
          </p:cNvPr>
          <p:cNvSpPr/>
          <p:nvPr/>
        </p:nvSpPr>
        <p:spPr>
          <a:xfrm>
            <a:off x="7608738" y="4206710"/>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83" name="Straight Connector 82">
            <a:extLst>
              <a:ext uri="{FF2B5EF4-FFF2-40B4-BE49-F238E27FC236}">
                <a16:creationId xmlns:a16="http://schemas.microsoft.com/office/drawing/2014/main" id="{A47F5CDB-19C9-33B4-0BE5-375746F4AFBD}"/>
              </a:ext>
            </a:extLst>
          </p:cNvPr>
          <p:cNvCxnSpPr>
            <a:cxnSpLocks/>
          </p:cNvCxnSpPr>
          <p:nvPr/>
        </p:nvCxnSpPr>
        <p:spPr>
          <a:xfrm flipH="1">
            <a:off x="7516989" y="3976127"/>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94E34B2-F2B8-F27A-912F-FAE34C9AA64A}"/>
              </a:ext>
            </a:extLst>
          </p:cNvPr>
          <p:cNvCxnSpPr>
            <a:cxnSpLocks/>
          </p:cNvCxnSpPr>
          <p:nvPr/>
        </p:nvCxnSpPr>
        <p:spPr>
          <a:xfrm>
            <a:off x="7430474" y="3976127"/>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85" name="Oval 84">
            <a:extLst>
              <a:ext uri="{FF2B5EF4-FFF2-40B4-BE49-F238E27FC236}">
                <a16:creationId xmlns:a16="http://schemas.microsoft.com/office/drawing/2014/main" id="{3BF7CBD0-5975-7C24-CCE5-E3C0FF485B6A}"/>
              </a:ext>
            </a:extLst>
          </p:cNvPr>
          <p:cNvSpPr/>
          <p:nvPr/>
        </p:nvSpPr>
        <p:spPr>
          <a:xfrm>
            <a:off x="7408713" y="4206710"/>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96" name="Straight Connector 95">
            <a:extLst>
              <a:ext uri="{FF2B5EF4-FFF2-40B4-BE49-F238E27FC236}">
                <a16:creationId xmlns:a16="http://schemas.microsoft.com/office/drawing/2014/main" id="{CA1290C7-294B-537C-EB6B-87378937651D}"/>
              </a:ext>
            </a:extLst>
          </p:cNvPr>
          <p:cNvCxnSpPr>
            <a:cxnSpLocks/>
          </p:cNvCxnSpPr>
          <p:nvPr/>
        </p:nvCxnSpPr>
        <p:spPr>
          <a:xfrm>
            <a:off x="7276999" y="3934298"/>
            <a:ext cx="641552"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7C0F302A-970F-F07C-ECB1-9DC966D4929B}"/>
              </a:ext>
            </a:extLst>
          </p:cNvPr>
          <p:cNvSpPr txBox="1"/>
          <p:nvPr/>
        </p:nvSpPr>
        <p:spPr>
          <a:xfrm>
            <a:off x="6778990" y="3647799"/>
            <a:ext cx="474810" cy="248209"/>
          </a:xfrm>
          <a:prstGeom prst="rect">
            <a:avLst/>
          </a:prstGeom>
          <a:noFill/>
        </p:spPr>
        <p:txBody>
          <a:bodyPr wrap="none" rtlCol="0">
            <a:spAutoFit/>
          </a:bodyPr>
          <a:lstStyle/>
          <a:p>
            <a:r>
              <a:rPr lang="en-US" sz="1013" dirty="0"/>
              <a:t>outer</a:t>
            </a:r>
          </a:p>
        </p:txBody>
      </p:sp>
      <p:sp>
        <p:nvSpPr>
          <p:cNvPr id="98" name="TextBox 97">
            <a:extLst>
              <a:ext uri="{FF2B5EF4-FFF2-40B4-BE49-F238E27FC236}">
                <a16:creationId xmlns:a16="http://schemas.microsoft.com/office/drawing/2014/main" id="{92D0DDE5-29DC-9574-18F3-2CA88ACA0FE4}"/>
              </a:ext>
            </a:extLst>
          </p:cNvPr>
          <p:cNvSpPr txBox="1"/>
          <p:nvPr/>
        </p:nvSpPr>
        <p:spPr>
          <a:xfrm>
            <a:off x="6768663" y="3912885"/>
            <a:ext cx="461986" cy="248209"/>
          </a:xfrm>
          <a:prstGeom prst="rect">
            <a:avLst/>
          </a:prstGeom>
          <a:noFill/>
        </p:spPr>
        <p:txBody>
          <a:bodyPr wrap="none" rtlCol="0">
            <a:spAutoFit/>
          </a:bodyPr>
          <a:lstStyle/>
          <a:p>
            <a:r>
              <a:rPr lang="en-US" sz="1013" dirty="0"/>
              <a:t>inner</a:t>
            </a:r>
          </a:p>
        </p:txBody>
      </p:sp>
      <p:cxnSp>
        <p:nvCxnSpPr>
          <p:cNvPr id="101" name="Straight Arrow Connector 100">
            <a:extLst>
              <a:ext uri="{FF2B5EF4-FFF2-40B4-BE49-F238E27FC236}">
                <a16:creationId xmlns:a16="http://schemas.microsoft.com/office/drawing/2014/main" id="{5EF605FD-43E6-51AB-F7C8-0076FADCEEB5}"/>
              </a:ext>
            </a:extLst>
          </p:cNvPr>
          <p:cNvCxnSpPr>
            <a:cxnSpLocks/>
          </p:cNvCxnSpPr>
          <p:nvPr/>
        </p:nvCxnSpPr>
        <p:spPr>
          <a:xfrm>
            <a:off x="7990198" y="3924797"/>
            <a:ext cx="28214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0BD8351B-2992-8219-63FA-A8F229C6501E}"/>
              </a:ext>
            </a:extLst>
          </p:cNvPr>
          <p:cNvCxnSpPr>
            <a:cxnSpLocks/>
          </p:cNvCxnSpPr>
          <p:nvPr/>
        </p:nvCxnSpPr>
        <p:spPr>
          <a:xfrm rot="10800000" flipH="1">
            <a:off x="8408649" y="3663420"/>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06490826-129F-4EFB-AC98-B2BCE79FBCA4}"/>
              </a:ext>
            </a:extLst>
          </p:cNvPr>
          <p:cNvCxnSpPr>
            <a:cxnSpLocks/>
          </p:cNvCxnSpPr>
          <p:nvPr/>
        </p:nvCxnSpPr>
        <p:spPr>
          <a:xfrm rot="10800000">
            <a:off x="8500398" y="3649051"/>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106" name="Oval 105">
            <a:extLst>
              <a:ext uri="{FF2B5EF4-FFF2-40B4-BE49-F238E27FC236}">
                <a16:creationId xmlns:a16="http://schemas.microsoft.com/office/drawing/2014/main" id="{93EC8975-E025-1B98-B931-74FF3567428D}"/>
              </a:ext>
            </a:extLst>
          </p:cNvPr>
          <p:cNvSpPr/>
          <p:nvPr/>
        </p:nvSpPr>
        <p:spPr>
          <a:xfrm rot="10800000">
            <a:off x="8408648" y="3489672"/>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07" name="Straight Connector 106">
            <a:extLst>
              <a:ext uri="{FF2B5EF4-FFF2-40B4-BE49-F238E27FC236}">
                <a16:creationId xmlns:a16="http://schemas.microsoft.com/office/drawing/2014/main" id="{3CFD9DEB-35A4-5C50-83DF-4306ECDEBC3E}"/>
              </a:ext>
            </a:extLst>
          </p:cNvPr>
          <p:cNvCxnSpPr>
            <a:cxnSpLocks/>
          </p:cNvCxnSpPr>
          <p:nvPr/>
        </p:nvCxnSpPr>
        <p:spPr>
          <a:xfrm rot="10800000" flipH="1">
            <a:off x="8608674" y="3663420"/>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8F531D78-990A-4BAD-A5CF-C4C072452F0B}"/>
              </a:ext>
            </a:extLst>
          </p:cNvPr>
          <p:cNvCxnSpPr>
            <a:cxnSpLocks/>
          </p:cNvCxnSpPr>
          <p:nvPr/>
        </p:nvCxnSpPr>
        <p:spPr>
          <a:xfrm rot="10800000">
            <a:off x="8700423" y="3649051"/>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109" name="Oval 108">
            <a:extLst>
              <a:ext uri="{FF2B5EF4-FFF2-40B4-BE49-F238E27FC236}">
                <a16:creationId xmlns:a16="http://schemas.microsoft.com/office/drawing/2014/main" id="{99424239-B5CE-3D6D-4BDD-54C36879425D}"/>
              </a:ext>
            </a:extLst>
          </p:cNvPr>
          <p:cNvSpPr/>
          <p:nvPr/>
        </p:nvSpPr>
        <p:spPr>
          <a:xfrm rot="10800000">
            <a:off x="8608673" y="3489672"/>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4" name="Straight Connector 123">
            <a:extLst>
              <a:ext uri="{FF2B5EF4-FFF2-40B4-BE49-F238E27FC236}">
                <a16:creationId xmlns:a16="http://schemas.microsoft.com/office/drawing/2014/main" id="{BCCAA554-2282-4B5C-4CE0-E2811B828720}"/>
              </a:ext>
            </a:extLst>
          </p:cNvPr>
          <p:cNvCxnSpPr>
            <a:cxnSpLocks/>
          </p:cNvCxnSpPr>
          <p:nvPr/>
        </p:nvCxnSpPr>
        <p:spPr>
          <a:xfrm rot="10800000" flipH="1">
            <a:off x="8695188" y="3970381"/>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2C993031-4F1A-0E68-C4B5-A153377A4B0D}"/>
              </a:ext>
            </a:extLst>
          </p:cNvPr>
          <p:cNvCxnSpPr>
            <a:cxnSpLocks/>
          </p:cNvCxnSpPr>
          <p:nvPr/>
        </p:nvCxnSpPr>
        <p:spPr>
          <a:xfrm rot="10800000">
            <a:off x="8608674" y="3970381"/>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6" name="Oval 125">
            <a:extLst>
              <a:ext uri="{FF2B5EF4-FFF2-40B4-BE49-F238E27FC236}">
                <a16:creationId xmlns:a16="http://schemas.microsoft.com/office/drawing/2014/main" id="{0FDB6145-0777-B0F4-C81F-0E7ED5026611}"/>
              </a:ext>
            </a:extLst>
          </p:cNvPr>
          <p:cNvSpPr/>
          <p:nvPr/>
        </p:nvSpPr>
        <p:spPr>
          <a:xfrm rot="10800000">
            <a:off x="8586913" y="4200964"/>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7" name="Straight Connector 126">
            <a:extLst>
              <a:ext uri="{FF2B5EF4-FFF2-40B4-BE49-F238E27FC236}">
                <a16:creationId xmlns:a16="http://schemas.microsoft.com/office/drawing/2014/main" id="{3F8133D9-9114-291D-4021-EE6284C5AE97}"/>
              </a:ext>
            </a:extLst>
          </p:cNvPr>
          <p:cNvCxnSpPr>
            <a:cxnSpLocks/>
          </p:cNvCxnSpPr>
          <p:nvPr/>
        </p:nvCxnSpPr>
        <p:spPr>
          <a:xfrm rot="10800000" flipH="1">
            <a:off x="8495163" y="3970381"/>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52A8C4AC-A4B2-A18D-6235-5B77FE7308F5}"/>
              </a:ext>
            </a:extLst>
          </p:cNvPr>
          <p:cNvCxnSpPr>
            <a:cxnSpLocks/>
          </p:cNvCxnSpPr>
          <p:nvPr/>
        </p:nvCxnSpPr>
        <p:spPr>
          <a:xfrm rot="10800000">
            <a:off x="8408649" y="3970381"/>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9" name="Oval 128">
            <a:extLst>
              <a:ext uri="{FF2B5EF4-FFF2-40B4-BE49-F238E27FC236}">
                <a16:creationId xmlns:a16="http://schemas.microsoft.com/office/drawing/2014/main" id="{C4D25130-C62A-448A-ABF0-CB11EC9B4051}"/>
              </a:ext>
            </a:extLst>
          </p:cNvPr>
          <p:cNvSpPr/>
          <p:nvPr/>
        </p:nvSpPr>
        <p:spPr>
          <a:xfrm rot="10800000">
            <a:off x="8386888" y="4200964"/>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30" name="Straight Connector 129">
            <a:extLst>
              <a:ext uri="{FF2B5EF4-FFF2-40B4-BE49-F238E27FC236}">
                <a16:creationId xmlns:a16="http://schemas.microsoft.com/office/drawing/2014/main" id="{1EFFDF07-39D8-4383-8FDF-DBF8D1EB33EA}"/>
              </a:ext>
            </a:extLst>
          </p:cNvPr>
          <p:cNvCxnSpPr>
            <a:cxnSpLocks/>
          </p:cNvCxnSpPr>
          <p:nvPr/>
        </p:nvCxnSpPr>
        <p:spPr>
          <a:xfrm>
            <a:off x="8319543" y="3930767"/>
            <a:ext cx="586912"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38F55CD3-B7C7-2E99-F5DF-E8ADEC253D59}"/>
              </a:ext>
            </a:extLst>
          </p:cNvPr>
          <p:cNvCxnSpPr>
            <a:cxnSpLocks/>
          </p:cNvCxnSpPr>
          <p:nvPr/>
        </p:nvCxnSpPr>
        <p:spPr>
          <a:xfrm rot="10800000" flipH="1">
            <a:off x="5540032" y="3821394"/>
            <a:ext cx="126367" cy="409363"/>
          </a:xfrm>
          <a:prstGeom prst="line">
            <a:avLst/>
          </a:prstGeom>
          <a:ln w="28575">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84A716D6-522C-CD5F-0FEF-CB7287BA12E4}"/>
              </a:ext>
            </a:extLst>
          </p:cNvPr>
          <p:cNvCxnSpPr>
            <a:cxnSpLocks/>
          </p:cNvCxnSpPr>
          <p:nvPr/>
        </p:nvCxnSpPr>
        <p:spPr>
          <a:xfrm rot="10800000">
            <a:off x="5723557" y="3801367"/>
            <a:ext cx="115895" cy="435128"/>
          </a:xfrm>
          <a:prstGeom prst="line">
            <a:avLst/>
          </a:prstGeom>
          <a:ln w="28575">
            <a:solidFill>
              <a:srgbClr val="2A2C8B"/>
            </a:solidFill>
          </a:ln>
        </p:spPr>
        <p:style>
          <a:lnRef idx="2">
            <a:schemeClr val="accent1"/>
          </a:lnRef>
          <a:fillRef idx="0">
            <a:schemeClr val="accent1"/>
          </a:fillRef>
          <a:effectRef idx="1">
            <a:schemeClr val="accent1"/>
          </a:effectRef>
          <a:fontRef idx="minor">
            <a:schemeClr val="tx1"/>
          </a:fontRef>
        </p:style>
      </p:cxnSp>
      <p:sp>
        <p:nvSpPr>
          <p:cNvPr id="139" name="Oval 138">
            <a:extLst>
              <a:ext uri="{FF2B5EF4-FFF2-40B4-BE49-F238E27FC236}">
                <a16:creationId xmlns:a16="http://schemas.microsoft.com/office/drawing/2014/main" id="{2760D543-7D92-1341-9777-124C94307726}"/>
              </a:ext>
            </a:extLst>
          </p:cNvPr>
          <p:cNvSpPr/>
          <p:nvPr/>
        </p:nvSpPr>
        <p:spPr>
          <a:xfrm rot="10800000">
            <a:off x="5540032" y="3515568"/>
            <a:ext cx="342947" cy="307445"/>
          </a:xfrm>
          <a:prstGeom prst="ellipse">
            <a:avLst/>
          </a:prstGeom>
          <a:solidFill>
            <a:srgbClr val="52A8DC"/>
          </a:solidFill>
          <a:ln w="28575">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0" name="TextBox 139">
            <a:extLst>
              <a:ext uri="{FF2B5EF4-FFF2-40B4-BE49-F238E27FC236}">
                <a16:creationId xmlns:a16="http://schemas.microsoft.com/office/drawing/2014/main" id="{5FA4CE8F-8D5F-7FF8-5A29-650BB18F1175}"/>
              </a:ext>
            </a:extLst>
          </p:cNvPr>
          <p:cNvSpPr txBox="1"/>
          <p:nvPr/>
        </p:nvSpPr>
        <p:spPr>
          <a:xfrm>
            <a:off x="5146659" y="4272126"/>
            <a:ext cx="1653209" cy="276999"/>
          </a:xfrm>
          <a:prstGeom prst="rect">
            <a:avLst/>
          </a:prstGeom>
          <a:noFill/>
        </p:spPr>
        <p:txBody>
          <a:bodyPr wrap="none" rtlCol="0">
            <a:spAutoFit/>
          </a:bodyPr>
          <a:lstStyle/>
          <a:p>
            <a:r>
              <a:rPr lang="en-US" sz="1200" dirty="0"/>
              <a:t>Phosphatidylserine (PS)</a:t>
            </a:r>
          </a:p>
        </p:txBody>
      </p:sp>
      <p:cxnSp>
        <p:nvCxnSpPr>
          <p:cNvPr id="143" name="Straight Connector 142">
            <a:extLst>
              <a:ext uri="{FF2B5EF4-FFF2-40B4-BE49-F238E27FC236}">
                <a16:creationId xmlns:a16="http://schemas.microsoft.com/office/drawing/2014/main" id="{C22EA0AB-E720-4187-4E61-29BAF7FABFBA}"/>
              </a:ext>
            </a:extLst>
          </p:cNvPr>
          <p:cNvCxnSpPr>
            <a:cxnSpLocks/>
          </p:cNvCxnSpPr>
          <p:nvPr/>
        </p:nvCxnSpPr>
        <p:spPr>
          <a:xfrm>
            <a:off x="5601998" y="3669290"/>
            <a:ext cx="19959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8" name="Picture 147" descr="A screenshot of a video game&#10;&#10;Description automatically generated">
            <a:extLst>
              <a:ext uri="{FF2B5EF4-FFF2-40B4-BE49-F238E27FC236}">
                <a16:creationId xmlns:a16="http://schemas.microsoft.com/office/drawing/2014/main" id="{4734343A-4110-5ADA-8280-EE4CA8784C27}"/>
              </a:ext>
            </a:extLst>
          </p:cNvPr>
          <p:cNvPicPr>
            <a:picLocks noChangeAspect="1"/>
          </p:cNvPicPr>
          <p:nvPr/>
        </p:nvPicPr>
        <p:blipFill>
          <a:blip r:embed="rId4">
            <a:alphaModFix/>
          </a:blip>
          <a:srcRect l="46534" t="77549" r="26112" b="1513"/>
          <a:stretch/>
        </p:blipFill>
        <p:spPr>
          <a:xfrm>
            <a:off x="125810" y="1472488"/>
            <a:ext cx="4732020" cy="2950267"/>
          </a:xfrm>
          <a:prstGeom prst="rect">
            <a:avLst/>
          </a:prstGeom>
        </p:spPr>
      </p:pic>
      <p:sp>
        <p:nvSpPr>
          <p:cNvPr id="6" name="Rectangle 5">
            <a:extLst>
              <a:ext uri="{FF2B5EF4-FFF2-40B4-BE49-F238E27FC236}">
                <a16:creationId xmlns:a16="http://schemas.microsoft.com/office/drawing/2014/main" id="{FEDD40B6-A308-BF82-2288-9613DE72FB1C}"/>
              </a:ext>
            </a:extLst>
          </p:cNvPr>
          <p:cNvSpPr/>
          <p:nvPr/>
        </p:nvSpPr>
        <p:spPr>
          <a:xfrm>
            <a:off x="4921033" y="1047279"/>
            <a:ext cx="4123824" cy="1818697"/>
          </a:xfrm>
          <a:prstGeom prst="rect">
            <a:avLst/>
          </a:prstGeom>
          <a:solidFill>
            <a:srgbClr val="D9D9D9">
              <a:alpha val="8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185556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E284AD0-93B4-BFDD-CC94-CF45C23A056C}"/>
              </a:ext>
            </a:extLst>
          </p:cNvPr>
          <p:cNvSpPr/>
          <p:nvPr/>
        </p:nvSpPr>
        <p:spPr>
          <a:xfrm>
            <a:off x="4572000" y="933307"/>
            <a:ext cx="4526143" cy="399104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6C98C654-3879-DDE5-9A1D-C63DBBE05E0D}"/>
              </a:ext>
            </a:extLst>
          </p:cNvPr>
          <p:cNvSpPr/>
          <p:nvPr/>
        </p:nvSpPr>
        <p:spPr>
          <a:xfrm>
            <a:off x="103128" y="933307"/>
            <a:ext cx="4430821" cy="399104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3" name="Picture 2">
            <a:extLst>
              <a:ext uri="{FF2B5EF4-FFF2-40B4-BE49-F238E27FC236}">
                <a16:creationId xmlns:a16="http://schemas.microsoft.com/office/drawing/2014/main" id="{3BE3CC7A-F935-0B32-7D30-64337F34D900}"/>
              </a:ext>
            </a:extLst>
          </p:cNvPr>
          <p:cNvPicPr>
            <a:picLocks noChangeAspect="1"/>
          </p:cNvPicPr>
          <p:nvPr/>
        </p:nvPicPr>
        <p:blipFill>
          <a:blip r:embed="rId2"/>
          <a:stretch>
            <a:fillRect/>
          </a:stretch>
        </p:blipFill>
        <p:spPr>
          <a:xfrm>
            <a:off x="177994" y="1022812"/>
            <a:ext cx="4277846" cy="1105437"/>
          </a:xfrm>
          <a:prstGeom prst="rect">
            <a:avLst/>
          </a:prstGeom>
        </p:spPr>
      </p:pic>
      <p:pic>
        <p:nvPicPr>
          <p:cNvPr id="9" name="Picture 8">
            <a:extLst>
              <a:ext uri="{FF2B5EF4-FFF2-40B4-BE49-F238E27FC236}">
                <a16:creationId xmlns:a16="http://schemas.microsoft.com/office/drawing/2014/main" id="{DB15559D-739F-A30E-F946-D85D515CFB7B}"/>
              </a:ext>
            </a:extLst>
          </p:cNvPr>
          <p:cNvPicPr>
            <a:picLocks noChangeAspect="1"/>
          </p:cNvPicPr>
          <p:nvPr/>
        </p:nvPicPr>
        <p:blipFill>
          <a:blip r:embed="rId3"/>
          <a:stretch>
            <a:fillRect/>
          </a:stretch>
        </p:blipFill>
        <p:spPr>
          <a:xfrm>
            <a:off x="187349" y="2206176"/>
            <a:ext cx="4268491" cy="2584111"/>
          </a:xfrm>
          <a:prstGeom prst="rect">
            <a:avLst/>
          </a:prstGeom>
        </p:spPr>
      </p:pic>
      <p:pic>
        <p:nvPicPr>
          <p:cNvPr id="10" name="Picture 9">
            <a:extLst>
              <a:ext uri="{FF2B5EF4-FFF2-40B4-BE49-F238E27FC236}">
                <a16:creationId xmlns:a16="http://schemas.microsoft.com/office/drawing/2014/main" id="{2B20B00B-5D7E-5B3C-E7EB-92B94B0CD836}"/>
              </a:ext>
            </a:extLst>
          </p:cNvPr>
          <p:cNvPicPr>
            <a:picLocks noChangeAspect="1"/>
          </p:cNvPicPr>
          <p:nvPr/>
        </p:nvPicPr>
        <p:blipFill>
          <a:blip r:embed="rId4"/>
          <a:stretch>
            <a:fillRect/>
          </a:stretch>
        </p:blipFill>
        <p:spPr>
          <a:xfrm>
            <a:off x="4594584" y="1037129"/>
            <a:ext cx="4488091" cy="1032195"/>
          </a:xfrm>
          <a:prstGeom prst="rect">
            <a:avLst/>
          </a:prstGeom>
        </p:spPr>
      </p:pic>
      <p:grpSp>
        <p:nvGrpSpPr>
          <p:cNvPr id="13" name="Group 12">
            <a:extLst>
              <a:ext uri="{FF2B5EF4-FFF2-40B4-BE49-F238E27FC236}">
                <a16:creationId xmlns:a16="http://schemas.microsoft.com/office/drawing/2014/main" id="{60FD1730-CC08-28DA-43E0-9878A3C414CD}"/>
              </a:ext>
            </a:extLst>
          </p:cNvPr>
          <p:cNvGrpSpPr/>
          <p:nvPr/>
        </p:nvGrpSpPr>
        <p:grpSpPr>
          <a:xfrm>
            <a:off x="4840655" y="2292315"/>
            <a:ext cx="4115996" cy="2497972"/>
            <a:chOff x="7388043" y="3679707"/>
            <a:chExt cx="3240999" cy="1966942"/>
          </a:xfrm>
        </p:grpSpPr>
        <p:pic>
          <p:nvPicPr>
            <p:cNvPr id="11" name="Picture 10">
              <a:extLst>
                <a:ext uri="{FF2B5EF4-FFF2-40B4-BE49-F238E27FC236}">
                  <a16:creationId xmlns:a16="http://schemas.microsoft.com/office/drawing/2014/main" id="{FF42E2F8-0E1A-3BE4-A1A9-34E67B98BCC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rcRect r="77475"/>
            <a:stretch/>
          </p:blipFill>
          <p:spPr>
            <a:xfrm>
              <a:off x="7388043" y="3679707"/>
              <a:ext cx="1750753" cy="1966941"/>
            </a:xfrm>
            <a:prstGeom prst="rect">
              <a:avLst/>
            </a:prstGeom>
          </p:spPr>
        </p:pic>
        <p:pic>
          <p:nvPicPr>
            <p:cNvPr id="12" name="Picture 11">
              <a:extLst>
                <a:ext uri="{FF2B5EF4-FFF2-40B4-BE49-F238E27FC236}">
                  <a16:creationId xmlns:a16="http://schemas.microsoft.com/office/drawing/2014/main" id="{B6BE534A-D317-BC33-5AB7-1AD784A3A165}"/>
                </a:ext>
              </a:extLst>
            </p:cNvPr>
            <p:cNvPicPr>
              <a:picLocks noChangeAspect="1"/>
            </p:cNvPicPr>
            <p:nvPr/>
          </p:nvPicPr>
          <p:blipFill>
            <a:blip r:embed="rId5">
              <a:extLst>
                <a:ext uri="{BEBA8EAE-BF5A-486C-A8C5-ECC9F3942E4B}">
                  <a14:imgProps xmlns:a14="http://schemas.microsoft.com/office/drawing/2010/main">
                    <a14:imgLayer r:embed="rId7">
                      <a14:imgEffect>
                        <a14:brightnessContrast contrast="40000"/>
                      </a14:imgEffect>
                    </a14:imgLayer>
                  </a14:imgProps>
                </a:ext>
              </a:extLst>
            </a:blip>
            <a:srcRect l="60901" r="19993"/>
            <a:stretch/>
          </p:blipFill>
          <p:spPr>
            <a:xfrm>
              <a:off x="9144000" y="3679708"/>
              <a:ext cx="1485042" cy="1966941"/>
            </a:xfrm>
            <a:prstGeom prst="rect">
              <a:avLst/>
            </a:prstGeom>
          </p:spPr>
        </p:pic>
      </p:grpSp>
      <p:sp>
        <p:nvSpPr>
          <p:cNvPr id="4" name="Rectangle 3">
            <a:extLst>
              <a:ext uri="{FF2B5EF4-FFF2-40B4-BE49-F238E27FC236}">
                <a16:creationId xmlns:a16="http://schemas.microsoft.com/office/drawing/2014/main" id="{28DF5153-DB8A-D04A-4D50-09E9E39EAB47}"/>
              </a:ext>
            </a:extLst>
          </p:cNvPr>
          <p:cNvSpPr/>
          <p:nvPr/>
        </p:nvSpPr>
        <p:spPr bwMode="auto">
          <a:xfrm>
            <a:off x="0" y="0"/>
            <a:ext cx="9144000" cy="855380"/>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Are procoagulant platelets really important for </a:t>
            </a:r>
          </a:p>
          <a:p>
            <a:pPr algn="ctr" defTabSz="685783" fontAlgn="base">
              <a:spcBef>
                <a:spcPct val="0"/>
              </a:spcBef>
              <a:spcAft>
                <a:spcPct val="0"/>
              </a:spcAft>
            </a:pPr>
            <a:r>
              <a:rPr lang="en-US" sz="2550" b="1" dirty="0"/>
              <a:t>hemostasis and thrombosis?</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936916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3E4B-4A07-1BB7-E1D8-7B1932D3C292}"/>
              </a:ext>
            </a:extLst>
          </p:cNvPr>
          <p:cNvSpPr>
            <a:spLocks noGrp="1"/>
          </p:cNvSpPr>
          <p:nvPr>
            <p:ph type="title"/>
          </p:nvPr>
        </p:nvSpPr>
        <p:spPr/>
        <p:txBody>
          <a:bodyPr/>
          <a:lstStyle/>
          <a:p>
            <a:r>
              <a:rPr lang="en-US" u="sng" dirty="0"/>
              <a:t>Disclosures</a:t>
            </a:r>
          </a:p>
        </p:txBody>
      </p:sp>
      <p:sp>
        <p:nvSpPr>
          <p:cNvPr id="3" name="Content Placeholder 2">
            <a:extLst>
              <a:ext uri="{FF2B5EF4-FFF2-40B4-BE49-F238E27FC236}">
                <a16:creationId xmlns:a16="http://schemas.microsoft.com/office/drawing/2014/main" id="{A0E894DC-4E21-F580-74DA-7CF71F7BF339}"/>
              </a:ext>
            </a:extLst>
          </p:cNvPr>
          <p:cNvSpPr>
            <a:spLocks noGrp="1"/>
          </p:cNvSpPr>
          <p:nvPr>
            <p:ph idx="1"/>
          </p:nvPr>
        </p:nvSpPr>
        <p:spPr/>
        <p:txBody>
          <a:bodyPr/>
          <a:lstStyle/>
          <a:p>
            <a:r>
              <a:rPr lang="en-US" dirty="0"/>
              <a:t>Haima Therapeutics, Scientific Advisory Board</a:t>
            </a:r>
          </a:p>
          <a:p>
            <a:r>
              <a:rPr lang="en-US" dirty="0"/>
              <a:t>HEMAB Therapeutics, Sponsored Research Contract</a:t>
            </a:r>
          </a:p>
        </p:txBody>
      </p:sp>
    </p:spTree>
    <p:extLst>
      <p:ext uri="{BB962C8B-B14F-4D97-AF65-F5344CB8AC3E}">
        <p14:creationId xmlns:p14="http://schemas.microsoft.com/office/powerpoint/2010/main" val="500516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7CAC7C-11DC-7643-A0F6-0A64714BCFD8}"/>
              </a:ext>
            </a:extLst>
          </p:cNvPr>
          <p:cNvPicPr>
            <a:picLocks noChangeAspect="1"/>
          </p:cNvPicPr>
          <p:nvPr/>
        </p:nvPicPr>
        <p:blipFill rotWithShape="1">
          <a:blip r:embed="rId4"/>
          <a:srcRect l="16809" t="6566" r="11396" b="5814"/>
          <a:stretch/>
        </p:blipFill>
        <p:spPr>
          <a:xfrm>
            <a:off x="521942" y="1386329"/>
            <a:ext cx="1494689" cy="3184991"/>
          </a:xfrm>
          <a:prstGeom prst="rect">
            <a:avLst/>
          </a:prstGeom>
          <a:ln>
            <a:solidFill>
              <a:schemeClr val="tx1"/>
            </a:solidFill>
          </a:ln>
        </p:spPr>
      </p:pic>
      <p:sp>
        <p:nvSpPr>
          <p:cNvPr id="7" name="Rectangle 6">
            <a:extLst>
              <a:ext uri="{FF2B5EF4-FFF2-40B4-BE49-F238E27FC236}">
                <a16:creationId xmlns:a16="http://schemas.microsoft.com/office/drawing/2014/main" id="{D44B7A4C-B830-9B4A-8279-16AF89436677}"/>
              </a:ext>
            </a:extLst>
          </p:cNvPr>
          <p:cNvSpPr/>
          <p:nvPr/>
        </p:nvSpPr>
        <p:spPr>
          <a:xfrm>
            <a:off x="1483840" y="2913556"/>
            <a:ext cx="139746" cy="1305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8" name="Straight Connector 7">
            <a:extLst>
              <a:ext uri="{FF2B5EF4-FFF2-40B4-BE49-F238E27FC236}">
                <a16:creationId xmlns:a16="http://schemas.microsoft.com/office/drawing/2014/main" id="{6C9F2CFA-F5BD-2F42-B31E-902E55B931F5}"/>
              </a:ext>
            </a:extLst>
          </p:cNvPr>
          <p:cNvCxnSpPr>
            <a:cxnSpLocks/>
          </p:cNvCxnSpPr>
          <p:nvPr/>
        </p:nvCxnSpPr>
        <p:spPr>
          <a:xfrm flipV="1">
            <a:off x="1553713" y="1386330"/>
            <a:ext cx="1088819" cy="152722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F415AA-468D-E043-B776-29C9128DF41F}"/>
              </a:ext>
            </a:extLst>
          </p:cNvPr>
          <p:cNvCxnSpPr>
            <a:cxnSpLocks/>
          </p:cNvCxnSpPr>
          <p:nvPr/>
        </p:nvCxnSpPr>
        <p:spPr>
          <a:xfrm flipV="1">
            <a:off x="1553713" y="2978825"/>
            <a:ext cx="1106735" cy="6526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8B9430C-EC82-9548-81C4-C1A81A226402}"/>
              </a:ext>
            </a:extLst>
          </p:cNvPr>
          <p:cNvPicPr>
            <a:picLocks noChangeAspect="1"/>
          </p:cNvPicPr>
          <p:nvPr/>
        </p:nvPicPr>
        <p:blipFill>
          <a:blip r:embed="rId5"/>
          <a:stretch>
            <a:fillRect/>
          </a:stretch>
        </p:blipFill>
        <p:spPr>
          <a:xfrm>
            <a:off x="2691016" y="1386329"/>
            <a:ext cx="1727537" cy="1564238"/>
          </a:xfrm>
          <a:prstGeom prst="rect">
            <a:avLst/>
          </a:prstGeom>
          <a:ln w="38100">
            <a:solidFill>
              <a:srgbClr val="C00000"/>
            </a:solidFill>
          </a:ln>
        </p:spPr>
      </p:pic>
      <p:pic>
        <p:nvPicPr>
          <p:cNvPr id="15" name="Picture 14" descr="A picture containing dark, lit, tree&#10;&#10;Description automatically generated">
            <a:extLst>
              <a:ext uri="{FF2B5EF4-FFF2-40B4-BE49-F238E27FC236}">
                <a16:creationId xmlns:a16="http://schemas.microsoft.com/office/drawing/2014/main" id="{538A1C2A-C60F-3943-ABEC-80D0B312E03F}"/>
              </a:ext>
            </a:extLst>
          </p:cNvPr>
          <p:cNvPicPr>
            <a:picLocks noChangeAspect="1"/>
          </p:cNvPicPr>
          <p:nvPr/>
        </p:nvPicPr>
        <p:blipFill rotWithShape="1">
          <a:blip r:embed="rId6"/>
          <a:srcRect l="14040" t="15262" r="8744" b="15803"/>
          <a:stretch/>
        </p:blipFill>
        <p:spPr>
          <a:xfrm>
            <a:off x="6972853" y="1700780"/>
            <a:ext cx="1727537" cy="924017"/>
          </a:xfrm>
          <a:prstGeom prst="rect">
            <a:avLst/>
          </a:prstGeom>
        </p:spPr>
      </p:pic>
      <p:grpSp>
        <p:nvGrpSpPr>
          <p:cNvPr id="16" name="Group 15">
            <a:extLst>
              <a:ext uri="{FF2B5EF4-FFF2-40B4-BE49-F238E27FC236}">
                <a16:creationId xmlns:a16="http://schemas.microsoft.com/office/drawing/2014/main" id="{530A7D53-3484-694E-95F5-B71EA86B6EED}"/>
              </a:ext>
            </a:extLst>
          </p:cNvPr>
          <p:cNvGrpSpPr/>
          <p:nvPr/>
        </p:nvGrpSpPr>
        <p:grpSpPr>
          <a:xfrm>
            <a:off x="4484822" y="1397900"/>
            <a:ext cx="2471321" cy="1523877"/>
            <a:chOff x="6126520" y="4150455"/>
            <a:chExt cx="3295094" cy="2031836"/>
          </a:xfrm>
        </p:grpSpPr>
        <p:cxnSp>
          <p:nvCxnSpPr>
            <p:cNvPr id="17" name="Straight Arrow Connector 16">
              <a:extLst>
                <a:ext uri="{FF2B5EF4-FFF2-40B4-BE49-F238E27FC236}">
                  <a16:creationId xmlns:a16="http://schemas.microsoft.com/office/drawing/2014/main" id="{56E34678-DDC0-BE47-8525-3888F0664DA9}"/>
                </a:ext>
              </a:extLst>
            </p:cNvPr>
            <p:cNvCxnSpPr>
              <a:cxnSpLocks/>
            </p:cNvCxnSpPr>
            <p:nvPr/>
          </p:nvCxnSpPr>
          <p:spPr>
            <a:xfrm>
              <a:off x="6376171" y="5621204"/>
              <a:ext cx="512985" cy="4996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87649A-E2DD-D244-B754-B92E97F697D6}"/>
                </a:ext>
              </a:extLst>
            </p:cNvPr>
            <p:cNvSpPr txBox="1"/>
            <p:nvPr/>
          </p:nvSpPr>
          <p:spPr>
            <a:xfrm>
              <a:off x="7747578" y="5851346"/>
              <a:ext cx="1674036" cy="330945"/>
            </a:xfrm>
            <a:prstGeom prst="rect">
              <a:avLst/>
            </a:prstGeom>
            <a:noFill/>
          </p:spPr>
          <p:txBody>
            <a:bodyPr wrap="square" rtlCol="0">
              <a:spAutoFit/>
            </a:bodyPr>
            <a:lstStyle/>
            <a:p>
              <a:r>
                <a:rPr lang="en-US" sz="1013" b="1" dirty="0"/>
                <a:t>Z Stack 1</a:t>
              </a:r>
            </a:p>
          </p:txBody>
        </p:sp>
        <p:pic>
          <p:nvPicPr>
            <p:cNvPr id="19" name="Picture 18">
              <a:extLst>
                <a:ext uri="{FF2B5EF4-FFF2-40B4-BE49-F238E27FC236}">
                  <a16:creationId xmlns:a16="http://schemas.microsoft.com/office/drawing/2014/main" id="{DCAC4A6C-DAA6-5C49-A979-89C8705CD847}"/>
                </a:ext>
              </a:extLst>
            </p:cNvPr>
            <p:cNvPicPr>
              <a:picLocks noChangeAspect="1"/>
            </p:cNvPicPr>
            <p:nvPr/>
          </p:nvPicPr>
          <p:blipFill>
            <a:blip r:embed="rId7"/>
            <a:stretch>
              <a:fillRect/>
            </a:stretch>
          </p:blipFill>
          <p:spPr>
            <a:xfrm>
              <a:off x="6800342" y="4150455"/>
              <a:ext cx="1142573" cy="1137965"/>
            </a:xfrm>
            <a:prstGeom prst="rect">
              <a:avLst/>
            </a:prstGeom>
          </p:spPr>
        </p:pic>
        <p:sp>
          <p:nvSpPr>
            <p:cNvPr id="20" name="TextBox 19">
              <a:extLst>
                <a:ext uri="{FF2B5EF4-FFF2-40B4-BE49-F238E27FC236}">
                  <a16:creationId xmlns:a16="http://schemas.microsoft.com/office/drawing/2014/main" id="{7E09F5DE-4E4C-3048-9218-8317B74C21BA}"/>
                </a:ext>
              </a:extLst>
            </p:cNvPr>
            <p:cNvSpPr txBox="1"/>
            <p:nvPr/>
          </p:nvSpPr>
          <p:spPr>
            <a:xfrm rot="2638158">
              <a:off x="6126520" y="5758043"/>
              <a:ext cx="2038517" cy="330945"/>
            </a:xfrm>
            <a:prstGeom prst="rect">
              <a:avLst/>
            </a:prstGeom>
            <a:noFill/>
          </p:spPr>
          <p:txBody>
            <a:bodyPr wrap="square" rtlCol="0">
              <a:spAutoFit/>
            </a:bodyPr>
            <a:lstStyle/>
            <a:p>
              <a:r>
                <a:rPr lang="en-US" sz="1013" b="1" dirty="0"/>
                <a:t>Z dimension </a:t>
              </a:r>
            </a:p>
          </p:txBody>
        </p:sp>
        <p:pic>
          <p:nvPicPr>
            <p:cNvPr id="21" name="Picture 20">
              <a:extLst>
                <a:ext uri="{FF2B5EF4-FFF2-40B4-BE49-F238E27FC236}">
                  <a16:creationId xmlns:a16="http://schemas.microsoft.com/office/drawing/2014/main" id="{10567177-5FC5-2241-8448-BE375F5AFCB8}"/>
                </a:ext>
              </a:extLst>
            </p:cNvPr>
            <p:cNvPicPr>
              <a:picLocks noChangeAspect="1"/>
            </p:cNvPicPr>
            <p:nvPr/>
          </p:nvPicPr>
          <p:blipFill>
            <a:blip r:embed="rId7"/>
            <a:stretch>
              <a:fillRect/>
            </a:stretch>
          </p:blipFill>
          <p:spPr>
            <a:xfrm>
              <a:off x="6941737" y="4250575"/>
              <a:ext cx="1142573" cy="1137965"/>
            </a:xfrm>
            <a:prstGeom prst="rect">
              <a:avLst/>
            </a:prstGeom>
          </p:spPr>
        </p:pic>
        <p:pic>
          <p:nvPicPr>
            <p:cNvPr id="22" name="Picture 21">
              <a:extLst>
                <a:ext uri="{FF2B5EF4-FFF2-40B4-BE49-F238E27FC236}">
                  <a16:creationId xmlns:a16="http://schemas.microsoft.com/office/drawing/2014/main" id="{8738D379-01C9-5346-9F1A-A69F456681BE}"/>
                </a:ext>
              </a:extLst>
            </p:cNvPr>
            <p:cNvPicPr>
              <a:picLocks noChangeAspect="1"/>
            </p:cNvPicPr>
            <p:nvPr/>
          </p:nvPicPr>
          <p:blipFill>
            <a:blip r:embed="rId7"/>
            <a:stretch>
              <a:fillRect/>
            </a:stretch>
          </p:blipFill>
          <p:spPr>
            <a:xfrm>
              <a:off x="7083132" y="4343726"/>
              <a:ext cx="1142573" cy="1137965"/>
            </a:xfrm>
            <a:prstGeom prst="rect">
              <a:avLst/>
            </a:prstGeom>
          </p:spPr>
        </p:pic>
        <p:pic>
          <p:nvPicPr>
            <p:cNvPr id="23" name="Picture 22">
              <a:extLst>
                <a:ext uri="{FF2B5EF4-FFF2-40B4-BE49-F238E27FC236}">
                  <a16:creationId xmlns:a16="http://schemas.microsoft.com/office/drawing/2014/main" id="{56807DA9-4512-5D41-8B14-3729964048A7}"/>
                </a:ext>
              </a:extLst>
            </p:cNvPr>
            <p:cNvPicPr>
              <a:picLocks noChangeAspect="1"/>
            </p:cNvPicPr>
            <p:nvPr/>
          </p:nvPicPr>
          <p:blipFill>
            <a:blip r:embed="rId7"/>
            <a:stretch>
              <a:fillRect/>
            </a:stretch>
          </p:blipFill>
          <p:spPr>
            <a:xfrm>
              <a:off x="7240384" y="4452731"/>
              <a:ext cx="1142573" cy="1137965"/>
            </a:xfrm>
            <a:prstGeom prst="rect">
              <a:avLst/>
            </a:prstGeom>
          </p:spPr>
        </p:pic>
        <p:pic>
          <p:nvPicPr>
            <p:cNvPr id="24" name="Picture 23">
              <a:extLst>
                <a:ext uri="{FF2B5EF4-FFF2-40B4-BE49-F238E27FC236}">
                  <a16:creationId xmlns:a16="http://schemas.microsoft.com/office/drawing/2014/main" id="{CFF6E12B-31C3-C946-B52D-BFE2D6A3B8AB}"/>
                </a:ext>
              </a:extLst>
            </p:cNvPr>
            <p:cNvPicPr>
              <a:picLocks noChangeAspect="1"/>
            </p:cNvPicPr>
            <p:nvPr/>
          </p:nvPicPr>
          <p:blipFill>
            <a:blip r:embed="rId7"/>
            <a:stretch>
              <a:fillRect/>
            </a:stretch>
          </p:blipFill>
          <p:spPr>
            <a:xfrm>
              <a:off x="7402140" y="4563671"/>
              <a:ext cx="1142573" cy="1137965"/>
            </a:xfrm>
            <a:prstGeom prst="rect">
              <a:avLst/>
            </a:prstGeom>
          </p:spPr>
        </p:pic>
        <p:pic>
          <p:nvPicPr>
            <p:cNvPr id="25" name="Picture 24">
              <a:extLst>
                <a:ext uri="{FF2B5EF4-FFF2-40B4-BE49-F238E27FC236}">
                  <a16:creationId xmlns:a16="http://schemas.microsoft.com/office/drawing/2014/main" id="{B356200C-4A6A-534C-B213-E43C24D52D15}"/>
                </a:ext>
              </a:extLst>
            </p:cNvPr>
            <p:cNvPicPr>
              <a:picLocks noChangeAspect="1"/>
            </p:cNvPicPr>
            <p:nvPr/>
          </p:nvPicPr>
          <p:blipFill>
            <a:blip r:embed="rId7"/>
            <a:stretch>
              <a:fillRect/>
            </a:stretch>
          </p:blipFill>
          <p:spPr>
            <a:xfrm>
              <a:off x="7548352" y="4674611"/>
              <a:ext cx="1142573" cy="1137965"/>
            </a:xfrm>
            <a:prstGeom prst="rect">
              <a:avLst/>
            </a:prstGeom>
          </p:spPr>
        </p:pic>
      </p:grpSp>
      <p:sp>
        <p:nvSpPr>
          <p:cNvPr id="26" name="TextBox 25">
            <a:extLst>
              <a:ext uri="{FF2B5EF4-FFF2-40B4-BE49-F238E27FC236}">
                <a16:creationId xmlns:a16="http://schemas.microsoft.com/office/drawing/2014/main" id="{DC5D5832-5273-E741-8C17-2C7918CF7F28}"/>
              </a:ext>
            </a:extLst>
          </p:cNvPr>
          <p:cNvSpPr txBox="1"/>
          <p:nvPr/>
        </p:nvSpPr>
        <p:spPr>
          <a:xfrm>
            <a:off x="7586710" y="2672731"/>
            <a:ext cx="499820" cy="248209"/>
          </a:xfrm>
          <a:prstGeom prst="rect">
            <a:avLst/>
          </a:prstGeom>
          <a:noFill/>
        </p:spPr>
        <p:txBody>
          <a:bodyPr wrap="square" rtlCol="0">
            <a:spAutoFit/>
          </a:bodyPr>
          <a:lstStyle/>
          <a:p>
            <a:pPr algn="ctr"/>
            <a:r>
              <a:rPr lang="en-US" sz="1013" b="1" dirty="0"/>
              <a:t>Time</a:t>
            </a:r>
          </a:p>
        </p:txBody>
      </p:sp>
      <p:cxnSp>
        <p:nvCxnSpPr>
          <p:cNvPr id="27" name="Straight Arrow Connector 26">
            <a:extLst>
              <a:ext uri="{FF2B5EF4-FFF2-40B4-BE49-F238E27FC236}">
                <a16:creationId xmlns:a16="http://schemas.microsoft.com/office/drawing/2014/main" id="{B3372D7F-0CA1-5C48-A906-E3A9E071FBB1}"/>
              </a:ext>
            </a:extLst>
          </p:cNvPr>
          <p:cNvCxnSpPr/>
          <p:nvPr/>
        </p:nvCxnSpPr>
        <p:spPr>
          <a:xfrm>
            <a:off x="7235448" y="2949730"/>
            <a:ext cx="11807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25C1D2F-A3DE-D144-9C85-C0960B40A8DC}"/>
              </a:ext>
            </a:extLst>
          </p:cNvPr>
          <p:cNvGrpSpPr/>
          <p:nvPr/>
        </p:nvGrpSpPr>
        <p:grpSpPr>
          <a:xfrm>
            <a:off x="5591227" y="3437769"/>
            <a:ext cx="1253460" cy="1597296"/>
            <a:chOff x="2394499" y="1001924"/>
            <a:chExt cx="1671280" cy="2129728"/>
          </a:xfrm>
        </p:grpSpPr>
        <p:sp>
          <p:nvSpPr>
            <p:cNvPr id="3" name="Rectangle 2">
              <a:extLst>
                <a:ext uri="{FF2B5EF4-FFF2-40B4-BE49-F238E27FC236}">
                  <a16:creationId xmlns:a16="http://schemas.microsoft.com/office/drawing/2014/main" id="{59554FC1-BA1C-D3EF-55C3-D3C6DADACD6B}"/>
                </a:ext>
              </a:extLst>
            </p:cNvPr>
            <p:cNvSpPr/>
            <p:nvPr/>
          </p:nvSpPr>
          <p:spPr>
            <a:xfrm>
              <a:off x="2394499" y="1001924"/>
              <a:ext cx="1671280" cy="2129728"/>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5" name="Picture 2">
              <a:extLst>
                <a:ext uri="{FF2B5EF4-FFF2-40B4-BE49-F238E27FC236}">
                  <a16:creationId xmlns:a16="http://schemas.microsoft.com/office/drawing/2014/main" id="{0B92A104-D0DF-DC44-A416-731F90604C8B}"/>
                </a:ext>
              </a:extLst>
            </p:cNvPr>
            <p:cNvPicPr>
              <a:picLocks noChangeAspect="1" noChangeArrowheads="1"/>
            </p:cNvPicPr>
            <p:nvPr/>
          </p:nvPicPr>
          <p:blipFill>
            <a:blip r:embed="rId8"/>
            <a:srcRect/>
            <a:stretch/>
          </p:blipFill>
          <p:spPr bwMode="auto">
            <a:xfrm>
              <a:off x="2528410" y="1103484"/>
              <a:ext cx="1381840" cy="13818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95A094F-1596-07FE-D3C8-C417E945D4F1}"/>
                </a:ext>
              </a:extLst>
            </p:cNvPr>
            <p:cNvSpPr txBox="1"/>
            <p:nvPr/>
          </p:nvSpPr>
          <p:spPr>
            <a:xfrm>
              <a:off x="2497027" y="2485324"/>
              <a:ext cx="1481603" cy="538780"/>
            </a:xfrm>
            <a:prstGeom prst="rect">
              <a:avLst/>
            </a:prstGeom>
            <a:noFill/>
          </p:spPr>
          <p:txBody>
            <a:bodyPr wrap="none" rtlCol="0">
              <a:spAutoFit/>
            </a:bodyPr>
            <a:lstStyle/>
            <a:p>
              <a:pPr algn="ctr"/>
              <a:r>
                <a:rPr lang="en-US" sz="1013" dirty="0"/>
                <a:t>Abigail</a:t>
              </a:r>
            </a:p>
            <a:p>
              <a:pPr algn="ctr"/>
              <a:r>
                <a:rPr lang="en-US" sz="1013" dirty="0"/>
                <a:t>Ballard-</a:t>
              </a:r>
              <a:r>
                <a:rPr lang="en-US" sz="1013" dirty="0" err="1"/>
                <a:t>Kordeliski</a:t>
              </a:r>
              <a:endParaRPr lang="en-US" sz="1013" dirty="0"/>
            </a:p>
          </p:txBody>
        </p:sp>
      </p:grpSp>
      <p:sp>
        <p:nvSpPr>
          <p:cNvPr id="11" name="TextBox 10">
            <a:extLst>
              <a:ext uri="{FF2B5EF4-FFF2-40B4-BE49-F238E27FC236}">
                <a16:creationId xmlns:a16="http://schemas.microsoft.com/office/drawing/2014/main" id="{3E4D01D4-EBB9-538E-4C7F-AE4D421B4DE7}"/>
              </a:ext>
            </a:extLst>
          </p:cNvPr>
          <p:cNvSpPr txBox="1"/>
          <p:nvPr/>
        </p:nvSpPr>
        <p:spPr>
          <a:xfrm>
            <a:off x="7146943" y="4446961"/>
            <a:ext cx="1879175" cy="404085"/>
          </a:xfrm>
          <a:prstGeom prst="rect">
            <a:avLst/>
          </a:prstGeom>
          <a:noFill/>
        </p:spPr>
        <p:txBody>
          <a:bodyPr wrap="square" rtlCol="0">
            <a:spAutoFit/>
          </a:bodyPr>
          <a:lstStyle/>
          <a:p>
            <a:r>
              <a:rPr lang="en-US" sz="1013" b="1" i="1" dirty="0">
                <a:solidFill>
                  <a:schemeClr val="bg2">
                    <a:lumMod val="10000"/>
                  </a:schemeClr>
                </a:solidFill>
              </a:rPr>
              <a:t>Ballard-</a:t>
            </a:r>
            <a:r>
              <a:rPr lang="en-US" sz="1013" b="1" i="1" dirty="0" err="1">
                <a:solidFill>
                  <a:schemeClr val="bg2">
                    <a:lumMod val="10000"/>
                  </a:schemeClr>
                </a:solidFill>
              </a:rPr>
              <a:t>Kordeliski</a:t>
            </a:r>
            <a:r>
              <a:rPr lang="en-US" sz="1013" b="1" i="1" dirty="0">
                <a:solidFill>
                  <a:schemeClr val="bg2">
                    <a:lumMod val="10000"/>
                  </a:schemeClr>
                </a:solidFill>
              </a:rPr>
              <a:t> et al., Blood 2024</a:t>
            </a:r>
          </a:p>
        </p:txBody>
      </p:sp>
      <p:pic>
        <p:nvPicPr>
          <p:cNvPr id="13" name="WT_9-4-great image2">
            <a:hlinkClick r:id="" action="ppaction://media"/>
            <a:extLst>
              <a:ext uri="{FF2B5EF4-FFF2-40B4-BE49-F238E27FC236}">
                <a16:creationId xmlns:a16="http://schemas.microsoft.com/office/drawing/2014/main" id="{38FD9E85-D953-52D6-9B43-62F37CCB067F}"/>
              </a:ext>
            </a:extLst>
          </p:cNvPr>
          <p:cNvPicPr>
            <a:picLocks noChangeAspect="1"/>
          </p:cNvPicPr>
          <p:nvPr>
            <a:videoFile r:link="rId2"/>
            <p:extLst>
              <p:ext uri="{DAA4B4D4-6D71-4841-9C94-3DE7FCFB9230}">
                <p14:media xmlns:p14="http://schemas.microsoft.com/office/powerpoint/2010/main" r:embed="rId1"/>
              </p:ext>
            </p:extLst>
          </p:nvPr>
        </p:nvPicPr>
        <p:blipFill>
          <a:blip r:embed="rId9">
            <a:lum bright="20000" contrast="20000"/>
          </a:blip>
          <a:srcRect l="66327"/>
          <a:stretch/>
        </p:blipFill>
        <p:spPr>
          <a:xfrm>
            <a:off x="2394558" y="3109360"/>
            <a:ext cx="2146513" cy="1586982"/>
          </a:xfrm>
          <a:prstGeom prst="rect">
            <a:avLst/>
          </a:prstGeom>
        </p:spPr>
      </p:pic>
      <p:sp>
        <p:nvSpPr>
          <p:cNvPr id="28" name="TextBox 27">
            <a:extLst>
              <a:ext uri="{FF2B5EF4-FFF2-40B4-BE49-F238E27FC236}">
                <a16:creationId xmlns:a16="http://schemas.microsoft.com/office/drawing/2014/main" id="{9F0E0FA3-678C-7B11-A23E-4949F68B1174}"/>
              </a:ext>
            </a:extLst>
          </p:cNvPr>
          <p:cNvSpPr txBox="1"/>
          <p:nvPr/>
        </p:nvSpPr>
        <p:spPr>
          <a:xfrm>
            <a:off x="2566327" y="4710387"/>
            <a:ext cx="1879175" cy="248209"/>
          </a:xfrm>
          <a:prstGeom prst="rect">
            <a:avLst/>
          </a:prstGeom>
          <a:noFill/>
        </p:spPr>
        <p:txBody>
          <a:bodyPr wrap="square" rtlCol="0">
            <a:spAutoFit/>
          </a:bodyPr>
          <a:lstStyle/>
          <a:p>
            <a:r>
              <a:rPr lang="en-US" sz="1013" b="1" i="1" dirty="0">
                <a:solidFill>
                  <a:schemeClr val="bg2">
                    <a:lumMod val="10000"/>
                  </a:schemeClr>
                </a:solidFill>
              </a:rPr>
              <a:t>Getz et al., Blood 2015</a:t>
            </a:r>
          </a:p>
        </p:txBody>
      </p:sp>
      <p:sp>
        <p:nvSpPr>
          <p:cNvPr id="4" name="Rectangle 3">
            <a:extLst>
              <a:ext uri="{FF2B5EF4-FFF2-40B4-BE49-F238E27FC236}">
                <a16:creationId xmlns:a16="http://schemas.microsoft.com/office/drawing/2014/main" id="{45E75C3A-1AF4-24C1-5939-B90076FD231B}"/>
              </a:ext>
            </a:extLst>
          </p:cNvPr>
          <p:cNvSpPr/>
          <p:nvPr/>
        </p:nvSpPr>
        <p:spPr bwMode="auto">
          <a:xfrm>
            <a:off x="0" y="0"/>
            <a:ext cx="9144000" cy="855380"/>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4D model to study platelet-coagulation interplay                        during hemostatic plug formation</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61496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0" fill="hold"/>
                                        <p:tgtEl>
                                          <p:spTgt spid="13"/>
                                        </p:tgtEl>
                                      </p:cBhvr>
                                    </p:cmd>
                                  </p:childTnLst>
                                </p:cTn>
                              </p:par>
                              <p:par>
                                <p:cTn id="7" presetID="9"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dissolv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3"/>
                                        </p:tgtEl>
                                      </p:cBhvr>
                                    </p:cmd>
                                  </p:childTnLst>
                                </p:cTn>
                              </p:par>
                            </p:childTnLst>
                          </p:cTn>
                        </p:par>
                      </p:childTnLst>
                    </p:cTn>
                  </p:par>
                </p:childTnLst>
              </p:cTn>
              <p:nextCondLst>
                <p:cond evt="onClick" delay="0">
                  <p:tgtEl>
                    <p:spTgt spid="13"/>
                  </p:tgtEl>
                </p:cond>
              </p:nextCondLst>
            </p:seq>
            <p:video>
              <p:cMediaNode vol="80000">
                <p:cTn id="32" fill="hold" display="0">
                  <p:stCondLst>
                    <p:cond delay="indefinite"/>
                  </p:stCondLst>
                </p:cTn>
                <p:tgtEl>
                  <p:spTgt spid="13"/>
                </p:tgtEl>
              </p:cMediaNode>
            </p:video>
          </p:childTnLst>
        </p:cTn>
      </p:par>
    </p:tnLst>
    <p:bldLst>
      <p:bldP spid="26" grpId="0"/>
      <p:bldP spid="11"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2F5905-3F6A-6842-9AB1-B0259CA49994}"/>
              </a:ext>
            </a:extLst>
          </p:cNvPr>
          <p:cNvSpPr/>
          <p:nvPr/>
        </p:nvSpPr>
        <p:spPr>
          <a:xfrm>
            <a:off x="1" y="0"/>
            <a:ext cx="9199106" cy="534107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 name="TextBox 2">
            <a:extLst>
              <a:ext uri="{FF2B5EF4-FFF2-40B4-BE49-F238E27FC236}">
                <a16:creationId xmlns:a16="http://schemas.microsoft.com/office/drawing/2014/main" id="{BB2B7F3C-3BB4-8241-9B4F-D3BC74CACEA0}"/>
              </a:ext>
            </a:extLst>
          </p:cNvPr>
          <p:cNvSpPr txBox="1"/>
          <p:nvPr/>
        </p:nvSpPr>
        <p:spPr>
          <a:xfrm>
            <a:off x="1796895" y="3942574"/>
            <a:ext cx="588914" cy="369332"/>
          </a:xfrm>
          <a:prstGeom prst="rect">
            <a:avLst/>
          </a:prstGeom>
          <a:noFill/>
        </p:spPr>
        <p:txBody>
          <a:bodyPr wrap="square" rtlCol="0">
            <a:spAutoFit/>
          </a:bodyPr>
          <a:lstStyle/>
          <a:p>
            <a:r>
              <a:rPr lang="en-US" sz="1800" b="1" dirty="0">
                <a:solidFill>
                  <a:schemeClr val="bg1"/>
                </a:solidFill>
              </a:rPr>
              <a:t>Top </a:t>
            </a:r>
          </a:p>
        </p:txBody>
      </p:sp>
      <p:sp>
        <p:nvSpPr>
          <p:cNvPr id="4" name="TextBox 3">
            <a:extLst>
              <a:ext uri="{FF2B5EF4-FFF2-40B4-BE49-F238E27FC236}">
                <a16:creationId xmlns:a16="http://schemas.microsoft.com/office/drawing/2014/main" id="{875A476C-7A80-DE42-9836-27D0E370376D}"/>
              </a:ext>
            </a:extLst>
          </p:cNvPr>
          <p:cNvSpPr txBox="1"/>
          <p:nvPr/>
        </p:nvSpPr>
        <p:spPr>
          <a:xfrm>
            <a:off x="5061993" y="3942574"/>
            <a:ext cx="932601" cy="369332"/>
          </a:xfrm>
          <a:prstGeom prst="rect">
            <a:avLst/>
          </a:prstGeom>
          <a:noFill/>
        </p:spPr>
        <p:txBody>
          <a:bodyPr wrap="square" rtlCol="0">
            <a:spAutoFit/>
          </a:bodyPr>
          <a:lstStyle/>
          <a:p>
            <a:r>
              <a:rPr lang="en-US" sz="1800" b="1" dirty="0">
                <a:solidFill>
                  <a:schemeClr val="bg1"/>
                </a:solidFill>
              </a:rPr>
              <a:t>Bottom</a:t>
            </a:r>
            <a:r>
              <a:rPr lang="en-US" sz="1800" b="1" dirty="0"/>
              <a:t> </a:t>
            </a:r>
          </a:p>
        </p:txBody>
      </p:sp>
      <p:sp>
        <p:nvSpPr>
          <p:cNvPr id="5" name="TextBox 4">
            <a:extLst>
              <a:ext uri="{FF2B5EF4-FFF2-40B4-BE49-F238E27FC236}">
                <a16:creationId xmlns:a16="http://schemas.microsoft.com/office/drawing/2014/main" id="{5ECB189C-2C6E-5740-A665-D1AF03633976}"/>
              </a:ext>
            </a:extLst>
          </p:cNvPr>
          <p:cNvSpPr txBox="1"/>
          <p:nvPr/>
        </p:nvSpPr>
        <p:spPr>
          <a:xfrm>
            <a:off x="3331264" y="3927633"/>
            <a:ext cx="588915" cy="369332"/>
          </a:xfrm>
          <a:prstGeom prst="rect">
            <a:avLst/>
          </a:prstGeom>
          <a:noFill/>
        </p:spPr>
        <p:txBody>
          <a:bodyPr wrap="square" rtlCol="0">
            <a:spAutoFit/>
          </a:bodyPr>
          <a:lstStyle/>
          <a:p>
            <a:r>
              <a:rPr lang="en-US" sz="1800" b="1" dirty="0">
                <a:solidFill>
                  <a:schemeClr val="bg1"/>
                </a:solidFill>
              </a:rPr>
              <a:t>Side</a:t>
            </a:r>
            <a:r>
              <a:rPr lang="en-US" sz="1800" b="1" dirty="0"/>
              <a:t> </a:t>
            </a:r>
          </a:p>
        </p:txBody>
      </p:sp>
      <p:sp>
        <p:nvSpPr>
          <p:cNvPr id="6" name="TextBox 5">
            <a:extLst>
              <a:ext uri="{FF2B5EF4-FFF2-40B4-BE49-F238E27FC236}">
                <a16:creationId xmlns:a16="http://schemas.microsoft.com/office/drawing/2014/main" id="{6AB7C8AF-BA66-FC4B-A2C2-AA026722CD5F}"/>
              </a:ext>
            </a:extLst>
          </p:cNvPr>
          <p:cNvSpPr txBox="1"/>
          <p:nvPr/>
        </p:nvSpPr>
        <p:spPr>
          <a:xfrm>
            <a:off x="3268411" y="4441566"/>
            <a:ext cx="1384300" cy="369332"/>
          </a:xfrm>
          <a:prstGeom prst="rect">
            <a:avLst/>
          </a:prstGeom>
          <a:noFill/>
        </p:spPr>
        <p:txBody>
          <a:bodyPr wrap="square" rtlCol="0">
            <a:spAutoFit/>
          </a:bodyPr>
          <a:lstStyle/>
          <a:p>
            <a:r>
              <a:rPr lang="en-US" sz="1800" b="1" dirty="0">
                <a:solidFill>
                  <a:schemeClr val="bg1"/>
                </a:solidFill>
              </a:rPr>
              <a:t>Blood Flow  </a:t>
            </a:r>
          </a:p>
        </p:txBody>
      </p:sp>
      <p:cxnSp>
        <p:nvCxnSpPr>
          <p:cNvPr id="7" name="Straight Arrow Connector 6">
            <a:extLst>
              <a:ext uri="{FF2B5EF4-FFF2-40B4-BE49-F238E27FC236}">
                <a16:creationId xmlns:a16="http://schemas.microsoft.com/office/drawing/2014/main" id="{D6340854-1729-4340-B444-42EA7197C275}"/>
              </a:ext>
            </a:extLst>
          </p:cNvPr>
          <p:cNvCxnSpPr>
            <a:cxnSpLocks/>
          </p:cNvCxnSpPr>
          <p:nvPr/>
        </p:nvCxnSpPr>
        <p:spPr>
          <a:xfrm>
            <a:off x="1430654" y="4614691"/>
            <a:ext cx="165461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F83B42-E02C-9F4A-8499-49CCEFF6E029}"/>
              </a:ext>
            </a:extLst>
          </p:cNvPr>
          <p:cNvSpPr txBox="1"/>
          <p:nvPr/>
        </p:nvSpPr>
        <p:spPr>
          <a:xfrm>
            <a:off x="7136409" y="3581584"/>
            <a:ext cx="1533451" cy="646331"/>
          </a:xfrm>
          <a:prstGeom prst="rect">
            <a:avLst/>
          </a:prstGeom>
          <a:noFill/>
        </p:spPr>
        <p:txBody>
          <a:bodyPr wrap="square" rtlCol="0">
            <a:spAutoFit/>
          </a:bodyPr>
          <a:lstStyle/>
          <a:p>
            <a:r>
              <a:rPr lang="en-US" sz="1800" dirty="0">
                <a:solidFill>
                  <a:srgbClr val="00FA00"/>
                </a:solidFill>
              </a:rPr>
              <a:t>Platelets  </a:t>
            </a:r>
          </a:p>
          <a:p>
            <a:r>
              <a:rPr lang="en-US" sz="1800" dirty="0">
                <a:solidFill>
                  <a:srgbClr val="FF0000"/>
                </a:solidFill>
              </a:rPr>
              <a:t>Endothelium </a:t>
            </a:r>
          </a:p>
        </p:txBody>
      </p:sp>
      <p:cxnSp>
        <p:nvCxnSpPr>
          <p:cNvPr id="9" name="Straight Arrow Connector 8">
            <a:extLst>
              <a:ext uri="{FF2B5EF4-FFF2-40B4-BE49-F238E27FC236}">
                <a16:creationId xmlns:a16="http://schemas.microsoft.com/office/drawing/2014/main" id="{C5903C8D-EB90-A44E-ADC0-DAABFD512EDB}"/>
              </a:ext>
            </a:extLst>
          </p:cNvPr>
          <p:cNvCxnSpPr>
            <a:cxnSpLocks/>
          </p:cNvCxnSpPr>
          <p:nvPr/>
        </p:nvCxnSpPr>
        <p:spPr>
          <a:xfrm>
            <a:off x="4652711" y="4614690"/>
            <a:ext cx="165461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6FDA21-D237-9244-87FB-D5A615AC10BB}"/>
              </a:ext>
            </a:extLst>
          </p:cNvPr>
          <p:cNvPicPr>
            <a:picLocks noChangeAspect="1"/>
          </p:cNvPicPr>
          <p:nvPr/>
        </p:nvPicPr>
        <p:blipFill>
          <a:blip r:embed="rId5"/>
          <a:stretch>
            <a:fillRect/>
          </a:stretch>
        </p:blipFill>
        <p:spPr>
          <a:xfrm flipV="1">
            <a:off x="7230409" y="4368922"/>
            <a:ext cx="331949" cy="169660"/>
          </a:xfrm>
          <a:prstGeom prst="rect">
            <a:avLst/>
          </a:prstGeom>
        </p:spPr>
      </p:pic>
      <p:sp>
        <p:nvSpPr>
          <p:cNvPr id="11" name="Rectangle 10">
            <a:extLst>
              <a:ext uri="{FF2B5EF4-FFF2-40B4-BE49-F238E27FC236}">
                <a16:creationId xmlns:a16="http://schemas.microsoft.com/office/drawing/2014/main" id="{A0CBA456-D998-3D4A-930D-3D88543286B3}"/>
              </a:ext>
            </a:extLst>
          </p:cNvPr>
          <p:cNvSpPr/>
          <p:nvPr/>
        </p:nvSpPr>
        <p:spPr>
          <a:xfrm>
            <a:off x="7494301" y="4302950"/>
            <a:ext cx="521297" cy="248209"/>
          </a:xfrm>
          <a:prstGeom prst="rect">
            <a:avLst/>
          </a:prstGeom>
        </p:spPr>
        <p:txBody>
          <a:bodyPr wrap="none">
            <a:spAutoFit/>
          </a:bodyPr>
          <a:lstStyle/>
          <a:p>
            <a:r>
              <a:rPr lang="en-US" sz="1013" dirty="0">
                <a:solidFill>
                  <a:schemeClr val="bg1"/>
                </a:solidFill>
              </a:rPr>
              <a:t>50 </a:t>
            </a:r>
            <a:r>
              <a:rPr lang="el-GR" sz="1013" dirty="0">
                <a:solidFill>
                  <a:schemeClr val="bg1"/>
                </a:solidFill>
              </a:rPr>
              <a:t>μ</a:t>
            </a:r>
            <a:r>
              <a:rPr lang="en-US" sz="1013" dirty="0">
                <a:solidFill>
                  <a:schemeClr val="bg1"/>
                </a:solidFill>
              </a:rPr>
              <a:t>m</a:t>
            </a:r>
          </a:p>
        </p:txBody>
      </p:sp>
      <p:sp>
        <p:nvSpPr>
          <p:cNvPr id="63" name="TextBox 62">
            <a:extLst>
              <a:ext uri="{FF2B5EF4-FFF2-40B4-BE49-F238E27FC236}">
                <a16:creationId xmlns:a16="http://schemas.microsoft.com/office/drawing/2014/main" id="{F823BC9B-EAD0-0A40-8EEA-2FA6CA829A26}"/>
              </a:ext>
            </a:extLst>
          </p:cNvPr>
          <p:cNvSpPr txBox="1"/>
          <p:nvPr/>
        </p:nvSpPr>
        <p:spPr>
          <a:xfrm>
            <a:off x="1388103" y="3586741"/>
            <a:ext cx="588914" cy="369332"/>
          </a:xfrm>
          <a:prstGeom prst="rect">
            <a:avLst/>
          </a:prstGeom>
          <a:noFill/>
          <a:ln>
            <a:noFill/>
          </a:ln>
        </p:spPr>
        <p:txBody>
          <a:bodyPr wrap="square" rtlCol="0">
            <a:spAutoFit/>
          </a:bodyPr>
          <a:lstStyle/>
          <a:p>
            <a:r>
              <a:rPr lang="en-US" sz="1800" b="1" dirty="0"/>
              <a:t>Top </a:t>
            </a:r>
          </a:p>
        </p:txBody>
      </p:sp>
      <p:sp>
        <p:nvSpPr>
          <p:cNvPr id="64" name="TextBox 63">
            <a:extLst>
              <a:ext uri="{FF2B5EF4-FFF2-40B4-BE49-F238E27FC236}">
                <a16:creationId xmlns:a16="http://schemas.microsoft.com/office/drawing/2014/main" id="{EAE57C65-A3A6-BE41-BB85-3B7BA0A39F5D}"/>
              </a:ext>
            </a:extLst>
          </p:cNvPr>
          <p:cNvSpPr txBox="1"/>
          <p:nvPr/>
        </p:nvSpPr>
        <p:spPr>
          <a:xfrm>
            <a:off x="5591242" y="3616208"/>
            <a:ext cx="932601" cy="369332"/>
          </a:xfrm>
          <a:prstGeom prst="rect">
            <a:avLst/>
          </a:prstGeom>
          <a:noFill/>
          <a:ln>
            <a:noFill/>
          </a:ln>
        </p:spPr>
        <p:txBody>
          <a:bodyPr wrap="square" rtlCol="0">
            <a:spAutoFit/>
          </a:bodyPr>
          <a:lstStyle/>
          <a:p>
            <a:r>
              <a:rPr lang="en-US" sz="1800" b="1" dirty="0"/>
              <a:t>Bottom </a:t>
            </a:r>
          </a:p>
        </p:txBody>
      </p:sp>
      <p:sp>
        <p:nvSpPr>
          <p:cNvPr id="65" name="TextBox 64">
            <a:extLst>
              <a:ext uri="{FF2B5EF4-FFF2-40B4-BE49-F238E27FC236}">
                <a16:creationId xmlns:a16="http://schemas.microsoft.com/office/drawing/2014/main" id="{40337454-CBF6-044B-8AAD-B4332AAD50EA}"/>
              </a:ext>
            </a:extLst>
          </p:cNvPr>
          <p:cNvSpPr txBox="1"/>
          <p:nvPr/>
        </p:nvSpPr>
        <p:spPr>
          <a:xfrm>
            <a:off x="3500509" y="3609943"/>
            <a:ext cx="588915" cy="369332"/>
          </a:xfrm>
          <a:prstGeom prst="rect">
            <a:avLst/>
          </a:prstGeom>
          <a:noFill/>
          <a:ln>
            <a:noFill/>
          </a:ln>
        </p:spPr>
        <p:txBody>
          <a:bodyPr wrap="square" rtlCol="0">
            <a:spAutoFit/>
          </a:bodyPr>
          <a:lstStyle/>
          <a:p>
            <a:r>
              <a:rPr lang="en-US" sz="1800" b="1" dirty="0"/>
              <a:t>Side </a:t>
            </a:r>
          </a:p>
        </p:txBody>
      </p:sp>
      <p:sp>
        <p:nvSpPr>
          <p:cNvPr id="66" name="TextBox 65">
            <a:extLst>
              <a:ext uri="{FF2B5EF4-FFF2-40B4-BE49-F238E27FC236}">
                <a16:creationId xmlns:a16="http://schemas.microsoft.com/office/drawing/2014/main" id="{2A16400A-DC0D-4044-B43F-43624B39B63F}"/>
              </a:ext>
            </a:extLst>
          </p:cNvPr>
          <p:cNvSpPr txBox="1"/>
          <p:nvPr/>
        </p:nvSpPr>
        <p:spPr>
          <a:xfrm>
            <a:off x="3242807" y="4243367"/>
            <a:ext cx="1384300" cy="369332"/>
          </a:xfrm>
          <a:prstGeom prst="rect">
            <a:avLst/>
          </a:prstGeom>
          <a:noFill/>
          <a:ln>
            <a:noFill/>
          </a:ln>
        </p:spPr>
        <p:txBody>
          <a:bodyPr wrap="square" rtlCol="0">
            <a:spAutoFit/>
          </a:bodyPr>
          <a:lstStyle/>
          <a:p>
            <a:r>
              <a:rPr lang="en-US" sz="1800" b="1" dirty="0"/>
              <a:t>Blood Flow  </a:t>
            </a:r>
          </a:p>
        </p:txBody>
      </p:sp>
      <p:cxnSp>
        <p:nvCxnSpPr>
          <p:cNvPr id="67" name="Straight Arrow Connector 66">
            <a:extLst>
              <a:ext uri="{FF2B5EF4-FFF2-40B4-BE49-F238E27FC236}">
                <a16:creationId xmlns:a16="http://schemas.microsoft.com/office/drawing/2014/main" id="{6F62DC36-55FA-944B-A46F-DE022B676568}"/>
              </a:ext>
            </a:extLst>
          </p:cNvPr>
          <p:cNvCxnSpPr>
            <a:cxnSpLocks/>
          </p:cNvCxnSpPr>
          <p:nvPr/>
        </p:nvCxnSpPr>
        <p:spPr>
          <a:xfrm>
            <a:off x="1299546" y="4402961"/>
            <a:ext cx="165461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957DF11-EE03-DD4B-8D3A-1DDEF7DE12FE}"/>
              </a:ext>
            </a:extLst>
          </p:cNvPr>
          <p:cNvCxnSpPr>
            <a:cxnSpLocks/>
          </p:cNvCxnSpPr>
          <p:nvPr/>
        </p:nvCxnSpPr>
        <p:spPr>
          <a:xfrm>
            <a:off x="4747579" y="4402961"/>
            <a:ext cx="165461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new gfp" descr="new gfp">
            <a:hlinkClick r:id="" action="ppaction://media"/>
            <a:extLst>
              <a:ext uri="{FF2B5EF4-FFF2-40B4-BE49-F238E27FC236}">
                <a16:creationId xmlns:a16="http://schemas.microsoft.com/office/drawing/2014/main" id="{BFC15037-7837-D445-AEF4-0F971A7186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6451" t="12702" r="5251" b="23581"/>
          <a:stretch/>
        </p:blipFill>
        <p:spPr>
          <a:xfrm>
            <a:off x="906110" y="1380125"/>
            <a:ext cx="5874250" cy="2384384"/>
          </a:xfrm>
          <a:prstGeom prst="rect">
            <a:avLst/>
          </a:prstGeom>
        </p:spPr>
      </p:pic>
      <p:sp>
        <p:nvSpPr>
          <p:cNvPr id="48" name="Can 47">
            <a:extLst>
              <a:ext uri="{FF2B5EF4-FFF2-40B4-BE49-F238E27FC236}">
                <a16:creationId xmlns:a16="http://schemas.microsoft.com/office/drawing/2014/main" id="{511DDCD0-3074-7445-86C6-B3924A4D028D}"/>
              </a:ext>
            </a:extLst>
          </p:cNvPr>
          <p:cNvSpPr/>
          <p:nvPr/>
        </p:nvSpPr>
        <p:spPr>
          <a:xfrm rot="5400000">
            <a:off x="1489637" y="560376"/>
            <a:ext cx="238258" cy="763732"/>
          </a:xfrm>
          <a:prstGeom prst="ca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9" name="Can 48">
            <a:extLst>
              <a:ext uri="{FF2B5EF4-FFF2-40B4-BE49-F238E27FC236}">
                <a16:creationId xmlns:a16="http://schemas.microsoft.com/office/drawing/2014/main" id="{8AE7F279-FD37-B04C-8424-0A2082CD98EF}"/>
              </a:ext>
            </a:extLst>
          </p:cNvPr>
          <p:cNvSpPr/>
          <p:nvPr/>
        </p:nvSpPr>
        <p:spPr>
          <a:xfrm rot="5400000">
            <a:off x="3348001" y="425400"/>
            <a:ext cx="238258" cy="763732"/>
          </a:xfrm>
          <a:prstGeom prst="ca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50" name="Can 49">
            <a:extLst>
              <a:ext uri="{FF2B5EF4-FFF2-40B4-BE49-F238E27FC236}">
                <a16:creationId xmlns:a16="http://schemas.microsoft.com/office/drawing/2014/main" id="{8A88E003-7237-D549-9034-11C5E069B873}"/>
              </a:ext>
            </a:extLst>
          </p:cNvPr>
          <p:cNvSpPr/>
          <p:nvPr/>
        </p:nvSpPr>
        <p:spPr>
          <a:xfrm rot="5400000">
            <a:off x="5741891" y="117528"/>
            <a:ext cx="238258" cy="763732"/>
          </a:xfrm>
          <a:prstGeom prst="ca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grpSp>
        <p:nvGrpSpPr>
          <p:cNvPr id="51" name="Group 50">
            <a:extLst>
              <a:ext uri="{FF2B5EF4-FFF2-40B4-BE49-F238E27FC236}">
                <a16:creationId xmlns:a16="http://schemas.microsoft.com/office/drawing/2014/main" id="{3A4362A8-4266-AA4A-AA97-8C7227888FD3}"/>
              </a:ext>
            </a:extLst>
          </p:cNvPr>
          <p:cNvGrpSpPr/>
          <p:nvPr/>
        </p:nvGrpSpPr>
        <p:grpSpPr>
          <a:xfrm rot="5400000">
            <a:off x="4364229" y="559192"/>
            <a:ext cx="518234" cy="464153"/>
            <a:chOff x="9798205" y="1088010"/>
            <a:chExt cx="936702" cy="740138"/>
          </a:xfrm>
          <a:solidFill>
            <a:srgbClr val="000000"/>
          </a:solidFill>
        </p:grpSpPr>
        <p:sp>
          <p:nvSpPr>
            <p:cNvPr id="52" name="Oval 51">
              <a:extLst>
                <a:ext uri="{FF2B5EF4-FFF2-40B4-BE49-F238E27FC236}">
                  <a16:creationId xmlns:a16="http://schemas.microsoft.com/office/drawing/2014/main" id="{5E1B1496-8485-7744-8C83-3DE1AC2128D2}"/>
                </a:ext>
              </a:extLst>
            </p:cNvPr>
            <p:cNvSpPr/>
            <p:nvPr/>
          </p:nvSpPr>
          <p:spPr>
            <a:xfrm>
              <a:off x="9954322" y="1230698"/>
              <a:ext cx="640389" cy="590668"/>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53" name="Rectangle 52">
              <a:extLst>
                <a:ext uri="{FF2B5EF4-FFF2-40B4-BE49-F238E27FC236}">
                  <a16:creationId xmlns:a16="http://schemas.microsoft.com/office/drawing/2014/main" id="{4C6EC5A5-8480-754F-A0C3-5A7FA4DAB11E}"/>
                </a:ext>
              </a:extLst>
            </p:cNvPr>
            <p:cNvSpPr/>
            <p:nvPr/>
          </p:nvSpPr>
          <p:spPr>
            <a:xfrm>
              <a:off x="9798205" y="1088010"/>
              <a:ext cx="936702" cy="59066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cxnSp>
          <p:nvCxnSpPr>
            <p:cNvPr id="54" name="Straight Connector 53">
              <a:extLst>
                <a:ext uri="{FF2B5EF4-FFF2-40B4-BE49-F238E27FC236}">
                  <a16:creationId xmlns:a16="http://schemas.microsoft.com/office/drawing/2014/main" id="{8CDE1F0A-68A6-584D-B604-46EA1E764B3B}"/>
                </a:ext>
              </a:extLst>
            </p:cNvPr>
            <p:cNvCxnSpPr>
              <a:cxnSpLocks/>
            </p:cNvCxnSpPr>
            <p:nvPr/>
          </p:nvCxnSpPr>
          <p:spPr>
            <a:xfrm flipV="1">
              <a:off x="10008524" y="1548375"/>
              <a:ext cx="258032" cy="126409"/>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7530BFA-5328-2E45-ACD5-5DDB07812F1F}"/>
                </a:ext>
              </a:extLst>
            </p:cNvPr>
            <p:cNvCxnSpPr>
              <a:cxnSpLocks/>
            </p:cNvCxnSpPr>
            <p:nvPr/>
          </p:nvCxnSpPr>
          <p:spPr>
            <a:xfrm>
              <a:off x="10266556" y="1541593"/>
              <a:ext cx="294764" cy="13319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9078ADDD-E022-6241-A10F-BDB93CB270AC}"/>
                </a:ext>
              </a:extLst>
            </p:cNvPr>
            <p:cNvSpPr/>
            <p:nvPr/>
          </p:nvSpPr>
          <p:spPr>
            <a:xfrm>
              <a:off x="10095824" y="1723119"/>
              <a:ext cx="347662" cy="8906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72" name="Oval 71">
              <a:extLst>
                <a:ext uri="{FF2B5EF4-FFF2-40B4-BE49-F238E27FC236}">
                  <a16:creationId xmlns:a16="http://schemas.microsoft.com/office/drawing/2014/main" id="{AA48717C-E60B-C34B-BB35-B66CD62DC52E}"/>
                </a:ext>
              </a:extLst>
            </p:cNvPr>
            <p:cNvSpPr/>
            <p:nvPr/>
          </p:nvSpPr>
          <p:spPr>
            <a:xfrm>
              <a:off x="10198761" y="1782429"/>
              <a:ext cx="151509" cy="457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grpSp>
      <p:cxnSp>
        <p:nvCxnSpPr>
          <p:cNvPr id="73" name="Straight Connector 72">
            <a:extLst>
              <a:ext uri="{FF2B5EF4-FFF2-40B4-BE49-F238E27FC236}">
                <a16:creationId xmlns:a16="http://schemas.microsoft.com/office/drawing/2014/main" id="{15745417-4407-4D4F-90F3-9C0462459B68}"/>
              </a:ext>
            </a:extLst>
          </p:cNvPr>
          <p:cNvCxnSpPr>
            <a:cxnSpLocks/>
          </p:cNvCxnSpPr>
          <p:nvPr/>
        </p:nvCxnSpPr>
        <p:spPr>
          <a:xfrm>
            <a:off x="1608764" y="496279"/>
            <a:ext cx="1" cy="249473"/>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FB5DE732-D92B-1E40-8FEF-CE954025E102}"/>
              </a:ext>
            </a:extLst>
          </p:cNvPr>
          <p:cNvGrpSpPr/>
          <p:nvPr/>
        </p:nvGrpSpPr>
        <p:grpSpPr>
          <a:xfrm>
            <a:off x="1349647" y="44453"/>
            <a:ext cx="518234" cy="452031"/>
            <a:chOff x="9798205" y="1107338"/>
            <a:chExt cx="936702" cy="720810"/>
          </a:xfrm>
          <a:solidFill>
            <a:srgbClr val="000000"/>
          </a:solidFill>
        </p:grpSpPr>
        <p:sp>
          <p:nvSpPr>
            <p:cNvPr id="75" name="Oval 74">
              <a:extLst>
                <a:ext uri="{FF2B5EF4-FFF2-40B4-BE49-F238E27FC236}">
                  <a16:creationId xmlns:a16="http://schemas.microsoft.com/office/drawing/2014/main" id="{C15DC6CB-5B10-324B-8A25-93C4ED3482F8}"/>
                </a:ext>
              </a:extLst>
            </p:cNvPr>
            <p:cNvSpPr/>
            <p:nvPr/>
          </p:nvSpPr>
          <p:spPr>
            <a:xfrm>
              <a:off x="9954322" y="1230698"/>
              <a:ext cx="640389" cy="590668"/>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76" name="Rectangle 75">
              <a:extLst>
                <a:ext uri="{FF2B5EF4-FFF2-40B4-BE49-F238E27FC236}">
                  <a16:creationId xmlns:a16="http://schemas.microsoft.com/office/drawing/2014/main" id="{FC9FE2AA-F760-D24E-AAC1-5887DD39B15F}"/>
                </a:ext>
              </a:extLst>
            </p:cNvPr>
            <p:cNvSpPr/>
            <p:nvPr/>
          </p:nvSpPr>
          <p:spPr>
            <a:xfrm>
              <a:off x="9798205" y="1107338"/>
              <a:ext cx="936702" cy="5713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cxnSp>
          <p:nvCxnSpPr>
            <p:cNvPr id="77" name="Straight Connector 76">
              <a:extLst>
                <a:ext uri="{FF2B5EF4-FFF2-40B4-BE49-F238E27FC236}">
                  <a16:creationId xmlns:a16="http://schemas.microsoft.com/office/drawing/2014/main" id="{A81F4D81-AE3D-7246-8104-21A48FDE6C23}"/>
                </a:ext>
              </a:extLst>
            </p:cNvPr>
            <p:cNvCxnSpPr>
              <a:cxnSpLocks/>
            </p:cNvCxnSpPr>
            <p:nvPr/>
          </p:nvCxnSpPr>
          <p:spPr>
            <a:xfrm flipV="1">
              <a:off x="10008524" y="1548375"/>
              <a:ext cx="258032" cy="126409"/>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41B8A76-CE1E-5040-9748-E4E4EF75927E}"/>
                </a:ext>
              </a:extLst>
            </p:cNvPr>
            <p:cNvCxnSpPr>
              <a:cxnSpLocks/>
            </p:cNvCxnSpPr>
            <p:nvPr/>
          </p:nvCxnSpPr>
          <p:spPr>
            <a:xfrm>
              <a:off x="10266556" y="1541593"/>
              <a:ext cx="294764" cy="13319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0E4CBCA-D9DF-7C4D-98B4-47D9EE031FA5}"/>
                </a:ext>
              </a:extLst>
            </p:cNvPr>
            <p:cNvSpPr/>
            <p:nvPr/>
          </p:nvSpPr>
          <p:spPr>
            <a:xfrm>
              <a:off x="10095824" y="1723119"/>
              <a:ext cx="347662" cy="8906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80" name="Oval 79">
              <a:extLst>
                <a:ext uri="{FF2B5EF4-FFF2-40B4-BE49-F238E27FC236}">
                  <a16:creationId xmlns:a16="http://schemas.microsoft.com/office/drawing/2014/main" id="{2816C358-F46D-2342-8D96-80E8D8D8F2DC}"/>
                </a:ext>
              </a:extLst>
            </p:cNvPr>
            <p:cNvSpPr/>
            <p:nvPr/>
          </p:nvSpPr>
          <p:spPr>
            <a:xfrm>
              <a:off x="10198761" y="1782429"/>
              <a:ext cx="151509" cy="457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grpSp>
      <p:cxnSp>
        <p:nvCxnSpPr>
          <p:cNvPr id="81" name="Straight Connector 80">
            <a:extLst>
              <a:ext uri="{FF2B5EF4-FFF2-40B4-BE49-F238E27FC236}">
                <a16:creationId xmlns:a16="http://schemas.microsoft.com/office/drawing/2014/main" id="{D13236EB-195C-5643-A34B-E8D6AD5B0480}"/>
              </a:ext>
            </a:extLst>
          </p:cNvPr>
          <p:cNvCxnSpPr>
            <a:cxnSpLocks/>
          </p:cNvCxnSpPr>
          <p:nvPr/>
        </p:nvCxnSpPr>
        <p:spPr>
          <a:xfrm flipH="1" flipV="1">
            <a:off x="3932717" y="800914"/>
            <a:ext cx="386550" cy="1658"/>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013BBFE-D7B2-B94E-B2ED-E9EFD5B95F58}"/>
              </a:ext>
            </a:extLst>
          </p:cNvPr>
          <p:cNvCxnSpPr>
            <a:cxnSpLocks/>
          </p:cNvCxnSpPr>
          <p:nvPr/>
        </p:nvCxnSpPr>
        <p:spPr>
          <a:xfrm>
            <a:off x="5863220" y="695482"/>
            <a:ext cx="0" cy="230913"/>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37DB3781-A5EE-7449-8E08-30871933E598}"/>
              </a:ext>
            </a:extLst>
          </p:cNvPr>
          <p:cNvGrpSpPr/>
          <p:nvPr/>
        </p:nvGrpSpPr>
        <p:grpSpPr>
          <a:xfrm rot="10800000">
            <a:off x="5604396" y="980923"/>
            <a:ext cx="518234" cy="464153"/>
            <a:chOff x="9798205" y="1088010"/>
            <a:chExt cx="936702" cy="740138"/>
          </a:xfrm>
          <a:solidFill>
            <a:srgbClr val="000000"/>
          </a:solidFill>
        </p:grpSpPr>
        <p:sp>
          <p:nvSpPr>
            <p:cNvPr id="84" name="Oval 83">
              <a:extLst>
                <a:ext uri="{FF2B5EF4-FFF2-40B4-BE49-F238E27FC236}">
                  <a16:creationId xmlns:a16="http://schemas.microsoft.com/office/drawing/2014/main" id="{EC2A7E34-BA93-D34A-86C8-563133B3592A}"/>
                </a:ext>
              </a:extLst>
            </p:cNvPr>
            <p:cNvSpPr/>
            <p:nvPr/>
          </p:nvSpPr>
          <p:spPr>
            <a:xfrm>
              <a:off x="9954322" y="1230698"/>
              <a:ext cx="640389" cy="590668"/>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85" name="Rectangle 84">
              <a:extLst>
                <a:ext uri="{FF2B5EF4-FFF2-40B4-BE49-F238E27FC236}">
                  <a16:creationId xmlns:a16="http://schemas.microsoft.com/office/drawing/2014/main" id="{1C20267A-29E9-BB42-BCD3-B4F0A08C4782}"/>
                </a:ext>
              </a:extLst>
            </p:cNvPr>
            <p:cNvSpPr/>
            <p:nvPr/>
          </p:nvSpPr>
          <p:spPr>
            <a:xfrm>
              <a:off x="9798205" y="1088010"/>
              <a:ext cx="936702" cy="59066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cxnSp>
          <p:nvCxnSpPr>
            <p:cNvPr id="86" name="Straight Connector 85">
              <a:extLst>
                <a:ext uri="{FF2B5EF4-FFF2-40B4-BE49-F238E27FC236}">
                  <a16:creationId xmlns:a16="http://schemas.microsoft.com/office/drawing/2014/main" id="{57DE1E0F-A149-7B46-8F00-04BA745A02E0}"/>
                </a:ext>
              </a:extLst>
            </p:cNvPr>
            <p:cNvCxnSpPr>
              <a:cxnSpLocks/>
            </p:cNvCxnSpPr>
            <p:nvPr/>
          </p:nvCxnSpPr>
          <p:spPr>
            <a:xfrm flipV="1">
              <a:off x="10008524" y="1548375"/>
              <a:ext cx="258032" cy="126409"/>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6E003FE-6ACE-6D48-8048-D92AB19170D7}"/>
                </a:ext>
              </a:extLst>
            </p:cNvPr>
            <p:cNvCxnSpPr>
              <a:cxnSpLocks/>
            </p:cNvCxnSpPr>
            <p:nvPr/>
          </p:nvCxnSpPr>
          <p:spPr>
            <a:xfrm>
              <a:off x="10266556" y="1541593"/>
              <a:ext cx="294764" cy="13319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A298FC08-A0C0-9245-947A-914954EFA3B4}"/>
                </a:ext>
              </a:extLst>
            </p:cNvPr>
            <p:cNvSpPr/>
            <p:nvPr/>
          </p:nvSpPr>
          <p:spPr>
            <a:xfrm>
              <a:off x="10095824" y="1723119"/>
              <a:ext cx="347662" cy="8906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89" name="Oval 88">
              <a:extLst>
                <a:ext uri="{FF2B5EF4-FFF2-40B4-BE49-F238E27FC236}">
                  <a16:creationId xmlns:a16="http://schemas.microsoft.com/office/drawing/2014/main" id="{660D4889-3AB7-CE4E-B65B-C67E0A4DECA9}"/>
                </a:ext>
              </a:extLst>
            </p:cNvPr>
            <p:cNvSpPr/>
            <p:nvPr/>
          </p:nvSpPr>
          <p:spPr>
            <a:xfrm>
              <a:off x="10198761" y="1782429"/>
              <a:ext cx="151509" cy="457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grpSp>
      <p:sp>
        <p:nvSpPr>
          <p:cNvPr id="90" name="TextBox 89">
            <a:extLst>
              <a:ext uri="{FF2B5EF4-FFF2-40B4-BE49-F238E27FC236}">
                <a16:creationId xmlns:a16="http://schemas.microsoft.com/office/drawing/2014/main" id="{D8758967-92F3-2D40-9AAD-9EF462A060AE}"/>
              </a:ext>
            </a:extLst>
          </p:cNvPr>
          <p:cNvSpPr txBox="1"/>
          <p:nvPr/>
        </p:nvSpPr>
        <p:spPr>
          <a:xfrm>
            <a:off x="7117049" y="293295"/>
            <a:ext cx="1610139" cy="646331"/>
          </a:xfrm>
          <a:prstGeom prst="rect">
            <a:avLst/>
          </a:prstGeom>
          <a:noFill/>
        </p:spPr>
        <p:txBody>
          <a:bodyPr wrap="square" rtlCol="0">
            <a:spAutoFit/>
          </a:bodyPr>
          <a:lstStyle/>
          <a:p>
            <a:r>
              <a:rPr lang="en-US" sz="1800" dirty="0">
                <a:solidFill>
                  <a:schemeClr val="bg1"/>
                </a:solidFill>
              </a:rPr>
              <a:t>~10 sec/stack </a:t>
            </a:r>
          </a:p>
          <a:p>
            <a:r>
              <a:rPr lang="en-US" sz="1800" dirty="0">
                <a:solidFill>
                  <a:schemeClr val="bg1"/>
                </a:solidFill>
              </a:rPr>
              <a:t>7.5 </a:t>
            </a:r>
            <a:r>
              <a:rPr lang="el-GR" sz="1800" dirty="0">
                <a:solidFill>
                  <a:schemeClr val="bg1"/>
                </a:solidFill>
              </a:rPr>
              <a:t>μ</a:t>
            </a:r>
            <a:r>
              <a:rPr lang="en-US" sz="1800" dirty="0">
                <a:solidFill>
                  <a:schemeClr val="bg1"/>
                </a:solidFill>
              </a:rPr>
              <a:t>m step </a:t>
            </a:r>
          </a:p>
        </p:txBody>
      </p:sp>
    </p:spTree>
    <p:extLst>
      <p:ext uri="{BB962C8B-B14F-4D97-AF65-F5344CB8AC3E}">
        <p14:creationId xmlns:p14="http://schemas.microsoft.com/office/powerpoint/2010/main" val="90356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3000"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CE88AF-0BDE-63CD-A62A-31190ED12773}"/>
              </a:ext>
            </a:extLst>
          </p:cNvPr>
          <p:cNvSpPr/>
          <p:nvPr/>
        </p:nvSpPr>
        <p:spPr>
          <a:xfrm>
            <a:off x="0" y="827784"/>
            <a:ext cx="9144000" cy="4406485"/>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4" name="Picture 3">
            <a:extLst>
              <a:ext uri="{FF2B5EF4-FFF2-40B4-BE49-F238E27FC236}">
                <a16:creationId xmlns:a16="http://schemas.microsoft.com/office/drawing/2014/main" id="{5B57FB3F-B1F4-430E-6D89-8AE75522BDCB}"/>
              </a:ext>
            </a:extLst>
          </p:cNvPr>
          <p:cNvPicPr>
            <a:picLocks noChangeAspect="1"/>
          </p:cNvPicPr>
          <p:nvPr/>
        </p:nvPicPr>
        <p:blipFill>
          <a:blip r:embed="rId2"/>
          <a:stretch>
            <a:fillRect/>
          </a:stretch>
        </p:blipFill>
        <p:spPr>
          <a:xfrm>
            <a:off x="490527" y="971033"/>
            <a:ext cx="2503363" cy="3666092"/>
          </a:xfrm>
          <a:prstGeom prst="rect">
            <a:avLst/>
          </a:prstGeom>
          <a:ln>
            <a:solidFill>
              <a:schemeClr val="tx1"/>
            </a:solidFill>
          </a:ln>
        </p:spPr>
      </p:pic>
      <p:pic>
        <p:nvPicPr>
          <p:cNvPr id="5" name="Picture 4">
            <a:extLst>
              <a:ext uri="{FF2B5EF4-FFF2-40B4-BE49-F238E27FC236}">
                <a16:creationId xmlns:a16="http://schemas.microsoft.com/office/drawing/2014/main" id="{70409CF6-7CFE-7C44-BCD2-FFB407E1D62E}"/>
              </a:ext>
            </a:extLst>
          </p:cNvPr>
          <p:cNvPicPr>
            <a:picLocks noChangeAspect="1"/>
          </p:cNvPicPr>
          <p:nvPr/>
        </p:nvPicPr>
        <p:blipFill>
          <a:blip r:embed="rId3"/>
          <a:srcRect l="782" t="757" r="1213" b="439"/>
          <a:stretch/>
        </p:blipFill>
        <p:spPr>
          <a:xfrm>
            <a:off x="3052226" y="971032"/>
            <a:ext cx="2447553" cy="3666452"/>
          </a:xfrm>
          <a:prstGeom prst="rect">
            <a:avLst/>
          </a:prstGeom>
          <a:ln>
            <a:solidFill>
              <a:schemeClr val="tx1"/>
            </a:solidFill>
          </a:ln>
        </p:spPr>
      </p:pic>
      <p:pic>
        <p:nvPicPr>
          <p:cNvPr id="6" name="Picture 5">
            <a:extLst>
              <a:ext uri="{FF2B5EF4-FFF2-40B4-BE49-F238E27FC236}">
                <a16:creationId xmlns:a16="http://schemas.microsoft.com/office/drawing/2014/main" id="{E834AFB1-48D7-6611-1B30-3B987AB68D86}"/>
              </a:ext>
            </a:extLst>
          </p:cNvPr>
          <p:cNvPicPr>
            <a:picLocks noChangeAspect="1"/>
          </p:cNvPicPr>
          <p:nvPr/>
        </p:nvPicPr>
        <p:blipFill>
          <a:blip r:embed="rId4"/>
          <a:stretch>
            <a:fillRect/>
          </a:stretch>
        </p:blipFill>
        <p:spPr>
          <a:xfrm>
            <a:off x="5892894" y="971033"/>
            <a:ext cx="2714190" cy="1765056"/>
          </a:xfrm>
          <a:prstGeom prst="rect">
            <a:avLst/>
          </a:prstGeom>
          <a:ln>
            <a:solidFill>
              <a:schemeClr val="tx1"/>
            </a:solidFill>
          </a:ln>
        </p:spPr>
      </p:pic>
      <p:pic>
        <p:nvPicPr>
          <p:cNvPr id="7" name="Picture 6">
            <a:extLst>
              <a:ext uri="{FF2B5EF4-FFF2-40B4-BE49-F238E27FC236}">
                <a16:creationId xmlns:a16="http://schemas.microsoft.com/office/drawing/2014/main" id="{5C6C8521-E375-7D04-8F42-F7A423318A26}"/>
              </a:ext>
            </a:extLst>
          </p:cNvPr>
          <p:cNvPicPr>
            <a:picLocks noChangeAspect="1"/>
          </p:cNvPicPr>
          <p:nvPr/>
        </p:nvPicPr>
        <p:blipFill>
          <a:blip r:embed="rId5"/>
          <a:stretch>
            <a:fillRect/>
          </a:stretch>
        </p:blipFill>
        <p:spPr>
          <a:xfrm>
            <a:off x="5892895" y="2870903"/>
            <a:ext cx="2719289" cy="1765056"/>
          </a:xfrm>
          <a:prstGeom prst="rect">
            <a:avLst/>
          </a:prstGeom>
          <a:ln>
            <a:solidFill>
              <a:schemeClr val="tx1"/>
            </a:solidFill>
          </a:ln>
        </p:spPr>
      </p:pic>
      <p:sp>
        <p:nvSpPr>
          <p:cNvPr id="3" name="TextBox 2">
            <a:extLst>
              <a:ext uri="{FF2B5EF4-FFF2-40B4-BE49-F238E27FC236}">
                <a16:creationId xmlns:a16="http://schemas.microsoft.com/office/drawing/2014/main" id="{117DFBFE-43DE-3B46-1EA4-4066D50EEDD7}"/>
              </a:ext>
            </a:extLst>
          </p:cNvPr>
          <p:cNvSpPr txBox="1"/>
          <p:nvPr/>
        </p:nvSpPr>
        <p:spPr>
          <a:xfrm>
            <a:off x="6289670" y="4770774"/>
            <a:ext cx="2754366" cy="248209"/>
          </a:xfrm>
          <a:prstGeom prst="rect">
            <a:avLst/>
          </a:prstGeom>
          <a:noFill/>
        </p:spPr>
        <p:txBody>
          <a:bodyPr wrap="square" rtlCol="0">
            <a:spAutoFit/>
          </a:bodyPr>
          <a:lstStyle/>
          <a:p>
            <a:r>
              <a:rPr lang="en-US" sz="1013" b="1" i="1" dirty="0"/>
              <a:t>Ballard-</a:t>
            </a:r>
            <a:r>
              <a:rPr lang="en-US" sz="1013" b="1" i="1" dirty="0" err="1"/>
              <a:t>Kordeliski</a:t>
            </a:r>
            <a:r>
              <a:rPr lang="en-US" sz="1013" b="1" i="1" dirty="0"/>
              <a:t> et al., Blood 2024</a:t>
            </a:r>
          </a:p>
        </p:txBody>
      </p:sp>
      <p:sp>
        <p:nvSpPr>
          <p:cNvPr id="8" name="Rectangle 7">
            <a:extLst>
              <a:ext uri="{FF2B5EF4-FFF2-40B4-BE49-F238E27FC236}">
                <a16:creationId xmlns:a16="http://schemas.microsoft.com/office/drawing/2014/main" id="{789F2435-7301-9BBA-C4B4-C40CCEB19C17}"/>
              </a:ext>
            </a:extLst>
          </p:cNvPr>
          <p:cNvSpPr/>
          <p:nvPr/>
        </p:nvSpPr>
        <p:spPr bwMode="auto">
          <a:xfrm>
            <a:off x="0" y="0"/>
            <a:ext cx="9144000" cy="855380"/>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Procoagulant surfaces are critical for fibrin accumulation                at sites of laser injury</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33154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3CAA90-2E2F-5F96-656A-32F3FDBD33B1}"/>
              </a:ext>
            </a:extLst>
          </p:cNvPr>
          <p:cNvSpPr/>
          <p:nvPr/>
        </p:nvSpPr>
        <p:spPr>
          <a:xfrm>
            <a:off x="0" y="441703"/>
            <a:ext cx="9144000" cy="480265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479E93B1-D76E-11C1-E093-EEEDC3713987}"/>
              </a:ext>
            </a:extLst>
          </p:cNvPr>
          <p:cNvSpPr/>
          <p:nvPr/>
        </p:nvSpPr>
        <p:spPr>
          <a:xfrm>
            <a:off x="562709" y="2868989"/>
            <a:ext cx="6646985" cy="211232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4" name="supplemental video 9">
            <a:hlinkClick r:id="" action="ppaction://media"/>
            <a:extLst>
              <a:ext uri="{FF2B5EF4-FFF2-40B4-BE49-F238E27FC236}">
                <a16:creationId xmlns:a16="http://schemas.microsoft.com/office/drawing/2014/main" id="{179551C7-4EB1-F6FE-608A-9AEC7E7327F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250" t="4943" r="1250" b="40999"/>
          <a:stretch/>
        </p:blipFill>
        <p:spPr>
          <a:xfrm>
            <a:off x="562709" y="582124"/>
            <a:ext cx="6646985" cy="2072986"/>
          </a:xfrm>
          <a:prstGeom prst="rect">
            <a:avLst/>
          </a:prstGeom>
          <a:ln>
            <a:solidFill>
              <a:schemeClr val="tx1"/>
            </a:solidFill>
          </a:ln>
        </p:spPr>
      </p:pic>
      <p:pic>
        <p:nvPicPr>
          <p:cNvPr id="5" name="Picture 4">
            <a:extLst>
              <a:ext uri="{FF2B5EF4-FFF2-40B4-BE49-F238E27FC236}">
                <a16:creationId xmlns:a16="http://schemas.microsoft.com/office/drawing/2014/main" id="{78B6A34B-2374-1C42-992B-6C8CA041F1F0}"/>
              </a:ext>
            </a:extLst>
          </p:cNvPr>
          <p:cNvPicPr>
            <a:picLocks noChangeAspect="1"/>
          </p:cNvPicPr>
          <p:nvPr/>
        </p:nvPicPr>
        <p:blipFill>
          <a:blip r:embed="rId5"/>
          <a:stretch>
            <a:fillRect/>
          </a:stretch>
        </p:blipFill>
        <p:spPr>
          <a:xfrm>
            <a:off x="1441942" y="2874802"/>
            <a:ext cx="2520095" cy="1686575"/>
          </a:xfrm>
          <a:prstGeom prst="rect">
            <a:avLst/>
          </a:prstGeom>
        </p:spPr>
      </p:pic>
      <p:pic>
        <p:nvPicPr>
          <p:cNvPr id="6" name="Picture 5">
            <a:extLst>
              <a:ext uri="{FF2B5EF4-FFF2-40B4-BE49-F238E27FC236}">
                <a16:creationId xmlns:a16="http://schemas.microsoft.com/office/drawing/2014/main" id="{DF09794C-1BE5-86DC-2076-D7DD848A1B4C}"/>
              </a:ext>
            </a:extLst>
          </p:cNvPr>
          <p:cNvPicPr>
            <a:picLocks noChangeAspect="1"/>
          </p:cNvPicPr>
          <p:nvPr/>
        </p:nvPicPr>
        <p:blipFill>
          <a:blip r:embed="rId6"/>
          <a:stretch>
            <a:fillRect/>
          </a:stretch>
        </p:blipFill>
        <p:spPr>
          <a:xfrm>
            <a:off x="4049959" y="2874802"/>
            <a:ext cx="2309492" cy="1686575"/>
          </a:xfrm>
          <a:prstGeom prst="rect">
            <a:avLst/>
          </a:prstGeom>
        </p:spPr>
      </p:pic>
      <p:pic>
        <p:nvPicPr>
          <p:cNvPr id="7" name="Picture 6">
            <a:extLst>
              <a:ext uri="{FF2B5EF4-FFF2-40B4-BE49-F238E27FC236}">
                <a16:creationId xmlns:a16="http://schemas.microsoft.com/office/drawing/2014/main" id="{F3449F00-4E21-F786-8BB2-CEC1AEC5CABD}"/>
              </a:ext>
            </a:extLst>
          </p:cNvPr>
          <p:cNvPicPr>
            <a:picLocks noChangeAspect="1"/>
          </p:cNvPicPr>
          <p:nvPr/>
        </p:nvPicPr>
        <p:blipFill>
          <a:blip r:embed="rId7"/>
          <a:stretch>
            <a:fillRect/>
          </a:stretch>
        </p:blipFill>
        <p:spPr>
          <a:xfrm>
            <a:off x="1787950" y="4528759"/>
            <a:ext cx="4286250" cy="405638"/>
          </a:xfrm>
          <a:prstGeom prst="rect">
            <a:avLst/>
          </a:prstGeom>
        </p:spPr>
      </p:pic>
      <p:sp>
        <p:nvSpPr>
          <p:cNvPr id="8" name="TextBox 7">
            <a:extLst>
              <a:ext uri="{FF2B5EF4-FFF2-40B4-BE49-F238E27FC236}">
                <a16:creationId xmlns:a16="http://schemas.microsoft.com/office/drawing/2014/main" id="{6F4B1B26-8425-FB74-BEA7-8D63A219769B}"/>
              </a:ext>
            </a:extLst>
          </p:cNvPr>
          <p:cNvSpPr txBox="1"/>
          <p:nvPr/>
        </p:nvSpPr>
        <p:spPr>
          <a:xfrm>
            <a:off x="7289685" y="4584249"/>
            <a:ext cx="1891189" cy="404085"/>
          </a:xfrm>
          <a:prstGeom prst="rect">
            <a:avLst/>
          </a:prstGeom>
          <a:noFill/>
        </p:spPr>
        <p:txBody>
          <a:bodyPr wrap="square" rtlCol="0">
            <a:spAutoFit/>
          </a:bodyPr>
          <a:lstStyle/>
          <a:p>
            <a:r>
              <a:rPr lang="en-US" sz="1013" b="1" i="1" dirty="0">
                <a:solidFill>
                  <a:schemeClr val="bg1"/>
                </a:solidFill>
              </a:rPr>
              <a:t>Ballard-</a:t>
            </a:r>
            <a:r>
              <a:rPr lang="en-US" sz="1013" b="1" i="1" dirty="0" err="1">
                <a:solidFill>
                  <a:schemeClr val="bg1"/>
                </a:solidFill>
              </a:rPr>
              <a:t>Kordeliski</a:t>
            </a:r>
            <a:r>
              <a:rPr lang="en-US" sz="1013" b="1" i="1" dirty="0">
                <a:solidFill>
                  <a:schemeClr val="bg1"/>
                </a:solidFill>
              </a:rPr>
              <a:t> et al., Blood 2024</a:t>
            </a:r>
          </a:p>
        </p:txBody>
      </p:sp>
      <p:sp>
        <p:nvSpPr>
          <p:cNvPr id="9" name="Rectangle 8">
            <a:extLst>
              <a:ext uri="{FF2B5EF4-FFF2-40B4-BE49-F238E27FC236}">
                <a16:creationId xmlns:a16="http://schemas.microsoft.com/office/drawing/2014/main" id="{77ECA320-C692-84D4-B437-28F23CE8F7E6}"/>
              </a:ext>
            </a:extLst>
          </p:cNvPr>
          <p:cNvSpPr/>
          <p:nvPr/>
        </p:nvSpPr>
        <p:spPr bwMode="auto">
          <a:xfrm>
            <a:off x="0" y="0"/>
            <a:ext cx="9144000" cy="441703"/>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Platelet PS exposure is critical for fibrin accumulation</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235572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par>
                                <p:cTn id="15" presetID="9"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B02AF-9D01-0756-3DC3-5B7652CF9DC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50E49E3-3502-4566-0684-410A8037298C}"/>
              </a:ext>
            </a:extLst>
          </p:cNvPr>
          <p:cNvSpPr/>
          <p:nvPr/>
        </p:nvSpPr>
        <p:spPr>
          <a:xfrm>
            <a:off x="0" y="445934"/>
            <a:ext cx="9144000" cy="46975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9" name="Picture 8" descr="A screenshot of a video game&#10;&#10;Description automatically generated">
            <a:extLst>
              <a:ext uri="{FF2B5EF4-FFF2-40B4-BE49-F238E27FC236}">
                <a16:creationId xmlns:a16="http://schemas.microsoft.com/office/drawing/2014/main" id="{4226293A-5ACC-0FA7-3A2A-0613A2ED4E98}"/>
              </a:ext>
            </a:extLst>
          </p:cNvPr>
          <p:cNvPicPr>
            <a:picLocks noChangeAspect="1"/>
          </p:cNvPicPr>
          <p:nvPr/>
        </p:nvPicPr>
        <p:blipFill>
          <a:blip r:embed="rId3"/>
          <a:srcRect l="62971" t="37907" r="15516" b="55222"/>
          <a:stretch/>
        </p:blipFill>
        <p:spPr>
          <a:xfrm>
            <a:off x="5328671" y="1163060"/>
            <a:ext cx="3072377" cy="806670"/>
          </a:xfrm>
          <a:prstGeom prst="rect">
            <a:avLst/>
          </a:prstGeom>
        </p:spPr>
      </p:pic>
      <p:sp>
        <p:nvSpPr>
          <p:cNvPr id="17" name="Rectangle 16">
            <a:extLst>
              <a:ext uri="{FF2B5EF4-FFF2-40B4-BE49-F238E27FC236}">
                <a16:creationId xmlns:a16="http://schemas.microsoft.com/office/drawing/2014/main" id="{350E415A-8448-6945-65F1-372F08041274}"/>
              </a:ext>
            </a:extLst>
          </p:cNvPr>
          <p:cNvSpPr/>
          <p:nvPr/>
        </p:nvSpPr>
        <p:spPr>
          <a:xfrm>
            <a:off x="5109973" y="847453"/>
            <a:ext cx="3848317" cy="350515"/>
          </a:xfrm>
          <a:prstGeom prst="rect">
            <a:avLst/>
          </a:prstGeom>
          <a:solidFill>
            <a:srgbClr val="F3F3F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5816D97C-250C-8F94-E3CE-E76139090750}"/>
              </a:ext>
            </a:extLst>
          </p:cNvPr>
          <p:cNvSpPr/>
          <p:nvPr/>
        </p:nvSpPr>
        <p:spPr>
          <a:xfrm>
            <a:off x="5109973" y="847452"/>
            <a:ext cx="3848318" cy="168313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A3A4AB6F-F728-FA28-C1A2-0D3E428B3EB1}"/>
              </a:ext>
            </a:extLst>
          </p:cNvPr>
          <p:cNvSpPr/>
          <p:nvPr/>
        </p:nvSpPr>
        <p:spPr>
          <a:xfrm>
            <a:off x="5117372" y="2802062"/>
            <a:ext cx="3848318" cy="159693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screenshot of a video game&#10;&#10;Description automatically generated">
            <a:extLst>
              <a:ext uri="{FF2B5EF4-FFF2-40B4-BE49-F238E27FC236}">
                <a16:creationId xmlns:a16="http://schemas.microsoft.com/office/drawing/2014/main" id="{592F943D-E497-B8A4-616E-11136918265E}"/>
              </a:ext>
            </a:extLst>
          </p:cNvPr>
          <p:cNvPicPr>
            <a:picLocks noChangeAspect="1"/>
          </p:cNvPicPr>
          <p:nvPr/>
        </p:nvPicPr>
        <p:blipFill>
          <a:blip r:embed="rId3"/>
          <a:srcRect l="69715" t="46187" r="24837" b="49375"/>
          <a:stretch/>
        </p:blipFill>
        <p:spPr>
          <a:xfrm>
            <a:off x="6107986" y="3439779"/>
            <a:ext cx="512145" cy="342900"/>
          </a:xfrm>
          <a:prstGeom prst="rect">
            <a:avLst/>
          </a:prstGeom>
        </p:spPr>
      </p:pic>
      <p:sp>
        <p:nvSpPr>
          <p:cNvPr id="14" name="TextBox 13">
            <a:extLst>
              <a:ext uri="{FF2B5EF4-FFF2-40B4-BE49-F238E27FC236}">
                <a16:creationId xmlns:a16="http://schemas.microsoft.com/office/drawing/2014/main" id="{D060F786-36C9-0702-7B2A-039E4DD0ECF9}"/>
              </a:ext>
            </a:extLst>
          </p:cNvPr>
          <p:cNvSpPr txBox="1"/>
          <p:nvPr/>
        </p:nvSpPr>
        <p:spPr>
          <a:xfrm>
            <a:off x="5577607" y="875951"/>
            <a:ext cx="2852512" cy="323165"/>
          </a:xfrm>
          <a:prstGeom prst="rect">
            <a:avLst/>
          </a:prstGeom>
          <a:noFill/>
        </p:spPr>
        <p:txBody>
          <a:bodyPr wrap="none" rtlCol="0">
            <a:spAutoFit/>
          </a:bodyPr>
          <a:lstStyle/>
          <a:p>
            <a:r>
              <a:rPr lang="en-US" sz="1500" b="1" dirty="0"/>
              <a:t>Aggregating/contracting platelets</a:t>
            </a:r>
          </a:p>
        </p:txBody>
      </p:sp>
      <p:sp>
        <p:nvSpPr>
          <p:cNvPr id="19" name="TextBox 18">
            <a:extLst>
              <a:ext uri="{FF2B5EF4-FFF2-40B4-BE49-F238E27FC236}">
                <a16:creationId xmlns:a16="http://schemas.microsoft.com/office/drawing/2014/main" id="{CF6E9496-4242-FACA-5646-2E473A1BB5A3}"/>
              </a:ext>
            </a:extLst>
          </p:cNvPr>
          <p:cNvSpPr txBox="1"/>
          <p:nvPr/>
        </p:nvSpPr>
        <p:spPr>
          <a:xfrm>
            <a:off x="5541199" y="2072631"/>
            <a:ext cx="1194926" cy="276999"/>
          </a:xfrm>
          <a:prstGeom prst="rect">
            <a:avLst/>
          </a:prstGeom>
          <a:noFill/>
        </p:spPr>
        <p:txBody>
          <a:bodyPr wrap="square" rtlCol="0">
            <a:spAutoFit/>
          </a:bodyPr>
          <a:lstStyle/>
          <a:p>
            <a:r>
              <a:rPr lang="en-US" sz="1200" b="1" dirty="0">
                <a:latin typeface="Symbol" pitchFamily="2" charset="2"/>
              </a:rPr>
              <a:t>a</a:t>
            </a:r>
            <a:r>
              <a:rPr lang="en-US" sz="1200" b="1" dirty="0"/>
              <a:t>IIb</a:t>
            </a:r>
            <a:r>
              <a:rPr lang="en-US" sz="1200" b="1" dirty="0">
                <a:latin typeface="Symbol" pitchFamily="2" charset="2"/>
              </a:rPr>
              <a:t>b</a:t>
            </a:r>
            <a:r>
              <a:rPr lang="en-US" sz="1200" b="1" dirty="0"/>
              <a:t>3 integrin </a:t>
            </a:r>
          </a:p>
        </p:txBody>
      </p:sp>
      <p:sp>
        <p:nvSpPr>
          <p:cNvPr id="23" name="TextBox 22">
            <a:extLst>
              <a:ext uri="{FF2B5EF4-FFF2-40B4-BE49-F238E27FC236}">
                <a16:creationId xmlns:a16="http://schemas.microsoft.com/office/drawing/2014/main" id="{6557A4EA-207A-5F75-AA72-9CC0668E6777}"/>
              </a:ext>
            </a:extLst>
          </p:cNvPr>
          <p:cNvSpPr txBox="1"/>
          <p:nvPr/>
        </p:nvSpPr>
        <p:spPr>
          <a:xfrm>
            <a:off x="6846772" y="2185908"/>
            <a:ext cx="567752" cy="276999"/>
          </a:xfrm>
          <a:prstGeom prst="rect">
            <a:avLst/>
          </a:prstGeom>
          <a:noFill/>
        </p:spPr>
        <p:txBody>
          <a:bodyPr wrap="square" rtlCol="0">
            <a:spAutoFit/>
          </a:bodyPr>
          <a:lstStyle/>
          <a:p>
            <a:r>
              <a:rPr lang="en-US" sz="1200" b="1" dirty="0"/>
              <a:t>fibrin</a:t>
            </a:r>
          </a:p>
        </p:txBody>
      </p:sp>
      <p:sp>
        <p:nvSpPr>
          <p:cNvPr id="26" name="Rectangle 25">
            <a:extLst>
              <a:ext uri="{FF2B5EF4-FFF2-40B4-BE49-F238E27FC236}">
                <a16:creationId xmlns:a16="http://schemas.microsoft.com/office/drawing/2014/main" id="{DD951BE3-12CC-AF4F-6988-14C18C918963}"/>
              </a:ext>
            </a:extLst>
          </p:cNvPr>
          <p:cNvSpPr/>
          <p:nvPr/>
        </p:nvSpPr>
        <p:spPr>
          <a:xfrm>
            <a:off x="5124977" y="2807439"/>
            <a:ext cx="3840713" cy="350515"/>
          </a:xfrm>
          <a:prstGeom prst="rect">
            <a:avLst/>
          </a:prstGeom>
          <a:solidFill>
            <a:srgbClr val="F3F3F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extBox 26">
            <a:extLst>
              <a:ext uri="{FF2B5EF4-FFF2-40B4-BE49-F238E27FC236}">
                <a16:creationId xmlns:a16="http://schemas.microsoft.com/office/drawing/2014/main" id="{0BFE8A4B-86DA-00F1-0AF8-865C20AAA56B}"/>
              </a:ext>
            </a:extLst>
          </p:cNvPr>
          <p:cNvSpPr txBox="1"/>
          <p:nvPr/>
        </p:nvSpPr>
        <p:spPr>
          <a:xfrm>
            <a:off x="5954820" y="2851025"/>
            <a:ext cx="1970989" cy="323165"/>
          </a:xfrm>
          <a:prstGeom prst="rect">
            <a:avLst/>
          </a:prstGeom>
          <a:noFill/>
        </p:spPr>
        <p:txBody>
          <a:bodyPr wrap="none" rtlCol="0">
            <a:spAutoFit/>
          </a:bodyPr>
          <a:lstStyle/>
          <a:p>
            <a:r>
              <a:rPr lang="en-US" sz="1500" b="1" dirty="0"/>
              <a:t>Procoagulant platelets</a:t>
            </a:r>
          </a:p>
        </p:txBody>
      </p:sp>
      <p:cxnSp>
        <p:nvCxnSpPr>
          <p:cNvPr id="29" name="Straight Arrow Connector 28">
            <a:extLst>
              <a:ext uri="{FF2B5EF4-FFF2-40B4-BE49-F238E27FC236}">
                <a16:creationId xmlns:a16="http://schemas.microsoft.com/office/drawing/2014/main" id="{52026514-794C-9945-5144-0A3061B33BE6}"/>
              </a:ext>
            </a:extLst>
          </p:cNvPr>
          <p:cNvCxnSpPr/>
          <p:nvPr/>
        </p:nvCxnSpPr>
        <p:spPr>
          <a:xfrm flipV="1">
            <a:off x="6248791" y="1758529"/>
            <a:ext cx="240383" cy="3231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5F80C37-940B-3FCC-0E4F-F97D7A4EEA03}"/>
              </a:ext>
            </a:extLst>
          </p:cNvPr>
          <p:cNvCxnSpPr>
            <a:cxnSpLocks/>
          </p:cNvCxnSpPr>
          <p:nvPr/>
        </p:nvCxnSpPr>
        <p:spPr>
          <a:xfrm flipV="1">
            <a:off x="7041531" y="1844011"/>
            <a:ext cx="0" cy="3418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73FD7C7-22E0-3F8B-F28E-5722525E070E}"/>
              </a:ext>
            </a:extLst>
          </p:cNvPr>
          <p:cNvSpPr txBox="1"/>
          <p:nvPr/>
        </p:nvSpPr>
        <p:spPr>
          <a:xfrm>
            <a:off x="7990199" y="2081656"/>
            <a:ext cx="1025287" cy="461665"/>
          </a:xfrm>
          <a:prstGeom prst="rect">
            <a:avLst/>
          </a:prstGeom>
          <a:noFill/>
        </p:spPr>
        <p:txBody>
          <a:bodyPr wrap="square" rtlCol="0">
            <a:spAutoFit/>
          </a:bodyPr>
          <a:lstStyle/>
          <a:p>
            <a:r>
              <a:rPr lang="en-US" sz="1200" b="1" dirty="0"/>
              <a:t>Aggregating platelet</a:t>
            </a:r>
          </a:p>
        </p:txBody>
      </p:sp>
      <p:cxnSp>
        <p:nvCxnSpPr>
          <p:cNvPr id="36" name="Straight Arrow Connector 35">
            <a:extLst>
              <a:ext uri="{FF2B5EF4-FFF2-40B4-BE49-F238E27FC236}">
                <a16:creationId xmlns:a16="http://schemas.microsoft.com/office/drawing/2014/main" id="{40175FD5-B6E9-D37A-43B7-4FD04B04A2A1}"/>
              </a:ext>
            </a:extLst>
          </p:cNvPr>
          <p:cNvCxnSpPr>
            <a:cxnSpLocks/>
          </p:cNvCxnSpPr>
          <p:nvPr/>
        </p:nvCxnSpPr>
        <p:spPr>
          <a:xfrm flipH="1" flipV="1">
            <a:off x="8070231" y="1884121"/>
            <a:ext cx="236796" cy="1975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1550E3C-1EB8-18ED-0518-47E1F84A7870}"/>
              </a:ext>
            </a:extLst>
          </p:cNvPr>
          <p:cNvCxnSpPr>
            <a:cxnSpLocks/>
          </p:cNvCxnSpPr>
          <p:nvPr/>
        </p:nvCxnSpPr>
        <p:spPr>
          <a:xfrm flipH="1">
            <a:off x="7431264" y="3426622"/>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8B3D1C7-8C9D-F68B-BC01-8C6DB4B02F55}"/>
              </a:ext>
            </a:extLst>
          </p:cNvPr>
          <p:cNvCxnSpPr>
            <a:cxnSpLocks/>
          </p:cNvCxnSpPr>
          <p:nvPr/>
        </p:nvCxnSpPr>
        <p:spPr>
          <a:xfrm>
            <a:off x="7523013" y="3412253"/>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EDAAD2FF-599B-8698-3BEC-340692C3855E}"/>
              </a:ext>
            </a:extLst>
          </p:cNvPr>
          <p:cNvSpPr/>
          <p:nvPr/>
        </p:nvSpPr>
        <p:spPr>
          <a:xfrm>
            <a:off x="7431263" y="3252874"/>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45" name="Straight Connector 44">
            <a:extLst>
              <a:ext uri="{FF2B5EF4-FFF2-40B4-BE49-F238E27FC236}">
                <a16:creationId xmlns:a16="http://schemas.microsoft.com/office/drawing/2014/main" id="{9820327F-DFAB-C255-CCAA-0F28EF13E81C}"/>
              </a:ext>
            </a:extLst>
          </p:cNvPr>
          <p:cNvCxnSpPr>
            <a:cxnSpLocks/>
          </p:cNvCxnSpPr>
          <p:nvPr/>
        </p:nvCxnSpPr>
        <p:spPr>
          <a:xfrm flipH="1">
            <a:off x="7631289" y="3426622"/>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3BB8928-BF30-B061-EA99-CA9A8FA99D6F}"/>
              </a:ext>
            </a:extLst>
          </p:cNvPr>
          <p:cNvCxnSpPr>
            <a:cxnSpLocks/>
          </p:cNvCxnSpPr>
          <p:nvPr/>
        </p:nvCxnSpPr>
        <p:spPr>
          <a:xfrm>
            <a:off x="7723038" y="3412253"/>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DBE8E4C8-6C72-5864-C96B-8479AF5F6089}"/>
              </a:ext>
            </a:extLst>
          </p:cNvPr>
          <p:cNvSpPr/>
          <p:nvPr/>
        </p:nvSpPr>
        <p:spPr>
          <a:xfrm>
            <a:off x="7631288" y="3252874"/>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80" name="Straight Connector 79">
            <a:extLst>
              <a:ext uri="{FF2B5EF4-FFF2-40B4-BE49-F238E27FC236}">
                <a16:creationId xmlns:a16="http://schemas.microsoft.com/office/drawing/2014/main" id="{325AAF58-49D5-1B15-40E2-D02E86DACBD0}"/>
              </a:ext>
            </a:extLst>
          </p:cNvPr>
          <p:cNvCxnSpPr>
            <a:cxnSpLocks/>
          </p:cNvCxnSpPr>
          <p:nvPr/>
        </p:nvCxnSpPr>
        <p:spPr>
          <a:xfrm flipH="1">
            <a:off x="7717014" y="3730593"/>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88120A15-A82D-3235-54FE-06BA6CCA1A94}"/>
              </a:ext>
            </a:extLst>
          </p:cNvPr>
          <p:cNvCxnSpPr>
            <a:cxnSpLocks/>
          </p:cNvCxnSpPr>
          <p:nvPr/>
        </p:nvCxnSpPr>
        <p:spPr>
          <a:xfrm>
            <a:off x="7630499" y="3730593"/>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82" name="Oval 81">
            <a:extLst>
              <a:ext uri="{FF2B5EF4-FFF2-40B4-BE49-F238E27FC236}">
                <a16:creationId xmlns:a16="http://schemas.microsoft.com/office/drawing/2014/main" id="{F91C4FAB-76B2-98AF-23B9-367D4065EADE}"/>
              </a:ext>
            </a:extLst>
          </p:cNvPr>
          <p:cNvSpPr/>
          <p:nvPr/>
        </p:nvSpPr>
        <p:spPr>
          <a:xfrm>
            <a:off x="7608738" y="3961176"/>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83" name="Straight Connector 82">
            <a:extLst>
              <a:ext uri="{FF2B5EF4-FFF2-40B4-BE49-F238E27FC236}">
                <a16:creationId xmlns:a16="http://schemas.microsoft.com/office/drawing/2014/main" id="{B2531E4E-6C11-2BEF-34D4-1CB96F49C6DA}"/>
              </a:ext>
            </a:extLst>
          </p:cNvPr>
          <p:cNvCxnSpPr>
            <a:cxnSpLocks/>
          </p:cNvCxnSpPr>
          <p:nvPr/>
        </p:nvCxnSpPr>
        <p:spPr>
          <a:xfrm flipH="1">
            <a:off x="7516989" y="3730593"/>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7A13CECE-DD73-43B8-4560-6F722DD2D3F9}"/>
              </a:ext>
            </a:extLst>
          </p:cNvPr>
          <p:cNvCxnSpPr>
            <a:cxnSpLocks/>
          </p:cNvCxnSpPr>
          <p:nvPr/>
        </p:nvCxnSpPr>
        <p:spPr>
          <a:xfrm>
            <a:off x="7430474" y="3730593"/>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85" name="Oval 84">
            <a:extLst>
              <a:ext uri="{FF2B5EF4-FFF2-40B4-BE49-F238E27FC236}">
                <a16:creationId xmlns:a16="http://schemas.microsoft.com/office/drawing/2014/main" id="{6269773F-7423-19CD-0366-6AF2E423B3FE}"/>
              </a:ext>
            </a:extLst>
          </p:cNvPr>
          <p:cNvSpPr/>
          <p:nvPr/>
        </p:nvSpPr>
        <p:spPr>
          <a:xfrm>
            <a:off x="7408713" y="3961176"/>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96" name="Straight Connector 95">
            <a:extLst>
              <a:ext uri="{FF2B5EF4-FFF2-40B4-BE49-F238E27FC236}">
                <a16:creationId xmlns:a16="http://schemas.microsoft.com/office/drawing/2014/main" id="{CE1945EA-1BB5-C492-6A5B-CC097AAD5C2C}"/>
              </a:ext>
            </a:extLst>
          </p:cNvPr>
          <p:cNvCxnSpPr>
            <a:cxnSpLocks/>
          </p:cNvCxnSpPr>
          <p:nvPr/>
        </p:nvCxnSpPr>
        <p:spPr>
          <a:xfrm>
            <a:off x="7276999" y="3688764"/>
            <a:ext cx="641552"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21776E88-36F0-8567-4193-B70CC5966CB0}"/>
              </a:ext>
            </a:extLst>
          </p:cNvPr>
          <p:cNvSpPr txBox="1"/>
          <p:nvPr/>
        </p:nvSpPr>
        <p:spPr>
          <a:xfrm>
            <a:off x="6778990" y="3402265"/>
            <a:ext cx="474810" cy="248209"/>
          </a:xfrm>
          <a:prstGeom prst="rect">
            <a:avLst/>
          </a:prstGeom>
          <a:noFill/>
        </p:spPr>
        <p:txBody>
          <a:bodyPr wrap="none" rtlCol="0">
            <a:spAutoFit/>
          </a:bodyPr>
          <a:lstStyle/>
          <a:p>
            <a:r>
              <a:rPr lang="en-US" sz="1013" dirty="0"/>
              <a:t>outer</a:t>
            </a:r>
          </a:p>
        </p:txBody>
      </p:sp>
      <p:sp>
        <p:nvSpPr>
          <p:cNvPr id="98" name="TextBox 97">
            <a:extLst>
              <a:ext uri="{FF2B5EF4-FFF2-40B4-BE49-F238E27FC236}">
                <a16:creationId xmlns:a16="http://schemas.microsoft.com/office/drawing/2014/main" id="{9590E08D-2BC0-3C74-4C63-23BEEC3B54F6}"/>
              </a:ext>
            </a:extLst>
          </p:cNvPr>
          <p:cNvSpPr txBox="1"/>
          <p:nvPr/>
        </p:nvSpPr>
        <p:spPr>
          <a:xfrm>
            <a:off x="6768663" y="3667351"/>
            <a:ext cx="461986" cy="248209"/>
          </a:xfrm>
          <a:prstGeom prst="rect">
            <a:avLst/>
          </a:prstGeom>
          <a:noFill/>
        </p:spPr>
        <p:txBody>
          <a:bodyPr wrap="none" rtlCol="0">
            <a:spAutoFit/>
          </a:bodyPr>
          <a:lstStyle/>
          <a:p>
            <a:r>
              <a:rPr lang="en-US" sz="1013" dirty="0"/>
              <a:t>inner</a:t>
            </a:r>
          </a:p>
        </p:txBody>
      </p:sp>
      <p:cxnSp>
        <p:nvCxnSpPr>
          <p:cNvPr id="101" name="Straight Arrow Connector 100">
            <a:extLst>
              <a:ext uri="{FF2B5EF4-FFF2-40B4-BE49-F238E27FC236}">
                <a16:creationId xmlns:a16="http://schemas.microsoft.com/office/drawing/2014/main" id="{D6057E26-F375-74A7-F091-F8BF89442DA3}"/>
              </a:ext>
            </a:extLst>
          </p:cNvPr>
          <p:cNvCxnSpPr>
            <a:cxnSpLocks/>
          </p:cNvCxnSpPr>
          <p:nvPr/>
        </p:nvCxnSpPr>
        <p:spPr>
          <a:xfrm>
            <a:off x="7990198" y="3679263"/>
            <a:ext cx="28214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C48A6EB7-0471-E085-5042-4A6AC454D3A9}"/>
              </a:ext>
            </a:extLst>
          </p:cNvPr>
          <p:cNvCxnSpPr>
            <a:cxnSpLocks/>
          </p:cNvCxnSpPr>
          <p:nvPr/>
        </p:nvCxnSpPr>
        <p:spPr>
          <a:xfrm rot="10800000" flipH="1">
            <a:off x="8408649" y="3417886"/>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1AD049F5-B89D-9F48-9314-71B3D79212A5}"/>
              </a:ext>
            </a:extLst>
          </p:cNvPr>
          <p:cNvCxnSpPr>
            <a:cxnSpLocks/>
          </p:cNvCxnSpPr>
          <p:nvPr/>
        </p:nvCxnSpPr>
        <p:spPr>
          <a:xfrm rot="10800000">
            <a:off x="8500398" y="3403517"/>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106" name="Oval 105">
            <a:extLst>
              <a:ext uri="{FF2B5EF4-FFF2-40B4-BE49-F238E27FC236}">
                <a16:creationId xmlns:a16="http://schemas.microsoft.com/office/drawing/2014/main" id="{0D57D6C1-ABD2-CF73-D8FA-F39CD3B62BDB}"/>
              </a:ext>
            </a:extLst>
          </p:cNvPr>
          <p:cNvSpPr/>
          <p:nvPr/>
        </p:nvSpPr>
        <p:spPr>
          <a:xfrm rot="10800000">
            <a:off x="8408648" y="3244138"/>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07" name="Straight Connector 106">
            <a:extLst>
              <a:ext uri="{FF2B5EF4-FFF2-40B4-BE49-F238E27FC236}">
                <a16:creationId xmlns:a16="http://schemas.microsoft.com/office/drawing/2014/main" id="{9AF09C20-933E-B9F9-9DC3-73A59FB29AE3}"/>
              </a:ext>
            </a:extLst>
          </p:cNvPr>
          <p:cNvCxnSpPr>
            <a:cxnSpLocks/>
          </p:cNvCxnSpPr>
          <p:nvPr/>
        </p:nvCxnSpPr>
        <p:spPr>
          <a:xfrm rot="10800000" flipH="1">
            <a:off x="8608674" y="3417886"/>
            <a:ext cx="63175" cy="228286"/>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68C94393-4B64-8A0F-5524-B767F8A46712}"/>
              </a:ext>
            </a:extLst>
          </p:cNvPr>
          <p:cNvCxnSpPr>
            <a:cxnSpLocks/>
          </p:cNvCxnSpPr>
          <p:nvPr/>
        </p:nvCxnSpPr>
        <p:spPr>
          <a:xfrm rot="10800000">
            <a:off x="8700423" y="3403517"/>
            <a:ext cx="57940" cy="242654"/>
          </a:xfrm>
          <a:prstGeom prst="line">
            <a:avLst/>
          </a:prstGeom>
          <a:ln>
            <a:solidFill>
              <a:srgbClr val="2A2C8B"/>
            </a:solidFill>
          </a:ln>
        </p:spPr>
        <p:style>
          <a:lnRef idx="2">
            <a:schemeClr val="accent1"/>
          </a:lnRef>
          <a:fillRef idx="0">
            <a:schemeClr val="accent1"/>
          </a:fillRef>
          <a:effectRef idx="1">
            <a:schemeClr val="accent1"/>
          </a:effectRef>
          <a:fontRef idx="minor">
            <a:schemeClr val="tx1"/>
          </a:fontRef>
        </p:style>
      </p:cxnSp>
      <p:sp>
        <p:nvSpPr>
          <p:cNvPr id="109" name="Oval 108">
            <a:extLst>
              <a:ext uri="{FF2B5EF4-FFF2-40B4-BE49-F238E27FC236}">
                <a16:creationId xmlns:a16="http://schemas.microsoft.com/office/drawing/2014/main" id="{3865F8B6-9422-DD8D-8260-838C693E4116}"/>
              </a:ext>
            </a:extLst>
          </p:cNvPr>
          <p:cNvSpPr/>
          <p:nvPr/>
        </p:nvSpPr>
        <p:spPr>
          <a:xfrm rot="10800000">
            <a:off x="8608673" y="3244138"/>
            <a:ext cx="171450" cy="171450"/>
          </a:xfrm>
          <a:prstGeom prst="ellipse">
            <a:avLst/>
          </a:prstGeom>
          <a:solidFill>
            <a:srgbClr val="52A8DC"/>
          </a:solidFill>
          <a:ln>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4" name="Straight Connector 123">
            <a:extLst>
              <a:ext uri="{FF2B5EF4-FFF2-40B4-BE49-F238E27FC236}">
                <a16:creationId xmlns:a16="http://schemas.microsoft.com/office/drawing/2014/main" id="{14ADE3A1-9273-D79B-A578-A36B0ABE3BB2}"/>
              </a:ext>
            </a:extLst>
          </p:cNvPr>
          <p:cNvCxnSpPr>
            <a:cxnSpLocks/>
          </p:cNvCxnSpPr>
          <p:nvPr/>
        </p:nvCxnSpPr>
        <p:spPr>
          <a:xfrm rot="10800000" flipH="1">
            <a:off x="8695188" y="3724847"/>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86AF9484-E10D-0941-1344-0E971DE02305}"/>
              </a:ext>
            </a:extLst>
          </p:cNvPr>
          <p:cNvCxnSpPr>
            <a:cxnSpLocks/>
          </p:cNvCxnSpPr>
          <p:nvPr/>
        </p:nvCxnSpPr>
        <p:spPr>
          <a:xfrm rot="10800000">
            <a:off x="8608674" y="3724847"/>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6" name="Oval 125">
            <a:extLst>
              <a:ext uri="{FF2B5EF4-FFF2-40B4-BE49-F238E27FC236}">
                <a16:creationId xmlns:a16="http://schemas.microsoft.com/office/drawing/2014/main" id="{F7569F80-341A-2CB5-64CB-9461D9A4A661}"/>
              </a:ext>
            </a:extLst>
          </p:cNvPr>
          <p:cNvSpPr/>
          <p:nvPr/>
        </p:nvSpPr>
        <p:spPr>
          <a:xfrm rot="10800000">
            <a:off x="8586913" y="3955430"/>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7" name="Straight Connector 126">
            <a:extLst>
              <a:ext uri="{FF2B5EF4-FFF2-40B4-BE49-F238E27FC236}">
                <a16:creationId xmlns:a16="http://schemas.microsoft.com/office/drawing/2014/main" id="{2C90015F-5025-8AAB-94C4-4F86CD992A21}"/>
              </a:ext>
            </a:extLst>
          </p:cNvPr>
          <p:cNvCxnSpPr>
            <a:cxnSpLocks/>
          </p:cNvCxnSpPr>
          <p:nvPr/>
        </p:nvCxnSpPr>
        <p:spPr>
          <a:xfrm rot="10800000" flipH="1">
            <a:off x="8495163" y="3724847"/>
            <a:ext cx="63175" cy="2282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6920AE92-4B71-E65C-3EF9-22149A1B0B8D}"/>
              </a:ext>
            </a:extLst>
          </p:cNvPr>
          <p:cNvCxnSpPr>
            <a:cxnSpLocks/>
          </p:cNvCxnSpPr>
          <p:nvPr/>
        </p:nvCxnSpPr>
        <p:spPr>
          <a:xfrm rot="10800000">
            <a:off x="8408649" y="3724847"/>
            <a:ext cx="57940" cy="242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9" name="Oval 128">
            <a:extLst>
              <a:ext uri="{FF2B5EF4-FFF2-40B4-BE49-F238E27FC236}">
                <a16:creationId xmlns:a16="http://schemas.microsoft.com/office/drawing/2014/main" id="{3B75104C-BE9E-B16D-07DD-8510B3B1FEF9}"/>
              </a:ext>
            </a:extLst>
          </p:cNvPr>
          <p:cNvSpPr/>
          <p:nvPr/>
        </p:nvSpPr>
        <p:spPr>
          <a:xfrm rot="10800000">
            <a:off x="8386888" y="3955430"/>
            <a:ext cx="171450" cy="171450"/>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30" name="Straight Connector 129">
            <a:extLst>
              <a:ext uri="{FF2B5EF4-FFF2-40B4-BE49-F238E27FC236}">
                <a16:creationId xmlns:a16="http://schemas.microsoft.com/office/drawing/2014/main" id="{53505C71-D8D4-D915-715A-A4ED6BC1A79D}"/>
              </a:ext>
            </a:extLst>
          </p:cNvPr>
          <p:cNvCxnSpPr>
            <a:cxnSpLocks/>
          </p:cNvCxnSpPr>
          <p:nvPr/>
        </p:nvCxnSpPr>
        <p:spPr>
          <a:xfrm>
            <a:off x="8319543" y="3685233"/>
            <a:ext cx="586912"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9C7A8050-7002-0DEA-B188-1CE02537A6F3}"/>
              </a:ext>
            </a:extLst>
          </p:cNvPr>
          <p:cNvCxnSpPr>
            <a:cxnSpLocks/>
          </p:cNvCxnSpPr>
          <p:nvPr/>
        </p:nvCxnSpPr>
        <p:spPr>
          <a:xfrm rot="10800000" flipH="1">
            <a:off x="5540032" y="3575860"/>
            <a:ext cx="126367" cy="409363"/>
          </a:xfrm>
          <a:prstGeom prst="line">
            <a:avLst/>
          </a:prstGeom>
          <a:ln w="28575">
            <a:solidFill>
              <a:srgbClr val="2A2C8B"/>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32134664-293D-7340-B8EC-68D6AA2CA1E1}"/>
              </a:ext>
            </a:extLst>
          </p:cNvPr>
          <p:cNvCxnSpPr>
            <a:cxnSpLocks/>
          </p:cNvCxnSpPr>
          <p:nvPr/>
        </p:nvCxnSpPr>
        <p:spPr>
          <a:xfrm rot="10800000">
            <a:off x="5723557" y="3555833"/>
            <a:ext cx="115895" cy="435128"/>
          </a:xfrm>
          <a:prstGeom prst="line">
            <a:avLst/>
          </a:prstGeom>
          <a:ln w="28575">
            <a:solidFill>
              <a:srgbClr val="2A2C8B"/>
            </a:solidFill>
          </a:ln>
        </p:spPr>
        <p:style>
          <a:lnRef idx="2">
            <a:schemeClr val="accent1"/>
          </a:lnRef>
          <a:fillRef idx="0">
            <a:schemeClr val="accent1"/>
          </a:fillRef>
          <a:effectRef idx="1">
            <a:schemeClr val="accent1"/>
          </a:effectRef>
          <a:fontRef idx="minor">
            <a:schemeClr val="tx1"/>
          </a:fontRef>
        </p:style>
      </p:cxnSp>
      <p:sp>
        <p:nvSpPr>
          <p:cNvPr id="139" name="Oval 138">
            <a:extLst>
              <a:ext uri="{FF2B5EF4-FFF2-40B4-BE49-F238E27FC236}">
                <a16:creationId xmlns:a16="http://schemas.microsoft.com/office/drawing/2014/main" id="{D57C6F20-29CE-D2DF-DE83-F9E278132ABB}"/>
              </a:ext>
            </a:extLst>
          </p:cNvPr>
          <p:cNvSpPr/>
          <p:nvPr/>
        </p:nvSpPr>
        <p:spPr>
          <a:xfrm rot="10800000">
            <a:off x="5540032" y="3270034"/>
            <a:ext cx="342947" cy="307445"/>
          </a:xfrm>
          <a:prstGeom prst="ellipse">
            <a:avLst/>
          </a:prstGeom>
          <a:solidFill>
            <a:srgbClr val="52A8DC"/>
          </a:solidFill>
          <a:ln w="28575">
            <a:solidFill>
              <a:srgbClr val="2A2C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0" name="TextBox 139">
            <a:extLst>
              <a:ext uri="{FF2B5EF4-FFF2-40B4-BE49-F238E27FC236}">
                <a16:creationId xmlns:a16="http://schemas.microsoft.com/office/drawing/2014/main" id="{152B7454-5ED4-150C-AE5C-BD872F515DE4}"/>
              </a:ext>
            </a:extLst>
          </p:cNvPr>
          <p:cNvSpPr txBox="1"/>
          <p:nvPr/>
        </p:nvSpPr>
        <p:spPr>
          <a:xfrm>
            <a:off x="5146659" y="4026592"/>
            <a:ext cx="1653209" cy="276999"/>
          </a:xfrm>
          <a:prstGeom prst="rect">
            <a:avLst/>
          </a:prstGeom>
          <a:noFill/>
        </p:spPr>
        <p:txBody>
          <a:bodyPr wrap="none" rtlCol="0">
            <a:spAutoFit/>
          </a:bodyPr>
          <a:lstStyle/>
          <a:p>
            <a:r>
              <a:rPr lang="en-US" sz="1200" dirty="0"/>
              <a:t>Phosphatidylserine (PS)</a:t>
            </a:r>
          </a:p>
        </p:txBody>
      </p:sp>
      <p:cxnSp>
        <p:nvCxnSpPr>
          <p:cNvPr id="143" name="Straight Connector 142">
            <a:extLst>
              <a:ext uri="{FF2B5EF4-FFF2-40B4-BE49-F238E27FC236}">
                <a16:creationId xmlns:a16="http://schemas.microsoft.com/office/drawing/2014/main" id="{46B59B65-6D37-F3DA-5EB2-F37B5FDD1EBC}"/>
              </a:ext>
            </a:extLst>
          </p:cNvPr>
          <p:cNvCxnSpPr>
            <a:cxnSpLocks/>
          </p:cNvCxnSpPr>
          <p:nvPr/>
        </p:nvCxnSpPr>
        <p:spPr>
          <a:xfrm>
            <a:off x="5601998" y="3423756"/>
            <a:ext cx="19959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8" name="Picture 147" descr="A screenshot of a video game&#10;&#10;Description automatically generated">
            <a:extLst>
              <a:ext uri="{FF2B5EF4-FFF2-40B4-BE49-F238E27FC236}">
                <a16:creationId xmlns:a16="http://schemas.microsoft.com/office/drawing/2014/main" id="{8C2C306F-08B6-60B0-4F7E-4BFC0DFFF9F4}"/>
              </a:ext>
            </a:extLst>
          </p:cNvPr>
          <p:cNvPicPr>
            <a:picLocks noChangeAspect="1"/>
          </p:cNvPicPr>
          <p:nvPr/>
        </p:nvPicPr>
        <p:blipFill>
          <a:blip r:embed="rId4">
            <a:alphaModFix/>
          </a:blip>
          <a:srcRect l="46534" t="77549" r="26112" b="1513"/>
          <a:stretch/>
        </p:blipFill>
        <p:spPr>
          <a:xfrm>
            <a:off x="125810" y="1226954"/>
            <a:ext cx="4732020" cy="2950267"/>
          </a:xfrm>
          <a:prstGeom prst="rect">
            <a:avLst/>
          </a:prstGeom>
        </p:spPr>
      </p:pic>
      <p:sp>
        <p:nvSpPr>
          <p:cNvPr id="7" name="Rectangle 6">
            <a:extLst>
              <a:ext uri="{FF2B5EF4-FFF2-40B4-BE49-F238E27FC236}">
                <a16:creationId xmlns:a16="http://schemas.microsoft.com/office/drawing/2014/main" id="{49A8C41B-1874-24C3-A167-F4560E67FDBE}"/>
              </a:ext>
            </a:extLst>
          </p:cNvPr>
          <p:cNvSpPr/>
          <p:nvPr/>
        </p:nvSpPr>
        <p:spPr bwMode="auto">
          <a:xfrm>
            <a:off x="0" y="4231"/>
            <a:ext cx="9144000" cy="441703"/>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Platelets in hemostasis</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797194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BCEE-BF26-47AE-9693-AEB4DAEF00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C562F4-2CB7-C7C9-E78E-91DB6A9B4880}"/>
              </a:ext>
            </a:extLst>
          </p:cNvPr>
          <p:cNvPicPr>
            <a:picLocks noChangeAspect="1"/>
          </p:cNvPicPr>
          <p:nvPr/>
        </p:nvPicPr>
        <p:blipFill>
          <a:blip r:embed="rId3"/>
          <a:stretch>
            <a:fillRect/>
          </a:stretch>
        </p:blipFill>
        <p:spPr>
          <a:xfrm>
            <a:off x="834390" y="521995"/>
            <a:ext cx="7475220" cy="4260668"/>
          </a:xfrm>
          <a:prstGeom prst="rect">
            <a:avLst/>
          </a:prstGeom>
        </p:spPr>
      </p:pic>
      <p:sp>
        <p:nvSpPr>
          <p:cNvPr id="6" name="Rectangle 5">
            <a:extLst>
              <a:ext uri="{FF2B5EF4-FFF2-40B4-BE49-F238E27FC236}">
                <a16:creationId xmlns:a16="http://schemas.microsoft.com/office/drawing/2014/main" id="{434D1A6B-486E-D7B2-999D-AA5719EAE867}"/>
              </a:ext>
            </a:extLst>
          </p:cNvPr>
          <p:cNvSpPr/>
          <p:nvPr/>
        </p:nvSpPr>
        <p:spPr bwMode="auto">
          <a:xfrm>
            <a:off x="0" y="0"/>
            <a:ext cx="9144000" cy="441703"/>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What about endogenous/dysfunctional platelets? </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
        <p:nvSpPr>
          <p:cNvPr id="8" name="TextBox 7">
            <a:extLst>
              <a:ext uri="{FF2B5EF4-FFF2-40B4-BE49-F238E27FC236}">
                <a16:creationId xmlns:a16="http://schemas.microsoft.com/office/drawing/2014/main" id="{18421703-0EA0-8FD7-E568-872D9319CB16}"/>
              </a:ext>
            </a:extLst>
          </p:cNvPr>
          <p:cNvSpPr txBox="1"/>
          <p:nvPr/>
        </p:nvSpPr>
        <p:spPr>
          <a:xfrm>
            <a:off x="6149340" y="4782663"/>
            <a:ext cx="2994660" cy="300082"/>
          </a:xfrm>
          <a:prstGeom prst="rect">
            <a:avLst/>
          </a:prstGeom>
          <a:noFill/>
        </p:spPr>
        <p:txBody>
          <a:bodyPr wrap="square" rtlCol="0">
            <a:spAutoFit/>
          </a:bodyPr>
          <a:lstStyle/>
          <a:p>
            <a:r>
              <a:rPr lang="en-US" b="1" i="1" dirty="0"/>
              <a:t>Lee et al., Curr </a:t>
            </a:r>
            <a:r>
              <a:rPr lang="en-US" b="1" i="1" dirty="0" err="1"/>
              <a:t>Opin</a:t>
            </a:r>
            <a:r>
              <a:rPr lang="en-US" b="1" i="1" dirty="0"/>
              <a:t> </a:t>
            </a:r>
            <a:r>
              <a:rPr lang="en-US" b="1" i="1" dirty="0" err="1"/>
              <a:t>Hematol</a:t>
            </a:r>
            <a:r>
              <a:rPr lang="en-US" b="1" i="1" dirty="0"/>
              <a:t> 2020</a:t>
            </a:r>
          </a:p>
        </p:txBody>
      </p:sp>
      <p:sp>
        <p:nvSpPr>
          <p:cNvPr id="16" name="Rectangle 15">
            <a:extLst>
              <a:ext uri="{FF2B5EF4-FFF2-40B4-BE49-F238E27FC236}">
                <a16:creationId xmlns:a16="http://schemas.microsoft.com/office/drawing/2014/main" id="{EB794732-66B1-6954-5BC8-F7F79D7CDFA4}"/>
              </a:ext>
            </a:extLst>
          </p:cNvPr>
          <p:cNvSpPr/>
          <p:nvPr/>
        </p:nvSpPr>
        <p:spPr>
          <a:xfrm>
            <a:off x="982980" y="3006090"/>
            <a:ext cx="7075170" cy="1696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4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3"/>
            <a:ext cx="8229600" cy="2441682"/>
          </a:xfrm>
        </p:spPr>
        <p:txBody>
          <a:bodyPr/>
          <a:lstStyle/>
          <a:p>
            <a:r>
              <a:rPr lang="en-US" b="1" dirty="0"/>
              <a:t>platelet counts &gt; 10-20 x 10</a:t>
            </a:r>
            <a:r>
              <a:rPr lang="en-US" b="1" baseline="30000" dirty="0"/>
              <a:t>9</a:t>
            </a:r>
            <a:r>
              <a:rPr lang="en-US" b="1" dirty="0"/>
              <a:t>/L are sufficient to prevent spontaneous bleeding </a:t>
            </a:r>
          </a:p>
          <a:p>
            <a:r>
              <a:rPr lang="en-US" b="1" dirty="0">
                <a:solidFill>
                  <a:srgbClr val="002060"/>
                </a:solidFill>
              </a:rPr>
              <a:t>platelet counts &gt; 50 x 10</a:t>
            </a:r>
            <a:r>
              <a:rPr lang="en-US" b="1" baseline="30000" dirty="0">
                <a:solidFill>
                  <a:srgbClr val="002060"/>
                </a:solidFill>
              </a:rPr>
              <a:t>9</a:t>
            </a:r>
            <a:r>
              <a:rPr lang="en-US" b="1" dirty="0">
                <a:solidFill>
                  <a:srgbClr val="002060"/>
                </a:solidFill>
              </a:rPr>
              <a:t>/L are required to prevent bleeding following major surgery </a:t>
            </a:r>
          </a:p>
          <a:p>
            <a:r>
              <a:rPr lang="en-US" b="1" dirty="0"/>
              <a:t>transfusion of 3 x 10</a:t>
            </a:r>
            <a:r>
              <a:rPr lang="en-US" b="1" baseline="30000" dirty="0"/>
              <a:t>11</a:t>
            </a:r>
            <a:r>
              <a:rPr lang="en-US" b="1" dirty="0"/>
              <a:t> platelets (1 apheresis unit) increases the peripheral platelet count in a patient by ~ 30 x 10</a:t>
            </a:r>
            <a:r>
              <a:rPr lang="en-US" b="1" baseline="30000" dirty="0"/>
              <a:t>9</a:t>
            </a:r>
            <a:r>
              <a:rPr lang="en-US" b="1" dirty="0"/>
              <a:t>/L </a:t>
            </a:r>
          </a:p>
        </p:txBody>
      </p:sp>
      <p:sp>
        <p:nvSpPr>
          <p:cNvPr id="2" name="Rectangle 1">
            <a:extLst>
              <a:ext uri="{FF2B5EF4-FFF2-40B4-BE49-F238E27FC236}">
                <a16:creationId xmlns:a16="http://schemas.microsoft.com/office/drawing/2014/main" id="{B82B76EE-9187-CC1B-CC17-BDBCD05CD3D6}"/>
              </a:ext>
            </a:extLst>
          </p:cNvPr>
          <p:cNvSpPr/>
          <p:nvPr/>
        </p:nvSpPr>
        <p:spPr bwMode="auto">
          <a:xfrm>
            <a:off x="0" y="0"/>
            <a:ext cx="9144000" cy="821531"/>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Current transfusion guidelines for thrombocytopenic patients (based on clinical experience) </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216370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3"/>
            <a:ext cx="8229600" cy="2022019"/>
          </a:xfrm>
        </p:spPr>
        <p:txBody>
          <a:bodyPr>
            <a:normAutofit fontScale="92500" lnSpcReduction="20000"/>
          </a:bodyPr>
          <a:lstStyle/>
          <a:p>
            <a:pPr marL="0" indent="0">
              <a:buNone/>
            </a:pPr>
            <a:r>
              <a:rPr lang="en-US" b="1" dirty="0"/>
              <a:t>GT patient transfused with platelets to control bleeding associated with tonsillectomy and adenoidectomy </a:t>
            </a:r>
          </a:p>
          <a:p>
            <a:pPr marL="0" indent="0">
              <a:buNone/>
            </a:pPr>
            <a:r>
              <a:rPr lang="en-US" b="1" dirty="0">
                <a:solidFill>
                  <a:srgbClr val="002060"/>
                </a:solidFill>
              </a:rPr>
              <a:t>apheresis platelets from 1 donor -&gt; post-transfusion </a:t>
            </a:r>
            <a:r>
              <a:rPr lang="en-US" b="1" dirty="0" err="1">
                <a:solidFill>
                  <a:srgbClr val="002060"/>
                </a:solidFill>
              </a:rPr>
              <a:t>GT:normal</a:t>
            </a:r>
            <a:r>
              <a:rPr lang="en-US" b="1" dirty="0">
                <a:solidFill>
                  <a:srgbClr val="002060"/>
                </a:solidFill>
              </a:rPr>
              <a:t> platelet ratio of ~5:1 -&gt; bleeding</a:t>
            </a:r>
          </a:p>
          <a:p>
            <a:pPr marL="0" indent="0">
              <a:buNone/>
            </a:pPr>
            <a:r>
              <a:rPr lang="en-US" b="1" dirty="0"/>
              <a:t>apheresis platelets from 4 donors -&gt; post-transfusion </a:t>
            </a:r>
            <a:r>
              <a:rPr lang="en-US" b="1" dirty="0" err="1"/>
              <a:t>GT:normal</a:t>
            </a:r>
            <a:r>
              <a:rPr lang="en-US" b="1" dirty="0"/>
              <a:t> platelet ratio of ~1:1 -&gt; NO bleeding</a:t>
            </a:r>
          </a:p>
        </p:txBody>
      </p:sp>
      <p:sp>
        <p:nvSpPr>
          <p:cNvPr id="2" name="Rectangle 1">
            <a:extLst>
              <a:ext uri="{FF2B5EF4-FFF2-40B4-BE49-F238E27FC236}">
                <a16:creationId xmlns:a16="http://schemas.microsoft.com/office/drawing/2014/main" id="{05AABFCC-FF10-BD4A-916C-9E5758229DAB}"/>
              </a:ext>
            </a:extLst>
          </p:cNvPr>
          <p:cNvSpPr/>
          <p:nvPr/>
        </p:nvSpPr>
        <p:spPr>
          <a:xfrm>
            <a:off x="5418742" y="4562542"/>
            <a:ext cx="3539174" cy="323165"/>
          </a:xfrm>
          <a:prstGeom prst="rect">
            <a:avLst/>
          </a:prstGeom>
        </p:spPr>
        <p:txBody>
          <a:bodyPr wrap="none">
            <a:spAutoFit/>
          </a:bodyPr>
          <a:lstStyle/>
          <a:p>
            <a:r>
              <a:rPr lang="en-US" sz="1500" b="1" dirty="0">
                <a:latin typeface="Calibri" panose="020F0502020204030204" pitchFamily="34" charset="0"/>
                <a:ea typeface="Calibri" panose="020F0502020204030204" pitchFamily="34" charset="0"/>
                <a:cs typeface="Calibri" panose="020F0502020204030204" pitchFamily="34" charset="0"/>
              </a:rPr>
              <a:t>Jennings, J. </a:t>
            </a:r>
            <a:r>
              <a:rPr lang="en-US" sz="1500" b="1" dirty="0" err="1">
                <a:latin typeface="Calibri" panose="020F0502020204030204" pitchFamily="34" charset="0"/>
                <a:ea typeface="Calibri" panose="020F0502020204030204" pitchFamily="34" charset="0"/>
                <a:cs typeface="Calibri" panose="020F0502020204030204" pitchFamily="34" charset="0"/>
              </a:rPr>
              <a:t>Pediatr</a:t>
            </a:r>
            <a:r>
              <a:rPr lang="en-US" sz="1500" b="1" dirty="0">
                <a:latin typeface="Calibri" panose="020F0502020204030204" pitchFamily="34" charset="0"/>
                <a:ea typeface="Calibri" panose="020F0502020204030204" pitchFamily="34" charset="0"/>
                <a:cs typeface="Calibri" panose="020F0502020204030204" pitchFamily="34" charset="0"/>
              </a:rPr>
              <a:t>. </a:t>
            </a:r>
            <a:r>
              <a:rPr lang="en-US" sz="1500" b="1" dirty="0" err="1">
                <a:latin typeface="Calibri" panose="020F0502020204030204" pitchFamily="34" charset="0"/>
                <a:ea typeface="Calibri" panose="020F0502020204030204" pitchFamily="34" charset="0"/>
                <a:cs typeface="Calibri" panose="020F0502020204030204" pitchFamily="34" charset="0"/>
              </a:rPr>
              <a:t>Hematol</a:t>
            </a:r>
            <a:r>
              <a:rPr lang="en-US" sz="1500" b="1" dirty="0">
                <a:latin typeface="Calibri" panose="020F0502020204030204" pitchFamily="34" charset="0"/>
                <a:ea typeface="Calibri" panose="020F0502020204030204" pitchFamily="34" charset="0"/>
                <a:cs typeface="Calibri" panose="020F0502020204030204" pitchFamily="34" charset="0"/>
              </a:rPr>
              <a:t>. Oncol. 1991</a:t>
            </a:r>
            <a:r>
              <a:rPr lang="en-US" sz="1500" b="1" dirty="0">
                <a:latin typeface="Calibri" panose="020F0502020204030204" pitchFamily="34" charset="0"/>
                <a:cs typeface="Calibri" panose="020F0502020204030204" pitchFamily="34" charset="0"/>
              </a:rPr>
              <a:t> </a:t>
            </a:r>
          </a:p>
        </p:txBody>
      </p:sp>
      <p:sp>
        <p:nvSpPr>
          <p:cNvPr id="6" name="Content Placeholder 2">
            <a:extLst>
              <a:ext uri="{FF2B5EF4-FFF2-40B4-BE49-F238E27FC236}">
                <a16:creationId xmlns:a16="http://schemas.microsoft.com/office/drawing/2014/main" id="{1877087A-A4F3-8447-9099-9D91855107EA}"/>
              </a:ext>
            </a:extLst>
          </p:cNvPr>
          <p:cNvSpPr txBox="1">
            <a:spLocks/>
          </p:cNvSpPr>
          <p:nvPr/>
        </p:nvSpPr>
        <p:spPr>
          <a:xfrm>
            <a:off x="457200" y="3488236"/>
            <a:ext cx="8229600" cy="36739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solidFill>
                  <a:srgbClr val="C00000"/>
                </a:solidFill>
                <a:highlight>
                  <a:srgbClr val="FFFF00"/>
                </a:highlight>
              </a:rPr>
              <a:t>Do endogenous platelets negatively affect transfused platelets???</a:t>
            </a:r>
          </a:p>
        </p:txBody>
      </p:sp>
      <p:sp>
        <p:nvSpPr>
          <p:cNvPr id="4" name="Rectangle 3">
            <a:extLst>
              <a:ext uri="{FF2B5EF4-FFF2-40B4-BE49-F238E27FC236}">
                <a16:creationId xmlns:a16="http://schemas.microsoft.com/office/drawing/2014/main" id="{AEFC8F14-5DEB-71A4-91C7-A96057F89C4C}"/>
              </a:ext>
            </a:extLst>
          </p:cNvPr>
          <p:cNvSpPr/>
          <p:nvPr/>
        </p:nvSpPr>
        <p:spPr bwMode="auto">
          <a:xfrm>
            <a:off x="0" y="0"/>
            <a:ext cx="9144000" cy="821531"/>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Transfusion requirements may be different in                            patients with normal platelet count</a:t>
            </a:r>
          </a:p>
          <a:p>
            <a:pPr algn="ctr" defTabSz="685783" fontAlgn="base">
              <a:spcBef>
                <a:spcPct val="0"/>
              </a:spcBef>
              <a:spcAft>
                <a:spcPct val="0"/>
              </a:spcAft>
            </a:pPr>
            <a:endParaRPr lang="en-US" sz="2550" b="1" dirty="0"/>
          </a:p>
          <a:p>
            <a:pPr algn="ctr" defTabSz="685783" fontAlgn="base">
              <a:spcBef>
                <a:spcPct val="0"/>
              </a:spcBef>
              <a:spcAft>
                <a:spcPct val="0"/>
              </a:spcAft>
            </a:pPr>
            <a:r>
              <a:rPr lang="en-US" sz="2550" b="1" dirty="0"/>
              <a:t> </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422168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Line 18"/>
          <p:cNvSpPr>
            <a:spLocks noChangeShapeType="1"/>
          </p:cNvSpPr>
          <p:nvPr/>
        </p:nvSpPr>
        <p:spPr bwMode="auto">
          <a:xfrm>
            <a:off x="4585923" y="1647626"/>
            <a:ext cx="0" cy="113438"/>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a:endParaRPr lang="en-US" sz="1800"/>
          </a:p>
        </p:txBody>
      </p:sp>
      <p:sp>
        <p:nvSpPr>
          <p:cNvPr id="15361" name="Line 1"/>
          <p:cNvSpPr>
            <a:spLocks noChangeShapeType="1"/>
          </p:cNvSpPr>
          <p:nvPr/>
        </p:nvSpPr>
        <p:spPr bwMode="auto">
          <a:xfrm rot="10800000" flipH="1">
            <a:off x="759025" y="1994209"/>
            <a:ext cx="7617023"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15362" name="Rectangle 2"/>
          <p:cNvSpPr>
            <a:spLocks/>
          </p:cNvSpPr>
          <p:nvPr/>
        </p:nvSpPr>
        <p:spPr bwMode="auto">
          <a:xfrm>
            <a:off x="910828" y="1808361"/>
            <a:ext cx="1151930" cy="368350"/>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sz="1800"/>
          </a:p>
        </p:txBody>
      </p:sp>
      <p:sp>
        <p:nvSpPr>
          <p:cNvPr id="15363" name="Rectangle 3"/>
          <p:cNvSpPr>
            <a:spLocks/>
          </p:cNvSpPr>
          <p:nvPr/>
        </p:nvSpPr>
        <p:spPr bwMode="auto">
          <a:xfrm>
            <a:off x="2160984" y="1808361"/>
            <a:ext cx="2599342" cy="368350"/>
          </a:xfrm>
          <a:prstGeom prst="rect">
            <a:avLst/>
          </a:prstGeom>
          <a:solidFill>
            <a:srgbClr val="FE4940"/>
          </a:solidFill>
          <a:ln w="25400" cap="flat">
            <a:solidFill>
              <a:schemeClr val="tx1"/>
            </a:solidFill>
            <a:prstDash val="solid"/>
            <a:miter lim="800000"/>
            <a:headEnd type="none" w="med" len="med"/>
            <a:tailEnd type="none" w="med" len="med"/>
          </a:ln>
        </p:spPr>
        <p:txBody>
          <a:bodyPr lIns="0" tIns="0" rIns="0" bIns="0"/>
          <a:lstStyle/>
          <a:p>
            <a:endParaRPr lang="en-US" sz="1800"/>
          </a:p>
        </p:txBody>
      </p:sp>
      <p:sp>
        <p:nvSpPr>
          <p:cNvPr id="15364" name="Rectangle 4"/>
          <p:cNvSpPr>
            <a:spLocks/>
          </p:cNvSpPr>
          <p:nvPr/>
        </p:nvSpPr>
        <p:spPr bwMode="auto">
          <a:xfrm>
            <a:off x="5119569" y="1808361"/>
            <a:ext cx="580430" cy="368350"/>
          </a:xfrm>
          <a:prstGeom prst="rect">
            <a:avLst/>
          </a:prstGeom>
          <a:solidFill>
            <a:srgbClr val="2E6FFD"/>
          </a:solidFill>
          <a:ln w="25400" cap="flat">
            <a:solidFill>
              <a:schemeClr val="tx1"/>
            </a:solidFill>
            <a:prstDash val="solid"/>
            <a:miter lim="800000"/>
            <a:headEnd type="none" w="med" len="med"/>
            <a:tailEnd type="none" w="med" len="med"/>
          </a:ln>
        </p:spPr>
        <p:txBody>
          <a:bodyPr lIns="0" tIns="0" rIns="0" bIns="0"/>
          <a:lstStyle/>
          <a:p>
            <a:endParaRPr lang="en-US" sz="1800"/>
          </a:p>
        </p:txBody>
      </p:sp>
      <p:sp>
        <p:nvSpPr>
          <p:cNvPr id="15365" name="Rectangle 5"/>
          <p:cNvSpPr>
            <a:spLocks/>
          </p:cNvSpPr>
          <p:nvPr/>
        </p:nvSpPr>
        <p:spPr bwMode="auto">
          <a:xfrm>
            <a:off x="5798226" y="1808361"/>
            <a:ext cx="580430" cy="368350"/>
          </a:xfrm>
          <a:prstGeom prst="rect">
            <a:avLst/>
          </a:prstGeom>
          <a:solidFill>
            <a:srgbClr val="2E6FFD"/>
          </a:solidFill>
          <a:ln w="25400" cap="flat">
            <a:solidFill>
              <a:schemeClr val="tx1"/>
            </a:solidFill>
            <a:prstDash val="solid"/>
            <a:miter lim="800000"/>
            <a:headEnd type="none" w="med" len="med"/>
            <a:tailEnd type="none" w="med" len="med"/>
          </a:ln>
        </p:spPr>
        <p:txBody>
          <a:bodyPr lIns="0" tIns="0" rIns="0" bIns="0"/>
          <a:lstStyle/>
          <a:p>
            <a:pPr algn="ctr"/>
            <a:endParaRPr lang="en-US" sz="1900" b="1"/>
          </a:p>
        </p:txBody>
      </p:sp>
      <p:sp>
        <p:nvSpPr>
          <p:cNvPr id="15366" name="Rectangle 6"/>
          <p:cNvSpPr>
            <a:spLocks/>
          </p:cNvSpPr>
          <p:nvPr/>
        </p:nvSpPr>
        <p:spPr bwMode="auto">
          <a:xfrm>
            <a:off x="6554393" y="1808361"/>
            <a:ext cx="1241227" cy="368350"/>
          </a:xfrm>
          <a:prstGeom prst="rect">
            <a:avLst/>
          </a:prstGeom>
          <a:solidFill>
            <a:srgbClr val="FFFF33"/>
          </a:solidFill>
          <a:ln w="25400" cap="flat">
            <a:solidFill>
              <a:schemeClr val="tx1"/>
            </a:solidFill>
            <a:prstDash val="solid"/>
            <a:miter lim="800000"/>
            <a:headEnd type="none" w="med" len="med"/>
            <a:tailEnd type="none" w="med" len="med"/>
          </a:ln>
        </p:spPr>
        <p:txBody>
          <a:bodyPr lIns="0" tIns="0" rIns="0" bIns="0"/>
          <a:lstStyle/>
          <a:p>
            <a:endParaRPr lang="en-US" sz="1800"/>
          </a:p>
        </p:txBody>
      </p:sp>
      <p:sp>
        <p:nvSpPr>
          <p:cNvPr id="15367" name="Rectangle 7"/>
          <p:cNvSpPr>
            <a:spLocks/>
          </p:cNvSpPr>
          <p:nvPr/>
        </p:nvSpPr>
        <p:spPr bwMode="auto">
          <a:xfrm>
            <a:off x="1130568" y="1846342"/>
            <a:ext cx="46968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900" b="1" dirty="0">
                <a:ea typeface="ＭＳ Ｐゴシック" charset="0"/>
                <a:cs typeface="Gill Sans" charset="0"/>
              </a:rPr>
              <a:t>REM</a:t>
            </a:r>
          </a:p>
        </p:txBody>
      </p:sp>
      <p:sp>
        <p:nvSpPr>
          <p:cNvPr id="15368" name="Rectangle 8"/>
          <p:cNvSpPr>
            <a:spLocks/>
          </p:cNvSpPr>
          <p:nvPr/>
        </p:nvSpPr>
        <p:spPr bwMode="auto">
          <a:xfrm>
            <a:off x="2750866" y="1846342"/>
            <a:ext cx="609141"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900" b="1">
                <a:ea typeface="ＭＳ Ｐゴシック" charset="0"/>
                <a:cs typeface="Gill Sans" charset="0"/>
              </a:rPr>
              <a:t>Cdc25</a:t>
            </a:r>
          </a:p>
        </p:txBody>
      </p:sp>
      <p:sp>
        <p:nvSpPr>
          <p:cNvPr id="15369" name="Rectangle 9"/>
          <p:cNvSpPr>
            <a:spLocks/>
          </p:cNvSpPr>
          <p:nvPr/>
        </p:nvSpPr>
        <p:spPr bwMode="auto">
          <a:xfrm>
            <a:off x="5263431" y="1846342"/>
            <a:ext cx="230833"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900" b="1" dirty="0">
                <a:ea typeface="ＭＳ Ｐゴシック" charset="0"/>
                <a:cs typeface="Gill Sans" charset="0"/>
              </a:rPr>
              <a:t>EF</a:t>
            </a:r>
          </a:p>
        </p:txBody>
      </p:sp>
      <p:sp>
        <p:nvSpPr>
          <p:cNvPr id="15370" name="Rectangle 10"/>
          <p:cNvSpPr>
            <a:spLocks/>
          </p:cNvSpPr>
          <p:nvPr/>
        </p:nvSpPr>
        <p:spPr bwMode="auto">
          <a:xfrm>
            <a:off x="5899551" y="1846342"/>
            <a:ext cx="230832"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900" b="1" dirty="0">
                <a:ea typeface="ＭＳ Ｐゴシック" charset="0"/>
                <a:cs typeface="Gill Sans" charset="0"/>
              </a:rPr>
              <a:t>EF</a:t>
            </a:r>
          </a:p>
        </p:txBody>
      </p:sp>
      <p:sp>
        <p:nvSpPr>
          <p:cNvPr id="15371" name="Rectangle 11"/>
          <p:cNvSpPr>
            <a:spLocks/>
          </p:cNvSpPr>
          <p:nvPr/>
        </p:nvSpPr>
        <p:spPr bwMode="auto">
          <a:xfrm>
            <a:off x="6876081" y="1846342"/>
            <a:ext cx="679417"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900" b="1" dirty="0">
                <a:ea typeface="ＭＳ Ｐゴシック" charset="0"/>
                <a:cs typeface="Gill Sans" charset="0"/>
              </a:rPr>
              <a:t>C1-like</a:t>
            </a:r>
          </a:p>
        </p:txBody>
      </p:sp>
      <p:sp>
        <p:nvSpPr>
          <p:cNvPr id="15372" name="Rectangle 12"/>
          <p:cNvSpPr>
            <a:spLocks/>
          </p:cNvSpPr>
          <p:nvPr/>
        </p:nvSpPr>
        <p:spPr bwMode="auto">
          <a:xfrm rot="1800000">
            <a:off x="2412602" y="1300455"/>
            <a:ext cx="58990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500" b="1" i="1" dirty="0">
                <a:ea typeface="ＭＳ Ｐゴシック" charset="0"/>
                <a:cs typeface="Gill Sans" charset="0"/>
              </a:rPr>
              <a:t>G248W</a:t>
            </a:r>
          </a:p>
        </p:txBody>
      </p:sp>
      <p:sp>
        <p:nvSpPr>
          <p:cNvPr id="15377" name="Line 17"/>
          <p:cNvSpPr>
            <a:spLocks noChangeShapeType="1"/>
          </p:cNvSpPr>
          <p:nvPr/>
        </p:nvSpPr>
        <p:spPr bwMode="auto">
          <a:xfrm>
            <a:off x="2830711" y="1658095"/>
            <a:ext cx="0" cy="104645"/>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15386" name="Rectangle 26"/>
          <p:cNvSpPr>
            <a:spLocks/>
          </p:cNvSpPr>
          <p:nvPr/>
        </p:nvSpPr>
        <p:spPr bwMode="auto">
          <a:xfrm>
            <a:off x="5158495" y="3062304"/>
            <a:ext cx="3857625" cy="1846659"/>
          </a:xfrm>
          <a:prstGeom prst="rect">
            <a:avLst/>
          </a:prstGeom>
          <a:noFill/>
          <a:ln w="12700" cap="flat">
            <a:noFill/>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square" lIns="0" tIns="0" rIns="0" bIns="0" anchor="ctr">
            <a:spAutoFit/>
          </a:bodyPr>
          <a:lstStyle/>
          <a:p>
            <a:pPr algn="r"/>
            <a:r>
              <a:rPr lang="en-US" sz="1500" i="1" dirty="0" err="1">
                <a:latin typeface="Gill Sans" charset="0"/>
                <a:ea typeface="Gill Sans" charset="0"/>
                <a:cs typeface="Gill Sans" charset="0"/>
              </a:rPr>
              <a:t>Canault</a:t>
            </a:r>
            <a:r>
              <a:rPr lang="en-US" sz="1500" i="1" dirty="0">
                <a:latin typeface="Gill Sans" charset="0"/>
                <a:ea typeface="Gill Sans" charset="0"/>
                <a:cs typeface="Gill Sans" charset="0"/>
              </a:rPr>
              <a:t> et al., J </a:t>
            </a:r>
            <a:r>
              <a:rPr lang="en-US" sz="1500" i="1" dirty="0" err="1">
                <a:latin typeface="Gill Sans" charset="0"/>
                <a:ea typeface="Gill Sans" charset="0"/>
                <a:cs typeface="Gill Sans" charset="0"/>
              </a:rPr>
              <a:t>Exp</a:t>
            </a:r>
            <a:r>
              <a:rPr lang="en-US" sz="1500" i="1" dirty="0">
                <a:latin typeface="Gill Sans" charset="0"/>
                <a:ea typeface="Gill Sans" charset="0"/>
                <a:cs typeface="Gill Sans" charset="0"/>
              </a:rPr>
              <a:t> Med 2014</a:t>
            </a:r>
          </a:p>
          <a:p>
            <a:pPr algn="r"/>
            <a:r>
              <a:rPr lang="en-US" sz="1500" i="1" dirty="0">
                <a:latin typeface="Gill Sans" charset="0"/>
                <a:ea typeface="Gill Sans" charset="0"/>
                <a:cs typeface="Gill Sans" charset="0"/>
              </a:rPr>
              <a:t>Lozano et al, Blood 2016</a:t>
            </a:r>
          </a:p>
          <a:p>
            <a:pPr algn="r"/>
            <a:r>
              <a:rPr lang="en-US" sz="1500" i="1" dirty="0">
                <a:latin typeface="Gill Sans" charset="0"/>
                <a:ea typeface="Gill Sans" charset="0"/>
                <a:cs typeface="Gill Sans" charset="0"/>
              </a:rPr>
              <a:t>Kato et al, Blood 2016</a:t>
            </a:r>
          </a:p>
          <a:p>
            <a:pPr algn="r"/>
            <a:r>
              <a:rPr lang="en-US" sz="1500" i="1" dirty="0">
                <a:latin typeface="Gill Sans" charset="0"/>
                <a:ea typeface="Gill Sans" charset="0"/>
                <a:cs typeface="Gill Sans" charset="0"/>
              </a:rPr>
              <a:t>Desai et al, RPTH 2017</a:t>
            </a:r>
          </a:p>
          <a:p>
            <a:pPr algn="r"/>
            <a:r>
              <a:rPr lang="en-US" sz="1500" i="1" dirty="0">
                <a:latin typeface="Gill Sans" charset="0"/>
                <a:ea typeface="Gill Sans" charset="0"/>
                <a:cs typeface="Gill Sans" charset="0"/>
              </a:rPr>
              <a:t>Bermejo et al, Platelets 2017</a:t>
            </a:r>
          </a:p>
          <a:p>
            <a:pPr algn="r"/>
            <a:r>
              <a:rPr lang="en-US" sz="1500" i="1" dirty="0" err="1">
                <a:latin typeface="Gill Sans" charset="0"/>
                <a:ea typeface="Gill Sans" charset="0"/>
                <a:cs typeface="Gill Sans" charset="0"/>
              </a:rPr>
              <a:t>Sevivas</a:t>
            </a:r>
            <a:r>
              <a:rPr lang="en-US" sz="1500" i="1" dirty="0">
                <a:latin typeface="Gill Sans" charset="0"/>
                <a:ea typeface="Gill Sans" charset="0"/>
                <a:cs typeface="Gill Sans" charset="0"/>
              </a:rPr>
              <a:t> et al, Platelets 2017</a:t>
            </a:r>
          </a:p>
          <a:p>
            <a:pPr algn="r"/>
            <a:r>
              <a:rPr lang="en-US" sz="1500" i="1" dirty="0">
                <a:latin typeface="Gill Sans" charset="0"/>
                <a:ea typeface="Gill Sans" charset="0"/>
                <a:cs typeface="Gill Sans" charset="0"/>
              </a:rPr>
              <a:t>Westbury et al, Blood 2017</a:t>
            </a:r>
          </a:p>
          <a:p>
            <a:pPr algn="r"/>
            <a:r>
              <a:rPr lang="en-US" sz="1500" i="1" dirty="0">
                <a:latin typeface="Gill Sans" charset="0"/>
                <a:ea typeface="Gill Sans" charset="0"/>
                <a:cs typeface="Gill Sans" charset="0"/>
              </a:rPr>
              <a:t>Yun et al, </a:t>
            </a:r>
            <a:r>
              <a:rPr lang="en-US" sz="1500" i="1" dirty="0" err="1">
                <a:latin typeface="Gill Sans" charset="0"/>
                <a:ea typeface="Gill Sans" charset="0"/>
                <a:cs typeface="Gill Sans" charset="0"/>
              </a:rPr>
              <a:t>Haematologica</a:t>
            </a:r>
            <a:r>
              <a:rPr lang="en-US" sz="1500" i="1" dirty="0">
                <a:latin typeface="Gill Sans" charset="0"/>
                <a:ea typeface="Gill Sans" charset="0"/>
                <a:cs typeface="Gill Sans" charset="0"/>
              </a:rPr>
              <a:t> 2019</a:t>
            </a:r>
          </a:p>
        </p:txBody>
      </p:sp>
      <p:sp>
        <p:nvSpPr>
          <p:cNvPr id="15388" name="Rectangle 28"/>
          <p:cNvSpPr>
            <a:spLocks/>
          </p:cNvSpPr>
          <p:nvPr/>
        </p:nvSpPr>
        <p:spPr bwMode="auto">
          <a:xfrm>
            <a:off x="881379" y="2141663"/>
            <a:ext cx="9778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a:ea typeface="ＭＳ Ｐゴシック" charset="0"/>
                <a:cs typeface="Gill Sans" charset="0"/>
              </a:rPr>
              <a:t>4</a:t>
            </a:r>
          </a:p>
        </p:txBody>
      </p:sp>
      <p:sp>
        <p:nvSpPr>
          <p:cNvPr id="15389" name="Rectangle 29"/>
          <p:cNvSpPr>
            <a:spLocks/>
          </p:cNvSpPr>
          <p:nvPr/>
        </p:nvSpPr>
        <p:spPr bwMode="auto">
          <a:xfrm>
            <a:off x="1743785" y="2141661"/>
            <a:ext cx="2933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a:ea typeface="ＭＳ Ｐゴシック" charset="0"/>
                <a:cs typeface="Gill Sans" charset="0"/>
              </a:rPr>
              <a:t>126</a:t>
            </a:r>
          </a:p>
        </p:txBody>
      </p:sp>
      <p:sp>
        <p:nvSpPr>
          <p:cNvPr id="15390" name="Rectangle 30"/>
          <p:cNvSpPr>
            <a:spLocks/>
          </p:cNvSpPr>
          <p:nvPr/>
        </p:nvSpPr>
        <p:spPr bwMode="auto">
          <a:xfrm>
            <a:off x="2111018" y="2141661"/>
            <a:ext cx="2933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a:ea typeface="ＭＳ Ｐゴシック" charset="0"/>
                <a:cs typeface="Gill Sans" charset="0"/>
              </a:rPr>
              <a:t>150</a:t>
            </a:r>
          </a:p>
        </p:txBody>
      </p:sp>
      <p:sp>
        <p:nvSpPr>
          <p:cNvPr id="15391" name="Rectangle 31"/>
          <p:cNvSpPr>
            <a:spLocks/>
          </p:cNvSpPr>
          <p:nvPr/>
        </p:nvSpPr>
        <p:spPr bwMode="auto">
          <a:xfrm>
            <a:off x="4465215" y="2141661"/>
            <a:ext cx="2933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dirty="0">
                <a:ea typeface="ＭＳ Ｐゴシック" charset="0"/>
                <a:cs typeface="Gill Sans" charset="0"/>
              </a:rPr>
              <a:t>388</a:t>
            </a:r>
          </a:p>
        </p:txBody>
      </p:sp>
      <p:sp>
        <p:nvSpPr>
          <p:cNvPr id="15392" name="Rectangle 32"/>
          <p:cNvSpPr>
            <a:spLocks/>
          </p:cNvSpPr>
          <p:nvPr/>
        </p:nvSpPr>
        <p:spPr bwMode="auto">
          <a:xfrm>
            <a:off x="5132110" y="2141661"/>
            <a:ext cx="2933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a:ea typeface="ＭＳ Ｐゴシック" charset="0"/>
                <a:cs typeface="Gill Sans" charset="0"/>
              </a:rPr>
              <a:t>430</a:t>
            </a:r>
          </a:p>
        </p:txBody>
      </p:sp>
      <p:sp>
        <p:nvSpPr>
          <p:cNvPr id="15393" name="Rectangle 33"/>
          <p:cNvSpPr>
            <a:spLocks/>
          </p:cNvSpPr>
          <p:nvPr/>
        </p:nvSpPr>
        <p:spPr bwMode="auto">
          <a:xfrm>
            <a:off x="6048662" y="2141661"/>
            <a:ext cx="2933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a:ea typeface="ＭＳ Ｐゴシック" charset="0"/>
                <a:cs typeface="Gill Sans" charset="0"/>
              </a:rPr>
              <a:t>487</a:t>
            </a:r>
          </a:p>
        </p:txBody>
      </p:sp>
      <p:sp>
        <p:nvSpPr>
          <p:cNvPr id="15394" name="Rectangle 34"/>
          <p:cNvSpPr>
            <a:spLocks/>
          </p:cNvSpPr>
          <p:nvPr/>
        </p:nvSpPr>
        <p:spPr bwMode="auto">
          <a:xfrm>
            <a:off x="6558003" y="2141661"/>
            <a:ext cx="2933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a:ea typeface="ＭＳ Ｐゴシック" charset="0"/>
                <a:cs typeface="Gill Sans" charset="0"/>
              </a:rPr>
              <a:t>499</a:t>
            </a:r>
          </a:p>
        </p:txBody>
      </p:sp>
      <p:sp>
        <p:nvSpPr>
          <p:cNvPr id="15395" name="Rectangle 35"/>
          <p:cNvSpPr>
            <a:spLocks/>
          </p:cNvSpPr>
          <p:nvPr/>
        </p:nvSpPr>
        <p:spPr bwMode="auto">
          <a:xfrm>
            <a:off x="7504549" y="2141661"/>
            <a:ext cx="2933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a:ea typeface="ＭＳ Ｐゴシック" charset="0"/>
                <a:cs typeface="Gill Sans" charset="0"/>
              </a:rPr>
              <a:t>551</a:t>
            </a:r>
          </a:p>
        </p:txBody>
      </p:sp>
      <p:sp>
        <p:nvSpPr>
          <p:cNvPr id="15396" name="Rectangle 36"/>
          <p:cNvSpPr>
            <a:spLocks/>
          </p:cNvSpPr>
          <p:nvPr/>
        </p:nvSpPr>
        <p:spPr bwMode="auto">
          <a:xfrm>
            <a:off x="8209995" y="2141661"/>
            <a:ext cx="2933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a:ea typeface="ＭＳ Ｐゴシック" charset="0"/>
                <a:cs typeface="Gill Sans" charset="0"/>
              </a:rPr>
              <a:t>609</a:t>
            </a:r>
          </a:p>
        </p:txBody>
      </p:sp>
      <p:sp>
        <p:nvSpPr>
          <p:cNvPr id="15374" name="Rectangle 14"/>
          <p:cNvSpPr>
            <a:spLocks/>
          </p:cNvSpPr>
          <p:nvPr/>
        </p:nvSpPr>
        <p:spPr bwMode="auto">
          <a:xfrm rot="1800000">
            <a:off x="5872401" y="1303959"/>
            <a:ext cx="80906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F497fs*22</a:t>
            </a:r>
          </a:p>
        </p:txBody>
      </p:sp>
      <p:sp>
        <p:nvSpPr>
          <p:cNvPr id="15387" name="Line 27"/>
          <p:cNvSpPr>
            <a:spLocks noChangeShapeType="1"/>
          </p:cNvSpPr>
          <p:nvPr/>
        </p:nvSpPr>
        <p:spPr bwMode="auto">
          <a:xfrm>
            <a:off x="6491883" y="1679439"/>
            <a:ext cx="0" cy="260356"/>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15375" name="Rectangle 15"/>
          <p:cNvSpPr>
            <a:spLocks/>
          </p:cNvSpPr>
          <p:nvPr/>
        </p:nvSpPr>
        <p:spPr bwMode="auto">
          <a:xfrm rot="1800000">
            <a:off x="4129801" y="2526002"/>
            <a:ext cx="61715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L360del</a:t>
            </a:r>
          </a:p>
        </p:txBody>
      </p:sp>
      <p:sp>
        <p:nvSpPr>
          <p:cNvPr id="15376" name="Rectangle 16"/>
          <p:cNvSpPr>
            <a:spLocks/>
          </p:cNvSpPr>
          <p:nvPr/>
        </p:nvSpPr>
        <p:spPr bwMode="auto">
          <a:xfrm rot="1800000">
            <a:off x="3520164" y="2473922"/>
            <a:ext cx="4953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K309*</a:t>
            </a:r>
          </a:p>
        </p:txBody>
      </p:sp>
      <p:sp>
        <p:nvSpPr>
          <p:cNvPr id="15379" name="Line 19"/>
          <p:cNvSpPr>
            <a:spLocks noChangeShapeType="1"/>
          </p:cNvSpPr>
          <p:nvPr/>
        </p:nvSpPr>
        <p:spPr bwMode="auto">
          <a:xfrm>
            <a:off x="3537340" y="2263774"/>
            <a:ext cx="0" cy="103808"/>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15380" name="Line 20"/>
          <p:cNvSpPr>
            <a:spLocks noChangeShapeType="1"/>
          </p:cNvSpPr>
          <p:nvPr/>
        </p:nvSpPr>
        <p:spPr bwMode="auto">
          <a:xfrm>
            <a:off x="4251880" y="2257272"/>
            <a:ext cx="0" cy="153843"/>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54" name="Line 19"/>
          <p:cNvSpPr>
            <a:spLocks noChangeShapeType="1"/>
          </p:cNvSpPr>
          <p:nvPr/>
        </p:nvSpPr>
        <p:spPr bwMode="auto">
          <a:xfrm>
            <a:off x="3468277" y="1653778"/>
            <a:ext cx="0" cy="103808"/>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57" name="Line 19"/>
          <p:cNvSpPr>
            <a:spLocks noChangeShapeType="1"/>
          </p:cNvSpPr>
          <p:nvPr/>
        </p:nvSpPr>
        <p:spPr bwMode="auto">
          <a:xfrm>
            <a:off x="2771762" y="2256532"/>
            <a:ext cx="0" cy="103808"/>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58" name="Line 19"/>
          <p:cNvSpPr>
            <a:spLocks noChangeShapeType="1"/>
          </p:cNvSpPr>
          <p:nvPr/>
        </p:nvSpPr>
        <p:spPr bwMode="auto">
          <a:xfrm>
            <a:off x="3261663" y="2262535"/>
            <a:ext cx="0" cy="470048"/>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15373" name="Rectangle 13"/>
          <p:cNvSpPr>
            <a:spLocks/>
          </p:cNvSpPr>
          <p:nvPr/>
        </p:nvSpPr>
        <p:spPr bwMode="auto">
          <a:xfrm rot="1800000">
            <a:off x="4317508" y="1408991"/>
            <a:ext cx="4712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500" b="1" i="1" dirty="0">
                <a:ea typeface="ＭＳ Ｐゴシック" charset="0"/>
                <a:cs typeface="Gill Sans" charset="0"/>
              </a:rPr>
              <a:t>S381F</a:t>
            </a:r>
          </a:p>
        </p:txBody>
      </p:sp>
      <p:sp>
        <p:nvSpPr>
          <p:cNvPr id="41" name="Rectangle 16"/>
          <p:cNvSpPr>
            <a:spLocks/>
          </p:cNvSpPr>
          <p:nvPr/>
        </p:nvSpPr>
        <p:spPr bwMode="auto">
          <a:xfrm rot="1800000">
            <a:off x="1643327" y="2755208"/>
            <a:ext cx="49853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R113*</a:t>
            </a:r>
          </a:p>
        </p:txBody>
      </p:sp>
      <p:sp>
        <p:nvSpPr>
          <p:cNvPr id="52" name="Rectangle 13"/>
          <p:cNvSpPr>
            <a:spLocks/>
          </p:cNvSpPr>
          <p:nvPr/>
        </p:nvSpPr>
        <p:spPr bwMode="auto">
          <a:xfrm rot="1800000">
            <a:off x="3374513" y="1499855"/>
            <a:ext cx="53700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500" b="1" i="1" dirty="0">
                <a:ea typeface="ＭＳ Ｐゴシック" charset="0"/>
                <a:cs typeface="Gill Sans" charset="0"/>
              </a:rPr>
              <a:t>G305D</a:t>
            </a:r>
          </a:p>
        </p:txBody>
      </p:sp>
      <p:sp>
        <p:nvSpPr>
          <p:cNvPr id="11" name="Rectangle 10"/>
          <p:cNvSpPr/>
          <p:nvPr/>
        </p:nvSpPr>
        <p:spPr>
          <a:xfrm rot="1800000">
            <a:off x="2554137" y="2377768"/>
            <a:ext cx="680172" cy="288789"/>
          </a:xfrm>
          <a:prstGeom prst="rect">
            <a:avLst/>
          </a:prstGeom>
        </p:spPr>
        <p:txBody>
          <a:bodyPr wrap="none" lIns="57397" tIns="28698" rIns="57397" bIns="28698">
            <a:spAutoFit/>
          </a:bodyPr>
          <a:lstStyle/>
          <a:p>
            <a:r>
              <a:rPr lang="en-US" sz="1500" b="1" dirty="0"/>
              <a:t>Q236* </a:t>
            </a:r>
          </a:p>
        </p:txBody>
      </p:sp>
      <p:sp>
        <p:nvSpPr>
          <p:cNvPr id="56" name="Rectangle 55"/>
          <p:cNvSpPr/>
          <p:nvPr/>
        </p:nvSpPr>
        <p:spPr>
          <a:xfrm rot="1800000">
            <a:off x="3111649" y="2836223"/>
            <a:ext cx="834189" cy="288789"/>
          </a:xfrm>
          <a:prstGeom prst="rect">
            <a:avLst/>
          </a:prstGeom>
        </p:spPr>
        <p:txBody>
          <a:bodyPr wrap="none" lIns="57397" tIns="28698" rIns="57397" bIns="28698">
            <a:spAutoFit/>
          </a:bodyPr>
          <a:lstStyle/>
          <a:p>
            <a:r>
              <a:rPr lang="en-US" sz="1500" b="1" dirty="0"/>
              <a:t>C296Y/R </a:t>
            </a:r>
          </a:p>
        </p:txBody>
      </p:sp>
      <p:sp>
        <p:nvSpPr>
          <p:cNvPr id="2" name="TextBox 1"/>
          <p:cNvSpPr txBox="1"/>
          <p:nvPr/>
        </p:nvSpPr>
        <p:spPr>
          <a:xfrm>
            <a:off x="762000" y="3516372"/>
            <a:ext cx="4041349" cy="1350618"/>
          </a:xfrm>
          <a:prstGeom prst="rect">
            <a:avLst/>
          </a:prstGeom>
          <a:solidFill>
            <a:srgbClr val="F6E2E0"/>
          </a:solidFill>
          <a:ln>
            <a:solidFill>
              <a:schemeClr val="tx1"/>
            </a:solidFill>
          </a:ln>
        </p:spPr>
        <p:txBody>
          <a:bodyPr wrap="none" lIns="57397" tIns="28698" rIns="57397" bIns="28698" rtlCol="0">
            <a:spAutoFit/>
          </a:bodyPr>
          <a:lstStyle/>
          <a:p>
            <a:pPr marL="286977" indent="-286977">
              <a:buFontTx/>
              <a:buChar char="•"/>
            </a:pPr>
            <a:r>
              <a:rPr lang="en-US" sz="2100" b="1" i="1" dirty="0">
                <a:latin typeface="Arial"/>
                <a:cs typeface="Arial"/>
              </a:rPr>
              <a:t>Moderate to severe bleeding</a:t>
            </a:r>
          </a:p>
          <a:p>
            <a:pPr marL="286977" indent="-286977">
              <a:buFontTx/>
              <a:buChar char="•"/>
            </a:pPr>
            <a:r>
              <a:rPr lang="en-US" sz="2100" b="1" i="1" dirty="0">
                <a:latin typeface="Arial"/>
                <a:cs typeface="Arial"/>
              </a:rPr>
              <a:t>PFA100 &gt; 300sec</a:t>
            </a:r>
          </a:p>
          <a:p>
            <a:pPr marL="286977" indent="-286977">
              <a:buFontTx/>
              <a:buChar char="•"/>
            </a:pPr>
            <a:r>
              <a:rPr lang="en-US" sz="2100" b="1" i="1" dirty="0">
                <a:latin typeface="Arial"/>
                <a:cs typeface="Arial"/>
              </a:rPr>
              <a:t>Normal platelet count </a:t>
            </a:r>
          </a:p>
          <a:p>
            <a:pPr marL="286977" indent="-286977">
              <a:buFontTx/>
              <a:buChar char="•"/>
            </a:pPr>
            <a:r>
              <a:rPr lang="en-US" sz="2100" b="1" i="1" dirty="0">
                <a:latin typeface="Arial"/>
                <a:cs typeface="Arial"/>
              </a:rPr>
              <a:t>Normal clotting activity</a:t>
            </a:r>
          </a:p>
        </p:txBody>
      </p:sp>
      <p:sp>
        <p:nvSpPr>
          <p:cNvPr id="45" name="Rectangle 16"/>
          <p:cNvSpPr>
            <a:spLocks/>
          </p:cNvSpPr>
          <p:nvPr/>
        </p:nvSpPr>
        <p:spPr bwMode="auto">
          <a:xfrm rot="1800000">
            <a:off x="647182" y="1309779"/>
            <a:ext cx="8315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N67Lfs*24</a:t>
            </a:r>
          </a:p>
        </p:txBody>
      </p:sp>
      <p:sp>
        <p:nvSpPr>
          <p:cNvPr id="46" name="Rectangle 16"/>
          <p:cNvSpPr>
            <a:spLocks/>
          </p:cNvSpPr>
          <p:nvPr/>
        </p:nvSpPr>
        <p:spPr bwMode="auto">
          <a:xfrm rot="1800000">
            <a:off x="1649876" y="1286282"/>
            <a:ext cx="49212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P125*</a:t>
            </a:r>
          </a:p>
        </p:txBody>
      </p:sp>
      <p:sp>
        <p:nvSpPr>
          <p:cNvPr id="47" name="Rectangle 16"/>
          <p:cNvSpPr>
            <a:spLocks/>
          </p:cNvSpPr>
          <p:nvPr/>
        </p:nvSpPr>
        <p:spPr bwMode="auto">
          <a:xfrm rot="1800000">
            <a:off x="2163497" y="2581814"/>
            <a:ext cx="4712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F181S</a:t>
            </a:r>
          </a:p>
        </p:txBody>
      </p:sp>
      <p:sp>
        <p:nvSpPr>
          <p:cNvPr id="48" name="Rectangle 16"/>
          <p:cNvSpPr>
            <a:spLocks/>
          </p:cNvSpPr>
          <p:nvPr/>
        </p:nvSpPr>
        <p:spPr bwMode="auto">
          <a:xfrm rot="1800000">
            <a:off x="2719173" y="1165098"/>
            <a:ext cx="48410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E260*</a:t>
            </a:r>
          </a:p>
        </p:txBody>
      </p:sp>
      <p:sp>
        <p:nvSpPr>
          <p:cNvPr id="50" name="Rectangle 49"/>
          <p:cNvSpPr/>
          <p:nvPr/>
        </p:nvSpPr>
        <p:spPr>
          <a:xfrm rot="1800000">
            <a:off x="2842208" y="2927615"/>
            <a:ext cx="654524" cy="288789"/>
          </a:xfrm>
          <a:prstGeom prst="rect">
            <a:avLst/>
          </a:prstGeom>
        </p:spPr>
        <p:txBody>
          <a:bodyPr wrap="none" lIns="57397" tIns="28698" rIns="57397" bIns="28698">
            <a:spAutoFit/>
          </a:bodyPr>
          <a:lstStyle/>
          <a:p>
            <a:r>
              <a:rPr lang="en-US" sz="1500" b="1" dirty="0"/>
              <a:t>Y289C </a:t>
            </a:r>
          </a:p>
        </p:txBody>
      </p:sp>
      <p:sp>
        <p:nvSpPr>
          <p:cNvPr id="51" name="Rectangle 15"/>
          <p:cNvSpPr>
            <a:spLocks/>
          </p:cNvSpPr>
          <p:nvPr/>
        </p:nvSpPr>
        <p:spPr bwMode="auto">
          <a:xfrm rot="1800000">
            <a:off x="3521226" y="1266567"/>
            <a:ext cx="52578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N330K</a:t>
            </a:r>
          </a:p>
        </p:txBody>
      </p:sp>
      <p:sp>
        <p:nvSpPr>
          <p:cNvPr id="53" name="Rectangle 15"/>
          <p:cNvSpPr>
            <a:spLocks/>
          </p:cNvSpPr>
          <p:nvPr/>
        </p:nvSpPr>
        <p:spPr bwMode="auto">
          <a:xfrm rot="1800000">
            <a:off x="3719910" y="1105191"/>
            <a:ext cx="51296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A345P</a:t>
            </a:r>
          </a:p>
        </p:txBody>
      </p:sp>
      <p:sp>
        <p:nvSpPr>
          <p:cNvPr id="55" name="Rectangle 14"/>
          <p:cNvSpPr>
            <a:spLocks/>
          </p:cNvSpPr>
          <p:nvPr/>
        </p:nvSpPr>
        <p:spPr bwMode="auto">
          <a:xfrm rot="1800000">
            <a:off x="6303826" y="2571764"/>
            <a:ext cx="94692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b="1" i="1" dirty="0">
                <a:ea typeface="ＭＳ Ｐゴシック" charset="0"/>
                <a:cs typeface="Gill Sans" charset="0"/>
              </a:rPr>
              <a:t>R494Afs*54</a:t>
            </a:r>
          </a:p>
        </p:txBody>
      </p:sp>
      <p:sp>
        <p:nvSpPr>
          <p:cNvPr id="59" name="Line 19"/>
          <p:cNvSpPr>
            <a:spLocks noChangeShapeType="1"/>
          </p:cNvSpPr>
          <p:nvPr/>
        </p:nvSpPr>
        <p:spPr bwMode="auto">
          <a:xfrm>
            <a:off x="2428875" y="2290565"/>
            <a:ext cx="0" cy="321469"/>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60" name="Line 27"/>
          <p:cNvSpPr>
            <a:spLocks noChangeShapeType="1"/>
          </p:cNvSpPr>
          <p:nvPr/>
        </p:nvSpPr>
        <p:spPr bwMode="auto">
          <a:xfrm>
            <a:off x="6466134" y="2048548"/>
            <a:ext cx="0" cy="362567"/>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61" name="Line 17"/>
          <p:cNvSpPr>
            <a:spLocks noChangeShapeType="1"/>
          </p:cNvSpPr>
          <p:nvPr/>
        </p:nvSpPr>
        <p:spPr bwMode="auto">
          <a:xfrm>
            <a:off x="1303734" y="1674805"/>
            <a:ext cx="0" cy="104645"/>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62" name="Line 17"/>
          <p:cNvSpPr>
            <a:spLocks noChangeShapeType="1"/>
          </p:cNvSpPr>
          <p:nvPr/>
        </p:nvSpPr>
        <p:spPr bwMode="auto">
          <a:xfrm>
            <a:off x="2053828" y="1567259"/>
            <a:ext cx="0" cy="144828"/>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63" name="Line 17"/>
          <p:cNvSpPr>
            <a:spLocks noChangeShapeType="1"/>
          </p:cNvSpPr>
          <p:nvPr/>
        </p:nvSpPr>
        <p:spPr bwMode="auto">
          <a:xfrm>
            <a:off x="3125391" y="1446709"/>
            <a:ext cx="0" cy="305562"/>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64" name="Line 19"/>
          <p:cNvSpPr>
            <a:spLocks noChangeShapeType="1"/>
          </p:cNvSpPr>
          <p:nvPr/>
        </p:nvSpPr>
        <p:spPr bwMode="auto">
          <a:xfrm>
            <a:off x="3982641" y="1581433"/>
            <a:ext cx="0" cy="184175"/>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65" name="Line 19"/>
          <p:cNvSpPr>
            <a:spLocks noChangeShapeType="1"/>
          </p:cNvSpPr>
          <p:nvPr/>
        </p:nvSpPr>
        <p:spPr bwMode="auto">
          <a:xfrm>
            <a:off x="4160714" y="1419530"/>
            <a:ext cx="0" cy="355150"/>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66" name="Line 19"/>
          <p:cNvSpPr>
            <a:spLocks noChangeShapeType="1"/>
          </p:cNvSpPr>
          <p:nvPr/>
        </p:nvSpPr>
        <p:spPr bwMode="auto">
          <a:xfrm>
            <a:off x="1893094" y="2370932"/>
            <a:ext cx="0" cy="321469"/>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67" name="Line 19"/>
          <p:cNvSpPr>
            <a:spLocks noChangeShapeType="1"/>
          </p:cNvSpPr>
          <p:nvPr/>
        </p:nvSpPr>
        <p:spPr bwMode="auto">
          <a:xfrm>
            <a:off x="3125391" y="2250380"/>
            <a:ext cx="0" cy="683121"/>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68" name="Rectangle 12"/>
          <p:cNvSpPr>
            <a:spLocks/>
          </p:cNvSpPr>
          <p:nvPr/>
        </p:nvSpPr>
        <p:spPr bwMode="auto">
          <a:xfrm rot="1800000">
            <a:off x="2121561" y="1327239"/>
            <a:ext cx="60051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1500" b="1" i="1" dirty="0">
                <a:ea typeface="ＭＳ Ｐゴシック" charset="0"/>
                <a:cs typeface="Gill Sans" charset="0"/>
              </a:rPr>
              <a:t>R220Q</a:t>
            </a:r>
          </a:p>
        </p:txBody>
      </p:sp>
      <p:sp>
        <p:nvSpPr>
          <p:cNvPr id="69" name="Line 17"/>
          <p:cNvSpPr>
            <a:spLocks noChangeShapeType="1"/>
          </p:cNvSpPr>
          <p:nvPr/>
        </p:nvSpPr>
        <p:spPr bwMode="auto">
          <a:xfrm>
            <a:off x="2641635" y="1659511"/>
            <a:ext cx="0" cy="104645"/>
          </a:xfrm>
          <a:prstGeom prst="line">
            <a:avLst/>
          </a:prstGeom>
          <a:noFill/>
          <a:ln w="19050" cap="flat" cmpd="sng">
            <a:solidFill>
              <a:srgbClr val="000000"/>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800"/>
          </a:p>
        </p:txBody>
      </p:sp>
      <p:sp>
        <p:nvSpPr>
          <p:cNvPr id="4" name="Rectangle 3">
            <a:extLst>
              <a:ext uri="{FF2B5EF4-FFF2-40B4-BE49-F238E27FC236}">
                <a16:creationId xmlns:a16="http://schemas.microsoft.com/office/drawing/2014/main" id="{79E1D64B-9FE7-90EB-9464-52450F663537}"/>
              </a:ext>
            </a:extLst>
          </p:cNvPr>
          <p:cNvSpPr/>
          <p:nvPr/>
        </p:nvSpPr>
        <p:spPr bwMode="auto">
          <a:xfrm>
            <a:off x="0" y="0"/>
            <a:ext cx="9144000" cy="821531"/>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Impaired hemostasis in individuals with                                   mutations in RASGRP2 (IPD-18)</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r>
              <a:rPr lang="en-US" sz="2550" b="1" dirty="0"/>
              <a:t> </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2785219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4217" y="1504594"/>
            <a:ext cx="3980219" cy="1691705"/>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291905" y="1469020"/>
            <a:ext cx="8515992" cy="2889353"/>
          </a:xfrm>
          <a:prstGeom prst="rect">
            <a:avLst/>
          </a:prstGeom>
          <a:ln>
            <a:solidFill>
              <a:srgbClr val="000000"/>
            </a:solidFill>
          </a:ln>
        </p:spPr>
      </p:pic>
      <p:sp>
        <p:nvSpPr>
          <p:cNvPr id="2" name="Rectangle 1">
            <a:extLst>
              <a:ext uri="{FF2B5EF4-FFF2-40B4-BE49-F238E27FC236}">
                <a16:creationId xmlns:a16="http://schemas.microsoft.com/office/drawing/2014/main" id="{BDB01DB6-3BCB-7F49-977D-9530B0820944}"/>
              </a:ext>
            </a:extLst>
          </p:cNvPr>
          <p:cNvSpPr/>
          <p:nvPr/>
        </p:nvSpPr>
        <p:spPr>
          <a:xfrm>
            <a:off x="2057401" y="1504593"/>
            <a:ext cx="632012" cy="28309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6B6858BD-5AA6-504F-AE5D-861FDA2CD23F}"/>
              </a:ext>
            </a:extLst>
          </p:cNvPr>
          <p:cNvSpPr/>
          <p:nvPr/>
        </p:nvSpPr>
        <p:spPr>
          <a:xfrm>
            <a:off x="2669243" y="1497872"/>
            <a:ext cx="632012" cy="28309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3FFE9F1C-52FD-5041-9C9B-34706CECE5B1}"/>
              </a:ext>
            </a:extLst>
          </p:cNvPr>
          <p:cNvSpPr/>
          <p:nvPr/>
        </p:nvSpPr>
        <p:spPr>
          <a:xfrm>
            <a:off x="3294530" y="1504598"/>
            <a:ext cx="632012" cy="28309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D4B9BFC3-8084-F349-A2AB-6209F56BC78D}"/>
              </a:ext>
            </a:extLst>
          </p:cNvPr>
          <p:cNvSpPr/>
          <p:nvPr/>
        </p:nvSpPr>
        <p:spPr>
          <a:xfrm>
            <a:off x="3933264" y="1497877"/>
            <a:ext cx="632012" cy="28309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cxnSp>
        <p:nvCxnSpPr>
          <p:cNvPr id="6" name="Straight Connector 5">
            <a:extLst>
              <a:ext uri="{FF2B5EF4-FFF2-40B4-BE49-F238E27FC236}">
                <a16:creationId xmlns:a16="http://schemas.microsoft.com/office/drawing/2014/main" id="{141F45F4-E41F-5349-AB95-EF52BACE124C}"/>
              </a:ext>
            </a:extLst>
          </p:cNvPr>
          <p:cNvCxnSpPr/>
          <p:nvPr/>
        </p:nvCxnSpPr>
        <p:spPr>
          <a:xfrm>
            <a:off x="5001986" y="3635828"/>
            <a:ext cx="304800" cy="0"/>
          </a:xfrm>
          <a:prstGeom prst="line">
            <a:avLst/>
          </a:prstGeom>
          <a:ln w="38100">
            <a:solidFill>
              <a:schemeClr val="tx1"/>
            </a:solidFill>
            <a:prstDash val="sysDot"/>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65BA5430-49C2-1C4D-97B9-CC60C794E005}"/>
              </a:ext>
            </a:extLst>
          </p:cNvPr>
          <p:cNvSpPr txBox="1"/>
          <p:nvPr/>
        </p:nvSpPr>
        <p:spPr>
          <a:xfrm>
            <a:off x="5366656" y="3485573"/>
            <a:ext cx="2634344"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thrombocytopenic mice</a:t>
            </a:r>
          </a:p>
        </p:txBody>
      </p:sp>
      <p:sp>
        <p:nvSpPr>
          <p:cNvPr id="13" name="Rectangle 12">
            <a:extLst>
              <a:ext uri="{FF2B5EF4-FFF2-40B4-BE49-F238E27FC236}">
                <a16:creationId xmlns:a16="http://schemas.microsoft.com/office/drawing/2014/main" id="{3D615CB9-2648-AA4C-8A27-AB9FC964A5D2}"/>
              </a:ext>
            </a:extLst>
          </p:cNvPr>
          <p:cNvSpPr/>
          <p:nvPr/>
        </p:nvSpPr>
        <p:spPr>
          <a:xfrm>
            <a:off x="6869466" y="4647647"/>
            <a:ext cx="2100255" cy="265457"/>
          </a:xfrm>
          <a:prstGeom prst="rect">
            <a:avLst/>
          </a:prstGeom>
        </p:spPr>
        <p:txBody>
          <a:bodyPr wrap="none">
            <a:spAutoFit/>
          </a:bodyPr>
          <a:lstStyle/>
          <a:p>
            <a:r>
              <a:rPr lang="en-US" sz="1125" b="1" i="1" dirty="0">
                <a:latin typeface="Gill Sans MT" panose="020B0502020104020203" pitchFamily="34" charset="77"/>
                <a:cs typeface="Calibri" panose="020F0502020204030204" pitchFamily="34" charset="0"/>
              </a:rPr>
              <a:t>Lee et al., Sci Trans Med 2019</a:t>
            </a:r>
          </a:p>
        </p:txBody>
      </p:sp>
      <p:sp>
        <p:nvSpPr>
          <p:cNvPr id="3" name="Rectangle 2">
            <a:extLst>
              <a:ext uri="{FF2B5EF4-FFF2-40B4-BE49-F238E27FC236}">
                <a16:creationId xmlns:a16="http://schemas.microsoft.com/office/drawing/2014/main" id="{3C14D02E-376F-F3EF-F5C2-A2FCBA93F6EE}"/>
              </a:ext>
            </a:extLst>
          </p:cNvPr>
          <p:cNvSpPr/>
          <p:nvPr/>
        </p:nvSpPr>
        <p:spPr bwMode="auto">
          <a:xfrm>
            <a:off x="0" y="0"/>
            <a:ext cx="9144000" cy="821531"/>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A 2/1 ratio of dysfunctional to functional platelets                             is required for hemostasis in IPD-18</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r>
              <a:rPr lang="en-US" sz="2550" b="1" dirty="0"/>
              <a:t> </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227211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0" nodeType="clickEffect">
                                  <p:stCondLst>
                                    <p:cond delay="0"/>
                                  </p:stCondLst>
                                  <p:childTnLst>
                                    <p:animEffect transition="out" filter="dissolv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0" nodeType="clickEffect">
                                  <p:stCondLst>
                                    <p:cond delay="0"/>
                                  </p:stCondLst>
                                  <p:childTnLst>
                                    <p:animEffect transition="out" filter="dissolv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1" grpId="0" animBg="1"/>
      <p:bldP spid="11" grpId="1"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hematosis&#10;&#10;AI-generated content may be incorrect.">
            <a:extLst>
              <a:ext uri="{FF2B5EF4-FFF2-40B4-BE49-F238E27FC236}">
                <a16:creationId xmlns:a16="http://schemas.microsoft.com/office/drawing/2014/main" id="{DC66F9A5-049A-2D6B-6969-1F74598CB130}"/>
              </a:ext>
            </a:extLst>
          </p:cNvPr>
          <p:cNvPicPr>
            <a:picLocks noChangeAspect="1"/>
          </p:cNvPicPr>
          <p:nvPr/>
        </p:nvPicPr>
        <p:blipFill>
          <a:blip r:embed="rId3"/>
          <a:stretch>
            <a:fillRect/>
          </a:stretch>
        </p:blipFill>
        <p:spPr>
          <a:xfrm>
            <a:off x="898072" y="0"/>
            <a:ext cx="7347857" cy="5143500"/>
          </a:xfrm>
          <a:prstGeom prst="rect">
            <a:avLst/>
          </a:prstGeom>
        </p:spPr>
      </p:pic>
      <p:sp>
        <p:nvSpPr>
          <p:cNvPr id="2" name="Rectangle 1">
            <a:extLst>
              <a:ext uri="{FF2B5EF4-FFF2-40B4-BE49-F238E27FC236}">
                <a16:creationId xmlns:a16="http://schemas.microsoft.com/office/drawing/2014/main" id="{3C959F28-56BD-5836-4BFF-D7238BF4E4D4}"/>
              </a:ext>
            </a:extLst>
          </p:cNvPr>
          <p:cNvSpPr/>
          <p:nvPr/>
        </p:nvSpPr>
        <p:spPr>
          <a:xfrm>
            <a:off x="898072" y="2057401"/>
            <a:ext cx="7347857" cy="21747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9058766"/>
      </p:ext>
    </p:extLst>
  </p:cSld>
  <p:clrMapOvr>
    <a:masterClrMapping/>
  </p:clrMapOvr>
  <mc:AlternateContent xmlns:mc="http://schemas.openxmlformats.org/markup-compatibility/2006" xmlns:p14="http://schemas.microsoft.com/office/powerpoint/2010/main">
    <mc:Choice Requires="p14">
      <p:transition spd="slow" p14:dur="2000" advTm="6062"/>
    </mc:Choice>
    <mc:Fallback xmlns="">
      <p:transition spd="slow" advTm="60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92ABEB1-B518-A918-3D27-EE1DD0C9F9DE}"/>
              </a:ext>
            </a:extLst>
          </p:cNvPr>
          <p:cNvSpPr/>
          <p:nvPr/>
        </p:nvSpPr>
        <p:spPr>
          <a:xfrm>
            <a:off x="117639" y="2339788"/>
            <a:ext cx="3125425" cy="1981200"/>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pic>
        <p:nvPicPr>
          <p:cNvPr id="4" name="Movie S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67400" y="2974012"/>
            <a:ext cx="5498207" cy="1808395"/>
          </a:xfrm>
          <a:prstGeom prst="rect">
            <a:avLst/>
          </a:prstGeom>
        </p:spPr>
      </p:pic>
      <p:pic>
        <p:nvPicPr>
          <p:cNvPr id="5" name="Movie S8">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467400" y="1065085"/>
            <a:ext cx="5498207" cy="1808395"/>
          </a:xfrm>
          <a:prstGeom prst="rect">
            <a:avLst/>
          </a:prstGeom>
        </p:spPr>
      </p:pic>
      <p:pic>
        <p:nvPicPr>
          <p:cNvPr id="2" name="Picture 1"/>
          <p:cNvPicPr>
            <a:picLocks noChangeAspect="1"/>
          </p:cNvPicPr>
          <p:nvPr/>
        </p:nvPicPr>
        <p:blipFill>
          <a:blip r:embed="rId9"/>
          <a:stretch>
            <a:fillRect/>
          </a:stretch>
        </p:blipFill>
        <p:spPr>
          <a:xfrm>
            <a:off x="578223" y="1085339"/>
            <a:ext cx="2223324" cy="1111662"/>
          </a:xfrm>
          <a:prstGeom prst="rect">
            <a:avLst/>
          </a:prstGeom>
        </p:spPr>
      </p:pic>
      <p:pic>
        <p:nvPicPr>
          <p:cNvPr id="3" name="Picture 2">
            <a:extLst>
              <a:ext uri="{FF2B5EF4-FFF2-40B4-BE49-F238E27FC236}">
                <a16:creationId xmlns:a16="http://schemas.microsoft.com/office/drawing/2014/main" id="{B68ED587-EEB5-8B41-8F25-B67A93E95339}"/>
              </a:ext>
            </a:extLst>
          </p:cNvPr>
          <p:cNvPicPr>
            <a:picLocks noChangeAspect="1"/>
          </p:cNvPicPr>
          <p:nvPr/>
        </p:nvPicPr>
        <p:blipFill>
          <a:blip r:embed="rId10"/>
          <a:stretch>
            <a:fillRect/>
          </a:stretch>
        </p:blipFill>
        <p:spPr>
          <a:xfrm>
            <a:off x="3440506" y="2957877"/>
            <a:ext cx="5559474" cy="1954783"/>
          </a:xfrm>
          <a:prstGeom prst="rect">
            <a:avLst/>
          </a:prstGeom>
        </p:spPr>
      </p:pic>
      <p:pic>
        <p:nvPicPr>
          <p:cNvPr id="7" name="Picture 6">
            <a:extLst>
              <a:ext uri="{FF2B5EF4-FFF2-40B4-BE49-F238E27FC236}">
                <a16:creationId xmlns:a16="http://schemas.microsoft.com/office/drawing/2014/main" id="{01882849-A9AE-004A-83A3-73C63E235EED}"/>
              </a:ext>
            </a:extLst>
          </p:cNvPr>
          <p:cNvPicPr>
            <a:picLocks noChangeAspect="1"/>
          </p:cNvPicPr>
          <p:nvPr/>
        </p:nvPicPr>
        <p:blipFill>
          <a:blip r:embed="rId11"/>
          <a:stretch>
            <a:fillRect/>
          </a:stretch>
        </p:blipFill>
        <p:spPr>
          <a:xfrm>
            <a:off x="3421156" y="1040514"/>
            <a:ext cx="5580529" cy="2013053"/>
          </a:xfrm>
          <a:prstGeom prst="rect">
            <a:avLst/>
          </a:prstGeom>
        </p:spPr>
      </p:pic>
      <p:sp>
        <p:nvSpPr>
          <p:cNvPr id="9" name="TextBox 8">
            <a:extLst>
              <a:ext uri="{FF2B5EF4-FFF2-40B4-BE49-F238E27FC236}">
                <a16:creationId xmlns:a16="http://schemas.microsoft.com/office/drawing/2014/main" id="{BA08540F-A932-1A6D-E543-0A86A0BB304C}"/>
              </a:ext>
            </a:extLst>
          </p:cNvPr>
          <p:cNvSpPr txBox="1"/>
          <p:nvPr/>
        </p:nvSpPr>
        <p:spPr>
          <a:xfrm>
            <a:off x="117639" y="2443095"/>
            <a:ext cx="3125425" cy="707886"/>
          </a:xfrm>
          <a:prstGeom prst="rect">
            <a:avLst/>
          </a:prstGeom>
          <a:noFill/>
        </p:spPr>
        <p:txBody>
          <a:bodyPr wrap="square" rtlCol="0">
            <a:spAutoFit/>
          </a:bodyPr>
          <a:lstStyle/>
          <a:p>
            <a:r>
              <a:rPr lang="en-US" sz="2000" b="1" dirty="0">
                <a:solidFill>
                  <a:srgbClr val="C00000"/>
                </a:solidFill>
              </a:rPr>
              <a:t>1. Competition for </a:t>
            </a:r>
            <a:r>
              <a:rPr lang="en-US" sz="2000" b="1" dirty="0" err="1">
                <a:solidFill>
                  <a:srgbClr val="C00000"/>
                </a:solidFill>
              </a:rPr>
              <a:t>GPIb</a:t>
            </a:r>
            <a:r>
              <a:rPr lang="en-US" sz="2000" b="1" dirty="0" err="1">
                <a:solidFill>
                  <a:srgbClr val="C00000"/>
                </a:solidFill>
                <a:latin typeface="Symbol" pitchFamily="2" charset="2"/>
              </a:rPr>
              <a:t>a</a:t>
            </a:r>
            <a:r>
              <a:rPr lang="en-US" sz="2000" b="1" dirty="0">
                <a:solidFill>
                  <a:srgbClr val="C00000"/>
                </a:solidFill>
              </a:rPr>
              <a:t> </a:t>
            </a:r>
          </a:p>
          <a:p>
            <a:r>
              <a:rPr lang="en-US" sz="2000" b="1" dirty="0">
                <a:solidFill>
                  <a:srgbClr val="C00000"/>
                </a:solidFill>
              </a:rPr>
              <a:t>	binding sites</a:t>
            </a:r>
          </a:p>
        </p:txBody>
      </p:sp>
      <p:sp>
        <p:nvSpPr>
          <p:cNvPr id="11" name="TextBox 10">
            <a:extLst>
              <a:ext uri="{FF2B5EF4-FFF2-40B4-BE49-F238E27FC236}">
                <a16:creationId xmlns:a16="http://schemas.microsoft.com/office/drawing/2014/main" id="{F59FA009-7D83-AE8F-FD9A-2F0611CDD079}"/>
              </a:ext>
            </a:extLst>
          </p:cNvPr>
          <p:cNvSpPr txBox="1"/>
          <p:nvPr/>
        </p:nvSpPr>
        <p:spPr>
          <a:xfrm>
            <a:off x="117640" y="3413030"/>
            <a:ext cx="3237425" cy="707886"/>
          </a:xfrm>
          <a:prstGeom prst="rect">
            <a:avLst/>
          </a:prstGeom>
          <a:noFill/>
        </p:spPr>
        <p:txBody>
          <a:bodyPr wrap="none" rtlCol="0">
            <a:spAutoFit/>
          </a:bodyPr>
          <a:lstStyle/>
          <a:p>
            <a:r>
              <a:rPr lang="en-US" sz="2000" b="1" dirty="0">
                <a:solidFill>
                  <a:srgbClr val="C00000"/>
                </a:solidFill>
              </a:rPr>
              <a:t>2. Impaired clot contraction/</a:t>
            </a:r>
          </a:p>
          <a:p>
            <a:r>
              <a:rPr lang="en-US" sz="2000" b="1" dirty="0">
                <a:solidFill>
                  <a:srgbClr val="C00000"/>
                </a:solidFill>
              </a:rPr>
              <a:t>	stabilization</a:t>
            </a:r>
          </a:p>
        </p:txBody>
      </p:sp>
      <p:sp>
        <p:nvSpPr>
          <p:cNvPr id="13" name="Rectangle 12">
            <a:extLst>
              <a:ext uri="{FF2B5EF4-FFF2-40B4-BE49-F238E27FC236}">
                <a16:creationId xmlns:a16="http://schemas.microsoft.com/office/drawing/2014/main" id="{1EDE1CC3-DD0A-2028-3421-682C20B4E8C5}"/>
              </a:ext>
            </a:extLst>
          </p:cNvPr>
          <p:cNvSpPr/>
          <p:nvPr/>
        </p:nvSpPr>
        <p:spPr bwMode="auto">
          <a:xfrm>
            <a:off x="0" y="0"/>
            <a:ext cx="9144000" cy="821531"/>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550" b="1" dirty="0"/>
              <a:t>Endogenous, dysfunctional platelets negatively affect     hemostatic function of blood product</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r>
              <a:rPr lang="en-US" sz="2550" b="1" dirty="0"/>
              <a:t> </a:t>
            </a:r>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b="1" dirty="0"/>
          </a:p>
          <a:p>
            <a:pPr algn="ctr" defTabSz="685783" fontAlgn="base">
              <a:spcBef>
                <a:spcPct val="0"/>
              </a:spcBef>
              <a:spcAft>
                <a:spcPct val="0"/>
              </a:spcAft>
            </a:pP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319842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4"/>
                </p:tgtEl>
              </p:cMediaNode>
            </p:video>
            <p:video>
              <p:cMediaNode vol="80000">
                <p:cTn id="31"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DE1CC3-DD0A-2028-3421-682C20B4E8C5}"/>
              </a:ext>
            </a:extLst>
          </p:cNvPr>
          <p:cNvSpPr/>
          <p:nvPr/>
        </p:nvSpPr>
        <p:spPr bwMode="auto">
          <a:xfrm>
            <a:off x="0" y="1"/>
            <a:ext cx="9144000" cy="871880"/>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2400" b="1" dirty="0"/>
              <a:t>What does this mean for use of platelets and                                  platelet-like products in the treatment of bleeding ? </a:t>
            </a:r>
          </a:p>
          <a:p>
            <a:pPr algn="ctr" defTabSz="685783" fontAlgn="base">
              <a:spcBef>
                <a:spcPct val="0"/>
              </a:spcBef>
              <a:spcAft>
                <a:spcPct val="0"/>
              </a:spcAft>
            </a:pPr>
            <a:endParaRPr lang="en-US" sz="2400" b="1" dirty="0"/>
          </a:p>
          <a:p>
            <a:pPr algn="ctr" defTabSz="685783" fontAlgn="base">
              <a:spcBef>
                <a:spcPct val="0"/>
              </a:spcBef>
              <a:spcAft>
                <a:spcPct val="0"/>
              </a:spcAft>
            </a:pPr>
            <a:endParaRPr lang="en-US" sz="2400" b="1" dirty="0"/>
          </a:p>
          <a:p>
            <a:pPr algn="ctr" defTabSz="685783" fontAlgn="base">
              <a:spcBef>
                <a:spcPct val="0"/>
              </a:spcBef>
              <a:spcAft>
                <a:spcPct val="0"/>
              </a:spcAft>
            </a:pPr>
            <a:endParaRPr lang="en-US" sz="2400" b="1" dirty="0"/>
          </a:p>
          <a:p>
            <a:pPr algn="ctr" defTabSz="685783" fontAlgn="base">
              <a:spcBef>
                <a:spcPct val="0"/>
              </a:spcBef>
              <a:spcAft>
                <a:spcPct val="0"/>
              </a:spcAft>
            </a:pPr>
            <a:endParaRPr lang="en-US" sz="2400" b="1" dirty="0"/>
          </a:p>
          <a:p>
            <a:pPr algn="ctr" defTabSz="685783" fontAlgn="base">
              <a:spcBef>
                <a:spcPct val="0"/>
              </a:spcBef>
              <a:spcAft>
                <a:spcPct val="0"/>
              </a:spcAft>
            </a:pPr>
            <a:r>
              <a:rPr lang="en-US" sz="2400" b="1" dirty="0"/>
              <a:t> </a:t>
            </a:r>
          </a:p>
          <a:p>
            <a:pPr algn="ctr" defTabSz="685783" fontAlgn="base">
              <a:spcBef>
                <a:spcPct val="0"/>
              </a:spcBef>
              <a:spcAft>
                <a:spcPct val="0"/>
              </a:spcAft>
            </a:pPr>
            <a:endParaRPr lang="en-US" sz="2400" b="1" dirty="0"/>
          </a:p>
          <a:p>
            <a:pPr algn="ctr" defTabSz="685783" fontAlgn="base">
              <a:spcBef>
                <a:spcPct val="0"/>
              </a:spcBef>
              <a:spcAft>
                <a:spcPct val="0"/>
              </a:spcAft>
            </a:pPr>
            <a:endParaRPr lang="en-US" sz="2400" b="1" dirty="0"/>
          </a:p>
          <a:p>
            <a:pPr algn="ctr" defTabSz="685783" fontAlgn="base">
              <a:spcBef>
                <a:spcPct val="0"/>
              </a:spcBef>
              <a:spcAft>
                <a:spcPct val="0"/>
              </a:spcAft>
            </a:pPr>
            <a:endParaRPr lang="en-US" sz="2400" b="1" dirty="0"/>
          </a:p>
          <a:p>
            <a:pPr algn="ctr" defTabSz="685783" fontAlgn="base">
              <a:spcBef>
                <a:spcPct val="0"/>
              </a:spcBef>
              <a:spcAft>
                <a:spcPct val="0"/>
              </a:spcAft>
            </a:pPr>
            <a:endParaRPr lang="en-US" sz="2400" b="1" dirty="0"/>
          </a:p>
          <a:p>
            <a:pPr algn="ctr" defTabSz="685783" fontAlgn="base">
              <a:spcBef>
                <a:spcPct val="0"/>
              </a:spcBef>
              <a:spcAft>
                <a:spcPct val="0"/>
              </a:spcAft>
            </a:pPr>
            <a:endParaRPr lang="en-US" sz="2400" dirty="0">
              <a:solidFill>
                <a:srgbClr val="000000"/>
              </a:solidFill>
              <a:latin typeface="Gill Sans" charset="0"/>
              <a:ea typeface="Heiti SC Light" charset="0"/>
              <a:cs typeface="Heiti SC Light" charset="0"/>
              <a:sym typeface="Gill Sans" charset="0"/>
            </a:endParaRPr>
          </a:p>
        </p:txBody>
      </p:sp>
      <p:sp>
        <p:nvSpPr>
          <p:cNvPr id="6" name="TextBox 5">
            <a:extLst>
              <a:ext uri="{FF2B5EF4-FFF2-40B4-BE49-F238E27FC236}">
                <a16:creationId xmlns:a16="http://schemas.microsoft.com/office/drawing/2014/main" id="{E5451F7D-6D40-2A94-DEAE-DC5AB057F0C6}"/>
              </a:ext>
            </a:extLst>
          </p:cNvPr>
          <p:cNvSpPr txBox="1"/>
          <p:nvPr/>
        </p:nvSpPr>
        <p:spPr>
          <a:xfrm>
            <a:off x="258896" y="1502233"/>
            <a:ext cx="6652142" cy="400110"/>
          </a:xfrm>
          <a:prstGeom prst="rect">
            <a:avLst/>
          </a:prstGeom>
          <a:noFill/>
        </p:spPr>
        <p:txBody>
          <a:bodyPr wrap="none" rtlCol="0">
            <a:spAutoFit/>
          </a:bodyPr>
          <a:lstStyle/>
          <a:p>
            <a:r>
              <a:rPr lang="en-US" sz="2000" b="1" dirty="0" err="1">
                <a:solidFill>
                  <a:srgbClr val="C00000"/>
                </a:solidFill>
              </a:rPr>
              <a:t>GPIb</a:t>
            </a:r>
            <a:r>
              <a:rPr lang="en-US" sz="2000" b="1" dirty="0">
                <a:solidFill>
                  <a:srgbClr val="C00000"/>
                </a:solidFill>
              </a:rPr>
              <a:t>-IX required for recruitment to injury site &amp; growing plug</a:t>
            </a:r>
          </a:p>
        </p:txBody>
      </p:sp>
      <p:sp>
        <p:nvSpPr>
          <p:cNvPr id="8" name="TextBox 7">
            <a:extLst>
              <a:ext uri="{FF2B5EF4-FFF2-40B4-BE49-F238E27FC236}">
                <a16:creationId xmlns:a16="http://schemas.microsoft.com/office/drawing/2014/main" id="{510FD282-F50A-5E9E-4B34-F7EC0589B81A}"/>
              </a:ext>
            </a:extLst>
          </p:cNvPr>
          <p:cNvSpPr txBox="1"/>
          <p:nvPr/>
        </p:nvSpPr>
        <p:spPr>
          <a:xfrm>
            <a:off x="258896" y="1802315"/>
            <a:ext cx="5255028" cy="400110"/>
          </a:xfrm>
          <a:prstGeom prst="rect">
            <a:avLst/>
          </a:prstGeom>
          <a:noFill/>
        </p:spPr>
        <p:txBody>
          <a:bodyPr wrap="none" rtlCol="0">
            <a:spAutoFit/>
          </a:bodyPr>
          <a:lstStyle/>
          <a:p>
            <a:r>
              <a:rPr lang="en-US" sz="2000" b="1" dirty="0"/>
              <a:t>G protein/ integrin signaling needs to be intact  </a:t>
            </a:r>
          </a:p>
        </p:txBody>
      </p:sp>
      <p:sp>
        <p:nvSpPr>
          <p:cNvPr id="10" name="TextBox 9">
            <a:extLst>
              <a:ext uri="{FF2B5EF4-FFF2-40B4-BE49-F238E27FC236}">
                <a16:creationId xmlns:a16="http://schemas.microsoft.com/office/drawing/2014/main" id="{24551E5F-53FA-79D5-97B8-94181620984B}"/>
              </a:ext>
            </a:extLst>
          </p:cNvPr>
          <p:cNvSpPr txBox="1"/>
          <p:nvPr/>
        </p:nvSpPr>
        <p:spPr>
          <a:xfrm>
            <a:off x="258896" y="1171963"/>
            <a:ext cx="1174489" cy="400110"/>
          </a:xfrm>
          <a:prstGeom prst="rect">
            <a:avLst/>
          </a:prstGeom>
          <a:noFill/>
        </p:spPr>
        <p:txBody>
          <a:bodyPr wrap="none" rtlCol="0">
            <a:spAutoFit/>
          </a:bodyPr>
          <a:lstStyle/>
          <a:p>
            <a:r>
              <a:rPr lang="en-US" sz="2000" b="1" u="sng" dirty="0"/>
              <a:t>Platelets:</a:t>
            </a:r>
          </a:p>
        </p:txBody>
      </p:sp>
      <p:sp>
        <p:nvSpPr>
          <p:cNvPr id="14" name="TextBox 13">
            <a:extLst>
              <a:ext uri="{FF2B5EF4-FFF2-40B4-BE49-F238E27FC236}">
                <a16:creationId xmlns:a16="http://schemas.microsoft.com/office/drawing/2014/main" id="{5DA8AE71-B7D5-534E-5B02-7D92BD3C69A0}"/>
              </a:ext>
            </a:extLst>
          </p:cNvPr>
          <p:cNvSpPr txBox="1"/>
          <p:nvPr/>
        </p:nvSpPr>
        <p:spPr>
          <a:xfrm>
            <a:off x="258896" y="2102397"/>
            <a:ext cx="7355283" cy="400110"/>
          </a:xfrm>
          <a:prstGeom prst="rect">
            <a:avLst/>
          </a:prstGeom>
          <a:noFill/>
        </p:spPr>
        <p:txBody>
          <a:bodyPr wrap="none" rtlCol="0">
            <a:spAutoFit/>
          </a:bodyPr>
          <a:lstStyle/>
          <a:p>
            <a:r>
              <a:rPr lang="en-US" sz="2000" b="1" dirty="0">
                <a:solidFill>
                  <a:srgbClr val="C00000"/>
                </a:solidFill>
              </a:rPr>
              <a:t>Pro-coagulant and contractile activity critical for stable plug to form</a:t>
            </a:r>
          </a:p>
        </p:txBody>
      </p:sp>
      <p:sp>
        <p:nvSpPr>
          <p:cNvPr id="15" name="TextBox 14">
            <a:extLst>
              <a:ext uri="{FF2B5EF4-FFF2-40B4-BE49-F238E27FC236}">
                <a16:creationId xmlns:a16="http://schemas.microsoft.com/office/drawing/2014/main" id="{60296380-A04F-12D4-B239-423F59ED58CC}"/>
              </a:ext>
            </a:extLst>
          </p:cNvPr>
          <p:cNvSpPr txBox="1"/>
          <p:nvPr/>
        </p:nvSpPr>
        <p:spPr>
          <a:xfrm>
            <a:off x="258896" y="2402479"/>
            <a:ext cx="8778237" cy="400110"/>
          </a:xfrm>
          <a:prstGeom prst="rect">
            <a:avLst/>
          </a:prstGeom>
          <a:noFill/>
        </p:spPr>
        <p:txBody>
          <a:bodyPr wrap="none" rtlCol="0">
            <a:spAutoFit/>
          </a:bodyPr>
          <a:lstStyle/>
          <a:p>
            <a:r>
              <a:rPr lang="en-US" sz="2000" b="1" dirty="0"/>
              <a:t>Dysfunctional platelets expressing normal levels of </a:t>
            </a:r>
            <a:r>
              <a:rPr lang="en-US" sz="2000" b="1" dirty="0" err="1"/>
              <a:t>GPIb</a:t>
            </a:r>
            <a:r>
              <a:rPr lang="en-US" sz="2000" b="1" dirty="0"/>
              <a:t>-IX are “anti-hemostatic”</a:t>
            </a:r>
          </a:p>
        </p:txBody>
      </p:sp>
      <p:sp>
        <p:nvSpPr>
          <p:cNvPr id="16" name="TextBox 15">
            <a:extLst>
              <a:ext uri="{FF2B5EF4-FFF2-40B4-BE49-F238E27FC236}">
                <a16:creationId xmlns:a16="http://schemas.microsoft.com/office/drawing/2014/main" id="{1C1F411F-7F89-79E5-389C-F1CDF05D7B23}"/>
              </a:ext>
            </a:extLst>
          </p:cNvPr>
          <p:cNvSpPr txBox="1"/>
          <p:nvPr/>
        </p:nvSpPr>
        <p:spPr>
          <a:xfrm>
            <a:off x="258896" y="2918279"/>
            <a:ext cx="2511008" cy="400110"/>
          </a:xfrm>
          <a:prstGeom prst="rect">
            <a:avLst/>
          </a:prstGeom>
          <a:noFill/>
        </p:spPr>
        <p:txBody>
          <a:bodyPr wrap="none" rtlCol="0">
            <a:spAutoFit/>
          </a:bodyPr>
          <a:lstStyle/>
          <a:p>
            <a:r>
              <a:rPr lang="en-US" sz="2000" b="1" u="sng" dirty="0"/>
              <a:t>Platelet-like products:</a:t>
            </a:r>
          </a:p>
        </p:txBody>
      </p:sp>
      <p:sp>
        <p:nvSpPr>
          <p:cNvPr id="17" name="TextBox 16">
            <a:extLst>
              <a:ext uri="{FF2B5EF4-FFF2-40B4-BE49-F238E27FC236}">
                <a16:creationId xmlns:a16="http://schemas.microsoft.com/office/drawing/2014/main" id="{3E1C1DBA-C8C3-5140-2A0D-162413EF4074}"/>
              </a:ext>
            </a:extLst>
          </p:cNvPr>
          <p:cNvSpPr txBox="1"/>
          <p:nvPr/>
        </p:nvSpPr>
        <p:spPr>
          <a:xfrm>
            <a:off x="261013" y="3232886"/>
            <a:ext cx="7491410" cy="400110"/>
          </a:xfrm>
          <a:prstGeom prst="rect">
            <a:avLst/>
          </a:prstGeom>
          <a:noFill/>
        </p:spPr>
        <p:txBody>
          <a:bodyPr wrap="none" rtlCol="0">
            <a:spAutoFit/>
          </a:bodyPr>
          <a:lstStyle/>
          <a:p>
            <a:r>
              <a:rPr lang="en-US" sz="2000" b="1" dirty="0">
                <a:solidFill>
                  <a:srgbClr val="C00000"/>
                </a:solidFill>
              </a:rPr>
              <a:t>Need to be functionalized for recruitment to injury site/growing plug</a:t>
            </a:r>
          </a:p>
        </p:txBody>
      </p:sp>
      <p:sp>
        <p:nvSpPr>
          <p:cNvPr id="19" name="TextBox 18">
            <a:extLst>
              <a:ext uri="{FF2B5EF4-FFF2-40B4-BE49-F238E27FC236}">
                <a16:creationId xmlns:a16="http://schemas.microsoft.com/office/drawing/2014/main" id="{526D765A-121C-8598-910E-034CFE392D46}"/>
              </a:ext>
            </a:extLst>
          </p:cNvPr>
          <p:cNvSpPr txBox="1"/>
          <p:nvPr/>
        </p:nvSpPr>
        <p:spPr>
          <a:xfrm>
            <a:off x="258896" y="3547493"/>
            <a:ext cx="7353744" cy="400110"/>
          </a:xfrm>
          <a:prstGeom prst="rect">
            <a:avLst/>
          </a:prstGeom>
          <a:noFill/>
        </p:spPr>
        <p:txBody>
          <a:bodyPr wrap="none" rtlCol="0">
            <a:spAutoFit/>
          </a:bodyPr>
          <a:lstStyle/>
          <a:p>
            <a:r>
              <a:rPr lang="en-US" sz="2000" b="1" dirty="0"/>
              <a:t>“Carry” pro-coagulant and contractile activity (</a:t>
            </a:r>
            <a:r>
              <a:rPr lang="en-US" sz="2000" b="1" dirty="0" err="1"/>
              <a:t>SenGupta</a:t>
            </a:r>
            <a:r>
              <a:rPr lang="en-US" sz="2000" b="1" dirty="0"/>
              <a:t>; Brown; …)</a:t>
            </a:r>
          </a:p>
        </p:txBody>
      </p:sp>
      <p:sp>
        <p:nvSpPr>
          <p:cNvPr id="20" name="TextBox 19">
            <a:extLst>
              <a:ext uri="{FF2B5EF4-FFF2-40B4-BE49-F238E27FC236}">
                <a16:creationId xmlns:a16="http://schemas.microsoft.com/office/drawing/2014/main" id="{4E6C7060-2B43-13E6-5E57-D6CE3ECD7655}"/>
              </a:ext>
            </a:extLst>
          </p:cNvPr>
          <p:cNvSpPr txBox="1"/>
          <p:nvPr/>
        </p:nvSpPr>
        <p:spPr>
          <a:xfrm>
            <a:off x="258896" y="3847575"/>
            <a:ext cx="7914859" cy="707886"/>
          </a:xfrm>
          <a:prstGeom prst="rect">
            <a:avLst/>
          </a:prstGeom>
          <a:noFill/>
        </p:spPr>
        <p:txBody>
          <a:bodyPr wrap="none" rtlCol="0">
            <a:spAutoFit/>
          </a:bodyPr>
          <a:lstStyle/>
          <a:p>
            <a:r>
              <a:rPr lang="en-US" sz="2000" b="1" dirty="0">
                <a:solidFill>
                  <a:srgbClr val="C00000"/>
                </a:solidFill>
              </a:rPr>
              <a:t>Could potentially have “anti-hemostatic” activity when present together </a:t>
            </a:r>
          </a:p>
          <a:p>
            <a:r>
              <a:rPr lang="en-US" sz="2000" b="1" dirty="0">
                <a:solidFill>
                  <a:srgbClr val="C00000"/>
                </a:solidFill>
              </a:rPr>
              <a:t>	with functional platelets</a:t>
            </a:r>
          </a:p>
        </p:txBody>
      </p:sp>
    </p:spTree>
    <p:extLst>
      <p:ext uri="{BB962C8B-B14F-4D97-AF65-F5344CB8AC3E}">
        <p14:creationId xmlns:p14="http://schemas.microsoft.com/office/powerpoint/2010/main" val="3066734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23469-207C-8370-159F-9D7B09DF4E8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42671BE-3D15-82EA-D14D-E17F751715A1}"/>
              </a:ext>
            </a:extLst>
          </p:cNvPr>
          <p:cNvSpPr/>
          <p:nvPr/>
        </p:nvSpPr>
        <p:spPr bwMode="auto">
          <a:xfrm>
            <a:off x="0" y="2362232"/>
            <a:ext cx="9144000" cy="645716"/>
          </a:xfrm>
          <a:prstGeom prst="rect">
            <a:avLst/>
          </a:prstGeom>
          <a:gradFill flip="none" rotWithShape="1">
            <a:gsLst>
              <a:gs pos="0">
                <a:schemeClr val="accent3">
                  <a:lumMod val="20000"/>
                  <a:lumOff val="80000"/>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550" b="1" dirty="0"/>
              <a:t>Platelets in Inflammatory Hemostasis</a:t>
            </a:r>
          </a:p>
          <a:p>
            <a:endParaRPr lang="en-US" sz="2550" b="1" dirty="0"/>
          </a:p>
        </p:txBody>
      </p:sp>
      <p:sp>
        <p:nvSpPr>
          <p:cNvPr id="2" name="Title 1">
            <a:extLst>
              <a:ext uri="{FF2B5EF4-FFF2-40B4-BE49-F238E27FC236}">
                <a16:creationId xmlns:a16="http://schemas.microsoft.com/office/drawing/2014/main" id="{E3216E7A-8343-4202-F324-8430B7674E75}"/>
              </a:ext>
            </a:extLst>
          </p:cNvPr>
          <p:cNvSpPr>
            <a:spLocks noGrp="1"/>
          </p:cNvSpPr>
          <p:nvPr>
            <p:ph type="title"/>
          </p:nvPr>
        </p:nvSpPr>
        <p:spPr>
          <a:xfrm>
            <a:off x="628650" y="1"/>
            <a:ext cx="7886700" cy="994172"/>
          </a:xfrm>
        </p:spPr>
        <p:txBody>
          <a:bodyPr>
            <a:normAutofit/>
          </a:bodyPr>
          <a:lstStyle/>
          <a:p>
            <a:r>
              <a:rPr lang="en-US" sz="3600" b="1" u="sng" dirty="0"/>
              <a:t>outline</a:t>
            </a:r>
          </a:p>
        </p:txBody>
      </p:sp>
      <p:sp>
        <p:nvSpPr>
          <p:cNvPr id="9" name="Rectangle 8">
            <a:extLst>
              <a:ext uri="{FF2B5EF4-FFF2-40B4-BE49-F238E27FC236}">
                <a16:creationId xmlns:a16="http://schemas.microsoft.com/office/drawing/2014/main" id="{9DA18A2F-4A4B-2990-F0F6-60EC402AEEDD}"/>
              </a:ext>
            </a:extLst>
          </p:cNvPr>
          <p:cNvSpPr/>
          <p:nvPr/>
        </p:nvSpPr>
        <p:spPr bwMode="auto">
          <a:xfrm>
            <a:off x="0" y="1456803"/>
            <a:ext cx="9144000" cy="645715"/>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Platelets in Classical Hemostasis</a:t>
            </a:r>
            <a:endParaRPr lang="en-US" sz="2550" dirty="0">
              <a:solidFill>
                <a:srgbClr val="000000"/>
              </a:solidFill>
              <a:latin typeface="Gill Sans" charset="0"/>
              <a:ea typeface="Heiti SC Light" charset="0"/>
              <a:cs typeface="Heiti SC Light" charset="0"/>
              <a:sym typeface="Gill Sans" charset="0"/>
            </a:endParaRPr>
          </a:p>
        </p:txBody>
      </p:sp>
      <p:sp>
        <p:nvSpPr>
          <p:cNvPr id="3" name="Rectangle 2">
            <a:extLst>
              <a:ext uri="{FF2B5EF4-FFF2-40B4-BE49-F238E27FC236}">
                <a16:creationId xmlns:a16="http://schemas.microsoft.com/office/drawing/2014/main" id="{356B311C-06B1-F8CD-98E7-154BB7268175}"/>
              </a:ext>
            </a:extLst>
          </p:cNvPr>
          <p:cNvSpPr/>
          <p:nvPr/>
        </p:nvSpPr>
        <p:spPr>
          <a:xfrm>
            <a:off x="0" y="1310275"/>
            <a:ext cx="9144000" cy="938770"/>
          </a:xfrm>
          <a:prstGeom prst="rect">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8365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026839-E73D-BC6C-90FC-E4923D50129B}"/>
              </a:ext>
            </a:extLst>
          </p:cNvPr>
          <p:cNvSpPr/>
          <p:nvPr/>
        </p:nvSpPr>
        <p:spPr>
          <a:xfrm>
            <a:off x="308963" y="1000638"/>
            <a:ext cx="8510184" cy="383605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diagram of hematosis&#10;&#10;AI-generated content may be incorrect.">
            <a:extLst>
              <a:ext uri="{FF2B5EF4-FFF2-40B4-BE49-F238E27FC236}">
                <a16:creationId xmlns:a16="http://schemas.microsoft.com/office/drawing/2014/main" id="{F6A3E7D1-E69B-6A7E-6C4E-F3510C441448}"/>
              </a:ext>
            </a:extLst>
          </p:cNvPr>
          <p:cNvPicPr>
            <a:picLocks noChangeAspect="1"/>
          </p:cNvPicPr>
          <p:nvPr/>
        </p:nvPicPr>
        <p:blipFill>
          <a:blip r:embed="rId2"/>
          <a:srcRect l="58351" t="51981" b="18986"/>
          <a:stretch>
            <a:fillRect/>
          </a:stretch>
        </p:blipFill>
        <p:spPr>
          <a:xfrm>
            <a:off x="4679963" y="1624261"/>
            <a:ext cx="3998497" cy="1951093"/>
          </a:xfrm>
          <a:prstGeom prst="rect">
            <a:avLst/>
          </a:prstGeom>
        </p:spPr>
      </p:pic>
      <p:pic>
        <p:nvPicPr>
          <p:cNvPr id="5" name="Picture 4" descr="A diagram of hematosis&#10;&#10;AI-generated content may be incorrect.">
            <a:extLst>
              <a:ext uri="{FF2B5EF4-FFF2-40B4-BE49-F238E27FC236}">
                <a16:creationId xmlns:a16="http://schemas.microsoft.com/office/drawing/2014/main" id="{EAB5CDDE-BFEC-9B88-B3C4-04CA2A14B521}"/>
              </a:ext>
            </a:extLst>
          </p:cNvPr>
          <p:cNvPicPr>
            <a:picLocks noChangeAspect="1"/>
          </p:cNvPicPr>
          <p:nvPr/>
        </p:nvPicPr>
        <p:blipFill>
          <a:blip r:embed="rId2"/>
          <a:srcRect l="58351" b="62642"/>
          <a:stretch>
            <a:fillRect/>
          </a:stretch>
        </p:blipFill>
        <p:spPr>
          <a:xfrm>
            <a:off x="333027" y="1024702"/>
            <a:ext cx="4314700" cy="2709079"/>
          </a:xfrm>
          <a:prstGeom prst="rect">
            <a:avLst/>
          </a:prstGeom>
        </p:spPr>
      </p:pic>
      <p:pic>
        <p:nvPicPr>
          <p:cNvPr id="6" name="Picture 5" descr="A diagram of hematosis&#10;&#10;AI-generated content may be incorrect.">
            <a:extLst>
              <a:ext uri="{FF2B5EF4-FFF2-40B4-BE49-F238E27FC236}">
                <a16:creationId xmlns:a16="http://schemas.microsoft.com/office/drawing/2014/main" id="{D61FB975-9092-1AEE-F1AE-A17E17A6D1DF}"/>
              </a:ext>
            </a:extLst>
          </p:cNvPr>
          <p:cNvPicPr>
            <a:picLocks noChangeAspect="1"/>
          </p:cNvPicPr>
          <p:nvPr/>
        </p:nvPicPr>
        <p:blipFill>
          <a:blip r:embed="rId2"/>
          <a:srcRect t="81949"/>
          <a:stretch>
            <a:fillRect/>
          </a:stretch>
        </p:blipFill>
        <p:spPr>
          <a:xfrm>
            <a:off x="898071" y="3709719"/>
            <a:ext cx="7347857" cy="928436"/>
          </a:xfrm>
          <a:prstGeom prst="rect">
            <a:avLst/>
          </a:prstGeom>
        </p:spPr>
      </p:pic>
      <p:pic>
        <p:nvPicPr>
          <p:cNvPr id="8" name="Picture 7" descr="A diagram of hematosis&#10;&#10;AI-generated content may be incorrect.">
            <a:extLst>
              <a:ext uri="{FF2B5EF4-FFF2-40B4-BE49-F238E27FC236}">
                <a16:creationId xmlns:a16="http://schemas.microsoft.com/office/drawing/2014/main" id="{D5E8B251-2871-1729-B899-2595F474AF43}"/>
              </a:ext>
            </a:extLst>
          </p:cNvPr>
          <p:cNvPicPr>
            <a:picLocks noChangeAspect="1"/>
          </p:cNvPicPr>
          <p:nvPr/>
        </p:nvPicPr>
        <p:blipFill>
          <a:blip r:embed="rId2"/>
          <a:srcRect l="58351" t="40702" r="5013" b="54300"/>
          <a:stretch>
            <a:fillRect/>
          </a:stretch>
        </p:blipFill>
        <p:spPr>
          <a:xfrm>
            <a:off x="4820651" y="1204153"/>
            <a:ext cx="3517234" cy="335887"/>
          </a:xfrm>
          <a:prstGeom prst="rect">
            <a:avLst/>
          </a:prstGeom>
        </p:spPr>
      </p:pic>
      <p:sp>
        <p:nvSpPr>
          <p:cNvPr id="9" name="Rectangle 8">
            <a:extLst>
              <a:ext uri="{FF2B5EF4-FFF2-40B4-BE49-F238E27FC236}">
                <a16:creationId xmlns:a16="http://schemas.microsoft.com/office/drawing/2014/main" id="{7A6EA200-E735-7DA5-A663-CB2CDCD6BC99}"/>
              </a:ext>
            </a:extLst>
          </p:cNvPr>
          <p:cNvSpPr/>
          <p:nvPr/>
        </p:nvSpPr>
        <p:spPr bwMode="auto">
          <a:xfrm>
            <a:off x="0" y="0"/>
            <a:ext cx="9144000" cy="579494"/>
          </a:xfrm>
          <a:prstGeom prst="rect">
            <a:avLst/>
          </a:prstGeom>
          <a:gradFill flip="none" rotWithShape="1">
            <a:gsLst>
              <a:gs pos="0">
                <a:schemeClr val="accent3">
                  <a:lumMod val="20925"/>
                  <a:lumOff val="79075"/>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600" b="1" dirty="0">
                <a:latin typeface="Arial" panose="020B0604020202020204" pitchFamily="34" charset="0"/>
                <a:cs typeface="Arial" panose="020B0604020202020204" pitchFamily="34" charset="0"/>
              </a:rPr>
              <a:t>Single platelets plug holes in the inflamed endothelium</a:t>
            </a:r>
          </a:p>
          <a:p>
            <a:endParaRPr lang="en-US" sz="2550" b="1" dirty="0"/>
          </a:p>
        </p:txBody>
      </p:sp>
    </p:spTree>
    <p:extLst>
      <p:ext uri="{BB962C8B-B14F-4D97-AF65-F5344CB8AC3E}">
        <p14:creationId xmlns:p14="http://schemas.microsoft.com/office/powerpoint/2010/main" val="2069946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050519" y="1204449"/>
            <a:ext cx="2466479" cy="3277594"/>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4" name="Picture 3"/>
          <p:cNvPicPr>
            <a:picLocks noChangeAspect="1"/>
          </p:cNvPicPr>
          <p:nvPr/>
        </p:nvPicPr>
        <p:blipFill>
          <a:blip r:embed="rId2"/>
          <a:stretch>
            <a:fillRect/>
          </a:stretch>
        </p:blipFill>
        <p:spPr>
          <a:xfrm>
            <a:off x="1485900" y="1275754"/>
            <a:ext cx="3272991" cy="2118122"/>
          </a:xfrm>
          <a:prstGeom prst="rect">
            <a:avLst/>
          </a:prstGeom>
        </p:spPr>
      </p:pic>
      <p:pic>
        <p:nvPicPr>
          <p:cNvPr id="5" name="Picture 4"/>
          <p:cNvPicPr>
            <a:picLocks noChangeAspect="1"/>
          </p:cNvPicPr>
          <p:nvPr/>
        </p:nvPicPr>
        <p:blipFill>
          <a:blip r:embed="rId3"/>
          <a:stretch>
            <a:fillRect/>
          </a:stretch>
        </p:blipFill>
        <p:spPr>
          <a:xfrm>
            <a:off x="5122824" y="1275754"/>
            <a:ext cx="2318486" cy="2003759"/>
          </a:xfrm>
          <a:prstGeom prst="rect">
            <a:avLst/>
          </a:prstGeom>
        </p:spPr>
      </p:pic>
      <p:pic>
        <p:nvPicPr>
          <p:cNvPr id="7" name="Picture 6"/>
          <p:cNvPicPr>
            <a:picLocks noChangeAspect="1"/>
          </p:cNvPicPr>
          <p:nvPr/>
        </p:nvPicPr>
        <p:blipFill>
          <a:blip r:embed="rId4"/>
          <a:stretch>
            <a:fillRect/>
          </a:stretch>
        </p:blipFill>
        <p:spPr>
          <a:xfrm>
            <a:off x="5154553" y="3314792"/>
            <a:ext cx="2362445" cy="1118810"/>
          </a:xfrm>
          <a:prstGeom prst="rect">
            <a:avLst/>
          </a:prstGeom>
        </p:spPr>
      </p:pic>
      <p:grpSp>
        <p:nvGrpSpPr>
          <p:cNvPr id="6" name="Group 5"/>
          <p:cNvGrpSpPr/>
          <p:nvPr/>
        </p:nvGrpSpPr>
        <p:grpSpPr>
          <a:xfrm>
            <a:off x="1485900" y="970524"/>
            <a:ext cx="3272991" cy="3787791"/>
            <a:chOff x="457200" y="1440208"/>
            <a:chExt cx="4363988" cy="5050388"/>
          </a:xfrm>
        </p:grpSpPr>
        <p:grpSp>
          <p:nvGrpSpPr>
            <p:cNvPr id="18" name="Group 17"/>
            <p:cNvGrpSpPr/>
            <p:nvPr/>
          </p:nvGrpSpPr>
          <p:grpSpPr>
            <a:xfrm>
              <a:off x="457200" y="1552311"/>
              <a:ext cx="4363988" cy="4938285"/>
              <a:chOff x="-3511798" y="1599351"/>
              <a:chExt cx="4337058" cy="4907811"/>
            </a:xfrm>
            <a:effectLst/>
          </p:grpSpPr>
          <p:sp>
            <p:nvSpPr>
              <p:cNvPr id="17" name="Rectangle 16"/>
              <p:cNvSpPr/>
              <p:nvPr/>
            </p:nvSpPr>
            <p:spPr>
              <a:xfrm>
                <a:off x="-3511798" y="1599351"/>
                <a:ext cx="4337058" cy="4907811"/>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8" name="Picture 7"/>
              <p:cNvPicPr>
                <a:picLocks noChangeAspect="1"/>
              </p:cNvPicPr>
              <p:nvPr/>
            </p:nvPicPr>
            <p:blipFill>
              <a:blip r:embed="rId5"/>
              <a:stretch>
                <a:fillRect/>
              </a:stretch>
            </p:blipFill>
            <p:spPr>
              <a:xfrm>
                <a:off x="-2067362" y="3122802"/>
                <a:ext cx="2390406" cy="1129019"/>
              </a:xfrm>
              <a:prstGeom prst="rect">
                <a:avLst/>
              </a:prstGeom>
            </p:spPr>
          </p:pic>
          <p:pic>
            <p:nvPicPr>
              <p:cNvPr id="9" name="Picture 8"/>
              <p:cNvPicPr>
                <a:picLocks noChangeAspect="1"/>
              </p:cNvPicPr>
              <p:nvPr/>
            </p:nvPicPr>
            <p:blipFill>
              <a:blip r:embed="rId6"/>
              <a:stretch>
                <a:fillRect/>
              </a:stretch>
            </p:blipFill>
            <p:spPr>
              <a:xfrm>
                <a:off x="-2067362" y="5545722"/>
                <a:ext cx="2390406" cy="819436"/>
              </a:xfrm>
              <a:prstGeom prst="rect">
                <a:avLst/>
              </a:prstGeom>
            </p:spPr>
          </p:pic>
          <p:pic>
            <p:nvPicPr>
              <p:cNvPr id="10" name="Picture 9"/>
              <p:cNvPicPr>
                <a:picLocks noChangeAspect="1"/>
              </p:cNvPicPr>
              <p:nvPr/>
            </p:nvPicPr>
            <p:blipFill>
              <a:blip r:embed="rId7"/>
              <a:stretch>
                <a:fillRect/>
              </a:stretch>
            </p:blipFill>
            <p:spPr>
              <a:xfrm>
                <a:off x="-2067362" y="4350474"/>
                <a:ext cx="2390406" cy="1132921"/>
              </a:xfrm>
              <a:prstGeom prst="rect">
                <a:avLst/>
              </a:prstGeom>
            </p:spPr>
          </p:pic>
          <p:pic>
            <p:nvPicPr>
              <p:cNvPr id="11" name="Picture 10"/>
              <p:cNvPicPr>
                <a:picLocks noChangeAspect="1"/>
              </p:cNvPicPr>
              <p:nvPr/>
            </p:nvPicPr>
            <p:blipFill rotWithShape="1">
              <a:blip r:embed="rId2"/>
              <a:srcRect l="56085" t="49092" r="17330" b="8158"/>
              <a:stretch/>
            </p:blipFill>
            <p:spPr>
              <a:xfrm>
                <a:off x="-837105" y="1847179"/>
                <a:ext cx="1160149" cy="1207353"/>
              </a:xfrm>
              <a:prstGeom prst="rect">
                <a:avLst/>
              </a:prstGeom>
            </p:spPr>
          </p:pic>
          <p:pic>
            <p:nvPicPr>
              <p:cNvPr id="12" name="Picture 11"/>
              <p:cNvPicPr>
                <a:picLocks noChangeAspect="1"/>
              </p:cNvPicPr>
              <p:nvPr/>
            </p:nvPicPr>
            <p:blipFill rotWithShape="1">
              <a:blip r:embed="rId2"/>
              <a:srcRect l="55826" t="7019" r="17589" b="50230"/>
              <a:stretch/>
            </p:blipFill>
            <p:spPr>
              <a:xfrm>
                <a:off x="-2067362" y="1847180"/>
                <a:ext cx="1160147" cy="1207353"/>
              </a:xfrm>
              <a:prstGeom prst="rect">
                <a:avLst/>
              </a:prstGeom>
            </p:spPr>
          </p:pic>
          <p:sp>
            <p:nvSpPr>
              <p:cNvPr id="13" name="TextBox 12"/>
              <p:cNvSpPr txBox="1"/>
              <p:nvPr/>
            </p:nvSpPr>
            <p:spPr>
              <a:xfrm>
                <a:off x="-3184592" y="2195187"/>
                <a:ext cx="930802" cy="328903"/>
              </a:xfrm>
              <a:prstGeom prst="rect">
                <a:avLst/>
              </a:prstGeom>
              <a:noFill/>
            </p:spPr>
            <p:txBody>
              <a:bodyPr wrap="none" rtlCol="0">
                <a:spAutoFit/>
              </a:bodyPr>
              <a:lstStyle/>
              <a:p>
                <a:r>
                  <a:rPr lang="en-US" sz="1013" b="1" dirty="0" err="1"/>
                  <a:t>rpA</a:t>
                </a:r>
                <a:r>
                  <a:rPr lang="en-US" sz="1013" b="1" dirty="0"/>
                  <a:t> (skin)</a:t>
                </a:r>
              </a:p>
            </p:txBody>
          </p:sp>
          <p:sp>
            <p:nvSpPr>
              <p:cNvPr id="14" name="TextBox 13"/>
              <p:cNvSpPr txBox="1"/>
              <p:nvPr/>
            </p:nvSpPr>
            <p:spPr>
              <a:xfrm>
                <a:off x="-3184592" y="3507901"/>
                <a:ext cx="939298" cy="328903"/>
              </a:xfrm>
              <a:prstGeom prst="rect">
                <a:avLst/>
              </a:prstGeom>
              <a:noFill/>
            </p:spPr>
            <p:txBody>
              <a:bodyPr wrap="none" rtlCol="0">
                <a:spAutoFit/>
              </a:bodyPr>
              <a:lstStyle/>
              <a:p>
                <a:r>
                  <a:rPr lang="en-US" sz="1013" b="1" dirty="0"/>
                  <a:t>LPS (lung)</a:t>
                </a:r>
              </a:p>
            </p:txBody>
          </p:sp>
          <p:sp>
            <p:nvSpPr>
              <p:cNvPr id="15" name="TextBox 14"/>
              <p:cNvSpPr txBox="1"/>
              <p:nvPr/>
            </p:nvSpPr>
            <p:spPr>
              <a:xfrm>
                <a:off x="-3184592" y="4742215"/>
                <a:ext cx="1009395" cy="328903"/>
              </a:xfrm>
              <a:prstGeom prst="rect">
                <a:avLst/>
              </a:prstGeom>
              <a:noFill/>
            </p:spPr>
            <p:txBody>
              <a:bodyPr wrap="none" rtlCol="0">
                <a:spAutoFit/>
              </a:bodyPr>
              <a:lstStyle/>
              <a:p>
                <a:r>
                  <a:rPr lang="en-US" sz="1013" b="1" dirty="0"/>
                  <a:t>melanoma</a:t>
                </a:r>
              </a:p>
            </p:txBody>
          </p:sp>
          <p:sp>
            <p:nvSpPr>
              <p:cNvPr id="16" name="TextBox 15"/>
              <p:cNvSpPr txBox="1"/>
              <p:nvPr/>
            </p:nvSpPr>
            <p:spPr>
              <a:xfrm>
                <a:off x="-2985157" y="5709975"/>
                <a:ext cx="697146" cy="328903"/>
              </a:xfrm>
              <a:prstGeom prst="rect">
                <a:avLst/>
              </a:prstGeom>
              <a:noFill/>
            </p:spPr>
            <p:txBody>
              <a:bodyPr wrap="none" rtlCol="0">
                <a:spAutoFit/>
              </a:bodyPr>
              <a:lstStyle/>
              <a:p>
                <a:r>
                  <a:rPr lang="en-US" sz="1013" b="1" dirty="0"/>
                  <a:t>stroke</a:t>
                </a:r>
              </a:p>
            </p:txBody>
          </p:sp>
        </p:grpSp>
        <p:sp>
          <p:nvSpPr>
            <p:cNvPr id="3" name="TextBox 2"/>
            <p:cNvSpPr txBox="1"/>
            <p:nvPr/>
          </p:nvSpPr>
          <p:spPr>
            <a:xfrm>
              <a:off x="1985319" y="1440208"/>
              <a:ext cx="872461" cy="330945"/>
            </a:xfrm>
            <a:prstGeom prst="rect">
              <a:avLst/>
            </a:prstGeom>
            <a:noFill/>
          </p:spPr>
          <p:txBody>
            <a:bodyPr wrap="none" rtlCol="0">
              <a:spAutoFit/>
            </a:bodyPr>
            <a:lstStyle/>
            <a:p>
              <a:r>
                <a:rPr lang="en-US" sz="1013" b="1" u="sng" dirty="0"/>
                <a:t>platelets</a:t>
              </a:r>
            </a:p>
          </p:txBody>
        </p:sp>
        <p:sp>
          <p:nvSpPr>
            <p:cNvPr id="19" name="TextBox 18"/>
            <p:cNvSpPr txBox="1"/>
            <p:nvPr/>
          </p:nvSpPr>
          <p:spPr>
            <a:xfrm>
              <a:off x="3148779" y="1444660"/>
              <a:ext cx="1096881" cy="330945"/>
            </a:xfrm>
            <a:prstGeom prst="rect">
              <a:avLst/>
            </a:prstGeom>
            <a:noFill/>
          </p:spPr>
          <p:txBody>
            <a:bodyPr wrap="none" rtlCol="0">
              <a:spAutoFit/>
            </a:bodyPr>
            <a:lstStyle/>
            <a:p>
              <a:r>
                <a:rPr lang="en-US" sz="1013" b="1" u="sng" dirty="0"/>
                <a:t>no platelets</a:t>
              </a:r>
            </a:p>
          </p:txBody>
        </p:sp>
      </p:grpSp>
      <p:sp>
        <p:nvSpPr>
          <p:cNvPr id="20" name="Rectangle 9"/>
          <p:cNvSpPr>
            <a:spLocks/>
          </p:cNvSpPr>
          <p:nvPr/>
        </p:nvSpPr>
        <p:spPr bwMode="auto">
          <a:xfrm>
            <a:off x="4362290" y="4693939"/>
            <a:ext cx="3486150" cy="342900"/>
          </a:xfrm>
          <a:prstGeom prst="rect">
            <a:avLst/>
          </a:prstGeom>
          <a:noFill/>
          <a:ln>
            <a:noFill/>
          </a:ln>
        </p:spPr>
        <p:txBody>
          <a:bodyPr lIns="0" tIns="0" rIns="43349" bIns="0"/>
          <a:lstStyle/>
          <a:p>
            <a:pPr marL="42863" algn="r"/>
            <a:r>
              <a:rPr lang="en-US" sz="1800" i="1" dirty="0" err="1">
                <a:latin typeface="Gill Sans"/>
                <a:ea typeface="ＭＳ Ｐゴシック" charset="0"/>
                <a:cs typeface="Gill Sans"/>
                <a:sym typeface="Arial Bold" charset="0"/>
              </a:rPr>
              <a:t>Goerge</a:t>
            </a:r>
            <a:r>
              <a:rPr lang="en-US" sz="1800" i="1" dirty="0">
                <a:latin typeface="Gill Sans"/>
                <a:ea typeface="ＭＳ Ｐゴシック" charset="0"/>
                <a:cs typeface="Gill Sans"/>
                <a:sym typeface="Arial Bold" charset="0"/>
              </a:rPr>
              <a:t>, Ho-Ti-</a:t>
            </a:r>
            <a:r>
              <a:rPr lang="en-US" sz="1800" i="1" dirty="0" err="1">
                <a:latin typeface="Gill Sans"/>
                <a:ea typeface="ＭＳ Ｐゴシック" charset="0"/>
                <a:cs typeface="Gill Sans"/>
                <a:sym typeface="Arial Bold" charset="0"/>
              </a:rPr>
              <a:t>Noe</a:t>
            </a:r>
            <a:r>
              <a:rPr lang="en-US" sz="1800" i="1" dirty="0">
                <a:latin typeface="Gill Sans"/>
                <a:ea typeface="ＭＳ Ｐゴシック" charset="0"/>
                <a:cs typeface="Gill Sans"/>
                <a:sym typeface="Arial Bold" charset="0"/>
              </a:rPr>
              <a:t>, Wagner</a:t>
            </a:r>
          </a:p>
        </p:txBody>
      </p:sp>
      <p:sp>
        <p:nvSpPr>
          <p:cNvPr id="21" name="Rectangle 20">
            <a:extLst>
              <a:ext uri="{FF2B5EF4-FFF2-40B4-BE49-F238E27FC236}">
                <a16:creationId xmlns:a16="http://schemas.microsoft.com/office/drawing/2014/main" id="{5CC6E693-813A-50FB-E038-89F64BD3B42A}"/>
              </a:ext>
            </a:extLst>
          </p:cNvPr>
          <p:cNvSpPr/>
          <p:nvPr/>
        </p:nvSpPr>
        <p:spPr bwMode="auto">
          <a:xfrm>
            <a:off x="0" y="0"/>
            <a:ext cx="9144000" cy="579494"/>
          </a:xfrm>
          <a:prstGeom prst="rect">
            <a:avLst/>
          </a:prstGeom>
          <a:gradFill flip="none" rotWithShape="1">
            <a:gsLst>
              <a:gs pos="0">
                <a:schemeClr val="accent3">
                  <a:lumMod val="20925"/>
                  <a:lumOff val="79075"/>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600" b="1" dirty="0">
                <a:latin typeface="Arial" panose="020B0604020202020204" pitchFamily="34" charset="0"/>
                <a:cs typeface="Arial" panose="020B0604020202020204" pitchFamily="34" charset="0"/>
              </a:rPr>
              <a:t>Single platelets plug holes in the inflamed endothelium</a:t>
            </a:r>
          </a:p>
          <a:p>
            <a:endParaRPr lang="en-US" sz="2550" b="1" dirty="0"/>
          </a:p>
        </p:txBody>
      </p:sp>
    </p:spTree>
    <p:extLst>
      <p:ext uri="{BB962C8B-B14F-4D97-AF65-F5344CB8AC3E}">
        <p14:creationId xmlns:p14="http://schemas.microsoft.com/office/powerpoint/2010/main" val="424259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02368" y="1027551"/>
            <a:ext cx="7275847" cy="3680092"/>
          </a:xfrm>
          <a:prstGeom prst="rect">
            <a:avLst/>
          </a:prstGeom>
          <a:ln>
            <a:solidFill>
              <a:srgbClr val="000000"/>
            </a:solidFill>
          </a:ln>
        </p:spPr>
      </p:pic>
      <p:sp>
        <p:nvSpPr>
          <p:cNvPr id="7" name="Rectangle 9"/>
          <p:cNvSpPr>
            <a:spLocks/>
          </p:cNvSpPr>
          <p:nvPr/>
        </p:nvSpPr>
        <p:spPr bwMode="auto">
          <a:xfrm>
            <a:off x="5397006" y="4800600"/>
            <a:ext cx="3486150" cy="342900"/>
          </a:xfrm>
          <a:prstGeom prst="rect">
            <a:avLst/>
          </a:prstGeom>
          <a:noFill/>
          <a:ln>
            <a:noFill/>
          </a:ln>
        </p:spPr>
        <p:txBody>
          <a:bodyPr lIns="0" tIns="0" rIns="43349" bIns="0"/>
          <a:lstStyle/>
          <a:p>
            <a:pPr marL="42863" algn="r"/>
            <a:r>
              <a:rPr lang="en-US" sz="1800" i="1" dirty="0" err="1">
                <a:latin typeface="Gill Sans"/>
                <a:ea typeface="ＭＳ Ｐゴシック" charset="0"/>
                <a:cs typeface="Gill Sans"/>
                <a:sym typeface="Arial Bold" charset="0"/>
              </a:rPr>
              <a:t>Hillgruber</a:t>
            </a:r>
            <a:r>
              <a:rPr lang="en-US" sz="1800" i="1" dirty="0">
                <a:latin typeface="Gill Sans"/>
                <a:ea typeface="ＭＳ Ｐゴシック" charset="0"/>
                <a:cs typeface="Gill Sans"/>
                <a:sym typeface="Arial Bold" charset="0"/>
              </a:rPr>
              <a:t> et al., JEM 2015</a:t>
            </a:r>
          </a:p>
        </p:txBody>
      </p:sp>
      <p:sp>
        <p:nvSpPr>
          <p:cNvPr id="12" name="Rectangle 11">
            <a:extLst>
              <a:ext uri="{FF2B5EF4-FFF2-40B4-BE49-F238E27FC236}">
                <a16:creationId xmlns:a16="http://schemas.microsoft.com/office/drawing/2014/main" id="{7195D1B3-7E68-5887-F69B-1BBB680E4BF4}"/>
              </a:ext>
            </a:extLst>
          </p:cNvPr>
          <p:cNvSpPr/>
          <p:nvPr/>
        </p:nvSpPr>
        <p:spPr bwMode="auto">
          <a:xfrm>
            <a:off x="0" y="0"/>
            <a:ext cx="9144000" cy="926432"/>
          </a:xfrm>
          <a:prstGeom prst="rect">
            <a:avLst/>
          </a:prstGeom>
          <a:gradFill flip="none" rotWithShape="1">
            <a:gsLst>
              <a:gs pos="0">
                <a:schemeClr val="accent3">
                  <a:lumMod val="20925"/>
                  <a:lumOff val="79075"/>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600" b="1" dirty="0">
                <a:latin typeface="Arial" panose="020B0604020202020204" pitchFamily="34" charset="0"/>
                <a:cs typeface="Arial" panose="020B0604020202020204" pitchFamily="34" charset="0"/>
              </a:rPr>
              <a:t>Blocking neutrophil diapedesis prevents hemorrhage during thrombocytopenia</a:t>
            </a:r>
          </a:p>
          <a:p>
            <a:pPr algn="ctr"/>
            <a:endParaRPr lang="en-US" sz="2600" b="1" dirty="0">
              <a:latin typeface="Arial" panose="020B0604020202020204" pitchFamily="34" charset="0"/>
              <a:cs typeface="Arial" panose="020B0604020202020204" pitchFamily="34" charset="0"/>
            </a:endParaRPr>
          </a:p>
          <a:p>
            <a:pPr algn="ctr"/>
            <a:endParaRPr lang="en-US" sz="2600" b="1" dirty="0">
              <a:latin typeface="Arial" panose="020B0604020202020204" pitchFamily="34" charset="0"/>
              <a:cs typeface="Arial" panose="020B0604020202020204" pitchFamily="34" charset="0"/>
            </a:endParaRPr>
          </a:p>
          <a:p>
            <a:endParaRPr lang="en-US" sz="2550" b="1" dirty="0"/>
          </a:p>
        </p:txBody>
      </p:sp>
    </p:spTree>
    <p:extLst>
      <p:ext uri="{BB962C8B-B14F-4D97-AF65-F5344CB8AC3E}">
        <p14:creationId xmlns:p14="http://schemas.microsoft.com/office/powerpoint/2010/main" val="3939196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161D8-B861-A95F-31D4-14744221DB88}"/>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90459BF6-632C-9F5C-EB98-E5A1E297B9EA}"/>
              </a:ext>
            </a:extLst>
          </p:cNvPr>
          <p:cNvSpPr txBox="1"/>
          <p:nvPr/>
        </p:nvSpPr>
        <p:spPr>
          <a:xfrm>
            <a:off x="6466312" y="4652206"/>
            <a:ext cx="2573662" cy="369332"/>
          </a:xfrm>
          <a:prstGeom prst="rect">
            <a:avLst/>
          </a:prstGeom>
          <a:noFill/>
        </p:spPr>
        <p:txBody>
          <a:bodyPr wrap="square" rtlCol="0">
            <a:spAutoFit/>
          </a:bodyPr>
          <a:lstStyle/>
          <a:p>
            <a:pPr algn="r"/>
            <a:r>
              <a:rPr lang="en-US" sz="1800" i="1" dirty="0">
                <a:latin typeface="Gill Sans" charset="0"/>
                <a:ea typeface="Gill Sans" charset="0"/>
                <a:cs typeface="Gill Sans" charset="0"/>
              </a:rPr>
              <a:t>Nicolai et al., Blood 2022</a:t>
            </a:r>
          </a:p>
        </p:txBody>
      </p:sp>
      <p:sp>
        <p:nvSpPr>
          <p:cNvPr id="2" name="Rectangle 1">
            <a:extLst>
              <a:ext uri="{FF2B5EF4-FFF2-40B4-BE49-F238E27FC236}">
                <a16:creationId xmlns:a16="http://schemas.microsoft.com/office/drawing/2014/main" id="{BB0025EA-FFDB-A623-5B8D-3C3AC0FC5A46}"/>
              </a:ext>
            </a:extLst>
          </p:cNvPr>
          <p:cNvSpPr/>
          <p:nvPr/>
        </p:nvSpPr>
        <p:spPr bwMode="auto">
          <a:xfrm>
            <a:off x="0" y="1052"/>
            <a:ext cx="9144000" cy="997900"/>
          </a:xfrm>
          <a:prstGeom prst="rect">
            <a:avLst/>
          </a:prstGeom>
          <a:gradFill flip="none" rotWithShape="1">
            <a:gsLst>
              <a:gs pos="0">
                <a:schemeClr val="accent3">
                  <a:lumMod val="20925"/>
                  <a:lumOff val="79075"/>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600" b="1" dirty="0">
                <a:latin typeface="Arial" panose="020B0604020202020204" pitchFamily="34" charset="0"/>
                <a:cs typeface="Arial" panose="020B0604020202020204" pitchFamily="34" charset="0"/>
              </a:rPr>
              <a:t>Vascular integrity in inflammation </a:t>
            </a:r>
            <a:br>
              <a:rPr lang="en-US" sz="2600" b="1" dirty="0">
                <a:latin typeface="Arial" panose="020B0604020202020204" pitchFamily="34" charset="0"/>
                <a:cs typeface="Arial" panose="020B0604020202020204" pitchFamily="34" charset="0"/>
              </a:rPr>
            </a:br>
            <a:r>
              <a:rPr lang="en-US" sz="2600" b="1" dirty="0">
                <a:latin typeface="Arial" panose="020B0604020202020204" pitchFamily="34" charset="0"/>
                <a:cs typeface="Arial" panose="020B0604020202020204" pitchFamily="34" charset="0"/>
              </a:rPr>
              <a:t>depends on platelet migration</a:t>
            </a:r>
          </a:p>
          <a:p>
            <a:endParaRPr lang="en-US" sz="2550" b="1" dirty="0"/>
          </a:p>
        </p:txBody>
      </p:sp>
      <p:pic>
        <p:nvPicPr>
          <p:cNvPr id="2050" name="Picture 2" descr="A diagram of a number of dots&#10;&#10;Description automatically generated with medium confidence">
            <a:extLst>
              <a:ext uri="{FF2B5EF4-FFF2-40B4-BE49-F238E27FC236}">
                <a16:creationId xmlns:a16="http://schemas.microsoft.com/office/drawing/2014/main" id="{CAAFBDB2-9B71-4115-D30D-C58A13713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07" y="1275559"/>
            <a:ext cx="4613257" cy="28689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A close-up of a test tube&#10;&#10;Description automatically generated">
            <a:extLst>
              <a:ext uri="{FF2B5EF4-FFF2-40B4-BE49-F238E27FC236}">
                <a16:creationId xmlns:a16="http://schemas.microsoft.com/office/drawing/2014/main" id="{E7324665-9ED9-9F52-CA01-6A69124E4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298" y="1275559"/>
            <a:ext cx="3414095" cy="28689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273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195063" y="1070323"/>
            <a:ext cx="3558914" cy="3036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7" name="Rectangle 26"/>
          <p:cNvSpPr/>
          <p:nvPr/>
        </p:nvSpPr>
        <p:spPr>
          <a:xfrm>
            <a:off x="353080" y="1075054"/>
            <a:ext cx="4599981" cy="3036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nvGrpSpPr>
          <p:cNvPr id="23" name="Group 22"/>
          <p:cNvGrpSpPr/>
          <p:nvPr/>
        </p:nvGrpSpPr>
        <p:grpSpPr>
          <a:xfrm>
            <a:off x="2447642" y="1528405"/>
            <a:ext cx="2603516" cy="2481961"/>
            <a:chOff x="322036" y="1606089"/>
            <a:chExt cx="3471355" cy="3309282"/>
          </a:xfrm>
        </p:grpSpPr>
        <p:pic>
          <p:nvPicPr>
            <p:cNvPr id="4" name="Picture 3"/>
            <p:cNvPicPr>
              <a:picLocks noChangeAspect="1"/>
            </p:cNvPicPr>
            <p:nvPr/>
          </p:nvPicPr>
          <p:blipFill rotWithShape="1">
            <a:blip r:embed="rId3"/>
            <a:srcRect t="5731" b="50000"/>
            <a:stretch/>
          </p:blipFill>
          <p:spPr>
            <a:xfrm>
              <a:off x="379343" y="2277679"/>
              <a:ext cx="3340492" cy="1626693"/>
            </a:xfrm>
            <a:prstGeom prst="rect">
              <a:avLst/>
            </a:prstGeom>
          </p:spPr>
        </p:pic>
        <p:sp>
          <p:nvSpPr>
            <p:cNvPr id="9" name="TextBox 8"/>
            <p:cNvSpPr txBox="1"/>
            <p:nvPr/>
          </p:nvSpPr>
          <p:spPr>
            <a:xfrm>
              <a:off x="395320" y="1768218"/>
              <a:ext cx="1128685" cy="410369"/>
            </a:xfrm>
            <a:prstGeom prst="rect">
              <a:avLst/>
            </a:prstGeom>
            <a:noFill/>
          </p:spPr>
          <p:txBody>
            <a:bodyPr wrap="none" rtlCol="0">
              <a:spAutoFit/>
            </a:bodyPr>
            <a:lstStyle/>
            <a:p>
              <a:r>
                <a:rPr lang="en-US" sz="1400" b="1" dirty="0"/>
                <a:t>depleted</a:t>
              </a:r>
            </a:p>
          </p:txBody>
        </p:sp>
        <p:sp>
          <p:nvSpPr>
            <p:cNvPr id="10" name="TextBox 9"/>
            <p:cNvSpPr txBox="1"/>
            <p:nvPr/>
          </p:nvSpPr>
          <p:spPr>
            <a:xfrm>
              <a:off x="1508317" y="1768218"/>
              <a:ext cx="953765" cy="410369"/>
            </a:xfrm>
            <a:prstGeom prst="rect">
              <a:avLst/>
            </a:prstGeom>
            <a:noFill/>
          </p:spPr>
          <p:txBody>
            <a:bodyPr wrap="none" rtlCol="0">
              <a:spAutoFit/>
            </a:bodyPr>
            <a:lstStyle/>
            <a:p>
              <a:r>
                <a:rPr lang="en-US" sz="1400" b="1" dirty="0"/>
                <a:t>control</a:t>
              </a:r>
            </a:p>
          </p:txBody>
        </p:sp>
        <p:sp>
          <p:nvSpPr>
            <p:cNvPr id="12" name="TextBox 11"/>
            <p:cNvSpPr txBox="1"/>
            <p:nvPr/>
          </p:nvSpPr>
          <p:spPr>
            <a:xfrm>
              <a:off x="2386779" y="1606089"/>
              <a:ext cx="1285053" cy="697627"/>
            </a:xfrm>
            <a:prstGeom prst="rect">
              <a:avLst/>
            </a:prstGeom>
            <a:noFill/>
          </p:spPr>
          <p:txBody>
            <a:bodyPr wrap="none" rtlCol="0">
              <a:spAutoFit/>
            </a:bodyPr>
            <a:lstStyle/>
            <a:p>
              <a:pPr algn="ctr"/>
              <a:r>
                <a:rPr lang="en-US" sz="1400" b="1" dirty="0"/>
                <a:t>Par4</a:t>
              </a:r>
              <a:r>
                <a:rPr lang="en-US" sz="1400" b="1" baseline="30000" dirty="0"/>
                <a:t>-/-</a:t>
              </a:r>
            </a:p>
            <a:p>
              <a:pPr algn="ctr"/>
              <a:r>
                <a:rPr lang="en-US" sz="1400" b="1" dirty="0"/>
                <a:t>Plavix ASA</a:t>
              </a:r>
            </a:p>
          </p:txBody>
        </p:sp>
        <p:pic>
          <p:nvPicPr>
            <p:cNvPr id="18" name="Picture 17"/>
            <p:cNvPicPr>
              <a:picLocks noChangeAspect="1"/>
            </p:cNvPicPr>
            <p:nvPr/>
          </p:nvPicPr>
          <p:blipFill rotWithShape="1">
            <a:blip r:embed="rId4"/>
            <a:srcRect t="43281"/>
            <a:stretch/>
          </p:blipFill>
          <p:spPr>
            <a:xfrm>
              <a:off x="322036" y="3907889"/>
              <a:ext cx="3471355" cy="1007482"/>
            </a:xfrm>
            <a:prstGeom prst="rect">
              <a:avLst/>
            </a:prstGeom>
          </p:spPr>
        </p:pic>
      </p:grpSp>
      <p:grpSp>
        <p:nvGrpSpPr>
          <p:cNvPr id="22" name="Group 21"/>
          <p:cNvGrpSpPr/>
          <p:nvPr/>
        </p:nvGrpSpPr>
        <p:grpSpPr>
          <a:xfrm>
            <a:off x="5208771" y="1537458"/>
            <a:ext cx="3529768" cy="2469122"/>
            <a:chOff x="3966881" y="1623207"/>
            <a:chExt cx="4706357" cy="3292163"/>
          </a:xfrm>
        </p:grpSpPr>
        <p:grpSp>
          <p:nvGrpSpPr>
            <p:cNvPr id="8" name="Group 7"/>
            <p:cNvGrpSpPr/>
            <p:nvPr/>
          </p:nvGrpSpPr>
          <p:grpSpPr>
            <a:xfrm>
              <a:off x="3966881" y="2277679"/>
              <a:ext cx="4706357" cy="1666668"/>
              <a:chOff x="2158062" y="3944142"/>
              <a:chExt cx="6849720" cy="2425700"/>
            </a:xfrm>
          </p:grpSpPr>
          <p:pic>
            <p:nvPicPr>
              <p:cNvPr id="6" name="Picture 5"/>
              <p:cNvPicPr>
                <a:picLocks noChangeAspect="1"/>
              </p:cNvPicPr>
              <p:nvPr/>
            </p:nvPicPr>
            <p:blipFill>
              <a:blip r:embed="rId5"/>
              <a:stretch>
                <a:fillRect/>
              </a:stretch>
            </p:blipFill>
            <p:spPr>
              <a:xfrm>
                <a:off x="2158062" y="3944142"/>
                <a:ext cx="5194300" cy="2425700"/>
              </a:xfrm>
              <a:prstGeom prst="rect">
                <a:avLst/>
              </a:prstGeom>
            </p:spPr>
          </p:pic>
          <p:pic>
            <p:nvPicPr>
              <p:cNvPr id="7" name="Picture 6"/>
              <p:cNvPicPr>
                <a:picLocks noChangeAspect="1"/>
              </p:cNvPicPr>
              <p:nvPr/>
            </p:nvPicPr>
            <p:blipFill rotWithShape="1">
              <a:blip r:embed="rId6"/>
              <a:srcRect l="62723" r="5042"/>
              <a:stretch/>
            </p:blipFill>
            <p:spPr>
              <a:xfrm>
                <a:off x="7323928" y="3972573"/>
                <a:ext cx="1683854" cy="2329820"/>
              </a:xfrm>
              <a:prstGeom prst="rect">
                <a:avLst/>
              </a:prstGeom>
            </p:spPr>
          </p:pic>
        </p:grpSp>
        <p:sp>
          <p:nvSpPr>
            <p:cNvPr id="13" name="TextBox 12"/>
            <p:cNvSpPr txBox="1"/>
            <p:nvPr/>
          </p:nvSpPr>
          <p:spPr>
            <a:xfrm>
              <a:off x="4017177" y="1781199"/>
              <a:ext cx="1128685" cy="410369"/>
            </a:xfrm>
            <a:prstGeom prst="rect">
              <a:avLst/>
            </a:prstGeom>
            <a:noFill/>
          </p:spPr>
          <p:txBody>
            <a:bodyPr wrap="none" rtlCol="0">
              <a:spAutoFit/>
            </a:bodyPr>
            <a:lstStyle/>
            <a:p>
              <a:r>
                <a:rPr lang="en-US" sz="1400" b="1" dirty="0"/>
                <a:t>depleted</a:t>
              </a:r>
            </a:p>
          </p:txBody>
        </p:sp>
        <p:sp>
          <p:nvSpPr>
            <p:cNvPr id="14" name="TextBox 13"/>
            <p:cNvSpPr txBox="1"/>
            <p:nvPr/>
          </p:nvSpPr>
          <p:spPr>
            <a:xfrm>
              <a:off x="5259905" y="1781199"/>
              <a:ext cx="953765" cy="410369"/>
            </a:xfrm>
            <a:prstGeom prst="rect">
              <a:avLst/>
            </a:prstGeom>
            <a:noFill/>
          </p:spPr>
          <p:txBody>
            <a:bodyPr wrap="none" rtlCol="0">
              <a:spAutoFit/>
            </a:bodyPr>
            <a:lstStyle/>
            <a:p>
              <a:r>
                <a:rPr lang="en-US" sz="1400" b="1" dirty="0"/>
                <a:t>control</a:t>
              </a:r>
            </a:p>
          </p:txBody>
        </p:sp>
        <p:sp>
          <p:nvSpPr>
            <p:cNvPr id="15" name="TextBox 14"/>
            <p:cNvSpPr txBox="1"/>
            <p:nvPr/>
          </p:nvSpPr>
          <p:spPr>
            <a:xfrm>
              <a:off x="6444957" y="1785279"/>
              <a:ext cx="953680" cy="410369"/>
            </a:xfrm>
            <a:prstGeom prst="rect">
              <a:avLst/>
            </a:prstGeom>
            <a:noFill/>
          </p:spPr>
          <p:txBody>
            <a:bodyPr wrap="none" rtlCol="0">
              <a:spAutoFit/>
            </a:bodyPr>
            <a:lstStyle/>
            <a:p>
              <a:r>
                <a:rPr lang="en-US" sz="1400" b="1" i="1" dirty="0"/>
                <a:t>Slp76</a:t>
              </a:r>
              <a:r>
                <a:rPr lang="en-US" sz="1400" b="1" i="1" baseline="30000" dirty="0"/>
                <a:t>-/-</a:t>
              </a:r>
            </a:p>
          </p:txBody>
        </p:sp>
        <p:sp>
          <p:nvSpPr>
            <p:cNvPr id="16" name="TextBox 15"/>
            <p:cNvSpPr txBox="1"/>
            <p:nvPr/>
          </p:nvSpPr>
          <p:spPr>
            <a:xfrm>
              <a:off x="7599586" y="1623207"/>
              <a:ext cx="934445" cy="697627"/>
            </a:xfrm>
            <a:prstGeom prst="rect">
              <a:avLst/>
            </a:prstGeom>
            <a:noFill/>
          </p:spPr>
          <p:txBody>
            <a:bodyPr wrap="none" rtlCol="0">
              <a:spAutoFit/>
            </a:bodyPr>
            <a:lstStyle/>
            <a:p>
              <a:pPr algn="ctr"/>
              <a:r>
                <a:rPr lang="en-US" sz="1400" b="1" i="1" dirty="0"/>
                <a:t>Clec2</a:t>
              </a:r>
              <a:r>
                <a:rPr lang="en-US" sz="1400" b="1" i="1" baseline="30000" dirty="0"/>
                <a:t>-/-</a:t>
              </a:r>
            </a:p>
            <a:p>
              <a:pPr algn="ctr"/>
              <a:r>
                <a:rPr lang="en-US" sz="1400" b="1" dirty="0"/>
                <a:t>JAQ1</a:t>
              </a:r>
            </a:p>
          </p:txBody>
        </p:sp>
        <p:grpSp>
          <p:nvGrpSpPr>
            <p:cNvPr id="21" name="Group 20"/>
            <p:cNvGrpSpPr/>
            <p:nvPr/>
          </p:nvGrpSpPr>
          <p:grpSpPr>
            <a:xfrm>
              <a:off x="3966881" y="3904372"/>
              <a:ext cx="4637479" cy="1010998"/>
              <a:chOff x="5656647" y="1131369"/>
              <a:chExt cx="3041333" cy="889000"/>
            </a:xfrm>
          </p:grpSpPr>
          <p:pic>
            <p:nvPicPr>
              <p:cNvPr id="19" name="Picture 18"/>
              <p:cNvPicPr>
                <a:picLocks noChangeAspect="1"/>
              </p:cNvPicPr>
              <p:nvPr/>
            </p:nvPicPr>
            <p:blipFill rotWithShape="1">
              <a:blip r:embed="rId7"/>
              <a:srcRect r="67477"/>
              <a:stretch/>
            </p:blipFill>
            <p:spPr>
              <a:xfrm>
                <a:off x="5656647" y="1131369"/>
                <a:ext cx="1474574" cy="889000"/>
              </a:xfrm>
              <a:prstGeom prst="rect">
                <a:avLst/>
              </a:prstGeom>
            </p:spPr>
          </p:pic>
          <p:pic>
            <p:nvPicPr>
              <p:cNvPr id="20" name="Picture 19"/>
              <p:cNvPicPr>
                <a:picLocks noChangeAspect="1"/>
              </p:cNvPicPr>
              <p:nvPr/>
            </p:nvPicPr>
            <p:blipFill rotWithShape="1">
              <a:blip r:embed="rId8"/>
              <a:srcRect l="65084"/>
              <a:stretch/>
            </p:blipFill>
            <p:spPr>
              <a:xfrm>
                <a:off x="7114939" y="1131369"/>
                <a:ext cx="1583041" cy="889000"/>
              </a:xfrm>
              <a:prstGeom prst="rect">
                <a:avLst/>
              </a:prstGeom>
            </p:spPr>
          </p:pic>
        </p:grpSp>
      </p:grpSp>
      <p:sp>
        <p:nvSpPr>
          <p:cNvPr id="24" name="Rectangle 23"/>
          <p:cNvSpPr/>
          <p:nvPr/>
        </p:nvSpPr>
        <p:spPr>
          <a:xfrm>
            <a:off x="5969341" y="1070323"/>
            <a:ext cx="2124789" cy="415498"/>
          </a:xfrm>
          <a:prstGeom prst="rect">
            <a:avLst/>
          </a:prstGeom>
        </p:spPr>
        <p:txBody>
          <a:bodyPr wrap="square">
            <a:spAutoFit/>
          </a:bodyPr>
          <a:lstStyle/>
          <a:p>
            <a:pPr lvl="0" algn="ctr">
              <a:defRPr sz="1800" b="0" u="none">
                <a:uFillTx/>
              </a:defRPr>
            </a:pPr>
            <a:r>
              <a:rPr lang="en-US" sz="2100" b="1" i="1" u="sng" dirty="0"/>
              <a:t>hem(ITAM)</a:t>
            </a:r>
          </a:p>
        </p:txBody>
      </p:sp>
      <p:sp>
        <p:nvSpPr>
          <p:cNvPr id="25" name="Rectangle 24"/>
          <p:cNvSpPr/>
          <p:nvPr/>
        </p:nvSpPr>
        <p:spPr>
          <a:xfrm>
            <a:off x="2685351" y="1070323"/>
            <a:ext cx="1987307" cy="415498"/>
          </a:xfrm>
          <a:prstGeom prst="rect">
            <a:avLst/>
          </a:prstGeom>
        </p:spPr>
        <p:txBody>
          <a:bodyPr wrap="square">
            <a:spAutoFit/>
          </a:bodyPr>
          <a:lstStyle/>
          <a:p>
            <a:pPr lvl="0" algn="ctr">
              <a:defRPr sz="1800" b="0" u="none">
                <a:uFillTx/>
              </a:defRPr>
            </a:pPr>
            <a:r>
              <a:rPr lang="en-US" sz="2100" b="1" i="1" u="sng" dirty="0"/>
              <a:t>GPCR</a:t>
            </a:r>
          </a:p>
        </p:txBody>
      </p:sp>
      <p:sp>
        <p:nvSpPr>
          <p:cNvPr id="26" name="Rectangle 9"/>
          <p:cNvSpPr>
            <a:spLocks/>
          </p:cNvSpPr>
          <p:nvPr/>
        </p:nvSpPr>
        <p:spPr bwMode="auto">
          <a:xfrm>
            <a:off x="5355182" y="4686867"/>
            <a:ext cx="3486150" cy="342900"/>
          </a:xfrm>
          <a:prstGeom prst="rect">
            <a:avLst/>
          </a:prstGeom>
          <a:noFill/>
          <a:ln>
            <a:noFill/>
          </a:ln>
        </p:spPr>
        <p:txBody>
          <a:bodyPr lIns="0" tIns="0" rIns="43349" bIns="0"/>
          <a:lstStyle/>
          <a:p>
            <a:pPr marL="42863" algn="r"/>
            <a:r>
              <a:rPr lang="en-US" sz="1800" i="1" dirty="0" err="1">
                <a:latin typeface="Gill Sans"/>
                <a:ea typeface="ＭＳ Ｐゴシック" charset="0"/>
                <a:cs typeface="Gill Sans"/>
                <a:sym typeface="Arial Bold" charset="0"/>
              </a:rPr>
              <a:t>Boulaftali</a:t>
            </a:r>
            <a:r>
              <a:rPr lang="en-US" sz="1800" i="1" dirty="0">
                <a:latin typeface="Gill Sans"/>
                <a:ea typeface="ＭＳ Ｐゴシック" charset="0"/>
                <a:cs typeface="Gill Sans"/>
                <a:sym typeface="Arial Bold" charset="0"/>
              </a:rPr>
              <a:t> et al., JCI 2013</a:t>
            </a:r>
          </a:p>
        </p:txBody>
      </p:sp>
      <p:sp>
        <p:nvSpPr>
          <p:cNvPr id="2" name="TextBox 1">
            <a:extLst>
              <a:ext uri="{FF2B5EF4-FFF2-40B4-BE49-F238E27FC236}">
                <a16:creationId xmlns:a16="http://schemas.microsoft.com/office/drawing/2014/main" id="{1B1AF033-1096-BF1D-2638-DB9D8F0BB653}"/>
              </a:ext>
            </a:extLst>
          </p:cNvPr>
          <p:cNvSpPr txBox="1"/>
          <p:nvPr/>
        </p:nvSpPr>
        <p:spPr>
          <a:xfrm>
            <a:off x="456005" y="2376093"/>
            <a:ext cx="1871654" cy="584775"/>
          </a:xfrm>
          <a:prstGeom prst="rect">
            <a:avLst/>
          </a:prstGeom>
          <a:noFill/>
          <a:ln>
            <a:solidFill>
              <a:srgbClr val="000000"/>
            </a:solidFill>
          </a:ln>
        </p:spPr>
        <p:txBody>
          <a:bodyPr wrap="square" rtlCol="0">
            <a:spAutoFit/>
          </a:bodyPr>
          <a:lstStyle/>
          <a:p>
            <a:pPr algn="ctr"/>
            <a:r>
              <a:rPr lang="en-US" sz="1600" b="1" dirty="0"/>
              <a:t>Immune complexes</a:t>
            </a:r>
          </a:p>
          <a:p>
            <a:pPr algn="ctr"/>
            <a:r>
              <a:rPr lang="en-US" sz="1600" b="1" dirty="0"/>
              <a:t>Skin</a:t>
            </a:r>
          </a:p>
        </p:txBody>
      </p:sp>
      <p:sp>
        <p:nvSpPr>
          <p:cNvPr id="3" name="TextBox 2">
            <a:extLst>
              <a:ext uri="{FF2B5EF4-FFF2-40B4-BE49-F238E27FC236}">
                <a16:creationId xmlns:a16="http://schemas.microsoft.com/office/drawing/2014/main" id="{9272568F-9EF5-992C-B31F-1974BD40A85C}"/>
              </a:ext>
            </a:extLst>
          </p:cNvPr>
          <p:cNvSpPr txBox="1"/>
          <p:nvPr/>
        </p:nvSpPr>
        <p:spPr>
          <a:xfrm>
            <a:off x="956109" y="3335068"/>
            <a:ext cx="871445" cy="584775"/>
          </a:xfrm>
          <a:prstGeom prst="rect">
            <a:avLst/>
          </a:prstGeom>
          <a:noFill/>
          <a:ln>
            <a:solidFill>
              <a:srgbClr val="000000"/>
            </a:solidFill>
          </a:ln>
        </p:spPr>
        <p:txBody>
          <a:bodyPr wrap="square" rtlCol="0">
            <a:spAutoFit/>
          </a:bodyPr>
          <a:lstStyle/>
          <a:p>
            <a:pPr algn="ctr"/>
            <a:r>
              <a:rPr lang="en-US" sz="1600" b="1" dirty="0"/>
              <a:t>LPS</a:t>
            </a:r>
          </a:p>
          <a:p>
            <a:pPr algn="ctr"/>
            <a:r>
              <a:rPr lang="en-US" sz="1600" b="1" dirty="0"/>
              <a:t>Lung</a:t>
            </a:r>
          </a:p>
        </p:txBody>
      </p:sp>
      <p:sp>
        <p:nvSpPr>
          <p:cNvPr id="5" name="Rectangle 4">
            <a:extLst>
              <a:ext uri="{FF2B5EF4-FFF2-40B4-BE49-F238E27FC236}">
                <a16:creationId xmlns:a16="http://schemas.microsoft.com/office/drawing/2014/main" id="{10E7709C-FD5E-24E0-86D4-F98F3DF4C65A}"/>
              </a:ext>
            </a:extLst>
          </p:cNvPr>
          <p:cNvSpPr/>
          <p:nvPr/>
        </p:nvSpPr>
        <p:spPr bwMode="auto">
          <a:xfrm>
            <a:off x="0" y="1052"/>
            <a:ext cx="9144000" cy="926432"/>
          </a:xfrm>
          <a:prstGeom prst="rect">
            <a:avLst/>
          </a:prstGeom>
          <a:gradFill flip="none" rotWithShape="1">
            <a:gsLst>
              <a:gs pos="0">
                <a:schemeClr val="accent3">
                  <a:lumMod val="20925"/>
                  <a:lumOff val="79075"/>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600" b="1" dirty="0">
                <a:latin typeface="Arial" panose="020B0604020202020204" pitchFamily="34" charset="0"/>
                <a:cs typeface="Arial" panose="020B0604020202020204" pitchFamily="34" charset="0"/>
              </a:rPr>
              <a:t>Platelet hem(ITAM) signaling is critical for vascular integrity in inflammation (inflammatory hemostasis)</a:t>
            </a:r>
          </a:p>
          <a:p>
            <a:pPr algn="ctr"/>
            <a:endParaRPr lang="en-US" sz="2600" b="1" dirty="0">
              <a:latin typeface="Arial" panose="020B0604020202020204" pitchFamily="34" charset="0"/>
              <a:cs typeface="Arial" panose="020B0604020202020204" pitchFamily="34" charset="0"/>
            </a:endParaRPr>
          </a:p>
          <a:p>
            <a:pPr algn="ctr"/>
            <a:endParaRPr lang="en-US" sz="2600" b="1" dirty="0">
              <a:latin typeface="Arial" panose="020B0604020202020204" pitchFamily="34" charset="0"/>
              <a:cs typeface="Arial" panose="020B0604020202020204" pitchFamily="34" charset="0"/>
            </a:endParaRPr>
          </a:p>
          <a:p>
            <a:endParaRPr lang="en-US" sz="2550" b="1" dirty="0"/>
          </a:p>
        </p:txBody>
      </p:sp>
    </p:spTree>
    <p:extLst>
      <p:ext uri="{BB962C8B-B14F-4D97-AF65-F5344CB8AC3E}">
        <p14:creationId xmlns:p14="http://schemas.microsoft.com/office/powerpoint/2010/main" val="200528674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28FE0B07-564B-4B45-9E8C-BCC9E644F427}"/>
              </a:ext>
            </a:extLst>
          </p:cNvPr>
          <p:cNvSpPr txBox="1"/>
          <p:nvPr/>
        </p:nvSpPr>
        <p:spPr>
          <a:xfrm>
            <a:off x="6494304" y="4717520"/>
            <a:ext cx="2573662" cy="369332"/>
          </a:xfrm>
          <a:prstGeom prst="rect">
            <a:avLst/>
          </a:prstGeom>
          <a:noFill/>
        </p:spPr>
        <p:txBody>
          <a:bodyPr wrap="square" rtlCol="0">
            <a:spAutoFit/>
          </a:bodyPr>
          <a:lstStyle/>
          <a:p>
            <a:pPr algn="r"/>
            <a:r>
              <a:rPr lang="en-US" sz="1800" i="1" dirty="0" err="1">
                <a:latin typeface="Gill Sans" charset="0"/>
                <a:ea typeface="Gill Sans" charset="0"/>
                <a:cs typeface="Gill Sans" charset="0"/>
              </a:rPr>
              <a:t>Stefanini</a:t>
            </a:r>
            <a:r>
              <a:rPr lang="en-US" sz="1800" i="1" dirty="0">
                <a:latin typeface="Gill Sans" charset="0"/>
                <a:ea typeface="Gill Sans" charset="0"/>
                <a:cs typeface="Gill Sans" charset="0"/>
              </a:rPr>
              <a:t> et al., Blood 2018</a:t>
            </a:r>
          </a:p>
        </p:txBody>
      </p:sp>
      <p:pic>
        <p:nvPicPr>
          <p:cNvPr id="5" name="Picture 4">
            <a:extLst>
              <a:ext uri="{FF2B5EF4-FFF2-40B4-BE49-F238E27FC236}">
                <a16:creationId xmlns:a16="http://schemas.microsoft.com/office/drawing/2014/main" id="{558DC317-A4C7-D16C-1792-4346965C23C3}"/>
              </a:ext>
            </a:extLst>
          </p:cNvPr>
          <p:cNvPicPr>
            <a:picLocks noChangeAspect="1"/>
          </p:cNvPicPr>
          <p:nvPr/>
        </p:nvPicPr>
        <p:blipFill>
          <a:blip r:embed="rId2"/>
          <a:stretch>
            <a:fillRect/>
          </a:stretch>
        </p:blipFill>
        <p:spPr>
          <a:xfrm>
            <a:off x="211062" y="1287025"/>
            <a:ext cx="8796977" cy="2454796"/>
          </a:xfrm>
          <a:prstGeom prst="rect">
            <a:avLst/>
          </a:prstGeom>
          <a:ln>
            <a:solidFill>
              <a:schemeClr val="tx1"/>
            </a:solidFill>
          </a:ln>
        </p:spPr>
      </p:pic>
      <p:sp>
        <p:nvSpPr>
          <p:cNvPr id="2" name="Rectangle 1">
            <a:extLst>
              <a:ext uri="{FF2B5EF4-FFF2-40B4-BE49-F238E27FC236}">
                <a16:creationId xmlns:a16="http://schemas.microsoft.com/office/drawing/2014/main" id="{F3B00D79-9843-AF6A-B5E4-7D8F513F17F2}"/>
              </a:ext>
            </a:extLst>
          </p:cNvPr>
          <p:cNvSpPr/>
          <p:nvPr/>
        </p:nvSpPr>
        <p:spPr bwMode="auto">
          <a:xfrm>
            <a:off x="0" y="1052"/>
            <a:ext cx="9144000" cy="926432"/>
          </a:xfrm>
          <a:prstGeom prst="rect">
            <a:avLst/>
          </a:prstGeom>
          <a:gradFill flip="none" rotWithShape="1">
            <a:gsLst>
              <a:gs pos="0">
                <a:schemeClr val="accent3">
                  <a:lumMod val="20925"/>
                  <a:lumOff val="79075"/>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600" b="1" dirty="0">
                <a:latin typeface="Arial" panose="020B0604020202020204" pitchFamily="34" charset="0"/>
                <a:cs typeface="Arial" panose="020B0604020202020204" pitchFamily="34" charset="0"/>
              </a:rPr>
              <a:t>Vascular integrity in inflammation </a:t>
            </a:r>
            <a:br>
              <a:rPr lang="en-US" sz="2600" b="1" dirty="0">
                <a:latin typeface="Arial" panose="020B0604020202020204" pitchFamily="34" charset="0"/>
                <a:cs typeface="Arial" panose="020B0604020202020204" pitchFamily="34" charset="0"/>
              </a:rPr>
            </a:br>
            <a:r>
              <a:rPr lang="en-US" sz="2600" b="1" dirty="0">
                <a:latin typeface="Arial" panose="020B0604020202020204" pitchFamily="34" charset="0"/>
                <a:cs typeface="Arial" panose="020B0604020202020204" pitchFamily="34" charset="0"/>
              </a:rPr>
              <a:t>depends on Talin1 but not Rap1</a:t>
            </a:r>
          </a:p>
          <a:p>
            <a:endParaRPr lang="en-US" sz="2550" b="1" dirty="0"/>
          </a:p>
        </p:txBody>
      </p:sp>
    </p:spTree>
    <p:extLst>
      <p:ext uri="{BB962C8B-B14F-4D97-AF65-F5344CB8AC3E}">
        <p14:creationId xmlns:p14="http://schemas.microsoft.com/office/powerpoint/2010/main" val="3330202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35C02D-4D74-A3F1-0376-782327F8C11D}"/>
              </a:ext>
            </a:extLst>
          </p:cNvPr>
          <p:cNvPicPr>
            <a:picLocks noChangeAspect="1"/>
          </p:cNvPicPr>
          <p:nvPr/>
        </p:nvPicPr>
        <p:blipFill>
          <a:blip r:embed="rId2"/>
          <a:stretch>
            <a:fillRect/>
          </a:stretch>
        </p:blipFill>
        <p:spPr>
          <a:xfrm>
            <a:off x="180149" y="1026374"/>
            <a:ext cx="8783702" cy="2955522"/>
          </a:xfrm>
          <a:prstGeom prst="rect">
            <a:avLst/>
          </a:prstGeom>
        </p:spPr>
      </p:pic>
      <p:sp>
        <p:nvSpPr>
          <p:cNvPr id="16" name="TextBox 15">
            <a:extLst>
              <a:ext uri="{FF2B5EF4-FFF2-40B4-BE49-F238E27FC236}">
                <a16:creationId xmlns:a16="http://schemas.microsoft.com/office/drawing/2014/main" id="{8B34010B-A9DF-959E-1CDB-402F86A3DD0B}"/>
              </a:ext>
            </a:extLst>
          </p:cNvPr>
          <p:cNvSpPr txBox="1"/>
          <p:nvPr/>
        </p:nvSpPr>
        <p:spPr>
          <a:xfrm>
            <a:off x="180149" y="3966346"/>
            <a:ext cx="8783702" cy="646331"/>
          </a:xfrm>
          <a:prstGeom prst="rect">
            <a:avLst/>
          </a:prstGeom>
          <a:noFill/>
        </p:spPr>
        <p:txBody>
          <a:bodyPr wrap="square">
            <a:spAutoFit/>
          </a:bodyPr>
          <a:lstStyle/>
          <a:p>
            <a:pPr algn="ctr"/>
            <a:r>
              <a:rPr lang="en-US" sz="1800" b="1" dirty="0">
                <a:solidFill>
                  <a:srgbClr val="000000"/>
                </a:solidFill>
                <a:effectLst/>
                <a:latin typeface="Arial" panose="020B0604020202020204" pitchFamily="34" charset="0"/>
                <a:ea typeface="DengXian" panose="02010600030101010101" pitchFamily="2" charset="-122"/>
                <a:cs typeface="Arial" panose="020B0604020202020204" pitchFamily="34" charset="0"/>
              </a:rPr>
              <a:t>high-throughput platelet migration assay (24/96 well format), facilitated by novel deep learning-based image analysis pipeline</a:t>
            </a:r>
            <a:r>
              <a:rPr lang="en-US" sz="1800" b="1" dirty="0">
                <a:effectLst/>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23C10C9-08ED-E043-BB96-B264FCA54C21}"/>
              </a:ext>
            </a:extLst>
          </p:cNvPr>
          <p:cNvSpPr/>
          <p:nvPr/>
        </p:nvSpPr>
        <p:spPr bwMode="auto">
          <a:xfrm>
            <a:off x="0" y="0"/>
            <a:ext cx="9144000" cy="938234"/>
          </a:xfrm>
          <a:prstGeom prst="rect">
            <a:avLst/>
          </a:prstGeom>
          <a:gradFill flip="none" rotWithShape="1">
            <a:gsLst>
              <a:gs pos="0">
                <a:schemeClr val="accent3">
                  <a:lumMod val="20925"/>
                  <a:lumOff val="79075"/>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600" b="1" dirty="0">
                <a:latin typeface="Arial" panose="020B0604020202020204" pitchFamily="34" charset="0"/>
                <a:cs typeface="Arial" panose="020B0604020202020204" pitchFamily="34" charset="0"/>
              </a:rPr>
              <a:t>A novel high throughput platform to study             platelet migration</a:t>
            </a:r>
          </a:p>
          <a:p>
            <a:endParaRPr lang="en-US" sz="2550" b="1" dirty="0"/>
          </a:p>
        </p:txBody>
      </p:sp>
      <p:sp>
        <p:nvSpPr>
          <p:cNvPr id="20" name="TextBox 19">
            <a:extLst>
              <a:ext uri="{FF2B5EF4-FFF2-40B4-BE49-F238E27FC236}">
                <a16:creationId xmlns:a16="http://schemas.microsoft.com/office/drawing/2014/main" id="{AF293EF9-E455-706D-0CA4-8167BFF9E2E9}"/>
              </a:ext>
            </a:extLst>
          </p:cNvPr>
          <p:cNvSpPr txBox="1"/>
          <p:nvPr/>
        </p:nvSpPr>
        <p:spPr>
          <a:xfrm>
            <a:off x="6104467" y="4652206"/>
            <a:ext cx="2935507" cy="369332"/>
          </a:xfrm>
          <a:prstGeom prst="rect">
            <a:avLst/>
          </a:prstGeom>
          <a:noFill/>
        </p:spPr>
        <p:txBody>
          <a:bodyPr wrap="square" rtlCol="0">
            <a:spAutoFit/>
          </a:bodyPr>
          <a:lstStyle/>
          <a:p>
            <a:pPr algn="r"/>
            <a:r>
              <a:rPr lang="en-US" sz="1800" i="1" dirty="0">
                <a:latin typeface="Gill Sans" charset="0"/>
                <a:ea typeface="Gill Sans" charset="0"/>
                <a:cs typeface="Gill Sans" charset="0"/>
              </a:rPr>
              <a:t>Vander Ploeg et al., unpublished</a:t>
            </a:r>
          </a:p>
        </p:txBody>
      </p:sp>
    </p:spTree>
    <p:extLst>
      <p:ext uri="{BB962C8B-B14F-4D97-AF65-F5344CB8AC3E}">
        <p14:creationId xmlns:p14="http://schemas.microsoft.com/office/powerpoint/2010/main" val="1433225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1D2C05-B87E-4444-99B8-946ECF0D7662}"/>
              </a:ext>
            </a:extLst>
          </p:cNvPr>
          <p:cNvSpPr/>
          <p:nvPr/>
        </p:nvSpPr>
        <p:spPr bwMode="auto">
          <a:xfrm>
            <a:off x="0" y="2362232"/>
            <a:ext cx="9144000" cy="645716"/>
          </a:xfrm>
          <a:prstGeom prst="rect">
            <a:avLst/>
          </a:prstGeom>
          <a:gradFill flip="none" rotWithShape="1">
            <a:gsLst>
              <a:gs pos="0">
                <a:schemeClr val="accent3">
                  <a:lumMod val="20000"/>
                  <a:lumOff val="80000"/>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550" b="1" dirty="0"/>
              <a:t>Platelets in Inflammatory Hemostasis</a:t>
            </a:r>
          </a:p>
          <a:p>
            <a:endParaRPr lang="en-US" sz="2550" b="1" dirty="0"/>
          </a:p>
        </p:txBody>
      </p:sp>
      <p:sp>
        <p:nvSpPr>
          <p:cNvPr id="2" name="Title 1"/>
          <p:cNvSpPr>
            <a:spLocks noGrp="1"/>
          </p:cNvSpPr>
          <p:nvPr>
            <p:ph type="title"/>
          </p:nvPr>
        </p:nvSpPr>
        <p:spPr>
          <a:xfrm>
            <a:off x="628650" y="1"/>
            <a:ext cx="7886700" cy="994172"/>
          </a:xfrm>
        </p:spPr>
        <p:txBody>
          <a:bodyPr>
            <a:normAutofit/>
          </a:bodyPr>
          <a:lstStyle/>
          <a:p>
            <a:r>
              <a:rPr lang="en-US" sz="3600" b="1" u="sng" dirty="0"/>
              <a:t>outline</a:t>
            </a:r>
          </a:p>
        </p:txBody>
      </p:sp>
      <p:sp>
        <p:nvSpPr>
          <p:cNvPr id="9" name="Rectangle 8">
            <a:extLst>
              <a:ext uri="{FF2B5EF4-FFF2-40B4-BE49-F238E27FC236}">
                <a16:creationId xmlns:a16="http://schemas.microsoft.com/office/drawing/2014/main" id="{7070B275-66C5-254E-8164-9FB76D00E530}"/>
              </a:ext>
            </a:extLst>
          </p:cNvPr>
          <p:cNvSpPr/>
          <p:nvPr/>
        </p:nvSpPr>
        <p:spPr bwMode="auto">
          <a:xfrm>
            <a:off x="0" y="1456803"/>
            <a:ext cx="9144000" cy="645715"/>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Platelets in Classical Hemostasis</a:t>
            </a: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2404214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A419D-0609-8BAD-E2EB-FA4808ACF95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F1EC552-4E21-9FCD-9D73-50669DBF89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32"/>
          <a:stretch>
            <a:fillRect/>
          </a:stretch>
        </p:blipFill>
        <p:spPr bwMode="auto">
          <a:xfrm>
            <a:off x="6079743" y="699854"/>
            <a:ext cx="2659558" cy="38302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2DA044-A7A1-40FE-6823-44C2AE3DBB4C}"/>
              </a:ext>
            </a:extLst>
          </p:cNvPr>
          <p:cNvSpPr/>
          <p:nvPr/>
        </p:nvSpPr>
        <p:spPr bwMode="auto">
          <a:xfrm>
            <a:off x="0" y="0"/>
            <a:ext cx="9144000" cy="577792"/>
          </a:xfrm>
          <a:prstGeom prst="rect">
            <a:avLst/>
          </a:prstGeom>
          <a:gradFill flip="none" rotWithShape="1">
            <a:gsLst>
              <a:gs pos="0">
                <a:schemeClr val="accent3">
                  <a:lumMod val="20925"/>
                  <a:lumOff val="79075"/>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600" b="1" dirty="0">
                <a:latin typeface="Arial" panose="020B0604020202020204" pitchFamily="34" charset="0"/>
                <a:cs typeface="Arial" panose="020B0604020202020204" pitchFamily="34" charset="0"/>
              </a:rPr>
              <a:t>Talin, but not Rap1, is critical for platelet migration</a:t>
            </a:r>
          </a:p>
          <a:p>
            <a:endParaRPr lang="en-US" sz="2550" b="1" dirty="0"/>
          </a:p>
        </p:txBody>
      </p:sp>
      <p:pic>
        <p:nvPicPr>
          <p:cNvPr id="2" name="Screen Recording 2026-01-19 at 2.49.32 PM">
            <a:hlinkClick r:id="" action="ppaction://media"/>
            <a:extLst>
              <a:ext uri="{FF2B5EF4-FFF2-40B4-BE49-F238E27FC236}">
                <a16:creationId xmlns:a16="http://schemas.microsoft.com/office/drawing/2014/main" id="{CBBB1048-875B-CAFC-B152-6418D08D2EB8}"/>
              </a:ext>
            </a:extLst>
          </p:cNvPr>
          <p:cNvPicPr>
            <a:picLocks noChangeAspect="1"/>
          </p:cNvPicPr>
          <p:nvPr>
            <a:videoFile r:link="rId1"/>
            <p:extLst>
              <p:ext uri="{DAA4B4D4-6D71-4841-9C94-3DE7FCFB9230}">
                <p14:media xmlns:p14="http://schemas.microsoft.com/office/powerpoint/2010/main" r:embed="rId2">
                  <p14:trim st="519.7336" end="7324.8671"/>
                </p14:media>
              </p:ext>
            </p:extLst>
          </p:nvPr>
        </p:nvPicPr>
        <p:blipFill>
          <a:blip r:embed="rId6"/>
          <a:stretch>
            <a:fillRect/>
          </a:stretch>
        </p:blipFill>
        <p:spPr>
          <a:xfrm>
            <a:off x="393269" y="1573497"/>
            <a:ext cx="2659558" cy="2659558"/>
          </a:xfrm>
          <a:prstGeom prst="rect">
            <a:avLst/>
          </a:prstGeom>
        </p:spPr>
      </p:pic>
      <p:pic>
        <p:nvPicPr>
          <p:cNvPr id="4" name="Screen Recording 2026-01-19 at 4.40.33 PM">
            <a:hlinkClick r:id="" action="ppaction://media"/>
            <a:extLst>
              <a:ext uri="{FF2B5EF4-FFF2-40B4-BE49-F238E27FC236}">
                <a16:creationId xmlns:a16="http://schemas.microsoft.com/office/drawing/2014/main" id="{CCF3D706-BC99-EE9D-65C1-2BCCF93467C2}"/>
              </a:ext>
            </a:extLst>
          </p:cNvPr>
          <p:cNvPicPr>
            <a:picLocks noChangeAspect="1"/>
          </p:cNvPicPr>
          <p:nvPr>
            <a:videoFile r:link="rId1"/>
            <p:extLst>
              <p:ext uri="{DAA4B4D4-6D71-4841-9C94-3DE7FCFB9230}">
                <p14:media xmlns:p14="http://schemas.microsoft.com/office/powerpoint/2010/main" r:embed="rId3">
                  <p14:trim st="5184.1856" end="3171.4183"/>
                </p14:media>
              </p:ext>
            </p:extLst>
          </p:nvPr>
        </p:nvPicPr>
        <p:blipFill>
          <a:blip r:embed="rId7"/>
          <a:stretch>
            <a:fillRect/>
          </a:stretch>
        </p:blipFill>
        <p:spPr>
          <a:xfrm>
            <a:off x="3197861" y="673367"/>
            <a:ext cx="2152381" cy="2152381"/>
          </a:xfrm>
          <a:prstGeom prst="rect">
            <a:avLst/>
          </a:prstGeom>
        </p:spPr>
      </p:pic>
      <p:pic>
        <p:nvPicPr>
          <p:cNvPr id="5" name="Screen Recording 2026-01-19 at 2.49.32 PM">
            <a:hlinkClick r:id="" action="ppaction://media"/>
            <a:extLst>
              <a:ext uri="{FF2B5EF4-FFF2-40B4-BE49-F238E27FC236}">
                <a16:creationId xmlns:a16="http://schemas.microsoft.com/office/drawing/2014/main" id="{69DBACA7-363C-E1B1-A1BE-1221F6044F79}"/>
              </a:ext>
            </a:extLst>
          </p:cNvPr>
          <p:cNvPicPr>
            <a:picLocks noChangeAspect="1"/>
          </p:cNvPicPr>
          <p:nvPr>
            <a:videoFile r:link="rId1"/>
            <p:extLst>
              <p:ext uri="{DAA4B4D4-6D71-4841-9C94-3DE7FCFB9230}">
                <p14:media xmlns:p14="http://schemas.microsoft.com/office/powerpoint/2010/main" r:embed="rId2">
                  <p14:trim st="3660.5577" end="4229.8479"/>
                </p14:media>
              </p:ext>
            </p:extLst>
          </p:nvPr>
        </p:nvPicPr>
        <p:blipFill>
          <a:blip r:embed="rId8"/>
          <a:stretch>
            <a:fillRect/>
          </a:stretch>
        </p:blipFill>
        <p:spPr>
          <a:xfrm>
            <a:off x="3197862" y="2872225"/>
            <a:ext cx="2152381" cy="2152381"/>
          </a:xfrm>
          <a:prstGeom prst="rect">
            <a:avLst/>
          </a:prstGeom>
        </p:spPr>
      </p:pic>
      <p:sp>
        <p:nvSpPr>
          <p:cNvPr id="7" name="TextBox 6">
            <a:extLst>
              <a:ext uri="{FF2B5EF4-FFF2-40B4-BE49-F238E27FC236}">
                <a16:creationId xmlns:a16="http://schemas.microsoft.com/office/drawing/2014/main" id="{4B5EE0D8-B6A0-7FF5-E981-AFFF11B25B05}"/>
              </a:ext>
            </a:extLst>
          </p:cNvPr>
          <p:cNvSpPr txBox="1"/>
          <p:nvPr/>
        </p:nvSpPr>
        <p:spPr>
          <a:xfrm>
            <a:off x="404699" y="1582103"/>
            <a:ext cx="940899" cy="400110"/>
          </a:xfrm>
          <a:prstGeom prst="rect">
            <a:avLst/>
          </a:prstGeom>
          <a:solidFill>
            <a:schemeClr val="tx1">
              <a:lumMod val="50000"/>
              <a:lumOff val="50000"/>
            </a:schemeClr>
          </a:solidFill>
        </p:spPr>
        <p:txBody>
          <a:bodyPr wrap="none" rtlCol="0">
            <a:spAutoFit/>
          </a:bodyPr>
          <a:lstStyle/>
          <a:p>
            <a:r>
              <a:rPr lang="en-US" sz="2000" b="1" dirty="0">
                <a:solidFill>
                  <a:schemeClr val="bg1"/>
                </a:solidFill>
              </a:rPr>
              <a:t>control</a:t>
            </a:r>
          </a:p>
        </p:txBody>
      </p:sp>
      <p:sp>
        <p:nvSpPr>
          <p:cNvPr id="8" name="TextBox 7">
            <a:extLst>
              <a:ext uri="{FF2B5EF4-FFF2-40B4-BE49-F238E27FC236}">
                <a16:creationId xmlns:a16="http://schemas.microsoft.com/office/drawing/2014/main" id="{23C83AEF-0B53-A17E-A7EA-F5D2AA5F16F2}"/>
              </a:ext>
            </a:extLst>
          </p:cNvPr>
          <p:cNvSpPr txBox="1"/>
          <p:nvPr/>
        </p:nvSpPr>
        <p:spPr>
          <a:xfrm>
            <a:off x="3207673" y="686964"/>
            <a:ext cx="852028" cy="400110"/>
          </a:xfrm>
          <a:prstGeom prst="rect">
            <a:avLst/>
          </a:prstGeom>
          <a:solidFill>
            <a:schemeClr val="tx1">
              <a:lumMod val="50000"/>
              <a:lumOff val="50000"/>
            </a:schemeClr>
          </a:solidFill>
        </p:spPr>
        <p:txBody>
          <a:bodyPr wrap="none" rtlCol="0">
            <a:spAutoFit/>
          </a:bodyPr>
          <a:lstStyle/>
          <a:p>
            <a:r>
              <a:rPr lang="en-US" sz="2000" b="1" i="1" dirty="0" err="1">
                <a:solidFill>
                  <a:schemeClr val="bg1"/>
                </a:solidFill>
              </a:rPr>
              <a:t>Tln</a:t>
            </a:r>
            <a:r>
              <a:rPr lang="en-US" sz="2000" b="1" i="1" baseline="30000" dirty="0" err="1">
                <a:solidFill>
                  <a:schemeClr val="bg1"/>
                </a:solidFill>
              </a:rPr>
              <a:t>mKO</a:t>
            </a:r>
            <a:endParaRPr lang="en-US" sz="2000" b="1" i="1" baseline="30000" dirty="0">
              <a:solidFill>
                <a:schemeClr val="bg1"/>
              </a:solidFill>
            </a:endParaRPr>
          </a:p>
        </p:txBody>
      </p:sp>
      <p:sp>
        <p:nvSpPr>
          <p:cNvPr id="9" name="TextBox 8">
            <a:extLst>
              <a:ext uri="{FF2B5EF4-FFF2-40B4-BE49-F238E27FC236}">
                <a16:creationId xmlns:a16="http://schemas.microsoft.com/office/drawing/2014/main" id="{885D4CB7-015C-2BE4-9DF5-D8E21A2FDE1C}"/>
              </a:ext>
            </a:extLst>
          </p:cNvPr>
          <p:cNvSpPr txBox="1"/>
          <p:nvPr/>
        </p:nvSpPr>
        <p:spPr>
          <a:xfrm>
            <a:off x="3197861" y="2872225"/>
            <a:ext cx="1065228" cy="400110"/>
          </a:xfrm>
          <a:prstGeom prst="rect">
            <a:avLst/>
          </a:prstGeom>
          <a:solidFill>
            <a:schemeClr val="tx1">
              <a:lumMod val="50000"/>
              <a:lumOff val="50000"/>
            </a:schemeClr>
          </a:solidFill>
        </p:spPr>
        <p:txBody>
          <a:bodyPr wrap="none" rtlCol="0">
            <a:spAutoFit/>
          </a:bodyPr>
          <a:lstStyle/>
          <a:p>
            <a:r>
              <a:rPr lang="en-US" sz="2000" b="1" i="1" dirty="0">
                <a:solidFill>
                  <a:schemeClr val="bg1"/>
                </a:solidFill>
              </a:rPr>
              <a:t>Rap1</a:t>
            </a:r>
            <a:r>
              <a:rPr lang="en-US" sz="2000" b="1" i="1" baseline="30000" dirty="0">
                <a:solidFill>
                  <a:schemeClr val="bg1"/>
                </a:solidFill>
              </a:rPr>
              <a:t>mKO</a:t>
            </a:r>
          </a:p>
        </p:txBody>
      </p:sp>
      <p:sp>
        <p:nvSpPr>
          <p:cNvPr id="10" name="TextBox 9">
            <a:extLst>
              <a:ext uri="{FF2B5EF4-FFF2-40B4-BE49-F238E27FC236}">
                <a16:creationId xmlns:a16="http://schemas.microsoft.com/office/drawing/2014/main" id="{6C7DA332-68BF-71BE-261D-FB634D904F84}"/>
              </a:ext>
            </a:extLst>
          </p:cNvPr>
          <p:cNvSpPr txBox="1"/>
          <p:nvPr/>
        </p:nvSpPr>
        <p:spPr>
          <a:xfrm>
            <a:off x="6104467" y="4652206"/>
            <a:ext cx="2935507" cy="369332"/>
          </a:xfrm>
          <a:prstGeom prst="rect">
            <a:avLst/>
          </a:prstGeom>
          <a:noFill/>
        </p:spPr>
        <p:txBody>
          <a:bodyPr wrap="square" rtlCol="0">
            <a:spAutoFit/>
          </a:bodyPr>
          <a:lstStyle/>
          <a:p>
            <a:pPr algn="r"/>
            <a:r>
              <a:rPr lang="en-US" sz="1800" i="1" dirty="0">
                <a:latin typeface="Gill Sans" charset="0"/>
                <a:ea typeface="Gill Sans" charset="0"/>
                <a:cs typeface="Gill Sans" charset="0"/>
              </a:rPr>
              <a:t>Vander Ploeg et al., unpublished</a:t>
            </a:r>
          </a:p>
        </p:txBody>
      </p:sp>
    </p:spTree>
    <p:extLst>
      <p:ext uri="{BB962C8B-B14F-4D97-AF65-F5344CB8AC3E}">
        <p14:creationId xmlns:p14="http://schemas.microsoft.com/office/powerpoint/2010/main" val="261430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77"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video>
              <p:cMediaNode vol="80000">
                <p:cTn id="16" fill="hold" display="0">
                  <p:stCondLst>
                    <p:cond delay="indefinite"/>
                  </p:stCondLst>
                </p:cTn>
                <p:tgtEl>
                  <p:spTgt spid="4"/>
                </p:tgtEl>
              </p:cMediaNode>
            </p:video>
            <p:video>
              <p:cMediaNode vol="80000">
                <p:cTn id="17"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E4D4A-219F-3CF0-7AEE-A9D83BCD8EDB}"/>
              </a:ext>
            </a:extLst>
          </p:cNvPr>
          <p:cNvSpPr/>
          <p:nvPr/>
        </p:nvSpPr>
        <p:spPr bwMode="auto">
          <a:xfrm>
            <a:off x="0" y="1"/>
            <a:ext cx="9144000" cy="528638"/>
          </a:xfrm>
          <a:prstGeom prst="rect">
            <a:avLst/>
          </a:prstGeom>
          <a:gradFill flip="none" rotWithShape="1">
            <a:gsLst>
              <a:gs pos="0">
                <a:schemeClr val="accent3">
                  <a:lumMod val="20925"/>
                  <a:lumOff val="79075"/>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600" b="1" dirty="0">
                <a:latin typeface="Arial" panose="020B0604020202020204" pitchFamily="34" charset="0"/>
                <a:cs typeface="Arial" panose="020B0604020202020204" pitchFamily="34" charset="0"/>
              </a:rPr>
              <a:t>Hemostasis </a:t>
            </a:r>
            <a:r>
              <a:rPr lang="en-US" sz="2600" b="1" dirty="0">
                <a:solidFill>
                  <a:srgbClr val="FF0000"/>
                </a:solidFill>
                <a:latin typeface="Arial" panose="020B0604020202020204" pitchFamily="34" charset="0"/>
                <a:cs typeface="Arial" panose="020B0604020202020204" pitchFamily="34" charset="0"/>
              </a:rPr>
              <a:t>=</a:t>
            </a:r>
            <a:r>
              <a:rPr lang="en-US" sz="2600" b="1" dirty="0">
                <a:latin typeface="Arial" panose="020B0604020202020204" pitchFamily="34" charset="0"/>
                <a:cs typeface="Arial" panose="020B0604020202020204" pitchFamily="34" charset="0"/>
              </a:rPr>
              <a:t> Hemostasis</a:t>
            </a:r>
          </a:p>
          <a:p>
            <a:endParaRPr lang="en-US" sz="2550" b="1" dirty="0"/>
          </a:p>
        </p:txBody>
      </p:sp>
      <p:cxnSp>
        <p:nvCxnSpPr>
          <p:cNvPr id="7" name="Straight Connector 6">
            <a:extLst>
              <a:ext uri="{FF2B5EF4-FFF2-40B4-BE49-F238E27FC236}">
                <a16:creationId xmlns:a16="http://schemas.microsoft.com/office/drawing/2014/main" id="{6638F30C-8EFF-FE64-F8E3-ABB4C1E94F83}"/>
              </a:ext>
            </a:extLst>
          </p:cNvPr>
          <p:cNvCxnSpPr/>
          <p:nvPr/>
        </p:nvCxnSpPr>
        <p:spPr>
          <a:xfrm flipH="1">
            <a:off x="4553337" y="186611"/>
            <a:ext cx="121298" cy="20527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aphicFrame>
        <p:nvGraphicFramePr>
          <p:cNvPr id="2" name="Table 6">
            <a:extLst>
              <a:ext uri="{FF2B5EF4-FFF2-40B4-BE49-F238E27FC236}">
                <a16:creationId xmlns:a16="http://schemas.microsoft.com/office/drawing/2014/main" id="{CF20BB3A-4774-8F33-7E86-1D5538E7E037}"/>
              </a:ext>
            </a:extLst>
          </p:cNvPr>
          <p:cNvGraphicFramePr>
            <a:graphicFrameLocks noGrp="1"/>
          </p:cNvGraphicFramePr>
          <p:nvPr>
            <p:extLst>
              <p:ext uri="{D42A27DB-BD31-4B8C-83A1-F6EECF244321}">
                <p14:modId xmlns:p14="http://schemas.microsoft.com/office/powerpoint/2010/main" val="3016932070"/>
              </p:ext>
            </p:extLst>
          </p:nvPr>
        </p:nvGraphicFramePr>
        <p:xfrm>
          <a:off x="2377136" y="635878"/>
          <a:ext cx="4352402" cy="4321011"/>
        </p:xfrm>
        <a:graphic>
          <a:graphicData uri="http://schemas.openxmlformats.org/drawingml/2006/table">
            <a:tbl>
              <a:tblPr firstRow="1" bandRow="1">
                <a:tableStyleId>{5C22544A-7EE6-4342-B048-85BDC9FD1C3A}</a:tableStyleId>
              </a:tblPr>
              <a:tblGrid>
                <a:gridCol w="1686929">
                  <a:extLst>
                    <a:ext uri="{9D8B030D-6E8A-4147-A177-3AD203B41FA5}">
                      <a16:colId xmlns:a16="http://schemas.microsoft.com/office/drawing/2014/main" val="3325810926"/>
                    </a:ext>
                  </a:extLst>
                </a:gridCol>
                <a:gridCol w="1350869">
                  <a:extLst>
                    <a:ext uri="{9D8B030D-6E8A-4147-A177-3AD203B41FA5}">
                      <a16:colId xmlns:a16="http://schemas.microsoft.com/office/drawing/2014/main" val="3555565958"/>
                    </a:ext>
                  </a:extLst>
                </a:gridCol>
                <a:gridCol w="1314604">
                  <a:extLst>
                    <a:ext uri="{9D8B030D-6E8A-4147-A177-3AD203B41FA5}">
                      <a16:colId xmlns:a16="http://schemas.microsoft.com/office/drawing/2014/main" val="2047180458"/>
                    </a:ext>
                  </a:extLst>
                </a:gridCol>
              </a:tblGrid>
              <a:tr h="790122">
                <a:tc>
                  <a:txBody>
                    <a:bodyPr/>
                    <a:lstStyle/>
                    <a:p>
                      <a:pPr algn="ctr"/>
                      <a:r>
                        <a:rPr lang="en-US" sz="1600" b="1" dirty="0"/>
                        <a:t>Transgenic mice; inhibitors</a:t>
                      </a:r>
                    </a:p>
                  </a:txBody>
                  <a:tcPr marL="75250" marR="75250" marT="37625" marB="37625"/>
                </a:tc>
                <a:tc>
                  <a:txBody>
                    <a:bodyPr/>
                    <a:lstStyle/>
                    <a:p>
                      <a:pPr algn="ctr"/>
                      <a:r>
                        <a:rPr lang="en-US" sz="1600" b="1" dirty="0"/>
                        <a:t>Bleeding time    (tail bleed)</a:t>
                      </a:r>
                    </a:p>
                  </a:txBody>
                  <a:tcPr marL="75250" marR="75250" marT="37625" marB="37625"/>
                </a:tc>
                <a:tc>
                  <a:txBody>
                    <a:bodyPr/>
                    <a:lstStyle/>
                    <a:p>
                      <a:pPr algn="ctr"/>
                      <a:r>
                        <a:rPr lang="en-US" sz="1600" b="1" dirty="0"/>
                        <a:t>Inflammatory Hemostasis</a:t>
                      </a:r>
                    </a:p>
                    <a:p>
                      <a:pPr algn="ctr"/>
                      <a:endParaRPr lang="en-US" sz="1600" b="1" dirty="0"/>
                    </a:p>
                  </a:txBody>
                  <a:tcPr marL="75250" marR="75250" marT="37625" marB="37625"/>
                </a:tc>
                <a:extLst>
                  <a:ext uri="{0D108BD9-81ED-4DB2-BD59-A6C34878D82A}">
                    <a16:rowId xmlns:a16="http://schemas.microsoft.com/office/drawing/2014/main" val="1909626300"/>
                  </a:ext>
                </a:extLst>
              </a:tr>
              <a:tr h="476582">
                <a:tc>
                  <a:txBody>
                    <a:bodyPr/>
                    <a:lstStyle/>
                    <a:p>
                      <a:pPr algn="ctr"/>
                      <a:r>
                        <a:rPr lang="en-US" sz="1300" b="1" dirty="0"/>
                        <a:t>PAR4-KO</a:t>
                      </a:r>
                    </a:p>
                    <a:p>
                      <a:pPr algn="ctr"/>
                      <a:r>
                        <a:rPr lang="en-US" sz="1300" b="1" dirty="0"/>
                        <a:t>PAR4-mKO</a:t>
                      </a:r>
                    </a:p>
                  </a:txBody>
                  <a:tcPr marL="75250" marR="75250" marT="37625" marB="37625"/>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FF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00B050"/>
                    </a:solidFill>
                  </a:tcPr>
                </a:tc>
                <a:extLst>
                  <a:ext uri="{0D108BD9-81ED-4DB2-BD59-A6C34878D82A}">
                    <a16:rowId xmlns:a16="http://schemas.microsoft.com/office/drawing/2014/main" val="3706676005"/>
                  </a:ext>
                </a:extLst>
              </a:tr>
              <a:tr h="476582">
                <a:tc>
                  <a:txBody>
                    <a:bodyPr/>
                    <a:lstStyle/>
                    <a:p>
                      <a:pPr algn="ctr"/>
                      <a:r>
                        <a:rPr lang="en-US" sz="1300" b="1" dirty="0"/>
                        <a:t>Aspirin/P2Y12i</a:t>
                      </a:r>
                    </a:p>
                    <a:p>
                      <a:pPr algn="ctr"/>
                      <a:r>
                        <a:rPr lang="en-US" sz="1300" b="1" dirty="0"/>
                        <a:t>P2Y12-KO</a:t>
                      </a:r>
                    </a:p>
                  </a:txBody>
                  <a:tcPr marL="75250" marR="75250" marT="37625" marB="37625"/>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FF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00B050"/>
                    </a:solidFill>
                  </a:tcPr>
                </a:tc>
                <a:extLst>
                  <a:ext uri="{0D108BD9-81ED-4DB2-BD59-A6C34878D82A}">
                    <a16:rowId xmlns:a16="http://schemas.microsoft.com/office/drawing/2014/main" val="70509467"/>
                  </a:ext>
                </a:extLst>
              </a:tr>
              <a:tr h="297785">
                <a:tc>
                  <a:txBody>
                    <a:bodyPr/>
                    <a:lstStyle/>
                    <a:p>
                      <a:pPr algn="ctr"/>
                      <a:endParaRPr lang="en-US" sz="1300" b="1" dirty="0"/>
                    </a:p>
                  </a:txBody>
                  <a:tcPr marL="75250" marR="75250" marT="37625" marB="37625">
                    <a:solidFill>
                      <a:schemeClr val="bg1"/>
                    </a:solidFill>
                  </a:tcPr>
                </a:tc>
                <a:tc>
                  <a:txBody>
                    <a:bodyPr/>
                    <a:lstStyle/>
                    <a:p>
                      <a:pPr algn="ctr"/>
                      <a:endParaRPr lang="en-US" sz="1300" b="1" dirty="0"/>
                    </a:p>
                  </a:txBody>
                  <a:tcPr marL="75250" marR="75250" marT="37625" marB="37625">
                    <a:solidFill>
                      <a:schemeClr val="bg1"/>
                    </a:solidFill>
                  </a:tcPr>
                </a:tc>
                <a:tc>
                  <a:txBody>
                    <a:bodyPr/>
                    <a:lstStyle/>
                    <a:p>
                      <a:pPr algn="ctr"/>
                      <a:endParaRPr lang="en-US" sz="1300" b="1" dirty="0"/>
                    </a:p>
                  </a:txBody>
                  <a:tcPr marL="75250" marR="75250" marT="37625" marB="37625">
                    <a:solidFill>
                      <a:schemeClr val="bg1"/>
                    </a:solidFill>
                  </a:tcPr>
                </a:tc>
                <a:extLst>
                  <a:ext uri="{0D108BD9-81ED-4DB2-BD59-A6C34878D82A}">
                    <a16:rowId xmlns:a16="http://schemas.microsoft.com/office/drawing/2014/main" val="1782415984"/>
                  </a:ext>
                </a:extLst>
              </a:tr>
              <a:tr h="297785">
                <a:tc>
                  <a:txBody>
                    <a:bodyPr/>
                    <a:lstStyle/>
                    <a:p>
                      <a:pPr algn="ctr"/>
                      <a:r>
                        <a:rPr lang="en-US" sz="1300" b="1" dirty="0"/>
                        <a:t>GPVI/Clec2-DKO</a:t>
                      </a:r>
                    </a:p>
                  </a:txBody>
                  <a:tcPr marL="75250" marR="75250" marT="37625" marB="37625"/>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FF0000"/>
                    </a:solidFill>
                  </a:tcPr>
                </a:tc>
                <a:extLst>
                  <a:ext uri="{0D108BD9-81ED-4DB2-BD59-A6C34878D82A}">
                    <a16:rowId xmlns:a16="http://schemas.microsoft.com/office/drawing/2014/main" val="1322578037"/>
                  </a:ext>
                </a:extLst>
              </a:tr>
              <a:tr h="297785">
                <a:tc>
                  <a:txBody>
                    <a:bodyPr/>
                    <a:lstStyle/>
                    <a:p>
                      <a:pPr algn="ctr"/>
                      <a:r>
                        <a:rPr lang="en-US" sz="1300" b="1" dirty="0" err="1"/>
                        <a:t>Syki</a:t>
                      </a:r>
                      <a:endParaRPr lang="en-US" sz="1300" b="1" dirty="0"/>
                    </a:p>
                  </a:txBody>
                  <a:tcPr marL="75250" marR="75250" marT="37625" marB="37625"/>
                </a:tc>
                <a:tc>
                  <a:txBody>
                    <a:bodyPr/>
                    <a:lstStyle/>
                    <a:p>
                      <a:pPr algn="ctr"/>
                      <a:r>
                        <a:rPr lang="en-US" sz="1300" b="1" dirty="0"/>
                        <a:t>-</a:t>
                      </a:r>
                    </a:p>
                  </a:txBody>
                  <a:tcPr marL="75250" marR="75250" marT="37625" marB="37625">
                    <a:solidFill>
                      <a:srgbClr val="00B050"/>
                    </a:solidFill>
                  </a:tcPr>
                </a:tc>
                <a:tc>
                  <a:txBody>
                    <a:bodyPr/>
                    <a:lstStyle/>
                    <a:p>
                      <a:pPr algn="ctr"/>
                      <a:r>
                        <a:rPr lang="en-US" sz="1300" b="1" dirty="0" err="1"/>
                        <a:t>nd</a:t>
                      </a:r>
                      <a:endParaRPr lang="en-US" sz="1300" b="1" dirty="0"/>
                    </a:p>
                  </a:txBody>
                  <a:tcPr marL="75250" marR="75250" marT="37625" marB="37625">
                    <a:solidFill>
                      <a:srgbClr val="EAEBF6"/>
                    </a:solidFill>
                  </a:tcPr>
                </a:tc>
                <a:extLst>
                  <a:ext uri="{0D108BD9-81ED-4DB2-BD59-A6C34878D82A}">
                    <a16:rowId xmlns:a16="http://schemas.microsoft.com/office/drawing/2014/main" val="3562277233"/>
                  </a:ext>
                </a:extLst>
              </a:tr>
              <a:tr h="297785">
                <a:tc>
                  <a:txBody>
                    <a:bodyPr/>
                    <a:lstStyle/>
                    <a:p>
                      <a:pPr algn="ctr"/>
                      <a:r>
                        <a:rPr lang="en-US" sz="1300" b="1" dirty="0"/>
                        <a:t>Ibrutinib</a:t>
                      </a:r>
                    </a:p>
                  </a:txBody>
                  <a:tcPr marL="75250" marR="75250" marT="37625" marB="37625"/>
                </a:tc>
                <a:tc>
                  <a:txBody>
                    <a:bodyPr/>
                    <a:lstStyle/>
                    <a:p>
                      <a:pPr algn="ctr"/>
                      <a:r>
                        <a:rPr lang="en-US" sz="1300" b="1" dirty="0"/>
                        <a:t>-</a:t>
                      </a:r>
                    </a:p>
                  </a:txBody>
                  <a:tcPr marL="75250" marR="75250" marT="37625" marB="37625">
                    <a:solidFill>
                      <a:srgbClr val="00B050"/>
                    </a:solidFill>
                  </a:tcPr>
                </a:tc>
                <a:tc>
                  <a:txBody>
                    <a:bodyPr/>
                    <a:lstStyle/>
                    <a:p>
                      <a:pPr algn="ctr"/>
                      <a:r>
                        <a:rPr lang="en-US" sz="1300" b="1" dirty="0"/>
                        <a:t>-</a:t>
                      </a:r>
                    </a:p>
                  </a:txBody>
                  <a:tcPr marL="75250" marR="75250" marT="37625" marB="37625">
                    <a:solidFill>
                      <a:srgbClr val="00B050"/>
                    </a:solidFill>
                  </a:tcPr>
                </a:tc>
                <a:extLst>
                  <a:ext uri="{0D108BD9-81ED-4DB2-BD59-A6C34878D82A}">
                    <a16:rowId xmlns:a16="http://schemas.microsoft.com/office/drawing/2014/main" val="610301715"/>
                  </a:ext>
                </a:extLst>
              </a:tr>
              <a:tr h="297785">
                <a:tc>
                  <a:txBody>
                    <a:bodyPr/>
                    <a:lstStyle/>
                    <a:p>
                      <a:pPr algn="ctr"/>
                      <a:endParaRPr lang="en-US" sz="1300" b="1" dirty="0"/>
                    </a:p>
                  </a:txBody>
                  <a:tcPr marL="75250" marR="75250" marT="37625" marB="37625">
                    <a:solidFill>
                      <a:schemeClr val="bg1"/>
                    </a:solidFill>
                  </a:tcPr>
                </a:tc>
                <a:tc>
                  <a:txBody>
                    <a:bodyPr/>
                    <a:lstStyle/>
                    <a:p>
                      <a:pPr algn="ctr"/>
                      <a:endParaRPr lang="en-US" sz="1300" b="1" dirty="0"/>
                    </a:p>
                  </a:txBody>
                  <a:tcPr marL="75250" marR="75250" marT="37625" marB="37625">
                    <a:solidFill>
                      <a:schemeClr val="bg1"/>
                    </a:solidFill>
                  </a:tcPr>
                </a:tc>
                <a:tc>
                  <a:txBody>
                    <a:bodyPr/>
                    <a:lstStyle/>
                    <a:p>
                      <a:pPr algn="ctr"/>
                      <a:endParaRPr lang="en-US" sz="1300" b="1" dirty="0"/>
                    </a:p>
                  </a:txBody>
                  <a:tcPr marL="75250" marR="75250" marT="37625" marB="37625">
                    <a:solidFill>
                      <a:schemeClr val="bg1"/>
                    </a:solidFill>
                  </a:tcPr>
                </a:tc>
                <a:extLst>
                  <a:ext uri="{0D108BD9-81ED-4DB2-BD59-A6C34878D82A}">
                    <a16:rowId xmlns:a16="http://schemas.microsoft.com/office/drawing/2014/main" val="2387640649"/>
                  </a:ext>
                </a:extLst>
              </a:tr>
              <a:tr h="297785">
                <a:tc>
                  <a:txBody>
                    <a:bodyPr/>
                    <a:lstStyle/>
                    <a:p>
                      <a:pPr algn="ctr"/>
                      <a:r>
                        <a:rPr lang="en-US" sz="1300" b="1" dirty="0"/>
                        <a:t>Rap1a/b-</a:t>
                      </a:r>
                      <a:r>
                        <a:rPr lang="en-US" sz="1300" b="1" dirty="0" err="1"/>
                        <a:t>mKO</a:t>
                      </a:r>
                      <a:endParaRPr lang="en-US" sz="1300" b="1" dirty="0"/>
                    </a:p>
                  </a:txBody>
                  <a:tcPr marL="75250" marR="75250" marT="37625" marB="37625"/>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FF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00B050"/>
                    </a:solidFill>
                  </a:tcPr>
                </a:tc>
                <a:extLst>
                  <a:ext uri="{0D108BD9-81ED-4DB2-BD59-A6C34878D82A}">
                    <a16:rowId xmlns:a16="http://schemas.microsoft.com/office/drawing/2014/main" val="963891724"/>
                  </a:ext>
                </a:extLst>
              </a:tr>
              <a:tr h="476582">
                <a:tc>
                  <a:txBody>
                    <a:bodyPr/>
                    <a:lstStyle/>
                    <a:p>
                      <a:pPr algn="ctr"/>
                      <a:r>
                        <a:rPr lang="en-US" sz="1300" b="1" dirty="0"/>
                        <a:t>Talin1-mKO</a:t>
                      </a:r>
                    </a:p>
                  </a:txBody>
                  <a:tcPr marL="75250" marR="75250" marT="37625" marB="37625"/>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FF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b="1" dirty="0"/>
                    </a:p>
                  </a:txBody>
                  <a:tcPr marL="75250" marR="75250" marT="37625" marB="37625">
                    <a:solidFill>
                      <a:srgbClr val="FFC000"/>
                    </a:solidFill>
                  </a:tcPr>
                </a:tc>
                <a:extLst>
                  <a:ext uri="{0D108BD9-81ED-4DB2-BD59-A6C34878D82A}">
                    <a16:rowId xmlns:a16="http://schemas.microsoft.com/office/drawing/2014/main" val="2479288833"/>
                  </a:ext>
                </a:extLst>
              </a:tr>
              <a:tr h="297785">
                <a:tc>
                  <a:txBody>
                    <a:bodyPr/>
                    <a:lstStyle/>
                    <a:p>
                      <a:pPr algn="ctr"/>
                      <a:r>
                        <a:rPr lang="en-US" sz="1300" b="1" dirty="0"/>
                        <a:t>aIIbb3i and KO</a:t>
                      </a:r>
                    </a:p>
                  </a:txBody>
                  <a:tcPr marL="75250" marR="75250" marT="37625" marB="37625"/>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FF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t>-</a:t>
                      </a:r>
                    </a:p>
                  </a:txBody>
                  <a:tcPr marL="75250" marR="75250" marT="37625" marB="37625">
                    <a:solidFill>
                      <a:srgbClr val="00B050"/>
                    </a:solidFill>
                  </a:tcPr>
                </a:tc>
                <a:extLst>
                  <a:ext uri="{0D108BD9-81ED-4DB2-BD59-A6C34878D82A}">
                    <a16:rowId xmlns:a16="http://schemas.microsoft.com/office/drawing/2014/main" val="398472198"/>
                  </a:ext>
                </a:extLst>
              </a:tr>
            </a:tbl>
          </a:graphicData>
        </a:graphic>
      </p:graphicFrame>
    </p:spTree>
    <p:extLst>
      <p:ext uri="{BB962C8B-B14F-4D97-AF65-F5344CB8AC3E}">
        <p14:creationId xmlns:p14="http://schemas.microsoft.com/office/powerpoint/2010/main" val="4191726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p:cNvSpPr>
          <p:nvPr/>
        </p:nvSpPr>
        <p:spPr bwMode="auto">
          <a:xfrm>
            <a:off x="392906" y="200919"/>
            <a:ext cx="3366492" cy="308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280" bIns="0"/>
          <a:lstStyle/>
          <a:p>
            <a:pPr marL="35872"/>
            <a:r>
              <a:rPr lang="en-US" sz="2100" b="1" dirty="0">
                <a:latin typeface="Arial Bold" charset="0"/>
                <a:ea typeface="ＭＳ Ｐゴシック" charset="0"/>
                <a:cs typeface="ＭＳ Ｐゴシック" charset="0"/>
                <a:sym typeface="Arial Bold" charset="0"/>
              </a:rPr>
              <a:t>Acknowledgement:</a:t>
            </a:r>
          </a:p>
        </p:txBody>
      </p:sp>
      <p:sp>
        <p:nvSpPr>
          <p:cNvPr id="132098" name="Rectangle 3"/>
          <p:cNvSpPr>
            <a:spLocks/>
          </p:cNvSpPr>
          <p:nvPr/>
        </p:nvSpPr>
        <p:spPr bwMode="auto">
          <a:xfrm>
            <a:off x="4953000" y="983278"/>
            <a:ext cx="4191000" cy="170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280" bIns="0"/>
          <a:lstStyle/>
          <a:p>
            <a:pPr marL="35872">
              <a:spcBef>
                <a:spcPts val="251"/>
              </a:spcBef>
            </a:pPr>
            <a:r>
              <a:rPr lang="en-US" sz="1800" b="1" dirty="0">
                <a:latin typeface="Arial" charset="0"/>
                <a:ea typeface="ＭＳ Ｐゴシック" charset="0"/>
                <a:cs typeface="ＭＳ Ｐゴシック" charset="0"/>
                <a:sym typeface="Arial" charset="0"/>
              </a:rPr>
              <a:t>Anirban Sen Gupta (Case Western)</a:t>
            </a:r>
          </a:p>
          <a:p>
            <a:pPr marL="35872">
              <a:spcBef>
                <a:spcPts val="251"/>
              </a:spcBef>
            </a:pPr>
            <a:r>
              <a:rPr lang="en-US" sz="1800" b="1" dirty="0">
                <a:latin typeface="Arial" charset="0"/>
                <a:ea typeface="ＭＳ Ｐゴシック" charset="0"/>
                <a:cs typeface="ＭＳ Ｐゴシック" charset="0"/>
                <a:sym typeface="Arial" charset="0"/>
              </a:rPr>
              <a:t>Paul Kim (McMaster University)</a:t>
            </a:r>
          </a:p>
          <a:p>
            <a:pPr marL="35872">
              <a:spcBef>
                <a:spcPts val="251"/>
              </a:spcBef>
            </a:pPr>
            <a:r>
              <a:rPr lang="en-US" sz="1800" b="1" dirty="0">
                <a:latin typeface="Arial" charset="0"/>
                <a:ea typeface="ＭＳ Ｐゴシック" charset="0"/>
                <a:cs typeface="ＭＳ Ｐゴシック" charset="0"/>
                <a:sym typeface="Arial" charset="0"/>
              </a:rPr>
              <a:t>Mark Ginsberg (UCSD)</a:t>
            </a:r>
          </a:p>
          <a:p>
            <a:pPr marL="35872">
              <a:spcBef>
                <a:spcPts val="251"/>
              </a:spcBef>
            </a:pPr>
            <a:endParaRPr lang="en-US" sz="1800" b="1" dirty="0">
              <a:latin typeface="Arial" charset="0"/>
              <a:ea typeface="ＭＳ Ｐゴシック" charset="0"/>
              <a:cs typeface="ＭＳ Ｐゴシック" charset="0"/>
              <a:sym typeface="Arial" charset="0"/>
            </a:endParaRPr>
          </a:p>
        </p:txBody>
      </p:sp>
      <p:sp>
        <p:nvSpPr>
          <p:cNvPr id="132102" name="Rectangle 7"/>
          <p:cNvSpPr>
            <a:spLocks/>
          </p:cNvSpPr>
          <p:nvPr/>
        </p:nvSpPr>
        <p:spPr bwMode="auto">
          <a:xfrm>
            <a:off x="339329" y="649635"/>
            <a:ext cx="3634383" cy="1681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280" bIns="0"/>
          <a:lstStyle/>
          <a:p>
            <a:pPr marL="35872">
              <a:spcBef>
                <a:spcPts val="251"/>
              </a:spcBef>
            </a:pPr>
            <a:r>
              <a:rPr lang="en-US" sz="1800" b="1" u="sng" dirty="0" err="1">
                <a:latin typeface="Arial Italic" charset="0"/>
                <a:ea typeface="ＭＳ Ｐゴシック" charset="0"/>
                <a:cs typeface="ＭＳ Ｐゴシック" charset="0"/>
                <a:sym typeface="Arial Italic" charset="0"/>
              </a:rPr>
              <a:t>Bergmeier</a:t>
            </a:r>
            <a:r>
              <a:rPr lang="en-US" sz="1800" b="1" u="sng" dirty="0">
                <a:latin typeface="Arial Italic" charset="0"/>
                <a:ea typeface="ＭＳ Ｐゴシック" charset="0"/>
                <a:cs typeface="ＭＳ Ｐゴシック" charset="0"/>
                <a:sym typeface="Arial Italic" charset="0"/>
              </a:rPr>
              <a:t> lab</a:t>
            </a:r>
          </a:p>
          <a:p>
            <a:pPr marL="35872">
              <a:spcBef>
                <a:spcPts val="251"/>
              </a:spcBef>
            </a:pPr>
            <a:r>
              <a:rPr lang="en-US" sz="1800" b="1" i="1" dirty="0">
                <a:solidFill>
                  <a:srgbClr val="C00000"/>
                </a:solidFill>
                <a:latin typeface="Arial" charset="0"/>
                <a:ea typeface="ＭＳ Ｐゴシック" charset="0"/>
                <a:cs typeface="ＭＳ Ｐゴシック" charset="0"/>
                <a:sym typeface="Arial" charset="0"/>
              </a:rPr>
              <a:t>Abigail Ballard-</a:t>
            </a:r>
          </a:p>
          <a:p>
            <a:pPr marL="35872">
              <a:spcBef>
                <a:spcPts val="251"/>
              </a:spcBef>
            </a:pPr>
            <a:r>
              <a:rPr lang="en-US" sz="1800" b="1" i="1" dirty="0">
                <a:solidFill>
                  <a:srgbClr val="C00000"/>
                </a:solidFill>
                <a:latin typeface="Arial" charset="0"/>
                <a:ea typeface="ＭＳ Ｐゴシック" charset="0"/>
                <a:cs typeface="ＭＳ Ｐゴシック" charset="0"/>
                <a:sym typeface="Arial" charset="0"/>
              </a:rPr>
              <a:t>	</a:t>
            </a:r>
            <a:r>
              <a:rPr lang="en-US" sz="1800" b="1" i="1" dirty="0" err="1">
                <a:solidFill>
                  <a:srgbClr val="C00000"/>
                </a:solidFill>
                <a:latin typeface="Arial" charset="0"/>
                <a:ea typeface="ＭＳ Ｐゴシック" charset="0"/>
                <a:cs typeface="ＭＳ Ｐゴシック" charset="0"/>
                <a:sym typeface="Arial" charset="0"/>
              </a:rPr>
              <a:t>Kordeliski</a:t>
            </a:r>
            <a:endParaRPr lang="en-US" sz="1800" b="1" i="1" dirty="0">
              <a:solidFill>
                <a:srgbClr val="C00000"/>
              </a:solidFill>
              <a:latin typeface="Arial" charset="0"/>
              <a:ea typeface="ＭＳ Ｐゴシック" charset="0"/>
              <a:cs typeface="ＭＳ Ｐゴシック" charset="0"/>
              <a:sym typeface="Arial" charset="0"/>
            </a:endParaRPr>
          </a:p>
          <a:p>
            <a:pPr marL="35872">
              <a:spcBef>
                <a:spcPts val="251"/>
              </a:spcBef>
            </a:pPr>
            <a:r>
              <a:rPr lang="en-US" sz="1800" b="1" i="1" dirty="0">
                <a:solidFill>
                  <a:srgbClr val="C00000"/>
                </a:solidFill>
                <a:latin typeface="Arial" charset="0"/>
                <a:ea typeface="ＭＳ Ｐゴシック" charset="0"/>
                <a:cs typeface="ＭＳ Ｐゴシック" charset="0"/>
                <a:sym typeface="Arial" charset="0"/>
              </a:rPr>
              <a:t>David Paul</a:t>
            </a:r>
          </a:p>
          <a:p>
            <a:pPr marL="35872">
              <a:spcBef>
                <a:spcPts val="251"/>
              </a:spcBef>
            </a:pPr>
            <a:r>
              <a:rPr lang="en-US" sz="1800" b="1" i="1" dirty="0">
                <a:solidFill>
                  <a:srgbClr val="C00000"/>
                </a:solidFill>
                <a:latin typeface="Arial" charset="0"/>
                <a:ea typeface="ＭＳ Ｐゴシック" charset="0"/>
                <a:cs typeface="ＭＳ Ｐゴシック" charset="0"/>
                <a:sym typeface="Arial" charset="0"/>
              </a:rPr>
              <a:t>Robert Lee</a:t>
            </a:r>
          </a:p>
          <a:p>
            <a:pPr marL="35872">
              <a:spcBef>
                <a:spcPts val="251"/>
              </a:spcBef>
            </a:pPr>
            <a:r>
              <a:rPr lang="en-US" sz="1800" b="1" i="1" dirty="0">
                <a:solidFill>
                  <a:srgbClr val="C00000"/>
                </a:solidFill>
                <a:latin typeface="Arial" charset="0"/>
                <a:ea typeface="ＭＳ Ｐゴシック" charset="0"/>
                <a:cs typeface="ＭＳ Ｐゴシック" charset="0"/>
                <a:sym typeface="Arial" charset="0"/>
              </a:rPr>
              <a:t>Lucia Stefanini</a:t>
            </a:r>
          </a:p>
          <a:p>
            <a:pPr marL="35872">
              <a:spcBef>
                <a:spcPts val="251"/>
              </a:spcBef>
            </a:pPr>
            <a:r>
              <a:rPr lang="en-US" sz="1800" b="1" dirty="0">
                <a:latin typeface="Arial" charset="0"/>
                <a:ea typeface="ＭＳ Ｐゴシック" charset="0"/>
                <a:cs typeface="ＭＳ Ｐゴシック" charset="0"/>
                <a:sym typeface="Arial" charset="0"/>
              </a:rPr>
              <a:t>Alexei </a:t>
            </a:r>
            <a:r>
              <a:rPr lang="en-US" sz="1800" b="1" dirty="0" err="1">
                <a:latin typeface="Arial" charset="0"/>
                <a:ea typeface="ＭＳ Ｐゴシック" charset="0"/>
                <a:cs typeface="ＭＳ Ｐゴシック" charset="0"/>
                <a:sym typeface="Arial" charset="0"/>
              </a:rPr>
              <a:t>Martyanov</a:t>
            </a:r>
            <a:endParaRPr lang="en-US" sz="1800" b="1" dirty="0">
              <a:latin typeface="Arial" charset="0"/>
              <a:ea typeface="ＭＳ Ｐゴシック" charset="0"/>
              <a:cs typeface="ＭＳ Ｐゴシック" charset="0"/>
              <a:sym typeface="Arial" charset="0"/>
            </a:endParaRPr>
          </a:p>
          <a:p>
            <a:pPr marL="35872">
              <a:spcBef>
                <a:spcPts val="251"/>
              </a:spcBef>
            </a:pPr>
            <a:r>
              <a:rPr lang="en-US" sz="1800" b="1" dirty="0">
                <a:latin typeface="Arial" charset="0"/>
                <a:ea typeface="ＭＳ Ｐゴシック" charset="0"/>
                <a:cs typeface="ＭＳ Ｐゴシック" charset="0"/>
                <a:sym typeface="Arial" charset="0"/>
              </a:rPr>
              <a:t>David Rocco</a:t>
            </a:r>
          </a:p>
          <a:p>
            <a:pPr marL="35872">
              <a:spcBef>
                <a:spcPts val="251"/>
              </a:spcBef>
            </a:pPr>
            <a:r>
              <a:rPr lang="en-US" sz="1800" b="1" dirty="0">
                <a:latin typeface="Arial" charset="0"/>
                <a:ea typeface="ＭＳ Ｐゴシック" charset="0"/>
                <a:cs typeface="ＭＳ Ｐゴシック" charset="0"/>
                <a:sym typeface="Arial" charset="0"/>
              </a:rPr>
              <a:t>Matt Vander-Ploeg</a:t>
            </a:r>
          </a:p>
          <a:p>
            <a:pPr marL="35872">
              <a:spcBef>
                <a:spcPts val="251"/>
              </a:spcBef>
            </a:pPr>
            <a:r>
              <a:rPr lang="en-US" sz="1800" b="1" dirty="0">
                <a:latin typeface="Arial" charset="0"/>
                <a:ea typeface="ＭＳ Ｐゴシック" charset="0"/>
                <a:cs typeface="ＭＳ Ｐゴシック" charset="0"/>
                <a:sym typeface="Arial" charset="0"/>
              </a:rPr>
              <a:t>Summer Jones</a:t>
            </a:r>
          </a:p>
          <a:p>
            <a:pPr marL="35872">
              <a:spcBef>
                <a:spcPts val="251"/>
              </a:spcBef>
            </a:pPr>
            <a:r>
              <a:rPr lang="en-US" sz="1800" b="1" dirty="0">
                <a:latin typeface="Arial" charset="0"/>
                <a:ea typeface="ＭＳ Ｐゴシック" charset="0"/>
                <a:cs typeface="ＭＳ Ｐゴシック" charset="0"/>
                <a:sym typeface="Arial" charset="0"/>
              </a:rPr>
              <a:t>Nikki </a:t>
            </a:r>
            <a:r>
              <a:rPr lang="en-US" sz="1800" b="1" dirty="0" err="1">
                <a:latin typeface="Arial" charset="0"/>
                <a:ea typeface="ＭＳ Ｐゴシック" charset="0"/>
                <a:cs typeface="ＭＳ Ｐゴシック" charset="0"/>
                <a:sym typeface="Arial" charset="0"/>
              </a:rPr>
              <a:t>Ziegmann</a:t>
            </a:r>
            <a:endParaRPr lang="en-US" sz="1800" b="1" dirty="0">
              <a:latin typeface="Arial" charset="0"/>
              <a:ea typeface="ＭＳ Ｐゴシック" charset="0"/>
              <a:cs typeface="ＭＳ Ｐゴシック" charset="0"/>
              <a:sym typeface="Arial" charset="0"/>
            </a:endParaRPr>
          </a:p>
          <a:p>
            <a:pPr marL="35872">
              <a:spcBef>
                <a:spcPts val="251"/>
              </a:spcBef>
            </a:pPr>
            <a:r>
              <a:rPr lang="en-US" sz="1800" b="1" dirty="0">
                <a:latin typeface="Arial" charset="0"/>
                <a:ea typeface="ＭＳ Ｐゴシック" charset="0"/>
                <a:cs typeface="ＭＳ Ｐゴシック" charset="0"/>
                <a:sym typeface="Arial" charset="0"/>
              </a:rPr>
              <a:t>Annabel </a:t>
            </a:r>
            <a:r>
              <a:rPr lang="en-US" sz="1800" b="1" dirty="0" err="1">
                <a:latin typeface="Arial" charset="0"/>
                <a:ea typeface="ＭＳ Ｐゴシック" charset="0"/>
                <a:cs typeface="ＭＳ Ｐゴシック" charset="0"/>
                <a:sym typeface="Arial" charset="0"/>
              </a:rPr>
              <a:t>Crosswell</a:t>
            </a:r>
            <a:endParaRPr lang="en-US" sz="1800" b="1" dirty="0">
              <a:latin typeface="Arial" charset="0"/>
              <a:ea typeface="ＭＳ Ｐゴシック" charset="0"/>
              <a:cs typeface="ＭＳ Ｐゴシック" charset="0"/>
              <a:sym typeface="Arial" charset="0"/>
            </a:endParaRPr>
          </a:p>
          <a:p>
            <a:pPr marL="35872">
              <a:spcBef>
                <a:spcPts val="251"/>
              </a:spcBef>
            </a:pPr>
            <a:r>
              <a:rPr lang="en-US" sz="1800" b="1" dirty="0">
                <a:latin typeface="Arial" charset="0"/>
                <a:ea typeface="ＭＳ Ｐゴシック" charset="0"/>
                <a:cs typeface="ＭＳ Ｐゴシック" charset="0"/>
                <a:sym typeface="Arial" charset="0"/>
              </a:rPr>
              <a:t>Ansh Gulati</a:t>
            </a:r>
          </a:p>
          <a:p>
            <a:pPr marL="35872">
              <a:spcBef>
                <a:spcPts val="251"/>
              </a:spcBef>
            </a:pPr>
            <a:r>
              <a:rPr lang="en-US" sz="1800" b="1" dirty="0">
                <a:latin typeface="Arial" charset="0"/>
                <a:ea typeface="ＭＳ Ｐゴシック" charset="0"/>
                <a:cs typeface="ＭＳ Ｐゴシック" charset="0"/>
                <a:sym typeface="Arial" charset="0"/>
              </a:rPr>
              <a:t>Carmen </a:t>
            </a:r>
            <a:r>
              <a:rPr lang="en-US" sz="1800" b="1" dirty="0" err="1">
                <a:latin typeface="Arial" charset="0"/>
                <a:ea typeface="ＭＳ Ｐゴシック" charset="0"/>
                <a:cs typeface="ＭＳ Ｐゴシック" charset="0"/>
                <a:sym typeface="Arial" charset="0"/>
              </a:rPr>
              <a:t>Sagues</a:t>
            </a:r>
            <a:endParaRPr lang="en-US" sz="1800" b="1" dirty="0">
              <a:latin typeface="Arial" charset="0"/>
              <a:ea typeface="ＭＳ Ｐゴシック" charset="0"/>
              <a:cs typeface="ＭＳ Ｐゴシック" charset="0"/>
              <a:sym typeface="Arial" charset="0"/>
            </a:endParaRPr>
          </a:p>
          <a:p>
            <a:pPr marL="35872">
              <a:spcBef>
                <a:spcPts val="251"/>
              </a:spcBef>
            </a:pPr>
            <a:endParaRPr lang="en-US" sz="1800" b="1" dirty="0">
              <a:latin typeface="Arial" charset="0"/>
              <a:ea typeface="ＭＳ Ｐゴシック" charset="0"/>
              <a:cs typeface="ＭＳ Ｐゴシック" charset="0"/>
              <a:sym typeface="Arial" charset="0"/>
            </a:endParaRPr>
          </a:p>
          <a:p>
            <a:pPr marL="35872">
              <a:spcBef>
                <a:spcPts val="251"/>
              </a:spcBef>
            </a:pPr>
            <a:endParaRPr lang="en-US" sz="1800" b="1" dirty="0">
              <a:latin typeface="Arial" charset="0"/>
              <a:ea typeface="ＭＳ Ｐゴシック" charset="0"/>
              <a:cs typeface="ＭＳ Ｐゴシック" charset="0"/>
              <a:sym typeface="Arial" charset="0"/>
            </a:endParaRPr>
          </a:p>
          <a:p>
            <a:pPr marL="35872">
              <a:spcBef>
                <a:spcPts val="251"/>
              </a:spcBef>
            </a:pPr>
            <a:endParaRPr lang="en-US" sz="1800" b="1" i="1" dirty="0">
              <a:solidFill>
                <a:srgbClr val="C00000"/>
              </a:solidFill>
              <a:latin typeface="Arial" charset="0"/>
              <a:ea typeface="ＭＳ Ｐゴシック" charset="0"/>
              <a:cs typeface="ＭＳ Ｐゴシック" charset="0"/>
              <a:sym typeface="Arial" charset="0"/>
            </a:endParaRPr>
          </a:p>
          <a:p>
            <a:pPr marL="35872">
              <a:spcBef>
                <a:spcPts val="251"/>
              </a:spcBef>
            </a:pPr>
            <a:endParaRPr lang="en-US" sz="1800" b="1" dirty="0">
              <a:latin typeface="Arial Bold" charset="0"/>
              <a:ea typeface="ＭＳ Ｐゴシック" charset="0"/>
              <a:cs typeface="ＭＳ Ｐゴシック" charset="0"/>
              <a:sym typeface="Arial Bold" charset="0"/>
            </a:endParaRPr>
          </a:p>
          <a:p>
            <a:pPr marL="35872">
              <a:spcBef>
                <a:spcPts val="251"/>
              </a:spcBef>
            </a:pPr>
            <a:endParaRPr lang="en-US" sz="1800" b="1" dirty="0">
              <a:latin typeface="Arial" charset="0"/>
              <a:ea typeface="ＭＳ Ｐゴシック" charset="0"/>
              <a:cs typeface="ＭＳ Ｐゴシック" charset="0"/>
              <a:sym typeface="Arial" charset="0"/>
            </a:endParaRPr>
          </a:p>
          <a:p>
            <a:pPr marL="35872">
              <a:spcBef>
                <a:spcPts val="251"/>
              </a:spcBef>
            </a:pPr>
            <a:endParaRPr lang="en-US" sz="1800" b="1" dirty="0">
              <a:latin typeface="Arial Bold" charset="0"/>
              <a:ea typeface="ＭＳ Ｐゴシック" charset="0"/>
              <a:cs typeface="ＭＳ Ｐゴシック" charset="0"/>
              <a:sym typeface="Arial Bold" charset="0"/>
            </a:endParaRPr>
          </a:p>
          <a:p>
            <a:pPr marL="35872">
              <a:spcBef>
                <a:spcPts val="251"/>
              </a:spcBef>
            </a:pPr>
            <a:endParaRPr lang="en-US" sz="1800" b="1" dirty="0">
              <a:latin typeface="Arial" charset="0"/>
              <a:ea typeface="ＭＳ Ｐゴシック" charset="0"/>
              <a:cs typeface="ＭＳ Ｐゴシック" charset="0"/>
              <a:sym typeface="Arial" charset="0"/>
            </a:endParaRPr>
          </a:p>
        </p:txBody>
      </p:sp>
      <p:sp>
        <p:nvSpPr>
          <p:cNvPr id="2" name="Rectangle 1"/>
          <p:cNvSpPr/>
          <p:nvPr/>
        </p:nvSpPr>
        <p:spPr>
          <a:xfrm>
            <a:off x="2667000" y="610306"/>
            <a:ext cx="2362200" cy="2893100"/>
          </a:xfrm>
          <a:prstGeom prst="rect">
            <a:avLst/>
          </a:prstGeom>
        </p:spPr>
        <p:txBody>
          <a:bodyPr wrap="square">
            <a:spAutoFit/>
          </a:bodyPr>
          <a:lstStyle/>
          <a:p>
            <a:pPr marL="35872">
              <a:spcBef>
                <a:spcPts val="251"/>
              </a:spcBef>
            </a:pPr>
            <a:r>
              <a:rPr lang="en-US" sz="1800" b="1" u="sng" dirty="0">
                <a:latin typeface="Arial Italic" charset="0"/>
                <a:ea typeface="ＭＳ Ｐゴシック" charset="0"/>
                <a:cs typeface="ＭＳ Ｐゴシック" charset="0"/>
                <a:sym typeface="Arial Italic" charset="0"/>
              </a:rPr>
              <a:t>UNC Chapel Hill</a:t>
            </a:r>
          </a:p>
          <a:p>
            <a:pPr marL="35872">
              <a:spcBef>
                <a:spcPts val="251"/>
              </a:spcBef>
            </a:pPr>
            <a:r>
              <a:rPr lang="en-US" sz="1800" b="1" dirty="0">
                <a:latin typeface="Arial" charset="0"/>
                <a:ea typeface="ＭＳ Ｐゴシック" charset="0"/>
                <a:cs typeface="ＭＳ Ｐゴシック" charset="0"/>
                <a:sym typeface="Arial" charset="0"/>
              </a:rPr>
              <a:t>Nigel Mackman</a:t>
            </a:r>
          </a:p>
          <a:p>
            <a:pPr marL="35872">
              <a:spcBef>
                <a:spcPts val="251"/>
              </a:spcBef>
            </a:pPr>
            <a:r>
              <a:rPr lang="en-US" sz="1800" b="1" dirty="0">
                <a:latin typeface="Arial" charset="0"/>
                <a:ea typeface="ＭＳ Ｐゴシック" charset="0"/>
                <a:cs typeface="ＭＳ Ｐゴシック" charset="0"/>
                <a:sym typeface="Arial" charset="0"/>
              </a:rPr>
              <a:t>D. </a:t>
            </a:r>
            <a:r>
              <a:rPr lang="en-US" sz="1800" b="1" dirty="0" err="1">
                <a:latin typeface="Arial" charset="0"/>
                <a:ea typeface="ＭＳ Ｐゴシック" charset="0"/>
                <a:cs typeface="ＭＳ Ｐゴシック" charset="0"/>
                <a:sym typeface="Arial" charset="0"/>
              </a:rPr>
              <a:t>Adalsteinsson</a:t>
            </a:r>
            <a:endParaRPr lang="en-US" sz="1800" b="1" dirty="0">
              <a:latin typeface="Arial" charset="0"/>
              <a:ea typeface="ＭＳ Ｐゴシック" charset="0"/>
              <a:cs typeface="ＭＳ Ｐゴシック" charset="0"/>
              <a:sym typeface="Arial" charset="0"/>
            </a:endParaRPr>
          </a:p>
          <a:p>
            <a:pPr marL="35872">
              <a:spcBef>
                <a:spcPts val="251"/>
              </a:spcBef>
            </a:pPr>
            <a:r>
              <a:rPr lang="en-US" sz="1800" b="1" dirty="0">
                <a:latin typeface="Arial" charset="0"/>
                <a:ea typeface="ＭＳ Ｐゴシック" charset="0"/>
                <a:cs typeface="ＭＳ Ｐゴシック" charset="0"/>
                <a:sym typeface="Arial" charset="0"/>
              </a:rPr>
              <a:t>E. O’Shaughnessy</a:t>
            </a:r>
          </a:p>
          <a:p>
            <a:pPr marL="35872">
              <a:spcBef>
                <a:spcPts val="251"/>
              </a:spcBef>
            </a:pPr>
            <a:r>
              <a:rPr lang="en-US" sz="1800" b="1" dirty="0">
                <a:latin typeface="Arial" charset="0"/>
                <a:ea typeface="ＭＳ Ｐゴシック" charset="0"/>
                <a:cs typeface="ＭＳ Ｐゴシック" charset="0"/>
                <a:sym typeface="Arial" charset="0"/>
              </a:rPr>
              <a:t>Matt Flick</a:t>
            </a:r>
          </a:p>
          <a:p>
            <a:pPr marL="35872">
              <a:spcBef>
                <a:spcPts val="251"/>
              </a:spcBef>
            </a:pPr>
            <a:r>
              <a:rPr lang="en-US" sz="1800" b="1" dirty="0">
                <a:latin typeface="Arial" charset="0"/>
                <a:ea typeface="ＭＳ Ｐゴシック" charset="0"/>
                <a:cs typeface="ＭＳ Ｐゴシック" charset="0"/>
                <a:sym typeface="Arial" charset="0"/>
              </a:rPr>
              <a:t>Alisa </a:t>
            </a:r>
            <a:r>
              <a:rPr lang="en-US" sz="1800" b="1" dirty="0" err="1">
                <a:latin typeface="Arial" charset="0"/>
                <a:ea typeface="ＭＳ Ｐゴシック" charset="0"/>
                <a:cs typeface="ＭＳ Ｐゴシック" charset="0"/>
                <a:sym typeface="Arial" charset="0"/>
              </a:rPr>
              <a:t>Wolberg</a:t>
            </a:r>
            <a:endParaRPr lang="en-US" sz="1800" b="1" dirty="0">
              <a:latin typeface="Arial" charset="0"/>
              <a:ea typeface="ＭＳ Ｐゴシック" charset="0"/>
              <a:cs typeface="ＭＳ Ｐゴシック" charset="0"/>
              <a:sym typeface="Arial" charset="0"/>
            </a:endParaRPr>
          </a:p>
          <a:p>
            <a:pPr marL="35872">
              <a:spcBef>
                <a:spcPts val="251"/>
              </a:spcBef>
            </a:pPr>
            <a:r>
              <a:rPr lang="en-US" sz="1800" b="1" dirty="0">
                <a:latin typeface="Arial" charset="0"/>
                <a:ea typeface="ＭＳ Ｐゴシック" charset="0"/>
                <a:cs typeface="ＭＳ Ｐゴシック" charset="0"/>
                <a:sym typeface="Arial" charset="0"/>
              </a:rPr>
              <a:t>Brian Cooley</a:t>
            </a:r>
          </a:p>
          <a:p>
            <a:pPr marL="35872">
              <a:spcBef>
                <a:spcPts val="251"/>
              </a:spcBef>
            </a:pPr>
            <a:r>
              <a:rPr lang="en-US" sz="1800" b="1" dirty="0" err="1">
                <a:latin typeface="Arial" charset="0"/>
                <a:ea typeface="ＭＳ Ｐゴシック" charset="0"/>
                <a:cs typeface="ＭＳ Ｐゴシック" charset="0"/>
                <a:sym typeface="Arial" charset="0"/>
              </a:rPr>
              <a:t>Rafal</a:t>
            </a:r>
            <a:r>
              <a:rPr lang="en-US" sz="1800" b="1" dirty="0">
                <a:latin typeface="Arial" charset="0"/>
                <a:ea typeface="ＭＳ Ｐゴシック" charset="0"/>
                <a:cs typeface="ＭＳ Ｐゴシック" charset="0"/>
                <a:sym typeface="Arial" charset="0"/>
              </a:rPr>
              <a:t> </a:t>
            </a:r>
            <a:r>
              <a:rPr lang="en-US" sz="1800" b="1" dirty="0" err="1">
                <a:latin typeface="Arial" charset="0"/>
                <a:ea typeface="ＭＳ Ｐゴシック" charset="0"/>
                <a:cs typeface="ＭＳ Ｐゴシック" charset="0"/>
                <a:sym typeface="Arial" charset="0"/>
              </a:rPr>
              <a:t>Pawlinski</a:t>
            </a:r>
            <a:endParaRPr lang="en-US" sz="1800" b="1" dirty="0">
              <a:latin typeface="Arial" charset="0"/>
              <a:ea typeface="ＭＳ Ｐゴシック" charset="0"/>
              <a:cs typeface="ＭＳ Ｐゴシック" charset="0"/>
              <a:sym typeface="Arial" charset="0"/>
            </a:endParaRPr>
          </a:p>
          <a:p>
            <a:pPr marL="35872">
              <a:spcBef>
                <a:spcPts val="251"/>
              </a:spcBef>
            </a:pPr>
            <a:endParaRPr lang="en-US" sz="1800" b="1" dirty="0">
              <a:latin typeface="Arial" charset="0"/>
              <a:ea typeface="ＭＳ Ｐゴシック" charset="0"/>
              <a:cs typeface="ＭＳ Ｐゴシック" charset="0"/>
              <a:sym typeface="Arial" charset="0"/>
            </a:endParaRPr>
          </a:p>
        </p:txBody>
      </p:sp>
      <p:pic>
        <p:nvPicPr>
          <p:cNvPr id="3" name="Picture 2">
            <a:extLst>
              <a:ext uri="{FF2B5EF4-FFF2-40B4-BE49-F238E27FC236}">
                <a16:creationId xmlns:a16="http://schemas.microsoft.com/office/drawing/2014/main" id="{B40BFE48-8A52-906C-8139-8AEB51574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420" y="2152478"/>
            <a:ext cx="2514155" cy="250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83004"/>
      </p:ext>
    </p:extLst>
  </p:cSld>
  <p:clrMapOvr>
    <a:masterClrMapping/>
  </p:clrMapOvr>
  <mc:AlternateContent xmlns:mc="http://schemas.openxmlformats.org/markup-compatibility/2006" xmlns:p14="http://schemas.microsoft.com/office/powerpoint/2010/main">
    <mc:Choice Requires="p14">
      <p:transition spd="slow" p14:dur="2000" advTm="28820"/>
    </mc:Choice>
    <mc:Fallback xmlns="">
      <p:transition spd="slow" advTm="2882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A6D04-44B5-A29A-781A-A8A2F8A7895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BE1F3E2-6927-2052-E0D1-5D4A2F60A427}"/>
              </a:ext>
            </a:extLst>
          </p:cNvPr>
          <p:cNvSpPr/>
          <p:nvPr/>
        </p:nvSpPr>
        <p:spPr bwMode="auto">
          <a:xfrm>
            <a:off x="0" y="2362232"/>
            <a:ext cx="9144000" cy="645716"/>
          </a:xfrm>
          <a:prstGeom prst="rect">
            <a:avLst/>
          </a:prstGeom>
          <a:gradFill flip="none" rotWithShape="1">
            <a:gsLst>
              <a:gs pos="0">
                <a:schemeClr val="accent3">
                  <a:lumMod val="20000"/>
                  <a:lumOff val="80000"/>
                </a:schemeClr>
              </a:gs>
              <a:gs pos="100000">
                <a:schemeClr val="accent3">
                  <a:lumMod val="75000"/>
                </a:schemeClr>
              </a:gs>
              <a:gs pos="92000">
                <a:schemeClr val="accent3">
                  <a:lumMod val="40000"/>
                  <a:lumOff val="60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57397" tIns="28698" rIns="57397" bIns="28698" numCol="1" rtlCol="0" anchor="t" anchorCtr="0" compatLnSpc="1">
            <a:prstTxWarp prst="textNoShape">
              <a:avLst/>
            </a:prstTxWarp>
          </a:bodyPr>
          <a:lstStyle/>
          <a:p>
            <a:pPr algn="ctr"/>
            <a:r>
              <a:rPr lang="en-US" sz="3300" b="1" dirty="0"/>
              <a:t> </a:t>
            </a:r>
            <a:r>
              <a:rPr lang="en-US" sz="2550" b="1" dirty="0"/>
              <a:t>Platelets in Inflammatory Hemostasis</a:t>
            </a:r>
          </a:p>
          <a:p>
            <a:endParaRPr lang="en-US" sz="2550" b="1" dirty="0"/>
          </a:p>
        </p:txBody>
      </p:sp>
      <p:sp>
        <p:nvSpPr>
          <p:cNvPr id="2" name="Title 1">
            <a:extLst>
              <a:ext uri="{FF2B5EF4-FFF2-40B4-BE49-F238E27FC236}">
                <a16:creationId xmlns:a16="http://schemas.microsoft.com/office/drawing/2014/main" id="{167FFB9A-ABCD-487D-0A53-12471EB47462}"/>
              </a:ext>
            </a:extLst>
          </p:cNvPr>
          <p:cNvSpPr>
            <a:spLocks noGrp="1"/>
          </p:cNvSpPr>
          <p:nvPr>
            <p:ph type="title"/>
          </p:nvPr>
        </p:nvSpPr>
        <p:spPr>
          <a:xfrm>
            <a:off x="628650" y="1"/>
            <a:ext cx="7886700" cy="994172"/>
          </a:xfrm>
        </p:spPr>
        <p:txBody>
          <a:bodyPr>
            <a:normAutofit/>
          </a:bodyPr>
          <a:lstStyle/>
          <a:p>
            <a:r>
              <a:rPr lang="en-US" sz="3600" b="1" u="sng" dirty="0"/>
              <a:t>outline</a:t>
            </a:r>
          </a:p>
        </p:txBody>
      </p:sp>
      <p:sp>
        <p:nvSpPr>
          <p:cNvPr id="9" name="Rectangle 8">
            <a:extLst>
              <a:ext uri="{FF2B5EF4-FFF2-40B4-BE49-F238E27FC236}">
                <a16:creationId xmlns:a16="http://schemas.microsoft.com/office/drawing/2014/main" id="{EC368E5F-D273-4A29-40B7-6860B0898DE2}"/>
              </a:ext>
            </a:extLst>
          </p:cNvPr>
          <p:cNvSpPr/>
          <p:nvPr/>
        </p:nvSpPr>
        <p:spPr bwMode="auto">
          <a:xfrm>
            <a:off x="0" y="1456803"/>
            <a:ext cx="9144000" cy="645715"/>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Platelets in Classical Hemostasis</a:t>
            </a:r>
            <a:endParaRPr lang="en-US" sz="2550" dirty="0">
              <a:solidFill>
                <a:srgbClr val="000000"/>
              </a:solidFill>
              <a:latin typeface="Gill Sans" charset="0"/>
              <a:ea typeface="Heiti SC Light" charset="0"/>
              <a:cs typeface="Heiti SC Light" charset="0"/>
              <a:sym typeface="Gill Sans" charset="0"/>
            </a:endParaRPr>
          </a:p>
        </p:txBody>
      </p:sp>
      <p:sp>
        <p:nvSpPr>
          <p:cNvPr id="3" name="Rectangle 2">
            <a:extLst>
              <a:ext uri="{FF2B5EF4-FFF2-40B4-BE49-F238E27FC236}">
                <a16:creationId xmlns:a16="http://schemas.microsoft.com/office/drawing/2014/main" id="{C727D631-0CD7-6CA5-094F-06FF93918F85}"/>
              </a:ext>
            </a:extLst>
          </p:cNvPr>
          <p:cNvSpPr/>
          <p:nvPr/>
        </p:nvSpPr>
        <p:spPr>
          <a:xfrm>
            <a:off x="0" y="2215705"/>
            <a:ext cx="9144000" cy="938770"/>
          </a:xfrm>
          <a:prstGeom prst="rect">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893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9EBCC5-C702-C5AC-73E7-C959C822F89B}"/>
              </a:ext>
            </a:extLst>
          </p:cNvPr>
          <p:cNvSpPr/>
          <p:nvPr/>
        </p:nvSpPr>
        <p:spPr>
          <a:xfrm>
            <a:off x="0" y="994173"/>
            <a:ext cx="9144000" cy="41493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22" name="Picture 21" descr="A screenshot of a video game&#10;&#10;Description automatically generated">
            <a:extLst>
              <a:ext uri="{FF2B5EF4-FFF2-40B4-BE49-F238E27FC236}">
                <a16:creationId xmlns:a16="http://schemas.microsoft.com/office/drawing/2014/main" id="{3F4EDB6D-3B23-2F91-F01D-5C24D2EE3E38}"/>
              </a:ext>
            </a:extLst>
          </p:cNvPr>
          <p:cNvPicPr>
            <a:picLocks noChangeAspect="1"/>
          </p:cNvPicPr>
          <p:nvPr/>
        </p:nvPicPr>
        <p:blipFill>
          <a:blip r:embed="rId3"/>
          <a:srcRect l="4374" t="23753" r="66001" b="57217"/>
          <a:stretch/>
        </p:blipFill>
        <p:spPr>
          <a:xfrm>
            <a:off x="84475" y="1855331"/>
            <a:ext cx="5079206" cy="2657475"/>
          </a:xfrm>
          <a:prstGeom prst="rect">
            <a:avLst/>
          </a:prstGeom>
        </p:spPr>
      </p:pic>
      <p:cxnSp>
        <p:nvCxnSpPr>
          <p:cNvPr id="28" name="Straight Arrow Connector 27">
            <a:extLst>
              <a:ext uri="{FF2B5EF4-FFF2-40B4-BE49-F238E27FC236}">
                <a16:creationId xmlns:a16="http://schemas.microsoft.com/office/drawing/2014/main" id="{41C9C9E8-A05D-8765-D5C1-582D47E7A38E}"/>
              </a:ext>
            </a:extLst>
          </p:cNvPr>
          <p:cNvCxnSpPr>
            <a:cxnSpLocks/>
          </p:cNvCxnSpPr>
          <p:nvPr/>
        </p:nvCxnSpPr>
        <p:spPr>
          <a:xfrm flipH="1">
            <a:off x="4814564" y="2566619"/>
            <a:ext cx="698235"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EC6FC785-9F92-BA45-19AC-62A315E5033D}"/>
              </a:ext>
            </a:extLst>
          </p:cNvPr>
          <p:cNvSpPr txBox="1"/>
          <p:nvPr/>
        </p:nvSpPr>
        <p:spPr>
          <a:xfrm>
            <a:off x="5537806" y="2304820"/>
            <a:ext cx="1132041" cy="553998"/>
          </a:xfrm>
          <a:prstGeom prst="rect">
            <a:avLst/>
          </a:prstGeom>
          <a:noFill/>
        </p:spPr>
        <p:txBody>
          <a:bodyPr wrap="none" rtlCol="0">
            <a:spAutoFit/>
          </a:bodyPr>
          <a:lstStyle/>
          <a:p>
            <a:pPr algn="ctr"/>
            <a:r>
              <a:rPr lang="en-US" sz="1500" b="1" dirty="0"/>
              <a:t>Endothelial </a:t>
            </a:r>
          </a:p>
          <a:p>
            <a:pPr algn="ctr"/>
            <a:r>
              <a:rPr lang="en-US" sz="1500" b="1" dirty="0"/>
              <a:t>cells (ECs) </a:t>
            </a:r>
          </a:p>
        </p:txBody>
      </p:sp>
      <p:cxnSp>
        <p:nvCxnSpPr>
          <p:cNvPr id="32" name="Straight Arrow Connector 31">
            <a:extLst>
              <a:ext uri="{FF2B5EF4-FFF2-40B4-BE49-F238E27FC236}">
                <a16:creationId xmlns:a16="http://schemas.microsoft.com/office/drawing/2014/main" id="{8D8F6E4A-EF64-ACE6-59C0-DFD669998C3B}"/>
              </a:ext>
            </a:extLst>
          </p:cNvPr>
          <p:cNvCxnSpPr>
            <a:cxnSpLocks/>
          </p:cNvCxnSpPr>
          <p:nvPr/>
        </p:nvCxnSpPr>
        <p:spPr>
          <a:xfrm flipH="1">
            <a:off x="4423371" y="3170758"/>
            <a:ext cx="698235"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82B29E9E-D66F-F91F-2D13-1AF6E4939F2A}"/>
              </a:ext>
            </a:extLst>
          </p:cNvPr>
          <p:cNvSpPr txBox="1"/>
          <p:nvPr/>
        </p:nvSpPr>
        <p:spPr>
          <a:xfrm>
            <a:off x="5177851" y="3032258"/>
            <a:ext cx="870751" cy="369332"/>
          </a:xfrm>
          <a:prstGeom prst="rect">
            <a:avLst/>
          </a:prstGeom>
          <a:noFill/>
        </p:spPr>
        <p:txBody>
          <a:bodyPr wrap="none" rtlCol="0">
            <a:spAutoFit/>
          </a:bodyPr>
          <a:lstStyle/>
          <a:p>
            <a:r>
              <a:rPr lang="en-US" sz="1800" b="1" dirty="0"/>
              <a:t>Plasma</a:t>
            </a:r>
          </a:p>
        </p:txBody>
      </p:sp>
      <p:sp>
        <p:nvSpPr>
          <p:cNvPr id="34" name="TextBox 33">
            <a:extLst>
              <a:ext uri="{FF2B5EF4-FFF2-40B4-BE49-F238E27FC236}">
                <a16:creationId xmlns:a16="http://schemas.microsoft.com/office/drawing/2014/main" id="{901FE544-0AF5-E183-7866-C645FC67D37B}"/>
              </a:ext>
            </a:extLst>
          </p:cNvPr>
          <p:cNvSpPr txBox="1"/>
          <p:nvPr/>
        </p:nvSpPr>
        <p:spPr>
          <a:xfrm>
            <a:off x="1285077" y="4205359"/>
            <a:ext cx="2552943" cy="415498"/>
          </a:xfrm>
          <a:prstGeom prst="rect">
            <a:avLst/>
          </a:prstGeom>
          <a:noFill/>
        </p:spPr>
        <p:txBody>
          <a:bodyPr wrap="none" rtlCol="0">
            <a:spAutoFit/>
          </a:bodyPr>
          <a:lstStyle/>
          <a:p>
            <a:r>
              <a:rPr lang="en-US" sz="2100" b="1" dirty="0"/>
              <a:t>Healthy blood vessel </a:t>
            </a:r>
          </a:p>
        </p:txBody>
      </p:sp>
      <p:pic>
        <p:nvPicPr>
          <p:cNvPr id="38" name="Picture 37" descr="A screenshot of a video game&#10;&#10;Description automatically generated">
            <a:extLst>
              <a:ext uri="{FF2B5EF4-FFF2-40B4-BE49-F238E27FC236}">
                <a16:creationId xmlns:a16="http://schemas.microsoft.com/office/drawing/2014/main" id="{D33446DB-9C0D-D943-9799-B8549E169106}"/>
              </a:ext>
            </a:extLst>
          </p:cNvPr>
          <p:cNvPicPr>
            <a:picLocks noChangeAspect="1"/>
          </p:cNvPicPr>
          <p:nvPr/>
        </p:nvPicPr>
        <p:blipFill>
          <a:blip r:embed="rId4"/>
          <a:srcRect l="53932" t="62276" r="42375" b="33903"/>
          <a:stretch/>
        </p:blipFill>
        <p:spPr>
          <a:xfrm>
            <a:off x="3472278" y="1359878"/>
            <a:ext cx="569563" cy="480060"/>
          </a:xfrm>
          <a:prstGeom prst="rect">
            <a:avLst/>
          </a:prstGeom>
        </p:spPr>
      </p:pic>
      <p:pic>
        <p:nvPicPr>
          <p:cNvPr id="39" name="Picture 38" descr="A screenshot of a video game&#10;&#10;Description automatically generated">
            <a:extLst>
              <a:ext uri="{FF2B5EF4-FFF2-40B4-BE49-F238E27FC236}">
                <a16:creationId xmlns:a16="http://schemas.microsoft.com/office/drawing/2014/main" id="{28F2C77A-C2FC-CBD8-781C-89E3F6C3914B}"/>
              </a:ext>
            </a:extLst>
          </p:cNvPr>
          <p:cNvPicPr>
            <a:picLocks noChangeAspect="1"/>
          </p:cNvPicPr>
          <p:nvPr/>
        </p:nvPicPr>
        <p:blipFill>
          <a:blip r:embed="rId4"/>
          <a:srcRect l="38250" t="51668" r="54222" b="43123"/>
          <a:stretch/>
        </p:blipFill>
        <p:spPr>
          <a:xfrm>
            <a:off x="515803" y="1221724"/>
            <a:ext cx="973304" cy="548640"/>
          </a:xfrm>
          <a:prstGeom prst="rect">
            <a:avLst/>
          </a:prstGeom>
        </p:spPr>
      </p:pic>
      <p:sp>
        <p:nvSpPr>
          <p:cNvPr id="40" name="TextBox 39">
            <a:extLst>
              <a:ext uri="{FF2B5EF4-FFF2-40B4-BE49-F238E27FC236}">
                <a16:creationId xmlns:a16="http://schemas.microsoft.com/office/drawing/2014/main" id="{FCD9338E-DB96-3DF9-5412-1106A44C1FA0}"/>
              </a:ext>
            </a:extLst>
          </p:cNvPr>
          <p:cNvSpPr txBox="1"/>
          <p:nvPr/>
        </p:nvSpPr>
        <p:spPr>
          <a:xfrm>
            <a:off x="1705046" y="1249597"/>
            <a:ext cx="1158330" cy="646331"/>
          </a:xfrm>
          <a:prstGeom prst="rect">
            <a:avLst/>
          </a:prstGeom>
          <a:noFill/>
        </p:spPr>
        <p:txBody>
          <a:bodyPr wrap="none" rtlCol="0">
            <a:spAutoFit/>
          </a:bodyPr>
          <a:lstStyle/>
          <a:p>
            <a:pPr algn="ctr"/>
            <a:r>
              <a:rPr lang="en-US" sz="1800" b="1" dirty="0"/>
              <a:t>red blood </a:t>
            </a:r>
          </a:p>
          <a:p>
            <a:pPr algn="ctr"/>
            <a:r>
              <a:rPr lang="en-US" sz="1800" b="1" dirty="0"/>
              <a:t>cell</a:t>
            </a:r>
          </a:p>
        </p:txBody>
      </p:sp>
      <p:sp>
        <p:nvSpPr>
          <p:cNvPr id="41" name="TextBox 40">
            <a:extLst>
              <a:ext uri="{FF2B5EF4-FFF2-40B4-BE49-F238E27FC236}">
                <a16:creationId xmlns:a16="http://schemas.microsoft.com/office/drawing/2014/main" id="{76282DC8-7A94-9791-E95F-57E9A734F489}"/>
              </a:ext>
            </a:extLst>
          </p:cNvPr>
          <p:cNvSpPr txBox="1"/>
          <p:nvPr/>
        </p:nvSpPr>
        <p:spPr>
          <a:xfrm>
            <a:off x="4574898" y="1216690"/>
            <a:ext cx="918714" cy="646331"/>
          </a:xfrm>
          <a:prstGeom prst="rect">
            <a:avLst/>
          </a:prstGeom>
          <a:noFill/>
        </p:spPr>
        <p:txBody>
          <a:bodyPr wrap="none" rtlCol="0">
            <a:spAutoFit/>
          </a:bodyPr>
          <a:lstStyle/>
          <a:p>
            <a:pPr algn="ctr"/>
            <a:r>
              <a:rPr lang="en-US" sz="1800" b="1" dirty="0"/>
              <a:t>resting</a:t>
            </a:r>
          </a:p>
          <a:p>
            <a:pPr algn="ctr"/>
            <a:r>
              <a:rPr lang="en-US" sz="1800" b="1" dirty="0"/>
              <a:t>platelet</a:t>
            </a:r>
          </a:p>
        </p:txBody>
      </p:sp>
      <p:sp>
        <p:nvSpPr>
          <p:cNvPr id="3" name="TextBox 2">
            <a:extLst>
              <a:ext uri="{FF2B5EF4-FFF2-40B4-BE49-F238E27FC236}">
                <a16:creationId xmlns:a16="http://schemas.microsoft.com/office/drawing/2014/main" id="{3AC8DB63-FC70-8F37-BA96-9F177B4E5CBD}"/>
              </a:ext>
            </a:extLst>
          </p:cNvPr>
          <p:cNvSpPr txBox="1"/>
          <p:nvPr/>
        </p:nvSpPr>
        <p:spPr>
          <a:xfrm>
            <a:off x="5272643" y="3738180"/>
            <a:ext cx="1505540" cy="323165"/>
          </a:xfrm>
          <a:prstGeom prst="rect">
            <a:avLst/>
          </a:prstGeom>
          <a:noFill/>
        </p:spPr>
        <p:txBody>
          <a:bodyPr wrap="none" rtlCol="0">
            <a:spAutoFit/>
          </a:bodyPr>
          <a:lstStyle/>
          <a:p>
            <a:pPr algn="ctr"/>
            <a:r>
              <a:rPr lang="en-US" sz="1500" b="1" dirty="0"/>
              <a:t>Subendothelium</a:t>
            </a:r>
          </a:p>
        </p:txBody>
      </p:sp>
      <p:cxnSp>
        <p:nvCxnSpPr>
          <p:cNvPr id="4" name="Straight Arrow Connector 3">
            <a:extLst>
              <a:ext uri="{FF2B5EF4-FFF2-40B4-BE49-F238E27FC236}">
                <a16:creationId xmlns:a16="http://schemas.microsoft.com/office/drawing/2014/main" id="{2D3941F7-FA33-4954-846D-5510F13DF224}"/>
              </a:ext>
            </a:extLst>
          </p:cNvPr>
          <p:cNvCxnSpPr>
            <a:cxnSpLocks/>
            <a:stCxn id="3" idx="1"/>
          </p:cNvCxnSpPr>
          <p:nvPr/>
        </p:nvCxnSpPr>
        <p:spPr>
          <a:xfrm flipH="1" flipV="1">
            <a:off x="4814564" y="3888221"/>
            <a:ext cx="458079" cy="11542"/>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17C720F6-77A1-0E97-A75A-C8B85A65E580}"/>
              </a:ext>
            </a:extLst>
          </p:cNvPr>
          <p:cNvSpPr/>
          <p:nvPr/>
        </p:nvSpPr>
        <p:spPr bwMode="auto">
          <a:xfrm>
            <a:off x="0" y="-10273"/>
            <a:ext cx="9144000" cy="645715"/>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Platelets in Classical Hemostasis</a:t>
            </a: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912756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F9A07-FFBE-B243-8383-4894347E71C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E042F94-415B-B487-65EA-B20D35F4253F}"/>
              </a:ext>
            </a:extLst>
          </p:cNvPr>
          <p:cNvSpPr/>
          <p:nvPr/>
        </p:nvSpPr>
        <p:spPr>
          <a:xfrm>
            <a:off x="0" y="994173"/>
            <a:ext cx="9144000" cy="41493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6" name="Picture 5" descr="A screenshot of a video game&#10;&#10;Description automatically generated">
            <a:extLst>
              <a:ext uri="{FF2B5EF4-FFF2-40B4-BE49-F238E27FC236}">
                <a16:creationId xmlns:a16="http://schemas.microsoft.com/office/drawing/2014/main" id="{E691AA28-5460-D14D-041F-EB84FF086945}"/>
              </a:ext>
            </a:extLst>
          </p:cNvPr>
          <p:cNvPicPr>
            <a:picLocks noChangeAspect="1"/>
          </p:cNvPicPr>
          <p:nvPr/>
        </p:nvPicPr>
        <p:blipFill>
          <a:blip r:embed="rId3">
            <a:alphaModFix/>
          </a:blip>
          <a:srcRect l="3951" t="47079" r="65751" b="31095"/>
          <a:stretch/>
        </p:blipFill>
        <p:spPr>
          <a:xfrm>
            <a:off x="0" y="1308292"/>
            <a:ext cx="5194738" cy="3048000"/>
          </a:xfrm>
          <a:prstGeom prst="rect">
            <a:avLst/>
          </a:prstGeom>
        </p:spPr>
      </p:pic>
      <p:sp>
        <p:nvSpPr>
          <p:cNvPr id="4" name="TextBox 3">
            <a:extLst>
              <a:ext uri="{FF2B5EF4-FFF2-40B4-BE49-F238E27FC236}">
                <a16:creationId xmlns:a16="http://schemas.microsoft.com/office/drawing/2014/main" id="{807FBA8B-1965-8212-B37E-94268D17A049}"/>
              </a:ext>
            </a:extLst>
          </p:cNvPr>
          <p:cNvSpPr txBox="1"/>
          <p:nvPr/>
        </p:nvSpPr>
        <p:spPr>
          <a:xfrm>
            <a:off x="1709450" y="4207814"/>
            <a:ext cx="1830053" cy="415498"/>
          </a:xfrm>
          <a:prstGeom prst="rect">
            <a:avLst/>
          </a:prstGeom>
          <a:noFill/>
        </p:spPr>
        <p:txBody>
          <a:bodyPr wrap="none" rtlCol="0">
            <a:spAutoFit/>
          </a:bodyPr>
          <a:lstStyle/>
          <a:p>
            <a:r>
              <a:rPr lang="en-US" sz="2100" b="1" dirty="0"/>
              <a:t>Vascular injury</a:t>
            </a:r>
          </a:p>
        </p:txBody>
      </p:sp>
      <p:pic>
        <p:nvPicPr>
          <p:cNvPr id="7" name="Picture 6" descr="A screenshot of a video game&#10;&#10;Description automatically generated">
            <a:extLst>
              <a:ext uri="{FF2B5EF4-FFF2-40B4-BE49-F238E27FC236}">
                <a16:creationId xmlns:a16="http://schemas.microsoft.com/office/drawing/2014/main" id="{1744B3B7-02D8-B6B3-E6D0-292981EC3A39}"/>
              </a:ext>
            </a:extLst>
          </p:cNvPr>
          <p:cNvPicPr>
            <a:picLocks noChangeAspect="1"/>
          </p:cNvPicPr>
          <p:nvPr/>
        </p:nvPicPr>
        <p:blipFill>
          <a:blip r:embed="rId4"/>
          <a:srcRect l="51443" t="31129" r="42530" b="61312"/>
          <a:stretch/>
        </p:blipFill>
        <p:spPr>
          <a:xfrm>
            <a:off x="7943082" y="1987134"/>
            <a:ext cx="572269" cy="584616"/>
          </a:xfrm>
          <a:prstGeom prst="rect">
            <a:avLst/>
          </a:prstGeom>
        </p:spPr>
      </p:pic>
      <p:pic>
        <p:nvPicPr>
          <p:cNvPr id="8" name="Picture 7" descr="A screenshot of a video game&#10;&#10;Description automatically generated">
            <a:extLst>
              <a:ext uri="{FF2B5EF4-FFF2-40B4-BE49-F238E27FC236}">
                <a16:creationId xmlns:a16="http://schemas.microsoft.com/office/drawing/2014/main" id="{4E61DF5C-EAA5-10F7-2746-808D2972C06B}"/>
              </a:ext>
            </a:extLst>
          </p:cNvPr>
          <p:cNvPicPr>
            <a:picLocks noChangeAspect="1"/>
          </p:cNvPicPr>
          <p:nvPr/>
        </p:nvPicPr>
        <p:blipFill>
          <a:blip r:embed="rId4"/>
          <a:srcRect l="42770" t="30102" r="49800" b="61377"/>
          <a:stretch/>
        </p:blipFill>
        <p:spPr>
          <a:xfrm>
            <a:off x="6594058" y="1782356"/>
            <a:ext cx="1064418" cy="994173"/>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9FD6D91F-E819-300A-BEF9-84ED82D945E7}"/>
              </a:ext>
            </a:extLst>
          </p:cNvPr>
          <p:cNvPicPr>
            <a:picLocks noChangeAspect="1"/>
          </p:cNvPicPr>
          <p:nvPr/>
        </p:nvPicPr>
        <p:blipFill>
          <a:blip r:embed="rId4"/>
          <a:srcRect l="36970" t="30915" r="56962" b="62130"/>
          <a:stretch/>
        </p:blipFill>
        <p:spPr>
          <a:xfrm>
            <a:off x="5638760" y="1930107"/>
            <a:ext cx="670692" cy="626156"/>
          </a:xfrm>
          <a:prstGeom prst="rect">
            <a:avLst/>
          </a:prstGeom>
        </p:spPr>
      </p:pic>
      <p:sp>
        <p:nvSpPr>
          <p:cNvPr id="10" name="TextBox 9">
            <a:extLst>
              <a:ext uri="{FF2B5EF4-FFF2-40B4-BE49-F238E27FC236}">
                <a16:creationId xmlns:a16="http://schemas.microsoft.com/office/drawing/2014/main" id="{AE0B9154-5002-D2D7-55A4-A7970B2FF2B0}"/>
              </a:ext>
            </a:extLst>
          </p:cNvPr>
          <p:cNvSpPr txBox="1"/>
          <p:nvPr/>
        </p:nvSpPr>
        <p:spPr>
          <a:xfrm>
            <a:off x="5631307" y="2776527"/>
            <a:ext cx="636713" cy="369332"/>
          </a:xfrm>
          <a:prstGeom prst="rect">
            <a:avLst/>
          </a:prstGeom>
          <a:noFill/>
        </p:spPr>
        <p:txBody>
          <a:bodyPr wrap="none" rtlCol="0">
            <a:spAutoFit/>
          </a:bodyPr>
          <a:lstStyle/>
          <a:p>
            <a:pPr algn="ctr"/>
            <a:r>
              <a:rPr lang="en-US" sz="1800" b="1" dirty="0"/>
              <a:t>VWF</a:t>
            </a:r>
          </a:p>
        </p:txBody>
      </p:sp>
      <p:sp>
        <p:nvSpPr>
          <p:cNvPr id="11" name="TextBox 10">
            <a:extLst>
              <a:ext uri="{FF2B5EF4-FFF2-40B4-BE49-F238E27FC236}">
                <a16:creationId xmlns:a16="http://schemas.microsoft.com/office/drawing/2014/main" id="{758C3A18-CA84-935D-4835-AB2CAEDF1231}"/>
              </a:ext>
            </a:extLst>
          </p:cNvPr>
          <p:cNvSpPr txBox="1"/>
          <p:nvPr/>
        </p:nvSpPr>
        <p:spPr>
          <a:xfrm>
            <a:off x="6665567" y="2776528"/>
            <a:ext cx="1001301" cy="369332"/>
          </a:xfrm>
          <a:prstGeom prst="rect">
            <a:avLst/>
          </a:prstGeom>
          <a:noFill/>
        </p:spPr>
        <p:txBody>
          <a:bodyPr wrap="none" rtlCol="0">
            <a:spAutoFit/>
          </a:bodyPr>
          <a:lstStyle/>
          <a:p>
            <a:pPr algn="ctr"/>
            <a:r>
              <a:rPr lang="en-US" sz="1800" b="1" dirty="0"/>
              <a:t>Collagen</a:t>
            </a:r>
          </a:p>
        </p:txBody>
      </p:sp>
      <p:sp>
        <p:nvSpPr>
          <p:cNvPr id="12" name="TextBox 11">
            <a:extLst>
              <a:ext uri="{FF2B5EF4-FFF2-40B4-BE49-F238E27FC236}">
                <a16:creationId xmlns:a16="http://schemas.microsoft.com/office/drawing/2014/main" id="{D987CEA2-DE19-E713-7F79-B7E0D7D08E39}"/>
              </a:ext>
            </a:extLst>
          </p:cNvPr>
          <p:cNvSpPr txBox="1"/>
          <p:nvPr/>
        </p:nvSpPr>
        <p:spPr>
          <a:xfrm>
            <a:off x="7757510" y="2776528"/>
            <a:ext cx="1194046" cy="646331"/>
          </a:xfrm>
          <a:prstGeom prst="rect">
            <a:avLst/>
          </a:prstGeom>
          <a:noFill/>
        </p:spPr>
        <p:txBody>
          <a:bodyPr wrap="none" rtlCol="0">
            <a:spAutoFit/>
          </a:bodyPr>
          <a:lstStyle/>
          <a:p>
            <a:pPr algn="ctr"/>
            <a:r>
              <a:rPr lang="en-US" sz="1800" b="1" dirty="0"/>
              <a:t>Tissue </a:t>
            </a:r>
          </a:p>
          <a:p>
            <a:pPr algn="ctr"/>
            <a:r>
              <a:rPr lang="en-US" sz="1800" b="1" dirty="0"/>
              <a:t>Factor (TF)</a:t>
            </a:r>
          </a:p>
        </p:txBody>
      </p:sp>
      <p:pic>
        <p:nvPicPr>
          <p:cNvPr id="13" name="Picture 12" descr="A screenshot of a video game&#10;&#10;Description automatically generated">
            <a:extLst>
              <a:ext uri="{FF2B5EF4-FFF2-40B4-BE49-F238E27FC236}">
                <a16:creationId xmlns:a16="http://schemas.microsoft.com/office/drawing/2014/main" id="{A7AC4E22-4869-81F6-9817-4DBF0B1025B0}"/>
              </a:ext>
            </a:extLst>
          </p:cNvPr>
          <p:cNvPicPr>
            <a:picLocks noChangeAspect="1"/>
          </p:cNvPicPr>
          <p:nvPr/>
        </p:nvPicPr>
        <p:blipFill>
          <a:blip r:embed="rId5"/>
          <a:srcRect l="53932" t="62276" r="42375" b="33903"/>
          <a:stretch/>
        </p:blipFill>
        <p:spPr>
          <a:xfrm>
            <a:off x="7693303" y="3622394"/>
            <a:ext cx="569563" cy="480060"/>
          </a:xfrm>
          <a:prstGeom prst="rect">
            <a:avLst/>
          </a:prstGeom>
        </p:spPr>
      </p:pic>
      <p:pic>
        <p:nvPicPr>
          <p:cNvPr id="14" name="Picture 13" descr="A screenshot of a video game&#10;&#10;Description automatically generated">
            <a:extLst>
              <a:ext uri="{FF2B5EF4-FFF2-40B4-BE49-F238E27FC236}">
                <a16:creationId xmlns:a16="http://schemas.microsoft.com/office/drawing/2014/main" id="{653A38CB-9186-E6F7-E634-12EA85254AF2}"/>
              </a:ext>
            </a:extLst>
          </p:cNvPr>
          <p:cNvPicPr>
            <a:picLocks noChangeAspect="1"/>
          </p:cNvPicPr>
          <p:nvPr/>
        </p:nvPicPr>
        <p:blipFill>
          <a:blip r:embed="rId5"/>
          <a:srcRect l="38250" t="51668" r="54222" b="43123"/>
          <a:stretch/>
        </p:blipFill>
        <p:spPr>
          <a:xfrm>
            <a:off x="6130249" y="3571747"/>
            <a:ext cx="973304" cy="548640"/>
          </a:xfrm>
          <a:prstGeom prst="rect">
            <a:avLst/>
          </a:prstGeom>
        </p:spPr>
      </p:pic>
      <p:sp>
        <p:nvSpPr>
          <p:cNvPr id="15" name="TextBox 14">
            <a:extLst>
              <a:ext uri="{FF2B5EF4-FFF2-40B4-BE49-F238E27FC236}">
                <a16:creationId xmlns:a16="http://schemas.microsoft.com/office/drawing/2014/main" id="{1D736164-7312-B84F-52A4-F58B386B73A9}"/>
              </a:ext>
            </a:extLst>
          </p:cNvPr>
          <p:cNvSpPr txBox="1"/>
          <p:nvPr/>
        </p:nvSpPr>
        <p:spPr>
          <a:xfrm>
            <a:off x="6014108" y="4100235"/>
            <a:ext cx="1205586" cy="646331"/>
          </a:xfrm>
          <a:prstGeom prst="rect">
            <a:avLst/>
          </a:prstGeom>
          <a:noFill/>
        </p:spPr>
        <p:txBody>
          <a:bodyPr wrap="none" rtlCol="0">
            <a:spAutoFit/>
          </a:bodyPr>
          <a:lstStyle/>
          <a:p>
            <a:pPr algn="ctr"/>
            <a:r>
              <a:rPr lang="en-US" sz="1800" b="1" dirty="0"/>
              <a:t>Red blood </a:t>
            </a:r>
          </a:p>
          <a:p>
            <a:pPr algn="ctr"/>
            <a:r>
              <a:rPr lang="en-US" sz="1800" b="1" dirty="0"/>
              <a:t>cell</a:t>
            </a:r>
          </a:p>
        </p:txBody>
      </p:sp>
      <p:sp>
        <p:nvSpPr>
          <p:cNvPr id="16" name="TextBox 15">
            <a:extLst>
              <a:ext uri="{FF2B5EF4-FFF2-40B4-BE49-F238E27FC236}">
                <a16:creationId xmlns:a16="http://schemas.microsoft.com/office/drawing/2014/main" id="{EEB7D99F-25CC-186A-0CB3-5B5F0DCC3026}"/>
              </a:ext>
            </a:extLst>
          </p:cNvPr>
          <p:cNvSpPr txBox="1"/>
          <p:nvPr/>
        </p:nvSpPr>
        <p:spPr>
          <a:xfrm>
            <a:off x="7577449" y="4120387"/>
            <a:ext cx="918714" cy="646331"/>
          </a:xfrm>
          <a:prstGeom prst="rect">
            <a:avLst/>
          </a:prstGeom>
          <a:noFill/>
        </p:spPr>
        <p:txBody>
          <a:bodyPr wrap="none" rtlCol="0">
            <a:spAutoFit/>
          </a:bodyPr>
          <a:lstStyle/>
          <a:p>
            <a:pPr algn="ctr"/>
            <a:r>
              <a:rPr lang="en-US" sz="1800" b="1" dirty="0"/>
              <a:t>resting</a:t>
            </a:r>
          </a:p>
          <a:p>
            <a:pPr algn="ctr"/>
            <a:r>
              <a:rPr lang="en-US" sz="1800" b="1" dirty="0"/>
              <a:t>platelet</a:t>
            </a:r>
          </a:p>
        </p:txBody>
      </p:sp>
      <p:sp>
        <p:nvSpPr>
          <p:cNvPr id="17" name="Rectangle 16">
            <a:extLst>
              <a:ext uri="{FF2B5EF4-FFF2-40B4-BE49-F238E27FC236}">
                <a16:creationId xmlns:a16="http://schemas.microsoft.com/office/drawing/2014/main" id="{293FA9F5-091E-6ABE-7A5E-749EDF1641D9}"/>
              </a:ext>
            </a:extLst>
          </p:cNvPr>
          <p:cNvSpPr/>
          <p:nvPr/>
        </p:nvSpPr>
        <p:spPr bwMode="auto">
          <a:xfrm>
            <a:off x="0" y="-10508"/>
            <a:ext cx="9144000" cy="645715"/>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Vascular injury exposes platelet activating ligands</a:t>
            </a: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146938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6FCE1-A617-4EAE-FE3F-11B1776993E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0DAC61E-3877-1DA0-AEF7-22E4BAD2B4DA}"/>
              </a:ext>
            </a:extLst>
          </p:cNvPr>
          <p:cNvSpPr/>
          <p:nvPr/>
        </p:nvSpPr>
        <p:spPr>
          <a:xfrm>
            <a:off x="0" y="994173"/>
            <a:ext cx="9144000" cy="41493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8568467C-A9AA-9710-E65B-7754E0108B5D}"/>
              </a:ext>
            </a:extLst>
          </p:cNvPr>
          <p:cNvSpPr txBox="1"/>
          <p:nvPr/>
        </p:nvSpPr>
        <p:spPr>
          <a:xfrm>
            <a:off x="1542560" y="4220370"/>
            <a:ext cx="2442015" cy="415498"/>
          </a:xfrm>
          <a:prstGeom prst="rect">
            <a:avLst/>
          </a:prstGeom>
          <a:noFill/>
        </p:spPr>
        <p:txBody>
          <a:bodyPr wrap="none" rtlCol="0">
            <a:spAutoFit/>
          </a:bodyPr>
          <a:lstStyle/>
          <a:p>
            <a:pPr algn="ctr"/>
            <a:r>
              <a:rPr lang="en-US" sz="2100" b="1" dirty="0"/>
              <a:t>Primary hemostasis </a:t>
            </a:r>
          </a:p>
        </p:txBody>
      </p:sp>
      <p:pic>
        <p:nvPicPr>
          <p:cNvPr id="5" name="Picture 4" descr="A screenshot of a video game&#10;&#10;Description automatically generated">
            <a:extLst>
              <a:ext uri="{FF2B5EF4-FFF2-40B4-BE49-F238E27FC236}">
                <a16:creationId xmlns:a16="http://schemas.microsoft.com/office/drawing/2014/main" id="{6CF33660-4EC9-F790-9DC1-51471DDA9B2F}"/>
              </a:ext>
            </a:extLst>
          </p:cNvPr>
          <p:cNvPicPr>
            <a:picLocks noChangeAspect="1"/>
          </p:cNvPicPr>
          <p:nvPr/>
        </p:nvPicPr>
        <p:blipFill>
          <a:blip r:embed="rId3">
            <a:alphaModFix/>
          </a:blip>
          <a:srcRect l="8771" t="75378" r="64976" b="7055"/>
          <a:stretch/>
        </p:blipFill>
        <p:spPr>
          <a:xfrm>
            <a:off x="267047" y="1669001"/>
            <a:ext cx="4548101" cy="2478881"/>
          </a:xfrm>
          <a:prstGeom prst="rect">
            <a:avLst/>
          </a:prstGeom>
        </p:spPr>
      </p:pic>
      <p:sp>
        <p:nvSpPr>
          <p:cNvPr id="7" name="TextBox 6">
            <a:extLst>
              <a:ext uri="{FF2B5EF4-FFF2-40B4-BE49-F238E27FC236}">
                <a16:creationId xmlns:a16="http://schemas.microsoft.com/office/drawing/2014/main" id="{9FD4BDF3-4178-BEA1-331B-8BB3127FC43F}"/>
              </a:ext>
            </a:extLst>
          </p:cNvPr>
          <p:cNvSpPr txBox="1"/>
          <p:nvPr/>
        </p:nvSpPr>
        <p:spPr>
          <a:xfrm>
            <a:off x="6248807" y="3536395"/>
            <a:ext cx="1692199" cy="369332"/>
          </a:xfrm>
          <a:prstGeom prst="rect">
            <a:avLst/>
          </a:prstGeom>
          <a:noFill/>
        </p:spPr>
        <p:txBody>
          <a:bodyPr wrap="square" rtlCol="0">
            <a:spAutoFit/>
          </a:bodyPr>
          <a:lstStyle/>
          <a:p>
            <a:r>
              <a:rPr lang="en-US" sz="1800" b="1" dirty="0">
                <a:latin typeface="Symbol" pitchFamily="2" charset="2"/>
              </a:rPr>
              <a:t>a</a:t>
            </a:r>
            <a:r>
              <a:rPr lang="en-US" sz="1800" b="1" dirty="0"/>
              <a:t>IIb</a:t>
            </a:r>
            <a:r>
              <a:rPr lang="en-US" sz="1800" b="1" dirty="0">
                <a:latin typeface="Symbol" pitchFamily="2" charset="2"/>
              </a:rPr>
              <a:t>b</a:t>
            </a:r>
            <a:r>
              <a:rPr lang="en-US" sz="1800" b="1" dirty="0"/>
              <a:t>3 integrin </a:t>
            </a:r>
          </a:p>
        </p:txBody>
      </p:sp>
      <p:sp>
        <p:nvSpPr>
          <p:cNvPr id="17" name="Rectangle 16">
            <a:extLst>
              <a:ext uri="{FF2B5EF4-FFF2-40B4-BE49-F238E27FC236}">
                <a16:creationId xmlns:a16="http://schemas.microsoft.com/office/drawing/2014/main" id="{EC48F21E-BB02-FF8C-EB41-A1C92B835373}"/>
              </a:ext>
            </a:extLst>
          </p:cNvPr>
          <p:cNvSpPr/>
          <p:nvPr/>
        </p:nvSpPr>
        <p:spPr>
          <a:xfrm>
            <a:off x="5170749" y="1919723"/>
            <a:ext cx="3848317" cy="48746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TextBox 17">
            <a:extLst>
              <a:ext uri="{FF2B5EF4-FFF2-40B4-BE49-F238E27FC236}">
                <a16:creationId xmlns:a16="http://schemas.microsoft.com/office/drawing/2014/main" id="{B64E344E-9FC9-B7BC-2398-F939906255BF}"/>
              </a:ext>
            </a:extLst>
          </p:cNvPr>
          <p:cNvSpPr txBox="1"/>
          <p:nvPr/>
        </p:nvSpPr>
        <p:spPr>
          <a:xfrm>
            <a:off x="6035962" y="1979893"/>
            <a:ext cx="1909433" cy="369332"/>
          </a:xfrm>
          <a:prstGeom prst="rect">
            <a:avLst/>
          </a:prstGeom>
          <a:noFill/>
        </p:spPr>
        <p:txBody>
          <a:bodyPr wrap="none" rtlCol="0">
            <a:spAutoFit/>
          </a:bodyPr>
          <a:lstStyle/>
          <a:p>
            <a:r>
              <a:rPr lang="en-US" sz="1800" b="1" dirty="0"/>
              <a:t>Platelet aggregate</a:t>
            </a:r>
          </a:p>
        </p:txBody>
      </p:sp>
      <p:sp>
        <p:nvSpPr>
          <p:cNvPr id="6" name="Rectangle 5">
            <a:extLst>
              <a:ext uri="{FF2B5EF4-FFF2-40B4-BE49-F238E27FC236}">
                <a16:creationId xmlns:a16="http://schemas.microsoft.com/office/drawing/2014/main" id="{9640CAF2-EF92-0200-1C8F-613E3D0B35CB}"/>
              </a:ext>
            </a:extLst>
          </p:cNvPr>
          <p:cNvSpPr/>
          <p:nvPr/>
        </p:nvSpPr>
        <p:spPr>
          <a:xfrm>
            <a:off x="5174480" y="1924665"/>
            <a:ext cx="3848318" cy="19797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0" name="Picture 19" descr="A screenshot of a video game&#10;&#10;Description automatically generated">
            <a:extLst>
              <a:ext uri="{FF2B5EF4-FFF2-40B4-BE49-F238E27FC236}">
                <a16:creationId xmlns:a16="http://schemas.microsoft.com/office/drawing/2014/main" id="{16E70BB7-21C4-15BC-5053-7024724AC22E}"/>
              </a:ext>
            </a:extLst>
          </p:cNvPr>
          <p:cNvPicPr>
            <a:picLocks noChangeAspect="1"/>
          </p:cNvPicPr>
          <p:nvPr/>
        </p:nvPicPr>
        <p:blipFill>
          <a:blip r:embed="rId4"/>
          <a:srcRect l="62573" t="37701" r="14243" b="54705"/>
          <a:stretch/>
        </p:blipFill>
        <p:spPr>
          <a:xfrm>
            <a:off x="5342846" y="2428915"/>
            <a:ext cx="3429000" cy="923320"/>
          </a:xfrm>
          <a:prstGeom prst="rect">
            <a:avLst/>
          </a:prstGeom>
        </p:spPr>
      </p:pic>
      <p:cxnSp>
        <p:nvCxnSpPr>
          <p:cNvPr id="11" name="Straight Arrow Connector 10">
            <a:extLst>
              <a:ext uri="{FF2B5EF4-FFF2-40B4-BE49-F238E27FC236}">
                <a16:creationId xmlns:a16="http://schemas.microsoft.com/office/drawing/2014/main" id="{178C758D-B9FF-AC20-1DE4-9220B5374306}"/>
              </a:ext>
            </a:extLst>
          </p:cNvPr>
          <p:cNvCxnSpPr>
            <a:cxnSpLocks/>
          </p:cNvCxnSpPr>
          <p:nvPr/>
        </p:nvCxnSpPr>
        <p:spPr>
          <a:xfrm flipV="1">
            <a:off x="7074278" y="3092462"/>
            <a:ext cx="0" cy="42220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8EB8176-E00C-6C16-CD34-9E19501F8E9F}"/>
              </a:ext>
            </a:extLst>
          </p:cNvPr>
          <p:cNvSpPr txBox="1"/>
          <p:nvPr/>
        </p:nvSpPr>
        <p:spPr>
          <a:xfrm>
            <a:off x="5550164" y="3969212"/>
            <a:ext cx="1398894" cy="646331"/>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1800" b="1" dirty="0" err="1"/>
              <a:t>GPIb</a:t>
            </a:r>
            <a:r>
              <a:rPr lang="en-US" sz="1800" b="1" dirty="0"/>
              <a:t>-VWF interaction</a:t>
            </a:r>
          </a:p>
        </p:txBody>
      </p:sp>
      <p:sp>
        <p:nvSpPr>
          <p:cNvPr id="10" name="TextBox 9">
            <a:extLst>
              <a:ext uri="{FF2B5EF4-FFF2-40B4-BE49-F238E27FC236}">
                <a16:creationId xmlns:a16="http://schemas.microsoft.com/office/drawing/2014/main" id="{B76FD728-08B7-E45A-D15D-E6C540550AC1}"/>
              </a:ext>
            </a:extLst>
          </p:cNvPr>
          <p:cNvSpPr txBox="1"/>
          <p:nvPr/>
        </p:nvSpPr>
        <p:spPr>
          <a:xfrm>
            <a:off x="7076466" y="3969212"/>
            <a:ext cx="1692199" cy="646331"/>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1800" b="1" dirty="0"/>
              <a:t>second wave mediators</a:t>
            </a:r>
          </a:p>
        </p:txBody>
      </p:sp>
      <p:sp>
        <p:nvSpPr>
          <p:cNvPr id="14" name="Rectangle 13">
            <a:extLst>
              <a:ext uri="{FF2B5EF4-FFF2-40B4-BE49-F238E27FC236}">
                <a16:creationId xmlns:a16="http://schemas.microsoft.com/office/drawing/2014/main" id="{8ECF4936-AB55-B49F-BD3A-20B04867F8A3}"/>
              </a:ext>
            </a:extLst>
          </p:cNvPr>
          <p:cNvSpPr/>
          <p:nvPr/>
        </p:nvSpPr>
        <p:spPr bwMode="auto">
          <a:xfrm>
            <a:off x="0" y="-2013"/>
            <a:ext cx="9144000" cy="645715"/>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Primary hemostasis: an unstable platelet plug</a:t>
            </a: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1501386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F4597-D55E-A235-92CE-DE13DE534A7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C32DF3F-3C2E-07E9-2461-C10672942877}"/>
              </a:ext>
            </a:extLst>
          </p:cNvPr>
          <p:cNvSpPr/>
          <p:nvPr/>
        </p:nvSpPr>
        <p:spPr>
          <a:xfrm>
            <a:off x="0" y="994173"/>
            <a:ext cx="9144000" cy="41493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2" name="Picture 11" descr="A screenshot of a video game&#10;&#10;Description automatically generated">
            <a:extLst>
              <a:ext uri="{FF2B5EF4-FFF2-40B4-BE49-F238E27FC236}">
                <a16:creationId xmlns:a16="http://schemas.microsoft.com/office/drawing/2014/main" id="{3A5D38EF-5C55-FEE2-B0AE-B600C44D7D93}"/>
              </a:ext>
            </a:extLst>
          </p:cNvPr>
          <p:cNvPicPr>
            <a:picLocks noChangeAspect="1"/>
          </p:cNvPicPr>
          <p:nvPr/>
        </p:nvPicPr>
        <p:blipFill>
          <a:blip r:embed="rId3">
            <a:alphaModFix/>
          </a:blip>
          <a:srcRect l="46888" t="76900" r="25931" b="2879"/>
          <a:stretch/>
        </p:blipFill>
        <p:spPr>
          <a:xfrm>
            <a:off x="205836" y="1375479"/>
            <a:ext cx="4696718" cy="2846070"/>
          </a:xfrm>
          <a:prstGeom prst="rect">
            <a:avLst/>
          </a:prstGeom>
        </p:spPr>
      </p:pic>
      <p:sp>
        <p:nvSpPr>
          <p:cNvPr id="14" name="TextBox 13">
            <a:extLst>
              <a:ext uri="{FF2B5EF4-FFF2-40B4-BE49-F238E27FC236}">
                <a16:creationId xmlns:a16="http://schemas.microsoft.com/office/drawing/2014/main" id="{8AFE048B-6120-6949-FAAB-FDEEB28712F4}"/>
              </a:ext>
            </a:extLst>
          </p:cNvPr>
          <p:cNvSpPr txBox="1"/>
          <p:nvPr/>
        </p:nvSpPr>
        <p:spPr>
          <a:xfrm>
            <a:off x="1201613" y="4338636"/>
            <a:ext cx="2705164" cy="415498"/>
          </a:xfrm>
          <a:prstGeom prst="rect">
            <a:avLst/>
          </a:prstGeom>
          <a:noFill/>
        </p:spPr>
        <p:txBody>
          <a:bodyPr wrap="none" rtlCol="0">
            <a:spAutoFit/>
          </a:bodyPr>
          <a:lstStyle/>
          <a:p>
            <a:pPr algn="ctr"/>
            <a:r>
              <a:rPr lang="en-US" sz="2100" b="1" dirty="0"/>
              <a:t>secondary hemostasis </a:t>
            </a:r>
          </a:p>
        </p:txBody>
      </p:sp>
      <p:pic>
        <p:nvPicPr>
          <p:cNvPr id="17" name="Picture 16">
            <a:extLst>
              <a:ext uri="{FF2B5EF4-FFF2-40B4-BE49-F238E27FC236}">
                <a16:creationId xmlns:a16="http://schemas.microsoft.com/office/drawing/2014/main" id="{D8AE50D1-D043-47BA-E156-E5ED3E334C8A}"/>
              </a:ext>
            </a:extLst>
          </p:cNvPr>
          <p:cNvPicPr>
            <a:picLocks noChangeAspect="1"/>
          </p:cNvPicPr>
          <p:nvPr/>
        </p:nvPicPr>
        <p:blipFill>
          <a:blip r:embed="rId4"/>
          <a:srcRect l="78611" t="60695" r="14084" b="30293"/>
          <a:stretch/>
        </p:blipFill>
        <p:spPr>
          <a:xfrm>
            <a:off x="5463008" y="2689060"/>
            <a:ext cx="1352768" cy="1371600"/>
          </a:xfrm>
          <a:prstGeom prst="rect">
            <a:avLst/>
          </a:prstGeom>
        </p:spPr>
      </p:pic>
      <p:sp>
        <p:nvSpPr>
          <p:cNvPr id="20" name="TextBox 19">
            <a:extLst>
              <a:ext uri="{FF2B5EF4-FFF2-40B4-BE49-F238E27FC236}">
                <a16:creationId xmlns:a16="http://schemas.microsoft.com/office/drawing/2014/main" id="{6D46025D-5D0F-9097-7E02-C51207E79CCB}"/>
              </a:ext>
            </a:extLst>
          </p:cNvPr>
          <p:cNvSpPr txBox="1"/>
          <p:nvPr/>
        </p:nvSpPr>
        <p:spPr>
          <a:xfrm>
            <a:off x="5734542" y="3770225"/>
            <a:ext cx="699230" cy="369332"/>
          </a:xfrm>
          <a:prstGeom prst="rect">
            <a:avLst/>
          </a:prstGeom>
          <a:noFill/>
        </p:spPr>
        <p:txBody>
          <a:bodyPr wrap="none" rtlCol="0">
            <a:spAutoFit/>
          </a:bodyPr>
          <a:lstStyle/>
          <a:p>
            <a:pPr algn="ctr"/>
            <a:r>
              <a:rPr lang="en-US" sz="1800" b="1" dirty="0"/>
              <a:t>fibrin</a:t>
            </a:r>
          </a:p>
        </p:txBody>
      </p:sp>
      <p:sp>
        <p:nvSpPr>
          <p:cNvPr id="21" name="TextBox 20">
            <a:extLst>
              <a:ext uri="{FF2B5EF4-FFF2-40B4-BE49-F238E27FC236}">
                <a16:creationId xmlns:a16="http://schemas.microsoft.com/office/drawing/2014/main" id="{91495452-8881-BE78-6C69-DF36ED1905DD}"/>
              </a:ext>
            </a:extLst>
          </p:cNvPr>
          <p:cNvSpPr txBox="1"/>
          <p:nvPr/>
        </p:nvSpPr>
        <p:spPr>
          <a:xfrm>
            <a:off x="5276798" y="1876378"/>
            <a:ext cx="1488869" cy="415498"/>
          </a:xfrm>
          <a:prstGeom prst="rect">
            <a:avLst/>
          </a:prstGeom>
          <a:noFill/>
        </p:spPr>
        <p:txBody>
          <a:bodyPr wrap="none" rtlCol="0">
            <a:spAutoFit/>
          </a:bodyPr>
          <a:lstStyle/>
          <a:p>
            <a:pPr algn="ctr"/>
            <a:r>
              <a:rPr lang="en-US" sz="2100" b="1" dirty="0"/>
              <a:t>coagulation</a:t>
            </a:r>
          </a:p>
        </p:txBody>
      </p:sp>
      <p:cxnSp>
        <p:nvCxnSpPr>
          <p:cNvPr id="23" name="Straight Arrow Connector 22">
            <a:extLst>
              <a:ext uri="{FF2B5EF4-FFF2-40B4-BE49-F238E27FC236}">
                <a16:creationId xmlns:a16="http://schemas.microsoft.com/office/drawing/2014/main" id="{370B14BD-E32D-FA69-7905-2076910C172A}"/>
              </a:ext>
            </a:extLst>
          </p:cNvPr>
          <p:cNvCxnSpPr>
            <a:cxnSpLocks/>
          </p:cNvCxnSpPr>
          <p:nvPr/>
        </p:nvCxnSpPr>
        <p:spPr>
          <a:xfrm>
            <a:off x="6084158" y="2319089"/>
            <a:ext cx="0" cy="411135"/>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B2D793AA-0237-A7CC-6D35-EC4FDD10C2E9}"/>
              </a:ext>
            </a:extLst>
          </p:cNvPr>
          <p:cNvSpPr txBox="1"/>
          <p:nvPr/>
        </p:nvSpPr>
        <p:spPr>
          <a:xfrm>
            <a:off x="7631905" y="2869979"/>
            <a:ext cx="1352768" cy="923330"/>
          </a:xfrm>
          <a:prstGeom prst="rect">
            <a:avLst/>
          </a:prstGeom>
          <a:noFill/>
        </p:spPr>
        <p:txBody>
          <a:bodyPr wrap="square" rtlCol="0">
            <a:spAutoFit/>
          </a:bodyPr>
          <a:lstStyle/>
          <a:p>
            <a:pPr algn="ctr"/>
            <a:r>
              <a:rPr lang="en-US" sz="1800" b="1" dirty="0"/>
              <a:t>Stable hemostatic plug</a:t>
            </a:r>
          </a:p>
        </p:txBody>
      </p:sp>
      <p:cxnSp>
        <p:nvCxnSpPr>
          <p:cNvPr id="53" name="Straight Arrow Connector 52">
            <a:extLst>
              <a:ext uri="{FF2B5EF4-FFF2-40B4-BE49-F238E27FC236}">
                <a16:creationId xmlns:a16="http://schemas.microsoft.com/office/drawing/2014/main" id="{208557FE-D8BF-D60E-8830-4F77C6F2326C}"/>
              </a:ext>
            </a:extLst>
          </p:cNvPr>
          <p:cNvCxnSpPr>
            <a:cxnSpLocks/>
          </p:cNvCxnSpPr>
          <p:nvPr/>
        </p:nvCxnSpPr>
        <p:spPr>
          <a:xfrm flipV="1">
            <a:off x="6854299" y="3257550"/>
            <a:ext cx="777605" cy="1274"/>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1615963-A1C9-60D5-85DC-E833770651D6}"/>
              </a:ext>
            </a:extLst>
          </p:cNvPr>
          <p:cNvSpPr txBox="1"/>
          <p:nvPr/>
        </p:nvSpPr>
        <p:spPr>
          <a:xfrm>
            <a:off x="4233936" y="1182684"/>
            <a:ext cx="1692199" cy="646331"/>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1800" b="1" dirty="0"/>
              <a:t>Phosphatidyl-serine exposure</a:t>
            </a:r>
          </a:p>
        </p:txBody>
      </p:sp>
      <p:sp>
        <p:nvSpPr>
          <p:cNvPr id="7" name="TextBox 6">
            <a:extLst>
              <a:ext uri="{FF2B5EF4-FFF2-40B4-BE49-F238E27FC236}">
                <a16:creationId xmlns:a16="http://schemas.microsoft.com/office/drawing/2014/main" id="{FA9A8A7E-923B-A759-AC60-5DF24C563AA4}"/>
              </a:ext>
            </a:extLst>
          </p:cNvPr>
          <p:cNvSpPr txBox="1"/>
          <p:nvPr/>
        </p:nvSpPr>
        <p:spPr>
          <a:xfrm>
            <a:off x="6053543" y="1182684"/>
            <a:ext cx="1692199" cy="646331"/>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1800" b="1" dirty="0"/>
              <a:t>Release of polyphosphates</a:t>
            </a:r>
          </a:p>
        </p:txBody>
      </p:sp>
      <p:sp>
        <p:nvSpPr>
          <p:cNvPr id="8" name="Rectangle 7">
            <a:extLst>
              <a:ext uri="{FF2B5EF4-FFF2-40B4-BE49-F238E27FC236}">
                <a16:creationId xmlns:a16="http://schemas.microsoft.com/office/drawing/2014/main" id="{F9817FC6-D8EC-BD04-3076-EF859D821F60}"/>
              </a:ext>
            </a:extLst>
          </p:cNvPr>
          <p:cNvSpPr/>
          <p:nvPr/>
        </p:nvSpPr>
        <p:spPr bwMode="auto">
          <a:xfrm>
            <a:off x="0" y="-2013"/>
            <a:ext cx="9144000" cy="645715"/>
          </a:xfrm>
          <a:prstGeom prst="rect">
            <a:avLst/>
          </a:prstGeom>
          <a:gradFill flip="none" rotWithShape="1">
            <a:gsLst>
              <a:gs pos="0">
                <a:schemeClr val="accent5">
                  <a:lumMod val="20000"/>
                  <a:lumOff val="80000"/>
                </a:schemeClr>
              </a:gs>
              <a:gs pos="100000">
                <a:schemeClr val="tx2">
                  <a:lumMod val="60000"/>
                  <a:lumOff val="40000"/>
                </a:schemeClr>
              </a:gs>
              <a:gs pos="82000">
                <a:schemeClr val="bg1">
                  <a:lumMod val="85000"/>
                </a:schemeClr>
              </a:gs>
            </a:gsLst>
            <a:path path="circle">
              <a:fillToRect l="50000" t="50000" r="50000" b="50000"/>
            </a:path>
            <a:tileRect/>
          </a:gradFill>
          <a:ln w="317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fontAlgn="base">
              <a:spcBef>
                <a:spcPct val="0"/>
              </a:spcBef>
              <a:spcAft>
                <a:spcPct val="0"/>
              </a:spcAft>
            </a:pPr>
            <a:r>
              <a:rPr lang="en-US" sz="3300" b="1" dirty="0"/>
              <a:t>  </a:t>
            </a:r>
            <a:r>
              <a:rPr lang="en-US" sz="2550" b="1" dirty="0"/>
              <a:t>Secondary hemostasis: plug stabilization by coagulation</a:t>
            </a:r>
            <a:endParaRPr lang="en-US" sz="2550" dirty="0">
              <a:solidFill>
                <a:srgbClr val="000000"/>
              </a:solidFill>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81279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3F74850A86974987BD17ED137103F6" ma:contentTypeVersion="20" ma:contentTypeDescription="Create a new document." ma:contentTypeScope="" ma:versionID="9f4ad4681db88e0275b375d36a6284da">
  <xsd:schema xmlns:xsd="http://www.w3.org/2001/XMLSchema" xmlns:xs="http://www.w3.org/2001/XMLSchema" xmlns:p="http://schemas.microsoft.com/office/2006/metadata/properties" xmlns:ns1="http://schemas.microsoft.com/sharepoint/v3" xmlns:ns2="47f86385-5faa-4594-8ecf-f9ce1cbeefe1" xmlns:ns3="421351a6-a665-477f-9f85-df069f1fe2c7" targetNamespace="http://schemas.microsoft.com/office/2006/metadata/properties" ma:root="true" ma:fieldsID="c810b0f7e468e5976f248f8e7a329626" ns1:_="" ns2:_="" ns3:_="">
    <xsd:import namespace="http://schemas.microsoft.com/sharepoint/v3"/>
    <xsd:import namespace="47f86385-5faa-4594-8ecf-f9ce1cbeefe1"/>
    <xsd:import namespace="421351a6-a665-477f-9f85-df069f1fe2c7"/>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86385-5faa-4594-8ecf-f9ce1cbeefe1"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description="Office" ma:internalName="MigrationWizIdPermissionLevels">
      <xsd:simpleType>
        <xsd:restriction base="dms:Text"/>
      </xsd:simpleType>
    </xsd:element>
    <xsd:element name="MigrationWizIdDocumentLibraryPermissions" ma:index="11" nillable="true" ma:displayName="MigrationWizIdDocumentLibraryPermissions" ma:description="Office" ma:internalName="MigrationWizIdDocumentLibraryPermissions">
      <xsd:simpleType>
        <xsd:restriction base="dms:Text"/>
      </xsd:simpleType>
    </xsd:element>
    <xsd:element name="MigrationWizIdSecurityGroups" ma:index="12" nillable="true" ma:displayName="MigrationWizIdSecurityGroups" ma:description="Office"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7fc2be9-b7d4-4faa-9768-1e0dd150f0c0"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1351a6-a665-477f-9f85-df069f1fe2c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45ba439-3d40-4577-ab65-4f589cb3ecc9}" ma:internalName="TaxCatchAll" ma:showField="CatchAllData" ma:web="421351a6-a665-477f-9f85-df069f1fe2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21351a6-a665-477f-9f85-df069f1fe2c7" xsi:nil="true"/>
    <lcf76f155ced4ddcb4097134ff3c332f xmlns="47f86385-5faa-4594-8ecf-f9ce1cbeefe1">
      <Terms xmlns="http://schemas.microsoft.com/office/infopath/2007/PartnerControls"/>
    </lcf76f155ced4ddcb4097134ff3c332f>
    <MigrationWizIdDocumentLibraryPermissions xmlns="47f86385-5faa-4594-8ecf-f9ce1cbeefe1" xsi:nil="true"/>
    <MigrationWizIdPermissions xmlns="47f86385-5faa-4594-8ecf-f9ce1cbeefe1" xsi:nil="true"/>
    <MigrationWizIdSecurityGroups xmlns="47f86385-5faa-4594-8ecf-f9ce1cbeefe1" xsi:nil="true"/>
    <MigrationWizId xmlns="47f86385-5faa-4594-8ecf-f9ce1cbeefe1" xsi:nil="true"/>
    <MigrationWizIdPermissionLevels xmlns="47f86385-5faa-4594-8ecf-f9ce1cbeefe1"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DE98C7A-23DF-4A6E-8FC2-E63301BDDA9D}"/>
</file>

<file path=customXml/itemProps2.xml><?xml version="1.0" encoding="utf-8"?>
<ds:datastoreItem xmlns:ds="http://schemas.openxmlformats.org/officeDocument/2006/customXml" ds:itemID="{229B31DC-501A-4308-980E-9C1C0AF406B1}"/>
</file>

<file path=customXml/itemProps3.xml><?xml version="1.0" encoding="utf-8"?>
<ds:datastoreItem xmlns:ds="http://schemas.openxmlformats.org/officeDocument/2006/customXml" ds:itemID="{B0530944-B1DD-4166-B7A6-A86EB4F21CD8}"/>
</file>

<file path=docProps/app.xml><?xml version="1.0" encoding="utf-8"?>
<Properties xmlns="http://schemas.openxmlformats.org/officeDocument/2006/extended-properties" xmlns:vt="http://schemas.openxmlformats.org/officeDocument/2006/docPropsVTypes">
  <TotalTime>62744</TotalTime>
  <Words>2164</Words>
  <Application>Microsoft Macintosh PowerPoint</Application>
  <PresentationFormat>On-screen Show (16:9)</PresentationFormat>
  <Paragraphs>485</Paragraphs>
  <Slides>42</Slides>
  <Notes>20</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ＭＳ Ｐゴシック</vt:lpstr>
      <vt:lpstr>Aptos</vt:lpstr>
      <vt:lpstr>Arial</vt:lpstr>
      <vt:lpstr>Arial Bold</vt:lpstr>
      <vt:lpstr>Arial Italic</vt:lpstr>
      <vt:lpstr>Calibri</vt:lpstr>
      <vt:lpstr>Century Schoolbook</vt:lpstr>
      <vt:lpstr>Gill Sans</vt:lpstr>
      <vt:lpstr>Gill Sans MT</vt:lpstr>
      <vt:lpstr>Symbol</vt:lpstr>
      <vt:lpstr>Office Theme</vt:lpstr>
      <vt:lpstr>PowerPoint Presentation</vt:lpstr>
      <vt:lpstr>Disclosures</vt:lpstr>
      <vt:lpstr>PowerPoint Presentation</vt:lpstr>
      <vt:lpstr>outline</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Integrin Activation in Platelets: Built for Speed</vt:lpstr>
      <vt:lpstr>PowerPoint Presentation</vt:lpstr>
      <vt:lpstr>Procoagulant platelets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 layout</dc:title>
  <dc:creator>WOLFGANG BERGMEIER</dc:creator>
  <cp:lastModifiedBy>Wolfgang Bergmeier</cp:lastModifiedBy>
  <cp:revision>367</cp:revision>
  <cp:lastPrinted>2019-05-26T13:46:27Z</cp:lastPrinted>
  <dcterms:created xsi:type="dcterms:W3CDTF">2016-09-05T20:38:05Z</dcterms:created>
  <dcterms:modified xsi:type="dcterms:W3CDTF">2026-02-04T02:39:00Z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0x010100C93F74850A86974987BD17ED137103F6</vt:lpwstr>
  </property>
  <property fmtid="{D5CDD505-2E9C-101B-9397-08002B2CF9AE}" pid="3" name="MediaServiceImageTags">
    <vt:lpwstr/>
  </property>
</Properties>
</file>