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9" r:id="rId1"/>
  </p:sldMasterIdLst>
  <p:notesMasterIdLst>
    <p:notesMasterId r:id="rId7"/>
  </p:notesMasterIdLst>
  <p:sldIdLst>
    <p:sldId id="256" r:id="rId2"/>
    <p:sldId id="2327" r:id="rId3"/>
    <p:sldId id="262" r:id="rId4"/>
    <p:sldId id="260" r:id="rId5"/>
    <p:sldId id="232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60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FF"/>
    <a:srgbClr val="001934"/>
    <a:srgbClr val="3A4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880" autoAdjust="0"/>
  </p:normalViewPr>
  <p:slideViewPr>
    <p:cSldViewPr snapToGrid="0">
      <p:cViewPr varScale="1">
        <p:scale>
          <a:sx n="61" d="100"/>
          <a:sy n="61" d="100"/>
        </p:scale>
        <p:origin x="1272" y="38"/>
      </p:cViewPr>
      <p:guideLst>
        <p:guide orient="horz" pos="672"/>
        <p:guide pos="60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0BB2-C770-46C8-9293-88C9267196F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951AE-42F5-4FCD-AEA2-C941778A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951AE-42F5-4FCD-AEA2-C941778A99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2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951AE-42F5-4FCD-AEA2-C941778A99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37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A1A3C-18BA-DF24-8B4D-C732A9225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06DBCA-3DAE-8A77-A8EA-F8440ECFCE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1DAAF6-A246-C938-C5EE-9191DCFA5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452F1-31B6-52E2-1B0E-AEE8803EE7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951AE-42F5-4FCD-AEA2-C941778A99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951AE-42F5-4FCD-AEA2-C941778A99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8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A6C3D-E1A3-2F51-6386-04C101C5C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2541792-5F44-E502-D472-278A6603D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3CECEB-4DE9-E8EF-127E-C84D8286F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0B39DB-CE10-7ED4-F395-BA94213AE2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951AE-42F5-4FCD-AEA2-C941778A99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1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C019-6DBF-AF1A-F913-0DA38064E9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9294" y="365125"/>
            <a:ext cx="6094506" cy="2898028"/>
          </a:xfrm>
        </p:spPr>
        <p:txBody>
          <a:bodyPr>
            <a:normAutofit/>
          </a:bodyPr>
          <a:lstStyle>
            <a:lvl1pPr algn="ctr">
              <a:defRPr sz="8000" b="1">
                <a:solidFill>
                  <a:schemeClr val="bg1"/>
                </a:solidFill>
                <a:latin typeface="Acumin Pro" panose="020B0504020202020204" pitchFamily="34" charset="0"/>
              </a:defRPr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7E5CC-07A3-35F9-AD4B-0567029168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8235" y="3358775"/>
            <a:ext cx="5825565" cy="10936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cumin Pro" panose="020B05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4939257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1EEC-1271-EB90-3528-A6392B16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71" y="842682"/>
            <a:ext cx="9813364" cy="2052358"/>
          </a:xfrm>
        </p:spPr>
        <p:txBody>
          <a:bodyPr anchor="b"/>
          <a:lstStyle>
            <a:lvl1pPr algn="ctr">
              <a:defRPr sz="6000">
                <a:solidFill>
                  <a:srgbClr val="00193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39245-D78A-0B50-2BE3-5B743D68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070" y="3125507"/>
            <a:ext cx="981336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193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25120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8FC-5AE1-6C2F-2494-339BAD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A228-3F65-F6A5-E0E1-D5A732FE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965" y="1825625"/>
            <a:ext cx="1109083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A662-02CD-C4E2-460A-EF270E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669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8FC-5AE1-6C2F-2494-339BAD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A228-3F65-F6A5-E0E1-D5A732FE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1ABF0-7F56-F34A-88E6-4C8E7A15F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A662-02CD-C4E2-460A-EF270E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595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C8247-5D11-735F-27B2-06EA0127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65" y="365125"/>
            <a:ext cx="11090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70E6D-B03B-C9E3-8167-4682FF50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965" y="1825625"/>
            <a:ext cx="110908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03021-2C0C-CFF2-B28E-5E3ACE0BD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7905" y="5901531"/>
            <a:ext cx="398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6" r:id="rId3"/>
    <p:sldLayoutId id="2147483713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1934"/>
          </a:solidFill>
          <a:latin typeface="Acumin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7.sv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95F66236-1B6B-5314-2F66-EBC98ED8B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9433" y="2548715"/>
            <a:ext cx="6896100" cy="64904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F85A638-17B7-6020-6FA1-CD6CF5135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7147" y="3349848"/>
            <a:ext cx="7909089" cy="1500187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>
                <a:solidFill>
                  <a:schemeClr val="bg1"/>
                </a:solidFill>
              </a:rPr>
              <a:t>The Second Revolution in Transfusion Medicine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schemeClr val="bg1"/>
                </a:solidFill>
              </a:rPr>
              <a:t>Contact: aasami</a:t>
            </a:r>
            <a:r>
              <a:rPr lang="en-US" sz="3600" dirty="0">
                <a:solidFill>
                  <a:schemeClr val="bg1"/>
                </a:solidFill>
              </a:rPr>
              <a:t>@megakaryon.com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cumin Pro" panose="020B05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BF50B9-C533-A144-10C2-B59F32DE0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955" y="231240"/>
            <a:ext cx="2245725" cy="2043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68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5112C3A-5EC3-2806-67A0-DE7E8DF76774}"/>
              </a:ext>
            </a:extLst>
          </p:cNvPr>
          <p:cNvSpPr txBox="1"/>
          <p:nvPr/>
        </p:nvSpPr>
        <p:spPr>
          <a:xfrm>
            <a:off x="2273444" y="6492875"/>
            <a:ext cx="7645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solidFill>
                  <a:schemeClr val="bg1"/>
                </a:solidFill>
                <a:latin typeface="Acumin Pro" panose="020B0504020202020204" pitchFamily="34" charset="0"/>
              </a:rPr>
              <a:t>State of the Technology Meeting: Platelet and Platelet-like Products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4518E66-10E2-D241-DD6B-9B204E9ED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5" y="209832"/>
            <a:ext cx="1935680" cy="121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FA7BD6A-9EC5-AEA9-E61D-9D011BF94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387620"/>
            <a:ext cx="6009590" cy="60026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54F0C3-5F17-8B1F-9B7F-B5DE51321730}"/>
              </a:ext>
            </a:extLst>
          </p:cNvPr>
          <p:cNvSpPr txBox="1"/>
          <p:nvPr/>
        </p:nvSpPr>
        <p:spPr>
          <a:xfrm>
            <a:off x="467591" y="1445071"/>
            <a:ext cx="11724409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altLang="ja-JP" sz="2800" b="1" dirty="0">
                <a:solidFill>
                  <a:schemeClr val="accent1"/>
                </a:solidFill>
              </a:rPr>
              <a:t>What We Do</a:t>
            </a:r>
            <a:endParaRPr lang="en-US" altLang="ja-JP" sz="2800" dirty="0">
              <a:solidFill>
                <a:schemeClr val="accent1"/>
              </a:solidFill>
            </a:endParaRPr>
          </a:p>
          <a:p>
            <a:pPr indent="174625">
              <a:buFont typeface="Arial" panose="020B0604020202020204" pitchFamily="34" charset="0"/>
              <a:buChar char="•"/>
            </a:pPr>
            <a:r>
              <a:rPr lang="en-US" altLang="ja-JP" sz="2400" dirty="0"/>
              <a:t>Development of </a:t>
            </a:r>
            <a:r>
              <a:rPr lang="en-US" altLang="ja-JP" sz="2400" b="1" dirty="0"/>
              <a:t>Human iPSC-derived platelets </a:t>
            </a:r>
            <a:r>
              <a:rPr lang="en-US" altLang="ja-JP" sz="2400" dirty="0"/>
              <a:t>as next-generation transfusion products</a:t>
            </a:r>
          </a:p>
          <a:p>
            <a:pPr indent="174625">
              <a:buFont typeface="Arial" panose="020B0604020202020204" pitchFamily="34" charset="0"/>
              <a:buChar char="•"/>
            </a:pPr>
            <a:r>
              <a:rPr lang="en-US" altLang="ja-JP" sz="2400" b="1" dirty="0"/>
              <a:t>World’s first allogeneic transfusion</a:t>
            </a:r>
            <a:r>
              <a:rPr lang="en-US" altLang="ja-JP" sz="2400" dirty="0"/>
              <a:t> using HLA-homozygous iPSC-derived platelets (2022)</a:t>
            </a:r>
          </a:p>
          <a:p>
            <a:pPr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altLang="ja-JP" sz="2800" b="1" dirty="0">
                <a:solidFill>
                  <a:schemeClr val="accent1"/>
                </a:solidFill>
              </a:rPr>
              <a:t>Population &amp; Maturity</a:t>
            </a:r>
            <a:endParaRPr lang="en-US" altLang="ja-JP" sz="2800" dirty="0">
              <a:solidFill>
                <a:schemeClr val="accent1"/>
              </a:solidFill>
            </a:endParaRPr>
          </a:p>
          <a:p>
            <a:pPr indent="174625">
              <a:buFont typeface="Arial" panose="020B0604020202020204" pitchFamily="34" charset="0"/>
              <a:buChar char="•"/>
            </a:pPr>
            <a:r>
              <a:rPr lang="en-US" altLang="ja-JP" sz="2400" b="1" dirty="0"/>
              <a:t>Target</a:t>
            </a:r>
            <a:r>
              <a:rPr lang="en-US" altLang="ja-JP" sz="2400" dirty="0"/>
              <a:t>: Platelet transfusion–refractory patients, from prophylactic support to emergency hemostasis</a:t>
            </a:r>
          </a:p>
          <a:p>
            <a:pPr indent="174625">
              <a:buFont typeface="Arial" panose="020B0604020202020204" pitchFamily="34" charset="0"/>
              <a:buChar char="•"/>
            </a:pPr>
            <a:r>
              <a:rPr lang="en-US" altLang="ja-JP" sz="2400" b="1" dirty="0"/>
              <a:t>Current stage</a:t>
            </a:r>
            <a:r>
              <a:rPr lang="en-US" altLang="ja-JP" sz="2400" dirty="0"/>
              <a:t>: Preclinical development of </a:t>
            </a:r>
            <a:r>
              <a:rPr lang="en-US" altLang="ja-JP" sz="2400" b="1" dirty="0"/>
              <a:t>HLA-deficient iPSC-derived platelets</a:t>
            </a:r>
            <a:r>
              <a:rPr lang="en-US" altLang="ja-JP" sz="2400" dirty="0"/>
              <a:t> toward the next clinical trial</a:t>
            </a:r>
            <a:endParaRPr lang="en-US" altLang="ja-JP" sz="2400" b="1" dirty="0">
              <a:solidFill>
                <a:schemeClr val="accent1"/>
              </a:solidFill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altLang="ja-JP" sz="2800" b="1" dirty="0">
                <a:solidFill>
                  <a:schemeClr val="accent1"/>
                </a:solidFill>
              </a:rPr>
              <a:t>Company Snapshot</a:t>
            </a:r>
          </a:p>
          <a:p>
            <a:pPr indent="174625">
              <a:buFont typeface="Arial" panose="020B0604020202020204" pitchFamily="34" charset="0"/>
              <a:buChar char="•"/>
            </a:pPr>
            <a:r>
              <a:rPr lang="en-US" altLang="ja-JP" sz="2400" dirty="0"/>
              <a:t>Founded in </a:t>
            </a:r>
            <a:r>
              <a:rPr lang="en-US" altLang="ja-JP" sz="2400" b="1" dirty="0"/>
              <a:t>2011</a:t>
            </a:r>
            <a:r>
              <a:rPr lang="en-US" altLang="ja-JP" sz="2400" dirty="0"/>
              <a:t>, Japan;</a:t>
            </a:r>
            <a:r>
              <a:rPr lang="ja-JP" altLang="en-US" sz="2400" dirty="0"/>
              <a:t> </a:t>
            </a:r>
            <a:r>
              <a:rPr lang="en-US" altLang="ja-JP" sz="2400" dirty="0"/>
              <a:t>became a subsidiary of </a:t>
            </a:r>
            <a:r>
              <a:rPr lang="en-US" altLang="ja-JP" sz="2400" b="1" dirty="0"/>
              <a:t>Sysmex</a:t>
            </a:r>
            <a:r>
              <a:rPr lang="en-US" altLang="ja-JP" sz="2400" dirty="0"/>
              <a:t> (2023)</a:t>
            </a:r>
          </a:p>
          <a:p>
            <a:pPr indent="174625">
              <a:buFont typeface="Arial" panose="020B0604020202020204" pitchFamily="34" charset="0"/>
              <a:buChar char="•"/>
            </a:pPr>
            <a:r>
              <a:rPr lang="en-US" altLang="ja-JP" sz="2400" dirty="0"/>
              <a:t>No U.S. government funding to date</a:t>
            </a:r>
          </a:p>
        </p:txBody>
      </p:sp>
      <p:pic>
        <p:nvPicPr>
          <p:cNvPr id="1026" name="Picture 2" descr="シスメックス株式会社">
            <a:extLst>
              <a:ext uri="{FF2B5EF4-FFF2-40B4-BE49-F238E27FC236}">
                <a16:creationId xmlns:a16="http://schemas.microsoft.com/office/drawing/2014/main" id="{E29F3FAC-D03E-5A53-C741-E6F802A12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18" y="5412929"/>
            <a:ext cx="2237689" cy="68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38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40F7B-C5CA-696E-4F9F-183BAC7B4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8F31EC-0AC6-B8CC-6429-147377C66A9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cumin Pro" panose="020B0504020202020204" pitchFamily="34" charset="0"/>
              </a:rPr>
              <a:t>State of the Technology Meeting: Platelet and Platelet-like Products</a:t>
            </a:r>
          </a:p>
          <a:p>
            <a:pPr algn="ctr"/>
            <a:endParaRPr lang="en-US" dirty="0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DC756923-8236-86E3-9E6E-7855CBACFFDF}"/>
              </a:ext>
            </a:extLst>
          </p:cNvPr>
          <p:cNvSpPr/>
          <p:nvPr/>
        </p:nvSpPr>
        <p:spPr>
          <a:xfrm>
            <a:off x="6816309" y="2092481"/>
            <a:ext cx="3643279" cy="1368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kumimoji="1" lang="ja-JP" altLang="en-US" sz="1400" dirty="0"/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1DC7E446-B5C0-3BAA-C3DB-115928B7523C}"/>
              </a:ext>
            </a:extLst>
          </p:cNvPr>
          <p:cNvSpPr/>
          <p:nvPr/>
        </p:nvSpPr>
        <p:spPr>
          <a:xfrm>
            <a:off x="1479590" y="2042808"/>
            <a:ext cx="3087107" cy="1368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kumimoji="1" lang="ja-JP" altLang="en-US" sz="1400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B61CD58A-7859-B624-F70F-B20428F31CC5}"/>
              </a:ext>
            </a:extLst>
          </p:cNvPr>
          <p:cNvSpPr/>
          <p:nvPr/>
        </p:nvSpPr>
        <p:spPr>
          <a:xfrm>
            <a:off x="1590332" y="2560282"/>
            <a:ext cx="805834" cy="3600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</a:rPr>
              <a:t>HPC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EA8CA893-4E46-47AD-C026-21912CBEBCCD}"/>
              </a:ext>
            </a:extLst>
          </p:cNvPr>
          <p:cNvSpPr/>
          <p:nvPr/>
        </p:nvSpPr>
        <p:spPr>
          <a:xfrm>
            <a:off x="2552377" y="2457977"/>
            <a:ext cx="1625131" cy="61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dirty="0">
                <a:solidFill>
                  <a:schemeClr val="bg1"/>
                </a:solidFill>
              </a:rPr>
              <a:t>MKCL</a:t>
            </a:r>
          </a:p>
          <a:p>
            <a:pPr algn="ctr">
              <a:lnSpc>
                <a:spcPct val="80000"/>
              </a:lnSpc>
            </a:pPr>
            <a:r>
              <a:rPr lang="en-US" altLang="ja-JP" sz="2400" b="1" dirty="0">
                <a:solidFill>
                  <a:schemeClr val="bg1"/>
                </a:solidFill>
              </a:rPr>
              <a:t>Candidate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D0C606E2-7614-17C4-4955-BA1287F885A1}"/>
              </a:ext>
            </a:extLst>
          </p:cNvPr>
          <p:cNvSpPr/>
          <p:nvPr/>
        </p:nvSpPr>
        <p:spPr>
          <a:xfrm>
            <a:off x="6722314" y="2484921"/>
            <a:ext cx="2387126" cy="61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dirty="0">
                <a:solidFill>
                  <a:schemeClr val="bg1"/>
                </a:solidFill>
              </a:rPr>
              <a:t>MCB &amp; WCB Manufacturing</a:t>
            </a:r>
          </a:p>
        </p:txBody>
      </p:sp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DD567C8E-3C02-D93D-3295-6090CCB0C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036" y="2179270"/>
            <a:ext cx="875943" cy="1060925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B7CFA50-E0DD-8974-160C-60AF0B02219E}"/>
              </a:ext>
            </a:extLst>
          </p:cNvPr>
          <p:cNvSpPr txBox="1"/>
          <p:nvPr/>
        </p:nvSpPr>
        <p:spPr>
          <a:xfrm>
            <a:off x="2859101" y="343528"/>
            <a:ext cx="90280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>
                <a:solidFill>
                  <a:schemeClr val="accent1"/>
                </a:solidFill>
              </a:rPr>
              <a:t>Manufacturing of iPSC-derived Platelets</a:t>
            </a:r>
          </a:p>
        </p:txBody>
      </p:sp>
      <p:pic>
        <p:nvPicPr>
          <p:cNvPr id="45" name="図 44" descr="p14_01.png">
            <a:extLst>
              <a:ext uri="{FF2B5EF4-FFF2-40B4-BE49-F238E27FC236}">
                <a16:creationId xmlns:a16="http://schemas.microsoft.com/office/drawing/2014/main" id="{40849D06-7ADA-CA2E-58B2-B29CABBEF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2" y="2071118"/>
            <a:ext cx="696794" cy="827606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027A129-5F79-DA53-89E6-FE3298D6F72A}"/>
              </a:ext>
            </a:extLst>
          </p:cNvPr>
          <p:cNvSpPr txBox="1"/>
          <p:nvPr/>
        </p:nvSpPr>
        <p:spPr>
          <a:xfrm>
            <a:off x="-57487" y="2944648"/>
            <a:ext cx="18375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accent1"/>
                </a:solidFill>
              </a:rPr>
              <a:t>Clinical-</a:t>
            </a:r>
          </a:p>
          <a:p>
            <a:pPr algn="ctr"/>
            <a:r>
              <a:rPr lang="en-US" altLang="ja-JP" sz="2400" b="1" dirty="0">
                <a:solidFill>
                  <a:schemeClr val="accent1"/>
                </a:solidFill>
              </a:rPr>
              <a:t>grade iPSC</a:t>
            </a: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D70B46DB-0071-4A35-E527-099F05F5FEBF}"/>
              </a:ext>
            </a:extLst>
          </p:cNvPr>
          <p:cNvCxnSpPr/>
          <p:nvPr/>
        </p:nvCxnSpPr>
        <p:spPr>
          <a:xfrm>
            <a:off x="2208358" y="2235797"/>
            <a:ext cx="0" cy="360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83A6F69-2310-614E-0B12-E3343831AAA6}"/>
              </a:ext>
            </a:extLst>
          </p:cNvPr>
          <p:cNvSpPr txBox="1"/>
          <p:nvPr/>
        </p:nvSpPr>
        <p:spPr>
          <a:xfrm>
            <a:off x="1590332" y="1816159"/>
            <a:ext cx="1406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3 Genes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B4FD5A83-3757-16E8-0F8D-DF3185D11E07}"/>
              </a:ext>
            </a:extLst>
          </p:cNvPr>
          <p:cNvSpPr/>
          <p:nvPr/>
        </p:nvSpPr>
        <p:spPr>
          <a:xfrm>
            <a:off x="9333808" y="2603383"/>
            <a:ext cx="783748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80000"/>
              </a:lnSpc>
            </a:pPr>
            <a:r>
              <a:rPr lang="en-US" altLang="ja-JP" sz="2400" b="1" dirty="0">
                <a:solidFill>
                  <a:schemeClr val="bg1"/>
                </a:solidFill>
              </a:rPr>
              <a:t>QC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CD70D2B-03A1-BC87-2887-DCDFE79FD307}"/>
              </a:ext>
            </a:extLst>
          </p:cNvPr>
          <p:cNvSpPr txBox="1"/>
          <p:nvPr/>
        </p:nvSpPr>
        <p:spPr>
          <a:xfrm>
            <a:off x="9909149" y="3214249"/>
            <a:ext cx="2295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accent1"/>
                </a:solidFill>
              </a:rPr>
              <a:t>Clinical-grade MCB / WCB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60A4822-444A-974A-AE2E-69341E44A3D0}"/>
              </a:ext>
            </a:extLst>
          </p:cNvPr>
          <p:cNvSpPr txBox="1"/>
          <p:nvPr/>
        </p:nvSpPr>
        <p:spPr>
          <a:xfrm>
            <a:off x="7445849" y="3151460"/>
            <a:ext cx="22274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/>
              <a:t>Cell Banking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76DC785-5E2C-4DDE-8678-6CBD7BC3BF99}"/>
              </a:ext>
            </a:extLst>
          </p:cNvPr>
          <p:cNvSpPr txBox="1"/>
          <p:nvPr/>
        </p:nvSpPr>
        <p:spPr>
          <a:xfrm>
            <a:off x="5372166" y="2536995"/>
            <a:ext cx="1567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/>
              <a:t>Screening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42D18D5-5F83-81A5-CAA0-19F8CD1C1B68}"/>
              </a:ext>
            </a:extLst>
          </p:cNvPr>
          <p:cNvSpPr txBox="1"/>
          <p:nvPr/>
        </p:nvSpPr>
        <p:spPr>
          <a:xfrm>
            <a:off x="1645619" y="3060220"/>
            <a:ext cx="2426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/>
              <a:t>Establishment</a:t>
            </a: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CDAA1CA8-9F7C-9D57-2136-65C5A7A5F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5" y="209832"/>
            <a:ext cx="1935680" cy="121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矢印: 右 64">
            <a:extLst>
              <a:ext uri="{FF2B5EF4-FFF2-40B4-BE49-F238E27FC236}">
                <a16:creationId xmlns:a16="http://schemas.microsoft.com/office/drawing/2014/main" id="{22FEFB14-3569-55A9-2465-3773268C1C6F}"/>
              </a:ext>
            </a:extLst>
          </p:cNvPr>
          <p:cNvSpPr/>
          <p:nvPr/>
        </p:nvSpPr>
        <p:spPr>
          <a:xfrm>
            <a:off x="6315085" y="4813240"/>
            <a:ext cx="4620430" cy="1368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kumimoji="1" lang="ja-JP" altLang="en-US" sz="2400" dirty="0"/>
          </a:p>
        </p:txBody>
      </p:sp>
      <p:sp>
        <p:nvSpPr>
          <p:cNvPr id="66" name="矢印: 右 65">
            <a:extLst>
              <a:ext uri="{FF2B5EF4-FFF2-40B4-BE49-F238E27FC236}">
                <a16:creationId xmlns:a16="http://schemas.microsoft.com/office/drawing/2014/main" id="{9EBACAD6-41A0-CB5A-DA5E-ECDAF12AD440}"/>
              </a:ext>
            </a:extLst>
          </p:cNvPr>
          <p:cNvSpPr/>
          <p:nvPr/>
        </p:nvSpPr>
        <p:spPr>
          <a:xfrm>
            <a:off x="1043459" y="4773127"/>
            <a:ext cx="5016543" cy="1368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kumimoji="1" lang="ja-JP" altLang="en-US" sz="2400" dirty="0"/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44D6672F-02B5-8113-829F-1F265DFCF1C6}"/>
              </a:ext>
            </a:extLst>
          </p:cNvPr>
          <p:cNvSpPr/>
          <p:nvPr/>
        </p:nvSpPr>
        <p:spPr>
          <a:xfrm>
            <a:off x="1092834" y="5297571"/>
            <a:ext cx="1575211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</a:rPr>
              <a:t>Expansion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8" name="四角形: 角を丸くする 67">
            <a:extLst>
              <a:ext uri="{FF2B5EF4-FFF2-40B4-BE49-F238E27FC236}">
                <a16:creationId xmlns:a16="http://schemas.microsoft.com/office/drawing/2014/main" id="{697D1CF1-2E8D-C508-260E-AE3260A79BD4}"/>
              </a:ext>
            </a:extLst>
          </p:cNvPr>
          <p:cNvSpPr/>
          <p:nvPr/>
        </p:nvSpPr>
        <p:spPr>
          <a:xfrm>
            <a:off x="2668045" y="5294500"/>
            <a:ext cx="1700278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</a:rPr>
              <a:t>Maturation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892666D9-0441-F4BB-980F-E72DC0DAEC47}"/>
              </a:ext>
            </a:extLst>
          </p:cNvPr>
          <p:cNvSpPr/>
          <p:nvPr/>
        </p:nvSpPr>
        <p:spPr>
          <a:xfrm>
            <a:off x="6336266" y="5328743"/>
            <a:ext cx="1817008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</a:rPr>
              <a:t>Purification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70" name="四角形: 角を丸くする 69">
            <a:extLst>
              <a:ext uri="{FF2B5EF4-FFF2-40B4-BE49-F238E27FC236}">
                <a16:creationId xmlns:a16="http://schemas.microsoft.com/office/drawing/2014/main" id="{094C618C-1D2F-DEA0-B211-EF77BD8B6D77}"/>
              </a:ext>
            </a:extLst>
          </p:cNvPr>
          <p:cNvSpPr/>
          <p:nvPr/>
        </p:nvSpPr>
        <p:spPr>
          <a:xfrm>
            <a:off x="8200936" y="5328742"/>
            <a:ext cx="1817008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</a:rPr>
              <a:t>Formulation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71" name="図 70" descr="p14_05.png">
            <a:extLst>
              <a:ext uri="{FF2B5EF4-FFF2-40B4-BE49-F238E27FC236}">
                <a16:creationId xmlns:a16="http://schemas.microsoft.com/office/drawing/2014/main" id="{1788175A-78F3-59AB-043D-BB4CCBD123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8" y="4992002"/>
            <a:ext cx="569345" cy="631151"/>
          </a:xfrm>
          <a:prstGeom prst="rect">
            <a:avLst/>
          </a:prstGeom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26599A3-354C-688D-28A4-3603DD1D88D7}"/>
              </a:ext>
            </a:extLst>
          </p:cNvPr>
          <p:cNvSpPr txBox="1"/>
          <p:nvPr/>
        </p:nvSpPr>
        <p:spPr>
          <a:xfrm>
            <a:off x="7445849" y="5834313"/>
            <a:ext cx="2118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/>
              <a:t>Down-Stream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AC9CAA35-78F7-F4CB-54CC-57F32EAC0968}"/>
              </a:ext>
            </a:extLst>
          </p:cNvPr>
          <p:cNvSpPr txBox="1"/>
          <p:nvPr/>
        </p:nvSpPr>
        <p:spPr>
          <a:xfrm>
            <a:off x="2707985" y="5800698"/>
            <a:ext cx="1951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/>
              <a:t>Up-Stream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268A0FA3-E88C-A150-DDD3-2517AAEFAA9B}"/>
              </a:ext>
            </a:extLst>
          </p:cNvPr>
          <p:cNvSpPr txBox="1"/>
          <p:nvPr/>
        </p:nvSpPr>
        <p:spPr>
          <a:xfrm>
            <a:off x="187032" y="5648798"/>
            <a:ext cx="1059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accent1"/>
                </a:solidFill>
              </a:rPr>
              <a:t>WCB</a:t>
            </a:r>
          </a:p>
        </p:txBody>
      </p:sp>
      <p:pic>
        <p:nvPicPr>
          <p:cNvPr id="75" name="図 7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DF0982ED-ECC8-41C9-E812-BF663766F9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89" b="98844" l="7032" r="89862">
                        <a14:foregroundMark x1="38870" y1="11280" x2="38870" y2="11280"/>
                        <a14:foregroundMark x1="39474" y1="10491" x2="39474" y2="10491"/>
                        <a14:foregroundMark x1="41286" y1="8122" x2="46074" y2="5950"/>
                        <a14:foregroundMark x1="40380" y1="9504" x2="40380" y2="9504"/>
                        <a14:foregroundMark x1="46678" y1="5556" x2="46678" y2="5556"/>
                        <a14:foregroundMark x1="49396" y1="4174" x2="49396" y2="4174"/>
                        <a14:foregroundMark x1="46980" y1="5161" x2="47886" y2="4963"/>
                        <a14:foregroundMark x1="50302" y1="3976" x2="50302" y2="3976"/>
                        <a14:foregroundMark x1="34642" y1="14411" x2="34642" y2="14411"/>
                        <a14:foregroundMark x1="35246" y1="14411" x2="35246" y2="14411"/>
                        <a14:foregroundMark x1="34038" y1="10886" x2="34038" y2="10886"/>
                        <a14:foregroundMark x1="32226" y1="8517" x2="32226" y2="8517"/>
                        <a14:foregroundMark x1="27998" y1="8517" x2="27998" y2="8517"/>
                        <a14:foregroundMark x1="20492" y1="24055" x2="20492" y2="24055"/>
                        <a14:foregroundMark x1="12640" y1="34320" x2="12640" y2="34320"/>
                        <a14:foregroundMark x1="9620" y1="36464" x2="9620" y2="36464"/>
                        <a14:foregroundMark x1="9922" y1="35279" x2="9922" y2="35279"/>
                        <a14:foregroundMark x1="9922" y1="43965" x2="9922" y2="43965"/>
                        <a14:foregroundMark x1="9620" y1="45347" x2="9620" y2="45347"/>
                        <a14:foregroundMark x1="11432" y1="50649" x2="11432" y2="50649"/>
                        <a14:foregroundMark x1="11432" y1="52228" x2="11432" y2="52228"/>
                        <a14:foregroundMark x1="80112" y1="47293" x2="80112" y2="47293"/>
                        <a14:foregroundMark x1="80112" y1="43175" x2="81018" y2="43175"/>
                        <a14:foregroundMark x1="80242" y1="48449" x2="80242" y2="48449"/>
                        <a14:foregroundMark x1="80069" y1="48195" x2="81018" y2="67061"/>
                        <a14:foregroundMark x1="7895" y1="34941" x2="9275" y2="63988"/>
                        <a14:foregroundMark x1="7204" y1="36774" x2="8067" y2="64777"/>
                        <a14:foregroundMark x1="8240" y1="65680" x2="14107" y2="88015"/>
                        <a14:foregroundMark x1="14107" y1="88015" x2="26963" y2="95488"/>
                        <a14:foregroundMark x1="26963" y1="95488" x2="33391" y2="96757"/>
                        <a14:foregroundMark x1="16782" y1="90327" x2="30457" y2="95572"/>
                        <a14:foregroundMark x1="20535" y1="92668" x2="20794" y2="92668"/>
                        <a14:foregroundMark x1="21398" y1="93119" x2="26014" y2="94529"/>
                        <a14:foregroundMark x1="23814" y1="94303" x2="23814" y2="94303"/>
                        <a14:foregroundMark x1="24978" y1="94867" x2="25237" y2="94867"/>
                        <a14:foregroundMark x1="34556" y1="96983" x2="34556" y2="96983"/>
                        <a14:foregroundMark x1="8499" y1="71658" x2="14797" y2="87028"/>
                        <a14:foregroundMark x1="18594" y1="91342" x2="20880" y2="92329"/>
                        <a14:foregroundMark x1="30716" y1="62662" x2="34124" y2="67851"/>
                        <a14:foregroundMark x1="34814" y1="63395" x2="34901" y2="64044"/>
                        <a14:foregroundMark x1="37921" y1="64382" x2="37834" y2="68133"/>
                        <a14:foregroundMark x1="36626" y1="63931" x2="35850" y2="67625"/>
                        <a14:foregroundMark x1="7377" y1="35279" x2="12511" y2="24478"/>
                        <a14:foregroundMark x1="21759" y1="16638" x2="23123" y2="15482"/>
                        <a14:foregroundMark x1="12511" y1="24478" x2="21759" y2="16638"/>
                        <a14:foregroundMark x1="21868" y1="16638" x2="12899" y2="24901"/>
                        <a14:foregroundMark x1="23123" y1="15482" x2="21868" y2="16638"/>
                        <a14:foregroundMark x1="12899" y1="24901" x2="8154" y2="34772"/>
                        <a14:foregroundMark x1="28689" y1="16159" x2="26618" y2="17033"/>
                        <a14:foregroundMark x1="23469" y1="8150" x2="23210" y2="18838"/>
                        <a14:foregroundMark x1="23037" y1="7755" x2="35505" y2="12521"/>
                        <a14:foregroundMark x1="23123" y1="8150" x2="23037" y2="18725"/>
                        <a14:foregroundMark x1="35735" y1="12296" x2="38007" y2="13085"/>
                        <a14:foregroundMark x1="23469" y1="8037" x2="35735" y2="12296"/>
                        <a14:foregroundMark x1="51510" y1="10293" x2="64840" y2="17484"/>
                        <a14:foregroundMark x1="64840" y1="17484" x2="64582" y2="19064"/>
                        <a14:foregroundMark x1="53020" y1="2623" x2="59103" y2="5640"/>
                        <a14:foregroundMark x1="57722" y1="3017" x2="58844" y2="5076"/>
                        <a14:foregroundMark x1="58240" y1="2284" x2="60052" y2="6768"/>
                        <a14:foregroundMark x1="60397" y1="6655" x2="64754" y2="17513"/>
                        <a14:foregroundMark x1="64754" y1="17513" x2="64754" y2="17936"/>
                        <a14:foregroundMark x1="65186" y1="17146" x2="75928" y2="26227"/>
                        <a14:foregroundMark x1="75928" y1="26227" x2="81277" y2="37281"/>
                        <a14:foregroundMark x1="81277" y1="37281" x2="81450" y2="45601"/>
                        <a14:foregroundMark x1="67386" y1="18105" x2="71613" y2="18161"/>
                        <a14:foregroundMark x1="72174" y1="18951" x2="76575" y2="28680"/>
                        <a14:foregroundMark x1="81363" y1="51213" x2="81363" y2="51213"/>
                        <a14:foregroundMark x1="81579" y1="52087" x2="81579" y2="52425"/>
                        <a14:foregroundMark x1="81579" y1="54174" x2="81579" y2="54174"/>
                        <a14:foregroundMark x1="81752" y1="54879" x2="81104" y2="67625"/>
                        <a14:foregroundMark x1="81450" y1="46221" x2="80414" y2="63931"/>
                        <a14:foregroundMark x1="9362" y1="76396" x2="13287" y2="85195"/>
                        <a14:foregroundMark x1="68421" y1="92893" x2="52632" y2="97377"/>
                        <a14:foregroundMark x1="52632" y1="97377" x2="35332" y2="97011"/>
                        <a14:foregroundMark x1="35332" y1="97011" x2="20362" y2="91173"/>
                        <a14:foregroundMark x1="20362" y1="91173" x2="13978" y2="86858"/>
                        <a14:foregroundMark x1="82873" y1="67513" x2="75884" y2="89735"/>
                        <a14:foregroundMark x1="75884" y1="89735" x2="60613" y2="95488"/>
                        <a14:foregroundMark x1="60613" y1="95488" x2="54228" y2="96080"/>
                        <a14:foregroundMark x1="83477" y1="70530" x2="83477" y2="70530"/>
                        <a14:foregroundMark x1="83132" y1="72561" x2="83132" y2="73012"/>
                        <a14:foregroundMark x1="82701" y1="74112" x2="82097" y2="74901"/>
                        <a14:foregroundMark x1="82269" y1="76396" x2="82269" y2="76396"/>
                        <a14:foregroundMark x1="82010" y1="78596" x2="82010" y2="78596"/>
                        <a14:foregroundMark x1="81191" y1="80541" x2="81191" y2="80767"/>
                        <a14:foregroundMark x1="80587" y1="82064" x2="80500" y2="82572"/>
                        <a14:foregroundMark x1="79292" y1="84574" x2="79292" y2="84574"/>
                        <a14:foregroundMark x1="78775" y1="85956" x2="78689" y2="86125"/>
                        <a14:foregroundMark x1="78171" y1="86971" x2="77912" y2="87197"/>
                        <a14:foregroundMark x1="71268" y1="92555" x2="71268" y2="92555"/>
                        <a14:foregroundMark x1="70492" y1="93006" x2="70492" y2="93006"/>
                        <a14:foregroundMark x1="67731" y1="94191" x2="67731" y2="94191"/>
                        <a14:foregroundMark x1="73641" y1="19741" x2="73641" y2="19741"/>
                        <a14:foregroundMark x1="73986" y1="21630" x2="73986" y2="21630"/>
                        <a14:foregroundMark x1="74072" y1="22025" x2="74072" y2="22025"/>
                        <a14:foregroundMark x1="74504" y1="22645" x2="74504" y2="22645"/>
                        <a14:foregroundMark x1="73296" y1="18613" x2="73555" y2="18725"/>
                        <a14:foregroundMark x1="73900" y1="20135" x2="73900" y2="20135"/>
                        <a14:foregroundMark x1="73727" y1="19289" x2="73727" y2="19289"/>
                        <a14:foregroundMark x1="75280" y1="23266" x2="75280" y2="23266"/>
                        <a14:foregroundMark x1="75280" y1="24140" x2="75367" y2="24309"/>
                        <a14:foregroundMark x1="76316" y1="25663" x2="76316" y2="25663"/>
                        <a14:foregroundMark x1="76316" y1="23801" x2="76316" y2="23971"/>
                        <a14:foregroundMark x1="77653" y1="26650" x2="77567" y2="26819"/>
                        <a14:foregroundMark x1="78775" y1="29019" x2="78775" y2="29019"/>
                        <a14:foregroundMark x1="78861" y1="29836" x2="78861" y2="29836"/>
                        <a14:foregroundMark x1="79379" y1="30288" x2="79379" y2="30288"/>
                        <a14:foregroundMark x1="79810" y1="30570" x2="79810" y2="30739"/>
                        <a14:foregroundMark x1="79896" y1="31641" x2="79983" y2="31867"/>
                        <a14:foregroundMark x1="80673" y1="32910" x2="80673" y2="33080"/>
                        <a14:foregroundMark x1="81104" y1="34772" x2="81104" y2="34772"/>
                        <a14:foregroundMark x1="81752" y1="35787" x2="81752" y2="35787"/>
                        <a14:foregroundMark x1="82010" y1="37112" x2="82010" y2="37112"/>
                        <a14:foregroundMark x1="81579" y1="34941" x2="81579" y2="34941"/>
                        <a14:foregroundMark x1="80587" y1="31359" x2="80587" y2="31359"/>
                        <a14:foregroundMark x1="82355" y1="43711" x2="82355" y2="43711"/>
                        <a14:foregroundMark x1="83132" y1="41878" x2="83132" y2="41878"/>
                        <a14:foregroundMark x1="82355" y1="38917" x2="82355" y2="38917"/>
                        <a14:foregroundMark x1="82269" y1="36605" x2="82269" y2="36605"/>
                        <a14:foregroundMark x1="82010" y1="34997" x2="82010" y2="34997"/>
                        <a14:foregroundMark x1="51165" y1="98844" x2="51165" y2="98844"/>
                        <a14:foregroundMark x1="69758" y1="93175" x2="69758" y2="93175"/>
                        <a14:foregroundMark x1="68982" y1="93683" x2="68378" y2="93852"/>
                        <a14:foregroundMark x1="67127" y1="94303" x2="50949" y2="98449"/>
                        <a14:foregroundMark x1="58758" y1="96701" x2="47325" y2="98703"/>
                        <a14:foregroundMark x1="35375" y1="97067" x2="54702" y2="97857"/>
                        <a14:foregroundMark x1="54702" y1="97857" x2="58887" y2="95065"/>
                        <a14:foregroundMark x1="35160" y1="97208" x2="46333" y2="98759"/>
                        <a14:foregroundMark x1="61260" y1="6740" x2="65315" y2="17766"/>
                        <a14:foregroundMark x1="62813" y1="7501" x2="66091" y2="15426"/>
                        <a14:foregroundMark x1="65531" y1="9250" x2="65013" y2="15003"/>
                        <a14:foregroundMark x1="62036" y1="6937" x2="66264" y2="14495"/>
                        <a14:foregroundMark x1="53753" y1="1889" x2="54142" y2="3610"/>
                        <a14:foregroundMark x1="58197" y1="1974" x2="58197" y2="1974"/>
                        <a14:foregroundMark x1="60397" y1="3356" x2="60397" y2="3356"/>
                        <a14:foregroundMark x1="62425" y1="7135" x2="62425" y2="7135"/>
                        <a14:foregroundMark x1="63978" y1="7868" x2="63978" y2="7868"/>
                        <a14:foregroundMark x1="65315" y1="8883" x2="65315" y2="8883"/>
                        <a14:foregroundMark x1="64754" y1="8376" x2="64754" y2="8376"/>
                        <a14:foregroundMark x1="63115" y1="7389" x2="63115" y2="7389"/>
                        <a14:foregroundMark x1="73425" y1="18190" x2="73425" y2="18190"/>
                        <a14:foregroundMark x1="14107" y1="18190" x2="14495" y2="18274"/>
                        <a14:foregroundMark x1="14193" y1="17823" x2="14193" y2="17823"/>
                        <a14:foregroundMark x1="14107" y1="20023" x2="14107" y2="20023"/>
                        <a14:foregroundMark x1="12554" y1="23689" x2="12554" y2="23689"/>
                        <a14:foregroundMark x1="13417" y1="22871" x2="13417" y2="22871"/>
                        <a14:foregroundMark x1="24202" y1="7501" x2="24202" y2="7501"/>
                        <a14:foregroundMark x1="24978" y1="7389" x2="24978" y2="7389"/>
                        <a14:foregroundMark x1="25453" y1="7191" x2="25453" y2="7191"/>
                        <a14:foregroundMark x1="26531" y1="6937" x2="26531" y2="6937"/>
                        <a14:foregroundMark x1="25841" y1="6994" x2="34124" y2="10152"/>
                        <a14:foregroundMark x1="33175" y1="8432" x2="33175" y2="8432"/>
                        <a14:foregroundMark x1="34513" y1="8770" x2="34513" y2="8770"/>
                        <a14:foregroundMark x1="27265" y1="6881" x2="27265" y2="6881"/>
                        <a14:foregroundMark x1="28257" y1="6796" x2="28257" y2="6796"/>
                        <a14:foregroundMark x1="29767" y1="6994" x2="29767" y2="6994"/>
                        <a14:foregroundMark x1="30673" y1="7191" x2="30673" y2="7191"/>
                        <a14:foregroundMark x1="31795" y1="7614" x2="31795" y2="7614"/>
                        <a14:foregroundMark x1="30371" y1="6937" x2="30371" y2="6937"/>
                        <a14:foregroundMark x1="31536" y1="7050" x2="31536" y2="7050"/>
                        <a14:foregroundMark x1="22088" y1="10716" x2="22951" y2="16497"/>
                        <a14:foregroundMark x1="22002" y1="10321" x2="23339" y2="8517"/>
                        <a14:foregroundMark x1="23253" y1="8122" x2="25367" y2="7755"/>
                        <a14:foregroundMark x1="40078" y1="17372" x2="48576" y2="17625"/>
                        <a14:foregroundMark x1="47110" y1="14298" x2="49612" y2="8940"/>
                        <a14:foregroundMark x1="48447" y1="9334" x2="47714" y2="13480"/>
                        <a14:backgroundMark x1="26790" y1="98139" x2="26790" y2="98139"/>
                        <a14:backgroundMark x1="29292" y1="98449" x2="29292" y2="98449"/>
                        <a14:backgroundMark x1="31622" y1="98703" x2="31622" y2="98703"/>
                        <a14:backgroundMark x1="58758" y1="99351" x2="58887" y2="99154"/>
                        <a14:backgroundMark x1="67903" y1="94360" x2="67903" y2="94360"/>
                        <a14:backgroundMark x1="57118" y1="99210" x2="57118" y2="99210"/>
                        <a14:backgroundMark x1="52416" y1="99831" x2="52718" y2="99831"/>
                        <a14:backgroundMark x1="49914" y1="99774" x2="49914" y2="99774"/>
                        <a14:backgroundMark x1="46851" y1="99831" x2="46851" y2="99831"/>
                        <a14:backgroundMark x1="43443" y1="99972" x2="43443" y2="99972"/>
                        <a14:backgroundMark x1="21700" y1="16638" x2="21700" y2="16638"/>
                        <a14:backgroundMark x1="21700" y1="16808" x2="21700" y2="16808"/>
                        <a14:backgroundMark x1="21484" y1="16808" x2="21484" y2="16808"/>
                        <a14:backgroundMark x1="21311" y1="16808" x2="21311" y2="16808"/>
                        <a14:backgroundMark x1="21786" y1="16385" x2="21786" y2="16385"/>
                        <a14:backgroundMark x1="37187" y1="10716" x2="37187" y2="10716"/>
                        <a14:backgroundMark x1="36713" y1="12098" x2="36713" y2="12098"/>
                        <a14:backgroundMark x1="36540" y1="12662" x2="36540" y2="12662"/>
                        <a14:backgroundMark x1="36411" y1="12549" x2="36411" y2="12549"/>
                        <a14:backgroundMark x1="36411" y1="13113" x2="36411" y2="13113"/>
                        <a14:backgroundMark x1="36324" y1="12465" x2="36324" y2="12465"/>
                        <a14:backgroundMark x1="36799" y1="12775" x2="36799" y2="12775"/>
                        <a14:backgroundMark x1="36799" y1="12606" x2="36799" y2="12606"/>
                        <a14:backgroundMark x1="36066" y1="12465" x2="36066" y2="12465"/>
                        <a14:backgroundMark x1="36152" y1="12296" x2="36152" y2="12296"/>
                        <a14:backgroundMark x1="44823" y1="13480" x2="44823" y2="13480"/>
                        <a14:backgroundMark x1="44047" y1="14044" x2="44047" y2="14044"/>
                        <a14:backgroundMark x1="42407" y1="16638" x2="41803" y2="16441"/>
                        <a14:backgroundMark x1="43658" y1="14664" x2="43658" y2="14664"/>
                        <a14:backgroundMark x1="49525" y1="6796" x2="49525" y2="6796"/>
                        <a14:backgroundMark x1="50000" y1="5979" x2="50000" y2="5979"/>
                        <a14:backgroundMark x1="50302" y1="5809" x2="50302" y2="5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885" y="4583360"/>
            <a:ext cx="696471" cy="1065438"/>
          </a:xfrm>
          <a:prstGeom prst="rect">
            <a:avLst/>
          </a:prstGeom>
        </p:spPr>
      </p:pic>
      <p:sp>
        <p:nvSpPr>
          <p:cNvPr id="76" name="稲妻 75">
            <a:extLst>
              <a:ext uri="{FF2B5EF4-FFF2-40B4-BE49-F238E27FC236}">
                <a16:creationId xmlns:a16="http://schemas.microsoft.com/office/drawing/2014/main" id="{FCEF2D96-1B9E-B8FE-82D2-31D41EDF1DF8}"/>
              </a:ext>
            </a:extLst>
          </p:cNvPr>
          <p:cNvSpPr/>
          <p:nvPr/>
        </p:nvSpPr>
        <p:spPr>
          <a:xfrm flipH="1">
            <a:off x="9499904" y="4740981"/>
            <a:ext cx="661013" cy="501960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218C6B4-7753-0ECC-703F-282DD2E3E638}"/>
              </a:ext>
            </a:extLst>
          </p:cNvPr>
          <p:cNvSpPr txBox="1"/>
          <p:nvPr/>
        </p:nvSpPr>
        <p:spPr>
          <a:xfrm>
            <a:off x="9754982" y="4287551"/>
            <a:ext cx="9742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Xray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E755BDA1-4A76-4E71-7134-AE893CAB93F3}"/>
              </a:ext>
            </a:extLst>
          </p:cNvPr>
          <p:cNvSpPr txBox="1"/>
          <p:nvPr/>
        </p:nvSpPr>
        <p:spPr>
          <a:xfrm>
            <a:off x="10633722" y="5605485"/>
            <a:ext cx="14335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accent1"/>
                </a:solidFill>
              </a:rPr>
              <a:t>PLT Products</a:t>
            </a:r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D85FE39F-A430-91F7-B852-0B13B0071B88}"/>
              </a:ext>
            </a:extLst>
          </p:cNvPr>
          <p:cNvSpPr/>
          <p:nvPr/>
        </p:nvSpPr>
        <p:spPr>
          <a:xfrm>
            <a:off x="4368323" y="5152096"/>
            <a:ext cx="1294722" cy="61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dirty="0">
                <a:solidFill>
                  <a:schemeClr val="bg1"/>
                </a:solidFill>
              </a:rPr>
              <a:t>PLT</a:t>
            </a:r>
            <a:r>
              <a:rPr lang="en-US" altLang="ja-JP" sz="2400" b="1" dirty="0">
                <a:solidFill>
                  <a:schemeClr val="tx1"/>
                </a:solidFill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</a:rPr>
              <a:t>Release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80" name="四角形: 角を丸くする 79">
            <a:extLst>
              <a:ext uri="{FF2B5EF4-FFF2-40B4-BE49-F238E27FC236}">
                <a16:creationId xmlns:a16="http://schemas.microsoft.com/office/drawing/2014/main" id="{E456DDA0-227C-A826-4189-CEE260DFBA34}"/>
              </a:ext>
            </a:extLst>
          </p:cNvPr>
          <p:cNvSpPr/>
          <p:nvPr/>
        </p:nvSpPr>
        <p:spPr>
          <a:xfrm>
            <a:off x="10065606" y="5336064"/>
            <a:ext cx="595469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</a:rPr>
              <a:t>QC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81" name="図 8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51492D0C-E255-8791-0D2F-B7670D0B3A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19" y="4010237"/>
            <a:ext cx="597861" cy="998364"/>
          </a:xfrm>
          <a:prstGeom prst="rect">
            <a:avLst/>
          </a:prstGeom>
        </p:spPr>
      </p:pic>
      <p:pic>
        <p:nvPicPr>
          <p:cNvPr id="82" name="図 81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2727FDC9-88DF-FBA8-52DF-6099C5FECC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21" y="4008642"/>
            <a:ext cx="597861" cy="998364"/>
          </a:xfrm>
          <a:prstGeom prst="rect">
            <a:avLst/>
          </a:prstGeom>
        </p:spPr>
      </p:pic>
      <p:pic>
        <p:nvPicPr>
          <p:cNvPr id="83" name="図 82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AB12BBED-8CFC-A429-1283-23254DD5D7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01" y="3994493"/>
            <a:ext cx="597861" cy="998364"/>
          </a:xfrm>
          <a:prstGeom prst="rect">
            <a:avLst/>
          </a:prstGeom>
        </p:spPr>
      </p:pic>
      <p:pic>
        <p:nvPicPr>
          <p:cNvPr id="89" name="グラフィックス 88" descr="シャーレ 枠線">
            <a:extLst>
              <a:ext uri="{FF2B5EF4-FFF2-40B4-BE49-F238E27FC236}">
                <a16:creationId xmlns:a16="http://schemas.microsoft.com/office/drawing/2014/main" id="{DB4BB42D-B18D-A613-D1D7-DC7814A1CC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90457" y="2252532"/>
            <a:ext cx="914400" cy="914400"/>
          </a:xfrm>
          <a:prstGeom prst="rect">
            <a:avLst/>
          </a:prstGeom>
        </p:spPr>
      </p:pic>
      <p:pic>
        <p:nvPicPr>
          <p:cNvPr id="91" name="図 90" descr="ボト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8ECFA4B-0CC0-A35E-51F7-76E02C570F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62" y="1526876"/>
            <a:ext cx="563830" cy="91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1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F67FD-E8C2-3A74-4940-C22AA0EC3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486EC1EC-A0C5-3C6A-C4B0-6D9197CE5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163921"/>
              </p:ext>
            </p:extLst>
          </p:nvPr>
        </p:nvGraphicFramePr>
        <p:xfrm>
          <a:off x="5820565" y="1619793"/>
          <a:ext cx="6730839" cy="4886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3" imgW="4464873" imgH="3241094" progId="Prism7.Document">
                  <p:embed/>
                </p:oleObj>
              </mc:Choice>
              <mc:Fallback>
                <p:oleObj name="Prism 7" r:id="rId3" imgW="4464873" imgH="3241094" progId="Prism7.Document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486EC1EC-A0C5-3C6A-C4B0-6D9197CE5F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0565" y="1619793"/>
                        <a:ext cx="6730839" cy="4886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D9210C3-1431-BCF6-51D7-3532C9C9EC41}"/>
              </a:ext>
            </a:extLst>
          </p:cNvPr>
          <p:cNvSpPr/>
          <p:nvPr/>
        </p:nvSpPr>
        <p:spPr>
          <a:xfrm>
            <a:off x="5910403" y="1657747"/>
            <a:ext cx="6196431" cy="4745484"/>
          </a:xfrm>
          <a:prstGeom prst="roundRect">
            <a:avLst>
              <a:gd name="adj" fmla="val 7957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D82C7D8-1F39-789C-9EE3-BB426CBF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630" y="52203"/>
            <a:ext cx="9067800" cy="1325563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chemeClr val="accent1"/>
                </a:solidFill>
                <a:latin typeface="+mn-lt"/>
              </a:rPr>
              <a:t>MEG-002: First-in-Human Clinical Trial</a:t>
            </a:r>
            <a:endParaRPr kumimoji="1" lang="ja-JP" alt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FC9784-6601-EB6E-4573-34724C8B2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C7FB-7256-45AB-8545-0DD6B0B3F0D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97477D-98D0-7C92-803E-4DE8943EB703}"/>
              </a:ext>
            </a:extLst>
          </p:cNvPr>
          <p:cNvSpPr txBox="1"/>
          <p:nvPr/>
        </p:nvSpPr>
        <p:spPr>
          <a:xfrm>
            <a:off x="61005" y="1702207"/>
            <a:ext cx="596053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1"/>
                </a:solidFill>
              </a:rPr>
              <a:t>FIH Clinical Trial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Allogenic iPSC-derived platelets (MEG-002)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A patient with thrombocytopenia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Dose: 6 x 10</a:t>
            </a:r>
            <a:r>
              <a:rPr kumimoji="1" lang="en-US" altLang="ja-JP" sz="2400" baseline="30000" dirty="0"/>
              <a:t>10</a:t>
            </a:r>
            <a:r>
              <a:rPr kumimoji="1" lang="en-US" altLang="ja-JP" sz="2400" dirty="0"/>
              <a:t> platelets / 60 mL</a:t>
            </a:r>
          </a:p>
          <a:p>
            <a:endParaRPr kumimoji="1" lang="en-US" altLang="ja-JP" sz="2400" dirty="0"/>
          </a:p>
          <a:p>
            <a:r>
              <a:rPr kumimoji="1" lang="en-US" altLang="ja-JP" sz="2800" b="1" dirty="0">
                <a:solidFill>
                  <a:schemeClr val="accent1"/>
                </a:solidFill>
              </a:rPr>
              <a:t>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No adverse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Increase in total platelet 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Circulation of MEG-002 was separately observed by using CD36 as a marker.</a:t>
            </a:r>
            <a:endParaRPr kumimoji="1" lang="ja-JP" altLang="en-US" sz="2400" dirty="0"/>
          </a:p>
        </p:txBody>
      </p:sp>
      <p:sp>
        <p:nvSpPr>
          <p:cNvPr id="8" name="テキスト ボックス 22">
            <a:extLst>
              <a:ext uri="{FF2B5EF4-FFF2-40B4-BE49-F238E27FC236}">
                <a16:creationId xmlns:a16="http://schemas.microsoft.com/office/drawing/2014/main" id="{439D71DD-7365-6954-F9B8-5320368E4910}"/>
              </a:ext>
            </a:extLst>
          </p:cNvPr>
          <p:cNvSpPr txBox="1"/>
          <p:nvPr/>
        </p:nvSpPr>
        <p:spPr>
          <a:xfrm>
            <a:off x="5910403" y="1134526"/>
            <a:ext cx="6281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800" b="1" kern="100" dirty="0">
                <a:solidFill>
                  <a:schemeClr val="accent1"/>
                </a:solidFill>
                <a:effectLst/>
                <a:latin typeface="Acumin Pro" panose="020B0504020202020204"/>
                <a:ea typeface="游明朝" panose="02020400000000000000" pitchFamily="18" charset="-128"/>
                <a:cs typeface="Arial" panose="020B0604020202020204" pitchFamily="34" charset="0"/>
              </a:rPr>
              <a:t>Time-Course Changes in Platelet Counts</a:t>
            </a:r>
            <a:endParaRPr lang="ja-JP" altLang="ja-JP" sz="2800" b="1" kern="100" dirty="0">
              <a:solidFill>
                <a:schemeClr val="accent1"/>
              </a:solidFill>
              <a:effectLst/>
              <a:latin typeface="Acumin Pro" panose="020B0504020202020204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7D83B3-C2CD-AA01-9E26-F861DC2F5EAB}"/>
              </a:ext>
            </a:extLst>
          </p:cNvPr>
          <p:cNvSpPr txBox="1"/>
          <p:nvPr/>
        </p:nvSpPr>
        <p:spPr>
          <a:xfrm>
            <a:off x="50417" y="5804055"/>
            <a:ext cx="6201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9900CC"/>
                </a:solidFill>
              </a:rPr>
              <a:t>First evidence of iPSC-</a:t>
            </a:r>
            <a:r>
              <a:rPr kumimoji="1" lang="en-US" altLang="ja-JP" sz="2400" b="1" dirty="0" err="1">
                <a:solidFill>
                  <a:srgbClr val="9900CC"/>
                </a:solidFill>
              </a:rPr>
              <a:t>plts</a:t>
            </a:r>
            <a:r>
              <a:rPr kumimoji="1" lang="en-US" altLang="ja-JP" sz="2400" b="1" dirty="0">
                <a:solidFill>
                  <a:srgbClr val="9900CC"/>
                </a:solidFill>
              </a:rPr>
              <a:t> circulate in humans</a:t>
            </a:r>
            <a:endParaRPr kumimoji="1" lang="ja-JP" altLang="en-US" sz="2400" b="1" dirty="0">
              <a:solidFill>
                <a:srgbClr val="9900CC"/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757E2B48-C055-2157-7263-F036D02A2004}"/>
              </a:ext>
            </a:extLst>
          </p:cNvPr>
          <p:cNvCxnSpPr/>
          <p:nvPr/>
        </p:nvCxnSpPr>
        <p:spPr>
          <a:xfrm flipV="1">
            <a:off x="4767943" y="5225143"/>
            <a:ext cx="431075" cy="6153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20F908D-B50E-42DB-AE71-DD1DAD4763F6}"/>
              </a:ext>
            </a:extLst>
          </p:cNvPr>
          <p:cNvCxnSpPr>
            <a:cxnSpLocks/>
          </p:cNvCxnSpPr>
          <p:nvPr/>
        </p:nvCxnSpPr>
        <p:spPr>
          <a:xfrm flipV="1">
            <a:off x="5213084" y="5225143"/>
            <a:ext cx="2014434" cy="130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7C6A14-07FC-47C1-FF2C-4CFFEE23B574}"/>
              </a:ext>
            </a:extLst>
          </p:cNvPr>
          <p:cNvSpPr txBox="1"/>
          <p:nvPr/>
        </p:nvSpPr>
        <p:spPr>
          <a:xfrm>
            <a:off x="2273444" y="6492875"/>
            <a:ext cx="7645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solidFill>
                  <a:schemeClr val="bg1"/>
                </a:solidFill>
                <a:latin typeface="Acumin Pro" panose="020B0504020202020204" pitchFamily="34" charset="0"/>
              </a:rPr>
              <a:t>State of the Technology Meeting: Platelet and Platelet-like Products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20D5A1D-2956-8740-0933-A269ADD16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5" y="209832"/>
            <a:ext cx="1935680" cy="121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3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00DD8-90D9-4493-D7FC-598D35AC1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D0C45D-52BC-A013-D1AF-8A476E085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145" y="209832"/>
            <a:ext cx="776254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b="1" dirty="0">
                <a:solidFill>
                  <a:schemeClr val="accent1"/>
                </a:solidFill>
                <a:latin typeface="+mn-lt"/>
              </a:rPr>
              <a:t>Innovation in Progress:      </a:t>
            </a:r>
            <a:br>
              <a:rPr lang="en-US" altLang="ja-JP" sz="4000" b="1" dirty="0">
                <a:solidFill>
                  <a:schemeClr val="accent1"/>
                </a:solidFill>
                <a:latin typeface="+mn-lt"/>
              </a:rPr>
            </a:br>
            <a:r>
              <a:rPr lang="en-US" altLang="ja-JP" sz="4000" b="1" dirty="0">
                <a:solidFill>
                  <a:schemeClr val="accent1"/>
                </a:solidFill>
                <a:latin typeface="+mn-lt"/>
              </a:rPr>
              <a:t>Redefining Platelet Transfusion</a:t>
            </a:r>
            <a:endParaRPr kumimoji="1" lang="ja-JP" altLang="en-US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17FEB64-D2B2-2C5D-AE09-FBA4C8E847D1}"/>
              </a:ext>
            </a:extLst>
          </p:cNvPr>
          <p:cNvSpPr txBox="1"/>
          <p:nvPr/>
        </p:nvSpPr>
        <p:spPr>
          <a:xfrm>
            <a:off x="2273444" y="6492875"/>
            <a:ext cx="7645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solidFill>
                  <a:schemeClr val="bg1"/>
                </a:solidFill>
                <a:latin typeface="Acumin Pro" panose="020B0504020202020204" pitchFamily="34" charset="0"/>
              </a:rPr>
              <a:t>State of the Technology Meeting: Platelet and Platelet-like Products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109543C-712A-7FEB-CA82-6206604C8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5" y="209832"/>
            <a:ext cx="1935680" cy="121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B4179E-69BE-3952-5CFD-1F814CD98C72}"/>
              </a:ext>
            </a:extLst>
          </p:cNvPr>
          <p:cNvSpPr txBox="1"/>
          <p:nvPr/>
        </p:nvSpPr>
        <p:spPr>
          <a:xfrm>
            <a:off x="458145" y="1755242"/>
            <a:ext cx="549584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800" b="1" dirty="0">
                <a:solidFill>
                  <a:schemeClr val="bg1">
                    <a:lumMod val="50000"/>
                  </a:schemeClr>
                </a:solidFill>
              </a:rPr>
              <a:t>Current Limitations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</a:endParaRPr>
          </a:p>
          <a:p>
            <a:pPr indent="269875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</a:rPr>
              <a:t>Donor dependency</a:t>
            </a:r>
          </a:p>
          <a:p>
            <a:pPr indent="269875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</a:rPr>
              <a:t>Short shelf life</a:t>
            </a:r>
          </a:p>
          <a:p>
            <a:pPr indent="269875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</a:rPr>
              <a:t>Risk of infectious disease transmission</a:t>
            </a:r>
          </a:p>
          <a:p>
            <a:pPr indent="269875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</a:rPr>
              <a:t>Plasma-related adverse reactions</a:t>
            </a:r>
          </a:p>
          <a:p>
            <a:pPr indent="269875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</a:rPr>
              <a:t>HLA alloimmunization</a:t>
            </a:r>
          </a:p>
          <a:p>
            <a:pPr indent="269875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</a:rPr>
              <a:t>Unpredictable availability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A3D851D-E40B-2DD6-A2A8-49C84DC9112A}"/>
              </a:ext>
            </a:extLst>
          </p:cNvPr>
          <p:cNvSpPr txBox="1"/>
          <p:nvPr/>
        </p:nvSpPr>
        <p:spPr>
          <a:xfrm>
            <a:off x="6238011" y="1643896"/>
            <a:ext cx="5495844" cy="32008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altLang="ja-JP" sz="2800" b="1" dirty="0">
                <a:solidFill>
                  <a:schemeClr val="accent1"/>
                </a:solidFill>
              </a:rPr>
              <a:t>HLA-deficient iPSC-derived Platelets</a:t>
            </a:r>
          </a:p>
          <a:p>
            <a:pPr indent="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chemeClr val="accent1"/>
                </a:solidFill>
              </a:rPr>
              <a:t>Donor-independent</a:t>
            </a:r>
          </a:p>
          <a:p>
            <a:pPr indent="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chemeClr val="accent1"/>
                </a:solidFill>
              </a:rPr>
              <a:t>Long-term storable</a:t>
            </a:r>
          </a:p>
          <a:p>
            <a:pPr indent="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chemeClr val="accent1"/>
                </a:solidFill>
              </a:rPr>
              <a:t>No risk of infection</a:t>
            </a:r>
          </a:p>
          <a:p>
            <a:pPr indent="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chemeClr val="accent1"/>
                </a:solidFill>
              </a:rPr>
              <a:t>Plasma-free</a:t>
            </a:r>
          </a:p>
          <a:p>
            <a:pPr indent="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chemeClr val="accent1"/>
                </a:solidFill>
              </a:rPr>
              <a:t>Prevention of anti-HLA Ab development</a:t>
            </a:r>
          </a:p>
          <a:p>
            <a:pPr indent="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chemeClr val="accent1"/>
                </a:solidFill>
              </a:rPr>
              <a:t>On-demand, reliable supply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7A5F006-4F0A-1E80-B723-10646203C10A}"/>
              </a:ext>
            </a:extLst>
          </p:cNvPr>
          <p:cNvSpPr txBox="1"/>
          <p:nvPr/>
        </p:nvSpPr>
        <p:spPr>
          <a:xfrm>
            <a:off x="3027910" y="5176458"/>
            <a:ext cx="64202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800" b="1" dirty="0"/>
              <a:t>Not an alternative to donor platelets —</a:t>
            </a:r>
          </a:p>
          <a:p>
            <a:pPr>
              <a:buNone/>
            </a:pPr>
            <a:r>
              <a:rPr lang="en-US" altLang="ja-JP" sz="2800" b="1" dirty="0"/>
              <a:t>a new platform for transfusion medicine.</a:t>
            </a:r>
          </a:p>
        </p:txBody>
      </p:sp>
    </p:spTree>
    <p:extLst>
      <p:ext uri="{BB962C8B-B14F-4D97-AF65-F5344CB8AC3E}">
        <p14:creationId xmlns:p14="http://schemas.microsoft.com/office/powerpoint/2010/main" val="4195632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cumin Pro">
      <a:majorFont>
        <a:latin typeface="Acumin Pro Bold"/>
        <a:ea typeface=""/>
        <a:cs typeface=""/>
      </a:majorFont>
      <a:minorFont>
        <a:latin typeface="Acum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T Platelet Slides" id="{66B5FE0B-746C-4838-98A2-CE922BD4B598}" vid="{658F719C-9CCA-49BA-8C0A-65CF60F4FF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F74850A86974987BD17ED137103F6" ma:contentTypeVersion="20" ma:contentTypeDescription="Create a new document." ma:contentTypeScope="" ma:versionID="9f4ad4681db88e0275b375d36a6284da">
  <xsd:schema xmlns:xsd="http://www.w3.org/2001/XMLSchema" xmlns:xs="http://www.w3.org/2001/XMLSchema" xmlns:p="http://schemas.microsoft.com/office/2006/metadata/properties" xmlns:ns1="http://schemas.microsoft.com/sharepoint/v3" xmlns:ns2="47f86385-5faa-4594-8ecf-f9ce1cbeefe1" xmlns:ns3="421351a6-a665-477f-9f85-df069f1fe2c7" targetNamespace="http://schemas.microsoft.com/office/2006/metadata/properties" ma:root="true" ma:fieldsID="c810b0f7e468e5976f248f8e7a329626" ns1:_="" ns2:_="" ns3:_="">
    <xsd:import namespace="http://schemas.microsoft.com/sharepoint/v3"/>
    <xsd:import namespace="47f86385-5faa-4594-8ecf-f9ce1cbeefe1"/>
    <xsd:import namespace="421351a6-a665-477f-9f85-df069f1fe2c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86385-5faa-4594-8ecf-f9ce1cbeefe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Office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description="Office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Office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fc2be9-b7d4-4faa-9768-1e0dd150f0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51a6-a665-477f-9f85-df069f1fe2c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5ba439-3d40-4577-ab65-4f589cb3ecc9}" ma:internalName="TaxCatchAll" ma:showField="CatchAllData" ma:web="421351a6-a665-477f-9f85-df069f1fe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1351a6-a665-477f-9f85-df069f1fe2c7" xsi:nil="true"/>
    <MigrationWizIdDocumentLibraryPermissions xmlns="47f86385-5faa-4594-8ecf-f9ce1cbeefe1" xsi:nil="true"/>
    <MigrationWizIdPermissions xmlns="47f86385-5faa-4594-8ecf-f9ce1cbeefe1" xsi:nil="true"/>
    <MigrationWizIdSecurityGroups xmlns="47f86385-5faa-4594-8ecf-f9ce1cbeefe1" xsi:nil="true"/>
    <MigrationWizId xmlns="47f86385-5faa-4594-8ecf-f9ce1cbeefe1" xsi:nil="true"/>
    <lcf76f155ced4ddcb4097134ff3c332f xmlns="47f86385-5faa-4594-8ecf-f9ce1cbeefe1">
      <Terms xmlns="http://schemas.microsoft.com/office/infopath/2007/PartnerControls"/>
    </lcf76f155ced4ddcb4097134ff3c332f>
    <MigrationWizIdPermissionLevels xmlns="47f86385-5faa-4594-8ecf-f9ce1cbeefe1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503010-E741-4130-BA13-015B7EE834F5}"/>
</file>

<file path=customXml/itemProps2.xml><?xml version="1.0" encoding="utf-8"?>
<ds:datastoreItem xmlns:ds="http://schemas.openxmlformats.org/officeDocument/2006/customXml" ds:itemID="{BF38E7E1-67EA-4ED8-9468-E5966549F9C5}"/>
</file>

<file path=customXml/itemProps3.xml><?xml version="1.0" encoding="utf-8"?>
<ds:datastoreItem xmlns:ds="http://schemas.openxmlformats.org/officeDocument/2006/customXml" ds:itemID="{30619FE2-50E3-49BE-A8B2-4E05A7765BA2}"/>
</file>

<file path=docProps/app.xml><?xml version="1.0" encoding="utf-8"?>
<Properties xmlns="http://schemas.openxmlformats.org/officeDocument/2006/extended-properties" xmlns:vt="http://schemas.openxmlformats.org/officeDocument/2006/docPropsVTypes">
  <Template>SOT Platelet Slides Template</Template>
  <TotalTime>0</TotalTime>
  <Words>298</Words>
  <Application>Microsoft Office PowerPoint</Application>
  <PresentationFormat>ワイド画面</PresentationFormat>
  <Paragraphs>76</Paragraphs>
  <Slides>5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Acumin Pro</vt:lpstr>
      <vt:lpstr>Aptos</vt:lpstr>
      <vt:lpstr>Arial</vt:lpstr>
      <vt:lpstr>Office Theme</vt:lpstr>
      <vt:lpstr>Prism 7</vt:lpstr>
      <vt:lpstr>PowerPoint プレゼンテーション</vt:lpstr>
      <vt:lpstr>PowerPoint プレゼンテーション</vt:lpstr>
      <vt:lpstr>PowerPoint プレゼンテーション</vt:lpstr>
      <vt:lpstr>MEG-002: First-in-Human Clinical Trial</vt:lpstr>
      <vt:lpstr>Innovation in Progress:       Redefining Platelet Transfusion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2026-01-12T22:21:31Z</dcterms:created>
  <dcterms:modified xsi:type="dcterms:W3CDTF">2026-01-12T22:22:35Z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0x010100C93F74850A86974987BD17ED137103F6</vt:lpwstr>
  </property>
</Properties>
</file>