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760" r:id="rId5"/>
  </p:sldMasterIdLst>
  <p:notesMasterIdLst>
    <p:notesMasterId r:id="rId32"/>
  </p:notesMasterIdLst>
  <p:handoutMasterIdLst>
    <p:handoutMasterId r:id="rId33"/>
  </p:handoutMasterIdLst>
  <p:sldIdLst>
    <p:sldId id="270" r:id="rId6"/>
    <p:sldId id="2076136785" r:id="rId7"/>
    <p:sldId id="6955" r:id="rId8"/>
    <p:sldId id="2147310900" r:id="rId9"/>
    <p:sldId id="2147480138" r:id="rId10"/>
    <p:sldId id="2147482206" r:id="rId11"/>
    <p:sldId id="2147482665" r:id="rId12"/>
    <p:sldId id="2147482663" r:id="rId13"/>
    <p:sldId id="2147480214" r:id="rId14"/>
    <p:sldId id="2147310991" r:id="rId15"/>
    <p:sldId id="2134805733" r:id="rId16"/>
    <p:sldId id="2147482666" r:id="rId17"/>
    <p:sldId id="2134805844" r:id="rId18"/>
    <p:sldId id="2134806140" r:id="rId19"/>
    <p:sldId id="2147482669" r:id="rId20"/>
    <p:sldId id="2147471848" r:id="rId21"/>
    <p:sldId id="2147482668" r:id="rId22"/>
    <p:sldId id="2134805684" r:id="rId23"/>
    <p:sldId id="7572" r:id="rId24"/>
    <p:sldId id="2147482207" r:id="rId25"/>
    <p:sldId id="260" r:id="rId26"/>
    <p:sldId id="2147482673" r:id="rId27"/>
    <p:sldId id="2147480146" r:id="rId28"/>
    <p:sldId id="2147480224" r:id="rId29"/>
    <p:sldId id="263" r:id="rId30"/>
    <p:sldId id="2147480221"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FD22A58-7F80-4D01-9C5D-F27BDD5B86BE}">
          <p14:sldIdLst>
            <p14:sldId id="270"/>
            <p14:sldId id="2076136785"/>
            <p14:sldId id="6955"/>
            <p14:sldId id="2147310900"/>
            <p14:sldId id="2147480138"/>
            <p14:sldId id="2147482206"/>
            <p14:sldId id="2147482665"/>
            <p14:sldId id="2147482663"/>
            <p14:sldId id="2147480214"/>
            <p14:sldId id="2147310991"/>
            <p14:sldId id="2134805733"/>
            <p14:sldId id="2147482666"/>
            <p14:sldId id="2134805844"/>
            <p14:sldId id="2134806140"/>
          </p14:sldIdLst>
        </p14:section>
        <p14:section name="F3" id="{4282B003-1211-4D56-B4A1-414B438FA87E}">
          <p14:sldIdLst>
            <p14:sldId id="2147482669"/>
            <p14:sldId id="2147471848"/>
            <p14:sldId id="2147482668"/>
            <p14:sldId id="2134805684"/>
          </p14:sldIdLst>
        </p14:section>
        <p14:section name="Engaging with BTO" id="{0DAB8489-9589-4FA0-A484-928921C47613}">
          <p14:sldIdLst>
            <p14:sldId id="7572"/>
            <p14:sldId id="2147482207"/>
            <p14:sldId id="260"/>
            <p14:sldId id="2147482673"/>
            <p14:sldId id="2147480146"/>
            <p14:sldId id="2147480224"/>
            <p14:sldId id="263"/>
            <p14:sldId id="2147480221"/>
          </p14:sldIdLst>
        </p14:section>
      </p14:sectionLst>
    </p:ext>
    <p:ext uri="{EFAFB233-063F-42B5-8137-9DF3F51BA10A}">
      <p15:sldGuideLst xmlns:p15="http://schemas.microsoft.com/office/powerpoint/2012/main">
        <p15:guide id="1" orient="horz" pos="2162"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5C212A-5BBF-E520-1D5C-0CBACF6F5D55}" name="Zakashansky, Julia (contr-bto)" initials="JZ" userId="S::julia.zakashansky.ctr@darpa.mil::fba594e2-8fd0-4e61-aad5-ec17371109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E83CE5-00DB-8C48-A434-4EB9CFD80558}" v="1" dt="2026-06-16T21:41:00.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77" autoAdjust="0"/>
    <p:restoredTop sz="96159" autoAdjust="0"/>
  </p:normalViewPr>
  <p:slideViewPr>
    <p:cSldViewPr snapToGrid="0" showGuides="1">
      <p:cViewPr varScale="1">
        <p:scale>
          <a:sx n="118" d="100"/>
          <a:sy n="118" d="100"/>
        </p:scale>
        <p:origin x="208" y="312"/>
      </p:cViewPr>
      <p:guideLst>
        <p:guide orient="horz" pos="2162"/>
        <p:guide pos="384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88"/>
    </p:cViewPr>
  </p:sorterViewPr>
  <p:notesViewPr>
    <p:cSldViewPr snapToGrid="0" showGuides="1">
      <p:cViewPr>
        <p:scale>
          <a:sx n="140" d="100"/>
          <a:sy n="140" d="100"/>
        </p:scale>
        <p:origin x="183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kashansky, Julia (contr-bto)" userId="fba594e2-8fd0-4e61-aad5-ec173711093f" providerId="ADAL" clId="{FC149DFA-37E9-5726-A055-55C914C785A1}"/>
    <pc:docChg chg="undo addSld delSld modSld modSection">
      <pc:chgData name="Zakashansky, Julia (contr-bto)" userId="fba594e2-8fd0-4e61-aad5-ec173711093f" providerId="ADAL" clId="{FC149DFA-37E9-5726-A055-55C914C785A1}" dt="2026-06-16T21:41:05.565" v="3" actId="2696"/>
      <pc:docMkLst>
        <pc:docMk/>
      </pc:docMkLst>
      <pc:sldChg chg="add">
        <pc:chgData name="Zakashansky, Julia (contr-bto)" userId="fba594e2-8fd0-4e61-aad5-ec173711093f" providerId="ADAL" clId="{FC149DFA-37E9-5726-A055-55C914C785A1}" dt="2026-06-16T21:41:00.349" v="2"/>
        <pc:sldMkLst>
          <pc:docMk/>
          <pc:sldMk cId="277800339" sldId="2147482666"/>
        </pc:sldMkLst>
      </pc:sldChg>
      <pc:sldChg chg="add del">
        <pc:chgData name="Zakashansky, Julia (contr-bto)" userId="fba594e2-8fd0-4e61-aad5-ec173711093f" providerId="ADAL" clId="{FC149DFA-37E9-5726-A055-55C914C785A1}" dt="2026-06-16T21:41:05.565" v="3" actId="2696"/>
        <pc:sldMkLst>
          <pc:docMk/>
          <pc:sldMk cId="3441954983" sldId="2147482674"/>
        </pc:sldMkLst>
      </pc:sldChg>
    </pc:docChg>
  </pc:docChgLst>
  <pc:docChgLst>
    <pc:chgData name="Zakashansky, Julia (contr-bto)" userId="fba594e2-8fd0-4e61-aad5-ec173711093f" providerId="ADAL" clId="{D0784BCF-FFE0-4EB8-B990-DCD6C304C3AB}"/>
    <pc:docChg chg="custSel addSld delSld modSld modSection">
      <pc:chgData name="Zakashansky, Julia (contr-bto)" userId="fba594e2-8fd0-4e61-aad5-ec173711093f" providerId="ADAL" clId="{D0784BCF-FFE0-4EB8-B990-DCD6C304C3AB}" dt="2026-06-15T20:51:41.138" v="16" actId="20577"/>
      <pc:docMkLst>
        <pc:docMk/>
      </pc:docMkLst>
      <pc:sldChg chg="del">
        <pc:chgData name="Zakashansky, Julia (contr-bto)" userId="fba594e2-8fd0-4e61-aad5-ec173711093f" providerId="ADAL" clId="{D0784BCF-FFE0-4EB8-B990-DCD6C304C3AB}" dt="2026-06-15T20:51:29.474" v="1" actId="47"/>
        <pc:sldMkLst>
          <pc:docMk/>
          <pc:sldMk cId="277800339" sldId="2147482666"/>
        </pc:sldMkLst>
      </pc:sldChg>
      <pc:sldChg chg="delSp modSp add mod">
        <pc:chgData name="Zakashansky, Julia (contr-bto)" userId="fba594e2-8fd0-4e61-aad5-ec173711093f" providerId="ADAL" clId="{D0784BCF-FFE0-4EB8-B990-DCD6C304C3AB}" dt="2026-06-15T20:51:41.138" v="16" actId="20577"/>
        <pc:sldMkLst>
          <pc:docMk/>
          <pc:sldMk cId="3441954983" sldId="2147482674"/>
        </pc:sldMkLst>
        <pc:spChg chg="mod">
          <ac:chgData name="Zakashansky, Julia (contr-bto)" userId="fba594e2-8fd0-4e61-aad5-ec173711093f" providerId="ADAL" clId="{D0784BCF-FFE0-4EB8-B990-DCD6C304C3AB}" dt="2026-06-15T20:51:41.138" v="16" actId="20577"/>
          <ac:spMkLst>
            <pc:docMk/>
            <pc:sldMk cId="3441954983" sldId="2147482674"/>
            <ac:spMk id="5" creationId="{EB15F3A2-F302-8C1B-D2CC-B58CBE1807ED}"/>
          </ac:spMkLst>
        </pc:spChg>
        <pc:spChg chg="del">
          <ac:chgData name="Zakashansky, Julia (contr-bto)" userId="fba594e2-8fd0-4e61-aad5-ec173711093f" providerId="ADAL" clId="{D0784BCF-FFE0-4EB8-B990-DCD6C304C3AB}" dt="2026-06-15T20:51:34.273" v="3" actId="478"/>
          <ac:spMkLst>
            <pc:docMk/>
            <pc:sldMk cId="3441954983" sldId="2147482674"/>
            <ac:spMk id="8" creationId="{475BE617-118C-60D0-E240-D850178CE26F}"/>
          </ac:spMkLst>
        </pc:spChg>
        <pc:picChg chg="del">
          <ac:chgData name="Zakashansky, Julia (contr-bto)" userId="fba594e2-8fd0-4e61-aad5-ec173711093f" providerId="ADAL" clId="{D0784BCF-FFE0-4EB8-B990-DCD6C304C3AB}" dt="2026-06-15T20:51:32.976" v="2" actId="478"/>
          <ac:picMkLst>
            <pc:docMk/>
            <pc:sldMk cId="3441954983" sldId="2147482674"/>
            <ac:picMk id="7" creationId="{D56DDEEE-F812-3BBD-2D76-3849D8D1577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D2FCC9-EB11-49E2-A08A-79275440D527}" type="doc">
      <dgm:prSet loTypeId="urn:microsoft.com/office/officeart/2005/8/layout/funnel1" loCatId="relationship" qsTypeId="urn:microsoft.com/office/officeart/2005/8/quickstyle/3d1" qsCatId="3D" csTypeId="urn:microsoft.com/office/officeart/2005/8/colors/accent1_2" csCatId="accent1" phldr="1"/>
      <dgm:spPr/>
      <dgm:t>
        <a:bodyPr/>
        <a:lstStyle/>
        <a:p>
          <a:endParaRPr lang="en-US"/>
        </a:p>
      </dgm:t>
    </dgm:pt>
    <dgm:pt modelId="{E50E9BA7-B0CF-47CB-B9FE-E1E99D8E42AD}">
      <dgm:prSet phldrT="[Text]"/>
      <dgm:spPr/>
      <dgm:t>
        <a:bodyPr/>
        <a:lstStyle/>
        <a:p>
          <a:r>
            <a:rPr lang="en-US"/>
            <a:t> </a:t>
          </a:r>
        </a:p>
      </dgm:t>
    </dgm:pt>
    <dgm:pt modelId="{CA02A574-0B99-4EEF-94CD-B6574A95DC54}" type="parTrans" cxnId="{464A84EE-B209-49A3-A878-27A7FB984524}">
      <dgm:prSet/>
      <dgm:spPr/>
      <dgm:t>
        <a:bodyPr/>
        <a:lstStyle/>
        <a:p>
          <a:endParaRPr lang="en-US"/>
        </a:p>
      </dgm:t>
    </dgm:pt>
    <dgm:pt modelId="{1FBBB21D-1405-4077-B39C-A36D6E1018FD}" type="sibTrans" cxnId="{464A84EE-B209-49A3-A878-27A7FB984524}">
      <dgm:prSet/>
      <dgm:spPr/>
      <dgm:t>
        <a:bodyPr/>
        <a:lstStyle/>
        <a:p>
          <a:endParaRPr lang="en-US"/>
        </a:p>
      </dgm:t>
    </dgm:pt>
    <dgm:pt modelId="{DA180359-FD60-452D-A43B-5EA38D6C91B5}">
      <dgm:prSet phldrT="[Text]"/>
      <dgm:spPr/>
      <dgm:t>
        <a:bodyPr/>
        <a:lstStyle/>
        <a:p>
          <a:r>
            <a:rPr lang="en-US"/>
            <a:t> </a:t>
          </a:r>
        </a:p>
      </dgm:t>
    </dgm:pt>
    <dgm:pt modelId="{3DC581FC-3D7D-4201-BCED-B5B036DE8343}" type="parTrans" cxnId="{F2787F29-52A2-46BA-83D4-6CF3D7A6A50E}">
      <dgm:prSet/>
      <dgm:spPr/>
      <dgm:t>
        <a:bodyPr/>
        <a:lstStyle/>
        <a:p>
          <a:endParaRPr lang="en-US"/>
        </a:p>
      </dgm:t>
    </dgm:pt>
    <dgm:pt modelId="{CB2856E4-C37F-4FD6-9820-3DD05ED88F98}" type="sibTrans" cxnId="{F2787F29-52A2-46BA-83D4-6CF3D7A6A50E}">
      <dgm:prSet/>
      <dgm:spPr/>
      <dgm:t>
        <a:bodyPr/>
        <a:lstStyle/>
        <a:p>
          <a:endParaRPr lang="en-US"/>
        </a:p>
      </dgm:t>
    </dgm:pt>
    <dgm:pt modelId="{30B1006A-A989-492F-B825-C7BFCC251178}">
      <dgm:prSet phldrT="[Text]"/>
      <dgm:spPr/>
      <dgm:t>
        <a:bodyPr/>
        <a:lstStyle/>
        <a:p>
          <a:r>
            <a:rPr lang="en-US"/>
            <a:t> </a:t>
          </a:r>
        </a:p>
      </dgm:t>
    </dgm:pt>
    <dgm:pt modelId="{0EBCEAF9-F174-4C50-876E-586EFB88D391}" type="sibTrans" cxnId="{4EDD6D72-19DD-4C60-9CA2-44499C11AD1B}">
      <dgm:prSet/>
      <dgm:spPr/>
      <dgm:t>
        <a:bodyPr/>
        <a:lstStyle/>
        <a:p>
          <a:endParaRPr lang="en-US"/>
        </a:p>
      </dgm:t>
    </dgm:pt>
    <dgm:pt modelId="{8A031E09-F468-4465-A5CA-400FEE6BB483}" type="parTrans" cxnId="{4EDD6D72-19DD-4C60-9CA2-44499C11AD1B}">
      <dgm:prSet/>
      <dgm:spPr/>
      <dgm:t>
        <a:bodyPr/>
        <a:lstStyle/>
        <a:p>
          <a:endParaRPr lang="en-US"/>
        </a:p>
      </dgm:t>
    </dgm:pt>
    <dgm:pt modelId="{F7DCAF11-1507-4853-98F0-64BC52EEB03F}">
      <dgm:prSet phldrT="[Text]" custT="1"/>
      <dgm:spPr/>
      <dgm:t>
        <a:bodyPr/>
        <a:lstStyle/>
        <a:p>
          <a:r>
            <a:rPr lang="en-US" sz="1200">
              <a:solidFill>
                <a:schemeClr val="bg1"/>
              </a:solidFill>
              <a:latin typeface="Source Sans Pro" panose="020B0503030403020204" pitchFamily="34" charset="0"/>
              <a:ea typeface="Source Sans Pro" panose="020B0503030403020204" pitchFamily="34" charset="0"/>
            </a:rPr>
            <a:t>Predictions for Life-Saving Interventions</a:t>
          </a:r>
        </a:p>
      </dgm:t>
    </dgm:pt>
    <dgm:pt modelId="{FD58BF28-E62B-48D3-947E-E10CF9975E4D}" type="sibTrans" cxnId="{32167D9D-7AC9-4167-9909-0F2BD68334A7}">
      <dgm:prSet/>
      <dgm:spPr/>
      <dgm:t>
        <a:bodyPr/>
        <a:lstStyle/>
        <a:p>
          <a:endParaRPr lang="en-US"/>
        </a:p>
      </dgm:t>
    </dgm:pt>
    <dgm:pt modelId="{EE092145-B1C0-44D9-8E17-8D7FAF86CB3E}" type="parTrans" cxnId="{32167D9D-7AC9-4167-9909-0F2BD68334A7}">
      <dgm:prSet/>
      <dgm:spPr/>
      <dgm:t>
        <a:bodyPr/>
        <a:lstStyle/>
        <a:p>
          <a:endParaRPr lang="en-US"/>
        </a:p>
      </dgm:t>
    </dgm:pt>
    <dgm:pt modelId="{00D2CD64-9B51-4142-82E6-AF11EB102856}">
      <dgm:prSet/>
      <dgm:spPr/>
      <dgm:t>
        <a:bodyPr/>
        <a:lstStyle/>
        <a:p>
          <a:endParaRPr lang="en-US"/>
        </a:p>
      </dgm:t>
    </dgm:pt>
    <dgm:pt modelId="{95D3B23D-AB4F-42FA-96BE-8AD32E30EB5C}" type="parTrans" cxnId="{83E853AE-1356-43AD-A83A-7B8F750ABFB8}">
      <dgm:prSet/>
      <dgm:spPr/>
      <dgm:t>
        <a:bodyPr/>
        <a:lstStyle/>
        <a:p>
          <a:endParaRPr lang="en-US"/>
        </a:p>
      </dgm:t>
    </dgm:pt>
    <dgm:pt modelId="{A36B913F-78B1-4300-9A5D-BC42826647CC}" type="sibTrans" cxnId="{83E853AE-1356-43AD-A83A-7B8F750ABFB8}">
      <dgm:prSet/>
      <dgm:spPr/>
      <dgm:t>
        <a:bodyPr/>
        <a:lstStyle/>
        <a:p>
          <a:endParaRPr lang="en-US"/>
        </a:p>
      </dgm:t>
    </dgm:pt>
    <dgm:pt modelId="{AB957B8C-56F6-47AC-B5AA-389880FA057A}">
      <dgm:prSet/>
      <dgm:spPr/>
      <dgm:t>
        <a:bodyPr/>
        <a:lstStyle/>
        <a:p>
          <a:endParaRPr lang="en-US"/>
        </a:p>
      </dgm:t>
    </dgm:pt>
    <dgm:pt modelId="{342AA1EB-420D-424F-BAF8-217EC686B2AF}" type="parTrans" cxnId="{688B0F40-BD2B-43BE-9561-A5558833AFAB}">
      <dgm:prSet/>
      <dgm:spPr/>
      <dgm:t>
        <a:bodyPr/>
        <a:lstStyle/>
        <a:p>
          <a:endParaRPr lang="en-US"/>
        </a:p>
      </dgm:t>
    </dgm:pt>
    <dgm:pt modelId="{83186728-2369-48D9-9FD2-E9D76354E8D8}" type="sibTrans" cxnId="{688B0F40-BD2B-43BE-9561-A5558833AFAB}">
      <dgm:prSet/>
      <dgm:spPr/>
      <dgm:t>
        <a:bodyPr/>
        <a:lstStyle/>
        <a:p>
          <a:endParaRPr lang="en-US"/>
        </a:p>
      </dgm:t>
    </dgm:pt>
    <dgm:pt modelId="{D65F32FC-3051-49D1-B8B3-74E3ED976E3A}" type="pres">
      <dgm:prSet presAssocID="{02D2FCC9-EB11-49E2-A08A-79275440D527}" presName="Name0" presStyleCnt="0">
        <dgm:presLayoutVars>
          <dgm:chMax val="4"/>
          <dgm:resizeHandles val="exact"/>
        </dgm:presLayoutVars>
      </dgm:prSet>
      <dgm:spPr/>
    </dgm:pt>
    <dgm:pt modelId="{0150D619-81FE-427F-84AB-A3AF4C51FFEE}" type="pres">
      <dgm:prSet presAssocID="{02D2FCC9-EB11-49E2-A08A-79275440D527}" presName="ellipse" presStyleLbl="trBgShp" presStyleIdx="0" presStyleCnt="1"/>
      <dgm:spPr/>
    </dgm:pt>
    <dgm:pt modelId="{A408AA61-4AA6-4D2A-A03E-67ED2B4CAFBA}" type="pres">
      <dgm:prSet presAssocID="{02D2FCC9-EB11-49E2-A08A-79275440D527}" presName="arrow1" presStyleLbl="fgShp" presStyleIdx="0" presStyleCnt="1" custScaleY="102839"/>
      <dgm:spPr/>
    </dgm:pt>
    <dgm:pt modelId="{5182EEC3-4846-4E02-A2D9-21A276C4BDE7}" type="pres">
      <dgm:prSet presAssocID="{02D2FCC9-EB11-49E2-A08A-79275440D527}" presName="rectangle" presStyleLbl="revTx" presStyleIdx="0" presStyleCnt="1" custScaleX="166667" custScaleY="110160" custLinFactNeighborY="27592">
        <dgm:presLayoutVars>
          <dgm:bulletEnabled val="1"/>
        </dgm:presLayoutVars>
      </dgm:prSet>
      <dgm:spPr/>
    </dgm:pt>
    <dgm:pt modelId="{F58584E9-F97A-4E21-927F-10AFD58F87EB}" type="pres">
      <dgm:prSet presAssocID="{DA180359-FD60-452D-A43B-5EA38D6C91B5}" presName="item1" presStyleLbl="node1" presStyleIdx="0" presStyleCnt="3" custLinFactNeighborY="2400">
        <dgm:presLayoutVars>
          <dgm:bulletEnabled val="1"/>
        </dgm:presLayoutVars>
      </dgm:prSet>
      <dgm:spPr/>
    </dgm:pt>
    <dgm:pt modelId="{D1B320FC-1436-4AF1-8D63-68854D84746D}" type="pres">
      <dgm:prSet presAssocID="{30B1006A-A989-492F-B825-C7BFCC251178}" presName="item2" presStyleLbl="node1" presStyleIdx="1" presStyleCnt="3">
        <dgm:presLayoutVars>
          <dgm:bulletEnabled val="1"/>
        </dgm:presLayoutVars>
      </dgm:prSet>
      <dgm:spPr/>
    </dgm:pt>
    <dgm:pt modelId="{C1C7A53C-E1B7-47A3-99B6-3526F879758A}" type="pres">
      <dgm:prSet presAssocID="{F7DCAF11-1507-4853-98F0-64BC52EEB03F}" presName="item3" presStyleLbl="node1" presStyleIdx="2" presStyleCnt="3">
        <dgm:presLayoutVars>
          <dgm:bulletEnabled val="1"/>
        </dgm:presLayoutVars>
      </dgm:prSet>
      <dgm:spPr/>
    </dgm:pt>
    <dgm:pt modelId="{AB523060-9CDC-49A2-B984-4AB137747F56}" type="pres">
      <dgm:prSet presAssocID="{02D2FCC9-EB11-49E2-A08A-79275440D527}" presName="funnel" presStyleLbl="trAlignAcc1" presStyleIdx="0" presStyleCnt="1" custLinFactNeighborX="-1678" custLinFactNeighborY="2851"/>
      <dgm:spPr/>
    </dgm:pt>
  </dgm:ptLst>
  <dgm:cxnLst>
    <dgm:cxn modelId="{9195421A-0483-4543-A6B6-E404FDE391FC}" type="presOf" srcId="{02D2FCC9-EB11-49E2-A08A-79275440D527}" destId="{D65F32FC-3051-49D1-B8B3-74E3ED976E3A}" srcOrd="0" destOrd="0" presId="urn:microsoft.com/office/officeart/2005/8/layout/funnel1"/>
    <dgm:cxn modelId="{F2787F29-52A2-46BA-83D4-6CF3D7A6A50E}" srcId="{02D2FCC9-EB11-49E2-A08A-79275440D527}" destId="{DA180359-FD60-452D-A43B-5EA38D6C91B5}" srcOrd="1" destOrd="0" parTransId="{3DC581FC-3D7D-4201-BCED-B5B036DE8343}" sibTransId="{CB2856E4-C37F-4FD6-9820-3DD05ED88F98}"/>
    <dgm:cxn modelId="{AB6B8A3E-FA91-45A4-8B0F-46EF798A0100}" type="presOf" srcId="{30B1006A-A989-492F-B825-C7BFCC251178}" destId="{F58584E9-F97A-4E21-927F-10AFD58F87EB}" srcOrd="0" destOrd="0" presId="urn:microsoft.com/office/officeart/2005/8/layout/funnel1"/>
    <dgm:cxn modelId="{688B0F40-BD2B-43BE-9561-A5558833AFAB}" srcId="{DA180359-FD60-452D-A43B-5EA38D6C91B5}" destId="{AB957B8C-56F6-47AC-B5AA-389880FA057A}" srcOrd="1" destOrd="0" parTransId="{342AA1EB-420D-424F-BAF8-217EC686B2AF}" sibTransId="{83186728-2369-48D9-9FD2-E9D76354E8D8}"/>
    <dgm:cxn modelId="{6D0CDF42-08E9-4BF6-9467-5DABBB803C9D}" type="presOf" srcId="{DA180359-FD60-452D-A43B-5EA38D6C91B5}" destId="{D1B320FC-1436-4AF1-8D63-68854D84746D}" srcOrd="0" destOrd="0" presId="urn:microsoft.com/office/officeart/2005/8/layout/funnel1"/>
    <dgm:cxn modelId="{0BD01257-533C-4FD4-A31E-0A2C1A931D49}" type="presOf" srcId="{00D2CD64-9B51-4142-82E6-AF11EB102856}" destId="{D1B320FC-1436-4AF1-8D63-68854D84746D}" srcOrd="0" destOrd="1" presId="urn:microsoft.com/office/officeart/2005/8/layout/funnel1"/>
    <dgm:cxn modelId="{4EDD6D72-19DD-4C60-9CA2-44499C11AD1B}" srcId="{02D2FCC9-EB11-49E2-A08A-79275440D527}" destId="{30B1006A-A989-492F-B825-C7BFCC251178}" srcOrd="2" destOrd="0" parTransId="{8A031E09-F468-4465-A5CA-400FEE6BB483}" sibTransId="{0EBCEAF9-F174-4C50-876E-586EFB88D391}"/>
    <dgm:cxn modelId="{8F1C9273-9092-4846-B9A5-AF81C9FCAC08}" type="presOf" srcId="{F7DCAF11-1507-4853-98F0-64BC52EEB03F}" destId="{5182EEC3-4846-4E02-A2D9-21A276C4BDE7}" srcOrd="0" destOrd="0" presId="urn:microsoft.com/office/officeart/2005/8/layout/funnel1"/>
    <dgm:cxn modelId="{32167D9D-7AC9-4167-9909-0F2BD68334A7}" srcId="{02D2FCC9-EB11-49E2-A08A-79275440D527}" destId="{F7DCAF11-1507-4853-98F0-64BC52EEB03F}" srcOrd="3" destOrd="0" parTransId="{EE092145-B1C0-44D9-8E17-8D7FAF86CB3E}" sibTransId="{FD58BF28-E62B-48D3-947E-E10CF9975E4D}"/>
    <dgm:cxn modelId="{902BF3A8-3982-4063-BCA8-A4F4C8353FA7}" type="presOf" srcId="{E50E9BA7-B0CF-47CB-B9FE-E1E99D8E42AD}" destId="{C1C7A53C-E1B7-47A3-99B6-3526F879758A}" srcOrd="0" destOrd="0" presId="urn:microsoft.com/office/officeart/2005/8/layout/funnel1"/>
    <dgm:cxn modelId="{83E853AE-1356-43AD-A83A-7B8F750ABFB8}" srcId="{DA180359-FD60-452D-A43B-5EA38D6C91B5}" destId="{00D2CD64-9B51-4142-82E6-AF11EB102856}" srcOrd="0" destOrd="0" parTransId="{95D3B23D-AB4F-42FA-96BE-8AD32E30EB5C}" sibTransId="{A36B913F-78B1-4300-9A5D-BC42826647CC}"/>
    <dgm:cxn modelId="{CEAFADD6-34FD-4D83-8076-03DCA044D9A4}" type="presOf" srcId="{AB957B8C-56F6-47AC-B5AA-389880FA057A}" destId="{D1B320FC-1436-4AF1-8D63-68854D84746D}" srcOrd="0" destOrd="2" presId="urn:microsoft.com/office/officeart/2005/8/layout/funnel1"/>
    <dgm:cxn modelId="{464A84EE-B209-49A3-A878-27A7FB984524}" srcId="{02D2FCC9-EB11-49E2-A08A-79275440D527}" destId="{E50E9BA7-B0CF-47CB-B9FE-E1E99D8E42AD}" srcOrd="0" destOrd="0" parTransId="{CA02A574-0B99-4EEF-94CD-B6574A95DC54}" sibTransId="{1FBBB21D-1405-4077-B39C-A36D6E1018FD}"/>
    <dgm:cxn modelId="{1D3369EA-6CE3-422D-A0E2-E8D6B9A26781}" type="presParOf" srcId="{D65F32FC-3051-49D1-B8B3-74E3ED976E3A}" destId="{0150D619-81FE-427F-84AB-A3AF4C51FFEE}" srcOrd="0" destOrd="0" presId="urn:microsoft.com/office/officeart/2005/8/layout/funnel1"/>
    <dgm:cxn modelId="{BFE85EEB-64E8-4A1E-9A8E-BD9A1DAF46A5}" type="presParOf" srcId="{D65F32FC-3051-49D1-B8B3-74E3ED976E3A}" destId="{A408AA61-4AA6-4D2A-A03E-67ED2B4CAFBA}" srcOrd="1" destOrd="0" presId="urn:microsoft.com/office/officeart/2005/8/layout/funnel1"/>
    <dgm:cxn modelId="{0BE9B3B2-CD32-4A3E-B2F4-0243F4E42B94}" type="presParOf" srcId="{D65F32FC-3051-49D1-B8B3-74E3ED976E3A}" destId="{5182EEC3-4846-4E02-A2D9-21A276C4BDE7}" srcOrd="2" destOrd="0" presId="urn:microsoft.com/office/officeart/2005/8/layout/funnel1"/>
    <dgm:cxn modelId="{5B3D0E70-7B22-4C05-B2AE-D00E63860CB1}" type="presParOf" srcId="{D65F32FC-3051-49D1-B8B3-74E3ED976E3A}" destId="{F58584E9-F97A-4E21-927F-10AFD58F87EB}" srcOrd="3" destOrd="0" presId="urn:microsoft.com/office/officeart/2005/8/layout/funnel1"/>
    <dgm:cxn modelId="{B901D5F7-52B4-4AE1-AB47-94B34F9A7626}" type="presParOf" srcId="{D65F32FC-3051-49D1-B8B3-74E3ED976E3A}" destId="{D1B320FC-1436-4AF1-8D63-68854D84746D}" srcOrd="4" destOrd="0" presId="urn:microsoft.com/office/officeart/2005/8/layout/funnel1"/>
    <dgm:cxn modelId="{7F500BA3-CE2A-4DE7-A4C2-5FE60C29537C}" type="presParOf" srcId="{D65F32FC-3051-49D1-B8B3-74E3ED976E3A}" destId="{C1C7A53C-E1B7-47A3-99B6-3526F879758A}" srcOrd="5" destOrd="0" presId="urn:microsoft.com/office/officeart/2005/8/layout/funnel1"/>
    <dgm:cxn modelId="{E3E70666-D682-43AC-8D25-A97EE2F2B0FC}" type="presParOf" srcId="{D65F32FC-3051-49D1-B8B3-74E3ED976E3A}" destId="{AB523060-9CDC-49A2-B984-4AB137747F56}"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0D619-81FE-427F-84AB-A3AF4C51FFEE}">
      <dsp:nvSpPr>
        <dsp:cNvPr id="0" name=""/>
        <dsp:cNvSpPr/>
      </dsp:nvSpPr>
      <dsp:spPr>
        <a:xfrm>
          <a:off x="390782" y="455813"/>
          <a:ext cx="1428070" cy="495950"/>
        </a:xfrm>
        <a:prstGeom prst="ellipse">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A408AA61-4AA6-4D2A-A03E-67ED2B4CAFBA}">
      <dsp:nvSpPr>
        <dsp:cNvPr id="0" name=""/>
        <dsp:cNvSpPr/>
      </dsp:nvSpPr>
      <dsp:spPr>
        <a:xfrm>
          <a:off x="968652" y="1667713"/>
          <a:ext cx="276757" cy="182153"/>
        </a:xfrm>
        <a:prstGeom prst="down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5182EEC3-4846-4E02-A2D9-21A276C4BDE7}">
      <dsp:nvSpPr>
        <dsp:cNvPr id="0" name=""/>
        <dsp:cNvSpPr/>
      </dsp:nvSpPr>
      <dsp:spPr>
        <a:xfrm>
          <a:off x="-2" y="1886691"/>
          <a:ext cx="2214067" cy="365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latin typeface="Source Sans Pro" panose="020B0503030403020204" pitchFamily="34" charset="0"/>
              <a:ea typeface="Source Sans Pro" panose="020B0503030403020204" pitchFamily="34" charset="0"/>
            </a:rPr>
            <a:t>Predictions for Life-Saving Interventions</a:t>
          </a:r>
        </a:p>
      </dsp:txBody>
      <dsp:txXfrm>
        <a:off x="-2" y="1886691"/>
        <a:ext cx="2214067" cy="365851"/>
      </dsp:txXfrm>
    </dsp:sp>
    <dsp:sp modelId="{F58584E9-F97A-4E21-927F-10AFD58F87EB}">
      <dsp:nvSpPr>
        <dsp:cNvPr id="0" name=""/>
        <dsp:cNvSpPr/>
      </dsp:nvSpPr>
      <dsp:spPr>
        <a:xfrm>
          <a:off x="909979" y="1002023"/>
          <a:ext cx="498164" cy="49816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 </a:t>
          </a:r>
        </a:p>
      </dsp:txBody>
      <dsp:txXfrm>
        <a:off x="982933" y="1074977"/>
        <a:ext cx="352256" cy="352256"/>
      </dsp:txXfrm>
    </dsp:sp>
    <dsp:sp modelId="{D1B320FC-1436-4AF1-8D63-68854D84746D}">
      <dsp:nvSpPr>
        <dsp:cNvPr id="0" name=""/>
        <dsp:cNvSpPr/>
      </dsp:nvSpPr>
      <dsp:spPr>
        <a:xfrm>
          <a:off x="553515" y="616333"/>
          <a:ext cx="498164" cy="49816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311150">
            <a:lnSpc>
              <a:spcPct val="90000"/>
            </a:lnSpc>
            <a:spcBef>
              <a:spcPct val="0"/>
            </a:spcBef>
            <a:spcAft>
              <a:spcPct val="35000"/>
            </a:spcAft>
            <a:buNone/>
          </a:pPr>
          <a:r>
            <a:rPr lang="en-US" sz="700" kern="1200"/>
            <a:t> </a:t>
          </a:r>
        </a:p>
        <a:p>
          <a:pPr marL="57150" lvl="1" indent="-57150" algn="l" defTabSz="222250">
            <a:lnSpc>
              <a:spcPct val="90000"/>
            </a:lnSpc>
            <a:spcBef>
              <a:spcPct val="0"/>
            </a:spcBef>
            <a:spcAft>
              <a:spcPct val="15000"/>
            </a:spcAft>
            <a:buChar char="•"/>
          </a:pPr>
          <a:endParaRPr lang="en-US" sz="500" kern="1200"/>
        </a:p>
        <a:p>
          <a:pPr marL="57150" lvl="1" indent="-57150" algn="l" defTabSz="222250">
            <a:lnSpc>
              <a:spcPct val="90000"/>
            </a:lnSpc>
            <a:spcBef>
              <a:spcPct val="0"/>
            </a:spcBef>
            <a:spcAft>
              <a:spcPct val="15000"/>
            </a:spcAft>
            <a:buChar char="•"/>
          </a:pPr>
          <a:endParaRPr lang="en-US" sz="500" kern="1200"/>
        </a:p>
      </dsp:txBody>
      <dsp:txXfrm>
        <a:off x="626469" y="689287"/>
        <a:ext cx="352256" cy="352256"/>
      </dsp:txXfrm>
    </dsp:sp>
    <dsp:sp modelId="{C1C7A53C-E1B7-47A3-99B6-3526F879758A}">
      <dsp:nvSpPr>
        <dsp:cNvPr id="0" name=""/>
        <dsp:cNvSpPr/>
      </dsp:nvSpPr>
      <dsp:spPr>
        <a:xfrm>
          <a:off x="1062750" y="495888"/>
          <a:ext cx="498164" cy="49816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 </a:t>
          </a:r>
        </a:p>
      </dsp:txBody>
      <dsp:txXfrm>
        <a:off x="1135704" y="568842"/>
        <a:ext cx="352256" cy="352256"/>
      </dsp:txXfrm>
    </dsp:sp>
    <dsp:sp modelId="{AB523060-9CDC-49A2-B984-4AB137747F56}">
      <dsp:nvSpPr>
        <dsp:cNvPr id="0" name=""/>
        <dsp:cNvSpPr/>
      </dsp:nvSpPr>
      <dsp:spPr>
        <a:xfrm>
          <a:off x="306103" y="430275"/>
          <a:ext cx="1549844" cy="1239875"/>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5904C4-010F-4896-9D22-0FDDB5A0FF93}" type="datetimeFigureOut">
              <a:rPr lang="en-US" smtClean="0">
                <a:solidFill>
                  <a:schemeClr val="bg1">
                    <a:lumMod val="65000"/>
                  </a:schemeClr>
                </a:solidFill>
                <a:latin typeface="Tahoma" pitchFamily="34" charset="0"/>
                <a:ea typeface="Tahoma" pitchFamily="34" charset="0"/>
                <a:cs typeface="Tahoma" pitchFamily="34" charset="0"/>
              </a:rPr>
              <a:pPr/>
              <a:t>6/16/26</a:t>
            </a:fld>
            <a:endParaRPr lang="en-US" dirty="0">
              <a:solidFill>
                <a:schemeClr val="bg1">
                  <a:lumMod val="65000"/>
                </a:schemeClr>
              </a:solidFill>
              <a:latin typeface="Tahoma" pitchFamily="34" charset="0"/>
              <a:ea typeface="Tahoma" pitchFamily="34" charset="0"/>
              <a:cs typeface="Tahoma" pitchFamily="34"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a:solidFill>
                  <a:schemeClr val="bg1">
                    <a:lumMod val="65000"/>
                  </a:schemeClr>
                </a:solidFill>
                <a:latin typeface="Tahoma" pitchFamily="34" charset="0"/>
                <a:ea typeface="Tahoma" pitchFamily="34" charset="0"/>
                <a:cs typeface="Tahoma" pitchFamily="34" charset="0"/>
              </a:rPr>
              <a:t>Distribution Statement</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899D1F1-6DC0-4977-808C-FD0BF7AD2565}" type="slidenum">
              <a:rPr lang="en-US" smtClean="0">
                <a:solidFill>
                  <a:schemeClr val="bg1">
                    <a:lumMod val="65000"/>
                  </a:schemeClr>
                </a:solidFill>
                <a:latin typeface="Tahoma" pitchFamily="34" charset="0"/>
                <a:ea typeface="Tahoma" pitchFamily="34" charset="0"/>
                <a:cs typeface="Tahoma" pitchFamily="34" charset="0"/>
              </a:rPr>
              <a:pPr/>
              <a:t>‹#›</a:t>
            </a:fld>
            <a:endParaRPr lang="en-US" dirty="0">
              <a:solidFill>
                <a:schemeClr val="bg1">
                  <a:lumMod val="65000"/>
                </a:schemeClr>
              </a:solidFill>
              <a:latin typeface="Tahoma" pitchFamily="34" charset="0"/>
              <a:ea typeface="Tahoma" pitchFamily="34" charset="0"/>
              <a:cs typeface="Tahoma" pitchFamily="34" charset="0"/>
            </a:endParaRPr>
          </a:p>
        </p:txBody>
      </p:sp>
      <p:pic>
        <p:nvPicPr>
          <p:cNvPr id="2" name="Picture 1">
            <a:extLst>
              <a:ext uri="{FF2B5EF4-FFF2-40B4-BE49-F238E27FC236}">
                <a16:creationId xmlns:a16="http://schemas.microsoft.com/office/drawing/2014/main" id="{21472D17-4339-E86C-14D6-1EA5F07B44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8853" y="176644"/>
            <a:ext cx="1065105" cy="592908"/>
          </a:xfrm>
          <a:prstGeom prst="rect">
            <a:avLst/>
          </a:prstGeom>
        </p:spPr>
      </p:pic>
    </p:spTree>
    <p:extLst>
      <p:ext uri="{BB962C8B-B14F-4D97-AF65-F5344CB8AC3E}">
        <p14:creationId xmlns:p14="http://schemas.microsoft.com/office/powerpoint/2010/main" val="1294592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solidFill>
                  <a:schemeClr val="bg1">
                    <a:lumMod val="65000"/>
                  </a:schemeClr>
                </a:solidFill>
                <a:latin typeface="Tahoma" pitchFamily="34" charset="0"/>
                <a:ea typeface="Tahoma" pitchFamily="34" charset="0"/>
                <a:cs typeface="Tahoma" pitchFamily="34" charset="0"/>
              </a:defRPr>
            </a:lvl1pPr>
          </a:lstStyle>
          <a:p>
            <a:fld id="{92715C0D-0E45-40B4-BE1B-664AAA8E6B7F}" type="datetimeFigureOut">
              <a:rPr lang="en-US" smtClean="0"/>
              <a:pPr/>
              <a:t>6/16/26</a:t>
            </a:fld>
            <a:endParaRPr lang="en-US" dirty="0"/>
          </a:p>
        </p:txBody>
      </p:sp>
      <p:sp>
        <p:nvSpPr>
          <p:cNvPr id="4" name="Slide Image Placeholder 3"/>
          <p:cNvSpPr>
            <a:spLocks noGrp="1" noRot="1" noChangeAspect="1"/>
          </p:cNvSpPr>
          <p:nvPr>
            <p:ph type="sldImg" idx="2"/>
          </p:nvPr>
        </p:nvSpPr>
        <p:spPr>
          <a:xfrm>
            <a:off x="406400" y="895350"/>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648200"/>
            <a:ext cx="5608320" cy="395097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solidFill>
                  <a:schemeClr val="bg1">
                    <a:lumMod val="65000"/>
                  </a:schemeClr>
                </a:solidFill>
                <a:latin typeface="Tahoma" pitchFamily="34" charset="0"/>
                <a:ea typeface="Tahoma" pitchFamily="34" charset="0"/>
                <a:cs typeface="Tahoma" pitchFamily="34" charset="0"/>
              </a:defRPr>
            </a:lvl1pPr>
          </a:lstStyle>
          <a:p>
            <a:r>
              <a:rPr lang="en-US" dirty="0"/>
              <a:t>Distribution Statement</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solidFill>
                  <a:schemeClr val="bg1">
                    <a:lumMod val="65000"/>
                  </a:schemeClr>
                </a:solidFill>
                <a:latin typeface="Tahoma" pitchFamily="34" charset="0"/>
                <a:ea typeface="Tahoma" pitchFamily="34" charset="0"/>
                <a:cs typeface="Tahoma" pitchFamily="34" charset="0"/>
              </a:defRPr>
            </a:lvl1pPr>
          </a:lstStyle>
          <a:p>
            <a:fld id="{639B577F-6036-4BCD-9021-A736CBC28733}" type="slidenum">
              <a:rPr lang="en-US" smtClean="0"/>
              <a:pPr/>
              <a:t>‹#›</a:t>
            </a:fld>
            <a:endParaRPr lang="en-US" dirty="0"/>
          </a:p>
        </p:txBody>
      </p:sp>
      <p:pic>
        <p:nvPicPr>
          <p:cNvPr id="2" name="Picture 1">
            <a:extLst>
              <a:ext uri="{FF2B5EF4-FFF2-40B4-BE49-F238E27FC236}">
                <a16:creationId xmlns:a16="http://schemas.microsoft.com/office/drawing/2014/main" id="{01A0D950-07C9-53C3-2A0C-9886CC9988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6399" y="169820"/>
            <a:ext cx="985673" cy="548691"/>
          </a:xfrm>
          <a:prstGeom prst="rect">
            <a:avLst/>
          </a:prstGeom>
        </p:spPr>
      </p:pic>
    </p:spTree>
    <p:extLst>
      <p:ext uri="{BB962C8B-B14F-4D97-AF65-F5344CB8AC3E}">
        <p14:creationId xmlns:p14="http://schemas.microsoft.com/office/powerpoint/2010/main" val="618633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itchFamily="34" charset="0"/>
        <a:ea typeface="Tahoma" pitchFamily="34" charset="0"/>
        <a:cs typeface="Tahoma" pitchFamily="34" charset="0"/>
      </a:defRPr>
    </a:lvl1pPr>
    <a:lvl2pPr marL="457200" algn="l" defTabSz="914400" rtl="0" eaLnBrk="1" latinLnBrk="0" hangingPunct="1">
      <a:defRPr sz="1200" kern="1200">
        <a:solidFill>
          <a:schemeClr val="tx1"/>
        </a:solidFill>
        <a:latin typeface="Tahoma" pitchFamily="34" charset="0"/>
        <a:ea typeface="Tahoma" pitchFamily="34" charset="0"/>
        <a:cs typeface="Tahoma" pitchFamily="34" charset="0"/>
      </a:defRPr>
    </a:lvl2pPr>
    <a:lvl3pPr marL="914400" algn="l" defTabSz="914400" rtl="0" eaLnBrk="1" latinLnBrk="0" hangingPunct="1">
      <a:defRPr sz="1200" kern="1200">
        <a:solidFill>
          <a:schemeClr val="tx1"/>
        </a:solidFill>
        <a:latin typeface="Tahoma" pitchFamily="34" charset="0"/>
        <a:ea typeface="Tahoma" pitchFamily="34" charset="0"/>
        <a:cs typeface="Tahoma" pitchFamily="34" charset="0"/>
      </a:defRPr>
    </a:lvl3pPr>
    <a:lvl4pPr marL="1371600" algn="l" defTabSz="914400" rtl="0" eaLnBrk="1" latinLnBrk="0" hangingPunct="1">
      <a:defRPr sz="1200" kern="1200">
        <a:solidFill>
          <a:schemeClr val="tx1"/>
        </a:solidFill>
        <a:latin typeface="Tahoma" pitchFamily="34" charset="0"/>
        <a:ea typeface="Tahoma" pitchFamily="34" charset="0"/>
        <a:cs typeface="Tahoma" pitchFamily="34" charset="0"/>
      </a:defRPr>
    </a:lvl4pPr>
    <a:lvl5pPr marL="1828800" algn="l" defTabSz="914400" rtl="0" eaLnBrk="1" latinLnBrk="0" hangingPunct="1">
      <a:defRPr sz="1200" kern="1200">
        <a:solidFill>
          <a:schemeClr val="tx1"/>
        </a:solidFill>
        <a:latin typeface="Tahoma" pitchFamily="34" charset="0"/>
        <a:ea typeface="Tahoma" pitchFamily="34" charset="0"/>
        <a:cs typeface="Tahoma"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9B577F-6036-4BCD-9021-A736CBC28733}" type="slidenum">
              <a:rPr lang="en-US" smtClean="0"/>
              <a:pPr/>
              <a:t>1</a:t>
            </a:fld>
            <a:endParaRPr lang="en-US" dirty="0"/>
          </a:p>
        </p:txBody>
      </p:sp>
    </p:spTree>
    <p:extLst>
      <p:ext uri="{BB962C8B-B14F-4D97-AF65-F5344CB8AC3E}">
        <p14:creationId xmlns:p14="http://schemas.microsoft.com/office/powerpoint/2010/main" val="54709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95350"/>
            <a:ext cx="1625600" cy="914400"/>
          </a:xfrm>
        </p:spPr>
      </p:sp>
      <p:sp>
        <p:nvSpPr>
          <p:cNvPr id="3" name="Notes Placeholder 2"/>
          <p:cNvSpPr>
            <a:spLocks noGrp="1"/>
          </p:cNvSpPr>
          <p:nvPr>
            <p:ph type="body" idx="1"/>
          </p:nvPr>
        </p:nvSpPr>
        <p:spPr>
          <a:xfrm>
            <a:off x="701040" y="1809750"/>
            <a:ext cx="5608320" cy="678942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u="none"/>
          </a:p>
        </p:txBody>
      </p:sp>
      <p:sp>
        <p:nvSpPr>
          <p:cNvPr id="4" name="Slide Number Placeholder 3"/>
          <p:cNvSpPr>
            <a:spLocks noGrp="1"/>
          </p:cNvSpPr>
          <p:nvPr>
            <p:ph type="sldNum" sz="quarter" idx="5"/>
          </p:nvPr>
        </p:nvSpPr>
        <p:spPr/>
        <p:txBody>
          <a:bodyPr/>
          <a:lstStyle/>
          <a:p>
            <a:fld id="{639B577F-6036-4BCD-9021-A736CBC28733}" type="slidenum">
              <a:rPr lang="en-US" smtClean="0"/>
              <a:pPr/>
              <a:t>17</a:t>
            </a:fld>
            <a:endParaRPr lang="en-US"/>
          </a:p>
        </p:txBody>
      </p:sp>
    </p:spTree>
    <p:extLst>
      <p:ext uri="{BB962C8B-B14F-4D97-AF65-F5344CB8AC3E}">
        <p14:creationId xmlns:p14="http://schemas.microsoft.com/office/powerpoint/2010/main" val="1428761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682625"/>
            <a:ext cx="3502025" cy="1970088"/>
          </a:xfrm>
        </p:spPr>
      </p:sp>
      <p:sp>
        <p:nvSpPr>
          <p:cNvPr id="3" name="Notes Placeholder 2"/>
          <p:cNvSpPr>
            <a:spLocks noGrp="1"/>
          </p:cNvSpPr>
          <p:nvPr>
            <p:ph type="body" idx="1"/>
          </p:nvPr>
        </p:nvSpPr>
        <p:spPr>
          <a:xfrm>
            <a:off x="444500" y="2768600"/>
            <a:ext cx="6200140" cy="6314440"/>
          </a:xfrm>
        </p:spPr>
        <p:txBody>
          <a:bodyPr>
            <a:normAutofit/>
          </a:bodyPr>
          <a:lstStyle/>
          <a:p>
            <a:pPr marL="171450" indent="-171450">
              <a:buFont typeface="Arial" panose="020B0604020202020204" pitchFamily="34" charset="0"/>
              <a:buChar char="•"/>
            </a:pPr>
            <a:endParaRPr lang="en-US" sz="1800"/>
          </a:p>
        </p:txBody>
      </p:sp>
      <p:sp>
        <p:nvSpPr>
          <p:cNvPr id="4" name="Slide Number Placeholder 3"/>
          <p:cNvSpPr>
            <a:spLocks noGrp="1"/>
          </p:cNvSpPr>
          <p:nvPr>
            <p:ph type="sldNum" sz="quarter" idx="5"/>
          </p:nvPr>
        </p:nvSpPr>
        <p:spPr/>
        <p:txBody>
          <a:bodyPr/>
          <a:lstStyle/>
          <a:p>
            <a:fld id="{639B577F-6036-4BCD-9021-A736CBC28733}" type="slidenum">
              <a:rPr lang="en-US" smtClean="0"/>
              <a:pPr/>
              <a:t>18</a:t>
            </a:fld>
            <a:endParaRPr lang="en-US"/>
          </a:p>
        </p:txBody>
      </p:sp>
    </p:spTree>
    <p:extLst>
      <p:ext uri="{BB962C8B-B14F-4D97-AF65-F5344CB8AC3E}">
        <p14:creationId xmlns:p14="http://schemas.microsoft.com/office/powerpoint/2010/main" val="126652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565B-A77D-3ECB-646B-73A80FAA7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CD675-AC74-3828-610B-0E4FF3C8BE2F}"/>
              </a:ext>
            </a:extLst>
          </p:cNvPr>
          <p:cNvSpPr>
            <a:spLocks noGrp="1" noRot="1" noChangeAspect="1"/>
          </p:cNvSpPr>
          <p:nvPr>
            <p:ph type="sldImg"/>
          </p:nvPr>
        </p:nvSpPr>
        <p:spPr>
          <a:xfrm>
            <a:off x="406400" y="895350"/>
            <a:ext cx="6197600" cy="3486150"/>
          </a:xfrm>
        </p:spPr>
      </p:sp>
      <p:sp>
        <p:nvSpPr>
          <p:cNvPr id="3" name="Notes Placeholder 2">
            <a:extLst>
              <a:ext uri="{FF2B5EF4-FFF2-40B4-BE49-F238E27FC236}">
                <a16:creationId xmlns:a16="http://schemas.microsoft.com/office/drawing/2014/main" id="{08950934-8774-40A6-700E-31DD7DFCE3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0919E6-2051-4222-30C9-EEE61F40559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smtClean="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32767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8DE84-B0D5-4BE4-B8F0-60FA18A367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Tahoma" pitchFamily="34" charset="0"/>
              <a:cs typeface="Tahoma" pitchFamily="34" charset="0"/>
            </a:endParaRPr>
          </a:p>
        </p:txBody>
      </p:sp>
    </p:spTree>
    <p:extLst>
      <p:ext uri="{BB962C8B-B14F-4D97-AF65-F5344CB8AC3E}">
        <p14:creationId xmlns:p14="http://schemas.microsoft.com/office/powerpoint/2010/main" val="271448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smtClean="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71965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885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5910F-47B4-2A87-3044-D9C65BB2B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81679-E294-5E31-40FD-B080CDFF2F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EE79A2-3FE9-6B41-D721-459F1206F0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0C8E5D-AEBC-753B-A693-E7B421B98B5E}"/>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9607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smtClean="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
        <p:nvSpPr>
          <p:cNvPr id="6" name="Notes Placeholder 5">
            <a:extLst>
              <a:ext uri="{FF2B5EF4-FFF2-40B4-BE49-F238E27FC236}">
                <a16:creationId xmlns:a16="http://schemas.microsoft.com/office/drawing/2014/main" id="{7A1D9F12-67EC-4B25-A4EE-5DD1AD467011}"/>
              </a:ext>
            </a:extLst>
          </p:cNvPr>
          <p:cNvSpPr>
            <a:spLocks noGrp="1"/>
          </p:cNvSpPr>
          <p:nvPr>
            <p:ph type="body" sz="quarter" idx="3"/>
          </p:nvPr>
        </p:nvSpPr>
        <p:spPr/>
        <p:txBody>
          <a:bodyPr>
            <a:normAutofit/>
          </a:bodyPr>
          <a:lstStyle/>
          <a:p>
            <a:endParaRPr lang="en-US"/>
          </a:p>
        </p:txBody>
      </p:sp>
    </p:spTree>
    <p:extLst>
      <p:ext uri="{BB962C8B-B14F-4D97-AF65-F5344CB8AC3E}">
        <p14:creationId xmlns:p14="http://schemas.microsoft.com/office/powerpoint/2010/main" val="286226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C50A-EA6D-774B-99B0-1153DF3E7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9A609-5153-7B69-16CF-43173CD95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39391-FFFB-7E97-B404-58ED57766F72}"/>
              </a:ext>
            </a:extLst>
          </p:cNvPr>
          <p:cNvSpPr>
            <a:spLocks noGrp="1"/>
          </p:cNvSpPr>
          <p:nvPr>
            <p:ph type="body" idx="1"/>
          </p:nvPr>
        </p:nvSpPr>
        <p:spPr/>
        <p:txBody>
          <a:bodyPr/>
          <a:lstStyle/>
          <a:p>
            <a:r>
              <a:rPr lang="en-US" b="1" u="sng"/>
              <a:t>Citation: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a:t>Ma JJ</a:t>
            </a:r>
            <a:r>
              <a:rPr lang="en-US" sz="1200"/>
              <a:t>, Zhang B. Diagnosis of an actively bleeding brachial artery hematoma by contrast-enhanced ultrasound: A case report. World J Clin Cases 2020; 8(17): 3835-3840 (link: </a:t>
            </a:r>
            <a:r>
              <a:rPr lang="en-US" sz="1000"/>
              <a:t>https://www.wjgnet.com/2307-8960/full/v8/i17/3835.htm </a:t>
            </a:r>
            <a:endParaRPr lang="en-US" sz="1000">
              <a:highlight>
                <a:srgbClr val="FFFF00"/>
              </a:highlight>
            </a:endParaRPr>
          </a:p>
          <a:p>
            <a:endParaRPr lang="en-US"/>
          </a:p>
        </p:txBody>
      </p:sp>
      <p:sp>
        <p:nvSpPr>
          <p:cNvPr id="4" name="Slide Number Placeholder 3">
            <a:extLst>
              <a:ext uri="{FF2B5EF4-FFF2-40B4-BE49-F238E27FC236}">
                <a16:creationId xmlns:a16="http://schemas.microsoft.com/office/drawing/2014/main" id="{92E1880D-2A73-381C-3448-615A37C6BC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smtClean="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3131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47DF7-1C84-E7BB-6B16-7096529C2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8BFAF-2DA0-6287-DF9F-14E5389946B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021B5C-D62F-2CF2-73F2-B759F7211F57}"/>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BF0C5BE7-E06E-123B-65AC-F622638C86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smtClean="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571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8A828-81BE-5279-9977-C8DBA720E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9F886-7828-943E-2347-CF513F9B4D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FB3661-41AF-6956-4F66-B86A3D2285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DFF2F8-F142-8437-2284-0A7A246D67BC}"/>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07166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28EAC-3813-53BC-504F-B503B9B16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84F3F-B0F5-7810-D6A4-3E789BA8E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9074B-CD65-0A6D-B817-14E05A651C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0C08C3-4EE1-8A62-DB8D-A67C86A6F7BC}"/>
              </a:ext>
            </a:extLst>
          </p:cNvPr>
          <p:cNvSpPr>
            <a:spLocks noGrp="1"/>
          </p:cNvSpPr>
          <p:nvPr>
            <p:ph type="sldNum" sz="quarter" idx="5"/>
          </p:nvPr>
        </p:nvSpPr>
        <p:spPr/>
        <p:txBody>
          <a:bodyPr/>
          <a:lstStyle/>
          <a:p>
            <a:fld id="{639B577F-6036-4BCD-9021-A736CBC28733}" type="slidenum">
              <a:rPr lang="en-US" smtClean="0"/>
              <a:pPr/>
              <a:t>16</a:t>
            </a:fld>
            <a:endParaRPr lang="en-US"/>
          </a:p>
        </p:txBody>
      </p:sp>
    </p:spTree>
    <p:extLst>
      <p:ext uri="{BB962C8B-B14F-4D97-AF65-F5344CB8AC3E}">
        <p14:creationId xmlns:p14="http://schemas.microsoft.com/office/powerpoint/2010/main" val="2421596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p:nvPr>
        </p:nvSpPr>
        <p:spPr>
          <a:xfrm>
            <a:off x="910167" y="1456511"/>
            <a:ext cx="10363200" cy="457200"/>
          </a:xfrm>
        </p:spPr>
        <p:txBody>
          <a:bodyPr anchor="b" anchorCtr="0"/>
          <a:lstStyle>
            <a:lvl1pPr algn="ctr">
              <a:defRPr sz="2400" b="1">
                <a:latin typeface="Tahoma" pitchFamily="34" charset="0"/>
                <a:ea typeface="Tahoma" pitchFamily="34" charset="0"/>
                <a:cs typeface="Tahoma" pitchFamily="34" charset="0"/>
              </a:defRPr>
            </a:lvl1pPr>
          </a:lstStyle>
          <a:p>
            <a:r>
              <a:rPr lang="en-US"/>
              <a:t>Click to edit Master title style</a:t>
            </a:r>
            <a:endParaRPr lang="en-US" dirty="0"/>
          </a:p>
        </p:txBody>
      </p:sp>
      <p:sp>
        <p:nvSpPr>
          <p:cNvPr id="6" name="Subtitle 2"/>
          <p:cNvSpPr>
            <a:spLocks noGrp="1"/>
          </p:cNvSpPr>
          <p:nvPr>
            <p:ph type="subTitle" idx="1" hasCustomPrompt="1"/>
          </p:nvPr>
        </p:nvSpPr>
        <p:spPr>
          <a:xfrm>
            <a:off x="1828800" y="2057400"/>
            <a:ext cx="8534400" cy="1752600"/>
          </a:xfrm>
        </p:spPr>
        <p:txBody>
          <a:bodyPr/>
          <a:lstStyle>
            <a:lvl1pPr marL="0" indent="0" algn="ctr">
              <a:buNone/>
              <a:defRPr sz="1800">
                <a:latin typeface="Tahoma" pitchFamily="34" charset="0"/>
                <a:ea typeface="Tahoma" pitchFamily="34" charset="0"/>
                <a:cs typeface="Tahom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briefer names</a:t>
            </a:r>
          </a:p>
        </p:txBody>
      </p:sp>
      <p:cxnSp>
        <p:nvCxnSpPr>
          <p:cNvPr id="7" name="Straight Connector 6"/>
          <p:cNvCxnSpPr>
            <a:cxnSpLocks noChangeShapeType="1"/>
          </p:cNvCxnSpPr>
          <p:nvPr userDrawn="1"/>
        </p:nvCxnSpPr>
        <p:spPr bwMode="auto">
          <a:xfrm>
            <a:off x="508000" y="1979616"/>
            <a:ext cx="11176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9" name="Text Placeholder 8"/>
          <p:cNvSpPr>
            <a:spLocks noGrp="1"/>
          </p:cNvSpPr>
          <p:nvPr>
            <p:ph type="body" sz="quarter" idx="12" hasCustomPrompt="1"/>
          </p:nvPr>
        </p:nvSpPr>
        <p:spPr>
          <a:xfrm>
            <a:off x="1834195" y="4049487"/>
            <a:ext cx="8524567" cy="720221"/>
          </a:xfrm>
        </p:spPr>
        <p:txBody>
          <a:bodyPr/>
          <a:lstStyle>
            <a:lvl1pPr algn="ctr" eaLnBrk="1" hangingPunct="1">
              <a:defRPr sz="1600">
                <a:solidFill>
                  <a:schemeClr val="bg1">
                    <a:lumMod val="65000"/>
                  </a:schemeClr>
                </a:solidFill>
              </a:defRPr>
            </a:lvl1pPr>
          </a:lstStyle>
          <a:p>
            <a:pPr eaLnBrk="1" hangingPunct="1"/>
            <a:r>
              <a:rPr lang="en-US" dirty="0">
                <a:latin typeface="Tahoma" charset="0"/>
              </a:rPr>
              <a:t>Click to edit “Briefing prepared for”</a:t>
            </a:r>
          </a:p>
        </p:txBody>
      </p:sp>
      <p:sp>
        <p:nvSpPr>
          <p:cNvPr id="11" name="Text Placeholder 10"/>
          <p:cNvSpPr>
            <a:spLocks noGrp="1"/>
          </p:cNvSpPr>
          <p:nvPr>
            <p:ph type="body" sz="quarter" idx="13" hasCustomPrompt="1"/>
          </p:nvPr>
        </p:nvSpPr>
        <p:spPr>
          <a:xfrm>
            <a:off x="3653367" y="4790049"/>
            <a:ext cx="4876799" cy="322825"/>
          </a:xfrm>
        </p:spPr>
        <p:txBody>
          <a:bodyPr/>
          <a:lstStyle>
            <a:lvl1pPr algn="ctr" eaLnBrk="1" hangingPunct="1">
              <a:defRPr sz="1600">
                <a:solidFill>
                  <a:schemeClr val="bg1">
                    <a:lumMod val="65000"/>
                  </a:schemeClr>
                </a:solidFill>
              </a:defRPr>
            </a:lvl1pPr>
          </a:lstStyle>
          <a:p>
            <a:pPr eaLnBrk="1" hangingPunct="1"/>
            <a:r>
              <a:rPr lang="en-US" dirty="0">
                <a:latin typeface="Tahoma" charset="0"/>
              </a:rPr>
              <a:t>Click to edit Date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30281" y="5207387"/>
            <a:ext cx="1722970" cy="959120"/>
          </a:xfrm>
          <a:prstGeom prst="rect">
            <a:avLst/>
          </a:prstGeom>
        </p:spPr>
      </p:pic>
    </p:spTree>
    <p:extLst>
      <p:ext uri="{BB962C8B-B14F-4D97-AF65-F5344CB8AC3E}">
        <p14:creationId xmlns:p14="http://schemas.microsoft.com/office/powerpoint/2010/main" val="349861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_Four_Box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609604" y="1066800"/>
            <a:ext cx="5377545"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quarter" idx="14"/>
          </p:nvPr>
        </p:nvSpPr>
        <p:spPr>
          <a:xfrm>
            <a:off x="6193975" y="1066800"/>
            <a:ext cx="5490031"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5"/>
          </p:nvPr>
        </p:nvSpPr>
        <p:spPr>
          <a:xfrm>
            <a:off x="6193970" y="3521528"/>
            <a:ext cx="5490031"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quarter" idx="16"/>
          </p:nvPr>
        </p:nvSpPr>
        <p:spPr>
          <a:xfrm>
            <a:off x="605976" y="3529693"/>
            <a:ext cx="5377545"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cxnSp>
        <p:nvCxnSpPr>
          <p:cNvPr id="12" name="Straight Connector 11"/>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5949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_Six_Box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6" name="Content Placeholder 2"/>
          <p:cNvSpPr>
            <a:spLocks noGrp="1"/>
          </p:cNvSpPr>
          <p:nvPr>
            <p:ph sz="quarter" idx="13"/>
          </p:nvPr>
        </p:nvSpPr>
        <p:spPr>
          <a:xfrm>
            <a:off x="609600" y="1066800"/>
            <a:ext cx="3556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4"/>
          </p:nvPr>
        </p:nvSpPr>
        <p:spPr>
          <a:xfrm>
            <a:off x="4368800" y="1066800"/>
            <a:ext cx="3556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quarter" idx="15"/>
          </p:nvPr>
        </p:nvSpPr>
        <p:spPr>
          <a:xfrm>
            <a:off x="616857" y="3535137"/>
            <a:ext cx="3556000" cy="2359479"/>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8120743" y="1066800"/>
            <a:ext cx="3556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7"/>
          </p:nvPr>
        </p:nvSpPr>
        <p:spPr>
          <a:xfrm>
            <a:off x="8128000" y="3535137"/>
            <a:ext cx="3556000" cy="2359479"/>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quarter" idx="18"/>
          </p:nvPr>
        </p:nvSpPr>
        <p:spPr>
          <a:xfrm>
            <a:off x="4376059" y="3537858"/>
            <a:ext cx="3556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cxnSp>
        <p:nvCxnSpPr>
          <p:cNvPr id="15" name="Straight Connector 14"/>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66887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_Captio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4"/>
          </p:nvPr>
        </p:nvSpPr>
        <p:spPr>
          <a:xfrm>
            <a:off x="4713516" y="1066801"/>
            <a:ext cx="6970485" cy="4811486"/>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p:cNvSpPr>
            <a:spLocks noGrp="1"/>
          </p:cNvSpPr>
          <p:nvPr>
            <p:ph type="body" sz="quarter" idx="15"/>
          </p:nvPr>
        </p:nvSpPr>
        <p:spPr>
          <a:xfrm>
            <a:off x="751422" y="1763489"/>
            <a:ext cx="3831468" cy="4115027"/>
          </a:xfrm>
        </p:spPr>
        <p:txBody>
          <a:bodyPr/>
          <a:lstStyle>
            <a:lvl1pPr>
              <a:defRPr sz="1400"/>
            </a:lvl1pPr>
          </a:lstStyle>
          <a:p>
            <a:pPr lvl="0"/>
            <a:r>
              <a:rPr lang="en-US"/>
              <a:t>Click to edit Master text styles</a:t>
            </a:r>
          </a:p>
        </p:txBody>
      </p:sp>
      <p:sp>
        <p:nvSpPr>
          <p:cNvPr id="7" name="Text Placeholder 3"/>
          <p:cNvSpPr>
            <a:spLocks noGrp="1"/>
          </p:cNvSpPr>
          <p:nvPr>
            <p:ph type="body" sz="quarter" idx="16"/>
          </p:nvPr>
        </p:nvSpPr>
        <p:spPr>
          <a:xfrm>
            <a:off x="762002" y="1066800"/>
            <a:ext cx="3828143" cy="696687"/>
          </a:xfrm>
        </p:spPr>
        <p:txBody>
          <a:bodyPr anchor="b"/>
          <a:lstStyle>
            <a:lvl1pPr algn="l">
              <a:defRPr sz="2000" b="1" baseline="0"/>
            </a:lvl1pPr>
          </a:lstStyle>
          <a:p>
            <a:pPr lvl="0"/>
            <a:r>
              <a:rPr lang="en-US"/>
              <a:t>Click to edit Master text styles</a:t>
            </a:r>
          </a:p>
          <a:p>
            <a:pPr lvl="1"/>
            <a:r>
              <a:rPr lang="en-US"/>
              <a:t>Second level</a:t>
            </a:r>
          </a:p>
        </p:txBody>
      </p:sp>
      <p:sp>
        <p:nvSpPr>
          <p:cNvPr id="10"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cxnSp>
        <p:nvCxnSpPr>
          <p:cNvPr id="11" name="Straight Connector 10"/>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9653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luding_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extBox 4"/>
          <p:cNvSpPr txBox="1"/>
          <p:nvPr userDrawn="1"/>
        </p:nvSpPr>
        <p:spPr>
          <a:xfrm>
            <a:off x="4550365" y="3979891"/>
            <a:ext cx="3030308" cy="369332"/>
          </a:xfrm>
          <a:prstGeom prst="rect">
            <a:avLst/>
          </a:prstGeom>
          <a:noFill/>
        </p:spPr>
        <p:txBody>
          <a:bodyPr wrap="square" rtlCol="0">
            <a:spAutoFit/>
          </a:bodyPr>
          <a:lstStyle/>
          <a:p>
            <a:pPr lvl="0" algn="ctr"/>
            <a:r>
              <a:rPr lang="en-US" sz="1800" dirty="0">
                <a:latin typeface="Tahoma" pitchFamily="34" charset="0"/>
                <a:ea typeface="Tahoma" pitchFamily="34" charset="0"/>
                <a:cs typeface="Tahoma" pitchFamily="34" charset="0"/>
              </a:rPr>
              <a:t>www.darpa.mil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50364" y="2222047"/>
            <a:ext cx="3030308" cy="1686871"/>
          </a:xfrm>
          <a:prstGeom prst="rect">
            <a:avLst/>
          </a:prstGeom>
        </p:spPr>
      </p:pic>
    </p:spTree>
    <p:extLst>
      <p:ext uri="{BB962C8B-B14F-4D97-AF65-F5344CB8AC3E}">
        <p14:creationId xmlns:p14="http://schemas.microsoft.com/office/powerpoint/2010/main" val="43128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Y17_Staffer_Quad_1">
    <p:spTree>
      <p:nvGrpSpPr>
        <p:cNvPr id="1" name=""/>
        <p:cNvGrpSpPr/>
        <p:nvPr/>
      </p:nvGrpSpPr>
      <p:grpSpPr>
        <a:xfrm>
          <a:off x="0" y="0"/>
          <a:ext cx="0" cy="0"/>
          <a:chOff x="0" y="0"/>
          <a:chExt cx="0" cy="0"/>
        </a:xfrm>
      </p:grpSpPr>
      <p:sp>
        <p:nvSpPr>
          <p:cNvPr id="74" name="Text Placeholder 73"/>
          <p:cNvSpPr>
            <a:spLocks noGrp="1"/>
          </p:cNvSpPr>
          <p:nvPr>
            <p:ph type="body" sz="quarter" idx="36" hasCustomPrompt="1"/>
          </p:nvPr>
        </p:nvSpPr>
        <p:spPr>
          <a:xfrm>
            <a:off x="262875" y="4077691"/>
            <a:ext cx="5718048" cy="2157984"/>
          </a:xfrm>
        </p:spPr>
        <p:txBody>
          <a:bodyPr/>
          <a:lstStyle>
            <a:lvl1pPr marL="0" indent="0">
              <a:defRPr sz="1200" baseline="0"/>
            </a:lvl1pPr>
          </a:lstStyle>
          <a:p>
            <a:pPr lvl="0"/>
            <a:r>
              <a:rPr lang="en-US" dirty="0"/>
              <a:t>(What are you trying to accomplish and what is the desired end state)</a:t>
            </a:r>
          </a:p>
        </p:txBody>
      </p:sp>
      <p:sp>
        <p:nvSpPr>
          <p:cNvPr id="71" name="Text Placeholder 70"/>
          <p:cNvSpPr>
            <a:spLocks noGrp="1"/>
          </p:cNvSpPr>
          <p:nvPr>
            <p:ph type="body" sz="quarter" idx="35" hasCustomPrompt="1"/>
          </p:nvPr>
        </p:nvSpPr>
        <p:spPr>
          <a:xfrm>
            <a:off x="262875" y="1592626"/>
            <a:ext cx="5718048" cy="2157984"/>
          </a:xfrm>
        </p:spPr>
        <p:txBody>
          <a:bodyPr/>
          <a:lstStyle>
            <a:lvl1pPr marL="0" indent="0">
              <a:defRPr sz="1200" baseline="0"/>
            </a:lvl1pPr>
          </a:lstStyle>
          <a:p>
            <a:pPr lvl="0"/>
            <a:r>
              <a:rPr lang="en-US" dirty="0"/>
              <a:t>(Give a broad overview of the program here)</a:t>
            </a:r>
          </a:p>
        </p:txBody>
      </p:sp>
      <p:cxnSp>
        <p:nvCxnSpPr>
          <p:cNvPr id="11" name="Straight Connector 10"/>
          <p:cNvCxnSpPr/>
          <p:nvPr userDrawn="1"/>
        </p:nvCxnSpPr>
        <p:spPr bwMode="auto">
          <a:xfrm>
            <a:off x="0" y="3825875"/>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11"/>
          <p:cNvCxnSpPr/>
          <p:nvPr userDrawn="1"/>
        </p:nvCxnSpPr>
        <p:spPr bwMode="auto">
          <a:xfrm>
            <a:off x="6096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15" name="Text Placeholder 6"/>
          <p:cNvSpPr>
            <a:spLocks noGrp="1"/>
          </p:cNvSpPr>
          <p:nvPr>
            <p:ph type="body" sz="quarter" idx="14" hasCustomPrompt="1"/>
          </p:nvPr>
        </p:nvSpPr>
        <p:spPr>
          <a:xfrm>
            <a:off x="6273660" y="1592626"/>
            <a:ext cx="5718048" cy="2157984"/>
          </a:xfrm>
        </p:spPr>
        <p:txBody>
          <a:bodyPr/>
          <a:lstStyle>
            <a:lvl1pPr marL="0" indent="0">
              <a:defRPr sz="1200" baseline="0"/>
            </a:lvl1pPr>
          </a:lstStyle>
          <a:p>
            <a:pPr lvl="0"/>
            <a:r>
              <a:rPr lang="en-US" dirty="0"/>
              <a:t>Upcoming Key Decisions:</a:t>
            </a:r>
          </a:p>
          <a:p>
            <a:pPr lvl="0"/>
            <a:endParaRPr lang="en-US" dirty="0"/>
          </a:p>
          <a:p>
            <a:pPr lvl="0"/>
            <a:r>
              <a:rPr lang="en-US" dirty="0"/>
              <a:t>Transition: (Define stages of transition – 6.1, 6.2, 6.3</a:t>
            </a:r>
          </a:p>
          <a:p>
            <a:pPr lvl="0"/>
            <a:endParaRPr lang="en-US" dirty="0"/>
          </a:p>
          <a:p>
            <a:pPr lvl="0"/>
            <a:r>
              <a:rPr lang="en-US" dirty="0"/>
              <a:t>Technical Risk</a:t>
            </a:r>
          </a:p>
        </p:txBody>
      </p:sp>
      <p:sp>
        <p:nvSpPr>
          <p:cNvPr id="17" name="TextBox 16"/>
          <p:cNvSpPr txBox="1"/>
          <p:nvPr userDrawn="1"/>
        </p:nvSpPr>
        <p:spPr>
          <a:xfrm>
            <a:off x="1200151" y="1363190"/>
            <a:ext cx="3619503" cy="276999"/>
          </a:xfrm>
          <a:prstGeom prst="rect">
            <a:avLst/>
          </a:prstGeom>
          <a:noFill/>
        </p:spPr>
        <p:txBody>
          <a:bodyPr wrap="square" rtlCol="0">
            <a:spAutoFit/>
          </a:bodyPr>
          <a:lstStyle/>
          <a:p>
            <a:pPr algn="ctr"/>
            <a:r>
              <a:rPr lang="en-US" sz="1200" b="1" dirty="0">
                <a:solidFill>
                  <a:prstClr val="black"/>
                </a:solidFill>
                <a:ea typeface="Tahoma" pitchFamily="34" charset="0"/>
                <a:cs typeface="Tahoma" pitchFamily="34" charset="0"/>
              </a:rPr>
              <a:t>PROGRAM OVERVIEW</a:t>
            </a:r>
          </a:p>
        </p:txBody>
      </p:sp>
      <p:sp>
        <p:nvSpPr>
          <p:cNvPr id="18" name="TextBox 17"/>
          <p:cNvSpPr txBox="1"/>
          <p:nvPr userDrawn="1"/>
        </p:nvSpPr>
        <p:spPr>
          <a:xfrm>
            <a:off x="7454898" y="1365363"/>
            <a:ext cx="3619503" cy="276999"/>
          </a:xfrm>
          <a:prstGeom prst="rect">
            <a:avLst/>
          </a:prstGeom>
          <a:noFill/>
        </p:spPr>
        <p:txBody>
          <a:bodyPr wrap="square" rtlCol="0">
            <a:spAutoFit/>
          </a:bodyPr>
          <a:lstStyle/>
          <a:p>
            <a:pPr algn="ctr"/>
            <a:r>
              <a:rPr lang="en-US" sz="1200" b="1" dirty="0">
                <a:solidFill>
                  <a:prstClr val="black"/>
                </a:solidFill>
                <a:ea typeface="Tahoma" pitchFamily="34" charset="0"/>
                <a:cs typeface="Tahoma" pitchFamily="34" charset="0"/>
              </a:rPr>
              <a:t>PROGRAM STATUS</a:t>
            </a:r>
          </a:p>
        </p:txBody>
      </p:sp>
      <p:sp>
        <p:nvSpPr>
          <p:cNvPr id="19" name="TextBox 18"/>
          <p:cNvSpPr txBox="1"/>
          <p:nvPr userDrawn="1"/>
        </p:nvSpPr>
        <p:spPr>
          <a:xfrm>
            <a:off x="341314" y="3843864"/>
            <a:ext cx="5337177" cy="276999"/>
          </a:xfrm>
          <a:prstGeom prst="rect">
            <a:avLst/>
          </a:prstGeom>
          <a:noFill/>
        </p:spPr>
        <p:txBody>
          <a:bodyPr wrap="square" rtlCol="0">
            <a:spAutoFit/>
          </a:bodyPr>
          <a:lstStyle/>
          <a:p>
            <a:pPr algn="ctr"/>
            <a:r>
              <a:rPr lang="en-US" sz="1200" b="1" dirty="0">
                <a:solidFill>
                  <a:prstClr val="black"/>
                </a:solidFill>
                <a:ea typeface="Tahoma" pitchFamily="34" charset="0"/>
                <a:cs typeface="Tahoma" pitchFamily="34" charset="0"/>
              </a:rPr>
              <a:t>CAPABILITY OBJECTIVE/GOAL</a:t>
            </a:r>
          </a:p>
        </p:txBody>
      </p:sp>
      <p:sp>
        <p:nvSpPr>
          <p:cNvPr id="21" name="TextBox 20"/>
          <p:cNvSpPr txBox="1"/>
          <p:nvPr userDrawn="1"/>
        </p:nvSpPr>
        <p:spPr>
          <a:xfrm>
            <a:off x="8188123" y="3843864"/>
            <a:ext cx="2153051" cy="276999"/>
          </a:xfrm>
          <a:prstGeom prst="rect">
            <a:avLst/>
          </a:prstGeom>
          <a:noFill/>
        </p:spPr>
        <p:txBody>
          <a:bodyPr wrap="square" rtlCol="0">
            <a:spAutoFit/>
          </a:bodyPr>
          <a:lstStyle/>
          <a:p>
            <a:pPr algn="ctr"/>
            <a:r>
              <a:rPr lang="en-US" sz="1200" b="1" dirty="0">
                <a:solidFill>
                  <a:prstClr val="black"/>
                </a:solidFill>
                <a:ea typeface="Tahoma" pitchFamily="34" charset="0"/>
                <a:cs typeface="Tahoma" pitchFamily="34" charset="0"/>
              </a:rPr>
              <a:t>PERFORMERS</a:t>
            </a:r>
          </a:p>
        </p:txBody>
      </p:sp>
      <p:sp>
        <p:nvSpPr>
          <p:cNvPr id="24" name="Text Placeholder 6"/>
          <p:cNvSpPr>
            <a:spLocks noGrp="1"/>
          </p:cNvSpPr>
          <p:nvPr>
            <p:ph type="body" sz="quarter" idx="32" hasCustomPrompt="1"/>
          </p:nvPr>
        </p:nvSpPr>
        <p:spPr>
          <a:xfrm>
            <a:off x="6253087" y="4329799"/>
            <a:ext cx="3252157" cy="2221992"/>
          </a:xfrm>
        </p:spPr>
        <p:txBody>
          <a:bodyPr/>
          <a:lstStyle>
            <a:lvl1pPr marL="0" indent="0">
              <a:defRPr sz="1000"/>
            </a:lvl1pPr>
          </a:lstStyle>
          <a:p>
            <a:pPr lvl="0"/>
            <a:r>
              <a:rPr lang="en-US" dirty="0"/>
              <a:t>(Just include primes)</a:t>
            </a:r>
          </a:p>
        </p:txBody>
      </p:sp>
      <p:sp>
        <p:nvSpPr>
          <p:cNvPr id="25" name="Text Placeholder 6"/>
          <p:cNvSpPr>
            <a:spLocks noGrp="1"/>
          </p:cNvSpPr>
          <p:nvPr>
            <p:ph type="body" sz="quarter" idx="33" hasCustomPrompt="1"/>
          </p:nvPr>
        </p:nvSpPr>
        <p:spPr>
          <a:xfrm>
            <a:off x="9514448" y="4329585"/>
            <a:ext cx="2621280" cy="2221992"/>
          </a:xfrm>
        </p:spPr>
        <p:txBody>
          <a:bodyPr/>
          <a:lstStyle>
            <a:lvl1pPr marL="0" indent="0">
              <a:defRPr sz="1000" baseline="0"/>
            </a:lvl1pPr>
          </a:lstStyle>
          <a:p>
            <a:pPr lvl="0"/>
            <a:r>
              <a:rPr lang="en-US" dirty="0"/>
              <a:t>(City, State)</a:t>
            </a:r>
          </a:p>
        </p:txBody>
      </p:sp>
      <p:cxnSp>
        <p:nvCxnSpPr>
          <p:cNvPr id="13" name="Straight Connector 12"/>
          <p:cNvCxnSpPr/>
          <p:nvPr userDrawn="1"/>
        </p:nvCxnSpPr>
        <p:spPr bwMode="auto">
          <a:xfrm>
            <a:off x="0" y="1355726"/>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68" name="Text Placeholder 67"/>
          <p:cNvSpPr>
            <a:spLocks noGrp="1"/>
          </p:cNvSpPr>
          <p:nvPr>
            <p:ph type="body" sz="quarter" idx="34" hasCustomPrompt="1"/>
          </p:nvPr>
        </p:nvSpPr>
        <p:spPr>
          <a:xfrm>
            <a:off x="1828800" y="201560"/>
            <a:ext cx="10162908" cy="521208"/>
          </a:xfrm>
        </p:spPr>
        <p:txBody>
          <a:bodyPr anchor="ctr"/>
          <a:lstStyle>
            <a:lvl1pPr>
              <a:defRPr sz="2400"/>
            </a:lvl1pPr>
          </a:lstStyle>
          <a:p>
            <a:pPr lvl="0"/>
            <a:r>
              <a:rPr lang="en-US" dirty="0"/>
              <a:t>Program Name (Acronym)</a:t>
            </a:r>
          </a:p>
        </p:txBody>
      </p:sp>
      <p:sp>
        <p:nvSpPr>
          <p:cNvPr id="52" name="TextBox 51"/>
          <p:cNvSpPr txBox="1"/>
          <p:nvPr userDrawn="1"/>
        </p:nvSpPr>
        <p:spPr>
          <a:xfrm>
            <a:off x="38105" y="1100946"/>
            <a:ext cx="831849" cy="246221"/>
          </a:xfrm>
          <a:prstGeom prst="rect">
            <a:avLst/>
          </a:prstGeom>
          <a:noFill/>
        </p:spPr>
        <p:txBody>
          <a:bodyPr wrap="square" rtlCol="0">
            <a:spAutoFit/>
          </a:bodyPr>
          <a:lstStyle/>
          <a:p>
            <a:r>
              <a:rPr lang="en-US" sz="1000" dirty="0">
                <a:solidFill>
                  <a:prstClr val="black"/>
                </a:solidFill>
              </a:rPr>
              <a:t>PE:</a:t>
            </a:r>
          </a:p>
        </p:txBody>
      </p:sp>
      <p:sp>
        <p:nvSpPr>
          <p:cNvPr id="53" name="TextBox 52"/>
          <p:cNvSpPr txBox="1"/>
          <p:nvPr userDrawn="1"/>
        </p:nvSpPr>
        <p:spPr>
          <a:xfrm>
            <a:off x="1392061" y="1100946"/>
            <a:ext cx="1606551" cy="246221"/>
          </a:xfrm>
          <a:prstGeom prst="rect">
            <a:avLst/>
          </a:prstGeom>
          <a:noFill/>
        </p:spPr>
        <p:txBody>
          <a:bodyPr wrap="square" rtlCol="0">
            <a:spAutoFit/>
          </a:bodyPr>
          <a:lstStyle/>
          <a:p>
            <a:r>
              <a:rPr lang="en-US" sz="1000" dirty="0">
                <a:solidFill>
                  <a:prstClr val="black"/>
                </a:solidFill>
              </a:rPr>
              <a:t>PROJECT:</a:t>
            </a:r>
          </a:p>
        </p:txBody>
      </p:sp>
      <p:sp>
        <p:nvSpPr>
          <p:cNvPr id="54" name="TextBox 53"/>
          <p:cNvSpPr txBox="1"/>
          <p:nvPr userDrawn="1"/>
        </p:nvSpPr>
        <p:spPr>
          <a:xfrm>
            <a:off x="3009902" y="1100946"/>
            <a:ext cx="1606551" cy="246221"/>
          </a:xfrm>
          <a:prstGeom prst="rect">
            <a:avLst/>
          </a:prstGeom>
          <a:noFill/>
        </p:spPr>
        <p:txBody>
          <a:bodyPr wrap="square" rtlCol="0">
            <a:spAutoFit/>
          </a:bodyPr>
          <a:lstStyle/>
          <a:p>
            <a:r>
              <a:rPr lang="en-US" sz="1000" dirty="0">
                <a:solidFill>
                  <a:prstClr val="black"/>
                </a:solidFill>
              </a:rPr>
              <a:t>RDDS PG #:</a:t>
            </a:r>
          </a:p>
        </p:txBody>
      </p:sp>
      <p:sp>
        <p:nvSpPr>
          <p:cNvPr id="55" name="Text Placeholder 2"/>
          <p:cNvSpPr>
            <a:spLocks noGrp="1"/>
          </p:cNvSpPr>
          <p:nvPr>
            <p:ph type="body" sz="quarter" idx="21" hasCustomPrompt="1"/>
          </p:nvPr>
        </p:nvSpPr>
        <p:spPr>
          <a:xfrm>
            <a:off x="373943" y="1100945"/>
            <a:ext cx="992009" cy="246888"/>
          </a:xfrm>
          <a:noFill/>
        </p:spPr>
        <p:txBody>
          <a:bodyPr wrap="square" lIns="45720" rtlCol="0">
            <a:spAutoFit/>
          </a:bodyPr>
          <a:lstStyle>
            <a:lvl1pPr>
              <a:defRPr lang="en-US" sz="1000" dirty="0">
                <a:latin typeface="+mn-lt"/>
                <a:cs typeface="+mn-cs"/>
              </a:defRPr>
            </a:lvl1pPr>
          </a:lstStyle>
          <a:p>
            <a:pPr marL="0" lvl="0"/>
            <a:r>
              <a:rPr lang="en-US" dirty="0"/>
              <a:t>-</a:t>
            </a:r>
          </a:p>
        </p:txBody>
      </p:sp>
      <p:sp>
        <p:nvSpPr>
          <p:cNvPr id="56" name="Text Placeholder 2"/>
          <p:cNvSpPr>
            <a:spLocks noGrp="1"/>
          </p:cNvSpPr>
          <p:nvPr>
            <p:ph type="body" sz="quarter" idx="22" hasCustomPrompt="1"/>
          </p:nvPr>
        </p:nvSpPr>
        <p:spPr>
          <a:xfrm>
            <a:off x="2238766" y="1100946"/>
            <a:ext cx="66953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a:t>-</a:t>
            </a:r>
          </a:p>
        </p:txBody>
      </p:sp>
      <p:sp>
        <p:nvSpPr>
          <p:cNvPr id="57" name="Text Placeholder 2"/>
          <p:cNvSpPr>
            <a:spLocks noGrp="1"/>
          </p:cNvSpPr>
          <p:nvPr>
            <p:ph type="body" sz="quarter" idx="23" hasCustomPrompt="1"/>
          </p:nvPr>
        </p:nvSpPr>
        <p:spPr>
          <a:xfrm>
            <a:off x="4030131" y="1100946"/>
            <a:ext cx="1387124"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a:t>-</a:t>
            </a:r>
          </a:p>
        </p:txBody>
      </p:sp>
      <p:sp>
        <p:nvSpPr>
          <p:cNvPr id="58" name="Text Placeholder 39"/>
          <p:cNvSpPr>
            <a:spLocks noGrp="1"/>
          </p:cNvSpPr>
          <p:nvPr>
            <p:ph type="body" sz="quarter" idx="15" hasCustomPrompt="1"/>
          </p:nvPr>
        </p:nvSpPr>
        <p:spPr>
          <a:xfrm>
            <a:off x="9119973" y="1100945"/>
            <a:ext cx="975360" cy="246888"/>
          </a:xfrm>
          <a:noFill/>
        </p:spPr>
        <p:txBody>
          <a:bodyPr wrap="square" rtlCol="0">
            <a:spAutoFit/>
          </a:bodyPr>
          <a:lstStyle>
            <a:lvl1pPr algn="ctr">
              <a:defRPr lang="en-US" sz="1000" dirty="0">
                <a:latin typeface="+mn-lt"/>
                <a:cs typeface="+mn-cs"/>
              </a:defRPr>
            </a:lvl1pPr>
          </a:lstStyle>
          <a:p>
            <a:pPr marL="0" lvl="0"/>
            <a:r>
              <a:rPr lang="en-US" dirty="0"/>
              <a:t>0.000</a:t>
            </a:r>
          </a:p>
        </p:txBody>
      </p:sp>
      <p:sp>
        <p:nvSpPr>
          <p:cNvPr id="59" name="Text Placeholder 39"/>
          <p:cNvSpPr>
            <a:spLocks noGrp="1"/>
          </p:cNvSpPr>
          <p:nvPr>
            <p:ph type="body" sz="quarter" idx="29" hasCustomPrompt="1"/>
          </p:nvPr>
        </p:nvSpPr>
        <p:spPr>
          <a:xfrm>
            <a:off x="10096341" y="1100945"/>
            <a:ext cx="975360" cy="246888"/>
          </a:xfrm>
          <a:noFill/>
        </p:spPr>
        <p:txBody>
          <a:bodyPr wrap="square" rtlCol="0">
            <a:spAutoFit/>
          </a:bodyPr>
          <a:lstStyle>
            <a:lvl1pPr algn="ctr">
              <a:defRPr lang="en-US" sz="1000" dirty="0">
                <a:latin typeface="+mn-lt"/>
                <a:cs typeface="+mn-cs"/>
              </a:defRPr>
            </a:lvl1pPr>
          </a:lstStyle>
          <a:p>
            <a:pPr marL="0" lvl="0"/>
            <a:r>
              <a:rPr lang="en-US" dirty="0"/>
              <a:t>0.000</a:t>
            </a:r>
          </a:p>
        </p:txBody>
      </p:sp>
      <p:sp>
        <p:nvSpPr>
          <p:cNvPr id="60" name="Text Placeholder 39"/>
          <p:cNvSpPr>
            <a:spLocks noGrp="1"/>
          </p:cNvSpPr>
          <p:nvPr>
            <p:ph type="body" sz="quarter" idx="30" hasCustomPrompt="1"/>
          </p:nvPr>
        </p:nvSpPr>
        <p:spPr>
          <a:xfrm>
            <a:off x="11079800" y="1100945"/>
            <a:ext cx="975360" cy="246888"/>
          </a:xfrm>
          <a:noFill/>
        </p:spPr>
        <p:txBody>
          <a:bodyPr wrap="square" rtlCol="0">
            <a:spAutoFit/>
          </a:bodyPr>
          <a:lstStyle>
            <a:lvl1pPr algn="ctr">
              <a:defRPr lang="en-US" sz="1000" dirty="0">
                <a:latin typeface="+mn-lt"/>
                <a:cs typeface="+mn-cs"/>
              </a:defRPr>
            </a:lvl1pPr>
          </a:lstStyle>
          <a:p>
            <a:pPr marL="0" lvl="0"/>
            <a:r>
              <a:rPr lang="en-US" dirty="0"/>
              <a:t>0.000</a:t>
            </a:r>
          </a:p>
        </p:txBody>
      </p:sp>
      <p:sp>
        <p:nvSpPr>
          <p:cNvPr id="61" name="TextBox 60"/>
          <p:cNvSpPr txBox="1"/>
          <p:nvPr userDrawn="1"/>
        </p:nvSpPr>
        <p:spPr>
          <a:xfrm>
            <a:off x="11079800" y="880703"/>
            <a:ext cx="975360" cy="246221"/>
          </a:xfrm>
          <a:prstGeom prst="rect">
            <a:avLst/>
          </a:prstGeom>
          <a:noFill/>
        </p:spPr>
        <p:txBody>
          <a:bodyPr wrap="square" rtlCol="0">
            <a:spAutoFit/>
          </a:bodyPr>
          <a:lstStyle>
            <a:defPPr>
              <a:defRPr lang="en-US"/>
            </a:defPPr>
            <a:lvl1pPr>
              <a:defRPr sz="1000"/>
            </a:lvl1pPr>
          </a:lstStyle>
          <a:p>
            <a:pPr algn="ctr"/>
            <a:r>
              <a:rPr lang="en-US" sz="1000" dirty="0">
                <a:solidFill>
                  <a:prstClr val="black"/>
                </a:solidFill>
              </a:rPr>
              <a:t>FY20</a:t>
            </a:r>
          </a:p>
        </p:txBody>
      </p:sp>
      <p:sp>
        <p:nvSpPr>
          <p:cNvPr id="62" name="TextBox 61"/>
          <p:cNvSpPr txBox="1"/>
          <p:nvPr userDrawn="1"/>
        </p:nvSpPr>
        <p:spPr>
          <a:xfrm>
            <a:off x="10101659" y="880703"/>
            <a:ext cx="975360" cy="246221"/>
          </a:xfrm>
          <a:prstGeom prst="rect">
            <a:avLst/>
          </a:prstGeom>
          <a:noFill/>
        </p:spPr>
        <p:txBody>
          <a:bodyPr wrap="square" rtlCol="0">
            <a:spAutoFit/>
          </a:bodyPr>
          <a:lstStyle>
            <a:defPPr>
              <a:defRPr lang="en-US"/>
            </a:defPPr>
            <a:lvl1pPr>
              <a:defRPr sz="1000"/>
            </a:lvl1pPr>
          </a:lstStyle>
          <a:p>
            <a:pPr algn="ctr"/>
            <a:r>
              <a:rPr lang="en-US" sz="1000" dirty="0">
                <a:solidFill>
                  <a:prstClr val="black"/>
                </a:solidFill>
              </a:rPr>
              <a:t>FY19</a:t>
            </a:r>
          </a:p>
        </p:txBody>
      </p:sp>
      <p:sp>
        <p:nvSpPr>
          <p:cNvPr id="63" name="TextBox 62"/>
          <p:cNvSpPr txBox="1"/>
          <p:nvPr userDrawn="1"/>
        </p:nvSpPr>
        <p:spPr>
          <a:xfrm>
            <a:off x="9123517" y="880703"/>
            <a:ext cx="975360" cy="246221"/>
          </a:xfrm>
          <a:prstGeom prst="rect">
            <a:avLst/>
          </a:prstGeom>
          <a:noFill/>
        </p:spPr>
        <p:txBody>
          <a:bodyPr wrap="square" rtlCol="0">
            <a:spAutoFit/>
          </a:bodyPr>
          <a:lstStyle>
            <a:defPPr>
              <a:defRPr lang="en-US"/>
            </a:defPPr>
            <a:lvl1pPr>
              <a:defRPr sz="1000"/>
            </a:lvl1pPr>
          </a:lstStyle>
          <a:p>
            <a:pPr algn="ctr"/>
            <a:r>
              <a:rPr lang="en-US" sz="1000" dirty="0">
                <a:solidFill>
                  <a:prstClr val="black"/>
                </a:solidFill>
              </a:rPr>
              <a:t>FY18</a:t>
            </a:r>
          </a:p>
        </p:txBody>
      </p:sp>
      <p:sp>
        <p:nvSpPr>
          <p:cNvPr id="20" name="Rectangle 19"/>
          <p:cNvSpPr/>
          <p:nvPr userDrawn="1"/>
        </p:nvSpPr>
        <p:spPr>
          <a:xfrm>
            <a:off x="6245883" y="4103929"/>
            <a:ext cx="5876544" cy="228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455863" algn="l"/>
              </a:tabLst>
            </a:pPr>
            <a:r>
              <a:rPr lang="en-US" sz="1000" dirty="0">
                <a:solidFill>
                  <a:prstClr val="white"/>
                </a:solidFill>
                <a:ea typeface="Tahoma" pitchFamily="34" charset="0"/>
                <a:cs typeface="Tahoma" pitchFamily="34" charset="0"/>
              </a:rPr>
              <a:t>PERFORMER:	</a:t>
            </a:r>
          </a:p>
        </p:txBody>
      </p:sp>
      <p:sp>
        <p:nvSpPr>
          <p:cNvPr id="22" name="Rectangle 21"/>
          <p:cNvSpPr/>
          <p:nvPr userDrawn="1"/>
        </p:nvSpPr>
        <p:spPr>
          <a:xfrm>
            <a:off x="9505245" y="4095463"/>
            <a:ext cx="838691" cy="246221"/>
          </a:xfrm>
          <a:prstGeom prst="rect">
            <a:avLst/>
          </a:prstGeom>
        </p:spPr>
        <p:txBody>
          <a:bodyPr wrap="none">
            <a:spAutoFit/>
          </a:bodyPr>
          <a:lstStyle/>
          <a:p>
            <a:pPr>
              <a:tabLst>
                <a:tab pos="2455863" algn="l"/>
              </a:tabLst>
              <a:defRPr/>
            </a:pPr>
            <a:r>
              <a:rPr lang="en-US" sz="1000" dirty="0">
                <a:solidFill>
                  <a:prstClr val="white"/>
                </a:solidFill>
                <a:ea typeface="Tahoma" pitchFamily="34" charset="0"/>
                <a:cs typeface="Tahoma" pitchFamily="34" charset="0"/>
              </a:rPr>
              <a:t>LOCATION:</a:t>
            </a:r>
          </a:p>
        </p:txBody>
      </p:sp>
      <p:sp>
        <p:nvSpPr>
          <p:cNvPr id="14" name="Slide Number Placeholder 13"/>
          <p:cNvSpPr>
            <a:spLocks noGrp="1"/>
          </p:cNvSpPr>
          <p:nvPr>
            <p:ph type="sldNum" sz="quarter" idx="39"/>
          </p:nvPr>
        </p:nvSpPr>
        <p:spPr>
          <a:xfrm>
            <a:off x="10803240" y="6553200"/>
            <a:ext cx="1016000" cy="292102"/>
          </a:xfrm>
        </p:spPr>
        <p:txBody>
          <a:bodyPr/>
          <a:lstStyle/>
          <a:p>
            <a:pPr>
              <a:defRPr/>
            </a:pPr>
            <a:fld id="{231CC523-8BC6-4921-807A-66BD262F34AB}" type="slidenum">
              <a:rPr lang="en-US" smtClean="0"/>
              <a:pPr>
                <a:defRPr/>
              </a:pPr>
              <a:t>‹#›</a:t>
            </a:fld>
            <a:endParaRPr lang="en-US"/>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sp>
        <p:nvSpPr>
          <p:cNvPr id="33" name="Footer Placeholder 2"/>
          <p:cNvSpPr>
            <a:spLocks noGrp="1"/>
          </p:cNvSpPr>
          <p:nvPr>
            <p:ph type="ftr" sz="quarter" idx="10"/>
          </p:nvPr>
        </p:nvSpPr>
        <p:spPr>
          <a:xfrm>
            <a:off x="1778000" y="6550026"/>
            <a:ext cx="8636000" cy="298450"/>
          </a:xfrm>
        </p:spPr>
        <p:txBody>
          <a:bodyPr/>
          <a:lstStyle/>
          <a:p>
            <a:r>
              <a:rPr lang="en-US" sz="900" dirty="0">
                <a:solidFill>
                  <a:prstClr val="white">
                    <a:lumMod val="50000"/>
                  </a:prstClr>
                </a:solidFill>
              </a:rPr>
              <a:t>Distribution authorized to U.S. Government Agencies only. Other requests for this document shall be referred to DARPA Director’s Office.</a:t>
            </a:r>
          </a:p>
        </p:txBody>
      </p:sp>
    </p:spTree>
    <p:extLst>
      <p:ext uri="{BB962C8B-B14F-4D97-AF65-F5344CB8AC3E}">
        <p14:creationId xmlns:p14="http://schemas.microsoft.com/office/powerpoint/2010/main" val="3262936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Y17_Staffer_Quad_2">
    <p:spTree>
      <p:nvGrpSpPr>
        <p:cNvPr id="1" name=""/>
        <p:cNvGrpSpPr/>
        <p:nvPr/>
      </p:nvGrpSpPr>
      <p:grpSpPr>
        <a:xfrm>
          <a:off x="0" y="0"/>
          <a:ext cx="0" cy="0"/>
          <a:chOff x="0" y="0"/>
          <a:chExt cx="0" cy="0"/>
        </a:xfrm>
      </p:grpSpPr>
      <p:sp>
        <p:nvSpPr>
          <p:cNvPr id="74" name="Text Placeholder 73"/>
          <p:cNvSpPr>
            <a:spLocks noGrp="1"/>
          </p:cNvSpPr>
          <p:nvPr>
            <p:ph type="body" sz="quarter" idx="36" hasCustomPrompt="1"/>
          </p:nvPr>
        </p:nvSpPr>
        <p:spPr>
          <a:xfrm>
            <a:off x="262875" y="4077691"/>
            <a:ext cx="5718048" cy="2157984"/>
          </a:xfrm>
        </p:spPr>
        <p:txBody>
          <a:bodyPr/>
          <a:lstStyle>
            <a:lvl1pPr marL="0" indent="0">
              <a:defRPr sz="1200" baseline="0"/>
            </a:lvl1pPr>
          </a:lstStyle>
          <a:p>
            <a:pPr lvl="0"/>
            <a:r>
              <a:rPr lang="en-US" dirty="0"/>
              <a:t>(What are you trying to accomplish and what is the desired end state)</a:t>
            </a:r>
          </a:p>
        </p:txBody>
      </p:sp>
      <p:sp>
        <p:nvSpPr>
          <p:cNvPr id="71" name="Text Placeholder 70"/>
          <p:cNvSpPr>
            <a:spLocks noGrp="1"/>
          </p:cNvSpPr>
          <p:nvPr>
            <p:ph type="body" sz="quarter" idx="35" hasCustomPrompt="1"/>
          </p:nvPr>
        </p:nvSpPr>
        <p:spPr>
          <a:xfrm>
            <a:off x="262875" y="1592626"/>
            <a:ext cx="5718048" cy="2157984"/>
          </a:xfrm>
        </p:spPr>
        <p:txBody>
          <a:bodyPr/>
          <a:lstStyle>
            <a:lvl1pPr marL="0" indent="0">
              <a:defRPr sz="1200" baseline="0"/>
            </a:lvl1pPr>
          </a:lstStyle>
          <a:p>
            <a:pPr lvl="0"/>
            <a:r>
              <a:rPr lang="en-US" dirty="0"/>
              <a:t>(Give a broad overview of the program here)</a:t>
            </a:r>
          </a:p>
        </p:txBody>
      </p:sp>
      <p:cxnSp>
        <p:nvCxnSpPr>
          <p:cNvPr id="11" name="Straight Connector 10"/>
          <p:cNvCxnSpPr/>
          <p:nvPr userDrawn="1"/>
        </p:nvCxnSpPr>
        <p:spPr bwMode="auto">
          <a:xfrm>
            <a:off x="0" y="3825875"/>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11"/>
          <p:cNvCxnSpPr/>
          <p:nvPr userDrawn="1"/>
        </p:nvCxnSpPr>
        <p:spPr bwMode="auto">
          <a:xfrm>
            <a:off x="6096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15" name="Text Placeholder 6"/>
          <p:cNvSpPr>
            <a:spLocks noGrp="1"/>
          </p:cNvSpPr>
          <p:nvPr>
            <p:ph type="body" sz="quarter" idx="14" hasCustomPrompt="1"/>
          </p:nvPr>
        </p:nvSpPr>
        <p:spPr>
          <a:xfrm>
            <a:off x="6273660" y="1592626"/>
            <a:ext cx="5718048" cy="2157984"/>
          </a:xfrm>
        </p:spPr>
        <p:txBody>
          <a:bodyPr/>
          <a:lstStyle>
            <a:lvl1pPr marL="0" indent="0">
              <a:defRPr sz="1200" baseline="0"/>
            </a:lvl1pPr>
          </a:lstStyle>
          <a:p>
            <a:pPr lvl="0"/>
            <a:r>
              <a:rPr lang="en-US" dirty="0"/>
              <a:t>Upcoming Key Decisions:</a:t>
            </a:r>
          </a:p>
          <a:p>
            <a:pPr lvl="0"/>
            <a:endParaRPr lang="en-US" dirty="0"/>
          </a:p>
          <a:p>
            <a:pPr lvl="0"/>
            <a:r>
              <a:rPr lang="en-US" dirty="0"/>
              <a:t>Transition: (Define stages of transition – 6.1, 6.2, 6.3</a:t>
            </a:r>
          </a:p>
          <a:p>
            <a:pPr lvl="0"/>
            <a:endParaRPr lang="en-US" dirty="0"/>
          </a:p>
          <a:p>
            <a:pPr lvl="0"/>
            <a:r>
              <a:rPr lang="en-US" dirty="0"/>
              <a:t>Technical Risk</a:t>
            </a:r>
          </a:p>
        </p:txBody>
      </p:sp>
      <p:sp>
        <p:nvSpPr>
          <p:cNvPr id="17" name="TextBox 16"/>
          <p:cNvSpPr txBox="1"/>
          <p:nvPr userDrawn="1"/>
        </p:nvSpPr>
        <p:spPr>
          <a:xfrm>
            <a:off x="1200151" y="1363190"/>
            <a:ext cx="3619503" cy="276999"/>
          </a:xfrm>
          <a:prstGeom prst="rect">
            <a:avLst/>
          </a:prstGeom>
          <a:noFill/>
        </p:spPr>
        <p:txBody>
          <a:bodyPr wrap="square" rtlCol="0">
            <a:spAutoFit/>
          </a:bodyPr>
          <a:lstStyle/>
          <a:p>
            <a:pPr algn="ctr"/>
            <a:r>
              <a:rPr lang="en-US" sz="1200" b="1" dirty="0">
                <a:latin typeface="Tahoma" pitchFamily="34" charset="0"/>
                <a:ea typeface="Tahoma" pitchFamily="34" charset="0"/>
                <a:cs typeface="Tahoma" pitchFamily="34" charset="0"/>
              </a:rPr>
              <a:t>PROGRAM OVERVIEW</a:t>
            </a:r>
          </a:p>
        </p:txBody>
      </p:sp>
      <p:sp>
        <p:nvSpPr>
          <p:cNvPr id="18" name="TextBox 17"/>
          <p:cNvSpPr txBox="1"/>
          <p:nvPr userDrawn="1"/>
        </p:nvSpPr>
        <p:spPr>
          <a:xfrm>
            <a:off x="7454898" y="1365363"/>
            <a:ext cx="3619503" cy="276999"/>
          </a:xfrm>
          <a:prstGeom prst="rect">
            <a:avLst/>
          </a:prstGeom>
          <a:noFill/>
        </p:spPr>
        <p:txBody>
          <a:bodyPr wrap="square" rtlCol="0">
            <a:spAutoFit/>
          </a:bodyPr>
          <a:lstStyle/>
          <a:p>
            <a:pPr algn="ctr"/>
            <a:r>
              <a:rPr lang="en-US" sz="1200" b="1" dirty="0">
                <a:latin typeface="Tahoma" pitchFamily="34" charset="0"/>
                <a:ea typeface="Tahoma" pitchFamily="34" charset="0"/>
                <a:cs typeface="Tahoma" pitchFamily="34" charset="0"/>
              </a:rPr>
              <a:t>PROGRAM STATUS</a:t>
            </a:r>
          </a:p>
        </p:txBody>
      </p:sp>
      <p:sp>
        <p:nvSpPr>
          <p:cNvPr id="19" name="TextBox 18"/>
          <p:cNvSpPr txBox="1"/>
          <p:nvPr userDrawn="1"/>
        </p:nvSpPr>
        <p:spPr>
          <a:xfrm>
            <a:off x="341314" y="3843864"/>
            <a:ext cx="5337177" cy="276999"/>
          </a:xfrm>
          <a:prstGeom prst="rect">
            <a:avLst/>
          </a:prstGeom>
          <a:noFill/>
        </p:spPr>
        <p:txBody>
          <a:bodyPr wrap="square" rtlCol="0">
            <a:spAutoFit/>
          </a:bodyPr>
          <a:lstStyle/>
          <a:p>
            <a:pPr algn="ctr"/>
            <a:r>
              <a:rPr lang="en-US" sz="1200" b="1" dirty="0">
                <a:latin typeface="Tahoma" pitchFamily="34" charset="0"/>
                <a:ea typeface="Tahoma" pitchFamily="34" charset="0"/>
                <a:cs typeface="Tahoma" pitchFamily="34" charset="0"/>
              </a:rPr>
              <a:t>CAPABILITY OBJECTIVE/GOAL</a:t>
            </a:r>
          </a:p>
        </p:txBody>
      </p:sp>
      <p:sp>
        <p:nvSpPr>
          <p:cNvPr id="21" name="TextBox 20"/>
          <p:cNvSpPr txBox="1"/>
          <p:nvPr userDrawn="1"/>
        </p:nvSpPr>
        <p:spPr>
          <a:xfrm>
            <a:off x="8188123" y="3843864"/>
            <a:ext cx="2153051" cy="276999"/>
          </a:xfrm>
          <a:prstGeom prst="rect">
            <a:avLst/>
          </a:prstGeom>
          <a:noFill/>
        </p:spPr>
        <p:txBody>
          <a:bodyPr wrap="square" rtlCol="0">
            <a:spAutoFit/>
          </a:bodyPr>
          <a:lstStyle/>
          <a:p>
            <a:pPr algn="ctr"/>
            <a:r>
              <a:rPr lang="en-US" sz="1200" b="1" dirty="0">
                <a:latin typeface="Tahoma" pitchFamily="34" charset="0"/>
                <a:ea typeface="Tahoma" pitchFamily="34" charset="0"/>
                <a:cs typeface="Tahoma" pitchFamily="34" charset="0"/>
              </a:rPr>
              <a:t>PERFORMERS</a:t>
            </a:r>
          </a:p>
        </p:txBody>
      </p:sp>
      <p:sp>
        <p:nvSpPr>
          <p:cNvPr id="24" name="Text Placeholder 6"/>
          <p:cNvSpPr>
            <a:spLocks noGrp="1"/>
          </p:cNvSpPr>
          <p:nvPr>
            <p:ph type="body" sz="quarter" idx="32" hasCustomPrompt="1"/>
          </p:nvPr>
        </p:nvSpPr>
        <p:spPr>
          <a:xfrm>
            <a:off x="6253087" y="4329799"/>
            <a:ext cx="3252157" cy="2221992"/>
          </a:xfrm>
        </p:spPr>
        <p:txBody>
          <a:bodyPr/>
          <a:lstStyle>
            <a:lvl1pPr marL="0" indent="0">
              <a:defRPr sz="1000"/>
            </a:lvl1pPr>
          </a:lstStyle>
          <a:p>
            <a:pPr lvl="0"/>
            <a:r>
              <a:rPr lang="en-US" dirty="0"/>
              <a:t>(Just include primes)</a:t>
            </a:r>
          </a:p>
        </p:txBody>
      </p:sp>
      <p:sp>
        <p:nvSpPr>
          <p:cNvPr id="25" name="Text Placeholder 6"/>
          <p:cNvSpPr>
            <a:spLocks noGrp="1"/>
          </p:cNvSpPr>
          <p:nvPr>
            <p:ph type="body" sz="quarter" idx="33" hasCustomPrompt="1"/>
          </p:nvPr>
        </p:nvSpPr>
        <p:spPr>
          <a:xfrm>
            <a:off x="9514448" y="4329585"/>
            <a:ext cx="2621280" cy="2221992"/>
          </a:xfrm>
        </p:spPr>
        <p:txBody>
          <a:bodyPr/>
          <a:lstStyle>
            <a:lvl1pPr marL="0" indent="0">
              <a:defRPr sz="1000" baseline="0"/>
            </a:lvl1pPr>
          </a:lstStyle>
          <a:p>
            <a:pPr lvl="0"/>
            <a:r>
              <a:rPr lang="en-US" dirty="0"/>
              <a:t>(City, State)</a:t>
            </a:r>
          </a:p>
        </p:txBody>
      </p:sp>
      <p:cxnSp>
        <p:nvCxnSpPr>
          <p:cNvPr id="13" name="Straight Connector 12"/>
          <p:cNvCxnSpPr/>
          <p:nvPr userDrawn="1"/>
        </p:nvCxnSpPr>
        <p:spPr bwMode="auto">
          <a:xfrm>
            <a:off x="0" y="1355726"/>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68" name="Text Placeholder 67"/>
          <p:cNvSpPr>
            <a:spLocks noGrp="1"/>
          </p:cNvSpPr>
          <p:nvPr>
            <p:ph type="body" sz="quarter" idx="34" hasCustomPrompt="1"/>
          </p:nvPr>
        </p:nvSpPr>
        <p:spPr>
          <a:xfrm>
            <a:off x="1828800" y="201560"/>
            <a:ext cx="10162908" cy="521208"/>
          </a:xfrm>
        </p:spPr>
        <p:txBody>
          <a:bodyPr anchor="ctr"/>
          <a:lstStyle>
            <a:lvl1pPr>
              <a:defRPr sz="2400"/>
            </a:lvl1pPr>
          </a:lstStyle>
          <a:p>
            <a:pPr lvl="0"/>
            <a:r>
              <a:rPr lang="en-US" dirty="0"/>
              <a:t>Program Name (Acronym)</a:t>
            </a:r>
          </a:p>
        </p:txBody>
      </p:sp>
      <p:sp>
        <p:nvSpPr>
          <p:cNvPr id="55" name="Text Placeholder 2"/>
          <p:cNvSpPr>
            <a:spLocks noGrp="1"/>
          </p:cNvSpPr>
          <p:nvPr>
            <p:ph type="body" sz="quarter" idx="21" hasCustomPrompt="1"/>
          </p:nvPr>
        </p:nvSpPr>
        <p:spPr>
          <a:xfrm>
            <a:off x="373941" y="1100945"/>
            <a:ext cx="1987296" cy="246888"/>
          </a:xfrm>
          <a:noFill/>
        </p:spPr>
        <p:txBody>
          <a:bodyPr wrap="square" lIns="45720" rtlCol="0">
            <a:spAutoFit/>
          </a:bodyPr>
          <a:lstStyle>
            <a:lvl1pPr>
              <a:defRPr lang="en-US" sz="1000" dirty="0">
                <a:latin typeface="+mn-lt"/>
                <a:cs typeface="+mn-cs"/>
              </a:defRPr>
            </a:lvl1pPr>
          </a:lstStyle>
          <a:p>
            <a:pPr marL="0" lvl="0"/>
            <a:r>
              <a:rPr lang="en-US" dirty="0"/>
              <a:t>-</a:t>
            </a:r>
          </a:p>
        </p:txBody>
      </p:sp>
      <p:sp>
        <p:nvSpPr>
          <p:cNvPr id="56" name="Text Placeholder 2"/>
          <p:cNvSpPr>
            <a:spLocks noGrp="1"/>
          </p:cNvSpPr>
          <p:nvPr>
            <p:ph type="body" sz="quarter" idx="22" hasCustomPrompt="1"/>
          </p:nvPr>
        </p:nvSpPr>
        <p:spPr>
          <a:xfrm>
            <a:off x="3203771" y="1100946"/>
            <a:ext cx="165811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a:t>-</a:t>
            </a:r>
          </a:p>
        </p:txBody>
      </p:sp>
      <p:sp>
        <p:nvSpPr>
          <p:cNvPr id="57" name="Text Placeholder 2"/>
          <p:cNvSpPr>
            <a:spLocks noGrp="1"/>
          </p:cNvSpPr>
          <p:nvPr>
            <p:ph type="body" sz="quarter" idx="23" hasCustomPrompt="1"/>
          </p:nvPr>
        </p:nvSpPr>
        <p:spPr>
          <a:xfrm>
            <a:off x="5851173" y="1100946"/>
            <a:ext cx="1387124"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a:t>-</a:t>
            </a:r>
          </a:p>
        </p:txBody>
      </p:sp>
      <p:sp>
        <p:nvSpPr>
          <p:cNvPr id="58" name="Text Placeholder 39"/>
          <p:cNvSpPr>
            <a:spLocks noGrp="1"/>
          </p:cNvSpPr>
          <p:nvPr>
            <p:ph type="body" sz="quarter" idx="15" hasCustomPrompt="1"/>
          </p:nvPr>
        </p:nvSpPr>
        <p:spPr>
          <a:xfrm>
            <a:off x="9122068" y="1120609"/>
            <a:ext cx="975360" cy="230832"/>
          </a:xfrm>
          <a:noFill/>
        </p:spPr>
        <p:txBody>
          <a:bodyPr wrap="square" rtlCol="0">
            <a:spAutoFit/>
          </a:bodyPr>
          <a:lstStyle>
            <a:lvl1pPr algn="ctr">
              <a:defRPr lang="en-US" sz="900" dirty="0">
                <a:latin typeface="+mn-lt"/>
                <a:cs typeface="+mn-cs"/>
              </a:defRPr>
            </a:lvl1pPr>
          </a:lstStyle>
          <a:p>
            <a:pPr marL="0" lvl="0"/>
            <a:r>
              <a:rPr lang="en-US" dirty="0"/>
              <a:t>0.000</a:t>
            </a:r>
          </a:p>
        </p:txBody>
      </p:sp>
      <p:sp>
        <p:nvSpPr>
          <p:cNvPr id="59" name="Text Placeholder 39"/>
          <p:cNvSpPr>
            <a:spLocks noGrp="1"/>
          </p:cNvSpPr>
          <p:nvPr>
            <p:ph type="body" sz="quarter" idx="29" hasCustomPrompt="1"/>
          </p:nvPr>
        </p:nvSpPr>
        <p:spPr>
          <a:xfrm>
            <a:off x="10111545" y="1120609"/>
            <a:ext cx="975360" cy="230832"/>
          </a:xfrm>
          <a:noFill/>
        </p:spPr>
        <p:txBody>
          <a:bodyPr wrap="square" rtlCol="0">
            <a:spAutoFit/>
          </a:bodyPr>
          <a:lstStyle>
            <a:lvl1pPr algn="ctr">
              <a:defRPr lang="en-US" sz="900" dirty="0">
                <a:latin typeface="+mn-lt"/>
                <a:cs typeface="+mn-cs"/>
              </a:defRPr>
            </a:lvl1pPr>
          </a:lstStyle>
          <a:p>
            <a:pPr marL="0" lvl="0"/>
            <a:r>
              <a:rPr lang="en-US" dirty="0"/>
              <a:t>0.000</a:t>
            </a:r>
          </a:p>
        </p:txBody>
      </p:sp>
      <p:sp>
        <p:nvSpPr>
          <p:cNvPr id="60" name="Text Placeholder 39"/>
          <p:cNvSpPr>
            <a:spLocks noGrp="1"/>
          </p:cNvSpPr>
          <p:nvPr>
            <p:ph type="body" sz="quarter" idx="30" hasCustomPrompt="1"/>
          </p:nvPr>
        </p:nvSpPr>
        <p:spPr>
          <a:xfrm>
            <a:off x="11095004" y="1120609"/>
            <a:ext cx="975360" cy="230832"/>
          </a:xfrm>
          <a:noFill/>
        </p:spPr>
        <p:txBody>
          <a:bodyPr wrap="square" rtlCol="0">
            <a:spAutoFit/>
          </a:bodyPr>
          <a:lstStyle>
            <a:lvl1pPr algn="ctr">
              <a:defRPr lang="en-US" sz="900" dirty="0">
                <a:latin typeface="+mn-lt"/>
                <a:cs typeface="+mn-cs"/>
              </a:defRPr>
            </a:lvl1pPr>
          </a:lstStyle>
          <a:p>
            <a:pPr marL="0" lvl="0"/>
            <a:r>
              <a:rPr lang="en-US" dirty="0"/>
              <a:t>0.000</a:t>
            </a:r>
          </a:p>
        </p:txBody>
      </p:sp>
      <p:sp>
        <p:nvSpPr>
          <p:cNvPr id="33" name="TextBox 32"/>
          <p:cNvSpPr txBox="1"/>
          <p:nvPr userDrawn="1"/>
        </p:nvSpPr>
        <p:spPr>
          <a:xfrm>
            <a:off x="2376359" y="1109506"/>
            <a:ext cx="1056740" cy="246221"/>
          </a:xfrm>
          <a:prstGeom prst="rect">
            <a:avLst/>
          </a:prstGeom>
          <a:noFill/>
        </p:spPr>
        <p:txBody>
          <a:bodyPr wrap="square" rtlCol="0">
            <a:spAutoFit/>
          </a:bodyPr>
          <a:lstStyle/>
          <a:p>
            <a:r>
              <a:rPr lang="en-US" sz="1000" dirty="0">
                <a:latin typeface="+mn-lt"/>
              </a:rPr>
              <a:t>PROJECT:</a:t>
            </a:r>
          </a:p>
        </p:txBody>
      </p:sp>
      <p:sp>
        <p:nvSpPr>
          <p:cNvPr id="34" name="TextBox 33"/>
          <p:cNvSpPr txBox="1"/>
          <p:nvPr userDrawn="1"/>
        </p:nvSpPr>
        <p:spPr>
          <a:xfrm>
            <a:off x="4819654" y="1109506"/>
            <a:ext cx="1606551" cy="246221"/>
          </a:xfrm>
          <a:prstGeom prst="rect">
            <a:avLst/>
          </a:prstGeom>
          <a:noFill/>
        </p:spPr>
        <p:txBody>
          <a:bodyPr wrap="square" rtlCol="0">
            <a:spAutoFit/>
          </a:bodyPr>
          <a:lstStyle/>
          <a:p>
            <a:r>
              <a:rPr lang="en-US" sz="1000" dirty="0">
                <a:latin typeface="+mn-lt"/>
              </a:rPr>
              <a:t>RDDS</a:t>
            </a:r>
            <a:r>
              <a:rPr lang="en-US" sz="1000" baseline="0" dirty="0">
                <a:latin typeface="+mn-lt"/>
              </a:rPr>
              <a:t> PG #</a:t>
            </a:r>
            <a:r>
              <a:rPr lang="en-US" sz="1000" dirty="0">
                <a:latin typeface="+mn-lt"/>
              </a:rPr>
              <a:t>:</a:t>
            </a:r>
          </a:p>
        </p:txBody>
      </p:sp>
      <p:sp>
        <p:nvSpPr>
          <p:cNvPr id="35" name="TextBox 34"/>
          <p:cNvSpPr txBox="1"/>
          <p:nvPr userDrawn="1"/>
        </p:nvSpPr>
        <p:spPr>
          <a:xfrm>
            <a:off x="11085197" y="663878"/>
            <a:ext cx="975360" cy="230832"/>
          </a:xfrm>
          <a:prstGeom prst="rect">
            <a:avLst/>
          </a:prstGeom>
          <a:noFill/>
        </p:spPr>
        <p:txBody>
          <a:bodyPr wrap="square" lIns="91440" tIns="45720" rIns="91440" bIns="45720" rtlCol="0">
            <a:spAutoFit/>
          </a:bodyPr>
          <a:lstStyle>
            <a:defPPr>
              <a:defRPr lang="en-US"/>
            </a:defPPr>
            <a:lvl1pPr>
              <a:defRPr sz="1000"/>
            </a:lvl1pPr>
          </a:lstStyle>
          <a:p>
            <a:pPr lvl="0" algn="ctr"/>
            <a:r>
              <a:rPr lang="en-US" sz="900" dirty="0"/>
              <a:t>FY20</a:t>
            </a:r>
          </a:p>
        </p:txBody>
      </p:sp>
      <p:sp>
        <p:nvSpPr>
          <p:cNvPr id="36" name="TextBox 35"/>
          <p:cNvSpPr txBox="1"/>
          <p:nvPr userDrawn="1"/>
        </p:nvSpPr>
        <p:spPr>
          <a:xfrm>
            <a:off x="10106128" y="663878"/>
            <a:ext cx="975360" cy="230832"/>
          </a:xfrm>
          <a:prstGeom prst="rect">
            <a:avLst/>
          </a:prstGeom>
          <a:noFill/>
        </p:spPr>
        <p:txBody>
          <a:bodyPr wrap="square" lIns="91440" tIns="45720" rIns="91440" bIns="45720" rtlCol="0">
            <a:spAutoFit/>
          </a:bodyPr>
          <a:lstStyle>
            <a:defPPr>
              <a:defRPr lang="en-US"/>
            </a:defPPr>
            <a:lvl1pPr>
              <a:defRPr sz="1000"/>
            </a:lvl1pPr>
          </a:lstStyle>
          <a:p>
            <a:pPr lvl="0" algn="ctr"/>
            <a:r>
              <a:rPr lang="en-US" sz="900" dirty="0"/>
              <a:t>FY19</a:t>
            </a:r>
          </a:p>
        </p:txBody>
      </p:sp>
      <p:sp>
        <p:nvSpPr>
          <p:cNvPr id="37" name="TextBox 36"/>
          <p:cNvSpPr txBox="1"/>
          <p:nvPr userDrawn="1"/>
        </p:nvSpPr>
        <p:spPr>
          <a:xfrm>
            <a:off x="9130605" y="663878"/>
            <a:ext cx="975360" cy="230832"/>
          </a:xfrm>
          <a:prstGeom prst="rect">
            <a:avLst/>
          </a:prstGeom>
          <a:noFill/>
        </p:spPr>
        <p:txBody>
          <a:bodyPr wrap="square" lIns="91440" tIns="45720" rIns="91440" bIns="45720" rtlCol="0">
            <a:spAutoFit/>
          </a:bodyPr>
          <a:lstStyle>
            <a:defPPr>
              <a:defRPr lang="en-US"/>
            </a:defPPr>
            <a:lvl1pPr>
              <a:defRPr sz="1000"/>
            </a:lvl1pPr>
          </a:lstStyle>
          <a:p>
            <a:pPr lvl="0" algn="ctr"/>
            <a:r>
              <a:rPr lang="en-US" sz="900" dirty="0"/>
              <a:t>FY18</a:t>
            </a:r>
          </a:p>
        </p:txBody>
      </p:sp>
      <p:sp>
        <p:nvSpPr>
          <p:cNvPr id="38" name="TextBox 37"/>
          <p:cNvSpPr txBox="1"/>
          <p:nvPr userDrawn="1"/>
        </p:nvSpPr>
        <p:spPr>
          <a:xfrm>
            <a:off x="8155245" y="663878"/>
            <a:ext cx="975360" cy="230832"/>
          </a:xfrm>
          <a:prstGeom prst="rect">
            <a:avLst/>
          </a:prstGeom>
          <a:noFill/>
        </p:spPr>
        <p:txBody>
          <a:bodyPr wrap="square" lIns="91440" tIns="45720" rIns="91440" bIns="45720" rtlCol="0">
            <a:spAutoFit/>
          </a:bodyPr>
          <a:lstStyle>
            <a:defPPr>
              <a:defRPr lang="en-US"/>
            </a:defPPr>
            <a:lvl1pPr>
              <a:defRPr sz="1000"/>
            </a:lvl1pPr>
          </a:lstStyle>
          <a:p>
            <a:pPr lvl="0" algn="ctr"/>
            <a:r>
              <a:rPr lang="en-US" sz="900" dirty="0"/>
              <a:t>PROJECT</a:t>
            </a:r>
          </a:p>
        </p:txBody>
      </p:sp>
      <p:sp>
        <p:nvSpPr>
          <p:cNvPr id="39" name="TextBox 38"/>
          <p:cNvSpPr txBox="1"/>
          <p:nvPr userDrawn="1"/>
        </p:nvSpPr>
        <p:spPr>
          <a:xfrm>
            <a:off x="38105" y="1100946"/>
            <a:ext cx="831849" cy="246221"/>
          </a:xfrm>
          <a:prstGeom prst="rect">
            <a:avLst/>
          </a:prstGeom>
          <a:noFill/>
        </p:spPr>
        <p:txBody>
          <a:bodyPr wrap="square" rtlCol="0">
            <a:spAutoFit/>
          </a:bodyPr>
          <a:lstStyle/>
          <a:p>
            <a:r>
              <a:rPr lang="en-US" sz="1000" dirty="0">
                <a:latin typeface="+mn-lt"/>
              </a:rPr>
              <a:t>PE:</a:t>
            </a:r>
          </a:p>
        </p:txBody>
      </p:sp>
      <p:sp>
        <p:nvSpPr>
          <p:cNvPr id="5" name="Text Placeholder 4"/>
          <p:cNvSpPr>
            <a:spLocks noGrp="1"/>
          </p:cNvSpPr>
          <p:nvPr>
            <p:ph type="body" sz="quarter" idx="37" hasCustomPrompt="1"/>
          </p:nvPr>
        </p:nvSpPr>
        <p:spPr>
          <a:xfrm>
            <a:off x="9115229" y="874914"/>
            <a:ext cx="975360" cy="228600"/>
          </a:xfrm>
        </p:spPr>
        <p:txBody>
          <a:bodyPr/>
          <a:lstStyle>
            <a:lvl1pPr algn="ctr">
              <a:defRPr sz="900"/>
            </a:lvl1pPr>
          </a:lstStyle>
          <a:p>
            <a:pPr lvl="0"/>
            <a:r>
              <a:rPr lang="en-US" dirty="0"/>
              <a:t>0.000</a:t>
            </a:r>
          </a:p>
        </p:txBody>
      </p:sp>
      <p:sp>
        <p:nvSpPr>
          <p:cNvPr id="7" name="Text Placeholder 6"/>
          <p:cNvSpPr>
            <a:spLocks noGrp="1"/>
          </p:cNvSpPr>
          <p:nvPr>
            <p:ph type="body" sz="quarter" idx="38" hasCustomPrompt="1"/>
          </p:nvPr>
        </p:nvSpPr>
        <p:spPr>
          <a:xfrm>
            <a:off x="10111545" y="874688"/>
            <a:ext cx="975360" cy="228600"/>
          </a:xfrm>
        </p:spPr>
        <p:txBody>
          <a:bodyPr/>
          <a:lstStyle>
            <a:lvl1pPr algn="ctr">
              <a:defRPr sz="900"/>
            </a:lvl1pPr>
          </a:lstStyle>
          <a:p>
            <a:pPr lvl="0"/>
            <a:r>
              <a:rPr lang="en-US" dirty="0"/>
              <a:t>0.000</a:t>
            </a:r>
          </a:p>
        </p:txBody>
      </p:sp>
      <p:sp>
        <p:nvSpPr>
          <p:cNvPr id="10" name="Text Placeholder 9"/>
          <p:cNvSpPr>
            <a:spLocks noGrp="1"/>
          </p:cNvSpPr>
          <p:nvPr>
            <p:ph type="body" sz="quarter" idx="39" hasCustomPrompt="1"/>
          </p:nvPr>
        </p:nvSpPr>
        <p:spPr>
          <a:xfrm>
            <a:off x="11095004" y="874688"/>
            <a:ext cx="975360" cy="228600"/>
          </a:xfrm>
        </p:spPr>
        <p:txBody>
          <a:bodyPr/>
          <a:lstStyle>
            <a:lvl1pPr algn="ctr">
              <a:defRPr sz="900"/>
            </a:lvl1pPr>
          </a:lstStyle>
          <a:p>
            <a:pPr lvl="0"/>
            <a:r>
              <a:rPr lang="en-US" dirty="0"/>
              <a:t>0.000</a:t>
            </a:r>
          </a:p>
        </p:txBody>
      </p:sp>
      <p:sp>
        <p:nvSpPr>
          <p:cNvPr id="16" name="Content Placeholder 15"/>
          <p:cNvSpPr>
            <a:spLocks noGrp="1"/>
          </p:cNvSpPr>
          <p:nvPr>
            <p:ph sz="quarter" idx="40" hasCustomPrompt="1"/>
          </p:nvPr>
        </p:nvSpPr>
        <p:spPr>
          <a:xfrm>
            <a:off x="8124905" y="1121948"/>
            <a:ext cx="975360" cy="228600"/>
          </a:xfrm>
        </p:spPr>
        <p:txBody>
          <a:bodyPr/>
          <a:lstStyle>
            <a:lvl1pPr algn="ctr">
              <a:defRPr sz="900"/>
            </a:lvl1pPr>
          </a:lstStyle>
          <a:p>
            <a:pPr lvl="0"/>
            <a:r>
              <a:rPr lang="en-US" dirty="0"/>
              <a:t>-</a:t>
            </a:r>
          </a:p>
        </p:txBody>
      </p:sp>
      <p:sp>
        <p:nvSpPr>
          <p:cNvPr id="26" name="Content Placeholder 25"/>
          <p:cNvSpPr>
            <a:spLocks noGrp="1"/>
          </p:cNvSpPr>
          <p:nvPr>
            <p:ph sz="quarter" idx="41" hasCustomPrompt="1"/>
          </p:nvPr>
        </p:nvSpPr>
        <p:spPr>
          <a:xfrm>
            <a:off x="8124905" y="874688"/>
            <a:ext cx="975360" cy="228600"/>
          </a:xfrm>
        </p:spPr>
        <p:txBody>
          <a:bodyPr/>
          <a:lstStyle>
            <a:lvl1pPr algn="ctr">
              <a:defRPr sz="900"/>
            </a:lvl1pPr>
            <a:lvl2pPr>
              <a:defRPr sz="900"/>
            </a:lvl2pPr>
            <a:lvl3pPr>
              <a:defRPr sz="900"/>
            </a:lvl3pPr>
            <a:lvl4pPr>
              <a:defRPr sz="900"/>
            </a:lvl4pPr>
            <a:lvl5pPr>
              <a:defRPr sz="900"/>
            </a:lvl5pPr>
          </a:lstStyle>
          <a:p>
            <a:pPr lvl="0"/>
            <a:r>
              <a:rPr lang="en-US" dirty="0"/>
              <a:t>-</a:t>
            </a:r>
          </a:p>
        </p:txBody>
      </p:sp>
      <p:sp>
        <p:nvSpPr>
          <p:cNvPr id="20" name="Rectangle 19"/>
          <p:cNvSpPr/>
          <p:nvPr userDrawn="1"/>
        </p:nvSpPr>
        <p:spPr>
          <a:xfrm>
            <a:off x="6245883" y="4103929"/>
            <a:ext cx="5876544" cy="228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tabLst>
                <a:tab pos="2455863" algn="l"/>
              </a:tabLst>
            </a:pPr>
            <a:r>
              <a:rPr lang="en-US" sz="1000" baseline="0" dirty="0">
                <a:latin typeface="Tahoma" pitchFamily="34" charset="0"/>
                <a:ea typeface="Tahoma" pitchFamily="34" charset="0"/>
                <a:cs typeface="Tahoma" pitchFamily="34" charset="0"/>
              </a:rPr>
              <a:t>PERFORMER:	</a:t>
            </a:r>
          </a:p>
        </p:txBody>
      </p:sp>
      <p:sp>
        <p:nvSpPr>
          <p:cNvPr id="22" name="Rectangle 21"/>
          <p:cNvSpPr/>
          <p:nvPr userDrawn="1"/>
        </p:nvSpPr>
        <p:spPr>
          <a:xfrm>
            <a:off x="9505245" y="4095463"/>
            <a:ext cx="83869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455863" algn="l"/>
              </a:tabLst>
              <a:defRPr/>
            </a:pPr>
            <a:r>
              <a:rPr kumimoji="0" lang="en-US" sz="10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LOCATION:</a:t>
            </a:r>
          </a:p>
        </p:txBody>
      </p:sp>
      <p:sp>
        <p:nvSpPr>
          <p:cNvPr id="4" name="Slide Number Placeholder 3"/>
          <p:cNvSpPr>
            <a:spLocks noGrp="1"/>
          </p:cNvSpPr>
          <p:nvPr>
            <p:ph type="sldNum" sz="quarter" idx="44"/>
          </p:nvPr>
        </p:nvSpPr>
        <p:spPr/>
        <p:txBody>
          <a:bodyPr/>
          <a:lstStyle/>
          <a:p>
            <a:pPr>
              <a:defRPr/>
            </a:pPr>
            <a:fld id="{231CC523-8BC6-4921-807A-66BD262F34AB}" type="slidenum">
              <a:rPr lang="en-US" smtClean="0"/>
              <a:pPr>
                <a:defRPr/>
              </a:pPr>
              <a:t>‹#›</a:t>
            </a:fld>
            <a:endParaRPr lang="en-US"/>
          </a:p>
        </p:txBody>
      </p:sp>
      <p:pic>
        <p:nvPicPr>
          <p:cNvPr id="40" name="Picture 3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sp>
        <p:nvSpPr>
          <p:cNvPr id="41" name="Footer Placeholder 2"/>
          <p:cNvSpPr>
            <a:spLocks noGrp="1"/>
          </p:cNvSpPr>
          <p:nvPr>
            <p:ph type="ftr" sz="quarter" idx="10"/>
          </p:nvPr>
        </p:nvSpPr>
        <p:spPr>
          <a:xfrm>
            <a:off x="1778000" y="6550026"/>
            <a:ext cx="8636000" cy="298450"/>
          </a:xfrm>
        </p:spPr>
        <p:txBody>
          <a:bodyPr/>
          <a:lstStyle/>
          <a:p>
            <a:r>
              <a:rPr lang="en-US" sz="900" dirty="0">
                <a:solidFill>
                  <a:prstClr val="white">
                    <a:lumMod val="50000"/>
                  </a:prstClr>
                </a:solidFill>
              </a:rPr>
              <a:t>Distribution authorized to U.S. Government Agencies only. Other requests for this document shall be referred to DARPA Director’s Office.</a:t>
            </a:r>
          </a:p>
        </p:txBody>
      </p:sp>
    </p:spTree>
    <p:extLst>
      <p:ext uri="{BB962C8B-B14F-4D97-AF65-F5344CB8AC3E}">
        <p14:creationId xmlns:p14="http://schemas.microsoft.com/office/powerpoint/2010/main" val="4105798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Y17_Staffer_Quad_3">
    <p:spTree>
      <p:nvGrpSpPr>
        <p:cNvPr id="1" name=""/>
        <p:cNvGrpSpPr/>
        <p:nvPr/>
      </p:nvGrpSpPr>
      <p:grpSpPr>
        <a:xfrm>
          <a:off x="0" y="0"/>
          <a:ext cx="0" cy="0"/>
          <a:chOff x="0" y="0"/>
          <a:chExt cx="0" cy="0"/>
        </a:xfrm>
      </p:grpSpPr>
      <p:sp>
        <p:nvSpPr>
          <p:cNvPr id="64" name="Text Placeholder 70"/>
          <p:cNvSpPr>
            <a:spLocks noGrp="1"/>
          </p:cNvSpPr>
          <p:nvPr>
            <p:ph type="body" sz="quarter" idx="49" hasCustomPrompt="1"/>
          </p:nvPr>
        </p:nvSpPr>
        <p:spPr>
          <a:xfrm>
            <a:off x="262875" y="1592626"/>
            <a:ext cx="5718048" cy="2157984"/>
          </a:xfrm>
        </p:spPr>
        <p:txBody>
          <a:bodyPr/>
          <a:lstStyle>
            <a:lvl1pPr marL="0" indent="0">
              <a:defRPr sz="1200" baseline="0"/>
            </a:lvl1pPr>
          </a:lstStyle>
          <a:p>
            <a:pPr lvl="0"/>
            <a:r>
              <a:rPr lang="en-US" dirty="0"/>
              <a:t>(Give a broad overview of the program here)</a:t>
            </a:r>
          </a:p>
        </p:txBody>
      </p:sp>
      <p:sp>
        <p:nvSpPr>
          <p:cNvPr id="63" name="Text Placeholder 6"/>
          <p:cNvSpPr>
            <a:spLocks noGrp="1"/>
          </p:cNvSpPr>
          <p:nvPr>
            <p:ph type="body" sz="quarter" idx="47" hasCustomPrompt="1"/>
          </p:nvPr>
        </p:nvSpPr>
        <p:spPr>
          <a:xfrm>
            <a:off x="9514448" y="4329585"/>
            <a:ext cx="2621280" cy="2221992"/>
          </a:xfrm>
        </p:spPr>
        <p:txBody>
          <a:bodyPr/>
          <a:lstStyle>
            <a:lvl1pPr marL="0" indent="0">
              <a:defRPr sz="1000" baseline="0"/>
            </a:lvl1pPr>
          </a:lstStyle>
          <a:p>
            <a:pPr lvl="0"/>
            <a:r>
              <a:rPr lang="en-US" dirty="0"/>
              <a:t>(City, State)</a:t>
            </a:r>
          </a:p>
        </p:txBody>
      </p:sp>
      <p:sp>
        <p:nvSpPr>
          <p:cNvPr id="62" name="Text Placeholder 6"/>
          <p:cNvSpPr>
            <a:spLocks noGrp="1"/>
          </p:cNvSpPr>
          <p:nvPr>
            <p:ph type="body" sz="quarter" idx="46" hasCustomPrompt="1"/>
          </p:nvPr>
        </p:nvSpPr>
        <p:spPr>
          <a:xfrm>
            <a:off x="6253087" y="4329799"/>
            <a:ext cx="3252157" cy="2221992"/>
          </a:xfrm>
        </p:spPr>
        <p:txBody>
          <a:bodyPr/>
          <a:lstStyle>
            <a:lvl1pPr marL="0" indent="0">
              <a:defRPr sz="1000"/>
            </a:lvl1pPr>
          </a:lstStyle>
          <a:p>
            <a:pPr lvl="0"/>
            <a:r>
              <a:rPr lang="en-US" dirty="0"/>
              <a:t>(Just include primes)</a:t>
            </a:r>
          </a:p>
        </p:txBody>
      </p:sp>
      <p:sp>
        <p:nvSpPr>
          <p:cNvPr id="60" name="Text Placeholder 67"/>
          <p:cNvSpPr>
            <a:spLocks noGrp="1"/>
          </p:cNvSpPr>
          <p:nvPr>
            <p:ph type="body" sz="quarter" idx="43" hasCustomPrompt="1"/>
          </p:nvPr>
        </p:nvSpPr>
        <p:spPr>
          <a:xfrm>
            <a:off x="1828800" y="201560"/>
            <a:ext cx="10162908" cy="521208"/>
          </a:xfrm>
        </p:spPr>
        <p:txBody>
          <a:bodyPr anchor="ctr"/>
          <a:lstStyle>
            <a:lvl1pPr>
              <a:defRPr sz="2400"/>
            </a:lvl1pPr>
          </a:lstStyle>
          <a:p>
            <a:pPr lvl="0"/>
            <a:r>
              <a:rPr lang="en-US" dirty="0"/>
              <a:t>Program Name (Acronym)</a:t>
            </a:r>
          </a:p>
        </p:txBody>
      </p:sp>
      <p:cxnSp>
        <p:nvCxnSpPr>
          <p:cNvPr id="41" name="Straight Connector 40"/>
          <p:cNvCxnSpPr/>
          <p:nvPr userDrawn="1"/>
        </p:nvCxnSpPr>
        <p:spPr bwMode="auto">
          <a:xfrm>
            <a:off x="0" y="1355726"/>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11" name="TextBox 10"/>
          <p:cNvSpPr txBox="1"/>
          <p:nvPr userDrawn="1"/>
        </p:nvSpPr>
        <p:spPr>
          <a:xfrm>
            <a:off x="2953687" y="1124895"/>
            <a:ext cx="1056740" cy="246221"/>
          </a:xfrm>
          <a:prstGeom prst="rect">
            <a:avLst/>
          </a:prstGeom>
          <a:noFill/>
        </p:spPr>
        <p:txBody>
          <a:bodyPr wrap="square" rtlCol="0">
            <a:spAutoFit/>
          </a:bodyPr>
          <a:lstStyle/>
          <a:p>
            <a:r>
              <a:rPr lang="en-US" sz="1000" dirty="0">
                <a:latin typeface="+mn-lt"/>
              </a:rPr>
              <a:t>PROJECT:</a:t>
            </a:r>
          </a:p>
        </p:txBody>
      </p:sp>
      <p:sp>
        <p:nvSpPr>
          <p:cNvPr id="53" name="TextBox 52"/>
          <p:cNvSpPr txBox="1"/>
          <p:nvPr userDrawn="1"/>
        </p:nvSpPr>
        <p:spPr>
          <a:xfrm>
            <a:off x="38105" y="1100946"/>
            <a:ext cx="831849" cy="246221"/>
          </a:xfrm>
          <a:prstGeom prst="rect">
            <a:avLst/>
          </a:prstGeom>
          <a:noFill/>
        </p:spPr>
        <p:txBody>
          <a:bodyPr wrap="square" rtlCol="0">
            <a:spAutoFit/>
          </a:bodyPr>
          <a:lstStyle/>
          <a:p>
            <a:r>
              <a:rPr lang="en-US" sz="1000" dirty="0">
                <a:latin typeface="+mn-lt"/>
              </a:rPr>
              <a:t>PE:</a:t>
            </a:r>
          </a:p>
        </p:txBody>
      </p:sp>
      <p:sp>
        <p:nvSpPr>
          <p:cNvPr id="12" name="TextBox 11"/>
          <p:cNvSpPr txBox="1"/>
          <p:nvPr userDrawn="1"/>
        </p:nvSpPr>
        <p:spPr>
          <a:xfrm>
            <a:off x="5901886" y="1115063"/>
            <a:ext cx="1606551" cy="246221"/>
          </a:xfrm>
          <a:prstGeom prst="rect">
            <a:avLst/>
          </a:prstGeom>
          <a:noFill/>
        </p:spPr>
        <p:txBody>
          <a:bodyPr wrap="square" rtlCol="0">
            <a:spAutoFit/>
          </a:bodyPr>
          <a:lstStyle/>
          <a:p>
            <a:r>
              <a:rPr lang="en-US" sz="1000" dirty="0">
                <a:latin typeface="+mn-lt"/>
              </a:rPr>
              <a:t>RDDS</a:t>
            </a:r>
            <a:r>
              <a:rPr lang="en-US" sz="1000" baseline="0" dirty="0">
                <a:latin typeface="+mn-lt"/>
              </a:rPr>
              <a:t> PG #</a:t>
            </a:r>
            <a:r>
              <a:rPr lang="en-US" sz="1000" dirty="0">
                <a:latin typeface="+mn-lt"/>
              </a:rPr>
              <a:t>:</a:t>
            </a:r>
          </a:p>
        </p:txBody>
      </p:sp>
      <p:sp>
        <p:nvSpPr>
          <p:cNvPr id="23" name="Text Placeholder 2"/>
          <p:cNvSpPr>
            <a:spLocks noGrp="1"/>
          </p:cNvSpPr>
          <p:nvPr>
            <p:ph type="body" sz="quarter" idx="21" hasCustomPrompt="1"/>
          </p:nvPr>
        </p:nvSpPr>
        <p:spPr>
          <a:xfrm>
            <a:off x="364472" y="1095399"/>
            <a:ext cx="2764371" cy="246221"/>
          </a:xfrm>
          <a:noFill/>
        </p:spPr>
        <p:txBody>
          <a:bodyPr wrap="square" lIns="45720" rtlCol="0">
            <a:spAutoFit/>
          </a:bodyPr>
          <a:lstStyle>
            <a:lvl1pPr>
              <a:defRPr lang="en-US" sz="1000" baseline="0" dirty="0">
                <a:latin typeface="+mn-lt"/>
                <a:cs typeface="+mn-cs"/>
              </a:defRPr>
            </a:lvl1pPr>
          </a:lstStyle>
          <a:p>
            <a:pPr marL="0" lvl="0"/>
            <a:r>
              <a:rPr lang="en-US" dirty="0"/>
              <a:t>-</a:t>
            </a:r>
          </a:p>
        </p:txBody>
      </p:sp>
      <p:sp>
        <p:nvSpPr>
          <p:cNvPr id="24" name="Text Placeholder 2"/>
          <p:cNvSpPr>
            <a:spLocks noGrp="1"/>
          </p:cNvSpPr>
          <p:nvPr>
            <p:ph type="body" sz="quarter" idx="22" hasCustomPrompt="1"/>
          </p:nvPr>
        </p:nvSpPr>
        <p:spPr>
          <a:xfrm>
            <a:off x="3768343" y="1095399"/>
            <a:ext cx="229721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dirty="0"/>
              <a:t>-</a:t>
            </a:r>
          </a:p>
        </p:txBody>
      </p:sp>
      <p:sp>
        <p:nvSpPr>
          <p:cNvPr id="25" name="Text Placeholder 2"/>
          <p:cNvSpPr>
            <a:spLocks noGrp="1"/>
          </p:cNvSpPr>
          <p:nvPr>
            <p:ph type="body" sz="quarter" idx="23" hasCustomPrompt="1"/>
          </p:nvPr>
        </p:nvSpPr>
        <p:spPr>
          <a:xfrm>
            <a:off x="6934856" y="1105231"/>
            <a:ext cx="1213629"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marL="0" marR="0" indent="-342900" algn="l" defTabSz="914400" rtl="0" eaLnBrk="1" fontAlgn="auto" latinLnBrk="0" hangingPunct="1">
              <a:lnSpc>
                <a:spcPct val="100000"/>
              </a:lnSpc>
              <a:spcBef>
                <a:spcPct val="20000"/>
              </a:spcBef>
              <a:spcAft>
                <a:spcPts val="0"/>
              </a:spcAft>
              <a:buClrTx/>
              <a:buSzTx/>
              <a:buFont typeface="Arial" pitchFamily="34" charset="0"/>
              <a:buNone/>
              <a:tabLst/>
              <a:defRPr lang="en-US" sz="1000" dirty="0">
                <a:latin typeface="+mn-lt"/>
                <a:cs typeface="+mn-cs"/>
              </a:defRPr>
            </a:lvl1p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a:t>
            </a:r>
          </a:p>
        </p:txBody>
      </p:sp>
      <p:sp>
        <p:nvSpPr>
          <p:cNvPr id="19" name="Text Placeholder 39"/>
          <p:cNvSpPr>
            <a:spLocks noGrp="1"/>
          </p:cNvSpPr>
          <p:nvPr>
            <p:ph type="body" sz="quarter" idx="15" hasCustomPrompt="1"/>
          </p:nvPr>
        </p:nvSpPr>
        <p:spPr>
          <a:xfrm>
            <a:off x="9131097" y="1184163"/>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0.000</a:t>
            </a:r>
          </a:p>
        </p:txBody>
      </p:sp>
      <p:sp>
        <p:nvSpPr>
          <p:cNvPr id="40" name="Text Placeholder 39"/>
          <p:cNvSpPr>
            <a:spLocks noGrp="1"/>
          </p:cNvSpPr>
          <p:nvPr>
            <p:ph type="body" sz="quarter" idx="29" hasCustomPrompt="1"/>
          </p:nvPr>
        </p:nvSpPr>
        <p:spPr>
          <a:xfrm>
            <a:off x="10106128" y="1184163"/>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0.000</a:t>
            </a:r>
          </a:p>
        </p:txBody>
      </p:sp>
      <p:sp>
        <p:nvSpPr>
          <p:cNvPr id="44" name="Text Placeholder 39"/>
          <p:cNvSpPr>
            <a:spLocks noGrp="1"/>
          </p:cNvSpPr>
          <p:nvPr>
            <p:ph type="body" sz="quarter" idx="30" hasCustomPrompt="1"/>
          </p:nvPr>
        </p:nvSpPr>
        <p:spPr>
          <a:xfrm>
            <a:off x="11085197" y="1184163"/>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0.000</a:t>
            </a:r>
          </a:p>
        </p:txBody>
      </p:sp>
      <p:sp>
        <p:nvSpPr>
          <p:cNvPr id="32" name="Text Placeholder 39"/>
          <p:cNvSpPr>
            <a:spLocks noGrp="1"/>
          </p:cNvSpPr>
          <p:nvPr>
            <p:ph type="body" sz="quarter" idx="31" hasCustomPrompt="1"/>
          </p:nvPr>
        </p:nvSpPr>
        <p:spPr>
          <a:xfrm>
            <a:off x="9131097" y="102097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0.000</a:t>
            </a:r>
          </a:p>
        </p:txBody>
      </p:sp>
      <p:sp>
        <p:nvSpPr>
          <p:cNvPr id="34" name="Text Placeholder 39"/>
          <p:cNvSpPr>
            <a:spLocks noGrp="1"/>
          </p:cNvSpPr>
          <p:nvPr>
            <p:ph type="body" sz="quarter" idx="32" hasCustomPrompt="1"/>
          </p:nvPr>
        </p:nvSpPr>
        <p:spPr>
          <a:xfrm>
            <a:off x="10106128" y="102097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0.000</a:t>
            </a:r>
          </a:p>
        </p:txBody>
      </p:sp>
      <p:sp>
        <p:nvSpPr>
          <p:cNvPr id="43" name="Text Placeholder 39"/>
          <p:cNvSpPr>
            <a:spLocks noGrp="1"/>
          </p:cNvSpPr>
          <p:nvPr>
            <p:ph type="body" sz="quarter" idx="33" hasCustomPrompt="1"/>
          </p:nvPr>
        </p:nvSpPr>
        <p:spPr>
          <a:xfrm>
            <a:off x="11085197" y="102097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0.000</a:t>
            </a:r>
          </a:p>
        </p:txBody>
      </p:sp>
      <p:sp>
        <p:nvSpPr>
          <p:cNvPr id="13" name="TextBox 12"/>
          <p:cNvSpPr txBox="1"/>
          <p:nvPr userDrawn="1"/>
        </p:nvSpPr>
        <p:spPr>
          <a:xfrm>
            <a:off x="11085197" y="709920"/>
            <a:ext cx="975360" cy="160044"/>
          </a:xfrm>
          <a:prstGeom prst="rect">
            <a:avLst/>
          </a:prstGeom>
          <a:noFill/>
        </p:spPr>
        <p:txBody>
          <a:bodyPr wrap="square" lIns="91440" tIns="18288" rIns="91440" bIns="18288" rtlCol="0">
            <a:spAutoFit/>
          </a:bodyPr>
          <a:lstStyle>
            <a:defPPr>
              <a:defRPr lang="en-US"/>
            </a:defPPr>
            <a:lvl1pPr>
              <a:defRPr sz="1000"/>
            </a:lvl1pPr>
          </a:lstStyle>
          <a:p>
            <a:pPr lvl="0" algn="ctr"/>
            <a:r>
              <a:rPr lang="en-US" sz="800" dirty="0"/>
              <a:t>FY20</a:t>
            </a:r>
          </a:p>
        </p:txBody>
      </p:sp>
      <p:sp>
        <p:nvSpPr>
          <p:cNvPr id="14" name="TextBox 13"/>
          <p:cNvSpPr txBox="1"/>
          <p:nvPr userDrawn="1"/>
        </p:nvSpPr>
        <p:spPr>
          <a:xfrm>
            <a:off x="10106128" y="709920"/>
            <a:ext cx="975360" cy="160044"/>
          </a:xfrm>
          <a:prstGeom prst="rect">
            <a:avLst/>
          </a:prstGeom>
          <a:noFill/>
        </p:spPr>
        <p:txBody>
          <a:bodyPr wrap="square" lIns="91440" tIns="18288" rIns="91440" bIns="18288" rtlCol="0">
            <a:spAutoFit/>
          </a:bodyPr>
          <a:lstStyle>
            <a:defPPr>
              <a:defRPr lang="en-US"/>
            </a:defPPr>
            <a:lvl1pPr>
              <a:defRPr sz="1000"/>
            </a:lvl1pPr>
          </a:lstStyle>
          <a:p>
            <a:pPr lvl="0" algn="ctr"/>
            <a:r>
              <a:rPr lang="en-US" sz="800" dirty="0"/>
              <a:t>FY19</a:t>
            </a:r>
          </a:p>
        </p:txBody>
      </p:sp>
      <p:sp>
        <p:nvSpPr>
          <p:cNvPr id="15" name="TextBox 14"/>
          <p:cNvSpPr txBox="1"/>
          <p:nvPr userDrawn="1"/>
        </p:nvSpPr>
        <p:spPr>
          <a:xfrm>
            <a:off x="9131097" y="709920"/>
            <a:ext cx="975360" cy="160044"/>
          </a:xfrm>
          <a:prstGeom prst="rect">
            <a:avLst/>
          </a:prstGeom>
          <a:noFill/>
        </p:spPr>
        <p:txBody>
          <a:bodyPr wrap="square" lIns="91440" tIns="18288" rIns="91440" bIns="18288" rtlCol="0">
            <a:spAutoFit/>
          </a:bodyPr>
          <a:lstStyle>
            <a:defPPr>
              <a:defRPr lang="en-US"/>
            </a:defPPr>
            <a:lvl1pPr>
              <a:defRPr sz="1000"/>
            </a:lvl1pPr>
          </a:lstStyle>
          <a:p>
            <a:pPr lvl="0" algn="ctr"/>
            <a:r>
              <a:rPr lang="en-US" sz="800" dirty="0"/>
              <a:t>FY18</a:t>
            </a:r>
          </a:p>
        </p:txBody>
      </p:sp>
      <p:sp>
        <p:nvSpPr>
          <p:cNvPr id="45" name="TextBox 44"/>
          <p:cNvSpPr txBox="1"/>
          <p:nvPr userDrawn="1"/>
        </p:nvSpPr>
        <p:spPr>
          <a:xfrm>
            <a:off x="8152193" y="709920"/>
            <a:ext cx="975360" cy="160044"/>
          </a:xfrm>
          <a:prstGeom prst="rect">
            <a:avLst/>
          </a:prstGeom>
          <a:noFill/>
        </p:spPr>
        <p:txBody>
          <a:bodyPr wrap="square" lIns="91440" tIns="18288" rIns="91440" bIns="18288" rtlCol="0">
            <a:spAutoFit/>
          </a:bodyPr>
          <a:lstStyle>
            <a:defPPr>
              <a:defRPr lang="en-US"/>
            </a:defPPr>
            <a:lvl1pPr>
              <a:defRPr sz="1000"/>
            </a:lvl1pPr>
          </a:lstStyle>
          <a:p>
            <a:pPr lvl="0" algn="ctr"/>
            <a:r>
              <a:rPr lang="en-US" sz="800" dirty="0"/>
              <a:t>PROJECT</a:t>
            </a:r>
          </a:p>
        </p:txBody>
      </p:sp>
      <p:sp>
        <p:nvSpPr>
          <p:cNvPr id="46" name="Text Placeholder 39"/>
          <p:cNvSpPr>
            <a:spLocks noGrp="1"/>
          </p:cNvSpPr>
          <p:nvPr userDrawn="1">
            <p:ph type="body" sz="quarter" idx="34" hasCustomPrompt="1"/>
          </p:nvPr>
        </p:nvSpPr>
        <p:spPr>
          <a:xfrm>
            <a:off x="8152193" y="1184163"/>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a:t>
            </a:r>
          </a:p>
        </p:txBody>
      </p:sp>
      <p:sp>
        <p:nvSpPr>
          <p:cNvPr id="48" name="Text Placeholder 39"/>
          <p:cNvSpPr>
            <a:spLocks noGrp="1"/>
          </p:cNvSpPr>
          <p:nvPr userDrawn="1">
            <p:ph type="body" sz="quarter" idx="35" hasCustomPrompt="1"/>
          </p:nvPr>
        </p:nvSpPr>
        <p:spPr>
          <a:xfrm>
            <a:off x="8152193" y="102097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a:t>
            </a:r>
          </a:p>
        </p:txBody>
      </p:sp>
      <p:sp>
        <p:nvSpPr>
          <p:cNvPr id="16" name="TextBox 15"/>
          <p:cNvSpPr txBox="1"/>
          <p:nvPr userDrawn="1"/>
        </p:nvSpPr>
        <p:spPr>
          <a:xfrm>
            <a:off x="1200151" y="1363190"/>
            <a:ext cx="3619503" cy="276999"/>
          </a:xfrm>
          <a:prstGeom prst="rect">
            <a:avLst/>
          </a:prstGeom>
          <a:noFill/>
        </p:spPr>
        <p:txBody>
          <a:bodyPr wrap="square" rtlCol="0">
            <a:spAutoFit/>
          </a:bodyPr>
          <a:lstStyle/>
          <a:p>
            <a:pPr algn="ctr"/>
            <a:r>
              <a:rPr lang="en-US" sz="1200" b="1" dirty="0">
                <a:latin typeface="Tahoma" pitchFamily="34" charset="0"/>
                <a:ea typeface="Tahoma" pitchFamily="34" charset="0"/>
                <a:cs typeface="Tahoma" pitchFamily="34" charset="0"/>
              </a:rPr>
              <a:t>PROGRAM OVERVIEW</a:t>
            </a:r>
          </a:p>
        </p:txBody>
      </p:sp>
      <p:sp>
        <p:nvSpPr>
          <p:cNvPr id="17" name="TextBox 16"/>
          <p:cNvSpPr txBox="1"/>
          <p:nvPr userDrawn="1"/>
        </p:nvSpPr>
        <p:spPr>
          <a:xfrm>
            <a:off x="7454898" y="1365363"/>
            <a:ext cx="3619503" cy="276999"/>
          </a:xfrm>
          <a:prstGeom prst="rect">
            <a:avLst/>
          </a:prstGeom>
          <a:noFill/>
        </p:spPr>
        <p:txBody>
          <a:bodyPr wrap="square" rtlCol="0">
            <a:spAutoFit/>
          </a:bodyPr>
          <a:lstStyle/>
          <a:p>
            <a:pPr algn="ctr"/>
            <a:r>
              <a:rPr lang="en-US" sz="1200" b="1" dirty="0">
                <a:latin typeface="Tahoma" pitchFamily="34" charset="0"/>
                <a:ea typeface="Tahoma" pitchFamily="34" charset="0"/>
                <a:cs typeface="Tahoma" pitchFamily="34" charset="0"/>
              </a:rPr>
              <a:t>PROGRAM STATUS</a:t>
            </a:r>
          </a:p>
        </p:txBody>
      </p:sp>
      <p:sp>
        <p:nvSpPr>
          <p:cNvPr id="18" name="TextBox 17"/>
          <p:cNvSpPr txBox="1"/>
          <p:nvPr userDrawn="1"/>
        </p:nvSpPr>
        <p:spPr>
          <a:xfrm>
            <a:off x="341314" y="3843864"/>
            <a:ext cx="5337177" cy="276999"/>
          </a:xfrm>
          <a:prstGeom prst="rect">
            <a:avLst/>
          </a:prstGeom>
          <a:noFill/>
        </p:spPr>
        <p:txBody>
          <a:bodyPr wrap="square" rtlCol="0">
            <a:spAutoFit/>
          </a:bodyPr>
          <a:lstStyle/>
          <a:p>
            <a:pPr algn="ctr"/>
            <a:r>
              <a:rPr lang="en-US" sz="1200" b="1" dirty="0">
                <a:latin typeface="Tahoma" pitchFamily="34" charset="0"/>
                <a:ea typeface="Tahoma" pitchFamily="34" charset="0"/>
                <a:cs typeface="Tahoma" pitchFamily="34" charset="0"/>
              </a:rPr>
              <a:t>CAPABILITY OBJECTIVE/GOAL</a:t>
            </a:r>
          </a:p>
        </p:txBody>
      </p:sp>
      <p:cxnSp>
        <p:nvCxnSpPr>
          <p:cNvPr id="42" name="Straight Connector 41"/>
          <p:cNvCxnSpPr/>
          <p:nvPr userDrawn="1"/>
        </p:nvCxnSpPr>
        <p:spPr bwMode="auto">
          <a:xfrm>
            <a:off x="0" y="3825875"/>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7" name="Straight Connector 46"/>
          <p:cNvCxnSpPr/>
          <p:nvPr userDrawn="1"/>
        </p:nvCxnSpPr>
        <p:spPr bwMode="auto">
          <a:xfrm>
            <a:off x="6096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39" name="TextBox 38"/>
          <p:cNvSpPr txBox="1"/>
          <p:nvPr userDrawn="1"/>
        </p:nvSpPr>
        <p:spPr>
          <a:xfrm>
            <a:off x="8188123" y="3843864"/>
            <a:ext cx="2153051" cy="276999"/>
          </a:xfrm>
          <a:prstGeom prst="rect">
            <a:avLst/>
          </a:prstGeom>
          <a:noFill/>
        </p:spPr>
        <p:txBody>
          <a:bodyPr wrap="square" rtlCol="0">
            <a:spAutoFit/>
          </a:bodyPr>
          <a:lstStyle/>
          <a:p>
            <a:pPr algn="ctr"/>
            <a:r>
              <a:rPr lang="en-US" sz="1200" b="1" dirty="0">
                <a:latin typeface="Tahoma" pitchFamily="34" charset="0"/>
                <a:ea typeface="Tahoma" pitchFamily="34" charset="0"/>
                <a:cs typeface="Tahoma" pitchFamily="34" charset="0"/>
              </a:rPr>
              <a:t>PERFORMERS</a:t>
            </a:r>
          </a:p>
        </p:txBody>
      </p:sp>
      <p:sp>
        <p:nvSpPr>
          <p:cNvPr id="49" name="Text Placeholder 39"/>
          <p:cNvSpPr>
            <a:spLocks noGrp="1"/>
          </p:cNvSpPr>
          <p:nvPr userDrawn="1">
            <p:ph type="body" sz="quarter" idx="36" hasCustomPrompt="1"/>
          </p:nvPr>
        </p:nvSpPr>
        <p:spPr>
          <a:xfrm>
            <a:off x="9131097" y="84914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0.000</a:t>
            </a:r>
          </a:p>
        </p:txBody>
      </p:sp>
      <p:sp>
        <p:nvSpPr>
          <p:cNvPr id="50" name="Text Placeholder 39"/>
          <p:cNvSpPr>
            <a:spLocks noGrp="1"/>
          </p:cNvSpPr>
          <p:nvPr userDrawn="1">
            <p:ph type="body" sz="quarter" idx="37" hasCustomPrompt="1"/>
          </p:nvPr>
        </p:nvSpPr>
        <p:spPr>
          <a:xfrm>
            <a:off x="10106620" y="84914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0.000</a:t>
            </a:r>
          </a:p>
        </p:txBody>
      </p:sp>
      <p:sp>
        <p:nvSpPr>
          <p:cNvPr id="51" name="Text Placeholder 39"/>
          <p:cNvSpPr>
            <a:spLocks noGrp="1"/>
          </p:cNvSpPr>
          <p:nvPr userDrawn="1">
            <p:ph type="body" sz="quarter" idx="38" hasCustomPrompt="1"/>
          </p:nvPr>
        </p:nvSpPr>
        <p:spPr>
          <a:xfrm>
            <a:off x="11085197" y="84914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0.000</a:t>
            </a:r>
          </a:p>
        </p:txBody>
      </p:sp>
      <p:sp>
        <p:nvSpPr>
          <p:cNvPr id="52" name="Text Placeholder 39"/>
          <p:cNvSpPr>
            <a:spLocks noGrp="1"/>
          </p:cNvSpPr>
          <p:nvPr userDrawn="1">
            <p:ph type="body" sz="quarter" idx="39" hasCustomPrompt="1"/>
          </p:nvPr>
        </p:nvSpPr>
        <p:spPr>
          <a:xfrm>
            <a:off x="8152193" y="84914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dirty="0"/>
              <a:t>-</a:t>
            </a:r>
          </a:p>
        </p:txBody>
      </p:sp>
      <p:sp>
        <p:nvSpPr>
          <p:cNvPr id="57" name="Text Placeholder 73"/>
          <p:cNvSpPr>
            <a:spLocks noGrp="1"/>
          </p:cNvSpPr>
          <p:nvPr>
            <p:ph type="body" sz="quarter" idx="40" hasCustomPrompt="1"/>
          </p:nvPr>
        </p:nvSpPr>
        <p:spPr>
          <a:xfrm>
            <a:off x="262875" y="4077691"/>
            <a:ext cx="5718048" cy="2157984"/>
          </a:xfrm>
        </p:spPr>
        <p:txBody>
          <a:bodyPr/>
          <a:lstStyle>
            <a:lvl1pPr marL="0" indent="0">
              <a:defRPr sz="1200" baseline="0"/>
            </a:lvl1pPr>
          </a:lstStyle>
          <a:p>
            <a:pPr lvl="0"/>
            <a:r>
              <a:rPr lang="en-US" dirty="0"/>
              <a:t>(What are you trying to accomplish and what is the desired end state)</a:t>
            </a:r>
          </a:p>
        </p:txBody>
      </p:sp>
      <p:sp>
        <p:nvSpPr>
          <p:cNvPr id="59" name="Text Placeholder 6"/>
          <p:cNvSpPr>
            <a:spLocks noGrp="1"/>
          </p:cNvSpPr>
          <p:nvPr>
            <p:ph type="body" sz="quarter" idx="14" hasCustomPrompt="1"/>
          </p:nvPr>
        </p:nvSpPr>
        <p:spPr>
          <a:xfrm>
            <a:off x="6273660" y="1592626"/>
            <a:ext cx="5718048" cy="2157984"/>
          </a:xfrm>
        </p:spPr>
        <p:txBody>
          <a:bodyPr/>
          <a:lstStyle>
            <a:lvl1pPr marL="0" indent="0">
              <a:defRPr sz="1200" baseline="0"/>
            </a:lvl1pPr>
          </a:lstStyle>
          <a:p>
            <a:pPr lvl="0"/>
            <a:r>
              <a:rPr lang="en-US" dirty="0"/>
              <a:t>Upcoming Key Decisions:</a:t>
            </a:r>
          </a:p>
          <a:p>
            <a:pPr lvl="0"/>
            <a:endParaRPr lang="en-US" dirty="0"/>
          </a:p>
          <a:p>
            <a:pPr lvl="0"/>
            <a:r>
              <a:rPr lang="en-US" dirty="0"/>
              <a:t>Transition: (Define stages of transition – 6.1, 6.2, 6.3</a:t>
            </a:r>
          </a:p>
          <a:p>
            <a:pPr lvl="0"/>
            <a:endParaRPr lang="en-US" dirty="0"/>
          </a:p>
          <a:p>
            <a:pPr lvl="0"/>
            <a:r>
              <a:rPr lang="en-US" dirty="0"/>
              <a:t>Technical Risk</a:t>
            </a:r>
          </a:p>
        </p:txBody>
      </p:sp>
      <p:sp>
        <p:nvSpPr>
          <p:cNvPr id="36" name="Rectangle 35"/>
          <p:cNvSpPr/>
          <p:nvPr userDrawn="1"/>
        </p:nvSpPr>
        <p:spPr>
          <a:xfrm>
            <a:off x="6245883" y="4103929"/>
            <a:ext cx="5876544" cy="228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tabLst>
                <a:tab pos="2455863" algn="l"/>
              </a:tabLst>
            </a:pPr>
            <a:r>
              <a:rPr lang="en-US" sz="1000" baseline="0" dirty="0">
                <a:latin typeface="Tahoma" pitchFamily="34" charset="0"/>
                <a:ea typeface="Tahoma" pitchFamily="34" charset="0"/>
                <a:cs typeface="Tahoma" pitchFamily="34" charset="0"/>
              </a:rPr>
              <a:t>PERFORMER:	</a:t>
            </a:r>
          </a:p>
        </p:txBody>
      </p:sp>
      <p:sp>
        <p:nvSpPr>
          <p:cNvPr id="8" name="Rectangle 7"/>
          <p:cNvSpPr/>
          <p:nvPr userDrawn="1"/>
        </p:nvSpPr>
        <p:spPr>
          <a:xfrm>
            <a:off x="9505245" y="4095463"/>
            <a:ext cx="83869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455863" algn="l"/>
              </a:tabLst>
              <a:defRPr/>
            </a:pPr>
            <a:r>
              <a:rPr kumimoji="0" lang="en-US" sz="10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LOCATION:</a:t>
            </a:r>
          </a:p>
        </p:txBody>
      </p:sp>
      <p:sp>
        <p:nvSpPr>
          <p:cNvPr id="4" name="Slide Number Placeholder 3"/>
          <p:cNvSpPr>
            <a:spLocks noGrp="1"/>
          </p:cNvSpPr>
          <p:nvPr>
            <p:ph type="sldNum" sz="quarter" idx="52"/>
          </p:nvPr>
        </p:nvSpPr>
        <p:spPr/>
        <p:txBody>
          <a:bodyPr/>
          <a:lstStyle/>
          <a:p>
            <a:pPr>
              <a:defRPr/>
            </a:pPr>
            <a:fld id="{231CC523-8BC6-4921-807A-66BD262F34AB}" type="slidenum">
              <a:rPr lang="en-US" smtClean="0"/>
              <a:pPr>
                <a:defRPr/>
              </a:pPr>
              <a:t>‹#›</a:t>
            </a:fld>
            <a:endParaRPr lang="en-US"/>
          </a:p>
        </p:txBody>
      </p:sp>
      <p:pic>
        <p:nvPicPr>
          <p:cNvPr id="54" name="Picture 53"/>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sp>
        <p:nvSpPr>
          <p:cNvPr id="55" name="Footer Placeholder 2"/>
          <p:cNvSpPr>
            <a:spLocks noGrp="1"/>
          </p:cNvSpPr>
          <p:nvPr>
            <p:ph type="ftr" sz="quarter" idx="10"/>
          </p:nvPr>
        </p:nvSpPr>
        <p:spPr>
          <a:xfrm>
            <a:off x="1778000" y="6550026"/>
            <a:ext cx="8636000" cy="298450"/>
          </a:xfrm>
        </p:spPr>
        <p:txBody>
          <a:bodyPr/>
          <a:lstStyle/>
          <a:p>
            <a:r>
              <a:rPr lang="en-US" sz="900" dirty="0">
                <a:solidFill>
                  <a:prstClr val="white">
                    <a:lumMod val="50000"/>
                  </a:prstClr>
                </a:solidFill>
              </a:rPr>
              <a:t>Distribution authorized to U.S. Government Agencies only. Other requests for this document shall be referred to DARPA Director’s Office.</a:t>
            </a:r>
          </a:p>
        </p:txBody>
      </p:sp>
    </p:spTree>
    <p:extLst>
      <p:ext uri="{BB962C8B-B14F-4D97-AF65-F5344CB8AC3E}">
        <p14:creationId xmlns:p14="http://schemas.microsoft.com/office/powerpoint/2010/main" val="362144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and_Content_Vert">
    <p:spTree>
      <p:nvGrpSpPr>
        <p:cNvPr id="1" name=""/>
        <p:cNvGrpSpPr/>
        <p:nvPr/>
      </p:nvGrpSpPr>
      <p:grpSpPr>
        <a:xfrm>
          <a:off x="0" y="0"/>
          <a:ext cx="0" cy="0"/>
          <a:chOff x="0" y="0"/>
          <a:chExt cx="0" cy="0"/>
        </a:xfrm>
      </p:grpSpPr>
      <p:sp>
        <p:nvSpPr>
          <p:cNvPr id="5" name="Content Placeholder 10"/>
          <p:cNvSpPr>
            <a:spLocks noGrp="1"/>
          </p:cNvSpPr>
          <p:nvPr>
            <p:ph sz="quarter" idx="13"/>
          </p:nvPr>
        </p:nvSpPr>
        <p:spPr>
          <a:xfrm rot="5400000">
            <a:off x="2603497" y="-1333497"/>
            <a:ext cx="6400803" cy="9525001"/>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a:xfrm rot="5400000">
            <a:off x="-2447443" y="3228446"/>
            <a:ext cx="5546817" cy="397933"/>
          </a:xfrm>
        </p:spPr>
        <p:txBody>
          <a:bodyPr/>
          <a:lstStyle/>
          <a:p>
            <a:pPr>
              <a:defRPr/>
            </a:pPr>
            <a:r>
              <a:rPr lang="en-US" dirty="0"/>
              <a:t>Distribution Statement</a:t>
            </a:r>
          </a:p>
        </p:txBody>
      </p:sp>
      <p:sp>
        <p:nvSpPr>
          <p:cNvPr id="4" name="Slide Number Placeholder 3"/>
          <p:cNvSpPr>
            <a:spLocks noGrp="1"/>
          </p:cNvSpPr>
          <p:nvPr>
            <p:ph type="sldNum" sz="quarter" idx="11"/>
          </p:nvPr>
        </p:nvSpPr>
        <p:spPr>
          <a:xfrm rot="5400000">
            <a:off x="56713" y="6309160"/>
            <a:ext cx="530038" cy="389469"/>
          </a:xfrm>
        </p:spPr>
        <p:txBody>
          <a:bodyPr/>
          <a:lstStyle/>
          <a:p>
            <a:pPr>
              <a:defRPr/>
            </a:pPr>
            <a:fld id="{231CC523-8BC6-4921-807A-66BD262F34AB}" type="slidenum">
              <a:rPr lang="en-US" smtClean="0"/>
              <a:pPr>
                <a:defRPr/>
              </a:pPr>
              <a:t>‹#›</a:t>
            </a:fld>
            <a:endParaRPr lang="en-US"/>
          </a:p>
        </p:txBody>
      </p:sp>
      <p:sp>
        <p:nvSpPr>
          <p:cNvPr id="6" name="Title 1"/>
          <p:cNvSpPr>
            <a:spLocks noGrp="1"/>
          </p:cNvSpPr>
          <p:nvPr>
            <p:ph type="ctrTitle"/>
          </p:nvPr>
        </p:nvSpPr>
        <p:spPr>
          <a:xfrm rot="5400000">
            <a:off x="9074222" y="3657674"/>
            <a:ext cx="5041761" cy="901700"/>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cxnSp>
        <p:nvCxnSpPr>
          <p:cNvPr id="7" name="Straight Connector 6"/>
          <p:cNvCxnSpPr>
            <a:cxnSpLocks noChangeShapeType="1"/>
          </p:cNvCxnSpPr>
          <p:nvPr userDrawn="1"/>
        </p:nvCxnSpPr>
        <p:spPr bwMode="auto">
          <a:xfrm flipH="1">
            <a:off x="11022546" y="228601"/>
            <a:ext cx="2117" cy="6410325"/>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rot="5400000">
            <a:off x="10974382" y="472024"/>
            <a:ext cx="1241441" cy="691068"/>
          </a:xfrm>
          <a:prstGeom prst="rect">
            <a:avLst/>
          </a:prstGeom>
        </p:spPr>
      </p:pic>
    </p:spTree>
    <p:extLst>
      <p:ext uri="{BB962C8B-B14F-4D97-AF65-F5344CB8AC3E}">
        <p14:creationId xmlns:p14="http://schemas.microsoft.com/office/powerpoint/2010/main" val="773747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445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Logo_and_Title_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cxnSp>
        <p:nvCxnSpPr>
          <p:cNvPr id="8" name="Straight Connector 7"/>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21617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Slide_No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p:nvPr>
        </p:nvSpPr>
        <p:spPr>
          <a:xfrm>
            <a:off x="914400" y="2514600"/>
            <a:ext cx="10363200" cy="914400"/>
          </a:xfrm>
        </p:spPr>
        <p:txBody>
          <a:bodyPr/>
          <a:lstStyle>
            <a:lvl1pPr algn="ctr">
              <a:defRPr sz="2200" b="0">
                <a:latin typeface="Tahoma" pitchFamily="34" charset="0"/>
                <a:ea typeface="Tahoma" pitchFamily="34" charset="0"/>
                <a:cs typeface="Tahoma" pitchFamily="34" charset="0"/>
              </a:defRPr>
            </a:lvl1pPr>
          </a:lstStyle>
          <a:p>
            <a:r>
              <a:rPr lang="en-US"/>
              <a:t>Click to edit Master title style</a:t>
            </a:r>
            <a:endParaRPr lang="en-US" dirty="0"/>
          </a:p>
        </p:txBody>
      </p:sp>
      <p:cxnSp>
        <p:nvCxnSpPr>
          <p:cNvPr id="6" name="Straight Connector 5"/>
          <p:cNvCxnSpPr>
            <a:cxnSpLocks noChangeShapeType="1"/>
          </p:cNvCxnSpPr>
          <p:nvPr userDrawn="1"/>
        </p:nvCxnSpPr>
        <p:spPr bwMode="auto">
          <a:xfrm>
            <a:off x="508000" y="3198816"/>
            <a:ext cx="11176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spTree>
    <p:extLst>
      <p:ext uri="{BB962C8B-B14F-4D97-AF65-F5344CB8AC3E}">
        <p14:creationId xmlns:p14="http://schemas.microsoft.com/office/powerpoint/2010/main" val="4253680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BE THE FRONTIER">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3946D6-3392-7482-40CE-EFB208B0B484}"/>
              </a:ext>
            </a:extLst>
          </p:cNvPr>
          <p:cNvGrpSpPr/>
          <p:nvPr userDrawn="1"/>
        </p:nvGrpSpPr>
        <p:grpSpPr>
          <a:xfrm>
            <a:off x="3578010" y="764706"/>
            <a:ext cx="5054268" cy="5054268"/>
            <a:chOff x="0" y="0"/>
            <a:chExt cx="812800" cy="812800"/>
          </a:xfrm>
        </p:grpSpPr>
        <p:sp>
          <p:nvSpPr>
            <p:cNvPr id="7" name="Freeform 6">
              <a:extLst>
                <a:ext uri="{FF2B5EF4-FFF2-40B4-BE49-F238E27FC236}">
                  <a16:creationId xmlns:a16="http://schemas.microsoft.com/office/drawing/2014/main" id="{4D3F567C-AAB9-1A9C-90D8-BC4D03F3D2B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88072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RIOSITY BREAKS BARRIERS">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90CB8B16-F1DE-0FD6-1BEA-B41AC8A1C1D9}"/>
              </a:ext>
            </a:extLst>
          </p:cNvPr>
          <p:cNvGrpSpPr/>
          <p:nvPr userDrawn="1"/>
        </p:nvGrpSpPr>
        <p:grpSpPr>
          <a:xfrm>
            <a:off x="3576828" y="773311"/>
            <a:ext cx="5056632" cy="5056632"/>
            <a:chOff x="0" y="0"/>
            <a:chExt cx="812800" cy="812800"/>
          </a:xfrm>
        </p:grpSpPr>
        <p:sp>
          <p:nvSpPr>
            <p:cNvPr id="3" name="Freeform 6">
              <a:extLst>
                <a:ext uri="{FF2B5EF4-FFF2-40B4-BE49-F238E27FC236}">
                  <a16:creationId xmlns:a16="http://schemas.microsoft.com/office/drawing/2014/main" id="{673424DF-7945-7F98-7687-F18FFF543240}"/>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540022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RIVEN BY CONSTRUCTIVE DISSATISFACTION">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2AC5A830-BCF3-4DBF-3F2E-99C210A75229}"/>
              </a:ext>
            </a:extLst>
          </p:cNvPr>
          <p:cNvGrpSpPr/>
          <p:nvPr userDrawn="1"/>
        </p:nvGrpSpPr>
        <p:grpSpPr>
          <a:xfrm>
            <a:off x="3668268" y="772186"/>
            <a:ext cx="4873752" cy="4873752"/>
            <a:chOff x="0" y="0"/>
            <a:chExt cx="812800" cy="812800"/>
          </a:xfrm>
        </p:grpSpPr>
        <p:sp>
          <p:nvSpPr>
            <p:cNvPr id="3" name="Freeform 6">
              <a:extLst>
                <a:ext uri="{FF2B5EF4-FFF2-40B4-BE49-F238E27FC236}">
                  <a16:creationId xmlns:a16="http://schemas.microsoft.com/office/drawing/2014/main" id="{517C9C60-161E-E0F5-4304-6FA97B4C83A0}"/>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750198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T'S ONLY IMPOSSIBLE UNTIL IT'S NOT">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96A076BA-8B52-AF50-5B5E-B8D9A527D12E}"/>
              </a:ext>
            </a:extLst>
          </p:cNvPr>
          <p:cNvGrpSpPr/>
          <p:nvPr userDrawn="1"/>
        </p:nvGrpSpPr>
        <p:grpSpPr>
          <a:xfrm>
            <a:off x="3669792" y="766572"/>
            <a:ext cx="4873752" cy="4873752"/>
            <a:chOff x="0" y="0"/>
            <a:chExt cx="812800" cy="812800"/>
          </a:xfrm>
        </p:grpSpPr>
        <p:sp>
          <p:nvSpPr>
            <p:cNvPr id="3" name="Freeform 6">
              <a:extLst>
                <a:ext uri="{FF2B5EF4-FFF2-40B4-BE49-F238E27FC236}">
                  <a16:creationId xmlns:a16="http://schemas.microsoft.com/office/drawing/2014/main" id="{AE3881EA-BA09-293D-53AA-57BAB1BEF73A}"/>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504890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FEND THE FUTUR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A17A31C3-8811-BA1B-375B-85539DA56AF1}"/>
              </a:ext>
            </a:extLst>
          </p:cNvPr>
          <p:cNvGrpSpPr/>
          <p:nvPr userDrawn="1"/>
        </p:nvGrpSpPr>
        <p:grpSpPr>
          <a:xfrm>
            <a:off x="3669792" y="766572"/>
            <a:ext cx="4873752" cy="4873752"/>
            <a:chOff x="0" y="0"/>
            <a:chExt cx="812800" cy="812800"/>
          </a:xfrm>
        </p:grpSpPr>
        <p:sp>
          <p:nvSpPr>
            <p:cNvPr id="3" name="Freeform 6">
              <a:extLst>
                <a:ext uri="{FF2B5EF4-FFF2-40B4-BE49-F238E27FC236}">
                  <a16:creationId xmlns:a16="http://schemas.microsoft.com/office/drawing/2014/main" id="{BC9DB237-7332-B3D2-BA7B-2774922E64D1}"/>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785360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KE SMART RISKS">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E4642BA-9521-BB51-2E3B-A949F845EADF}"/>
              </a:ext>
            </a:extLst>
          </p:cNvPr>
          <p:cNvGrpSpPr/>
          <p:nvPr userDrawn="1"/>
        </p:nvGrpSpPr>
        <p:grpSpPr>
          <a:xfrm>
            <a:off x="3668268" y="775716"/>
            <a:ext cx="4873752" cy="4873752"/>
            <a:chOff x="0" y="0"/>
            <a:chExt cx="812800" cy="812800"/>
          </a:xfrm>
        </p:grpSpPr>
        <p:sp>
          <p:nvSpPr>
            <p:cNvPr id="3" name="Freeform 6">
              <a:extLst>
                <a:ext uri="{FF2B5EF4-FFF2-40B4-BE49-F238E27FC236}">
                  <a16:creationId xmlns:a16="http://schemas.microsoft.com/office/drawing/2014/main" id="{C229E06C-32DD-4AF7-903B-AA2F867D4E89}"/>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054649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VOLUTIONARY IDEAS DIE SO REVOLUTIONARY IDEAS LIV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A4DAEC9A-86CC-9EF3-BBD3-003ECE20A0F1}"/>
              </a:ext>
            </a:extLst>
          </p:cNvPr>
          <p:cNvGrpSpPr/>
          <p:nvPr userDrawn="1"/>
        </p:nvGrpSpPr>
        <p:grpSpPr>
          <a:xfrm>
            <a:off x="3669795" y="775713"/>
            <a:ext cx="4873753" cy="4873753"/>
            <a:chOff x="-168737" y="-58522"/>
            <a:chExt cx="519867" cy="519867"/>
          </a:xfrm>
        </p:grpSpPr>
        <p:sp>
          <p:nvSpPr>
            <p:cNvPr id="3" name="Freeform 6">
              <a:extLst>
                <a:ext uri="{FF2B5EF4-FFF2-40B4-BE49-F238E27FC236}">
                  <a16:creationId xmlns:a16="http://schemas.microsoft.com/office/drawing/2014/main" id="{7EB67F7B-6C0C-4950-F07B-FD65F94EE27A}"/>
                </a:ext>
              </a:extLst>
            </p:cNvPr>
            <p:cNvSpPr/>
            <p:nvPr/>
          </p:nvSpPr>
          <p:spPr>
            <a:xfrm>
              <a:off x="-168737" y="-58522"/>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4007717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RIVE. HAR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44DAFDC-6C0A-C487-A5B9-C7833AF99277}"/>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8D22FEC0-8595-271F-E1B1-8C27B0382D60}"/>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200872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THLESS FOCUS REQUIRE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134D885C-7FA4-40E6-B06A-33408829DECA}"/>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A2BC7DBD-9CDA-FB76-C7E8-7CE32A3EB228}"/>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044843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E OBSTACLE IS THE WAY. WE BREAK THROUGH">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D24FD981-C881-C1D2-9827-6EAF3CE0AB09}"/>
              </a:ext>
            </a:extLst>
          </p:cNvPr>
          <p:cNvGrpSpPr/>
          <p:nvPr userDrawn="1"/>
        </p:nvGrpSpPr>
        <p:grpSpPr>
          <a:xfrm>
            <a:off x="3668268" y="763524"/>
            <a:ext cx="4873752" cy="4873752"/>
            <a:chOff x="0" y="0"/>
            <a:chExt cx="812800" cy="812800"/>
          </a:xfrm>
        </p:grpSpPr>
        <p:sp>
          <p:nvSpPr>
            <p:cNvPr id="3" name="Freeform 6">
              <a:extLst>
                <a:ext uri="{FF2B5EF4-FFF2-40B4-BE49-F238E27FC236}">
                  <a16:creationId xmlns:a16="http://schemas.microsoft.com/office/drawing/2014/main" id="{FAD77837-1EDD-B07D-B4A0-D6B5C645C8D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86291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Slide_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p:nvPr>
        </p:nvSpPr>
        <p:spPr>
          <a:xfrm>
            <a:off x="914400" y="2514600"/>
            <a:ext cx="10363200" cy="914400"/>
          </a:xfrm>
        </p:spPr>
        <p:txBody>
          <a:bodyPr/>
          <a:lstStyle>
            <a:lvl1pPr algn="ctr">
              <a:defRPr sz="2200" b="0">
                <a:latin typeface="Tahoma" pitchFamily="34" charset="0"/>
                <a:ea typeface="Tahoma" pitchFamily="34" charset="0"/>
                <a:cs typeface="Tahoma" pitchFamily="34" charset="0"/>
              </a:defRPr>
            </a:lvl1pPr>
          </a:lstStyle>
          <a:p>
            <a:r>
              <a:rPr lang="en-US"/>
              <a:t>Click to edit Master title style</a:t>
            </a:r>
            <a:endParaRPr lang="en-US" dirty="0"/>
          </a:p>
        </p:txBody>
      </p:sp>
      <p:cxnSp>
        <p:nvCxnSpPr>
          <p:cNvPr id="6" name="Straight Connector 5"/>
          <p:cNvCxnSpPr>
            <a:cxnSpLocks noChangeShapeType="1"/>
          </p:cNvCxnSpPr>
          <p:nvPr userDrawn="1"/>
        </p:nvCxnSpPr>
        <p:spPr bwMode="auto">
          <a:xfrm>
            <a:off x="508000" y="3198816"/>
            <a:ext cx="11176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8" name="Text Placeholder 3"/>
          <p:cNvSpPr>
            <a:spLocks noGrp="1"/>
          </p:cNvSpPr>
          <p:nvPr>
            <p:ph type="body" sz="quarter" idx="12" hasCustomPrompt="1"/>
          </p:nvPr>
        </p:nvSpPr>
        <p:spPr>
          <a:xfrm>
            <a:off x="914400" y="3352798"/>
            <a:ext cx="10363200" cy="465138"/>
          </a:xfrm>
        </p:spPr>
        <p:txBody>
          <a:bodyPr/>
          <a:lstStyle>
            <a:lvl1pPr algn="ctr">
              <a:defRPr sz="1800">
                <a:solidFill>
                  <a:schemeClr val="bg1">
                    <a:lumMod val="65000"/>
                  </a:schemeClr>
                </a:solidFill>
              </a:defRPr>
            </a:lvl1pPr>
          </a:lstStyle>
          <a:p>
            <a:pPr lvl="0"/>
            <a:r>
              <a:rPr lang="en-US" dirty="0"/>
              <a:t>Click to add subtitle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spTree>
    <p:extLst>
      <p:ext uri="{BB962C8B-B14F-4D97-AF65-F5344CB8AC3E}">
        <p14:creationId xmlns:p14="http://schemas.microsoft.com/office/powerpoint/2010/main" val="323411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WNERSHIP AT EVERY LEVEL">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8687B4B6-A8C2-D44A-F3B1-587EE7058411}"/>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88237375-20E7-2A58-0DE1-13A3C518CB11}"/>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977414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AILURE IS FUEL">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FE79FBE-24A8-254D-1A9E-9A30E1D1676C}"/>
              </a:ext>
            </a:extLst>
          </p:cNvPr>
          <p:cNvGrpSpPr/>
          <p:nvPr userDrawn="1"/>
        </p:nvGrpSpPr>
        <p:grpSpPr>
          <a:xfrm>
            <a:off x="3668268" y="775716"/>
            <a:ext cx="4873752" cy="4873752"/>
            <a:chOff x="0" y="0"/>
            <a:chExt cx="812800" cy="812800"/>
          </a:xfrm>
        </p:grpSpPr>
        <p:sp>
          <p:nvSpPr>
            <p:cNvPr id="3" name="Freeform 6">
              <a:extLst>
                <a:ext uri="{FF2B5EF4-FFF2-40B4-BE49-F238E27FC236}">
                  <a16:creationId xmlns:a16="http://schemas.microsoft.com/office/drawing/2014/main" id="{038E8076-4183-13EE-318D-7B473C27837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254387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ARITY IN CHAOS">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7CA8A741-ED78-0DE2-3C43-DCC59B7C2B09}"/>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45391478-2D45-CA7A-EB69-489CC096D0E4}"/>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435830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KE HARD EASIER">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DC9F249-F053-C8AA-474E-C61DB89C503C}"/>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4F8D9929-9036-837F-CE55-0AC8B02B133D}"/>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25808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IN THE ROOM">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942B70EA-F351-7944-1BED-C359DE7D282A}"/>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310D07FF-44A8-B037-BE97-32B3CD2C50C5}"/>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863152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NOW YOUR SH*T (ALL OF IT)">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136962BE-7C48-57EB-51FC-6B5295FF503E}"/>
              </a:ext>
            </a:extLst>
          </p:cNvPr>
          <p:cNvSpPr/>
          <p:nvPr userDrawn="1"/>
        </p:nvSpPr>
        <p:spPr>
          <a:xfrm>
            <a:off x="3668268" y="693420"/>
            <a:ext cx="4873752" cy="4873752"/>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389421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RON SHARPENS IRON">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1C2F9FB0-5899-AC49-9878-1F6E843C7C0A}"/>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FF1FC461-416B-5A5A-463F-0B936FD07295}"/>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343463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TA | INFORMATION | KNOWLEDGE | INSIGHT | WISDOM | IMPACT">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0EE9363-3D27-12F8-A188-172AA83CD02C}"/>
              </a:ext>
            </a:extLst>
          </p:cNvPr>
          <p:cNvGrpSpPr/>
          <p:nvPr userDrawn="1"/>
        </p:nvGrpSpPr>
        <p:grpSpPr>
          <a:xfrm>
            <a:off x="3668263" y="766576"/>
            <a:ext cx="4873753" cy="4873753"/>
            <a:chOff x="-178654" y="-63398"/>
            <a:chExt cx="519867" cy="519867"/>
          </a:xfrm>
        </p:grpSpPr>
        <p:sp>
          <p:nvSpPr>
            <p:cNvPr id="3" name="Freeform 6">
              <a:extLst>
                <a:ext uri="{FF2B5EF4-FFF2-40B4-BE49-F238E27FC236}">
                  <a16:creationId xmlns:a16="http://schemas.microsoft.com/office/drawing/2014/main" id="{DFC6A289-2651-A7EF-3C7E-1CD776B87AE1}"/>
                </a:ext>
              </a:extLst>
            </p:cNvPr>
            <p:cNvSpPr/>
            <p:nvPr/>
          </p:nvSpPr>
          <p:spPr>
            <a:xfrm>
              <a:off x="-178654" y="-63398"/>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486574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IENCE TEACHES | STORY REACHES">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B1DCF6BF-AD9A-26E5-D414-6B64D1170720}"/>
              </a:ext>
            </a:extLst>
          </p:cNvPr>
          <p:cNvSpPr/>
          <p:nvPr userDrawn="1"/>
        </p:nvSpPr>
        <p:spPr>
          <a:xfrm>
            <a:off x="3668268" y="693420"/>
            <a:ext cx="4873752" cy="4873752"/>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997292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EP IT CRISPY">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712246AA-9487-837E-0E32-D37439108841}"/>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BB25AC7D-EE94-3CD4-F6AB-1334D4FF2FF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867232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hasCustomPrompt="1"/>
          </p:nvPr>
        </p:nvSpPr>
        <p:spPr>
          <a:xfrm>
            <a:off x="876300" y="4329372"/>
            <a:ext cx="10363200" cy="1461828"/>
          </a:xfrm>
        </p:spPr>
        <p:txBody>
          <a:bodyPr anchor="t"/>
          <a:lstStyle>
            <a:lvl1pPr algn="l">
              <a:defRPr sz="2400" b="1" baseline="0">
                <a:latin typeface="Tahoma" pitchFamily="34" charset="0"/>
                <a:ea typeface="Tahoma" pitchFamily="34" charset="0"/>
                <a:cs typeface="Tahoma" pitchFamily="34" charset="0"/>
              </a:defRPr>
            </a:lvl1pPr>
          </a:lstStyle>
          <a:p>
            <a:r>
              <a:rPr lang="en-US" dirty="0"/>
              <a:t>CLICK TO EDIT MASTER TITLE STYLE</a:t>
            </a:r>
          </a:p>
        </p:txBody>
      </p:sp>
      <p:cxnSp>
        <p:nvCxnSpPr>
          <p:cNvPr id="6" name="Straight Connector 5"/>
          <p:cNvCxnSpPr>
            <a:cxnSpLocks noChangeShapeType="1"/>
          </p:cNvCxnSpPr>
          <p:nvPr userDrawn="1"/>
        </p:nvCxnSpPr>
        <p:spPr bwMode="auto">
          <a:xfrm>
            <a:off x="508000" y="4341816"/>
            <a:ext cx="11176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 Placeholder 3"/>
          <p:cNvSpPr>
            <a:spLocks noGrp="1"/>
          </p:cNvSpPr>
          <p:nvPr>
            <p:ph type="body" sz="quarter" idx="12"/>
          </p:nvPr>
        </p:nvSpPr>
        <p:spPr>
          <a:xfrm>
            <a:off x="892629" y="2954111"/>
            <a:ext cx="10363200" cy="1379538"/>
          </a:xfrm>
        </p:spPr>
        <p:txBody>
          <a:bodyPr anchor="b"/>
          <a:lstStyle>
            <a:lvl1pPr algn="l">
              <a:defRPr sz="1800">
                <a:solidFill>
                  <a:schemeClr val="bg1">
                    <a:lumMod val="65000"/>
                  </a:schemeClr>
                </a:solidFill>
              </a:defRPr>
            </a:lvl1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spTree>
    <p:extLst>
      <p:ext uri="{BB962C8B-B14F-4D97-AF65-F5344CB8AC3E}">
        <p14:creationId xmlns:p14="http://schemas.microsoft.com/office/powerpoint/2010/main" val="3794376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HARE THE MAP TO SUCCESS">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69BE645-824C-96B5-164D-6B1A4B9FC3EC}"/>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B8BD49D0-4CC9-4688-C8DA-7EAF6759590D}"/>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66488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AISING EACH OTHER'S GAME ELEVATES EACH OTHER'S EXISTENC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C20324A-9A79-1A4F-DC6B-E2F7FBF20F59}"/>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ACE5C019-FB80-6BFB-CC61-1E8998265F21}"/>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4186726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BRACE THE QUESTIONS">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88DAA77-80F2-CE5E-E2A9-CFB25D0DF57A}"/>
              </a:ext>
            </a:extLst>
          </p:cNvPr>
          <p:cNvGrpSpPr/>
          <p:nvPr userDrawn="1"/>
        </p:nvGrpSpPr>
        <p:grpSpPr>
          <a:xfrm>
            <a:off x="3668267" y="766569"/>
            <a:ext cx="4873753" cy="4873753"/>
            <a:chOff x="-178654" y="-58522"/>
            <a:chExt cx="519867" cy="519867"/>
          </a:xfrm>
        </p:grpSpPr>
        <p:sp>
          <p:nvSpPr>
            <p:cNvPr id="3" name="Freeform 6">
              <a:extLst>
                <a:ext uri="{FF2B5EF4-FFF2-40B4-BE49-F238E27FC236}">
                  <a16:creationId xmlns:a16="http://schemas.microsoft.com/office/drawing/2014/main" id="{C3630985-5888-6D09-78DC-8952543FD9E0}"/>
                </a:ext>
              </a:extLst>
            </p:cNvPr>
            <p:cNvSpPr/>
            <p:nvPr/>
          </p:nvSpPr>
          <p:spPr>
            <a:xfrm>
              <a:off x="-178654" y="-58522"/>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850514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EN EVERYTHING IS A PRIORITY | NOTHING IS A PRIORITY">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9BA0AC93-9630-CAD1-B10D-87D79886961E}"/>
              </a:ext>
            </a:extLst>
          </p:cNvPr>
          <p:cNvGrpSpPr/>
          <p:nvPr userDrawn="1"/>
        </p:nvGrpSpPr>
        <p:grpSpPr>
          <a:xfrm>
            <a:off x="3668264" y="766577"/>
            <a:ext cx="4873753" cy="4873753"/>
            <a:chOff x="-125822" y="-20482"/>
            <a:chExt cx="519867" cy="519867"/>
          </a:xfrm>
        </p:grpSpPr>
        <p:sp>
          <p:nvSpPr>
            <p:cNvPr id="3" name="Freeform 6">
              <a:extLst>
                <a:ext uri="{FF2B5EF4-FFF2-40B4-BE49-F238E27FC236}">
                  <a16:creationId xmlns:a16="http://schemas.microsoft.com/office/drawing/2014/main" id="{77467AAE-585C-84A3-CF55-A3403CF9C804}"/>
                </a:ext>
              </a:extLst>
            </p:cNvPr>
            <p:cNvSpPr/>
            <p:nvPr/>
          </p:nvSpPr>
          <p:spPr>
            <a:xfrm>
              <a:off x="-125822" y="-20482"/>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555866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YOUR LEGACY IS YOUR RESPONSIBILITY">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F78406F-8237-67A4-E23E-9CC06CD480BF}"/>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4ABA8B4F-C949-7856-A432-37754543C023}"/>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564967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UR TIME HERE IS FINITE | OUR IMPACT IS INFINIT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AA34228F-291C-747D-1667-7A6E722A1F97}"/>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FE28F21D-F43F-6F7C-B9F8-0E579D6308A1}"/>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102988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NACITY |  PERSIST PERSIST PERSIST">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C6829170-9AE2-A318-4ABC-C248E3D0C5A0}"/>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D8687F5D-16FC-558A-742E-E2FDA75B555C}"/>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175958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GHT FOR THE FUTURE BY INVENTING THE FUTUR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5DA2653-08F6-1F1B-748F-C80C09E1455D}"/>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5E3E7C33-263D-1B93-F977-D5D39C5EED7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468593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F WE LOSE | WE LOSE EVERYTHIN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BCE7B03E-1AA1-A764-5070-2D6D19655707}"/>
              </a:ext>
            </a:extLst>
          </p:cNvPr>
          <p:cNvGrpSpPr/>
          <p:nvPr userDrawn="1"/>
        </p:nvGrpSpPr>
        <p:grpSpPr>
          <a:xfrm>
            <a:off x="3668267" y="766574"/>
            <a:ext cx="4873753" cy="4873753"/>
            <a:chOff x="-178654" y="-57546"/>
            <a:chExt cx="519867" cy="519867"/>
          </a:xfrm>
        </p:grpSpPr>
        <p:sp>
          <p:nvSpPr>
            <p:cNvPr id="3" name="Freeform 6">
              <a:extLst>
                <a:ext uri="{FF2B5EF4-FFF2-40B4-BE49-F238E27FC236}">
                  <a16:creationId xmlns:a16="http://schemas.microsoft.com/office/drawing/2014/main" id="{BEDD03A6-2427-94E4-7F9A-09212A9014D5}"/>
                </a:ext>
              </a:extLst>
            </p:cNvPr>
            <p:cNvSpPr/>
            <p:nvPr/>
          </p:nvSpPr>
          <p:spPr>
            <a:xfrm>
              <a:off x="-178654" y="-57546"/>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563528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ET TO THE COOL STUFF">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4FD968F5-FED0-A36E-0D52-4F6B5641814D}"/>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A7D7E06A-656D-E9F8-427C-9E08D39E5CC9}"/>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88384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10"/>
          <p:cNvSpPr>
            <a:spLocks noGrp="1"/>
          </p:cNvSpPr>
          <p:nvPr>
            <p:ph sz="quarter" idx="13"/>
          </p:nvPr>
        </p:nvSpPr>
        <p:spPr>
          <a:xfrm>
            <a:off x="558800" y="1143000"/>
            <a:ext cx="11074400" cy="5334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p:nvPr>
        </p:nvSpPr>
        <p:spPr>
          <a:xfrm>
            <a:off x="1828800" y="151418"/>
            <a:ext cx="9855199"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cxnSp>
        <p:nvCxnSpPr>
          <p:cNvPr id="7" name="Straight Connector 6"/>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spTree>
    <p:extLst>
      <p:ext uri="{BB962C8B-B14F-4D97-AF65-F5344CB8AC3E}">
        <p14:creationId xmlns:p14="http://schemas.microsoft.com/office/powerpoint/2010/main" val="3871907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ULY GREAT MEANS TRULY OBSESSE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1B4FD259-8548-735B-D237-EA7E1A4C0277}"/>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579A54F0-D610-9640-7020-C16231C16C88}"/>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318730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VERY BIT OF FEEDBACK IS A LITTLE GEM | AFTER A WHILE THEY ADD UP">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E38831E4-538F-6CD1-A1EA-066BA8CCAC2B}"/>
              </a:ext>
            </a:extLst>
          </p:cNvPr>
          <p:cNvGrpSpPr/>
          <p:nvPr userDrawn="1"/>
        </p:nvGrpSpPr>
        <p:grpSpPr>
          <a:xfrm>
            <a:off x="3668267" y="766570"/>
            <a:ext cx="4873753" cy="4873753"/>
            <a:chOff x="-178654" y="-67300"/>
            <a:chExt cx="519867" cy="519867"/>
          </a:xfrm>
        </p:grpSpPr>
        <p:sp>
          <p:nvSpPr>
            <p:cNvPr id="3" name="Freeform 6">
              <a:extLst>
                <a:ext uri="{FF2B5EF4-FFF2-40B4-BE49-F238E27FC236}">
                  <a16:creationId xmlns:a16="http://schemas.microsoft.com/office/drawing/2014/main" id="{085B353E-7704-80D6-44DB-F15B8927E4D5}"/>
                </a:ext>
              </a:extLst>
            </p:cNvPr>
            <p:cNvSpPr/>
            <p:nvPr/>
          </p:nvSpPr>
          <p:spPr>
            <a:xfrm>
              <a:off x="-178654" y="-67300"/>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434625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UMOR FILLS THE GAPS">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607F92B4-F2F6-D560-D432-22ECC342ADD2}"/>
              </a:ext>
            </a:extLst>
          </p:cNvPr>
          <p:cNvSpPr/>
          <p:nvPr userDrawn="1"/>
        </p:nvSpPr>
        <p:spPr>
          <a:xfrm>
            <a:off x="3668268" y="748284"/>
            <a:ext cx="4873752" cy="4873752"/>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017983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T'S NOT THAT WE DO THE IMPOSSIBLE | IT'S THAT WE DO IT EVERY DAY">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60879184-31CE-B869-8AEF-23D7E742FECC}"/>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0FC72B27-6236-1407-5840-8E6A2E7A9207}"/>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6541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ASSIFIED | BECAUSE WE CAR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D3E9882E-651B-8314-6524-46EF70814F66}"/>
              </a:ext>
            </a:extLst>
          </p:cNvPr>
          <p:cNvGrpSpPr/>
          <p:nvPr userDrawn="1"/>
        </p:nvGrpSpPr>
        <p:grpSpPr>
          <a:xfrm>
            <a:off x="3659119" y="766585"/>
            <a:ext cx="4873753" cy="4873753"/>
            <a:chOff x="-178654" y="-60471"/>
            <a:chExt cx="519867" cy="519867"/>
          </a:xfrm>
        </p:grpSpPr>
        <p:sp>
          <p:nvSpPr>
            <p:cNvPr id="3" name="Freeform 6">
              <a:extLst>
                <a:ext uri="{FF2B5EF4-FFF2-40B4-BE49-F238E27FC236}">
                  <a16:creationId xmlns:a16="http://schemas.microsoft.com/office/drawing/2014/main" id="{482418B3-C8A4-3F65-FB82-D5F3C63E5058}"/>
                </a:ext>
              </a:extLst>
            </p:cNvPr>
            <p:cNvSpPr/>
            <p:nvPr/>
          </p:nvSpPr>
          <p:spPr>
            <a:xfrm>
              <a:off x="-178654" y="-60471"/>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759811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OBODY HAS ALL THE ANSWERS | THAT'S WHY WE HAVE EACH OTHER">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E3B6DA96-D450-BAA2-A16D-3FAC5A0B46BA}"/>
              </a:ext>
            </a:extLst>
          </p:cNvPr>
          <p:cNvGrpSpPr/>
          <p:nvPr userDrawn="1"/>
        </p:nvGrpSpPr>
        <p:grpSpPr>
          <a:xfrm>
            <a:off x="3669792" y="775716"/>
            <a:ext cx="4873752" cy="4873752"/>
            <a:chOff x="0" y="0"/>
            <a:chExt cx="812800" cy="812800"/>
          </a:xfrm>
        </p:grpSpPr>
        <p:sp>
          <p:nvSpPr>
            <p:cNvPr id="3" name="Freeform 6">
              <a:extLst>
                <a:ext uri="{FF2B5EF4-FFF2-40B4-BE49-F238E27FC236}">
                  <a16:creationId xmlns:a16="http://schemas.microsoft.com/office/drawing/2014/main" id="{0FAA5F19-5A74-91D2-8E95-388A6096051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750192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ERMISSION TO MIX THINGS UP!">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72EA43B7-2FE8-A0C6-251E-CC14807E1540}"/>
              </a:ext>
            </a:extLst>
          </p:cNvPr>
          <p:cNvGrpSpPr/>
          <p:nvPr userDrawn="1"/>
        </p:nvGrpSpPr>
        <p:grpSpPr>
          <a:xfrm>
            <a:off x="3668267" y="766572"/>
            <a:ext cx="4873753" cy="4873753"/>
            <a:chOff x="0" y="0"/>
            <a:chExt cx="519867" cy="519867"/>
          </a:xfrm>
        </p:grpSpPr>
        <p:sp>
          <p:nvSpPr>
            <p:cNvPr id="3" name="Freeform 6">
              <a:extLst>
                <a:ext uri="{FF2B5EF4-FFF2-40B4-BE49-F238E27FC236}">
                  <a16:creationId xmlns:a16="http://schemas.microsoft.com/office/drawing/2014/main" id="{5CAF6B55-1434-F95D-E2AE-0BBC300B84AB}"/>
                </a:ext>
              </a:extLst>
            </p:cNvPr>
            <p:cNvSpPr/>
            <p:nvPr/>
          </p:nvSpPr>
          <p:spPr>
            <a:xfrm>
              <a:off x="0" y="0"/>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0241217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STENING CREATES CLARITY">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D35C7CAE-A081-114F-EDCF-12157A2E288C}"/>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D09CC678-B701-5EC6-3D6B-0939AF9FCF01}"/>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818370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PLACE THE URGENT WITH THE IMPORTANT">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559B38F-CB4C-55D6-7019-FCC6836DF4D7}"/>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1F1B211B-1672-B0AE-843B-8AB8886ED89C}"/>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285711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OT A JOB | A MISSION">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B6EC5A4B-702F-A631-29C8-1C3C1B3A7550}"/>
              </a:ext>
            </a:extLst>
          </p:cNvPr>
          <p:cNvGrpSpPr/>
          <p:nvPr userDrawn="1"/>
        </p:nvGrpSpPr>
        <p:grpSpPr>
          <a:xfrm>
            <a:off x="3669792" y="766572"/>
            <a:ext cx="4873752" cy="4873752"/>
            <a:chOff x="0" y="0"/>
            <a:chExt cx="812800" cy="812800"/>
          </a:xfrm>
        </p:grpSpPr>
        <p:sp>
          <p:nvSpPr>
            <p:cNvPr id="3" name="Freeform 6">
              <a:extLst>
                <a:ext uri="{FF2B5EF4-FFF2-40B4-BE49-F238E27FC236}">
                  <a16:creationId xmlns:a16="http://schemas.microsoft.com/office/drawing/2014/main" id="{7C28CD28-FA6A-85A7-403B-FB5937C3FF70}"/>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887573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and_Title_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7"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cxnSp>
        <p:nvCxnSpPr>
          <p:cNvPr id="8" name="Straight Connector 7"/>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11463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RE WE ASKING THE RIGHT QUESTIONS?">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445C9B0-7205-8BC2-D0B8-13016E86D56E}"/>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1B9454DF-6D65-4C2F-6B64-59110D8D8849}"/>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768789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CEED UNTIL APPREHENDE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624C256E-3659-EF3B-B519-305ABEB573D3}"/>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8383DD16-550E-6DB8-2AE1-2291FE0B1BC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662589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E RIGHT A LOT">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B88EE7AE-67C2-40E2-7A61-F9F60E2BFE24}"/>
              </a:ext>
            </a:extLst>
          </p:cNvPr>
          <p:cNvGrpSpPr/>
          <p:nvPr userDrawn="1"/>
        </p:nvGrpSpPr>
        <p:grpSpPr>
          <a:xfrm>
            <a:off x="3669785" y="766570"/>
            <a:ext cx="4873753" cy="4873753"/>
            <a:chOff x="-190196" y="-64374"/>
            <a:chExt cx="519867" cy="519867"/>
          </a:xfrm>
        </p:grpSpPr>
        <p:sp>
          <p:nvSpPr>
            <p:cNvPr id="3" name="Freeform 6">
              <a:extLst>
                <a:ext uri="{FF2B5EF4-FFF2-40B4-BE49-F238E27FC236}">
                  <a16:creationId xmlns:a16="http://schemas.microsoft.com/office/drawing/2014/main" id="{946A07D7-5260-0A19-FB08-3BC39407B2B6}"/>
                </a:ext>
              </a:extLst>
            </p:cNvPr>
            <p:cNvSpPr/>
            <p:nvPr/>
          </p:nvSpPr>
          <p:spPr>
            <a:xfrm>
              <a:off x="-190196" y="-64374"/>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8838799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NDOR IS CAR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A0B2F0A7-F89C-09CF-2C5E-129D53A85FB1}"/>
              </a:ext>
            </a:extLst>
          </p:cNvPr>
          <p:cNvGrpSpPr/>
          <p:nvPr userDrawn="1"/>
        </p:nvGrpSpPr>
        <p:grpSpPr>
          <a:xfrm>
            <a:off x="3668267" y="766572"/>
            <a:ext cx="4873753" cy="4873753"/>
            <a:chOff x="0" y="0"/>
            <a:chExt cx="519867" cy="519867"/>
          </a:xfrm>
        </p:grpSpPr>
        <p:sp>
          <p:nvSpPr>
            <p:cNvPr id="3" name="Freeform 6">
              <a:extLst>
                <a:ext uri="{FF2B5EF4-FFF2-40B4-BE49-F238E27FC236}">
                  <a16:creationId xmlns:a16="http://schemas.microsoft.com/office/drawing/2014/main" id="{6C242772-44CD-3E29-AB3A-C053E6ECB7B8}"/>
                </a:ext>
              </a:extLst>
            </p:cNvPr>
            <p:cNvSpPr/>
            <p:nvPr/>
          </p:nvSpPr>
          <p:spPr>
            <a:xfrm>
              <a:off x="0" y="0"/>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527135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YOUR WORK IS YOUR SIGNATUR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EB739B2B-158A-2E08-45A2-56160C28AE93}"/>
              </a:ext>
            </a:extLst>
          </p:cNvPr>
          <p:cNvGrpSpPr/>
          <p:nvPr userDrawn="1"/>
        </p:nvGrpSpPr>
        <p:grpSpPr>
          <a:xfrm>
            <a:off x="3668267" y="766572"/>
            <a:ext cx="4873753" cy="4873753"/>
            <a:chOff x="0" y="0"/>
            <a:chExt cx="519867" cy="519867"/>
          </a:xfrm>
        </p:grpSpPr>
        <p:sp>
          <p:nvSpPr>
            <p:cNvPr id="3" name="Freeform 6">
              <a:extLst>
                <a:ext uri="{FF2B5EF4-FFF2-40B4-BE49-F238E27FC236}">
                  <a16:creationId xmlns:a16="http://schemas.microsoft.com/office/drawing/2014/main" id="{66FCF1AA-DF95-472B-F2EE-546ED984D503}"/>
                </a:ext>
              </a:extLst>
            </p:cNvPr>
            <p:cNvSpPr/>
            <p:nvPr/>
          </p:nvSpPr>
          <p:spPr>
            <a:xfrm>
              <a:off x="0" y="0"/>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790366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ND KNOWLEDGE GAPS AND FILL THEM">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E621FFB8-432F-4AF4-B25D-9B7C3F35837D}"/>
              </a:ext>
            </a:extLst>
          </p:cNvPr>
          <p:cNvGrpSpPr/>
          <p:nvPr userDrawn="1"/>
        </p:nvGrpSpPr>
        <p:grpSpPr>
          <a:xfrm>
            <a:off x="3669792" y="766572"/>
            <a:ext cx="4873752" cy="4873752"/>
            <a:chOff x="0" y="0"/>
            <a:chExt cx="812800" cy="812800"/>
          </a:xfrm>
        </p:grpSpPr>
        <p:sp>
          <p:nvSpPr>
            <p:cNvPr id="3" name="Freeform 6">
              <a:extLst>
                <a:ext uri="{FF2B5EF4-FFF2-40B4-BE49-F238E27FC236}">
                  <a16:creationId xmlns:a16="http://schemas.microsoft.com/office/drawing/2014/main" id="{95DEF7AD-82D1-0E05-F3EA-68449E2BF15D}"/>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9905659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ACTICE SERIAL RECIPROCITY">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28065B5-622D-632E-5E4F-94830D56FFEB}"/>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AF07FC7C-86B6-CF5E-5D72-4E3ECE2A0E63}"/>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222111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THLESSLY PRUN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E0656BCC-6AF3-3610-F0CF-1962026D8230}"/>
              </a:ext>
            </a:extLst>
          </p:cNvPr>
          <p:cNvGrpSpPr/>
          <p:nvPr userDrawn="1"/>
        </p:nvGrpSpPr>
        <p:grpSpPr>
          <a:xfrm>
            <a:off x="3669792" y="766572"/>
            <a:ext cx="4873752" cy="4873752"/>
            <a:chOff x="0" y="0"/>
            <a:chExt cx="812800" cy="812800"/>
          </a:xfrm>
        </p:grpSpPr>
        <p:sp>
          <p:nvSpPr>
            <p:cNvPr id="3" name="Freeform 6">
              <a:extLst>
                <a:ext uri="{FF2B5EF4-FFF2-40B4-BE49-F238E27FC236}">
                  <a16:creationId xmlns:a16="http://schemas.microsoft.com/office/drawing/2014/main" id="{FB534019-34FA-6AB6-BA6C-63383403808C}"/>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477737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HEN RISK LEADS | SUCCESS FOLLOWS">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ED49132-3AA7-D287-77E5-CC551489961F}"/>
              </a:ext>
            </a:extLst>
          </p:cNvPr>
          <p:cNvGrpSpPr/>
          <p:nvPr userDrawn="1"/>
        </p:nvGrpSpPr>
        <p:grpSpPr>
          <a:xfrm>
            <a:off x="3668268" y="766572"/>
            <a:ext cx="4873752" cy="4873752"/>
            <a:chOff x="1525" y="-1525"/>
            <a:chExt cx="812800" cy="812800"/>
          </a:xfrm>
        </p:grpSpPr>
        <p:sp>
          <p:nvSpPr>
            <p:cNvPr id="3" name="Freeform 6">
              <a:extLst>
                <a:ext uri="{FF2B5EF4-FFF2-40B4-BE49-F238E27FC236}">
                  <a16:creationId xmlns:a16="http://schemas.microsoft.com/office/drawing/2014/main" id="{819A1284-A828-9F3C-7531-BE7EB2587175}"/>
                </a:ext>
              </a:extLst>
            </p:cNvPr>
            <p:cNvSpPr/>
            <p:nvPr/>
          </p:nvSpPr>
          <p:spPr>
            <a:xfrm>
              <a:off x="1525" y="-1525"/>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4280768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REAM BIG²">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2ED4D9F7-8A10-8CB0-CB81-88686342E24E}"/>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1B37645B-26F5-6581-DFBF-58B672233013}"/>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381079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_Two_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609600" y="1066800"/>
            <a:ext cx="110744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quarter" idx="14"/>
          </p:nvPr>
        </p:nvSpPr>
        <p:spPr>
          <a:xfrm>
            <a:off x="609600" y="3581400"/>
            <a:ext cx="110744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cxnSp>
        <p:nvCxnSpPr>
          <p:cNvPr id="10" name="Straight Connector 9"/>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3282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ND ONE GREAT IDEA | FORGET THE REST">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9D00D30E-2B73-FCA9-A944-F156F78EDB5F}"/>
              </a:ext>
            </a:extLst>
          </p:cNvPr>
          <p:cNvGrpSpPr/>
          <p:nvPr userDrawn="1"/>
        </p:nvGrpSpPr>
        <p:grpSpPr>
          <a:xfrm>
            <a:off x="3668265" y="766570"/>
            <a:ext cx="4873752" cy="4873752"/>
            <a:chOff x="-21604" y="-9150"/>
            <a:chExt cx="812800" cy="812800"/>
          </a:xfrm>
        </p:grpSpPr>
        <p:sp>
          <p:nvSpPr>
            <p:cNvPr id="3" name="Freeform 6">
              <a:extLst>
                <a:ext uri="{FF2B5EF4-FFF2-40B4-BE49-F238E27FC236}">
                  <a16:creationId xmlns:a16="http://schemas.microsoft.com/office/drawing/2014/main" id="{AFA23606-8B3C-4ED2-A85F-79DC5F38A8B8}"/>
                </a:ext>
              </a:extLst>
            </p:cNvPr>
            <p:cNvSpPr/>
            <p:nvPr/>
          </p:nvSpPr>
          <p:spPr>
            <a:xfrm>
              <a:off x="-21604" y="-915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6310510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TA IS THE SEE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EB02F856-F25F-BF52-6C40-FF7FB211986E}"/>
              </a:ext>
            </a:extLst>
          </p:cNvPr>
          <p:cNvGrpSpPr/>
          <p:nvPr userDrawn="1"/>
        </p:nvGrpSpPr>
        <p:grpSpPr>
          <a:xfrm>
            <a:off x="3668267" y="766572"/>
            <a:ext cx="4873753" cy="4873753"/>
            <a:chOff x="0" y="0"/>
            <a:chExt cx="519867" cy="519867"/>
          </a:xfrm>
        </p:grpSpPr>
        <p:sp>
          <p:nvSpPr>
            <p:cNvPr id="3" name="Freeform 6">
              <a:extLst>
                <a:ext uri="{FF2B5EF4-FFF2-40B4-BE49-F238E27FC236}">
                  <a16:creationId xmlns:a16="http://schemas.microsoft.com/office/drawing/2014/main" id="{B0631EAE-EC85-3347-3B47-8B023C40672C}"/>
                </a:ext>
              </a:extLst>
            </p:cNvPr>
            <p:cNvSpPr/>
            <p:nvPr/>
          </p:nvSpPr>
          <p:spPr>
            <a:xfrm>
              <a:off x="0" y="0"/>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128589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ORK WORK WORK">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3B3590C-8E4F-6F62-DF3D-B72617B31A9C}"/>
              </a:ext>
            </a:extLst>
          </p:cNvPr>
          <p:cNvGrpSpPr/>
          <p:nvPr userDrawn="1"/>
        </p:nvGrpSpPr>
        <p:grpSpPr>
          <a:xfrm>
            <a:off x="3669792" y="766572"/>
            <a:ext cx="4873753" cy="4873753"/>
            <a:chOff x="0" y="0"/>
            <a:chExt cx="519867" cy="519867"/>
          </a:xfrm>
        </p:grpSpPr>
        <p:sp>
          <p:nvSpPr>
            <p:cNvPr id="3" name="Freeform 6">
              <a:extLst>
                <a:ext uri="{FF2B5EF4-FFF2-40B4-BE49-F238E27FC236}">
                  <a16:creationId xmlns:a16="http://schemas.microsoft.com/office/drawing/2014/main" id="{ACA5C6B8-098C-36E2-7893-A23792873E94}"/>
                </a:ext>
              </a:extLst>
            </p:cNvPr>
            <p:cNvSpPr/>
            <p:nvPr/>
          </p:nvSpPr>
          <p:spPr>
            <a:xfrm>
              <a:off x="0" y="0"/>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8616416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MART RISK | SMARTER FAILUR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7B177464-47B0-66DF-A11B-B99ABF593150}"/>
              </a:ext>
            </a:extLst>
          </p:cNvPr>
          <p:cNvGrpSpPr/>
          <p:nvPr userDrawn="1"/>
        </p:nvGrpSpPr>
        <p:grpSpPr>
          <a:xfrm>
            <a:off x="3668267" y="766572"/>
            <a:ext cx="4873753" cy="4873753"/>
            <a:chOff x="0" y="0"/>
            <a:chExt cx="519867" cy="519867"/>
          </a:xfrm>
        </p:grpSpPr>
        <p:sp>
          <p:nvSpPr>
            <p:cNvPr id="3" name="Freeform 6">
              <a:extLst>
                <a:ext uri="{FF2B5EF4-FFF2-40B4-BE49-F238E27FC236}">
                  <a16:creationId xmlns:a16="http://schemas.microsoft.com/office/drawing/2014/main" id="{B9B44AE8-65AB-556A-6E1D-3839632158FD}"/>
                </a:ext>
              </a:extLst>
            </p:cNvPr>
            <p:cNvSpPr/>
            <p:nvPr/>
          </p:nvSpPr>
          <p:spPr>
            <a:xfrm>
              <a:off x="0" y="0"/>
              <a:ext cx="519867" cy="519867"/>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901901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ET ON THE FUTUR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E15EA49A-C3DE-247C-C290-918DC3707AD1}"/>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FA51F302-888D-C4F3-F472-B86F2387ED7D}"/>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399065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UNE IN | LISTEN TO WHAT PEOPLE ARE SAYIN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81AFECA-26CD-A2D3-9263-7143073DFD15}"/>
              </a:ext>
            </a:extLst>
          </p:cNvPr>
          <p:cNvGrpSpPr/>
          <p:nvPr userDrawn="1"/>
        </p:nvGrpSpPr>
        <p:grpSpPr>
          <a:xfrm>
            <a:off x="3668268" y="766573"/>
            <a:ext cx="4873752" cy="4873752"/>
            <a:chOff x="-247042" y="-93022"/>
            <a:chExt cx="812800" cy="812800"/>
          </a:xfrm>
        </p:grpSpPr>
        <p:sp>
          <p:nvSpPr>
            <p:cNvPr id="3" name="Freeform 6">
              <a:extLst>
                <a:ext uri="{FF2B5EF4-FFF2-40B4-BE49-F238E27FC236}">
                  <a16:creationId xmlns:a16="http://schemas.microsoft.com/office/drawing/2014/main" id="{A00928BA-2033-D43B-7604-3971AA1F1FD6}"/>
                </a:ext>
              </a:extLst>
            </p:cNvPr>
            <p:cNvSpPr/>
            <p:nvPr/>
          </p:nvSpPr>
          <p:spPr>
            <a:xfrm>
              <a:off x="-247042" y="-93022"/>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998661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UR NEXT STEP IS OUR NEXT WIN">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BB59329D-6FB5-5685-1925-F72C4B01F87A}"/>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6CCAD34E-E4DA-D7B4-5DE4-F45AC5686667}"/>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500887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T JUST LOOKS LIKE A BRICK WALL">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C74287DE-6070-B822-5FF7-7EEC560D1BC0}"/>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8AC86A52-CCC4-011A-8B80-7484567C0962}"/>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010460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HERE FOCUS GOES ENERGY FLOWS">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DCD55BBC-1914-F41E-B47B-E7780937F315}"/>
              </a:ext>
            </a:extLst>
          </p:cNvPr>
          <p:cNvGrpSpPr/>
          <p:nvPr userDrawn="1"/>
        </p:nvGrpSpPr>
        <p:grpSpPr>
          <a:xfrm>
            <a:off x="3668268" y="766574"/>
            <a:ext cx="4873752" cy="4873752"/>
            <a:chOff x="-262547" y="-86922"/>
            <a:chExt cx="812800" cy="812800"/>
          </a:xfrm>
        </p:grpSpPr>
        <p:sp>
          <p:nvSpPr>
            <p:cNvPr id="3" name="Freeform 6">
              <a:extLst>
                <a:ext uri="{FF2B5EF4-FFF2-40B4-BE49-F238E27FC236}">
                  <a16:creationId xmlns:a16="http://schemas.microsoft.com/office/drawing/2014/main" id="{C10B8E03-D6C2-7083-239F-D9DF8ACC47D4}"/>
                </a:ext>
              </a:extLst>
            </p:cNvPr>
            <p:cNvSpPr/>
            <p:nvPr/>
          </p:nvSpPr>
          <p:spPr>
            <a:xfrm>
              <a:off x="-262547" y="-86922"/>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477957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VE THE PROBLEM">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054174C-059D-51AB-D53E-85F657931D43}"/>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BCB0068F-5B76-40B0-A03D-A0F3FD5BF637}"/>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03286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_Two_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609600" y="1066800"/>
            <a:ext cx="53848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quarter" idx="14"/>
          </p:nvPr>
        </p:nvSpPr>
        <p:spPr>
          <a:xfrm>
            <a:off x="6197600" y="1066800"/>
            <a:ext cx="53848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cxnSp>
        <p:nvCxnSpPr>
          <p:cNvPr id="10" name="Straight Connector 9"/>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14958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ERMISSION TO EXPERIMENT REQUIRES PERMISSION TO FAIL">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1DEC410C-2A26-B8E5-629B-9EEF936EB9A2}"/>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25F08DCA-EBEA-2A75-8B38-C56B3942E0E7}"/>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31143792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E CHOOSE TO DO THIS BECAUSE IT'S HAR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C6FE4582-0A3D-157B-0F97-98AFCC6A4838}"/>
              </a:ext>
            </a:extLst>
          </p:cNvPr>
          <p:cNvGrpSpPr/>
          <p:nvPr userDrawn="1"/>
        </p:nvGrpSpPr>
        <p:grpSpPr>
          <a:xfrm>
            <a:off x="3668268" y="766572"/>
            <a:ext cx="4873752" cy="4873752"/>
            <a:chOff x="1525" y="0"/>
            <a:chExt cx="812800" cy="812800"/>
          </a:xfrm>
        </p:grpSpPr>
        <p:sp>
          <p:nvSpPr>
            <p:cNvPr id="3" name="Freeform 6">
              <a:extLst>
                <a:ext uri="{FF2B5EF4-FFF2-40B4-BE49-F238E27FC236}">
                  <a16:creationId xmlns:a16="http://schemas.microsoft.com/office/drawing/2014/main" id="{56D82297-FE99-D8BD-17A1-65E35EFFB4C5}"/>
                </a:ext>
              </a:extLst>
            </p:cNvPr>
            <p:cNvSpPr/>
            <p:nvPr/>
          </p:nvSpPr>
          <p:spPr>
            <a:xfrm>
              <a:off x="1525"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9084629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FLICT IS FREQUENT BECAUSE CANDOR IS SAFE">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2FE1EBA4-F4B6-AE96-74BA-690F15359CC7}"/>
              </a:ext>
            </a:extLst>
          </p:cNvPr>
          <p:cNvGrpSpPr/>
          <p:nvPr userDrawn="1"/>
        </p:nvGrpSpPr>
        <p:grpSpPr>
          <a:xfrm>
            <a:off x="3668268" y="766572"/>
            <a:ext cx="4873752" cy="4873752"/>
            <a:chOff x="0" y="0"/>
            <a:chExt cx="812800" cy="812800"/>
          </a:xfrm>
        </p:grpSpPr>
        <p:sp>
          <p:nvSpPr>
            <p:cNvPr id="3" name="Freeform 6">
              <a:extLst>
                <a:ext uri="{FF2B5EF4-FFF2-40B4-BE49-F238E27FC236}">
                  <a16:creationId xmlns:a16="http://schemas.microsoft.com/office/drawing/2014/main" id="{DC100B76-1425-FD3F-B64D-548C5A2F97A7}"/>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8900487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IRCLE THE WAGONS">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D203AB97-839E-32A3-877C-9BC22F4A3B8D}"/>
              </a:ext>
            </a:extLst>
          </p:cNvPr>
          <p:cNvGrpSpPr/>
          <p:nvPr userDrawn="1"/>
        </p:nvGrpSpPr>
        <p:grpSpPr>
          <a:xfrm>
            <a:off x="3668268" y="766569"/>
            <a:ext cx="4873752" cy="4873752"/>
            <a:chOff x="-259242" y="-85398"/>
            <a:chExt cx="812800" cy="812800"/>
          </a:xfrm>
        </p:grpSpPr>
        <p:sp>
          <p:nvSpPr>
            <p:cNvPr id="3" name="Freeform 6">
              <a:extLst>
                <a:ext uri="{FF2B5EF4-FFF2-40B4-BE49-F238E27FC236}">
                  <a16:creationId xmlns:a16="http://schemas.microsoft.com/office/drawing/2014/main" id="{929AA6E2-C5D4-55A4-36BF-36EC23E57E8E}"/>
                </a:ext>
              </a:extLst>
            </p:cNvPr>
            <p:cNvSpPr/>
            <p:nvPr/>
          </p:nvSpPr>
          <p:spPr>
            <a:xfrm>
              <a:off x="-259242" y="-85398"/>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199384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_Three_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609600" y="1066800"/>
            <a:ext cx="35560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quarter" idx="14"/>
          </p:nvPr>
        </p:nvSpPr>
        <p:spPr>
          <a:xfrm>
            <a:off x="4368800" y="1066800"/>
            <a:ext cx="35560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5"/>
          </p:nvPr>
        </p:nvSpPr>
        <p:spPr>
          <a:xfrm>
            <a:off x="8128000" y="1066800"/>
            <a:ext cx="35560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000" y="112209"/>
            <a:ext cx="1241441" cy="691068"/>
          </a:xfrm>
          <a:prstGeom prst="rect">
            <a:avLst/>
          </a:prstGeom>
        </p:spPr>
      </p:pic>
      <p:cxnSp>
        <p:nvCxnSpPr>
          <p:cNvPr id="11" name="Straight Connector 10"/>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018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5.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50" Type="http://schemas.openxmlformats.org/officeDocument/2006/relationships/slideLayout" Target="../slideLayouts/slideLayout69.xml"/><Relationship Id="rId55" Type="http://schemas.openxmlformats.org/officeDocument/2006/relationships/slideLayout" Target="../slideLayouts/slideLayout74.xml"/><Relationship Id="rId63" Type="http://schemas.openxmlformats.org/officeDocument/2006/relationships/slideLayout" Target="../slideLayouts/slideLayout8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3" Type="http://schemas.openxmlformats.org/officeDocument/2006/relationships/slideLayout" Target="../slideLayouts/slideLayout72.xml"/><Relationship Id="rId58" Type="http://schemas.openxmlformats.org/officeDocument/2006/relationships/slideLayout" Target="../slideLayouts/slideLayout77.xml"/><Relationship Id="rId5" Type="http://schemas.openxmlformats.org/officeDocument/2006/relationships/slideLayout" Target="../slideLayouts/slideLayout24.xml"/><Relationship Id="rId61" Type="http://schemas.openxmlformats.org/officeDocument/2006/relationships/slideLayout" Target="../slideLayouts/slideLayout80.xml"/><Relationship Id="rId19" Type="http://schemas.openxmlformats.org/officeDocument/2006/relationships/slideLayout" Target="../slideLayouts/slideLayout3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56" Type="http://schemas.openxmlformats.org/officeDocument/2006/relationships/slideLayout" Target="../slideLayouts/slideLayout75.xml"/><Relationship Id="rId64" Type="http://schemas.openxmlformats.org/officeDocument/2006/relationships/slideLayout" Target="../slideLayouts/slideLayout83.xml"/><Relationship Id="rId8" Type="http://schemas.openxmlformats.org/officeDocument/2006/relationships/slideLayout" Target="../slideLayouts/slideLayout27.xml"/><Relationship Id="rId51" Type="http://schemas.openxmlformats.org/officeDocument/2006/relationships/slideLayout" Target="../slideLayouts/slideLayout70.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59" Type="http://schemas.openxmlformats.org/officeDocument/2006/relationships/slideLayout" Target="../slideLayouts/slideLayout78.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54" Type="http://schemas.openxmlformats.org/officeDocument/2006/relationships/slideLayout" Target="../slideLayouts/slideLayout73.xml"/><Relationship Id="rId62" Type="http://schemas.openxmlformats.org/officeDocument/2006/relationships/slideLayout" Target="../slideLayouts/slideLayout8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57" Type="http://schemas.openxmlformats.org/officeDocument/2006/relationships/slideLayout" Target="../slideLayouts/slideLayout76.xml"/><Relationship Id="rId10" Type="http://schemas.openxmlformats.org/officeDocument/2006/relationships/slideLayout" Target="../slideLayouts/slideLayout29.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 Id="rId60" Type="http://schemas.openxmlformats.org/officeDocument/2006/relationships/slideLayout" Target="../slideLayouts/slideLayout79.xml"/><Relationship Id="rId65"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 Placeholder 2"/>
          <p:cNvSpPr>
            <a:spLocks noGrp="1"/>
          </p:cNvSpPr>
          <p:nvPr>
            <p:ph type="body" idx="1"/>
          </p:nvPr>
        </p:nvSpPr>
        <p:spPr bwMode="auto">
          <a:xfrm>
            <a:off x="508000" y="1219200"/>
            <a:ext cx="1117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a:xfrm>
            <a:off x="1778000" y="6550026"/>
            <a:ext cx="8636000" cy="298450"/>
          </a:xfrm>
          <a:prstGeom prst="rect">
            <a:avLst/>
          </a:prstGeom>
        </p:spPr>
        <p:txBody>
          <a:bodyPr vert="horz" wrap="square" lIns="91440" tIns="45720" rIns="91440" bIns="45720" numCol="1" anchor="ctr" anchorCtr="0" compatLnSpc="1">
            <a:prstTxWarp prst="textNoShape">
              <a:avLst/>
            </a:prstTxWarp>
          </a:bodyPr>
          <a:lstStyle>
            <a:lvl1pPr algn="ctr">
              <a:defRPr sz="900" baseline="0">
                <a:solidFill>
                  <a:srgbClr val="898989"/>
                </a:solidFill>
                <a:latin typeface="Tahoma" charset="0"/>
              </a:defRPr>
            </a:lvl1pPr>
          </a:lstStyle>
          <a:p>
            <a:pPr>
              <a:defRPr/>
            </a:pPr>
            <a:r>
              <a:rPr lang="en-US" dirty="0"/>
              <a:t>Distribution Statement</a:t>
            </a:r>
          </a:p>
        </p:txBody>
      </p:sp>
      <p:sp>
        <p:nvSpPr>
          <p:cNvPr id="12" name="Slide Number Placeholder 5"/>
          <p:cNvSpPr>
            <a:spLocks noGrp="1"/>
          </p:cNvSpPr>
          <p:nvPr>
            <p:ph type="sldNum" sz="quarter" idx="4"/>
          </p:nvPr>
        </p:nvSpPr>
        <p:spPr>
          <a:xfrm>
            <a:off x="10803240" y="6553200"/>
            <a:ext cx="1016000" cy="292102"/>
          </a:xfrm>
          <a:prstGeom prst="rect">
            <a:avLst/>
          </a:prstGeom>
        </p:spPr>
        <p:txBody>
          <a:bodyPr vert="horz" wrap="square" lIns="91440" tIns="45720" rIns="91440" bIns="45720" numCol="1" anchor="ctr" anchorCtr="0" compatLnSpc="1">
            <a:prstTxWarp prst="textNoShape">
              <a:avLst/>
            </a:prstTxWarp>
          </a:bodyPr>
          <a:lstStyle>
            <a:lvl1pPr algn="r">
              <a:defRPr sz="1200" baseline="0">
                <a:solidFill>
                  <a:srgbClr val="898989"/>
                </a:solidFill>
                <a:latin typeface="Tahoma" charset="0"/>
              </a:defRPr>
            </a:lvl1pPr>
          </a:lstStyle>
          <a:p>
            <a:pPr>
              <a:defRPr/>
            </a:pPr>
            <a:fld id="{231CC523-8BC6-4921-807A-66BD262F34AB}" type="slidenum">
              <a:rPr lang="en-US"/>
              <a:pPr>
                <a:defRPr/>
              </a:pPr>
              <a:t>‹#›</a:t>
            </a:fld>
            <a:endParaRPr lang="en-US"/>
          </a:p>
        </p:txBody>
      </p:sp>
      <p:sp>
        <p:nvSpPr>
          <p:cNvPr id="13" name="Title Placeholder 9"/>
          <p:cNvSpPr>
            <a:spLocks noGrp="1"/>
          </p:cNvSpPr>
          <p:nvPr>
            <p:ph type="title"/>
          </p:nvPr>
        </p:nvSpPr>
        <p:spPr bwMode="auto">
          <a:xfrm>
            <a:off x="2163233" y="152400"/>
            <a:ext cx="952076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Master title style</a:t>
            </a:r>
          </a:p>
        </p:txBody>
      </p:sp>
      <p:sp>
        <p:nvSpPr>
          <p:cNvPr id="2" name="Date Placeholder 1"/>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94E2C-28A1-4ACF-BE1C-DC6E3E3FF6B4}" type="datetimeFigureOut">
              <a:rPr lang="en-US" smtClean="0"/>
              <a:t>6/16/26</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2" r:id="rId3"/>
    <p:sldLayoutId id="2147483720" r:id="rId4"/>
    <p:sldLayoutId id="2147483721" r:id="rId5"/>
    <p:sldLayoutId id="2147483723" r:id="rId6"/>
    <p:sldLayoutId id="2147483725" r:id="rId7"/>
    <p:sldLayoutId id="2147483726" r:id="rId8"/>
    <p:sldLayoutId id="2147483729" r:id="rId9"/>
    <p:sldLayoutId id="2147483728" r:id="rId10"/>
    <p:sldLayoutId id="2147483727" r:id="rId11"/>
    <p:sldLayoutId id="2147483730" r:id="rId12"/>
    <p:sldLayoutId id="2147483731" r:id="rId13"/>
    <p:sldLayoutId id="2147483757" r:id="rId14"/>
    <p:sldLayoutId id="2147483758" r:id="rId15"/>
    <p:sldLayoutId id="2147483759" r:id="rId16"/>
    <p:sldLayoutId id="2147483754" r:id="rId17"/>
    <p:sldLayoutId id="2147483824" r:id="rId18"/>
    <p:sldLayoutId id="2147483825" r:id="rId19"/>
  </p:sldLayoutIdLst>
  <p:hf hdr="0"/>
  <p:txStyles>
    <p:titleStyle>
      <a:lvl1pPr algn="l" defTabSz="914400" rtl="0" eaLnBrk="1" latinLnBrk="0" hangingPunct="1">
        <a:spcBef>
          <a:spcPct val="0"/>
        </a:spcBef>
        <a:buNone/>
        <a:defRPr sz="2200" kern="1200">
          <a:solidFill>
            <a:schemeClr val="tx1"/>
          </a:solidFill>
          <a:latin typeface="Tahoma" pitchFamily="34" charset="0"/>
          <a:ea typeface="+mj-ea"/>
          <a:cs typeface="Tahoma" pitchFamily="34" charset="0"/>
        </a:defRPr>
      </a:lvl1pPr>
    </p:titleStyle>
    <p:bodyStyle>
      <a:lvl1pPr marL="342900" indent="-342900" algn="l" defTabSz="914400" rtl="0" eaLnBrk="1" latinLnBrk="0" hangingPunct="1">
        <a:spcBef>
          <a:spcPct val="20000"/>
        </a:spcBef>
        <a:buFont typeface="Arial" pitchFamily="34" charset="0"/>
        <a:buNone/>
        <a:defRPr sz="2000" kern="1200">
          <a:solidFill>
            <a:schemeClr val="tx1"/>
          </a:solidFill>
          <a:latin typeface="Tahoma"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C256C-8A4C-BCDD-4550-0C237D744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3C8EDF-C593-0E80-83B7-3CC6AB12D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FA245-687E-A091-0DEC-D8838B4F1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A43F3E-F0B1-41FD-8804-C3BDB485214C}" type="datetimeFigureOut">
              <a:rPr lang="en-US" smtClean="0"/>
              <a:t>6/16/26</a:t>
            </a:fld>
            <a:endParaRPr lang="en-US"/>
          </a:p>
        </p:txBody>
      </p:sp>
      <p:sp>
        <p:nvSpPr>
          <p:cNvPr id="5" name="Footer Placeholder 4">
            <a:extLst>
              <a:ext uri="{FF2B5EF4-FFF2-40B4-BE49-F238E27FC236}">
                <a16:creationId xmlns:a16="http://schemas.microsoft.com/office/drawing/2014/main" id="{ACF701B6-4136-DF34-DAD2-419C6B9E6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3DC7F63-D709-CE7A-22BD-6F7C4D7A8C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758774-2750-4411-A65E-67EE8C733C99}" type="slidenum">
              <a:rPr lang="en-US" smtClean="0"/>
              <a:t>‹#›</a:t>
            </a:fld>
            <a:endParaRPr lang="en-US"/>
          </a:p>
        </p:txBody>
      </p:sp>
    </p:spTree>
    <p:extLst>
      <p:ext uri="{BB962C8B-B14F-4D97-AF65-F5344CB8AC3E}">
        <p14:creationId xmlns:p14="http://schemas.microsoft.com/office/powerpoint/2010/main" val="1770413164"/>
      </p:ext>
    </p:extLst>
  </p:cSld>
  <p:clrMap bg1="lt1" tx1="dk1" bg2="lt2" tx2="dk2" accent1="accent1" accent2="accent2" accent3="accent3" accent4="accent4" accent5="accent5" accent6="accent6" hlink="hlink" folHlink="folHlink"/>
  <p:sldLayoutIdLst>
    <p:sldLayoutId id="2147483648"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13" r:id="rId54"/>
    <p:sldLayoutId id="2147483814" r:id="rId55"/>
    <p:sldLayoutId id="2147483815" r:id="rId56"/>
    <p:sldLayoutId id="2147483816" r:id="rId57"/>
    <p:sldLayoutId id="2147483817" r:id="rId58"/>
    <p:sldLayoutId id="2147483818" r:id="rId59"/>
    <p:sldLayoutId id="2147483819" r:id="rId60"/>
    <p:sldLayoutId id="2147483820" r:id="rId61"/>
    <p:sldLayoutId id="2147483821" r:id="rId62"/>
    <p:sldLayoutId id="2147483822" r:id="rId63"/>
    <p:sldLayoutId id="2147483823" r:id="rId6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95.svg"/><Relationship Id="rId18" Type="http://schemas.openxmlformats.org/officeDocument/2006/relationships/image" Target="../media/image100.svg"/><Relationship Id="rId26" Type="http://schemas.openxmlformats.org/officeDocument/2006/relationships/image" Target="../media/image108.png"/><Relationship Id="rId3" Type="http://schemas.openxmlformats.org/officeDocument/2006/relationships/image" Target="../media/image91.png"/><Relationship Id="rId21" Type="http://schemas.openxmlformats.org/officeDocument/2006/relationships/image" Target="../media/image103.png"/><Relationship Id="rId7" Type="http://schemas.openxmlformats.org/officeDocument/2006/relationships/diagramQuickStyle" Target="../diagrams/quickStyle1.xml"/><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svg"/><Relationship Id="rId2" Type="http://schemas.openxmlformats.org/officeDocument/2006/relationships/image" Target="../media/image90.png"/><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diagramLayout" Target="../diagrams/layout1.xml"/><Relationship Id="rId11" Type="http://schemas.openxmlformats.org/officeDocument/2006/relationships/image" Target="../media/image93.png"/><Relationship Id="rId24" Type="http://schemas.openxmlformats.org/officeDocument/2006/relationships/image" Target="../media/image106.svg"/><Relationship Id="rId32" Type="http://schemas.openxmlformats.org/officeDocument/2006/relationships/image" Target="../media/image87.png"/><Relationship Id="rId5" Type="http://schemas.openxmlformats.org/officeDocument/2006/relationships/diagramData" Target="../diagrams/data1.xml"/><Relationship Id="rId15" Type="http://schemas.openxmlformats.org/officeDocument/2006/relationships/image" Target="../media/image97.png"/><Relationship Id="rId23" Type="http://schemas.openxmlformats.org/officeDocument/2006/relationships/image" Target="../media/image105.png"/><Relationship Id="rId28" Type="http://schemas.microsoft.com/office/2007/relationships/hdphoto" Target="../media/hdphoto5.wdp"/><Relationship Id="rId10" Type="http://schemas.openxmlformats.org/officeDocument/2006/relationships/image" Target="../media/image92.jpeg"/><Relationship Id="rId19" Type="http://schemas.openxmlformats.org/officeDocument/2006/relationships/image" Target="../media/image101.png"/><Relationship Id="rId31" Type="http://schemas.openxmlformats.org/officeDocument/2006/relationships/image" Target="../media/image112.png"/><Relationship Id="rId4" Type="http://schemas.microsoft.com/office/2007/relationships/hdphoto" Target="../media/hdphoto4.wdp"/><Relationship Id="rId9" Type="http://schemas.microsoft.com/office/2007/relationships/diagramDrawing" Target="../diagrams/drawing1.xml"/><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 Id="rId30" Type="http://schemas.openxmlformats.org/officeDocument/2006/relationships/image" Target="../media/image1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png"/></Relationships>
</file>

<file path=ppt/slides/_rels/slide14.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svg"/><Relationship Id="rId18" Type="http://schemas.openxmlformats.org/officeDocument/2006/relationships/image" Target="../media/image136.emf"/><Relationship Id="rId3" Type="http://schemas.openxmlformats.org/officeDocument/2006/relationships/image" Target="../media/image114.png"/><Relationship Id="rId21" Type="http://schemas.openxmlformats.org/officeDocument/2006/relationships/image" Target="../media/image139.png"/><Relationship Id="rId7" Type="http://schemas.openxmlformats.org/officeDocument/2006/relationships/image" Target="../media/image125.sv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2" Type="http://schemas.openxmlformats.org/officeDocument/2006/relationships/notesSlide" Target="../notesSlides/notesSlide7.xml"/><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124.sv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svg"/><Relationship Id="rId15" Type="http://schemas.openxmlformats.org/officeDocument/2006/relationships/image" Target="../media/image133.png"/><Relationship Id="rId23" Type="http://schemas.openxmlformats.org/officeDocument/2006/relationships/image" Target="../media/image141.png"/><Relationship Id="rId10" Type="http://schemas.openxmlformats.org/officeDocument/2006/relationships/image" Target="../media/image128.svg"/><Relationship Id="rId19" Type="http://schemas.openxmlformats.org/officeDocument/2006/relationships/image" Target="../media/image137.png"/><Relationship Id="rId4" Type="http://schemas.openxmlformats.org/officeDocument/2006/relationships/image" Target="../media/image122.jpeg"/><Relationship Id="rId9" Type="http://schemas.openxmlformats.org/officeDocument/2006/relationships/image" Target="../media/image127.svg"/><Relationship Id="rId14" Type="http://schemas.openxmlformats.org/officeDocument/2006/relationships/image" Target="../media/image132.png"/><Relationship Id="rId22" Type="http://schemas.openxmlformats.org/officeDocument/2006/relationships/image" Target="../media/image140.pn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3.png"/><Relationship Id="rId3" Type="http://schemas.openxmlformats.org/officeDocument/2006/relationships/image" Target="../media/image144.png"/><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notesSlide" Target="../notesSlides/notesSlide9.xml"/><Relationship Id="rId16"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51.svg"/><Relationship Id="rId5" Type="http://schemas.microsoft.com/office/2007/relationships/hdphoto" Target="../media/hdphoto6.wdp"/><Relationship Id="rId15" Type="http://schemas.openxmlformats.org/officeDocument/2006/relationships/image" Target="../media/image155.svg"/><Relationship Id="rId10" Type="http://schemas.openxmlformats.org/officeDocument/2006/relationships/image" Target="../media/image150.png"/><Relationship Id="rId4" Type="http://schemas.openxmlformats.org/officeDocument/2006/relationships/image" Target="../media/image145.png"/><Relationship Id="rId9" Type="http://schemas.openxmlformats.org/officeDocument/2006/relationships/image" Target="../media/image149.png"/><Relationship Id="rId14" Type="http://schemas.openxmlformats.org/officeDocument/2006/relationships/image" Target="../media/image154.svg"/></Relationships>
</file>

<file path=ppt/slides/_rels/slide17.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9.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14.png"/><Relationship Id="rId3" Type="http://schemas.openxmlformats.org/officeDocument/2006/relationships/image" Target="../media/image160.jpeg"/><Relationship Id="rId7" Type="http://schemas.openxmlformats.org/officeDocument/2006/relationships/image" Target="../media/image164.png"/><Relationship Id="rId12" Type="http://schemas.openxmlformats.org/officeDocument/2006/relationships/image" Target="../media/image169.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3.png"/><Relationship Id="rId11" Type="http://schemas.openxmlformats.org/officeDocument/2006/relationships/image" Target="../media/image168.sv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svg"/><Relationship Id="rId9" Type="http://schemas.openxmlformats.org/officeDocument/2006/relationships/image" Target="../media/image166.png"/></Relationships>
</file>

<file path=ppt/slides/_rels/slide1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jpeg"/><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jpeg"/><Relationship Id="rId18" Type="http://schemas.openxmlformats.org/officeDocument/2006/relationships/image" Target="../media/image186.jpeg"/><Relationship Id="rId3" Type="http://schemas.openxmlformats.org/officeDocument/2006/relationships/image" Target="../media/image171.png"/><Relationship Id="rId7" Type="http://schemas.openxmlformats.org/officeDocument/2006/relationships/image" Target="../media/image175.jpeg"/><Relationship Id="rId12" Type="http://schemas.openxmlformats.org/officeDocument/2006/relationships/image" Target="../media/image180.jpeg"/><Relationship Id="rId17" Type="http://schemas.openxmlformats.org/officeDocument/2006/relationships/image" Target="../media/image185.jpeg"/><Relationship Id="rId2" Type="http://schemas.openxmlformats.org/officeDocument/2006/relationships/notesSlide" Target="../notesSlides/notesSlide13.xml"/><Relationship Id="rId16" Type="http://schemas.openxmlformats.org/officeDocument/2006/relationships/image" Target="../media/image184.jpeg"/><Relationship Id="rId1" Type="http://schemas.openxmlformats.org/officeDocument/2006/relationships/slideLayout" Target="../slideLayouts/slideLayout6.xml"/><Relationship Id="rId6" Type="http://schemas.openxmlformats.org/officeDocument/2006/relationships/image" Target="../media/image174.jpeg"/><Relationship Id="rId11" Type="http://schemas.openxmlformats.org/officeDocument/2006/relationships/image" Target="../media/image179.jpeg"/><Relationship Id="rId5" Type="http://schemas.openxmlformats.org/officeDocument/2006/relationships/image" Target="../media/image173.jpeg"/><Relationship Id="rId15" Type="http://schemas.openxmlformats.org/officeDocument/2006/relationships/image" Target="../media/image183.jpeg"/><Relationship Id="rId10" Type="http://schemas.openxmlformats.org/officeDocument/2006/relationships/image" Target="../media/image178.jpeg"/><Relationship Id="rId19" Type="http://schemas.openxmlformats.org/officeDocument/2006/relationships/image" Target="../media/image187.jpeg"/><Relationship Id="rId4" Type="http://schemas.openxmlformats.org/officeDocument/2006/relationships/image" Target="../media/image172.png"/><Relationship Id="rId9" Type="http://schemas.openxmlformats.org/officeDocument/2006/relationships/image" Target="../media/image177.jpeg"/><Relationship Id="rId14" Type="http://schemas.openxmlformats.org/officeDocument/2006/relationships/image" Target="../media/image182.png"/></Relationships>
</file>

<file path=ppt/slides/_rels/slide2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svg"/><Relationship Id="rId1" Type="http://schemas.openxmlformats.org/officeDocument/2006/relationships/slideLayout" Target="../slideLayouts/slideLayout18.xml"/><Relationship Id="rId4" Type="http://schemas.openxmlformats.org/officeDocument/2006/relationships/image" Target="../media/image190.png"/></Relationships>
</file>

<file path=ppt/slides/_rels/slide2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8.sv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88.svg"/><Relationship Id="rId2" Type="http://schemas.openxmlformats.org/officeDocument/2006/relationships/image" Target="../media/image19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8.svg"/><Relationship Id="rId2" Type="http://schemas.openxmlformats.org/officeDocument/2006/relationships/image" Target="../media/image192.png"/><Relationship Id="rId1" Type="http://schemas.openxmlformats.org/officeDocument/2006/relationships/slideLayout" Target="../slideLayouts/slideLayout18.xml"/><Relationship Id="rId5" Type="http://schemas.openxmlformats.org/officeDocument/2006/relationships/image" Target="../media/image193.png"/><Relationship Id="rId4" Type="http://schemas.openxmlformats.org/officeDocument/2006/relationships/image" Target="../media/image190.png"/></Relationships>
</file>

<file path=ppt/slides/_rels/slide2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88.svg"/><Relationship Id="rId1" Type="http://schemas.openxmlformats.org/officeDocument/2006/relationships/slideLayout" Target="../slideLayouts/slideLayout18.xml"/><Relationship Id="rId4" Type="http://schemas.openxmlformats.org/officeDocument/2006/relationships/image" Target="../media/image1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png"/><Relationship Id="rId10" Type="http://schemas.microsoft.com/office/2007/relationships/hdphoto" Target="../media/hdphoto3.wdp"/><Relationship Id="rId4" Type="http://schemas.openxmlformats.org/officeDocument/2006/relationships/image" Target="../media/image74.jpe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p:txBody>
          <a:bodyPr/>
          <a:lstStyle/>
          <a:p>
            <a:r>
              <a:rPr lang="en-US" dirty="0"/>
              <a:t>DARPA Biological Technologies Office (BTO)</a:t>
            </a:r>
          </a:p>
        </p:txBody>
      </p:sp>
      <p:sp>
        <p:nvSpPr>
          <p:cNvPr id="17" name="Subtitle 16"/>
          <p:cNvSpPr>
            <a:spLocks noGrp="1"/>
          </p:cNvSpPr>
          <p:nvPr>
            <p:ph type="subTitle" idx="1"/>
          </p:nvPr>
        </p:nvSpPr>
        <p:spPr/>
        <p:txBody>
          <a:bodyPr>
            <a:normAutofit/>
          </a:bodyPr>
          <a:lstStyle/>
          <a:p>
            <a:r>
              <a:rPr lang="en-US" dirty="0"/>
              <a:t>Dr. Michael Koeris</a:t>
            </a:r>
          </a:p>
          <a:p>
            <a:pPr fontAlgn="base"/>
            <a:r>
              <a:rPr lang="en-US" dirty="0"/>
              <a:t>Biological Technologies Office Director​</a:t>
            </a:r>
          </a:p>
          <a:p>
            <a:pPr fontAlgn="base"/>
            <a:r>
              <a:rPr lang="en-US" dirty="0"/>
              <a:t>Defense Advanced Research Projects Agency​</a:t>
            </a:r>
          </a:p>
        </p:txBody>
      </p:sp>
      <p:sp>
        <p:nvSpPr>
          <p:cNvPr id="3" name="Text Placeholder 2">
            <a:extLst>
              <a:ext uri="{FF2B5EF4-FFF2-40B4-BE49-F238E27FC236}">
                <a16:creationId xmlns:a16="http://schemas.microsoft.com/office/drawing/2014/main" id="{63F64912-D04F-3A66-13C5-D79C75022432}"/>
              </a:ext>
            </a:extLst>
          </p:cNvPr>
          <p:cNvSpPr>
            <a:spLocks noGrp="1"/>
          </p:cNvSpPr>
          <p:nvPr>
            <p:ph type="body" sz="quarter" idx="12"/>
          </p:nvPr>
        </p:nvSpPr>
        <p:spPr>
          <a:xfrm>
            <a:off x="1834195" y="4178461"/>
            <a:ext cx="8524567" cy="591247"/>
          </a:xfrm>
        </p:spPr>
        <p:txBody>
          <a:bodyPr/>
          <a:lstStyle/>
          <a:p>
            <a:r>
              <a:rPr lang="en-US" dirty="0"/>
              <a:t>Advancing Autonomous Medicine</a:t>
            </a:r>
          </a:p>
        </p:txBody>
      </p:sp>
      <p:sp>
        <p:nvSpPr>
          <p:cNvPr id="4" name="Text Placeholder 3">
            <a:extLst>
              <a:ext uri="{FF2B5EF4-FFF2-40B4-BE49-F238E27FC236}">
                <a16:creationId xmlns:a16="http://schemas.microsoft.com/office/drawing/2014/main" id="{24E35F8F-9B05-A666-6B02-D2DB1E4761A2}"/>
              </a:ext>
            </a:extLst>
          </p:cNvPr>
          <p:cNvSpPr>
            <a:spLocks noGrp="1"/>
          </p:cNvSpPr>
          <p:nvPr>
            <p:ph type="body" sz="quarter" idx="13"/>
          </p:nvPr>
        </p:nvSpPr>
        <p:spPr>
          <a:xfrm>
            <a:off x="3653367" y="4608295"/>
            <a:ext cx="4876799" cy="322825"/>
          </a:xfrm>
        </p:spPr>
        <p:txBody>
          <a:bodyPr/>
          <a:lstStyle/>
          <a:p>
            <a:r>
              <a:rPr lang="en-US" dirty="0"/>
              <a:t>06/17/2026</a:t>
            </a:r>
          </a:p>
        </p:txBody>
      </p:sp>
      <p:sp>
        <p:nvSpPr>
          <p:cNvPr id="2" name="Footer Placeholder 1">
            <a:extLst>
              <a:ext uri="{FF2B5EF4-FFF2-40B4-BE49-F238E27FC236}">
                <a16:creationId xmlns:a16="http://schemas.microsoft.com/office/drawing/2014/main" id="{59244911-FCF2-FA6B-2156-398006BD4D91}"/>
              </a:ext>
            </a:extLst>
          </p:cNvPr>
          <p:cNvSpPr>
            <a:spLocks noGrp="1"/>
          </p:cNvSpPr>
          <p:nvPr>
            <p:ph type="ftr" sz="quarter" idx="10"/>
          </p:nvPr>
        </p:nvSpPr>
        <p:spPr>
          <a:xfrm>
            <a:off x="1778000" y="6550026"/>
            <a:ext cx="8636000" cy="298450"/>
          </a:xfrm>
        </p:spPr>
        <p:txBody>
          <a:bodyPr/>
          <a:lstStyle/>
          <a:p>
            <a:r>
              <a:rPr lang="en-US" dirty="0"/>
              <a:t>Distribution Statement ‘A’ (Approved for Public Release, Distribution Unlimited)</a:t>
            </a:r>
          </a:p>
        </p:txBody>
      </p:sp>
    </p:spTree>
    <p:extLst>
      <p:ext uri="{BB962C8B-B14F-4D97-AF65-F5344CB8AC3E}">
        <p14:creationId xmlns:p14="http://schemas.microsoft.com/office/powerpoint/2010/main" val="4207920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C9A821-9BA3-3DA2-22D6-FBA2D5439DC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5" name="Title 4">
            <a:extLst>
              <a:ext uri="{FF2B5EF4-FFF2-40B4-BE49-F238E27FC236}">
                <a16:creationId xmlns:a16="http://schemas.microsoft.com/office/drawing/2014/main" id="{DAFB78FA-5E2D-7CD7-F78C-51AAA26F805E}"/>
              </a:ext>
            </a:extLst>
          </p:cNvPr>
          <p:cNvSpPr>
            <a:spLocks noGrp="1"/>
          </p:cNvSpPr>
          <p:nvPr>
            <p:ph type="ctrTitle"/>
          </p:nvPr>
        </p:nvSpPr>
        <p:spPr/>
        <p:txBody>
          <a:bodyPr/>
          <a:lstStyle/>
          <a:p>
            <a:r>
              <a:rPr lang="en-US" b="1"/>
              <a:t>DARPA Triage Challenge</a:t>
            </a:r>
          </a:p>
        </p:txBody>
      </p:sp>
      <p:pic>
        <p:nvPicPr>
          <p:cNvPr id="65" name="Picture 64">
            <a:extLst>
              <a:ext uri="{FF2B5EF4-FFF2-40B4-BE49-F238E27FC236}">
                <a16:creationId xmlns:a16="http://schemas.microsoft.com/office/drawing/2014/main" id="{CC26C47F-2E40-6D74-F832-AB775357BA02}"/>
              </a:ext>
            </a:extLst>
          </p:cNvPr>
          <p:cNvPicPr>
            <a:picLocks noChangeAspect="1"/>
          </p:cNvPicPr>
          <p:nvPr/>
        </p:nvPicPr>
        <p:blipFill>
          <a:blip r:embed="rId2">
            <a:duotone>
              <a:prstClr val="black"/>
              <a:srgbClr val="FFFF00">
                <a:tint val="45000"/>
                <a:satMod val="400000"/>
              </a:srgbClr>
            </a:duotone>
          </a:blip>
          <a:stretch>
            <a:fillRect/>
          </a:stretch>
        </p:blipFill>
        <p:spPr>
          <a:xfrm rot="8202934" flipH="1">
            <a:off x="613327" y="4389536"/>
            <a:ext cx="1478102" cy="1463326"/>
          </a:xfrm>
          <a:prstGeom prst="rect">
            <a:avLst/>
          </a:prstGeom>
        </p:spPr>
      </p:pic>
      <p:grpSp>
        <p:nvGrpSpPr>
          <p:cNvPr id="8" name="Group 7">
            <a:extLst>
              <a:ext uri="{FF2B5EF4-FFF2-40B4-BE49-F238E27FC236}">
                <a16:creationId xmlns:a16="http://schemas.microsoft.com/office/drawing/2014/main" id="{6F0EB3EB-D5F0-C384-0B16-D0174A6CF229}"/>
              </a:ext>
            </a:extLst>
          </p:cNvPr>
          <p:cNvGrpSpPr/>
          <p:nvPr/>
        </p:nvGrpSpPr>
        <p:grpSpPr>
          <a:xfrm>
            <a:off x="572894" y="1652494"/>
            <a:ext cx="11043051" cy="3884814"/>
            <a:chOff x="254602" y="1600603"/>
            <a:chExt cx="11805194" cy="4152927"/>
          </a:xfrm>
        </p:grpSpPr>
        <p:pic>
          <p:nvPicPr>
            <p:cNvPr id="58" name="Picture 57">
              <a:extLst>
                <a:ext uri="{FF2B5EF4-FFF2-40B4-BE49-F238E27FC236}">
                  <a16:creationId xmlns:a16="http://schemas.microsoft.com/office/drawing/2014/main" id="{1BD03A0D-7BB9-9E8A-34A1-08F15DB3768B}"/>
                </a:ext>
              </a:extLst>
            </p:cNvPr>
            <p:cNvPicPr>
              <a:picLocks noChangeAspect="1"/>
            </p:cNvPicPr>
            <p:nvPr/>
          </p:nvPicPr>
          <p:blipFill>
            <a:blip r:embed="rId3" cstate="print">
              <a:alphaModFix am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p:blipFill>
          <p:spPr>
            <a:xfrm>
              <a:off x="6203962" y="2025500"/>
              <a:ext cx="5806258" cy="3597648"/>
            </a:xfrm>
            <a:prstGeom prst="rect">
              <a:avLst/>
            </a:prstGeom>
          </p:spPr>
        </p:pic>
        <p:graphicFrame>
          <p:nvGraphicFramePr>
            <p:cNvPr id="59" name="Diagram 58">
              <a:extLst>
                <a:ext uri="{FF2B5EF4-FFF2-40B4-BE49-F238E27FC236}">
                  <a16:creationId xmlns:a16="http://schemas.microsoft.com/office/drawing/2014/main" id="{5DE4BC10-B2EF-3E2B-A70F-8D6E07320D3A}"/>
                </a:ext>
              </a:extLst>
            </p:cNvPr>
            <p:cNvGraphicFramePr/>
            <p:nvPr/>
          </p:nvGraphicFramePr>
          <p:xfrm>
            <a:off x="6742713" y="3021302"/>
            <a:ext cx="2366868" cy="27322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0" name="Picture 59">
              <a:extLst>
                <a:ext uri="{FF2B5EF4-FFF2-40B4-BE49-F238E27FC236}">
                  <a16:creationId xmlns:a16="http://schemas.microsoft.com/office/drawing/2014/main" id="{A1D8B355-9F4B-8810-C231-CB5DB8632076}"/>
                </a:ext>
              </a:extLst>
            </p:cNvPr>
            <p:cNvPicPr>
              <a:picLocks noChangeAspect="1"/>
            </p:cNvPicPr>
            <p:nvPr/>
          </p:nvPicPr>
          <p:blipFill>
            <a:blip r:embed="rId10">
              <a:alphaModFix amt="85000"/>
            </a:blip>
            <a:srcRect/>
            <a:stretch/>
          </p:blipFill>
          <p:spPr>
            <a:xfrm>
              <a:off x="254603" y="2026656"/>
              <a:ext cx="5772475" cy="3590612"/>
            </a:xfrm>
            <a:prstGeom prst="rect">
              <a:avLst/>
            </a:prstGeom>
          </p:spPr>
        </p:pic>
        <p:sp>
          <p:nvSpPr>
            <p:cNvPr id="61" name="Rectangle 60">
              <a:extLst>
                <a:ext uri="{FF2B5EF4-FFF2-40B4-BE49-F238E27FC236}">
                  <a16:creationId xmlns:a16="http://schemas.microsoft.com/office/drawing/2014/main" id="{C7E8B516-56CA-A7DE-A694-7468FE5CBEA4}"/>
                </a:ext>
              </a:extLst>
            </p:cNvPr>
            <p:cNvSpPr/>
            <p:nvPr/>
          </p:nvSpPr>
          <p:spPr>
            <a:xfrm>
              <a:off x="254603" y="1614016"/>
              <a:ext cx="5772476" cy="400110"/>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spc="0">
                  <a:solidFill>
                    <a:srgbClr val="000000"/>
                  </a:solidFill>
                </a:defRPr>
              </a:pPr>
              <a:r>
                <a:rPr kumimoji="0" lang="en-US"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Systems Competition</a:t>
              </a:r>
              <a:endParaRPr kumimoji="0" lang="id-ID"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Lato Black" panose="020F0502020204030203" pitchFamily="34" charset="0"/>
              </a:endParaRPr>
            </a:p>
          </p:txBody>
        </p:sp>
        <p:sp>
          <p:nvSpPr>
            <p:cNvPr id="62" name="Rectangle 61">
              <a:extLst>
                <a:ext uri="{FF2B5EF4-FFF2-40B4-BE49-F238E27FC236}">
                  <a16:creationId xmlns:a16="http://schemas.microsoft.com/office/drawing/2014/main" id="{B16140FC-4301-A725-E49D-EB0B86A8A663}"/>
                </a:ext>
              </a:extLst>
            </p:cNvPr>
            <p:cNvSpPr/>
            <p:nvPr/>
          </p:nvSpPr>
          <p:spPr>
            <a:xfrm>
              <a:off x="6201676" y="1600603"/>
              <a:ext cx="5806259" cy="400110"/>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spc="0">
                  <a:solidFill>
                    <a:srgbClr val="000000"/>
                  </a:solidFill>
                </a:defRPr>
              </a:pPr>
              <a:r>
                <a:rPr kumimoji="0" lang="en-US"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Data Competition</a:t>
              </a:r>
              <a:endParaRPr kumimoji="0" lang="id-ID"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Lato Black" panose="020F0502020204030203" pitchFamily="34" charset="0"/>
              </a:endParaRPr>
            </a:p>
          </p:txBody>
        </p:sp>
        <p:pic>
          <p:nvPicPr>
            <p:cNvPr id="63" name="Picture 62">
              <a:extLst>
                <a:ext uri="{FF2B5EF4-FFF2-40B4-BE49-F238E27FC236}">
                  <a16:creationId xmlns:a16="http://schemas.microsoft.com/office/drawing/2014/main" id="{9C84FB9E-A644-C064-052C-188E629CB413}"/>
                </a:ext>
              </a:extLst>
            </p:cNvPr>
            <p:cNvPicPr>
              <a:picLocks noChangeAspect="1"/>
            </p:cNvPicPr>
            <p:nvPr/>
          </p:nvPicPr>
          <p:blipFill>
            <a:blip r:embed="rId11"/>
            <a:stretch>
              <a:fillRect/>
            </a:stretch>
          </p:blipFill>
          <p:spPr>
            <a:xfrm rot="1283465">
              <a:off x="335612" y="2055906"/>
              <a:ext cx="1375099" cy="1375099"/>
            </a:xfrm>
            <a:prstGeom prst="rect">
              <a:avLst/>
            </a:prstGeom>
          </p:spPr>
        </p:pic>
        <p:pic>
          <p:nvPicPr>
            <p:cNvPr id="64" name="Picture 63">
              <a:extLst>
                <a:ext uri="{FF2B5EF4-FFF2-40B4-BE49-F238E27FC236}">
                  <a16:creationId xmlns:a16="http://schemas.microsoft.com/office/drawing/2014/main" id="{2E4B3028-A220-79CD-DB76-ED60458B40F5}"/>
                </a:ext>
              </a:extLst>
            </p:cNvPr>
            <p:cNvPicPr>
              <a:picLocks noChangeAspect="1"/>
            </p:cNvPicPr>
            <p:nvPr/>
          </p:nvPicPr>
          <p:blipFill>
            <a:blip r:embed="rId12"/>
            <a:stretch>
              <a:fillRect/>
            </a:stretch>
          </p:blipFill>
          <p:spPr>
            <a:xfrm flipH="1">
              <a:off x="3286936" y="3777672"/>
              <a:ext cx="1503663" cy="1503663"/>
            </a:xfrm>
            <a:prstGeom prst="rect">
              <a:avLst/>
            </a:prstGeom>
          </p:spPr>
        </p:pic>
        <p:sp>
          <p:nvSpPr>
            <p:cNvPr id="66" name="TextBox 65">
              <a:extLst>
                <a:ext uri="{FF2B5EF4-FFF2-40B4-BE49-F238E27FC236}">
                  <a16:creationId xmlns:a16="http://schemas.microsoft.com/office/drawing/2014/main" id="{9F1D338E-5C8D-9B1E-0076-E16B1E1E8FF2}"/>
                </a:ext>
              </a:extLst>
            </p:cNvPr>
            <p:cNvSpPr txBox="1"/>
            <p:nvPr/>
          </p:nvSpPr>
          <p:spPr>
            <a:xfrm>
              <a:off x="254602" y="2027600"/>
              <a:ext cx="57724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Locate, assess, prioritize </a:t>
              </a:r>
            </a:p>
          </p:txBody>
        </p:sp>
        <p:sp>
          <p:nvSpPr>
            <p:cNvPr id="67" name="TextBox 66">
              <a:extLst>
                <a:ext uri="{FF2B5EF4-FFF2-40B4-BE49-F238E27FC236}">
                  <a16:creationId xmlns:a16="http://schemas.microsoft.com/office/drawing/2014/main" id="{13377E8D-F385-5890-B9C2-A3CD57FBAB8A}"/>
                </a:ext>
              </a:extLst>
            </p:cNvPr>
            <p:cNvSpPr txBox="1"/>
            <p:nvPr/>
          </p:nvSpPr>
          <p:spPr>
            <a:xfrm>
              <a:off x="6253538" y="2006463"/>
              <a:ext cx="58062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Predict need for care</a:t>
              </a:r>
            </a:p>
          </p:txBody>
        </p:sp>
        <p:pic>
          <p:nvPicPr>
            <p:cNvPr id="68" name="Graphic 67" descr="Wi-Fi outline">
              <a:extLst>
                <a:ext uri="{FF2B5EF4-FFF2-40B4-BE49-F238E27FC236}">
                  <a16:creationId xmlns:a16="http://schemas.microsoft.com/office/drawing/2014/main" id="{B1749061-CF17-4701-27CA-5CB21176693F}"/>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rot="8777624">
              <a:off x="870754" y="3021584"/>
              <a:ext cx="914400" cy="914400"/>
            </a:xfrm>
            <a:prstGeom prst="rect">
              <a:avLst/>
            </a:prstGeom>
          </p:spPr>
        </p:pic>
        <p:pic>
          <p:nvPicPr>
            <p:cNvPr id="69" name="Graphic 68" descr="Wi-Fi outline">
              <a:extLst>
                <a:ext uri="{FF2B5EF4-FFF2-40B4-BE49-F238E27FC236}">
                  <a16:creationId xmlns:a16="http://schemas.microsoft.com/office/drawing/2014/main" id="{1A5A5B3A-9A92-486D-7A7B-B87071DFEE42}"/>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rot="14268696">
              <a:off x="3068562" y="4314957"/>
              <a:ext cx="637185" cy="637185"/>
            </a:xfrm>
            <a:prstGeom prst="rect">
              <a:avLst/>
            </a:prstGeom>
          </p:spPr>
        </p:pic>
        <p:sp>
          <p:nvSpPr>
            <p:cNvPr id="70" name="Rectangle 69">
              <a:extLst>
                <a:ext uri="{FF2B5EF4-FFF2-40B4-BE49-F238E27FC236}">
                  <a16:creationId xmlns:a16="http://schemas.microsoft.com/office/drawing/2014/main" id="{E48E12F1-9C59-7B68-7EDE-231BB2D135DE}"/>
                </a:ext>
              </a:extLst>
            </p:cNvPr>
            <p:cNvSpPr/>
            <p:nvPr/>
          </p:nvSpPr>
          <p:spPr>
            <a:xfrm>
              <a:off x="4197951" y="4577078"/>
              <a:ext cx="1764116" cy="987033"/>
            </a:xfrm>
            <a:prstGeom prst="rect">
              <a:avLst/>
            </a:prstGeom>
            <a:solidFill>
              <a:schemeClr val="tx2">
                <a:lumMod val="5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A picture containing hanger, cookie cutter, light&#10;&#10;AI-generated content may be incorrect.">
              <a:extLst>
                <a:ext uri="{FF2B5EF4-FFF2-40B4-BE49-F238E27FC236}">
                  <a16:creationId xmlns:a16="http://schemas.microsoft.com/office/drawing/2014/main" id="{4FEFE2AE-3088-2012-72B8-FFFB0C15CADD}"/>
                </a:ext>
              </a:extLst>
            </p:cNvPr>
            <p:cNvPicPr>
              <a:picLocks noChangeAspect="1"/>
            </p:cNvPicPr>
            <p:nvPr/>
          </p:nvPicPr>
          <p:blipFill>
            <a:blip r:embed="rId1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0496465" flipV="1">
              <a:off x="4670013" y="3517036"/>
              <a:ext cx="1002483" cy="637701"/>
            </a:xfrm>
            <a:prstGeom prst="rect">
              <a:avLst/>
            </a:prstGeom>
          </p:spPr>
        </p:pic>
        <p:pic>
          <p:nvPicPr>
            <p:cNvPr id="72" name="Picture 71" descr="A picture containing hanger, light&#10;&#10;AI-generated content may be incorrect.">
              <a:extLst>
                <a:ext uri="{FF2B5EF4-FFF2-40B4-BE49-F238E27FC236}">
                  <a16:creationId xmlns:a16="http://schemas.microsoft.com/office/drawing/2014/main" id="{C7EA8F47-D56B-A063-AED2-5AE658310D02}"/>
                </a:ext>
              </a:extLst>
            </p:cNvPr>
            <p:cNvPicPr>
              <a:picLocks noChangeAspect="1"/>
            </p:cNvPicPr>
            <p:nvPr/>
          </p:nvPicPr>
          <p:blipFill>
            <a:blip r:embed="rId1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19106863">
              <a:off x="374257" y="4177878"/>
              <a:ext cx="893463" cy="699748"/>
            </a:xfrm>
            <a:prstGeom prst="rect">
              <a:avLst/>
            </a:prstGeom>
          </p:spPr>
        </p:pic>
        <p:pic>
          <p:nvPicPr>
            <p:cNvPr id="73" name="Picture 72" descr="A picture containing text, light&#10;&#10;AI-generated content may be incorrect.">
              <a:extLst>
                <a:ext uri="{FF2B5EF4-FFF2-40B4-BE49-F238E27FC236}">
                  <a16:creationId xmlns:a16="http://schemas.microsoft.com/office/drawing/2014/main" id="{B8B4ADB9-88A3-8F0F-9BD0-628FAE29C459}"/>
                </a:ext>
              </a:extLst>
            </p:cNvPr>
            <p:cNvPicPr>
              <a:picLocks noChangeAspect="1"/>
            </p:cNvPicPr>
            <p:nvPr/>
          </p:nvPicPr>
          <p:blipFill>
            <a:blip r:embed="rId1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flipH="1">
              <a:off x="2515740" y="4346759"/>
              <a:ext cx="920897" cy="1116294"/>
            </a:xfrm>
            <a:prstGeom prst="rect">
              <a:avLst/>
            </a:prstGeom>
          </p:spPr>
        </p:pic>
        <p:pic>
          <p:nvPicPr>
            <p:cNvPr id="74" name="Picture 73" descr="A close-up of a stethoscope&#10;&#10;AI-generated content may be incorrect.">
              <a:extLst>
                <a:ext uri="{FF2B5EF4-FFF2-40B4-BE49-F238E27FC236}">
                  <a16:creationId xmlns:a16="http://schemas.microsoft.com/office/drawing/2014/main" id="{DA8009DE-4BC9-3E38-8DD3-6817333FCABD}"/>
                </a:ext>
              </a:extLst>
            </p:cNvPr>
            <p:cNvPicPr>
              <a:picLocks noChangeAspect="1"/>
            </p:cNvPicPr>
            <p:nvPr/>
          </p:nvPicPr>
          <p:blipFill>
            <a:blip r:embed="rId17" cstate="print">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rot="18173524">
              <a:off x="1807711" y="3815101"/>
              <a:ext cx="818914" cy="541987"/>
            </a:xfrm>
            <a:prstGeom prst="rect">
              <a:avLst/>
            </a:prstGeom>
          </p:spPr>
        </p:pic>
        <p:grpSp>
          <p:nvGrpSpPr>
            <p:cNvPr id="75" name="Group 74">
              <a:extLst>
                <a:ext uri="{FF2B5EF4-FFF2-40B4-BE49-F238E27FC236}">
                  <a16:creationId xmlns:a16="http://schemas.microsoft.com/office/drawing/2014/main" id="{723F7158-1508-603D-1BAA-143053072540}"/>
                </a:ext>
              </a:extLst>
            </p:cNvPr>
            <p:cNvGrpSpPr/>
            <p:nvPr/>
          </p:nvGrpSpPr>
          <p:grpSpPr>
            <a:xfrm>
              <a:off x="5863558" y="4816531"/>
              <a:ext cx="45719" cy="575246"/>
              <a:chOff x="5115808" y="3837178"/>
              <a:chExt cx="191576" cy="965262"/>
            </a:xfrm>
          </p:grpSpPr>
          <p:sp>
            <p:nvSpPr>
              <p:cNvPr id="76" name="Rectangle 75">
                <a:extLst>
                  <a:ext uri="{FF2B5EF4-FFF2-40B4-BE49-F238E27FC236}">
                    <a16:creationId xmlns:a16="http://schemas.microsoft.com/office/drawing/2014/main" id="{E0EE2367-FFA4-0922-5CF5-D65E96C0ED22}"/>
                  </a:ext>
                </a:extLst>
              </p:cNvPr>
              <p:cNvSpPr/>
              <p:nvPr/>
            </p:nvSpPr>
            <p:spPr>
              <a:xfrm>
                <a:off x="5115808" y="3837178"/>
                <a:ext cx="188880" cy="2507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77" b="0" i="0" u="none" strike="noStrike" kern="1200" cap="none" spc="0" normalizeH="0" baseline="0" noProof="0">
                  <a:ln>
                    <a:noFill/>
                  </a:ln>
                  <a:solidFill>
                    <a:prstClr val="black"/>
                  </a:solidFill>
                  <a:effectLst/>
                  <a:uLnTx/>
                  <a:uFillTx/>
                  <a:latin typeface="Tahoma"/>
                  <a:ea typeface="+mn-ea"/>
                  <a:cs typeface="+mn-cs"/>
                </a:endParaRPr>
              </a:p>
            </p:txBody>
          </p:sp>
          <p:sp>
            <p:nvSpPr>
              <p:cNvPr id="77" name="Rectangle 76">
                <a:extLst>
                  <a:ext uri="{FF2B5EF4-FFF2-40B4-BE49-F238E27FC236}">
                    <a16:creationId xmlns:a16="http://schemas.microsoft.com/office/drawing/2014/main" id="{7C4F138B-1EE8-AD70-CC2B-8E9A99C12A1B}"/>
                  </a:ext>
                </a:extLst>
              </p:cNvPr>
              <p:cNvSpPr/>
              <p:nvPr/>
            </p:nvSpPr>
            <p:spPr>
              <a:xfrm>
                <a:off x="5117157" y="4087477"/>
                <a:ext cx="188880" cy="2142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77" b="0" i="0" u="none" strike="noStrike" kern="1200" cap="none" spc="0" normalizeH="0" baseline="0" noProof="0">
                  <a:ln>
                    <a:noFill/>
                  </a:ln>
                  <a:solidFill>
                    <a:prstClr val="black"/>
                  </a:solidFill>
                  <a:effectLst/>
                  <a:uLnTx/>
                  <a:uFillTx/>
                  <a:latin typeface="Tahoma"/>
                  <a:ea typeface="+mn-ea"/>
                  <a:cs typeface="+mn-cs"/>
                </a:endParaRPr>
              </a:p>
            </p:txBody>
          </p:sp>
          <p:sp>
            <p:nvSpPr>
              <p:cNvPr id="78" name="Rectangle 77">
                <a:extLst>
                  <a:ext uri="{FF2B5EF4-FFF2-40B4-BE49-F238E27FC236}">
                    <a16:creationId xmlns:a16="http://schemas.microsoft.com/office/drawing/2014/main" id="{5313AAAB-D708-09ED-E335-C4EA9FFDD071}"/>
                  </a:ext>
                </a:extLst>
              </p:cNvPr>
              <p:cNvSpPr/>
              <p:nvPr/>
            </p:nvSpPr>
            <p:spPr>
              <a:xfrm>
                <a:off x="5118504" y="4301724"/>
                <a:ext cx="188880" cy="2507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77" b="0" i="0" u="none" strike="noStrike" kern="1200" cap="none" spc="0" normalizeH="0" baseline="0" noProof="0">
                  <a:ln>
                    <a:noFill/>
                  </a:ln>
                  <a:solidFill>
                    <a:prstClr val="black"/>
                  </a:solidFill>
                  <a:effectLst/>
                  <a:uLnTx/>
                  <a:uFillTx/>
                  <a:latin typeface="Tahoma"/>
                  <a:ea typeface="+mn-ea"/>
                  <a:cs typeface="+mn-cs"/>
                </a:endParaRPr>
              </a:p>
            </p:txBody>
          </p:sp>
          <p:sp>
            <p:nvSpPr>
              <p:cNvPr id="79" name="Rectangle 78">
                <a:extLst>
                  <a:ext uri="{FF2B5EF4-FFF2-40B4-BE49-F238E27FC236}">
                    <a16:creationId xmlns:a16="http://schemas.microsoft.com/office/drawing/2014/main" id="{E06E1C77-A402-07FE-FEC2-3BB473F482AD}"/>
                  </a:ext>
                </a:extLst>
              </p:cNvPr>
              <p:cNvSpPr/>
              <p:nvPr/>
            </p:nvSpPr>
            <p:spPr>
              <a:xfrm>
                <a:off x="5117155" y="4551677"/>
                <a:ext cx="188880" cy="25076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77" b="0" i="0" u="none" strike="noStrike" kern="1200" cap="none" spc="0" normalizeH="0" baseline="0" noProof="0">
                  <a:ln>
                    <a:noFill/>
                  </a:ln>
                  <a:solidFill>
                    <a:prstClr val="black"/>
                  </a:solidFill>
                  <a:effectLst/>
                  <a:uLnTx/>
                  <a:uFillTx/>
                  <a:latin typeface="Tahoma"/>
                  <a:ea typeface="+mn-ea"/>
                  <a:cs typeface="+mn-cs"/>
                </a:endParaRPr>
              </a:p>
            </p:txBody>
          </p:sp>
        </p:grpSp>
        <p:sp>
          <p:nvSpPr>
            <p:cNvPr id="80" name="TextBox 79">
              <a:extLst>
                <a:ext uri="{FF2B5EF4-FFF2-40B4-BE49-F238E27FC236}">
                  <a16:creationId xmlns:a16="http://schemas.microsoft.com/office/drawing/2014/main" id="{A89DE6C4-6555-2D45-B355-3254A9D8B071}"/>
                </a:ext>
              </a:extLst>
            </p:cNvPr>
            <p:cNvSpPr txBox="1"/>
            <p:nvPr/>
          </p:nvSpPr>
          <p:spPr>
            <a:xfrm rot="16200000">
              <a:off x="5426317" y="4966206"/>
              <a:ext cx="6607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Priority</a:t>
              </a:r>
              <a:endParaRPr kumimoji="0" lang="en-US" sz="14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pic>
          <p:nvPicPr>
            <p:cNvPr id="81" name="Graphic 80" descr="Topography Map with solid fill">
              <a:extLst>
                <a:ext uri="{FF2B5EF4-FFF2-40B4-BE49-F238E27FC236}">
                  <a16:creationId xmlns:a16="http://schemas.microsoft.com/office/drawing/2014/main" id="{5CD5F392-8C74-38AC-89E4-09632070A535}"/>
                </a:ext>
              </a:extLst>
            </p:cNvPr>
            <p:cNvPicPr>
              <a:picLocks noChangeAspect="1"/>
            </p:cNvPicPr>
            <p:nvPr/>
          </p:nvPicPr>
          <p:blipFill>
            <a:blip>
              <a:extLst>
                <a:ext uri="{96DAC541-7B7A-43D3-8B79-37D633B846F1}">
                  <asvg:svgBlip xmlns:asvg="http://schemas.microsoft.com/office/drawing/2016/SVG/main" r:embed="rId18"/>
                </a:ext>
              </a:extLst>
            </a:blip>
            <a:srcRect l="26074" t="27288" r="14294" b="27435"/>
            <a:stretch/>
          </p:blipFill>
          <p:spPr>
            <a:xfrm>
              <a:off x="4286541" y="4650226"/>
              <a:ext cx="1386273" cy="948275"/>
            </a:xfrm>
            <a:prstGeom prst="rect">
              <a:avLst/>
            </a:prstGeom>
          </p:spPr>
        </p:pic>
        <p:sp>
          <p:nvSpPr>
            <p:cNvPr id="82" name="TextBox 81">
              <a:extLst>
                <a:ext uri="{FF2B5EF4-FFF2-40B4-BE49-F238E27FC236}">
                  <a16:creationId xmlns:a16="http://schemas.microsoft.com/office/drawing/2014/main" id="{EF4B8E2A-BA49-2F39-E10A-77A7DD4425D6}"/>
                </a:ext>
              </a:extLst>
            </p:cNvPr>
            <p:cNvSpPr txBox="1"/>
            <p:nvPr/>
          </p:nvSpPr>
          <p:spPr>
            <a:xfrm>
              <a:off x="4822499" y="4687459"/>
              <a:ext cx="2904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x</a:t>
              </a:r>
            </a:p>
          </p:txBody>
        </p:sp>
        <p:sp>
          <p:nvSpPr>
            <p:cNvPr id="83" name="TextBox 82">
              <a:extLst>
                <a:ext uri="{FF2B5EF4-FFF2-40B4-BE49-F238E27FC236}">
                  <a16:creationId xmlns:a16="http://schemas.microsoft.com/office/drawing/2014/main" id="{6DB68A39-BDEF-8FB6-0315-BB631DA8FA53}"/>
                </a:ext>
              </a:extLst>
            </p:cNvPr>
            <p:cNvSpPr txBox="1"/>
            <p:nvPr/>
          </p:nvSpPr>
          <p:spPr>
            <a:xfrm>
              <a:off x="4815681" y="5182664"/>
              <a:ext cx="324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000"/>
                  </a:solidFill>
                  <a:effectLst/>
                  <a:uLnTx/>
                  <a:uFillTx/>
                  <a:latin typeface="Tahoma"/>
                  <a:ea typeface="+mn-ea"/>
                  <a:cs typeface="+mn-cs"/>
                </a:rPr>
                <a:t>x</a:t>
              </a:r>
            </a:p>
          </p:txBody>
        </p:sp>
        <p:sp>
          <p:nvSpPr>
            <p:cNvPr id="84" name="TextBox 83">
              <a:extLst>
                <a:ext uri="{FF2B5EF4-FFF2-40B4-BE49-F238E27FC236}">
                  <a16:creationId xmlns:a16="http://schemas.microsoft.com/office/drawing/2014/main" id="{80CDD152-8389-906B-7DA3-99953486E251}"/>
                </a:ext>
              </a:extLst>
            </p:cNvPr>
            <p:cNvSpPr txBox="1"/>
            <p:nvPr/>
          </p:nvSpPr>
          <p:spPr>
            <a:xfrm>
              <a:off x="5280525" y="4723987"/>
              <a:ext cx="324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000"/>
                  </a:solidFill>
                  <a:effectLst/>
                  <a:uLnTx/>
                  <a:uFillTx/>
                  <a:latin typeface="Tahoma"/>
                  <a:ea typeface="+mn-ea"/>
                  <a:cs typeface="+mn-cs"/>
                </a:rPr>
                <a:t>x</a:t>
              </a:r>
            </a:p>
          </p:txBody>
        </p:sp>
        <p:sp>
          <p:nvSpPr>
            <p:cNvPr id="85" name="TextBox 84">
              <a:extLst>
                <a:ext uri="{FF2B5EF4-FFF2-40B4-BE49-F238E27FC236}">
                  <a16:creationId xmlns:a16="http://schemas.microsoft.com/office/drawing/2014/main" id="{0D7C2726-1855-65B7-BE72-0B16AF951EB5}"/>
                </a:ext>
              </a:extLst>
            </p:cNvPr>
            <p:cNvSpPr txBox="1"/>
            <p:nvPr/>
          </p:nvSpPr>
          <p:spPr>
            <a:xfrm>
              <a:off x="4586986" y="4744532"/>
              <a:ext cx="2904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Tahoma"/>
                  <a:ea typeface="+mn-ea"/>
                  <a:cs typeface="+mn-cs"/>
                </a:rPr>
                <a:t>x</a:t>
              </a:r>
            </a:p>
          </p:txBody>
        </p:sp>
        <p:sp>
          <p:nvSpPr>
            <p:cNvPr id="86" name="TextBox 85">
              <a:extLst>
                <a:ext uri="{FF2B5EF4-FFF2-40B4-BE49-F238E27FC236}">
                  <a16:creationId xmlns:a16="http://schemas.microsoft.com/office/drawing/2014/main" id="{D58C7A03-6D34-2744-2007-4C1BCC7432BA}"/>
                </a:ext>
              </a:extLst>
            </p:cNvPr>
            <p:cNvSpPr txBox="1"/>
            <p:nvPr/>
          </p:nvSpPr>
          <p:spPr>
            <a:xfrm>
              <a:off x="4448067" y="5190975"/>
              <a:ext cx="2904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Tahoma"/>
                  <a:ea typeface="+mn-ea"/>
                  <a:cs typeface="+mn-cs"/>
                </a:rPr>
                <a:t>x</a:t>
              </a:r>
            </a:p>
          </p:txBody>
        </p:sp>
        <p:sp>
          <p:nvSpPr>
            <p:cNvPr id="87" name="TextBox 86">
              <a:extLst>
                <a:ext uri="{FF2B5EF4-FFF2-40B4-BE49-F238E27FC236}">
                  <a16:creationId xmlns:a16="http://schemas.microsoft.com/office/drawing/2014/main" id="{796E4DE1-9F43-6CE3-FAB1-93DA29C014C8}"/>
                </a:ext>
              </a:extLst>
            </p:cNvPr>
            <p:cNvSpPr txBox="1"/>
            <p:nvPr/>
          </p:nvSpPr>
          <p:spPr>
            <a:xfrm>
              <a:off x="4361622" y="4868725"/>
              <a:ext cx="2904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x</a:t>
              </a:r>
            </a:p>
          </p:txBody>
        </p:sp>
        <p:sp>
          <p:nvSpPr>
            <p:cNvPr id="88" name="Rectangle 87">
              <a:extLst>
                <a:ext uri="{FF2B5EF4-FFF2-40B4-BE49-F238E27FC236}">
                  <a16:creationId xmlns:a16="http://schemas.microsoft.com/office/drawing/2014/main" id="{D3F8D2C9-2E89-9D56-293D-67718A24B01C}"/>
                </a:ext>
              </a:extLst>
            </p:cNvPr>
            <p:cNvSpPr/>
            <p:nvPr/>
          </p:nvSpPr>
          <p:spPr>
            <a:xfrm>
              <a:off x="9687257" y="3158927"/>
              <a:ext cx="2180599" cy="2006512"/>
            </a:xfrm>
            <a:prstGeom prst="rect">
              <a:avLst/>
            </a:prstGeom>
            <a:solidFill>
              <a:schemeClr val="tx2">
                <a:lumMod val="5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89" name="Picture 88" descr="A picture containing hanger, light&#10;&#10;AI-generated content may be incorrect.">
              <a:extLst>
                <a:ext uri="{FF2B5EF4-FFF2-40B4-BE49-F238E27FC236}">
                  <a16:creationId xmlns:a16="http://schemas.microsoft.com/office/drawing/2014/main" id="{14A5935E-2F13-0CE7-B77C-60A8FDF1A0E0}"/>
                </a:ext>
              </a:extLst>
            </p:cNvPr>
            <p:cNvPicPr>
              <a:picLocks noChangeAspect="1"/>
            </p:cNvPicPr>
            <p:nvPr/>
          </p:nvPicPr>
          <p:blipFill>
            <a:blip r:embed="rId19" cstate="print">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rot="18333383" flipV="1">
              <a:off x="3981018" y="3701817"/>
              <a:ext cx="515332" cy="403601"/>
            </a:xfrm>
            <a:prstGeom prst="rect">
              <a:avLst/>
            </a:prstGeom>
          </p:spPr>
        </p:pic>
        <p:pic>
          <p:nvPicPr>
            <p:cNvPr id="90" name="Picture 89" descr="A picture containing hanger, light&#10;&#10;AI-generated content may be incorrect.">
              <a:extLst>
                <a:ext uri="{FF2B5EF4-FFF2-40B4-BE49-F238E27FC236}">
                  <a16:creationId xmlns:a16="http://schemas.microsoft.com/office/drawing/2014/main" id="{40984C59-1119-C7AF-AB9F-2FADFCBCCCD3}"/>
                </a:ext>
              </a:extLst>
            </p:cNvPr>
            <p:cNvPicPr>
              <a:picLocks noChangeAspect="1"/>
            </p:cNvPicPr>
            <p:nvPr/>
          </p:nvPicPr>
          <p:blipFill>
            <a:blip r:embed="rId15" cstate="print">
              <a:duotone>
                <a:prstClr val="black"/>
                <a:srgbClr val="FF0000">
                  <a:tint val="45000"/>
                  <a:satMod val="400000"/>
                </a:srgbClr>
              </a:duotone>
              <a:extLst>
                <a:ext uri="{28A0092B-C50C-407E-A947-70E740481C1C}">
                  <a14:useLocalDpi xmlns:a14="http://schemas.microsoft.com/office/drawing/2010/main" val="0"/>
                </a:ext>
              </a:extLst>
            </a:blip>
            <a:srcRect r="33669" b="29147"/>
            <a:stretch/>
          </p:blipFill>
          <p:spPr>
            <a:xfrm rot="19106863" flipH="1" flipV="1">
              <a:off x="3476538" y="3971988"/>
              <a:ext cx="425547" cy="356006"/>
            </a:xfrm>
            <a:prstGeom prst="rect">
              <a:avLst/>
            </a:prstGeom>
          </p:spPr>
        </p:pic>
        <p:sp>
          <p:nvSpPr>
            <p:cNvPr id="91" name="TextBox 90">
              <a:extLst>
                <a:ext uri="{FF2B5EF4-FFF2-40B4-BE49-F238E27FC236}">
                  <a16:creationId xmlns:a16="http://schemas.microsoft.com/office/drawing/2014/main" id="{94D4CB43-8828-F4E8-DD41-B6E0BC724B12}"/>
                </a:ext>
              </a:extLst>
            </p:cNvPr>
            <p:cNvSpPr txBox="1"/>
            <p:nvPr/>
          </p:nvSpPr>
          <p:spPr>
            <a:xfrm>
              <a:off x="5118375" y="4608846"/>
              <a:ext cx="2904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Tahoma"/>
                  <a:ea typeface="+mn-ea"/>
                  <a:cs typeface="+mn-cs"/>
                </a:rPr>
                <a:t>x</a:t>
              </a:r>
            </a:p>
          </p:txBody>
        </p:sp>
        <p:pic>
          <p:nvPicPr>
            <p:cNvPr id="92" name="Picture 91" descr="Text&#10;&#10;AI-generated content may be incorrect.">
              <a:extLst>
                <a:ext uri="{FF2B5EF4-FFF2-40B4-BE49-F238E27FC236}">
                  <a16:creationId xmlns:a16="http://schemas.microsoft.com/office/drawing/2014/main" id="{7E21811F-1E59-259A-338A-67A2787CE82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66612" y="2531413"/>
              <a:ext cx="1637068" cy="1637068"/>
            </a:xfrm>
            <a:prstGeom prst="rect">
              <a:avLst/>
            </a:prstGeom>
          </p:spPr>
        </p:pic>
        <p:pic>
          <p:nvPicPr>
            <p:cNvPr id="93" name="Picture 92" descr="Graphical user interface, application&#10;&#10;AI-generated content may be incorrect.">
              <a:extLst>
                <a:ext uri="{FF2B5EF4-FFF2-40B4-BE49-F238E27FC236}">
                  <a16:creationId xmlns:a16="http://schemas.microsoft.com/office/drawing/2014/main" id="{BCD16277-D54D-20CE-906C-0CE6018CA55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58127" y="2764510"/>
              <a:ext cx="1013162" cy="1013162"/>
            </a:xfrm>
            <a:prstGeom prst="rect">
              <a:avLst/>
            </a:prstGeom>
          </p:spPr>
        </p:pic>
        <p:pic>
          <p:nvPicPr>
            <p:cNvPr id="94" name="Picture 93">
              <a:extLst>
                <a:ext uri="{FF2B5EF4-FFF2-40B4-BE49-F238E27FC236}">
                  <a16:creationId xmlns:a16="http://schemas.microsoft.com/office/drawing/2014/main" id="{2CD767FA-A40B-A67E-DE09-9FCF9FF711D0}"/>
                </a:ext>
              </a:extLst>
            </p:cNvPr>
            <p:cNvPicPr>
              <a:picLocks noChangeAspect="1"/>
            </p:cNvPicPr>
            <p:nvPr/>
          </p:nvPicPr>
          <p:blipFill>
            <a:blip r:embed="rId22"/>
            <a:srcRect/>
            <a:stretch/>
          </p:blipFill>
          <p:spPr>
            <a:xfrm flipH="1">
              <a:off x="6568246" y="2459538"/>
              <a:ext cx="1323650" cy="393767"/>
            </a:xfrm>
            <a:prstGeom prst="rect">
              <a:avLst/>
            </a:prstGeom>
          </p:spPr>
        </p:pic>
        <p:pic>
          <p:nvPicPr>
            <p:cNvPr id="95" name="Picture 94">
              <a:extLst>
                <a:ext uri="{FF2B5EF4-FFF2-40B4-BE49-F238E27FC236}">
                  <a16:creationId xmlns:a16="http://schemas.microsoft.com/office/drawing/2014/main" id="{DB881894-A9FA-D565-D3AF-172003C28243}"/>
                </a:ext>
              </a:extLst>
            </p:cNvPr>
            <p:cNvPicPr>
              <a:picLocks noChangeAspect="1"/>
            </p:cNvPicPr>
            <p:nvPr/>
          </p:nvPicPr>
          <p:blipFill>
            <a:blip r:embed="rId23"/>
            <a:srcRect/>
            <a:stretch/>
          </p:blipFill>
          <p:spPr>
            <a:xfrm>
              <a:off x="6455128" y="2953054"/>
              <a:ext cx="709502" cy="313229"/>
            </a:xfrm>
            <a:prstGeom prst="rect">
              <a:avLst/>
            </a:prstGeom>
          </p:spPr>
        </p:pic>
        <p:pic>
          <p:nvPicPr>
            <p:cNvPr id="96" name="Graphic 95" descr="Inpatient outline">
              <a:extLst>
                <a:ext uri="{FF2B5EF4-FFF2-40B4-BE49-F238E27FC236}">
                  <a16:creationId xmlns:a16="http://schemas.microsoft.com/office/drawing/2014/main" id="{A23AF35B-A9BE-5814-259C-4638ACA779E3}"/>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8140287" y="2340001"/>
              <a:ext cx="1103215" cy="1103215"/>
            </a:xfrm>
            <a:prstGeom prst="rect">
              <a:avLst/>
            </a:prstGeom>
          </p:spPr>
        </p:pic>
        <p:pic>
          <p:nvPicPr>
            <p:cNvPr id="97" name="Graphic 96" descr="IV outline">
              <a:extLst>
                <a:ext uri="{FF2B5EF4-FFF2-40B4-BE49-F238E27FC236}">
                  <a16:creationId xmlns:a16="http://schemas.microsoft.com/office/drawing/2014/main" id="{C251F59E-56E7-067B-0D6A-88943E2CC3A4}"/>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9684479" y="3378996"/>
              <a:ext cx="294129" cy="294129"/>
            </a:xfrm>
            <a:prstGeom prst="rect">
              <a:avLst/>
            </a:prstGeom>
          </p:spPr>
        </p:pic>
        <p:sp>
          <p:nvSpPr>
            <p:cNvPr id="98" name="TextBox 97">
              <a:extLst>
                <a:ext uri="{FF2B5EF4-FFF2-40B4-BE49-F238E27FC236}">
                  <a16:creationId xmlns:a16="http://schemas.microsoft.com/office/drawing/2014/main" id="{7C24E594-1245-3DAB-8CB7-8C0020530D3F}"/>
                </a:ext>
              </a:extLst>
            </p:cNvPr>
            <p:cNvSpPr txBox="1"/>
            <p:nvPr/>
          </p:nvSpPr>
          <p:spPr>
            <a:xfrm>
              <a:off x="9978608" y="3310974"/>
              <a:ext cx="17748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Blood Product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Source Sans Pro" panose="020B0503030403020204" pitchFamily="34" charset="0"/>
                  <a:ea typeface="Source Sans Pro" panose="020B0503030403020204" pitchFamily="34" charset="0"/>
                  <a:cs typeface="+mn-cs"/>
                </a:rPr>
                <a:t>In 20 min </a:t>
              </a:r>
              <a:r>
                <a:rPr kumimoji="0" lang="en-US" sz="1000" b="0" i="0" u="none" strike="noStrike" kern="1200" cap="none" spc="0" normalizeH="0" baseline="0" noProof="0">
                  <a:ln>
                    <a:noFill/>
                  </a:ln>
                  <a:solidFill>
                    <a:srgbClr val="00B050"/>
                  </a:solidFill>
                  <a:effectLst/>
                  <a:uLnTx/>
                  <a:uFillTx/>
                  <a:latin typeface="Source Sans Pro" panose="020B0503030403020204" pitchFamily="34" charset="0"/>
                  <a:ea typeface="Source Sans Pro" panose="020B0503030403020204" pitchFamily="34" charset="0"/>
                  <a:cs typeface="+mn-cs"/>
                </a:rPr>
                <a:t>Confidence 80%</a:t>
              </a:r>
            </a:p>
          </p:txBody>
        </p:sp>
        <p:pic>
          <p:nvPicPr>
            <p:cNvPr id="99" name="Picture 98" descr="Icon&#10;&#10;AI-generated content may be incorrect.">
              <a:extLst>
                <a:ext uri="{FF2B5EF4-FFF2-40B4-BE49-F238E27FC236}">
                  <a16:creationId xmlns:a16="http://schemas.microsoft.com/office/drawing/2014/main" id="{2C56A5EB-8765-142F-5E83-64DF20FDD6A9}"/>
                </a:ext>
              </a:extLst>
            </p:cNvPr>
            <p:cNvPicPr>
              <a:picLocks noChangeAspect="1"/>
            </p:cNvPicPr>
            <p:nvPr/>
          </p:nvPicPr>
          <p:blipFill>
            <a:blip r:embed="rId26"/>
            <a:stretch>
              <a:fillRect/>
            </a:stretch>
          </p:blipFill>
          <p:spPr>
            <a:xfrm>
              <a:off x="9942525" y="4008490"/>
              <a:ext cx="294129" cy="294129"/>
            </a:xfrm>
            <a:prstGeom prst="rect">
              <a:avLst/>
            </a:prstGeom>
          </p:spPr>
        </p:pic>
        <p:sp>
          <p:nvSpPr>
            <p:cNvPr id="100" name="TextBox 99">
              <a:extLst>
                <a:ext uri="{FF2B5EF4-FFF2-40B4-BE49-F238E27FC236}">
                  <a16:creationId xmlns:a16="http://schemas.microsoft.com/office/drawing/2014/main" id="{E0CEBA25-3E97-AE6B-B815-3AD86A5E9222}"/>
                </a:ext>
              </a:extLst>
            </p:cNvPr>
            <p:cNvSpPr txBox="1"/>
            <p:nvPr/>
          </p:nvSpPr>
          <p:spPr>
            <a:xfrm>
              <a:off x="10280562" y="3945571"/>
              <a:ext cx="15872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Ventilation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C000"/>
                  </a:solidFill>
                  <a:effectLst/>
                  <a:uLnTx/>
                  <a:uFillTx/>
                  <a:latin typeface="Source Sans Pro" panose="020B0503030403020204" pitchFamily="34" charset="0"/>
                  <a:ea typeface="Source Sans Pro" panose="020B0503030403020204" pitchFamily="34" charset="0"/>
                  <a:cs typeface="+mn-cs"/>
                </a:rPr>
                <a:t>In 40 min </a:t>
              </a:r>
              <a:r>
                <a:rPr kumimoji="0" lang="en-US" sz="900" b="0" i="0" u="none" strike="noStrike" kern="1200" cap="none" spc="0" normalizeH="0" baseline="0" noProof="0">
                  <a:ln>
                    <a:noFill/>
                  </a:ln>
                  <a:solidFill>
                    <a:srgbClr val="00B050"/>
                  </a:solidFill>
                  <a:effectLst/>
                  <a:uLnTx/>
                  <a:uFillTx/>
                  <a:latin typeface="Source Sans Pro" panose="020B0503030403020204" pitchFamily="34" charset="0"/>
                  <a:ea typeface="Source Sans Pro" panose="020B0503030403020204" pitchFamily="34" charset="0"/>
                  <a:cs typeface="+mn-cs"/>
                </a:rPr>
                <a:t>Confidence 75%</a:t>
              </a:r>
              <a:endParaRPr kumimoji="0" lang="en-US" sz="900" b="0" i="0" u="none" strike="noStrike" kern="1200" cap="none" spc="0" normalizeH="0" baseline="0" noProof="0">
                <a:ln>
                  <a:noFill/>
                </a:ln>
                <a:solidFill>
                  <a:srgbClr val="C0504D"/>
                </a:solidFill>
                <a:effectLst/>
                <a:uLnTx/>
                <a:uFillTx/>
                <a:latin typeface="Source Sans Pro" panose="020B0503030403020204" pitchFamily="34" charset="0"/>
                <a:ea typeface="Source Sans Pro" panose="020B0503030403020204" pitchFamily="34" charset="0"/>
                <a:cs typeface="+mn-cs"/>
              </a:endParaRPr>
            </a:p>
          </p:txBody>
        </p:sp>
        <p:sp>
          <p:nvSpPr>
            <p:cNvPr id="101" name="TextBox 100">
              <a:extLst>
                <a:ext uri="{FF2B5EF4-FFF2-40B4-BE49-F238E27FC236}">
                  <a16:creationId xmlns:a16="http://schemas.microsoft.com/office/drawing/2014/main" id="{42131C43-8FED-669B-0BC1-F27AD2A0505F}"/>
                </a:ext>
              </a:extLst>
            </p:cNvPr>
            <p:cNvSpPr txBox="1"/>
            <p:nvPr/>
          </p:nvSpPr>
          <p:spPr>
            <a:xfrm>
              <a:off x="10298374" y="4594739"/>
              <a:ext cx="1606530"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Damage Control Surgery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00"/>
                  </a:solidFill>
                  <a:effectLst/>
                  <a:uLnTx/>
                  <a:uFillTx/>
                  <a:latin typeface="Source Sans Pro" panose="020B0503030403020204" pitchFamily="34" charset="0"/>
                  <a:ea typeface="Source Sans Pro" panose="020B0503030403020204" pitchFamily="34" charset="0"/>
                  <a:cs typeface="+mn-cs"/>
                </a:rPr>
                <a:t>In 120 min </a:t>
              </a:r>
              <a:r>
                <a:rPr kumimoji="0" lang="en-US" sz="900" b="0" i="0" u="none" strike="noStrike" kern="1200" cap="none" spc="0" normalizeH="0" baseline="0" noProof="0">
                  <a:ln>
                    <a:noFill/>
                  </a:ln>
                  <a:solidFill>
                    <a:srgbClr val="FFC000"/>
                  </a:solidFill>
                  <a:effectLst/>
                  <a:uLnTx/>
                  <a:uFillTx/>
                  <a:latin typeface="Source Sans Pro" panose="020B0503030403020204" pitchFamily="34" charset="0"/>
                  <a:ea typeface="Source Sans Pro" panose="020B0503030403020204" pitchFamily="34" charset="0"/>
                  <a:cs typeface="+mn-cs"/>
                </a:rPr>
                <a:t>Confidence 60%</a:t>
              </a:r>
            </a:p>
          </p:txBody>
        </p:sp>
        <p:pic>
          <p:nvPicPr>
            <p:cNvPr id="102" name="Picture 4" descr="Surgeon Icon Design 10751352 Vector Art at Vecteezy">
              <a:extLst>
                <a:ext uri="{FF2B5EF4-FFF2-40B4-BE49-F238E27FC236}">
                  <a16:creationId xmlns:a16="http://schemas.microsoft.com/office/drawing/2014/main" id="{0494B736-C917-CBB5-3C55-F67FF3CF963B}"/>
                </a:ext>
              </a:extLst>
            </p:cNvPr>
            <p:cNvPicPr>
              <a:picLocks noChangeAspect="1" noChangeArrowheads="1"/>
            </p:cNvPicPr>
            <p:nvPr/>
          </p:nvPicPr>
          <p:blipFill>
            <a:blip r:embed="rId27" cstate="print">
              <a:lum bright="70000" contrast="-70000"/>
              <a:extLst>
                <a:ext uri="{BEBA8EAE-BF5A-486C-A8C5-ECC9F3942E4B}">
                  <a14:imgProps xmlns:a14="http://schemas.microsoft.com/office/drawing/2010/main">
                    <a14:imgLayer r:embed="rId28">
                      <a14:imgEffect>
                        <a14:backgroundRemoval t="9694" b="90000" l="10000" r="91735">
                          <a14:foregroundMark x1="78163" y1="66224" x2="78163" y2="66224"/>
                          <a14:foregroundMark x1="91735" y1="74694" x2="91735" y2="74694"/>
                          <a14:foregroundMark x1="21633" y1="61327" x2="21633" y2="61327"/>
                          <a14:foregroundMark x1="63469" y1="9694" x2="63469" y2="9694"/>
                        </a14:backgroundRemoval>
                      </a14:imgEffect>
                    </a14:imgLayer>
                  </a14:imgProps>
                </a:ext>
                <a:ext uri="{28A0092B-C50C-407E-A947-70E740481C1C}">
                  <a14:useLocalDpi xmlns:a14="http://schemas.microsoft.com/office/drawing/2010/main" val="0"/>
                </a:ext>
              </a:extLst>
            </a:blip>
            <a:srcRect/>
            <a:stretch>
              <a:fillRect/>
            </a:stretch>
          </p:blipFill>
          <p:spPr bwMode="auto">
            <a:xfrm>
              <a:off x="10090390" y="4690296"/>
              <a:ext cx="252468" cy="252468"/>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46AAF0A5-2DFF-2D33-36F0-68BCE1210ADA}"/>
                </a:ext>
              </a:extLst>
            </p:cNvPr>
            <p:cNvSpPr txBox="1"/>
            <p:nvPr/>
          </p:nvSpPr>
          <p:spPr>
            <a:xfrm>
              <a:off x="9833754" y="2809577"/>
              <a:ext cx="19094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Care provider interface</a:t>
              </a:r>
            </a:p>
          </p:txBody>
        </p:sp>
        <p:pic>
          <p:nvPicPr>
            <p:cNvPr id="104" name="Picture 103">
              <a:extLst>
                <a:ext uri="{FF2B5EF4-FFF2-40B4-BE49-F238E27FC236}">
                  <a16:creationId xmlns:a16="http://schemas.microsoft.com/office/drawing/2014/main" id="{88FFEC9A-85C6-A6FE-3DDA-5C56C19E9CDB}"/>
                </a:ext>
              </a:extLst>
            </p:cNvPr>
            <p:cNvPicPr>
              <a:picLocks noChangeAspect="1"/>
            </p:cNvPicPr>
            <p:nvPr/>
          </p:nvPicPr>
          <p:blipFill>
            <a:blip r:embed="rId29">
              <a:lum bright="70000" contrast="-70000"/>
            </a:blip>
            <a:stretch>
              <a:fillRect/>
            </a:stretch>
          </p:blipFill>
          <p:spPr>
            <a:xfrm>
              <a:off x="7855996" y="3669704"/>
              <a:ext cx="598653" cy="538939"/>
            </a:xfrm>
            <a:prstGeom prst="rect">
              <a:avLst/>
            </a:prstGeom>
          </p:spPr>
        </p:pic>
        <p:pic>
          <p:nvPicPr>
            <p:cNvPr id="105" name="Picture 104">
              <a:extLst>
                <a:ext uri="{FF2B5EF4-FFF2-40B4-BE49-F238E27FC236}">
                  <a16:creationId xmlns:a16="http://schemas.microsoft.com/office/drawing/2014/main" id="{484A88C7-C24B-CC66-D6E1-5497574961AD}"/>
                </a:ext>
              </a:extLst>
            </p:cNvPr>
            <p:cNvPicPr>
              <a:picLocks noChangeAspect="1"/>
            </p:cNvPicPr>
            <p:nvPr/>
          </p:nvPicPr>
          <p:blipFill>
            <a:blip r:embed="rId30">
              <a:lum bright="70000" contrast="-70000"/>
            </a:blip>
            <a:stretch>
              <a:fillRect/>
            </a:stretch>
          </p:blipFill>
          <p:spPr>
            <a:xfrm>
              <a:off x="7575657" y="4149992"/>
              <a:ext cx="786657" cy="708190"/>
            </a:xfrm>
            <a:prstGeom prst="rect">
              <a:avLst/>
            </a:prstGeom>
          </p:spPr>
        </p:pic>
        <p:pic>
          <p:nvPicPr>
            <p:cNvPr id="106" name="Picture 105">
              <a:extLst>
                <a:ext uri="{FF2B5EF4-FFF2-40B4-BE49-F238E27FC236}">
                  <a16:creationId xmlns:a16="http://schemas.microsoft.com/office/drawing/2014/main" id="{3BA823B0-BE94-ACC3-E09D-4A62560E8A31}"/>
                </a:ext>
              </a:extLst>
            </p:cNvPr>
            <p:cNvPicPr>
              <a:picLocks noChangeAspect="1"/>
            </p:cNvPicPr>
            <p:nvPr/>
          </p:nvPicPr>
          <p:blipFill>
            <a:blip r:embed="rId31">
              <a:lum bright="70000" contrast="-70000"/>
            </a:blip>
            <a:stretch>
              <a:fillRect/>
            </a:stretch>
          </p:blipFill>
          <p:spPr>
            <a:xfrm>
              <a:off x="7118143" y="3642926"/>
              <a:ext cx="948966" cy="854308"/>
            </a:xfrm>
            <a:prstGeom prst="rect">
              <a:avLst/>
            </a:prstGeom>
          </p:spPr>
        </p:pic>
        <p:sp>
          <p:nvSpPr>
            <p:cNvPr id="107" name="TextBox 106">
              <a:extLst>
                <a:ext uri="{FF2B5EF4-FFF2-40B4-BE49-F238E27FC236}">
                  <a16:creationId xmlns:a16="http://schemas.microsoft.com/office/drawing/2014/main" id="{C92136E3-FD8D-63FE-C1D8-D2A5BFD1DC84}"/>
                </a:ext>
              </a:extLst>
            </p:cNvPr>
            <p:cNvSpPr txBox="1"/>
            <p:nvPr/>
          </p:nvSpPr>
          <p:spPr>
            <a:xfrm>
              <a:off x="7171222" y="3336186"/>
              <a:ext cx="153760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Pre and In-hospital data</a:t>
              </a:r>
            </a:p>
          </p:txBody>
        </p:sp>
        <p:sp>
          <p:nvSpPr>
            <p:cNvPr id="108" name="TextBox 107">
              <a:extLst>
                <a:ext uri="{FF2B5EF4-FFF2-40B4-BE49-F238E27FC236}">
                  <a16:creationId xmlns:a16="http://schemas.microsoft.com/office/drawing/2014/main" id="{63CBAC65-D168-7B05-71C6-F0DBC0517C70}"/>
                </a:ext>
              </a:extLst>
            </p:cNvPr>
            <p:cNvSpPr txBox="1"/>
            <p:nvPr/>
          </p:nvSpPr>
          <p:spPr>
            <a:xfrm>
              <a:off x="4404945" y="4360653"/>
              <a:ext cx="13356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Medic interface</a:t>
              </a:r>
            </a:p>
          </p:txBody>
        </p:sp>
      </p:grpSp>
      <p:sp>
        <p:nvSpPr>
          <p:cNvPr id="118" name="TextBox 117">
            <a:extLst>
              <a:ext uri="{FF2B5EF4-FFF2-40B4-BE49-F238E27FC236}">
                <a16:creationId xmlns:a16="http://schemas.microsoft.com/office/drawing/2014/main" id="{3F4C3332-781E-3BAA-45A5-4A96707A2595}"/>
              </a:ext>
            </a:extLst>
          </p:cNvPr>
          <p:cNvSpPr txBox="1"/>
          <p:nvPr/>
        </p:nvSpPr>
        <p:spPr>
          <a:xfrm>
            <a:off x="622432" y="5365197"/>
            <a:ext cx="5289454"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spc="0">
                <a:solidFill>
                  <a:srgbClr val="000000"/>
                </a:solidFill>
              </a:defRPr>
            </a:pPr>
            <a:r>
              <a:rPr kumimoji="0" lang="en-US" sz="1600" b="0" i="0" u="none" strike="noStrike" kern="1200" cap="none" spc="0" normalizeH="0" baseline="0" noProof="0">
                <a:ln>
                  <a:noFill/>
                </a:ln>
                <a:solidFill>
                  <a:srgbClr val="1F497D"/>
                </a:solidFill>
                <a:effectLst/>
                <a:uLnTx/>
                <a:uFillTx/>
                <a:latin typeface="Tahoma"/>
                <a:ea typeface="Source Sans Pro"/>
                <a:cs typeface="+mn-cs"/>
              </a:rPr>
              <a:t>Primary Triage – Point of injury, medical providers sort casualties by injury severity.</a:t>
            </a:r>
            <a:endParaRPr lang="id-ID" b="0" i="0" u="none" strike="noStrike" kern="1200" cap="none" spc="0" normalizeH="0" baseline="0" noProof="0">
              <a:ln>
                <a:noFill/>
              </a:ln>
              <a:solidFill>
                <a:srgbClr val="1F497D"/>
              </a:solidFill>
              <a:effectLst/>
              <a:uLnTx/>
              <a:uFillTx/>
              <a:latin typeface="Tahoma"/>
              <a:ea typeface="Source Sans Pro" panose="020B0503030403020204" pitchFamily="34" charset="0"/>
              <a:cs typeface="Lato Black" panose="020F0502020204030203" pitchFamily="34" charset="0"/>
            </a:endParaRPr>
          </a:p>
        </p:txBody>
      </p:sp>
      <p:sp>
        <p:nvSpPr>
          <p:cNvPr id="119" name="TextBox 118">
            <a:extLst>
              <a:ext uri="{FF2B5EF4-FFF2-40B4-BE49-F238E27FC236}">
                <a16:creationId xmlns:a16="http://schemas.microsoft.com/office/drawing/2014/main" id="{3570C3D3-A9D8-3009-9EA0-BD7D25993C0C}"/>
              </a:ext>
            </a:extLst>
          </p:cNvPr>
          <p:cNvSpPr txBox="1"/>
          <p:nvPr/>
        </p:nvSpPr>
        <p:spPr>
          <a:xfrm>
            <a:off x="6135324" y="5365197"/>
            <a:ext cx="5480236"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spc="0">
                <a:solidFill>
                  <a:srgbClr val="000000"/>
                </a:solidFill>
              </a:defRPr>
            </a:pPr>
            <a:r>
              <a:rPr kumimoji="0" lang="en-US" sz="1600" b="0" i="0" u="none" strike="noStrike" kern="1200" cap="none" spc="0" normalizeH="0" baseline="0" noProof="0">
                <a:ln>
                  <a:noFill/>
                </a:ln>
                <a:solidFill>
                  <a:srgbClr val="1F497D"/>
                </a:solidFill>
                <a:effectLst/>
                <a:uLnTx/>
                <a:uFillTx/>
                <a:latin typeface="Tahoma"/>
                <a:ea typeface="Source Sans Pro"/>
                <a:cs typeface="+mn-cs"/>
              </a:rPr>
              <a:t>Secondary Triage – Resuscitation and administration of life-saving interventions </a:t>
            </a:r>
            <a:r>
              <a:rPr kumimoji="0" lang="en-US" sz="1600" b="0" i="0" u="none" strike="noStrike" kern="1200" cap="none" spc="0" normalizeH="0" baseline="0" noProof="0" err="1">
                <a:ln>
                  <a:noFill/>
                </a:ln>
                <a:solidFill>
                  <a:srgbClr val="1F497D"/>
                </a:solidFill>
                <a:effectLst/>
                <a:uLnTx/>
                <a:uFillTx/>
                <a:latin typeface="Tahoma"/>
                <a:ea typeface="Source Sans Pro"/>
                <a:cs typeface="+mn-cs"/>
              </a:rPr>
              <a:t>en</a:t>
            </a:r>
            <a:r>
              <a:rPr kumimoji="0" lang="en-US" sz="1600" b="0" i="0" u="none" strike="noStrike" kern="1200" cap="none" spc="0" normalizeH="0" baseline="0" noProof="0">
                <a:ln>
                  <a:noFill/>
                </a:ln>
                <a:solidFill>
                  <a:srgbClr val="1F497D"/>
                </a:solidFill>
                <a:effectLst/>
                <a:uLnTx/>
                <a:uFillTx/>
                <a:latin typeface="Tahoma"/>
                <a:ea typeface="Source Sans Pro"/>
                <a:cs typeface="+mn-cs"/>
              </a:rPr>
              <a:t> route and at the trauma center.</a:t>
            </a:r>
            <a:endParaRPr kumimoji="0" lang="id-ID" sz="1600" b="0" i="0" u="none" strike="noStrike" kern="1200" cap="none" spc="0" normalizeH="0" baseline="0" noProof="0">
              <a:ln>
                <a:noFill/>
              </a:ln>
              <a:solidFill>
                <a:srgbClr val="1F497D"/>
              </a:solidFill>
              <a:effectLst/>
              <a:uLnTx/>
              <a:uFillTx/>
              <a:latin typeface="Tahoma"/>
              <a:ea typeface="Source Sans Pro"/>
              <a:cs typeface="Lato Black" panose="020F0502020204030203" pitchFamily="34" charset="0"/>
            </a:endParaRPr>
          </a:p>
        </p:txBody>
      </p:sp>
      <p:sp>
        <p:nvSpPr>
          <p:cNvPr id="15" name="TextBox 14">
            <a:extLst>
              <a:ext uri="{FF2B5EF4-FFF2-40B4-BE49-F238E27FC236}">
                <a16:creationId xmlns:a16="http://schemas.microsoft.com/office/drawing/2014/main" id="{BD41EC45-78A4-D6AE-B414-CA6D0866F651}"/>
              </a:ext>
            </a:extLst>
          </p:cNvPr>
          <p:cNvSpPr txBox="1"/>
          <p:nvPr/>
        </p:nvSpPr>
        <p:spPr>
          <a:xfrm rot="10740000" flipV="1">
            <a:off x="-786" y="6594405"/>
            <a:ext cx="2704113" cy="207749"/>
          </a:xfrm>
          <a:prstGeom prst="rect">
            <a:avLst/>
          </a:prstGeom>
          <a:noFill/>
        </p:spPr>
        <p:txBody>
          <a:bodyPr wrap="square" lIns="91440" tIns="45720" rIns="91440" bIns="45720" numCol="2"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err="1">
                <a:solidFill>
                  <a:schemeClr val="bg1">
                    <a:lumMod val="65000"/>
                  </a:schemeClr>
                </a:solidFill>
                <a:latin typeface="Tahoma"/>
              </a:rPr>
              <a:t>DoW</a:t>
            </a:r>
            <a:r>
              <a:rPr kumimoji="0" lang="en-US" sz="750" b="0" i="0" u="none" strike="noStrike" kern="1200" cap="none" spc="0" normalizeH="0" baseline="0" noProof="0">
                <a:ln>
                  <a:noFill/>
                </a:ln>
                <a:solidFill>
                  <a:schemeClr val="bg1">
                    <a:lumMod val="65000"/>
                  </a:schemeClr>
                </a:solidFill>
                <a:effectLst/>
                <a:uLnTx/>
                <a:uFillTx/>
                <a:latin typeface="Tahoma"/>
                <a:ea typeface="+mn-ea"/>
                <a:cs typeface="+mn-cs"/>
              </a:rPr>
              <a:t>: Department of </a:t>
            </a:r>
            <a:r>
              <a:rPr lang="en-US" sz="750">
                <a:solidFill>
                  <a:schemeClr val="bg1">
                    <a:lumMod val="65000"/>
                  </a:schemeClr>
                </a:solidFill>
                <a:latin typeface="Tahoma"/>
              </a:rPr>
              <a:t>War</a:t>
            </a:r>
            <a:endParaRPr lang="en-US" sz="750" b="0" i="0" u="none" strike="noStrike" kern="1200" cap="none" spc="0" normalizeH="0" baseline="0" noProof="0">
              <a:ln>
                <a:noFill/>
              </a:ln>
              <a:solidFill>
                <a:schemeClr val="bg1">
                  <a:lumMod val="65000"/>
                </a:schemeClr>
              </a:solidFill>
              <a:effectLst/>
              <a:uLnTx/>
              <a:uFillTx/>
              <a:latin typeface="Tahoma"/>
              <a:ea typeface="Tahoma"/>
              <a:cs typeface="Tahoma"/>
            </a:endParaRPr>
          </a:p>
        </p:txBody>
      </p:sp>
      <p:sp>
        <p:nvSpPr>
          <p:cNvPr id="2" name="TextBox 1">
            <a:extLst>
              <a:ext uri="{FF2B5EF4-FFF2-40B4-BE49-F238E27FC236}">
                <a16:creationId xmlns:a16="http://schemas.microsoft.com/office/drawing/2014/main" id="{A4A58FF0-1203-F914-D411-A29B96A12793}"/>
              </a:ext>
            </a:extLst>
          </p:cNvPr>
          <p:cNvSpPr txBox="1"/>
          <p:nvPr/>
        </p:nvSpPr>
        <p:spPr>
          <a:xfrm>
            <a:off x="392512" y="882969"/>
            <a:ext cx="11286045" cy="715089"/>
          </a:xfrm>
          <a:prstGeom prst="roundRect">
            <a:avLst/>
          </a:prstGeom>
          <a:solidFill>
            <a:schemeClr val="accent1">
              <a:lumMod val="20000"/>
              <a:lumOff val="80000"/>
            </a:schemeClr>
          </a:solidFill>
          <a:ln w="9525">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normalizeH="0" baseline="0" noProof="0">
                <a:ln w="0">
                  <a:noFill/>
                </a:ln>
                <a:solidFill>
                  <a:schemeClr val="tx1"/>
                </a:solidFill>
                <a:uLnTx/>
                <a:uFillTx/>
                <a:latin typeface="Tahoma"/>
                <a:ea typeface="+mn-ea"/>
                <a:cs typeface="+mn-cs"/>
              </a:rPr>
              <a:t>Problem: </a:t>
            </a:r>
            <a:r>
              <a:rPr lang="en-US">
                <a:solidFill>
                  <a:schemeClr val="tx1"/>
                </a:solidFill>
                <a:ea typeface="Tahoma" panose="020B0604030504040204" pitchFamily="34" charset="0"/>
                <a:cs typeface="Tahoma" panose="020B0604030504040204" pitchFamily="34" charset="0"/>
              </a:rPr>
              <a:t>Current triage approaches are inadequate for mass casualty incidents and have limited value for predicting need for life-saving medical interventions. </a:t>
            </a:r>
            <a:endParaRPr kumimoji="0" lang="en-US" i="0" u="none" strike="noStrike" kern="1200" normalizeH="0" baseline="0" noProof="0">
              <a:ln w="0">
                <a:noFill/>
              </a:ln>
              <a:solidFill>
                <a:schemeClr val="tx1"/>
              </a:solidFill>
              <a:uLnTx/>
              <a:uFillTx/>
              <a:latin typeface="Tahoma"/>
            </a:endParaRPr>
          </a:p>
        </p:txBody>
      </p:sp>
      <p:sp>
        <p:nvSpPr>
          <p:cNvPr id="6" name="TextBox 5">
            <a:extLst>
              <a:ext uri="{FF2B5EF4-FFF2-40B4-BE49-F238E27FC236}">
                <a16:creationId xmlns:a16="http://schemas.microsoft.com/office/drawing/2014/main" id="{B47E40D1-60A9-B918-C51A-DD91387E9FA6}"/>
              </a:ext>
            </a:extLst>
          </p:cNvPr>
          <p:cNvSpPr txBox="1"/>
          <p:nvPr/>
        </p:nvSpPr>
        <p:spPr>
          <a:xfrm>
            <a:off x="414168" y="5915240"/>
            <a:ext cx="11286044" cy="715089"/>
          </a:xfrm>
          <a:prstGeom prst="roundRect">
            <a:avLst/>
          </a:prstGeom>
          <a:solidFill>
            <a:schemeClr val="accent1">
              <a:lumMod val="20000"/>
              <a:lumOff val="80000"/>
            </a:schemeClr>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normalizeH="0" baseline="0" noProof="0">
                <a:solidFill>
                  <a:schemeClr val="tx1"/>
                </a:solidFill>
                <a:uLnTx/>
                <a:uFillTx/>
                <a:latin typeface="Tahoma"/>
                <a:ea typeface="+mn-ea"/>
                <a:cs typeface="+mn-cs"/>
              </a:rPr>
              <a:t>Vision: </a:t>
            </a:r>
            <a:r>
              <a:rPr lang="en-US">
                <a:solidFill>
                  <a:schemeClr val="tx1"/>
                </a:solidFill>
              </a:rPr>
              <a:t>Scalable, timely, accurate capture of novel injury signatures to enhance triage decision-making in austere, complex, and mass-casualty settings.</a:t>
            </a:r>
            <a:endParaRPr kumimoji="0" lang="en-US" i="0" u="none" strike="noStrike" kern="1200" normalizeH="0" baseline="0" noProof="0">
              <a:solidFill>
                <a:schemeClr val="tx1"/>
              </a:solidFill>
              <a:uLnTx/>
              <a:uFillTx/>
              <a:latin typeface="Tahoma"/>
            </a:endParaRPr>
          </a:p>
        </p:txBody>
      </p:sp>
      <p:grpSp>
        <p:nvGrpSpPr>
          <p:cNvPr id="9" name="Group 8">
            <a:extLst>
              <a:ext uri="{FF2B5EF4-FFF2-40B4-BE49-F238E27FC236}">
                <a16:creationId xmlns:a16="http://schemas.microsoft.com/office/drawing/2014/main" id="{F8E0B208-A8F8-DBA3-DD8E-3DF7612AA9E6}"/>
              </a:ext>
            </a:extLst>
          </p:cNvPr>
          <p:cNvGrpSpPr/>
          <p:nvPr/>
        </p:nvGrpSpPr>
        <p:grpSpPr>
          <a:xfrm>
            <a:off x="10838761" y="79282"/>
            <a:ext cx="980479" cy="753000"/>
            <a:chOff x="10838761" y="79282"/>
            <a:chExt cx="980479" cy="753000"/>
          </a:xfrm>
        </p:grpSpPr>
        <p:pic>
          <p:nvPicPr>
            <p:cNvPr id="10" name="Picture 9">
              <a:extLst>
                <a:ext uri="{FF2B5EF4-FFF2-40B4-BE49-F238E27FC236}">
                  <a16:creationId xmlns:a16="http://schemas.microsoft.com/office/drawing/2014/main" id="{C9C3F386-C82D-6E6A-B844-F67CB78797DE}"/>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l="4968" r="1419"/>
            <a:stretch>
              <a:fillRect/>
            </a:stretch>
          </p:blipFill>
          <p:spPr>
            <a:xfrm>
              <a:off x="11135222" y="79282"/>
              <a:ext cx="684018" cy="753000"/>
            </a:xfrm>
            <a:prstGeom prst="rect">
              <a:avLst/>
            </a:prstGeom>
          </p:spPr>
        </p:pic>
        <p:sp>
          <p:nvSpPr>
            <p:cNvPr id="11" name="Rectangle 10">
              <a:extLst>
                <a:ext uri="{FF2B5EF4-FFF2-40B4-BE49-F238E27FC236}">
                  <a16:creationId xmlns:a16="http://schemas.microsoft.com/office/drawing/2014/main" id="{2ABE2A11-BD4F-3AC3-D80C-671672666773}"/>
                </a:ext>
              </a:extLst>
            </p:cNvPr>
            <p:cNvSpPr/>
            <p:nvPr/>
          </p:nvSpPr>
          <p:spPr>
            <a:xfrm>
              <a:off x="10838761" y="416800"/>
              <a:ext cx="962335" cy="30777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F1</a:t>
              </a:r>
            </a:p>
          </p:txBody>
        </p:sp>
      </p:grpSp>
      <p:sp>
        <p:nvSpPr>
          <p:cNvPr id="4" name="Footer Placeholder 1">
            <a:extLst>
              <a:ext uri="{FF2B5EF4-FFF2-40B4-BE49-F238E27FC236}">
                <a16:creationId xmlns:a16="http://schemas.microsoft.com/office/drawing/2014/main" id="{4BDAD2CA-1065-7482-0D9F-E2F26BC233D3}"/>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spTree>
    <p:extLst>
      <p:ext uri="{BB962C8B-B14F-4D97-AF65-F5344CB8AC3E}">
        <p14:creationId xmlns:p14="http://schemas.microsoft.com/office/powerpoint/2010/main" val="1993098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9" name="Title 8"/>
          <p:cNvSpPr>
            <a:spLocks noGrp="1"/>
          </p:cNvSpPr>
          <p:nvPr>
            <p:ph type="ctrTitle"/>
          </p:nvPr>
        </p:nvSpPr>
        <p:spPr/>
        <p:txBody>
          <a:bodyPr>
            <a:normAutofit/>
          </a:bodyPr>
          <a:lstStyle/>
          <a:p>
            <a:r>
              <a:rPr lang="en-US" b="1">
                <a:latin typeface="Tahoma"/>
                <a:ea typeface="Calibri"/>
                <a:cs typeface="Times New Roman"/>
              </a:rPr>
              <a:t>GOLDEVAC</a:t>
            </a:r>
            <a:endParaRPr lang="en-US" b="1">
              <a:latin typeface="Tahoma"/>
              <a:ea typeface="Tahoma"/>
              <a:cs typeface="Tahoma"/>
            </a:endParaRPr>
          </a:p>
        </p:txBody>
      </p:sp>
      <p:sp>
        <p:nvSpPr>
          <p:cNvPr id="37" name="TextBox 36"/>
          <p:cNvSpPr txBox="1"/>
          <p:nvPr/>
        </p:nvSpPr>
        <p:spPr>
          <a:xfrm>
            <a:off x="381740" y="955854"/>
            <a:ext cx="11302260" cy="715089"/>
          </a:xfrm>
          <a:prstGeom prst="roundRect">
            <a:avLst/>
          </a:prstGeom>
          <a:solidFill>
            <a:srgbClr val="DCE6F2"/>
          </a:solidFill>
          <a:ln>
            <a:solidFill>
              <a:schemeClr val="tx1"/>
            </a:solidFill>
          </a:ln>
        </p:spPr>
        <p:txBody>
          <a:bodyPr wrap="square" rtlCol="0" anchor="ctr">
            <a:spAutoFit/>
          </a:bodyPr>
          <a:lstStyle>
            <a:defPPr>
              <a:defRPr lang="en-US"/>
            </a:defPPr>
            <a:lvl1pPr>
              <a:tabLst>
                <a:tab pos="1482725" algn="l"/>
              </a:tabLst>
              <a:defRPr b="1">
                <a:solidFill>
                  <a:prstClr val="black"/>
                </a:solidFill>
                <a:latin typeface="Tahoma" panose="020B0604030504040204" pitchFamily="34" charset="0"/>
              </a:defRPr>
            </a:lvl1pPr>
          </a:lstStyle>
          <a:p>
            <a:r>
              <a:rPr lang="en-US"/>
              <a:t>Problem: </a:t>
            </a:r>
            <a:r>
              <a:rPr lang="en-US" b="0"/>
              <a:t>Current “golden hour” operations for medical evacuation of injured service members will not function for future conflicts in all theaters</a:t>
            </a:r>
          </a:p>
        </p:txBody>
      </p:sp>
      <p:sp>
        <p:nvSpPr>
          <p:cNvPr id="38" name="TextBox 37"/>
          <p:cNvSpPr txBox="1"/>
          <p:nvPr/>
        </p:nvSpPr>
        <p:spPr>
          <a:xfrm>
            <a:off x="372760" y="6059836"/>
            <a:ext cx="11446480" cy="408623"/>
          </a:xfrm>
          <a:prstGeom prst="roundRect">
            <a:avLst/>
          </a:prstGeom>
          <a:solidFill>
            <a:schemeClr val="accent1">
              <a:lumMod val="20000"/>
              <a:lumOff val="80000"/>
            </a:schemeClr>
          </a:solidFill>
          <a:ln>
            <a:solidFill>
              <a:schemeClr val="tx1"/>
            </a:solidFill>
          </a:ln>
        </p:spPr>
        <p:txBody>
          <a:bodyPr wrap="square" rtlCol="0" anchor="ctr">
            <a:spAutoFit/>
          </a:bodyPr>
          <a:lstStyle>
            <a:defPPr>
              <a:defRPr lang="en-US"/>
            </a:defPPr>
            <a:lvl1pPr>
              <a:tabLst>
                <a:tab pos="1482725" algn="l"/>
              </a:tabLst>
              <a:defRPr b="1">
                <a:solidFill>
                  <a:prstClr val="black"/>
                </a:solidFill>
                <a:latin typeface="Tahoma" panose="020B0604030504040204" pitchFamily="34" charset="0"/>
              </a:defRPr>
            </a:lvl1pPr>
          </a:lstStyle>
          <a:p>
            <a:r>
              <a:rPr lang="en-US"/>
              <a:t>Program vision: </a:t>
            </a:r>
            <a:r>
              <a:rPr lang="en-US" b="0"/>
              <a:t>Provide expert level care – from point of injury through entire evacuation process</a:t>
            </a:r>
          </a:p>
        </p:txBody>
      </p:sp>
      <p:sp>
        <p:nvSpPr>
          <p:cNvPr id="14" name="Rectangle 13">
            <a:extLst>
              <a:ext uri="{FF2B5EF4-FFF2-40B4-BE49-F238E27FC236}">
                <a16:creationId xmlns:a16="http://schemas.microsoft.com/office/drawing/2014/main" id="{96CF07E4-1DA3-F63D-F127-C9B71F96ADAE}"/>
              </a:ext>
            </a:extLst>
          </p:cNvPr>
          <p:cNvSpPr/>
          <p:nvPr/>
        </p:nvSpPr>
        <p:spPr>
          <a:xfrm>
            <a:off x="381740" y="1719083"/>
            <a:ext cx="6010351" cy="41743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7A772960-A835-A099-2B95-8BF3D8F903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1740" y="1743629"/>
            <a:ext cx="11569924" cy="4180513"/>
          </a:xfrm>
          <a:prstGeom prst="rect">
            <a:avLst/>
          </a:prstGeom>
        </p:spPr>
      </p:pic>
      <p:sp>
        <p:nvSpPr>
          <p:cNvPr id="6" name="Footer Placeholder 1">
            <a:extLst>
              <a:ext uri="{FF2B5EF4-FFF2-40B4-BE49-F238E27FC236}">
                <a16:creationId xmlns:a16="http://schemas.microsoft.com/office/drawing/2014/main" id="{2F96635E-0FA0-7FFC-2A4C-D4B42D1F9F85}"/>
              </a:ext>
            </a:extLst>
          </p:cNvPr>
          <p:cNvSpPr txBox="1">
            <a:spLocks/>
          </p:cNvSpPr>
          <p:nvPr/>
        </p:nvSpPr>
        <p:spPr>
          <a:xfrm>
            <a:off x="1876488" y="-3102"/>
            <a:ext cx="8636000" cy="383683"/>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900" kern="1200" baseline="0">
                <a:solidFill>
                  <a:srgbClr val="898989"/>
                </a:solidFill>
                <a:latin typeface="Tahoma"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UNCLASSIFIED</a:t>
            </a:r>
          </a:p>
        </p:txBody>
      </p:sp>
      <p:grpSp>
        <p:nvGrpSpPr>
          <p:cNvPr id="7" name="Group 6">
            <a:extLst>
              <a:ext uri="{FF2B5EF4-FFF2-40B4-BE49-F238E27FC236}">
                <a16:creationId xmlns:a16="http://schemas.microsoft.com/office/drawing/2014/main" id="{EAB96369-505C-25F6-A6F5-9D8D5BA261EA}"/>
              </a:ext>
            </a:extLst>
          </p:cNvPr>
          <p:cNvGrpSpPr/>
          <p:nvPr/>
        </p:nvGrpSpPr>
        <p:grpSpPr>
          <a:xfrm>
            <a:off x="10838761" y="79282"/>
            <a:ext cx="980479" cy="753000"/>
            <a:chOff x="10838761" y="79282"/>
            <a:chExt cx="980479" cy="753000"/>
          </a:xfrm>
        </p:grpSpPr>
        <p:pic>
          <p:nvPicPr>
            <p:cNvPr id="8" name="Picture 7">
              <a:extLst>
                <a:ext uri="{FF2B5EF4-FFF2-40B4-BE49-F238E27FC236}">
                  <a16:creationId xmlns:a16="http://schemas.microsoft.com/office/drawing/2014/main" id="{A7AA26C3-BE7D-20E3-EFD4-EFD63C064A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1135222" y="79282"/>
              <a:ext cx="684018" cy="753000"/>
            </a:xfrm>
            <a:prstGeom prst="rect">
              <a:avLst/>
            </a:prstGeom>
          </p:spPr>
        </p:pic>
        <p:sp>
          <p:nvSpPr>
            <p:cNvPr id="10" name="Rectangle 9">
              <a:extLst>
                <a:ext uri="{FF2B5EF4-FFF2-40B4-BE49-F238E27FC236}">
                  <a16:creationId xmlns:a16="http://schemas.microsoft.com/office/drawing/2014/main" id="{BB7069F7-CBF8-3F96-78A5-C7AE1700E284}"/>
                </a:ext>
              </a:extLst>
            </p:cNvPr>
            <p:cNvSpPr/>
            <p:nvPr/>
          </p:nvSpPr>
          <p:spPr>
            <a:xfrm>
              <a:off x="10838761" y="416800"/>
              <a:ext cx="962335" cy="30777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F1</a:t>
              </a:r>
            </a:p>
          </p:txBody>
        </p:sp>
      </p:grpSp>
      <p:sp>
        <p:nvSpPr>
          <p:cNvPr id="11" name="Footer Placeholder 1">
            <a:extLst>
              <a:ext uri="{FF2B5EF4-FFF2-40B4-BE49-F238E27FC236}">
                <a16:creationId xmlns:a16="http://schemas.microsoft.com/office/drawing/2014/main" id="{0577442D-B605-2958-F8C0-18ED97512BD6}"/>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spTree>
    <p:extLst>
      <p:ext uri="{BB962C8B-B14F-4D97-AF65-F5344CB8AC3E}">
        <p14:creationId xmlns:p14="http://schemas.microsoft.com/office/powerpoint/2010/main" val="2849928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B0BFB9-E984-86C5-643D-4FCF39F56870}"/>
              </a:ext>
            </a:extLst>
          </p:cNvPr>
          <p:cNvSpPr>
            <a:spLocks noGrp="1"/>
          </p:cNvSpPr>
          <p:nvPr>
            <p:ph type="sldNum" sz="quarter" idx="11"/>
          </p:nvPr>
        </p:nvSpPr>
        <p:spPr/>
        <p:txBody>
          <a:bodyPr/>
          <a:lstStyle/>
          <a:p>
            <a:pPr>
              <a:defRPr/>
            </a:pPr>
            <a:fld id="{231CC523-8BC6-4921-807A-66BD262F34AB}" type="slidenum">
              <a:rPr lang="en-US" smtClean="0"/>
              <a:pPr>
                <a:defRPr/>
              </a:pPr>
              <a:t>12</a:t>
            </a:fld>
            <a:endParaRPr lang="en-US"/>
          </a:p>
        </p:txBody>
      </p:sp>
      <p:sp>
        <p:nvSpPr>
          <p:cNvPr id="5" name="Title 4">
            <a:extLst>
              <a:ext uri="{FF2B5EF4-FFF2-40B4-BE49-F238E27FC236}">
                <a16:creationId xmlns:a16="http://schemas.microsoft.com/office/drawing/2014/main" id="{0494A4C3-24F3-019F-8FE9-F126AEABD59E}"/>
              </a:ext>
            </a:extLst>
          </p:cNvPr>
          <p:cNvSpPr>
            <a:spLocks noGrp="1"/>
          </p:cNvSpPr>
          <p:nvPr>
            <p:ph type="ctrTitle"/>
          </p:nvPr>
        </p:nvSpPr>
        <p:spPr/>
        <p:txBody>
          <a:bodyPr>
            <a:normAutofit fontScale="90000"/>
          </a:bodyPr>
          <a:lstStyle/>
          <a:p>
            <a:r>
              <a:rPr lang="en-US" dirty="0"/>
              <a:t>Resuscitation And Prevention of Ischemia ​Induced Dysfunction (RAPIID)​</a:t>
            </a:r>
          </a:p>
        </p:txBody>
      </p:sp>
      <p:pic>
        <p:nvPicPr>
          <p:cNvPr id="7" name="Picture 6">
            <a:extLst>
              <a:ext uri="{FF2B5EF4-FFF2-40B4-BE49-F238E27FC236}">
                <a16:creationId xmlns:a16="http://schemas.microsoft.com/office/drawing/2014/main" id="{C400AF68-F70D-6AF3-0ECA-B9012CB44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16" y="2015378"/>
            <a:ext cx="10705397" cy="3997670"/>
          </a:xfrm>
          <a:prstGeom prst="rect">
            <a:avLst/>
          </a:prstGeom>
        </p:spPr>
      </p:pic>
      <p:sp>
        <p:nvSpPr>
          <p:cNvPr id="8" name="Rectangle: Rounded Corners 7">
            <a:extLst>
              <a:ext uri="{FF2B5EF4-FFF2-40B4-BE49-F238E27FC236}">
                <a16:creationId xmlns:a16="http://schemas.microsoft.com/office/drawing/2014/main" id="{8728C9EA-1556-D86B-7685-2CA2B51A97CF}"/>
              </a:ext>
            </a:extLst>
          </p:cNvPr>
          <p:cNvSpPr/>
          <p:nvPr/>
        </p:nvSpPr>
        <p:spPr>
          <a:xfrm>
            <a:off x="530225" y="1115169"/>
            <a:ext cx="11153774" cy="73678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dirty="0">
                <a:solidFill>
                  <a:schemeClr val="tx1"/>
                </a:solidFill>
              </a:rPr>
              <a:t>Vision: </a:t>
            </a:r>
            <a:r>
              <a:rPr lang="en-US" dirty="0">
                <a:solidFill>
                  <a:schemeClr val="tx1"/>
                </a:solidFill>
              </a:rPr>
              <a:t>RAPIID will deliver a shelf-stable whole blood solution that is authorized for use in warfighters, along with supporting modalities, in the next three years at a rate of 1,000 units/week.</a:t>
            </a:r>
          </a:p>
        </p:txBody>
      </p:sp>
      <p:grpSp>
        <p:nvGrpSpPr>
          <p:cNvPr id="9" name="Group 8">
            <a:extLst>
              <a:ext uri="{FF2B5EF4-FFF2-40B4-BE49-F238E27FC236}">
                <a16:creationId xmlns:a16="http://schemas.microsoft.com/office/drawing/2014/main" id="{47C94F7A-6016-783E-32A2-DD8D6FAAF20E}"/>
              </a:ext>
            </a:extLst>
          </p:cNvPr>
          <p:cNvGrpSpPr/>
          <p:nvPr/>
        </p:nvGrpSpPr>
        <p:grpSpPr>
          <a:xfrm>
            <a:off x="10838761" y="79282"/>
            <a:ext cx="980479" cy="753000"/>
            <a:chOff x="10838761" y="79282"/>
            <a:chExt cx="980479" cy="753000"/>
          </a:xfrm>
        </p:grpSpPr>
        <p:pic>
          <p:nvPicPr>
            <p:cNvPr id="10" name="Picture 9">
              <a:extLst>
                <a:ext uri="{FF2B5EF4-FFF2-40B4-BE49-F238E27FC236}">
                  <a16:creationId xmlns:a16="http://schemas.microsoft.com/office/drawing/2014/main" id="{FCB32521-DC1B-064F-1496-D0246116A7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1135222" y="79282"/>
              <a:ext cx="684018" cy="753000"/>
            </a:xfrm>
            <a:prstGeom prst="rect">
              <a:avLst/>
            </a:prstGeom>
          </p:spPr>
        </p:pic>
        <p:sp>
          <p:nvSpPr>
            <p:cNvPr id="11" name="Rectangle 10">
              <a:extLst>
                <a:ext uri="{FF2B5EF4-FFF2-40B4-BE49-F238E27FC236}">
                  <a16:creationId xmlns:a16="http://schemas.microsoft.com/office/drawing/2014/main" id="{AF0C4CCA-984E-0B5C-3E90-85CEA9BEB728}"/>
                </a:ext>
              </a:extLst>
            </p:cNvPr>
            <p:cNvSpPr/>
            <p:nvPr/>
          </p:nvSpPr>
          <p:spPr>
            <a:xfrm>
              <a:off x="10838761" y="416800"/>
              <a:ext cx="962335" cy="30777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F1</a:t>
              </a:r>
            </a:p>
          </p:txBody>
        </p:sp>
      </p:grpSp>
      <p:sp>
        <p:nvSpPr>
          <p:cNvPr id="12" name="Footer Placeholder 1">
            <a:extLst>
              <a:ext uri="{FF2B5EF4-FFF2-40B4-BE49-F238E27FC236}">
                <a16:creationId xmlns:a16="http://schemas.microsoft.com/office/drawing/2014/main" id="{868D5FFE-C1BA-4FA7-141F-66AD37C7388F}"/>
              </a:ext>
            </a:extLst>
          </p:cNvPr>
          <p:cNvSpPr>
            <a:spLocks noGrp="1"/>
          </p:cNvSpPr>
          <p:nvPr>
            <p:ph type="ftr" sz="quarter" idx="10"/>
          </p:nvPr>
        </p:nvSpPr>
        <p:spPr>
          <a:xfrm>
            <a:off x="1778000" y="6550026"/>
            <a:ext cx="8636000" cy="298450"/>
          </a:xfrm>
        </p:spPr>
        <p:txBody>
          <a:bodyPr/>
          <a:lstStyle/>
          <a:p>
            <a:r>
              <a:rPr lang="en-US" dirty="0"/>
              <a:t>Distribution Statement ‘A’ (Approved for Public Release, Distribution Unlimited)</a:t>
            </a:r>
          </a:p>
        </p:txBody>
      </p:sp>
    </p:spTree>
    <p:extLst>
      <p:ext uri="{BB962C8B-B14F-4D97-AF65-F5344CB8AC3E}">
        <p14:creationId xmlns:p14="http://schemas.microsoft.com/office/powerpoint/2010/main" val="277800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D1C72-DEB6-DA75-40FE-687F0792CAC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6750DD-2C9C-358A-5FD2-F83929AA8986}"/>
              </a:ext>
            </a:extLst>
          </p:cNvPr>
          <p:cNvPicPr>
            <a:picLocks noChangeAspect="1"/>
          </p:cNvPicPr>
          <p:nvPr/>
        </p:nvPicPr>
        <p:blipFill>
          <a:blip r:embed="rId3"/>
          <a:srcRect t="7915" b="4225"/>
          <a:stretch/>
        </p:blipFill>
        <p:spPr>
          <a:xfrm>
            <a:off x="311841" y="900537"/>
            <a:ext cx="10270266" cy="5265550"/>
          </a:xfrm>
          <a:prstGeom prst="rect">
            <a:avLst/>
          </a:prstGeom>
        </p:spPr>
      </p:pic>
      <p:sp>
        <p:nvSpPr>
          <p:cNvPr id="17" name="Rectangle 16">
            <a:extLst>
              <a:ext uri="{FF2B5EF4-FFF2-40B4-BE49-F238E27FC236}">
                <a16:creationId xmlns:a16="http://schemas.microsoft.com/office/drawing/2014/main" id="{B41DBB33-D502-56BF-4019-A9DB690991DB}"/>
              </a:ext>
            </a:extLst>
          </p:cNvPr>
          <p:cNvSpPr/>
          <p:nvPr/>
        </p:nvSpPr>
        <p:spPr>
          <a:xfrm>
            <a:off x="8652726" y="903711"/>
            <a:ext cx="3238480" cy="5498897"/>
          </a:xfrm>
          <a:prstGeom prst="rect">
            <a:avLst/>
          </a:prstGeom>
          <a:solidFill>
            <a:srgbClr val="D6C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0BA80C43-FF9F-C8A3-E587-543DEC2029F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4" name="Title 3">
            <a:extLst>
              <a:ext uri="{FF2B5EF4-FFF2-40B4-BE49-F238E27FC236}">
                <a16:creationId xmlns:a16="http://schemas.microsoft.com/office/drawing/2014/main" id="{35FF7AFD-03F9-8CDE-5176-15232624B358}"/>
              </a:ext>
            </a:extLst>
          </p:cNvPr>
          <p:cNvSpPr>
            <a:spLocks noGrp="1"/>
          </p:cNvSpPr>
          <p:nvPr>
            <p:ph type="ctrTitle"/>
          </p:nvPr>
        </p:nvSpPr>
        <p:spPr/>
        <p:txBody>
          <a:bodyPr/>
          <a:lstStyle/>
          <a:p>
            <a:r>
              <a:rPr lang="en-US" b="1">
                <a:latin typeface="Tahoma"/>
                <a:ea typeface="Tahoma"/>
                <a:cs typeface="Tahoma"/>
              </a:rPr>
              <a:t>Medics Autonomously Stopping Hemorrhage (MASH)</a:t>
            </a:r>
          </a:p>
        </p:txBody>
      </p:sp>
      <p:sp>
        <p:nvSpPr>
          <p:cNvPr id="10" name="Rectangle: Rounded Corners 12">
            <a:extLst>
              <a:ext uri="{FF2B5EF4-FFF2-40B4-BE49-F238E27FC236}">
                <a16:creationId xmlns:a16="http://schemas.microsoft.com/office/drawing/2014/main" id="{14280609-422C-D973-C1A9-9F7B3368ACD1}"/>
              </a:ext>
            </a:extLst>
          </p:cNvPr>
          <p:cNvSpPr/>
          <p:nvPr/>
        </p:nvSpPr>
        <p:spPr>
          <a:xfrm>
            <a:off x="8738697" y="4182500"/>
            <a:ext cx="2972744" cy="1578854"/>
          </a:xfrm>
          <a:prstGeom prst="roundRect">
            <a:avLst>
              <a:gd name="adj" fmla="val 991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Tahoma"/>
              <a:cs typeface="Tahoma"/>
            </a:endParaRPr>
          </a:p>
        </p:txBody>
      </p:sp>
      <p:sp>
        <p:nvSpPr>
          <p:cNvPr id="11" name="TextBox 10">
            <a:extLst>
              <a:ext uri="{FF2B5EF4-FFF2-40B4-BE49-F238E27FC236}">
                <a16:creationId xmlns:a16="http://schemas.microsoft.com/office/drawing/2014/main" id="{6108F6EC-5257-136C-3DFA-AD9D6E6D3BA0}"/>
              </a:ext>
            </a:extLst>
          </p:cNvPr>
          <p:cNvSpPr txBox="1"/>
          <p:nvPr/>
        </p:nvSpPr>
        <p:spPr>
          <a:xfrm>
            <a:off x="8755234" y="4219197"/>
            <a:ext cx="29727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Why DARPA?</a:t>
            </a:r>
          </a:p>
        </p:txBody>
      </p:sp>
      <p:sp>
        <p:nvSpPr>
          <p:cNvPr id="12" name="TextBox 11">
            <a:extLst>
              <a:ext uri="{FF2B5EF4-FFF2-40B4-BE49-F238E27FC236}">
                <a16:creationId xmlns:a16="http://schemas.microsoft.com/office/drawing/2014/main" id="{67970C9F-DBF6-A624-DBE1-CDFE4F501459}"/>
              </a:ext>
            </a:extLst>
          </p:cNvPr>
          <p:cNvSpPr txBox="1"/>
          <p:nvPr/>
        </p:nvSpPr>
        <p:spPr>
          <a:xfrm>
            <a:off x="9170209" y="4505064"/>
            <a:ext cx="27099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sp>
        <p:nvSpPr>
          <p:cNvPr id="15" name="Rectangle: Rounded Corners 4">
            <a:extLst>
              <a:ext uri="{FF2B5EF4-FFF2-40B4-BE49-F238E27FC236}">
                <a16:creationId xmlns:a16="http://schemas.microsoft.com/office/drawing/2014/main" id="{91BB968F-8F2C-338F-2E2B-2A22116E26FA}"/>
              </a:ext>
            </a:extLst>
          </p:cNvPr>
          <p:cNvSpPr/>
          <p:nvPr/>
        </p:nvSpPr>
        <p:spPr>
          <a:xfrm>
            <a:off x="283265" y="5857166"/>
            <a:ext cx="11625469" cy="715089"/>
          </a:xfrm>
          <a:prstGeom prst="roundRect">
            <a:avLst/>
          </a:prstGeom>
          <a:solidFill>
            <a:schemeClr val="accent1">
              <a:lumMod val="20000"/>
              <a:lumOff val="80000"/>
            </a:schemeClr>
          </a:solidFill>
          <a:ln>
            <a:solidFill>
              <a:schemeClr val="tx1"/>
            </a:solidFill>
          </a:ln>
        </p:spPr>
        <p:txBody>
          <a:bodyPr wrap="square" rtlCol="0" anchor="ctr">
            <a:spAutoFit/>
          </a:bodyPr>
          <a:lstStyle/>
          <a:p>
            <a:pPr>
              <a:tabLst>
                <a:tab pos="1482725" algn="l"/>
              </a:tabLst>
            </a:pPr>
            <a:r>
              <a:rPr lang="en-US" b="1">
                <a:solidFill>
                  <a:prstClr val="black"/>
                </a:solidFill>
                <a:latin typeface="Tahoma" panose="020B0604030504040204" pitchFamily="34" charset="0"/>
              </a:rPr>
              <a:t>Vision: </a:t>
            </a:r>
            <a:r>
              <a:rPr lang="en-US">
                <a:solidFill>
                  <a:prstClr val="black"/>
                </a:solidFill>
                <a:latin typeface="Tahoma" panose="020B0604030504040204" pitchFamily="34" charset="0"/>
              </a:rPr>
              <a:t>Forward medical sites with autonomous robotic systems to stabilize torso hemorrhage without need of a surgeon, providing 48+ hours to reach definitive care.</a:t>
            </a:r>
          </a:p>
        </p:txBody>
      </p:sp>
      <p:sp>
        <p:nvSpPr>
          <p:cNvPr id="16" name="Rectangle: Rounded Corners 5">
            <a:extLst>
              <a:ext uri="{FF2B5EF4-FFF2-40B4-BE49-F238E27FC236}">
                <a16:creationId xmlns:a16="http://schemas.microsoft.com/office/drawing/2014/main" id="{3F217C86-EA04-47EB-27EB-6504B73C021B}"/>
              </a:ext>
            </a:extLst>
          </p:cNvPr>
          <p:cNvSpPr/>
          <p:nvPr/>
        </p:nvSpPr>
        <p:spPr>
          <a:xfrm>
            <a:off x="311841" y="828189"/>
            <a:ext cx="11596893" cy="715089"/>
          </a:xfrm>
          <a:prstGeom prst="roundRect">
            <a:avLst/>
          </a:prstGeom>
          <a:solidFill>
            <a:schemeClr val="accent1">
              <a:lumMod val="20000"/>
              <a:lumOff val="80000"/>
            </a:schemeClr>
          </a:solidFill>
          <a:ln>
            <a:solidFill>
              <a:schemeClr val="tx1"/>
            </a:solidFill>
          </a:ln>
        </p:spPr>
        <p:txBody>
          <a:bodyPr wrap="square" rtlCol="0" anchor="ctr">
            <a:spAutoFit/>
          </a:bodyPr>
          <a:lstStyle/>
          <a:p>
            <a:pPr>
              <a:tabLst>
                <a:tab pos="1482725" algn="l"/>
              </a:tabLst>
            </a:pPr>
            <a:r>
              <a:rPr lang="en-US" b="1">
                <a:solidFill>
                  <a:prstClr val="black"/>
                </a:solidFill>
                <a:latin typeface="Tahoma" panose="020B0604030504040204" pitchFamily="34" charset="0"/>
              </a:rPr>
              <a:t>Problem: </a:t>
            </a:r>
            <a:r>
              <a:rPr lang="en-US">
                <a:solidFill>
                  <a:prstClr val="black"/>
                </a:solidFill>
                <a:latin typeface="Tahoma" panose="020B0604030504040204" pitchFamily="34" charset="0"/>
              </a:rPr>
              <a:t>Without pre-hospital solutions for internal hemorrhage the </a:t>
            </a:r>
            <a:r>
              <a:rPr lang="en-US" err="1">
                <a:solidFill>
                  <a:prstClr val="black"/>
                </a:solidFill>
                <a:latin typeface="Tahoma" panose="020B0604030504040204" pitchFamily="34" charset="0"/>
              </a:rPr>
              <a:t>DoW</a:t>
            </a:r>
            <a:r>
              <a:rPr lang="en-US">
                <a:solidFill>
                  <a:prstClr val="black"/>
                </a:solidFill>
                <a:latin typeface="Tahoma" panose="020B0604030504040204" pitchFamily="34" charset="0"/>
              </a:rPr>
              <a:t> will have massive warfighter losses to survivable injuries.</a:t>
            </a:r>
          </a:p>
        </p:txBody>
      </p:sp>
      <p:sp>
        <p:nvSpPr>
          <p:cNvPr id="19" name="Rectangle: Rounded Corners 12">
            <a:extLst>
              <a:ext uri="{FF2B5EF4-FFF2-40B4-BE49-F238E27FC236}">
                <a16:creationId xmlns:a16="http://schemas.microsoft.com/office/drawing/2014/main" id="{88A3C5BF-DF8A-8E38-D31E-69D39F768B27}"/>
              </a:ext>
            </a:extLst>
          </p:cNvPr>
          <p:cNvSpPr/>
          <p:nvPr/>
        </p:nvSpPr>
        <p:spPr>
          <a:xfrm>
            <a:off x="8722714" y="1604077"/>
            <a:ext cx="2972743" cy="2337121"/>
          </a:xfrm>
          <a:prstGeom prst="roundRect">
            <a:avLst>
              <a:gd name="adj" fmla="val 8853"/>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a:ea typeface="Tahoma"/>
              <a:cs typeface="Tahoma"/>
            </a:endParaRPr>
          </a:p>
        </p:txBody>
      </p:sp>
      <p:sp>
        <p:nvSpPr>
          <p:cNvPr id="20" name="TextBox 19">
            <a:extLst>
              <a:ext uri="{FF2B5EF4-FFF2-40B4-BE49-F238E27FC236}">
                <a16:creationId xmlns:a16="http://schemas.microsoft.com/office/drawing/2014/main" id="{30A071BA-71D5-7812-1DF8-3D03AD4A50EC}"/>
              </a:ext>
            </a:extLst>
          </p:cNvPr>
          <p:cNvSpPr txBox="1"/>
          <p:nvPr/>
        </p:nvSpPr>
        <p:spPr>
          <a:xfrm>
            <a:off x="8726658" y="1633413"/>
            <a:ext cx="29727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Impacts</a:t>
            </a:r>
          </a:p>
        </p:txBody>
      </p:sp>
      <p:sp>
        <p:nvSpPr>
          <p:cNvPr id="21" name="TextBox 20">
            <a:extLst>
              <a:ext uri="{FF2B5EF4-FFF2-40B4-BE49-F238E27FC236}">
                <a16:creationId xmlns:a16="http://schemas.microsoft.com/office/drawing/2014/main" id="{F513F103-5B74-BC7E-7342-24F958F15F50}"/>
              </a:ext>
            </a:extLst>
          </p:cNvPr>
          <p:cNvSpPr txBox="1"/>
          <p:nvPr/>
        </p:nvSpPr>
        <p:spPr>
          <a:xfrm>
            <a:off x="9141633" y="2434898"/>
            <a:ext cx="27099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sp>
        <p:nvSpPr>
          <p:cNvPr id="30" name="Freeform 29">
            <a:extLst>
              <a:ext uri="{FF2B5EF4-FFF2-40B4-BE49-F238E27FC236}">
                <a16:creationId xmlns:a16="http://schemas.microsoft.com/office/drawing/2014/main" id="{A910E8C7-8B22-FB68-ED1D-B50366626156}"/>
              </a:ext>
            </a:extLst>
          </p:cNvPr>
          <p:cNvSpPr/>
          <p:nvPr/>
        </p:nvSpPr>
        <p:spPr>
          <a:xfrm>
            <a:off x="4679638" y="1992375"/>
            <a:ext cx="1929504" cy="1547778"/>
          </a:xfrm>
          <a:custGeom>
            <a:avLst/>
            <a:gdLst>
              <a:gd name="connsiteX0" fmla="*/ 0 w 426720"/>
              <a:gd name="connsiteY0" fmla="*/ 1005840 h 1005840"/>
              <a:gd name="connsiteX1" fmla="*/ 0 w 426720"/>
              <a:gd name="connsiteY1" fmla="*/ 0 h 1005840"/>
              <a:gd name="connsiteX2" fmla="*/ 426720 w 426720"/>
              <a:gd name="connsiteY2" fmla="*/ 0 h 1005840"/>
            </a:gdLst>
            <a:ahLst/>
            <a:cxnLst>
              <a:cxn ang="0">
                <a:pos x="connsiteX0" y="connsiteY0"/>
              </a:cxn>
              <a:cxn ang="0">
                <a:pos x="connsiteX1" y="connsiteY1"/>
              </a:cxn>
              <a:cxn ang="0">
                <a:pos x="connsiteX2" y="connsiteY2"/>
              </a:cxn>
            </a:cxnLst>
            <a:rect l="l" t="t" r="r" b="b"/>
            <a:pathLst>
              <a:path w="426720" h="1005840">
                <a:moveTo>
                  <a:pt x="0" y="1005840"/>
                </a:moveTo>
                <a:lnTo>
                  <a:pt x="0" y="0"/>
                </a:lnTo>
                <a:lnTo>
                  <a:pt x="426720" y="0"/>
                </a:lnTo>
              </a:path>
            </a:pathLst>
          </a:custGeom>
          <a:ln>
            <a:solidFill>
              <a:srgbClr val="FFFF00"/>
            </a:solidFill>
          </a:ln>
          <a:effectLst>
            <a:glow rad="63500">
              <a:schemeClr val="accent3">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1" name="TextBox 30">
            <a:extLst>
              <a:ext uri="{FF2B5EF4-FFF2-40B4-BE49-F238E27FC236}">
                <a16:creationId xmlns:a16="http://schemas.microsoft.com/office/drawing/2014/main" id="{6E8A8E67-AB8C-4F11-5DAC-A5F9E4967017}"/>
              </a:ext>
            </a:extLst>
          </p:cNvPr>
          <p:cNvSpPr txBox="1"/>
          <p:nvPr/>
        </p:nvSpPr>
        <p:spPr>
          <a:xfrm>
            <a:off x="6205855" y="2573035"/>
            <a:ext cx="1902015" cy="46166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a:ea typeface="+mn-ea"/>
                <a:cs typeface="+mn-cs"/>
              </a:rPr>
              <a:t>Intravascular / extravascular robots</a:t>
            </a:r>
            <a:endParaRPr kumimoji="0" lang="en-US" sz="1200" b="0" i="0" u="none" strike="noStrike" kern="1200" cap="none" spc="0" normalizeH="0" baseline="0" noProof="0">
              <a:ln>
                <a:noFill/>
              </a:ln>
              <a:solidFill>
                <a:prstClr val="black"/>
              </a:solidFill>
              <a:effectLst/>
              <a:uLnTx/>
              <a:uFillTx/>
              <a:latin typeface="Tahoma"/>
              <a:ea typeface="+mn-ea"/>
              <a:cs typeface="+mn-cs"/>
            </a:endParaRPr>
          </a:p>
        </p:txBody>
      </p:sp>
      <p:sp>
        <p:nvSpPr>
          <p:cNvPr id="33" name="TextBox 32">
            <a:extLst>
              <a:ext uri="{FF2B5EF4-FFF2-40B4-BE49-F238E27FC236}">
                <a16:creationId xmlns:a16="http://schemas.microsoft.com/office/drawing/2014/main" id="{C7CC0D2A-838C-D75E-3D82-40DE16BA8B11}"/>
              </a:ext>
            </a:extLst>
          </p:cNvPr>
          <p:cNvSpPr txBox="1"/>
          <p:nvPr/>
        </p:nvSpPr>
        <p:spPr>
          <a:xfrm>
            <a:off x="6584092" y="1885816"/>
            <a:ext cx="15239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ahoma"/>
                <a:ea typeface="+mn-ea"/>
                <a:cs typeface="+mn-cs"/>
              </a:rPr>
              <a:t>External sensors</a:t>
            </a:r>
            <a:endParaRPr kumimoji="0" lang="en-US" sz="1200" b="0" i="0" u="none" strike="noStrike" kern="1200" cap="none" spc="0" normalizeH="0" baseline="0" noProof="0">
              <a:ln>
                <a:noFill/>
              </a:ln>
              <a:solidFill>
                <a:prstClr val="black"/>
              </a:solidFill>
              <a:effectLst/>
              <a:uLnTx/>
              <a:uFillTx/>
              <a:latin typeface="Tahoma"/>
              <a:ea typeface="+mn-ea"/>
              <a:cs typeface="+mn-cs"/>
            </a:endParaRPr>
          </a:p>
        </p:txBody>
      </p:sp>
      <p:sp>
        <p:nvSpPr>
          <p:cNvPr id="35" name="Freeform 34">
            <a:extLst>
              <a:ext uri="{FF2B5EF4-FFF2-40B4-BE49-F238E27FC236}">
                <a16:creationId xmlns:a16="http://schemas.microsoft.com/office/drawing/2014/main" id="{3D030E23-22EF-105F-906C-A4E57A4D6085}"/>
              </a:ext>
            </a:extLst>
          </p:cNvPr>
          <p:cNvSpPr/>
          <p:nvPr/>
        </p:nvSpPr>
        <p:spPr>
          <a:xfrm>
            <a:off x="5679519" y="2696019"/>
            <a:ext cx="959844" cy="732981"/>
          </a:xfrm>
          <a:custGeom>
            <a:avLst/>
            <a:gdLst>
              <a:gd name="connsiteX0" fmla="*/ 0 w 558800"/>
              <a:gd name="connsiteY0" fmla="*/ 1024467 h 1024467"/>
              <a:gd name="connsiteX1" fmla="*/ 0 w 558800"/>
              <a:gd name="connsiteY1" fmla="*/ 0 h 1024467"/>
              <a:gd name="connsiteX2" fmla="*/ 558800 w 558800"/>
              <a:gd name="connsiteY2" fmla="*/ 0 h 1024467"/>
            </a:gdLst>
            <a:ahLst/>
            <a:cxnLst>
              <a:cxn ang="0">
                <a:pos x="connsiteX0" y="connsiteY0"/>
              </a:cxn>
              <a:cxn ang="0">
                <a:pos x="connsiteX1" y="connsiteY1"/>
              </a:cxn>
              <a:cxn ang="0">
                <a:pos x="connsiteX2" y="connsiteY2"/>
              </a:cxn>
            </a:cxnLst>
            <a:rect l="l" t="t" r="r" b="b"/>
            <a:pathLst>
              <a:path w="558800" h="1024467">
                <a:moveTo>
                  <a:pt x="0" y="1024467"/>
                </a:moveTo>
                <a:lnTo>
                  <a:pt x="0" y="0"/>
                </a:lnTo>
                <a:lnTo>
                  <a:pt x="558800" y="0"/>
                </a:lnTo>
              </a:path>
            </a:pathLst>
          </a:custGeom>
          <a:ln>
            <a:solidFill>
              <a:srgbClr val="FFFF00"/>
            </a:solidFill>
          </a:ln>
          <a:effectLst>
            <a:glow rad="63500">
              <a:schemeClr val="accent3">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6" name="Rectangle: Rounded Corners 12">
            <a:extLst>
              <a:ext uri="{FF2B5EF4-FFF2-40B4-BE49-F238E27FC236}">
                <a16:creationId xmlns:a16="http://schemas.microsoft.com/office/drawing/2014/main" id="{9261EDFB-127B-A573-C84D-DE66A01CA8B6}"/>
              </a:ext>
            </a:extLst>
          </p:cNvPr>
          <p:cNvSpPr/>
          <p:nvPr/>
        </p:nvSpPr>
        <p:spPr>
          <a:xfrm>
            <a:off x="464026" y="4415479"/>
            <a:ext cx="2572864" cy="1313326"/>
          </a:xfrm>
          <a:prstGeom prst="roundRect">
            <a:avLst>
              <a:gd name="adj" fmla="val 11603"/>
            </a:avLst>
          </a:prstGeom>
          <a:solidFill>
            <a:srgbClr val="EEECE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Tahoma"/>
              <a:cs typeface="Tahoma"/>
            </a:endParaRPr>
          </a:p>
        </p:txBody>
      </p:sp>
      <p:sp>
        <p:nvSpPr>
          <p:cNvPr id="24" name="TextBox 23">
            <a:extLst>
              <a:ext uri="{FF2B5EF4-FFF2-40B4-BE49-F238E27FC236}">
                <a16:creationId xmlns:a16="http://schemas.microsoft.com/office/drawing/2014/main" id="{46F3A478-74B6-969F-942A-5EA6DEFA2D7E}"/>
              </a:ext>
            </a:extLst>
          </p:cNvPr>
          <p:cNvSpPr txBox="1"/>
          <p:nvPr/>
        </p:nvSpPr>
        <p:spPr>
          <a:xfrm>
            <a:off x="1734784" y="4594222"/>
            <a:ext cx="1272926"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Automated, minimally-invasive </a:t>
            </a:r>
            <a:r>
              <a:rPr kumimoji="0" lang="en-US" sz="1200" b="1" i="0" u="none" strike="noStrike" kern="1200" cap="none" spc="0" normalizeH="0" baseline="0" noProof="0">
                <a:ln>
                  <a:noFill/>
                </a:ln>
                <a:solidFill>
                  <a:prstClr val="black"/>
                </a:solidFill>
                <a:effectLst/>
                <a:uLnTx/>
                <a:uFillTx/>
                <a:latin typeface="Tahoma"/>
                <a:ea typeface="+mn-ea"/>
                <a:cs typeface="+mn-cs"/>
              </a:rPr>
              <a:t>end effectors</a:t>
            </a:r>
            <a:r>
              <a:rPr kumimoji="0" lang="en-US" sz="1200" b="0" i="0" u="none" strike="noStrike" kern="1200" cap="none" spc="0" normalizeH="0" baseline="0" noProof="0">
                <a:ln>
                  <a:noFill/>
                </a:ln>
                <a:solidFill>
                  <a:prstClr val="black"/>
                </a:solidFill>
                <a:effectLst/>
                <a:uLnTx/>
                <a:uFillTx/>
                <a:latin typeface="Tahoma"/>
                <a:ea typeface="+mn-ea"/>
                <a:cs typeface="+mn-cs"/>
              </a:rPr>
              <a:t> and sensors</a:t>
            </a:r>
            <a:endParaRPr kumimoji="0" lang="en-US" sz="1200" b="1" i="0" u="none" strike="noStrike" kern="1200" cap="none" spc="0" normalizeH="0" baseline="0" noProof="0">
              <a:ln>
                <a:noFill/>
              </a:ln>
              <a:solidFill>
                <a:prstClr val="black"/>
              </a:solidFill>
              <a:effectLst/>
              <a:uLnTx/>
              <a:uFillTx/>
              <a:latin typeface="Tahoma"/>
              <a:ea typeface="+mn-ea"/>
              <a:cs typeface="+mn-cs"/>
            </a:endParaRPr>
          </a:p>
        </p:txBody>
      </p:sp>
      <p:sp>
        <p:nvSpPr>
          <p:cNvPr id="37" name="Rectangle: Rounded Corners 12">
            <a:extLst>
              <a:ext uri="{FF2B5EF4-FFF2-40B4-BE49-F238E27FC236}">
                <a16:creationId xmlns:a16="http://schemas.microsoft.com/office/drawing/2014/main" id="{7E3ED643-5177-32CD-95EE-15698612ECD9}"/>
              </a:ext>
            </a:extLst>
          </p:cNvPr>
          <p:cNvSpPr/>
          <p:nvPr/>
        </p:nvSpPr>
        <p:spPr>
          <a:xfrm>
            <a:off x="492602" y="2018059"/>
            <a:ext cx="2544288" cy="1830911"/>
          </a:xfrm>
          <a:prstGeom prst="roundRect">
            <a:avLst>
              <a:gd name="adj" fmla="val 7920"/>
            </a:avLst>
          </a:prstGeom>
          <a:solidFill>
            <a:srgbClr val="EEECE1"/>
          </a:solidFill>
          <a:ln w="19050">
            <a:solidFill>
              <a:srgbClr val="51596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Tahoma"/>
              <a:cs typeface="Tahoma"/>
            </a:endParaRPr>
          </a:p>
        </p:txBody>
      </p:sp>
      <p:pic>
        <p:nvPicPr>
          <p:cNvPr id="39" name="Picture 38" descr="Icon&#10;&#10;AI-generated content may be incorrect.">
            <a:extLst>
              <a:ext uri="{FF2B5EF4-FFF2-40B4-BE49-F238E27FC236}">
                <a16:creationId xmlns:a16="http://schemas.microsoft.com/office/drawing/2014/main" id="{5917F0B1-E49C-85FB-40A5-EA48FA01E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132" y="3500290"/>
            <a:ext cx="823208" cy="1177570"/>
          </a:xfrm>
          <a:prstGeom prst="rect">
            <a:avLst/>
          </a:prstGeom>
        </p:spPr>
      </p:pic>
      <p:pic>
        <p:nvPicPr>
          <p:cNvPr id="40" name="Picture 39" descr="A picture containing text&#10;&#10;AI-generated content may be incorrect.">
            <a:extLst>
              <a:ext uri="{FF2B5EF4-FFF2-40B4-BE49-F238E27FC236}">
                <a16:creationId xmlns:a16="http://schemas.microsoft.com/office/drawing/2014/main" id="{22E98D3C-3C2F-9B9B-ED60-799DED2B929F}"/>
              </a:ext>
            </a:extLst>
          </p:cNvPr>
          <p:cNvPicPr>
            <a:picLocks noChangeAspect="1"/>
          </p:cNvPicPr>
          <p:nvPr/>
        </p:nvPicPr>
        <p:blipFill>
          <a:blip r:embed="rId5"/>
          <a:srcRect l="45230" t="50276" r="50245" b="42581"/>
          <a:stretch/>
        </p:blipFill>
        <p:spPr>
          <a:xfrm>
            <a:off x="4718050" y="3835399"/>
            <a:ext cx="492153" cy="440735"/>
          </a:xfrm>
          <a:prstGeom prst="ellipse">
            <a:avLst/>
          </a:prstGeom>
          <a:ln w="19050">
            <a:solidFill>
              <a:srgbClr val="FFFF00"/>
            </a:solidFill>
          </a:ln>
          <a:effectLst>
            <a:glow rad="63500">
              <a:schemeClr val="accent3">
                <a:satMod val="175000"/>
                <a:alpha val="40000"/>
              </a:schemeClr>
            </a:glow>
            <a:outerShdw blurRad="40000" dist="20000" dir="5400000" rotWithShape="0">
              <a:srgbClr val="000000">
                <a:alpha val="38000"/>
              </a:srgbClr>
            </a:outerShdw>
          </a:effectLst>
        </p:spPr>
      </p:pic>
      <p:sp>
        <p:nvSpPr>
          <p:cNvPr id="5" name="TextBox 4">
            <a:extLst>
              <a:ext uri="{FF2B5EF4-FFF2-40B4-BE49-F238E27FC236}">
                <a16:creationId xmlns:a16="http://schemas.microsoft.com/office/drawing/2014/main" id="{BDA127D6-EDA6-2CCC-8754-DF69D699D2CB}"/>
              </a:ext>
            </a:extLst>
          </p:cNvPr>
          <p:cNvSpPr txBox="1"/>
          <p:nvPr/>
        </p:nvSpPr>
        <p:spPr>
          <a:xfrm>
            <a:off x="8753676" y="1950937"/>
            <a:ext cx="2894088" cy="2031325"/>
          </a:xfrm>
          <a:prstGeom prst="rect">
            <a:avLst/>
          </a:prstGeom>
          <a:noFill/>
        </p:spPr>
        <p:txBody>
          <a:bodyPr wrap="square">
            <a:spAutoFit/>
          </a:bodyPr>
          <a:lstStyle/>
          <a:p>
            <a:pPr marL="225425" marR="0" lvl="0" indent="-225425"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Stop lethal forms of torso hemorrhage without a surgeon via </a:t>
            </a:r>
            <a:r>
              <a:rPr kumimoji="0" lang="en-US" sz="1400" b="1" i="0" u="sng" strike="noStrike" kern="1200" cap="none" spc="0" normalizeH="0" baseline="0" noProof="0">
                <a:ln>
                  <a:noFill/>
                </a:ln>
                <a:solidFill>
                  <a:prstClr val="black"/>
                </a:solidFill>
                <a:effectLst/>
                <a:uLnTx/>
                <a:uFillTx/>
                <a:latin typeface="Tahoma"/>
                <a:ea typeface="+mn-ea"/>
                <a:cs typeface="+mn-cs"/>
              </a:rPr>
              <a:t>demonstrator system</a:t>
            </a:r>
            <a:endParaRPr kumimoji="0" lang="en-US" sz="1400" b="0" i="0" u="none" strike="noStrike" kern="1200" cap="none" spc="0" normalizeH="0" baseline="0" noProof="0">
              <a:ln>
                <a:noFill/>
              </a:ln>
              <a:solidFill>
                <a:prstClr val="black"/>
              </a:solidFill>
              <a:effectLst/>
              <a:uLnTx/>
              <a:uFillTx/>
              <a:latin typeface="Tahoma"/>
              <a:ea typeface="+mn-ea"/>
              <a:cs typeface="+mn-cs"/>
            </a:endParaRPr>
          </a:p>
          <a:p>
            <a:pPr marL="225425" marR="0" lvl="0" indent="-225425"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Provide MIS path to </a:t>
            </a:r>
            <a:r>
              <a:rPr kumimoji="0" lang="en-US" sz="1400" b="1" i="0" u="sng" strike="noStrike" kern="1200" cap="none" spc="0" normalizeH="0" baseline="0" noProof="0">
                <a:ln>
                  <a:noFill/>
                </a:ln>
                <a:solidFill>
                  <a:prstClr val="black"/>
                </a:solidFill>
                <a:effectLst/>
                <a:uLnTx/>
                <a:uFillTx/>
                <a:latin typeface="Tahoma"/>
                <a:ea typeface="+mn-ea"/>
                <a:cs typeface="+mn-cs"/>
              </a:rPr>
              <a:t>enter trauma market</a:t>
            </a:r>
            <a:r>
              <a:rPr kumimoji="0" lang="en-US" sz="1400" b="0" i="0" u="none" strike="noStrike" kern="1200" cap="none" spc="0" normalizeH="0" baseline="0" noProof="0">
                <a:ln>
                  <a:noFill/>
                </a:ln>
                <a:solidFill>
                  <a:prstClr val="black"/>
                </a:solidFill>
                <a:effectLst/>
                <a:uLnTx/>
                <a:uFillTx/>
                <a:latin typeface="Tahoma"/>
                <a:ea typeface="+mn-ea"/>
                <a:cs typeface="+mn-cs"/>
              </a:rPr>
              <a:t> and utilize </a:t>
            </a:r>
            <a:r>
              <a:rPr kumimoji="0" lang="en-US" sz="1400" b="1" i="0" u="sng" strike="noStrike" kern="1200" cap="none" spc="0" normalizeH="0" baseline="0" noProof="0">
                <a:ln>
                  <a:noFill/>
                </a:ln>
                <a:solidFill>
                  <a:prstClr val="black"/>
                </a:solidFill>
                <a:effectLst/>
                <a:uLnTx/>
                <a:uFillTx/>
                <a:latin typeface="Tahoma"/>
                <a:ea typeface="+mn-ea"/>
                <a:cs typeface="+mn-cs"/>
              </a:rPr>
              <a:t>full</a:t>
            </a:r>
            <a:r>
              <a:rPr kumimoji="0" lang="en-US" sz="1400" b="0" i="0" u="sng" strike="noStrike" kern="1200" cap="none" spc="0" normalizeH="0" baseline="0" noProof="0">
                <a:ln>
                  <a:noFill/>
                </a:ln>
                <a:solidFill>
                  <a:prstClr val="black"/>
                </a:solidFill>
                <a:effectLst/>
                <a:uLnTx/>
                <a:uFillTx/>
                <a:latin typeface="Tahoma"/>
                <a:ea typeface="+mn-ea"/>
                <a:cs typeface="+mn-cs"/>
              </a:rPr>
              <a:t> </a:t>
            </a:r>
            <a:r>
              <a:rPr kumimoji="0" lang="en-US" sz="1400" b="1" i="0" u="sng" strike="noStrike" kern="1200" cap="none" spc="0" normalizeH="0" baseline="0" noProof="0">
                <a:ln>
                  <a:noFill/>
                </a:ln>
                <a:solidFill>
                  <a:prstClr val="black"/>
                </a:solidFill>
                <a:effectLst/>
                <a:uLnTx/>
                <a:uFillTx/>
                <a:latin typeface="Tahoma"/>
                <a:ea typeface="+mn-ea"/>
                <a:cs typeface="+mn-cs"/>
              </a:rPr>
              <a:t>autonomy</a:t>
            </a:r>
          </a:p>
          <a:p>
            <a:pPr marL="225425" marR="0" lvl="0" indent="-225425"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Push standard of pre-hospital hemorrhage control from 3 </a:t>
            </a:r>
            <a:r>
              <a:rPr kumimoji="0" lang="en-US" sz="1400" b="0" i="0" u="none" strike="noStrike" kern="1200" cap="none" spc="0" normalizeH="0" baseline="0" noProof="0" err="1">
                <a:ln>
                  <a:noFill/>
                </a:ln>
                <a:solidFill>
                  <a:prstClr val="black"/>
                </a:solidFill>
                <a:effectLst/>
                <a:uLnTx/>
                <a:uFillTx/>
                <a:latin typeface="Tahoma"/>
                <a:ea typeface="+mn-ea"/>
                <a:cs typeface="+mn-cs"/>
              </a:rPr>
              <a:t>hrs</a:t>
            </a:r>
            <a:r>
              <a:rPr kumimoji="0" lang="en-US" sz="1400" b="0" i="0" u="none" strike="noStrike" kern="1200" cap="none" spc="0" normalizeH="0" baseline="0" noProof="0">
                <a:ln>
                  <a:noFill/>
                </a:ln>
                <a:solidFill>
                  <a:prstClr val="black"/>
                </a:solidFill>
                <a:effectLst/>
                <a:uLnTx/>
                <a:uFillTx/>
                <a:latin typeface="Tahoma"/>
                <a:ea typeface="+mn-ea"/>
                <a:cs typeface="+mn-cs"/>
              </a:rPr>
              <a:t> → 48 </a:t>
            </a:r>
            <a:r>
              <a:rPr kumimoji="0" lang="en-US" sz="1400" b="0" i="0" u="none" strike="noStrike" kern="1200" cap="none" spc="0" normalizeH="0" baseline="0" noProof="0" err="1">
                <a:ln>
                  <a:noFill/>
                </a:ln>
                <a:solidFill>
                  <a:prstClr val="black"/>
                </a:solidFill>
                <a:effectLst/>
                <a:uLnTx/>
                <a:uFillTx/>
                <a:latin typeface="Tahoma"/>
                <a:ea typeface="+mn-ea"/>
                <a:cs typeface="+mn-cs"/>
              </a:rPr>
              <a:t>hrs</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sp>
        <p:nvSpPr>
          <p:cNvPr id="6" name="TextBox 5">
            <a:extLst>
              <a:ext uri="{FF2B5EF4-FFF2-40B4-BE49-F238E27FC236}">
                <a16:creationId xmlns:a16="http://schemas.microsoft.com/office/drawing/2014/main" id="{1D27A1CC-CF70-E088-3268-7B54BA612DEA}"/>
              </a:ext>
            </a:extLst>
          </p:cNvPr>
          <p:cNvSpPr txBox="1"/>
          <p:nvPr/>
        </p:nvSpPr>
        <p:spPr>
          <a:xfrm>
            <a:off x="8781167" y="4548106"/>
            <a:ext cx="287040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Forward-based automated trauma surgery can only be de-risked by combining novel signal exploitation coupled with the latest in robotic learning.</a:t>
            </a:r>
          </a:p>
        </p:txBody>
      </p:sp>
      <p:cxnSp>
        <p:nvCxnSpPr>
          <p:cNvPr id="27" name="Straight Connector 26">
            <a:extLst>
              <a:ext uri="{FF2B5EF4-FFF2-40B4-BE49-F238E27FC236}">
                <a16:creationId xmlns:a16="http://schemas.microsoft.com/office/drawing/2014/main" id="{3160D456-90A6-BBBB-4290-419CF7846075}"/>
              </a:ext>
            </a:extLst>
          </p:cNvPr>
          <p:cNvCxnSpPr>
            <a:cxnSpLocks/>
          </p:cNvCxnSpPr>
          <p:nvPr/>
        </p:nvCxnSpPr>
        <p:spPr bwMode="auto">
          <a:xfrm>
            <a:off x="3007710" y="2070155"/>
            <a:ext cx="2135790" cy="1828745"/>
          </a:xfrm>
          <a:prstGeom prst="line">
            <a:avLst/>
          </a:prstGeom>
          <a:solidFill>
            <a:srgbClr val="EEECE1"/>
          </a:solidFill>
          <a:ln w="19050">
            <a:solidFill>
              <a:srgbClr val="515969"/>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8F726D07-4795-7E25-FE32-48C060B61C5D}"/>
              </a:ext>
            </a:extLst>
          </p:cNvPr>
          <p:cNvCxnSpPr>
            <a:cxnSpLocks/>
          </p:cNvCxnSpPr>
          <p:nvPr/>
        </p:nvCxnSpPr>
        <p:spPr bwMode="auto">
          <a:xfrm>
            <a:off x="2902226" y="3848970"/>
            <a:ext cx="2041249" cy="440455"/>
          </a:xfrm>
          <a:prstGeom prst="line">
            <a:avLst/>
          </a:prstGeom>
          <a:solidFill>
            <a:srgbClr val="EEECE1"/>
          </a:solidFill>
          <a:ln w="19050">
            <a:solidFill>
              <a:srgbClr val="515969"/>
            </a:solidFill>
          </a:ln>
        </p:spPr>
        <p:style>
          <a:lnRef idx="2">
            <a:schemeClr val="accent1">
              <a:shade val="50000"/>
            </a:schemeClr>
          </a:lnRef>
          <a:fillRef idx="1">
            <a:schemeClr val="accent1"/>
          </a:fillRef>
          <a:effectRef idx="0">
            <a:schemeClr val="accent1"/>
          </a:effectRef>
          <a:fontRef idx="minor">
            <a:schemeClr val="lt1"/>
          </a:fontRef>
        </p:style>
      </p:cxnSp>
      <p:sp>
        <p:nvSpPr>
          <p:cNvPr id="9" name="Freeform: Shape 8">
            <a:extLst>
              <a:ext uri="{FF2B5EF4-FFF2-40B4-BE49-F238E27FC236}">
                <a16:creationId xmlns:a16="http://schemas.microsoft.com/office/drawing/2014/main" id="{A42BD23A-CE70-4769-5504-EB51958D1F71}"/>
              </a:ext>
            </a:extLst>
          </p:cNvPr>
          <p:cNvSpPr/>
          <p:nvPr/>
        </p:nvSpPr>
        <p:spPr>
          <a:xfrm>
            <a:off x="5063303" y="3872678"/>
            <a:ext cx="558090" cy="195842"/>
          </a:xfrm>
          <a:custGeom>
            <a:avLst/>
            <a:gdLst>
              <a:gd name="connsiteX0" fmla="*/ 485775 w 485775"/>
              <a:gd name="connsiteY0" fmla="*/ 0 h 195842"/>
              <a:gd name="connsiteX1" fmla="*/ 476250 w 485775"/>
              <a:gd name="connsiteY1" fmla="*/ 38100 h 195842"/>
              <a:gd name="connsiteX2" fmla="*/ 461963 w 485775"/>
              <a:gd name="connsiteY2" fmla="*/ 42862 h 195842"/>
              <a:gd name="connsiteX3" fmla="*/ 452438 w 485775"/>
              <a:gd name="connsiteY3" fmla="*/ 57150 h 195842"/>
              <a:gd name="connsiteX4" fmla="*/ 390525 w 485775"/>
              <a:gd name="connsiteY4" fmla="*/ 100012 h 195842"/>
              <a:gd name="connsiteX5" fmla="*/ 357188 w 485775"/>
              <a:gd name="connsiteY5" fmla="*/ 123825 h 195842"/>
              <a:gd name="connsiteX6" fmla="*/ 333375 w 485775"/>
              <a:gd name="connsiteY6" fmla="*/ 133350 h 195842"/>
              <a:gd name="connsiteX7" fmla="*/ 309563 w 485775"/>
              <a:gd name="connsiteY7" fmla="*/ 138112 h 195842"/>
              <a:gd name="connsiteX8" fmla="*/ 252413 w 485775"/>
              <a:gd name="connsiteY8" fmla="*/ 152400 h 195842"/>
              <a:gd name="connsiteX9" fmla="*/ 223838 w 485775"/>
              <a:gd name="connsiteY9" fmla="*/ 166687 h 195842"/>
              <a:gd name="connsiteX10" fmla="*/ 185738 w 485775"/>
              <a:gd name="connsiteY10" fmla="*/ 176212 h 195842"/>
              <a:gd name="connsiteX11" fmla="*/ 161925 w 485775"/>
              <a:gd name="connsiteY11" fmla="*/ 190500 h 195842"/>
              <a:gd name="connsiteX12" fmla="*/ 133350 w 485775"/>
              <a:gd name="connsiteY12" fmla="*/ 195262 h 195842"/>
              <a:gd name="connsiteX13" fmla="*/ 0 w 485775"/>
              <a:gd name="connsiteY13" fmla="*/ 195262 h 19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775" h="195842">
                <a:moveTo>
                  <a:pt x="485775" y="0"/>
                </a:moveTo>
                <a:cubicBezTo>
                  <a:pt x="482600" y="12700"/>
                  <a:pt x="482607" y="26657"/>
                  <a:pt x="476250" y="38100"/>
                </a:cubicBezTo>
                <a:cubicBezTo>
                  <a:pt x="473812" y="42488"/>
                  <a:pt x="465883" y="39726"/>
                  <a:pt x="461963" y="42862"/>
                </a:cubicBezTo>
                <a:cubicBezTo>
                  <a:pt x="457493" y="46438"/>
                  <a:pt x="456693" y="53321"/>
                  <a:pt x="452438" y="57150"/>
                </a:cubicBezTo>
                <a:cubicBezTo>
                  <a:pt x="429684" y="77629"/>
                  <a:pt x="414685" y="85517"/>
                  <a:pt x="390525" y="100012"/>
                </a:cubicBezTo>
                <a:cubicBezTo>
                  <a:pt x="382397" y="124400"/>
                  <a:pt x="390909" y="111563"/>
                  <a:pt x="357188" y="123825"/>
                </a:cubicBezTo>
                <a:cubicBezTo>
                  <a:pt x="349154" y="126747"/>
                  <a:pt x="341564" y="130894"/>
                  <a:pt x="333375" y="133350"/>
                </a:cubicBezTo>
                <a:cubicBezTo>
                  <a:pt x="325622" y="135676"/>
                  <a:pt x="317527" y="136664"/>
                  <a:pt x="309563" y="138112"/>
                </a:cubicBezTo>
                <a:cubicBezTo>
                  <a:pt x="288264" y="141985"/>
                  <a:pt x="272287" y="142464"/>
                  <a:pt x="252413" y="152400"/>
                </a:cubicBezTo>
                <a:cubicBezTo>
                  <a:pt x="242888" y="157162"/>
                  <a:pt x="233867" y="163105"/>
                  <a:pt x="223838" y="166687"/>
                </a:cubicBezTo>
                <a:cubicBezTo>
                  <a:pt x="211510" y="171090"/>
                  <a:pt x="185738" y="176212"/>
                  <a:pt x="185738" y="176212"/>
                </a:cubicBezTo>
                <a:cubicBezTo>
                  <a:pt x="177800" y="180975"/>
                  <a:pt x="170625" y="187337"/>
                  <a:pt x="161925" y="190500"/>
                </a:cubicBezTo>
                <a:cubicBezTo>
                  <a:pt x="152850" y="193800"/>
                  <a:pt x="143002" y="194978"/>
                  <a:pt x="133350" y="195262"/>
                </a:cubicBezTo>
                <a:cubicBezTo>
                  <a:pt x="88919" y="196569"/>
                  <a:pt x="44450" y="195262"/>
                  <a:pt x="0" y="195262"/>
                </a:cubicBezTo>
              </a:path>
            </a:pathLst>
          </a:custGeom>
          <a:noFill/>
          <a:ln w="28575">
            <a:solidFill>
              <a:srgbClr val="80C2F5"/>
            </a:solidFill>
            <a:prstDash val="sysDo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a:extLst>
              <a:ext uri="{FF2B5EF4-FFF2-40B4-BE49-F238E27FC236}">
                <a16:creationId xmlns:a16="http://schemas.microsoft.com/office/drawing/2014/main" id="{B6D1C646-E590-7526-8906-3A50527F74CC}"/>
              </a:ext>
            </a:extLst>
          </p:cNvPr>
          <p:cNvSpPr/>
          <p:nvPr/>
        </p:nvSpPr>
        <p:spPr>
          <a:xfrm>
            <a:off x="5578306" y="3858135"/>
            <a:ext cx="81350" cy="8135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Freeform: Shape 7">
            <a:extLst>
              <a:ext uri="{FF2B5EF4-FFF2-40B4-BE49-F238E27FC236}">
                <a16:creationId xmlns:a16="http://schemas.microsoft.com/office/drawing/2014/main" id="{E2483022-3FBF-90BB-4BBB-A37A6CEB508F}"/>
              </a:ext>
            </a:extLst>
          </p:cNvPr>
          <p:cNvSpPr/>
          <p:nvPr/>
        </p:nvSpPr>
        <p:spPr>
          <a:xfrm>
            <a:off x="5651292" y="3676338"/>
            <a:ext cx="67456" cy="183629"/>
          </a:xfrm>
          <a:custGeom>
            <a:avLst/>
            <a:gdLst>
              <a:gd name="connsiteX0" fmla="*/ 0 w 67456"/>
              <a:gd name="connsiteY0" fmla="*/ 183629 h 183629"/>
              <a:gd name="connsiteX1" fmla="*/ 7495 w 67456"/>
              <a:gd name="connsiteY1" fmla="*/ 164892 h 183629"/>
              <a:gd name="connsiteX2" fmla="*/ 11242 w 67456"/>
              <a:gd name="connsiteY2" fmla="*/ 149901 h 183629"/>
              <a:gd name="connsiteX3" fmla="*/ 14990 w 67456"/>
              <a:gd name="connsiteY3" fmla="*/ 138659 h 183629"/>
              <a:gd name="connsiteX4" fmla="*/ 18738 w 67456"/>
              <a:gd name="connsiteY4" fmla="*/ 48718 h 183629"/>
              <a:gd name="connsiteX5" fmla="*/ 41223 w 67456"/>
              <a:gd name="connsiteY5" fmla="*/ 29980 h 183629"/>
              <a:gd name="connsiteX6" fmla="*/ 56213 w 67456"/>
              <a:gd name="connsiteY6" fmla="*/ 14990 h 183629"/>
              <a:gd name="connsiteX7" fmla="*/ 67456 w 67456"/>
              <a:gd name="connsiteY7" fmla="*/ 0 h 18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56" h="183629">
                <a:moveTo>
                  <a:pt x="0" y="183629"/>
                </a:moveTo>
                <a:cubicBezTo>
                  <a:pt x="2498" y="177383"/>
                  <a:pt x="5368" y="171274"/>
                  <a:pt x="7495" y="164892"/>
                </a:cubicBezTo>
                <a:cubicBezTo>
                  <a:pt x="9124" y="160006"/>
                  <a:pt x="9827" y="154854"/>
                  <a:pt x="11242" y="149901"/>
                </a:cubicBezTo>
                <a:cubicBezTo>
                  <a:pt x="12327" y="146103"/>
                  <a:pt x="13741" y="142406"/>
                  <a:pt x="14990" y="138659"/>
                </a:cubicBezTo>
                <a:cubicBezTo>
                  <a:pt x="16239" y="108679"/>
                  <a:pt x="14341" y="78400"/>
                  <a:pt x="18738" y="48718"/>
                </a:cubicBezTo>
                <a:cubicBezTo>
                  <a:pt x="19683" y="42337"/>
                  <a:pt x="37028" y="33576"/>
                  <a:pt x="41223" y="29980"/>
                </a:cubicBezTo>
                <a:cubicBezTo>
                  <a:pt x="46588" y="25381"/>
                  <a:pt x="51614" y="20355"/>
                  <a:pt x="56213" y="14990"/>
                </a:cubicBezTo>
                <a:cubicBezTo>
                  <a:pt x="81611" y="-14641"/>
                  <a:pt x="53885" y="13567"/>
                  <a:pt x="67456" y="0"/>
                </a:cubicBezTo>
              </a:path>
            </a:pathLst>
          </a:custGeom>
          <a:noFill/>
          <a:ln w="28575">
            <a:solidFill>
              <a:srgbClr val="80C2F5"/>
            </a:solidFill>
            <a:prstDash val="sysDot"/>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TextBox 15">
            <a:extLst>
              <a:ext uri="{FF2B5EF4-FFF2-40B4-BE49-F238E27FC236}">
                <a16:creationId xmlns:a16="http://schemas.microsoft.com/office/drawing/2014/main" id="{2F601A62-F461-20FA-3F0C-C00233619F53}"/>
              </a:ext>
            </a:extLst>
          </p:cNvPr>
          <p:cNvSpPr txBox="1"/>
          <p:nvPr/>
        </p:nvSpPr>
        <p:spPr>
          <a:xfrm>
            <a:off x="3503" y="6600444"/>
            <a:ext cx="5884831" cy="26161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65000"/>
                  </a:prstClr>
                </a:solidFill>
                <a:effectLst/>
                <a:uLnTx/>
                <a:uFillTx/>
                <a:latin typeface="Tahoma"/>
                <a:ea typeface="Tahoma"/>
                <a:cs typeface="Tahoma"/>
              </a:rPr>
              <a:t>MIS: minimally-invasive surgery</a:t>
            </a:r>
          </a:p>
        </p:txBody>
      </p:sp>
      <p:pic>
        <p:nvPicPr>
          <p:cNvPr id="28" name="Picture 4" descr="Figure 2">
            <a:extLst>
              <a:ext uri="{FF2B5EF4-FFF2-40B4-BE49-F238E27FC236}">
                <a16:creationId xmlns:a16="http://schemas.microsoft.com/office/drawing/2014/main" id="{41978B3A-8D37-0A50-0180-B4611D9FC1F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58" t="6080" r="50320"/>
          <a:stretch/>
        </p:blipFill>
        <p:spPr bwMode="auto">
          <a:xfrm>
            <a:off x="849298" y="2095721"/>
            <a:ext cx="1796881" cy="13285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8F13D54-B776-B3D8-C97D-E12AE71F26E3}"/>
              </a:ext>
            </a:extLst>
          </p:cNvPr>
          <p:cNvSpPr txBox="1"/>
          <p:nvPr/>
        </p:nvSpPr>
        <p:spPr>
          <a:xfrm>
            <a:off x="521674" y="3420579"/>
            <a:ext cx="2438343"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Multi-modal automated </a:t>
            </a:r>
            <a:r>
              <a:rPr kumimoji="0" lang="en-US" sz="1200" b="1" i="0" u="none" strike="noStrike" kern="1200" cap="none" spc="0" normalizeH="0" baseline="0" noProof="0">
                <a:ln>
                  <a:noFill/>
                </a:ln>
                <a:solidFill>
                  <a:prstClr val="black"/>
                </a:solidFill>
                <a:effectLst/>
                <a:uLnTx/>
                <a:uFillTx/>
                <a:latin typeface="Tahoma"/>
                <a:ea typeface="+mn-ea"/>
                <a:cs typeface="+mn-cs"/>
              </a:rPr>
              <a:t>bleed detection and localization</a:t>
            </a:r>
            <a:r>
              <a:rPr kumimoji="0" lang="en-US" sz="1200" b="1" i="0" u="none" strike="noStrike" kern="1200" cap="none" spc="0" normalizeH="0" baseline="30000" noProof="0">
                <a:ln>
                  <a:noFill/>
                </a:ln>
                <a:solidFill>
                  <a:prstClr val="black"/>
                </a:solidFill>
                <a:effectLst/>
                <a:uLnTx/>
                <a:uFillTx/>
                <a:latin typeface="Tahoma"/>
                <a:ea typeface="+mn-ea"/>
                <a:cs typeface="+mn-cs"/>
              </a:rPr>
              <a:t>1</a:t>
            </a:r>
          </a:p>
        </p:txBody>
      </p:sp>
      <p:sp>
        <p:nvSpPr>
          <p:cNvPr id="29" name="Oval 28">
            <a:extLst>
              <a:ext uri="{FF2B5EF4-FFF2-40B4-BE49-F238E27FC236}">
                <a16:creationId xmlns:a16="http://schemas.microsoft.com/office/drawing/2014/main" id="{B92BB815-FFC1-5918-63C9-81038D6FA9E3}"/>
              </a:ext>
            </a:extLst>
          </p:cNvPr>
          <p:cNvSpPr/>
          <p:nvPr/>
        </p:nvSpPr>
        <p:spPr>
          <a:xfrm>
            <a:off x="1428066" y="2295525"/>
            <a:ext cx="585927" cy="585927"/>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2050" name="Picture 2" descr="Single Port | Da Vinci SP | Da Vinci Systems">
            <a:extLst>
              <a:ext uri="{FF2B5EF4-FFF2-40B4-BE49-F238E27FC236}">
                <a16:creationId xmlns:a16="http://schemas.microsoft.com/office/drawing/2014/main" id="{25C700D6-17F8-9160-69C1-4FBBAC667C55}"/>
              </a:ext>
            </a:extLst>
          </p:cNvPr>
          <p:cNvPicPr>
            <a:picLocks noChangeAspect="1" noChangeArrowheads="1"/>
          </p:cNvPicPr>
          <p:nvPr/>
        </p:nvPicPr>
        <p:blipFill>
          <a:blip r:embed="rId7" cstate="print">
            <a:clrChange>
              <a:clrFrom>
                <a:srgbClr val="F2F3F5"/>
              </a:clrFrom>
              <a:clrTo>
                <a:srgbClr val="F2F3F5">
                  <a:alpha val="0"/>
                </a:srgbClr>
              </a:clrTo>
            </a:clrChange>
            <a:extLst>
              <a:ext uri="{28A0092B-C50C-407E-A947-70E740481C1C}">
                <a14:useLocalDpi xmlns:a14="http://schemas.microsoft.com/office/drawing/2010/main" val="0"/>
              </a:ext>
            </a:extLst>
          </a:blip>
          <a:srcRect/>
          <a:stretch>
            <a:fillRect/>
          </a:stretch>
        </p:blipFill>
        <p:spPr bwMode="auto">
          <a:xfrm flipH="1">
            <a:off x="533123" y="4684312"/>
            <a:ext cx="1272925" cy="85023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DD511C2C-DB66-F3F1-9323-EA7736AA34C6}"/>
              </a:ext>
            </a:extLst>
          </p:cNvPr>
          <p:cNvGrpSpPr/>
          <p:nvPr/>
        </p:nvGrpSpPr>
        <p:grpSpPr>
          <a:xfrm>
            <a:off x="10838761" y="79282"/>
            <a:ext cx="980479" cy="753000"/>
            <a:chOff x="10838761" y="79282"/>
            <a:chExt cx="980479" cy="753000"/>
          </a:xfrm>
        </p:grpSpPr>
        <p:pic>
          <p:nvPicPr>
            <p:cNvPr id="23" name="Picture 22">
              <a:extLst>
                <a:ext uri="{FF2B5EF4-FFF2-40B4-BE49-F238E27FC236}">
                  <a16:creationId xmlns:a16="http://schemas.microsoft.com/office/drawing/2014/main" id="{1B149FA0-02A1-AE9B-2C63-68B814290B8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1135222" y="79282"/>
              <a:ext cx="684018" cy="753000"/>
            </a:xfrm>
            <a:prstGeom prst="rect">
              <a:avLst/>
            </a:prstGeom>
          </p:spPr>
        </p:pic>
        <p:sp>
          <p:nvSpPr>
            <p:cNvPr id="25" name="Rectangle 24">
              <a:extLst>
                <a:ext uri="{FF2B5EF4-FFF2-40B4-BE49-F238E27FC236}">
                  <a16:creationId xmlns:a16="http://schemas.microsoft.com/office/drawing/2014/main" id="{7B9FE6A8-66C7-CF63-75FE-47677FCE6D64}"/>
                </a:ext>
              </a:extLst>
            </p:cNvPr>
            <p:cNvSpPr/>
            <p:nvPr/>
          </p:nvSpPr>
          <p:spPr>
            <a:xfrm>
              <a:off x="10838761" y="416800"/>
              <a:ext cx="962335" cy="30777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F1</a:t>
              </a:r>
            </a:p>
          </p:txBody>
        </p:sp>
      </p:grpSp>
      <p:sp>
        <p:nvSpPr>
          <p:cNvPr id="26" name="Footer Placeholder 1">
            <a:extLst>
              <a:ext uri="{FF2B5EF4-FFF2-40B4-BE49-F238E27FC236}">
                <a16:creationId xmlns:a16="http://schemas.microsoft.com/office/drawing/2014/main" id="{304B8313-D34C-4F00-464E-87BF0C94B096}"/>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spTree>
    <p:extLst>
      <p:ext uri="{BB962C8B-B14F-4D97-AF65-F5344CB8AC3E}">
        <p14:creationId xmlns:p14="http://schemas.microsoft.com/office/powerpoint/2010/main" val="1340198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E2B38-1B18-4F9A-1EED-5009805D85A2}"/>
            </a:ext>
          </a:extLst>
        </p:cNvPr>
        <p:cNvGrpSpPr/>
        <p:nvPr/>
      </p:nvGrpSpPr>
      <p:grpSpPr>
        <a:xfrm>
          <a:off x="0" y="0"/>
          <a:ext cx="0" cy="0"/>
          <a:chOff x="0" y="0"/>
          <a:chExt cx="0" cy="0"/>
        </a:xfrm>
      </p:grpSpPr>
      <p:sp>
        <p:nvSpPr>
          <p:cNvPr id="141" name="Rectangle: Rounded Corners 140">
            <a:extLst>
              <a:ext uri="{FF2B5EF4-FFF2-40B4-BE49-F238E27FC236}">
                <a16:creationId xmlns:a16="http://schemas.microsoft.com/office/drawing/2014/main" id="{3DBC56D3-692F-502C-3B7B-64EFFEFF11C0}"/>
              </a:ext>
            </a:extLst>
          </p:cNvPr>
          <p:cNvSpPr/>
          <p:nvPr/>
        </p:nvSpPr>
        <p:spPr>
          <a:xfrm>
            <a:off x="8239492" y="5525280"/>
            <a:ext cx="3236752" cy="3832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rPr>
              <a:t>Intrinsic Uncertainty Quantification</a:t>
            </a:r>
          </a:p>
        </p:txBody>
      </p:sp>
      <p:sp>
        <p:nvSpPr>
          <p:cNvPr id="3" name="Slide Number Placeholder 2">
            <a:extLst>
              <a:ext uri="{FF2B5EF4-FFF2-40B4-BE49-F238E27FC236}">
                <a16:creationId xmlns:a16="http://schemas.microsoft.com/office/drawing/2014/main" id="{56125DAC-7073-9622-E9F6-5B8A728D8D2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4" name="Title 3">
            <a:extLst>
              <a:ext uri="{FF2B5EF4-FFF2-40B4-BE49-F238E27FC236}">
                <a16:creationId xmlns:a16="http://schemas.microsoft.com/office/drawing/2014/main" id="{40A7E84B-4C0D-4307-7A53-A0B20153935B}"/>
              </a:ext>
            </a:extLst>
          </p:cNvPr>
          <p:cNvSpPr>
            <a:spLocks noGrp="1"/>
          </p:cNvSpPr>
          <p:nvPr>
            <p:ph type="ctrTitle"/>
          </p:nvPr>
        </p:nvSpPr>
        <p:spPr/>
        <p:txBody>
          <a:bodyPr>
            <a:normAutofit/>
          </a:bodyPr>
          <a:lstStyle/>
          <a:p>
            <a:r>
              <a:rPr lang="en-US" sz="2700" b="1">
                <a:ea typeface="Calibri" panose="020F0502020204030204" pitchFamily="34" charset="0"/>
                <a:cs typeface="Times New Roman" panose="02020603050405020304" pitchFamily="18" charset="0"/>
              </a:rPr>
              <a:t>Virtual-Integrated Twin for Autonomous Lifesaving</a:t>
            </a:r>
            <a:endParaRPr lang="en-US" sz="2000" b="1">
              <a:ea typeface="Calibri" panose="020F0502020204030204" pitchFamily="34" charset="0"/>
              <a:cs typeface="Times New Roman" panose="02020603050405020304" pitchFamily="18" charset="0"/>
            </a:endParaRPr>
          </a:p>
        </p:txBody>
      </p:sp>
      <p:sp>
        <p:nvSpPr>
          <p:cNvPr id="16" name="Rectangle: Rounded Corners 5">
            <a:extLst>
              <a:ext uri="{FF2B5EF4-FFF2-40B4-BE49-F238E27FC236}">
                <a16:creationId xmlns:a16="http://schemas.microsoft.com/office/drawing/2014/main" id="{49F5A2DE-17CE-6372-E092-1F161AB35F15}"/>
              </a:ext>
            </a:extLst>
          </p:cNvPr>
          <p:cNvSpPr/>
          <p:nvPr/>
        </p:nvSpPr>
        <p:spPr>
          <a:xfrm>
            <a:off x="399601" y="887051"/>
            <a:ext cx="11284399" cy="414816"/>
          </a:xfrm>
          <a:prstGeom prst="roundRect">
            <a:avLst/>
          </a:prstGeom>
          <a:solidFill>
            <a:srgbClr val="DCE6F2"/>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Tahoma"/>
                <a:ea typeface="+mn-ea"/>
                <a:cs typeface="+mn-cs"/>
              </a:rPr>
              <a:t>Problem: </a:t>
            </a:r>
            <a:r>
              <a:rPr kumimoji="0" lang="en-US" sz="1800" i="0" u="none" strike="noStrike" kern="1200" cap="none" spc="0" normalizeH="0" baseline="0" noProof="0">
                <a:ln>
                  <a:noFill/>
                </a:ln>
                <a:solidFill>
                  <a:schemeClr val="tx1"/>
                </a:solidFill>
                <a:effectLst/>
                <a:uLnTx/>
                <a:uFillTx/>
                <a:latin typeface="Tahoma"/>
                <a:ea typeface="+mn-ea"/>
                <a:cs typeface="+mn-cs"/>
              </a:rPr>
              <a:t>Care at Point of Injury suffers from lack of insight, not lack of data </a:t>
            </a:r>
            <a:endParaRPr kumimoji="0" lang="en-US" sz="1800" i="1" u="none" strike="noStrike" kern="1200" cap="none" spc="0" normalizeH="0" baseline="0" noProof="0">
              <a:ln>
                <a:noFill/>
              </a:ln>
              <a:solidFill>
                <a:schemeClr val="tx1"/>
              </a:solidFill>
              <a:effectLst/>
              <a:uLnTx/>
              <a:uFillTx/>
              <a:latin typeface="Tahoma"/>
              <a:ea typeface="+mn-ea"/>
              <a:cs typeface="+mn-cs"/>
            </a:endParaRPr>
          </a:p>
        </p:txBody>
      </p:sp>
      <p:sp>
        <p:nvSpPr>
          <p:cNvPr id="12" name="Rectangle: Rounded Corners 4">
            <a:extLst>
              <a:ext uri="{FF2B5EF4-FFF2-40B4-BE49-F238E27FC236}">
                <a16:creationId xmlns:a16="http://schemas.microsoft.com/office/drawing/2014/main" id="{AA2D14E5-9DF4-BD7D-29AC-6AC63E451C1E}"/>
              </a:ext>
            </a:extLst>
          </p:cNvPr>
          <p:cNvSpPr/>
          <p:nvPr/>
        </p:nvSpPr>
        <p:spPr>
          <a:xfrm>
            <a:off x="157018" y="6118371"/>
            <a:ext cx="11526981" cy="414816"/>
          </a:xfrm>
          <a:prstGeom prst="roundRect">
            <a:avLst/>
          </a:prstGeom>
          <a:solidFill>
            <a:srgbClr val="DCE6F2"/>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Tahoma"/>
                <a:ea typeface="+mn-ea"/>
                <a:cs typeface="+mn-cs"/>
              </a:rPr>
              <a:t>Vision: </a:t>
            </a:r>
            <a:r>
              <a:rPr kumimoji="0" lang="en-US" sz="1800" i="0" u="none" strike="noStrike" kern="1200" cap="none" spc="0" normalizeH="0" baseline="0" noProof="0">
                <a:ln>
                  <a:noFill/>
                </a:ln>
                <a:solidFill>
                  <a:schemeClr val="tx1"/>
                </a:solidFill>
                <a:effectLst/>
                <a:uLnTx/>
                <a:uFillTx/>
                <a:latin typeface="Tahoma"/>
                <a:ea typeface="+mn-ea"/>
                <a:cs typeface="+mn-cs"/>
              </a:rPr>
              <a:t>A continuously updating human twin for forecasting deterioration and guiding intervention</a:t>
            </a:r>
          </a:p>
        </p:txBody>
      </p:sp>
      <p:pic>
        <p:nvPicPr>
          <p:cNvPr id="36" name="Picture 35">
            <a:extLst>
              <a:ext uri="{FF2B5EF4-FFF2-40B4-BE49-F238E27FC236}">
                <a16:creationId xmlns:a16="http://schemas.microsoft.com/office/drawing/2014/main" id="{650DEC69-F861-1955-9853-3EB71DF189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1135222" y="79282"/>
            <a:ext cx="684018" cy="753000"/>
          </a:xfrm>
          <a:prstGeom prst="rect">
            <a:avLst/>
          </a:prstGeom>
        </p:spPr>
      </p:pic>
      <p:sp>
        <p:nvSpPr>
          <p:cNvPr id="37" name="Rectangle 36">
            <a:extLst>
              <a:ext uri="{FF2B5EF4-FFF2-40B4-BE49-F238E27FC236}">
                <a16:creationId xmlns:a16="http://schemas.microsoft.com/office/drawing/2014/main" id="{F8AD6FC6-7983-D17A-BD34-DADFCC5A1D94}"/>
              </a:ext>
            </a:extLst>
          </p:cNvPr>
          <p:cNvSpPr/>
          <p:nvPr/>
        </p:nvSpPr>
        <p:spPr>
          <a:xfrm>
            <a:off x="10838761" y="416800"/>
            <a:ext cx="962335" cy="30777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F1</a:t>
            </a:r>
          </a:p>
        </p:txBody>
      </p:sp>
      <p:grpSp>
        <p:nvGrpSpPr>
          <p:cNvPr id="41" name="Group 40">
            <a:extLst>
              <a:ext uri="{FF2B5EF4-FFF2-40B4-BE49-F238E27FC236}">
                <a16:creationId xmlns:a16="http://schemas.microsoft.com/office/drawing/2014/main" id="{509F48A4-B839-2D2F-7E5E-9FC7EEB22779}"/>
              </a:ext>
            </a:extLst>
          </p:cNvPr>
          <p:cNvGrpSpPr/>
          <p:nvPr/>
        </p:nvGrpSpPr>
        <p:grpSpPr>
          <a:xfrm>
            <a:off x="632597" y="1661538"/>
            <a:ext cx="3762385" cy="4249494"/>
            <a:chOff x="307021" y="1731700"/>
            <a:chExt cx="3762385" cy="4249494"/>
          </a:xfrm>
        </p:grpSpPr>
        <p:pic>
          <p:nvPicPr>
            <p:cNvPr id="11" name="Picture 10" descr="A picture containing smoke, fire, steam, weapon&#10;&#10;AI-generated content may be incorrect.">
              <a:extLst>
                <a:ext uri="{FF2B5EF4-FFF2-40B4-BE49-F238E27FC236}">
                  <a16:creationId xmlns:a16="http://schemas.microsoft.com/office/drawing/2014/main" id="{E871D988-3761-E634-5878-06558DFEB85C}"/>
                </a:ext>
              </a:extLst>
            </p:cNvPr>
            <p:cNvPicPr>
              <a:picLocks noChangeAspect="1"/>
            </p:cNvPicPr>
            <p:nvPr/>
          </p:nvPicPr>
          <p:blipFill>
            <a:blip r:embed="rId4" cstate="print">
              <a:extLst>
                <a:ext uri="{28A0092B-C50C-407E-A947-70E740481C1C}">
                  <a14:useLocalDpi xmlns:a14="http://schemas.microsoft.com/office/drawing/2010/main" val="0"/>
                </a:ext>
              </a:extLst>
            </a:blip>
            <a:srcRect l="38602" t="18413" r="16561" b="592"/>
            <a:stretch>
              <a:fillRect/>
            </a:stretch>
          </p:blipFill>
          <p:spPr>
            <a:xfrm>
              <a:off x="399602" y="1733289"/>
              <a:ext cx="3644421" cy="4247905"/>
            </a:xfrm>
            <a:prstGeom prst="roundRect">
              <a:avLst>
                <a:gd name="adj" fmla="val 8884"/>
              </a:avLst>
            </a:prstGeom>
            <a:ln w="28575">
              <a:noFill/>
            </a:ln>
            <a:effectLst/>
          </p:spPr>
        </p:pic>
        <p:sp>
          <p:nvSpPr>
            <p:cNvPr id="103" name="Rectangle: Top Corners Rounded 102">
              <a:extLst>
                <a:ext uri="{FF2B5EF4-FFF2-40B4-BE49-F238E27FC236}">
                  <a16:creationId xmlns:a16="http://schemas.microsoft.com/office/drawing/2014/main" id="{C767ADE8-7E0D-36DE-1A69-FF5D90F3E7FD}"/>
                </a:ext>
              </a:extLst>
            </p:cNvPr>
            <p:cNvSpPr/>
            <p:nvPr/>
          </p:nvSpPr>
          <p:spPr>
            <a:xfrm>
              <a:off x="399601" y="1733748"/>
              <a:ext cx="3644421" cy="2143984"/>
            </a:xfrm>
            <a:prstGeom prst="round2SameRect">
              <a:avLst>
                <a:gd name="adj1" fmla="val 11982"/>
                <a:gd name="adj2" fmla="val 0"/>
              </a:avLst>
            </a:prstGeom>
            <a:gradFill>
              <a:gsLst>
                <a:gs pos="44000">
                  <a:schemeClr val="tx1"/>
                </a:gs>
                <a:gs pos="78000">
                  <a:srgbClr val="937C6A"/>
                </a:gs>
                <a:gs pos="100000">
                  <a:schemeClr val="accent6">
                    <a:lumMod val="40000"/>
                    <a:lumOff val="6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1" name="Rectangle: Rounded Corners 30">
              <a:extLst>
                <a:ext uri="{FF2B5EF4-FFF2-40B4-BE49-F238E27FC236}">
                  <a16:creationId xmlns:a16="http://schemas.microsoft.com/office/drawing/2014/main" id="{4963DB6D-821B-FCF6-A842-C79E6F14963D}"/>
                </a:ext>
              </a:extLst>
            </p:cNvPr>
            <p:cNvSpPr/>
            <p:nvPr/>
          </p:nvSpPr>
          <p:spPr>
            <a:xfrm>
              <a:off x="399602" y="1731700"/>
              <a:ext cx="3644422" cy="4235751"/>
            </a:xfrm>
            <a:prstGeom prst="roundRect">
              <a:avLst>
                <a:gd name="adj" fmla="val 8447"/>
              </a:avLst>
            </a:prstGeom>
            <a:noFill/>
            <a:ln>
              <a:solidFill>
                <a:srgbClr val="08476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Limited time, limited foresight, high-consequence decisions</a:t>
              </a:r>
            </a:p>
          </p:txBody>
        </p:sp>
        <p:pic>
          <p:nvPicPr>
            <p:cNvPr id="96" name="Graphic 95" descr="Needle with solid fill">
              <a:extLst>
                <a:ext uri="{FF2B5EF4-FFF2-40B4-BE49-F238E27FC236}">
                  <a16:creationId xmlns:a16="http://schemas.microsoft.com/office/drawing/2014/main" id="{39DC6B73-52F2-2A40-B8E4-DA3AF0FFA35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83687" y="2954356"/>
              <a:ext cx="647204" cy="647204"/>
            </a:xfrm>
            <a:prstGeom prst="rect">
              <a:avLst/>
            </a:prstGeom>
          </p:spPr>
        </p:pic>
        <p:pic>
          <p:nvPicPr>
            <p:cNvPr id="98" name="Graphic 97" descr="Ambulance with solid fill">
              <a:extLst>
                <a:ext uri="{FF2B5EF4-FFF2-40B4-BE49-F238E27FC236}">
                  <a16:creationId xmlns:a16="http://schemas.microsoft.com/office/drawing/2014/main" id="{F3E04760-9217-2E82-47F0-BE191EDB4BB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9955" y="2672713"/>
              <a:ext cx="647204" cy="647204"/>
            </a:xfrm>
            <a:prstGeom prst="rect">
              <a:avLst/>
            </a:prstGeom>
          </p:spPr>
        </p:pic>
        <p:pic>
          <p:nvPicPr>
            <p:cNvPr id="100" name="Graphic 99" descr="Adhesive Bandage with solid fill">
              <a:extLst>
                <a:ext uri="{FF2B5EF4-FFF2-40B4-BE49-F238E27FC236}">
                  <a16:creationId xmlns:a16="http://schemas.microsoft.com/office/drawing/2014/main" id="{4108C564-4DBF-5E74-DADC-2D4516E253F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22202" y="3005354"/>
              <a:ext cx="647204" cy="647204"/>
            </a:xfrm>
            <a:prstGeom prst="rect">
              <a:avLst/>
            </a:prstGeom>
          </p:spPr>
        </p:pic>
        <p:pic>
          <p:nvPicPr>
            <p:cNvPr id="102" name="Graphic 101" descr="Medicine with solid fill">
              <a:extLst>
                <a:ext uri="{FF2B5EF4-FFF2-40B4-BE49-F238E27FC236}">
                  <a16:creationId xmlns:a16="http://schemas.microsoft.com/office/drawing/2014/main" id="{ECF938E6-33A0-9F4D-E198-ED88C38A6BF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545166" y="2557989"/>
              <a:ext cx="647204" cy="647204"/>
            </a:xfrm>
            <a:prstGeom prst="rect">
              <a:avLst/>
            </a:prstGeom>
          </p:spPr>
        </p:pic>
        <p:sp>
          <p:nvSpPr>
            <p:cNvPr id="106" name="Freeform: Shape 105">
              <a:extLst>
                <a:ext uri="{FF2B5EF4-FFF2-40B4-BE49-F238E27FC236}">
                  <a16:creationId xmlns:a16="http://schemas.microsoft.com/office/drawing/2014/main" id="{D647559C-FB04-3B8B-05D2-38FF668829BA}"/>
                </a:ext>
              </a:extLst>
            </p:cNvPr>
            <p:cNvSpPr/>
            <p:nvPr/>
          </p:nvSpPr>
          <p:spPr>
            <a:xfrm>
              <a:off x="1845070" y="3374177"/>
              <a:ext cx="590259" cy="1667233"/>
            </a:xfrm>
            <a:custGeom>
              <a:avLst/>
              <a:gdLst>
                <a:gd name="csX0" fmla="*/ 0 w 990600"/>
                <a:gd name="csY0" fmla="*/ 0 h 296333"/>
                <a:gd name="csX1" fmla="*/ 990600 w 990600"/>
                <a:gd name="csY1" fmla="*/ 296333 h 296333"/>
                <a:gd name="csX0" fmla="*/ 0 w 1007534"/>
                <a:gd name="csY0" fmla="*/ 2187392 h 2190382"/>
                <a:gd name="csX1" fmla="*/ 1007534 w 1007534"/>
                <a:gd name="csY1" fmla="*/ 2991 h 2190382"/>
                <a:gd name="csX0" fmla="*/ 0 w 1007534"/>
                <a:gd name="csY0" fmla="*/ 2187988 h 2187988"/>
                <a:gd name="csX1" fmla="*/ 1007534 w 1007534"/>
                <a:gd name="csY1" fmla="*/ 3587 h 2187988"/>
                <a:gd name="csX0" fmla="*/ 0 w 1549401"/>
                <a:gd name="csY0" fmla="*/ 416930 h 416930"/>
                <a:gd name="csX1" fmla="*/ 1549401 w 1549401"/>
                <a:gd name="csY1" fmla="*/ 27463 h 416930"/>
                <a:gd name="csX0" fmla="*/ 0 w 1549401"/>
                <a:gd name="csY0" fmla="*/ 465767 h 465767"/>
                <a:gd name="csX1" fmla="*/ 516468 w 1549401"/>
                <a:gd name="csY1" fmla="*/ 63599 h 465767"/>
                <a:gd name="csX2" fmla="*/ 1549401 w 1549401"/>
                <a:gd name="csY2" fmla="*/ 76300 h 465767"/>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032933"/>
                <a:gd name="csY0" fmla="*/ 279415 h 292116"/>
                <a:gd name="csX1" fmla="*/ 588433 w 1032933"/>
                <a:gd name="csY1" fmla="*/ 16 h 292116"/>
                <a:gd name="csX2" fmla="*/ 1032933 w 1032933"/>
                <a:gd name="csY2" fmla="*/ 292116 h 292116"/>
                <a:gd name="csX0" fmla="*/ 0 w 1032933"/>
                <a:gd name="csY0" fmla="*/ 0 h 12701"/>
                <a:gd name="csX1" fmla="*/ 1032933 w 1032933"/>
                <a:gd name="csY1" fmla="*/ 12701 h 12701"/>
                <a:gd name="csX0" fmla="*/ 0 w 630767"/>
                <a:gd name="csY0" fmla="*/ 0 h 444501"/>
                <a:gd name="csX1" fmla="*/ 630767 w 630767"/>
                <a:gd name="csY1" fmla="*/ 444501 h 444501"/>
                <a:gd name="csX0" fmla="*/ 167 w 630934"/>
                <a:gd name="csY0" fmla="*/ 215707 h 660208"/>
                <a:gd name="csX1" fmla="*/ 630934 w 630934"/>
                <a:gd name="csY1" fmla="*/ 660208 h 660208"/>
                <a:gd name="csX0" fmla="*/ 816755 w 816755"/>
                <a:gd name="csY0" fmla="*/ 1605161 h 1605161"/>
                <a:gd name="csX1" fmla="*/ 29355 w 816755"/>
                <a:gd name="csY1" fmla="*/ 13429 h 1605161"/>
                <a:gd name="csX0" fmla="*/ 787400 w 787400"/>
                <a:gd name="csY0" fmla="*/ 1591732 h 1591732"/>
                <a:gd name="csX1" fmla="*/ 0 w 787400"/>
                <a:gd name="csY1" fmla="*/ 0 h 1591732"/>
                <a:gd name="csX0" fmla="*/ 590259 w 590259"/>
                <a:gd name="csY0" fmla="*/ 1667233 h 1667233"/>
                <a:gd name="csX1" fmla="*/ 0 w 590259"/>
                <a:gd name="csY1" fmla="*/ 0 h 1667233"/>
                <a:gd name="csX0" fmla="*/ 590259 w 590259"/>
                <a:gd name="csY0" fmla="*/ 1667233 h 1667233"/>
                <a:gd name="csX1" fmla="*/ 0 w 590259"/>
                <a:gd name="csY1" fmla="*/ 0 h 1667233"/>
              </a:gdLst>
              <a:ahLst/>
              <a:cxnLst>
                <a:cxn ang="0">
                  <a:pos x="csX0" y="csY0"/>
                </a:cxn>
                <a:cxn ang="0">
                  <a:pos x="csX1" y="csY1"/>
                </a:cxn>
              </a:cxnLst>
              <a:rect l="l" t="t" r="r" b="b"/>
              <a:pathLst>
                <a:path w="590259" h="1667233">
                  <a:moveTo>
                    <a:pt x="590259" y="1667233"/>
                  </a:moveTo>
                  <a:cubicBezTo>
                    <a:pt x="580381" y="1040700"/>
                    <a:pt x="370449" y="556119"/>
                    <a:pt x="0" y="0"/>
                  </a:cubicBezTo>
                </a:path>
              </a:pathLst>
            </a:custGeom>
            <a:noFill/>
            <a:ln>
              <a:solidFill>
                <a:schemeClr val="bg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7" name="Freeform: Shape 106">
              <a:extLst>
                <a:ext uri="{FF2B5EF4-FFF2-40B4-BE49-F238E27FC236}">
                  <a16:creationId xmlns:a16="http://schemas.microsoft.com/office/drawing/2014/main" id="{A45612DB-5402-2901-758F-363900DDFD40}"/>
                </a:ext>
              </a:extLst>
            </p:cNvPr>
            <p:cNvSpPr/>
            <p:nvPr/>
          </p:nvSpPr>
          <p:spPr>
            <a:xfrm>
              <a:off x="2428910" y="3118585"/>
              <a:ext cx="248499" cy="1914358"/>
            </a:xfrm>
            <a:custGeom>
              <a:avLst/>
              <a:gdLst>
                <a:gd name="csX0" fmla="*/ 0 w 990600"/>
                <a:gd name="csY0" fmla="*/ 0 h 296333"/>
                <a:gd name="csX1" fmla="*/ 990600 w 990600"/>
                <a:gd name="csY1" fmla="*/ 296333 h 296333"/>
                <a:gd name="csX0" fmla="*/ 0 w 1007534"/>
                <a:gd name="csY0" fmla="*/ 2187392 h 2190382"/>
                <a:gd name="csX1" fmla="*/ 1007534 w 1007534"/>
                <a:gd name="csY1" fmla="*/ 2991 h 2190382"/>
                <a:gd name="csX0" fmla="*/ 0 w 1007534"/>
                <a:gd name="csY0" fmla="*/ 2187988 h 2187988"/>
                <a:gd name="csX1" fmla="*/ 1007534 w 1007534"/>
                <a:gd name="csY1" fmla="*/ 3587 h 2187988"/>
                <a:gd name="csX0" fmla="*/ 0 w 1549401"/>
                <a:gd name="csY0" fmla="*/ 416930 h 416930"/>
                <a:gd name="csX1" fmla="*/ 1549401 w 1549401"/>
                <a:gd name="csY1" fmla="*/ 27463 h 416930"/>
                <a:gd name="csX0" fmla="*/ 0 w 1549401"/>
                <a:gd name="csY0" fmla="*/ 465767 h 465767"/>
                <a:gd name="csX1" fmla="*/ 516468 w 1549401"/>
                <a:gd name="csY1" fmla="*/ 63599 h 465767"/>
                <a:gd name="csX2" fmla="*/ 1549401 w 1549401"/>
                <a:gd name="csY2" fmla="*/ 76300 h 465767"/>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032933"/>
                <a:gd name="csY0" fmla="*/ 279415 h 292116"/>
                <a:gd name="csX1" fmla="*/ 588433 w 1032933"/>
                <a:gd name="csY1" fmla="*/ 16 h 292116"/>
                <a:gd name="csX2" fmla="*/ 1032933 w 1032933"/>
                <a:gd name="csY2" fmla="*/ 292116 h 292116"/>
                <a:gd name="csX0" fmla="*/ 0 w 1032933"/>
                <a:gd name="csY0" fmla="*/ 0 h 12701"/>
                <a:gd name="csX1" fmla="*/ 1032933 w 1032933"/>
                <a:gd name="csY1" fmla="*/ 12701 h 12701"/>
                <a:gd name="csX0" fmla="*/ 0 w 630767"/>
                <a:gd name="csY0" fmla="*/ 0 h 444501"/>
                <a:gd name="csX1" fmla="*/ 630767 w 630767"/>
                <a:gd name="csY1" fmla="*/ 444501 h 444501"/>
                <a:gd name="csX0" fmla="*/ 167 w 630934"/>
                <a:gd name="csY0" fmla="*/ 215707 h 660208"/>
                <a:gd name="csX1" fmla="*/ 630934 w 630934"/>
                <a:gd name="csY1" fmla="*/ 660208 h 660208"/>
                <a:gd name="csX0" fmla="*/ 816755 w 816755"/>
                <a:gd name="csY0" fmla="*/ 1605161 h 1605161"/>
                <a:gd name="csX1" fmla="*/ 29355 w 816755"/>
                <a:gd name="csY1" fmla="*/ 13429 h 1605161"/>
                <a:gd name="csX0" fmla="*/ 787400 w 787400"/>
                <a:gd name="csY0" fmla="*/ 1591732 h 1591732"/>
                <a:gd name="csX1" fmla="*/ 0 w 787400"/>
                <a:gd name="csY1" fmla="*/ 0 h 1591732"/>
                <a:gd name="csX0" fmla="*/ 630766 w 630766"/>
                <a:gd name="csY0" fmla="*/ 1430865 h 1430865"/>
                <a:gd name="csX1" fmla="*/ 0 w 630766"/>
                <a:gd name="csY1" fmla="*/ 0 h 1430865"/>
                <a:gd name="csX0" fmla="*/ 126999 w 236353"/>
                <a:gd name="csY0" fmla="*/ 1553631 h 1553631"/>
                <a:gd name="csX1" fmla="*/ 0 w 236353"/>
                <a:gd name="csY1" fmla="*/ 0 h 1553631"/>
                <a:gd name="csX0" fmla="*/ 128945 w 128945"/>
                <a:gd name="csY0" fmla="*/ 1553631 h 1553631"/>
                <a:gd name="csX1" fmla="*/ 1946 w 128945"/>
                <a:gd name="csY1" fmla="*/ 0 h 1553631"/>
                <a:gd name="csX0" fmla="*/ 336 w 221481"/>
                <a:gd name="csY0" fmla="*/ 1817885 h 1817885"/>
                <a:gd name="csX1" fmla="*/ 221481 w 221481"/>
                <a:gd name="csY1" fmla="*/ 0 h 1817885"/>
                <a:gd name="csX0" fmla="*/ 4032 w 225177"/>
                <a:gd name="csY0" fmla="*/ 1817885 h 1817885"/>
                <a:gd name="csX1" fmla="*/ 225177 w 225177"/>
                <a:gd name="csY1" fmla="*/ 0 h 1817885"/>
                <a:gd name="csX0" fmla="*/ 793 w 314217"/>
                <a:gd name="csY0" fmla="*/ 2317030 h 2317030"/>
                <a:gd name="csX1" fmla="*/ 314217 w 314217"/>
                <a:gd name="csY1" fmla="*/ 0 h 2317030"/>
                <a:gd name="csX0" fmla="*/ 2187 w 248499"/>
                <a:gd name="csY0" fmla="*/ 1914358 h 1914358"/>
                <a:gd name="csX1" fmla="*/ 248499 w 248499"/>
                <a:gd name="csY1" fmla="*/ 0 h 1914358"/>
              </a:gdLst>
              <a:ahLst/>
              <a:cxnLst>
                <a:cxn ang="0">
                  <a:pos x="csX0" y="csY0"/>
                </a:cxn>
                <a:cxn ang="0">
                  <a:pos x="csX1" y="csY1"/>
                </a:cxn>
              </a:cxnLst>
              <a:rect l="l" t="t" r="r" b="b"/>
              <a:pathLst>
                <a:path w="248499" h="1914358">
                  <a:moveTo>
                    <a:pt x="2187" y="1914358"/>
                  </a:moveTo>
                  <a:cubicBezTo>
                    <a:pt x="-7691" y="1287825"/>
                    <a:pt x="6435" y="604162"/>
                    <a:pt x="248499" y="0"/>
                  </a:cubicBezTo>
                </a:path>
              </a:pathLst>
            </a:custGeom>
            <a:noFill/>
            <a:ln>
              <a:solidFill>
                <a:schemeClr val="bg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8" name="Freeform: Shape 107">
              <a:extLst>
                <a:ext uri="{FF2B5EF4-FFF2-40B4-BE49-F238E27FC236}">
                  <a16:creationId xmlns:a16="http://schemas.microsoft.com/office/drawing/2014/main" id="{EF9512CC-68E8-D949-8281-88C5C3230A8D}"/>
                </a:ext>
              </a:extLst>
            </p:cNvPr>
            <p:cNvSpPr/>
            <p:nvPr/>
          </p:nvSpPr>
          <p:spPr>
            <a:xfrm>
              <a:off x="2438717" y="3534267"/>
              <a:ext cx="1035992" cy="1481743"/>
            </a:xfrm>
            <a:custGeom>
              <a:avLst/>
              <a:gdLst>
                <a:gd name="csX0" fmla="*/ 0 w 990600"/>
                <a:gd name="csY0" fmla="*/ 0 h 296333"/>
                <a:gd name="csX1" fmla="*/ 990600 w 990600"/>
                <a:gd name="csY1" fmla="*/ 296333 h 296333"/>
                <a:gd name="csX0" fmla="*/ 0 w 1007534"/>
                <a:gd name="csY0" fmla="*/ 2187392 h 2190382"/>
                <a:gd name="csX1" fmla="*/ 1007534 w 1007534"/>
                <a:gd name="csY1" fmla="*/ 2991 h 2190382"/>
                <a:gd name="csX0" fmla="*/ 0 w 1007534"/>
                <a:gd name="csY0" fmla="*/ 2187988 h 2187988"/>
                <a:gd name="csX1" fmla="*/ 1007534 w 1007534"/>
                <a:gd name="csY1" fmla="*/ 3587 h 2187988"/>
                <a:gd name="csX0" fmla="*/ 0 w 1549401"/>
                <a:gd name="csY0" fmla="*/ 416930 h 416930"/>
                <a:gd name="csX1" fmla="*/ 1549401 w 1549401"/>
                <a:gd name="csY1" fmla="*/ 27463 h 416930"/>
                <a:gd name="csX0" fmla="*/ 0 w 1549401"/>
                <a:gd name="csY0" fmla="*/ 465767 h 465767"/>
                <a:gd name="csX1" fmla="*/ 516468 w 1549401"/>
                <a:gd name="csY1" fmla="*/ 63599 h 465767"/>
                <a:gd name="csX2" fmla="*/ 1549401 w 1549401"/>
                <a:gd name="csY2" fmla="*/ 76300 h 465767"/>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032933"/>
                <a:gd name="csY0" fmla="*/ 279415 h 292116"/>
                <a:gd name="csX1" fmla="*/ 588433 w 1032933"/>
                <a:gd name="csY1" fmla="*/ 16 h 292116"/>
                <a:gd name="csX2" fmla="*/ 1032933 w 1032933"/>
                <a:gd name="csY2" fmla="*/ 292116 h 292116"/>
                <a:gd name="csX0" fmla="*/ 0 w 1032933"/>
                <a:gd name="csY0" fmla="*/ 0 h 12701"/>
                <a:gd name="csX1" fmla="*/ 1032933 w 1032933"/>
                <a:gd name="csY1" fmla="*/ 12701 h 12701"/>
                <a:gd name="csX0" fmla="*/ 0 w 630767"/>
                <a:gd name="csY0" fmla="*/ 0 h 444501"/>
                <a:gd name="csX1" fmla="*/ 630767 w 630767"/>
                <a:gd name="csY1" fmla="*/ 444501 h 444501"/>
                <a:gd name="csX0" fmla="*/ 167 w 630934"/>
                <a:gd name="csY0" fmla="*/ 215707 h 660208"/>
                <a:gd name="csX1" fmla="*/ 630934 w 630934"/>
                <a:gd name="csY1" fmla="*/ 660208 h 660208"/>
                <a:gd name="csX0" fmla="*/ 816755 w 816755"/>
                <a:gd name="csY0" fmla="*/ 1605161 h 1605161"/>
                <a:gd name="csX1" fmla="*/ 29355 w 816755"/>
                <a:gd name="csY1" fmla="*/ 13429 h 1605161"/>
                <a:gd name="csX0" fmla="*/ 787400 w 787400"/>
                <a:gd name="csY0" fmla="*/ 1591732 h 1591732"/>
                <a:gd name="csX1" fmla="*/ 0 w 787400"/>
                <a:gd name="csY1" fmla="*/ 0 h 1591732"/>
                <a:gd name="csX0" fmla="*/ 630766 w 630766"/>
                <a:gd name="csY0" fmla="*/ 1430865 h 1430865"/>
                <a:gd name="csX1" fmla="*/ 0 w 630766"/>
                <a:gd name="csY1" fmla="*/ 0 h 1430865"/>
                <a:gd name="csX0" fmla="*/ 126999 w 236353"/>
                <a:gd name="csY0" fmla="*/ 1553631 h 1553631"/>
                <a:gd name="csX1" fmla="*/ 0 w 236353"/>
                <a:gd name="csY1" fmla="*/ 0 h 1553631"/>
                <a:gd name="csX0" fmla="*/ 128945 w 128945"/>
                <a:gd name="csY0" fmla="*/ 1553631 h 1553631"/>
                <a:gd name="csX1" fmla="*/ 1946 w 128945"/>
                <a:gd name="csY1" fmla="*/ 0 h 1553631"/>
                <a:gd name="csX0" fmla="*/ 4432 w 21366"/>
                <a:gd name="csY0" fmla="*/ 1384298 h 1384298"/>
                <a:gd name="csX1" fmla="*/ 21366 w 21366"/>
                <a:gd name="csY1" fmla="*/ 0 h 1384298"/>
                <a:gd name="csX0" fmla="*/ 171 w 431971"/>
                <a:gd name="csY0" fmla="*/ 1447798 h 1447798"/>
                <a:gd name="csX1" fmla="*/ 431971 w 431971"/>
                <a:gd name="csY1" fmla="*/ 0 h 1447798"/>
                <a:gd name="csX0" fmla="*/ 537 w 432337"/>
                <a:gd name="csY0" fmla="*/ 1447798 h 1447798"/>
                <a:gd name="csX1" fmla="*/ 432337 w 432337"/>
                <a:gd name="csY1" fmla="*/ 0 h 1447798"/>
                <a:gd name="csX0" fmla="*/ 1072 w 360905"/>
                <a:gd name="csY0" fmla="*/ 1490132 h 1490132"/>
                <a:gd name="csX1" fmla="*/ 360905 w 360905"/>
                <a:gd name="csY1" fmla="*/ 0 h 1490132"/>
                <a:gd name="csX0" fmla="*/ 771 w 360604"/>
                <a:gd name="csY0" fmla="*/ 1490132 h 1490132"/>
                <a:gd name="csX1" fmla="*/ 360604 w 360604"/>
                <a:gd name="csY1" fmla="*/ 0 h 1490132"/>
                <a:gd name="csX0" fmla="*/ 96 w 1035243"/>
                <a:gd name="csY0" fmla="*/ 1481743 h 1481743"/>
                <a:gd name="csX1" fmla="*/ 1035243 w 1035243"/>
                <a:gd name="csY1" fmla="*/ 0 h 1481743"/>
                <a:gd name="csX0" fmla="*/ 172 w 1035319"/>
                <a:gd name="csY0" fmla="*/ 1481743 h 1481743"/>
                <a:gd name="csX1" fmla="*/ 1035319 w 1035319"/>
                <a:gd name="csY1" fmla="*/ 0 h 1481743"/>
                <a:gd name="csX0" fmla="*/ 845 w 1035992"/>
                <a:gd name="csY0" fmla="*/ 1481743 h 1481743"/>
                <a:gd name="csX1" fmla="*/ 1035992 w 1035992"/>
                <a:gd name="csY1" fmla="*/ 0 h 1481743"/>
              </a:gdLst>
              <a:ahLst/>
              <a:cxnLst>
                <a:cxn ang="0">
                  <a:pos x="csX0" y="csY0"/>
                </a:cxn>
                <a:cxn ang="0">
                  <a:pos x="csX1" y="csY1"/>
                </a:cxn>
              </a:cxnLst>
              <a:rect l="l" t="t" r="r" b="b"/>
              <a:pathLst>
                <a:path w="1035992" h="1481743">
                  <a:moveTo>
                    <a:pt x="845" y="1481743"/>
                  </a:moveTo>
                  <a:cubicBezTo>
                    <a:pt x="-21617" y="578373"/>
                    <a:pt x="405588" y="90958"/>
                    <a:pt x="1035992" y="0"/>
                  </a:cubicBezTo>
                </a:path>
              </a:pathLst>
            </a:custGeom>
            <a:noFill/>
            <a:ln>
              <a:solidFill>
                <a:schemeClr val="bg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9" name="Freeform: Shape 108">
              <a:extLst>
                <a:ext uri="{FF2B5EF4-FFF2-40B4-BE49-F238E27FC236}">
                  <a16:creationId xmlns:a16="http://schemas.microsoft.com/office/drawing/2014/main" id="{EC9E759F-2552-7677-FD7B-EFF61369720C}"/>
                </a:ext>
              </a:extLst>
            </p:cNvPr>
            <p:cNvSpPr/>
            <p:nvPr/>
          </p:nvSpPr>
          <p:spPr>
            <a:xfrm>
              <a:off x="1004462" y="3149111"/>
              <a:ext cx="1423730" cy="1883738"/>
            </a:xfrm>
            <a:custGeom>
              <a:avLst/>
              <a:gdLst>
                <a:gd name="csX0" fmla="*/ 0 w 990600"/>
                <a:gd name="csY0" fmla="*/ 0 h 296333"/>
                <a:gd name="csX1" fmla="*/ 990600 w 990600"/>
                <a:gd name="csY1" fmla="*/ 296333 h 296333"/>
                <a:gd name="csX0" fmla="*/ 0 w 1007534"/>
                <a:gd name="csY0" fmla="*/ 2187392 h 2190382"/>
                <a:gd name="csX1" fmla="*/ 1007534 w 1007534"/>
                <a:gd name="csY1" fmla="*/ 2991 h 2190382"/>
                <a:gd name="csX0" fmla="*/ 0 w 1007534"/>
                <a:gd name="csY0" fmla="*/ 2187988 h 2187988"/>
                <a:gd name="csX1" fmla="*/ 1007534 w 1007534"/>
                <a:gd name="csY1" fmla="*/ 3587 h 2187988"/>
                <a:gd name="csX0" fmla="*/ 0 w 1549401"/>
                <a:gd name="csY0" fmla="*/ 416930 h 416930"/>
                <a:gd name="csX1" fmla="*/ 1549401 w 1549401"/>
                <a:gd name="csY1" fmla="*/ 27463 h 416930"/>
                <a:gd name="csX0" fmla="*/ 0 w 1549401"/>
                <a:gd name="csY0" fmla="*/ 465767 h 465767"/>
                <a:gd name="csX1" fmla="*/ 516468 w 1549401"/>
                <a:gd name="csY1" fmla="*/ 63599 h 465767"/>
                <a:gd name="csX2" fmla="*/ 1549401 w 1549401"/>
                <a:gd name="csY2" fmla="*/ 76300 h 465767"/>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032933"/>
                <a:gd name="csY0" fmla="*/ 279415 h 292116"/>
                <a:gd name="csX1" fmla="*/ 588433 w 1032933"/>
                <a:gd name="csY1" fmla="*/ 16 h 292116"/>
                <a:gd name="csX2" fmla="*/ 1032933 w 1032933"/>
                <a:gd name="csY2" fmla="*/ 292116 h 292116"/>
                <a:gd name="csX0" fmla="*/ 0 w 1032933"/>
                <a:gd name="csY0" fmla="*/ 0 h 12701"/>
                <a:gd name="csX1" fmla="*/ 1032933 w 1032933"/>
                <a:gd name="csY1" fmla="*/ 12701 h 12701"/>
                <a:gd name="csX0" fmla="*/ 0 w 630767"/>
                <a:gd name="csY0" fmla="*/ 0 h 444501"/>
                <a:gd name="csX1" fmla="*/ 630767 w 630767"/>
                <a:gd name="csY1" fmla="*/ 444501 h 444501"/>
                <a:gd name="csX0" fmla="*/ 167 w 630934"/>
                <a:gd name="csY0" fmla="*/ 215707 h 660208"/>
                <a:gd name="csX1" fmla="*/ 630934 w 630934"/>
                <a:gd name="csY1" fmla="*/ 660208 h 660208"/>
                <a:gd name="csX0" fmla="*/ 816755 w 816755"/>
                <a:gd name="csY0" fmla="*/ 1605161 h 1605161"/>
                <a:gd name="csX1" fmla="*/ 29355 w 816755"/>
                <a:gd name="csY1" fmla="*/ 13429 h 1605161"/>
                <a:gd name="csX0" fmla="*/ 787400 w 787400"/>
                <a:gd name="csY0" fmla="*/ 1591732 h 1591732"/>
                <a:gd name="csX1" fmla="*/ 0 w 787400"/>
                <a:gd name="csY1" fmla="*/ 0 h 1591732"/>
                <a:gd name="csX0" fmla="*/ 630766 w 630766"/>
                <a:gd name="csY0" fmla="*/ 1430865 h 1430865"/>
                <a:gd name="csX1" fmla="*/ 0 w 630766"/>
                <a:gd name="csY1" fmla="*/ 0 h 1430865"/>
                <a:gd name="csX0" fmla="*/ 126999 w 236353"/>
                <a:gd name="csY0" fmla="*/ 1553631 h 1553631"/>
                <a:gd name="csX1" fmla="*/ 0 w 236353"/>
                <a:gd name="csY1" fmla="*/ 0 h 1553631"/>
                <a:gd name="csX0" fmla="*/ 128945 w 128945"/>
                <a:gd name="csY0" fmla="*/ 1553631 h 1553631"/>
                <a:gd name="csX1" fmla="*/ 1946 w 128945"/>
                <a:gd name="csY1" fmla="*/ 0 h 1553631"/>
                <a:gd name="csX0" fmla="*/ 4432 w 21366"/>
                <a:gd name="csY0" fmla="*/ 1384298 h 1384298"/>
                <a:gd name="csX1" fmla="*/ 21366 w 21366"/>
                <a:gd name="csY1" fmla="*/ 0 h 1384298"/>
                <a:gd name="csX0" fmla="*/ 171 w 431971"/>
                <a:gd name="csY0" fmla="*/ 1447798 h 1447798"/>
                <a:gd name="csX1" fmla="*/ 431971 w 431971"/>
                <a:gd name="csY1" fmla="*/ 0 h 1447798"/>
                <a:gd name="csX0" fmla="*/ 537 w 432337"/>
                <a:gd name="csY0" fmla="*/ 1447798 h 1447798"/>
                <a:gd name="csX1" fmla="*/ 432337 w 432337"/>
                <a:gd name="csY1" fmla="*/ 0 h 1447798"/>
                <a:gd name="csX0" fmla="*/ 1072 w 360905"/>
                <a:gd name="csY0" fmla="*/ 1490132 h 1490132"/>
                <a:gd name="csX1" fmla="*/ 360905 w 360905"/>
                <a:gd name="csY1" fmla="*/ 0 h 1490132"/>
                <a:gd name="csX0" fmla="*/ 771 w 360604"/>
                <a:gd name="csY0" fmla="*/ 1490132 h 1490132"/>
                <a:gd name="csX1" fmla="*/ 360604 w 360604"/>
                <a:gd name="csY1" fmla="*/ 0 h 1490132"/>
                <a:gd name="csX0" fmla="*/ 1064375 w 1064375"/>
                <a:gd name="csY0" fmla="*/ 2072256 h 2072256"/>
                <a:gd name="csX1" fmla="*/ 41229 w 1064375"/>
                <a:gd name="csY1" fmla="*/ 0 h 2072256"/>
                <a:gd name="csX0" fmla="*/ 1023146 w 1023146"/>
                <a:gd name="csY0" fmla="*/ 2072256 h 2072256"/>
                <a:gd name="csX1" fmla="*/ 0 w 1023146"/>
                <a:gd name="csY1" fmla="*/ 0 h 2072256"/>
                <a:gd name="csX0" fmla="*/ 1011120 w 1011120"/>
                <a:gd name="csY0" fmla="*/ 2072256 h 2072256"/>
                <a:gd name="csX1" fmla="*/ 0 w 1011120"/>
                <a:gd name="csY1" fmla="*/ 0 h 2072256"/>
                <a:gd name="csX0" fmla="*/ 1011120 w 1011120"/>
                <a:gd name="csY0" fmla="*/ 2072256 h 2072256"/>
                <a:gd name="csX1" fmla="*/ 0 w 1011120"/>
                <a:gd name="csY1" fmla="*/ 0 h 2072256"/>
                <a:gd name="csX0" fmla="*/ 1011120 w 1011120"/>
                <a:gd name="csY0" fmla="*/ 2072256 h 2072256"/>
                <a:gd name="csX1" fmla="*/ 0 w 1011120"/>
                <a:gd name="csY1" fmla="*/ 0 h 2072256"/>
                <a:gd name="csX0" fmla="*/ 1011120 w 1011120"/>
                <a:gd name="csY0" fmla="*/ 2072256 h 2072256"/>
                <a:gd name="csX1" fmla="*/ 0 w 1011120"/>
                <a:gd name="csY1" fmla="*/ 0 h 2072256"/>
                <a:gd name="csX0" fmla="*/ 1011120 w 1011120"/>
                <a:gd name="csY0" fmla="*/ 2072256 h 2072256"/>
                <a:gd name="csX1" fmla="*/ 0 w 1011120"/>
                <a:gd name="csY1" fmla="*/ 0 h 2072256"/>
              </a:gdLst>
              <a:ahLst/>
              <a:cxnLst>
                <a:cxn ang="0">
                  <a:pos x="csX0" y="csY0"/>
                </a:cxn>
                <a:cxn ang="0">
                  <a:pos x="csX1" y="csY1"/>
                </a:cxn>
              </a:cxnLst>
              <a:rect l="l" t="t" r="r" b="b"/>
              <a:pathLst>
                <a:path w="1011120" h="2072256">
                  <a:moveTo>
                    <a:pt x="1011120" y="2072256"/>
                  </a:moveTo>
                  <a:cubicBezTo>
                    <a:pt x="1001214" y="1079445"/>
                    <a:pt x="485436" y="961697"/>
                    <a:pt x="0" y="0"/>
                  </a:cubicBezTo>
                </a:path>
              </a:pathLst>
            </a:custGeom>
            <a:noFill/>
            <a:ln>
              <a:solidFill>
                <a:schemeClr val="bg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0" name="Oval 109">
              <a:extLst>
                <a:ext uri="{FF2B5EF4-FFF2-40B4-BE49-F238E27FC236}">
                  <a16:creationId xmlns:a16="http://schemas.microsoft.com/office/drawing/2014/main" id="{6202CA3C-02FA-6249-55A9-03E6B86C1DF5}"/>
                </a:ext>
              </a:extLst>
            </p:cNvPr>
            <p:cNvSpPr/>
            <p:nvPr/>
          </p:nvSpPr>
          <p:spPr>
            <a:xfrm>
              <a:off x="1959566" y="5042470"/>
              <a:ext cx="758952" cy="757768"/>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 name="Freeform: Shape 110">
              <a:extLst>
                <a:ext uri="{FF2B5EF4-FFF2-40B4-BE49-F238E27FC236}">
                  <a16:creationId xmlns:a16="http://schemas.microsoft.com/office/drawing/2014/main" id="{D0343407-7645-C804-B421-0248FA87FAD1}"/>
                </a:ext>
              </a:extLst>
            </p:cNvPr>
            <p:cNvSpPr/>
            <p:nvPr/>
          </p:nvSpPr>
          <p:spPr>
            <a:xfrm>
              <a:off x="2184979" y="5166153"/>
              <a:ext cx="530657" cy="491596"/>
            </a:xfrm>
            <a:custGeom>
              <a:avLst/>
              <a:gdLst>
                <a:gd name="csX0" fmla="*/ 0 w 990600"/>
                <a:gd name="csY0" fmla="*/ 0 h 296333"/>
                <a:gd name="csX1" fmla="*/ 990600 w 990600"/>
                <a:gd name="csY1" fmla="*/ 296333 h 296333"/>
                <a:gd name="csX0" fmla="*/ 0 w 1007534"/>
                <a:gd name="csY0" fmla="*/ 2187392 h 2190382"/>
                <a:gd name="csX1" fmla="*/ 1007534 w 1007534"/>
                <a:gd name="csY1" fmla="*/ 2991 h 2190382"/>
                <a:gd name="csX0" fmla="*/ 0 w 1007534"/>
                <a:gd name="csY0" fmla="*/ 2187988 h 2187988"/>
                <a:gd name="csX1" fmla="*/ 1007534 w 1007534"/>
                <a:gd name="csY1" fmla="*/ 3587 h 2187988"/>
                <a:gd name="csX0" fmla="*/ 0 w 1549401"/>
                <a:gd name="csY0" fmla="*/ 416930 h 416930"/>
                <a:gd name="csX1" fmla="*/ 1549401 w 1549401"/>
                <a:gd name="csY1" fmla="*/ 27463 h 416930"/>
                <a:gd name="csX0" fmla="*/ 0 w 1549401"/>
                <a:gd name="csY0" fmla="*/ 465767 h 465767"/>
                <a:gd name="csX1" fmla="*/ 516468 w 1549401"/>
                <a:gd name="csY1" fmla="*/ 63599 h 465767"/>
                <a:gd name="csX2" fmla="*/ 1549401 w 1549401"/>
                <a:gd name="csY2" fmla="*/ 76300 h 465767"/>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549401"/>
                <a:gd name="csY0" fmla="*/ 681583 h 681583"/>
                <a:gd name="csX1" fmla="*/ 516468 w 1549401"/>
                <a:gd name="csY1" fmla="*/ 279415 h 681583"/>
                <a:gd name="csX2" fmla="*/ 1104901 w 1549401"/>
                <a:gd name="csY2" fmla="*/ 16 h 681583"/>
                <a:gd name="csX3" fmla="*/ 1549401 w 1549401"/>
                <a:gd name="csY3" fmla="*/ 292116 h 681583"/>
                <a:gd name="csX0" fmla="*/ 0 w 1032933"/>
                <a:gd name="csY0" fmla="*/ 279415 h 292116"/>
                <a:gd name="csX1" fmla="*/ 588433 w 1032933"/>
                <a:gd name="csY1" fmla="*/ 16 h 292116"/>
                <a:gd name="csX2" fmla="*/ 1032933 w 1032933"/>
                <a:gd name="csY2" fmla="*/ 292116 h 292116"/>
                <a:gd name="csX0" fmla="*/ 0 w 1032933"/>
                <a:gd name="csY0" fmla="*/ 0 h 12701"/>
                <a:gd name="csX1" fmla="*/ 1032933 w 1032933"/>
                <a:gd name="csY1" fmla="*/ 12701 h 12701"/>
                <a:gd name="csX0" fmla="*/ 0 w 630767"/>
                <a:gd name="csY0" fmla="*/ 0 h 444501"/>
                <a:gd name="csX1" fmla="*/ 630767 w 630767"/>
                <a:gd name="csY1" fmla="*/ 444501 h 444501"/>
                <a:gd name="csX0" fmla="*/ 167 w 630934"/>
                <a:gd name="csY0" fmla="*/ 215707 h 660208"/>
                <a:gd name="csX1" fmla="*/ 630934 w 630934"/>
                <a:gd name="csY1" fmla="*/ 660208 h 660208"/>
                <a:gd name="csX0" fmla="*/ 816755 w 816755"/>
                <a:gd name="csY0" fmla="*/ 1605161 h 1605161"/>
                <a:gd name="csX1" fmla="*/ 29355 w 816755"/>
                <a:gd name="csY1" fmla="*/ 13429 h 1605161"/>
                <a:gd name="csX0" fmla="*/ 787400 w 787400"/>
                <a:gd name="csY0" fmla="*/ 1591732 h 1591732"/>
                <a:gd name="csX1" fmla="*/ 0 w 787400"/>
                <a:gd name="csY1" fmla="*/ 0 h 1591732"/>
                <a:gd name="csX0" fmla="*/ 630766 w 630766"/>
                <a:gd name="csY0" fmla="*/ 1430865 h 1430865"/>
                <a:gd name="csX1" fmla="*/ 0 w 630766"/>
                <a:gd name="csY1" fmla="*/ 0 h 1430865"/>
                <a:gd name="csX0" fmla="*/ 126999 w 236353"/>
                <a:gd name="csY0" fmla="*/ 1553631 h 1553631"/>
                <a:gd name="csX1" fmla="*/ 0 w 236353"/>
                <a:gd name="csY1" fmla="*/ 0 h 1553631"/>
                <a:gd name="csX0" fmla="*/ 128945 w 128945"/>
                <a:gd name="csY0" fmla="*/ 1553631 h 1553631"/>
                <a:gd name="csX1" fmla="*/ 1946 w 128945"/>
                <a:gd name="csY1" fmla="*/ 0 h 1553631"/>
                <a:gd name="csX0" fmla="*/ 115 w 639349"/>
                <a:gd name="csY0" fmla="*/ 1769531 h 1769531"/>
                <a:gd name="csX1" fmla="*/ 639349 w 639349"/>
                <a:gd name="csY1" fmla="*/ 0 h 1769531"/>
                <a:gd name="csX0" fmla="*/ 0 w 639234"/>
                <a:gd name="csY0" fmla="*/ 1769531 h 1769572"/>
                <a:gd name="csX1" fmla="*/ 639234 w 639234"/>
                <a:gd name="csY1" fmla="*/ 0 h 1769572"/>
                <a:gd name="csX0" fmla="*/ 0 w 1151467"/>
                <a:gd name="csY0" fmla="*/ 0 h 241133"/>
                <a:gd name="csX1" fmla="*/ 1151467 w 1151467"/>
                <a:gd name="csY1" fmla="*/ 38102 h 241133"/>
                <a:gd name="csX0" fmla="*/ 0 w 1151467"/>
                <a:gd name="csY0" fmla="*/ 0 h 43218"/>
                <a:gd name="csX1" fmla="*/ 1151467 w 1151467"/>
                <a:gd name="csY1" fmla="*/ 38102 h 43218"/>
                <a:gd name="csX0" fmla="*/ 0 w 1151467"/>
                <a:gd name="csY0" fmla="*/ 257795 h 296897"/>
                <a:gd name="csX1" fmla="*/ 612671 w 1151467"/>
                <a:gd name="csY1" fmla="*/ 51 h 296897"/>
                <a:gd name="csX2" fmla="*/ 1151467 w 1151467"/>
                <a:gd name="csY2" fmla="*/ 295897 h 296897"/>
                <a:gd name="csX0" fmla="*/ 0 w 1151467"/>
                <a:gd name="csY0" fmla="*/ 260330 h 457825"/>
                <a:gd name="csX1" fmla="*/ 612671 w 1151467"/>
                <a:gd name="csY1" fmla="*/ 2586 h 457825"/>
                <a:gd name="csX2" fmla="*/ 680405 w 1151467"/>
                <a:gd name="csY2" fmla="*/ 451320 h 457825"/>
                <a:gd name="csX3" fmla="*/ 1151467 w 1151467"/>
                <a:gd name="csY3" fmla="*/ 298432 h 457825"/>
                <a:gd name="csX0" fmla="*/ 0 w 1151467"/>
                <a:gd name="csY0" fmla="*/ 264809 h 462304"/>
                <a:gd name="csX1" fmla="*/ 557638 w 1151467"/>
                <a:gd name="csY1" fmla="*/ 404999 h 462304"/>
                <a:gd name="csX2" fmla="*/ 612671 w 1151467"/>
                <a:gd name="csY2" fmla="*/ 7065 h 462304"/>
                <a:gd name="csX3" fmla="*/ 680405 w 1151467"/>
                <a:gd name="csY3" fmla="*/ 455799 h 462304"/>
                <a:gd name="csX4" fmla="*/ 1151467 w 1151467"/>
                <a:gd name="csY4" fmla="*/ 302911 h 462304"/>
                <a:gd name="csX0" fmla="*/ 0 w 1151467"/>
                <a:gd name="csY0" fmla="*/ 264809 h 473502"/>
                <a:gd name="csX1" fmla="*/ 557638 w 1151467"/>
                <a:gd name="csY1" fmla="*/ 404999 h 473502"/>
                <a:gd name="csX2" fmla="*/ 612671 w 1151467"/>
                <a:gd name="csY2" fmla="*/ 7065 h 473502"/>
                <a:gd name="csX3" fmla="*/ 680405 w 1151467"/>
                <a:gd name="csY3" fmla="*/ 455799 h 473502"/>
                <a:gd name="csX4" fmla="*/ 765071 w 1151467"/>
                <a:gd name="csY4" fmla="*/ 320333 h 473502"/>
                <a:gd name="csX5" fmla="*/ 1151467 w 1151467"/>
                <a:gd name="csY5" fmla="*/ 302911 h 473502"/>
                <a:gd name="csX0" fmla="*/ 0 w 1151467"/>
                <a:gd name="csY0" fmla="*/ 265113 h 473806"/>
                <a:gd name="csX1" fmla="*/ 451805 w 1151467"/>
                <a:gd name="csY1" fmla="*/ 299470 h 473806"/>
                <a:gd name="csX2" fmla="*/ 557638 w 1151467"/>
                <a:gd name="csY2" fmla="*/ 405303 h 473806"/>
                <a:gd name="csX3" fmla="*/ 612671 w 1151467"/>
                <a:gd name="csY3" fmla="*/ 7369 h 473806"/>
                <a:gd name="csX4" fmla="*/ 680405 w 1151467"/>
                <a:gd name="csY4" fmla="*/ 456103 h 473806"/>
                <a:gd name="csX5" fmla="*/ 765071 w 1151467"/>
                <a:gd name="csY5" fmla="*/ 320637 h 473806"/>
                <a:gd name="csX6" fmla="*/ 1151467 w 1151467"/>
                <a:gd name="csY6" fmla="*/ 303215 h 473806"/>
                <a:gd name="csX0" fmla="*/ 0 w 1151467"/>
                <a:gd name="csY0" fmla="*/ 265113 h 473806"/>
                <a:gd name="csX1" fmla="*/ 451805 w 1151467"/>
                <a:gd name="csY1" fmla="*/ 299470 h 473806"/>
                <a:gd name="csX2" fmla="*/ 557638 w 1151467"/>
                <a:gd name="csY2" fmla="*/ 405303 h 473806"/>
                <a:gd name="csX3" fmla="*/ 612671 w 1151467"/>
                <a:gd name="csY3" fmla="*/ 7369 h 473806"/>
                <a:gd name="csX4" fmla="*/ 680405 w 1151467"/>
                <a:gd name="csY4" fmla="*/ 456103 h 473806"/>
                <a:gd name="csX5" fmla="*/ 765071 w 1151467"/>
                <a:gd name="csY5" fmla="*/ 320637 h 473806"/>
                <a:gd name="csX6" fmla="*/ 883605 w 1151467"/>
                <a:gd name="csY6" fmla="*/ 252903 h 473806"/>
                <a:gd name="csX7" fmla="*/ 1151467 w 1151467"/>
                <a:gd name="csY7" fmla="*/ 303215 h 473806"/>
                <a:gd name="csX0" fmla="*/ 0 w 1151467"/>
                <a:gd name="csY0" fmla="*/ 265113 h 473806"/>
                <a:gd name="csX1" fmla="*/ 341738 w 1151467"/>
                <a:gd name="csY1" fmla="*/ 227503 h 473806"/>
                <a:gd name="csX2" fmla="*/ 451805 w 1151467"/>
                <a:gd name="csY2" fmla="*/ 299470 h 473806"/>
                <a:gd name="csX3" fmla="*/ 557638 w 1151467"/>
                <a:gd name="csY3" fmla="*/ 405303 h 473806"/>
                <a:gd name="csX4" fmla="*/ 612671 w 1151467"/>
                <a:gd name="csY4" fmla="*/ 7369 h 473806"/>
                <a:gd name="csX5" fmla="*/ 680405 w 1151467"/>
                <a:gd name="csY5" fmla="*/ 456103 h 473806"/>
                <a:gd name="csX6" fmla="*/ 765071 w 1151467"/>
                <a:gd name="csY6" fmla="*/ 320637 h 473806"/>
                <a:gd name="csX7" fmla="*/ 883605 w 1151467"/>
                <a:gd name="csY7" fmla="*/ 252903 h 473806"/>
                <a:gd name="csX8" fmla="*/ 1151467 w 1151467"/>
                <a:gd name="csY8" fmla="*/ 303215 h 473806"/>
                <a:gd name="csX0" fmla="*/ 0 w 1151467"/>
                <a:gd name="csY0" fmla="*/ 307334 h 516027"/>
                <a:gd name="csX1" fmla="*/ 341738 w 1151467"/>
                <a:gd name="csY1" fmla="*/ 269724 h 516027"/>
                <a:gd name="csX2" fmla="*/ 451805 w 1151467"/>
                <a:gd name="csY2" fmla="*/ 341691 h 516027"/>
                <a:gd name="csX3" fmla="*/ 557638 w 1151467"/>
                <a:gd name="csY3" fmla="*/ 447524 h 516027"/>
                <a:gd name="csX4" fmla="*/ 607909 w 1151467"/>
                <a:gd name="csY4" fmla="*/ 6728 h 516027"/>
                <a:gd name="csX5" fmla="*/ 680405 w 1151467"/>
                <a:gd name="csY5" fmla="*/ 498324 h 516027"/>
                <a:gd name="csX6" fmla="*/ 765071 w 1151467"/>
                <a:gd name="csY6" fmla="*/ 362858 h 516027"/>
                <a:gd name="csX7" fmla="*/ 883605 w 1151467"/>
                <a:gd name="csY7" fmla="*/ 295124 h 516027"/>
                <a:gd name="csX8" fmla="*/ 1151467 w 1151467"/>
                <a:gd name="csY8" fmla="*/ 345436 h 516027"/>
                <a:gd name="csX0" fmla="*/ 0 w 1151467"/>
                <a:gd name="csY0" fmla="*/ 307334 h 516027"/>
                <a:gd name="csX1" fmla="*/ 341738 w 1151467"/>
                <a:gd name="csY1" fmla="*/ 269724 h 516027"/>
                <a:gd name="csX2" fmla="*/ 451805 w 1151467"/>
                <a:gd name="csY2" fmla="*/ 341691 h 516027"/>
                <a:gd name="csX3" fmla="*/ 557638 w 1151467"/>
                <a:gd name="csY3" fmla="*/ 447524 h 516027"/>
                <a:gd name="csX4" fmla="*/ 607909 w 1151467"/>
                <a:gd name="csY4" fmla="*/ 6728 h 516027"/>
                <a:gd name="csX5" fmla="*/ 680405 w 1151467"/>
                <a:gd name="csY5" fmla="*/ 498324 h 516027"/>
                <a:gd name="csX6" fmla="*/ 765071 w 1151467"/>
                <a:gd name="csY6" fmla="*/ 362858 h 516027"/>
                <a:gd name="csX7" fmla="*/ 883605 w 1151467"/>
                <a:gd name="csY7" fmla="*/ 295124 h 516027"/>
                <a:gd name="csX8" fmla="*/ 1151467 w 1151467"/>
                <a:gd name="csY8" fmla="*/ 345436 h 516027"/>
                <a:gd name="csX0" fmla="*/ 0 w 1151467"/>
                <a:gd name="csY0" fmla="*/ 300606 h 509299"/>
                <a:gd name="csX1" fmla="*/ 341738 w 1151467"/>
                <a:gd name="csY1" fmla="*/ 262996 h 509299"/>
                <a:gd name="csX2" fmla="*/ 451805 w 1151467"/>
                <a:gd name="csY2" fmla="*/ 334963 h 509299"/>
                <a:gd name="csX3" fmla="*/ 557638 w 1151467"/>
                <a:gd name="csY3" fmla="*/ 440796 h 509299"/>
                <a:gd name="csX4" fmla="*/ 607909 w 1151467"/>
                <a:gd name="csY4" fmla="*/ 0 h 509299"/>
                <a:gd name="csX5" fmla="*/ 680405 w 1151467"/>
                <a:gd name="csY5" fmla="*/ 491596 h 509299"/>
                <a:gd name="csX6" fmla="*/ 765071 w 1151467"/>
                <a:gd name="csY6" fmla="*/ 356130 h 509299"/>
                <a:gd name="csX7" fmla="*/ 883605 w 1151467"/>
                <a:gd name="csY7" fmla="*/ 288396 h 509299"/>
                <a:gd name="csX8" fmla="*/ 1151467 w 1151467"/>
                <a:gd name="csY8" fmla="*/ 338708 h 509299"/>
                <a:gd name="csX0" fmla="*/ 0 w 1151467"/>
                <a:gd name="csY0" fmla="*/ 300606 h 509299"/>
                <a:gd name="csX1" fmla="*/ 341738 w 1151467"/>
                <a:gd name="csY1" fmla="*/ 262996 h 509299"/>
                <a:gd name="csX2" fmla="*/ 451805 w 1151467"/>
                <a:gd name="csY2" fmla="*/ 334963 h 509299"/>
                <a:gd name="csX3" fmla="*/ 557638 w 1151467"/>
                <a:gd name="csY3" fmla="*/ 440796 h 509299"/>
                <a:gd name="csX4" fmla="*/ 607909 w 1151467"/>
                <a:gd name="csY4" fmla="*/ 0 h 509299"/>
                <a:gd name="csX5" fmla="*/ 678817 w 1151467"/>
                <a:gd name="csY5" fmla="*/ 491596 h 509299"/>
                <a:gd name="csX6" fmla="*/ 765071 w 1151467"/>
                <a:gd name="csY6" fmla="*/ 356130 h 509299"/>
                <a:gd name="csX7" fmla="*/ 883605 w 1151467"/>
                <a:gd name="csY7" fmla="*/ 288396 h 509299"/>
                <a:gd name="csX8" fmla="*/ 1151467 w 1151467"/>
                <a:gd name="csY8" fmla="*/ 338708 h 509299"/>
                <a:gd name="csX0" fmla="*/ 0 w 1151467"/>
                <a:gd name="csY0" fmla="*/ 300606 h 509299"/>
                <a:gd name="csX1" fmla="*/ 341738 w 1151467"/>
                <a:gd name="csY1" fmla="*/ 262996 h 509299"/>
                <a:gd name="csX2" fmla="*/ 451805 w 1151467"/>
                <a:gd name="csY2" fmla="*/ 334963 h 509299"/>
                <a:gd name="csX3" fmla="*/ 557638 w 1151467"/>
                <a:gd name="csY3" fmla="*/ 440796 h 509299"/>
                <a:gd name="csX4" fmla="*/ 607909 w 1151467"/>
                <a:gd name="csY4" fmla="*/ 0 h 509299"/>
                <a:gd name="csX5" fmla="*/ 678817 w 1151467"/>
                <a:gd name="csY5" fmla="*/ 491596 h 509299"/>
                <a:gd name="csX6" fmla="*/ 765071 w 1151467"/>
                <a:gd name="csY6" fmla="*/ 356130 h 509299"/>
                <a:gd name="csX7" fmla="*/ 883605 w 1151467"/>
                <a:gd name="csY7" fmla="*/ 288396 h 509299"/>
                <a:gd name="csX8" fmla="*/ 1151467 w 1151467"/>
                <a:gd name="csY8" fmla="*/ 338708 h 509299"/>
                <a:gd name="csX0" fmla="*/ 0 w 1151467"/>
                <a:gd name="csY0" fmla="*/ 300606 h 491596"/>
                <a:gd name="csX1" fmla="*/ 341738 w 1151467"/>
                <a:gd name="csY1" fmla="*/ 262996 h 491596"/>
                <a:gd name="csX2" fmla="*/ 451805 w 1151467"/>
                <a:gd name="csY2" fmla="*/ 334963 h 491596"/>
                <a:gd name="csX3" fmla="*/ 557638 w 1151467"/>
                <a:gd name="csY3" fmla="*/ 440796 h 491596"/>
                <a:gd name="csX4" fmla="*/ 607909 w 1151467"/>
                <a:gd name="csY4" fmla="*/ 0 h 491596"/>
                <a:gd name="csX5" fmla="*/ 678817 w 1151467"/>
                <a:gd name="csY5" fmla="*/ 491596 h 491596"/>
                <a:gd name="csX6" fmla="*/ 765071 w 1151467"/>
                <a:gd name="csY6" fmla="*/ 356130 h 491596"/>
                <a:gd name="csX7" fmla="*/ 883605 w 1151467"/>
                <a:gd name="csY7" fmla="*/ 288396 h 491596"/>
                <a:gd name="csX8" fmla="*/ 1151467 w 1151467"/>
                <a:gd name="csY8" fmla="*/ 338708 h 491596"/>
                <a:gd name="csX0" fmla="*/ 0 w 1151467"/>
                <a:gd name="csY0" fmla="*/ 300606 h 491596"/>
                <a:gd name="csX1" fmla="*/ 341738 w 1151467"/>
                <a:gd name="csY1" fmla="*/ 262996 h 491596"/>
                <a:gd name="csX2" fmla="*/ 451805 w 1151467"/>
                <a:gd name="csY2" fmla="*/ 334963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83605 w 1151467"/>
                <a:gd name="csY7" fmla="*/ 288396 h 491596"/>
                <a:gd name="csX8" fmla="*/ 1151467 w 1151467"/>
                <a:gd name="csY8" fmla="*/ 338708 h 491596"/>
                <a:gd name="csX0" fmla="*/ 0 w 1151467"/>
                <a:gd name="csY0" fmla="*/ 300606 h 491596"/>
                <a:gd name="csX1" fmla="*/ 341738 w 1151467"/>
                <a:gd name="csY1" fmla="*/ 262996 h 491596"/>
                <a:gd name="csX2" fmla="*/ 451805 w 1151467"/>
                <a:gd name="csY2" fmla="*/ 334963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83605 w 1151467"/>
                <a:gd name="csY7" fmla="*/ 288396 h 491596"/>
                <a:gd name="csX8" fmla="*/ 1151467 w 1151467"/>
                <a:gd name="csY8" fmla="*/ 338708 h 491596"/>
                <a:gd name="csX0" fmla="*/ 0 w 1151467"/>
                <a:gd name="csY0" fmla="*/ 300606 h 491596"/>
                <a:gd name="csX1" fmla="*/ 341738 w 1151467"/>
                <a:gd name="csY1" fmla="*/ 262996 h 491596"/>
                <a:gd name="csX2" fmla="*/ 451805 w 1151467"/>
                <a:gd name="csY2" fmla="*/ 334963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83605 w 1151467"/>
                <a:gd name="csY7" fmla="*/ 288396 h 491596"/>
                <a:gd name="csX8" fmla="*/ 1151467 w 1151467"/>
                <a:gd name="csY8" fmla="*/ 338708 h 491596"/>
                <a:gd name="csX0" fmla="*/ 0 w 1151467"/>
                <a:gd name="csY0" fmla="*/ 300606 h 491596"/>
                <a:gd name="csX1" fmla="*/ 341738 w 1151467"/>
                <a:gd name="csY1" fmla="*/ 262996 h 491596"/>
                <a:gd name="csX2" fmla="*/ 451805 w 1151467"/>
                <a:gd name="csY2" fmla="*/ 334963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8708 h 491596"/>
                <a:gd name="csX0" fmla="*/ 0 w 1151467"/>
                <a:gd name="csY0" fmla="*/ 300606 h 491596"/>
                <a:gd name="csX1" fmla="*/ 341738 w 1151467"/>
                <a:gd name="csY1" fmla="*/ 262996 h 491596"/>
                <a:gd name="csX2" fmla="*/ 451805 w 1151467"/>
                <a:gd name="csY2" fmla="*/ 334963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8708 h 491596"/>
                <a:gd name="csX0" fmla="*/ 0 w 1151467"/>
                <a:gd name="csY0" fmla="*/ 300606 h 491596"/>
                <a:gd name="csX1" fmla="*/ 341738 w 1151467"/>
                <a:gd name="csY1" fmla="*/ 262996 h 491596"/>
                <a:gd name="csX2" fmla="*/ 451805 w 1151467"/>
                <a:gd name="csY2" fmla="*/ 334963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8708 h 491596"/>
                <a:gd name="csX0" fmla="*/ 0 w 1154642"/>
                <a:gd name="csY0" fmla="*/ 300606 h 491596"/>
                <a:gd name="csX1" fmla="*/ 341738 w 1154642"/>
                <a:gd name="csY1" fmla="*/ 262996 h 491596"/>
                <a:gd name="csX2" fmla="*/ 451805 w 1154642"/>
                <a:gd name="csY2" fmla="*/ 334963 h 491596"/>
                <a:gd name="csX3" fmla="*/ 557638 w 1154642"/>
                <a:gd name="csY3" fmla="*/ 440796 h 491596"/>
                <a:gd name="csX4" fmla="*/ 607909 w 1154642"/>
                <a:gd name="csY4" fmla="*/ 0 h 491596"/>
                <a:gd name="csX5" fmla="*/ 678817 w 1154642"/>
                <a:gd name="csY5" fmla="*/ 491596 h 491596"/>
                <a:gd name="csX6" fmla="*/ 753959 w 1154642"/>
                <a:gd name="csY6" fmla="*/ 362480 h 491596"/>
                <a:gd name="csX7" fmla="*/ 815343 w 1154642"/>
                <a:gd name="csY7" fmla="*/ 316971 h 491596"/>
                <a:gd name="csX8" fmla="*/ 1154642 w 1154642"/>
                <a:gd name="csY8" fmla="*/ 349821 h 491596"/>
                <a:gd name="csX0" fmla="*/ 0 w 1154642"/>
                <a:gd name="csY0" fmla="*/ 300606 h 491596"/>
                <a:gd name="csX1" fmla="*/ 341738 w 1154642"/>
                <a:gd name="csY1" fmla="*/ 262996 h 491596"/>
                <a:gd name="csX2" fmla="*/ 451805 w 1154642"/>
                <a:gd name="csY2" fmla="*/ 334963 h 491596"/>
                <a:gd name="csX3" fmla="*/ 557638 w 1154642"/>
                <a:gd name="csY3" fmla="*/ 440796 h 491596"/>
                <a:gd name="csX4" fmla="*/ 607909 w 1154642"/>
                <a:gd name="csY4" fmla="*/ 0 h 491596"/>
                <a:gd name="csX5" fmla="*/ 678817 w 1154642"/>
                <a:gd name="csY5" fmla="*/ 491596 h 491596"/>
                <a:gd name="csX6" fmla="*/ 753959 w 1154642"/>
                <a:gd name="csY6" fmla="*/ 362480 h 491596"/>
                <a:gd name="csX7" fmla="*/ 815343 w 1154642"/>
                <a:gd name="csY7" fmla="*/ 316971 h 491596"/>
                <a:gd name="csX8" fmla="*/ 1154642 w 1154642"/>
                <a:gd name="csY8" fmla="*/ 349821 h 491596"/>
                <a:gd name="csX0" fmla="*/ 0 w 1151467"/>
                <a:gd name="csY0" fmla="*/ 300606 h 491596"/>
                <a:gd name="csX1" fmla="*/ 341738 w 1151467"/>
                <a:gd name="csY1" fmla="*/ 262996 h 491596"/>
                <a:gd name="csX2" fmla="*/ 451805 w 1151467"/>
                <a:gd name="csY2" fmla="*/ 334963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0771 h 491596"/>
                <a:gd name="csX0" fmla="*/ 0 w 1151467"/>
                <a:gd name="csY0" fmla="*/ 300606 h 491596"/>
                <a:gd name="csX1" fmla="*/ 341738 w 1151467"/>
                <a:gd name="csY1" fmla="*/ 262996 h 491596"/>
                <a:gd name="csX2" fmla="*/ 501017 w 1151467"/>
                <a:gd name="csY2" fmla="*/ 369888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0771 h 491596"/>
                <a:gd name="csX0" fmla="*/ 0 w 1151467"/>
                <a:gd name="csY0" fmla="*/ 300606 h 491596"/>
                <a:gd name="csX1" fmla="*/ 341738 w 1151467"/>
                <a:gd name="csY1" fmla="*/ 262996 h 491596"/>
                <a:gd name="csX2" fmla="*/ 501017 w 1151467"/>
                <a:gd name="csY2" fmla="*/ 369888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0771 h 491596"/>
                <a:gd name="csX0" fmla="*/ 0 w 1151467"/>
                <a:gd name="csY0" fmla="*/ 300606 h 491596"/>
                <a:gd name="csX1" fmla="*/ 341738 w 1151467"/>
                <a:gd name="csY1" fmla="*/ 262996 h 491596"/>
                <a:gd name="csX2" fmla="*/ 501017 w 1151467"/>
                <a:gd name="csY2" fmla="*/ 369888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0771 h 491596"/>
                <a:gd name="csX0" fmla="*/ 0 w 1151467"/>
                <a:gd name="csY0" fmla="*/ 300606 h 491596"/>
                <a:gd name="csX1" fmla="*/ 444926 w 1151467"/>
                <a:gd name="csY1" fmla="*/ 332846 h 491596"/>
                <a:gd name="csX2" fmla="*/ 501017 w 1151467"/>
                <a:gd name="csY2" fmla="*/ 369888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0771 h 491596"/>
                <a:gd name="csX0" fmla="*/ 0 w 1151467"/>
                <a:gd name="csY0" fmla="*/ 300606 h 491596"/>
                <a:gd name="csX1" fmla="*/ 444926 w 1151467"/>
                <a:gd name="csY1" fmla="*/ 332846 h 491596"/>
                <a:gd name="csX2" fmla="*/ 501017 w 1151467"/>
                <a:gd name="csY2" fmla="*/ 369888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0771 h 491596"/>
                <a:gd name="csX0" fmla="*/ 0 w 1151467"/>
                <a:gd name="csY0" fmla="*/ 300606 h 491596"/>
                <a:gd name="csX1" fmla="*/ 444926 w 1151467"/>
                <a:gd name="csY1" fmla="*/ 332846 h 491596"/>
                <a:gd name="csX2" fmla="*/ 501017 w 1151467"/>
                <a:gd name="csY2" fmla="*/ 369888 h 491596"/>
                <a:gd name="csX3" fmla="*/ 557638 w 1151467"/>
                <a:gd name="csY3" fmla="*/ 440796 h 491596"/>
                <a:gd name="csX4" fmla="*/ 607909 w 1151467"/>
                <a:gd name="csY4" fmla="*/ 0 h 491596"/>
                <a:gd name="csX5" fmla="*/ 678817 w 1151467"/>
                <a:gd name="csY5" fmla="*/ 491596 h 491596"/>
                <a:gd name="csX6" fmla="*/ 753959 w 1151467"/>
                <a:gd name="csY6" fmla="*/ 362480 h 491596"/>
                <a:gd name="csX7" fmla="*/ 815343 w 1151467"/>
                <a:gd name="csY7" fmla="*/ 316971 h 491596"/>
                <a:gd name="csX8" fmla="*/ 1151467 w 1151467"/>
                <a:gd name="csY8" fmla="*/ 330771 h 491596"/>
                <a:gd name="csX0" fmla="*/ 0 w 1141942"/>
                <a:gd name="csY0" fmla="*/ 314894 h 491596"/>
                <a:gd name="csX1" fmla="*/ 435401 w 1141942"/>
                <a:gd name="csY1" fmla="*/ 332846 h 491596"/>
                <a:gd name="csX2" fmla="*/ 491492 w 1141942"/>
                <a:gd name="csY2" fmla="*/ 369888 h 491596"/>
                <a:gd name="csX3" fmla="*/ 548113 w 1141942"/>
                <a:gd name="csY3" fmla="*/ 440796 h 491596"/>
                <a:gd name="csX4" fmla="*/ 598384 w 1141942"/>
                <a:gd name="csY4" fmla="*/ 0 h 491596"/>
                <a:gd name="csX5" fmla="*/ 669292 w 1141942"/>
                <a:gd name="csY5" fmla="*/ 491596 h 491596"/>
                <a:gd name="csX6" fmla="*/ 744434 w 1141942"/>
                <a:gd name="csY6" fmla="*/ 362480 h 491596"/>
                <a:gd name="csX7" fmla="*/ 805818 w 1141942"/>
                <a:gd name="csY7" fmla="*/ 316971 h 491596"/>
                <a:gd name="csX8" fmla="*/ 1141942 w 1141942"/>
                <a:gd name="csY8" fmla="*/ 330771 h 491596"/>
                <a:gd name="csX0" fmla="*/ 0 w 1141942"/>
                <a:gd name="csY0" fmla="*/ 314894 h 491596"/>
                <a:gd name="csX1" fmla="*/ 435401 w 1141942"/>
                <a:gd name="csY1" fmla="*/ 332846 h 491596"/>
                <a:gd name="csX2" fmla="*/ 491492 w 1141942"/>
                <a:gd name="csY2" fmla="*/ 369888 h 491596"/>
                <a:gd name="csX3" fmla="*/ 548113 w 1141942"/>
                <a:gd name="csY3" fmla="*/ 440796 h 491596"/>
                <a:gd name="csX4" fmla="*/ 598384 w 1141942"/>
                <a:gd name="csY4" fmla="*/ 0 h 491596"/>
                <a:gd name="csX5" fmla="*/ 669292 w 1141942"/>
                <a:gd name="csY5" fmla="*/ 491596 h 491596"/>
                <a:gd name="csX6" fmla="*/ 744434 w 1141942"/>
                <a:gd name="csY6" fmla="*/ 362480 h 491596"/>
                <a:gd name="csX7" fmla="*/ 805818 w 1141942"/>
                <a:gd name="csY7" fmla="*/ 316971 h 491596"/>
                <a:gd name="csX8" fmla="*/ 1141942 w 1141942"/>
                <a:gd name="csY8" fmla="*/ 330771 h 491596"/>
                <a:gd name="csX0" fmla="*/ 0 w 805988"/>
                <a:gd name="csY0" fmla="*/ 337628 h 491596"/>
                <a:gd name="csX1" fmla="*/ 99447 w 805988"/>
                <a:gd name="csY1" fmla="*/ 332846 h 491596"/>
                <a:gd name="csX2" fmla="*/ 155538 w 805988"/>
                <a:gd name="csY2" fmla="*/ 369888 h 491596"/>
                <a:gd name="csX3" fmla="*/ 212159 w 805988"/>
                <a:gd name="csY3" fmla="*/ 440796 h 491596"/>
                <a:gd name="csX4" fmla="*/ 262430 w 805988"/>
                <a:gd name="csY4" fmla="*/ 0 h 491596"/>
                <a:gd name="csX5" fmla="*/ 333338 w 805988"/>
                <a:gd name="csY5" fmla="*/ 491596 h 491596"/>
                <a:gd name="csX6" fmla="*/ 408480 w 805988"/>
                <a:gd name="csY6" fmla="*/ 362480 h 491596"/>
                <a:gd name="csX7" fmla="*/ 469864 w 805988"/>
                <a:gd name="csY7" fmla="*/ 316971 h 491596"/>
                <a:gd name="csX8" fmla="*/ 805988 w 805988"/>
                <a:gd name="csY8" fmla="*/ 330771 h 491596"/>
                <a:gd name="csX0" fmla="*/ 0 w 805988"/>
                <a:gd name="csY0" fmla="*/ 337628 h 491596"/>
                <a:gd name="csX1" fmla="*/ 99447 w 805988"/>
                <a:gd name="csY1" fmla="*/ 332846 h 491596"/>
                <a:gd name="csX2" fmla="*/ 155538 w 805988"/>
                <a:gd name="csY2" fmla="*/ 369888 h 491596"/>
                <a:gd name="csX3" fmla="*/ 212159 w 805988"/>
                <a:gd name="csY3" fmla="*/ 440796 h 491596"/>
                <a:gd name="csX4" fmla="*/ 262430 w 805988"/>
                <a:gd name="csY4" fmla="*/ 0 h 491596"/>
                <a:gd name="csX5" fmla="*/ 333338 w 805988"/>
                <a:gd name="csY5" fmla="*/ 491596 h 491596"/>
                <a:gd name="csX6" fmla="*/ 408480 w 805988"/>
                <a:gd name="csY6" fmla="*/ 362480 h 491596"/>
                <a:gd name="csX7" fmla="*/ 469864 w 805988"/>
                <a:gd name="csY7" fmla="*/ 316971 h 491596"/>
                <a:gd name="csX8" fmla="*/ 805988 w 805988"/>
                <a:gd name="csY8" fmla="*/ 330771 h 491596"/>
                <a:gd name="csX0" fmla="*/ 0 w 634222"/>
                <a:gd name="csY0" fmla="*/ 337628 h 491596"/>
                <a:gd name="csX1" fmla="*/ 99447 w 634222"/>
                <a:gd name="csY1" fmla="*/ 332846 h 491596"/>
                <a:gd name="csX2" fmla="*/ 155538 w 634222"/>
                <a:gd name="csY2" fmla="*/ 369888 h 491596"/>
                <a:gd name="csX3" fmla="*/ 212159 w 634222"/>
                <a:gd name="csY3" fmla="*/ 440796 h 491596"/>
                <a:gd name="csX4" fmla="*/ 262430 w 634222"/>
                <a:gd name="csY4" fmla="*/ 0 h 491596"/>
                <a:gd name="csX5" fmla="*/ 333338 w 634222"/>
                <a:gd name="csY5" fmla="*/ 491596 h 491596"/>
                <a:gd name="csX6" fmla="*/ 408480 w 634222"/>
                <a:gd name="csY6" fmla="*/ 362480 h 491596"/>
                <a:gd name="csX7" fmla="*/ 469864 w 634222"/>
                <a:gd name="csY7" fmla="*/ 316971 h 491596"/>
                <a:gd name="csX8" fmla="*/ 634222 w 634222"/>
                <a:gd name="csY8" fmla="*/ 340875 h 491596"/>
                <a:gd name="csX0" fmla="*/ 0 w 634222"/>
                <a:gd name="csY0" fmla="*/ 337628 h 491596"/>
                <a:gd name="csX1" fmla="*/ 99447 w 634222"/>
                <a:gd name="csY1" fmla="*/ 332846 h 491596"/>
                <a:gd name="csX2" fmla="*/ 155538 w 634222"/>
                <a:gd name="csY2" fmla="*/ 369888 h 491596"/>
                <a:gd name="csX3" fmla="*/ 212159 w 634222"/>
                <a:gd name="csY3" fmla="*/ 440796 h 491596"/>
                <a:gd name="csX4" fmla="*/ 262430 w 634222"/>
                <a:gd name="csY4" fmla="*/ 0 h 491596"/>
                <a:gd name="csX5" fmla="*/ 333338 w 634222"/>
                <a:gd name="csY5" fmla="*/ 491596 h 491596"/>
                <a:gd name="csX6" fmla="*/ 408480 w 634222"/>
                <a:gd name="csY6" fmla="*/ 362480 h 491596"/>
                <a:gd name="csX7" fmla="*/ 469864 w 634222"/>
                <a:gd name="csY7" fmla="*/ 316971 h 491596"/>
                <a:gd name="csX8" fmla="*/ 634222 w 634222"/>
                <a:gd name="csY8" fmla="*/ 340875 h 491596"/>
                <a:gd name="csX0" fmla="*/ 0 w 634222"/>
                <a:gd name="csY0" fmla="*/ 337628 h 491596"/>
                <a:gd name="csX1" fmla="*/ 99447 w 634222"/>
                <a:gd name="csY1" fmla="*/ 332846 h 491596"/>
                <a:gd name="csX2" fmla="*/ 155538 w 634222"/>
                <a:gd name="csY2" fmla="*/ 369888 h 491596"/>
                <a:gd name="csX3" fmla="*/ 212159 w 634222"/>
                <a:gd name="csY3" fmla="*/ 440796 h 491596"/>
                <a:gd name="csX4" fmla="*/ 262430 w 634222"/>
                <a:gd name="csY4" fmla="*/ 0 h 491596"/>
                <a:gd name="csX5" fmla="*/ 333338 w 634222"/>
                <a:gd name="csY5" fmla="*/ 491596 h 491596"/>
                <a:gd name="csX6" fmla="*/ 408480 w 634222"/>
                <a:gd name="csY6" fmla="*/ 362480 h 491596"/>
                <a:gd name="csX7" fmla="*/ 469864 w 634222"/>
                <a:gd name="csY7" fmla="*/ 316971 h 491596"/>
                <a:gd name="csX8" fmla="*/ 634222 w 634222"/>
                <a:gd name="csY8" fmla="*/ 340875 h 491596"/>
                <a:gd name="csX0" fmla="*/ 0 w 634222"/>
                <a:gd name="csY0" fmla="*/ 337628 h 491596"/>
                <a:gd name="csX1" fmla="*/ 99447 w 634222"/>
                <a:gd name="csY1" fmla="*/ 332846 h 491596"/>
                <a:gd name="csX2" fmla="*/ 155538 w 634222"/>
                <a:gd name="csY2" fmla="*/ 369888 h 491596"/>
                <a:gd name="csX3" fmla="*/ 212159 w 634222"/>
                <a:gd name="csY3" fmla="*/ 440796 h 491596"/>
                <a:gd name="csX4" fmla="*/ 262430 w 634222"/>
                <a:gd name="csY4" fmla="*/ 0 h 491596"/>
                <a:gd name="csX5" fmla="*/ 333338 w 634222"/>
                <a:gd name="csY5" fmla="*/ 491596 h 491596"/>
                <a:gd name="csX6" fmla="*/ 408480 w 634222"/>
                <a:gd name="csY6" fmla="*/ 362480 h 491596"/>
                <a:gd name="csX7" fmla="*/ 469864 w 634222"/>
                <a:gd name="csY7" fmla="*/ 316971 h 491596"/>
                <a:gd name="csX8" fmla="*/ 634222 w 634222"/>
                <a:gd name="csY8" fmla="*/ 340875 h 491596"/>
                <a:gd name="csX0" fmla="*/ 0 w 530657"/>
                <a:gd name="csY0" fmla="*/ 337628 h 491596"/>
                <a:gd name="csX1" fmla="*/ 99447 w 530657"/>
                <a:gd name="csY1" fmla="*/ 332846 h 491596"/>
                <a:gd name="csX2" fmla="*/ 155538 w 530657"/>
                <a:gd name="csY2" fmla="*/ 369888 h 491596"/>
                <a:gd name="csX3" fmla="*/ 212159 w 530657"/>
                <a:gd name="csY3" fmla="*/ 440796 h 491596"/>
                <a:gd name="csX4" fmla="*/ 262430 w 530657"/>
                <a:gd name="csY4" fmla="*/ 0 h 491596"/>
                <a:gd name="csX5" fmla="*/ 333338 w 530657"/>
                <a:gd name="csY5" fmla="*/ 491596 h 491596"/>
                <a:gd name="csX6" fmla="*/ 408480 w 530657"/>
                <a:gd name="csY6" fmla="*/ 362480 h 491596"/>
                <a:gd name="csX7" fmla="*/ 469864 w 530657"/>
                <a:gd name="csY7" fmla="*/ 316971 h 491596"/>
                <a:gd name="csX8" fmla="*/ 530657 w 530657"/>
                <a:gd name="csY8" fmla="*/ 333297 h 491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0657" h="491596">
                  <a:moveTo>
                    <a:pt x="0" y="337628"/>
                  </a:moveTo>
                  <a:cubicBezTo>
                    <a:pt x="60965" y="332192"/>
                    <a:pt x="49546" y="358870"/>
                    <a:pt x="99447" y="332846"/>
                  </a:cubicBezTo>
                  <a:cubicBezTo>
                    <a:pt x="135061" y="349684"/>
                    <a:pt x="122730" y="371829"/>
                    <a:pt x="155538" y="369888"/>
                  </a:cubicBezTo>
                  <a:cubicBezTo>
                    <a:pt x="185171" y="406047"/>
                    <a:pt x="181115" y="503591"/>
                    <a:pt x="212159" y="440796"/>
                  </a:cubicBezTo>
                  <a:cubicBezTo>
                    <a:pt x="243203" y="378001"/>
                    <a:pt x="240558" y="178153"/>
                    <a:pt x="262430" y="0"/>
                  </a:cubicBezTo>
                  <a:cubicBezTo>
                    <a:pt x="305451" y="223390"/>
                    <a:pt x="294339" y="375613"/>
                    <a:pt x="333338" y="491596"/>
                  </a:cubicBezTo>
                  <a:cubicBezTo>
                    <a:pt x="374083" y="377473"/>
                    <a:pt x="345845" y="367324"/>
                    <a:pt x="408480" y="362480"/>
                  </a:cubicBezTo>
                  <a:cubicBezTo>
                    <a:pt x="439172" y="363363"/>
                    <a:pt x="414990" y="335750"/>
                    <a:pt x="469864" y="316971"/>
                  </a:cubicBezTo>
                  <a:cubicBezTo>
                    <a:pt x="509354" y="352308"/>
                    <a:pt x="460638" y="337436"/>
                    <a:pt x="530657" y="333297"/>
                  </a:cubicBezTo>
                </a:path>
              </a:pathLst>
            </a:custGeom>
            <a:noFill/>
            <a:ln w="38100">
              <a:solidFill>
                <a:srgbClr val="FF00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113" name="Graphic 112" descr="Question Mark with solid fill">
              <a:extLst>
                <a:ext uri="{FF2B5EF4-FFF2-40B4-BE49-F238E27FC236}">
                  <a16:creationId xmlns:a16="http://schemas.microsoft.com/office/drawing/2014/main" id="{CB51BBE4-852E-9E28-A77F-83C550CF86F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850963" y="5117306"/>
              <a:ext cx="623245" cy="623245"/>
            </a:xfrm>
            <a:prstGeom prst="rect">
              <a:avLst/>
            </a:prstGeom>
          </p:spPr>
        </p:pic>
        <p:pic>
          <p:nvPicPr>
            <p:cNvPr id="114" name="Graphic 113" descr="Question Mark with solid fill">
              <a:extLst>
                <a:ext uri="{FF2B5EF4-FFF2-40B4-BE49-F238E27FC236}">
                  <a16:creationId xmlns:a16="http://schemas.microsoft.com/office/drawing/2014/main" id="{8454C42A-7CDE-D494-851F-31A5D6E4222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07021" y="2285631"/>
              <a:ext cx="623245" cy="623245"/>
            </a:xfrm>
            <a:prstGeom prst="rect">
              <a:avLst/>
            </a:prstGeom>
          </p:spPr>
        </p:pic>
        <p:pic>
          <p:nvPicPr>
            <p:cNvPr id="115" name="Graphic 114" descr="Question Mark with solid fill">
              <a:extLst>
                <a:ext uri="{FF2B5EF4-FFF2-40B4-BE49-F238E27FC236}">
                  <a16:creationId xmlns:a16="http://schemas.microsoft.com/office/drawing/2014/main" id="{61ABC18E-2724-68E1-B941-3455C4D56D6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391595" y="2565682"/>
              <a:ext cx="623245" cy="623245"/>
            </a:xfrm>
            <a:prstGeom prst="rect">
              <a:avLst/>
            </a:prstGeom>
          </p:spPr>
        </p:pic>
        <p:pic>
          <p:nvPicPr>
            <p:cNvPr id="116" name="Graphic 115" descr="Question Mark with solid fill">
              <a:extLst>
                <a:ext uri="{FF2B5EF4-FFF2-40B4-BE49-F238E27FC236}">
                  <a16:creationId xmlns:a16="http://schemas.microsoft.com/office/drawing/2014/main" id="{9C1CFEAC-A0F9-D359-FCC3-32E04EE13E9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180335" y="2786279"/>
              <a:ext cx="623245" cy="623245"/>
            </a:xfrm>
            <a:prstGeom prst="rect">
              <a:avLst/>
            </a:prstGeom>
          </p:spPr>
        </p:pic>
        <p:pic>
          <p:nvPicPr>
            <p:cNvPr id="117" name="Graphic 116" descr="Question Mark with solid fill">
              <a:extLst>
                <a:ext uri="{FF2B5EF4-FFF2-40B4-BE49-F238E27FC236}">
                  <a16:creationId xmlns:a16="http://schemas.microsoft.com/office/drawing/2014/main" id="{3E66C603-F06A-6751-FE11-30C39E36677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186296" y="2361159"/>
              <a:ext cx="623245" cy="623245"/>
            </a:xfrm>
            <a:prstGeom prst="rect">
              <a:avLst/>
            </a:prstGeom>
          </p:spPr>
        </p:pic>
      </p:grpSp>
      <p:grpSp>
        <p:nvGrpSpPr>
          <p:cNvPr id="40" name="Group 39">
            <a:extLst>
              <a:ext uri="{FF2B5EF4-FFF2-40B4-BE49-F238E27FC236}">
                <a16:creationId xmlns:a16="http://schemas.microsoft.com/office/drawing/2014/main" id="{9573A336-45B6-6068-328D-57C84EECDD8F}"/>
              </a:ext>
            </a:extLst>
          </p:cNvPr>
          <p:cNvGrpSpPr/>
          <p:nvPr/>
        </p:nvGrpSpPr>
        <p:grpSpPr>
          <a:xfrm>
            <a:off x="4668349" y="2401241"/>
            <a:ext cx="3263265" cy="3263265"/>
            <a:chOff x="4056100" y="1922116"/>
            <a:chExt cx="3878120" cy="3878121"/>
          </a:xfrm>
        </p:grpSpPr>
        <p:sp>
          <p:nvSpPr>
            <p:cNvPr id="152" name="Arc 151">
              <a:extLst>
                <a:ext uri="{FF2B5EF4-FFF2-40B4-BE49-F238E27FC236}">
                  <a16:creationId xmlns:a16="http://schemas.microsoft.com/office/drawing/2014/main" id="{B42100C7-646F-B496-116B-52DA05E02AA7}"/>
                </a:ext>
              </a:extLst>
            </p:cNvPr>
            <p:cNvSpPr/>
            <p:nvPr/>
          </p:nvSpPr>
          <p:spPr bwMode="auto">
            <a:xfrm rot="10800000">
              <a:off x="4492255" y="2374488"/>
              <a:ext cx="2953751" cy="2953751"/>
            </a:xfrm>
            <a:prstGeom prst="arc">
              <a:avLst>
                <a:gd name="adj1" fmla="val 13442395"/>
                <a:gd name="adj2" fmla="val 19038725"/>
              </a:avLst>
            </a:prstGeom>
            <a:noFill/>
            <a:ln w="76200">
              <a:solidFill>
                <a:schemeClr val="tx1"/>
              </a:solidFill>
              <a:round/>
              <a:headEnd/>
              <a:tailEnd type="arrow"/>
            </a:ln>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51" name="Arc 150">
              <a:extLst>
                <a:ext uri="{FF2B5EF4-FFF2-40B4-BE49-F238E27FC236}">
                  <a16:creationId xmlns:a16="http://schemas.microsoft.com/office/drawing/2014/main" id="{9C20C2DB-3FD6-D7B4-833D-3408C4E7E345}"/>
                </a:ext>
              </a:extLst>
            </p:cNvPr>
            <p:cNvSpPr/>
            <p:nvPr/>
          </p:nvSpPr>
          <p:spPr bwMode="auto">
            <a:xfrm>
              <a:off x="4502330" y="2220398"/>
              <a:ext cx="2953751" cy="2953751"/>
            </a:xfrm>
            <a:prstGeom prst="arc">
              <a:avLst>
                <a:gd name="adj1" fmla="val 13442395"/>
                <a:gd name="adj2" fmla="val 19038725"/>
              </a:avLst>
            </a:prstGeom>
            <a:noFill/>
            <a:ln w="76200">
              <a:solidFill>
                <a:schemeClr val="tx1"/>
              </a:solidFill>
              <a:round/>
              <a:headEnd/>
              <a:tailEnd type="arrow"/>
            </a:ln>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4" name="Arc 143">
              <a:extLst>
                <a:ext uri="{FF2B5EF4-FFF2-40B4-BE49-F238E27FC236}">
                  <a16:creationId xmlns:a16="http://schemas.microsoft.com/office/drawing/2014/main" id="{B264B4D2-A5AC-643A-9188-5B167D5C368B}"/>
                </a:ext>
              </a:extLst>
            </p:cNvPr>
            <p:cNvSpPr/>
            <p:nvPr/>
          </p:nvSpPr>
          <p:spPr bwMode="auto">
            <a:xfrm>
              <a:off x="4056100" y="1922116"/>
              <a:ext cx="3878120" cy="3878121"/>
            </a:xfrm>
            <a:prstGeom prst="arc">
              <a:avLst>
                <a:gd name="adj1" fmla="val 12850673"/>
                <a:gd name="adj2" fmla="val 12079573"/>
              </a:avLst>
            </a:prstGeom>
            <a:noFill/>
            <a:ln w="19050">
              <a:solidFill>
                <a:srgbClr val="08476F"/>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126" name="Group 125">
              <a:extLst>
                <a:ext uri="{FF2B5EF4-FFF2-40B4-BE49-F238E27FC236}">
                  <a16:creationId xmlns:a16="http://schemas.microsoft.com/office/drawing/2014/main" id="{662E5F21-10BC-E293-E471-9A972D5CED09}"/>
                </a:ext>
              </a:extLst>
            </p:cNvPr>
            <p:cNvGrpSpPr/>
            <p:nvPr/>
          </p:nvGrpSpPr>
          <p:grpSpPr>
            <a:xfrm>
              <a:off x="4107716" y="2023224"/>
              <a:ext cx="3645412" cy="3684525"/>
              <a:chOff x="4634354" y="3205669"/>
              <a:chExt cx="2778064" cy="2807870"/>
            </a:xfrm>
          </p:grpSpPr>
          <p:pic>
            <p:nvPicPr>
              <p:cNvPr id="123" name="Picture 122" descr="A picture containing scene&#10;&#10;AI-generated content may be incorrect.">
                <a:extLst>
                  <a:ext uri="{FF2B5EF4-FFF2-40B4-BE49-F238E27FC236}">
                    <a16:creationId xmlns:a16="http://schemas.microsoft.com/office/drawing/2014/main" id="{B67682D1-3B26-4F25-FF81-0FDD8E1CE6B0}"/>
                  </a:ext>
                </a:extLst>
              </p:cNvPr>
              <p:cNvPicPr>
                <a:picLocks noChangeAspect="1"/>
              </p:cNvPicPr>
              <p:nvPr/>
            </p:nvPicPr>
            <p:blipFill>
              <a:blip r:embed="rId11" cstate="print">
                <a:extLst>
                  <a:ext uri="{28A0092B-C50C-407E-A947-70E740481C1C}">
                    <a14:useLocalDpi xmlns:a14="http://schemas.microsoft.com/office/drawing/2010/main" val="0"/>
                  </a:ext>
                </a:extLst>
              </a:blip>
              <a:srcRect l="18337" t="-4154" r="18541" b="3397"/>
              <a:stretch>
                <a:fillRect/>
              </a:stretch>
            </p:blipFill>
            <p:spPr>
              <a:xfrm>
                <a:off x="6266561" y="3598526"/>
                <a:ext cx="1125798" cy="1791504"/>
              </a:xfrm>
              <a:prstGeom prst="roundRect">
                <a:avLst>
                  <a:gd name="adj" fmla="val 9139"/>
                </a:avLst>
              </a:prstGeom>
              <a:effectLst>
                <a:softEdge rad="203200"/>
              </a:effectLst>
            </p:spPr>
          </p:pic>
          <p:grpSp>
            <p:nvGrpSpPr>
              <p:cNvPr id="92" name="Group 91">
                <a:extLst>
                  <a:ext uri="{FF2B5EF4-FFF2-40B4-BE49-F238E27FC236}">
                    <a16:creationId xmlns:a16="http://schemas.microsoft.com/office/drawing/2014/main" id="{39FF6DFF-ABC0-7FC9-4D15-B52F426BB06E}"/>
                  </a:ext>
                </a:extLst>
              </p:cNvPr>
              <p:cNvGrpSpPr/>
              <p:nvPr/>
            </p:nvGrpSpPr>
            <p:grpSpPr>
              <a:xfrm>
                <a:off x="4634354" y="3205669"/>
                <a:ext cx="2778064" cy="2694554"/>
                <a:chOff x="4578139" y="4221216"/>
                <a:chExt cx="1214028" cy="1177535"/>
              </a:xfrm>
            </p:grpSpPr>
            <p:grpSp>
              <p:nvGrpSpPr>
                <p:cNvPr id="89" name="Group 88">
                  <a:extLst>
                    <a:ext uri="{FF2B5EF4-FFF2-40B4-BE49-F238E27FC236}">
                      <a16:creationId xmlns:a16="http://schemas.microsoft.com/office/drawing/2014/main" id="{BF6CCA5E-C8FB-8F0B-5E83-D59592219B98}"/>
                    </a:ext>
                  </a:extLst>
                </p:cNvPr>
                <p:cNvGrpSpPr/>
                <p:nvPr/>
              </p:nvGrpSpPr>
              <p:grpSpPr>
                <a:xfrm>
                  <a:off x="4588465" y="4437634"/>
                  <a:ext cx="1203702" cy="721389"/>
                  <a:chOff x="4703046" y="4284712"/>
                  <a:chExt cx="1203702" cy="721389"/>
                </a:xfrm>
              </p:grpSpPr>
              <p:sp>
                <p:nvSpPr>
                  <p:cNvPr id="61" name="Rectangle: Rounded Corners 60">
                    <a:extLst>
                      <a:ext uri="{FF2B5EF4-FFF2-40B4-BE49-F238E27FC236}">
                        <a16:creationId xmlns:a16="http://schemas.microsoft.com/office/drawing/2014/main" id="{1784359E-8F9D-59C7-E801-91F8FD3BD37B}"/>
                      </a:ext>
                    </a:extLst>
                  </p:cNvPr>
                  <p:cNvSpPr/>
                  <p:nvPr/>
                </p:nvSpPr>
                <p:spPr>
                  <a:xfrm>
                    <a:off x="4703046" y="4284712"/>
                    <a:ext cx="531967" cy="301945"/>
                  </a:xfrm>
                  <a:prstGeom prst="round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497D"/>
                        </a:solidFill>
                        <a:effectLst/>
                        <a:uLnTx/>
                        <a:uFillTx/>
                        <a:latin typeface="Arial"/>
                        <a:ea typeface="+mn-ea"/>
                        <a:cs typeface="Arial"/>
                      </a:rPr>
                      <a:t>Physiology &amp; Operational Context</a:t>
                    </a:r>
                    <a:endParaRPr kumimoji="0" lang="en-US" sz="1400" b="0" i="0" u="none" strike="noStrike" kern="1200" cap="none" spc="0" normalizeH="0" baseline="0" noProof="0">
                      <a:ln>
                        <a:noFill/>
                      </a:ln>
                      <a:solidFill>
                        <a:srgbClr val="1F497D"/>
                      </a:solidFill>
                      <a:effectLst/>
                      <a:uLnTx/>
                      <a:uFillTx/>
                      <a:latin typeface="Tahoma"/>
                      <a:ea typeface="+mn-ea"/>
                      <a:cs typeface="+mn-cs"/>
                    </a:endParaRPr>
                  </a:p>
                </p:txBody>
              </p:sp>
              <p:sp>
                <p:nvSpPr>
                  <p:cNvPr id="62" name="Rectangle: Rounded Corners 61">
                    <a:extLst>
                      <a:ext uri="{FF2B5EF4-FFF2-40B4-BE49-F238E27FC236}">
                        <a16:creationId xmlns:a16="http://schemas.microsoft.com/office/drawing/2014/main" id="{4A0745BF-493A-2448-83A8-C3A96DAA44C3}"/>
                      </a:ext>
                    </a:extLst>
                  </p:cNvPr>
                  <p:cNvSpPr/>
                  <p:nvPr/>
                </p:nvSpPr>
                <p:spPr>
                  <a:xfrm>
                    <a:off x="5409752" y="4813778"/>
                    <a:ext cx="496996" cy="191187"/>
                  </a:xfrm>
                  <a:prstGeom prst="round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rgbClr val="1F497D"/>
                        </a:solidFill>
                        <a:effectLst/>
                        <a:uLnTx/>
                        <a:uFillTx/>
                        <a:latin typeface="Arial"/>
                        <a:ea typeface="+mn-ea"/>
                        <a:cs typeface="Arial"/>
                      </a:rPr>
                      <a:t>Computational Model</a:t>
                    </a:r>
                    <a:endParaRPr kumimoji="0" lang="en-US" sz="1400" b="0" i="0" u="none" strike="noStrike" kern="1200" cap="none" spc="0" normalizeH="0" baseline="0" noProof="0">
                      <a:ln>
                        <a:noFill/>
                      </a:ln>
                      <a:solidFill>
                        <a:srgbClr val="1F497D"/>
                      </a:solidFill>
                      <a:effectLst/>
                      <a:uLnTx/>
                      <a:uFillTx/>
                      <a:latin typeface="Tahoma"/>
                      <a:ea typeface="+mn-ea"/>
                      <a:cs typeface="+mn-cs"/>
                    </a:endParaRPr>
                  </a:p>
                </p:txBody>
              </p:sp>
              <p:pic>
                <p:nvPicPr>
                  <p:cNvPr id="52" name="Picture 51">
                    <a:extLst>
                      <a:ext uri="{FF2B5EF4-FFF2-40B4-BE49-F238E27FC236}">
                        <a16:creationId xmlns:a16="http://schemas.microsoft.com/office/drawing/2014/main" id="{2ECC7510-5CC6-E934-F3B8-0124D9A79317}"/>
                      </a:ext>
                    </a:extLst>
                  </p:cNvPr>
                  <p:cNvPicPr>
                    <a:picLocks noChangeAspect="1"/>
                  </p:cNvPicPr>
                  <p:nvPr/>
                </p:nvPicPr>
                <p:blipFill>
                  <a:blip r:embed="rId12" cstate="print">
                    <a:extLst>
                      <a:ext uri="{28A0092B-C50C-407E-A947-70E740481C1C}">
                        <a14:useLocalDpi xmlns:a14="http://schemas.microsoft.com/office/drawing/2010/main"/>
                      </a:ext>
                    </a:extLst>
                  </a:blip>
                  <a:srcRect l="9826" t="5140" r="6670" b="6014"/>
                  <a:stretch>
                    <a:fillRect/>
                  </a:stretch>
                </p:blipFill>
                <p:spPr>
                  <a:xfrm>
                    <a:off x="4767149" y="4586606"/>
                    <a:ext cx="403761" cy="419495"/>
                  </a:xfrm>
                  <a:prstGeom prst="rect">
                    <a:avLst/>
                  </a:prstGeom>
                </p:spPr>
              </p:pic>
            </p:grpSp>
            <p:sp>
              <p:nvSpPr>
                <p:cNvPr id="90" name="TextBox 89">
                  <a:extLst>
                    <a:ext uri="{FF2B5EF4-FFF2-40B4-BE49-F238E27FC236}">
                      <a16:creationId xmlns:a16="http://schemas.microsoft.com/office/drawing/2014/main" id="{6169A97F-48CF-DD6D-3A73-3B9C6F4A5A66}"/>
                    </a:ext>
                  </a:extLst>
                </p:cNvPr>
                <p:cNvSpPr txBox="1"/>
                <p:nvPr/>
              </p:nvSpPr>
              <p:spPr>
                <a:xfrm>
                  <a:off x="5020403" y="4221216"/>
                  <a:ext cx="346625" cy="188677"/>
                </a:xfrm>
                <a:prstGeom prst="roundRect">
                  <a:avLst/>
                </a:prstGeom>
                <a:solidFill>
                  <a:schemeClr val="tx1"/>
                </a:solid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a:ea typeface="+mn-ea"/>
                      <a:cs typeface="Arial"/>
                      <a:sym typeface="Wingdings"/>
                    </a:rPr>
                    <a:t>Sensor Fusion</a:t>
                  </a:r>
                  <a:endParaRPr kumimoji="0" lang="en-US" sz="1400" b="0" i="0" u="none" strike="noStrike" kern="0" cap="none" spc="0" normalizeH="0" baseline="0" noProof="0">
                    <a:ln>
                      <a:noFill/>
                    </a:ln>
                    <a:solidFill>
                      <a:prstClr val="white"/>
                    </a:solidFill>
                    <a:effectLst/>
                    <a:uLnTx/>
                    <a:uFillTx/>
                    <a:latin typeface="Arial"/>
                    <a:ea typeface="Calibri"/>
                    <a:cs typeface="Arial"/>
                    <a:sym typeface="Wingdings"/>
                  </a:endParaRPr>
                </a:p>
              </p:txBody>
            </p:sp>
            <p:sp>
              <p:nvSpPr>
                <p:cNvPr id="91" name="TextBox 90">
                  <a:extLst>
                    <a:ext uri="{FF2B5EF4-FFF2-40B4-BE49-F238E27FC236}">
                      <a16:creationId xmlns:a16="http://schemas.microsoft.com/office/drawing/2014/main" id="{2CD42A01-7C10-3DE3-D8E3-1200DFC64907}"/>
                    </a:ext>
                  </a:extLst>
                </p:cNvPr>
                <p:cNvSpPr txBox="1"/>
                <p:nvPr/>
              </p:nvSpPr>
              <p:spPr>
                <a:xfrm>
                  <a:off x="4578139" y="5313483"/>
                  <a:ext cx="488894" cy="85268"/>
                </a:xfrm>
                <a:prstGeom prst="rect">
                  <a:avLst/>
                </a:prstGeom>
                <a:solidFill>
                  <a:schemeClr val="bg1"/>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a:ln>
                        <a:noFill/>
                      </a:ln>
                      <a:solidFill>
                        <a:srgbClr val="1F497D"/>
                      </a:solidFill>
                      <a:effectLst>
                        <a:glow rad="139700">
                          <a:srgbClr val="8CF0FA">
                            <a:alpha val="40000"/>
                          </a:srgbClr>
                        </a:glow>
                      </a:effectLst>
                      <a:uLnTx/>
                      <a:uFillTx/>
                      <a:latin typeface="Arial"/>
                      <a:ea typeface="+mn-ea"/>
                      <a:cs typeface="Arial"/>
                    </a:rPr>
                    <a:t>Intervention</a:t>
                  </a:r>
                  <a:endParaRPr kumimoji="0" lang="en-US" sz="1400" b="0" i="0" u="none" strike="noStrike" kern="0" cap="none" spc="0" normalizeH="0" baseline="0" noProof="0">
                    <a:ln>
                      <a:noFill/>
                    </a:ln>
                    <a:solidFill>
                      <a:srgbClr val="1F497D"/>
                    </a:solidFill>
                    <a:effectLst>
                      <a:glow rad="139700">
                        <a:srgbClr val="8CF0FA">
                          <a:alpha val="40000"/>
                        </a:srgbClr>
                      </a:glow>
                    </a:effectLst>
                    <a:uLnTx/>
                    <a:uFillTx/>
                    <a:latin typeface="Arial"/>
                    <a:ea typeface="Calibri"/>
                    <a:cs typeface="Arial"/>
                    <a:sym typeface="Wingdings"/>
                  </a:endParaRPr>
                </a:p>
              </p:txBody>
            </p:sp>
          </p:grpSp>
          <p:sp>
            <p:nvSpPr>
              <p:cNvPr id="121" name="Oval 120">
                <a:extLst>
                  <a:ext uri="{FF2B5EF4-FFF2-40B4-BE49-F238E27FC236}">
                    <a16:creationId xmlns:a16="http://schemas.microsoft.com/office/drawing/2014/main" id="{E95C1BF3-18DD-7242-CB2F-CBD76752257A}"/>
                  </a:ext>
                </a:extLst>
              </p:cNvPr>
              <p:cNvSpPr/>
              <p:nvPr/>
            </p:nvSpPr>
            <p:spPr>
              <a:xfrm>
                <a:off x="5726448" y="5316998"/>
                <a:ext cx="696541" cy="696541"/>
              </a:xfrm>
              <a:prstGeom prst="ellipse">
                <a:avLst/>
              </a:prstGeom>
              <a:solidFill>
                <a:schemeClr val="tx1"/>
              </a:solidFill>
              <a:ln w="38100">
                <a:solidFill>
                  <a:srgbClr val="8CF0F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a:ea typeface="+mn-ea"/>
                  <a:cs typeface="+mn-cs"/>
                </a:endParaRPr>
              </a:p>
            </p:txBody>
          </p:sp>
          <p:pic>
            <p:nvPicPr>
              <p:cNvPr id="120" name="Graphic 119" descr="Needle with solid fill">
                <a:extLst>
                  <a:ext uri="{FF2B5EF4-FFF2-40B4-BE49-F238E27FC236}">
                    <a16:creationId xmlns:a16="http://schemas.microsoft.com/office/drawing/2014/main" id="{A17AC74F-79D8-25FC-2E9E-F471CDEC6BF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839206" y="5393138"/>
                <a:ext cx="517104" cy="517104"/>
              </a:xfrm>
              <a:prstGeom prst="rect">
                <a:avLst/>
              </a:prstGeom>
            </p:spPr>
          </p:pic>
          <p:sp>
            <p:nvSpPr>
              <p:cNvPr id="122" name="TextBox 121">
                <a:extLst>
                  <a:ext uri="{FF2B5EF4-FFF2-40B4-BE49-F238E27FC236}">
                    <a16:creationId xmlns:a16="http://schemas.microsoft.com/office/drawing/2014/main" id="{853513F4-960C-64FE-F4DE-6A74CF86E0D0}"/>
                  </a:ext>
                </a:extLst>
              </p:cNvPr>
              <p:cNvSpPr txBox="1"/>
              <p:nvPr/>
            </p:nvSpPr>
            <p:spPr>
              <a:xfrm>
                <a:off x="6416800" y="5710412"/>
                <a:ext cx="880159" cy="195119"/>
              </a:xfrm>
              <a:prstGeom prst="rect">
                <a:avLst/>
              </a:prstGeom>
              <a:solidFill>
                <a:schemeClr val="bg1"/>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a:ln>
                      <a:noFill/>
                    </a:ln>
                    <a:solidFill>
                      <a:srgbClr val="1F497D"/>
                    </a:solidFill>
                    <a:effectLst>
                      <a:glow rad="139700">
                        <a:srgbClr val="8CF0FA">
                          <a:alpha val="40000"/>
                        </a:srgbClr>
                      </a:glow>
                    </a:effectLst>
                    <a:uLnTx/>
                    <a:uFillTx/>
                    <a:latin typeface="Arial"/>
                    <a:ea typeface="+mn-ea"/>
                    <a:cs typeface="Arial"/>
                  </a:rPr>
                  <a:t>Guidance</a:t>
                </a:r>
                <a:endParaRPr kumimoji="0" lang="en-US" sz="1400" b="0" i="0" u="none" strike="noStrike" kern="0" cap="none" spc="0" normalizeH="0" baseline="0" noProof="0">
                  <a:ln>
                    <a:noFill/>
                  </a:ln>
                  <a:solidFill>
                    <a:srgbClr val="1F497D"/>
                  </a:solidFill>
                  <a:effectLst>
                    <a:glow rad="139700">
                      <a:srgbClr val="8CF0FA">
                        <a:alpha val="40000"/>
                      </a:srgbClr>
                    </a:glow>
                  </a:effectLst>
                  <a:uLnTx/>
                  <a:uFillTx/>
                  <a:latin typeface="Arial"/>
                  <a:ea typeface="Calibri"/>
                  <a:cs typeface="Arial"/>
                  <a:sym typeface="Wingdings"/>
                </a:endParaRPr>
              </a:p>
            </p:txBody>
          </p:sp>
        </p:grpSp>
      </p:grpSp>
      <p:sp>
        <p:nvSpPr>
          <p:cNvPr id="127" name="TextBox 126">
            <a:extLst>
              <a:ext uri="{FF2B5EF4-FFF2-40B4-BE49-F238E27FC236}">
                <a16:creationId xmlns:a16="http://schemas.microsoft.com/office/drawing/2014/main" id="{35F46BA3-B06C-25C6-B57D-70B47F99FEF9}"/>
              </a:ext>
            </a:extLst>
          </p:cNvPr>
          <p:cNvSpPr txBox="1"/>
          <p:nvPr/>
        </p:nvSpPr>
        <p:spPr>
          <a:xfrm>
            <a:off x="4862101" y="1414375"/>
            <a:ext cx="2810072" cy="738664"/>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ea typeface="+mn-ea"/>
                <a:cs typeface="Arial"/>
                <a:sym typeface="Wingdings"/>
              </a:rPr>
              <a:t>Objective</a:t>
            </a:r>
            <a:br>
              <a:rPr kumimoji="0" lang="en-US" sz="1600" b="1" i="0" u="none" strike="noStrike" kern="0" cap="none" spc="0" normalizeH="0" baseline="0" noProof="0">
                <a:ln>
                  <a:noFill/>
                </a:ln>
                <a:solidFill>
                  <a:prstClr val="black"/>
                </a:solidFill>
                <a:effectLst/>
                <a:uLnTx/>
                <a:uFillTx/>
                <a:latin typeface="Arial"/>
                <a:ea typeface="+mn-ea"/>
                <a:cs typeface="Arial"/>
                <a:sym typeface="Wingdings"/>
              </a:rPr>
            </a:br>
            <a:r>
              <a:rPr kumimoji="0" lang="en-US" sz="1600" b="0" i="0" u="none" strike="noStrike" kern="0" cap="none" spc="0" normalizeH="0" baseline="0" noProof="0">
                <a:ln>
                  <a:noFill/>
                </a:ln>
                <a:solidFill>
                  <a:prstClr val="black"/>
                </a:solidFill>
                <a:effectLst/>
                <a:uLnTx/>
                <a:uFillTx/>
                <a:latin typeface="Arial"/>
                <a:ea typeface="+mn-ea"/>
                <a:cs typeface="Arial"/>
                <a:sym typeface="Wingdings"/>
              </a:rPr>
              <a:t>Predictive physiology for austere medicine</a:t>
            </a:r>
            <a:endParaRPr kumimoji="0" lang="en-US" sz="1600" b="0" i="0" u="none" strike="noStrike" kern="0" cap="none" spc="0" normalizeH="0" baseline="0" noProof="0">
              <a:ln>
                <a:noFill/>
              </a:ln>
              <a:solidFill>
                <a:prstClr val="black"/>
              </a:solidFill>
              <a:effectLst/>
              <a:uLnTx/>
              <a:uFillTx/>
              <a:latin typeface="Arial"/>
              <a:ea typeface="Calibri"/>
              <a:cs typeface="Arial"/>
              <a:sym typeface="Wingdings"/>
            </a:endParaRPr>
          </a:p>
        </p:txBody>
      </p:sp>
      <p:grpSp>
        <p:nvGrpSpPr>
          <p:cNvPr id="25" name="Group 24">
            <a:extLst>
              <a:ext uri="{FF2B5EF4-FFF2-40B4-BE49-F238E27FC236}">
                <a16:creationId xmlns:a16="http://schemas.microsoft.com/office/drawing/2014/main" id="{4789BDF7-8074-9BB3-F6AD-6A2777891BCF}"/>
              </a:ext>
            </a:extLst>
          </p:cNvPr>
          <p:cNvGrpSpPr/>
          <p:nvPr/>
        </p:nvGrpSpPr>
        <p:grpSpPr>
          <a:xfrm>
            <a:off x="8360401" y="1595212"/>
            <a:ext cx="3018948" cy="1872576"/>
            <a:chOff x="6842066" y="-52969"/>
            <a:chExt cx="4072987" cy="2526369"/>
          </a:xfrm>
        </p:grpSpPr>
        <p:pic>
          <p:nvPicPr>
            <p:cNvPr id="14" name="Picture 13">
              <a:extLst>
                <a:ext uri="{FF2B5EF4-FFF2-40B4-BE49-F238E27FC236}">
                  <a16:creationId xmlns:a16="http://schemas.microsoft.com/office/drawing/2014/main" id="{4780C416-1804-EDD0-1E1D-3E489B4E5797}"/>
                </a:ext>
              </a:extLst>
            </p:cNvPr>
            <p:cNvPicPr>
              <a:picLocks noChangeAspect="1"/>
            </p:cNvPicPr>
            <p:nvPr/>
          </p:nvPicPr>
          <p:blipFill>
            <a:blip r:embed="rId14"/>
            <a:srcRect l="766"/>
            <a:stretch>
              <a:fillRect/>
            </a:stretch>
          </p:blipFill>
          <p:spPr>
            <a:xfrm>
              <a:off x="6845635" y="929788"/>
              <a:ext cx="983793" cy="717974"/>
            </a:xfrm>
            <a:prstGeom prst="roundRect">
              <a:avLst/>
            </a:prstGeom>
            <a:ln>
              <a:solidFill>
                <a:srgbClr val="00B0F0"/>
              </a:solidFill>
            </a:ln>
          </p:spPr>
        </p:pic>
        <p:pic>
          <p:nvPicPr>
            <p:cNvPr id="15" name="Picture 14">
              <a:extLst>
                <a:ext uri="{FF2B5EF4-FFF2-40B4-BE49-F238E27FC236}">
                  <a16:creationId xmlns:a16="http://schemas.microsoft.com/office/drawing/2014/main" id="{E3DD8C85-68E3-B22A-20DA-252C68B5A279}"/>
                </a:ext>
              </a:extLst>
            </p:cNvPr>
            <p:cNvPicPr>
              <a:picLocks noChangeAspect="1"/>
            </p:cNvPicPr>
            <p:nvPr/>
          </p:nvPicPr>
          <p:blipFill>
            <a:blip r:embed="rId15"/>
            <a:stretch>
              <a:fillRect/>
            </a:stretch>
          </p:blipFill>
          <p:spPr>
            <a:xfrm>
              <a:off x="6845635" y="107647"/>
              <a:ext cx="983793" cy="716879"/>
            </a:xfrm>
            <a:prstGeom prst="roundRect">
              <a:avLst/>
            </a:prstGeom>
            <a:ln>
              <a:solidFill>
                <a:srgbClr val="00B0F0"/>
              </a:solidFill>
            </a:ln>
          </p:spPr>
        </p:pic>
        <p:pic>
          <p:nvPicPr>
            <p:cNvPr id="17" name="Picture 16">
              <a:extLst>
                <a:ext uri="{FF2B5EF4-FFF2-40B4-BE49-F238E27FC236}">
                  <a16:creationId xmlns:a16="http://schemas.microsoft.com/office/drawing/2014/main" id="{D0919B64-7DB7-EA0F-C40E-54203B5C29C9}"/>
                </a:ext>
              </a:extLst>
            </p:cNvPr>
            <p:cNvPicPr>
              <a:picLocks noChangeAspect="1"/>
            </p:cNvPicPr>
            <p:nvPr/>
          </p:nvPicPr>
          <p:blipFill>
            <a:blip r:embed="rId16"/>
            <a:srcRect r="11152"/>
            <a:stretch>
              <a:fillRect/>
            </a:stretch>
          </p:blipFill>
          <p:spPr>
            <a:xfrm>
              <a:off x="6842066" y="1753098"/>
              <a:ext cx="990930" cy="720302"/>
            </a:xfrm>
            <a:prstGeom prst="roundRect">
              <a:avLst/>
            </a:prstGeom>
            <a:ln>
              <a:solidFill>
                <a:srgbClr val="00B0F0"/>
              </a:solidFill>
            </a:ln>
          </p:spPr>
        </p:pic>
        <p:sp>
          <p:nvSpPr>
            <p:cNvPr id="18" name="Rounded Rectangle 1026">
              <a:extLst>
                <a:ext uri="{FF2B5EF4-FFF2-40B4-BE49-F238E27FC236}">
                  <a16:creationId xmlns:a16="http://schemas.microsoft.com/office/drawing/2014/main" id="{BBA4DF33-8A63-660E-2CA3-77F6C4316BBA}"/>
                </a:ext>
              </a:extLst>
            </p:cNvPr>
            <p:cNvSpPr/>
            <p:nvPr/>
          </p:nvSpPr>
          <p:spPr>
            <a:xfrm>
              <a:off x="8079086" y="142342"/>
              <a:ext cx="2738447" cy="2325449"/>
            </a:xfrm>
            <a:prstGeom prst="roundRect">
              <a:avLst>
                <a:gd name="adj" fmla="val 9273"/>
              </a:avLst>
            </a:prstGeom>
            <a:gradFill>
              <a:gsLst>
                <a:gs pos="0">
                  <a:srgbClr val="020A38"/>
                </a:gs>
                <a:gs pos="100000">
                  <a:srgbClr val="020A38">
                    <a:alpha val="0"/>
                  </a:srgbClr>
                </a:gs>
                <a:gs pos="83000">
                  <a:srgbClr val="020A38"/>
                </a:gs>
                <a:gs pos="100000">
                  <a:schemeClr val="bg1">
                    <a:alpha val="0"/>
                  </a:schemeClr>
                </a:gs>
              </a:gsLst>
              <a:lin ang="5400000" scaled="1"/>
            </a:gra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9" name="TextBox 18">
              <a:extLst>
                <a:ext uri="{FF2B5EF4-FFF2-40B4-BE49-F238E27FC236}">
                  <a16:creationId xmlns:a16="http://schemas.microsoft.com/office/drawing/2014/main" id="{25DB01D8-63B8-540C-37F4-356422009657}"/>
                </a:ext>
              </a:extLst>
            </p:cNvPr>
            <p:cNvSpPr txBox="1"/>
            <p:nvPr/>
          </p:nvSpPr>
          <p:spPr>
            <a:xfrm>
              <a:off x="9227737" y="155240"/>
              <a:ext cx="1687316" cy="87199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white"/>
                  </a:solidFill>
                  <a:effectLst/>
                  <a:uLnTx/>
                  <a:uFillTx/>
                  <a:latin typeface="Tahoma"/>
                  <a:ea typeface="+mn-ea"/>
                  <a:cs typeface="+mn-cs"/>
                </a:rPr>
                <a:t>High Fidelity </a:t>
              </a:r>
              <a:r>
                <a:rPr kumimoji="0" lang="en-US" sz="1200" b="0" i="0" u="none" strike="noStrike" kern="1200" cap="none" spc="0" normalizeH="0" baseline="0" noProof="0">
                  <a:ln>
                    <a:noFill/>
                  </a:ln>
                  <a:solidFill>
                    <a:prstClr val="white"/>
                  </a:solidFill>
                  <a:effectLst/>
                  <a:uLnTx/>
                  <a:uFillTx/>
                  <a:latin typeface="Tahoma"/>
                  <a:ea typeface="+mn-ea"/>
                  <a:cs typeface="+mn-cs"/>
                </a:rPr>
                <a:t>Cardiovascular </a:t>
              </a:r>
              <a:br>
                <a:rPr kumimoji="0" lang="en-US" sz="1200" b="0" i="0" u="none" strike="noStrike" kern="1200" cap="none" spc="0" normalizeH="0" baseline="0" noProof="0">
                  <a:ln>
                    <a:noFill/>
                  </a:ln>
                  <a:solidFill>
                    <a:prstClr val="white"/>
                  </a:solidFill>
                  <a:effectLst/>
                  <a:uLnTx/>
                  <a:uFillTx/>
                  <a:latin typeface="Tahoma"/>
                  <a:ea typeface="+mn-ea"/>
                  <a:cs typeface="+mn-cs"/>
                </a:rPr>
              </a:br>
              <a:r>
                <a:rPr kumimoji="0" lang="en-US" sz="1200" b="0" i="0" u="none" strike="noStrike" kern="1200" cap="none" spc="0" normalizeH="0" baseline="0" noProof="0">
                  <a:ln>
                    <a:noFill/>
                  </a:ln>
                  <a:solidFill>
                    <a:prstClr val="white"/>
                  </a:solidFill>
                  <a:effectLst/>
                  <a:uLnTx/>
                  <a:uFillTx/>
                  <a:latin typeface="Tahoma"/>
                  <a:ea typeface="+mn-ea"/>
                  <a:cs typeface="+mn-cs"/>
                </a:rPr>
                <a:t>Model</a:t>
              </a:r>
            </a:p>
          </p:txBody>
        </p:sp>
        <p:pic>
          <p:nvPicPr>
            <p:cNvPr id="20" name="Picture 19" descr="A picture containing bright, dark&#10;&#10;AI-generated content may be incorrect.">
              <a:extLst>
                <a:ext uri="{FF2B5EF4-FFF2-40B4-BE49-F238E27FC236}">
                  <a16:creationId xmlns:a16="http://schemas.microsoft.com/office/drawing/2014/main" id="{01915D25-966F-2107-6991-DAFEAD07F720}"/>
                </a:ext>
              </a:extLst>
            </p:cNvPr>
            <p:cNvPicPr>
              <a:picLocks noChangeAspect="1"/>
            </p:cNvPicPr>
            <p:nvPr/>
          </p:nvPicPr>
          <p:blipFill>
            <a:blip r:embed="rId17" cstate="print">
              <a:extLst>
                <a:ext uri="{28A0092B-C50C-407E-A947-70E740481C1C}">
                  <a14:useLocalDpi xmlns:a14="http://schemas.microsoft.com/office/drawing/2010/main" val="0"/>
                </a:ext>
              </a:extLst>
            </a:blip>
            <a:srcRect l="19769" t="-5844" r="19251" b="4078"/>
            <a:stretch>
              <a:fillRect/>
            </a:stretch>
          </p:blipFill>
          <p:spPr>
            <a:xfrm>
              <a:off x="8023782" y="-52969"/>
              <a:ext cx="1487105" cy="2404134"/>
            </a:xfrm>
            <a:prstGeom prst="rect">
              <a:avLst/>
            </a:prstGeom>
            <a:ln>
              <a:solidFill>
                <a:srgbClr val="020A38"/>
              </a:solidFill>
            </a:ln>
            <a:effectLst>
              <a:softEdge rad="203200"/>
            </a:effectLst>
          </p:spPr>
        </p:pic>
        <p:pic>
          <p:nvPicPr>
            <p:cNvPr id="21" name="Picture 20">
              <a:extLst>
                <a:ext uri="{FF2B5EF4-FFF2-40B4-BE49-F238E27FC236}">
                  <a16:creationId xmlns:a16="http://schemas.microsoft.com/office/drawing/2014/main" id="{48859873-65EB-3BB9-282B-77172DE64C42}"/>
                </a:ext>
              </a:extLst>
            </p:cNvPr>
            <p:cNvPicPr>
              <a:picLocks noChangeAspect="1"/>
            </p:cNvPicPr>
            <p:nvPr/>
          </p:nvPicPr>
          <p:blipFill>
            <a:blip r:embed="rId18"/>
            <a:stretch>
              <a:fillRect/>
            </a:stretch>
          </p:blipFill>
          <p:spPr>
            <a:xfrm>
              <a:off x="9448309" y="1034612"/>
              <a:ext cx="1246174" cy="1010130"/>
            </a:xfrm>
            <a:prstGeom prst="roundRect">
              <a:avLst/>
            </a:prstGeom>
          </p:spPr>
        </p:pic>
        <p:cxnSp>
          <p:nvCxnSpPr>
            <p:cNvPr id="22" name="Straight Arrow Connector 21">
              <a:extLst>
                <a:ext uri="{FF2B5EF4-FFF2-40B4-BE49-F238E27FC236}">
                  <a16:creationId xmlns:a16="http://schemas.microsoft.com/office/drawing/2014/main" id="{59F51EC1-94FA-08D3-C13D-9CE2D8FCAC12}"/>
                </a:ext>
              </a:extLst>
            </p:cNvPr>
            <p:cNvCxnSpPr>
              <a:stCxn id="15" idx="3"/>
            </p:cNvCxnSpPr>
            <p:nvPr/>
          </p:nvCxnSpPr>
          <p:spPr bwMode="auto">
            <a:xfrm flipV="1">
              <a:off x="7829428" y="454524"/>
              <a:ext cx="249658" cy="11563"/>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312BA5A7-25F7-31F3-47A6-557114C3902D}"/>
                </a:ext>
              </a:extLst>
            </p:cNvPr>
            <p:cNvCxnSpPr>
              <a:cxnSpLocks/>
            </p:cNvCxnSpPr>
            <p:nvPr/>
          </p:nvCxnSpPr>
          <p:spPr bwMode="auto">
            <a:xfrm>
              <a:off x="7829428" y="1277956"/>
              <a:ext cx="249658" cy="0"/>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8788E66A-7DC0-C607-800F-D05A68FA382C}"/>
                </a:ext>
              </a:extLst>
            </p:cNvPr>
            <p:cNvCxnSpPr>
              <a:cxnSpLocks/>
            </p:cNvCxnSpPr>
            <p:nvPr/>
          </p:nvCxnSpPr>
          <p:spPr bwMode="auto">
            <a:xfrm>
              <a:off x="7838938" y="2112903"/>
              <a:ext cx="249658" cy="0"/>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grpSp>
      <p:grpSp>
        <p:nvGrpSpPr>
          <p:cNvPr id="38" name="Group 37">
            <a:extLst>
              <a:ext uri="{FF2B5EF4-FFF2-40B4-BE49-F238E27FC236}">
                <a16:creationId xmlns:a16="http://schemas.microsoft.com/office/drawing/2014/main" id="{C21E9575-FA8B-DD8C-9262-BAD65ACED5DA}"/>
              </a:ext>
            </a:extLst>
          </p:cNvPr>
          <p:cNvGrpSpPr/>
          <p:nvPr/>
        </p:nvGrpSpPr>
        <p:grpSpPr>
          <a:xfrm>
            <a:off x="8325371" y="3688153"/>
            <a:ext cx="3042405" cy="1760750"/>
            <a:chOff x="6288765" y="1763618"/>
            <a:chExt cx="4119505" cy="2384107"/>
          </a:xfrm>
        </p:grpSpPr>
        <p:sp>
          <p:nvSpPr>
            <p:cNvPr id="26" name="Rounded Rectangle 1026">
              <a:extLst>
                <a:ext uri="{FF2B5EF4-FFF2-40B4-BE49-F238E27FC236}">
                  <a16:creationId xmlns:a16="http://schemas.microsoft.com/office/drawing/2014/main" id="{83F336F4-4FCA-36C7-9A73-A99F6BB6A38B}"/>
                </a:ext>
              </a:extLst>
            </p:cNvPr>
            <p:cNvSpPr/>
            <p:nvPr/>
          </p:nvSpPr>
          <p:spPr>
            <a:xfrm>
              <a:off x="7577098" y="1818013"/>
              <a:ext cx="2734056" cy="2329712"/>
            </a:xfrm>
            <a:prstGeom prst="roundRect">
              <a:avLst>
                <a:gd name="adj" fmla="val 9273"/>
              </a:avLst>
            </a:prstGeom>
            <a:gradFill>
              <a:gsLst>
                <a:gs pos="0">
                  <a:srgbClr val="020A38"/>
                </a:gs>
                <a:gs pos="100000">
                  <a:srgbClr val="020A38">
                    <a:alpha val="0"/>
                  </a:srgbClr>
                </a:gs>
                <a:gs pos="83000">
                  <a:srgbClr val="020A38"/>
                </a:gs>
                <a:gs pos="100000">
                  <a:schemeClr val="bg1">
                    <a:alpha val="0"/>
                  </a:schemeClr>
                </a:gs>
              </a:gsLst>
              <a:lin ang="5400000" scaled="1"/>
            </a:gra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7" name="Picture 26" descr="A picture containing scene&#10;&#10;AI-generated content may be incorrect.">
              <a:extLst>
                <a:ext uri="{FF2B5EF4-FFF2-40B4-BE49-F238E27FC236}">
                  <a16:creationId xmlns:a16="http://schemas.microsoft.com/office/drawing/2014/main" id="{6BED8743-DC28-5D12-5D4E-D61C641236A9}"/>
                </a:ext>
              </a:extLst>
            </p:cNvPr>
            <p:cNvPicPr>
              <a:picLocks noChangeAspect="1"/>
            </p:cNvPicPr>
            <p:nvPr/>
          </p:nvPicPr>
          <p:blipFill>
            <a:blip r:embed="rId19" cstate="print">
              <a:extLst>
                <a:ext uri="{28A0092B-C50C-407E-A947-70E740481C1C}">
                  <a14:useLocalDpi xmlns:a14="http://schemas.microsoft.com/office/drawing/2010/main" val="0"/>
                </a:ext>
              </a:extLst>
            </a:blip>
            <a:srcRect l="18337" t="-4154" r="18541" b="3397"/>
            <a:stretch>
              <a:fillRect/>
            </a:stretch>
          </p:blipFill>
          <p:spPr>
            <a:xfrm>
              <a:off x="7567099" y="1818221"/>
              <a:ext cx="1519171" cy="2321253"/>
            </a:xfrm>
            <a:prstGeom prst="roundRect">
              <a:avLst>
                <a:gd name="adj" fmla="val 9139"/>
              </a:avLst>
            </a:prstGeom>
            <a:ln>
              <a:solidFill>
                <a:srgbClr val="00B0F0"/>
              </a:solidFill>
            </a:ln>
            <a:effectLst>
              <a:softEdge rad="203200"/>
            </a:effectLst>
          </p:spPr>
        </p:pic>
        <p:sp>
          <p:nvSpPr>
            <p:cNvPr id="28" name="TextBox 27">
              <a:extLst>
                <a:ext uri="{FF2B5EF4-FFF2-40B4-BE49-F238E27FC236}">
                  <a16:creationId xmlns:a16="http://schemas.microsoft.com/office/drawing/2014/main" id="{4C3F2074-453D-5A7B-09C2-8E18E1C8924F}"/>
                </a:ext>
              </a:extLst>
            </p:cNvPr>
            <p:cNvSpPr txBox="1"/>
            <p:nvPr/>
          </p:nvSpPr>
          <p:spPr>
            <a:xfrm>
              <a:off x="8720955" y="1827660"/>
              <a:ext cx="1687315" cy="87515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white"/>
                  </a:solidFill>
                  <a:effectLst/>
                  <a:uLnTx/>
                  <a:uFillTx/>
                  <a:latin typeface="Tahoma"/>
                  <a:ea typeface="+mn-ea"/>
                  <a:cs typeface="+mn-cs"/>
                </a:rPr>
                <a:t>Real-Time</a:t>
              </a:r>
              <a:r>
                <a:rPr kumimoji="0" lang="en-US" sz="1200" b="0" i="0" u="none" strike="noStrike" kern="1200" cap="none" spc="0" normalizeH="0" baseline="0" noProof="0">
                  <a:ln>
                    <a:noFill/>
                  </a:ln>
                  <a:solidFill>
                    <a:prstClr val="white"/>
                  </a:solidFill>
                  <a:effectLst/>
                  <a:uLnTx/>
                  <a:uFillTx/>
                  <a:latin typeface="Tahoma"/>
                  <a:ea typeface="+mn-ea"/>
                  <a:cs typeface="+mn-cs"/>
                </a:rPr>
                <a:t> Reduced Order </a:t>
              </a:r>
              <a:br>
                <a:rPr kumimoji="0" lang="en-US" sz="1200" b="0" i="0" u="none" strike="noStrike" kern="1200" cap="none" spc="0" normalizeH="0" baseline="0" noProof="0">
                  <a:ln>
                    <a:noFill/>
                  </a:ln>
                  <a:solidFill>
                    <a:prstClr val="white"/>
                  </a:solidFill>
                  <a:effectLst/>
                  <a:uLnTx/>
                  <a:uFillTx/>
                  <a:latin typeface="Tahoma"/>
                  <a:ea typeface="+mn-ea"/>
                  <a:cs typeface="+mn-cs"/>
                </a:rPr>
              </a:br>
              <a:r>
                <a:rPr kumimoji="0" lang="en-US" sz="1200" b="0" i="0" u="none" strike="noStrike" kern="1200" cap="none" spc="0" normalizeH="0" baseline="0" noProof="0">
                  <a:ln>
                    <a:noFill/>
                  </a:ln>
                  <a:solidFill>
                    <a:prstClr val="white"/>
                  </a:solidFill>
                  <a:effectLst/>
                  <a:uLnTx/>
                  <a:uFillTx/>
                  <a:latin typeface="Tahoma"/>
                  <a:ea typeface="+mn-ea"/>
                  <a:cs typeface="+mn-cs"/>
                </a:rPr>
                <a:t>Model</a:t>
              </a:r>
            </a:p>
          </p:txBody>
        </p:sp>
        <p:pic>
          <p:nvPicPr>
            <p:cNvPr id="29" name="Picture 28" descr="Graphical user interface, application&#10;&#10;AI-generated content may be incorrect.">
              <a:extLst>
                <a:ext uri="{FF2B5EF4-FFF2-40B4-BE49-F238E27FC236}">
                  <a16:creationId xmlns:a16="http://schemas.microsoft.com/office/drawing/2014/main" id="{F49BD9CC-0256-9154-F002-BB9EA044713F}"/>
                </a:ext>
              </a:extLst>
            </p:cNvPr>
            <p:cNvPicPr>
              <a:picLocks noChangeAspect="1"/>
            </p:cNvPicPr>
            <p:nvPr/>
          </p:nvPicPr>
          <p:blipFill>
            <a:blip r:embed="rId20" cstate="print">
              <a:extLst>
                <a:ext uri="{28A0092B-C50C-407E-A947-70E740481C1C}">
                  <a14:useLocalDpi xmlns:a14="http://schemas.microsoft.com/office/drawing/2010/main" val="0"/>
                </a:ext>
              </a:extLst>
            </a:blip>
            <a:srcRect l="12151" t="17684" r="66350" b="62615"/>
            <a:stretch>
              <a:fillRect/>
            </a:stretch>
          </p:blipFill>
          <p:spPr>
            <a:xfrm>
              <a:off x="6296539" y="2640105"/>
              <a:ext cx="664206" cy="531493"/>
            </a:xfrm>
            <a:prstGeom prst="hexagon">
              <a:avLst/>
            </a:prstGeom>
            <a:ln>
              <a:solidFill>
                <a:srgbClr val="00B0F0"/>
              </a:solidFill>
            </a:ln>
          </p:spPr>
        </p:pic>
        <p:pic>
          <p:nvPicPr>
            <p:cNvPr id="30" name="Picture 29" descr="Graphical user interface, application&#10;&#10;AI-generated content may be incorrect.">
              <a:extLst>
                <a:ext uri="{FF2B5EF4-FFF2-40B4-BE49-F238E27FC236}">
                  <a16:creationId xmlns:a16="http://schemas.microsoft.com/office/drawing/2014/main" id="{6C11AF73-1CFC-F26F-B932-2F76F4DD695C}"/>
                </a:ext>
              </a:extLst>
            </p:cNvPr>
            <p:cNvPicPr>
              <a:picLocks noChangeAspect="1"/>
            </p:cNvPicPr>
            <p:nvPr/>
          </p:nvPicPr>
          <p:blipFill>
            <a:blip r:embed="rId21" cstate="print">
              <a:extLst>
                <a:ext uri="{28A0092B-C50C-407E-A947-70E740481C1C}">
                  <a14:useLocalDpi xmlns:a14="http://schemas.microsoft.com/office/drawing/2010/main" val="0"/>
                </a:ext>
              </a:extLst>
            </a:blip>
            <a:srcRect l="13387" t="35145" r="65114" b="45154"/>
            <a:stretch>
              <a:fillRect/>
            </a:stretch>
          </p:blipFill>
          <p:spPr>
            <a:xfrm>
              <a:off x="6295278" y="3441996"/>
              <a:ext cx="664206" cy="531493"/>
            </a:xfrm>
            <a:prstGeom prst="hexagon">
              <a:avLst/>
            </a:prstGeom>
            <a:ln>
              <a:solidFill>
                <a:srgbClr val="00B0F0"/>
              </a:solidFill>
            </a:ln>
          </p:spPr>
        </p:pic>
        <p:pic>
          <p:nvPicPr>
            <p:cNvPr id="32" name="Picture 31" descr="Graphical user interface, application&#10;&#10;AI-generated content may be incorrect.">
              <a:extLst>
                <a:ext uri="{FF2B5EF4-FFF2-40B4-BE49-F238E27FC236}">
                  <a16:creationId xmlns:a16="http://schemas.microsoft.com/office/drawing/2014/main" id="{FC402200-D338-1C1F-E38F-9BA201AFB727}"/>
                </a:ext>
              </a:extLst>
            </p:cNvPr>
            <p:cNvPicPr>
              <a:picLocks noChangeAspect="1"/>
            </p:cNvPicPr>
            <p:nvPr/>
          </p:nvPicPr>
          <p:blipFill>
            <a:blip r:embed="rId22" cstate="print">
              <a:extLst>
                <a:ext uri="{28A0092B-C50C-407E-A947-70E740481C1C}">
                  <a14:useLocalDpi xmlns:a14="http://schemas.microsoft.com/office/drawing/2010/main" val="0"/>
                </a:ext>
              </a:extLst>
            </a:blip>
            <a:srcRect l="13387" t="52081" r="65114" b="28218"/>
            <a:stretch>
              <a:fillRect/>
            </a:stretch>
          </p:blipFill>
          <p:spPr>
            <a:xfrm>
              <a:off x="6864333" y="3045016"/>
              <a:ext cx="664206" cy="531493"/>
            </a:xfrm>
            <a:prstGeom prst="hexagon">
              <a:avLst/>
            </a:prstGeom>
            <a:ln>
              <a:solidFill>
                <a:srgbClr val="00B0F0"/>
              </a:solidFill>
            </a:ln>
          </p:spPr>
        </p:pic>
        <p:pic>
          <p:nvPicPr>
            <p:cNvPr id="33" name="Picture 32" descr="Graphical user interface, application&#10;&#10;AI-generated content may be incorrect.">
              <a:extLst>
                <a:ext uri="{FF2B5EF4-FFF2-40B4-BE49-F238E27FC236}">
                  <a16:creationId xmlns:a16="http://schemas.microsoft.com/office/drawing/2014/main" id="{7E4818D5-4913-3506-DA00-9B887576AD98}"/>
                </a:ext>
              </a:extLst>
            </p:cNvPr>
            <p:cNvPicPr>
              <a:picLocks noChangeAspect="1"/>
            </p:cNvPicPr>
            <p:nvPr/>
          </p:nvPicPr>
          <p:blipFill>
            <a:blip r:embed="rId23" cstate="print">
              <a:extLst>
                <a:ext uri="{28A0092B-C50C-407E-A947-70E740481C1C}">
                  <a14:useLocalDpi xmlns:a14="http://schemas.microsoft.com/office/drawing/2010/main" val="0"/>
                </a:ext>
              </a:extLst>
            </a:blip>
            <a:srcRect l="12244" t="69364" r="66257" b="10935"/>
            <a:stretch>
              <a:fillRect/>
            </a:stretch>
          </p:blipFill>
          <p:spPr>
            <a:xfrm>
              <a:off x="6838783" y="2201488"/>
              <a:ext cx="664206" cy="531493"/>
            </a:xfrm>
            <a:prstGeom prst="hexagon">
              <a:avLst/>
            </a:prstGeom>
            <a:ln>
              <a:solidFill>
                <a:srgbClr val="00B0F0"/>
              </a:solidFill>
            </a:ln>
          </p:spPr>
        </p:pic>
        <p:pic>
          <p:nvPicPr>
            <p:cNvPr id="34" name="Picture 33">
              <a:extLst>
                <a:ext uri="{FF2B5EF4-FFF2-40B4-BE49-F238E27FC236}">
                  <a16:creationId xmlns:a16="http://schemas.microsoft.com/office/drawing/2014/main" id="{D0A8AA45-E07B-616D-7356-14DE0529CC6A}"/>
                </a:ext>
              </a:extLst>
            </p:cNvPr>
            <p:cNvPicPr>
              <a:picLocks noChangeAspect="1"/>
            </p:cNvPicPr>
            <p:nvPr/>
          </p:nvPicPr>
          <p:blipFill>
            <a:blip r:embed="rId24" cstate="print">
              <a:extLst>
                <a:ext uri="{28A0092B-C50C-407E-A947-70E740481C1C}">
                  <a14:useLocalDpi xmlns:a14="http://schemas.microsoft.com/office/drawing/2010/main" val="0"/>
                </a:ext>
              </a:extLst>
            </a:blip>
            <a:srcRect l="-3703" t="9955" r="24475" b="12521"/>
            <a:stretch>
              <a:fillRect/>
            </a:stretch>
          </p:blipFill>
          <p:spPr>
            <a:xfrm>
              <a:off x="6288765" y="1763618"/>
              <a:ext cx="678799" cy="531493"/>
            </a:xfrm>
            <a:prstGeom prst="hexagon">
              <a:avLst/>
            </a:prstGeom>
            <a:ln>
              <a:solidFill>
                <a:srgbClr val="00B0F0"/>
              </a:solidFill>
            </a:ln>
          </p:spPr>
        </p:pic>
        <p:pic>
          <p:nvPicPr>
            <p:cNvPr id="35" name="Picture 4" descr="3D-0D coupling between the biventricular 3D EM model and the 0D circulation model. The state variables corresponding to pressures and fluxes are depicted in orange and blue, respectively. (For interpretation of the references to color in this figure legend, the reader is referred to the web version of this article.)">
              <a:extLst>
                <a:ext uri="{FF2B5EF4-FFF2-40B4-BE49-F238E27FC236}">
                  <a16:creationId xmlns:a16="http://schemas.microsoft.com/office/drawing/2014/main" id="{C36EE084-9DC5-2BCA-A044-B8BDEDA76C5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t="26355" b="10162"/>
            <a:stretch>
              <a:fillRect/>
            </a:stretch>
          </p:blipFill>
          <p:spPr bwMode="auto">
            <a:xfrm>
              <a:off x="9030204" y="2709213"/>
              <a:ext cx="1157005" cy="1077785"/>
            </a:xfrm>
            <a:prstGeom prst="roundRect">
              <a:avLst/>
            </a:prstGeom>
            <a:solidFill>
              <a:srgbClr val="FFFFFF"/>
            </a:solidFill>
            <a:ln>
              <a:noFill/>
            </a:ln>
          </p:spPr>
        </p:pic>
      </p:grpSp>
      <p:sp>
        <p:nvSpPr>
          <p:cNvPr id="42" name="TextBox 41">
            <a:extLst>
              <a:ext uri="{FF2B5EF4-FFF2-40B4-BE49-F238E27FC236}">
                <a16:creationId xmlns:a16="http://schemas.microsoft.com/office/drawing/2014/main" id="{438F166E-7524-62F4-7498-0AFA6A5CE807}"/>
              </a:ext>
            </a:extLst>
          </p:cNvPr>
          <p:cNvSpPr txBox="1"/>
          <p:nvPr/>
        </p:nvSpPr>
        <p:spPr>
          <a:xfrm>
            <a:off x="8118481" y="1403163"/>
            <a:ext cx="3565518" cy="246221"/>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ea typeface="+mn-ea"/>
                <a:cs typeface="Arial"/>
                <a:sym typeface="Wingdings"/>
              </a:rPr>
              <a:t>VITAL Concept</a:t>
            </a:r>
            <a:endParaRPr kumimoji="0" lang="en-US" sz="1600" b="1" i="0" u="none" strike="noStrike" kern="0" cap="none" spc="0" normalizeH="0" baseline="0" noProof="0">
              <a:ln>
                <a:noFill/>
              </a:ln>
              <a:solidFill>
                <a:prstClr val="black"/>
              </a:solidFill>
              <a:effectLst/>
              <a:uLnTx/>
              <a:uFillTx/>
              <a:latin typeface="Arial"/>
              <a:ea typeface="Calibri"/>
              <a:cs typeface="Arial"/>
              <a:sym typeface="Wingdings"/>
            </a:endParaRPr>
          </a:p>
        </p:txBody>
      </p:sp>
      <p:sp>
        <p:nvSpPr>
          <p:cNvPr id="43" name="TextBox 42">
            <a:extLst>
              <a:ext uri="{FF2B5EF4-FFF2-40B4-BE49-F238E27FC236}">
                <a16:creationId xmlns:a16="http://schemas.microsoft.com/office/drawing/2014/main" id="{FAE514E0-D113-1E4B-3EAC-B2358D029B11}"/>
              </a:ext>
            </a:extLst>
          </p:cNvPr>
          <p:cNvSpPr txBox="1"/>
          <p:nvPr/>
        </p:nvSpPr>
        <p:spPr>
          <a:xfrm>
            <a:off x="727796" y="1398478"/>
            <a:ext cx="3565518" cy="246221"/>
          </a:xfrm>
          <a:prstGeom prst="rect">
            <a:avLst/>
          </a:prstGeom>
          <a:noFill/>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ea typeface="+mn-ea"/>
                <a:cs typeface="Arial"/>
                <a:sym typeface="Wingdings"/>
              </a:rPr>
              <a:t>Problem</a:t>
            </a:r>
            <a:endParaRPr kumimoji="0" lang="en-US" sz="1600" b="1" i="0" u="none" strike="noStrike" kern="0" cap="none" spc="0" normalizeH="0" baseline="0" noProof="0">
              <a:ln>
                <a:noFill/>
              </a:ln>
              <a:solidFill>
                <a:prstClr val="black"/>
              </a:solidFill>
              <a:effectLst/>
              <a:uLnTx/>
              <a:uFillTx/>
              <a:latin typeface="Arial"/>
              <a:ea typeface="Calibri"/>
              <a:cs typeface="Arial"/>
              <a:sym typeface="Wingdings"/>
            </a:endParaRPr>
          </a:p>
        </p:txBody>
      </p:sp>
      <p:sp>
        <p:nvSpPr>
          <p:cNvPr id="5" name="Rectangle: Rounded Corners 4">
            <a:extLst>
              <a:ext uri="{FF2B5EF4-FFF2-40B4-BE49-F238E27FC236}">
                <a16:creationId xmlns:a16="http://schemas.microsoft.com/office/drawing/2014/main" id="{E9156F0B-97F4-3BAF-D46B-5C37758ACA2B}"/>
              </a:ext>
            </a:extLst>
          </p:cNvPr>
          <p:cNvSpPr/>
          <p:nvPr/>
        </p:nvSpPr>
        <p:spPr>
          <a:xfrm>
            <a:off x="8188637" y="1642838"/>
            <a:ext cx="3308703" cy="1924272"/>
          </a:xfrm>
          <a:prstGeom prst="roundRect">
            <a:avLst>
              <a:gd name="adj" fmla="val 16449"/>
            </a:avLst>
          </a:prstGeom>
          <a:noFill/>
          <a:ln w="19050">
            <a:solidFill>
              <a:srgbClr val="084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6" name="Rectangle: Rounded Corners 5">
            <a:extLst>
              <a:ext uri="{FF2B5EF4-FFF2-40B4-BE49-F238E27FC236}">
                <a16:creationId xmlns:a16="http://schemas.microsoft.com/office/drawing/2014/main" id="{29C9CBBF-CBF3-4FFB-465C-2367A240190B}"/>
              </a:ext>
            </a:extLst>
          </p:cNvPr>
          <p:cNvSpPr/>
          <p:nvPr/>
        </p:nvSpPr>
        <p:spPr>
          <a:xfrm>
            <a:off x="8191236" y="3661883"/>
            <a:ext cx="3308703" cy="1819963"/>
          </a:xfrm>
          <a:prstGeom prst="roundRect">
            <a:avLst>
              <a:gd name="adj" fmla="val 16667"/>
            </a:avLst>
          </a:prstGeom>
          <a:noFill/>
          <a:ln w="19050">
            <a:solidFill>
              <a:srgbClr val="084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9D50AE07-3F14-EA0D-9BB8-D2CD9787C41D}"/>
              </a:ext>
            </a:extLst>
          </p:cNvPr>
          <p:cNvSpPr/>
          <p:nvPr/>
        </p:nvSpPr>
        <p:spPr>
          <a:xfrm>
            <a:off x="8203517" y="5575014"/>
            <a:ext cx="3308703" cy="316324"/>
          </a:xfrm>
          <a:prstGeom prst="roundRect">
            <a:avLst>
              <a:gd name="adj" fmla="val 46352"/>
            </a:avLst>
          </a:prstGeom>
          <a:noFill/>
          <a:ln w="19050">
            <a:solidFill>
              <a:srgbClr val="084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cxnSp>
        <p:nvCxnSpPr>
          <p:cNvPr id="9" name="Straight Connector 8">
            <a:extLst>
              <a:ext uri="{FF2B5EF4-FFF2-40B4-BE49-F238E27FC236}">
                <a16:creationId xmlns:a16="http://schemas.microsoft.com/office/drawing/2014/main" id="{4AC83179-4444-A2E3-2FE3-DAE2A0DD0F6C}"/>
              </a:ext>
            </a:extLst>
          </p:cNvPr>
          <p:cNvCxnSpPr/>
          <p:nvPr/>
        </p:nvCxnSpPr>
        <p:spPr bwMode="auto">
          <a:xfrm>
            <a:off x="4908546" y="1661538"/>
            <a:ext cx="2743200" cy="0"/>
          </a:xfrm>
          <a:prstGeom prst="line">
            <a:avLst/>
          </a:prstGeom>
          <a:noFill/>
          <a:ln w="19050">
            <a:solidFill>
              <a:srgbClr val="08476F"/>
            </a:solidFill>
            <a:round/>
            <a:headEnd/>
            <a:tailEnd/>
          </a:ln>
          <a:extLst>
            <a:ext uri="{909E8E84-426E-40DD-AFC4-6F175D3DCCD1}">
              <a14:hiddenFill xmlns:a14="http://schemas.microsoft.com/office/drawing/2010/main">
                <a:noFill/>
              </a14:hiddenFill>
            </a:ext>
          </a:extLst>
        </p:spPr>
      </p:cxnSp>
      <p:sp>
        <p:nvSpPr>
          <p:cNvPr id="2" name="Footer Placeholder 1">
            <a:extLst>
              <a:ext uri="{FF2B5EF4-FFF2-40B4-BE49-F238E27FC236}">
                <a16:creationId xmlns:a16="http://schemas.microsoft.com/office/drawing/2014/main" id="{A58243B2-A90E-F437-20E9-B7423BD97BC7}"/>
              </a:ext>
            </a:extLst>
          </p:cNvPr>
          <p:cNvSpPr>
            <a:spLocks noGrp="1"/>
          </p:cNvSpPr>
          <p:nvPr>
            <p:ph type="ftr" sz="quarter" idx="10"/>
          </p:nvPr>
        </p:nvSpPr>
        <p:spPr>
          <a:xfrm>
            <a:off x="1778000" y="6550026"/>
            <a:ext cx="8636000" cy="2984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98989"/>
                </a:solidFill>
                <a:effectLst/>
                <a:uLnTx/>
                <a:uFillTx/>
                <a:latin typeface="Tahoma" charset="0"/>
                <a:ea typeface="+mn-ea"/>
                <a:cs typeface="+mn-cs"/>
              </a:rPr>
              <a:t>Distribution Statement ‘A’ (Approved for Public Release, Distribution Unlimited)</a:t>
            </a:r>
          </a:p>
        </p:txBody>
      </p:sp>
    </p:spTree>
    <p:extLst>
      <p:ext uri="{BB962C8B-B14F-4D97-AF65-F5344CB8AC3E}">
        <p14:creationId xmlns:p14="http://schemas.microsoft.com/office/powerpoint/2010/main" val="3429419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9F10C-7E91-738D-1565-6FCE732B968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E1F006D-8768-939C-A257-EFF443AAC7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968" r="1419"/>
          <a:stretch>
            <a:fillRect/>
          </a:stretch>
        </p:blipFill>
        <p:spPr>
          <a:xfrm>
            <a:off x="3850872" y="1319451"/>
            <a:ext cx="4490256" cy="4943087"/>
          </a:xfrm>
          <a:prstGeom prst="rect">
            <a:avLst/>
          </a:prstGeom>
        </p:spPr>
      </p:pic>
      <p:sp>
        <p:nvSpPr>
          <p:cNvPr id="22" name="Rectangle 21">
            <a:extLst>
              <a:ext uri="{FF2B5EF4-FFF2-40B4-BE49-F238E27FC236}">
                <a16:creationId xmlns:a16="http://schemas.microsoft.com/office/drawing/2014/main" id="{595490BD-85C4-05CE-BFE9-7D46ED52DC7B}"/>
              </a:ext>
            </a:extLst>
          </p:cNvPr>
          <p:cNvSpPr/>
          <p:nvPr/>
        </p:nvSpPr>
        <p:spPr>
          <a:xfrm>
            <a:off x="5109496" y="2251085"/>
            <a:ext cx="1976109" cy="1200329"/>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A6D4BF">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F3:</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A6D4BF">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Frontier</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A6D4BF">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Technology</a:t>
            </a:r>
          </a:p>
        </p:txBody>
      </p:sp>
      <p:sp>
        <p:nvSpPr>
          <p:cNvPr id="4" name="TextBox 3">
            <a:extLst>
              <a:ext uri="{FF2B5EF4-FFF2-40B4-BE49-F238E27FC236}">
                <a16:creationId xmlns:a16="http://schemas.microsoft.com/office/drawing/2014/main" id="{636E7B60-FD97-E5EA-6A8D-53E686B79D8D}"/>
              </a:ext>
            </a:extLst>
          </p:cNvPr>
          <p:cNvSpPr txBox="1"/>
          <p:nvPr/>
        </p:nvSpPr>
        <p:spPr>
          <a:xfrm>
            <a:off x="2392816" y="1151896"/>
            <a:ext cx="2859283" cy="461665"/>
          </a:xfrm>
          <a:prstGeom prst="rect">
            <a:avLst/>
          </a:prstGeom>
          <a:noFill/>
        </p:spPr>
        <p:txBody>
          <a:bodyPr wrap="squar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2C3AC"/>
                </a:solidFill>
                <a:effectLst/>
                <a:uLnTx/>
                <a:uFillTx/>
                <a:latin typeface="Tahoma" panose="020B0604030504040204" pitchFamily="34" charset="0"/>
                <a:ea typeface="Tahoma" panose="020B0604030504040204" pitchFamily="34" charset="0"/>
                <a:cs typeface="Tahoma" panose="020B0604030504040204" pitchFamily="34" charset="0"/>
              </a:rPr>
              <a:t>Data</a:t>
            </a:r>
          </a:p>
        </p:txBody>
      </p:sp>
      <p:sp>
        <p:nvSpPr>
          <p:cNvPr id="37" name="Title 33">
            <a:extLst>
              <a:ext uri="{FF2B5EF4-FFF2-40B4-BE49-F238E27FC236}">
                <a16:creationId xmlns:a16="http://schemas.microsoft.com/office/drawing/2014/main" id="{6CC1CD46-3CCE-C424-1A64-3574503FE608}"/>
              </a:ext>
            </a:extLst>
          </p:cNvPr>
          <p:cNvSpPr>
            <a:spLocks noGrp="1"/>
          </p:cNvSpPr>
          <p:nvPr>
            <p:ph type="ctrTitle"/>
          </p:nvPr>
        </p:nvSpPr>
        <p:spPr>
          <a:xfrm>
            <a:off x="1701149" y="157614"/>
            <a:ext cx="9855199" cy="612648"/>
          </a:xfrm>
        </p:spPr>
        <p:txBody>
          <a:bodyPr>
            <a:normAutofit/>
          </a:bodyPr>
          <a:lstStyle/>
          <a:p>
            <a:r>
              <a:rPr lang="en-US" b="1">
                <a:latin typeface="Tahoma"/>
                <a:ea typeface="Tahoma"/>
                <a:cs typeface="Tahoma"/>
              </a:rPr>
              <a:t>Biological Capabilities To Strengthen National Security</a:t>
            </a:r>
          </a:p>
        </p:txBody>
      </p:sp>
      <p:sp>
        <p:nvSpPr>
          <p:cNvPr id="10" name="Slide Number Placeholder 9">
            <a:extLst>
              <a:ext uri="{FF2B5EF4-FFF2-40B4-BE49-F238E27FC236}">
                <a16:creationId xmlns:a16="http://schemas.microsoft.com/office/drawing/2014/main" id="{A93C41ED-DCA0-C82F-98B1-0835F5DF7A7B}"/>
              </a:ext>
            </a:extLst>
          </p:cNvPr>
          <p:cNvSpPr>
            <a:spLocks noGrp="1"/>
          </p:cNvSpPr>
          <p:nvPr>
            <p:ph type="sldNum" sz="quarter" idx="11"/>
          </p:nvPr>
        </p:nvSpPr>
        <p:spPr>
          <a:xfrm>
            <a:off x="10803240" y="6553200"/>
            <a:ext cx="1016000" cy="292102"/>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46" rtl="0" eaLnBrk="1" latinLnBrk="0" hangingPunct="1">
              <a:defRPr sz="1200" kern="1200" baseline="0">
                <a:solidFill>
                  <a:srgbClr val="898989"/>
                </a:solidFill>
                <a:latin typeface="Tahoma" charset="0"/>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a:lstStyle>
          <a:p>
            <a:pPr marL="0" marR="0" lvl="0" indent="0" algn="r" defTabSz="914446"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a:ln>
                  <a:noFill/>
                </a:ln>
                <a:solidFill>
                  <a:srgbClr val="898989"/>
                </a:solidFill>
                <a:effectLst/>
                <a:uLnTx/>
                <a:uFillTx/>
                <a:latin typeface="Tahoma"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14" name="TextBox 13">
            <a:extLst>
              <a:ext uri="{FF2B5EF4-FFF2-40B4-BE49-F238E27FC236}">
                <a16:creationId xmlns:a16="http://schemas.microsoft.com/office/drawing/2014/main" id="{707EA055-2F2A-B29F-AE1B-06348826F1F0}"/>
              </a:ext>
            </a:extLst>
          </p:cNvPr>
          <p:cNvSpPr txBox="1"/>
          <p:nvPr/>
        </p:nvSpPr>
        <p:spPr>
          <a:xfrm>
            <a:off x="6628748" y="1151896"/>
            <a:ext cx="2698467"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2C3AC"/>
                </a:solidFill>
                <a:effectLst/>
                <a:uLnTx/>
                <a:uFillTx/>
                <a:latin typeface="Tahoma" panose="020B0604030504040204" pitchFamily="34" charset="0"/>
                <a:ea typeface="Tahoma" panose="020B0604030504040204" pitchFamily="34" charset="0"/>
                <a:cs typeface="Tahoma" panose="020B0604030504040204" pitchFamily="34" charset="0"/>
              </a:rPr>
              <a:t>Simulation</a:t>
            </a:r>
          </a:p>
        </p:txBody>
      </p:sp>
      <p:sp>
        <p:nvSpPr>
          <p:cNvPr id="2" name="Footer Placeholder 1">
            <a:extLst>
              <a:ext uri="{FF2B5EF4-FFF2-40B4-BE49-F238E27FC236}">
                <a16:creationId xmlns:a16="http://schemas.microsoft.com/office/drawing/2014/main" id="{262BA2EA-EF83-B4BE-4022-BE17AC8255B4}"/>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spTree>
    <p:extLst>
      <p:ext uri="{BB962C8B-B14F-4D97-AF65-F5344CB8AC3E}">
        <p14:creationId xmlns:p14="http://schemas.microsoft.com/office/powerpoint/2010/main" val="2798927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9C14-751E-89D4-4E77-6345914F335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DB929F-A0ED-FE03-8CF5-65D5F5C69364}"/>
              </a:ext>
            </a:extLst>
          </p:cNvPr>
          <p:cNvSpPr>
            <a:spLocks noGrp="1"/>
          </p:cNvSpPr>
          <p:nvPr>
            <p:ph type="sldNum" sz="quarter" idx="11"/>
          </p:nvPr>
        </p:nvSpPr>
        <p:spPr/>
        <p:txBody>
          <a:bodyPr/>
          <a:lstStyle/>
          <a:p>
            <a:pPr>
              <a:defRPr/>
            </a:pPr>
            <a:fld id="{231CC523-8BC6-4921-807A-66BD262F34AB}" type="slidenum">
              <a:rPr lang="en-US" smtClean="0"/>
              <a:pPr>
                <a:defRPr/>
              </a:pPr>
              <a:t>16</a:t>
            </a:fld>
            <a:endParaRPr lang="en-US"/>
          </a:p>
        </p:txBody>
      </p:sp>
      <p:sp>
        <p:nvSpPr>
          <p:cNvPr id="4" name="Title 3">
            <a:extLst>
              <a:ext uri="{FF2B5EF4-FFF2-40B4-BE49-F238E27FC236}">
                <a16:creationId xmlns:a16="http://schemas.microsoft.com/office/drawing/2014/main" id="{97B95F09-18DA-9823-AB70-3A34A2A4C2CF}"/>
              </a:ext>
            </a:extLst>
          </p:cNvPr>
          <p:cNvSpPr>
            <a:spLocks noGrp="1"/>
          </p:cNvSpPr>
          <p:nvPr>
            <p:ph type="ctrTitle"/>
          </p:nvPr>
        </p:nvSpPr>
        <p:spPr>
          <a:xfrm>
            <a:off x="1709738" y="151418"/>
            <a:ext cx="10121899" cy="612648"/>
          </a:xfrm>
        </p:spPr>
        <p:txBody>
          <a:bodyPr>
            <a:normAutofit/>
          </a:bodyPr>
          <a:lstStyle/>
          <a:p>
            <a:r>
              <a:rPr lang="en-US" b="1">
                <a:latin typeface="Tahoma"/>
                <a:ea typeface="Tahoma"/>
                <a:cs typeface="Tahoma"/>
              </a:rPr>
              <a:t>Network of Optimized Dynamic Energy Signatures (NODES) </a:t>
            </a:r>
            <a:endParaRPr lang="en-US" b="1"/>
          </a:p>
        </p:txBody>
      </p:sp>
      <p:sp>
        <p:nvSpPr>
          <p:cNvPr id="20" name="Rectangle 19">
            <a:extLst>
              <a:ext uri="{FF2B5EF4-FFF2-40B4-BE49-F238E27FC236}">
                <a16:creationId xmlns:a16="http://schemas.microsoft.com/office/drawing/2014/main" id="{50533BEC-B384-64E7-0878-53173E4B5865}"/>
              </a:ext>
            </a:extLst>
          </p:cNvPr>
          <p:cNvSpPr/>
          <p:nvPr/>
        </p:nvSpPr>
        <p:spPr>
          <a:xfrm rot="16200000">
            <a:off x="8714438" y="2514440"/>
            <a:ext cx="427893" cy="5237083"/>
          </a:xfrm>
          <a:prstGeom prst="rect">
            <a:avLst/>
          </a:prstGeom>
          <a:gradFill flip="none" rotWithShape="1">
            <a:gsLst>
              <a:gs pos="14000">
                <a:schemeClr val="accent1">
                  <a:lumMod val="5000"/>
                  <a:lumOff val="95000"/>
                </a:schemeClr>
              </a:gs>
              <a:gs pos="95000">
                <a:srgbClr val="4F81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ight Triangle 20">
            <a:extLst>
              <a:ext uri="{FF2B5EF4-FFF2-40B4-BE49-F238E27FC236}">
                <a16:creationId xmlns:a16="http://schemas.microsoft.com/office/drawing/2014/main" id="{6E1637EA-4DF5-625D-0E48-47CFFB76B3C9}"/>
              </a:ext>
            </a:extLst>
          </p:cNvPr>
          <p:cNvSpPr/>
          <p:nvPr/>
        </p:nvSpPr>
        <p:spPr>
          <a:xfrm flipH="1">
            <a:off x="6304799" y="3908025"/>
            <a:ext cx="5242128" cy="1015998"/>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3600"/>
          </a:p>
        </p:txBody>
      </p:sp>
      <p:pic>
        <p:nvPicPr>
          <p:cNvPr id="22" name="Content Placeholder 8" descr="A picture containing text&#10;&#10;Description automatically generated">
            <a:extLst>
              <a:ext uri="{FF2B5EF4-FFF2-40B4-BE49-F238E27FC236}">
                <a16:creationId xmlns:a16="http://schemas.microsoft.com/office/drawing/2014/main" id="{EFC6F992-1654-271D-A8FF-D6D0712838EA}"/>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5492" t="14548" r="77336" b="60921"/>
          <a:stretch/>
        </p:blipFill>
        <p:spPr>
          <a:xfrm>
            <a:off x="6344984" y="4019341"/>
            <a:ext cx="914400" cy="914400"/>
          </a:xfrm>
          <a:prstGeom prst="ellipse">
            <a:avLst/>
          </a:prstGeom>
          <a:solidFill>
            <a:schemeClr val="accent5"/>
          </a:solidFill>
        </p:spPr>
      </p:pic>
      <p:pic>
        <p:nvPicPr>
          <p:cNvPr id="23" name="Content Placeholder 8" descr="A picture containing text&#10;&#10;Description automatically generated">
            <a:extLst>
              <a:ext uri="{FF2B5EF4-FFF2-40B4-BE49-F238E27FC236}">
                <a16:creationId xmlns:a16="http://schemas.microsoft.com/office/drawing/2014/main" id="{2ED1FF77-9114-C6AC-3C4E-5275A4A958F1}"/>
              </a:ext>
            </a:extLst>
          </p:cNvPr>
          <p:cNvPicPr>
            <a:picLocks noChangeAspect="1"/>
          </p:cNvPicPr>
          <p:nvPr/>
        </p:nvPicPr>
        <p:blipFill rotWithShape="1">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4248" t="14548" r="48580" b="60921"/>
          <a:stretch/>
        </p:blipFill>
        <p:spPr bwMode="auto">
          <a:xfrm>
            <a:off x="7780504" y="4027793"/>
            <a:ext cx="914400" cy="914400"/>
          </a:xfrm>
          <a:prstGeom prst="ellipse">
            <a:avLst/>
          </a:prstGeom>
          <a:solidFill>
            <a:schemeClr val="accent6"/>
          </a:solidFill>
          <a:ln>
            <a:noFill/>
          </a:ln>
        </p:spPr>
      </p:pic>
      <p:sp>
        <p:nvSpPr>
          <p:cNvPr id="24" name="TextBox 23">
            <a:extLst>
              <a:ext uri="{FF2B5EF4-FFF2-40B4-BE49-F238E27FC236}">
                <a16:creationId xmlns:a16="http://schemas.microsoft.com/office/drawing/2014/main" id="{D4608425-0500-BAF5-A38B-BBA091CCDDA3}"/>
              </a:ext>
            </a:extLst>
          </p:cNvPr>
          <p:cNvSpPr txBox="1"/>
          <p:nvPr/>
        </p:nvSpPr>
        <p:spPr>
          <a:xfrm>
            <a:off x="6096001" y="3983987"/>
            <a:ext cx="1392046" cy="369332"/>
          </a:xfrm>
          <a:prstGeom prst="rect">
            <a:avLst/>
          </a:prstGeom>
          <a:noFill/>
        </p:spPr>
        <p:txBody>
          <a:bodyPr wrap="square" rtlCol="0">
            <a:spAutoFit/>
          </a:bodyPr>
          <a:lstStyle/>
          <a:p>
            <a:pPr algn="ctr"/>
            <a:r>
              <a:rPr lang="en-US" b="1">
                <a:solidFill>
                  <a:schemeClr val="bg1"/>
                </a:solidFill>
                <a:latin typeface="Aptos" panose="020B0004020202020204" pitchFamily="34" charset="0"/>
              </a:rPr>
              <a:t>DNA</a:t>
            </a:r>
          </a:p>
        </p:txBody>
      </p:sp>
      <p:grpSp>
        <p:nvGrpSpPr>
          <p:cNvPr id="25" name="Group 24">
            <a:extLst>
              <a:ext uri="{FF2B5EF4-FFF2-40B4-BE49-F238E27FC236}">
                <a16:creationId xmlns:a16="http://schemas.microsoft.com/office/drawing/2014/main" id="{15DB1551-EBBB-C3BC-6AF2-34CA4727C311}"/>
              </a:ext>
            </a:extLst>
          </p:cNvPr>
          <p:cNvGrpSpPr/>
          <p:nvPr/>
        </p:nvGrpSpPr>
        <p:grpSpPr>
          <a:xfrm>
            <a:off x="9234422" y="3995806"/>
            <a:ext cx="914400" cy="928468"/>
            <a:chOff x="6583904" y="1310151"/>
            <a:chExt cx="914400" cy="928468"/>
          </a:xfrm>
        </p:grpSpPr>
        <p:sp>
          <p:nvSpPr>
            <p:cNvPr id="26" name="Oval 25">
              <a:extLst>
                <a:ext uri="{FF2B5EF4-FFF2-40B4-BE49-F238E27FC236}">
                  <a16:creationId xmlns:a16="http://schemas.microsoft.com/office/drawing/2014/main" id="{59B6C6DD-1D0C-F967-91AF-09EF1B5C9EDF}"/>
                </a:ext>
              </a:extLst>
            </p:cNvPr>
            <p:cNvSpPr>
              <a:spLocks noChangeAspect="1"/>
            </p:cNvSpPr>
            <p:nvPr/>
          </p:nvSpPr>
          <p:spPr>
            <a:xfrm>
              <a:off x="6583904" y="1310151"/>
              <a:ext cx="914400" cy="9284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descr="A picture containing wheel&#10;&#10;AI-generated content may be incorrect.">
              <a:extLst>
                <a:ext uri="{FF2B5EF4-FFF2-40B4-BE49-F238E27FC236}">
                  <a16:creationId xmlns:a16="http://schemas.microsoft.com/office/drawing/2014/main" id="{8DA89EF8-18CC-D6C4-BCC0-3DD834E234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2357" y="1577383"/>
              <a:ext cx="797494" cy="578574"/>
            </a:xfrm>
            <a:prstGeom prst="rect">
              <a:avLst/>
            </a:prstGeom>
          </p:spPr>
        </p:pic>
      </p:grpSp>
      <p:grpSp>
        <p:nvGrpSpPr>
          <p:cNvPr id="28" name="Group 27">
            <a:extLst>
              <a:ext uri="{FF2B5EF4-FFF2-40B4-BE49-F238E27FC236}">
                <a16:creationId xmlns:a16="http://schemas.microsoft.com/office/drawing/2014/main" id="{585021A7-BF67-829B-1303-6585D8E04B10}"/>
              </a:ext>
            </a:extLst>
          </p:cNvPr>
          <p:cNvGrpSpPr/>
          <p:nvPr/>
        </p:nvGrpSpPr>
        <p:grpSpPr>
          <a:xfrm>
            <a:off x="10598363" y="4009874"/>
            <a:ext cx="914400" cy="914400"/>
            <a:chOff x="9812147" y="1326915"/>
            <a:chExt cx="1639562" cy="1664786"/>
          </a:xfrm>
        </p:grpSpPr>
        <p:sp>
          <p:nvSpPr>
            <p:cNvPr id="29" name="Oval 28">
              <a:extLst>
                <a:ext uri="{FF2B5EF4-FFF2-40B4-BE49-F238E27FC236}">
                  <a16:creationId xmlns:a16="http://schemas.microsoft.com/office/drawing/2014/main" id="{0097BCDF-A74F-8CC7-33C4-4BDF12286888}"/>
                </a:ext>
              </a:extLst>
            </p:cNvPr>
            <p:cNvSpPr>
              <a:spLocks noChangeAspect="1"/>
            </p:cNvSpPr>
            <p:nvPr/>
          </p:nvSpPr>
          <p:spPr>
            <a:xfrm>
              <a:off x="9812147" y="1326915"/>
              <a:ext cx="1639562" cy="1664786"/>
            </a:xfrm>
            <a:prstGeom prst="ellipse">
              <a:avLst/>
            </a:prstGeom>
            <a:solidFill>
              <a:srgbClr val="863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descr="Icon&#10;&#10;AI-generated content may be incorrect.">
              <a:extLst>
                <a:ext uri="{FF2B5EF4-FFF2-40B4-BE49-F238E27FC236}">
                  <a16:creationId xmlns:a16="http://schemas.microsoft.com/office/drawing/2014/main" id="{4CD64899-D505-68BA-2446-0E45B8425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4088" y="2032412"/>
              <a:ext cx="811338" cy="739448"/>
            </a:xfrm>
            <a:prstGeom prst="rect">
              <a:avLst/>
            </a:prstGeom>
          </p:spPr>
        </p:pic>
      </p:grpSp>
      <p:sp>
        <p:nvSpPr>
          <p:cNvPr id="31" name="TextBox 30">
            <a:extLst>
              <a:ext uri="{FF2B5EF4-FFF2-40B4-BE49-F238E27FC236}">
                <a16:creationId xmlns:a16="http://schemas.microsoft.com/office/drawing/2014/main" id="{4E6FF98F-B591-15EC-B1BE-348C136D7EB0}"/>
              </a:ext>
            </a:extLst>
          </p:cNvPr>
          <p:cNvSpPr txBox="1"/>
          <p:nvPr/>
        </p:nvSpPr>
        <p:spPr>
          <a:xfrm>
            <a:off x="7291803" y="4964790"/>
            <a:ext cx="3471463" cy="369332"/>
          </a:xfrm>
          <a:prstGeom prst="rect">
            <a:avLst/>
          </a:prstGeom>
          <a:noFill/>
        </p:spPr>
        <p:txBody>
          <a:bodyPr vert="wordArtVert" wrap="square">
            <a:spAutoFit/>
          </a:bodyPr>
          <a:lstStyle/>
          <a:p>
            <a:r>
              <a:rPr lang="en-US" sz="1800" b="1">
                <a:latin typeface="Aptos" panose="020B0004020202020204" pitchFamily="34" charset="0"/>
              </a:rPr>
              <a:t>Complexity</a:t>
            </a:r>
            <a:endParaRPr lang="en-US"/>
          </a:p>
        </p:txBody>
      </p:sp>
      <p:pic>
        <p:nvPicPr>
          <p:cNvPr id="32" name="Graphic 31" descr="Arrow Right with solid fill">
            <a:extLst>
              <a:ext uri="{FF2B5EF4-FFF2-40B4-BE49-F238E27FC236}">
                <a16:creationId xmlns:a16="http://schemas.microsoft.com/office/drawing/2014/main" id="{B4B2F7A3-A758-DB4D-3622-36F90FB2458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237545" y="4083240"/>
            <a:ext cx="563781" cy="786601"/>
          </a:xfrm>
          <a:prstGeom prst="rect">
            <a:avLst/>
          </a:prstGeom>
        </p:spPr>
      </p:pic>
      <p:sp>
        <p:nvSpPr>
          <p:cNvPr id="33" name="TextBox 32">
            <a:extLst>
              <a:ext uri="{FF2B5EF4-FFF2-40B4-BE49-F238E27FC236}">
                <a16:creationId xmlns:a16="http://schemas.microsoft.com/office/drawing/2014/main" id="{BFDD0B37-6FF5-1DBA-AD70-61C5CA180FB3}"/>
              </a:ext>
            </a:extLst>
          </p:cNvPr>
          <p:cNvSpPr txBox="1"/>
          <p:nvPr/>
        </p:nvSpPr>
        <p:spPr>
          <a:xfrm>
            <a:off x="7528765" y="4019341"/>
            <a:ext cx="1392046" cy="369332"/>
          </a:xfrm>
          <a:prstGeom prst="rect">
            <a:avLst/>
          </a:prstGeom>
          <a:noFill/>
        </p:spPr>
        <p:txBody>
          <a:bodyPr wrap="square" rtlCol="0">
            <a:spAutoFit/>
          </a:bodyPr>
          <a:lstStyle/>
          <a:p>
            <a:pPr algn="ctr"/>
            <a:r>
              <a:rPr lang="en-US" b="1">
                <a:solidFill>
                  <a:schemeClr val="bg1"/>
                </a:solidFill>
                <a:latin typeface="Aptos" panose="020B0004020202020204" pitchFamily="34" charset="0"/>
              </a:rPr>
              <a:t>RNA</a:t>
            </a:r>
          </a:p>
        </p:txBody>
      </p:sp>
      <p:sp>
        <p:nvSpPr>
          <p:cNvPr id="34" name="TextBox 33">
            <a:extLst>
              <a:ext uri="{FF2B5EF4-FFF2-40B4-BE49-F238E27FC236}">
                <a16:creationId xmlns:a16="http://schemas.microsoft.com/office/drawing/2014/main" id="{F8C91C8F-FC3F-108B-8823-3D89E9D8C174}"/>
              </a:ext>
            </a:extLst>
          </p:cNvPr>
          <p:cNvSpPr txBox="1"/>
          <p:nvPr/>
        </p:nvSpPr>
        <p:spPr>
          <a:xfrm>
            <a:off x="8993679" y="4067088"/>
            <a:ext cx="1392046" cy="369332"/>
          </a:xfrm>
          <a:prstGeom prst="rect">
            <a:avLst/>
          </a:prstGeom>
          <a:noFill/>
        </p:spPr>
        <p:txBody>
          <a:bodyPr wrap="square" rtlCol="0">
            <a:spAutoFit/>
          </a:bodyPr>
          <a:lstStyle/>
          <a:p>
            <a:pPr algn="ctr"/>
            <a:r>
              <a:rPr lang="en-US" b="1">
                <a:solidFill>
                  <a:schemeClr val="bg1"/>
                </a:solidFill>
                <a:latin typeface="Aptos" panose="020B0004020202020204" pitchFamily="34" charset="0"/>
              </a:rPr>
              <a:t>Protein</a:t>
            </a:r>
          </a:p>
        </p:txBody>
      </p:sp>
      <p:pic>
        <p:nvPicPr>
          <p:cNvPr id="35" name="Graphic 34" descr="Arrow Right with solid fill">
            <a:extLst>
              <a:ext uri="{FF2B5EF4-FFF2-40B4-BE49-F238E27FC236}">
                <a16:creationId xmlns:a16="http://schemas.microsoft.com/office/drawing/2014/main" id="{7D65F81F-993B-0414-9745-48AE68683C0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90581" y="4078400"/>
            <a:ext cx="563781" cy="786601"/>
          </a:xfrm>
          <a:prstGeom prst="rect">
            <a:avLst/>
          </a:prstGeom>
        </p:spPr>
      </p:pic>
      <p:pic>
        <p:nvPicPr>
          <p:cNvPr id="36" name="Graphic 35" descr="Arrow Right with solid fill">
            <a:extLst>
              <a:ext uri="{FF2B5EF4-FFF2-40B4-BE49-F238E27FC236}">
                <a16:creationId xmlns:a16="http://schemas.microsoft.com/office/drawing/2014/main" id="{23AFECA9-CC1F-BC6B-32DB-A2F5FB80864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110607" y="4114401"/>
            <a:ext cx="563781" cy="786601"/>
          </a:xfrm>
          <a:prstGeom prst="rect">
            <a:avLst/>
          </a:prstGeom>
        </p:spPr>
      </p:pic>
      <p:pic>
        <p:nvPicPr>
          <p:cNvPr id="43" name="Picture 42">
            <a:extLst>
              <a:ext uri="{FF2B5EF4-FFF2-40B4-BE49-F238E27FC236}">
                <a16:creationId xmlns:a16="http://schemas.microsoft.com/office/drawing/2014/main" id="{CC221571-A88E-2DC9-2750-1EC249E48F50}"/>
              </a:ext>
            </a:extLst>
          </p:cNvPr>
          <p:cNvPicPr>
            <a:picLocks noChangeAspect="1"/>
          </p:cNvPicPr>
          <p:nvPr/>
        </p:nvPicPr>
        <p:blipFill>
          <a:blip r:embed="rId9"/>
          <a:stretch>
            <a:fillRect/>
          </a:stretch>
        </p:blipFill>
        <p:spPr>
          <a:xfrm>
            <a:off x="6095816" y="1124270"/>
            <a:ext cx="362001" cy="2903523"/>
          </a:xfrm>
          <a:prstGeom prst="rect">
            <a:avLst/>
          </a:prstGeom>
        </p:spPr>
      </p:pic>
      <p:sp>
        <p:nvSpPr>
          <p:cNvPr id="44" name="Rectangle 43">
            <a:extLst>
              <a:ext uri="{FF2B5EF4-FFF2-40B4-BE49-F238E27FC236}">
                <a16:creationId xmlns:a16="http://schemas.microsoft.com/office/drawing/2014/main" id="{D889B457-D1AB-1978-2DB1-07D71152FBFD}"/>
              </a:ext>
            </a:extLst>
          </p:cNvPr>
          <p:cNvSpPr/>
          <p:nvPr/>
        </p:nvSpPr>
        <p:spPr>
          <a:xfrm>
            <a:off x="6509711" y="1398185"/>
            <a:ext cx="602955" cy="2579694"/>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a:extLst>
              <a:ext uri="{FF2B5EF4-FFF2-40B4-BE49-F238E27FC236}">
                <a16:creationId xmlns:a16="http://schemas.microsoft.com/office/drawing/2014/main" id="{3C079ED8-2E17-E033-5DF6-0D20C8DC29DB}"/>
              </a:ext>
            </a:extLst>
          </p:cNvPr>
          <p:cNvSpPr/>
          <p:nvPr/>
        </p:nvSpPr>
        <p:spPr>
          <a:xfrm>
            <a:off x="7936965" y="1706157"/>
            <a:ext cx="602955" cy="2271721"/>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ectangle 45">
            <a:extLst>
              <a:ext uri="{FF2B5EF4-FFF2-40B4-BE49-F238E27FC236}">
                <a16:creationId xmlns:a16="http://schemas.microsoft.com/office/drawing/2014/main" id="{A9644F45-B369-EB64-4E6A-DD1FE937D67A}"/>
              </a:ext>
            </a:extLst>
          </p:cNvPr>
          <p:cNvSpPr/>
          <p:nvPr/>
        </p:nvSpPr>
        <p:spPr>
          <a:xfrm>
            <a:off x="9392817" y="2429030"/>
            <a:ext cx="602955" cy="1548848"/>
          </a:xfrm>
          <a:prstGeom prst="rect">
            <a:avLst/>
          </a:prstGeom>
          <a:gradFill>
            <a:gsLst>
              <a:gs pos="70000">
                <a:schemeClr val="accent3">
                  <a:lumMod val="40000"/>
                  <a:lumOff val="60000"/>
                </a:schemeClr>
              </a:gs>
              <a:gs pos="74000">
                <a:srgbClr val="9BBB5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D39B10F6-0CC0-1388-A6E2-4EA2B6752D0F}"/>
              </a:ext>
            </a:extLst>
          </p:cNvPr>
          <p:cNvSpPr txBox="1"/>
          <p:nvPr/>
        </p:nvSpPr>
        <p:spPr>
          <a:xfrm>
            <a:off x="10373539" y="4067088"/>
            <a:ext cx="1392046" cy="369332"/>
          </a:xfrm>
          <a:prstGeom prst="rect">
            <a:avLst/>
          </a:prstGeom>
          <a:noFill/>
        </p:spPr>
        <p:txBody>
          <a:bodyPr wrap="square" rtlCol="0">
            <a:spAutoFit/>
          </a:bodyPr>
          <a:lstStyle/>
          <a:p>
            <a:pPr algn="ctr"/>
            <a:r>
              <a:rPr lang="en-US" b="1">
                <a:solidFill>
                  <a:schemeClr val="bg1"/>
                </a:solidFill>
                <a:latin typeface="Aptos" panose="020B0004020202020204" pitchFamily="34" charset="0"/>
              </a:rPr>
              <a:t>Function</a:t>
            </a:r>
          </a:p>
        </p:txBody>
      </p:sp>
      <p:sp>
        <p:nvSpPr>
          <p:cNvPr id="47" name="Rectangle 46">
            <a:extLst>
              <a:ext uri="{FF2B5EF4-FFF2-40B4-BE49-F238E27FC236}">
                <a16:creationId xmlns:a16="http://schemas.microsoft.com/office/drawing/2014/main" id="{C84CCE98-0F4C-D491-1915-687857B0DC70}"/>
              </a:ext>
            </a:extLst>
          </p:cNvPr>
          <p:cNvSpPr/>
          <p:nvPr/>
        </p:nvSpPr>
        <p:spPr>
          <a:xfrm>
            <a:off x="10790200" y="3745098"/>
            <a:ext cx="602955" cy="232780"/>
          </a:xfrm>
          <a:prstGeom prst="rect">
            <a:avLst/>
          </a:prstGeom>
          <a:gradFill>
            <a:gsLst>
              <a:gs pos="66000">
                <a:schemeClr val="accent2">
                  <a:lumMod val="40000"/>
                  <a:lumOff val="60000"/>
                </a:schemeClr>
              </a:gs>
              <a:gs pos="81000">
                <a:srgbClr val="863E4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EAFE42A4-D850-8A41-5B4A-032942D75BBD}"/>
              </a:ext>
            </a:extLst>
          </p:cNvPr>
          <p:cNvSpPr txBox="1"/>
          <p:nvPr/>
        </p:nvSpPr>
        <p:spPr>
          <a:xfrm>
            <a:off x="6479101" y="1370732"/>
            <a:ext cx="695076" cy="369332"/>
          </a:xfrm>
          <a:prstGeom prst="rect">
            <a:avLst/>
          </a:prstGeom>
          <a:noFill/>
        </p:spPr>
        <p:txBody>
          <a:bodyPr wrap="square" rtlCol="0">
            <a:spAutoFit/>
          </a:bodyPr>
          <a:lstStyle/>
          <a:p>
            <a:r>
              <a:rPr lang="en-US"/>
              <a:t>94%</a:t>
            </a:r>
          </a:p>
        </p:txBody>
      </p:sp>
      <p:sp>
        <p:nvSpPr>
          <p:cNvPr id="38" name="TextBox 37">
            <a:extLst>
              <a:ext uri="{FF2B5EF4-FFF2-40B4-BE49-F238E27FC236}">
                <a16:creationId xmlns:a16="http://schemas.microsoft.com/office/drawing/2014/main" id="{211A4017-0377-1D2E-29C4-9F2E3E8CF1AE}"/>
              </a:ext>
            </a:extLst>
          </p:cNvPr>
          <p:cNvSpPr txBox="1"/>
          <p:nvPr/>
        </p:nvSpPr>
        <p:spPr>
          <a:xfrm>
            <a:off x="7920566" y="1653279"/>
            <a:ext cx="663964" cy="369332"/>
          </a:xfrm>
          <a:prstGeom prst="rect">
            <a:avLst/>
          </a:prstGeom>
          <a:noFill/>
        </p:spPr>
        <p:txBody>
          <a:bodyPr wrap="square" rtlCol="0">
            <a:spAutoFit/>
          </a:bodyPr>
          <a:lstStyle/>
          <a:p>
            <a:r>
              <a:rPr lang="en-US"/>
              <a:t>86%</a:t>
            </a:r>
          </a:p>
        </p:txBody>
      </p:sp>
      <p:sp>
        <p:nvSpPr>
          <p:cNvPr id="52" name="Rectangle: Rounded Corners 3">
            <a:extLst>
              <a:ext uri="{FF2B5EF4-FFF2-40B4-BE49-F238E27FC236}">
                <a16:creationId xmlns:a16="http://schemas.microsoft.com/office/drawing/2014/main" id="{49C2DE8E-8659-37DB-39FC-0135B393A936}"/>
              </a:ext>
            </a:extLst>
          </p:cNvPr>
          <p:cNvSpPr/>
          <p:nvPr/>
        </p:nvSpPr>
        <p:spPr>
          <a:xfrm>
            <a:off x="310699" y="5829413"/>
            <a:ext cx="11619532" cy="626906"/>
          </a:xfrm>
          <a:prstGeom prst="roundRect">
            <a:avLst>
              <a:gd name="adj" fmla="val 19281"/>
            </a:avLst>
          </a:prstGeom>
          <a:solidFill>
            <a:srgbClr val="DCE6F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a:solidFill>
                  <a:schemeClr val="tx1"/>
                </a:solidFill>
                <a:latin typeface="Tahoma"/>
                <a:ea typeface="Tahoma"/>
                <a:cs typeface="Tahoma"/>
              </a:rPr>
              <a:t>Vision</a:t>
            </a:r>
            <a:r>
              <a:rPr lang="en-US" sz="1600">
                <a:solidFill>
                  <a:schemeClr val="tx1"/>
                </a:solidFill>
                <a:latin typeface="Tahoma"/>
                <a:ea typeface="Tahoma"/>
                <a:cs typeface="Tahoma"/>
              </a:rPr>
              <a:t>: Deep technology to predict multiple unknown protein functions in </a:t>
            </a:r>
            <a:r>
              <a:rPr lang="en-US" sz="1600" b="1">
                <a:solidFill>
                  <a:schemeClr val="tx1"/>
                </a:solidFill>
                <a:latin typeface="Tahoma"/>
                <a:ea typeface="Tahoma"/>
                <a:cs typeface="Tahoma"/>
              </a:rPr>
              <a:t>1 hour </a:t>
            </a:r>
            <a:r>
              <a:rPr lang="en-US" sz="1600">
                <a:solidFill>
                  <a:schemeClr val="tx1"/>
                </a:solidFill>
                <a:latin typeface="Tahoma"/>
                <a:ea typeface="Tahoma"/>
                <a:cs typeface="Tahoma"/>
              </a:rPr>
              <a:t>and with </a:t>
            </a:r>
            <a:r>
              <a:rPr lang="en-US" sz="1600" b="1">
                <a:solidFill>
                  <a:schemeClr val="tx1"/>
                </a:solidFill>
                <a:latin typeface="Tahoma"/>
                <a:ea typeface="Tahoma"/>
                <a:cs typeface="Tahoma"/>
              </a:rPr>
              <a:t>&gt;90% confidence</a:t>
            </a:r>
            <a:r>
              <a:rPr lang="en-US" sz="1600">
                <a:solidFill>
                  <a:schemeClr val="tx1"/>
                </a:solidFill>
                <a:latin typeface="Tahoma"/>
                <a:ea typeface="Tahoma"/>
                <a:cs typeface="Tahoma"/>
              </a:rPr>
              <a:t>, available in both </a:t>
            </a:r>
            <a:r>
              <a:rPr lang="en-US" sz="1600" b="1">
                <a:solidFill>
                  <a:schemeClr val="tx1"/>
                </a:solidFill>
                <a:latin typeface="Tahoma"/>
                <a:ea typeface="Tahoma"/>
                <a:cs typeface="Tahoma"/>
              </a:rPr>
              <a:t>class</a:t>
            </a:r>
            <a:r>
              <a:rPr lang="en-US" sz="1600">
                <a:solidFill>
                  <a:schemeClr val="tx1"/>
                </a:solidFill>
                <a:latin typeface="Tahoma"/>
                <a:ea typeface="Tahoma"/>
                <a:cs typeface="Tahoma"/>
              </a:rPr>
              <a:t> and </a:t>
            </a:r>
            <a:r>
              <a:rPr lang="en-US" sz="1600" b="1">
                <a:solidFill>
                  <a:schemeClr val="tx1"/>
                </a:solidFill>
                <a:latin typeface="Tahoma"/>
                <a:ea typeface="Tahoma"/>
                <a:cs typeface="Tahoma"/>
              </a:rPr>
              <a:t>CUI forms</a:t>
            </a:r>
            <a:r>
              <a:rPr lang="en-US" sz="1600">
                <a:solidFill>
                  <a:schemeClr val="tx1"/>
                </a:solidFill>
                <a:latin typeface="Tahoma"/>
                <a:ea typeface="Tahoma"/>
                <a:cs typeface="Tahoma"/>
              </a:rPr>
              <a:t> with a public-facing User Interface</a:t>
            </a:r>
            <a:endParaRPr lang="en-US" sz="1600">
              <a:solidFill>
                <a:schemeClr val="tx1"/>
              </a:solidFill>
            </a:endParaRPr>
          </a:p>
        </p:txBody>
      </p:sp>
      <p:pic>
        <p:nvPicPr>
          <p:cNvPr id="6" name="Picture 5" descr="Graphical user interface, text&#10;&#10;AI-generated content may be incorrect.">
            <a:extLst>
              <a:ext uri="{FF2B5EF4-FFF2-40B4-BE49-F238E27FC236}">
                <a16:creationId xmlns:a16="http://schemas.microsoft.com/office/drawing/2014/main" id="{4C827923-069E-780D-B3F5-2AEBB8D32B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415" y="4410159"/>
            <a:ext cx="5345633" cy="99178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044EC87-8345-70EE-299C-E6ACF707729B}"/>
              </a:ext>
            </a:extLst>
          </p:cNvPr>
          <p:cNvSpPr/>
          <p:nvPr/>
        </p:nvSpPr>
        <p:spPr>
          <a:xfrm>
            <a:off x="7387087" y="2675713"/>
            <a:ext cx="240057" cy="23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Rectangle 105">
            <a:extLst>
              <a:ext uri="{FF2B5EF4-FFF2-40B4-BE49-F238E27FC236}">
                <a16:creationId xmlns:a16="http://schemas.microsoft.com/office/drawing/2014/main" id="{BA92DA9A-8A8F-BE6E-58A6-0005130A5336}"/>
              </a:ext>
            </a:extLst>
          </p:cNvPr>
          <p:cNvSpPr/>
          <p:nvPr/>
        </p:nvSpPr>
        <p:spPr>
          <a:xfrm>
            <a:off x="4057853" y="1304803"/>
            <a:ext cx="1747208" cy="280040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Graphic 12" descr="Agriculture with solid fill">
            <a:extLst>
              <a:ext uri="{FF2B5EF4-FFF2-40B4-BE49-F238E27FC236}">
                <a16:creationId xmlns:a16="http://schemas.microsoft.com/office/drawing/2014/main" id="{0F02FED9-168D-5930-C2FA-3F03E68531B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4290360" y="2960684"/>
            <a:ext cx="914400" cy="914400"/>
          </a:xfrm>
          <a:prstGeom prst="rect">
            <a:avLst/>
          </a:prstGeom>
        </p:spPr>
      </p:pic>
      <p:pic>
        <p:nvPicPr>
          <p:cNvPr id="17" name="Graphic 16" descr="The lulav with solid fill">
            <a:extLst>
              <a:ext uri="{FF2B5EF4-FFF2-40B4-BE49-F238E27FC236}">
                <a16:creationId xmlns:a16="http://schemas.microsoft.com/office/drawing/2014/main" id="{7DB292D7-D042-F810-7E8D-0FE4F349746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773899" y="2024270"/>
            <a:ext cx="914400" cy="914400"/>
          </a:xfrm>
          <a:prstGeom prst="rect">
            <a:avLst/>
          </a:prstGeom>
        </p:spPr>
      </p:pic>
      <p:sp>
        <p:nvSpPr>
          <p:cNvPr id="5" name="TextBox 4">
            <a:extLst>
              <a:ext uri="{FF2B5EF4-FFF2-40B4-BE49-F238E27FC236}">
                <a16:creationId xmlns:a16="http://schemas.microsoft.com/office/drawing/2014/main" id="{77525252-DBDE-D0FD-DB27-E3243D11C385}"/>
              </a:ext>
            </a:extLst>
          </p:cNvPr>
          <p:cNvSpPr txBox="1"/>
          <p:nvPr/>
        </p:nvSpPr>
        <p:spPr>
          <a:xfrm rot="16200000">
            <a:off x="5240351" y="2467585"/>
            <a:ext cx="1595407" cy="369332"/>
          </a:xfrm>
          <a:prstGeom prst="rect">
            <a:avLst/>
          </a:prstGeom>
          <a:noFill/>
        </p:spPr>
        <p:txBody>
          <a:bodyPr wrap="square" lIns="91440" tIns="45720" rIns="91440" bIns="45720" rtlCol="0" anchor="t">
            <a:spAutoFit/>
          </a:bodyPr>
          <a:lstStyle/>
          <a:p>
            <a:r>
              <a:rPr lang="en-US"/>
              <a:t>% Known</a:t>
            </a:r>
          </a:p>
        </p:txBody>
      </p:sp>
      <p:sp>
        <p:nvSpPr>
          <p:cNvPr id="109" name="TextBox 108">
            <a:extLst>
              <a:ext uri="{FF2B5EF4-FFF2-40B4-BE49-F238E27FC236}">
                <a16:creationId xmlns:a16="http://schemas.microsoft.com/office/drawing/2014/main" id="{CE40A294-23D5-C099-0468-6552D866E3F2}"/>
              </a:ext>
            </a:extLst>
          </p:cNvPr>
          <p:cNvSpPr txBox="1"/>
          <p:nvPr/>
        </p:nvSpPr>
        <p:spPr>
          <a:xfrm>
            <a:off x="4182133" y="1291779"/>
            <a:ext cx="1461456" cy="738664"/>
          </a:xfrm>
          <a:prstGeom prst="rect">
            <a:avLst/>
          </a:prstGeom>
          <a:noFill/>
        </p:spPr>
        <p:txBody>
          <a:bodyPr wrap="square" rtlCol="0">
            <a:spAutoFit/>
          </a:bodyPr>
          <a:lstStyle/>
          <a:p>
            <a:pPr algn="ctr"/>
            <a:r>
              <a:rPr lang="en-US" sz="1400" b="1"/>
              <a:t>Food production is affected</a:t>
            </a:r>
          </a:p>
        </p:txBody>
      </p:sp>
      <p:sp>
        <p:nvSpPr>
          <p:cNvPr id="102" name="Rectangle 101">
            <a:extLst>
              <a:ext uri="{FF2B5EF4-FFF2-40B4-BE49-F238E27FC236}">
                <a16:creationId xmlns:a16="http://schemas.microsoft.com/office/drawing/2014/main" id="{0CB8D506-BABB-D12F-12BA-C925E00B48BF}"/>
              </a:ext>
            </a:extLst>
          </p:cNvPr>
          <p:cNvSpPr/>
          <p:nvPr/>
        </p:nvSpPr>
        <p:spPr>
          <a:xfrm>
            <a:off x="2289301" y="1293374"/>
            <a:ext cx="1747208" cy="2800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ectangle 96">
            <a:extLst>
              <a:ext uri="{FF2B5EF4-FFF2-40B4-BE49-F238E27FC236}">
                <a16:creationId xmlns:a16="http://schemas.microsoft.com/office/drawing/2014/main" id="{EC877E1D-AF1C-DC66-2366-283314BA10D0}"/>
              </a:ext>
            </a:extLst>
          </p:cNvPr>
          <p:cNvSpPr/>
          <p:nvPr/>
        </p:nvSpPr>
        <p:spPr>
          <a:xfrm>
            <a:off x="526550" y="1287851"/>
            <a:ext cx="1747207" cy="2800404"/>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Arrow: Pentagon 97">
            <a:extLst>
              <a:ext uri="{FF2B5EF4-FFF2-40B4-BE49-F238E27FC236}">
                <a16:creationId xmlns:a16="http://schemas.microsoft.com/office/drawing/2014/main" id="{DDFB7F0D-689E-0A0F-BA17-D556EA530ADB}"/>
              </a:ext>
            </a:extLst>
          </p:cNvPr>
          <p:cNvSpPr/>
          <p:nvPr/>
        </p:nvSpPr>
        <p:spPr>
          <a:xfrm>
            <a:off x="555402" y="1293374"/>
            <a:ext cx="1966013" cy="475730"/>
          </a:xfrm>
          <a:prstGeom prst="homePlate">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3" name="Picture 92" descr="A picture containing text, silhouette&#10;&#10;AI-generated content may be incorrect.">
            <a:extLst>
              <a:ext uri="{FF2B5EF4-FFF2-40B4-BE49-F238E27FC236}">
                <a16:creationId xmlns:a16="http://schemas.microsoft.com/office/drawing/2014/main" id="{FFCA2C75-99ED-6725-44FC-81C144A5B45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7395" y="2001931"/>
            <a:ext cx="1617994" cy="2104699"/>
          </a:xfrm>
          <a:prstGeom prst="rect">
            <a:avLst/>
          </a:prstGeom>
        </p:spPr>
      </p:pic>
      <p:sp>
        <p:nvSpPr>
          <p:cNvPr id="95" name="TextBox 94">
            <a:extLst>
              <a:ext uri="{FF2B5EF4-FFF2-40B4-BE49-F238E27FC236}">
                <a16:creationId xmlns:a16="http://schemas.microsoft.com/office/drawing/2014/main" id="{1858E022-B44D-77EF-1BAE-24D9FCAA6096}"/>
              </a:ext>
            </a:extLst>
          </p:cNvPr>
          <p:cNvSpPr txBox="1"/>
          <p:nvPr/>
        </p:nvSpPr>
        <p:spPr>
          <a:xfrm>
            <a:off x="654355" y="1283180"/>
            <a:ext cx="1461456" cy="738664"/>
          </a:xfrm>
          <a:prstGeom prst="rect">
            <a:avLst/>
          </a:prstGeom>
          <a:noFill/>
        </p:spPr>
        <p:txBody>
          <a:bodyPr wrap="square" rtlCol="0">
            <a:spAutoFit/>
          </a:bodyPr>
          <a:lstStyle/>
          <a:p>
            <a:pPr algn="ctr"/>
            <a:r>
              <a:rPr lang="en-US" sz="1400" b="1"/>
              <a:t>Biological threats will be undeterred</a:t>
            </a:r>
          </a:p>
        </p:txBody>
      </p:sp>
      <p:sp>
        <p:nvSpPr>
          <p:cNvPr id="100" name="Arrow: Pentagon 99">
            <a:extLst>
              <a:ext uri="{FF2B5EF4-FFF2-40B4-BE49-F238E27FC236}">
                <a16:creationId xmlns:a16="http://schemas.microsoft.com/office/drawing/2014/main" id="{D4E65C57-E25B-79F7-FCF5-A6459E1E9C3F}"/>
              </a:ext>
            </a:extLst>
          </p:cNvPr>
          <p:cNvSpPr/>
          <p:nvPr/>
        </p:nvSpPr>
        <p:spPr>
          <a:xfrm>
            <a:off x="2771879" y="1288379"/>
            <a:ext cx="1523163" cy="475730"/>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TextBox 103">
            <a:extLst>
              <a:ext uri="{FF2B5EF4-FFF2-40B4-BE49-F238E27FC236}">
                <a16:creationId xmlns:a16="http://schemas.microsoft.com/office/drawing/2014/main" id="{B0613611-D2B0-E12A-FA6B-469E54B047F5}"/>
              </a:ext>
            </a:extLst>
          </p:cNvPr>
          <p:cNvSpPr txBox="1"/>
          <p:nvPr/>
        </p:nvSpPr>
        <p:spPr>
          <a:xfrm>
            <a:off x="2493250" y="1291779"/>
            <a:ext cx="1461456" cy="523220"/>
          </a:xfrm>
          <a:prstGeom prst="rect">
            <a:avLst/>
          </a:prstGeom>
          <a:noFill/>
        </p:spPr>
        <p:txBody>
          <a:bodyPr wrap="square" rtlCol="0">
            <a:spAutoFit/>
          </a:bodyPr>
          <a:lstStyle/>
          <a:p>
            <a:pPr algn="ctr"/>
            <a:r>
              <a:rPr lang="en-US" sz="1400" b="1"/>
              <a:t>Epidemics will spread</a:t>
            </a:r>
          </a:p>
        </p:txBody>
      </p:sp>
      <p:sp>
        <p:nvSpPr>
          <p:cNvPr id="110" name="TextBox 109">
            <a:extLst>
              <a:ext uri="{FF2B5EF4-FFF2-40B4-BE49-F238E27FC236}">
                <a16:creationId xmlns:a16="http://schemas.microsoft.com/office/drawing/2014/main" id="{C021B34C-86F7-DC62-5021-ABEBC41B5351}"/>
              </a:ext>
            </a:extLst>
          </p:cNvPr>
          <p:cNvSpPr txBox="1"/>
          <p:nvPr/>
        </p:nvSpPr>
        <p:spPr>
          <a:xfrm>
            <a:off x="633256" y="2738576"/>
            <a:ext cx="595035" cy="246221"/>
          </a:xfrm>
          <a:prstGeom prst="rect">
            <a:avLst/>
          </a:prstGeom>
          <a:noFill/>
        </p:spPr>
        <p:txBody>
          <a:bodyPr wrap="none" rtlCol="0">
            <a:spAutoFit/>
          </a:bodyPr>
          <a:lstStyle/>
          <a:p>
            <a:r>
              <a:rPr lang="en-US" sz="1000"/>
              <a:t>Natural</a:t>
            </a:r>
          </a:p>
        </p:txBody>
      </p:sp>
      <p:sp>
        <p:nvSpPr>
          <p:cNvPr id="111" name="TextBox 110">
            <a:extLst>
              <a:ext uri="{FF2B5EF4-FFF2-40B4-BE49-F238E27FC236}">
                <a16:creationId xmlns:a16="http://schemas.microsoft.com/office/drawing/2014/main" id="{21FBC5B8-88A5-DD1F-17E5-ED956B0EC7A1}"/>
              </a:ext>
            </a:extLst>
          </p:cNvPr>
          <p:cNvSpPr txBox="1"/>
          <p:nvPr/>
        </p:nvSpPr>
        <p:spPr>
          <a:xfrm>
            <a:off x="1089690" y="2522244"/>
            <a:ext cx="623889" cy="246221"/>
          </a:xfrm>
          <a:prstGeom prst="rect">
            <a:avLst/>
          </a:prstGeom>
          <a:noFill/>
        </p:spPr>
        <p:txBody>
          <a:bodyPr wrap="square" rtlCol="0">
            <a:spAutoFit/>
          </a:bodyPr>
          <a:lstStyle/>
          <a:p>
            <a:r>
              <a:rPr lang="en-US" sz="1000"/>
              <a:t>artificial</a:t>
            </a:r>
          </a:p>
        </p:txBody>
      </p:sp>
      <p:sp>
        <p:nvSpPr>
          <p:cNvPr id="112" name="TextBox 111">
            <a:extLst>
              <a:ext uri="{FF2B5EF4-FFF2-40B4-BE49-F238E27FC236}">
                <a16:creationId xmlns:a16="http://schemas.microsoft.com/office/drawing/2014/main" id="{C9A7E590-DA1B-A236-BAD5-A6D0C513ADFD}"/>
              </a:ext>
            </a:extLst>
          </p:cNvPr>
          <p:cNvSpPr txBox="1"/>
          <p:nvPr/>
        </p:nvSpPr>
        <p:spPr>
          <a:xfrm>
            <a:off x="1578013" y="2753324"/>
            <a:ext cx="748923" cy="246221"/>
          </a:xfrm>
          <a:prstGeom prst="rect">
            <a:avLst/>
          </a:prstGeom>
          <a:noFill/>
        </p:spPr>
        <p:txBody>
          <a:bodyPr wrap="square" rtlCol="0">
            <a:spAutoFit/>
          </a:bodyPr>
          <a:lstStyle/>
          <a:p>
            <a:r>
              <a:rPr lang="en-US" sz="1000"/>
              <a:t>accidental</a:t>
            </a:r>
          </a:p>
        </p:txBody>
      </p:sp>
      <p:pic>
        <p:nvPicPr>
          <p:cNvPr id="8" name="Graphic 7" descr="Lungs with virus with solid fill">
            <a:extLst>
              <a:ext uri="{FF2B5EF4-FFF2-40B4-BE49-F238E27FC236}">
                <a16:creationId xmlns:a16="http://schemas.microsoft.com/office/drawing/2014/main" id="{E3DB4D00-16E0-8DE4-5E56-D023626CB491}"/>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2379854" y="2110854"/>
            <a:ext cx="914400" cy="914400"/>
          </a:xfrm>
          <a:prstGeom prst="rect">
            <a:avLst/>
          </a:prstGeom>
        </p:spPr>
      </p:pic>
      <p:pic>
        <p:nvPicPr>
          <p:cNvPr id="11" name="Graphic 10" descr="Germ with solid fill">
            <a:extLst>
              <a:ext uri="{FF2B5EF4-FFF2-40B4-BE49-F238E27FC236}">
                <a16:creationId xmlns:a16="http://schemas.microsoft.com/office/drawing/2014/main" id="{1857E36D-BB45-CB4E-3136-C99F4FEF6A71}"/>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2996922" y="2960684"/>
            <a:ext cx="914400" cy="914400"/>
          </a:xfrm>
          <a:prstGeom prst="rect">
            <a:avLst/>
          </a:prstGeom>
        </p:spPr>
      </p:pic>
      <p:sp>
        <p:nvSpPr>
          <p:cNvPr id="42" name="TextBox 41">
            <a:extLst>
              <a:ext uri="{FF2B5EF4-FFF2-40B4-BE49-F238E27FC236}">
                <a16:creationId xmlns:a16="http://schemas.microsoft.com/office/drawing/2014/main" id="{22139F1C-E60B-559B-6B2A-D60F9F33E59C}"/>
              </a:ext>
            </a:extLst>
          </p:cNvPr>
          <p:cNvSpPr txBox="1"/>
          <p:nvPr/>
        </p:nvSpPr>
        <p:spPr>
          <a:xfrm>
            <a:off x="9174457" y="2266223"/>
            <a:ext cx="1030489" cy="369332"/>
          </a:xfrm>
          <a:prstGeom prst="rect">
            <a:avLst/>
          </a:prstGeom>
          <a:noFill/>
        </p:spPr>
        <p:txBody>
          <a:bodyPr wrap="square" rtlCol="0">
            <a:spAutoFit/>
          </a:bodyPr>
          <a:lstStyle/>
          <a:p>
            <a:r>
              <a:rPr lang="en-US"/>
              <a:t>15-58%</a:t>
            </a:r>
          </a:p>
        </p:txBody>
      </p:sp>
      <p:sp>
        <p:nvSpPr>
          <p:cNvPr id="40" name="TextBox 39">
            <a:extLst>
              <a:ext uri="{FF2B5EF4-FFF2-40B4-BE49-F238E27FC236}">
                <a16:creationId xmlns:a16="http://schemas.microsoft.com/office/drawing/2014/main" id="{E24AF78C-67CB-077C-6828-208474A7256F}"/>
              </a:ext>
            </a:extLst>
          </p:cNvPr>
          <p:cNvSpPr txBox="1"/>
          <p:nvPr/>
        </p:nvSpPr>
        <p:spPr>
          <a:xfrm>
            <a:off x="10672510" y="3474131"/>
            <a:ext cx="874416" cy="369332"/>
          </a:xfrm>
          <a:prstGeom prst="rect">
            <a:avLst/>
          </a:prstGeom>
          <a:noFill/>
        </p:spPr>
        <p:txBody>
          <a:bodyPr wrap="square" rtlCol="0">
            <a:spAutoFit/>
          </a:bodyPr>
          <a:lstStyle/>
          <a:p>
            <a:r>
              <a:rPr lang="en-US"/>
              <a:t>1-10%</a:t>
            </a:r>
          </a:p>
        </p:txBody>
      </p:sp>
      <p:sp>
        <p:nvSpPr>
          <p:cNvPr id="50" name="TextBox 49">
            <a:extLst>
              <a:ext uri="{FF2B5EF4-FFF2-40B4-BE49-F238E27FC236}">
                <a16:creationId xmlns:a16="http://schemas.microsoft.com/office/drawing/2014/main" id="{D2823B9D-6DB0-976A-0A75-B9A763F52F2E}"/>
              </a:ext>
            </a:extLst>
          </p:cNvPr>
          <p:cNvSpPr txBox="1"/>
          <p:nvPr/>
        </p:nvSpPr>
        <p:spPr>
          <a:xfrm>
            <a:off x="528638" y="971759"/>
            <a:ext cx="59293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Tahoma"/>
                <a:cs typeface="Tahoma"/>
              </a:rPr>
              <a:t>Implications of Not Knowing Protein Function</a:t>
            </a:r>
          </a:p>
        </p:txBody>
      </p:sp>
      <p:sp>
        <p:nvSpPr>
          <p:cNvPr id="12" name="TextBox 11">
            <a:extLst>
              <a:ext uri="{FF2B5EF4-FFF2-40B4-BE49-F238E27FC236}">
                <a16:creationId xmlns:a16="http://schemas.microsoft.com/office/drawing/2014/main" id="{61540066-88F1-9D43-9674-5EAFAF2A09C1}"/>
              </a:ext>
            </a:extLst>
          </p:cNvPr>
          <p:cNvSpPr txBox="1"/>
          <p:nvPr/>
        </p:nvSpPr>
        <p:spPr>
          <a:xfrm>
            <a:off x="22444" y="4086211"/>
            <a:ext cx="5930664" cy="307777"/>
          </a:xfrm>
          <a:prstGeom prst="rect">
            <a:avLst/>
          </a:prstGeom>
          <a:noFill/>
        </p:spPr>
        <p:txBody>
          <a:bodyPr wrap="square" lIns="91440" tIns="45720" rIns="91440" bIns="45720" rtlCol="0" anchor="t">
            <a:spAutoFit/>
          </a:bodyPr>
          <a:lstStyle/>
          <a:p>
            <a:pPr algn="ctr"/>
            <a:r>
              <a:rPr lang="en-US" sz="1400" b="1"/>
              <a:t>Adversaries will spring surprises willy nilly…</a:t>
            </a:r>
          </a:p>
        </p:txBody>
      </p:sp>
      <p:sp>
        <p:nvSpPr>
          <p:cNvPr id="15" name="TextBox 14">
            <a:extLst>
              <a:ext uri="{FF2B5EF4-FFF2-40B4-BE49-F238E27FC236}">
                <a16:creationId xmlns:a16="http://schemas.microsoft.com/office/drawing/2014/main" id="{B4D8EEA2-AE08-2C14-5D38-9D6C7F660FD5}"/>
              </a:ext>
            </a:extLst>
          </p:cNvPr>
          <p:cNvSpPr txBox="1"/>
          <p:nvPr/>
        </p:nvSpPr>
        <p:spPr>
          <a:xfrm>
            <a:off x="1567666" y="5608300"/>
            <a:ext cx="9310109" cy="230832"/>
          </a:xfrm>
          <a:prstGeom prst="rect">
            <a:avLst/>
          </a:prstGeom>
          <a:noFill/>
        </p:spPr>
        <p:txBody>
          <a:bodyPr wrap="square">
            <a:spAutoFit/>
          </a:bodyPr>
          <a:lstStyle/>
          <a:p>
            <a:pPr algn="ctr"/>
            <a:r>
              <a:rPr lang="en-US" sz="900">
                <a:solidFill>
                  <a:schemeClr val="tx1">
                    <a:lumMod val="50000"/>
                    <a:lumOff val="50000"/>
                  </a:schemeClr>
                </a:solidFill>
              </a:rPr>
              <a:t>DNA: Deoxyribonucleic Acid              RNA: Ribonucleic Acid                CUI: Controlled Unclassified Information</a:t>
            </a:r>
          </a:p>
        </p:txBody>
      </p:sp>
      <p:pic>
        <p:nvPicPr>
          <p:cNvPr id="2" name="Picture 1">
            <a:extLst>
              <a:ext uri="{FF2B5EF4-FFF2-40B4-BE49-F238E27FC236}">
                <a16:creationId xmlns:a16="http://schemas.microsoft.com/office/drawing/2014/main" id="{C8DA669C-2257-06BE-4D38-2CB06DD95468}"/>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a:fillRect/>
          </a:stretch>
        </p:blipFill>
        <p:spPr>
          <a:xfrm>
            <a:off x="11135222" y="79282"/>
            <a:ext cx="684018" cy="753000"/>
          </a:xfrm>
          <a:prstGeom prst="rect">
            <a:avLst/>
          </a:prstGeom>
        </p:spPr>
      </p:pic>
      <p:sp>
        <p:nvSpPr>
          <p:cNvPr id="9" name="Rectangle 8">
            <a:extLst>
              <a:ext uri="{FF2B5EF4-FFF2-40B4-BE49-F238E27FC236}">
                <a16:creationId xmlns:a16="http://schemas.microsoft.com/office/drawing/2014/main" id="{B58DFB46-0AC8-FE0D-4523-1FB5E3997C94}"/>
              </a:ext>
            </a:extLst>
          </p:cNvPr>
          <p:cNvSpPr/>
          <p:nvPr/>
        </p:nvSpPr>
        <p:spPr>
          <a:xfrm>
            <a:off x="10996063" y="154341"/>
            <a:ext cx="962335" cy="30777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E7F61"/>
                </a:solidFill>
                <a:effectLst/>
                <a:uLnTx/>
                <a:uFillTx/>
                <a:latin typeface="Tahoma" panose="020B0604030504040204" pitchFamily="34" charset="0"/>
                <a:ea typeface="Tahoma" panose="020B0604030504040204" pitchFamily="34" charset="0"/>
                <a:cs typeface="Tahoma" panose="020B0604030504040204" pitchFamily="34" charset="0"/>
              </a:rPr>
              <a:t>F3</a:t>
            </a:r>
          </a:p>
        </p:txBody>
      </p:sp>
      <p:sp>
        <p:nvSpPr>
          <p:cNvPr id="10" name="Footer Placeholder 1">
            <a:extLst>
              <a:ext uri="{FF2B5EF4-FFF2-40B4-BE49-F238E27FC236}">
                <a16:creationId xmlns:a16="http://schemas.microsoft.com/office/drawing/2014/main" id="{B47C9152-FD5B-7006-221D-3A508D47D28E}"/>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spTree>
    <p:extLst>
      <p:ext uri="{BB962C8B-B14F-4D97-AF65-F5344CB8AC3E}">
        <p14:creationId xmlns:p14="http://schemas.microsoft.com/office/powerpoint/2010/main" val="231007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8">
            <a:extLst>
              <a:ext uri="{FF2B5EF4-FFF2-40B4-BE49-F238E27FC236}">
                <a16:creationId xmlns:a16="http://schemas.microsoft.com/office/drawing/2014/main" id="{065159F9-501B-B75B-A7C0-DB21D2500C9B}"/>
              </a:ext>
            </a:extLst>
          </p:cNvPr>
          <p:cNvSpPr txBox="1">
            <a:spLocks/>
          </p:cNvSpPr>
          <p:nvPr/>
        </p:nvSpPr>
        <p:spPr>
          <a:xfrm>
            <a:off x="430650" y="1009050"/>
            <a:ext cx="4586827" cy="762683"/>
          </a:xfrm>
          <a:prstGeom prst="roundRect">
            <a:avLst/>
          </a:prstGeom>
          <a:solidFill>
            <a:srgbClr val="DCE6F2"/>
          </a:solidFill>
          <a:ln w="9525">
            <a:solidFill>
              <a:schemeClr val="tx1"/>
            </a:solidFill>
          </a:ln>
        </p:spPr>
        <p:txBody>
          <a:bodyPr lIns="91440" tIns="45720" rIns="91440" bIns="45720" anchor="t"/>
          <a:lstStyle>
            <a:lvl1pPr marL="342900" indent="-342900" algn="l" defTabSz="914400" rtl="0" eaLnBrk="1" latinLnBrk="0" hangingPunct="1">
              <a:spcBef>
                <a:spcPct val="20000"/>
              </a:spcBef>
              <a:buFont typeface="Arial" pitchFamily="34" charset="0"/>
              <a:buNone/>
              <a:defRPr sz="2000" kern="1200">
                <a:solidFill>
                  <a:schemeClr val="tx1"/>
                </a:solidFill>
                <a:latin typeface="Tahoma"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1400" b="1" dirty="0">
                <a:latin typeface="Tahoma"/>
                <a:ea typeface="Tahoma"/>
                <a:cs typeface="Tahoma"/>
              </a:rPr>
              <a:t>Problem: </a:t>
            </a:r>
            <a:r>
              <a:rPr lang="en-US" sz="1400" dirty="0">
                <a:latin typeface="Tahoma"/>
                <a:ea typeface="Tahoma"/>
                <a:cs typeface="Tahoma"/>
              </a:rPr>
              <a:t>Dual-Use of AI Drug Design - A Wake-Up Call: Nerve agents number in the </a:t>
            </a:r>
            <a:r>
              <a:rPr lang="en-US" sz="1400" b="1" i="1" u="sng" dirty="0">
                <a:latin typeface="Tahoma"/>
                <a:ea typeface="Tahoma"/>
                <a:cs typeface="Tahoma"/>
              </a:rPr>
              <a:t>tens of millions</a:t>
            </a:r>
          </a:p>
          <a:p>
            <a:pPr marL="0" indent="0" algn="ctr"/>
            <a:endParaRPr lang="en-US" sz="1400" dirty="0"/>
          </a:p>
        </p:txBody>
      </p:sp>
      <p:sp>
        <p:nvSpPr>
          <p:cNvPr id="3" name="Slide Number Placeholder 2">
            <a:extLst>
              <a:ext uri="{FF2B5EF4-FFF2-40B4-BE49-F238E27FC236}">
                <a16:creationId xmlns:a16="http://schemas.microsoft.com/office/drawing/2014/main" id="{A85B7EAD-E3EF-3532-8FCB-F0581D95D7DF}"/>
              </a:ext>
            </a:extLst>
          </p:cNvPr>
          <p:cNvSpPr>
            <a:spLocks noGrp="1"/>
          </p:cNvSpPr>
          <p:nvPr>
            <p:ph type="sldNum" sz="quarter" idx="11"/>
          </p:nvPr>
        </p:nvSpPr>
        <p:spPr/>
        <p:txBody>
          <a:bodyPr/>
          <a:lstStyle/>
          <a:p>
            <a:pPr>
              <a:defRPr/>
            </a:pPr>
            <a:fld id="{231CC523-8BC6-4921-807A-66BD262F34AB}" type="slidenum">
              <a:rPr lang="en-US" smtClean="0"/>
              <a:pPr>
                <a:defRPr/>
              </a:pPr>
              <a:t>17</a:t>
            </a:fld>
            <a:endParaRPr lang="en-US"/>
          </a:p>
        </p:txBody>
      </p:sp>
      <p:sp>
        <p:nvSpPr>
          <p:cNvPr id="21" name="Title 4">
            <a:extLst>
              <a:ext uri="{FF2B5EF4-FFF2-40B4-BE49-F238E27FC236}">
                <a16:creationId xmlns:a16="http://schemas.microsoft.com/office/drawing/2014/main" id="{1B708FE1-178A-9A8A-438B-5E8F83C5973A}"/>
              </a:ext>
            </a:extLst>
          </p:cNvPr>
          <p:cNvSpPr txBox="1">
            <a:spLocks/>
          </p:cNvSpPr>
          <p:nvPr/>
        </p:nvSpPr>
        <p:spPr bwMode="auto">
          <a:xfrm>
            <a:off x="1793320" y="157522"/>
            <a:ext cx="9855199"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914400" rtl="0" eaLnBrk="1" latinLnBrk="0" hangingPunct="1">
              <a:spcBef>
                <a:spcPct val="0"/>
              </a:spcBef>
              <a:buNone/>
              <a:defRPr sz="2400" b="0" kern="1200">
                <a:solidFill>
                  <a:schemeClr val="tx1"/>
                </a:solidFill>
                <a:latin typeface="Tahoma" pitchFamily="34" charset="0"/>
                <a:ea typeface="Tahoma" pitchFamily="34" charset="0"/>
                <a:cs typeface="Tahoma" pitchFamily="34" charset="0"/>
              </a:defRPr>
            </a:lvl1pPr>
          </a:lstStyle>
          <a:p>
            <a:r>
              <a:rPr lang="en-US" sz="2000" b="1" dirty="0">
                <a:latin typeface="Tahoma"/>
                <a:ea typeface="Tahoma"/>
                <a:cs typeface="Tahoma"/>
              </a:rPr>
              <a:t>PROTEAN: DARPA can change the chemical warfare equation</a:t>
            </a:r>
          </a:p>
        </p:txBody>
      </p:sp>
      <p:sp>
        <p:nvSpPr>
          <p:cNvPr id="4" name="Rectangle: Rounded Corners 3">
            <a:extLst>
              <a:ext uri="{FF2B5EF4-FFF2-40B4-BE49-F238E27FC236}">
                <a16:creationId xmlns:a16="http://schemas.microsoft.com/office/drawing/2014/main" id="{18AFC478-26F5-BA66-B9DA-89A6AA596B71}"/>
              </a:ext>
            </a:extLst>
          </p:cNvPr>
          <p:cNvSpPr/>
          <p:nvPr/>
        </p:nvSpPr>
        <p:spPr>
          <a:xfrm>
            <a:off x="373409" y="6012984"/>
            <a:ext cx="11584989" cy="479511"/>
          </a:xfrm>
          <a:prstGeom prst="roundRect">
            <a:avLst/>
          </a:prstGeom>
          <a:solidFill>
            <a:srgbClr val="DCE6F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rPr>
              <a:t>Vision: </a:t>
            </a:r>
            <a:r>
              <a:rPr lang="en-US" sz="2000">
                <a:solidFill>
                  <a:schemeClr val="tx1"/>
                </a:solidFill>
              </a:rPr>
              <a:t>Protecting a </a:t>
            </a:r>
            <a:r>
              <a:rPr lang="en-US" sz="2000" i="1" u="sng">
                <a:solidFill>
                  <a:schemeClr val="tx1"/>
                </a:solidFill>
              </a:rPr>
              <a:t>single</a:t>
            </a:r>
            <a:r>
              <a:rPr lang="en-US" sz="2000">
                <a:solidFill>
                  <a:schemeClr val="tx1"/>
                </a:solidFill>
              </a:rPr>
              <a:t> protein enables elimination of nerve agents as an entire class of threat</a:t>
            </a:r>
          </a:p>
        </p:txBody>
      </p:sp>
      <p:grpSp>
        <p:nvGrpSpPr>
          <p:cNvPr id="1074" name="Group 1073">
            <a:extLst>
              <a:ext uri="{FF2B5EF4-FFF2-40B4-BE49-F238E27FC236}">
                <a16:creationId xmlns:a16="http://schemas.microsoft.com/office/drawing/2014/main" id="{31192261-A8DD-0E2A-A858-EBA8896A5379}"/>
              </a:ext>
            </a:extLst>
          </p:cNvPr>
          <p:cNvGrpSpPr/>
          <p:nvPr/>
        </p:nvGrpSpPr>
        <p:grpSpPr>
          <a:xfrm>
            <a:off x="210082" y="1879646"/>
            <a:ext cx="5428413" cy="3725144"/>
            <a:chOff x="43133" y="1580581"/>
            <a:chExt cx="5428413" cy="3725144"/>
          </a:xfrm>
        </p:grpSpPr>
        <p:pic>
          <p:nvPicPr>
            <p:cNvPr id="8" name="Picture 7">
              <a:extLst>
                <a:ext uri="{FF2B5EF4-FFF2-40B4-BE49-F238E27FC236}">
                  <a16:creationId xmlns:a16="http://schemas.microsoft.com/office/drawing/2014/main" id="{6AF8CF03-46F0-F5D1-638E-BF41D0EDDBF5}"/>
                </a:ext>
              </a:extLst>
            </p:cNvPr>
            <p:cNvPicPr>
              <a:picLocks noChangeAspect="1"/>
            </p:cNvPicPr>
            <p:nvPr/>
          </p:nvPicPr>
          <p:blipFill>
            <a:blip r:embed="rId3"/>
            <a:stretch>
              <a:fillRect/>
            </a:stretch>
          </p:blipFill>
          <p:spPr>
            <a:xfrm>
              <a:off x="98174" y="2012363"/>
              <a:ext cx="4086795" cy="3029373"/>
            </a:xfrm>
            <a:prstGeom prst="rect">
              <a:avLst/>
            </a:prstGeom>
          </p:spPr>
        </p:pic>
        <p:sp>
          <p:nvSpPr>
            <p:cNvPr id="19" name="TextBox 18">
              <a:extLst>
                <a:ext uri="{FF2B5EF4-FFF2-40B4-BE49-F238E27FC236}">
                  <a16:creationId xmlns:a16="http://schemas.microsoft.com/office/drawing/2014/main" id="{43F246BB-F888-48EE-89AD-2825BA823CF8}"/>
                </a:ext>
              </a:extLst>
            </p:cNvPr>
            <p:cNvSpPr txBox="1"/>
            <p:nvPr/>
          </p:nvSpPr>
          <p:spPr>
            <a:xfrm rot="16200000">
              <a:off x="-962212" y="3044985"/>
              <a:ext cx="2340965" cy="330276"/>
            </a:xfrm>
            <a:prstGeom prst="rect">
              <a:avLst/>
            </a:prstGeom>
            <a:solidFill>
              <a:schemeClr val="bg1"/>
            </a:solidFill>
          </p:spPr>
          <p:txBody>
            <a:bodyPr wrap="square" rtlCol="0">
              <a:spAutoFit/>
            </a:bodyPr>
            <a:lstStyle/>
            <a:p>
              <a:r>
                <a:rPr lang="en-US" sz="1200"/>
                <a:t>Dimension 2 in Toxic Space</a:t>
              </a:r>
            </a:p>
          </p:txBody>
        </p:sp>
        <p:sp>
          <p:nvSpPr>
            <p:cNvPr id="15" name="TextBox 14">
              <a:extLst>
                <a:ext uri="{FF2B5EF4-FFF2-40B4-BE49-F238E27FC236}">
                  <a16:creationId xmlns:a16="http://schemas.microsoft.com/office/drawing/2014/main" id="{F361F8C5-ACBE-E236-A757-323835B635E8}"/>
                </a:ext>
              </a:extLst>
            </p:cNvPr>
            <p:cNvSpPr txBox="1"/>
            <p:nvPr/>
          </p:nvSpPr>
          <p:spPr>
            <a:xfrm>
              <a:off x="384235" y="5059504"/>
              <a:ext cx="3514671" cy="246221"/>
            </a:xfrm>
            <a:prstGeom prst="rect">
              <a:avLst/>
            </a:prstGeom>
            <a:solidFill>
              <a:schemeClr val="bg1"/>
            </a:solidFill>
          </p:spPr>
          <p:txBody>
            <a:bodyPr wrap="square" rtlCol="0">
              <a:spAutoFit/>
            </a:bodyPr>
            <a:lstStyle/>
            <a:p>
              <a:r>
                <a:rPr lang="en-US" sz="1000" dirty="0"/>
                <a:t>Urbina et al. 2022 </a:t>
              </a:r>
              <a:r>
                <a:rPr lang="en-US" sz="1000" i="1" dirty="0"/>
                <a:t>Nature Machine Intelligence</a:t>
              </a:r>
            </a:p>
          </p:txBody>
        </p:sp>
        <p:sp>
          <p:nvSpPr>
            <p:cNvPr id="18" name="TextBox 17">
              <a:extLst>
                <a:ext uri="{FF2B5EF4-FFF2-40B4-BE49-F238E27FC236}">
                  <a16:creationId xmlns:a16="http://schemas.microsoft.com/office/drawing/2014/main" id="{AEDB90B8-4A8B-9E91-406C-4E1BBD33B2F4}"/>
                </a:ext>
              </a:extLst>
            </p:cNvPr>
            <p:cNvSpPr txBox="1"/>
            <p:nvPr/>
          </p:nvSpPr>
          <p:spPr>
            <a:xfrm>
              <a:off x="932965" y="4728418"/>
              <a:ext cx="2417212" cy="313318"/>
            </a:xfrm>
            <a:prstGeom prst="rect">
              <a:avLst/>
            </a:prstGeom>
            <a:solidFill>
              <a:schemeClr val="bg1"/>
            </a:solidFill>
          </p:spPr>
          <p:txBody>
            <a:bodyPr wrap="square" rtlCol="0">
              <a:spAutoFit/>
            </a:bodyPr>
            <a:lstStyle/>
            <a:p>
              <a:r>
                <a:rPr lang="en-US" sz="1200"/>
                <a:t>Dimension 1 in Toxic Space</a:t>
              </a:r>
            </a:p>
          </p:txBody>
        </p:sp>
        <p:sp>
          <p:nvSpPr>
            <p:cNvPr id="6" name="TextBox 5">
              <a:extLst>
                <a:ext uri="{FF2B5EF4-FFF2-40B4-BE49-F238E27FC236}">
                  <a16:creationId xmlns:a16="http://schemas.microsoft.com/office/drawing/2014/main" id="{9F5B9B96-0D8D-21A2-5AEC-41D767CA626E}"/>
                </a:ext>
              </a:extLst>
            </p:cNvPr>
            <p:cNvSpPr txBox="1"/>
            <p:nvPr/>
          </p:nvSpPr>
          <p:spPr>
            <a:xfrm>
              <a:off x="373409" y="1580581"/>
              <a:ext cx="5098137" cy="523220"/>
            </a:xfrm>
            <a:prstGeom prst="rect">
              <a:avLst/>
            </a:prstGeom>
            <a:solidFill>
              <a:schemeClr val="bg1"/>
            </a:solidFill>
          </p:spPr>
          <p:txBody>
            <a:bodyPr wrap="square" lIns="91440" tIns="45720" rIns="91440" bIns="45720" rtlCol="0" anchor="t">
              <a:spAutoFit/>
            </a:bodyPr>
            <a:lstStyle/>
            <a:p>
              <a:r>
                <a:rPr lang="en-US" sz="1400" b="1" dirty="0"/>
                <a:t>40,000 new chemical agents predicted in 6 hours</a:t>
              </a:r>
            </a:p>
            <a:p>
              <a:r>
                <a:rPr lang="en-US" sz="1400" b="1" dirty="0">
                  <a:ea typeface="Tahoma"/>
                  <a:cs typeface="Tahoma"/>
                </a:rPr>
                <a:t>*Many more lethal than VX*</a:t>
              </a:r>
            </a:p>
          </p:txBody>
        </p:sp>
        <p:cxnSp>
          <p:nvCxnSpPr>
            <p:cNvPr id="12" name="Straight Arrow Connector 11">
              <a:extLst>
                <a:ext uri="{FF2B5EF4-FFF2-40B4-BE49-F238E27FC236}">
                  <a16:creationId xmlns:a16="http://schemas.microsoft.com/office/drawing/2014/main" id="{76E0ABC1-E44D-6EFB-EA32-07F82786D0CA}"/>
                </a:ext>
              </a:extLst>
            </p:cNvPr>
            <p:cNvCxnSpPr>
              <a:cxnSpLocks/>
            </p:cNvCxnSpPr>
            <p:nvPr/>
          </p:nvCxnSpPr>
          <p:spPr bwMode="auto">
            <a:xfrm flipH="1">
              <a:off x="1327150" y="2981370"/>
              <a:ext cx="1746250" cy="1254080"/>
            </a:xfrm>
            <a:prstGeom prst="straightConnector1">
              <a:avLst/>
            </a:prstGeom>
            <a:noFill/>
            <a:ln w="22225">
              <a:solidFill>
                <a:schemeClr val="tx1"/>
              </a:solidFill>
              <a:round/>
              <a:headEnd/>
              <a:tailEnd type="stealth" w="lg" len="lg"/>
            </a:ln>
            <a:extLst>
              <a:ext uri="{909E8E84-426E-40DD-AFC4-6F175D3DCCD1}">
                <a14:hiddenFill xmlns:a14="http://schemas.microsoft.com/office/drawing/2010/main">
                  <a:noFill/>
                </a14:hiddenFill>
              </a:ext>
            </a:extLst>
          </p:spPr>
        </p:cxnSp>
      </p:grpSp>
      <p:pic>
        <p:nvPicPr>
          <p:cNvPr id="9" name="Picture 8">
            <a:extLst>
              <a:ext uri="{FF2B5EF4-FFF2-40B4-BE49-F238E27FC236}">
                <a16:creationId xmlns:a16="http://schemas.microsoft.com/office/drawing/2014/main" id="{971560A5-0413-D860-50B6-3BF2B894D4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68" r="1419"/>
          <a:stretch>
            <a:fillRect/>
          </a:stretch>
        </p:blipFill>
        <p:spPr>
          <a:xfrm>
            <a:off x="11135222" y="79282"/>
            <a:ext cx="684018" cy="753000"/>
          </a:xfrm>
          <a:prstGeom prst="rect">
            <a:avLst/>
          </a:prstGeom>
        </p:spPr>
      </p:pic>
      <p:sp>
        <p:nvSpPr>
          <p:cNvPr id="13" name="Rectangle 12">
            <a:extLst>
              <a:ext uri="{FF2B5EF4-FFF2-40B4-BE49-F238E27FC236}">
                <a16:creationId xmlns:a16="http://schemas.microsoft.com/office/drawing/2014/main" id="{49179189-CF9B-27AF-BF3A-1B57D0534DE7}"/>
              </a:ext>
            </a:extLst>
          </p:cNvPr>
          <p:cNvSpPr/>
          <p:nvPr/>
        </p:nvSpPr>
        <p:spPr>
          <a:xfrm>
            <a:off x="10996063" y="154341"/>
            <a:ext cx="962335" cy="30777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E7F61"/>
                </a:solidFill>
                <a:effectLst/>
                <a:uLnTx/>
                <a:uFillTx/>
                <a:latin typeface="Tahoma" panose="020B0604030504040204" pitchFamily="34" charset="0"/>
                <a:ea typeface="Tahoma" panose="020B0604030504040204" pitchFamily="34" charset="0"/>
                <a:cs typeface="Tahoma" panose="020B0604030504040204" pitchFamily="34" charset="0"/>
              </a:rPr>
              <a:t>F3</a:t>
            </a:r>
          </a:p>
        </p:txBody>
      </p:sp>
      <p:sp>
        <p:nvSpPr>
          <p:cNvPr id="7" name="Footer Placeholder 1">
            <a:extLst>
              <a:ext uri="{FF2B5EF4-FFF2-40B4-BE49-F238E27FC236}">
                <a16:creationId xmlns:a16="http://schemas.microsoft.com/office/drawing/2014/main" id="{8688C098-2ED5-FA6B-B33B-6917855DDE70}"/>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grpSp>
        <p:nvGrpSpPr>
          <p:cNvPr id="23" name="Group 22">
            <a:extLst>
              <a:ext uri="{FF2B5EF4-FFF2-40B4-BE49-F238E27FC236}">
                <a16:creationId xmlns:a16="http://schemas.microsoft.com/office/drawing/2014/main" id="{D24DDA61-0F72-A3CE-EDC8-7FF6ECCC6877}"/>
              </a:ext>
            </a:extLst>
          </p:cNvPr>
          <p:cNvGrpSpPr/>
          <p:nvPr/>
        </p:nvGrpSpPr>
        <p:grpSpPr>
          <a:xfrm>
            <a:off x="4836328" y="1026733"/>
            <a:ext cx="7082215" cy="5294303"/>
            <a:chOff x="499961" y="-232175"/>
            <a:chExt cx="11210276" cy="8380230"/>
          </a:xfrm>
        </p:grpSpPr>
        <p:sp>
          <p:nvSpPr>
            <p:cNvPr id="24" name="TextBox 1073">
              <a:extLst>
                <a:ext uri="{FF2B5EF4-FFF2-40B4-BE49-F238E27FC236}">
                  <a16:creationId xmlns:a16="http://schemas.microsoft.com/office/drawing/2014/main" id="{140BE0E8-E360-D053-B622-9C85D2EDD2EF}"/>
                </a:ext>
              </a:extLst>
            </p:cNvPr>
            <p:cNvSpPr txBox="1"/>
            <p:nvPr/>
          </p:nvSpPr>
          <p:spPr>
            <a:xfrm>
              <a:off x="3789265" y="2797455"/>
              <a:ext cx="3845366" cy="710758"/>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t>Novel Allosteric/Cryptic Site Identification</a:t>
              </a:r>
            </a:p>
            <a:p>
              <a:pPr algn="ctr"/>
              <a:endParaRPr lang="en-US" sz="1100"/>
            </a:p>
          </p:txBody>
        </p:sp>
        <p:sp>
          <p:nvSpPr>
            <p:cNvPr id="25" name="TextBox 1066">
              <a:extLst>
                <a:ext uri="{FF2B5EF4-FFF2-40B4-BE49-F238E27FC236}">
                  <a16:creationId xmlns:a16="http://schemas.microsoft.com/office/drawing/2014/main" id="{1A81B766-5E69-E6D5-D686-B7F897A6E439}"/>
                </a:ext>
              </a:extLst>
            </p:cNvPr>
            <p:cNvSpPr txBox="1"/>
            <p:nvPr/>
          </p:nvSpPr>
          <p:spPr>
            <a:xfrm>
              <a:off x="2486868" y="2743759"/>
              <a:ext cx="6791337" cy="2968939"/>
            </a:xfrm>
            <a:prstGeom prst="rect">
              <a:avLst/>
            </a:prstGeom>
            <a:noFill/>
          </p:spPr>
          <p:txBody>
            <a:bodyPr spcFirstLastPara="1" wrap="none" numCol="1" rtlCol="0">
              <a:prstTxWarp prst="textArchDown">
                <a:avLst>
                  <a:gd name="adj" fmla="val 20585996"/>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t>Protean MCM</a:t>
              </a:r>
            </a:p>
            <a:p>
              <a:pPr algn="ctr"/>
              <a:r>
                <a:rPr lang="en-US" sz="1100"/>
                <a:t>Stabilizes Toxin-Resistant but Functional State</a:t>
              </a:r>
            </a:p>
          </p:txBody>
        </p:sp>
        <p:sp>
          <p:nvSpPr>
            <p:cNvPr id="26" name="Arc 25">
              <a:extLst>
                <a:ext uri="{FF2B5EF4-FFF2-40B4-BE49-F238E27FC236}">
                  <a16:creationId xmlns:a16="http://schemas.microsoft.com/office/drawing/2014/main" id="{DB0D97F3-396C-D350-A2B2-FB8DAA194612}"/>
                </a:ext>
              </a:extLst>
            </p:cNvPr>
            <p:cNvSpPr/>
            <p:nvPr/>
          </p:nvSpPr>
          <p:spPr bwMode="auto">
            <a:xfrm rot="1468746">
              <a:off x="1398067" y="2132801"/>
              <a:ext cx="1428710" cy="1617852"/>
            </a:xfrm>
            <a:prstGeom prst="arc">
              <a:avLst>
                <a:gd name="adj1" fmla="val 21410255"/>
                <a:gd name="adj2" fmla="val 8390841"/>
              </a:avLst>
            </a:prstGeom>
            <a:noFill/>
            <a:ln w="22225">
              <a:solidFill>
                <a:schemeClr val="tx1"/>
              </a:solidFill>
              <a:round/>
              <a:headEnd type="stealth" w="lg" len="lg"/>
              <a:tailEnd type="none" w="lg" len="lg"/>
            </a:ln>
            <a:extLst>
              <a:ext uri="{909E8E84-426E-40DD-AFC4-6F175D3DCCD1}">
                <a14:hiddenFill xmlns:a14="http://schemas.microsoft.com/office/drawing/2010/main">
                  <a:noFill/>
                </a14:hiddenFill>
              </a:ext>
            </a:ex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p>
          </p:txBody>
        </p:sp>
        <p:grpSp>
          <p:nvGrpSpPr>
            <p:cNvPr id="27" name="Group 26">
              <a:extLst>
                <a:ext uri="{FF2B5EF4-FFF2-40B4-BE49-F238E27FC236}">
                  <a16:creationId xmlns:a16="http://schemas.microsoft.com/office/drawing/2014/main" id="{C1D6CADB-1E9C-59EA-4868-E88491AFDDE2}"/>
                </a:ext>
              </a:extLst>
            </p:cNvPr>
            <p:cNvGrpSpPr/>
            <p:nvPr/>
          </p:nvGrpSpPr>
          <p:grpSpPr>
            <a:xfrm>
              <a:off x="3472594" y="3184769"/>
              <a:ext cx="618673" cy="612378"/>
              <a:chOff x="5047727" y="4330920"/>
              <a:chExt cx="643564" cy="637016"/>
            </a:xfrm>
          </p:grpSpPr>
          <p:sp>
            <p:nvSpPr>
              <p:cNvPr id="1072" name="Freeform: Shape 1071">
                <a:extLst>
                  <a:ext uri="{FF2B5EF4-FFF2-40B4-BE49-F238E27FC236}">
                    <a16:creationId xmlns:a16="http://schemas.microsoft.com/office/drawing/2014/main" id="{0329C547-E19D-FE9D-4E4C-B50786477CAB}"/>
                  </a:ext>
                </a:extLst>
              </p:cNvPr>
              <p:cNvSpPr/>
              <p:nvPr/>
            </p:nvSpPr>
            <p:spPr>
              <a:xfrm>
                <a:off x="5047727" y="4330920"/>
                <a:ext cx="643564" cy="637016"/>
              </a:xfrm>
              <a:custGeom>
                <a:avLst/>
                <a:gdLst>
                  <a:gd name="connsiteX0" fmla="*/ 256900 w 643564"/>
                  <a:gd name="connsiteY0" fmla="*/ 0 h 637016"/>
                  <a:gd name="connsiteX1" fmla="*/ 184022 w 643564"/>
                  <a:gd name="connsiteY1" fmla="*/ 170289 h 637016"/>
                  <a:gd name="connsiteX2" fmla="*/ 217110 w 643564"/>
                  <a:gd name="connsiteY2" fmla="*/ 252884 h 637016"/>
                  <a:gd name="connsiteX3" fmla="*/ 448468 w 643564"/>
                  <a:gd name="connsiteY3" fmla="*/ 351897 h 637016"/>
                  <a:gd name="connsiteX4" fmla="*/ 531064 w 643564"/>
                  <a:gd name="connsiteY4" fmla="*/ 318810 h 637016"/>
                  <a:gd name="connsiteX5" fmla="*/ 600340 w 643564"/>
                  <a:gd name="connsiteY5" fmla="*/ 156936 h 637016"/>
                  <a:gd name="connsiteX6" fmla="*/ 618277 w 643564"/>
                  <a:gd name="connsiteY6" fmla="*/ 189982 h 637016"/>
                  <a:gd name="connsiteX7" fmla="*/ 643564 w 643564"/>
                  <a:gd name="connsiteY7" fmla="*/ 315234 h 637016"/>
                  <a:gd name="connsiteX8" fmla="*/ 321782 w 643564"/>
                  <a:gd name="connsiteY8" fmla="*/ 637016 h 637016"/>
                  <a:gd name="connsiteX9" fmla="*/ 0 w 643564"/>
                  <a:gd name="connsiteY9" fmla="*/ 315234 h 637016"/>
                  <a:gd name="connsiteX10" fmla="*/ 196530 w 643564"/>
                  <a:gd name="connsiteY10" fmla="*/ 18740 h 63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564" h="637016">
                    <a:moveTo>
                      <a:pt x="256900" y="0"/>
                    </a:moveTo>
                    <a:lnTo>
                      <a:pt x="184022" y="170289"/>
                    </a:lnTo>
                    <a:cubicBezTo>
                      <a:pt x="170351" y="202234"/>
                      <a:pt x="185164" y="239213"/>
                      <a:pt x="217110" y="252884"/>
                    </a:cubicBezTo>
                    <a:lnTo>
                      <a:pt x="448468" y="351897"/>
                    </a:lnTo>
                    <a:cubicBezTo>
                      <a:pt x="480414" y="365569"/>
                      <a:pt x="517393" y="350755"/>
                      <a:pt x="531064" y="318810"/>
                    </a:cubicBezTo>
                    <a:lnTo>
                      <a:pt x="600340" y="156936"/>
                    </a:lnTo>
                    <a:lnTo>
                      <a:pt x="618277" y="189982"/>
                    </a:lnTo>
                    <a:cubicBezTo>
                      <a:pt x="634560" y="228480"/>
                      <a:pt x="643564" y="270806"/>
                      <a:pt x="643564" y="315234"/>
                    </a:cubicBezTo>
                    <a:cubicBezTo>
                      <a:pt x="643564" y="492949"/>
                      <a:pt x="499497" y="637016"/>
                      <a:pt x="321782" y="637016"/>
                    </a:cubicBezTo>
                    <a:cubicBezTo>
                      <a:pt x="144067" y="637016"/>
                      <a:pt x="0" y="492949"/>
                      <a:pt x="0" y="315234"/>
                    </a:cubicBezTo>
                    <a:cubicBezTo>
                      <a:pt x="0" y="181948"/>
                      <a:pt x="81038" y="67589"/>
                      <a:pt x="196530" y="18740"/>
                    </a:cubicBezTo>
                    <a:close/>
                  </a:path>
                </a:pathLst>
              </a:custGeom>
              <a:solidFill>
                <a:srgbClr val="61BF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sp>
            <p:nvSpPr>
              <p:cNvPr id="1073" name="Pentagon 1072">
                <a:extLst>
                  <a:ext uri="{FF2B5EF4-FFF2-40B4-BE49-F238E27FC236}">
                    <a16:creationId xmlns:a16="http://schemas.microsoft.com/office/drawing/2014/main" id="{6864532C-0E07-C5A8-CAE3-35126AC11407}"/>
                  </a:ext>
                </a:extLst>
              </p:cNvPr>
              <p:cNvSpPr/>
              <p:nvPr/>
            </p:nvSpPr>
            <p:spPr>
              <a:xfrm rot="1188189">
                <a:off x="5288154" y="4724325"/>
                <a:ext cx="228600" cy="228600"/>
              </a:xfrm>
              <a:prstGeom prst="pentagon">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grpSp>
        <p:grpSp>
          <p:nvGrpSpPr>
            <p:cNvPr id="28" name="Group 27">
              <a:extLst>
                <a:ext uri="{FF2B5EF4-FFF2-40B4-BE49-F238E27FC236}">
                  <a16:creationId xmlns:a16="http://schemas.microsoft.com/office/drawing/2014/main" id="{2DA4E442-4AB1-C7EF-CC8A-4DB766882133}"/>
                </a:ext>
              </a:extLst>
            </p:cNvPr>
            <p:cNvGrpSpPr/>
            <p:nvPr/>
          </p:nvGrpSpPr>
          <p:grpSpPr>
            <a:xfrm>
              <a:off x="4282367" y="2864226"/>
              <a:ext cx="739535" cy="610413"/>
              <a:chOff x="5878050" y="4543625"/>
              <a:chExt cx="769289" cy="634972"/>
            </a:xfrm>
          </p:grpSpPr>
          <p:sp>
            <p:nvSpPr>
              <p:cNvPr id="1070" name="Freeform: Shape 1069">
                <a:extLst>
                  <a:ext uri="{FF2B5EF4-FFF2-40B4-BE49-F238E27FC236}">
                    <a16:creationId xmlns:a16="http://schemas.microsoft.com/office/drawing/2014/main" id="{D132C66B-2468-919B-CB6F-222F4CF39887}"/>
                  </a:ext>
                </a:extLst>
              </p:cNvPr>
              <p:cNvSpPr/>
              <p:nvPr/>
            </p:nvSpPr>
            <p:spPr>
              <a:xfrm>
                <a:off x="5878050" y="4543625"/>
                <a:ext cx="643564" cy="634972"/>
              </a:xfrm>
              <a:custGeom>
                <a:avLst/>
                <a:gdLst>
                  <a:gd name="connsiteX0" fmla="*/ 270837 w 643564"/>
                  <a:gd name="connsiteY0" fmla="*/ 0 h 634972"/>
                  <a:gd name="connsiteX1" fmla="*/ 246865 w 643564"/>
                  <a:gd name="connsiteY1" fmla="*/ 35914 h 634972"/>
                  <a:gd name="connsiteX2" fmla="*/ 236194 w 643564"/>
                  <a:gd name="connsiteY2" fmla="*/ 89302 h 634972"/>
                  <a:gd name="connsiteX3" fmla="*/ 371983 w 643564"/>
                  <a:gd name="connsiteY3" fmla="*/ 226462 h 634972"/>
                  <a:gd name="connsiteX4" fmla="*/ 507772 w 643564"/>
                  <a:gd name="connsiteY4" fmla="*/ 89302 h 634972"/>
                  <a:gd name="connsiteX5" fmla="*/ 499601 w 643564"/>
                  <a:gd name="connsiteY5" fmla="*/ 48421 h 634972"/>
                  <a:gd name="connsiteX6" fmla="*/ 501694 w 643564"/>
                  <a:gd name="connsiteY6" fmla="*/ 49550 h 634972"/>
                  <a:gd name="connsiteX7" fmla="*/ 643564 w 643564"/>
                  <a:gd name="connsiteY7" fmla="*/ 314932 h 634972"/>
                  <a:gd name="connsiteX8" fmla="*/ 321782 w 643564"/>
                  <a:gd name="connsiteY8" fmla="*/ 634972 h 634972"/>
                  <a:gd name="connsiteX9" fmla="*/ 0 w 643564"/>
                  <a:gd name="connsiteY9" fmla="*/ 314932 h 634972"/>
                  <a:gd name="connsiteX10" fmla="*/ 256932 w 643564"/>
                  <a:gd name="connsiteY10" fmla="*/ 1394 h 63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564" h="634972">
                    <a:moveTo>
                      <a:pt x="270837" y="0"/>
                    </a:moveTo>
                    <a:lnTo>
                      <a:pt x="246865" y="35914"/>
                    </a:lnTo>
                    <a:cubicBezTo>
                      <a:pt x="239994" y="52323"/>
                      <a:pt x="236194" y="70365"/>
                      <a:pt x="236194" y="89302"/>
                    </a:cubicBezTo>
                    <a:cubicBezTo>
                      <a:pt x="236194" y="165053"/>
                      <a:pt x="296989" y="226462"/>
                      <a:pt x="371983" y="226462"/>
                    </a:cubicBezTo>
                    <a:cubicBezTo>
                      <a:pt x="446977" y="226462"/>
                      <a:pt x="507772" y="165053"/>
                      <a:pt x="507772" y="89302"/>
                    </a:cubicBezTo>
                    <a:lnTo>
                      <a:pt x="499601" y="48421"/>
                    </a:lnTo>
                    <a:lnTo>
                      <a:pt x="501694" y="49550"/>
                    </a:lnTo>
                    <a:cubicBezTo>
                      <a:pt x="587288" y="107064"/>
                      <a:pt x="643564" y="204462"/>
                      <a:pt x="643564" y="314932"/>
                    </a:cubicBezTo>
                    <a:cubicBezTo>
                      <a:pt x="643564" y="491685"/>
                      <a:pt x="499497" y="634972"/>
                      <a:pt x="321782" y="634972"/>
                    </a:cubicBezTo>
                    <a:cubicBezTo>
                      <a:pt x="144067" y="634972"/>
                      <a:pt x="0" y="491685"/>
                      <a:pt x="0" y="314932"/>
                    </a:cubicBezTo>
                    <a:cubicBezTo>
                      <a:pt x="0" y="160273"/>
                      <a:pt x="110302" y="31237"/>
                      <a:pt x="256932" y="1394"/>
                    </a:cubicBezTo>
                    <a:close/>
                  </a:path>
                </a:pathLst>
              </a:custGeom>
              <a:solidFill>
                <a:srgbClr val="61BFB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sp>
            <p:nvSpPr>
              <p:cNvPr id="1071" name="Pentagon 1070">
                <a:extLst>
                  <a:ext uri="{FF2B5EF4-FFF2-40B4-BE49-F238E27FC236}">
                    <a16:creationId xmlns:a16="http://schemas.microsoft.com/office/drawing/2014/main" id="{E4FA711A-B100-B565-1191-D157F4D5A47B}"/>
                  </a:ext>
                </a:extLst>
              </p:cNvPr>
              <p:cNvSpPr/>
              <p:nvPr/>
            </p:nvSpPr>
            <p:spPr>
              <a:xfrm rot="1188189">
                <a:off x="6418739" y="4611095"/>
                <a:ext cx="228600" cy="228600"/>
              </a:xfrm>
              <a:prstGeom prst="pentagon">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grpSp>
        <p:grpSp>
          <p:nvGrpSpPr>
            <p:cNvPr id="29" name="Group 28">
              <a:extLst>
                <a:ext uri="{FF2B5EF4-FFF2-40B4-BE49-F238E27FC236}">
                  <a16:creationId xmlns:a16="http://schemas.microsoft.com/office/drawing/2014/main" id="{BC8F264B-A82A-04F9-8DDF-C6B0EFF51C16}"/>
                </a:ext>
              </a:extLst>
            </p:cNvPr>
            <p:cNvGrpSpPr/>
            <p:nvPr/>
          </p:nvGrpSpPr>
          <p:grpSpPr>
            <a:xfrm>
              <a:off x="6311038" y="2766271"/>
              <a:ext cx="618673" cy="759124"/>
              <a:chOff x="6679304" y="4454203"/>
              <a:chExt cx="643564" cy="789665"/>
            </a:xfrm>
          </p:grpSpPr>
          <p:sp>
            <p:nvSpPr>
              <p:cNvPr id="1068" name="Freeform: Shape 1067">
                <a:extLst>
                  <a:ext uri="{FF2B5EF4-FFF2-40B4-BE49-F238E27FC236}">
                    <a16:creationId xmlns:a16="http://schemas.microsoft.com/office/drawing/2014/main" id="{7BB26935-E584-FAC5-2615-9ACD5FFB8A64}"/>
                  </a:ext>
                </a:extLst>
              </p:cNvPr>
              <p:cNvSpPr/>
              <p:nvPr/>
            </p:nvSpPr>
            <p:spPr>
              <a:xfrm>
                <a:off x="6679304" y="4454203"/>
                <a:ext cx="643564" cy="640080"/>
              </a:xfrm>
              <a:custGeom>
                <a:avLst/>
                <a:gdLst>
                  <a:gd name="connsiteX0" fmla="*/ 321782 w 643564"/>
                  <a:gd name="connsiteY0" fmla="*/ 0 h 640080"/>
                  <a:gd name="connsiteX1" fmla="*/ 330995 w 643564"/>
                  <a:gd name="connsiteY1" fmla="*/ 924 h 640080"/>
                  <a:gd name="connsiteX2" fmla="*/ 408127 w 643564"/>
                  <a:gd name="connsiteY2" fmla="*/ 123897 h 640080"/>
                  <a:gd name="connsiteX3" fmla="*/ 519209 w 643564"/>
                  <a:gd name="connsiteY3" fmla="*/ 69031 h 640080"/>
                  <a:gd name="connsiteX4" fmla="*/ 549316 w 643564"/>
                  <a:gd name="connsiteY4" fmla="*/ 93738 h 640080"/>
                  <a:gd name="connsiteX5" fmla="*/ 643564 w 643564"/>
                  <a:gd name="connsiteY5" fmla="*/ 320040 h 640080"/>
                  <a:gd name="connsiteX6" fmla="*/ 321782 w 643564"/>
                  <a:gd name="connsiteY6" fmla="*/ 640080 h 640080"/>
                  <a:gd name="connsiteX7" fmla="*/ 0 w 643564"/>
                  <a:gd name="connsiteY7" fmla="*/ 320040 h 640080"/>
                  <a:gd name="connsiteX8" fmla="*/ 321782 w 643564"/>
                  <a:gd name="connsiteY8" fmla="*/ 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564" h="640080">
                    <a:moveTo>
                      <a:pt x="321782" y="0"/>
                    </a:moveTo>
                    <a:lnTo>
                      <a:pt x="330995" y="924"/>
                    </a:lnTo>
                    <a:lnTo>
                      <a:pt x="408127" y="123897"/>
                    </a:lnTo>
                    <a:lnTo>
                      <a:pt x="519209" y="69031"/>
                    </a:lnTo>
                    <a:lnTo>
                      <a:pt x="549316" y="93738"/>
                    </a:lnTo>
                    <a:cubicBezTo>
                      <a:pt x="607548" y="151654"/>
                      <a:pt x="643564" y="231664"/>
                      <a:pt x="643564" y="320040"/>
                    </a:cubicBezTo>
                    <a:cubicBezTo>
                      <a:pt x="643564" y="496793"/>
                      <a:pt x="499497" y="640080"/>
                      <a:pt x="321782" y="640080"/>
                    </a:cubicBezTo>
                    <a:cubicBezTo>
                      <a:pt x="144067" y="640080"/>
                      <a:pt x="0" y="496793"/>
                      <a:pt x="0" y="320040"/>
                    </a:cubicBezTo>
                    <a:cubicBezTo>
                      <a:pt x="0" y="143287"/>
                      <a:pt x="144067" y="0"/>
                      <a:pt x="321782" y="0"/>
                    </a:cubicBezTo>
                    <a:close/>
                  </a:path>
                </a:pathLst>
              </a:custGeom>
              <a:solidFill>
                <a:srgbClr val="61BFB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sp>
            <p:nvSpPr>
              <p:cNvPr id="1069" name="Pentagon 1068">
                <a:extLst>
                  <a:ext uri="{FF2B5EF4-FFF2-40B4-BE49-F238E27FC236}">
                    <a16:creationId xmlns:a16="http://schemas.microsoft.com/office/drawing/2014/main" id="{7F0BAE90-7111-74E0-B0E9-49CD7B4A4C75}"/>
                  </a:ext>
                </a:extLst>
              </p:cNvPr>
              <p:cNvSpPr/>
              <p:nvPr/>
            </p:nvSpPr>
            <p:spPr>
              <a:xfrm rot="1188189">
                <a:off x="6800091" y="5015268"/>
                <a:ext cx="228600" cy="228600"/>
              </a:xfrm>
              <a:prstGeom prst="pentagon">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grpSp>
        <p:grpSp>
          <p:nvGrpSpPr>
            <p:cNvPr id="30" name="Group 29">
              <a:extLst>
                <a:ext uri="{FF2B5EF4-FFF2-40B4-BE49-F238E27FC236}">
                  <a16:creationId xmlns:a16="http://schemas.microsoft.com/office/drawing/2014/main" id="{E21E49B8-5AD1-3738-7D79-05152F5187C2}"/>
                </a:ext>
              </a:extLst>
            </p:cNvPr>
            <p:cNvGrpSpPr/>
            <p:nvPr/>
          </p:nvGrpSpPr>
          <p:grpSpPr>
            <a:xfrm>
              <a:off x="7368838" y="3135904"/>
              <a:ext cx="683176" cy="614041"/>
              <a:chOff x="7358043" y="4207540"/>
              <a:chExt cx="710662" cy="638746"/>
            </a:xfrm>
          </p:grpSpPr>
          <p:sp>
            <p:nvSpPr>
              <p:cNvPr id="1066" name="Freeform: Shape 1065">
                <a:extLst>
                  <a:ext uri="{FF2B5EF4-FFF2-40B4-BE49-F238E27FC236}">
                    <a16:creationId xmlns:a16="http://schemas.microsoft.com/office/drawing/2014/main" id="{966CF948-4E8C-1043-B857-C6DB567C49C9}"/>
                  </a:ext>
                </a:extLst>
              </p:cNvPr>
              <p:cNvSpPr/>
              <p:nvPr/>
            </p:nvSpPr>
            <p:spPr>
              <a:xfrm>
                <a:off x="7425141" y="4207540"/>
                <a:ext cx="643564" cy="638746"/>
              </a:xfrm>
              <a:custGeom>
                <a:avLst/>
                <a:gdLst>
                  <a:gd name="connsiteX0" fmla="*/ 308482 w 643564"/>
                  <a:gd name="connsiteY0" fmla="*/ 0 h 638746"/>
                  <a:gd name="connsiteX1" fmla="*/ 318636 w 643564"/>
                  <a:gd name="connsiteY1" fmla="*/ 264819 h 638746"/>
                  <a:gd name="connsiteX2" fmla="*/ 602628 w 643564"/>
                  <a:gd name="connsiteY2" fmla="*/ 165458 h 638746"/>
                  <a:gd name="connsiteX3" fmla="*/ 618277 w 643564"/>
                  <a:gd name="connsiteY3" fmla="*/ 194132 h 638746"/>
                  <a:gd name="connsiteX4" fmla="*/ 643564 w 643564"/>
                  <a:gd name="connsiteY4" fmla="*/ 318706 h 638746"/>
                  <a:gd name="connsiteX5" fmla="*/ 321782 w 643564"/>
                  <a:gd name="connsiteY5" fmla="*/ 638746 h 638746"/>
                  <a:gd name="connsiteX6" fmla="*/ 0 w 643564"/>
                  <a:gd name="connsiteY6" fmla="*/ 318706 h 638746"/>
                  <a:gd name="connsiteX7" fmla="*/ 256932 w 643564"/>
                  <a:gd name="connsiteY7" fmla="*/ 5168 h 6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3564" h="638746">
                    <a:moveTo>
                      <a:pt x="308482" y="0"/>
                    </a:moveTo>
                    <a:lnTo>
                      <a:pt x="318636" y="264819"/>
                    </a:lnTo>
                    <a:lnTo>
                      <a:pt x="602628" y="165458"/>
                    </a:lnTo>
                    <a:lnTo>
                      <a:pt x="618277" y="194132"/>
                    </a:lnTo>
                    <a:cubicBezTo>
                      <a:pt x="634560" y="232421"/>
                      <a:pt x="643564" y="274518"/>
                      <a:pt x="643564" y="318706"/>
                    </a:cubicBezTo>
                    <a:cubicBezTo>
                      <a:pt x="643564" y="495459"/>
                      <a:pt x="499497" y="638746"/>
                      <a:pt x="321782" y="638746"/>
                    </a:cubicBezTo>
                    <a:cubicBezTo>
                      <a:pt x="144067" y="638746"/>
                      <a:pt x="0" y="495459"/>
                      <a:pt x="0" y="318706"/>
                    </a:cubicBezTo>
                    <a:cubicBezTo>
                      <a:pt x="0" y="164047"/>
                      <a:pt x="110302" y="35011"/>
                      <a:pt x="256932" y="5168"/>
                    </a:cubicBezTo>
                    <a:close/>
                  </a:path>
                </a:pathLst>
              </a:custGeom>
              <a:solidFill>
                <a:srgbClr val="61BFB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sp>
            <p:nvSpPr>
              <p:cNvPr id="1067" name="Pentagon 1066">
                <a:extLst>
                  <a:ext uri="{FF2B5EF4-FFF2-40B4-BE49-F238E27FC236}">
                    <a16:creationId xmlns:a16="http://schemas.microsoft.com/office/drawing/2014/main" id="{B2CB0445-3585-7FC9-91F7-732345AA79C2}"/>
                  </a:ext>
                </a:extLst>
              </p:cNvPr>
              <p:cNvSpPr/>
              <p:nvPr/>
            </p:nvSpPr>
            <p:spPr>
              <a:xfrm rot="1188189">
                <a:off x="7358043" y="4540110"/>
                <a:ext cx="228600" cy="228600"/>
              </a:xfrm>
              <a:prstGeom prst="pentagon">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grpSp>
        <p:grpSp>
          <p:nvGrpSpPr>
            <p:cNvPr id="31" name="Group 30">
              <a:extLst>
                <a:ext uri="{FF2B5EF4-FFF2-40B4-BE49-F238E27FC236}">
                  <a16:creationId xmlns:a16="http://schemas.microsoft.com/office/drawing/2014/main" id="{6BB09128-60AE-5AEF-E9E6-9F7D95C56248}"/>
                </a:ext>
              </a:extLst>
            </p:cNvPr>
            <p:cNvGrpSpPr/>
            <p:nvPr/>
          </p:nvGrpSpPr>
          <p:grpSpPr>
            <a:xfrm>
              <a:off x="4999846" y="3761097"/>
              <a:ext cx="1230647" cy="1304593"/>
              <a:chOff x="3111731" y="3574022"/>
              <a:chExt cx="1280160" cy="1357081"/>
            </a:xfrm>
          </p:grpSpPr>
          <p:sp>
            <p:nvSpPr>
              <p:cNvPr id="1064" name="Freeform: Shape 1063">
                <a:extLst>
                  <a:ext uri="{FF2B5EF4-FFF2-40B4-BE49-F238E27FC236}">
                    <a16:creationId xmlns:a16="http://schemas.microsoft.com/office/drawing/2014/main" id="{F09F4530-F4E7-11D2-FF61-A21B1F7F3C4B}"/>
                  </a:ext>
                </a:extLst>
              </p:cNvPr>
              <p:cNvSpPr/>
              <p:nvPr/>
            </p:nvSpPr>
            <p:spPr>
              <a:xfrm>
                <a:off x="3111731" y="3650943"/>
                <a:ext cx="1280160" cy="1280160"/>
              </a:xfrm>
              <a:custGeom>
                <a:avLst/>
                <a:gdLst>
                  <a:gd name="connsiteX0" fmla="*/ 640080 w 1280160"/>
                  <a:gd name="connsiteY0" fmla="*/ 0 h 1280160"/>
                  <a:gd name="connsiteX1" fmla="*/ 694056 w 1280160"/>
                  <a:gd name="connsiteY1" fmla="*/ 5441 h 1280160"/>
                  <a:gd name="connsiteX2" fmla="*/ 582097 w 1280160"/>
                  <a:gd name="connsiteY2" fmla="*/ 277457 h 1280160"/>
                  <a:gd name="connsiteX3" fmla="*/ 622005 w 1280160"/>
                  <a:gd name="connsiteY3" fmla="*/ 373195 h 1280160"/>
                  <a:gd name="connsiteX4" fmla="*/ 893290 w 1280160"/>
                  <a:gd name="connsiteY4" fmla="*/ 484853 h 1280160"/>
                  <a:gd name="connsiteX5" fmla="*/ 989028 w 1280160"/>
                  <a:gd name="connsiteY5" fmla="*/ 444945 h 1280160"/>
                  <a:gd name="connsiteX6" fmla="*/ 1094229 w 1280160"/>
                  <a:gd name="connsiteY6" fmla="*/ 189347 h 1280160"/>
                  <a:gd name="connsiteX7" fmla="*/ 1170844 w 1280160"/>
                  <a:gd name="connsiteY7" fmla="*/ 282206 h 1280160"/>
                  <a:gd name="connsiteX8" fmla="*/ 1280160 w 1280160"/>
                  <a:gd name="connsiteY8" fmla="*/ 640080 h 1280160"/>
                  <a:gd name="connsiteX9" fmla="*/ 640080 w 1280160"/>
                  <a:gd name="connsiteY9" fmla="*/ 1280160 h 1280160"/>
                  <a:gd name="connsiteX10" fmla="*/ 0 w 1280160"/>
                  <a:gd name="connsiteY10" fmla="*/ 640080 h 1280160"/>
                  <a:gd name="connsiteX11" fmla="*/ 640080 w 1280160"/>
                  <a:gd name="connsiteY11"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0160" h="1280160">
                    <a:moveTo>
                      <a:pt x="640080" y="0"/>
                    </a:moveTo>
                    <a:lnTo>
                      <a:pt x="694056" y="5441"/>
                    </a:lnTo>
                    <a:lnTo>
                      <a:pt x="582097" y="277457"/>
                    </a:lnTo>
                    <a:lnTo>
                      <a:pt x="622005" y="373195"/>
                    </a:lnTo>
                    <a:lnTo>
                      <a:pt x="893290" y="484853"/>
                    </a:lnTo>
                    <a:lnTo>
                      <a:pt x="989028" y="444945"/>
                    </a:lnTo>
                    <a:lnTo>
                      <a:pt x="1094229" y="189347"/>
                    </a:lnTo>
                    <a:lnTo>
                      <a:pt x="1170844" y="282206"/>
                    </a:lnTo>
                    <a:cubicBezTo>
                      <a:pt x="1239861" y="384363"/>
                      <a:pt x="1280160" y="507515"/>
                      <a:pt x="1280160" y="640080"/>
                    </a:cubicBezTo>
                    <a:cubicBezTo>
                      <a:pt x="1280160" y="993586"/>
                      <a:pt x="993586" y="1280160"/>
                      <a:pt x="640080" y="1280160"/>
                    </a:cubicBezTo>
                    <a:cubicBezTo>
                      <a:pt x="286574" y="1280160"/>
                      <a:pt x="0" y="993586"/>
                      <a:pt x="0" y="640080"/>
                    </a:cubicBezTo>
                    <a:cubicBezTo>
                      <a:pt x="0" y="286574"/>
                      <a:pt x="286574" y="0"/>
                      <a:pt x="640080" y="0"/>
                    </a:cubicBezTo>
                    <a:close/>
                  </a:path>
                </a:pathLst>
              </a:custGeom>
              <a:solidFill>
                <a:srgbClr val="61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pic>
            <p:nvPicPr>
              <p:cNvPr id="1065" name="Picture 1064">
                <a:extLst>
                  <a:ext uri="{FF2B5EF4-FFF2-40B4-BE49-F238E27FC236}">
                    <a16:creationId xmlns:a16="http://schemas.microsoft.com/office/drawing/2014/main" id="{7C0265E6-7B0D-E4E1-E12D-8137874D4C42}"/>
                  </a:ext>
                </a:extLst>
              </p:cNvPr>
              <p:cNvPicPr>
                <a:picLocks noChangeAspect="1"/>
              </p:cNvPicPr>
              <p:nvPr/>
            </p:nvPicPr>
            <p:blipFill>
              <a:blip r:embed="rId5">
                <a:duotone>
                  <a:prstClr val="black"/>
                  <a:schemeClr val="accent4">
                    <a:tint val="45000"/>
                    <a:satMod val="400000"/>
                  </a:schemeClr>
                </a:duotone>
              </a:blip>
              <a:stretch>
                <a:fillRect/>
              </a:stretch>
            </p:blipFill>
            <p:spPr>
              <a:xfrm rot="1346851">
                <a:off x="3766453" y="3574022"/>
                <a:ext cx="411480" cy="512784"/>
              </a:xfrm>
              <a:prstGeom prst="snip2SameRect">
                <a:avLst>
                  <a:gd name="adj1" fmla="val 0"/>
                  <a:gd name="adj2" fmla="val 13492"/>
                </a:avLst>
              </a:prstGeom>
              <a:ln w="28575">
                <a:solidFill>
                  <a:schemeClr val="bg1"/>
                </a:solidFill>
              </a:ln>
            </p:spPr>
          </p:pic>
        </p:grpSp>
        <p:cxnSp>
          <p:nvCxnSpPr>
            <p:cNvPr id="1024" name="Straight Arrow Connector 1023">
              <a:extLst>
                <a:ext uri="{FF2B5EF4-FFF2-40B4-BE49-F238E27FC236}">
                  <a16:creationId xmlns:a16="http://schemas.microsoft.com/office/drawing/2014/main" id="{414FDAE5-99D2-E8C7-5BC5-EA53BB52758A}"/>
                </a:ext>
              </a:extLst>
            </p:cNvPr>
            <p:cNvCxnSpPr>
              <a:cxnSpLocks/>
            </p:cNvCxnSpPr>
            <p:nvPr/>
          </p:nvCxnSpPr>
          <p:spPr bwMode="auto">
            <a:xfrm>
              <a:off x="2408213" y="4442990"/>
              <a:ext cx="2512787" cy="0"/>
            </a:xfrm>
            <a:prstGeom prst="straightConnector1">
              <a:avLst/>
            </a:prstGeom>
            <a:noFill/>
            <a:ln w="22225">
              <a:solidFill>
                <a:schemeClr val="tx1"/>
              </a:solidFill>
              <a:round/>
              <a:headEnd/>
              <a:tailEnd type="stealth" w="lg" len="lg"/>
            </a:ln>
            <a:extLst>
              <a:ext uri="{909E8E84-426E-40DD-AFC4-6F175D3DCCD1}">
                <a14:hiddenFill xmlns:a14="http://schemas.microsoft.com/office/drawing/2010/main">
                  <a:noFill/>
                </a14:hiddenFill>
              </a:ext>
            </a:extLst>
          </p:spPr>
        </p:cxnSp>
        <p:pic>
          <p:nvPicPr>
            <p:cNvPr id="1025" name="Picture 1024">
              <a:extLst>
                <a:ext uri="{FF2B5EF4-FFF2-40B4-BE49-F238E27FC236}">
                  <a16:creationId xmlns:a16="http://schemas.microsoft.com/office/drawing/2014/main" id="{5B153EF5-0097-F94B-CED6-EB9EAE048C0B}"/>
                </a:ext>
              </a:extLst>
            </p:cNvPr>
            <p:cNvPicPr>
              <a:picLocks noChangeAspect="1"/>
            </p:cNvPicPr>
            <p:nvPr/>
          </p:nvPicPr>
          <p:blipFill>
            <a:blip r:embed="rId5">
              <a:duotone>
                <a:prstClr val="black"/>
                <a:schemeClr val="accent4">
                  <a:tint val="45000"/>
                  <a:satMod val="400000"/>
                </a:schemeClr>
              </a:duotone>
            </a:blip>
            <a:stretch>
              <a:fillRect/>
            </a:stretch>
          </p:blipFill>
          <p:spPr>
            <a:xfrm rot="1346851">
              <a:off x="9015239" y="2403513"/>
              <a:ext cx="416884" cy="519519"/>
            </a:xfrm>
            <a:prstGeom prst="snip2SameRect">
              <a:avLst>
                <a:gd name="adj1" fmla="val 0"/>
                <a:gd name="adj2" fmla="val 13492"/>
              </a:avLst>
            </a:prstGeom>
            <a:ln>
              <a:solidFill>
                <a:schemeClr val="bg1"/>
              </a:solidFill>
            </a:ln>
          </p:spPr>
        </p:pic>
        <p:pic>
          <p:nvPicPr>
            <p:cNvPr id="1026" name="Picture 1025">
              <a:extLst>
                <a:ext uri="{FF2B5EF4-FFF2-40B4-BE49-F238E27FC236}">
                  <a16:creationId xmlns:a16="http://schemas.microsoft.com/office/drawing/2014/main" id="{CB785120-694D-E259-4F1D-61DA5BB2D9C7}"/>
                </a:ext>
              </a:extLst>
            </p:cNvPr>
            <p:cNvPicPr>
              <a:picLocks noChangeAspect="1"/>
            </p:cNvPicPr>
            <p:nvPr/>
          </p:nvPicPr>
          <p:blipFill>
            <a:blip r:embed="rId5">
              <a:duotone>
                <a:prstClr val="black"/>
                <a:schemeClr val="accent2">
                  <a:tint val="45000"/>
                  <a:satMod val="400000"/>
                </a:schemeClr>
              </a:duotone>
            </a:blip>
            <a:stretch>
              <a:fillRect/>
            </a:stretch>
          </p:blipFill>
          <p:spPr>
            <a:xfrm rot="1346851">
              <a:off x="9585001" y="2358040"/>
              <a:ext cx="416884" cy="519519"/>
            </a:xfrm>
            <a:prstGeom prst="snip2SameRect">
              <a:avLst>
                <a:gd name="adj1" fmla="val 0"/>
                <a:gd name="adj2" fmla="val 13492"/>
              </a:avLst>
            </a:prstGeom>
            <a:ln>
              <a:solidFill>
                <a:schemeClr val="bg1"/>
              </a:solidFill>
            </a:ln>
          </p:spPr>
        </p:pic>
        <p:pic>
          <p:nvPicPr>
            <p:cNvPr id="1028" name="Picture 1027">
              <a:extLst>
                <a:ext uri="{FF2B5EF4-FFF2-40B4-BE49-F238E27FC236}">
                  <a16:creationId xmlns:a16="http://schemas.microsoft.com/office/drawing/2014/main" id="{0FE431C0-334B-5AD9-C6E8-9689C957DA04}"/>
                </a:ext>
              </a:extLst>
            </p:cNvPr>
            <p:cNvPicPr>
              <a:picLocks noChangeAspect="1"/>
            </p:cNvPicPr>
            <p:nvPr/>
          </p:nvPicPr>
          <p:blipFill>
            <a:blip r:embed="rId5">
              <a:duotone>
                <a:prstClr val="black"/>
                <a:schemeClr val="tx2">
                  <a:tint val="45000"/>
                  <a:satMod val="400000"/>
                </a:schemeClr>
              </a:duotone>
            </a:blip>
            <a:stretch>
              <a:fillRect/>
            </a:stretch>
          </p:blipFill>
          <p:spPr>
            <a:xfrm rot="1346851">
              <a:off x="10444918" y="2713694"/>
              <a:ext cx="416884" cy="519519"/>
            </a:xfrm>
            <a:prstGeom prst="snip2SameRect">
              <a:avLst>
                <a:gd name="adj1" fmla="val 0"/>
                <a:gd name="adj2" fmla="val 13492"/>
              </a:avLst>
            </a:prstGeom>
            <a:ln>
              <a:solidFill>
                <a:schemeClr val="bg1"/>
              </a:solidFill>
            </a:ln>
          </p:spPr>
        </p:pic>
        <p:pic>
          <p:nvPicPr>
            <p:cNvPr id="1029" name="Picture 1028">
              <a:extLst>
                <a:ext uri="{FF2B5EF4-FFF2-40B4-BE49-F238E27FC236}">
                  <a16:creationId xmlns:a16="http://schemas.microsoft.com/office/drawing/2014/main" id="{54A26EEE-7CB6-D61F-F411-C936CDD4F9AA}"/>
                </a:ext>
              </a:extLst>
            </p:cNvPr>
            <p:cNvPicPr>
              <a:picLocks noChangeAspect="1"/>
            </p:cNvPicPr>
            <p:nvPr/>
          </p:nvPicPr>
          <p:blipFill>
            <a:blip r:embed="rId5">
              <a:duotone>
                <a:prstClr val="black"/>
                <a:schemeClr val="accent3">
                  <a:tint val="45000"/>
                  <a:satMod val="400000"/>
                </a:schemeClr>
              </a:duotone>
            </a:blip>
            <a:stretch>
              <a:fillRect/>
            </a:stretch>
          </p:blipFill>
          <p:spPr>
            <a:xfrm rot="1346851">
              <a:off x="10760278" y="3137913"/>
              <a:ext cx="416884" cy="519519"/>
            </a:xfrm>
            <a:prstGeom prst="snip2SameRect">
              <a:avLst>
                <a:gd name="adj1" fmla="val 0"/>
                <a:gd name="adj2" fmla="val 13492"/>
              </a:avLst>
            </a:prstGeom>
            <a:ln>
              <a:solidFill>
                <a:schemeClr val="bg1"/>
              </a:solidFill>
            </a:ln>
          </p:spPr>
        </p:pic>
        <p:pic>
          <p:nvPicPr>
            <p:cNvPr id="1031" name="Picture 1030">
              <a:extLst>
                <a:ext uri="{FF2B5EF4-FFF2-40B4-BE49-F238E27FC236}">
                  <a16:creationId xmlns:a16="http://schemas.microsoft.com/office/drawing/2014/main" id="{DD749782-8034-ACE1-55D8-FA1417A18B16}"/>
                </a:ext>
              </a:extLst>
            </p:cNvPr>
            <p:cNvPicPr>
              <a:picLocks noChangeAspect="1"/>
            </p:cNvPicPr>
            <p:nvPr/>
          </p:nvPicPr>
          <p:blipFill>
            <a:blip r:embed="rId5">
              <a:duotone>
                <a:prstClr val="black"/>
                <a:schemeClr val="accent6">
                  <a:tint val="45000"/>
                  <a:satMod val="400000"/>
                </a:schemeClr>
              </a:duotone>
            </a:blip>
            <a:stretch>
              <a:fillRect/>
            </a:stretch>
          </p:blipFill>
          <p:spPr>
            <a:xfrm rot="1346851">
              <a:off x="10053953" y="2374473"/>
              <a:ext cx="416884" cy="519519"/>
            </a:xfrm>
            <a:prstGeom prst="snip2SameRect">
              <a:avLst>
                <a:gd name="adj1" fmla="val 0"/>
                <a:gd name="adj2" fmla="val 13492"/>
              </a:avLst>
            </a:prstGeom>
            <a:ln>
              <a:solidFill>
                <a:schemeClr val="bg1"/>
              </a:solidFill>
            </a:ln>
          </p:spPr>
        </p:pic>
        <p:sp>
          <p:nvSpPr>
            <p:cNvPr id="1032" name="TextBox 1064">
              <a:extLst>
                <a:ext uri="{FF2B5EF4-FFF2-40B4-BE49-F238E27FC236}">
                  <a16:creationId xmlns:a16="http://schemas.microsoft.com/office/drawing/2014/main" id="{1301F990-054C-BABF-CBA6-6DB60DF06482}"/>
                </a:ext>
              </a:extLst>
            </p:cNvPr>
            <p:cNvSpPr txBox="1"/>
            <p:nvPr/>
          </p:nvSpPr>
          <p:spPr>
            <a:xfrm>
              <a:off x="556320" y="4992523"/>
              <a:ext cx="2319653" cy="43845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Normal Function</a:t>
              </a:r>
            </a:p>
          </p:txBody>
        </p:sp>
        <p:sp>
          <p:nvSpPr>
            <p:cNvPr id="1033" name="TextBox 1065">
              <a:extLst>
                <a:ext uri="{FF2B5EF4-FFF2-40B4-BE49-F238E27FC236}">
                  <a16:creationId xmlns:a16="http://schemas.microsoft.com/office/drawing/2014/main" id="{4BBECF5F-40A8-9BE0-C35B-1ABAF49E4AD0}"/>
                </a:ext>
              </a:extLst>
            </p:cNvPr>
            <p:cNvSpPr txBox="1"/>
            <p:nvPr/>
          </p:nvSpPr>
          <p:spPr>
            <a:xfrm>
              <a:off x="2233680" y="4112320"/>
              <a:ext cx="2512787" cy="4384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Exposure to Toxin</a:t>
              </a:r>
            </a:p>
          </p:txBody>
        </p:sp>
        <p:sp>
          <p:nvSpPr>
            <p:cNvPr id="1037" name="Oval 1036">
              <a:extLst>
                <a:ext uri="{FF2B5EF4-FFF2-40B4-BE49-F238E27FC236}">
                  <a16:creationId xmlns:a16="http://schemas.microsoft.com/office/drawing/2014/main" id="{8BF7F5AD-14B2-F77F-0CB3-B0660D497B22}"/>
                </a:ext>
              </a:extLst>
            </p:cNvPr>
            <p:cNvSpPr/>
            <p:nvPr/>
          </p:nvSpPr>
          <p:spPr>
            <a:xfrm>
              <a:off x="913650" y="3717910"/>
              <a:ext cx="1230647" cy="1230647"/>
            </a:xfrm>
            <a:prstGeom prst="ellipse">
              <a:avLst/>
            </a:prstGeom>
            <a:solidFill>
              <a:srgbClr val="61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sp>
          <p:nvSpPr>
            <p:cNvPr id="1038" name="Rectangle: Top Corners Snipped 1037">
              <a:extLst>
                <a:ext uri="{FF2B5EF4-FFF2-40B4-BE49-F238E27FC236}">
                  <a16:creationId xmlns:a16="http://schemas.microsoft.com/office/drawing/2014/main" id="{9E2AEC61-F0AF-2877-4B52-05DB4FEE3B8D}"/>
                </a:ext>
              </a:extLst>
            </p:cNvPr>
            <p:cNvSpPr/>
            <p:nvPr/>
          </p:nvSpPr>
          <p:spPr>
            <a:xfrm rot="12164065">
              <a:off x="1528386" y="3522115"/>
              <a:ext cx="405048" cy="535002"/>
            </a:xfrm>
            <a:prstGeom prst="snip2SameRect">
              <a:avLst>
                <a:gd name="adj1" fmla="val 50000"/>
                <a:gd name="adj2" fmla="val 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cxnSp>
          <p:nvCxnSpPr>
            <p:cNvPr id="1039" name="Straight Arrow Connector 1038">
              <a:extLst>
                <a:ext uri="{FF2B5EF4-FFF2-40B4-BE49-F238E27FC236}">
                  <a16:creationId xmlns:a16="http://schemas.microsoft.com/office/drawing/2014/main" id="{A6CD7A3A-DC2D-2F46-9FEF-2661B91AECBC}"/>
                </a:ext>
              </a:extLst>
            </p:cNvPr>
            <p:cNvCxnSpPr>
              <a:cxnSpLocks/>
              <a:stCxn id="1025" idx="1"/>
            </p:cNvCxnSpPr>
            <p:nvPr/>
          </p:nvCxnSpPr>
          <p:spPr bwMode="auto">
            <a:xfrm>
              <a:off x="9124496" y="2903350"/>
              <a:ext cx="329808" cy="464872"/>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040" name="Straight Arrow Connector 1039">
              <a:extLst>
                <a:ext uri="{FF2B5EF4-FFF2-40B4-BE49-F238E27FC236}">
                  <a16:creationId xmlns:a16="http://schemas.microsoft.com/office/drawing/2014/main" id="{627EFABE-44B4-D2D1-F3F1-73CEFB29F295}"/>
                </a:ext>
              </a:extLst>
            </p:cNvPr>
            <p:cNvCxnSpPr>
              <a:cxnSpLocks/>
              <a:stCxn id="1026" idx="1"/>
            </p:cNvCxnSpPr>
            <p:nvPr/>
          </p:nvCxnSpPr>
          <p:spPr bwMode="auto">
            <a:xfrm flipH="1">
              <a:off x="9559737" y="2857877"/>
              <a:ext cx="134522" cy="510345"/>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041" name="Straight Arrow Connector 1040">
              <a:extLst>
                <a:ext uri="{FF2B5EF4-FFF2-40B4-BE49-F238E27FC236}">
                  <a16:creationId xmlns:a16="http://schemas.microsoft.com/office/drawing/2014/main" id="{802A93CD-A65C-2923-F231-BC4E1746610A}"/>
                </a:ext>
              </a:extLst>
            </p:cNvPr>
            <p:cNvCxnSpPr>
              <a:cxnSpLocks/>
              <a:stCxn id="1031" idx="1"/>
            </p:cNvCxnSpPr>
            <p:nvPr/>
          </p:nvCxnSpPr>
          <p:spPr bwMode="auto">
            <a:xfrm flipH="1">
              <a:off x="9845613" y="2874310"/>
              <a:ext cx="317597" cy="526361"/>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042" name="Straight Arrow Connector 1041">
              <a:extLst>
                <a:ext uri="{FF2B5EF4-FFF2-40B4-BE49-F238E27FC236}">
                  <a16:creationId xmlns:a16="http://schemas.microsoft.com/office/drawing/2014/main" id="{B0F00E6C-B5F9-961A-ADA8-A071025EB031}"/>
                </a:ext>
              </a:extLst>
            </p:cNvPr>
            <p:cNvCxnSpPr>
              <a:cxnSpLocks/>
              <a:stCxn id="1029" idx="1"/>
            </p:cNvCxnSpPr>
            <p:nvPr/>
          </p:nvCxnSpPr>
          <p:spPr bwMode="auto">
            <a:xfrm flipH="1">
              <a:off x="10111227" y="3637750"/>
              <a:ext cx="758309" cy="37851"/>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043" name="Straight Arrow Connector 1042">
              <a:extLst>
                <a:ext uri="{FF2B5EF4-FFF2-40B4-BE49-F238E27FC236}">
                  <a16:creationId xmlns:a16="http://schemas.microsoft.com/office/drawing/2014/main" id="{CC36098A-7B68-3E4B-313B-15CBC5CB76E4}"/>
                </a:ext>
              </a:extLst>
            </p:cNvPr>
            <p:cNvCxnSpPr>
              <a:cxnSpLocks/>
              <a:stCxn id="1028" idx="1"/>
            </p:cNvCxnSpPr>
            <p:nvPr/>
          </p:nvCxnSpPr>
          <p:spPr bwMode="auto">
            <a:xfrm flipH="1">
              <a:off x="9986667" y="3213531"/>
              <a:ext cx="567508" cy="446608"/>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1044" name="TextBox 1086">
              <a:extLst>
                <a:ext uri="{FF2B5EF4-FFF2-40B4-BE49-F238E27FC236}">
                  <a16:creationId xmlns:a16="http://schemas.microsoft.com/office/drawing/2014/main" id="{F26881AC-C198-1564-3C82-D25EDBE81FBA}"/>
                </a:ext>
              </a:extLst>
            </p:cNvPr>
            <p:cNvSpPr txBox="1"/>
            <p:nvPr/>
          </p:nvSpPr>
          <p:spPr>
            <a:xfrm>
              <a:off x="499961" y="2365598"/>
              <a:ext cx="1477249" cy="80383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t>Endogenous</a:t>
              </a:r>
            </a:p>
            <a:p>
              <a:pPr algn="ctr"/>
              <a:r>
                <a:rPr lang="en-US" sz="900" dirty="0"/>
                <a:t>Reactant or</a:t>
              </a:r>
            </a:p>
            <a:p>
              <a:pPr algn="ctr"/>
              <a:r>
                <a:rPr lang="en-US" sz="900" dirty="0"/>
                <a:t>Ligand Binding</a:t>
              </a:r>
            </a:p>
          </p:txBody>
        </p:sp>
        <p:sp>
          <p:nvSpPr>
            <p:cNvPr id="1045" name="TextBox 1087">
              <a:extLst>
                <a:ext uri="{FF2B5EF4-FFF2-40B4-BE49-F238E27FC236}">
                  <a16:creationId xmlns:a16="http://schemas.microsoft.com/office/drawing/2014/main" id="{CBDB3CEC-D1DD-2754-8EE7-AADE7CEA0B37}"/>
                </a:ext>
              </a:extLst>
            </p:cNvPr>
            <p:cNvSpPr txBox="1"/>
            <p:nvPr/>
          </p:nvSpPr>
          <p:spPr>
            <a:xfrm>
              <a:off x="2072440" y="2489290"/>
              <a:ext cx="1505159" cy="80383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t>Endogenous</a:t>
              </a:r>
            </a:p>
            <a:p>
              <a:pPr algn="ctr"/>
              <a:r>
                <a:rPr lang="en-US" sz="900" dirty="0"/>
                <a:t>Product or</a:t>
              </a:r>
            </a:p>
            <a:p>
              <a:pPr algn="ctr"/>
              <a:r>
                <a:rPr lang="en-US" sz="900" dirty="0"/>
                <a:t>Ligand Release</a:t>
              </a:r>
            </a:p>
          </p:txBody>
        </p:sp>
        <p:pic>
          <p:nvPicPr>
            <p:cNvPr id="1046" name="Graphic 1095" descr="Close with solid fill">
              <a:extLst>
                <a:ext uri="{FF2B5EF4-FFF2-40B4-BE49-F238E27FC236}">
                  <a16:creationId xmlns:a16="http://schemas.microsoft.com/office/drawing/2014/main" id="{6F47446F-9744-6233-D22B-5DAD6E62463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8960000">
              <a:off x="9176430" y="3007295"/>
              <a:ext cx="224629" cy="224628"/>
            </a:xfrm>
            <a:prstGeom prst="rect">
              <a:avLst/>
            </a:prstGeom>
          </p:spPr>
        </p:pic>
        <p:pic>
          <p:nvPicPr>
            <p:cNvPr id="1047" name="Graphic 1098" descr="Close with solid fill">
              <a:extLst>
                <a:ext uri="{FF2B5EF4-FFF2-40B4-BE49-F238E27FC236}">
                  <a16:creationId xmlns:a16="http://schemas.microsoft.com/office/drawing/2014/main" id="{1F4055B0-4630-C93C-8C89-130D972B3DF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900000">
              <a:off x="9532833" y="2944441"/>
              <a:ext cx="224629" cy="224628"/>
            </a:xfrm>
            <a:prstGeom prst="rect">
              <a:avLst/>
            </a:prstGeom>
          </p:spPr>
        </p:pic>
        <p:pic>
          <p:nvPicPr>
            <p:cNvPr id="1048" name="Graphic 1099" descr="Close with solid fill">
              <a:extLst>
                <a:ext uri="{FF2B5EF4-FFF2-40B4-BE49-F238E27FC236}">
                  <a16:creationId xmlns:a16="http://schemas.microsoft.com/office/drawing/2014/main" id="{7C1EF9F8-E475-14A5-6FDD-AE7C84E25C4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800000">
              <a:off x="9924773" y="2975957"/>
              <a:ext cx="224629" cy="224628"/>
            </a:xfrm>
            <a:prstGeom prst="rect">
              <a:avLst/>
            </a:prstGeom>
          </p:spPr>
        </p:pic>
        <p:pic>
          <p:nvPicPr>
            <p:cNvPr id="1049" name="Graphic 1100" descr="Close with solid fill">
              <a:extLst>
                <a:ext uri="{FF2B5EF4-FFF2-40B4-BE49-F238E27FC236}">
                  <a16:creationId xmlns:a16="http://schemas.microsoft.com/office/drawing/2014/main" id="{4DEA7A4B-B698-3364-A59F-7EA9A2BDAD6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3144824">
              <a:off x="10197090" y="3299302"/>
              <a:ext cx="224628" cy="224629"/>
            </a:xfrm>
            <a:prstGeom prst="rect">
              <a:avLst/>
            </a:prstGeom>
          </p:spPr>
        </p:pic>
        <p:pic>
          <p:nvPicPr>
            <p:cNvPr id="1050" name="Graphic 1101" descr="Close with solid fill">
              <a:extLst>
                <a:ext uri="{FF2B5EF4-FFF2-40B4-BE49-F238E27FC236}">
                  <a16:creationId xmlns:a16="http://schemas.microsoft.com/office/drawing/2014/main" id="{A4EB5D83-6A94-338A-3FE9-34D27095B60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5040000">
              <a:off x="10421843" y="3553178"/>
              <a:ext cx="207030" cy="207031"/>
            </a:xfrm>
            <a:prstGeom prst="rect">
              <a:avLst/>
            </a:prstGeom>
          </p:spPr>
        </p:pic>
        <p:sp>
          <p:nvSpPr>
            <p:cNvPr id="1051" name="Oval 1050">
              <a:extLst>
                <a:ext uri="{FF2B5EF4-FFF2-40B4-BE49-F238E27FC236}">
                  <a16:creationId xmlns:a16="http://schemas.microsoft.com/office/drawing/2014/main" id="{86E548EE-925E-306F-7F54-8473E8952F2B}"/>
                </a:ext>
              </a:extLst>
            </p:cNvPr>
            <p:cNvSpPr/>
            <p:nvPr/>
          </p:nvSpPr>
          <p:spPr>
            <a:xfrm>
              <a:off x="8832582" y="3669411"/>
              <a:ext cx="1230647" cy="1230647"/>
            </a:xfrm>
            <a:prstGeom prst="ellipse">
              <a:avLst/>
            </a:prstGeom>
            <a:solidFill>
              <a:srgbClr val="61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sp>
          <p:nvSpPr>
            <p:cNvPr id="1052" name="Rectangle: Top Corners Snipped 1051">
              <a:extLst>
                <a:ext uri="{FF2B5EF4-FFF2-40B4-BE49-F238E27FC236}">
                  <a16:creationId xmlns:a16="http://schemas.microsoft.com/office/drawing/2014/main" id="{2CD6C728-A142-85EA-9A52-D005C88A7733}"/>
                </a:ext>
              </a:extLst>
            </p:cNvPr>
            <p:cNvSpPr/>
            <p:nvPr/>
          </p:nvSpPr>
          <p:spPr>
            <a:xfrm rot="12164065">
              <a:off x="9447318" y="3473617"/>
              <a:ext cx="405048" cy="535002"/>
            </a:xfrm>
            <a:prstGeom prst="snip2SameRect">
              <a:avLst>
                <a:gd name="adj1" fmla="val 50000"/>
                <a:gd name="adj2" fmla="val 0"/>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sp>
          <p:nvSpPr>
            <p:cNvPr id="1053" name="Pentagon 1052">
              <a:extLst>
                <a:ext uri="{FF2B5EF4-FFF2-40B4-BE49-F238E27FC236}">
                  <a16:creationId xmlns:a16="http://schemas.microsoft.com/office/drawing/2014/main" id="{11DE2EFE-BEF3-C568-CB5E-82373DB0DA17}"/>
                </a:ext>
              </a:extLst>
            </p:cNvPr>
            <p:cNvSpPr/>
            <p:nvPr/>
          </p:nvSpPr>
          <p:spPr>
            <a:xfrm rot="21218852">
              <a:off x="8706540" y="4256045"/>
              <a:ext cx="351614" cy="351613"/>
            </a:xfrm>
            <a:prstGeom prst="pentagon">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sp>
          <p:nvSpPr>
            <p:cNvPr id="1054" name="TextBox 1122">
              <a:extLst>
                <a:ext uri="{FF2B5EF4-FFF2-40B4-BE49-F238E27FC236}">
                  <a16:creationId xmlns:a16="http://schemas.microsoft.com/office/drawing/2014/main" id="{497A27F1-64B7-2757-95A5-44FDD6658E7C}"/>
                </a:ext>
              </a:extLst>
            </p:cNvPr>
            <p:cNvSpPr txBox="1"/>
            <p:nvPr/>
          </p:nvSpPr>
          <p:spPr>
            <a:xfrm>
              <a:off x="8801259" y="4863213"/>
              <a:ext cx="2449485" cy="7794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Normal Function         </a:t>
              </a:r>
              <a:r>
                <a:rPr lang="en-US" sz="1400" b="1" dirty="0"/>
                <a:t>+ Resistance</a:t>
              </a:r>
              <a:endParaRPr lang="en-US" sz="1200" b="1" dirty="0"/>
            </a:p>
          </p:txBody>
        </p:sp>
        <p:pic>
          <p:nvPicPr>
            <p:cNvPr id="1055" name="Graphic 1124" descr="Checkbox Checked with solid fill">
              <a:extLst>
                <a:ext uri="{FF2B5EF4-FFF2-40B4-BE49-F238E27FC236}">
                  <a16:creationId xmlns:a16="http://schemas.microsoft.com/office/drawing/2014/main" id="{61A9715F-FAFA-5EFE-BA10-4ECF1F07575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625635" y="3631916"/>
              <a:ext cx="571878" cy="571877"/>
            </a:xfrm>
            <a:prstGeom prst="rect">
              <a:avLst/>
            </a:prstGeom>
          </p:spPr>
        </p:pic>
        <p:grpSp>
          <p:nvGrpSpPr>
            <p:cNvPr id="1056" name="Group 1055">
              <a:extLst>
                <a:ext uri="{FF2B5EF4-FFF2-40B4-BE49-F238E27FC236}">
                  <a16:creationId xmlns:a16="http://schemas.microsoft.com/office/drawing/2014/main" id="{9FAD338B-7F76-8E12-2EC4-9802B5DCDC73}"/>
                </a:ext>
              </a:extLst>
            </p:cNvPr>
            <p:cNvGrpSpPr/>
            <p:nvPr/>
          </p:nvGrpSpPr>
          <p:grpSpPr>
            <a:xfrm>
              <a:off x="6309340" y="4409363"/>
              <a:ext cx="695914" cy="427156"/>
              <a:chOff x="6320620" y="3735689"/>
              <a:chExt cx="2128795" cy="427156"/>
            </a:xfrm>
          </p:grpSpPr>
          <p:cxnSp>
            <p:nvCxnSpPr>
              <p:cNvPr id="1062" name="Straight Connector 1061">
                <a:extLst>
                  <a:ext uri="{FF2B5EF4-FFF2-40B4-BE49-F238E27FC236}">
                    <a16:creationId xmlns:a16="http://schemas.microsoft.com/office/drawing/2014/main" id="{FB33402E-883D-AD2E-F76B-B9A4B9A6629B}"/>
                  </a:ext>
                </a:extLst>
              </p:cNvPr>
              <p:cNvCxnSpPr/>
              <p:nvPr/>
            </p:nvCxnSpPr>
            <p:spPr bwMode="auto">
              <a:xfrm>
                <a:off x="6320620" y="3937681"/>
                <a:ext cx="2128795"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1063" name="Straight Connector 1062">
                <a:extLst>
                  <a:ext uri="{FF2B5EF4-FFF2-40B4-BE49-F238E27FC236}">
                    <a16:creationId xmlns:a16="http://schemas.microsoft.com/office/drawing/2014/main" id="{9020B6F4-A10B-009A-CAE1-FDE6C0F835CB}"/>
                  </a:ext>
                </a:extLst>
              </p:cNvPr>
              <p:cNvCxnSpPr/>
              <p:nvPr/>
            </p:nvCxnSpPr>
            <p:spPr bwMode="auto">
              <a:xfrm>
                <a:off x="8449415" y="3735689"/>
                <a:ext cx="0" cy="427156"/>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grpSp>
        <p:sp>
          <p:nvSpPr>
            <p:cNvPr id="1057" name="Pentagon 1056">
              <a:extLst>
                <a:ext uri="{FF2B5EF4-FFF2-40B4-BE49-F238E27FC236}">
                  <a16:creationId xmlns:a16="http://schemas.microsoft.com/office/drawing/2014/main" id="{1BDC87D2-0C27-3E78-84C0-4823295C107B}"/>
                </a:ext>
              </a:extLst>
            </p:cNvPr>
            <p:cNvSpPr/>
            <p:nvPr/>
          </p:nvSpPr>
          <p:spPr>
            <a:xfrm rot="489566">
              <a:off x="4833646" y="5407002"/>
              <a:ext cx="219758" cy="219758"/>
            </a:xfrm>
            <a:prstGeom prst="pentagon">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solidFill>
              </a:endParaRPr>
            </a:p>
          </p:txBody>
        </p:sp>
        <p:sp>
          <p:nvSpPr>
            <p:cNvPr id="1058" name="Arc 1057">
              <a:extLst>
                <a:ext uri="{FF2B5EF4-FFF2-40B4-BE49-F238E27FC236}">
                  <a16:creationId xmlns:a16="http://schemas.microsoft.com/office/drawing/2014/main" id="{112718C0-6273-2D32-2A97-0AFC03690B03}"/>
                </a:ext>
              </a:extLst>
            </p:cNvPr>
            <p:cNvSpPr/>
            <p:nvPr/>
          </p:nvSpPr>
          <p:spPr bwMode="auto">
            <a:xfrm rot="1454044">
              <a:off x="8241314" y="1574619"/>
              <a:ext cx="3468923" cy="2171812"/>
            </a:xfrm>
            <a:prstGeom prst="arc">
              <a:avLst>
                <a:gd name="adj1" fmla="val 2219867"/>
                <a:gd name="adj2" fmla="val 6863461"/>
              </a:avLst>
            </a:prstGeom>
            <a:noFill/>
            <a:ln w="22225">
              <a:solidFill>
                <a:schemeClr val="tx1"/>
              </a:solidFill>
              <a:round/>
              <a:headEnd type="stealth" w="lg" len="lg"/>
              <a:tailEnd type="none" w="lg" len="lg"/>
            </a:ln>
            <a:extLst>
              <a:ext uri="{909E8E84-426E-40DD-AFC4-6F175D3DCCD1}">
                <a14:hiddenFill xmlns:a14="http://schemas.microsoft.com/office/drawing/2010/main">
                  <a:noFill/>
                </a14:hiddenFill>
              </a:ext>
            </a:ex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p>
          </p:txBody>
        </p:sp>
        <p:sp>
          <p:nvSpPr>
            <p:cNvPr id="1059" name="Content Placeholder 8">
              <a:extLst>
                <a:ext uri="{FF2B5EF4-FFF2-40B4-BE49-F238E27FC236}">
                  <a16:creationId xmlns:a16="http://schemas.microsoft.com/office/drawing/2014/main" id="{A0FA98B5-03CB-1393-7992-DB96CCEEDF38}"/>
                </a:ext>
              </a:extLst>
            </p:cNvPr>
            <p:cNvSpPr txBox="1">
              <a:spLocks/>
            </p:cNvSpPr>
            <p:nvPr/>
          </p:nvSpPr>
          <p:spPr>
            <a:xfrm>
              <a:off x="2486867" y="-232175"/>
              <a:ext cx="9065158" cy="1214733"/>
            </a:xfrm>
            <a:prstGeom prst="roundRect">
              <a:avLst/>
            </a:prstGeom>
            <a:solidFill>
              <a:schemeClr val="accent1">
                <a:lumMod val="20000"/>
                <a:lumOff val="80000"/>
              </a:schemeClr>
            </a:solidFill>
            <a:ln w="12700">
              <a:solidFill>
                <a:schemeClr val="tx1"/>
              </a:solidFill>
            </a:ln>
          </p:spPr>
          <p:txBody>
            <a:bodyPr lIns="91440" tIns="45720" rIns="91440" bIns="45720" anchor="t"/>
            <a:lstStyle>
              <a:defPPr>
                <a:defRPr lang="en-US"/>
              </a:defPPr>
              <a:lvl1pPr marL="342900" indent="-342900" algn="l" defTabSz="914400" rtl="0" eaLnBrk="1" latinLnBrk="0" hangingPunct="1">
                <a:spcBef>
                  <a:spcPct val="20000"/>
                </a:spcBef>
                <a:buFont typeface="Arial" pitchFamily="34" charset="0"/>
                <a:buNone/>
                <a:defRPr sz="2000" kern="1200">
                  <a:solidFill>
                    <a:schemeClr val="tx1"/>
                  </a:solidFill>
                  <a:latin typeface="Tahoma"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en-US" sz="1400" dirty="0"/>
                <a:t>Protean hypothesizes that the key to overcoming this hurdle lies in elucidating the structure, dynamics, and binding pockets that regulate protein function</a:t>
              </a:r>
            </a:p>
          </p:txBody>
        </p:sp>
        <p:sp>
          <p:nvSpPr>
            <p:cNvPr id="1060" name="Arc 1059">
              <a:extLst>
                <a:ext uri="{FF2B5EF4-FFF2-40B4-BE49-F238E27FC236}">
                  <a16:creationId xmlns:a16="http://schemas.microsoft.com/office/drawing/2014/main" id="{23C439BB-31AB-DF18-76C3-AFB7F90AECDE}"/>
                </a:ext>
              </a:extLst>
            </p:cNvPr>
            <p:cNvSpPr/>
            <p:nvPr/>
          </p:nvSpPr>
          <p:spPr bwMode="auto">
            <a:xfrm>
              <a:off x="1810480" y="2661655"/>
              <a:ext cx="7880683" cy="5486400"/>
            </a:xfrm>
            <a:prstGeom prst="arc">
              <a:avLst>
                <a:gd name="adj1" fmla="val 12237660"/>
                <a:gd name="adj2" fmla="val 20034882"/>
              </a:avLst>
            </a:prstGeom>
            <a:noFill/>
            <a:ln w="22225">
              <a:solidFill>
                <a:schemeClr val="tx1"/>
              </a:solidFill>
              <a:round/>
              <a:headEnd/>
              <a:tailEnd type="stealth" w="lg" len="lg"/>
            </a:ln>
            <a:extLst>
              <a:ext uri="{909E8E84-426E-40DD-AFC4-6F175D3DCCD1}">
                <a14:hiddenFill xmlns:a14="http://schemas.microsoft.com/office/drawing/2010/main">
                  <a:noFill/>
                </a14:hiddenFill>
              </a:ext>
            </a:ex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p>
          </p:txBody>
        </p:sp>
        <p:sp>
          <p:nvSpPr>
            <p:cNvPr id="1061" name="Arc 1060">
              <a:extLst>
                <a:ext uri="{FF2B5EF4-FFF2-40B4-BE49-F238E27FC236}">
                  <a16:creationId xmlns:a16="http://schemas.microsoft.com/office/drawing/2014/main" id="{8F574BDD-FA67-5611-D7E5-E514C425B703}"/>
                </a:ext>
              </a:extLst>
            </p:cNvPr>
            <p:cNvSpPr/>
            <p:nvPr/>
          </p:nvSpPr>
          <p:spPr bwMode="auto">
            <a:xfrm flipV="1">
              <a:off x="1883354" y="1627889"/>
              <a:ext cx="7880683" cy="4456085"/>
            </a:xfrm>
            <a:prstGeom prst="arc">
              <a:avLst>
                <a:gd name="adj1" fmla="val 11906866"/>
                <a:gd name="adj2" fmla="val 20292112"/>
              </a:avLst>
            </a:prstGeom>
            <a:noFill/>
            <a:ln w="22225">
              <a:solidFill>
                <a:schemeClr val="tx1"/>
              </a:solidFill>
              <a:round/>
              <a:headEnd/>
              <a:tailEnd type="stealth" w="lg" len="lg"/>
            </a:ln>
            <a:extLst>
              <a:ext uri="{909E8E84-426E-40DD-AFC4-6F175D3DCCD1}">
                <a14:hiddenFill xmlns:a14="http://schemas.microsoft.com/office/drawing/2010/main">
                  <a:noFill/>
                </a14:hiddenFill>
              </a:ext>
            </a:ex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p>
          </p:txBody>
        </p:sp>
      </p:grpSp>
    </p:spTree>
    <p:extLst>
      <p:ext uri="{BB962C8B-B14F-4D97-AF65-F5344CB8AC3E}">
        <p14:creationId xmlns:p14="http://schemas.microsoft.com/office/powerpoint/2010/main" val="43192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E2220A61-0D60-4648-B3A2-007CBE317E18}"/>
              </a:ext>
            </a:extLst>
          </p:cNvPr>
          <p:cNvSpPr/>
          <p:nvPr/>
        </p:nvSpPr>
        <p:spPr>
          <a:xfrm>
            <a:off x="6234233" y="1904098"/>
            <a:ext cx="5753306" cy="3157518"/>
          </a:xfrm>
          <a:prstGeom prst="roundRect">
            <a:avLst>
              <a:gd name="adj" fmla="val 4074"/>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Rounded Corners 24">
            <a:extLst>
              <a:ext uri="{FF2B5EF4-FFF2-40B4-BE49-F238E27FC236}">
                <a16:creationId xmlns:a16="http://schemas.microsoft.com/office/drawing/2014/main" id="{67922321-B3A1-4235-B725-462396E32AA4}"/>
              </a:ext>
            </a:extLst>
          </p:cNvPr>
          <p:cNvSpPr/>
          <p:nvPr/>
        </p:nvSpPr>
        <p:spPr>
          <a:xfrm>
            <a:off x="697970" y="2228986"/>
            <a:ext cx="4836046" cy="2599869"/>
          </a:xfrm>
          <a:prstGeom prst="roundRect">
            <a:avLst>
              <a:gd name="adj" fmla="val 11174"/>
            </a:avLst>
          </a:prstGeom>
          <a:blipFill>
            <a:blip r:embed="rId3" cstate="print">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5A60A94B-48FE-8C44-AC8A-163667A9F729}"/>
              </a:ext>
            </a:extLst>
          </p:cNvPr>
          <p:cNvSpPr>
            <a:spLocks noGrp="1"/>
          </p:cNvSpPr>
          <p:nvPr>
            <p:ph type="sldNum" sz="quarter" idx="11"/>
          </p:nvPr>
        </p:nvSpPr>
        <p:spPr>
          <a:xfrm>
            <a:off x="11175924" y="6602476"/>
            <a:ext cx="1016000" cy="292102"/>
          </a:xfrm>
        </p:spPr>
        <p:txBody>
          <a:bodyPr/>
          <a:lstStyle/>
          <a:p>
            <a:pPr>
              <a:defRPr/>
            </a:pPr>
            <a:fld id="{231CC523-8BC6-4921-807A-66BD262F34AB}" type="slidenum">
              <a:rPr lang="en-US" smtClean="0"/>
              <a:pPr>
                <a:defRPr/>
              </a:pPr>
              <a:t>18</a:t>
            </a:fld>
            <a:endParaRPr lang="en-US"/>
          </a:p>
        </p:txBody>
      </p:sp>
      <p:sp>
        <p:nvSpPr>
          <p:cNvPr id="8" name="Rectangle: Rounded Corners 7">
            <a:extLst>
              <a:ext uri="{FF2B5EF4-FFF2-40B4-BE49-F238E27FC236}">
                <a16:creationId xmlns:a16="http://schemas.microsoft.com/office/drawing/2014/main" id="{7C58462C-3901-4061-8C63-003C44A57125}"/>
              </a:ext>
            </a:extLst>
          </p:cNvPr>
          <p:cNvSpPr/>
          <p:nvPr/>
        </p:nvSpPr>
        <p:spPr>
          <a:xfrm>
            <a:off x="232851" y="947330"/>
            <a:ext cx="11746395" cy="440001"/>
          </a:xfrm>
          <a:prstGeom prst="round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b="1" i="0" u="none" strike="noStrike" kern="1200" cap="none" spc="0" normalizeH="0" baseline="0" noProof="0">
                <a:ln>
                  <a:noFill/>
                </a:ln>
                <a:solidFill>
                  <a:schemeClr val="tx1"/>
                </a:solidFill>
                <a:effectLst/>
                <a:uLnTx/>
                <a:uFillTx/>
                <a:latin typeface="Tahoma"/>
                <a:ea typeface="+mn-ea"/>
                <a:cs typeface="+mn-cs"/>
              </a:rPr>
              <a:t>Overall Goal: </a:t>
            </a:r>
            <a:r>
              <a:rPr kumimoji="0" lang="en-US" i="0" u="none" strike="noStrike" kern="1200" cap="none" spc="0" normalizeH="0" baseline="0" noProof="0">
                <a:ln>
                  <a:noFill/>
                </a:ln>
                <a:solidFill>
                  <a:schemeClr val="tx1"/>
                </a:solidFill>
                <a:effectLst/>
                <a:uLnTx/>
                <a:uFillTx/>
                <a:latin typeface="Tahoma"/>
                <a:ea typeface="+mn-ea"/>
                <a:cs typeface="+mn-cs"/>
              </a:rPr>
              <a:t>Create physics-based simulations to predict the behavior of cells</a:t>
            </a:r>
          </a:p>
        </p:txBody>
      </p:sp>
      <p:sp>
        <p:nvSpPr>
          <p:cNvPr id="13" name="Rectangle: Rounded Corners 12">
            <a:extLst>
              <a:ext uri="{FF2B5EF4-FFF2-40B4-BE49-F238E27FC236}">
                <a16:creationId xmlns:a16="http://schemas.microsoft.com/office/drawing/2014/main" id="{E9624278-397B-4F74-BFA9-1A75CA2044CC}"/>
              </a:ext>
            </a:extLst>
          </p:cNvPr>
          <p:cNvSpPr/>
          <p:nvPr/>
        </p:nvSpPr>
        <p:spPr>
          <a:xfrm>
            <a:off x="232851" y="5897734"/>
            <a:ext cx="11725547" cy="522976"/>
          </a:xfrm>
          <a:prstGeom prst="round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b="1">
                <a:solidFill>
                  <a:schemeClr val="tx1"/>
                </a:solidFill>
                <a:latin typeface="Tahoma"/>
              </a:rPr>
              <a:t>Vision</a:t>
            </a:r>
            <a:r>
              <a:rPr kumimoji="0" lang="en-US" b="1" i="0" u="none" strike="noStrike" kern="1200" cap="none" spc="0" normalizeH="0" baseline="0" noProof="0">
                <a:ln>
                  <a:noFill/>
                </a:ln>
                <a:solidFill>
                  <a:schemeClr val="tx1"/>
                </a:solidFill>
                <a:effectLst/>
                <a:uLnTx/>
                <a:uFillTx/>
                <a:latin typeface="Tahoma"/>
                <a:ea typeface="+mn-ea"/>
                <a:cs typeface="+mn-cs"/>
              </a:rPr>
              <a:t>: </a:t>
            </a:r>
            <a:r>
              <a:rPr kumimoji="0" lang="en-US" i="0" u="none" strike="noStrike" kern="1200" cap="none" spc="0" normalizeH="0" baseline="0" noProof="0">
                <a:ln>
                  <a:noFill/>
                </a:ln>
                <a:solidFill>
                  <a:schemeClr val="tx1"/>
                </a:solidFill>
                <a:effectLst/>
                <a:uLnTx/>
                <a:uFillTx/>
                <a:latin typeface="Tahoma"/>
                <a:ea typeface="+mn-ea"/>
                <a:cs typeface="+mn-cs"/>
              </a:rPr>
              <a:t>Need general capability to </a:t>
            </a:r>
            <a:r>
              <a:rPr kumimoji="0" lang="en-US" i="0" strike="noStrike" kern="1200" cap="none" spc="0" normalizeH="0" baseline="0" noProof="0">
                <a:ln>
                  <a:noFill/>
                </a:ln>
                <a:solidFill>
                  <a:schemeClr val="tx1"/>
                </a:solidFill>
                <a:effectLst/>
                <a:uLnTx/>
                <a:uFillTx/>
                <a:latin typeface="Tahoma"/>
                <a:ea typeface="+mn-ea"/>
                <a:cs typeface="+mn-cs"/>
              </a:rPr>
              <a:t>simulate</a:t>
            </a:r>
            <a:r>
              <a:rPr lang="en-US">
                <a:solidFill>
                  <a:schemeClr val="tx1"/>
                </a:solidFill>
                <a:latin typeface="Tahoma"/>
              </a:rPr>
              <a:t> cell function.</a:t>
            </a:r>
            <a:endParaRPr kumimoji="0" lang="en-US" b="1" strike="noStrike" kern="1200" cap="none" spc="0" normalizeH="0" baseline="0" noProof="0">
              <a:ln>
                <a:noFill/>
              </a:ln>
              <a:solidFill>
                <a:schemeClr val="tx1"/>
              </a:solidFill>
              <a:effectLst/>
              <a:uLnTx/>
              <a:uFillTx/>
              <a:latin typeface="Tahoma"/>
            </a:endParaRPr>
          </a:p>
        </p:txBody>
      </p:sp>
      <p:sp>
        <p:nvSpPr>
          <p:cNvPr id="4" name="Title 3">
            <a:extLst>
              <a:ext uri="{FF2B5EF4-FFF2-40B4-BE49-F238E27FC236}">
                <a16:creationId xmlns:a16="http://schemas.microsoft.com/office/drawing/2014/main" id="{4D0490F4-88E6-43A8-B5DC-214135835901}"/>
              </a:ext>
            </a:extLst>
          </p:cNvPr>
          <p:cNvSpPr>
            <a:spLocks noGrp="1"/>
          </p:cNvSpPr>
          <p:nvPr>
            <p:ph type="ctrTitle"/>
          </p:nvPr>
        </p:nvSpPr>
        <p:spPr/>
        <p:txBody>
          <a:bodyPr>
            <a:normAutofit/>
          </a:bodyPr>
          <a:lstStyle/>
          <a:p>
            <a:r>
              <a:rPr lang="en-US" b="1"/>
              <a:t>Simulating Microbial Systems (SMS)</a:t>
            </a:r>
          </a:p>
        </p:txBody>
      </p:sp>
      <p:sp>
        <p:nvSpPr>
          <p:cNvPr id="90" name="TextBox 89">
            <a:extLst>
              <a:ext uri="{FF2B5EF4-FFF2-40B4-BE49-F238E27FC236}">
                <a16:creationId xmlns:a16="http://schemas.microsoft.com/office/drawing/2014/main" id="{73C300D7-7745-474B-B5A1-F0015084ECC8}"/>
              </a:ext>
            </a:extLst>
          </p:cNvPr>
          <p:cNvSpPr txBox="1"/>
          <p:nvPr/>
        </p:nvSpPr>
        <p:spPr>
          <a:xfrm>
            <a:off x="579137" y="4347036"/>
            <a:ext cx="5029200" cy="369332"/>
          </a:xfrm>
          <a:prstGeom prst="rect">
            <a:avLst/>
          </a:prstGeom>
          <a:noFill/>
        </p:spPr>
        <p:txBody>
          <a:bodyPr wrap="square">
            <a:spAutoFit/>
          </a:bodyPr>
          <a:lstStyle/>
          <a:p>
            <a:pPr algn="ctr"/>
            <a:r>
              <a:rPr lang="en-US">
                <a:solidFill>
                  <a:schemeClr val="bg1"/>
                </a:solidFill>
                <a:latin typeface="Segoe UI Black" panose="020B0A02040204020203" pitchFamily="34" charset="0"/>
                <a:ea typeface="Segoe UI Black" panose="020B0A02040204020203" pitchFamily="34" charset="0"/>
              </a:rPr>
              <a:t>Physics-Based Simulations of Cells</a:t>
            </a:r>
          </a:p>
        </p:txBody>
      </p:sp>
      <p:sp>
        <p:nvSpPr>
          <p:cNvPr id="69" name="Arrow: U-Turn 68">
            <a:extLst>
              <a:ext uri="{FF2B5EF4-FFF2-40B4-BE49-F238E27FC236}">
                <a16:creationId xmlns:a16="http://schemas.microsoft.com/office/drawing/2014/main" id="{D1A7B90B-17B5-4853-99F5-C83579695CE3}"/>
              </a:ext>
            </a:extLst>
          </p:cNvPr>
          <p:cNvSpPr/>
          <p:nvPr/>
        </p:nvSpPr>
        <p:spPr>
          <a:xfrm rot="16200000">
            <a:off x="-789337" y="2488252"/>
            <a:ext cx="3841751" cy="1794992"/>
          </a:xfrm>
          <a:prstGeom prst="uturnArrow">
            <a:avLst>
              <a:gd name="adj1" fmla="val 15291"/>
              <a:gd name="adj2" fmla="val 25000"/>
              <a:gd name="adj3" fmla="val 23537"/>
              <a:gd name="adj4" fmla="val 34552"/>
              <a:gd name="adj5" fmla="val 96943"/>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Rectangle: Rounded Corners 98">
            <a:extLst>
              <a:ext uri="{FF2B5EF4-FFF2-40B4-BE49-F238E27FC236}">
                <a16:creationId xmlns:a16="http://schemas.microsoft.com/office/drawing/2014/main" id="{EAA72CA4-6AD7-40B5-979B-F4C74A700727}"/>
              </a:ext>
            </a:extLst>
          </p:cNvPr>
          <p:cNvSpPr/>
          <p:nvPr/>
        </p:nvSpPr>
        <p:spPr>
          <a:xfrm rot="10800000">
            <a:off x="6603659" y="2587281"/>
            <a:ext cx="5029200" cy="1143000"/>
          </a:xfrm>
          <a:prstGeom prst="roundRect">
            <a:avLst>
              <a:gd name="adj" fmla="val 2305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TextBox 101">
            <a:extLst>
              <a:ext uri="{FF2B5EF4-FFF2-40B4-BE49-F238E27FC236}">
                <a16:creationId xmlns:a16="http://schemas.microsoft.com/office/drawing/2014/main" id="{05819303-EF4F-4EB1-85D0-A22D274796B1}"/>
              </a:ext>
            </a:extLst>
          </p:cNvPr>
          <p:cNvSpPr txBox="1"/>
          <p:nvPr/>
        </p:nvSpPr>
        <p:spPr>
          <a:xfrm>
            <a:off x="6709996" y="2717420"/>
            <a:ext cx="3777010" cy="830997"/>
          </a:xfrm>
          <a:prstGeom prst="rect">
            <a:avLst/>
          </a:prstGeom>
          <a:noFill/>
        </p:spPr>
        <p:txBody>
          <a:bodyPr wrap="square" rtlCol="0">
            <a:spAutoFit/>
          </a:bodyPr>
          <a:lstStyle/>
          <a:p>
            <a:r>
              <a:rPr lang="en-US" sz="2400" b="1">
                <a:solidFill>
                  <a:schemeClr val="accent6">
                    <a:lumMod val="50000"/>
                  </a:schemeClr>
                </a:solidFill>
              </a:rPr>
              <a:t>Accelerate Medical Countermeasure R&amp;D</a:t>
            </a:r>
          </a:p>
        </p:txBody>
      </p:sp>
      <p:sp>
        <p:nvSpPr>
          <p:cNvPr id="111" name="TextBox 110">
            <a:extLst>
              <a:ext uri="{FF2B5EF4-FFF2-40B4-BE49-F238E27FC236}">
                <a16:creationId xmlns:a16="http://schemas.microsoft.com/office/drawing/2014/main" id="{DA0935DE-4E70-4199-93FE-677EFC8847FC}"/>
              </a:ext>
            </a:extLst>
          </p:cNvPr>
          <p:cNvSpPr txBox="1"/>
          <p:nvPr/>
        </p:nvSpPr>
        <p:spPr>
          <a:xfrm>
            <a:off x="6234810" y="2035555"/>
            <a:ext cx="5634918" cy="400110"/>
          </a:xfrm>
          <a:prstGeom prst="rect">
            <a:avLst/>
          </a:prstGeom>
          <a:noFill/>
        </p:spPr>
        <p:txBody>
          <a:bodyPr wrap="square" rtlCol="0">
            <a:spAutoFit/>
          </a:bodyPr>
          <a:lstStyle/>
          <a:p>
            <a:pPr algn="ctr"/>
            <a:r>
              <a:rPr lang="en-US" sz="2000" b="1">
                <a:solidFill>
                  <a:schemeClr val="bg1">
                    <a:lumMod val="50000"/>
                  </a:schemeClr>
                </a:solidFill>
              </a:rPr>
              <a:t>Simulations could be a valuable tool for…</a:t>
            </a:r>
          </a:p>
        </p:txBody>
      </p:sp>
      <p:sp>
        <p:nvSpPr>
          <p:cNvPr id="116" name="Rectangle: Rounded Corners 115">
            <a:extLst>
              <a:ext uri="{FF2B5EF4-FFF2-40B4-BE49-F238E27FC236}">
                <a16:creationId xmlns:a16="http://schemas.microsoft.com/office/drawing/2014/main" id="{F31964BC-6D6C-4654-8E2B-838F3B5FC846}"/>
              </a:ext>
            </a:extLst>
          </p:cNvPr>
          <p:cNvSpPr/>
          <p:nvPr/>
        </p:nvSpPr>
        <p:spPr>
          <a:xfrm>
            <a:off x="6606294" y="3810456"/>
            <a:ext cx="5029200" cy="1143000"/>
          </a:xfrm>
          <a:prstGeom prst="roundRect">
            <a:avLst>
              <a:gd name="adj" fmla="val 1780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TextBox 112">
            <a:extLst>
              <a:ext uri="{FF2B5EF4-FFF2-40B4-BE49-F238E27FC236}">
                <a16:creationId xmlns:a16="http://schemas.microsoft.com/office/drawing/2014/main" id="{0665FF98-8365-40F9-B093-7E1051BC98AB}"/>
              </a:ext>
            </a:extLst>
          </p:cNvPr>
          <p:cNvSpPr txBox="1"/>
          <p:nvPr/>
        </p:nvSpPr>
        <p:spPr>
          <a:xfrm>
            <a:off x="6732896" y="3966843"/>
            <a:ext cx="4094523" cy="830997"/>
          </a:xfrm>
          <a:prstGeom prst="rect">
            <a:avLst/>
          </a:prstGeom>
          <a:noFill/>
        </p:spPr>
        <p:txBody>
          <a:bodyPr wrap="square" rtlCol="0">
            <a:spAutoFit/>
          </a:bodyPr>
          <a:lstStyle/>
          <a:p>
            <a:r>
              <a:rPr lang="en-US" sz="2400" b="1">
                <a:solidFill>
                  <a:schemeClr val="accent3">
                    <a:lumMod val="50000"/>
                  </a:schemeClr>
                </a:solidFill>
              </a:rPr>
              <a:t>Biomanufacturing</a:t>
            </a:r>
          </a:p>
          <a:p>
            <a:r>
              <a:rPr lang="en-US" sz="2400" b="1">
                <a:solidFill>
                  <a:schemeClr val="accent3">
                    <a:lumMod val="50000"/>
                  </a:schemeClr>
                </a:solidFill>
              </a:rPr>
              <a:t>(Robust Supply Chain)</a:t>
            </a:r>
          </a:p>
        </p:txBody>
      </p:sp>
      <p:sp>
        <p:nvSpPr>
          <p:cNvPr id="117" name="Arrow: U-Turn 116">
            <a:extLst>
              <a:ext uri="{FF2B5EF4-FFF2-40B4-BE49-F238E27FC236}">
                <a16:creationId xmlns:a16="http://schemas.microsoft.com/office/drawing/2014/main" id="{3C2FF6DA-DFDB-4C35-AD1B-3386A40D4AF0}"/>
              </a:ext>
            </a:extLst>
          </p:cNvPr>
          <p:cNvSpPr/>
          <p:nvPr/>
        </p:nvSpPr>
        <p:spPr>
          <a:xfrm rot="5400000">
            <a:off x="3192742" y="2793822"/>
            <a:ext cx="3777246" cy="1794992"/>
          </a:xfrm>
          <a:prstGeom prst="uturnArrow">
            <a:avLst>
              <a:gd name="adj1" fmla="val 15291"/>
              <a:gd name="adj2" fmla="val 25000"/>
              <a:gd name="adj3" fmla="val 23537"/>
              <a:gd name="adj4" fmla="val 34552"/>
              <a:gd name="adj5" fmla="val 96943"/>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 name="Group 26">
            <a:extLst>
              <a:ext uri="{FF2B5EF4-FFF2-40B4-BE49-F238E27FC236}">
                <a16:creationId xmlns:a16="http://schemas.microsoft.com/office/drawing/2014/main" id="{962BEAFD-BBD3-426E-A7AA-9F6D0F66C50D}"/>
              </a:ext>
            </a:extLst>
          </p:cNvPr>
          <p:cNvGrpSpPr/>
          <p:nvPr/>
        </p:nvGrpSpPr>
        <p:grpSpPr>
          <a:xfrm>
            <a:off x="1815813" y="1470148"/>
            <a:ext cx="2794029" cy="989106"/>
            <a:chOff x="-1648111" y="2855428"/>
            <a:chExt cx="2794029" cy="989106"/>
          </a:xfrm>
        </p:grpSpPr>
        <p:sp>
          <p:nvSpPr>
            <p:cNvPr id="118" name="Rectangle: Rounded Corners 117">
              <a:extLst>
                <a:ext uri="{FF2B5EF4-FFF2-40B4-BE49-F238E27FC236}">
                  <a16:creationId xmlns:a16="http://schemas.microsoft.com/office/drawing/2014/main" id="{A17131EF-4490-4A22-9C69-3BEFC7535C7D}"/>
                </a:ext>
              </a:extLst>
            </p:cNvPr>
            <p:cNvSpPr/>
            <p:nvPr/>
          </p:nvSpPr>
          <p:spPr>
            <a:xfrm>
              <a:off x="-1414402" y="2964320"/>
              <a:ext cx="2560320" cy="731520"/>
            </a:xfrm>
            <a:prstGeom prst="roundRect">
              <a:avLst>
                <a:gd name="adj" fmla="val 7994"/>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TextBox 118">
              <a:extLst>
                <a:ext uri="{FF2B5EF4-FFF2-40B4-BE49-F238E27FC236}">
                  <a16:creationId xmlns:a16="http://schemas.microsoft.com/office/drawing/2014/main" id="{34996F57-AFEA-48D3-87E5-9B32E3518B3A}"/>
                </a:ext>
              </a:extLst>
            </p:cNvPr>
            <p:cNvSpPr txBox="1"/>
            <p:nvPr/>
          </p:nvSpPr>
          <p:spPr>
            <a:xfrm>
              <a:off x="-1648111" y="2982960"/>
              <a:ext cx="1897141" cy="707886"/>
            </a:xfrm>
            <a:prstGeom prst="rect">
              <a:avLst/>
            </a:prstGeom>
            <a:noFill/>
          </p:spPr>
          <p:txBody>
            <a:bodyPr wrap="square" rtlCol="0">
              <a:spAutoFit/>
            </a:bodyPr>
            <a:lstStyle/>
            <a:p>
              <a:pPr algn="ctr"/>
              <a:r>
                <a:rPr lang="en-US" sz="2000" b="1">
                  <a:solidFill>
                    <a:schemeClr val="accent2">
                      <a:lumMod val="75000"/>
                    </a:schemeClr>
                  </a:solidFill>
                </a:rPr>
                <a:t>Simulate</a:t>
              </a:r>
            </a:p>
            <a:p>
              <a:pPr algn="ctr"/>
              <a:r>
                <a:rPr lang="en-US" sz="2000" b="1">
                  <a:solidFill>
                    <a:schemeClr val="accent2">
                      <a:lumMod val="75000"/>
                    </a:schemeClr>
                  </a:solidFill>
                </a:rPr>
                <a:t>&amp; Predict</a:t>
              </a:r>
            </a:p>
          </p:txBody>
        </p:sp>
        <p:grpSp>
          <p:nvGrpSpPr>
            <p:cNvPr id="120" name="Group 119">
              <a:extLst>
                <a:ext uri="{FF2B5EF4-FFF2-40B4-BE49-F238E27FC236}">
                  <a16:creationId xmlns:a16="http://schemas.microsoft.com/office/drawing/2014/main" id="{3D2798AC-B3C4-4602-8FFA-2EA7732701E7}"/>
                </a:ext>
              </a:extLst>
            </p:cNvPr>
            <p:cNvGrpSpPr/>
            <p:nvPr/>
          </p:nvGrpSpPr>
          <p:grpSpPr>
            <a:xfrm>
              <a:off x="58380" y="2855428"/>
              <a:ext cx="989106" cy="989106"/>
              <a:chOff x="5166519" y="3491043"/>
              <a:chExt cx="1290929" cy="1290929"/>
            </a:xfrm>
          </p:grpSpPr>
          <p:pic>
            <p:nvPicPr>
              <p:cNvPr id="121" name="Graphic 120" descr="Computer with solid fill">
                <a:extLst>
                  <a:ext uri="{FF2B5EF4-FFF2-40B4-BE49-F238E27FC236}">
                    <a16:creationId xmlns:a16="http://schemas.microsoft.com/office/drawing/2014/main" id="{3D552272-B311-4209-9A4B-829A24B6E2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6519" y="3491043"/>
                <a:ext cx="1290929" cy="1290929"/>
              </a:xfrm>
              <a:prstGeom prst="rect">
                <a:avLst/>
              </a:prstGeom>
            </p:spPr>
          </p:pic>
          <p:grpSp>
            <p:nvGrpSpPr>
              <p:cNvPr id="122" name="Group 121">
                <a:extLst>
                  <a:ext uri="{FF2B5EF4-FFF2-40B4-BE49-F238E27FC236}">
                    <a16:creationId xmlns:a16="http://schemas.microsoft.com/office/drawing/2014/main" id="{11D6225A-CE01-40BE-8439-1E606FFF237A}"/>
                  </a:ext>
                </a:extLst>
              </p:cNvPr>
              <p:cNvGrpSpPr/>
              <p:nvPr/>
            </p:nvGrpSpPr>
            <p:grpSpPr>
              <a:xfrm rot="1488018">
                <a:off x="5327003" y="3777800"/>
                <a:ext cx="538392" cy="538392"/>
                <a:chOff x="5274093" y="2953239"/>
                <a:chExt cx="1691364" cy="1691364"/>
              </a:xfrm>
            </p:grpSpPr>
            <p:pic>
              <p:nvPicPr>
                <p:cNvPr id="123" name="Picture 2" descr="Oxalo Therapeutics | Our Technology">
                  <a:extLst>
                    <a:ext uri="{FF2B5EF4-FFF2-40B4-BE49-F238E27FC236}">
                      <a16:creationId xmlns:a16="http://schemas.microsoft.com/office/drawing/2014/main" id="{6A55FAD4-1DF5-48A4-98C2-E728ED49EA1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74093" y="2953239"/>
                  <a:ext cx="1691364" cy="1691364"/>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Oxalo Therapeutics | Our Technology">
                  <a:extLst>
                    <a:ext uri="{FF2B5EF4-FFF2-40B4-BE49-F238E27FC236}">
                      <a16:creationId xmlns:a16="http://schemas.microsoft.com/office/drawing/2014/main" id="{3C7AEC0B-6E35-4396-B7B7-745D01FEDFA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579154" y="4019813"/>
                  <a:ext cx="234950" cy="22622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Oxalo Therapeutics | Our Technology">
                  <a:extLst>
                    <a:ext uri="{FF2B5EF4-FFF2-40B4-BE49-F238E27FC236}">
                      <a16:creationId xmlns:a16="http://schemas.microsoft.com/office/drawing/2014/main" id="{3B4BDBFF-0E2A-4ECE-B691-2428AB42F1D6}"/>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579154" y="4247650"/>
                  <a:ext cx="234950" cy="22622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Oxalo Therapeutics | Our Technology">
                  <a:extLst>
                    <a:ext uri="{FF2B5EF4-FFF2-40B4-BE49-F238E27FC236}">
                      <a16:creationId xmlns:a16="http://schemas.microsoft.com/office/drawing/2014/main" id="{501FA58F-7B90-4B52-BD1D-E43E52D2D51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883445" y="3658586"/>
                  <a:ext cx="437809" cy="361227"/>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Oxalo Therapeutics | Our Technology">
                  <a:extLst>
                    <a:ext uri="{FF2B5EF4-FFF2-40B4-BE49-F238E27FC236}">
                      <a16:creationId xmlns:a16="http://schemas.microsoft.com/office/drawing/2014/main" id="{34C4C47A-0C8F-46EE-B55B-A840598D9C2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163968" y="3378017"/>
                  <a:ext cx="437809" cy="36122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Oxalo Therapeutics | Our Technology">
                  <a:extLst>
                    <a:ext uri="{FF2B5EF4-FFF2-40B4-BE49-F238E27FC236}">
                      <a16:creationId xmlns:a16="http://schemas.microsoft.com/office/drawing/2014/main" id="{D3AB428C-C8DA-4B26-85E1-606A5852970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316368" y="3286125"/>
                  <a:ext cx="437809" cy="293283"/>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9" name="Group 28">
            <a:extLst>
              <a:ext uri="{FF2B5EF4-FFF2-40B4-BE49-F238E27FC236}">
                <a16:creationId xmlns:a16="http://schemas.microsoft.com/office/drawing/2014/main" id="{C500001A-FCD6-412A-8D5E-E5596F70495C}"/>
              </a:ext>
            </a:extLst>
          </p:cNvPr>
          <p:cNvGrpSpPr/>
          <p:nvPr/>
        </p:nvGrpSpPr>
        <p:grpSpPr>
          <a:xfrm>
            <a:off x="1439073" y="4771002"/>
            <a:ext cx="2737800" cy="929146"/>
            <a:chOff x="-1938632" y="2953948"/>
            <a:chExt cx="2737800" cy="929146"/>
          </a:xfrm>
        </p:grpSpPr>
        <p:sp>
          <p:nvSpPr>
            <p:cNvPr id="129" name="Rectangle: Rounded Corners 128">
              <a:extLst>
                <a:ext uri="{FF2B5EF4-FFF2-40B4-BE49-F238E27FC236}">
                  <a16:creationId xmlns:a16="http://schemas.microsoft.com/office/drawing/2014/main" id="{7EE635C2-E094-41D6-B8CD-B27C0F434915}"/>
                </a:ext>
              </a:extLst>
            </p:cNvPr>
            <p:cNvSpPr/>
            <p:nvPr/>
          </p:nvSpPr>
          <p:spPr>
            <a:xfrm>
              <a:off x="-1863462" y="2953948"/>
              <a:ext cx="2662630" cy="735023"/>
            </a:xfrm>
            <a:prstGeom prst="roundRect">
              <a:avLst>
                <a:gd name="adj" fmla="val 7994"/>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AF63E73D-DCA3-4F5A-9F3A-79C06D19C44C}"/>
                </a:ext>
              </a:extLst>
            </p:cNvPr>
            <p:cNvSpPr txBox="1"/>
            <p:nvPr/>
          </p:nvSpPr>
          <p:spPr>
            <a:xfrm>
              <a:off x="-1938632" y="2968694"/>
              <a:ext cx="1670976" cy="914400"/>
            </a:xfrm>
            <a:prstGeom prst="rect">
              <a:avLst/>
            </a:prstGeom>
            <a:noFill/>
          </p:spPr>
          <p:txBody>
            <a:bodyPr wrap="square" rtlCol="0">
              <a:spAutoFit/>
            </a:bodyPr>
            <a:lstStyle/>
            <a:p>
              <a:pPr algn="ctr"/>
              <a:r>
                <a:rPr lang="en-US" sz="2000" b="1">
                  <a:solidFill>
                    <a:srgbClr val="00B0F0"/>
                  </a:solidFill>
                </a:rPr>
                <a:t>Measure</a:t>
              </a:r>
            </a:p>
            <a:p>
              <a:pPr algn="ctr"/>
              <a:r>
                <a:rPr lang="en-US" sz="2000" b="1">
                  <a:solidFill>
                    <a:srgbClr val="00B0F0"/>
                  </a:solidFill>
                </a:rPr>
                <a:t>&amp; Inform</a:t>
              </a:r>
            </a:p>
          </p:txBody>
        </p:sp>
        <p:grpSp>
          <p:nvGrpSpPr>
            <p:cNvPr id="92" name="Group 91">
              <a:extLst>
                <a:ext uri="{FF2B5EF4-FFF2-40B4-BE49-F238E27FC236}">
                  <a16:creationId xmlns:a16="http://schemas.microsoft.com/office/drawing/2014/main" id="{5B1EFCB0-A8DF-4A99-837E-69FEB491B97A}"/>
                </a:ext>
              </a:extLst>
            </p:cNvPr>
            <p:cNvGrpSpPr/>
            <p:nvPr/>
          </p:nvGrpSpPr>
          <p:grpSpPr>
            <a:xfrm>
              <a:off x="-289847" y="3025947"/>
              <a:ext cx="876583" cy="572618"/>
              <a:chOff x="9599019" y="2549116"/>
              <a:chExt cx="2243845" cy="1465767"/>
            </a:xfrm>
          </p:grpSpPr>
          <p:pic>
            <p:nvPicPr>
              <p:cNvPr id="93" name="Picture 92">
                <a:extLst>
                  <a:ext uri="{FF2B5EF4-FFF2-40B4-BE49-F238E27FC236}">
                    <a16:creationId xmlns:a16="http://schemas.microsoft.com/office/drawing/2014/main" id="{95AC7A4F-2B5A-484A-8AA8-EBDCF6D996B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99019" y="2549116"/>
                <a:ext cx="1809501" cy="1247603"/>
              </a:xfrm>
              <a:prstGeom prst="rect">
                <a:avLst/>
              </a:prstGeom>
            </p:spPr>
          </p:pic>
          <p:pic>
            <p:nvPicPr>
              <p:cNvPr id="95" name="Picture 94">
                <a:extLst>
                  <a:ext uri="{FF2B5EF4-FFF2-40B4-BE49-F238E27FC236}">
                    <a16:creationId xmlns:a16="http://schemas.microsoft.com/office/drawing/2014/main" id="{79D63611-3172-49C4-93E8-D3B51949CB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568309" y="2955028"/>
                <a:ext cx="1274555" cy="1059855"/>
              </a:xfrm>
              <a:prstGeom prst="rect">
                <a:avLst/>
              </a:prstGeom>
              <a:ln w="38100">
                <a:solidFill>
                  <a:srgbClr val="00B0F0"/>
                </a:solidFill>
              </a:ln>
            </p:spPr>
          </p:pic>
        </p:grpSp>
      </p:grpSp>
      <p:pic>
        <p:nvPicPr>
          <p:cNvPr id="109" name="Graphic 108" descr="Factory with solid fill">
            <a:extLst>
              <a:ext uri="{FF2B5EF4-FFF2-40B4-BE49-F238E27FC236}">
                <a16:creationId xmlns:a16="http://schemas.microsoft.com/office/drawing/2014/main" id="{DC6C09E2-247F-47DE-B17F-EFD6EB812E8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66211" y="3771871"/>
            <a:ext cx="1109056" cy="1109056"/>
          </a:xfrm>
          <a:prstGeom prst="rect">
            <a:avLst/>
          </a:prstGeom>
        </p:spPr>
      </p:pic>
      <p:pic>
        <p:nvPicPr>
          <p:cNvPr id="6" name="Graphic 5" descr="Medicine with solid fill">
            <a:extLst>
              <a:ext uri="{FF2B5EF4-FFF2-40B4-BE49-F238E27FC236}">
                <a16:creationId xmlns:a16="http://schemas.microsoft.com/office/drawing/2014/main" id="{FCEA7A10-64BD-B696-3069-E74EA7E49C4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14947" y="2622008"/>
            <a:ext cx="1116696" cy="1116696"/>
          </a:xfrm>
          <a:prstGeom prst="rect">
            <a:avLst/>
          </a:prstGeom>
        </p:spPr>
      </p:pic>
      <p:sp>
        <p:nvSpPr>
          <p:cNvPr id="5" name="Footer Placeholder 1">
            <a:extLst>
              <a:ext uri="{FF2B5EF4-FFF2-40B4-BE49-F238E27FC236}">
                <a16:creationId xmlns:a16="http://schemas.microsoft.com/office/drawing/2014/main" id="{6DC5BA2F-CD7D-835B-2345-8CAE3C9B15A9}"/>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pic>
        <p:nvPicPr>
          <p:cNvPr id="2" name="Picture 1">
            <a:extLst>
              <a:ext uri="{FF2B5EF4-FFF2-40B4-BE49-F238E27FC236}">
                <a16:creationId xmlns:a16="http://schemas.microsoft.com/office/drawing/2014/main" id="{FB0F3579-E7E6-CDAB-D640-9C3E79E6059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11135222" y="79282"/>
            <a:ext cx="684018" cy="753000"/>
          </a:xfrm>
          <a:prstGeom prst="rect">
            <a:avLst/>
          </a:prstGeom>
        </p:spPr>
      </p:pic>
      <p:sp>
        <p:nvSpPr>
          <p:cNvPr id="9" name="Rectangle 8">
            <a:extLst>
              <a:ext uri="{FF2B5EF4-FFF2-40B4-BE49-F238E27FC236}">
                <a16:creationId xmlns:a16="http://schemas.microsoft.com/office/drawing/2014/main" id="{D44271C6-8C18-A0F8-3863-FF8D1AE6B794}"/>
              </a:ext>
            </a:extLst>
          </p:cNvPr>
          <p:cNvSpPr/>
          <p:nvPr/>
        </p:nvSpPr>
        <p:spPr>
          <a:xfrm>
            <a:off x="10996063" y="154341"/>
            <a:ext cx="962335" cy="30777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E7F61"/>
                </a:solidFill>
                <a:effectLst/>
                <a:uLnTx/>
                <a:uFillTx/>
                <a:latin typeface="Tahoma" panose="020B0604030504040204" pitchFamily="34" charset="0"/>
                <a:ea typeface="Tahoma" panose="020B0604030504040204" pitchFamily="34" charset="0"/>
                <a:cs typeface="Tahoma" panose="020B0604030504040204" pitchFamily="34" charset="0"/>
              </a:rPr>
              <a:t>F3</a:t>
            </a:r>
          </a:p>
        </p:txBody>
      </p:sp>
    </p:spTree>
    <p:extLst>
      <p:ext uri="{BB962C8B-B14F-4D97-AF65-F5344CB8AC3E}">
        <p14:creationId xmlns:p14="http://schemas.microsoft.com/office/powerpoint/2010/main" val="2569751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312F7-314F-646F-210A-B3F961D8A524}"/>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64440AF9-4E45-5AD2-F549-CBBE2E4AF3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66185"/>
            <a:ext cx="12191998" cy="5266558"/>
          </a:xfrm>
          <a:prstGeom prst="rect">
            <a:avLst/>
          </a:prstGeom>
        </p:spPr>
      </p:pic>
      <p:sp>
        <p:nvSpPr>
          <p:cNvPr id="3" name="Slide Number Placeholder 2">
            <a:extLst>
              <a:ext uri="{FF2B5EF4-FFF2-40B4-BE49-F238E27FC236}">
                <a16:creationId xmlns:a16="http://schemas.microsoft.com/office/drawing/2014/main" id="{728F586C-ABD5-F969-6316-B5F90D119F2E}"/>
              </a:ext>
            </a:extLst>
          </p:cNvPr>
          <p:cNvSpPr>
            <a:spLocks noGrp="1"/>
          </p:cNvSpPr>
          <p:nvPr>
            <p:ph type="sldNum" sz="quarter" idx="11"/>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794D7542-B2EA-1F34-42FA-C9AC69EE53DD}"/>
              </a:ext>
            </a:extLst>
          </p:cNvPr>
          <p:cNvSpPr>
            <a:spLocks noGrp="1"/>
          </p:cNvSpPr>
          <p:nvPr>
            <p:ph type="ctrTitle"/>
          </p:nvPr>
        </p:nvSpPr>
        <p:spPr/>
        <p:txBody>
          <a:bodyPr/>
          <a:lstStyle/>
          <a:p>
            <a:r>
              <a:rPr lang="en-US" b="1"/>
              <a:t>The Path from Idea to Impact</a:t>
            </a:r>
          </a:p>
        </p:txBody>
      </p:sp>
      <p:sp>
        <p:nvSpPr>
          <p:cNvPr id="36" name="Content Placeholder 3">
            <a:extLst>
              <a:ext uri="{FF2B5EF4-FFF2-40B4-BE49-F238E27FC236}">
                <a16:creationId xmlns:a16="http://schemas.microsoft.com/office/drawing/2014/main" id="{32E49DF1-6A03-831E-4369-1B5BC723B629}"/>
              </a:ext>
            </a:extLst>
          </p:cNvPr>
          <p:cNvSpPr>
            <a:spLocks noGrp="1"/>
          </p:cNvSpPr>
          <p:nvPr>
            <p:ph sz="quarter" idx="4294967295"/>
          </p:nvPr>
        </p:nvSpPr>
        <p:spPr>
          <a:xfrm>
            <a:off x="42610" y="875297"/>
            <a:ext cx="6037263" cy="5334000"/>
          </a:xfrm>
        </p:spPr>
        <p:txBody>
          <a:bodyPr/>
          <a:lstStyle/>
          <a:p>
            <a:pPr>
              <a:spcBef>
                <a:spcPts val="1200"/>
              </a:spcBef>
            </a:pPr>
            <a:r>
              <a:rPr lang="en-US" sz="2000"/>
              <a:t>Programs originate with a program manager</a:t>
            </a:r>
          </a:p>
          <a:p>
            <a:pPr lvl="1">
              <a:spcBef>
                <a:spcPts val="1200"/>
              </a:spcBef>
            </a:pPr>
            <a:r>
              <a:rPr lang="en-US" sz="1800">
                <a:latin typeface="Tahoma" panose="020B0604030504040204" pitchFamily="34" charset="0"/>
                <a:ea typeface="Tahoma" panose="020B0604030504040204" pitchFamily="34" charset="0"/>
                <a:cs typeface="Tahoma" panose="020B0604030504040204" pitchFamily="34" charset="0"/>
              </a:rPr>
              <a:t>PMs identify opportunity to make a difference</a:t>
            </a:r>
          </a:p>
          <a:p>
            <a:pPr>
              <a:spcBef>
                <a:spcPts val="1200"/>
              </a:spcBef>
            </a:pPr>
            <a:r>
              <a:rPr lang="en-US" sz="2000"/>
              <a:t>DARPA PMs typically serve 3 – 5 year terms</a:t>
            </a:r>
          </a:p>
          <a:p>
            <a:pPr lvl="1">
              <a:spcBef>
                <a:spcPts val="1200"/>
              </a:spcBef>
            </a:pPr>
            <a:r>
              <a:rPr lang="en-US" sz="1800">
                <a:latin typeface="Tahoma" panose="020B0604030504040204" pitchFamily="34" charset="0"/>
                <a:ea typeface="Tahoma" panose="020B0604030504040204" pitchFamily="34" charset="0"/>
                <a:cs typeface="Tahoma" panose="020B0604030504040204" pitchFamily="34" charset="0"/>
              </a:rPr>
              <a:t>This means approximately 25% turnover annually</a:t>
            </a:r>
          </a:p>
          <a:p>
            <a:pPr>
              <a:spcBef>
                <a:spcPts val="1200"/>
              </a:spcBef>
            </a:pPr>
            <a:r>
              <a:rPr lang="en-US" sz="2000"/>
              <a:t>New PMs: new ideas and potentially investments in new research areas</a:t>
            </a:r>
          </a:p>
          <a:p>
            <a:pPr lvl="1">
              <a:spcBef>
                <a:spcPts val="1200"/>
              </a:spcBef>
            </a:pPr>
            <a:r>
              <a:rPr lang="en-US" sz="1800">
                <a:latin typeface="Tahoma" panose="020B0604030504040204" pitchFamily="34" charset="0"/>
                <a:ea typeface="Tahoma" panose="020B0604030504040204" pitchFamily="34" charset="0"/>
                <a:cs typeface="Tahoma" panose="020B0604030504040204" pitchFamily="34" charset="0"/>
              </a:rPr>
              <a:t>Program inspiration can come from anywhere!</a:t>
            </a:r>
          </a:p>
        </p:txBody>
      </p:sp>
      <p:grpSp>
        <p:nvGrpSpPr>
          <p:cNvPr id="35" name="Group 34">
            <a:extLst>
              <a:ext uri="{FF2B5EF4-FFF2-40B4-BE49-F238E27FC236}">
                <a16:creationId xmlns:a16="http://schemas.microsoft.com/office/drawing/2014/main" id="{77A79541-8668-65FF-59FA-E440DC141C6D}"/>
              </a:ext>
            </a:extLst>
          </p:cNvPr>
          <p:cNvGrpSpPr/>
          <p:nvPr/>
        </p:nvGrpSpPr>
        <p:grpSpPr>
          <a:xfrm>
            <a:off x="8061707" y="875297"/>
            <a:ext cx="1642959" cy="562219"/>
            <a:chOff x="8401947" y="875296"/>
            <a:chExt cx="1642959" cy="562219"/>
          </a:xfrm>
        </p:grpSpPr>
        <p:grpSp>
          <p:nvGrpSpPr>
            <p:cNvPr id="22" name="Group 21">
              <a:extLst>
                <a:ext uri="{FF2B5EF4-FFF2-40B4-BE49-F238E27FC236}">
                  <a16:creationId xmlns:a16="http://schemas.microsoft.com/office/drawing/2014/main" id="{919358E5-2743-748F-8D6F-DA1275A84B10}"/>
                </a:ext>
              </a:extLst>
            </p:cNvPr>
            <p:cNvGrpSpPr/>
            <p:nvPr/>
          </p:nvGrpSpPr>
          <p:grpSpPr>
            <a:xfrm>
              <a:off x="8401947" y="875296"/>
              <a:ext cx="1642959" cy="390889"/>
              <a:chOff x="4993418" y="1532420"/>
              <a:chExt cx="1642959" cy="390889"/>
            </a:xfrm>
          </p:grpSpPr>
          <p:sp>
            <p:nvSpPr>
              <p:cNvPr id="20" name="Flowchart: Punched Tape 19">
                <a:extLst>
                  <a:ext uri="{FF2B5EF4-FFF2-40B4-BE49-F238E27FC236}">
                    <a16:creationId xmlns:a16="http://schemas.microsoft.com/office/drawing/2014/main" id="{F52B540F-2DE9-4898-A6E2-9AEE854EA96E}"/>
                  </a:ext>
                </a:extLst>
              </p:cNvPr>
              <p:cNvSpPr/>
              <p:nvPr/>
            </p:nvSpPr>
            <p:spPr>
              <a:xfrm>
                <a:off x="4993419" y="1532420"/>
                <a:ext cx="1272209" cy="390889"/>
              </a:xfrm>
              <a:prstGeom prst="flowChartPunchedTape">
                <a:avLst/>
              </a:prstGeom>
              <a:solidFill>
                <a:srgbClr val="FF0000">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93134185-E8B5-CBF3-3F49-1E204AA96354}"/>
                  </a:ext>
                </a:extLst>
              </p:cNvPr>
              <p:cNvSpPr txBox="1"/>
              <p:nvPr/>
            </p:nvSpPr>
            <p:spPr>
              <a:xfrm>
                <a:off x="4993418" y="1545120"/>
                <a:ext cx="1642959"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Impact!</a:t>
                </a:r>
              </a:p>
            </p:txBody>
          </p:sp>
        </p:grpSp>
        <p:cxnSp>
          <p:nvCxnSpPr>
            <p:cNvPr id="25" name="Straight Connector 24">
              <a:extLst>
                <a:ext uri="{FF2B5EF4-FFF2-40B4-BE49-F238E27FC236}">
                  <a16:creationId xmlns:a16="http://schemas.microsoft.com/office/drawing/2014/main" id="{A143E66D-B30E-CA4E-2653-FD72BEB1A696}"/>
                </a:ext>
              </a:extLst>
            </p:cNvPr>
            <p:cNvCxnSpPr>
              <a:cxnSpLocks/>
              <a:stCxn id="20" idx="1"/>
            </p:cNvCxnSpPr>
            <p:nvPr/>
          </p:nvCxnSpPr>
          <p:spPr bwMode="auto">
            <a:xfrm>
              <a:off x="8401948" y="1070741"/>
              <a:ext cx="0" cy="3667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grpSp>
      <p:sp>
        <p:nvSpPr>
          <p:cNvPr id="32" name="Oval 31">
            <a:extLst>
              <a:ext uri="{FF2B5EF4-FFF2-40B4-BE49-F238E27FC236}">
                <a16:creationId xmlns:a16="http://schemas.microsoft.com/office/drawing/2014/main" id="{A0F42A76-381A-412B-6D36-99C1F504D146}"/>
              </a:ext>
            </a:extLst>
          </p:cNvPr>
          <p:cNvSpPr/>
          <p:nvPr/>
        </p:nvSpPr>
        <p:spPr>
          <a:xfrm>
            <a:off x="1640841" y="5790697"/>
            <a:ext cx="274320" cy="2743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id="{814E891A-7BFE-FE0E-965D-2C1A7C424DAA}"/>
              </a:ext>
            </a:extLst>
          </p:cNvPr>
          <p:cNvSpPr txBox="1"/>
          <p:nvPr/>
        </p:nvSpPr>
        <p:spPr>
          <a:xfrm>
            <a:off x="0" y="5287179"/>
            <a:ext cx="1980759" cy="73866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PM discusses idea with Office Director and Deputy Director</a:t>
            </a:r>
          </a:p>
        </p:txBody>
      </p:sp>
      <p:sp>
        <p:nvSpPr>
          <p:cNvPr id="37" name="Oval 36">
            <a:extLst>
              <a:ext uri="{FF2B5EF4-FFF2-40B4-BE49-F238E27FC236}">
                <a16:creationId xmlns:a16="http://schemas.microsoft.com/office/drawing/2014/main" id="{19E804A6-0BE9-6782-77F4-E9C46B9B11AB}"/>
              </a:ext>
            </a:extLst>
          </p:cNvPr>
          <p:cNvSpPr/>
          <p:nvPr/>
        </p:nvSpPr>
        <p:spPr>
          <a:xfrm>
            <a:off x="4939179" y="5894177"/>
            <a:ext cx="274320" cy="2743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TextBox 37">
            <a:extLst>
              <a:ext uri="{FF2B5EF4-FFF2-40B4-BE49-F238E27FC236}">
                <a16:creationId xmlns:a16="http://schemas.microsoft.com/office/drawing/2014/main" id="{C3E58C63-A1A0-ECBE-B3DF-918D8A28DEAE}"/>
              </a:ext>
            </a:extLst>
          </p:cNvPr>
          <p:cNvSpPr txBox="1"/>
          <p:nvPr/>
        </p:nvSpPr>
        <p:spPr>
          <a:xfrm>
            <a:off x="5117873" y="6098028"/>
            <a:ext cx="2266192"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PM preps formal briefing</a:t>
            </a:r>
          </a:p>
        </p:txBody>
      </p:sp>
      <p:sp>
        <p:nvSpPr>
          <p:cNvPr id="39" name="TextBox 38">
            <a:extLst>
              <a:ext uri="{FF2B5EF4-FFF2-40B4-BE49-F238E27FC236}">
                <a16:creationId xmlns:a16="http://schemas.microsoft.com/office/drawing/2014/main" id="{011EC97F-E8BA-3DDD-B28D-2EDCC724B7B7}"/>
              </a:ext>
            </a:extLst>
          </p:cNvPr>
          <p:cNvSpPr txBox="1"/>
          <p:nvPr/>
        </p:nvSpPr>
        <p:spPr>
          <a:xfrm>
            <a:off x="6305417" y="5195085"/>
            <a:ext cx="2894767"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PM presents formal briefing to DARPA leadership for approval</a:t>
            </a:r>
          </a:p>
        </p:txBody>
      </p:sp>
      <p:sp>
        <p:nvSpPr>
          <p:cNvPr id="41" name="TextBox 40">
            <a:extLst>
              <a:ext uri="{FF2B5EF4-FFF2-40B4-BE49-F238E27FC236}">
                <a16:creationId xmlns:a16="http://schemas.microsoft.com/office/drawing/2014/main" id="{1BCF991A-CF1D-9D94-8EB5-85911145E01D}"/>
              </a:ext>
            </a:extLst>
          </p:cNvPr>
          <p:cNvSpPr txBox="1"/>
          <p:nvPr/>
        </p:nvSpPr>
        <p:spPr>
          <a:xfrm>
            <a:off x="8756962" y="4647466"/>
            <a:ext cx="3356344"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Solicitation and Procurement to establish program performers </a:t>
            </a:r>
          </a:p>
        </p:txBody>
      </p:sp>
      <p:sp>
        <p:nvSpPr>
          <p:cNvPr id="42" name="TextBox 41">
            <a:extLst>
              <a:ext uri="{FF2B5EF4-FFF2-40B4-BE49-F238E27FC236}">
                <a16:creationId xmlns:a16="http://schemas.microsoft.com/office/drawing/2014/main" id="{EF03ECD6-A3D5-A2FC-E80C-06385075BCDF}"/>
              </a:ext>
            </a:extLst>
          </p:cNvPr>
          <p:cNvSpPr txBox="1"/>
          <p:nvPr/>
        </p:nvSpPr>
        <p:spPr>
          <a:xfrm>
            <a:off x="5828346" y="3889325"/>
            <a:ext cx="2310318" cy="73866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Program is active! Performers conduct R&amp;D and report progress to PM</a:t>
            </a:r>
          </a:p>
        </p:txBody>
      </p:sp>
      <p:sp>
        <p:nvSpPr>
          <p:cNvPr id="43" name="TextBox 42">
            <a:extLst>
              <a:ext uri="{FF2B5EF4-FFF2-40B4-BE49-F238E27FC236}">
                <a16:creationId xmlns:a16="http://schemas.microsoft.com/office/drawing/2014/main" id="{BDFDBAD8-EBDF-A1A6-CCFA-618FF72A133E}"/>
              </a:ext>
            </a:extLst>
          </p:cNvPr>
          <p:cNvSpPr txBox="1"/>
          <p:nvPr/>
        </p:nvSpPr>
        <p:spPr>
          <a:xfrm>
            <a:off x="10199656" y="3055481"/>
            <a:ext cx="2173817"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Ongoing Program Management &amp; Review</a:t>
            </a:r>
            <a:r>
              <a:rPr lang="en-US" sz="1400">
                <a:solidFill>
                  <a:prstClr val="black"/>
                </a:solidFill>
                <a:latin typeface="Tahoma" panose="020B0604030504040204" pitchFamily="34" charset="0"/>
                <a:ea typeface="Tahoma" panose="020B0604030504040204" pitchFamily="34" charset="0"/>
                <a:cs typeface="Tahoma" panose="020B0604030504040204" pitchFamily="34" charset="0"/>
              </a:rPr>
              <a:t>s</a:t>
            </a:r>
            <a:endPar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TextBox 43">
            <a:extLst>
              <a:ext uri="{FF2B5EF4-FFF2-40B4-BE49-F238E27FC236}">
                <a16:creationId xmlns:a16="http://schemas.microsoft.com/office/drawing/2014/main" id="{4196CED7-BA9A-5AC3-2118-AF9BAA5A0BE1}"/>
              </a:ext>
            </a:extLst>
          </p:cNvPr>
          <p:cNvSpPr txBox="1"/>
          <p:nvPr/>
        </p:nvSpPr>
        <p:spPr>
          <a:xfrm>
            <a:off x="7479691" y="2397348"/>
            <a:ext cx="2802445"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Final demonstrations and testing</a:t>
            </a:r>
          </a:p>
        </p:txBody>
      </p:sp>
      <p:sp>
        <p:nvSpPr>
          <p:cNvPr id="45" name="TextBox 44">
            <a:extLst>
              <a:ext uri="{FF2B5EF4-FFF2-40B4-BE49-F238E27FC236}">
                <a16:creationId xmlns:a16="http://schemas.microsoft.com/office/drawing/2014/main" id="{164C2244-2A8D-AACA-E6F9-6E31CA6BD4F6}"/>
              </a:ext>
            </a:extLst>
          </p:cNvPr>
          <p:cNvSpPr txBox="1"/>
          <p:nvPr/>
        </p:nvSpPr>
        <p:spPr>
          <a:xfrm>
            <a:off x="8295105" y="1627702"/>
            <a:ext cx="3518312"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Program is completed and technology is transferred to partners</a:t>
            </a:r>
          </a:p>
        </p:txBody>
      </p:sp>
      <p:sp>
        <p:nvSpPr>
          <p:cNvPr id="46" name="Oval 45">
            <a:extLst>
              <a:ext uri="{FF2B5EF4-FFF2-40B4-BE49-F238E27FC236}">
                <a16:creationId xmlns:a16="http://schemas.microsoft.com/office/drawing/2014/main" id="{33FF1453-7075-CB40-068E-C6FE71801DD1}"/>
              </a:ext>
            </a:extLst>
          </p:cNvPr>
          <p:cNvSpPr/>
          <p:nvPr/>
        </p:nvSpPr>
        <p:spPr>
          <a:xfrm>
            <a:off x="6305417" y="4910754"/>
            <a:ext cx="274320" cy="2743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7" name="Oval 46">
            <a:extLst>
              <a:ext uri="{FF2B5EF4-FFF2-40B4-BE49-F238E27FC236}">
                <a16:creationId xmlns:a16="http://schemas.microsoft.com/office/drawing/2014/main" id="{4850390A-B1DF-98BE-EB06-D012EEAB76A2}"/>
              </a:ext>
            </a:extLst>
          </p:cNvPr>
          <p:cNvSpPr/>
          <p:nvPr/>
        </p:nvSpPr>
        <p:spPr>
          <a:xfrm>
            <a:off x="7479691" y="3762304"/>
            <a:ext cx="274320" cy="2743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Oval 47">
            <a:extLst>
              <a:ext uri="{FF2B5EF4-FFF2-40B4-BE49-F238E27FC236}">
                <a16:creationId xmlns:a16="http://schemas.microsoft.com/office/drawing/2014/main" id="{848953A5-26D0-88CE-49D6-0233C18E7326}"/>
              </a:ext>
            </a:extLst>
          </p:cNvPr>
          <p:cNvSpPr/>
          <p:nvPr/>
        </p:nvSpPr>
        <p:spPr>
          <a:xfrm>
            <a:off x="9881021" y="3172988"/>
            <a:ext cx="274320" cy="2743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Oval 49">
            <a:extLst>
              <a:ext uri="{FF2B5EF4-FFF2-40B4-BE49-F238E27FC236}">
                <a16:creationId xmlns:a16="http://schemas.microsoft.com/office/drawing/2014/main" id="{3E0BFC7C-5AEB-7FD8-78A3-9F9FF5839A98}"/>
              </a:ext>
            </a:extLst>
          </p:cNvPr>
          <p:cNvSpPr/>
          <p:nvPr/>
        </p:nvSpPr>
        <p:spPr>
          <a:xfrm>
            <a:off x="7168486" y="2462677"/>
            <a:ext cx="274320" cy="2743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2" name="Oval 51">
            <a:extLst>
              <a:ext uri="{FF2B5EF4-FFF2-40B4-BE49-F238E27FC236}">
                <a16:creationId xmlns:a16="http://schemas.microsoft.com/office/drawing/2014/main" id="{6519E263-4F7F-A27B-D6C9-12722C2F564C}"/>
              </a:ext>
            </a:extLst>
          </p:cNvPr>
          <p:cNvSpPr/>
          <p:nvPr/>
        </p:nvSpPr>
        <p:spPr>
          <a:xfrm>
            <a:off x="8472060" y="4532546"/>
            <a:ext cx="274320" cy="2743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3" name="Oval 52">
            <a:extLst>
              <a:ext uri="{FF2B5EF4-FFF2-40B4-BE49-F238E27FC236}">
                <a16:creationId xmlns:a16="http://schemas.microsoft.com/office/drawing/2014/main" id="{EA445EFD-F724-80E1-9487-3BDCEAEE46B2}"/>
              </a:ext>
            </a:extLst>
          </p:cNvPr>
          <p:cNvSpPr/>
          <p:nvPr/>
        </p:nvSpPr>
        <p:spPr>
          <a:xfrm>
            <a:off x="8020786" y="1773044"/>
            <a:ext cx="274320" cy="2743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55" name="Straight Connector 54">
            <a:extLst>
              <a:ext uri="{FF2B5EF4-FFF2-40B4-BE49-F238E27FC236}">
                <a16:creationId xmlns:a16="http://schemas.microsoft.com/office/drawing/2014/main" id="{37296146-DC9F-D307-8090-F38EA1626244}"/>
              </a:ext>
            </a:extLst>
          </p:cNvPr>
          <p:cNvCxnSpPr>
            <a:cxnSpLocks/>
            <a:stCxn id="32" idx="6"/>
            <a:endCxn id="37" idx="2"/>
          </p:cNvCxnSpPr>
          <p:nvPr/>
        </p:nvCxnSpPr>
        <p:spPr bwMode="auto">
          <a:xfrm>
            <a:off x="1915162" y="5927857"/>
            <a:ext cx="3024017" cy="103480"/>
          </a:xfrm>
          <a:prstGeom prst="line">
            <a:avLst/>
          </a:prstGeom>
          <a:noFill/>
          <a:ln w="22225">
            <a:solidFill>
              <a:srgbClr val="C00000"/>
            </a:solidFill>
            <a:prstDash val="sysDash"/>
            <a:round/>
            <a:headEnd/>
            <a:tailEnd/>
          </a:ln>
          <a:extLst>
            <a:ext uri="{909E8E84-426E-40DD-AFC4-6F175D3DCCD1}">
              <a14:hiddenFill xmlns:a14="http://schemas.microsoft.com/office/drawing/2010/main">
                <a:noFill/>
              </a14:hiddenFill>
            </a:ext>
          </a:extLst>
        </p:spPr>
      </p:cxnSp>
      <p:cxnSp>
        <p:nvCxnSpPr>
          <p:cNvPr id="57" name="Straight Connector 56">
            <a:extLst>
              <a:ext uri="{FF2B5EF4-FFF2-40B4-BE49-F238E27FC236}">
                <a16:creationId xmlns:a16="http://schemas.microsoft.com/office/drawing/2014/main" id="{690F829D-12AD-E460-8389-E77A131144C3}"/>
              </a:ext>
            </a:extLst>
          </p:cNvPr>
          <p:cNvCxnSpPr>
            <a:cxnSpLocks/>
            <a:stCxn id="46" idx="3"/>
            <a:endCxn id="37" idx="7"/>
          </p:cNvCxnSpPr>
          <p:nvPr/>
        </p:nvCxnSpPr>
        <p:spPr bwMode="auto">
          <a:xfrm flipH="1">
            <a:off x="5173326" y="5144901"/>
            <a:ext cx="1172264" cy="789449"/>
          </a:xfrm>
          <a:prstGeom prst="line">
            <a:avLst/>
          </a:prstGeom>
          <a:noFill/>
          <a:ln w="22225">
            <a:solidFill>
              <a:srgbClr val="C00000"/>
            </a:solidFill>
            <a:prstDash val="sysDash"/>
            <a:round/>
            <a:headEnd/>
            <a:tailEnd/>
          </a:ln>
          <a:extLst>
            <a:ext uri="{909E8E84-426E-40DD-AFC4-6F175D3DCCD1}">
              <a14:hiddenFill xmlns:a14="http://schemas.microsoft.com/office/drawing/2010/main">
                <a:noFill/>
              </a14:hiddenFill>
            </a:ext>
          </a:extLst>
        </p:spPr>
      </p:cxnSp>
      <p:cxnSp>
        <p:nvCxnSpPr>
          <p:cNvPr id="61" name="Straight Connector 60">
            <a:extLst>
              <a:ext uri="{FF2B5EF4-FFF2-40B4-BE49-F238E27FC236}">
                <a16:creationId xmlns:a16="http://schemas.microsoft.com/office/drawing/2014/main" id="{DEAD31FE-583D-E254-6582-01794D21B9D7}"/>
              </a:ext>
            </a:extLst>
          </p:cNvPr>
          <p:cNvCxnSpPr>
            <a:cxnSpLocks/>
            <a:stCxn id="52" idx="3"/>
            <a:endCxn id="46" idx="7"/>
          </p:cNvCxnSpPr>
          <p:nvPr/>
        </p:nvCxnSpPr>
        <p:spPr bwMode="auto">
          <a:xfrm flipH="1">
            <a:off x="6539564" y="4766693"/>
            <a:ext cx="1972669" cy="184234"/>
          </a:xfrm>
          <a:prstGeom prst="line">
            <a:avLst/>
          </a:prstGeom>
          <a:noFill/>
          <a:ln w="22225">
            <a:solidFill>
              <a:srgbClr val="C00000"/>
            </a:solidFill>
            <a:prstDash val="sysDash"/>
            <a:round/>
            <a:headEnd/>
            <a:tailEnd/>
          </a:ln>
          <a:extLst>
            <a:ext uri="{909E8E84-426E-40DD-AFC4-6F175D3DCCD1}">
              <a14:hiddenFill xmlns:a14="http://schemas.microsoft.com/office/drawing/2010/main">
                <a:noFill/>
              </a14:hiddenFill>
            </a:ext>
          </a:extLst>
        </p:spPr>
      </p:cxnSp>
      <p:cxnSp>
        <p:nvCxnSpPr>
          <p:cNvPr id="64" name="Straight Connector 63">
            <a:extLst>
              <a:ext uri="{FF2B5EF4-FFF2-40B4-BE49-F238E27FC236}">
                <a16:creationId xmlns:a16="http://schemas.microsoft.com/office/drawing/2014/main" id="{C2A4E099-C8F3-51E2-16F2-C92DDCC26C08}"/>
              </a:ext>
            </a:extLst>
          </p:cNvPr>
          <p:cNvCxnSpPr>
            <a:cxnSpLocks/>
            <a:stCxn id="47" idx="2"/>
            <a:endCxn id="52" idx="7"/>
          </p:cNvCxnSpPr>
          <p:nvPr/>
        </p:nvCxnSpPr>
        <p:spPr bwMode="auto">
          <a:xfrm>
            <a:off x="7479691" y="3899464"/>
            <a:ext cx="1226516" cy="673255"/>
          </a:xfrm>
          <a:prstGeom prst="line">
            <a:avLst/>
          </a:prstGeom>
          <a:noFill/>
          <a:ln w="22225">
            <a:solidFill>
              <a:srgbClr val="C00000"/>
            </a:solidFill>
            <a:prstDash val="sysDash"/>
            <a:round/>
            <a:headEnd/>
            <a:tailEnd/>
          </a:ln>
          <a:extLst>
            <a:ext uri="{909E8E84-426E-40DD-AFC4-6F175D3DCCD1}">
              <a14:hiddenFill xmlns:a14="http://schemas.microsoft.com/office/drawing/2010/main">
                <a:noFill/>
              </a14:hiddenFill>
            </a:ext>
          </a:extLst>
        </p:spPr>
      </p:cxnSp>
      <p:cxnSp>
        <p:nvCxnSpPr>
          <p:cNvPr id="67" name="Straight Connector 66">
            <a:extLst>
              <a:ext uri="{FF2B5EF4-FFF2-40B4-BE49-F238E27FC236}">
                <a16:creationId xmlns:a16="http://schemas.microsoft.com/office/drawing/2014/main" id="{46899E78-067B-B559-0CFF-CF7C15E8D437}"/>
              </a:ext>
            </a:extLst>
          </p:cNvPr>
          <p:cNvCxnSpPr>
            <a:cxnSpLocks/>
            <a:stCxn id="48" idx="3"/>
            <a:endCxn id="47" idx="7"/>
          </p:cNvCxnSpPr>
          <p:nvPr/>
        </p:nvCxnSpPr>
        <p:spPr bwMode="auto">
          <a:xfrm flipH="1">
            <a:off x="7713838" y="3407135"/>
            <a:ext cx="2207356" cy="395342"/>
          </a:xfrm>
          <a:prstGeom prst="line">
            <a:avLst/>
          </a:prstGeom>
          <a:noFill/>
          <a:ln w="22225">
            <a:solidFill>
              <a:srgbClr val="C00000"/>
            </a:solidFill>
            <a:prstDash val="sysDash"/>
            <a:round/>
            <a:headEnd/>
            <a:tailEnd/>
          </a:ln>
          <a:extLst>
            <a:ext uri="{909E8E84-426E-40DD-AFC4-6F175D3DCCD1}">
              <a14:hiddenFill xmlns:a14="http://schemas.microsoft.com/office/drawing/2010/main">
                <a:noFill/>
              </a14:hiddenFill>
            </a:ext>
          </a:extLst>
        </p:spPr>
      </p:cxnSp>
      <p:cxnSp>
        <p:nvCxnSpPr>
          <p:cNvPr id="70" name="Straight Connector 69">
            <a:extLst>
              <a:ext uri="{FF2B5EF4-FFF2-40B4-BE49-F238E27FC236}">
                <a16:creationId xmlns:a16="http://schemas.microsoft.com/office/drawing/2014/main" id="{810ADA34-EFE3-5D96-EDAB-192D412FC0C3}"/>
              </a:ext>
            </a:extLst>
          </p:cNvPr>
          <p:cNvCxnSpPr>
            <a:cxnSpLocks/>
            <a:stCxn id="50" idx="5"/>
            <a:endCxn id="48" idx="1"/>
          </p:cNvCxnSpPr>
          <p:nvPr/>
        </p:nvCxnSpPr>
        <p:spPr bwMode="auto">
          <a:xfrm>
            <a:off x="7402633" y="2696824"/>
            <a:ext cx="2518561" cy="516337"/>
          </a:xfrm>
          <a:prstGeom prst="line">
            <a:avLst/>
          </a:prstGeom>
          <a:noFill/>
          <a:ln w="22225">
            <a:solidFill>
              <a:srgbClr val="C00000"/>
            </a:solidFill>
            <a:prstDash val="sysDash"/>
            <a:round/>
            <a:headEnd/>
            <a:tailEnd/>
          </a:ln>
          <a:extLst>
            <a:ext uri="{909E8E84-426E-40DD-AFC4-6F175D3DCCD1}">
              <a14:hiddenFill xmlns:a14="http://schemas.microsoft.com/office/drawing/2010/main">
                <a:noFill/>
              </a14:hiddenFill>
            </a:ext>
          </a:extLst>
        </p:spPr>
      </p:cxnSp>
      <p:cxnSp>
        <p:nvCxnSpPr>
          <p:cNvPr id="73" name="Straight Connector 72">
            <a:extLst>
              <a:ext uri="{FF2B5EF4-FFF2-40B4-BE49-F238E27FC236}">
                <a16:creationId xmlns:a16="http://schemas.microsoft.com/office/drawing/2014/main" id="{82C372E1-6474-0141-F224-17E64BD49C6E}"/>
              </a:ext>
            </a:extLst>
          </p:cNvPr>
          <p:cNvCxnSpPr>
            <a:cxnSpLocks/>
            <a:stCxn id="50" idx="1"/>
            <a:endCxn id="53" idx="5"/>
          </p:cNvCxnSpPr>
          <p:nvPr/>
        </p:nvCxnSpPr>
        <p:spPr bwMode="auto">
          <a:xfrm flipV="1">
            <a:off x="7208659" y="2007191"/>
            <a:ext cx="1046274" cy="495659"/>
          </a:xfrm>
          <a:prstGeom prst="line">
            <a:avLst/>
          </a:prstGeom>
          <a:noFill/>
          <a:ln w="22225">
            <a:solidFill>
              <a:srgbClr val="C00000"/>
            </a:solidFill>
            <a:prstDash val="sysDash"/>
            <a:round/>
            <a:headEnd/>
            <a:tailEn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03062D99-56B3-0627-7444-FBBE8CCE5325}"/>
              </a:ext>
            </a:extLst>
          </p:cNvPr>
          <p:cNvCxnSpPr>
            <a:cxnSpLocks/>
            <a:endCxn id="53" idx="1"/>
          </p:cNvCxnSpPr>
          <p:nvPr/>
        </p:nvCxnSpPr>
        <p:spPr bwMode="auto">
          <a:xfrm flipH="1">
            <a:off x="8060958" y="1382155"/>
            <a:ext cx="1643" cy="431063"/>
          </a:xfrm>
          <a:prstGeom prst="line">
            <a:avLst/>
          </a:prstGeom>
          <a:noFill/>
          <a:ln w="22225">
            <a:solidFill>
              <a:srgbClr val="C00000"/>
            </a:solidFill>
            <a:prstDash val="sysDash"/>
            <a:round/>
            <a:headEnd/>
            <a:tailEnd/>
          </a:ln>
          <a:extLst>
            <a:ext uri="{909E8E84-426E-40DD-AFC4-6F175D3DCCD1}">
              <a14:hiddenFill xmlns:a14="http://schemas.microsoft.com/office/drawing/2010/main">
                <a:noFill/>
              </a14:hiddenFill>
            </a:ext>
          </a:extLst>
        </p:spPr>
      </p:cxnSp>
      <p:sp>
        <p:nvSpPr>
          <p:cNvPr id="6" name="Footer Placeholder 1">
            <a:extLst>
              <a:ext uri="{FF2B5EF4-FFF2-40B4-BE49-F238E27FC236}">
                <a16:creationId xmlns:a16="http://schemas.microsoft.com/office/drawing/2014/main" id="{37070B49-8909-5E92-7956-A2383F6E891A}"/>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spTree>
    <p:extLst>
      <p:ext uri="{BB962C8B-B14F-4D97-AF65-F5344CB8AC3E}">
        <p14:creationId xmlns:p14="http://schemas.microsoft.com/office/powerpoint/2010/main" val="4197498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67DA21-04F9-07A0-1C7F-508C8A92325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34" name="Title 33"/>
          <p:cNvSpPr>
            <a:spLocks noGrp="1"/>
          </p:cNvSpPr>
          <p:nvPr>
            <p:ph type="ctrTitle"/>
          </p:nvPr>
        </p:nvSpPr>
        <p:spPr/>
        <p:txBody>
          <a:bodyPr>
            <a:normAutofit fontScale="90000"/>
          </a:bodyPr>
          <a:lstStyle/>
          <a:p>
            <a:r>
              <a:rPr lang="en-US" b="1"/>
              <a:t>Origin of Defense Advanced Research Projects Agency (DARPA)</a:t>
            </a:r>
          </a:p>
        </p:txBody>
      </p:sp>
      <p:pic>
        <p:nvPicPr>
          <p:cNvPr id="43" name="Picture 4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36169" y="1155673"/>
            <a:ext cx="5528781" cy="5076666"/>
          </a:xfrm>
          <a:prstGeom prst="rect">
            <a:avLst/>
          </a:prstGeom>
        </p:spPr>
      </p:pic>
      <p:pic>
        <p:nvPicPr>
          <p:cNvPr id="44" name="Picture 4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1971" b="3293"/>
          <a:stretch/>
        </p:blipFill>
        <p:spPr>
          <a:xfrm>
            <a:off x="410285" y="1789097"/>
            <a:ext cx="5426247" cy="4443242"/>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1028235" y="1367048"/>
            <a:ext cx="1256220" cy="2328112"/>
          </a:xfrm>
          <a:prstGeom prst="rect">
            <a:avLst/>
          </a:prstGeom>
        </p:spPr>
      </p:pic>
      <p:pic>
        <p:nvPicPr>
          <p:cNvPr id="46" name="Picture 2" descr="Image result for sputnik new york times headline"/>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72533" y="1162809"/>
            <a:ext cx="5463998" cy="694756"/>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418196" y="1162809"/>
            <a:ext cx="5418335" cy="5081294"/>
          </a:xfrm>
          <a:prstGeom prst="rect">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48"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l="7190" t="3942" b="3696"/>
          <a:stretch/>
        </p:blipFill>
        <p:spPr bwMode="auto">
          <a:xfrm>
            <a:off x="6473666" y="1350661"/>
            <a:ext cx="1975649" cy="2472801"/>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6437394" y="3970471"/>
            <a:ext cx="4921524" cy="2169825"/>
          </a:xfrm>
          <a:prstGeom prst="rect">
            <a:avLst/>
          </a:prstGeom>
          <a:solidFill>
            <a:schemeClr val="bg1">
              <a:alpha val="86000"/>
            </a:schemeClr>
          </a:solidFill>
        </p:spPr>
        <p:txBody>
          <a:bodyPr wrap="square" rtlCol="0">
            <a:spAutoFit/>
          </a:bodyPr>
          <a:lstStyle>
            <a:defPPr>
              <a:defRPr lang="en-US"/>
            </a:defPPr>
            <a:lvl1pPr algn="ctr">
              <a:lnSpc>
                <a:spcPct val="150000"/>
              </a:lnSpc>
              <a:defRPr b="1"/>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February 7, 1958</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“The purpose of this directive is to provide within the Department of Defense an agency for the direction and performance of certain advanced research and development projects.”</a:t>
            </a:r>
          </a:p>
        </p:txBody>
      </p:sp>
      <p:sp>
        <p:nvSpPr>
          <p:cNvPr id="50" name="Rectangle 49"/>
          <p:cNvSpPr/>
          <p:nvPr/>
        </p:nvSpPr>
        <p:spPr>
          <a:xfrm>
            <a:off x="6131362" y="1162809"/>
            <a:ext cx="5533588" cy="5081294"/>
          </a:xfrm>
          <a:prstGeom prst="rect">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TextBox 51"/>
          <p:cNvSpPr txBox="1"/>
          <p:nvPr/>
        </p:nvSpPr>
        <p:spPr>
          <a:xfrm>
            <a:off x="662646" y="3970471"/>
            <a:ext cx="4921524" cy="2179304"/>
          </a:xfrm>
          <a:prstGeom prst="rect">
            <a:avLst/>
          </a:prstGeom>
          <a:solidFill>
            <a:schemeClr val="bg1">
              <a:alpha val="78000"/>
            </a:schemeClr>
          </a:solidFill>
        </p:spPr>
        <p:txBody>
          <a:bodyPr wrap="square" rtlCol="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October 4, 1957</a:t>
            </a:r>
          </a:p>
        </p:txBody>
      </p:sp>
      <p:sp>
        <p:nvSpPr>
          <p:cNvPr id="53" name="TextBox 52"/>
          <p:cNvSpPr txBox="1"/>
          <p:nvPr/>
        </p:nvSpPr>
        <p:spPr>
          <a:xfrm>
            <a:off x="666514" y="4279058"/>
            <a:ext cx="4921524" cy="1663276"/>
          </a:xfrm>
          <a:prstGeom prst="rect">
            <a:avLst/>
          </a:prstGeom>
          <a:noFill/>
        </p:spPr>
        <p:txBody>
          <a:bodyPr wrap="square" rtlCol="0">
            <a:spAutoFit/>
          </a:bodyPr>
          <a:lstStyle>
            <a:defPPr>
              <a:defRPr lang="en-US"/>
            </a:defPPr>
            <a:lvl1pPr algn="ctr">
              <a:lnSpc>
                <a:spcPct val="150000"/>
              </a:lnSpc>
              <a:defRPr b="1"/>
            </a:lvl1p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U.S.S.R. beats U.S. to space with Sputnik satellite; U.S. should never again                                be surprised by technology.</a:t>
            </a:r>
          </a:p>
        </p:txBody>
      </p:sp>
      <p:sp>
        <p:nvSpPr>
          <p:cNvPr id="4" name="Footer Placeholder 1">
            <a:extLst>
              <a:ext uri="{FF2B5EF4-FFF2-40B4-BE49-F238E27FC236}">
                <a16:creationId xmlns:a16="http://schemas.microsoft.com/office/drawing/2014/main" id="{9C66D7E0-6ADE-77CB-86B9-3066E86968C4}"/>
              </a:ext>
            </a:extLst>
          </p:cNvPr>
          <p:cNvSpPr>
            <a:spLocks noGrp="1"/>
          </p:cNvSpPr>
          <p:nvPr>
            <p:ph type="ftr" sz="quarter" idx="10"/>
          </p:nvPr>
        </p:nvSpPr>
        <p:spPr>
          <a:xfrm>
            <a:off x="1778000" y="6550026"/>
            <a:ext cx="8636000" cy="298450"/>
          </a:xfrm>
        </p:spPr>
        <p:txBody>
          <a:bodyPr/>
          <a:lstStyle/>
          <a:p>
            <a:r>
              <a:rPr lang="en-US" dirty="0"/>
              <a:t>Distribution Statement ‘A’ (Approved for Public Release, Distribution Unlimited)</a:t>
            </a:r>
          </a:p>
        </p:txBody>
      </p:sp>
    </p:spTree>
    <p:extLst>
      <p:ext uri="{BB962C8B-B14F-4D97-AF65-F5344CB8AC3E}">
        <p14:creationId xmlns:p14="http://schemas.microsoft.com/office/powerpoint/2010/main" val="2876096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EA490192-A1D2-0D50-CAE4-4D6A4419B0AB}"/>
              </a:ext>
            </a:extLst>
          </p:cNvPr>
          <p:cNvSpPr/>
          <p:nvPr/>
        </p:nvSpPr>
        <p:spPr>
          <a:xfrm>
            <a:off x="1442355" y="5128957"/>
            <a:ext cx="2051942" cy="1558034"/>
          </a:xfrm>
          <a:prstGeom prst="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Rectangle 51">
            <a:extLst>
              <a:ext uri="{FF2B5EF4-FFF2-40B4-BE49-F238E27FC236}">
                <a16:creationId xmlns:a16="http://schemas.microsoft.com/office/drawing/2014/main" id="{BB810D66-80F8-17C3-0722-5B0952A5BC86}"/>
              </a:ext>
            </a:extLst>
          </p:cNvPr>
          <p:cNvSpPr/>
          <p:nvPr/>
        </p:nvSpPr>
        <p:spPr>
          <a:xfrm>
            <a:off x="8762091" y="5128231"/>
            <a:ext cx="2051942" cy="1558034"/>
          </a:xfrm>
          <a:prstGeom prst="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36" name="Group 35">
            <a:extLst>
              <a:ext uri="{FF2B5EF4-FFF2-40B4-BE49-F238E27FC236}">
                <a16:creationId xmlns:a16="http://schemas.microsoft.com/office/drawing/2014/main" id="{7460A876-8C44-809A-C1F0-F1CA00FE4D26}"/>
              </a:ext>
            </a:extLst>
          </p:cNvPr>
          <p:cNvGrpSpPr/>
          <p:nvPr/>
        </p:nvGrpSpPr>
        <p:grpSpPr>
          <a:xfrm>
            <a:off x="248563" y="868981"/>
            <a:ext cx="2243812" cy="1448700"/>
            <a:chOff x="248563" y="868981"/>
            <a:chExt cx="2243812" cy="1448700"/>
          </a:xfrm>
        </p:grpSpPr>
        <p:sp>
          <p:nvSpPr>
            <p:cNvPr id="17" name="Rectangle 16">
              <a:extLst>
                <a:ext uri="{FF2B5EF4-FFF2-40B4-BE49-F238E27FC236}">
                  <a16:creationId xmlns:a16="http://schemas.microsoft.com/office/drawing/2014/main" id="{01AD3285-C0E7-4434-8C08-4DBB83CA85FE}"/>
                </a:ext>
              </a:extLst>
            </p:cNvPr>
            <p:cNvSpPr/>
            <p:nvPr/>
          </p:nvSpPr>
          <p:spPr>
            <a:xfrm>
              <a:off x="248563" y="1886794"/>
              <a:ext cx="2243812"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Catherine Campbell,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Marine Biology &amp; Bioinformatics</a:t>
              </a:r>
            </a:p>
          </p:txBody>
        </p:sp>
        <p:pic>
          <p:nvPicPr>
            <p:cNvPr id="19" name="Picture 18">
              <a:extLst>
                <a:ext uri="{FF2B5EF4-FFF2-40B4-BE49-F238E27FC236}">
                  <a16:creationId xmlns:a16="http://schemas.microsoft.com/office/drawing/2014/main" id="{F8A24694-2822-4EB8-AC21-7974B6FE01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9845" y="868981"/>
              <a:ext cx="841249" cy="1051560"/>
            </a:xfrm>
            <a:prstGeom prst="rect">
              <a:avLst/>
            </a:prstGeom>
            <a:ln w="28575">
              <a:noFill/>
            </a:ln>
          </p:spPr>
        </p:pic>
      </p:grpSp>
      <p:sp>
        <p:nvSpPr>
          <p:cNvPr id="23" name="Rectangle 22">
            <a:extLst>
              <a:ext uri="{FF2B5EF4-FFF2-40B4-BE49-F238E27FC236}">
                <a16:creationId xmlns:a16="http://schemas.microsoft.com/office/drawing/2014/main" id="{A5F1D1B1-0CB0-422B-98C1-F600B6CEBE38}"/>
              </a:ext>
            </a:extLst>
          </p:cNvPr>
          <p:cNvSpPr/>
          <p:nvPr/>
        </p:nvSpPr>
        <p:spPr>
          <a:xfrm>
            <a:off x="3917583" y="3322339"/>
            <a:ext cx="2332655" cy="439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Matthew Pava,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Neuroscience</a:t>
            </a:r>
            <a:endParaRPr kumimoji="0" lang="en-US" sz="1100" b="1" i="0" u="none" strike="noStrike" kern="1200" cap="none" spc="0" normalizeH="0" baseline="0" noProof="0">
              <a:ln>
                <a:noFill/>
              </a:ln>
              <a:solidFill>
                <a:prstClr val="black"/>
              </a:solidFill>
              <a:effectLst/>
              <a:uLnTx/>
              <a:uFillTx/>
              <a:latin typeface="Tahoma"/>
              <a:ea typeface="+mn-ea"/>
              <a:cs typeface="+mn-cs"/>
            </a:endParaRPr>
          </a:p>
        </p:txBody>
      </p:sp>
      <p:pic>
        <p:nvPicPr>
          <p:cNvPr id="24" name="Picture 23">
            <a:extLst>
              <a:ext uri="{FF2B5EF4-FFF2-40B4-BE49-F238E27FC236}">
                <a16:creationId xmlns:a16="http://schemas.microsoft.com/office/drawing/2014/main" id="{6CCCD729-112D-4D70-BC58-82D5154F990C}"/>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4624020" y="2289430"/>
            <a:ext cx="886968" cy="1051560"/>
          </a:xfrm>
          <a:prstGeom prst="rect">
            <a:avLst/>
          </a:prstGeom>
          <a:ln w="28575">
            <a:noFill/>
          </a:ln>
        </p:spPr>
      </p:pic>
      <p:sp>
        <p:nvSpPr>
          <p:cNvPr id="32" name="Rectangle 31">
            <a:extLst>
              <a:ext uri="{FF2B5EF4-FFF2-40B4-BE49-F238E27FC236}">
                <a16:creationId xmlns:a16="http://schemas.microsoft.com/office/drawing/2014/main" id="{B287095A-2673-4154-A8B9-26CFF416E09E}"/>
              </a:ext>
            </a:extLst>
          </p:cNvPr>
          <p:cNvSpPr/>
          <p:nvPr/>
        </p:nvSpPr>
        <p:spPr>
          <a:xfrm>
            <a:off x="6061045" y="3322339"/>
            <a:ext cx="2611106" cy="451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Tiffany Prest,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Microbiology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p:txBody>
      </p:sp>
      <p:pic>
        <p:nvPicPr>
          <p:cNvPr id="8" name="Picture 7">
            <a:extLst>
              <a:ext uri="{FF2B5EF4-FFF2-40B4-BE49-F238E27FC236}">
                <a16:creationId xmlns:a16="http://schemas.microsoft.com/office/drawing/2014/main" id="{8283C6B6-1BFB-473E-A0ED-5E24C4872B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00838" y="2289430"/>
            <a:ext cx="841248" cy="1051560"/>
          </a:xfrm>
          <a:prstGeom prst="rect">
            <a:avLst/>
          </a:prstGeom>
          <a:ln w="28575">
            <a:noFill/>
          </a:ln>
        </p:spPr>
      </p:pic>
      <p:grpSp>
        <p:nvGrpSpPr>
          <p:cNvPr id="53" name="Group 52">
            <a:extLst>
              <a:ext uri="{FF2B5EF4-FFF2-40B4-BE49-F238E27FC236}">
                <a16:creationId xmlns:a16="http://schemas.microsoft.com/office/drawing/2014/main" id="{D018C312-F723-C1B1-4753-B9FD93862D76}"/>
              </a:ext>
            </a:extLst>
          </p:cNvPr>
          <p:cNvGrpSpPr/>
          <p:nvPr/>
        </p:nvGrpSpPr>
        <p:grpSpPr>
          <a:xfrm>
            <a:off x="2410781" y="868981"/>
            <a:ext cx="2815930" cy="1439555"/>
            <a:chOff x="2410781" y="868981"/>
            <a:chExt cx="2815930" cy="1439555"/>
          </a:xfrm>
        </p:grpSpPr>
        <p:sp>
          <p:nvSpPr>
            <p:cNvPr id="25" name="Rectangle 24">
              <a:extLst>
                <a:ext uri="{FF2B5EF4-FFF2-40B4-BE49-F238E27FC236}">
                  <a16:creationId xmlns:a16="http://schemas.microsoft.com/office/drawing/2014/main" id="{30D71B76-6370-0F6D-D6E6-87510D7B74F7}"/>
                </a:ext>
              </a:extLst>
            </p:cNvPr>
            <p:cNvSpPr/>
            <p:nvPr/>
          </p:nvSpPr>
          <p:spPr>
            <a:xfrm>
              <a:off x="2410781" y="1886794"/>
              <a:ext cx="2815930" cy="421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Pedro Irazoqui,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Electrical Engineering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p:txBody>
        </p:sp>
        <p:pic>
          <p:nvPicPr>
            <p:cNvPr id="29" name="Picture 28">
              <a:extLst>
                <a:ext uri="{FF2B5EF4-FFF2-40B4-BE49-F238E27FC236}">
                  <a16:creationId xmlns:a16="http://schemas.microsoft.com/office/drawing/2014/main" id="{1969FC72-3A52-842D-7548-27BD4C82325D}"/>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372736" y="868981"/>
              <a:ext cx="841249" cy="1051560"/>
            </a:xfrm>
            <a:prstGeom prst="rect">
              <a:avLst/>
            </a:prstGeom>
            <a:ln>
              <a:solidFill>
                <a:schemeClr val="bg1"/>
              </a:solidFill>
            </a:ln>
          </p:spPr>
        </p:pic>
      </p:grpSp>
      <p:sp>
        <p:nvSpPr>
          <p:cNvPr id="48" name="Rectangle 47">
            <a:extLst>
              <a:ext uri="{FF2B5EF4-FFF2-40B4-BE49-F238E27FC236}">
                <a16:creationId xmlns:a16="http://schemas.microsoft.com/office/drawing/2014/main" id="{E230A78A-F994-2E36-55C8-3DAD8990167D}"/>
              </a:ext>
            </a:extLst>
          </p:cNvPr>
          <p:cNvSpPr/>
          <p:nvPr/>
        </p:nvSpPr>
        <p:spPr>
          <a:xfrm>
            <a:off x="96975" y="4717110"/>
            <a:ext cx="2591093" cy="370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Kyle Schwing, Ph.D.</a:t>
            </a:r>
          </a:p>
          <a:p>
            <a:pPr lvl="0">
              <a:defRPr/>
            </a:pPr>
            <a:r>
              <a:rPr lang="en-US" sz="1100">
                <a:solidFill>
                  <a:prstClr val="black"/>
                </a:solidFill>
              </a:rPr>
              <a:t>Systems Engineering &amp; Social Science</a:t>
            </a:r>
            <a:endParaRPr kumimoji="0" lang="en-US" sz="1100" b="1" i="0" u="none" strike="noStrike" kern="1200" cap="none" spc="0" normalizeH="0" baseline="0" noProof="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p:txBody>
      </p:sp>
      <p:sp>
        <p:nvSpPr>
          <p:cNvPr id="2" name="Rectangle 1">
            <a:extLst>
              <a:ext uri="{FF2B5EF4-FFF2-40B4-BE49-F238E27FC236}">
                <a16:creationId xmlns:a16="http://schemas.microsoft.com/office/drawing/2014/main" id="{54A12761-7D2B-BF9D-3FC1-1B0191B8D105}"/>
              </a:ext>
            </a:extLst>
          </p:cNvPr>
          <p:cNvSpPr/>
          <p:nvPr/>
        </p:nvSpPr>
        <p:spPr>
          <a:xfrm>
            <a:off x="9919713" y="4743207"/>
            <a:ext cx="2326328" cy="5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Jeffrey Zaleski,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Bioinorganic Chemistry</a:t>
            </a:r>
          </a:p>
        </p:txBody>
      </p:sp>
      <p:pic>
        <p:nvPicPr>
          <p:cNvPr id="9" name="Picture 8">
            <a:extLst>
              <a:ext uri="{FF2B5EF4-FFF2-40B4-BE49-F238E27FC236}">
                <a16:creationId xmlns:a16="http://schemas.microsoft.com/office/drawing/2014/main" id="{4951195D-925C-1032-997B-9595207A4862}"/>
              </a:ext>
            </a:extLst>
          </p:cNvPr>
          <p:cNvPicPr>
            <a:picLocks/>
          </p:cNvPicPr>
          <p:nvPr/>
        </p:nvPicPr>
        <p:blipFill>
          <a:blip r:embed="rId7" cstate="print">
            <a:extLst>
              <a:ext uri="{28A0092B-C50C-407E-A947-70E740481C1C}">
                <a14:useLocalDpi xmlns:a14="http://schemas.microsoft.com/office/drawing/2010/main"/>
              </a:ext>
            </a:extLst>
          </a:blip>
          <a:srcRect/>
          <a:stretch/>
        </p:blipFill>
        <p:spPr>
          <a:xfrm>
            <a:off x="10650521" y="3651770"/>
            <a:ext cx="886968" cy="1051560"/>
          </a:xfrm>
          <a:prstGeom prst="rect">
            <a:avLst/>
          </a:prstGeom>
          <a:blipFill>
            <a:blip r:embed="rId7" cstate="print">
              <a:extLst>
                <a:ext uri="{28A0092B-C50C-407E-A947-70E740481C1C}">
                  <a14:useLocalDpi xmlns:a14="http://schemas.microsoft.com/office/drawing/2010/main"/>
                </a:ext>
              </a:extLst>
            </a:blip>
            <a:stretch>
              <a:fillRect/>
            </a:stretch>
          </a:blipFill>
        </p:spPr>
      </p:pic>
      <p:grpSp>
        <p:nvGrpSpPr>
          <p:cNvPr id="55" name="Group 54">
            <a:extLst>
              <a:ext uri="{FF2B5EF4-FFF2-40B4-BE49-F238E27FC236}">
                <a16:creationId xmlns:a16="http://schemas.microsoft.com/office/drawing/2014/main" id="{4A6D9FD6-41CC-A7E1-395F-9C6917BE7D6F}"/>
              </a:ext>
            </a:extLst>
          </p:cNvPr>
          <p:cNvGrpSpPr/>
          <p:nvPr/>
        </p:nvGrpSpPr>
        <p:grpSpPr>
          <a:xfrm>
            <a:off x="9928692" y="868400"/>
            <a:ext cx="2110041" cy="1417190"/>
            <a:chOff x="9928692" y="868400"/>
            <a:chExt cx="2110041" cy="1417190"/>
          </a:xfrm>
        </p:grpSpPr>
        <p:sp>
          <p:nvSpPr>
            <p:cNvPr id="3" name="Rectangle 2">
              <a:extLst>
                <a:ext uri="{FF2B5EF4-FFF2-40B4-BE49-F238E27FC236}">
                  <a16:creationId xmlns:a16="http://schemas.microsoft.com/office/drawing/2014/main" id="{30B83D3B-E7DA-0797-8CED-B35E2385DA9B}"/>
                </a:ext>
              </a:extLst>
            </p:cNvPr>
            <p:cNvSpPr/>
            <p:nvPr/>
          </p:nvSpPr>
          <p:spPr>
            <a:xfrm>
              <a:off x="9928692" y="1886794"/>
              <a:ext cx="2110041" cy="39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LCDR Robert Murray,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Animal Science</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p:txBody>
        </p:sp>
        <p:pic>
          <p:nvPicPr>
            <p:cNvPr id="15" name="Picture 14">
              <a:extLst>
                <a:ext uri="{FF2B5EF4-FFF2-40B4-BE49-F238E27FC236}">
                  <a16:creationId xmlns:a16="http://schemas.microsoft.com/office/drawing/2014/main" id="{3065AE30-AB91-1D78-D83B-5327833D71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548222" y="868400"/>
              <a:ext cx="886270" cy="1051560"/>
            </a:xfrm>
            <a:prstGeom prst="rect">
              <a:avLst/>
            </a:prstGeom>
          </p:spPr>
        </p:pic>
      </p:grpSp>
      <p:pic>
        <p:nvPicPr>
          <p:cNvPr id="12" name="Picture 11">
            <a:extLst>
              <a:ext uri="{FF2B5EF4-FFF2-40B4-BE49-F238E27FC236}">
                <a16:creationId xmlns:a16="http://schemas.microsoft.com/office/drawing/2014/main" id="{9A4861A3-2448-523B-6778-20BF4313B4E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29709" y="3680743"/>
            <a:ext cx="841249" cy="1051560"/>
          </a:xfrm>
          <a:prstGeom prst="rect">
            <a:avLst/>
          </a:prstGeom>
        </p:spPr>
      </p:pic>
      <p:sp>
        <p:nvSpPr>
          <p:cNvPr id="22" name="Rectangle 21">
            <a:extLst>
              <a:ext uri="{FF2B5EF4-FFF2-40B4-BE49-F238E27FC236}">
                <a16:creationId xmlns:a16="http://schemas.microsoft.com/office/drawing/2014/main" id="{688ADFDD-69E8-8CDC-5658-DECB7655E474}"/>
              </a:ext>
            </a:extLst>
          </p:cNvPr>
          <p:cNvSpPr/>
          <p:nvPr/>
        </p:nvSpPr>
        <p:spPr>
          <a:xfrm>
            <a:off x="2459766" y="4717110"/>
            <a:ext cx="2611106" cy="421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Sushma </a:t>
            </a:r>
            <a:r>
              <a:rPr kumimoji="0" lang="en-US" sz="1100" b="1" i="0" u="none" strike="noStrike" kern="1200" cap="none" spc="0" normalizeH="0" baseline="0" noProof="0" err="1">
                <a:ln>
                  <a:noFill/>
                </a:ln>
                <a:solidFill>
                  <a:prstClr val="black"/>
                </a:solidFill>
                <a:effectLst/>
                <a:uLnTx/>
                <a:uFillTx/>
                <a:latin typeface="Tahoma"/>
                <a:ea typeface="+mn-ea"/>
                <a:cs typeface="+mn-cs"/>
              </a:rPr>
              <a:t>Savarala</a:t>
            </a:r>
            <a:r>
              <a:rPr kumimoji="0" lang="en-US" sz="1100" b="1" i="0" u="none" strike="noStrike" kern="1200" cap="none" spc="0" normalizeH="0" baseline="0" noProof="0">
                <a:ln>
                  <a:noFill/>
                </a:ln>
                <a:solidFill>
                  <a:prstClr val="black"/>
                </a:solidFill>
                <a:effectLst/>
                <a:uLnTx/>
                <a:uFillTx/>
                <a:latin typeface="Tahoma"/>
                <a:ea typeface="+mn-ea"/>
                <a:cs typeface="+mn-cs"/>
              </a:rPr>
              <a:t>,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E26BFC1F-762D-8ED9-8C3F-E4BBC9DC1870}"/>
              </a:ext>
            </a:extLst>
          </p:cNvPr>
          <p:cNvSpPr/>
          <p:nvPr/>
        </p:nvSpPr>
        <p:spPr>
          <a:xfrm>
            <a:off x="8600826" y="6142345"/>
            <a:ext cx="2387711" cy="5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CDR Cody Thornton,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M.P.H,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Public Health</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p:txBody>
      </p:sp>
      <p:grpSp>
        <p:nvGrpSpPr>
          <p:cNvPr id="27" name="Group 26">
            <a:extLst>
              <a:ext uri="{FF2B5EF4-FFF2-40B4-BE49-F238E27FC236}">
                <a16:creationId xmlns:a16="http://schemas.microsoft.com/office/drawing/2014/main" id="{3EDB8E2C-A2F6-53E2-BB11-8BF3A52564F1}"/>
              </a:ext>
            </a:extLst>
          </p:cNvPr>
          <p:cNvGrpSpPr/>
          <p:nvPr/>
        </p:nvGrpSpPr>
        <p:grpSpPr>
          <a:xfrm>
            <a:off x="7289770" y="3647933"/>
            <a:ext cx="2611106" cy="1478687"/>
            <a:chOff x="4869577" y="3680743"/>
            <a:chExt cx="2611106" cy="1478687"/>
          </a:xfrm>
        </p:grpSpPr>
        <p:sp>
          <p:nvSpPr>
            <p:cNvPr id="30" name="Rectangle 29">
              <a:extLst>
                <a:ext uri="{FF2B5EF4-FFF2-40B4-BE49-F238E27FC236}">
                  <a16:creationId xmlns:a16="http://schemas.microsoft.com/office/drawing/2014/main" id="{1C61E81F-7678-D12F-8EF4-9FAD48D5B8DB}"/>
                </a:ext>
              </a:extLst>
            </p:cNvPr>
            <p:cNvSpPr/>
            <p:nvPr/>
          </p:nvSpPr>
          <p:spPr>
            <a:xfrm>
              <a:off x="4869577" y="4717110"/>
              <a:ext cx="2611106" cy="442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Abhishek Singharoy,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Biophysics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p:txBody>
        </p:sp>
        <p:pic>
          <p:nvPicPr>
            <p:cNvPr id="34" name="Picture 33">
              <a:extLst>
                <a:ext uri="{FF2B5EF4-FFF2-40B4-BE49-F238E27FC236}">
                  <a16:creationId xmlns:a16="http://schemas.microsoft.com/office/drawing/2014/main" id="{7CFA7A4A-C15C-CAAC-3039-7CBAC1FAB2C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09370" y="3680743"/>
              <a:ext cx="841248" cy="1051560"/>
            </a:xfrm>
            <a:prstGeom prst="rect">
              <a:avLst/>
            </a:prstGeom>
          </p:spPr>
        </p:pic>
      </p:grpSp>
      <p:pic>
        <p:nvPicPr>
          <p:cNvPr id="35" name="Picture 34">
            <a:extLst>
              <a:ext uri="{FF2B5EF4-FFF2-40B4-BE49-F238E27FC236}">
                <a16:creationId xmlns:a16="http://schemas.microsoft.com/office/drawing/2014/main" id="{51480DD8-C61B-4AF4-1AC1-FA781094145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428921" y="5105978"/>
            <a:ext cx="841248" cy="1051560"/>
          </a:xfrm>
          <a:prstGeom prst="rect">
            <a:avLst/>
          </a:prstGeom>
        </p:spPr>
      </p:pic>
      <p:grpSp>
        <p:nvGrpSpPr>
          <p:cNvPr id="70" name="Group 69">
            <a:extLst>
              <a:ext uri="{FF2B5EF4-FFF2-40B4-BE49-F238E27FC236}">
                <a16:creationId xmlns:a16="http://schemas.microsoft.com/office/drawing/2014/main" id="{F5FD06EF-8755-2767-7397-C1F2C727E012}"/>
              </a:ext>
            </a:extLst>
          </p:cNvPr>
          <p:cNvGrpSpPr/>
          <p:nvPr/>
        </p:nvGrpSpPr>
        <p:grpSpPr>
          <a:xfrm>
            <a:off x="8762091" y="5106017"/>
            <a:ext cx="883259" cy="324602"/>
            <a:chOff x="239740" y="868885"/>
            <a:chExt cx="1224355" cy="194416"/>
          </a:xfrm>
          <a:solidFill>
            <a:schemeClr val="tx1">
              <a:lumMod val="75000"/>
              <a:lumOff val="25000"/>
            </a:schemeClr>
          </a:solidFill>
        </p:grpSpPr>
        <p:sp>
          <p:nvSpPr>
            <p:cNvPr id="71" name="Flowchart: Data 70">
              <a:extLst>
                <a:ext uri="{FF2B5EF4-FFF2-40B4-BE49-F238E27FC236}">
                  <a16:creationId xmlns:a16="http://schemas.microsoft.com/office/drawing/2014/main" id="{726C9A41-678F-C826-3E1B-4EF214309D6F}"/>
                </a:ext>
              </a:extLst>
            </p:cNvPr>
            <p:cNvSpPr/>
            <p:nvPr/>
          </p:nvSpPr>
          <p:spPr>
            <a:xfrm>
              <a:off x="456605" y="868885"/>
              <a:ext cx="1007490" cy="194416"/>
            </a:xfrm>
            <a:prstGeom prst="flowChartInputOutput">
              <a:avLst/>
            </a:prstGeom>
            <a:solidFill>
              <a:srgbClr val="1E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72" name="Rectangle 71">
              <a:extLst>
                <a:ext uri="{FF2B5EF4-FFF2-40B4-BE49-F238E27FC236}">
                  <a16:creationId xmlns:a16="http://schemas.microsoft.com/office/drawing/2014/main" id="{7DE3F135-0045-A255-32E3-349FD77930FC}"/>
                </a:ext>
              </a:extLst>
            </p:cNvPr>
            <p:cNvSpPr/>
            <p:nvPr/>
          </p:nvSpPr>
          <p:spPr>
            <a:xfrm>
              <a:off x="239740" y="868885"/>
              <a:ext cx="1007490" cy="194416"/>
            </a:xfrm>
            <a:prstGeom prst="rect">
              <a:avLst/>
            </a:prstGeom>
            <a:solidFill>
              <a:srgbClr val="1E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ahoma"/>
                  <a:ea typeface="+mn-ea"/>
                  <a:cs typeface="+mn-cs"/>
                </a:rPr>
                <a:t>D.PM</a:t>
              </a:r>
            </a:p>
          </p:txBody>
        </p:sp>
      </p:grpSp>
      <p:sp>
        <p:nvSpPr>
          <p:cNvPr id="21" name="Rectangle 20">
            <a:extLst>
              <a:ext uri="{FF2B5EF4-FFF2-40B4-BE49-F238E27FC236}">
                <a16:creationId xmlns:a16="http://schemas.microsoft.com/office/drawing/2014/main" id="{CEEDC1F4-6BF1-D971-2E11-48D803F5DC02}"/>
              </a:ext>
            </a:extLst>
          </p:cNvPr>
          <p:cNvSpPr/>
          <p:nvPr/>
        </p:nvSpPr>
        <p:spPr>
          <a:xfrm>
            <a:off x="1339440" y="3322339"/>
            <a:ext cx="2591093" cy="421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Jeremy Pamplin, M.D.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Automated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 </a:t>
            </a:r>
          </a:p>
        </p:txBody>
      </p:sp>
      <p:pic>
        <p:nvPicPr>
          <p:cNvPr id="16" name="Picture 15">
            <a:extLst>
              <a:ext uri="{FF2B5EF4-FFF2-40B4-BE49-F238E27FC236}">
                <a16:creationId xmlns:a16="http://schemas.microsoft.com/office/drawing/2014/main" id="{4709A3E2-55E0-9D02-FBE8-86501BA1231F}"/>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2209718" y="2289430"/>
            <a:ext cx="841246" cy="1051560"/>
          </a:xfrm>
          <a:prstGeom prst="rect">
            <a:avLst/>
          </a:prstGeom>
        </p:spPr>
      </p:pic>
      <p:grpSp>
        <p:nvGrpSpPr>
          <p:cNvPr id="28" name="Group 27">
            <a:extLst>
              <a:ext uri="{FF2B5EF4-FFF2-40B4-BE49-F238E27FC236}">
                <a16:creationId xmlns:a16="http://schemas.microsoft.com/office/drawing/2014/main" id="{040045FF-A2C6-0E9B-D1C2-250711BC9DAE}"/>
              </a:ext>
            </a:extLst>
          </p:cNvPr>
          <p:cNvGrpSpPr/>
          <p:nvPr/>
        </p:nvGrpSpPr>
        <p:grpSpPr>
          <a:xfrm>
            <a:off x="4858135" y="868981"/>
            <a:ext cx="2815930" cy="1439555"/>
            <a:chOff x="4858135" y="868981"/>
            <a:chExt cx="2815930" cy="1439555"/>
          </a:xfrm>
        </p:grpSpPr>
        <p:sp>
          <p:nvSpPr>
            <p:cNvPr id="10" name="Rectangle 9">
              <a:extLst>
                <a:ext uri="{FF2B5EF4-FFF2-40B4-BE49-F238E27FC236}">
                  <a16:creationId xmlns:a16="http://schemas.microsoft.com/office/drawing/2014/main" id="{F2FED61D-CA94-D693-4C80-6E3A5FA3BED7}"/>
                </a:ext>
              </a:extLst>
            </p:cNvPr>
            <p:cNvSpPr/>
            <p:nvPr/>
          </p:nvSpPr>
          <p:spPr>
            <a:xfrm>
              <a:off x="4858135" y="1886794"/>
              <a:ext cx="2815930" cy="421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Roozbeh Jafari,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Digital Health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p:txBody>
        </p:sp>
        <p:pic>
          <p:nvPicPr>
            <p:cNvPr id="14" name="Picture 13">
              <a:extLst>
                <a:ext uri="{FF2B5EF4-FFF2-40B4-BE49-F238E27FC236}">
                  <a16:creationId xmlns:a16="http://schemas.microsoft.com/office/drawing/2014/main" id="{23C43B73-73F6-9903-0306-69EA25B88A38}"/>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5845477" y="868981"/>
              <a:ext cx="841247" cy="1051560"/>
            </a:xfrm>
            <a:prstGeom prst="rect">
              <a:avLst/>
            </a:prstGeom>
            <a:ln>
              <a:solidFill>
                <a:schemeClr val="bg1"/>
              </a:solidFill>
            </a:ln>
          </p:spPr>
        </p:pic>
      </p:grpSp>
      <p:grpSp>
        <p:nvGrpSpPr>
          <p:cNvPr id="54" name="Group 53">
            <a:extLst>
              <a:ext uri="{FF2B5EF4-FFF2-40B4-BE49-F238E27FC236}">
                <a16:creationId xmlns:a16="http://schemas.microsoft.com/office/drawing/2014/main" id="{26B08CD3-2E59-580D-E4B6-BF28D08CA2A0}"/>
              </a:ext>
            </a:extLst>
          </p:cNvPr>
          <p:cNvGrpSpPr/>
          <p:nvPr/>
        </p:nvGrpSpPr>
        <p:grpSpPr>
          <a:xfrm>
            <a:off x="7498289" y="868400"/>
            <a:ext cx="1977290" cy="1414080"/>
            <a:chOff x="7498289" y="868400"/>
            <a:chExt cx="1977290" cy="1414080"/>
          </a:xfrm>
        </p:grpSpPr>
        <p:sp>
          <p:nvSpPr>
            <p:cNvPr id="18" name="Rectangle 17">
              <a:extLst>
                <a:ext uri="{FF2B5EF4-FFF2-40B4-BE49-F238E27FC236}">
                  <a16:creationId xmlns:a16="http://schemas.microsoft.com/office/drawing/2014/main" id="{DE1FC447-0987-4670-B740-10C5F8320F18}"/>
                </a:ext>
              </a:extLst>
            </p:cNvPr>
            <p:cNvSpPr/>
            <p:nvPr/>
          </p:nvSpPr>
          <p:spPr>
            <a:xfrm>
              <a:off x="7498289" y="1886794"/>
              <a:ext cx="1977290" cy="395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William Mounfield,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Chemical Engineering</a:t>
              </a:r>
            </a:p>
          </p:txBody>
        </p:sp>
        <p:pic>
          <p:nvPicPr>
            <p:cNvPr id="33" name="Picture 32">
              <a:extLst>
                <a:ext uri="{FF2B5EF4-FFF2-40B4-BE49-F238E27FC236}">
                  <a16:creationId xmlns:a16="http://schemas.microsoft.com/office/drawing/2014/main" id="{68488A70-91BE-04A8-63FC-D2E400B5D74A}"/>
                </a:ext>
              </a:extLst>
            </p:cNvPr>
            <p:cNvPicPr>
              <a:picLocks/>
            </p:cNvPicPr>
            <p:nvPr/>
          </p:nvPicPr>
          <p:blipFill>
            <a:blip r:embed="rId14" cstate="print">
              <a:extLst>
                <a:ext uri="{28A0092B-C50C-407E-A947-70E740481C1C}">
                  <a14:useLocalDpi xmlns:a14="http://schemas.microsoft.com/office/drawing/2010/main"/>
                </a:ext>
              </a:extLst>
            </a:blip>
            <a:srcRect/>
            <a:stretch/>
          </p:blipFill>
          <p:spPr>
            <a:xfrm>
              <a:off x="8121173" y="868400"/>
              <a:ext cx="886968" cy="1051560"/>
            </a:xfrm>
            <a:prstGeom prst="rect">
              <a:avLst/>
            </a:prstGeom>
            <a:ln>
              <a:solidFill>
                <a:schemeClr val="bg1"/>
              </a:solidFill>
            </a:ln>
          </p:spPr>
        </p:pic>
      </p:grpSp>
      <p:sp>
        <p:nvSpPr>
          <p:cNvPr id="6" name="Title 5">
            <a:extLst>
              <a:ext uri="{FF2B5EF4-FFF2-40B4-BE49-F238E27FC236}">
                <a16:creationId xmlns:a16="http://schemas.microsoft.com/office/drawing/2014/main" id="{76E6EBFF-B15D-A72C-91B0-8EBCCD741B0A}"/>
              </a:ext>
            </a:extLst>
          </p:cNvPr>
          <p:cNvSpPr>
            <a:spLocks noGrp="1"/>
          </p:cNvSpPr>
          <p:nvPr>
            <p:ph type="ctrTitle"/>
          </p:nvPr>
        </p:nvSpPr>
        <p:spPr/>
        <p:txBody>
          <a:bodyPr/>
          <a:lstStyle/>
          <a:p>
            <a:r>
              <a:rPr lang="en-US" b="1"/>
              <a:t>BTO Program Managers</a:t>
            </a:r>
          </a:p>
        </p:txBody>
      </p:sp>
      <p:sp>
        <p:nvSpPr>
          <p:cNvPr id="4" name="Slide Number Placeholder 2">
            <a:extLst>
              <a:ext uri="{FF2B5EF4-FFF2-40B4-BE49-F238E27FC236}">
                <a16:creationId xmlns:a16="http://schemas.microsoft.com/office/drawing/2014/main" id="{8BFB62DC-6D72-02DB-6F77-273297CAAB86}"/>
              </a:ext>
            </a:extLst>
          </p:cNvPr>
          <p:cNvSpPr>
            <a:spLocks noGrp="1"/>
          </p:cNvSpPr>
          <p:nvPr>
            <p:ph type="sldNum" sz="quarter" idx="11"/>
          </p:nvPr>
        </p:nvSpPr>
        <p:spPr>
          <a:xfrm>
            <a:off x="10803240" y="6553200"/>
            <a:ext cx="1016000" cy="29210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7" name="Rectangle 6">
            <a:extLst>
              <a:ext uri="{FF2B5EF4-FFF2-40B4-BE49-F238E27FC236}">
                <a16:creationId xmlns:a16="http://schemas.microsoft.com/office/drawing/2014/main" id="{95ACF031-6128-BF6B-A286-8BD3DEC4D2DB}"/>
              </a:ext>
            </a:extLst>
          </p:cNvPr>
          <p:cNvSpPr/>
          <p:nvPr/>
        </p:nvSpPr>
        <p:spPr>
          <a:xfrm>
            <a:off x="8554951" y="3322339"/>
            <a:ext cx="2611106" cy="370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Mark Salvador,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Remote Sensing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Tahoma"/>
              <a:ea typeface="+mn-ea"/>
              <a:cs typeface="+mn-cs"/>
            </a:endParaRPr>
          </a:p>
        </p:txBody>
      </p:sp>
      <p:pic>
        <p:nvPicPr>
          <p:cNvPr id="20" name="Picture 19">
            <a:extLst>
              <a:ext uri="{FF2B5EF4-FFF2-40B4-BE49-F238E27FC236}">
                <a16:creationId xmlns:a16="http://schemas.microsoft.com/office/drawing/2014/main" id="{1FC272AA-E62E-481D-2D15-DFE689EB05C2}"/>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9480253" y="2289430"/>
            <a:ext cx="841246" cy="1051560"/>
          </a:xfrm>
          <a:prstGeom prst="rect">
            <a:avLst/>
          </a:prstGeom>
          <a:ln>
            <a:solidFill>
              <a:schemeClr val="bg1"/>
            </a:solidFill>
          </a:ln>
        </p:spPr>
      </p:pic>
      <p:sp>
        <p:nvSpPr>
          <p:cNvPr id="11" name="Footer Placeholder 1">
            <a:extLst>
              <a:ext uri="{FF2B5EF4-FFF2-40B4-BE49-F238E27FC236}">
                <a16:creationId xmlns:a16="http://schemas.microsoft.com/office/drawing/2014/main" id="{7AD1808E-B4B2-1E6A-3356-6C0CB8F92231}"/>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sp>
        <p:nvSpPr>
          <p:cNvPr id="13" name="Rectangle 12">
            <a:extLst>
              <a:ext uri="{FF2B5EF4-FFF2-40B4-BE49-F238E27FC236}">
                <a16:creationId xmlns:a16="http://schemas.microsoft.com/office/drawing/2014/main" id="{48BD9879-8E6A-A887-ED0A-735F25E0D0CD}"/>
              </a:ext>
            </a:extLst>
          </p:cNvPr>
          <p:cNvSpPr/>
          <p:nvPr/>
        </p:nvSpPr>
        <p:spPr>
          <a:xfrm>
            <a:off x="1268879" y="6122559"/>
            <a:ext cx="2387711" cy="5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Bethany Brown,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Clinical Research</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p:txBody>
      </p:sp>
      <p:sp>
        <p:nvSpPr>
          <p:cNvPr id="38" name="Rectangle 37">
            <a:extLst>
              <a:ext uri="{FF2B5EF4-FFF2-40B4-BE49-F238E27FC236}">
                <a16:creationId xmlns:a16="http://schemas.microsoft.com/office/drawing/2014/main" id="{956A467E-4EB8-39D0-27BF-0706A9CB6470}"/>
              </a:ext>
            </a:extLst>
          </p:cNvPr>
          <p:cNvSpPr/>
          <p:nvPr/>
        </p:nvSpPr>
        <p:spPr>
          <a:xfrm>
            <a:off x="5240129" y="5104207"/>
            <a:ext cx="2051942" cy="1558034"/>
          </a:xfrm>
          <a:prstGeom prst="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1" name="Rectangle 50">
            <a:extLst>
              <a:ext uri="{FF2B5EF4-FFF2-40B4-BE49-F238E27FC236}">
                <a16:creationId xmlns:a16="http://schemas.microsoft.com/office/drawing/2014/main" id="{BBBFB371-C76D-5234-B2EC-DC9D065A60D9}"/>
              </a:ext>
            </a:extLst>
          </p:cNvPr>
          <p:cNvSpPr/>
          <p:nvPr/>
        </p:nvSpPr>
        <p:spPr>
          <a:xfrm>
            <a:off x="5051107" y="6098610"/>
            <a:ext cx="2387711" cy="5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MAJ Senthil Mudaliar,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MBA, MPH, </a:t>
            </a:r>
            <a:r>
              <a:rPr kumimoji="0" lang="en-US" sz="1100" b="1" i="0" u="none" strike="noStrike" kern="1200" cap="none" spc="0" normalizeH="0" baseline="0" noProof="0" err="1">
                <a:ln>
                  <a:noFill/>
                </a:ln>
                <a:solidFill>
                  <a:prstClr val="black"/>
                </a:solidFill>
                <a:effectLst/>
                <a:uLnTx/>
                <a:uFillTx/>
                <a:latin typeface="Tahoma"/>
                <a:ea typeface="+mn-ea"/>
                <a:cs typeface="+mn-cs"/>
              </a:rPr>
              <a:t>M.Eng</a:t>
            </a:r>
            <a:endParaRPr kumimoji="0" lang="en-US" sz="1100" b="1" i="0" u="none" strike="noStrike" kern="1200" cap="none" spc="0" normalizeH="0" baseline="0" noProof="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prstClr val="black"/>
                </a:solidFill>
                <a:latin typeface="Tahoma"/>
              </a:rPr>
              <a:t>Medicine and Engineering</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p:txBody>
      </p:sp>
      <p:sp>
        <p:nvSpPr>
          <p:cNvPr id="39" name="Rectangle 38">
            <a:extLst>
              <a:ext uri="{FF2B5EF4-FFF2-40B4-BE49-F238E27FC236}">
                <a16:creationId xmlns:a16="http://schemas.microsoft.com/office/drawing/2014/main" id="{C8708085-1A37-E793-8291-4DC92534D833}"/>
              </a:ext>
            </a:extLst>
          </p:cNvPr>
          <p:cNvSpPr/>
          <p:nvPr/>
        </p:nvSpPr>
        <p:spPr>
          <a:xfrm>
            <a:off x="5159006" y="4683412"/>
            <a:ext cx="2214189" cy="523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ahoma"/>
                <a:ea typeface="+mn-ea"/>
                <a:cs typeface="+mn-cs"/>
              </a:rPr>
              <a:t>Russell Schwartz,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Tahoma"/>
                <a:ea typeface="+mn-ea"/>
                <a:cs typeface="+mn-cs"/>
              </a:rPr>
              <a:t>Computational and Systems Biology</a:t>
            </a:r>
          </a:p>
        </p:txBody>
      </p:sp>
      <p:pic>
        <p:nvPicPr>
          <p:cNvPr id="57" name="Picture 56">
            <a:extLst>
              <a:ext uri="{FF2B5EF4-FFF2-40B4-BE49-F238E27FC236}">
                <a16:creationId xmlns:a16="http://schemas.microsoft.com/office/drawing/2014/main" id="{5CD7C2C2-1CC8-F5F0-3E4A-90BD86B92BC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7552" y="3676226"/>
            <a:ext cx="841248" cy="1051560"/>
          </a:xfrm>
          <a:prstGeom prst="rect">
            <a:avLst/>
          </a:prstGeom>
        </p:spPr>
      </p:pic>
      <p:pic>
        <p:nvPicPr>
          <p:cNvPr id="59" name="Picture 58">
            <a:extLst>
              <a:ext uri="{FF2B5EF4-FFF2-40B4-BE49-F238E27FC236}">
                <a16:creationId xmlns:a16="http://schemas.microsoft.com/office/drawing/2014/main" id="{0A4B1664-8A03-AB8F-C154-3AF39A0D30C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19750" y="5089794"/>
            <a:ext cx="841248" cy="1051560"/>
          </a:xfrm>
          <a:prstGeom prst="rect">
            <a:avLst/>
          </a:prstGeom>
        </p:spPr>
      </p:pic>
      <p:sp>
        <p:nvSpPr>
          <p:cNvPr id="41" name="Flowchart: Data 40">
            <a:extLst>
              <a:ext uri="{FF2B5EF4-FFF2-40B4-BE49-F238E27FC236}">
                <a16:creationId xmlns:a16="http://schemas.microsoft.com/office/drawing/2014/main" id="{1BD94C01-237E-3545-CB65-D562D4C4843C}"/>
              </a:ext>
            </a:extLst>
          </p:cNvPr>
          <p:cNvSpPr/>
          <p:nvPr/>
        </p:nvSpPr>
        <p:spPr>
          <a:xfrm>
            <a:off x="5384209" y="5081993"/>
            <a:ext cx="726811" cy="324602"/>
          </a:xfrm>
          <a:prstGeom prst="flowChartInputOutput">
            <a:avLst/>
          </a:prstGeom>
          <a:solidFill>
            <a:srgbClr val="1E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47" name="Rectangle 46">
            <a:extLst>
              <a:ext uri="{FF2B5EF4-FFF2-40B4-BE49-F238E27FC236}">
                <a16:creationId xmlns:a16="http://schemas.microsoft.com/office/drawing/2014/main" id="{C7DBFFD7-2880-5831-7347-AD5C72859265}"/>
              </a:ext>
            </a:extLst>
          </p:cNvPr>
          <p:cNvSpPr/>
          <p:nvPr/>
        </p:nvSpPr>
        <p:spPr>
          <a:xfrm>
            <a:off x="5236736" y="5082566"/>
            <a:ext cx="726811" cy="324602"/>
          </a:xfrm>
          <a:prstGeom prst="rect">
            <a:avLst/>
          </a:prstGeom>
          <a:solidFill>
            <a:srgbClr val="1E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ahoma"/>
                <a:ea typeface="+mn-ea"/>
                <a:cs typeface="+mn-cs"/>
              </a:rPr>
              <a:t>D.PM</a:t>
            </a:r>
          </a:p>
        </p:txBody>
      </p:sp>
      <p:pic>
        <p:nvPicPr>
          <p:cNvPr id="68" name="Picture 67">
            <a:extLst>
              <a:ext uri="{FF2B5EF4-FFF2-40B4-BE49-F238E27FC236}">
                <a16:creationId xmlns:a16="http://schemas.microsoft.com/office/drawing/2014/main" id="{B1CD6098-256B-C7B1-A9AF-C743D38D4A6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20017" y="5130100"/>
            <a:ext cx="841248" cy="1051560"/>
          </a:xfrm>
          <a:prstGeom prst="rect">
            <a:avLst/>
          </a:prstGeom>
        </p:spPr>
      </p:pic>
      <p:sp>
        <p:nvSpPr>
          <p:cNvPr id="65" name="Flowchart: Data 64">
            <a:extLst>
              <a:ext uri="{FF2B5EF4-FFF2-40B4-BE49-F238E27FC236}">
                <a16:creationId xmlns:a16="http://schemas.microsoft.com/office/drawing/2014/main" id="{3316D05A-B469-10B3-ABCD-45574ACFF9B9}"/>
              </a:ext>
            </a:extLst>
          </p:cNvPr>
          <p:cNvSpPr/>
          <p:nvPr/>
        </p:nvSpPr>
        <p:spPr>
          <a:xfrm>
            <a:off x="1588361" y="5124884"/>
            <a:ext cx="639872" cy="354762"/>
          </a:xfrm>
          <a:prstGeom prst="flowChartInputOutput">
            <a:avLst/>
          </a:prstGeom>
          <a:solidFill>
            <a:srgbClr val="1E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66" name="Rectangle 65">
            <a:extLst>
              <a:ext uri="{FF2B5EF4-FFF2-40B4-BE49-F238E27FC236}">
                <a16:creationId xmlns:a16="http://schemas.microsoft.com/office/drawing/2014/main" id="{45F2F0CA-CEDD-763A-E736-9600C113AEA9}"/>
              </a:ext>
            </a:extLst>
          </p:cNvPr>
          <p:cNvSpPr/>
          <p:nvPr/>
        </p:nvSpPr>
        <p:spPr>
          <a:xfrm>
            <a:off x="1440888" y="5125457"/>
            <a:ext cx="639872" cy="354762"/>
          </a:xfrm>
          <a:prstGeom prst="rect">
            <a:avLst/>
          </a:prstGeom>
          <a:solidFill>
            <a:srgbClr val="1E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ahoma"/>
                <a:ea typeface="+mn-ea"/>
                <a:cs typeface="+mn-cs"/>
              </a:rPr>
              <a:t>D.PM</a:t>
            </a:r>
          </a:p>
        </p:txBody>
      </p:sp>
      <p:pic>
        <p:nvPicPr>
          <p:cNvPr id="73" name="Picture 72">
            <a:extLst>
              <a:ext uri="{FF2B5EF4-FFF2-40B4-BE49-F238E27FC236}">
                <a16:creationId xmlns:a16="http://schemas.microsoft.com/office/drawing/2014/main" id="{01B74F1D-3C6F-FFE3-BD42-227AA770263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59147" y="3649655"/>
            <a:ext cx="841248" cy="1051560"/>
          </a:xfrm>
          <a:prstGeom prst="rect">
            <a:avLst/>
          </a:prstGeom>
        </p:spPr>
      </p:pic>
    </p:spTree>
    <p:extLst>
      <p:ext uri="{BB962C8B-B14F-4D97-AF65-F5344CB8AC3E}">
        <p14:creationId xmlns:p14="http://schemas.microsoft.com/office/powerpoint/2010/main" val="326271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p:nvPr/>
        </p:nvSpPr>
        <p:spPr>
          <a:xfrm>
            <a:off x="11846977" y="2436077"/>
            <a:ext cx="0" cy="5961359"/>
          </a:xfrm>
          <a:prstGeom prst="line">
            <a:avLst/>
          </a:prstGeom>
          <a:ln w="57150" cap="flat">
            <a:solidFill>
              <a:srgbClr val="16396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AutoShape 8"/>
          <p:cNvSpPr/>
          <p:nvPr/>
        </p:nvSpPr>
        <p:spPr>
          <a:xfrm>
            <a:off x="1525511" y="5735613"/>
            <a:ext cx="10672839" cy="0"/>
          </a:xfrm>
          <a:prstGeom prst="line">
            <a:avLst/>
          </a:prstGeom>
          <a:ln w="57150" cap="flat">
            <a:solidFill>
              <a:srgbClr val="16396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1" name="Group 11"/>
          <p:cNvGrpSpPr/>
          <p:nvPr/>
        </p:nvGrpSpPr>
        <p:grpSpPr>
          <a:xfrm>
            <a:off x="4874332" y="5853025"/>
            <a:ext cx="2443337" cy="206916"/>
            <a:chOff x="0" y="-28575"/>
            <a:chExt cx="4886673" cy="413833"/>
          </a:xfrm>
        </p:grpSpPr>
        <p:sp>
          <p:nvSpPr>
            <p:cNvPr id="12" name="Freeform 12"/>
            <p:cNvSpPr/>
            <p:nvPr/>
          </p:nvSpPr>
          <p:spPr>
            <a:xfrm>
              <a:off x="0" y="57128"/>
              <a:ext cx="441005" cy="287856"/>
            </a:xfrm>
            <a:custGeom>
              <a:avLst/>
              <a:gdLst/>
              <a:ahLst/>
              <a:cxnLst/>
              <a:rect l="l" t="t" r="r" b="b"/>
              <a:pathLst>
                <a:path w="441005" h="287856">
                  <a:moveTo>
                    <a:pt x="0" y="0"/>
                  </a:moveTo>
                  <a:lnTo>
                    <a:pt x="441005" y="0"/>
                  </a:lnTo>
                  <a:lnTo>
                    <a:pt x="441005" y="287856"/>
                  </a:lnTo>
                  <a:lnTo>
                    <a:pt x="0" y="28785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561896" y="-28575"/>
              <a:ext cx="4324777" cy="413833"/>
            </a:xfrm>
            <a:prstGeom prst="rect">
              <a:avLst/>
            </a:prstGeom>
          </p:spPr>
          <p:txBody>
            <a:bodyPr lIns="0" tIns="0" rIns="0" bIns="0" rtlCol="0" anchor="t">
              <a:spAutoFit/>
            </a:bodyPr>
            <a:lstStyle/>
            <a:p>
              <a:pPr defTabSz="609630">
                <a:lnSpc>
                  <a:spcPts val="1693"/>
                </a:lnSpc>
              </a:pPr>
              <a:r>
                <a:rPr lang="en-US" sz="1354">
                  <a:solidFill>
                    <a:srgbClr val="163960"/>
                  </a:solidFill>
                  <a:latin typeface="Roboto"/>
                  <a:ea typeface="Roboto"/>
                  <a:cs typeface="Roboto"/>
                  <a:sym typeface="Roboto"/>
                </a:rPr>
                <a:t>BTO_Recruiting@darpa.mil</a:t>
              </a:r>
            </a:p>
          </p:txBody>
        </p:sp>
      </p:grpSp>
      <p:grpSp>
        <p:nvGrpSpPr>
          <p:cNvPr id="14" name="Group 14"/>
          <p:cNvGrpSpPr/>
          <p:nvPr/>
        </p:nvGrpSpPr>
        <p:grpSpPr>
          <a:xfrm>
            <a:off x="9416068" y="2436076"/>
            <a:ext cx="1827901" cy="393346"/>
            <a:chOff x="0" y="0"/>
            <a:chExt cx="701605" cy="150978"/>
          </a:xfrm>
        </p:grpSpPr>
        <p:sp>
          <p:nvSpPr>
            <p:cNvPr id="15" name="Freeform 15"/>
            <p:cNvSpPr/>
            <p:nvPr/>
          </p:nvSpPr>
          <p:spPr>
            <a:xfrm>
              <a:off x="0" y="0"/>
              <a:ext cx="701605" cy="150978"/>
            </a:xfrm>
            <a:custGeom>
              <a:avLst/>
              <a:gdLst/>
              <a:ahLst/>
              <a:cxnLst/>
              <a:rect l="l" t="t" r="r" b="b"/>
              <a:pathLst>
                <a:path w="701605" h="150978">
                  <a:moveTo>
                    <a:pt x="0" y="0"/>
                  </a:moveTo>
                  <a:lnTo>
                    <a:pt x="701605" y="0"/>
                  </a:lnTo>
                  <a:lnTo>
                    <a:pt x="701605" y="150978"/>
                  </a:lnTo>
                  <a:lnTo>
                    <a:pt x="0" y="150978"/>
                  </a:lnTo>
                  <a:close/>
                </a:path>
              </a:pathLst>
            </a:custGeom>
            <a:solidFill>
              <a:srgbClr val="FFFFFF"/>
            </a:solidFill>
          </p:spPr>
          <p:txBody>
            <a:bodyPr/>
            <a:lstStyle/>
            <a:p>
              <a:pPr defTabSz="609630"/>
              <a:endParaRPr lang="en-US" sz="1200">
                <a:solidFill>
                  <a:prstClr val="black"/>
                </a:solidFill>
                <a:latin typeface="Calibri"/>
              </a:endParaRPr>
            </a:p>
          </p:txBody>
        </p:sp>
        <p:sp>
          <p:nvSpPr>
            <p:cNvPr id="16" name="TextBox 16"/>
            <p:cNvSpPr txBox="1"/>
            <p:nvPr/>
          </p:nvSpPr>
          <p:spPr>
            <a:xfrm>
              <a:off x="0" y="-38100"/>
              <a:ext cx="701605" cy="189078"/>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17" name="Group 17"/>
          <p:cNvGrpSpPr/>
          <p:nvPr/>
        </p:nvGrpSpPr>
        <p:grpSpPr>
          <a:xfrm>
            <a:off x="11094093" y="2436076"/>
            <a:ext cx="412107" cy="393346"/>
            <a:chOff x="0" y="0"/>
            <a:chExt cx="638675" cy="609600"/>
          </a:xfrm>
        </p:grpSpPr>
        <p:sp>
          <p:nvSpPr>
            <p:cNvPr id="18" name="Freeform 18"/>
            <p:cNvSpPr/>
            <p:nvPr/>
          </p:nvSpPr>
          <p:spPr>
            <a:xfrm>
              <a:off x="0" y="0"/>
              <a:ext cx="638675" cy="609600"/>
            </a:xfrm>
            <a:custGeom>
              <a:avLst/>
              <a:gdLst/>
              <a:ahLst/>
              <a:cxnLst/>
              <a:rect l="l" t="t" r="r" b="b"/>
              <a:pathLst>
                <a:path w="638675" h="609600">
                  <a:moveTo>
                    <a:pt x="435475" y="0"/>
                  </a:moveTo>
                  <a:lnTo>
                    <a:pt x="0" y="0"/>
                  </a:lnTo>
                  <a:lnTo>
                    <a:pt x="203200" y="609600"/>
                  </a:lnTo>
                  <a:lnTo>
                    <a:pt x="638675" y="609600"/>
                  </a:lnTo>
                  <a:lnTo>
                    <a:pt x="435475" y="0"/>
                  </a:lnTo>
                  <a:close/>
                </a:path>
              </a:pathLst>
            </a:custGeom>
            <a:solidFill>
              <a:srgbClr val="163960"/>
            </a:solidFill>
          </p:spPr>
          <p:txBody>
            <a:bodyPr/>
            <a:lstStyle/>
            <a:p>
              <a:pPr defTabSz="609630"/>
              <a:endParaRPr lang="en-US" sz="1200">
                <a:solidFill>
                  <a:prstClr val="black"/>
                </a:solidFill>
                <a:latin typeface="Calibri"/>
              </a:endParaRPr>
            </a:p>
          </p:txBody>
        </p:sp>
        <p:sp>
          <p:nvSpPr>
            <p:cNvPr id="19" name="TextBox 19"/>
            <p:cNvSpPr txBox="1"/>
            <p:nvPr/>
          </p:nvSpPr>
          <p:spPr>
            <a:xfrm>
              <a:off x="101600" y="-28575"/>
              <a:ext cx="435475" cy="638175"/>
            </a:xfrm>
            <a:prstGeom prst="rect">
              <a:avLst/>
            </a:prstGeom>
          </p:spPr>
          <p:txBody>
            <a:bodyPr lIns="33867" tIns="33867" rIns="33867" bIns="33867" rtlCol="0" anchor="ctr"/>
            <a:lstStyle/>
            <a:p>
              <a:pPr algn="ctr" defTabSz="609630">
                <a:lnSpc>
                  <a:spcPts val="1138"/>
                </a:lnSpc>
              </a:pPr>
              <a:endParaRPr sz="1200">
                <a:solidFill>
                  <a:prstClr val="black"/>
                </a:solidFill>
                <a:latin typeface="Calibri"/>
              </a:endParaRPr>
            </a:p>
          </p:txBody>
        </p:sp>
      </p:grpSp>
      <p:pic>
        <p:nvPicPr>
          <p:cNvPr id="20"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35029" y="2648383"/>
            <a:ext cx="2172476" cy="2172476"/>
          </a:xfrm>
          <a:prstGeom prst="rect">
            <a:avLst/>
          </a:prstGeom>
        </p:spPr>
      </p:pic>
      <p:grpSp>
        <p:nvGrpSpPr>
          <p:cNvPr id="21" name="Group 21"/>
          <p:cNvGrpSpPr/>
          <p:nvPr/>
        </p:nvGrpSpPr>
        <p:grpSpPr>
          <a:xfrm>
            <a:off x="1090526" y="2455328"/>
            <a:ext cx="7399275" cy="1701522"/>
            <a:chOff x="0" y="0"/>
            <a:chExt cx="2279669" cy="524228"/>
          </a:xfrm>
        </p:grpSpPr>
        <p:sp>
          <p:nvSpPr>
            <p:cNvPr id="22" name="Freeform 22"/>
            <p:cNvSpPr/>
            <p:nvPr/>
          </p:nvSpPr>
          <p:spPr>
            <a:xfrm>
              <a:off x="0" y="0"/>
              <a:ext cx="2279669" cy="524228"/>
            </a:xfrm>
            <a:custGeom>
              <a:avLst/>
              <a:gdLst/>
              <a:ahLst/>
              <a:cxnLst/>
              <a:rect l="l" t="t" r="r" b="b"/>
              <a:pathLst>
                <a:path w="2279669" h="524228">
                  <a:moveTo>
                    <a:pt x="0" y="0"/>
                  </a:moveTo>
                  <a:lnTo>
                    <a:pt x="2279669" y="0"/>
                  </a:lnTo>
                  <a:lnTo>
                    <a:pt x="2279669" y="524228"/>
                  </a:lnTo>
                  <a:lnTo>
                    <a:pt x="0" y="524228"/>
                  </a:lnTo>
                  <a:close/>
                </a:path>
              </a:pathLst>
            </a:custGeom>
            <a:solidFill>
              <a:srgbClr val="163960"/>
            </a:solidFill>
          </p:spPr>
          <p:txBody>
            <a:bodyPr/>
            <a:lstStyle/>
            <a:p>
              <a:pPr defTabSz="609630"/>
              <a:endParaRPr lang="en-US" sz="1200">
                <a:solidFill>
                  <a:prstClr val="black"/>
                </a:solidFill>
                <a:latin typeface="Calibri"/>
              </a:endParaRPr>
            </a:p>
          </p:txBody>
        </p:sp>
        <p:sp>
          <p:nvSpPr>
            <p:cNvPr id="23" name="TextBox 23"/>
            <p:cNvSpPr txBox="1"/>
            <p:nvPr/>
          </p:nvSpPr>
          <p:spPr>
            <a:xfrm>
              <a:off x="0" y="-19050"/>
              <a:ext cx="2279669" cy="543278"/>
            </a:xfrm>
            <a:prstGeom prst="rect">
              <a:avLst/>
            </a:prstGeom>
          </p:spPr>
          <p:txBody>
            <a:bodyPr lIns="33867" tIns="33867" rIns="33867" bIns="33867" rtlCol="0" anchor="ctr"/>
            <a:lstStyle/>
            <a:p>
              <a:pPr algn="ctr" defTabSz="609630">
                <a:lnSpc>
                  <a:spcPts val="1119"/>
                </a:lnSpc>
              </a:pPr>
              <a:endParaRPr sz="1200">
                <a:solidFill>
                  <a:prstClr val="black"/>
                </a:solidFill>
                <a:latin typeface="Calibri"/>
              </a:endParaRPr>
            </a:p>
          </p:txBody>
        </p:sp>
      </p:grpSp>
      <p:grpSp>
        <p:nvGrpSpPr>
          <p:cNvPr id="24" name="Group 24"/>
          <p:cNvGrpSpPr/>
          <p:nvPr/>
        </p:nvGrpSpPr>
        <p:grpSpPr>
          <a:xfrm>
            <a:off x="1216146" y="2384816"/>
            <a:ext cx="7399275" cy="1664615"/>
            <a:chOff x="0" y="0"/>
            <a:chExt cx="2279669" cy="512857"/>
          </a:xfrm>
        </p:grpSpPr>
        <p:sp>
          <p:nvSpPr>
            <p:cNvPr id="25" name="Freeform 25"/>
            <p:cNvSpPr/>
            <p:nvPr/>
          </p:nvSpPr>
          <p:spPr>
            <a:xfrm>
              <a:off x="0" y="0"/>
              <a:ext cx="2279669" cy="512857"/>
            </a:xfrm>
            <a:custGeom>
              <a:avLst/>
              <a:gdLst/>
              <a:ahLst/>
              <a:cxnLst/>
              <a:rect l="l" t="t" r="r" b="b"/>
              <a:pathLst>
                <a:path w="2279669" h="512857">
                  <a:moveTo>
                    <a:pt x="0" y="0"/>
                  </a:moveTo>
                  <a:lnTo>
                    <a:pt x="2279669" y="0"/>
                  </a:lnTo>
                  <a:lnTo>
                    <a:pt x="2279669" y="512857"/>
                  </a:lnTo>
                  <a:lnTo>
                    <a:pt x="0" y="512857"/>
                  </a:lnTo>
                  <a:close/>
                </a:path>
              </a:pathLst>
            </a:custGeom>
            <a:solidFill>
              <a:srgbClr val="BDD9EC"/>
            </a:solidFill>
          </p:spPr>
          <p:txBody>
            <a:bodyPr/>
            <a:lstStyle/>
            <a:p>
              <a:pPr defTabSz="609630"/>
              <a:endParaRPr lang="en-US" sz="1200">
                <a:solidFill>
                  <a:prstClr val="black"/>
                </a:solidFill>
                <a:latin typeface="Calibri"/>
              </a:endParaRPr>
            </a:p>
          </p:txBody>
        </p:sp>
        <p:sp>
          <p:nvSpPr>
            <p:cNvPr id="26" name="TextBox 26"/>
            <p:cNvSpPr txBox="1"/>
            <p:nvPr/>
          </p:nvSpPr>
          <p:spPr>
            <a:xfrm>
              <a:off x="0" y="-19050"/>
              <a:ext cx="2279669" cy="531907"/>
            </a:xfrm>
            <a:prstGeom prst="rect">
              <a:avLst/>
            </a:prstGeom>
          </p:spPr>
          <p:txBody>
            <a:bodyPr lIns="33867" tIns="33867" rIns="33867" bIns="33867" rtlCol="0" anchor="ctr"/>
            <a:lstStyle/>
            <a:p>
              <a:pPr algn="ctr" defTabSz="609630">
                <a:lnSpc>
                  <a:spcPts val="1119"/>
                </a:lnSpc>
              </a:pPr>
              <a:endParaRPr sz="1200">
                <a:solidFill>
                  <a:prstClr val="black"/>
                </a:solidFill>
                <a:latin typeface="Calibri"/>
              </a:endParaRPr>
            </a:p>
          </p:txBody>
        </p:sp>
      </p:grpSp>
      <p:sp>
        <p:nvSpPr>
          <p:cNvPr id="27" name="TextBox 27"/>
          <p:cNvSpPr txBox="1"/>
          <p:nvPr/>
        </p:nvSpPr>
        <p:spPr>
          <a:xfrm>
            <a:off x="1090526" y="4455301"/>
            <a:ext cx="7342428" cy="1052724"/>
          </a:xfrm>
          <a:prstGeom prst="rect">
            <a:avLst/>
          </a:prstGeom>
        </p:spPr>
        <p:txBody>
          <a:bodyPr lIns="0" tIns="0" rIns="0" bIns="0" rtlCol="0" anchor="t">
            <a:spAutoFit/>
          </a:bodyPr>
          <a:lstStyle/>
          <a:p>
            <a:pPr defTabSz="609630">
              <a:lnSpc>
                <a:spcPts val="2053"/>
              </a:lnSpc>
              <a:spcBef>
                <a:spcPct val="0"/>
              </a:spcBef>
            </a:pPr>
            <a:r>
              <a:rPr lang="en-US" sz="1467" spc="1">
                <a:solidFill>
                  <a:srgbClr val="163960"/>
                </a:solidFill>
                <a:latin typeface="Roboto"/>
                <a:ea typeface="Roboto"/>
                <a:cs typeface="Roboto"/>
                <a:sym typeface="Roboto"/>
              </a:rPr>
              <a:t>There are few opportunities where one can strive to create and prevent technological surprise, working alongside leaders in multiple fields, even Nobel Laureates, to solve tomorrow’s hardest challenges; PMs at DARPA are afforded that opportunity every day.” </a:t>
            </a:r>
          </a:p>
          <a:p>
            <a:pPr defTabSz="609630">
              <a:lnSpc>
                <a:spcPts val="2053"/>
              </a:lnSpc>
              <a:spcBef>
                <a:spcPct val="0"/>
              </a:spcBef>
            </a:pPr>
            <a:r>
              <a:rPr lang="en-US" sz="1467" i="1" spc="1">
                <a:solidFill>
                  <a:srgbClr val="163960"/>
                </a:solidFill>
                <a:latin typeface="Roboto Italics"/>
                <a:ea typeface="Roboto Italics"/>
                <a:cs typeface="Roboto Italics"/>
                <a:sym typeface="Roboto Italics"/>
              </a:rPr>
              <a:t>—William Mounfield, Ph.D, BTO PM</a:t>
            </a:r>
          </a:p>
        </p:txBody>
      </p:sp>
      <p:sp>
        <p:nvSpPr>
          <p:cNvPr id="28" name="TextBox 28"/>
          <p:cNvSpPr txBox="1"/>
          <p:nvPr/>
        </p:nvSpPr>
        <p:spPr>
          <a:xfrm>
            <a:off x="1154281" y="1380513"/>
            <a:ext cx="7831693" cy="679673"/>
          </a:xfrm>
          <a:prstGeom prst="rect">
            <a:avLst/>
          </a:prstGeom>
        </p:spPr>
        <p:txBody>
          <a:bodyPr lIns="0" tIns="0" rIns="0" bIns="0" rtlCol="0" anchor="t">
            <a:spAutoFit/>
          </a:bodyPr>
          <a:lstStyle/>
          <a:p>
            <a:pPr defTabSz="609630">
              <a:lnSpc>
                <a:spcPts val="3424"/>
              </a:lnSpc>
            </a:pPr>
            <a:r>
              <a:rPr lang="en-US" sz="3200" b="1">
                <a:solidFill>
                  <a:srgbClr val="163960"/>
                </a:solidFill>
                <a:latin typeface="Roboto Bold"/>
                <a:ea typeface="Roboto Bold"/>
                <a:cs typeface="Roboto Bold"/>
                <a:sym typeface="Roboto Bold"/>
              </a:rPr>
              <a:t>Become a BTO Program Manager</a:t>
            </a:r>
          </a:p>
          <a:p>
            <a:pPr defTabSz="609630">
              <a:lnSpc>
                <a:spcPts val="1855"/>
              </a:lnSpc>
            </a:pPr>
            <a:r>
              <a:rPr lang="en-US" sz="1733" b="1">
                <a:solidFill>
                  <a:srgbClr val="163960"/>
                </a:solidFill>
                <a:latin typeface="Roboto Bold"/>
                <a:ea typeface="Roboto Bold"/>
                <a:cs typeface="Roboto Bold"/>
                <a:sym typeface="Roboto Bold"/>
              </a:rPr>
              <a:t>Shape the Future of Biotechnology at DARPA</a:t>
            </a:r>
          </a:p>
        </p:txBody>
      </p:sp>
      <p:sp>
        <p:nvSpPr>
          <p:cNvPr id="29" name="TextBox 29"/>
          <p:cNvSpPr txBox="1"/>
          <p:nvPr/>
        </p:nvSpPr>
        <p:spPr>
          <a:xfrm>
            <a:off x="9494335" y="2504693"/>
            <a:ext cx="1671367" cy="227306"/>
          </a:xfrm>
          <a:prstGeom prst="rect">
            <a:avLst/>
          </a:prstGeom>
        </p:spPr>
        <p:txBody>
          <a:bodyPr lIns="0" tIns="0" rIns="0" bIns="0" rtlCol="0" anchor="t">
            <a:spAutoFit/>
          </a:bodyPr>
          <a:lstStyle/>
          <a:p>
            <a:pPr algn="just" defTabSz="609630">
              <a:lnSpc>
                <a:spcPts val="1945"/>
              </a:lnSpc>
            </a:pPr>
            <a:r>
              <a:rPr lang="en-US" sz="1389" b="1">
                <a:solidFill>
                  <a:srgbClr val="163960"/>
                </a:solidFill>
                <a:latin typeface="Roboto Bold"/>
                <a:ea typeface="Roboto Bold"/>
                <a:cs typeface="Roboto Bold"/>
                <a:sym typeface="Roboto Bold"/>
              </a:rPr>
              <a:t>Scan to Learn More</a:t>
            </a:r>
          </a:p>
        </p:txBody>
      </p:sp>
      <p:sp>
        <p:nvSpPr>
          <p:cNvPr id="30" name="TextBox 30"/>
          <p:cNvSpPr txBox="1"/>
          <p:nvPr/>
        </p:nvSpPr>
        <p:spPr>
          <a:xfrm>
            <a:off x="1154281" y="2309076"/>
            <a:ext cx="8104356" cy="1642566"/>
          </a:xfrm>
          <a:prstGeom prst="rect">
            <a:avLst/>
          </a:prstGeom>
        </p:spPr>
        <p:txBody>
          <a:bodyPr lIns="0" tIns="0" rIns="0" bIns="0" rtlCol="0" anchor="t">
            <a:spAutoFit/>
          </a:bodyPr>
          <a:lstStyle/>
          <a:p>
            <a:pPr marL="374246" lvl="1" indent="-187123" defTabSz="609630">
              <a:lnSpc>
                <a:spcPts val="3346"/>
              </a:lnSpc>
              <a:buFont typeface="Arial"/>
              <a:buChar char="•"/>
            </a:pPr>
            <a:r>
              <a:rPr lang="en-US" sz="1733" spc="1">
                <a:solidFill>
                  <a:srgbClr val="163960"/>
                </a:solidFill>
                <a:latin typeface="Roboto"/>
                <a:ea typeface="Roboto"/>
                <a:cs typeface="Roboto"/>
                <a:sym typeface="Roboto"/>
              </a:rPr>
              <a:t>Design and launch ambitious research with significant funding.</a:t>
            </a:r>
          </a:p>
          <a:p>
            <a:pPr marL="374246" lvl="1" indent="-187123" defTabSz="609630">
              <a:lnSpc>
                <a:spcPts val="3346"/>
              </a:lnSpc>
              <a:buFont typeface="Arial"/>
              <a:buChar char="•"/>
            </a:pPr>
            <a:r>
              <a:rPr lang="en-US" sz="1733" spc="1">
                <a:solidFill>
                  <a:srgbClr val="163960"/>
                </a:solidFill>
                <a:latin typeface="Roboto"/>
                <a:ea typeface="Roboto"/>
                <a:cs typeface="Roboto"/>
                <a:sym typeface="Roboto"/>
              </a:rPr>
              <a:t>Collaborate with top minds across academia, industry, and government.</a:t>
            </a:r>
          </a:p>
          <a:p>
            <a:pPr marL="374246" lvl="1" indent="-187123" defTabSz="609630">
              <a:lnSpc>
                <a:spcPts val="3346"/>
              </a:lnSpc>
              <a:buFont typeface="Arial"/>
              <a:buChar char="•"/>
            </a:pPr>
            <a:r>
              <a:rPr lang="en-US" sz="1733" spc="1">
                <a:solidFill>
                  <a:srgbClr val="163960"/>
                </a:solidFill>
                <a:latin typeface="Roboto"/>
                <a:ea typeface="Roboto"/>
                <a:cs typeface="Roboto"/>
                <a:sym typeface="Roboto"/>
              </a:rPr>
              <a:t>Drive Breakthroughs: From concept to demonstration in just 2-4 years.</a:t>
            </a:r>
          </a:p>
          <a:p>
            <a:pPr marL="374246" lvl="1" indent="-187123" defTabSz="609630">
              <a:lnSpc>
                <a:spcPts val="3346"/>
              </a:lnSpc>
              <a:buFont typeface="Arial"/>
              <a:buChar char="•"/>
            </a:pPr>
            <a:r>
              <a:rPr lang="en-US" sz="1733" spc="1">
                <a:solidFill>
                  <a:srgbClr val="163960"/>
                </a:solidFill>
                <a:latin typeface="Roboto"/>
                <a:ea typeface="Roboto"/>
                <a:cs typeface="Roboto"/>
                <a:sym typeface="Roboto"/>
              </a:rPr>
              <a:t>Shape fields and deliver national security advantages.</a:t>
            </a:r>
          </a:p>
        </p:txBody>
      </p:sp>
      <p:pic>
        <p:nvPicPr>
          <p:cNvPr id="31" name="Picture 30">
            <a:extLst>
              <a:ext uri="{FF2B5EF4-FFF2-40B4-BE49-F238E27FC236}">
                <a16:creationId xmlns:a16="http://schemas.microsoft.com/office/drawing/2014/main" id="{67B21800-E588-45E8-C554-2DB3EABFA56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1001" y="112209"/>
            <a:ext cx="1241441" cy="691068"/>
          </a:xfrm>
          <a:prstGeom prst="rect">
            <a:avLst/>
          </a:prstGeom>
        </p:spPr>
      </p:pic>
      <p:sp>
        <p:nvSpPr>
          <p:cNvPr id="34" name="Slide Number Placeholder 2">
            <a:extLst>
              <a:ext uri="{FF2B5EF4-FFF2-40B4-BE49-F238E27FC236}">
                <a16:creationId xmlns:a16="http://schemas.microsoft.com/office/drawing/2014/main" id="{B512EEC5-8847-F62F-FE19-0B379D638E05}"/>
              </a:ext>
            </a:extLst>
          </p:cNvPr>
          <p:cNvSpPr txBox="1">
            <a:spLocks/>
          </p:cNvSpPr>
          <p:nvPr/>
        </p:nvSpPr>
        <p:spPr>
          <a:xfrm>
            <a:off x="10803240" y="6553200"/>
            <a:ext cx="1016000" cy="292102"/>
          </a:xfrm>
          <a:prstGeom prst="rect">
            <a:avLst/>
          </a:prstGeom>
        </p:spPr>
        <p:txBody>
          <a:bodyPr vert="horz" wrap="square" lIns="60960" tIns="30480" rIns="60960" bIns="30480" numCol="1" anchor="ctr" anchorCtr="0" compatLnSpc="1">
            <a:prstTxWarp prst="textNoShape">
              <a:avLst/>
            </a:prstTxWarp>
          </a:bodyPr>
          <a:lstStyle>
            <a:defPPr>
              <a:defRPr lang="en-US"/>
            </a:defPPr>
            <a:lvl1pPr marL="0" algn="r" defTabSz="914400" rtl="0" eaLnBrk="1" latinLnBrk="0" hangingPunct="1">
              <a:defRPr sz="1800" kern="1200" baseline="0">
                <a:solidFill>
                  <a:srgbClr val="898989"/>
                </a:solidFill>
                <a:latin typeface="Tahoma"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231CC523-8BC6-4921-807A-66BD262F34AB}" type="slidenum">
              <a:rPr lang="en-US" sz="1200"/>
              <a:pPr defTabSz="914446">
                <a:defRPr/>
              </a:pPr>
              <a:t>21</a:t>
            </a:fld>
            <a:endParaRPr lang="en-US" sz="1200"/>
          </a:p>
        </p:txBody>
      </p:sp>
      <p:sp>
        <p:nvSpPr>
          <p:cNvPr id="2" name="TextBox 1">
            <a:extLst>
              <a:ext uri="{FF2B5EF4-FFF2-40B4-BE49-F238E27FC236}">
                <a16:creationId xmlns:a16="http://schemas.microsoft.com/office/drawing/2014/main" id="{516591C4-269F-E458-D683-460E6B72C0D3}"/>
              </a:ext>
            </a:extLst>
          </p:cNvPr>
          <p:cNvSpPr txBox="1"/>
          <p:nvPr/>
        </p:nvSpPr>
        <p:spPr>
          <a:xfrm>
            <a:off x="8681248" y="4571788"/>
            <a:ext cx="3280037" cy="235898"/>
          </a:xfrm>
          <a:prstGeom prst="rect">
            <a:avLst/>
          </a:prstGeom>
          <a:noFill/>
        </p:spPr>
        <p:txBody>
          <a:bodyPr wrap="square">
            <a:spAutoFit/>
          </a:bodyPr>
          <a:lstStyle/>
          <a:p>
            <a:pPr algn="ctr" defTabSz="609630"/>
            <a:r>
              <a:rPr lang="en-US" sz="933">
                <a:solidFill>
                  <a:srgbClr val="163960"/>
                </a:solidFill>
                <a:latin typeface="Roboto" panose="02000000000000000000" pitchFamily="2" charset="0"/>
                <a:ea typeface="Roboto" panose="02000000000000000000" pitchFamily="2" charset="0"/>
                <a:cs typeface="Roboto" panose="02000000000000000000" pitchFamily="2" charset="0"/>
              </a:rPr>
              <a:t>https://www.darpa.mil/careers/program-manager#what</a:t>
            </a:r>
          </a:p>
        </p:txBody>
      </p:sp>
      <p:sp>
        <p:nvSpPr>
          <p:cNvPr id="4" name="Footer Placeholder 1">
            <a:extLst>
              <a:ext uri="{FF2B5EF4-FFF2-40B4-BE49-F238E27FC236}">
                <a16:creationId xmlns:a16="http://schemas.microsoft.com/office/drawing/2014/main" id="{4D0F5A68-DE03-0B31-6523-401E3E5DBA46}"/>
              </a:ext>
            </a:extLst>
          </p:cNvPr>
          <p:cNvSpPr txBox="1">
            <a:spLocks/>
          </p:cNvSpPr>
          <p:nvPr/>
        </p:nvSpPr>
        <p:spPr>
          <a:xfrm>
            <a:off x="1778000" y="6550026"/>
            <a:ext cx="8636000" cy="2984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Distribution Statement ‘A’ (Approved for Public Release, Distribution Unlimited)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3BB26-6CD1-F773-E84D-3D5288B47DCB}"/>
            </a:ext>
          </a:extLst>
        </p:cNvPr>
        <p:cNvGrpSpPr/>
        <p:nvPr/>
      </p:nvGrpSpPr>
      <p:grpSpPr>
        <a:xfrm>
          <a:off x="0" y="0"/>
          <a:ext cx="0" cy="0"/>
          <a:chOff x="0" y="0"/>
          <a:chExt cx="0" cy="0"/>
        </a:xfrm>
      </p:grpSpPr>
      <p:sp>
        <p:nvSpPr>
          <p:cNvPr id="7" name="AutoShape 7">
            <a:extLst>
              <a:ext uri="{FF2B5EF4-FFF2-40B4-BE49-F238E27FC236}">
                <a16:creationId xmlns:a16="http://schemas.microsoft.com/office/drawing/2014/main" id="{EBA24B2F-0258-71A6-54B8-04BBD2BBB4B1}"/>
              </a:ext>
            </a:extLst>
          </p:cNvPr>
          <p:cNvSpPr/>
          <p:nvPr/>
        </p:nvSpPr>
        <p:spPr>
          <a:xfrm>
            <a:off x="11846977" y="2436077"/>
            <a:ext cx="0" cy="5961359"/>
          </a:xfrm>
          <a:prstGeom prst="line">
            <a:avLst/>
          </a:prstGeom>
          <a:ln w="57150" cap="flat">
            <a:solidFill>
              <a:srgbClr val="16396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AutoShape 8">
            <a:extLst>
              <a:ext uri="{FF2B5EF4-FFF2-40B4-BE49-F238E27FC236}">
                <a16:creationId xmlns:a16="http://schemas.microsoft.com/office/drawing/2014/main" id="{2444F1D5-212E-F951-981E-9F81A3D9278E}"/>
              </a:ext>
            </a:extLst>
          </p:cNvPr>
          <p:cNvSpPr/>
          <p:nvPr/>
        </p:nvSpPr>
        <p:spPr>
          <a:xfrm>
            <a:off x="1525511" y="5735613"/>
            <a:ext cx="10672839" cy="0"/>
          </a:xfrm>
          <a:prstGeom prst="line">
            <a:avLst/>
          </a:prstGeom>
          <a:ln w="57150" cap="flat">
            <a:solidFill>
              <a:srgbClr val="16396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1" name="Group 11">
            <a:extLst>
              <a:ext uri="{FF2B5EF4-FFF2-40B4-BE49-F238E27FC236}">
                <a16:creationId xmlns:a16="http://schemas.microsoft.com/office/drawing/2014/main" id="{18E838DA-2863-6DBF-1C97-F16E2853B793}"/>
              </a:ext>
            </a:extLst>
          </p:cNvPr>
          <p:cNvGrpSpPr/>
          <p:nvPr/>
        </p:nvGrpSpPr>
        <p:grpSpPr>
          <a:xfrm>
            <a:off x="4874332" y="5853025"/>
            <a:ext cx="2443337" cy="206916"/>
            <a:chOff x="0" y="-28575"/>
            <a:chExt cx="4886673" cy="413833"/>
          </a:xfrm>
        </p:grpSpPr>
        <p:sp>
          <p:nvSpPr>
            <p:cNvPr id="12" name="Freeform 12">
              <a:extLst>
                <a:ext uri="{FF2B5EF4-FFF2-40B4-BE49-F238E27FC236}">
                  <a16:creationId xmlns:a16="http://schemas.microsoft.com/office/drawing/2014/main" id="{9452EB97-59F3-5101-2223-C0B77FA556E1}"/>
                </a:ext>
              </a:extLst>
            </p:cNvPr>
            <p:cNvSpPr/>
            <p:nvPr/>
          </p:nvSpPr>
          <p:spPr>
            <a:xfrm>
              <a:off x="0" y="57128"/>
              <a:ext cx="441005" cy="287856"/>
            </a:xfrm>
            <a:custGeom>
              <a:avLst/>
              <a:gdLst/>
              <a:ahLst/>
              <a:cxnLst/>
              <a:rect l="l" t="t" r="r" b="b"/>
              <a:pathLst>
                <a:path w="441005" h="287856">
                  <a:moveTo>
                    <a:pt x="0" y="0"/>
                  </a:moveTo>
                  <a:lnTo>
                    <a:pt x="441005" y="0"/>
                  </a:lnTo>
                  <a:lnTo>
                    <a:pt x="441005" y="287856"/>
                  </a:lnTo>
                  <a:lnTo>
                    <a:pt x="0" y="28785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13" name="TextBox 13">
              <a:extLst>
                <a:ext uri="{FF2B5EF4-FFF2-40B4-BE49-F238E27FC236}">
                  <a16:creationId xmlns:a16="http://schemas.microsoft.com/office/drawing/2014/main" id="{95AB963D-3B51-B846-BB0D-FB7D2EEAB6AE}"/>
                </a:ext>
              </a:extLst>
            </p:cNvPr>
            <p:cNvSpPr txBox="1"/>
            <p:nvPr/>
          </p:nvSpPr>
          <p:spPr>
            <a:xfrm>
              <a:off x="561896" y="-28575"/>
              <a:ext cx="4324777" cy="413833"/>
            </a:xfrm>
            <a:prstGeom prst="rect">
              <a:avLst/>
            </a:prstGeom>
          </p:spPr>
          <p:txBody>
            <a:bodyPr lIns="0" tIns="0" rIns="0" bIns="0" rtlCol="0" anchor="t">
              <a:spAutoFit/>
            </a:bodyPr>
            <a:lstStyle/>
            <a:p>
              <a:pPr defTabSz="609630">
                <a:lnSpc>
                  <a:spcPts val="1693"/>
                </a:lnSpc>
              </a:pPr>
              <a:r>
                <a:rPr lang="en-US" sz="1354">
                  <a:solidFill>
                    <a:srgbClr val="163960"/>
                  </a:solidFill>
                  <a:latin typeface="Roboto"/>
                  <a:ea typeface="Roboto"/>
                  <a:cs typeface="Roboto"/>
                  <a:sym typeface="Roboto"/>
                </a:rPr>
                <a:t>BTO_Recruiting@darpa.mil</a:t>
              </a:r>
            </a:p>
          </p:txBody>
        </p:sp>
      </p:grpSp>
      <p:grpSp>
        <p:nvGrpSpPr>
          <p:cNvPr id="14" name="Group 14">
            <a:extLst>
              <a:ext uri="{FF2B5EF4-FFF2-40B4-BE49-F238E27FC236}">
                <a16:creationId xmlns:a16="http://schemas.microsoft.com/office/drawing/2014/main" id="{286FEC5A-472E-2FA9-4BD2-DE9E45AECFC3}"/>
              </a:ext>
            </a:extLst>
          </p:cNvPr>
          <p:cNvGrpSpPr/>
          <p:nvPr/>
        </p:nvGrpSpPr>
        <p:grpSpPr>
          <a:xfrm>
            <a:off x="9416068" y="2436076"/>
            <a:ext cx="1827901" cy="393346"/>
            <a:chOff x="0" y="0"/>
            <a:chExt cx="701605" cy="150978"/>
          </a:xfrm>
        </p:grpSpPr>
        <p:sp>
          <p:nvSpPr>
            <p:cNvPr id="15" name="Freeform 15">
              <a:extLst>
                <a:ext uri="{FF2B5EF4-FFF2-40B4-BE49-F238E27FC236}">
                  <a16:creationId xmlns:a16="http://schemas.microsoft.com/office/drawing/2014/main" id="{68765D34-65D0-8BF6-F975-43ADABE87998}"/>
                </a:ext>
              </a:extLst>
            </p:cNvPr>
            <p:cNvSpPr/>
            <p:nvPr/>
          </p:nvSpPr>
          <p:spPr>
            <a:xfrm>
              <a:off x="0" y="0"/>
              <a:ext cx="701605" cy="150978"/>
            </a:xfrm>
            <a:custGeom>
              <a:avLst/>
              <a:gdLst/>
              <a:ahLst/>
              <a:cxnLst/>
              <a:rect l="l" t="t" r="r" b="b"/>
              <a:pathLst>
                <a:path w="701605" h="150978">
                  <a:moveTo>
                    <a:pt x="0" y="0"/>
                  </a:moveTo>
                  <a:lnTo>
                    <a:pt x="701605" y="0"/>
                  </a:lnTo>
                  <a:lnTo>
                    <a:pt x="701605" y="150978"/>
                  </a:lnTo>
                  <a:lnTo>
                    <a:pt x="0" y="150978"/>
                  </a:lnTo>
                  <a:close/>
                </a:path>
              </a:pathLst>
            </a:custGeom>
            <a:solidFill>
              <a:srgbClr val="FFFFFF"/>
            </a:solidFill>
          </p:spPr>
          <p:txBody>
            <a:bodyPr/>
            <a:lstStyle/>
            <a:p>
              <a:pPr defTabSz="609630"/>
              <a:endParaRPr lang="en-US" sz="1200">
                <a:solidFill>
                  <a:prstClr val="black"/>
                </a:solidFill>
                <a:latin typeface="Calibri"/>
              </a:endParaRPr>
            </a:p>
          </p:txBody>
        </p:sp>
        <p:sp>
          <p:nvSpPr>
            <p:cNvPr id="16" name="TextBox 16">
              <a:extLst>
                <a:ext uri="{FF2B5EF4-FFF2-40B4-BE49-F238E27FC236}">
                  <a16:creationId xmlns:a16="http://schemas.microsoft.com/office/drawing/2014/main" id="{1A1CAFFF-F236-5E18-07F4-857FDD296955}"/>
                </a:ext>
              </a:extLst>
            </p:cNvPr>
            <p:cNvSpPr txBox="1"/>
            <p:nvPr/>
          </p:nvSpPr>
          <p:spPr>
            <a:xfrm>
              <a:off x="0" y="-38100"/>
              <a:ext cx="701605" cy="189078"/>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21" name="Group 21">
            <a:extLst>
              <a:ext uri="{FF2B5EF4-FFF2-40B4-BE49-F238E27FC236}">
                <a16:creationId xmlns:a16="http://schemas.microsoft.com/office/drawing/2014/main" id="{72F7D996-95EF-CA35-A7F2-672E0B2784BA}"/>
              </a:ext>
            </a:extLst>
          </p:cNvPr>
          <p:cNvGrpSpPr/>
          <p:nvPr/>
        </p:nvGrpSpPr>
        <p:grpSpPr>
          <a:xfrm>
            <a:off x="1090525" y="2338517"/>
            <a:ext cx="9211799" cy="3279686"/>
            <a:chOff x="0" y="0"/>
            <a:chExt cx="2279669" cy="524228"/>
          </a:xfrm>
        </p:grpSpPr>
        <p:sp>
          <p:nvSpPr>
            <p:cNvPr id="22" name="Freeform 22">
              <a:extLst>
                <a:ext uri="{FF2B5EF4-FFF2-40B4-BE49-F238E27FC236}">
                  <a16:creationId xmlns:a16="http://schemas.microsoft.com/office/drawing/2014/main" id="{75612185-231D-B314-E36E-6268B44C672B}"/>
                </a:ext>
              </a:extLst>
            </p:cNvPr>
            <p:cNvSpPr/>
            <p:nvPr/>
          </p:nvSpPr>
          <p:spPr>
            <a:xfrm>
              <a:off x="0" y="0"/>
              <a:ext cx="2279669" cy="524228"/>
            </a:xfrm>
            <a:custGeom>
              <a:avLst/>
              <a:gdLst/>
              <a:ahLst/>
              <a:cxnLst/>
              <a:rect l="l" t="t" r="r" b="b"/>
              <a:pathLst>
                <a:path w="2279669" h="524228">
                  <a:moveTo>
                    <a:pt x="0" y="0"/>
                  </a:moveTo>
                  <a:lnTo>
                    <a:pt x="2279669" y="0"/>
                  </a:lnTo>
                  <a:lnTo>
                    <a:pt x="2279669" y="524228"/>
                  </a:lnTo>
                  <a:lnTo>
                    <a:pt x="0" y="524228"/>
                  </a:lnTo>
                  <a:close/>
                </a:path>
              </a:pathLst>
            </a:custGeom>
            <a:solidFill>
              <a:srgbClr val="163960"/>
            </a:solidFill>
          </p:spPr>
          <p:txBody>
            <a:bodyPr/>
            <a:lstStyle/>
            <a:p>
              <a:pPr defTabSz="609630"/>
              <a:endParaRPr lang="en-US" sz="1200">
                <a:solidFill>
                  <a:prstClr val="black"/>
                </a:solidFill>
                <a:latin typeface="Calibri"/>
              </a:endParaRPr>
            </a:p>
          </p:txBody>
        </p:sp>
        <p:sp>
          <p:nvSpPr>
            <p:cNvPr id="23" name="TextBox 23">
              <a:extLst>
                <a:ext uri="{FF2B5EF4-FFF2-40B4-BE49-F238E27FC236}">
                  <a16:creationId xmlns:a16="http://schemas.microsoft.com/office/drawing/2014/main" id="{0F5B32A6-1F1C-A43D-D6A9-B0D94C3CBE91}"/>
                </a:ext>
              </a:extLst>
            </p:cNvPr>
            <p:cNvSpPr txBox="1"/>
            <p:nvPr/>
          </p:nvSpPr>
          <p:spPr>
            <a:xfrm>
              <a:off x="0" y="-19050"/>
              <a:ext cx="2279669" cy="543278"/>
            </a:xfrm>
            <a:prstGeom prst="rect">
              <a:avLst/>
            </a:prstGeom>
          </p:spPr>
          <p:txBody>
            <a:bodyPr lIns="33867" tIns="33867" rIns="33867" bIns="33867" rtlCol="0" anchor="ctr"/>
            <a:lstStyle/>
            <a:p>
              <a:pPr algn="ctr" defTabSz="609630">
                <a:lnSpc>
                  <a:spcPts val="1119"/>
                </a:lnSpc>
              </a:pPr>
              <a:endParaRPr sz="1200">
                <a:solidFill>
                  <a:prstClr val="black"/>
                </a:solidFill>
                <a:latin typeface="Calibri"/>
              </a:endParaRPr>
            </a:p>
          </p:txBody>
        </p:sp>
      </p:grpSp>
      <p:grpSp>
        <p:nvGrpSpPr>
          <p:cNvPr id="24" name="Group 24">
            <a:extLst>
              <a:ext uri="{FF2B5EF4-FFF2-40B4-BE49-F238E27FC236}">
                <a16:creationId xmlns:a16="http://schemas.microsoft.com/office/drawing/2014/main" id="{E281ACD8-7950-5126-113C-A01AF3E5B7E0}"/>
              </a:ext>
            </a:extLst>
          </p:cNvPr>
          <p:cNvGrpSpPr/>
          <p:nvPr/>
        </p:nvGrpSpPr>
        <p:grpSpPr>
          <a:xfrm>
            <a:off x="1216145" y="2275314"/>
            <a:ext cx="9211799" cy="3074443"/>
            <a:chOff x="0" y="0"/>
            <a:chExt cx="2279669" cy="512857"/>
          </a:xfrm>
        </p:grpSpPr>
        <p:sp>
          <p:nvSpPr>
            <p:cNvPr id="25" name="Freeform 25">
              <a:extLst>
                <a:ext uri="{FF2B5EF4-FFF2-40B4-BE49-F238E27FC236}">
                  <a16:creationId xmlns:a16="http://schemas.microsoft.com/office/drawing/2014/main" id="{AF3C98E9-3B3C-094C-678B-A44FF5E4D910}"/>
                </a:ext>
              </a:extLst>
            </p:cNvPr>
            <p:cNvSpPr/>
            <p:nvPr/>
          </p:nvSpPr>
          <p:spPr>
            <a:xfrm>
              <a:off x="0" y="0"/>
              <a:ext cx="2279669" cy="512857"/>
            </a:xfrm>
            <a:custGeom>
              <a:avLst/>
              <a:gdLst/>
              <a:ahLst/>
              <a:cxnLst/>
              <a:rect l="l" t="t" r="r" b="b"/>
              <a:pathLst>
                <a:path w="2279669" h="512857">
                  <a:moveTo>
                    <a:pt x="0" y="0"/>
                  </a:moveTo>
                  <a:lnTo>
                    <a:pt x="2279669" y="0"/>
                  </a:lnTo>
                  <a:lnTo>
                    <a:pt x="2279669" y="512857"/>
                  </a:lnTo>
                  <a:lnTo>
                    <a:pt x="0" y="512857"/>
                  </a:lnTo>
                  <a:close/>
                </a:path>
              </a:pathLst>
            </a:custGeom>
            <a:solidFill>
              <a:srgbClr val="BDD9EC"/>
            </a:solidFill>
          </p:spPr>
          <p:txBody>
            <a:bodyPr/>
            <a:lstStyle/>
            <a:p>
              <a:pPr defTabSz="609630"/>
              <a:endParaRPr lang="en-US" sz="1200">
                <a:solidFill>
                  <a:prstClr val="black"/>
                </a:solidFill>
                <a:latin typeface="Calibri"/>
              </a:endParaRPr>
            </a:p>
          </p:txBody>
        </p:sp>
        <p:sp>
          <p:nvSpPr>
            <p:cNvPr id="26" name="TextBox 26">
              <a:extLst>
                <a:ext uri="{FF2B5EF4-FFF2-40B4-BE49-F238E27FC236}">
                  <a16:creationId xmlns:a16="http://schemas.microsoft.com/office/drawing/2014/main" id="{E688D2F9-3DA0-7CDF-EC6E-6329B2E06858}"/>
                </a:ext>
              </a:extLst>
            </p:cNvPr>
            <p:cNvSpPr txBox="1"/>
            <p:nvPr/>
          </p:nvSpPr>
          <p:spPr>
            <a:xfrm>
              <a:off x="0" y="-19050"/>
              <a:ext cx="2279669" cy="531907"/>
            </a:xfrm>
            <a:prstGeom prst="rect">
              <a:avLst/>
            </a:prstGeom>
          </p:spPr>
          <p:txBody>
            <a:bodyPr lIns="33867" tIns="33867" rIns="33867" bIns="33867" rtlCol="0" anchor="ctr"/>
            <a:lstStyle/>
            <a:p>
              <a:pPr algn="ctr" defTabSz="609630">
                <a:lnSpc>
                  <a:spcPts val="1119"/>
                </a:lnSpc>
              </a:pPr>
              <a:endParaRPr sz="1200">
                <a:solidFill>
                  <a:prstClr val="black"/>
                </a:solidFill>
                <a:latin typeface="Calibri"/>
              </a:endParaRPr>
            </a:p>
          </p:txBody>
        </p:sp>
      </p:grpSp>
      <p:sp>
        <p:nvSpPr>
          <p:cNvPr id="28" name="TextBox 28">
            <a:extLst>
              <a:ext uri="{FF2B5EF4-FFF2-40B4-BE49-F238E27FC236}">
                <a16:creationId xmlns:a16="http://schemas.microsoft.com/office/drawing/2014/main" id="{8AA7F80B-C776-A083-6A3B-DC867C668C8F}"/>
              </a:ext>
            </a:extLst>
          </p:cNvPr>
          <p:cNvSpPr txBox="1"/>
          <p:nvPr/>
        </p:nvSpPr>
        <p:spPr>
          <a:xfrm>
            <a:off x="1154281" y="1380513"/>
            <a:ext cx="7831693" cy="679673"/>
          </a:xfrm>
          <a:prstGeom prst="rect">
            <a:avLst/>
          </a:prstGeom>
        </p:spPr>
        <p:txBody>
          <a:bodyPr lIns="0" tIns="0" rIns="0" bIns="0" rtlCol="0" anchor="t">
            <a:spAutoFit/>
          </a:bodyPr>
          <a:lstStyle/>
          <a:p>
            <a:pPr defTabSz="609630">
              <a:lnSpc>
                <a:spcPts val="3424"/>
              </a:lnSpc>
            </a:pPr>
            <a:r>
              <a:rPr lang="en-US" sz="3200" b="1">
                <a:solidFill>
                  <a:srgbClr val="163960"/>
                </a:solidFill>
                <a:latin typeface="Roboto Bold"/>
                <a:ea typeface="Roboto Bold"/>
                <a:cs typeface="Roboto Bold"/>
                <a:sym typeface="Roboto Bold"/>
              </a:rPr>
              <a:t>Become a DARPA Innovation Fellow</a:t>
            </a:r>
          </a:p>
          <a:p>
            <a:pPr defTabSz="609630">
              <a:lnSpc>
                <a:spcPts val="1855"/>
              </a:lnSpc>
            </a:pPr>
            <a:r>
              <a:rPr lang="en-US" sz="1733" b="1">
                <a:solidFill>
                  <a:srgbClr val="163960"/>
                </a:solidFill>
                <a:latin typeface="Roboto Bold"/>
                <a:ea typeface="Roboto Bold"/>
                <a:cs typeface="Roboto Bold"/>
                <a:sym typeface="Roboto Bold"/>
              </a:rPr>
              <a:t>Shaping tomorrow’s leaders and driving transformative innovation</a:t>
            </a:r>
          </a:p>
        </p:txBody>
      </p:sp>
      <p:sp>
        <p:nvSpPr>
          <p:cNvPr id="30" name="TextBox 30">
            <a:extLst>
              <a:ext uri="{FF2B5EF4-FFF2-40B4-BE49-F238E27FC236}">
                <a16:creationId xmlns:a16="http://schemas.microsoft.com/office/drawing/2014/main" id="{3766F507-BEF0-2255-5845-E8A5C9CB3752}"/>
              </a:ext>
            </a:extLst>
          </p:cNvPr>
          <p:cNvSpPr txBox="1"/>
          <p:nvPr/>
        </p:nvSpPr>
        <p:spPr>
          <a:xfrm>
            <a:off x="1195724" y="2426875"/>
            <a:ext cx="9001400" cy="2400081"/>
          </a:xfrm>
          <a:prstGeom prst="rect">
            <a:avLst/>
          </a:prstGeom>
        </p:spPr>
        <p:txBody>
          <a:bodyPr wrap="square" lIns="0" tIns="0" rIns="0" bIns="0" rtlCol="0" anchor="t">
            <a:spAutoFit/>
          </a:bodyPr>
          <a:lstStyle/>
          <a:p>
            <a:pPr marL="374246" lvl="1" indent="-187123" defTabSz="609630">
              <a:buFont typeface="Arial"/>
              <a:buChar char="•"/>
            </a:pPr>
            <a:r>
              <a:rPr lang="en-US" sz="1733" b="1" spc="1">
                <a:solidFill>
                  <a:srgbClr val="163960"/>
                </a:solidFill>
                <a:latin typeface="Roboto"/>
                <a:ea typeface="Roboto"/>
                <a:cs typeface="Roboto"/>
                <a:sym typeface="Roboto"/>
              </a:rPr>
              <a:t>Unparalleled Mentorship: </a:t>
            </a:r>
            <a:r>
              <a:rPr lang="en-US" sz="1733" spc="1">
                <a:solidFill>
                  <a:srgbClr val="163960"/>
                </a:solidFill>
                <a:latin typeface="Roboto"/>
                <a:ea typeface="Roboto"/>
                <a:cs typeface="Roboto"/>
                <a:sym typeface="Roboto"/>
              </a:rPr>
              <a:t>Fellows receive direct mentorship from top DARPA Program Managers, gaining hands-on experience in program development and strategy.</a:t>
            </a:r>
          </a:p>
          <a:p>
            <a:pPr marL="374246" lvl="1" indent="-187123" defTabSz="609630">
              <a:buFont typeface="Arial"/>
              <a:buChar char="•"/>
            </a:pPr>
            <a:endParaRPr lang="en-US" sz="1733" spc="1">
              <a:solidFill>
                <a:srgbClr val="163960"/>
              </a:solidFill>
              <a:latin typeface="Roboto"/>
              <a:ea typeface="Roboto"/>
              <a:cs typeface="Roboto"/>
              <a:sym typeface="Roboto"/>
            </a:endParaRPr>
          </a:p>
          <a:p>
            <a:pPr marL="374246" lvl="1" indent="-187123" defTabSz="609630">
              <a:buFont typeface="Arial"/>
              <a:buChar char="•"/>
            </a:pPr>
            <a:r>
              <a:rPr lang="en-US" sz="1733" b="1" spc="1">
                <a:solidFill>
                  <a:srgbClr val="163960"/>
                </a:solidFill>
                <a:latin typeface="Roboto"/>
                <a:ea typeface="Roboto"/>
                <a:cs typeface="Roboto"/>
                <a:sym typeface="Roboto"/>
              </a:rPr>
              <a:t>Operational Leadership: </a:t>
            </a:r>
            <a:r>
              <a:rPr lang="en-US" sz="1733" spc="1">
                <a:solidFill>
                  <a:srgbClr val="163960"/>
                </a:solidFill>
                <a:latin typeface="Roboto"/>
                <a:ea typeface="Roboto"/>
                <a:cs typeface="Roboto"/>
                <a:sym typeface="Roboto"/>
              </a:rPr>
              <a:t>Fellows lead self-directed research, manage project portfolios, and initiate projects within their first year to qualify for continued participation.</a:t>
            </a:r>
          </a:p>
          <a:p>
            <a:pPr marL="374246" lvl="1" indent="-187123" defTabSz="609630">
              <a:buFont typeface="Arial"/>
              <a:buChar char="•"/>
            </a:pPr>
            <a:endParaRPr lang="en-US" sz="1733" spc="1">
              <a:solidFill>
                <a:srgbClr val="163960"/>
              </a:solidFill>
              <a:latin typeface="Roboto"/>
              <a:ea typeface="Roboto"/>
              <a:cs typeface="Roboto"/>
              <a:sym typeface="Roboto"/>
            </a:endParaRPr>
          </a:p>
          <a:p>
            <a:pPr marL="374246" lvl="1" indent="-187123" defTabSz="609630">
              <a:buFont typeface="Arial"/>
              <a:buChar char="•"/>
            </a:pPr>
            <a:r>
              <a:rPr lang="en-US" sz="1733" b="1" spc="1">
                <a:solidFill>
                  <a:srgbClr val="163960"/>
                </a:solidFill>
                <a:latin typeface="Roboto"/>
                <a:ea typeface="Roboto"/>
                <a:cs typeface="Roboto"/>
                <a:sym typeface="Roboto"/>
              </a:rPr>
              <a:t>Career-Defining Opportunities: </a:t>
            </a:r>
            <a:r>
              <a:rPr lang="en-US" sz="1733" spc="1">
                <a:solidFill>
                  <a:srgbClr val="163960"/>
                </a:solidFill>
                <a:latin typeface="Roboto"/>
                <a:ea typeface="Roboto"/>
                <a:cs typeface="Roboto"/>
                <a:sym typeface="Roboto"/>
              </a:rPr>
              <a:t>Fellows are supported in transitioning to leadership roles in academia, industry, or government, with security clearance sponsorship for national security opportunities.</a:t>
            </a:r>
          </a:p>
        </p:txBody>
      </p:sp>
      <p:pic>
        <p:nvPicPr>
          <p:cNvPr id="31" name="Picture 30">
            <a:extLst>
              <a:ext uri="{FF2B5EF4-FFF2-40B4-BE49-F238E27FC236}">
                <a16:creationId xmlns:a16="http://schemas.microsoft.com/office/drawing/2014/main" id="{4B014314-4540-B27C-BC25-EFA75F1DABD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1001" y="112209"/>
            <a:ext cx="1241441" cy="691068"/>
          </a:xfrm>
          <a:prstGeom prst="rect">
            <a:avLst/>
          </a:prstGeom>
        </p:spPr>
      </p:pic>
      <p:sp>
        <p:nvSpPr>
          <p:cNvPr id="34" name="Slide Number Placeholder 2">
            <a:extLst>
              <a:ext uri="{FF2B5EF4-FFF2-40B4-BE49-F238E27FC236}">
                <a16:creationId xmlns:a16="http://schemas.microsoft.com/office/drawing/2014/main" id="{C221D673-ABD9-3F50-A68C-688A4B508831}"/>
              </a:ext>
            </a:extLst>
          </p:cNvPr>
          <p:cNvSpPr txBox="1">
            <a:spLocks/>
          </p:cNvSpPr>
          <p:nvPr/>
        </p:nvSpPr>
        <p:spPr>
          <a:xfrm>
            <a:off x="10803240" y="6553200"/>
            <a:ext cx="1016000" cy="292102"/>
          </a:xfrm>
          <a:prstGeom prst="rect">
            <a:avLst/>
          </a:prstGeom>
        </p:spPr>
        <p:txBody>
          <a:bodyPr vert="horz" wrap="square" lIns="60960" tIns="30480" rIns="60960" bIns="30480" numCol="1" anchor="ctr" anchorCtr="0" compatLnSpc="1">
            <a:prstTxWarp prst="textNoShape">
              <a:avLst/>
            </a:prstTxWarp>
          </a:bodyPr>
          <a:lstStyle>
            <a:defPPr>
              <a:defRPr lang="en-US"/>
            </a:defPPr>
            <a:lvl1pPr marL="0" algn="r" defTabSz="914400" rtl="0" eaLnBrk="1" latinLnBrk="0" hangingPunct="1">
              <a:defRPr sz="1800" kern="1200" baseline="0">
                <a:solidFill>
                  <a:srgbClr val="898989"/>
                </a:solidFill>
                <a:latin typeface="Tahoma"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231CC523-8BC6-4921-807A-66BD262F34AB}" type="slidenum">
              <a:rPr lang="en-US" sz="1200"/>
              <a:pPr defTabSz="914446">
                <a:defRPr/>
              </a:pPr>
              <a:t>22</a:t>
            </a:fld>
            <a:endParaRPr lang="en-US" sz="1200"/>
          </a:p>
        </p:txBody>
      </p:sp>
      <p:sp>
        <p:nvSpPr>
          <p:cNvPr id="2" name="Footer Placeholder 1">
            <a:extLst>
              <a:ext uri="{FF2B5EF4-FFF2-40B4-BE49-F238E27FC236}">
                <a16:creationId xmlns:a16="http://schemas.microsoft.com/office/drawing/2014/main" id="{A056982F-46F4-E9C2-DFBB-A8AC7ECDD0E8}"/>
              </a:ext>
            </a:extLst>
          </p:cNvPr>
          <p:cNvSpPr txBox="1">
            <a:spLocks/>
          </p:cNvSpPr>
          <p:nvPr/>
        </p:nvSpPr>
        <p:spPr>
          <a:xfrm>
            <a:off x="1778000" y="6550026"/>
            <a:ext cx="8636000" cy="2984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Distribution Statement ‘A’ (Approved for Public Release, Distribution Unlimited)</a:t>
            </a:r>
          </a:p>
        </p:txBody>
      </p:sp>
    </p:spTree>
    <p:extLst>
      <p:ext uri="{BB962C8B-B14F-4D97-AF65-F5344CB8AC3E}">
        <p14:creationId xmlns:p14="http://schemas.microsoft.com/office/powerpoint/2010/main" val="595416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35D46-D0F1-7702-8C23-BC9703313536}"/>
            </a:ext>
          </a:extLst>
        </p:cNvPr>
        <p:cNvGrpSpPr/>
        <p:nvPr/>
      </p:nvGrpSpPr>
      <p:grpSpPr>
        <a:xfrm>
          <a:off x="0" y="0"/>
          <a:ext cx="0" cy="0"/>
          <a:chOff x="0" y="0"/>
          <a:chExt cx="0" cy="0"/>
        </a:xfrm>
      </p:grpSpPr>
      <p:sp>
        <p:nvSpPr>
          <p:cNvPr id="7" name="AutoShape 7">
            <a:extLst>
              <a:ext uri="{FF2B5EF4-FFF2-40B4-BE49-F238E27FC236}">
                <a16:creationId xmlns:a16="http://schemas.microsoft.com/office/drawing/2014/main" id="{16437004-343D-3711-31E3-36C7CC32B2C2}"/>
              </a:ext>
            </a:extLst>
          </p:cNvPr>
          <p:cNvSpPr/>
          <p:nvPr/>
        </p:nvSpPr>
        <p:spPr>
          <a:xfrm>
            <a:off x="11846977" y="2436077"/>
            <a:ext cx="0" cy="5961359"/>
          </a:xfrm>
          <a:prstGeom prst="line">
            <a:avLst/>
          </a:prstGeom>
          <a:ln w="57150" cap="flat">
            <a:solidFill>
              <a:srgbClr val="163960"/>
            </a:solidFill>
            <a:prstDash val="solid"/>
            <a:headEnd type="none" w="sm" len="sm"/>
            <a:tailEnd type="none" w="sm" len="sm"/>
          </a:ln>
        </p:spPr>
        <p:txBody>
          <a:bodyPr/>
          <a:lstStyle/>
          <a:p>
            <a:endParaRPr lang="en-US" sz="1200"/>
          </a:p>
        </p:txBody>
      </p:sp>
      <p:sp>
        <p:nvSpPr>
          <p:cNvPr id="8" name="AutoShape 8">
            <a:extLst>
              <a:ext uri="{FF2B5EF4-FFF2-40B4-BE49-F238E27FC236}">
                <a16:creationId xmlns:a16="http://schemas.microsoft.com/office/drawing/2014/main" id="{48C5B394-5A33-10BD-4127-2E7BFC0EC6FC}"/>
              </a:ext>
            </a:extLst>
          </p:cNvPr>
          <p:cNvSpPr/>
          <p:nvPr/>
        </p:nvSpPr>
        <p:spPr>
          <a:xfrm>
            <a:off x="1525511" y="5735613"/>
            <a:ext cx="10672839" cy="0"/>
          </a:xfrm>
          <a:prstGeom prst="line">
            <a:avLst/>
          </a:prstGeom>
          <a:ln w="57150" cap="flat">
            <a:solidFill>
              <a:srgbClr val="163960"/>
            </a:solidFill>
            <a:prstDash val="solid"/>
            <a:headEnd type="none" w="sm" len="sm"/>
            <a:tailEnd type="none" w="sm" len="sm"/>
          </a:ln>
        </p:spPr>
        <p:txBody>
          <a:bodyPr/>
          <a:lstStyle/>
          <a:p>
            <a:endParaRPr lang="en-US" sz="1200"/>
          </a:p>
        </p:txBody>
      </p:sp>
      <p:sp>
        <p:nvSpPr>
          <p:cNvPr id="9" name="Freeform 9">
            <a:extLst>
              <a:ext uri="{FF2B5EF4-FFF2-40B4-BE49-F238E27FC236}">
                <a16:creationId xmlns:a16="http://schemas.microsoft.com/office/drawing/2014/main" id="{2F59A4AF-DC6B-1A94-4D8A-A6C260E430DF}"/>
              </a:ext>
            </a:extLst>
          </p:cNvPr>
          <p:cNvSpPr/>
          <p:nvPr/>
        </p:nvSpPr>
        <p:spPr>
          <a:xfrm>
            <a:off x="5557023" y="286969"/>
            <a:ext cx="1113216" cy="619690"/>
          </a:xfrm>
          <a:custGeom>
            <a:avLst/>
            <a:gdLst/>
            <a:ahLst/>
            <a:cxnLst/>
            <a:rect l="l" t="t" r="r" b="b"/>
            <a:pathLst>
              <a:path w="1669824" h="929535">
                <a:moveTo>
                  <a:pt x="0" y="0"/>
                </a:moveTo>
                <a:lnTo>
                  <a:pt x="1669824" y="0"/>
                </a:lnTo>
                <a:lnTo>
                  <a:pt x="1669824" y="929535"/>
                </a:lnTo>
                <a:lnTo>
                  <a:pt x="0" y="929535"/>
                </a:lnTo>
                <a:lnTo>
                  <a:pt x="0" y="0"/>
                </a:lnTo>
                <a:close/>
              </a:path>
            </a:pathLst>
          </a:custGeom>
          <a:blipFill>
            <a:blip r:embed="rId2"/>
            <a:stretch>
              <a:fillRect/>
            </a:stretch>
          </a:blipFill>
        </p:spPr>
        <p:txBody>
          <a:bodyPr/>
          <a:lstStyle/>
          <a:p>
            <a:endParaRPr lang="en-US" sz="1200"/>
          </a:p>
        </p:txBody>
      </p:sp>
      <p:grpSp>
        <p:nvGrpSpPr>
          <p:cNvPr id="13" name="Group 13">
            <a:extLst>
              <a:ext uri="{FF2B5EF4-FFF2-40B4-BE49-F238E27FC236}">
                <a16:creationId xmlns:a16="http://schemas.microsoft.com/office/drawing/2014/main" id="{172224E7-CFDA-CB02-09F3-3178A5353CA4}"/>
              </a:ext>
            </a:extLst>
          </p:cNvPr>
          <p:cNvGrpSpPr/>
          <p:nvPr/>
        </p:nvGrpSpPr>
        <p:grpSpPr>
          <a:xfrm>
            <a:off x="4785169" y="4396687"/>
            <a:ext cx="2621663" cy="661902"/>
            <a:chOff x="0" y="-95283"/>
            <a:chExt cx="4593851" cy="1107728"/>
          </a:xfrm>
        </p:grpSpPr>
        <p:grpSp>
          <p:nvGrpSpPr>
            <p:cNvPr id="14" name="Group 14">
              <a:extLst>
                <a:ext uri="{FF2B5EF4-FFF2-40B4-BE49-F238E27FC236}">
                  <a16:creationId xmlns:a16="http://schemas.microsoft.com/office/drawing/2014/main" id="{300B1D75-3B47-134E-69E3-F96104B01656}"/>
                </a:ext>
              </a:extLst>
            </p:cNvPr>
            <p:cNvGrpSpPr/>
            <p:nvPr/>
          </p:nvGrpSpPr>
          <p:grpSpPr>
            <a:xfrm>
              <a:off x="0" y="67618"/>
              <a:ext cx="4530193" cy="944827"/>
              <a:chOff x="0" y="0"/>
              <a:chExt cx="1358587" cy="283350"/>
            </a:xfrm>
          </p:grpSpPr>
          <p:sp>
            <p:nvSpPr>
              <p:cNvPr id="15" name="Freeform 15">
                <a:extLst>
                  <a:ext uri="{FF2B5EF4-FFF2-40B4-BE49-F238E27FC236}">
                    <a16:creationId xmlns:a16="http://schemas.microsoft.com/office/drawing/2014/main" id="{9A84CBF6-656B-9EA2-B1F7-49E17453A3BC}"/>
                  </a:ext>
                </a:extLst>
              </p:cNvPr>
              <p:cNvSpPr/>
              <p:nvPr/>
            </p:nvSpPr>
            <p:spPr>
              <a:xfrm>
                <a:off x="0" y="0"/>
                <a:ext cx="1358587" cy="283350"/>
              </a:xfrm>
              <a:custGeom>
                <a:avLst/>
                <a:gdLst/>
                <a:ahLst/>
                <a:cxnLst/>
                <a:rect l="l" t="t" r="r" b="b"/>
                <a:pathLst>
                  <a:path w="1358587" h="283350">
                    <a:moveTo>
                      <a:pt x="79751" y="0"/>
                    </a:moveTo>
                    <a:lnTo>
                      <a:pt x="1278836" y="0"/>
                    </a:lnTo>
                    <a:cubicBezTo>
                      <a:pt x="1299987" y="0"/>
                      <a:pt x="1320272" y="8402"/>
                      <a:pt x="1335228" y="23359"/>
                    </a:cubicBezTo>
                    <a:cubicBezTo>
                      <a:pt x="1350185" y="38315"/>
                      <a:pt x="1358587" y="58600"/>
                      <a:pt x="1358587" y="79751"/>
                    </a:cubicBezTo>
                    <a:lnTo>
                      <a:pt x="1358587" y="203598"/>
                    </a:lnTo>
                    <a:cubicBezTo>
                      <a:pt x="1358587" y="224750"/>
                      <a:pt x="1350185" y="245035"/>
                      <a:pt x="1335228" y="259991"/>
                    </a:cubicBezTo>
                    <a:cubicBezTo>
                      <a:pt x="1320272" y="274947"/>
                      <a:pt x="1299987" y="283350"/>
                      <a:pt x="1278836" y="283350"/>
                    </a:cubicBezTo>
                    <a:lnTo>
                      <a:pt x="79751" y="283350"/>
                    </a:lnTo>
                    <a:cubicBezTo>
                      <a:pt x="58600" y="283350"/>
                      <a:pt x="38315" y="274947"/>
                      <a:pt x="23359" y="259991"/>
                    </a:cubicBezTo>
                    <a:cubicBezTo>
                      <a:pt x="8402" y="245035"/>
                      <a:pt x="0" y="224750"/>
                      <a:pt x="0" y="203598"/>
                    </a:cubicBezTo>
                    <a:lnTo>
                      <a:pt x="0" y="79751"/>
                    </a:lnTo>
                    <a:cubicBezTo>
                      <a:pt x="0" y="58600"/>
                      <a:pt x="8402" y="38315"/>
                      <a:pt x="23359" y="23359"/>
                    </a:cubicBezTo>
                    <a:cubicBezTo>
                      <a:pt x="38315" y="8402"/>
                      <a:pt x="58600" y="0"/>
                      <a:pt x="79751" y="0"/>
                    </a:cubicBezTo>
                    <a:close/>
                  </a:path>
                </a:pathLst>
              </a:custGeom>
              <a:solidFill>
                <a:srgbClr val="163960"/>
              </a:solidFill>
            </p:spPr>
            <p:txBody>
              <a:bodyPr/>
              <a:lstStyle/>
              <a:p>
                <a:endParaRPr lang="en-US" sz="1200"/>
              </a:p>
            </p:txBody>
          </p:sp>
          <p:sp>
            <p:nvSpPr>
              <p:cNvPr id="16" name="TextBox 16">
                <a:extLst>
                  <a:ext uri="{FF2B5EF4-FFF2-40B4-BE49-F238E27FC236}">
                    <a16:creationId xmlns:a16="http://schemas.microsoft.com/office/drawing/2014/main" id="{CFF4F0F1-B8DC-7AE6-5C4D-2EB28D8D20A8}"/>
                  </a:ext>
                </a:extLst>
              </p:cNvPr>
              <p:cNvSpPr txBox="1"/>
              <p:nvPr/>
            </p:nvSpPr>
            <p:spPr>
              <a:xfrm>
                <a:off x="0" y="-28575"/>
                <a:ext cx="1358587" cy="311925"/>
              </a:xfrm>
              <a:prstGeom prst="rect">
                <a:avLst/>
              </a:prstGeom>
            </p:spPr>
            <p:txBody>
              <a:bodyPr lIns="31860" tIns="31860" rIns="31860" bIns="31860" rtlCol="0" anchor="ctr"/>
              <a:lstStyle/>
              <a:p>
                <a:pPr algn="ctr">
                  <a:lnSpc>
                    <a:spcPts val="1229"/>
                  </a:lnSpc>
                </a:pPr>
                <a:endParaRPr sz="1200"/>
              </a:p>
            </p:txBody>
          </p:sp>
        </p:grpSp>
        <p:grpSp>
          <p:nvGrpSpPr>
            <p:cNvPr id="17" name="Group 17">
              <a:extLst>
                <a:ext uri="{FF2B5EF4-FFF2-40B4-BE49-F238E27FC236}">
                  <a16:creationId xmlns:a16="http://schemas.microsoft.com/office/drawing/2014/main" id="{85A98141-BBF6-C1D1-37AF-B0173403FD4D}"/>
                </a:ext>
              </a:extLst>
            </p:cNvPr>
            <p:cNvGrpSpPr/>
            <p:nvPr/>
          </p:nvGrpSpPr>
          <p:grpSpPr>
            <a:xfrm>
              <a:off x="63658" y="-95283"/>
              <a:ext cx="4530193" cy="1040110"/>
              <a:chOff x="0" y="-28575"/>
              <a:chExt cx="1358587" cy="311925"/>
            </a:xfrm>
          </p:grpSpPr>
          <p:sp>
            <p:nvSpPr>
              <p:cNvPr id="18" name="Freeform 18">
                <a:extLst>
                  <a:ext uri="{FF2B5EF4-FFF2-40B4-BE49-F238E27FC236}">
                    <a16:creationId xmlns:a16="http://schemas.microsoft.com/office/drawing/2014/main" id="{DE29BC1C-BA2A-B75D-B934-0B7DA0A5046E}"/>
                  </a:ext>
                </a:extLst>
              </p:cNvPr>
              <p:cNvSpPr/>
              <p:nvPr/>
            </p:nvSpPr>
            <p:spPr>
              <a:xfrm>
                <a:off x="0" y="0"/>
                <a:ext cx="1358587" cy="283350"/>
              </a:xfrm>
              <a:custGeom>
                <a:avLst/>
                <a:gdLst/>
                <a:ahLst/>
                <a:cxnLst/>
                <a:rect l="l" t="t" r="r" b="b"/>
                <a:pathLst>
                  <a:path w="1358587" h="283350">
                    <a:moveTo>
                      <a:pt x="79751" y="0"/>
                    </a:moveTo>
                    <a:lnTo>
                      <a:pt x="1278836" y="0"/>
                    </a:lnTo>
                    <a:cubicBezTo>
                      <a:pt x="1299987" y="0"/>
                      <a:pt x="1320272" y="8402"/>
                      <a:pt x="1335228" y="23359"/>
                    </a:cubicBezTo>
                    <a:cubicBezTo>
                      <a:pt x="1350185" y="38315"/>
                      <a:pt x="1358587" y="58600"/>
                      <a:pt x="1358587" y="79751"/>
                    </a:cubicBezTo>
                    <a:lnTo>
                      <a:pt x="1358587" y="203598"/>
                    </a:lnTo>
                    <a:cubicBezTo>
                      <a:pt x="1358587" y="224750"/>
                      <a:pt x="1350185" y="245035"/>
                      <a:pt x="1335228" y="259991"/>
                    </a:cubicBezTo>
                    <a:cubicBezTo>
                      <a:pt x="1320272" y="274947"/>
                      <a:pt x="1299987" y="283350"/>
                      <a:pt x="1278836" y="283350"/>
                    </a:cubicBezTo>
                    <a:lnTo>
                      <a:pt x="79751" y="283350"/>
                    </a:lnTo>
                    <a:cubicBezTo>
                      <a:pt x="58600" y="283350"/>
                      <a:pt x="38315" y="274947"/>
                      <a:pt x="23359" y="259991"/>
                    </a:cubicBezTo>
                    <a:cubicBezTo>
                      <a:pt x="8402" y="245035"/>
                      <a:pt x="0" y="224750"/>
                      <a:pt x="0" y="203598"/>
                    </a:cubicBezTo>
                    <a:lnTo>
                      <a:pt x="0" y="79751"/>
                    </a:lnTo>
                    <a:cubicBezTo>
                      <a:pt x="0" y="58600"/>
                      <a:pt x="8402" y="38315"/>
                      <a:pt x="23359" y="23359"/>
                    </a:cubicBezTo>
                    <a:cubicBezTo>
                      <a:pt x="38315" y="8402"/>
                      <a:pt x="58600" y="0"/>
                      <a:pt x="79751" y="0"/>
                    </a:cubicBezTo>
                    <a:close/>
                  </a:path>
                </a:pathLst>
              </a:custGeom>
              <a:solidFill>
                <a:srgbClr val="C7EEFD"/>
              </a:solidFill>
            </p:spPr>
            <p:txBody>
              <a:bodyPr/>
              <a:lstStyle/>
              <a:p>
                <a:endParaRPr lang="en-US" sz="1200"/>
              </a:p>
            </p:txBody>
          </p:sp>
          <p:sp>
            <p:nvSpPr>
              <p:cNvPr id="19" name="TextBox 19">
                <a:extLst>
                  <a:ext uri="{FF2B5EF4-FFF2-40B4-BE49-F238E27FC236}">
                    <a16:creationId xmlns:a16="http://schemas.microsoft.com/office/drawing/2014/main" id="{71A390BE-7717-636F-E66C-A4180611FE57}"/>
                  </a:ext>
                </a:extLst>
              </p:cNvPr>
              <p:cNvSpPr txBox="1"/>
              <p:nvPr/>
            </p:nvSpPr>
            <p:spPr>
              <a:xfrm>
                <a:off x="0" y="-28575"/>
                <a:ext cx="1358587" cy="311925"/>
              </a:xfrm>
              <a:prstGeom prst="rect">
                <a:avLst/>
              </a:prstGeom>
            </p:spPr>
            <p:txBody>
              <a:bodyPr lIns="31860" tIns="31860" rIns="31860" bIns="31860" rtlCol="0" anchor="ctr"/>
              <a:lstStyle/>
              <a:p>
                <a:pPr algn="ctr">
                  <a:lnSpc>
                    <a:spcPts val="1229"/>
                  </a:lnSpc>
                </a:pPr>
                <a:endParaRPr sz="1200"/>
              </a:p>
            </p:txBody>
          </p:sp>
        </p:grpSp>
        <p:sp>
          <p:nvSpPr>
            <p:cNvPr id="20" name="TextBox 20">
              <a:extLst>
                <a:ext uri="{FF2B5EF4-FFF2-40B4-BE49-F238E27FC236}">
                  <a16:creationId xmlns:a16="http://schemas.microsoft.com/office/drawing/2014/main" id="{502CF518-2148-DDAA-831F-A375507972B7}"/>
                </a:ext>
              </a:extLst>
            </p:cNvPr>
            <p:cNvSpPr txBox="1"/>
            <p:nvPr/>
          </p:nvSpPr>
          <p:spPr>
            <a:xfrm>
              <a:off x="467839" y="149002"/>
              <a:ext cx="3721831" cy="686774"/>
            </a:xfrm>
            <a:prstGeom prst="rect">
              <a:avLst/>
            </a:prstGeom>
          </p:spPr>
          <p:txBody>
            <a:bodyPr lIns="0" tIns="0" rIns="0" bIns="0" rtlCol="0" anchor="t">
              <a:spAutoFit/>
            </a:bodyPr>
            <a:lstStyle/>
            <a:p>
              <a:pPr algn="ctr">
                <a:lnSpc>
                  <a:spcPts val="1611"/>
                </a:lnSpc>
              </a:pPr>
              <a:r>
                <a:rPr lang="en-US" sz="1354" b="1">
                  <a:solidFill>
                    <a:srgbClr val="163960"/>
                  </a:solidFill>
                  <a:latin typeface="Roboto Bold"/>
                  <a:ea typeface="Roboto Bold"/>
                  <a:cs typeface="Roboto Bold"/>
                  <a:sym typeface="Roboto Bold"/>
                </a:rPr>
                <a:t>Learn how you can get involved with BTO!</a:t>
              </a:r>
            </a:p>
          </p:txBody>
        </p:sp>
      </p:grpSp>
      <p:grpSp>
        <p:nvGrpSpPr>
          <p:cNvPr id="21" name="Group 21">
            <a:extLst>
              <a:ext uri="{FF2B5EF4-FFF2-40B4-BE49-F238E27FC236}">
                <a16:creationId xmlns:a16="http://schemas.microsoft.com/office/drawing/2014/main" id="{274F1B00-8CF8-DC2F-9E6C-87884E674B77}"/>
              </a:ext>
            </a:extLst>
          </p:cNvPr>
          <p:cNvGrpSpPr/>
          <p:nvPr/>
        </p:nvGrpSpPr>
        <p:grpSpPr>
          <a:xfrm>
            <a:off x="4928958" y="5853025"/>
            <a:ext cx="2334084" cy="206916"/>
            <a:chOff x="0" y="-28575"/>
            <a:chExt cx="4668167" cy="413833"/>
          </a:xfrm>
        </p:grpSpPr>
        <p:sp>
          <p:nvSpPr>
            <p:cNvPr id="22" name="Freeform 22">
              <a:extLst>
                <a:ext uri="{FF2B5EF4-FFF2-40B4-BE49-F238E27FC236}">
                  <a16:creationId xmlns:a16="http://schemas.microsoft.com/office/drawing/2014/main" id="{4C86DAEE-93B0-93E1-F189-81F37FC77CC9}"/>
                </a:ext>
              </a:extLst>
            </p:cNvPr>
            <p:cNvSpPr/>
            <p:nvPr/>
          </p:nvSpPr>
          <p:spPr>
            <a:xfrm>
              <a:off x="0" y="57128"/>
              <a:ext cx="441005" cy="287856"/>
            </a:xfrm>
            <a:custGeom>
              <a:avLst/>
              <a:gdLst/>
              <a:ahLst/>
              <a:cxnLst/>
              <a:rect l="l" t="t" r="r" b="b"/>
              <a:pathLst>
                <a:path w="441005" h="287856">
                  <a:moveTo>
                    <a:pt x="0" y="0"/>
                  </a:moveTo>
                  <a:lnTo>
                    <a:pt x="441005" y="0"/>
                  </a:lnTo>
                  <a:lnTo>
                    <a:pt x="441005" y="287856"/>
                  </a:lnTo>
                  <a:lnTo>
                    <a:pt x="0" y="28785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3" name="TextBox 23">
              <a:extLst>
                <a:ext uri="{FF2B5EF4-FFF2-40B4-BE49-F238E27FC236}">
                  <a16:creationId xmlns:a16="http://schemas.microsoft.com/office/drawing/2014/main" id="{AA1CD7AF-220E-9BF4-9460-5BD27B762F39}"/>
                </a:ext>
              </a:extLst>
            </p:cNvPr>
            <p:cNvSpPr txBox="1"/>
            <p:nvPr/>
          </p:nvSpPr>
          <p:spPr>
            <a:xfrm>
              <a:off x="561896" y="-28575"/>
              <a:ext cx="4106271" cy="413833"/>
            </a:xfrm>
            <a:prstGeom prst="rect">
              <a:avLst/>
            </a:prstGeom>
          </p:spPr>
          <p:txBody>
            <a:bodyPr lIns="0" tIns="0" rIns="0" bIns="0" rtlCol="0" anchor="t">
              <a:spAutoFit/>
            </a:bodyPr>
            <a:lstStyle/>
            <a:p>
              <a:pPr>
                <a:lnSpc>
                  <a:spcPts val="1693"/>
                </a:lnSpc>
              </a:pPr>
              <a:r>
                <a:rPr lang="en-US" sz="1354">
                  <a:solidFill>
                    <a:srgbClr val="163960"/>
                  </a:solidFill>
                  <a:latin typeface="Roboto"/>
                  <a:ea typeface="Roboto"/>
                  <a:cs typeface="Roboto"/>
                  <a:sym typeface="Roboto"/>
                </a:rPr>
                <a:t>BTO_Outreach@darpa.mil</a:t>
              </a:r>
            </a:p>
          </p:txBody>
        </p:sp>
      </p:grpSp>
      <p:sp>
        <p:nvSpPr>
          <p:cNvPr id="24" name="TextBox 24">
            <a:extLst>
              <a:ext uri="{FF2B5EF4-FFF2-40B4-BE49-F238E27FC236}">
                <a16:creationId xmlns:a16="http://schemas.microsoft.com/office/drawing/2014/main" id="{2ABF5144-B40C-067C-CED5-B4FE9E112E5C}"/>
              </a:ext>
            </a:extLst>
          </p:cNvPr>
          <p:cNvSpPr txBox="1"/>
          <p:nvPr/>
        </p:nvSpPr>
        <p:spPr>
          <a:xfrm>
            <a:off x="2590801" y="2301525"/>
            <a:ext cx="7010398" cy="2039020"/>
          </a:xfrm>
          <a:prstGeom prst="rect">
            <a:avLst/>
          </a:prstGeom>
        </p:spPr>
        <p:txBody>
          <a:bodyPr wrap="square" lIns="0" tIns="0" rIns="0" bIns="0" rtlCol="0" anchor="t">
            <a:spAutoFit/>
          </a:bodyPr>
          <a:lstStyle/>
          <a:p>
            <a:pPr algn="ctr">
              <a:lnSpc>
                <a:spcPts val="5254"/>
              </a:lnSpc>
            </a:pPr>
            <a:r>
              <a:rPr lang="en-US" sz="5416" b="1">
                <a:solidFill>
                  <a:srgbClr val="163960"/>
                </a:solidFill>
                <a:latin typeface="Antonio Ultra-Bold"/>
                <a:ea typeface="Antonio Ultra-Bold"/>
                <a:cs typeface="Antonio Ultra-Bold"/>
                <a:sym typeface="Antonio Ultra-Bold"/>
              </a:rPr>
              <a:t>BTO </a:t>
            </a:r>
          </a:p>
          <a:p>
            <a:pPr algn="ctr">
              <a:lnSpc>
                <a:spcPts val="5254"/>
              </a:lnSpc>
            </a:pPr>
            <a:r>
              <a:rPr lang="en-US" sz="5416" b="1">
                <a:solidFill>
                  <a:srgbClr val="163960"/>
                </a:solidFill>
                <a:latin typeface="Antonio Ultra-Bold"/>
                <a:ea typeface="Antonio Ultra-Bold"/>
                <a:cs typeface="Antonio Ultra-Bold"/>
                <a:sym typeface="Antonio Ultra-Bold"/>
              </a:rPr>
              <a:t>SPECIAL</a:t>
            </a:r>
          </a:p>
          <a:p>
            <a:pPr algn="ctr">
              <a:lnSpc>
                <a:spcPts val="5254"/>
              </a:lnSpc>
            </a:pPr>
            <a:r>
              <a:rPr lang="en-US" sz="5416" b="1">
                <a:solidFill>
                  <a:srgbClr val="163960"/>
                </a:solidFill>
                <a:latin typeface="Antonio Ultra-Bold"/>
                <a:ea typeface="Antonio Ultra-Bold"/>
                <a:cs typeface="Antonio Ultra-Bold"/>
                <a:sym typeface="Antonio Ultra-Bold"/>
              </a:rPr>
              <a:t>OPPORTUNITIES</a:t>
            </a:r>
          </a:p>
        </p:txBody>
      </p:sp>
      <p:sp>
        <p:nvSpPr>
          <p:cNvPr id="3" name="Slide Number Placeholder 2">
            <a:extLst>
              <a:ext uri="{FF2B5EF4-FFF2-40B4-BE49-F238E27FC236}">
                <a16:creationId xmlns:a16="http://schemas.microsoft.com/office/drawing/2014/main" id="{E6409554-71CA-99CD-6257-EBF68AAED9C8}"/>
              </a:ext>
            </a:extLst>
          </p:cNvPr>
          <p:cNvSpPr txBox="1">
            <a:spLocks/>
          </p:cNvSpPr>
          <p:nvPr/>
        </p:nvSpPr>
        <p:spPr>
          <a:xfrm>
            <a:off x="10803240" y="6553200"/>
            <a:ext cx="1016000" cy="292102"/>
          </a:xfrm>
          <a:prstGeom prst="rect">
            <a:avLst/>
          </a:prstGeom>
        </p:spPr>
        <p:txBody>
          <a:bodyPr vert="horz" wrap="square" lIns="60960" tIns="30480" rIns="60960" bIns="30480" numCol="1" anchor="ctr" anchorCtr="0" compatLnSpc="1">
            <a:prstTxWarp prst="textNoShape">
              <a:avLst/>
            </a:prstTxWarp>
          </a:bodyPr>
          <a:lstStyle>
            <a:defPPr>
              <a:defRPr lang="en-US"/>
            </a:defPPr>
            <a:lvl1pPr marL="0" algn="r" defTabSz="914400" rtl="0" eaLnBrk="1" latinLnBrk="0" hangingPunct="1">
              <a:defRPr sz="1800" kern="1200" baseline="0">
                <a:solidFill>
                  <a:srgbClr val="898989"/>
                </a:solidFill>
                <a:latin typeface="Tahoma"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231CC523-8BC6-4921-807A-66BD262F34AB}" type="slidenum">
              <a:rPr lang="en-US" sz="1200"/>
              <a:pPr defTabSz="914446">
                <a:defRPr/>
              </a:pPr>
              <a:t>23</a:t>
            </a:fld>
            <a:endParaRPr lang="en-US" sz="1200"/>
          </a:p>
        </p:txBody>
      </p:sp>
      <p:sp>
        <p:nvSpPr>
          <p:cNvPr id="4" name="Footer Placeholder 1">
            <a:extLst>
              <a:ext uri="{FF2B5EF4-FFF2-40B4-BE49-F238E27FC236}">
                <a16:creationId xmlns:a16="http://schemas.microsoft.com/office/drawing/2014/main" id="{5FB8B740-8483-EF65-8D2C-8AB5E80287DD}"/>
              </a:ext>
            </a:extLst>
          </p:cNvPr>
          <p:cNvSpPr txBox="1">
            <a:spLocks/>
          </p:cNvSpPr>
          <p:nvPr/>
        </p:nvSpPr>
        <p:spPr>
          <a:xfrm>
            <a:off x="1778000" y="6550026"/>
            <a:ext cx="8636000" cy="2984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Distribution Statement ‘A’ (Approved for Public Release, Distribution Unlimited)</a:t>
            </a:r>
            <a:endParaRPr lang="en-US" sz="900" dirty="0"/>
          </a:p>
        </p:txBody>
      </p:sp>
    </p:spTree>
    <p:extLst>
      <p:ext uri="{BB962C8B-B14F-4D97-AF65-F5344CB8AC3E}">
        <p14:creationId xmlns:p14="http://schemas.microsoft.com/office/powerpoint/2010/main" val="1440750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p:nvPr/>
        </p:nvSpPr>
        <p:spPr>
          <a:xfrm>
            <a:off x="6096000" y="112210"/>
            <a:ext cx="0" cy="5961359"/>
          </a:xfrm>
          <a:prstGeom prst="line">
            <a:avLst/>
          </a:prstGeom>
          <a:ln w="57150" cap="flat">
            <a:solidFill>
              <a:srgbClr val="16396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AutoShape 8"/>
          <p:cNvSpPr/>
          <p:nvPr/>
        </p:nvSpPr>
        <p:spPr>
          <a:xfrm>
            <a:off x="833361" y="1295400"/>
            <a:ext cx="10672839" cy="0"/>
          </a:xfrm>
          <a:prstGeom prst="line">
            <a:avLst/>
          </a:prstGeom>
          <a:ln w="57150" cap="flat">
            <a:solidFill>
              <a:srgbClr val="16396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TextBox 11"/>
          <p:cNvSpPr txBox="1"/>
          <p:nvPr/>
        </p:nvSpPr>
        <p:spPr>
          <a:xfrm>
            <a:off x="1457286" y="813825"/>
            <a:ext cx="3283029" cy="410369"/>
          </a:xfrm>
          <a:prstGeom prst="rect">
            <a:avLst/>
          </a:prstGeom>
        </p:spPr>
        <p:txBody>
          <a:bodyPr wrap="square" lIns="0" tIns="0" rIns="0" bIns="0" rtlCol="0" anchor="t">
            <a:spAutoFit/>
          </a:bodyPr>
          <a:lstStyle/>
          <a:p>
            <a:pPr algn="ctr" defTabSz="609630">
              <a:lnSpc>
                <a:spcPts val="3189"/>
              </a:lnSpc>
            </a:pPr>
            <a:r>
              <a:rPr lang="en-US" sz="2980" b="1">
                <a:solidFill>
                  <a:srgbClr val="163960"/>
                </a:solidFill>
                <a:latin typeface="Roboto Bold"/>
                <a:ea typeface="Roboto Bold"/>
                <a:cs typeface="Roboto Bold"/>
                <a:sym typeface="Roboto Bold"/>
              </a:rPr>
              <a:t>ERIS Marketplace</a:t>
            </a:r>
          </a:p>
        </p:txBody>
      </p:sp>
      <p:grpSp>
        <p:nvGrpSpPr>
          <p:cNvPr id="37" name="Group 36">
            <a:extLst>
              <a:ext uri="{FF2B5EF4-FFF2-40B4-BE49-F238E27FC236}">
                <a16:creationId xmlns:a16="http://schemas.microsoft.com/office/drawing/2014/main" id="{E01A14A4-7B57-57C2-3876-8A586417312F}"/>
              </a:ext>
            </a:extLst>
          </p:cNvPr>
          <p:cNvGrpSpPr/>
          <p:nvPr/>
        </p:nvGrpSpPr>
        <p:grpSpPr>
          <a:xfrm>
            <a:off x="209251" y="1568411"/>
            <a:ext cx="2267519" cy="2381725"/>
            <a:chOff x="13160328" y="4907989"/>
            <a:chExt cx="3401279" cy="3572587"/>
          </a:xfrm>
        </p:grpSpPr>
        <p:grpSp>
          <p:nvGrpSpPr>
            <p:cNvPr id="12" name="Group 12"/>
            <p:cNvGrpSpPr/>
            <p:nvPr/>
          </p:nvGrpSpPr>
          <p:grpSpPr>
            <a:xfrm>
              <a:off x="13431917" y="4907989"/>
              <a:ext cx="2719008" cy="585104"/>
              <a:chOff x="0" y="0"/>
              <a:chExt cx="701605" cy="150978"/>
            </a:xfrm>
          </p:grpSpPr>
          <p:sp>
            <p:nvSpPr>
              <p:cNvPr id="13" name="Freeform 13"/>
              <p:cNvSpPr/>
              <p:nvPr/>
            </p:nvSpPr>
            <p:spPr>
              <a:xfrm>
                <a:off x="0" y="0"/>
                <a:ext cx="701605" cy="150978"/>
              </a:xfrm>
              <a:custGeom>
                <a:avLst/>
                <a:gdLst/>
                <a:ahLst/>
                <a:cxnLst/>
                <a:rect l="l" t="t" r="r" b="b"/>
                <a:pathLst>
                  <a:path w="701605" h="150978">
                    <a:moveTo>
                      <a:pt x="0" y="0"/>
                    </a:moveTo>
                    <a:lnTo>
                      <a:pt x="701605" y="0"/>
                    </a:lnTo>
                    <a:lnTo>
                      <a:pt x="701605" y="150978"/>
                    </a:lnTo>
                    <a:lnTo>
                      <a:pt x="0" y="150978"/>
                    </a:lnTo>
                    <a:close/>
                  </a:path>
                </a:pathLst>
              </a:custGeom>
              <a:solidFill>
                <a:srgbClr val="FFFFFF"/>
              </a:solidFill>
            </p:spPr>
            <p:txBody>
              <a:bodyPr/>
              <a:lstStyle/>
              <a:p>
                <a:pPr defTabSz="609630"/>
                <a:endParaRPr lang="en-US" sz="1200">
                  <a:solidFill>
                    <a:prstClr val="black"/>
                  </a:solidFill>
                  <a:latin typeface="Calibri"/>
                </a:endParaRPr>
              </a:p>
            </p:txBody>
          </p:sp>
          <p:sp>
            <p:nvSpPr>
              <p:cNvPr id="14" name="TextBox 14"/>
              <p:cNvSpPr txBox="1"/>
              <p:nvPr/>
            </p:nvSpPr>
            <p:spPr>
              <a:xfrm>
                <a:off x="0" y="-38100"/>
                <a:ext cx="701605" cy="189078"/>
              </a:xfrm>
              <a:prstGeom prst="rect">
                <a:avLst/>
              </a:prstGeom>
            </p:spPr>
            <p:txBody>
              <a:bodyPr lIns="21699" tIns="21699" rIns="21699" bIns="21699" rtlCol="0" anchor="ctr"/>
              <a:lstStyle/>
              <a:p>
                <a:pPr algn="ctr" defTabSz="609630">
                  <a:lnSpc>
                    <a:spcPts val="1680"/>
                  </a:lnSpc>
                </a:pPr>
                <a:endParaRPr sz="1200">
                  <a:solidFill>
                    <a:prstClr val="black"/>
                  </a:solidFill>
                  <a:latin typeface="Calibri"/>
                </a:endParaRPr>
              </a:p>
            </p:txBody>
          </p:sp>
        </p:grpSp>
        <p:grpSp>
          <p:nvGrpSpPr>
            <p:cNvPr id="15" name="Group 15"/>
            <p:cNvGrpSpPr/>
            <p:nvPr/>
          </p:nvGrpSpPr>
          <p:grpSpPr>
            <a:xfrm>
              <a:off x="15948597" y="4907989"/>
              <a:ext cx="613010" cy="585104"/>
              <a:chOff x="0" y="0"/>
              <a:chExt cx="638675" cy="609600"/>
            </a:xfrm>
          </p:grpSpPr>
          <p:sp>
            <p:nvSpPr>
              <p:cNvPr id="16" name="Freeform 16"/>
              <p:cNvSpPr/>
              <p:nvPr/>
            </p:nvSpPr>
            <p:spPr>
              <a:xfrm>
                <a:off x="0" y="0"/>
                <a:ext cx="638675" cy="609600"/>
              </a:xfrm>
              <a:custGeom>
                <a:avLst/>
                <a:gdLst/>
                <a:ahLst/>
                <a:cxnLst/>
                <a:rect l="l" t="t" r="r" b="b"/>
                <a:pathLst>
                  <a:path w="638675" h="609600">
                    <a:moveTo>
                      <a:pt x="435475" y="0"/>
                    </a:moveTo>
                    <a:lnTo>
                      <a:pt x="0" y="0"/>
                    </a:lnTo>
                    <a:lnTo>
                      <a:pt x="203200" y="609600"/>
                    </a:lnTo>
                    <a:lnTo>
                      <a:pt x="638675" y="609600"/>
                    </a:lnTo>
                    <a:lnTo>
                      <a:pt x="435475" y="0"/>
                    </a:lnTo>
                    <a:close/>
                  </a:path>
                </a:pathLst>
              </a:custGeom>
              <a:solidFill>
                <a:srgbClr val="163960"/>
              </a:solidFill>
            </p:spPr>
            <p:txBody>
              <a:bodyPr/>
              <a:lstStyle/>
              <a:p>
                <a:pPr defTabSz="609630"/>
                <a:endParaRPr lang="en-US" sz="1200">
                  <a:solidFill>
                    <a:prstClr val="black"/>
                  </a:solidFill>
                  <a:latin typeface="Calibri"/>
                </a:endParaRPr>
              </a:p>
            </p:txBody>
          </p:sp>
          <p:sp>
            <p:nvSpPr>
              <p:cNvPr id="17" name="TextBox 17"/>
              <p:cNvSpPr txBox="1"/>
              <p:nvPr/>
            </p:nvSpPr>
            <p:spPr>
              <a:xfrm>
                <a:off x="101600" y="-28575"/>
                <a:ext cx="435475" cy="638175"/>
              </a:xfrm>
              <a:prstGeom prst="rect">
                <a:avLst/>
              </a:prstGeom>
            </p:spPr>
            <p:txBody>
              <a:bodyPr lIns="21699" tIns="21699" rIns="21699" bIns="21699" rtlCol="0" anchor="ctr"/>
              <a:lstStyle/>
              <a:p>
                <a:pPr algn="ctr" defTabSz="609630">
                  <a:lnSpc>
                    <a:spcPts val="1138"/>
                  </a:lnSpc>
                </a:pPr>
                <a:endParaRPr sz="1200">
                  <a:solidFill>
                    <a:prstClr val="black"/>
                  </a:solidFill>
                  <a:latin typeface="Calibri"/>
                </a:endParaRPr>
              </a:p>
            </p:txBody>
          </p:sp>
        </p:grpSp>
        <p:sp>
          <p:nvSpPr>
            <p:cNvPr id="18" name="TextBox 18"/>
            <p:cNvSpPr txBox="1"/>
            <p:nvPr/>
          </p:nvSpPr>
          <p:spPr>
            <a:xfrm>
              <a:off x="13548341" y="4996999"/>
              <a:ext cx="2486162" cy="356155"/>
            </a:xfrm>
            <a:prstGeom prst="rect">
              <a:avLst/>
            </a:prstGeom>
          </p:spPr>
          <p:txBody>
            <a:bodyPr lIns="0" tIns="0" rIns="0" bIns="0" rtlCol="0" anchor="t">
              <a:spAutoFit/>
            </a:bodyPr>
            <a:lstStyle/>
            <a:p>
              <a:pPr algn="just" defTabSz="609630">
                <a:lnSpc>
                  <a:spcPts val="1967"/>
                </a:lnSpc>
              </a:pPr>
              <a:r>
                <a:rPr lang="en-US" sz="1405" b="1">
                  <a:solidFill>
                    <a:srgbClr val="163960"/>
                  </a:solidFill>
                  <a:latin typeface="Roboto Bold"/>
                  <a:ea typeface="Roboto Bold"/>
                  <a:cs typeface="Roboto Bold"/>
                  <a:sym typeface="Roboto Bold"/>
                </a:rPr>
                <a:t>Scan to Learn More</a:t>
              </a:r>
            </a:p>
          </p:txBody>
        </p:sp>
        <p:pic>
          <p:nvPicPr>
            <p:cNvPr id="19" name="Picture 1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60328" y="5221504"/>
              <a:ext cx="3259072" cy="3259072"/>
            </a:xfrm>
            <a:prstGeom prst="rect">
              <a:avLst/>
            </a:prstGeom>
          </p:spPr>
        </p:pic>
      </p:grpSp>
      <p:grpSp>
        <p:nvGrpSpPr>
          <p:cNvPr id="20" name="Group 20"/>
          <p:cNvGrpSpPr/>
          <p:nvPr/>
        </p:nvGrpSpPr>
        <p:grpSpPr>
          <a:xfrm>
            <a:off x="2336801" y="2442852"/>
            <a:ext cx="3555363" cy="1138549"/>
            <a:chOff x="0" y="0"/>
            <a:chExt cx="7110727" cy="2277098"/>
          </a:xfrm>
        </p:grpSpPr>
        <p:grpSp>
          <p:nvGrpSpPr>
            <p:cNvPr id="21" name="Group 21"/>
            <p:cNvGrpSpPr/>
            <p:nvPr/>
          </p:nvGrpSpPr>
          <p:grpSpPr>
            <a:xfrm>
              <a:off x="0" y="90611"/>
              <a:ext cx="6992021" cy="2186487"/>
              <a:chOff x="0" y="0"/>
              <a:chExt cx="1077098" cy="336821"/>
            </a:xfrm>
          </p:grpSpPr>
          <p:sp>
            <p:nvSpPr>
              <p:cNvPr id="22" name="Freeform 22"/>
              <p:cNvSpPr/>
              <p:nvPr/>
            </p:nvSpPr>
            <p:spPr>
              <a:xfrm>
                <a:off x="0" y="0"/>
                <a:ext cx="1077098" cy="336821"/>
              </a:xfrm>
              <a:custGeom>
                <a:avLst/>
                <a:gdLst/>
                <a:ahLst/>
                <a:cxnLst/>
                <a:rect l="l" t="t" r="r" b="b"/>
                <a:pathLst>
                  <a:path w="1077098" h="336821">
                    <a:moveTo>
                      <a:pt x="0" y="0"/>
                    </a:moveTo>
                    <a:lnTo>
                      <a:pt x="1077098" y="0"/>
                    </a:lnTo>
                    <a:lnTo>
                      <a:pt x="1077098" y="336821"/>
                    </a:lnTo>
                    <a:lnTo>
                      <a:pt x="0" y="336821"/>
                    </a:lnTo>
                    <a:close/>
                  </a:path>
                </a:pathLst>
              </a:custGeom>
              <a:solidFill>
                <a:srgbClr val="163960"/>
              </a:solidFill>
            </p:spPr>
            <p:txBody>
              <a:bodyPr/>
              <a:lstStyle/>
              <a:p>
                <a:pPr defTabSz="609630"/>
                <a:endParaRPr lang="en-US" sz="1200">
                  <a:solidFill>
                    <a:prstClr val="black"/>
                  </a:solidFill>
                  <a:latin typeface="Calibri"/>
                </a:endParaRPr>
              </a:p>
            </p:txBody>
          </p:sp>
          <p:sp>
            <p:nvSpPr>
              <p:cNvPr id="23" name="TextBox 23"/>
              <p:cNvSpPr txBox="1"/>
              <p:nvPr/>
            </p:nvSpPr>
            <p:spPr>
              <a:xfrm>
                <a:off x="0" y="-19050"/>
                <a:ext cx="1077098" cy="355871"/>
              </a:xfrm>
              <a:prstGeom prst="rect">
                <a:avLst/>
              </a:prstGeom>
            </p:spPr>
            <p:txBody>
              <a:bodyPr lIns="33867" tIns="33867" rIns="33867" bIns="33867" rtlCol="0" anchor="ctr"/>
              <a:lstStyle/>
              <a:p>
                <a:pPr algn="ctr" defTabSz="609630">
                  <a:lnSpc>
                    <a:spcPts val="1119"/>
                  </a:lnSpc>
                </a:pPr>
                <a:endParaRPr sz="1200">
                  <a:solidFill>
                    <a:prstClr val="black"/>
                  </a:solidFill>
                  <a:latin typeface="Calibri"/>
                </a:endParaRPr>
              </a:p>
            </p:txBody>
          </p:sp>
        </p:grpSp>
        <p:grpSp>
          <p:nvGrpSpPr>
            <p:cNvPr id="24" name="Group 24"/>
            <p:cNvGrpSpPr/>
            <p:nvPr/>
          </p:nvGrpSpPr>
          <p:grpSpPr>
            <a:xfrm>
              <a:off x="118706" y="0"/>
              <a:ext cx="6992021" cy="2139060"/>
              <a:chOff x="0" y="0"/>
              <a:chExt cx="1077098" cy="329515"/>
            </a:xfrm>
          </p:grpSpPr>
          <p:sp>
            <p:nvSpPr>
              <p:cNvPr id="25" name="Freeform 25"/>
              <p:cNvSpPr/>
              <p:nvPr/>
            </p:nvSpPr>
            <p:spPr>
              <a:xfrm>
                <a:off x="0" y="0"/>
                <a:ext cx="1077098" cy="329515"/>
              </a:xfrm>
              <a:custGeom>
                <a:avLst/>
                <a:gdLst/>
                <a:ahLst/>
                <a:cxnLst/>
                <a:rect l="l" t="t" r="r" b="b"/>
                <a:pathLst>
                  <a:path w="1077098" h="329515">
                    <a:moveTo>
                      <a:pt x="0" y="0"/>
                    </a:moveTo>
                    <a:lnTo>
                      <a:pt x="1077098" y="0"/>
                    </a:lnTo>
                    <a:lnTo>
                      <a:pt x="1077098" y="329515"/>
                    </a:lnTo>
                    <a:lnTo>
                      <a:pt x="0" y="329515"/>
                    </a:lnTo>
                    <a:close/>
                  </a:path>
                </a:pathLst>
              </a:custGeom>
              <a:solidFill>
                <a:srgbClr val="BDD9EC"/>
              </a:solidFill>
            </p:spPr>
            <p:txBody>
              <a:bodyPr/>
              <a:lstStyle/>
              <a:p>
                <a:pPr defTabSz="609630"/>
                <a:endParaRPr lang="en-US" sz="1200">
                  <a:solidFill>
                    <a:prstClr val="black"/>
                  </a:solidFill>
                  <a:latin typeface="Calibri"/>
                </a:endParaRPr>
              </a:p>
            </p:txBody>
          </p:sp>
          <p:sp>
            <p:nvSpPr>
              <p:cNvPr id="26" name="TextBox 26"/>
              <p:cNvSpPr txBox="1"/>
              <p:nvPr/>
            </p:nvSpPr>
            <p:spPr>
              <a:xfrm>
                <a:off x="0" y="-19050"/>
                <a:ext cx="1077098" cy="348565"/>
              </a:xfrm>
              <a:prstGeom prst="rect">
                <a:avLst/>
              </a:prstGeom>
            </p:spPr>
            <p:txBody>
              <a:bodyPr lIns="33867" tIns="33867" rIns="33867" bIns="33867" rtlCol="0" anchor="ctr"/>
              <a:lstStyle/>
              <a:p>
                <a:pPr algn="ctr" defTabSz="609630">
                  <a:lnSpc>
                    <a:spcPts val="1119"/>
                  </a:lnSpc>
                </a:pPr>
                <a:endParaRPr sz="1200">
                  <a:solidFill>
                    <a:prstClr val="black"/>
                  </a:solidFill>
                  <a:latin typeface="Calibri"/>
                </a:endParaRPr>
              </a:p>
            </p:txBody>
          </p:sp>
        </p:grpSp>
        <p:sp>
          <p:nvSpPr>
            <p:cNvPr id="27" name="TextBox 27"/>
            <p:cNvSpPr txBox="1"/>
            <p:nvPr/>
          </p:nvSpPr>
          <p:spPr>
            <a:xfrm>
              <a:off x="274196" y="202870"/>
              <a:ext cx="3221812" cy="1669944"/>
            </a:xfrm>
            <a:prstGeom prst="rect">
              <a:avLst/>
            </a:prstGeom>
          </p:spPr>
          <p:txBody>
            <a:bodyPr lIns="0" tIns="0" rIns="0" bIns="0" rtlCol="0" anchor="t">
              <a:spAutoFit/>
            </a:bodyPr>
            <a:lstStyle/>
            <a:p>
              <a:pPr algn="ctr" defTabSz="609630">
                <a:lnSpc>
                  <a:spcPts val="1742"/>
                </a:lnSpc>
                <a:spcBef>
                  <a:spcPct val="0"/>
                </a:spcBef>
              </a:pPr>
              <a:r>
                <a:rPr lang="en-US" sz="1244" b="1">
                  <a:solidFill>
                    <a:srgbClr val="163960"/>
                  </a:solidFill>
                  <a:latin typeface="Roboto Bold"/>
                  <a:ea typeface="Roboto Bold"/>
                  <a:cs typeface="Roboto Bold"/>
                  <a:sym typeface="Roboto Bold"/>
                </a:rPr>
                <a:t>Topic Area 4</a:t>
              </a:r>
            </a:p>
            <a:p>
              <a:pPr algn="ctr" defTabSz="609630">
                <a:lnSpc>
                  <a:spcPts val="1244"/>
                </a:lnSpc>
              </a:pPr>
              <a:r>
                <a:rPr lang="en-US" sz="1244">
                  <a:solidFill>
                    <a:srgbClr val="163960"/>
                  </a:solidFill>
                  <a:latin typeface="Roboto"/>
                  <a:ea typeface="Roboto"/>
                  <a:cs typeface="Roboto"/>
                  <a:sym typeface="Roboto"/>
                </a:rPr>
                <a:t>Supports technologies for defense of humans and elements of the bioeconomy. </a:t>
              </a:r>
            </a:p>
          </p:txBody>
        </p:sp>
        <p:sp>
          <p:nvSpPr>
            <p:cNvPr id="28" name="TextBox 28"/>
            <p:cNvSpPr txBox="1"/>
            <p:nvPr/>
          </p:nvSpPr>
          <p:spPr>
            <a:xfrm>
              <a:off x="3740071" y="202870"/>
              <a:ext cx="3251948" cy="1669944"/>
            </a:xfrm>
            <a:prstGeom prst="rect">
              <a:avLst/>
            </a:prstGeom>
          </p:spPr>
          <p:txBody>
            <a:bodyPr lIns="0" tIns="0" rIns="0" bIns="0" rtlCol="0" anchor="t">
              <a:spAutoFit/>
            </a:bodyPr>
            <a:lstStyle/>
            <a:p>
              <a:pPr algn="ctr" defTabSz="609630">
                <a:lnSpc>
                  <a:spcPts val="1742"/>
                </a:lnSpc>
                <a:spcBef>
                  <a:spcPct val="0"/>
                </a:spcBef>
              </a:pPr>
              <a:r>
                <a:rPr lang="en-US" sz="1244" b="1">
                  <a:solidFill>
                    <a:srgbClr val="163960"/>
                  </a:solidFill>
                  <a:latin typeface="Roboto Bold"/>
                  <a:ea typeface="Roboto Bold"/>
                  <a:cs typeface="Roboto Bold"/>
                  <a:sym typeface="Roboto Bold"/>
                </a:rPr>
                <a:t>Topic Area 5</a:t>
              </a:r>
            </a:p>
            <a:p>
              <a:pPr algn="ctr" defTabSz="609630">
                <a:lnSpc>
                  <a:spcPts val="1244"/>
                </a:lnSpc>
              </a:pPr>
              <a:r>
                <a:rPr lang="en-US" sz="1244">
                  <a:solidFill>
                    <a:srgbClr val="163960"/>
                  </a:solidFill>
                  <a:latin typeface="Roboto"/>
                  <a:ea typeface="Roboto"/>
                  <a:cs typeface="Roboto"/>
                  <a:sym typeface="Roboto"/>
                </a:rPr>
                <a:t>Supports technologies for human health and performance optimization. </a:t>
              </a:r>
            </a:p>
          </p:txBody>
        </p:sp>
        <p:sp>
          <p:nvSpPr>
            <p:cNvPr id="29" name="AutoShape 29"/>
            <p:cNvSpPr/>
            <p:nvPr/>
          </p:nvSpPr>
          <p:spPr>
            <a:xfrm>
              <a:off x="3604943" y="398889"/>
              <a:ext cx="12126" cy="1842269"/>
            </a:xfrm>
            <a:prstGeom prst="line">
              <a:avLst/>
            </a:prstGeom>
            <a:ln w="38100" cap="flat">
              <a:solidFill>
                <a:srgbClr val="163960"/>
              </a:solidFill>
              <a:prstDash val="solid"/>
              <a:headEnd type="none" w="sm" len="sm"/>
              <a:tailEnd type="none" w="sm" len="sm"/>
            </a:ln>
          </p:spPr>
          <p:txBody>
            <a:bodyPr/>
            <a:lstStyle/>
            <a:p>
              <a:pPr defTabSz="609630"/>
              <a:endParaRPr lang="en-US" sz="1200">
                <a:solidFill>
                  <a:prstClr val="black"/>
                </a:solidFill>
                <a:latin typeface="Calibri"/>
              </a:endParaRPr>
            </a:p>
          </p:txBody>
        </p:sp>
      </p:grpSp>
      <p:grpSp>
        <p:nvGrpSpPr>
          <p:cNvPr id="32" name="Group 32"/>
          <p:cNvGrpSpPr/>
          <p:nvPr/>
        </p:nvGrpSpPr>
        <p:grpSpPr>
          <a:xfrm>
            <a:off x="2315375" y="5929389"/>
            <a:ext cx="1566852" cy="206916"/>
            <a:chOff x="0" y="-28575"/>
            <a:chExt cx="3133704" cy="413833"/>
          </a:xfrm>
        </p:grpSpPr>
        <p:sp>
          <p:nvSpPr>
            <p:cNvPr id="33" name="Freeform 33"/>
            <p:cNvSpPr/>
            <p:nvPr/>
          </p:nvSpPr>
          <p:spPr>
            <a:xfrm>
              <a:off x="0" y="57128"/>
              <a:ext cx="441005" cy="287856"/>
            </a:xfrm>
            <a:custGeom>
              <a:avLst/>
              <a:gdLst/>
              <a:ahLst/>
              <a:cxnLst/>
              <a:rect l="l" t="t" r="r" b="b"/>
              <a:pathLst>
                <a:path w="441005" h="287856">
                  <a:moveTo>
                    <a:pt x="0" y="0"/>
                  </a:moveTo>
                  <a:lnTo>
                    <a:pt x="441005" y="0"/>
                  </a:lnTo>
                  <a:lnTo>
                    <a:pt x="441005" y="287856"/>
                  </a:lnTo>
                  <a:lnTo>
                    <a:pt x="0" y="28785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4" name="TextBox 34"/>
            <p:cNvSpPr txBox="1"/>
            <p:nvPr/>
          </p:nvSpPr>
          <p:spPr>
            <a:xfrm>
              <a:off x="561896" y="-28575"/>
              <a:ext cx="2571808" cy="413833"/>
            </a:xfrm>
            <a:prstGeom prst="rect">
              <a:avLst/>
            </a:prstGeom>
          </p:spPr>
          <p:txBody>
            <a:bodyPr lIns="0" tIns="0" rIns="0" bIns="0" rtlCol="0" anchor="t">
              <a:spAutoFit/>
            </a:bodyPr>
            <a:lstStyle/>
            <a:p>
              <a:pPr defTabSz="609630">
                <a:lnSpc>
                  <a:spcPts val="1693"/>
                </a:lnSpc>
              </a:pPr>
              <a:r>
                <a:rPr lang="en-US" sz="1354">
                  <a:solidFill>
                    <a:srgbClr val="163960"/>
                  </a:solidFill>
                  <a:latin typeface="Roboto"/>
                  <a:ea typeface="Roboto"/>
                  <a:cs typeface="Roboto"/>
                  <a:sym typeface="Roboto"/>
                </a:rPr>
                <a:t>ERIS@darpa.mil</a:t>
              </a:r>
            </a:p>
          </p:txBody>
        </p:sp>
      </p:grpSp>
      <p:pic>
        <p:nvPicPr>
          <p:cNvPr id="35" name="Picture 34">
            <a:extLst>
              <a:ext uri="{FF2B5EF4-FFF2-40B4-BE49-F238E27FC236}">
                <a16:creationId xmlns:a16="http://schemas.microsoft.com/office/drawing/2014/main" id="{6E0A7DB2-AE85-EB41-AB37-2FB11F9852C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1001" y="112209"/>
            <a:ext cx="1241441" cy="691068"/>
          </a:xfrm>
          <a:prstGeom prst="rect">
            <a:avLst/>
          </a:prstGeom>
        </p:spPr>
      </p:pic>
      <p:grpSp>
        <p:nvGrpSpPr>
          <p:cNvPr id="38" name="Group 37">
            <a:extLst>
              <a:ext uri="{FF2B5EF4-FFF2-40B4-BE49-F238E27FC236}">
                <a16:creationId xmlns:a16="http://schemas.microsoft.com/office/drawing/2014/main" id="{3F8B2A63-4E21-EBF3-380D-7B89A9B40050}"/>
              </a:ext>
            </a:extLst>
          </p:cNvPr>
          <p:cNvGrpSpPr/>
          <p:nvPr/>
        </p:nvGrpSpPr>
        <p:grpSpPr>
          <a:xfrm>
            <a:off x="9093200" y="1555630"/>
            <a:ext cx="2282825" cy="2407285"/>
            <a:chOff x="13835062" y="3654114"/>
            <a:chExt cx="3424238" cy="3610928"/>
          </a:xfrm>
        </p:grpSpPr>
        <p:grpSp>
          <p:nvGrpSpPr>
            <p:cNvPr id="39" name="Group 16">
              <a:extLst>
                <a:ext uri="{FF2B5EF4-FFF2-40B4-BE49-F238E27FC236}">
                  <a16:creationId xmlns:a16="http://schemas.microsoft.com/office/drawing/2014/main" id="{0ED0E222-186D-A5FB-CE50-1C4F4F06C5DE}"/>
                </a:ext>
              </a:extLst>
            </p:cNvPr>
            <p:cNvGrpSpPr/>
            <p:nvPr/>
          </p:nvGrpSpPr>
          <p:grpSpPr>
            <a:xfrm>
              <a:off x="14109664" y="3654114"/>
              <a:ext cx="2754478" cy="592737"/>
              <a:chOff x="0" y="0"/>
              <a:chExt cx="701605" cy="150978"/>
            </a:xfrm>
          </p:grpSpPr>
          <p:sp>
            <p:nvSpPr>
              <p:cNvPr id="45" name="Freeform 17">
                <a:extLst>
                  <a:ext uri="{FF2B5EF4-FFF2-40B4-BE49-F238E27FC236}">
                    <a16:creationId xmlns:a16="http://schemas.microsoft.com/office/drawing/2014/main" id="{367D2E91-6D78-1C2C-5135-AF219B255476}"/>
                  </a:ext>
                </a:extLst>
              </p:cNvPr>
              <p:cNvSpPr/>
              <p:nvPr/>
            </p:nvSpPr>
            <p:spPr>
              <a:xfrm>
                <a:off x="0" y="0"/>
                <a:ext cx="701605" cy="150978"/>
              </a:xfrm>
              <a:custGeom>
                <a:avLst/>
                <a:gdLst/>
                <a:ahLst/>
                <a:cxnLst/>
                <a:rect l="l" t="t" r="r" b="b"/>
                <a:pathLst>
                  <a:path w="701605" h="150978">
                    <a:moveTo>
                      <a:pt x="0" y="0"/>
                    </a:moveTo>
                    <a:lnTo>
                      <a:pt x="701605" y="0"/>
                    </a:lnTo>
                    <a:lnTo>
                      <a:pt x="701605" y="150978"/>
                    </a:lnTo>
                    <a:lnTo>
                      <a:pt x="0" y="150978"/>
                    </a:lnTo>
                    <a:close/>
                  </a:path>
                </a:pathLst>
              </a:custGeom>
              <a:solidFill>
                <a:srgbClr val="FFFFFF"/>
              </a:solidFill>
            </p:spPr>
            <p:txBody>
              <a:bodyPr/>
              <a:lstStyle/>
              <a:p>
                <a:pPr defTabSz="609630"/>
                <a:endParaRPr lang="en-US" sz="1200">
                  <a:solidFill>
                    <a:prstClr val="black"/>
                  </a:solidFill>
                  <a:latin typeface="Calibri"/>
                </a:endParaRPr>
              </a:p>
            </p:txBody>
          </p:sp>
          <p:sp>
            <p:nvSpPr>
              <p:cNvPr id="46" name="TextBox 18">
                <a:extLst>
                  <a:ext uri="{FF2B5EF4-FFF2-40B4-BE49-F238E27FC236}">
                    <a16:creationId xmlns:a16="http://schemas.microsoft.com/office/drawing/2014/main" id="{2A58F9B5-8DFA-D5DA-F523-92AE4F2D3105}"/>
                  </a:ext>
                </a:extLst>
              </p:cNvPr>
              <p:cNvSpPr txBox="1"/>
              <p:nvPr/>
            </p:nvSpPr>
            <p:spPr>
              <a:xfrm>
                <a:off x="0" y="-38100"/>
                <a:ext cx="701605" cy="189078"/>
              </a:xfrm>
              <a:prstGeom prst="rect">
                <a:avLst/>
              </a:prstGeom>
            </p:spPr>
            <p:txBody>
              <a:bodyPr lIns="21699" tIns="21699" rIns="21699" bIns="21699" rtlCol="0" anchor="ctr"/>
              <a:lstStyle/>
              <a:p>
                <a:pPr algn="ctr" defTabSz="609630">
                  <a:lnSpc>
                    <a:spcPts val="1680"/>
                  </a:lnSpc>
                </a:pPr>
                <a:endParaRPr sz="1200">
                  <a:solidFill>
                    <a:prstClr val="black"/>
                  </a:solidFill>
                  <a:latin typeface="Calibri"/>
                </a:endParaRPr>
              </a:p>
            </p:txBody>
          </p:sp>
        </p:grpSp>
        <p:grpSp>
          <p:nvGrpSpPr>
            <p:cNvPr id="40" name="Group 19">
              <a:extLst>
                <a:ext uri="{FF2B5EF4-FFF2-40B4-BE49-F238E27FC236}">
                  <a16:creationId xmlns:a16="http://schemas.microsoft.com/office/drawing/2014/main" id="{23C40E90-AA9E-C17A-CFB1-DD27BFE3894D}"/>
                </a:ext>
              </a:extLst>
            </p:cNvPr>
            <p:cNvGrpSpPr/>
            <p:nvPr/>
          </p:nvGrpSpPr>
          <p:grpSpPr>
            <a:xfrm>
              <a:off x="16638293" y="3654114"/>
              <a:ext cx="621007" cy="592737"/>
              <a:chOff x="0" y="0"/>
              <a:chExt cx="638675" cy="609600"/>
            </a:xfrm>
          </p:grpSpPr>
          <p:sp>
            <p:nvSpPr>
              <p:cNvPr id="43" name="Freeform 20">
                <a:extLst>
                  <a:ext uri="{FF2B5EF4-FFF2-40B4-BE49-F238E27FC236}">
                    <a16:creationId xmlns:a16="http://schemas.microsoft.com/office/drawing/2014/main" id="{CAE85E74-5A3A-2E50-EFD5-2FDF1D1A6E16}"/>
                  </a:ext>
                </a:extLst>
              </p:cNvPr>
              <p:cNvSpPr/>
              <p:nvPr/>
            </p:nvSpPr>
            <p:spPr>
              <a:xfrm>
                <a:off x="0" y="0"/>
                <a:ext cx="638675" cy="609600"/>
              </a:xfrm>
              <a:custGeom>
                <a:avLst/>
                <a:gdLst/>
                <a:ahLst/>
                <a:cxnLst/>
                <a:rect l="l" t="t" r="r" b="b"/>
                <a:pathLst>
                  <a:path w="638675" h="609600">
                    <a:moveTo>
                      <a:pt x="435475" y="0"/>
                    </a:moveTo>
                    <a:lnTo>
                      <a:pt x="0" y="0"/>
                    </a:lnTo>
                    <a:lnTo>
                      <a:pt x="203200" y="609600"/>
                    </a:lnTo>
                    <a:lnTo>
                      <a:pt x="638675" y="609600"/>
                    </a:lnTo>
                    <a:lnTo>
                      <a:pt x="435475" y="0"/>
                    </a:lnTo>
                    <a:close/>
                  </a:path>
                </a:pathLst>
              </a:custGeom>
              <a:solidFill>
                <a:srgbClr val="163960"/>
              </a:solidFill>
            </p:spPr>
            <p:txBody>
              <a:bodyPr/>
              <a:lstStyle/>
              <a:p>
                <a:pPr defTabSz="609630"/>
                <a:endParaRPr lang="en-US" sz="1200">
                  <a:solidFill>
                    <a:prstClr val="black"/>
                  </a:solidFill>
                  <a:latin typeface="Calibri"/>
                </a:endParaRPr>
              </a:p>
            </p:txBody>
          </p:sp>
          <p:sp>
            <p:nvSpPr>
              <p:cNvPr id="44" name="TextBox 21">
                <a:extLst>
                  <a:ext uri="{FF2B5EF4-FFF2-40B4-BE49-F238E27FC236}">
                    <a16:creationId xmlns:a16="http://schemas.microsoft.com/office/drawing/2014/main" id="{F5C14D43-6A6A-692E-55C1-847D170BF08B}"/>
                  </a:ext>
                </a:extLst>
              </p:cNvPr>
              <p:cNvSpPr txBox="1"/>
              <p:nvPr/>
            </p:nvSpPr>
            <p:spPr>
              <a:xfrm>
                <a:off x="101600" y="-28575"/>
                <a:ext cx="435475" cy="638175"/>
              </a:xfrm>
              <a:prstGeom prst="rect">
                <a:avLst/>
              </a:prstGeom>
            </p:spPr>
            <p:txBody>
              <a:bodyPr lIns="21699" tIns="21699" rIns="21699" bIns="21699" rtlCol="0" anchor="ctr"/>
              <a:lstStyle/>
              <a:p>
                <a:pPr algn="ctr" defTabSz="609630">
                  <a:lnSpc>
                    <a:spcPts val="1138"/>
                  </a:lnSpc>
                </a:pPr>
                <a:endParaRPr sz="1200">
                  <a:solidFill>
                    <a:prstClr val="black"/>
                  </a:solidFill>
                  <a:latin typeface="Calibri"/>
                </a:endParaRPr>
              </a:p>
            </p:txBody>
          </p:sp>
        </p:grpSp>
        <p:sp>
          <p:nvSpPr>
            <p:cNvPr id="41" name="TextBox 22">
              <a:extLst>
                <a:ext uri="{FF2B5EF4-FFF2-40B4-BE49-F238E27FC236}">
                  <a16:creationId xmlns:a16="http://schemas.microsoft.com/office/drawing/2014/main" id="{55CBEDF3-3760-D178-3641-F57A18708FC8}"/>
                </a:ext>
              </a:extLst>
            </p:cNvPr>
            <p:cNvSpPr txBox="1"/>
            <p:nvPr/>
          </p:nvSpPr>
          <p:spPr>
            <a:xfrm>
              <a:off x="14227605" y="3757733"/>
              <a:ext cx="2518595" cy="357021"/>
            </a:xfrm>
            <a:prstGeom prst="rect">
              <a:avLst/>
            </a:prstGeom>
          </p:spPr>
          <p:txBody>
            <a:bodyPr lIns="0" tIns="0" rIns="0" bIns="0" rtlCol="0" anchor="t">
              <a:spAutoFit/>
            </a:bodyPr>
            <a:lstStyle/>
            <a:p>
              <a:pPr algn="just" defTabSz="609630">
                <a:lnSpc>
                  <a:spcPts val="1993"/>
                </a:lnSpc>
              </a:pPr>
              <a:r>
                <a:rPr lang="en-US" sz="1423" b="1">
                  <a:solidFill>
                    <a:srgbClr val="163960"/>
                  </a:solidFill>
                  <a:latin typeface="Roboto Bold"/>
                  <a:ea typeface="Roboto Bold"/>
                  <a:cs typeface="Roboto Bold"/>
                  <a:sym typeface="Roboto Bold"/>
                </a:rPr>
                <a:t>Scan to Learn More</a:t>
              </a:r>
            </a:p>
          </p:txBody>
        </p:sp>
        <p:pic>
          <p:nvPicPr>
            <p:cNvPr id="42" name="Picture 23">
              <a:extLst>
                <a:ext uri="{FF2B5EF4-FFF2-40B4-BE49-F238E27FC236}">
                  <a16:creationId xmlns:a16="http://schemas.microsoft.com/office/drawing/2014/main" id="{90394367-30D0-E97E-CC7E-3E48AF508B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835062" y="3969824"/>
              <a:ext cx="3295218" cy="3295218"/>
            </a:xfrm>
            <a:prstGeom prst="rect">
              <a:avLst/>
            </a:prstGeom>
          </p:spPr>
        </p:pic>
      </p:grpSp>
      <p:sp>
        <p:nvSpPr>
          <p:cNvPr id="47" name="TextBox 11">
            <a:extLst>
              <a:ext uri="{FF2B5EF4-FFF2-40B4-BE49-F238E27FC236}">
                <a16:creationId xmlns:a16="http://schemas.microsoft.com/office/drawing/2014/main" id="{8851AE7D-285B-1FF7-ECFA-2D78F8B4A3BB}"/>
              </a:ext>
            </a:extLst>
          </p:cNvPr>
          <p:cNvSpPr txBox="1"/>
          <p:nvPr/>
        </p:nvSpPr>
        <p:spPr>
          <a:xfrm>
            <a:off x="6846674" y="820399"/>
            <a:ext cx="4311381" cy="410369"/>
          </a:xfrm>
          <a:prstGeom prst="rect">
            <a:avLst/>
          </a:prstGeom>
        </p:spPr>
        <p:txBody>
          <a:bodyPr lIns="0" tIns="0" rIns="0" bIns="0" rtlCol="0" anchor="t">
            <a:spAutoFit/>
          </a:bodyPr>
          <a:lstStyle/>
          <a:p>
            <a:pPr algn="ctr" defTabSz="609630">
              <a:lnSpc>
                <a:spcPts val="3189"/>
              </a:lnSpc>
            </a:pPr>
            <a:r>
              <a:rPr lang="en-US" sz="2980" b="1">
                <a:solidFill>
                  <a:srgbClr val="163960"/>
                </a:solidFill>
                <a:latin typeface="Roboto Bold"/>
                <a:ea typeface="Roboto Bold"/>
                <a:cs typeface="Roboto Bold"/>
                <a:sym typeface="Roboto Bold"/>
              </a:rPr>
              <a:t>Office-Wide Solicitation</a:t>
            </a:r>
          </a:p>
        </p:txBody>
      </p:sp>
      <p:sp>
        <p:nvSpPr>
          <p:cNvPr id="48" name="TextBox 12">
            <a:extLst>
              <a:ext uri="{FF2B5EF4-FFF2-40B4-BE49-F238E27FC236}">
                <a16:creationId xmlns:a16="http://schemas.microsoft.com/office/drawing/2014/main" id="{830ACBE0-C599-3815-F2FA-8BA6E98C9096}"/>
              </a:ext>
            </a:extLst>
          </p:cNvPr>
          <p:cNvSpPr txBox="1"/>
          <p:nvPr/>
        </p:nvSpPr>
        <p:spPr>
          <a:xfrm>
            <a:off x="6578600" y="4323811"/>
            <a:ext cx="4927600" cy="285335"/>
          </a:xfrm>
          <a:prstGeom prst="rect">
            <a:avLst/>
          </a:prstGeom>
        </p:spPr>
        <p:txBody>
          <a:bodyPr wrap="square" lIns="0" tIns="0" rIns="0" bIns="0" rtlCol="0" anchor="t">
            <a:spAutoFit/>
          </a:bodyPr>
          <a:lstStyle/>
          <a:p>
            <a:pPr algn="ctr" defTabSz="609630">
              <a:lnSpc>
                <a:spcPts val="2426"/>
              </a:lnSpc>
            </a:pPr>
            <a:r>
              <a:rPr lang="en-US" sz="1867" i="1" spc="1">
                <a:solidFill>
                  <a:srgbClr val="163960"/>
                </a:solidFill>
                <a:latin typeface="Roboto Italics"/>
                <a:ea typeface="Roboto Italics"/>
                <a:cs typeface="Roboto Italics"/>
                <a:sym typeface="Roboto Italics"/>
              </a:rPr>
              <a:t>Submissions accepted on a rolling basis. </a:t>
            </a:r>
          </a:p>
        </p:txBody>
      </p:sp>
      <p:grpSp>
        <p:nvGrpSpPr>
          <p:cNvPr id="49" name="Group 13">
            <a:extLst>
              <a:ext uri="{FF2B5EF4-FFF2-40B4-BE49-F238E27FC236}">
                <a16:creationId xmlns:a16="http://schemas.microsoft.com/office/drawing/2014/main" id="{9642FB4C-8739-2348-44B2-BADBB1D48E17}"/>
              </a:ext>
            </a:extLst>
          </p:cNvPr>
          <p:cNvGrpSpPr/>
          <p:nvPr/>
        </p:nvGrpSpPr>
        <p:grpSpPr>
          <a:xfrm>
            <a:off x="7866908" y="5929389"/>
            <a:ext cx="2270913" cy="206916"/>
            <a:chOff x="0" y="-28575"/>
            <a:chExt cx="4541827" cy="413833"/>
          </a:xfrm>
        </p:grpSpPr>
        <p:sp>
          <p:nvSpPr>
            <p:cNvPr id="50" name="Freeform 14">
              <a:extLst>
                <a:ext uri="{FF2B5EF4-FFF2-40B4-BE49-F238E27FC236}">
                  <a16:creationId xmlns:a16="http://schemas.microsoft.com/office/drawing/2014/main" id="{AB61FE4A-D784-BBF5-1ECE-A9EBEA39284F}"/>
                </a:ext>
              </a:extLst>
            </p:cNvPr>
            <p:cNvSpPr/>
            <p:nvPr/>
          </p:nvSpPr>
          <p:spPr>
            <a:xfrm>
              <a:off x="0" y="57128"/>
              <a:ext cx="441005" cy="287856"/>
            </a:xfrm>
            <a:custGeom>
              <a:avLst/>
              <a:gdLst/>
              <a:ahLst/>
              <a:cxnLst/>
              <a:rect l="l" t="t" r="r" b="b"/>
              <a:pathLst>
                <a:path w="441005" h="287856">
                  <a:moveTo>
                    <a:pt x="0" y="0"/>
                  </a:moveTo>
                  <a:lnTo>
                    <a:pt x="441005" y="0"/>
                  </a:lnTo>
                  <a:lnTo>
                    <a:pt x="441005" y="287856"/>
                  </a:lnTo>
                  <a:lnTo>
                    <a:pt x="0" y="28785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1" name="TextBox 15">
              <a:extLst>
                <a:ext uri="{FF2B5EF4-FFF2-40B4-BE49-F238E27FC236}">
                  <a16:creationId xmlns:a16="http://schemas.microsoft.com/office/drawing/2014/main" id="{AFC126C9-2A63-67E2-09FF-EA180A1CBC12}"/>
                </a:ext>
              </a:extLst>
            </p:cNvPr>
            <p:cNvSpPr txBox="1"/>
            <p:nvPr/>
          </p:nvSpPr>
          <p:spPr>
            <a:xfrm>
              <a:off x="561894" y="-28575"/>
              <a:ext cx="3979933" cy="413833"/>
            </a:xfrm>
            <a:prstGeom prst="rect">
              <a:avLst/>
            </a:prstGeom>
          </p:spPr>
          <p:txBody>
            <a:bodyPr lIns="0" tIns="0" rIns="0" bIns="0" rtlCol="0" anchor="t">
              <a:spAutoFit/>
            </a:bodyPr>
            <a:lstStyle/>
            <a:p>
              <a:pPr defTabSz="609630">
                <a:lnSpc>
                  <a:spcPts val="1693"/>
                </a:lnSpc>
              </a:pPr>
              <a:r>
                <a:rPr lang="en-US" sz="1354">
                  <a:solidFill>
                    <a:srgbClr val="163960"/>
                  </a:solidFill>
                  <a:latin typeface="Roboto"/>
                  <a:ea typeface="Roboto"/>
                  <a:cs typeface="Roboto"/>
                  <a:sym typeface="Roboto"/>
                </a:rPr>
                <a:t>BTOBAA2026@darpa.mil</a:t>
              </a:r>
            </a:p>
          </p:txBody>
        </p:sp>
      </p:grpSp>
      <p:sp>
        <p:nvSpPr>
          <p:cNvPr id="53" name="TextBox 52">
            <a:extLst>
              <a:ext uri="{FF2B5EF4-FFF2-40B4-BE49-F238E27FC236}">
                <a16:creationId xmlns:a16="http://schemas.microsoft.com/office/drawing/2014/main" id="{2763E017-838D-3682-0AFD-7F4FA9B0662C}"/>
              </a:ext>
            </a:extLst>
          </p:cNvPr>
          <p:cNvSpPr txBox="1"/>
          <p:nvPr/>
        </p:nvSpPr>
        <p:spPr>
          <a:xfrm>
            <a:off x="6658555" y="1735084"/>
            <a:ext cx="2601997" cy="2537490"/>
          </a:xfrm>
          <a:prstGeom prst="rect">
            <a:avLst/>
          </a:prstGeom>
          <a:noFill/>
        </p:spPr>
        <p:txBody>
          <a:bodyPr wrap="square">
            <a:spAutoFit/>
          </a:bodyPr>
          <a:lstStyle/>
          <a:p>
            <a:pPr defTabSz="609630">
              <a:lnSpc>
                <a:spcPts val="2426"/>
              </a:lnSpc>
              <a:spcBef>
                <a:spcPct val="0"/>
              </a:spcBef>
            </a:pPr>
            <a:r>
              <a:rPr lang="en-US" sz="1867" spc="1">
                <a:solidFill>
                  <a:srgbClr val="163960"/>
                </a:solidFill>
                <a:latin typeface="Roboto"/>
                <a:ea typeface="Roboto"/>
                <a:cs typeface="Roboto"/>
                <a:sym typeface="Roboto"/>
              </a:rPr>
              <a:t>This announcement seeks revolutionary research ideas for topics not being addressed by ongoing BTO programs or other published solicitations. </a:t>
            </a:r>
          </a:p>
        </p:txBody>
      </p:sp>
      <p:sp>
        <p:nvSpPr>
          <p:cNvPr id="55" name="TextBox 54">
            <a:extLst>
              <a:ext uri="{FF2B5EF4-FFF2-40B4-BE49-F238E27FC236}">
                <a16:creationId xmlns:a16="http://schemas.microsoft.com/office/drawing/2014/main" id="{EB040AC5-BB3B-7CF6-EAE5-1A30735A6AA9}"/>
              </a:ext>
            </a:extLst>
          </p:cNvPr>
          <p:cNvSpPr txBox="1"/>
          <p:nvPr/>
        </p:nvSpPr>
        <p:spPr>
          <a:xfrm>
            <a:off x="2234062" y="1898765"/>
            <a:ext cx="3729407" cy="502573"/>
          </a:xfrm>
          <a:prstGeom prst="rect">
            <a:avLst/>
          </a:prstGeom>
          <a:noFill/>
        </p:spPr>
        <p:txBody>
          <a:bodyPr wrap="square">
            <a:spAutoFit/>
          </a:bodyPr>
          <a:lstStyle/>
          <a:p>
            <a:pPr algn="ctr" defTabSz="609630"/>
            <a:r>
              <a:rPr lang="en-US" sz="1333">
                <a:solidFill>
                  <a:srgbClr val="1F497D">
                    <a:lumMod val="75000"/>
                  </a:srgbClr>
                </a:solidFill>
                <a:latin typeface="Roboto"/>
                <a:ea typeface="Roboto"/>
                <a:cs typeface="Roboto"/>
                <a:sym typeface="Roboto"/>
              </a:rPr>
              <a:t>BTO is accepting submissions under the following topic areas: </a:t>
            </a:r>
            <a:endParaRPr lang="en-US" sz="1333">
              <a:solidFill>
                <a:srgbClr val="1F497D">
                  <a:lumMod val="75000"/>
                </a:srgbClr>
              </a:solidFill>
              <a:latin typeface="Calibri"/>
            </a:endParaRPr>
          </a:p>
        </p:txBody>
      </p:sp>
      <p:sp>
        <p:nvSpPr>
          <p:cNvPr id="57" name="TextBox 56">
            <a:extLst>
              <a:ext uri="{FF2B5EF4-FFF2-40B4-BE49-F238E27FC236}">
                <a16:creationId xmlns:a16="http://schemas.microsoft.com/office/drawing/2014/main" id="{F593C6EC-D9EE-0498-9537-FD080A045D39}"/>
              </a:ext>
            </a:extLst>
          </p:cNvPr>
          <p:cNvSpPr txBox="1"/>
          <p:nvPr/>
        </p:nvSpPr>
        <p:spPr>
          <a:xfrm>
            <a:off x="488937" y="3877518"/>
            <a:ext cx="5219727" cy="707694"/>
          </a:xfrm>
          <a:prstGeom prst="rect">
            <a:avLst/>
          </a:prstGeom>
          <a:noFill/>
        </p:spPr>
        <p:txBody>
          <a:bodyPr wrap="square">
            <a:spAutoFit/>
          </a:bodyPr>
          <a:lstStyle/>
          <a:p>
            <a:pPr defTabSz="609630"/>
            <a:r>
              <a:rPr lang="en-US" sz="1333" spc="1">
                <a:solidFill>
                  <a:srgbClr val="1F497D">
                    <a:lumMod val="75000"/>
                  </a:srgbClr>
                </a:solidFill>
                <a:latin typeface="Roboto"/>
                <a:ea typeface="Roboto"/>
                <a:cs typeface="Roboto"/>
                <a:sym typeface="Roboto"/>
              </a:rPr>
              <a:t>ERIS is DARPA’s digital environment for post-competitive, readily awardable technology solutions delivered via 7-minute pitch videos. </a:t>
            </a:r>
            <a:endParaRPr lang="en-US" sz="1333">
              <a:solidFill>
                <a:srgbClr val="1F497D">
                  <a:lumMod val="75000"/>
                </a:srgbClr>
              </a:solidFill>
              <a:latin typeface="Calibri"/>
            </a:endParaRPr>
          </a:p>
        </p:txBody>
      </p:sp>
      <p:sp>
        <p:nvSpPr>
          <p:cNvPr id="59" name="TextBox 58">
            <a:extLst>
              <a:ext uri="{FF2B5EF4-FFF2-40B4-BE49-F238E27FC236}">
                <a16:creationId xmlns:a16="http://schemas.microsoft.com/office/drawing/2014/main" id="{BFC43120-E00E-6C84-11F1-7A6A99C58DF8}"/>
              </a:ext>
            </a:extLst>
          </p:cNvPr>
          <p:cNvSpPr txBox="1"/>
          <p:nvPr/>
        </p:nvSpPr>
        <p:spPr>
          <a:xfrm>
            <a:off x="488938" y="4579661"/>
            <a:ext cx="4967515" cy="707694"/>
          </a:xfrm>
          <a:prstGeom prst="rect">
            <a:avLst/>
          </a:prstGeom>
          <a:noFill/>
        </p:spPr>
        <p:txBody>
          <a:bodyPr wrap="square">
            <a:spAutoFit/>
          </a:bodyPr>
          <a:lstStyle/>
          <a:p>
            <a:pPr defTabSz="609630"/>
            <a:r>
              <a:rPr lang="en-US" sz="1333" spc="1">
                <a:solidFill>
                  <a:srgbClr val="1F497D">
                    <a:lumMod val="75000"/>
                  </a:srgbClr>
                </a:solidFill>
                <a:latin typeface="Roboto"/>
                <a:ea typeface="Roboto"/>
                <a:cs typeface="Roboto"/>
                <a:sym typeface="Roboto"/>
              </a:rPr>
              <a:t>ERIS is open to all U.S.-based innovators—startups, researchers, universities, nonprofits, large businesses, and individuals. </a:t>
            </a:r>
            <a:endParaRPr lang="en-US" sz="1333">
              <a:solidFill>
                <a:srgbClr val="1F497D">
                  <a:lumMod val="75000"/>
                </a:srgbClr>
              </a:solidFill>
              <a:latin typeface="Calibri"/>
            </a:endParaRPr>
          </a:p>
        </p:txBody>
      </p:sp>
      <p:sp>
        <p:nvSpPr>
          <p:cNvPr id="62" name="TextBox 12">
            <a:extLst>
              <a:ext uri="{FF2B5EF4-FFF2-40B4-BE49-F238E27FC236}">
                <a16:creationId xmlns:a16="http://schemas.microsoft.com/office/drawing/2014/main" id="{CDCF4596-7952-0272-4D89-D75CA6C29D77}"/>
              </a:ext>
            </a:extLst>
          </p:cNvPr>
          <p:cNvSpPr txBox="1"/>
          <p:nvPr/>
        </p:nvSpPr>
        <p:spPr>
          <a:xfrm>
            <a:off x="635001" y="5417261"/>
            <a:ext cx="4927600" cy="285335"/>
          </a:xfrm>
          <a:prstGeom prst="rect">
            <a:avLst/>
          </a:prstGeom>
        </p:spPr>
        <p:txBody>
          <a:bodyPr wrap="square" lIns="0" tIns="0" rIns="0" bIns="0" rtlCol="0" anchor="t">
            <a:spAutoFit/>
          </a:bodyPr>
          <a:lstStyle/>
          <a:p>
            <a:pPr algn="ctr" defTabSz="609630">
              <a:lnSpc>
                <a:spcPts val="2426"/>
              </a:lnSpc>
            </a:pPr>
            <a:r>
              <a:rPr lang="en-US" sz="1867" i="1" spc="1">
                <a:solidFill>
                  <a:srgbClr val="163960"/>
                </a:solidFill>
                <a:latin typeface="Roboto Italics"/>
                <a:ea typeface="Roboto Italics"/>
                <a:cs typeface="Roboto Italics"/>
                <a:sym typeface="Roboto Italics"/>
              </a:rPr>
              <a:t>Submissions accepted on a rolling basis. </a:t>
            </a:r>
          </a:p>
        </p:txBody>
      </p:sp>
      <p:sp>
        <p:nvSpPr>
          <p:cNvPr id="64" name="Slide Number Placeholder 2">
            <a:extLst>
              <a:ext uri="{FF2B5EF4-FFF2-40B4-BE49-F238E27FC236}">
                <a16:creationId xmlns:a16="http://schemas.microsoft.com/office/drawing/2014/main" id="{1C75FFC4-AE96-FEAF-48B7-3E5CDCFCDC2D}"/>
              </a:ext>
            </a:extLst>
          </p:cNvPr>
          <p:cNvSpPr txBox="1">
            <a:spLocks/>
          </p:cNvSpPr>
          <p:nvPr/>
        </p:nvSpPr>
        <p:spPr>
          <a:xfrm>
            <a:off x="10803240" y="6553200"/>
            <a:ext cx="1016000" cy="292102"/>
          </a:xfrm>
          <a:prstGeom prst="rect">
            <a:avLst/>
          </a:prstGeom>
        </p:spPr>
        <p:txBody>
          <a:bodyPr vert="horz" wrap="square" lIns="60960" tIns="30480" rIns="60960" bIns="30480" numCol="1" anchor="ctr" anchorCtr="0" compatLnSpc="1">
            <a:prstTxWarp prst="textNoShape">
              <a:avLst/>
            </a:prstTxWarp>
          </a:bodyPr>
          <a:lstStyle>
            <a:defPPr>
              <a:defRPr lang="en-US"/>
            </a:defPPr>
            <a:lvl1pPr marL="0" algn="r" defTabSz="914400" rtl="0" eaLnBrk="1" latinLnBrk="0" hangingPunct="1">
              <a:defRPr sz="1800" kern="1200" baseline="0">
                <a:solidFill>
                  <a:srgbClr val="898989"/>
                </a:solidFill>
                <a:latin typeface="Tahoma"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231CC523-8BC6-4921-807A-66BD262F34AB}" type="slidenum">
              <a:rPr lang="en-US" sz="1200"/>
              <a:pPr defTabSz="914446">
                <a:defRPr/>
              </a:pPr>
              <a:t>24</a:t>
            </a:fld>
            <a:endParaRPr lang="en-US" sz="1200"/>
          </a:p>
        </p:txBody>
      </p:sp>
      <p:sp>
        <p:nvSpPr>
          <p:cNvPr id="2" name="TextBox 1">
            <a:extLst>
              <a:ext uri="{FF2B5EF4-FFF2-40B4-BE49-F238E27FC236}">
                <a16:creationId xmlns:a16="http://schemas.microsoft.com/office/drawing/2014/main" id="{9056A253-41E1-D53F-3156-08651B7FD581}"/>
              </a:ext>
            </a:extLst>
          </p:cNvPr>
          <p:cNvSpPr txBox="1"/>
          <p:nvPr/>
        </p:nvSpPr>
        <p:spPr>
          <a:xfrm>
            <a:off x="441284" y="3686685"/>
            <a:ext cx="3702874" cy="215444"/>
          </a:xfrm>
          <a:prstGeom prst="rect">
            <a:avLst/>
          </a:prstGeom>
          <a:noFill/>
        </p:spPr>
        <p:txBody>
          <a:bodyPr wrap="square">
            <a:spAutoFit/>
          </a:bodyPr>
          <a:lstStyle/>
          <a:p>
            <a:pPr defTabSz="609630"/>
            <a:r>
              <a:rPr lang="en-US" sz="800">
                <a:solidFill>
                  <a:srgbClr val="163960"/>
                </a:solidFill>
                <a:latin typeface="Roboto" panose="02000000000000000000" pitchFamily="2" charset="0"/>
                <a:ea typeface="Roboto" panose="02000000000000000000" pitchFamily="2" charset="0"/>
                <a:cs typeface="Roboto" panose="02000000000000000000" pitchFamily="2" charset="0"/>
              </a:rPr>
              <a:t>https://www.darpaconnect.us/eris</a:t>
            </a:r>
          </a:p>
        </p:txBody>
      </p:sp>
      <p:sp>
        <p:nvSpPr>
          <p:cNvPr id="3" name="TextBox 2">
            <a:extLst>
              <a:ext uri="{FF2B5EF4-FFF2-40B4-BE49-F238E27FC236}">
                <a16:creationId xmlns:a16="http://schemas.microsoft.com/office/drawing/2014/main" id="{2BA45EE8-B602-F45F-69F3-35A65BA048F7}"/>
              </a:ext>
            </a:extLst>
          </p:cNvPr>
          <p:cNvSpPr txBox="1"/>
          <p:nvPr/>
        </p:nvSpPr>
        <p:spPr>
          <a:xfrm>
            <a:off x="9306618" y="3686685"/>
            <a:ext cx="3702874" cy="215444"/>
          </a:xfrm>
          <a:prstGeom prst="rect">
            <a:avLst/>
          </a:prstGeom>
          <a:noFill/>
        </p:spPr>
        <p:txBody>
          <a:bodyPr wrap="square">
            <a:spAutoFit/>
          </a:bodyPr>
          <a:lstStyle/>
          <a:p>
            <a:pPr defTabSz="609630"/>
            <a:r>
              <a:rPr lang="en-US" sz="800">
                <a:solidFill>
                  <a:srgbClr val="163960"/>
                </a:solidFill>
                <a:latin typeface="Roboto" panose="02000000000000000000" pitchFamily="2" charset="0"/>
                <a:ea typeface="Roboto" panose="02000000000000000000" pitchFamily="2" charset="0"/>
                <a:cs typeface="Roboto" panose="02000000000000000000" pitchFamily="2" charset="0"/>
              </a:rPr>
              <a:t>https://www.darpa.mil/about/offices/bto#opportunities</a:t>
            </a:r>
          </a:p>
        </p:txBody>
      </p:sp>
      <p:sp>
        <p:nvSpPr>
          <p:cNvPr id="4" name="Footer Placeholder 1">
            <a:extLst>
              <a:ext uri="{FF2B5EF4-FFF2-40B4-BE49-F238E27FC236}">
                <a16:creationId xmlns:a16="http://schemas.microsoft.com/office/drawing/2014/main" id="{12CC74FB-B028-FF8D-658D-4CC1F3C8EB84}"/>
              </a:ext>
            </a:extLst>
          </p:cNvPr>
          <p:cNvSpPr txBox="1">
            <a:spLocks/>
          </p:cNvSpPr>
          <p:nvPr/>
        </p:nvSpPr>
        <p:spPr>
          <a:xfrm>
            <a:off x="1778000" y="6550026"/>
            <a:ext cx="8636000" cy="2984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t>Distribution Statement ‘A’ (Approved for Public Release, Distribution Unlimited)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p:nvPr/>
        </p:nvSpPr>
        <p:spPr>
          <a:xfrm>
            <a:off x="11846977" y="2436077"/>
            <a:ext cx="0" cy="5961359"/>
          </a:xfrm>
          <a:prstGeom prst="line">
            <a:avLst/>
          </a:prstGeom>
          <a:ln w="57150" cap="flat">
            <a:solidFill>
              <a:srgbClr val="163960"/>
            </a:solidFill>
            <a:prstDash val="solid"/>
            <a:headEnd type="none" w="sm" len="sm"/>
            <a:tailEnd type="none" w="sm" len="sm"/>
          </a:ln>
        </p:spPr>
        <p:txBody>
          <a:bodyPr/>
          <a:lstStyle/>
          <a:p>
            <a:endParaRPr lang="en-US" sz="1200"/>
          </a:p>
        </p:txBody>
      </p:sp>
      <p:sp>
        <p:nvSpPr>
          <p:cNvPr id="8" name="AutoShape 8"/>
          <p:cNvSpPr/>
          <p:nvPr/>
        </p:nvSpPr>
        <p:spPr>
          <a:xfrm>
            <a:off x="1525511" y="5735613"/>
            <a:ext cx="10672839" cy="0"/>
          </a:xfrm>
          <a:prstGeom prst="line">
            <a:avLst/>
          </a:prstGeom>
          <a:ln w="57150" cap="flat">
            <a:solidFill>
              <a:srgbClr val="163960"/>
            </a:solidFill>
            <a:prstDash val="solid"/>
            <a:headEnd type="none" w="sm" len="sm"/>
            <a:tailEnd type="none" w="sm" len="sm"/>
          </a:ln>
        </p:spPr>
        <p:txBody>
          <a:bodyPr/>
          <a:lstStyle/>
          <a:p>
            <a:endParaRPr lang="en-US" sz="1200"/>
          </a:p>
        </p:txBody>
      </p:sp>
      <p:grpSp>
        <p:nvGrpSpPr>
          <p:cNvPr id="11" name="Group 11"/>
          <p:cNvGrpSpPr/>
          <p:nvPr/>
        </p:nvGrpSpPr>
        <p:grpSpPr>
          <a:xfrm>
            <a:off x="4874332" y="5853025"/>
            <a:ext cx="2443337" cy="206916"/>
            <a:chOff x="0" y="-28575"/>
            <a:chExt cx="4886673" cy="413833"/>
          </a:xfrm>
        </p:grpSpPr>
        <p:sp>
          <p:nvSpPr>
            <p:cNvPr id="12" name="Freeform 12"/>
            <p:cNvSpPr/>
            <p:nvPr/>
          </p:nvSpPr>
          <p:spPr>
            <a:xfrm>
              <a:off x="0" y="57128"/>
              <a:ext cx="441005" cy="287856"/>
            </a:xfrm>
            <a:custGeom>
              <a:avLst/>
              <a:gdLst/>
              <a:ahLst/>
              <a:cxnLst/>
              <a:rect l="l" t="t" r="r" b="b"/>
              <a:pathLst>
                <a:path w="441005" h="287856">
                  <a:moveTo>
                    <a:pt x="0" y="0"/>
                  </a:moveTo>
                  <a:lnTo>
                    <a:pt x="441005" y="0"/>
                  </a:lnTo>
                  <a:lnTo>
                    <a:pt x="441005" y="287856"/>
                  </a:lnTo>
                  <a:lnTo>
                    <a:pt x="0" y="28785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13" name="TextBox 13"/>
            <p:cNvSpPr txBox="1"/>
            <p:nvPr/>
          </p:nvSpPr>
          <p:spPr>
            <a:xfrm>
              <a:off x="561896" y="-28575"/>
              <a:ext cx="4324777" cy="413833"/>
            </a:xfrm>
            <a:prstGeom prst="rect">
              <a:avLst/>
            </a:prstGeom>
          </p:spPr>
          <p:txBody>
            <a:bodyPr lIns="0" tIns="0" rIns="0" bIns="0" rtlCol="0" anchor="t">
              <a:spAutoFit/>
            </a:bodyPr>
            <a:lstStyle/>
            <a:p>
              <a:pPr>
                <a:lnSpc>
                  <a:spcPts val="1693"/>
                </a:lnSpc>
              </a:pPr>
              <a:r>
                <a:rPr lang="en-US" sz="1354">
                  <a:solidFill>
                    <a:srgbClr val="163960"/>
                  </a:solidFill>
                  <a:latin typeface="Roboto"/>
                  <a:ea typeface="Roboto"/>
                  <a:cs typeface="Roboto"/>
                  <a:sym typeface="Roboto"/>
                </a:rPr>
                <a:t>BTO_Outreach@darpa.mil</a:t>
              </a:r>
            </a:p>
          </p:txBody>
        </p:sp>
      </p:grpSp>
      <p:sp>
        <p:nvSpPr>
          <p:cNvPr id="14" name="TextBox 14"/>
          <p:cNvSpPr txBox="1"/>
          <p:nvPr/>
        </p:nvSpPr>
        <p:spPr>
          <a:xfrm>
            <a:off x="4874333" y="1447414"/>
            <a:ext cx="7003126" cy="2385268"/>
          </a:xfrm>
          <a:prstGeom prst="rect">
            <a:avLst/>
          </a:prstGeom>
        </p:spPr>
        <p:txBody>
          <a:bodyPr wrap="square" lIns="0" tIns="0" rIns="0" bIns="0" rtlCol="0" anchor="t">
            <a:spAutoFit/>
          </a:bodyPr>
          <a:lstStyle/>
          <a:p>
            <a:pPr algn="r">
              <a:lnSpc>
                <a:spcPts val="9324"/>
              </a:lnSpc>
            </a:pPr>
            <a:r>
              <a:rPr lang="en-US" sz="8000" b="1">
                <a:solidFill>
                  <a:srgbClr val="163960">
                    <a:alpha val="24706"/>
                  </a:srgbClr>
                </a:solidFill>
                <a:latin typeface="Antonio Ultra-Bold"/>
                <a:ea typeface="Antonio Ultra-Bold"/>
                <a:cs typeface="Antonio Ultra-Bold"/>
                <a:sym typeface="Antonio Ultra-Bold"/>
              </a:rPr>
              <a:t>STAY CONNECTED</a:t>
            </a:r>
          </a:p>
        </p:txBody>
      </p:sp>
      <p:sp>
        <p:nvSpPr>
          <p:cNvPr id="15" name="TextBox 15"/>
          <p:cNvSpPr txBox="1"/>
          <p:nvPr/>
        </p:nvSpPr>
        <p:spPr>
          <a:xfrm>
            <a:off x="6113631" y="3799783"/>
            <a:ext cx="5733346" cy="901978"/>
          </a:xfrm>
          <a:prstGeom prst="rect">
            <a:avLst/>
          </a:prstGeom>
        </p:spPr>
        <p:txBody>
          <a:bodyPr lIns="0" tIns="0" rIns="0" bIns="0" rtlCol="0" anchor="t">
            <a:spAutoFit/>
          </a:bodyPr>
          <a:lstStyle/>
          <a:p>
            <a:pPr>
              <a:lnSpc>
                <a:spcPts val="2426"/>
              </a:lnSpc>
            </a:pPr>
            <a:r>
              <a:rPr lang="en-US" sz="1733">
                <a:solidFill>
                  <a:srgbClr val="163960"/>
                </a:solidFill>
                <a:latin typeface="Roboto"/>
                <a:ea typeface="Roboto"/>
                <a:cs typeface="Roboto"/>
                <a:sym typeface="Roboto"/>
              </a:rPr>
              <a:t>Email </a:t>
            </a:r>
            <a:r>
              <a:rPr lang="en-US" sz="1733" i="1">
                <a:solidFill>
                  <a:srgbClr val="163960"/>
                </a:solidFill>
                <a:latin typeface="Roboto Italics"/>
                <a:ea typeface="Roboto Italics"/>
                <a:cs typeface="Roboto Italics"/>
                <a:sym typeface="Roboto Italics"/>
              </a:rPr>
              <a:t>BTO_Outreach@darpa.mil</a:t>
            </a:r>
            <a:r>
              <a:rPr lang="en-US" sz="1733">
                <a:solidFill>
                  <a:srgbClr val="163960"/>
                </a:solidFill>
                <a:latin typeface="Roboto"/>
                <a:ea typeface="Roboto"/>
                <a:cs typeface="Roboto"/>
                <a:sym typeface="Roboto"/>
              </a:rPr>
              <a:t> to join our distribution list for the monthly newsletter and real-time announcements.</a:t>
            </a:r>
          </a:p>
        </p:txBody>
      </p:sp>
      <p:sp>
        <p:nvSpPr>
          <p:cNvPr id="16" name="TextBox 16"/>
          <p:cNvSpPr txBox="1"/>
          <p:nvPr/>
        </p:nvSpPr>
        <p:spPr>
          <a:xfrm>
            <a:off x="2332627" y="2064084"/>
            <a:ext cx="2072766" cy="594202"/>
          </a:xfrm>
          <a:prstGeom prst="rect">
            <a:avLst/>
          </a:prstGeom>
        </p:spPr>
        <p:txBody>
          <a:bodyPr lIns="0" tIns="0" rIns="0" bIns="0" rtlCol="0" anchor="t">
            <a:spAutoFit/>
          </a:bodyPr>
          <a:lstStyle/>
          <a:p>
            <a:pPr algn="ctr">
              <a:lnSpc>
                <a:spcPts val="2426"/>
              </a:lnSpc>
              <a:spcBef>
                <a:spcPct val="0"/>
              </a:spcBef>
            </a:pPr>
            <a:r>
              <a:rPr lang="en-US" sz="1733" b="1">
                <a:solidFill>
                  <a:srgbClr val="163960"/>
                </a:solidFill>
                <a:latin typeface="Roboto Bold"/>
                <a:ea typeface="Roboto Bold"/>
                <a:cs typeface="Roboto Bold"/>
                <a:sym typeface="Roboto Bold"/>
              </a:rPr>
              <a:t>Visit us online for more opportunities</a:t>
            </a:r>
          </a:p>
        </p:txBody>
      </p:sp>
      <p:grpSp>
        <p:nvGrpSpPr>
          <p:cNvPr id="17" name="Group 17"/>
          <p:cNvGrpSpPr/>
          <p:nvPr/>
        </p:nvGrpSpPr>
        <p:grpSpPr>
          <a:xfrm>
            <a:off x="2343313" y="2769543"/>
            <a:ext cx="1983607" cy="1986273"/>
            <a:chOff x="0" y="0"/>
            <a:chExt cx="725316" cy="726291"/>
          </a:xfrm>
        </p:grpSpPr>
        <p:sp>
          <p:nvSpPr>
            <p:cNvPr id="18" name="Freeform 18"/>
            <p:cNvSpPr/>
            <p:nvPr/>
          </p:nvSpPr>
          <p:spPr>
            <a:xfrm>
              <a:off x="0" y="0"/>
              <a:ext cx="725316" cy="726291"/>
            </a:xfrm>
            <a:custGeom>
              <a:avLst/>
              <a:gdLst/>
              <a:ahLst/>
              <a:cxnLst/>
              <a:rect l="l" t="t" r="r" b="b"/>
              <a:pathLst>
                <a:path w="725316" h="726291">
                  <a:moveTo>
                    <a:pt x="0" y="0"/>
                  </a:moveTo>
                  <a:lnTo>
                    <a:pt x="725316" y="0"/>
                  </a:lnTo>
                  <a:lnTo>
                    <a:pt x="725316" y="726291"/>
                  </a:lnTo>
                  <a:lnTo>
                    <a:pt x="0" y="726291"/>
                  </a:lnTo>
                  <a:close/>
                </a:path>
              </a:pathLst>
            </a:custGeom>
            <a:solidFill>
              <a:srgbClr val="052653"/>
            </a:solidFill>
          </p:spPr>
          <p:txBody>
            <a:bodyPr/>
            <a:lstStyle/>
            <a:p>
              <a:endParaRPr lang="en-US" sz="1200"/>
            </a:p>
          </p:txBody>
        </p:sp>
        <p:sp>
          <p:nvSpPr>
            <p:cNvPr id="19" name="TextBox 19"/>
            <p:cNvSpPr txBox="1"/>
            <p:nvPr/>
          </p:nvSpPr>
          <p:spPr>
            <a:xfrm>
              <a:off x="0" y="-19050"/>
              <a:ext cx="725316" cy="745341"/>
            </a:xfrm>
            <a:prstGeom prst="rect">
              <a:avLst/>
            </a:prstGeom>
          </p:spPr>
          <p:txBody>
            <a:bodyPr lIns="33867" tIns="33867" rIns="33867" bIns="33867" rtlCol="0" anchor="ctr"/>
            <a:lstStyle/>
            <a:p>
              <a:pPr algn="ctr">
                <a:lnSpc>
                  <a:spcPts val="1119"/>
                </a:lnSpc>
              </a:pPr>
              <a:endParaRPr sz="1200"/>
            </a:p>
          </p:txBody>
        </p:sp>
      </p:grpSp>
      <p:pic>
        <p:nvPicPr>
          <p:cNvPr id="20" name="Picture 20"/>
          <p:cNvPicPr>
            <a:picLocks noChangeAspect="1"/>
          </p:cNvPicPr>
          <p:nvPr/>
        </p:nvPicPr>
        <p:blipFill>
          <a:blip r:embed="rId3"/>
          <a:stretch>
            <a:fillRect/>
          </a:stretch>
        </p:blipFill>
        <p:spPr>
          <a:xfrm>
            <a:off x="2208830" y="2491777"/>
            <a:ext cx="2396251" cy="2396251"/>
          </a:xfrm>
          <a:prstGeom prst="rect">
            <a:avLst/>
          </a:prstGeom>
        </p:spPr>
      </p:pic>
      <p:pic>
        <p:nvPicPr>
          <p:cNvPr id="21" name="Picture 20">
            <a:extLst>
              <a:ext uri="{FF2B5EF4-FFF2-40B4-BE49-F238E27FC236}">
                <a16:creationId xmlns:a16="http://schemas.microsoft.com/office/drawing/2014/main" id="{C8F4FC79-2474-FEF3-1C68-FAEE12AEEAE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1001" y="112209"/>
            <a:ext cx="1241441" cy="691068"/>
          </a:xfrm>
          <a:prstGeom prst="rect">
            <a:avLst/>
          </a:prstGeom>
        </p:spPr>
      </p:pic>
      <p:sp>
        <p:nvSpPr>
          <p:cNvPr id="24" name="Slide Number Placeholder 2">
            <a:extLst>
              <a:ext uri="{FF2B5EF4-FFF2-40B4-BE49-F238E27FC236}">
                <a16:creationId xmlns:a16="http://schemas.microsoft.com/office/drawing/2014/main" id="{4007F84F-0C85-39B0-7D09-43660368227D}"/>
              </a:ext>
            </a:extLst>
          </p:cNvPr>
          <p:cNvSpPr txBox="1">
            <a:spLocks/>
          </p:cNvSpPr>
          <p:nvPr/>
        </p:nvSpPr>
        <p:spPr>
          <a:xfrm>
            <a:off x="10803240" y="6553200"/>
            <a:ext cx="1016000" cy="292102"/>
          </a:xfrm>
          <a:prstGeom prst="rect">
            <a:avLst/>
          </a:prstGeom>
        </p:spPr>
        <p:txBody>
          <a:bodyPr vert="horz" wrap="square" lIns="60960" tIns="30480" rIns="60960" bIns="30480" numCol="1" anchor="ctr" anchorCtr="0" compatLnSpc="1">
            <a:prstTxWarp prst="textNoShape">
              <a:avLst/>
            </a:prstTxWarp>
          </a:bodyPr>
          <a:lstStyle>
            <a:defPPr>
              <a:defRPr lang="en-US"/>
            </a:defPPr>
            <a:lvl1pPr marL="0" algn="r" defTabSz="914400" rtl="0" eaLnBrk="1" latinLnBrk="0" hangingPunct="1">
              <a:defRPr sz="1800" kern="1200" baseline="0">
                <a:solidFill>
                  <a:srgbClr val="898989"/>
                </a:solidFill>
                <a:latin typeface="Tahoma"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231CC523-8BC6-4921-807A-66BD262F34AB}" type="slidenum">
              <a:rPr lang="en-US" sz="1200"/>
              <a:pPr defTabSz="914446">
                <a:defRPr/>
              </a:pPr>
              <a:t>25</a:t>
            </a:fld>
            <a:endParaRPr lang="en-US" sz="1200"/>
          </a:p>
        </p:txBody>
      </p:sp>
      <p:sp>
        <p:nvSpPr>
          <p:cNvPr id="2" name="Footer Placeholder 1">
            <a:extLst>
              <a:ext uri="{FF2B5EF4-FFF2-40B4-BE49-F238E27FC236}">
                <a16:creationId xmlns:a16="http://schemas.microsoft.com/office/drawing/2014/main" id="{36C22C59-BACE-D0FA-2C82-BE0A8DCA9935}"/>
              </a:ext>
            </a:extLst>
          </p:cNvPr>
          <p:cNvSpPr txBox="1">
            <a:spLocks/>
          </p:cNvSpPr>
          <p:nvPr/>
        </p:nvSpPr>
        <p:spPr>
          <a:xfrm>
            <a:off x="1778000" y="6550026"/>
            <a:ext cx="8636000" cy="2984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t>Distribution Statement ‘A’ (Approved for Public Release, Distribution Unlimited)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8D1F1-83F4-DBA7-D41E-4F7506B9D2E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B1E239-C87C-BBCC-B8D6-302D5A0D42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3" name="Footer Placeholder 1">
            <a:extLst>
              <a:ext uri="{FF2B5EF4-FFF2-40B4-BE49-F238E27FC236}">
                <a16:creationId xmlns:a16="http://schemas.microsoft.com/office/drawing/2014/main" id="{46A84082-1DBA-3EAD-DF7E-84DF7A30A499}"/>
              </a:ext>
            </a:extLst>
          </p:cNvPr>
          <p:cNvSpPr txBox="1">
            <a:spLocks/>
          </p:cNvSpPr>
          <p:nvPr/>
        </p:nvSpPr>
        <p:spPr>
          <a:xfrm>
            <a:off x="1778000" y="6550026"/>
            <a:ext cx="8636000" cy="2984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Distribution Statement ‘A’ (Approved for Public Release, Distribution Unlimited)</a:t>
            </a:r>
          </a:p>
        </p:txBody>
      </p:sp>
    </p:spTree>
    <p:extLst>
      <p:ext uri="{BB962C8B-B14F-4D97-AF65-F5344CB8AC3E}">
        <p14:creationId xmlns:p14="http://schemas.microsoft.com/office/powerpoint/2010/main" val="3182162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3CF521-700B-46DD-9ED2-82501A1361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587" y="905333"/>
            <a:ext cx="10104825" cy="5882146"/>
          </a:xfrm>
          <a:prstGeom prst="rect">
            <a:avLst/>
          </a:prstGeom>
        </p:spPr>
      </p:pic>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34" name="Title 33"/>
          <p:cNvSpPr>
            <a:spLocks noGrp="1"/>
          </p:cNvSpPr>
          <p:nvPr>
            <p:ph type="ctrTitle"/>
          </p:nvPr>
        </p:nvSpPr>
        <p:spPr/>
        <p:txBody>
          <a:bodyPr>
            <a:normAutofit/>
          </a:bodyPr>
          <a:lstStyle/>
          <a:p>
            <a:r>
              <a:rPr lang="en-US" b="1"/>
              <a:t>DARPA’s Role in the S&amp;T Ecosystem</a:t>
            </a:r>
          </a:p>
        </p:txBody>
      </p:sp>
      <p:sp>
        <p:nvSpPr>
          <p:cNvPr id="6" name="TextBox 5">
            <a:extLst>
              <a:ext uri="{FF2B5EF4-FFF2-40B4-BE49-F238E27FC236}">
                <a16:creationId xmlns:a16="http://schemas.microsoft.com/office/drawing/2014/main" id="{67109AC0-F6EB-452A-A44A-3B1F4945A456}"/>
              </a:ext>
            </a:extLst>
          </p:cNvPr>
          <p:cNvSpPr txBox="1"/>
          <p:nvPr/>
        </p:nvSpPr>
        <p:spPr>
          <a:xfrm>
            <a:off x="434898" y="1705742"/>
            <a:ext cx="8905045" cy="17235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lumMod val="65000"/>
                    <a:lumOff val="35000"/>
                  </a:prstClr>
                </a:solidFill>
                <a:effectLst/>
                <a:uLnTx/>
                <a:uFillTx/>
                <a:latin typeface="Tahoma"/>
                <a:ea typeface="+mn-ea"/>
                <a:cs typeface="+mn-cs"/>
              </a:rPr>
              <a:t>Create breakthrough, paradigm-shifting solutions.</a:t>
            </a:r>
          </a:p>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lumMod val="65000"/>
                    <a:lumOff val="35000"/>
                  </a:prstClr>
                </a:solidFill>
                <a:effectLst/>
                <a:uLnTx/>
                <a:uFillTx/>
                <a:latin typeface="Tahoma"/>
                <a:ea typeface="+mn-ea"/>
                <a:cs typeface="+mn-cs"/>
              </a:rPr>
              <a:t>Accept and manage significant technology risk.</a:t>
            </a:r>
          </a:p>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prstClr val="black">
                    <a:lumMod val="65000"/>
                    <a:lumOff val="35000"/>
                  </a:prstClr>
                </a:solidFill>
                <a:effectLst/>
                <a:uLnTx/>
                <a:uFillTx/>
                <a:latin typeface="Tahoma"/>
                <a:ea typeface="+mn-ea"/>
                <a:cs typeface="+mn-cs"/>
              </a:rPr>
              <a:t>Disrupt or massively accelerate technology roadmaps.</a:t>
            </a:r>
          </a:p>
        </p:txBody>
      </p:sp>
      <p:pic>
        <p:nvPicPr>
          <p:cNvPr id="8" name="Picture 7">
            <a:extLst>
              <a:ext uri="{FF2B5EF4-FFF2-40B4-BE49-F238E27FC236}">
                <a16:creationId xmlns:a16="http://schemas.microsoft.com/office/drawing/2014/main" id="{16E40089-115B-483F-A63D-4956D34FA1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35756" y="4043123"/>
            <a:ext cx="1609286" cy="1605578"/>
          </a:xfrm>
          <a:prstGeom prst="flowChartConnector">
            <a:avLst/>
          </a:prstGeom>
        </p:spPr>
      </p:pic>
      <p:pic>
        <p:nvPicPr>
          <p:cNvPr id="9" name="Picture 8">
            <a:extLst>
              <a:ext uri="{FF2B5EF4-FFF2-40B4-BE49-F238E27FC236}">
                <a16:creationId xmlns:a16="http://schemas.microsoft.com/office/drawing/2014/main" id="{323DF136-07F3-4E8E-84CE-41E40082DA5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16717" y="4043123"/>
            <a:ext cx="1609286" cy="1601563"/>
          </a:xfrm>
          <a:prstGeom prst="flowChartConnector">
            <a:avLst/>
          </a:prstGeom>
        </p:spPr>
      </p:pic>
      <p:pic>
        <p:nvPicPr>
          <p:cNvPr id="10" name="Picture 9">
            <a:extLst>
              <a:ext uri="{FF2B5EF4-FFF2-40B4-BE49-F238E27FC236}">
                <a16:creationId xmlns:a16="http://schemas.microsoft.com/office/drawing/2014/main" id="{2E2E1703-23EF-4AFD-988E-D906EB1BC57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8067461" y="4043123"/>
            <a:ext cx="1598108" cy="1603065"/>
          </a:xfrm>
          <a:prstGeom prst="flowChartConnector">
            <a:avLst/>
          </a:prstGeom>
        </p:spPr>
      </p:pic>
      <p:pic>
        <p:nvPicPr>
          <p:cNvPr id="12" name="Picture 11">
            <a:extLst>
              <a:ext uri="{FF2B5EF4-FFF2-40B4-BE49-F238E27FC236}">
                <a16:creationId xmlns:a16="http://schemas.microsoft.com/office/drawing/2014/main" id="{69863230-16DD-49E4-96C1-4F55A04001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4795" y="4043123"/>
            <a:ext cx="1609286" cy="1605960"/>
          </a:xfrm>
          <a:prstGeom prst="flowChartConnector">
            <a:avLst/>
          </a:prstGeom>
        </p:spPr>
      </p:pic>
      <p:pic>
        <p:nvPicPr>
          <p:cNvPr id="13" name="Picture 12">
            <a:extLst>
              <a:ext uri="{FF2B5EF4-FFF2-40B4-BE49-F238E27FC236}">
                <a16:creationId xmlns:a16="http://schemas.microsoft.com/office/drawing/2014/main" id="{45132302-592B-4EBB-92A7-16050C239CF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937246" y="4043123"/>
            <a:ext cx="1598108" cy="1601563"/>
          </a:xfrm>
          <a:prstGeom prst="flowChartConnector">
            <a:avLst/>
          </a:prstGeom>
        </p:spPr>
      </p:pic>
      <p:sp>
        <p:nvSpPr>
          <p:cNvPr id="15" name="Rectangle 14">
            <a:extLst>
              <a:ext uri="{FF2B5EF4-FFF2-40B4-BE49-F238E27FC236}">
                <a16:creationId xmlns:a16="http://schemas.microsoft.com/office/drawing/2014/main" id="{5C66F344-9518-43D5-8838-A55A191B3DE3}"/>
              </a:ext>
            </a:extLst>
          </p:cNvPr>
          <p:cNvSpPr/>
          <p:nvPr/>
        </p:nvSpPr>
        <p:spPr>
          <a:xfrm>
            <a:off x="10309225" y="1815743"/>
            <a:ext cx="503936"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 name="Oval 19">
            <a:extLst>
              <a:ext uri="{FF2B5EF4-FFF2-40B4-BE49-F238E27FC236}">
                <a16:creationId xmlns:a16="http://schemas.microsoft.com/office/drawing/2014/main" id="{CA1C94DE-126A-43A4-9A40-38B748FED57A}"/>
              </a:ext>
            </a:extLst>
          </p:cNvPr>
          <p:cNvSpPr/>
          <p:nvPr/>
        </p:nvSpPr>
        <p:spPr>
          <a:xfrm>
            <a:off x="6197678" y="4042308"/>
            <a:ext cx="1598108" cy="16030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22" name="Picture 21">
            <a:extLst>
              <a:ext uri="{FF2B5EF4-FFF2-40B4-BE49-F238E27FC236}">
                <a16:creationId xmlns:a16="http://schemas.microsoft.com/office/drawing/2014/main" id="{4D9A7716-5957-4D19-A6F3-FAF2D5647D2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60" b="88997" l="3846" r="96154">
                        <a14:foregroundMark x1="6090" y1="59547" x2="6090" y2="59547"/>
                        <a14:foregroundMark x1="4167" y1="62136" x2="4167" y2="62136"/>
                        <a14:foregroundMark x1="11538" y1="64401" x2="11538" y2="64401"/>
                        <a14:foregroundMark x1="18269" y1="66667" x2="18269" y2="66667"/>
                        <a14:foregroundMark x1="9295" y1="70550" x2="9295" y2="70550"/>
                        <a14:foregroundMark x1="18590" y1="70227" x2="18590" y2="70227"/>
                        <a14:foregroundMark x1="7051" y1="71845" x2="7051" y2="71845"/>
                        <a14:foregroundMark x1="13141" y1="71845" x2="13141" y2="71845"/>
                        <a14:foregroundMark x1="7051" y1="72492" x2="7051" y2="72492"/>
                        <a14:foregroundMark x1="10897" y1="72168" x2="10897" y2="72168"/>
                        <a14:foregroundMark x1="16346" y1="71521" x2="16346" y2="71521"/>
                        <a14:foregroundMark x1="13141" y1="71521" x2="13141" y2="71521"/>
                        <a14:foregroundMark x1="93910" y1="40777" x2="93910" y2="40777"/>
                        <a14:foregroundMark x1="96154" y1="33981" x2="96154" y2="33981"/>
                        <a14:foregroundMark x1="82692" y1="7443" x2="82692" y2="7443"/>
                        <a14:foregroundMark x1="83654" y1="3560" x2="83654" y2="3560"/>
                      </a14:backgroundRemoval>
                    </a14:imgEffect>
                  </a14:imgLayer>
                </a14:imgProps>
              </a:ext>
              <a:ext uri="{28A0092B-C50C-407E-A947-70E740481C1C}">
                <a14:useLocalDpi xmlns:a14="http://schemas.microsoft.com/office/drawing/2010/main"/>
              </a:ext>
            </a:extLst>
          </a:blip>
          <a:srcRect/>
          <a:stretch/>
        </p:blipFill>
        <p:spPr>
          <a:xfrm>
            <a:off x="6313133" y="4220732"/>
            <a:ext cx="1371905" cy="1365320"/>
          </a:xfrm>
          <a:prstGeom prst="rect">
            <a:avLst/>
          </a:prstGeom>
        </p:spPr>
      </p:pic>
      <p:sp>
        <p:nvSpPr>
          <p:cNvPr id="4" name="Footer Placeholder 1">
            <a:extLst>
              <a:ext uri="{FF2B5EF4-FFF2-40B4-BE49-F238E27FC236}">
                <a16:creationId xmlns:a16="http://schemas.microsoft.com/office/drawing/2014/main" id="{68FA8DC8-94FA-6F1F-41DA-AE9B6F83A74C}"/>
              </a:ext>
            </a:extLst>
          </p:cNvPr>
          <p:cNvSpPr>
            <a:spLocks noGrp="1"/>
          </p:cNvSpPr>
          <p:nvPr>
            <p:ph type="ftr" sz="quarter" idx="10"/>
          </p:nvPr>
        </p:nvSpPr>
        <p:spPr>
          <a:xfrm>
            <a:off x="1778000" y="6550026"/>
            <a:ext cx="8636000" cy="298450"/>
          </a:xfrm>
        </p:spPr>
        <p:txBody>
          <a:bodyPr/>
          <a:lstStyle/>
          <a:p>
            <a:r>
              <a:rPr lang="en-US" dirty="0"/>
              <a:t>Distribution Statement ‘A’ (Approved for Public Release, Distribution Unlimited)</a:t>
            </a:r>
          </a:p>
        </p:txBody>
      </p:sp>
    </p:spTree>
    <p:extLst>
      <p:ext uri="{BB962C8B-B14F-4D97-AF65-F5344CB8AC3E}">
        <p14:creationId xmlns:p14="http://schemas.microsoft.com/office/powerpoint/2010/main" val="346957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0C06C-4663-E5ED-44DC-878661C0B19B}"/>
            </a:ext>
          </a:extLst>
        </p:cNvPr>
        <p:cNvGrpSpPr/>
        <p:nvPr/>
      </p:nvGrpSpPr>
      <p:grpSpPr>
        <a:xfrm>
          <a:off x="0" y="0"/>
          <a:ext cx="0" cy="0"/>
          <a:chOff x="0" y="0"/>
          <a:chExt cx="0" cy="0"/>
        </a:xfrm>
      </p:grpSpPr>
      <p:pic>
        <p:nvPicPr>
          <p:cNvPr id="22" name="bg object 18">
            <a:extLst>
              <a:ext uri="{FF2B5EF4-FFF2-40B4-BE49-F238E27FC236}">
                <a16:creationId xmlns:a16="http://schemas.microsoft.com/office/drawing/2014/main" id="{0A5EFE5B-E367-2C90-DBE8-4963167F8B6D}"/>
              </a:ext>
            </a:extLst>
          </p:cNvPr>
          <p:cNvPicPr/>
          <p:nvPr/>
        </p:nvPicPr>
        <p:blipFill>
          <a:blip r:embed="rId2" cstate="print"/>
          <a:stretch>
            <a:fillRect/>
          </a:stretch>
        </p:blipFill>
        <p:spPr>
          <a:xfrm>
            <a:off x="6252357" y="1295900"/>
            <a:ext cx="1688327" cy="1850966"/>
          </a:xfrm>
          <a:prstGeom prst="rect">
            <a:avLst/>
          </a:prstGeom>
        </p:spPr>
      </p:pic>
      <p:sp>
        <p:nvSpPr>
          <p:cNvPr id="23" name="bg object 21">
            <a:extLst>
              <a:ext uri="{FF2B5EF4-FFF2-40B4-BE49-F238E27FC236}">
                <a16:creationId xmlns:a16="http://schemas.microsoft.com/office/drawing/2014/main" id="{9F706730-5CFE-D42D-6462-AE140FB96D90}"/>
              </a:ext>
            </a:extLst>
          </p:cNvPr>
          <p:cNvSpPr/>
          <p:nvPr/>
        </p:nvSpPr>
        <p:spPr>
          <a:xfrm>
            <a:off x="6156421" y="1116032"/>
            <a:ext cx="1880294" cy="5353168"/>
          </a:xfrm>
          <a:custGeom>
            <a:avLst/>
            <a:gdLst/>
            <a:ahLst/>
            <a:cxnLst/>
            <a:rect l="l" t="t" r="r" b="b"/>
            <a:pathLst>
              <a:path w="3116579" h="8872855">
                <a:moveTo>
                  <a:pt x="3116402" y="2885021"/>
                </a:moveTo>
                <a:lnTo>
                  <a:pt x="1558201" y="3809669"/>
                </a:lnTo>
                <a:lnTo>
                  <a:pt x="0" y="2885021"/>
                </a:lnTo>
                <a:lnTo>
                  <a:pt x="0" y="8872664"/>
                </a:lnTo>
                <a:lnTo>
                  <a:pt x="3116402" y="8872664"/>
                </a:lnTo>
                <a:lnTo>
                  <a:pt x="3116402" y="2885021"/>
                </a:lnTo>
                <a:close/>
              </a:path>
              <a:path w="3116579" h="8872855">
                <a:moveTo>
                  <a:pt x="3116402" y="924661"/>
                </a:moveTo>
                <a:lnTo>
                  <a:pt x="2835745" y="758113"/>
                </a:lnTo>
                <a:lnTo>
                  <a:pt x="2835745" y="1091209"/>
                </a:lnTo>
                <a:lnTo>
                  <a:pt x="2835745" y="2607424"/>
                </a:lnTo>
                <a:lnTo>
                  <a:pt x="1558201" y="3365538"/>
                </a:lnTo>
                <a:lnTo>
                  <a:pt x="280657" y="2607424"/>
                </a:lnTo>
                <a:lnTo>
                  <a:pt x="280657" y="1091209"/>
                </a:lnTo>
                <a:lnTo>
                  <a:pt x="1558201" y="333095"/>
                </a:lnTo>
                <a:lnTo>
                  <a:pt x="2835745" y="1091209"/>
                </a:lnTo>
                <a:lnTo>
                  <a:pt x="2835745" y="758113"/>
                </a:lnTo>
                <a:lnTo>
                  <a:pt x="2119528" y="333095"/>
                </a:lnTo>
                <a:lnTo>
                  <a:pt x="1558201" y="0"/>
                </a:lnTo>
                <a:lnTo>
                  <a:pt x="0" y="924661"/>
                </a:lnTo>
                <a:lnTo>
                  <a:pt x="0" y="2773972"/>
                </a:lnTo>
                <a:lnTo>
                  <a:pt x="1558201" y="3698633"/>
                </a:lnTo>
                <a:lnTo>
                  <a:pt x="2119528" y="3365538"/>
                </a:lnTo>
                <a:lnTo>
                  <a:pt x="3116402" y="2773972"/>
                </a:lnTo>
                <a:lnTo>
                  <a:pt x="3116402" y="924661"/>
                </a:lnTo>
                <a:close/>
              </a:path>
            </a:pathLst>
          </a:custGeom>
          <a:solidFill>
            <a:srgbClr val="D5B45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sp>
        <p:nvSpPr>
          <p:cNvPr id="24" name="object 4">
            <a:extLst>
              <a:ext uri="{FF2B5EF4-FFF2-40B4-BE49-F238E27FC236}">
                <a16:creationId xmlns:a16="http://schemas.microsoft.com/office/drawing/2014/main" id="{7D60804A-0CA7-3B5F-A701-6F3AB6C0A764}"/>
              </a:ext>
            </a:extLst>
          </p:cNvPr>
          <p:cNvSpPr txBox="1"/>
          <p:nvPr/>
        </p:nvSpPr>
        <p:spPr>
          <a:xfrm>
            <a:off x="6343014" y="3451111"/>
            <a:ext cx="1507013" cy="569387"/>
          </a:xfrm>
          <a:prstGeom prst="rect">
            <a:avLst/>
          </a:prstGeom>
        </p:spPr>
        <p:txBody>
          <a:bodyPr vert="horz" wrap="square" lIns="0" tIns="15240" rIns="0" bIns="0" rtlCol="0">
            <a:spAutoFit/>
          </a:bodyPr>
          <a:lstStyle/>
          <a:p>
            <a:pPr marL="0" marR="0" lvl="0" indent="0" algn="ctr" defTabSz="914400" rtl="0" eaLnBrk="1" fontAlgn="auto" latinLnBrk="0" hangingPunct="1">
              <a:lnSpc>
                <a:spcPct val="100000"/>
              </a:lnSpc>
              <a:spcBef>
                <a:spcPts val="12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Information Processing Techniques Office</a:t>
            </a:r>
          </a:p>
        </p:txBody>
      </p:sp>
      <p:sp>
        <p:nvSpPr>
          <p:cNvPr id="25" name="object 7">
            <a:extLst>
              <a:ext uri="{FF2B5EF4-FFF2-40B4-BE49-F238E27FC236}">
                <a16:creationId xmlns:a16="http://schemas.microsoft.com/office/drawing/2014/main" id="{AE87B241-B61E-1CD3-BE59-2BDB20E4E68C}"/>
              </a:ext>
            </a:extLst>
          </p:cNvPr>
          <p:cNvSpPr txBox="1"/>
          <p:nvPr/>
        </p:nvSpPr>
        <p:spPr>
          <a:xfrm>
            <a:off x="6273198" y="4146493"/>
            <a:ext cx="1728216" cy="1384995"/>
          </a:xfrm>
          <a:prstGeom prst="rect">
            <a:avLst/>
          </a:prstGeom>
        </p:spPr>
        <p:txBody>
          <a:bodyPr vert="horz" wrap="square" lIns="0" tIns="17780" rIns="0" bIns="0" rtlCol="0" anchor="t">
            <a:spAutoFit/>
          </a:bodyPr>
          <a:lstStyle/>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Transformative</a:t>
            </a:r>
            <a:r>
              <a:rPr kumimoji="0" sz="1100" b="0" i="0" u="none" strike="noStrike" kern="1200" cap="none" spc="75" normalizeH="0" baseline="0" noProof="0">
                <a:ln>
                  <a:noFill/>
                </a:ln>
                <a:solidFill>
                  <a:srgbClr val="FFFFFF"/>
                </a:solidFill>
                <a:effectLst/>
                <a:uLnTx/>
                <a:uFillTx/>
                <a:latin typeface="Tahoma"/>
                <a:ea typeface="Tahoma"/>
                <a:cs typeface="Tahoma"/>
              </a:rPr>
              <a:t> </a:t>
            </a:r>
            <a:r>
              <a:rPr kumimoji="0" lang="en-US" sz="1100" b="0" i="0" u="none" strike="noStrike" kern="1200" cap="none" spc="-25" normalizeH="0" baseline="0" noProof="0">
                <a:ln>
                  <a:noFill/>
                </a:ln>
                <a:solidFill>
                  <a:srgbClr val="FFFFFF"/>
                </a:solidFill>
                <a:effectLst/>
                <a:uLnTx/>
                <a:uFillTx/>
                <a:latin typeface="Tahoma"/>
                <a:ea typeface="Tahoma"/>
                <a:cs typeface="Tahoma"/>
              </a:rPr>
              <a:t>artificial intelligence</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Offensive and defensive cyber</a:t>
            </a: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Fighting</a:t>
            </a:r>
            <a:r>
              <a:rPr kumimoji="0" lang="en-US" sz="1100" b="0" i="0" u="none" strike="noStrike" kern="1200" cap="none" spc="85" normalizeH="0" baseline="0" noProof="0">
                <a:ln>
                  <a:noFill/>
                </a:ln>
                <a:solidFill>
                  <a:srgbClr val="FFFFFF"/>
                </a:solidFill>
                <a:effectLst/>
                <a:uLnTx/>
                <a:uFillTx/>
                <a:latin typeface="Tahoma"/>
                <a:ea typeface="Tahoma"/>
                <a:cs typeface="Tahoma"/>
              </a:rPr>
              <a:t> </a:t>
            </a:r>
            <a:r>
              <a:rPr kumimoji="0" lang="en-US" sz="1100" b="0" i="0" u="none" strike="noStrike" kern="1200" cap="none" spc="0" normalizeH="0" baseline="0" noProof="0">
                <a:ln>
                  <a:noFill/>
                </a:ln>
                <a:solidFill>
                  <a:srgbClr val="FFFFFF"/>
                </a:solidFill>
                <a:effectLst/>
                <a:uLnTx/>
                <a:uFillTx/>
                <a:latin typeface="Tahoma"/>
                <a:ea typeface="Tahoma"/>
                <a:cs typeface="Tahoma"/>
              </a:rPr>
              <a:t>in</a:t>
            </a:r>
            <a:r>
              <a:rPr kumimoji="0" lang="en-US" sz="1100" b="0" i="0" u="none" strike="noStrike" kern="1200" cap="none" spc="85" normalizeH="0" baseline="0" noProof="0">
                <a:ln>
                  <a:noFill/>
                </a:ln>
                <a:solidFill>
                  <a:srgbClr val="FFFFFF"/>
                </a:solidFill>
                <a:effectLst/>
                <a:uLnTx/>
                <a:uFillTx/>
                <a:latin typeface="Tahoma"/>
                <a:ea typeface="Tahoma"/>
                <a:cs typeface="Tahoma"/>
              </a:rPr>
              <a:t> </a:t>
            </a:r>
            <a:r>
              <a:rPr kumimoji="0" lang="en-US" sz="1100" b="0" i="0" u="none" strike="noStrike" kern="1200" cap="none" spc="0" normalizeH="0" baseline="0" noProof="0">
                <a:ln>
                  <a:noFill/>
                </a:ln>
                <a:solidFill>
                  <a:srgbClr val="FFFFFF"/>
                </a:solidFill>
                <a:effectLst/>
                <a:uLnTx/>
                <a:uFillTx/>
                <a:latin typeface="Tahoma"/>
                <a:ea typeface="Tahoma"/>
                <a:cs typeface="Tahoma"/>
              </a:rPr>
              <a:t>the</a:t>
            </a:r>
            <a:r>
              <a:rPr kumimoji="0" lang="en-US" sz="1100" b="0" i="0" u="none" strike="noStrike" kern="1200" cap="none" spc="85" normalizeH="0" baseline="0" noProof="0">
                <a:ln>
                  <a:noFill/>
                </a:ln>
                <a:solidFill>
                  <a:srgbClr val="FFFFFF"/>
                </a:solidFill>
                <a:effectLst/>
                <a:uLnTx/>
                <a:uFillTx/>
                <a:latin typeface="Tahoma"/>
                <a:ea typeface="Tahoma"/>
                <a:cs typeface="Tahoma"/>
              </a:rPr>
              <a:t> </a:t>
            </a:r>
            <a:r>
              <a:rPr kumimoji="0" lang="en-US" sz="1100" b="0" i="0" u="none" strike="noStrike" kern="1200" cap="none" spc="0" normalizeH="0" baseline="0" noProof="0">
                <a:ln>
                  <a:noFill/>
                </a:ln>
                <a:solidFill>
                  <a:srgbClr val="FFFFFF"/>
                </a:solidFill>
                <a:effectLst/>
                <a:uLnTx/>
                <a:uFillTx/>
                <a:latin typeface="Tahoma"/>
                <a:ea typeface="Tahoma"/>
                <a:cs typeface="Tahoma"/>
              </a:rPr>
              <a:t>information</a:t>
            </a:r>
            <a:r>
              <a:rPr kumimoji="0" lang="en-US" sz="1100" b="0" i="0" u="none" strike="noStrike" kern="1200" cap="none" spc="85" normalizeH="0" baseline="0" noProof="0">
                <a:ln>
                  <a:noFill/>
                </a:ln>
                <a:solidFill>
                  <a:srgbClr val="FFFFFF"/>
                </a:solidFill>
                <a:effectLst/>
                <a:uLnTx/>
                <a:uFillTx/>
                <a:latin typeface="Tahoma"/>
                <a:ea typeface="Tahoma"/>
                <a:cs typeface="Tahoma"/>
              </a:rPr>
              <a:t> </a:t>
            </a:r>
            <a:r>
              <a:rPr kumimoji="0" lang="en-US" sz="1100" b="0" i="0" u="none" strike="noStrike" kern="1200" cap="none" spc="-10" normalizeH="0" baseline="0" noProof="0">
                <a:ln>
                  <a:noFill/>
                </a:ln>
                <a:solidFill>
                  <a:srgbClr val="FFFFFF"/>
                </a:solidFill>
                <a:effectLst/>
                <a:uLnTx/>
                <a:uFillTx/>
                <a:latin typeface="Tahoma"/>
                <a:ea typeface="Tahoma"/>
                <a:cs typeface="Tahoma"/>
              </a:rPr>
              <a:t>domain</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a:p>
            <a:pPr marL="183515" marR="0" lvl="0" indent="-171450" algn="l" defTabSz="914400" rtl="0" eaLnBrk="1" fontAlgn="auto" latinLnBrk="0" hangingPunct="1">
              <a:lnSpc>
                <a:spcPct val="100000"/>
              </a:lnSpc>
              <a:spcBef>
                <a:spcPts val="50"/>
              </a:spcBef>
              <a:spcAft>
                <a:spcPts val="0"/>
              </a:spcAft>
              <a:buClrTx/>
              <a:buSzTx/>
              <a:buFont typeface="Arial" panose="020B0604020202020204" pitchFamily="34" charset="0"/>
              <a:buChar char="•"/>
              <a:tabLst>
                <a:tab pos="200660" algn="l"/>
                <a:tab pos="201295" algn="l"/>
              </a:tabLst>
              <a:defRPr/>
            </a:pPr>
            <a:r>
              <a:rPr kumimoji="0" sz="1100" b="0" i="0" u="none" strike="noStrike" kern="1200" cap="none" spc="0" normalizeH="0" baseline="0" noProof="0">
                <a:ln>
                  <a:noFill/>
                </a:ln>
                <a:solidFill>
                  <a:srgbClr val="FFFFFF"/>
                </a:solidFill>
                <a:effectLst/>
                <a:uLnTx/>
                <a:uFillTx/>
                <a:latin typeface="Tahoma"/>
                <a:ea typeface="Tahoma"/>
                <a:cs typeface="Tahoma"/>
              </a:rPr>
              <a:t>Resilient,</a:t>
            </a:r>
            <a:r>
              <a:rPr kumimoji="0" sz="1100" b="0" i="0" u="none" strike="noStrike" kern="1200" cap="none" spc="105" normalizeH="0" baseline="0" noProof="0">
                <a:ln>
                  <a:noFill/>
                </a:ln>
                <a:solidFill>
                  <a:srgbClr val="FFFFFF"/>
                </a:solidFill>
                <a:effectLst/>
                <a:uLnTx/>
                <a:uFillTx/>
                <a:latin typeface="Tahoma"/>
                <a:ea typeface="Tahoma"/>
                <a:cs typeface="Tahoma"/>
              </a:rPr>
              <a:t> </a:t>
            </a:r>
            <a:r>
              <a:rPr kumimoji="0" sz="1100" b="0" i="0" u="none" strike="noStrike" kern="1200" cap="none" spc="0" normalizeH="0" baseline="0" noProof="0">
                <a:ln>
                  <a:noFill/>
                </a:ln>
                <a:solidFill>
                  <a:srgbClr val="FFFFFF"/>
                </a:solidFill>
                <a:effectLst/>
                <a:uLnTx/>
                <a:uFillTx/>
                <a:latin typeface="Tahoma"/>
                <a:ea typeface="Tahoma"/>
                <a:cs typeface="Tahoma"/>
              </a:rPr>
              <a:t>adaptable,</a:t>
            </a:r>
            <a:r>
              <a:rPr kumimoji="0" sz="1100" b="0" i="0" u="none" strike="noStrike" kern="1200" cap="none" spc="105" normalizeH="0" baseline="0" noProof="0">
                <a:ln>
                  <a:noFill/>
                </a:ln>
                <a:solidFill>
                  <a:srgbClr val="FFFFFF"/>
                </a:solidFill>
                <a:effectLst/>
                <a:uLnTx/>
                <a:uFillTx/>
                <a:latin typeface="Tahoma"/>
                <a:ea typeface="Tahoma"/>
                <a:cs typeface="Tahoma"/>
              </a:rPr>
              <a:t> </a:t>
            </a:r>
            <a:r>
              <a:rPr kumimoji="0" sz="1100" b="0" i="0" u="none" strike="noStrike" kern="1200" cap="none" spc="0" normalizeH="0" baseline="0" noProof="0">
                <a:ln>
                  <a:noFill/>
                </a:ln>
                <a:solidFill>
                  <a:srgbClr val="FFFFFF"/>
                </a:solidFill>
                <a:effectLst/>
                <a:uLnTx/>
                <a:uFillTx/>
                <a:latin typeface="Tahoma"/>
                <a:ea typeface="Tahoma"/>
                <a:cs typeface="Tahoma"/>
              </a:rPr>
              <a:t>and</a:t>
            </a:r>
            <a:r>
              <a:rPr kumimoji="0" sz="1100" b="0" i="0" u="none" strike="noStrike" kern="1200" cap="none" spc="105" normalizeH="0" baseline="0" noProof="0">
                <a:ln>
                  <a:noFill/>
                </a:ln>
                <a:solidFill>
                  <a:srgbClr val="FFFFFF"/>
                </a:solidFill>
                <a:effectLst/>
                <a:uLnTx/>
                <a:uFillTx/>
                <a:latin typeface="Tahoma"/>
                <a:ea typeface="Tahoma"/>
                <a:cs typeface="Tahoma"/>
              </a:rPr>
              <a:t> </a:t>
            </a:r>
            <a:r>
              <a:rPr kumimoji="0" sz="1100" b="0" i="0" u="none" strike="noStrike" kern="1200" cap="none" spc="0" normalizeH="0" baseline="0" noProof="0">
                <a:ln>
                  <a:noFill/>
                </a:ln>
                <a:solidFill>
                  <a:srgbClr val="FFFFFF"/>
                </a:solidFill>
                <a:effectLst/>
                <a:uLnTx/>
                <a:uFillTx/>
                <a:latin typeface="Tahoma"/>
                <a:ea typeface="Tahoma"/>
                <a:cs typeface="Tahoma"/>
              </a:rPr>
              <a:t>secure</a:t>
            </a:r>
            <a:r>
              <a:rPr kumimoji="0" sz="1100" b="0" i="0" u="none" strike="noStrike" kern="1200" cap="none" spc="105" normalizeH="0" baseline="0" noProof="0">
                <a:ln>
                  <a:noFill/>
                </a:ln>
                <a:solidFill>
                  <a:srgbClr val="FFFFFF"/>
                </a:solidFill>
                <a:effectLst/>
                <a:uLnTx/>
                <a:uFillTx/>
                <a:latin typeface="Tahoma"/>
                <a:ea typeface="Tahoma"/>
                <a:cs typeface="Tahoma"/>
              </a:rPr>
              <a:t> </a:t>
            </a:r>
            <a:r>
              <a:rPr kumimoji="0" sz="1100" b="0" i="0" u="none" strike="noStrike" kern="1200" cap="none" spc="-10" normalizeH="0" baseline="0" noProof="0">
                <a:ln>
                  <a:noFill/>
                </a:ln>
                <a:solidFill>
                  <a:srgbClr val="FFFFFF"/>
                </a:solidFill>
                <a:effectLst/>
                <a:uLnTx/>
                <a:uFillTx/>
                <a:latin typeface="Tahoma"/>
                <a:ea typeface="Tahoma"/>
                <a:cs typeface="Tahoma"/>
              </a:rPr>
              <a:t>systems</a:t>
            </a:r>
            <a:endParaRPr kumimoji="0" sz="1100" b="0" i="0" u="none" strike="noStrike" kern="1200" cap="none" spc="0" normalizeH="0" baseline="0" noProof="0">
              <a:ln>
                <a:noFill/>
              </a:ln>
              <a:solidFill>
                <a:prstClr val="black"/>
              </a:solidFill>
              <a:effectLst/>
              <a:uLnTx/>
              <a:uFillTx/>
              <a:latin typeface="Tahoma"/>
              <a:ea typeface="Tahoma"/>
              <a:cs typeface="Tahoma"/>
            </a:endParaRPr>
          </a:p>
        </p:txBody>
      </p:sp>
      <p:sp>
        <p:nvSpPr>
          <p:cNvPr id="26" name="object 10">
            <a:extLst>
              <a:ext uri="{FF2B5EF4-FFF2-40B4-BE49-F238E27FC236}">
                <a16:creationId xmlns:a16="http://schemas.microsoft.com/office/drawing/2014/main" id="{6F77D255-9266-9B65-8414-D00A050C1296}"/>
              </a:ext>
            </a:extLst>
          </p:cNvPr>
          <p:cNvSpPr/>
          <p:nvPr/>
        </p:nvSpPr>
        <p:spPr>
          <a:xfrm>
            <a:off x="6451403" y="4075763"/>
            <a:ext cx="1290308" cy="0"/>
          </a:xfrm>
          <a:custGeom>
            <a:avLst/>
            <a:gdLst/>
            <a:ahLst/>
            <a:cxnLst/>
            <a:rect l="l" t="t" r="r" b="b"/>
            <a:pathLst>
              <a:path w="2138679">
                <a:moveTo>
                  <a:pt x="0" y="0"/>
                </a:moveTo>
                <a:lnTo>
                  <a:pt x="2138552" y="0"/>
                </a:lnTo>
              </a:path>
            </a:pathLst>
          </a:custGeom>
          <a:ln w="7853">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pic>
        <p:nvPicPr>
          <p:cNvPr id="54" name="Picture 53">
            <a:extLst>
              <a:ext uri="{FF2B5EF4-FFF2-40B4-BE49-F238E27FC236}">
                <a16:creationId xmlns:a16="http://schemas.microsoft.com/office/drawing/2014/main" id="{C3D5F22C-7F96-135C-3B43-75D0CBCA8C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893" y="1219223"/>
            <a:ext cx="1620349" cy="2165182"/>
          </a:xfrm>
          <a:prstGeom prst="rect">
            <a:avLst/>
          </a:prstGeom>
        </p:spPr>
      </p:pic>
      <p:sp>
        <p:nvSpPr>
          <p:cNvPr id="56" name="object 13">
            <a:extLst>
              <a:ext uri="{FF2B5EF4-FFF2-40B4-BE49-F238E27FC236}">
                <a16:creationId xmlns:a16="http://schemas.microsoft.com/office/drawing/2014/main" id="{29662FE1-06F5-4A21-F218-A1528923FD57}"/>
              </a:ext>
            </a:extLst>
          </p:cNvPr>
          <p:cNvSpPr/>
          <p:nvPr/>
        </p:nvSpPr>
        <p:spPr>
          <a:xfrm>
            <a:off x="4168707" y="1119991"/>
            <a:ext cx="1880294" cy="5353519"/>
          </a:xfrm>
          <a:custGeom>
            <a:avLst/>
            <a:gdLst/>
            <a:ahLst/>
            <a:cxnLst/>
            <a:rect l="l" t="t" r="r" b="b"/>
            <a:pathLst>
              <a:path w="3120390" h="8884285">
                <a:moveTo>
                  <a:pt x="3120326" y="2888627"/>
                </a:moveTo>
                <a:lnTo>
                  <a:pt x="1560169" y="3814445"/>
                </a:lnTo>
                <a:lnTo>
                  <a:pt x="0" y="2888627"/>
                </a:lnTo>
                <a:lnTo>
                  <a:pt x="0" y="8883790"/>
                </a:lnTo>
                <a:lnTo>
                  <a:pt x="3120326" y="8883790"/>
                </a:lnTo>
                <a:lnTo>
                  <a:pt x="3120326" y="2888627"/>
                </a:lnTo>
                <a:close/>
              </a:path>
              <a:path w="3120390" h="8884285">
                <a:moveTo>
                  <a:pt x="3120326" y="925804"/>
                </a:moveTo>
                <a:lnTo>
                  <a:pt x="2839313" y="759053"/>
                </a:lnTo>
                <a:lnTo>
                  <a:pt x="2839313" y="1092568"/>
                </a:lnTo>
                <a:lnTo>
                  <a:pt x="2839313" y="2610701"/>
                </a:lnTo>
                <a:lnTo>
                  <a:pt x="1560169" y="3369754"/>
                </a:lnTo>
                <a:lnTo>
                  <a:pt x="281025" y="2610701"/>
                </a:lnTo>
                <a:lnTo>
                  <a:pt x="281025" y="1092568"/>
                </a:lnTo>
                <a:lnTo>
                  <a:pt x="1560169" y="333514"/>
                </a:lnTo>
                <a:lnTo>
                  <a:pt x="2839313" y="1092568"/>
                </a:lnTo>
                <a:lnTo>
                  <a:pt x="2839313" y="759053"/>
                </a:lnTo>
                <a:lnTo>
                  <a:pt x="2122208" y="333514"/>
                </a:lnTo>
                <a:lnTo>
                  <a:pt x="1560169" y="0"/>
                </a:lnTo>
                <a:lnTo>
                  <a:pt x="0" y="925804"/>
                </a:lnTo>
                <a:lnTo>
                  <a:pt x="0" y="2777464"/>
                </a:lnTo>
                <a:lnTo>
                  <a:pt x="1560169" y="3703269"/>
                </a:lnTo>
                <a:lnTo>
                  <a:pt x="2122208" y="3369754"/>
                </a:lnTo>
                <a:lnTo>
                  <a:pt x="3120326" y="2777464"/>
                </a:lnTo>
                <a:lnTo>
                  <a:pt x="3120326" y="925804"/>
                </a:lnTo>
                <a:close/>
              </a:path>
            </a:pathLst>
          </a:custGeom>
          <a:solidFill>
            <a:srgbClr val="BC44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object 20">
            <a:extLst>
              <a:ext uri="{FF2B5EF4-FFF2-40B4-BE49-F238E27FC236}">
                <a16:creationId xmlns:a16="http://schemas.microsoft.com/office/drawing/2014/main" id="{7CE3A02F-DB94-F8D4-F701-83D472108DFB}"/>
              </a:ext>
            </a:extLst>
          </p:cNvPr>
          <p:cNvSpPr txBox="1"/>
          <p:nvPr/>
        </p:nvSpPr>
        <p:spPr>
          <a:xfrm>
            <a:off x="4562138" y="3455369"/>
            <a:ext cx="1092820" cy="384721"/>
          </a:xfrm>
          <a:prstGeom prst="rect">
            <a:avLst/>
          </a:prstGeom>
        </p:spPr>
        <p:txBody>
          <a:bodyPr vert="horz" wrap="square" lIns="0" tIns="15240" rIns="0" bIns="0" rtlCol="0">
            <a:spAutoFit/>
          </a:bodyPr>
          <a:lstStyle/>
          <a:p>
            <a:pPr marL="0" marR="0" lvl="0" indent="0" algn="ctr" defTabSz="914400" rtl="0" eaLnBrk="1" fontAlgn="auto" latinLnBrk="0" hangingPunct="1">
              <a:lnSpc>
                <a:spcPct val="100000"/>
              </a:lnSpc>
              <a:spcBef>
                <a:spcPts val="12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Multi X</a:t>
            </a:r>
            <a:endParaRPr kumimoji="0"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Office</a:t>
            </a:r>
            <a:endParaRPr kumimoji="0"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object 23">
            <a:extLst>
              <a:ext uri="{FF2B5EF4-FFF2-40B4-BE49-F238E27FC236}">
                <a16:creationId xmlns:a16="http://schemas.microsoft.com/office/drawing/2014/main" id="{DD4F0E85-62B3-2885-2AB4-F82EC20356CB}"/>
              </a:ext>
            </a:extLst>
          </p:cNvPr>
          <p:cNvSpPr txBox="1"/>
          <p:nvPr/>
        </p:nvSpPr>
        <p:spPr>
          <a:xfrm>
            <a:off x="4260370" y="4146493"/>
            <a:ext cx="1728216" cy="1059264"/>
          </a:xfrm>
          <a:prstGeom prst="rect">
            <a:avLst/>
          </a:prstGeom>
        </p:spPr>
        <p:txBody>
          <a:bodyPr vert="horz" wrap="square" lIns="0" tIns="17780" rIns="0" bIns="0" rtlCol="0" anchor="t">
            <a:spAutoFit/>
          </a:bodyPr>
          <a:lstStyle/>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Quantum, photonic, and organic circuits</a:t>
            </a:r>
          </a:p>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New microsystems manufacturing ecosystem</a:t>
            </a:r>
          </a:p>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Dual-use by design</a:t>
            </a:r>
            <a:endParaRPr kumimoji="0" sz="1100" b="0" i="0" u="none" strike="noStrike" kern="1200" cap="none" spc="0" normalizeH="0" baseline="0" noProof="0">
              <a:ln>
                <a:noFill/>
              </a:ln>
              <a:solidFill>
                <a:prstClr val="black"/>
              </a:solidFill>
              <a:effectLst/>
              <a:uLnTx/>
              <a:uFillTx/>
              <a:latin typeface="Tahoma"/>
              <a:ea typeface="Tahoma"/>
              <a:cs typeface="Tahoma"/>
            </a:endParaRPr>
          </a:p>
        </p:txBody>
      </p:sp>
      <p:sp>
        <p:nvSpPr>
          <p:cNvPr id="59" name="object 26">
            <a:extLst>
              <a:ext uri="{FF2B5EF4-FFF2-40B4-BE49-F238E27FC236}">
                <a16:creationId xmlns:a16="http://schemas.microsoft.com/office/drawing/2014/main" id="{69ECA7FA-7FD0-B265-912B-84E8B9E5082A}"/>
              </a:ext>
            </a:extLst>
          </p:cNvPr>
          <p:cNvSpPr/>
          <p:nvPr/>
        </p:nvSpPr>
        <p:spPr>
          <a:xfrm>
            <a:off x="4462523" y="4079818"/>
            <a:ext cx="1290645" cy="0"/>
          </a:xfrm>
          <a:custGeom>
            <a:avLst/>
            <a:gdLst/>
            <a:ahLst/>
            <a:cxnLst/>
            <a:rect l="l" t="t" r="r" b="b"/>
            <a:pathLst>
              <a:path w="2141854">
                <a:moveTo>
                  <a:pt x="0" y="0"/>
                </a:moveTo>
                <a:lnTo>
                  <a:pt x="2141243" y="0"/>
                </a:lnTo>
              </a:path>
            </a:pathLst>
          </a:custGeom>
          <a:ln w="7853">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15" name="Group 14">
            <a:extLst>
              <a:ext uri="{FF2B5EF4-FFF2-40B4-BE49-F238E27FC236}">
                <a16:creationId xmlns:a16="http://schemas.microsoft.com/office/drawing/2014/main" id="{56F26583-EC74-296A-EEDA-6EE4EE222F33}"/>
              </a:ext>
            </a:extLst>
          </p:cNvPr>
          <p:cNvGrpSpPr/>
          <p:nvPr/>
        </p:nvGrpSpPr>
        <p:grpSpPr>
          <a:xfrm>
            <a:off x="204022" y="1113961"/>
            <a:ext cx="1880294" cy="5353402"/>
            <a:chOff x="3622916" y="1570640"/>
            <a:chExt cx="3119120" cy="8880475"/>
          </a:xfrm>
        </p:grpSpPr>
        <p:pic>
          <p:nvPicPr>
            <p:cNvPr id="19" name="bg object 17">
              <a:extLst>
                <a:ext uri="{FF2B5EF4-FFF2-40B4-BE49-F238E27FC236}">
                  <a16:creationId xmlns:a16="http://schemas.microsoft.com/office/drawing/2014/main" id="{2FC5F433-E31B-D4A2-D7E8-17F1B61A8BE0}"/>
                </a:ext>
              </a:extLst>
            </p:cNvPr>
            <p:cNvPicPr/>
            <p:nvPr/>
          </p:nvPicPr>
          <p:blipFill>
            <a:blip r:embed="rId4" cstate="print"/>
            <a:stretch>
              <a:fillRect/>
            </a:stretch>
          </p:blipFill>
          <p:spPr>
            <a:xfrm>
              <a:off x="3806156" y="1876096"/>
              <a:ext cx="2756471" cy="3126933"/>
            </a:xfrm>
            <a:prstGeom prst="rect">
              <a:avLst/>
            </a:prstGeom>
          </p:spPr>
        </p:pic>
        <p:sp>
          <p:nvSpPr>
            <p:cNvPr id="20" name="bg object 20">
              <a:extLst>
                <a:ext uri="{FF2B5EF4-FFF2-40B4-BE49-F238E27FC236}">
                  <a16:creationId xmlns:a16="http://schemas.microsoft.com/office/drawing/2014/main" id="{2B458CDD-006C-D745-66D4-AB81A1F2240F}"/>
                </a:ext>
              </a:extLst>
            </p:cNvPr>
            <p:cNvSpPr/>
            <p:nvPr/>
          </p:nvSpPr>
          <p:spPr>
            <a:xfrm>
              <a:off x="3622916" y="1570640"/>
              <a:ext cx="3119120" cy="8880475"/>
            </a:xfrm>
            <a:custGeom>
              <a:avLst/>
              <a:gdLst/>
              <a:ahLst/>
              <a:cxnLst/>
              <a:rect l="l" t="t" r="r" b="b"/>
              <a:pathLst>
                <a:path w="3119120" h="8880475">
                  <a:moveTo>
                    <a:pt x="3119031" y="2887434"/>
                  </a:moveTo>
                  <a:lnTo>
                    <a:pt x="1559509" y="3812857"/>
                  </a:lnTo>
                  <a:lnTo>
                    <a:pt x="0" y="2887434"/>
                  </a:lnTo>
                  <a:lnTo>
                    <a:pt x="0" y="8880069"/>
                  </a:lnTo>
                  <a:lnTo>
                    <a:pt x="3119031" y="8880069"/>
                  </a:lnTo>
                  <a:lnTo>
                    <a:pt x="3119031" y="2887434"/>
                  </a:lnTo>
                  <a:close/>
                </a:path>
                <a:path w="3119120" h="8880475">
                  <a:moveTo>
                    <a:pt x="3119031" y="925423"/>
                  </a:moveTo>
                  <a:lnTo>
                    <a:pt x="2838119" y="758736"/>
                  </a:lnTo>
                  <a:lnTo>
                    <a:pt x="2838119" y="1092123"/>
                  </a:lnTo>
                  <a:lnTo>
                    <a:pt x="2838119" y="2609608"/>
                  </a:lnTo>
                  <a:lnTo>
                    <a:pt x="1559509" y="3368344"/>
                  </a:lnTo>
                  <a:lnTo>
                    <a:pt x="280898" y="2609608"/>
                  </a:lnTo>
                  <a:lnTo>
                    <a:pt x="280898" y="1092123"/>
                  </a:lnTo>
                  <a:lnTo>
                    <a:pt x="1559509" y="333375"/>
                  </a:lnTo>
                  <a:lnTo>
                    <a:pt x="2838119" y="1092123"/>
                  </a:lnTo>
                  <a:lnTo>
                    <a:pt x="2838119" y="758736"/>
                  </a:lnTo>
                  <a:lnTo>
                    <a:pt x="2121306" y="333375"/>
                  </a:lnTo>
                  <a:lnTo>
                    <a:pt x="1559509" y="0"/>
                  </a:lnTo>
                  <a:lnTo>
                    <a:pt x="0" y="925423"/>
                  </a:lnTo>
                  <a:lnTo>
                    <a:pt x="0" y="2776296"/>
                  </a:lnTo>
                  <a:lnTo>
                    <a:pt x="1559509" y="3701732"/>
                  </a:lnTo>
                  <a:lnTo>
                    <a:pt x="2121319" y="3368344"/>
                  </a:lnTo>
                  <a:lnTo>
                    <a:pt x="3119031" y="2776296"/>
                  </a:lnTo>
                  <a:lnTo>
                    <a:pt x="3119031" y="925423"/>
                  </a:lnTo>
                  <a:close/>
                </a:path>
              </a:pathLst>
            </a:custGeom>
            <a:solidFill>
              <a:srgbClr val="6B6C6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16" name="object 3">
            <a:extLst>
              <a:ext uri="{FF2B5EF4-FFF2-40B4-BE49-F238E27FC236}">
                <a16:creationId xmlns:a16="http://schemas.microsoft.com/office/drawing/2014/main" id="{57B1ACBC-2C0D-266A-34AE-ACE93EFE7661}"/>
              </a:ext>
            </a:extLst>
          </p:cNvPr>
          <p:cNvSpPr txBox="1"/>
          <p:nvPr/>
        </p:nvSpPr>
        <p:spPr>
          <a:xfrm>
            <a:off x="780369" y="3449203"/>
            <a:ext cx="730375" cy="569387"/>
          </a:xfrm>
          <a:prstGeom prst="rect">
            <a:avLst/>
          </a:prstGeom>
        </p:spPr>
        <p:txBody>
          <a:bodyPr vert="horz" wrap="square" lIns="0" tIns="15240" rIns="0" bIns="0" rtlCol="0">
            <a:spAutoFit/>
          </a:bodyPr>
          <a:lstStyle/>
          <a:p>
            <a:pPr marL="0" marR="0" lvl="0" indent="0" algn="ctr" defTabSz="914400" rtl="0" eaLnBrk="1" fontAlgn="auto" latinLnBrk="0" hangingPunct="1">
              <a:lnSpc>
                <a:spcPct val="100000"/>
              </a:lnSpc>
              <a:spcBef>
                <a:spcPts val="120"/>
              </a:spcBef>
              <a:spcAft>
                <a:spcPts val="0"/>
              </a:spcAft>
              <a:buClrTx/>
              <a:buSzTx/>
              <a:buFontTx/>
              <a:buNone/>
              <a:tabLst/>
              <a:defRPr/>
            </a:pPr>
            <a:r>
              <a:rPr kumimoji="0" sz="12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Defense</a:t>
            </a:r>
            <a:r>
              <a:rPr kumimoji="0" sz="1200" b="1" i="0" u="none" strike="noStrike" kern="1200" cap="none" spc="5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1200" b="1" i="0" u="none" strike="noStrike" kern="1200" cap="none" spc="-1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Sciences</a:t>
            </a:r>
            <a:endParaRPr kumimoji="0"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200" b="1" i="0" u="none" strike="noStrike" kern="1200" cap="none" spc="-1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Office</a:t>
            </a:r>
            <a:endParaRPr kumimoji="0"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object 6">
            <a:extLst>
              <a:ext uri="{FF2B5EF4-FFF2-40B4-BE49-F238E27FC236}">
                <a16:creationId xmlns:a16="http://schemas.microsoft.com/office/drawing/2014/main" id="{54057681-00DA-7F20-C76E-863BB8A34405}"/>
              </a:ext>
            </a:extLst>
          </p:cNvPr>
          <p:cNvSpPr txBox="1"/>
          <p:nvPr/>
        </p:nvSpPr>
        <p:spPr>
          <a:xfrm>
            <a:off x="291539" y="4146493"/>
            <a:ext cx="1728216" cy="1723549"/>
          </a:xfrm>
          <a:prstGeom prst="rect">
            <a:avLst/>
          </a:prstGeom>
        </p:spPr>
        <p:txBody>
          <a:bodyPr vert="horz" wrap="square" lIns="0" tIns="17780" rIns="0" bIns="0" rtlCol="0" anchor="t">
            <a:spAutoFit/>
          </a:bodyPr>
          <a:lstStyle/>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Materials, manufacturing, and structures</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sz="1100" b="0" i="0" u="none" strike="noStrike" kern="1200" cap="none" spc="0" normalizeH="0" baseline="0" noProof="0">
                <a:ln>
                  <a:noFill/>
                </a:ln>
                <a:solidFill>
                  <a:srgbClr val="FFFFFF"/>
                </a:solidFill>
                <a:effectLst/>
                <a:uLnTx/>
                <a:uFillTx/>
                <a:latin typeface="Tahoma"/>
                <a:ea typeface="Tahoma"/>
                <a:cs typeface="Tahoma"/>
              </a:rPr>
              <a:t>Sensing</a:t>
            </a:r>
            <a:r>
              <a:rPr kumimoji="0" lang="en-US" sz="1100" b="0" i="0" u="none" strike="noStrike" kern="1200" cap="none" spc="0" normalizeH="0" baseline="0" noProof="0">
                <a:ln>
                  <a:noFill/>
                </a:ln>
                <a:solidFill>
                  <a:srgbClr val="FFFFFF"/>
                </a:solidFill>
                <a:effectLst/>
                <a:uLnTx/>
                <a:uFillTx/>
                <a:latin typeface="Tahoma"/>
                <a:ea typeface="Tahoma"/>
                <a:cs typeface="Tahoma"/>
              </a:rPr>
              <a:t>, measuring,</a:t>
            </a:r>
            <a:r>
              <a:rPr kumimoji="0" sz="1100" b="0" i="0" u="none" strike="noStrike" kern="1200" cap="none" spc="95" normalizeH="0" baseline="0" noProof="0">
                <a:ln>
                  <a:noFill/>
                </a:ln>
                <a:solidFill>
                  <a:srgbClr val="FFFFFF"/>
                </a:solidFill>
                <a:effectLst/>
                <a:uLnTx/>
                <a:uFillTx/>
                <a:latin typeface="Tahoma"/>
                <a:ea typeface="Tahoma"/>
                <a:cs typeface="Tahoma"/>
              </a:rPr>
              <a:t> </a:t>
            </a:r>
            <a:r>
              <a:rPr kumimoji="0" sz="1100" b="0" i="0" u="none" strike="noStrike" kern="1200" cap="none" spc="0" normalizeH="0" baseline="0" noProof="0">
                <a:ln>
                  <a:noFill/>
                </a:ln>
                <a:solidFill>
                  <a:srgbClr val="FFFFFF"/>
                </a:solidFill>
                <a:effectLst/>
                <a:uLnTx/>
                <a:uFillTx/>
                <a:latin typeface="Tahoma"/>
                <a:ea typeface="Tahoma"/>
                <a:cs typeface="Tahoma"/>
              </a:rPr>
              <a:t>and</a:t>
            </a:r>
            <a:r>
              <a:rPr kumimoji="0" lang="en-US" sz="1100" b="0" i="0" u="none" strike="noStrike" kern="1200" cap="none" spc="0" normalizeH="0" baseline="0" noProof="0">
                <a:ln>
                  <a:noFill/>
                </a:ln>
                <a:solidFill>
                  <a:srgbClr val="FFFFFF"/>
                </a:solidFill>
                <a:effectLst/>
                <a:uLnTx/>
                <a:uFillTx/>
                <a:latin typeface="Tahoma"/>
                <a:ea typeface="Tahoma"/>
                <a:cs typeface="Tahoma"/>
              </a:rPr>
              <a:t> affecting</a:t>
            </a:r>
            <a:endParaRPr kumimoji="0" sz="1100" b="0" i="0" u="none" strike="noStrike" kern="1200" cap="none" spc="0" normalizeH="0" baseline="0" noProof="0">
              <a:ln>
                <a:noFill/>
              </a:ln>
              <a:solidFill>
                <a:prstClr val="black"/>
              </a:solidFill>
              <a:effectLst/>
              <a:uLnTx/>
              <a:uFillTx/>
              <a:latin typeface="Tahoma"/>
              <a:ea typeface="Tahoma"/>
              <a:cs typeface="Tahoma"/>
            </a:endParaRP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Math, computation,</a:t>
            </a:r>
            <a:r>
              <a:rPr kumimoji="0" sz="1100" b="0" i="0" u="none" strike="noStrike" kern="1200" cap="none" spc="130" normalizeH="0" baseline="0" noProof="0">
                <a:ln>
                  <a:noFill/>
                </a:ln>
                <a:solidFill>
                  <a:srgbClr val="FFFFFF"/>
                </a:solidFill>
                <a:effectLst/>
                <a:uLnTx/>
                <a:uFillTx/>
                <a:latin typeface="Tahoma"/>
                <a:ea typeface="Tahoma"/>
                <a:cs typeface="Tahoma"/>
              </a:rPr>
              <a:t> </a:t>
            </a:r>
            <a:r>
              <a:rPr kumimoji="0" sz="1100" b="0" i="0" u="none" strike="noStrike" kern="1200" cap="none" spc="0" normalizeH="0" baseline="0" noProof="0">
                <a:ln>
                  <a:noFill/>
                </a:ln>
                <a:solidFill>
                  <a:srgbClr val="FFFFFF"/>
                </a:solidFill>
                <a:effectLst/>
                <a:uLnTx/>
                <a:uFillTx/>
                <a:latin typeface="Tahoma"/>
                <a:ea typeface="Tahoma"/>
                <a:cs typeface="Tahoma"/>
              </a:rPr>
              <a:t>and</a:t>
            </a:r>
            <a:r>
              <a:rPr kumimoji="0" lang="en-US" sz="1100" b="0" i="0" u="none" strike="noStrike" kern="1200" cap="none" spc="135" normalizeH="0" baseline="0" noProof="0">
                <a:ln>
                  <a:noFill/>
                </a:ln>
                <a:solidFill>
                  <a:srgbClr val="FFFFFF"/>
                </a:solidFill>
                <a:effectLst/>
                <a:uLnTx/>
                <a:uFillTx/>
                <a:latin typeface="Tahoma"/>
                <a:ea typeface="Tahoma"/>
                <a:cs typeface="Tahoma"/>
              </a:rPr>
              <a:t> p</a:t>
            </a:r>
            <a:r>
              <a:rPr kumimoji="0" lang="en-US" sz="1100" b="0" i="0" u="none" strike="noStrike" kern="1200" cap="none" spc="-10" normalizeH="0" baseline="0" noProof="0">
                <a:ln>
                  <a:noFill/>
                </a:ln>
                <a:solidFill>
                  <a:srgbClr val="FFFFFF"/>
                </a:solidFill>
                <a:effectLst/>
                <a:uLnTx/>
                <a:uFillTx/>
                <a:latin typeface="Tahoma"/>
                <a:ea typeface="Tahoma"/>
                <a:cs typeface="Tahoma"/>
              </a:rPr>
              <a:t>rocessing</a:t>
            </a:r>
            <a:endParaRPr kumimoji="0" sz="1100" b="0" i="0" u="none" strike="noStrike" kern="1200" cap="none" spc="0" normalizeH="0" baseline="0" noProof="0">
              <a:ln>
                <a:noFill/>
              </a:ln>
              <a:solidFill>
                <a:prstClr val="black"/>
              </a:solidFill>
              <a:effectLst/>
              <a:uLnTx/>
              <a:uFillTx/>
              <a:latin typeface="Tahoma"/>
              <a:ea typeface="Tahoma"/>
              <a:cs typeface="Tahoma"/>
            </a:endParaRPr>
          </a:p>
          <a:p>
            <a:pPr marL="183515" marR="0" lvl="0" indent="-171450" algn="l" defTabSz="914400" rtl="0" eaLnBrk="1" fontAlgn="auto" latinLnBrk="0" hangingPunct="1">
              <a:lnSpc>
                <a:spcPct val="100000"/>
              </a:lnSpc>
              <a:spcBef>
                <a:spcPts val="5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Complex, dynamic, and intelligent systems</a:t>
            </a:r>
            <a:endParaRPr kumimoji="0" sz="1100" b="0" i="0" u="none" strike="noStrike" kern="1200" cap="none" spc="0" normalizeH="0" baseline="0" noProof="0">
              <a:ln>
                <a:noFill/>
              </a:ln>
              <a:solidFill>
                <a:prstClr val="black"/>
              </a:solidFill>
              <a:effectLst/>
              <a:uLnTx/>
              <a:uFillTx/>
              <a:latin typeface="Tahoma"/>
              <a:ea typeface="Tahoma"/>
              <a:cs typeface="Tahoma"/>
            </a:endParaRPr>
          </a:p>
        </p:txBody>
      </p:sp>
      <p:sp>
        <p:nvSpPr>
          <p:cNvPr id="18" name="object 9">
            <a:extLst>
              <a:ext uri="{FF2B5EF4-FFF2-40B4-BE49-F238E27FC236}">
                <a16:creationId xmlns:a16="http://schemas.microsoft.com/office/drawing/2014/main" id="{09DFDD4B-50CE-D79B-276D-BF941F3CEDDB}"/>
              </a:ext>
            </a:extLst>
          </p:cNvPr>
          <p:cNvSpPr/>
          <p:nvPr/>
        </p:nvSpPr>
        <p:spPr>
          <a:xfrm>
            <a:off x="499014" y="4073756"/>
            <a:ext cx="1290405" cy="0"/>
          </a:xfrm>
          <a:custGeom>
            <a:avLst/>
            <a:gdLst/>
            <a:ahLst/>
            <a:cxnLst/>
            <a:rect l="l" t="t" r="r" b="b"/>
            <a:pathLst>
              <a:path w="2140585">
                <a:moveTo>
                  <a:pt x="0" y="0"/>
                </a:moveTo>
                <a:lnTo>
                  <a:pt x="2140343" y="0"/>
                </a:lnTo>
              </a:path>
            </a:pathLst>
          </a:custGeom>
          <a:ln w="7853">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pic>
        <p:nvPicPr>
          <p:cNvPr id="46" name="bg object 16">
            <a:extLst>
              <a:ext uri="{FF2B5EF4-FFF2-40B4-BE49-F238E27FC236}">
                <a16:creationId xmlns:a16="http://schemas.microsoft.com/office/drawing/2014/main" id="{D0EF151E-86F4-83A8-AB65-1484E45638ED}"/>
              </a:ext>
            </a:extLst>
          </p:cNvPr>
          <p:cNvPicPr/>
          <p:nvPr/>
        </p:nvPicPr>
        <p:blipFill>
          <a:blip r:embed="rId5" cstate="print"/>
          <a:stretch>
            <a:fillRect/>
          </a:stretch>
        </p:blipFill>
        <p:spPr>
          <a:xfrm>
            <a:off x="2296419" y="1269757"/>
            <a:ext cx="1658430" cy="1866943"/>
          </a:xfrm>
          <a:prstGeom prst="rect">
            <a:avLst/>
          </a:prstGeom>
        </p:spPr>
      </p:pic>
      <p:sp>
        <p:nvSpPr>
          <p:cNvPr id="49" name="bg object 19">
            <a:extLst>
              <a:ext uri="{FF2B5EF4-FFF2-40B4-BE49-F238E27FC236}">
                <a16:creationId xmlns:a16="http://schemas.microsoft.com/office/drawing/2014/main" id="{65C0BEF2-BF22-7C53-3B09-A72E8F9646A5}"/>
              </a:ext>
            </a:extLst>
          </p:cNvPr>
          <p:cNvSpPr/>
          <p:nvPr/>
        </p:nvSpPr>
        <p:spPr>
          <a:xfrm>
            <a:off x="2195807" y="1110466"/>
            <a:ext cx="1880294" cy="5353520"/>
          </a:xfrm>
          <a:custGeom>
            <a:avLst/>
            <a:gdLst/>
            <a:ahLst/>
            <a:cxnLst/>
            <a:rect l="l" t="t" r="r" b="b"/>
            <a:pathLst>
              <a:path w="3120390" h="8884285">
                <a:moveTo>
                  <a:pt x="3120326" y="2888627"/>
                </a:moveTo>
                <a:lnTo>
                  <a:pt x="1560156" y="3814445"/>
                </a:lnTo>
                <a:lnTo>
                  <a:pt x="0" y="2888627"/>
                </a:lnTo>
                <a:lnTo>
                  <a:pt x="0" y="8883790"/>
                </a:lnTo>
                <a:lnTo>
                  <a:pt x="3120326" y="8883790"/>
                </a:lnTo>
                <a:lnTo>
                  <a:pt x="3120326" y="2888627"/>
                </a:lnTo>
                <a:close/>
              </a:path>
              <a:path w="3120390" h="8884285">
                <a:moveTo>
                  <a:pt x="3120326" y="925804"/>
                </a:moveTo>
                <a:lnTo>
                  <a:pt x="2839301" y="759053"/>
                </a:lnTo>
                <a:lnTo>
                  <a:pt x="2839301" y="1092568"/>
                </a:lnTo>
                <a:lnTo>
                  <a:pt x="2839301" y="2610701"/>
                </a:lnTo>
                <a:lnTo>
                  <a:pt x="1560156" y="3369754"/>
                </a:lnTo>
                <a:lnTo>
                  <a:pt x="281012" y="2610701"/>
                </a:lnTo>
                <a:lnTo>
                  <a:pt x="281012" y="1092568"/>
                </a:lnTo>
                <a:lnTo>
                  <a:pt x="1560156" y="333514"/>
                </a:lnTo>
                <a:lnTo>
                  <a:pt x="2839301" y="1092568"/>
                </a:lnTo>
                <a:lnTo>
                  <a:pt x="2839301" y="759053"/>
                </a:lnTo>
                <a:lnTo>
                  <a:pt x="2122195" y="333514"/>
                </a:lnTo>
                <a:lnTo>
                  <a:pt x="1560156" y="0"/>
                </a:lnTo>
                <a:lnTo>
                  <a:pt x="0" y="925804"/>
                </a:lnTo>
                <a:lnTo>
                  <a:pt x="0" y="2777464"/>
                </a:lnTo>
                <a:lnTo>
                  <a:pt x="1560156" y="3703282"/>
                </a:lnTo>
                <a:lnTo>
                  <a:pt x="2122195" y="3369754"/>
                </a:lnTo>
                <a:lnTo>
                  <a:pt x="3120326" y="2777464"/>
                </a:lnTo>
                <a:lnTo>
                  <a:pt x="3120326" y="925804"/>
                </a:lnTo>
                <a:close/>
              </a:path>
            </a:pathLst>
          </a:custGeom>
          <a:solidFill>
            <a:srgbClr val="0053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object 2">
            <a:extLst>
              <a:ext uri="{FF2B5EF4-FFF2-40B4-BE49-F238E27FC236}">
                <a16:creationId xmlns:a16="http://schemas.microsoft.com/office/drawing/2014/main" id="{000C0B62-75F4-7CD2-ABAB-754EF41474BE}"/>
              </a:ext>
            </a:extLst>
          </p:cNvPr>
          <p:cNvSpPr txBox="1"/>
          <p:nvPr/>
        </p:nvSpPr>
        <p:spPr>
          <a:xfrm>
            <a:off x="2490683" y="3445844"/>
            <a:ext cx="1290644" cy="569387"/>
          </a:xfrm>
          <a:prstGeom prst="rect">
            <a:avLst/>
          </a:prstGeom>
        </p:spPr>
        <p:txBody>
          <a:bodyPr vert="horz" wrap="square" lIns="0" tIns="15240" rIns="0" bIns="0" rtlCol="0">
            <a:spAutoFit/>
          </a:bodyPr>
          <a:lstStyle/>
          <a:p>
            <a:pPr marL="0" marR="0" lvl="0" indent="0" algn="ctr" defTabSz="914400" rtl="0" eaLnBrk="1" fontAlgn="auto" latinLnBrk="0" hangingPunct="1">
              <a:lnSpc>
                <a:spcPct val="100000"/>
              </a:lnSpc>
              <a:spcBef>
                <a:spcPts val="120"/>
              </a:spcBef>
              <a:spcAft>
                <a:spcPts val="0"/>
              </a:spcAft>
              <a:buClrTx/>
              <a:buSzTx/>
              <a:buFontTx/>
              <a:buNone/>
              <a:tabLst/>
              <a:defRPr/>
            </a:pPr>
            <a:r>
              <a:rPr kumimoji="0" sz="12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Biological</a:t>
            </a:r>
            <a:r>
              <a:rPr kumimoji="0" sz="1200" b="1" i="0" u="none" strike="noStrike" kern="1200" cap="none" spc="55"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1200" b="1" i="0" u="none" strike="noStrike" kern="1200" cap="none" spc="-1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Technologies</a:t>
            </a:r>
            <a:endParaRPr kumimoji="0"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200" b="1" i="0" u="none" strike="noStrike" kern="1200" cap="none" spc="-1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Office</a:t>
            </a:r>
            <a:endParaRPr kumimoji="0"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1" name="object 5">
            <a:extLst>
              <a:ext uri="{FF2B5EF4-FFF2-40B4-BE49-F238E27FC236}">
                <a16:creationId xmlns:a16="http://schemas.microsoft.com/office/drawing/2014/main" id="{9EC32538-F189-80EC-F0DE-D8ED2B1CF37F}"/>
              </a:ext>
            </a:extLst>
          </p:cNvPr>
          <p:cNvSpPr txBox="1"/>
          <p:nvPr/>
        </p:nvSpPr>
        <p:spPr>
          <a:xfrm>
            <a:off x="2286531" y="4146493"/>
            <a:ext cx="1728216" cy="2151871"/>
          </a:xfrm>
          <a:prstGeom prst="rect">
            <a:avLst/>
          </a:prstGeom>
        </p:spPr>
        <p:txBody>
          <a:bodyPr vert="horz" wrap="square" lIns="0" tIns="17780" rIns="0" bIns="0" rtlCol="0" anchor="t">
            <a:spAutoFit/>
          </a:bodyPr>
          <a:lstStyle/>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Warfighter</a:t>
            </a:r>
          </a:p>
          <a:p>
            <a:pPr marL="365760" marR="0" lvl="1"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Tactical combat casualty care</a:t>
            </a:r>
          </a:p>
          <a:p>
            <a:pPr marL="365760" marR="0" lvl="1"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Performance optimization</a:t>
            </a:r>
          </a:p>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Warfighting</a:t>
            </a:r>
          </a:p>
          <a:p>
            <a:pPr marL="365760" marR="0" lvl="1"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Edge manufacturing</a:t>
            </a:r>
          </a:p>
          <a:p>
            <a:pPr marL="365760" marR="0" lvl="1"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Create operational advantages</a:t>
            </a:r>
          </a:p>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Frontier technologies</a:t>
            </a:r>
          </a:p>
          <a:p>
            <a:pPr marL="365760" marR="0" lvl="1"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Data factories</a:t>
            </a:r>
          </a:p>
          <a:p>
            <a:pPr marL="365760" marR="0" lvl="1"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Simulation</a:t>
            </a:r>
          </a:p>
        </p:txBody>
      </p:sp>
      <p:sp>
        <p:nvSpPr>
          <p:cNvPr id="52" name="object 8">
            <a:extLst>
              <a:ext uri="{FF2B5EF4-FFF2-40B4-BE49-F238E27FC236}">
                <a16:creationId xmlns:a16="http://schemas.microsoft.com/office/drawing/2014/main" id="{DC6CF50C-9E26-B4F3-9FB4-0DFB01231B89}"/>
              </a:ext>
            </a:extLst>
          </p:cNvPr>
          <p:cNvSpPr/>
          <p:nvPr/>
        </p:nvSpPr>
        <p:spPr>
          <a:xfrm>
            <a:off x="2490798" y="4070293"/>
            <a:ext cx="1290645" cy="0"/>
          </a:xfrm>
          <a:custGeom>
            <a:avLst/>
            <a:gdLst/>
            <a:ahLst/>
            <a:cxnLst/>
            <a:rect l="l" t="t" r="r" b="b"/>
            <a:pathLst>
              <a:path w="2141855">
                <a:moveTo>
                  <a:pt x="0" y="0"/>
                </a:moveTo>
                <a:lnTo>
                  <a:pt x="2141243" y="0"/>
                </a:lnTo>
              </a:path>
            </a:pathLst>
          </a:custGeom>
          <a:ln w="7853">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C08EF483-68E2-87D2-4D5F-8F8696D6D2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4" name="Title 3">
            <a:extLst>
              <a:ext uri="{FF2B5EF4-FFF2-40B4-BE49-F238E27FC236}">
                <a16:creationId xmlns:a16="http://schemas.microsoft.com/office/drawing/2014/main" id="{67D3A4B3-5E00-BD36-7DB3-1F62993FA4C4}"/>
              </a:ext>
            </a:extLst>
          </p:cNvPr>
          <p:cNvSpPr>
            <a:spLocks noGrp="1"/>
          </p:cNvSpPr>
          <p:nvPr>
            <p:ph type="ctrTitle"/>
          </p:nvPr>
        </p:nvSpPr>
        <p:spPr/>
        <p:txBody>
          <a:bodyPr/>
          <a:lstStyle/>
          <a:p>
            <a:r>
              <a:rPr lang="en-US" b="1"/>
              <a:t>DARPA Technical Offices</a:t>
            </a:r>
          </a:p>
        </p:txBody>
      </p:sp>
      <p:pic>
        <p:nvPicPr>
          <p:cNvPr id="32" name="object 18">
            <a:extLst>
              <a:ext uri="{FF2B5EF4-FFF2-40B4-BE49-F238E27FC236}">
                <a16:creationId xmlns:a16="http://schemas.microsoft.com/office/drawing/2014/main" id="{6B646694-9E42-DDD6-FDE4-49E58D362083}"/>
              </a:ext>
            </a:extLst>
          </p:cNvPr>
          <p:cNvPicPr/>
          <p:nvPr/>
        </p:nvPicPr>
        <p:blipFill>
          <a:blip r:embed="rId6" cstate="print"/>
          <a:stretch>
            <a:fillRect/>
          </a:stretch>
        </p:blipFill>
        <p:spPr>
          <a:xfrm>
            <a:off x="8262907" y="1291836"/>
            <a:ext cx="1592953" cy="1877876"/>
          </a:xfrm>
          <a:prstGeom prst="rect">
            <a:avLst/>
          </a:prstGeom>
        </p:spPr>
      </p:pic>
      <p:sp>
        <p:nvSpPr>
          <p:cNvPr id="33" name="object 19">
            <a:extLst>
              <a:ext uri="{FF2B5EF4-FFF2-40B4-BE49-F238E27FC236}">
                <a16:creationId xmlns:a16="http://schemas.microsoft.com/office/drawing/2014/main" id="{4AF57FDC-1CFA-BB4D-C42F-5410E3360882}"/>
              </a:ext>
            </a:extLst>
          </p:cNvPr>
          <p:cNvSpPr/>
          <p:nvPr/>
        </p:nvSpPr>
        <p:spPr>
          <a:xfrm>
            <a:off x="8144508" y="1110584"/>
            <a:ext cx="1880294" cy="5353402"/>
          </a:xfrm>
          <a:custGeom>
            <a:avLst/>
            <a:gdLst/>
            <a:ahLst/>
            <a:cxnLst/>
            <a:rect l="l" t="t" r="r" b="b"/>
            <a:pathLst>
              <a:path w="3119119" h="8880475">
                <a:moveTo>
                  <a:pt x="3119005" y="2887434"/>
                </a:moveTo>
                <a:lnTo>
                  <a:pt x="1559509" y="3812857"/>
                </a:lnTo>
                <a:lnTo>
                  <a:pt x="0" y="2887434"/>
                </a:lnTo>
                <a:lnTo>
                  <a:pt x="0" y="8880069"/>
                </a:lnTo>
                <a:lnTo>
                  <a:pt x="3119005" y="8880069"/>
                </a:lnTo>
                <a:lnTo>
                  <a:pt x="3119005" y="2887434"/>
                </a:lnTo>
                <a:close/>
              </a:path>
              <a:path w="3119119" h="8880475">
                <a:moveTo>
                  <a:pt x="3119018" y="925423"/>
                </a:moveTo>
                <a:lnTo>
                  <a:pt x="2838119" y="758748"/>
                </a:lnTo>
                <a:lnTo>
                  <a:pt x="2838119" y="1092123"/>
                </a:lnTo>
                <a:lnTo>
                  <a:pt x="2838119" y="2609608"/>
                </a:lnTo>
                <a:lnTo>
                  <a:pt x="1559509" y="3368344"/>
                </a:lnTo>
                <a:lnTo>
                  <a:pt x="280898" y="2609608"/>
                </a:lnTo>
                <a:lnTo>
                  <a:pt x="280898" y="1092123"/>
                </a:lnTo>
                <a:lnTo>
                  <a:pt x="1559509" y="333375"/>
                </a:lnTo>
                <a:lnTo>
                  <a:pt x="2838119" y="1092123"/>
                </a:lnTo>
                <a:lnTo>
                  <a:pt x="2838119" y="758748"/>
                </a:lnTo>
                <a:lnTo>
                  <a:pt x="2121306" y="333375"/>
                </a:lnTo>
                <a:lnTo>
                  <a:pt x="1559509" y="0"/>
                </a:lnTo>
                <a:lnTo>
                  <a:pt x="0" y="925423"/>
                </a:lnTo>
                <a:lnTo>
                  <a:pt x="0" y="2776296"/>
                </a:lnTo>
                <a:lnTo>
                  <a:pt x="1559509" y="3701732"/>
                </a:lnTo>
                <a:lnTo>
                  <a:pt x="2121306" y="3368344"/>
                </a:lnTo>
                <a:lnTo>
                  <a:pt x="3119018" y="2776296"/>
                </a:lnTo>
                <a:lnTo>
                  <a:pt x="3119018" y="925423"/>
                </a:lnTo>
                <a:close/>
              </a:path>
            </a:pathLst>
          </a:custGeom>
          <a:solidFill>
            <a:srgbClr val="A1A9B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sp>
        <p:nvSpPr>
          <p:cNvPr id="29" name="object 21">
            <a:extLst>
              <a:ext uri="{FF2B5EF4-FFF2-40B4-BE49-F238E27FC236}">
                <a16:creationId xmlns:a16="http://schemas.microsoft.com/office/drawing/2014/main" id="{474641C9-C2D4-F58C-F9E9-09EF9B496847}"/>
              </a:ext>
            </a:extLst>
          </p:cNvPr>
          <p:cNvSpPr txBox="1"/>
          <p:nvPr/>
        </p:nvSpPr>
        <p:spPr>
          <a:xfrm>
            <a:off x="8644443" y="3445896"/>
            <a:ext cx="882728" cy="569387"/>
          </a:xfrm>
          <a:prstGeom prst="rect">
            <a:avLst/>
          </a:prstGeom>
        </p:spPr>
        <p:txBody>
          <a:bodyPr vert="horz" wrap="square" lIns="0" tIns="15240" rIns="0" bIns="0" rtlCol="0">
            <a:spAutoFit/>
          </a:bodyPr>
          <a:lstStyle/>
          <a:p>
            <a:pPr marL="0" marR="0" lvl="0" indent="0" algn="ctr" defTabSz="914400" rtl="0" eaLnBrk="1" fontAlgn="auto" latinLnBrk="0" hangingPunct="1">
              <a:lnSpc>
                <a:spcPct val="100000"/>
              </a:lnSpc>
              <a:spcBef>
                <a:spcPts val="120"/>
              </a:spcBef>
              <a:spcAft>
                <a:spcPts val="0"/>
              </a:spcAft>
              <a:buClrTx/>
              <a:buSzTx/>
              <a:buFontTx/>
              <a:buNone/>
              <a:tabLst/>
              <a:defRPr/>
            </a:pPr>
            <a:r>
              <a:rPr kumimoji="0" sz="1200" b="1"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Strategic</a:t>
            </a:r>
            <a:r>
              <a:rPr kumimoji="0" sz="1200" b="1" i="0" u="none" strike="noStrike" kern="1200" cap="none" spc="10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1200" b="1" i="0" u="none" strike="noStrike" kern="1200" cap="none" spc="-1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Technology</a:t>
            </a:r>
            <a:endParaRPr kumimoji="0"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200" b="1" i="0" u="none" strike="noStrike" kern="1200" cap="none" spc="-1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Office</a:t>
            </a:r>
            <a:endParaRPr kumimoji="0"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object 24">
            <a:extLst>
              <a:ext uri="{FF2B5EF4-FFF2-40B4-BE49-F238E27FC236}">
                <a16:creationId xmlns:a16="http://schemas.microsoft.com/office/drawing/2014/main" id="{22982BE4-7FBF-0E4A-6DDD-100AC7891DB5}"/>
              </a:ext>
            </a:extLst>
          </p:cNvPr>
          <p:cNvSpPr txBox="1"/>
          <p:nvPr/>
        </p:nvSpPr>
        <p:spPr>
          <a:xfrm>
            <a:off x="8220168" y="4146493"/>
            <a:ext cx="1728216" cy="1723549"/>
          </a:xfrm>
          <a:prstGeom prst="rect">
            <a:avLst/>
          </a:prstGeom>
        </p:spPr>
        <p:txBody>
          <a:bodyPr vert="horz" wrap="square" lIns="0" tIns="17780" rIns="0" bIns="0" rtlCol="0" anchor="t">
            <a:spAutoFit/>
          </a:bodyPr>
          <a:lstStyle/>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Advanced</a:t>
            </a:r>
            <a:r>
              <a:rPr kumimoji="0" lang="en-US" sz="1100" b="0" i="0" u="none" strike="noStrike" kern="1200" cap="none" spc="105" normalizeH="0" baseline="0" noProof="0">
                <a:ln>
                  <a:noFill/>
                </a:ln>
                <a:solidFill>
                  <a:srgbClr val="FFFFFF"/>
                </a:solidFill>
                <a:effectLst/>
                <a:uLnTx/>
                <a:uFillTx/>
                <a:latin typeface="Tahoma"/>
                <a:ea typeface="Tahoma"/>
                <a:cs typeface="Tahoma"/>
              </a:rPr>
              <a:t> </a:t>
            </a:r>
            <a:r>
              <a:rPr kumimoji="0" lang="en-US" sz="1100" b="0" i="0" u="none" strike="noStrike" kern="1200" cap="none" spc="0" normalizeH="0" baseline="0" noProof="0">
                <a:ln>
                  <a:noFill/>
                </a:ln>
                <a:solidFill>
                  <a:srgbClr val="FFFFFF"/>
                </a:solidFill>
                <a:effectLst/>
                <a:uLnTx/>
                <a:uFillTx/>
                <a:latin typeface="Tahoma"/>
                <a:ea typeface="Tahoma"/>
                <a:cs typeface="Tahoma"/>
              </a:rPr>
              <a:t>sensors and processing</a:t>
            </a:r>
          </a:p>
          <a:p>
            <a:pPr marL="183515" marR="0" lvl="0" indent="-171450" algn="l" defTabSz="914400" rtl="0" eaLnBrk="1" fontAlgn="auto" latinLnBrk="0" hangingPunct="1">
              <a:lnSpc>
                <a:spcPct val="100000"/>
              </a:lnSpc>
              <a:spcBef>
                <a:spcPts val="140"/>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Battlefield effects</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Command,</a:t>
            </a:r>
            <a:r>
              <a:rPr kumimoji="0" lang="en-US" sz="1100" b="0" i="0" u="none" strike="noStrike" kern="1200" cap="none" spc="110" normalizeH="0" baseline="0" noProof="0">
                <a:ln>
                  <a:noFill/>
                </a:ln>
                <a:solidFill>
                  <a:srgbClr val="FFFFFF"/>
                </a:solidFill>
                <a:effectLst/>
                <a:uLnTx/>
                <a:uFillTx/>
                <a:latin typeface="Tahoma"/>
                <a:ea typeface="Tahoma"/>
                <a:cs typeface="Tahoma"/>
              </a:rPr>
              <a:t> </a:t>
            </a:r>
            <a:r>
              <a:rPr kumimoji="0" lang="en-US" sz="1100" b="0" i="0" u="none" strike="noStrike" kern="1200" cap="none" spc="0" normalizeH="0" baseline="0" noProof="0">
                <a:ln>
                  <a:noFill/>
                </a:ln>
                <a:solidFill>
                  <a:srgbClr val="FFFFFF"/>
                </a:solidFill>
                <a:effectLst/>
                <a:uLnTx/>
                <a:uFillTx/>
                <a:latin typeface="Tahoma"/>
                <a:ea typeface="Tahoma"/>
                <a:cs typeface="Tahoma"/>
              </a:rPr>
              <a:t>control,</a:t>
            </a:r>
            <a:r>
              <a:rPr kumimoji="0" lang="en-US" sz="1100" b="0" i="0" u="none" strike="noStrike" kern="1200" cap="none" spc="110" normalizeH="0" baseline="0" noProof="0">
                <a:ln>
                  <a:noFill/>
                </a:ln>
                <a:solidFill>
                  <a:srgbClr val="FFFFFF"/>
                </a:solidFill>
                <a:effectLst/>
                <a:uLnTx/>
                <a:uFillTx/>
                <a:latin typeface="Tahoma"/>
                <a:ea typeface="Tahoma"/>
                <a:cs typeface="Tahoma"/>
              </a:rPr>
              <a:t> </a:t>
            </a:r>
            <a:r>
              <a:rPr kumimoji="0" lang="en-US" sz="1100" b="0" i="0" u="none" strike="noStrike" kern="1200" cap="none" spc="0" normalizeH="0" baseline="0" noProof="0">
                <a:ln>
                  <a:noFill/>
                </a:ln>
                <a:solidFill>
                  <a:srgbClr val="FFFFFF"/>
                </a:solidFill>
                <a:effectLst/>
                <a:uLnTx/>
                <a:uFillTx/>
                <a:latin typeface="Tahoma"/>
                <a:ea typeface="Tahoma"/>
                <a:cs typeface="Tahoma"/>
              </a:rPr>
              <a:t>and</a:t>
            </a:r>
            <a:r>
              <a:rPr kumimoji="0" lang="en-US" sz="1100" b="0" i="0" u="none" strike="noStrike" kern="1200" cap="none" spc="110" normalizeH="0" baseline="0" noProof="0">
                <a:ln>
                  <a:noFill/>
                </a:ln>
                <a:solidFill>
                  <a:srgbClr val="FFFFFF"/>
                </a:solidFill>
                <a:effectLst/>
                <a:uLnTx/>
                <a:uFillTx/>
                <a:latin typeface="Tahoma"/>
                <a:ea typeface="Tahoma"/>
                <a:cs typeface="Tahoma"/>
              </a:rPr>
              <a:t> </a:t>
            </a:r>
            <a:r>
              <a:rPr kumimoji="0" lang="en-US" sz="1100" b="0" i="0" u="none" strike="noStrike" kern="1200" cap="none" spc="-10" normalizeH="0" baseline="0" noProof="0">
                <a:ln>
                  <a:noFill/>
                </a:ln>
                <a:solidFill>
                  <a:srgbClr val="FFFFFF"/>
                </a:solidFill>
                <a:effectLst/>
                <a:uLnTx/>
                <a:uFillTx/>
                <a:latin typeface="Tahoma"/>
                <a:ea typeface="Tahoma"/>
                <a:cs typeface="Tahoma"/>
              </a:rPr>
              <a:t>communications</a:t>
            </a: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10" normalizeH="0" baseline="0" noProof="0">
                <a:ln>
                  <a:noFill/>
                </a:ln>
                <a:solidFill>
                  <a:srgbClr val="FFFFFF"/>
                </a:solidFill>
                <a:effectLst/>
                <a:uLnTx/>
                <a:uFillTx/>
                <a:latin typeface="Tahoma"/>
                <a:ea typeface="Tahoma"/>
                <a:cs typeface="Tahoma"/>
              </a:rPr>
              <a:t>Systems Warfare</a:t>
            </a: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10" normalizeH="0" baseline="0" noProof="0">
                <a:ln>
                  <a:noFill/>
                </a:ln>
                <a:solidFill>
                  <a:srgbClr val="FFFFFF"/>
                </a:solidFill>
                <a:effectLst/>
                <a:uLnTx/>
                <a:uFillTx/>
                <a:latin typeface="Tahoma"/>
                <a:ea typeface="Tahoma"/>
                <a:cs typeface="Tahoma"/>
              </a:rPr>
              <a:t>National Resilience</a:t>
            </a: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10" normalizeH="0" baseline="0" noProof="0">
                <a:ln>
                  <a:noFill/>
                </a:ln>
                <a:solidFill>
                  <a:srgbClr val="FFFFFF"/>
                </a:solidFill>
                <a:effectLst/>
                <a:uLnTx/>
                <a:uFillTx/>
                <a:latin typeface="Tahoma"/>
                <a:ea typeface="Tahoma"/>
                <a:cs typeface="Tahoma"/>
              </a:rPr>
              <a:t>Economic Warfare</a:t>
            </a: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10" normalizeH="0" baseline="0" noProof="0">
                <a:ln>
                  <a:noFill/>
                </a:ln>
                <a:solidFill>
                  <a:srgbClr val="FFFFFF"/>
                </a:solidFill>
                <a:effectLst/>
                <a:uLnTx/>
                <a:uFillTx/>
                <a:latin typeface="Tahoma"/>
                <a:ea typeface="Tahoma"/>
                <a:cs typeface="Tahoma"/>
              </a:rPr>
              <a:t>Protracted War</a:t>
            </a:r>
          </a:p>
          <a:p>
            <a:pPr marL="183515" marR="0" lvl="0" indent="-171450" algn="l" defTabSz="914400" rtl="0" eaLnBrk="1" fontAlgn="auto" latinLnBrk="0" hangingPunct="1">
              <a:lnSpc>
                <a:spcPct val="100000"/>
              </a:lnSpc>
              <a:spcBef>
                <a:spcPts val="45"/>
              </a:spcBef>
              <a:spcAft>
                <a:spcPts val="0"/>
              </a:spcAft>
              <a:buClrTx/>
              <a:buSzTx/>
              <a:buFont typeface="Arial" panose="020B0604020202020204" pitchFamily="34" charset="0"/>
              <a:buChar char="•"/>
              <a:tabLst>
                <a:tab pos="200660" algn="l"/>
                <a:tab pos="201295" algn="l"/>
              </a:tabLst>
              <a:defRPr/>
            </a:pPr>
            <a:r>
              <a:rPr kumimoji="0" lang="en-US" sz="1100" b="0" i="0" u="none" strike="noStrike" kern="1200" cap="none" spc="-10" normalizeH="0" baseline="0" noProof="0">
                <a:ln>
                  <a:noFill/>
                </a:ln>
                <a:solidFill>
                  <a:srgbClr val="FFFFFF"/>
                </a:solidFill>
                <a:effectLst/>
                <a:uLnTx/>
                <a:uFillTx/>
                <a:latin typeface="Tahoma"/>
                <a:ea typeface="Tahoma"/>
                <a:cs typeface="Tahoma"/>
              </a:rPr>
              <a:t>National Mobilization</a:t>
            </a:r>
          </a:p>
        </p:txBody>
      </p:sp>
      <p:sp>
        <p:nvSpPr>
          <p:cNvPr id="31" name="object 27">
            <a:extLst>
              <a:ext uri="{FF2B5EF4-FFF2-40B4-BE49-F238E27FC236}">
                <a16:creationId xmlns:a16="http://schemas.microsoft.com/office/drawing/2014/main" id="{EC592A17-E7C9-4DE2-A50F-8DD0DADB930F}"/>
              </a:ext>
            </a:extLst>
          </p:cNvPr>
          <p:cNvSpPr/>
          <p:nvPr/>
        </p:nvSpPr>
        <p:spPr>
          <a:xfrm>
            <a:off x="8439498" y="4070378"/>
            <a:ext cx="1290405" cy="0"/>
          </a:xfrm>
          <a:custGeom>
            <a:avLst/>
            <a:gdLst/>
            <a:ahLst/>
            <a:cxnLst/>
            <a:rect l="l" t="t" r="r" b="b"/>
            <a:pathLst>
              <a:path w="2140584">
                <a:moveTo>
                  <a:pt x="0" y="0"/>
                </a:moveTo>
                <a:lnTo>
                  <a:pt x="2140343" y="0"/>
                </a:lnTo>
              </a:path>
            </a:pathLst>
          </a:custGeom>
          <a:ln w="7853">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sp>
        <p:nvSpPr>
          <p:cNvPr id="7" name="Hexagon 6">
            <a:extLst>
              <a:ext uri="{FF2B5EF4-FFF2-40B4-BE49-F238E27FC236}">
                <a16:creationId xmlns:a16="http://schemas.microsoft.com/office/drawing/2014/main" id="{CA6ACE4B-5EA8-FE63-7FAE-FC0995A9D27C}"/>
              </a:ext>
            </a:extLst>
          </p:cNvPr>
          <p:cNvSpPr/>
          <p:nvPr/>
        </p:nvSpPr>
        <p:spPr>
          <a:xfrm rot="1800000">
            <a:off x="10119132" y="1379643"/>
            <a:ext cx="1976250" cy="1712898"/>
          </a:xfrm>
          <a:prstGeom prst="hexagon">
            <a:avLst>
              <a:gd name="adj" fmla="val 28032"/>
              <a:gd name="vf" fmla="val 115470"/>
            </a:avLst>
          </a:prstGeom>
          <a:blipFill dpi="0" rotWithShape="0">
            <a:blip r:embed="rId7"/>
            <a:srcRect/>
            <a:stretch>
              <a:fillRect l="-18294" t="2890" r="-589" b="33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9" name="object 16">
            <a:extLst>
              <a:ext uri="{FF2B5EF4-FFF2-40B4-BE49-F238E27FC236}">
                <a16:creationId xmlns:a16="http://schemas.microsoft.com/office/drawing/2014/main" id="{020D15AA-D20F-D90E-6FB3-BB67A6353E81}"/>
              </a:ext>
            </a:extLst>
          </p:cNvPr>
          <p:cNvSpPr/>
          <p:nvPr/>
        </p:nvSpPr>
        <p:spPr>
          <a:xfrm>
            <a:off x="10119595" y="1115568"/>
            <a:ext cx="1880294" cy="5353402"/>
          </a:xfrm>
          <a:custGeom>
            <a:avLst/>
            <a:gdLst/>
            <a:ahLst/>
            <a:cxnLst/>
            <a:rect l="l" t="t" r="r" b="b"/>
            <a:pathLst>
              <a:path w="3119119" h="8880475">
                <a:moveTo>
                  <a:pt x="3119018" y="2887434"/>
                </a:moveTo>
                <a:lnTo>
                  <a:pt x="1559509" y="3812857"/>
                </a:lnTo>
                <a:lnTo>
                  <a:pt x="0" y="2887434"/>
                </a:lnTo>
                <a:lnTo>
                  <a:pt x="0" y="8880069"/>
                </a:lnTo>
                <a:lnTo>
                  <a:pt x="3119018" y="8880069"/>
                </a:lnTo>
                <a:lnTo>
                  <a:pt x="3119018" y="2887434"/>
                </a:lnTo>
                <a:close/>
              </a:path>
              <a:path w="3119119" h="8880475">
                <a:moveTo>
                  <a:pt x="3119031" y="925423"/>
                </a:moveTo>
                <a:lnTo>
                  <a:pt x="2838119" y="758736"/>
                </a:lnTo>
                <a:lnTo>
                  <a:pt x="2838119" y="1092123"/>
                </a:lnTo>
                <a:lnTo>
                  <a:pt x="2838119" y="2609608"/>
                </a:lnTo>
                <a:lnTo>
                  <a:pt x="1559509" y="3368344"/>
                </a:lnTo>
                <a:lnTo>
                  <a:pt x="280911" y="2609608"/>
                </a:lnTo>
                <a:lnTo>
                  <a:pt x="280911" y="1092123"/>
                </a:lnTo>
                <a:lnTo>
                  <a:pt x="1559509" y="333375"/>
                </a:lnTo>
                <a:lnTo>
                  <a:pt x="2838119" y="1092123"/>
                </a:lnTo>
                <a:lnTo>
                  <a:pt x="2838119" y="758736"/>
                </a:lnTo>
                <a:lnTo>
                  <a:pt x="2121306" y="333375"/>
                </a:lnTo>
                <a:lnTo>
                  <a:pt x="1559509" y="0"/>
                </a:lnTo>
                <a:lnTo>
                  <a:pt x="0" y="925423"/>
                </a:lnTo>
                <a:lnTo>
                  <a:pt x="0" y="2776296"/>
                </a:lnTo>
                <a:lnTo>
                  <a:pt x="1559509" y="3701732"/>
                </a:lnTo>
                <a:lnTo>
                  <a:pt x="2121319" y="3368344"/>
                </a:lnTo>
                <a:lnTo>
                  <a:pt x="3119031" y="2776296"/>
                </a:lnTo>
                <a:lnTo>
                  <a:pt x="3119031" y="925423"/>
                </a:lnTo>
                <a:close/>
              </a:path>
            </a:pathLst>
          </a:custGeom>
          <a:solidFill>
            <a:srgbClr val="0025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sp>
        <p:nvSpPr>
          <p:cNvPr id="36" name="object 22">
            <a:extLst>
              <a:ext uri="{FF2B5EF4-FFF2-40B4-BE49-F238E27FC236}">
                <a16:creationId xmlns:a16="http://schemas.microsoft.com/office/drawing/2014/main" id="{1DF2F486-4D67-C209-1F07-009CE3E574E3}"/>
              </a:ext>
            </a:extLst>
          </p:cNvPr>
          <p:cNvSpPr txBox="1"/>
          <p:nvPr/>
        </p:nvSpPr>
        <p:spPr>
          <a:xfrm>
            <a:off x="10414587" y="3450864"/>
            <a:ext cx="1290405" cy="569387"/>
          </a:xfrm>
          <a:prstGeom prst="rect">
            <a:avLst/>
          </a:prstGeom>
        </p:spPr>
        <p:txBody>
          <a:bodyPr vert="horz" wrap="square" lIns="0" tIns="15240" rIns="0" bIns="0" rtlCol="0">
            <a:spAutoFit/>
          </a:bodyPr>
          <a:lstStyle/>
          <a:p>
            <a:pPr marL="0" marR="0" lvl="0" indent="0" algn="ctr" defTabSz="914400" rtl="0" eaLnBrk="1" fontAlgn="auto" latinLnBrk="0" hangingPunct="1">
              <a:lnSpc>
                <a:spcPct val="100000"/>
              </a:lnSpc>
              <a:spcBef>
                <a:spcPts val="120"/>
              </a:spcBef>
              <a:spcAft>
                <a:spcPts val="0"/>
              </a:spcAft>
              <a:buClrTx/>
              <a:buSzTx/>
              <a:buFontTx/>
              <a:buNone/>
              <a:tabLst/>
              <a:defRPr/>
            </a:pPr>
            <a:r>
              <a:rPr kumimoji="0"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Tactical</a:t>
            </a:r>
            <a:r>
              <a:rPr kumimoji="0" sz="1200" b="1" i="0" u="none" strike="noStrike" kern="1200" cap="none" spc="5"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sz="1200" b="1" i="0" u="none" strike="noStrike" kern="1200" cap="none" spc="-1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Technology</a:t>
            </a:r>
            <a:endParaRPr kumimoji="0"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Office</a:t>
            </a:r>
            <a:endParaRPr kumimoji="0"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object 28">
            <a:extLst>
              <a:ext uri="{FF2B5EF4-FFF2-40B4-BE49-F238E27FC236}">
                <a16:creationId xmlns:a16="http://schemas.microsoft.com/office/drawing/2014/main" id="{40A3AAF1-E014-FD3A-54E4-8D783823E556}"/>
              </a:ext>
            </a:extLst>
          </p:cNvPr>
          <p:cNvSpPr/>
          <p:nvPr/>
        </p:nvSpPr>
        <p:spPr>
          <a:xfrm>
            <a:off x="10414587" y="4075362"/>
            <a:ext cx="1290405" cy="0"/>
          </a:xfrm>
          <a:custGeom>
            <a:avLst/>
            <a:gdLst/>
            <a:ahLst/>
            <a:cxnLst/>
            <a:rect l="l" t="t" r="r" b="b"/>
            <a:pathLst>
              <a:path w="2140584">
                <a:moveTo>
                  <a:pt x="0" y="0"/>
                </a:moveTo>
                <a:lnTo>
                  <a:pt x="2140343" y="0"/>
                </a:lnTo>
              </a:path>
            </a:pathLst>
          </a:custGeom>
          <a:ln w="7853">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a:ea typeface="+mn-ea"/>
              <a:cs typeface="+mn-cs"/>
            </a:endParaRPr>
          </a:p>
        </p:txBody>
      </p:sp>
      <p:sp>
        <p:nvSpPr>
          <p:cNvPr id="40" name="object 25">
            <a:extLst>
              <a:ext uri="{FF2B5EF4-FFF2-40B4-BE49-F238E27FC236}">
                <a16:creationId xmlns:a16="http://schemas.microsoft.com/office/drawing/2014/main" id="{4CB1C067-C60B-9C2F-FD13-C6CCF90DEA64}"/>
              </a:ext>
            </a:extLst>
          </p:cNvPr>
          <p:cNvSpPr txBox="1"/>
          <p:nvPr/>
        </p:nvSpPr>
        <p:spPr>
          <a:xfrm>
            <a:off x="10206662" y="4146493"/>
            <a:ext cx="1728216" cy="2355645"/>
          </a:xfrm>
          <a:prstGeom prst="rect">
            <a:avLst/>
          </a:prstGeom>
        </p:spPr>
        <p:txBody>
          <a:bodyPr vert="horz" wrap="square" lIns="0" tIns="17780" rIns="0" bIns="0" rtlCol="0" anchor="t">
            <a:sp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Reimagination of hardware design, development, and test</a:t>
            </a:r>
            <a:endParaRPr kumimoji="0" lang="en-US" sz="1100" b="0" i="0" u="none" strike="noStrike" kern="1200" cap="none" spc="135"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Rapid, affordable, and scalable manufacturing</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Decisive long-range effects </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tab pos="200660" algn="l"/>
                <a:tab pos="201295" algn="l"/>
              </a:tabLst>
              <a:defRPr/>
            </a:pPr>
            <a:r>
              <a:rPr kumimoji="0" lang="en-US" sz="1100" b="0" i="0" u="none" strike="noStrike" kern="1200" cap="none" spc="0" normalizeH="0" baseline="0" noProof="0">
                <a:ln>
                  <a:noFill/>
                </a:ln>
                <a:solidFill>
                  <a:srgbClr val="FFFFFF"/>
                </a:solidFill>
                <a:effectLst/>
                <a:uLnTx/>
                <a:uFillTx/>
                <a:latin typeface="Tahoma"/>
                <a:ea typeface="Tahoma"/>
                <a:cs typeface="Tahoma"/>
              </a:rPr>
              <a:t>Novel approaches that radically change the military advantage calculus</a:t>
            </a:r>
            <a:endParaRPr kumimoji="0" lang="en-US" sz="1100" b="0" i="0" u="none" strike="noStrike" kern="1200" cap="none" spc="0" normalizeH="0" baseline="0" noProof="0">
              <a:ln>
                <a:noFill/>
              </a:ln>
              <a:solidFill>
                <a:prstClr val="black"/>
              </a:solidFill>
              <a:effectLst/>
              <a:uLnTx/>
              <a:uFillTx/>
              <a:latin typeface="Tahoma"/>
              <a:ea typeface="Tahoma"/>
              <a:cs typeface="Tahoma"/>
            </a:endParaRPr>
          </a:p>
          <a:p>
            <a:pPr marL="183515" marR="69215" lvl="0" indent="-171450" algn="l" defTabSz="914400" rtl="0" eaLnBrk="1" fontAlgn="auto" latinLnBrk="0" hangingPunct="1">
              <a:lnSpc>
                <a:spcPct val="104099"/>
              </a:lnSpc>
              <a:spcBef>
                <a:spcPts val="0"/>
              </a:spcBef>
              <a:spcAft>
                <a:spcPts val="0"/>
              </a:spcAft>
              <a:buClrTx/>
              <a:buSzTx/>
              <a:buFont typeface="Arial" panose="020B0604020202020204" pitchFamily="34" charset="0"/>
              <a:buChar char="•"/>
              <a:tabLst>
                <a:tab pos="200660" algn="l"/>
                <a:tab pos="201295" algn="l"/>
              </a:tabLst>
              <a:defRPr/>
            </a:pPr>
            <a:endParaRPr kumimoji="0" lang="en-US" sz="105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183515" marR="69215" lvl="0" indent="-171450" algn="l" defTabSz="914400" rtl="0" eaLnBrk="1" fontAlgn="auto" latinLnBrk="0" hangingPunct="1">
              <a:lnSpc>
                <a:spcPct val="104099"/>
              </a:lnSpc>
              <a:spcBef>
                <a:spcPts val="0"/>
              </a:spcBef>
              <a:spcAft>
                <a:spcPts val="0"/>
              </a:spcAft>
              <a:buClrTx/>
              <a:buSzTx/>
              <a:buFont typeface="Arial" panose="020B0604020202020204" pitchFamily="34" charset="0"/>
              <a:buChar char="•"/>
              <a:tabLst>
                <a:tab pos="200660" algn="l"/>
                <a:tab pos="201295" algn="l"/>
              </a:tabLst>
              <a:defRPr/>
            </a:pPr>
            <a:endParaRPr kumimoji="0" sz="105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C16D7F59-23D9-5211-FAB4-7AB0DCE62992}"/>
              </a:ext>
            </a:extLst>
          </p:cNvPr>
          <p:cNvSpPr txBox="1"/>
          <p:nvPr/>
        </p:nvSpPr>
        <p:spPr>
          <a:xfrm rot="5400000">
            <a:off x="309866" y="2727767"/>
            <a:ext cx="5669278" cy="1968892"/>
          </a:xfrm>
          <a:prstGeom prst="rect">
            <a:avLst/>
          </a:prstGeom>
          <a:noFill/>
          <a:ln w="57150">
            <a:solidFill>
              <a:srgbClr val="00B050"/>
            </a:solidFill>
            <a:prstDash val="sysDash"/>
          </a:ln>
        </p:spPr>
        <p:txBody>
          <a:bodyPr wrap="square" rtlCol="0">
            <a:spAutoFit/>
          </a:bodyPr>
          <a:lstStyle/>
          <a:p>
            <a:endParaRPr lang="en-US"/>
          </a:p>
        </p:txBody>
      </p:sp>
      <p:sp>
        <p:nvSpPr>
          <p:cNvPr id="2" name="Footer Placeholder 1">
            <a:extLst>
              <a:ext uri="{FF2B5EF4-FFF2-40B4-BE49-F238E27FC236}">
                <a16:creationId xmlns:a16="http://schemas.microsoft.com/office/drawing/2014/main" id="{DAD2AF5E-C138-D8E8-16DF-49AAAD9F5F46}"/>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spTree>
    <p:extLst>
      <p:ext uri="{BB962C8B-B14F-4D97-AF65-F5344CB8AC3E}">
        <p14:creationId xmlns:p14="http://schemas.microsoft.com/office/powerpoint/2010/main" val="3123151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ED444-A353-0553-637B-FA29579E525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FED12D6-D608-82A8-B9E7-48CA72AD72AD}"/>
              </a:ext>
            </a:extLst>
          </p:cNvPr>
          <p:cNvSpPr/>
          <p:nvPr/>
        </p:nvSpPr>
        <p:spPr>
          <a:xfrm>
            <a:off x="6534151" y="4690804"/>
            <a:ext cx="4829175" cy="490796"/>
          </a:xfrm>
          <a:prstGeom prst="rect">
            <a:avLst/>
          </a:prstGeom>
          <a:solidFill>
            <a:schemeClr val="tx2">
              <a:lumMod val="40000"/>
              <a:lumOff val="6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867" b="1">
                <a:solidFill>
                  <a:prstClr val="black"/>
                </a:solidFill>
                <a:ea typeface="Calibri" panose="020F0502020204030204" pitchFamily="34" charset="0"/>
                <a:cs typeface="Arial" panose="020B0604020202020204" pitchFamily="34" charset="0"/>
              </a:rPr>
              <a:t>Key Domain 1: </a:t>
            </a:r>
            <a:r>
              <a:rPr lang="en-US" sz="1867">
                <a:solidFill>
                  <a:prstClr val="black"/>
                </a:solidFill>
                <a:ea typeface="Calibri" panose="020F0502020204030204" pitchFamily="34" charset="0"/>
                <a:cs typeface="Arial" panose="020B0604020202020204" pitchFamily="34" charset="0"/>
              </a:rPr>
              <a:t>Defense </a:t>
            </a:r>
            <a:r>
              <a:rPr lang="en-US" sz="1867" b="1">
                <a:solidFill>
                  <a:prstClr val="black"/>
                </a:solidFill>
                <a:ea typeface="Calibri" panose="020F0502020204030204" pitchFamily="34" charset="0"/>
                <a:cs typeface="Arial" panose="020B0604020202020204" pitchFamily="34" charset="0"/>
              </a:rPr>
              <a:t>at all </a:t>
            </a:r>
            <a:r>
              <a:rPr lang="en-US" sz="1867">
                <a:solidFill>
                  <a:prstClr val="black"/>
                </a:solidFill>
                <a:ea typeface="Calibri" panose="020F0502020204030204" pitchFamily="34" charset="0"/>
                <a:cs typeface="Arial" panose="020B0604020202020204" pitchFamily="34" charset="0"/>
              </a:rPr>
              <a:t>Scales</a:t>
            </a:r>
          </a:p>
        </p:txBody>
      </p:sp>
      <p:sp>
        <p:nvSpPr>
          <p:cNvPr id="16" name="Rectangle 15">
            <a:extLst>
              <a:ext uri="{FF2B5EF4-FFF2-40B4-BE49-F238E27FC236}">
                <a16:creationId xmlns:a16="http://schemas.microsoft.com/office/drawing/2014/main" id="{72462DE4-004E-64B0-C876-82BB1542C131}"/>
              </a:ext>
            </a:extLst>
          </p:cNvPr>
          <p:cNvSpPr/>
          <p:nvPr/>
        </p:nvSpPr>
        <p:spPr>
          <a:xfrm>
            <a:off x="6534151" y="5403359"/>
            <a:ext cx="4829175" cy="490796"/>
          </a:xfrm>
          <a:prstGeom prst="rect">
            <a:avLst/>
          </a:prstGeom>
          <a:solidFill>
            <a:srgbClr val="C8DAA4"/>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1867" b="1">
                <a:solidFill>
                  <a:prstClr val="black"/>
                </a:solidFill>
                <a:ea typeface="Calibri" panose="020F0502020204030204" pitchFamily="34" charset="0"/>
                <a:cs typeface="Arial" panose="020B0604020202020204" pitchFamily="34" charset="0"/>
              </a:rPr>
              <a:t>Key Domain 2: </a:t>
            </a:r>
            <a:r>
              <a:rPr lang="en-US" sz="1867">
                <a:solidFill>
                  <a:prstClr val="black"/>
                </a:solidFill>
                <a:ea typeface="Calibri" panose="020F0502020204030204" pitchFamily="34" charset="0"/>
                <a:cs typeface="Arial" panose="020B0604020202020204" pitchFamily="34" charset="0"/>
              </a:rPr>
              <a:t>Surprise </a:t>
            </a:r>
            <a:r>
              <a:rPr lang="en-US" sz="1867" b="1">
                <a:solidFill>
                  <a:prstClr val="black"/>
                </a:solidFill>
                <a:ea typeface="Calibri" panose="020F0502020204030204" pitchFamily="34" charset="0"/>
                <a:cs typeface="Arial" panose="020B0604020202020204" pitchFamily="34" charset="0"/>
              </a:rPr>
              <a:t>at any </a:t>
            </a:r>
            <a:r>
              <a:rPr lang="en-US" sz="1867">
                <a:solidFill>
                  <a:prstClr val="black"/>
                </a:solidFill>
                <a:ea typeface="Calibri" panose="020F0502020204030204" pitchFamily="34" charset="0"/>
                <a:cs typeface="Arial" panose="020B0604020202020204" pitchFamily="34" charset="0"/>
              </a:rPr>
              <a:t>Scale</a:t>
            </a:r>
            <a:endParaRPr lang="en-US" sz="1867">
              <a:solidFill>
                <a:prstClr val="black"/>
              </a:solidFill>
            </a:endParaRPr>
          </a:p>
        </p:txBody>
      </p:sp>
      <p:sp>
        <p:nvSpPr>
          <p:cNvPr id="7" name="TextBox 6">
            <a:extLst>
              <a:ext uri="{FF2B5EF4-FFF2-40B4-BE49-F238E27FC236}">
                <a16:creationId xmlns:a16="http://schemas.microsoft.com/office/drawing/2014/main" id="{696AFD0E-A985-F1FF-EAAA-B2DD3AFE7E38}"/>
              </a:ext>
            </a:extLst>
          </p:cNvPr>
          <p:cNvSpPr txBox="1"/>
          <p:nvPr/>
        </p:nvSpPr>
        <p:spPr>
          <a:xfrm>
            <a:off x="1332281" y="2349789"/>
            <a:ext cx="9752181" cy="1938992"/>
          </a:xfrm>
          <a:prstGeom prst="rect">
            <a:avLst/>
          </a:prstGeom>
          <a:noFill/>
        </p:spPr>
        <p:txBody>
          <a:bodyPr wrap="square">
            <a:spAutoFit/>
          </a:bodyPr>
          <a:lstStyle/>
          <a:p>
            <a:pPr algn="ctr" defTabSz="914446">
              <a:defRPr/>
            </a:pPr>
            <a:r>
              <a:rPr lang="en-US" sz="2400" b="1">
                <a:solidFill>
                  <a:prstClr val="black"/>
                </a:solidFill>
                <a:latin typeface="Tahoma"/>
                <a:ea typeface="Calibri" panose="020F0502020204030204" pitchFamily="34" charset="0"/>
                <a:cs typeface="Arial" panose="020B0604020202020204" pitchFamily="34" charset="0"/>
              </a:rPr>
              <a:t>Mission: </a:t>
            </a:r>
            <a:r>
              <a:rPr lang="en-US" sz="2400">
                <a:solidFill>
                  <a:prstClr val="black"/>
                </a:solidFill>
                <a:latin typeface="Tahoma"/>
                <a:ea typeface="Calibri" panose="020F0502020204030204" pitchFamily="34" charset="0"/>
                <a:cs typeface="Arial" panose="020B0604020202020204" pitchFamily="34" charset="0"/>
              </a:rPr>
              <a:t> </a:t>
            </a:r>
            <a:r>
              <a:rPr lang="en-US" sz="2400">
                <a:solidFill>
                  <a:prstClr val="black"/>
                </a:solidFill>
                <a:ea typeface="Calibri" panose="020F0502020204030204" pitchFamily="34" charset="0"/>
                <a:cs typeface="Arial" panose="020B0604020202020204" pitchFamily="34" charset="0"/>
              </a:rPr>
              <a:t>For National Security, </a:t>
            </a:r>
            <a:r>
              <a:rPr lang="en-US" sz="2400">
                <a:solidFill>
                  <a:prstClr val="black"/>
                </a:solidFill>
              </a:rPr>
              <a:t>BTO prevents surprise by </a:t>
            </a:r>
            <a:r>
              <a:rPr lang="en-US" sz="2400">
                <a:solidFill>
                  <a:prstClr val="black"/>
                </a:solidFill>
                <a:highlight>
                  <a:srgbClr val="ACCDF5"/>
                </a:highlight>
              </a:rPr>
              <a:t>denying adversaries the benefit of Chemical and Biological effects and technologies </a:t>
            </a:r>
            <a:r>
              <a:rPr lang="en-US" sz="2400" b="1">
                <a:solidFill>
                  <a:prstClr val="black"/>
                </a:solidFill>
                <a:highlight>
                  <a:srgbClr val="ACCDF5"/>
                </a:highlight>
              </a:rPr>
              <a:t>at all scales </a:t>
            </a:r>
            <a:r>
              <a:rPr lang="en-US" sz="2400">
                <a:solidFill>
                  <a:prstClr val="black"/>
                </a:solidFill>
              </a:rPr>
              <a:t>and </a:t>
            </a:r>
            <a:r>
              <a:rPr lang="en-US" sz="2400">
                <a:solidFill>
                  <a:prstClr val="black"/>
                </a:solidFill>
                <a:highlight>
                  <a:srgbClr val="C8DAA4"/>
                </a:highlight>
              </a:rPr>
              <a:t>creates surprise through asymmetrical advantage to </a:t>
            </a:r>
            <a:r>
              <a:rPr lang="en-US" sz="2400" b="1">
                <a:solidFill>
                  <a:prstClr val="black"/>
                </a:solidFill>
                <a:highlight>
                  <a:srgbClr val="C8DAA4"/>
                </a:highlight>
              </a:rPr>
              <a:t>win </a:t>
            </a:r>
            <a:r>
              <a:rPr lang="en-US" sz="2400">
                <a:solidFill>
                  <a:prstClr val="black"/>
                </a:solidFill>
                <a:highlight>
                  <a:srgbClr val="C8DAA4"/>
                </a:highlight>
              </a:rPr>
              <a:t>at </a:t>
            </a:r>
            <a:r>
              <a:rPr lang="en-US" sz="2400" b="1">
                <a:solidFill>
                  <a:prstClr val="black"/>
                </a:solidFill>
                <a:highlight>
                  <a:srgbClr val="C8DAA4"/>
                </a:highlight>
              </a:rPr>
              <a:t>any</a:t>
            </a:r>
            <a:r>
              <a:rPr lang="en-US" sz="2400">
                <a:solidFill>
                  <a:prstClr val="black"/>
                </a:solidFill>
                <a:highlight>
                  <a:srgbClr val="C8DAA4"/>
                </a:highlight>
              </a:rPr>
              <a:t> scale.</a:t>
            </a:r>
            <a:br>
              <a:rPr lang="en-US" sz="2400">
                <a:solidFill>
                  <a:prstClr val="black"/>
                </a:solidFill>
                <a:highlight>
                  <a:srgbClr val="7DEFB1"/>
                </a:highlight>
              </a:rPr>
            </a:br>
            <a:endParaRPr lang="en-US" sz="2400" b="1">
              <a:solidFill>
                <a:prstClr val="black"/>
              </a:solidFill>
              <a:highlight>
                <a:srgbClr val="7DEFB1"/>
              </a:highlight>
              <a:latin typeface="Tahoma"/>
            </a:endParaRPr>
          </a:p>
        </p:txBody>
      </p:sp>
      <p:sp>
        <p:nvSpPr>
          <p:cNvPr id="3" name="Slide Number Placeholder 2">
            <a:extLst>
              <a:ext uri="{FF2B5EF4-FFF2-40B4-BE49-F238E27FC236}">
                <a16:creationId xmlns:a16="http://schemas.microsoft.com/office/drawing/2014/main" id="{1EF02096-E523-CF4C-AFE4-9ADC6E60952B}"/>
              </a:ext>
            </a:extLst>
          </p:cNvPr>
          <p:cNvSpPr>
            <a:spLocks noGrp="1"/>
          </p:cNvSpPr>
          <p:nvPr>
            <p:ph type="sldNum" sz="quarter" idx="11"/>
          </p:nvPr>
        </p:nvSpPr>
        <p:spPr/>
        <p:txBody>
          <a:bodyPr/>
          <a:lstStyle/>
          <a:p>
            <a:pPr defTabSz="914446">
              <a:defRPr/>
            </a:pPr>
            <a:fld id="{231CC523-8BC6-4921-807A-66BD262F34AB}" type="slidenum">
              <a:rPr lang="en-US"/>
              <a:pPr defTabSz="914446">
                <a:defRPr/>
              </a:pPr>
              <a:t>5</a:t>
            </a:fld>
            <a:endParaRPr lang="en-US"/>
          </a:p>
        </p:txBody>
      </p:sp>
      <p:sp>
        <p:nvSpPr>
          <p:cNvPr id="5" name="Title 4">
            <a:extLst>
              <a:ext uri="{FF2B5EF4-FFF2-40B4-BE49-F238E27FC236}">
                <a16:creationId xmlns:a16="http://schemas.microsoft.com/office/drawing/2014/main" id="{8C56BB7A-D4F2-D33A-B592-9EBA85EE6DA0}"/>
              </a:ext>
            </a:extLst>
          </p:cNvPr>
          <p:cNvSpPr>
            <a:spLocks noGrp="1"/>
          </p:cNvSpPr>
          <p:nvPr>
            <p:ph type="ctrTitle"/>
          </p:nvPr>
        </p:nvSpPr>
        <p:spPr/>
        <p:txBody>
          <a:bodyPr/>
          <a:lstStyle/>
          <a:p>
            <a:r>
              <a:rPr lang="en-US" b="1" dirty="0"/>
              <a:t>BTO Office Mission</a:t>
            </a:r>
            <a:endParaRPr lang="en-US" b="1" dirty="0">
              <a:solidFill>
                <a:srgbClr val="FF0000"/>
              </a:solidFill>
            </a:endParaRPr>
          </a:p>
        </p:txBody>
      </p:sp>
      <p:sp>
        <p:nvSpPr>
          <p:cNvPr id="6" name="TextBox 5">
            <a:extLst>
              <a:ext uri="{FF2B5EF4-FFF2-40B4-BE49-F238E27FC236}">
                <a16:creationId xmlns:a16="http://schemas.microsoft.com/office/drawing/2014/main" id="{015D0A0E-BF1B-4DF3-F87E-74E2B8EA98EA}"/>
              </a:ext>
            </a:extLst>
          </p:cNvPr>
          <p:cNvSpPr txBox="1"/>
          <p:nvPr/>
        </p:nvSpPr>
        <p:spPr>
          <a:xfrm>
            <a:off x="515179" y="1104282"/>
            <a:ext cx="11168821" cy="830997"/>
          </a:xfrm>
          <a:prstGeom prst="rect">
            <a:avLst/>
          </a:prstGeom>
          <a:noFill/>
        </p:spPr>
        <p:txBody>
          <a:bodyPr wrap="square">
            <a:spAutoFit/>
          </a:bodyPr>
          <a:lstStyle/>
          <a:p>
            <a:pPr algn="ctr" defTabSz="914446">
              <a:defRPr/>
            </a:pPr>
            <a:r>
              <a:rPr lang="en-US" sz="2400" b="1">
                <a:solidFill>
                  <a:prstClr val="black"/>
                </a:solidFill>
                <a:latin typeface="Tahoma"/>
                <a:ea typeface="Calibri" panose="020F0502020204030204" pitchFamily="34" charset="0"/>
                <a:cs typeface="Arial" panose="020B0604020202020204" pitchFamily="34" charset="0"/>
              </a:rPr>
              <a:t>BTO focus is innovation to win in both </a:t>
            </a:r>
          </a:p>
          <a:p>
            <a:pPr algn="ctr" defTabSz="914446">
              <a:defRPr/>
            </a:pPr>
            <a:r>
              <a:rPr lang="en-US" sz="2400" b="1">
                <a:solidFill>
                  <a:prstClr val="black"/>
                </a:solidFill>
                <a:latin typeface="Tahoma"/>
                <a:ea typeface="Calibri" panose="020F0502020204030204" pitchFamily="34" charset="0"/>
                <a:cs typeface="Arial" panose="020B0604020202020204" pitchFamily="34" charset="0"/>
              </a:rPr>
              <a:t>competition and conflict with pacing threats. </a:t>
            </a:r>
            <a:endParaRPr lang="en-US" sz="2400" b="1">
              <a:solidFill>
                <a:prstClr val="black"/>
              </a:solidFill>
              <a:latin typeface="Tahoma"/>
            </a:endParaRPr>
          </a:p>
        </p:txBody>
      </p:sp>
      <p:pic>
        <p:nvPicPr>
          <p:cNvPr id="4" name="Picture 3">
            <a:extLst>
              <a:ext uri="{FF2B5EF4-FFF2-40B4-BE49-F238E27FC236}">
                <a16:creationId xmlns:a16="http://schemas.microsoft.com/office/drawing/2014/main" id="{08FDA83D-0FAB-3869-746A-1A0C281C3F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8241" y="4227604"/>
            <a:ext cx="5045429" cy="2126728"/>
          </a:xfrm>
          <a:prstGeom prst="rect">
            <a:avLst/>
          </a:prstGeom>
        </p:spPr>
      </p:pic>
      <p:sp>
        <p:nvSpPr>
          <p:cNvPr id="2" name="TextBox 1">
            <a:extLst>
              <a:ext uri="{FF2B5EF4-FFF2-40B4-BE49-F238E27FC236}">
                <a16:creationId xmlns:a16="http://schemas.microsoft.com/office/drawing/2014/main" id="{5AE8096C-3F1E-B7E7-46D5-40153DC7318A}"/>
              </a:ext>
            </a:extLst>
          </p:cNvPr>
          <p:cNvSpPr txBox="1"/>
          <p:nvPr/>
        </p:nvSpPr>
        <p:spPr>
          <a:xfrm>
            <a:off x="5983630" y="1"/>
            <a:ext cx="224742" cy="253916"/>
          </a:xfrm>
          <a:prstGeom prst="rect">
            <a:avLst/>
          </a:prstGeom>
          <a:noFill/>
        </p:spPr>
        <p:txBody>
          <a:bodyPr wrap="none" lIns="91440" tIns="45720" rIns="91440" bIns="45720" rtlCol="0" anchor="t">
            <a:spAutoFit/>
          </a:bodyPr>
          <a:lstStyle/>
          <a:p>
            <a:pPr algn="ctr" defTabSz="914446">
              <a:defRPr/>
            </a:pPr>
            <a:r>
              <a:rPr lang="en-US" sz="1050" b="1">
                <a:solidFill>
                  <a:srgbClr val="BFBFBF"/>
                </a:solidFill>
                <a:latin typeface="Tahoma"/>
              </a:rPr>
              <a:t> </a:t>
            </a:r>
            <a:endParaRPr lang="en-US" sz="1050" b="1">
              <a:solidFill>
                <a:srgbClr val="BFBFBF"/>
              </a:solidFill>
              <a:latin typeface="Tahoma"/>
              <a:ea typeface="Tahoma"/>
              <a:cs typeface="Tahoma"/>
            </a:endParaRPr>
          </a:p>
        </p:txBody>
      </p:sp>
      <p:sp>
        <p:nvSpPr>
          <p:cNvPr id="8" name="TextBox 7">
            <a:extLst>
              <a:ext uri="{FF2B5EF4-FFF2-40B4-BE49-F238E27FC236}">
                <a16:creationId xmlns:a16="http://schemas.microsoft.com/office/drawing/2014/main" id="{D3E482BA-F274-F053-21B9-A57CED3039A8}"/>
              </a:ext>
            </a:extLst>
          </p:cNvPr>
          <p:cNvSpPr txBox="1"/>
          <p:nvPr/>
        </p:nvSpPr>
        <p:spPr>
          <a:xfrm>
            <a:off x="5983630" y="6604083"/>
            <a:ext cx="224742" cy="253916"/>
          </a:xfrm>
          <a:prstGeom prst="rect">
            <a:avLst/>
          </a:prstGeom>
          <a:noFill/>
        </p:spPr>
        <p:txBody>
          <a:bodyPr wrap="none" rtlCol="0">
            <a:spAutoFit/>
          </a:bodyPr>
          <a:lstStyle/>
          <a:p>
            <a:pPr algn="ctr" defTabSz="914446">
              <a:defRPr/>
            </a:pPr>
            <a:r>
              <a:rPr lang="en-US" sz="1050" b="1">
                <a:solidFill>
                  <a:srgbClr val="BFBFBF"/>
                </a:solidFill>
                <a:latin typeface="Tahoma"/>
              </a:rPr>
              <a:t> </a:t>
            </a:r>
          </a:p>
        </p:txBody>
      </p:sp>
      <p:sp>
        <p:nvSpPr>
          <p:cNvPr id="9" name="Footer Placeholder 1">
            <a:extLst>
              <a:ext uri="{FF2B5EF4-FFF2-40B4-BE49-F238E27FC236}">
                <a16:creationId xmlns:a16="http://schemas.microsoft.com/office/drawing/2014/main" id="{5636B4FF-5B0F-05D8-3359-26B47BB70198}"/>
              </a:ext>
            </a:extLst>
          </p:cNvPr>
          <p:cNvSpPr>
            <a:spLocks noGrp="1"/>
          </p:cNvSpPr>
          <p:nvPr>
            <p:ph type="ftr" sz="quarter" idx="10"/>
          </p:nvPr>
        </p:nvSpPr>
        <p:spPr>
          <a:xfrm>
            <a:off x="1778000" y="6550026"/>
            <a:ext cx="8636000" cy="298450"/>
          </a:xfrm>
        </p:spPr>
        <p:txBody>
          <a:bodyPr/>
          <a:lstStyle/>
          <a:p>
            <a:r>
              <a:rPr lang="en-US" dirty="0"/>
              <a:t>Distribution Statement ‘A’ (Approved for Public Release, Distribution Unlimited)</a:t>
            </a:r>
          </a:p>
        </p:txBody>
      </p:sp>
    </p:spTree>
    <p:extLst>
      <p:ext uri="{BB962C8B-B14F-4D97-AF65-F5344CB8AC3E}">
        <p14:creationId xmlns:p14="http://schemas.microsoft.com/office/powerpoint/2010/main" val="3866380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56798-6BE3-2DB3-66B5-06F676631F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6151743-A758-5E08-6427-B1C92C98D6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968" r="1419"/>
          <a:stretch>
            <a:fillRect/>
          </a:stretch>
        </p:blipFill>
        <p:spPr>
          <a:xfrm>
            <a:off x="3850872" y="1319451"/>
            <a:ext cx="4490256" cy="4943087"/>
          </a:xfrm>
          <a:prstGeom prst="rect">
            <a:avLst/>
          </a:prstGeom>
        </p:spPr>
      </p:pic>
      <p:sp>
        <p:nvSpPr>
          <p:cNvPr id="21" name="Rectangle 20">
            <a:extLst>
              <a:ext uri="{FF2B5EF4-FFF2-40B4-BE49-F238E27FC236}">
                <a16:creationId xmlns:a16="http://schemas.microsoft.com/office/drawing/2014/main" id="{CFF94DE6-AE41-8645-D5EC-C5D8613C4F55}"/>
              </a:ext>
            </a:extLst>
          </p:cNvPr>
          <p:cNvSpPr/>
          <p:nvPr/>
        </p:nvSpPr>
        <p:spPr>
          <a:xfrm>
            <a:off x="4065125" y="4211101"/>
            <a:ext cx="2103120" cy="83099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39C2A"/>
                </a:solidFill>
                <a:effectLst/>
                <a:uLnTx/>
                <a:uFillTx/>
                <a:latin typeface="Tahoma" panose="020B0604030504040204" pitchFamily="34" charset="0"/>
                <a:ea typeface="Tahoma" panose="020B0604030504040204" pitchFamily="34" charset="0"/>
                <a:cs typeface="Tahoma" panose="020B0604030504040204" pitchFamily="34" charset="0"/>
              </a:rPr>
              <a:t>F1:</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39C2A"/>
                </a:solidFill>
                <a:effectLst/>
                <a:uLnTx/>
                <a:uFillTx/>
                <a:latin typeface="Tahoma" panose="020B0604030504040204" pitchFamily="34" charset="0"/>
                <a:ea typeface="Tahoma" panose="020B0604030504040204" pitchFamily="34" charset="0"/>
                <a:cs typeface="Tahoma" panose="020B0604030504040204" pitchFamily="34" charset="0"/>
              </a:rPr>
              <a:t>Warfighter</a:t>
            </a:r>
          </a:p>
        </p:txBody>
      </p:sp>
      <p:sp>
        <p:nvSpPr>
          <p:cNvPr id="22" name="Rectangle 21">
            <a:extLst>
              <a:ext uri="{FF2B5EF4-FFF2-40B4-BE49-F238E27FC236}">
                <a16:creationId xmlns:a16="http://schemas.microsoft.com/office/drawing/2014/main" id="{FA1699A0-7346-7F14-9224-648410FE2819}"/>
              </a:ext>
            </a:extLst>
          </p:cNvPr>
          <p:cNvSpPr/>
          <p:nvPr/>
        </p:nvSpPr>
        <p:spPr>
          <a:xfrm>
            <a:off x="5109496" y="2251085"/>
            <a:ext cx="1976109" cy="1200329"/>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A6D4BF">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F3:</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A6D4BF">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Frontier</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A6D4BF">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Technology</a:t>
            </a:r>
          </a:p>
        </p:txBody>
      </p:sp>
      <p:sp>
        <p:nvSpPr>
          <p:cNvPr id="23" name="Rectangle 22">
            <a:extLst>
              <a:ext uri="{FF2B5EF4-FFF2-40B4-BE49-F238E27FC236}">
                <a16:creationId xmlns:a16="http://schemas.microsoft.com/office/drawing/2014/main" id="{0770D2D2-DDEC-29B7-4DE6-A29CE1331FBA}"/>
              </a:ext>
            </a:extLst>
          </p:cNvPr>
          <p:cNvSpPr/>
          <p:nvPr/>
        </p:nvSpPr>
        <p:spPr>
          <a:xfrm>
            <a:off x="6043594" y="4211101"/>
            <a:ext cx="2103120" cy="83099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BD4987"/>
                </a:solidFill>
                <a:effectLst/>
                <a:uLnTx/>
                <a:uFillTx/>
                <a:latin typeface="Tahoma" panose="020B0604030504040204" pitchFamily="34" charset="0"/>
                <a:ea typeface="Tahoma" panose="020B0604030504040204" pitchFamily="34" charset="0"/>
                <a:cs typeface="Tahoma" panose="020B0604030504040204" pitchFamily="34" charset="0"/>
              </a:rPr>
              <a:t>F2:</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BD4987"/>
                </a:solidFill>
                <a:effectLst/>
                <a:uLnTx/>
                <a:uFillTx/>
                <a:latin typeface="Tahoma" panose="020B0604030504040204" pitchFamily="34" charset="0"/>
                <a:ea typeface="Tahoma" panose="020B0604030504040204" pitchFamily="34" charset="0"/>
                <a:cs typeface="Tahoma" panose="020B0604030504040204" pitchFamily="34" charset="0"/>
              </a:rPr>
              <a:t>Warfighting</a:t>
            </a:r>
          </a:p>
        </p:txBody>
      </p:sp>
      <p:sp>
        <p:nvSpPr>
          <p:cNvPr id="4" name="TextBox 3">
            <a:extLst>
              <a:ext uri="{FF2B5EF4-FFF2-40B4-BE49-F238E27FC236}">
                <a16:creationId xmlns:a16="http://schemas.microsoft.com/office/drawing/2014/main" id="{A148D014-9A91-9659-7597-DA156F9D9D72}"/>
              </a:ext>
            </a:extLst>
          </p:cNvPr>
          <p:cNvSpPr txBox="1"/>
          <p:nvPr/>
        </p:nvSpPr>
        <p:spPr>
          <a:xfrm>
            <a:off x="2709118" y="1151896"/>
            <a:ext cx="2140416" cy="461665"/>
          </a:xfrm>
          <a:prstGeom prst="rect">
            <a:avLst/>
          </a:prstGeom>
          <a:noFill/>
        </p:spPr>
        <p:txBody>
          <a:bodyPr wrap="squar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2C3AC"/>
                </a:solidFill>
                <a:effectLst/>
                <a:uLnTx/>
                <a:uFillTx/>
                <a:latin typeface="Tahoma" panose="020B0604030504040204" pitchFamily="34" charset="0"/>
                <a:ea typeface="Tahoma" panose="020B0604030504040204" pitchFamily="34" charset="0"/>
                <a:cs typeface="Tahoma" panose="020B0604030504040204" pitchFamily="34" charset="0"/>
              </a:rPr>
              <a:t>Data</a:t>
            </a:r>
          </a:p>
        </p:txBody>
      </p:sp>
      <p:sp>
        <p:nvSpPr>
          <p:cNvPr id="35" name="TextBox 34">
            <a:extLst>
              <a:ext uri="{FF2B5EF4-FFF2-40B4-BE49-F238E27FC236}">
                <a16:creationId xmlns:a16="http://schemas.microsoft.com/office/drawing/2014/main" id="{E1B0DEB9-867C-6B32-8418-84A5DE60A7DF}"/>
              </a:ext>
            </a:extLst>
          </p:cNvPr>
          <p:cNvSpPr txBox="1"/>
          <p:nvPr/>
        </p:nvSpPr>
        <p:spPr>
          <a:xfrm>
            <a:off x="1625735" y="5431541"/>
            <a:ext cx="2149723" cy="461665"/>
          </a:xfrm>
          <a:prstGeom prst="rect">
            <a:avLst/>
          </a:prstGeom>
          <a:noFill/>
        </p:spPr>
        <p:txBody>
          <a:bodyPr wrap="squar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39C2A"/>
                </a:solidFill>
                <a:effectLst/>
                <a:uLnTx/>
                <a:uFillTx/>
                <a:latin typeface="Tahoma" panose="020B0604030504040204" pitchFamily="34" charset="0"/>
                <a:ea typeface="Tahoma" panose="020B0604030504040204" pitchFamily="34" charset="0"/>
                <a:cs typeface="Tahoma" panose="020B0604030504040204" pitchFamily="34" charset="0"/>
              </a:rPr>
              <a:t>Performance</a:t>
            </a:r>
          </a:p>
        </p:txBody>
      </p:sp>
      <p:sp>
        <p:nvSpPr>
          <p:cNvPr id="36" name="TextBox 35">
            <a:extLst>
              <a:ext uri="{FF2B5EF4-FFF2-40B4-BE49-F238E27FC236}">
                <a16:creationId xmlns:a16="http://schemas.microsoft.com/office/drawing/2014/main" id="{326AE4A9-0FA5-7C31-F030-B349C8B52CB7}"/>
              </a:ext>
            </a:extLst>
          </p:cNvPr>
          <p:cNvSpPr txBox="1"/>
          <p:nvPr/>
        </p:nvSpPr>
        <p:spPr>
          <a:xfrm>
            <a:off x="9086848" y="3767367"/>
            <a:ext cx="2224393"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BD4987"/>
                </a:solidFill>
                <a:effectLst/>
                <a:uLnTx/>
                <a:uFillTx/>
                <a:latin typeface="Tahoma" panose="020B0604030504040204" pitchFamily="34" charset="0"/>
                <a:ea typeface="Tahoma" panose="020B0604030504040204" pitchFamily="34" charset="0"/>
                <a:cs typeface="Tahoma" panose="020B0604030504040204" pitchFamily="34" charset="0"/>
              </a:rPr>
              <a:t>Advantages</a:t>
            </a:r>
          </a:p>
        </p:txBody>
      </p:sp>
      <p:sp>
        <p:nvSpPr>
          <p:cNvPr id="37" name="Title 33">
            <a:extLst>
              <a:ext uri="{FF2B5EF4-FFF2-40B4-BE49-F238E27FC236}">
                <a16:creationId xmlns:a16="http://schemas.microsoft.com/office/drawing/2014/main" id="{71B2B7B3-AB10-FE4E-19FB-EBFDCD222517}"/>
              </a:ext>
            </a:extLst>
          </p:cNvPr>
          <p:cNvSpPr>
            <a:spLocks noGrp="1"/>
          </p:cNvSpPr>
          <p:nvPr>
            <p:ph type="ctrTitle"/>
          </p:nvPr>
        </p:nvSpPr>
        <p:spPr>
          <a:xfrm>
            <a:off x="1701149" y="157614"/>
            <a:ext cx="9855199" cy="612648"/>
          </a:xfrm>
        </p:spPr>
        <p:txBody>
          <a:bodyPr>
            <a:normAutofit/>
          </a:bodyPr>
          <a:lstStyle/>
          <a:p>
            <a:r>
              <a:rPr lang="en-US" b="1">
                <a:latin typeface="Tahoma"/>
                <a:ea typeface="Tahoma"/>
                <a:cs typeface="Tahoma"/>
              </a:rPr>
              <a:t>Biological Capabilities To Strengthen National Security</a:t>
            </a:r>
          </a:p>
        </p:txBody>
      </p:sp>
      <p:sp>
        <p:nvSpPr>
          <p:cNvPr id="10" name="Slide Number Placeholder 9">
            <a:extLst>
              <a:ext uri="{FF2B5EF4-FFF2-40B4-BE49-F238E27FC236}">
                <a16:creationId xmlns:a16="http://schemas.microsoft.com/office/drawing/2014/main" id="{DCD363F3-E552-2E9B-ADC0-574386CB5D66}"/>
              </a:ext>
            </a:extLst>
          </p:cNvPr>
          <p:cNvSpPr>
            <a:spLocks noGrp="1"/>
          </p:cNvSpPr>
          <p:nvPr>
            <p:ph type="sldNum" sz="quarter" idx="11"/>
          </p:nvPr>
        </p:nvSpPr>
        <p:spPr>
          <a:xfrm>
            <a:off x="10803240" y="6553200"/>
            <a:ext cx="1016000" cy="292102"/>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46" rtl="0" eaLnBrk="1" latinLnBrk="0" hangingPunct="1">
              <a:defRPr sz="1200" kern="1200" baseline="0">
                <a:solidFill>
                  <a:srgbClr val="898989"/>
                </a:solidFill>
                <a:latin typeface="Tahoma" charset="0"/>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a:lstStyle>
          <a:p>
            <a:pPr marL="0" marR="0" lvl="0" indent="0" algn="r" defTabSz="914446"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a:ln>
                  <a:noFill/>
                </a:ln>
                <a:solidFill>
                  <a:srgbClr val="898989"/>
                </a:solidFill>
                <a:effectLst/>
                <a:uLnTx/>
                <a:uFillTx/>
                <a:latin typeface="Tahoma"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12" name="TextBox 11">
            <a:extLst>
              <a:ext uri="{FF2B5EF4-FFF2-40B4-BE49-F238E27FC236}">
                <a16:creationId xmlns:a16="http://schemas.microsoft.com/office/drawing/2014/main" id="{625A0855-51DE-5B96-C2FD-32C836A6CDB8}"/>
              </a:ext>
            </a:extLst>
          </p:cNvPr>
          <p:cNvSpPr txBox="1"/>
          <p:nvPr/>
        </p:nvSpPr>
        <p:spPr>
          <a:xfrm>
            <a:off x="995637" y="3790993"/>
            <a:ext cx="2149723" cy="461665"/>
          </a:xfrm>
          <a:prstGeom prst="rect">
            <a:avLst/>
          </a:prstGeom>
          <a:noFill/>
        </p:spPr>
        <p:txBody>
          <a:bodyPr wrap="squar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39C2A"/>
                </a:solidFill>
                <a:effectLst/>
                <a:uLnTx/>
                <a:uFillTx/>
                <a:latin typeface="Tahoma" panose="020B0604030504040204" pitchFamily="34" charset="0"/>
                <a:ea typeface="Tahoma" panose="020B0604030504040204" pitchFamily="34" charset="0"/>
                <a:cs typeface="Tahoma" panose="020B0604030504040204" pitchFamily="34" charset="0"/>
              </a:rPr>
              <a:t>Live Chain</a:t>
            </a:r>
          </a:p>
        </p:txBody>
      </p:sp>
      <p:sp>
        <p:nvSpPr>
          <p:cNvPr id="13" name="TextBox 12">
            <a:extLst>
              <a:ext uri="{FF2B5EF4-FFF2-40B4-BE49-F238E27FC236}">
                <a16:creationId xmlns:a16="http://schemas.microsoft.com/office/drawing/2014/main" id="{BC0D6558-1016-E4BD-F1A3-02626329B3EB}"/>
              </a:ext>
            </a:extLst>
          </p:cNvPr>
          <p:cNvSpPr txBox="1"/>
          <p:nvPr/>
        </p:nvSpPr>
        <p:spPr>
          <a:xfrm>
            <a:off x="8474294" y="5338995"/>
            <a:ext cx="2446832" cy="830997"/>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BD4987"/>
                </a:solidFill>
                <a:effectLst/>
                <a:uLnTx/>
                <a:uFillTx/>
                <a:latin typeface="Tahoma" panose="020B0604030504040204" pitchFamily="34" charset="0"/>
                <a:ea typeface="Tahoma" panose="020B0604030504040204" pitchFamily="34" charset="0"/>
                <a:cs typeface="Tahoma" panose="020B0604030504040204" pitchFamily="34" charset="0"/>
              </a:rPr>
              <a:t>Sustainment &amp; Logistics</a:t>
            </a:r>
          </a:p>
        </p:txBody>
      </p:sp>
      <p:sp>
        <p:nvSpPr>
          <p:cNvPr id="14" name="TextBox 13">
            <a:extLst>
              <a:ext uri="{FF2B5EF4-FFF2-40B4-BE49-F238E27FC236}">
                <a16:creationId xmlns:a16="http://schemas.microsoft.com/office/drawing/2014/main" id="{8CD728D9-5501-3154-D1A4-0FBCD2F8E675}"/>
              </a:ext>
            </a:extLst>
          </p:cNvPr>
          <p:cNvSpPr txBox="1"/>
          <p:nvPr/>
        </p:nvSpPr>
        <p:spPr>
          <a:xfrm>
            <a:off x="6982120" y="1151896"/>
            <a:ext cx="2698467"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2C3AC"/>
                </a:solidFill>
                <a:effectLst/>
                <a:uLnTx/>
                <a:uFillTx/>
                <a:latin typeface="Tahoma" panose="020B0604030504040204" pitchFamily="34" charset="0"/>
                <a:ea typeface="Tahoma" panose="020B0604030504040204" pitchFamily="34" charset="0"/>
                <a:cs typeface="Tahoma" panose="020B0604030504040204" pitchFamily="34" charset="0"/>
              </a:rPr>
              <a:t>Simulation</a:t>
            </a:r>
          </a:p>
        </p:txBody>
      </p:sp>
      <p:sp>
        <p:nvSpPr>
          <p:cNvPr id="2" name="Footer Placeholder 1">
            <a:extLst>
              <a:ext uri="{FF2B5EF4-FFF2-40B4-BE49-F238E27FC236}">
                <a16:creationId xmlns:a16="http://schemas.microsoft.com/office/drawing/2014/main" id="{9920C4B5-C214-9B61-46FC-ACEA9F0F50D5}"/>
              </a:ext>
            </a:extLst>
          </p:cNvPr>
          <p:cNvSpPr>
            <a:spLocks noGrp="1"/>
          </p:cNvSpPr>
          <p:nvPr>
            <p:ph type="ftr" sz="quarter" idx="10"/>
          </p:nvPr>
        </p:nvSpPr>
        <p:spPr>
          <a:xfrm>
            <a:off x="1778000" y="6550026"/>
            <a:ext cx="8636000" cy="298450"/>
          </a:xfrm>
        </p:spPr>
        <p:txBody>
          <a:bodyPr/>
          <a:lstStyle/>
          <a:p>
            <a:r>
              <a:rPr lang="en-US" dirty="0"/>
              <a:t>Distribution Statement ‘A’ (Approved for Public Release, Distribution Unlimited)</a:t>
            </a:r>
          </a:p>
        </p:txBody>
      </p:sp>
    </p:spTree>
    <p:extLst>
      <p:ext uri="{BB962C8B-B14F-4D97-AF65-F5344CB8AC3E}">
        <p14:creationId xmlns:p14="http://schemas.microsoft.com/office/powerpoint/2010/main" val="126370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3EB18-50B5-AE2D-522B-6A30A4116DF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A3E5994-0AB5-F51F-7E05-65820FB667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968" r="1419"/>
          <a:stretch>
            <a:fillRect/>
          </a:stretch>
        </p:blipFill>
        <p:spPr>
          <a:xfrm>
            <a:off x="3850872" y="1319451"/>
            <a:ext cx="4490256" cy="4943087"/>
          </a:xfrm>
          <a:prstGeom prst="rect">
            <a:avLst/>
          </a:prstGeom>
        </p:spPr>
      </p:pic>
      <p:sp>
        <p:nvSpPr>
          <p:cNvPr id="21" name="Rectangle 20">
            <a:extLst>
              <a:ext uri="{FF2B5EF4-FFF2-40B4-BE49-F238E27FC236}">
                <a16:creationId xmlns:a16="http://schemas.microsoft.com/office/drawing/2014/main" id="{9FA6CE66-3B2B-E110-14C2-EBE2E1DE4D77}"/>
              </a:ext>
            </a:extLst>
          </p:cNvPr>
          <p:cNvSpPr/>
          <p:nvPr/>
        </p:nvSpPr>
        <p:spPr>
          <a:xfrm>
            <a:off x="4065125" y="4211101"/>
            <a:ext cx="2103120" cy="83099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39C2A"/>
                </a:solidFill>
                <a:effectLst/>
                <a:uLnTx/>
                <a:uFillTx/>
                <a:latin typeface="Tahoma" panose="020B0604030504040204" pitchFamily="34" charset="0"/>
                <a:ea typeface="Tahoma" panose="020B0604030504040204" pitchFamily="34" charset="0"/>
                <a:cs typeface="Tahoma" panose="020B0604030504040204" pitchFamily="34" charset="0"/>
              </a:rPr>
              <a:t>F1:</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39C2A"/>
                </a:solidFill>
                <a:effectLst/>
                <a:uLnTx/>
                <a:uFillTx/>
                <a:latin typeface="Tahoma" panose="020B0604030504040204" pitchFamily="34" charset="0"/>
                <a:ea typeface="Tahoma" panose="020B0604030504040204" pitchFamily="34" charset="0"/>
                <a:cs typeface="Tahoma" panose="020B0604030504040204" pitchFamily="34" charset="0"/>
              </a:rPr>
              <a:t>Warfighter</a:t>
            </a:r>
          </a:p>
        </p:txBody>
      </p:sp>
      <p:sp>
        <p:nvSpPr>
          <p:cNvPr id="35" name="TextBox 34">
            <a:extLst>
              <a:ext uri="{FF2B5EF4-FFF2-40B4-BE49-F238E27FC236}">
                <a16:creationId xmlns:a16="http://schemas.microsoft.com/office/drawing/2014/main" id="{8E43B224-42ED-25BE-2692-973DA52CC47B}"/>
              </a:ext>
            </a:extLst>
          </p:cNvPr>
          <p:cNvSpPr txBox="1"/>
          <p:nvPr/>
        </p:nvSpPr>
        <p:spPr>
          <a:xfrm>
            <a:off x="1625735" y="5431541"/>
            <a:ext cx="2149723" cy="461665"/>
          </a:xfrm>
          <a:prstGeom prst="rect">
            <a:avLst/>
          </a:prstGeom>
          <a:noFill/>
        </p:spPr>
        <p:txBody>
          <a:bodyPr wrap="squar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39C2A"/>
                </a:solidFill>
                <a:effectLst/>
                <a:uLnTx/>
                <a:uFillTx/>
                <a:latin typeface="Tahoma" panose="020B0604030504040204" pitchFamily="34" charset="0"/>
                <a:ea typeface="Tahoma" panose="020B0604030504040204" pitchFamily="34" charset="0"/>
                <a:cs typeface="Tahoma" panose="020B0604030504040204" pitchFamily="34" charset="0"/>
              </a:rPr>
              <a:t>Performance</a:t>
            </a:r>
          </a:p>
        </p:txBody>
      </p:sp>
      <p:sp>
        <p:nvSpPr>
          <p:cNvPr id="10" name="Slide Number Placeholder 9">
            <a:extLst>
              <a:ext uri="{FF2B5EF4-FFF2-40B4-BE49-F238E27FC236}">
                <a16:creationId xmlns:a16="http://schemas.microsoft.com/office/drawing/2014/main" id="{56AD1543-4B07-05AC-DE28-50ECBB892215}"/>
              </a:ext>
            </a:extLst>
          </p:cNvPr>
          <p:cNvSpPr>
            <a:spLocks noGrp="1"/>
          </p:cNvSpPr>
          <p:nvPr>
            <p:ph type="sldNum" sz="quarter" idx="11"/>
          </p:nvPr>
        </p:nvSpPr>
        <p:spPr>
          <a:xfrm>
            <a:off x="10803240" y="6553200"/>
            <a:ext cx="1016000" cy="292102"/>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46" rtl="0" eaLnBrk="1" latinLnBrk="0" hangingPunct="1">
              <a:defRPr sz="1200" kern="1200" baseline="0">
                <a:solidFill>
                  <a:srgbClr val="898989"/>
                </a:solidFill>
                <a:latin typeface="Tahoma" charset="0"/>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a:lstStyle>
          <a:p>
            <a:pPr marL="0" marR="0" lvl="0" indent="0" algn="r" defTabSz="914446"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a:ln>
                  <a:noFill/>
                </a:ln>
                <a:solidFill>
                  <a:srgbClr val="898989"/>
                </a:solidFill>
                <a:effectLst/>
                <a:uLnTx/>
                <a:uFillTx/>
                <a:latin typeface="Tahoma"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12" name="TextBox 11">
            <a:extLst>
              <a:ext uri="{FF2B5EF4-FFF2-40B4-BE49-F238E27FC236}">
                <a16:creationId xmlns:a16="http://schemas.microsoft.com/office/drawing/2014/main" id="{99A57F92-5B2F-CE71-0974-DF6C1A87B8C3}"/>
              </a:ext>
            </a:extLst>
          </p:cNvPr>
          <p:cNvSpPr txBox="1"/>
          <p:nvPr/>
        </p:nvSpPr>
        <p:spPr>
          <a:xfrm>
            <a:off x="995637" y="3790993"/>
            <a:ext cx="2149723" cy="461665"/>
          </a:xfrm>
          <a:prstGeom prst="rect">
            <a:avLst/>
          </a:prstGeom>
          <a:noFill/>
        </p:spPr>
        <p:txBody>
          <a:bodyPr wrap="squar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39C2A"/>
                </a:solidFill>
                <a:effectLst/>
                <a:uLnTx/>
                <a:uFillTx/>
                <a:latin typeface="Tahoma" panose="020B0604030504040204" pitchFamily="34" charset="0"/>
                <a:ea typeface="Tahoma" panose="020B0604030504040204" pitchFamily="34" charset="0"/>
                <a:cs typeface="Tahoma" panose="020B0604030504040204" pitchFamily="34" charset="0"/>
              </a:rPr>
              <a:t>Live Chain</a:t>
            </a:r>
          </a:p>
        </p:txBody>
      </p:sp>
      <p:sp>
        <p:nvSpPr>
          <p:cNvPr id="2" name="Footer Placeholder 1">
            <a:extLst>
              <a:ext uri="{FF2B5EF4-FFF2-40B4-BE49-F238E27FC236}">
                <a16:creationId xmlns:a16="http://schemas.microsoft.com/office/drawing/2014/main" id="{A08A82A0-0A39-DFAA-3530-B421B3A4E0E4}"/>
              </a:ext>
            </a:extLst>
          </p:cNvPr>
          <p:cNvSpPr>
            <a:spLocks noGrp="1"/>
          </p:cNvSpPr>
          <p:nvPr>
            <p:ph type="ftr" sz="quarter" idx="10"/>
          </p:nvPr>
        </p:nvSpPr>
        <p:spPr>
          <a:xfrm>
            <a:off x="1778000" y="6550026"/>
            <a:ext cx="8636000" cy="298450"/>
          </a:xfrm>
        </p:spPr>
        <p:txBody>
          <a:bodyPr/>
          <a:lstStyle/>
          <a:p>
            <a:r>
              <a:rPr lang="en-US" dirty="0"/>
              <a:t>Distribution Statement ‘A’ (Approved for Public Release, Distribution Unlimited)</a:t>
            </a:r>
          </a:p>
        </p:txBody>
      </p:sp>
      <p:sp>
        <p:nvSpPr>
          <p:cNvPr id="5" name="Title 33">
            <a:extLst>
              <a:ext uri="{FF2B5EF4-FFF2-40B4-BE49-F238E27FC236}">
                <a16:creationId xmlns:a16="http://schemas.microsoft.com/office/drawing/2014/main" id="{51015A1B-0E41-DEDB-0C41-6BC533C1C37D}"/>
              </a:ext>
            </a:extLst>
          </p:cNvPr>
          <p:cNvSpPr>
            <a:spLocks noGrp="1"/>
          </p:cNvSpPr>
          <p:nvPr>
            <p:ph type="ctrTitle"/>
          </p:nvPr>
        </p:nvSpPr>
        <p:spPr>
          <a:xfrm>
            <a:off x="1701149" y="157614"/>
            <a:ext cx="9855199" cy="612648"/>
          </a:xfrm>
        </p:spPr>
        <p:txBody>
          <a:bodyPr>
            <a:normAutofit/>
          </a:bodyPr>
          <a:lstStyle/>
          <a:p>
            <a:r>
              <a:rPr lang="en-US" b="1" dirty="0">
                <a:latin typeface="Tahoma"/>
                <a:ea typeface="Tahoma"/>
                <a:cs typeface="Tahoma"/>
              </a:rPr>
              <a:t>Biological Capabilities To Strengthen National Security</a:t>
            </a:r>
          </a:p>
        </p:txBody>
      </p:sp>
    </p:spTree>
    <p:extLst>
      <p:ext uri="{BB962C8B-B14F-4D97-AF65-F5344CB8AC3E}">
        <p14:creationId xmlns:p14="http://schemas.microsoft.com/office/powerpoint/2010/main" val="2490054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354E0-D650-F0EA-1317-E1652D9889F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A32E531-B198-0F6E-8971-95A21A5DF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2446"/>
            <a:ext cx="7696200" cy="5029200"/>
          </a:xfrm>
          <a:prstGeom prst="rect">
            <a:avLst/>
          </a:prstGeom>
        </p:spPr>
      </p:pic>
      <p:sp>
        <p:nvSpPr>
          <p:cNvPr id="3" name="Slide Number Placeholder 2">
            <a:extLst>
              <a:ext uri="{FF2B5EF4-FFF2-40B4-BE49-F238E27FC236}">
                <a16:creationId xmlns:a16="http://schemas.microsoft.com/office/drawing/2014/main" id="{1E71A9A4-C0B8-CC71-1C23-642B62352ED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0" i="0" u="none" strike="noStrike" kern="1200" cap="none" spc="0" normalizeH="0" baseline="0" noProof="0" smtClean="0">
                <a:ln>
                  <a:noFill/>
                </a:ln>
                <a:solidFill>
                  <a:srgbClr val="898989"/>
                </a:solidFill>
                <a:effectLst/>
                <a:uLnTx/>
                <a:uFillTx/>
                <a:latin typeface="Tahoma"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898989"/>
              </a:solidFill>
              <a:effectLst/>
              <a:uLnTx/>
              <a:uFillTx/>
              <a:latin typeface="Tahoma" charset="0"/>
              <a:ea typeface="+mn-ea"/>
              <a:cs typeface="+mn-cs"/>
            </a:endParaRPr>
          </a:p>
        </p:txBody>
      </p:sp>
      <p:sp>
        <p:nvSpPr>
          <p:cNvPr id="7" name="Content Placeholder 6">
            <a:extLst>
              <a:ext uri="{FF2B5EF4-FFF2-40B4-BE49-F238E27FC236}">
                <a16:creationId xmlns:a16="http://schemas.microsoft.com/office/drawing/2014/main" id="{CB814A9D-9334-4D1D-F621-AC19761524CC}"/>
              </a:ext>
            </a:extLst>
          </p:cNvPr>
          <p:cNvSpPr>
            <a:spLocks noGrp="1"/>
          </p:cNvSpPr>
          <p:nvPr>
            <p:ph sz="quarter" idx="14"/>
          </p:nvPr>
        </p:nvSpPr>
        <p:spPr>
          <a:xfrm>
            <a:off x="7430610" y="1304347"/>
            <a:ext cx="4253390" cy="4776788"/>
          </a:xfrm>
        </p:spPr>
        <p:txBody>
          <a:bodyPr/>
          <a:lstStyle/>
          <a:p>
            <a:r>
              <a:rPr lang="en-US" b="1"/>
              <a:t>Global War on Terror View of Echelons </a:t>
            </a:r>
          </a:p>
          <a:p>
            <a:pPr lvl="1"/>
            <a:r>
              <a:rPr lang="en-US"/>
              <a:t>Timeframes not realistic</a:t>
            </a:r>
          </a:p>
          <a:p>
            <a:pPr lvl="1"/>
            <a:endParaRPr lang="en-US"/>
          </a:p>
          <a:p>
            <a:r>
              <a:rPr lang="en-US" b="1"/>
              <a:t>Contingent on uncontested movement</a:t>
            </a:r>
          </a:p>
          <a:p>
            <a:pPr lvl="1"/>
            <a:r>
              <a:rPr lang="en-US"/>
              <a:t>Unmitigated ground transport</a:t>
            </a:r>
          </a:p>
          <a:p>
            <a:pPr lvl="1"/>
            <a:r>
              <a:rPr lang="en-US"/>
              <a:t>Rapid rotary wing access</a:t>
            </a:r>
          </a:p>
          <a:p>
            <a:pPr lvl="1"/>
            <a:r>
              <a:rPr lang="en-US"/>
              <a:t>Unencumbered strategic airlift  </a:t>
            </a:r>
          </a:p>
          <a:p>
            <a:pPr lvl="1"/>
            <a:endParaRPr lang="en-US"/>
          </a:p>
          <a:p>
            <a:r>
              <a:rPr lang="en-US" b="1"/>
              <a:t>All of these are likely not going to be available in the next war</a:t>
            </a:r>
          </a:p>
          <a:p>
            <a:endParaRPr lang="en-US"/>
          </a:p>
          <a:p>
            <a:pPr marL="0" indent="0">
              <a:buNone/>
            </a:pPr>
            <a:r>
              <a:rPr lang="en-US" b="1">
                <a:solidFill>
                  <a:srgbClr val="C00000"/>
                </a:solidFill>
              </a:rPr>
              <a:t>      None of this changes the   </a:t>
            </a:r>
            <a:br>
              <a:rPr lang="en-US" b="1">
                <a:solidFill>
                  <a:srgbClr val="C00000"/>
                </a:solidFill>
              </a:rPr>
            </a:br>
            <a:r>
              <a:rPr lang="en-US" b="1">
                <a:solidFill>
                  <a:srgbClr val="C00000"/>
                </a:solidFill>
              </a:rPr>
              <a:t>      fundamental principles of    </a:t>
            </a:r>
            <a:br>
              <a:rPr lang="en-US" b="1">
                <a:solidFill>
                  <a:srgbClr val="C00000"/>
                </a:solidFill>
              </a:rPr>
            </a:br>
            <a:r>
              <a:rPr lang="en-US" b="1">
                <a:solidFill>
                  <a:srgbClr val="C00000"/>
                </a:solidFill>
              </a:rPr>
              <a:t>      healthcare delivery.</a:t>
            </a:r>
          </a:p>
        </p:txBody>
      </p:sp>
      <p:sp>
        <p:nvSpPr>
          <p:cNvPr id="5" name="Title 4">
            <a:extLst>
              <a:ext uri="{FF2B5EF4-FFF2-40B4-BE49-F238E27FC236}">
                <a16:creationId xmlns:a16="http://schemas.microsoft.com/office/drawing/2014/main" id="{1061AA82-6A2B-4FFD-493C-10EAB257DEB8}"/>
              </a:ext>
            </a:extLst>
          </p:cNvPr>
          <p:cNvSpPr>
            <a:spLocks noGrp="1"/>
          </p:cNvSpPr>
          <p:nvPr>
            <p:ph type="ctrTitle"/>
          </p:nvPr>
        </p:nvSpPr>
        <p:spPr/>
        <p:txBody>
          <a:bodyPr/>
          <a:lstStyle/>
          <a:p>
            <a:r>
              <a:rPr lang="en-US" b="1" dirty="0"/>
              <a:t>Current Military Care Paradigm</a:t>
            </a:r>
          </a:p>
        </p:txBody>
      </p:sp>
      <p:sp>
        <p:nvSpPr>
          <p:cNvPr id="2" name="TextBox 1">
            <a:extLst>
              <a:ext uri="{FF2B5EF4-FFF2-40B4-BE49-F238E27FC236}">
                <a16:creationId xmlns:a16="http://schemas.microsoft.com/office/drawing/2014/main" id="{5EBD9265-6E6E-F67F-B12F-D52D3D4001CA}"/>
              </a:ext>
            </a:extLst>
          </p:cNvPr>
          <p:cNvSpPr txBox="1"/>
          <p:nvPr/>
        </p:nvSpPr>
        <p:spPr>
          <a:xfrm>
            <a:off x="1212654" y="2821023"/>
            <a:ext cx="5423280" cy="1200329"/>
          </a:xfrm>
          <a:prstGeom prst="rect">
            <a:avLst/>
          </a:prstGeom>
          <a:noFill/>
        </p:spPr>
        <p:txBody>
          <a:bodyPr wrap="none" rtlCol="0">
            <a:spAutoFit/>
          </a:bodyPr>
          <a:lstStyle/>
          <a:p>
            <a:r>
              <a:rPr lang="en-US" sz="7200" b="1">
                <a:highlight>
                  <a:srgbClr val="FFFF00"/>
                </a:highlight>
              </a:rPr>
              <a:t>IS BROKEN</a:t>
            </a:r>
          </a:p>
        </p:txBody>
      </p:sp>
      <p:pic>
        <p:nvPicPr>
          <p:cNvPr id="4" name="Picture 3">
            <a:extLst>
              <a:ext uri="{FF2B5EF4-FFF2-40B4-BE49-F238E27FC236}">
                <a16:creationId xmlns:a16="http://schemas.microsoft.com/office/drawing/2014/main" id="{8ADAF948-AA3A-DFC9-39ED-1FFA834E61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968" r="1419"/>
          <a:stretch>
            <a:fillRect/>
          </a:stretch>
        </p:blipFill>
        <p:spPr>
          <a:xfrm>
            <a:off x="11135222" y="79282"/>
            <a:ext cx="684018" cy="753000"/>
          </a:xfrm>
          <a:prstGeom prst="rect">
            <a:avLst/>
          </a:prstGeom>
        </p:spPr>
      </p:pic>
      <p:sp>
        <p:nvSpPr>
          <p:cNvPr id="9" name="Rectangle 8">
            <a:extLst>
              <a:ext uri="{FF2B5EF4-FFF2-40B4-BE49-F238E27FC236}">
                <a16:creationId xmlns:a16="http://schemas.microsoft.com/office/drawing/2014/main" id="{7C2416E5-4121-9DD0-A3D8-54CE1EED70AF}"/>
              </a:ext>
            </a:extLst>
          </p:cNvPr>
          <p:cNvSpPr/>
          <p:nvPr/>
        </p:nvSpPr>
        <p:spPr>
          <a:xfrm>
            <a:off x="10838761" y="416800"/>
            <a:ext cx="962335" cy="307777"/>
          </a:xfrm>
          <a:prstGeom prst="rect">
            <a:avLst/>
          </a:prstGeom>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F1</a:t>
            </a:r>
          </a:p>
        </p:txBody>
      </p:sp>
      <p:sp>
        <p:nvSpPr>
          <p:cNvPr id="10" name="Footer Placeholder 1">
            <a:extLst>
              <a:ext uri="{FF2B5EF4-FFF2-40B4-BE49-F238E27FC236}">
                <a16:creationId xmlns:a16="http://schemas.microsoft.com/office/drawing/2014/main" id="{23D3AFDC-9350-9787-6C83-E8DEED411C0F}"/>
              </a:ext>
            </a:extLst>
          </p:cNvPr>
          <p:cNvSpPr>
            <a:spLocks noGrp="1"/>
          </p:cNvSpPr>
          <p:nvPr>
            <p:ph type="ftr" sz="quarter" idx="10"/>
          </p:nvPr>
        </p:nvSpPr>
        <p:spPr>
          <a:xfrm>
            <a:off x="1778000" y="6550026"/>
            <a:ext cx="8636000" cy="298450"/>
          </a:xfrm>
        </p:spPr>
        <p:txBody>
          <a:bodyPr/>
          <a:lstStyle/>
          <a:p>
            <a:r>
              <a:rPr lang="en-US"/>
              <a:t>Distribution Statement ‘A’ (Approved for Public Release, Distribution Unlimited)</a:t>
            </a:r>
          </a:p>
        </p:txBody>
      </p:sp>
    </p:spTree>
    <p:extLst>
      <p:ext uri="{BB962C8B-B14F-4D97-AF65-F5344CB8AC3E}">
        <p14:creationId xmlns:p14="http://schemas.microsoft.com/office/powerpoint/2010/main" val="1889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CD1656-DBCE-9456-8A3D-F5A715336855}"/>
              </a:ext>
            </a:extLst>
          </p:cNvPr>
          <p:cNvPicPr>
            <a:picLocks noChangeAspect="1"/>
          </p:cNvPicPr>
          <p:nvPr/>
        </p:nvPicPr>
        <p:blipFill>
          <a:blip r:embed="rId2"/>
          <a:stretch>
            <a:fillRect/>
          </a:stretch>
        </p:blipFill>
        <p:spPr>
          <a:xfrm>
            <a:off x="-51207" y="-10218"/>
            <a:ext cx="12275597" cy="6882518"/>
          </a:xfrm>
          <a:prstGeom prst="rect">
            <a:avLst/>
          </a:prstGeom>
        </p:spPr>
      </p:pic>
      <p:sp>
        <p:nvSpPr>
          <p:cNvPr id="4" name="TextBox 3">
            <a:extLst>
              <a:ext uri="{FF2B5EF4-FFF2-40B4-BE49-F238E27FC236}">
                <a16:creationId xmlns:a16="http://schemas.microsoft.com/office/drawing/2014/main" id="{430CA722-83EE-EA42-33A6-32F218F51DA8}"/>
              </a:ext>
            </a:extLst>
          </p:cNvPr>
          <p:cNvSpPr txBox="1"/>
          <p:nvPr/>
        </p:nvSpPr>
        <p:spPr>
          <a:xfrm>
            <a:off x="8180163" y="6526269"/>
            <a:ext cx="4044228" cy="369332"/>
          </a:xfrm>
          <a:prstGeom prst="rect">
            <a:avLst/>
          </a:prstGeom>
          <a:noFill/>
        </p:spPr>
        <p:txBody>
          <a:bodyPr wrap="square" rtlCol="0">
            <a:spAutoFit/>
          </a:bodyPr>
          <a:lstStyle/>
          <a:p>
            <a:pPr algn="r"/>
            <a:r>
              <a:rPr lang="en-US">
                <a:solidFill>
                  <a:schemeClr val="bg1">
                    <a:lumMod val="75000"/>
                  </a:schemeClr>
                </a:solidFill>
              </a:rPr>
              <a:t>Credit: DARPA | Colie Wertz</a:t>
            </a:r>
          </a:p>
        </p:txBody>
      </p:sp>
    </p:spTree>
    <p:extLst>
      <p:ext uri="{BB962C8B-B14F-4D97-AF65-F5344CB8AC3E}">
        <p14:creationId xmlns:p14="http://schemas.microsoft.com/office/powerpoint/2010/main" val="4106862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noFill/>
        <a:ln w="22225">
          <a:solidFill>
            <a:schemeClr val="tx1"/>
          </a:solidFill>
          <a:round/>
          <a:headEnd/>
          <a:tailEnd/>
        </a:ln>
        <a:extLst>
          <a:ext uri="{909E8E84-426E-40DD-AFC4-6F175D3DCCD1}">
            <a14:hiddenFill xmlns:a14="http://schemas.microsoft.com/office/drawing/2010/main">
              <a:noFill/>
            </a14:hiddenFill>
          </a:ext>
        </a:extLst>
      </a:spPr>
      <a:bodyPr/>
      <a:lstStyle/>
    </a:lnDef>
  </a:objectDefaults>
  <a:extraClrSchemeLst/>
  <a:extLst>
    <a:ext uri="{05A4C25C-085E-4340-85A3-A5531E510DB2}">
      <thm15:themeFamily xmlns:thm15="http://schemas.microsoft.com/office/thememl/2012/main" name="BTO_Template_Semiotics_FINAL" id="{CB3887A5-11B3-462B-AA33-2DEEA67759FB}" vid="{A83DA946-7D99-4F0B-AFE2-D8BBD5BAEF8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TO_Template_Semiotics_FINAL" id="{CB3887A5-11B3-462B-AA33-2DEEA67759FB}" vid="{EAAFE41B-18B8-4D26-82A8-361C410B7B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f86385-5faa-4594-8ecf-f9ce1cbeefe1">
      <Terms xmlns="http://schemas.microsoft.com/office/infopath/2007/PartnerControls"/>
    </lcf76f155ced4ddcb4097134ff3c332f>
    <TaxCatchAll xmlns="421351a6-a665-477f-9f85-df069f1fe2c7" xsi:nil="true"/>
    <_ip_UnifiedCompliancePolicyUIAction xmlns="http://schemas.microsoft.com/sharepoint/v3" xsi:nil="true"/>
    <_ip_UnifiedCompliancePolicyProperties xmlns="http://schemas.microsoft.com/sharepoint/v3" xsi:nil="true"/>
    <MigrationWizIdDocumentLibraryPermissions xmlns="47f86385-5faa-4594-8ecf-f9ce1cbeefe1" xsi:nil="true"/>
    <MigrationWizIdSecurityGroups xmlns="47f86385-5faa-4594-8ecf-f9ce1cbeefe1" xsi:nil="true"/>
    <MigrationWizId xmlns="47f86385-5faa-4594-8ecf-f9ce1cbeefe1" xsi:nil="true"/>
    <MigrationWizIdPermissionLevels xmlns="47f86385-5faa-4594-8ecf-f9ce1cbeefe1" xsi:nil="true"/>
    <MigrationWizIdPermissions xmlns="47f86385-5faa-4594-8ecf-f9ce1cbeefe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3F74850A86974987BD17ED137103F6" ma:contentTypeVersion="20" ma:contentTypeDescription="Create a new document." ma:contentTypeScope="" ma:versionID="9f4ad4681db88e0275b375d36a6284da">
  <xsd:schema xmlns:xsd="http://www.w3.org/2001/XMLSchema" xmlns:xs="http://www.w3.org/2001/XMLSchema" xmlns:p="http://schemas.microsoft.com/office/2006/metadata/properties" xmlns:ns1="http://schemas.microsoft.com/sharepoint/v3" xmlns:ns2="47f86385-5faa-4594-8ecf-f9ce1cbeefe1" xmlns:ns3="421351a6-a665-477f-9f85-df069f1fe2c7" targetNamespace="http://schemas.microsoft.com/office/2006/metadata/properties" ma:root="true" ma:fieldsID="c810b0f7e468e5976f248f8e7a329626" ns1:_="" ns2:_="" ns3:_="">
    <xsd:import namespace="http://schemas.microsoft.com/sharepoint/v3"/>
    <xsd:import namespace="47f86385-5faa-4594-8ecf-f9ce1cbeefe1"/>
    <xsd:import namespace="421351a6-a665-477f-9f85-df069f1fe2c7"/>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86385-5faa-4594-8ecf-f9ce1cbeefe1"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description="Office" ma:internalName="MigrationWizIdPermissionLevels">
      <xsd:simpleType>
        <xsd:restriction base="dms:Text"/>
      </xsd:simpleType>
    </xsd:element>
    <xsd:element name="MigrationWizIdDocumentLibraryPermissions" ma:index="11" nillable="true" ma:displayName="MigrationWizIdDocumentLibraryPermissions" ma:description="Office" ma:internalName="MigrationWizIdDocumentLibraryPermissions">
      <xsd:simpleType>
        <xsd:restriction base="dms:Text"/>
      </xsd:simpleType>
    </xsd:element>
    <xsd:element name="MigrationWizIdSecurityGroups" ma:index="12" nillable="true" ma:displayName="MigrationWizIdSecurityGroups" ma:description="Office"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7fc2be9-b7d4-4faa-9768-1e0dd150f0c0"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1351a6-a665-477f-9f85-df069f1fe2c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45ba439-3d40-4577-ab65-4f589cb3ecc9}" ma:internalName="TaxCatchAll" ma:showField="CatchAllData" ma:web="421351a6-a665-477f-9f85-df069f1fe2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A0CCBD-F96F-4AF7-A33F-FCD802CF3AEB}">
  <ds:schemaRefs>
    <ds:schemaRef ds:uri="http://schemas.microsoft.com/sharepoint/v3/contenttype/forms"/>
  </ds:schemaRefs>
</ds:datastoreItem>
</file>

<file path=customXml/itemProps2.xml><?xml version="1.0" encoding="utf-8"?>
<ds:datastoreItem xmlns:ds="http://schemas.openxmlformats.org/officeDocument/2006/customXml" ds:itemID="{5B641E50-0C49-47B9-806A-B62805132D85}">
  <ds:schemaRef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terms/"/>
    <ds:schemaRef ds:uri="2805bcb2-2342-44ae-89ff-f543587f20cd"/>
    <ds:schemaRef ds:uri="cd596278-2c70-4db4-90b0-e1f21a824d69"/>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37CBA932-67A8-4CC6-84C9-6552180CE216}"/>
</file>

<file path=docMetadata/LabelInfo.xml><?xml version="1.0" encoding="utf-8"?>
<clbl:labelList xmlns:clbl="http://schemas.microsoft.com/office/2020/mipLabelMetadata">
  <clbl:label id="{f84814b5-f44e-4690-9314-553e36b5f585}" enabled="0" method="" siteId="{f84814b5-f44e-4690-9314-553e36b5f585}" removed="1"/>
</clbl:labelList>
</file>

<file path=docProps/app.xml><?xml version="1.0" encoding="utf-8"?>
<Properties xmlns="http://schemas.openxmlformats.org/officeDocument/2006/extended-properties" xmlns:vt="http://schemas.openxmlformats.org/officeDocument/2006/docPropsVTypes">
  <Template>blank</Template>
  <TotalTime>4432</TotalTime>
  <Words>2401</Words>
  <Application>Microsoft Macintosh PowerPoint</Application>
  <PresentationFormat>Widescreen</PresentationFormat>
  <Paragraphs>402</Paragraphs>
  <Slides>26</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Antonio Ultra-Bold</vt:lpstr>
      <vt:lpstr>Aptos</vt:lpstr>
      <vt:lpstr>Aptos Display</vt:lpstr>
      <vt:lpstr>Arial</vt:lpstr>
      <vt:lpstr>Calibri</vt:lpstr>
      <vt:lpstr>Roboto</vt:lpstr>
      <vt:lpstr>Roboto Bold</vt:lpstr>
      <vt:lpstr>Roboto Italics</vt:lpstr>
      <vt:lpstr>Segoe UI Black</vt:lpstr>
      <vt:lpstr>Source Sans Pro</vt:lpstr>
      <vt:lpstr>Tahoma</vt:lpstr>
      <vt:lpstr>Wingdings</vt:lpstr>
      <vt:lpstr>Office Theme</vt:lpstr>
      <vt:lpstr>Custom Design</vt:lpstr>
      <vt:lpstr>DARPA Biological Technologies Office (BTO)</vt:lpstr>
      <vt:lpstr>Origin of Defense Advanced Research Projects Agency (DARPA)</vt:lpstr>
      <vt:lpstr>DARPA’s Role in the S&amp;T Ecosystem</vt:lpstr>
      <vt:lpstr>DARPA Technical Offices</vt:lpstr>
      <vt:lpstr>BTO Office Mission</vt:lpstr>
      <vt:lpstr>Biological Capabilities To Strengthen National Security</vt:lpstr>
      <vt:lpstr>Biological Capabilities To Strengthen National Security</vt:lpstr>
      <vt:lpstr>Current Military Care Paradigm</vt:lpstr>
      <vt:lpstr>PowerPoint Presentation</vt:lpstr>
      <vt:lpstr>DARPA Triage Challenge</vt:lpstr>
      <vt:lpstr>GOLDEVAC</vt:lpstr>
      <vt:lpstr>Resuscitation And Prevention of Ischemia ​Induced Dysfunction (RAPIID)​</vt:lpstr>
      <vt:lpstr>Medics Autonomously Stopping Hemorrhage (MASH)</vt:lpstr>
      <vt:lpstr>Virtual-Integrated Twin for Autonomous Lifesaving</vt:lpstr>
      <vt:lpstr>Biological Capabilities To Strengthen National Security</vt:lpstr>
      <vt:lpstr>Network of Optimized Dynamic Energy Signatures (NODES) </vt:lpstr>
      <vt:lpstr>PowerPoint Presentation</vt:lpstr>
      <vt:lpstr>Simulating Microbial Systems (SMS)</vt:lpstr>
      <vt:lpstr>The Path from Idea to Impact</vt:lpstr>
      <vt:lpstr>BTO Program Managers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Zakashansky, Julia (contr-bto)</dc:creator>
  <cp:lastModifiedBy>Zakashansky, Julia (contr-bto)</cp:lastModifiedBy>
  <cp:revision>3</cp:revision>
  <cp:lastPrinted>2011-09-22T20:00:03Z</cp:lastPrinted>
  <dcterms:created xsi:type="dcterms:W3CDTF">2026-06-12T18:49:24Z</dcterms:created>
  <dcterms:modified xsi:type="dcterms:W3CDTF">2026-06-16T21:41:10Z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0x010100C93F74850A86974987BD17ED137103F6</vt:lpwstr>
  </property>
</Properties>
</file>