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8"/>
  </p:notesMasterIdLst>
  <p:handoutMasterIdLst>
    <p:handoutMasterId r:id="rId9"/>
  </p:handoutMasterIdLst>
  <p:sldIdLst>
    <p:sldId id="256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llinger, Evan" initials="KE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9FA"/>
    <a:srgbClr val="4C21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4232" autoAdjust="0"/>
  </p:normalViewPr>
  <p:slideViewPr>
    <p:cSldViewPr snapToGrid="0">
      <p:cViewPr varScale="1">
        <p:scale>
          <a:sx n="95" d="100"/>
          <a:sy n="95" d="100"/>
        </p:scale>
        <p:origin x="1603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-312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0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735FF82-13A4-4D5E-A244-DE58476058B8}" type="datetimeFigureOut">
              <a:rPr lang="en-US"/>
              <a:pPr>
                <a:defRPr/>
              </a:pPr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3DD0C4B-C148-4ECD-B204-37667859A3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BBEAF37-6A3E-48FF-B70C-2F704A2EF3F7}" type="datetimeFigureOut">
              <a:rPr lang="en-US"/>
              <a:pPr>
                <a:defRPr/>
              </a:pPr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C9E200B-ACD5-4611-BD47-4EBFF66722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dirty="0"/>
              <a:t>Quad charts should be submitted with the original proposals and then updated quarterly </a:t>
            </a:r>
            <a:r>
              <a:rPr lang="en-US" dirty="0">
                <a:solidFill>
                  <a:srgbClr val="FF0000"/>
                </a:solidFill>
              </a:rPr>
              <a:t>(with the quarterly reports).</a:t>
            </a:r>
            <a:r>
              <a:rPr lang="en-US" dirty="0"/>
              <a:t>The measurable goals are placed on the chart at that time.  These are put in the lower right quadrant for each year of execution. Sample goals are put above.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dirty="0"/>
              <a:t>Each quarter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dirty="0"/>
              <a:t>Once you start a study on your timeline chart, place a bar on the timeline bar where you are in the study. Each quarter, move the bars to represent the current location in the study.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dirty="0"/>
              <a:t>Check off your goals and milestones as you complete them. Here are some checked bars and empty bars </a:t>
            </a:r>
            <a:r>
              <a:rPr lang="en-US" dirty="0">
                <a:sym typeface="Wingdings 2"/>
              </a:rPr>
              <a:t>  to use</a:t>
            </a:r>
            <a:endParaRPr lang="en-US" dirty="0"/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dirty="0"/>
              <a:t>If your timelines change, modify the timeline bar’s length and position </a:t>
            </a:r>
            <a:r>
              <a:rPr lang="en-US" i="1" dirty="0"/>
              <a:t>but if you change them, make sure and comment on the change under Comments/Challenges/Issues/Concerns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dirty="0"/>
              <a:t>Make sure and place a new accomplishment in the upper right quadrant.  Please ensure that the picture or graphic doesn’t contain proprietary </a:t>
            </a:r>
            <a:r>
              <a:rPr lang="en-US"/>
              <a:t>information.</a:t>
            </a:r>
            <a:endParaRPr lang="en-US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077422A-BAF1-4245-98E6-8CCE3FB8EAEB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2F8D9-2B07-467F-AF4F-69B8F5D48047}" type="datetimeFigureOut">
              <a:rPr lang="en-US"/>
              <a:pPr>
                <a:defRPr/>
              </a:pPr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EB591-F13B-434D-A50A-499CAB4EB8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4114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62566-0478-48F2-BF24-00773DFA1920}" type="datetimeFigureOut">
              <a:rPr lang="en-US"/>
              <a:pPr>
                <a:defRPr/>
              </a:pPr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D7099-B1BB-4FD3-90AC-764C05764A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9438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99C89-203E-465D-8782-10D1DC1CCAFB}" type="datetimeFigureOut">
              <a:rPr lang="en-US"/>
              <a:pPr>
                <a:defRPr/>
              </a:pPr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D9796-B53E-4DAA-B801-521AABF231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659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64794-4580-4113-BEE8-CB9ADB8996BA}" type="datetimeFigureOut">
              <a:rPr lang="en-US"/>
              <a:pPr>
                <a:defRPr/>
              </a:pPr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1A691-6B89-4C0D-92EB-AF6DA6A18E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4990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812EA-3BC2-4ED3-BC01-3E98807C92F4}" type="datetimeFigureOut">
              <a:rPr lang="en-US"/>
              <a:pPr>
                <a:defRPr/>
              </a:pPr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EE0E1-9E02-474F-9F3C-DB49C91E4A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028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A481B-ABBF-40EE-9E70-F5E7104B4F59}" type="datetimeFigureOut">
              <a:rPr lang="en-US"/>
              <a:pPr>
                <a:defRPr/>
              </a:pPr>
              <a:t>10/15/2025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F6215-7449-405D-B1E8-21B2EB90E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2688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D415A-31BC-434A-AB2A-35BE89D151BB}" type="datetimeFigureOut">
              <a:rPr lang="en-US"/>
              <a:pPr>
                <a:defRPr/>
              </a:pPr>
              <a:t>10/15/2025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B4B08-68FE-4E60-A3EB-5AC83ED3D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8150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4" descr="DOD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3713" y="34925"/>
            <a:ext cx="919162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Connector 3"/>
          <p:cNvCxnSpPr/>
          <p:nvPr userDrawn="1"/>
        </p:nvCxnSpPr>
        <p:spPr>
          <a:xfrm>
            <a:off x="128588" y="1054100"/>
            <a:ext cx="8856662" cy="95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054109" cy="1006764"/>
          </a:xfrm>
        </p:spPr>
        <p:txBody>
          <a:bodyPr>
            <a:normAutofit/>
          </a:bodyPr>
          <a:lstStyle>
            <a:lvl1pPr algn="l"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49661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D1DC6-0848-47B8-A62F-64E81C65571B}" type="datetimeFigureOut">
              <a:rPr lang="en-US"/>
              <a:pPr>
                <a:defRPr/>
              </a:pPr>
              <a:t>10/15/2025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976CD-8430-44FE-A3F2-69C0233205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6946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AF53F-F759-4149-8676-F36BF5DE3127}" type="datetimeFigureOut">
              <a:rPr lang="en-US"/>
              <a:pPr>
                <a:defRPr/>
              </a:pPr>
              <a:t>10/15/2025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E960B-862F-483F-9378-ED8D72B19C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7420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B378F-61AC-42CD-A2D9-BEBC7B36CA38}" type="datetimeFigureOut">
              <a:rPr lang="en-US"/>
              <a:pPr>
                <a:defRPr/>
              </a:pPr>
              <a:t>10/15/2025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3FCBE-CCB8-4E7B-B56C-FFB41FC3B2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59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0138AA-DAD6-4286-BC4C-331CC4611784}" type="datetimeFigureOut">
              <a:rPr lang="en-US"/>
              <a:pPr>
                <a:defRPr/>
              </a:pPr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F789C77-4B4B-40D9-BB4D-B24895685F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9" r:id="rId6"/>
    <p:sldLayoutId id="2147484074" r:id="rId7"/>
    <p:sldLayoutId id="2147484075" r:id="rId8"/>
    <p:sldLayoutId id="2147484076" r:id="rId9"/>
    <p:sldLayoutId id="2147484077" r:id="rId10"/>
    <p:sldLayoutId id="21474840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4797425" y="1131888"/>
            <a:ext cx="4219575" cy="2308225"/>
          </a:xfrm>
          <a:prstGeom prst="rect">
            <a:avLst/>
          </a:prstGeom>
          <a:solidFill>
            <a:srgbClr val="E2F9F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075" name="Title 3"/>
          <p:cNvSpPr>
            <a:spLocks noGrp="1"/>
          </p:cNvSpPr>
          <p:nvPr>
            <p:ph type="title"/>
          </p:nvPr>
        </p:nvSpPr>
        <p:spPr>
          <a:xfrm>
            <a:off x="128588" y="19050"/>
            <a:ext cx="7924800" cy="7651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Insert Project Title Here</a:t>
            </a:r>
            <a:br>
              <a:rPr lang="en-US" dirty="0"/>
            </a:br>
            <a:r>
              <a:rPr lang="en-US" sz="1400" dirty="0"/>
              <a:t>Insert Electronics Grants System (EGS) Number:</a:t>
            </a:r>
            <a:br>
              <a:rPr lang="en-US" sz="1400" dirty="0"/>
            </a:br>
            <a:r>
              <a:rPr lang="en-US" sz="1400" dirty="0"/>
              <a:t>Insert Award Number Here: (ex. MTEC-17-08-Multi-Topic-0001) </a:t>
            </a:r>
          </a:p>
        </p:txBody>
      </p:sp>
      <p:cxnSp>
        <p:nvCxnSpPr>
          <p:cNvPr id="8" name="Straight Connector 7"/>
          <p:cNvCxnSpPr/>
          <p:nvPr/>
        </p:nvCxnSpPr>
        <p:spPr>
          <a:xfrm rot="16200000" flipH="1">
            <a:off x="1747044" y="3960019"/>
            <a:ext cx="5764212" cy="31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25" name="TextBox 22"/>
          <p:cNvSpPr txBox="1">
            <a:spLocks noChangeArrowheads="1"/>
          </p:cNvSpPr>
          <p:nvPr/>
        </p:nvSpPr>
        <p:spPr bwMode="auto">
          <a:xfrm>
            <a:off x="5483225" y="1673225"/>
            <a:ext cx="28463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i="1">
                <a:latin typeface="Arial" panose="020B0604020202020204" pitchFamily="34" charset="0"/>
                <a:cs typeface="Arial" panose="020B0604020202020204" pitchFamily="34" charset="0"/>
              </a:rPr>
              <a:t>Insert a picture or graphic here, with a caption, that represents the proposed work</a:t>
            </a:r>
          </a:p>
        </p:txBody>
      </p:sp>
      <p:sp>
        <p:nvSpPr>
          <p:cNvPr id="15" name="Title 3"/>
          <p:cNvSpPr txBox="1">
            <a:spLocks/>
          </p:cNvSpPr>
          <p:nvPr/>
        </p:nvSpPr>
        <p:spPr bwMode="auto">
          <a:xfrm>
            <a:off x="128588" y="746125"/>
            <a:ext cx="80613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5000" lnSpcReduction="10000"/>
          </a:bodyPr>
          <a:lstStyle/>
          <a:p>
            <a:pPr eaLnBrk="1" hangingPunct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sz="1200" b="1" dirty="0">
                <a:latin typeface="Arial" charset="0"/>
                <a:ea typeface="+mj-ea"/>
                <a:cs typeface="Arial" charset="0"/>
              </a:rPr>
              <a:t>PI:  </a:t>
            </a:r>
            <a:r>
              <a:rPr lang="en-US" sz="1200" dirty="0">
                <a:latin typeface="Arial" charset="0"/>
                <a:ea typeface="+mj-ea"/>
                <a:cs typeface="Arial" charset="0"/>
              </a:rPr>
              <a:t>Insert PI Name Here		</a:t>
            </a:r>
            <a:r>
              <a:rPr lang="en-US" sz="1200" b="1" dirty="0">
                <a:latin typeface="Arial" charset="0"/>
                <a:ea typeface="+mj-ea"/>
                <a:cs typeface="Arial" charset="0"/>
              </a:rPr>
              <a:t>Org:  </a:t>
            </a:r>
            <a:r>
              <a:rPr lang="en-US" sz="1200" dirty="0">
                <a:latin typeface="Arial" charset="0"/>
                <a:ea typeface="+mj-ea"/>
                <a:cs typeface="Arial" charset="0"/>
              </a:rPr>
              <a:t>Insert Recipient Organization/Contractor Name Here       </a:t>
            </a:r>
            <a:r>
              <a:rPr lang="en-US" sz="1200" b="1" dirty="0">
                <a:solidFill>
                  <a:srgbClr val="000000"/>
                </a:solidFill>
                <a:latin typeface="Ariel"/>
              </a:rPr>
              <a:t>Award Amount: </a:t>
            </a:r>
            <a:r>
              <a:rPr lang="en-US" sz="1200" dirty="0">
                <a:solidFill>
                  <a:srgbClr val="000000"/>
                </a:solidFill>
                <a:latin typeface="Ariel"/>
              </a:rPr>
              <a:t>$$$$$$$</a:t>
            </a:r>
            <a:endParaRPr lang="en-US" sz="1200" dirty="0">
              <a:latin typeface="Arial" charset="0"/>
              <a:ea typeface="+mj-ea"/>
              <a:cs typeface="Arial" charset="0"/>
            </a:endParaRPr>
          </a:p>
        </p:txBody>
      </p:sp>
      <p:graphicFrame>
        <p:nvGraphicFramePr>
          <p:cNvPr id="16" name="AimApp"/>
          <p:cNvGraphicFramePr>
            <a:graphicFrameLocks noGrp="1"/>
          </p:cNvGraphicFramePr>
          <p:nvPr/>
        </p:nvGraphicFramePr>
        <p:xfrm>
          <a:off x="187325" y="1169988"/>
          <a:ext cx="4318000" cy="26003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1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95546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el"/>
                        </a:rPr>
                        <a:t>Study/Product</a:t>
                      </a:r>
                      <a:r>
                        <a:rPr lang="en-US" sz="1200" b="1" baseline="0" dirty="0">
                          <a:solidFill>
                            <a:srgbClr val="000000"/>
                          </a:solidFill>
                          <a:latin typeface="Ariel"/>
                        </a:rPr>
                        <a:t> Aim(s)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Ariel"/>
                      </a:endParaRPr>
                    </a:p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Ariel"/>
                        </a:rPr>
                        <a:t> </a:t>
                      </a:r>
                    </a:p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Ariel"/>
                        </a:rPr>
                        <a:t> </a:t>
                      </a:r>
                    </a:p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Ariel"/>
                        </a:rPr>
                        <a:t> </a:t>
                      </a:r>
                    </a:p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Ariel"/>
                        </a:rPr>
                        <a:t> </a:t>
                      </a:r>
                    </a:p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Ariel"/>
                        </a:rPr>
                        <a:t> 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Ariel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Ariel"/>
                      </a:endParaRPr>
                    </a:p>
                  </a:txBody>
                  <a:tcPr marT="45705" marB="4570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4779">
                <a:tc>
                  <a:txBody>
                    <a:bodyPr/>
                    <a:lstStyle/>
                    <a:p>
                      <a:pPr marL="177800" marR="0" indent="-17780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el"/>
                        </a:rPr>
                        <a:t>Approach</a:t>
                      </a:r>
                      <a:endParaRPr lang="en-US" sz="1200" b="0" baseline="0" dirty="0">
                        <a:solidFill>
                          <a:srgbClr val="000000"/>
                        </a:solidFill>
                        <a:latin typeface="Ariel"/>
                      </a:endParaRPr>
                    </a:p>
                    <a:p>
                      <a:pPr marL="177800" indent="-177800" algn="l" defTabSz="914400" rtl="0" eaLnBrk="1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FontTx/>
                        <a:buNone/>
                      </a:pPr>
                      <a:r>
                        <a:rPr lang="en-US" sz="1100" b="0" baseline="0" dirty="0">
                          <a:solidFill>
                            <a:srgbClr val="000000"/>
                          </a:solidFill>
                          <a:latin typeface="Ariel"/>
                        </a:rPr>
                        <a:t>Free text.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Ariel"/>
                      </a:endParaRPr>
                    </a:p>
                  </a:txBody>
                  <a:tcPr marT="45705" marB="4570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768850" y="3925888"/>
            <a:ext cx="4224338" cy="267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9063" indent="-119063" eaLnBrk="1" hangingPunct="1">
              <a:defRPr/>
            </a:pPr>
            <a:r>
              <a:rPr lang="en-US" sz="1050" b="1" dirty="0">
                <a:cs typeface="Arial" pitchFamily="34" charset="0"/>
              </a:rPr>
              <a:t>Project Goals/Milestones (Example)</a:t>
            </a:r>
          </a:p>
          <a:p>
            <a:pPr eaLnBrk="1" hangingPunct="1">
              <a:defRPr/>
            </a:pPr>
            <a:r>
              <a:rPr lang="en-US" sz="1050" b="1" dirty="0">
                <a:cs typeface="Arial" pitchFamily="34" charset="0"/>
              </a:rPr>
              <a:t>CY24 Goal </a:t>
            </a:r>
            <a:r>
              <a:rPr lang="en-US" sz="1000" dirty="0">
                <a:cs typeface="Arial" pitchFamily="34" charset="0"/>
              </a:rPr>
              <a:t>– System demonstration</a:t>
            </a:r>
          </a:p>
          <a:p>
            <a:pPr marL="119063" indent="-119063" eaLnBrk="1" hangingPunct="1">
              <a:defRPr/>
            </a:pPr>
            <a:r>
              <a:rPr lang="en-US" sz="1050" dirty="0">
                <a:cs typeface="Arial" pitchFamily="34" charset="0"/>
                <a:sym typeface="Wingdings 2"/>
              </a:rPr>
              <a:t> </a:t>
            </a:r>
            <a:r>
              <a:rPr lang="en-US" sz="1050" dirty="0">
                <a:cs typeface="Arial" pitchFamily="34" charset="0"/>
              </a:rPr>
              <a:t>Functionality tests of integrated firmware and software</a:t>
            </a:r>
          </a:p>
          <a:p>
            <a:pPr marL="119063" indent="-119063" eaLnBrk="1" hangingPunct="1">
              <a:defRPr/>
            </a:pPr>
            <a:r>
              <a:rPr lang="en-US" sz="1050" b="1" dirty="0">
                <a:cs typeface="Arial" pitchFamily="34" charset="0"/>
              </a:rPr>
              <a:t>CY25 Goals </a:t>
            </a:r>
            <a:r>
              <a:rPr lang="en-US" sz="1000" dirty="0">
                <a:cs typeface="Arial" pitchFamily="34" charset="0"/>
              </a:rPr>
              <a:t>–  System validation</a:t>
            </a:r>
          </a:p>
          <a:p>
            <a:pPr eaLnBrk="1" hangingPunct="1">
              <a:buFont typeface="Wingdings 2" pitchFamily="18" charset="2"/>
              <a:buChar char="£"/>
              <a:defRPr/>
            </a:pPr>
            <a:r>
              <a:rPr lang="en-US" sz="1050" dirty="0">
                <a:cs typeface="Arial" pitchFamily="34" charset="0"/>
              </a:rPr>
              <a:t>Investigate earplug designs based on collected features </a:t>
            </a:r>
          </a:p>
          <a:p>
            <a:pPr eaLnBrk="1" hangingPunct="1">
              <a:buFont typeface="Wingdings 2" pitchFamily="18" charset="2"/>
              <a:buChar char="£"/>
              <a:defRPr/>
            </a:pPr>
            <a:r>
              <a:rPr lang="en-US" sz="1050" dirty="0">
                <a:cs typeface="Arial" pitchFamily="34" charset="0"/>
              </a:rPr>
              <a:t>Complete formal attenuation and comfort trials of earplugs</a:t>
            </a:r>
          </a:p>
          <a:p>
            <a:pPr marL="119063" indent="-119063" eaLnBrk="1" hangingPunct="1">
              <a:defRPr/>
            </a:pPr>
            <a:r>
              <a:rPr lang="en-US" sz="1050" b="1" dirty="0">
                <a:cs typeface="Arial" pitchFamily="34" charset="0"/>
              </a:rPr>
              <a:t>CY26 Goal </a:t>
            </a:r>
            <a:r>
              <a:rPr lang="en-US" sz="1050" dirty="0">
                <a:cs typeface="Arial" pitchFamily="34" charset="0"/>
              </a:rPr>
              <a:t>– </a:t>
            </a:r>
            <a:r>
              <a:rPr lang="en-US" sz="1000" dirty="0">
                <a:cs typeface="Arial" pitchFamily="34" charset="0"/>
              </a:rPr>
              <a:t>Production readiness</a:t>
            </a:r>
          </a:p>
          <a:p>
            <a:pPr marL="119063" indent="-119063" eaLnBrk="1" hangingPunct="1">
              <a:defRPr/>
            </a:pPr>
            <a:r>
              <a:rPr lang="en-US" sz="1050" dirty="0">
                <a:cs typeface="Arial" pitchFamily="34" charset="0"/>
                <a:sym typeface="Wingdings 2"/>
              </a:rPr>
              <a:t> </a:t>
            </a:r>
            <a:r>
              <a:rPr lang="en-US" sz="1050" dirty="0">
                <a:cs typeface="Arial" pitchFamily="34" charset="0"/>
              </a:rPr>
              <a:t>Validate design architecture for digital ear canal volumetric shape capture and data workflow</a:t>
            </a:r>
          </a:p>
          <a:p>
            <a:pPr marL="119063" indent="-119063" eaLnBrk="1" hangingPunct="1">
              <a:defRPr/>
            </a:pPr>
            <a:r>
              <a:rPr lang="en-US" sz="1050" b="1" dirty="0">
                <a:cs typeface="Arial" pitchFamily="34" charset="0"/>
              </a:rPr>
              <a:t>CY27 Goal </a:t>
            </a:r>
            <a:r>
              <a:rPr lang="en-US" sz="1050" dirty="0">
                <a:cs typeface="Arial" pitchFamily="34" charset="0"/>
              </a:rPr>
              <a:t>–  </a:t>
            </a:r>
            <a:r>
              <a:rPr lang="en-US" sz="1000" dirty="0">
                <a:cs typeface="Arial" pitchFamily="34" charset="0"/>
              </a:rPr>
              <a:t>Navy suitability testing</a:t>
            </a:r>
          </a:p>
          <a:p>
            <a:pPr marL="119063" indent="-119063" eaLnBrk="1" hangingPunct="1">
              <a:defRPr/>
            </a:pPr>
            <a:r>
              <a:rPr lang="en-US" sz="1000" dirty="0">
                <a:cs typeface="Arial" pitchFamily="34" charset="0"/>
                <a:sym typeface="Wingdings 2"/>
              </a:rPr>
              <a:t> Field test on aircraft carrier flight deck</a:t>
            </a:r>
          </a:p>
          <a:p>
            <a:pPr marL="119063" indent="-119063" eaLnBrk="1" hangingPunct="1">
              <a:defRPr/>
            </a:pPr>
            <a:r>
              <a:rPr lang="en-US" sz="1050" b="1" dirty="0">
                <a:cs typeface="Arial" pitchFamily="34" charset="0"/>
              </a:rPr>
              <a:t>Comments/Challenges/Issues/Concerns</a:t>
            </a:r>
          </a:p>
          <a:p>
            <a:pPr marL="119063" indent="-119063" eaLnBrk="1" hangingPunct="1">
              <a:buFont typeface="Arial" pitchFamily="34" charset="0"/>
              <a:buChar char="•"/>
              <a:defRPr/>
            </a:pPr>
            <a:r>
              <a:rPr lang="en-US" sz="1050" dirty="0">
                <a:cs typeface="Arial" pitchFamily="34" charset="0"/>
              </a:rPr>
              <a:t> If timelines change, comment here.  </a:t>
            </a:r>
          </a:p>
          <a:p>
            <a:pPr marL="119063" indent="-119063" eaLnBrk="1" hangingPunct="1">
              <a:buFont typeface="Arial" pitchFamily="34" charset="0"/>
              <a:buChar char="•"/>
              <a:defRPr/>
            </a:pPr>
            <a:r>
              <a:rPr lang="en-US" sz="1050" dirty="0">
                <a:cs typeface="Arial" pitchFamily="34" charset="0"/>
              </a:rPr>
              <a:t> If off by more than one quarter in spending, comment here.</a:t>
            </a:r>
          </a:p>
          <a:p>
            <a:pPr marL="119063" indent="-119063" eaLnBrk="1" hangingPunct="1">
              <a:defRPr/>
            </a:pPr>
            <a:r>
              <a:rPr lang="en-US" sz="1050" b="1" dirty="0">
                <a:cs typeface="Arial" pitchFamily="34" charset="0"/>
              </a:rPr>
              <a:t>Budget Expenditure to Date</a:t>
            </a:r>
          </a:p>
          <a:p>
            <a:pPr marL="119063" indent="-119063" eaLnBrk="1" hangingPunct="1">
              <a:defRPr/>
            </a:pPr>
            <a:r>
              <a:rPr lang="en-US" sz="1050" dirty="0">
                <a:cs typeface="Arial" pitchFamily="34" charset="0"/>
              </a:rPr>
              <a:t>Invoiced Amount to Date: </a:t>
            </a:r>
          </a:p>
        </p:txBody>
      </p:sp>
      <p:sp>
        <p:nvSpPr>
          <p:cNvPr id="5131" name="TextBox 25"/>
          <p:cNvSpPr txBox="1">
            <a:spLocks noChangeArrowheads="1"/>
          </p:cNvSpPr>
          <p:nvPr/>
        </p:nvSpPr>
        <p:spPr bwMode="auto">
          <a:xfrm>
            <a:off x="396875" y="6535738"/>
            <a:ext cx="2617788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>
                <a:latin typeface="Arial" panose="020B0604020202020204" pitchFamily="34" charset="0"/>
              </a:rPr>
              <a:t>Updated: </a:t>
            </a:r>
            <a:r>
              <a:rPr lang="en-US" altLang="en-US" sz="1100">
                <a:latin typeface="Arial" panose="020B0604020202020204" pitchFamily="34" charset="0"/>
              </a:rPr>
              <a:t>(place date of last update)</a:t>
            </a:r>
          </a:p>
        </p:txBody>
      </p:sp>
      <p:sp>
        <p:nvSpPr>
          <p:cNvPr id="5132" name="TextBox 18"/>
          <p:cNvSpPr txBox="1">
            <a:spLocks noChangeArrowheads="1"/>
          </p:cNvSpPr>
          <p:nvPr/>
        </p:nvSpPr>
        <p:spPr bwMode="auto">
          <a:xfrm>
            <a:off x="80963" y="3925888"/>
            <a:ext cx="43434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500" b="1">
                <a:latin typeface="Arial" panose="020B0604020202020204" pitchFamily="34" charset="0"/>
                <a:cs typeface="Arial" panose="020B0604020202020204" pitchFamily="34" charset="0"/>
              </a:rPr>
              <a:t>Timeline and Cost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207963" y="6003925"/>
            <a:ext cx="4216400" cy="3238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134" name="Group 36"/>
          <p:cNvGrpSpPr>
            <a:grpSpLocks/>
          </p:cNvGrpSpPr>
          <p:nvPr/>
        </p:nvGrpSpPr>
        <p:grpSpPr bwMode="auto">
          <a:xfrm>
            <a:off x="190500" y="4265613"/>
            <a:ext cx="4233863" cy="2051050"/>
            <a:chOff x="4821351" y="4231758"/>
            <a:chExt cx="4094050" cy="2051601"/>
          </a:xfrm>
        </p:grpSpPr>
        <p:sp>
          <p:nvSpPr>
            <p:cNvPr id="31" name="Rectangle 30"/>
            <p:cNvSpPr/>
            <p:nvPr/>
          </p:nvSpPr>
          <p:spPr>
            <a:xfrm>
              <a:off x="4838237" y="4231758"/>
              <a:ext cx="4077164" cy="2051601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4848982" y="4593805"/>
              <a:ext cx="406641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4821351" y="4947912"/>
              <a:ext cx="406641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4827491" y="5576731"/>
              <a:ext cx="406795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4848982" y="5970537"/>
              <a:ext cx="406641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4835167" y="5260734"/>
              <a:ext cx="406641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Straight Connector 26"/>
          <p:cNvCxnSpPr/>
          <p:nvPr/>
        </p:nvCxnSpPr>
        <p:spPr bwMode="auto">
          <a:xfrm rot="16200000" flipH="1">
            <a:off x="1330325" y="5291138"/>
            <a:ext cx="2039938" cy="11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 bwMode="auto">
          <a:xfrm rot="16200000" flipH="1">
            <a:off x="1852613" y="5307013"/>
            <a:ext cx="2041525" cy="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 bwMode="auto">
          <a:xfrm rot="16200000" flipH="1">
            <a:off x="2393156" y="5291932"/>
            <a:ext cx="2041525" cy="11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8" name="TextBox 33"/>
          <p:cNvSpPr txBox="1">
            <a:spLocks noChangeArrowheads="1"/>
          </p:cNvSpPr>
          <p:nvPr/>
        </p:nvSpPr>
        <p:spPr bwMode="auto">
          <a:xfrm>
            <a:off x="354013" y="4306888"/>
            <a:ext cx="40703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7475" indent="-1174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Activities                       CY    24         25       26	27</a:t>
            </a:r>
          </a:p>
        </p:txBody>
      </p:sp>
      <p:cxnSp>
        <p:nvCxnSpPr>
          <p:cNvPr id="54" name="Straight Connector 53"/>
          <p:cNvCxnSpPr/>
          <p:nvPr/>
        </p:nvCxnSpPr>
        <p:spPr bwMode="auto">
          <a:xfrm rot="16200000" flipH="1">
            <a:off x="2917031" y="5261770"/>
            <a:ext cx="2041525" cy="11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4"/>
          <p:cNvSpPr txBox="1">
            <a:spLocks noChangeArrowheads="1"/>
          </p:cNvSpPr>
          <p:nvPr/>
        </p:nvSpPr>
        <p:spPr bwMode="auto">
          <a:xfrm>
            <a:off x="204788" y="4673600"/>
            <a:ext cx="2136775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7475" indent="-117475" eaLnBrk="1" hangingPunct="1">
              <a:spcBef>
                <a:spcPts val="600"/>
              </a:spcBef>
              <a:defRPr/>
            </a:pPr>
            <a:r>
              <a:rPr lang="en-US" sz="1050" dirty="0">
                <a:cs typeface="Arial" pitchFamily="34" charset="0"/>
              </a:rPr>
              <a:t>Text (Major aim/study/milestone)</a:t>
            </a:r>
          </a:p>
        </p:txBody>
      </p:sp>
      <p:sp>
        <p:nvSpPr>
          <p:cNvPr id="5141" name="TextBox 35"/>
          <p:cNvSpPr txBox="1">
            <a:spLocks noChangeArrowheads="1"/>
          </p:cNvSpPr>
          <p:nvPr/>
        </p:nvSpPr>
        <p:spPr bwMode="auto">
          <a:xfrm>
            <a:off x="219075" y="6030913"/>
            <a:ext cx="4205288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7475" indent="-1174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en-US" sz="1100" b="1">
                <a:latin typeface="Arial" panose="020B0604020202020204" pitchFamily="34" charset="0"/>
                <a:cs typeface="Arial" panose="020B0604020202020204" pitchFamily="34" charset="0"/>
              </a:rPr>
              <a:t>Estimated Budget ($K)	        $000      $000      $000    $000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366963" y="4711700"/>
            <a:ext cx="649287" cy="1809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916238" y="5045075"/>
            <a:ext cx="649287" cy="1809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3695700" y="5664200"/>
            <a:ext cx="728663" cy="177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3" name="TextBox 34"/>
          <p:cNvSpPr txBox="1">
            <a:spLocks noChangeArrowheads="1"/>
          </p:cNvSpPr>
          <p:nvPr/>
        </p:nvSpPr>
        <p:spPr bwMode="auto">
          <a:xfrm>
            <a:off x="190500" y="5026025"/>
            <a:ext cx="2136775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7475" indent="-117475" eaLnBrk="1" hangingPunct="1">
              <a:spcBef>
                <a:spcPts val="600"/>
              </a:spcBef>
              <a:defRPr/>
            </a:pPr>
            <a:r>
              <a:rPr lang="en-US" sz="1050" dirty="0">
                <a:cs typeface="Arial" pitchFamily="34" charset="0"/>
              </a:rPr>
              <a:t>Text (Major aim/study/milestone)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289300" y="5362575"/>
            <a:ext cx="649288" cy="1809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TextBox 34"/>
          <p:cNvSpPr txBox="1">
            <a:spLocks noChangeArrowheads="1"/>
          </p:cNvSpPr>
          <p:nvPr/>
        </p:nvSpPr>
        <p:spPr bwMode="auto">
          <a:xfrm>
            <a:off x="211138" y="5335588"/>
            <a:ext cx="2136775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7475" indent="-117475" eaLnBrk="1" hangingPunct="1">
              <a:spcBef>
                <a:spcPts val="600"/>
              </a:spcBef>
              <a:defRPr/>
            </a:pPr>
            <a:r>
              <a:rPr lang="en-US" sz="1050" dirty="0">
                <a:cs typeface="Arial" pitchFamily="34" charset="0"/>
              </a:rPr>
              <a:t>Text (Major aim/study/milestone)</a:t>
            </a:r>
          </a:p>
        </p:txBody>
      </p:sp>
      <p:sp>
        <p:nvSpPr>
          <p:cNvPr id="47" name="TextBox 34"/>
          <p:cNvSpPr txBox="1">
            <a:spLocks noChangeArrowheads="1"/>
          </p:cNvSpPr>
          <p:nvPr/>
        </p:nvSpPr>
        <p:spPr bwMode="auto">
          <a:xfrm>
            <a:off x="211138" y="5622925"/>
            <a:ext cx="2136775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7475" indent="-117475" eaLnBrk="1" hangingPunct="1">
              <a:spcBef>
                <a:spcPts val="600"/>
              </a:spcBef>
              <a:defRPr/>
            </a:pPr>
            <a:r>
              <a:rPr lang="en-US" sz="1050" dirty="0">
                <a:cs typeface="Arial" pitchFamily="34" charset="0"/>
              </a:rPr>
              <a:t>Text (Major aim/study/milestone)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797425" y="3448050"/>
            <a:ext cx="4203700" cy="419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900" dirty="0">
                <a:solidFill>
                  <a:schemeClr val="tx1"/>
                </a:solidFill>
              </a:rPr>
              <a:t>Accomplishment: Place a description of the latest scientific accomplishment here. Limit the comments to three lines or less to make them fit; be succinct.  These comments are valuable since they show progress.</a:t>
            </a:r>
            <a:endParaRPr lang="en-US" sz="1600" dirty="0"/>
          </a:p>
        </p:txBody>
      </p:sp>
      <p:sp>
        <p:nvSpPr>
          <p:cNvPr id="59" name="Rectangle 58"/>
          <p:cNvSpPr/>
          <p:nvPr/>
        </p:nvSpPr>
        <p:spPr>
          <a:xfrm>
            <a:off x="2803525" y="4729163"/>
            <a:ext cx="46038" cy="14287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2908300" y="5051425"/>
            <a:ext cx="46038" cy="14287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69" name="Straight Connector 68"/>
          <p:cNvCxnSpPr/>
          <p:nvPr/>
        </p:nvCxnSpPr>
        <p:spPr>
          <a:xfrm>
            <a:off x="0" y="3897313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5cd31ae-bec8-4f96-812f-f7f21dd61ea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54C13409DAA14D8233F46F84FBAFB8" ma:contentTypeVersion="14" ma:contentTypeDescription="Create a new document." ma:contentTypeScope="" ma:versionID="cfd3724393c9c597ae562d75c6b945a7">
  <xsd:schema xmlns:xsd="http://www.w3.org/2001/XMLSchema" xmlns:xs="http://www.w3.org/2001/XMLSchema" xmlns:p="http://schemas.microsoft.com/office/2006/metadata/properties" xmlns:ns2="75cd31ae-bec8-4f96-812f-f7f21dd61eae" xmlns:ns3="216b15f3-1090-444c-bede-d81e30b14912" targetNamespace="http://schemas.microsoft.com/office/2006/metadata/properties" ma:root="true" ma:fieldsID="4661bc3684d91457519800608d6e027f" ns2:_="" ns3:_="">
    <xsd:import namespace="75cd31ae-bec8-4f96-812f-f7f21dd61eae"/>
    <xsd:import namespace="216b15f3-1090-444c-bede-d81e30b1491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TaxCatchAll" minOccurs="0"/>
                <xsd:element ref="ns2:TaxCatchAllLabe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cd31ae-bec8-4f96-812f-f7f21dd61ea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1" nillable="true" ma:displayName="Taxonomy Catch All Column" ma:hidden="true" ma:list="{6e00f663-3095-4e9d-b5d0-d557a3013d2a}" ma:internalName="TaxCatchAll" ma:showField="CatchAllData" ma:web="216b15f3-1090-444c-bede-d81e30b149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6e00f663-3095-4e9d-b5d0-d557a3013d2a}" ma:internalName="TaxCatchAllLabel" ma:readOnly="true" ma:showField="CatchAllDataLabel" ma:web="216b15f3-1090-444c-bede-d81e30b149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6b15f3-1090-444c-bede-d81e30b1491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8fa3e383-2203-469d-b767-cf4710adabb2" ContentTypeId="0x0101" PreviousValue="false"/>
</file>

<file path=customXml/itemProps1.xml><?xml version="1.0" encoding="utf-8"?>
<ds:datastoreItem xmlns:ds="http://schemas.openxmlformats.org/officeDocument/2006/customXml" ds:itemID="{847FF064-53ED-4F23-A23F-F8F73DA4FF66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FBDE0B9-0B27-4751-AFA6-75FBC8CA33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BE9837-DEF3-479E-A1A6-46B6FB7D04AA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75cd31ae-bec8-4f96-812f-f7f21dd61eae"/>
    <ds:schemaRef ds:uri="216b15f3-1090-444c-bede-d81e30b14912"/>
    <ds:schemaRef ds:uri="http://www.w3.org/XML/1998/namespace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84C84C29-8DF5-433E-98D3-6F417A2478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cd31ae-bec8-4f96-812f-f7f21dd61eae"/>
    <ds:schemaRef ds:uri="216b15f3-1090-444c-bede-d81e30b149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7515E508-71EC-4A82-9C9C-CBF6CF51DEEE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1209</TotalTime>
  <Words>474</Words>
  <Application>Microsoft Office PowerPoint</Application>
  <PresentationFormat>On-screen Show (4:3)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Ariel</vt:lpstr>
      <vt:lpstr>Calibri</vt:lpstr>
      <vt:lpstr>Wingdings 2</vt:lpstr>
      <vt:lpstr>Office Theme</vt:lpstr>
      <vt:lpstr>Insert Project Title Here Insert Electronics Grants System (EGS) Number: Insert Award Number Here: (ex. MTEC-17-08-Multi-Topic-0001) </vt:lpstr>
    </vt:vector>
  </TitlesOfParts>
  <Company>SAIC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feistera</dc:creator>
  <cp:lastModifiedBy>Chuck Hutti</cp:lastModifiedBy>
  <cp:revision>101</cp:revision>
  <dcterms:created xsi:type="dcterms:W3CDTF">2009-07-23T23:39:51Z</dcterms:created>
  <dcterms:modified xsi:type="dcterms:W3CDTF">2025-10-15T15:19:28Z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0008008003000000000001023720</vt:lpwstr>
  </property>
  <property fmtid="{D5CDD505-2E9C-101B-9397-08002B2CF9AE}" pid="3" name="ContentTypeId">
    <vt:lpwstr>0x010100B054C13409DAA14D8233F46F84FBAFB8</vt:lpwstr>
  </property>
</Properties>
</file>