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docProps/custom.xml" ContentType="application/vnd.openxmlformats-officedocument.custom-propertie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  <p:sldMasterId id="2147483700" r:id="rId3"/>
    <p:sldMasterId id="2147483713" r:id="rId4"/>
  </p:sldMasterIdLst>
  <p:notesMasterIdLst>
    <p:notesMasterId r:id="rId31"/>
  </p:notesMasterIdLst>
  <p:sldIdLst>
    <p:sldId id="2025057051" r:id="rId5"/>
    <p:sldId id="727" r:id="rId6"/>
    <p:sldId id="742" r:id="rId7"/>
    <p:sldId id="2025056976" r:id="rId8"/>
    <p:sldId id="2147377371" r:id="rId9"/>
    <p:sldId id="2147377372" r:id="rId10"/>
    <p:sldId id="1292" r:id="rId11"/>
    <p:sldId id="1296" r:id="rId12"/>
    <p:sldId id="2025057052" r:id="rId13"/>
    <p:sldId id="2145726593" r:id="rId14"/>
    <p:sldId id="2145726564" r:id="rId15"/>
    <p:sldId id="2145726594" r:id="rId16"/>
    <p:sldId id="2145726581" r:id="rId17"/>
    <p:sldId id="2145726584" r:id="rId18"/>
    <p:sldId id="2145726590" r:id="rId19"/>
    <p:sldId id="2145726592" r:id="rId20"/>
    <p:sldId id="2147377373" r:id="rId21"/>
    <p:sldId id="260" r:id="rId22"/>
    <p:sldId id="2147377374" r:id="rId23"/>
    <p:sldId id="270" r:id="rId24"/>
    <p:sldId id="271" r:id="rId25"/>
    <p:sldId id="273" r:id="rId26"/>
    <p:sldId id="2147377375" r:id="rId27"/>
    <p:sldId id="2147377376" r:id="rId28"/>
    <p:sldId id="427" r:id="rId29"/>
    <p:sldId id="21457265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3"/>
    <a:srgbClr val="7F2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56"/>
    <p:restoredTop sz="94691"/>
  </p:normalViewPr>
  <p:slideViewPr>
    <p:cSldViewPr snapToGrid="0" snapToObjects="1">
      <p:cViewPr varScale="1">
        <p:scale>
          <a:sx n="70" d="100"/>
          <a:sy n="70" d="100"/>
        </p:scale>
        <p:origin x="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B76588-14C1-480B-8EE4-7326686133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7FC9B2-1D50-42B5-8143-8A824C9887E5}">
      <dgm:prSet/>
      <dgm:spPr/>
      <dgm:t>
        <a:bodyPr/>
        <a:lstStyle/>
        <a:p>
          <a:r>
            <a:rPr lang="en-US" dirty="0"/>
            <a:t>Primary Outcomes: Extended Glascow Outcomes Scale (GOSE) </a:t>
          </a:r>
          <a:br>
            <a:rPr lang="en-US" dirty="0"/>
          </a:br>
          <a:endParaRPr lang="en-US" dirty="0"/>
        </a:p>
      </dgm:t>
    </dgm:pt>
    <dgm:pt modelId="{79423DDA-E067-46F6-8BDD-FBC14FA71CE9}" type="parTrans" cxnId="{2C35EF52-1BC5-451F-8649-D3C0A66E11C1}">
      <dgm:prSet/>
      <dgm:spPr/>
      <dgm:t>
        <a:bodyPr/>
        <a:lstStyle/>
        <a:p>
          <a:endParaRPr lang="en-US"/>
        </a:p>
      </dgm:t>
    </dgm:pt>
    <dgm:pt modelId="{7F4ED977-C09B-4342-B4C4-5633467B619F}" type="sibTrans" cxnId="{2C35EF52-1BC5-451F-8649-D3C0A66E11C1}">
      <dgm:prSet/>
      <dgm:spPr/>
      <dgm:t>
        <a:bodyPr/>
        <a:lstStyle/>
        <a:p>
          <a:endParaRPr lang="en-US"/>
        </a:p>
      </dgm:t>
    </dgm:pt>
    <dgm:pt modelId="{FDAB363C-A3B0-4A84-B11E-53BC075D4D49}">
      <dgm:prSet/>
      <dgm:spPr/>
      <dgm:t>
        <a:bodyPr/>
        <a:lstStyle/>
        <a:p>
          <a:r>
            <a:rPr lang="en-US" dirty="0"/>
            <a:t>Secondary Outcomes: Mortality, need for neurosurgical intervention, Rotterdam score (progression of ICH by CT)</a:t>
          </a:r>
        </a:p>
      </dgm:t>
    </dgm:pt>
    <dgm:pt modelId="{EB361B07-315B-42A5-9CC1-F655EB0C395A}" type="parTrans" cxnId="{0FF3A689-3EBA-4B74-B535-2EA0AA991C0C}">
      <dgm:prSet/>
      <dgm:spPr/>
      <dgm:t>
        <a:bodyPr/>
        <a:lstStyle/>
        <a:p>
          <a:endParaRPr lang="en-US"/>
        </a:p>
      </dgm:t>
    </dgm:pt>
    <dgm:pt modelId="{758D0BB9-51C5-48DB-B524-632936F2C251}" type="sibTrans" cxnId="{0FF3A689-3EBA-4B74-B535-2EA0AA991C0C}">
      <dgm:prSet/>
      <dgm:spPr/>
      <dgm:t>
        <a:bodyPr/>
        <a:lstStyle/>
        <a:p>
          <a:endParaRPr lang="en-US"/>
        </a:p>
      </dgm:t>
    </dgm:pt>
    <dgm:pt modelId="{6F9D477B-C825-B247-8E0D-84FB65523A11}" type="pres">
      <dgm:prSet presAssocID="{09B76588-14C1-480B-8EE4-7326686133AD}" presName="linear" presStyleCnt="0">
        <dgm:presLayoutVars>
          <dgm:animLvl val="lvl"/>
          <dgm:resizeHandles val="exact"/>
        </dgm:presLayoutVars>
      </dgm:prSet>
      <dgm:spPr/>
    </dgm:pt>
    <dgm:pt modelId="{777A69CA-D6E7-5844-9DA8-DC120DF0CD1C}" type="pres">
      <dgm:prSet presAssocID="{2E7FC9B2-1D50-42B5-8143-8A824C9887E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A1957E2-7C62-C44E-B55E-6AF95AC8EBF0}" type="pres">
      <dgm:prSet presAssocID="{7F4ED977-C09B-4342-B4C4-5633467B619F}" presName="spacer" presStyleCnt="0"/>
      <dgm:spPr/>
    </dgm:pt>
    <dgm:pt modelId="{89733E6D-BBA9-C34D-8078-104C6B70525C}" type="pres">
      <dgm:prSet presAssocID="{FDAB363C-A3B0-4A84-B11E-53BC075D4D4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5406D27-B11D-A94D-9F49-CA9C509A277C}" type="presOf" srcId="{09B76588-14C1-480B-8EE4-7326686133AD}" destId="{6F9D477B-C825-B247-8E0D-84FB65523A11}" srcOrd="0" destOrd="0" presId="urn:microsoft.com/office/officeart/2005/8/layout/vList2"/>
    <dgm:cxn modelId="{2C35EF52-1BC5-451F-8649-D3C0A66E11C1}" srcId="{09B76588-14C1-480B-8EE4-7326686133AD}" destId="{2E7FC9B2-1D50-42B5-8143-8A824C9887E5}" srcOrd="0" destOrd="0" parTransId="{79423DDA-E067-46F6-8BDD-FBC14FA71CE9}" sibTransId="{7F4ED977-C09B-4342-B4C4-5633467B619F}"/>
    <dgm:cxn modelId="{0FF3A689-3EBA-4B74-B535-2EA0AA991C0C}" srcId="{09B76588-14C1-480B-8EE4-7326686133AD}" destId="{FDAB363C-A3B0-4A84-B11E-53BC075D4D49}" srcOrd="1" destOrd="0" parTransId="{EB361B07-315B-42A5-9CC1-F655EB0C395A}" sibTransId="{758D0BB9-51C5-48DB-B524-632936F2C251}"/>
    <dgm:cxn modelId="{7DCBBF8E-B12A-9249-AC54-5EFE865E03A9}" type="presOf" srcId="{2E7FC9B2-1D50-42B5-8143-8A824C9887E5}" destId="{777A69CA-D6E7-5844-9DA8-DC120DF0CD1C}" srcOrd="0" destOrd="0" presId="urn:microsoft.com/office/officeart/2005/8/layout/vList2"/>
    <dgm:cxn modelId="{C1C0E5F3-1C08-0C40-AFC0-D520D9F6A6BE}" type="presOf" srcId="{FDAB363C-A3B0-4A84-B11E-53BC075D4D49}" destId="{89733E6D-BBA9-C34D-8078-104C6B70525C}" srcOrd="0" destOrd="0" presId="urn:microsoft.com/office/officeart/2005/8/layout/vList2"/>
    <dgm:cxn modelId="{F4FEF3C3-B696-A441-B258-0E5DF6F6246E}" type="presParOf" srcId="{6F9D477B-C825-B247-8E0D-84FB65523A11}" destId="{777A69CA-D6E7-5844-9DA8-DC120DF0CD1C}" srcOrd="0" destOrd="0" presId="urn:microsoft.com/office/officeart/2005/8/layout/vList2"/>
    <dgm:cxn modelId="{740316BB-0289-E045-B484-ECF0C22A5A63}" type="presParOf" srcId="{6F9D477B-C825-B247-8E0D-84FB65523A11}" destId="{9A1957E2-7C62-C44E-B55E-6AF95AC8EBF0}" srcOrd="1" destOrd="0" presId="urn:microsoft.com/office/officeart/2005/8/layout/vList2"/>
    <dgm:cxn modelId="{9DD14594-9A51-EE49-95AF-309D93A9F409}" type="presParOf" srcId="{6F9D477B-C825-B247-8E0D-84FB65523A11}" destId="{89733E6D-BBA9-C34D-8078-104C6B7052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A69CA-D6E7-5844-9DA8-DC120DF0CD1C}">
      <dsp:nvSpPr>
        <dsp:cNvPr id="0" name=""/>
        <dsp:cNvSpPr/>
      </dsp:nvSpPr>
      <dsp:spPr>
        <a:xfrm>
          <a:off x="0" y="31329"/>
          <a:ext cx="10515600" cy="2089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Primary Outcomes: Extended Glascow Outcomes Scale (GOSE) </a:t>
          </a:r>
          <a:br>
            <a:rPr lang="en-US" sz="3800" kern="1200" dirty="0"/>
          </a:br>
          <a:endParaRPr lang="en-US" sz="3800" kern="1200" dirty="0"/>
        </a:p>
      </dsp:txBody>
      <dsp:txXfrm>
        <a:off x="102007" y="133336"/>
        <a:ext cx="10311586" cy="1885605"/>
      </dsp:txXfrm>
    </dsp:sp>
    <dsp:sp modelId="{89733E6D-BBA9-C34D-8078-104C6B70525C}">
      <dsp:nvSpPr>
        <dsp:cNvPr id="0" name=""/>
        <dsp:cNvSpPr/>
      </dsp:nvSpPr>
      <dsp:spPr>
        <a:xfrm>
          <a:off x="0" y="2230389"/>
          <a:ext cx="10515600" cy="2089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Secondary Outcomes: Mortality, need for neurosurgical intervention, Rotterdam score (progression of ICH by CT)</a:t>
          </a:r>
        </a:p>
      </dsp:txBody>
      <dsp:txXfrm>
        <a:off x="102007" y="2332396"/>
        <a:ext cx="10311586" cy="1885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FF0C4-6313-4745-BD0A-1769CFF0650D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8AC25-5E43-1D45-BD41-CCF8264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9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1ABA5-3D18-3A40-A865-E1380ECCB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5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86496-6B3F-461C-85F6-7AA3E7842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71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86496-6B3F-461C-85F6-7AA3E7842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71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our assays and the subsequent sub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2EFB-3183-4633-8A2D-EA48FB215C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0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Verifynow</a:t>
            </a:r>
            <a:r>
              <a:rPr lang="en-US" dirty="0"/>
              <a:t> analysis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2EFB-3183-4633-8A2D-EA48FB215C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9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Teg table is so large it needs broken down, this is explaining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2EFB-3183-4633-8A2D-EA48FB215C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38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 transfusion teg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2EFB-3183-4633-8A2D-EA48FB215C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21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Delta teg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2EFB-3183-4633-8A2D-EA48FB215C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9FD2-0FC6-624B-92E4-FEF40C00F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F2F4D-BC12-D340-B225-5D22F768C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7802D-9EB0-BA43-BFA8-B3FA3D0D5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9F439-871F-AB4F-9C5E-CC42D4B12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9C937-DC50-684D-9DD0-FDDFC931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85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CA04-E111-AC4E-AF2D-13E4E6B0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D1AC7-3B51-934D-B8DD-5D45EFDEA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DCB3C-E40A-8847-B385-A1799E19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60EF4-89CE-2448-93AF-397CC1865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0D298-5E8B-5047-978C-482D7497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6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45385D-79FC-E545-9AFC-224BC8B67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39BED-584A-6741-A5D2-DE2A313AF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70F3D-990B-E24F-9EF0-7A5D384A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C4ABC-0FD1-E049-BA4A-4808B2E1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69376-6212-4C46-A83E-CCFFB224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3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336676"/>
            <a:ext cx="12192000" cy="2397125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688" y="2060753"/>
            <a:ext cx="10769600" cy="1673352"/>
          </a:xfrm>
        </p:spPr>
        <p:txBody>
          <a:bodyPr tIns="0" bIns="0" anchor="t">
            <a:normAutofit/>
          </a:bodyPr>
          <a:lstStyle>
            <a:lvl1pPr algn="l">
              <a:defRPr sz="4700" b="1">
                <a:solidFill>
                  <a:schemeClr val="bg1"/>
                </a:solidFill>
                <a:latin typeface="Avenir Book"/>
                <a:cs typeface="Avenir Book"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843E-A207-834D-9D51-202A0C221A09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0C682-0A8F-1445-9D18-A09D02A0AD7C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709111" y="3760416"/>
            <a:ext cx="7505700" cy="877888"/>
          </a:xfrm>
        </p:spPr>
        <p:txBody>
          <a:bodyPr rtlCol="0" anchor="b">
            <a:norm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 sz="2400">
                <a:latin typeface="Avenir Book"/>
                <a:cs typeface="Avenir Book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>
                <a:solidFill>
                  <a:srgbClr val="376092"/>
                </a:solidFill>
                <a:ea typeface="+mn-ea"/>
                <a:cs typeface="+mn-cs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745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0972800" cy="12527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05B3F-37D9-3344-BC8C-50983A0F0974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8333D-A706-D44B-9FF6-FAF9C010E3A0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5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F8CB3-FB01-AB42-9C4E-F28BF57E4773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D99F7-FE64-6847-8EF1-F996D546A266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56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8989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698989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952D0-DC7F-8B45-BC43-A5ADC67BA984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9A007-9983-9E47-A09A-7E0A40F96302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69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FD840-8198-DF41-A00C-6F16E0A16A04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6F27A-665A-3749-9FFF-822496D849F5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77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7B735-F8EF-9D4E-8FFC-58DB52289E8A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694E0-E94A-5E48-B562-7C6A629B988F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39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3807886" y="1"/>
            <a:ext cx="61383" cy="1454151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3807886" y="1"/>
            <a:ext cx="61383" cy="1454151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lIns="73152" bIns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8" y="1743135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730019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306D0-830A-4F4E-936F-15E22CE6BDEB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8FC3F-C5AE-6C46-A0B6-93E6F78027BB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32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07886" y="0"/>
            <a:ext cx="61383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3807886" y="0"/>
            <a:ext cx="61383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7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54809" y="1484808"/>
            <a:ext cx="8329863" cy="5373192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  <a:extLst/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220133" y="1169989"/>
            <a:ext cx="3363384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86C2B-8581-894C-9AA2-CA6B0232FD22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068" y="1169989"/>
            <a:ext cx="6925733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8851" y="1169989"/>
            <a:ext cx="977900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DD361-0FE1-0F46-B377-58F8CC7DFE41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69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2C04C-B9C5-D241-B11C-009BB266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F28D8-EA25-D143-AA65-652127FE5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6B97-3E97-774A-898D-8357A5CA9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EC459-0585-BD4C-9570-875ECA58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E2AB0-7EA3-EE45-9386-2E456859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53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244AC-254F-CB46-9399-DA95FC0B87A0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61E3-3759-254D-92BA-2CA31FBCF7B6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86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ltGray">
          <a:xfrm>
            <a:off x="8712200" y="0"/>
            <a:ext cx="3352800" cy="6858000"/>
          </a:xfrm>
          <a:prstGeom prst="rect">
            <a:avLst/>
          </a:prstGeom>
          <a:noFill/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2"/>
            <a:ext cx="2540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1B1A7-5B9A-3344-89B0-16607CDCD664}" type="datetime1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019" y="6376990"/>
            <a:ext cx="511598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9E2E0-C48E-4644-AA05-4BE6CEFEBCF3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ltGray">
          <a:xfrm rot="5400000" flipV="1">
            <a:off x="6136220" y="2722035"/>
            <a:ext cx="5505449" cy="61381"/>
          </a:xfrm>
          <a:prstGeom prst="rect">
            <a:avLst/>
          </a:prstGeom>
          <a:solidFill>
            <a:srgbClr val="953735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33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8263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/>
          </p:cNvSpPr>
          <p:nvPr userDrawn="1"/>
        </p:nvSpPr>
        <p:spPr bwMode="auto">
          <a:xfrm>
            <a:off x="0" y="5902420"/>
            <a:ext cx="12192000" cy="955581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35A5D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defTabSz="457189">
              <a:defRPr/>
            </a:pPr>
            <a:endParaRPr lang="en-US" sz="180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5967" y="6208715"/>
            <a:ext cx="569384" cy="6492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EDE130-81B5-44B3-9C1A-0C4EE394FF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29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9FD2-0FC6-624B-92E4-FEF40C00F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F2F4D-BC12-D340-B225-5D22F768C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7802D-9EB0-BA43-BFA8-B3FA3D0D5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9F439-871F-AB4F-9C5E-CC42D4B12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9C937-DC50-684D-9DD0-FDDFC931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81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2C04C-B9C5-D241-B11C-009BB266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F28D8-EA25-D143-AA65-652127FE5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6B97-3E97-774A-898D-8357A5CA9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EC459-0585-BD4C-9570-875ECA58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E2AB0-7EA3-EE45-9386-2E456859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14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C404-F623-0C43-8090-A4E2665B7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668EF-784A-4A4E-AD14-DCBFB01AE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FBADD-E15D-4142-872F-F65DC54F8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3B929-5263-824E-8368-EB4E0321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12FFF-3AE7-CD4B-A44D-CF304A66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38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B15D-429A-7B45-A187-EE07ABC3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1B4F1-A708-4045-A531-E4645883B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35643-46AD-D94D-A02D-629D01B46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86EE-E768-684C-AE27-0BB7C40ED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E6868-793B-A14C-A362-6DAC23B45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5BAD8-1173-E643-8C2E-505D5BD4C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1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85B7-B0FA-FE4A-86C8-AC1B6F54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645D1-1551-C14C-A86B-3A1163F94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A33D6-5C26-8C4E-BD22-7136A5BC4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BFE0CA-6277-FD48-915A-40D1CAA4D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8F907-B104-7743-B993-EB2BD4927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831C9E-F8B4-0145-9E20-F1664E9C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193D2-192B-EA43-97CD-C6947458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EB537-35E5-8E45-A12E-87E5D6CA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3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AA1A-2BF1-2E45-8AA1-27BEE669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76B556-C7D0-D541-AE04-C31BEDB2A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DD369-59D0-2543-8B81-BD992C69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B18E8-1F9B-AC49-B1A0-7AF5AEC5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1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C404-F623-0C43-8090-A4E2665B7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668EF-784A-4A4E-AD14-DCBFB01AE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FBADD-E15D-4142-872F-F65DC54F8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3B929-5263-824E-8368-EB4E0321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12FFF-3AE7-CD4B-A44D-CF304A66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87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61728-B00A-0D4E-82F9-6C9B3F984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2115A-2AF4-024B-BC40-CD632B6C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DF78F-C1AB-BA4B-9F20-CCCB6BA5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36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05B8-813B-264F-96F6-A34B3A60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C3EF-F547-F247-B37F-D94653DA9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27D6C-C46D-7542-BBCE-99352D238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25A69-9603-994C-BB0C-45E3E6C5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0CCC8-FA49-9243-9C4B-39C25330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F6AA0-48CE-AA44-93D1-9D6C3CB8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37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D4817-6E20-1645-BE3E-38E583D5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FA2A9-BCAD-8D47-ACEA-2CC92A341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31D97-B616-8246-989D-CDDF2275C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9B64-A246-094B-8938-FD41C328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AA5A5-1FD4-7042-853C-3688AE6D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9311A-F0F4-EA4B-8A25-2CA1E779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05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CA04-E111-AC4E-AF2D-13E4E6B0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D1AC7-3B51-934D-B8DD-5D45EFDEA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DCB3C-E40A-8847-B385-A1799E19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60EF4-89CE-2448-93AF-397CC1865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0D298-5E8B-5047-978C-482D7497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31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45385D-79FC-E545-9AFC-224BC8B67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39BED-584A-6741-A5D2-DE2A313AF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70F3D-990B-E24F-9EF0-7A5D384A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C4ABC-0FD1-E049-BA4A-4808B2E1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69376-6212-4C46-A83E-CCFFB224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01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Two Column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16BB1C-31E1-4B2A-AA89-09089A64B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1" y="0"/>
            <a:ext cx="121739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8381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 baseline="0">
                <a:solidFill>
                  <a:srgbClr val="0F206C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1755"/>
            <a:ext cx="5358064" cy="4431695"/>
          </a:xfrm>
          <a:prstGeom prst="rect">
            <a:avLst/>
          </a:prstGeom>
        </p:spPr>
        <p:txBody>
          <a:bodyPr/>
          <a:lstStyle>
            <a:lvl1pPr>
              <a:buClr>
                <a:srgbClr val="FF7F40"/>
              </a:buClr>
              <a:defRPr sz="2800" baseline="0">
                <a:latin typeface="Arial"/>
              </a:defRPr>
            </a:lvl1pPr>
            <a:lvl2pPr marL="742932" indent="-285744">
              <a:buClr>
                <a:srgbClr val="99BCAB"/>
              </a:buClr>
              <a:buFont typeface="Wingdings" charset="2"/>
              <a:buChar char="§"/>
              <a:defRPr sz="2400" baseline="0">
                <a:latin typeface="Arial"/>
              </a:defRPr>
            </a:lvl2pPr>
            <a:lvl3pPr marL="1142971" indent="-228594">
              <a:buClr>
                <a:srgbClr val="8E9C9C"/>
              </a:buClr>
              <a:buFont typeface="Lucida Grande"/>
              <a:buChar char="»"/>
              <a:defRPr sz="2200">
                <a:latin typeface="Arial"/>
              </a:defRPr>
            </a:lvl3pPr>
            <a:lvl4pPr marL="1600160" indent="-228594">
              <a:buClr>
                <a:srgbClr val="FF7F40"/>
              </a:buClr>
              <a:buFont typeface="Arial"/>
              <a:buChar char="•"/>
              <a:defRPr sz="1800">
                <a:latin typeface="Arial"/>
              </a:defRPr>
            </a:lvl4pPr>
            <a:lvl5pPr marL="2057349" indent="-228594">
              <a:buClr>
                <a:srgbClr val="99BCAB"/>
              </a:buClr>
              <a:buFont typeface="Wingdings" charset="2"/>
              <a:buChar char="§"/>
              <a:defRPr sz="1600">
                <a:latin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814786-3BAA-9B40-BBC5-DDBC08DC4F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24336" y="1441754"/>
            <a:ext cx="5358064" cy="4431695"/>
          </a:xfrm>
          <a:prstGeom prst="rect">
            <a:avLst/>
          </a:prstGeom>
        </p:spPr>
        <p:txBody>
          <a:bodyPr/>
          <a:lstStyle>
            <a:lvl1pPr>
              <a:buClr>
                <a:srgbClr val="FF7F40"/>
              </a:buClr>
              <a:defRPr sz="2800" baseline="0">
                <a:latin typeface="Arial"/>
              </a:defRPr>
            </a:lvl1pPr>
            <a:lvl2pPr marL="742932" indent="-285744">
              <a:buClr>
                <a:srgbClr val="99BCAB"/>
              </a:buClr>
              <a:buFont typeface="Wingdings" charset="2"/>
              <a:buChar char="§"/>
              <a:defRPr sz="2400" baseline="0">
                <a:latin typeface="Arial"/>
              </a:defRPr>
            </a:lvl2pPr>
            <a:lvl3pPr marL="1142971" indent="-228594">
              <a:buClr>
                <a:srgbClr val="8E9C9C"/>
              </a:buClr>
              <a:buFont typeface="Lucida Grande"/>
              <a:buChar char="»"/>
              <a:defRPr sz="2200">
                <a:latin typeface="Arial"/>
              </a:defRPr>
            </a:lvl3pPr>
            <a:lvl4pPr marL="1600160" indent="-228594">
              <a:buClr>
                <a:srgbClr val="FF7F40"/>
              </a:buClr>
              <a:buFont typeface="Arial"/>
              <a:buChar char="•"/>
              <a:defRPr sz="1800">
                <a:latin typeface="Arial"/>
              </a:defRPr>
            </a:lvl4pPr>
            <a:lvl5pPr marL="2057349" indent="-228594">
              <a:buClr>
                <a:srgbClr val="99BCAB"/>
              </a:buClr>
              <a:buFont typeface="Wingdings" charset="2"/>
              <a:buChar char="§"/>
              <a:defRPr sz="1600">
                <a:latin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4EAB3-411F-4124-98B5-99255E79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42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D01BC-345F-46E3-A3EC-ABC9014C9E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43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B4018-4C33-47CA-ABA6-4AE1C3553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15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25D53-BEEE-4CB2-91F5-37AAB780AE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7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B15D-429A-7B45-A187-EE07ABC3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1B4F1-A708-4045-A531-E4645883B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35643-46AD-D94D-A02D-629D01B46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86EE-E768-684C-AE27-0BB7C40ED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E6868-793B-A14C-A362-6DAC23B45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5BAD8-1173-E643-8C2E-505D5BD4C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81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11C38-D897-4466-B8C1-C367D35005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41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6E1E6C-31B3-44D2-A896-C3773DAF6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44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74D6A3-E0F3-4A12-93A5-0F7789F04F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20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0CD37-529C-4599-AF53-44F1AB12D4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72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6F8D3-4988-4EA2-A880-99F858B92D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041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E6BC0-FE39-4FDF-A561-C90ABF6BD2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60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40EA-5BDE-4FF4-8BE2-0E0592A00D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52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3"/>
            <a:ext cx="12191211" cy="6858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8CAEF5-BC71-4350-B651-9DD83F41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E7AE26-9598-40A8-BB6B-5D8B27D8B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628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985" y="819631"/>
            <a:ext cx="9104960" cy="122944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 IS ALL CAPS AT 25 – 30PTS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3987" y="2049077"/>
            <a:ext cx="7950413" cy="3824185"/>
          </a:xfrm>
        </p:spPr>
        <p:txBody>
          <a:bodyPr/>
          <a:lstStyle/>
          <a:p>
            <a:pPr lvl="0"/>
            <a:r>
              <a:rPr lang="en-US" dirty="0"/>
              <a:t>Body copy is </a:t>
            </a:r>
            <a:r>
              <a:rPr lang="en-US" dirty="0" err="1"/>
              <a:t>Lub</a:t>
            </a:r>
            <a:r>
              <a:rPr lang="en-US" dirty="0"/>
              <a:t> Dub medium at 12pts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DC98DEA-6D76-4A43-B147-9AD2CA56B7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836" y="1440874"/>
            <a:ext cx="9096109" cy="428813"/>
          </a:xfrm>
        </p:spPr>
        <p:txBody>
          <a:bodyPr>
            <a:normAutofit/>
          </a:bodyPr>
          <a:lstStyle>
            <a:lvl1pPr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is </a:t>
            </a:r>
            <a:r>
              <a:rPr lang="en-US" dirty="0" err="1"/>
              <a:t>Lub</a:t>
            </a:r>
            <a:r>
              <a:rPr lang="en-US" dirty="0"/>
              <a:t> Dub Bold at 16pt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A4FD0A-CC71-0E48-8282-25BE57F29E74}"/>
              </a:ext>
            </a:extLst>
          </p:cNvPr>
          <p:cNvSpPr/>
          <p:nvPr userDrawn="1"/>
        </p:nvSpPr>
        <p:spPr>
          <a:xfrm>
            <a:off x="1" y="6271848"/>
            <a:ext cx="12191111" cy="586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193F017-EA19-7442-9BB0-474F22193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3986" y="6356351"/>
            <a:ext cx="7340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bg1"/>
                </a:solidFill>
                <a:latin typeface="Lub Dub Medium" panose="020B06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73F7D3E-5CDA-4840-AA44-2AB4E261E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0922" y="6356351"/>
            <a:ext cx="7701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bg1"/>
                </a:solidFill>
                <a:latin typeface="Lub Dub Medium" panose="020B0603030403020204" pitchFamily="34" charset="77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75C766-C30F-5445-9526-2CE36881A024}"/>
              </a:ext>
            </a:extLst>
          </p:cNvPr>
          <p:cNvCxnSpPr>
            <a:cxnSpLocks/>
          </p:cNvCxnSpPr>
          <p:nvPr userDrawn="1"/>
        </p:nvCxnSpPr>
        <p:spPr>
          <a:xfrm>
            <a:off x="11367911" y="6356351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59E3429F-98DB-7A4C-B73A-11BAF0B8C2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902027" y="6356351"/>
            <a:ext cx="132698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748314-5DB7-A74F-8D02-592833BCA7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8155" y="6356352"/>
            <a:ext cx="1600861" cy="365125"/>
          </a:xfrm>
        </p:spPr>
        <p:txBody>
          <a:bodyPr anchor="ctr">
            <a:normAutofit/>
          </a:bodyPr>
          <a:lstStyle>
            <a:lvl1pPr algn="r">
              <a:defRPr sz="10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351656-244C-E044-8660-FCA2FCD0B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3528" y="123552"/>
            <a:ext cx="715037" cy="3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54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85B7-B0FA-FE4A-86C8-AC1B6F54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645D1-1551-C14C-A86B-3A1163F94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A33D6-5C26-8C4E-BD22-7136A5BC4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BFE0CA-6277-FD48-915A-40D1CAA4D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8F907-B104-7743-B993-EB2BD4927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831C9E-F8B4-0145-9E20-F1664E9C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193D2-192B-EA43-97CD-C6947458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EB537-35E5-8E45-A12E-87E5D6CA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0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AA1A-2BF1-2E45-8AA1-27BEE669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76B556-C7D0-D541-AE04-C31BEDB2A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DD369-59D0-2543-8B81-BD992C69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B18E8-1F9B-AC49-B1A0-7AF5AEC5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7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61728-B00A-0D4E-82F9-6C9B3F984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2115A-2AF4-024B-BC40-CD632B6C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DF78F-C1AB-BA4B-9F20-CCCB6BA5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9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05B8-813B-264F-96F6-A34B3A60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C3EF-F547-F247-B37F-D94653DA9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27D6C-C46D-7542-BBCE-99352D238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25A69-9603-994C-BB0C-45E3E6C5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0CCC8-FA49-9243-9C4B-39C25330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F6AA0-48CE-AA44-93D1-9D6C3CB8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5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D4817-6E20-1645-BE3E-38E583D5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FA2A9-BCAD-8D47-ACEA-2CC92A341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31D97-B616-8246-989D-CDDF2275C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9B64-A246-094B-8938-FD41C328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AA5A5-1FD4-7042-853C-3688AE6D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9311A-F0F4-EA4B-8A25-2CA1E779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FBE8E-0CF4-D948-AC2E-58004AA3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AD0CB-44A4-6049-9268-7BDF4674B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A8816-2E03-8341-A875-087FCFE70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95D97-52EC-EC43-8446-A280A4ED9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FDB2B-ED71-744D-8BAC-A03969572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2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flipV="1">
            <a:off x="1" y="1109664"/>
            <a:ext cx="9406467" cy="460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2701"/>
            <a:ext cx="12192000" cy="1403351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774826"/>
            <a:ext cx="10972800" cy="4625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7001"/>
            <a:ext cx="2844800" cy="274639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2EF64D8C-4CE6-D141-94C6-A3090B0112FD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2/17/2026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020" y="6477001"/>
            <a:ext cx="7344833" cy="274639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8935" y="6477001"/>
            <a:ext cx="977900" cy="274639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EA4B66CF-17A6-4744-9EBB-6DDF61C7279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8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accent1">
              <a:lumMod val="75000"/>
            </a:schemeClr>
          </a:solidFill>
          <a:latin typeface="Avenir Book"/>
          <a:ea typeface="ＭＳ Ｐゴシック" charset="0"/>
          <a:cs typeface="Avenir Book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orbel" charset="0"/>
          <a:ea typeface="ＭＳ Ｐゴシック" charset="0"/>
          <a:cs typeface="ＭＳ Ｐゴシック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orbel" charset="0"/>
          <a:ea typeface="ＭＳ Ｐゴシック" charset="0"/>
          <a:cs typeface="ＭＳ Ｐゴシック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orbel" charset="0"/>
          <a:ea typeface="ＭＳ Ｐゴシック" charset="0"/>
          <a:cs typeface="ＭＳ Ｐゴシック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orbel" charset="0"/>
          <a:ea typeface="ＭＳ Ｐゴシック" charset="0"/>
          <a:cs typeface="ＭＳ Ｐゴシック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orbel" charset="0"/>
          <a:ea typeface="ＭＳ Ｐゴシック" charset="0"/>
          <a:cs typeface="ＭＳ Ｐゴシック" charset="0"/>
        </a:defRPr>
      </a:lvl9pPr>
      <a:extLst/>
    </p:titleStyle>
    <p:bodyStyle>
      <a:lvl1pPr marL="438140" indent="-31908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2800" kern="1200">
          <a:solidFill>
            <a:schemeClr val="tx1"/>
          </a:solidFill>
          <a:latin typeface="Avenir Book"/>
          <a:ea typeface="ＭＳ Ｐゴシック" charset="0"/>
          <a:cs typeface="Avenir Book"/>
        </a:defRPr>
      </a:lvl1pPr>
      <a:lvl2pPr marL="730232" indent="-2730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400" kern="1200">
          <a:solidFill>
            <a:schemeClr val="tx1"/>
          </a:solidFill>
          <a:latin typeface="Avenir Book"/>
          <a:ea typeface="ＭＳ Ｐゴシック" charset="0"/>
          <a:cs typeface="Avenir Book"/>
        </a:defRPr>
      </a:lvl2pPr>
      <a:lvl3pPr marL="995338" indent="-228594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Arial" charset="0"/>
        <a:buChar char="▪"/>
        <a:defRPr sz="2000" kern="1200">
          <a:solidFill>
            <a:schemeClr val="tx1"/>
          </a:solidFill>
          <a:latin typeface="Avenir Book"/>
          <a:ea typeface="ＭＳ Ｐゴシック" charset="0"/>
          <a:cs typeface="Avenir Book"/>
        </a:defRPr>
      </a:lvl3pPr>
      <a:lvl4pPr marL="1215995" indent="-182558" algn="l" rtl="0" eaLnBrk="1" fontAlgn="base" hangingPunct="1">
        <a:spcBef>
          <a:spcPct val="20000"/>
        </a:spcBef>
        <a:spcAft>
          <a:spcPct val="0"/>
        </a:spcAft>
        <a:buClr>
          <a:srgbClr val="8064A2"/>
        </a:buClr>
        <a:buFont typeface="Arial" charset="0"/>
        <a:buChar char="▪"/>
        <a:defRPr sz="2000" kern="1200">
          <a:solidFill>
            <a:schemeClr val="tx1"/>
          </a:solidFill>
          <a:latin typeface="Avenir Book"/>
          <a:ea typeface="ＭＳ Ｐゴシック" charset="0"/>
          <a:cs typeface="Avenir Book"/>
        </a:defRPr>
      </a:lvl4pPr>
      <a:lvl5pPr marL="1425539" indent="-182558" algn="l" rtl="0" eaLnBrk="1" fontAlgn="base" hangingPunct="1">
        <a:spcBef>
          <a:spcPct val="20000"/>
        </a:spcBef>
        <a:spcAft>
          <a:spcPct val="0"/>
        </a:spcAft>
        <a:buClr>
          <a:srgbClr val="4BACC6"/>
        </a:buClr>
        <a:buFont typeface="Wingdings 3" charset="0"/>
        <a:buChar char=""/>
        <a:defRPr lang="en-US" sz="2000" kern="1200">
          <a:solidFill>
            <a:schemeClr val="tx1"/>
          </a:solidFill>
          <a:latin typeface="Avenir Book"/>
          <a:ea typeface="ＭＳ Ｐゴシック" charset="0"/>
          <a:cs typeface="Avenir Book"/>
        </a:defRPr>
      </a:lvl5pPr>
      <a:lvl6pPr marL="1627591" indent="-182875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182875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17" indent="-182875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080" indent="-182875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FBE8E-0CF4-D948-AC2E-58004AA3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AD0CB-44A4-6049-9268-7BDF4674B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A8816-2E03-8341-A875-087FCFE70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B8098-4723-E64F-89A7-ED1A08DA52C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95D97-52EC-EC43-8446-A280A4ED9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FDB2B-ED71-744D-8BAC-A03969572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369CB-71BE-D24C-993A-6E71403BC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0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53C405-0547-458E-8BA3-9109B92B35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5686" y="6350039"/>
            <a:ext cx="457200" cy="3778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A7C30-1C7D-094A-8774-B943ACC9261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685" y="507889"/>
            <a:ext cx="11713029" cy="1917498"/>
          </a:xfrm>
        </p:spPr>
        <p:txBody>
          <a:bodyPr anchor="ctr">
            <a:normAutofit/>
          </a:bodyPr>
          <a:lstStyle/>
          <a:p>
            <a:pPr algn="l"/>
            <a:r>
              <a:rPr lang="en-US" sz="4600" b="1" dirty="0">
                <a:solidFill>
                  <a:srgbClr val="005493"/>
                </a:solidFill>
                <a:latin typeface="+mn-lt"/>
              </a:rPr>
              <a:t>Platelet Therapy in Traumatic Brain Injury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44215" y="214551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575" y="193027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Subtitle 1"/>
          <p:cNvSpPr txBox="1">
            <a:spLocks/>
          </p:cNvSpPr>
          <p:nvPr/>
        </p:nvSpPr>
        <p:spPr bwMode="auto">
          <a:xfrm>
            <a:off x="315685" y="2060949"/>
            <a:ext cx="10439400" cy="198755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 cap="none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David O. Okonkwo, MD, PhD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Professor of Neurological Surgery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University of Pittsburgh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Past Chair, AANS/CNS Section on Neurotrauma and Critical Care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9744BD4-8C51-A34A-B1FF-F22840563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58" y="3893755"/>
            <a:ext cx="3951901" cy="23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-up of a brain scan&#10;&#10;Description automatically generated">
            <a:extLst>
              <a:ext uri="{FF2B5EF4-FFF2-40B4-BE49-F238E27FC236}">
                <a16:creationId xmlns:a16="http://schemas.microsoft.com/office/drawing/2014/main" id="{ABEF507E-A87A-62D8-AD14-2458F39CC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613" y="3899146"/>
            <a:ext cx="2129717" cy="2301409"/>
          </a:xfrm>
          <a:prstGeom prst="rect">
            <a:avLst/>
          </a:prstGeom>
        </p:spPr>
      </p:pic>
      <p:pic>
        <p:nvPicPr>
          <p:cNvPr id="3" name="Picture 3" descr="C:\Users\david\Documents\Meetings\AANS Annual Meetings\AANS 2010\Blood Pressure Management\glunt - vasospasm after penetrating TBI - ax CT.jpg">
            <a:extLst>
              <a:ext uri="{FF2B5EF4-FFF2-40B4-BE49-F238E27FC236}">
                <a16:creationId xmlns:a16="http://schemas.microsoft.com/office/drawing/2014/main" id="{D4BD45FD-0D75-04E7-2B1A-D20139730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t="839"/>
          <a:stretch>
            <a:fillRect/>
          </a:stretch>
        </p:blipFill>
        <p:spPr bwMode="auto">
          <a:xfrm>
            <a:off x="4870224" y="3918475"/>
            <a:ext cx="1862096" cy="228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D495FE8-2246-B943-57BE-1EED4A226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9" y="3893755"/>
            <a:ext cx="1976016" cy="230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9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8333D-A706-D44B-9FF6-FAF9C010E3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809B-E443-FA92-313A-E99065E27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140756"/>
            <a:ext cx="11139714" cy="138879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dirty="0"/>
              <a:t>Multi-omics analysis of patients in the DOD-funded LITES Network PAMPER trial identified an endotype of TBI patients with a </a:t>
            </a:r>
            <a:r>
              <a:rPr lang="en-US" b="1" dirty="0">
                <a:solidFill>
                  <a:srgbClr val="FF0000"/>
                </a:solidFill>
              </a:rPr>
              <a:t>45% absolute reduction in mortality with plasma resuscitation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B3429-BE1C-BFB7-105D-902B6094B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185" y="846881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E83C78F-27EF-6077-8E92-0BE1BBE923A4}"/>
              </a:ext>
            </a:extLst>
          </p:cNvPr>
          <p:cNvGrpSpPr/>
          <p:nvPr/>
        </p:nvGrpSpPr>
        <p:grpSpPr>
          <a:xfrm>
            <a:off x="457200" y="1358810"/>
            <a:ext cx="7615803" cy="2433707"/>
            <a:chOff x="611682" y="3635906"/>
            <a:chExt cx="7615803" cy="24337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A54B9F-1C71-5A7F-9535-10AD9B7C92BF}"/>
                </a:ext>
              </a:extLst>
            </p:cNvPr>
            <p:cNvGrpSpPr/>
            <p:nvPr/>
          </p:nvGrpSpPr>
          <p:grpSpPr>
            <a:xfrm>
              <a:off x="611682" y="3635906"/>
              <a:ext cx="7615803" cy="2433707"/>
              <a:chOff x="255933" y="3715302"/>
              <a:chExt cx="5372100" cy="171670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4D3CD60-5C9D-446E-B7D8-E13CC1996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933" y="3996911"/>
                <a:ext cx="5372100" cy="14351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90D43FB-493C-E54D-66EA-CE1ED86A5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933" y="3715302"/>
                <a:ext cx="2590800" cy="30480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104F21-4DB0-A191-B497-CC3EE1A64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3734" y="3812121"/>
              <a:ext cx="2945981" cy="18073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105571-1B31-2E68-1C69-667D44D86D9B}"/>
              </a:ext>
            </a:extLst>
          </p:cNvPr>
          <p:cNvSpPr txBox="1"/>
          <p:nvPr/>
        </p:nvSpPr>
        <p:spPr>
          <a:xfrm>
            <a:off x="6486076" y="5022856"/>
            <a:ext cx="382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=consider FFP resuscitation in </a:t>
            </a:r>
            <a:r>
              <a:rPr lang="en-US" sz="2400" b="1" dirty="0" err="1">
                <a:solidFill>
                  <a:srgbClr val="FF0000"/>
                </a:solidFill>
              </a:rPr>
              <a:t>polytrauma+TBI</a:t>
            </a:r>
            <a:r>
              <a:rPr lang="en-US" sz="2400" b="1" dirty="0">
                <a:solidFill>
                  <a:srgbClr val="FF0000"/>
                </a:solidFill>
              </a:rPr>
              <a:t> patients with elevated UCH-L1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F083986-6404-1134-F6E6-18C8BAB6E4A2}"/>
              </a:ext>
            </a:extLst>
          </p:cNvPr>
          <p:cNvSpPr txBox="1">
            <a:spLocks/>
          </p:cNvSpPr>
          <p:nvPr/>
        </p:nvSpPr>
        <p:spPr>
          <a:xfrm>
            <a:off x="152400" y="106083"/>
            <a:ext cx="96012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Paradigm shifts in Trauma Care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26" name="Picture 2" descr="General Chemistry Reagent i-STAT® Traumatic Brain - McKesson">
            <a:extLst>
              <a:ext uri="{FF2B5EF4-FFF2-40B4-BE49-F238E27FC236}">
                <a16:creationId xmlns:a16="http://schemas.microsoft.com/office/drawing/2014/main" id="{BF2CA248-2F59-A466-AFD9-CA713FDE2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4" t="3550" r="22887" b="4660"/>
          <a:stretch>
            <a:fillRect/>
          </a:stretch>
        </p:blipFill>
        <p:spPr bwMode="auto">
          <a:xfrm>
            <a:off x="10515600" y="5006827"/>
            <a:ext cx="966985" cy="16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0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DBAC-B583-2987-6AE5-091E7946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Unanswered questions in TBI re: platelets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9B39A-EA06-9435-D7F5-2BA50BAD2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7743" cy="4351338"/>
          </a:xfrm>
        </p:spPr>
        <p:txBody>
          <a:bodyPr/>
          <a:lstStyle/>
          <a:p>
            <a:r>
              <a:rPr lang="en-US" dirty="0"/>
              <a:t>Do platelets decrease ICH in TBI? (Do antiplatelet meds increase ICH?)</a:t>
            </a:r>
          </a:p>
          <a:p>
            <a:r>
              <a:rPr lang="en-US" dirty="0"/>
              <a:t>Do they improve outcomes? (Do antiplatelet meds worsen outcomes?)</a:t>
            </a:r>
          </a:p>
          <a:p>
            <a:r>
              <a:rPr lang="en-US" dirty="0"/>
              <a:t>Can we improve on present treatment strategies?</a:t>
            </a:r>
          </a:p>
          <a:p>
            <a:pPr lvl="1"/>
            <a:r>
              <a:rPr lang="en-US" dirty="0"/>
              <a:t>resuscitation and reversal</a:t>
            </a:r>
          </a:p>
          <a:p>
            <a:r>
              <a:rPr lang="en-US" dirty="0"/>
              <a:t>Does monitoring platelet function in TBI matter?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30D2A-70E8-B154-9013-7BDC9C329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2" t="24652" r="27454" b="61876"/>
          <a:stretch/>
        </p:blipFill>
        <p:spPr>
          <a:xfrm>
            <a:off x="1038180" y="4385246"/>
            <a:ext cx="9477479" cy="18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0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56C15F-DDAC-3635-B362-359C67562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20" y="251278"/>
            <a:ext cx="6358683" cy="29001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E24E8D7-3320-4D80-F345-3C33D60C6A1E}"/>
              </a:ext>
            </a:extLst>
          </p:cNvPr>
          <p:cNvSpPr txBox="1">
            <a:spLocks/>
          </p:cNvSpPr>
          <p:nvPr/>
        </p:nvSpPr>
        <p:spPr>
          <a:xfrm>
            <a:off x="294820" y="3429000"/>
            <a:ext cx="4440466" cy="17471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C</a:t>
            </a:r>
            <a:r>
              <a:rPr lang="en-US" b="1" dirty="0"/>
              <a:t>old </a:t>
            </a:r>
            <a:r>
              <a:rPr lang="en-US" b="1" u="sng" dirty="0"/>
              <a:t>S</a:t>
            </a:r>
            <a:r>
              <a:rPr lang="en-US" b="1" dirty="0"/>
              <a:t>tored </a:t>
            </a:r>
            <a:r>
              <a:rPr lang="en-US" b="1" u="sng" dirty="0"/>
              <a:t>P</a:t>
            </a:r>
            <a:r>
              <a:rPr lang="en-US" b="1" dirty="0"/>
              <a:t>latelet for </a:t>
            </a:r>
            <a:r>
              <a:rPr lang="en-US" b="1" u="sng" dirty="0"/>
              <a:t>TBI </a:t>
            </a:r>
            <a:r>
              <a:rPr lang="en-US" b="1" dirty="0"/>
              <a:t>(</a:t>
            </a:r>
            <a:r>
              <a:rPr lang="en-US" b="1" dirty="0" err="1"/>
              <a:t>CriSP</a:t>
            </a:r>
            <a:r>
              <a:rPr lang="en-US" b="1" dirty="0"/>
              <a:t>-TBI) Trial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89D4F5-1314-D7E5-A4D4-F41BA41A65D8}"/>
              </a:ext>
            </a:extLst>
          </p:cNvPr>
          <p:cNvSpPr txBox="1">
            <a:spLocks/>
          </p:cNvSpPr>
          <p:nvPr/>
        </p:nvSpPr>
        <p:spPr>
          <a:xfrm>
            <a:off x="6639380" y="1104900"/>
            <a:ext cx="5445528" cy="4648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Inclusion:</a:t>
            </a:r>
          </a:p>
          <a:p>
            <a:r>
              <a:rPr lang="en-US" dirty="0"/>
              <a:t>Adult (&gt;17y), non penetrating TBI (CT confirmed)</a:t>
            </a:r>
          </a:p>
          <a:p>
            <a:r>
              <a:rPr lang="en-US" dirty="0"/>
              <a:t>determined to require platelet transfusion</a:t>
            </a:r>
          </a:p>
          <a:p>
            <a:pPr marL="0" indent="0">
              <a:buNone/>
            </a:pPr>
            <a:r>
              <a:rPr lang="en-US" dirty="0"/>
              <a:t>Exclusion: </a:t>
            </a:r>
          </a:p>
          <a:p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systolic blood pressure &lt; 90 mmHg</a:t>
            </a:r>
          </a:p>
          <a:p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OR for non-neurosurgical intervention in the first 60 minutes</a:t>
            </a:r>
          </a:p>
          <a:p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therapeutic anticoagulation</a:t>
            </a:r>
          </a:p>
          <a:p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platelet transfusion contraindication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C0E6D-ECC5-59B0-BE48-DFE5E23C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363" y="6462584"/>
            <a:ext cx="4360545" cy="2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3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CFAC-FC7F-B47F-A9F2-0598DE29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u="sng" dirty="0"/>
              <a:t>C</a:t>
            </a:r>
            <a:r>
              <a:rPr lang="en-US" sz="4400" b="1" dirty="0"/>
              <a:t>old </a:t>
            </a:r>
            <a:r>
              <a:rPr lang="en-US" sz="4400" b="1" u="sng" dirty="0"/>
              <a:t>S</a:t>
            </a:r>
            <a:r>
              <a:rPr lang="en-US" sz="4400" b="1" dirty="0"/>
              <a:t>tored </a:t>
            </a:r>
            <a:r>
              <a:rPr lang="en-US" sz="4400" b="1" u="sng" dirty="0"/>
              <a:t>P</a:t>
            </a:r>
            <a:r>
              <a:rPr lang="en-US" sz="4400" b="1" dirty="0"/>
              <a:t>latelet for </a:t>
            </a:r>
            <a:r>
              <a:rPr lang="en-US" sz="4400" b="1" u="sng" dirty="0"/>
              <a:t>T</a:t>
            </a:r>
            <a:r>
              <a:rPr lang="en-US" sz="4400" b="1" dirty="0"/>
              <a:t>raumatic </a:t>
            </a:r>
            <a:r>
              <a:rPr lang="en-US" sz="4400" b="1" u="sng" dirty="0"/>
              <a:t>B</a:t>
            </a:r>
            <a:r>
              <a:rPr lang="en-US" sz="4400" b="1" dirty="0"/>
              <a:t>rain </a:t>
            </a:r>
            <a:r>
              <a:rPr lang="en-US" sz="4400" b="1" u="sng" dirty="0"/>
              <a:t>I</a:t>
            </a:r>
            <a:r>
              <a:rPr lang="en-US" sz="4400" b="1" dirty="0"/>
              <a:t>njury (</a:t>
            </a:r>
            <a:r>
              <a:rPr lang="en-US" sz="4400" b="1" dirty="0" err="1"/>
              <a:t>CriSP</a:t>
            </a:r>
            <a:r>
              <a:rPr lang="en-US" sz="4400" b="1" dirty="0"/>
              <a:t>-TBI) Trial</a:t>
            </a:r>
            <a:br>
              <a:rPr lang="en-US" sz="4400" b="1" dirty="0"/>
            </a:br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87A51DD-AFDD-7264-6C77-1F17E06F4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512524"/>
              </p:ext>
            </p:extLst>
          </p:nvPr>
        </p:nvGraphicFramePr>
        <p:xfrm>
          <a:off x="838200" y="153438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6" descr="Image result for subdural hematoma">
            <a:extLst>
              <a:ext uri="{FF2B5EF4-FFF2-40B4-BE49-F238E27FC236}">
                <a16:creationId xmlns:a16="http://schemas.microsoft.com/office/drawing/2014/main" id="{C6FA7C6C-A24A-3CFF-120D-C84E0B250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9167" b="7003"/>
          <a:stretch/>
        </p:blipFill>
        <p:spPr bwMode="auto">
          <a:xfrm>
            <a:off x="10526423" y="4847346"/>
            <a:ext cx="1409950" cy="147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5AEAB-A24F-F48B-A938-1734D3074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4363" y="6462584"/>
            <a:ext cx="4360545" cy="2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6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1241BE-7E4B-CD3B-8A9F-B2A05B56F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3AE57D-6DF9-E557-A555-59F421C4A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5" t="16666" r="31287" b="48256"/>
          <a:stretch>
            <a:fillRect/>
          </a:stretch>
        </p:blipFill>
        <p:spPr>
          <a:xfrm>
            <a:off x="643467" y="1084394"/>
            <a:ext cx="5294716" cy="468920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9419C33-A9D4-6B2F-E706-491A937C9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45201" r="30741" b="13333"/>
          <a:stretch/>
        </p:blipFill>
        <p:spPr>
          <a:xfrm>
            <a:off x="6253817" y="1562547"/>
            <a:ext cx="5294715" cy="373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6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B556-1322-E906-08C8-8E56A08D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Decreased rate of NSGY intervention in cold stored platelet arm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B0C24-EBD1-E0BA-A6DC-CE2BA463A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1" t="16666" r="21852" b="27514"/>
          <a:stretch>
            <a:fillRect/>
          </a:stretch>
        </p:blipFill>
        <p:spPr>
          <a:xfrm>
            <a:off x="225879" y="1853975"/>
            <a:ext cx="6279243" cy="4432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F4E0A8-F718-EB0C-12FB-D1D195F6F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15" y="2122714"/>
            <a:ext cx="4934306" cy="322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39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F416-9ADD-0D6D-94C8-0EE52663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CRISP-TBI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919C4-0A95-3D88-882F-912E6C8DF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Cold stored platelet transfusion for TBI was feasible and safe</a:t>
            </a:r>
          </a:p>
          <a:p>
            <a:r>
              <a:rPr lang="en-US" dirty="0"/>
              <a:t>No difference in GOSE, low mortality</a:t>
            </a:r>
          </a:p>
          <a:p>
            <a:r>
              <a:rPr lang="en-US" dirty="0"/>
              <a:t>No statistical difference in TBI progression – but hypothesis generating absolute reduction in CSP group</a:t>
            </a:r>
          </a:p>
          <a:p>
            <a:r>
              <a:rPr lang="en-US" dirty="0"/>
              <a:t>Decreased need for neurosurgical intervention with CSP</a:t>
            </a:r>
          </a:p>
          <a:p>
            <a:r>
              <a:rPr lang="en-US" dirty="0"/>
              <a:t>No association of </a:t>
            </a:r>
            <a:r>
              <a:rPr lang="en-US" dirty="0" err="1"/>
              <a:t>VerifyNow</a:t>
            </a:r>
            <a:r>
              <a:rPr lang="en-US" dirty="0"/>
              <a:t> with clinical outcomes</a:t>
            </a:r>
          </a:p>
          <a:p>
            <a:r>
              <a:rPr lang="en-US" dirty="0"/>
              <a:t>TEG-PM initial value predicts important clinical outcomes (but not response to transfusion)</a:t>
            </a:r>
          </a:p>
          <a:p>
            <a:r>
              <a:rPr lang="en-US" b="1" i="1" u="sng" dirty="0"/>
              <a:t>WE NEED A DEFINITIVE TRIAL OF COLD STORED PLATELETS IN TBI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EDB4F51-10CE-6AA8-4603-6E4A0133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6096000"/>
            <a:ext cx="4114800" cy="7185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 descr="Image result for platelet transfusion">
            <a:extLst>
              <a:ext uri="{FF2B5EF4-FFF2-40B4-BE49-F238E27FC236}">
                <a16:creationId xmlns:a16="http://schemas.microsoft.com/office/drawing/2014/main" id="{E4C7E71E-BFED-5D3F-77B5-562ECA1CC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23374"/>
            <a:ext cx="1500158" cy="150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41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F70B51-CC20-2981-DB95-A9BCF0BAE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057"/>
            <a:ext cx="7772400" cy="2892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E1BE6-F619-4239-41F7-28737AA05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822" y="6249307"/>
            <a:ext cx="2679700" cy="3683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FE03C10-0A81-E989-664D-ABA4D346738B}"/>
              </a:ext>
            </a:extLst>
          </p:cNvPr>
          <p:cNvGrpSpPr/>
          <p:nvPr/>
        </p:nvGrpSpPr>
        <p:grpSpPr>
          <a:xfrm>
            <a:off x="691243" y="3189744"/>
            <a:ext cx="7954409" cy="3427863"/>
            <a:chOff x="838200" y="1928422"/>
            <a:chExt cx="7954409" cy="34278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7FA212-791F-582D-3B9E-1EC94769884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 t="22354" r="2512" b="30423"/>
            <a:stretch/>
          </p:blipFill>
          <p:spPr>
            <a:xfrm>
              <a:off x="838200" y="1928422"/>
              <a:ext cx="7954409" cy="3427863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728461-4729-AF50-9F9A-3AD27FEDC48F}"/>
                </a:ext>
              </a:extLst>
            </p:cNvPr>
            <p:cNvSpPr txBox="1"/>
            <p:nvPr/>
          </p:nvSpPr>
          <p:spPr>
            <a:xfrm>
              <a:off x="1901266" y="1997631"/>
              <a:ext cx="24526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A priori </a:t>
              </a:r>
              <a:r>
                <a:rPr lang="en-US" sz="2400" b="1" dirty="0"/>
                <a:t>sub-study</a:t>
              </a:r>
              <a:endParaRPr lang="en-US" sz="2400" b="1" i="1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6E23E6-6621-8EC5-EF64-FA64C3F203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6"/>
            <a:srcRect l="54208" t="45880" r="25480" b="30423"/>
            <a:stretch/>
          </p:blipFill>
          <p:spPr>
            <a:xfrm>
              <a:off x="5292171" y="1997631"/>
              <a:ext cx="1657350" cy="253865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C345A-F010-9AC9-006B-85AE71DA3CD7}"/>
                </a:ext>
              </a:extLst>
            </p:cNvPr>
            <p:cNvSpPr txBox="1"/>
            <p:nvPr/>
          </p:nvSpPr>
          <p:spPr>
            <a:xfrm>
              <a:off x="5024872" y="4426896"/>
              <a:ext cx="21919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highlight>
                    <a:srgbClr val="FFFF00"/>
                  </a:highlight>
                </a:rPr>
                <a:t>Independent of </a:t>
              </a:r>
              <a:br>
                <a:rPr lang="en-US" sz="2400" b="1" i="1" dirty="0">
                  <a:highlight>
                    <a:srgbClr val="FFFF00"/>
                  </a:highlight>
                </a:rPr>
              </a:br>
              <a:r>
                <a:rPr lang="en-US" sz="2400" b="1" i="1" dirty="0">
                  <a:highlight>
                    <a:srgbClr val="FFFF00"/>
                  </a:highlight>
                </a:rPr>
                <a:t>treatment arm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5215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EC0A46-BED4-BAFB-6CE9-5235E13D6D4D}"/>
              </a:ext>
            </a:extLst>
          </p:cNvPr>
          <p:cNvSpPr txBox="1"/>
          <p:nvPr/>
        </p:nvSpPr>
        <p:spPr>
          <a:xfrm>
            <a:off x="571500" y="542681"/>
            <a:ext cx="11108531" cy="1384995"/>
          </a:xfrm>
          <a:prstGeom prst="rect">
            <a:avLst/>
          </a:prstGeom>
          <a:noFill/>
          <a:ln w="38100">
            <a:solidFill>
              <a:srgbClr val="253675"/>
            </a:solidFill>
          </a:ln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en-US" sz="2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ypothesis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absolute change in value from pre- to post-transfusion of clinically utilized platelet function assays (PFAs), would predict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mortality, need for neurosurgical intervention, and progression of ICH</a:t>
            </a:r>
            <a:endParaRPr lang="en-US" sz="2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01376A-FA69-9906-09A6-269AD63081F8}"/>
              </a:ext>
            </a:extLst>
          </p:cNvPr>
          <p:cNvGrpSpPr/>
          <p:nvPr/>
        </p:nvGrpSpPr>
        <p:grpSpPr>
          <a:xfrm>
            <a:off x="1431032" y="2207419"/>
            <a:ext cx="8421884" cy="3940113"/>
            <a:chOff x="1431032" y="2207419"/>
            <a:chExt cx="8421884" cy="39401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CAF0C8-BEBC-018A-4F37-D3A617FE86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 l="6810" t="24074" r="9363" b="19901"/>
            <a:stretch/>
          </p:blipFill>
          <p:spPr>
            <a:xfrm>
              <a:off x="1431032" y="2207419"/>
              <a:ext cx="8421884" cy="394011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EBDE7F-F459-CB60-1CF0-A4C206D9D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1" t="9684" r="24043" b="9469"/>
            <a:stretch/>
          </p:blipFill>
          <p:spPr>
            <a:xfrm>
              <a:off x="1958477" y="4593909"/>
              <a:ext cx="1370444" cy="155362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0F2E7BD-3600-4B8A-880F-0741FAF1FA87}"/>
              </a:ext>
            </a:extLst>
          </p:cNvPr>
          <p:cNvSpPr/>
          <p:nvPr/>
        </p:nvSpPr>
        <p:spPr>
          <a:xfrm>
            <a:off x="6597253" y="4804507"/>
            <a:ext cx="3471862" cy="13430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B7B450A-2E92-CED3-FFE7-5A6579386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1" y="6096000"/>
            <a:ext cx="4114800" cy="7185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9D1CFE-11D5-486C-B5A3-6ACAC2E8219F}"/>
              </a:ext>
            </a:extLst>
          </p:cNvPr>
          <p:cNvSpPr/>
          <p:nvPr/>
        </p:nvSpPr>
        <p:spPr>
          <a:xfrm>
            <a:off x="1066800" y="2057400"/>
            <a:ext cx="2514600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95472-BBE6-2FFE-5E27-464E1C5CD718}"/>
              </a:ext>
            </a:extLst>
          </p:cNvPr>
          <p:cNvSpPr/>
          <p:nvPr/>
        </p:nvSpPr>
        <p:spPr>
          <a:xfrm>
            <a:off x="914400" y="2133600"/>
            <a:ext cx="52578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04A6D9-9235-0653-6A71-4F347B6D26A0}"/>
              </a:ext>
            </a:extLst>
          </p:cNvPr>
          <p:cNvSpPr/>
          <p:nvPr/>
        </p:nvSpPr>
        <p:spPr>
          <a:xfrm>
            <a:off x="4508650" y="3546269"/>
            <a:ext cx="1434950" cy="510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3B8D02-D9BF-6D14-06E0-202AB69F94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31075" t="38421" r="36111" b="29206"/>
          <a:stretch/>
        </p:blipFill>
        <p:spPr>
          <a:xfrm>
            <a:off x="8696324" y="228600"/>
            <a:ext cx="2562225" cy="176944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E79D8D-BF2E-B522-4667-53C23E3D5930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057400"/>
          <a:ext cx="11277599" cy="2514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2675">
                  <a:extLst>
                    <a:ext uri="{9D8B030D-6E8A-4147-A177-3AD203B41FA5}">
                      <a16:colId xmlns:a16="http://schemas.microsoft.com/office/drawing/2014/main" val="685658216"/>
                    </a:ext>
                  </a:extLst>
                </a:gridCol>
                <a:gridCol w="1316581">
                  <a:extLst>
                    <a:ext uri="{9D8B030D-6E8A-4147-A177-3AD203B41FA5}">
                      <a16:colId xmlns:a16="http://schemas.microsoft.com/office/drawing/2014/main" val="4160395623"/>
                    </a:ext>
                  </a:extLst>
                </a:gridCol>
                <a:gridCol w="542325">
                  <a:extLst>
                    <a:ext uri="{9D8B030D-6E8A-4147-A177-3AD203B41FA5}">
                      <a16:colId xmlns:a16="http://schemas.microsoft.com/office/drawing/2014/main" val="4033628877"/>
                    </a:ext>
                  </a:extLst>
                </a:gridCol>
                <a:gridCol w="542325">
                  <a:extLst>
                    <a:ext uri="{9D8B030D-6E8A-4147-A177-3AD203B41FA5}">
                      <a16:colId xmlns:a16="http://schemas.microsoft.com/office/drawing/2014/main" val="1611720270"/>
                    </a:ext>
                  </a:extLst>
                </a:gridCol>
                <a:gridCol w="1316581">
                  <a:extLst>
                    <a:ext uri="{9D8B030D-6E8A-4147-A177-3AD203B41FA5}">
                      <a16:colId xmlns:a16="http://schemas.microsoft.com/office/drawing/2014/main" val="1562778584"/>
                    </a:ext>
                  </a:extLst>
                </a:gridCol>
                <a:gridCol w="542325">
                  <a:extLst>
                    <a:ext uri="{9D8B030D-6E8A-4147-A177-3AD203B41FA5}">
                      <a16:colId xmlns:a16="http://schemas.microsoft.com/office/drawing/2014/main" val="26186003"/>
                    </a:ext>
                  </a:extLst>
                </a:gridCol>
                <a:gridCol w="542325">
                  <a:extLst>
                    <a:ext uri="{9D8B030D-6E8A-4147-A177-3AD203B41FA5}">
                      <a16:colId xmlns:a16="http://schemas.microsoft.com/office/drawing/2014/main" val="723662961"/>
                    </a:ext>
                  </a:extLst>
                </a:gridCol>
                <a:gridCol w="1316581">
                  <a:extLst>
                    <a:ext uri="{9D8B030D-6E8A-4147-A177-3AD203B41FA5}">
                      <a16:colId xmlns:a16="http://schemas.microsoft.com/office/drawing/2014/main" val="3371188913"/>
                    </a:ext>
                  </a:extLst>
                </a:gridCol>
                <a:gridCol w="542325">
                  <a:extLst>
                    <a:ext uri="{9D8B030D-6E8A-4147-A177-3AD203B41FA5}">
                      <a16:colId xmlns:a16="http://schemas.microsoft.com/office/drawing/2014/main" val="2049047185"/>
                    </a:ext>
                  </a:extLst>
                </a:gridCol>
                <a:gridCol w="542325">
                  <a:extLst>
                    <a:ext uri="{9D8B030D-6E8A-4147-A177-3AD203B41FA5}">
                      <a16:colId xmlns:a16="http://schemas.microsoft.com/office/drawing/2014/main" val="2537451663"/>
                    </a:ext>
                  </a:extLst>
                </a:gridCol>
                <a:gridCol w="1316581">
                  <a:extLst>
                    <a:ext uri="{9D8B030D-6E8A-4147-A177-3AD203B41FA5}">
                      <a16:colId xmlns:a16="http://schemas.microsoft.com/office/drawing/2014/main" val="2644554175"/>
                    </a:ext>
                  </a:extLst>
                </a:gridCol>
                <a:gridCol w="542325">
                  <a:extLst>
                    <a:ext uri="{9D8B030D-6E8A-4147-A177-3AD203B41FA5}">
                      <a16:colId xmlns:a16="http://schemas.microsoft.com/office/drawing/2014/main" val="3983207791"/>
                    </a:ext>
                  </a:extLst>
                </a:gridCol>
                <a:gridCol w="542325">
                  <a:extLst>
                    <a:ext uri="{9D8B030D-6E8A-4147-A177-3AD203B41FA5}">
                      <a16:colId xmlns:a16="http://schemas.microsoft.com/office/drawing/2014/main" val="917917846"/>
                    </a:ext>
                  </a:extLst>
                </a:gridCol>
              </a:tblGrid>
              <a:tr h="2339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</a:rPr>
                        <a:t>30-day mortality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</a:rPr>
                        <a:t>Need for </a:t>
                      </a:r>
                      <a:r>
                        <a:rPr lang="en-US" sz="1200" b="1" dirty="0" err="1">
                          <a:solidFill>
                            <a:sysClr val="windowText" lastClr="000000"/>
                          </a:solidFill>
                        </a:rPr>
                        <a:t>Craniec</a:t>
                      </a: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</a:rPr>
                        <a:t>-/Cranio-</a:t>
                      </a:r>
                      <a:r>
                        <a:rPr lang="en-US" sz="1200" b="1" dirty="0" err="1">
                          <a:solidFill>
                            <a:sysClr val="windowText" lastClr="000000"/>
                          </a:solidFill>
                        </a:rPr>
                        <a:t>tomy</a:t>
                      </a:r>
                      <a:endParaRPr lang="en-US" sz="1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</a:rPr>
                        <a:t>Initial Rotterdam Score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</a:rPr>
                        <a:t>Follow-up Rotterdam Score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271045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Assay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200" b="1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200" b="1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200" b="1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200" b="1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200" b="1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027374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VerifyNow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858856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Pre-transfusion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066285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ASA*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(0.99 to 1.01)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0.95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0.457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1.00 (1.00 to 1.01)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0.32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0.640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(1.00 to 1.01)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0.10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0.608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1.01 (1.00 to 1.01)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0.040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0.632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071244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P2Y12†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1.01 (1.00 to 1.02)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0.20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0.613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(0.98 to 1.01)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0.37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0.763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(0.99 to 1.01)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0.65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0.550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(0.99 to 1.01)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0.84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0.513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71426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Post-transfusion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52603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ASA*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(0.98 to 1.00)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0.18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0.647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1.04 (1.00 to 1.08)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0.08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0.838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(1.00 to 1.01)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0.38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0.558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(1.00 to 1.01)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0.13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0.620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386299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P2Y12†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1.01 (0.99 to 1.02)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0.45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0.635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(0.99 to 1.03)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0.44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0.706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(0.99 to 1.01)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0.53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0.582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(1.00 to 1.02)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0.27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0.654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83199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Delta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762566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ASA*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(0.98 to 1.00)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0.18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0.691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(0.99 to 1.01)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0.53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0.606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(0.99 to 1.00)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0.64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0.531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(0.99 to 1.00)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0.67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0.526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56526"/>
                  </a:ext>
                </a:extLst>
              </a:tr>
              <a:tr h="148905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P2Y12†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1.02 (0.99 to 1.05)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0.17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0.679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1.04 (0.98 to 1.10)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0.17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0.900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1.02 (1.00 to 1.03)</a:t>
                      </a:r>
                      <a:endParaRPr lang="en-US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0.11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ysClr val="windowText" lastClr="000000"/>
                          </a:solidFill>
                          <a:effectLst/>
                        </a:rPr>
                        <a:t>0.669</a:t>
                      </a:r>
                      <a:endParaRPr lang="en-US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1.02 (1.00 to 1.04)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ysClr val="windowText" lastClr="000000"/>
                          </a:solidFill>
                          <a:effectLst/>
                        </a:rPr>
                        <a:t>0.042</a:t>
                      </a:r>
                      <a:endParaRPr lang="en-US" sz="1200" b="1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0.711</a:t>
                      </a:r>
                      <a:endParaRPr lang="en-US" sz="12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78752"/>
                  </a:ext>
                </a:extLst>
              </a:tr>
              <a:tr h="228697">
                <a:tc gridSpan="1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i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812533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01DAC-CA97-301C-21FD-D35D9C221AA1}"/>
              </a:ext>
            </a:extLst>
          </p:cNvPr>
          <p:cNvSpPr txBox="1">
            <a:spLocks/>
          </p:cNvSpPr>
          <p:nvPr/>
        </p:nvSpPr>
        <p:spPr>
          <a:xfrm>
            <a:off x="838197" y="5105400"/>
            <a:ext cx="10515600" cy="134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/>
              <a:t>No association with any value with mortality, need for neurosurgical intervention, or initial Rotterdam score</a:t>
            </a:r>
          </a:p>
          <a:p>
            <a:pPr marL="0" indent="0">
              <a:buNone/>
            </a:pPr>
            <a:r>
              <a:rPr lang="en-US" sz="2400" b="1" u="sng" dirty="0"/>
              <a:t>Moderate association with an increase in the follow up Rotterdam score</a:t>
            </a:r>
            <a:endParaRPr lang="en-US" sz="24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3E504-8F4D-4CF5-3854-9BAE7BDEBEF3}"/>
              </a:ext>
            </a:extLst>
          </p:cNvPr>
          <p:cNvSpPr txBox="1"/>
          <p:nvPr/>
        </p:nvSpPr>
        <p:spPr>
          <a:xfrm>
            <a:off x="740618" y="361238"/>
            <a:ext cx="10613179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VerifyNow</a:t>
            </a:r>
            <a:r>
              <a:rPr lang="en-US" sz="4800" b="1" dirty="0"/>
              <a:t> values do not</a:t>
            </a:r>
            <a:br>
              <a:rPr lang="en-US" sz="4800" b="1" dirty="0"/>
            </a:br>
            <a:r>
              <a:rPr lang="en-US" sz="4800" b="1" dirty="0"/>
              <a:t>predict clinical outcomes</a:t>
            </a:r>
            <a:endParaRPr lang="en-US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034BC-F53A-1690-F56C-C68DA58A4CD0}"/>
              </a:ext>
            </a:extLst>
          </p:cNvPr>
          <p:cNvSpPr/>
          <p:nvPr/>
        </p:nvSpPr>
        <p:spPr>
          <a:xfrm>
            <a:off x="9172569" y="2348055"/>
            <a:ext cx="2562225" cy="271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BB1AA8-16A0-BC91-A7C9-E8183ADD27FF}"/>
              </a:ext>
            </a:extLst>
          </p:cNvPr>
          <p:cNvSpPr/>
          <p:nvPr/>
        </p:nvSpPr>
        <p:spPr>
          <a:xfrm>
            <a:off x="6910368" y="2352541"/>
            <a:ext cx="2562225" cy="2711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06EDC4-ADD7-382B-3D8E-602098382E6C}"/>
              </a:ext>
            </a:extLst>
          </p:cNvPr>
          <p:cNvSpPr/>
          <p:nvPr/>
        </p:nvSpPr>
        <p:spPr>
          <a:xfrm>
            <a:off x="4512434" y="2346735"/>
            <a:ext cx="2562225" cy="2722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6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6"/>
          <p:cNvSpPr>
            <a:spLocks noGrp="1"/>
          </p:cNvSpPr>
          <p:nvPr>
            <p:ph type="title"/>
          </p:nvPr>
        </p:nvSpPr>
        <p:spPr>
          <a:xfrm>
            <a:off x="993577" y="70497"/>
            <a:ext cx="10287000" cy="14126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MT" charset="0"/>
              </a:rPr>
              <a:t>Public Health Burden of TBI</a:t>
            </a:r>
            <a:endParaRPr lang="en-US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24851" y="5929624"/>
            <a:ext cx="2400300" cy="365125"/>
          </a:xfrm>
        </p:spPr>
        <p:txBody>
          <a:bodyPr/>
          <a:lstStyle/>
          <a:p>
            <a:pPr defTabSz="914377">
              <a:defRPr/>
            </a:pPr>
            <a:fld id="{727B8022-E389-4ADC-B3EC-10D11624EF14}" type="slidenum">
              <a:rPr lang="en-US">
                <a:solidFill>
                  <a:prstClr val="white">
                    <a:tint val="75000"/>
                  </a:prstClr>
                </a:solidFill>
                <a:latin typeface="Calibri"/>
                <a:cs typeface="Calibri" pitchFamily="34" charset="0"/>
              </a:rPr>
              <a:pPr defTabSz="914377">
                <a:defRPr/>
              </a:pPr>
              <a:t>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cs typeface="Calibri" pitchFamily="34" charset="0"/>
            </a:endParaRPr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 rotWithShape="1">
          <a:blip r:embed="rId2"/>
          <a:srcRect l="5110" t="15947" r="3040" b="8346"/>
          <a:stretch/>
        </p:blipFill>
        <p:spPr bwMode="auto">
          <a:xfrm>
            <a:off x="1466853" y="2295719"/>
            <a:ext cx="5622131" cy="3924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1038228" y="1559320"/>
            <a:ext cx="10201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4354" eaLnBrk="1" hangingPunct="1"/>
            <a:r>
              <a:rPr lang="en-US" sz="2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TBI US 2.8-4 Million/Year  World 51 Million/Year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243995" y="4219769"/>
            <a:ext cx="3425428" cy="0"/>
          </a:xfrm>
          <a:prstGeom prst="straightConnector1">
            <a:avLst/>
          </a:prstGeom>
          <a:ln>
            <a:solidFill>
              <a:srgbClr val="A718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7730263" y="4032444"/>
            <a:ext cx="31095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354"/>
            <a:r>
              <a:rPr lang="en-US" sz="2000" b="1" dirty="0">
                <a:solidFill>
                  <a:srgbClr val="A7183A"/>
                </a:solidFill>
                <a:latin typeface="Calibri"/>
                <a:ea typeface="ＭＳ Ｐゴシック"/>
                <a:cs typeface="Calibri" pitchFamily="34" charset="0"/>
              </a:rPr>
              <a:t>194 Emergency Room Visits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7874799" y="3292669"/>
            <a:ext cx="12226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354"/>
            <a:r>
              <a:rPr lang="en-US" b="1" dirty="0">
                <a:solidFill>
                  <a:srgbClr val="FF0000"/>
                </a:solidFill>
                <a:latin typeface="Calibri"/>
                <a:ea typeface="ＭＳ Ｐゴシック"/>
                <a:cs typeface="Calibri" pitchFamily="34" charset="0"/>
              </a:rPr>
              <a:t>  </a:t>
            </a:r>
            <a:r>
              <a:rPr lang="en-US" sz="2000" b="1" dirty="0">
                <a:solidFill>
                  <a:srgbClr val="A7183A"/>
                </a:solidFill>
                <a:latin typeface="Calibri"/>
                <a:ea typeface="ＭＳ Ｐゴシック"/>
                <a:cs typeface="Calibri" pitchFamily="34" charset="0"/>
              </a:rPr>
              <a:t>6 Deaths</a:t>
            </a:r>
            <a:endParaRPr lang="en-US" b="1" dirty="0">
              <a:solidFill>
                <a:srgbClr val="A7183A"/>
              </a:solidFill>
              <a:latin typeface="Calibri"/>
              <a:ea typeface="ＭＳ Ｐゴシック"/>
              <a:cs typeface="Calibri" pitchFamily="34" charset="0"/>
            </a:endParaRPr>
          </a:p>
        </p:txBody>
      </p:sp>
      <p:sp>
        <p:nvSpPr>
          <p:cNvPr id="16393" name="Rectangle 5"/>
          <p:cNvSpPr>
            <a:spLocks noChangeArrowheads="1"/>
          </p:cNvSpPr>
          <p:nvPr/>
        </p:nvSpPr>
        <p:spPr bwMode="auto">
          <a:xfrm>
            <a:off x="7730137" y="3624456"/>
            <a:ext cx="23101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354"/>
            <a:r>
              <a:rPr lang="en-US" sz="2000" dirty="0">
                <a:solidFill>
                  <a:srgbClr val="FF0000"/>
                </a:solidFill>
                <a:latin typeface="Calibri"/>
                <a:ea typeface="ＭＳ Ｐゴシック"/>
                <a:cs typeface="Calibri" pitchFamily="34" charset="0"/>
              </a:rPr>
              <a:t>  </a:t>
            </a:r>
            <a:r>
              <a:rPr lang="en-US" sz="2000" b="1" dirty="0">
                <a:solidFill>
                  <a:srgbClr val="A7183A"/>
                </a:solidFill>
                <a:latin typeface="Calibri"/>
                <a:ea typeface="ＭＳ Ｐゴシック"/>
                <a:cs typeface="Calibri" pitchFamily="34" charset="0"/>
              </a:rPr>
              <a:t>31 Hospitalizations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149335" y="3845119"/>
            <a:ext cx="3425428" cy="0"/>
          </a:xfrm>
          <a:prstGeom prst="straightConnector1">
            <a:avLst/>
          </a:prstGeom>
          <a:ln>
            <a:solidFill>
              <a:srgbClr val="A718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127901" y="3470469"/>
            <a:ext cx="3423643" cy="0"/>
          </a:xfrm>
          <a:prstGeom prst="straightConnector1">
            <a:avLst/>
          </a:prstGeom>
          <a:ln>
            <a:solidFill>
              <a:srgbClr val="A718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020982" y="4684907"/>
            <a:ext cx="2661047" cy="0"/>
          </a:xfrm>
          <a:prstGeom prst="straightConnector1">
            <a:avLst/>
          </a:prstGeom>
          <a:ln>
            <a:solidFill>
              <a:srgbClr val="A718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7760610" y="4462656"/>
            <a:ext cx="19351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354"/>
            <a:r>
              <a:rPr lang="en-US" sz="2000" b="1" dirty="0">
                <a:solidFill>
                  <a:srgbClr val="A7183A"/>
                </a:solidFill>
                <a:latin typeface="Calibri"/>
                <a:ea typeface="ＭＳ Ｐゴシック"/>
                <a:cs typeface="Calibri" pitchFamily="34" charset="0"/>
              </a:rPr>
              <a:t>457 Concussions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8077" y="4769044"/>
            <a:ext cx="2493169" cy="2540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54">
              <a:defRPr/>
            </a:pPr>
            <a:r>
              <a:rPr lang="en-US" sz="1051" dirty="0">
                <a:solidFill>
                  <a:srgbClr val="000000"/>
                </a:solidFill>
                <a:latin typeface="Calibri"/>
                <a:ea typeface="ＭＳ Ｐゴシック"/>
                <a:cs typeface="Calibri" pitchFamily="34" charset="0"/>
              </a:rPr>
              <a:t>(estimated 4 Million)</a:t>
            </a:r>
          </a:p>
        </p:txBody>
      </p:sp>
      <p:sp>
        <p:nvSpPr>
          <p:cNvPr id="16399" name="TextBox 16"/>
          <p:cNvSpPr txBox="1">
            <a:spLocks noChangeArrowheads="1"/>
          </p:cNvSpPr>
          <p:nvPr/>
        </p:nvSpPr>
        <p:spPr bwMode="auto">
          <a:xfrm>
            <a:off x="7208647" y="2595756"/>
            <a:ext cx="4030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354" eaLnBrk="1" hangingPunct="1"/>
            <a:r>
              <a:rPr lang="en-US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Every Hour in the United States:</a:t>
            </a:r>
          </a:p>
        </p:txBody>
      </p:sp>
    </p:spTree>
    <p:extLst>
      <p:ext uri="{BB962C8B-B14F-4D97-AF65-F5344CB8AC3E}">
        <p14:creationId xmlns:p14="http://schemas.microsoft.com/office/powerpoint/2010/main" val="3830298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8E3F3-E1DA-365A-02E7-DC5DFA25C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37956" t="34973" r="52227" b="49784"/>
          <a:stretch/>
        </p:blipFill>
        <p:spPr>
          <a:xfrm>
            <a:off x="1762611" y="2350818"/>
            <a:ext cx="2837964" cy="308486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02F3F4-A758-41FD-9556-9A0A5D75007F}"/>
              </a:ext>
            </a:extLst>
          </p:cNvPr>
          <p:cNvCxnSpPr>
            <a:cxnSpLocks/>
          </p:cNvCxnSpPr>
          <p:nvPr/>
        </p:nvCxnSpPr>
        <p:spPr>
          <a:xfrm flipV="1">
            <a:off x="5000625" y="2597090"/>
            <a:ext cx="3434715" cy="608269"/>
          </a:xfrm>
          <a:prstGeom prst="straightConnector1">
            <a:avLst/>
          </a:prstGeom>
          <a:ln w="57150">
            <a:solidFill>
              <a:srgbClr val="2536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5535186-30C3-2E17-E9FF-D0464B2430AB}"/>
              </a:ext>
            </a:extLst>
          </p:cNvPr>
          <p:cNvSpPr/>
          <p:nvPr/>
        </p:nvSpPr>
        <p:spPr>
          <a:xfrm>
            <a:off x="8869680" y="2109410"/>
            <a:ext cx="2651760" cy="922020"/>
          </a:xfrm>
          <a:prstGeom prst="ellipse">
            <a:avLst/>
          </a:prstGeom>
          <a:solidFill>
            <a:srgbClr val="80C9FF"/>
          </a:solidFill>
          <a:ln>
            <a:solidFill>
              <a:srgbClr val="2536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Pre-transfusion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D4F5A2-F884-53A0-3A83-CE7611997576}"/>
              </a:ext>
            </a:extLst>
          </p:cNvPr>
          <p:cNvSpPr/>
          <p:nvPr/>
        </p:nvSpPr>
        <p:spPr>
          <a:xfrm>
            <a:off x="8869680" y="4860228"/>
            <a:ext cx="2651760" cy="922020"/>
          </a:xfrm>
          <a:prstGeom prst="ellipse">
            <a:avLst/>
          </a:prstGeom>
          <a:solidFill>
            <a:srgbClr val="80C9FF"/>
          </a:solidFill>
          <a:ln>
            <a:solidFill>
              <a:srgbClr val="2536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Delta: Post - Pre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CE503-37A8-F7CE-3CE5-261A6582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08" y="152400"/>
            <a:ext cx="9293917" cy="1744285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+mn-lt"/>
              </a:rPr>
              <a:t>Thromboelastography</a:t>
            </a:r>
            <a:r>
              <a:rPr lang="en-US" b="1" dirty="0">
                <a:latin typeface="+mn-lt"/>
              </a:rPr>
              <a:t> (TEG6s) with platelet mapping (TEG-PM)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2B6971-B0B2-C43D-C12A-6AF9C6B18100}"/>
              </a:ext>
            </a:extLst>
          </p:cNvPr>
          <p:cNvCxnSpPr>
            <a:cxnSpLocks/>
          </p:cNvCxnSpPr>
          <p:nvPr/>
        </p:nvCxnSpPr>
        <p:spPr>
          <a:xfrm>
            <a:off x="4987289" y="4770120"/>
            <a:ext cx="3448051" cy="563880"/>
          </a:xfrm>
          <a:prstGeom prst="straightConnector1">
            <a:avLst/>
          </a:prstGeom>
          <a:ln w="57150">
            <a:solidFill>
              <a:srgbClr val="2536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E248CC0-4A87-87D9-6143-5D07EF668B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1" t="9684" r="24043" b="9469"/>
          <a:stretch/>
        </p:blipFill>
        <p:spPr>
          <a:xfrm>
            <a:off x="1915172" y="2200599"/>
            <a:ext cx="2763960" cy="3133399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C86B7F6-4372-7D89-DD36-E1696CF50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1" y="6096000"/>
            <a:ext cx="4114800" cy="7185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43137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E67CC52-219A-25B5-A122-FB421F686D5C}"/>
              </a:ext>
            </a:extLst>
          </p:cNvPr>
          <p:cNvGraphicFramePr>
            <a:graphicFrameLocks noGrp="1"/>
          </p:cNvGraphicFramePr>
          <p:nvPr/>
        </p:nvGraphicFramePr>
        <p:xfrm>
          <a:off x="835871" y="2111870"/>
          <a:ext cx="10520258" cy="2260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0346">
                  <a:extLst>
                    <a:ext uri="{9D8B030D-6E8A-4147-A177-3AD203B41FA5}">
                      <a16:colId xmlns:a16="http://schemas.microsoft.com/office/drawing/2014/main" val="2590458405"/>
                    </a:ext>
                  </a:extLst>
                </a:gridCol>
                <a:gridCol w="1228166">
                  <a:extLst>
                    <a:ext uri="{9D8B030D-6E8A-4147-A177-3AD203B41FA5}">
                      <a16:colId xmlns:a16="http://schemas.microsoft.com/office/drawing/2014/main" val="306119198"/>
                    </a:ext>
                  </a:extLst>
                </a:gridCol>
                <a:gridCol w="505906">
                  <a:extLst>
                    <a:ext uri="{9D8B030D-6E8A-4147-A177-3AD203B41FA5}">
                      <a16:colId xmlns:a16="http://schemas.microsoft.com/office/drawing/2014/main" val="3514440711"/>
                    </a:ext>
                  </a:extLst>
                </a:gridCol>
                <a:gridCol w="505906">
                  <a:extLst>
                    <a:ext uri="{9D8B030D-6E8A-4147-A177-3AD203B41FA5}">
                      <a16:colId xmlns:a16="http://schemas.microsoft.com/office/drawing/2014/main" val="2013239218"/>
                    </a:ext>
                  </a:extLst>
                </a:gridCol>
                <a:gridCol w="1228166">
                  <a:extLst>
                    <a:ext uri="{9D8B030D-6E8A-4147-A177-3AD203B41FA5}">
                      <a16:colId xmlns:a16="http://schemas.microsoft.com/office/drawing/2014/main" val="1692788741"/>
                    </a:ext>
                  </a:extLst>
                </a:gridCol>
                <a:gridCol w="505906">
                  <a:extLst>
                    <a:ext uri="{9D8B030D-6E8A-4147-A177-3AD203B41FA5}">
                      <a16:colId xmlns:a16="http://schemas.microsoft.com/office/drawing/2014/main" val="925155662"/>
                    </a:ext>
                  </a:extLst>
                </a:gridCol>
                <a:gridCol w="505906">
                  <a:extLst>
                    <a:ext uri="{9D8B030D-6E8A-4147-A177-3AD203B41FA5}">
                      <a16:colId xmlns:a16="http://schemas.microsoft.com/office/drawing/2014/main" val="2696993644"/>
                    </a:ext>
                  </a:extLst>
                </a:gridCol>
                <a:gridCol w="1228166">
                  <a:extLst>
                    <a:ext uri="{9D8B030D-6E8A-4147-A177-3AD203B41FA5}">
                      <a16:colId xmlns:a16="http://schemas.microsoft.com/office/drawing/2014/main" val="3293233192"/>
                    </a:ext>
                  </a:extLst>
                </a:gridCol>
                <a:gridCol w="505906">
                  <a:extLst>
                    <a:ext uri="{9D8B030D-6E8A-4147-A177-3AD203B41FA5}">
                      <a16:colId xmlns:a16="http://schemas.microsoft.com/office/drawing/2014/main" val="1144932636"/>
                    </a:ext>
                  </a:extLst>
                </a:gridCol>
                <a:gridCol w="505906">
                  <a:extLst>
                    <a:ext uri="{9D8B030D-6E8A-4147-A177-3AD203B41FA5}">
                      <a16:colId xmlns:a16="http://schemas.microsoft.com/office/drawing/2014/main" val="3611754018"/>
                    </a:ext>
                  </a:extLst>
                </a:gridCol>
                <a:gridCol w="1228166">
                  <a:extLst>
                    <a:ext uri="{9D8B030D-6E8A-4147-A177-3AD203B41FA5}">
                      <a16:colId xmlns:a16="http://schemas.microsoft.com/office/drawing/2014/main" val="58579800"/>
                    </a:ext>
                  </a:extLst>
                </a:gridCol>
                <a:gridCol w="505906">
                  <a:extLst>
                    <a:ext uri="{9D8B030D-6E8A-4147-A177-3AD203B41FA5}">
                      <a16:colId xmlns:a16="http://schemas.microsoft.com/office/drawing/2014/main" val="3242637207"/>
                    </a:ext>
                  </a:extLst>
                </a:gridCol>
                <a:gridCol w="505906">
                  <a:extLst>
                    <a:ext uri="{9D8B030D-6E8A-4147-A177-3AD203B41FA5}">
                      <a16:colId xmlns:a16="http://schemas.microsoft.com/office/drawing/2014/main" val="91256901"/>
                    </a:ext>
                  </a:extLst>
                </a:gridCol>
              </a:tblGrid>
              <a:tr h="2768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30-day mortality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Need for </a:t>
                      </a:r>
                      <a:r>
                        <a:rPr lang="en-US" sz="1000" b="1" dirty="0" err="1">
                          <a:solidFill>
                            <a:sysClr val="windowText" lastClr="000000"/>
                          </a:solidFill>
                        </a:rPr>
                        <a:t>Craniec</a:t>
                      </a:r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-/Cranio-</a:t>
                      </a:r>
                      <a:r>
                        <a:rPr lang="en-US" sz="1000" b="1" dirty="0" err="1">
                          <a:solidFill>
                            <a:sysClr val="windowText" lastClr="000000"/>
                          </a:solidFill>
                        </a:rPr>
                        <a:t>tomy</a:t>
                      </a:r>
                      <a:endParaRPr lang="en-US" sz="10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Initial Rotterdam Score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Follow-up Rotterdam Score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16334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>
                          <a:solidFill>
                            <a:sysClr val="windowText" lastClr="000000"/>
                          </a:solidFill>
                          <a:effectLst/>
                        </a:rPr>
                        <a:t>Assay</a:t>
                      </a:r>
                      <a:endParaRPr lang="en-US" sz="1000" b="1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731388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Thromboelastography</a:t>
                      </a:r>
                      <a:endParaRPr lang="en-US" sz="10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443929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Pre-transfusion</a:t>
                      </a:r>
                      <a:endParaRPr lang="en-US" sz="1000" b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147004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Kaolin MA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0.92 (0.86 to 0.99)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0.018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0.757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0.95 (0.88 to 1.02)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0.684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0.97 (0.92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0.32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0.572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0.96 (0.91 to 1.01)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0.614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408519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ActF MA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0.88 (0.79 to 0.98)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0.018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0.707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0.89 (0.79 to 0.99)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0.037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0.710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0.93 (0.88 to 0.99)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0.024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0.598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0.89 (0.83 to 0.95)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&lt;.001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0.661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89565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ADP MA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0.97 (0.94 to 1.01)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0.652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0.97 (0.94 to 1.01)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0.630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0.97 (0.95 to 1.00)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0.026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0.624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0.97 (0.95 to 0.99)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0.013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0.640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162212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ADP %Inhibition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(0.98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0.60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0.544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(0.99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0.43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0.561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(0.99 to 1.02)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0.25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0.566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(0.99 to 1.02)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0.31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0.551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412234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ADP %Aggregation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(0.97 to 1.02)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0.60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0.544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(0.97 to 1.01)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0.43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0.561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(0.98 to 1.01)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0.25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0.566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(0.98 to 1.01)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0.31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0.551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891878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AA MA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(0.95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0.602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0.97 (0.93 to 1.02)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0.28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0.691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(0.97 to 1.02)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0.79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0.540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0.99 (0.97 to 1.01)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0.593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971711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AA %Inhibition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(0.97 to 1.01)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0.29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0.536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(0.97 to 1.01)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0.574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(0.97 to 1.00)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0.629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0.99 (0.97 to 1.00)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0.10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0.662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486600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AA %Aggregation</a:t>
                      </a:r>
                      <a:endParaRPr lang="en-US" sz="1000" b="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(0.99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0.29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0.536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(0.99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0.574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(1.00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0.629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1.01 (1.00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0.10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0.663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422818"/>
                  </a:ext>
                </a:extLst>
              </a:tr>
              <a:tr h="126840">
                <a:tc gridSpan="1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Abbreviations: N number of observations; OR odds ratio; CI confidence interval; P probability; c concordance statistic.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NOTE: no probability values reach statistical significance after a Bonferroni correction of 0.05 /120 = 0.0004.</a:t>
                      </a:r>
                      <a:endParaRPr lang="en-US" sz="800" b="0" i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758807"/>
                  </a:ext>
                </a:extLst>
              </a:tr>
            </a:tbl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2B407D-D6B1-B3C3-462E-A07D3759002A}"/>
              </a:ext>
            </a:extLst>
          </p:cNvPr>
          <p:cNvSpPr txBox="1">
            <a:spLocks/>
          </p:cNvSpPr>
          <p:nvPr/>
        </p:nvSpPr>
        <p:spPr>
          <a:xfrm>
            <a:off x="835872" y="4926613"/>
            <a:ext cx="10520258" cy="1855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Increased</a:t>
            </a:r>
            <a:r>
              <a:rPr lang="en-US" sz="2400" dirty="0"/>
              <a:t> pre-transfusion Kaolin MA predicted </a:t>
            </a:r>
            <a:r>
              <a:rPr lang="en-US" sz="2400" b="1" u="sng" dirty="0"/>
              <a:t>decreased</a:t>
            </a:r>
            <a:r>
              <a:rPr lang="en-US" sz="2400" dirty="0"/>
              <a:t> 30-day mortality</a:t>
            </a:r>
          </a:p>
          <a:p>
            <a:r>
              <a:rPr lang="en-US" sz="2400" b="1" u="sng" dirty="0"/>
              <a:t>Increased</a:t>
            </a:r>
            <a:r>
              <a:rPr lang="en-US" sz="2400" dirty="0"/>
              <a:t> pre-transfusion </a:t>
            </a:r>
            <a:r>
              <a:rPr lang="en-US" sz="2400" dirty="0" err="1"/>
              <a:t>ActF</a:t>
            </a:r>
            <a:r>
              <a:rPr lang="en-US" sz="2400" dirty="0"/>
              <a:t> MA predicted </a:t>
            </a:r>
            <a:r>
              <a:rPr lang="en-US" sz="2400" b="1" u="sng" dirty="0"/>
              <a:t>decreased</a:t>
            </a:r>
            <a:r>
              <a:rPr lang="en-US" sz="2400" dirty="0"/>
              <a:t> mortality, need for neurosurgical intervention, and lower (better) Rotterdam score</a:t>
            </a:r>
            <a:endParaRPr lang="en-US" sz="2400" b="1" u="sng" dirty="0"/>
          </a:p>
          <a:p>
            <a:r>
              <a:rPr lang="en-US" sz="2400" b="1" u="sng" dirty="0"/>
              <a:t>Increased</a:t>
            </a:r>
            <a:r>
              <a:rPr lang="en-US" sz="2400" dirty="0"/>
              <a:t> ADP MA predicted </a:t>
            </a:r>
            <a:r>
              <a:rPr lang="en-US" sz="2400" b="1" u="sng" dirty="0"/>
              <a:t>decreased</a:t>
            </a:r>
            <a:r>
              <a:rPr lang="en-US" sz="2400" dirty="0"/>
              <a:t> initial and follow-up Rotterdam scores</a:t>
            </a:r>
            <a:endParaRPr lang="en-US" sz="2400" b="1" u="sng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9FC1F9-14C6-4298-EEE8-E33C0D2D231F}"/>
              </a:ext>
            </a:extLst>
          </p:cNvPr>
          <p:cNvSpPr/>
          <p:nvPr/>
        </p:nvSpPr>
        <p:spPr>
          <a:xfrm>
            <a:off x="817461" y="267006"/>
            <a:ext cx="2323041" cy="1258788"/>
          </a:xfrm>
          <a:prstGeom prst="ellipse">
            <a:avLst/>
          </a:prstGeom>
          <a:solidFill>
            <a:srgbClr val="80C9FF"/>
          </a:solidFill>
          <a:ln>
            <a:solidFill>
              <a:srgbClr val="2536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Pre-transfusion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DCA20-1B2C-520B-D87E-60C85647A775}"/>
              </a:ext>
            </a:extLst>
          </p:cNvPr>
          <p:cNvSpPr txBox="1"/>
          <p:nvPr/>
        </p:nvSpPr>
        <p:spPr>
          <a:xfrm>
            <a:off x="3140502" y="458450"/>
            <a:ext cx="8215626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TEG-PM initial values predict outcomes </a:t>
            </a:r>
            <a:endParaRPr lang="en-US" sz="2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CB6AA-64F4-1516-E997-925B162FC87E}"/>
              </a:ext>
            </a:extLst>
          </p:cNvPr>
          <p:cNvSpPr/>
          <p:nvPr/>
        </p:nvSpPr>
        <p:spPr>
          <a:xfrm>
            <a:off x="4643439" y="2104726"/>
            <a:ext cx="2264569" cy="2031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2615FA-0695-48DC-899A-645F45110AF3}"/>
              </a:ext>
            </a:extLst>
          </p:cNvPr>
          <p:cNvSpPr/>
          <p:nvPr/>
        </p:nvSpPr>
        <p:spPr>
          <a:xfrm>
            <a:off x="6903259" y="2099960"/>
            <a:ext cx="2264569" cy="227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C037C0-B87D-CC0E-6FE4-B4792C0E30FC}"/>
              </a:ext>
            </a:extLst>
          </p:cNvPr>
          <p:cNvSpPr/>
          <p:nvPr/>
        </p:nvSpPr>
        <p:spPr>
          <a:xfrm>
            <a:off x="9134505" y="2109483"/>
            <a:ext cx="2264569" cy="2355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7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2B407D-D6B1-B3C3-462E-A07D3759002A}"/>
              </a:ext>
            </a:extLst>
          </p:cNvPr>
          <p:cNvSpPr txBox="1">
            <a:spLocks/>
          </p:cNvSpPr>
          <p:nvPr/>
        </p:nvSpPr>
        <p:spPr>
          <a:xfrm>
            <a:off x="941036" y="5410200"/>
            <a:ext cx="10309925" cy="1204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The “delta” in </a:t>
            </a:r>
            <a:r>
              <a:rPr lang="en-US" sz="3200" b="1" u="sng" dirty="0"/>
              <a:t>any</a:t>
            </a:r>
            <a:r>
              <a:rPr lang="en-US" sz="3200" dirty="0"/>
              <a:t> TEG-PM measurements following a transfusion </a:t>
            </a:r>
            <a:r>
              <a:rPr lang="en-US" sz="3200" b="1" u="sng" dirty="0"/>
              <a:t>were not </a:t>
            </a:r>
            <a:r>
              <a:rPr lang="en-US" sz="3200" dirty="0"/>
              <a:t>predictive over </a:t>
            </a:r>
            <a:r>
              <a:rPr lang="en-US" sz="3200" b="1" u="sng" dirty="0"/>
              <a:t>any</a:t>
            </a:r>
            <a:r>
              <a:rPr lang="en-US" sz="3200" dirty="0"/>
              <a:t> clinical outcomes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22375C-A68E-BE29-EDE4-2BF220B2BC04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2222122"/>
          <a:ext cx="11201401" cy="2959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1372">
                  <a:extLst>
                    <a:ext uri="{9D8B030D-6E8A-4147-A177-3AD203B41FA5}">
                      <a16:colId xmlns:a16="http://schemas.microsoft.com/office/drawing/2014/main" val="2590458405"/>
                    </a:ext>
                  </a:extLst>
                </a:gridCol>
                <a:gridCol w="1307685">
                  <a:extLst>
                    <a:ext uri="{9D8B030D-6E8A-4147-A177-3AD203B41FA5}">
                      <a16:colId xmlns:a16="http://schemas.microsoft.com/office/drawing/2014/main" val="306119198"/>
                    </a:ext>
                  </a:extLst>
                </a:gridCol>
                <a:gridCol w="538661">
                  <a:extLst>
                    <a:ext uri="{9D8B030D-6E8A-4147-A177-3AD203B41FA5}">
                      <a16:colId xmlns:a16="http://schemas.microsoft.com/office/drawing/2014/main" val="3514440711"/>
                    </a:ext>
                  </a:extLst>
                </a:gridCol>
                <a:gridCol w="538661">
                  <a:extLst>
                    <a:ext uri="{9D8B030D-6E8A-4147-A177-3AD203B41FA5}">
                      <a16:colId xmlns:a16="http://schemas.microsoft.com/office/drawing/2014/main" val="2013239218"/>
                    </a:ext>
                  </a:extLst>
                </a:gridCol>
                <a:gridCol w="1307685">
                  <a:extLst>
                    <a:ext uri="{9D8B030D-6E8A-4147-A177-3AD203B41FA5}">
                      <a16:colId xmlns:a16="http://schemas.microsoft.com/office/drawing/2014/main" val="1692788741"/>
                    </a:ext>
                  </a:extLst>
                </a:gridCol>
                <a:gridCol w="538662">
                  <a:extLst>
                    <a:ext uri="{9D8B030D-6E8A-4147-A177-3AD203B41FA5}">
                      <a16:colId xmlns:a16="http://schemas.microsoft.com/office/drawing/2014/main" val="925155662"/>
                    </a:ext>
                  </a:extLst>
                </a:gridCol>
                <a:gridCol w="538661">
                  <a:extLst>
                    <a:ext uri="{9D8B030D-6E8A-4147-A177-3AD203B41FA5}">
                      <a16:colId xmlns:a16="http://schemas.microsoft.com/office/drawing/2014/main" val="2696993644"/>
                    </a:ext>
                  </a:extLst>
                </a:gridCol>
                <a:gridCol w="1307685">
                  <a:extLst>
                    <a:ext uri="{9D8B030D-6E8A-4147-A177-3AD203B41FA5}">
                      <a16:colId xmlns:a16="http://schemas.microsoft.com/office/drawing/2014/main" val="3293233192"/>
                    </a:ext>
                  </a:extLst>
                </a:gridCol>
                <a:gridCol w="538661">
                  <a:extLst>
                    <a:ext uri="{9D8B030D-6E8A-4147-A177-3AD203B41FA5}">
                      <a16:colId xmlns:a16="http://schemas.microsoft.com/office/drawing/2014/main" val="1144932636"/>
                    </a:ext>
                  </a:extLst>
                </a:gridCol>
                <a:gridCol w="538661">
                  <a:extLst>
                    <a:ext uri="{9D8B030D-6E8A-4147-A177-3AD203B41FA5}">
                      <a16:colId xmlns:a16="http://schemas.microsoft.com/office/drawing/2014/main" val="3611754018"/>
                    </a:ext>
                  </a:extLst>
                </a:gridCol>
                <a:gridCol w="1307685">
                  <a:extLst>
                    <a:ext uri="{9D8B030D-6E8A-4147-A177-3AD203B41FA5}">
                      <a16:colId xmlns:a16="http://schemas.microsoft.com/office/drawing/2014/main" val="58579800"/>
                    </a:ext>
                  </a:extLst>
                </a:gridCol>
                <a:gridCol w="538661">
                  <a:extLst>
                    <a:ext uri="{9D8B030D-6E8A-4147-A177-3AD203B41FA5}">
                      <a16:colId xmlns:a16="http://schemas.microsoft.com/office/drawing/2014/main" val="3242637207"/>
                    </a:ext>
                  </a:extLst>
                </a:gridCol>
                <a:gridCol w="538661">
                  <a:extLst>
                    <a:ext uri="{9D8B030D-6E8A-4147-A177-3AD203B41FA5}">
                      <a16:colId xmlns:a16="http://schemas.microsoft.com/office/drawing/2014/main" val="91256901"/>
                    </a:ext>
                  </a:extLst>
                </a:gridCol>
              </a:tblGrid>
              <a:tr h="3243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30-day mortality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Need for </a:t>
                      </a:r>
                      <a:r>
                        <a:rPr lang="en-US" sz="1000" b="1" dirty="0" err="1">
                          <a:solidFill>
                            <a:sysClr val="windowText" lastClr="000000"/>
                          </a:solidFill>
                        </a:rPr>
                        <a:t>Craniec</a:t>
                      </a:r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-/Cranio-</a:t>
                      </a:r>
                      <a:r>
                        <a:rPr lang="en-US" sz="1000" b="1" dirty="0" err="1">
                          <a:solidFill>
                            <a:sysClr val="windowText" lastClr="000000"/>
                          </a:solidFill>
                        </a:rPr>
                        <a:t>tomy</a:t>
                      </a:r>
                      <a:endParaRPr lang="en-US" sz="10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Initial Rotterdam Score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</a:rPr>
                        <a:t>Follow-up Rotterdam Score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16334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Assay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OR (95% CI)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P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731388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Thromboelastography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443929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Delta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30325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Kaolin MA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0.99 (0.88 to 1.12)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0.91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0.391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1.06 (0.96 to 1.18)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0.24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0.735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1.05 (0.97 to 1.14)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0.20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0.594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1.04 (0.96 to 1.12)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0.36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0.593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114109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ActF</a:t>
                      </a:r>
                      <a:r>
                        <a:rPr lang="en-US" sz="1000" b="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 MA</a:t>
                      </a:r>
                      <a:endParaRPr lang="en-US" sz="1000" b="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0.92 (0.74 to 1.16)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0.50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0.589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1.00 (0.81 to 1.25)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0.482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1.11 (0.97 to 1.27)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0.571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1.10 (0.96 to 1.26)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0.17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0.561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714932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ADP MA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0.97 (0.90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0.32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0.552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1.01 (0.95 to 1.07)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0.84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0.499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1.04 (1.00 to 1.08)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0.06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0.607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1.03 (0.99 to 1.07)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0.13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0.593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502506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ADP %Inhibition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(0.96 to 1.04)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0.88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0.559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0.99 (0.96 to 1.03)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0.570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0.98 (0.96 to 1.00)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0.06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0.603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0.98 (0.96 to 1.00)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0.10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0.592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27595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ADP %Aggregation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1.00 (0.97 to 1.04)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0.88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0.559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1.01 (0.97 to 1.04)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0.570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1.02 (1.00 to 1.05)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0.06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0.603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1.02 (1.00 to 1.04)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0.10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0.592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421851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AA MA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0.97 (0.93 to 1.02)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0.25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0.585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1.00 (0.95 to 1.04)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0.85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0.521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1.00 (0.97 to 1.03)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0.97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0.489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(0.97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0.95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0.504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914115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>
                          <a:solidFill>
                            <a:sysClr val="windowText" lastClr="000000"/>
                          </a:solidFill>
                          <a:effectLst/>
                        </a:rPr>
                        <a:t>AA %Inhibition</a:t>
                      </a:r>
                      <a:endParaRPr lang="en-US" sz="1000" b="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(0.97 to 1.03)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0.86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0.536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1.01 (0.98 to 1.05)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0.42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0.595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1.00 (0.99 to 1.02)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0.98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0.507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1.00 (0.99 to 1.02)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0.483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024003"/>
                  </a:ext>
                </a:extLst>
              </a:tr>
              <a:tr h="202704">
                <a:tc>
                  <a:txBody>
                    <a:bodyPr/>
                    <a:lstStyle/>
                    <a:p>
                      <a:pPr marL="86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AA %Aggregation</a:t>
                      </a:r>
                      <a:endParaRPr lang="en-US" sz="1000" b="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1.00 (0.97 to 1.03)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0.86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0.536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0.99 (0.96 to 1.02)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0.42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0.595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1.00 (0.98 to 1.01)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0.98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0.524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1.00 (0.98 to 1.01)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ysClr val="windowText" lastClr="000000"/>
                          </a:solidFill>
                          <a:effectLst/>
                        </a:rPr>
                        <a:t>0.92</a:t>
                      </a:r>
                      <a:endParaRPr lang="en-US" sz="10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0.483</a:t>
                      </a:r>
                      <a:endParaRPr lang="en-US" sz="10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776190"/>
                  </a:ext>
                </a:extLst>
              </a:tr>
              <a:tr h="405409">
                <a:tc gridSpan="1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Abbreviations: N number of observations; OR odds ratio; CI confidence interval; P probability; c concordance statistic.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1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NOTE: no probability values reach statistical significance after a Bonferroni correction of 0.05 /120 = 0.0004.</a:t>
                      </a:r>
                      <a:endParaRPr lang="en-US" sz="1000" b="0" i="1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35" marR="326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758807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B84DF016-5018-AA44-4387-517067BA9C17}"/>
              </a:ext>
            </a:extLst>
          </p:cNvPr>
          <p:cNvSpPr/>
          <p:nvPr/>
        </p:nvSpPr>
        <p:spPr>
          <a:xfrm>
            <a:off x="817461" y="228600"/>
            <a:ext cx="2323041" cy="1258788"/>
          </a:xfrm>
          <a:prstGeom prst="ellipse">
            <a:avLst/>
          </a:prstGeom>
          <a:solidFill>
            <a:srgbClr val="80C9FF"/>
          </a:solidFill>
          <a:ln>
            <a:solidFill>
              <a:srgbClr val="2536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Delta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C6EEF-47F1-5E4C-C2AF-37F46C29D12B}"/>
              </a:ext>
            </a:extLst>
          </p:cNvPr>
          <p:cNvSpPr txBox="1"/>
          <p:nvPr/>
        </p:nvSpPr>
        <p:spPr>
          <a:xfrm>
            <a:off x="3009336" y="152400"/>
            <a:ext cx="8585632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Change in TEG-PM after transfusion does not predict outcomes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90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43893-5420-8308-8A42-2E7D853C9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5C5D7-98B7-3F8C-B84F-20F4CEC51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Unanswered questions in TBI re: platelets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9D4F-A691-3A7C-E05D-692EC81C9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7743" cy="4351338"/>
          </a:xfrm>
        </p:spPr>
        <p:txBody>
          <a:bodyPr/>
          <a:lstStyle/>
          <a:p>
            <a:r>
              <a:rPr lang="en-US" dirty="0"/>
              <a:t>Do platelets decrease ICH in TBI? (Do antiplatelet meds increase ICH?)</a:t>
            </a:r>
          </a:p>
          <a:p>
            <a:r>
              <a:rPr lang="en-US" dirty="0"/>
              <a:t>Do they improve outcomes? (Do antiplatelet meds worsen outcomes?)</a:t>
            </a:r>
          </a:p>
          <a:p>
            <a:r>
              <a:rPr lang="en-US" dirty="0"/>
              <a:t>Can we improve on present treatment strategies?</a:t>
            </a:r>
          </a:p>
          <a:p>
            <a:pPr lvl="1"/>
            <a:r>
              <a:rPr lang="en-US" dirty="0"/>
              <a:t>resuscitation and reversal</a:t>
            </a:r>
          </a:p>
          <a:p>
            <a:r>
              <a:rPr lang="en-US" dirty="0"/>
              <a:t>Does monitoring platelet function in TBI matter?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84AAC-5FB1-5CD6-2139-12A4D2EF8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2" t="24652" r="27454" b="61876"/>
          <a:stretch/>
        </p:blipFill>
        <p:spPr>
          <a:xfrm>
            <a:off x="1038180" y="4385246"/>
            <a:ext cx="9477479" cy="18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DAC24-2C47-0A46-3EA0-8CE568009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8BD254CD-D706-BD6B-38CA-05CB3F053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98437"/>
            <a:ext cx="10515600" cy="1325563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latin typeface="+mn-lt"/>
              </a:rPr>
              <a:t>State of Affairs in Modern TBI Care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889F702D-F7C9-9884-E599-407F7CF569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524001"/>
            <a:ext cx="10972800" cy="45259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altLang="en-US" dirty="0"/>
              <a:t>TBI is a leading cause of death and disability</a:t>
            </a:r>
          </a:p>
          <a:p>
            <a:pPr>
              <a:spcBef>
                <a:spcPts val="1600"/>
              </a:spcBef>
            </a:pPr>
            <a:r>
              <a:rPr lang="en-US" altLang="en-US" dirty="0"/>
              <a:t>TBI disproportionately affects older populations with pre-existing comorbidities</a:t>
            </a:r>
          </a:p>
          <a:p>
            <a:pPr lvl="1">
              <a:spcBef>
                <a:spcPts val="1600"/>
              </a:spcBef>
            </a:pPr>
            <a:r>
              <a:rPr lang="en-US" altLang="en-US" dirty="0"/>
              <a:t>A significant percentage of this at-risk demographic takes oral antiplatelet agents</a:t>
            </a:r>
          </a:p>
          <a:p>
            <a:pPr>
              <a:spcBef>
                <a:spcPts val="1600"/>
              </a:spcBef>
            </a:pPr>
            <a:r>
              <a:rPr lang="en-US" altLang="en-US" dirty="0"/>
              <a:t>Antiplatelet therapies lack a direct reversal agent or antidote</a:t>
            </a:r>
          </a:p>
          <a:p>
            <a:pPr>
              <a:spcBef>
                <a:spcPts val="1600"/>
              </a:spcBef>
            </a:pPr>
            <a:r>
              <a:rPr lang="en-US" altLang="en-US" dirty="0"/>
              <a:t>The benefits of platelet transfusion have not been consistently demonstrated</a:t>
            </a:r>
          </a:p>
          <a:p>
            <a:pPr>
              <a:spcBef>
                <a:spcPts val="1600"/>
              </a:spcBef>
            </a:pPr>
            <a:r>
              <a:rPr lang="en-US" altLang="en-US" dirty="0"/>
              <a:t>Precision transfusion medicine is a critical need in TBI care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167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2AEDE130-81B5-44B3-9C1A-0C4EE394FFA5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48E761E-2EEE-1E4E-9267-E6E51B741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"/>
          <a:stretch/>
        </p:blipFill>
        <p:spPr bwMode="auto">
          <a:xfrm>
            <a:off x="200025" y="-22302"/>
            <a:ext cx="4357688" cy="251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32346" b="20247"/>
          <a:stretch/>
        </p:blipFill>
        <p:spPr>
          <a:xfrm>
            <a:off x="1076325" y="2325040"/>
            <a:ext cx="9882188" cy="2901194"/>
          </a:xfrm>
          <a:prstGeom prst="rect">
            <a:avLst/>
          </a:prstGeom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F60A0652-6F69-D8F5-5A79-E7D894FF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0189" y="5617500"/>
            <a:ext cx="5126563" cy="106813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3614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8F2FB-CB48-2F26-C3CA-D1949BEB8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B246B-2DD6-92D7-F335-0EE232A81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45201" r="30741" b="13333"/>
          <a:stretch/>
        </p:blipFill>
        <p:spPr>
          <a:xfrm>
            <a:off x="1842586" y="76200"/>
            <a:ext cx="9490432" cy="6682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8F0D0-E1C5-1427-ADCA-EDC388445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5" t="16666" r="31287" b="48256"/>
          <a:stretch>
            <a:fillRect/>
          </a:stretch>
        </p:blipFill>
        <p:spPr>
          <a:xfrm>
            <a:off x="0" y="99204"/>
            <a:ext cx="4031674" cy="35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6"/>
          <p:cNvSpPr>
            <a:spLocks noGrp="1"/>
          </p:cNvSpPr>
          <p:nvPr>
            <p:ph type="title"/>
          </p:nvPr>
        </p:nvSpPr>
        <p:spPr>
          <a:xfrm>
            <a:off x="233922" y="194686"/>
            <a:ext cx="11639210" cy="9831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libri" pitchFamily="34" charset="0"/>
                <a:cs typeface="Calibri" pitchFamily="34" charset="0"/>
              </a:rPr>
              <a:t>Trauma is now the leading cause of death under age 45 </a:t>
            </a:r>
            <a:br>
              <a:rPr lang="en-US" sz="3200" b="1" dirty="0">
                <a:latin typeface="Calibri" pitchFamily="34" charset="0"/>
                <a:cs typeface="Calibri" pitchFamily="34" charset="0"/>
              </a:rPr>
            </a:br>
            <a:r>
              <a:rPr lang="en-US" sz="3200" b="1" dirty="0">
                <a:latin typeface="Calibri" pitchFamily="34" charset="0"/>
                <a:cs typeface="Calibri" pitchFamily="34" charset="0"/>
              </a:rPr>
              <a:t>across the world and TBI accounts for half of all trauma deaths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24851" y="6122908"/>
            <a:ext cx="24003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B8022-E389-4ADC-B3EC-10D11624EF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233922" y="1203970"/>
            <a:ext cx="10201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TBI US 2.8- 4 Million/Year  World 51 Million/Year 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8F689C8-5939-3F4F-9C19-11BD268B8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2" y="1862271"/>
            <a:ext cx="9944100" cy="4064000"/>
          </a:xfrm>
          <a:prstGeom prst="rect">
            <a:avLst/>
          </a:prstGeom>
        </p:spPr>
      </p:pic>
      <p:pic>
        <p:nvPicPr>
          <p:cNvPr id="21" name="Picture 2" descr="FIG. 4.">
            <a:extLst>
              <a:ext uri="{FF2B5EF4-FFF2-40B4-BE49-F238E27FC236}">
                <a16:creationId xmlns:a16="http://schemas.microsoft.com/office/drawing/2014/main" id="{449D76B6-6815-4C48-9CFC-7D6423545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23"/>
          <a:stretch/>
        </p:blipFill>
        <p:spPr bwMode="auto">
          <a:xfrm>
            <a:off x="233921" y="1726753"/>
            <a:ext cx="4675703" cy="492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8BDE71-1268-F342-958E-B637B4C2B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9" b="19291"/>
          <a:stretch/>
        </p:blipFill>
        <p:spPr>
          <a:xfrm>
            <a:off x="5205972" y="1852080"/>
            <a:ext cx="6643554" cy="2897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D13D11-7FBF-D743-9BE8-DEB34E1F3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35" y="4784879"/>
            <a:ext cx="1869191" cy="1869191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53DAF3D2-E528-F949-91F4-55C80D6C041C}"/>
              </a:ext>
            </a:extLst>
          </p:cNvPr>
          <p:cNvSpPr/>
          <p:nvPr/>
        </p:nvSpPr>
        <p:spPr>
          <a:xfrm flipH="1">
            <a:off x="11539728" y="2225632"/>
            <a:ext cx="606146" cy="3928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>
          <a:xfrm>
            <a:off x="609600" y="198437"/>
            <a:ext cx="10515600" cy="1325563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latin typeface="+mn-lt"/>
              </a:rPr>
              <a:t>State of Affairs in Modern TBI Care</a:t>
            </a:r>
          </a:p>
        </p:txBody>
      </p:sp>
      <p:sp>
        <p:nvSpPr>
          <p:cNvPr id="3277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09600" y="1524001"/>
            <a:ext cx="10972800" cy="45259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altLang="en-US" dirty="0"/>
              <a:t>TBI is a leading cause of death and disability</a:t>
            </a:r>
          </a:p>
          <a:p>
            <a:pPr>
              <a:spcBef>
                <a:spcPts val="1600"/>
              </a:spcBef>
            </a:pPr>
            <a:r>
              <a:rPr lang="en-US" altLang="en-US" dirty="0"/>
              <a:t>TBI disproportionately affects older populations with pre-existing comorbidities</a:t>
            </a:r>
          </a:p>
          <a:p>
            <a:pPr lvl="1">
              <a:spcBef>
                <a:spcPts val="1600"/>
              </a:spcBef>
            </a:pPr>
            <a:r>
              <a:rPr lang="en-US" altLang="en-US" dirty="0"/>
              <a:t>A significant percentage of this at-risk demographic takes oral antiplatelet agents</a:t>
            </a:r>
          </a:p>
          <a:p>
            <a:pPr>
              <a:spcBef>
                <a:spcPts val="1600"/>
              </a:spcBef>
            </a:pPr>
            <a:r>
              <a:rPr lang="en-US" altLang="en-US" dirty="0"/>
              <a:t>Antiplatelet therapies lack a direct reversal agent or antidote</a:t>
            </a:r>
          </a:p>
          <a:p>
            <a:pPr>
              <a:spcBef>
                <a:spcPts val="1600"/>
              </a:spcBef>
            </a:pPr>
            <a:r>
              <a:rPr lang="en-US" altLang="en-US" dirty="0"/>
              <a:t>The benefits of platelet transfusion have not been consistently demonstrated</a:t>
            </a:r>
          </a:p>
          <a:p>
            <a:pPr>
              <a:spcBef>
                <a:spcPts val="1600"/>
              </a:spcBef>
            </a:pPr>
            <a:r>
              <a:rPr lang="en-US" altLang="en-US" dirty="0"/>
              <a:t>Precision transfusion medicine is a critical need in TBI care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195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1" y="3424166"/>
            <a:ext cx="2100760" cy="2801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4F981D-8EC5-F84B-BC7E-36B6852A9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29" b="62221"/>
          <a:stretch/>
        </p:blipFill>
        <p:spPr>
          <a:xfrm>
            <a:off x="287407" y="367335"/>
            <a:ext cx="4654967" cy="2987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3A592-197F-BF43-B5BC-FA442F01E48D}"/>
              </a:ext>
            </a:extLst>
          </p:cNvPr>
          <p:cNvSpPr txBox="1"/>
          <p:nvPr/>
        </p:nvSpPr>
        <p:spPr>
          <a:xfrm>
            <a:off x="2675851" y="5262018"/>
            <a:ext cx="286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test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&lt;15min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3E8010-A7FE-D947-90BA-55434E3B0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444" b="19344"/>
          <a:stretch/>
        </p:blipFill>
        <p:spPr>
          <a:xfrm>
            <a:off x="153139" y="6092344"/>
            <a:ext cx="5803564" cy="403184"/>
          </a:xfrm>
          <a:prstGeom prst="rect">
            <a:avLst/>
          </a:prstGeom>
        </p:spPr>
      </p:pic>
      <p:pic>
        <p:nvPicPr>
          <p:cNvPr id="10" name="Picture 2" descr="Venipuncture - Wikipedia">
            <a:extLst>
              <a:ext uri="{FF2B5EF4-FFF2-40B4-BE49-F238E27FC236}">
                <a16:creationId xmlns:a16="http://schemas.microsoft.com/office/drawing/2014/main" id="{F6E66CFF-D8C5-E04A-B791-F8DF62BB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29" y="3446025"/>
            <a:ext cx="1792497" cy="179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C7E258-A823-ED07-861A-2A2B42C4083A}"/>
              </a:ext>
            </a:extLst>
          </p:cNvPr>
          <p:cNvGrpSpPr/>
          <p:nvPr/>
        </p:nvGrpSpPr>
        <p:grpSpPr>
          <a:xfrm>
            <a:off x="6160946" y="221390"/>
            <a:ext cx="5827849" cy="6112188"/>
            <a:chOff x="112213" y="206639"/>
            <a:chExt cx="4370887" cy="45841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753CCD-6A00-B243-04DB-6A276E067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996" b="73152"/>
            <a:stretch/>
          </p:blipFill>
          <p:spPr>
            <a:xfrm>
              <a:off x="118750" y="206639"/>
              <a:ext cx="4364350" cy="10887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50F123-508F-84A2-81AC-D92D46797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0" r="1984"/>
            <a:stretch/>
          </p:blipFill>
          <p:spPr>
            <a:xfrm>
              <a:off x="112213" y="2571750"/>
              <a:ext cx="4370887" cy="15375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37E469-857F-718A-AFDE-0C653C4FA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0963" r="1996" b="22189"/>
            <a:stretch/>
          </p:blipFill>
          <p:spPr>
            <a:xfrm>
              <a:off x="118750" y="1295400"/>
              <a:ext cx="4364350" cy="108876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78D6CF7-9A8F-0854-FA5D-65EDDF318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03" t="78527" r="45849" b="17851"/>
            <a:stretch/>
          </p:blipFill>
          <p:spPr>
            <a:xfrm>
              <a:off x="118750" y="4509309"/>
              <a:ext cx="4364350" cy="2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89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32752-6C55-922A-B657-FA95FE967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974729"/>
            <a:ext cx="4940210" cy="11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93E4EB-4E28-44F5-DC73-18E1E1949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9" y="5814242"/>
            <a:ext cx="4530226" cy="1013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82A59-1567-A78F-BDD6-EEEFFF334C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000"/>
          <a:stretch>
            <a:fillRect/>
          </a:stretch>
        </p:blipFill>
        <p:spPr>
          <a:xfrm>
            <a:off x="676683" y="2090826"/>
            <a:ext cx="4120243" cy="3264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C5868-4E3E-192C-AC13-693E38D6B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018" y="986137"/>
            <a:ext cx="5804981" cy="11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B6F3B-472E-AAFA-3AEF-599CFA2F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>
          <a:xfrm>
            <a:off x="6825341" y="2074497"/>
            <a:ext cx="4120243" cy="3264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1C0FBB-A19E-570F-1755-53C5B17CB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161" y="5884643"/>
            <a:ext cx="2613919" cy="771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2C62D8-C7D7-0BCF-DDA7-3CD58F54C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743" y="6143149"/>
            <a:ext cx="1597480" cy="257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E4B0B6-B492-0429-F220-F43B47C0701B}"/>
              </a:ext>
            </a:extLst>
          </p:cNvPr>
          <p:cNvSpPr txBox="1"/>
          <p:nvPr/>
        </p:nvSpPr>
        <p:spPr>
          <a:xfrm>
            <a:off x="4326736" y="219233"/>
            <a:ext cx="3537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PAMPER Trial</a:t>
            </a:r>
          </a:p>
        </p:txBody>
      </p:sp>
    </p:spTree>
    <p:extLst>
      <p:ext uri="{BB962C8B-B14F-4D97-AF65-F5344CB8AC3E}">
        <p14:creationId xmlns:p14="http://schemas.microsoft.com/office/powerpoint/2010/main" val="405403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083"/>
            <a:ext cx="9601200" cy="1252728"/>
          </a:xfrm>
        </p:spPr>
        <p:txBody>
          <a:bodyPr/>
          <a:lstStyle/>
          <a:p>
            <a:r>
              <a:rPr lang="en-US" dirty="0"/>
              <a:t>Paradigm shifts in Trauma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D68333D-A706-D44B-9FF6-FAF9C010E3A0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189">
                <a:defRPr/>
              </a:pPr>
              <a:t>7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809B-E443-FA92-313A-E99065E27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61317"/>
            <a:ext cx="11139715" cy="1388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Multi-omics analysis of patients in the DOD-funded PAMPER trial identified an endotype of TBI patients with a </a:t>
            </a:r>
            <a:r>
              <a:rPr lang="en-US" b="1" dirty="0">
                <a:solidFill>
                  <a:srgbClr val="FF0000"/>
                </a:solidFill>
              </a:rPr>
              <a:t>45% absolute reduction in mortality with plasma resuscitation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B3429-BE1C-BFB7-105D-902B6094B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185" y="846881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E83C78F-27EF-6077-8E92-0BE1BBE923A4}"/>
              </a:ext>
            </a:extLst>
          </p:cNvPr>
          <p:cNvGrpSpPr/>
          <p:nvPr/>
        </p:nvGrpSpPr>
        <p:grpSpPr>
          <a:xfrm>
            <a:off x="457201" y="1358811"/>
            <a:ext cx="7615803" cy="2433707"/>
            <a:chOff x="611682" y="3635906"/>
            <a:chExt cx="7615803" cy="24337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A54B9F-1C71-5A7F-9535-10AD9B7C92BF}"/>
                </a:ext>
              </a:extLst>
            </p:cNvPr>
            <p:cNvGrpSpPr/>
            <p:nvPr/>
          </p:nvGrpSpPr>
          <p:grpSpPr>
            <a:xfrm>
              <a:off x="611682" y="3635906"/>
              <a:ext cx="7615803" cy="2433707"/>
              <a:chOff x="255933" y="3715302"/>
              <a:chExt cx="5372100" cy="171670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4D3CD60-5C9D-446E-B7D8-E13CC1996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933" y="3996911"/>
                <a:ext cx="5372100" cy="14351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90D43FB-493C-E54D-66EA-CE1ED86A5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933" y="3715302"/>
                <a:ext cx="2590800" cy="30480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104F21-4DB0-A191-B497-CC3EE1A64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3734" y="3812121"/>
              <a:ext cx="2945981" cy="180735"/>
            </a:xfrm>
            <a:prstGeom prst="rect">
              <a:avLst/>
            </a:prstGeom>
          </p:spPr>
        </p:pic>
      </p:grpSp>
      <p:pic>
        <p:nvPicPr>
          <p:cNvPr id="12" name="Picture 11" descr="LITES Network - LITES Network">
            <a:extLst>
              <a:ext uri="{FF2B5EF4-FFF2-40B4-BE49-F238E27FC236}">
                <a16:creationId xmlns:a16="http://schemas.microsoft.com/office/drawing/2014/main" id="{90E366C0-3983-59D1-02EF-76A2239CA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648" y="5410347"/>
            <a:ext cx="2625153" cy="138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F5F93-40ED-DCAA-E512-8E53276D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68333D-A706-D44B-9FF6-FAF9C010E3A0}" type="slidenum">
              <a:rPr lang="en-US">
                <a:solidFill>
                  <a:prstClr val="black">
                    <a:tint val="95000"/>
                  </a:prstClr>
                </a:solidFill>
                <a:latin typeface="Calibri" panose="020F0502020204030204"/>
              </a:rPr>
              <a:pPr defTabSz="914377">
                <a:defRPr/>
              </a:pPr>
              <a:t>8</a:t>
            </a:fld>
            <a:endParaRPr lang="en-US" dirty="0">
              <a:solidFill>
                <a:prstClr val="black">
                  <a:tint val="9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640CE-2B60-11C1-32F1-610FE4B73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26" y="957766"/>
            <a:ext cx="9646460" cy="44696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BC73A7-FE47-3262-86B5-0B5ADB45B167}"/>
              </a:ext>
            </a:extLst>
          </p:cNvPr>
          <p:cNvSpPr txBox="1"/>
          <p:nvPr/>
        </p:nvSpPr>
        <p:spPr>
          <a:xfrm>
            <a:off x="2350697" y="5614355"/>
            <a:ext cx="7490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Helvetica" pitchFamily="2" charset="0"/>
              </a:rPr>
              <a:t>A ‘‘systemic storm’’ pattern with release of 1,061 markers, together with a pattern suggestive of the ‘‘massive consumption’’ of 892 constitutive circulating markers, is identified in the acute phase post-trauma.</a:t>
            </a: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DDEC70-7BB0-5F48-7470-53DB26CDD590}"/>
              </a:ext>
            </a:extLst>
          </p:cNvPr>
          <p:cNvSpPr/>
          <p:nvPr/>
        </p:nvSpPr>
        <p:spPr>
          <a:xfrm>
            <a:off x="142506" y="254360"/>
            <a:ext cx="11759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4000" b="1" dirty="0">
                <a:solidFill>
                  <a:srgbClr val="011893"/>
                </a:solidFill>
                <a:latin typeface="Calibri" panose="020F0502020204030204"/>
                <a:ea typeface="Avenir Book" charset="0"/>
                <a:cs typeface="Avenir Book" charset="0"/>
              </a:rPr>
              <a:t>30-d mortality-related signatures (endotypes)</a:t>
            </a:r>
          </a:p>
        </p:txBody>
      </p:sp>
    </p:spTree>
    <p:extLst>
      <p:ext uri="{BB962C8B-B14F-4D97-AF65-F5344CB8AC3E}">
        <p14:creationId xmlns:p14="http://schemas.microsoft.com/office/powerpoint/2010/main" val="258560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0489DA-DF46-2A7E-4F1A-3CD418411E4E}"/>
              </a:ext>
            </a:extLst>
          </p:cNvPr>
          <p:cNvSpPr txBox="1"/>
          <p:nvPr/>
        </p:nvSpPr>
        <p:spPr>
          <a:xfrm>
            <a:off x="120443" y="6001961"/>
            <a:ext cx="1171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b="1" i="1" dirty="0">
                <a:solidFill>
                  <a:srgbClr val="44546A"/>
                </a:solidFill>
                <a:latin typeface="Helvetica" pitchFamily="2" charset="0"/>
              </a:rPr>
              <a:t>Only endotype 2-TBI patients with high UCHL1 levels benefit from early plasma</a:t>
            </a:r>
          </a:p>
          <a:p>
            <a:pPr defTabSz="914377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AA0F4A-0880-36F0-8DB0-4E96E1E70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30" y="1235866"/>
            <a:ext cx="4213471" cy="4660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A11BB-B975-86EB-81A0-677FD541C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59" y="1235866"/>
            <a:ext cx="4559788" cy="4355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280919-8281-D73D-906F-D2B6FF0EACBE}"/>
              </a:ext>
            </a:extLst>
          </p:cNvPr>
          <p:cNvSpPr txBox="1"/>
          <p:nvPr/>
        </p:nvSpPr>
        <p:spPr>
          <a:xfrm>
            <a:off x="231903" y="866533"/>
            <a:ext cx="502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Frequency of features selected by machine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3B94E-4C4E-68D2-518C-46044A427E3A}"/>
              </a:ext>
            </a:extLst>
          </p:cNvPr>
          <p:cNvSpPr txBox="1"/>
          <p:nvPr/>
        </p:nvSpPr>
        <p:spPr>
          <a:xfrm>
            <a:off x="6096001" y="883839"/>
            <a:ext cx="401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ROC for predictive models of Endotype-2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89983E-338B-7F41-A84B-96DB4810153E}"/>
              </a:ext>
            </a:extLst>
          </p:cNvPr>
          <p:cNvSpPr/>
          <p:nvPr/>
        </p:nvSpPr>
        <p:spPr>
          <a:xfrm>
            <a:off x="142506" y="254360"/>
            <a:ext cx="12049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4000" b="1" dirty="0">
                <a:solidFill>
                  <a:srgbClr val="011893"/>
                </a:solidFill>
                <a:latin typeface="Calibri" panose="020F0502020204030204"/>
                <a:ea typeface="Avenir Book" charset="0"/>
                <a:cs typeface="Avenir Book" charset="0"/>
              </a:rPr>
              <a:t>Correlation b/w Multi-omics and Blood B</a:t>
            </a:r>
            <a:r>
              <a:rPr lang="en-US" sz="4000" b="1" dirty="0" err="1">
                <a:solidFill>
                  <a:srgbClr val="011893"/>
                </a:solidFill>
                <a:latin typeface="Calibri" panose="020F0502020204030204"/>
                <a:ea typeface="Avenir Book" charset="0"/>
                <a:cs typeface="Avenir Book" charset="0"/>
              </a:rPr>
              <a:t>iomakers</a:t>
            </a:r>
            <a:endParaRPr lang="en-US" sz="4000" b="1" dirty="0">
              <a:solidFill>
                <a:srgbClr val="011893"/>
              </a:solidFill>
              <a:latin typeface="Calibri" panose="020F0502020204030204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d87fd2300a41c091719d10"/>
  <p:tag name="SETTINGSKEY" val="66d87fd2300a41c091719d10_1725467930407"/>
  <p:tag name="TRANSPARENTBACKGROUND" val="false"/>
  <p:tag name="VERSION" val="1725467821472"/>
  <p:tag name="TITLE" val="Untitled"/>
  <p:tag name="CREATORNAME" val="Jack Killinger"/>
  <p:tag name="DATEINSERTED" val="17254679306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d87fd2300a41c091719d10"/>
  <p:tag name="SETTINGSKEY" val="66d87fd2300a41c091719d10_1725467930407"/>
  <p:tag name="TRANSPARENTBACKGROUND" val="false"/>
  <p:tag name="VERSION" val="1725467821472"/>
  <p:tag name="TITLE" val="Untitled"/>
  <p:tag name="CREATORNAME" val="Jack Killinger"/>
  <p:tag name="DATEINSERTED" val="17254679306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d87fd2300a41c091719d10"/>
  <p:tag name="SETTINGSKEY" val="66d87fd2300a41c091719d10_1725643200171"/>
  <p:tag name="TRANSPARENTBACKGROUND" val="false"/>
  <p:tag name="VERSION" val="1725643183514"/>
  <p:tag name="FIGURESLIDEID" val="63aba0a6-88c7-46da-a227-73b8219870f9"/>
  <p:tag name="TITLE" val="Untitled"/>
  <p:tag name="CREATORNAME" val="Jack Killinger"/>
  <p:tag name="DATEINSERTED" val="17256432005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d87fd2300a41c091719d10"/>
  <p:tag name="SETTINGSKEY" val="66d87fd2300a41c091719d10_1725478084762"/>
  <p:tag name="TRANSPARENTBACKGROUND" val="false"/>
  <p:tag name="VERSION" val="1725478074363"/>
  <p:tag name="FIGURESLIDEID" val="b107dfc1-8545-42b7-b52b-3f257e1d7846"/>
  <p:tag name="TITLE" val="Untitled"/>
  <p:tag name="DATEINSERTED" val="17254780849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d87fd2300a41c091719d10"/>
  <p:tag name="SETTINGSKEY" val="66d87fd2300a41c091719d10_1725478178129"/>
  <p:tag name="TRANSPARENTBACKGROUND" val="false"/>
  <p:tag name="VERSION" val="1725478074363"/>
  <p:tag name="FIGURESLIDEID" val="1ba0d1f8-6289-4fad-92e1-2fbdfe462edf"/>
  <p:tag name="TITLE" val="Untitled"/>
  <p:tag name="DATEINSERTED" val="172547817829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0" i="0" u="none" strike="noStrike" dirty="0" smtClean="0">
            <a:solidFill>
              <a:srgbClr val="212121"/>
            </a:solidFill>
            <a:effectLst/>
            <a:latin typeface="BlinkMacSystemFon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presentation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F74850A86974987BD17ED137103F6" ma:contentTypeVersion="20" ma:contentTypeDescription="Create a new document." ma:contentTypeScope="" ma:versionID="9f4ad4681db88e0275b375d36a6284da">
  <xsd:schema xmlns:xsd="http://www.w3.org/2001/XMLSchema" xmlns:xs="http://www.w3.org/2001/XMLSchema" xmlns:p="http://schemas.microsoft.com/office/2006/metadata/properties" xmlns:ns1="http://schemas.microsoft.com/sharepoint/v3" xmlns:ns2="47f86385-5faa-4594-8ecf-f9ce1cbeefe1" xmlns:ns3="421351a6-a665-477f-9f85-df069f1fe2c7" targetNamespace="http://schemas.microsoft.com/office/2006/metadata/properties" ma:root="true" ma:fieldsID="c810b0f7e468e5976f248f8e7a329626" ns1:_="" ns2:_="" ns3:_="">
    <xsd:import namespace="http://schemas.microsoft.com/sharepoint/v3"/>
    <xsd:import namespace="47f86385-5faa-4594-8ecf-f9ce1cbeefe1"/>
    <xsd:import namespace="421351a6-a665-477f-9f85-df069f1fe2c7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86385-5faa-4594-8ecf-f9ce1cbeefe1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description="Office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description="Office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description="Office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7fc2be9-b7d4-4faa-9768-1e0dd150f0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351a6-a665-477f-9f85-df069f1fe2c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45ba439-3d40-4577-ab65-4f589cb3ecc9}" ma:internalName="TaxCatchAll" ma:showField="CatchAllData" ma:web="421351a6-a665-477f-9f85-df069f1fe2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1351a6-a665-477f-9f85-df069f1fe2c7" xsi:nil="true"/>
    <MigrationWizIdDocumentLibraryPermissions xmlns="47f86385-5faa-4594-8ecf-f9ce1cbeefe1" xsi:nil="true"/>
    <MigrationWizIdPermissions xmlns="47f86385-5faa-4594-8ecf-f9ce1cbeefe1" xsi:nil="true"/>
    <MigrationWizIdSecurityGroups xmlns="47f86385-5faa-4594-8ecf-f9ce1cbeefe1" xsi:nil="true"/>
    <MigrationWizId xmlns="47f86385-5faa-4594-8ecf-f9ce1cbeefe1" xsi:nil="true"/>
    <lcf76f155ced4ddcb4097134ff3c332f xmlns="47f86385-5faa-4594-8ecf-f9ce1cbeefe1">
      <Terms xmlns="http://schemas.microsoft.com/office/infopath/2007/PartnerControls"/>
    </lcf76f155ced4ddcb4097134ff3c332f>
    <MigrationWizIdPermissionLevels xmlns="47f86385-5faa-4594-8ecf-f9ce1cbeefe1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E9610FE-686E-452A-8B4D-4B7022E8EF31}"/>
</file>

<file path=customXml/itemProps2.xml><?xml version="1.0" encoding="utf-8"?>
<ds:datastoreItem xmlns:ds="http://schemas.openxmlformats.org/officeDocument/2006/customXml" ds:itemID="{0EBD31F9-80B5-46F1-9A65-6A845B1153C7}"/>
</file>

<file path=customXml/itemProps3.xml><?xml version="1.0" encoding="utf-8"?>
<ds:datastoreItem xmlns:ds="http://schemas.openxmlformats.org/officeDocument/2006/customXml" ds:itemID="{40662BEE-E187-4961-AAD8-DC1CE5ED3005}"/>
</file>

<file path=docProps/app.xml><?xml version="1.0" encoding="utf-8"?>
<Properties xmlns="http://schemas.openxmlformats.org/officeDocument/2006/extended-properties" xmlns:vt="http://schemas.openxmlformats.org/officeDocument/2006/docPropsVTypes">
  <TotalTime>30071</TotalTime>
  <Words>1975</Words>
  <Application>Microsoft Office PowerPoint</Application>
  <PresentationFormat>Widescreen</PresentationFormat>
  <Paragraphs>564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ArialMT</vt:lpstr>
      <vt:lpstr>Avenir Book</vt:lpstr>
      <vt:lpstr>Calibri</vt:lpstr>
      <vt:lpstr>Calibri Light</vt:lpstr>
      <vt:lpstr>Corbel</vt:lpstr>
      <vt:lpstr>Helvetica</vt:lpstr>
      <vt:lpstr>Lub Dub Medium</vt:lpstr>
      <vt:lpstr>Lucida Grande</vt:lpstr>
      <vt:lpstr>Wingdings</vt:lpstr>
      <vt:lpstr>Wingdings 2</vt:lpstr>
      <vt:lpstr>Wingdings 3</vt:lpstr>
      <vt:lpstr>Office Theme</vt:lpstr>
      <vt:lpstr>3_presentation_blue</vt:lpstr>
      <vt:lpstr>1_Office Theme</vt:lpstr>
      <vt:lpstr>2_Office Theme</vt:lpstr>
      <vt:lpstr>Platelet Therapy in Traumatic Brain Injury</vt:lpstr>
      <vt:lpstr>Public Health Burden of TBI</vt:lpstr>
      <vt:lpstr>Trauma is now the leading cause of death under age 45  across the world and TBI accounts for half of all trauma deaths </vt:lpstr>
      <vt:lpstr>State of Affairs in Modern TBI Care</vt:lpstr>
      <vt:lpstr>PowerPoint Presentation</vt:lpstr>
      <vt:lpstr>PowerPoint Presentation</vt:lpstr>
      <vt:lpstr>Paradigm shifts in Trauma Care</vt:lpstr>
      <vt:lpstr>PowerPoint Presentation</vt:lpstr>
      <vt:lpstr>PowerPoint Presentation</vt:lpstr>
      <vt:lpstr>PowerPoint Presentation</vt:lpstr>
      <vt:lpstr>Unanswered questions in TBI re: platelets</vt:lpstr>
      <vt:lpstr>PowerPoint Presentation</vt:lpstr>
      <vt:lpstr>Cold Stored Platelet for Traumatic Brain Injury (CriSP-TBI) Trial </vt:lpstr>
      <vt:lpstr>PowerPoint Presentation</vt:lpstr>
      <vt:lpstr>Decreased rate of NSGY intervention in cold stored platelet arm</vt:lpstr>
      <vt:lpstr>CRISP-TBI Conclusions</vt:lpstr>
      <vt:lpstr>PowerPoint Presentation</vt:lpstr>
      <vt:lpstr>PowerPoint Presentation</vt:lpstr>
      <vt:lpstr>PowerPoint Presentation</vt:lpstr>
      <vt:lpstr>Thromboelastography (TEG6s) with platelet mapping (TEG-PM)</vt:lpstr>
      <vt:lpstr>PowerPoint Presentation</vt:lpstr>
      <vt:lpstr>PowerPoint Presentation</vt:lpstr>
      <vt:lpstr>Unanswered questions in TBI re: platelets</vt:lpstr>
      <vt:lpstr>State of Affairs in Modern TBI Care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Okonkwo, David O</dc:creator>
  <cp:lastModifiedBy>Christina Chase</cp:lastModifiedBy>
  <cp:revision>245</cp:revision>
  <dcterms:created xsi:type="dcterms:W3CDTF">2020-05-05T05:42:30Z</dcterms:created>
  <dcterms:modified xsi:type="dcterms:W3CDTF">2026-02-17T19:32:35Z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4b1be8-281e-475d-98b0-21c3457e5a46_Enabled">
    <vt:lpwstr>true</vt:lpwstr>
  </property>
  <property fmtid="{D5CDD505-2E9C-101B-9397-08002B2CF9AE}" pid="3" name="MSIP_Label_5e4b1be8-281e-475d-98b0-21c3457e5a46_SetDate">
    <vt:lpwstr>2022-10-10T02:17:51Z</vt:lpwstr>
  </property>
  <property fmtid="{D5CDD505-2E9C-101B-9397-08002B2CF9AE}" pid="4" name="MSIP_Label_5e4b1be8-281e-475d-98b0-21c3457e5a46_Method">
    <vt:lpwstr>Standard</vt:lpwstr>
  </property>
  <property fmtid="{D5CDD505-2E9C-101B-9397-08002B2CF9AE}" pid="5" name="MSIP_Label_5e4b1be8-281e-475d-98b0-21c3457e5a46_Name">
    <vt:lpwstr>Public</vt:lpwstr>
  </property>
  <property fmtid="{D5CDD505-2E9C-101B-9397-08002B2CF9AE}" pid="6" name="MSIP_Label_5e4b1be8-281e-475d-98b0-21c3457e5a46_SiteId">
    <vt:lpwstr>8b3dd73e-4e72-4679-b191-56da1588712b</vt:lpwstr>
  </property>
  <property fmtid="{D5CDD505-2E9C-101B-9397-08002B2CF9AE}" pid="7" name="MSIP_Label_5e4b1be8-281e-475d-98b0-21c3457e5a46_ActionId">
    <vt:lpwstr>915c103c-a35b-4044-88f7-d9e03d8f54eb</vt:lpwstr>
  </property>
  <property fmtid="{D5CDD505-2E9C-101B-9397-08002B2CF9AE}" pid="8" name="MSIP_Label_5e4b1be8-281e-475d-98b0-21c3457e5a46_ContentBits">
    <vt:lpwstr>0</vt:lpwstr>
  </property>
  <property fmtid="{D5CDD505-2E9C-101B-9397-08002B2CF9AE}" pid="9" name="ContentTypeId">
    <vt:lpwstr>0x010100C93F74850A86974987BD17ED137103F6</vt:lpwstr>
  </property>
</Properties>
</file>