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4.xml" ContentType="application/vnd.openxmlformats-officedocument.theme+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0.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1.xml" ContentType="application/vnd.openxmlformats-officedocument.presentationml.tags+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2.xml" ContentType="application/vnd.openxmlformats-officedocument.presentationml.tags+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33.xml" ContentType="application/vnd.openxmlformats-officedocument.presentationml.tags+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 id="2147483682" r:id="rId6"/>
  </p:sldMasterIdLst>
  <p:notesMasterIdLst>
    <p:notesMasterId r:id="rId17"/>
  </p:notesMasterIdLst>
  <p:sldIdLst>
    <p:sldId id="2147378439" r:id="rId7"/>
    <p:sldId id="2147378959" r:id="rId8"/>
    <p:sldId id="2147378424" r:id="rId9"/>
    <p:sldId id="2147378933" r:id="rId10"/>
    <p:sldId id="2147378957" r:id="rId11"/>
    <p:sldId id="2147378958" r:id="rId12"/>
    <p:sldId id="2147378937" r:id="rId13"/>
    <p:sldId id="2147378938" r:id="rId14"/>
    <p:sldId id="2147378939" r:id="rId15"/>
    <p:sldId id="2147378960" r:id="rId1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B5A1D0"/>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F55BF9-9FE8-41B9-B3F9-83A18C6521DB}" v="1" dt="2025-04-10T06:40:56.480"/>
    <p1510:client id="{F339CCE8-900A-4073-A13B-B59C8A04227D}" v="1521" dt="2025-04-10T06:01:11.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55" autoAdjust="0"/>
    <p:restoredTop sz="94772" autoAdjust="0"/>
  </p:normalViewPr>
  <p:slideViewPr>
    <p:cSldViewPr snapToGrid="0">
      <p:cViewPr varScale="1">
        <p:scale>
          <a:sx n="151" d="100"/>
          <a:sy n="151" d="100"/>
        </p:scale>
        <p:origin x="12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noProof="0" dirty="0">
                <a:solidFill>
                  <a:schemeClr val="bg1"/>
                </a:solidFill>
              </a:rPr>
              <a:t>Scoring of ESRS topics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tx>
            <c:strRef>
              <c:f>Sheet1!$C$1</c:f>
              <c:strCache>
                <c:ptCount val="1"/>
                <c:pt idx="0">
                  <c:v>Y-Values</c:v>
                </c:pt>
              </c:strCache>
            </c:strRef>
          </c:tx>
          <c:spPr>
            <a:ln w="19050" cap="rnd">
              <a:noFill/>
              <a:round/>
            </a:ln>
            <a:effectLst/>
          </c:spPr>
          <c:marker>
            <c:symbol val="circle"/>
            <c:size val="5"/>
            <c:spPr>
              <a:noFill/>
              <a:ln w="9525">
                <a:noFill/>
              </a:ln>
              <a:effectLst/>
            </c:spPr>
          </c:marker>
          <c:dPt>
            <c:idx val="0"/>
            <c:marker>
              <c:symbol val="circle"/>
              <c:size val="5"/>
              <c:spPr>
                <a:noFill/>
                <a:ln w="9525">
                  <a:noFill/>
                </a:ln>
                <a:effectLst/>
              </c:spPr>
            </c:marker>
            <c:bubble3D val="0"/>
            <c:spPr>
              <a:ln w="19050" cap="rnd">
                <a:solidFill>
                  <a:schemeClr val="bg1"/>
                </a:solidFill>
                <a:round/>
              </a:ln>
              <a:effectLst/>
            </c:spPr>
            <c:extLst>
              <c:ext xmlns:c16="http://schemas.microsoft.com/office/drawing/2014/chart" uri="{C3380CC4-5D6E-409C-BE32-E72D297353CC}">
                <c16:uniqueId val="{00000001-F689-4656-948D-20954226747E}"/>
              </c:ext>
            </c:extLst>
          </c:dPt>
          <c:xVal>
            <c:numRef>
              <c:f>Sheet1!$B$2:$B$4</c:f>
              <c:numCache>
                <c:formatCode>General</c:formatCode>
                <c:ptCount val="3"/>
                <c:pt idx="0">
                  <c:v>22</c:v>
                </c:pt>
              </c:numCache>
            </c:numRef>
          </c:xVal>
          <c:yVal>
            <c:numRef>
              <c:f>Sheet1!$C$2:$C$4</c:f>
              <c:numCache>
                <c:formatCode>General</c:formatCode>
                <c:ptCount val="3"/>
                <c:pt idx="0">
                  <c:v>22</c:v>
                </c:pt>
              </c:numCache>
            </c:numRef>
          </c:yVal>
          <c:smooth val="0"/>
          <c:extLst>
            <c:ext xmlns:c16="http://schemas.microsoft.com/office/drawing/2014/chart" uri="{C3380CC4-5D6E-409C-BE32-E72D297353CC}">
              <c16:uniqueId val="{00000000-F689-4656-948D-20954226747E}"/>
            </c:ext>
          </c:extLst>
        </c:ser>
        <c:dLbls>
          <c:showLegendKey val="0"/>
          <c:showVal val="0"/>
          <c:showCatName val="0"/>
          <c:showSerName val="0"/>
          <c:showPercent val="0"/>
          <c:showBubbleSize val="0"/>
        </c:dLbls>
        <c:axId val="86528304"/>
        <c:axId val="86534544"/>
      </c:scatterChart>
      <c:valAx>
        <c:axId val="86528304"/>
        <c:scaling>
          <c:orientation val="minMax"/>
          <c:max val="3"/>
        </c:scaling>
        <c:delete val="0"/>
        <c:axPos val="b"/>
        <c:majorGridlines>
          <c:spPr>
            <a:ln w="9525" cap="flat" cmpd="sng" algn="ctr">
              <a:solidFill>
                <a:schemeClr val="tx1">
                  <a:lumMod val="15000"/>
                  <a:lumOff val="85000"/>
                </a:schemeClr>
              </a:solidFill>
              <a:round/>
            </a:ln>
            <a:effectLst/>
          </c:spPr>
        </c:majorGridlines>
        <c:numFmt formatCode="@" sourceLinked="0"/>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crossAx val="86534544"/>
        <c:crosses val="autoZero"/>
        <c:crossBetween val="midCat"/>
        <c:majorUnit val="1"/>
      </c:valAx>
      <c:valAx>
        <c:axId val="86534544"/>
        <c:scaling>
          <c:orientation val="minMax"/>
          <c:max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crossAx val="86528304"/>
        <c:crossesAt val="0"/>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alpha val="98000"/>
        </a:schemeClr>
      </a:solid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noProof="0" dirty="0">
                <a:solidFill>
                  <a:schemeClr val="bg1"/>
                </a:solidFill>
              </a:rPr>
              <a:t>Scoring of ESRS sub-topics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nb-NO"/>
        </a:p>
      </c:txPr>
    </c:title>
    <c:autoTitleDeleted val="0"/>
    <c:plotArea>
      <c:layout/>
      <c:scatterChart>
        <c:scatterStyle val="lineMarker"/>
        <c:varyColors val="0"/>
        <c:ser>
          <c:idx val="0"/>
          <c:order val="0"/>
          <c:tx>
            <c:strRef>
              <c:f>Sheet1!$C$1</c:f>
              <c:strCache>
                <c:ptCount val="1"/>
                <c:pt idx="0">
                  <c:v>Y-Values</c:v>
                </c:pt>
              </c:strCache>
            </c:strRef>
          </c:tx>
          <c:spPr>
            <a:ln w="19050" cap="rnd">
              <a:noFill/>
              <a:round/>
            </a:ln>
            <a:effectLst/>
          </c:spPr>
          <c:marker>
            <c:symbol val="circle"/>
            <c:size val="5"/>
            <c:spPr>
              <a:noFill/>
              <a:ln w="9525">
                <a:noFill/>
              </a:ln>
              <a:effectLst/>
            </c:spPr>
          </c:marker>
          <c:dPt>
            <c:idx val="0"/>
            <c:marker>
              <c:symbol val="circle"/>
              <c:size val="5"/>
              <c:spPr>
                <a:noFill/>
                <a:ln w="9525">
                  <a:noFill/>
                </a:ln>
                <a:effectLst/>
              </c:spPr>
            </c:marker>
            <c:bubble3D val="0"/>
            <c:spPr>
              <a:ln w="19050" cap="rnd">
                <a:solidFill>
                  <a:schemeClr val="bg1"/>
                </a:solidFill>
                <a:round/>
              </a:ln>
              <a:effectLst/>
            </c:spPr>
            <c:extLst>
              <c:ext xmlns:c16="http://schemas.microsoft.com/office/drawing/2014/chart" uri="{C3380CC4-5D6E-409C-BE32-E72D297353CC}">
                <c16:uniqueId val="{00000001-F689-4656-948D-20954226747E}"/>
              </c:ext>
            </c:extLst>
          </c:dPt>
          <c:xVal>
            <c:numRef>
              <c:f>Sheet1!$B$2:$B$4</c:f>
              <c:numCache>
                <c:formatCode>General</c:formatCode>
                <c:ptCount val="3"/>
                <c:pt idx="0">
                  <c:v>22</c:v>
                </c:pt>
              </c:numCache>
            </c:numRef>
          </c:xVal>
          <c:yVal>
            <c:numRef>
              <c:f>Sheet1!$C$2:$C$4</c:f>
              <c:numCache>
                <c:formatCode>General</c:formatCode>
                <c:ptCount val="3"/>
                <c:pt idx="0">
                  <c:v>22</c:v>
                </c:pt>
              </c:numCache>
            </c:numRef>
          </c:yVal>
          <c:smooth val="0"/>
          <c:extLst>
            <c:ext xmlns:c16="http://schemas.microsoft.com/office/drawing/2014/chart" uri="{C3380CC4-5D6E-409C-BE32-E72D297353CC}">
              <c16:uniqueId val="{00000000-F689-4656-948D-20954226747E}"/>
            </c:ext>
          </c:extLst>
        </c:ser>
        <c:dLbls>
          <c:showLegendKey val="0"/>
          <c:showVal val="0"/>
          <c:showCatName val="0"/>
          <c:showSerName val="0"/>
          <c:showPercent val="0"/>
          <c:showBubbleSize val="0"/>
        </c:dLbls>
        <c:axId val="86528304"/>
        <c:axId val="86534544"/>
      </c:scatterChart>
      <c:valAx>
        <c:axId val="86528304"/>
        <c:scaling>
          <c:orientation val="minMax"/>
          <c:max val="3"/>
        </c:scaling>
        <c:delete val="0"/>
        <c:axPos val="b"/>
        <c:majorGridlines>
          <c:spPr>
            <a:ln w="9525" cap="flat" cmpd="sng" algn="ctr">
              <a:solidFill>
                <a:schemeClr val="tx1">
                  <a:lumMod val="15000"/>
                  <a:lumOff val="85000"/>
                </a:schemeClr>
              </a:solidFill>
              <a:round/>
            </a:ln>
            <a:effectLst/>
          </c:spPr>
        </c:majorGridlines>
        <c:numFmt formatCode="@" sourceLinked="0"/>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crossAx val="86534544"/>
        <c:crosses val="autoZero"/>
        <c:crossBetween val="midCat"/>
        <c:majorUnit val="1"/>
      </c:valAx>
      <c:valAx>
        <c:axId val="86534544"/>
        <c:scaling>
          <c:orientation val="minMax"/>
          <c:max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crossAx val="86528304"/>
        <c:crossesAt val="0"/>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alpha val="98000"/>
        </a:schemeClr>
      </a:solid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accent2"/>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accent2"/>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1">
            <a:lumMod val="8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accent2"/>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1">
            <a:lumMod val="8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bg1">
            <a:lumMod val="85000"/>
          </a:schemeClr>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2">
            <a:lumMod val="7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2">
            <a:lumMod val="7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1">
            <a:lumMod val="8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bg1">
            <a:lumMod val="85000"/>
          </a:schemeClr>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2">
            <a:lumMod val="7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1">
            <a:lumMod val="8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bg1">
            <a:lumMod val="85000"/>
          </a:schemeClr>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1">
            <a:lumMod val="8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2">
            <a:lumMod val="7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2">
            <a:lumMod val="7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bg2">
            <a:lumMod val="75000"/>
          </a:schemeClr>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1">
            <a:lumMod val="8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2">
            <a:lumMod val="7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2">
            <a:lumMod val="7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nb-NO" sz="1600"/>
        </a:p>
      </dgm:t>
    </dgm:pt>
    <dgm:pt modelId="{E8AA314F-7030-4164-A6A1-D053A5FBC382}" type="sibTrans" cxnId="{4CAE4FA9-58D0-46A4-B93B-252A09996DEA}">
      <dgm:prSet/>
      <dgm:spPr/>
      <dgm:t>
        <a:bodyPr/>
        <a:lstStyle/>
        <a:p>
          <a:endParaRPr lang="nb-NO" sz="1600"/>
        </a:p>
      </dgm:t>
    </dgm:pt>
    <dgm:pt modelId="{4818F43B-523F-4DEE-B695-FFE9896D7969}">
      <dgm:prSet phldrT="[Text]" custT="1"/>
      <dgm:spPr>
        <a:solidFill>
          <a:schemeClr val="bg2">
            <a:lumMod val="75000"/>
          </a:schemeClr>
        </a:solidFill>
      </dgm:spPr>
      <dgm:t>
        <a:bodyPr/>
        <a:lstStyle/>
        <a:p>
          <a:r>
            <a:rPr lang="en-US" sz="400" noProof="0" dirty="0"/>
            <a:t>Customer</a:t>
          </a:r>
        </a:p>
      </dgm:t>
    </dgm:pt>
    <dgm:pt modelId="{5E61E2C1-B3AB-4B06-BE0A-D3529AA9A935}" type="parTrans" cxnId="{B459BD97-722F-4178-9A21-530DB4E969F8}">
      <dgm:prSet/>
      <dgm:spPr/>
      <dgm:t>
        <a:bodyPr/>
        <a:lstStyle/>
        <a:p>
          <a:endParaRPr lang="nb-NO" sz="1600"/>
        </a:p>
      </dgm:t>
    </dgm:pt>
    <dgm:pt modelId="{B5620133-50ED-468C-A566-4A9CEC1B720A}" type="sibTrans" cxnId="{B459BD97-722F-4178-9A21-530DB4E969F8}">
      <dgm:prSet/>
      <dgm:spPr/>
      <dgm:t>
        <a:bodyPr/>
        <a:lstStyle/>
        <a:p>
          <a:endParaRPr lang="nb-NO" sz="1600"/>
        </a:p>
      </dgm:t>
    </dgm:pt>
    <dgm:pt modelId="{B9BAAE3E-D371-4E01-88CB-E4D9F55815E7}">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Internal</a:t>
          </a:r>
          <a:r>
            <a:rPr lang="en-US" sz="400" kern="1200" noProof="0" dirty="0"/>
            <a:t> operations</a:t>
          </a:r>
          <a:endParaRPr lang="en-US" sz="400" kern="1200" noProof="0" dirty="0">
            <a:solidFill>
              <a:prstClr val="white"/>
            </a:solidFill>
            <a:latin typeface="Inter Medium"/>
            <a:ea typeface="+mn-ea"/>
            <a:cs typeface="+mn-cs"/>
          </a:endParaRPr>
        </a:p>
      </dgm:t>
    </dgm:pt>
    <dgm:pt modelId="{8631591C-5C7E-49B2-AF97-B5227F6C08C1}" type="parTrans" cxnId="{AFADD1C7-1B5F-491D-A3DE-FFAA7C724DCC}">
      <dgm:prSet/>
      <dgm:spPr/>
      <dgm:t>
        <a:bodyPr/>
        <a:lstStyle/>
        <a:p>
          <a:endParaRPr lang="nb-NO" sz="1600"/>
        </a:p>
      </dgm:t>
    </dgm:pt>
    <dgm:pt modelId="{A0B961C0-BF6B-4645-B03E-DCCCFD578996}" type="sibTrans" cxnId="{AFADD1C7-1B5F-491D-A3DE-FFAA7C724DCC}">
      <dgm:prSet/>
      <dgm:spPr/>
      <dgm:t>
        <a:bodyPr/>
        <a:lstStyle/>
        <a:p>
          <a:endParaRPr lang="nb-NO" sz="1600"/>
        </a:p>
      </dgm:t>
    </dgm:pt>
    <dgm:pt modelId="{24ED8D81-34F8-4079-9187-22EB00F66B12}">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Travel</a:t>
          </a:r>
        </a:p>
      </dgm:t>
    </dgm:pt>
    <dgm:pt modelId="{74ED6EE2-3DAD-469D-9BF3-8B1BE9F0DB5F}" type="parTrans" cxnId="{438CA557-76E9-48F0-8FB9-66190BEB9A58}">
      <dgm:prSet/>
      <dgm:spPr/>
      <dgm:t>
        <a:bodyPr/>
        <a:lstStyle/>
        <a:p>
          <a:endParaRPr lang="nb-NO" sz="1600"/>
        </a:p>
      </dgm:t>
    </dgm:pt>
    <dgm:pt modelId="{71E386D1-2523-4F20-A102-5FBE8F6F0F28}" type="sibTrans" cxnId="{438CA557-76E9-48F0-8FB9-66190BEB9A58}">
      <dgm:prSet/>
      <dgm:spPr/>
      <dgm:t>
        <a:bodyPr/>
        <a:lstStyle/>
        <a:p>
          <a:endParaRPr lang="nb-NO" sz="160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nb-NO" sz="1600"/>
        </a:p>
      </dgm:t>
    </dgm:pt>
    <dgm:pt modelId="{D21FDA6A-DA7D-4126-98BC-8ECB5D538FEA}" type="sibTrans" cxnId="{EB018CD6-0AC7-40A6-A69D-F8C976B33B45}">
      <dgm:prSet/>
      <dgm:spPr/>
      <dgm:t>
        <a:bodyPr/>
        <a:lstStyle/>
        <a:p>
          <a:endParaRPr lang="nb-NO" sz="1600"/>
        </a:p>
      </dgm:t>
    </dgm:pt>
    <dgm:pt modelId="{989AD6FA-9BC1-4EBC-87F8-259858A28CF7}">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Procurement</a:t>
          </a:r>
        </a:p>
      </dgm:t>
    </dgm:pt>
    <dgm:pt modelId="{7A9623B2-3EA4-48F5-BC4B-84B7D93029A5}" type="parTrans" cxnId="{A98A03A5-9530-45EA-8442-16AD5F23F7E7}">
      <dgm:prSet/>
      <dgm:spPr/>
      <dgm:t>
        <a:bodyPr/>
        <a:lstStyle/>
        <a:p>
          <a:endParaRPr lang="nb-NO" sz="1600"/>
        </a:p>
      </dgm:t>
    </dgm:pt>
    <dgm:pt modelId="{799C8CA4-EB52-43AD-B019-A49430738BF7}" type="sibTrans" cxnId="{A98A03A5-9530-45EA-8442-16AD5F23F7E7}">
      <dgm:prSet/>
      <dgm:spPr/>
      <dgm:t>
        <a:bodyPr/>
        <a:lstStyle/>
        <a:p>
          <a:endParaRPr lang="nb-NO" sz="160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a:xfrm>
          <a:off x="648535" y="111548"/>
          <a:ext cx="359760" cy="143904"/>
        </a:xfrm>
        <a:prstGeom prst="chevron">
          <a:avLst/>
        </a:prstGeom>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a:xfrm>
          <a:off x="972319" y="111548"/>
          <a:ext cx="359760" cy="143904"/>
        </a:xfrm>
        <a:prstGeom prst="chevron">
          <a:avLst/>
        </a:prstGeom>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a:xfrm>
          <a:off x="1296103" y="111548"/>
          <a:ext cx="359760" cy="143904"/>
        </a:xfrm>
        <a:prstGeom prst="chevron">
          <a:avLst/>
        </a:prstGeom>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nb-NO" sz="1600"/>
        </a:p>
      </dgm:t>
    </dgm:pt>
    <dgm:pt modelId="{E8AA314F-7030-4164-A6A1-D053A5FBC382}" type="sibTrans" cxnId="{4CAE4FA9-58D0-46A4-B93B-252A09996DEA}">
      <dgm:prSet/>
      <dgm:spPr/>
      <dgm:t>
        <a:bodyPr/>
        <a:lstStyle/>
        <a:p>
          <a:endParaRPr lang="nb-NO" sz="1600"/>
        </a:p>
      </dgm:t>
    </dgm:pt>
    <dgm:pt modelId="{4818F43B-523F-4DEE-B695-FFE9896D7969}">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Customer</a:t>
          </a:r>
        </a:p>
      </dgm:t>
    </dgm:pt>
    <dgm:pt modelId="{5E61E2C1-B3AB-4B06-BE0A-D3529AA9A935}" type="parTrans" cxnId="{B459BD97-722F-4178-9A21-530DB4E969F8}">
      <dgm:prSet/>
      <dgm:spPr/>
      <dgm:t>
        <a:bodyPr/>
        <a:lstStyle/>
        <a:p>
          <a:endParaRPr lang="nb-NO" sz="1600"/>
        </a:p>
      </dgm:t>
    </dgm:pt>
    <dgm:pt modelId="{B5620133-50ED-468C-A566-4A9CEC1B720A}" type="sibTrans" cxnId="{B459BD97-722F-4178-9A21-530DB4E969F8}">
      <dgm:prSet/>
      <dgm:spPr/>
      <dgm:t>
        <a:bodyPr/>
        <a:lstStyle/>
        <a:p>
          <a:endParaRPr lang="nb-NO" sz="1600"/>
        </a:p>
      </dgm:t>
    </dgm:pt>
    <dgm:pt modelId="{B9BAAE3E-D371-4E01-88CB-E4D9F55815E7}">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Internal</a:t>
          </a:r>
          <a:r>
            <a:rPr lang="en-US" sz="400" kern="1200" noProof="0" dirty="0"/>
            <a:t> operations</a:t>
          </a:r>
          <a:endParaRPr lang="en-US" sz="400" kern="1200" noProof="0" dirty="0">
            <a:solidFill>
              <a:prstClr val="white"/>
            </a:solidFill>
            <a:latin typeface="Inter Medium"/>
            <a:ea typeface="+mn-ea"/>
            <a:cs typeface="+mn-cs"/>
          </a:endParaRPr>
        </a:p>
      </dgm:t>
    </dgm:pt>
    <dgm:pt modelId="{8631591C-5C7E-49B2-AF97-B5227F6C08C1}" type="parTrans" cxnId="{AFADD1C7-1B5F-491D-A3DE-FFAA7C724DCC}">
      <dgm:prSet/>
      <dgm:spPr/>
      <dgm:t>
        <a:bodyPr/>
        <a:lstStyle/>
        <a:p>
          <a:endParaRPr lang="nb-NO" sz="1600"/>
        </a:p>
      </dgm:t>
    </dgm:pt>
    <dgm:pt modelId="{A0B961C0-BF6B-4645-B03E-DCCCFD578996}" type="sibTrans" cxnId="{AFADD1C7-1B5F-491D-A3DE-FFAA7C724DCC}">
      <dgm:prSet/>
      <dgm:spPr/>
      <dgm:t>
        <a:bodyPr/>
        <a:lstStyle/>
        <a:p>
          <a:endParaRPr lang="nb-NO" sz="1600"/>
        </a:p>
      </dgm:t>
    </dgm:pt>
    <dgm:pt modelId="{24ED8D81-34F8-4079-9187-22EB00F66B12}">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Travel</a:t>
          </a:r>
        </a:p>
      </dgm:t>
    </dgm:pt>
    <dgm:pt modelId="{74ED6EE2-3DAD-469D-9BF3-8B1BE9F0DB5F}" type="parTrans" cxnId="{438CA557-76E9-48F0-8FB9-66190BEB9A58}">
      <dgm:prSet/>
      <dgm:spPr/>
      <dgm:t>
        <a:bodyPr/>
        <a:lstStyle/>
        <a:p>
          <a:endParaRPr lang="nb-NO" sz="1600"/>
        </a:p>
      </dgm:t>
    </dgm:pt>
    <dgm:pt modelId="{71E386D1-2523-4F20-A102-5FBE8F6F0F28}" type="sibTrans" cxnId="{438CA557-76E9-48F0-8FB9-66190BEB9A58}">
      <dgm:prSet/>
      <dgm:spPr/>
      <dgm:t>
        <a:bodyPr/>
        <a:lstStyle/>
        <a:p>
          <a:endParaRPr lang="nb-NO" sz="160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nb-NO" sz="1600"/>
        </a:p>
      </dgm:t>
    </dgm:pt>
    <dgm:pt modelId="{D21FDA6A-DA7D-4126-98BC-8ECB5D538FEA}" type="sibTrans" cxnId="{EB018CD6-0AC7-40A6-A69D-F8C976B33B45}">
      <dgm:prSet/>
      <dgm:spPr/>
      <dgm:t>
        <a:bodyPr/>
        <a:lstStyle/>
        <a:p>
          <a:endParaRPr lang="nb-NO" sz="1600"/>
        </a:p>
      </dgm:t>
    </dgm:pt>
    <dgm:pt modelId="{989AD6FA-9BC1-4EBC-87F8-259858A28CF7}">
      <dgm:prSet phldrT="[Text]" custT="1"/>
      <dgm:spPr>
        <a:solidFill>
          <a:srgbClr val="F3F3FF">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Procurement</a:t>
          </a:r>
        </a:p>
      </dgm:t>
    </dgm:pt>
    <dgm:pt modelId="{7A9623B2-3EA4-48F5-BC4B-84B7D93029A5}" type="parTrans" cxnId="{A98A03A5-9530-45EA-8442-16AD5F23F7E7}">
      <dgm:prSet/>
      <dgm:spPr/>
      <dgm:t>
        <a:bodyPr/>
        <a:lstStyle/>
        <a:p>
          <a:endParaRPr lang="nb-NO" sz="1600"/>
        </a:p>
      </dgm:t>
    </dgm:pt>
    <dgm:pt modelId="{799C8CA4-EB52-43AD-B019-A49430738BF7}" type="sibTrans" cxnId="{A98A03A5-9530-45EA-8442-16AD5F23F7E7}">
      <dgm:prSet/>
      <dgm:spPr/>
      <dgm:t>
        <a:bodyPr/>
        <a:lstStyle/>
        <a:p>
          <a:endParaRPr lang="nb-NO" sz="160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a:xfrm>
          <a:off x="324751" y="111548"/>
          <a:ext cx="359760" cy="143904"/>
        </a:xfrm>
        <a:prstGeom prst="chevron">
          <a:avLst/>
        </a:prstGeom>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a:xfrm>
          <a:off x="648535" y="111548"/>
          <a:ext cx="359760" cy="143904"/>
        </a:xfrm>
        <a:prstGeom prst="chevron">
          <a:avLst/>
        </a:prstGeom>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a:xfrm>
          <a:off x="972319" y="111548"/>
          <a:ext cx="359760" cy="143904"/>
        </a:xfrm>
        <a:prstGeom prst="chevron">
          <a:avLst/>
        </a:prstGeom>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a:xfrm>
          <a:off x="1296103" y="111548"/>
          <a:ext cx="359760" cy="143904"/>
        </a:xfrm>
        <a:prstGeom prst="chevron">
          <a:avLst/>
        </a:prstGeom>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nb-NO" sz="1600"/>
        </a:p>
      </dgm:t>
    </dgm:pt>
    <dgm:pt modelId="{E8AA314F-7030-4164-A6A1-D053A5FBC382}" type="sibTrans" cxnId="{4CAE4FA9-58D0-46A4-B93B-252A09996DEA}">
      <dgm:prSet/>
      <dgm:spPr/>
      <dgm:t>
        <a:bodyPr/>
        <a:lstStyle/>
        <a:p>
          <a:endParaRPr lang="nb-NO" sz="1600"/>
        </a:p>
      </dgm:t>
    </dgm:pt>
    <dgm:pt modelId="{B9BAAE3E-D371-4E01-88CB-E4D9F55815E7}">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Internal operations</a:t>
          </a:r>
        </a:p>
      </dgm:t>
    </dgm:pt>
    <dgm:pt modelId="{8631591C-5C7E-49B2-AF97-B5227F6C08C1}" type="parTrans" cxnId="{AFADD1C7-1B5F-491D-A3DE-FFAA7C724DCC}">
      <dgm:prSet/>
      <dgm:spPr/>
      <dgm:t>
        <a:bodyPr/>
        <a:lstStyle/>
        <a:p>
          <a:endParaRPr lang="nb-NO" sz="1600"/>
        </a:p>
      </dgm:t>
    </dgm:pt>
    <dgm:pt modelId="{A0B961C0-BF6B-4645-B03E-DCCCFD578996}" type="sibTrans" cxnId="{AFADD1C7-1B5F-491D-A3DE-FFAA7C724DCC}">
      <dgm:prSet/>
      <dgm:spPr/>
      <dgm:t>
        <a:bodyPr/>
        <a:lstStyle/>
        <a:p>
          <a:endParaRPr lang="nb-NO" sz="1600"/>
        </a:p>
      </dgm:t>
    </dgm:pt>
    <dgm:pt modelId="{24ED8D81-34F8-4079-9187-22EB00F66B12}">
      <dgm:prSet phldrT="[Text]" custT="1"/>
      <dgm:spPr>
        <a:solidFill>
          <a:srgbClr val="F3F3FF">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Travel</a:t>
          </a:r>
        </a:p>
      </dgm:t>
    </dgm:pt>
    <dgm:pt modelId="{74ED6EE2-3DAD-469D-9BF3-8B1BE9F0DB5F}" type="parTrans" cxnId="{438CA557-76E9-48F0-8FB9-66190BEB9A58}">
      <dgm:prSet/>
      <dgm:spPr/>
      <dgm:t>
        <a:bodyPr/>
        <a:lstStyle/>
        <a:p>
          <a:endParaRPr lang="nb-NO" sz="1600"/>
        </a:p>
      </dgm:t>
    </dgm:pt>
    <dgm:pt modelId="{71E386D1-2523-4F20-A102-5FBE8F6F0F28}" type="sibTrans" cxnId="{438CA557-76E9-48F0-8FB9-66190BEB9A58}">
      <dgm:prSet/>
      <dgm:spPr/>
      <dgm:t>
        <a:bodyPr/>
        <a:lstStyle/>
        <a:p>
          <a:endParaRPr lang="nb-NO" sz="160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nb-NO" sz="1600"/>
        </a:p>
      </dgm:t>
    </dgm:pt>
    <dgm:pt modelId="{D21FDA6A-DA7D-4126-98BC-8ECB5D538FEA}" type="sibTrans" cxnId="{EB018CD6-0AC7-40A6-A69D-F8C976B33B45}">
      <dgm:prSet/>
      <dgm:spPr/>
      <dgm:t>
        <a:bodyPr/>
        <a:lstStyle/>
        <a:p>
          <a:endParaRPr lang="nb-NO" sz="1600"/>
        </a:p>
      </dgm:t>
    </dgm:pt>
    <dgm:pt modelId="{989AD6FA-9BC1-4EBC-87F8-259858A28CF7}">
      <dgm:prSet phldrT="[Text]" custT="1"/>
      <dgm:spPr>
        <a:solidFill>
          <a:srgbClr val="F3F3FF">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Procurement</a:t>
          </a:r>
        </a:p>
      </dgm:t>
    </dgm:pt>
    <dgm:pt modelId="{7A9623B2-3EA4-48F5-BC4B-84B7D93029A5}" type="parTrans" cxnId="{A98A03A5-9530-45EA-8442-16AD5F23F7E7}">
      <dgm:prSet/>
      <dgm:spPr/>
      <dgm:t>
        <a:bodyPr/>
        <a:lstStyle/>
        <a:p>
          <a:endParaRPr lang="nb-NO" sz="1600"/>
        </a:p>
      </dgm:t>
    </dgm:pt>
    <dgm:pt modelId="{799C8CA4-EB52-43AD-B019-A49430738BF7}" type="sibTrans" cxnId="{A98A03A5-9530-45EA-8442-16AD5F23F7E7}">
      <dgm:prSet/>
      <dgm:spPr/>
      <dgm:t>
        <a:bodyPr/>
        <a:lstStyle/>
        <a:p>
          <a:endParaRPr lang="nb-NO" sz="1600"/>
        </a:p>
      </dgm:t>
    </dgm:pt>
    <dgm:pt modelId="{4818F43B-523F-4DEE-B695-FFE9896D7969}">
      <dgm:prSet phldrT="[Text]" custT="1"/>
      <dgm:spPr>
        <a:solidFill>
          <a:schemeClr val="bg2">
            <a:lumMod val="75000"/>
          </a:schemeClr>
        </a:solidFill>
      </dgm:spPr>
      <dgm:t>
        <a:bodyPr/>
        <a:lstStyle/>
        <a:p>
          <a:r>
            <a:rPr lang="en-US" sz="400" noProof="0" dirty="0"/>
            <a:t>Customer</a:t>
          </a:r>
        </a:p>
      </dgm:t>
    </dgm:pt>
    <dgm:pt modelId="{B5620133-50ED-468C-A566-4A9CEC1B720A}" type="sibTrans" cxnId="{B459BD97-722F-4178-9A21-530DB4E969F8}">
      <dgm:prSet/>
      <dgm:spPr/>
      <dgm:t>
        <a:bodyPr/>
        <a:lstStyle/>
        <a:p>
          <a:endParaRPr lang="nb-NO" sz="1600"/>
        </a:p>
      </dgm:t>
    </dgm:pt>
    <dgm:pt modelId="{5E61E2C1-B3AB-4B06-BE0A-D3529AA9A935}" type="parTrans" cxnId="{B459BD97-722F-4178-9A21-530DB4E969F8}">
      <dgm:prSet/>
      <dgm:spPr/>
      <dgm:t>
        <a:bodyPr/>
        <a:lstStyle/>
        <a:p>
          <a:endParaRPr lang="nb-NO" sz="160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a:xfrm>
          <a:off x="789938" y="95860"/>
          <a:ext cx="438200" cy="175280"/>
        </a:xfrm>
        <a:prstGeom prst="chevron">
          <a:avLst/>
        </a:prstGeom>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a:xfrm>
          <a:off x="972319" y="111548"/>
          <a:ext cx="359760" cy="143904"/>
        </a:xfrm>
        <a:prstGeom prst="chevron">
          <a:avLst/>
        </a:prstGeom>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a:xfrm>
          <a:off x="1578699" y="95860"/>
          <a:ext cx="438200" cy="175280"/>
        </a:xfrm>
        <a:prstGeom prst="chevron">
          <a:avLst/>
        </a:prstGeom>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nb-NO" sz="1600"/>
        </a:p>
      </dgm:t>
    </dgm:pt>
    <dgm:pt modelId="{E8AA314F-7030-4164-A6A1-D053A5FBC382}" type="sibTrans" cxnId="{4CAE4FA9-58D0-46A4-B93B-252A09996DEA}">
      <dgm:prSet/>
      <dgm:spPr/>
      <dgm:t>
        <a:bodyPr/>
        <a:lstStyle/>
        <a:p>
          <a:endParaRPr lang="nb-NO" sz="1600"/>
        </a:p>
      </dgm:t>
    </dgm:pt>
    <dgm:pt modelId="{4818F43B-523F-4DEE-B695-FFE9896D7969}">
      <dgm:prSet phldrT="[Text]" custT="1"/>
      <dgm:spPr>
        <a:solidFill>
          <a:schemeClr val="bg2">
            <a:lumMod val="75000"/>
          </a:schemeClr>
        </a:solidFill>
      </dgm:spPr>
      <dgm:t>
        <a:bodyPr/>
        <a:lstStyle/>
        <a:p>
          <a:r>
            <a:rPr lang="en-US" sz="400" noProof="0" dirty="0"/>
            <a:t>Customer</a:t>
          </a:r>
        </a:p>
      </dgm:t>
    </dgm:pt>
    <dgm:pt modelId="{5E61E2C1-B3AB-4B06-BE0A-D3529AA9A935}" type="parTrans" cxnId="{B459BD97-722F-4178-9A21-530DB4E969F8}">
      <dgm:prSet/>
      <dgm:spPr/>
      <dgm:t>
        <a:bodyPr/>
        <a:lstStyle/>
        <a:p>
          <a:endParaRPr lang="nb-NO" sz="1600"/>
        </a:p>
      </dgm:t>
    </dgm:pt>
    <dgm:pt modelId="{B5620133-50ED-468C-A566-4A9CEC1B720A}" type="sibTrans" cxnId="{B459BD97-722F-4178-9A21-530DB4E969F8}">
      <dgm:prSet/>
      <dgm:spPr/>
      <dgm:t>
        <a:bodyPr/>
        <a:lstStyle/>
        <a:p>
          <a:endParaRPr lang="nb-NO" sz="1600"/>
        </a:p>
      </dgm:t>
    </dgm:pt>
    <dgm:pt modelId="{B9BAAE3E-D371-4E01-88CB-E4D9F55815E7}">
      <dgm:prSet phldrT="[Text]" custT="1"/>
      <dgm:spPr>
        <a:solidFill>
          <a:srgbClr val="F3F3FF">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Internal operations</a:t>
          </a:r>
        </a:p>
      </dgm:t>
    </dgm:pt>
    <dgm:pt modelId="{8631591C-5C7E-49B2-AF97-B5227F6C08C1}" type="parTrans" cxnId="{AFADD1C7-1B5F-491D-A3DE-FFAA7C724DCC}">
      <dgm:prSet/>
      <dgm:spPr/>
      <dgm:t>
        <a:bodyPr/>
        <a:lstStyle/>
        <a:p>
          <a:endParaRPr lang="nb-NO" sz="1600"/>
        </a:p>
      </dgm:t>
    </dgm:pt>
    <dgm:pt modelId="{A0B961C0-BF6B-4645-B03E-DCCCFD578996}" type="sibTrans" cxnId="{AFADD1C7-1B5F-491D-A3DE-FFAA7C724DCC}">
      <dgm:prSet/>
      <dgm:spPr/>
      <dgm:t>
        <a:bodyPr/>
        <a:lstStyle/>
        <a:p>
          <a:endParaRPr lang="nb-NO" sz="160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nb-NO" sz="1600"/>
        </a:p>
      </dgm:t>
    </dgm:pt>
    <dgm:pt modelId="{D21FDA6A-DA7D-4126-98BC-8ECB5D538FEA}" type="sibTrans" cxnId="{EB018CD6-0AC7-40A6-A69D-F8C976B33B45}">
      <dgm:prSet/>
      <dgm:spPr/>
      <dgm:t>
        <a:bodyPr/>
        <a:lstStyle/>
        <a:p>
          <a:endParaRPr lang="nb-NO" sz="1600"/>
        </a:p>
      </dgm:t>
    </dgm:pt>
    <dgm:pt modelId="{989AD6FA-9BC1-4EBC-87F8-259858A28CF7}">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Procurement</a:t>
          </a:r>
        </a:p>
      </dgm:t>
    </dgm:pt>
    <dgm:pt modelId="{7A9623B2-3EA4-48F5-BC4B-84B7D93029A5}" type="parTrans" cxnId="{A98A03A5-9530-45EA-8442-16AD5F23F7E7}">
      <dgm:prSet/>
      <dgm:spPr/>
      <dgm:t>
        <a:bodyPr/>
        <a:lstStyle/>
        <a:p>
          <a:endParaRPr lang="nb-NO" sz="1600"/>
        </a:p>
      </dgm:t>
    </dgm:pt>
    <dgm:pt modelId="{799C8CA4-EB52-43AD-B019-A49430738BF7}" type="sibTrans" cxnId="{A98A03A5-9530-45EA-8442-16AD5F23F7E7}">
      <dgm:prSet/>
      <dgm:spPr/>
      <dgm:t>
        <a:bodyPr/>
        <a:lstStyle/>
        <a:p>
          <a:endParaRPr lang="nb-NO" sz="1600"/>
        </a:p>
      </dgm:t>
    </dgm:pt>
    <dgm:pt modelId="{24ED8D81-34F8-4079-9187-22EB00F66B12}">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Travel</a:t>
          </a:r>
        </a:p>
      </dgm:t>
    </dgm:pt>
    <dgm:pt modelId="{71E386D1-2523-4F20-A102-5FBE8F6F0F28}" type="sibTrans" cxnId="{438CA557-76E9-48F0-8FB9-66190BEB9A58}">
      <dgm:prSet/>
      <dgm:spPr/>
      <dgm:t>
        <a:bodyPr/>
        <a:lstStyle/>
        <a:p>
          <a:endParaRPr lang="nb-NO" sz="1600"/>
        </a:p>
      </dgm:t>
    </dgm:pt>
    <dgm:pt modelId="{74ED6EE2-3DAD-469D-9BF3-8B1BE9F0DB5F}" type="parTrans" cxnId="{438CA557-76E9-48F0-8FB9-66190BEB9A58}">
      <dgm:prSet/>
      <dgm:spPr/>
      <dgm:t>
        <a:bodyPr/>
        <a:lstStyle/>
        <a:p>
          <a:endParaRPr lang="nb-NO" sz="160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a:xfrm>
          <a:off x="648535" y="111548"/>
          <a:ext cx="359760" cy="143904"/>
        </a:xfrm>
        <a:prstGeom prst="chevron">
          <a:avLst/>
        </a:prstGeom>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a:xfrm>
          <a:off x="1184319" y="95860"/>
          <a:ext cx="438200" cy="175280"/>
        </a:xfrm>
        <a:prstGeom prst="chevron">
          <a:avLst/>
        </a:prstGeom>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a:xfrm>
          <a:off x="1296103" y="111548"/>
          <a:ext cx="359760" cy="143904"/>
        </a:xfrm>
        <a:prstGeom prst="chevron">
          <a:avLst/>
        </a:prstGeom>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nb-NO" sz="1600"/>
        </a:p>
      </dgm:t>
    </dgm:pt>
    <dgm:pt modelId="{E8AA314F-7030-4164-A6A1-D053A5FBC382}" type="sibTrans" cxnId="{4CAE4FA9-58D0-46A4-B93B-252A09996DEA}">
      <dgm:prSet/>
      <dgm:spPr/>
      <dgm:t>
        <a:bodyPr/>
        <a:lstStyle/>
        <a:p>
          <a:endParaRPr lang="nb-NO" sz="1600"/>
        </a:p>
      </dgm:t>
    </dgm:pt>
    <dgm:pt modelId="{4818F43B-523F-4DEE-B695-FFE9896D7969}">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Customer</a:t>
          </a:r>
        </a:p>
      </dgm:t>
    </dgm:pt>
    <dgm:pt modelId="{5E61E2C1-B3AB-4B06-BE0A-D3529AA9A935}" type="parTrans" cxnId="{B459BD97-722F-4178-9A21-530DB4E969F8}">
      <dgm:prSet/>
      <dgm:spPr/>
      <dgm:t>
        <a:bodyPr/>
        <a:lstStyle/>
        <a:p>
          <a:endParaRPr lang="nb-NO" sz="1600"/>
        </a:p>
      </dgm:t>
    </dgm:pt>
    <dgm:pt modelId="{B5620133-50ED-468C-A566-4A9CEC1B720A}" type="sibTrans" cxnId="{B459BD97-722F-4178-9A21-530DB4E969F8}">
      <dgm:prSet/>
      <dgm:spPr/>
      <dgm:t>
        <a:bodyPr/>
        <a:lstStyle/>
        <a:p>
          <a:endParaRPr lang="nb-NO" sz="1600"/>
        </a:p>
      </dgm:t>
    </dgm:pt>
    <dgm:pt modelId="{B9BAAE3E-D371-4E01-88CB-E4D9F55815E7}">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Internal</a:t>
          </a:r>
          <a:r>
            <a:rPr lang="en-US" sz="400" kern="1200" noProof="0" dirty="0"/>
            <a:t> operations</a:t>
          </a:r>
          <a:endParaRPr lang="en-US" sz="400" kern="1200" noProof="0" dirty="0">
            <a:solidFill>
              <a:prstClr val="white"/>
            </a:solidFill>
            <a:latin typeface="Inter Medium"/>
            <a:ea typeface="+mn-ea"/>
            <a:cs typeface="+mn-cs"/>
          </a:endParaRPr>
        </a:p>
      </dgm:t>
    </dgm:pt>
    <dgm:pt modelId="{8631591C-5C7E-49B2-AF97-B5227F6C08C1}" type="parTrans" cxnId="{AFADD1C7-1B5F-491D-A3DE-FFAA7C724DCC}">
      <dgm:prSet/>
      <dgm:spPr/>
      <dgm:t>
        <a:bodyPr/>
        <a:lstStyle/>
        <a:p>
          <a:endParaRPr lang="nb-NO" sz="1600"/>
        </a:p>
      </dgm:t>
    </dgm:pt>
    <dgm:pt modelId="{A0B961C0-BF6B-4645-B03E-DCCCFD578996}" type="sibTrans" cxnId="{AFADD1C7-1B5F-491D-A3DE-FFAA7C724DCC}">
      <dgm:prSet/>
      <dgm:spPr/>
      <dgm:t>
        <a:bodyPr/>
        <a:lstStyle/>
        <a:p>
          <a:endParaRPr lang="nb-NO" sz="1600"/>
        </a:p>
      </dgm:t>
    </dgm:pt>
    <dgm:pt modelId="{24ED8D81-34F8-4079-9187-22EB00F66B12}">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Travel</a:t>
          </a:r>
        </a:p>
      </dgm:t>
    </dgm:pt>
    <dgm:pt modelId="{74ED6EE2-3DAD-469D-9BF3-8B1BE9F0DB5F}" type="parTrans" cxnId="{438CA557-76E9-48F0-8FB9-66190BEB9A58}">
      <dgm:prSet/>
      <dgm:spPr/>
      <dgm:t>
        <a:bodyPr/>
        <a:lstStyle/>
        <a:p>
          <a:endParaRPr lang="nb-NO" sz="1600"/>
        </a:p>
      </dgm:t>
    </dgm:pt>
    <dgm:pt modelId="{71E386D1-2523-4F20-A102-5FBE8F6F0F28}" type="sibTrans" cxnId="{438CA557-76E9-48F0-8FB9-66190BEB9A58}">
      <dgm:prSet/>
      <dgm:spPr/>
      <dgm:t>
        <a:bodyPr/>
        <a:lstStyle/>
        <a:p>
          <a:endParaRPr lang="nb-NO" sz="160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nb-NO" sz="1600"/>
        </a:p>
      </dgm:t>
    </dgm:pt>
    <dgm:pt modelId="{D21FDA6A-DA7D-4126-98BC-8ECB5D538FEA}" type="sibTrans" cxnId="{EB018CD6-0AC7-40A6-A69D-F8C976B33B45}">
      <dgm:prSet/>
      <dgm:spPr/>
      <dgm:t>
        <a:bodyPr/>
        <a:lstStyle/>
        <a:p>
          <a:endParaRPr lang="nb-NO" sz="1600"/>
        </a:p>
      </dgm:t>
    </dgm:pt>
    <dgm:pt modelId="{989AD6FA-9BC1-4EBC-87F8-259858A28CF7}">
      <dgm:prSet phldrT="[Text]" custT="1"/>
      <dgm:spPr>
        <a:solidFill>
          <a:srgbClr val="F3F3FF">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Procurement</a:t>
          </a:r>
        </a:p>
      </dgm:t>
    </dgm:pt>
    <dgm:pt modelId="{7A9623B2-3EA4-48F5-BC4B-84B7D93029A5}" type="parTrans" cxnId="{A98A03A5-9530-45EA-8442-16AD5F23F7E7}">
      <dgm:prSet/>
      <dgm:spPr/>
      <dgm:t>
        <a:bodyPr/>
        <a:lstStyle/>
        <a:p>
          <a:endParaRPr lang="nb-NO" sz="1600"/>
        </a:p>
      </dgm:t>
    </dgm:pt>
    <dgm:pt modelId="{799C8CA4-EB52-43AD-B019-A49430738BF7}" type="sibTrans" cxnId="{A98A03A5-9530-45EA-8442-16AD5F23F7E7}">
      <dgm:prSet/>
      <dgm:spPr/>
      <dgm:t>
        <a:bodyPr/>
        <a:lstStyle/>
        <a:p>
          <a:endParaRPr lang="nb-NO" sz="160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a:xfrm>
          <a:off x="324751" y="111548"/>
          <a:ext cx="359760" cy="143904"/>
        </a:xfrm>
        <a:prstGeom prst="chevron">
          <a:avLst/>
        </a:prstGeom>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a:xfrm>
          <a:off x="648535" y="111548"/>
          <a:ext cx="359760" cy="143904"/>
        </a:xfrm>
        <a:prstGeom prst="chevron">
          <a:avLst/>
        </a:prstGeom>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a:xfrm>
          <a:off x="972319" y="111548"/>
          <a:ext cx="359760" cy="143904"/>
        </a:xfrm>
        <a:prstGeom prst="chevron">
          <a:avLst/>
        </a:prstGeom>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a:xfrm>
          <a:off x="1296103" y="111548"/>
          <a:ext cx="359760" cy="143904"/>
        </a:xfrm>
        <a:prstGeom prst="chevron">
          <a:avLst/>
        </a:prstGeom>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nb-NO" sz="1600"/>
        </a:p>
      </dgm:t>
    </dgm:pt>
    <dgm:pt modelId="{E8AA314F-7030-4164-A6A1-D053A5FBC382}" type="sibTrans" cxnId="{4CAE4FA9-58D0-46A4-B93B-252A09996DEA}">
      <dgm:prSet/>
      <dgm:spPr/>
      <dgm:t>
        <a:bodyPr/>
        <a:lstStyle/>
        <a:p>
          <a:endParaRPr lang="nb-NO" sz="1600"/>
        </a:p>
      </dgm:t>
    </dgm:pt>
    <dgm:pt modelId="{4818F43B-523F-4DEE-B695-FFE9896D7969}">
      <dgm:prSet phldrT="[Text]" custT="1"/>
      <dgm:spPr>
        <a:solidFill>
          <a:schemeClr val="bg2">
            <a:lumMod val="75000"/>
          </a:schemeClr>
        </a:solidFill>
      </dgm:spPr>
      <dgm:t>
        <a:bodyPr/>
        <a:lstStyle/>
        <a:p>
          <a:r>
            <a:rPr lang="en-US" sz="400" noProof="0" dirty="0"/>
            <a:t>Customer</a:t>
          </a:r>
        </a:p>
      </dgm:t>
    </dgm:pt>
    <dgm:pt modelId="{5E61E2C1-B3AB-4B06-BE0A-D3529AA9A935}" type="parTrans" cxnId="{B459BD97-722F-4178-9A21-530DB4E969F8}">
      <dgm:prSet/>
      <dgm:spPr/>
      <dgm:t>
        <a:bodyPr/>
        <a:lstStyle/>
        <a:p>
          <a:endParaRPr lang="nb-NO" sz="1600"/>
        </a:p>
      </dgm:t>
    </dgm:pt>
    <dgm:pt modelId="{B5620133-50ED-468C-A566-4A9CEC1B720A}" type="sibTrans" cxnId="{B459BD97-722F-4178-9A21-530DB4E969F8}">
      <dgm:prSet/>
      <dgm:spPr/>
      <dgm:t>
        <a:bodyPr/>
        <a:lstStyle/>
        <a:p>
          <a:endParaRPr lang="nb-NO" sz="1600"/>
        </a:p>
      </dgm:t>
    </dgm:pt>
    <dgm:pt modelId="{B9BAAE3E-D371-4E01-88CB-E4D9F55815E7}">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Internal operations</a:t>
          </a:r>
        </a:p>
      </dgm:t>
    </dgm:pt>
    <dgm:pt modelId="{8631591C-5C7E-49B2-AF97-B5227F6C08C1}" type="parTrans" cxnId="{AFADD1C7-1B5F-491D-A3DE-FFAA7C724DCC}">
      <dgm:prSet/>
      <dgm:spPr/>
      <dgm:t>
        <a:bodyPr/>
        <a:lstStyle/>
        <a:p>
          <a:endParaRPr lang="nb-NO" sz="1600"/>
        </a:p>
      </dgm:t>
    </dgm:pt>
    <dgm:pt modelId="{A0B961C0-BF6B-4645-B03E-DCCCFD578996}" type="sibTrans" cxnId="{AFADD1C7-1B5F-491D-A3DE-FFAA7C724DCC}">
      <dgm:prSet/>
      <dgm:spPr/>
      <dgm:t>
        <a:bodyPr/>
        <a:lstStyle/>
        <a:p>
          <a:endParaRPr lang="nb-NO" sz="1600"/>
        </a:p>
      </dgm:t>
    </dgm:pt>
    <dgm:pt modelId="{24ED8D81-34F8-4079-9187-22EB00F66B12}">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Travel</a:t>
          </a:r>
        </a:p>
      </dgm:t>
    </dgm:pt>
    <dgm:pt modelId="{74ED6EE2-3DAD-469D-9BF3-8B1BE9F0DB5F}" type="parTrans" cxnId="{438CA557-76E9-48F0-8FB9-66190BEB9A58}">
      <dgm:prSet/>
      <dgm:spPr/>
      <dgm:t>
        <a:bodyPr/>
        <a:lstStyle/>
        <a:p>
          <a:endParaRPr lang="nb-NO" sz="1600"/>
        </a:p>
      </dgm:t>
    </dgm:pt>
    <dgm:pt modelId="{71E386D1-2523-4F20-A102-5FBE8F6F0F28}" type="sibTrans" cxnId="{438CA557-76E9-48F0-8FB9-66190BEB9A58}">
      <dgm:prSet/>
      <dgm:spPr/>
      <dgm:t>
        <a:bodyPr/>
        <a:lstStyle/>
        <a:p>
          <a:endParaRPr lang="nb-NO" sz="160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nb-NO" sz="1600"/>
        </a:p>
      </dgm:t>
    </dgm:pt>
    <dgm:pt modelId="{D21FDA6A-DA7D-4126-98BC-8ECB5D538FEA}" type="sibTrans" cxnId="{EB018CD6-0AC7-40A6-A69D-F8C976B33B45}">
      <dgm:prSet/>
      <dgm:spPr/>
      <dgm:t>
        <a:bodyPr/>
        <a:lstStyle/>
        <a:p>
          <a:endParaRPr lang="nb-NO" sz="1600"/>
        </a:p>
      </dgm:t>
    </dgm:pt>
    <dgm:pt modelId="{989AD6FA-9BC1-4EBC-87F8-259858A28CF7}">
      <dgm:prSet phldrT="[Text]" custT="1"/>
      <dgm:spPr>
        <a:solidFill>
          <a:prstClr val="white">
            <a:lumMod val="85000"/>
          </a:prstClr>
        </a:solidFill>
        <a:ln w="12700" cap="flat" cmpd="sng" algn="ctr">
          <a:solidFill>
            <a:prstClr val="white">
              <a:hueOff val="0"/>
              <a:satOff val="0"/>
              <a:lumOff val="0"/>
              <a:alphaOff val="0"/>
            </a:prstClr>
          </a:solidFill>
          <a:prstDash val="solid"/>
          <a:miter lim="800000"/>
        </a:ln>
        <a:effectLst/>
      </dgm:spPr>
      <dgm:t>
        <a:bodyPr spcFirstLastPara="0" vert="horz" wrap="square" lIns="16002" tIns="5334" rIns="5334" bIns="5334" numCol="1" spcCol="1270" anchor="ctr" anchorCtr="0"/>
        <a:lstStyle/>
        <a:p>
          <a:r>
            <a:rPr lang="en-US" sz="400" kern="1200" noProof="0" dirty="0">
              <a:solidFill>
                <a:prstClr val="white"/>
              </a:solidFill>
              <a:latin typeface="Inter Medium"/>
              <a:ea typeface="+mn-ea"/>
              <a:cs typeface="+mn-cs"/>
            </a:rPr>
            <a:t>Procurement</a:t>
          </a:r>
        </a:p>
      </dgm:t>
    </dgm:pt>
    <dgm:pt modelId="{7A9623B2-3EA4-48F5-BC4B-84B7D93029A5}" type="parTrans" cxnId="{A98A03A5-9530-45EA-8442-16AD5F23F7E7}">
      <dgm:prSet/>
      <dgm:spPr/>
      <dgm:t>
        <a:bodyPr/>
        <a:lstStyle/>
        <a:p>
          <a:endParaRPr lang="nb-NO" sz="1600"/>
        </a:p>
      </dgm:t>
    </dgm:pt>
    <dgm:pt modelId="{799C8CA4-EB52-43AD-B019-A49430738BF7}" type="sibTrans" cxnId="{A98A03A5-9530-45EA-8442-16AD5F23F7E7}">
      <dgm:prSet/>
      <dgm:spPr/>
      <dgm:t>
        <a:bodyPr/>
        <a:lstStyle/>
        <a:p>
          <a:endParaRPr lang="nb-NO" sz="160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a:xfrm>
          <a:off x="648535" y="111548"/>
          <a:ext cx="359760" cy="143904"/>
        </a:xfrm>
        <a:prstGeom prst="chevron">
          <a:avLst/>
        </a:prstGeom>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a:xfrm>
          <a:off x="972319" y="111548"/>
          <a:ext cx="359760" cy="143904"/>
        </a:xfrm>
        <a:prstGeom prst="chevron">
          <a:avLst/>
        </a:prstGeom>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a:xfrm>
          <a:off x="1296103" y="111548"/>
          <a:ext cx="359760" cy="143904"/>
        </a:xfrm>
        <a:prstGeom prst="chevron">
          <a:avLst/>
        </a:prstGeom>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accent2"/>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2">
            <a:lumMod val="7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2">
            <a:lumMod val="7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accent2"/>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1">
            <a:lumMod val="8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1">
            <a:lumMod val="8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accent2"/>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2">
            <a:lumMod val="7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2">
            <a:lumMod val="7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accent2"/>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1">
            <a:lumMod val="8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2">
            <a:lumMod val="7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accent2"/>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1">
            <a:lumMod val="8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1">
            <a:lumMod val="8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accent2"/>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2">
            <a:lumMod val="7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2">
            <a:lumMod val="7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1">
            <a:lumMod val="8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accent2"/>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1">
            <a:lumMod val="8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2">
            <a:lumMod val="7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EEA5A1-A88A-474F-ABC8-5BBA8F7B7336}" type="doc">
      <dgm:prSet loTypeId="urn:microsoft.com/office/officeart/2005/8/layout/chevron1" loCatId="process" qsTypeId="urn:microsoft.com/office/officeart/2005/8/quickstyle/simple1" qsCatId="simple" csTypeId="urn:microsoft.com/office/officeart/2005/8/colors/accent1_2" csCatId="accent1" phldr="1"/>
      <dgm:spPr/>
    </dgm:pt>
    <dgm:pt modelId="{BE0F1459-DFCF-4307-B0B8-D419D2887139}">
      <dgm:prSet phldrT="[Text]" custT="1"/>
      <dgm:spPr>
        <a:solidFill>
          <a:schemeClr val="bg1">
            <a:lumMod val="85000"/>
          </a:schemeClr>
        </a:solidFill>
      </dgm:spPr>
      <dgm:t>
        <a:bodyPr/>
        <a:lstStyle/>
        <a:p>
          <a:r>
            <a:rPr lang="en-US" sz="400" noProof="0" dirty="0"/>
            <a:t>Sales</a:t>
          </a:r>
        </a:p>
      </dgm:t>
    </dgm:pt>
    <dgm:pt modelId="{B9EA9108-C553-4413-9A1E-68C2630D72B9}" type="parTrans" cxnId="{4CAE4FA9-58D0-46A4-B93B-252A09996DEA}">
      <dgm:prSet/>
      <dgm:spPr/>
      <dgm:t>
        <a:bodyPr/>
        <a:lstStyle/>
        <a:p>
          <a:endParaRPr lang="en-US" sz="1600" noProof="0" dirty="0"/>
        </a:p>
      </dgm:t>
    </dgm:pt>
    <dgm:pt modelId="{E8AA314F-7030-4164-A6A1-D053A5FBC382}" type="sibTrans" cxnId="{4CAE4FA9-58D0-46A4-B93B-252A09996DEA}">
      <dgm:prSet/>
      <dgm:spPr/>
      <dgm:t>
        <a:bodyPr/>
        <a:lstStyle/>
        <a:p>
          <a:endParaRPr lang="en-US" sz="1600" noProof="0" dirty="0"/>
        </a:p>
      </dgm:t>
    </dgm:pt>
    <dgm:pt modelId="{4818F43B-523F-4DEE-B695-FFE9896D7969}">
      <dgm:prSet phldrT="[Text]" custT="1"/>
      <dgm:spPr>
        <a:solidFill>
          <a:schemeClr val="accent2"/>
        </a:solidFill>
      </dgm:spPr>
      <dgm:t>
        <a:bodyPr/>
        <a:lstStyle/>
        <a:p>
          <a:r>
            <a:rPr lang="en-US" sz="400" noProof="0" dirty="0"/>
            <a:t>Customer</a:t>
          </a:r>
        </a:p>
      </dgm:t>
    </dgm:pt>
    <dgm:pt modelId="{5E61E2C1-B3AB-4B06-BE0A-D3529AA9A935}" type="parTrans" cxnId="{B459BD97-722F-4178-9A21-530DB4E969F8}">
      <dgm:prSet/>
      <dgm:spPr/>
      <dgm:t>
        <a:bodyPr/>
        <a:lstStyle/>
        <a:p>
          <a:endParaRPr lang="en-US" sz="1600" noProof="0" dirty="0"/>
        </a:p>
      </dgm:t>
    </dgm:pt>
    <dgm:pt modelId="{B5620133-50ED-468C-A566-4A9CEC1B720A}" type="sibTrans" cxnId="{B459BD97-722F-4178-9A21-530DB4E969F8}">
      <dgm:prSet/>
      <dgm:spPr/>
      <dgm:t>
        <a:bodyPr/>
        <a:lstStyle/>
        <a:p>
          <a:endParaRPr lang="en-US" sz="1600" noProof="0" dirty="0"/>
        </a:p>
      </dgm:t>
    </dgm:pt>
    <dgm:pt modelId="{B9BAAE3E-D371-4E01-88CB-E4D9F55815E7}">
      <dgm:prSet phldrT="[Text]" custT="1"/>
      <dgm:spPr>
        <a:solidFill>
          <a:schemeClr val="bg1">
            <a:lumMod val="85000"/>
          </a:schemeClr>
        </a:solidFill>
      </dgm:spPr>
      <dgm:t>
        <a:bodyPr/>
        <a:lstStyle/>
        <a:p>
          <a:r>
            <a:rPr lang="en-US" sz="400" noProof="0" dirty="0"/>
            <a:t>Internal operations</a:t>
          </a:r>
        </a:p>
      </dgm:t>
    </dgm:pt>
    <dgm:pt modelId="{8631591C-5C7E-49B2-AF97-B5227F6C08C1}" type="parTrans" cxnId="{AFADD1C7-1B5F-491D-A3DE-FFAA7C724DCC}">
      <dgm:prSet/>
      <dgm:spPr/>
      <dgm:t>
        <a:bodyPr/>
        <a:lstStyle/>
        <a:p>
          <a:endParaRPr lang="en-US" sz="1600" noProof="0" dirty="0"/>
        </a:p>
      </dgm:t>
    </dgm:pt>
    <dgm:pt modelId="{A0B961C0-BF6B-4645-B03E-DCCCFD578996}" type="sibTrans" cxnId="{AFADD1C7-1B5F-491D-A3DE-FFAA7C724DCC}">
      <dgm:prSet/>
      <dgm:spPr/>
      <dgm:t>
        <a:bodyPr/>
        <a:lstStyle/>
        <a:p>
          <a:endParaRPr lang="en-US" sz="1600" noProof="0" dirty="0"/>
        </a:p>
      </dgm:t>
    </dgm:pt>
    <dgm:pt modelId="{24ED8D81-34F8-4079-9187-22EB00F66B12}">
      <dgm:prSet phldrT="[Text]" custT="1"/>
      <dgm:spPr>
        <a:solidFill>
          <a:schemeClr val="bg1">
            <a:lumMod val="85000"/>
          </a:schemeClr>
        </a:solidFill>
      </dgm:spPr>
      <dgm:t>
        <a:bodyPr/>
        <a:lstStyle/>
        <a:p>
          <a:r>
            <a:rPr lang="en-US" sz="400" noProof="0" dirty="0"/>
            <a:t>Travel</a:t>
          </a:r>
        </a:p>
      </dgm:t>
    </dgm:pt>
    <dgm:pt modelId="{74ED6EE2-3DAD-469D-9BF3-8B1BE9F0DB5F}" type="parTrans" cxnId="{438CA557-76E9-48F0-8FB9-66190BEB9A58}">
      <dgm:prSet/>
      <dgm:spPr/>
      <dgm:t>
        <a:bodyPr/>
        <a:lstStyle/>
        <a:p>
          <a:endParaRPr lang="en-US" sz="1600" noProof="0" dirty="0"/>
        </a:p>
      </dgm:t>
    </dgm:pt>
    <dgm:pt modelId="{71E386D1-2523-4F20-A102-5FBE8F6F0F28}" type="sibTrans" cxnId="{438CA557-76E9-48F0-8FB9-66190BEB9A58}">
      <dgm:prSet/>
      <dgm:spPr/>
      <dgm:t>
        <a:bodyPr/>
        <a:lstStyle/>
        <a:p>
          <a:endParaRPr lang="en-US" sz="1600" noProof="0" dirty="0"/>
        </a:p>
      </dgm:t>
    </dgm:pt>
    <dgm:pt modelId="{0B73F882-281D-48F0-878C-EC5120E441AD}">
      <dgm:prSet phldrT="[Text]" custT="1"/>
      <dgm:spPr>
        <a:solidFill>
          <a:schemeClr val="bg1">
            <a:lumMod val="85000"/>
          </a:schemeClr>
        </a:solidFill>
      </dgm:spPr>
      <dgm:t>
        <a:bodyPr/>
        <a:lstStyle/>
        <a:p>
          <a:r>
            <a:rPr lang="en-US" sz="400" noProof="0" dirty="0"/>
            <a:t>Service</a:t>
          </a:r>
        </a:p>
      </dgm:t>
    </dgm:pt>
    <dgm:pt modelId="{D3E05E4B-6F49-46F1-8074-8AFAD7CE212C}" type="parTrans" cxnId="{EB018CD6-0AC7-40A6-A69D-F8C976B33B45}">
      <dgm:prSet/>
      <dgm:spPr/>
      <dgm:t>
        <a:bodyPr/>
        <a:lstStyle/>
        <a:p>
          <a:endParaRPr lang="en-US" sz="1600" noProof="0" dirty="0"/>
        </a:p>
      </dgm:t>
    </dgm:pt>
    <dgm:pt modelId="{D21FDA6A-DA7D-4126-98BC-8ECB5D538FEA}" type="sibTrans" cxnId="{EB018CD6-0AC7-40A6-A69D-F8C976B33B45}">
      <dgm:prSet/>
      <dgm:spPr/>
      <dgm:t>
        <a:bodyPr/>
        <a:lstStyle/>
        <a:p>
          <a:endParaRPr lang="en-US" sz="1600" noProof="0" dirty="0"/>
        </a:p>
      </dgm:t>
    </dgm:pt>
    <dgm:pt modelId="{989AD6FA-9BC1-4EBC-87F8-259858A28CF7}">
      <dgm:prSet phldrT="[Text]" custT="1"/>
      <dgm:spPr>
        <a:solidFill>
          <a:schemeClr val="bg1">
            <a:lumMod val="85000"/>
          </a:schemeClr>
        </a:solidFill>
      </dgm:spPr>
      <dgm:t>
        <a:bodyPr/>
        <a:lstStyle/>
        <a:p>
          <a:r>
            <a:rPr lang="en-US" sz="400" noProof="0" dirty="0"/>
            <a:t>Procurement</a:t>
          </a:r>
        </a:p>
      </dgm:t>
    </dgm:pt>
    <dgm:pt modelId="{7A9623B2-3EA4-48F5-BC4B-84B7D93029A5}" type="parTrans" cxnId="{A98A03A5-9530-45EA-8442-16AD5F23F7E7}">
      <dgm:prSet/>
      <dgm:spPr/>
      <dgm:t>
        <a:bodyPr/>
        <a:lstStyle/>
        <a:p>
          <a:endParaRPr lang="en-US" sz="1600" noProof="0" dirty="0"/>
        </a:p>
      </dgm:t>
    </dgm:pt>
    <dgm:pt modelId="{799C8CA4-EB52-43AD-B019-A49430738BF7}" type="sibTrans" cxnId="{A98A03A5-9530-45EA-8442-16AD5F23F7E7}">
      <dgm:prSet/>
      <dgm:spPr/>
      <dgm:t>
        <a:bodyPr/>
        <a:lstStyle/>
        <a:p>
          <a:endParaRPr lang="en-US" sz="1600" noProof="0" dirty="0"/>
        </a:p>
      </dgm:t>
    </dgm:pt>
    <dgm:pt modelId="{9C6E911F-D0E6-422E-890D-62B4353B0068}" type="pres">
      <dgm:prSet presAssocID="{40EEA5A1-A88A-474F-ABC8-5BBA8F7B7336}" presName="Name0" presStyleCnt="0">
        <dgm:presLayoutVars>
          <dgm:dir/>
          <dgm:animLvl val="lvl"/>
          <dgm:resizeHandles val="exact"/>
        </dgm:presLayoutVars>
      </dgm:prSet>
      <dgm:spPr/>
    </dgm:pt>
    <dgm:pt modelId="{F5876704-42C2-4D33-9F92-1EB54B618C66}" type="pres">
      <dgm:prSet presAssocID="{BE0F1459-DFCF-4307-B0B8-D419D2887139}" presName="parTxOnly" presStyleLbl="node1" presStyleIdx="0" presStyleCnt="6">
        <dgm:presLayoutVars>
          <dgm:chMax val="0"/>
          <dgm:chPref val="0"/>
          <dgm:bulletEnabled val="1"/>
        </dgm:presLayoutVars>
      </dgm:prSet>
      <dgm:spPr/>
    </dgm:pt>
    <dgm:pt modelId="{3EC24CF4-B6A4-412B-B63B-0AF3B08442B0}" type="pres">
      <dgm:prSet presAssocID="{E8AA314F-7030-4164-A6A1-D053A5FBC382}" presName="parTxOnlySpace" presStyleCnt="0"/>
      <dgm:spPr/>
    </dgm:pt>
    <dgm:pt modelId="{35713149-CC34-441F-8244-722E9EA161AB}" type="pres">
      <dgm:prSet presAssocID="{4818F43B-523F-4DEE-B695-FFE9896D7969}" presName="parTxOnly" presStyleLbl="node1" presStyleIdx="1" presStyleCnt="6">
        <dgm:presLayoutVars>
          <dgm:chMax val="0"/>
          <dgm:chPref val="0"/>
          <dgm:bulletEnabled val="1"/>
        </dgm:presLayoutVars>
      </dgm:prSet>
      <dgm:spPr/>
    </dgm:pt>
    <dgm:pt modelId="{0CA7F6F7-CB53-4DF8-9291-8B5EC7CDF783}" type="pres">
      <dgm:prSet presAssocID="{B5620133-50ED-468C-A566-4A9CEC1B720A}" presName="parTxOnlySpace" presStyleCnt="0"/>
      <dgm:spPr/>
    </dgm:pt>
    <dgm:pt modelId="{6E58B7F1-0D05-4853-AFA0-DF37D06180C0}" type="pres">
      <dgm:prSet presAssocID="{989AD6FA-9BC1-4EBC-87F8-259858A28CF7}" presName="parTxOnly" presStyleLbl="node1" presStyleIdx="2" presStyleCnt="6">
        <dgm:presLayoutVars>
          <dgm:chMax val="0"/>
          <dgm:chPref val="0"/>
          <dgm:bulletEnabled val="1"/>
        </dgm:presLayoutVars>
      </dgm:prSet>
      <dgm:spPr/>
    </dgm:pt>
    <dgm:pt modelId="{F38C5701-765C-4A67-B344-47D57A3197FA}" type="pres">
      <dgm:prSet presAssocID="{799C8CA4-EB52-43AD-B019-A49430738BF7}" presName="parTxOnlySpace" presStyleCnt="0"/>
      <dgm:spPr/>
    </dgm:pt>
    <dgm:pt modelId="{A67B6C2A-DB11-4BBE-974F-A9FB23C152DD}" type="pres">
      <dgm:prSet presAssocID="{B9BAAE3E-D371-4E01-88CB-E4D9F55815E7}" presName="parTxOnly" presStyleLbl="node1" presStyleIdx="3" presStyleCnt="6">
        <dgm:presLayoutVars>
          <dgm:chMax val="0"/>
          <dgm:chPref val="0"/>
          <dgm:bulletEnabled val="1"/>
        </dgm:presLayoutVars>
      </dgm:prSet>
      <dgm:spPr/>
    </dgm:pt>
    <dgm:pt modelId="{579B65FB-1E28-40D9-AC57-ECBDB58E5328}" type="pres">
      <dgm:prSet presAssocID="{A0B961C0-BF6B-4645-B03E-DCCCFD578996}" presName="parTxOnlySpace" presStyleCnt="0"/>
      <dgm:spPr/>
    </dgm:pt>
    <dgm:pt modelId="{836844BB-8E63-491D-A016-E82B35F9E26E}" type="pres">
      <dgm:prSet presAssocID="{24ED8D81-34F8-4079-9187-22EB00F66B12}" presName="parTxOnly" presStyleLbl="node1" presStyleIdx="4" presStyleCnt="6">
        <dgm:presLayoutVars>
          <dgm:chMax val="0"/>
          <dgm:chPref val="0"/>
          <dgm:bulletEnabled val="1"/>
        </dgm:presLayoutVars>
      </dgm:prSet>
      <dgm:spPr/>
    </dgm:pt>
    <dgm:pt modelId="{69B2850F-6182-4223-A2E5-73E7B54E4E09}" type="pres">
      <dgm:prSet presAssocID="{71E386D1-2523-4F20-A102-5FBE8F6F0F28}" presName="parTxOnlySpace" presStyleCnt="0"/>
      <dgm:spPr/>
    </dgm:pt>
    <dgm:pt modelId="{5566E4D6-61D5-4707-AC04-6041A47DA95F}" type="pres">
      <dgm:prSet presAssocID="{0B73F882-281D-48F0-878C-EC5120E441AD}" presName="parTxOnly" presStyleLbl="node1" presStyleIdx="5" presStyleCnt="6">
        <dgm:presLayoutVars>
          <dgm:chMax val="0"/>
          <dgm:chPref val="0"/>
          <dgm:bulletEnabled val="1"/>
        </dgm:presLayoutVars>
      </dgm:prSet>
      <dgm:spPr/>
    </dgm:pt>
  </dgm:ptLst>
  <dgm:cxnLst>
    <dgm:cxn modelId="{1CF14106-8EC0-403A-80FA-78A709BD2C2B}" type="presOf" srcId="{989AD6FA-9BC1-4EBC-87F8-259858A28CF7}" destId="{6E58B7F1-0D05-4853-AFA0-DF37D06180C0}" srcOrd="0" destOrd="0" presId="urn:microsoft.com/office/officeart/2005/8/layout/chevron1"/>
    <dgm:cxn modelId="{92AAA408-C6ED-4445-9739-408F50795551}" type="presOf" srcId="{40EEA5A1-A88A-474F-ABC8-5BBA8F7B7336}" destId="{9C6E911F-D0E6-422E-890D-62B4353B0068}" srcOrd="0" destOrd="0" presId="urn:microsoft.com/office/officeart/2005/8/layout/chevron1"/>
    <dgm:cxn modelId="{FABF7820-1E73-4BE9-B880-079EC162629A}" type="presOf" srcId="{BE0F1459-DFCF-4307-B0B8-D419D2887139}" destId="{F5876704-42C2-4D33-9F92-1EB54B618C66}" srcOrd="0" destOrd="0" presId="urn:microsoft.com/office/officeart/2005/8/layout/chevron1"/>
    <dgm:cxn modelId="{438CA557-76E9-48F0-8FB9-66190BEB9A58}" srcId="{40EEA5A1-A88A-474F-ABC8-5BBA8F7B7336}" destId="{24ED8D81-34F8-4079-9187-22EB00F66B12}" srcOrd="4" destOrd="0" parTransId="{74ED6EE2-3DAD-469D-9BF3-8B1BE9F0DB5F}" sibTransId="{71E386D1-2523-4F20-A102-5FBE8F6F0F28}"/>
    <dgm:cxn modelId="{1CBD2196-8374-4ACB-8EF3-51FA66BC62F3}" type="presOf" srcId="{0B73F882-281D-48F0-878C-EC5120E441AD}" destId="{5566E4D6-61D5-4707-AC04-6041A47DA95F}" srcOrd="0" destOrd="0" presId="urn:microsoft.com/office/officeart/2005/8/layout/chevron1"/>
    <dgm:cxn modelId="{B459BD97-722F-4178-9A21-530DB4E969F8}" srcId="{40EEA5A1-A88A-474F-ABC8-5BBA8F7B7336}" destId="{4818F43B-523F-4DEE-B695-FFE9896D7969}" srcOrd="1" destOrd="0" parTransId="{5E61E2C1-B3AB-4B06-BE0A-D3529AA9A935}" sibTransId="{B5620133-50ED-468C-A566-4A9CEC1B720A}"/>
    <dgm:cxn modelId="{A98A03A5-9530-45EA-8442-16AD5F23F7E7}" srcId="{40EEA5A1-A88A-474F-ABC8-5BBA8F7B7336}" destId="{989AD6FA-9BC1-4EBC-87F8-259858A28CF7}" srcOrd="2" destOrd="0" parTransId="{7A9623B2-3EA4-48F5-BC4B-84B7D93029A5}" sibTransId="{799C8CA4-EB52-43AD-B019-A49430738BF7}"/>
    <dgm:cxn modelId="{52DC36A9-CCB9-4F74-8046-22DC4D7C79EB}" type="presOf" srcId="{24ED8D81-34F8-4079-9187-22EB00F66B12}" destId="{836844BB-8E63-491D-A016-E82B35F9E26E}" srcOrd="0" destOrd="0" presId="urn:microsoft.com/office/officeart/2005/8/layout/chevron1"/>
    <dgm:cxn modelId="{4CAE4FA9-58D0-46A4-B93B-252A09996DEA}" srcId="{40EEA5A1-A88A-474F-ABC8-5BBA8F7B7336}" destId="{BE0F1459-DFCF-4307-B0B8-D419D2887139}" srcOrd="0" destOrd="0" parTransId="{B9EA9108-C553-4413-9A1E-68C2630D72B9}" sibTransId="{E8AA314F-7030-4164-A6A1-D053A5FBC382}"/>
    <dgm:cxn modelId="{C74E8DB0-0E9F-49F9-A574-01319542D5EC}" type="presOf" srcId="{4818F43B-523F-4DEE-B695-FFE9896D7969}" destId="{35713149-CC34-441F-8244-722E9EA161AB}" srcOrd="0" destOrd="0" presId="urn:microsoft.com/office/officeart/2005/8/layout/chevron1"/>
    <dgm:cxn modelId="{AFADD1C7-1B5F-491D-A3DE-FFAA7C724DCC}" srcId="{40EEA5A1-A88A-474F-ABC8-5BBA8F7B7336}" destId="{B9BAAE3E-D371-4E01-88CB-E4D9F55815E7}" srcOrd="3" destOrd="0" parTransId="{8631591C-5C7E-49B2-AF97-B5227F6C08C1}" sibTransId="{A0B961C0-BF6B-4645-B03E-DCCCFD578996}"/>
    <dgm:cxn modelId="{EB018CD6-0AC7-40A6-A69D-F8C976B33B45}" srcId="{40EEA5A1-A88A-474F-ABC8-5BBA8F7B7336}" destId="{0B73F882-281D-48F0-878C-EC5120E441AD}" srcOrd="5" destOrd="0" parTransId="{D3E05E4B-6F49-46F1-8074-8AFAD7CE212C}" sibTransId="{D21FDA6A-DA7D-4126-98BC-8ECB5D538FEA}"/>
    <dgm:cxn modelId="{46AFA4F6-FED8-49D7-A17C-7CD129903419}" type="presOf" srcId="{B9BAAE3E-D371-4E01-88CB-E4D9F55815E7}" destId="{A67B6C2A-DB11-4BBE-974F-A9FB23C152DD}" srcOrd="0" destOrd="0" presId="urn:microsoft.com/office/officeart/2005/8/layout/chevron1"/>
    <dgm:cxn modelId="{51A36067-4236-4744-91F3-6A2C271CFF5B}" type="presParOf" srcId="{9C6E911F-D0E6-422E-890D-62B4353B0068}" destId="{F5876704-42C2-4D33-9F92-1EB54B618C66}" srcOrd="0" destOrd="0" presId="urn:microsoft.com/office/officeart/2005/8/layout/chevron1"/>
    <dgm:cxn modelId="{CE46A87B-9FBB-4579-BFD6-424FC35D5FC7}" type="presParOf" srcId="{9C6E911F-D0E6-422E-890D-62B4353B0068}" destId="{3EC24CF4-B6A4-412B-B63B-0AF3B08442B0}" srcOrd="1" destOrd="0" presId="urn:microsoft.com/office/officeart/2005/8/layout/chevron1"/>
    <dgm:cxn modelId="{FD923FFF-31A1-4222-A833-D1E259FDEB73}" type="presParOf" srcId="{9C6E911F-D0E6-422E-890D-62B4353B0068}" destId="{35713149-CC34-441F-8244-722E9EA161AB}" srcOrd="2" destOrd="0" presId="urn:microsoft.com/office/officeart/2005/8/layout/chevron1"/>
    <dgm:cxn modelId="{2D0DD638-0BE8-4EC3-925A-ED1584772285}" type="presParOf" srcId="{9C6E911F-D0E6-422E-890D-62B4353B0068}" destId="{0CA7F6F7-CB53-4DF8-9291-8B5EC7CDF783}" srcOrd="3" destOrd="0" presId="urn:microsoft.com/office/officeart/2005/8/layout/chevron1"/>
    <dgm:cxn modelId="{48068713-3406-4ABC-B75E-C723E8215FAC}" type="presParOf" srcId="{9C6E911F-D0E6-422E-890D-62B4353B0068}" destId="{6E58B7F1-0D05-4853-AFA0-DF37D06180C0}" srcOrd="4" destOrd="0" presId="urn:microsoft.com/office/officeart/2005/8/layout/chevron1"/>
    <dgm:cxn modelId="{C399DB4D-4735-45BD-95CB-4589414E3200}" type="presParOf" srcId="{9C6E911F-D0E6-422E-890D-62B4353B0068}" destId="{F38C5701-765C-4A67-B344-47D57A3197FA}" srcOrd="5" destOrd="0" presId="urn:microsoft.com/office/officeart/2005/8/layout/chevron1"/>
    <dgm:cxn modelId="{FCAEA95B-036B-4AE3-9B87-D7BC2CA667D3}" type="presParOf" srcId="{9C6E911F-D0E6-422E-890D-62B4353B0068}" destId="{A67B6C2A-DB11-4BBE-974F-A9FB23C152DD}" srcOrd="6" destOrd="0" presId="urn:microsoft.com/office/officeart/2005/8/layout/chevron1"/>
    <dgm:cxn modelId="{B825D785-6B29-4515-85BC-E7C0E806E508}" type="presParOf" srcId="{9C6E911F-D0E6-422E-890D-62B4353B0068}" destId="{579B65FB-1E28-40D9-AC57-ECBDB58E5328}" srcOrd="7" destOrd="0" presId="urn:microsoft.com/office/officeart/2005/8/layout/chevron1"/>
    <dgm:cxn modelId="{422D08D3-8ACA-4B68-89D4-6E186F0C766D}" type="presParOf" srcId="{9C6E911F-D0E6-422E-890D-62B4353B0068}" destId="{836844BB-8E63-491D-A016-E82B35F9E26E}" srcOrd="8" destOrd="0" presId="urn:microsoft.com/office/officeart/2005/8/layout/chevron1"/>
    <dgm:cxn modelId="{D92B2C16-7011-4BB6-97C4-432BA811EF6F}" type="presParOf" srcId="{9C6E911F-D0E6-422E-890D-62B4353B0068}" destId="{69B2850F-6182-4223-A2E5-73E7B54E4E09}" srcOrd="9" destOrd="0" presId="urn:microsoft.com/office/officeart/2005/8/layout/chevron1"/>
    <dgm:cxn modelId="{9F22E1C4-7DDF-4455-907C-7C4DBA2C4E14}" type="presParOf" srcId="{9C6E911F-D0E6-422E-890D-62B4353B0068}" destId="{5566E4D6-61D5-4707-AC04-6041A47DA95F}" srcOrd="10" destOrd="0" presId="urn:microsoft.com/office/officeart/2005/8/layout/chevro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177"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88817" y="95860"/>
        <a:ext cx="262920" cy="175280"/>
      </dsp:txXfrm>
    </dsp:sp>
    <dsp:sp modelId="{35713149-CC34-441F-8244-722E9EA161AB}">
      <dsp:nvSpPr>
        <dsp:cNvPr id="0" name=""/>
        <dsp:cNvSpPr/>
      </dsp:nvSpPr>
      <dsp:spPr>
        <a:xfrm>
          <a:off x="395558" y="95860"/>
          <a:ext cx="438200" cy="175280"/>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483198" y="95860"/>
        <a:ext cx="262920" cy="175280"/>
      </dsp:txXfrm>
    </dsp:sp>
    <dsp:sp modelId="{6E58B7F1-0D05-4853-AFA0-DF37D06180C0}">
      <dsp:nvSpPr>
        <dsp:cNvPr id="0" name=""/>
        <dsp:cNvSpPr/>
      </dsp:nvSpPr>
      <dsp:spPr>
        <a:xfrm>
          <a:off x="789938"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Procurement</a:t>
          </a:r>
        </a:p>
      </dsp:txBody>
      <dsp:txXfrm>
        <a:off x="877578" y="95860"/>
        <a:ext cx="262920" cy="175280"/>
      </dsp:txXfrm>
    </dsp:sp>
    <dsp:sp modelId="{A67B6C2A-DB11-4BBE-974F-A9FB23C152DD}">
      <dsp:nvSpPr>
        <dsp:cNvPr id="0" name=""/>
        <dsp:cNvSpPr/>
      </dsp:nvSpPr>
      <dsp:spPr>
        <a:xfrm>
          <a:off x="1184319"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Internal</a:t>
          </a:r>
          <a:r>
            <a:rPr lang="en-US" sz="400" kern="1200" noProof="0" dirty="0"/>
            <a:t> operations</a:t>
          </a:r>
          <a:endParaRPr lang="en-US" sz="400" kern="1200" noProof="0" dirty="0">
            <a:solidFill>
              <a:prstClr val="white"/>
            </a:solidFill>
            <a:latin typeface="Inter Medium"/>
            <a:ea typeface="+mn-ea"/>
            <a:cs typeface="+mn-cs"/>
          </a:endParaRPr>
        </a:p>
      </dsp:txBody>
      <dsp:txXfrm>
        <a:off x="1271959" y="95860"/>
        <a:ext cx="262920" cy="175280"/>
      </dsp:txXfrm>
    </dsp:sp>
    <dsp:sp modelId="{836844BB-8E63-491D-A016-E82B35F9E26E}">
      <dsp:nvSpPr>
        <dsp:cNvPr id="0" name=""/>
        <dsp:cNvSpPr/>
      </dsp:nvSpPr>
      <dsp:spPr>
        <a:xfrm>
          <a:off x="1578699"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Travel</a:t>
          </a:r>
        </a:p>
      </dsp:txBody>
      <dsp:txXfrm>
        <a:off x="1666339" y="95860"/>
        <a:ext cx="262920" cy="175280"/>
      </dsp:txXfrm>
    </dsp:sp>
    <dsp:sp modelId="{5566E4D6-61D5-4707-AC04-6041A47DA95F}">
      <dsp:nvSpPr>
        <dsp:cNvPr id="0" name=""/>
        <dsp:cNvSpPr/>
      </dsp:nvSpPr>
      <dsp:spPr>
        <a:xfrm>
          <a:off x="1973080"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060720" y="95860"/>
        <a:ext cx="262920" cy="1752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177"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88817" y="95860"/>
        <a:ext cx="262920" cy="175280"/>
      </dsp:txXfrm>
    </dsp:sp>
    <dsp:sp modelId="{35713149-CC34-441F-8244-722E9EA161AB}">
      <dsp:nvSpPr>
        <dsp:cNvPr id="0" name=""/>
        <dsp:cNvSpPr/>
      </dsp:nvSpPr>
      <dsp:spPr>
        <a:xfrm>
          <a:off x="395558"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Customer</a:t>
          </a:r>
        </a:p>
      </dsp:txBody>
      <dsp:txXfrm>
        <a:off x="483198" y="95860"/>
        <a:ext cx="262920" cy="175280"/>
      </dsp:txXfrm>
    </dsp:sp>
    <dsp:sp modelId="{6E58B7F1-0D05-4853-AFA0-DF37D06180C0}">
      <dsp:nvSpPr>
        <dsp:cNvPr id="0" name=""/>
        <dsp:cNvSpPr/>
      </dsp:nvSpPr>
      <dsp:spPr>
        <a:xfrm>
          <a:off x="789938" y="95860"/>
          <a:ext cx="438200" cy="175280"/>
        </a:xfrm>
        <a:prstGeom prst="chevron">
          <a:avLst/>
        </a:prstGeom>
        <a:solidFill>
          <a:srgbClr val="F3F3FF">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Procurement</a:t>
          </a:r>
        </a:p>
      </dsp:txBody>
      <dsp:txXfrm>
        <a:off x="877578" y="95860"/>
        <a:ext cx="262920" cy="175280"/>
      </dsp:txXfrm>
    </dsp:sp>
    <dsp:sp modelId="{A67B6C2A-DB11-4BBE-974F-A9FB23C152DD}">
      <dsp:nvSpPr>
        <dsp:cNvPr id="0" name=""/>
        <dsp:cNvSpPr/>
      </dsp:nvSpPr>
      <dsp:spPr>
        <a:xfrm>
          <a:off x="1184319"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Internal</a:t>
          </a:r>
          <a:r>
            <a:rPr lang="en-US" sz="400" kern="1200" noProof="0" dirty="0"/>
            <a:t> operations</a:t>
          </a:r>
          <a:endParaRPr lang="en-US" sz="400" kern="1200" noProof="0" dirty="0">
            <a:solidFill>
              <a:prstClr val="white"/>
            </a:solidFill>
            <a:latin typeface="Inter Medium"/>
            <a:ea typeface="+mn-ea"/>
            <a:cs typeface="+mn-cs"/>
          </a:endParaRPr>
        </a:p>
      </dsp:txBody>
      <dsp:txXfrm>
        <a:off x="1271959" y="95860"/>
        <a:ext cx="262920" cy="175280"/>
      </dsp:txXfrm>
    </dsp:sp>
    <dsp:sp modelId="{836844BB-8E63-491D-A016-E82B35F9E26E}">
      <dsp:nvSpPr>
        <dsp:cNvPr id="0" name=""/>
        <dsp:cNvSpPr/>
      </dsp:nvSpPr>
      <dsp:spPr>
        <a:xfrm>
          <a:off x="1578699"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Travel</a:t>
          </a:r>
        </a:p>
      </dsp:txBody>
      <dsp:txXfrm>
        <a:off x="1666339" y="95860"/>
        <a:ext cx="262920" cy="175280"/>
      </dsp:txXfrm>
    </dsp:sp>
    <dsp:sp modelId="{5566E4D6-61D5-4707-AC04-6041A47DA95F}">
      <dsp:nvSpPr>
        <dsp:cNvPr id="0" name=""/>
        <dsp:cNvSpPr/>
      </dsp:nvSpPr>
      <dsp:spPr>
        <a:xfrm>
          <a:off x="1973080"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060720" y="95860"/>
        <a:ext cx="262920" cy="1752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177"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88817" y="95860"/>
        <a:ext cx="262920" cy="175280"/>
      </dsp:txXfrm>
    </dsp:sp>
    <dsp:sp modelId="{35713149-CC34-441F-8244-722E9EA161AB}">
      <dsp:nvSpPr>
        <dsp:cNvPr id="0" name=""/>
        <dsp:cNvSpPr/>
      </dsp:nvSpPr>
      <dsp:spPr>
        <a:xfrm>
          <a:off x="395558" y="95860"/>
          <a:ext cx="438200" cy="175280"/>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483198" y="95860"/>
        <a:ext cx="262920" cy="175280"/>
      </dsp:txXfrm>
    </dsp:sp>
    <dsp:sp modelId="{6E58B7F1-0D05-4853-AFA0-DF37D06180C0}">
      <dsp:nvSpPr>
        <dsp:cNvPr id="0" name=""/>
        <dsp:cNvSpPr/>
      </dsp:nvSpPr>
      <dsp:spPr>
        <a:xfrm>
          <a:off x="789938" y="95860"/>
          <a:ext cx="438200" cy="175280"/>
        </a:xfrm>
        <a:prstGeom prst="chevron">
          <a:avLst/>
        </a:prstGeom>
        <a:solidFill>
          <a:srgbClr val="F3F3FF">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Procurement</a:t>
          </a:r>
        </a:p>
      </dsp:txBody>
      <dsp:txXfrm>
        <a:off x="877578" y="95860"/>
        <a:ext cx="262920" cy="175280"/>
      </dsp:txXfrm>
    </dsp:sp>
    <dsp:sp modelId="{A67B6C2A-DB11-4BBE-974F-A9FB23C152DD}">
      <dsp:nvSpPr>
        <dsp:cNvPr id="0" name=""/>
        <dsp:cNvSpPr/>
      </dsp:nvSpPr>
      <dsp:spPr>
        <a:xfrm>
          <a:off x="1184319"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Internal operations</a:t>
          </a:r>
        </a:p>
      </dsp:txBody>
      <dsp:txXfrm>
        <a:off x="1271959" y="95860"/>
        <a:ext cx="262920" cy="175280"/>
      </dsp:txXfrm>
    </dsp:sp>
    <dsp:sp modelId="{836844BB-8E63-491D-A016-E82B35F9E26E}">
      <dsp:nvSpPr>
        <dsp:cNvPr id="0" name=""/>
        <dsp:cNvSpPr/>
      </dsp:nvSpPr>
      <dsp:spPr>
        <a:xfrm>
          <a:off x="1578699" y="95860"/>
          <a:ext cx="438200" cy="175280"/>
        </a:xfrm>
        <a:prstGeom prst="chevron">
          <a:avLst/>
        </a:prstGeom>
        <a:solidFill>
          <a:srgbClr val="F3F3FF">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Travel</a:t>
          </a:r>
        </a:p>
      </dsp:txBody>
      <dsp:txXfrm>
        <a:off x="1666339" y="95860"/>
        <a:ext cx="262920" cy="175280"/>
      </dsp:txXfrm>
    </dsp:sp>
    <dsp:sp modelId="{5566E4D6-61D5-4707-AC04-6041A47DA95F}">
      <dsp:nvSpPr>
        <dsp:cNvPr id="0" name=""/>
        <dsp:cNvSpPr/>
      </dsp:nvSpPr>
      <dsp:spPr>
        <a:xfrm>
          <a:off x="1973080"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060720" y="95860"/>
        <a:ext cx="262920" cy="17528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177"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88817" y="95860"/>
        <a:ext cx="262920" cy="175280"/>
      </dsp:txXfrm>
    </dsp:sp>
    <dsp:sp modelId="{35713149-CC34-441F-8244-722E9EA161AB}">
      <dsp:nvSpPr>
        <dsp:cNvPr id="0" name=""/>
        <dsp:cNvSpPr/>
      </dsp:nvSpPr>
      <dsp:spPr>
        <a:xfrm>
          <a:off x="395558" y="95860"/>
          <a:ext cx="438200" cy="175280"/>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483198" y="95860"/>
        <a:ext cx="262920" cy="175280"/>
      </dsp:txXfrm>
    </dsp:sp>
    <dsp:sp modelId="{6E58B7F1-0D05-4853-AFA0-DF37D06180C0}">
      <dsp:nvSpPr>
        <dsp:cNvPr id="0" name=""/>
        <dsp:cNvSpPr/>
      </dsp:nvSpPr>
      <dsp:spPr>
        <a:xfrm>
          <a:off x="789938"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Procurement</a:t>
          </a:r>
        </a:p>
      </dsp:txBody>
      <dsp:txXfrm>
        <a:off x="877578" y="95860"/>
        <a:ext cx="262920" cy="175280"/>
      </dsp:txXfrm>
    </dsp:sp>
    <dsp:sp modelId="{A67B6C2A-DB11-4BBE-974F-A9FB23C152DD}">
      <dsp:nvSpPr>
        <dsp:cNvPr id="0" name=""/>
        <dsp:cNvSpPr/>
      </dsp:nvSpPr>
      <dsp:spPr>
        <a:xfrm>
          <a:off x="1184319" y="95860"/>
          <a:ext cx="438200" cy="175280"/>
        </a:xfrm>
        <a:prstGeom prst="chevron">
          <a:avLst/>
        </a:prstGeom>
        <a:solidFill>
          <a:srgbClr val="F3F3FF">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Internal operations</a:t>
          </a:r>
        </a:p>
      </dsp:txBody>
      <dsp:txXfrm>
        <a:off x="1271959" y="95860"/>
        <a:ext cx="262920" cy="175280"/>
      </dsp:txXfrm>
    </dsp:sp>
    <dsp:sp modelId="{836844BB-8E63-491D-A016-E82B35F9E26E}">
      <dsp:nvSpPr>
        <dsp:cNvPr id="0" name=""/>
        <dsp:cNvSpPr/>
      </dsp:nvSpPr>
      <dsp:spPr>
        <a:xfrm>
          <a:off x="1578699"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Travel</a:t>
          </a:r>
        </a:p>
      </dsp:txBody>
      <dsp:txXfrm>
        <a:off x="1666339" y="95860"/>
        <a:ext cx="262920" cy="175280"/>
      </dsp:txXfrm>
    </dsp:sp>
    <dsp:sp modelId="{5566E4D6-61D5-4707-AC04-6041A47DA95F}">
      <dsp:nvSpPr>
        <dsp:cNvPr id="0" name=""/>
        <dsp:cNvSpPr/>
      </dsp:nvSpPr>
      <dsp:spPr>
        <a:xfrm>
          <a:off x="1973080"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060720" y="95860"/>
        <a:ext cx="262920" cy="1752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177"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88817" y="95860"/>
        <a:ext cx="262920" cy="175280"/>
      </dsp:txXfrm>
    </dsp:sp>
    <dsp:sp modelId="{35713149-CC34-441F-8244-722E9EA161AB}">
      <dsp:nvSpPr>
        <dsp:cNvPr id="0" name=""/>
        <dsp:cNvSpPr/>
      </dsp:nvSpPr>
      <dsp:spPr>
        <a:xfrm>
          <a:off x="395558"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Customer</a:t>
          </a:r>
        </a:p>
      </dsp:txBody>
      <dsp:txXfrm>
        <a:off x="483198" y="95860"/>
        <a:ext cx="262920" cy="175280"/>
      </dsp:txXfrm>
    </dsp:sp>
    <dsp:sp modelId="{6E58B7F1-0D05-4853-AFA0-DF37D06180C0}">
      <dsp:nvSpPr>
        <dsp:cNvPr id="0" name=""/>
        <dsp:cNvSpPr/>
      </dsp:nvSpPr>
      <dsp:spPr>
        <a:xfrm>
          <a:off x="789938" y="95860"/>
          <a:ext cx="438200" cy="175280"/>
        </a:xfrm>
        <a:prstGeom prst="chevron">
          <a:avLst/>
        </a:prstGeom>
        <a:solidFill>
          <a:srgbClr val="F3F3FF">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Procurement</a:t>
          </a:r>
        </a:p>
      </dsp:txBody>
      <dsp:txXfrm>
        <a:off x="877578" y="95860"/>
        <a:ext cx="262920" cy="175280"/>
      </dsp:txXfrm>
    </dsp:sp>
    <dsp:sp modelId="{A67B6C2A-DB11-4BBE-974F-A9FB23C152DD}">
      <dsp:nvSpPr>
        <dsp:cNvPr id="0" name=""/>
        <dsp:cNvSpPr/>
      </dsp:nvSpPr>
      <dsp:spPr>
        <a:xfrm>
          <a:off x="1184319"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Internal</a:t>
          </a:r>
          <a:r>
            <a:rPr lang="en-US" sz="400" kern="1200" noProof="0" dirty="0"/>
            <a:t> operations</a:t>
          </a:r>
          <a:endParaRPr lang="en-US" sz="400" kern="1200" noProof="0" dirty="0">
            <a:solidFill>
              <a:prstClr val="white"/>
            </a:solidFill>
            <a:latin typeface="Inter Medium"/>
            <a:ea typeface="+mn-ea"/>
            <a:cs typeface="+mn-cs"/>
          </a:endParaRPr>
        </a:p>
      </dsp:txBody>
      <dsp:txXfrm>
        <a:off x="1271959" y="95860"/>
        <a:ext cx="262920" cy="175280"/>
      </dsp:txXfrm>
    </dsp:sp>
    <dsp:sp modelId="{836844BB-8E63-491D-A016-E82B35F9E26E}">
      <dsp:nvSpPr>
        <dsp:cNvPr id="0" name=""/>
        <dsp:cNvSpPr/>
      </dsp:nvSpPr>
      <dsp:spPr>
        <a:xfrm>
          <a:off x="1578699"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Travel</a:t>
          </a:r>
        </a:p>
      </dsp:txBody>
      <dsp:txXfrm>
        <a:off x="1666339" y="95860"/>
        <a:ext cx="262920" cy="175280"/>
      </dsp:txXfrm>
    </dsp:sp>
    <dsp:sp modelId="{5566E4D6-61D5-4707-AC04-6041A47DA95F}">
      <dsp:nvSpPr>
        <dsp:cNvPr id="0" name=""/>
        <dsp:cNvSpPr/>
      </dsp:nvSpPr>
      <dsp:spPr>
        <a:xfrm>
          <a:off x="1973080"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060720" y="95860"/>
        <a:ext cx="262920" cy="17528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177"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88817" y="95860"/>
        <a:ext cx="262920" cy="175280"/>
      </dsp:txXfrm>
    </dsp:sp>
    <dsp:sp modelId="{35713149-CC34-441F-8244-722E9EA161AB}">
      <dsp:nvSpPr>
        <dsp:cNvPr id="0" name=""/>
        <dsp:cNvSpPr/>
      </dsp:nvSpPr>
      <dsp:spPr>
        <a:xfrm>
          <a:off x="395558" y="95860"/>
          <a:ext cx="438200" cy="175280"/>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483198" y="95860"/>
        <a:ext cx="262920" cy="175280"/>
      </dsp:txXfrm>
    </dsp:sp>
    <dsp:sp modelId="{6E58B7F1-0D05-4853-AFA0-DF37D06180C0}">
      <dsp:nvSpPr>
        <dsp:cNvPr id="0" name=""/>
        <dsp:cNvSpPr/>
      </dsp:nvSpPr>
      <dsp:spPr>
        <a:xfrm>
          <a:off x="789938"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Procurement</a:t>
          </a:r>
        </a:p>
      </dsp:txBody>
      <dsp:txXfrm>
        <a:off x="877578" y="95860"/>
        <a:ext cx="262920" cy="175280"/>
      </dsp:txXfrm>
    </dsp:sp>
    <dsp:sp modelId="{A67B6C2A-DB11-4BBE-974F-A9FB23C152DD}">
      <dsp:nvSpPr>
        <dsp:cNvPr id="0" name=""/>
        <dsp:cNvSpPr/>
      </dsp:nvSpPr>
      <dsp:spPr>
        <a:xfrm>
          <a:off x="1184319"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Internal operations</a:t>
          </a:r>
        </a:p>
      </dsp:txBody>
      <dsp:txXfrm>
        <a:off x="1271959" y="95860"/>
        <a:ext cx="262920" cy="175280"/>
      </dsp:txXfrm>
    </dsp:sp>
    <dsp:sp modelId="{836844BB-8E63-491D-A016-E82B35F9E26E}">
      <dsp:nvSpPr>
        <dsp:cNvPr id="0" name=""/>
        <dsp:cNvSpPr/>
      </dsp:nvSpPr>
      <dsp:spPr>
        <a:xfrm>
          <a:off x="1578699" y="95860"/>
          <a:ext cx="438200" cy="175280"/>
        </a:xfrm>
        <a:prstGeom prst="chevron">
          <a:avLst/>
        </a:prstGeom>
        <a:solidFill>
          <a:prstClr val="white">
            <a:lumMod val="85000"/>
          </a:prst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solidFill>
                <a:prstClr val="white"/>
              </a:solidFill>
              <a:latin typeface="Inter Medium"/>
              <a:ea typeface="+mn-ea"/>
              <a:cs typeface="+mn-cs"/>
            </a:rPr>
            <a:t>Travel</a:t>
          </a:r>
        </a:p>
      </dsp:txBody>
      <dsp:txXfrm>
        <a:off x="1666339" y="95860"/>
        <a:ext cx="262920" cy="175280"/>
      </dsp:txXfrm>
    </dsp:sp>
    <dsp:sp modelId="{5566E4D6-61D5-4707-AC04-6041A47DA95F}">
      <dsp:nvSpPr>
        <dsp:cNvPr id="0" name=""/>
        <dsp:cNvSpPr/>
      </dsp:nvSpPr>
      <dsp:spPr>
        <a:xfrm>
          <a:off x="1973080" y="95860"/>
          <a:ext cx="438200" cy="175280"/>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060720" y="95860"/>
        <a:ext cx="262920" cy="175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6704-42C2-4D33-9F92-1EB54B618C66}">
      <dsp:nvSpPr>
        <dsp:cNvPr id="0" name=""/>
        <dsp:cNvSpPr/>
      </dsp:nvSpPr>
      <dsp:spPr>
        <a:xfrm>
          <a:off x="1323"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Sales</a:t>
          </a:r>
        </a:p>
      </dsp:txBody>
      <dsp:txXfrm>
        <a:off x="99800" y="169748"/>
        <a:ext cx="295432" cy="196954"/>
      </dsp:txXfrm>
    </dsp:sp>
    <dsp:sp modelId="{35713149-CC34-441F-8244-722E9EA161AB}">
      <dsp:nvSpPr>
        <dsp:cNvPr id="0" name=""/>
        <dsp:cNvSpPr/>
      </dsp:nvSpPr>
      <dsp:spPr>
        <a:xfrm>
          <a:off x="444471" y="169748"/>
          <a:ext cx="492386" cy="196954"/>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Customer</a:t>
          </a:r>
        </a:p>
      </dsp:txBody>
      <dsp:txXfrm>
        <a:off x="542948" y="169748"/>
        <a:ext cx="295432" cy="196954"/>
      </dsp:txXfrm>
    </dsp:sp>
    <dsp:sp modelId="{6E58B7F1-0D05-4853-AFA0-DF37D06180C0}">
      <dsp:nvSpPr>
        <dsp:cNvPr id="0" name=""/>
        <dsp:cNvSpPr/>
      </dsp:nvSpPr>
      <dsp:spPr>
        <a:xfrm>
          <a:off x="887619"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Procurement</a:t>
          </a:r>
        </a:p>
      </dsp:txBody>
      <dsp:txXfrm>
        <a:off x="986096" y="169748"/>
        <a:ext cx="295432" cy="196954"/>
      </dsp:txXfrm>
    </dsp:sp>
    <dsp:sp modelId="{A67B6C2A-DB11-4BBE-974F-A9FB23C152DD}">
      <dsp:nvSpPr>
        <dsp:cNvPr id="0" name=""/>
        <dsp:cNvSpPr/>
      </dsp:nvSpPr>
      <dsp:spPr>
        <a:xfrm>
          <a:off x="1330767"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Internal operations</a:t>
          </a:r>
        </a:p>
      </dsp:txBody>
      <dsp:txXfrm>
        <a:off x="1429244" y="169748"/>
        <a:ext cx="295432" cy="196954"/>
      </dsp:txXfrm>
    </dsp:sp>
    <dsp:sp modelId="{836844BB-8E63-491D-A016-E82B35F9E26E}">
      <dsp:nvSpPr>
        <dsp:cNvPr id="0" name=""/>
        <dsp:cNvSpPr/>
      </dsp:nvSpPr>
      <dsp:spPr>
        <a:xfrm>
          <a:off x="1773915"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Travel</a:t>
          </a:r>
        </a:p>
      </dsp:txBody>
      <dsp:txXfrm>
        <a:off x="1872392" y="169748"/>
        <a:ext cx="295432" cy="196954"/>
      </dsp:txXfrm>
    </dsp:sp>
    <dsp:sp modelId="{5566E4D6-61D5-4707-AC04-6041A47DA95F}">
      <dsp:nvSpPr>
        <dsp:cNvPr id="0" name=""/>
        <dsp:cNvSpPr/>
      </dsp:nvSpPr>
      <dsp:spPr>
        <a:xfrm>
          <a:off x="2217062" y="169748"/>
          <a:ext cx="492386" cy="196954"/>
        </a:xfrm>
        <a:prstGeom prst="chevron">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 tIns="5334" rIns="5334" bIns="5334" numCol="1" spcCol="1270" anchor="ctr" anchorCtr="0">
          <a:noAutofit/>
        </a:bodyPr>
        <a:lstStyle/>
        <a:p>
          <a:pPr marL="0" lvl="0" indent="0" algn="ctr" defTabSz="177800">
            <a:lnSpc>
              <a:spcPct val="90000"/>
            </a:lnSpc>
            <a:spcBef>
              <a:spcPct val="0"/>
            </a:spcBef>
            <a:spcAft>
              <a:spcPct val="35000"/>
            </a:spcAft>
            <a:buNone/>
          </a:pPr>
          <a:r>
            <a:rPr lang="en-US" sz="400" kern="1200" noProof="0" dirty="0"/>
            <a:t>Service</a:t>
          </a:r>
        </a:p>
      </dsp:txBody>
      <dsp:txXfrm>
        <a:off x="2315539" y="169748"/>
        <a:ext cx="295432" cy="1969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FB595-3FD2-45F6-B8C3-88CE9FFEE532}" type="datetimeFigureOut">
              <a:rPr lang="nb-NO" smtClean="0"/>
              <a:t>10.04.2025</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83A0B-24C7-48E3-8AAD-0E39533F611C}" type="slidenum">
              <a:rPr lang="nb-NO" smtClean="0"/>
              <a:t>‹#›</a:t>
            </a:fld>
            <a:endParaRPr lang="nb-NO"/>
          </a:p>
        </p:txBody>
      </p:sp>
    </p:spTree>
    <p:extLst>
      <p:ext uri="{BB962C8B-B14F-4D97-AF65-F5344CB8AC3E}">
        <p14:creationId xmlns:p14="http://schemas.microsoft.com/office/powerpoint/2010/main" val="177552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6D139-671D-E762-80D1-186CCD7F3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DADCC-44B1-AF7B-AFA7-EA41DDB4B683}"/>
              </a:ext>
            </a:extLst>
          </p:cNvPr>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827F57CE-F691-1EC2-1B70-A111FA71A1A4}"/>
              </a:ext>
            </a:extLst>
          </p:cNvPr>
          <p:cNvSpPr>
            <a:spLocks noGrp="1"/>
          </p:cNvSpPr>
          <p:nvPr>
            <p:ph type="body" idx="1"/>
          </p:nvPr>
        </p:nvSpPr>
        <p:spPr>
          <a:xfrm>
            <a:off x="679768" y="4777194"/>
            <a:ext cx="5438140" cy="3908614"/>
          </a:xfrm>
          <a:prstGeom prst="rect">
            <a:avLst/>
          </a:prstGeom>
        </p:spPr>
        <p:txBody>
          <a:bodyPr lIns="80275" tIns="40138" rIns="80275" bIns="40138"/>
          <a:lstStyle/>
          <a:p>
            <a:endParaRPr lang="nb-NO"/>
          </a:p>
        </p:txBody>
      </p:sp>
    </p:spTree>
    <p:extLst>
      <p:ext uri="{BB962C8B-B14F-4D97-AF65-F5344CB8AC3E}">
        <p14:creationId xmlns:p14="http://schemas.microsoft.com/office/powerpoint/2010/main" val="1539070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1BC1D-E033-B8DC-218D-00E112D83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426CF-1652-05E0-852A-B7F10CDD87F9}"/>
              </a:ext>
            </a:extLst>
          </p:cNvPr>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3964113-7626-C2B6-2557-9846D4716407}"/>
              </a:ext>
            </a:extLst>
          </p:cNvPr>
          <p:cNvSpPr>
            <a:spLocks noGrp="1"/>
          </p:cNvSpPr>
          <p:nvPr>
            <p:ph type="body" idx="1"/>
          </p:nvPr>
        </p:nvSpPr>
        <p:spPr>
          <a:xfrm>
            <a:off x="679768" y="4777194"/>
            <a:ext cx="5438140" cy="3908614"/>
          </a:xfrm>
          <a:prstGeom prst="rect">
            <a:avLst/>
          </a:prstGeom>
        </p:spPr>
        <p:txBody>
          <a:bodyPr lIns="80275" tIns="40138" rIns="80275" bIns="40138"/>
          <a:lstStyle/>
          <a:p>
            <a:endParaRPr lang="nb-NO"/>
          </a:p>
        </p:txBody>
      </p:sp>
    </p:spTree>
    <p:extLst>
      <p:ext uri="{BB962C8B-B14F-4D97-AF65-F5344CB8AC3E}">
        <p14:creationId xmlns:p14="http://schemas.microsoft.com/office/powerpoint/2010/main" val="151084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3406A-EADA-83E2-2A5B-C6ED8BE89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9B76F-239B-CD99-674A-8F1ADC37283F}"/>
              </a:ext>
            </a:extLst>
          </p:cNvPr>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72A2AEE4-C25B-1BDB-61F5-7F22E590472C}"/>
              </a:ext>
            </a:extLst>
          </p:cNvPr>
          <p:cNvSpPr>
            <a:spLocks noGrp="1"/>
          </p:cNvSpPr>
          <p:nvPr>
            <p:ph type="body" idx="1"/>
          </p:nvPr>
        </p:nvSpPr>
        <p:spPr>
          <a:xfrm>
            <a:off x="679768" y="4777194"/>
            <a:ext cx="5438140" cy="3908614"/>
          </a:xfrm>
          <a:prstGeom prst="rect">
            <a:avLst/>
          </a:prstGeom>
        </p:spPr>
        <p:txBody>
          <a:bodyPr lIns="80275" tIns="40138" rIns="80275" bIns="40138"/>
          <a:lstStyle/>
          <a:p>
            <a:endParaRPr lang="nb-NO" dirty="0"/>
          </a:p>
        </p:txBody>
      </p:sp>
    </p:spTree>
    <p:extLst>
      <p:ext uri="{BB962C8B-B14F-4D97-AF65-F5344CB8AC3E}">
        <p14:creationId xmlns:p14="http://schemas.microsoft.com/office/powerpoint/2010/main" val="420553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AF93-7984-4A27-6822-7B36CA8E5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9D3EC-0530-75CC-5F61-23DFC905EE1B}"/>
              </a:ext>
            </a:extLst>
          </p:cNvPr>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2C9ED71-7387-B998-225E-F6EE05C234F3}"/>
              </a:ext>
            </a:extLst>
          </p:cNvPr>
          <p:cNvSpPr>
            <a:spLocks noGrp="1"/>
          </p:cNvSpPr>
          <p:nvPr>
            <p:ph type="body" idx="1"/>
          </p:nvPr>
        </p:nvSpPr>
        <p:spPr>
          <a:xfrm>
            <a:off x="679768" y="4777194"/>
            <a:ext cx="5438140" cy="3908614"/>
          </a:xfrm>
          <a:prstGeom prst="rect">
            <a:avLst/>
          </a:prstGeom>
        </p:spPr>
        <p:txBody>
          <a:bodyPr lIns="80275" tIns="40138" rIns="80275" bIns="40138"/>
          <a:lstStyle/>
          <a:p>
            <a:endParaRPr lang="nb-NO" dirty="0"/>
          </a:p>
        </p:txBody>
      </p:sp>
    </p:spTree>
    <p:extLst>
      <p:ext uri="{BB962C8B-B14F-4D97-AF65-F5344CB8AC3E}">
        <p14:creationId xmlns:p14="http://schemas.microsoft.com/office/powerpoint/2010/main" val="4101660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C26D7-BB16-3EC2-4DB9-62D495B01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F62E9-1D07-272C-7FAB-E20A5A8AA576}"/>
              </a:ext>
            </a:extLst>
          </p:cNvPr>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A90E40C-7045-F50F-75C4-483D00B77005}"/>
              </a:ext>
            </a:extLst>
          </p:cNvPr>
          <p:cNvSpPr>
            <a:spLocks noGrp="1"/>
          </p:cNvSpPr>
          <p:nvPr>
            <p:ph type="body" idx="1"/>
          </p:nvPr>
        </p:nvSpPr>
        <p:spPr>
          <a:xfrm>
            <a:off x="679768" y="4777194"/>
            <a:ext cx="5438140" cy="3908614"/>
          </a:xfrm>
          <a:prstGeom prst="rect">
            <a:avLst/>
          </a:prstGeom>
        </p:spPr>
        <p:txBody>
          <a:bodyPr lIns="80275" tIns="40138" rIns="80275" bIns="40138"/>
          <a:lstStyle/>
          <a:p>
            <a:endParaRPr lang="nb-NO" dirty="0"/>
          </a:p>
        </p:txBody>
      </p:sp>
    </p:spTree>
    <p:extLst>
      <p:ext uri="{BB962C8B-B14F-4D97-AF65-F5344CB8AC3E}">
        <p14:creationId xmlns:p14="http://schemas.microsoft.com/office/powerpoint/2010/main" val="1170168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3C8E7-B90B-EB63-BA8C-7236D22C1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483BC-69DF-A177-E34D-989B0F11616D}"/>
              </a:ext>
            </a:extLst>
          </p:cNvPr>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195F1675-246D-0E52-DA64-32C8F244AE50}"/>
              </a:ext>
            </a:extLst>
          </p:cNvPr>
          <p:cNvSpPr>
            <a:spLocks noGrp="1"/>
          </p:cNvSpPr>
          <p:nvPr>
            <p:ph type="body" idx="1"/>
          </p:nvPr>
        </p:nvSpPr>
        <p:spPr>
          <a:xfrm>
            <a:off x="679768" y="4777194"/>
            <a:ext cx="5438140" cy="3908614"/>
          </a:xfrm>
          <a:prstGeom prst="rect">
            <a:avLst/>
          </a:prstGeom>
        </p:spPr>
        <p:txBody>
          <a:bodyPr lIns="80275" tIns="40138" rIns="80275" bIns="40138"/>
          <a:lstStyle/>
          <a:p>
            <a:endParaRPr lang="nb-NO" dirty="0"/>
          </a:p>
        </p:txBody>
      </p:sp>
    </p:spTree>
    <p:extLst>
      <p:ext uri="{BB962C8B-B14F-4D97-AF65-F5344CB8AC3E}">
        <p14:creationId xmlns:p14="http://schemas.microsoft.com/office/powerpoint/2010/main" val="16555411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8.sv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8.sv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8.sv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oleObject" Target="../embeddings/oleObject14.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oleObject" Target="../embeddings/oleObject15.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3.jpeg"/><Relationship Id="rId5" Type="http://schemas.openxmlformats.org/officeDocument/2006/relationships/image" Target="../media/image11.jpeg"/><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oleObject" Target="../embeddings/oleObject16.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14.jpeg"/><Relationship Id="rId5" Type="http://schemas.openxmlformats.org/officeDocument/2006/relationships/image" Target="../media/image11.jpeg"/><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oleObject" Target="../embeddings/oleObject17.bin"/><Relationship Id="rId7" Type="http://schemas.openxmlformats.org/officeDocument/2006/relationships/image" Target="../media/image8.sv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3.xml"/><Relationship Id="rId1" Type="http://schemas.openxmlformats.org/officeDocument/2006/relationships/tags" Target="../tags/tag2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2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2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5.svg"/><Relationship Id="rId2" Type="http://schemas.openxmlformats.org/officeDocument/2006/relationships/slideMaster" Target="../slideMasters/slideMaster3.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8.sv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8.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DEFAULT">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7076032-C13A-34AA-14E3-2B1FA56645BE}"/>
              </a:ext>
            </a:extLst>
          </p:cNvPr>
          <p:cNvGraphicFramePr>
            <a:graphicFrameLocks noChangeAspect="1"/>
          </p:cNvGraphicFramePr>
          <p:nvPr userDrawn="1">
            <p:custDataLst>
              <p:tags r:id="rId1"/>
            </p:custDataLst>
            <p:extLst>
              <p:ext uri="{D42A27DB-BD31-4B8C-83A1-F6EECF244321}">
                <p14:modId xmlns:p14="http://schemas.microsoft.com/office/powerpoint/2010/main" val="35989768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think-cell data - do not delete" hidden="1">
                        <a:extLst>
                          <a:ext uri="{FF2B5EF4-FFF2-40B4-BE49-F238E27FC236}">
                            <a16:creationId xmlns:a16="http://schemas.microsoft.com/office/drawing/2014/main" id="{57076032-C13A-34AA-14E3-2B1FA56645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Text 2">
            <a:extLst>
              <a:ext uri="{FF2B5EF4-FFF2-40B4-BE49-F238E27FC236}">
                <a16:creationId xmlns:a16="http://schemas.microsoft.com/office/drawing/2014/main" id="{A4FB8351-FDB2-50EB-0664-CCD9619D37B7}"/>
              </a:ext>
            </a:extLst>
          </p:cNvPr>
          <p:cNvSpPr/>
          <p:nvPr userDrawn="1"/>
        </p:nvSpPr>
        <p:spPr>
          <a:xfrm>
            <a:off x="485775" y="6310629"/>
            <a:ext cx="3884044" cy="247650"/>
          </a:xfrm>
          <a:prstGeom prst="rect">
            <a:avLst/>
          </a:prstGeom>
          <a:noFill/>
          <a:ln/>
        </p:spPr>
        <p:txBody>
          <a:bodyPr wrap="square" lIns="0" tIns="0" rIns="0" bIns="0" rtlCol="0" anchor="t"/>
          <a:lstStyle/>
          <a:p>
            <a:pPr marL="0" indent="0" algn="l">
              <a:lnSpc>
                <a:spcPts val="1920"/>
              </a:lnSpc>
              <a:buNone/>
            </a:pPr>
            <a:r>
              <a:rPr lang="nb-NO" sz="1200" dirty="0">
                <a:solidFill>
                  <a:srgbClr val="4242FF"/>
                </a:solidFill>
                <a:effectLst/>
                <a:latin typeface="Arial" panose="020B0604020202020204" pitchFamily="34" charset="0"/>
                <a:cs typeface="Arial" panose="020B0604020202020204" pitchFamily="34" charset="0"/>
              </a:rPr>
              <a:t>goodtech.no</a:t>
            </a:r>
            <a:endParaRPr lang="en-US" sz="1200" dirty="0">
              <a:solidFill>
                <a:srgbClr val="4242FF"/>
              </a:solidFill>
              <a:latin typeface="Arial" panose="020B0604020202020204" pitchFamily="34" charset="0"/>
              <a:cs typeface="Arial" panose="020B0604020202020204" pitchFamily="34" charset="0"/>
            </a:endParaRPr>
          </a:p>
        </p:txBody>
      </p:sp>
      <p:pic>
        <p:nvPicPr>
          <p:cNvPr id="4" name="Bilde 3" descr="Et bilde som inneholder blå, Elektrisk blå, Majorelle-blå, skjermbilde&#10;&#10;Automatisk generert beskrivelse">
            <a:extLst>
              <a:ext uri="{FF2B5EF4-FFF2-40B4-BE49-F238E27FC236}">
                <a16:creationId xmlns:a16="http://schemas.microsoft.com/office/drawing/2014/main" id="{2020E590-94A1-1380-EE83-636C66127BE9}"/>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5" name="Tittel 1">
            <a:extLst>
              <a:ext uri="{FF2B5EF4-FFF2-40B4-BE49-F238E27FC236}">
                <a16:creationId xmlns:a16="http://schemas.microsoft.com/office/drawing/2014/main" id="{2376F9B7-9A05-E4B1-3CA3-EEF5136C273D}"/>
              </a:ext>
            </a:extLst>
          </p:cNvPr>
          <p:cNvSpPr>
            <a:spLocks noGrp="1"/>
          </p:cNvSpPr>
          <p:nvPr>
            <p:ph type="ctrTitle" hasCustomPrompt="1"/>
          </p:nvPr>
        </p:nvSpPr>
        <p:spPr>
          <a:xfrm>
            <a:off x="762000" y="2601118"/>
            <a:ext cx="9144000" cy="1655763"/>
          </a:xfrm>
          <a:prstGeom prst="rect">
            <a:avLst/>
          </a:prstGeom>
        </p:spPr>
        <p:txBody>
          <a:bodyPr vert="horz" anchor="b"/>
          <a:lstStyle>
            <a:lvl1pPr algn="l">
              <a:defRPr sz="6000" b="1">
                <a:solidFill>
                  <a:srgbClr val="FFFBF6"/>
                </a:solidFill>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sp>
        <p:nvSpPr>
          <p:cNvPr id="7" name="Undertittel 2">
            <a:extLst>
              <a:ext uri="{FF2B5EF4-FFF2-40B4-BE49-F238E27FC236}">
                <a16:creationId xmlns:a16="http://schemas.microsoft.com/office/drawing/2014/main" id="{E677BA1A-0821-A2F8-F2D6-4C56DD3ED972}"/>
              </a:ext>
            </a:extLst>
          </p:cNvPr>
          <p:cNvSpPr>
            <a:spLocks noGrp="1"/>
          </p:cNvSpPr>
          <p:nvPr>
            <p:ph type="subTitle" idx="1" hasCustomPrompt="1"/>
          </p:nvPr>
        </p:nvSpPr>
        <p:spPr>
          <a:xfrm>
            <a:off x="762000" y="4516119"/>
            <a:ext cx="9144000" cy="848042"/>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Click</a:t>
            </a:r>
            <a:r>
              <a:rPr lang="nb-NO"/>
              <a:t> to </a:t>
            </a:r>
            <a:r>
              <a:rPr lang="nb-NO" err="1"/>
              <a:t>edit</a:t>
            </a:r>
            <a:r>
              <a:rPr lang="nb-NO"/>
              <a:t> subheading</a:t>
            </a:r>
          </a:p>
        </p:txBody>
      </p:sp>
      <p:pic>
        <p:nvPicPr>
          <p:cNvPr id="12" name="Grafikk 11">
            <a:extLst>
              <a:ext uri="{FF2B5EF4-FFF2-40B4-BE49-F238E27FC236}">
                <a16:creationId xmlns:a16="http://schemas.microsoft.com/office/drawing/2014/main" id="{FFD9A844-421A-EA87-A02B-A963AB1C745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2000" y="794636"/>
            <a:ext cx="1607820" cy="348361"/>
          </a:xfrm>
          <a:prstGeom prst="rect">
            <a:avLst/>
          </a:prstGeom>
        </p:spPr>
      </p:pic>
    </p:spTree>
    <p:extLst>
      <p:ext uri="{BB962C8B-B14F-4D97-AF65-F5344CB8AC3E}">
        <p14:creationId xmlns:p14="http://schemas.microsoft.com/office/powerpoint/2010/main" val="3426372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EFAULT">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EFAE05B-C628-F70F-2702-8FB78A50C09C}"/>
              </a:ext>
            </a:extLst>
          </p:cNvPr>
          <p:cNvGraphicFramePr>
            <a:graphicFrameLocks noChangeAspect="1"/>
          </p:cNvGraphicFramePr>
          <p:nvPr userDrawn="1">
            <p:custDataLst>
              <p:tags r:id="rId1"/>
            </p:custDataLst>
            <p:extLst>
              <p:ext uri="{D42A27DB-BD31-4B8C-83A1-F6EECF244321}">
                <p14:modId xmlns:p14="http://schemas.microsoft.com/office/powerpoint/2010/main" val="40717949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4EFAE05B-C628-F70F-2702-8FB78A50C0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Bilde 2" descr="Et bilde som inneholder hvit, design&#10;&#10;Automatisk generert beskrivelse">
            <a:extLst>
              <a:ext uri="{FF2B5EF4-FFF2-40B4-BE49-F238E27FC236}">
                <a16:creationId xmlns:a16="http://schemas.microsoft.com/office/drawing/2014/main" id="{23CCC14B-BB57-8B50-428E-8BEA4BEA67A3}"/>
              </a:ext>
            </a:extLst>
          </p:cNvPr>
          <p:cNvPicPr>
            <a:picLocks noChangeAspect="1"/>
          </p:cNvPicPr>
          <p:nvPr userDrawn="1"/>
        </p:nvPicPr>
        <p:blipFill>
          <a:blip r:embed="rId5"/>
          <a:stretch>
            <a:fillRect/>
          </a:stretch>
        </p:blipFill>
        <p:spPr>
          <a:xfrm>
            <a:off x="0" y="3176"/>
            <a:ext cx="12192000" cy="6854824"/>
          </a:xfrm>
          <a:prstGeom prst="rect">
            <a:avLst/>
          </a:prstGeom>
        </p:spPr>
      </p:pic>
      <p:sp>
        <p:nvSpPr>
          <p:cNvPr id="9" name="Tittel 1">
            <a:extLst>
              <a:ext uri="{FF2B5EF4-FFF2-40B4-BE49-F238E27FC236}">
                <a16:creationId xmlns:a16="http://schemas.microsoft.com/office/drawing/2014/main" id="{4B3A57C6-ECE2-989C-A64E-C296A5871778}"/>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rgbClr val="222245"/>
                </a:solidFill>
                <a:latin typeface="Arial" panose="020B0604020202020204" pitchFamily="34" charset="0"/>
                <a:cs typeface="Arial" panose="020B0604020202020204" pitchFamily="34" charset="0"/>
              </a:defRPr>
            </a:lvl1pPr>
          </a:lstStyle>
          <a:p>
            <a:pPr lvl="0"/>
            <a:r>
              <a:rPr lang="en-US"/>
              <a:t>Click to edit heading</a:t>
            </a:r>
          </a:p>
        </p:txBody>
      </p:sp>
      <p:pic>
        <p:nvPicPr>
          <p:cNvPr id="11" name="Grafikk 9">
            <a:extLst>
              <a:ext uri="{FF2B5EF4-FFF2-40B4-BE49-F238E27FC236}">
                <a16:creationId xmlns:a16="http://schemas.microsoft.com/office/drawing/2014/main" id="{A4DDD4E4-381A-D266-12FE-2A596C9F633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15075" y="86124"/>
            <a:ext cx="1245942" cy="700842"/>
          </a:xfrm>
          <a:prstGeom prst="rect">
            <a:avLst/>
          </a:prstGeom>
        </p:spPr>
      </p:pic>
      <p:sp>
        <p:nvSpPr>
          <p:cNvPr id="12" name="Text Placeholder 22">
            <a:extLst>
              <a:ext uri="{FF2B5EF4-FFF2-40B4-BE49-F238E27FC236}">
                <a16:creationId xmlns:a16="http://schemas.microsoft.com/office/drawing/2014/main" id="{8B79F275-E88C-2C79-2274-1696C991A65A}"/>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spTree>
    <p:extLst>
      <p:ext uri="{BB962C8B-B14F-4D97-AF65-F5344CB8AC3E}">
        <p14:creationId xmlns:p14="http://schemas.microsoft.com/office/powerpoint/2010/main" val="429246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DEFAULT">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78B2591-9A95-C06B-4835-A82972597A9E}"/>
              </a:ext>
            </a:extLst>
          </p:cNvPr>
          <p:cNvGraphicFramePr>
            <a:graphicFrameLocks noChangeAspect="1"/>
          </p:cNvGraphicFramePr>
          <p:nvPr userDrawn="1">
            <p:custDataLst>
              <p:tags r:id="rId1"/>
            </p:custDataLst>
            <p:extLst>
              <p:ext uri="{D42A27DB-BD31-4B8C-83A1-F6EECF244321}">
                <p14:modId xmlns:p14="http://schemas.microsoft.com/office/powerpoint/2010/main" val="4140879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think-cell data - do not delete" hidden="1">
                        <a:extLst>
                          <a:ext uri="{FF2B5EF4-FFF2-40B4-BE49-F238E27FC236}">
                            <a16:creationId xmlns:a16="http://schemas.microsoft.com/office/drawing/2014/main" id="{D78B2591-9A95-C06B-4835-A82972597A9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Bilde 2" descr="Et bilde som inneholder design&#10;&#10;Automatisk generert beskrivelse med lav konfidens">
            <a:extLst>
              <a:ext uri="{FF2B5EF4-FFF2-40B4-BE49-F238E27FC236}">
                <a16:creationId xmlns:a16="http://schemas.microsoft.com/office/drawing/2014/main" id="{4437BF13-2386-7154-D99B-1C2912D89B67}"/>
              </a:ext>
            </a:extLst>
          </p:cNvPr>
          <p:cNvPicPr>
            <a:picLocks noChangeAspect="1"/>
          </p:cNvPicPr>
          <p:nvPr userDrawn="1"/>
        </p:nvPicPr>
        <p:blipFill>
          <a:blip r:embed="rId5"/>
          <a:stretch>
            <a:fillRect/>
          </a:stretch>
        </p:blipFill>
        <p:spPr>
          <a:xfrm>
            <a:off x="0" y="3176"/>
            <a:ext cx="12192000" cy="6854824"/>
          </a:xfrm>
          <a:prstGeom prst="rect">
            <a:avLst/>
          </a:prstGeom>
        </p:spPr>
      </p:pic>
      <p:sp>
        <p:nvSpPr>
          <p:cNvPr id="5" name="Tittel 1">
            <a:extLst>
              <a:ext uri="{FF2B5EF4-FFF2-40B4-BE49-F238E27FC236}">
                <a16:creationId xmlns:a16="http://schemas.microsoft.com/office/drawing/2014/main" id="{8EBE019F-8DE5-5EB2-E399-FB0494FE1713}"/>
              </a:ext>
            </a:extLst>
          </p:cNvPr>
          <p:cNvSpPr>
            <a:spLocks noGrp="1"/>
          </p:cNvSpPr>
          <p:nvPr>
            <p:ph type="title" hasCustomPrompt="1"/>
          </p:nvPr>
        </p:nvSpPr>
        <p:spPr>
          <a:xfrm>
            <a:off x="2656113" y="2629354"/>
            <a:ext cx="8628017" cy="1325563"/>
          </a:xfrm>
          <a:prstGeom prst="rect">
            <a:avLst/>
          </a:prstGeom>
        </p:spPr>
        <p:txBody>
          <a:bodyPr vert="horz"/>
          <a:lstStyle>
            <a:lvl1pPr algn="r">
              <a:defRPr b="1">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pic>
        <p:nvPicPr>
          <p:cNvPr id="4" name="Grafikk 9">
            <a:extLst>
              <a:ext uri="{FF2B5EF4-FFF2-40B4-BE49-F238E27FC236}">
                <a16:creationId xmlns:a16="http://schemas.microsoft.com/office/drawing/2014/main" id="{E8089D45-B7A6-D278-F8B4-145DF8C3EF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15075" y="86124"/>
            <a:ext cx="1245942" cy="700842"/>
          </a:xfrm>
          <a:prstGeom prst="rect">
            <a:avLst/>
          </a:prstGeom>
        </p:spPr>
      </p:pic>
      <p:sp>
        <p:nvSpPr>
          <p:cNvPr id="9" name="Text Placeholder 22">
            <a:extLst>
              <a:ext uri="{FF2B5EF4-FFF2-40B4-BE49-F238E27FC236}">
                <a16:creationId xmlns:a16="http://schemas.microsoft.com/office/drawing/2014/main" id="{7F45E25A-F2D0-7D3F-099D-6BF07F6FF994}"/>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spTree>
    <p:extLst>
      <p:ext uri="{BB962C8B-B14F-4D97-AF65-F5344CB8AC3E}">
        <p14:creationId xmlns:p14="http://schemas.microsoft.com/office/powerpoint/2010/main" val="1663214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DEFAULT">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2153925-08D6-698C-199C-9BE4B56E98E4}"/>
              </a:ext>
            </a:extLst>
          </p:cNvPr>
          <p:cNvGraphicFramePr>
            <a:graphicFrameLocks noChangeAspect="1"/>
          </p:cNvGraphicFramePr>
          <p:nvPr userDrawn="1">
            <p:custDataLst>
              <p:tags r:id="rId1"/>
            </p:custDataLst>
            <p:extLst>
              <p:ext uri="{D42A27DB-BD31-4B8C-83A1-F6EECF244321}">
                <p14:modId xmlns:p14="http://schemas.microsoft.com/office/powerpoint/2010/main" val="262878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think-cell data - do not delete" hidden="1">
                        <a:extLst>
                          <a:ext uri="{FF2B5EF4-FFF2-40B4-BE49-F238E27FC236}">
                            <a16:creationId xmlns:a16="http://schemas.microsoft.com/office/drawing/2014/main" id="{D2153925-08D6-698C-199C-9BE4B56E98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Bilde 1" descr="Et bilde som inneholder design&#10;&#10;Automatisk generert beskrivelse med lav konfidens">
            <a:extLst>
              <a:ext uri="{FF2B5EF4-FFF2-40B4-BE49-F238E27FC236}">
                <a16:creationId xmlns:a16="http://schemas.microsoft.com/office/drawing/2014/main" id="{83F412B0-C05E-3966-47B6-DE7B5F8E0AAD}"/>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3" name="Tittel 1">
            <a:extLst>
              <a:ext uri="{FF2B5EF4-FFF2-40B4-BE49-F238E27FC236}">
                <a16:creationId xmlns:a16="http://schemas.microsoft.com/office/drawing/2014/main" id="{BB059DED-1D6E-E6BA-D0FD-97352C1F3994}"/>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rgbClr val="222245"/>
                </a:solidFill>
                <a:latin typeface="Arial" panose="020B0604020202020204" pitchFamily="34" charset="0"/>
                <a:cs typeface="Arial" panose="020B0604020202020204" pitchFamily="34" charset="0"/>
              </a:defRPr>
            </a:lvl1pPr>
          </a:lstStyle>
          <a:p>
            <a:pPr lvl="0"/>
            <a:r>
              <a:rPr lang="en-US"/>
              <a:t>Click to edit heading</a:t>
            </a:r>
          </a:p>
        </p:txBody>
      </p:sp>
      <p:pic>
        <p:nvPicPr>
          <p:cNvPr id="7" name="Grafikk 9">
            <a:extLst>
              <a:ext uri="{FF2B5EF4-FFF2-40B4-BE49-F238E27FC236}">
                <a16:creationId xmlns:a16="http://schemas.microsoft.com/office/drawing/2014/main" id="{D13856A5-7A88-A07F-CF0B-A8D490B3A8A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15075" y="86124"/>
            <a:ext cx="1245942" cy="700842"/>
          </a:xfrm>
          <a:prstGeom prst="rect">
            <a:avLst/>
          </a:prstGeom>
        </p:spPr>
      </p:pic>
      <p:sp>
        <p:nvSpPr>
          <p:cNvPr id="8" name="Text Placeholder 22">
            <a:extLst>
              <a:ext uri="{FF2B5EF4-FFF2-40B4-BE49-F238E27FC236}">
                <a16:creationId xmlns:a16="http://schemas.microsoft.com/office/drawing/2014/main" id="{8A62947F-C927-2CE8-7BBA-125820D4CB37}"/>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spTree>
    <p:extLst>
      <p:ext uri="{BB962C8B-B14F-4D97-AF65-F5344CB8AC3E}">
        <p14:creationId xmlns:p14="http://schemas.microsoft.com/office/powerpoint/2010/main" val="1067684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DEFAULT">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287D415-F048-2213-7740-E5C890C8383B}"/>
              </a:ext>
            </a:extLst>
          </p:cNvPr>
          <p:cNvGraphicFramePr>
            <a:graphicFrameLocks noChangeAspect="1"/>
          </p:cNvGraphicFramePr>
          <p:nvPr userDrawn="1">
            <p:custDataLst>
              <p:tags r:id="rId1"/>
            </p:custDataLst>
            <p:extLst>
              <p:ext uri="{D42A27DB-BD31-4B8C-83A1-F6EECF244321}">
                <p14:modId xmlns:p14="http://schemas.microsoft.com/office/powerpoint/2010/main" val="524158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think-cell data - do not delete" hidden="1">
                        <a:extLst>
                          <a:ext uri="{FF2B5EF4-FFF2-40B4-BE49-F238E27FC236}">
                            <a16:creationId xmlns:a16="http://schemas.microsoft.com/office/drawing/2014/main" id="{4287D415-F048-2213-7740-E5C890C838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de 7" descr="Et bilde som inneholder hvit, design&#10;&#10;Automatisk generert beskrivelse">
            <a:extLst>
              <a:ext uri="{FF2B5EF4-FFF2-40B4-BE49-F238E27FC236}">
                <a16:creationId xmlns:a16="http://schemas.microsoft.com/office/drawing/2014/main" id="{A97A30C3-477F-518E-616A-2FAA98EFBECD}"/>
              </a:ext>
            </a:extLst>
          </p:cNvPr>
          <p:cNvPicPr>
            <a:picLocks noChangeAspect="1"/>
          </p:cNvPicPr>
          <p:nvPr userDrawn="1"/>
        </p:nvPicPr>
        <p:blipFill>
          <a:blip r:embed="rId5"/>
          <a:stretch>
            <a:fillRect/>
          </a:stretch>
        </p:blipFill>
        <p:spPr>
          <a:xfrm>
            <a:off x="5638" y="0"/>
            <a:ext cx="12180725" cy="6858000"/>
          </a:xfrm>
          <a:prstGeom prst="rect">
            <a:avLst/>
          </a:prstGeom>
        </p:spPr>
      </p:pic>
      <p:sp>
        <p:nvSpPr>
          <p:cNvPr id="31" name="Text 2">
            <a:extLst>
              <a:ext uri="{FF2B5EF4-FFF2-40B4-BE49-F238E27FC236}">
                <a16:creationId xmlns:a16="http://schemas.microsoft.com/office/drawing/2014/main" id="{A4FB8351-FDB2-50EB-0664-CCD9619D37B7}"/>
              </a:ext>
            </a:extLst>
          </p:cNvPr>
          <p:cNvSpPr/>
          <p:nvPr userDrawn="1"/>
        </p:nvSpPr>
        <p:spPr>
          <a:xfrm>
            <a:off x="485775" y="6310629"/>
            <a:ext cx="3884044" cy="247650"/>
          </a:xfrm>
          <a:prstGeom prst="rect">
            <a:avLst/>
          </a:prstGeom>
          <a:noFill/>
          <a:ln/>
        </p:spPr>
        <p:txBody>
          <a:bodyPr wrap="square" lIns="0" tIns="0" rIns="0" bIns="0" rtlCol="0" anchor="t"/>
          <a:lstStyle/>
          <a:p>
            <a:pPr marL="0" indent="0" algn="l">
              <a:lnSpc>
                <a:spcPts val="1920"/>
              </a:lnSpc>
              <a:buNone/>
            </a:pPr>
            <a:r>
              <a:rPr lang="nb-NO" sz="1200" dirty="0">
                <a:solidFill>
                  <a:srgbClr val="4242FF"/>
                </a:solidFill>
                <a:effectLst/>
                <a:latin typeface="Arial" panose="020B0604020202020204" pitchFamily="34" charset="0"/>
                <a:cs typeface="Arial" panose="020B0604020202020204" pitchFamily="34" charset="0"/>
              </a:rPr>
              <a:t>goodtech.no</a:t>
            </a:r>
            <a:endParaRPr lang="en-US" sz="1200" dirty="0">
              <a:solidFill>
                <a:srgbClr val="4242FF"/>
              </a:solidFill>
              <a:latin typeface="Arial" panose="020B0604020202020204" pitchFamily="34" charset="0"/>
              <a:cs typeface="Arial" panose="020B0604020202020204" pitchFamily="34" charset="0"/>
            </a:endParaRPr>
          </a:p>
        </p:txBody>
      </p:sp>
      <p:sp>
        <p:nvSpPr>
          <p:cNvPr id="4" name="Graphic 4">
            <a:extLst>
              <a:ext uri="{FF2B5EF4-FFF2-40B4-BE49-F238E27FC236}">
                <a16:creationId xmlns:a16="http://schemas.microsoft.com/office/drawing/2014/main" id="{7A1B1E00-EB5F-846A-26A3-C59F4F28CA74}"/>
              </a:ext>
            </a:extLst>
          </p:cNvPr>
          <p:cNvSpPr/>
          <p:nvPr userDrawn="1"/>
        </p:nvSpPr>
        <p:spPr>
          <a:xfrm>
            <a:off x="341503" y="283025"/>
            <a:ext cx="11508991" cy="6291947"/>
          </a:xfrm>
          <a:custGeom>
            <a:avLst/>
            <a:gdLst>
              <a:gd name="connsiteX0" fmla="*/ 11508991 w 11508991"/>
              <a:gd name="connsiteY0" fmla="*/ 6155017 h 6291947"/>
              <a:gd name="connsiteX1" fmla="*/ 11372061 w 11508991"/>
              <a:gd name="connsiteY1" fmla="*/ 6291947 h 6291947"/>
              <a:gd name="connsiteX2" fmla="*/ 136930 w 11508991"/>
              <a:gd name="connsiteY2" fmla="*/ 6291947 h 6291947"/>
              <a:gd name="connsiteX3" fmla="*/ 0 w 11508991"/>
              <a:gd name="connsiteY3" fmla="*/ 6155017 h 6291947"/>
              <a:gd name="connsiteX4" fmla="*/ 0 w 11508991"/>
              <a:gd name="connsiteY4" fmla="*/ 136930 h 6291947"/>
              <a:gd name="connsiteX5" fmla="*/ 136930 w 11508991"/>
              <a:gd name="connsiteY5" fmla="*/ 0 h 6291947"/>
              <a:gd name="connsiteX6" fmla="*/ 7498851 w 11508991"/>
              <a:gd name="connsiteY6" fmla="*/ 0 h 6291947"/>
              <a:gd name="connsiteX7" fmla="*/ 7635782 w 11508991"/>
              <a:gd name="connsiteY7" fmla="*/ 136930 h 6291947"/>
              <a:gd name="connsiteX8" fmla="*/ 7635782 w 11508991"/>
              <a:gd name="connsiteY8" fmla="*/ 808293 h 6291947"/>
              <a:gd name="connsiteX9" fmla="*/ 7909642 w 11508991"/>
              <a:gd name="connsiteY9" fmla="*/ 1082153 h 6291947"/>
              <a:gd name="connsiteX10" fmla="*/ 11372061 w 11508991"/>
              <a:gd name="connsiteY10" fmla="*/ 1082153 h 6291947"/>
              <a:gd name="connsiteX11" fmla="*/ 11508991 w 11508991"/>
              <a:gd name="connsiteY11" fmla="*/ 1219084 h 6291947"/>
              <a:gd name="connsiteX12" fmla="*/ 11508991 w 11508991"/>
              <a:gd name="connsiteY12" fmla="*/ 6155017 h 629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08991" h="6291947">
                <a:moveTo>
                  <a:pt x="11508991" y="6155017"/>
                </a:moveTo>
                <a:cubicBezTo>
                  <a:pt x="11508991" y="6230644"/>
                  <a:pt x="11447715" y="6291947"/>
                  <a:pt x="11372061" y="6291947"/>
                </a:cubicBezTo>
                <a:lnTo>
                  <a:pt x="136930" y="6291947"/>
                </a:lnTo>
                <a:cubicBezTo>
                  <a:pt x="61306" y="6291947"/>
                  <a:pt x="0" y="6230644"/>
                  <a:pt x="0" y="6155017"/>
                </a:cubicBezTo>
                <a:lnTo>
                  <a:pt x="0" y="136930"/>
                </a:lnTo>
                <a:cubicBezTo>
                  <a:pt x="0" y="61306"/>
                  <a:pt x="61306" y="0"/>
                  <a:pt x="136930" y="0"/>
                </a:cubicBezTo>
                <a:lnTo>
                  <a:pt x="7498851" y="0"/>
                </a:lnTo>
                <a:cubicBezTo>
                  <a:pt x="7574505" y="0"/>
                  <a:pt x="7635782" y="61306"/>
                  <a:pt x="7635782" y="136930"/>
                </a:cubicBezTo>
                <a:lnTo>
                  <a:pt x="7635782" y="808293"/>
                </a:lnTo>
                <a:cubicBezTo>
                  <a:pt x="7635782" y="959539"/>
                  <a:pt x="7758402" y="1082153"/>
                  <a:pt x="7909642" y="1082153"/>
                </a:cubicBezTo>
                <a:lnTo>
                  <a:pt x="11372061" y="1082153"/>
                </a:lnTo>
                <a:cubicBezTo>
                  <a:pt x="11447715" y="1082153"/>
                  <a:pt x="11508991" y="1143457"/>
                  <a:pt x="11508991" y="1219084"/>
                </a:cubicBezTo>
                <a:lnTo>
                  <a:pt x="11508991" y="6155017"/>
                </a:lnTo>
                <a:close/>
              </a:path>
            </a:pathLst>
          </a:custGeom>
          <a:blipFill>
            <a:blip r:embed="rId6"/>
            <a:stretch>
              <a:fillRect/>
            </a:stretch>
          </a:blipFill>
          <a:ln w="6845" cap="flat">
            <a:noFill/>
            <a:prstDash val="solid"/>
            <a:miter/>
          </a:ln>
        </p:spPr>
        <p:txBody>
          <a:bodyPr rtlCol="0" anchor="ctr"/>
          <a:lstStyle/>
          <a:p>
            <a:endParaRPr lang="en-150">
              <a:latin typeface="Arial" panose="020B0604020202020204" pitchFamily="34" charset="0"/>
              <a:cs typeface="Arial" panose="020B0604020202020204" pitchFamily="34" charset="0"/>
            </a:endParaRPr>
          </a:p>
        </p:txBody>
      </p:sp>
      <p:sp>
        <p:nvSpPr>
          <p:cNvPr id="11" name="Tittel 1">
            <a:extLst>
              <a:ext uri="{FF2B5EF4-FFF2-40B4-BE49-F238E27FC236}">
                <a16:creationId xmlns:a16="http://schemas.microsoft.com/office/drawing/2014/main" id="{4AE49064-5458-30D5-E009-DD64B46D3D32}"/>
              </a:ext>
            </a:extLst>
          </p:cNvPr>
          <p:cNvSpPr>
            <a:spLocks noGrp="1"/>
          </p:cNvSpPr>
          <p:nvPr>
            <p:ph type="ctrTitle" hasCustomPrompt="1"/>
          </p:nvPr>
        </p:nvSpPr>
        <p:spPr>
          <a:xfrm>
            <a:off x="1004101" y="3870619"/>
            <a:ext cx="9144000" cy="1767756"/>
          </a:xfrm>
          <a:prstGeom prst="rect">
            <a:avLst/>
          </a:prstGeom>
        </p:spPr>
        <p:txBody>
          <a:bodyPr vert="horz" anchor="b"/>
          <a:lstStyle>
            <a:lvl1pPr algn="l">
              <a:defRPr sz="6000" b="1">
                <a:solidFill>
                  <a:srgbClr val="FFFBF6"/>
                </a:solidFill>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pic>
        <p:nvPicPr>
          <p:cNvPr id="3" name="Grafikk 9">
            <a:extLst>
              <a:ext uri="{FF2B5EF4-FFF2-40B4-BE49-F238E27FC236}">
                <a16:creationId xmlns:a16="http://schemas.microsoft.com/office/drawing/2014/main" id="{47D752DC-A12D-26D4-F98C-ED82269DD9A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360863" y="-112011"/>
            <a:ext cx="3142677" cy="1767756"/>
          </a:xfrm>
          <a:prstGeom prst="rect">
            <a:avLst/>
          </a:prstGeom>
        </p:spPr>
      </p:pic>
    </p:spTree>
    <p:extLst>
      <p:ext uri="{BB962C8B-B14F-4D97-AF65-F5344CB8AC3E}">
        <p14:creationId xmlns:p14="http://schemas.microsoft.com/office/powerpoint/2010/main" val="3013948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EFAULT">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6684651-4B57-8592-7FC7-72083447C5D0}"/>
              </a:ext>
            </a:extLst>
          </p:cNvPr>
          <p:cNvGraphicFramePr>
            <a:graphicFrameLocks noChangeAspect="1"/>
          </p:cNvGraphicFramePr>
          <p:nvPr userDrawn="1">
            <p:custDataLst>
              <p:tags r:id="rId1"/>
            </p:custDataLst>
            <p:extLst>
              <p:ext uri="{D42A27DB-BD31-4B8C-83A1-F6EECF244321}">
                <p14:modId xmlns:p14="http://schemas.microsoft.com/office/powerpoint/2010/main" val="80701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think-cell data - do not delete" hidden="1">
                        <a:extLst>
                          <a:ext uri="{FF2B5EF4-FFF2-40B4-BE49-F238E27FC236}">
                            <a16:creationId xmlns:a16="http://schemas.microsoft.com/office/drawing/2014/main" id="{36684651-4B57-8592-7FC7-72083447C5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de 7" descr="Et bilde som inneholder hvit, design&#10;&#10;Automatisk generert beskrivelse">
            <a:extLst>
              <a:ext uri="{FF2B5EF4-FFF2-40B4-BE49-F238E27FC236}">
                <a16:creationId xmlns:a16="http://schemas.microsoft.com/office/drawing/2014/main" id="{A97A30C3-477F-518E-616A-2FAA98EFBECD}"/>
              </a:ext>
            </a:extLst>
          </p:cNvPr>
          <p:cNvPicPr>
            <a:picLocks noChangeAspect="1"/>
          </p:cNvPicPr>
          <p:nvPr userDrawn="1"/>
        </p:nvPicPr>
        <p:blipFill>
          <a:blip r:embed="rId5"/>
          <a:stretch>
            <a:fillRect/>
          </a:stretch>
        </p:blipFill>
        <p:spPr>
          <a:xfrm>
            <a:off x="5638" y="0"/>
            <a:ext cx="12180725" cy="6858000"/>
          </a:xfrm>
          <a:prstGeom prst="rect">
            <a:avLst/>
          </a:prstGeom>
        </p:spPr>
      </p:pic>
      <p:sp>
        <p:nvSpPr>
          <p:cNvPr id="31" name="Text 2">
            <a:extLst>
              <a:ext uri="{FF2B5EF4-FFF2-40B4-BE49-F238E27FC236}">
                <a16:creationId xmlns:a16="http://schemas.microsoft.com/office/drawing/2014/main" id="{A4FB8351-FDB2-50EB-0664-CCD9619D37B7}"/>
              </a:ext>
            </a:extLst>
          </p:cNvPr>
          <p:cNvSpPr/>
          <p:nvPr userDrawn="1"/>
        </p:nvSpPr>
        <p:spPr>
          <a:xfrm>
            <a:off x="485775" y="6310629"/>
            <a:ext cx="3884044" cy="247650"/>
          </a:xfrm>
          <a:prstGeom prst="rect">
            <a:avLst/>
          </a:prstGeom>
          <a:noFill/>
          <a:ln/>
        </p:spPr>
        <p:txBody>
          <a:bodyPr wrap="square" lIns="0" tIns="0" rIns="0" bIns="0" rtlCol="0" anchor="t"/>
          <a:lstStyle/>
          <a:p>
            <a:pPr marL="0" indent="0" algn="l">
              <a:lnSpc>
                <a:spcPts val="1920"/>
              </a:lnSpc>
              <a:buNone/>
            </a:pPr>
            <a:r>
              <a:rPr lang="nb-NO" sz="1200" dirty="0">
                <a:solidFill>
                  <a:srgbClr val="4242FF"/>
                </a:solidFill>
                <a:effectLst/>
                <a:latin typeface="Arial" panose="020B0604020202020204" pitchFamily="34" charset="0"/>
                <a:cs typeface="Arial" panose="020B0604020202020204" pitchFamily="34" charset="0"/>
              </a:rPr>
              <a:t>goodtech.no</a:t>
            </a:r>
            <a:endParaRPr lang="en-US" sz="1200" dirty="0">
              <a:solidFill>
                <a:srgbClr val="4242FF"/>
              </a:solidFill>
              <a:latin typeface="Arial" panose="020B0604020202020204" pitchFamily="34" charset="0"/>
              <a:cs typeface="Arial" panose="020B0604020202020204" pitchFamily="34" charset="0"/>
            </a:endParaRPr>
          </a:p>
        </p:txBody>
      </p:sp>
      <p:sp>
        <p:nvSpPr>
          <p:cNvPr id="4" name="Graphic 4">
            <a:extLst>
              <a:ext uri="{FF2B5EF4-FFF2-40B4-BE49-F238E27FC236}">
                <a16:creationId xmlns:a16="http://schemas.microsoft.com/office/drawing/2014/main" id="{7A1B1E00-EB5F-846A-26A3-C59F4F28CA74}"/>
              </a:ext>
            </a:extLst>
          </p:cNvPr>
          <p:cNvSpPr/>
          <p:nvPr userDrawn="1"/>
        </p:nvSpPr>
        <p:spPr>
          <a:xfrm>
            <a:off x="341503" y="283025"/>
            <a:ext cx="11508991" cy="6291947"/>
          </a:xfrm>
          <a:custGeom>
            <a:avLst/>
            <a:gdLst>
              <a:gd name="connsiteX0" fmla="*/ 11508991 w 11508991"/>
              <a:gd name="connsiteY0" fmla="*/ 6155017 h 6291947"/>
              <a:gd name="connsiteX1" fmla="*/ 11372061 w 11508991"/>
              <a:gd name="connsiteY1" fmla="*/ 6291947 h 6291947"/>
              <a:gd name="connsiteX2" fmla="*/ 136930 w 11508991"/>
              <a:gd name="connsiteY2" fmla="*/ 6291947 h 6291947"/>
              <a:gd name="connsiteX3" fmla="*/ 0 w 11508991"/>
              <a:gd name="connsiteY3" fmla="*/ 6155017 h 6291947"/>
              <a:gd name="connsiteX4" fmla="*/ 0 w 11508991"/>
              <a:gd name="connsiteY4" fmla="*/ 136930 h 6291947"/>
              <a:gd name="connsiteX5" fmla="*/ 136930 w 11508991"/>
              <a:gd name="connsiteY5" fmla="*/ 0 h 6291947"/>
              <a:gd name="connsiteX6" fmla="*/ 7498851 w 11508991"/>
              <a:gd name="connsiteY6" fmla="*/ 0 h 6291947"/>
              <a:gd name="connsiteX7" fmla="*/ 7635782 w 11508991"/>
              <a:gd name="connsiteY7" fmla="*/ 136930 h 6291947"/>
              <a:gd name="connsiteX8" fmla="*/ 7635782 w 11508991"/>
              <a:gd name="connsiteY8" fmla="*/ 808293 h 6291947"/>
              <a:gd name="connsiteX9" fmla="*/ 7909642 w 11508991"/>
              <a:gd name="connsiteY9" fmla="*/ 1082153 h 6291947"/>
              <a:gd name="connsiteX10" fmla="*/ 11372061 w 11508991"/>
              <a:gd name="connsiteY10" fmla="*/ 1082153 h 6291947"/>
              <a:gd name="connsiteX11" fmla="*/ 11508991 w 11508991"/>
              <a:gd name="connsiteY11" fmla="*/ 1219084 h 6291947"/>
              <a:gd name="connsiteX12" fmla="*/ 11508991 w 11508991"/>
              <a:gd name="connsiteY12" fmla="*/ 6155017 h 629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08991" h="6291947">
                <a:moveTo>
                  <a:pt x="11508991" y="6155017"/>
                </a:moveTo>
                <a:cubicBezTo>
                  <a:pt x="11508991" y="6230644"/>
                  <a:pt x="11447715" y="6291947"/>
                  <a:pt x="11372061" y="6291947"/>
                </a:cubicBezTo>
                <a:lnTo>
                  <a:pt x="136930" y="6291947"/>
                </a:lnTo>
                <a:cubicBezTo>
                  <a:pt x="61306" y="6291947"/>
                  <a:pt x="0" y="6230644"/>
                  <a:pt x="0" y="6155017"/>
                </a:cubicBezTo>
                <a:lnTo>
                  <a:pt x="0" y="136930"/>
                </a:lnTo>
                <a:cubicBezTo>
                  <a:pt x="0" y="61306"/>
                  <a:pt x="61306" y="0"/>
                  <a:pt x="136930" y="0"/>
                </a:cubicBezTo>
                <a:lnTo>
                  <a:pt x="7498851" y="0"/>
                </a:lnTo>
                <a:cubicBezTo>
                  <a:pt x="7574505" y="0"/>
                  <a:pt x="7635782" y="61306"/>
                  <a:pt x="7635782" y="136930"/>
                </a:cubicBezTo>
                <a:lnTo>
                  <a:pt x="7635782" y="808293"/>
                </a:lnTo>
                <a:cubicBezTo>
                  <a:pt x="7635782" y="959539"/>
                  <a:pt x="7758402" y="1082153"/>
                  <a:pt x="7909642" y="1082153"/>
                </a:cubicBezTo>
                <a:lnTo>
                  <a:pt x="11372061" y="1082153"/>
                </a:lnTo>
                <a:cubicBezTo>
                  <a:pt x="11447715" y="1082153"/>
                  <a:pt x="11508991" y="1143457"/>
                  <a:pt x="11508991" y="1219084"/>
                </a:cubicBezTo>
                <a:lnTo>
                  <a:pt x="11508991" y="6155017"/>
                </a:lnTo>
                <a:close/>
              </a:path>
            </a:pathLst>
          </a:custGeom>
          <a:blipFill>
            <a:blip r:embed="rId6"/>
            <a:stretch>
              <a:fillRect/>
            </a:stretch>
          </a:blipFill>
          <a:ln w="6845" cap="flat">
            <a:noFill/>
            <a:prstDash val="solid"/>
            <a:miter/>
          </a:ln>
        </p:spPr>
        <p:txBody>
          <a:bodyPr rtlCol="0" anchor="ctr"/>
          <a:lstStyle/>
          <a:p>
            <a:endParaRPr lang="en-150">
              <a:latin typeface="Arial" panose="020B0604020202020204" pitchFamily="34" charset="0"/>
              <a:cs typeface="Arial" panose="020B0604020202020204" pitchFamily="34" charset="0"/>
            </a:endParaRPr>
          </a:p>
        </p:txBody>
      </p:sp>
      <p:sp>
        <p:nvSpPr>
          <p:cNvPr id="11" name="Tittel 1">
            <a:extLst>
              <a:ext uri="{FF2B5EF4-FFF2-40B4-BE49-F238E27FC236}">
                <a16:creationId xmlns:a16="http://schemas.microsoft.com/office/drawing/2014/main" id="{4AE49064-5458-30D5-E009-DD64B46D3D32}"/>
              </a:ext>
            </a:extLst>
          </p:cNvPr>
          <p:cNvSpPr>
            <a:spLocks noGrp="1"/>
          </p:cNvSpPr>
          <p:nvPr>
            <p:ph type="ctrTitle" hasCustomPrompt="1"/>
          </p:nvPr>
        </p:nvSpPr>
        <p:spPr>
          <a:xfrm>
            <a:off x="1004101" y="3870619"/>
            <a:ext cx="9144000" cy="1767756"/>
          </a:xfrm>
          <a:prstGeom prst="rect">
            <a:avLst/>
          </a:prstGeom>
        </p:spPr>
        <p:txBody>
          <a:bodyPr vert="horz" anchor="b"/>
          <a:lstStyle>
            <a:lvl1pPr algn="l">
              <a:defRPr sz="6000" b="1">
                <a:solidFill>
                  <a:srgbClr val="FFFBF6"/>
                </a:solidFill>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pic>
        <p:nvPicPr>
          <p:cNvPr id="3" name="Grafikk 9">
            <a:extLst>
              <a:ext uri="{FF2B5EF4-FFF2-40B4-BE49-F238E27FC236}">
                <a16:creationId xmlns:a16="http://schemas.microsoft.com/office/drawing/2014/main" id="{D568183B-315C-D7EC-7299-081C185F082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360863" y="-112011"/>
            <a:ext cx="3142677" cy="1767756"/>
          </a:xfrm>
          <a:prstGeom prst="rect">
            <a:avLst/>
          </a:prstGeom>
        </p:spPr>
      </p:pic>
    </p:spTree>
    <p:extLst>
      <p:ext uri="{BB962C8B-B14F-4D97-AF65-F5344CB8AC3E}">
        <p14:creationId xmlns:p14="http://schemas.microsoft.com/office/powerpoint/2010/main" val="148025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DEFAULT">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5938377-7795-A1F0-FDDB-B2F0A91E790F}"/>
              </a:ext>
            </a:extLst>
          </p:cNvPr>
          <p:cNvGraphicFramePr>
            <a:graphicFrameLocks noChangeAspect="1"/>
          </p:cNvGraphicFramePr>
          <p:nvPr userDrawn="1">
            <p:custDataLst>
              <p:tags r:id="rId1"/>
            </p:custDataLst>
            <p:extLst>
              <p:ext uri="{D42A27DB-BD31-4B8C-83A1-F6EECF244321}">
                <p14:modId xmlns:p14="http://schemas.microsoft.com/office/powerpoint/2010/main" val="3239930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think-cell data - do not delete" hidden="1">
                        <a:extLst>
                          <a:ext uri="{FF2B5EF4-FFF2-40B4-BE49-F238E27FC236}">
                            <a16:creationId xmlns:a16="http://schemas.microsoft.com/office/drawing/2014/main" id="{85938377-7795-A1F0-FDDB-B2F0A91E790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de 7" descr="Et bilde som inneholder hvit, design&#10;&#10;Automatisk generert beskrivelse">
            <a:extLst>
              <a:ext uri="{FF2B5EF4-FFF2-40B4-BE49-F238E27FC236}">
                <a16:creationId xmlns:a16="http://schemas.microsoft.com/office/drawing/2014/main" id="{A97A30C3-477F-518E-616A-2FAA98EFBECD}"/>
              </a:ext>
            </a:extLst>
          </p:cNvPr>
          <p:cNvPicPr>
            <a:picLocks noChangeAspect="1"/>
          </p:cNvPicPr>
          <p:nvPr userDrawn="1"/>
        </p:nvPicPr>
        <p:blipFill>
          <a:blip r:embed="rId5"/>
          <a:stretch>
            <a:fillRect/>
          </a:stretch>
        </p:blipFill>
        <p:spPr>
          <a:xfrm>
            <a:off x="5638" y="0"/>
            <a:ext cx="12180725" cy="6858000"/>
          </a:xfrm>
          <a:prstGeom prst="rect">
            <a:avLst/>
          </a:prstGeom>
        </p:spPr>
      </p:pic>
      <p:sp>
        <p:nvSpPr>
          <p:cNvPr id="31" name="Text 2">
            <a:extLst>
              <a:ext uri="{FF2B5EF4-FFF2-40B4-BE49-F238E27FC236}">
                <a16:creationId xmlns:a16="http://schemas.microsoft.com/office/drawing/2014/main" id="{A4FB8351-FDB2-50EB-0664-CCD9619D37B7}"/>
              </a:ext>
            </a:extLst>
          </p:cNvPr>
          <p:cNvSpPr/>
          <p:nvPr userDrawn="1"/>
        </p:nvSpPr>
        <p:spPr>
          <a:xfrm>
            <a:off x="485775" y="6310629"/>
            <a:ext cx="3884044" cy="247650"/>
          </a:xfrm>
          <a:prstGeom prst="rect">
            <a:avLst/>
          </a:prstGeom>
          <a:noFill/>
          <a:ln/>
        </p:spPr>
        <p:txBody>
          <a:bodyPr wrap="square" lIns="0" tIns="0" rIns="0" bIns="0" rtlCol="0" anchor="t"/>
          <a:lstStyle/>
          <a:p>
            <a:pPr marL="0" indent="0" algn="l">
              <a:lnSpc>
                <a:spcPts val="1920"/>
              </a:lnSpc>
              <a:buNone/>
            </a:pPr>
            <a:r>
              <a:rPr lang="nb-NO" sz="1200" dirty="0">
                <a:solidFill>
                  <a:srgbClr val="4242FF"/>
                </a:solidFill>
                <a:effectLst/>
                <a:latin typeface="Arial" panose="020B0604020202020204" pitchFamily="34" charset="0"/>
                <a:cs typeface="Arial" panose="020B0604020202020204" pitchFamily="34" charset="0"/>
              </a:rPr>
              <a:t>goodtech.no</a:t>
            </a:r>
            <a:endParaRPr lang="en-US" sz="1200" dirty="0">
              <a:solidFill>
                <a:srgbClr val="4242FF"/>
              </a:solidFill>
              <a:latin typeface="Arial" panose="020B0604020202020204" pitchFamily="34" charset="0"/>
              <a:cs typeface="Arial" panose="020B0604020202020204" pitchFamily="34" charset="0"/>
            </a:endParaRPr>
          </a:p>
        </p:txBody>
      </p:sp>
      <p:sp>
        <p:nvSpPr>
          <p:cNvPr id="4" name="Graphic 4">
            <a:extLst>
              <a:ext uri="{FF2B5EF4-FFF2-40B4-BE49-F238E27FC236}">
                <a16:creationId xmlns:a16="http://schemas.microsoft.com/office/drawing/2014/main" id="{7A1B1E00-EB5F-846A-26A3-C59F4F28CA74}"/>
              </a:ext>
            </a:extLst>
          </p:cNvPr>
          <p:cNvSpPr/>
          <p:nvPr userDrawn="1"/>
        </p:nvSpPr>
        <p:spPr>
          <a:xfrm>
            <a:off x="341503" y="283025"/>
            <a:ext cx="11508991" cy="6291947"/>
          </a:xfrm>
          <a:custGeom>
            <a:avLst/>
            <a:gdLst>
              <a:gd name="connsiteX0" fmla="*/ 11508991 w 11508991"/>
              <a:gd name="connsiteY0" fmla="*/ 6155017 h 6291947"/>
              <a:gd name="connsiteX1" fmla="*/ 11372061 w 11508991"/>
              <a:gd name="connsiteY1" fmla="*/ 6291947 h 6291947"/>
              <a:gd name="connsiteX2" fmla="*/ 136930 w 11508991"/>
              <a:gd name="connsiteY2" fmla="*/ 6291947 h 6291947"/>
              <a:gd name="connsiteX3" fmla="*/ 0 w 11508991"/>
              <a:gd name="connsiteY3" fmla="*/ 6155017 h 6291947"/>
              <a:gd name="connsiteX4" fmla="*/ 0 w 11508991"/>
              <a:gd name="connsiteY4" fmla="*/ 136930 h 6291947"/>
              <a:gd name="connsiteX5" fmla="*/ 136930 w 11508991"/>
              <a:gd name="connsiteY5" fmla="*/ 0 h 6291947"/>
              <a:gd name="connsiteX6" fmla="*/ 7498851 w 11508991"/>
              <a:gd name="connsiteY6" fmla="*/ 0 h 6291947"/>
              <a:gd name="connsiteX7" fmla="*/ 7635782 w 11508991"/>
              <a:gd name="connsiteY7" fmla="*/ 136930 h 6291947"/>
              <a:gd name="connsiteX8" fmla="*/ 7635782 w 11508991"/>
              <a:gd name="connsiteY8" fmla="*/ 808293 h 6291947"/>
              <a:gd name="connsiteX9" fmla="*/ 7909642 w 11508991"/>
              <a:gd name="connsiteY9" fmla="*/ 1082153 h 6291947"/>
              <a:gd name="connsiteX10" fmla="*/ 11372061 w 11508991"/>
              <a:gd name="connsiteY10" fmla="*/ 1082153 h 6291947"/>
              <a:gd name="connsiteX11" fmla="*/ 11508991 w 11508991"/>
              <a:gd name="connsiteY11" fmla="*/ 1219084 h 6291947"/>
              <a:gd name="connsiteX12" fmla="*/ 11508991 w 11508991"/>
              <a:gd name="connsiteY12" fmla="*/ 6155017 h 629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08991" h="6291947">
                <a:moveTo>
                  <a:pt x="11508991" y="6155017"/>
                </a:moveTo>
                <a:cubicBezTo>
                  <a:pt x="11508991" y="6230644"/>
                  <a:pt x="11447715" y="6291947"/>
                  <a:pt x="11372061" y="6291947"/>
                </a:cubicBezTo>
                <a:lnTo>
                  <a:pt x="136930" y="6291947"/>
                </a:lnTo>
                <a:cubicBezTo>
                  <a:pt x="61306" y="6291947"/>
                  <a:pt x="0" y="6230644"/>
                  <a:pt x="0" y="6155017"/>
                </a:cubicBezTo>
                <a:lnTo>
                  <a:pt x="0" y="136930"/>
                </a:lnTo>
                <a:cubicBezTo>
                  <a:pt x="0" y="61306"/>
                  <a:pt x="61306" y="0"/>
                  <a:pt x="136930" y="0"/>
                </a:cubicBezTo>
                <a:lnTo>
                  <a:pt x="7498851" y="0"/>
                </a:lnTo>
                <a:cubicBezTo>
                  <a:pt x="7574505" y="0"/>
                  <a:pt x="7635782" y="61306"/>
                  <a:pt x="7635782" y="136930"/>
                </a:cubicBezTo>
                <a:lnTo>
                  <a:pt x="7635782" y="808293"/>
                </a:lnTo>
                <a:cubicBezTo>
                  <a:pt x="7635782" y="959539"/>
                  <a:pt x="7758402" y="1082153"/>
                  <a:pt x="7909642" y="1082153"/>
                </a:cubicBezTo>
                <a:lnTo>
                  <a:pt x="11372061" y="1082153"/>
                </a:lnTo>
                <a:cubicBezTo>
                  <a:pt x="11447715" y="1082153"/>
                  <a:pt x="11508991" y="1143457"/>
                  <a:pt x="11508991" y="1219084"/>
                </a:cubicBezTo>
                <a:lnTo>
                  <a:pt x="11508991" y="6155017"/>
                </a:lnTo>
                <a:close/>
              </a:path>
            </a:pathLst>
          </a:custGeom>
          <a:blipFill>
            <a:blip r:embed="rId6"/>
            <a:stretch>
              <a:fillRect/>
            </a:stretch>
          </a:blipFill>
          <a:ln w="6845" cap="flat">
            <a:noFill/>
            <a:prstDash val="solid"/>
            <a:miter/>
          </a:ln>
        </p:spPr>
        <p:txBody>
          <a:bodyPr rtlCol="0" anchor="ctr"/>
          <a:lstStyle/>
          <a:p>
            <a:endParaRPr lang="en-150">
              <a:latin typeface="Arial" panose="020B0604020202020204" pitchFamily="34" charset="0"/>
              <a:cs typeface="Arial" panose="020B0604020202020204" pitchFamily="34" charset="0"/>
            </a:endParaRPr>
          </a:p>
        </p:txBody>
      </p:sp>
      <p:sp>
        <p:nvSpPr>
          <p:cNvPr id="11" name="Tittel 1">
            <a:extLst>
              <a:ext uri="{FF2B5EF4-FFF2-40B4-BE49-F238E27FC236}">
                <a16:creationId xmlns:a16="http://schemas.microsoft.com/office/drawing/2014/main" id="{4AE49064-5458-30D5-E009-DD64B46D3D32}"/>
              </a:ext>
            </a:extLst>
          </p:cNvPr>
          <p:cNvSpPr>
            <a:spLocks noGrp="1"/>
          </p:cNvSpPr>
          <p:nvPr>
            <p:ph type="ctrTitle" hasCustomPrompt="1"/>
          </p:nvPr>
        </p:nvSpPr>
        <p:spPr>
          <a:xfrm>
            <a:off x="1004101" y="3870619"/>
            <a:ext cx="9144000" cy="1767756"/>
          </a:xfrm>
          <a:prstGeom prst="rect">
            <a:avLst/>
          </a:prstGeom>
        </p:spPr>
        <p:txBody>
          <a:bodyPr vert="horz" anchor="b"/>
          <a:lstStyle>
            <a:lvl1pPr algn="l">
              <a:defRPr sz="6000" b="1">
                <a:solidFill>
                  <a:srgbClr val="FFFBF6"/>
                </a:solidFill>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pic>
        <p:nvPicPr>
          <p:cNvPr id="3" name="Grafikk 9">
            <a:extLst>
              <a:ext uri="{FF2B5EF4-FFF2-40B4-BE49-F238E27FC236}">
                <a16:creationId xmlns:a16="http://schemas.microsoft.com/office/drawing/2014/main" id="{909FF8C2-C6AD-4882-DC29-8C5667FF21F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360863" y="-112011"/>
            <a:ext cx="3142677" cy="1767756"/>
          </a:xfrm>
          <a:prstGeom prst="rect">
            <a:avLst/>
          </a:prstGeom>
        </p:spPr>
      </p:pic>
    </p:spTree>
    <p:extLst>
      <p:ext uri="{BB962C8B-B14F-4D97-AF65-F5344CB8AC3E}">
        <p14:creationId xmlns:p14="http://schemas.microsoft.com/office/powerpoint/2010/main" val="4104156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DEFAULT">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C4C0A7F-3518-82F7-131B-2AA4ED3E6C5A}"/>
              </a:ext>
            </a:extLst>
          </p:cNvPr>
          <p:cNvGraphicFramePr>
            <a:graphicFrameLocks noChangeAspect="1"/>
          </p:cNvGraphicFramePr>
          <p:nvPr userDrawn="1">
            <p:custDataLst>
              <p:tags r:id="rId1"/>
            </p:custDataLst>
            <p:extLst>
              <p:ext uri="{D42A27DB-BD31-4B8C-83A1-F6EECF244321}">
                <p14:modId xmlns:p14="http://schemas.microsoft.com/office/powerpoint/2010/main" val="1827110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think-cell data - do not delete" hidden="1">
                        <a:extLst>
                          <a:ext uri="{FF2B5EF4-FFF2-40B4-BE49-F238E27FC236}">
                            <a16:creationId xmlns:a16="http://schemas.microsoft.com/office/drawing/2014/main" id="{6C4C0A7F-3518-82F7-131B-2AA4ED3E6C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de 7" descr="Et bilde som inneholder hvit, design&#10;&#10;Automatisk generert beskrivelse">
            <a:extLst>
              <a:ext uri="{FF2B5EF4-FFF2-40B4-BE49-F238E27FC236}">
                <a16:creationId xmlns:a16="http://schemas.microsoft.com/office/drawing/2014/main" id="{A97A30C3-477F-518E-616A-2FAA98EFBECD}"/>
              </a:ext>
            </a:extLst>
          </p:cNvPr>
          <p:cNvPicPr>
            <a:picLocks noChangeAspect="1"/>
          </p:cNvPicPr>
          <p:nvPr userDrawn="1"/>
        </p:nvPicPr>
        <p:blipFill>
          <a:blip r:embed="rId5"/>
          <a:stretch>
            <a:fillRect/>
          </a:stretch>
        </p:blipFill>
        <p:spPr>
          <a:xfrm>
            <a:off x="11275" y="0"/>
            <a:ext cx="12180725" cy="6858000"/>
          </a:xfrm>
          <a:prstGeom prst="rect">
            <a:avLst/>
          </a:prstGeom>
        </p:spPr>
      </p:pic>
      <p:sp>
        <p:nvSpPr>
          <p:cNvPr id="31" name="Text 2">
            <a:extLst>
              <a:ext uri="{FF2B5EF4-FFF2-40B4-BE49-F238E27FC236}">
                <a16:creationId xmlns:a16="http://schemas.microsoft.com/office/drawing/2014/main" id="{A4FB8351-FDB2-50EB-0664-CCD9619D37B7}"/>
              </a:ext>
            </a:extLst>
          </p:cNvPr>
          <p:cNvSpPr/>
          <p:nvPr userDrawn="1"/>
        </p:nvSpPr>
        <p:spPr>
          <a:xfrm>
            <a:off x="485775" y="6310629"/>
            <a:ext cx="3884044" cy="247650"/>
          </a:xfrm>
          <a:prstGeom prst="rect">
            <a:avLst/>
          </a:prstGeom>
          <a:noFill/>
          <a:ln/>
        </p:spPr>
        <p:txBody>
          <a:bodyPr wrap="square" lIns="0" tIns="0" rIns="0" bIns="0" rtlCol="0" anchor="t"/>
          <a:lstStyle/>
          <a:p>
            <a:pPr marL="0" indent="0" algn="l">
              <a:lnSpc>
                <a:spcPts val="1920"/>
              </a:lnSpc>
              <a:buNone/>
            </a:pPr>
            <a:r>
              <a:rPr lang="nb-NO" sz="1200" dirty="0">
                <a:solidFill>
                  <a:srgbClr val="4242FF"/>
                </a:solidFill>
                <a:effectLst/>
                <a:latin typeface="Arial" panose="020B0604020202020204" pitchFamily="34" charset="0"/>
                <a:cs typeface="Arial" panose="020B0604020202020204" pitchFamily="34" charset="0"/>
              </a:rPr>
              <a:t>goodtech.no</a:t>
            </a:r>
            <a:endParaRPr lang="en-US" sz="1200" dirty="0">
              <a:solidFill>
                <a:srgbClr val="4242FF"/>
              </a:solidFill>
              <a:latin typeface="Arial" panose="020B0604020202020204" pitchFamily="34" charset="0"/>
              <a:cs typeface="Arial" panose="020B0604020202020204" pitchFamily="34" charset="0"/>
            </a:endParaRPr>
          </a:p>
        </p:txBody>
      </p:sp>
      <p:pic>
        <p:nvPicPr>
          <p:cNvPr id="10" name="Grafikk 9">
            <a:extLst>
              <a:ext uri="{FF2B5EF4-FFF2-40B4-BE49-F238E27FC236}">
                <a16:creationId xmlns:a16="http://schemas.microsoft.com/office/drawing/2014/main" id="{13034374-EE62-D354-51D8-E09F423B0B9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60863" y="-112011"/>
            <a:ext cx="3142677" cy="1767756"/>
          </a:xfrm>
          <a:prstGeom prst="rect">
            <a:avLst/>
          </a:prstGeom>
        </p:spPr>
      </p:pic>
      <p:sp>
        <p:nvSpPr>
          <p:cNvPr id="4" name="Graphic 4">
            <a:extLst>
              <a:ext uri="{FF2B5EF4-FFF2-40B4-BE49-F238E27FC236}">
                <a16:creationId xmlns:a16="http://schemas.microsoft.com/office/drawing/2014/main" id="{7A1B1E00-EB5F-846A-26A3-C59F4F28CA74}"/>
              </a:ext>
            </a:extLst>
          </p:cNvPr>
          <p:cNvSpPr/>
          <p:nvPr userDrawn="1"/>
        </p:nvSpPr>
        <p:spPr>
          <a:xfrm>
            <a:off x="341503" y="283025"/>
            <a:ext cx="11508991" cy="6291947"/>
          </a:xfrm>
          <a:custGeom>
            <a:avLst/>
            <a:gdLst>
              <a:gd name="connsiteX0" fmla="*/ 11508991 w 11508991"/>
              <a:gd name="connsiteY0" fmla="*/ 6155017 h 6291947"/>
              <a:gd name="connsiteX1" fmla="*/ 11372061 w 11508991"/>
              <a:gd name="connsiteY1" fmla="*/ 6291947 h 6291947"/>
              <a:gd name="connsiteX2" fmla="*/ 136930 w 11508991"/>
              <a:gd name="connsiteY2" fmla="*/ 6291947 h 6291947"/>
              <a:gd name="connsiteX3" fmla="*/ 0 w 11508991"/>
              <a:gd name="connsiteY3" fmla="*/ 6155017 h 6291947"/>
              <a:gd name="connsiteX4" fmla="*/ 0 w 11508991"/>
              <a:gd name="connsiteY4" fmla="*/ 136930 h 6291947"/>
              <a:gd name="connsiteX5" fmla="*/ 136930 w 11508991"/>
              <a:gd name="connsiteY5" fmla="*/ 0 h 6291947"/>
              <a:gd name="connsiteX6" fmla="*/ 7498851 w 11508991"/>
              <a:gd name="connsiteY6" fmla="*/ 0 h 6291947"/>
              <a:gd name="connsiteX7" fmla="*/ 7635782 w 11508991"/>
              <a:gd name="connsiteY7" fmla="*/ 136930 h 6291947"/>
              <a:gd name="connsiteX8" fmla="*/ 7635782 w 11508991"/>
              <a:gd name="connsiteY8" fmla="*/ 808293 h 6291947"/>
              <a:gd name="connsiteX9" fmla="*/ 7909642 w 11508991"/>
              <a:gd name="connsiteY9" fmla="*/ 1082153 h 6291947"/>
              <a:gd name="connsiteX10" fmla="*/ 11372061 w 11508991"/>
              <a:gd name="connsiteY10" fmla="*/ 1082153 h 6291947"/>
              <a:gd name="connsiteX11" fmla="*/ 11508991 w 11508991"/>
              <a:gd name="connsiteY11" fmla="*/ 1219084 h 6291947"/>
              <a:gd name="connsiteX12" fmla="*/ 11508991 w 11508991"/>
              <a:gd name="connsiteY12" fmla="*/ 6155017 h 629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08991" h="6291947">
                <a:moveTo>
                  <a:pt x="11508991" y="6155017"/>
                </a:moveTo>
                <a:cubicBezTo>
                  <a:pt x="11508991" y="6230644"/>
                  <a:pt x="11447715" y="6291947"/>
                  <a:pt x="11372061" y="6291947"/>
                </a:cubicBezTo>
                <a:lnTo>
                  <a:pt x="136930" y="6291947"/>
                </a:lnTo>
                <a:cubicBezTo>
                  <a:pt x="61306" y="6291947"/>
                  <a:pt x="0" y="6230644"/>
                  <a:pt x="0" y="6155017"/>
                </a:cubicBezTo>
                <a:lnTo>
                  <a:pt x="0" y="136930"/>
                </a:lnTo>
                <a:cubicBezTo>
                  <a:pt x="0" y="61306"/>
                  <a:pt x="61306" y="0"/>
                  <a:pt x="136930" y="0"/>
                </a:cubicBezTo>
                <a:lnTo>
                  <a:pt x="7498851" y="0"/>
                </a:lnTo>
                <a:cubicBezTo>
                  <a:pt x="7574505" y="0"/>
                  <a:pt x="7635782" y="61306"/>
                  <a:pt x="7635782" y="136930"/>
                </a:cubicBezTo>
                <a:lnTo>
                  <a:pt x="7635782" y="808293"/>
                </a:lnTo>
                <a:cubicBezTo>
                  <a:pt x="7635782" y="959539"/>
                  <a:pt x="7758402" y="1082153"/>
                  <a:pt x="7909642" y="1082153"/>
                </a:cubicBezTo>
                <a:lnTo>
                  <a:pt x="11372061" y="1082153"/>
                </a:lnTo>
                <a:cubicBezTo>
                  <a:pt x="11447715" y="1082153"/>
                  <a:pt x="11508991" y="1143457"/>
                  <a:pt x="11508991" y="1219084"/>
                </a:cubicBezTo>
                <a:lnTo>
                  <a:pt x="11508991" y="6155017"/>
                </a:lnTo>
                <a:close/>
              </a:path>
            </a:pathLst>
          </a:custGeom>
          <a:blipFill>
            <a:blip r:embed="rId8"/>
            <a:stretch>
              <a:fillRect/>
            </a:stretch>
          </a:blipFill>
          <a:ln w="6845" cap="flat">
            <a:noFill/>
            <a:prstDash val="solid"/>
            <a:miter/>
          </a:ln>
        </p:spPr>
        <p:txBody>
          <a:bodyPr rtlCol="0" anchor="ctr"/>
          <a:lstStyle/>
          <a:p>
            <a:endParaRPr lang="en-150">
              <a:latin typeface="Arial" panose="020B0604020202020204" pitchFamily="34" charset="0"/>
              <a:cs typeface="Arial" panose="020B0604020202020204" pitchFamily="34" charset="0"/>
            </a:endParaRPr>
          </a:p>
        </p:txBody>
      </p:sp>
      <p:sp>
        <p:nvSpPr>
          <p:cNvPr id="11" name="Tittel 1">
            <a:extLst>
              <a:ext uri="{FF2B5EF4-FFF2-40B4-BE49-F238E27FC236}">
                <a16:creationId xmlns:a16="http://schemas.microsoft.com/office/drawing/2014/main" id="{4AE49064-5458-30D5-E009-DD64B46D3D32}"/>
              </a:ext>
            </a:extLst>
          </p:cNvPr>
          <p:cNvSpPr>
            <a:spLocks noGrp="1"/>
          </p:cNvSpPr>
          <p:nvPr>
            <p:ph type="ctrTitle" hasCustomPrompt="1"/>
          </p:nvPr>
        </p:nvSpPr>
        <p:spPr>
          <a:xfrm>
            <a:off x="1004101" y="3870619"/>
            <a:ext cx="9144000" cy="1767756"/>
          </a:xfrm>
          <a:prstGeom prst="rect">
            <a:avLst/>
          </a:prstGeom>
        </p:spPr>
        <p:txBody>
          <a:bodyPr vert="horz" anchor="b"/>
          <a:lstStyle>
            <a:lvl1pPr algn="l">
              <a:defRPr sz="6000" b="1">
                <a:solidFill>
                  <a:srgbClr val="FFFBF6"/>
                </a:solidFill>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spTree>
    <p:extLst>
      <p:ext uri="{BB962C8B-B14F-4D97-AF65-F5344CB8AC3E}">
        <p14:creationId xmlns:p14="http://schemas.microsoft.com/office/powerpoint/2010/main" val="631998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EFAULT">
    <p:bg>
      <p:bgPr>
        <a:solidFill>
          <a:srgbClr val="FFFBF6"/>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8A694D6-5CBA-5D87-A3C1-B13B4D26C977}"/>
              </a:ext>
            </a:extLst>
          </p:cNvPr>
          <p:cNvGraphicFramePr>
            <a:graphicFrameLocks noChangeAspect="1"/>
          </p:cNvGraphicFramePr>
          <p:nvPr userDrawn="1">
            <p:custDataLst>
              <p:tags r:id="rId1"/>
            </p:custDataLst>
            <p:extLst>
              <p:ext uri="{D42A27DB-BD31-4B8C-83A1-F6EECF244321}">
                <p14:modId xmlns:p14="http://schemas.microsoft.com/office/powerpoint/2010/main" val="931176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think-cell data - do not delete" hidden="1">
                        <a:extLst>
                          <a:ext uri="{FF2B5EF4-FFF2-40B4-BE49-F238E27FC236}">
                            <a16:creationId xmlns:a16="http://schemas.microsoft.com/office/drawing/2014/main" id="{D8A694D6-5CBA-5D87-A3C1-B13B4D26C9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Grafikk 9">
            <a:extLst>
              <a:ext uri="{FF2B5EF4-FFF2-40B4-BE49-F238E27FC236}">
                <a16:creationId xmlns:a16="http://schemas.microsoft.com/office/drawing/2014/main" id="{5436D520-959D-C6A2-ED2F-E7706E35A48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15075" y="86124"/>
            <a:ext cx="1245942" cy="700842"/>
          </a:xfrm>
          <a:prstGeom prst="rect">
            <a:avLst/>
          </a:prstGeom>
        </p:spPr>
      </p:pic>
      <p:sp>
        <p:nvSpPr>
          <p:cNvPr id="4" name="Text Placeholder 22">
            <a:extLst>
              <a:ext uri="{FF2B5EF4-FFF2-40B4-BE49-F238E27FC236}">
                <a16:creationId xmlns:a16="http://schemas.microsoft.com/office/drawing/2014/main" id="{F62DA483-C235-9262-1363-8381C421BA1C}"/>
              </a:ext>
            </a:extLst>
          </p:cNvPr>
          <p:cNvSpPr>
            <a:spLocks noGrp="1"/>
          </p:cNvSpPr>
          <p:nvPr>
            <p:ph type="body" sz="quarter" idx="10" hasCustomPrompt="1"/>
          </p:nvPr>
        </p:nvSpPr>
        <p:spPr>
          <a:xfrm>
            <a:off x="565150" y="4762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sp>
        <p:nvSpPr>
          <p:cNvPr id="3" name="Tittel 1">
            <a:extLst>
              <a:ext uri="{FF2B5EF4-FFF2-40B4-BE49-F238E27FC236}">
                <a16:creationId xmlns:a16="http://schemas.microsoft.com/office/drawing/2014/main" id="{FAF1E2B0-A93F-E2AF-B7E1-BCE99CF96026}"/>
              </a:ext>
            </a:extLst>
          </p:cNvPr>
          <p:cNvSpPr>
            <a:spLocks noGrp="1"/>
          </p:cNvSpPr>
          <p:nvPr>
            <p:ph type="title" hasCustomPrompt="1"/>
          </p:nvPr>
        </p:nvSpPr>
        <p:spPr>
          <a:xfrm>
            <a:off x="839788" y="987424"/>
            <a:ext cx="3932237" cy="1069975"/>
          </a:xfrm>
          <a:prstGeom prst="rect">
            <a:avLst/>
          </a:prstGeom>
        </p:spPr>
        <p:txBody>
          <a:bodyPr vert="horz" anchor="b"/>
          <a:lstStyle>
            <a:lvl1pPr>
              <a:defRPr sz="3200" b="1">
                <a:solidFill>
                  <a:srgbClr val="222245"/>
                </a:solidFill>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sp>
        <p:nvSpPr>
          <p:cNvPr id="5" name="Plassholder for tekst 3">
            <a:extLst>
              <a:ext uri="{FF2B5EF4-FFF2-40B4-BE49-F238E27FC236}">
                <a16:creationId xmlns:a16="http://schemas.microsoft.com/office/drawing/2014/main" id="{BF55E0D5-2053-4699-C6A2-773ABCB0721B}"/>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Tree>
    <p:extLst>
      <p:ext uri="{BB962C8B-B14F-4D97-AF65-F5344CB8AC3E}">
        <p14:creationId xmlns:p14="http://schemas.microsoft.com/office/powerpoint/2010/main" val="1724539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B6FFB8D-6034-981D-8DCB-E15C2EBE50DC}"/>
              </a:ext>
            </a:extLst>
          </p:cNvPr>
          <p:cNvGraphicFramePr>
            <a:graphicFrameLocks noChangeAspect="1"/>
          </p:cNvGraphicFramePr>
          <p:nvPr userDrawn="1">
            <p:custDataLst>
              <p:tags r:id="rId1"/>
            </p:custDataLst>
            <p:extLst>
              <p:ext uri="{D42A27DB-BD31-4B8C-83A1-F6EECF244321}">
                <p14:modId xmlns:p14="http://schemas.microsoft.com/office/powerpoint/2010/main" val="3839132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0B6FFB8D-6034-981D-8DCB-E15C2EBE50D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D1A5EBA4-A6D1-21A3-107D-89A81070F31D}"/>
              </a:ext>
            </a:extLst>
          </p:cNvPr>
          <p:cNvSpPr/>
          <p:nvPr userDrawn="1"/>
        </p:nvSpPr>
        <p:spPr>
          <a:xfrm>
            <a:off x="6690546" y="1219199"/>
            <a:ext cx="4600876" cy="4682749"/>
          </a:xfrm>
          <a:prstGeom prst="roundRect">
            <a:avLst>
              <a:gd name="adj" fmla="val 10391"/>
            </a:avLst>
          </a:prstGeom>
          <a:solidFill>
            <a:srgbClr val="22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6" name="Plassholder for tekst 3">
            <a:extLst>
              <a:ext uri="{FF2B5EF4-FFF2-40B4-BE49-F238E27FC236}">
                <a16:creationId xmlns:a16="http://schemas.microsoft.com/office/drawing/2014/main" id="{7C09374E-AA4A-CFFC-AE4A-B7C34FDA4F5A}"/>
              </a:ext>
            </a:extLst>
          </p:cNvPr>
          <p:cNvSpPr>
            <a:spLocks noGrp="1"/>
          </p:cNvSpPr>
          <p:nvPr>
            <p:ph type="body" sz="half" idx="14" hasCustomPrompt="1"/>
          </p:nvPr>
        </p:nvSpPr>
        <p:spPr>
          <a:xfrm>
            <a:off x="7005457" y="3178630"/>
            <a:ext cx="3932237" cy="2264228"/>
          </a:xfrm>
          <a:prstGeom prst="rect">
            <a:avLst/>
          </a:prstGeom>
        </p:spPr>
        <p:txBody>
          <a:bodyPr/>
          <a:lstStyle>
            <a:lvl1pPr marL="0" indent="0">
              <a:buNone/>
              <a:defRPr sz="120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7" name="Plassholder for tekst 3">
            <a:extLst>
              <a:ext uri="{FF2B5EF4-FFF2-40B4-BE49-F238E27FC236}">
                <a16:creationId xmlns:a16="http://schemas.microsoft.com/office/drawing/2014/main" id="{B5D119D2-88C2-6141-79D6-2BA478296FB5}"/>
              </a:ext>
            </a:extLst>
          </p:cNvPr>
          <p:cNvSpPr>
            <a:spLocks noGrp="1"/>
          </p:cNvSpPr>
          <p:nvPr>
            <p:ph type="body" sz="half" idx="15" hasCustomPrompt="1"/>
          </p:nvPr>
        </p:nvSpPr>
        <p:spPr>
          <a:xfrm>
            <a:off x="7005457" y="2847487"/>
            <a:ext cx="3932237" cy="237744"/>
          </a:xfrm>
          <a:prstGeom prst="rect">
            <a:avLst/>
          </a:prstGeom>
        </p:spPr>
        <p:txBody>
          <a:bodyPr/>
          <a:lstStyle>
            <a:lvl1pPr marL="0" indent="0">
              <a:buNone/>
              <a:defRPr sz="1200" b="1">
                <a:solidFill>
                  <a:schemeClr val="bg1"/>
                </a:solidFill>
                <a:latin typeface="Arial" panose="020B0604020202020204" pitchFamily="34" charset="0"/>
                <a:ea typeface="Inter Medium"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8" name="Tittel 1">
            <a:extLst>
              <a:ext uri="{FF2B5EF4-FFF2-40B4-BE49-F238E27FC236}">
                <a16:creationId xmlns:a16="http://schemas.microsoft.com/office/drawing/2014/main" id="{09E70676-4FC0-B745-BEA7-B1EF4A4A7F51}"/>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rgbClr val="222245"/>
                </a:solidFill>
                <a:latin typeface="Arial" panose="020B0604020202020204" pitchFamily="34" charset="0"/>
                <a:cs typeface="Arial" panose="020B0604020202020204" pitchFamily="34" charset="0"/>
              </a:defRPr>
            </a:lvl1pPr>
          </a:lstStyle>
          <a:p>
            <a:pPr lvl="0"/>
            <a:r>
              <a:rPr lang="en-US"/>
              <a:t>Click to edit heading</a:t>
            </a:r>
          </a:p>
        </p:txBody>
      </p:sp>
      <p:sp>
        <p:nvSpPr>
          <p:cNvPr id="17" name="Text Placeholder 22">
            <a:extLst>
              <a:ext uri="{FF2B5EF4-FFF2-40B4-BE49-F238E27FC236}">
                <a16:creationId xmlns:a16="http://schemas.microsoft.com/office/drawing/2014/main" id="{59512594-97CB-00A0-FC82-22AC3897E645}"/>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pic>
        <p:nvPicPr>
          <p:cNvPr id="18" name="Grafikk 9">
            <a:extLst>
              <a:ext uri="{FF2B5EF4-FFF2-40B4-BE49-F238E27FC236}">
                <a16:creationId xmlns:a16="http://schemas.microsoft.com/office/drawing/2014/main" id="{03882CBD-775D-E1E7-2022-0F1F27D6AC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15075" y="86124"/>
            <a:ext cx="1245942" cy="700842"/>
          </a:xfrm>
          <a:prstGeom prst="rect">
            <a:avLst/>
          </a:prstGeom>
        </p:spPr>
      </p:pic>
    </p:spTree>
    <p:extLst>
      <p:ext uri="{BB962C8B-B14F-4D97-AF65-F5344CB8AC3E}">
        <p14:creationId xmlns:p14="http://schemas.microsoft.com/office/powerpoint/2010/main" val="1698059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D09EF09-900C-5644-6870-C6E12B01882E}"/>
              </a:ext>
            </a:extLst>
          </p:cNvPr>
          <p:cNvGraphicFramePr>
            <a:graphicFrameLocks noChangeAspect="1"/>
          </p:cNvGraphicFramePr>
          <p:nvPr userDrawn="1">
            <p:custDataLst>
              <p:tags r:id="rId1"/>
            </p:custDataLst>
            <p:extLst>
              <p:ext uri="{D42A27DB-BD31-4B8C-83A1-F6EECF244321}">
                <p14:modId xmlns:p14="http://schemas.microsoft.com/office/powerpoint/2010/main" val="413904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7D09EF09-900C-5644-6870-C6E12B0188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1381499C-5F7B-F117-7533-0FC71C9F7DE7}"/>
              </a:ext>
            </a:extLst>
          </p:cNvPr>
          <p:cNvSpPr/>
          <p:nvPr userDrawn="1"/>
        </p:nvSpPr>
        <p:spPr>
          <a:xfrm>
            <a:off x="6690546" y="1219199"/>
            <a:ext cx="4600876" cy="4682749"/>
          </a:xfrm>
          <a:prstGeom prst="roundRect">
            <a:avLst>
              <a:gd name="adj" fmla="val 10391"/>
            </a:avLst>
          </a:prstGeom>
          <a:solidFill>
            <a:srgbClr val="FF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6" name="Plassholder for tekst 3">
            <a:extLst>
              <a:ext uri="{FF2B5EF4-FFF2-40B4-BE49-F238E27FC236}">
                <a16:creationId xmlns:a16="http://schemas.microsoft.com/office/drawing/2014/main" id="{A0DC3A66-ACD6-077D-678A-704E1A77783B}"/>
              </a:ext>
            </a:extLst>
          </p:cNvPr>
          <p:cNvSpPr>
            <a:spLocks noGrp="1"/>
          </p:cNvSpPr>
          <p:nvPr>
            <p:ph type="body" sz="half" idx="14" hasCustomPrompt="1"/>
          </p:nvPr>
        </p:nvSpPr>
        <p:spPr>
          <a:xfrm>
            <a:off x="7005457" y="4121332"/>
            <a:ext cx="3932237" cy="1321525"/>
          </a:xfrm>
          <a:prstGeom prst="rect">
            <a:avLst/>
          </a:prstGeom>
        </p:spPr>
        <p:txBody>
          <a:bodyPr/>
          <a:lstStyle>
            <a:lvl1pPr marL="0" indent="0">
              <a:buNone/>
              <a:defRPr sz="1600">
                <a:solidFill>
                  <a:srgbClr val="22224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7" name="Plassholder for tekst 3">
            <a:extLst>
              <a:ext uri="{FF2B5EF4-FFF2-40B4-BE49-F238E27FC236}">
                <a16:creationId xmlns:a16="http://schemas.microsoft.com/office/drawing/2014/main" id="{DD082FF4-F860-A784-B9DF-A6A7D196E828}"/>
              </a:ext>
            </a:extLst>
          </p:cNvPr>
          <p:cNvSpPr>
            <a:spLocks noGrp="1"/>
          </p:cNvSpPr>
          <p:nvPr>
            <p:ph type="body" sz="half" idx="15" hasCustomPrompt="1"/>
          </p:nvPr>
        </p:nvSpPr>
        <p:spPr>
          <a:xfrm>
            <a:off x="7628912" y="3088179"/>
            <a:ext cx="3361701" cy="610986"/>
          </a:xfrm>
          <a:prstGeom prst="rect">
            <a:avLst/>
          </a:prstGeom>
        </p:spPr>
        <p:txBody>
          <a:bodyPr/>
          <a:lstStyle>
            <a:lvl1pPr marL="0" indent="0">
              <a:buNone/>
              <a:defRPr sz="1600" b="1">
                <a:solidFill>
                  <a:srgbClr val="222245"/>
                </a:solidFill>
                <a:latin typeface="Arial" panose="020B0604020202020204" pitchFamily="34" charset="0"/>
                <a:ea typeface="Inter Medium"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8" name="Plassholder for tekst 3">
            <a:extLst>
              <a:ext uri="{FF2B5EF4-FFF2-40B4-BE49-F238E27FC236}">
                <a16:creationId xmlns:a16="http://schemas.microsoft.com/office/drawing/2014/main" id="{70CB504E-A73C-3B2B-0D35-9A4FB9C069F2}"/>
              </a:ext>
            </a:extLst>
          </p:cNvPr>
          <p:cNvSpPr>
            <a:spLocks noGrp="1"/>
          </p:cNvSpPr>
          <p:nvPr>
            <p:ph type="body" sz="half" idx="16" hasCustomPrompt="1"/>
          </p:nvPr>
        </p:nvSpPr>
        <p:spPr>
          <a:xfrm>
            <a:off x="7628912" y="2304408"/>
            <a:ext cx="3361701" cy="610986"/>
          </a:xfrm>
          <a:prstGeom prst="rect">
            <a:avLst/>
          </a:prstGeom>
        </p:spPr>
        <p:txBody>
          <a:bodyPr/>
          <a:lstStyle>
            <a:lvl1pPr marL="0" indent="0">
              <a:buNone/>
              <a:defRPr sz="1600" b="1">
                <a:solidFill>
                  <a:srgbClr val="222245"/>
                </a:solidFill>
                <a:latin typeface="Arial" panose="020B0604020202020204" pitchFamily="34" charset="0"/>
                <a:ea typeface="Inter Medium"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9" name="Plassholder for tekst 3">
            <a:extLst>
              <a:ext uri="{FF2B5EF4-FFF2-40B4-BE49-F238E27FC236}">
                <a16:creationId xmlns:a16="http://schemas.microsoft.com/office/drawing/2014/main" id="{F8282C9D-C15B-7B40-2101-B5F9F617737D}"/>
              </a:ext>
            </a:extLst>
          </p:cNvPr>
          <p:cNvSpPr>
            <a:spLocks noGrp="1"/>
          </p:cNvSpPr>
          <p:nvPr>
            <p:ph type="body" sz="half" idx="17" hasCustomPrompt="1"/>
          </p:nvPr>
        </p:nvSpPr>
        <p:spPr>
          <a:xfrm>
            <a:off x="7628912" y="1514699"/>
            <a:ext cx="3361701" cy="610986"/>
          </a:xfrm>
          <a:prstGeom prst="rect">
            <a:avLst/>
          </a:prstGeom>
        </p:spPr>
        <p:txBody>
          <a:bodyPr/>
          <a:lstStyle>
            <a:lvl1pPr marL="0" indent="0">
              <a:buNone/>
              <a:defRPr sz="1600" b="1">
                <a:solidFill>
                  <a:srgbClr val="222245"/>
                </a:solidFill>
                <a:latin typeface="Arial" panose="020B0604020202020204" pitchFamily="34" charset="0"/>
                <a:ea typeface="Inter Medium"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10" name="Tittel 1">
            <a:extLst>
              <a:ext uri="{FF2B5EF4-FFF2-40B4-BE49-F238E27FC236}">
                <a16:creationId xmlns:a16="http://schemas.microsoft.com/office/drawing/2014/main" id="{CFA7F95E-3CBA-0724-272A-619956B92913}"/>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rgbClr val="222245"/>
                </a:solidFill>
                <a:latin typeface="Arial" panose="020B0604020202020204" pitchFamily="34" charset="0"/>
                <a:cs typeface="Arial" panose="020B0604020202020204" pitchFamily="34" charset="0"/>
              </a:defRPr>
            </a:lvl1pPr>
          </a:lstStyle>
          <a:p>
            <a:pPr lvl="0"/>
            <a:r>
              <a:rPr lang="en-US"/>
              <a:t>Click to edit heading</a:t>
            </a:r>
          </a:p>
        </p:txBody>
      </p:sp>
      <p:sp>
        <p:nvSpPr>
          <p:cNvPr id="12" name="Text Placeholder 22">
            <a:extLst>
              <a:ext uri="{FF2B5EF4-FFF2-40B4-BE49-F238E27FC236}">
                <a16:creationId xmlns:a16="http://schemas.microsoft.com/office/drawing/2014/main" id="{5A9FE262-C07C-90C7-4A6D-542989E4C160}"/>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pic>
        <p:nvPicPr>
          <p:cNvPr id="13" name="Grafikk 9">
            <a:extLst>
              <a:ext uri="{FF2B5EF4-FFF2-40B4-BE49-F238E27FC236}">
                <a16:creationId xmlns:a16="http://schemas.microsoft.com/office/drawing/2014/main" id="{065014CD-F5DD-7128-9A7F-A9583296CA0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15075" y="86124"/>
            <a:ext cx="1245942" cy="700842"/>
          </a:xfrm>
          <a:prstGeom prst="rect">
            <a:avLst/>
          </a:prstGeom>
        </p:spPr>
      </p:pic>
    </p:spTree>
    <p:extLst>
      <p:ext uri="{BB962C8B-B14F-4D97-AF65-F5344CB8AC3E}">
        <p14:creationId xmlns:p14="http://schemas.microsoft.com/office/powerpoint/2010/main" val="2132423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DEFAULT">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7076032-C13A-34AA-14E3-2B1FA56645BE}"/>
              </a:ext>
            </a:extLst>
          </p:cNvPr>
          <p:cNvGraphicFramePr>
            <a:graphicFrameLocks noChangeAspect="1"/>
          </p:cNvGraphicFramePr>
          <p:nvPr userDrawn="1">
            <p:custDataLst>
              <p:tags r:id="rId1"/>
            </p:custDataLst>
            <p:extLst>
              <p:ext uri="{D42A27DB-BD31-4B8C-83A1-F6EECF244321}">
                <p14:modId xmlns:p14="http://schemas.microsoft.com/office/powerpoint/2010/main" val="13681881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think-cell data - do not delete" hidden="1">
                        <a:extLst>
                          <a:ext uri="{FF2B5EF4-FFF2-40B4-BE49-F238E27FC236}">
                            <a16:creationId xmlns:a16="http://schemas.microsoft.com/office/drawing/2014/main" id="{57076032-C13A-34AA-14E3-2B1FA56645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Text 2">
            <a:extLst>
              <a:ext uri="{FF2B5EF4-FFF2-40B4-BE49-F238E27FC236}">
                <a16:creationId xmlns:a16="http://schemas.microsoft.com/office/drawing/2014/main" id="{A4FB8351-FDB2-50EB-0664-CCD9619D37B7}"/>
              </a:ext>
            </a:extLst>
          </p:cNvPr>
          <p:cNvSpPr/>
          <p:nvPr userDrawn="1"/>
        </p:nvSpPr>
        <p:spPr>
          <a:xfrm>
            <a:off x="485775" y="6310629"/>
            <a:ext cx="3884044" cy="247650"/>
          </a:xfrm>
          <a:prstGeom prst="rect">
            <a:avLst/>
          </a:prstGeom>
          <a:noFill/>
          <a:ln/>
        </p:spPr>
        <p:txBody>
          <a:bodyPr wrap="square" lIns="0" tIns="0" rIns="0" bIns="0" rtlCol="0" anchor="t"/>
          <a:lstStyle/>
          <a:p>
            <a:pPr marL="0" indent="0" algn="l">
              <a:lnSpc>
                <a:spcPts val="1920"/>
              </a:lnSpc>
              <a:buNone/>
            </a:pPr>
            <a:r>
              <a:rPr lang="nb-NO" sz="1200" dirty="0">
                <a:solidFill>
                  <a:srgbClr val="4242FF"/>
                </a:solidFill>
                <a:effectLst/>
                <a:latin typeface="Arial" panose="020B0604020202020204" pitchFamily="34" charset="0"/>
                <a:cs typeface="Arial" panose="020B0604020202020204" pitchFamily="34" charset="0"/>
              </a:rPr>
              <a:t>goodtech.no</a:t>
            </a:r>
            <a:endParaRPr lang="en-US" sz="1200" dirty="0">
              <a:solidFill>
                <a:srgbClr val="4242FF"/>
              </a:solidFill>
              <a:latin typeface="Arial" panose="020B0604020202020204" pitchFamily="34" charset="0"/>
              <a:cs typeface="Arial" panose="020B0604020202020204" pitchFamily="34" charset="0"/>
            </a:endParaRPr>
          </a:p>
        </p:txBody>
      </p:sp>
      <p:pic>
        <p:nvPicPr>
          <p:cNvPr id="4" name="Bilde 3" descr="Et bilde som inneholder blå, Elektrisk blå, Majorelle-blå, skjermbilde&#10;&#10;Automatisk generert beskrivelse">
            <a:extLst>
              <a:ext uri="{FF2B5EF4-FFF2-40B4-BE49-F238E27FC236}">
                <a16:creationId xmlns:a16="http://schemas.microsoft.com/office/drawing/2014/main" id="{2020E590-94A1-1380-EE83-636C66127BE9}"/>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7" name="Undertittel 2">
            <a:extLst>
              <a:ext uri="{FF2B5EF4-FFF2-40B4-BE49-F238E27FC236}">
                <a16:creationId xmlns:a16="http://schemas.microsoft.com/office/drawing/2014/main" id="{E677BA1A-0821-A2F8-F2D6-4C56DD3ED972}"/>
              </a:ext>
            </a:extLst>
          </p:cNvPr>
          <p:cNvSpPr>
            <a:spLocks noGrp="1"/>
          </p:cNvSpPr>
          <p:nvPr>
            <p:ph type="subTitle" idx="1" hasCustomPrompt="1"/>
          </p:nvPr>
        </p:nvSpPr>
        <p:spPr>
          <a:xfrm>
            <a:off x="965200" y="1190734"/>
            <a:ext cx="4895849" cy="396083"/>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Click</a:t>
            </a:r>
            <a:r>
              <a:rPr lang="nb-NO"/>
              <a:t> to </a:t>
            </a:r>
            <a:r>
              <a:rPr lang="nb-NO" err="1"/>
              <a:t>edit</a:t>
            </a:r>
            <a:r>
              <a:rPr lang="nb-NO"/>
              <a:t> </a:t>
            </a:r>
            <a:r>
              <a:rPr lang="nb-NO" err="1"/>
              <a:t>topic</a:t>
            </a:r>
            <a:r>
              <a:rPr lang="nb-NO"/>
              <a:t> 1</a:t>
            </a:r>
          </a:p>
        </p:txBody>
      </p:sp>
      <p:pic>
        <p:nvPicPr>
          <p:cNvPr id="2" name="Grafikk 11">
            <a:extLst>
              <a:ext uri="{FF2B5EF4-FFF2-40B4-BE49-F238E27FC236}">
                <a16:creationId xmlns:a16="http://schemas.microsoft.com/office/drawing/2014/main" id="{2F9852AD-00D1-73D3-7F1C-4DED50B58B7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55554" y="333818"/>
            <a:ext cx="963065" cy="208664"/>
          </a:xfrm>
          <a:prstGeom prst="rect">
            <a:avLst/>
          </a:prstGeom>
        </p:spPr>
      </p:pic>
      <p:sp>
        <p:nvSpPr>
          <p:cNvPr id="15" name="Tittel 1">
            <a:extLst>
              <a:ext uri="{FF2B5EF4-FFF2-40B4-BE49-F238E27FC236}">
                <a16:creationId xmlns:a16="http://schemas.microsoft.com/office/drawing/2014/main" id="{54843583-3536-2B5C-FC64-EEC43322F36F}"/>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chemeClr val="bg1"/>
                </a:solidFill>
                <a:latin typeface="Arial" panose="020B0604020202020204" pitchFamily="34" charset="0"/>
                <a:cs typeface="Arial" panose="020B0604020202020204" pitchFamily="34" charset="0"/>
              </a:defRPr>
            </a:lvl1pPr>
          </a:lstStyle>
          <a:p>
            <a:pPr lvl="0"/>
            <a:r>
              <a:rPr lang="en-US"/>
              <a:t>Click to edit agenda</a:t>
            </a:r>
          </a:p>
        </p:txBody>
      </p:sp>
      <p:sp>
        <p:nvSpPr>
          <p:cNvPr id="16" name="Text Placeholder 22">
            <a:extLst>
              <a:ext uri="{FF2B5EF4-FFF2-40B4-BE49-F238E27FC236}">
                <a16:creationId xmlns:a16="http://schemas.microsoft.com/office/drawing/2014/main" id="{04450EC8-3206-FE5D-1808-DD58D736B4A9}"/>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sp>
        <p:nvSpPr>
          <p:cNvPr id="25" name="Content Placeholder 24">
            <a:extLst>
              <a:ext uri="{FF2B5EF4-FFF2-40B4-BE49-F238E27FC236}">
                <a16:creationId xmlns:a16="http://schemas.microsoft.com/office/drawing/2014/main" id="{8F852467-B943-3317-9E7A-ECB46623B35E}"/>
              </a:ext>
            </a:extLst>
          </p:cNvPr>
          <p:cNvSpPr>
            <a:spLocks noGrp="1"/>
          </p:cNvSpPr>
          <p:nvPr>
            <p:ph sz="quarter" idx="11" hasCustomPrompt="1"/>
          </p:nvPr>
        </p:nvSpPr>
        <p:spPr>
          <a:xfrm>
            <a:off x="412750" y="1190625"/>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1</a:t>
            </a:r>
          </a:p>
        </p:txBody>
      </p:sp>
      <p:sp>
        <p:nvSpPr>
          <p:cNvPr id="27" name="Content Placeholder 24">
            <a:extLst>
              <a:ext uri="{FF2B5EF4-FFF2-40B4-BE49-F238E27FC236}">
                <a16:creationId xmlns:a16="http://schemas.microsoft.com/office/drawing/2014/main" id="{8ACA4F20-F234-D72D-7266-8CC25B2F2169}"/>
              </a:ext>
            </a:extLst>
          </p:cNvPr>
          <p:cNvSpPr>
            <a:spLocks noGrp="1"/>
          </p:cNvSpPr>
          <p:nvPr>
            <p:ph sz="quarter" idx="12" hasCustomPrompt="1"/>
          </p:nvPr>
        </p:nvSpPr>
        <p:spPr>
          <a:xfrm>
            <a:off x="412750" y="1672542"/>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2</a:t>
            </a:r>
          </a:p>
        </p:txBody>
      </p:sp>
      <p:sp>
        <p:nvSpPr>
          <p:cNvPr id="29" name="Text Placeholder 28">
            <a:extLst>
              <a:ext uri="{FF2B5EF4-FFF2-40B4-BE49-F238E27FC236}">
                <a16:creationId xmlns:a16="http://schemas.microsoft.com/office/drawing/2014/main" id="{0ED8881B-FD56-6E16-8898-EA79E2F27848}"/>
              </a:ext>
            </a:extLst>
          </p:cNvPr>
          <p:cNvSpPr>
            <a:spLocks noGrp="1"/>
          </p:cNvSpPr>
          <p:nvPr>
            <p:ph type="body" sz="quarter" idx="13" hasCustomPrompt="1"/>
          </p:nvPr>
        </p:nvSpPr>
        <p:spPr>
          <a:xfrm>
            <a:off x="965200" y="1673225"/>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2</a:t>
            </a:r>
          </a:p>
        </p:txBody>
      </p:sp>
      <p:sp>
        <p:nvSpPr>
          <p:cNvPr id="30" name="Content Placeholder 24">
            <a:extLst>
              <a:ext uri="{FF2B5EF4-FFF2-40B4-BE49-F238E27FC236}">
                <a16:creationId xmlns:a16="http://schemas.microsoft.com/office/drawing/2014/main" id="{87C8C889-9CA4-A234-7286-B26BBD882BDA}"/>
              </a:ext>
            </a:extLst>
          </p:cNvPr>
          <p:cNvSpPr>
            <a:spLocks noGrp="1"/>
          </p:cNvSpPr>
          <p:nvPr>
            <p:ph sz="quarter" idx="14" hasCustomPrompt="1"/>
          </p:nvPr>
        </p:nvSpPr>
        <p:spPr>
          <a:xfrm>
            <a:off x="412750" y="2153776"/>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3</a:t>
            </a:r>
          </a:p>
        </p:txBody>
      </p:sp>
      <p:sp>
        <p:nvSpPr>
          <p:cNvPr id="32" name="Text Placeholder 28">
            <a:extLst>
              <a:ext uri="{FF2B5EF4-FFF2-40B4-BE49-F238E27FC236}">
                <a16:creationId xmlns:a16="http://schemas.microsoft.com/office/drawing/2014/main" id="{DB0E52BC-0227-962D-8376-EC3DBA542E9E}"/>
              </a:ext>
            </a:extLst>
          </p:cNvPr>
          <p:cNvSpPr>
            <a:spLocks noGrp="1"/>
          </p:cNvSpPr>
          <p:nvPr>
            <p:ph type="body" sz="quarter" idx="15" hasCustomPrompt="1"/>
          </p:nvPr>
        </p:nvSpPr>
        <p:spPr>
          <a:xfrm>
            <a:off x="965200" y="2154459"/>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3</a:t>
            </a:r>
          </a:p>
        </p:txBody>
      </p:sp>
      <p:sp>
        <p:nvSpPr>
          <p:cNvPr id="33" name="Content Placeholder 24">
            <a:extLst>
              <a:ext uri="{FF2B5EF4-FFF2-40B4-BE49-F238E27FC236}">
                <a16:creationId xmlns:a16="http://schemas.microsoft.com/office/drawing/2014/main" id="{743F267D-5CE2-06BB-0FDF-CE9B8BD1CD72}"/>
              </a:ext>
            </a:extLst>
          </p:cNvPr>
          <p:cNvSpPr>
            <a:spLocks noGrp="1"/>
          </p:cNvSpPr>
          <p:nvPr>
            <p:ph sz="quarter" idx="16" hasCustomPrompt="1"/>
          </p:nvPr>
        </p:nvSpPr>
        <p:spPr>
          <a:xfrm>
            <a:off x="412750" y="2635501"/>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4</a:t>
            </a:r>
          </a:p>
        </p:txBody>
      </p:sp>
      <p:sp>
        <p:nvSpPr>
          <p:cNvPr id="34" name="Text Placeholder 28">
            <a:extLst>
              <a:ext uri="{FF2B5EF4-FFF2-40B4-BE49-F238E27FC236}">
                <a16:creationId xmlns:a16="http://schemas.microsoft.com/office/drawing/2014/main" id="{27ADFD15-FC63-AA30-7C9C-6799BDCFC6F8}"/>
              </a:ext>
            </a:extLst>
          </p:cNvPr>
          <p:cNvSpPr>
            <a:spLocks noGrp="1"/>
          </p:cNvSpPr>
          <p:nvPr>
            <p:ph type="body" sz="quarter" idx="17" hasCustomPrompt="1"/>
          </p:nvPr>
        </p:nvSpPr>
        <p:spPr>
          <a:xfrm>
            <a:off x="965200" y="2636184"/>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4</a:t>
            </a:r>
          </a:p>
        </p:txBody>
      </p:sp>
      <p:sp>
        <p:nvSpPr>
          <p:cNvPr id="35" name="Content Placeholder 24">
            <a:extLst>
              <a:ext uri="{FF2B5EF4-FFF2-40B4-BE49-F238E27FC236}">
                <a16:creationId xmlns:a16="http://schemas.microsoft.com/office/drawing/2014/main" id="{2648737A-E2FB-7D6B-A15D-A7D385B4A09A}"/>
              </a:ext>
            </a:extLst>
          </p:cNvPr>
          <p:cNvSpPr>
            <a:spLocks noGrp="1"/>
          </p:cNvSpPr>
          <p:nvPr>
            <p:ph sz="quarter" idx="18" hasCustomPrompt="1"/>
          </p:nvPr>
        </p:nvSpPr>
        <p:spPr>
          <a:xfrm>
            <a:off x="412750" y="3116543"/>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5</a:t>
            </a:r>
          </a:p>
        </p:txBody>
      </p:sp>
      <p:sp>
        <p:nvSpPr>
          <p:cNvPr id="36" name="Text Placeholder 28">
            <a:extLst>
              <a:ext uri="{FF2B5EF4-FFF2-40B4-BE49-F238E27FC236}">
                <a16:creationId xmlns:a16="http://schemas.microsoft.com/office/drawing/2014/main" id="{BC51FC31-C700-4236-79E4-83B23E523798}"/>
              </a:ext>
            </a:extLst>
          </p:cNvPr>
          <p:cNvSpPr>
            <a:spLocks noGrp="1"/>
          </p:cNvSpPr>
          <p:nvPr>
            <p:ph type="body" sz="quarter" idx="19" hasCustomPrompt="1"/>
          </p:nvPr>
        </p:nvSpPr>
        <p:spPr>
          <a:xfrm>
            <a:off x="965200" y="3117226"/>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5</a:t>
            </a:r>
          </a:p>
        </p:txBody>
      </p:sp>
      <p:sp>
        <p:nvSpPr>
          <p:cNvPr id="37" name="Content Placeholder 24">
            <a:extLst>
              <a:ext uri="{FF2B5EF4-FFF2-40B4-BE49-F238E27FC236}">
                <a16:creationId xmlns:a16="http://schemas.microsoft.com/office/drawing/2014/main" id="{45B190DE-F477-CABC-F422-F6F7D2817834}"/>
              </a:ext>
            </a:extLst>
          </p:cNvPr>
          <p:cNvSpPr>
            <a:spLocks noGrp="1"/>
          </p:cNvSpPr>
          <p:nvPr>
            <p:ph sz="quarter" idx="20" hasCustomPrompt="1"/>
          </p:nvPr>
        </p:nvSpPr>
        <p:spPr>
          <a:xfrm>
            <a:off x="412750" y="3593686"/>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6</a:t>
            </a:r>
          </a:p>
        </p:txBody>
      </p:sp>
      <p:sp>
        <p:nvSpPr>
          <p:cNvPr id="38" name="Text Placeholder 28">
            <a:extLst>
              <a:ext uri="{FF2B5EF4-FFF2-40B4-BE49-F238E27FC236}">
                <a16:creationId xmlns:a16="http://schemas.microsoft.com/office/drawing/2014/main" id="{EDFCE0FF-AAFA-71FE-A00B-BC5C7AF1BFF8}"/>
              </a:ext>
            </a:extLst>
          </p:cNvPr>
          <p:cNvSpPr>
            <a:spLocks noGrp="1"/>
          </p:cNvSpPr>
          <p:nvPr>
            <p:ph type="body" sz="quarter" idx="21" hasCustomPrompt="1"/>
          </p:nvPr>
        </p:nvSpPr>
        <p:spPr>
          <a:xfrm>
            <a:off x="965200" y="3594369"/>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6</a:t>
            </a:r>
          </a:p>
        </p:txBody>
      </p:sp>
      <p:sp>
        <p:nvSpPr>
          <p:cNvPr id="42" name="Content Placeholder 24">
            <a:extLst>
              <a:ext uri="{FF2B5EF4-FFF2-40B4-BE49-F238E27FC236}">
                <a16:creationId xmlns:a16="http://schemas.microsoft.com/office/drawing/2014/main" id="{829686B9-6499-CC81-E352-C32C23EC6497}"/>
              </a:ext>
            </a:extLst>
          </p:cNvPr>
          <p:cNvSpPr>
            <a:spLocks noGrp="1"/>
          </p:cNvSpPr>
          <p:nvPr>
            <p:ph sz="quarter" idx="22" hasCustomPrompt="1"/>
          </p:nvPr>
        </p:nvSpPr>
        <p:spPr>
          <a:xfrm>
            <a:off x="412750" y="4075849"/>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7</a:t>
            </a:r>
          </a:p>
        </p:txBody>
      </p:sp>
      <p:sp>
        <p:nvSpPr>
          <p:cNvPr id="43" name="Text Placeholder 28">
            <a:extLst>
              <a:ext uri="{FF2B5EF4-FFF2-40B4-BE49-F238E27FC236}">
                <a16:creationId xmlns:a16="http://schemas.microsoft.com/office/drawing/2014/main" id="{819B8EB7-BA81-2DBA-B1A3-ADC86BE8356C}"/>
              </a:ext>
            </a:extLst>
          </p:cNvPr>
          <p:cNvSpPr>
            <a:spLocks noGrp="1"/>
          </p:cNvSpPr>
          <p:nvPr>
            <p:ph type="body" sz="quarter" idx="23" hasCustomPrompt="1"/>
          </p:nvPr>
        </p:nvSpPr>
        <p:spPr>
          <a:xfrm>
            <a:off x="965200" y="4076532"/>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7</a:t>
            </a:r>
          </a:p>
        </p:txBody>
      </p:sp>
      <p:sp>
        <p:nvSpPr>
          <p:cNvPr id="44" name="Content Placeholder 24">
            <a:extLst>
              <a:ext uri="{FF2B5EF4-FFF2-40B4-BE49-F238E27FC236}">
                <a16:creationId xmlns:a16="http://schemas.microsoft.com/office/drawing/2014/main" id="{AA394C49-65D5-716C-9219-9B26ABF09003}"/>
              </a:ext>
            </a:extLst>
          </p:cNvPr>
          <p:cNvSpPr>
            <a:spLocks noGrp="1"/>
          </p:cNvSpPr>
          <p:nvPr>
            <p:ph sz="quarter" idx="24" hasCustomPrompt="1"/>
          </p:nvPr>
        </p:nvSpPr>
        <p:spPr>
          <a:xfrm>
            <a:off x="412750" y="4554941"/>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8</a:t>
            </a:r>
          </a:p>
        </p:txBody>
      </p:sp>
      <p:sp>
        <p:nvSpPr>
          <p:cNvPr id="45" name="Text Placeholder 28">
            <a:extLst>
              <a:ext uri="{FF2B5EF4-FFF2-40B4-BE49-F238E27FC236}">
                <a16:creationId xmlns:a16="http://schemas.microsoft.com/office/drawing/2014/main" id="{F9F52A5B-DC65-492A-10AC-53C24CAF8CFD}"/>
              </a:ext>
            </a:extLst>
          </p:cNvPr>
          <p:cNvSpPr>
            <a:spLocks noGrp="1"/>
          </p:cNvSpPr>
          <p:nvPr>
            <p:ph type="body" sz="quarter" idx="25" hasCustomPrompt="1"/>
          </p:nvPr>
        </p:nvSpPr>
        <p:spPr>
          <a:xfrm>
            <a:off x="965200" y="4555624"/>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8</a:t>
            </a:r>
          </a:p>
        </p:txBody>
      </p:sp>
      <p:sp>
        <p:nvSpPr>
          <p:cNvPr id="46" name="Content Placeholder 24">
            <a:extLst>
              <a:ext uri="{FF2B5EF4-FFF2-40B4-BE49-F238E27FC236}">
                <a16:creationId xmlns:a16="http://schemas.microsoft.com/office/drawing/2014/main" id="{7EE49330-1FB6-970C-2357-7ABE541E68FC}"/>
              </a:ext>
            </a:extLst>
          </p:cNvPr>
          <p:cNvSpPr>
            <a:spLocks noGrp="1"/>
          </p:cNvSpPr>
          <p:nvPr>
            <p:ph sz="quarter" idx="26" hasCustomPrompt="1"/>
          </p:nvPr>
        </p:nvSpPr>
        <p:spPr>
          <a:xfrm>
            <a:off x="412750" y="5028257"/>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9</a:t>
            </a:r>
          </a:p>
        </p:txBody>
      </p:sp>
      <p:sp>
        <p:nvSpPr>
          <p:cNvPr id="47" name="Text Placeholder 28">
            <a:extLst>
              <a:ext uri="{FF2B5EF4-FFF2-40B4-BE49-F238E27FC236}">
                <a16:creationId xmlns:a16="http://schemas.microsoft.com/office/drawing/2014/main" id="{6931D1B6-23BE-EA77-0F3B-8CADD8E32C3A}"/>
              </a:ext>
            </a:extLst>
          </p:cNvPr>
          <p:cNvSpPr>
            <a:spLocks noGrp="1"/>
          </p:cNvSpPr>
          <p:nvPr>
            <p:ph type="body" sz="quarter" idx="27" hasCustomPrompt="1"/>
          </p:nvPr>
        </p:nvSpPr>
        <p:spPr>
          <a:xfrm>
            <a:off x="965200" y="5028940"/>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9</a:t>
            </a:r>
          </a:p>
        </p:txBody>
      </p:sp>
      <p:sp>
        <p:nvSpPr>
          <p:cNvPr id="48" name="Content Placeholder 24">
            <a:extLst>
              <a:ext uri="{FF2B5EF4-FFF2-40B4-BE49-F238E27FC236}">
                <a16:creationId xmlns:a16="http://schemas.microsoft.com/office/drawing/2014/main" id="{2EBEDA7C-8B67-ADA0-0873-1150A6F845DD}"/>
              </a:ext>
            </a:extLst>
          </p:cNvPr>
          <p:cNvSpPr>
            <a:spLocks noGrp="1"/>
          </p:cNvSpPr>
          <p:nvPr>
            <p:ph sz="quarter" idx="28" hasCustomPrompt="1"/>
          </p:nvPr>
        </p:nvSpPr>
        <p:spPr>
          <a:xfrm>
            <a:off x="412750" y="5501573"/>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10</a:t>
            </a:r>
          </a:p>
        </p:txBody>
      </p:sp>
      <p:sp>
        <p:nvSpPr>
          <p:cNvPr id="49" name="Text Placeholder 28">
            <a:extLst>
              <a:ext uri="{FF2B5EF4-FFF2-40B4-BE49-F238E27FC236}">
                <a16:creationId xmlns:a16="http://schemas.microsoft.com/office/drawing/2014/main" id="{78BF2886-E9F7-C76A-72B5-0D113DC318F1}"/>
              </a:ext>
            </a:extLst>
          </p:cNvPr>
          <p:cNvSpPr>
            <a:spLocks noGrp="1"/>
          </p:cNvSpPr>
          <p:nvPr>
            <p:ph type="body" sz="quarter" idx="29" hasCustomPrompt="1"/>
          </p:nvPr>
        </p:nvSpPr>
        <p:spPr>
          <a:xfrm>
            <a:off x="965200" y="5502256"/>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10</a:t>
            </a:r>
          </a:p>
        </p:txBody>
      </p:sp>
    </p:spTree>
    <p:extLst>
      <p:ext uri="{BB962C8B-B14F-4D97-AF65-F5344CB8AC3E}">
        <p14:creationId xmlns:p14="http://schemas.microsoft.com/office/powerpoint/2010/main" val="3144474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EFAULT">
    <p:bg>
      <p:bgPr>
        <a:solidFill>
          <a:srgbClr val="FFFBF6"/>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8A694D6-5CBA-5D87-A3C1-B13B4D26C977}"/>
              </a:ext>
            </a:extLst>
          </p:cNvPr>
          <p:cNvGraphicFramePr>
            <a:graphicFrameLocks noChangeAspect="1"/>
          </p:cNvGraphicFramePr>
          <p:nvPr userDrawn="1">
            <p:custDataLst>
              <p:tags r:id="rId1"/>
            </p:custDataLst>
            <p:extLst>
              <p:ext uri="{D42A27DB-BD31-4B8C-83A1-F6EECF244321}">
                <p14:modId xmlns:p14="http://schemas.microsoft.com/office/powerpoint/2010/main" val="931176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think-cell data - do not delete" hidden="1">
                        <a:extLst>
                          <a:ext uri="{FF2B5EF4-FFF2-40B4-BE49-F238E27FC236}">
                            <a16:creationId xmlns:a16="http://schemas.microsoft.com/office/drawing/2014/main" id="{D8A694D6-5CBA-5D87-A3C1-B13B4D26C9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Grafikk 9">
            <a:extLst>
              <a:ext uri="{FF2B5EF4-FFF2-40B4-BE49-F238E27FC236}">
                <a16:creationId xmlns:a16="http://schemas.microsoft.com/office/drawing/2014/main" id="{5436D520-959D-C6A2-ED2F-E7706E35A48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15075" y="86124"/>
            <a:ext cx="1245942" cy="700842"/>
          </a:xfrm>
          <a:prstGeom prst="rect">
            <a:avLst/>
          </a:prstGeom>
        </p:spPr>
      </p:pic>
      <p:sp>
        <p:nvSpPr>
          <p:cNvPr id="4" name="Text Placeholder 22">
            <a:extLst>
              <a:ext uri="{FF2B5EF4-FFF2-40B4-BE49-F238E27FC236}">
                <a16:creationId xmlns:a16="http://schemas.microsoft.com/office/drawing/2014/main" id="{F62DA483-C235-9262-1363-8381C421BA1C}"/>
              </a:ext>
            </a:extLst>
          </p:cNvPr>
          <p:cNvSpPr>
            <a:spLocks noGrp="1"/>
          </p:cNvSpPr>
          <p:nvPr>
            <p:ph type="body" sz="quarter" idx="10" hasCustomPrompt="1"/>
          </p:nvPr>
        </p:nvSpPr>
        <p:spPr>
          <a:xfrm>
            <a:off x="565150" y="4762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sp>
        <p:nvSpPr>
          <p:cNvPr id="3" name="Tittel 1">
            <a:extLst>
              <a:ext uri="{FF2B5EF4-FFF2-40B4-BE49-F238E27FC236}">
                <a16:creationId xmlns:a16="http://schemas.microsoft.com/office/drawing/2014/main" id="{FAF1E2B0-A93F-E2AF-B7E1-BCE99CF96026}"/>
              </a:ext>
            </a:extLst>
          </p:cNvPr>
          <p:cNvSpPr>
            <a:spLocks noGrp="1"/>
          </p:cNvSpPr>
          <p:nvPr>
            <p:ph type="title" hasCustomPrompt="1"/>
          </p:nvPr>
        </p:nvSpPr>
        <p:spPr>
          <a:xfrm>
            <a:off x="839788" y="987424"/>
            <a:ext cx="3932237" cy="1069975"/>
          </a:xfrm>
          <a:prstGeom prst="rect">
            <a:avLst/>
          </a:prstGeom>
        </p:spPr>
        <p:txBody>
          <a:bodyPr vert="horz" anchor="b"/>
          <a:lstStyle>
            <a:lvl1pPr>
              <a:defRPr sz="3200" b="1">
                <a:solidFill>
                  <a:srgbClr val="222245"/>
                </a:solidFill>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sp>
        <p:nvSpPr>
          <p:cNvPr id="5" name="Plassholder for tekst 3">
            <a:extLst>
              <a:ext uri="{FF2B5EF4-FFF2-40B4-BE49-F238E27FC236}">
                <a16:creationId xmlns:a16="http://schemas.microsoft.com/office/drawing/2014/main" id="{BF55E0D5-2053-4699-C6A2-773ABCB0721B}"/>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Tree>
    <p:extLst>
      <p:ext uri="{BB962C8B-B14F-4D97-AF65-F5344CB8AC3E}">
        <p14:creationId xmlns:p14="http://schemas.microsoft.com/office/powerpoint/2010/main" val="3573571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B6FFB8D-6034-981D-8DCB-E15C2EBE50DC}"/>
              </a:ext>
            </a:extLst>
          </p:cNvPr>
          <p:cNvGraphicFramePr>
            <a:graphicFrameLocks noChangeAspect="1"/>
          </p:cNvGraphicFramePr>
          <p:nvPr userDrawn="1">
            <p:custDataLst>
              <p:tags r:id="rId1"/>
            </p:custDataLst>
            <p:extLst>
              <p:ext uri="{D42A27DB-BD31-4B8C-83A1-F6EECF244321}">
                <p14:modId xmlns:p14="http://schemas.microsoft.com/office/powerpoint/2010/main" val="3839132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0B6FFB8D-6034-981D-8DCB-E15C2EBE50D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D1A5EBA4-A6D1-21A3-107D-89A81070F31D}"/>
              </a:ext>
            </a:extLst>
          </p:cNvPr>
          <p:cNvSpPr/>
          <p:nvPr userDrawn="1"/>
        </p:nvSpPr>
        <p:spPr>
          <a:xfrm>
            <a:off x="6690546" y="1219199"/>
            <a:ext cx="4600876" cy="4682749"/>
          </a:xfrm>
          <a:prstGeom prst="roundRect">
            <a:avLst>
              <a:gd name="adj" fmla="val 10391"/>
            </a:avLst>
          </a:prstGeom>
          <a:solidFill>
            <a:srgbClr val="22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6" name="Plassholder for tekst 3">
            <a:extLst>
              <a:ext uri="{FF2B5EF4-FFF2-40B4-BE49-F238E27FC236}">
                <a16:creationId xmlns:a16="http://schemas.microsoft.com/office/drawing/2014/main" id="{7C09374E-AA4A-CFFC-AE4A-B7C34FDA4F5A}"/>
              </a:ext>
            </a:extLst>
          </p:cNvPr>
          <p:cNvSpPr>
            <a:spLocks noGrp="1"/>
          </p:cNvSpPr>
          <p:nvPr>
            <p:ph type="body" sz="half" idx="14" hasCustomPrompt="1"/>
          </p:nvPr>
        </p:nvSpPr>
        <p:spPr>
          <a:xfrm>
            <a:off x="7005457" y="3178630"/>
            <a:ext cx="3932237" cy="2264228"/>
          </a:xfrm>
          <a:prstGeom prst="rect">
            <a:avLst/>
          </a:prstGeom>
        </p:spPr>
        <p:txBody>
          <a:bodyPr/>
          <a:lstStyle>
            <a:lvl1pPr marL="0" indent="0">
              <a:buNone/>
              <a:defRPr sz="120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7" name="Plassholder for tekst 3">
            <a:extLst>
              <a:ext uri="{FF2B5EF4-FFF2-40B4-BE49-F238E27FC236}">
                <a16:creationId xmlns:a16="http://schemas.microsoft.com/office/drawing/2014/main" id="{B5D119D2-88C2-6141-79D6-2BA478296FB5}"/>
              </a:ext>
            </a:extLst>
          </p:cNvPr>
          <p:cNvSpPr>
            <a:spLocks noGrp="1"/>
          </p:cNvSpPr>
          <p:nvPr>
            <p:ph type="body" sz="half" idx="15" hasCustomPrompt="1"/>
          </p:nvPr>
        </p:nvSpPr>
        <p:spPr>
          <a:xfrm>
            <a:off x="7005457" y="2847487"/>
            <a:ext cx="3932237" cy="237744"/>
          </a:xfrm>
          <a:prstGeom prst="rect">
            <a:avLst/>
          </a:prstGeom>
        </p:spPr>
        <p:txBody>
          <a:bodyPr/>
          <a:lstStyle>
            <a:lvl1pPr marL="0" indent="0">
              <a:buNone/>
              <a:defRPr sz="1200" b="1">
                <a:solidFill>
                  <a:schemeClr val="bg1"/>
                </a:solidFill>
                <a:latin typeface="Arial" panose="020B0604020202020204" pitchFamily="34" charset="0"/>
                <a:ea typeface="Inter Medium"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8" name="Tittel 1">
            <a:extLst>
              <a:ext uri="{FF2B5EF4-FFF2-40B4-BE49-F238E27FC236}">
                <a16:creationId xmlns:a16="http://schemas.microsoft.com/office/drawing/2014/main" id="{09E70676-4FC0-B745-BEA7-B1EF4A4A7F51}"/>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rgbClr val="222245"/>
                </a:solidFill>
                <a:latin typeface="Arial" panose="020B0604020202020204" pitchFamily="34" charset="0"/>
                <a:cs typeface="Arial" panose="020B0604020202020204" pitchFamily="34" charset="0"/>
              </a:defRPr>
            </a:lvl1pPr>
          </a:lstStyle>
          <a:p>
            <a:pPr lvl="0"/>
            <a:r>
              <a:rPr lang="en-US"/>
              <a:t>Click to edit heading</a:t>
            </a:r>
          </a:p>
        </p:txBody>
      </p:sp>
      <p:sp>
        <p:nvSpPr>
          <p:cNvPr id="17" name="Text Placeholder 22">
            <a:extLst>
              <a:ext uri="{FF2B5EF4-FFF2-40B4-BE49-F238E27FC236}">
                <a16:creationId xmlns:a16="http://schemas.microsoft.com/office/drawing/2014/main" id="{59512594-97CB-00A0-FC82-22AC3897E645}"/>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pic>
        <p:nvPicPr>
          <p:cNvPr id="18" name="Grafikk 9">
            <a:extLst>
              <a:ext uri="{FF2B5EF4-FFF2-40B4-BE49-F238E27FC236}">
                <a16:creationId xmlns:a16="http://schemas.microsoft.com/office/drawing/2014/main" id="{03882CBD-775D-E1E7-2022-0F1F27D6AC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15075" y="86124"/>
            <a:ext cx="1245942" cy="700842"/>
          </a:xfrm>
          <a:prstGeom prst="rect">
            <a:avLst/>
          </a:prstGeom>
        </p:spPr>
      </p:pic>
    </p:spTree>
    <p:extLst>
      <p:ext uri="{BB962C8B-B14F-4D97-AF65-F5344CB8AC3E}">
        <p14:creationId xmlns:p14="http://schemas.microsoft.com/office/powerpoint/2010/main" val="1410583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D09EF09-900C-5644-6870-C6E12B01882E}"/>
              </a:ext>
            </a:extLst>
          </p:cNvPr>
          <p:cNvGraphicFramePr>
            <a:graphicFrameLocks noChangeAspect="1"/>
          </p:cNvGraphicFramePr>
          <p:nvPr userDrawn="1">
            <p:custDataLst>
              <p:tags r:id="rId1"/>
            </p:custDataLst>
            <p:extLst>
              <p:ext uri="{D42A27DB-BD31-4B8C-83A1-F6EECF244321}">
                <p14:modId xmlns:p14="http://schemas.microsoft.com/office/powerpoint/2010/main" val="413904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7D09EF09-900C-5644-6870-C6E12B0188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1381499C-5F7B-F117-7533-0FC71C9F7DE7}"/>
              </a:ext>
            </a:extLst>
          </p:cNvPr>
          <p:cNvSpPr/>
          <p:nvPr userDrawn="1"/>
        </p:nvSpPr>
        <p:spPr>
          <a:xfrm>
            <a:off x="6690546" y="1219199"/>
            <a:ext cx="4600876" cy="4682749"/>
          </a:xfrm>
          <a:prstGeom prst="roundRect">
            <a:avLst>
              <a:gd name="adj" fmla="val 10391"/>
            </a:avLst>
          </a:prstGeom>
          <a:solidFill>
            <a:srgbClr val="FF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6" name="Plassholder for tekst 3">
            <a:extLst>
              <a:ext uri="{FF2B5EF4-FFF2-40B4-BE49-F238E27FC236}">
                <a16:creationId xmlns:a16="http://schemas.microsoft.com/office/drawing/2014/main" id="{A0DC3A66-ACD6-077D-678A-704E1A77783B}"/>
              </a:ext>
            </a:extLst>
          </p:cNvPr>
          <p:cNvSpPr>
            <a:spLocks noGrp="1"/>
          </p:cNvSpPr>
          <p:nvPr>
            <p:ph type="body" sz="half" idx="14" hasCustomPrompt="1"/>
          </p:nvPr>
        </p:nvSpPr>
        <p:spPr>
          <a:xfrm>
            <a:off x="7005457" y="4121332"/>
            <a:ext cx="3932237" cy="1321525"/>
          </a:xfrm>
          <a:prstGeom prst="rect">
            <a:avLst/>
          </a:prstGeom>
        </p:spPr>
        <p:txBody>
          <a:bodyPr/>
          <a:lstStyle>
            <a:lvl1pPr marL="0" indent="0">
              <a:buNone/>
              <a:defRPr sz="1600">
                <a:solidFill>
                  <a:srgbClr val="22224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7" name="Plassholder for tekst 3">
            <a:extLst>
              <a:ext uri="{FF2B5EF4-FFF2-40B4-BE49-F238E27FC236}">
                <a16:creationId xmlns:a16="http://schemas.microsoft.com/office/drawing/2014/main" id="{DD082FF4-F860-A784-B9DF-A6A7D196E828}"/>
              </a:ext>
            </a:extLst>
          </p:cNvPr>
          <p:cNvSpPr>
            <a:spLocks noGrp="1"/>
          </p:cNvSpPr>
          <p:nvPr>
            <p:ph type="body" sz="half" idx="15" hasCustomPrompt="1"/>
          </p:nvPr>
        </p:nvSpPr>
        <p:spPr>
          <a:xfrm>
            <a:off x="7628912" y="3088179"/>
            <a:ext cx="3361701" cy="610986"/>
          </a:xfrm>
          <a:prstGeom prst="rect">
            <a:avLst/>
          </a:prstGeom>
        </p:spPr>
        <p:txBody>
          <a:bodyPr/>
          <a:lstStyle>
            <a:lvl1pPr marL="0" indent="0">
              <a:buNone/>
              <a:defRPr sz="1600" b="1">
                <a:solidFill>
                  <a:srgbClr val="222245"/>
                </a:solidFill>
                <a:latin typeface="Arial" panose="020B0604020202020204" pitchFamily="34" charset="0"/>
                <a:ea typeface="Inter Medium"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8" name="Plassholder for tekst 3">
            <a:extLst>
              <a:ext uri="{FF2B5EF4-FFF2-40B4-BE49-F238E27FC236}">
                <a16:creationId xmlns:a16="http://schemas.microsoft.com/office/drawing/2014/main" id="{70CB504E-A73C-3B2B-0D35-9A4FB9C069F2}"/>
              </a:ext>
            </a:extLst>
          </p:cNvPr>
          <p:cNvSpPr>
            <a:spLocks noGrp="1"/>
          </p:cNvSpPr>
          <p:nvPr>
            <p:ph type="body" sz="half" idx="16" hasCustomPrompt="1"/>
          </p:nvPr>
        </p:nvSpPr>
        <p:spPr>
          <a:xfrm>
            <a:off x="7628912" y="2304408"/>
            <a:ext cx="3361701" cy="610986"/>
          </a:xfrm>
          <a:prstGeom prst="rect">
            <a:avLst/>
          </a:prstGeom>
        </p:spPr>
        <p:txBody>
          <a:bodyPr/>
          <a:lstStyle>
            <a:lvl1pPr marL="0" indent="0">
              <a:buNone/>
              <a:defRPr sz="1600" b="1">
                <a:solidFill>
                  <a:srgbClr val="222245"/>
                </a:solidFill>
                <a:latin typeface="Arial" panose="020B0604020202020204" pitchFamily="34" charset="0"/>
                <a:ea typeface="Inter Medium"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9" name="Plassholder for tekst 3">
            <a:extLst>
              <a:ext uri="{FF2B5EF4-FFF2-40B4-BE49-F238E27FC236}">
                <a16:creationId xmlns:a16="http://schemas.microsoft.com/office/drawing/2014/main" id="{F8282C9D-C15B-7B40-2101-B5F9F617737D}"/>
              </a:ext>
            </a:extLst>
          </p:cNvPr>
          <p:cNvSpPr>
            <a:spLocks noGrp="1"/>
          </p:cNvSpPr>
          <p:nvPr>
            <p:ph type="body" sz="half" idx="17" hasCustomPrompt="1"/>
          </p:nvPr>
        </p:nvSpPr>
        <p:spPr>
          <a:xfrm>
            <a:off x="7628912" y="1514699"/>
            <a:ext cx="3361701" cy="610986"/>
          </a:xfrm>
          <a:prstGeom prst="rect">
            <a:avLst/>
          </a:prstGeom>
        </p:spPr>
        <p:txBody>
          <a:bodyPr/>
          <a:lstStyle>
            <a:lvl1pPr marL="0" indent="0">
              <a:buNone/>
              <a:defRPr sz="1600" b="1">
                <a:solidFill>
                  <a:srgbClr val="222245"/>
                </a:solidFill>
                <a:latin typeface="Arial" panose="020B0604020202020204" pitchFamily="34" charset="0"/>
                <a:ea typeface="Inter Medium"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10" name="Tittel 1">
            <a:extLst>
              <a:ext uri="{FF2B5EF4-FFF2-40B4-BE49-F238E27FC236}">
                <a16:creationId xmlns:a16="http://schemas.microsoft.com/office/drawing/2014/main" id="{CFA7F95E-3CBA-0724-272A-619956B92913}"/>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rgbClr val="222245"/>
                </a:solidFill>
                <a:latin typeface="Arial" panose="020B0604020202020204" pitchFamily="34" charset="0"/>
                <a:cs typeface="Arial" panose="020B0604020202020204" pitchFamily="34" charset="0"/>
              </a:defRPr>
            </a:lvl1pPr>
          </a:lstStyle>
          <a:p>
            <a:pPr lvl="0"/>
            <a:r>
              <a:rPr lang="en-US"/>
              <a:t>Click to edit heading</a:t>
            </a:r>
          </a:p>
        </p:txBody>
      </p:sp>
      <p:sp>
        <p:nvSpPr>
          <p:cNvPr id="12" name="Text Placeholder 22">
            <a:extLst>
              <a:ext uri="{FF2B5EF4-FFF2-40B4-BE49-F238E27FC236}">
                <a16:creationId xmlns:a16="http://schemas.microsoft.com/office/drawing/2014/main" id="{5A9FE262-C07C-90C7-4A6D-542989E4C160}"/>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pic>
        <p:nvPicPr>
          <p:cNvPr id="13" name="Grafikk 9">
            <a:extLst>
              <a:ext uri="{FF2B5EF4-FFF2-40B4-BE49-F238E27FC236}">
                <a16:creationId xmlns:a16="http://schemas.microsoft.com/office/drawing/2014/main" id="{065014CD-F5DD-7128-9A7F-A9583296CA0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15075" y="86124"/>
            <a:ext cx="1245942" cy="700842"/>
          </a:xfrm>
          <a:prstGeom prst="rect">
            <a:avLst/>
          </a:prstGeom>
        </p:spPr>
      </p:pic>
    </p:spTree>
    <p:extLst>
      <p:ext uri="{BB962C8B-B14F-4D97-AF65-F5344CB8AC3E}">
        <p14:creationId xmlns:p14="http://schemas.microsoft.com/office/powerpoint/2010/main" val="841566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EFAULT">
    <p:bg>
      <p:bgPr>
        <a:solidFill>
          <a:srgbClr val="FFFBF6"/>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8A694D6-5CBA-5D87-A3C1-B13B4D26C977}"/>
              </a:ext>
            </a:extLst>
          </p:cNvPr>
          <p:cNvGraphicFramePr>
            <a:graphicFrameLocks noChangeAspect="1"/>
          </p:cNvGraphicFramePr>
          <p:nvPr userDrawn="1">
            <p:custDataLst>
              <p:tags r:id="rId1"/>
            </p:custDataLst>
            <p:extLst>
              <p:ext uri="{D42A27DB-BD31-4B8C-83A1-F6EECF244321}">
                <p14:modId xmlns:p14="http://schemas.microsoft.com/office/powerpoint/2010/main" val="931176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think-cell data - do not delete" hidden="1">
                        <a:extLst>
                          <a:ext uri="{FF2B5EF4-FFF2-40B4-BE49-F238E27FC236}">
                            <a16:creationId xmlns:a16="http://schemas.microsoft.com/office/drawing/2014/main" id="{D8A694D6-5CBA-5D87-A3C1-B13B4D26C9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Grafikk 9">
            <a:extLst>
              <a:ext uri="{FF2B5EF4-FFF2-40B4-BE49-F238E27FC236}">
                <a16:creationId xmlns:a16="http://schemas.microsoft.com/office/drawing/2014/main" id="{5436D520-959D-C6A2-ED2F-E7706E35A48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15075" y="86124"/>
            <a:ext cx="1245942" cy="700842"/>
          </a:xfrm>
          <a:prstGeom prst="rect">
            <a:avLst/>
          </a:prstGeom>
        </p:spPr>
      </p:pic>
      <p:sp>
        <p:nvSpPr>
          <p:cNvPr id="4" name="Text Placeholder 22">
            <a:extLst>
              <a:ext uri="{FF2B5EF4-FFF2-40B4-BE49-F238E27FC236}">
                <a16:creationId xmlns:a16="http://schemas.microsoft.com/office/drawing/2014/main" id="{F62DA483-C235-9262-1363-8381C421BA1C}"/>
              </a:ext>
            </a:extLst>
          </p:cNvPr>
          <p:cNvSpPr>
            <a:spLocks noGrp="1"/>
          </p:cNvSpPr>
          <p:nvPr>
            <p:ph type="body" sz="quarter" idx="10" hasCustomPrompt="1"/>
          </p:nvPr>
        </p:nvSpPr>
        <p:spPr>
          <a:xfrm>
            <a:off x="565150" y="4762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sp>
        <p:nvSpPr>
          <p:cNvPr id="3" name="Tittel 1">
            <a:extLst>
              <a:ext uri="{FF2B5EF4-FFF2-40B4-BE49-F238E27FC236}">
                <a16:creationId xmlns:a16="http://schemas.microsoft.com/office/drawing/2014/main" id="{FAF1E2B0-A93F-E2AF-B7E1-BCE99CF96026}"/>
              </a:ext>
            </a:extLst>
          </p:cNvPr>
          <p:cNvSpPr>
            <a:spLocks noGrp="1"/>
          </p:cNvSpPr>
          <p:nvPr>
            <p:ph type="title" hasCustomPrompt="1"/>
          </p:nvPr>
        </p:nvSpPr>
        <p:spPr>
          <a:xfrm>
            <a:off x="839788" y="987424"/>
            <a:ext cx="3932237" cy="1069975"/>
          </a:xfrm>
          <a:prstGeom prst="rect">
            <a:avLst/>
          </a:prstGeom>
        </p:spPr>
        <p:txBody>
          <a:bodyPr vert="horz" anchor="b"/>
          <a:lstStyle>
            <a:lvl1pPr>
              <a:defRPr sz="3200" b="1">
                <a:solidFill>
                  <a:srgbClr val="222245"/>
                </a:solidFill>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sp>
        <p:nvSpPr>
          <p:cNvPr id="5" name="Plassholder for tekst 3">
            <a:extLst>
              <a:ext uri="{FF2B5EF4-FFF2-40B4-BE49-F238E27FC236}">
                <a16:creationId xmlns:a16="http://schemas.microsoft.com/office/drawing/2014/main" id="{BF55E0D5-2053-4699-C6A2-773ABCB0721B}"/>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Tree>
    <p:extLst>
      <p:ext uri="{BB962C8B-B14F-4D97-AF65-F5344CB8AC3E}">
        <p14:creationId xmlns:p14="http://schemas.microsoft.com/office/powerpoint/2010/main" val="1662760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DEFAULT">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7076032-C13A-34AA-14E3-2B1FA56645BE}"/>
              </a:ext>
            </a:extLst>
          </p:cNvPr>
          <p:cNvGraphicFramePr>
            <a:graphicFrameLocks noChangeAspect="1"/>
          </p:cNvGraphicFramePr>
          <p:nvPr userDrawn="1">
            <p:custDataLst>
              <p:tags r:id="rId1"/>
            </p:custDataLst>
            <p:extLst>
              <p:ext uri="{D42A27DB-BD31-4B8C-83A1-F6EECF244321}">
                <p14:modId xmlns:p14="http://schemas.microsoft.com/office/powerpoint/2010/main" val="13681881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think-cell data - do not delete" hidden="1">
                        <a:extLst>
                          <a:ext uri="{FF2B5EF4-FFF2-40B4-BE49-F238E27FC236}">
                            <a16:creationId xmlns:a16="http://schemas.microsoft.com/office/drawing/2014/main" id="{57076032-C13A-34AA-14E3-2B1FA56645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Text 2">
            <a:extLst>
              <a:ext uri="{FF2B5EF4-FFF2-40B4-BE49-F238E27FC236}">
                <a16:creationId xmlns:a16="http://schemas.microsoft.com/office/drawing/2014/main" id="{A4FB8351-FDB2-50EB-0664-CCD9619D37B7}"/>
              </a:ext>
            </a:extLst>
          </p:cNvPr>
          <p:cNvSpPr/>
          <p:nvPr userDrawn="1"/>
        </p:nvSpPr>
        <p:spPr>
          <a:xfrm>
            <a:off x="485775" y="6310629"/>
            <a:ext cx="3884044" cy="247650"/>
          </a:xfrm>
          <a:prstGeom prst="rect">
            <a:avLst/>
          </a:prstGeom>
          <a:noFill/>
          <a:ln/>
        </p:spPr>
        <p:txBody>
          <a:bodyPr wrap="square" lIns="0" tIns="0" rIns="0" bIns="0" rtlCol="0" anchor="t"/>
          <a:lstStyle/>
          <a:p>
            <a:pPr marL="0" indent="0" algn="l">
              <a:lnSpc>
                <a:spcPts val="1920"/>
              </a:lnSpc>
              <a:buNone/>
            </a:pPr>
            <a:r>
              <a:rPr lang="nb-NO" sz="1200" dirty="0">
                <a:solidFill>
                  <a:srgbClr val="4242FF"/>
                </a:solidFill>
                <a:effectLst/>
                <a:latin typeface="Arial" panose="020B0604020202020204" pitchFamily="34" charset="0"/>
                <a:cs typeface="Arial" panose="020B0604020202020204" pitchFamily="34" charset="0"/>
              </a:rPr>
              <a:t>goodtech.no</a:t>
            </a:r>
            <a:endParaRPr lang="en-US" sz="1200" dirty="0">
              <a:solidFill>
                <a:srgbClr val="4242FF"/>
              </a:solidFill>
              <a:latin typeface="Arial" panose="020B0604020202020204" pitchFamily="34" charset="0"/>
              <a:cs typeface="Arial" panose="020B0604020202020204" pitchFamily="34" charset="0"/>
            </a:endParaRPr>
          </a:p>
        </p:txBody>
      </p:sp>
      <p:pic>
        <p:nvPicPr>
          <p:cNvPr id="4" name="Bilde 3" descr="Et bilde som inneholder blå, Elektrisk blå, Majorelle-blå, skjermbilde&#10;&#10;Automatisk generert beskrivelse">
            <a:extLst>
              <a:ext uri="{FF2B5EF4-FFF2-40B4-BE49-F238E27FC236}">
                <a16:creationId xmlns:a16="http://schemas.microsoft.com/office/drawing/2014/main" id="{2020E590-94A1-1380-EE83-636C66127BE9}"/>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7" name="Undertittel 2">
            <a:extLst>
              <a:ext uri="{FF2B5EF4-FFF2-40B4-BE49-F238E27FC236}">
                <a16:creationId xmlns:a16="http://schemas.microsoft.com/office/drawing/2014/main" id="{E677BA1A-0821-A2F8-F2D6-4C56DD3ED972}"/>
              </a:ext>
            </a:extLst>
          </p:cNvPr>
          <p:cNvSpPr>
            <a:spLocks noGrp="1"/>
          </p:cNvSpPr>
          <p:nvPr>
            <p:ph type="subTitle" idx="1" hasCustomPrompt="1"/>
          </p:nvPr>
        </p:nvSpPr>
        <p:spPr>
          <a:xfrm>
            <a:off x="965200" y="1190734"/>
            <a:ext cx="4895849" cy="396083"/>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Click</a:t>
            </a:r>
            <a:r>
              <a:rPr lang="nb-NO"/>
              <a:t> to </a:t>
            </a:r>
            <a:r>
              <a:rPr lang="nb-NO" err="1"/>
              <a:t>edit</a:t>
            </a:r>
            <a:r>
              <a:rPr lang="nb-NO"/>
              <a:t> </a:t>
            </a:r>
            <a:r>
              <a:rPr lang="nb-NO" err="1"/>
              <a:t>topic</a:t>
            </a:r>
            <a:r>
              <a:rPr lang="nb-NO"/>
              <a:t> 1</a:t>
            </a:r>
          </a:p>
        </p:txBody>
      </p:sp>
      <p:pic>
        <p:nvPicPr>
          <p:cNvPr id="2" name="Grafikk 11">
            <a:extLst>
              <a:ext uri="{FF2B5EF4-FFF2-40B4-BE49-F238E27FC236}">
                <a16:creationId xmlns:a16="http://schemas.microsoft.com/office/drawing/2014/main" id="{2F9852AD-00D1-73D3-7F1C-4DED50B58B7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55554" y="333818"/>
            <a:ext cx="963065" cy="208664"/>
          </a:xfrm>
          <a:prstGeom prst="rect">
            <a:avLst/>
          </a:prstGeom>
        </p:spPr>
      </p:pic>
      <p:sp>
        <p:nvSpPr>
          <p:cNvPr id="15" name="Tittel 1">
            <a:extLst>
              <a:ext uri="{FF2B5EF4-FFF2-40B4-BE49-F238E27FC236}">
                <a16:creationId xmlns:a16="http://schemas.microsoft.com/office/drawing/2014/main" id="{54843583-3536-2B5C-FC64-EEC43322F36F}"/>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chemeClr val="bg1"/>
                </a:solidFill>
                <a:latin typeface="Arial" panose="020B0604020202020204" pitchFamily="34" charset="0"/>
                <a:cs typeface="Arial" panose="020B0604020202020204" pitchFamily="34" charset="0"/>
              </a:defRPr>
            </a:lvl1pPr>
          </a:lstStyle>
          <a:p>
            <a:pPr lvl="0"/>
            <a:r>
              <a:rPr lang="en-US"/>
              <a:t>Click to edit agenda</a:t>
            </a:r>
          </a:p>
        </p:txBody>
      </p:sp>
      <p:sp>
        <p:nvSpPr>
          <p:cNvPr id="16" name="Text Placeholder 22">
            <a:extLst>
              <a:ext uri="{FF2B5EF4-FFF2-40B4-BE49-F238E27FC236}">
                <a16:creationId xmlns:a16="http://schemas.microsoft.com/office/drawing/2014/main" id="{04450EC8-3206-FE5D-1808-DD58D736B4A9}"/>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sp>
        <p:nvSpPr>
          <p:cNvPr id="25" name="Content Placeholder 24">
            <a:extLst>
              <a:ext uri="{FF2B5EF4-FFF2-40B4-BE49-F238E27FC236}">
                <a16:creationId xmlns:a16="http://schemas.microsoft.com/office/drawing/2014/main" id="{8F852467-B943-3317-9E7A-ECB46623B35E}"/>
              </a:ext>
            </a:extLst>
          </p:cNvPr>
          <p:cNvSpPr>
            <a:spLocks noGrp="1"/>
          </p:cNvSpPr>
          <p:nvPr>
            <p:ph sz="quarter" idx="11" hasCustomPrompt="1"/>
          </p:nvPr>
        </p:nvSpPr>
        <p:spPr>
          <a:xfrm>
            <a:off x="412750" y="1190625"/>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1</a:t>
            </a:r>
          </a:p>
        </p:txBody>
      </p:sp>
      <p:sp>
        <p:nvSpPr>
          <p:cNvPr id="27" name="Content Placeholder 24">
            <a:extLst>
              <a:ext uri="{FF2B5EF4-FFF2-40B4-BE49-F238E27FC236}">
                <a16:creationId xmlns:a16="http://schemas.microsoft.com/office/drawing/2014/main" id="{8ACA4F20-F234-D72D-7266-8CC25B2F2169}"/>
              </a:ext>
            </a:extLst>
          </p:cNvPr>
          <p:cNvSpPr>
            <a:spLocks noGrp="1"/>
          </p:cNvSpPr>
          <p:nvPr>
            <p:ph sz="quarter" idx="12" hasCustomPrompt="1"/>
          </p:nvPr>
        </p:nvSpPr>
        <p:spPr>
          <a:xfrm>
            <a:off x="412750" y="1672542"/>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2</a:t>
            </a:r>
          </a:p>
        </p:txBody>
      </p:sp>
      <p:sp>
        <p:nvSpPr>
          <p:cNvPr id="29" name="Text Placeholder 28">
            <a:extLst>
              <a:ext uri="{FF2B5EF4-FFF2-40B4-BE49-F238E27FC236}">
                <a16:creationId xmlns:a16="http://schemas.microsoft.com/office/drawing/2014/main" id="{0ED8881B-FD56-6E16-8898-EA79E2F27848}"/>
              </a:ext>
            </a:extLst>
          </p:cNvPr>
          <p:cNvSpPr>
            <a:spLocks noGrp="1"/>
          </p:cNvSpPr>
          <p:nvPr>
            <p:ph type="body" sz="quarter" idx="13" hasCustomPrompt="1"/>
          </p:nvPr>
        </p:nvSpPr>
        <p:spPr>
          <a:xfrm>
            <a:off x="965200" y="1673225"/>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2</a:t>
            </a:r>
          </a:p>
        </p:txBody>
      </p:sp>
      <p:sp>
        <p:nvSpPr>
          <p:cNvPr id="30" name="Content Placeholder 24">
            <a:extLst>
              <a:ext uri="{FF2B5EF4-FFF2-40B4-BE49-F238E27FC236}">
                <a16:creationId xmlns:a16="http://schemas.microsoft.com/office/drawing/2014/main" id="{87C8C889-9CA4-A234-7286-B26BBD882BDA}"/>
              </a:ext>
            </a:extLst>
          </p:cNvPr>
          <p:cNvSpPr>
            <a:spLocks noGrp="1"/>
          </p:cNvSpPr>
          <p:nvPr>
            <p:ph sz="quarter" idx="14" hasCustomPrompt="1"/>
          </p:nvPr>
        </p:nvSpPr>
        <p:spPr>
          <a:xfrm>
            <a:off x="412750" y="2153776"/>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3</a:t>
            </a:r>
          </a:p>
        </p:txBody>
      </p:sp>
      <p:sp>
        <p:nvSpPr>
          <p:cNvPr id="32" name="Text Placeholder 28">
            <a:extLst>
              <a:ext uri="{FF2B5EF4-FFF2-40B4-BE49-F238E27FC236}">
                <a16:creationId xmlns:a16="http://schemas.microsoft.com/office/drawing/2014/main" id="{DB0E52BC-0227-962D-8376-EC3DBA542E9E}"/>
              </a:ext>
            </a:extLst>
          </p:cNvPr>
          <p:cNvSpPr>
            <a:spLocks noGrp="1"/>
          </p:cNvSpPr>
          <p:nvPr>
            <p:ph type="body" sz="quarter" idx="15" hasCustomPrompt="1"/>
          </p:nvPr>
        </p:nvSpPr>
        <p:spPr>
          <a:xfrm>
            <a:off x="965200" y="2154459"/>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3</a:t>
            </a:r>
          </a:p>
        </p:txBody>
      </p:sp>
      <p:sp>
        <p:nvSpPr>
          <p:cNvPr id="33" name="Content Placeholder 24">
            <a:extLst>
              <a:ext uri="{FF2B5EF4-FFF2-40B4-BE49-F238E27FC236}">
                <a16:creationId xmlns:a16="http://schemas.microsoft.com/office/drawing/2014/main" id="{743F267D-5CE2-06BB-0FDF-CE9B8BD1CD72}"/>
              </a:ext>
            </a:extLst>
          </p:cNvPr>
          <p:cNvSpPr>
            <a:spLocks noGrp="1"/>
          </p:cNvSpPr>
          <p:nvPr>
            <p:ph sz="quarter" idx="16" hasCustomPrompt="1"/>
          </p:nvPr>
        </p:nvSpPr>
        <p:spPr>
          <a:xfrm>
            <a:off x="412750" y="2635501"/>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4</a:t>
            </a:r>
          </a:p>
        </p:txBody>
      </p:sp>
      <p:sp>
        <p:nvSpPr>
          <p:cNvPr id="34" name="Text Placeholder 28">
            <a:extLst>
              <a:ext uri="{FF2B5EF4-FFF2-40B4-BE49-F238E27FC236}">
                <a16:creationId xmlns:a16="http://schemas.microsoft.com/office/drawing/2014/main" id="{27ADFD15-FC63-AA30-7C9C-6799BDCFC6F8}"/>
              </a:ext>
            </a:extLst>
          </p:cNvPr>
          <p:cNvSpPr>
            <a:spLocks noGrp="1"/>
          </p:cNvSpPr>
          <p:nvPr>
            <p:ph type="body" sz="quarter" idx="17" hasCustomPrompt="1"/>
          </p:nvPr>
        </p:nvSpPr>
        <p:spPr>
          <a:xfrm>
            <a:off x="965200" y="2636184"/>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4</a:t>
            </a:r>
          </a:p>
        </p:txBody>
      </p:sp>
      <p:sp>
        <p:nvSpPr>
          <p:cNvPr id="35" name="Content Placeholder 24">
            <a:extLst>
              <a:ext uri="{FF2B5EF4-FFF2-40B4-BE49-F238E27FC236}">
                <a16:creationId xmlns:a16="http://schemas.microsoft.com/office/drawing/2014/main" id="{2648737A-E2FB-7D6B-A15D-A7D385B4A09A}"/>
              </a:ext>
            </a:extLst>
          </p:cNvPr>
          <p:cNvSpPr>
            <a:spLocks noGrp="1"/>
          </p:cNvSpPr>
          <p:nvPr>
            <p:ph sz="quarter" idx="18" hasCustomPrompt="1"/>
          </p:nvPr>
        </p:nvSpPr>
        <p:spPr>
          <a:xfrm>
            <a:off x="412750" y="3116543"/>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5</a:t>
            </a:r>
          </a:p>
        </p:txBody>
      </p:sp>
      <p:sp>
        <p:nvSpPr>
          <p:cNvPr id="36" name="Text Placeholder 28">
            <a:extLst>
              <a:ext uri="{FF2B5EF4-FFF2-40B4-BE49-F238E27FC236}">
                <a16:creationId xmlns:a16="http://schemas.microsoft.com/office/drawing/2014/main" id="{BC51FC31-C700-4236-79E4-83B23E523798}"/>
              </a:ext>
            </a:extLst>
          </p:cNvPr>
          <p:cNvSpPr>
            <a:spLocks noGrp="1"/>
          </p:cNvSpPr>
          <p:nvPr>
            <p:ph type="body" sz="quarter" idx="19" hasCustomPrompt="1"/>
          </p:nvPr>
        </p:nvSpPr>
        <p:spPr>
          <a:xfrm>
            <a:off x="965200" y="3117226"/>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5</a:t>
            </a:r>
          </a:p>
        </p:txBody>
      </p:sp>
      <p:sp>
        <p:nvSpPr>
          <p:cNvPr id="37" name="Content Placeholder 24">
            <a:extLst>
              <a:ext uri="{FF2B5EF4-FFF2-40B4-BE49-F238E27FC236}">
                <a16:creationId xmlns:a16="http://schemas.microsoft.com/office/drawing/2014/main" id="{45B190DE-F477-CABC-F422-F6F7D2817834}"/>
              </a:ext>
            </a:extLst>
          </p:cNvPr>
          <p:cNvSpPr>
            <a:spLocks noGrp="1"/>
          </p:cNvSpPr>
          <p:nvPr>
            <p:ph sz="quarter" idx="20" hasCustomPrompt="1"/>
          </p:nvPr>
        </p:nvSpPr>
        <p:spPr>
          <a:xfrm>
            <a:off x="412750" y="3593686"/>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6</a:t>
            </a:r>
          </a:p>
        </p:txBody>
      </p:sp>
      <p:sp>
        <p:nvSpPr>
          <p:cNvPr id="38" name="Text Placeholder 28">
            <a:extLst>
              <a:ext uri="{FF2B5EF4-FFF2-40B4-BE49-F238E27FC236}">
                <a16:creationId xmlns:a16="http://schemas.microsoft.com/office/drawing/2014/main" id="{EDFCE0FF-AAFA-71FE-A00B-BC5C7AF1BFF8}"/>
              </a:ext>
            </a:extLst>
          </p:cNvPr>
          <p:cNvSpPr>
            <a:spLocks noGrp="1"/>
          </p:cNvSpPr>
          <p:nvPr>
            <p:ph type="body" sz="quarter" idx="21" hasCustomPrompt="1"/>
          </p:nvPr>
        </p:nvSpPr>
        <p:spPr>
          <a:xfrm>
            <a:off x="965200" y="3594369"/>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6</a:t>
            </a:r>
          </a:p>
        </p:txBody>
      </p:sp>
      <p:sp>
        <p:nvSpPr>
          <p:cNvPr id="42" name="Content Placeholder 24">
            <a:extLst>
              <a:ext uri="{FF2B5EF4-FFF2-40B4-BE49-F238E27FC236}">
                <a16:creationId xmlns:a16="http://schemas.microsoft.com/office/drawing/2014/main" id="{829686B9-6499-CC81-E352-C32C23EC6497}"/>
              </a:ext>
            </a:extLst>
          </p:cNvPr>
          <p:cNvSpPr>
            <a:spLocks noGrp="1"/>
          </p:cNvSpPr>
          <p:nvPr>
            <p:ph sz="quarter" idx="22" hasCustomPrompt="1"/>
          </p:nvPr>
        </p:nvSpPr>
        <p:spPr>
          <a:xfrm>
            <a:off x="412750" y="4075849"/>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7</a:t>
            </a:r>
          </a:p>
        </p:txBody>
      </p:sp>
      <p:sp>
        <p:nvSpPr>
          <p:cNvPr id="43" name="Text Placeholder 28">
            <a:extLst>
              <a:ext uri="{FF2B5EF4-FFF2-40B4-BE49-F238E27FC236}">
                <a16:creationId xmlns:a16="http://schemas.microsoft.com/office/drawing/2014/main" id="{819B8EB7-BA81-2DBA-B1A3-ADC86BE8356C}"/>
              </a:ext>
            </a:extLst>
          </p:cNvPr>
          <p:cNvSpPr>
            <a:spLocks noGrp="1"/>
          </p:cNvSpPr>
          <p:nvPr>
            <p:ph type="body" sz="quarter" idx="23" hasCustomPrompt="1"/>
          </p:nvPr>
        </p:nvSpPr>
        <p:spPr>
          <a:xfrm>
            <a:off x="965200" y="4076532"/>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7</a:t>
            </a:r>
          </a:p>
        </p:txBody>
      </p:sp>
      <p:sp>
        <p:nvSpPr>
          <p:cNvPr id="44" name="Content Placeholder 24">
            <a:extLst>
              <a:ext uri="{FF2B5EF4-FFF2-40B4-BE49-F238E27FC236}">
                <a16:creationId xmlns:a16="http://schemas.microsoft.com/office/drawing/2014/main" id="{AA394C49-65D5-716C-9219-9B26ABF09003}"/>
              </a:ext>
            </a:extLst>
          </p:cNvPr>
          <p:cNvSpPr>
            <a:spLocks noGrp="1"/>
          </p:cNvSpPr>
          <p:nvPr>
            <p:ph sz="quarter" idx="24" hasCustomPrompt="1"/>
          </p:nvPr>
        </p:nvSpPr>
        <p:spPr>
          <a:xfrm>
            <a:off x="412750" y="4554941"/>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8</a:t>
            </a:r>
          </a:p>
        </p:txBody>
      </p:sp>
      <p:sp>
        <p:nvSpPr>
          <p:cNvPr id="45" name="Text Placeholder 28">
            <a:extLst>
              <a:ext uri="{FF2B5EF4-FFF2-40B4-BE49-F238E27FC236}">
                <a16:creationId xmlns:a16="http://schemas.microsoft.com/office/drawing/2014/main" id="{F9F52A5B-DC65-492A-10AC-53C24CAF8CFD}"/>
              </a:ext>
            </a:extLst>
          </p:cNvPr>
          <p:cNvSpPr>
            <a:spLocks noGrp="1"/>
          </p:cNvSpPr>
          <p:nvPr>
            <p:ph type="body" sz="quarter" idx="25" hasCustomPrompt="1"/>
          </p:nvPr>
        </p:nvSpPr>
        <p:spPr>
          <a:xfrm>
            <a:off x="965200" y="4555624"/>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8</a:t>
            </a:r>
          </a:p>
        </p:txBody>
      </p:sp>
      <p:sp>
        <p:nvSpPr>
          <p:cNvPr id="46" name="Content Placeholder 24">
            <a:extLst>
              <a:ext uri="{FF2B5EF4-FFF2-40B4-BE49-F238E27FC236}">
                <a16:creationId xmlns:a16="http://schemas.microsoft.com/office/drawing/2014/main" id="{7EE49330-1FB6-970C-2357-7ABE541E68FC}"/>
              </a:ext>
            </a:extLst>
          </p:cNvPr>
          <p:cNvSpPr>
            <a:spLocks noGrp="1"/>
          </p:cNvSpPr>
          <p:nvPr>
            <p:ph sz="quarter" idx="26" hasCustomPrompt="1"/>
          </p:nvPr>
        </p:nvSpPr>
        <p:spPr>
          <a:xfrm>
            <a:off x="412750" y="5028257"/>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9</a:t>
            </a:r>
          </a:p>
        </p:txBody>
      </p:sp>
      <p:sp>
        <p:nvSpPr>
          <p:cNvPr id="47" name="Text Placeholder 28">
            <a:extLst>
              <a:ext uri="{FF2B5EF4-FFF2-40B4-BE49-F238E27FC236}">
                <a16:creationId xmlns:a16="http://schemas.microsoft.com/office/drawing/2014/main" id="{6931D1B6-23BE-EA77-0F3B-8CADD8E32C3A}"/>
              </a:ext>
            </a:extLst>
          </p:cNvPr>
          <p:cNvSpPr>
            <a:spLocks noGrp="1"/>
          </p:cNvSpPr>
          <p:nvPr>
            <p:ph type="body" sz="quarter" idx="27" hasCustomPrompt="1"/>
          </p:nvPr>
        </p:nvSpPr>
        <p:spPr>
          <a:xfrm>
            <a:off x="965200" y="5028940"/>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9</a:t>
            </a:r>
          </a:p>
        </p:txBody>
      </p:sp>
      <p:sp>
        <p:nvSpPr>
          <p:cNvPr id="48" name="Content Placeholder 24">
            <a:extLst>
              <a:ext uri="{FF2B5EF4-FFF2-40B4-BE49-F238E27FC236}">
                <a16:creationId xmlns:a16="http://schemas.microsoft.com/office/drawing/2014/main" id="{2EBEDA7C-8B67-ADA0-0873-1150A6F845DD}"/>
              </a:ext>
            </a:extLst>
          </p:cNvPr>
          <p:cNvSpPr>
            <a:spLocks noGrp="1"/>
          </p:cNvSpPr>
          <p:nvPr>
            <p:ph sz="quarter" idx="28" hasCustomPrompt="1"/>
          </p:nvPr>
        </p:nvSpPr>
        <p:spPr>
          <a:xfrm>
            <a:off x="412750" y="5501573"/>
            <a:ext cx="481013" cy="396875"/>
          </a:xfrm>
          <a:prstGeom prst="rect">
            <a:avLst/>
          </a:prstGeom>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a:t>10</a:t>
            </a:r>
          </a:p>
        </p:txBody>
      </p:sp>
      <p:sp>
        <p:nvSpPr>
          <p:cNvPr id="49" name="Text Placeholder 28">
            <a:extLst>
              <a:ext uri="{FF2B5EF4-FFF2-40B4-BE49-F238E27FC236}">
                <a16:creationId xmlns:a16="http://schemas.microsoft.com/office/drawing/2014/main" id="{78BF2886-E9F7-C76A-72B5-0D113DC318F1}"/>
              </a:ext>
            </a:extLst>
          </p:cNvPr>
          <p:cNvSpPr>
            <a:spLocks noGrp="1"/>
          </p:cNvSpPr>
          <p:nvPr>
            <p:ph type="body" sz="quarter" idx="29" hasCustomPrompt="1"/>
          </p:nvPr>
        </p:nvSpPr>
        <p:spPr>
          <a:xfrm>
            <a:off x="965200" y="5502256"/>
            <a:ext cx="4895850" cy="396875"/>
          </a:xfrm>
          <a:prstGeom prst="rect">
            <a:avLst/>
          </a:prstGeom>
        </p:spPr>
        <p:txBody>
          <a:bodyPr anchor="ctr"/>
          <a:lstStyle>
            <a:lvl1pPr marL="0" indent="0" algn="l">
              <a:buNone/>
              <a:defRPr sz="1800">
                <a:solidFill>
                  <a:schemeClr val="bg1"/>
                </a:solidFill>
                <a:latin typeface="Arial" panose="020B0604020202020204" pitchFamily="34" charset="0"/>
                <a:cs typeface="Arial" panose="020B0604020202020204" pitchFamily="34"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b-NO" err="1"/>
              <a:t>Click</a:t>
            </a:r>
            <a:r>
              <a:rPr lang="nb-NO"/>
              <a:t> to </a:t>
            </a:r>
            <a:r>
              <a:rPr lang="nb-NO" err="1"/>
              <a:t>edit</a:t>
            </a:r>
            <a:r>
              <a:rPr lang="nb-NO"/>
              <a:t> </a:t>
            </a:r>
            <a:r>
              <a:rPr lang="nb-NO" err="1"/>
              <a:t>topic</a:t>
            </a:r>
            <a:r>
              <a:rPr lang="nb-NO"/>
              <a:t> 10</a:t>
            </a:r>
          </a:p>
        </p:txBody>
      </p:sp>
    </p:spTree>
    <p:extLst>
      <p:ext uri="{BB962C8B-B14F-4D97-AF65-F5344CB8AC3E}">
        <p14:creationId xmlns:p14="http://schemas.microsoft.com/office/powerpoint/2010/main" val="896534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23DE663-E9A3-809A-2993-9BE55FF11EB6}"/>
              </a:ext>
            </a:extLst>
          </p:cNvPr>
          <p:cNvGraphicFramePr>
            <a:graphicFrameLocks noChangeAspect="1"/>
          </p:cNvGraphicFramePr>
          <p:nvPr userDrawn="1">
            <p:custDataLst>
              <p:tags r:id="rId1"/>
            </p:custDataLst>
            <p:extLst>
              <p:ext uri="{D42A27DB-BD31-4B8C-83A1-F6EECF244321}">
                <p14:modId xmlns:p14="http://schemas.microsoft.com/office/powerpoint/2010/main" val="677599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7" name="think-cell data - do not delete" hidden="1">
                        <a:extLst>
                          <a:ext uri="{FF2B5EF4-FFF2-40B4-BE49-F238E27FC236}">
                            <a16:creationId xmlns:a16="http://schemas.microsoft.com/office/drawing/2014/main" id="{623DE663-E9A3-809A-2993-9BE55FF11E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86417FB1-05D5-994D-15A3-A8374825A806}"/>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chemeClr val="bg1"/>
                </a:solidFill>
                <a:latin typeface="Arial" panose="020B0604020202020204" pitchFamily="34" charset="0"/>
                <a:cs typeface="Arial" panose="020B0604020202020204" pitchFamily="34" charset="0"/>
              </a:defRPr>
            </a:lvl1pPr>
          </a:lstStyle>
          <a:p>
            <a:pPr lvl="0"/>
            <a:r>
              <a:rPr lang="en-US"/>
              <a:t>Click to edit heading</a:t>
            </a:r>
          </a:p>
        </p:txBody>
      </p:sp>
      <p:sp>
        <p:nvSpPr>
          <p:cNvPr id="23" name="Text Placeholder 22">
            <a:extLst>
              <a:ext uri="{FF2B5EF4-FFF2-40B4-BE49-F238E27FC236}">
                <a16:creationId xmlns:a16="http://schemas.microsoft.com/office/drawing/2014/main" id="{8CD7D35D-CE1B-05EB-32F8-1E856F235FB0}"/>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pic>
        <p:nvPicPr>
          <p:cNvPr id="26" name="Grafikk 11">
            <a:extLst>
              <a:ext uri="{FF2B5EF4-FFF2-40B4-BE49-F238E27FC236}">
                <a16:creationId xmlns:a16="http://schemas.microsoft.com/office/drawing/2014/main" id="{AE91DCE9-BF7B-58BD-2AAA-4E55E186676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55554" y="333818"/>
            <a:ext cx="963065" cy="208664"/>
          </a:xfrm>
          <a:prstGeom prst="rect">
            <a:avLst/>
          </a:prstGeom>
        </p:spPr>
      </p:pic>
    </p:spTree>
    <p:extLst>
      <p:ext uri="{BB962C8B-B14F-4D97-AF65-F5344CB8AC3E}">
        <p14:creationId xmlns:p14="http://schemas.microsoft.com/office/powerpoint/2010/main" val="928416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6BB101E-04CD-80BD-6787-7B757B49D3ED}"/>
              </a:ext>
            </a:extLst>
          </p:cNvPr>
          <p:cNvGraphicFramePr>
            <a:graphicFrameLocks noChangeAspect="1"/>
          </p:cNvGraphicFramePr>
          <p:nvPr userDrawn="1">
            <p:custDataLst>
              <p:tags r:id="rId1"/>
            </p:custDataLst>
            <p:extLst>
              <p:ext uri="{D42A27DB-BD31-4B8C-83A1-F6EECF244321}">
                <p14:modId xmlns:p14="http://schemas.microsoft.com/office/powerpoint/2010/main" val="4263057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2" name="think-cell data - do not delete" hidden="1">
                        <a:extLst>
                          <a:ext uri="{FF2B5EF4-FFF2-40B4-BE49-F238E27FC236}">
                            <a16:creationId xmlns:a16="http://schemas.microsoft.com/office/drawing/2014/main" id="{E6BB101E-04CD-80BD-6787-7B757B49D3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97FE8EE1-67FA-FDBC-3011-29A84B10FC2E}"/>
              </a:ext>
            </a:extLst>
          </p:cNvPr>
          <p:cNvSpPr>
            <a:spLocks noGrp="1"/>
          </p:cNvSpPr>
          <p:nvPr>
            <p:ph type="title" hasCustomPrompt="1"/>
          </p:nvPr>
        </p:nvSpPr>
        <p:spPr>
          <a:xfrm>
            <a:off x="831850" y="1709738"/>
            <a:ext cx="10515600" cy="2852737"/>
          </a:xfrm>
          <a:prstGeom prst="rect">
            <a:avLst/>
          </a:prstGeom>
        </p:spPr>
        <p:txBody>
          <a:bodyPr vert="horz" anchor="b"/>
          <a:lstStyle>
            <a:lvl1pPr>
              <a:defRPr sz="6000" b="1">
                <a:solidFill>
                  <a:srgbClr val="FFFBF6"/>
                </a:solidFill>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sp>
        <p:nvSpPr>
          <p:cNvPr id="3" name="Plassholder for tekst 2">
            <a:extLst>
              <a:ext uri="{FF2B5EF4-FFF2-40B4-BE49-F238E27FC236}">
                <a16:creationId xmlns:a16="http://schemas.microsoft.com/office/drawing/2014/main" id="{9F3367A3-F8DD-9751-A06E-72940D7B4E16}"/>
              </a:ext>
            </a:extLst>
          </p:cNvPr>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rgbClr val="FFFBF6"/>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err="1"/>
              <a:t>Click</a:t>
            </a:r>
            <a:r>
              <a:rPr lang="nb-NO"/>
              <a:t> to </a:t>
            </a:r>
            <a:r>
              <a:rPr lang="nb-NO" err="1"/>
              <a:t>edit</a:t>
            </a:r>
            <a:r>
              <a:rPr lang="nb-NO"/>
              <a:t> subheading</a:t>
            </a:r>
          </a:p>
        </p:txBody>
      </p:sp>
      <p:sp>
        <p:nvSpPr>
          <p:cNvPr id="9" name="Text Placeholder 22">
            <a:extLst>
              <a:ext uri="{FF2B5EF4-FFF2-40B4-BE49-F238E27FC236}">
                <a16:creationId xmlns:a16="http://schemas.microsoft.com/office/drawing/2014/main" id="{4AA703E8-40E2-D1F7-0E07-C701BD81FD3D}"/>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pic>
        <p:nvPicPr>
          <p:cNvPr id="10" name="Grafikk 11">
            <a:extLst>
              <a:ext uri="{FF2B5EF4-FFF2-40B4-BE49-F238E27FC236}">
                <a16:creationId xmlns:a16="http://schemas.microsoft.com/office/drawing/2014/main" id="{165976DF-9510-8404-3BBA-041A748D6FC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55554" y="333818"/>
            <a:ext cx="963065" cy="208664"/>
          </a:xfrm>
          <a:prstGeom prst="rect">
            <a:avLst/>
          </a:prstGeom>
        </p:spPr>
      </p:pic>
    </p:spTree>
    <p:extLst>
      <p:ext uri="{BB962C8B-B14F-4D97-AF65-F5344CB8AC3E}">
        <p14:creationId xmlns:p14="http://schemas.microsoft.com/office/powerpoint/2010/main" val="275398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09A065E-2347-8716-EB4A-0CD71CB83411}"/>
              </a:ext>
            </a:extLst>
          </p:cNvPr>
          <p:cNvGraphicFramePr>
            <a:graphicFrameLocks noChangeAspect="1"/>
          </p:cNvGraphicFramePr>
          <p:nvPr userDrawn="1">
            <p:custDataLst>
              <p:tags r:id="rId1"/>
            </p:custDataLst>
            <p:extLst>
              <p:ext uri="{D42A27DB-BD31-4B8C-83A1-F6EECF244321}">
                <p14:modId xmlns:p14="http://schemas.microsoft.com/office/powerpoint/2010/main" val="2262064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think-cell data - do not delete" hidden="1">
                        <a:extLst>
                          <a:ext uri="{FF2B5EF4-FFF2-40B4-BE49-F238E27FC236}">
                            <a16:creationId xmlns:a16="http://schemas.microsoft.com/office/drawing/2014/main" id="{509A065E-2347-8716-EB4A-0CD71CB834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C3E62073-7E21-C445-AD01-53CE194658CC}"/>
              </a:ext>
            </a:extLst>
          </p:cNvPr>
          <p:cNvSpPr>
            <a:spLocks noGrp="1"/>
          </p:cNvSpPr>
          <p:nvPr>
            <p:ph type="title" hasCustomPrompt="1"/>
          </p:nvPr>
        </p:nvSpPr>
        <p:spPr>
          <a:xfrm>
            <a:off x="839788" y="987424"/>
            <a:ext cx="3932237" cy="1069975"/>
          </a:xfrm>
          <a:prstGeom prst="rect">
            <a:avLst/>
          </a:prstGeom>
        </p:spPr>
        <p:txBody>
          <a:bodyPr vert="horz" anchor="b"/>
          <a:lstStyle>
            <a:lvl1pPr>
              <a:defRPr sz="3200" b="1">
                <a:solidFill>
                  <a:srgbClr val="FFFBF6"/>
                </a:solidFill>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sp>
        <p:nvSpPr>
          <p:cNvPr id="4" name="Plassholder for tekst 3">
            <a:extLst>
              <a:ext uri="{FF2B5EF4-FFF2-40B4-BE49-F238E27FC236}">
                <a16:creationId xmlns:a16="http://schemas.microsoft.com/office/drawing/2014/main" id="{F25808B8-E212-4FD7-B481-EF30DAC07CA2}"/>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solidFill>
                  <a:srgbClr val="FFFBF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5" name="Text Placeholder 22">
            <a:extLst>
              <a:ext uri="{FF2B5EF4-FFF2-40B4-BE49-F238E27FC236}">
                <a16:creationId xmlns:a16="http://schemas.microsoft.com/office/drawing/2014/main" id="{2CE096CC-2419-27BA-FDEB-BA5183E7AFCF}"/>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pic>
        <p:nvPicPr>
          <p:cNvPr id="7" name="Grafikk 11">
            <a:extLst>
              <a:ext uri="{FF2B5EF4-FFF2-40B4-BE49-F238E27FC236}">
                <a16:creationId xmlns:a16="http://schemas.microsoft.com/office/drawing/2014/main" id="{CEA0CD17-6100-2C7E-46B0-536A1F79114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55554" y="333818"/>
            <a:ext cx="963065" cy="208664"/>
          </a:xfrm>
          <a:prstGeom prst="rect">
            <a:avLst/>
          </a:prstGeom>
        </p:spPr>
      </p:pic>
    </p:spTree>
    <p:extLst>
      <p:ext uri="{BB962C8B-B14F-4D97-AF65-F5344CB8AC3E}">
        <p14:creationId xmlns:p14="http://schemas.microsoft.com/office/powerpoint/2010/main" val="155907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EFAULT">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4E68D87-469E-891F-2652-B0F8DB1AA29E}"/>
              </a:ext>
            </a:extLst>
          </p:cNvPr>
          <p:cNvGraphicFramePr>
            <a:graphicFrameLocks noChangeAspect="1"/>
          </p:cNvGraphicFramePr>
          <p:nvPr userDrawn="1">
            <p:custDataLst>
              <p:tags r:id="rId1"/>
            </p:custDataLst>
            <p:extLst>
              <p:ext uri="{D42A27DB-BD31-4B8C-83A1-F6EECF244321}">
                <p14:modId xmlns:p14="http://schemas.microsoft.com/office/powerpoint/2010/main" val="1321759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think-cell data - do not delete" hidden="1">
                        <a:extLst>
                          <a:ext uri="{FF2B5EF4-FFF2-40B4-BE49-F238E27FC236}">
                            <a16:creationId xmlns:a16="http://schemas.microsoft.com/office/drawing/2014/main" id="{74E68D87-469E-891F-2652-B0F8DB1AA29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de 3" descr="Et bilde som inneholder hvit, design&#10;&#10;Automatisk generert beskrivelse">
            <a:extLst>
              <a:ext uri="{FF2B5EF4-FFF2-40B4-BE49-F238E27FC236}">
                <a16:creationId xmlns:a16="http://schemas.microsoft.com/office/drawing/2014/main" id="{51093A96-7A3E-2D1B-9911-B711FF37B44E}"/>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3" name="Tittel 1">
            <a:extLst>
              <a:ext uri="{FF2B5EF4-FFF2-40B4-BE49-F238E27FC236}">
                <a16:creationId xmlns:a16="http://schemas.microsoft.com/office/drawing/2014/main" id="{6D8E9FB0-122D-4803-4C4F-F83A111954B0}"/>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rgbClr val="222245"/>
                </a:solidFill>
                <a:latin typeface="Arial" panose="020B0604020202020204" pitchFamily="34" charset="0"/>
                <a:cs typeface="Arial" panose="020B0604020202020204" pitchFamily="34" charset="0"/>
              </a:defRPr>
            </a:lvl1pPr>
          </a:lstStyle>
          <a:p>
            <a:pPr lvl="0"/>
            <a:r>
              <a:rPr lang="en-US"/>
              <a:t>Click to edit heading</a:t>
            </a:r>
          </a:p>
        </p:txBody>
      </p:sp>
      <p:pic>
        <p:nvPicPr>
          <p:cNvPr id="7" name="Grafikk 9">
            <a:extLst>
              <a:ext uri="{FF2B5EF4-FFF2-40B4-BE49-F238E27FC236}">
                <a16:creationId xmlns:a16="http://schemas.microsoft.com/office/drawing/2014/main" id="{A1B9F831-EA32-6806-54DE-B662365C777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15075" y="86124"/>
            <a:ext cx="1245942" cy="700842"/>
          </a:xfrm>
          <a:prstGeom prst="rect">
            <a:avLst/>
          </a:prstGeom>
        </p:spPr>
      </p:pic>
      <p:sp>
        <p:nvSpPr>
          <p:cNvPr id="9" name="Text Placeholder 22">
            <a:extLst>
              <a:ext uri="{FF2B5EF4-FFF2-40B4-BE49-F238E27FC236}">
                <a16:creationId xmlns:a16="http://schemas.microsoft.com/office/drawing/2014/main" id="{79A5D297-AA69-A6D9-50FE-B1A0B8A5FCE7}"/>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spTree>
    <p:extLst>
      <p:ext uri="{BB962C8B-B14F-4D97-AF65-F5344CB8AC3E}">
        <p14:creationId xmlns:p14="http://schemas.microsoft.com/office/powerpoint/2010/main" val="95005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EFAULT">
    <p:bg>
      <p:bgPr>
        <a:solidFill>
          <a:schemeClr val="bg1"/>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9DDA030-25DA-FAAC-4833-08B9B46B9477}"/>
              </a:ext>
            </a:extLst>
          </p:cNvPr>
          <p:cNvGraphicFramePr>
            <a:graphicFrameLocks noChangeAspect="1"/>
          </p:cNvGraphicFramePr>
          <p:nvPr userDrawn="1">
            <p:custDataLst>
              <p:tags r:id="rId1"/>
            </p:custDataLst>
            <p:extLst>
              <p:ext uri="{D42A27DB-BD31-4B8C-83A1-F6EECF244321}">
                <p14:modId xmlns:p14="http://schemas.microsoft.com/office/powerpoint/2010/main" val="2376103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think-cell data - do not delete" hidden="1">
                        <a:extLst>
                          <a:ext uri="{FF2B5EF4-FFF2-40B4-BE49-F238E27FC236}">
                            <a16:creationId xmlns:a16="http://schemas.microsoft.com/office/drawing/2014/main" id="{E9DDA030-25DA-FAAC-4833-08B9B46B94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de 3" descr="Et bilde som inneholder hvit, design&#10;&#10;Automatisk generert beskrivelse">
            <a:extLst>
              <a:ext uri="{FF2B5EF4-FFF2-40B4-BE49-F238E27FC236}">
                <a16:creationId xmlns:a16="http://schemas.microsoft.com/office/drawing/2014/main" id="{51093A96-7A3E-2D1B-9911-B711FF37B44E}"/>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5" name="Tittel 1">
            <a:extLst>
              <a:ext uri="{FF2B5EF4-FFF2-40B4-BE49-F238E27FC236}">
                <a16:creationId xmlns:a16="http://schemas.microsoft.com/office/drawing/2014/main" id="{8EBE019F-8DE5-5EB2-E399-FB0494FE1713}"/>
              </a:ext>
            </a:extLst>
          </p:cNvPr>
          <p:cNvSpPr>
            <a:spLocks noGrp="1"/>
          </p:cNvSpPr>
          <p:nvPr>
            <p:ph type="title" hasCustomPrompt="1"/>
          </p:nvPr>
        </p:nvSpPr>
        <p:spPr>
          <a:xfrm>
            <a:off x="2656113" y="2629354"/>
            <a:ext cx="8628017" cy="1325563"/>
          </a:xfrm>
          <a:prstGeom prst="rect">
            <a:avLst/>
          </a:prstGeom>
        </p:spPr>
        <p:txBody>
          <a:bodyPr vert="horz"/>
          <a:lstStyle>
            <a:lvl1pPr algn="r">
              <a:defRPr b="1">
                <a:latin typeface="Arial" panose="020B0604020202020204" pitchFamily="34" charset="0"/>
                <a:cs typeface="Arial" panose="020B0604020202020204" pitchFamily="34" charset="0"/>
              </a:defRPr>
            </a:lvl1pPr>
          </a:lstStyle>
          <a:p>
            <a:r>
              <a:rPr lang="nb-NO" err="1"/>
              <a:t>Click</a:t>
            </a:r>
            <a:r>
              <a:rPr lang="nb-NO"/>
              <a:t> to </a:t>
            </a:r>
            <a:r>
              <a:rPr lang="nb-NO" err="1"/>
              <a:t>edit</a:t>
            </a:r>
            <a:r>
              <a:rPr lang="nb-NO"/>
              <a:t> heading</a:t>
            </a:r>
          </a:p>
        </p:txBody>
      </p:sp>
      <p:pic>
        <p:nvPicPr>
          <p:cNvPr id="7" name="Grafikk 9">
            <a:extLst>
              <a:ext uri="{FF2B5EF4-FFF2-40B4-BE49-F238E27FC236}">
                <a16:creationId xmlns:a16="http://schemas.microsoft.com/office/drawing/2014/main" id="{C575950E-28E6-75FE-F676-81EC597FC3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15075" y="86124"/>
            <a:ext cx="1245942" cy="700842"/>
          </a:xfrm>
          <a:prstGeom prst="rect">
            <a:avLst/>
          </a:prstGeom>
        </p:spPr>
      </p:pic>
      <p:sp>
        <p:nvSpPr>
          <p:cNvPr id="12" name="Text Placeholder 22">
            <a:extLst>
              <a:ext uri="{FF2B5EF4-FFF2-40B4-BE49-F238E27FC236}">
                <a16:creationId xmlns:a16="http://schemas.microsoft.com/office/drawing/2014/main" id="{CA72E5F7-01A1-40EF-C70F-DC785E943DB6}"/>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spTree>
    <p:extLst>
      <p:ext uri="{BB962C8B-B14F-4D97-AF65-F5344CB8AC3E}">
        <p14:creationId xmlns:p14="http://schemas.microsoft.com/office/powerpoint/2010/main" val="1701580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DEFAULT">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7C79E68-126C-10BF-CB27-545E82FFEBDF}"/>
              </a:ext>
            </a:extLst>
          </p:cNvPr>
          <p:cNvGraphicFramePr>
            <a:graphicFrameLocks noChangeAspect="1"/>
          </p:cNvGraphicFramePr>
          <p:nvPr userDrawn="1">
            <p:custDataLst>
              <p:tags r:id="rId1"/>
            </p:custDataLst>
            <p:extLst>
              <p:ext uri="{D42A27DB-BD31-4B8C-83A1-F6EECF244321}">
                <p14:modId xmlns:p14="http://schemas.microsoft.com/office/powerpoint/2010/main" val="3756701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8" name="think-cell data - do not delete" hidden="1">
                        <a:extLst>
                          <a:ext uri="{FF2B5EF4-FFF2-40B4-BE49-F238E27FC236}">
                            <a16:creationId xmlns:a16="http://schemas.microsoft.com/office/drawing/2014/main" id="{B7C79E68-126C-10BF-CB27-545E82FFEBD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Rounded Corners 5">
            <a:extLst>
              <a:ext uri="{FF2B5EF4-FFF2-40B4-BE49-F238E27FC236}">
                <a16:creationId xmlns:a16="http://schemas.microsoft.com/office/drawing/2014/main" id="{3AEB6FAA-663B-B188-2DF6-CB23FE986AA8}"/>
              </a:ext>
            </a:extLst>
          </p:cNvPr>
          <p:cNvSpPr/>
          <p:nvPr userDrawn="1"/>
        </p:nvSpPr>
        <p:spPr>
          <a:xfrm>
            <a:off x="6690546" y="1219199"/>
            <a:ext cx="4600876" cy="4682749"/>
          </a:xfrm>
          <a:prstGeom prst="roundRect">
            <a:avLst>
              <a:gd name="adj" fmla="val 10391"/>
            </a:avLst>
          </a:prstGeom>
          <a:solidFill>
            <a:srgbClr val="22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21" name="Plassholder for tekst 3">
            <a:extLst>
              <a:ext uri="{FF2B5EF4-FFF2-40B4-BE49-F238E27FC236}">
                <a16:creationId xmlns:a16="http://schemas.microsoft.com/office/drawing/2014/main" id="{CE2A97B5-AFC1-FD2C-B05E-22275A7ABAD2}"/>
              </a:ext>
            </a:extLst>
          </p:cNvPr>
          <p:cNvSpPr>
            <a:spLocks noGrp="1"/>
          </p:cNvSpPr>
          <p:nvPr>
            <p:ph type="body" sz="half" idx="14" hasCustomPrompt="1"/>
          </p:nvPr>
        </p:nvSpPr>
        <p:spPr>
          <a:xfrm>
            <a:off x="7005457" y="3178630"/>
            <a:ext cx="3932237" cy="2264228"/>
          </a:xfrm>
          <a:prstGeom prst="rect">
            <a:avLst/>
          </a:prstGeom>
        </p:spPr>
        <p:txBody>
          <a:bodyPr/>
          <a:lstStyle>
            <a:lvl1pPr marL="0" indent="0">
              <a:buNone/>
              <a:defRPr sz="120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2" name="Plassholder for tekst 3">
            <a:extLst>
              <a:ext uri="{FF2B5EF4-FFF2-40B4-BE49-F238E27FC236}">
                <a16:creationId xmlns:a16="http://schemas.microsoft.com/office/drawing/2014/main" id="{59FDAF7B-2C5D-E8D9-9F70-1EBF02FB3973}"/>
              </a:ext>
            </a:extLst>
          </p:cNvPr>
          <p:cNvSpPr>
            <a:spLocks noGrp="1"/>
          </p:cNvSpPr>
          <p:nvPr>
            <p:ph type="body" sz="half" idx="15" hasCustomPrompt="1"/>
          </p:nvPr>
        </p:nvSpPr>
        <p:spPr>
          <a:xfrm>
            <a:off x="7005457" y="2847487"/>
            <a:ext cx="3932237" cy="237744"/>
          </a:xfrm>
          <a:prstGeom prst="rect">
            <a:avLst/>
          </a:prstGeom>
        </p:spPr>
        <p:txBody>
          <a:bodyPr/>
          <a:lstStyle>
            <a:lvl1pPr marL="0" indent="0">
              <a:buNone/>
              <a:defRPr sz="1200" b="1">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cxnSp>
        <p:nvCxnSpPr>
          <p:cNvPr id="5" name="Rett linje 4">
            <a:extLst>
              <a:ext uri="{FF2B5EF4-FFF2-40B4-BE49-F238E27FC236}">
                <a16:creationId xmlns:a16="http://schemas.microsoft.com/office/drawing/2014/main" id="{6D2AED81-B738-9B06-34F0-524A1A62DCF0}"/>
              </a:ext>
            </a:extLst>
          </p:cNvPr>
          <p:cNvCxnSpPr/>
          <p:nvPr userDrawn="1"/>
        </p:nvCxnSpPr>
        <p:spPr>
          <a:xfrm>
            <a:off x="7005457" y="3085231"/>
            <a:ext cx="3932237" cy="0"/>
          </a:xfrm>
          <a:prstGeom prst="line">
            <a:avLst/>
          </a:prstGeom>
          <a:ln>
            <a:solidFill>
              <a:srgbClr val="222245"/>
            </a:solidFill>
          </a:ln>
        </p:spPr>
        <p:style>
          <a:lnRef idx="1">
            <a:schemeClr val="accent1"/>
          </a:lnRef>
          <a:fillRef idx="0">
            <a:schemeClr val="accent1"/>
          </a:fillRef>
          <a:effectRef idx="0">
            <a:schemeClr val="accent1"/>
          </a:effectRef>
          <a:fontRef idx="minor">
            <a:schemeClr val="tx1"/>
          </a:fontRef>
        </p:style>
      </p:cxnSp>
      <p:sp>
        <p:nvSpPr>
          <p:cNvPr id="9" name="Tittel 1">
            <a:extLst>
              <a:ext uri="{FF2B5EF4-FFF2-40B4-BE49-F238E27FC236}">
                <a16:creationId xmlns:a16="http://schemas.microsoft.com/office/drawing/2014/main" id="{84635AC5-68F4-04B3-8126-D7C75BAEFFAE}"/>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rgbClr val="222245"/>
                </a:solidFill>
                <a:latin typeface="Arial" panose="020B0604020202020204" pitchFamily="34" charset="0"/>
                <a:cs typeface="Arial" panose="020B0604020202020204" pitchFamily="34" charset="0"/>
              </a:defRPr>
            </a:lvl1pPr>
          </a:lstStyle>
          <a:p>
            <a:pPr lvl="0"/>
            <a:r>
              <a:rPr lang="en-US"/>
              <a:t>Click to edit heading</a:t>
            </a:r>
          </a:p>
        </p:txBody>
      </p:sp>
      <p:sp>
        <p:nvSpPr>
          <p:cNvPr id="10" name="Text Placeholder 22">
            <a:extLst>
              <a:ext uri="{FF2B5EF4-FFF2-40B4-BE49-F238E27FC236}">
                <a16:creationId xmlns:a16="http://schemas.microsoft.com/office/drawing/2014/main" id="{5F9E14CF-26B1-23E5-75CA-205A944D3CFD}"/>
              </a:ext>
            </a:extLst>
          </p:cNvPr>
          <p:cNvSpPr>
            <a:spLocks noGrp="1"/>
          </p:cNvSpPr>
          <p:nvPr>
            <p:ph type="body" sz="quarter" idx="10" hasCustomPrompt="1"/>
          </p:nvPr>
        </p:nvSpPr>
        <p:spPr>
          <a:xfrm>
            <a:off x="412751" y="323850"/>
            <a:ext cx="5411787"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pic>
        <p:nvPicPr>
          <p:cNvPr id="14" name="Grafikk 9">
            <a:extLst>
              <a:ext uri="{FF2B5EF4-FFF2-40B4-BE49-F238E27FC236}">
                <a16:creationId xmlns:a16="http://schemas.microsoft.com/office/drawing/2014/main" id="{3D11C1C7-9B32-6228-5204-AACF095BC51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15075" y="86124"/>
            <a:ext cx="1245942" cy="700842"/>
          </a:xfrm>
          <a:prstGeom prst="rect">
            <a:avLst/>
          </a:prstGeom>
        </p:spPr>
      </p:pic>
    </p:spTree>
    <p:extLst>
      <p:ext uri="{BB962C8B-B14F-4D97-AF65-F5344CB8AC3E}">
        <p14:creationId xmlns:p14="http://schemas.microsoft.com/office/powerpoint/2010/main" val="98331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DEFAULT">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1DEC443-B96E-C182-A769-0E52428FF2C9}"/>
              </a:ext>
            </a:extLst>
          </p:cNvPr>
          <p:cNvGraphicFramePr>
            <a:graphicFrameLocks noChangeAspect="1"/>
          </p:cNvGraphicFramePr>
          <p:nvPr userDrawn="1">
            <p:custDataLst>
              <p:tags r:id="rId1"/>
            </p:custDataLst>
            <p:extLst>
              <p:ext uri="{D42A27DB-BD31-4B8C-83A1-F6EECF244321}">
                <p14:modId xmlns:p14="http://schemas.microsoft.com/office/powerpoint/2010/main" val="4271485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think-cell data - do not delete" hidden="1">
                        <a:extLst>
                          <a:ext uri="{FF2B5EF4-FFF2-40B4-BE49-F238E27FC236}">
                            <a16:creationId xmlns:a16="http://schemas.microsoft.com/office/drawing/2014/main" id="{01DEC443-B96E-C182-A769-0E52428FF2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Rounded Corners 9">
            <a:extLst>
              <a:ext uri="{FF2B5EF4-FFF2-40B4-BE49-F238E27FC236}">
                <a16:creationId xmlns:a16="http://schemas.microsoft.com/office/drawing/2014/main" id="{DF970BC2-633F-31AA-95A1-1191D9E5B1D7}"/>
              </a:ext>
            </a:extLst>
          </p:cNvPr>
          <p:cNvSpPr/>
          <p:nvPr userDrawn="1"/>
        </p:nvSpPr>
        <p:spPr>
          <a:xfrm>
            <a:off x="6690546" y="1219199"/>
            <a:ext cx="4600876" cy="4682749"/>
          </a:xfrm>
          <a:prstGeom prst="roundRect">
            <a:avLst>
              <a:gd name="adj" fmla="val 10391"/>
            </a:avLst>
          </a:prstGeom>
          <a:solidFill>
            <a:srgbClr val="FF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7" name="Plassholder for tekst 3">
            <a:extLst>
              <a:ext uri="{FF2B5EF4-FFF2-40B4-BE49-F238E27FC236}">
                <a16:creationId xmlns:a16="http://schemas.microsoft.com/office/drawing/2014/main" id="{C35A4A98-0DDC-F340-0855-A9581D57F74B}"/>
              </a:ext>
            </a:extLst>
          </p:cNvPr>
          <p:cNvSpPr>
            <a:spLocks noGrp="1"/>
          </p:cNvSpPr>
          <p:nvPr>
            <p:ph type="body" sz="half" idx="14" hasCustomPrompt="1"/>
          </p:nvPr>
        </p:nvSpPr>
        <p:spPr>
          <a:xfrm>
            <a:off x="7005457" y="4121332"/>
            <a:ext cx="3932237" cy="1321525"/>
          </a:xfrm>
          <a:prstGeom prst="rect">
            <a:avLst/>
          </a:prstGeom>
        </p:spPr>
        <p:txBody>
          <a:bodyPr/>
          <a:lstStyle>
            <a:lvl1pPr marL="0" indent="0">
              <a:buNone/>
              <a:defRPr sz="16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11" name="Plassholder for tekst 3">
            <a:extLst>
              <a:ext uri="{FF2B5EF4-FFF2-40B4-BE49-F238E27FC236}">
                <a16:creationId xmlns:a16="http://schemas.microsoft.com/office/drawing/2014/main" id="{D3045950-70AE-18ED-2734-CA79DD15E93D}"/>
              </a:ext>
            </a:extLst>
          </p:cNvPr>
          <p:cNvSpPr>
            <a:spLocks noGrp="1"/>
          </p:cNvSpPr>
          <p:nvPr>
            <p:ph type="body" sz="half" idx="15" hasCustomPrompt="1"/>
          </p:nvPr>
        </p:nvSpPr>
        <p:spPr>
          <a:xfrm>
            <a:off x="7628912" y="3088179"/>
            <a:ext cx="3361701" cy="610986"/>
          </a:xfrm>
          <a:prstGeom prst="rect">
            <a:avLst/>
          </a:prstGeom>
        </p:spPr>
        <p:txBody>
          <a:bodyPr/>
          <a:lstStyle>
            <a:lvl1pPr marL="0" indent="0">
              <a:buNone/>
              <a:defRPr sz="1600" b="1">
                <a:solidFill>
                  <a:srgbClr val="22224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13" name="Plassholder for tekst 3">
            <a:extLst>
              <a:ext uri="{FF2B5EF4-FFF2-40B4-BE49-F238E27FC236}">
                <a16:creationId xmlns:a16="http://schemas.microsoft.com/office/drawing/2014/main" id="{852814D0-8D69-1D31-9C5A-B394005DD3E3}"/>
              </a:ext>
            </a:extLst>
          </p:cNvPr>
          <p:cNvSpPr>
            <a:spLocks noGrp="1"/>
          </p:cNvSpPr>
          <p:nvPr>
            <p:ph type="body" sz="half" idx="16" hasCustomPrompt="1"/>
          </p:nvPr>
        </p:nvSpPr>
        <p:spPr>
          <a:xfrm>
            <a:off x="7628912" y="2304408"/>
            <a:ext cx="3361701" cy="610986"/>
          </a:xfrm>
          <a:prstGeom prst="rect">
            <a:avLst/>
          </a:prstGeom>
        </p:spPr>
        <p:txBody>
          <a:bodyPr/>
          <a:lstStyle>
            <a:lvl1pPr marL="0" indent="0">
              <a:buNone/>
              <a:defRPr sz="1600" b="1">
                <a:solidFill>
                  <a:srgbClr val="22224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15" name="Plassholder for tekst 3">
            <a:extLst>
              <a:ext uri="{FF2B5EF4-FFF2-40B4-BE49-F238E27FC236}">
                <a16:creationId xmlns:a16="http://schemas.microsoft.com/office/drawing/2014/main" id="{31F70CBC-171A-049B-E259-622E87521DDA}"/>
              </a:ext>
            </a:extLst>
          </p:cNvPr>
          <p:cNvSpPr>
            <a:spLocks noGrp="1"/>
          </p:cNvSpPr>
          <p:nvPr>
            <p:ph type="body" sz="half" idx="17" hasCustomPrompt="1"/>
          </p:nvPr>
        </p:nvSpPr>
        <p:spPr>
          <a:xfrm>
            <a:off x="7628912" y="1514699"/>
            <a:ext cx="3361701" cy="610986"/>
          </a:xfrm>
          <a:prstGeom prst="rect">
            <a:avLst/>
          </a:prstGeom>
        </p:spPr>
        <p:txBody>
          <a:bodyPr/>
          <a:lstStyle>
            <a:lvl1pPr marL="0" indent="0">
              <a:buNone/>
              <a:defRPr sz="1600" b="1">
                <a:solidFill>
                  <a:srgbClr val="22224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Click</a:t>
            </a:r>
            <a:r>
              <a:rPr lang="nb-NO"/>
              <a:t> to </a:t>
            </a:r>
            <a:r>
              <a:rPr lang="nb-NO" err="1"/>
              <a:t>edit</a:t>
            </a:r>
            <a:r>
              <a:rPr lang="nb-NO"/>
              <a:t> </a:t>
            </a:r>
            <a:r>
              <a:rPr lang="nb-NO" err="1"/>
              <a:t>text</a:t>
            </a:r>
            <a:endParaRPr lang="nb-NO"/>
          </a:p>
        </p:txBody>
      </p:sp>
      <p:sp>
        <p:nvSpPr>
          <p:cNvPr id="8" name="Tittel 1">
            <a:extLst>
              <a:ext uri="{FF2B5EF4-FFF2-40B4-BE49-F238E27FC236}">
                <a16:creationId xmlns:a16="http://schemas.microsoft.com/office/drawing/2014/main" id="{C18C6BBE-8B0C-65AA-340B-7F72BF9515FF}"/>
              </a:ext>
            </a:extLst>
          </p:cNvPr>
          <p:cNvSpPr>
            <a:spLocks noGrp="1"/>
          </p:cNvSpPr>
          <p:nvPr>
            <p:ph type="title" hasCustomPrompt="1"/>
          </p:nvPr>
        </p:nvSpPr>
        <p:spPr>
          <a:xfrm>
            <a:off x="412730" y="638284"/>
            <a:ext cx="10702945" cy="396083"/>
          </a:xfrm>
          <a:prstGeom prst="rect">
            <a:avLst/>
          </a:prstGeom>
        </p:spPr>
        <p:txBody>
          <a:bodyPr vert="horz"/>
          <a:lstStyle>
            <a:lvl1pPr>
              <a:defRPr sz="2200" b="1">
                <a:solidFill>
                  <a:srgbClr val="222245"/>
                </a:solidFill>
                <a:latin typeface="Arial" panose="020B0604020202020204" pitchFamily="34" charset="0"/>
                <a:cs typeface="Arial" panose="020B0604020202020204" pitchFamily="34" charset="0"/>
              </a:defRPr>
            </a:lvl1pPr>
          </a:lstStyle>
          <a:p>
            <a:pPr lvl="0"/>
            <a:r>
              <a:rPr lang="en-US"/>
              <a:t>Click to edit heading</a:t>
            </a:r>
          </a:p>
        </p:txBody>
      </p:sp>
      <p:pic>
        <p:nvPicPr>
          <p:cNvPr id="14" name="Grafikk 9">
            <a:extLst>
              <a:ext uri="{FF2B5EF4-FFF2-40B4-BE49-F238E27FC236}">
                <a16:creationId xmlns:a16="http://schemas.microsoft.com/office/drawing/2014/main" id="{03A99B24-5401-4E5D-C98F-CBE66A73DE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15075" y="86124"/>
            <a:ext cx="1245942" cy="700842"/>
          </a:xfrm>
          <a:prstGeom prst="rect">
            <a:avLst/>
          </a:prstGeom>
        </p:spPr>
      </p:pic>
      <p:sp>
        <p:nvSpPr>
          <p:cNvPr id="16" name="Text Placeholder 22">
            <a:extLst>
              <a:ext uri="{FF2B5EF4-FFF2-40B4-BE49-F238E27FC236}">
                <a16:creationId xmlns:a16="http://schemas.microsoft.com/office/drawing/2014/main" id="{A53E8832-C0B2-AF61-D671-6CA5A3BEAC79}"/>
              </a:ext>
            </a:extLst>
          </p:cNvPr>
          <p:cNvSpPr>
            <a:spLocks noGrp="1"/>
          </p:cNvSpPr>
          <p:nvPr>
            <p:ph type="body" sz="quarter" idx="10" hasCustomPrompt="1"/>
          </p:nvPr>
        </p:nvSpPr>
        <p:spPr>
          <a:xfrm>
            <a:off x="412750" y="323850"/>
            <a:ext cx="5448299" cy="228600"/>
          </a:xfrm>
          <a:prstGeom prst="rect">
            <a:avLst/>
          </a:prstGeom>
        </p:spPr>
        <p:txBody>
          <a:bodyPr/>
          <a:lstStyle>
            <a:lvl1pPr marL="0" indent="0">
              <a:buNone/>
              <a:defRPr sz="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title</a:t>
            </a:r>
          </a:p>
        </p:txBody>
      </p:sp>
    </p:spTree>
    <p:extLst>
      <p:ext uri="{BB962C8B-B14F-4D97-AF65-F5344CB8AC3E}">
        <p14:creationId xmlns:p14="http://schemas.microsoft.com/office/powerpoint/2010/main" val="461953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0.xml"/><Relationship Id="rId7" Type="http://schemas.openxmlformats.org/officeDocument/2006/relationships/image" Target="../media/image1.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oleObject" Target="../embeddings/oleObject19.bin"/><Relationship Id="rId5" Type="http://schemas.openxmlformats.org/officeDocument/2006/relationships/tags" Target="../tags/tag1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3.xml"/><Relationship Id="rId7" Type="http://schemas.openxmlformats.org/officeDocument/2006/relationships/oleObject" Target="../embeddings/oleObject22.bin"/><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ags" Target="../tags/tag23.xml"/><Relationship Id="rId5"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22245"/>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3277A74-01D0-0EF4-1421-8FBBE49DB0CC}"/>
              </a:ext>
            </a:extLst>
          </p:cNvPr>
          <p:cNvGraphicFramePr>
            <a:graphicFrameLocks noChangeAspect="1"/>
          </p:cNvGraphicFramePr>
          <p:nvPr userDrawn="1">
            <p:custDataLst>
              <p:tags r:id="rId19"/>
            </p:custDataLst>
            <p:extLst>
              <p:ext uri="{D42A27DB-BD31-4B8C-83A1-F6EECF244321}">
                <p14:modId xmlns:p14="http://schemas.microsoft.com/office/powerpoint/2010/main" val="1121928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404" imgH="405" progId="TCLayout.ActiveDocument.1">
                  <p:embed/>
                </p:oleObj>
              </mc:Choice>
              <mc:Fallback>
                <p:oleObj name="think-cell Slide" r:id="rId20" imgW="404" imgH="405" progId="TCLayout.ActiveDocument.1">
                  <p:embed/>
                  <p:pic>
                    <p:nvPicPr>
                      <p:cNvPr id="4" name="think-cell data - do not delete" hidden="1">
                        <a:extLst>
                          <a:ext uri="{FF2B5EF4-FFF2-40B4-BE49-F238E27FC236}">
                            <a16:creationId xmlns:a16="http://schemas.microsoft.com/office/drawing/2014/main" id="{B3277A74-01D0-0EF4-1421-8FBBE49DB0CC}"/>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6" name="Rectangle: Top Corners Rounded 5">
            <a:extLst>
              <a:ext uri="{FF2B5EF4-FFF2-40B4-BE49-F238E27FC236}">
                <a16:creationId xmlns:a16="http://schemas.microsoft.com/office/drawing/2014/main" id="{7807AC36-B51A-1FE0-0A96-4F2FECD1D59C}"/>
              </a:ext>
            </a:extLst>
          </p:cNvPr>
          <p:cNvSpPr/>
          <p:nvPr userDrawn="1"/>
        </p:nvSpPr>
        <p:spPr>
          <a:xfrm>
            <a:off x="-78514" y="7082948"/>
            <a:ext cx="1057275" cy="1419225"/>
          </a:xfrm>
          <a:prstGeom prst="round2SameRect">
            <a:avLst/>
          </a:prstGeom>
          <a:solidFill>
            <a:srgbClr val="22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7" name="Rectangle: Top Corners Rounded 6">
            <a:extLst>
              <a:ext uri="{FF2B5EF4-FFF2-40B4-BE49-F238E27FC236}">
                <a16:creationId xmlns:a16="http://schemas.microsoft.com/office/drawing/2014/main" id="{EEE8CA85-A03C-3AB4-3E27-7B4D2FC00471}"/>
              </a:ext>
            </a:extLst>
          </p:cNvPr>
          <p:cNvSpPr/>
          <p:nvPr userDrawn="1"/>
        </p:nvSpPr>
        <p:spPr>
          <a:xfrm flipV="1">
            <a:off x="-78514"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8" name="Rectangle: Top Corners Rounded 7">
            <a:extLst>
              <a:ext uri="{FF2B5EF4-FFF2-40B4-BE49-F238E27FC236}">
                <a16:creationId xmlns:a16="http://schemas.microsoft.com/office/drawing/2014/main" id="{65CDF8D1-F3D5-D0D9-D474-E51AFC08AFED}"/>
              </a:ext>
            </a:extLst>
          </p:cNvPr>
          <p:cNvSpPr/>
          <p:nvPr userDrawn="1"/>
        </p:nvSpPr>
        <p:spPr>
          <a:xfrm>
            <a:off x="1054961" y="7082948"/>
            <a:ext cx="1057275" cy="1419225"/>
          </a:xfrm>
          <a:prstGeom prst="round2Same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9" name="Rectangle: Top Corners Rounded 8">
            <a:extLst>
              <a:ext uri="{FF2B5EF4-FFF2-40B4-BE49-F238E27FC236}">
                <a16:creationId xmlns:a16="http://schemas.microsoft.com/office/drawing/2014/main" id="{A2967259-C2EB-7853-541C-3C95D15FE25F}"/>
              </a:ext>
            </a:extLst>
          </p:cNvPr>
          <p:cNvSpPr/>
          <p:nvPr userDrawn="1"/>
        </p:nvSpPr>
        <p:spPr>
          <a:xfrm flipV="1">
            <a:off x="105496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10" name="Rectangle: Top Corners Rounded 9">
            <a:extLst>
              <a:ext uri="{FF2B5EF4-FFF2-40B4-BE49-F238E27FC236}">
                <a16:creationId xmlns:a16="http://schemas.microsoft.com/office/drawing/2014/main" id="{7CD69705-D97F-6659-ACFF-38376B4949D9}"/>
              </a:ext>
            </a:extLst>
          </p:cNvPr>
          <p:cNvSpPr/>
          <p:nvPr userDrawn="1"/>
        </p:nvSpPr>
        <p:spPr>
          <a:xfrm>
            <a:off x="2188436" y="7082948"/>
            <a:ext cx="1057275" cy="1419225"/>
          </a:xfrm>
          <a:prstGeom prst="round2Same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11" name="Rectangle: Top Corners Rounded 10">
            <a:extLst>
              <a:ext uri="{FF2B5EF4-FFF2-40B4-BE49-F238E27FC236}">
                <a16:creationId xmlns:a16="http://schemas.microsoft.com/office/drawing/2014/main" id="{2D57A01E-15AA-C7E1-228E-64FB99840A24}"/>
              </a:ext>
            </a:extLst>
          </p:cNvPr>
          <p:cNvSpPr/>
          <p:nvPr userDrawn="1"/>
        </p:nvSpPr>
        <p:spPr>
          <a:xfrm flipV="1">
            <a:off x="218843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12" name="Rectangle: Top Corners Rounded 11">
            <a:extLst>
              <a:ext uri="{FF2B5EF4-FFF2-40B4-BE49-F238E27FC236}">
                <a16:creationId xmlns:a16="http://schemas.microsoft.com/office/drawing/2014/main" id="{C5ED7BF0-33EC-9303-88E0-7504792DEDD6}"/>
              </a:ext>
            </a:extLst>
          </p:cNvPr>
          <p:cNvSpPr/>
          <p:nvPr userDrawn="1"/>
        </p:nvSpPr>
        <p:spPr>
          <a:xfrm>
            <a:off x="5588861" y="7082948"/>
            <a:ext cx="1057275" cy="1419225"/>
          </a:xfrm>
          <a:prstGeom prst="round2SameRect">
            <a:avLst/>
          </a:prstGeom>
          <a:solidFill>
            <a:srgbClr val="FDC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13" name="Rectangle: Top Corners Rounded 12">
            <a:extLst>
              <a:ext uri="{FF2B5EF4-FFF2-40B4-BE49-F238E27FC236}">
                <a16:creationId xmlns:a16="http://schemas.microsoft.com/office/drawing/2014/main" id="{4BDBAEA6-01A6-4F5B-21E0-C120A5B509A6}"/>
              </a:ext>
            </a:extLst>
          </p:cNvPr>
          <p:cNvSpPr/>
          <p:nvPr userDrawn="1"/>
        </p:nvSpPr>
        <p:spPr>
          <a:xfrm flipV="1">
            <a:off x="558886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14" name="Rectangle: Top Corners Rounded 13">
            <a:extLst>
              <a:ext uri="{FF2B5EF4-FFF2-40B4-BE49-F238E27FC236}">
                <a16:creationId xmlns:a16="http://schemas.microsoft.com/office/drawing/2014/main" id="{CE108832-507F-8D66-0215-EC615A1062C2}"/>
              </a:ext>
            </a:extLst>
          </p:cNvPr>
          <p:cNvSpPr/>
          <p:nvPr userDrawn="1"/>
        </p:nvSpPr>
        <p:spPr>
          <a:xfrm>
            <a:off x="6722336" y="7082948"/>
            <a:ext cx="1057275" cy="1419225"/>
          </a:xfrm>
          <a:prstGeom prst="round2SameRect">
            <a:avLst/>
          </a:prstGeom>
          <a:solidFill>
            <a:srgbClr val="FF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15" name="Rectangle: Top Corners Rounded 14">
            <a:extLst>
              <a:ext uri="{FF2B5EF4-FFF2-40B4-BE49-F238E27FC236}">
                <a16:creationId xmlns:a16="http://schemas.microsoft.com/office/drawing/2014/main" id="{6E9AD0DD-1620-FE9D-99CE-C7E28384F730}"/>
              </a:ext>
            </a:extLst>
          </p:cNvPr>
          <p:cNvSpPr/>
          <p:nvPr userDrawn="1"/>
        </p:nvSpPr>
        <p:spPr>
          <a:xfrm flipV="1">
            <a:off x="672233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16" name="Rectangle: Top Corners Rounded 15">
            <a:extLst>
              <a:ext uri="{FF2B5EF4-FFF2-40B4-BE49-F238E27FC236}">
                <a16:creationId xmlns:a16="http://schemas.microsoft.com/office/drawing/2014/main" id="{38FBD3BE-008F-5107-DF40-16668F1FAA4D}"/>
              </a:ext>
            </a:extLst>
          </p:cNvPr>
          <p:cNvSpPr/>
          <p:nvPr userDrawn="1"/>
        </p:nvSpPr>
        <p:spPr>
          <a:xfrm>
            <a:off x="4455386" y="7082948"/>
            <a:ext cx="1057275" cy="1419225"/>
          </a:xfrm>
          <a:prstGeom prst="round2SameRect">
            <a:avLst/>
          </a:prstGeom>
          <a:solidFill>
            <a:srgbClr val="424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17" name="Rectangle: Top Corners Rounded 16">
            <a:extLst>
              <a:ext uri="{FF2B5EF4-FFF2-40B4-BE49-F238E27FC236}">
                <a16:creationId xmlns:a16="http://schemas.microsoft.com/office/drawing/2014/main" id="{FFD7624E-1BD3-B5EF-876B-0F7B0BDB30A9}"/>
              </a:ext>
            </a:extLst>
          </p:cNvPr>
          <p:cNvSpPr/>
          <p:nvPr userDrawn="1"/>
        </p:nvSpPr>
        <p:spPr>
          <a:xfrm flipV="1">
            <a:off x="445538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18" name="Rectangle: Top Corners Rounded 17">
            <a:extLst>
              <a:ext uri="{FF2B5EF4-FFF2-40B4-BE49-F238E27FC236}">
                <a16:creationId xmlns:a16="http://schemas.microsoft.com/office/drawing/2014/main" id="{106EDA8D-1F37-A0D5-C10A-8F8EB3864595}"/>
              </a:ext>
            </a:extLst>
          </p:cNvPr>
          <p:cNvSpPr/>
          <p:nvPr userDrawn="1"/>
        </p:nvSpPr>
        <p:spPr>
          <a:xfrm>
            <a:off x="3321911" y="7082948"/>
            <a:ext cx="1057275" cy="1419225"/>
          </a:xfrm>
          <a:prstGeom prst="round2SameRect">
            <a:avLst/>
          </a:prstGeom>
          <a:solidFill>
            <a:srgbClr val="A2D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19" name="Rectangle: Top Corners Rounded 18">
            <a:extLst>
              <a:ext uri="{FF2B5EF4-FFF2-40B4-BE49-F238E27FC236}">
                <a16:creationId xmlns:a16="http://schemas.microsoft.com/office/drawing/2014/main" id="{4732C6EF-C145-9098-2B1D-9A0F4445906E}"/>
              </a:ext>
            </a:extLst>
          </p:cNvPr>
          <p:cNvSpPr/>
          <p:nvPr userDrawn="1"/>
        </p:nvSpPr>
        <p:spPr>
          <a:xfrm flipV="1">
            <a:off x="332191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20" name="Rectangle: Top Corners Rounded 19">
            <a:extLst>
              <a:ext uri="{FF2B5EF4-FFF2-40B4-BE49-F238E27FC236}">
                <a16:creationId xmlns:a16="http://schemas.microsoft.com/office/drawing/2014/main" id="{4D82845A-8B47-22CF-76FC-A949DB3F7064}"/>
              </a:ext>
            </a:extLst>
          </p:cNvPr>
          <p:cNvSpPr/>
          <p:nvPr userDrawn="1"/>
        </p:nvSpPr>
        <p:spPr>
          <a:xfrm>
            <a:off x="7855811" y="7082948"/>
            <a:ext cx="1057275" cy="1419225"/>
          </a:xfrm>
          <a:prstGeom prst="round2SameRect">
            <a:avLst/>
          </a:prstGeom>
          <a:solidFill>
            <a:srgbClr val="DCEE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21" name="Rectangle: Top Corners Rounded 20">
            <a:extLst>
              <a:ext uri="{FF2B5EF4-FFF2-40B4-BE49-F238E27FC236}">
                <a16:creationId xmlns:a16="http://schemas.microsoft.com/office/drawing/2014/main" id="{4543473B-8A58-67CD-80EF-702529048CF9}"/>
              </a:ext>
            </a:extLst>
          </p:cNvPr>
          <p:cNvSpPr/>
          <p:nvPr userDrawn="1"/>
        </p:nvSpPr>
        <p:spPr>
          <a:xfrm flipV="1">
            <a:off x="785581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22" name="Rectangle: Top Corners Rounded 21">
            <a:extLst>
              <a:ext uri="{FF2B5EF4-FFF2-40B4-BE49-F238E27FC236}">
                <a16:creationId xmlns:a16="http://schemas.microsoft.com/office/drawing/2014/main" id="{0282F2B5-01F3-906A-7744-DC3C5F833852}"/>
              </a:ext>
            </a:extLst>
          </p:cNvPr>
          <p:cNvSpPr/>
          <p:nvPr userDrawn="1"/>
        </p:nvSpPr>
        <p:spPr>
          <a:xfrm>
            <a:off x="8989286" y="7082948"/>
            <a:ext cx="1057275" cy="1419225"/>
          </a:xfrm>
          <a:prstGeom prst="round2SameRect">
            <a:avLst/>
          </a:prstGeom>
          <a:solidFill>
            <a:srgbClr val="EBEC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23" name="Rectangle: Top Corners Rounded 22">
            <a:extLst>
              <a:ext uri="{FF2B5EF4-FFF2-40B4-BE49-F238E27FC236}">
                <a16:creationId xmlns:a16="http://schemas.microsoft.com/office/drawing/2014/main" id="{E2EAD0BF-0D43-EC73-DC5E-A6D341A8256A}"/>
              </a:ext>
            </a:extLst>
          </p:cNvPr>
          <p:cNvSpPr/>
          <p:nvPr userDrawn="1"/>
        </p:nvSpPr>
        <p:spPr>
          <a:xfrm flipV="1">
            <a:off x="898928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24" name="Rectangle: Top Corners Rounded 23">
            <a:extLst>
              <a:ext uri="{FF2B5EF4-FFF2-40B4-BE49-F238E27FC236}">
                <a16:creationId xmlns:a16="http://schemas.microsoft.com/office/drawing/2014/main" id="{86740B28-18D3-5BCA-9E96-2980B840CEE3}"/>
              </a:ext>
            </a:extLst>
          </p:cNvPr>
          <p:cNvSpPr/>
          <p:nvPr userDrawn="1"/>
        </p:nvSpPr>
        <p:spPr>
          <a:xfrm>
            <a:off x="10122761" y="7082948"/>
            <a:ext cx="1057275" cy="1419225"/>
          </a:xfrm>
          <a:prstGeom prst="round2SameRect">
            <a:avLst/>
          </a:prstGeom>
          <a:solidFill>
            <a:srgbClr val="B5A1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25" name="Rectangle: Top Corners Rounded 24">
            <a:extLst>
              <a:ext uri="{FF2B5EF4-FFF2-40B4-BE49-F238E27FC236}">
                <a16:creationId xmlns:a16="http://schemas.microsoft.com/office/drawing/2014/main" id="{F459FCC9-53E7-AAE0-C847-B97D403931EB}"/>
              </a:ext>
            </a:extLst>
          </p:cNvPr>
          <p:cNvSpPr/>
          <p:nvPr userDrawn="1"/>
        </p:nvSpPr>
        <p:spPr>
          <a:xfrm flipV="1">
            <a:off x="1012276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6875884-B607-C3BE-FE05-9A0EE02A4623}"/>
              </a:ext>
            </a:extLst>
          </p:cNvPr>
          <p:cNvSpPr txBox="1"/>
          <p:nvPr userDrawn="1"/>
        </p:nvSpPr>
        <p:spPr>
          <a:xfrm>
            <a:off x="-78514"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blue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#222245</a:t>
            </a:r>
          </a:p>
        </p:txBody>
      </p:sp>
      <p:sp>
        <p:nvSpPr>
          <p:cNvPr id="27" name="TextBox 26">
            <a:extLst>
              <a:ext uri="{FF2B5EF4-FFF2-40B4-BE49-F238E27FC236}">
                <a16:creationId xmlns:a16="http://schemas.microsoft.com/office/drawing/2014/main" id="{4CA44451-AD0D-9185-4F4C-49C2D684199C}"/>
              </a:ext>
            </a:extLst>
          </p:cNvPr>
          <p:cNvSpPr txBox="1"/>
          <p:nvPr userDrawn="1"/>
        </p:nvSpPr>
        <p:spPr>
          <a:xfrm>
            <a:off x="105496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white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#ffffff</a:t>
            </a:r>
          </a:p>
        </p:txBody>
      </p:sp>
      <p:sp>
        <p:nvSpPr>
          <p:cNvPr id="28" name="TextBox 27">
            <a:extLst>
              <a:ext uri="{FF2B5EF4-FFF2-40B4-BE49-F238E27FC236}">
                <a16:creationId xmlns:a16="http://schemas.microsoft.com/office/drawing/2014/main" id="{29EA3015-B843-D6BD-BD1F-56D4A4A977CB}"/>
              </a:ext>
            </a:extLst>
          </p:cNvPr>
          <p:cNvSpPr txBox="1"/>
          <p:nvPr userDrawn="1"/>
        </p:nvSpPr>
        <p:spPr>
          <a:xfrm>
            <a:off x="2188434"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light </a:t>
            </a:r>
            <a:r>
              <a:rPr lang="nb-NO" sz="800" err="1">
                <a:latin typeface="Arial" panose="020B0604020202020204" pitchFamily="34" charset="0"/>
                <a:cs typeface="Arial" panose="020B0604020202020204" pitchFamily="34" charset="0"/>
              </a:rPr>
              <a:t>purple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#f3f3ff</a:t>
            </a:r>
          </a:p>
        </p:txBody>
      </p:sp>
      <p:sp>
        <p:nvSpPr>
          <p:cNvPr id="29" name="TextBox 28">
            <a:extLst>
              <a:ext uri="{FF2B5EF4-FFF2-40B4-BE49-F238E27FC236}">
                <a16:creationId xmlns:a16="http://schemas.microsoft.com/office/drawing/2014/main" id="{5220B8D0-64CE-6038-D526-2805706FE57F}"/>
              </a:ext>
            </a:extLst>
          </p:cNvPr>
          <p:cNvSpPr txBox="1"/>
          <p:nvPr userDrawn="1"/>
        </p:nvSpPr>
        <p:spPr>
          <a:xfrm>
            <a:off x="5582735"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yellow</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#fdc960</a:t>
            </a:r>
          </a:p>
        </p:txBody>
      </p:sp>
      <p:sp>
        <p:nvSpPr>
          <p:cNvPr id="30" name="TextBox 29">
            <a:extLst>
              <a:ext uri="{FF2B5EF4-FFF2-40B4-BE49-F238E27FC236}">
                <a16:creationId xmlns:a16="http://schemas.microsoft.com/office/drawing/2014/main" id="{0FFDB10B-7AA1-90C6-D641-5A5AFB2B5269}"/>
              </a:ext>
            </a:extLst>
          </p:cNvPr>
          <p:cNvSpPr txBox="1"/>
          <p:nvPr userDrawn="1"/>
        </p:nvSpPr>
        <p:spPr>
          <a:xfrm>
            <a:off x="664001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light </a:t>
            </a:r>
            <a:r>
              <a:rPr lang="nb-NO" sz="800" err="1">
                <a:latin typeface="Arial" panose="020B0604020202020204" pitchFamily="34" charset="0"/>
                <a:cs typeface="Arial" panose="020B0604020202020204" pitchFamily="34" charset="0"/>
              </a:rPr>
              <a:t>yellow</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#fff4dc</a:t>
            </a:r>
          </a:p>
        </p:txBody>
      </p:sp>
      <p:sp>
        <p:nvSpPr>
          <p:cNvPr id="31" name="TextBox 30">
            <a:extLst>
              <a:ext uri="{FF2B5EF4-FFF2-40B4-BE49-F238E27FC236}">
                <a16:creationId xmlns:a16="http://schemas.microsoft.com/office/drawing/2014/main" id="{8FEFA53B-2737-61B6-2F79-CCB49D28CC65}"/>
              </a:ext>
            </a:extLst>
          </p:cNvPr>
          <p:cNvSpPr txBox="1"/>
          <p:nvPr userDrawn="1"/>
        </p:nvSpPr>
        <p:spPr>
          <a:xfrm>
            <a:off x="4455386"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spot </a:t>
            </a:r>
            <a:r>
              <a:rPr lang="nb-NO" sz="800" err="1">
                <a:latin typeface="Arial" panose="020B0604020202020204" pitchFamily="34" charset="0"/>
                <a:cs typeface="Arial" panose="020B0604020202020204" pitchFamily="34" charset="0"/>
              </a:rPr>
              <a:t>blue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#7979ff</a:t>
            </a:r>
          </a:p>
        </p:txBody>
      </p:sp>
      <p:sp>
        <p:nvSpPr>
          <p:cNvPr id="32" name="TextBox 31">
            <a:extLst>
              <a:ext uri="{FF2B5EF4-FFF2-40B4-BE49-F238E27FC236}">
                <a16:creationId xmlns:a16="http://schemas.microsoft.com/office/drawing/2014/main" id="{FC07A1C2-71DA-FD96-2C64-1F5FD6ED0D6D}"/>
              </a:ext>
            </a:extLst>
          </p:cNvPr>
          <p:cNvSpPr txBox="1"/>
          <p:nvPr userDrawn="1"/>
        </p:nvSpPr>
        <p:spPr>
          <a:xfrm>
            <a:off x="332191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green</a:t>
            </a:r>
          </a:p>
          <a:p>
            <a:r>
              <a:rPr lang="nb-NO" sz="800">
                <a:latin typeface="Arial" panose="020B0604020202020204" pitchFamily="34" charset="0"/>
                <a:cs typeface="Arial" panose="020B0604020202020204" pitchFamily="34" charset="0"/>
              </a:rPr>
              <a:t>#a2d0a1</a:t>
            </a:r>
          </a:p>
        </p:txBody>
      </p:sp>
      <p:sp>
        <p:nvSpPr>
          <p:cNvPr id="33" name="TextBox 32">
            <a:extLst>
              <a:ext uri="{FF2B5EF4-FFF2-40B4-BE49-F238E27FC236}">
                <a16:creationId xmlns:a16="http://schemas.microsoft.com/office/drawing/2014/main" id="{7A43D9B5-FD39-F0FF-9F30-6B65EF5E533C}"/>
              </a:ext>
            </a:extLst>
          </p:cNvPr>
          <p:cNvSpPr txBox="1"/>
          <p:nvPr userDrawn="1"/>
        </p:nvSpPr>
        <p:spPr>
          <a:xfrm>
            <a:off x="785581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light green</a:t>
            </a:r>
          </a:p>
          <a:p>
            <a:r>
              <a:rPr lang="nb-NO" sz="800">
                <a:latin typeface="Arial" panose="020B0604020202020204" pitchFamily="34" charset="0"/>
                <a:cs typeface="Arial" panose="020B0604020202020204" pitchFamily="34" charset="0"/>
              </a:rPr>
              <a:t>#dceedb</a:t>
            </a:r>
          </a:p>
        </p:txBody>
      </p:sp>
      <p:sp>
        <p:nvSpPr>
          <p:cNvPr id="34" name="TextBox 33">
            <a:extLst>
              <a:ext uri="{FF2B5EF4-FFF2-40B4-BE49-F238E27FC236}">
                <a16:creationId xmlns:a16="http://schemas.microsoft.com/office/drawing/2014/main" id="{11260B05-A313-D257-34A2-1DF30BB040AA}"/>
              </a:ext>
            </a:extLst>
          </p:cNvPr>
          <p:cNvSpPr txBox="1"/>
          <p:nvPr userDrawn="1"/>
        </p:nvSpPr>
        <p:spPr>
          <a:xfrm>
            <a:off x="8989285"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grey</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#ebece8</a:t>
            </a:r>
          </a:p>
        </p:txBody>
      </p:sp>
      <p:sp>
        <p:nvSpPr>
          <p:cNvPr id="35" name="TextBox 34">
            <a:extLst>
              <a:ext uri="{FF2B5EF4-FFF2-40B4-BE49-F238E27FC236}">
                <a16:creationId xmlns:a16="http://schemas.microsoft.com/office/drawing/2014/main" id="{2C112FDF-4907-B915-D80E-2CDB9542F6B1}"/>
              </a:ext>
            </a:extLst>
          </p:cNvPr>
          <p:cNvSpPr txBox="1"/>
          <p:nvPr userDrawn="1"/>
        </p:nvSpPr>
        <p:spPr>
          <a:xfrm>
            <a:off x="10122760"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purple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#b5a1d0</a:t>
            </a:r>
          </a:p>
        </p:txBody>
      </p:sp>
      <p:sp>
        <p:nvSpPr>
          <p:cNvPr id="2" name="Rectangle: Top Corners Rounded 1">
            <a:extLst>
              <a:ext uri="{FF2B5EF4-FFF2-40B4-BE49-F238E27FC236}">
                <a16:creationId xmlns:a16="http://schemas.microsoft.com/office/drawing/2014/main" id="{8686B940-6062-E36A-0703-7EF0D35724D6}"/>
              </a:ext>
            </a:extLst>
          </p:cNvPr>
          <p:cNvSpPr/>
          <p:nvPr userDrawn="1"/>
        </p:nvSpPr>
        <p:spPr>
          <a:xfrm>
            <a:off x="11256235" y="7082948"/>
            <a:ext cx="1057275" cy="1419225"/>
          </a:xfrm>
          <a:prstGeom prst="round2SameRect">
            <a:avLst/>
          </a:prstGeom>
          <a:solidFill>
            <a:srgbClr val="00FF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3" name="Rectangle: Top Corners Rounded 2">
            <a:extLst>
              <a:ext uri="{FF2B5EF4-FFF2-40B4-BE49-F238E27FC236}">
                <a16:creationId xmlns:a16="http://schemas.microsoft.com/office/drawing/2014/main" id="{5D819545-1EC9-9F79-E877-3418911DBE2B}"/>
              </a:ext>
            </a:extLst>
          </p:cNvPr>
          <p:cNvSpPr/>
          <p:nvPr userDrawn="1"/>
        </p:nvSpPr>
        <p:spPr>
          <a:xfrm flipV="1">
            <a:off x="11256235"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75335BF-5EED-4CFE-D34D-ECFF1AEAD6FF}"/>
              </a:ext>
            </a:extLst>
          </p:cNvPr>
          <p:cNvSpPr txBox="1"/>
          <p:nvPr userDrawn="1"/>
        </p:nvSpPr>
        <p:spPr>
          <a:xfrm>
            <a:off x="11256235"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spot green</a:t>
            </a:r>
          </a:p>
          <a:p>
            <a:r>
              <a:rPr lang="nb-NO" sz="800">
                <a:latin typeface="Arial" panose="020B0604020202020204" pitchFamily="34" charset="0"/>
                <a:cs typeface="Arial" panose="020B0604020202020204" pitchFamily="34" charset="0"/>
              </a:rPr>
              <a:t>#00ffb9</a:t>
            </a:r>
          </a:p>
        </p:txBody>
      </p:sp>
    </p:spTree>
    <p:extLst>
      <p:ext uri="{BB962C8B-B14F-4D97-AF65-F5344CB8AC3E}">
        <p14:creationId xmlns:p14="http://schemas.microsoft.com/office/powerpoint/2010/main" val="2582625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61794EC-120E-BD8E-61E9-6A5A93FC13CD}"/>
              </a:ext>
            </a:extLst>
          </p:cNvPr>
          <p:cNvGraphicFramePr>
            <a:graphicFrameLocks noChangeAspect="1"/>
          </p:cNvGraphicFramePr>
          <p:nvPr userDrawn="1">
            <p:custDataLst>
              <p:tags r:id="rId5"/>
            </p:custDataLst>
            <p:extLst>
              <p:ext uri="{D42A27DB-BD31-4B8C-83A1-F6EECF244321}">
                <p14:modId xmlns:p14="http://schemas.microsoft.com/office/powerpoint/2010/main" val="1725932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04" imgH="405" progId="TCLayout.ActiveDocument.1">
                  <p:embed/>
                </p:oleObj>
              </mc:Choice>
              <mc:Fallback>
                <p:oleObj name="think-cell Slide" r:id="rId6" imgW="404" imgH="405" progId="TCLayout.ActiveDocument.1">
                  <p:embed/>
                  <p:pic>
                    <p:nvPicPr>
                      <p:cNvPr id="9" name="think-cell data - do not delete" hidden="1">
                        <a:extLst>
                          <a:ext uri="{FF2B5EF4-FFF2-40B4-BE49-F238E27FC236}">
                            <a16:creationId xmlns:a16="http://schemas.microsoft.com/office/drawing/2014/main" id="{761794EC-120E-BD8E-61E9-6A5A93FC13C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5" name="Bilde 4" descr="Et bilde som inneholder hvit, design&#10;&#10;Automatisk generert beskrivelse">
            <a:extLst>
              <a:ext uri="{FF2B5EF4-FFF2-40B4-BE49-F238E27FC236}">
                <a16:creationId xmlns:a16="http://schemas.microsoft.com/office/drawing/2014/main" id="{A40131B8-1FDA-E58F-C184-E2484CC6E67F}"/>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2" name="Rectangle: Top Corners Rounded 1">
            <a:extLst>
              <a:ext uri="{FF2B5EF4-FFF2-40B4-BE49-F238E27FC236}">
                <a16:creationId xmlns:a16="http://schemas.microsoft.com/office/drawing/2014/main" id="{70D38142-EB39-B1C1-805D-4E544EA6C51F}"/>
              </a:ext>
            </a:extLst>
          </p:cNvPr>
          <p:cNvSpPr/>
          <p:nvPr userDrawn="1"/>
        </p:nvSpPr>
        <p:spPr>
          <a:xfrm>
            <a:off x="-78514" y="7082948"/>
            <a:ext cx="1057275" cy="1419225"/>
          </a:xfrm>
          <a:prstGeom prst="round2SameRect">
            <a:avLst/>
          </a:prstGeom>
          <a:solidFill>
            <a:srgbClr val="22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3" name="Rectangle: Top Corners Rounded 2">
            <a:extLst>
              <a:ext uri="{FF2B5EF4-FFF2-40B4-BE49-F238E27FC236}">
                <a16:creationId xmlns:a16="http://schemas.microsoft.com/office/drawing/2014/main" id="{1353965A-E8DE-CB3B-B987-36F89E91B083}"/>
              </a:ext>
            </a:extLst>
          </p:cNvPr>
          <p:cNvSpPr/>
          <p:nvPr userDrawn="1"/>
        </p:nvSpPr>
        <p:spPr>
          <a:xfrm flipV="1">
            <a:off x="-78514"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 name="Rectangle: Top Corners Rounded 3">
            <a:extLst>
              <a:ext uri="{FF2B5EF4-FFF2-40B4-BE49-F238E27FC236}">
                <a16:creationId xmlns:a16="http://schemas.microsoft.com/office/drawing/2014/main" id="{19802788-23EB-7612-54CC-75370000479B}"/>
              </a:ext>
            </a:extLst>
          </p:cNvPr>
          <p:cNvSpPr/>
          <p:nvPr userDrawn="1"/>
        </p:nvSpPr>
        <p:spPr>
          <a:xfrm>
            <a:off x="1054961" y="7082948"/>
            <a:ext cx="1057275" cy="1419225"/>
          </a:xfrm>
          <a:prstGeom prst="round2Same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6" name="Rectangle: Top Corners Rounded 5">
            <a:extLst>
              <a:ext uri="{FF2B5EF4-FFF2-40B4-BE49-F238E27FC236}">
                <a16:creationId xmlns:a16="http://schemas.microsoft.com/office/drawing/2014/main" id="{3330D15F-7DEB-E028-B70E-7CADFD895C60}"/>
              </a:ext>
            </a:extLst>
          </p:cNvPr>
          <p:cNvSpPr/>
          <p:nvPr userDrawn="1"/>
        </p:nvSpPr>
        <p:spPr>
          <a:xfrm flipV="1">
            <a:off x="105496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10" name="Rectangle: Top Corners Rounded 9">
            <a:extLst>
              <a:ext uri="{FF2B5EF4-FFF2-40B4-BE49-F238E27FC236}">
                <a16:creationId xmlns:a16="http://schemas.microsoft.com/office/drawing/2014/main" id="{B7018D48-F119-7144-CD74-AF05BDF7AE1F}"/>
              </a:ext>
            </a:extLst>
          </p:cNvPr>
          <p:cNvSpPr/>
          <p:nvPr userDrawn="1"/>
        </p:nvSpPr>
        <p:spPr>
          <a:xfrm>
            <a:off x="2188436" y="7082948"/>
            <a:ext cx="1057275" cy="1419225"/>
          </a:xfrm>
          <a:prstGeom prst="round2Same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39" name="Rectangle: Top Corners Rounded 38">
            <a:extLst>
              <a:ext uri="{FF2B5EF4-FFF2-40B4-BE49-F238E27FC236}">
                <a16:creationId xmlns:a16="http://schemas.microsoft.com/office/drawing/2014/main" id="{66DD2E36-F068-CC79-A046-ECA922CB3B3E}"/>
              </a:ext>
            </a:extLst>
          </p:cNvPr>
          <p:cNvSpPr/>
          <p:nvPr userDrawn="1"/>
        </p:nvSpPr>
        <p:spPr>
          <a:xfrm flipV="1">
            <a:off x="218843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0" name="Rectangle: Top Corners Rounded 39">
            <a:extLst>
              <a:ext uri="{FF2B5EF4-FFF2-40B4-BE49-F238E27FC236}">
                <a16:creationId xmlns:a16="http://schemas.microsoft.com/office/drawing/2014/main" id="{23779577-0B01-6DEB-EF28-55555153F645}"/>
              </a:ext>
            </a:extLst>
          </p:cNvPr>
          <p:cNvSpPr/>
          <p:nvPr userDrawn="1"/>
        </p:nvSpPr>
        <p:spPr>
          <a:xfrm>
            <a:off x="5588861" y="7082948"/>
            <a:ext cx="1057275" cy="1419225"/>
          </a:xfrm>
          <a:prstGeom prst="round2SameRect">
            <a:avLst/>
          </a:prstGeom>
          <a:solidFill>
            <a:srgbClr val="FDC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41" name="Rectangle: Top Corners Rounded 40">
            <a:extLst>
              <a:ext uri="{FF2B5EF4-FFF2-40B4-BE49-F238E27FC236}">
                <a16:creationId xmlns:a16="http://schemas.microsoft.com/office/drawing/2014/main" id="{3E886C0D-FEF2-9F39-B133-0FB4956E0E8E}"/>
              </a:ext>
            </a:extLst>
          </p:cNvPr>
          <p:cNvSpPr/>
          <p:nvPr userDrawn="1"/>
        </p:nvSpPr>
        <p:spPr>
          <a:xfrm flipV="1">
            <a:off x="558886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2" name="Rectangle: Top Corners Rounded 41">
            <a:extLst>
              <a:ext uri="{FF2B5EF4-FFF2-40B4-BE49-F238E27FC236}">
                <a16:creationId xmlns:a16="http://schemas.microsoft.com/office/drawing/2014/main" id="{B63D9C6B-8C02-BAC4-8B82-2DF57BE1B6B9}"/>
              </a:ext>
            </a:extLst>
          </p:cNvPr>
          <p:cNvSpPr/>
          <p:nvPr userDrawn="1"/>
        </p:nvSpPr>
        <p:spPr>
          <a:xfrm>
            <a:off x="6722336" y="7082948"/>
            <a:ext cx="1057275" cy="1419225"/>
          </a:xfrm>
          <a:prstGeom prst="round2SameRect">
            <a:avLst/>
          </a:prstGeom>
          <a:solidFill>
            <a:srgbClr val="FF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43" name="Rectangle: Top Corners Rounded 42">
            <a:extLst>
              <a:ext uri="{FF2B5EF4-FFF2-40B4-BE49-F238E27FC236}">
                <a16:creationId xmlns:a16="http://schemas.microsoft.com/office/drawing/2014/main" id="{0178E4A9-23D1-E5FC-4D1F-7D2ACC647B74}"/>
              </a:ext>
            </a:extLst>
          </p:cNvPr>
          <p:cNvSpPr/>
          <p:nvPr userDrawn="1"/>
        </p:nvSpPr>
        <p:spPr>
          <a:xfrm flipV="1">
            <a:off x="672233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4" name="Rectangle: Top Corners Rounded 43">
            <a:extLst>
              <a:ext uri="{FF2B5EF4-FFF2-40B4-BE49-F238E27FC236}">
                <a16:creationId xmlns:a16="http://schemas.microsoft.com/office/drawing/2014/main" id="{58B555EC-4F98-9553-6329-6AF3D381CE88}"/>
              </a:ext>
            </a:extLst>
          </p:cNvPr>
          <p:cNvSpPr/>
          <p:nvPr userDrawn="1"/>
        </p:nvSpPr>
        <p:spPr>
          <a:xfrm>
            <a:off x="4455386" y="7082948"/>
            <a:ext cx="1057275" cy="1419225"/>
          </a:xfrm>
          <a:prstGeom prst="round2SameRect">
            <a:avLst/>
          </a:prstGeom>
          <a:solidFill>
            <a:srgbClr val="424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45" name="Rectangle: Top Corners Rounded 44">
            <a:extLst>
              <a:ext uri="{FF2B5EF4-FFF2-40B4-BE49-F238E27FC236}">
                <a16:creationId xmlns:a16="http://schemas.microsoft.com/office/drawing/2014/main" id="{F81F20A9-3DAF-4D71-BC11-E44A75FCACF3}"/>
              </a:ext>
            </a:extLst>
          </p:cNvPr>
          <p:cNvSpPr/>
          <p:nvPr userDrawn="1"/>
        </p:nvSpPr>
        <p:spPr>
          <a:xfrm flipV="1">
            <a:off x="445538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6" name="Rectangle: Top Corners Rounded 45">
            <a:extLst>
              <a:ext uri="{FF2B5EF4-FFF2-40B4-BE49-F238E27FC236}">
                <a16:creationId xmlns:a16="http://schemas.microsoft.com/office/drawing/2014/main" id="{1B2FFD85-D412-3382-32B4-1FA86A7E6006}"/>
              </a:ext>
            </a:extLst>
          </p:cNvPr>
          <p:cNvSpPr/>
          <p:nvPr userDrawn="1"/>
        </p:nvSpPr>
        <p:spPr>
          <a:xfrm>
            <a:off x="3321911" y="7082948"/>
            <a:ext cx="1057275" cy="1419225"/>
          </a:xfrm>
          <a:prstGeom prst="round2SameRect">
            <a:avLst/>
          </a:prstGeom>
          <a:solidFill>
            <a:srgbClr val="A2D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47" name="Rectangle: Top Corners Rounded 46">
            <a:extLst>
              <a:ext uri="{FF2B5EF4-FFF2-40B4-BE49-F238E27FC236}">
                <a16:creationId xmlns:a16="http://schemas.microsoft.com/office/drawing/2014/main" id="{B1057744-5117-6002-9505-42E6440F4CB6}"/>
              </a:ext>
            </a:extLst>
          </p:cNvPr>
          <p:cNvSpPr/>
          <p:nvPr userDrawn="1"/>
        </p:nvSpPr>
        <p:spPr>
          <a:xfrm flipV="1">
            <a:off x="332191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8" name="Rectangle: Top Corners Rounded 47">
            <a:extLst>
              <a:ext uri="{FF2B5EF4-FFF2-40B4-BE49-F238E27FC236}">
                <a16:creationId xmlns:a16="http://schemas.microsoft.com/office/drawing/2014/main" id="{B8CFBDFA-3EBC-0264-0062-BA0010B3FB68}"/>
              </a:ext>
            </a:extLst>
          </p:cNvPr>
          <p:cNvSpPr/>
          <p:nvPr userDrawn="1"/>
        </p:nvSpPr>
        <p:spPr>
          <a:xfrm>
            <a:off x="7855811" y="7082948"/>
            <a:ext cx="1057275" cy="1419225"/>
          </a:xfrm>
          <a:prstGeom prst="round2SameRect">
            <a:avLst/>
          </a:prstGeom>
          <a:solidFill>
            <a:srgbClr val="DCEE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49" name="Rectangle: Top Corners Rounded 48">
            <a:extLst>
              <a:ext uri="{FF2B5EF4-FFF2-40B4-BE49-F238E27FC236}">
                <a16:creationId xmlns:a16="http://schemas.microsoft.com/office/drawing/2014/main" id="{BD6D568A-CBCA-69E3-D2A0-46C3C1FA0CAC}"/>
              </a:ext>
            </a:extLst>
          </p:cNvPr>
          <p:cNvSpPr/>
          <p:nvPr userDrawn="1"/>
        </p:nvSpPr>
        <p:spPr>
          <a:xfrm flipV="1">
            <a:off x="785581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50" name="Rectangle: Top Corners Rounded 49">
            <a:extLst>
              <a:ext uri="{FF2B5EF4-FFF2-40B4-BE49-F238E27FC236}">
                <a16:creationId xmlns:a16="http://schemas.microsoft.com/office/drawing/2014/main" id="{B217EEB3-F886-754B-83C3-622AEAB5CEDC}"/>
              </a:ext>
            </a:extLst>
          </p:cNvPr>
          <p:cNvSpPr/>
          <p:nvPr userDrawn="1"/>
        </p:nvSpPr>
        <p:spPr>
          <a:xfrm>
            <a:off x="8989286" y="7082948"/>
            <a:ext cx="1057275" cy="1419225"/>
          </a:xfrm>
          <a:prstGeom prst="round2SameRect">
            <a:avLst/>
          </a:prstGeom>
          <a:solidFill>
            <a:srgbClr val="EBEC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51" name="Rectangle: Top Corners Rounded 50">
            <a:extLst>
              <a:ext uri="{FF2B5EF4-FFF2-40B4-BE49-F238E27FC236}">
                <a16:creationId xmlns:a16="http://schemas.microsoft.com/office/drawing/2014/main" id="{44CD9990-A471-9807-0382-4E4BF6B3F894}"/>
              </a:ext>
            </a:extLst>
          </p:cNvPr>
          <p:cNvSpPr/>
          <p:nvPr userDrawn="1"/>
        </p:nvSpPr>
        <p:spPr>
          <a:xfrm flipV="1">
            <a:off x="898928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52" name="Rectangle: Top Corners Rounded 51">
            <a:extLst>
              <a:ext uri="{FF2B5EF4-FFF2-40B4-BE49-F238E27FC236}">
                <a16:creationId xmlns:a16="http://schemas.microsoft.com/office/drawing/2014/main" id="{0DCC6A65-4264-71C4-2F90-EC1F88699C38}"/>
              </a:ext>
            </a:extLst>
          </p:cNvPr>
          <p:cNvSpPr/>
          <p:nvPr userDrawn="1"/>
        </p:nvSpPr>
        <p:spPr>
          <a:xfrm>
            <a:off x="10122761" y="7082948"/>
            <a:ext cx="1057275" cy="1419225"/>
          </a:xfrm>
          <a:prstGeom prst="round2SameRect">
            <a:avLst/>
          </a:prstGeom>
          <a:solidFill>
            <a:srgbClr val="B5A1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53" name="Rectangle: Top Corners Rounded 52">
            <a:extLst>
              <a:ext uri="{FF2B5EF4-FFF2-40B4-BE49-F238E27FC236}">
                <a16:creationId xmlns:a16="http://schemas.microsoft.com/office/drawing/2014/main" id="{D9013CFE-AD52-B188-7B9E-A246E93ACBC6}"/>
              </a:ext>
            </a:extLst>
          </p:cNvPr>
          <p:cNvSpPr/>
          <p:nvPr userDrawn="1"/>
        </p:nvSpPr>
        <p:spPr>
          <a:xfrm flipV="1">
            <a:off x="1012276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C35F5384-1D52-720F-3F64-BF1DB9634A92}"/>
              </a:ext>
            </a:extLst>
          </p:cNvPr>
          <p:cNvSpPr txBox="1"/>
          <p:nvPr userDrawn="1"/>
        </p:nvSpPr>
        <p:spPr>
          <a:xfrm>
            <a:off x="-78514"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blue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#222245</a:t>
            </a:r>
          </a:p>
        </p:txBody>
      </p:sp>
      <p:sp>
        <p:nvSpPr>
          <p:cNvPr id="55" name="TextBox 54">
            <a:extLst>
              <a:ext uri="{FF2B5EF4-FFF2-40B4-BE49-F238E27FC236}">
                <a16:creationId xmlns:a16="http://schemas.microsoft.com/office/drawing/2014/main" id="{8B2636ED-4276-A78B-2AAB-22AF2E9FC93C}"/>
              </a:ext>
            </a:extLst>
          </p:cNvPr>
          <p:cNvSpPr txBox="1"/>
          <p:nvPr userDrawn="1"/>
        </p:nvSpPr>
        <p:spPr>
          <a:xfrm>
            <a:off x="105496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white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#ffffff</a:t>
            </a:r>
          </a:p>
        </p:txBody>
      </p:sp>
      <p:sp>
        <p:nvSpPr>
          <p:cNvPr id="56" name="TextBox 55">
            <a:extLst>
              <a:ext uri="{FF2B5EF4-FFF2-40B4-BE49-F238E27FC236}">
                <a16:creationId xmlns:a16="http://schemas.microsoft.com/office/drawing/2014/main" id="{A1A3133C-8511-6D19-F734-05421BFEC462}"/>
              </a:ext>
            </a:extLst>
          </p:cNvPr>
          <p:cNvSpPr txBox="1"/>
          <p:nvPr userDrawn="1"/>
        </p:nvSpPr>
        <p:spPr>
          <a:xfrm>
            <a:off x="2188434"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light </a:t>
            </a:r>
            <a:r>
              <a:rPr lang="nb-NO" sz="800" err="1">
                <a:latin typeface="Arial" panose="020B0604020202020204" pitchFamily="34" charset="0"/>
                <a:cs typeface="Arial" panose="020B0604020202020204" pitchFamily="34" charset="0"/>
              </a:rPr>
              <a:t>purple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#f3f3ff</a:t>
            </a:r>
          </a:p>
        </p:txBody>
      </p:sp>
      <p:sp>
        <p:nvSpPr>
          <p:cNvPr id="57" name="TextBox 56">
            <a:extLst>
              <a:ext uri="{FF2B5EF4-FFF2-40B4-BE49-F238E27FC236}">
                <a16:creationId xmlns:a16="http://schemas.microsoft.com/office/drawing/2014/main" id="{3E2B70BB-D8B8-433E-A793-77530C283CEF}"/>
              </a:ext>
            </a:extLst>
          </p:cNvPr>
          <p:cNvSpPr txBox="1"/>
          <p:nvPr userDrawn="1"/>
        </p:nvSpPr>
        <p:spPr>
          <a:xfrm>
            <a:off x="5582735"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yellow</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#fdc960</a:t>
            </a:r>
          </a:p>
        </p:txBody>
      </p:sp>
      <p:sp>
        <p:nvSpPr>
          <p:cNvPr id="58" name="TextBox 57">
            <a:extLst>
              <a:ext uri="{FF2B5EF4-FFF2-40B4-BE49-F238E27FC236}">
                <a16:creationId xmlns:a16="http://schemas.microsoft.com/office/drawing/2014/main" id="{CB4BC6BA-7557-D351-3E84-1239BF03D8FF}"/>
              </a:ext>
            </a:extLst>
          </p:cNvPr>
          <p:cNvSpPr txBox="1"/>
          <p:nvPr userDrawn="1"/>
        </p:nvSpPr>
        <p:spPr>
          <a:xfrm>
            <a:off x="664001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light </a:t>
            </a:r>
            <a:r>
              <a:rPr lang="nb-NO" sz="800" err="1">
                <a:latin typeface="Arial" panose="020B0604020202020204" pitchFamily="34" charset="0"/>
                <a:cs typeface="Arial" panose="020B0604020202020204" pitchFamily="34" charset="0"/>
              </a:rPr>
              <a:t>yellow</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#fff4dc</a:t>
            </a:r>
          </a:p>
        </p:txBody>
      </p:sp>
      <p:sp>
        <p:nvSpPr>
          <p:cNvPr id="59" name="TextBox 58">
            <a:extLst>
              <a:ext uri="{FF2B5EF4-FFF2-40B4-BE49-F238E27FC236}">
                <a16:creationId xmlns:a16="http://schemas.microsoft.com/office/drawing/2014/main" id="{B26C8A23-7FC8-9166-D33F-8D4225713970}"/>
              </a:ext>
            </a:extLst>
          </p:cNvPr>
          <p:cNvSpPr txBox="1"/>
          <p:nvPr userDrawn="1"/>
        </p:nvSpPr>
        <p:spPr>
          <a:xfrm>
            <a:off x="4455386"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spot </a:t>
            </a:r>
            <a:r>
              <a:rPr lang="nb-NO" sz="800" err="1">
                <a:latin typeface="Arial" panose="020B0604020202020204" pitchFamily="34" charset="0"/>
                <a:cs typeface="Arial" panose="020B0604020202020204" pitchFamily="34" charset="0"/>
              </a:rPr>
              <a:t>blue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#7979ff</a:t>
            </a:r>
          </a:p>
        </p:txBody>
      </p:sp>
      <p:sp>
        <p:nvSpPr>
          <p:cNvPr id="60" name="TextBox 59">
            <a:extLst>
              <a:ext uri="{FF2B5EF4-FFF2-40B4-BE49-F238E27FC236}">
                <a16:creationId xmlns:a16="http://schemas.microsoft.com/office/drawing/2014/main" id="{33D8E555-5005-72CD-00E6-D8EEC3E185FC}"/>
              </a:ext>
            </a:extLst>
          </p:cNvPr>
          <p:cNvSpPr txBox="1"/>
          <p:nvPr userDrawn="1"/>
        </p:nvSpPr>
        <p:spPr>
          <a:xfrm>
            <a:off x="332191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green</a:t>
            </a:r>
          </a:p>
          <a:p>
            <a:r>
              <a:rPr lang="nb-NO" sz="800">
                <a:latin typeface="Arial" panose="020B0604020202020204" pitchFamily="34" charset="0"/>
                <a:cs typeface="Arial" panose="020B0604020202020204" pitchFamily="34" charset="0"/>
              </a:rPr>
              <a:t>#a2d0a1</a:t>
            </a:r>
          </a:p>
        </p:txBody>
      </p:sp>
      <p:sp>
        <p:nvSpPr>
          <p:cNvPr id="61" name="TextBox 60">
            <a:extLst>
              <a:ext uri="{FF2B5EF4-FFF2-40B4-BE49-F238E27FC236}">
                <a16:creationId xmlns:a16="http://schemas.microsoft.com/office/drawing/2014/main" id="{1BF1E0F0-07CB-CD1C-382D-50755FBCEADC}"/>
              </a:ext>
            </a:extLst>
          </p:cNvPr>
          <p:cNvSpPr txBox="1"/>
          <p:nvPr userDrawn="1"/>
        </p:nvSpPr>
        <p:spPr>
          <a:xfrm>
            <a:off x="785581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light green</a:t>
            </a:r>
          </a:p>
          <a:p>
            <a:r>
              <a:rPr lang="nb-NO" sz="800">
                <a:latin typeface="Arial" panose="020B0604020202020204" pitchFamily="34" charset="0"/>
                <a:cs typeface="Arial" panose="020B0604020202020204" pitchFamily="34" charset="0"/>
              </a:rPr>
              <a:t>#dceedb</a:t>
            </a:r>
          </a:p>
        </p:txBody>
      </p:sp>
      <p:sp>
        <p:nvSpPr>
          <p:cNvPr id="62" name="TextBox 61">
            <a:extLst>
              <a:ext uri="{FF2B5EF4-FFF2-40B4-BE49-F238E27FC236}">
                <a16:creationId xmlns:a16="http://schemas.microsoft.com/office/drawing/2014/main" id="{81E3E394-709B-296B-7E72-1FBAF80E7499}"/>
              </a:ext>
            </a:extLst>
          </p:cNvPr>
          <p:cNvSpPr txBox="1"/>
          <p:nvPr userDrawn="1"/>
        </p:nvSpPr>
        <p:spPr>
          <a:xfrm>
            <a:off x="8989285"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grey</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#ebece8</a:t>
            </a:r>
          </a:p>
        </p:txBody>
      </p:sp>
      <p:sp>
        <p:nvSpPr>
          <p:cNvPr id="63" name="TextBox 62">
            <a:extLst>
              <a:ext uri="{FF2B5EF4-FFF2-40B4-BE49-F238E27FC236}">
                <a16:creationId xmlns:a16="http://schemas.microsoft.com/office/drawing/2014/main" id="{C4DC62D6-4A0E-538C-793B-33084FCA3D64}"/>
              </a:ext>
            </a:extLst>
          </p:cNvPr>
          <p:cNvSpPr txBox="1"/>
          <p:nvPr userDrawn="1"/>
        </p:nvSpPr>
        <p:spPr>
          <a:xfrm>
            <a:off x="10122760"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purple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#b5a1d0</a:t>
            </a:r>
          </a:p>
        </p:txBody>
      </p:sp>
      <p:sp>
        <p:nvSpPr>
          <p:cNvPr id="64" name="Rectangle: Top Corners Rounded 63">
            <a:extLst>
              <a:ext uri="{FF2B5EF4-FFF2-40B4-BE49-F238E27FC236}">
                <a16:creationId xmlns:a16="http://schemas.microsoft.com/office/drawing/2014/main" id="{A9EB1DC7-8167-62F9-0F5E-394A1FBCA9A7}"/>
              </a:ext>
            </a:extLst>
          </p:cNvPr>
          <p:cNvSpPr/>
          <p:nvPr userDrawn="1"/>
        </p:nvSpPr>
        <p:spPr>
          <a:xfrm>
            <a:off x="11256235" y="7082948"/>
            <a:ext cx="1057275" cy="1419225"/>
          </a:xfrm>
          <a:prstGeom prst="round2SameRect">
            <a:avLst/>
          </a:prstGeom>
          <a:solidFill>
            <a:srgbClr val="00FF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65" name="Rectangle: Top Corners Rounded 64">
            <a:extLst>
              <a:ext uri="{FF2B5EF4-FFF2-40B4-BE49-F238E27FC236}">
                <a16:creationId xmlns:a16="http://schemas.microsoft.com/office/drawing/2014/main" id="{314D0B3B-44EE-A0F1-CA2A-7B9E366F7B36}"/>
              </a:ext>
            </a:extLst>
          </p:cNvPr>
          <p:cNvSpPr/>
          <p:nvPr userDrawn="1"/>
        </p:nvSpPr>
        <p:spPr>
          <a:xfrm flipV="1">
            <a:off x="11256235"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B613A9DA-BC11-6334-2206-C85402144E21}"/>
              </a:ext>
            </a:extLst>
          </p:cNvPr>
          <p:cNvSpPr txBox="1"/>
          <p:nvPr userDrawn="1"/>
        </p:nvSpPr>
        <p:spPr>
          <a:xfrm>
            <a:off x="11256235"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spot green</a:t>
            </a:r>
          </a:p>
          <a:p>
            <a:r>
              <a:rPr lang="nb-NO" sz="800">
                <a:latin typeface="Arial" panose="020B0604020202020204" pitchFamily="34" charset="0"/>
                <a:cs typeface="Arial" panose="020B0604020202020204" pitchFamily="34" charset="0"/>
              </a:rPr>
              <a:t>#00ffb9</a:t>
            </a:r>
          </a:p>
        </p:txBody>
      </p:sp>
    </p:spTree>
    <p:extLst>
      <p:ext uri="{BB962C8B-B14F-4D97-AF65-F5344CB8AC3E}">
        <p14:creationId xmlns:p14="http://schemas.microsoft.com/office/powerpoint/2010/main" val="12339571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hf hdr="0" ftr="0" dt="0"/>
  <p:txStyles>
    <p:titleStyle>
      <a:lvl1pPr algn="l" defTabSz="914400" rtl="0" eaLnBrk="1" latinLnBrk="0" hangingPunct="1">
        <a:lnSpc>
          <a:spcPct val="90000"/>
        </a:lnSpc>
        <a:spcBef>
          <a:spcPct val="0"/>
        </a:spcBef>
        <a:buNone/>
        <a:defRPr sz="4400" b="1" kern="1200">
          <a:solidFill>
            <a:srgbClr val="22224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2224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224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224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224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22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761794EC-120E-BD8E-61E9-6A5A93FC13CD}"/>
              </a:ext>
            </a:extLst>
          </p:cNvPr>
          <p:cNvGraphicFramePr>
            <a:graphicFrameLocks noChangeAspect="1"/>
          </p:cNvGraphicFramePr>
          <p:nvPr userDrawn="1">
            <p:custDataLst>
              <p:tags r:id="rId6"/>
            </p:custDataLst>
            <p:extLst>
              <p:ext uri="{D42A27DB-BD31-4B8C-83A1-F6EECF244321}">
                <p14:modId xmlns:p14="http://schemas.microsoft.com/office/powerpoint/2010/main" val="1725932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04" imgH="405" progId="TCLayout.ActiveDocument.1">
                  <p:embed/>
                </p:oleObj>
              </mc:Choice>
              <mc:Fallback>
                <p:oleObj name="think-cell Slide" r:id="rId7" imgW="404" imgH="405" progId="TCLayout.ActiveDocument.1">
                  <p:embed/>
                  <p:pic>
                    <p:nvPicPr>
                      <p:cNvPr id="9" name="think-cell data - do not delete" hidden="1">
                        <a:extLst>
                          <a:ext uri="{FF2B5EF4-FFF2-40B4-BE49-F238E27FC236}">
                            <a16:creationId xmlns:a16="http://schemas.microsoft.com/office/drawing/2014/main" id="{761794EC-120E-BD8E-61E9-6A5A93FC13C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5" name="Bilde 4" descr="Et bilde som inneholder hvit, design&#10;&#10;Automatisk generert beskrivelse">
            <a:extLst>
              <a:ext uri="{FF2B5EF4-FFF2-40B4-BE49-F238E27FC236}">
                <a16:creationId xmlns:a16="http://schemas.microsoft.com/office/drawing/2014/main" id="{A40131B8-1FDA-E58F-C184-E2484CC6E67F}"/>
              </a:ext>
            </a:extLst>
          </p:cNvPr>
          <p:cNvPicPr>
            <a:picLocks noChangeAspect="1"/>
          </p:cNvPicPr>
          <p:nvPr userDrawn="1"/>
        </p:nvPicPr>
        <p:blipFill>
          <a:blip r:embed="rId9"/>
          <a:stretch>
            <a:fillRect/>
          </a:stretch>
        </p:blipFill>
        <p:spPr>
          <a:xfrm>
            <a:off x="0" y="0"/>
            <a:ext cx="12192000" cy="6858000"/>
          </a:xfrm>
          <a:prstGeom prst="rect">
            <a:avLst/>
          </a:prstGeom>
        </p:spPr>
      </p:pic>
      <p:sp>
        <p:nvSpPr>
          <p:cNvPr id="2" name="Rectangle: Top Corners Rounded 1">
            <a:extLst>
              <a:ext uri="{FF2B5EF4-FFF2-40B4-BE49-F238E27FC236}">
                <a16:creationId xmlns:a16="http://schemas.microsoft.com/office/drawing/2014/main" id="{70D38142-EB39-B1C1-805D-4E544EA6C51F}"/>
              </a:ext>
            </a:extLst>
          </p:cNvPr>
          <p:cNvSpPr/>
          <p:nvPr userDrawn="1"/>
        </p:nvSpPr>
        <p:spPr>
          <a:xfrm>
            <a:off x="-78514" y="7082948"/>
            <a:ext cx="1057275" cy="1419225"/>
          </a:xfrm>
          <a:prstGeom prst="round2SameRect">
            <a:avLst/>
          </a:prstGeom>
          <a:solidFill>
            <a:srgbClr val="2222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3" name="Rectangle: Top Corners Rounded 2">
            <a:extLst>
              <a:ext uri="{FF2B5EF4-FFF2-40B4-BE49-F238E27FC236}">
                <a16:creationId xmlns:a16="http://schemas.microsoft.com/office/drawing/2014/main" id="{1353965A-E8DE-CB3B-B987-36F89E91B083}"/>
              </a:ext>
            </a:extLst>
          </p:cNvPr>
          <p:cNvSpPr/>
          <p:nvPr userDrawn="1"/>
        </p:nvSpPr>
        <p:spPr>
          <a:xfrm flipV="1">
            <a:off x="-78514"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 name="Rectangle: Top Corners Rounded 3">
            <a:extLst>
              <a:ext uri="{FF2B5EF4-FFF2-40B4-BE49-F238E27FC236}">
                <a16:creationId xmlns:a16="http://schemas.microsoft.com/office/drawing/2014/main" id="{19802788-23EB-7612-54CC-75370000479B}"/>
              </a:ext>
            </a:extLst>
          </p:cNvPr>
          <p:cNvSpPr/>
          <p:nvPr userDrawn="1"/>
        </p:nvSpPr>
        <p:spPr>
          <a:xfrm>
            <a:off x="1054961" y="7082948"/>
            <a:ext cx="1057275" cy="1419225"/>
          </a:xfrm>
          <a:prstGeom prst="round2Same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6" name="Rectangle: Top Corners Rounded 5">
            <a:extLst>
              <a:ext uri="{FF2B5EF4-FFF2-40B4-BE49-F238E27FC236}">
                <a16:creationId xmlns:a16="http://schemas.microsoft.com/office/drawing/2014/main" id="{3330D15F-7DEB-E028-B70E-7CADFD895C60}"/>
              </a:ext>
            </a:extLst>
          </p:cNvPr>
          <p:cNvSpPr/>
          <p:nvPr userDrawn="1"/>
        </p:nvSpPr>
        <p:spPr>
          <a:xfrm flipV="1">
            <a:off x="105496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10" name="Rectangle: Top Corners Rounded 9">
            <a:extLst>
              <a:ext uri="{FF2B5EF4-FFF2-40B4-BE49-F238E27FC236}">
                <a16:creationId xmlns:a16="http://schemas.microsoft.com/office/drawing/2014/main" id="{B7018D48-F119-7144-CD74-AF05BDF7AE1F}"/>
              </a:ext>
            </a:extLst>
          </p:cNvPr>
          <p:cNvSpPr/>
          <p:nvPr userDrawn="1"/>
        </p:nvSpPr>
        <p:spPr>
          <a:xfrm>
            <a:off x="2188436" y="7082948"/>
            <a:ext cx="1057275" cy="1419225"/>
          </a:xfrm>
          <a:prstGeom prst="round2Same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39" name="Rectangle: Top Corners Rounded 38">
            <a:extLst>
              <a:ext uri="{FF2B5EF4-FFF2-40B4-BE49-F238E27FC236}">
                <a16:creationId xmlns:a16="http://schemas.microsoft.com/office/drawing/2014/main" id="{66DD2E36-F068-CC79-A046-ECA922CB3B3E}"/>
              </a:ext>
            </a:extLst>
          </p:cNvPr>
          <p:cNvSpPr/>
          <p:nvPr userDrawn="1"/>
        </p:nvSpPr>
        <p:spPr>
          <a:xfrm flipV="1">
            <a:off x="218843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0" name="Rectangle: Top Corners Rounded 39">
            <a:extLst>
              <a:ext uri="{FF2B5EF4-FFF2-40B4-BE49-F238E27FC236}">
                <a16:creationId xmlns:a16="http://schemas.microsoft.com/office/drawing/2014/main" id="{23779577-0B01-6DEB-EF28-55555153F645}"/>
              </a:ext>
            </a:extLst>
          </p:cNvPr>
          <p:cNvSpPr/>
          <p:nvPr userDrawn="1"/>
        </p:nvSpPr>
        <p:spPr>
          <a:xfrm>
            <a:off x="5588861" y="7082948"/>
            <a:ext cx="1057275" cy="1419225"/>
          </a:xfrm>
          <a:prstGeom prst="round2SameRect">
            <a:avLst/>
          </a:prstGeom>
          <a:solidFill>
            <a:srgbClr val="FDC9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41" name="Rectangle: Top Corners Rounded 40">
            <a:extLst>
              <a:ext uri="{FF2B5EF4-FFF2-40B4-BE49-F238E27FC236}">
                <a16:creationId xmlns:a16="http://schemas.microsoft.com/office/drawing/2014/main" id="{3E886C0D-FEF2-9F39-B133-0FB4956E0E8E}"/>
              </a:ext>
            </a:extLst>
          </p:cNvPr>
          <p:cNvSpPr/>
          <p:nvPr userDrawn="1"/>
        </p:nvSpPr>
        <p:spPr>
          <a:xfrm flipV="1">
            <a:off x="558886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2" name="Rectangle: Top Corners Rounded 41">
            <a:extLst>
              <a:ext uri="{FF2B5EF4-FFF2-40B4-BE49-F238E27FC236}">
                <a16:creationId xmlns:a16="http://schemas.microsoft.com/office/drawing/2014/main" id="{B63D9C6B-8C02-BAC4-8B82-2DF57BE1B6B9}"/>
              </a:ext>
            </a:extLst>
          </p:cNvPr>
          <p:cNvSpPr/>
          <p:nvPr userDrawn="1"/>
        </p:nvSpPr>
        <p:spPr>
          <a:xfrm>
            <a:off x="6722336" y="7082948"/>
            <a:ext cx="1057275" cy="1419225"/>
          </a:xfrm>
          <a:prstGeom prst="round2SameRect">
            <a:avLst/>
          </a:prstGeom>
          <a:solidFill>
            <a:srgbClr val="FF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43" name="Rectangle: Top Corners Rounded 42">
            <a:extLst>
              <a:ext uri="{FF2B5EF4-FFF2-40B4-BE49-F238E27FC236}">
                <a16:creationId xmlns:a16="http://schemas.microsoft.com/office/drawing/2014/main" id="{0178E4A9-23D1-E5FC-4D1F-7D2ACC647B74}"/>
              </a:ext>
            </a:extLst>
          </p:cNvPr>
          <p:cNvSpPr/>
          <p:nvPr userDrawn="1"/>
        </p:nvSpPr>
        <p:spPr>
          <a:xfrm flipV="1">
            <a:off x="672233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4" name="Rectangle: Top Corners Rounded 43">
            <a:extLst>
              <a:ext uri="{FF2B5EF4-FFF2-40B4-BE49-F238E27FC236}">
                <a16:creationId xmlns:a16="http://schemas.microsoft.com/office/drawing/2014/main" id="{58B555EC-4F98-9553-6329-6AF3D381CE88}"/>
              </a:ext>
            </a:extLst>
          </p:cNvPr>
          <p:cNvSpPr/>
          <p:nvPr userDrawn="1"/>
        </p:nvSpPr>
        <p:spPr>
          <a:xfrm>
            <a:off x="4455386" y="7082948"/>
            <a:ext cx="1057275" cy="1419225"/>
          </a:xfrm>
          <a:prstGeom prst="round2SameRect">
            <a:avLst/>
          </a:prstGeom>
          <a:solidFill>
            <a:srgbClr val="424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45" name="Rectangle: Top Corners Rounded 44">
            <a:extLst>
              <a:ext uri="{FF2B5EF4-FFF2-40B4-BE49-F238E27FC236}">
                <a16:creationId xmlns:a16="http://schemas.microsoft.com/office/drawing/2014/main" id="{F81F20A9-3DAF-4D71-BC11-E44A75FCACF3}"/>
              </a:ext>
            </a:extLst>
          </p:cNvPr>
          <p:cNvSpPr/>
          <p:nvPr userDrawn="1"/>
        </p:nvSpPr>
        <p:spPr>
          <a:xfrm flipV="1">
            <a:off x="445538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6" name="Rectangle: Top Corners Rounded 45">
            <a:extLst>
              <a:ext uri="{FF2B5EF4-FFF2-40B4-BE49-F238E27FC236}">
                <a16:creationId xmlns:a16="http://schemas.microsoft.com/office/drawing/2014/main" id="{1B2FFD85-D412-3382-32B4-1FA86A7E6006}"/>
              </a:ext>
            </a:extLst>
          </p:cNvPr>
          <p:cNvSpPr/>
          <p:nvPr userDrawn="1"/>
        </p:nvSpPr>
        <p:spPr>
          <a:xfrm>
            <a:off x="3321911" y="7082948"/>
            <a:ext cx="1057275" cy="1419225"/>
          </a:xfrm>
          <a:prstGeom prst="round2SameRect">
            <a:avLst/>
          </a:prstGeom>
          <a:solidFill>
            <a:srgbClr val="A2D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47" name="Rectangle: Top Corners Rounded 46">
            <a:extLst>
              <a:ext uri="{FF2B5EF4-FFF2-40B4-BE49-F238E27FC236}">
                <a16:creationId xmlns:a16="http://schemas.microsoft.com/office/drawing/2014/main" id="{B1057744-5117-6002-9505-42E6440F4CB6}"/>
              </a:ext>
            </a:extLst>
          </p:cNvPr>
          <p:cNvSpPr/>
          <p:nvPr userDrawn="1"/>
        </p:nvSpPr>
        <p:spPr>
          <a:xfrm flipV="1">
            <a:off x="332191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48" name="Rectangle: Top Corners Rounded 47">
            <a:extLst>
              <a:ext uri="{FF2B5EF4-FFF2-40B4-BE49-F238E27FC236}">
                <a16:creationId xmlns:a16="http://schemas.microsoft.com/office/drawing/2014/main" id="{B8CFBDFA-3EBC-0264-0062-BA0010B3FB68}"/>
              </a:ext>
            </a:extLst>
          </p:cNvPr>
          <p:cNvSpPr/>
          <p:nvPr userDrawn="1"/>
        </p:nvSpPr>
        <p:spPr>
          <a:xfrm>
            <a:off x="7855811" y="7082948"/>
            <a:ext cx="1057275" cy="1419225"/>
          </a:xfrm>
          <a:prstGeom prst="round2SameRect">
            <a:avLst/>
          </a:prstGeom>
          <a:solidFill>
            <a:srgbClr val="DCEE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49" name="Rectangle: Top Corners Rounded 48">
            <a:extLst>
              <a:ext uri="{FF2B5EF4-FFF2-40B4-BE49-F238E27FC236}">
                <a16:creationId xmlns:a16="http://schemas.microsoft.com/office/drawing/2014/main" id="{BD6D568A-CBCA-69E3-D2A0-46C3C1FA0CAC}"/>
              </a:ext>
            </a:extLst>
          </p:cNvPr>
          <p:cNvSpPr/>
          <p:nvPr userDrawn="1"/>
        </p:nvSpPr>
        <p:spPr>
          <a:xfrm flipV="1">
            <a:off x="785581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50" name="Rectangle: Top Corners Rounded 49">
            <a:extLst>
              <a:ext uri="{FF2B5EF4-FFF2-40B4-BE49-F238E27FC236}">
                <a16:creationId xmlns:a16="http://schemas.microsoft.com/office/drawing/2014/main" id="{B217EEB3-F886-754B-83C3-622AEAB5CEDC}"/>
              </a:ext>
            </a:extLst>
          </p:cNvPr>
          <p:cNvSpPr/>
          <p:nvPr userDrawn="1"/>
        </p:nvSpPr>
        <p:spPr>
          <a:xfrm>
            <a:off x="8989286" y="7082948"/>
            <a:ext cx="1057275" cy="1419225"/>
          </a:xfrm>
          <a:prstGeom prst="round2SameRect">
            <a:avLst/>
          </a:prstGeom>
          <a:solidFill>
            <a:srgbClr val="EBEC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51" name="Rectangle: Top Corners Rounded 50">
            <a:extLst>
              <a:ext uri="{FF2B5EF4-FFF2-40B4-BE49-F238E27FC236}">
                <a16:creationId xmlns:a16="http://schemas.microsoft.com/office/drawing/2014/main" id="{44CD9990-A471-9807-0382-4E4BF6B3F894}"/>
              </a:ext>
            </a:extLst>
          </p:cNvPr>
          <p:cNvSpPr/>
          <p:nvPr userDrawn="1"/>
        </p:nvSpPr>
        <p:spPr>
          <a:xfrm flipV="1">
            <a:off x="8989286"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52" name="Rectangle: Top Corners Rounded 51">
            <a:extLst>
              <a:ext uri="{FF2B5EF4-FFF2-40B4-BE49-F238E27FC236}">
                <a16:creationId xmlns:a16="http://schemas.microsoft.com/office/drawing/2014/main" id="{0DCC6A65-4264-71C4-2F90-EC1F88699C38}"/>
              </a:ext>
            </a:extLst>
          </p:cNvPr>
          <p:cNvSpPr/>
          <p:nvPr userDrawn="1"/>
        </p:nvSpPr>
        <p:spPr>
          <a:xfrm>
            <a:off x="10122761" y="7082948"/>
            <a:ext cx="1057275" cy="1419225"/>
          </a:xfrm>
          <a:prstGeom prst="round2SameRect">
            <a:avLst/>
          </a:prstGeom>
          <a:solidFill>
            <a:srgbClr val="B5A1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53" name="Rectangle: Top Corners Rounded 52">
            <a:extLst>
              <a:ext uri="{FF2B5EF4-FFF2-40B4-BE49-F238E27FC236}">
                <a16:creationId xmlns:a16="http://schemas.microsoft.com/office/drawing/2014/main" id="{D9013CFE-AD52-B188-7B9E-A246E93ACBC6}"/>
              </a:ext>
            </a:extLst>
          </p:cNvPr>
          <p:cNvSpPr/>
          <p:nvPr userDrawn="1"/>
        </p:nvSpPr>
        <p:spPr>
          <a:xfrm flipV="1">
            <a:off x="10122761"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C35F5384-1D52-720F-3F64-BF1DB9634A92}"/>
              </a:ext>
            </a:extLst>
          </p:cNvPr>
          <p:cNvSpPr txBox="1"/>
          <p:nvPr userDrawn="1"/>
        </p:nvSpPr>
        <p:spPr>
          <a:xfrm>
            <a:off x="-78514"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blue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#222245</a:t>
            </a:r>
          </a:p>
        </p:txBody>
      </p:sp>
      <p:sp>
        <p:nvSpPr>
          <p:cNvPr id="55" name="TextBox 54">
            <a:extLst>
              <a:ext uri="{FF2B5EF4-FFF2-40B4-BE49-F238E27FC236}">
                <a16:creationId xmlns:a16="http://schemas.microsoft.com/office/drawing/2014/main" id="{8B2636ED-4276-A78B-2AAB-22AF2E9FC93C}"/>
              </a:ext>
            </a:extLst>
          </p:cNvPr>
          <p:cNvSpPr txBox="1"/>
          <p:nvPr userDrawn="1"/>
        </p:nvSpPr>
        <p:spPr>
          <a:xfrm>
            <a:off x="105496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white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#ffffff</a:t>
            </a:r>
          </a:p>
        </p:txBody>
      </p:sp>
      <p:sp>
        <p:nvSpPr>
          <p:cNvPr id="56" name="TextBox 55">
            <a:extLst>
              <a:ext uri="{FF2B5EF4-FFF2-40B4-BE49-F238E27FC236}">
                <a16:creationId xmlns:a16="http://schemas.microsoft.com/office/drawing/2014/main" id="{A1A3133C-8511-6D19-F734-05421BFEC462}"/>
              </a:ext>
            </a:extLst>
          </p:cNvPr>
          <p:cNvSpPr txBox="1"/>
          <p:nvPr userDrawn="1"/>
        </p:nvSpPr>
        <p:spPr>
          <a:xfrm>
            <a:off x="2188434"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light </a:t>
            </a:r>
            <a:r>
              <a:rPr lang="nb-NO" sz="800" err="1">
                <a:latin typeface="Arial" panose="020B0604020202020204" pitchFamily="34" charset="0"/>
                <a:cs typeface="Arial" panose="020B0604020202020204" pitchFamily="34" charset="0"/>
              </a:rPr>
              <a:t>purple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#f3f3ff</a:t>
            </a:r>
          </a:p>
        </p:txBody>
      </p:sp>
      <p:sp>
        <p:nvSpPr>
          <p:cNvPr id="57" name="TextBox 56">
            <a:extLst>
              <a:ext uri="{FF2B5EF4-FFF2-40B4-BE49-F238E27FC236}">
                <a16:creationId xmlns:a16="http://schemas.microsoft.com/office/drawing/2014/main" id="{3E2B70BB-D8B8-433E-A793-77530C283CEF}"/>
              </a:ext>
            </a:extLst>
          </p:cNvPr>
          <p:cNvSpPr txBox="1"/>
          <p:nvPr userDrawn="1"/>
        </p:nvSpPr>
        <p:spPr>
          <a:xfrm>
            <a:off x="5582735"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yellow</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#fdc960</a:t>
            </a:r>
          </a:p>
        </p:txBody>
      </p:sp>
      <p:sp>
        <p:nvSpPr>
          <p:cNvPr id="58" name="TextBox 57">
            <a:extLst>
              <a:ext uri="{FF2B5EF4-FFF2-40B4-BE49-F238E27FC236}">
                <a16:creationId xmlns:a16="http://schemas.microsoft.com/office/drawing/2014/main" id="{CB4BC6BA-7557-D351-3E84-1239BF03D8FF}"/>
              </a:ext>
            </a:extLst>
          </p:cNvPr>
          <p:cNvSpPr txBox="1"/>
          <p:nvPr userDrawn="1"/>
        </p:nvSpPr>
        <p:spPr>
          <a:xfrm>
            <a:off x="664001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light </a:t>
            </a:r>
            <a:r>
              <a:rPr lang="nb-NO" sz="800" err="1">
                <a:latin typeface="Arial" panose="020B0604020202020204" pitchFamily="34" charset="0"/>
                <a:cs typeface="Arial" panose="020B0604020202020204" pitchFamily="34" charset="0"/>
              </a:rPr>
              <a:t>yellow</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#fff4dc</a:t>
            </a:r>
          </a:p>
        </p:txBody>
      </p:sp>
      <p:sp>
        <p:nvSpPr>
          <p:cNvPr id="59" name="TextBox 58">
            <a:extLst>
              <a:ext uri="{FF2B5EF4-FFF2-40B4-BE49-F238E27FC236}">
                <a16:creationId xmlns:a16="http://schemas.microsoft.com/office/drawing/2014/main" id="{B26C8A23-7FC8-9166-D33F-8D4225713970}"/>
              </a:ext>
            </a:extLst>
          </p:cNvPr>
          <p:cNvSpPr txBox="1"/>
          <p:nvPr userDrawn="1"/>
        </p:nvSpPr>
        <p:spPr>
          <a:xfrm>
            <a:off x="4455386"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spot </a:t>
            </a:r>
            <a:r>
              <a:rPr lang="nb-NO" sz="800" err="1">
                <a:latin typeface="Arial" panose="020B0604020202020204" pitchFamily="34" charset="0"/>
                <a:cs typeface="Arial" panose="020B0604020202020204" pitchFamily="34" charset="0"/>
              </a:rPr>
              <a:t>blue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#7979ff</a:t>
            </a:r>
          </a:p>
        </p:txBody>
      </p:sp>
      <p:sp>
        <p:nvSpPr>
          <p:cNvPr id="60" name="TextBox 59">
            <a:extLst>
              <a:ext uri="{FF2B5EF4-FFF2-40B4-BE49-F238E27FC236}">
                <a16:creationId xmlns:a16="http://schemas.microsoft.com/office/drawing/2014/main" id="{33D8E555-5005-72CD-00E6-D8EEC3E185FC}"/>
              </a:ext>
            </a:extLst>
          </p:cNvPr>
          <p:cNvSpPr txBox="1"/>
          <p:nvPr userDrawn="1"/>
        </p:nvSpPr>
        <p:spPr>
          <a:xfrm>
            <a:off x="332191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green</a:t>
            </a:r>
          </a:p>
          <a:p>
            <a:r>
              <a:rPr lang="nb-NO" sz="800">
                <a:latin typeface="Arial" panose="020B0604020202020204" pitchFamily="34" charset="0"/>
                <a:cs typeface="Arial" panose="020B0604020202020204" pitchFamily="34" charset="0"/>
              </a:rPr>
              <a:t>#a2d0a1</a:t>
            </a:r>
          </a:p>
        </p:txBody>
      </p:sp>
      <p:sp>
        <p:nvSpPr>
          <p:cNvPr id="61" name="TextBox 60">
            <a:extLst>
              <a:ext uri="{FF2B5EF4-FFF2-40B4-BE49-F238E27FC236}">
                <a16:creationId xmlns:a16="http://schemas.microsoft.com/office/drawing/2014/main" id="{1BF1E0F0-07CB-CD1C-382D-50755FBCEADC}"/>
              </a:ext>
            </a:extLst>
          </p:cNvPr>
          <p:cNvSpPr txBox="1"/>
          <p:nvPr userDrawn="1"/>
        </p:nvSpPr>
        <p:spPr>
          <a:xfrm>
            <a:off x="7855811"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light green</a:t>
            </a:r>
          </a:p>
          <a:p>
            <a:r>
              <a:rPr lang="nb-NO" sz="800">
                <a:latin typeface="Arial" panose="020B0604020202020204" pitchFamily="34" charset="0"/>
                <a:cs typeface="Arial" panose="020B0604020202020204" pitchFamily="34" charset="0"/>
              </a:rPr>
              <a:t>#dceedb</a:t>
            </a:r>
          </a:p>
        </p:txBody>
      </p:sp>
      <p:sp>
        <p:nvSpPr>
          <p:cNvPr id="62" name="TextBox 61">
            <a:extLst>
              <a:ext uri="{FF2B5EF4-FFF2-40B4-BE49-F238E27FC236}">
                <a16:creationId xmlns:a16="http://schemas.microsoft.com/office/drawing/2014/main" id="{81E3E394-709B-296B-7E72-1FBAF80E7499}"/>
              </a:ext>
            </a:extLst>
          </p:cNvPr>
          <p:cNvSpPr txBox="1"/>
          <p:nvPr userDrawn="1"/>
        </p:nvSpPr>
        <p:spPr>
          <a:xfrm>
            <a:off x="8989285"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grey</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#ebece8</a:t>
            </a:r>
          </a:p>
        </p:txBody>
      </p:sp>
      <p:sp>
        <p:nvSpPr>
          <p:cNvPr id="63" name="TextBox 62">
            <a:extLst>
              <a:ext uri="{FF2B5EF4-FFF2-40B4-BE49-F238E27FC236}">
                <a16:creationId xmlns:a16="http://schemas.microsoft.com/office/drawing/2014/main" id="{C4DC62D6-4A0E-538C-793B-33084FCA3D64}"/>
              </a:ext>
            </a:extLst>
          </p:cNvPr>
          <p:cNvSpPr txBox="1"/>
          <p:nvPr userDrawn="1"/>
        </p:nvSpPr>
        <p:spPr>
          <a:xfrm>
            <a:off x="10122760"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a:t>
            </a:r>
            <a:r>
              <a:rPr lang="nb-NO" sz="800" err="1">
                <a:latin typeface="Arial" panose="020B0604020202020204" pitchFamily="34" charset="0"/>
                <a:cs typeface="Arial" panose="020B0604020202020204" pitchFamily="34" charset="0"/>
              </a:rPr>
              <a:t>purple</a:t>
            </a:r>
            <a:endParaRPr lang="nb-NO" sz="800">
              <a:latin typeface="Arial" panose="020B0604020202020204" pitchFamily="34" charset="0"/>
              <a:cs typeface="Arial" panose="020B0604020202020204" pitchFamily="34" charset="0"/>
            </a:endParaRPr>
          </a:p>
          <a:p>
            <a:r>
              <a:rPr lang="nb-NO" sz="800">
                <a:latin typeface="Arial" panose="020B0604020202020204" pitchFamily="34" charset="0"/>
                <a:cs typeface="Arial" panose="020B0604020202020204" pitchFamily="34" charset="0"/>
              </a:rPr>
              <a:t>#b5a1d0</a:t>
            </a:r>
          </a:p>
        </p:txBody>
      </p:sp>
      <p:sp>
        <p:nvSpPr>
          <p:cNvPr id="64" name="Rectangle: Top Corners Rounded 63">
            <a:extLst>
              <a:ext uri="{FF2B5EF4-FFF2-40B4-BE49-F238E27FC236}">
                <a16:creationId xmlns:a16="http://schemas.microsoft.com/office/drawing/2014/main" id="{A9EB1DC7-8167-62F9-0F5E-394A1FBCA9A7}"/>
              </a:ext>
            </a:extLst>
          </p:cNvPr>
          <p:cNvSpPr/>
          <p:nvPr userDrawn="1"/>
        </p:nvSpPr>
        <p:spPr>
          <a:xfrm>
            <a:off x="11256235" y="7082948"/>
            <a:ext cx="1057275" cy="1419225"/>
          </a:xfrm>
          <a:prstGeom prst="round2SameRect">
            <a:avLst/>
          </a:prstGeom>
          <a:solidFill>
            <a:srgbClr val="00FF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cs typeface="Arial" panose="020B0604020202020204" pitchFamily="34" charset="0"/>
            </a:endParaRPr>
          </a:p>
        </p:txBody>
      </p:sp>
      <p:sp>
        <p:nvSpPr>
          <p:cNvPr id="65" name="Rectangle: Top Corners Rounded 64">
            <a:extLst>
              <a:ext uri="{FF2B5EF4-FFF2-40B4-BE49-F238E27FC236}">
                <a16:creationId xmlns:a16="http://schemas.microsoft.com/office/drawing/2014/main" id="{314D0B3B-44EE-A0F1-CA2A-7B9E366F7B36}"/>
              </a:ext>
            </a:extLst>
          </p:cNvPr>
          <p:cNvSpPr/>
          <p:nvPr userDrawn="1"/>
        </p:nvSpPr>
        <p:spPr>
          <a:xfrm flipV="1">
            <a:off x="11256235" y="8502171"/>
            <a:ext cx="1057275" cy="685801"/>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800">
              <a:solidFill>
                <a:schemeClr val="tx1"/>
              </a:solidFill>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B613A9DA-BC11-6334-2206-C85402144E21}"/>
              </a:ext>
            </a:extLst>
          </p:cNvPr>
          <p:cNvSpPr txBox="1"/>
          <p:nvPr userDrawn="1"/>
        </p:nvSpPr>
        <p:spPr>
          <a:xfrm>
            <a:off x="11256235" y="8676063"/>
            <a:ext cx="1057275" cy="338554"/>
          </a:xfrm>
          <a:prstGeom prst="rect">
            <a:avLst/>
          </a:prstGeom>
          <a:noFill/>
        </p:spPr>
        <p:txBody>
          <a:bodyPr wrap="square" lIns="144000" rtlCol="0">
            <a:spAutoFit/>
          </a:bodyPr>
          <a:lstStyle/>
          <a:p>
            <a:r>
              <a:rPr lang="nb-NO" sz="800">
                <a:latin typeface="Arial" panose="020B0604020202020204" pitchFamily="34" charset="0"/>
                <a:cs typeface="Arial" panose="020B0604020202020204" pitchFamily="34" charset="0"/>
              </a:rPr>
              <a:t>G spot green</a:t>
            </a:r>
          </a:p>
          <a:p>
            <a:r>
              <a:rPr lang="nb-NO" sz="800">
                <a:latin typeface="Arial" panose="020B0604020202020204" pitchFamily="34" charset="0"/>
                <a:cs typeface="Arial" panose="020B0604020202020204" pitchFamily="34" charset="0"/>
              </a:rPr>
              <a:t>#00ffb9</a:t>
            </a:r>
          </a:p>
        </p:txBody>
      </p:sp>
    </p:spTree>
    <p:extLst>
      <p:ext uri="{BB962C8B-B14F-4D97-AF65-F5344CB8AC3E}">
        <p14:creationId xmlns:p14="http://schemas.microsoft.com/office/powerpoint/2010/main" val="42485703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hf hdr="0" ftr="0" dt="0"/>
  <p:txStyles>
    <p:titleStyle>
      <a:lvl1pPr algn="l" defTabSz="914400" rtl="0" eaLnBrk="1" latinLnBrk="0" hangingPunct="1">
        <a:lnSpc>
          <a:spcPct val="90000"/>
        </a:lnSpc>
        <a:spcBef>
          <a:spcPct val="0"/>
        </a:spcBef>
        <a:buNone/>
        <a:defRPr sz="4400" b="1" kern="1200">
          <a:solidFill>
            <a:srgbClr val="22224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2224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224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224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224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22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2.emf"/><Relationship Id="rId4" Type="http://schemas.openxmlformats.org/officeDocument/2006/relationships/oleObject" Target="../embeddings/oleObject27.bin"/></Relationships>
</file>

<file path=ppt/slides/_rels/slide10.xml.rels><?xml version="1.0" encoding="UTF-8" standalone="yes"?>
<Relationships xmlns="http://schemas.openxmlformats.org/package/2006/relationships"><Relationship Id="rId13" Type="http://schemas.openxmlformats.org/officeDocument/2006/relationships/diagramLayout" Target="../diagrams/layout16.xml"/><Relationship Id="rId18" Type="http://schemas.openxmlformats.org/officeDocument/2006/relationships/diagramLayout" Target="../diagrams/layout17.xml"/><Relationship Id="rId26" Type="http://schemas.microsoft.com/office/2007/relationships/diagramDrawing" Target="../diagrams/drawing18.xml"/><Relationship Id="rId3" Type="http://schemas.openxmlformats.org/officeDocument/2006/relationships/diagramLayout" Target="../diagrams/layout14.xml"/><Relationship Id="rId21" Type="http://schemas.microsoft.com/office/2007/relationships/diagramDrawing" Target="../diagrams/drawing17.xml"/><Relationship Id="rId34" Type="http://schemas.openxmlformats.org/officeDocument/2006/relationships/image" Target="../media/image23.png"/><Relationship Id="rId7" Type="http://schemas.openxmlformats.org/officeDocument/2006/relationships/diagramData" Target="../diagrams/data15.xml"/><Relationship Id="rId12" Type="http://schemas.openxmlformats.org/officeDocument/2006/relationships/diagramData" Target="../diagrams/data16.xml"/><Relationship Id="rId17" Type="http://schemas.openxmlformats.org/officeDocument/2006/relationships/diagramData" Target="../diagrams/data17.xml"/><Relationship Id="rId25" Type="http://schemas.openxmlformats.org/officeDocument/2006/relationships/diagramColors" Target="../diagrams/colors18.xml"/><Relationship Id="rId33" Type="http://schemas.openxmlformats.org/officeDocument/2006/relationships/image" Target="../media/image22.png"/><Relationship Id="rId2" Type="http://schemas.openxmlformats.org/officeDocument/2006/relationships/diagramData" Target="../diagrams/data14.xml"/><Relationship Id="rId16" Type="http://schemas.microsoft.com/office/2007/relationships/diagramDrawing" Target="../diagrams/drawing16.xml"/><Relationship Id="rId20" Type="http://schemas.openxmlformats.org/officeDocument/2006/relationships/diagramColors" Target="../diagrams/colors17.xml"/><Relationship Id="rId29" Type="http://schemas.openxmlformats.org/officeDocument/2006/relationships/diagramQuickStyle" Target="../diagrams/quickStyle19.xml"/><Relationship Id="rId1" Type="http://schemas.openxmlformats.org/officeDocument/2006/relationships/slideLayout" Target="../slideLayouts/slideLayout10.xml"/><Relationship Id="rId6" Type="http://schemas.microsoft.com/office/2007/relationships/diagramDrawing" Target="../diagrams/drawing14.xml"/><Relationship Id="rId11" Type="http://schemas.microsoft.com/office/2007/relationships/diagramDrawing" Target="../diagrams/drawing15.xml"/><Relationship Id="rId24" Type="http://schemas.openxmlformats.org/officeDocument/2006/relationships/diagramQuickStyle" Target="../diagrams/quickStyle18.xml"/><Relationship Id="rId32" Type="http://schemas.openxmlformats.org/officeDocument/2006/relationships/image" Target="../media/image21.png"/><Relationship Id="rId5" Type="http://schemas.openxmlformats.org/officeDocument/2006/relationships/diagramColors" Target="../diagrams/colors14.xml"/><Relationship Id="rId15" Type="http://schemas.openxmlformats.org/officeDocument/2006/relationships/diagramColors" Target="../diagrams/colors16.xml"/><Relationship Id="rId23" Type="http://schemas.openxmlformats.org/officeDocument/2006/relationships/diagramLayout" Target="../diagrams/layout18.xml"/><Relationship Id="rId28" Type="http://schemas.openxmlformats.org/officeDocument/2006/relationships/diagramLayout" Target="../diagrams/layout19.xml"/><Relationship Id="rId10" Type="http://schemas.openxmlformats.org/officeDocument/2006/relationships/diagramColors" Target="../diagrams/colors15.xml"/><Relationship Id="rId19" Type="http://schemas.openxmlformats.org/officeDocument/2006/relationships/diagramQuickStyle" Target="../diagrams/quickStyle17.xml"/><Relationship Id="rId31" Type="http://schemas.microsoft.com/office/2007/relationships/diagramDrawing" Target="../diagrams/drawing19.xml"/><Relationship Id="rId4" Type="http://schemas.openxmlformats.org/officeDocument/2006/relationships/diagramQuickStyle" Target="../diagrams/quickStyle14.xml"/><Relationship Id="rId9" Type="http://schemas.openxmlformats.org/officeDocument/2006/relationships/diagramQuickStyle" Target="../diagrams/quickStyle15.xml"/><Relationship Id="rId14" Type="http://schemas.openxmlformats.org/officeDocument/2006/relationships/diagramQuickStyle" Target="../diagrams/quickStyle16.xml"/><Relationship Id="rId22" Type="http://schemas.openxmlformats.org/officeDocument/2006/relationships/diagramData" Target="../diagrams/data18.xml"/><Relationship Id="rId27" Type="http://schemas.openxmlformats.org/officeDocument/2006/relationships/diagramData" Target="../diagrams/data19.xml"/><Relationship Id="rId30" Type="http://schemas.openxmlformats.org/officeDocument/2006/relationships/diagramColors" Target="../diagrams/colors19.xml"/><Relationship Id="rId8" Type="http://schemas.openxmlformats.org/officeDocument/2006/relationships/diagramLayout" Target="../diagrams/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3" Type="http://schemas.openxmlformats.org/officeDocument/2006/relationships/notesSlide" Target="../notesSlides/notesSlide3.xml"/><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 Type="http://schemas.openxmlformats.org/officeDocument/2006/relationships/slideLayout" Target="../slideLayouts/slideLayout10.xml"/><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tags" Target="../tags/tag30.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1.emf"/><Relationship Id="rId15" Type="http://schemas.microsoft.com/office/2007/relationships/diagramDrawing" Target="../diagrams/drawing2.xml"/><Relationship Id="rId10" Type="http://schemas.microsoft.com/office/2007/relationships/diagramDrawing" Target="../diagrams/drawing1.xml"/><Relationship Id="rId19" Type="http://schemas.openxmlformats.org/officeDocument/2006/relationships/diagramColors" Target="../diagrams/colors3.xml"/><Relationship Id="rId4" Type="http://schemas.openxmlformats.org/officeDocument/2006/relationships/oleObject" Target="../embeddings/oleObject29.bin"/><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18" Type="http://schemas.openxmlformats.org/officeDocument/2006/relationships/diagramQuickStyle" Target="../diagrams/quickStyle6.xml"/><Relationship Id="rId3" Type="http://schemas.openxmlformats.org/officeDocument/2006/relationships/notesSlide" Target="../notesSlides/notesSlide4.xml"/><Relationship Id="rId7" Type="http://schemas.openxmlformats.org/officeDocument/2006/relationships/diagramLayout" Target="../diagrams/layout4.xml"/><Relationship Id="rId12" Type="http://schemas.openxmlformats.org/officeDocument/2006/relationships/diagramLayout" Target="../diagrams/layout5.xml"/><Relationship Id="rId17" Type="http://schemas.openxmlformats.org/officeDocument/2006/relationships/diagramLayout" Target="../diagrams/layout6.xml"/><Relationship Id="rId2" Type="http://schemas.openxmlformats.org/officeDocument/2006/relationships/slideLayout" Target="../slideLayouts/slideLayout10.xml"/><Relationship Id="rId16" Type="http://schemas.openxmlformats.org/officeDocument/2006/relationships/diagramData" Target="../diagrams/data6.xml"/><Relationship Id="rId20" Type="http://schemas.microsoft.com/office/2007/relationships/diagramDrawing" Target="../diagrams/drawing6.xml"/><Relationship Id="rId1" Type="http://schemas.openxmlformats.org/officeDocument/2006/relationships/tags" Target="../tags/tag31.xml"/><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image" Target="../media/image1.emf"/><Relationship Id="rId15" Type="http://schemas.microsoft.com/office/2007/relationships/diagramDrawing" Target="../diagrams/drawing5.xml"/><Relationship Id="rId10" Type="http://schemas.microsoft.com/office/2007/relationships/diagramDrawing" Target="../diagrams/drawing4.xml"/><Relationship Id="rId19" Type="http://schemas.openxmlformats.org/officeDocument/2006/relationships/diagramColors" Target="../diagrams/colors6.xml"/><Relationship Id="rId4" Type="http://schemas.openxmlformats.org/officeDocument/2006/relationships/oleObject" Target="../embeddings/oleObject29.bin"/><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diagramQuickStyle" Target="../diagrams/quickStyle8.xml"/><Relationship Id="rId18" Type="http://schemas.openxmlformats.org/officeDocument/2006/relationships/diagramQuickStyle" Target="../diagrams/quickStyle9.xml"/><Relationship Id="rId3" Type="http://schemas.openxmlformats.org/officeDocument/2006/relationships/notesSlide" Target="../notesSlides/notesSlide5.xml"/><Relationship Id="rId7" Type="http://schemas.openxmlformats.org/officeDocument/2006/relationships/diagramLayout" Target="../diagrams/layout7.xml"/><Relationship Id="rId12" Type="http://schemas.openxmlformats.org/officeDocument/2006/relationships/diagramLayout" Target="../diagrams/layout8.xml"/><Relationship Id="rId17" Type="http://schemas.openxmlformats.org/officeDocument/2006/relationships/diagramLayout" Target="../diagrams/layout9.xml"/><Relationship Id="rId2" Type="http://schemas.openxmlformats.org/officeDocument/2006/relationships/slideLayout" Target="../slideLayouts/slideLayout10.xml"/><Relationship Id="rId16" Type="http://schemas.openxmlformats.org/officeDocument/2006/relationships/diagramData" Target="../diagrams/data9.xml"/><Relationship Id="rId20" Type="http://schemas.microsoft.com/office/2007/relationships/diagramDrawing" Target="../diagrams/drawing9.xml"/><Relationship Id="rId1" Type="http://schemas.openxmlformats.org/officeDocument/2006/relationships/tags" Target="../tags/tag32.xml"/><Relationship Id="rId6" Type="http://schemas.openxmlformats.org/officeDocument/2006/relationships/diagramData" Target="../diagrams/data7.xml"/><Relationship Id="rId11" Type="http://schemas.openxmlformats.org/officeDocument/2006/relationships/diagramData" Target="../diagrams/data8.xml"/><Relationship Id="rId5" Type="http://schemas.openxmlformats.org/officeDocument/2006/relationships/image" Target="../media/image1.emf"/><Relationship Id="rId15" Type="http://schemas.microsoft.com/office/2007/relationships/diagramDrawing" Target="../diagrams/drawing8.xml"/><Relationship Id="rId10" Type="http://schemas.microsoft.com/office/2007/relationships/diagramDrawing" Target="../diagrams/drawing7.xml"/><Relationship Id="rId19" Type="http://schemas.openxmlformats.org/officeDocument/2006/relationships/diagramColors" Target="../diagrams/colors9.xml"/><Relationship Id="rId4" Type="http://schemas.openxmlformats.org/officeDocument/2006/relationships/oleObject" Target="../embeddings/oleObject29.bin"/><Relationship Id="rId9" Type="http://schemas.openxmlformats.org/officeDocument/2006/relationships/diagramColors" Target="../diagrams/colors7.xml"/><Relationship Id="rId14" Type="http://schemas.openxmlformats.org/officeDocument/2006/relationships/diagramColors" Target="../diagrams/colors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diagramQuickStyle" Target="../diagrams/quickStyle11.xml"/><Relationship Id="rId18" Type="http://schemas.openxmlformats.org/officeDocument/2006/relationships/diagramQuickStyle" Target="../diagrams/quickStyle12.xml"/><Relationship Id="rId3" Type="http://schemas.openxmlformats.org/officeDocument/2006/relationships/notesSlide" Target="../notesSlides/notesSlide6.xml"/><Relationship Id="rId21" Type="http://schemas.openxmlformats.org/officeDocument/2006/relationships/diagramData" Target="../diagrams/data13.xml"/><Relationship Id="rId7" Type="http://schemas.openxmlformats.org/officeDocument/2006/relationships/diagramLayout" Target="../diagrams/layout10.xml"/><Relationship Id="rId12" Type="http://schemas.openxmlformats.org/officeDocument/2006/relationships/diagramLayout" Target="../diagrams/layout11.xml"/><Relationship Id="rId17" Type="http://schemas.openxmlformats.org/officeDocument/2006/relationships/diagramLayout" Target="../diagrams/layout12.xml"/><Relationship Id="rId25" Type="http://schemas.microsoft.com/office/2007/relationships/diagramDrawing" Target="../diagrams/drawing13.xml"/><Relationship Id="rId2" Type="http://schemas.openxmlformats.org/officeDocument/2006/relationships/slideLayout" Target="../slideLayouts/slideLayout10.xml"/><Relationship Id="rId16" Type="http://schemas.openxmlformats.org/officeDocument/2006/relationships/diagramData" Target="../diagrams/data12.xml"/><Relationship Id="rId20" Type="http://schemas.microsoft.com/office/2007/relationships/diagramDrawing" Target="../diagrams/drawing12.xml"/><Relationship Id="rId1" Type="http://schemas.openxmlformats.org/officeDocument/2006/relationships/tags" Target="../tags/tag33.xml"/><Relationship Id="rId6" Type="http://schemas.openxmlformats.org/officeDocument/2006/relationships/diagramData" Target="../diagrams/data10.xml"/><Relationship Id="rId11" Type="http://schemas.openxmlformats.org/officeDocument/2006/relationships/diagramData" Target="../diagrams/data11.xml"/><Relationship Id="rId24" Type="http://schemas.openxmlformats.org/officeDocument/2006/relationships/diagramColors" Target="../diagrams/colors13.xml"/><Relationship Id="rId5" Type="http://schemas.openxmlformats.org/officeDocument/2006/relationships/image" Target="../media/image1.emf"/><Relationship Id="rId15" Type="http://schemas.microsoft.com/office/2007/relationships/diagramDrawing" Target="../diagrams/drawing11.xml"/><Relationship Id="rId23" Type="http://schemas.openxmlformats.org/officeDocument/2006/relationships/diagramQuickStyle" Target="../diagrams/quickStyle13.xml"/><Relationship Id="rId10" Type="http://schemas.microsoft.com/office/2007/relationships/diagramDrawing" Target="../diagrams/drawing10.xml"/><Relationship Id="rId19" Type="http://schemas.openxmlformats.org/officeDocument/2006/relationships/diagramColors" Target="../diagrams/colors12.xml"/><Relationship Id="rId4" Type="http://schemas.openxmlformats.org/officeDocument/2006/relationships/oleObject" Target="../embeddings/oleObject29.bin"/><Relationship Id="rId9" Type="http://schemas.openxmlformats.org/officeDocument/2006/relationships/diagramColors" Target="../diagrams/colors10.xml"/><Relationship Id="rId14" Type="http://schemas.openxmlformats.org/officeDocument/2006/relationships/diagramColors" Target="../diagrams/colors11.xml"/><Relationship Id="rId22" Type="http://schemas.openxmlformats.org/officeDocument/2006/relationships/diagramLayout" Target="../diagrams/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514A2-899C-46BB-36E3-73EC57AE91C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786EB0B-E69E-C188-794E-736BBA8154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think-cell data - do not delete" hidden="1">
                        <a:extLst>
                          <a:ext uri="{FF2B5EF4-FFF2-40B4-BE49-F238E27FC236}">
                            <a16:creationId xmlns:a16="http://schemas.microsoft.com/office/drawing/2014/main" id="{C786EB0B-E69E-C188-794E-736BBA8154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7C3A14F0-D51E-20EB-ECF8-3FABBD102111}"/>
              </a:ext>
            </a:extLst>
          </p:cNvPr>
          <p:cNvSpPr>
            <a:spLocks noGrp="1"/>
          </p:cNvSpPr>
          <p:nvPr>
            <p:ph type="ctrTitle"/>
          </p:nvPr>
        </p:nvSpPr>
        <p:spPr>
          <a:xfrm>
            <a:off x="762000" y="1786689"/>
            <a:ext cx="9144000" cy="2097890"/>
          </a:xfrm>
        </p:spPr>
        <p:txBody>
          <a:bodyPr vert="horz"/>
          <a:lstStyle/>
          <a:p>
            <a:r>
              <a:rPr lang="en-US" sz="3200" noProof="0" dirty="0">
                <a:solidFill>
                  <a:prstClr val="white"/>
                </a:solidFill>
                <a:ea typeface="+mn-ea"/>
              </a:rPr>
              <a:t>Double Materiality Assessment</a:t>
            </a:r>
            <a:br>
              <a:rPr lang="nb-NO" sz="3200" noProof="0" dirty="0">
                <a:solidFill>
                  <a:prstClr val="white"/>
                </a:solidFill>
                <a:latin typeface="+mn-lt"/>
                <a:ea typeface="+mn-ea"/>
                <a:cs typeface="Times New Roman" panose="02020603050405020304" pitchFamily="18" charset="0"/>
              </a:rPr>
            </a:br>
            <a:br>
              <a:rPr kumimoji="0" lang="en-GB" sz="8000" b="1" i="0" u="none" strike="noStrike" kern="1200" cap="none" spc="0" normalizeH="0" baseline="0" dirty="0">
                <a:ln>
                  <a:noFill/>
                </a:ln>
                <a:solidFill>
                  <a:prstClr val="white"/>
                </a:solidFill>
                <a:effectLst/>
                <a:uLnTx/>
                <a:uFillTx/>
                <a:latin typeface="+mn-lt"/>
                <a:ea typeface="+mn-ea"/>
                <a:cs typeface="Times New Roman" panose="02020603050405020304" pitchFamily="18" charset="0"/>
              </a:rPr>
            </a:br>
            <a:endParaRPr lang="nb-NO" sz="2400" b="0" i="1" dirty="0">
              <a:solidFill>
                <a:prstClr val="white"/>
              </a:solidFill>
              <a:latin typeface="+mn-lt"/>
              <a:ea typeface="+mn-ea"/>
              <a:cs typeface="Times New Roman" panose="02020603050405020304" pitchFamily="18" charset="0"/>
            </a:endParaRPr>
          </a:p>
        </p:txBody>
      </p:sp>
      <p:sp>
        <p:nvSpPr>
          <p:cNvPr id="4" name="Slide Number Placeholder 1076">
            <a:extLst>
              <a:ext uri="{FF2B5EF4-FFF2-40B4-BE49-F238E27FC236}">
                <a16:creationId xmlns:a16="http://schemas.microsoft.com/office/drawing/2014/main" id="{0BF0F06B-7E0B-E708-433D-8D36D10C3B43}"/>
              </a:ext>
            </a:extLst>
          </p:cNvPr>
          <p:cNvSpPr txBox="1">
            <a:spLocks/>
          </p:cNvSpPr>
          <p:nvPr/>
        </p:nvSpPr>
        <p:spPr>
          <a:xfrm>
            <a:off x="10002226" y="6517115"/>
            <a:ext cx="2061006" cy="274324"/>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5EEC1B-85BA-4EB7-B32F-3CD17DD294E2}" type="slidenum">
              <a:rPr kumimoji="0" lang="en-US" sz="1000" b="0" i="0" u="none" strike="noStrike" kern="1200" cap="none" spc="0" normalizeH="0" baseline="0" noProof="0" smtClean="0">
                <a:ln>
                  <a:noFill/>
                </a:ln>
                <a:solidFill>
                  <a:prstClr val="white"/>
                </a:solidFill>
                <a:effectLst/>
                <a:uLnTx/>
                <a:uFillTx/>
                <a:latin typeface="Inter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a:ln>
                <a:noFill/>
              </a:ln>
              <a:solidFill>
                <a:prstClr val="white"/>
              </a:solidFill>
              <a:effectLst/>
              <a:uLnTx/>
              <a:uFillTx/>
              <a:latin typeface="Inter Medium"/>
              <a:ea typeface="+mn-ea"/>
              <a:cs typeface="+mn-cs"/>
            </a:endParaRPr>
          </a:p>
        </p:txBody>
      </p:sp>
    </p:spTree>
    <p:extLst>
      <p:ext uri="{BB962C8B-B14F-4D97-AF65-F5344CB8AC3E}">
        <p14:creationId xmlns:p14="http://schemas.microsoft.com/office/powerpoint/2010/main" val="320294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FFE8-6E5F-7EFE-7D96-534E22E765DA}"/>
              </a:ext>
            </a:extLst>
          </p:cNvPr>
          <p:cNvSpPr>
            <a:spLocks noGrp="1"/>
          </p:cNvSpPr>
          <p:nvPr>
            <p:ph type="title"/>
          </p:nvPr>
        </p:nvSpPr>
        <p:spPr/>
        <p:txBody>
          <a:bodyPr/>
          <a:lstStyle/>
          <a:p>
            <a:r>
              <a:rPr lang="en-US" noProof="0" dirty="0"/>
              <a:t>Summarized assessment of non-material topics</a:t>
            </a:r>
          </a:p>
        </p:txBody>
      </p:sp>
      <p:sp>
        <p:nvSpPr>
          <p:cNvPr id="3" name="Text Placeholder 2">
            <a:extLst>
              <a:ext uri="{FF2B5EF4-FFF2-40B4-BE49-F238E27FC236}">
                <a16:creationId xmlns:a16="http://schemas.microsoft.com/office/drawing/2014/main" id="{51A0FA5C-76C7-50A7-9AE1-BE2047F483DC}"/>
              </a:ext>
            </a:extLst>
          </p:cNvPr>
          <p:cNvSpPr>
            <a:spLocks noGrp="1"/>
          </p:cNvSpPr>
          <p:nvPr>
            <p:ph type="body" sz="quarter" idx="10"/>
          </p:nvPr>
        </p:nvSpPr>
        <p:spPr/>
        <p:txBody>
          <a:bodyPr/>
          <a:lstStyle/>
          <a:p>
            <a:r>
              <a:rPr lang="en-US" noProof="0" dirty="0"/>
              <a:t>Double Materiality Assessment ESG 2024/2025</a:t>
            </a:r>
          </a:p>
          <a:p>
            <a:endParaRPr lang="en-US" noProof="0" dirty="0"/>
          </a:p>
        </p:txBody>
      </p:sp>
      <p:graphicFrame>
        <p:nvGraphicFramePr>
          <p:cNvPr id="4" name="Table 3">
            <a:extLst>
              <a:ext uri="{FF2B5EF4-FFF2-40B4-BE49-F238E27FC236}">
                <a16:creationId xmlns:a16="http://schemas.microsoft.com/office/drawing/2014/main" id="{77C87D0B-247F-2DD5-AD7C-B8370552938C}"/>
              </a:ext>
            </a:extLst>
          </p:cNvPr>
          <p:cNvGraphicFramePr>
            <a:graphicFrameLocks noGrp="1"/>
          </p:cNvGraphicFramePr>
          <p:nvPr>
            <p:extLst>
              <p:ext uri="{D42A27DB-BD31-4B8C-83A1-F6EECF244321}">
                <p14:modId xmlns:p14="http://schemas.microsoft.com/office/powerpoint/2010/main" val="1215342138"/>
              </p:ext>
            </p:extLst>
          </p:nvPr>
        </p:nvGraphicFramePr>
        <p:xfrm>
          <a:off x="516647" y="1045596"/>
          <a:ext cx="11158705" cy="5400040"/>
        </p:xfrm>
        <a:graphic>
          <a:graphicData uri="http://schemas.openxmlformats.org/drawingml/2006/table">
            <a:tbl>
              <a:tblPr firstRow="1" bandRow="1">
                <a:tableStyleId>{0E3FDE45-AF77-4B5C-9715-49D594BDF05E}</a:tableStyleId>
              </a:tblPr>
              <a:tblGrid>
                <a:gridCol w="1885004">
                  <a:extLst>
                    <a:ext uri="{9D8B030D-6E8A-4147-A177-3AD203B41FA5}">
                      <a16:colId xmlns:a16="http://schemas.microsoft.com/office/drawing/2014/main" val="2889228108"/>
                    </a:ext>
                  </a:extLst>
                </a:gridCol>
                <a:gridCol w="2354094">
                  <a:extLst>
                    <a:ext uri="{9D8B030D-6E8A-4147-A177-3AD203B41FA5}">
                      <a16:colId xmlns:a16="http://schemas.microsoft.com/office/drawing/2014/main" val="1738043993"/>
                    </a:ext>
                  </a:extLst>
                </a:gridCol>
                <a:gridCol w="2456125">
                  <a:extLst>
                    <a:ext uri="{9D8B030D-6E8A-4147-A177-3AD203B41FA5}">
                      <a16:colId xmlns:a16="http://schemas.microsoft.com/office/drawing/2014/main" val="1318677974"/>
                    </a:ext>
                  </a:extLst>
                </a:gridCol>
                <a:gridCol w="2485526">
                  <a:extLst>
                    <a:ext uri="{9D8B030D-6E8A-4147-A177-3AD203B41FA5}">
                      <a16:colId xmlns:a16="http://schemas.microsoft.com/office/drawing/2014/main" val="2684010744"/>
                    </a:ext>
                  </a:extLst>
                </a:gridCol>
                <a:gridCol w="1977956">
                  <a:extLst>
                    <a:ext uri="{9D8B030D-6E8A-4147-A177-3AD203B41FA5}">
                      <a16:colId xmlns:a16="http://schemas.microsoft.com/office/drawing/2014/main" val="1959680430"/>
                    </a:ext>
                  </a:extLst>
                </a:gridCol>
              </a:tblGrid>
              <a:tr h="370840">
                <a:tc>
                  <a:txBody>
                    <a:bodyPr/>
                    <a:lstStyle/>
                    <a:p>
                      <a:pPr algn="ctr"/>
                      <a:r>
                        <a:rPr lang="en-US" sz="1600" noProof="0" dirty="0">
                          <a:latin typeface="Arial" panose="020B0604020202020204" pitchFamily="34" charset="0"/>
                          <a:cs typeface="Arial" panose="020B0604020202020204" pitchFamily="34" charset="0"/>
                        </a:rPr>
                        <a:t>ESRS topic</a:t>
                      </a:r>
                    </a:p>
                  </a:txBody>
                  <a:tcPr/>
                </a:tc>
                <a:tc>
                  <a:txBody>
                    <a:bodyPr/>
                    <a:lstStyle/>
                    <a:p>
                      <a:pPr algn="ctr"/>
                      <a:r>
                        <a:rPr lang="en-US" sz="1600" noProof="0" dirty="0">
                          <a:latin typeface="Arial" panose="020B0604020202020204" pitchFamily="34" charset="0"/>
                          <a:cs typeface="Arial" panose="020B0604020202020204" pitchFamily="34" charset="0"/>
                        </a:rPr>
                        <a:t>Sub-topic</a:t>
                      </a:r>
                    </a:p>
                  </a:txBody>
                  <a:tcPr/>
                </a:tc>
                <a:tc>
                  <a:txBody>
                    <a:bodyPr/>
                    <a:lstStyle/>
                    <a:p>
                      <a:pPr algn="ctr"/>
                      <a:r>
                        <a:rPr lang="en-US" sz="1600" noProof="0" dirty="0">
                          <a:latin typeface="Arial" panose="020B0604020202020204" pitchFamily="34" charset="0"/>
                          <a:cs typeface="Arial" panose="020B0604020202020204" pitchFamily="34" charset="0"/>
                        </a:rPr>
                        <a:t>Value chain</a:t>
                      </a:r>
                    </a:p>
                  </a:txBody>
                  <a:tcPr/>
                </a:tc>
                <a:tc>
                  <a:txBody>
                    <a:bodyPr/>
                    <a:lstStyle/>
                    <a:p>
                      <a:pPr algn="ctr"/>
                      <a:r>
                        <a:rPr lang="en-US" sz="1600" noProof="0" dirty="0">
                          <a:latin typeface="Arial" panose="020B0604020202020204" pitchFamily="34" charset="0"/>
                          <a:cs typeface="Arial" panose="020B0604020202020204" pitchFamily="34" charset="0"/>
                        </a:rPr>
                        <a:t>IRO assessment</a:t>
                      </a:r>
                    </a:p>
                  </a:txBody>
                  <a:tcPr/>
                </a:tc>
                <a:tc>
                  <a:txBody>
                    <a:bodyPr/>
                    <a:lstStyle/>
                    <a:p>
                      <a:pPr algn="ctr"/>
                      <a:r>
                        <a:rPr lang="en-US" sz="1600" noProof="0" dirty="0">
                          <a:latin typeface="Arial" panose="020B0604020202020204" pitchFamily="34" charset="0"/>
                          <a:cs typeface="Arial" panose="020B0604020202020204" pitchFamily="34" charset="0"/>
                        </a:rPr>
                        <a:t>Conclusion</a:t>
                      </a:r>
                    </a:p>
                  </a:txBody>
                  <a:tcPr/>
                </a:tc>
                <a:extLst>
                  <a:ext uri="{0D108BD9-81ED-4DB2-BD59-A6C34878D82A}">
                    <a16:rowId xmlns:a16="http://schemas.microsoft.com/office/drawing/2014/main" val="2075865905"/>
                  </a:ext>
                </a:extLst>
              </a:tr>
              <a:tr h="370840">
                <a:tc>
                  <a:txBody>
                    <a:bodyPr/>
                    <a:lstStyle/>
                    <a:p>
                      <a:r>
                        <a:rPr lang="en-US" sz="1200" noProof="0" dirty="0">
                          <a:latin typeface="Arial" panose="020B0604020202020204" pitchFamily="34" charset="0"/>
                          <a:cs typeface="Arial" panose="020B0604020202020204" pitchFamily="34" charset="0"/>
                        </a:rPr>
                        <a:t>E2 Pollution</a:t>
                      </a:r>
                    </a:p>
                  </a:txBody>
                  <a:tcPr anchor="ctr"/>
                </a:tc>
                <a:tc>
                  <a:txBody>
                    <a:bodyPr/>
                    <a:lstStyle/>
                    <a:p>
                      <a:pPr marL="285750" indent="-285750">
                        <a:buFont typeface="Arial" panose="020B0604020202020204" pitchFamily="34" charset="0"/>
                        <a:buChar char="•"/>
                      </a:pPr>
                      <a:r>
                        <a:rPr lang="en-US" sz="1000" noProof="0" dirty="0">
                          <a:latin typeface="Arial" panose="020B0604020202020204" pitchFamily="34" charset="0"/>
                          <a:cs typeface="Arial" panose="020B0604020202020204" pitchFamily="34" charset="0"/>
                        </a:rPr>
                        <a:t>Pollution of air</a:t>
                      </a:r>
                    </a:p>
                    <a:p>
                      <a:pPr marL="285750" indent="-285750">
                        <a:buFont typeface="Arial" panose="020B0604020202020204" pitchFamily="34" charset="0"/>
                        <a:buChar char="•"/>
                      </a:pPr>
                      <a:r>
                        <a:rPr lang="en-US" sz="1000" noProof="0" dirty="0">
                          <a:latin typeface="Arial" panose="020B0604020202020204" pitchFamily="34" charset="0"/>
                          <a:cs typeface="Arial" panose="020B0604020202020204" pitchFamily="34" charset="0"/>
                        </a:rPr>
                        <a:t>Pollution of water</a:t>
                      </a:r>
                    </a:p>
                    <a:p>
                      <a:pPr marL="285750" indent="-285750">
                        <a:buFont typeface="Arial" panose="020B0604020202020204" pitchFamily="34" charset="0"/>
                        <a:buChar char="•"/>
                      </a:pPr>
                      <a:r>
                        <a:rPr lang="en-US" sz="1000" noProof="0" dirty="0">
                          <a:latin typeface="Arial" panose="020B0604020202020204" pitchFamily="34" charset="0"/>
                          <a:cs typeface="Arial" panose="020B0604020202020204" pitchFamily="34" charset="0"/>
                        </a:rPr>
                        <a:t>Pollution of living organisms and food resources</a:t>
                      </a:r>
                    </a:p>
                    <a:p>
                      <a:pPr marL="285750" indent="-285750">
                        <a:buFont typeface="Arial" panose="020B0604020202020204" pitchFamily="34" charset="0"/>
                        <a:buChar char="•"/>
                      </a:pPr>
                      <a:r>
                        <a:rPr lang="en-US" sz="1000" noProof="0" dirty="0">
                          <a:latin typeface="Arial" panose="020B0604020202020204" pitchFamily="34" charset="0"/>
                          <a:cs typeface="Arial" panose="020B0604020202020204" pitchFamily="34" charset="0"/>
                        </a:rPr>
                        <a:t>Microplastics</a:t>
                      </a:r>
                    </a:p>
                  </a:txBody>
                  <a:tcPr/>
                </a:tc>
                <a:tc>
                  <a:txBody>
                    <a:bodyPr/>
                    <a:lstStyle/>
                    <a:p>
                      <a:endParaRPr lang="en-US" noProof="0" dirty="0">
                        <a:latin typeface="Arial" panose="020B0604020202020204" pitchFamily="34" charset="0"/>
                        <a:cs typeface="Arial" panose="020B0604020202020204" pitchFamily="34" charset="0"/>
                      </a:endParaRPr>
                    </a:p>
                  </a:txBody>
                  <a:tcPr/>
                </a:tc>
                <a:tc>
                  <a:txBody>
                    <a:bodyPr/>
                    <a:lstStyle/>
                    <a:p>
                      <a:endParaRPr lang="en-US" noProof="0" dirty="0">
                        <a:latin typeface="Arial" panose="020B0604020202020204" pitchFamily="34" charset="0"/>
                        <a:cs typeface="Arial" panose="020B0604020202020204" pitchFamily="34" charset="0"/>
                      </a:endParaRPr>
                    </a:p>
                  </a:txBody>
                  <a:tcPr/>
                </a:tc>
                <a:tc>
                  <a:txBody>
                    <a:bodyPr/>
                    <a:lstStyle/>
                    <a:p>
                      <a:pPr algn="ctr"/>
                      <a:r>
                        <a:rPr lang="en-US" sz="1200" noProof="0" dirty="0">
                          <a:latin typeface="Arial" panose="020B0604020202020204" pitchFamily="34" charset="0"/>
                          <a:cs typeface="Arial" panose="020B0604020202020204" pitchFamily="34" charset="0"/>
                        </a:rPr>
                        <a:t>Not material, but being monitored</a:t>
                      </a:r>
                    </a:p>
                  </a:txBody>
                  <a:tcPr anchor="ctr"/>
                </a:tc>
                <a:extLst>
                  <a:ext uri="{0D108BD9-81ED-4DB2-BD59-A6C34878D82A}">
                    <a16:rowId xmlns:a16="http://schemas.microsoft.com/office/drawing/2014/main" val="1180803520"/>
                  </a:ext>
                </a:extLst>
              </a:tr>
              <a:tr h="370840">
                <a:tc>
                  <a:txBody>
                    <a:bodyPr/>
                    <a:lstStyle/>
                    <a:p>
                      <a:pPr marL="0" algn="l" defTabSz="914400" rtl="0" eaLnBrk="1" latinLnBrk="0" hangingPunct="1"/>
                      <a:r>
                        <a:rPr lang="en-US" sz="1200" kern="1200" noProof="0" dirty="0">
                          <a:solidFill>
                            <a:schemeClr val="tx1"/>
                          </a:solidFill>
                          <a:latin typeface="Arial" panose="020B0604020202020204" pitchFamily="34" charset="0"/>
                          <a:ea typeface="+mn-ea"/>
                          <a:cs typeface="Arial" panose="020B0604020202020204" pitchFamily="34" charset="0"/>
                        </a:rPr>
                        <a:t>E3 Water and marine resources</a:t>
                      </a:r>
                    </a:p>
                  </a:txBody>
                  <a:tcPr anchor="ctr"/>
                </a:tc>
                <a:tc>
                  <a:txBody>
                    <a:bodyPr/>
                    <a:lstStyle/>
                    <a:p>
                      <a:pPr marL="285750" indent="-285750" algn="l" defTabSz="914400" rtl="0" eaLnBrk="1" latinLnBrk="0" hangingPunct="1">
                        <a:buFont typeface="Arial" panose="020B0604020202020204" pitchFamily="34" charset="0"/>
                        <a:buChar char="•"/>
                      </a:pPr>
                      <a:r>
                        <a:rPr lang="en-US" sz="1000" kern="1200" noProof="0" dirty="0">
                          <a:solidFill>
                            <a:schemeClr val="tx1"/>
                          </a:solidFill>
                          <a:latin typeface="Arial" panose="020B0604020202020204" pitchFamily="34" charset="0"/>
                          <a:ea typeface="+mn-ea"/>
                          <a:cs typeface="Arial" panose="020B0604020202020204" pitchFamily="34" charset="0"/>
                        </a:rPr>
                        <a:t>Water</a:t>
                      </a:r>
                    </a:p>
                    <a:p>
                      <a:pPr marL="285750" indent="-285750" algn="l" defTabSz="914400" rtl="0" eaLnBrk="1" latinLnBrk="0" hangingPunct="1">
                        <a:buFont typeface="Arial" panose="020B0604020202020204" pitchFamily="34" charset="0"/>
                        <a:buChar char="•"/>
                      </a:pPr>
                      <a:r>
                        <a:rPr lang="en-US" sz="1000" kern="1200" noProof="0" dirty="0">
                          <a:solidFill>
                            <a:schemeClr val="tx1"/>
                          </a:solidFill>
                          <a:latin typeface="Arial" panose="020B0604020202020204" pitchFamily="34" charset="0"/>
                          <a:ea typeface="+mn-ea"/>
                          <a:cs typeface="Arial" panose="020B0604020202020204" pitchFamily="34" charset="0"/>
                        </a:rPr>
                        <a:t>Marine resources</a:t>
                      </a:r>
                    </a:p>
                  </a:txBody>
                  <a:tcPr/>
                </a:tc>
                <a:tc>
                  <a:txBody>
                    <a:bodyPr/>
                    <a:lstStyle/>
                    <a:p>
                      <a:endParaRPr lang="en-US" noProof="0" dirty="0">
                        <a:latin typeface="Arial" panose="020B0604020202020204" pitchFamily="34" charset="0"/>
                        <a:cs typeface="Arial" panose="020B0604020202020204" pitchFamily="34" charset="0"/>
                      </a:endParaRPr>
                    </a:p>
                  </a:txBody>
                  <a:tcPr/>
                </a:tc>
                <a:tc>
                  <a:txBody>
                    <a:bodyPr/>
                    <a:lstStyle/>
                    <a:p>
                      <a:endParaRPr lang="en-US" noProof="0" dirty="0">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en-US" sz="1200" kern="1200" noProof="0" dirty="0">
                          <a:solidFill>
                            <a:schemeClr val="tx1"/>
                          </a:solidFill>
                          <a:latin typeface="Arial" panose="020B0604020202020204" pitchFamily="34" charset="0"/>
                          <a:ea typeface="+mn-ea"/>
                          <a:cs typeface="Arial" panose="020B0604020202020204" pitchFamily="34" charset="0"/>
                        </a:rPr>
                        <a:t>Not material</a:t>
                      </a:r>
                    </a:p>
                  </a:txBody>
                  <a:tcPr anchor="ctr"/>
                </a:tc>
                <a:extLst>
                  <a:ext uri="{0D108BD9-81ED-4DB2-BD59-A6C34878D82A}">
                    <a16:rowId xmlns:a16="http://schemas.microsoft.com/office/drawing/2014/main" val="75282901"/>
                  </a:ext>
                </a:extLst>
              </a:tr>
              <a:tr h="370840">
                <a:tc>
                  <a:txBody>
                    <a:bodyPr/>
                    <a:lstStyle/>
                    <a:p>
                      <a:r>
                        <a:rPr lang="en-US" sz="1200" kern="1200" noProof="0" dirty="0">
                          <a:solidFill>
                            <a:schemeClr val="tx1"/>
                          </a:solidFill>
                          <a:latin typeface="Arial" panose="020B0604020202020204" pitchFamily="34" charset="0"/>
                          <a:ea typeface="+mn-ea"/>
                          <a:cs typeface="Arial" panose="020B0604020202020204" pitchFamily="34" charset="0"/>
                        </a:rPr>
                        <a:t>E4 Biodiversity and ecosystems</a:t>
                      </a:r>
                    </a:p>
                  </a:txBody>
                  <a:tcPr anchor="ctr"/>
                </a:tc>
                <a:tc>
                  <a:txBody>
                    <a:bodyPr/>
                    <a:lstStyle/>
                    <a:p>
                      <a:pPr marL="285750" indent="-285750" algn="l" defTabSz="914400" rtl="0" eaLnBrk="1" latinLnBrk="0" hangingPunct="1">
                        <a:buFont typeface="Arial" panose="020B0604020202020204" pitchFamily="34" charset="0"/>
                        <a:buChar char="•"/>
                      </a:pPr>
                      <a:r>
                        <a:rPr lang="en-US" sz="1000" kern="1200" noProof="0" dirty="0">
                          <a:solidFill>
                            <a:schemeClr val="tx1"/>
                          </a:solidFill>
                          <a:latin typeface="Arial" panose="020B0604020202020204" pitchFamily="34" charset="0"/>
                          <a:ea typeface="+mn-ea"/>
                          <a:cs typeface="Arial" panose="020B0604020202020204" pitchFamily="34" charset="0"/>
                        </a:rPr>
                        <a:t>Direct impact drivers of biodiversity loss</a:t>
                      </a:r>
                    </a:p>
                    <a:p>
                      <a:pPr marL="285750" indent="-285750" algn="l" defTabSz="914400" rtl="0" eaLnBrk="1" latinLnBrk="0" hangingPunct="1">
                        <a:buFont typeface="Arial" panose="020B0604020202020204" pitchFamily="34" charset="0"/>
                        <a:buChar char="•"/>
                      </a:pPr>
                      <a:r>
                        <a:rPr lang="en-US" sz="1000" kern="1200" noProof="0" dirty="0">
                          <a:solidFill>
                            <a:schemeClr val="tx1"/>
                          </a:solidFill>
                          <a:latin typeface="Arial" panose="020B0604020202020204" pitchFamily="34" charset="0"/>
                          <a:ea typeface="+mn-ea"/>
                          <a:cs typeface="Arial" panose="020B0604020202020204" pitchFamily="34" charset="0"/>
                        </a:rPr>
                        <a:t>Impacts on the state of species</a:t>
                      </a:r>
                    </a:p>
                    <a:p>
                      <a:pPr marL="285750" indent="-285750" algn="l" defTabSz="914400" rtl="0" eaLnBrk="1" latinLnBrk="0" hangingPunct="1">
                        <a:buFont typeface="Arial" panose="020B0604020202020204" pitchFamily="34" charset="0"/>
                        <a:buChar char="•"/>
                      </a:pPr>
                      <a:r>
                        <a:rPr lang="en-US" sz="1000" kern="1200" noProof="0" dirty="0">
                          <a:solidFill>
                            <a:schemeClr val="tx1"/>
                          </a:solidFill>
                          <a:latin typeface="Arial" panose="020B0604020202020204" pitchFamily="34" charset="0"/>
                          <a:ea typeface="+mn-ea"/>
                          <a:cs typeface="Arial" panose="020B0604020202020204" pitchFamily="34" charset="0"/>
                        </a:rPr>
                        <a:t>Impacts on the extent and condition of ecosystems</a:t>
                      </a:r>
                    </a:p>
                    <a:p>
                      <a:pPr marL="285750" indent="-285750" algn="l" defTabSz="914400" rtl="0" eaLnBrk="1" latinLnBrk="0" hangingPunct="1">
                        <a:buFont typeface="Arial" panose="020B0604020202020204" pitchFamily="34" charset="0"/>
                        <a:buChar char="•"/>
                      </a:pPr>
                      <a:r>
                        <a:rPr lang="en-US" sz="1000" kern="1200" noProof="0" dirty="0">
                          <a:solidFill>
                            <a:schemeClr val="tx1"/>
                          </a:solidFill>
                          <a:latin typeface="Arial" panose="020B0604020202020204" pitchFamily="34" charset="0"/>
                          <a:ea typeface="+mn-ea"/>
                          <a:cs typeface="Arial" panose="020B0604020202020204" pitchFamily="34" charset="0"/>
                        </a:rPr>
                        <a:t>Impacts and dependencies on ecosystem services</a:t>
                      </a:r>
                    </a:p>
                  </a:txBody>
                  <a:tcPr/>
                </a:tc>
                <a:tc>
                  <a:txBody>
                    <a:bodyPr/>
                    <a:lstStyle/>
                    <a:p>
                      <a:endParaRPr lang="en-US" noProof="0" dirty="0">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endParaRPr lang="en-US" sz="1400" kern="1200" noProof="0" dirty="0">
                        <a:solidFill>
                          <a:schemeClr val="tx1"/>
                        </a:solidFill>
                        <a:latin typeface="Arial" panose="020B0604020202020204" pitchFamily="34" charset="0"/>
                        <a:ea typeface="+mn-ea"/>
                        <a:cs typeface="Arial" panose="020B0604020202020204" pitchFamily="34" charset="0"/>
                      </a:endParaRPr>
                    </a:p>
                  </a:txBody>
                  <a:tcPr/>
                </a:tc>
                <a:tc>
                  <a:txBody>
                    <a:bodyPr/>
                    <a:lstStyle/>
                    <a:p>
                      <a:pPr marL="0" algn="ctr" defTabSz="914400" rtl="0" eaLnBrk="1" latinLnBrk="0" hangingPunct="1"/>
                      <a:r>
                        <a:rPr lang="en-US" sz="1200" kern="1200" noProof="0" dirty="0">
                          <a:solidFill>
                            <a:schemeClr val="tx1"/>
                          </a:solidFill>
                          <a:latin typeface="Arial" panose="020B0604020202020204" pitchFamily="34" charset="0"/>
                          <a:ea typeface="+mn-ea"/>
                          <a:cs typeface="Arial" panose="020B0604020202020204" pitchFamily="34" charset="0"/>
                        </a:rPr>
                        <a:t>Not material</a:t>
                      </a:r>
                    </a:p>
                  </a:txBody>
                  <a:tcPr anchor="ctr"/>
                </a:tc>
                <a:extLst>
                  <a:ext uri="{0D108BD9-81ED-4DB2-BD59-A6C34878D82A}">
                    <a16:rowId xmlns:a16="http://schemas.microsoft.com/office/drawing/2014/main" val="1477168399"/>
                  </a:ext>
                </a:extLst>
              </a:tr>
              <a:tr h="370840">
                <a:tc>
                  <a:txBody>
                    <a:bodyPr/>
                    <a:lstStyle/>
                    <a:p>
                      <a:pPr marL="0" algn="l" defTabSz="914400" rtl="0" eaLnBrk="1" latinLnBrk="0" hangingPunct="1"/>
                      <a:r>
                        <a:rPr lang="en-US" sz="1200" kern="1200" noProof="0" dirty="0">
                          <a:solidFill>
                            <a:schemeClr val="tx1"/>
                          </a:solidFill>
                          <a:latin typeface="Arial" panose="020B0604020202020204" pitchFamily="34" charset="0"/>
                          <a:ea typeface="+mn-ea"/>
                          <a:cs typeface="Arial" panose="020B0604020202020204" pitchFamily="34" charset="0"/>
                        </a:rPr>
                        <a:t>S2 Workers in the value chain</a:t>
                      </a:r>
                    </a:p>
                  </a:txBody>
                  <a:tcPr anchor="ctr"/>
                </a:tc>
                <a:tc>
                  <a:txBody>
                    <a:bodyPr/>
                    <a:lstStyle/>
                    <a:p>
                      <a:pPr marL="285750" indent="-285750" algn="l" defTabSz="914400" rtl="0" eaLnBrk="1" latinLnBrk="0" hangingPunct="1">
                        <a:buFont typeface="Arial" panose="020B0604020202020204" pitchFamily="34" charset="0"/>
                        <a:buChar char="•"/>
                      </a:pPr>
                      <a:r>
                        <a:rPr lang="en-US" sz="1000" kern="1200" noProof="0" dirty="0">
                          <a:solidFill>
                            <a:schemeClr val="tx1"/>
                          </a:solidFill>
                          <a:latin typeface="Arial" panose="020B0604020202020204" pitchFamily="34" charset="0"/>
                          <a:ea typeface="+mn-ea"/>
                          <a:cs typeface="Arial" panose="020B0604020202020204" pitchFamily="34" charset="0"/>
                        </a:rPr>
                        <a:t>Working conditions</a:t>
                      </a:r>
                    </a:p>
                    <a:p>
                      <a:pPr marL="285750" indent="-285750" algn="l" defTabSz="914400" rtl="0" eaLnBrk="1" latinLnBrk="0" hangingPunct="1">
                        <a:buFont typeface="Arial" panose="020B0604020202020204" pitchFamily="34" charset="0"/>
                        <a:buChar char="•"/>
                      </a:pPr>
                      <a:r>
                        <a:rPr lang="en-US" sz="1000" kern="1200" noProof="0" dirty="0">
                          <a:solidFill>
                            <a:schemeClr val="tx1"/>
                          </a:solidFill>
                          <a:latin typeface="Arial" panose="020B0604020202020204" pitchFamily="34" charset="0"/>
                          <a:ea typeface="+mn-ea"/>
                          <a:cs typeface="Arial" panose="020B0604020202020204" pitchFamily="34" charset="0"/>
                        </a:rPr>
                        <a:t>Equal treatment and opportunities for all</a:t>
                      </a:r>
                    </a:p>
                    <a:p>
                      <a:pPr marL="285750" indent="-285750" algn="l" defTabSz="914400" rtl="0" eaLnBrk="1" latinLnBrk="0" hangingPunct="1">
                        <a:buFont typeface="Arial" panose="020B0604020202020204" pitchFamily="34" charset="0"/>
                        <a:buChar char="•"/>
                      </a:pPr>
                      <a:r>
                        <a:rPr lang="en-US" sz="1000" kern="1200" noProof="0" dirty="0">
                          <a:solidFill>
                            <a:schemeClr val="tx1"/>
                          </a:solidFill>
                          <a:latin typeface="Arial" panose="020B0604020202020204" pitchFamily="34" charset="0"/>
                          <a:ea typeface="+mn-ea"/>
                          <a:cs typeface="Arial" panose="020B0604020202020204" pitchFamily="34" charset="0"/>
                        </a:rPr>
                        <a:t>Other work-related rights</a:t>
                      </a:r>
                    </a:p>
                  </a:txBody>
                  <a:tcPr/>
                </a:tc>
                <a:tc>
                  <a:txBody>
                    <a:bodyPr/>
                    <a:lstStyle/>
                    <a:p>
                      <a:endParaRPr lang="en-US" noProof="0" dirty="0">
                        <a:latin typeface="Arial" panose="020B0604020202020204" pitchFamily="34" charset="0"/>
                        <a:cs typeface="Arial" panose="020B0604020202020204" pitchFamily="34" charset="0"/>
                      </a:endParaRPr>
                    </a:p>
                  </a:txBody>
                  <a:tcPr/>
                </a:tc>
                <a:tc>
                  <a:txBody>
                    <a:bodyPr/>
                    <a:lstStyle/>
                    <a:p>
                      <a:endParaRPr lang="en-US" noProof="0" dirty="0">
                        <a:latin typeface="Arial" panose="020B0604020202020204" pitchFamily="34" charset="0"/>
                        <a:cs typeface="Arial" panose="020B0604020202020204" pitchFamily="34" charset="0"/>
                      </a:endParaRPr>
                    </a:p>
                  </a:txBody>
                  <a:tcPr/>
                </a:tc>
                <a:tc>
                  <a:txBody>
                    <a:bodyPr/>
                    <a:lstStyle/>
                    <a:p>
                      <a:endParaRPr lang="en-US" sz="1200" noProof="0" dirty="0">
                        <a:latin typeface="Arial" panose="020B0604020202020204" pitchFamily="34" charset="0"/>
                        <a:cs typeface="Arial" panose="020B0604020202020204" pitchFamily="34" charset="0"/>
                      </a:endParaRPr>
                    </a:p>
                    <a:p>
                      <a:pPr marL="0" algn="ctr" defTabSz="914400" rtl="0" eaLnBrk="1" latinLnBrk="0" hangingPunct="1"/>
                      <a:r>
                        <a:rPr lang="en-US" sz="1200" kern="1200" noProof="0" dirty="0">
                          <a:solidFill>
                            <a:schemeClr val="tx1"/>
                          </a:solidFill>
                          <a:latin typeface="Arial" panose="020B0604020202020204" pitchFamily="34" charset="0"/>
                          <a:ea typeface="+mn-ea"/>
                          <a:cs typeface="Arial" panose="020B0604020202020204" pitchFamily="34" charset="0"/>
                        </a:rPr>
                        <a:t>Not material, but being monitored</a:t>
                      </a:r>
                    </a:p>
                  </a:txBody>
                  <a:tcPr/>
                </a:tc>
                <a:extLst>
                  <a:ext uri="{0D108BD9-81ED-4DB2-BD59-A6C34878D82A}">
                    <a16:rowId xmlns:a16="http://schemas.microsoft.com/office/drawing/2014/main" val="1234755854"/>
                  </a:ext>
                </a:extLst>
              </a:tr>
              <a:tr h="370840">
                <a:tc>
                  <a:txBody>
                    <a:bodyPr/>
                    <a:lstStyle/>
                    <a:p>
                      <a:pPr marL="0" algn="l" defTabSz="914400" rtl="0" eaLnBrk="1" latinLnBrk="0" hangingPunct="1"/>
                      <a:r>
                        <a:rPr lang="en-US" sz="1200" kern="1200" noProof="0" dirty="0">
                          <a:solidFill>
                            <a:schemeClr val="tx1"/>
                          </a:solidFill>
                          <a:latin typeface="Arial" panose="020B0604020202020204" pitchFamily="34" charset="0"/>
                          <a:ea typeface="+mn-ea"/>
                          <a:cs typeface="Arial" panose="020B0604020202020204" pitchFamily="34" charset="0"/>
                        </a:rPr>
                        <a:t>S3 Affected communities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dirty="0">
                          <a:solidFill>
                            <a:schemeClr val="tx1"/>
                          </a:solidFill>
                          <a:latin typeface="Arial" panose="020B0604020202020204" pitchFamily="34" charset="0"/>
                          <a:ea typeface="+mn-ea"/>
                          <a:cs typeface="Arial" panose="020B0604020202020204" pitchFamily="34" charset="0"/>
                        </a:rPr>
                        <a:t>Communities’ economic, social and cultural rights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dirty="0">
                          <a:solidFill>
                            <a:schemeClr val="tx1"/>
                          </a:solidFill>
                          <a:latin typeface="Arial" panose="020B0604020202020204" pitchFamily="34" charset="0"/>
                          <a:ea typeface="+mn-ea"/>
                          <a:cs typeface="Arial" panose="020B0604020202020204" pitchFamily="34" charset="0"/>
                        </a:rPr>
                        <a:t>Communities’ civil and political rights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dirty="0">
                          <a:solidFill>
                            <a:schemeClr val="tx1"/>
                          </a:solidFill>
                          <a:latin typeface="Arial" panose="020B0604020202020204" pitchFamily="34" charset="0"/>
                          <a:ea typeface="+mn-ea"/>
                          <a:cs typeface="Arial" panose="020B0604020202020204" pitchFamily="34" charset="0"/>
                        </a:rPr>
                        <a:t>Rights of indigenous peoples</a:t>
                      </a:r>
                    </a:p>
                  </a:txBody>
                  <a:tcPr/>
                </a:tc>
                <a:tc>
                  <a:txBody>
                    <a:bodyPr/>
                    <a:lstStyle/>
                    <a:p>
                      <a:endParaRPr lang="en-US" noProof="0" dirty="0">
                        <a:latin typeface="Arial" panose="020B0604020202020204" pitchFamily="34" charset="0"/>
                        <a:cs typeface="Arial" panose="020B0604020202020204" pitchFamily="34" charset="0"/>
                      </a:endParaRPr>
                    </a:p>
                  </a:txBody>
                  <a:tcPr/>
                </a:tc>
                <a:tc>
                  <a:txBody>
                    <a:bodyPr/>
                    <a:lstStyle/>
                    <a:p>
                      <a:endParaRPr lang="en-US" noProof="0" dirty="0">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en-US" sz="1200" kern="1200" noProof="0" dirty="0">
                          <a:solidFill>
                            <a:schemeClr val="tx1"/>
                          </a:solidFill>
                          <a:latin typeface="Arial" panose="020B0604020202020204" pitchFamily="34" charset="0"/>
                          <a:ea typeface="+mn-ea"/>
                          <a:cs typeface="Arial" panose="020B0604020202020204" pitchFamily="34" charset="0"/>
                        </a:rPr>
                        <a:t>Not material</a:t>
                      </a:r>
                    </a:p>
                  </a:txBody>
                  <a:tcPr anchor="ctr"/>
                </a:tc>
                <a:extLst>
                  <a:ext uri="{0D108BD9-81ED-4DB2-BD59-A6C34878D82A}">
                    <a16:rowId xmlns:a16="http://schemas.microsoft.com/office/drawing/2014/main" val="93844588"/>
                  </a:ext>
                </a:extLst>
              </a:tr>
              <a:tr h="370840">
                <a:tc>
                  <a:txBody>
                    <a:bodyPr/>
                    <a:lstStyle/>
                    <a:p>
                      <a:r>
                        <a:rPr lang="en-US" sz="1200" kern="1200" noProof="0" dirty="0">
                          <a:solidFill>
                            <a:schemeClr val="tx1"/>
                          </a:solidFill>
                          <a:latin typeface="Arial" panose="020B0604020202020204" pitchFamily="34" charset="0"/>
                          <a:ea typeface="+mn-ea"/>
                          <a:cs typeface="Arial" panose="020B0604020202020204" pitchFamily="34" charset="0"/>
                        </a:rPr>
                        <a:t>S4 Consumers and end- users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dirty="0">
                          <a:solidFill>
                            <a:schemeClr val="tx1"/>
                          </a:solidFill>
                          <a:latin typeface="Arial" panose="020B0604020202020204" pitchFamily="34" charset="0"/>
                          <a:ea typeface="+mn-ea"/>
                          <a:cs typeface="Arial" panose="020B0604020202020204" pitchFamily="34" charset="0"/>
                        </a:rPr>
                        <a:t>Information-related impacts for consumers and/or end-users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dirty="0">
                          <a:solidFill>
                            <a:schemeClr val="tx1"/>
                          </a:solidFill>
                          <a:latin typeface="Arial" panose="020B0604020202020204" pitchFamily="34" charset="0"/>
                          <a:ea typeface="+mn-ea"/>
                          <a:cs typeface="Arial" panose="020B0604020202020204" pitchFamily="34" charset="0"/>
                        </a:rPr>
                        <a:t>Personal safety of consumers and/or end-users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dirty="0">
                          <a:solidFill>
                            <a:schemeClr val="tx1"/>
                          </a:solidFill>
                          <a:latin typeface="Arial" panose="020B0604020202020204" pitchFamily="34" charset="0"/>
                          <a:ea typeface="+mn-ea"/>
                          <a:cs typeface="Arial" panose="020B0604020202020204" pitchFamily="34" charset="0"/>
                        </a:rPr>
                        <a:t>Social inclusion of consumers and/or end-users</a:t>
                      </a:r>
                    </a:p>
                  </a:txBody>
                  <a:tcPr/>
                </a:tc>
                <a:tc>
                  <a:txBody>
                    <a:bodyPr/>
                    <a:lstStyle/>
                    <a:p>
                      <a:endParaRPr lang="en-US" noProof="0" dirty="0">
                        <a:latin typeface="Arial" panose="020B0604020202020204" pitchFamily="34" charset="0"/>
                        <a:cs typeface="Arial" panose="020B0604020202020204" pitchFamily="34" charset="0"/>
                      </a:endParaRPr>
                    </a:p>
                  </a:txBody>
                  <a:tcPr/>
                </a:tc>
                <a:tc>
                  <a:txBody>
                    <a:bodyPr/>
                    <a:lstStyle/>
                    <a:p>
                      <a:endParaRPr lang="en-US" noProof="0" dirty="0">
                        <a:latin typeface="Arial" panose="020B0604020202020204" pitchFamily="34" charset="0"/>
                        <a:cs typeface="Arial" panose="020B0604020202020204" pitchFamily="34" charset="0"/>
                      </a:endParaRPr>
                    </a:p>
                  </a:txBody>
                  <a:tcPr/>
                </a:tc>
                <a:tc>
                  <a:txBody>
                    <a:bodyPr/>
                    <a:lstStyle/>
                    <a:p>
                      <a:pPr marL="0" algn="ctr" defTabSz="914400" rtl="0" eaLnBrk="1" latinLnBrk="0" hangingPunct="1"/>
                      <a:r>
                        <a:rPr lang="en-US" sz="1200" kern="1200" noProof="0" dirty="0">
                          <a:solidFill>
                            <a:schemeClr val="tx1"/>
                          </a:solidFill>
                          <a:latin typeface="Arial" panose="020B0604020202020204" pitchFamily="34" charset="0"/>
                          <a:ea typeface="+mn-ea"/>
                          <a:cs typeface="Arial" panose="020B0604020202020204" pitchFamily="34" charset="0"/>
                        </a:rPr>
                        <a:t>Not material</a:t>
                      </a:r>
                    </a:p>
                  </a:txBody>
                  <a:tcPr anchor="ctr"/>
                </a:tc>
                <a:extLst>
                  <a:ext uri="{0D108BD9-81ED-4DB2-BD59-A6C34878D82A}">
                    <a16:rowId xmlns:a16="http://schemas.microsoft.com/office/drawing/2014/main" val="3677512939"/>
                  </a:ext>
                </a:extLst>
              </a:tr>
            </a:tbl>
          </a:graphicData>
        </a:graphic>
      </p:graphicFrame>
      <p:graphicFrame>
        <p:nvGraphicFramePr>
          <p:cNvPr id="9" name="Diagram 8">
            <a:extLst>
              <a:ext uri="{FF2B5EF4-FFF2-40B4-BE49-F238E27FC236}">
                <a16:creationId xmlns:a16="http://schemas.microsoft.com/office/drawing/2014/main" id="{C60A2EE9-6300-DA2F-5E1F-553150A65424}"/>
              </a:ext>
            </a:extLst>
          </p:cNvPr>
          <p:cNvGraphicFramePr/>
          <p:nvPr>
            <p:extLst>
              <p:ext uri="{D42A27DB-BD31-4B8C-83A1-F6EECF244321}">
                <p14:modId xmlns:p14="http://schemas.microsoft.com/office/powerpoint/2010/main" val="1019275193"/>
              </p:ext>
            </p:extLst>
          </p:nvPr>
        </p:nvGraphicFramePr>
        <p:xfrm>
          <a:off x="4761975" y="3103711"/>
          <a:ext cx="2412459" cy="367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 11">
            <a:extLst>
              <a:ext uri="{FF2B5EF4-FFF2-40B4-BE49-F238E27FC236}">
                <a16:creationId xmlns:a16="http://schemas.microsoft.com/office/drawing/2014/main" id="{0A01C943-0466-A924-2685-715C298E67B7}"/>
              </a:ext>
            </a:extLst>
          </p:cNvPr>
          <p:cNvGraphicFramePr/>
          <p:nvPr>
            <p:extLst>
              <p:ext uri="{D42A27DB-BD31-4B8C-83A1-F6EECF244321}">
                <p14:modId xmlns:p14="http://schemas.microsoft.com/office/powerpoint/2010/main" val="4044010984"/>
              </p:ext>
            </p:extLst>
          </p:nvPr>
        </p:nvGraphicFramePr>
        <p:xfrm>
          <a:off x="4761975" y="4053607"/>
          <a:ext cx="2412459" cy="3670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Diagram 12">
            <a:extLst>
              <a:ext uri="{FF2B5EF4-FFF2-40B4-BE49-F238E27FC236}">
                <a16:creationId xmlns:a16="http://schemas.microsoft.com/office/drawing/2014/main" id="{FADD2791-1BBA-50A5-F4DB-6F6E85ACFCDC}"/>
              </a:ext>
            </a:extLst>
          </p:cNvPr>
          <p:cNvGraphicFramePr/>
          <p:nvPr>
            <p:extLst>
              <p:ext uri="{D42A27DB-BD31-4B8C-83A1-F6EECF244321}">
                <p14:modId xmlns:p14="http://schemas.microsoft.com/office/powerpoint/2010/main" val="700914172"/>
              </p:ext>
            </p:extLst>
          </p:nvPr>
        </p:nvGraphicFramePr>
        <p:xfrm>
          <a:off x="4761975" y="1677656"/>
          <a:ext cx="2412459" cy="36700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 name="Diagram 13">
            <a:extLst>
              <a:ext uri="{FF2B5EF4-FFF2-40B4-BE49-F238E27FC236}">
                <a16:creationId xmlns:a16="http://schemas.microsoft.com/office/drawing/2014/main" id="{C7460537-CC6E-7FC3-339F-364DC7FDCAC5}"/>
              </a:ext>
            </a:extLst>
          </p:cNvPr>
          <p:cNvGraphicFramePr/>
          <p:nvPr>
            <p:extLst>
              <p:ext uri="{D42A27DB-BD31-4B8C-83A1-F6EECF244321}">
                <p14:modId xmlns:p14="http://schemas.microsoft.com/office/powerpoint/2010/main" val="912921278"/>
              </p:ext>
            </p:extLst>
          </p:nvPr>
        </p:nvGraphicFramePr>
        <p:xfrm>
          <a:off x="4761975" y="2325401"/>
          <a:ext cx="2412459" cy="36700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8" name="Diagram 17">
            <a:extLst>
              <a:ext uri="{FF2B5EF4-FFF2-40B4-BE49-F238E27FC236}">
                <a16:creationId xmlns:a16="http://schemas.microsoft.com/office/drawing/2014/main" id="{EDF22FD1-0F14-5F42-ECB3-C27CDF90DCF8}"/>
              </a:ext>
            </a:extLst>
          </p:cNvPr>
          <p:cNvGraphicFramePr/>
          <p:nvPr>
            <p:extLst>
              <p:ext uri="{D42A27DB-BD31-4B8C-83A1-F6EECF244321}">
                <p14:modId xmlns:p14="http://schemas.microsoft.com/office/powerpoint/2010/main" val="1014005217"/>
              </p:ext>
            </p:extLst>
          </p:nvPr>
        </p:nvGraphicFramePr>
        <p:xfrm>
          <a:off x="4761975" y="4832972"/>
          <a:ext cx="2412459" cy="36700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9" name="Diagram 18">
            <a:extLst>
              <a:ext uri="{FF2B5EF4-FFF2-40B4-BE49-F238E27FC236}">
                <a16:creationId xmlns:a16="http://schemas.microsoft.com/office/drawing/2014/main" id="{04778059-9498-6845-29B3-0E9D6CFE1AC6}"/>
              </a:ext>
            </a:extLst>
          </p:cNvPr>
          <p:cNvGraphicFramePr/>
          <p:nvPr>
            <p:extLst>
              <p:ext uri="{D42A27DB-BD31-4B8C-83A1-F6EECF244321}">
                <p14:modId xmlns:p14="http://schemas.microsoft.com/office/powerpoint/2010/main" val="3274800527"/>
              </p:ext>
            </p:extLst>
          </p:nvPr>
        </p:nvGraphicFramePr>
        <p:xfrm>
          <a:off x="4761975" y="5735984"/>
          <a:ext cx="2412459" cy="367001"/>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21" name="TextBox 20">
            <a:extLst>
              <a:ext uri="{FF2B5EF4-FFF2-40B4-BE49-F238E27FC236}">
                <a16:creationId xmlns:a16="http://schemas.microsoft.com/office/drawing/2014/main" id="{DE7A00B3-9C68-632C-65B0-B115C4E4787E}"/>
              </a:ext>
            </a:extLst>
          </p:cNvPr>
          <p:cNvSpPr txBox="1"/>
          <p:nvPr/>
        </p:nvSpPr>
        <p:spPr>
          <a:xfrm>
            <a:off x="2266956" y="6558033"/>
            <a:ext cx="7585731" cy="307777"/>
          </a:xfrm>
          <a:prstGeom prst="rect">
            <a:avLst/>
          </a:prstGeom>
          <a:noFill/>
        </p:spPr>
        <p:txBody>
          <a:bodyPr wrap="none" rtlCol="0">
            <a:spAutoFit/>
          </a:bodyPr>
          <a:lstStyle/>
          <a:p>
            <a:r>
              <a:rPr lang="en-US" sz="1400" i="1" noProof="0">
                <a:latin typeface="Arial" panose="020B0604020202020204" pitchFamily="34" charset="0"/>
                <a:cs typeface="Arial" panose="020B0604020202020204" pitchFamily="34" charset="0"/>
              </a:rPr>
              <a:t>Reassessment of both material and non-material topics will be conducted on an annual basis.</a:t>
            </a:r>
          </a:p>
        </p:txBody>
      </p:sp>
      <p:pic>
        <p:nvPicPr>
          <p:cNvPr id="6" name="Picture 5">
            <a:extLst>
              <a:ext uri="{FF2B5EF4-FFF2-40B4-BE49-F238E27FC236}">
                <a16:creationId xmlns:a16="http://schemas.microsoft.com/office/drawing/2014/main" id="{504D332D-3EB2-4C4E-EFEF-F2AAD2538E4C}"/>
              </a:ext>
            </a:extLst>
          </p:cNvPr>
          <p:cNvPicPr>
            <a:picLocks noChangeAspect="1"/>
          </p:cNvPicPr>
          <p:nvPr/>
        </p:nvPicPr>
        <p:blipFill>
          <a:blip r:embed="rId32"/>
          <a:stretch>
            <a:fillRect/>
          </a:stretch>
        </p:blipFill>
        <p:spPr>
          <a:xfrm>
            <a:off x="7269791" y="1712252"/>
            <a:ext cx="2300975" cy="269319"/>
          </a:xfrm>
          <a:prstGeom prst="rect">
            <a:avLst/>
          </a:prstGeom>
        </p:spPr>
      </p:pic>
      <p:pic>
        <p:nvPicPr>
          <p:cNvPr id="8" name="Picture 7">
            <a:extLst>
              <a:ext uri="{FF2B5EF4-FFF2-40B4-BE49-F238E27FC236}">
                <a16:creationId xmlns:a16="http://schemas.microsoft.com/office/drawing/2014/main" id="{E0BDE355-1AAD-DD57-9AA1-67B488A523F4}"/>
              </a:ext>
            </a:extLst>
          </p:cNvPr>
          <p:cNvPicPr>
            <a:picLocks noChangeAspect="1"/>
          </p:cNvPicPr>
          <p:nvPr/>
        </p:nvPicPr>
        <p:blipFill>
          <a:blip r:embed="rId32"/>
          <a:stretch>
            <a:fillRect/>
          </a:stretch>
        </p:blipFill>
        <p:spPr>
          <a:xfrm>
            <a:off x="7269791" y="5805729"/>
            <a:ext cx="2300975" cy="269319"/>
          </a:xfrm>
          <a:prstGeom prst="rect">
            <a:avLst/>
          </a:prstGeom>
        </p:spPr>
      </p:pic>
      <p:pic>
        <p:nvPicPr>
          <p:cNvPr id="23" name="Picture 22">
            <a:extLst>
              <a:ext uri="{FF2B5EF4-FFF2-40B4-BE49-F238E27FC236}">
                <a16:creationId xmlns:a16="http://schemas.microsoft.com/office/drawing/2014/main" id="{0CDE1FE3-D48D-A7FA-0C8C-C9BABD2C54E4}"/>
              </a:ext>
            </a:extLst>
          </p:cNvPr>
          <p:cNvPicPr>
            <a:picLocks noChangeAspect="1"/>
          </p:cNvPicPr>
          <p:nvPr/>
        </p:nvPicPr>
        <p:blipFill>
          <a:blip r:embed="rId33"/>
          <a:stretch>
            <a:fillRect/>
          </a:stretch>
        </p:blipFill>
        <p:spPr>
          <a:xfrm>
            <a:off x="7269790" y="2376253"/>
            <a:ext cx="2300975" cy="265295"/>
          </a:xfrm>
          <a:prstGeom prst="rect">
            <a:avLst/>
          </a:prstGeom>
        </p:spPr>
      </p:pic>
      <p:pic>
        <p:nvPicPr>
          <p:cNvPr id="24" name="Picture 23">
            <a:extLst>
              <a:ext uri="{FF2B5EF4-FFF2-40B4-BE49-F238E27FC236}">
                <a16:creationId xmlns:a16="http://schemas.microsoft.com/office/drawing/2014/main" id="{90A76DC7-35BA-01E8-AABA-FC350F44E67F}"/>
              </a:ext>
            </a:extLst>
          </p:cNvPr>
          <p:cNvPicPr>
            <a:picLocks noChangeAspect="1"/>
          </p:cNvPicPr>
          <p:nvPr/>
        </p:nvPicPr>
        <p:blipFill>
          <a:blip r:embed="rId33"/>
          <a:stretch>
            <a:fillRect/>
          </a:stretch>
        </p:blipFill>
        <p:spPr>
          <a:xfrm>
            <a:off x="7269789" y="3154563"/>
            <a:ext cx="2300975" cy="265295"/>
          </a:xfrm>
          <a:prstGeom prst="rect">
            <a:avLst/>
          </a:prstGeom>
        </p:spPr>
      </p:pic>
      <p:pic>
        <p:nvPicPr>
          <p:cNvPr id="26" name="Picture 25">
            <a:extLst>
              <a:ext uri="{FF2B5EF4-FFF2-40B4-BE49-F238E27FC236}">
                <a16:creationId xmlns:a16="http://schemas.microsoft.com/office/drawing/2014/main" id="{B91E735E-2B82-610D-39D6-FD68F21C9652}"/>
              </a:ext>
            </a:extLst>
          </p:cNvPr>
          <p:cNvPicPr>
            <a:picLocks noChangeAspect="1"/>
          </p:cNvPicPr>
          <p:nvPr/>
        </p:nvPicPr>
        <p:blipFill>
          <a:blip r:embed="rId34"/>
          <a:stretch>
            <a:fillRect/>
          </a:stretch>
        </p:blipFill>
        <p:spPr>
          <a:xfrm>
            <a:off x="7269789" y="4100621"/>
            <a:ext cx="2295532" cy="265273"/>
          </a:xfrm>
          <a:prstGeom prst="rect">
            <a:avLst/>
          </a:prstGeom>
        </p:spPr>
      </p:pic>
      <p:pic>
        <p:nvPicPr>
          <p:cNvPr id="27" name="Picture 26">
            <a:extLst>
              <a:ext uri="{FF2B5EF4-FFF2-40B4-BE49-F238E27FC236}">
                <a16:creationId xmlns:a16="http://schemas.microsoft.com/office/drawing/2014/main" id="{ABF66B98-3E94-471F-825F-6E4047FC7324}"/>
              </a:ext>
            </a:extLst>
          </p:cNvPr>
          <p:cNvPicPr>
            <a:picLocks noChangeAspect="1"/>
          </p:cNvPicPr>
          <p:nvPr/>
        </p:nvPicPr>
        <p:blipFill>
          <a:blip r:embed="rId33"/>
          <a:stretch>
            <a:fillRect/>
          </a:stretch>
        </p:blipFill>
        <p:spPr>
          <a:xfrm>
            <a:off x="7264346" y="4883824"/>
            <a:ext cx="2300975" cy="265295"/>
          </a:xfrm>
          <a:prstGeom prst="rect">
            <a:avLst/>
          </a:prstGeom>
        </p:spPr>
      </p:pic>
    </p:spTree>
    <p:extLst>
      <p:ext uri="{BB962C8B-B14F-4D97-AF65-F5344CB8AC3E}">
        <p14:creationId xmlns:p14="http://schemas.microsoft.com/office/powerpoint/2010/main" val="397216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028BB-1ADD-E2C5-4378-3908415CD954}"/>
              </a:ext>
            </a:extLst>
          </p:cNvPr>
          <p:cNvSpPr>
            <a:spLocks noGrp="1"/>
          </p:cNvSpPr>
          <p:nvPr>
            <p:ph type="title"/>
          </p:nvPr>
        </p:nvSpPr>
        <p:spPr/>
        <p:txBody>
          <a:bodyPr/>
          <a:lstStyle/>
          <a:p>
            <a:r>
              <a:rPr lang="en-US" noProof="0" dirty="0"/>
              <a:t>Process approach</a:t>
            </a:r>
          </a:p>
        </p:txBody>
      </p:sp>
      <p:cxnSp>
        <p:nvCxnSpPr>
          <p:cNvPr id="23" name="Connector: Curved 22">
            <a:extLst>
              <a:ext uri="{FF2B5EF4-FFF2-40B4-BE49-F238E27FC236}">
                <a16:creationId xmlns:a16="http://schemas.microsoft.com/office/drawing/2014/main" id="{F2C769A1-0538-2DCA-061C-E735C516A538}"/>
              </a:ext>
            </a:extLst>
          </p:cNvPr>
          <p:cNvCxnSpPr>
            <a:cxnSpLocks/>
          </p:cNvCxnSpPr>
          <p:nvPr/>
        </p:nvCxnSpPr>
        <p:spPr>
          <a:xfrm rot="16200000" flipH="1">
            <a:off x="2284461" y="3186051"/>
            <a:ext cx="1057668" cy="647207"/>
          </a:xfrm>
          <a:prstGeom prst="curvedConnector3">
            <a:avLst>
              <a:gd name="adj1" fmla="val 50000"/>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0BF603E8-88E2-E94A-56C0-9D227D5E7F76}"/>
              </a:ext>
            </a:extLst>
          </p:cNvPr>
          <p:cNvCxnSpPr>
            <a:cxnSpLocks/>
            <a:stCxn id="8" idx="3"/>
            <a:endCxn id="17" idx="1"/>
          </p:cNvCxnSpPr>
          <p:nvPr/>
        </p:nvCxnSpPr>
        <p:spPr>
          <a:xfrm flipV="1">
            <a:off x="5451266" y="1963834"/>
            <a:ext cx="1069646" cy="2920095"/>
          </a:xfrm>
          <a:prstGeom prst="curvedConnector3">
            <a:avLst>
              <a:gd name="adj1" fmla="val 50000"/>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CD4AD8B0-5D73-B0A3-F88B-20B7B6F1A797}"/>
              </a:ext>
            </a:extLst>
          </p:cNvPr>
          <p:cNvCxnSpPr>
            <a:cxnSpLocks/>
            <a:stCxn id="17" idx="2"/>
            <a:endCxn id="24" idx="0"/>
          </p:cNvCxnSpPr>
          <p:nvPr/>
        </p:nvCxnSpPr>
        <p:spPr>
          <a:xfrm rot="16200000" flipH="1">
            <a:off x="8855142" y="2845955"/>
            <a:ext cx="788105" cy="711127"/>
          </a:xfrm>
          <a:prstGeom prst="curvedConnector3">
            <a:avLst>
              <a:gd name="adj1" fmla="val 50000"/>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55C3C2A8-8672-BC4C-425C-425440A3C794}"/>
              </a:ext>
            </a:extLst>
          </p:cNvPr>
          <p:cNvSpPr>
            <a:spLocks noGrp="1"/>
          </p:cNvSpPr>
          <p:nvPr>
            <p:ph type="body" sz="quarter" idx="10"/>
          </p:nvPr>
        </p:nvSpPr>
        <p:spPr>
          <a:xfrm>
            <a:off x="412750" y="323850"/>
            <a:ext cx="5448299" cy="228600"/>
          </a:xfrm>
        </p:spPr>
        <p:txBody>
          <a:bodyPr/>
          <a:lstStyle/>
          <a:p>
            <a:r>
              <a:rPr lang="en-US" noProof="0" dirty="0"/>
              <a:t>Double Materiality Assessment ESG 2024/2025</a:t>
            </a:r>
          </a:p>
        </p:txBody>
      </p:sp>
      <p:pic>
        <p:nvPicPr>
          <p:cNvPr id="6" name="Picture 5">
            <a:extLst>
              <a:ext uri="{FF2B5EF4-FFF2-40B4-BE49-F238E27FC236}">
                <a16:creationId xmlns:a16="http://schemas.microsoft.com/office/drawing/2014/main" id="{29BD98FB-45B3-9BE5-B3AA-6ABEF5A1D6D6}"/>
              </a:ext>
            </a:extLst>
          </p:cNvPr>
          <p:cNvPicPr>
            <a:picLocks noChangeAspect="1"/>
          </p:cNvPicPr>
          <p:nvPr/>
        </p:nvPicPr>
        <p:blipFill>
          <a:blip r:embed="rId2"/>
          <a:stretch>
            <a:fillRect/>
          </a:stretch>
        </p:blipFill>
        <p:spPr>
          <a:xfrm>
            <a:off x="300252" y="1199526"/>
            <a:ext cx="4378877" cy="1785020"/>
          </a:xfrm>
          <a:prstGeom prst="rect">
            <a:avLst/>
          </a:prstGeom>
        </p:spPr>
      </p:pic>
      <p:pic>
        <p:nvPicPr>
          <p:cNvPr id="8" name="Picture 7">
            <a:extLst>
              <a:ext uri="{FF2B5EF4-FFF2-40B4-BE49-F238E27FC236}">
                <a16:creationId xmlns:a16="http://schemas.microsoft.com/office/drawing/2014/main" id="{1102B269-5C35-ACF1-0D4D-DCF3C23E5530}"/>
              </a:ext>
            </a:extLst>
          </p:cNvPr>
          <p:cNvPicPr>
            <a:picLocks noChangeAspect="1"/>
          </p:cNvPicPr>
          <p:nvPr/>
        </p:nvPicPr>
        <p:blipFill>
          <a:blip r:embed="rId3"/>
          <a:stretch>
            <a:fillRect/>
          </a:stretch>
        </p:blipFill>
        <p:spPr>
          <a:xfrm>
            <a:off x="822529" y="4040304"/>
            <a:ext cx="4628737" cy="1687249"/>
          </a:xfrm>
          <a:prstGeom prst="rect">
            <a:avLst/>
          </a:prstGeom>
        </p:spPr>
      </p:pic>
      <p:pic>
        <p:nvPicPr>
          <p:cNvPr id="17" name="Picture 16">
            <a:extLst>
              <a:ext uri="{FF2B5EF4-FFF2-40B4-BE49-F238E27FC236}">
                <a16:creationId xmlns:a16="http://schemas.microsoft.com/office/drawing/2014/main" id="{B8036410-3002-EE40-3E8F-B8C22BB9B745}"/>
              </a:ext>
            </a:extLst>
          </p:cNvPr>
          <p:cNvPicPr>
            <a:picLocks noChangeAspect="1"/>
          </p:cNvPicPr>
          <p:nvPr/>
        </p:nvPicPr>
        <p:blipFill>
          <a:blip r:embed="rId4"/>
          <a:stretch>
            <a:fillRect/>
          </a:stretch>
        </p:blipFill>
        <p:spPr>
          <a:xfrm>
            <a:off x="6520912" y="1120201"/>
            <a:ext cx="4745437" cy="1687266"/>
          </a:xfrm>
          <a:prstGeom prst="rect">
            <a:avLst/>
          </a:prstGeom>
        </p:spPr>
      </p:pic>
      <p:pic>
        <p:nvPicPr>
          <p:cNvPr id="24" name="Picture 23">
            <a:extLst>
              <a:ext uri="{FF2B5EF4-FFF2-40B4-BE49-F238E27FC236}">
                <a16:creationId xmlns:a16="http://schemas.microsoft.com/office/drawing/2014/main" id="{6632AAC7-90C7-EB3E-04B9-B1BF061BAD7F}"/>
              </a:ext>
            </a:extLst>
          </p:cNvPr>
          <p:cNvPicPr>
            <a:picLocks noChangeAspect="1"/>
          </p:cNvPicPr>
          <p:nvPr/>
        </p:nvPicPr>
        <p:blipFill>
          <a:blip r:embed="rId5"/>
          <a:stretch>
            <a:fillRect/>
          </a:stretch>
        </p:blipFill>
        <p:spPr>
          <a:xfrm>
            <a:off x="7232040" y="3595572"/>
            <a:ext cx="4745436" cy="2526401"/>
          </a:xfrm>
          <a:prstGeom prst="rect">
            <a:avLst/>
          </a:prstGeom>
        </p:spPr>
      </p:pic>
    </p:spTree>
    <p:extLst>
      <p:ext uri="{BB962C8B-B14F-4D97-AF65-F5344CB8AC3E}">
        <p14:creationId xmlns:p14="http://schemas.microsoft.com/office/powerpoint/2010/main" val="747563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1DD8E-DE91-85C6-FF1E-1538C85714DC}"/>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A7AAAAA-649C-BA66-2918-538877984D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4" name="think-cell data - do not delete" hidden="1">
                        <a:extLst>
                          <a:ext uri="{FF2B5EF4-FFF2-40B4-BE49-F238E27FC236}">
                            <a16:creationId xmlns:a16="http://schemas.microsoft.com/office/drawing/2014/main" id="{2A7AAAAA-649C-BA66-2918-538877984D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5" name="Table 4">
            <a:extLst>
              <a:ext uri="{FF2B5EF4-FFF2-40B4-BE49-F238E27FC236}">
                <a16:creationId xmlns:a16="http://schemas.microsoft.com/office/drawing/2014/main" id="{22905E13-3360-D495-CA8E-864677726CE9}"/>
              </a:ext>
            </a:extLst>
          </p:cNvPr>
          <p:cNvGraphicFramePr>
            <a:graphicFrameLocks noGrp="1"/>
          </p:cNvGraphicFramePr>
          <p:nvPr>
            <p:extLst>
              <p:ext uri="{D42A27DB-BD31-4B8C-83A1-F6EECF244321}">
                <p14:modId xmlns:p14="http://schemas.microsoft.com/office/powerpoint/2010/main" val="3924865868"/>
              </p:ext>
            </p:extLst>
          </p:nvPr>
        </p:nvGraphicFramePr>
        <p:xfrm>
          <a:off x="305205" y="1298781"/>
          <a:ext cx="11439384" cy="3180080"/>
        </p:xfrm>
        <a:graphic>
          <a:graphicData uri="http://schemas.openxmlformats.org/drawingml/2006/table">
            <a:tbl>
              <a:tblPr firstRow="1" bandRow="1">
                <a:tableStyleId>{5C22544A-7EE6-4342-B048-85BDC9FD1C3A}</a:tableStyleId>
              </a:tblPr>
              <a:tblGrid>
                <a:gridCol w="1039944">
                  <a:extLst>
                    <a:ext uri="{9D8B030D-6E8A-4147-A177-3AD203B41FA5}">
                      <a16:colId xmlns:a16="http://schemas.microsoft.com/office/drawing/2014/main" val="43045675"/>
                    </a:ext>
                  </a:extLst>
                </a:gridCol>
                <a:gridCol w="1039944">
                  <a:extLst>
                    <a:ext uri="{9D8B030D-6E8A-4147-A177-3AD203B41FA5}">
                      <a16:colId xmlns:a16="http://schemas.microsoft.com/office/drawing/2014/main" val="1273968572"/>
                    </a:ext>
                  </a:extLst>
                </a:gridCol>
                <a:gridCol w="1039944">
                  <a:extLst>
                    <a:ext uri="{9D8B030D-6E8A-4147-A177-3AD203B41FA5}">
                      <a16:colId xmlns:a16="http://schemas.microsoft.com/office/drawing/2014/main" val="2158284641"/>
                    </a:ext>
                  </a:extLst>
                </a:gridCol>
                <a:gridCol w="1036716">
                  <a:extLst>
                    <a:ext uri="{9D8B030D-6E8A-4147-A177-3AD203B41FA5}">
                      <a16:colId xmlns:a16="http://schemas.microsoft.com/office/drawing/2014/main" val="2554435853"/>
                    </a:ext>
                  </a:extLst>
                </a:gridCol>
                <a:gridCol w="1043172">
                  <a:extLst>
                    <a:ext uri="{9D8B030D-6E8A-4147-A177-3AD203B41FA5}">
                      <a16:colId xmlns:a16="http://schemas.microsoft.com/office/drawing/2014/main" val="1237362412"/>
                    </a:ext>
                  </a:extLst>
                </a:gridCol>
                <a:gridCol w="1039944">
                  <a:extLst>
                    <a:ext uri="{9D8B030D-6E8A-4147-A177-3AD203B41FA5}">
                      <a16:colId xmlns:a16="http://schemas.microsoft.com/office/drawing/2014/main" val="2901073767"/>
                    </a:ext>
                  </a:extLst>
                </a:gridCol>
                <a:gridCol w="1039944">
                  <a:extLst>
                    <a:ext uri="{9D8B030D-6E8A-4147-A177-3AD203B41FA5}">
                      <a16:colId xmlns:a16="http://schemas.microsoft.com/office/drawing/2014/main" val="1944921065"/>
                    </a:ext>
                  </a:extLst>
                </a:gridCol>
                <a:gridCol w="1039944">
                  <a:extLst>
                    <a:ext uri="{9D8B030D-6E8A-4147-A177-3AD203B41FA5}">
                      <a16:colId xmlns:a16="http://schemas.microsoft.com/office/drawing/2014/main" val="3130527559"/>
                    </a:ext>
                  </a:extLst>
                </a:gridCol>
                <a:gridCol w="1039944">
                  <a:extLst>
                    <a:ext uri="{9D8B030D-6E8A-4147-A177-3AD203B41FA5}">
                      <a16:colId xmlns:a16="http://schemas.microsoft.com/office/drawing/2014/main" val="3176317560"/>
                    </a:ext>
                  </a:extLst>
                </a:gridCol>
                <a:gridCol w="1039944">
                  <a:extLst>
                    <a:ext uri="{9D8B030D-6E8A-4147-A177-3AD203B41FA5}">
                      <a16:colId xmlns:a16="http://schemas.microsoft.com/office/drawing/2014/main" val="1138725878"/>
                    </a:ext>
                  </a:extLst>
                </a:gridCol>
                <a:gridCol w="1039944">
                  <a:extLst>
                    <a:ext uri="{9D8B030D-6E8A-4147-A177-3AD203B41FA5}">
                      <a16:colId xmlns:a16="http://schemas.microsoft.com/office/drawing/2014/main" val="1394292917"/>
                    </a:ext>
                  </a:extLst>
                </a:gridCol>
              </a:tblGrid>
              <a:tr h="370840">
                <a:tc rowSpan="2">
                  <a:txBody>
                    <a:bodyPr/>
                    <a:lstStyle/>
                    <a:p>
                      <a:pPr marL="0" algn="ctr" defTabSz="914400" rtl="0" eaLnBrk="1" latinLnBrk="0" hangingPunct="1"/>
                      <a:endParaRPr lang="nb-NO" sz="900" kern="120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gridSpan="5">
                  <a:txBody>
                    <a:bodyPr/>
                    <a:lstStyle/>
                    <a:p>
                      <a:pPr algn="ctr"/>
                      <a:r>
                        <a:rPr lang="en-US" sz="1200" noProof="0" dirty="0"/>
                        <a:t>Climate / Environment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22245"/>
                    </a:solidFill>
                  </a:tcPr>
                </a:tc>
                <a:tc hMerge="1">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4">
                  <a:txBody>
                    <a:bodyPr/>
                    <a:lstStyle/>
                    <a:p>
                      <a:pPr algn="ctr"/>
                      <a:r>
                        <a:rPr lang="en-US" sz="1200" noProof="0" dirty="0"/>
                        <a:t>Social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22245"/>
                    </a:solidFill>
                  </a:tcPr>
                </a:tc>
                <a:tc hMerge="1">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hMerge="1">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1200" noProof="0" dirty="0"/>
                        <a:t>Business Conduct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22245"/>
                    </a:solidFill>
                  </a:tcPr>
                </a:tc>
                <a:extLst>
                  <a:ext uri="{0D108BD9-81ED-4DB2-BD59-A6C34878D82A}">
                    <a16:rowId xmlns:a16="http://schemas.microsoft.com/office/drawing/2014/main" val="1774822347"/>
                  </a:ext>
                </a:extLst>
              </a:tr>
              <a:tr h="370840">
                <a:tc vMerge="1">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Climate Change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5A1D0"/>
                    </a:solidFill>
                  </a:tcPr>
                </a:tc>
                <a:tc>
                  <a:txBody>
                    <a:bodyPr/>
                    <a:lstStyle/>
                    <a:p>
                      <a:pPr marL="0" algn="ctr"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Pollution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5A1D0"/>
                    </a:solidFill>
                  </a:tcPr>
                </a:tc>
                <a:tc>
                  <a:txBody>
                    <a:bodyPr/>
                    <a:lstStyle/>
                    <a:p>
                      <a:pPr marL="0" algn="ctr"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Water and marine resources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5A1D0"/>
                    </a:solidFill>
                  </a:tcPr>
                </a:tc>
                <a:tc>
                  <a:txBody>
                    <a:bodyPr/>
                    <a:lstStyle/>
                    <a:p>
                      <a:pPr marL="0" algn="ctr"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Biodiversity and ecosystems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5A1D0"/>
                    </a:solidFill>
                  </a:tcPr>
                </a:tc>
                <a:tc>
                  <a:txBody>
                    <a:bodyPr/>
                    <a:lstStyle/>
                    <a:p>
                      <a:pPr marL="0" algn="ctr"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Resource use and circular economy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5A1D0"/>
                    </a:solidFill>
                  </a:tcPr>
                </a:tc>
                <a:tc>
                  <a:txBody>
                    <a:bodyPr/>
                    <a:lstStyle/>
                    <a:p>
                      <a:pPr marL="0" algn="ctr"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Own workforce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5A1D0"/>
                    </a:solidFill>
                  </a:tcPr>
                </a:tc>
                <a:tc>
                  <a:txBody>
                    <a:bodyPr/>
                    <a:lstStyle/>
                    <a:p>
                      <a:pPr marL="0" algn="ctr"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Workers in the value chain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5A1D0"/>
                    </a:solidFill>
                  </a:tcPr>
                </a:tc>
                <a:tc>
                  <a:txBody>
                    <a:bodyPr/>
                    <a:lstStyle/>
                    <a:p>
                      <a:pPr marL="0" algn="ctr"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Affected communities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5A1D0"/>
                    </a:solidFill>
                  </a:tcPr>
                </a:tc>
                <a:tc>
                  <a:txBody>
                    <a:bodyPr/>
                    <a:lstStyle/>
                    <a:p>
                      <a:pPr marL="0" algn="ctr"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Consumers and end users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5A1D0"/>
                    </a:solidFill>
                  </a:tcPr>
                </a:tc>
                <a:tc>
                  <a:txBody>
                    <a:bodyPr/>
                    <a:lstStyle/>
                    <a:p>
                      <a:pPr marL="0" algn="ctr"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Business conduct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5A1D0"/>
                    </a:solidFill>
                  </a:tcPr>
                </a:tc>
                <a:extLst>
                  <a:ext uri="{0D108BD9-81ED-4DB2-BD59-A6C34878D82A}">
                    <a16:rowId xmlns:a16="http://schemas.microsoft.com/office/drawing/2014/main" val="3918116296"/>
                  </a:ext>
                </a:extLst>
              </a:tr>
              <a:tr h="370840">
                <a:tc>
                  <a:txBody>
                    <a:bodyPr/>
                    <a:lstStyle/>
                    <a:p>
                      <a:pPr algn="ctr"/>
                      <a:r>
                        <a:rPr lang="en-US" sz="1000" noProof="0" dirty="0">
                          <a:latin typeface="Arial" panose="020B0604020202020204" pitchFamily="34" charset="0"/>
                          <a:cs typeface="Arial" panose="020B0604020202020204" pitchFamily="34" charset="0"/>
                        </a:rPr>
                        <a:t>Sales and marketing</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255043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latin typeface="Arial" panose="020B0604020202020204" pitchFamily="34" charset="0"/>
                          <a:cs typeface="Arial" panose="020B0604020202020204" pitchFamily="34" charset="0"/>
                        </a:rPr>
                        <a:t>Customer projects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988721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latin typeface="Arial" panose="020B0604020202020204" pitchFamily="34" charset="0"/>
                          <a:cs typeface="Arial" panose="020B0604020202020204" pitchFamily="34" charset="0"/>
                        </a:rPr>
                        <a:t>Service and aftermarket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493225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latin typeface="Arial" panose="020B0604020202020204" pitchFamily="34" charset="0"/>
                          <a:cs typeface="Arial" panose="020B0604020202020204" pitchFamily="34" charset="0"/>
                        </a:rPr>
                        <a:t>Internal operations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921400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latin typeface="Arial" panose="020B0604020202020204" pitchFamily="34" charset="0"/>
                          <a:cs typeface="Arial" panose="020B0604020202020204" pitchFamily="34" charset="0"/>
                        </a:rPr>
                        <a:t>Procurement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78163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dk1"/>
                          </a:solidFill>
                          <a:latin typeface="Arial" panose="020B0604020202020204" pitchFamily="34" charset="0"/>
                          <a:ea typeface="+mn-ea"/>
                          <a:cs typeface="Arial" panose="020B0604020202020204" pitchFamily="34" charset="0"/>
                        </a:rPr>
                        <a:t>Own activities / travelling</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nb-NO" dirty="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7811249"/>
                  </a:ext>
                </a:extLst>
              </a:tr>
            </a:tbl>
          </a:graphicData>
        </a:graphic>
      </p:graphicFrame>
      <p:sp>
        <p:nvSpPr>
          <p:cNvPr id="9" name="Oval 8">
            <a:extLst>
              <a:ext uri="{FF2B5EF4-FFF2-40B4-BE49-F238E27FC236}">
                <a16:creationId xmlns:a16="http://schemas.microsoft.com/office/drawing/2014/main" id="{87FE55B1-EE6F-CE38-C6F1-E5F208108DE8}"/>
              </a:ext>
            </a:extLst>
          </p:cNvPr>
          <p:cNvSpPr/>
          <p:nvPr/>
        </p:nvSpPr>
        <p:spPr>
          <a:xfrm>
            <a:off x="397102" y="1327637"/>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Inter Medium"/>
              <a:ea typeface="+mn-ea"/>
              <a:cs typeface="+mn-cs"/>
            </a:endParaRPr>
          </a:p>
        </p:txBody>
      </p:sp>
      <p:sp>
        <p:nvSpPr>
          <p:cNvPr id="10" name="Oval 9">
            <a:extLst>
              <a:ext uri="{FF2B5EF4-FFF2-40B4-BE49-F238E27FC236}">
                <a16:creationId xmlns:a16="http://schemas.microsoft.com/office/drawing/2014/main" id="{C15D9673-243C-3EE6-D4A0-473652357DCF}"/>
              </a:ext>
            </a:extLst>
          </p:cNvPr>
          <p:cNvSpPr/>
          <p:nvPr/>
        </p:nvSpPr>
        <p:spPr>
          <a:xfrm>
            <a:off x="404358" y="1613387"/>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1" name="Oval 10">
            <a:extLst>
              <a:ext uri="{FF2B5EF4-FFF2-40B4-BE49-F238E27FC236}">
                <a16:creationId xmlns:a16="http://schemas.microsoft.com/office/drawing/2014/main" id="{D6651368-BDEA-288C-FD24-5D439B45D7A4}"/>
              </a:ext>
            </a:extLst>
          </p:cNvPr>
          <p:cNvSpPr/>
          <p:nvPr/>
        </p:nvSpPr>
        <p:spPr>
          <a:xfrm>
            <a:off x="397102" y="1912744"/>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3" name="TextBox 12">
            <a:extLst>
              <a:ext uri="{FF2B5EF4-FFF2-40B4-BE49-F238E27FC236}">
                <a16:creationId xmlns:a16="http://schemas.microsoft.com/office/drawing/2014/main" id="{C3BE16C2-9872-D4B7-6105-FA476D39DFE9}"/>
              </a:ext>
            </a:extLst>
          </p:cNvPr>
          <p:cNvSpPr txBox="1"/>
          <p:nvPr/>
        </p:nvSpPr>
        <p:spPr>
          <a:xfrm>
            <a:off x="576716" y="1301211"/>
            <a:ext cx="53091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Impact</a:t>
            </a:r>
          </a:p>
        </p:txBody>
      </p:sp>
      <p:sp>
        <p:nvSpPr>
          <p:cNvPr id="14" name="TextBox 13">
            <a:extLst>
              <a:ext uri="{FF2B5EF4-FFF2-40B4-BE49-F238E27FC236}">
                <a16:creationId xmlns:a16="http://schemas.microsoft.com/office/drawing/2014/main" id="{2FE7CF1C-5590-EB0A-CD46-513221C8084E}"/>
              </a:ext>
            </a:extLst>
          </p:cNvPr>
          <p:cNvSpPr txBox="1"/>
          <p:nvPr/>
        </p:nvSpPr>
        <p:spPr>
          <a:xfrm>
            <a:off x="568779" y="1885138"/>
            <a:ext cx="78098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Opportunity</a:t>
            </a:r>
          </a:p>
        </p:txBody>
      </p:sp>
      <p:sp>
        <p:nvSpPr>
          <p:cNvPr id="15" name="TextBox 14">
            <a:extLst>
              <a:ext uri="{FF2B5EF4-FFF2-40B4-BE49-F238E27FC236}">
                <a16:creationId xmlns:a16="http://schemas.microsoft.com/office/drawing/2014/main" id="{0FF71EC0-59C4-B969-9048-349309A02A3E}"/>
              </a:ext>
            </a:extLst>
          </p:cNvPr>
          <p:cNvSpPr txBox="1"/>
          <p:nvPr/>
        </p:nvSpPr>
        <p:spPr>
          <a:xfrm>
            <a:off x="585130" y="1591775"/>
            <a:ext cx="40908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Risk</a:t>
            </a:r>
          </a:p>
        </p:txBody>
      </p:sp>
      <p:sp>
        <p:nvSpPr>
          <p:cNvPr id="16" name="Oval 15">
            <a:extLst>
              <a:ext uri="{FF2B5EF4-FFF2-40B4-BE49-F238E27FC236}">
                <a16:creationId xmlns:a16="http://schemas.microsoft.com/office/drawing/2014/main" id="{7A3005AB-3B0F-D25D-45AE-90D81D5582CA}"/>
              </a:ext>
            </a:extLst>
          </p:cNvPr>
          <p:cNvSpPr/>
          <p:nvPr/>
        </p:nvSpPr>
        <p:spPr>
          <a:xfrm>
            <a:off x="1678297" y="2215204"/>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7" name="Oval 16">
            <a:extLst>
              <a:ext uri="{FF2B5EF4-FFF2-40B4-BE49-F238E27FC236}">
                <a16:creationId xmlns:a16="http://schemas.microsoft.com/office/drawing/2014/main" id="{B6D954DE-58A8-839E-E2A1-83F75C116F26}"/>
              </a:ext>
            </a:extLst>
          </p:cNvPr>
          <p:cNvSpPr/>
          <p:nvPr/>
        </p:nvSpPr>
        <p:spPr>
          <a:xfrm>
            <a:off x="1798040" y="22152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8" name="Oval 17">
            <a:extLst>
              <a:ext uri="{FF2B5EF4-FFF2-40B4-BE49-F238E27FC236}">
                <a16:creationId xmlns:a16="http://schemas.microsoft.com/office/drawing/2014/main" id="{65972526-2339-61A9-7C36-5BD80E16088E}"/>
              </a:ext>
            </a:extLst>
          </p:cNvPr>
          <p:cNvSpPr/>
          <p:nvPr/>
        </p:nvSpPr>
        <p:spPr>
          <a:xfrm>
            <a:off x="1917783" y="2215204"/>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9" name="Oval 18">
            <a:extLst>
              <a:ext uri="{FF2B5EF4-FFF2-40B4-BE49-F238E27FC236}">
                <a16:creationId xmlns:a16="http://schemas.microsoft.com/office/drawing/2014/main" id="{86E5D206-8A78-3471-22E6-1552A93D4307}"/>
              </a:ext>
            </a:extLst>
          </p:cNvPr>
          <p:cNvSpPr/>
          <p:nvPr/>
        </p:nvSpPr>
        <p:spPr>
          <a:xfrm>
            <a:off x="1678297" y="2644332"/>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20" name="Oval 19">
            <a:extLst>
              <a:ext uri="{FF2B5EF4-FFF2-40B4-BE49-F238E27FC236}">
                <a16:creationId xmlns:a16="http://schemas.microsoft.com/office/drawing/2014/main" id="{334DAEE2-7259-C3A9-A279-E531B1824B06}"/>
              </a:ext>
            </a:extLst>
          </p:cNvPr>
          <p:cNvSpPr/>
          <p:nvPr/>
        </p:nvSpPr>
        <p:spPr>
          <a:xfrm>
            <a:off x="1798040" y="2644332"/>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21" name="Oval 20">
            <a:extLst>
              <a:ext uri="{FF2B5EF4-FFF2-40B4-BE49-F238E27FC236}">
                <a16:creationId xmlns:a16="http://schemas.microsoft.com/office/drawing/2014/main" id="{AB471242-5210-EA5F-441D-EE16C883E835}"/>
              </a:ext>
            </a:extLst>
          </p:cNvPr>
          <p:cNvSpPr/>
          <p:nvPr/>
        </p:nvSpPr>
        <p:spPr>
          <a:xfrm>
            <a:off x="1917783" y="2644332"/>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22" name="Oval 21">
            <a:extLst>
              <a:ext uri="{FF2B5EF4-FFF2-40B4-BE49-F238E27FC236}">
                <a16:creationId xmlns:a16="http://schemas.microsoft.com/office/drawing/2014/main" id="{CE01B174-0C7A-9CBA-966F-D3E5C2AD5FFF}"/>
              </a:ext>
            </a:extLst>
          </p:cNvPr>
          <p:cNvSpPr/>
          <p:nvPr/>
        </p:nvSpPr>
        <p:spPr>
          <a:xfrm>
            <a:off x="2708763" y="2644332"/>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23" name="Oval 22">
            <a:extLst>
              <a:ext uri="{FF2B5EF4-FFF2-40B4-BE49-F238E27FC236}">
                <a16:creationId xmlns:a16="http://schemas.microsoft.com/office/drawing/2014/main" id="{ED347F17-C926-C90F-4C4D-D37ED4A05539}"/>
              </a:ext>
            </a:extLst>
          </p:cNvPr>
          <p:cNvSpPr/>
          <p:nvPr/>
        </p:nvSpPr>
        <p:spPr>
          <a:xfrm>
            <a:off x="2828506" y="264433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24" name="Oval 23">
            <a:extLst>
              <a:ext uri="{FF2B5EF4-FFF2-40B4-BE49-F238E27FC236}">
                <a16:creationId xmlns:a16="http://schemas.microsoft.com/office/drawing/2014/main" id="{5B6AAD6B-EEC6-D786-2AF6-6B0611AA22C2}"/>
              </a:ext>
            </a:extLst>
          </p:cNvPr>
          <p:cNvSpPr/>
          <p:nvPr/>
        </p:nvSpPr>
        <p:spPr>
          <a:xfrm>
            <a:off x="2948249" y="2644332"/>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25" name="Oval 24">
            <a:extLst>
              <a:ext uri="{FF2B5EF4-FFF2-40B4-BE49-F238E27FC236}">
                <a16:creationId xmlns:a16="http://schemas.microsoft.com/office/drawing/2014/main" id="{E53DC1F3-124F-54B1-0396-3FD4FA57BA14}"/>
              </a:ext>
            </a:extLst>
          </p:cNvPr>
          <p:cNvSpPr/>
          <p:nvPr/>
        </p:nvSpPr>
        <p:spPr>
          <a:xfrm>
            <a:off x="2708763" y="22152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26" name="Oval 25">
            <a:extLst>
              <a:ext uri="{FF2B5EF4-FFF2-40B4-BE49-F238E27FC236}">
                <a16:creationId xmlns:a16="http://schemas.microsoft.com/office/drawing/2014/main" id="{D0D8C1D3-2046-D411-6953-1626463BB43A}"/>
              </a:ext>
            </a:extLst>
          </p:cNvPr>
          <p:cNvSpPr/>
          <p:nvPr/>
        </p:nvSpPr>
        <p:spPr>
          <a:xfrm>
            <a:off x="2828506" y="22152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27" name="Oval 26">
            <a:extLst>
              <a:ext uri="{FF2B5EF4-FFF2-40B4-BE49-F238E27FC236}">
                <a16:creationId xmlns:a16="http://schemas.microsoft.com/office/drawing/2014/main" id="{8EB631FF-B9B3-C9F7-89C2-4E553D8DE8AF}"/>
              </a:ext>
            </a:extLst>
          </p:cNvPr>
          <p:cNvSpPr/>
          <p:nvPr/>
        </p:nvSpPr>
        <p:spPr>
          <a:xfrm>
            <a:off x="2948249" y="22152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28" name="Oval 27">
            <a:extLst>
              <a:ext uri="{FF2B5EF4-FFF2-40B4-BE49-F238E27FC236}">
                <a16:creationId xmlns:a16="http://schemas.microsoft.com/office/drawing/2014/main" id="{9927B100-BE48-B546-4328-1744B14F8BB4}"/>
              </a:ext>
            </a:extLst>
          </p:cNvPr>
          <p:cNvSpPr/>
          <p:nvPr/>
        </p:nvSpPr>
        <p:spPr>
          <a:xfrm>
            <a:off x="1682667" y="4197353"/>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29" name="Oval 28">
            <a:extLst>
              <a:ext uri="{FF2B5EF4-FFF2-40B4-BE49-F238E27FC236}">
                <a16:creationId xmlns:a16="http://schemas.microsoft.com/office/drawing/2014/main" id="{E0C00024-3712-48F2-6602-8FD6CF9579B0}"/>
              </a:ext>
            </a:extLst>
          </p:cNvPr>
          <p:cNvSpPr/>
          <p:nvPr/>
        </p:nvSpPr>
        <p:spPr>
          <a:xfrm>
            <a:off x="1802410" y="419735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30" name="Oval 29">
            <a:extLst>
              <a:ext uri="{FF2B5EF4-FFF2-40B4-BE49-F238E27FC236}">
                <a16:creationId xmlns:a16="http://schemas.microsoft.com/office/drawing/2014/main" id="{517B1DD4-F6A0-6208-291A-4D87A3569FC2}"/>
              </a:ext>
            </a:extLst>
          </p:cNvPr>
          <p:cNvSpPr/>
          <p:nvPr/>
        </p:nvSpPr>
        <p:spPr>
          <a:xfrm>
            <a:off x="1922153" y="419735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31" name="Oval 30">
            <a:extLst>
              <a:ext uri="{FF2B5EF4-FFF2-40B4-BE49-F238E27FC236}">
                <a16:creationId xmlns:a16="http://schemas.microsoft.com/office/drawing/2014/main" id="{D0E2F838-964C-7538-462C-BCEBB061E3D4}"/>
              </a:ext>
            </a:extLst>
          </p:cNvPr>
          <p:cNvSpPr/>
          <p:nvPr/>
        </p:nvSpPr>
        <p:spPr>
          <a:xfrm>
            <a:off x="1687186" y="3799442"/>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32" name="Oval 31">
            <a:extLst>
              <a:ext uri="{FF2B5EF4-FFF2-40B4-BE49-F238E27FC236}">
                <a16:creationId xmlns:a16="http://schemas.microsoft.com/office/drawing/2014/main" id="{024A13CF-157B-FDBE-A616-AABE7C2912FA}"/>
              </a:ext>
            </a:extLst>
          </p:cNvPr>
          <p:cNvSpPr/>
          <p:nvPr/>
        </p:nvSpPr>
        <p:spPr>
          <a:xfrm>
            <a:off x="1806929" y="3799442"/>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33" name="Oval 32">
            <a:extLst>
              <a:ext uri="{FF2B5EF4-FFF2-40B4-BE49-F238E27FC236}">
                <a16:creationId xmlns:a16="http://schemas.microsoft.com/office/drawing/2014/main" id="{8069F738-C4A0-FA98-62F4-22A79AC4CB19}"/>
              </a:ext>
            </a:extLst>
          </p:cNvPr>
          <p:cNvSpPr/>
          <p:nvPr/>
        </p:nvSpPr>
        <p:spPr>
          <a:xfrm>
            <a:off x="1926672" y="379944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34" name="Oval 33">
            <a:extLst>
              <a:ext uri="{FF2B5EF4-FFF2-40B4-BE49-F238E27FC236}">
                <a16:creationId xmlns:a16="http://schemas.microsoft.com/office/drawing/2014/main" id="{2E18B309-57BB-B87E-04F7-0B5B4A267977}"/>
              </a:ext>
            </a:extLst>
          </p:cNvPr>
          <p:cNvSpPr/>
          <p:nvPr/>
        </p:nvSpPr>
        <p:spPr>
          <a:xfrm>
            <a:off x="1682667" y="3410177"/>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35" name="Oval 34">
            <a:extLst>
              <a:ext uri="{FF2B5EF4-FFF2-40B4-BE49-F238E27FC236}">
                <a16:creationId xmlns:a16="http://schemas.microsoft.com/office/drawing/2014/main" id="{A5DAF974-4482-B9FF-BBDE-87518F368FB5}"/>
              </a:ext>
            </a:extLst>
          </p:cNvPr>
          <p:cNvSpPr/>
          <p:nvPr/>
        </p:nvSpPr>
        <p:spPr>
          <a:xfrm>
            <a:off x="1802410" y="3410177"/>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36" name="Oval 35">
            <a:extLst>
              <a:ext uri="{FF2B5EF4-FFF2-40B4-BE49-F238E27FC236}">
                <a16:creationId xmlns:a16="http://schemas.microsoft.com/office/drawing/2014/main" id="{0736D8E7-E1B9-55A8-0938-C38A4A81EC3A}"/>
              </a:ext>
            </a:extLst>
          </p:cNvPr>
          <p:cNvSpPr/>
          <p:nvPr/>
        </p:nvSpPr>
        <p:spPr>
          <a:xfrm>
            <a:off x="1922153" y="3410177"/>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37" name="Oval 36">
            <a:extLst>
              <a:ext uri="{FF2B5EF4-FFF2-40B4-BE49-F238E27FC236}">
                <a16:creationId xmlns:a16="http://schemas.microsoft.com/office/drawing/2014/main" id="{57314666-3848-C90D-29E0-15416B7E5343}"/>
              </a:ext>
            </a:extLst>
          </p:cNvPr>
          <p:cNvSpPr/>
          <p:nvPr/>
        </p:nvSpPr>
        <p:spPr>
          <a:xfrm>
            <a:off x="1682667" y="3026928"/>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38" name="Oval 37">
            <a:extLst>
              <a:ext uri="{FF2B5EF4-FFF2-40B4-BE49-F238E27FC236}">
                <a16:creationId xmlns:a16="http://schemas.microsoft.com/office/drawing/2014/main" id="{EB4707B9-B83D-FD55-7D88-9E2758152A02}"/>
              </a:ext>
            </a:extLst>
          </p:cNvPr>
          <p:cNvSpPr/>
          <p:nvPr/>
        </p:nvSpPr>
        <p:spPr>
          <a:xfrm>
            <a:off x="1802410" y="3026928"/>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39" name="Oval 38">
            <a:extLst>
              <a:ext uri="{FF2B5EF4-FFF2-40B4-BE49-F238E27FC236}">
                <a16:creationId xmlns:a16="http://schemas.microsoft.com/office/drawing/2014/main" id="{CA5058A2-CC29-D43C-5A68-7A67284F790A}"/>
              </a:ext>
            </a:extLst>
          </p:cNvPr>
          <p:cNvSpPr/>
          <p:nvPr/>
        </p:nvSpPr>
        <p:spPr>
          <a:xfrm>
            <a:off x="1922153" y="3026928"/>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40" name="Oval 39">
            <a:extLst>
              <a:ext uri="{FF2B5EF4-FFF2-40B4-BE49-F238E27FC236}">
                <a16:creationId xmlns:a16="http://schemas.microsoft.com/office/drawing/2014/main" id="{76B64818-195C-6EFE-281A-B6D9847CFE14}"/>
              </a:ext>
            </a:extLst>
          </p:cNvPr>
          <p:cNvSpPr/>
          <p:nvPr/>
        </p:nvSpPr>
        <p:spPr>
          <a:xfrm>
            <a:off x="3750396" y="221016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41" name="Oval 40">
            <a:extLst>
              <a:ext uri="{FF2B5EF4-FFF2-40B4-BE49-F238E27FC236}">
                <a16:creationId xmlns:a16="http://schemas.microsoft.com/office/drawing/2014/main" id="{3D7C85E6-0532-8B57-E050-38EF638EC9DC}"/>
              </a:ext>
            </a:extLst>
          </p:cNvPr>
          <p:cNvSpPr/>
          <p:nvPr/>
        </p:nvSpPr>
        <p:spPr>
          <a:xfrm>
            <a:off x="3870139" y="221016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42" name="Oval 41">
            <a:extLst>
              <a:ext uri="{FF2B5EF4-FFF2-40B4-BE49-F238E27FC236}">
                <a16:creationId xmlns:a16="http://schemas.microsoft.com/office/drawing/2014/main" id="{C5D8619C-2925-32AF-12EC-1427FF07C3EC}"/>
              </a:ext>
            </a:extLst>
          </p:cNvPr>
          <p:cNvSpPr/>
          <p:nvPr/>
        </p:nvSpPr>
        <p:spPr>
          <a:xfrm>
            <a:off x="3989882" y="221016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43" name="Oval 42">
            <a:extLst>
              <a:ext uri="{FF2B5EF4-FFF2-40B4-BE49-F238E27FC236}">
                <a16:creationId xmlns:a16="http://schemas.microsoft.com/office/drawing/2014/main" id="{AB2AE3D9-4AF6-DCED-1CF8-2B9C180A94CC}"/>
              </a:ext>
            </a:extLst>
          </p:cNvPr>
          <p:cNvSpPr/>
          <p:nvPr/>
        </p:nvSpPr>
        <p:spPr>
          <a:xfrm>
            <a:off x="2707364" y="302962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44" name="Oval 43">
            <a:extLst>
              <a:ext uri="{FF2B5EF4-FFF2-40B4-BE49-F238E27FC236}">
                <a16:creationId xmlns:a16="http://schemas.microsoft.com/office/drawing/2014/main" id="{35EA9B91-A3B9-E664-1718-A41D0770E06E}"/>
              </a:ext>
            </a:extLst>
          </p:cNvPr>
          <p:cNvSpPr/>
          <p:nvPr/>
        </p:nvSpPr>
        <p:spPr>
          <a:xfrm>
            <a:off x="2827107" y="302962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45" name="Oval 44">
            <a:extLst>
              <a:ext uri="{FF2B5EF4-FFF2-40B4-BE49-F238E27FC236}">
                <a16:creationId xmlns:a16="http://schemas.microsoft.com/office/drawing/2014/main" id="{ACAD5255-7FFA-C86B-31E6-CAF4EC53BFEA}"/>
              </a:ext>
            </a:extLst>
          </p:cNvPr>
          <p:cNvSpPr/>
          <p:nvPr/>
        </p:nvSpPr>
        <p:spPr>
          <a:xfrm>
            <a:off x="2946850" y="302962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46" name="Oval 45">
            <a:extLst>
              <a:ext uri="{FF2B5EF4-FFF2-40B4-BE49-F238E27FC236}">
                <a16:creationId xmlns:a16="http://schemas.microsoft.com/office/drawing/2014/main" id="{3877D9AA-C49E-9B04-F7FE-97318DABF993}"/>
              </a:ext>
            </a:extLst>
          </p:cNvPr>
          <p:cNvSpPr/>
          <p:nvPr/>
        </p:nvSpPr>
        <p:spPr>
          <a:xfrm>
            <a:off x="2707364" y="4202586"/>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prstClr val="white"/>
              </a:solidFill>
              <a:latin typeface="Inter Medium"/>
            </a:endParaRPr>
          </a:p>
        </p:txBody>
      </p:sp>
      <p:sp>
        <p:nvSpPr>
          <p:cNvPr id="47" name="Oval 46">
            <a:extLst>
              <a:ext uri="{FF2B5EF4-FFF2-40B4-BE49-F238E27FC236}">
                <a16:creationId xmlns:a16="http://schemas.microsoft.com/office/drawing/2014/main" id="{181B4848-5D63-9B1B-97C6-7A4A17D2F916}"/>
              </a:ext>
            </a:extLst>
          </p:cNvPr>
          <p:cNvSpPr/>
          <p:nvPr/>
        </p:nvSpPr>
        <p:spPr>
          <a:xfrm>
            <a:off x="2827107" y="420258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48" name="Oval 47">
            <a:extLst>
              <a:ext uri="{FF2B5EF4-FFF2-40B4-BE49-F238E27FC236}">
                <a16:creationId xmlns:a16="http://schemas.microsoft.com/office/drawing/2014/main" id="{F12B2687-6242-56E9-5F77-248A67F0ED9E}"/>
              </a:ext>
            </a:extLst>
          </p:cNvPr>
          <p:cNvSpPr/>
          <p:nvPr/>
        </p:nvSpPr>
        <p:spPr>
          <a:xfrm>
            <a:off x="2946850" y="420258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49" name="Oval 48">
            <a:extLst>
              <a:ext uri="{FF2B5EF4-FFF2-40B4-BE49-F238E27FC236}">
                <a16:creationId xmlns:a16="http://schemas.microsoft.com/office/drawing/2014/main" id="{10041CF5-AEA8-DD54-60CA-B875D7CBA0E1}"/>
              </a:ext>
            </a:extLst>
          </p:cNvPr>
          <p:cNvSpPr/>
          <p:nvPr/>
        </p:nvSpPr>
        <p:spPr>
          <a:xfrm>
            <a:off x="2707364" y="3803371"/>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50" name="Oval 49">
            <a:extLst>
              <a:ext uri="{FF2B5EF4-FFF2-40B4-BE49-F238E27FC236}">
                <a16:creationId xmlns:a16="http://schemas.microsoft.com/office/drawing/2014/main" id="{F9BE0A77-6BCC-8791-16F2-30F979211C24}"/>
              </a:ext>
            </a:extLst>
          </p:cNvPr>
          <p:cNvSpPr/>
          <p:nvPr/>
        </p:nvSpPr>
        <p:spPr>
          <a:xfrm>
            <a:off x="2827107" y="3803371"/>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51" name="Oval 50">
            <a:extLst>
              <a:ext uri="{FF2B5EF4-FFF2-40B4-BE49-F238E27FC236}">
                <a16:creationId xmlns:a16="http://schemas.microsoft.com/office/drawing/2014/main" id="{35BC2B18-8B27-B3DD-1471-8BDE9347FA65}"/>
              </a:ext>
            </a:extLst>
          </p:cNvPr>
          <p:cNvSpPr/>
          <p:nvPr/>
        </p:nvSpPr>
        <p:spPr>
          <a:xfrm>
            <a:off x="2946850" y="3803371"/>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52" name="Oval 51">
            <a:extLst>
              <a:ext uri="{FF2B5EF4-FFF2-40B4-BE49-F238E27FC236}">
                <a16:creationId xmlns:a16="http://schemas.microsoft.com/office/drawing/2014/main" id="{0684233A-20DF-7C10-1E3A-A760AAF064EC}"/>
              </a:ext>
            </a:extLst>
          </p:cNvPr>
          <p:cNvSpPr/>
          <p:nvPr/>
        </p:nvSpPr>
        <p:spPr>
          <a:xfrm>
            <a:off x="2707364" y="3410177"/>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53" name="Oval 52">
            <a:extLst>
              <a:ext uri="{FF2B5EF4-FFF2-40B4-BE49-F238E27FC236}">
                <a16:creationId xmlns:a16="http://schemas.microsoft.com/office/drawing/2014/main" id="{46E5C15C-1291-F103-2112-24B6EE1CE9DE}"/>
              </a:ext>
            </a:extLst>
          </p:cNvPr>
          <p:cNvSpPr/>
          <p:nvPr/>
        </p:nvSpPr>
        <p:spPr>
          <a:xfrm>
            <a:off x="2827107" y="3410177"/>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54" name="Oval 53">
            <a:extLst>
              <a:ext uri="{FF2B5EF4-FFF2-40B4-BE49-F238E27FC236}">
                <a16:creationId xmlns:a16="http://schemas.microsoft.com/office/drawing/2014/main" id="{35F6CF86-2546-9C3E-2CF8-2691FB6ABF5D}"/>
              </a:ext>
            </a:extLst>
          </p:cNvPr>
          <p:cNvSpPr/>
          <p:nvPr/>
        </p:nvSpPr>
        <p:spPr>
          <a:xfrm>
            <a:off x="2946850" y="3410177"/>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55" name="Oval 54">
            <a:extLst>
              <a:ext uri="{FF2B5EF4-FFF2-40B4-BE49-F238E27FC236}">
                <a16:creationId xmlns:a16="http://schemas.microsoft.com/office/drawing/2014/main" id="{A674FD26-D43D-555C-BC02-10F1F127B339}"/>
              </a:ext>
            </a:extLst>
          </p:cNvPr>
          <p:cNvSpPr/>
          <p:nvPr/>
        </p:nvSpPr>
        <p:spPr>
          <a:xfrm>
            <a:off x="4768803" y="2635880"/>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56" name="Oval 55">
            <a:extLst>
              <a:ext uri="{FF2B5EF4-FFF2-40B4-BE49-F238E27FC236}">
                <a16:creationId xmlns:a16="http://schemas.microsoft.com/office/drawing/2014/main" id="{07C0F69E-20BB-D74D-0D19-463240047CC2}"/>
              </a:ext>
            </a:extLst>
          </p:cNvPr>
          <p:cNvSpPr/>
          <p:nvPr/>
        </p:nvSpPr>
        <p:spPr>
          <a:xfrm>
            <a:off x="4888546" y="2635880"/>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57" name="Oval 56">
            <a:extLst>
              <a:ext uri="{FF2B5EF4-FFF2-40B4-BE49-F238E27FC236}">
                <a16:creationId xmlns:a16="http://schemas.microsoft.com/office/drawing/2014/main" id="{0B077F4F-44AF-3EE3-1F3D-ED45800EA043}"/>
              </a:ext>
            </a:extLst>
          </p:cNvPr>
          <p:cNvSpPr/>
          <p:nvPr/>
        </p:nvSpPr>
        <p:spPr>
          <a:xfrm>
            <a:off x="5008289" y="2635880"/>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58" name="Oval 57">
            <a:extLst>
              <a:ext uri="{FF2B5EF4-FFF2-40B4-BE49-F238E27FC236}">
                <a16:creationId xmlns:a16="http://schemas.microsoft.com/office/drawing/2014/main" id="{1D387773-FC09-D830-A26C-C934348B563A}"/>
              </a:ext>
            </a:extLst>
          </p:cNvPr>
          <p:cNvSpPr/>
          <p:nvPr/>
        </p:nvSpPr>
        <p:spPr>
          <a:xfrm>
            <a:off x="4768803" y="22119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59" name="Oval 58">
            <a:extLst>
              <a:ext uri="{FF2B5EF4-FFF2-40B4-BE49-F238E27FC236}">
                <a16:creationId xmlns:a16="http://schemas.microsoft.com/office/drawing/2014/main" id="{E35D9E9F-9E06-9DB9-8BDA-BC846A0E2929}"/>
              </a:ext>
            </a:extLst>
          </p:cNvPr>
          <p:cNvSpPr/>
          <p:nvPr/>
        </p:nvSpPr>
        <p:spPr>
          <a:xfrm>
            <a:off x="4888546" y="22119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60" name="Oval 59">
            <a:extLst>
              <a:ext uri="{FF2B5EF4-FFF2-40B4-BE49-F238E27FC236}">
                <a16:creationId xmlns:a16="http://schemas.microsoft.com/office/drawing/2014/main" id="{01315CB1-904F-AE46-A9D8-5312E3F4FFA2}"/>
              </a:ext>
            </a:extLst>
          </p:cNvPr>
          <p:cNvSpPr/>
          <p:nvPr/>
        </p:nvSpPr>
        <p:spPr>
          <a:xfrm>
            <a:off x="5008289" y="22119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61" name="Oval 60">
            <a:extLst>
              <a:ext uri="{FF2B5EF4-FFF2-40B4-BE49-F238E27FC236}">
                <a16:creationId xmlns:a16="http://schemas.microsoft.com/office/drawing/2014/main" id="{A5080A39-592F-C737-6289-6CCB98463D63}"/>
              </a:ext>
            </a:extLst>
          </p:cNvPr>
          <p:cNvSpPr/>
          <p:nvPr/>
        </p:nvSpPr>
        <p:spPr>
          <a:xfrm>
            <a:off x="3731339" y="42088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62" name="Oval 61">
            <a:extLst>
              <a:ext uri="{FF2B5EF4-FFF2-40B4-BE49-F238E27FC236}">
                <a16:creationId xmlns:a16="http://schemas.microsoft.com/office/drawing/2014/main" id="{69083FC4-B058-E651-2F46-88ADE64E5055}"/>
              </a:ext>
            </a:extLst>
          </p:cNvPr>
          <p:cNvSpPr/>
          <p:nvPr/>
        </p:nvSpPr>
        <p:spPr>
          <a:xfrm>
            <a:off x="3851082" y="42088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63" name="Oval 62">
            <a:extLst>
              <a:ext uri="{FF2B5EF4-FFF2-40B4-BE49-F238E27FC236}">
                <a16:creationId xmlns:a16="http://schemas.microsoft.com/office/drawing/2014/main" id="{96A2C54A-A1A2-F6BC-B279-7AE2C93CC3EB}"/>
              </a:ext>
            </a:extLst>
          </p:cNvPr>
          <p:cNvSpPr/>
          <p:nvPr/>
        </p:nvSpPr>
        <p:spPr>
          <a:xfrm>
            <a:off x="3970825" y="42088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64" name="Oval 63">
            <a:extLst>
              <a:ext uri="{FF2B5EF4-FFF2-40B4-BE49-F238E27FC236}">
                <a16:creationId xmlns:a16="http://schemas.microsoft.com/office/drawing/2014/main" id="{D5B27262-8308-9666-19D2-DEAAE240D4E9}"/>
              </a:ext>
            </a:extLst>
          </p:cNvPr>
          <p:cNvSpPr/>
          <p:nvPr/>
        </p:nvSpPr>
        <p:spPr>
          <a:xfrm>
            <a:off x="3746868" y="379944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65" name="Oval 64">
            <a:extLst>
              <a:ext uri="{FF2B5EF4-FFF2-40B4-BE49-F238E27FC236}">
                <a16:creationId xmlns:a16="http://schemas.microsoft.com/office/drawing/2014/main" id="{8A318DE0-36DF-FE00-E943-8CA402083B19}"/>
              </a:ext>
            </a:extLst>
          </p:cNvPr>
          <p:cNvSpPr/>
          <p:nvPr/>
        </p:nvSpPr>
        <p:spPr>
          <a:xfrm>
            <a:off x="3866611" y="379944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66" name="Oval 65">
            <a:extLst>
              <a:ext uri="{FF2B5EF4-FFF2-40B4-BE49-F238E27FC236}">
                <a16:creationId xmlns:a16="http://schemas.microsoft.com/office/drawing/2014/main" id="{5E1811E7-8FE8-116E-C576-36DA1DE27B9B}"/>
              </a:ext>
            </a:extLst>
          </p:cNvPr>
          <p:cNvSpPr/>
          <p:nvPr/>
        </p:nvSpPr>
        <p:spPr>
          <a:xfrm>
            <a:off x="3986354" y="379944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67" name="Oval 66">
            <a:extLst>
              <a:ext uri="{FF2B5EF4-FFF2-40B4-BE49-F238E27FC236}">
                <a16:creationId xmlns:a16="http://schemas.microsoft.com/office/drawing/2014/main" id="{F0E4E9DF-698A-3C4F-B817-A94400EA287B}"/>
              </a:ext>
            </a:extLst>
          </p:cNvPr>
          <p:cNvSpPr/>
          <p:nvPr/>
        </p:nvSpPr>
        <p:spPr>
          <a:xfrm>
            <a:off x="3750396" y="341425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68" name="Oval 67">
            <a:extLst>
              <a:ext uri="{FF2B5EF4-FFF2-40B4-BE49-F238E27FC236}">
                <a16:creationId xmlns:a16="http://schemas.microsoft.com/office/drawing/2014/main" id="{9E7B375D-2788-7EEC-BB75-736247EC3CA5}"/>
              </a:ext>
            </a:extLst>
          </p:cNvPr>
          <p:cNvSpPr/>
          <p:nvPr/>
        </p:nvSpPr>
        <p:spPr>
          <a:xfrm>
            <a:off x="3870139" y="341425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69" name="Oval 68">
            <a:extLst>
              <a:ext uri="{FF2B5EF4-FFF2-40B4-BE49-F238E27FC236}">
                <a16:creationId xmlns:a16="http://schemas.microsoft.com/office/drawing/2014/main" id="{9A77417D-ACCE-AF3F-54AA-CDBE09582F41}"/>
              </a:ext>
            </a:extLst>
          </p:cNvPr>
          <p:cNvSpPr/>
          <p:nvPr/>
        </p:nvSpPr>
        <p:spPr>
          <a:xfrm>
            <a:off x="3989882" y="341425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70" name="Oval 69">
            <a:extLst>
              <a:ext uri="{FF2B5EF4-FFF2-40B4-BE49-F238E27FC236}">
                <a16:creationId xmlns:a16="http://schemas.microsoft.com/office/drawing/2014/main" id="{3692E480-06FE-FAB8-A10D-CCA9AC7ABEF6}"/>
              </a:ext>
            </a:extLst>
          </p:cNvPr>
          <p:cNvSpPr/>
          <p:nvPr/>
        </p:nvSpPr>
        <p:spPr>
          <a:xfrm>
            <a:off x="3746868" y="3026928"/>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71" name="Oval 70">
            <a:extLst>
              <a:ext uri="{FF2B5EF4-FFF2-40B4-BE49-F238E27FC236}">
                <a16:creationId xmlns:a16="http://schemas.microsoft.com/office/drawing/2014/main" id="{5E907259-50F1-DF3F-D85F-3A88E35D420E}"/>
              </a:ext>
            </a:extLst>
          </p:cNvPr>
          <p:cNvSpPr/>
          <p:nvPr/>
        </p:nvSpPr>
        <p:spPr>
          <a:xfrm>
            <a:off x="3866611" y="3026928"/>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72" name="Oval 71">
            <a:extLst>
              <a:ext uri="{FF2B5EF4-FFF2-40B4-BE49-F238E27FC236}">
                <a16:creationId xmlns:a16="http://schemas.microsoft.com/office/drawing/2014/main" id="{AF67A63F-6BF2-70EB-B698-B5D9362B3065}"/>
              </a:ext>
            </a:extLst>
          </p:cNvPr>
          <p:cNvSpPr/>
          <p:nvPr/>
        </p:nvSpPr>
        <p:spPr>
          <a:xfrm>
            <a:off x="3986354" y="3026928"/>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73" name="Oval 72">
            <a:extLst>
              <a:ext uri="{FF2B5EF4-FFF2-40B4-BE49-F238E27FC236}">
                <a16:creationId xmlns:a16="http://schemas.microsoft.com/office/drawing/2014/main" id="{AF91C38D-88AF-849A-960C-07B3B845D3FF}"/>
              </a:ext>
            </a:extLst>
          </p:cNvPr>
          <p:cNvSpPr/>
          <p:nvPr/>
        </p:nvSpPr>
        <p:spPr>
          <a:xfrm>
            <a:off x="3750396" y="2639290"/>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74" name="Oval 73">
            <a:extLst>
              <a:ext uri="{FF2B5EF4-FFF2-40B4-BE49-F238E27FC236}">
                <a16:creationId xmlns:a16="http://schemas.microsoft.com/office/drawing/2014/main" id="{FE6CA19E-F9D7-94D3-44B4-89E3A7CE69B8}"/>
              </a:ext>
            </a:extLst>
          </p:cNvPr>
          <p:cNvSpPr/>
          <p:nvPr/>
        </p:nvSpPr>
        <p:spPr>
          <a:xfrm>
            <a:off x="3870139" y="2639290"/>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75" name="Oval 74">
            <a:extLst>
              <a:ext uri="{FF2B5EF4-FFF2-40B4-BE49-F238E27FC236}">
                <a16:creationId xmlns:a16="http://schemas.microsoft.com/office/drawing/2014/main" id="{0A1EC61E-0561-6C28-EC7C-8498174AA842}"/>
              </a:ext>
            </a:extLst>
          </p:cNvPr>
          <p:cNvSpPr/>
          <p:nvPr/>
        </p:nvSpPr>
        <p:spPr>
          <a:xfrm>
            <a:off x="3989882" y="2639290"/>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76" name="Oval 75">
            <a:extLst>
              <a:ext uri="{FF2B5EF4-FFF2-40B4-BE49-F238E27FC236}">
                <a16:creationId xmlns:a16="http://schemas.microsoft.com/office/drawing/2014/main" id="{D63C1FA2-F6BA-5D8F-3605-3F4A9807A249}"/>
              </a:ext>
            </a:extLst>
          </p:cNvPr>
          <p:cNvSpPr/>
          <p:nvPr/>
        </p:nvSpPr>
        <p:spPr>
          <a:xfrm>
            <a:off x="4773451" y="303591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77" name="Oval 76">
            <a:extLst>
              <a:ext uri="{FF2B5EF4-FFF2-40B4-BE49-F238E27FC236}">
                <a16:creationId xmlns:a16="http://schemas.microsoft.com/office/drawing/2014/main" id="{32333AB0-27FA-5107-C130-9CB9019686D7}"/>
              </a:ext>
            </a:extLst>
          </p:cNvPr>
          <p:cNvSpPr/>
          <p:nvPr/>
        </p:nvSpPr>
        <p:spPr>
          <a:xfrm>
            <a:off x="4893194" y="303591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78" name="Oval 77">
            <a:extLst>
              <a:ext uri="{FF2B5EF4-FFF2-40B4-BE49-F238E27FC236}">
                <a16:creationId xmlns:a16="http://schemas.microsoft.com/office/drawing/2014/main" id="{3882B420-22B1-BE45-541B-F19A8885E47E}"/>
              </a:ext>
            </a:extLst>
          </p:cNvPr>
          <p:cNvSpPr/>
          <p:nvPr/>
        </p:nvSpPr>
        <p:spPr>
          <a:xfrm>
            <a:off x="5012937" y="303591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79" name="Oval 78">
            <a:extLst>
              <a:ext uri="{FF2B5EF4-FFF2-40B4-BE49-F238E27FC236}">
                <a16:creationId xmlns:a16="http://schemas.microsoft.com/office/drawing/2014/main" id="{974C2918-72FC-0843-661A-DE1B8655F061}"/>
              </a:ext>
            </a:extLst>
          </p:cNvPr>
          <p:cNvSpPr/>
          <p:nvPr/>
        </p:nvSpPr>
        <p:spPr>
          <a:xfrm>
            <a:off x="4774895" y="341425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80" name="Oval 79">
            <a:extLst>
              <a:ext uri="{FF2B5EF4-FFF2-40B4-BE49-F238E27FC236}">
                <a16:creationId xmlns:a16="http://schemas.microsoft.com/office/drawing/2014/main" id="{F754D898-366A-AD49-087D-674E2C6E922F}"/>
              </a:ext>
            </a:extLst>
          </p:cNvPr>
          <p:cNvSpPr/>
          <p:nvPr/>
        </p:nvSpPr>
        <p:spPr>
          <a:xfrm>
            <a:off x="4894638" y="341425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81" name="Oval 80">
            <a:extLst>
              <a:ext uri="{FF2B5EF4-FFF2-40B4-BE49-F238E27FC236}">
                <a16:creationId xmlns:a16="http://schemas.microsoft.com/office/drawing/2014/main" id="{063F43C7-F223-0E58-0A87-2FEA458AF316}"/>
              </a:ext>
            </a:extLst>
          </p:cNvPr>
          <p:cNvSpPr/>
          <p:nvPr/>
        </p:nvSpPr>
        <p:spPr>
          <a:xfrm>
            <a:off x="5014381" y="341425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82" name="Oval 81">
            <a:extLst>
              <a:ext uri="{FF2B5EF4-FFF2-40B4-BE49-F238E27FC236}">
                <a16:creationId xmlns:a16="http://schemas.microsoft.com/office/drawing/2014/main" id="{958A252B-7082-04DA-B8CB-4A8C264FFE9C}"/>
              </a:ext>
            </a:extLst>
          </p:cNvPr>
          <p:cNvSpPr/>
          <p:nvPr/>
        </p:nvSpPr>
        <p:spPr>
          <a:xfrm>
            <a:off x="4768803" y="379944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83" name="Oval 82">
            <a:extLst>
              <a:ext uri="{FF2B5EF4-FFF2-40B4-BE49-F238E27FC236}">
                <a16:creationId xmlns:a16="http://schemas.microsoft.com/office/drawing/2014/main" id="{E23332D9-C46D-1FB1-2EF6-BE92986310D2}"/>
              </a:ext>
            </a:extLst>
          </p:cNvPr>
          <p:cNvSpPr/>
          <p:nvPr/>
        </p:nvSpPr>
        <p:spPr>
          <a:xfrm>
            <a:off x="4888546" y="379944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84" name="Oval 83">
            <a:extLst>
              <a:ext uri="{FF2B5EF4-FFF2-40B4-BE49-F238E27FC236}">
                <a16:creationId xmlns:a16="http://schemas.microsoft.com/office/drawing/2014/main" id="{2EE361F7-071A-02A1-FA28-AED528FCB55A}"/>
              </a:ext>
            </a:extLst>
          </p:cNvPr>
          <p:cNvSpPr/>
          <p:nvPr/>
        </p:nvSpPr>
        <p:spPr>
          <a:xfrm>
            <a:off x="5008289" y="379944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85" name="Oval 84">
            <a:extLst>
              <a:ext uri="{FF2B5EF4-FFF2-40B4-BE49-F238E27FC236}">
                <a16:creationId xmlns:a16="http://schemas.microsoft.com/office/drawing/2014/main" id="{E0EFCB46-5021-83FD-A3BF-4E6EF5A93DF3}"/>
              </a:ext>
            </a:extLst>
          </p:cNvPr>
          <p:cNvSpPr/>
          <p:nvPr/>
        </p:nvSpPr>
        <p:spPr>
          <a:xfrm>
            <a:off x="4769748" y="420258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86" name="Oval 85">
            <a:extLst>
              <a:ext uri="{FF2B5EF4-FFF2-40B4-BE49-F238E27FC236}">
                <a16:creationId xmlns:a16="http://schemas.microsoft.com/office/drawing/2014/main" id="{25F498FA-E059-FD6C-9AB0-A8F98F5E0B26}"/>
              </a:ext>
            </a:extLst>
          </p:cNvPr>
          <p:cNvSpPr/>
          <p:nvPr/>
        </p:nvSpPr>
        <p:spPr>
          <a:xfrm>
            <a:off x="4889491" y="420258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87" name="Oval 86">
            <a:extLst>
              <a:ext uri="{FF2B5EF4-FFF2-40B4-BE49-F238E27FC236}">
                <a16:creationId xmlns:a16="http://schemas.microsoft.com/office/drawing/2014/main" id="{41CA212B-8701-82C7-262B-01DBDE55593D}"/>
              </a:ext>
            </a:extLst>
          </p:cNvPr>
          <p:cNvSpPr/>
          <p:nvPr/>
        </p:nvSpPr>
        <p:spPr>
          <a:xfrm>
            <a:off x="5009234" y="420258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88" name="Oval 87">
            <a:extLst>
              <a:ext uri="{FF2B5EF4-FFF2-40B4-BE49-F238E27FC236}">
                <a16:creationId xmlns:a16="http://schemas.microsoft.com/office/drawing/2014/main" id="{9059104F-8E06-B59B-93BD-5678EE6B9AFB}"/>
              </a:ext>
            </a:extLst>
          </p:cNvPr>
          <p:cNvSpPr/>
          <p:nvPr/>
        </p:nvSpPr>
        <p:spPr>
          <a:xfrm>
            <a:off x="5826861" y="2635880"/>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89" name="Oval 88">
            <a:extLst>
              <a:ext uri="{FF2B5EF4-FFF2-40B4-BE49-F238E27FC236}">
                <a16:creationId xmlns:a16="http://schemas.microsoft.com/office/drawing/2014/main" id="{B4D45C33-6DCB-CD31-4E9A-BA414FC7948C}"/>
              </a:ext>
            </a:extLst>
          </p:cNvPr>
          <p:cNvSpPr/>
          <p:nvPr/>
        </p:nvSpPr>
        <p:spPr>
          <a:xfrm>
            <a:off x="5946604" y="2635880"/>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90" name="Oval 89">
            <a:extLst>
              <a:ext uri="{FF2B5EF4-FFF2-40B4-BE49-F238E27FC236}">
                <a16:creationId xmlns:a16="http://schemas.microsoft.com/office/drawing/2014/main" id="{2F13B27F-DBCF-1913-0F42-5B2816AF8CCE}"/>
              </a:ext>
            </a:extLst>
          </p:cNvPr>
          <p:cNvSpPr/>
          <p:nvPr/>
        </p:nvSpPr>
        <p:spPr>
          <a:xfrm>
            <a:off x="6066347" y="2635880"/>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91" name="Oval 90">
            <a:extLst>
              <a:ext uri="{FF2B5EF4-FFF2-40B4-BE49-F238E27FC236}">
                <a16:creationId xmlns:a16="http://schemas.microsoft.com/office/drawing/2014/main" id="{2C5DBF05-DC40-AF17-485D-0A175BBAD70D}"/>
              </a:ext>
            </a:extLst>
          </p:cNvPr>
          <p:cNvSpPr/>
          <p:nvPr/>
        </p:nvSpPr>
        <p:spPr>
          <a:xfrm>
            <a:off x="5826861" y="22119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92" name="Oval 91">
            <a:extLst>
              <a:ext uri="{FF2B5EF4-FFF2-40B4-BE49-F238E27FC236}">
                <a16:creationId xmlns:a16="http://schemas.microsoft.com/office/drawing/2014/main" id="{FD158F5D-4C0C-6B5E-622D-EE33C771B295}"/>
              </a:ext>
            </a:extLst>
          </p:cNvPr>
          <p:cNvSpPr/>
          <p:nvPr/>
        </p:nvSpPr>
        <p:spPr>
          <a:xfrm>
            <a:off x="5946604" y="22119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93" name="Oval 92">
            <a:extLst>
              <a:ext uri="{FF2B5EF4-FFF2-40B4-BE49-F238E27FC236}">
                <a16:creationId xmlns:a16="http://schemas.microsoft.com/office/drawing/2014/main" id="{F20930D2-55D2-520D-440B-6FF067C0F955}"/>
              </a:ext>
            </a:extLst>
          </p:cNvPr>
          <p:cNvSpPr/>
          <p:nvPr/>
        </p:nvSpPr>
        <p:spPr>
          <a:xfrm>
            <a:off x="6066347" y="22119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94" name="Oval 93">
            <a:extLst>
              <a:ext uri="{FF2B5EF4-FFF2-40B4-BE49-F238E27FC236}">
                <a16:creationId xmlns:a16="http://schemas.microsoft.com/office/drawing/2014/main" id="{3A2AEAD9-DA3E-5792-27BC-68AA10104A85}"/>
              </a:ext>
            </a:extLst>
          </p:cNvPr>
          <p:cNvSpPr/>
          <p:nvPr/>
        </p:nvSpPr>
        <p:spPr>
          <a:xfrm>
            <a:off x="5831509" y="303591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95" name="Oval 94">
            <a:extLst>
              <a:ext uri="{FF2B5EF4-FFF2-40B4-BE49-F238E27FC236}">
                <a16:creationId xmlns:a16="http://schemas.microsoft.com/office/drawing/2014/main" id="{BB0B465A-A725-07A0-4623-E24FB592CF40}"/>
              </a:ext>
            </a:extLst>
          </p:cNvPr>
          <p:cNvSpPr/>
          <p:nvPr/>
        </p:nvSpPr>
        <p:spPr>
          <a:xfrm>
            <a:off x="5951252" y="303591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96" name="Oval 95">
            <a:extLst>
              <a:ext uri="{FF2B5EF4-FFF2-40B4-BE49-F238E27FC236}">
                <a16:creationId xmlns:a16="http://schemas.microsoft.com/office/drawing/2014/main" id="{7A58B942-20CC-C0D7-8685-4E996DD87E66}"/>
              </a:ext>
            </a:extLst>
          </p:cNvPr>
          <p:cNvSpPr/>
          <p:nvPr/>
        </p:nvSpPr>
        <p:spPr>
          <a:xfrm>
            <a:off x="6070995" y="303591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97" name="Oval 96">
            <a:extLst>
              <a:ext uri="{FF2B5EF4-FFF2-40B4-BE49-F238E27FC236}">
                <a16:creationId xmlns:a16="http://schemas.microsoft.com/office/drawing/2014/main" id="{50A635A8-EC89-532B-3EBF-E6789F40F760}"/>
              </a:ext>
            </a:extLst>
          </p:cNvPr>
          <p:cNvSpPr/>
          <p:nvPr/>
        </p:nvSpPr>
        <p:spPr>
          <a:xfrm>
            <a:off x="5832953" y="3414256"/>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98" name="Oval 97">
            <a:extLst>
              <a:ext uri="{FF2B5EF4-FFF2-40B4-BE49-F238E27FC236}">
                <a16:creationId xmlns:a16="http://schemas.microsoft.com/office/drawing/2014/main" id="{55AE1C9C-B4F2-5D5E-7110-1A455FEC7164}"/>
              </a:ext>
            </a:extLst>
          </p:cNvPr>
          <p:cNvSpPr/>
          <p:nvPr/>
        </p:nvSpPr>
        <p:spPr>
          <a:xfrm>
            <a:off x="5952696" y="3414256"/>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99" name="Oval 98">
            <a:extLst>
              <a:ext uri="{FF2B5EF4-FFF2-40B4-BE49-F238E27FC236}">
                <a16:creationId xmlns:a16="http://schemas.microsoft.com/office/drawing/2014/main" id="{1DAE8730-DC9D-2A24-499F-72F143B6088A}"/>
              </a:ext>
            </a:extLst>
          </p:cNvPr>
          <p:cNvSpPr/>
          <p:nvPr/>
        </p:nvSpPr>
        <p:spPr>
          <a:xfrm>
            <a:off x="6072439" y="341425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00" name="Oval 99">
            <a:extLst>
              <a:ext uri="{FF2B5EF4-FFF2-40B4-BE49-F238E27FC236}">
                <a16:creationId xmlns:a16="http://schemas.microsoft.com/office/drawing/2014/main" id="{B4B672EC-5AC4-5789-06FE-EA08582D5AFC}"/>
              </a:ext>
            </a:extLst>
          </p:cNvPr>
          <p:cNvSpPr/>
          <p:nvPr/>
        </p:nvSpPr>
        <p:spPr>
          <a:xfrm>
            <a:off x="5826861" y="3799442"/>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01" name="Oval 100">
            <a:extLst>
              <a:ext uri="{FF2B5EF4-FFF2-40B4-BE49-F238E27FC236}">
                <a16:creationId xmlns:a16="http://schemas.microsoft.com/office/drawing/2014/main" id="{C94B75D2-506E-5100-739B-906FF9435C95}"/>
              </a:ext>
            </a:extLst>
          </p:cNvPr>
          <p:cNvSpPr/>
          <p:nvPr/>
        </p:nvSpPr>
        <p:spPr>
          <a:xfrm>
            <a:off x="5946604" y="3799442"/>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02" name="Oval 101">
            <a:extLst>
              <a:ext uri="{FF2B5EF4-FFF2-40B4-BE49-F238E27FC236}">
                <a16:creationId xmlns:a16="http://schemas.microsoft.com/office/drawing/2014/main" id="{C183F302-3745-8F32-44D7-F2B9F9E1939F}"/>
              </a:ext>
            </a:extLst>
          </p:cNvPr>
          <p:cNvSpPr/>
          <p:nvPr/>
        </p:nvSpPr>
        <p:spPr>
          <a:xfrm>
            <a:off x="6066347" y="3799442"/>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03" name="Oval 102">
            <a:extLst>
              <a:ext uri="{FF2B5EF4-FFF2-40B4-BE49-F238E27FC236}">
                <a16:creationId xmlns:a16="http://schemas.microsoft.com/office/drawing/2014/main" id="{9F859F52-F00F-FA35-0840-7E107FEAC0AA}"/>
              </a:ext>
            </a:extLst>
          </p:cNvPr>
          <p:cNvSpPr/>
          <p:nvPr/>
        </p:nvSpPr>
        <p:spPr>
          <a:xfrm>
            <a:off x="5827806" y="4202586"/>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04" name="Oval 103">
            <a:extLst>
              <a:ext uri="{FF2B5EF4-FFF2-40B4-BE49-F238E27FC236}">
                <a16:creationId xmlns:a16="http://schemas.microsoft.com/office/drawing/2014/main" id="{7D976958-BC3D-A36F-2E8A-1C21989CBD1F}"/>
              </a:ext>
            </a:extLst>
          </p:cNvPr>
          <p:cNvSpPr/>
          <p:nvPr/>
        </p:nvSpPr>
        <p:spPr>
          <a:xfrm>
            <a:off x="5947549" y="420258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05" name="Oval 104">
            <a:extLst>
              <a:ext uri="{FF2B5EF4-FFF2-40B4-BE49-F238E27FC236}">
                <a16:creationId xmlns:a16="http://schemas.microsoft.com/office/drawing/2014/main" id="{9E991EF0-D7FD-6252-1F3B-14F96CA04B0A}"/>
              </a:ext>
            </a:extLst>
          </p:cNvPr>
          <p:cNvSpPr/>
          <p:nvPr/>
        </p:nvSpPr>
        <p:spPr>
          <a:xfrm>
            <a:off x="6067292" y="420258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06" name="Oval 105">
            <a:extLst>
              <a:ext uri="{FF2B5EF4-FFF2-40B4-BE49-F238E27FC236}">
                <a16:creationId xmlns:a16="http://schemas.microsoft.com/office/drawing/2014/main" id="{C71D4639-CA96-9A29-F981-3C5D52F92545}"/>
              </a:ext>
            </a:extLst>
          </p:cNvPr>
          <p:cNvSpPr/>
          <p:nvPr/>
        </p:nvSpPr>
        <p:spPr>
          <a:xfrm>
            <a:off x="6843670" y="2642098"/>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07" name="Oval 106">
            <a:extLst>
              <a:ext uri="{FF2B5EF4-FFF2-40B4-BE49-F238E27FC236}">
                <a16:creationId xmlns:a16="http://schemas.microsoft.com/office/drawing/2014/main" id="{93B6D0EB-00BC-9B8E-83B9-1AAD7FE772AD}"/>
              </a:ext>
            </a:extLst>
          </p:cNvPr>
          <p:cNvSpPr/>
          <p:nvPr/>
        </p:nvSpPr>
        <p:spPr>
          <a:xfrm>
            <a:off x="6963413" y="2642098"/>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08" name="Oval 107">
            <a:extLst>
              <a:ext uri="{FF2B5EF4-FFF2-40B4-BE49-F238E27FC236}">
                <a16:creationId xmlns:a16="http://schemas.microsoft.com/office/drawing/2014/main" id="{BF116AA6-3F14-4507-16CE-7986F40DCBE2}"/>
              </a:ext>
            </a:extLst>
          </p:cNvPr>
          <p:cNvSpPr/>
          <p:nvPr/>
        </p:nvSpPr>
        <p:spPr>
          <a:xfrm>
            <a:off x="7083156" y="2642098"/>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09" name="Oval 108">
            <a:extLst>
              <a:ext uri="{FF2B5EF4-FFF2-40B4-BE49-F238E27FC236}">
                <a16:creationId xmlns:a16="http://schemas.microsoft.com/office/drawing/2014/main" id="{3B0CBBCC-7E2B-573A-1F7C-5A7B63AF43FF}"/>
              </a:ext>
            </a:extLst>
          </p:cNvPr>
          <p:cNvSpPr/>
          <p:nvPr/>
        </p:nvSpPr>
        <p:spPr>
          <a:xfrm>
            <a:off x="6843670" y="221812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10" name="Oval 109">
            <a:extLst>
              <a:ext uri="{FF2B5EF4-FFF2-40B4-BE49-F238E27FC236}">
                <a16:creationId xmlns:a16="http://schemas.microsoft.com/office/drawing/2014/main" id="{FD67676B-6B88-6B6F-8401-AD557281CE6C}"/>
              </a:ext>
            </a:extLst>
          </p:cNvPr>
          <p:cNvSpPr/>
          <p:nvPr/>
        </p:nvSpPr>
        <p:spPr>
          <a:xfrm>
            <a:off x="6963413" y="221812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11" name="Oval 110">
            <a:extLst>
              <a:ext uri="{FF2B5EF4-FFF2-40B4-BE49-F238E27FC236}">
                <a16:creationId xmlns:a16="http://schemas.microsoft.com/office/drawing/2014/main" id="{A5EBBB75-78D2-93DE-9E01-316799E81CD7}"/>
              </a:ext>
            </a:extLst>
          </p:cNvPr>
          <p:cNvSpPr/>
          <p:nvPr/>
        </p:nvSpPr>
        <p:spPr>
          <a:xfrm>
            <a:off x="7083156" y="221812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12" name="Oval 111">
            <a:extLst>
              <a:ext uri="{FF2B5EF4-FFF2-40B4-BE49-F238E27FC236}">
                <a16:creationId xmlns:a16="http://schemas.microsoft.com/office/drawing/2014/main" id="{C4B5D788-DDBF-23B2-97C3-AC56356A3FF8}"/>
              </a:ext>
            </a:extLst>
          </p:cNvPr>
          <p:cNvSpPr/>
          <p:nvPr/>
        </p:nvSpPr>
        <p:spPr>
          <a:xfrm>
            <a:off x="6848318" y="3042134"/>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13" name="Oval 112">
            <a:extLst>
              <a:ext uri="{FF2B5EF4-FFF2-40B4-BE49-F238E27FC236}">
                <a16:creationId xmlns:a16="http://schemas.microsoft.com/office/drawing/2014/main" id="{EE52B062-E780-2045-12B6-7A329F97FDB2}"/>
              </a:ext>
            </a:extLst>
          </p:cNvPr>
          <p:cNvSpPr/>
          <p:nvPr/>
        </p:nvSpPr>
        <p:spPr>
          <a:xfrm>
            <a:off x="6968061" y="3042134"/>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14" name="Oval 113">
            <a:extLst>
              <a:ext uri="{FF2B5EF4-FFF2-40B4-BE49-F238E27FC236}">
                <a16:creationId xmlns:a16="http://schemas.microsoft.com/office/drawing/2014/main" id="{CED4D9EB-001D-54C6-E952-CA352A59390E}"/>
              </a:ext>
            </a:extLst>
          </p:cNvPr>
          <p:cNvSpPr/>
          <p:nvPr/>
        </p:nvSpPr>
        <p:spPr>
          <a:xfrm>
            <a:off x="7087804" y="3042134"/>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15" name="Oval 114">
            <a:extLst>
              <a:ext uri="{FF2B5EF4-FFF2-40B4-BE49-F238E27FC236}">
                <a16:creationId xmlns:a16="http://schemas.microsoft.com/office/drawing/2014/main" id="{00068391-D41E-404A-8134-9856FEAD3E31}"/>
              </a:ext>
            </a:extLst>
          </p:cNvPr>
          <p:cNvSpPr/>
          <p:nvPr/>
        </p:nvSpPr>
        <p:spPr>
          <a:xfrm>
            <a:off x="6849762" y="3420474"/>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16" name="Oval 115">
            <a:extLst>
              <a:ext uri="{FF2B5EF4-FFF2-40B4-BE49-F238E27FC236}">
                <a16:creationId xmlns:a16="http://schemas.microsoft.com/office/drawing/2014/main" id="{EC408565-156D-4D50-7AC9-EAA23F269F06}"/>
              </a:ext>
            </a:extLst>
          </p:cNvPr>
          <p:cNvSpPr/>
          <p:nvPr/>
        </p:nvSpPr>
        <p:spPr>
          <a:xfrm>
            <a:off x="6969505" y="3420474"/>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17" name="Oval 116">
            <a:extLst>
              <a:ext uri="{FF2B5EF4-FFF2-40B4-BE49-F238E27FC236}">
                <a16:creationId xmlns:a16="http://schemas.microsoft.com/office/drawing/2014/main" id="{5EA81918-61B8-31D6-C4CC-65FB5ABF3EDF}"/>
              </a:ext>
            </a:extLst>
          </p:cNvPr>
          <p:cNvSpPr/>
          <p:nvPr/>
        </p:nvSpPr>
        <p:spPr>
          <a:xfrm>
            <a:off x="7089248" y="3420474"/>
            <a:ext cx="179614" cy="17145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18" name="Oval 117">
            <a:extLst>
              <a:ext uri="{FF2B5EF4-FFF2-40B4-BE49-F238E27FC236}">
                <a16:creationId xmlns:a16="http://schemas.microsoft.com/office/drawing/2014/main" id="{9B2AE929-0EF6-79BA-FE1E-04E346289D12}"/>
              </a:ext>
            </a:extLst>
          </p:cNvPr>
          <p:cNvSpPr/>
          <p:nvPr/>
        </p:nvSpPr>
        <p:spPr>
          <a:xfrm>
            <a:off x="6843670" y="3805660"/>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19" name="Oval 118">
            <a:extLst>
              <a:ext uri="{FF2B5EF4-FFF2-40B4-BE49-F238E27FC236}">
                <a16:creationId xmlns:a16="http://schemas.microsoft.com/office/drawing/2014/main" id="{30159928-7AA5-EFF7-3295-42D6D8D0EB63}"/>
              </a:ext>
            </a:extLst>
          </p:cNvPr>
          <p:cNvSpPr/>
          <p:nvPr/>
        </p:nvSpPr>
        <p:spPr>
          <a:xfrm>
            <a:off x="6963413" y="3805660"/>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20" name="Oval 119">
            <a:extLst>
              <a:ext uri="{FF2B5EF4-FFF2-40B4-BE49-F238E27FC236}">
                <a16:creationId xmlns:a16="http://schemas.microsoft.com/office/drawing/2014/main" id="{0D10DE81-70A8-3EBD-F255-A740DAA7272C}"/>
              </a:ext>
            </a:extLst>
          </p:cNvPr>
          <p:cNvSpPr/>
          <p:nvPr/>
        </p:nvSpPr>
        <p:spPr>
          <a:xfrm>
            <a:off x="7083156" y="3805660"/>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21" name="Oval 120">
            <a:extLst>
              <a:ext uri="{FF2B5EF4-FFF2-40B4-BE49-F238E27FC236}">
                <a16:creationId xmlns:a16="http://schemas.microsoft.com/office/drawing/2014/main" id="{1EFDB1FB-D2D9-8FF7-E755-33CBB96717A6}"/>
              </a:ext>
            </a:extLst>
          </p:cNvPr>
          <p:cNvSpPr/>
          <p:nvPr/>
        </p:nvSpPr>
        <p:spPr>
          <a:xfrm>
            <a:off x="6844615" y="42088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22" name="Oval 121">
            <a:extLst>
              <a:ext uri="{FF2B5EF4-FFF2-40B4-BE49-F238E27FC236}">
                <a16:creationId xmlns:a16="http://schemas.microsoft.com/office/drawing/2014/main" id="{392F5DD9-14EF-26B1-3609-E05DE49F83A2}"/>
              </a:ext>
            </a:extLst>
          </p:cNvPr>
          <p:cNvSpPr/>
          <p:nvPr/>
        </p:nvSpPr>
        <p:spPr>
          <a:xfrm>
            <a:off x="6964358" y="42088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23" name="Oval 122">
            <a:extLst>
              <a:ext uri="{FF2B5EF4-FFF2-40B4-BE49-F238E27FC236}">
                <a16:creationId xmlns:a16="http://schemas.microsoft.com/office/drawing/2014/main" id="{81E7AD9F-E5FA-475D-7560-4D8AAEB4F390}"/>
              </a:ext>
            </a:extLst>
          </p:cNvPr>
          <p:cNvSpPr/>
          <p:nvPr/>
        </p:nvSpPr>
        <p:spPr>
          <a:xfrm>
            <a:off x="7084101" y="42088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24" name="Oval 123">
            <a:extLst>
              <a:ext uri="{FF2B5EF4-FFF2-40B4-BE49-F238E27FC236}">
                <a16:creationId xmlns:a16="http://schemas.microsoft.com/office/drawing/2014/main" id="{BD22074E-98DF-4B52-E9EB-3522B6C8E7FE}"/>
              </a:ext>
            </a:extLst>
          </p:cNvPr>
          <p:cNvSpPr/>
          <p:nvPr/>
        </p:nvSpPr>
        <p:spPr>
          <a:xfrm>
            <a:off x="7877862" y="2635880"/>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25" name="Oval 124">
            <a:extLst>
              <a:ext uri="{FF2B5EF4-FFF2-40B4-BE49-F238E27FC236}">
                <a16:creationId xmlns:a16="http://schemas.microsoft.com/office/drawing/2014/main" id="{B74C196B-11AE-B0C6-E9AE-6F259493459A}"/>
              </a:ext>
            </a:extLst>
          </p:cNvPr>
          <p:cNvSpPr/>
          <p:nvPr/>
        </p:nvSpPr>
        <p:spPr>
          <a:xfrm>
            <a:off x="7997605" y="2635880"/>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26" name="Oval 125">
            <a:extLst>
              <a:ext uri="{FF2B5EF4-FFF2-40B4-BE49-F238E27FC236}">
                <a16:creationId xmlns:a16="http://schemas.microsoft.com/office/drawing/2014/main" id="{C26C7ADA-0C72-D6EB-EA81-694E82651E48}"/>
              </a:ext>
            </a:extLst>
          </p:cNvPr>
          <p:cNvSpPr/>
          <p:nvPr/>
        </p:nvSpPr>
        <p:spPr>
          <a:xfrm>
            <a:off x="8117348" y="2635880"/>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27" name="Oval 126">
            <a:extLst>
              <a:ext uri="{FF2B5EF4-FFF2-40B4-BE49-F238E27FC236}">
                <a16:creationId xmlns:a16="http://schemas.microsoft.com/office/drawing/2014/main" id="{25730962-E478-D726-D9B4-CBBD890C6C5F}"/>
              </a:ext>
            </a:extLst>
          </p:cNvPr>
          <p:cNvSpPr/>
          <p:nvPr/>
        </p:nvSpPr>
        <p:spPr>
          <a:xfrm>
            <a:off x="7877862" y="2211904"/>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28" name="Oval 127">
            <a:extLst>
              <a:ext uri="{FF2B5EF4-FFF2-40B4-BE49-F238E27FC236}">
                <a16:creationId xmlns:a16="http://schemas.microsoft.com/office/drawing/2014/main" id="{B3C70B6A-C485-863F-41A0-E86F1EC699FB}"/>
              </a:ext>
            </a:extLst>
          </p:cNvPr>
          <p:cNvSpPr/>
          <p:nvPr/>
        </p:nvSpPr>
        <p:spPr>
          <a:xfrm>
            <a:off x="7997605" y="22119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29" name="Oval 128">
            <a:extLst>
              <a:ext uri="{FF2B5EF4-FFF2-40B4-BE49-F238E27FC236}">
                <a16:creationId xmlns:a16="http://schemas.microsoft.com/office/drawing/2014/main" id="{6884C402-2D69-AA5F-7AF1-D42E52F54EF5}"/>
              </a:ext>
            </a:extLst>
          </p:cNvPr>
          <p:cNvSpPr/>
          <p:nvPr/>
        </p:nvSpPr>
        <p:spPr>
          <a:xfrm>
            <a:off x="8117348" y="2211904"/>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30" name="Oval 129">
            <a:extLst>
              <a:ext uri="{FF2B5EF4-FFF2-40B4-BE49-F238E27FC236}">
                <a16:creationId xmlns:a16="http://schemas.microsoft.com/office/drawing/2014/main" id="{E466545C-97F4-69EB-8904-E3765C3546D1}"/>
              </a:ext>
            </a:extLst>
          </p:cNvPr>
          <p:cNvSpPr/>
          <p:nvPr/>
        </p:nvSpPr>
        <p:spPr>
          <a:xfrm>
            <a:off x="7882510" y="3035916"/>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31" name="Oval 130">
            <a:extLst>
              <a:ext uri="{FF2B5EF4-FFF2-40B4-BE49-F238E27FC236}">
                <a16:creationId xmlns:a16="http://schemas.microsoft.com/office/drawing/2014/main" id="{0EA5ED25-1888-E414-581F-2644175AF3C4}"/>
              </a:ext>
            </a:extLst>
          </p:cNvPr>
          <p:cNvSpPr/>
          <p:nvPr/>
        </p:nvSpPr>
        <p:spPr>
          <a:xfrm>
            <a:off x="8002253" y="303591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32" name="Oval 131">
            <a:extLst>
              <a:ext uri="{FF2B5EF4-FFF2-40B4-BE49-F238E27FC236}">
                <a16:creationId xmlns:a16="http://schemas.microsoft.com/office/drawing/2014/main" id="{CD649557-4CCF-15C8-D720-2BB134064565}"/>
              </a:ext>
            </a:extLst>
          </p:cNvPr>
          <p:cNvSpPr/>
          <p:nvPr/>
        </p:nvSpPr>
        <p:spPr>
          <a:xfrm>
            <a:off x="8121996" y="303591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33" name="Oval 132">
            <a:extLst>
              <a:ext uri="{FF2B5EF4-FFF2-40B4-BE49-F238E27FC236}">
                <a16:creationId xmlns:a16="http://schemas.microsoft.com/office/drawing/2014/main" id="{733F9E47-4A6B-93AA-3F69-83B3CD616095}"/>
              </a:ext>
            </a:extLst>
          </p:cNvPr>
          <p:cNvSpPr/>
          <p:nvPr/>
        </p:nvSpPr>
        <p:spPr>
          <a:xfrm>
            <a:off x="7883954" y="341425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34" name="Oval 133">
            <a:extLst>
              <a:ext uri="{FF2B5EF4-FFF2-40B4-BE49-F238E27FC236}">
                <a16:creationId xmlns:a16="http://schemas.microsoft.com/office/drawing/2014/main" id="{00AC16D4-4AB0-43FD-1DC9-68319C504CCF}"/>
              </a:ext>
            </a:extLst>
          </p:cNvPr>
          <p:cNvSpPr/>
          <p:nvPr/>
        </p:nvSpPr>
        <p:spPr>
          <a:xfrm>
            <a:off x="8003697" y="341425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35" name="Oval 134">
            <a:extLst>
              <a:ext uri="{FF2B5EF4-FFF2-40B4-BE49-F238E27FC236}">
                <a16:creationId xmlns:a16="http://schemas.microsoft.com/office/drawing/2014/main" id="{24A98FB0-E4FF-85FB-DB14-F05406AB2695}"/>
              </a:ext>
            </a:extLst>
          </p:cNvPr>
          <p:cNvSpPr/>
          <p:nvPr/>
        </p:nvSpPr>
        <p:spPr>
          <a:xfrm>
            <a:off x="8123440" y="341425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36" name="Oval 135">
            <a:extLst>
              <a:ext uri="{FF2B5EF4-FFF2-40B4-BE49-F238E27FC236}">
                <a16:creationId xmlns:a16="http://schemas.microsoft.com/office/drawing/2014/main" id="{F9D29220-7482-F707-3CA2-0AA98A556247}"/>
              </a:ext>
            </a:extLst>
          </p:cNvPr>
          <p:cNvSpPr/>
          <p:nvPr/>
        </p:nvSpPr>
        <p:spPr>
          <a:xfrm>
            <a:off x="7877862" y="3799442"/>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37" name="Oval 136">
            <a:extLst>
              <a:ext uri="{FF2B5EF4-FFF2-40B4-BE49-F238E27FC236}">
                <a16:creationId xmlns:a16="http://schemas.microsoft.com/office/drawing/2014/main" id="{DBE51164-93F9-4F87-1EC9-77ED05F3C360}"/>
              </a:ext>
            </a:extLst>
          </p:cNvPr>
          <p:cNvSpPr/>
          <p:nvPr/>
        </p:nvSpPr>
        <p:spPr>
          <a:xfrm>
            <a:off x="7997605" y="3799442"/>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38" name="Oval 137">
            <a:extLst>
              <a:ext uri="{FF2B5EF4-FFF2-40B4-BE49-F238E27FC236}">
                <a16:creationId xmlns:a16="http://schemas.microsoft.com/office/drawing/2014/main" id="{F402D9A8-189D-4504-3B75-1A6342AC2587}"/>
              </a:ext>
            </a:extLst>
          </p:cNvPr>
          <p:cNvSpPr/>
          <p:nvPr/>
        </p:nvSpPr>
        <p:spPr>
          <a:xfrm>
            <a:off x="8117348" y="3799442"/>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39" name="Oval 138">
            <a:extLst>
              <a:ext uri="{FF2B5EF4-FFF2-40B4-BE49-F238E27FC236}">
                <a16:creationId xmlns:a16="http://schemas.microsoft.com/office/drawing/2014/main" id="{A69E037C-14E4-49E6-CE82-5F95054CFF0D}"/>
              </a:ext>
            </a:extLst>
          </p:cNvPr>
          <p:cNvSpPr/>
          <p:nvPr/>
        </p:nvSpPr>
        <p:spPr>
          <a:xfrm>
            <a:off x="7878807" y="420258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40" name="Oval 139">
            <a:extLst>
              <a:ext uri="{FF2B5EF4-FFF2-40B4-BE49-F238E27FC236}">
                <a16:creationId xmlns:a16="http://schemas.microsoft.com/office/drawing/2014/main" id="{1D32FA87-D9F0-C372-83E7-3041437B32A8}"/>
              </a:ext>
            </a:extLst>
          </p:cNvPr>
          <p:cNvSpPr/>
          <p:nvPr/>
        </p:nvSpPr>
        <p:spPr>
          <a:xfrm>
            <a:off x="7998550" y="420258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41" name="Oval 140">
            <a:extLst>
              <a:ext uri="{FF2B5EF4-FFF2-40B4-BE49-F238E27FC236}">
                <a16:creationId xmlns:a16="http://schemas.microsoft.com/office/drawing/2014/main" id="{BD77193C-44D3-A6D6-AAEB-F44263CEB416}"/>
              </a:ext>
            </a:extLst>
          </p:cNvPr>
          <p:cNvSpPr/>
          <p:nvPr/>
        </p:nvSpPr>
        <p:spPr>
          <a:xfrm>
            <a:off x="8118293" y="4202586"/>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42" name="Oval 141">
            <a:extLst>
              <a:ext uri="{FF2B5EF4-FFF2-40B4-BE49-F238E27FC236}">
                <a16:creationId xmlns:a16="http://schemas.microsoft.com/office/drawing/2014/main" id="{359AE5BC-BCE5-4689-FAA6-342BD504483D}"/>
              </a:ext>
            </a:extLst>
          </p:cNvPr>
          <p:cNvSpPr/>
          <p:nvPr/>
        </p:nvSpPr>
        <p:spPr>
          <a:xfrm>
            <a:off x="8937263" y="2630647"/>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43" name="Oval 142">
            <a:extLst>
              <a:ext uri="{FF2B5EF4-FFF2-40B4-BE49-F238E27FC236}">
                <a16:creationId xmlns:a16="http://schemas.microsoft.com/office/drawing/2014/main" id="{F3C97218-4D11-E41B-398C-D0686F6450A3}"/>
              </a:ext>
            </a:extLst>
          </p:cNvPr>
          <p:cNvSpPr/>
          <p:nvPr/>
        </p:nvSpPr>
        <p:spPr>
          <a:xfrm>
            <a:off x="9057006" y="2630647"/>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44" name="Oval 143">
            <a:extLst>
              <a:ext uri="{FF2B5EF4-FFF2-40B4-BE49-F238E27FC236}">
                <a16:creationId xmlns:a16="http://schemas.microsoft.com/office/drawing/2014/main" id="{39CE0025-C4EE-CDF3-C8E1-E8E797F52D49}"/>
              </a:ext>
            </a:extLst>
          </p:cNvPr>
          <p:cNvSpPr/>
          <p:nvPr/>
        </p:nvSpPr>
        <p:spPr>
          <a:xfrm>
            <a:off x="9176749" y="2630647"/>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45" name="Oval 144">
            <a:extLst>
              <a:ext uri="{FF2B5EF4-FFF2-40B4-BE49-F238E27FC236}">
                <a16:creationId xmlns:a16="http://schemas.microsoft.com/office/drawing/2014/main" id="{88B2C3B8-7FED-8A33-FDF9-9836DBD2585E}"/>
              </a:ext>
            </a:extLst>
          </p:cNvPr>
          <p:cNvSpPr/>
          <p:nvPr/>
        </p:nvSpPr>
        <p:spPr>
          <a:xfrm>
            <a:off x="8937263" y="2206671"/>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46" name="Oval 145">
            <a:extLst>
              <a:ext uri="{FF2B5EF4-FFF2-40B4-BE49-F238E27FC236}">
                <a16:creationId xmlns:a16="http://schemas.microsoft.com/office/drawing/2014/main" id="{1BA135FF-83DD-CC48-2B1A-F08D6A263EBA}"/>
              </a:ext>
            </a:extLst>
          </p:cNvPr>
          <p:cNvSpPr/>
          <p:nvPr/>
        </p:nvSpPr>
        <p:spPr>
          <a:xfrm>
            <a:off x="9057006" y="2206671"/>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47" name="Oval 146">
            <a:extLst>
              <a:ext uri="{FF2B5EF4-FFF2-40B4-BE49-F238E27FC236}">
                <a16:creationId xmlns:a16="http://schemas.microsoft.com/office/drawing/2014/main" id="{B312AA27-B2DA-089A-DD45-4982E5C00014}"/>
              </a:ext>
            </a:extLst>
          </p:cNvPr>
          <p:cNvSpPr/>
          <p:nvPr/>
        </p:nvSpPr>
        <p:spPr>
          <a:xfrm>
            <a:off x="9176749" y="2206671"/>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48" name="Oval 147">
            <a:extLst>
              <a:ext uri="{FF2B5EF4-FFF2-40B4-BE49-F238E27FC236}">
                <a16:creationId xmlns:a16="http://schemas.microsoft.com/office/drawing/2014/main" id="{BAF8EB12-A056-D6F6-B2AE-E7CE3B6F3DEF}"/>
              </a:ext>
            </a:extLst>
          </p:cNvPr>
          <p:cNvSpPr/>
          <p:nvPr/>
        </p:nvSpPr>
        <p:spPr>
          <a:xfrm>
            <a:off x="8941911" y="303068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49" name="Oval 148">
            <a:extLst>
              <a:ext uri="{FF2B5EF4-FFF2-40B4-BE49-F238E27FC236}">
                <a16:creationId xmlns:a16="http://schemas.microsoft.com/office/drawing/2014/main" id="{E7131254-4045-192A-F4DE-E3C4CEBE89F0}"/>
              </a:ext>
            </a:extLst>
          </p:cNvPr>
          <p:cNvSpPr/>
          <p:nvPr/>
        </p:nvSpPr>
        <p:spPr>
          <a:xfrm>
            <a:off x="9061654" y="303068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50" name="Oval 149">
            <a:extLst>
              <a:ext uri="{FF2B5EF4-FFF2-40B4-BE49-F238E27FC236}">
                <a16:creationId xmlns:a16="http://schemas.microsoft.com/office/drawing/2014/main" id="{46EFD685-EE60-A88A-E9EB-7CDC9FA99E48}"/>
              </a:ext>
            </a:extLst>
          </p:cNvPr>
          <p:cNvSpPr/>
          <p:nvPr/>
        </p:nvSpPr>
        <p:spPr>
          <a:xfrm>
            <a:off x="9181397" y="303068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51" name="Oval 150">
            <a:extLst>
              <a:ext uri="{FF2B5EF4-FFF2-40B4-BE49-F238E27FC236}">
                <a16:creationId xmlns:a16="http://schemas.microsoft.com/office/drawing/2014/main" id="{D40D4F47-5CA7-DBC8-0AF7-A0BC2987D040}"/>
              </a:ext>
            </a:extLst>
          </p:cNvPr>
          <p:cNvSpPr/>
          <p:nvPr/>
        </p:nvSpPr>
        <p:spPr>
          <a:xfrm>
            <a:off x="8943355" y="340902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52" name="Oval 151">
            <a:extLst>
              <a:ext uri="{FF2B5EF4-FFF2-40B4-BE49-F238E27FC236}">
                <a16:creationId xmlns:a16="http://schemas.microsoft.com/office/drawing/2014/main" id="{D73E0963-9F33-CB9E-977F-23C9CB70993E}"/>
              </a:ext>
            </a:extLst>
          </p:cNvPr>
          <p:cNvSpPr/>
          <p:nvPr/>
        </p:nvSpPr>
        <p:spPr>
          <a:xfrm>
            <a:off x="9063098" y="340902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53" name="Oval 152">
            <a:extLst>
              <a:ext uri="{FF2B5EF4-FFF2-40B4-BE49-F238E27FC236}">
                <a16:creationId xmlns:a16="http://schemas.microsoft.com/office/drawing/2014/main" id="{913DEC37-BDF8-0964-149A-DFB027EA9B52}"/>
              </a:ext>
            </a:extLst>
          </p:cNvPr>
          <p:cNvSpPr/>
          <p:nvPr/>
        </p:nvSpPr>
        <p:spPr>
          <a:xfrm>
            <a:off x="9182841" y="340902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54" name="Oval 153">
            <a:extLst>
              <a:ext uri="{FF2B5EF4-FFF2-40B4-BE49-F238E27FC236}">
                <a16:creationId xmlns:a16="http://schemas.microsoft.com/office/drawing/2014/main" id="{66C2CE5F-900F-E022-8DD4-CB8B73F5A29F}"/>
              </a:ext>
            </a:extLst>
          </p:cNvPr>
          <p:cNvSpPr/>
          <p:nvPr/>
        </p:nvSpPr>
        <p:spPr>
          <a:xfrm>
            <a:off x="8937263" y="3794209"/>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55" name="Oval 154">
            <a:extLst>
              <a:ext uri="{FF2B5EF4-FFF2-40B4-BE49-F238E27FC236}">
                <a16:creationId xmlns:a16="http://schemas.microsoft.com/office/drawing/2014/main" id="{5D49C426-7F7C-B4C0-B5C8-F1F9FF19AA92}"/>
              </a:ext>
            </a:extLst>
          </p:cNvPr>
          <p:cNvSpPr/>
          <p:nvPr/>
        </p:nvSpPr>
        <p:spPr>
          <a:xfrm>
            <a:off x="9057006" y="3794209"/>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56" name="Oval 155">
            <a:extLst>
              <a:ext uri="{FF2B5EF4-FFF2-40B4-BE49-F238E27FC236}">
                <a16:creationId xmlns:a16="http://schemas.microsoft.com/office/drawing/2014/main" id="{35FCECA2-9A4D-6E68-F035-54D816CECBAD}"/>
              </a:ext>
            </a:extLst>
          </p:cNvPr>
          <p:cNvSpPr/>
          <p:nvPr/>
        </p:nvSpPr>
        <p:spPr>
          <a:xfrm>
            <a:off x="9176749" y="3794209"/>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57" name="Oval 156">
            <a:extLst>
              <a:ext uri="{FF2B5EF4-FFF2-40B4-BE49-F238E27FC236}">
                <a16:creationId xmlns:a16="http://schemas.microsoft.com/office/drawing/2014/main" id="{674A2942-D1BE-1006-39A2-F32D0C481788}"/>
              </a:ext>
            </a:extLst>
          </p:cNvPr>
          <p:cNvSpPr/>
          <p:nvPr/>
        </p:nvSpPr>
        <p:spPr>
          <a:xfrm>
            <a:off x="8938208" y="419735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58" name="Oval 157">
            <a:extLst>
              <a:ext uri="{FF2B5EF4-FFF2-40B4-BE49-F238E27FC236}">
                <a16:creationId xmlns:a16="http://schemas.microsoft.com/office/drawing/2014/main" id="{B9B2DA3A-683F-F89A-7024-83C2FD460324}"/>
              </a:ext>
            </a:extLst>
          </p:cNvPr>
          <p:cNvSpPr/>
          <p:nvPr/>
        </p:nvSpPr>
        <p:spPr>
          <a:xfrm>
            <a:off x="9057951" y="419735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59" name="Oval 158">
            <a:extLst>
              <a:ext uri="{FF2B5EF4-FFF2-40B4-BE49-F238E27FC236}">
                <a16:creationId xmlns:a16="http://schemas.microsoft.com/office/drawing/2014/main" id="{E9AD4F45-E0F8-3D82-E486-1E25E665C08C}"/>
              </a:ext>
            </a:extLst>
          </p:cNvPr>
          <p:cNvSpPr/>
          <p:nvPr/>
        </p:nvSpPr>
        <p:spPr>
          <a:xfrm>
            <a:off x="9177694" y="419735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60" name="Oval 159">
            <a:extLst>
              <a:ext uri="{FF2B5EF4-FFF2-40B4-BE49-F238E27FC236}">
                <a16:creationId xmlns:a16="http://schemas.microsoft.com/office/drawing/2014/main" id="{70CBB4C9-0C39-1206-9386-5A2856F2ABB1}"/>
              </a:ext>
            </a:extLst>
          </p:cNvPr>
          <p:cNvSpPr/>
          <p:nvPr/>
        </p:nvSpPr>
        <p:spPr>
          <a:xfrm>
            <a:off x="10003776" y="2630647"/>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61" name="Oval 160">
            <a:extLst>
              <a:ext uri="{FF2B5EF4-FFF2-40B4-BE49-F238E27FC236}">
                <a16:creationId xmlns:a16="http://schemas.microsoft.com/office/drawing/2014/main" id="{66B149BA-4E3A-0516-B93D-2FB779564744}"/>
              </a:ext>
            </a:extLst>
          </p:cNvPr>
          <p:cNvSpPr/>
          <p:nvPr/>
        </p:nvSpPr>
        <p:spPr>
          <a:xfrm>
            <a:off x="10123519" y="2630647"/>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62" name="Oval 161">
            <a:extLst>
              <a:ext uri="{FF2B5EF4-FFF2-40B4-BE49-F238E27FC236}">
                <a16:creationId xmlns:a16="http://schemas.microsoft.com/office/drawing/2014/main" id="{A050BD3B-D3EA-8956-E564-AC46649CA2A8}"/>
              </a:ext>
            </a:extLst>
          </p:cNvPr>
          <p:cNvSpPr/>
          <p:nvPr/>
        </p:nvSpPr>
        <p:spPr>
          <a:xfrm>
            <a:off x="10243262" y="2630647"/>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63" name="Oval 162">
            <a:extLst>
              <a:ext uri="{FF2B5EF4-FFF2-40B4-BE49-F238E27FC236}">
                <a16:creationId xmlns:a16="http://schemas.microsoft.com/office/drawing/2014/main" id="{AE955214-3ACB-D5E4-6CF3-866B34113907}"/>
              </a:ext>
            </a:extLst>
          </p:cNvPr>
          <p:cNvSpPr/>
          <p:nvPr/>
        </p:nvSpPr>
        <p:spPr>
          <a:xfrm>
            <a:off x="10003776" y="2206671"/>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64" name="Oval 163">
            <a:extLst>
              <a:ext uri="{FF2B5EF4-FFF2-40B4-BE49-F238E27FC236}">
                <a16:creationId xmlns:a16="http://schemas.microsoft.com/office/drawing/2014/main" id="{FB8BC086-96C9-F42A-0C25-71EC1B9711C7}"/>
              </a:ext>
            </a:extLst>
          </p:cNvPr>
          <p:cNvSpPr/>
          <p:nvPr/>
        </p:nvSpPr>
        <p:spPr>
          <a:xfrm>
            <a:off x="10123519" y="2206671"/>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65" name="Oval 164">
            <a:extLst>
              <a:ext uri="{FF2B5EF4-FFF2-40B4-BE49-F238E27FC236}">
                <a16:creationId xmlns:a16="http://schemas.microsoft.com/office/drawing/2014/main" id="{27E11F14-D314-8E06-7081-61D46D77B05E}"/>
              </a:ext>
            </a:extLst>
          </p:cNvPr>
          <p:cNvSpPr/>
          <p:nvPr/>
        </p:nvSpPr>
        <p:spPr>
          <a:xfrm>
            <a:off x="10243262" y="2206671"/>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66" name="Oval 165">
            <a:extLst>
              <a:ext uri="{FF2B5EF4-FFF2-40B4-BE49-F238E27FC236}">
                <a16:creationId xmlns:a16="http://schemas.microsoft.com/office/drawing/2014/main" id="{FD1581DA-932D-CC4F-B595-E172E5F233D8}"/>
              </a:ext>
            </a:extLst>
          </p:cNvPr>
          <p:cNvSpPr/>
          <p:nvPr/>
        </p:nvSpPr>
        <p:spPr>
          <a:xfrm>
            <a:off x="10008424" y="3030683"/>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67" name="Oval 166">
            <a:extLst>
              <a:ext uri="{FF2B5EF4-FFF2-40B4-BE49-F238E27FC236}">
                <a16:creationId xmlns:a16="http://schemas.microsoft.com/office/drawing/2014/main" id="{C86708AE-8D9A-AC7F-4AD0-8C12A6AA8DA8}"/>
              </a:ext>
            </a:extLst>
          </p:cNvPr>
          <p:cNvSpPr/>
          <p:nvPr/>
        </p:nvSpPr>
        <p:spPr>
          <a:xfrm>
            <a:off x="10128167" y="303068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68" name="Oval 167">
            <a:extLst>
              <a:ext uri="{FF2B5EF4-FFF2-40B4-BE49-F238E27FC236}">
                <a16:creationId xmlns:a16="http://schemas.microsoft.com/office/drawing/2014/main" id="{B7E2DBBF-D467-B67B-DD04-97A0683B5DE9}"/>
              </a:ext>
            </a:extLst>
          </p:cNvPr>
          <p:cNvSpPr/>
          <p:nvPr/>
        </p:nvSpPr>
        <p:spPr>
          <a:xfrm>
            <a:off x="10247910" y="303068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69" name="Oval 168">
            <a:extLst>
              <a:ext uri="{FF2B5EF4-FFF2-40B4-BE49-F238E27FC236}">
                <a16:creationId xmlns:a16="http://schemas.microsoft.com/office/drawing/2014/main" id="{0D412A82-5EE1-907A-DA03-695995BDD2C1}"/>
              </a:ext>
            </a:extLst>
          </p:cNvPr>
          <p:cNvSpPr/>
          <p:nvPr/>
        </p:nvSpPr>
        <p:spPr>
          <a:xfrm>
            <a:off x="10009868" y="340902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70" name="Oval 169">
            <a:extLst>
              <a:ext uri="{FF2B5EF4-FFF2-40B4-BE49-F238E27FC236}">
                <a16:creationId xmlns:a16="http://schemas.microsoft.com/office/drawing/2014/main" id="{C93F2DD2-1377-50A4-831E-EFB67750E54B}"/>
              </a:ext>
            </a:extLst>
          </p:cNvPr>
          <p:cNvSpPr/>
          <p:nvPr/>
        </p:nvSpPr>
        <p:spPr>
          <a:xfrm>
            <a:off x="10129611" y="340902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71" name="Oval 170">
            <a:extLst>
              <a:ext uri="{FF2B5EF4-FFF2-40B4-BE49-F238E27FC236}">
                <a16:creationId xmlns:a16="http://schemas.microsoft.com/office/drawing/2014/main" id="{F69E647E-1936-46B0-87B5-AA05FFCF6F77}"/>
              </a:ext>
            </a:extLst>
          </p:cNvPr>
          <p:cNvSpPr/>
          <p:nvPr/>
        </p:nvSpPr>
        <p:spPr>
          <a:xfrm>
            <a:off x="10249354" y="340902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72" name="Oval 171">
            <a:extLst>
              <a:ext uri="{FF2B5EF4-FFF2-40B4-BE49-F238E27FC236}">
                <a16:creationId xmlns:a16="http://schemas.microsoft.com/office/drawing/2014/main" id="{E1762C8B-8590-4978-5E31-D66ECE50C0FC}"/>
              </a:ext>
            </a:extLst>
          </p:cNvPr>
          <p:cNvSpPr/>
          <p:nvPr/>
        </p:nvSpPr>
        <p:spPr>
          <a:xfrm>
            <a:off x="10003776" y="3794209"/>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73" name="Oval 172">
            <a:extLst>
              <a:ext uri="{FF2B5EF4-FFF2-40B4-BE49-F238E27FC236}">
                <a16:creationId xmlns:a16="http://schemas.microsoft.com/office/drawing/2014/main" id="{8958D9CD-8A9C-AF4A-9E2C-45D3C715C858}"/>
              </a:ext>
            </a:extLst>
          </p:cNvPr>
          <p:cNvSpPr/>
          <p:nvPr/>
        </p:nvSpPr>
        <p:spPr>
          <a:xfrm>
            <a:off x="10123519" y="3794209"/>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74" name="Oval 173">
            <a:extLst>
              <a:ext uri="{FF2B5EF4-FFF2-40B4-BE49-F238E27FC236}">
                <a16:creationId xmlns:a16="http://schemas.microsoft.com/office/drawing/2014/main" id="{A72DD48B-E210-7A43-AA68-BFDE6F76C23C}"/>
              </a:ext>
            </a:extLst>
          </p:cNvPr>
          <p:cNvSpPr/>
          <p:nvPr/>
        </p:nvSpPr>
        <p:spPr>
          <a:xfrm>
            <a:off x="10243262" y="3794209"/>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75" name="Oval 174">
            <a:extLst>
              <a:ext uri="{FF2B5EF4-FFF2-40B4-BE49-F238E27FC236}">
                <a16:creationId xmlns:a16="http://schemas.microsoft.com/office/drawing/2014/main" id="{56C1BF6C-9B27-54A3-9D2C-15489AE06F12}"/>
              </a:ext>
            </a:extLst>
          </p:cNvPr>
          <p:cNvSpPr/>
          <p:nvPr/>
        </p:nvSpPr>
        <p:spPr>
          <a:xfrm>
            <a:off x="10004721" y="419735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76" name="Oval 175">
            <a:extLst>
              <a:ext uri="{FF2B5EF4-FFF2-40B4-BE49-F238E27FC236}">
                <a16:creationId xmlns:a16="http://schemas.microsoft.com/office/drawing/2014/main" id="{07AC8ADB-7713-4685-2834-288505097AE2}"/>
              </a:ext>
            </a:extLst>
          </p:cNvPr>
          <p:cNvSpPr/>
          <p:nvPr/>
        </p:nvSpPr>
        <p:spPr>
          <a:xfrm>
            <a:off x="10124464" y="419735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77" name="Oval 176">
            <a:extLst>
              <a:ext uri="{FF2B5EF4-FFF2-40B4-BE49-F238E27FC236}">
                <a16:creationId xmlns:a16="http://schemas.microsoft.com/office/drawing/2014/main" id="{AA869B8B-6B97-2968-9327-A1AD8C3B7A12}"/>
              </a:ext>
            </a:extLst>
          </p:cNvPr>
          <p:cNvSpPr/>
          <p:nvPr/>
        </p:nvSpPr>
        <p:spPr>
          <a:xfrm>
            <a:off x="10244207" y="419735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78" name="Oval 177">
            <a:extLst>
              <a:ext uri="{FF2B5EF4-FFF2-40B4-BE49-F238E27FC236}">
                <a16:creationId xmlns:a16="http://schemas.microsoft.com/office/drawing/2014/main" id="{AF74DD28-8CEA-124B-4FDB-087FBFE28D62}"/>
              </a:ext>
            </a:extLst>
          </p:cNvPr>
          <p:cNvSpPr/>
          <p:nvPr/>
        </p:nvSpPr>
        <p:spPr>
          <a:xfrm>
            <a:off x="11002359" y="2630647"/>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79" name="Oval 178">
            <a:extLst>
              <a:ext uri="{FF2B5EF4-FFF2-40B4-BE49-F238E27FC236}">
                <a16:creationId xmlns:a16="http://schemas.microsoft.com/office/drawing/2014/main" id="{E171EC1E-4072-8200-62F5-3F83E267396B}"/>
              </a:ext>
            </a:extLst>
          </p:cNvPr>
          <p:cNvSpPr/>
          <p:nvPr/>
        </p:nvSpPr>
        <p:spPr>
          <a:xfrm>
            <a:off x="11122102" y="2630647"/>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80" name="Oval 179">
            <a:extLst>
              <a:ext uri="{FF2B5EF4-FFF2-40B4-BE49-F238E27FC236}">
                <a16:creationId xmlns:a16="http://schemas.microsoft.com/office/drawing/2014/main" id="{F24149B3-3A23-27C6-CF2C-35394FCA9AA1}"/>
              </a:ext>
            </a:extLst>
          </p:cNvPr>
          <p:cNvSpPr/>
          <p:nvPr/>
        </p:nvSpPr>
        <p:spPr>
          <a:xfrm>
            <a:off x="11241845" y="2630647"/>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81" name="Oval 180">
            <a:extLst>
              <a:ext uri="{FF2B5EF4-FFF2-40B4-BE49-F238E27FC236}">
                <a16:creationId xmlns:a16="http://schemas.microsoft.com/office/drawing/2014/main" id="{73DB5A7C-A0FC-0228-C3EC-5BB1601EB2F5}"/>
              </a:ext>
            </a:extLst>
          </p:cNvPr>
          <p:cNvSpPr/>
          <p:nvPr/>
        </p:nvSpPr>
        <p:spPr>
          <a:xfrm>
            <a:off x="11002359" y="2206671"/>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82" name="Oval 181">
            <a:extLst>
              <a:ext uri="{FF2B5EF4-FFF2-40B4-BE49-F238E27FC236}">
                <a16:creationId xmlns:a16="http://schemas.microsoft.com/office/drawing/2014/main" id="{B5F4EE12-3BC1-AF45-CFCB-72BBED740511}"/>
              </a:ext>
            </a:extLst>
          </p:cNvPr>
          <p:cNvSpPr/>
          <p:nvPr/>
        </p:nvSpPr>
        <p:spPr>
          <a:xfrm>
            <a:off x="11122102" y="2206671"/>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83" name="Oval 182">
            <a:extLst>
              <a:ext uri="{FF2B5EF4-FFF2-40B4-BE49-F238E27FC236}">
                <a16:creationId xmlns:a16="http://schemas.microsoft.com/office/drawing/2014/main" id="{9FBCFE11-7DE8-594D-FB04-0C3E7291D90F}"/>
              </a:ext>
            </a:extLst>
          </p:cNvPr>
          <p:cNvSpPr/>
          <p:nvPr/>
        </p:nvSpPr>
        <p:spPr>
          <a:xfrm>
            <a:off x="11241845" y="2206671"/>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84" name="Oval 183">
            <a:extLst>
              <a:ext uri="{FF2B5EF4-FFF2-40B4-BE49-F238E27FC236}">
                <a16:creationId xmlns:a16="http://schemas.microsoft.com/office/drawing/2014/main" id="{DE182A1B-C481-3D0D-B8AC-77C0141E8E55}"/>
              </a:ext>
            </a:extLst>
          </p:cNvPr>
          <p:cNvSpPr/>
          <p:nvPr/>
        </p:nvSpPr>
        <p:spPr>
          <a:xfrm>
            <a:off x="11007007" y="3030683"/>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85" name="Oval 184">
            <a:extLst>
              <a:ext uri="{FF2B5EF4-FFF2-40B4-BE49-F238E27FC236}">
                <a16:creationId xmlns:a16="http://schemas.microsoft.com/office/drawing/2014/main" id="{54D674B9-D9AB-A2AA-80BD-70F731464347}"/>
              </a:ext>
            </a:extLst>
          </p:cNvPr>
          <p:cNvSpPr/>
          <p:nvPr/>
        </p:nvSpPr>
        <p:spPr>
          <a:xfrm>
            <a:off x="11126750" y="3030683"/>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86" name="Oval 185">
            <a:extLst>
              <a:ext uri="{FF2B5EF4-FFF2-40B4-BE49-F238E27FC236}">
                <a16:creationId xmlns:a16="http://schemas.microsoft.com/office/drawing/2014/main" id="{DA91FA45-7396-1897-F465-2592F1319749}"/>
              </a:ext>
            </a:extLst>
          </p:cNvPr>
          <p:cNvSpPr/>
          <p:nvPr/>
        </p:nvSpPr>
        <p:spPr>
          <a:xfrm>
            <a:off x="11246493" y="303068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87" name="Oval 186">
            <a:extLst>
              <a:ext uri="{FF2B5EF4-FFF2-40B4-BE49-F238E27FC236}">
                <a16:creationId xmlns:a16="http://schemas.microsoft.com/office/drawing/2014/main" id="{873A9765-DA09-54AF-69E2-6E1BD0D33A3A}"/>
              </a:ext>
            </a:extLst>
          </p:cNvPr>
          <p:cNvSpPr/>
          <p:nvPr/>
        </p:nvSpPr>
        <p:spPr>
          <a:xfrm>
            <a:off x="11008451" y="3409023"/>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88" name="Oval 187">
            <a:extLst>
              <a:ext uri="{FF2B5EF4-FFF2-40B4-BE49-F238E27FC236}">
                <a16:creationId xmlns:a16="http://schemas.microsoft.com/office/drawing/2014/main" id="{0A9CD449-961D-95FD-6CF4-F50E1664810C}"/>
              </a:ext>
            </a:extLst>
          </p:cNvPr>
          <p:cNvSpPr/>
          <p:nvPr/>
        </p:nvSpPr>
        <p:spPr>
          <a:xfrm>
            <a:off x="11128194" y="3409023"/>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89" name="Oval 188">
            <a:extLst>
              <a:ext uri="{FF2B5EF4-FFF2-40B4-BE49-F238E27FC236}">
                <a16:creationId xmlns:a16="http://schemas.microsoft.com/office/drawing/2014/main" id="{5402E6C9-D085-1077-2088-FFC323375213}"/>
              </a:ext>
            </a:extLst>
          </p:cNvPr>
          <p:cNvSpPr/>
          <p:nvPr/>
        </p:nvSpPr>
        <p:spPr>
          <a:xfrm>
            <a:off x="11247937" y="340902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90" name="Oval 189">
            <a:extLst>
              <a:ext uri="{FF2B5EF4-FFF2-40B4-BE49-F238E27FC236}">
                <a16:creationId xmlns:a16="http://schemas.microsoft.com/office/drawing/2014/main" id="{60ED5A5C-98D5-EC5F-7DE0-D7A85F8AC999}"/>
              </a:ext>
            </a:extLst>
          </p:cNvPr>
          <p:cNvSpPr/>
          <p:nvPr/>
        </p:nvSpPr>
        <p:spPr>
          <a:xfrm>
            <a:off x="11002359" y="3794209"/>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91" name="Oval 190">
            <a:extLst>
              <a:ext uri="{FF2B5EF4-FFF2-40B4-BE49-F238E27FC236}">
                <a16:creationId xmlns:a16="http://schemas.microsoft.com/office/drawing/2014/main" id="{4F2C7CAC-A963-0A4C-2D0F-A97B1E1C96F7}"/>
              </a:ext>
            </a:extLst>
          </p:cNvPr>
          <p:cNvSpPr/>
          <p:nvPr/>
        </p:nvSpPr>
        <p:spPr>
          <a:xfrm>
            <a:off x="11122102" y="3794209"/>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92" name="Oval 191">
            <a:extLst>
              <a:ext uri="{FF2B5EF4-FFF2-40B4-BE49-F238E27FC236}">
                <a16:creationId xmlns:a16="http://schemas.microsoft.com/office/drawing/2014/main" id="{07ACE112-8DAA-8095-DB91-9A42B8401132}"/>
              </a:ext>
            </a:extLst>
          </p:cNvPr>
          <p:cNvSpPr/>
          <p:nvPr/>
        </p:nvSpPr>
        <p:spPr>
          <a:xfrm>
            <a:off x="11241845" y="3794209"/>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193" name="Oval 192">
            <a:extLst>
              <a:ext uri="{FF2B5EF4-FFF2-40B4-BE49-F238E27FC236}">
                <a16:creationId xmlns:a16="http://schemas.microsoft.com/office/drawing/2014/main" id="{A46C4595-4E50-401C-8E92-4615127F5263}"/>
              </a:ext>
            </a:extLst>
          </p:cNvPr>
          <p:cNvSpPr/>
          <p:nvPr/>
        </p:nvSpPr>
        <p:spPr>
          <a:xfrm>
            <a:off x="11003304" y="4197353"/>
            <a:ext cx="179614" cy="171450"/>
          </a:xfrm>
          <a:prstGeom prst="ellipse">
            <a:avLst/>
          </a:prstGeom>
          <a:solidFill>
            <a:srgbClr val="B5A1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94" name="Oval 193">
            <a:extLst>
              <a:ext uri="{FF2B5EF4-FFF2-40B4-BE49-F238E27FC236}">
                <a16:creationId xmlns:a16="http://schemas.microsoft.com/office/drawing/2014/main" id="{88462B0F-8074-F8CE-7425-332204A45595}"/>
              </a:ext>
            </a:extLst>
          </p:cNvPr>
          <p:cNvSpPr/>
          <p:nvPr/>
        </p:nvSpPr>
        <p:spPr>
          <a:xfrm>
            <a:off x="11123047" y="4197353"/>
            <a:ext cx="179614" cy="171450"/>
          </a:xfrm>
          <a:prstGeom prst="ellipse">
            <a:avLst/>
          </a:prstGeom>
          <a:solidFill>
            <a:srgbClr val="FDC9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Inter Medium"/>
            </a:endParaRPr>
          </a:p>
        </p:txBody>
      </p:sp>
      <p:sp>
        <p:nvSpPr>
          <p:cNvPr id="195" name="Oval 194">
            <a:extLst>
              <a:ext uri="{FF2B5EF4-FFF2-40B4-BE49-F238E27FC236}">
                <a16:creationId xmlns:a16="http://schemas.microsoft.com/office/drawing/2014/main" id="{5172D7B0-ACCC-79EE-A879-BCD1294176D2}"/>
              </a:ext>
            </a:extLst>
          </p:cNvPr>
          <p:cNvSpPr/>
          <p:nvPr/>
        </p:nvSpPr>
        <p:spPr>
          <a:xfrm>
            <a:off x="11242790" y="4197353"/>
            <a:ext cx="179614" cy="17145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Inter Medium"/>
              <a:ea typeface="+mn-ea"/>
              <a:cs typeface="+mn-cs"/>
            </a:endParaRPr>
          </a:p>
        </p:txBody>
      </p:sp>
      <p:sp>
        <p:nvSpPr>
          <p:cNvPr id="3" name="TextBox 2">
            <a:extLst>
              <a:ext uri="{FF2B5EF4-FFF2-40B4-BE49-F238E27FC236}">
                <a16:creationId xmlns:a16="http://schemas.microsoft.com/office/drawing/2014/main" id="{2C7BC488-3B72-63F1-7300-B288C3DE7153}"/>
              </a:ext>
            </a:extLst>
          </p:cNvPr>
          <p:cNvSpPr txBox="1"/>
          <p:nvPr/>
        </p:nvSpPr>
        <p:spPr>
          <a:xfrm>
            <a:off x="305205" y="6171809"/>
            <a:ext cx="63362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*IRO -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Impact, Risk and Opportunity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IRO is a framework within CSRD that emphasizes a holistic approach to sustainability reporting. This means that companies must disclose not only their environmental and social impacts, but also the risks and opportunities associated with sustainability </a:t>
            </a:r>
            <a:r>
              <a:rPr lang="en-US" sz="800" i="1" dirty="0">
                <a:solidFill>
                  <a:srgbClr val="000000"/>
                </a:solidFill>
                <a:latin typeface="Arial" panose="020B0604020202020204" pitchFamily="34" charset="0"/>
                <a:cs typeface="Arial" panose="020B0604020202020204" pitchFamily="34" charset="0"/>
              </a:rPr>
              <a:t>topics</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nb-NO"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633B408B-CCE8-A25D-16DB-D51897313403}"/>
              </a:ext>
            </a:extLst>
          </p:cNvPr>
          <p:cNvSpPr txBox="1">
            <a:spLocks/>
          </p:cNvSpPr>
          <p:nvPr/>
        </p:nvSpPr>
        <p:spPr>
          <a:xfrm>
            <a:off x="441325" y="523875"/>
            <a:ext cx="10702945" cy="396083"/>
          </a:xfrm>
          <a:prstGeom prst="rect">
            <a:avLst/>
          </a:prstGeom>
        </p:spPr>
        <p:txBody>
          <a:bodyPr vert="horz"/>
          <a:lstStyle>
            <a:lvl1pPr algn="l" defTabSz="914400" rtl="0" eaLnBrk="1" latinLnBrk="0" hangingPunct="1">
              <a:lnSpc>
                <a:spcPct val="9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Materiality of ESG topics |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illustrated by IRO* matrix</a:t>
            </a:r>
          </a:p>
        </p:txBody>
      </p:sp>
      <p:sp>
        <p:nvSpPr>
          <p:cNvPr id="2" name="Text Placeholder 1">
            <a:extLst>
              <a:ext uri="{FF2B5EF4-FFF2-40B4-BE49-F238E27FC236}">
                <a16:creationId xmlns:a16="http://schemas.microsoft.com/office/drawing/2014/main" id="{D9ED7491-D002-0814-1799-DCE4C680A3C2}"/>
              </a:ext>
            </a:extLst>
          </p:cNvPr>
          <p:cNvSpPr>
            <a:spLocks noGrp="1"/>
          </p:cNvSpPr>
          <p:nvPr>
            <p:ph type="body" sz="quarter" idx="10"/>
          </p:nvPr>
        </p:nvSpPr>
        <p:spPr>
          <a:xfrm>
            <a:off x="568779" y="308180"/>
            <a:ext cx="5448299" cy="228600"/>
          </a:xfrm>
        </p:spPr>
        <p:txBody>
          <a:bodyPr/>
          <a:lstStyle/>
          <a:p>
            <a:r>
              <a:rPr lang="en-US" noProof="0" dirty="0"/>
              <a:t>Double Materiality Assessment ESG 2024/2025</a:t>
            </a:r>
          </a:p>
        </p:txBody>
      </p:sp>
      <p:sp>
        <p:nvSpPr>
          <p:cNvPr id="8" name="TextBox 7">
            <a:extLst>
              <a:ext uri="{FF2B5EF4-FFF2-40B4-BE49-F238E27FC236}">
                <a16:creationId xmlns:a16="http://schemas.microsoft.com/office/drawing/2014/main" id="{B602D67C-899E-F4FD-1205-30F124BA7867}"/>
              </a:ext>
            </a:extLst>
          </p:cNvPr>
          <p:cNvSpPr txBox="1"/>
          <p:nvPr/>
        </p:nvSpPr>
        <p:spPr>
          <a:xfrm>
            <a:off x="888042" y="4770569"/>
            <a:ext cx="10905421" cy="646331"/>
          </a:xfrm>
          <a:prstGeom prst="rect">
            <a:avLst/>
          </a:prstGeom>
          <a:noFill/>
        </p:spPr>
        <p:txBody>
          <a:bodyPr wrap="none" rtlCol="0">
            <a:spAutoFit/>
          </a:bodyPr>
          <a:lstStyle/>
          <a:p>
            <a:r>
              <a:rPr lang="en-US" noProof="0"/>
              <a:t>The IRO matrix is established based on summarized conclusions of each ESRS topic versus identified value chain. </a:t>
            </a:r>
          </a:p>
          <a:p>
            <a:r>
              <a:rPr lang="en-US" noProof="0" dirty="0"/>
              <a:t>Scoring of IRO are further defined and visualized in separate ESRS summary pages. </a:t>
            </a:r>
          </a:p>
        </p:txBody>
      </p:sp>
      <p:sp>
        <p:nvSpPr>
          <p:cNvPr id="12" name="Rectangle 11">
            <a:extLst>
              <a:ext uri="{FF2B5EF4-FFF2-40B4-BE49-F238E27FC236}">
                <a16:creationId xmlns:a16="http://schemas.microsoft.com/office/drawing/2014/main" id="{55D0239E-45BD-485B-7929-871BBCB09E68}"/>
              </a:ext>
            </a:extLst>
          </p:cNvPr>
          <p:cNvSpPr/>
          <p:nvPr/>
        </p:nvSpPr>
        <p:spPr>
          <a:xfrm>
            <a:off x="1341205" y="1752411"/>
            <a:ext cx="1041449" cy="27264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6" name="Rectangle 195">
            <a:extLst>
              <a:ext uri="{FF2B5EF4-FFF2-40B4-BE49-F238E27FC236}">
                <a16:creationId xmlns:a16="http://schemas.microsoft.com/office/drawing/2014/main" id="{AC6BE0B3-35C1-A3C3-AC47-D947E33B077C}"/>
              </a:ext>
            </a:extLst>
          </p:cNvPr>
          <p:cNvSpPr/>
          <p:nvPr/>
        </p:nvSpPr>
        <p:spPr>
          <a:xfrm>
            <a:off x="5504172" y="1752412"/>
            <a:ext cx="1041449" cy="27264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7" name="Rectangle 196">
            <a:extLst>
              <a:ext uri="{FF2B5EF4-FFF2-40B4-BE49-F238E27FC236}">
                <a16:creationId xmlns:a16="http://schemas.microsoft.com/office/drawing/2014/main" id="{5E9F14AE-068F-264F-D998-1C88510B198C}"/>
              </a:ext>
            </a:extLst>
          </p:cNvPr>
          <p:cNvSpPr/>
          <p:nvPr/>
        </p:nvSpPr>
        <p:spPr>
          <a:xfrm>
            <a:off x="6540606" y="1752412"/>
            <a:ext cx="1041449" cy="27264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8" name="Rectangle 197">
            <a:extLst>
              <a:ext uri="{FF2B5EF4-FFF2-40B4-BE49-F238E27FC236}">
                <a16:creationId xmlns:a16="http://schemas.microsoft.com/office/drawing/2014/main" id="{41975275-1B5A-46D3-9895-C774568C1BCD}"/>
              </a:ext>
            </a:extLst>
          </p:cNvPr>
          <p:cNvSpPr/>
          <p:nvPr/>
        </p:nvSpPr>
        <p:spPr>
          <a:xfrm>
            <a:off x="10703719" y="1757698"/>
            <a:ext cx="1041449" cy="27211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31BF16EA-6186-E846-B72E-02D973B79384}"/>
              </a:ext>
            </a:extLst>
          </p:cNvPr>
          <p:cNvSpPr/>
          <p:nvPr/>
        </p:nvSpPr>
        <p:spPr>
          <a:xfrm>
            <a:off x="900183" y="5559219"/>
            <a:ext cx="1041449" cy="3050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9" name="TextBox 198">
            <a:extLst>
              <a:ext uri="{FF2B5EF4-FFF2-40B4-BE49-F238E27FC236}">
                <a16:creationId xmlns:a16="http://schemas.microsoft.com/office/drawing/2014/main" id="{6CDCB878-248C-57E2-B6A1-DC2D78509DEE}"/>
              </a:ext>
            </a:extLst>
          </p:cNvPr>
          <p:cNvSpPr txBox="1"/>
          <p:nvPr/>
        </p:nvSpPr>
        <p:spPr>
          <a:xfrm>
            <a:off x="1995566" y="5522317"/>
            <a:ext cx="3585149" cy="369332"/>
          </a:xfrm>
          <a:prstGeom prst="rect">
            <a:avLst/>
          </a:prstGeom>
          <a:noFill/>
        </p:spPr>
        <p:txBody>
          <a:bodyPr wrap="none" rtlCol="0">
            <a:spAutoFit/>
          </a:bodyPr>
          <a:lstStyle/>
          <a:p>
            <a:r>
              <a:rPr lang="en-US" noProof="0"/>
              <a:t>ESRS topic evaluated to be material</a:t>
            </a:r>
          </a:p>
        </p:txBody>
      </p:sp>
    </p:spTree>
    <p:extLst>
      <p:ext uri="{BB962C8B-B14F-4D97-AF65-F5344CB8AC3E}">
        <p14:creationId xmlns:p14="http://schemas.microsoft.com/office/powerpoint/2010/main" val="77726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A8456-C18B-D8FC-972C-D8B449A55BE0}"/>
            </a:ext>
          </a:extLst>
        </p:cNvPr>
        <p:cNvGrpSpPr/>
        <p:nvPr/>
      </p:nvGrpSpPr>
      <p:grpSpPr>
        <a:xfrm>
          <a:off x="0" y="0"/>
          <a:ext cx="0" cy="0"/>
          <a:chOff x="0" y="0"/>
          <a:chExt cx="0" cy="0"/>
        </a:xfrm>
      </p:grpSpPr>
      <p:sp>
        <p:nvSpPr>
          <p:cNvPr id="68" name="Rectangle 67">
            <a:extLst>
              <a:ext uri="{FF2B5EF4-FFF2-40B4-BE49-F238E27FC236}">
                <a16:creationId xmlns:a16="http://schemas.microsoft.com/office/drawing/2014/main" id="{E1EDFAD0-0887-BE33-7B66-E13F8BE88A94}"/>
              </a:ext>
            </a:extLst>
          </p:cNvPr>
          <p:cNvSpPr/>
          <p:nvPr/>
        </p:nvSpPr>
        <p:spPr>
          <a:xfrm>
            <a:off x="696561" y="4665751"/>
            <a:ext cx="2503943" cy="146433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6" name="Rectangle 65">
            <a:extLst>
              <a:ext uri="{FF2B5EF4-FFF2-40B4-BE49-F238E27FC236}">
                <a16:creationId xmlns:a16="http://schemas.microsoft.com/office/drawing/2014/main" id="{6BF047FD-4EF5-9436-C498-CF42C970C8D9}"/>
              </a:ext>
            </a:extLst>
          </p:cNvPr>
          <p:cNvSpPr/>
          <p:nvPr/>
        </p:nvSpPr>
        <p:spPr>
          <a:xfrm>
            <a:off x="3200503" y="3174294"/>
            <a:ext cx="2501129" cy="296210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Rectangle 66">
            <a:extLst>
              <a:ext uri="{FF2B5EF4-FFF2-40B4-BE49-F238E27FC236}">
                <a16:creationId xmlns:a16="http://schemas.microsoft.com/office/drawing/2014/main" id="{FAF24FAC-19C0-AEF7-272E-FA77D19A5757}"/>
              </a:ext>
            </a:extLst>
          </p:cNvPr>
          <p:cNvSpPr/>
          <p:nvPr/>
        </p:nvSpPr>
        <p:spPr>
          <a:xfrm>
            <a:off x="696561" y="3174294"/>
            <a:ext cx="3116362" cy="1491457"/>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ctangle 44">
            <a:extLst>
              <a:ext uri="{FF2B5EF4-FFF2-40B4-BE49-F238E27FC236}">
                <a16:creationId xmlns:a16="http://schemas.microsoft.com/office/drawing/2014/main" id="{73B8F693-674D-3C47-6034-8E3DE83EA53E}"/>
              </a:ext>
            </a:extLst>
          </p:cNvPr>
          <p:cNvSpPr/>
          <p:nvPr/>
        </p:nvSpPr>
        <p:spPr>
          <a:xfrm>
            <a:off x="3207041" y="1736010"/>
            <a:ext cx="2756788" cy="144563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ctangle 43">
            <a:extLst>
              <a:ext uri="{FF2B5EF4-FFF2-40B4-BE49-F238E27FC236}">
                <a16:creationId xmlns:a16="http://schemas.microsoft.com/office/drawing/2014/main" id="{2D423B6E-B179-6209-DC6E-90C21E157260}"/>
              </a:ext>
            </a:extLst>
          </p:cNvPr>
          <p:cNvSpPr/>
          <p:nvPr/>
        </p:nvSpPr>
        <p:spPr>
          <a:xfrm>
            <a:off x="5723264" y="1713166"/>
            <a:ext cx="2484096" cy="294060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shape">
              <a:fillToRect l="50000" t="50000" r="50000" b="50000"/>
            </a:path>
            <a:tileRect/>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noFill/>
            </a:endParaRPr>
          </a:p>
        </p:txBody>
      </p:sp>
      <p:sp>
        <p:nvSpPr>
          <p:cNvPr id="20" name="Rectangle 19">
            <a:extLst>
              <a:ext uri="{FF2B5EF4-FFF2-40B4-BE49-F238E27FC236}">
                <a16:creationId xmlns:a16="http://schemas.microsoft.com/office/drawing/2014/main" id="{924E432D-7324-534F-280E-506D603B11EF}"/>
              </a:ext>
            </a:extLst>
          </p:cNvPr>
          <p:cNvSpPr/>
          <p:nvPr/>
        </p:nvSpPr>
        <p:spPr>
          <a:xfrm>
            <a:off x="696561" y="1711004"/>
            <a:ext cx="2503943" cy="1477997"/>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D072C33D-8122-3D22-0AF5-D0824D2EF236}"/>
              </a:ext>
            </a:extLst>
          </p:cNvPr>
          <p:cNvSpPr/>
          <p:nvPr/>
        </p:nvSpPr>
        <p:spPr>
          <a:xfrm>
            <a:off x="5704427" y="4652291"/>
            <a:ext cx="2505904" cy="1477206"/>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CF9FE879-99AF-8888-6AF5-DDD6395F89E5}"/>
              </a:ext>
            </a:extLst>
          </p:cNvPr>
          <p:cNvSpPr>
            <a:spLocks noGrp="1"/>
          </p:cNvSpPr>
          <p:nvPr>
            <p:ph type="title"/>
          </p:nvPr>
        </p:nvSpPr>
        <p:spPr/>
        <p:txBody>
          <a:bodyPr/>
          <a:lstStyle/>
          <a:p>
            <a:r>
              <a:rPr lang="en-US" noProof="0"/>
              <a:t>Material topics</a:t>
            </a:r>
          </a:p>
        </p:txBody>
      </p:sp>
      <p:sp>
        <p:nvSpPr>
          <p:cNvPr id="4" name="Text Placeholder 1">
            <a:extLst>
              <a:ext uri="{FF2B5EF4-FFF2-40B4-BE49-F238E27FC236}">
                <a16:creationId xmlns:a16="http://schemas.microsoft.com/office/drawing/2014/main" id="{22D64C67-BB33-E6B9-2E28-EB4911C881BB}"/>
              </a:ext>
            </a:extLst>
          </p:cNvPr>
          <p:cNvSpPr>
            <a:spLocks noGrp="1"/>
          </p:cNvSpPr>
          <p:nvPr>
            <p:ph type="body" sz="quarter" idx="10"/>
          </p:nvPr>
        </p:nvSpPr>
        <p:spPr>
          <a:xfrm>
            <a:off x="412750" y="323850"/>
            <a:ext cx="5448300" cy="228600"/>
          </a:xfrm>
        </p:spPr>
        <p:txBody>
          <a:bodyPr/>
          <a:lstStyle/>
          <a:p>
            <a:r>
              <a:rPr lang="en-US" noProof="0" dirty="0"/>
              <a:t>Double Materiality Assessment ESG 2024/2025</a:t>
            </a:r>
          </a:p>
        </p:txBody>
      </p:sp>
      <p:sp>
        <p:nvSpPr>
          <p:cNvPr id="14" name="TextBox 13">
            <a:extLst>
              <a:ext uri="{FF2B5EF4-FFF2-40B4-BE49-F238E27FC236}">
                <a16:creationId xmlns:a16="http://schemas.microsoft.com/office/drawing/2014/main" id="{C8765E3F-1302-6665-458C-8251752A874D}"/>
              </a:ext>
            </a:extLst>
          </p:cNvPr>
          <p:cNvSpPr txBox="1"/>
          <p:nvPr/>
        </p:nvSpPr>
        <p:spPr>
          <a:xfrm rot="16200000">
            <a:off x="-412410" y="3766134"/>
            <a:ext cx="1398140" cy="307777"/>
          </a:xfrm>
          <a:prstGeom prst="rect">
            <a:avLst/>
          </a:prstGeom>
          <a:noFill/>
        </p:spPr>
        <p:txBody>
          <a:bodyPr wrap="none" rtlCol="0">
            <a:spAutoFit/>
          </a:bodyPr>
          <a:lstStyle/>
          <a:p>
            <a:r>
              <a:rPr lang="en-US" sz="1400" noProof="0">
                <a:solidFill>
                  <a:schemeClr val="bg1"/>
                </a:solidFill>
                <a:latin typeface="Arial" panose="020B0604020202020204" pitchFamily="34" charset="0"/>
                <a:cs typeface="Arial" panose="020B0604020202020204" pitchFamily="34" charset="0"/>
              </a:rPr>
              <a:t>Material impact</a:t>
            </a:r>
          </a:p>
        </p:txBody>
      </p:sp>
      <p:sp>
        <p:nvSpPr>
          <p:cNvPr id="15" name="TextBox 14">
            <a:extLst>
              <a:ext uri="{FF2B5EF4-FFF2-40B4-BE49-F238E27FC236}">
                <a16:creationId xmlns:a16="http://schemas.microsoft.com/office/drawing/2014/main" id="{3F78E60C-5013-17B5-F903-E2BA5791C65E}"/>
              </a:ext>
            </a:extLst>
          </p:cNvPr>
          <p:cNvSpPr txBox="1"/>
          <p:nvPr/>
        </p:nvSpPr>
        <p:spPr>
          <a:xfrm>
            <a:off x="3732523" y="6373023"/>
            <a:ext cx="1478290" cy="307777"/>
          </a:xfrm>
          <a:prstGeom prst="rect">
            <a:avLst/>
          </a:prstGeom>
          <a:noFill/>
        </p:spPr>
        <p:txBody>
          <a:bodyPr wrap="none" rtlCol="0">
            <a:spAutoFit/>
          </a:bodyPr>
          <a:lstStyle/>
          <a:p>
            <a:r>
              <a:rPr lang="en-US" sz="1400" noProof="0">
                <a:solidFill>
                  <a:schemeClr val="bg1"/>
                </a:solidFill>
                <a:latin typeface="Arial" panose="020B0604020202020204" pitchFamily="34" charset="0"/>
                <a:cs typeface="Arial" panose="020B0604020202020204" pitchFamily="34" charset="0"/>
              </a:rPr>
              <a:t>Financial impact</a:t>
            </a:r>
          </a:p>
        </p:txBody>
      </p:sp>
      <p:cxnSp>
        <p:nvCxnSpPr>
          <p:cNvPr id="23" name="Straight Connector 22">
            <a:extLst>
              <a:ext uri="{FF2B5EF4-FFF2-40B4-BE49-F238E27FC236}">
                <a16:creationId xmlns:a16="http://schemas.microsoft.com/office/drawing/2014/main" id="{D5CC7B0D-044A-D341-ADE5-ACD9CC22C861}"/>
              </a:ext>
            </a:extLst>
          </p:cNvPr>
          <p:cNvCxnSpPr>
            <a:cxnSpLocks/>
          </p:cNvCxnSpPr>
          <p:nvPr/>
        </p:nvCxnSpPr>
        <p:spPr>
          <a:xfrm>
            <a:off x="3210011" y="1714241"/>
            <a:ext cx="6922" cy="14674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0D29E79-342D-2216-4556-E73EF426F7A9}"/>
              </a:ext>
            </a:extLst>
          </p:cNvPr>
          <p:cNvCxnSpPr>
            <a:cxnSpLocks/>
          </p:cNvCxnSpPr>
          <p:nvPr/>
        </p:nvCxnSpPr>
        <p:spPr>
          <a:xfrm>
            <a:off x="3200504" y="1722428"/>
            <a:ext cx="50068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7D27231-60EC-EBCF-999E-7422D6C6DFFF}"/>
              </a:ext>
            </a:extLst>
          </p:cNvPr>
          <p:cNvCxnSpPr>
            <a:cxnSpLocks/>
          </p:cNvCxnSpPr>
          <p:nvPr/>
        </p:nvCxnSpPr>
        <p:spPr>
          <a:xfrm>
            <a:off x="8197032" y="1715317"/>
            <a:ext cx="0" cy="2950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C10E5F4-F21C-2239-77FE-FD3AEBEB8495}"/>
              </a:ext>
            </a:extLst>
          </p:cNvPr>
          <p:cNvCxnSpPr>
            <a:cxnSpLocks/>
          </p:cNvCxnSpPr>
          <p:nvPr/>
        </p:nvCxnSpPr>
        <p:spPr>
          <a:xfrm flipH="1">
            <a:off x="5701632" y="4665751"/>
            <a:ext cx="25086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173483-4993-C1C0-A0AC-35F4081F1EC8}"/>
              </a:ext>
            </a:extLst>
          </p:cNvPr>
          <p:cNvCxnSpPr>
            <a:cxnSpLocks/>
          </p:cNvCxnSpPr>
          <p:nvPr/>
        </p:nvCxnSpPr>
        <p:spPr>
          <a:xfrm>
            <a:off x="5713845" y="3183467"/>
            <a:ext cx="0" cy="14822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496ADF0-205A-4CF5-ADD4-481C704224E1}"/>
              </a:ext>
            </a:extLst>
          </p:cNvPr>
          <p:cNvCxnSpPr>
            <a:cxnSpLocks/>
          </p:cNvCxnSpPr>
          <p:nvPr/>
        </p:nvCxnSpPr>
        <p:spPr>
          <a:xfrm flipH="1" flipV="1">
            <a:off x="3200504" y="3181647"/>
            <a:ext cx="253354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CE4722F-DA3C-7C31-7F62-368E2642075A}"/>
              </a:ext>
            </a:extLst>
          </p:cNvPr>
          <p:cNvSpPr/>
          <p:nvPr/>
        </p:nvSpPr>
        <p:spPr>
          <a:xfrm>
            <a:off x="8521591" y="5121068"/>
            <a:ext cx="1341970" cy="35283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shape">
              <a:fillToRect l="50000" t="50000" r="50000" b="50000"/>
            </a:path>
            <a:tileRect/>
          </a:gra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noFill/>
            </a:endParaRPr>
          </a:p>
        </p:txBody>
      </p:sp>
      <p:cxnSp>
        <p:nvCxnSpPr>
          <p:cNvPr id="50" name="Straight Connector 49">
            <a:extLst>
              <a:ext uri="{FF2B5EF4-FFF2-40B4-BE49-F238E27FC236}">
                <a16:creationId xmlns:a16="http://schemas.microsoft.com/office/drawing/2014/main" id="{7DBBD579-1D0A-C598-475A-A2A36CEB24DD}"/>
              </a:ext>
            </a:extLst>
          </p:cNvPr>
          <p:cNvCxnSpPr>
            <a:cxnSpLocks/>
          </p:cNvCxnSpPr>
          <p:nvPr/>
        </p:nvCxnSpPr>
        <p:spPr>
          <a:xfrm>
            <a:off x="8521591" y="5121068"/>
            <a:ext cx="0" cy="352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9EC4F1B-BE27-247B-831E-281D2CC17607}"/>
              </a:ext>
            </a:extLst>
          </p:cNvPr>
          <p:cNvCxnSpPr>
            <a:cxnSpLocks/>
          </p:cNvCxnSpPr>
          <p:nvPr/>
        </p:nvCxnSpPr>
        <p:spPr>
          <a:xfrm flipH="1">
            <a:off x="8521591" y="5464268"/>
            <a:ext cx="13419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B4D86EA-D0D5-D79A-3A9B-2EEE8B705E60}"/>
              </a:ext>
            </a:extLst>
          </p:cNvPr>
          <p:cNvCxnSpPr>
            <a:cxnSpLocks/>
          </p:cNvCxnSpPr>
          <p:nvPr/>
        </p:nvCxnSpPr>
        <p:spPr>
          <a:xfrm>
            <a:off x="9863561" y="5130484"/>
            <a:ext cx="0" cy="352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2209B3F-B4B9-2144-B78B-9870C21D69D4}"/>
              </a:ext>
            </a:extLst>
          </p:cNvPr>
          <p:cNvCxnSpPr>
            <a:cxnSpLocks/>
          </p:cNvCxnSpPr>
          <p:nvPr/>
        </p:nvCxnSpPr>
        <p:spPr>
          <a:xfrm flipH="1">
            <a:off x="8521591" y="5130484"/>
            <a:ext cx="13419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7B6FC2DE-CD82-BC7D-8378-05B3FB313118}"/>
              </a:ext>
            </a:extLst>
          </p:cNvPr>
          <p:cNvSpPr/>
          <p:nvPr/>
        </p:nvSpPr>
        <p:spPr>
          <a:xfrm>
            <a:off x="8629944" y="5595737"/>
            <a:ext cx="313508" cy="29609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endParaRPr lang="nb-NO" sz="900" dirty="0">
              <a:latin typeface="Arial" panose="020B0604020202020204" pitchFamily="34" charset="0"/>
              <a:cs typeface="Arial" panose="020B0604020202020204" pitchFamily="34" charset="0"/>
            </a:endParaRPr>
          </a:p>
        </p:txBody>
      </p:sp>
      <p:sp>
        <p:nvSpPr>
          <p:cNvPr id="60" name="Oval 59">
            <a:extLst>
              <a:ext uri="{FF2B5EF4-FFF2-40B4-BE49-F238E27FC236}">
                <a16:creationId xmlns:a16="http://schemas.microsoft.com/office/drawing/2014/main" id="{023EC9DE-C146-3433-A48A-06EFA322DB83}"/>
              </a:ext>
            </a:extLst>
          </p:cNvPr>
          <p:cNvSpPr/>
          <p:nvPr/>
        </p:nvSpPr>
        <p:spPr>
          <a:xfrm>
            <a:off x="8629944" y="5928449"/>
            <a:ext cx="313508" cy="296092"/>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endParaRPr lang="nb-NO" sz="900" dirty="0">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CC4BD5F3-C446-C8CA-51EE-5BD8E14ECBE0}"/>
              </a:ext>
            </a:extLst>
          </p:cNvPr>
          <p:cNvSpPr/>
          <p:nvPr/>
        </p:nvSpPr>
        <p:spPr>
          <a:xfrm>
            <a:off x="8629944" y="6261161"/>
            <a:ext cx="313508" cy="296092"/>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endParaRPr lang="nb-NO" sz="800" dirty="0">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2752BA0D-A334-8414-87D2-2172EEC6D784}"/>
              </a:ext>
            </a:extLst>
          </p:cNvPr>
          <p:cNvGraphicFramePr/>
          <p:nvPr>
            <p:extLst>
              <p:ext uri="{D42A27DB-BD31-4B8C-83A1-F6EECF244321}">
                <p14:modId xmlns:p14="http://schemas.microsoft.com/office/powerpoint/2010/main" val="1479302038"/>
              </p:ext>
            </p:extLst>
          </p:nvPr>
        </p:nvGraphicFramePr>
        <p:xfrm>
          <a:off x="553838" y="1170380"/>
          <a:ext cx="7797800" cy="5105943"/>
        </p:xfrm>
        <a:graphic>
          <a:graphicData uri="http://schemas.openxmlformats.org/drawingml/2006/chart">
            <c:chart xmlns:c="http://schemas.openxmlformats.org/drawingml/2006/chart" xmlns:r="http://schemas.openxmlformats.org/officeDocument/2006/relationships" r:id="rId2"/>
          </a:graphicData>
        </a:graphic>
      </p:graphicFrame>
      <p:sp>
        <p:nvSpPr>
          <p:cNvPr id="63" name="TextBox 62">
            <a:extLst>
              <a:ext uri="{FF2B5EF4-FFF2-40B4-BE49-F238E27FC236}">
                <a16:creationId xmlns:a16="http://schemas.microsoft.com/office/drawing/2014/main" id="{B9F4F39F-C784-74B0-06A1-249977382FE0}"/>
              </a:ext>
            </a:extLst>
          </p:cNvPr>
          <p:cNvSpPr txBox="1"/>
          <p:nvPr/>
        </p:nvSpPr>
        <p:spPr>
          <a:xfrm>
            <a:off x="8943452" y="5612978"/>
            <a:ext cx="1511952" cy="253916"/>
          </a:xfrm>
          <a:prstGeom prst="rect">
            <a:avLst/>
          </a:prstGeom>
          <a:noFill/>
        </p:spPr>
        <p:txBody>
          <a:bodyPr wrap="none" rtlCol="0">
            <a:spAutoFit/>
          </a:bodyPr>
          <a:lstStyle/>
          <a:p>
            <a:r>
              <a:rPr lang="en-US" sz="1050" noProof="0" dirty="0">
                <a:solidFill>
                  <a:schemeClr val="bg1"/>
                </a:solidFill>
                <a:latin typeface="Arial" panose="020B0604020202020204" pitchFamily="34" charset="0"/>
                <a:cs typeface="Arial" panose="020B0604020202020204" pitchFamily="34" charset="0"/>
              </a:rPr>
              <a:t>Climate / Environment</a:t>
            </a:r>
          </a:p>
        </p:txBody>
      </p:sp>
      <p:sp>
        <p:nvSpPr>
          <p:cNvPr id="64" name="TextBox 63">
            <a:extLst>
              <a:ext uri="{FF2B5EF4-FFF2-40B4-BE49-F238E27FC236}">
                <a16:creationId xmlns:a16="http://schemas.microsoft.com/office/drawing/2014/main" id="{28C47D0B-DBF8-430F-E584-5850BAB5D2B5}"/>
              </a:ext>
            </a:extLst>
          </p:cNvPr>
          <p:cNvSpPr txBox="1"/>
          <p:nvPr/>
        </p:nvSpPr>
        <p:spPr>
          <a:xfrm>
            <a:off x="8943452" y="5950807"/>
            <a:ext cx="553357" cy="253916"/>
          </a:xfrm>
          <a:prstGeom prst="rect">
            <a:avLst/>
          </a:prstGeom>
          <a:noFill/>
        </p:spPr>
        <p:txBody>
          <a:bodyPr wrap="none" rtlCol="0">
            <a:spAutoFit/>
          </a:bodyPr>
          <a:lstStyle/>
          <a:p>
            <a:r>
              <a:rPr lang="en-US" sz="1050" noProof="0" dirty="0">
                <a:solidFill>
                  <a:schemeClr val="bg1"/>
                </a:solidFill>
                <a:latin typeface="Arial" panose="020B0604020202020204" pitchFamily="34" charset="0"/>
                <a:cs typeface="Arial" panose="020B0604020202020204" pitchFamily="34" charset="0"/>
              </a:rPr>
              <a:t>Social</a:t>
            </a:r>
          </a:p>
        </p:txBody>
      </p:sp>
      <p:sp>
        <p:nvSpPr>
          <p:cNvPr id="65" name="TextBox 64">
            <a:extLst>
              <a:ext uri="{FF2B5EF4-FFF2-40B4-BE49-F238E27FC236}">
                <a16:creationId xmlns:a16="http://schemas.microsoft.com/office/drawing/2014/main" id="{3A76A8D2-AA9E-5CE0-0100-2070BC2B8A7B}"/>
              </a:ext>
            </a:extLst>
          </p:cNvPr>
          <p:cNvSpPr txBox="1"/>
          <p:nvPr/>
        </p:nvSpPr>
        <p:spPr>
          <a:xfrm>
            <a:off x="8971405" y="6294798"/>
            <a:ext cx="920445" cy="253916"/>
          </a:xfrm>
          <a:prstGeom prst="rect">
            <a:avLst/>
          </a:prstGeom>
          <a:noFill/>
        </p:spPr>
        <p:txBody>
          <a:bodyPr wrap="none" rtlCol="0">
            <a:spAutoFit/>
          </a:bodyPr>
          <a:lstStyle/>
          <a:p>
            <a:r>
              <a:rPr lang="en-US" sz="1050" noProof="0" dirty="0">
                <a:solidFill>
                  <a:schemeClr val="bg1"/>
                </a:solidFill>
                <a:latin typeface="Arial" panose="020B0604020202020204" pitchFamily="34" charset="0"/>
                <a:cs typeface="Arial" panose="020B0604020202020204" pitchFamily="34" charset="0"/>
              </a:rPr>
              <a:t>Governance</a:t>
            </a:r>
          </a:p>
        </p:txBody>
      </p:sp>
      <p:sp>
        <p:nvSpPr>
          <p:cNvPr id="3" name="Oval 2">
            <a:extLst>
              <a:ext uri="{FF2B5EF4-FFF2-40B4-BE49-F238E27FC236}">
                <a16:creationId xmlns:a16="http://schemas.microsoft.com/office/drawing/2014/main" id="{09BA7E40-9385-C7E3-8DA9-E7B87CDEEA6F}"/>
              </a:ext>
            </a:extLst>
          </p:cNvPr>
          <p:cNvSpPr/>
          <p:nvPr/>
        </p:nvSpPr>
        <p:spPr>
          <a:xfrm>
            <a:off x="7035093" y="3256547"/>
            <a:ext cx="313508" cy="29609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900" dirty="0">
                <a:latin typeface="Arial" panose="020B0604020202020204" pitchFamily="34" charset="0"/>
                <a:cs typeface="Arial" panose="020B0604020202020204" pitchFamily="34" charset="0"/>
              </a:rPr>
              <a:t>E1</a:t>
            </a:r>
          </a:p>
        </p:txBody>
      </p:sp>
      <p:sp>
        <p:nvSpPr>
          <p:cNvPr id="11" name="Oval 10">
            <a:extLst>
              <a:ext uri="{FF2B5EF4-FFF2-40B4-BE49-F238E27FC236}">
                <a16:creationId xmlns:a16="http://schemas.microsoft.com/office/drawing/2014/main" id="{D9CBBC29-23FD-EB2D-8122-E04C668F8756}"/>
              </a:ext>
            </a:extLst>
          </p:cNvPr>
          <p:cNvSpPr/>
          <p:nvPr/>
        </p:nvSpPr>
        <p:spPr>
          <a:xfrm>
            <a:off x="5045538" y="3615644"/>
            <a:ext cx="313508" cy="29609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900" dirty="0">
                <a:latin typeface="Arial" panose="020B0604020202020204" pitchFamily="34" charset="0"/>
                <a:cs typeface="Arial" panose="020B0604020202020204" pitchFamily="34" charset="0"/>
              </a:rPr>
              <a:t>E2</a:t>
            </a:r>
          </a:p>
        </p:txBody>
      </p:sp>
      <p:sp>
        <p:nvSpPr>
          <p:cNvPr id="12" name="Oval 11">
            <a:extLst>
              <a:ext uri="{FF2B5EF4-FFF2-40B4-BE49-F238E27FC236}">
                <a16:creationId xmlns:a16="http://schemas.microsoft.com/office/drawing/2014/main" id="{08BCF7C4-C537-3166-33F3-C3C89D7FBCFF}"/>
              </a:ext>
            </a:extLst>
          </p:cNvPr>
          <p:cNvSpPr/>
          <p:nvPr/>
        </p:nvSpPr>
        <p:spPr>
          <a:xfrm>
            <a:off x="3776969" y="4757611"/>
            <a:ext cx="313508" cy="29609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900" dirty="0">
                <a:latin typeface="Arial" panose="020B0604020202020204" pitchFamily="34" charset="0"/>
                <a:cs typeface="Arial" panose="020B0604020202020204" pitchFamily="34" charset="0"/>
              </a:rPr>
              <a:t>E3</a:t>
            </a:r>
          </a:p>
        </p:txBody>
      </p:sp>
      <p:sp>
        <p:nvSpPr>
          <p:cNvPr id="18" name="Oval 17">
            <a:extLst>
              <a:ext uri="{FF2B5EF4-FFF2-40B4-BE49-F238E27FC236}">
                <a16:creationId xmlns:a16="http://schemas.microsoft.com/office/drawing/2014/main" id="{72EC852D-CFCE-3C60-12EF-F1DB38C2E4E2}"/>
              </a:ext>
            </a:extLst>
          </p:cNvPr>
          <p:cNvSpPr/>
          <p:nvPr/>
        </p:nvSpPr>
        <p:spPr>
          <a:xfrm>
            <a:off x="1688580" y="4931876"/>
            <a:ext cx="313508" cy="29609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900" dirty="0">
                <a:latin typeface="Arial" panose="020B0604020202020204" pitchFamily="34" charset="0"/>
                <a:cs typeface="Arial" panose="020B0604020202020204" pitchFamily="34" charset="0"/>
              </a:rPr>
              <a:t>E4</a:t>
            </a:r>
          </a:p>
        </p:txBody>
      </p:sp>
      <p:sp>
        <p:nvSpPr>
          <p:cNvPr id="39" name="Oval 38">
            <a:extLst>
              <a:ext uri="{FF2B5EF4-FFF2-40B4-BE49-F238E27FC236}">
                <a16:creationId xmlns:a16="http://schemas.microsoft.com/office/drawing/2014/main" id="{BB05ACEF-0FBB-F696-2C0E-D294D65ADD19}"/>
              </a:ext>
            </a:extLst>
          </p:cNvPr>
          <p:cNvSpPr/>
          <p:nvPr/>
        </p:nvSpPr>
        <p:spPr>
          <a:xfrm>
            <a:off x="5629855" y="2905914"/>
            <a:ext cx="313508" cy="29609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900" dirty="0">
                <a:latin typeface="Arial" panose="020B0604020202020204" pitchFamily="34" charset="0"/>
                <a:cs typeface="Arial" panose="020B0604020202020204" pitchFamily="34" charset="0"/>
              </a:rPr>
              <a:t>E5</a:t>
            </a:r>
          </a:p>
        </p:txBody>
      </p:sp>
      <p:sp>
        <p:nvSpPr>
          <p:cNvPr id="41" name="TextBox 40">
            <a:extLst>
              <a:ext uri="{FF2B5EF4-FFF2-40B4-BE49-F238E27FC236}">
                <a16:creationId xmlns:a16="http://schemas.microsoft.com/office/drawing/2014/main" id="{AC838CC5-772A-DF81-7AB8-1209260BB205}"/>
              </a:ext>
            </a:extLst>
          </p:cNvPr>
          <p:cNvSpPr txBox="1"/>
          <p:nvPr/>
        </p:nvSpPr>
        <p:spPr>
          <a:xfrm>
            <a:off x="8434906" y="1784374"/>
            <a:ext cx="2746265" cy="3416320"/>
          </a:xfrm>
          <a:prstGeom prst="rect">
            <a:avLst/>
          </a:prstGeom>
          <a:noFill/>
        </p:spPr>
        <p:txBody>
          <a:bodyPr wrap="none" rtlCol="0">
            <a:spAutoFit/>
          </a:bodyPr>
          <a:lstStyle/>
          <a:p>
            <a:r>
              <a:rPr lang="en-US" sz="1400" noProof="0" dirty="0">
                <a:solidFill>
                  <a:schemeClr val="bg1"/>
                </a:solidFill>
                <a:latin typeface="Arial" panose="020B0604020202020204" pitchFamily="34" charset="0"/>
                <a:cs typeface="Arial" panose="020B0604020202020204" pitchFamily="34" charset="0"/>
              </a:rPr>
              <a:t>Topics evaluated as </a:t>
            </a:r>
            <a:r>
              <a:rPr lang="en-US" sz="1400" i="1" noProof="0" dirty="0">
                <a:solidFill>
                  <a:schemeClr val="bg1"/>
                </a:solidFill>
                <a:latin typeface="Arial" panose="020B0604020202020204" pitchFamily="34" charset="0"/>
                <a:cs typeface="Arial" panose="020B0604020202020204" pitchFamily="34" charset="0"/>
              </a:rPr>
              <a:t>high</a:t>
            </a:r>
          </a:p>
          <a:p>
            <a:r>
              <a:rPr lang="en-US" sz="1100" i="1" noProof="0" dirty="0">
                <a:solidFill>
                  <a:srgbClr val="00B050"/>
                </a:solidFill>
                <a:latin typeface="Arial" panose="020B0604020202020204" pitchFamily="34" charset="0"/>
                <a:cs typeface="Arial" panose="020B0604020202020204" pitchFamily="34" charset="0"/>
              </a:rPr>
              <a:t>E1</a:t>
            </a:r>
            <a:r>
              <a:rPr lang="en-US" sz="1100" i="1" noProof="0" dirty="0">
                <a:solidFill>
                  <a:schemeClr val="bg1"/>
                </a:solidFill>
                <a:latin typeface="Arial" panose="020B0604020202020204" pitchFamily="34" charset="0"/>
                <a:cs typeface="Arial" panose="020B0604020202020204" pitchFamily="34" charset="0"/>
              </a:rPr>
              <a:t> Climate change</a:t>
            </a:r>
          </a:p>
          <a:p>
            <a:r>
              <a:rPr lang="en-US" sz="1100" i="1" noProof="0" dirty="0">
                <a:solidFill>
                  <a:srgbClr val="00B050"/>
                </a:solidFill>
                <a:latin typeface="Arial" panose="020B0604020202020204" pitchFamily="34" charset="0"/>
                <a:cs typeface="Arial" panose="020B0604020202020204" pitchFamily="34" charset="0"/>
              </a:rPr>
              <a:t>E5</a:t>
            </a:r>
            <a:r>
              <a:rPr lang="en-US" sz="1100" i="1" noProof="0" dirty="0">
                <a:solidFill>
                  <a:schemeClr val="bg1"/>
                </a:solidFill>
                <a:latin typeface="Arial" panose="020B0604020202020204" pitchFamily="34" charset="0"/>
                <a:cs typeface="Arial" panose="020B0604020202020204" pitchFamily="34" charset="0"/>
              </a:rPr>
              <a:t> Resource use and circular economy</a:t>
            </a:r>
          </a:p>
          <a:p>
            <a:r>
              <a:rPr lang="en-US" sz="1100" i="1" noProof="0" dirty="0">
                <a:solidFill>
                  <a:srgbClr val="00B0F0"/>
                </a:solidFill>
                <a:latin typeface="Arial" panose="020B0604020202020204" pitchFamily="34" charset="0"/>
                <a:cs typeface="Arial" panose="020B0604020202020204" pitchFamily="34" charset="0"/>
              </a:rPr>
              <a:t>S1</a:t>
            </a:r>
            <a:r>
              <a:rPr lang="en-US" sz="1100" i="1" noProof="0" dirty="0">
                <a:solidFill>
                  <a:schemeClr val="bg1"/>
                </a:solidFill>
                <a:latin typeface="Arial" panose="020B0604020202020204" pitchFamily="34" charset="0"/>
                <a:cs typeface="Arial" panose="020B0604020202020204" pitchFamily="34" charset="0"/>
              </a:rPr>
              <a:t> Own workforce</a:t>
            </a:r>
          </a:p>
          <a:p>
            <a:r>
              <a:rPr lang="en-US" sz="1100" i="1" noProof="0" dirty="0">
                <a:solidFill>
                  <a:srgbClr val="7030A0"/>
                </a:solidFill>
                <a:latin typeface="Arial" panose="020B0604020202020204" pitchFamily="34" charset="0"/>
                <a:cs typeface="Arial" panose="020B0604020202020204" pitchFamily="34" charset="0"/>
              </a:rPr>
              <a:t>G1</a:t>
            </a:r>
            <a:r>
              <a:rPr lang="en-US" sz="1100" i="1" noProof="0" dirty="0">
                <a:solidFill>
                  <a:schemeClr val="bg1"/>
                </a:solidFill>
                <a:latin typeface="Arial" panose="020B0604020202020204" pitchFamily="34" charset="0"/>
                <a:cs typeface="Arial" panose="020B0604020202020204" pitchFamily="34" charset="0"/>
              </a:rPr>
              <a:t> Business conduct</a:t>
            </a:r>
          </a:p>
          <a:p>
            <a:endParaRPr lang="en-US" sz="1200" i="1" noProof="0" dirty="0">
              <a:solidFill>
                <a:schemeClr val="bg1"/>
              </a:solidFill>
              <a:latin typeface="Arial" panose="020B0604020202020204" pitchFamily="34" charset="0"/>
              <a:cs typeface="Arial" panose="020B0604020202020204" pitchFamily="34" charset="0"/>
            </a:endParaRPr>
          </a:p>
          <a:p>
            <a:r>
              <a:rPr lang="en-US" sz="1400" noProof="0" dirty="0">
                <a:solidFill>
                  <a:schemeClr val="bg1"/>
                </a:solidFill>
                <a:latin typeface="Arial" panose="020B0604020202020204" pitchFamily="34" charset="0"/>
                <a:cs typeface="Arial" panose="020B0604020202020204" pitchFamily="34" charset="0"/>
              </a:rPr>
              <a:t>Topics evaluated as </a:t>
            </a:r>
            <a:r>
              <a:rPr lang="en-US" sz="1400" i="1" noProof="0" dirty="0">
                <a:solidFill>
                  <a:schemeClr val="bg1"/>
                </a:solidFill>
                <a:latin typeface="Arial" panose="020B0604020202020204" pitchFamily="34" charset="0"/>
                <a:cs typeface="Arial" panose="020B0604020202020204" pitchFamily="34" charset="0"/>
              </a:rPr>
              <a:t>medium</a:t>
            </a:r>
          </a:p>
          <a:p>
            <a:r>
              <a:rPr lang="en-US" sz="1100" i="1" noProof="0" dirty="0">
                <a:solidFill>
                  <a:srgbClr val="00B050"/>
                </a:solidFill>
                <a:latin typeface="Arial" panose="020B0604020202020204" pitchFamily="34" charset="0"/>
                <a:cs typeface="Arial" panose="020B0604020202020204" pitchFamily="34" charset="0"/>
              </a:rPr>
              <a:t>E2</a:t>
            </a:r>
            <a:r>
              <a:rPr lang="en-US" sz="1100" i="1" noProof="0" dirty="0">
                <a:solidFill>
                  <a:schemeClr val="bg1"/>
                </a:solidFill>
                <a:latin typeface="Arial" panose="020B0604020202020204" pitchFamily="34" charset="0"/>
                <a:cs typeface="Arial" panose="020B0604020202020204" pitchFamily="34" charset="0"/>
              </a:rPr>
              <a:t> Pollution</a:t>
            </a:r>
          </a:p>
          <a:p>
            <a:r>
              <a:rPr lang="en-US" sz="1100" i="1" noProof="0" dirty="0">
                <a:solidFill>
                  <a:srgbClr val="00B050"/>
                </a:solidFill>
                <a:latin typeface="Arial" panose="020B0604020202020204" pitchFamily="34" charset="0"/>
                <a:cs typeface="Arial" panose="020B0604020202020204" pitchFamily="34" charset="0"/>
              </a:rPr>
              <a:t>E3</a:t>
            </a:r>
            <a:r>
              <a:rPr lang="en-US" sz="1100" i="1" noProof="0" dirty="0">
                <a:solidFill>
                  <a:schemeClr val="bg1"/>
                </a:solidFill>
                <a:latin typeface="Arial" panose="020B0604020202020204" pitchFamily="34" charset="0"/>
                <a:cs typeface="Arial" panose="020B0604020202020204" pitchFamily="34" charset="0"/>
              </a:rPr>
              <a:t> Water and marine resources</a:t>
            </a:r>
          </a:p>
          <a:p>
            <a:r>
              <a:rPr lang="en-US" sz="1100" i="1" noProof="0" dirty="0">
                <a:solidFill>
                  <a:srgbClr val="00B0F0"/>
                </a:solidFill>
                <a:latin typeface="Arial" panose="020B0604020202020204" pitchFamily="34" charset="0"/>
                <a:cs typeface="Arial" panose="020B0604020202020204" pitchFamily="34" charset="0"/>
              </a:rPr>
              <a:t>S2</a:t>
            </a:r>
            <a:r>
              <a:rPr lang="en-US" sz="1100" i="1" noProof="0" dirty="0">
                <a:solidFill>
                  <a:schemeClr val="bg1"/>
                </a:solidFill>
                <a:latin typeface="Arial" panose="020B0604020202020204" pitchFamily="34" charset="0"/>
                <a:cs typeface="Arial" panose="020B0604020202020204" pitchFamily="34" charset="0"/>
              </a:rPr>
              <a:t> Workers in the value chain</a:t>
            </a:r>
          </a:p>
          <a:p>
            <a:endParaRPr lang="en-US" sz="1200" i="1" noProof="0" dirty="0">
              <a:solidFill>
                <a:schemeClr val="bg1"/>
              </a:solidFill>
              <a:latin typeface="Arial" panose="020B0604020202020204" pitchFamily="34" charset="0"/>
              <a:cs typeface="Arial" panose="020B0604020202020204" pitchFamily="34" charset="0"/>
            </a:endParaRPr>
          </a:p>
          <a:p>
            <a:r>
              <a:rPr lang="en-US" sz="1400" noProof="0" dirty="0">
                <a:solidFill>
                  <a:schemeClr val="bg1"/>
                </a:solidFill>
                <a:latin typeface="Arial" panose="020B0604020202020204" pitchFamily="34" charset="0"/>
                <a:cs typeface="Arial" panose="020B0604020202020204" pitchFamily="34" charset="0"/>
              </a:rPr>
              <a:t>Topics evaluated as </a:t>
            </a:r>
            <a:r>
              <a:rPr lang="en-US" sz="1400" i="1" noProof="0" dirty="0">
                <a:solidFill>
                  <a:schemeClr val="bg1"/>
                </a:solidFill>
                <a:latin typeface="Arial" panose="020B0604020202020204" pitchFamily="34" charset="0"/>
                <a:cs typeface="Arial" panose="020B0604020202020204" pitchFamily="34" charset="0"/>
              </a:rPr>
              <a:t>low</a:t>
            </a:r>
          </a:p>
          <a:p>
            <a:r>
              <a:rPr lang="en-US" sz="1100" i="1" noProof="0" dirty="0">
                <a:solidFill>
                  <a:srgbClr val="00B050"/>
                </a:solidFill>
                <a:latin typeface="Arial" panose="020B0604020202020204" pitchFamily="34" charset="0"/>
                <a:cs typeface="Arial" panose="020B0604020202020204" pitchFamily="34" charset="0"/>
              </a:rPr>
              <a:t>E4</a:t>
            </a:r>
            <a:r>
              <a:rPr lang="en-US" sz="1100" i="1" noProof="0" dirty="0">
                <a:solidFill>
                  <a:schemeClr val="bg1"/>
                </a:solidFill>
                <a:latin typeface="Arial" panose="020B0604020202020204" pitchFamily="34" charset="0"/>
                <a:cs typeface="Arial" panose="020B0604020202020204" pitchFamily="34" charset="0"/>
              </a:rPr>
              <a:t> Biodiversity and ecosystems</a:t>
            </a:r>
          </a:p>
          <a:p>
            <a:r>
              <a:rPr lang="en-US" sz="1100" i="1" noProof="0" dirty="0">
                <a:solidFill>
                  <a:srgbClr val="00B0F0"/>
                </a:solidFill>
                <a:latin typeface="Arial" panose="020B0604020202020204" pitchFamily="34" charset="0"/>
                <a:cs typeface="Arial" panose="020B0604020202020204" pitchFamily="34" charset="0"/>
              </a:rPr>
              <a:t>S3</a:t>
            </a:r>
            <a:r>
              <a:rPr lang="en-US" sz="1100" i="1" noProof="0" dirty="0">
                <a:solidFill>
                  <a:schemeClr val="bg1"/>
                </a:solidFill>
                <a:latin typeface="Arial" panose="020B0604020202020204" pitchFamily="34" charset="0"/>
                <a:cs typeface="Arial" panose="020B0604020202020204" pitchFamily="34" charset="0"/>
              </a:rPr>
              <a:t> Affected communities</a:t>
            </a:r>
          </a:p>
          <a:p>
            <a:r>
              <a:rPr lang="en-US" sz="1100" i="1" noProof="0" dirty="0">
                <a:solidFill>
                  <a:srgbClr val="00B0F0"/>
                </a:solidFill>
                <a:latin typeface="Arial" panose="020B0604020202020204" pitchFamily="34" charset="0"/>
                <a:cs typeface="Arial" panose="020B0604020202020204" pitchFamily="34" charset="0"/>
              </a:rPr>
              <a:t>S4</a:t>
            </a:r>
            <a:r>
              <a:rPr lang="en-US" sz="1100" i="1" noProof="0" dirty="0">
                <a:solidFill>
                  <a:schemeClr val="bg1"/>
                </a:solidFill>
                <a:latin typeface="Arial" panose="020B0604020202020204" pitchFamily="34" charset="0"/>
                <a:cs typeface="Arial" panose="020B0604020202020204" pitchFamily="34" charset="0"/>
              </a:rPr>
              <a:t> Consumers and end users</a:t>
            </a:r>
          </a:p>
          <a:p>
            <a:endParaRPr lang="nb-NO" sz="1200" i="1" dirty="0">
              <a:solidFill>
                <a:schemeClr val="bg1"/>
              </a:solidFill>
              <a:latin typeface="Arial" panose="020B0604020202020204" pitchFamily="34" charset="0"/>
              <a:cs typeface="Arial" panose="020B0604020202020204" pitchFamily="34" charset="0"/>
            </a:endParaRPr>
          </a:p>
          <a:p>
            <a:endParaRPr lang="nb-NO" sz="1200" i="1" dirty="0">
              <a:solidFill>
                <a:schemeClr val="bg1"/>
              </a:solidFill>
              <a:latin typeface="Arial" panose="020B0604020202020204" pitchFamily="34" charset="0"/>
              <a:cs typeface="Arial" panose="020B0604020202020204" pitchFamily="34" charset="0"/>
            </a:endParaRPr>
          </a:p>
          <a:p>
            <a:endParaRPr lang="nb-NO" sz="1600" i="1"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83897F09-7500-EA30-F15F-AA20D7B12D80}"/>
              </a:ext>
            </a:extLst>
          </p:cNvPr>
          <p:cNvSpPr/>
          <p:nvPr/>
        </p:nvSpPr>
        <p:spPr>
          <a:xfrm>
            <a:off x="6980237" y="1918162"/>
            <a:ext cx="313508" cy="296092"/>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900" dirty="0">
                <a:latin typeface="Arial" panose="020B0604020202020204" pitchFamily="34" charset="0"/>
                <a:cs typeface="Arial" panose="020B0604020202020204" pitchFamily="34" charset="0"/>
              </a:rPr>
              <a:t>S1</a:t>
            </a:r>
          </a:p>
        </p:txBody>
      </p:sp>
      <p:sp>
        <p:nvSpPr>
          <p:cNvPr id="46" name="Oval 45">
            <a:extLst>
              <a:ext uri="{FF2B5EF4-FFF2-40B4-BE49-F238E27FC236}">
                <a16:creationId xmlns:a16="http://schemas.microsoft.com/office/drawing/2014/main" id="{722EC8BA-C9C7-5FD3-1888-A9DD8CDC3476}"/>
              </a:ext>
            </a:extLst>
          </p:cNvPr>
          <p:cNvSpPr/>
          <p:nvPr/>
        </p:nvSpPr>
        <p:spPr>
          <a:xfrm>
            <a:off x="4322468" y="3227219"/>
            <a:ext cx="313508" cy="296092"/>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900" dirty="0">
                <a:latin typeface="Arial" panose="020B0604020202020204" pitchFamily="34" charset="0"/>
                <a:cs typeface="Arial" panose="020B0604020202020204" pitchFamily="34" charset="0"/>
              </a:rPr>
              <a:t>S2</a:t>
            </a:r>
          </a:p>
        </p:txBody>
      </p:sp>
      <p:sp>
        <p:nvSpPr>
          <p:cNvPr id="47" name="Oval 46">
            <a:extLst>
              <a:ext uri="{FF2B5EF4-FFF2-40B4-BE49-F238E27FC236}">
                <a16:creationId xmlns:a16="http://schemas.microsoft.com/office/drawing/2014/main" id="{485FFB47-00F9-792D-CC82-5B985DABA369}"/>
              </a:ext>
            </a:extLst>
          </p:cNvPr>
          <p:cNvSpPr/>
          <p:nvPr/>
        </p:nvSpPr>
        <p:spPr>
          <a:xfrm>
            <a:off x="6360056" y="2510299"/>
            <a:ext cx="313508" cy="296092"/>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800" dirty="0">
                <a:latin typeface="Arial" panose="020B0604020202020204" pitchFamily="34" charset="0"/>
                <a:cs typeface="Arial" panose="020B0604020202020204" pitchFamily="34" charset="0"/>
              </a:rPr>
              <a:t>G1</a:t>
            </a:r>
          </a:p>
        </p:txBody>
      </p:sp>
      <p:sp>
        <p:nvSpPr>
          <p:cNvPr id="48" name="Oval 47">
            <a:extLst>
              <a:ext uri="{FF2B5EF4-FFF2-40B4-BE49-F238E27FC236}">
                <a16:creationId xmlns:a16="http://schemas.microsoft.com/office/drawing/2014/main" id="{51B11004-20FB-8AA4-E72A-BD5C48FA7DCE}"/>
              </a:ext>
            </a:extLst>
          </p:cNvPr>
          <p:cNvSpPr/>
          <p:nvPr/>
        </p:nvSpPr>
        <p:spPr>
          <a:xfrm>
            <a:off x="2607212" y="4757603"/>
            <a:ext cx="313508" cy="296092"/>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900" dirty="0">
                <a:latin typeface="Arial" panose="020B0604020202020204" pitchFamily="34" charset="0"/>
                <a:cs typeface="Arial" panose="020B0604020202020204" pitchFamily="34" charset="0"/>
              </a:rPr>
              <a:t>S3</a:t>
            </a:r>
          </a:p>
        </p:txBody>
      </p:sp>
      <p:sp>
        <p:nvSpPr>
          <p:cNvPr id="51" name="Oval 50">
            <a:extLst>
              <a:ext uri="{FF2B5EF4-FFF2-40B4-BE49-F238E27FC236}">
                <a16:creationId xmlns:a16="http://schemas.microsoft.com/office/drawing/2014/main" id="{4E9FAA07-CD32-B853-53B4-4B74B5E0C09E}"/>
              </a:ext>
            </a:extLst>
          </p:cNvPr>
          <p:cNvSpPr/>
          <p:nvPr/>
        </p:nvSpPr>
        <p:spPr>
          <a:xfrm>
            <a:off x="2518648" y="5443844"/>
            <a:ext cx="313508" cy="296092"/>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900" dirty="0">
                <a:latin typeface="Arial" panose="020B0604020202020204" pitchFamily="34" charset="0"/>
                <a:cs typeface="Arial" panose="020B0604020202020204" pitchFamily="34" charset="0"/>
              </a:rPr>
              <a:t>S4</a:t>
            </a:r>
          </a:p>
        </p:txBody>
      </p:sp>
      <p:sp>
        <p:nvSpPr>
          <p:cNvPr id="93" name="TextBox 92">
            <a:extLst>
              <a:ext uri="{FF2B5EF4-FFF2-40B4-BE49-F238E27FC236}">
                <a16:creationId xmlns:a16="http://schemas.microsoft.com/office/drawing/2014/main" id="{98514CCF-D591-B74C-DAE1-20043E5535DA}"/>
              </a:ext>
            </a:extLst>
          </p:cNvPr>
          <p:cNvSpPr txBox="1"/>
          <p:nvPr/>
        </p:nvSpPr>
        <p:spPr>
          <a:xfrm rot="19832531">
            <a:off x="1725022" y="5216079"/>
            <a:ext cx="559769" cy="338554"/>
          </a:xfrm>
          <a:prstGeom prst="rect">
            <a:avLst/>
          </a:prstGeom>
          <a:noFill/>
        </p:spPr>
        <p:txBody>
          <a:bodyPr wrap="none" rtlCol="0">
            <a:spAutoFit/>
          </a:bodyPr>
          <a:lstStyle/>
          <a:p>
            <a:r>
              <a:rPr lang="en-US" sz="1600" i="1" noProof="0" dirty="0">
                <a:latin typeface="Arial" panose="020B0604020202020204" pitchFamily="34" charset="0"/>
                <a:cs typeface="Arial" panose="020B0604020202020204" pitchFamily="34" charset="0"/>
              </a:rPr>
              <a:t>Low</a:t>
            </a:r>
          </a:p>
        </p:txBody>
      </p:sp>
      <p:sp>
        <p:nvSpPr>
          <p:cNvPr id="94" name="TextBox 93">
            <a:extLst>
              <a:ext uri="{FF2B5EF4-FFF2-40B4-BE49-F238E27FC236}">
                <a16:creationId xmlns:a16="http://schemas.microsoft.com/office/drawing/2014/main" id="{AF73A7D9-2B9F-2644-4121-7A17E1BD0C65}"/>
              </a:ext>
            </a:extLst>
          </p:cNvPr>
          <p:cNvSpPr txBox="1"/>
          <p:nvPr/>
        </p:nvSpPr>
        <p:spPr>
          <a:xfrm rot="19832531">
            <a:off x="3994051" y="3747692"/>
            <a:ext cx="914033" cy="338554"/>
          </a:xfrm>
          <a:prstGeom prst="rect">
            <a:avLst/>
          </a:prstGeom>
          <a:noFill/>
        </p:spPr>
        <p:txBody>
          <a:bodyPr wrap="none" rtlCol="0">
            <a:spAutoFit/>
          </a:bodyPr>
          <a:lstStyle/>
          <a:p>
            <a:r>
              <a:rPr lang="en-US" sz="1600" i="1" noProof="0" dirty="0">
                <a:latin typeface="Arial" panose="020B0604020202020204" pitchFamily="34" charset="0"/>
                <a:cs typeface="Arial" panose="020B0604020202020204" pitchFamily="34" charset="0"/>
              </a:rPr>
              <a:t>Medium</a:t>
            </a:r>
          </a:p>
        </p:txBody>
      </p:sp>
      <p:sp>
        <p:nvSpPr>
          <p:cNvPr id="95" name="TextBox 94">
            <a:extLst>
              <a:ext uri="{FF2B5EF4-FFF2-40B4-BE49-F238E27FC236}">
                <a16:creationId xmlns:a16="http://schemas.microsoft.com/office/drawing/2014/main" id="{8CD48983-447A-C485-5689-3E53214CBA69}"/>
              </a:ext>
            </a:extLst>
          </p:cNvPr>
          <p:cNvSpPr txBox="1"/>
          <p:nvPr/>
        </p:nvSpPr>
        <p:spPr>
          <a:xfrm rot="19832531">
            <a:off x="6662984" y="2278666"/>
            <a:ext cx="604653" cy="338554"/>
          </a:xfrm>
          <a:prstGeom prst="rect">
            <a:avLst/>
          </a:prstGeom>
          <a:noFill/>
        </p:spPr>
        <p:txBody>
          <a:bodyPr wrap="none" rtlCol="0">
            <a:spAutoFit/>
          </a:bodyPr>
          <a:lstStyle/>
          <a:p>
            <a:r>
              <a:rPr lang="en-US" sz="1600" i="1" noProof="0" dirty="0">
                <a:solidFill>
                  <a:schemeClr val="bg1"/>
                </a:solidFill>
                <a:latin typeface="Arial" panose="020B0604020202020204" pitchFamily="34" charset="0"/>
                <a:cs typeface="Arial" panose="020B0604020202020204" pitchFamily="34" charset="0"/>
              </a:rPr>
              <a:t>High</a:t>
            </a:r>
          </a:p>
        </p:txBody>
      </p:sp>
      <p:sp>
        <p:nvSpPr>
          <p:cNvPr id="5" name="TextBox 4">
            <a:extLst>
              <a:ext uri="{FF2B5EF4-FFF2-40B4-BE49-F238E27FC236}">
                <a16:creationId xmlns:a16="http://schemas.microsoft.com/office/drawing/2014/main" id="{DA84601E-1A4F-72A0-C3C5-6B66DC58A9E8}"/>
              </a:ext>
            </a:extLst>
          </p:cNvPr>
          <p:cNvSpPr txBox="1"/>
          <p:nvPr/>
        </p:nvSpPr>
        <p:spPr>
          <a:xfrm>
            <a:off x="9862293" y="5158877"/>
            <a:ext cx="1173719" cy="276999"/>
          </a:xfrm>
          <a:prstGeom prst="rect">
            <a:avLst/>
          </a:prstGeom>
          <a:noFill/>
        </p:spPr>
        <p:txBody>
          <a:bodyPr wrap="none" rtlCol="0">
            <a:spAutoFit/>
          </a:bodyPr>
          <a:lstStyle/>
          <a:p>
            <a:r>
              <a:rPr lang="en-US" sz="1200" noProof="0">
                <a:solidFill>
                  <a:schemeClr val="bg1"/>
                </a:solidFill>
                <a:latin typeface="Arial" panose="020B0604020202020204" pitchFamily="34" charset="0"/>
                <a:cs typeface="Arial" panose="020B0604020202020204" pitchFamily="34" charset="0"/>
              </a:rPr>
              <a:t>Material topics</a:t>
            </a:r>
          </a:p>
        </p:txBody>
      </p:sp>
    </p:spTree>
    <p:extLst>
      <p:ext uri="{BB962C8B-B14F-4D97-AF65-F5344CB8AC3E}">
        <p14:creationId xmlns:p14="http://schemas.microsoft.com/office/powerpoint/2010/main" val="2639851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E4EB2-163D-BD40-43E9-84DE98FCCCE1}"/>
            </a:ext>
          </a:extLst>
        </p:cNvPr>
        <p:cNvGrpSpPr/>
        <p:nvPr/>
      </p:nvGrpSpPr>
      <p:grpSpPr>
        <a:xfrm>
          <a:off x="0" y="0"/>
          <a:ext cx="0" cy="0"/>
          <a:chOff x="0" y="0"/>
          <a:chExt cx="0" cy="0"/>
        </a:xfrm>
      </p:grpSpPr>
      <p:sp>
        <p:nvSpPr>
          <p:cNvPr id="68" name="Rectangle 67">
            <a:extLst>
              <a:ext uri="{FF2B5EF4-FFF2-40B4-BE49-F238E27FC236}">
                <a16:creationId xmlns:a16="http://schemas.microsoft.com/office/drawing/2014/main" id="{6EC13646-72AC-6869-C08B-04914C539307}"/>
              </a:ext>
            </a:extLst>
          </p:cNvPr>
          <p:cNvSpPr/>
          <p:nvPr/>
        </p:nvSpPr>
        <p:spPr>
          <a:xfrm>
            <a:off x="696561" y="4665751"/>
            <a:ext cx="2503943" cy="146433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6" name="Rectangle 65">
            <a:extLst>
              <a:ext uri="{FF2B5EF4-FFF2-40B4-BE49-F238E27FC236}">
                <a16:creationId xmlns:a16="http://schemas.microsoft.com/office/drawing/2014/main" id="{C9C1DB60-B367-87F0-274D-C8839C4C9B10}"/>
              </a:ext>
            </a:extLst>
          </p:cNvPr>
          <p:cNvSpPr/>
          <p:nvPr/>
        </p:nvSpPr>
        <p:spPr>
          <a:xfrm>
            <a:off x="3200503" y="3174294"/>
            <a:ext cx="2501129" cy="296210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Rectangle 66">
            <a:extLst>
              <a:ext uri="{FF2B5EF4-FFF2-40B4-BE49-F238E27FC236}">
                <a16:creationId xmlns:a16="http://schemas.microsoft.com/office/drawing/2014/main" id="{116C81A9-F933-FBE0-6B99-075750BEF72D}"/>
              </a:ext>
            </a:extLst>
          </p:cNvPr>
          <p:cNvSpPr/>
          <p:nvPr/>
        </p:nvSpPr>
        <p:spPr>
          <a:xfrm>
            <a:off x="696561" y="3174294"/>
            <a:ext cx="3116362" cy="1491457"/>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ctangle 44">
            <a:extLst>
              <a:ext uri="{FF2B5EF4-FFF2-40B4-BE49-F238E27FC236}">
                <a16:creationId xmlns:a16="http://schemas.microsoft.com/office/drawing/2014/main" id="{D7E1410E-9872-C5C9-E999-D4AFF797AEB0}"/>
              </a:ext>
            </a:extLst>
          </p:cNvPr>
          <p:cNvSpPr/>
          <p:nvPr/>
        </p:nvSpPr>
        <p:spPr>
          <a:xfrm>
            <a:off x="3207041" y="1736010"/>
            <a:ext cx="2756788" cy="144563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ctangle 43">
            <a:extLst>
              <a:ext uri="{FF2B5EF4-FFF2-40B4-BE49-F238E27FC236}">
                <a16:creationId xmlns:a16="http://schemas.microsoft.com/office/drawing/2014/main" id="{B42EA708-A0A8-5C0B-F44E-15C7FE490426}"/>
              </a:ext>
            </a:extLst>
          </p:cNvPr>
          <p:cNvSpPr/>
          <p:nvPr/>
        </p:nvSpPr>
        <p:spPr>
          <a:xfrm>
            <a:off x="5723264" y="1713166"/>
            <a:ext cx="2484096" cy="294060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shape">
              <a:fillToRect l="50000" t="50000" r="50000" b="50000"/>
            </a:path>
            <a:tileRect/>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noFill/>
            </a:endParaRPr>
          </a:p>
        </p:txBody>
      </p:sp>
      <p:sp>
        <p:nvSpPr>
          <p:cNvPr id="20" name="Rectangle 19">
            <a:extLst>
              <a:ext uri="{FF2B5EF4-FFF2-40B4-BE49-F238E27FC236}">
                <a16:creationId xmlns:a16="http://schemas.microsoft.com/office/drawing/2014/main" id="{7A568E1D-5730-0FE3-5097-9F6FCDF98BE7}"/>
              </a:ext>
            </a:extLst>
          </p:cNvPr>
          <p:cNvSpPr/>
          <p:nvPr/>
        </p:nvSpPr>
        <p:spPr>
          <a:xfrm>
            <a:off x="696561" y="1711004"/>
            <a:ext cx="2503943" cy="1477997"/>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2CDBB734-0475-8503-4244-8D652E701877}"/>
              </a:ext>
            </a:extLst>
          </p:cNvPr>
          <p:cNvSpPr/>
          <p:nvPr/>
        </p:nvSpPr>
        <p:spPr>
          <a:xfrm>
            <a:off x="5704427" y="4652291"/>
            <a:ext cx="2505904" cy="1477206"/>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B003F055-0743-C875-8FF4-8701C6099003}"/>
              </a:ext>
            </a:extLst>
          </p:cNvPr>
          <p:cNvSpPr>
            <a:spLocks noGrp="1"/>
          </p:cNvSpPr>
          <p:nvPr>
            <p:ph type="title"/>
          </p:nvPr>
        </p:nvSpPr>
        <p:spPr/>
        <p:txBody>
          <a:bodyPr/>
          <a:lstStyle/>
          <a:p>
            <a:r>
              <a:rPr lang="en-US" noProof="0" dirty="0"/>
              <a:t>Material topics - Granulated version with ESRS sub-topics</a:t>
            </a:r>
          </a:p>
        </p:txBody>
      </p:sp>
      <p:sp>
        <p:nvSpPr>
          <p:cNvPr id="4" name="Text Placeholder 1">
            <a:extLst>
              <a:ext uri="{FF2B5EF4-FFF2-40B4-BE49-F238E27FC236}">
                <a16:creationId xmlns:a16="http://schemas.microsoft.com/office/drawing/2014/main" id="{17C5829D-918B-A7C2-B0EB-1BEB9631B547}"/>
              </a:ext>
            </a:extLst>
          </p:cNvPr>
          <p:cNvSpPr>
            <a:spLocks noGrp="1"/>
          </p:cNvSpPr>
          <p:nvPr>
            <p:ph type="body" sz="quarter" idx="10"/>
          </p:nvPr>
        </p:nvSpPr>
        <p:spPr>
          <a:xfrm>
            <a:off x="412750" y="323850"/>
            <a:ext cx="5448300" cy="228600"/>
          </a:xfrm>
        </p:spPr>
        <p:txBody>
          <a:bodyPr/>
          <a:lstStyle/>
          <a:p>
            <a:r>
              <a:rPr lang="en-US" noProof="0" dirty="0"/>
              <a:t>Double Materiality Assessment ESG 2024/2025</a:t>
            </a:r>
          </a:p>
        </p:txBody>
      </p:sp>
      <p:sp>
        <p:nvSpPr>
          <p:cNvPr id="14" name="TextBox 13">
            <a:extLst>
              <a:ext uri="{FF2B5EF4-FFF2-40B4-BE49-F238E27FC236}">
                <a16:creationId xmlns:a16="http://schemas.microsoft.com/office/drawing/2014/main" id="{9568F3A9-5B3C-6A2B-4BAC-CAAC351C1AF2}"/>
              </a:ext>
            </a:extLst>
          </p:cNvPr>
          <p:cNvSpPr txBox="1"/>
          <p:nvPr/>
        </p:nvSpPr>
        <p:spPr>
          <a:xfrm rot="16200000">
            <a:off x="-412411" y="3766134"/>
            <a:ext cx="1398140"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Material impact</a:t>
            </a:r>
            <a:endParaRPr lang="en-US" sz="1400" noProof="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0624878-DF0D-1442-F51A-C63AD099E2D4}"/>
              </a:ext>
            </a:extLst>
          </p:cNvPr>
          <p:cNvSpPr txBox="1"/>
          <p:nvPr/>
        </p:nvSpPr>
        <p:spPr>
          <a:xfrm>
            <a:off x="3732523" y="6373023"/>
            <a:ext cx="1478290" cy="307777"/>
          </a:xfrm>
          <a:prstGeom prst="rect">
            <a:avLst/>
          </a:prstGeom>
          <a:noFill/>
        </p:spPr>
        <p:txBody>
          <a:bodyPr wrap="none" rtlCol="0">
            <a:spAutoFit/>
          </a:bodyPr>
          <a:lstStyle/>
          <a:p>
            <a:r>
              <a:rPr lang="en-US" sz="1400" noProof="0" dirty="0">
                <a:solidFill>
                  <a:schemeClr val="bg1"/>
                </a:solidFill>
                <a:latin typeface="Arial" panose="020B0604020202020204" pitchFamily="34" charset="0"/>
                <a:cs typeface="Arial" panose="020B0604020202020204" pitchFamily="34" charset="0"/>
              </a:rPr>
              <a:t>Financial impact</a:t>
            </a:r>
          </a:p>
        </p:txBody>
      </p:sp>
      <p:cxnSp>
        <p:nvCxnSpPr>
          <p:cNvPr id="23" name="Straight Connector 22">
            <a:extLst>
              <a:ext uri="{FF2B5EF4-FFF2-40B4-BE49-F238E27FC236}">
                <a16:creationId xmlns:a16="http://schemas.microsoft.com/office/drawing/2014/main" id="{5A71EF2D-29B8-4065-8B86-F54232493FAB}"/>
              </a:ext>
            </a:extLst>
          </p:cNvPr>
          <p:cNvCxnSpPr>
            <a:cxnSpLocks/>
          </p:cNvCxnSpPr>
          <p:nvPr/>
        </p:nvCxnSpPr>
        <p:spPr>
          <a:xfrm>
            <a:off x="3210011" y="1714241"/>
            <a:ext cx="6922" cy="14674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B146433-A6BD-9129-B923-48F88E156116}"/>
              </a:ext>
            </a:extLst>
          </p:cNvPr>
          <p:cNvCxnSpPr>
            <a:cxnSpLocks/>
          </p:cNvCxnSpPr>
          <p:nvPr/>
        </p:nvCxnSpPr>
        <p:spPr>
          <a:xfrm>
            <a:off x="3200504" y="1722428"/>
            <a:ext cx="50068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117680-6BDD-758A-33FC-A4BCCFE07D83}"/>
              </a:ext>
            </a:extLst>
          </p:cNvPr>
          <p:cNvCxnSpPr>
            <a:cxnSpLocks/>
          </p:cNvCxnSpPr>
          <p:nvPr/>
        </p:nvCxnSpPr>
        <p:spPr>
          <a:xfrm>
            <a:off x="8197032" y="1715317"/>
            <a:ext cx="0" cy="2950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76C4CF4-30F6-C2F8-0104-553EA8DE2CBB}"/>
              </a:ext>
            </a:extLst>
          </p:cNvPr>
          <p:cNvCxnSpPr>
            <a:cxnSpLocks/>
          </p:cNvCxnSpPr>
          <p:nvPr/>
        </p:nvCxnSpPr>
        <p:spPr>
          <a:xfrm flipH="1">
            <a:off x="5701632" y="4665751"/>
            <a:ext cx="25086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2150D3C-68EA-3BE1-83AA-E03DBB9BE1A7}"/>
              </a:ext>
            </a:extLst>
          </p:cNvPr>
          <p:cNvCxnSpPr>
            <a:cxnSpLocks/>
          </p:cNvCxnSpPr>
          <p:nvPr/>
        </p:nvCxnSpPr>
        <p:spPr>
          <a:xfrm>
            <a:off x="5713845" y="3183467"/>
            <a:ext cx="0" cy="14822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2B75847-18B9-6B6C-5A43-29A124B0F8B8}"/>
              </a:ext>
            </a:extLst>
          </p:cNvPr>
          <p:cNvCxnSpPr>
            <a:cxnSpLocks/>
          </p:cNvCxnSpPr>
          <p:nvPr/>
        </p:nvCxnSpPr>
        <p:spPr>
          <a:xfrm flipH="1" flipV="1">
            <a:off x="3200504" y="3181647"/>
            <a:ext cx="253354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8FC3FF5E-92CF-A256-2058-0220003E21C2}"/>
              </a:ext>
            </a:extLst>
          </p:cNvPr>
          <p:cNvSpPr/>
          <p:nvPr/>
        </p:nvSpPr>
        <p:spPr>
          <a:xfrm>
            <a:off x="8521591" y="5121068"/>
            <a:ext cx="1341970" cy="35283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shape">
              <a:fillToRect l="50000" t="50000" r="50000" b="50000"/>
            </a:path>
            <a:tileRect/>
          </a:gra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noFill/>
            </a:endParaRPr>
          </a:p>
        </p:txBody>
      </p:sp>
      <p:cxnSp>
        <p:nvCxnSpPr>
          <p:cNvPr id="50" name="Straight Connector 49">
            <a:extLst>
              <a:ext uri="{FF2B5EF4-FFF2-40B4-BE49-F238E27FC236}">
                <a16:creationId xmlns:a16="http://schemas.microsoft.com/office/drawing/2014/main" id="{2D6892D9-F3AF-7D5A-79B5-4B02750C9990}"/>
              </a:ext>
            </a:extLst>
          </p:cNvPr>
          <p:cNvCxnSpPr>
            <a:cxnSpLocks/>
          </p:cNvCxnSpPr>
          <p:nvPr/>
        </p:nvCxnSpPr>
        <p:spPr>
          <a:xfrm>
            <a:off x="8521591" y="5121068"/>
            <a:ext cx="0" cy="352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37A9951-F974-E6A2-C85D-E940AFF32392}"/>
              </a:ext>
            </a:extLst>
          </p:cNvPr>
          <p:cNvCxnSpPr>
            <a:cxnSpLocks/>
          </p:cNvCxnSpPr>
          <p:nvPr/>
        </p:nvCxnSpPr>
        <p:spPr>
          <a:xfrm flipH="1">
            <a:off x="8521591" y="5464268"/>
            <a:ext cx="13419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749A205-E30E-AD1C-C5A2-F53D6C4B2183}"/>
              </a:ext>
            </a:extLst>
          </p:cNvPr>
          <p:cNvCxnSpPr>
            <a:cxnSpLocks/>
          </p:cNvCxnSpPr>
          <p:nvPr/>
        </p:nvCxnSpPr>
        <p:spPr>
          <a:xfrm>
            <a:off x="9863561" y="5130484"/>
            <a:ext cx="0" cy="352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D2788FD-32D3-701F-D628-CD9F49F984ED}"/>
              </a:ext>
            </a:extLst>
          </p:cNvPr>
          <p:cNvCxnSpPr>
            <a:cxnSpLocks/>
          </p:cNvCxnSpPr>
          <p:nvPr/>
        </p:nvCxnSpPr>
        <p:spPr>
          <a:xfrm flipH="1">
            <a:off x="8521591" y="5130484"/>
            <a:ext cx="13419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4E38C90-D47B-A8DD-B917-ACF0FD149EF9}"/>
              </a:ext>
            </a:extLst>
          </p:cNvPr>
          <p:cNvSpPr txBox="1"/>
          <p:nvPr/>
        </p:nvSpPr>
        <p:spPr>
          <a:xfrm>
            <a:off x="9862293" y="5158877"/>
            <a:ext cx="1173719" cy="276999"/>
          </a:xfrm>
          <a:prstGeom prst="rect">
            <a:avLst/>
          </a:prstGeom>
          <a:noFill/>
        </p:spPr>
        <p:txBody>
          <a:bodyPr wrap="none" rtlCol="0">
            <a:spAutoFit/>
          </a:bodyPr>
          <a:lstStyle/>
          <a:p>
            <a:r>
              <a:rPr lang="en-US" sz="1200" noProof="0" dirty="0">
                <a:solidFill>
                  <a:schemeClr val="bg1"/>
                </a:solidFill>
                <a:latin typeface="Arial" panose="020B0604020202020204" pitchFamily="34" charset="0"/>
                <a:cs typeface="Arial" panose="020B0604020202020204" pitchFamily="34" charset="0"/>
              </a:rPr>
              <a:t>Material topics</a:t>
            </a:r>
          </a:p>
        </p:txBody>
      </p:sp>
      <p:sp>
        <p:nvSpPr>
          <p:cNvPr id="59" name="Oval 58">
            <a:extLst>
              <a:ext uri="{FF2B5EF4-FFF2-40B4-BE49-F238E27FC236}">
                <a16:creationId xmlns:a16="http://schemas.microsoft.com/office/drawing/2014/main" id="{FF61AD92-3046-2A98-9A6E-F7F3B0036BFD}"/>
              </a:ext>
            </a:extLst>
          </p:cNvPr>
          <p:cNvSpPr/>
          <p:nvPr/>
        </p:nvSpPr>
        <p:spPr>
          <a:xfrm>
            <a:off x="8629944" y="5595737"/>
            <a:ext cx="313508" cy="29609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endParaRPr lang="nb-NO" sz="900" dirty="0">
              <a:latin typeface="Arial" panose="020B0604020202020204" pitchFamily="34" charset="0"/>
              <a:cs typeface="Arial" panose="020B0604020202020204" pitchFamily="34" charset="0"/>
            </a:endParaRPr>
          </a:p>
        </p:txBody>
      </p:sp>
      <p:sp>
        <p:nvSpPr>
          <p:cNvPr id="60" name="Oval 59">
            <a:extLst>
              <a:ext uri="{FF2B5EF4-FFF2-40B4-BE49-F238E27FC236}">
                <a16:creationId xmlns:a16="http://schemas.microsoft.com/office/drawing/2014/main" id="{1F45A582-6B04-744B-2CB6-F762E46FCC95}"/>
              </a:ext>
            </a:extLst>
          </p:cNvPr>
          <p:cNvSpPr/>
          <p:nvPr/>
        </p:nvSpPr>
        <p:spPr>
          <a:xfrm>
            <a:off x="8629944" y="5928449"/>
            <a:ext cx="313508" cy="296092"/>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endParaRPr lang="nb-NO" sz="900" dirty="0">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23880F45-1AE3-A0DD-76C7-542542AD84B4}"/>
              </a:ext>
            </a:extLst>
          </p:cNvPr>
          <p:cNvSpPr/>
          <p:nvPr/>
        </p:nvSpPr>
        <p:spPr>
          <a:xfrm>
            <a:off x="8629944" y="6261161"/>
            <a:ext cx="313508" cy="296092"/>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endParaRPr lang="nb-NO" sz="800" dirty="0">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C8081AE3-1A44-917A-F19D-CE0A21323640}"/>
              </a:ext>
            </a:extLst>
          </p:cNvPr>
          <p:cNvGraphicFramePr/>
          <p:nvPr>
            <p:extLst>
              <p:ext uri="{D42A27DB-BD31-4B8C-83A1-F6EECF244321}">
                <p14:modId xmlns:p14="http://schemas.microsoft.com/office/powerpoint/2010/main" val="4188010943"/>
              </p:ext>
            </p:extLst>
          </p:nvPr>
        </p:nvGraphicFramePr>
        <p:xfrm>
          <a:off x="553838" y="1170380"/>
          <a:ext cx="7797800" cy="5105943"/>
        </p:xfrm>
        <a:graphic>
          <a:graphicData uri="http://schemas.openxmlformats.org/drawingml/2006/chart">
            <c:chart xmlns:c="http://schemas.openxmlformats.org/drawingml/2006/chart" xmlns:r="http://schemas.openxmlformats.org/officeDocument/2006/relationships" r:id="rId2"/>
          </a:graphicData>
        </a:graphic>
      </p:graphicFrame>
      <p:sp>
        <p:nvSpPr>
          <p:cNvPr id="63" name="TextBox 62">
            <a:extLst>
              <a:ext uri="{FF2B5EF4-FFF2-40B4-BE49-F238E27FC236}">
                <a16:creationId xmlns:a16="http://schemas.microsoft.com/office/drawing/2014/main" id="{CD4FF6A3-D468-FD37-BA5C-3071D661F923}"/>
              </a:ext>
            </a:extLst>
          </p:cNvPr>
          <p:cNvSpPr txBox="1"/>
          <p:nvPr/>
        </p:nvSpPr>
        <p:spPr>
          <a:xfrm>
            <a:off x="8943452" y="5612978"/>
            <a:ext cx="1511952" cy="253916"/>
          </a:xfrm>
          <a:prstGeom prst="rect">
            <a:avLst/>
          </a:prstGeom>
          <a:noFill/>
        </p:spPr>
        <p:txBody>
          <a:bodyPr wrap="none" rtlCol="0">
            <a:spAutoFit/>
          </a:bodyPr>
          <a:lstStyle/>
          <a:p>
            <a:r>
              <a:rPr lang="en-US" sz="1050" noProof="0" dirty="0">
                <a:solidFill>
                  <a:schemeClr val="bg1"/>
                </a:solidFill>
                <a:latin typeface="Arial" panose="020B0604020202020204" pitchFamily="34" charset="0"/>
                <a:cs typeface="Arial" panose="020B0604020202020204" pitchFamily="34" charset="0"/>
              </a:rPr>
              <a:t>Climate / Environment</a:t>
            </a:r>
          </a:p>
        </p:txBody>
      </p:sp>
      <p:sp>
        <p:nvSpPr>
          <p:cNvPr id="64" name="TextBox 63">
            <a:extLst>
              <a:ext uri="{FF2B5EF4-FFF2-40B4-BE49-F238E27FC236}">
                <a16:creationId xmlns:a16="http://schemas.microsoft.com/office/drawing/2014/main" id="{06BF8C13-0A8E-663E-6A34-E9C3FFC3D753}"/>
              </a:ext>
            </a:extLst>
          </p:cNvPr>
          <p:cNvSpPr txBox="1"/>
          <p:nvPr/>
        </p:nvSpPr>
        <p:spPr>
          <a:xfrm>
            <a:off x="8943452" y="5950807"/>
            <a:ext cx="553357" cy="253916"/>
          </a:xfrm>
          <a:prstGeom prst="rect">
            <a:avLst/>
          </a:prstGeom>
          <a:noFill/>
        </p:spPr>
        <p:txBody>
          <a:bodyPr wrap="none" rtlCol="0">
            <a:spAutoFit/>
          </a:bodyPr>
          <a:lstStyle/>
          <a:p>
            <a:r>
              <a:rPr lang="en-US" sz="1050" noProof="0" dirty="0">
                <a:solidFill>
                  <a:schemeClr val="bg1"/>
                </a:solidFill>
                <a:latin typeface="Arial" panose="020B0604020202020204" pitchFamily="34" charset="0"/>
                <a:cs typeface="Arial" panose="020B0604020202020204" pitchFamily="34" charset="0"/>
              </a:rPr>
              <a:t>Social</a:t>
            </a:r>
          </a:p>
        </p:txBody>
      </p:sp>
      <p:sp>
        <p:nvSpPr>
          <p:cNvPr id="65" name="TextBox 64">
            <a:extLst>
              <a:ext uri="{FF2B5EF4-FFF2-40B4-BE49-F238E27FC236}">
                <a16:creationId xmlns:a16="http://schemas.microsoft.com/office/drawing/2014/main" id="{C9FA0EB6-D386-B93B-90F8-A5952A6470B5}"/>
              </a:ext>
            </a:extLst>
          </p:cNvPr>
          <p:cNvSpPr txBox="1"/>
          <p:nvPr/>
        </p:nvSpPr>
        <p:spPr>
          <a:xfrm>
            <a:off x="8971405" y="6294798"/>
            <a:ext cx="920445" cy="253916"/>
          </a:xfrm>
          <a:prstGeom prst="rect">
            <a:avLst/>
          </a:prstGeom>
          <a:noFill/>
        </p:spPr>
        <p:txBody>
          <a:bodyPr wrap="none" rtlCol="0">
            <a:spAutoFit/>
          </a:bodyPr>
          <a:lstStyle/>
          <a:p>
            <a:r>
              <a:rPr lang="en-US" sz="1050" noProof="0" dirty="0">
                <a:solidFill>
                  <a:schemeClr val="bg1"/>
                </a:solidFill>
                <a:latin typeface="Arial" panose="020B0604020202020204" pitchFamily="34" charset="0"/>
                <a:cs typeface="Arial" panose="020B0604020202020204" pitchFamily="34" charset="0"/>
              </a:rPr>
              <a:t>Governance</a:t>
            </a:r>
          </a:p>
        </p:txBody>
      </p:sp>
      <p:sp>
        <p:nvSpPr>
          <p:cNvPr id="41" name="TextBox 40">
            <a:extLst>
              <a:ext uri="{FF2B5EF4-FFF2-40B4-BE49-F238E27FC236}">
                <a16:creationId xmlns:a16="http://schemas.microsoft.com/office/drawing/2014/main" id="{9C7629EF-2C0C-CFF7-1141-7A2304B69880}"/>
              </a:ext>
            </a:extLst>
          </p:cNvPr>
          <p:cNvSpPr txBox="1"/>
          <p:nvPr/>
        </p:nvSpPr>
        <p:spPr>
          <a:xfrm>
            <a:off x="8470160" y="1690679"/>
            <a:ext cx="2861681" cy="3170099"/>
          </a:xfrm>
          <a:prstGeom prst="rect">
            <a:avLst/>
          </a:prstGeom>
          <a:noFill/>
        </p:spPr>
        <p:txBody>
          <a:bodyPr wrap="none" rtlCol="0">
            <a:spAutoFit/>
          </a:bodyPr>
          <a:lstStyle/>
          <a:p>
            <a:r>
              <a:rPr lang="en-US" sz="1200" noProof="0" dirty="0">
                <a:solidFill>
                  <a:schemeClr val="bg1"/>
                </a:solidFill>
                <a:latin typeface="Arial" panose="020B0604020202020204" pitchFamily="34" charset="0"/>
                <a:cs typeface="Arial" panose="020B0604020202020204" pitchFamily="34" charset="0"/>
              </a:rPr>
              <a:t>Sub-topics evaluated as </a:t>
            </a:r>
            <a:r>
              <a:rPr lang="en-US" sz="1200" i="1" noProof="0" dirty="0">
                <a:solidFill>
                  <a:schemeClr val="bg1"/>
                </a:solidFill>
                <a:latin typeface="Arial" panose="020B0604020202020204" pitchFamily="34" charset="0"/>
                <a:cs typeface="Arial" panose="020B0604020202020204" pitchFamily="34" charset="0"/>
              </a:rPr>
              <a:t>high</a:t>
            </a:r>
          </a:p>
          <a:p>
            <a:r>
              <a:rPr lang="en-US" sz="1200" i="1" noProof="0" dirty="0">
                <a:solidFill>
                  <a:schemeClr val="bg1"/>
                </a:solidFill>
                <a:latin typeface="Arial" panose="020B0604020202020204" pitchFamily="34" charset="0"/>
                <a:cs typeface="Arial" panose="020B0604020202020204" pitchFamily="34" charset="0"/>
              </a:rPr>
              <a:t>E1 Climate change</a:t>
            </a:r>
          </a:p>
          <a:p>
            <a:r>
              <a:rPr lang="en-US" sz="1600" i="1" noProof="0" dirty="0">
                <a:solidFill>
                  <a:schemeClr val="bg1"/>
                </a:solidFill>
                <a:latin typeface="Arial" panose="020B0604020202020204" pitchFamily="34" charset="0"/>
                <a:cs typeface="Arial" panose="020B0604020202020204" pitchFamily="34" charset="0"/>
              </a:rPr>
              <a:t> </a:t>
            </a:r>
            <a:r>
              <a:rPr lang="en-US" sz="1000" i="1" noProof="0" dirty="0">
                <a:solidFill>
                  <a:srgbClr val="00B050"/>
                </a:solidFill>
                <a:latin typeface="Arial" panose="020B0604020202020204" pitchFamily="34" charset="0"/>
                <a:cs typeface="Arial" panose="020B0604020202020204" pitchFamily="34" charset="0"/>
              </a:rPr>
              <a:t>E1-A</a:t>
            </a:r>
            <a:r>
              <a:rPr lang="en-US" sz="1000" i="1" noProof="0" dirty="0">
                <a:solidFill>
                  <a:schemeClr val="bg1"/>
                </a:solidFill>
                <a:latin typeface="Arial" panose="020B0604020202020204" pitchFamily="34" charset="0"/>
                <a:cs typeface="Arial" panose="020B0604020202020204" pitchFamily="34" charset="0"/>
              </a:rPr>
              <a:t> Climate change mitigation</a:t>
            </a:r>
          </a:p>
          <a:p>
            <a:r>
              <a:rPr lang="en-US" sz="1000" i="1" noProof="0" dirty="0">
                <a:solidFill>
                  <a:schemeClr val="bg1"/>
                </a:solidFill>
                <a:latin typeface="Arial" panose="020B0604020202020204" pitchFamily="34" charset="0"/>
                <a:cs typeface="Arial" panose="020B0604020202020204" pitchFamily="34" charset="0"/>
              </a:rPr>
              <a:t>  </a:t>
            </a:r>
            <a:r>
              <a:rPr lang="en-US" sz="1000" i="1" noProof="0" dirty="0">
                <a:solidFill>
                  <a:srgbClr val="00B050"/>
                </a:solidFill>
                <a:latin typeface="Arial" panose="020B0604020202020204" pitchFamily="34" charset="0"/>
                <a:cs typeface="Arial" panose="020B0604020202020204" pitchFamily="34" charset="0"/>
              </a:rPr>
              <a:t>E1-B</a:t>
            </a:r>
            <a:r>
              <a:rPr lang="en-US" sz="1000" i="1" noProof="0" dirty="0">
                <a:solidFill>
                  <a:schemeClr val="bg1"/>
                </a:solidFill>
                <a:latin typeface="Arial" panose="020B0604020202020204" pitchFamily="34" charset="0"/>
                <a:cs typeface="Arial" panose="020B0604020202020204" pitchFamily="34" charset="0"/>
              </a:rPr>
              <a:t> Energy</a:t>
            </a:r>
          </a:p>
          <a:p>
            <a:r>
              <a:rPr lang="en-US" sz="1000" i="1" noProof="0" dirty="0">
                <a:solidFill>
                  <a:schemeClr val="bg1"/>
                </a:solidFill>
                <a:latin typeface="Arial" panose="020B0604020202020204" pitchFamily="34" charset="0"/>
                <a:cs typeface="Arial" panose="020B0604020202020204" pitchFamily="34" charset="0"/>
              </a:rPr>
              <a:t> </a:t>
            </a:r>
          </a:p>
          <a:p>
            <a:r>
              <a:rPr lang="en-US" sz="1200" i="1" noProof="0" dirty="0">
                <a:solidFill>
                  <a:schemeClr val="bg1"/>
                </a:solidFill>
                <a:latin typeface="Arial" panose="020B0604020202020204" pitchFamily="34" charset="0"/>
                <a:cs typeface="Arial" panose="020B0604020202020204" pitchFamily="34" charset="0"/>
              </a:rPr>
              <a:t>E5 Resource use and circular economy</a:t>
            </a:r>
            <a:endParaRPr lang="en-US" sz="2400" i="1" noProof="0" dirty="0">
              <a:solidFill>
                <a:schemeClr val="bg1"/>
              </a:solidFill>
              <a:latin typeface="Arial" panose="020B0604020202020204" pitchFamily="34" charset="0"/>
              <a:cs typeface="Arial" panose="020B0604020202020204" pitchFamily="34" charset="0"/>
            </a:endParaRPr>
          </a:p>
          <a:p>
            <a:r>
              <a:rPr lang="en-US" sz="1600" i="1" noProof="0" dirty="0">
                <a:solidFill>
                  <a:schemeClr val="bg1"/>
                </a:solidFill>
                <a:latin typeface="Arial" panose="020B0604020202020204" pitchFamily="34" charset="0"/>
                <a:cs typeface="Arial" panose="020B0604020202020204" pitchFamily="34" charset="0"/>
              </a:rPr>
              <a:t>  </a:t>
            </a:r>
            <a:r>
              <a:rPr lang="en-US" sz="1000" i="1" noProof="0" dirty="0">
                <a:solidFill>
                  <a:srgbClr val="00B050"/>
                </a:solidFill>
                <a:latin typeface="Arial" panose="020B0604020202020204" pitchFamily="34" charset="0"/>
                <a:cs typeface="Arial" panose="020B0604020202020204" pitchFamily="34" charset="0"/>
              </a:rPr>
              <a:t>E5-A</a:t>
            </a:r>
            <a:r>
              <a:rPr lang="en-US" sz="1000" i="1" noProof="0" dirty="0">
                <a:solidFill>
                  <a:schemeClr val="bg1"/>
                </a:solidFill>
                <a:latin typeface="Arial" panose="020B0604020202020204" pitchFamily="34" charset="0"/>
                <a:cs typeface="Arial" panose="020B0604020202020204" pitchFamily="34" charset="0"/>
              </a:rPr>
              <a:t> Waste</a:t>
            </a:r>
          </a:p>
          <a:p>
            <a:r>
              <a:rPr lang="en-US" sz="1000" i="1" noProof="0" dirty="0">
                <a:solidFill>
                  <a:schemeClr val="bg1"/>
                </a:solidFill>
                <a:latin typeface="Arial" panose="020B0604020202020204" pitchFamily="34" charset="0"/>
                <a:cs typeface="Arial" panose="020B0604020202020204" pitchFamily="34" charset="0"/>
              </a:rPr>
              <a:t>   </a:t>
            </a:r>
          </a:p>
          <a:p>
            <a:r>
              <a:rPr lang="en-US" sz="1200" i="1" noProof="0" dirty="0">
                <a:solidFill>
                  <a:schemeClr val="bg1"/>
                </a:solidFill>
                <a:latin typeface="Arial" panose="020B0604020202020204" pitchFamily="34" charset="0"/>
                <a:cs typeface="Arial" panose="020B0604020202020204" pitchFamily="34" charset="0"/>
              </a:rPr>
              <a:t>S1 Own workforce</a:t>
            </a:r>
          </a:p>
          <a:p>
            <a:r>
              <a:rPr lang="en-US" sz="1600" i="1" noProof="0" dirty="0">
                <a:solidFill>
                  <a:schemeClr val="bg1"/>
                </a:solidFill>
                <a:latin typeface="Arial" panose="020B0604020202020204" pitchFamily="34" charset="0"/>
                <a:cs typeface="Arial" panose="020B0604020202020204" pitchFamily="34" charset="0"/>
              </a:rPr>
              <a:t>  </a:t>
            </a:r>
            <a:r>
              <a:rPr lang="en-US" sz="1000" i="1" noProof="0" dirty="0">
                <a:solidFill>
                  <a:srgbClr val="00B0F0"/>
                </a:solidFill>
                <a:latin typeface="Arial" panose="020B0604020202020204" pitchFamily="34" charset="0"/>
                <a:cs typeface="Arial" panose="020B0604020202020204" pitchFamily="34" charset="0"/>
              </a:rPr>
              <a:t>S1-a</a:t>
            </a:r>
            <a:r>
              <a:rPr lang="en-US" sz="1000" i="1" noProof="0" dirty="0">
                <a:solidFill>
                  <a:schemeClr val="bg1"/>
                </a:solidFill>
                <a:latin typeface="Arial" panose="020B0604020202020204" pitchFamily="34" charset="0"/>
                <a:cs typeface="Arial" panose="020B0604020202020204" pitchFamily="34" charset="0"/>
              </a:rPr>
              <a:t> Working conditions</a:t>
            </a:r>
          </a:p>
          <a:p>
            <a:r>
              <a:rPr lang="en-US" sz="1000" i="1" noProof="0" dirty="0">
                <a:solidFill>
                  <a:schemeClr val="bg1"/>
                </a:solidFill>
                <a:latin typeface="Arial" panose="020B0604020202020204" pitchFamily="34" charset="0"/>
                <a:cs typeface="Arial" panose="020B0604020202020204" pitchFamily="34" charset="0"/>
              </a:rPr>
              <a:t>   </a:t>
            </a:r>
            <a:r>
              <a:rPr lang="en-US" sz="1000" i="1" noProof="0" dirty="0">
                <a:solidFill>
                  <a:srgbClr val="00B0F0"/>
                </a:solidFill>
                <a:latin typeface="Arial" panose="020B0604020202020204" pitchFamily="34" charset="0"/>
                <a:cs typeface="Arial" panose="020B0604020202020204" pitchFamily="34" charset="0"/>
              </a:rPr>
              <a:t>S1-b</a:t>
            </a:r>
            <a:r>
              <a:rPr lang="en-US" sz="1000" i="1" noProof="0" dirty="0">
                <a:solidFill>
                  <a:schemeClr val="bg1"/>
                </a:solidFill>
                <a:latin typeface="Arial" panose="020B0604020202020204" pitchFamily="34" charset="0"/>
                <a:cs typeface="Arial" panose="020B0604020202020204" pitchFamily="34" charset="0"/>
              </a:rPr>
              <a:t> Equal treatment and opportunities for all</a:t>
            </a:r>
          </a:p>
          <a:p>
            <a:r>
              <a:rPr lang="en-US" sz="1000" i="1" noProof="0" dirty="0">
                <a:solidFill>
                  <a:schemeClr val="bg1"/>
                </a:solidFill>
                <a:latin typeface="Arial" panose="020B0604020202020204" pitchFamily="34" charset="0"/>
                <a:cs typeface="Arial" panose="020B0604020202020204" pitchFamily="34" charset="0"/>
              </a:rPr>
              <a:t>   </a:t>
            </a:r>
          </a:p>
          <a:p>
            <a:r>
              <a:rPr lang="en-US" sz="1200" i="1" noProof="0" dirty="0">
                <a:solidFill>
                  <a:schemeClr val="bg1"/>
                </a:solidFill>
                <a:latin typeface="Arial" panose="020B0604020202020204" pitchFamily="34" charset="0"/>
                <a:cs typeface="Arial" panose="020B0604020202020204" pitchFamily="34" charset="0"/>
              </a:rPr>
              <a:t>G1 Business conduct</a:t>
            </a:r>
          </a:p>
          <a:p>
            <a:r>
              <a:rPr lang="en-US" sz="1600" i="1" noProof="0" dirty="0">
                <a:solidFill>
                  <a:schemeClr val="bg1"/>
                </a:solidFill>
                <a:latin typeface="Arial" panose="020B0604020202020204" pitchFamily="34" charset="0"/>
                <a:cs typeface="Arial" panose="020B0604020202020204" pitchFamily="34" charset="0"/>
              </a:rPr>
              <a:t>  </a:t>
            </a:r>
            <a:r>
              <a:rPr lang="en-US" sz="1000" i="1" noProof="0" dirty="0">
                <a:solidFill>
                  <a:srgbClr val="7030A0"/>
                </a:solidFill>
                <a:latin typeface="Arial" panose="020B0604020202020204" pitchFamily="34" charset="0"/>
                <a:cs typeface="Arial" panose="020B0604020202020204" pitchFamily="34" charset="0"/>
              </a:rPr>
              <a:t>G1-a</a:t>
            </a:r>
            <a:r>
              <a:rPr lang="en-US" sz="1000" i="1" noProof="0" dirty="0">
                <a:solidFill>
                  <a:schemeClr val="bg1"/>
                </a:solidFill>
                <a:latin typeface="Arial" panose="020B0604020202020204" pitchFamily="34" charset="0"/>
                <a:cs typeface="Arial" panose="020B0604020202020204" pitchFamily="34" charset="0"/>
              </a:rPr>
              <a:t> Corporate culture</a:t>
            </a:r>
          </a:p>
          <a:p>
            <a:r>
              <a:rPr lang="en-US" sz="1000" i="1" noProof="0" dirty="0">
                <a:solidFill>
                  <a:schemeClr val="bg1"/>
                </a:solidFill>
                <a:latin typeface="Arial" panose="020B0604020202020204" pitchFamily="34" charset="0"/>
                <a:cs typeface="Arial" panose="020B0604020202020204" pitchFamily="34" charset="0"/>
              </a:rPr>
              <a:t>   </a:t>
            </a:r>
            <a:r>
              <a:rPr lang="en-US" sz="1000" i="1" noProof="0" dirty="0">
                <a:solidFill>
                  <a:srgbClr val="7030A0"/>
                </a:solidFill>
                <a:latin typeface="Arial" panose="020B0604020202020204" pitchFamily="34" charset="0"/>
                <a:cs typeface="Arial" panose="020B0604020202020204" pitchFamily="34" charset="0"/>
              </a:rPr>
              <a:t>G1-c</a:t>
            </a:r>
            <a:r>
              <a:rPr lang="en-US" sz="1000" i="1" noProof="0" dirty="0">
                <a:solidFill>
                  <a:schemeClr val="bg1"/>
                </a:solidFill>
                <a:latin typeface="Arial" panose="020B0604020202020204" pitchFamily="34" charset="0"/>
                <a:cs typeface="Arial" panose="020B0604020202020204" pitchFamily="34" charset="0"/>
              </a:rPr>
              <a:t> Corruption and bribery</a:t>
            </a:r>
          </a:p>
          <a:p>
            <a:endParaRPr lang="en-US" sz="1600" i="1" noProof="0" dirty="0">
              <a:solidFill>
                <a:schemeClr val="bg1"/>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B06961F1-1EED-38BF-CBB4-976758C75B5C}"/>
              </a:ext>
            </a:extLst>
          </p:cNvPr>
          <p:cNvSpPr txBox="1"/>
          <p:nvPr/>
        </p:nvSpPr>
        <p:spPr>
          <a:xfrm rot="19832531">
            <a:off x="1725022" y="5216079"/>
            <a:ext cx="559769" cy="338554"/>
          </a:xfrm>
          <a:prstGeom prst="rect">
            <a:avLst/>
          </a:prstGeom>
          <a:noFill/>
        </p:spPr>
        <p:txBody>
          <a:bodyPr wrap="none" rtlCol="0">
            <a:spAutoFit/>
          </a:bodyPr>
          <a:lstStyle/>
          <a:p>
            <a:r>
              <a:rPr lang="en-US" sz="1600" i="1" noProof="0" dirty="0">
                <a:latin typeface="Arial" panose="020B0604020202020204" pitchFamily="34" charset="0"/>
                <a:cs typeface="Arial" panose="020B0604020202020204" pitchFamily="34" charset="0"/>
              </a:rPr>
              <a:t>Low</a:t>
            </a:r>
          </a:p>
        </p:txBody>
      </p:sp>
      <p:sp>
        <p:nvSpPr>
          <p:cNvPr id="94" name="TextBox 93">
            <a:extLst>
              <a:ext uri="{FF2B5EF4-FFF2-40B4-BE49-F238E27FC236}">
                <a16:creationId xmlns:a16="http://schemas.microsoft.com/office/drawing/2014/main" id="{805348EC-2DE5-19BF-C8A8-BD000F32A709}"/>
              </a:ext>
            </a:extLst>
          </p:cNvPr>
          <p:cNvSpPr txBox="1"/>
          <p:nvPr/>
        </p:nvSpPr>
        <p:spPr>
          <a:xfrm rot="19832531">
            <a:off x="3994051" y="3747692"/>
            <a:ext cx="914033" cy="338554"/>
          </a:xfrm>
          <a:prstGeom prst="rect">
            <a:avLst/>
          </a:prstGeom>
          <a:noFill/>
        </p:spPr>
        <p:txBody>
          <a:bodyPr wrap="none" rtlCol="0">
            <a:spAutoFit/>
          </a:bodyPr>
          <a:lstStyle/>
          <a:p>
            <a:r>
              <a:rPr lang="en-US" sz="1600" i="1" noProof="0" dirty="0">
                <a:latin typeface="Arial" panose="020B0604020202020204" pitchFamily="34" charset="0"/>
                <a:cs typeface="Arial" panose="020B0604020202020204" pitchFamily="34" charset="0"/>
              </a:rPr>
              <a:t>Medium</a:t>
            </a:r>
          </a:p>
        </p:txBody>
      </p:sp>
      <p:sp>
        <p:nvSpPr>
          <p:cNvPr id="95" name="TextBox 94">
            <a:extLst>
              <a:ext uri="{FF2B5EF4-FFF2-40B4-BE49-F238E27FC236}">
                <a16:creationId xmlns:a16="http://schemas.microsoft.com/office/drawing/2014/main" id="{CC087722-09CA-2A04-FD37-9899DA1B6BBA}"/>
              </a:ext>
            </a:extLst>
          </p:cNvPr>
          <p:cNvSpPr txBox="1"/>
          <p:nvPr/>
        </p:nvSpPr>
        <p:spPr>
          <a:xfrm rot="19832531">
            <a:off x="6662984" y="2278666"/>
            <a:ext cx="604653" cy="338554"/>
          </a:xfrm>
          <a:prstGeom prst="rect">
            <a:avLst/>
          </a:prstGeom>
          <a:noFill/>
        </p:spPr>
        <p:txBody>
          <a:bodyPr wrap="none" rtlCol="0">
            <a:spAutoFit/>
          </a:bodyPr>
          <a:lstStyle/>
          <a:p>
            <a:r>
              <a:rPr lang="en-US" sz="1600" i="1" noProof="0" dirty="0">
                <a:solidFill>
                  <a:schemeClr val="bg1"/>
                </a:solidFill>
                <a:latin typeface="Arial" panose="020B0604020202020204" pitchFamily="34" charset="0"/>
                <a:cs typeface="Arial" panose="020B0604020202020204" pitchFamily="34" charset="0"/>
              </a:rPr>
              <a:t>High</a:t>
            </a:r>
          </a:p>
        </p:txBody>
      </p:sp>
      <p:sp>
        <p:nvSpPr>
          <p:cNvPr id="5" name="Oval 4">
            <a:extLst>
              <a:ext uri="{FF2B5EF4-FFF2-40B4-BE49-F238E27FC236}">
                <a16:creationId xmlns:a16="http://schemas.microsoft.com/office/drawing/2014/main" id="{08E699BA-0DD0-A66A-30F5-4AF7C16F269B}"/>
              </a:ext>
            </a:extLst>
          </p:cNvPr>
          <p:cNvSpPr/>
          <p:nvPr/>
        </p:nvSpPr>
        <p:spPr>
          <a:xfrm>
            <a:off x="6875960" y="3691013"/>
            <a:ext cx="313508" cy="29609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500" dirty="0">
                <a:latin typeface="Arial" panose="020B0604020202020204" pitchFamily="34" charset="0"/>
                <a:cs typeface="Arial" panose="020B0604020202020204" pitchFamily="34" charset="0"/>
              </a:rPr>
              <a:t>E1-A</a:t>
            </a:r>
          </a:p>
        </p:txBody>
      </p:sp>
      <p:sp>
        <p:nvSpPr>
          <p:cNvPr id="8" name="Oval 7">
            <a:extLst>
              <a:ext uri="{FF2B5EF4-FFF2-40B4-BE49-F238E27FC236}">
                <a16:creationId xmlns:a16="http://schemas.microsoft.com/office/drawing/2014/main" id="{0E1BE4F9-83CE-5106-1058-13FACA2DD13D}"/>
              </a:ext>
            </a:extLst>
          </p:cNvPr>
          <p:cNvSpPr/>
          <p:nvPr/>
        </p:nvSpPr>
        <p:spPr>
          <a:xfrm>
            <a:off x="5627118" y="2938721"/>
            <a:ext cx="313508" cy="29609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500" dirty="0">
                <a:latin typeface="Arial" panose="020B0604020202020204" pitchFamily="34" charset="0"/>
                <a:cs typeface="Arial" panose="020B0604020202020204" pitchFamily="34" charset="0"/>
              </a:rPr>
              <a:t>E5-A</a:t>
            </a:r>
          </a:p>
        </p:txBody>
      </p:sp>
      <p:sp>
        <p:nvSpPr>
          <p:cNvPr id="9" name="Oval 8">
            <a:extLst>
              <a:ext uri="{FF2B5EF4-FFF2-40B4-BE49-F238E27FC236}">
                <a16:creationId xmlns:a16="http://schemas.microsoft.com/office/drawing/2014/main" id="{14982807-1597-7144-5882-2F645C63F6D3}"/>
              </a:ext>
            </a:extLst>
          </p:cNvPr>
          <p:cNvSpPr/>
          <p:nvPr/>
        </p:nvSpPr>
        <p:spPr>
          <a:xfrm>
            <a:off x="6396783" y="1804527"/>
            <a:ext cx="313508" cy="296092"/>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500" dirty="0">
                <a:latin typeface="Arial" panose="020B0604020202020204" pitchFamily="34" charset="0"/>
                <a:cs typeface="Arial" panose="020B0604020202020204" pitchFamily="34" charset="0"/>
              </a:rPr>
              <a:t>S1-A</a:t>
            </a:r>
          </a:p>
        </p:txBody>
      </p:sp>
      <p:sp>
        <p:nvSpPr>
          <p:cNvPr id="10" name="Oval 9">
            <a:extLst>
              <a:ext uri="{FF2B5EF4-FFF2-40B4-BE49-F238E27FC236}">
                <a16:creationId xmlns:a16="http://schemas.microsoft.com/office/drawing/2014/main" id="{9D3003BF-6C18-9ACA-0317-A7C82FCA85F1}"/>
              </a:ext>
            </a:extLst>
          </p:cNvPr>
          <p:cNvSpPr/>
          <p:nvPr/>
        </p:nvSpPr>
        <p:spPr>
          <a:xfrm>
            <a:off x="6096000" y="2387615"/>
            <a:ext cx="313508" cy="296092"/>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500" dirty="0">
                <a:latin typeface="Arial" panose="020B0604020202020204" pitchFamily="34" charset="0"/>
                <a:cs typeface="Arial" panose="020B0604020202020204" pitchFamily="34" charset="0"/>
              </a:rPr>
              <a:t>G1-A</a:t>
            </a:r>
          </a:p>
        </p:txBody>
      </p:sp>
      <p:sp>
        <p:nvSpPr>
          <p:cNvPr id="13" name="Oval 12">
            <a:extLst>
              <a:ext uri="{FF2B5EF4-FFF2-40B4-BE49-F238E27FC236}">
                <a16:creationId xmlns:a16="http://schemas.microsoft.com/office/drawing/2014/main" id="{844649B3-ADFB-3894-2553-FD86FD138CB8}"/>
              </a:ext>
            </a:extLst>
          </p:cNvPr>
          <p:cNvSpPr/>
          <p:nvPr/>
        </p:nvSpPr>
        <p:spPr>
          <a:xfrm>
            <a:off x="6855992" y="3049549"/>
            <a:ext cx="313508" cy="296092"/>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500" dirty="0">
                <a:latin typeface="Arial" panose="020B0604020202020204" pitchFamily="34" charset="0"/>
                <a:cs typeface="Arial" panose="020B0604020202020204" pitchFamily="34" charset="0"/>
              </a:rPr>
              <a:t>E1-B</a:t>
            </a:r>
          </a:p>
        </p:txBody>
      </p:sp>
      <p:sp>
        <p:nvSpPr>
          <p:cNvPr id="19" name="Oval 18">
            <a:extLst>
              <a:ext uri="{FF2B5EF4-FFF2-40B4-BE49-F238E27FC236}">
                <a16:creationId xmlns:a16="http://schemas.microsoft.com/office/drawing/2014/main" id="{0D00BE57-214D-365C-CAED-2CD4389DCAA6}"/>
              </a:ext>
            </a:extLst>
          </p:cNvPr>
          <p:cNvSpPr/>
          <p:nvPr/>
        </p:nvSpPr>
        <p:spPr>
          <a:xfrm>
            <a:off x="5648480" y="2175671"/>
            <a:ext cx="313508" cy="296092"/>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500" dirty="0">
                <a:latin typeface="Arial" panose="020B0604020202020204" pitchFamily="34" charset="0"/>
                <a:cs typeface="Arial" panose="020B0604020202020204" pitchFamily="34" charset="0"/>
              </a:rPr>
              <a:t>S1-B</a:t>
            </a:r>
          </a:p>
        </p:txBody>
      </p:sp>
      <p:sp>
        <p:nvSpPr>
          <p:cNvPr id="22" name="Oval 21">
            <a:extLst>
              <a:ext uri="{FF2B5EF4-FFF2-40B4-BE49-F238E27FC236}">
                <a16:creationId xmlns:a16="http://schemas.microsoft.com/office/drawing/2014/main" id="{1D30BFC8-C4FC-B834-C36D-2262CE9A33CD}"/>
              </a:ext>
            </a:extLst>
          </p:cNvPr>
          <p:cNvSpPr/>
          <p:nvPr/>
        </p:nvSpPr>
        <p:spPr>
          <a:xfrm>
            <a:off x="6416905" y="2385993"/>
            <a:ext cx="313508" cy="296092"/>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36000" rIns="36000" numCol="1" rtlCol="0" anchor="ctr" anchorCtr="1"/>
          <a:lstStyle/>
          <a:p>
            <a:r>
              <a:rPr lang="nb-NO" sz="400" dirty="0">
                <a:latin typeface="Arial" panose="020B0604020202020204" pitchFamily="34" charset="0"/>
                <a:cs typeface="Arial" panose="020B0604020202020204" pitchFamily="34" charset="0"/>
              </a:rPr>
              <a:t>G1-C</a:t>
            </a:r>
          </a:p>
        </p:txBody>
      </p:sp>
    </p:spTree>
    <p:extLst>
      <p:ext uri="{BB962C8B-B14F-4D97-AF65-F5344CB8AC3E}">
        <p14:creationId xmlns:p14="http://schemas.microsoft.com/office/powerpoint/2010/main" val="2136600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60071-6B17-C5D6-1E4A-B906ACABB051}"/>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FF359D0C-C8A5-1A67-8FC2-6819B3B315A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11" name="think-cell data - do not delete" hidden="1">
                        <a:extLst>
                          <a:ext uri="{FF2B5EF4-FFF2-40B4-BE49-F238E27FC236}">
                            <a16:creationId xmlns:a16="http://schemas.microsoft.com/office/drawing/2014/main" id="{FF359D0C-C8A5-1A67-8FC2-6819B3B315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4" name="Table 3">
            <a:extLst>
              <a:ext uri="{FF2B5EF4-FFF2-40B4-BE49-F238E27FC236}">
                <a16:creationId xmlns:a16="http://schemas.microsoft.com/office/drawing/2014/main" id="{8A9AAC54-B783-E66A-57D9-9878D72BB8CC}"/>
              </a:ext>
            </a:extLst>
          </p:cNvPr>
          <p:cNvGraphicFramePr>
            <a:graphicFrameLocks noGrp="1"/>
          </p:cNvGraphicFramePr>
          <p:nvPr>
            <p:extLst>
              <p:ext uri="{D42A27DB-BD31-4B8C-83A1-F6EECF244321}">
                <p14:modId xmlns:p14="http://schemas.microsoft.com/office/powerpoint/2010/main" val="3230564903"/>
              </p:ext>
            </p:extLst>
          </p:nvPr>
        </p:nvGraphicFramePr>
        <p:xfrm>
          <a:off x="225287" y="1224471"/>
          <a:ext cx="5313867" cy="1940826"/>
        </p:xfrm>
        <a:graphic>
          <a:graphicData uri="http://schemas.openxmlformats.org/drawingml/2006/table">
            <a:tbl>
              <a:tblPr firstRow="1" bandRow="1">
                <a:tableStyleId>{5C22544A-7EE6-4342-B048-85BDC9FD1C3A}</a:tableStyleId>
              </a:tblPr>
              <a:tblGrid>
                <a:gridCol w="5313867">
                  <a:extLst>
                    <a:ext uri="{9D8B030D-6E8A-4147-A177-3AD203B41FA5}">
                      <a16:colId xmlns:a16="http://schemas.microsoft.com/office/drawing/2014/main" val="1349720686"/>
                    </a:ext>
                  </a:extLst>
                </a:gridCol>
              </a:tblGrid>
              <a:tr h="264426">
                <a:tc>
                  <a:txBody>
                    <a:bodyPr/>
                    <a:lstStyle/>
                    <a:p>
                      <a:r>
                        <a:rPr lang="en-US" sz="1100" noProof="0" dirty="0">
                          <a:latin typeface="Arial" panose="020B0604020202020204" pitchFamily="34" charset="0"/>
                          <a:cs typeface="Arial" panose="020B0604020202020204" pitchFamily="34" charset="0"/>
                        </a:rPr>
                        <a:t>Objective of the ESRS standard</a:t>
                      </a:r>
                    </a:p>
                  </a:txBody>
                  <a:tcPr/>
                </a:tc>
                <a:extLst>
                  <a:ext uri="{0D108BD9-81ED-4DB2-BD59-A6C34878D82A}">
                    <a16:rowId xmlns:a16="http://schemas.microsoft.com/office/drawing/2014/main" val="760453741"/>
                  </a:ext>
                </a:extLst>
              </a:tr>
              <a:tr h="863554">
                <a:tc>
                  <a:txBody>
                    <a:bodyPr/>
                    <a:lstStyle/>
                    <a:p>
                      <a:pPr marL="171450" indent="-171450">
                        <a:buFontTx/>
                        <a:buChar char="-"/>
                      </a:pPr>
                      <a:r>
                        <a:rPr lang="en-US" sz="800" dirty="0">
                          <a:solidFill>
                            <a:schemeClr val="tx1"/>
                          </a:solidFill>
                          <a:latin typeface="Arial" panose="020B0604020202020204" pitchFamily="34" charset="0"/>
                          <a:cs typeface="Arial" panose="020B0604020202020204" pitchFamily="34" charset="0"/>
                        </a:rPr>
                        <a:t>How the undertaking affects climate change, in terms of material positive and negative actual and potential impacts; </a:t>
                      </a:r>
                    </a:p>
                    <a:p>
                      <a:pPr marL="171450" indent="-171450">
                        <a:buFontTx/>
                        <a:buChar char="-"/>
                      </a:pPr>
                      <a:r>
                        <a:rPr lang="en-US" sz="800" dirty="0">
                          <a:solidFill>
                            <a:schemeClr val="tx1"/>
                          </a:solidFill>
                          <a:latin typeface="Arial" panose="020B0604020202020204" pitchFamily="34" charset="0"/>
                          <a:cs typeface="Arial" panose="020B0604020202020204" pitchFamily="34" charset="0"/>
                        </a:rPr>
                        <a:t>The undertaking’s past, current, and future mitigation efforts in line with the Paris Agreement (or an updated international agreement on climate change) and compatible with limiting global warming to 1.5°C; </a:t>
                      </a:r>
                    </a:p>
                    <a:p>
                      <a:pPr marL="171450" indent="-171450">
                        <a:buFontTx/>
                        <a:buChar char="-"/>
                      </a:pPr>
                      <a:r>
                        <a:rPr lang="en-US" sz="800" dirty="0">
                          <a:solidFill>
                            <a:schemeClr val="tx1"/>
                          </a:solidFill>
                          <a:latin typeface="Arial" panose="020B0604020202020204" pitchFamily="34" charset="0"/>
                          <a:cs typeface="Arial" panose="020B0604020202020204" pitchFamily="34" charset="0"/>
                        </a:rPr>
                        <a:t>The plans and capacity of the undertaking to adapt its strategy and business model, in line with the transition to a sustainable economy and to contribute to limiting global warming to 1.5°C; </a:t>
                      </a:r>
                    </a:p>
                    <a:p>
                      <a:pPr marL="171450" indent="-171450">
                        <a:buFontTx/>
                        <a:buChar char="-"/>
                      </a:pPr>
                      <a:r>
                        <a:rPr lang="en-US" sz="800" dirty="0">
                          <a:solidFill>
                            <a:schemeClr val="tx1"/>
                          </a:solidFill>
                          <a:latin typeface="Arial" panose="020B0604020202020204" pitchFamily="34" charset="0"/>
                          <a:cs typeface="Arial" panose="020B0604020202020204" pitchFamily="34" charset="0"/>
                        </a:rPr>
                        <a:t>Any other </a:t>
                      </a:r>
                      <a:r>
                        <a:rPr lang="en-US" sz="800" b="1" dirty="0">
                          <a:solidFill>
                            <a:schemeClr val="tx1"/>
                          </a:solidFill>
                          <a:latin typeface="Arial" panose="020B0604020202020204" pitchFamily="34" charset="0"/>
                          <a:cs typeface="Arial" panose="020B0604020202020204" pitchFamily="34" charset="0"/>
                        </a:rPr>
                        <a:t>actions</a:t>
                      </a:r>
                      <a:r>
                        <a:rPr lang="en-US" sz="800" dirty="0">
                          <a:solidFill>
                            <a:schemeClr val="tx1"/>
                          </a:solidFill>
                          <a:latin typeface="Arial" panose="020B0604020202020204" pitchFamily="34" charset="0"/>
                          <a:cs typeface="Arial" panose="020B0604020202020204" pitchFamily="34" charset="0"/>
                        </a:rPr>
                        <a:t> taken by the undertaking, and the result of such actions to prevent, mitigate or remediate actual or potential negative impacts, and to address </a:t>
                      </a:r>
                      <a:r>
                        <a:rPr lang="en-US" sz="800" b="1" dirty="0">
                          <a:solidFill>
                            <a:schemeClr val="tx1"/>
                          </a:solidFill>
                          <a:latin typeface="Arial" panose="020B0604020202020204" pitchFamily="34" charset="0"/>
                          <a:cs typeface="Arial" panose="020B0604020202020204" pitchFamily="34" charset="0"/>
                        </a:rPr>
                        <a:t>risks</a:t>
                      </a:r>
                      <a:r>
                        <a:rPr lang="en-US" sz="800" dirty="0">
                          <a:solidFill>
                            <a:schemeClr val="tx1"/>
                          </a:solidFill>
                          <a:latin typeface="Arial" panose="020B0604020202020204" pitchFamily="34" charset="0"/>
                          <a:cs typeface="Arial" panose="020B0604020202020204" pitchFamily="34" charset="0"/>
                        </a:rPr>
                        <a:t> and </a:t>
                      </a:r>
                      <a:r>
                        <a:rPr lang="en-US" sz="800" b="1" dirty="0">
                          <a:solidFill>
                            <a:schemeClr val="tx1"/>
                          </a:solidFill>
                          <a:latin typeface="Arial" panose="020B0604020202020204" pitchFamily="34" charset="0"/>
                          <a:cs typeface="Arial" panose="020B0604020202020204" pitchFamily="34" charset="0"/>
                        </a:rPr>
                        <a:t>opportunities; </a:t>
                      </a:r>
                    </a:p>
                    <a:p>
                      <a:pPr marL="171450" indent="-171450">
                        <a:buFontTx/>
                        <a:buChar char="-"/>
                      </a:pPr>
                      <a:r>
                        <a:rPr lang="en-US" sz="800" dirty="0">
                          <a:solidFill>
                            <a:schemeClr val="tx1"/>
                          </a:solidFill>
                          <a:latin typeface="Arial" panose="020B0604020202020204" pitchFamily="34" charset="0"/>
                          <a:cs typeface="Arial" panose="020B0604020202020204" pitchFamily="34" charset="0"/>
                        </a:rPr>
                        <a:t>The nature, type and extent of the undertaking’s material risks and opportunities arising from the undertaking’s impacts and </a:t>
                      </a:r>
                      <a:r>
                        <a:rPr lang="en-US" sz="800" b="1" dirty="0">
                          <a:solidFill>
                            <a:schemeClr val="tx1"/>
                          </a:solidFill>
                          <a:latin typeface="Arial" panose="020B0604020202020204" pitchFamily="34" charset="0"/>
                          <a:cs typeface="Arial" panose="020B0604020202020204" pitchFamily="34" charset="0"/>
                        </a:rPr>
                        <a:t>dependencies</a:t>
                      </a:r>
                      <a:r>
                        <a:rPr lang="en-US" sz="800" dirty="0">
                          <a:solidFill>
                            <a:schemeClr val="tx1"/>
                          </a:solidFill>
                          <a:latin typeface="Arial" panose="020B0604020202020204" pitchFamily="34" charset="0"/>
                          <a:cs typeface="Arial" panose="020B0604020202020204" pitchFamily="34" charset="0"/>
                        </a:rPr>
                        <a:t> on climate change, and how the undertaking manages them; </a:t>
                      </a:r>
                    </a:p>
                    <a:p>
                      <a:pPr marL="171450" indent="-171450">
                        <a:buFontTx/>
                        <a:buChar char="-"/>
                      </a:pPr>
                      <a:r>
                        <a:rPr lang="en-US" sz="800" dirty="0">
                          <a:solidFill>
                            <a:schemeClr val="tx1"/>
                          </a:solidFill>
                          <a:latin typeface="Arial" panose="020B0604020202020204" pitchFamily="34" charset="0"/>
                          <a:cs typeface="Arial" panose="020B0604020202020204" pitchFamily="34" charset="0"/>
                        </a:rPr>
                        <a:t>The </a:t>
                      </a:r>
                      <a:r>
                        <a:rPr lang="en-US" sz="800" b="1" dirty="0">
                          <a:solidFill>
                            <a:schemeClr val="tx1"/>
                          </a:solidFill>
                          <a:latin typeface="Arial" panose="020B0604020202020204" pitchFamily="34" charset="0"/>
                          <a:cs typeface="Arial" panose="020B0604020202020204" pitchFamily="34" charset="0"/>
                        </a:rPr>
                        <a:t>financial effects </a:t>
                      </a:r>
                      <a:r>
                        <a:rPr lang="en-US" sz="800" dirty="0">
                          <a:solidFill>
                            <a:schemeClr val="tx1"/>
                          </a:solidFill>
                          <a:latin typeface="Arial" panose="020B0604020202020204" pitchFamily="34" charset="0"/>
                          <a:cs typeface="Arial" panose="020B0604020202020204" pitchFamily="34" charset="0"/>
                        </a:rPr>
                        <a:t>on the undertaking over the short-, medium- and long-term of risks and opportunities arising from the undertaking’s impacts and dependencies on climate change</a:t>
                      </a:r>
                      <a:endParaRPr lang="nb-NO" sz="1800" b="0" i="0" u="none" strike="noStrike" kern="1200" baseline="0" dirty="0">
                        <a:solidFill>
                          <a:schemeClr val="dk1"/>
                        </a:solidFill>
                        <a:latin typeface="+mn-lt"/>
                        <a:ea typeface="+mn-ea"/>
                        <a:cs typeface="+mn-cs"/>
                      </a:endParaRPr>
                    </a:p>
                    <a:p>
                      <a:pPr marL="171450" indent="-171450">
                        <a:buFontTx/>
                        <a:buChar char="-"/>
                      </a:pPr>
                      <a:endParaRPr lang="nb-NO" sz="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450440453"/>
                  </a:ext>
                </a:extLst>
              </a:tr>
            </a:tbl>
          </a:graphicData>
        </a:graphic>
      </p:graphicFrame>
      <p:graphicFrame>
        <p:nvGraphicFramePr>
          <p:cNvPr id="6" name="Table 5">
            <a:extLst>
              <a:ext uri="{FF2B5EF4-FFF2-40B4-BE49-F238E27FC236}">
                <a16:creationId xmlns:a16="http://schemas.microsoft.com/office/drawing/2014/main" id="{FF6C07DF-9037-97AD-2D73-54FA9C86D881}"/>
              </a:ext>
            </a:extLst>
          </p:cNvPr>
          <p:cNvGraphicFramePr>
            <a:graphicFrameLocks noGrp="1"/>
          </p:cNvGraphicFramePr>
          <p:nvPr>
            <p:extLst>
              <p:ext uri="{D42A27DB-BD31-4B8C-83A1-F6EECF244321}">
                <p14:modId xmlns:p14="http://schemas.microsoft.com/office/powerpoint/2010/main" val="1442970538"/>
              </p:ext>
            </p:extLst>
          </p:nvPr>
        </p:nvGraphicFramePr>
        <p:xfrm>
          <a:off x="5679831" y="1224471"/>
          <a:ext cx="5706207" cy="5402872"/>
        </p:xfrm>
        <a:graphic>
          <a:graphicData uri="http://schemas.openxmlformats.org/drawingml/2006/table">
            <a:tbl>
              <a:tblPr firstRow="1" bandRow="1">
                <a:tableStyleId>{5C22544A-7EE6-4342-B048-85BDC9FD1C3A}</a:tableStyleId>
              </a:tblPr>
              <a:tblGrid>
                <a:gridCol w="1902069">
                  <a:extLst>
                    <a:ext uri="{9D8B030D-6E8A-4147-A177-3AD203B41FA5}">
                      <a16:colId xmlns:a16="http://schemas.microsoft.com/office/drawing/2014/main" val="1349720686"/>
                    </a:ext>
                  </a:extLst>
                </a:gridCol>
                <a:gridCol w="1902069">
                  <a:extLst>
                    <a:ext uri="{9D8B030D-6E8A-4147-A177-3AD203B41FA5}">
                      <a16:colId xmlns:a16="http://schemas.microsoft.com/office/drawing/2014/main" val="3139393450"/>
                    </a:ext>
                  </a:extLst>
                </a:gridCol>
                <a:gridCol w="1902069">
                  <a:extLst>
                    <a:ext uri="{9D8B030D-6E8A-4147-A177-3AD203B41FA5}">
                      <a16:colId xmlns:a16="http://schemas.microsoft.com/office/drawing/2014/main" val="3186556496"/>
                    </a:ext>
                  </a:extLst>
                </a:gridCol>
              </a:tblGrid>
              <a:tr h="249358">
                <a:tc gridSpan="3">
                  <a:txBody>
                    <a:bodyPr/>
                    <a:lstStyle/>
                    <a:p>
                      <a:r>
                        <a:rPr lang="en-US" sz="1100" noProof="0" dirty="0">
                          <a:latin typeface="Arial" panose="020B0604020202020204" pitchFamily="34" charset="0"/>
                          <a:cs typeface="Arial" panose="020B0604020202020204" pitchFamily="34" charset="0"/>
                        </a:rPr>
                        <a:t>Qualitative assessment of materiality - IRO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760453741"/>
                  </a:ext>
                </a:extLst>
              </a:tr>
              <a:tr h="1421340">
                <a:tc gridSpan="3">
                  <a:txBody>
                    <a:bodyPr/>
                    <a:lstStyle/>
                    <a:p>
                      <a:r>
                        <a:rPr lang="en-US" sz="800" b="0" i="0" kern="1200" dirty="0">
                          <a:solidFill>
                            <a:schemeClr val="dk1"/>
                          </a:solidFill>
                          <a:latin typeface="Arial" panose="020B0604020202020204" pitchFamily="34" charset="0"/>
                          <a:ea typeface="+mn-ea"/>
                          <a:cs typeface="Arial" panose="020B0604020202020204" pitchFamily="34" charset="0"/>
                        </a:rPr>
                        <a:t>The main part of Goodtech's greenhouse gas emissions are linked to the upstream value chain where emissions occur from the production of goods (process emissions) to direct emissions from fuel for transport. Emissions from own operations are largely linked to direct emissions from the car fleet (scope 1*), as well as business travel in the form of air transport. The company encourages employees to travel to work by public transport as there is a limit on the number of parking spaces. Emissions from energy consumption (electricity and district heating) at the various Goodtech locations, scope 2**, are considered low as this is based on green energy (renewable electricity). Reasonable use of energy is followed up in connection with the use of data storage and processing of data (server use).</a:t>
                      </a:r>
                    </a:p>
                    <a:p>
                      <a:endParaRPr lang="en-US" sz="800" b="0" kern="1200" dirty="0">
                        <a:solidFill>
                          <a:schemeClr val="dk1"/>
                        </a:solidFill>
                        <a:latin typeface="Arial" panose="020B0604020202020204" pitchFamily="34" charset="0"/>
                        <a:ea typeface="+mn-ea"/>
                        <a:cs typeface="Arial" panose="020B0604020202020204" pitchFamily="34" charset="0"/>
                      </a:endParaRPr>
                    </a:p>
                    <a:p>
                      <a:pPr marL="0" algn="l" defTabSz="914400" rtl="0" eaLnBrk="1" latinLnBrk="0" hangingPunct="1"/>
                      <a:r>
                        <a:rPr lang="en-US" sz="800" b="1" u="sng" kern="1200" dirty="0">
                          <a:solidFill>
                            <a:schemeClr val="dk1"/>
                          </a:solidFill>
                          <a:latin typeface="Arial" panose="020B0604020202020204" pitchFamily="34" charset="0"/>
                          <a:ea typeface="+mn-ea"/>
                          <a:cs typeface="Arial" panose="020B0604020202020204" pitchFamily="34" charset="0"/>
                        </a:rPr>
                        <a:t>Impact materiality</a:t>
                      </a:r>
                    </a:p>
                    <a:p>
                      <a:pPr marL="0" algn="l" defTabSz="914400" rtl="0" eaLnBrk="1" latinLnBrk="0" hangingPunct="1"/>
                      <a:r>
                        <a:rPr lang="en-US" sz="800" b="1" kern="1200" dirty="0">
                          <a:solidFill>
                            <a:schemeClr val="dk1"/>
                          </a:solidFill>
                          <a:latin typeface="Arial" panose="020B0604020202020204" pitchFamily="34" charset="0"/>
                          <a:ea typeface="+mn-ea"/>
                          <a:cs typeface="Arial" panose="020B0604020202020204" pitchFamily="34" charset="0"/>
                        </a:rPr>
                        <a:t>Negative impact:</a:t>
                      </a:r>
                    </a:p>
                    <a:p>
                      <a:r>
                        <a:rPr lang="en-US" sz="800" b="0" kern="1200" dirty="0">
                          <a:solidFill>
                            <a:schemeClr val="dk1"/>
                          </a:solidFill>
                          <a:latin typeface="Arial" panose="020B0604020202020204" pitchFamily="34" charset="0"/>
                          <a:ea typeface="+mn-ea"/>
                          <a:cs typeface="Arial" panose="020B0604020202020204" pitchFamily="34" charset="0"/>
                        </a:rPr>
                        <a:t>Actual negative impact through climate impact in the production of products Goodtech purchases, in purchased transport, own transport and travel activities. Technological changes, as a result of global developments related to the topic, can lead to changes in competence requirements, supply and demand. There may be regulatory changes, for example related to the oil and gas industry, which will reduce/restrict our markets either in the form of direct impact or in the form of ripple effects. Both taxes and bans may be applicable, for example an increase in C02 taxes, a ban on the use of various input factors, etc.</a:t>
                      </a:r>
                      <a:endParaRPr lang="nb-NO" sz="800" b="0" kern="1200" dirty="0">
                        <a:solidFill>
                          <a:schemeClr val="dk1"/>
                        </a:solidFill>
                        <a:latin typeface="Arial" panose="020B0604020202020204" pitchFamily="34" charset="0"/>
                        <a:ea typeface="+mn-ea"/>
                        <a:cs typeface="Arial" panose="020B0604020202020204" pitchFamily="34" charset="0"/>
                      </a:endParaRPr>
                    </a:p>
                    <a:p>
                      <a:endParaRPr lang="nb-NO" sz="800" b="0" kern="1200" dirty="0">
                        <a:solidFill>
                          <a:schemeClr val="dk1"/>
                        </a:solidFill>
                        <a:latin typeface="Arial" panose="020B0604020202020204" pitchFamily="34" charset="0"/>
                        <a:ea typeface="+mn-ea"/>
                        <a:cs typeface="Arial" panose="020B0604020202020204" pitchFamily="34" charset="0"/>
                      </a:endParaRPr>
                    </a:p>
                    <a:p>
                      <a:pPr marL="0" algn="l" defTabSz="914400" rtl="0" eaLnBrk="1" latinLnBrk="0" hangingPunct="1"/>
                      <a:r>
                        <a:rPr lang="en-US" sz="800" b="1" kern="1200" noProof="0" dirty="0">
                          <a:solidFill>
                            <a:schemeClr val="dk1"/>
                          </a:solidFill>
                          <a:latin typeface="Arial" panose="020B0604020202020204" pitchFamily="34" charset="0"/>
                          <a:ea typeface="+mn-ea"/>
                          <a:cs typeface="Arial" panose="020B0604020202020204" pitchFamily="34" charset="0"/>
                        </a:rPr>
                        <a:t>Positive impact:</a:t>
                      </a:r>
                    </a:p>
                    <a:p>
                      <a:r>
                        <a:rPr lang="en-US" sz="800" b="0" i="0" kern="1200" noProof="0" dirty="0">
                          <a:solidFill>
                            <a:schemeClr val="dk1"/>
                          </a:solidFill>
                          <a:latin typeface="Arial" panose="020B0604020202020204" pitchFamily="34" charset="0"/>
                          <a:ea typeface="+mn-ea"/>
                          <a:cs typeface="Arial" panose="020B0604020202020204" pitchFamily="34" charset="0"/>
                        </a:rPr>
                        <a:t>Increased need for Goodtech's solutions to further develop/revolutionize the industry towards a more climate-friendly approach (for example, efficiency projects, renewal of facilities, production and automation solutions in both existing traditional and new green industries, etc.). The company demands solutions that are in the best interest of the climate and the environment through established guidelines (Code-of-Conduct) for suppliers. Strategic focus on replacing the car fleet from fossil to electric by 2030. The company is well-equipped for digital communication and interaction internally and externally, which reduces the need for travel.</a:t>
                      </a:r>
                    </a:p>
                    <a:p>
                      <a:endParaRPr lang="nb-NO" sz="800" kern="1200" dirty="0">
                        <a:solidFill>
                          <a:schemeClr val="dk1"/>
                        </a:solidFill>
                        <a:latin typeface="Arial" panose="020B0604020202020204" pitchFamily="34" charset="0"/>
                        <a:ea typeface="+mn-ea"/>
                        <a:cs typeface="Arial" panose="020B0604020202020204" pitchFamily="34" charset="0"/>
                      </a:endParaRPr>
                    </a:p>
                    <a:p>
                      <a:r>
                        <a:rPr lang="en-US" sz="800" b="1" u="sng" kern="1200" noProof="0" dirty="0">
                          <a:solidFill>
                            <a:schemeClr val="dk1"/>
                          </a:solidFill>
                          <a:latin typeface="Arial" panose="020B0604020202020204" pitchFamily="34" charset="0"/>
                          <a:ea typeface="+mn-ea"/>
                          <a:cs typeface="Arial" panose="020B0604020202020204" pitchFamily="34" charset="0"/>
                        </a:rPr>
                        <a:t>Financial materiality:</a:t>
                      </a:r>
                    </a:p>
                    <a:p>
                      <a:r>
                        <a:rPr lang="nb-NO" sz="800" b="1" kern="1200" dirty="0">
                          <a:solidFill>
                            <a:schemeClr val="dk1"/>
                          </a:solidFill>
                          <a:latin typeface="Arial" panose="020B0604020202020204" pitchFamily="34" charset="0"/>
                          <a:ea typeface="+mn-ea"/>
                          <a:cs typeface="Arial" panose="020B0604020202020204" pitchFamily="34" charset="0"/>
                        </a:rPr>
                        <a:t>Risk</a:t>
                      </a:r>
                    </a:p>
                    <a:p>
                      <a:r>
                        <a:rPr lang="en-US" sz="800" i="0" kern="1200" dirty="0">
                          <a:solidFill>
                            <a:schemeClr val="dk1"/>
                          </a:solidFill>
                          <a:latin typeface="Arial" panose="020B0604020202020204" pitchFamily="34" charset="0"/>
                          <a:ea typeface="+mn-ea"/>
                          <a:cs typeface="Arial" panose="020B0604020202020204" pitchFamily="34" charset="0"/>
                        </a:rPr>
                        <a:t>Over time, chronic climate change may affect our customer segment. Weather and climate changes may lead to changes in the need for our services. Goodtech's current operations and approach are not considered to have to adapt to any significant extent due to climate change.</a:t>
                      </a:r>
                    </a:p>
                    <a:p>
                      <a:endParaRPr lang="nb-NO" sz="800" kern="1200" dirty="0">
                        <a:solidFill>
                          <a:schemeClr val="dk1"/>
                        </a:solidFill>
                        <a:latin typeface="Arial" panose="020B0604020202020204" pitchFamily="34" charset="0"/>
                        <a:ea typeface="+mn-ea"/>
                        <a:cs typeface="Arial" panose="020B0604020202020204" pitchFamily="34" charset="0"/>
                      </a:endParaRPr>
                    </a:p>
                    <a:p>
                      <a:r>
                        <a:rPr lang="en-US" sz="800" b="1" kern="1200" noProof="0" dirty="0">
                          <a:solidFill>
                            <a:schemeClr val="dk1"/>
                          </a:solidFill>
                          <a:latin typeface="Arial" panose="020B0604020202020204" pitchFamily="34" charset="0"/>
                          <a:ea typeface="+mn-ea"/>
                          <a:cs typeface="Arial" panose="020B0604020202020204" pitchFamily="34" charset="0"/>
                        </a:rPr>
                        <a:t>Opportunities</a:t>
                      </a:r>
                    </a:p>
                    <a:p>
                      <a:r>
                        <a:rPr lang="en-US" sz="800" i="0" kern="1200" dirty="0">
                          <a:solidFill>
                            <a:schemeClr val="dk1"/>
                          </a:solidFill>
                          <a:latin typeface="Arial" panose="020B0604020202020204" pitchFamily="34" charset="0"/>
                          <a:ea typeface="+mn-ea"/>
                          <a:cs typeface="Arial" panose="020B0604020202020204" pitchFamily="34" charset="0"/>
                        </a:rPr>
                        <a:t>Increased opportunities within new renewable energy, as well as industries that will experience positive ripple effects from the transition process. Future energy solutions will create opportunities and needs for Goodtech's products and services. The company's solutions contribute to lower energy consumption, with the demands that customers now face, this will provide Goodtech with market opportunities in the future.</a:t>
                      </a:r>
                      <a:endParaRPr lang="nb-NO" sz="800" i="0" kern="120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450440453"/>
                  </a:ext>
                </a:extLst>
              </a:tr>
              <a:tr h="331616">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Impact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Risk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Opportunities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30729003"/>
                  </a:ext>
                </a:extLst>
              </a:tr>
              <a:tr h="331616">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Medium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Low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pPr algn="ctr"/>
                      <a:r>
                        <a:rPr lang="en-US" sz="900" kern="1200" noProof="0" dirty="0">
                          <a:solidFill>
                            <a:schemeClr val="tx1"/>
                          </a:solidFill>
                          <a:latin typeface="Arial" panose="020B0604020202020204" pitchFamily="34" charset="0"/>
                          <a:ea typeface="+mn-ea"/>
                          <a:cs typeface="Arial" panose="020B0604020202020204" pitchFamily="34" charset="0"/>
                        </a:rPr>
                        <a:t>High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361419876"/>
                  </a:ext>
                </a:extLst>
              </a:tr>
            </a:tbl>
          </a:graphicData>
        </a:graphic>
      </p:graphicFrame>
      <p:graphicFrame>
        <p:nvGraphicFramePr>
          <p:cNvPr id="7" name="Table 6">
            <a:extLst>
              <a:ext uri="{FF2B5EF4-FFF2-40B4-BE49-F238E27FC236}">
                <a16:creationId xmlns:a16="http://schemas.microsoft.com/office/drawing/2014/main" id="{45705965-E856-5D35-F708-F9F34EA98F06}"/>
              </a:ext>
            </a:extLst>
          </p:cNvPr>
          <p:cNvGraphicFramePr>
            <a:graphicFrameLocks noGrp="1"/>
          </p:cNvGraphicFramePr>
          <p:nvPr>
            <p:extLst>
              <p:ext uri="{D42A27DB-BD31-4B8C-83A1-F6EECF244321}">
                <p14:modId xmlns:p14="http://schemas.microsoft.com/office/powerpoint/2010/main" val="1290840028"/>
              </p:ext>
            </p:extLst>
          </p:nvPr>
        </p:nvGraphicFramePr>
        <p:xfrm>
          <a:off x="225287" y="3522046"/>
          <a:ext cx="5313868" cy="1583110"/>
        </p:xfrm>
        <a:graphic>
          <a:graphicData uri="http://schemas.openxmlformats.org/drawingml/2006/table">
            <a:tbl>
              <a:tblPr firstRow="1" bandRow="1">
                <a:tableStyleId>{5C22544A-7EE6-4342-B048-85BDC9FD1C3A}</a:tableStyleId>
              </a:tblPr>
              <a:tblGrid>
                <a:gridCol w="907774">
                  <a:extLst>
                    <a:ext uri="{9D8B030D-6E8A-4147-A177-3AD203B41FA5}">
                      <a16:colId xmlns:a16="http://schemas.microsoft.com/office/drawing/2014/main" val="1349720686"/>
                    </a:ext>
                  </a:extLst>
                </a:gridCol>
                <a:gridCol w="2751082">
                  <a:extLst>
                    <a:ext uri="{9D8B030D-6E8A-4147-A177-3AD203B41FA5}">
                      <a16:colId xmlns:a16="http://schemas.microsoft.com/office/drawing/2014/main" val="3302607602"/>
                    </a:ext>
                  </a:extLst>
                </a:gridCol>
                <a:gridCol w="590679">
                  <a:extLst>
                    <a:ext uri="{9D8B030D-6E8A-4147-A177-3AD203B41FA5}">
                      <a16:colId xmlns:a16="http://schemas.microsoft.com/office/drawing/2014/main" val="3301349293"/>
                    </a:ext>
                  </a:extLst>
                </a:gridCol>
                <a:gridCol w="519453">
                  <a:extLst>
                    <a:ext uri="{9D8B030D-6E8A-4147-A177-3AD203B41FA5}">
                      <a16:colId xmlns:a16="http://schemas.microsoft.com/office/drawing/2014/main" val="471191148"/>
                    </a:ext>
                  </a:extLst>
                </a:gridCol>
                <a:gridCol w="544880">
                  <a:extLst>
                    <a:ext uri="{9D8B030D-6E8A-4147-A177-3AD203B41FA5}">
                      <a16:colId xmlns:a16="http://schemas.microsoft.com/office/drawing/2014/main" val="3855306795"/>
                    </a:ext>
                  </a:extLst>
                </a:gridCol>
              </a:tblGrid>
              <a:tr h="274621">
                <a:tc gridSpan="5">
                  <a:txBody>
                    <a:bodyPr/>
                    <a:lstStyle/>
                    <a:p>
                      <a:r>
                        <a:rPr lang="en-US" sz="1100" noProof="0" dirty="0">
                          <a:latin typeface="Arial" panose="020B0604020202020204" pitchFamily="34" charset="0"/>
                          <a:cs typeface="Arial" panose="020B0604020202020204" pitchFamily="34" charset="0"/>
                        </a:rPr>
                        <a:t>Where in the value chain is this topic relevant for Goodtech?</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sz="1400" dirty="0">
                        <a:latin typeface="Arial" panose="020B0604020202020204" pitchFamily="34" charset="0"/>
                        <a:cs typeface="Arial" panose="020B0604020202020204" pitchFamily="34" charset="0"/>
                      </a:endParaRPr>
                    </a:p>
                  </a:txBody>
                  <a:tcPr/>
                </a:tc>
                <a:tc hMerge="1">
                  <a:txBody>
                    <a:bodyPr/>
                    <a:lstStyle/>
                    <a:p>
                      <a:endParaRPr lang="nb-NO" sz="1400" dirty="0">
                        <a:latin typeface="Arial" panose="020B0604020202020204" pitchFamily="34" charset="0"/>
                        <a:cs typeface="Arial" panose="020B0604020202020204" pitchFamily="34" charset="0"/>
                      </a:endParaRPr>
                    </a:p>
                  </a:txBody>
                  <a:tcPr/>
                </a:tc>
                <a:tc hMerge="1">
                  <a:txBody>
                    <a:bodyPr/>
                    <a:lstStyle/>
                    <a:p>
                      <a:endParaRPr lang="nb-NO" sz="1200" dirty="0">
                        <a:latin typeface="Arial" panose="020B0604020202020204" pitchFamily="34" charset="0"/>
                        <a:cs typeface="Arial" panose="020B0604020202020204" pitchFamily="34" charset="0"/>
                      </a:endParaRPr>
                    </a:p>
                  </a:txBody>
                  <a:tcPr/>
                </a:tc>
                <a:tc hMerge="1">
                  <a:txBody>
                    <a:bodyPr/>
                    <a:lstStyle/>
                    <a:p>
                      <a:endParaRPr lang="nb-NO"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60453741"/>
                  </a:ext>
                </a:extLst>
              </a:tr>
              <a:tr h="242313">
                <a:tc>
                  <a:txBody>
                    <a:bodyPr/>
                    <a:lstStyle/>
                    <a:p>
                      <a:pPr algn="ctr"/>
                      <a:r>
                        <a:rPr lang="en-US" sz="900" noProof="0" dirty="0">
                          <a:latin typeface="Arial" panose="020B0604020202020204" pitchFamily="34" charset="0"/>
                          <a:cs typeface="Arial" panose="020B0604020202020204" pitchFamily="34" charset="0"/>
                        </a:rPr>
                        <a:t>Sub-topic</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Value chain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I</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50440453"/>
                  </a:ext>
                </a:extLst>
              </a:tr>
              <a:tr h="355392">
                <a:tc>
                  <a:txBody>
                    <a:bodyPr/>
                    <a:lstStyle/>
                    <a:p>
                      <a:r>
                        <a:rPr lang="en-US" sz="800" noProof="0" dirty="0">
                          <a:latin typeface="Arial" panose="020B0604020202020204" pitchFamily="34" charset="0"/>
                          <a:cs typeface="Arial" panose="020B0604020202020204" pitchFamily="34" charset="0"/>
                        </a:rPr>
                        <a:t>Climate change - adaptation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900" noProof="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700" noProof="0" dirty="0">
                          <a:latin typeface="Arial" panose="020B0604020202020204" pitchFamily="34" charset="0"/>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ctr"/>
                      <a:r>
                        <a:rPr lang="en-US" sz="700" noProof="0" dirty="0">
                          <a:latin typeface="Arial" panose="020B0604020202020204" pitchFamily="34" charset="0"/>
                          <a:cs typeface="Arial" panose="020B0604020202020204" pitchFamily="34" charset="0"/>
                        </a:rPr>
                        <a:t>High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285195"/>
                  </a:ext>
                </a:extLst>
              </a:tr>
              <a:tr h="355392">
                <a:tc>
                  <a:txBody>
                    <a:bodyPr/>
                    <a:lstStyle/>
                    <a:p>
                      <a:pPr marL="0" algn="l"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Energy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en-US" sz="900" kern="1200" noProof="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High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069698"/>
                  </a:ext>
                </a:extLst>
              </a:tr>
              <a:tr h="355392">
                <a:tc>
                  <a:txBody>
                    <a:bodyPr/>
                    <a:lstStyle/>
                    <a:p>
                      <a:pPr marL="0" algn="l"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Climate change - mitigation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en-US" sz="900" kern="1200" noProof="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dirty="0">
                          <a:latin typeface="Arial" panose="020B0604020202020204" pitchFamily="34" charset="0"/>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dirty="0">
                          <a:latin typeface="Arial" panose="020B0604020202020204" pitchFamily="34" charset="0"/>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9363238"/>
                  </a:ext>
                </a:extLst>
              </a:tr>
            </a:tbl>
          </a:graphicData>
        </a:graphic>
      </p:graphicFrame>
      <p:sp>
        <p:nvSpPr>
          <p:cNvPr id="14" name="Title 1">
            <a:extLst>
              <a:ext uri="{FF2B5EF4-FFF2-40B4-BE49-F238E27FC236}">
                <a16:creationId xmlns:a16="http://schemas.microsoft.com/office/drawing/2014/main" id="{51EF806C-A362-F10E-FA70-838E92DD24CF}"/>
              </a:ext>
            </a:extLst>
          </p:cNvPr>
          <p:cNvSpPr txBox="1">
            <a:spLocks/>
          </p:cNvSpPr>
          <p:nvPr/>
        </p:nvSpPr>
        <p:spPr>
          <a:xfrm>
            <a:off x="225287" y="772649"/>
            <a:ext cx="10702945" cy="396083"/>
          </a:xfrm>
          <a:prstGeom prst="rect">
            <a:avLst/>
          </a:prstGeom>
        </p:spPr>
        <p:txBody>
          <a:bodyPr vert="horz"/>
          <a:lstStyle>
            <a:lvl1pPr algn="l" defTabSz="914400" rtl="0" eaLnBrk="1" latinLnBrk="0" hangingPunct="1">
              <a:lnSpc>
                <a:spcPct val="9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ESRS E1 Climate change   </a:t>
            </a:r>
            <a:endParaRPr kumimoji="0" lang="en-US" sz="2200" b="0" i="0" u="none" strike="noStrike" kern="120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endParaRPr>
          </a:p>
        </p:txBody>
      </p:sp>
      <p:graphicFrame>
        <p:nvGraphicFramePr>
          <p:cNvPr id="5" name="Table 4">
            <a:extLst>
              <a:ext uri="{FF2B5EF4-FFF2-40B4-BE49-F238E27FC236}">
                <a16:creationId xmlns:a16="http://schemas.microsoft.com/office/drawing/2014/main" id="{F8B23B16-2BD1-572A-3634-BBE3D0EC5016}"/>
              </a:ext>
            </a:extLst>
          </p:cNvPr>
          <p:cNvGraphicFramePr>
            <a:graphicFrameLocks noGrp="1"/>
          </p:cNvGraphicFramePr>
          <p:nvPr>
            <p:extLst>
              <p:ext uri="{D42A27DB-BD31-4B8C-83A1-F6EECF244321}">
                <p14:modId xmlns:p14="http://schemas.microsoft.com/office/powerpoint/2010/main" val="517874074"/>
              </p:ext>
            </p:extLst>
          </p:nvPr>
        </p:nvGraphicFramePr>
        <p:xfrm>
          <a:off x="5711580" y="574372"/>
          <a:ext cx="5674458" cy="594360"/>
        </p:xfrm>
        <a:graphic>
          <a:graphicData uri="http://schemas.openxmlformats.org/drawingml/2006/table">
            <a:tbl>
              <a:tblPr firstRow="1" bandRow="1">
                <a:tableStyleId>{5C22544A-7EE6-4342-B048-85BDC9FD1C3A}</a:tableStyleId>
              </a:tblPr>
              <a:tblGrid>
                <a:gridCol w="5674458">
                  <a:extLst>
                    <a:ext uri="{9D8B030D-6E8A-4147-A177-3AD203B41FA5}">
                      <a16:colId xmlns:a16="http://schemas.microsoft.com/office/drawing/2014/main" val="1349720686"/>
                    </a:ext>
                  </a:extLst>
                </a:gridCol>
              </a:tblGrid>
              <a:tr h="171427">
                <a:tc>
                  <a:txBody>
                    <a:bodyPr/>
                    <a:lstStyle/>
                    <a:p>
                      <a:r>
                        <a:rPr lang="nb-NO" sz="1100" dirty="0">
                          <a:latin typeface="Arial" panose="020B0604020202020204" pitchFamily="34" charset="0"/>
                          <a:cs typeface="Arial" panose="020B0604020202020204" pitchFamily="34" charset="0"/>
                        </a:rPr>
                        <a:t>Sources</a:t>
                      </a:r>
                    </a:p>
                  </a:txBody>
                  <a:tcPr/>
                </a:tc>
                <a:extLst>
                  <a:ext uri="{0D108BD9-81ED-4DB2-BD59-A6C34878D82A}">
                    <a16:rowId xmlns:a16="http://schemas.microsoft.com/office/drawing/2014/main" val="760453741"/>
                  </a:ext>
                </a:extLst>
              </a:tr>
              <a:tr h="266354">
                <a:tc>
                  <a:txBody>
                    <a:bodyPr/>
                    <a:lstStyle/>
                    <a:p>
                      <a:pPr marL="0" indent="0">
                        <a:buFontTx/>
                        <a:buNone/>
                      </a:pPr>
                      <a:r>
                        <a:rPr lang="en-US" sz="800" noProof="0" dirty="0">
                          <a:latin typeface="Arial" panose="020B0604020202020204" pitchFamily="34" charset="0"/>
                          <a:cs typeface="Arial" panose="020B0604020202020204" pitchFamily="34" charset="0"/>
                        </a:rPr>
                        <a:t>GRI Material Assessment 2022, Environmental Aspects Analysis, Interested parties' analysis, Governing documentation, Interview Sales</a:t>
                      </a:r>
                    </a:p>
                  </a:txBody>
                  <a:tcPr>
                    <a:noFill/>
                  </a:tcPr>
                </a:tc>
                <a:extLst>
                  <a:ext uri="{0D108BD9-81ED-4DB2-BD59-A6C34878D82A}">
                    <a16:rowId xmlns:a16="http://schemas.microsoft.com/office/drawing/2014/main" val="450440453"/>
                  </a:ext>
                </a:extLst>
              </a:tr>
            </a:tbl>
          </a:graphicData>
        </a:graphic>
      </p:graphicFrame>
      <p:graphicFrame>
        <p:nvGraphicFramePr>
          <p:cNvPr id="3" name="Diagram 2">
            <a:extLst>
              <a:ext uri="{FF2B5EF4-FFF2-40B4-BE49-F238E27FC236}">
                <a16:creationId xmlns:a16="http://schemas.microsoft.com/office/drawing/2014/main" id="{A5FA700C-A2E8-8829-F270-87E3DE770A80}"/>
              </a:ext>
            </a:extLst>
          </p:cNvPr>
          <p:cNvGraphicFramePr/>
          <p:nvPr>
            <p:extLst>
              <p:ext uri="{D42A27DB-BD31-4B8C-83A1-F6EECF244321}">
                <p14:modId xmlns:p14="http://schemas.microsoft.com/office/powerpoint/2010/main" val="1222150688"/>
              </p:ext>
            </p:extLst>
          </p:nvPr>
        </p:nvGraphicFramePr>
        <p:xfrm>
          <a:off x="1154347" y="3938648"/>
          <a:ext cx="2710773" cy="5364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Table 8">
            <a:extLst>
              <a:ext uri="{FF2B5EF4-FFF2-40B4-BE49-F238E27FC236}">
                <a16:creationId xmlns:a16="http://schemas.microsoft.com/office/drawing/2014/main" id="{B0406536-F73C-8663-C557-056F4243BECD}"/>
              </a:ext>
            </a:extLst>
          </p:cNvPr>
          <p:cNvGraphicFramePr>
            <a:graphicFrameLocks noGrp="1"/>
          </p:cNvGraphicFramePr>
          <p:nvPr>
            <p:extLst>
              <p:ext uri="{D42A27DB-BD31-4B8C-83A1-F6EECF244321}">
                <p14:modId xmlns:p14="http://schemas.microsoft.com/office/powerpoint/2010/main" val="3299305062"/>
              </p:ext>
            </p:extLst>
          </p:nvPr>
        </p:nvGraphicFramePr>
        <p:xfrm>
          <a:off x="225287" y="5188522"/>
          <a:ext cx="5313867" cy="754380"/>
        </p:xfrm>
        <a:graphic>
          <a:graphicData uri="http://schemas.openxmlformats.org/drawingml/2006/table">
            <a:tbl>
              <a:tblPr firstRow="1" bandRow="1">
                <a:tableStyleId>{5C22544A-7EE6-4342-B048-85BDC9FD1C3A}</a:tableStyleId>
              </a:tblPr>
              <a:tblGrid>
                <a:gridCol w="5313867">
                  <a:extLst>
                    <a:ext uri="{9D8B030D-6E8A-4147-A177-3AD203B41FA5}">
                      <a16:colId xmlns:a16="http://schemas.microsoft.com/office/drawing/2014/main" val="2680971104"/>
                    </a:ext>
                  </a:extLst>
                </a:gridCol>
              </a:tblGrid>
              <a:tr h="217917">
                <a:tc>
                  <a:txBody>
                    <a:bodyPr/>
                    <a:lstStyle/>
                    <a:p>
                      <a:r>
                        <a:rPr lang="en-US" sz="1050" noProof="0" dirty="0">
                          <a:latin typeface="Arial" panose="020B0604020202020204" pitchFamily="34" charset="0"/>
                          <a:cs typeface="Arial" panose="020B0604020202020204" pitchFamily="34" charset="0"/>
                        </a:rPr>
                        <a:t>Strategic initiatives relevant for the topic</a:t>
                      </a:r>
                    </a:p>
                  </a:txBody>
                  <a:tcPr>
                    <a:solidFill>
                      <a:schemeClr val="accent1"/>
                    </a:solidFill>
                  </a:tcPr>
                </a:tc>
                <a:extLst>
                  <a:ext uri="{0D108BD9-81ED-4DB2-BD59-A6C34878D82A}">
                    <a16:rowId xmlns:a16="http://schemas.microsoft.com/office/drawing/2014/main" val="2264501304"/>
                  </a:ext>
                </a:extLst>
              </a:tr>
              <a:tr h="217917">
                <a:tc>
                  <a:txBody>
                    <a:bodyPr/>
                    <a:lstStyle/>
                    <a:p>
                      <a:pPr marL="171450" indent="-171450">
                        <a:buFont typeface="Arial" panose="020B0604020202020204" pitchFamily="34" charset="0"/>
                        <a:buChar char="•"/>
                      </a:pPr>
                      <a:r>
                        <a:rPr lang="en-US" sz="900" noProof="0" dirty="0">
                          <a:latin typeface="Arial" panose="020B0604020202020204" pitchFamily="34" charset="0"/>
                          <a:cs typeface="Arial" panose="020B0604020202020204" pitchFamily="34" charset="0"/>
                        </a:rPr>
                        <a:t>Effect on our Customers</a:t>
                      </a:r>
                    </a:p>
                    <a:p>
                      <a:pPr marL="171450" indent="-171450">
                        <a:buFont typeface="Arial" panose="020B0604020202020204" pitchFamily="34" charset="0"/>
                        <a:buChar char="•"/>
                      </a:pPr>
                      <a:r>
                        <a:rPr lang="en-US" sz="900" noProof="0" dirty="0">
                          <a:latin typeface="Arial" panose="020B0604020202020204" pitchFamily="34" charset="0"/>
                          <a:cs typeface="Arial" panose="020B0604020202020204" pitchFamily="34" charset="0"/>
                        </a:rPr>
                        <a:t>Sustainable investments</a:t>
                      </a:r>
                    </a:p>
                    <a:p>
                      <a:pPr marL="171450" indent="-171450">
                        <a:buFont typeface="Arial" panose="020B0604020202020204" pitchFamily="34" charset="0"/>
                        <a:buChar char="•"/>
                      </a:pPr>
                      <a:r>
                        <a:rPr lang="en-US" sz="900" noProof="0" dirty="0">
                          <a:latin typeface="Arial" panose="020B0604020202020204" pitchFamily="34" charset="0"/>
                          <a:cs typeface="Arial" panose="020B0604020202020204" pitchFamily="34" charset="0"/>
                        </a:rPr>
                        <a:t>Sustainable operations</a:t>
                      </a:r>
                    </a:p>
                  </a:txBody>
                  <a:tcPr>
                    <a:noFill/>
                  </a:tcPr>
                </a:tc>
                <a:extLst>
                  <a:ext uri="{0D108BD9-81ED-4DB2-BD59-A6C34878D82A}">
                    <a16:rowId xmlns:a16="http://schemas.microsoft.com/office/drawing/2014/main" val="2645373730"/>
                  </a:ext>
                </a:extLst>
              </a:tr>
            </a:tbl>
          </a:graphicData>
        </a:graphic>
      </p:graphicFrame>
      <p:sp>
        <p:nvSpPr>
          <p:cNvPr id="12" name="TextBox 11">
            <a:extLst>
              <a:ext uri="{FF2B5EF4-FFF2-40B4-BE49-F238E27FC236}">
                <a16:creationId xmlns:a16="http://schemas.microsoft.com/office/drawing/2014/main" id="{906C6E60-0209-A8F7-C894-8270DBBF204E}"/>
              </a:ext>
            </a:extLst>
          </p:cNvPr>
          <p:cNvSpPr txBox="1"/>
          <p:nvPr/>
        </p:nvSpPr>
        <p:spPr>
          <a:xfrm>
            <a:off x="225287" y="6026268"/>
            <a:ext cx="5145908" cy="630942"/>
          </a:xfrm>
          <a:prstGeom prst="rect">
            <a:avLst/>
          </a:prstGeom>
          <a:noFill/>
        </p:spPr>
        <p:txBody>
          <a:bodyPr wrap="square" rtlCol="0">
            <a:spAutoFit/>
          </a:bodyPr>
          <a:lstStyle/>
          <a:p>
            <a:r>
              <a:rPr lang="en-US" sz="500" i="1" dirty="0">
                <a:latin typeface="Arial" panose="020B0604020202020204" pitchFamily="34" charset="0"/>
                <a:cs typeface="Arial" panose="020B0604020202020204" pitchFamily="34" charset="0"/>
              </a:rPr>
              <a:t>*  Scope 1: Direct emissions - This means emissions that are related to something the business owns. If the business owns production factories, or cars and machines that run on fossil fuels, these CO2 emissions must therefore be included in the business's Scope 1 emissions.</a:t>
            </a:r>
          </a:p>
          <a:p>
            <a:r>
              <a:rPr lang="en-US" sz="500" i="1" dirty="0">
                <a:latin typeface="Arial" panose="020B0604020202020204" pitchFamily="34" charset="0"/>
                <a:cs typeface="Arial" panose="020B0604020202020204" pitchFamily="34" charset="0"/>
              </a:rPr>
              <a:t>**  Scope 2: Energy consumption - This concerns the business's electricity use and district heating/cooling. Many are surprised that they must calculate CO2 emissions from the use of Norwegian electricity, when we only produce renewable electricity. Although emissions are low for Norwegian hydropower, there are emissions related to construction, maintenance and operation that are distributed to each kWh of electricity used.</a:t>
            </a:r>
          </a:p>
          <a:p>
            <a:r>
              <a:rPr lang="en-US" sz="500" i="1" dirty="0">
                <a:latin typeface="Arial" panose="020B0604020202020204" pitchFamily="34" charset="0"/>
                <a:cs typeface="Arial" panose="020B0604020202020204" pitchFamily="34" charset="0"/>
              </a:rPr>
              <a:t>***  Scope 3: Indirect emissions - Scope 3 is emissions related to all goods and services that the business purchases and sells. This is a large and complex category that covers all indirect emissions, except for energy use, which is Scope 2.</a:t>
            </a:r>
            <a:endParaRPr lang="nb-NO" sz="500" i="1" dirty="0">
              <a:latin typeface="Arial" panose="020B0604020202020204" pitchFamily="34" charset="0"/>
              <a:cs typeface="Arial" panose="020B0604020202020204" pitchFamily="34" charset="0"/>
            </a:endParaRPr>
          </a:p>
        </p:txBody>
      </p:sp>
      <p:sp>
        <p:nvSpPr>
          <p:cNvPr id="13" name="Text Placeholder 2">
            <a:extLst>
              <a:ext uri="{FF2B5EF4-FFF2-40B4-BE49-F238E27FC236}">
                <a16:creationId xmlns:a16="http://schemas.microsoft.com/office/drawing/2014/main" id="{9C44E51B-C6DA-8A99-3748-95FE59F2E24C}"/>
              </a:ext>
            </a:extLst>
          </p:cNvPr>
          <p:cNvSpPr txBox="1">
            <a:spLocks/>
          </p:cNvSpPr>
          <p:nvPr/>
        </p:nvSpPr>
        <p:spPr>
          <a:xfrm>
            <a:off x="407998" y="221107"/>
            <a:ext cx="5448299" cy="228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t>Double Materiality Assessment ESG 2024/2025</a:t>
            </a:r>
          </a:p>
        </p:txBody>
      </p:sp>
      <p:sp>
        <p:nvSpPr>
          <p:cNvPr id="17" name="Text Placeholder 1">
            <a:extLst>
              <a:ext uri="{FF2B5EF4-FFF2-40B4-BE49-F238E27FC236}">
                <a16:creationId xmlns:a16="http://schemas.microsoft.com/office/drawing/2014/main" id="{24909E17-C108-9E53-C4FA-94C7697312C5}"/>
              </a:ext>
            </a:extLst>
          </p:cNvPr>
          <p:cNvSpPr>
            <a:spLocks noGrp="1"/>
          </p:cNvSpPr>
          <p:nvPr>
            <p:ph type="body" sz="quarter" idx="10"/>
          </p:nvPr>
        </p:nvSpPr>
        <p:spPr>
          <a:xfrm>
            <a:off x="5711580" y="221107"/>
            <a:ext cx="5448299" cy="228600"/>
          </a:xfrm>
        </p:spPr>
        <p:txBody>
          <a:bodyPr/>
          <a:lstStyle/>
          <a:p>
            <a:r>
              <a:rPr lang="en-US" noProof="0" dirty="0"/>
              <a:t>Material ESRS topic</a:t>
            </a:r>
          </a:p>
        </p:txBody>
      </p:sp>
      <p:graphicFrame>
        <p:nvGraphicFramePr>
          <p:cNvPr id="2" name="Diagram 1">
            <a:extLst>
              <a:ext uri="{FF2B5EF4-FFF2-40B4-BE49-F238E27FC236}">
                <a16:creationId xmlns:a16="http://schemas.microsoft.com/office/drawing/2014/main" id="{CFD50016-DD33-8882-8B33-BACE6112174D}"/>
              </a:ext>
            </a:extLst>
          </p:cNvPr>
          <p:cNvGraphicFramePr/>
          <p:nvPr>
            <p:extLst>
              <p:ext uri="{D42A27DB-BD31-4B8C-83A1-F6EECF244321}">
                <p14:modId xmlns:p14="http://schemas.microsoft.com/office/powerpoint/2010/main" val="2584337545"/>
              </p:ext>
            </p:extLst>
          </p:nvPr>
        </p:nvGraphicFramePr>
        <p:xfrm>
          <a:off x="1154347" y="4300892"/>
          <a:ext cx="2710773" cy="5364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5" name="Diagram 14">
            <a:extLst>
              <a:ext uri="{FF2B5EF4-FFF2-40B4-BE49-F238E27FC236}">
                <a16:creationId xmlns:a16="http://schemas.microsoft.com/office/drawing/2014/main" id="{7F871DED-3BC3-4342-2ED5-A23A27C0DD42}"/>
              </a:ext>
            </a:extLst>
          </p:cNvPr>
          <p:cNvGraphicFramePr/>
          <p:nvPr>
            <p:extLst>
              <p:ext uri="{D42A27DB-BD31-4B8C-83A1-F6EECF244321}">
                <p14:modId xmlns:p14="http://schemas.microsoft.com/office/powerpoint/2010/main" val="299122572"/>
              </p:ext>
            </p:extLst>
          </p:nvPr>
        </p:nvGraphicFramePr>
        <p:xfrm>
          <a:off x="1154347" y="4663135"/>
          <a:ext cx="2710773" cy="53645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4081204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87F19-2100-39B1-C65F-4CDB58E944B1}"/>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368165B7-56A6-6225-2EEA-7FFC67143CA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11" name="think-cell data - do not delete" hidden="1">
                        <a:extLst>
                          <a:ext uri="{FF2B5EF4-FFF2-40B4-BE49-F238E27FC236}">
                            <a16:creationId xmlns:a16="http://schemas.microsoft.com/office/drawing/2014/main" id="{368165B7-56A6-6225-2EEA-7FFC67143C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4" name="Table 3">
            <a:extLst>
              <a:ext uri="{FF2B5EF4-FFF2-40B4-BE49-F238E27FC236}">
                <a16:creationId xmlns:a16="http://schemas.microsoft.com/office/drawing/2014/main" id="{808D044D-CE0D-B5F1-CF5B-AE6AF568E577}"/>
              </a:ext>
            </a:extLst>
          </p:cNvPr>
          <p:cNvGraphicFramePr>
            <a:graphicFrameLocks noGrp="1"/>
          </p:cNvGraphicFramePr>
          <p:nvPr>
            <p:extLst>
              <p:ext uri="{D42A27DB-BD31-4B8C-83A1-F6EECF244321}">
                <p14:modId xmlns:p14="http://schemas.microsoft.com/office/powerpoint/2010/main" val="2270743427"/>
              </p:ext>
            </p:extLst>
          </p:nvPr>
        </p:nvGraphicFramePr>
        <p:xfrm>
          <a:off x="225287" y="1224471"/>
          <a:ext cx="5313867" cy="2306586"/>
        </p:xfrm>
        <a:graphic>
          <a:graphicData uri="http://schemas.openxmlformats.org/drawingml/2006/table">
            <a:tbl>
              <a:tblPr firstRow="1" bandRow="1">
                <a:tableStyleId>{5C22544A-7EE6-4342-B048-85BDC9FD1C3A}</a:tableStyleId>
              </a:tblPr>
              <a:tblGrid>
                <a:gridCol w="5313867">
                  <a:extLst>
                    <a:ext uri="{9D8B030D-6E8A-4147-A177-3AD203B41FA5}">
                      <a16:colId xmlns:a16="http://schemas.microsoft.com/office/drawing/2014/main" val="1349720686"/>
                    </a:ext>
                  </a:extLst>
                </a:gridCol>
              </a:tblGrid>
              <a:tr h="264426">
                <a:tc>
                  <a:txBody>
                    <a:bodyPr/>
                    <a:lstStyle/>
                    <a:p>
                      <a:r>
                        <a:rPr lang="en-US" sz="1100" noProof="0" dirty="0">
                          <a:latin typeface="Arial" panose="020B0604020202020204" pitchFamily="34" charset="0"/>
                          <a:cs typeface="Arial" panose="020B0604020202020204" pitchFamily="34" charset="0"/>
                        </a:rPr>
                        <a:t>Objective of the ESRS standard</a:t>
                      </a:r>
                    </a:p>
                  </a:txBody>
                  <a:tcPr/>
                </a:tc>
                <a:extLst>
                  <a:ext uri="{0D108BD9-81ED-4DB2-BD59-A6C34878D82A}">
                    <a16:rowId xmlns:a16="http://schemas.microsoft.com/office/drawing/2014/main" val="760453741"/>
                  </a:ext>
                </a:extLst>
              </a:tr>
              <a:tr h="863554">
                <a:tc>
                  <a:txBody>
                    <a:bodyPr/>
                    <a:lstStyle/>
                    <a:p>
                      <a:pPr marL="171450" indent="-171450">
                        <a:buFontTx/>
                        <a:buChar char="-"/>
                      </a:pPr>
                      <a:r>
                        <a:rPr lang="en-US" sz="800" dirty="0">
                          <a:solidFill>
                            <a:schemeClr val="tx1"/>
                          </a:solidFill>
                          <a:latin typeface="Arial" panose="020B0604020202020204" pitchFamily="34" charset="0"/>
                          <a:cs typeface="Arial" panose="020B0604020202020204" pitchFamily="34" charset="0"/>
                        </a:rPr>
                        <a:t>How the undertaking affects resource use, including resource efficiency, avoiding the depletion of resources and the sustainable sourcing and use of renewable resources (referred to in this Standard as “resource use and circular economy”) in terms of material positive and negative actual or potential </a:t>
                      </a:r>
                      <a:r>
                        <a:rPr lang="en-US" sz="800" b="1" dirty="0">
                          <a:solidFill>
                            <a:schemeClr val="tx1"/>
                          </a:solidFill>
                          <a:latin typeface="Arial" panose="020B0604020202020204" pitchFamily="34" charset="0"/>
                          <a:cs typeface="Arial" panose="020B0604020202020204" pitchFamily="34" charset="0"/>
                        </a:rPr>
                        <a:t>impacts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dirty="0">
                          <a:solidFill>
                            <a:schemeClr val="tx1"/>
                          </a:solidFill>
                          <a:latin typeface="Arial" panose="020B0604020202020204" pitchFamily="34" charset="0"/>
                          <a:cs typeface="Arial" panose="020B0604020202020204" pitchFamily="34" charset="0"/>
                        </a:rPr>
                        <a:t>Any </a:t>
                      </a:r>
                      <a:r>
                        <a:rPr lang="en-US" sz="800" b="1" dirty="0">
                          <a:solidFill>
                            <a:schemeClr val="tx1"/>
                          </a:solidFill>
                          <a:latin typeface="Arial" panose="020B0604020202020204" pitchFamily="34" charset="0"/>
                          <a:cs typeface="Arial" panose="020B0604020202020204" pitchFamily="34" charset="0"/>
                        </a:rPr>
                        <a:t>actions</a:t>
                      </a:r>
                      <a:r>
                        <a:rPr lang="en-US" sz="800" dirty="0">
                          <a:solidFill>
                            <a:schemeClr val="tx1"/>
                          </a:solidFill>
                          <a:latin typeface="Arial" panose="020B0604020202020204" pitchFamily="34" charset="0"/>
                          <a:cs typeface="Arial" panose="020B0604020202020204" pitchFamily="34" charset="0"/>
                        </a:rPr>
                        <a:t> taken, and the result of such actions, to prevent or mitigate actual or potential negative impacts arising from resource use, including its measures to help decoupling its economic growth from the use of materials, and to address risks and opportunities</a:t>
                      </a:r>
                      <a:endParaRPr lang="nb-NO" sz="800" dirty="0">
                        <a:solidFill>
                          <a:schemeClr val="tx1"/>
                        </a:solidFill>
                        <a:latin typeface="Arial" panose="020B0604020202020204" pitchFamily="34" charset="0"/>
                        <a:cs typeface="Arial" panose="020B0604020202020204" pitchFamily="34" charset="0"/>
                      </a:endParaRPr>
                    </a:p>
                    <a:p>
                      <a:pPr marL="171450" indent="-171450">
                        <a:buFontTx/>
                        <a:buChar char="-"/>
                      </a:pPr>
                      <a:r>
                        <a:rPr lang="en-US" sz="800" dirty="0">
                          <a:solidFill>
                            <a:schemeClr val="tx1"/>
                          </a:solidFill>
                          <a:latin typeface="Arial" panose="020B0604020202020204" pitchFamily="34" charset="0"/>
                          <a:cs typeface="Arial" panose="020B0604020202020204" pitchFamily="34" charset="0"/>
                        </a:rPr>
                        <a:t>the plans and capacity of the undertaking to adapt its strategy and </a:t>
                      </a:r>
                      <a:r>
                        <a:rPr lang="en-US" sz="800" b="1" dirty="0">
                          <a:solidFill>
                            <a:schemeClr val="tx1"/>
                          </a:solidFill>
                          <a:latin typeface="Arial" panose="020B0604020202020204" pitchFamily="34" charset="0"/>
                          <a:cs typeface="Arial" panose="020B0604020202020204" pitchFamily="34" charset="0"/>
                        </a:rPr>
                        <a:t>business model </a:t>
                      </a:r>
                      <a:r>
                        <a:rPr lang="en-US" sz="800" dirty="0">
                          <a:solidFill>
                            <a:schemeClr val="tx1"/>
                          </a:solidFill>
                          <a:latin typeface="Arial" panose="020B0604020202020204" pitchFamily="34" charset="0"/>
                          <a:cs typeface="Arial" panose="020B0604020202020204" pitchFamily="34" charset="0"/>
                        </a:rPr>
                        <a:t>in line with </a:t>
                      </a:r>
                      <a:r>
                        <a:rPr lang="en-US" sz="800" b="1" dirty="0">
                          <a:solidFill>
                            <a:schemeClr val="tx1"/>
                          </a:solidFill>
                          <a:latin typeface="Arial" panose="020B0604020202020204" pitchFamily="34" charset="0"/>
                          <a:cs typeface="Arial" panose="020B0604020202020204" pitchFamily="34" charset="0"/>
                        </a:rPr>
                        <a:t>circular economy principles</a:t>
                      </a:r>
                      <a:r>
                        <a:rPr lang="en-US" sz="800" dirty="0">
                          <a:solidFill>
                            <a:schemeClr val="tx1"/>
                          </a:solidFill>
                          <a:latin typeface="Arial" panose="020B0604020202020204" pitchFamily="34" charset="0"/>
                          <a:cs typeface="Arial" panose="020B0604020202020204" pitchFamily="34" charset="0"/>
                        </a:rPr>
                        <a:t> including but not limited to minimizing </a:t>
                      </a:r>
                      <a:r>
                        <a:rPr lang="en-US" sz="800" b="1" dirty="0">
                          <a:solidFill>
                            <a:schemeClr val="tx1"/>
                          </a:solidFill>
                          <a:latin typeface="Arial" panose="020B0604020202020204" pitchFamily="34" charset="0"/>
                          <a:cs typeface="Arial" panose="020B0604020202020204" pitchFamily="34" charset="0"/>
                        </a:rPr>
                        <a:t>waste</a:t>
                      </a:r>
                      <a:r>
                        <a:rPr lang="en-US" sz="800" dirty="0">
                          <a:solidFill>
                            <a:schemeClr val="tx1"/>
                          </a:solidFill>
                          <a:latin typeface="Arial" panose="020B0604020202020204" pitchFamily="34" charset="0"/>
                          <a:cs typeface="Arial" panose="020B0604020202020204" pitchFamily="34" charset="0"/>
                        </a:rPr>
                        <a:t>, maintaining the value of products, materials and other resources at their highest value and enhancing their efficient use in production and consumption</a:t>
                      </a:r>
                    </a:p>
                    <a:p>
                      <a:pPr marL="171450" indent="-171450">
                        <a:buFontTx/>
                        <a:buChar char="-"/>
                      </a:pPr>
                      <a:r>
                        <a:rPr lang="en-US" sz="800" dirty="0">
                          <a:solidFill>
                            <a:schemeClr val="tx1"/>
                          </a:solidFill>
                          <a:latin typeface="Arial" panose="020B0604020202020204" pitchFamily="34" charset="0"/>
                          <a:cs typeface="Arial" panose="020B0604020202020204" pitchFamily="34" charset="0"/>
                        </a:rPr>
                        <a:t>The nature, type and extent of the undertaking’s material risks and opportunities related to the undertaking’s impacts and </a:t>
                      </a:r>
                      <a:r>
                        <a:rPr lang="en-US" sz="800" b="1" dirty="0">
                          <a:solidFill>
                            <a:schemeClr val="tx1"/>
                          </a:solidFill>
                          <a:latin typeface="Arial" panose="020B0604020202020204" pitchFamily="34" charset="0"/>
                          <a:cs typeface="Arial" panose="020B0604020202020204" pitchFamily="34" charset="0"/>
                        </a:rPr>
                        <a:t>dependencies</a:t>
                      </a:r>
                      <a:r>
                        <a:rPr lang="en-US" sz="800" dirty="0">
                          <a:solidFill>
                            <a:schemeClr val="tx1"/>
                          </a:solidFill>
                          <a:latin typeface="Arial" panose="020B0604020202020204" pitchFamily="34" charset="0"/>
                          <a:cs typeface="Arial" panose="020B0604020202020204" pitchFamily="34" charset="0"/>
                        </a:rPr>
                        <a:t>, arising from resource use and circular economy, and how the undertaking manages them</a:t>
                      </a:r>
                    </a:p>
                    <a:p>
                      <a:pPr marL="171450" indent="-171450">
                        <a:buFontTx/>
                        <a:buChar char="-"/>
                      </a:pPr>
                      <a:r>
                        <a:rPr lang="en-US" sz="800" dirty="0">
                          <a:solidFill>
                            <a:schemeClr val="tx1"/>
                          </a:solidFill>
                          <a:latin typeface="Arial" panose="020B0604020202020204" pitchFamily="34" charset="0"/>
                          <a:cs typeface="Arial" panose="020B0604020202020204" pitchFamily="34" charset="0"/>
                        </a:rPr>
                        <a:t>The </a:t>
                      </a:r>
                      <a:r>
                        <a:rPr lang="en-US" sz="800" b="1" dirty="0">
                          <a:solidFill>
                            <a:schemeClr val="tx1"/>
                          </a:solidFill>
                          <a:latin typeface="Arial" panose="020B0604020202020204" pitchFamily="34" charset="0"/>
                          <a:cs typeface="Arial" panose="020B0604020202020204" pitchFamily="34" charset="0"/>
                        </a:rPr>
                        <a:t>financial effects </a:t>
                      </a:r>
                      <a:r>
                        <a:rPr lang="en-US" sz="800" dirty="0">
                          <a:solidFill>
                            <a:schemeClr val="tx1"/>
                          </a:solidFill>
                          <a:latin typeface="Arial" panose="020B0604020202020204" pitchFamily="34" charset="0"/>
                          <a:cs typeface="Arial" panose="020B0604020202020204" pitchFamily="34" charset="0"/>
                        </a:rPr>
                        <a:t>on the undertaking over the short-, medium- and long-term of material risks and opportunities arising from the undertaking’s impacts and dependencies on resource use and circular economy</a:t>
                      </a:r>
                      <a:endParaRPr lang="nb-NO" sz="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450440453"/>
                  </a:ext>
                </a:extLst>
              </a:tr>
            </a:tbl>
          </a:graphicData>
        </a:graphic>
      </p:graphicFrame>
      <p:graphicFrame>
        <p:nvGraphicFramePr>
          <p:cNvPr id="6" name="Table 5">
            <a:extLst>
              <a:ext uri="{FF2B5EF4-FFF2-40B4-BE49-F238E27FC236}">
                <a16:creationId xmlns:a16="http://schemas.microsoft.com/office/drawing/2014/main" id="{84F945A1-D224-F56B-57F9-42271F7D3082}"/>
              </a:ext>
            </a:extLst>
          </p:cNvPr>
          <p:cNvGraphicFramePr>
            <a:graphicFrameLocks noGrp="1"/>
          </p:cNvGraphicFramePr>
          <p:nvPr>
            <p:extLst>
              <p:ext uri="{D42A27DB-BD31-4B8C-83A1-F6EECF244321}">
                <p14:modId xmlns:p14="http://schemas.microsoft.com/office/powerpoint/2010/main" val="3154242570"/>
              </p:ext>
            </p:extLst>
          </p:nvPr>
        </p:nvGraphicFramePr>
        <p:xfrm>
          <a:off x="5679831" y="1224471"/>
          <a:ext cx="5706207" cy="5037112"/>
        </p:xfrm>
        <a:graphic>
          <a:graphicData uri="http://schemas.openxmlformats.org/drawingml/2006/table">
            <a:tbl>
              <a:tblPr firstRow="1" bandRow="1">
                <a:tableStyleId>{5C22544A-7EE6-4342-B048-85BDC9FD1C3A}</a:tableStyleId>
              </a:tblPr>
              <a:tblGrid>
                <a:gridCol w="1902069">
                  <a:extLst>
                    <a:ext uri="{9D8B030D-6E8A-4147-A177-3AD203B41FA5}">
                      <a16:colId xmlns:a16="http://schemas.microsoft.com/office/drawing/2014/main" val="1349720686"/>
                    </a:ext>
                  </a:extLst>
                </a:gridCol>
                <a:gridCol w="1902069">
                  <a:extLst>
                    <a:ext uri="{9D8B030D-6E8A-4147-A177-3AD203B41FA5}">
                      <a16:colId xmlns:a16="http://schemas.microsoft.com/office/drawing/2014/main" val="3139393450"/>
                    </a:ext>
                  </a:extLst>
                </a:gridCol>
                <a:gridCol w="1902069">
                  <a:extLst>
                    <a:ext uri="{9D8B030D-6E8A-4147-A177-3AD203B41FA5}">
                      <a16:colId xmlns:a16="http://schemas.microsoft.com/office/drawing/2014/main" val="3186556496"/>
                    </a:ext>
                  </a:extLst>
                </a:gridCol>
              </a:tblGrid>
              <a:tr h="249358">
                <a:tc gridSpan="3">
                  <a:txBody>
                    <a:bodyPr/>
                    <a:lstStyle/>
                    <a:p>
                      <a:r>
                        <a:rPr lang="en-US" sz="1100" noProof="0" dirty="0">
                          <a:latin typeface="Arial" panose="020B0604020202020204" pitchFamily="34" charset="0"/>
                          <a:cs typeface="Arial" panose="020B0604020202020204" pitchFamily="34" charset="0"/>
                        </a:rPr>
                        <a:t>Qualitative assessment of materiality - IRO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760453741"/>
                  </a:ext>
                </a:extLst>
              </a:tr>
              <a:tr h="1421340">
                <a:tc gridSpan="3">
                  <a:txBody>
                    <a:bodyPr/>
                    <a:lstStyle/>
                    <a:p>
                      <a:r>
                        <a:rPr lang="en-US" sz="800" b="0" i="0" kern="1200" dirty="0">
                          <a:solidFill>
                            <a:schemeClr val="dk1"/>
                          </a:solidFill>
                          <a:latin typeface="Arial" panose="020B0604020202020204" pitchFamily="34" charset="0"/>
                          <a:ea typeface="+mn-ea"/>
                          <a:cs typeface="Arial" panose="020B0604020202020204" pitchFamily="34" charset="0"/>
                        </a:rPr>
                        <a:t>Overconsumption of resources is a major driver of natural risk, and the extraction of metals and minerals has an increasing risk as the “low-hanging fruit” is extracted. Resource use is a challenge both in terms of raw materials used in the production of goods Goodtech supply through customer projects but also related to the use of materials in the packaging associated with these products. In any case, the upside within other sub-themes is considered higher than the downside as Goodtech delivers solutions that serve the industry and society at large by maximizing resource utilization and minimizing resource needs.</a:t>
                      </a:r>
                    </a:p>
                    <a:p>
                      <a:endParaRPr lang="en-US" sz="800" b="1" kern="1200" noProof="0" dirty="0">
                        <a:solidFill>
                          <a:schemeClr val="dk1"/>
                        </a:solidFill>
                        <a:latin typeface="Arial" panose="020B0604020202020204" pitchFamily="34" charset="0"/>
                        <a:ea typeface="+mn-ea"/>
                        <a:cs typeface="Arial" panose="020B0604020202020204" pitchFamily="34" charset="0"/>
                      </a:endParaRPr>
                    </a:p>
                    <a:p>
                      <a:r>
                        <a:rPr lang="en-US" sz="800" b="1" u="sng" kern="1200" noProof="0" dirty="0">
                          <a:solidFill>
                            <a:schemeClr val="dk1"/>
                          </a:solidFill>
                          <a:latin typeface="Arial" panose="020B0604020202020204" pitchFamily="34" charset="0"/>
                          <a:ea typeface="+mn-ea"/>
                          <a:cs typeface="Arial" panose="020B0604020202020204" pitchFamily="34" charset="0"/>
                        </a:rPr>
                        <a:t>Impact materiality</a:t>
                      </a:r>
                    </a:p>
                    <a:p>
                      <a:r>
                        <a:rPr lang="en-US" sz="800" b="1" u="none" kern="1200" noProof="0" dirty="0">
                          <a:solidFill>
                            <a:schemeClr val="dk1"/>
                          </a:solidFill>
                          <a:latin typeface="Arial" panose="020B0604020202020204" pitchFamily="34" charset="0"/>
                          <a:ea typeface="+mn-ea"/>
                          <a:cs typeface="Arial" panose="020B0604020202020204" pitchFamily="34" charset="0"/>
                        </a:rPr>
                        <a:t>Negative impact:</a:t>
                      </a:r>
                    </a:p>
                    <a:p>
                      <a:r>
                        <a:rPr lang="en-US" sz="800" b="0" i="0" kern="1200" dirty="0">
                          <a:solidFill>
                            <a:schemeClr val="tx1"/>
                          </a:solidFill>
                          <a:latin typeface="Arial" panose="020B0604020202020204" pitchFamily="34" charset="0"/>
                          <a:ea typeface="+mn-ea"/>
                          <a:cs typeface="Arial" panose="020B0604020202020204" pitchFamily="34" charset="0"/>
                        </a:rPr>
                        <a:t>Waste is the subcategory under ESRS E5 that has the broadest impact on Goodtech’s value chain. The volume of waste generated from own operations is mainly related to consumption (renewal) of IT equipment, waste from the procurement of goods and workshop activities. The largest volume of waste is generated through customer projects in the form of packaging (wood, soft plastic and hard plastic) associated with equipment deliveries. In both our own operations and in customer projects, EE waste and hazardous waste are also generated. Negative ripple effects related to suppliers' waste volume in connection with the production of equipment. Good resource utilization in our supply chain, as well as due diligence and follow-up are important focus areas.</a:t>
                      </a:r>
                    </a:p>
                    <a:p>
                      <a:endParaRPr lang="nb-NO" sz="800" b="0" kern="1200" dirty="0">
                        <a:solidFill>
                          <a:schemeClr val="dk1"/>
                        </a:solidFill>
                        <a:latin typeface="Arial" panose="020B0604020202020204" pitchFamily="34" charset="0"/>
                        <a:ea typeface="+mn-ea"/>
                        <a:cs typeface="Arial" panose="020B0604020202020204" pitchFamily="34" charset="0"/>
                      </a:endParaRPr>
                    </a:p>
                    <a:p>
                      <a:r>
                        <a:rPr lang="en-US" sz="800" b="1" kern="1200" noProof="0" dirty="0">
                          <a:solidFill>
                            <a:schemeClr val="dk1"/>
                          </a:solidFill>
                          <a:latin typeface="Arial" panose="020B0604020202020204" pitchFamily="34" charset="0"/>
                          <a:ea typeface="+mn-ea"/>
                          <a:cs typeface="Arial" panose="020B0604020202020204" pitchFamily="34" charset="0"/>
                        </a:rPr>
                        <a:t>Positive impact:</a:t>
                      </a:r>
                    </a:p>
                    <a:p>
                      <a:r>
                        <a:rPr lang="en-US" sz="800" b="0" i="0" kern="1200" dirty="0">
                          <a:solidFill>
                            <a:schemeClr val="dk1"/>
                          </a:solidFill>
                          <a:latin typeface="Arial" panose="020B0604020202020204" pitchFamily="34" charset="0"/>
                          <a:ea typeface="+mn-ea"/>
                          <a:cs typeface="Arial" panose="020B0604020202020204" pitchFamily="34" charset="0"/>
                        </a:rPr>
                        <a:t>RENAS membership that ensures responsible handling of EE waste. Target for sorting rate at locations with workshop / assembly activities. Customer projects that contribute to more efficient resource utilization or reduced resource use / waste generation.</a:t>
                      </a:r>
                    </a:p>
                    <a:p>
                      <a:endParaRPr lang="nb-NO" sz="800" b="1" kern="1200" dirty="0">
                        <a:solidFill>
                          <a:schemeClr val="dk1"/>
                        </a:solidFill>
                        <a:latin typeface="Arial" panose="020B0604020202020204" pitchFamily="34" charset="0"/>
                        <a:ea typeface="+mn-ea"/>
                        <a:cs typeface="Arial" panose="020B0604020202020204" pitchFamily="34" charset="0"/>
                      </a:endParaRPr>
                    </a:p>
                    <a:p>
                      <a:r>
                        <a:rPr lang="en-US" sz="800" b="1" u="sng" kern="1200" noProof="0" dirty="0">
                          <a:solidFill>
                            <a:schemeClr val="dk1"/>
                          </a:solidFill>
                          <a:latin typeface="Arial" panose="020B0604020202020204" pitchFamily="34" charset="0"/>
                          <a:ea typeface="+mn-ea"/>
                          <a:cs typeface="Arial" panose="020B0604020202020204" pitchFamily="34" charset="0"/>
                        </a:rPr>
                        <a:t>Financial materiality</a:t>
                      </a:r>
                    </a:p>
                    <a:p>
                      <a:r>
                        <a:rPr lang="nb-NO" sz="800" b="1" kern="1200" dirty="0">
                          <a:solidFill>
                            <a:schemeClr val="dk1"/>
                          </a:solidFill>
                          <a:latin typeface="Arial" panose="020B0604020202020204" pitchFamily="34" charset="0"/>
                          <a:ea typeface="+mn-ea"/>
                          <a:cs typeface="Arial" panose="020B0604020202020204" pitchFamily="34" charset="0"/>
                        </a:rPr>
                        <a:t>Risk:</a:t>
                      </a:r>
                    </a:p>
                    <a:p>
                      <a:r>
                        <a:rPr lang="en-US" sz="800" b="0" i="0" kern="1200" dirty="0">
                          <a:solidFill>
                            <a:schemeClr val="dk1"/>
                          </a:solidFill>
                          <a:latin typeface="Arial" panose="020B0604020202020204" pitchFamily="34" charset="0"/>
                          <a:ea typeface="+mn-ea"/>
                          <a:cs typeface="Arial" panose="020B0604020202020204" pitchFamily="34" charset="0"/>
                        </a:rPr>
                        <a:t>Risk of increased costs related to lack of handling / sorting of waste. Incorrect handling of waste can lead to increased footprint, loss of reputation and customer relationships, in addition to costs related to lack of sorting of waste. The supply chain is mainly geographically located in Scandinavia and Europe where there are good schemes for waste management.</a:t>
                      </a:r>
                    </a:p>
                    <a:p>
                      <a:endParaRPr lang="nb-NO" sz="800" b="0" kern="1200" dirty="0">
                        <a:solidFill>
                          <a:schemeClr val="dk1"/>
                        </a:solidFill>
                        <a:latin typeface="Arial" panose="020B0604020202020204" pitchFamily="34" charset="0"/>
                        <a:ea typeface="+mn-ea"/>
                        <a:cs typeface="Arial" panose="020B0604020202020204" pitchFamily="34" charset="0"/>
                      </a:endParaRPr>
                    </a:p>
                    <a:p>
                      <a:r>
                        <a:rPr lang="en-US" sz="800" b="1" kern="1200" noProof="0" dirty="0">
                          <a:solidFill>
                            <a:schemeClr val="dk1"/>
                          </a:solidFill>
                          <a:latin typeface="Arial" panose="020B0604020202020204" pitchFamily="34" charset="0"/>
                          <a:ea typeface="+mn-ea"/>
                          <a:cs typeface="Arial" panose="020B0604020202020204" pitchFamily="34" charset="0"/>
                        </a:rPr>
                        <a:t>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dk1"/>
                          </a:solidFill>
                          <a:latin typeface="Arial" panose="020B0604020202020204" pitchFamily="34" charset="0"/>
                          <a:ea typeface="+mn-ea"/>
                          <a:cs typeface="Arial" panose="020B0604020202020204" pitchFamily="34" charset="0"/>
                        </a:rPr>
                        <a:t>In connection with customer projects, Goodtech has opportunities by offering solutions that reduce waste for the customer through efficient raw material processing and society. Increasing the degree of circular economy among waste management companies will provide potential cost savings through increased sorting rates (more fractions to sort waste into).</a:t>
                      </a:r>
                      <a:endParaRPr lang="nb-NO" sz="800" b="0" i="1" kern="120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450440453"/>
                  </a:ext>
                </a:extLst>
              </a:tr>
              <a:tr h="331616">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Impact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Risk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Opportunities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30729003"/>
                  </a:ext>
                </a:extLst>
              </a:tr>
              <a:tr h="331616">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Medium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Medium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n-US" sz="900" kern="1200" noProof="0" dirty="0">
                          <a:solidFill>
                            <a:schemeClr val="tx1"/>
                          </a:solidFill>
                          <a:latin typeface="Arial" panose="020B0604020202020204" pitchFamily="34" charset="0"/>
                          <a:ea typeface="+mn-ea"/>
                          <a:cs typeface="Arial" panose="020B0604020202020204" pitchFamily="34" charset="0"/>
                        </a:rPr>
                        <a:t>Medium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61419876"/>
                  </a:ext>
                </a:extLst>
              </a:tr>
            </a:tbl>
          </a:graphicData>
        </a:graphic>
      </p:graphicFrame>
      <p:graphicFrame>
        <p:nvGraphicFramePr>
          <p:cNvPr id="7" name="Table 6">
            <a:extLst>
              <a:ext uri="{FF2B5EF4-FFF2-40B4-BE49-F238E27FC236}">
                <a16:creationId xmlns:a16="http://schemas.microsoft.com/office/drawing/2014/main" id="{49DC5951-5B57-33EF-29E2-106BA0D24473}"/>
              </a:ext>
            </a:extLst>
          </p:cNvPr>
          <p:cNvGraphicFramePr>
            <a:graphicFrameLocks noGrp="1"/>
          </p:cNvGraphicFramePr>
          <p:nvPr>
            <p:extLst>
              <p:ext uri="{D42A27DB-BD31-4B8C-83A1-F6EECF244321}">
                <p14:modId xmlns:p14="http://schemas.microsoft.com/office/powerpoint/2010/main" val="1248353926"/>
              </p:ext>
            </p:extLst>
          </p:nvPr>
        </p:nvGraphicFramePr>
        <p:xfrm>
          <a:off x="225287" y="3522047"/>
          <a:ext cx="5313868" cy="2103120"/>
        </p:xfrm>
        <a:graphic>
          <a:graphicData uri="http://schemas.openxmlformats.org/drawingml/2006/table">
            <a:tbl>
              <a:tblPr firstRow="1" bandRow="1">
                <a:tableStyleId>{5C22544A-7EE6-4342-B048-85BDC9FD1C3A}</a:tableStyleId>
              </a:tblPr>
              <a:tblGrid>
                <a:gridCol w="907774">
                  <a:extLst>
                    <a:ext uri="{9D8B030D-6E8A-4147-A177-3AD203B41FA5}">
                      <a16:colId xmlns:a16="http://schemas.microsoft.com/office/drawing/2014/main" val="1349720686"/>
                    </a:ext>
                  </a:extLst>
                </a:gridCol>
                <a:gridCol w="2751082">
                  <a:extLst>
                    <a:ext uri="{9D8B030D-6E8A-4147-A177-3AD203B41FA5}">
                      <a16:colId xmlns:a16="http://schemas.microsoft.com/office/drawing/2014/main" val="3302607602"/>
                    </a:ext>
                  </a:extLst>
                </a:gridCol>
                <a:gridCol w="590679">
                  <a:extLst>
                    <a:ext uri="{9D8B030D-6E8A-4147-A177-3AD203B41FA5}">
                      <a16:colId xmlns:a16="http://schemas.microsoft.com/office/drawing/2014/main" val="3301349293"/>
                    </a:ext>
                  </a:extLst>
                </a:gridCol>
                <a:gridCol w="519453">
                  <a:extLst>
                    <a:ext uri="{9D8B030D-6E8A-4147-A177-3AD203B41FA5}">
                      <a16:colId xmlns:a16="http://schemas.microsoft.com/office/drawing/2014/main" val="471191148"/>
                    </a:ext>
                  </a:extLst>
                </a:gridCol>
                <a:gridCol w="544880">
                  <a:extLst>
                    <a:ext uri="{9D8B030D-6E8A-4147-A177-3AD203B41FA5}">
                      <a16:colId xmlns:a16="http://schemas.microsoft.com/office/drawing/2014/main" val="3855306795"/>
                    </a:ext>
                  </a:extLst>
                </a:gridCol>
              </a:tblGrid>
              <a:tr h="242130">
                <a:tc gridSpan="5">
                  <a:txBody>
                    <a:bodyPr/>
                    <a:lstStyle/>
                    <a:p>
                      <a:r>
                        <a:rPr lang="en-US" sz="1100" noProof="0" dirty="0">
                          <a:latin typeface="Arial" panose="020B0604020202020204" pitchFamily="34" charset="0"/>
                          <a:cs typeface="Arial" panose="020B0604020202020204" pitchFamily="34" charset="0"/>
                        </a:rPr>
                        <a:t>Where in the value chain is this topic relevant for Goodtech?</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sz="1400" dirty="0">
                        <a:latin typeface="Arial" panose="020B0604020202020204" pitchFamily="34" charset="0"/>
                        <a:cs typeface="Arial" panose="020B0604020202020204" pitchFamily="34" charset="0"/>
                      </a:endParaRPr>
                    </a:p>
                  </a:txBody>
                  <a:tcPr/>
                </a:tc>
                <a:tc hMerge="1">
                  <a:txBody>
                    <a:bodyPr/>
                    <a:lstStyle/>
                    <a:p>
                      <a:endParaRPr lang="nb-NO" sz="1400" dirty="0">
                        <a:latin typeface="Arial" panose="020B0604020202020204" pitchFamily="34" charset="0"/>
                        <a:cs typeface="Arial" panose="020B0604020202020204" pitchFamily="34" charset="0"/>
                      </a:endParaRPr>
                    </a:p>
                  </a:txBody>
                  <a:tcPr/>
                </a:tc>
                <a:tc hMerge="1">
                  <a:txBody>
                    <a:bodyPr/>
                    <a:lstStyle/>
                    <a:p>
                      <a:endParaRPr lang="nb-NO" sz="1200" dirty="0">
                        <a:latin typeface="Arial" panose="020B0604020202020204" pitchFamily="34" charset="0"/>
                        <a:cs typeface="Arial" panose="020B0604020202020204" pitchFamily="34" charset="0"/>
                      </a:endParaRPr>
                    </a:p>
                  </a:txBody>
                  <a:tcPr/>
                </a:tc>
                <a:tc hMerge="1">
                  <a:txBody>
                    <a:bodyPr/>
                    <a:lstStyle/>
                    <a:p>
                      <a:endParaRPr lang="nb-NO"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60453741"/>
                  </a:ext>
                </a:extLst>
              </a:tr>
              <a:tr h="217917">
                <a:tc>
                  <a:txBody>
                    <a:bodyPr/>
                    <a:lstStyle/>
                    <a:p>
                      <a:pPr algn="ctr"/>
                      <a:r>
                        <a:rPr lang="en-US" sz="900" noProof="0" dirty="0">
                          <a:latin typeface="Arial" panose="020B0604020202020204" pitchFamily="34" charset="0"/>
                          <a:cs typeface="Arial" panose="020B0604020202020204" pitchFamily="34" charset="0"/>
                        </a:rPr>
                        <a:t>Sub-topic</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Value chain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I</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50440453"/>
                  </a:ext>
                </a:extLst>
              </a:tr>
              <a:tr h="217917">
                <a:tc>
                  <a:txBody>
                    <a:bodyPr/>
                    <a:lstStyle/>
                    <a:p>
                      <a:endParaRPr lang="nb-NO" sz="800" dirty="0">
                        <a:latin typeface="Arial" panose="020B0604020202020204" pitchFamily="34" charset="0"/>
                        <a:cs typeface="Arial" panose="020B0604020202020204" pitchFamily="34" charset="0"/>
                      </a:endParaRPr>
                    </a:p>
                    <a:p>
                      <a:r>
                        <a:rPr lang="nb-NO" sz="800" dirty="0">
                          <a:latin typeface="Arial" panose="020B0604020202020204" pitchFamily="34" charset="0"/>
                          <a:cs typeface="Arial" panose="020B0604020202020204" pitchFamily="34" charset="0"/>
                        </a:rPr>
                        <a:t>Waste</a:t>
                      </a:r>
                    </a:p>
                    <a:p>
                      <a:endParaRPr lang="nb-NO" sz="800" i="1"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9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700" noProof="0" dirty="0">
                          <a:latin typeface="Arial" panose="020B0604020202020204" pitchFamily="34" charset="0"/>
                          <a:cs typeface="Arial" panose="020B0604020202020204" pitchFamily="34" charset="0"/>
                        </a:rPr>
                        <a:t>High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ctr"/>
                      <a:r>
                        <a:rPr lang="en-US" sz="700" noProof="0" dirty="0">
                          <a:latin typeface="Arial" panose="020B0604020202020204" pitchFamily="34" charset="0"/>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285195"/>
                  </a:ext>
                </a:extLst>
              </a:tr>
              <a:tr h="217917">
                <a:tc>
                  <a:txBody>
                    <a:bodyPr/>
                    <a:lstStyle/>
                    <a:p>
                      <a:pPr marL="0" algn="l"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Resource inflows, including resource use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nb-NO" sz="900" kern="120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069698"/>
                  </a:ext>
                </a:extLst>
              </a:tr>
              <a:tr h="295013">
                <a:tc>
                  <a:txBody>
                    <a:bodyPr/>
                    <a:lstStyle/>
                    <a:p>
                      <a:pPr marL="0" algn="l"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Resource outflows related to products and services</a:t>
                      </a:r>
                      <a:endParaRPr lang="en-US" sz="700" i="1" kern="1200" noProof="0" dirty="0">
                        <a:solidFill>
                          <a:schemeClr val="dk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nb-NO" sz="900" kern="120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dirty="0">
                          <a:latin typeface="Arial" panose="020B0604020202020204" pitchFamily="34" charset="0"/>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dirty="0">
                          <a:latin typeface="Arial" panose="020B0604020202020204" pitchFamily="34" charset="0"/>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9363238"/>
                  </a:ext>
                </a:extLst>
              </a:tr>
            </a:tbl>
          </a:graphicData>
        </a:graphic>
      </p:graphicFrame>
      <p:sp>
        <p:nvSpPr>
          <p:cNvPr id="14" name="Title 1">
            <a:extLst>
              <a:ext uri="{FF2B5EF4-FFF2-40B4-BE49-F238E27FC236}">
                <a16:creationId xmlns:a16="http://schemas.microsoft.com/office/drawing/2014/main" id="{8496F9AF-EB40-D7F9-56EA-E47407CDE0D5}"/>
              </a:ext>
            </a:extLst>
          </p:cNvPr>
          <p:cNvSpPr txBox="1">
            <a:spLocks/>
          </p:cNvSpPr>
          <p:nvPr/>
        </p:nvSpPr>
        <p:spPr>
          <a:xfrm>
            <a:off x="225287" y="775539"/>
            <a:ext cx="10702945" cy="396083"/>
          </a:xfrm>
          <a:prstGeom prst="rect">
            <a:avLst/>
          </a:prstGeom>
        </p:spPr>
        <p:txBody>
          <a:bodyPr vert="horz"/>
          <a:lstStyle>
            <a:lvl1pPr algn="l" defTabSz="914400" rtl="0" eaLnBrk="1" latinLnBrk="0" hangingPunct="1">
              <a:lnSpc>
                <a:spcPct val="9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a:defRPr/>
            </a:pP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ESRS E</a:t>
            </a:r>
            <a:r>
              <a:rPr lang="en-US" dirty="0">
                <a:solidFill>
                  <a:srgbClr val="000000"/>
                </a:solidFill>
                <a:latin typeface="Calibri" panose="020F0502020204030204" pitchFamily="34" charset="0"/>
                <a:cs typeface="Calibri" panose="020F0502020204030204" pitchFamily="34" charset="0"/>
              </a:rPr>
              <a:t>5</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 </a:t>
            </a:r>
            <a:r>
              <a:rPr lang="en-US" dirty="0">
                <a:solidFill>
                  <a:srgbClr val="000000"/>
                </a:solidFill>
                <a:latin typeface="Calibri" panose="020F0502020204030204" pitchFamily="34" charset="0"/>
                <a:cs typeface="Calibri" panose="020F0502020204030204" pitchFamily="34" charset="0"/>
              </a:rPr>
              <a:t>Resource use and circular economy</a:t>
            </a:r>
          </a:p>
        </p:txBody>
      </p:sp>
      <p:sp>
        <p:nvSpPr>
          <p:cNvPr id="2" name="Text Placeholder 1">
            <a:extLst>
              <a:ext uri="{FF2B5EF4-FFF2-40B4-BE49-F238E27FC236}">
                <a16:creationId xmlns:a16="http://schemas.microsoft.com/office/drawing/2014/main" id="{7A96874A-88ED-4AC5-A324-CD930F910787}"/>
              </a:ext>
            </a:extLst>
          </p:cNvPr>
          <p:cNvSpPr>
            <a:spLocks noGrp="1"/>
          </p:cNvSpPr>
          <p:nvPr>
            <p:ph type="body" sz="quarter" idx="10"/>
          </p:nvPr>
        </p:nvSpPr>
        <p:spPr>
          <a:xfrm>
            <a:off x="5711580" y="221107"/>
            <a:ext cx="5448299" cy="228600"/>
          </a:xfrm>
        </p:spPr>
        <p:txBody>
          <a:bodyPr/>
          <a:lstStyle/>
          <a:p>
            <a:r>
              <a:rPr lang="en-US" noProof="0" dirty="0"/>
              <a:t>Material ESRS topic</a:t>
            </a:r>
          </a:p>
        </p:txBody>
      </p:sp>
      <p:graphicFrame>
        <p:nvGraphicFramePr>
          <p:cNvPr id="5" name="Table 4">
            <a:extLst>
              <a:ext uri="{FF2B5EF4-FFF2-40B4-BE49-F238E27FC236}">
                <a16:creationId xmlns:a16="http://schemas.microsoft.com/office/drawing/2014/main" id="{70F0AB12-FF21-2B6D-4413-A82388D0E581}"/>
              </a:ext>
            </a:extLst>
          </p:cNvPr>
          <p:cNvGraphicFramePr>
            <a:graphicFrameLocks noGrp="1"/>
          </p:cNvGraphicFramePr>
          <p:nvPr>
            <p:extLst>
              <p:ext uri="{D42A27DB-BD31-4B8C-83A1-F6EECF244321}">
                <p14:modId xmlns:p14="http://schemas.microsoft.com/office/powerpoint/2010/main" val="270010399"/>
              </p:ext>
            </p:extLst>
          </p:nvPr>
        </p:nvGraphicFramePr>
        <p:xfrm>
          <a:off x="5711580" y="574372"/>
          <a:ext cx="5674458" cy="525434"/>
        </p:xfrm>
        <a:graphic>
          <a:graphicData uri="http://schemas.openxmlformats.org/drawingml/2006/table">
            <a:tbl>
              <a:tblPr firstRow="1" bandRow="1">
                <a:tableStyleId>{5C22544A-7EE6-4342-B048-85BDC9FD1C3A}</a:tableStyleId>
              </a:tblPr>
              <a:tblGrid>
                <a:gridCol w="5674458">
                  <a:extLst>
                    <a:ext uri="{9D8B030D-6E8A-4147-A177-3AD203B41FA5}">
                      <a16:colId xmlns:a16="http://schemas.microsoft.com/office/drawing/2014/main" val="1349720686"/>
                    </a:ext>
                  </a:extLst>
                </a:gridCol>
              </a:tblGrid>
              <a:tr h="171427">
                <a:tc>
                  <a:txBody>
                    <a:bodyPr/>
                    <a:lstStyle/>
                    <a:p>
                      <a:r>
                        <a:rPr lang="nb-NO" sz="1100" dirty="0">
                          <a:latin typeface="Arial" panose="020B0604020202020204" pitchFamily="34" charset="0"/>
                          <a:cs typeface="Arial" panose="020B0604020202020204" pitchFamily="34" charset="0"/>
                        </a:rPr>
                        <a:t>Sources</a:t>
                      </a:r>
                    </a:p>
                  </a:txBody>
                  <a:tcPr/>
                </a:tc>
                <a:extLst>
                  <a:ext uri="{0D108BD9-81ED-4DB2-BD59-A6C34878D82A}">
                    <a16:rowId xmlns:a16="http://schemas.microsoft.com/office/drawing/2014/main" val="760453741"/>
                  </a:ext>
                </a:extLst>
              </a:tr>
              <a:tr h="266354">
                <a:tc>
                  <a:txBody>
                    <a:bodyPr/>
                    <a:lstStyle/>
                    <a:p>
                      <a:pPr marL="0" indent="0">
                        <a:buFontTx/>
                        <a:buNone/>
                      </a:pPr>
                      <a:r>
                        <a:rPr lang="en-US" sz="800" noProof="0" dirty="0">
                          <a:latin typeface="Arial" panose="020B0604020202020204" pitchFamily="34" charset="0"/>
                          <a:cs typeface="Arial" panose="020B0604020202020204" pitchFamily="34" charset="0"/>
                        </a:rPr>
                        <a:t>GRI Material Assessment 2022, Environmental Aspects Analysis, interested parties' analysis, Governing documentation</a:t>
                      </a:r>
                    </a:p>
                  </a:txBody>
                  <a:tcPr>
                    <a:noFill/>
                  </a:tcPr>
                </a:tc>
                <a:extLst>
                  <a:ext uri="{0D108BD9-81ED-4DB2-BD59-A6C34878D82A}">
                    <a16:rowId xmlns:a16="http://schemas.microsoft.com/office/drawing/2014/main" val="450440453"/>
                  </a:ext>
                </a:extLst>
              </a:tr>
            </a:tbl>
          </a:graphicData>
        </a:graphic>
      </p:graphicFrame>
      <p:graphicFrame>
        <p:nvGraphicFramePr>
          <p:cNvPr id="9" name="Table 8">
            <a:extLst>
              <a:ext uri="{FF2B5EF4-FFF2-40B4-BE49-F238E27FC236}">
                <a16:creationId xmlns:a16="http://schemas.microsoft.com/office/drawing/2014/main" id="{8FA44BA6-DFEF-C682-6F83-2262B9CB781C}"/>
              </a:ext>
            </a:extLst>
          </p:cNvPr>
          <p:cNvGraphicFramePr>
            <a:graphicFrameLocks noGrp="1"/>
          </p:cNvGraphicFramePr>
          <p:nvPr>
            <p:extLst>
              <p:ext uri="{D42A27DB-BD31-4B8C-83A1-F6EECF244321}">
                <p14:modId xmlns:p14="http://schemas.microsoft.com/office/powerpoint/2010/main" val="1446211709"/>
              </p:ext>
            </p:extLst>
          </p:nvPr>
        </p:nvGraphicFramePr>
        <p:xfrm>
          <a:off x="225287" y="5778525"/>
          <a:ext cx="5313867" cy="754380"/>
        </p:xfrm>
        <a:graphic>
          <a:graphicData uri="http://schemas.openxmlformats.org/drawingml/2006/table">
            <a:tbl>
              <a:tblPr firstRow="1" bandRow="1">
                <a:tableStyleId>{5C22544A-7EE6-4342-B048-85BDC9FD1C3A}</a:tableStyleId>
              </a:tblPr>
              <a:tblGrid>
                <a:gridCol w="5313867">
                  <a:extLst>
                    <a:ext uri="{9D8B030D-6E8A-4147-A177-3AD203B41FA5}">
                      <a16:colId xmlns:a16="http://schemas.microsoft.com/office/drawing/2014/main" val="2680971104"/>
                    </a:ext>
                  </a:extLst>
                </a:gridCol>
              </a:tblGrid>
              <a:tr h="217917">
                <a:tc>
                  <a:txBody>
                    <a:bodyPr/>
                    <a:lstStyle/>
                    <a:p>
                      <a:r>
                        <a:rPr lang="en-US" sz="1050" noProof="0" dirty="0">
                          <a:latin typeface="Arial" panose="020B0604020202020204" pitchFamily="34" charset="0"/>
                          <a:cs typeface="Arial" panose="020B0604020202020204" pitchFamily="34" charset="0"/>
                        </a:rPr>
                        <a:t>Strategic initiatives relevant for the topic</a:t>
                      </a:r>
                    </a:p>
                  </a:txBody>
                  <a:tcPr>
                    <a:solidFill>
                      <a:schemeClr val="accent1"/>
                    </a:solidFill>
                  </a:tcPr>
                </a:tc>
                <a:extLst>
                  <a:ext uri="{0D108BD9-81ED-4DB2-BD59-A6C34878D82A}">
                    <a16:rowId xmlns:a16="http://schemas.microsoft.com/office/drawing/2014/main" val="2264501304"/>
                  </a:ext>
                </a:extLst>
              </a:tr>
              <a:tr h="0">
                <a:tc>
                  <a:txBody>
                    <a:bodyPr/>
                    <a:lstStyle/>
                    <a:p>
                      <a:pPr marL="171450" indent="-171450">
                        <a:buFont typeface="Arial" panose="020B0604020202020204" pitchFamily="34" charset="0"/>
                        <a:buChar char="•"/>
                      </a:pPr>
                      <a:r>
                        <a:rPr lang="en-US" sz="900" noProof="0" dirty="0">
                          <a:latin typeface="Arial" panose="020B0604020202020204" pitchFamily="34" charset="0"/>
                          <a:cs typeface="Arial" panose="020B0604020202020204" pitchFamily="34" charset="0"/>
                        </a:rPr>
                        <a:t>Sustainable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noProof="0" dirty="0">
                          <a:latin typeface="Arial" panose="020B0604020202020204" pitchFamily="34" charset="0"/>
                          <a:cs typeface="Arial" panose="020B0604020202020204" pitchFamily="34" charset="0"/>
                        </a:rPr>
                        <a:t>Effect on our Customers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noProof="0" dirty="0">
                          <a:latin typeface="Arial" panose="020B0604020202020204" pitchFamily="34" charset="0"/>
                          <a:cs typeface="Arial" panose="020B0604020202020204" pitchFamily="34" charset="0"/>
                        </a:rPr>
                        <a:t>Effect in the value chain</a:t>
                      </a:r>
                    </a:p>
                  </a:txBody>
                  <a:tcPr anchor="ctr">
                    <a:noFill/>
                  </a:tcPr>
                </a:tc>
                <a:extLst>
                  <a:ext uri="{0D108BD9-81ED-4DB2-BD59-A6C34878D82A}">
                    <a16:rowId xmlns:a16="http://schemas.microsoft.com/office/drawing/2014/main" val="2645373730"/>
                  </a:ext>
                </a:extLst>
              </a:tr>
            </a:tbl>
          </a:graphicData>
        </a:graphic>
      </p:graphicFrame>
      <p:sp>
        <p:nvSpPr>
          <p:cNvPr id="12" name="Text Placeholder 2">
            <a:extLst>
              <a:ext uri="{FF2B5EF4-FFF2-40B4-BE49-F238E27FC236}">
                <a16:creationId xmlns:a16="http://schemas.microsoft.com/office/drawing/2014/main" id="{73CC557D-715A-E677-EDBB-3782505977ED}"/>
              </a:ext>
            </a:extLst>
          </p:cNvPr>
          <p:cNvSpPr txBox="1">
            <a:spLocks/>
          </p:cNvSpPr>
          <p:nvPr/>
        </p:nvSpPr>
        <p:spPr>
          <a:xfrm>
            <a:off x="407998" y="221107"/>
            <a:ext cx="5448299" cy="228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t>Double Materiality Assessment ESG 2024/2025</a:t>
            </a:r>
          </a:p>
          <a:p>
            <a:endParaRPr lang="nb-NO" dirty="0"/>
          </a:p>
        </p:txBody>
      </p:sp>
      <p:sp>
        <p:nvSpPr>
          <p:cNvPr id="13" name="TextBox 12">
            <a:extLst>
              <a:ext uri="{FF2B5EF4-FFF2-40B4-BE49-F238E27FC236}">
                <a16:creationId xmlns:a16="http://schemas.microsoft.com/office/drawing/2014/main" id="{58BE8105-1202-4E20-5DBA-A7D3B4D9BA0F}"/>
              </a:ext>
            </a:extLst>
          </p:cNvPr>
          <p:cNvSpPr txBox="1"/>
          <p:nvPr/>
        </p:nvSpPr>
        <p:spPr>
          <a:xfrm>
            <a:off x="5679830" y="6406060"/>
            <a:ext cx="5706208" cy="430887"/>
          </a:xfrm>
          <a:prstGeom prst="rect">
            <a:avLst/>
          </a:prstGeom>
          <a:noFill/>
        </p:spPr>
        <p:txBody>
          <a:bodyPr wrap="square" rtlCol="0">
            <a:spAutoFit/>
          </a:bodyPr>
          <a:lstStyle/>
          <a:p>
            <a:r>
              <a:rPr lang="en-US" sz="1100" i="1" dirty="0">
                <a:solidFill>
                  <a:srgbClr val="FF0000"/>
                </a:solidFill>
                <a:latin typeface="Arial" panose="020B0604020202020204" pitchFamily="34" charset="0"/>
                <a:cs typeface="Arial" panose="020B0604020202020204" pitchFamily="34" charset="0"/>
              </a:rPr>
              <a:t>Even though the overall assessment of the main topic falls below materiality value 6, the isolated assessment of the sub-topic Waste qualifies the topic as material</a:t>
            </a:r>
            <a:r>
              <a:rPr lang="nb-NO" sz="1100" i="1" dirty="0">
                <a:solidFill>
                  <a:srgbClr val="FF0000"/>
                </a:solidFill>
                <a:latin typeface="Arial" panose="020B0604020202020204" pitchFamily="34" charset="0"/>
                <a:cs typeface="Arial" panose="020B0604020202020204" pitchFamily="34" charset="0"/>
              </a:rPr>
              <a:t>.</a:t>
            </a:r>
          </a:p>
        </p:txBody>
      </p:sp>
      <p:graphicFrame>
        <p:nvGraphicFramePr>
          <p:cNvPr id="15" name="Diagram 14">
            <a:extLst>
              <a:ext uri="{FF2B5EF4-FFF2-40B4-BE49-F238E27FC236}">
                <a16:creationId xmlns:a16="http://schemas.microsoft.com/office/drawing/2014/main" id="{F9C41D3F-9543-33A7-5A84-D2B28F816363}"/>
              </a:ext>
            </a:extLst>
          </p:cNvPr>
          <p:cNvGraphicFramePr/>
          <p:nvPr>
            <p:extLst>
              <p:ext uri="{D42A27DB-BD31-4B8C-83A1-F6EECF244321}">
                <p14:modId xmlns:p14="http://schemas.microsoft.com/office/powerpoint/2010/main" val="1568593179"/>
              </p:ext>
            </p:extLst>
          </p:nvPr>
        </p:nvGraphicFramePr>
        <p:xfrm>
          <a:off x="1135192" y="3968947"/>
          <a:ext cx="2710773" cy="5364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6" name="Diagram 15">
            <a:extLst>
              <a:ext uri="{FF2B5EF4-FFF2-40B4-BE49-F238E27FC236}">
                <a16:creationId xmlns:a16="http://schemas.microsoft.com/office/drawing/2014/main" id="{381CE8DE-F6F7-77B5-4421-D76E6F885B05}"/>
              </a:ext>
            </a:extLst>
          </p:cNvPr>
          <p:cNvGraphicFramePr/>
          <p:nvPr>
            <p:extLst>
              <p:ext uri="{D42A27DB-BD31-4B8C-83A1-F6EECF244321}">
                <p14:modId xmlns:p14="http://schemas.microsoft.com/office/powerpoint/2010/main" val="2927404241"/>
              </p:ext>
            </p:extLst>
          </p:nvPr>
        </p:nvGraphicFramePr>
        <p:xfrm>
          <a:off x="1135191" y="4499416"/>
          <a:ext cx="2710773" cy="5364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7" name="Diagram 16">
            <a:extLst>
              <a:ext uri="{FF2B5EF4-FFF2-40B4-BE49-F238E27FC236}">
                <a16:creationId xmlns:a16="http://schemas.microsoft.com/office/drawing/2014/main" id="{79E48482-D4F1-0232-A7BE-E2D7D30BF6BB}"/>
              </a:ext>
            </a:extLst>
          </p:cNvPr>
          <p:cNvGraphicFramePr/>
          <p:nvPr>
            <p:extLst>
              <p:ext uri="{D42A27DB-BD31-4B8C-83A1-F6EECF244321}">
                <p14:modId xmlns:p14="http://schemas.microsoft.com/office/powerpoint/2010/main" val="2967287498"/>
              </p:ext>
            </p:extLst>
          </p:nvPr>
        </p:nvGraphicFramePr>
        <p:xfrm>
          <a:off x="1135191" y="5062291"/>
          <a:ext cx="2710773" cy="53645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903386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B982E-B587-EAC8-12DE-954D4E3EA1F2}"/>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7E3E58A-BC43-BEC4-E545-284249FAB2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11" name="think-cell data - do not delete" hidden="1">
                        <a:extLst>
                          <a:ext uri="{FF2B5EF4-FFF2-40B4-BE49-F238E27FC236}">
                            <a16:creationId xmlns:a16="http://schemas.microsoft.com/office/drawing/2014/main" id="{17E3E58A-BC43-BEC4-E545-284249FAB2A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4" name="Table 3">
            <a:extLst>
              <a:ext uri="{FF2B5EF4-FFF2-40B4-BE49-F238E27FC236}">
                <a16:creationId xmlns:a16="http://schemas.microsoft.com/office/drawing/2014/main" id="{764760C6-0000-D5B7-DC71-34AB334C5CE4}"/>
              </a:ext>
            </a:extLst>
          </p:cNvPr>
          <p:cNvGraphicFramePr>
            <a:graphicFrameLocks noGrp="1"/>
          </p:cNvGraphicFramePr>
          <p:nvPr>
            <p:extLst>
              <p:ext uri="{D42A27DB-BD31-4B8C-83A1-F6EECF244321}">
                <p14:modId xmlns:p14="http://schemas.microsoft.com/office/powerpoint/2010/main" val="193080757"/>
              </p:ext>
            </p:extLst>
          </p:nvPr>
        </p:nvGraphicFramePr>
        <p:xfrm>
          <a:off x="225287" y="1224471"/>
          <a:ext cx="5313867" cy="1331226"/>
        </p:xfrm>
        <a:graphic>
          <a:graphicData uri="http://schemas.openxmlformats.org/drawingml/2006/table">
            <a:tbl>
              <a:tblPr firstRow="1" bandRow="1">
                <a:tableStyleId>{5C22544A-7EE6-4342-B048-85BDC9FD1C3A}</a:tableStyleId>
              </a:tblPr>
              <a:tblGrid>
                <a:gridCol w="5313867">
                  <a:extLst>
                    <a:ext uri="{9D8B030D-6E8A-4147-A177-3AD203B41FA5}">
                      <a16:colId xmlns:a16="http://schemas.microsoft.com/office/drawing/2014/main" val="1349720686"/>
                    </a:ext>
                  </a:extLst>
                </a:gridCol>
              </a:tblGrid>
              <a:tr h="264426">
                <a:tc>
                  <a:txBody>
                    <a:bodyPr/>
                    <a:lstStyle/>
                    <a:p>
                      <a:r>
                        <a:rPr lang="en-US" sz="1100" noProof="0" dirty="0">
                          <a:latin typeface="Arial" panose="020B0604020202020204" pitchFamily="34" charset="0"/>
                          <a:cs typeface="Arial" panose="020B0604020202020204" pitchFamily="34" charset="0"/>
                        </a:rPr>
                        <a:t>Objective of the ESRS standard</a:t>
                      </a:r>
                    </a:p>
                  </a:txBody>
                  <a:tcPr/>
                </a:tc>
                <a:extLst>
                  <a:ext uri="{0D108BD9-81ED-4DB2-BD59-A6C34878D82A}">
                    <a16:rowId xmlns:a16="http://schemas.microsoft.com/office/drawing/2014/main" val="760453741"/>
                  </a:ext>
                </a:extLst>
              </a:tr>
              <a:tr h="863554">
                <a:tc>
                  <a:txBody>
                    <a:bodyPr/>
                    <a:lstStyle/>
                    <a:p>
                      <a:pPr marL="171450" indent="-171450">
                        <a:buFontTx/>
                        <a:buChar char="-"/>
                      </a:pPr>
                      <a:r>
                        <a:rPr lang="en-US" sz="800" dirty="0">
                          <a:latin typeface="Arial" panose="020B0604020202020204" pitchFamily="34" charset="0"/>
                          <a:cs typeface="Arial" panose="020B0604020202020204" pitchFamily="34" charset="0"/>
                        </a:rPr>
                        <a:t>How the undertaking affects its </a:t>
                      </a:r>
                      <a:r>
                        <a:rPr lang="en-US" sz="800" b="1" dirty="0">
                          <a:latin typeface="Arial" panose="020B0604020202020204" pitchFamily="34" charset="0"/>
                          <a:cs typeface="Arial" panose="020B0604020202020204" pitchFamily="34" charset="0"/>
                        </a:rPr>
                        <a:t>own workforce</a:t>
                      </a:r>
                      <a:r>
                        <a:rPr lang="en-US" sz="800" dirty="0">
                          <a:latin typeface="Arial" panose="020B0604020202020204" pitchFamily="34" charset="0"/>
                          <a:cs typeface="Arial" panose="020B0604020202020204" pitchFamily="34" charset="0"/>
                        </a:rPr>
                        <a:t>, in terms of material positive and negative actual or potential impacts</a:t>
                      </a:r>
                    </a:p>
                    <a:p>
                      <a:pPr marL="171450" indent="-171450">
                        <a:buFontTx/>
                        <a:buChar char="-"/>
                      </a:pPr>
                      <a:r>
                        <a:rPr lang="en-US" sz="800" dirty="0">
                          <a:latin typeface="Arial" panose="020B0604020202020204" pitchFamily="34" charset="0"/>
                          <a:cs typeface="Arial" panose="020B0604020202020204" pitchFamily="34" charset="0"/>
                        </a:rPr>
                        <a:t>Any </a:t>
                      </a:r>
                      <a:r>
                        <a:rPr lang="en-US" sz="800" b="1" dirty="0">
                          <a:latin typeface="Arial" panose="020B0604020202020204" pitchFamily="34" charset="0"/>
                          <a:cs typeface="Arial" panose="020B0604020202020204" pitchFamily="34" charset="0"/>
                        </a:rPr>
                        <a:t>actions</a:t>
                      </a:r>
                      <a:r>
                        <a:rPr lang="en-US" sz="800" dirty="0">
                          <a:latin typeface="Arial" panose="020B0604020202020204" pitchFamily="34" charset="0"/>
                          <a:cs typeface="Arial" panose="020B0604020202020204" pitchFamily="34" charset="0"/>
                        </a:rPr>
                        <a:t> taken, and the result of such actions, to prevent, mitigate or remediate actual or potential negative impacts, and to address risks and opportunities</a:t>
                      </a:r>
                    </a:p>
                    <a:p>
                      <a:pPr marL="171450" indent="-171450">
                        <a:buFontTx/>
                        <a:buChar char="-"/>
                      </a:pPr>
                      <a:r>
                        <a:rPr lang="en-US" sz="800" dirty="0">
                          <a:latin typeface="Arial" panose="020B0604020202020204" pitchFamily="34" charset="0"/>
                          <a:cs typeface="Arial" panose="020B0604020202020204" pitchFamily="34" charset="0"/>
                        </a:rPr>
                        <a:t>The nature, type and extent of the undertaking’s material risks and opportunities related to its impacts and </a:t>
                      </a:r>
                      <a:r>
                        <a:rPr lang="en-US" sz="800" b="1" dirty="0">
                          <a:latin typeface="Arial" panose="020B0604020202020204" pitchFamily="34" charset="0"/>
                          <a:cs typeface="Arial" panose="020B0604020202020204" pitchFamily="34" charset="0"/>
                        </a:rPr>
                        <a:t>dependencies</a:t>
                      </a:r>
                      <a:r>
                        <a:rPr lang="en-US" sz="800" dirty="0">
                          <a:latin typeface="Arial" panose="020B0604020202020204" pitchFamily="34" charset="0"/>
                          <a:cs typeface="Arial" panose="020B0604020202020204" pitchFamily="34" charset="0"/>
                        </a:rPr>
                        <a:t> on its own workforce, and how the undertaking manages them</a:t>
                      </a:r>
                    </a:p>
                    <a:p>
                      <a:pPr marL="171450" indent="-171450">
                        <a:buFontTx/>
                        <a:buChar char="-"/>
                      </a:pPr>
                      <a:r>
                        <a:rPr lang="en-US" sz="800" dirty="0">
                          <a:latin typeface="Arial" panose="020B0604020202020204" pitchFamily="34" charset="0"/>
                          <a:cs typeface="Arial" panose="020B0604020202020204" pitchFamily="34" charset="0"/>
                        </a:rPr>
                        <a:t>The </a:t>
                      </a:r>
                      <a:r>
                        <a:rPr lang="en-US" sz="800" b="1" dirty="0">
                          <a:latin typeface="Arial" panose="020B0604020202020204" pitchFamily="34" charset="0"/>
                          <a:cs typeface="Arial" panose="020B0604020202020204" pitchFamily="34" charset="0"/>
                        </a:rPr>
                        <a:t>financial effects </a:t>
                      </a:r>
                      <a:r>
                        <a:rPr lang="en-US" sz="800" dirty="0">
                          <a:latin typeface="Arial" panose="020B0604020202020204" pitchFamily="34" charset="0"/>
                          <a:cs typeface="Arial" panose="020B0604020202020204" pitchFamily="34" charset="0"/>
                        </a:rPr>
                        <a:t>on the undertaking over the short-, medium- and long-term of material risks and opportunities arising from the undertaking’s impacts and dependencies on its own workforce</a:t>
                      </a:r>
                    </a:p>
                  </a:txBody>
                  <a:tcPr>
                    <a:noFill/>
                  </a:tcPr>
                </a:tc>
                <a:extLst>
                  <a:ext uri="{0D108BD9-81ED-4DB2-BD59-A6C34878D82A}">
                    <a16:rowId xmlns:a16="http://schemas.microsoft.com/office/drawing/2014/main" val="450440453"/>
                  </a:ext>
                </a:extLst>
              </a:tr>
            </a:tbl>
          </a:graphicData>
        </a:graphic>
      </p:graphicFrame>
      <p:graphicFrame>
        <p:nvGraphicFramePr>
          <p:cNvPr id="6" name="Table 5">
            <a:extLst>
              <a:ext uri="{FF2B5EF4-FFF2-40B4-BE49-F238E27FC236}">
                <a16:creationId xmlns:a16="http://schemas.microsoft.com/office/drawing/2014/main" id="{DEF77C72-D17B-8BCA-99C2-B7E95B3D2737}"/>
              </a:ext>
            </a:extLst>
          </p:cNvPr>
          <p:cNvGraphicFramePr>
            <a:graphicFrameLocks noGrp="1"/>
          </p:cNvGraphicFramePr>
          <p:nvPr>
            <p:extLst>
              <p:ext uri="{D42A27DB-BD31-4B8C-83A1-F6EECF244321}">
                <p14:modId xmlns:p14="http://schemas.microsoft.com/office/powerpoint/2010/main" val="1215056965"/>
              </p:ext>
            </p:extLst>
          </p:nvPr>
        </p:nvGraphicFramePr>
        <p:xfrm>
          <a:off x="5679831" y="1224471"/>
          <a:ext cx="5706207" cy="5037112"/>
        </p:xfrm>
        <a:graphic>
          <a:graphicData uri="http://schemas.openxmlformats.org/drawingml/2006/table">
            <a:tbl>
              <a:tblPr firstRow="1" bandRow="1">
                <a:tableStyleId>{5C22544A-7EE6-4342-B048-85BDC9FD1C3A}</a:tableStyleId>
              </a:tblPr>
              <a:tblGrid>
                <a:gridCol w="1902069">
                  <a:extLst>
                    <a:ext uri="{9D8B030D-6E8A-4147-A177-3AD203B41FA5}">
                      <a16:colId xmlns:a16="http://schemas.microsoft.com/office/drawing/2014/main" val="1349720686"/>
                    </a:ext>
                  </a:extLst>
                </a:gridCol>
                <a:gridCol w="1902069">
                  <a:extLst>
                    <a:ext uri="{9D8B030D-6E8A-4147-A177-3AD203B41FA5}">
                      <a16:colId xmlns:a16="http://schemas.microsoft.com/office/drawing/2014/main" val="3139393450"/>
                    </a:ext>
                  </a:extLst>
                </a:gridCol>
                <a:gridCol w="1902069">
                  <a:extLst>
                    <a:ext uri="{9D8B030D-6E8A-4147-A177-3AD203B41FA5}">
                      <a16:colId xmlns:a16="http://schemas.microsoft.com/office/drawing/2014/main" val="3186556496"/>
                    </a:ext>
                  </a:extLst>
                </a:gridCol>
              </a:tblGrid>
              <a:tr h="249358">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dirty="0">
                          <a:latin typeface="Arial" panose="020B0604020202020204" pitchFamily="34" charset="0"/>
                          <a:cs typeface="Arial" panose="020B0604020202020204" pitchFamily="34" charset="0"/>
                        </a:rPr>
                        <a:t> </a:t>
                      </a:r>
                      <a:r>
                        <a:rPr lang="en-US" sz="1100" noProof="0" dirty="0">
                          <a:latin typeface="Arial" panose="020B0604020202020204" pitchFamily="34" charset="0"/>
                          <a:cs typeface="Arial" panose="020B0604020202020204" pitchFamily="34" charset="0"/>
                        </a:rPr>
                        <a:t>Qualitative assessment of materiality - IRO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760453741"/>
                  </a:ext>
                </a:extLst>
              </a:tr>
              <a:tr h="1421340">
                <a:tc gridSpan="3">
                  <a:txBody>
                    <a:bodyPr/>
                    <a:lstStyle/>
                    <a:p>
                      <a:r>
                        <a:rPr lang="en-US" sz="800" i="0" kern="1200" dirty="0">
                          <a:solidFill>
                            <a:schemeClr val="dk1"/>
                          </a:solidFill>
                          <a:latin typeface="Arial" panose="020B0604020202020204" pitchFamily="34" charset="0"/>
                          <a:ea typeface="+mn-ea"/>
                          <a:cs typeface="Arial" panose="020B0604020202020204" pitchFamily="34" charset="0"/>
                        </a:rPr>
                        <a:t>Our employees are our most important resource and everyone at Goodtech should experience that we have a safe working environment, free from harassment, discrimination and other unwanted conditions.</a:t>
                      </a:r>
                      <a:endParaRPr lang="nb-NO" sz="800" i="0" kern="1200" dirty="0">
                        <a:solidFill>
                          <a:schemeClr val="dk1"/>
                        </a:solidFill>
                        <a:latin typeface="Arial" panose="020B0604020202020204" pitchFamily="34" charset="0"/>
                        <a:ea typeface="+mn-ea"/>
                        <a:cs typeface="Arial" panose="020B0604020202020204" pitchFamily="34" charset="0"/>
                      </a:endParaRPr>
                    </a:p>
                    <a:p>
                      <a:endParaRPr lang="en-US" sz="800" i="0" kern="1200" dirty="0">
                        <a:solidFill>
                          <a:schemeClr val="dk1"/>
                        </a:solidFill>
                        <a:latin typeface="Arial" panose="020B0604020202020204" pitchFamily="34" charset="0"/>
                        <a:ea typeface="+mn-ea"/>
                        <a:cs typeface="Arial" panose="020B0604020202020204" pitchFamily="34" charset="0"/>
                      </a:endParaRPr>
                    </a:p>
                    <a:p>
                      <a:r>
                        <a:rPr lang="en-US" sz="800" i="0" kern="1200" dirty="0">
                          <a:solidFill>
                            <a:schemeClr val="dk1"/>
                          </a:solidFill>
                          <a:latin typeface="Arial" panose="020B0604020202020204" pitchFamily="34" charset="0"/>
                          <a:ea typeface="+mn-ea"/>
                          <a:cs typeface="Arial" panose="020B0604020202020204" pitchFamily="34" charset="0"/>
                        </a:rPr>
                        <a:t>Goodtech is highly dependent on its own workforce in the performance of its business activities. The degree of impact is also significant within all subcategories under the topic and is followed up through several different tools, such as Great Place To Work certification, performance appraisals, training programs, etc., to name a few.</a:t>
                      </a:r>
                      <a:endParaRPr lang="nb-NO" sz="800" i="0" kern="1200" dirty="0">
                        <a:solidFill>
                          <a:schemeClr val="dk1"/>
                        </a:solidFill>
                        <a:latin typeface="Arial" panose="020B0604020202020204" pitchFamily="34" charset="0"/>
                        <a:ea typeface="+mn-ea"/>
                        <a:cs typeface="Arial" panose="020B0604020202020204" pitchFamily="34" charset="0"/>
                      </a:endParaRPr>
                    </a:p>
                    <a:p>
                      <a:endParaRPr lang="nb-NO" sz="800" i="0" kern="1200" dirty="0">
                        <a:solidFill>
                          <a:schemeClr val="dk1"/>
                        </a:solidFill>
                        <a:latin typeface="Arial" panose="020B0604020202020204" pitchFamily="34" charset="0"/>
                        <a:ea typeface="+mn-ea"/>
                        <a:cs typeface="Arial" panose="020B0604020202020204" pitchFamily="34" charset="0"/>
                      </a:endParaRPr>
                    </a:p>
                    <a:p>
                      <a:r>
                        <a:rPr lang="en-US" sz="800" i="0" kern="1200" dirty="0">
                          <a:solidFill>
                            <a:schemeClr val="dk1"/>
                          </a:solidFill>
                          <a:latin typeface="Arial" panose="020B0604020202020204" pitchFamily="34" charset="0"/>
                          <a:ea typeface="+mn-ea"/>
                          <a:cs typeface="Arial" panose="020B0604020202020204" pitchFamily="34" charset="0"/>
                        </a:rPr>
                        <a:t>Employees' working conditions are crucial for Goodtech to be able to succeed with strategic initiatives and further growth. Our highest priority is to protect our employees and others affected by our activities against occupational accidents and personal injuries. A working environment that is both safe and health-promoting will contribute to lower sick leave, lower turnover, fewer injuries and high-quality deliveries. During 2024, the company has invested in HR capacity to ensure a further close follow up and preventive approach.</a:t>
                      </a:r>
                      <a:endParaRPr lang="nb-NO" sz="800" i="0" kern="1200" dirty="0">
                        <a:solidFill>
                          <a:schemeClr val="dk1"/>
                        </a:solidFill>
                        <a:latin typeface="Arial" panose="020B0604020202020204" pitchFamily="34" charset="0"/>
                        <a:ea typeface="+mn-ea"/>
                        <a:cs typeface="Arial" panose="020B0604020202020204" pitchFamily="34" charset="0"/>
                      </a:endParaRPr>
                    </a:p>
                    <a:p>
                      <a:endParaRPr lang="nb-NO" sz="800" kern="1200" dirty="0">
                        <a:solidFill>
                          <a:schemeClr val="dk1"/>
                        </a:solidFill>
                        <a:latin typeface="Arial" panose="020B0604020202020204" pitchFamily="34" charset="0"/>
                        <a:ea typeface="+mn-ea"/>
                        <a:cs typeface="Arial" panose="020B0604020202020204" pitchFamily="34" charset="0"/>
                      </a:endParaRPr>
                    </a:p>
                    <a:p>
                      <a:r>
                        <a:rPr lang="en-US" sz="800" b="1" u="sng" kern="1200" noProof="0" dirty="0">
                          <a:solidFill>
                            <a:schemeClr val="dk1"/>
                          </a:solidFill>
                          <a:latin typeface="Arial" panose="020B0604020202020204" pitchFamily="34" charset="0"/>
                          <a:ea typeface="+mn-ea"/>
                          <a:cs typeface="Arial" panose="020B0604020202020204" pitchFamily="34" charset="0"/>
                        </a:rPr>
                        <a:t>Impact materiality</a:t>
                      </a:r>
                    </a:p>
                    <a:p>
                      <a:r>
                        <a:rPr lang="en-US" sz="800" b="1" kern="1200" noProof="0" dirty="0">
                          <a:solidFill>
                            <a:schemeClr val="dk1"/>
                          </a:solidFill>
                          <a:latin typeface="Arial" panose="020B0604020202020204" pitchFamily="34" charset="0"/>
                          <a:ea typeface="+mn-ea"/>
                          <a:cs typeface="Arial" panose="020B0604020202020204" pitchFamily="34" charset="0"/>
                        </a:rPr>
                        <a:t>Negative impact:</a:t>
                      </a:r>
                    </a:p>
                    <a:p>
                      <a:r>
                        <a:rPr lang="en-US" sz="800" b="0" i="0" kern="1200" dirty="0">
                          <a:solidFill>
                            <a:schemeClr val="tx1"/>
                          </a:solidFill>
                          <a:latin typeface="Arial" panose="020B0604020202020204" pitchFamily="34" charset="0"/>
                          <a:ea typeface="+mn-ea"/>
                          <a:cs typeface="Arial" panose="020B0604020202020204" pitchFamily="34" charset="0"/>
                        </a:rPr>
                        <a:t>No negative impact identified in Goodtech's value chain, but there is a risk of negative impact on its own employees through lack of follow-up of measures to avoid discrimination and harassment.</a:t>
                      </a:r>
                    </a:p>
                    <a:p>
                      <a:endParaRPr lang="nb-NO" sz="800" b="0" i="1" kern="1200" dirty="0">
                        <a:solidFill>
                          <a:schemeClr val="tx1"/>
                        </a:solidFill>
                        <a:latin typeface="Arial" panose="020B0604020202020204" pitchFamily="34" charset="0"/>
                        <a:ea typeface="+mn-ea"/>
                        <a:cs typeface="Arial" panose="020B0604020202020204" pitchFamily="34" charset="0"/>
                      </a:endParaRPr>
                    </a:p>
                    <a:p>
                      <a:r>
                        <a:rPr lang="en-US" sz="800" b="1" kern="1200" noProof="0" dirty="0">
                          <a:solidFill>
                            <a:schemeClr val="dk1"/>
                          </a:solidFill>
                          <a:latin typeface="Arial" panose="020B0604020202020204" pitchFamily="34" charset="0"/>
                          <a:ea typeface="+mn-ea"/>
                          <a:cs typeface="Arial" panose="020B0604020202020204" pitchFamily="34" charset="0"/>
                        </a:rPr>
                        <a:t>Positive impact:</a:t>
                      </a:r>
                    </a:p>
                    <a:p>
                      <a:r>
                        <a:rPr lang="en-US" sz="800" b="0" i="0" kern="1200" dirty="0">
                          <a:solidFill>
                            <a:schemeClr val="tx1"/>
                          </a:solidFill>
                          <a:latin typeface="Arial" panose="020B0604020202020204" pitchFamily="34" charset="0"/>
                          <a:ea typeface="+mn-ea"/>
                          <a:cs typeface="Arial" panose="020B0604020202020204" pitchFamily="34" charset="0"/>
                        </a:rPr>
                        <a:t>Potential positive impact on employees through performance reviews, career opportunities, training programs, GPTW surveys and through programs that promote diversity and equality.</a:t>
                      </a:r>
                    </a:p>
                    <a:p>
                      <a:endParaRPr lang="nb-NO" sz="800" b="0" kern="1200" dirty="0">
                        <a:solidFill>
                          <a:srgbClr val="FF0000"/>
                        </a:solidFill>
                        <a:latin typeface="Arial" panose="020B0604020202020204" pitchFamily="34" charset="0"/>
                        <a:ea typeface="+mn-ea"/>
                        <a:cs typeface="Arial" panose="020B0604020202020204" pitchFamily="34" charset="0"/>
                      </a:endParaRPr>
                    </a:p>
                    <a:p>
                      <a:r>
                        <a:rPr lang="en-US" sz="800" b="1" u="sng" kern="1200" noProof="0" dirty="0">
                          <a:solidFill>
                            <a:schemeClr val="dk1"/>
                          </a:solidFill>
                          <a:latin typeface="Arial" panose="020B0604020202020204" pitchFamily="34" charset="0"/>
                          <a:ea typeface="+mn-ea"/>
                          <a:cs typeface="Arial" panose="020B0604020202020204" pitchFamily="34" charset="0"/>
                        </a:rPr>
                        <a:t>Financial materiality</a:t>
                      </a:r>
                    </a:p>
                    <a:p>
                      <a:r>
                        <a:rPr lang="nb-NO" sz="800" b="1" kern="1200" dirty="0">
                          <a:solidFill>
                            <a:schemeClr val="dk1"/>
                          </a:solidFill>
                          <a:latin typeface="Arial" panose="020B0604020202020204" pitchFamily="34" charset="0"/>
                          <a:ea typeface="+mn-ea"/>
                          <a:cs typeface="Arial" panose="020B0604020202020204" pitchFamily="34" charset="0"/>
                        </a:rPr>
                        <a:t>Risk:</a:t>
                      </a:r>
                    </a:p>
                    <a:p>
                      <a:r>
                        <a:rPr lang="en-US" sz="800" b="0" i="0" kern="1200" dirty="0">
                          <a:solidFill>
                            <a:schemeClr val="tx1"/>
                          </a:solidFill>
                          <a:latin typeface="Arial" panose="020B0604020202020204" pitchFamily="34" charset="0"/>
                          <a:ea typeface="+mn-ea"/>
                          <a:cs typeface="Arial" panose="020B0604020202020204" pitchFamily="34" charset="0"/>
                        </a:rPr>
                        <a:t>Risk of reputational damage if a lack of handling of diversity and equal opportunities is revealed in Goodtech's own operations. This also includes the risk of employees leaving and the associated challenges with new hires and continuity of competence. Serious personal injuries and negative HSE statistics over time will have a negative impact on both the company's reputation for new employees, as well as lost opportunities for new projects and assignments.</a:t>
                      </a:r>
                    </a:p>
                    <a:p>
                      <a:endParaRPr lang="nb-NO" sz="800" b="0" i="1" kern="1200" dirty="0">
                        <a:solidFill>
                          <a:schemeClr val="tx1"/>
                        </a:solidFill>
                        <a:latin typeface="Arial" panose="020B0604020202020204" pitchFamily="34" charset="0"/>
                        <a:ea typeface="+mn-ea"/>
                        <a:cs typeface="Arial" panose="020B0604020202020204" pitchFamily="34" charset="0"/>
                      </a:endParaRPr>
                    </a:p>
                    <a:p>
                      <a:r>
                        <a:rPr lang="en-US" sz="800" b="1" kern="1200" noProof="0" dirty="0">
                          <a:solidFill>
                            <a:schemeClr val="dk1"/>
                          </a:solidFill>
                          <a:latin typeface="Arial" panose="020B0604020202020204" pitchFamily="34" charset="0"/>
                          <a:ea typeface="+mn-ea"/>
                          <a:cs typeface="Arial" panose="020B0604020202020204" pitchFamily="34" charset="0"/>
                        </a:rPr>
                        <a:t>Opportunity:</a:t>
                      </a:r>
                    </a:p>
                    <a:p>
                      <a:r>
                        <a:rPr lang="en-US" sz="800" b="0" i="0" kern="1200" dirty="0">
                          <a:solidFill>
                            <a:schemeClr val="tx1"/>
                          </a:solidFill>
                          <a:latin typeface="Arial" panose="020B0604020202020204" pitchFamily="34" charset="0"/>
                          <a:ea typeface="+mn-ea"/>
                          <a:cs typeface="Arial" panose="020B0604020202020204" pitchFamily="34" charset="0"/>
                        </a:rPr>
                        <a:t>Goodtech is a competence-driven company that will achieve growth and solidity by preserving and further developing employee competence, as well as by ensuring a responsible and positive working environment based on respect, equal treatment and diversity.</a:t>
                      </a:r>
                      <a:endParaRPr lang="nb-NO" sz="800" b="0" kern="1200" dirty="0">
                        <a:solidFill>
                          <a:srgbClr val="FF0000"/>
                        </a:solidFill>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450440453"/>
                  </a:ext>
                </a:extLst>
              </a:tr>
              <a:tr h="331616">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Impact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Risk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Opportunities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30729003"/>
                  </a:ext>
                </a:extLst>
              </a:tr>
              <a:tr h="331616">
                <a:tc>
                  <a:txBody>
                    <a:bodyPr/>
                    <a:lstStyle/>
                    <a:p>
                      <a:pPr algn="ctr"/>
                      <a:r>
                        <a:rPr lang="nb-NO" sz="900" kern="1200" dirty="0">
                          <a:solidFill>
                            <a:schemeClr val="dk1"/>
                          </a:solidFill>
                          <a:latin typeface="Arial" panose="020B0604020202020204" pitchFamily="34" charset="0"/>
                          <a:ea typeface="+mn-ea"/>
                          <a:cs typeface="Arial" panose="020B0604020202020204" pitchFamily="34" charset="0"/>
                        </a:rPr>
                        <a:t>High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pPr algn="ctr"/>
                      <a:r>
                        <a:rPr lang="nb-NO" sz="900" kern="1200" dirty="0">
                          <a:solidFill>
                            <a:schemeClr val="dk1"/>
                          </a:solidFill>
                          <a:latin typeface="Arial" panose="020B0604020202020204" pitchFamily="34" charset="0"/>
                          <a:ea typeface="+mn-ea"/>
                          <a:cs typeface="Arial" panose="020B0604020202020204" pitchFamily="34" charset="0"/>
                        </a:rPr>
                        <a:t>Medium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nb-NO" sz="900" kern="1200" dirty="0">
                          <a:solidFill>
                            <a:schemeClr val="tx1"/>
                          </a:solidFill>
                          <a:latin typeface="Arial" panose="020B0604020202020204" pitchFamily="34" charset="0"/>
                          <a:ea typeface="+mn-ea"/>
                          <a:cs typeface="Arial" panose="020B0604020202020204" pitchFamily="34" charset="0"/>
                        </a:rPr>
                        <a:t>Medium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61419876"/>
                  </a:ext>
                </a:extLst>
              </a:tr>
            </a:tbl>
          </a:graphicData>
        </a:graphic>
      </p:graphicFrame>
      <p:graphicFrame>
        <p:nvGraphicFramePr>
          <p:cNvPr id="7" name="Table 6">
            <a:extLst>
              <a:ext uri="{FF2B5EF4-FFF2-40B4-BE49-F238E27FC236}">
                <a16:creationId xmlns:a16="http://schemas.microsoft.com/office/drawing/2014/main" id="{0417B44B-C1AE-4EF3-546F-7F99375DA064}"/>
              </a:ext>
            </a:extLst>
          </p:cNvPr>
          <p:cNvGraphicFramePr>
            <a:graphicFrameLocks noGrp="1"/>
          </p:cNvGraphicFramePr>
          <p:nvPr>
            <p:extLst>
              <p:ext uri="{D42A27DB-BD31-4B8C-83A1-F6EECF244321}">
                <p14:modId xmlns:p14="http://schemas.microsoft.com/office/powerpoint/2010/main" val="3756937817"/>
              </p:ext>
            </p:extLst>
          </p:nvPr>
        </p:nvGraphicFramePr>
        <p:xfrm>
          <a:off x="225287" y="3522047"/>
          <a:ext cx="5313868" cy="1981200"/>
        </p:xfrm>
        <a:graphic>
          <a:graphicData uri="http://schemas.openxmlformats.org/drawingml/2006/table">
            <a:tbl>
              <a:tblPr firstRow="1" bandRow="1">
                <a:tableStyleId>{5C22544A-7EE6-4342-B048-85BDC9FD1C3A}</a:tableStyleId>
              </a:tblPr>
              <a:tblGrid>
                <a:gridCol w="907774">
                  <a:extLst>
                    <a:ext uri="{9D8B030D-6E8A-4147-A177-3AD203B41FA5}">
                      <a16:colId xmlns:a16="http://schemas.microsoft.com/office/drawing/2014/main" val="1349720686"/>
                    </a:ext>
                  </a:extLst>
                </a:gridCol>
                <a:gridCol w="2751082">
                  <a:extLst>
                    <a:ext uri="{9D8B030D-6E8A-4147-A177-3AD203B41FA5}">
                      <a16:colId xmlns:a16="http://schemas.microsoft.com/office/drawing/2014/main" val="3302607602"/>
                    </a:ext>
                  </a:extLst>
                </a:gridCol>
                <a:gridCol w="590679">
                  <a:extLst>
                    <a:ext uri="{9D8B030D-6E8A-4147-A177-3AD203B41FA5}">
                      <a16:colId xmlns:a16="http://schemas.microsoft.com/office/drawing/2014/main" val="3301349293"/>
                    </a:ext>
                  </a:extLst>
                </a:gridCol>
                <a:gridCol w="519453">
                  <a:extLst>
                    <a:ext uri="{9D8B030D-6E8A-4147-A177-3AD203B41FA5}">
                      <a16:colId xmlns:a16="http://schemas.microsoft.com/office/drawing/2014/main" val="471191148"/>
                    </a:ext>
                  </a:extLst>
                </a:gridCol>
                <a:gridCol w="544880">
                  <a:extLst>
                    <a:ext uri="{9D8B030D-6E8A-4147-A177-3AD203B41FA5}">
                      <a16:colId xmlns:a16="http://schemas.microsoft.com/office/drawing/2014/main" val="3855306795"/>
                    </a:ext>
                  </a:extLst>
                </a:gridCol>
              </a:tblGrid>
              <a:tr h="242130">
                <a:tc gridSpan="5">
                  <a:txBody>
                    <a:bodyPr/>
                    <a:lstStyle/>
                    <a:p>
                      <a:r>
                        <a:rPr lang="en-US" sz="1100" noProof="0" dirty="0">
                          <a:latin typeface="Arial" panose="020B0604020202020204" pitchFamily="34" charset="0"/>
                          <a:cs typeface="Arial" panose="020B0604020202020204" pitchFamily="34" charset="0"/>
                        </a:rPr>
                        <a:t>Where in the value chain is this topic relevant for Goodtech?</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sz="1400" dirty="0">
                        <a:latin typeface="Arial" panose="020B0604020202020204" pitchFamily="34" charset="0"/>
                        <a:cs typeface="Arial" panose="020B0604020202020204" pitchFamily="34" charset="0"/>
                      </a:endParaRPr>
                    </a:p>
                  </a:txBody>
                  <a:tcPr/>
                </a:tc>
                <a:tc hMerge="1">
                  <a:txBody>
                    <a:bodyPr/>
                    <a:lstStyle/>
                    <a:p>
                      <a:endParaRPr lang="nb-NO" sz="1400" dirty="0">
                        <a:latin typeface="Arial" panose="020B0604020202020204" pitchFamily="34" charset="0"/>
                        <a:cs typeface="Arial" panose="020B0604020202020204" pitchFamily="34" charset="0"/>
                      </a:endParaRPr>
                    </a:p>
                  </a:txBody>
                  <a:tcPr/>
                </a:tc>
                <a:tc hMerge="1">
                  <a:txBody>
                    <a:bodyPr/>
                    <a:lstStyle/>
                    <a:p>
                      <a:endParaRPr lang="nb-NO" sz="1200" dirty="0">
                        <a:latin typeface="Arial" panose="020B0604020202020204" pitchFamily="34" charset="0"/>
                        <a:cs typeface="Arial" panose="020B0604020202020204" pitchFamily="34" charset="0"/>
                      </a:endParaRPr>
                    </a:p>
                  </a:txBody>
                  <a:tcPr/>
                </a:tc>
                <a:tc hMerge="1">
                  <a:txBody>
                    <a:bodyPr/>
                    <a:lstStyle/>
                    <a:p>
                      <a:endParaRPr lang="nb-NO"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60453741"/>
                  </a:ext>
                </a:extLst>
              </a:tr>
              <a:tr h="217917">
                <a:tc>
                  <a:txBody>
                    <a:bodyPr/>
                    <a:lstStyle/>
                    <a:p>
                      <a:pPr algn="ctr"/>
                      <a:r>
                        <a:rPr lang="en-US" sz="900" noProof="0" dirty="0">
                          <a:latin typeface="Arial" panose="020B0604020202020204" pitchFamily="34" charset="0"/>
                          <a:cs typeface="Arial" panose="020B0604020202020204" pitchFamily="34" charset="0"/>
                        </a:rPr>
                        <a:t>Sub-topic</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Value chain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I</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50440453"/>
                  </a:ext>
                </a:extLst>
              </a:tr>
              <a:tr h="217917">
                <a:tc>
                  <a:txBody>
                    <a:bodyPr/>
                    <a:lstStyle/>
                    <a:p>
                      <a:endParaRPr lang="en-US" sz="800" noProof="0" dirty="0">
                        <a:latin typeface="Arial" panose="020B0604020202020204" pitchFamily="34" charset="0"/>
                        <a:cs typeface="Arial" panose="020B0604020202020204" pitchFamily="34" charset="0"/>
                      </a:endParaRPr>
                    </a:p>
                    <a:p>
                      <a:r>
                        <a:rPr lang="en-US" sz="800" noProof="0" dirty="0">
                          <a:latin typeface="Arial" panose="020B0604020202020204" pitchFamily="34" charset="0"/>
                          <a:cs typeface="Arial" panose="020B0604020202020204" pitchFamily="34" charset="0"/>
                        </a:rPr>
                        <a:t>Working conditions</a:t>
                      </a:r>
                    </a:p>
                    <a:p>
                      <a:endParaRPr lang="en-US" sz="800" noProof="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9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High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700" noProof="0" dirty="0">
                          <a:latin typeface="Arial" panose="020B0604020202020204" pitchFamily="34" charset="0"/>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ctr"/>
                      <a:r>
                        <a:rPr lang="en-US" sz="700" noProof="0" dirty="0">
                          <a:latin typeface="Arial" panose="020B0604020202020204" pitchFamily="34" charset="0"/>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285195"/>
                  </a:ext>
                </a:extLst>
              </a:tr>
              <a:tr h="217917">
                <a:tc>
                  <a:txBody>
                    <a:bodyPr/>
                    <a:lstStyle/>
                    <a:p>
                      <a:pPr marL="0" algn="l"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Equal treatment and opportunities for all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nb-NO" sz="900" kern="120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High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069698"/>
                  </a:ext>
                </a:extLst>
              </a:tr>
              <a:tr h="295013">
                <a:tc>
                  <a:txBody>
                    <a:bodyPr/>
                    <a:lstStyle/>
                    <a:p>
                      <a:pPr marL="0" algn="l" defTabSz="914400" rtl="0" eaLnBrk="1" latinLnBrk="0" hangingPunct="1"/>
                      <a:r>
                        <a:rPr lang="en-US" sz="800" kern="1200" noProof="0" dirty="0">
                          <a:solidFill>
                            <a:schemeClr val="dk1"/>
                          </a:solidFill>
                          <a:latin typeface="Arial" panose="020B0604020202020204" pitchFamily="34" charset="0"/>
                          <a:ea typeface="+mn-ea"/>
                          <a:cs typeface="Arial" panose="020B0604020202020204" pitchFamily="34" charset="0"/>
                        </a:rPr>
                        <a:t>Other work-related rights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nb-NO" sz="900" kern="120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High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dirty="0">
                          <a:latin typeface="Arial" panose="020B0604020202020204" pitchFamily="34" charset="0"/>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dirty="0">
                          <a:latin typeface="Arial" panose="020B0604020202020204" pitchFamily="34" charset="0"/>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9363238"/>
                  </a:ext>
                </a:extLst>
              </a:tr>
            </a:tbl>
          </a:graphicData>
        </a:graphic>
      </p:graphicFrame>
      <p:sp>
        <p:nvSpPr>
          <p:cNvPr id="14" name="Title 1">
            <a:extLst>
              <a:ext uri="{FF2B5EF4-FFF2-40B4-BE49-F238E27FC236}">
                <a16:creationId xmlns:a16="http://schemas.microsoft.com/office/drawing/2014/main" id="{D6071867-6027-AFB2-AA0D-6002C7196550}"/>
              </a:ext>
            </a:extLst>
          </p:cNvPr>
          <p:cNvSpPr txBox="1">
            <a:spLocks/>
          </p:cNvSpPr>
          <p:nvPr/>
        </p:nvSpPr>
        <p:spPr>
          <a:xfrm>
            <a:off x="225287" y="826185"/>
            <a:ext cx="10702945" cy="396083"/>
          </a:xfrm>
          <a:prstGeom prst="rect">
            <a:avLst/>
          </a:prstGeom>
        </p:spPr>
        <p:txBody>
          <a:bodyPr vert="horz"/>
          <a:lstStyle>
            <a:lvl1pPr algn="l" defTabSz="914400" rtl="0" eaLnBrk="1" latinLnBrk="0" hangingPunct="1">
              <a:lnSpc>
                <a:spcPct val="9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ESRS </a:t>
            </a:r>
            <a:r>
              <a:rPr lang="en-US" dirty="0">
                <a:solidFill>
                  <a:srgbClr val="000000"/>
                </a:solidFill>
                <a:latin typeface="Calibri" panose="020F0502020204030204" pitchFamily="34" charset="0"/>
                <a:cs typeface="Calibri" panose="020F0502020204030204" pitchFamily="34" charset="0"/>
              </a:rPr>
              <a:t>S1</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 Own workforce</a:t>
            </a: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graphicFrame>
        <p:nvGraphicFramePr>
          <p:cNvPr id="5" name="Table 4">
            <a:extLst>
              <a:ext uri="{FF2B5EF4-FFF2-40B4-BE49-F238E27FC236}">
                <a16:creationId xmlns:a16="http://schemas.microsoft.com/office/drawing/2014/main" id="{B42BA4E7-22CD-EF16-CE8D-434E3EE11107}"/>
              </a:ext>
            </a:extLst>
          </p:cNvPr>
          <p:cNvGraphicFramePr>
            <a:graphicFrameLocks noGrp="1"/>
          </p:cNvGraphicFramePr>
          <p:nvPr>
            <p:extLst>
              <p:ext uri="{D42A27DB-BD31-4B8C-83A1-F6EECF244321}">
                <p14:modId xmlns:p14="http://schemas.microsoft.com/office/powerpoint/2010/main" val="2407575010"/>
              </p:ext>
            </p:extLst>
          </p:nvPr>
        </p:nvGraphicFramePr>
        <p:xfrm>
          <a:off x="5711580" y="574372"/>
          <a:ext cx="5674458" cy="525434"/>
        </p:xfrm>
        <a:graphic>
          <a:graphicData uri="http://schemas.openxmlformats.org/drawingml/2006/table">
            <a:tbl>
              <a:tblPr firstRow="1" bandRow="1">
                <a:tableStyleId>{5C22544A-7EE6-4342-B048-85BDC9FD1C3A}</a:tableStyleId>
              </a:tblPr>
              <a:tblGrid>
                <a:gridCol w="5674458">
                  <a:extLst>
                    <a:ext uri="{9D8B030D-6E8A-4147-A177-3AD203B41FA5}">
                      <a16:colId xmlns:a16="http://schemas.microsoft.com/office/drawing/2014/main" val="1349720686"/>
                    </a:ext>
                  </a:extLst>
                </a:gridCol>
              </a:tblGrid>
              <a:tr h="171427">
                <a:tc>
                  <a:txBody>
                    <a:bodyPr/>
                    <a:lstStyle/>
                    <a:p>
                      <a:r>
                        <a:rPr lang="nb-NO" sz="1100" dirty="0">
                          <a:latin typeface="Arial" panose="020B0604020202020204" pitchFamily="34" charset="0"/>
                          <a:cs typeface="Arial" panose="020B0604020202020204" pitchFamily="34" charset="0"/>
                        </a:rPr>
                        <a:t>Sources</a:t>
                      </a:r>
                    </a:p>
                  </a:txBody>
                  <a:tcPr/>
                </a:tc>
                <a:extLst>
                  <a:ext uri="{0D108BD9-81ED-4DB2-BD59-A6C34878D82A}">
                    <a16:rowId xmlns:a16="http://schemas.microsoft.com/office/drawing/2014/main" val="760453741"/>
                  </a:ext>
                </a:extLst>
              </a:tr>
              <a:tr h="266354">
                <a:tc>
                  <a:txBody>
                    <a:bodyPr/>
                    <a:lstStyle/>
                    <a:p>
                      <a:pPr marL="0" indent="0">
                        <a:buFontTx/>
                        <a:buNone/>
                      </a:pPr>
                      <a:r>
                        <a:rPr lang="en-US" sz="800" noProof="0" dirty="0">
                          <a:latin typeface="Arial" panose="020B0604020202020204" pitchFamily="34" charset="0"/>
                          <a:cs typeface="Arial" panose="020B0604020202020204" pitchFamily="34" charset="0"/>
                        </a:rPr>
                        <a:t>GRI Material Assessment 2022, Interview HR, Interested parties' analysis, Corporate risk assessment 2024</a:t>
                      </a:r>
                      <a:endParaRPr lang="nb-NO" sz="8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450440453"/>
                  </a:ext>
                </a:extLst>
              </a:tr>
            </a:tbl>
          </a:graphicData>
        </a:graphic>
      </p:graphicFrame>
      <p:graphicFrame>
        <p:nvGraphicFramePr>
          <p:cNvPr id="9" name="Table 8">
            <a:extLst>
              <a:ext uri="{FF2B5EF4-FFF2-40B4-BE49-F238E27FC236}">
                <a16:creationId xmlns:a16="http://schemas.microsoft.com/office/drawing/2014/main" id="{959CADFE-1EB7-3C11-2B1E-75214E697910}"/>
              </a:ext>
            </a:extLst>
          </p:cNvPr>
          <p:cNvGraphicFramePr>
            <a:graphicFrameLocks noGrp="1"/>
          </p:cNvGraphicFramePr>
          <p:nvPr>
            <p:extLst>
              <p:ext uri="{D42A27DB-BD31-4B8C-83A1-F6EECF244321}">
                <p14:modId xmlns:p14="http://schemas.microsoft.com/office/powerpoint/2010/main" val="3326888659"/>
              </p:ext>
            </p:extLst>
          </p:nvPr>
        </p:nvGraphicFramePr>
        <p:xfrm>
          <a:off x="225287" y="5778525"/>
          <a:ext cx="5313867" cy="617220"/>
        </p:xfrm>
        <a:graphic>
          <a:graphicData uri="http://schemas.openxmlformats.org/drawingml/2006/table">
            <a:tbl>
              <a:tblPr firstRow="1" bandRow="1">
                <a:tableStyleId>{5C22544A-7EE6-4342-B048-85BDC9FD1C3A}</a:tableStyleId>
              </a:tblPr>
              <a:tblGrid>
                <a:gridCol w="5313867">
                  <a:extLst>
                    <a:ext uri="{9D8B030D-6E8A-4147-A177-3AD203B41FA5}">
                      <a16:colId xmlns:a16="http://schemas.microsoft.com/office/drawing/2014/main" val="2680971104"/>
                    </a:ext>
                  </a:extLst>
                </a:gridCol>
              </a:tblGrid>
              <a:tr h="217917">
                <a:tc>
                  <a:txBody>
                    <a:bodyPr/>
                    <a:lstStyle/>
                    <a:p>
                      <a:r>
                        <a:rPr lang="en-US" sz="1050" noProof="0" dirty="0">
                          <a:latin typeface="Arial" panose="020B0604020202020204" pitchFamily="34" charset="0"/>
                          <a:cs typeface="Arial" panose="020B0604020202020204" pitchFamily="34" charset="0"/>
                        </a:rPr>
                        <a:t>Strategic initiatives relevant for the topic</a:t>
                      </a:r>
                    </a:p>
                  </a:txBody>
                  <a:tcPr>
                    <a:solidFill>
                      <a:schemeClr val="accent1"/>
                    </a:solidFill>
                  </a:tcPr>
                </a:tc>
                <a:extLst>
                  <a:ext uri="{0D108BD9-81ED-4DB2-BD59-A6C34878D82A}">
                    <a16:rowId xmlns:a16="http://schemas.microsoft.com/office/drawing/2014/main" val="2264501304"/>
                  </a:ext>
                </a:extLst>
              </a:tr>
              <a:tr h="0">
                <a:tc>
                  <a:txBody>
                    <a:bodyPr/>
                    <a:lstStyle/>
                    <a:p>
                      <a:pPr marL="171450" indent="-171450">
                        <a:buFont typeface="Arial" panose="020B0604020202020204" pitchFamily="34" charset="0"/>
                        <a:buChar char="•"/>
                      </a:pPr>
                      <a:r>
                        <a:rPr lang="en-US" sz="900" noProof="0" dirty="0">
                          <a:latin typeface="Arial" panose="020B0604020202020204" pitchFamily="34" charset="0"/>
                          <a:cs typeface="Arial" panose="020B0604020202020204" pitchFamily="34" charset="0"/>
                        </a:rPr>
                        <a:t>Sustainable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noProof="0" dirty="0">
                          <a:latin typeface="Arial" panose="020B0604020202020204" pitchFamily="34" charset="0"/>
                          <a:cs typeface="Arial" panose="020B0604020202020204" pitchFamily="34" charset="0"/>
                        </a:rPr>
                        <a:t>Effect on our Customers </a:t>
                      </a:r>
                    </a:p>
                  </a:txBody>
                  <a:tcPr anchor="ctr">
                    <a:noFill/>
                  </a:tcPr>
                </a:tc>
                <a:extLst>
                  <a:ext uri="{0D108BD9-81ED-4DB2-BD59-A6C34878D82A}">
                    <a16:rowId xmlns:a16="http://schemas.microsoft.com/office/drawing/2014/main" val="2645373730"/>
                  </a:ext>
                </a:extLst>
              </a:tr>
            </a:tbl>
          </a:graphicData>
        </a:graphic>
      </p:graphicFrame>
      <p:sp>
        <p:nvSpPr>
          <p:cNvPr id="3" name="Text Placeholder 2">
            <a:extLst>
              <a:ext uri="{FF2B5EF4-FFF2-40B4-BE49-F238E27FC236}">
                <a16:creationId xmlns:a16="http://schemas.microsoft.com/office/drawing/2014/main" id="{4184BA29-D55F-6F35-14C1-D0F637263B1E}"/>
              </a:ext>
            </a:extLst>
          </p:cNvPr>
          <p:cNvSpPr txBox="1">
            <a:spLocks/>
          </p:cNvSpPr>
          <p:nvPr/>
        </p:nvSpPr>
        <p:spPr>
          <a:xfrm>
            <a:off x="407998" y="221107"/>
            <a:ext cx="5448299" cy="228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t>Double Materiality Assessment ESG 2024/2025</a:t>
            </a:r>
          </a:p>
        </p:txBody>
      </p:sp>
      <p:sp>
        <p:nvSpPr>
          <p:cNvPr id="17" name="Text Placeholder 1">
            <a:extLst>
              <a:ext uri="{FF2B5EF4-FFF2-40B4-BE49-F238E27FC236}">
                <a16:creationId xmlns:a16="http://schemas.microsoft.com/office/drawing/2014/main" id="{FCA5F18E-81E5-6342-839F-9F226746D329}"/>
              </a:ext>
            </a:extLst>
          </p:cNvPr>
          <p:cNvSpPr>
            <a:spLocks noGrp="1"/>
          </p:cNvSpPr>
          <p:nvPr>
            <p:ph type="body" sz="quarter" idx="10"/>
          </p:nvPr>
        </p:nvSpPr>
        <p:spPr>
          <a:xfrm>
            <a:off x="5711580" y="221107"/>
            <a:ext cx="5448299" cy="228600"/>
          </a:xfrm>
        </p:spPr>
        <p:txBody>
          <a:bodyPr/>
          <a:lstStyle/>
          <a:p>
            <a:r>
              <a:rPr lang="en-US" noProof="0" dirty="0"/>
              <a:t>Material ESRS topic</a:t>
            </a:r>
          </a:p>
        </p:txBody>
      </p:sp>
      <p:graphicFrame>
        <p:nvGraphicFramePr>
          <p:cNvPr id="2" name="Diagram 1">
            <a:extLst>
              <a:ext uri="{FF2B5EF4-FFF2-40B4-BE49-F238E27FC236}">
                <a16:creationId xmlns:a16="http://schemas.microsoft.com/office/drawing/2014/main" id="{1A1B7090-5853-72A0-D6A6-82A0E3201BFE}"/>
              </a:ext>
            </a:extLst>
          </p:cNvPr>
          <p:cNvGraphicFramePr/>
          <p:nvPr>
            <p:extLst>
              <p:ext uri="{D42A27DB-BD31-4B8C-83A1-F6EECF244321}">
                <p14:modId xmlns:p14="http://schemas.microsoft.com/office/powerpoint/2010/main" val="336654419"/>
              </p:ext>
            </p:extLst>
          </p:nvPr>
        </p:nvGraphicFramePr>
        <p:xfrm>
          <a:off x="1167617" y="4029435"/>
          <a:ext cx="2710773" cy="5364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3" name="Diagram 12">
            <a:extLst>
              <a:ext uri="{FF2B5EF4-FFF2-40B4-BE49-F238E27FC236}">
                <a16:creationId xmlns:a16="http://schemas.microsoft.com/office/drawing/2014/main" id="{CA6D1D07-F827-041C-742B-8C57245238E6}"/>
              </a:ext>
            </a:extLst>
          </p:cNvPr>
          <p:cNvGraphicFramePr/>
          <p:nvPr>
            <p:extLst>
              <p:ext uri="{D42A27DB-BD31-4B8C-83A1-F6EECF244321}">
                <p14:modId xmlns:p14="http://schemas.microsoft.com/office/powerpoint/2010/main" val="1692157386"/>
              </p:ext>
            </p:extLst>
          </p:nvPr>
        </p:nvGraphicFramePr>
        <p:xfrm>
          <a:off x="1167617" y="4587250"/>
          <a:ext cx="2710773" cy="5364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5" name="Diagram 14">
            <a:extLst>
              <a:ext uri="{FF2B5EF4-FFF2-40B4-BE49-F238E27FC236}">
                <a16:creationId xmlns:a16="http://schemas.microsoft.com/office/drawing/2014/main" id="{88FBF35A-F7E3-4866-5D0D-36CD0643C8F0}"/>
              </a:ext>
            </a:extLst>
          </p:cNvPr>
          <p:cNvGraphicFramePr/>
          <p:nvPr>
            <p:extLst>
              <p:ext uri="{D42A27DB-BD31-4B8C-83A1-F6EECF244321}">
                <p14:modId xmlns:p14="http://schemas.microsoft.com/office/powerpoint/2010/main" val="1663788829"/>
              </p:ext>
            </p:extLst>
          </p:nvPr>
        </p:nvGraphicFramePr>
        <p:xfrm>
          <a:off x="1167616" y="5063550"/>
          <a:ext cx="2710773" cy="53645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3644103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15727-A15E-5FF7-2437-E0EC4579944D}"/>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35D767DD-E211-DF9E-E58D-9AC77AAC58D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11" name="think-cell data - do not delete" hidden="1">
                        <a:extLst>
                          <a:ext uri="{FF2B5EF4-FFF2-40B4-BE49-F238E27FC236}">
                            <a16:creationId xmlns:a16="http://schemas.microsoft.com/office/drawing/2014/main" id="{35D767DD-E211-DF9E-E58D-9AC77AAC58D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4" name="Table 3">
            <a:extLst>
              <a:ext uri="{FF2B5EF4-FFF2-40B4-BE49-F238E27FC236}">
                <a16:creationId xmlns:a16="http://schemas.microsoft.com/office/drawing/2014/main" id="{9300208D-C173-2D24-2CAE-7E0CA968B61D}"/>
              </a:ext>
            </a:extLst>
          </p:cNvPr>
          <p:cNvGraphicFramePr>
            <a:graphicFrameLocks noGrp="1"/>
          </p:cNvGraphicFramePr>
          <p:nvPr>
            <p:extLst>
              <p:ext uri="{D42A27DB-BD31-4B8C-83A1-F6EECF244321}">
                <p14:modId xmlns:p14="http://schemas.microsoft.com/office/powerpoint/2010/main" val="1921908225"/>
              </p:ext>
            </p:extLst>
          </p:nvPr>
        </p:nvGraphicFramePr>
        <p:xfrm>
          <a:off x="225287" y="1224471"/>
          <a:ext cx="5313867" cy="1127980"/>
        </p:xfrm>
        <a:graphic>
          <a:graphicData uri="http://schemas.openxmlformats.org/drawingml/2006/table">
            <a:tbl>
              <a:tblPr firstRow="1" bandRow="1">
                <a:tableStyleId>{5C22544A-7EE6-4342-B048-85BDC9FD1C3A}</a:tableStyleId>
              </a:tblPr>
              <a:tblGrid>
                <a:gridCol w="5313867">
                  <a:extLst>
                    <a:ext uri="{9D8B030D-6E8A-4147-A177-3AD203B41FA5}">
                      <a16:colId xmlns:a16="http://schemas.microsoft.com/office/drawing/2014/main" val="1349720686"/>
                    </a:ext>
                  </a:extLst>
                </a:gridCol>
              </a:tblGrid>
              <a:tr h="264426">
                <a:tc>
                  <a:txBody>
                    <a:bodyPr/>
                    <a:lstStyle/>
                    <a:p>
                      <a:r>
                        <a:rPr lang="en-US" sz="1100" noProof="0" dirty="0">
                          <a:latin typeface="Arial" panose="020B0604020202020204" pitchFamily="34" charset="0"/>
                          <a:cs typeface="Arial" panose="020B0604020202020204" pitchFamily="34" charset="0"/>
                        </a:rPr>
                        <a:t>Objective of the ESRS standard</a:t>
                      </a:r>
                    </a:p>
                  </a:txBody>
                  <a:tcPr/>
                </a:tc>
                <a:extLst>
                  <a:ext uri="{0D108BD9-81ED-4DB2-BD59-A6C34878D82A}">
                    <a16:rowId xmlns:a16="http://schemas.microsoft.com/office/drawing/2014/main" val="760453741"/>
                  </a:ext>
                </a:extLst>
              </a:tr>
              <a:tr h="863554">
                <a:tc>
                  <a:txBody>
                    <a:bodyPr/>
                    <a:lstStyle/>
                    <a:p>
                      <a:pPr marL="171450" indent="-171450">
                        <a:buFontTx/>
                        <a:buChar char="-"/>
                      </a:pPr>
                      <a:r>
                        <a:rPr lang="en-US" sz="800" dirty="0">
                          <a:latin typeface="Arial" panose="020B0604020202020204" pitchFamily="34" charset="0"/>
                          <a:cs typeface="Arial" panose="020B0604020202020204" pitchFamily="34" charset="0"/>
                        </a:rPr>
                        <a:t>Business ethics and </a:t>
                      </a:r>
                      <a:r>
                        <a:rPr lang="en-US" sz="800" b="1" dirty="0">
                          <a:latin typeface="Arial" panose="020B0604020202020204" pitchFamily="34" charset="0"/>
                          <a:cs typeface="Arial" panose="020B0604020202020204" pitchFamily="34" charset="0"/>
                        </a:rPr>
                        <a:t>corporate culture</a:t>
                      </a:r>
                      <a:r>
                        <a:rPr lang="en-US" sz="800" dirty="0">
                          <a:latin typeface="Arial" panose="020B0604020202020204" pitchFamily="34" charset="0"/>
                          <a:cs typeface="Arial" panose="020B0604020202020204" pitchFamily="34" charset="0"/>
                        </a:rPr>
                        <a:t>, including anti-</a:t>
                      </a:r>
                      <a:r>
                        <a:rPr lang="en-US" sz="800" b="1" dirty="0">
                          <a:latin typeface="Arial" panose="020B0604020202020204" pitchFamily="34" charset="0"/>
                          <a:cs typeface="Arial" panose="020B0604020202020204" pitchFamily="34" charset="0"/>
                        </a:rPr>
                        <a:t>corruption</a:t>
                      </a:r>
                      <a:r>
                        <a:rPr lang="en-US" sz="800" dirty="0">
                          <a:latin typeface="Arial" panose="020B0604020202020204" pitchFamily="34" charset="0"/>
                          <a:cs typeface="Arial" panose="020B0604020202020204" pitchFamily="34" charset="0"/>
                        </a:rPr>
                        <a:t> and anti-</a:t>
                      </a:r>
                      <a:r>
                        <a:rPr lang="en-US" sz="800" b="1" dirty="0">
                          <a:latin typeface="Arial" panose="020B0604020202020204" pitchFamily="34" charset="0"/>
                          <a:cs typeface="Arial" panose="020B0604020202020204" pitchFamily="34" charset="0"/>
                        </a:rPr>
                        <a:t>bribery</a:t>
                      </a:r>
                      <a:r>
                        <a:rPr lang="en-US" sz="800" dirty="0">
                          <a:latin typeface="Arial" panose="020B0604020202020204" pitchFamily="34" charset="0"/>
                          <a:cs typeface="Arial" panose="020B0604020202020204" pitchFamily="34" charset="0"/>
                        </a:rPr>
                        <a:t>, the protection of whistleblowers, and animal welfare</a:t>
                      </a:r>
                    </a:p>
                    <a:p>
                      <a:pPr marL="171450" indent="-171450">
                        <a:buFontTx/>
                        <a:buChar char="-"/>
                      </a:pPr>
                      <a:r>
                        <a:rPr lang="en-US" sz="800" dirty="0">
                          <a:latin typeface="Arial" panose="020B0604020202020204" pitchFamily="34" charset="0"/>
                          <a:cs typeface="Arial" panose="020B0604020202020204" pitchFamily="34" charset="0"/>
                        </a:rPr>
                        <a:t>The management of relationships with </a:t>
                      </a:r>
                      <a:r>
                        <a:rPr lang="en-US" sz="800" b="1" dirty="0">
                          <a:latin typeface="Arial" panose="020B0604020202020204" pitchFamily="34" charset="0"/>
                          <a:cs typeface="Arial" panose="020B0604020202020204" pitchFamily="34" charset="0"/>
                        </a:rPr>
                        <a:t>suppliers</a:t>
                      </a:r>
                      <a:r>
                        <a:rPr lang="en-US" sz="800" dirty="0">
                          <a:latin typeface="Arial" panose="020B0604020202020204" pitchFamily="34" charset="0"/>
                          <a:cs typeface="Arial" panose="020B0604020202020204" pitchFamily="34" charset="0"/>
                        </a:rPr>
                        <a:t>, including payment practices, especially with regard to late payment to small and medium-sized undertakings</a:t>
                      </a:r>
                    </a:p>
                    <a:p>
                      <a:pPr marL="171450" indent="-171450">
                        <a:buFontTx/>
                        <a:buChar char="-"/>
                      </a:pPr>
                      <a:r>
                        <a:rPr lang="en-US" sz="800" dirty="0">
                          <a:latin typeface="Arial" panose="020B0604020202020204" pitchFamily="34" charset="0"/>
                          <a:cs typeface="Arial" panose="020B0604020202020204" pitchFamily="34" charset="0"/>
                        </a:rPr>
                        <a:t>Activities and commitments of the undertaking related to exerting its political influence, including its </a:t>
                      </a:r>
                      <a:r>
                        <a:rPr lang="en-US" sz="800" b="1" dirty="0">
                          <a:latin typeface="Arial" panose="020B0604020202020204" pitchFamily="34" charset="0"/>
                          <a:cs typeface="Arial" panose="020B0604020202020204" pitchFamily="34" charset="0"/>
                        </a:rPr>
                        <a:t>lobbying activities</a:t>
                      </a:r>
                      <a:endParaRPr lang="nb-NO" sz="8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450440453"/>
                  </a:ext>
                </a:extLst>
              </a:tr>
            </a:tbl>
          </a:graphicData>
        </a:graphic>
      </p:graphicFrame>
      <p:graphicFrame>
        <p:nvGraphicFramePr>
          <p:cNvPr id="6" name="Table 5">
            <a:extLst>
              <a:ext uri="{FF2B5EF4-FFF2-40B4-BE49-F238E27FC236}">
                <a16:creationId xmlns:a16="http://schemas.microsoft.com/office/drawing/2014/main" id="{9D939EBA-2026-71D4-4327-6769248B2EC4}"/>
              </a:ext>
            </a:extLst>
          </p:cNvPr>
          <p:cNvGraphicFramePr>
            <a:graphicFrameLocks noGrp="1"/>
          </p:cNvGraphicFramePr>
          <p:nvPr>
            <p:extLst>
              <p:ext uri="{D42A27DB-BD31-4B8C-83A1-F6EECF244321}">
                <p14:modId xmlns:p14="http://schemas.microsoft.com/office/powerpoint/2010/main" val="215447157"/>
              </p:ext>
            </p:extLst>
          </p:nvPr>
        </p:nvGraphicFramePr>
        <p:xfrm>
          <a:off x="5679831" y="1224471"/>
          <a:ext cx="5706207" cy="5037112"/>
        </p:xfrm>
        <a:graphic>
          <a:graphicData uri="http://schemas.openxmlformats.org/drawingml/2006/table">
            <a:tbl>
              <a:tblPr firstRow="1" bandRow="1">
                <a:tableStyleId>{5C22544A-7EE6-4342-B048-85BDC9FD1C3A}</a:tableStyleId>
              </a:tblPr>
              <a:tblGrid>
                <a:gridCol w="1902069">
                  <a:extLst>
                    <a:ext uri="{9D8B030D-6E8A-4147-A177-3AD203B41FA5}">
                      <a16:colId xmlns:a16="http://schemas.microsoft.com/office/drawing/2014/main" val="1349720686"/>
                    </a:ext>
                  </a:extLst>
                </a:gridCol>
                <a:gridCol w="1902069">
                  <a:extLst>
                    <a:ext uri="{9D8B030D-6E8A-4147-A177-3AD203B41FA5}">
                      <a16:colId xmlns:a16="http://schemas.microsoft.com/office/drawing/2014/main" val="3139393450"/>
                    </a:ext>
                  </a:extLst>
                </a:gridCol>
                <a:gridCol w="1902069">
                  <a:extLst>
                    <a:ext uri="{9D8B030D-6E8A-4147-A177-3AD203B41FA5}">
                      <a16:colId xmlns:a16="http://schemas.microsoft.com/office/drawing/2014/main" val="3186556496"/>
                    </a:ext>
                  </a:extLst>
                </a:gridCol>
              </a:tblGrid>
              <a:tr h="249358">
                <a:tc gridSpan="3">
                  <a:txBody>
                    <a:bodyPr/>
                    <a:lstStyle/>
                    <a:p>
                      <a:r>
                        <a:rPr lang="en-US" sz="1100" noProof="0" dirty="0">
                          <a:latin typeface="Arial" panose="020B0604020202020204" pitchFamily="34" charset="0"/>
                          <a:cs typeface="Arial" panose="020B0604020202020204" pitchFamily="34" charset="0"/>
                        </a:rPr>
                        <a:t>Qualitative assessment of materiality - IRO</a:t>
                      </a:r>
                      <a:endParaRPr lang="nb-NO" sz="11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760453741"/>
                  </a:ext>
                </a:extLst>
              </a:tr>
              <a:tr h="1421340">
                <a:tc gridSpan="3">
                  <a:txBody>
                    <a:bodyPr/>
                    <a:lstStyle/>
                    <a:p>
                      <a:r>
                        <a:rPr lang="en-US" sz="800" b="0" i="0" kern="1200" dirty="0">
                          <a:solidFill>
                            <a:schemeClr val="tx1"/>
                          </a:solidFill>
                          <a:latin typeface="Arial" panose="020B0604020202020204" pitchFamily="34" charset="0"/>
                          <a:ea typeface="+mn-ea"/>
                          <a:cs typeface="Arial" panose="020B0604020202020204" pitchFamily="34" charset="0"/>
                        </a:rPr>
                        <a:t>Good business conduct encompasses how Goodtech conducts its business, through good values. Governing documents such as the Code of Conduct provide the foundation for good business conduct and sets requirements for how employees should act in interaction with other internal or external parties.</a:t>
                      </a:r>
                      <a:endParaRPr lang="nb-NO" sz="800" b="0" i="0" kern="1200" dirty="0">
                        <a:solidFill>
                          <a:schemeClr val="tx1"/>
                        </a:solidFill>
                        <a:latin typeface="Arial" panose="020B0604020202020204" pitchFamily="34" charset="0"/>
                        <a:ea typeface="+mn-ea"/>
                        <a:cs typeface="Arial" panose="020B0604020202020204" pitchFamily="34" charset="0"/>
                      </a:endParaRPr>
                    </a:p>
                    <a:p>
                      <a:endParaRPr lang="nb-NO" sz="800" b="0" i="0" kern="1200" dirty="0">
                        <a:solidFill>
                          <a:schemeClr val="tx1"/>
                        </a:solidFill>
                        <a:latin typeface="Arial" panose="020B0604020202020204" pitchFamily="34" charset="0"/>
                        <a:ea typeface="+mn-ea"/>
                        <a:cs typeface="Arial" panose="020B0604020202020204" pitchFamily="34" charset="0"/>
                      </a:endParaRPr>
                    </a:p>
                    <a:p>
                      <a:r>
                        <a:rPr lang="en-US" sz="800" b="0" i="0" kern="1200" dirty="0">
                          <a:solidFill>
                            <a:schemeClr val="tx1"/>
                          </a:solidFill>
                          <a:latin typeface="Arial" panose="020B0604020202020204" pitchFamily="34" charset="0"/>
                          <a:ea typeface="+mn-ea"/>
                          <a:cs typeface="Arial" panose="020B0604020202020204" pitchFamily="34" charset="0"/>
                        </a:rPr>
                        <a:t>The sub-topic Corruption and Bribery covers the perspective of Goodtech's own employees or among employees in the value chain. Goodtech carries out preventive measures against corruption and bribery in the form of training, courses and through established routines and guidelines within the topic. Goodtech may be exposed to corruption both among its own employees, but also among employees in the value chain, suppliers and other partners.</a:t>
                      </a:r>
                      <a:endParaRPr lang="nb-NO" sz="800" b="0" i="0" kern="1200" dirty="0">
                        <a:solidFill>
                          <a:schemeClr val="tx1"/>
                        </a:solidFill>
                        <a:latin typeface="Arial" panose="020B0604020202020204" pitchFamily="34" charset="0"/>
                        <a:ea typeface="+mn-ea"/>
                        <a:cs typeface="Arial" panose="020B0604020202020204" pitchFamily="34" charset="0"/>
                      </a:endParaRPr>
                    </a:p>
                    <a:p>
                      <a:endParaRPr lang="en-US" sz="800" b="0" i="0" kern="1200" dirty="0">
                        <a:solidFill>
                          <a:schemeClr val="tx1"/>
                        </a:solidFill>
                        <a:latin typeface="Arial" panose="020B0604020202020204" pitchFamily="34" charset="0"/>
                        <a:ea typeface="+mn-ea"/>
                        <a:cs typeface="Arial" panose="020B0604020202020204" pitchFamily="34" charset="0"/>
                      </a:endParaRPr>
                    </a:p>
                    <a:p>
                      <a:r>
                        <a:rPr lang="en-US" sz="800" b="0" i="0" kern="1200" dirty="0">
                          <a:solidFill>
                            <a:schemeClr val="tx1"/>
                          </a:solidFill>
                          <a:latin typeface="Arial" panose="020B0604020202020204" pitchFamily="34" charset="0"/>
                          <a:ea typeface="+mn-ea"/>
                          <a:cs typeface="Arial" panose="020B0604020202020204" pitchFamily="34" charset="0"/>
                        </a:rPr>
                        <a:t>Goodtech operates mainly in the European / Scandinavian market, which has a good score according to the Corruption Perception Index 2024.</a:t>
                      </a:r>
                      <a:endParaRPr lang="nb-NO" sz="800" b="0" kern="1200" dirty="0">
                        <a:solidFill>
                          <a:schemeClr val="tx1"/>
                        </a:solidFill>
                        <a:latin typeface="Arial" panose="020B0604020202020204" pitchFamily="34" charset="0"/>
                        <a:ea typeface="+mn-ea"/>
                        <a:cs typeface="Arial" panose="020B0604020202020204" pitchFamily="34" charset="0"/>
                      </a:endParaRPr>
                    </a:p>
                    <a:p>
                      <a:endParaRPr lang="nb-NO" sz="800" b="0" kern="1200" dirty="0">
                        <a:solidFill>
                          <a:srgbClr val="FF0000"/>
                        </a:solidFill>
                        <a:latin typeface="Arial" panose="020B0604020202020204" pitchFamily="34" charset="0"/>
                        <a:ea typeface="+mn-ea"/>
                        <a:cs typeface="Arial" panose="020B0604020202020204" pitchFamily="34" charset="0"/>
                      </a:endParaRPr>
                    </a:p>
                    <a:p>
                      <a:r>
                        <a:rPr lang="en-US" sz="800" b="1" u="sng" kern="1200" noProof="0" dirty="0">
                          <a:solidFill>
                            <a:schemeClr val="dk1"/>
                          </a:solidFill>
                          <a:latin typeface="Arial" panose="020B0604020202020204" pitchFamily="34" charset="0"/>
                          <a:ea typeface="+mn-ea"/>
                          <a:cs typeface="Arial" panose="020B0604020202020204" pitchFamily="34" charset="0"/>
                        </a:rPr>
                        <a:t>Impact materiality</a:t>
                      </a:r>
                    </a:p>
                    <a:p>
                      <a:r>
                        <a:rPr lang="en-US" sz="800" b="1" kern="1200" noProof="0" dirty="0">
                          <a:solidFill>
                            <a:schemeClr val="dk1"/>
                          </a:solidFill>
                          <a:latin typeface="Arial" panose="020B0604020202020204" pitchFamily="34" charset="0"/>
                          <a:ea typeface="+mn-ea"/>
                          <a:cs typeface="Arial" panose="020B0604020202020204" pitchFamily="34" charset="0"/>
                        </a:rPr>
                        <a:t>Negative impact:</a:t>
                      </a:r>
                    </a:p>
                    <a:p>
                      <a:r>
                        <a:rPr lang="en-US" sz="800" b="0" i="0" kern="1200" dirty="0">
                          <a:solidFill>
                            <a:schemeClr val="tx1"/>
                          </a:solidFill>
                          <a:latin typeface="Arial" panose="020B0604020202020204" pitchFamily="34" charset="0"/>
                          <a:ea typeface="+mn-ea"/>
                          <a:cs typeface="Arial" panose="020B0604020202020204" pitchFamily="34" charset="0"/>
                        </a:rPr>
                        <a:t>No negative impact identified in Goodtech's value chain, but there is a risk of negative impact if the current topic is not followed up through training and reporting in the organization.</a:t>
                      </a:r>
                    </a:p>
                    <a:p>
                      <a:endParaRPr lang="nb-NO" sz="800" b="0" kern="1200" dirty="0">
                        <a:solidFill>
                          <a:srgbClr val="FF0000"/>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noProof="0" dirty="0">
                          <a:solidFill>
                            <a:schemeClr val="dk1"/>
                          </a:solidFill>
                          <a:latin typeface="Arial" panose="020B0604020202020204" pitchFamily="34" charset="0"/>
                          <a:ea typeface="+mn-ea"/>
                          <a:cs typeface="Arial" panose="020B0604020202020204" pitchFamily="34" charset="0"/>
                        </a:rPr>
                        <a:t>Positive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latin typeface="Arial" panose="020B0604020202020204" pitchFamily="34" charset="0"/>
                          <a:ea typeface="+mn-ea"/>
                          <a:cs typeface="Arial" panose="020B0604020202020204" pitchFamily="34" charset="0"/>
                        </a:rPr>
                        <a:t>Positive impact through established procedures and guidelines, including the Code of Conduct. An annual review of ethical guidelines for all employees is carried out and must be confirmed. Clear requirements for suppliers through the Supplier Code of Conduct. As the company is also subject to the Norwegian Transparency Act, systematic follow-up and due diligence of suppliers within the topic is ensured through supplier qualification and follow-up.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800" b="0" kern="1200" dirty="0">
                        <a:solidFill>
                          <a:srgbClr val="FF0000"/>
                        </a:solidFill>
                        <a:latin typeface="Arial" panose="020B0604020202020204" pitchFamily="34" charset="0"/>
                        <a:ea typeface="+mn-ea"/>
                        <a:cs typeface="Arial" panose="020B0604020202020204" pitchFamily="34" charset="0"/>
                      </a:endParaRPr>
                    </a:p>
                    <a:p>
                      <a:r>
                        <a:rPr lang="en-US" sz="800" b="1" u="sng" kern="1200" noProof="0" dirty="0">
                          <a:solidFill>
                            <a:schemeClr val="dk1"/>
                          </a:solidFill>
                          <a:latin typeface="Arial" panose="020B0604020202020204" pitchFamily="34" charset="0"/>
                          <a:ea typeface="+mn-ea"/>
                          <a:cs typeface="Arial" panose="020B0604020202020204" pitchFamily="34" charset="0"/>
                        </a:rPr>
                        <a:t>Financial materiality</a:t>
                      </a:r>
                    </a:p>
                    <a:p>
                      <a:r>
                        <a:rPr lang="nb-NO" sz="800" b="1" kern="1200" dirty="0">
                          <a:solidFill>
                            <a:schemeClr val="dk1"/>
                          </a:solidFill>
                          <a:latin typeface="Arial" panose="020B0604020202020204" pitchFamily="34" charset="0"/>
                          <a:ea typeface="+mn-ea"/>
                          <a:cs typeface="Arial" panose="020B0604020202020204" pitchFamily="34" charset="0"/>
                        </a:rPr>
                        <a:t>Risk:</a:t>
                      </a:r>
                    </a:p>
                    <a:p>
                      <a:r>
                        <a:rPr lang="en-US" sz="800" b="0" i="0" kern="1200" dirty="0">
                          <a:solidFill>
                            <a:schemeClr val="tx1"/>
                          </a:solidFill>
                          <a:latin typeface="Arial" panose="020B0604020202020204" pitchFamily="34" charset="0"/>
                          <a:ea typeface="+mn-ea"/>
                          <a:cs typeface="Arial" panose="020B0604020202020204" pitchFamily="34" charset="0"/>
                        </a:rPr>
                        <a:t>Risk of significant reputational damage with long-term effects if corruption and bribery are discovered among Goodtech's own employees. There is also a risk of reputational damage if corruption is discovered at companies Goodtech purchases goods from. No specific risk has been identified in 2023 and 2024 as a result of due diligence assessments in accordance with the Norwegian Transparency Act.</a:t>
                      </a:r>
                    </a:p>
                    <a:p>
                      <a:endParaRPr lang="nb-NO" sz="800" b="0" kern="1200" dirty="0">
                        <a:solidFill>
                          <a:srgbClr val="FF0000"/>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noProof="0" dirty="0">
                          <a:solidFill>
                            <a:schemeClr val="dk1"/>
                          </a:solidFill>
                          <a:latin typeface="Arial" panose="020B0604020202020204" pitchFamily="34" charset="0"/>
                          <a:ea typeface="+mn-ea"/>
                          <a:cs typeface="Arial" panose="020B0604020202020204" pitchFamily="34" charset="0"/>
                        </a:rPr>
                        <a:t>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noProof="0" dirty="0">
                          <a:solidFill>
                            <a:schemeClr val="dk1"/>
                          </a:solidFill>
                          <a:latin typeface="Arial" panose="020B0604020202020204" pitchFamily="34" charset="0"/>
                          <a:ea typeface="+mn-ea"/>
                          <a:cs typeface="Arial" panose="020B0604020202020204" pitchFamily="34" charset="0"/>
                        </a:rPr>
                        <a:t>No opportunities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800" b="0" i="0" kern="120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450440453"/>
                  </a:ext>
                </a:extLst>
              </a:tr>
              <a:tr h="331616">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Impact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Risk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Opportunities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30729003"/>
                  </a:ext>
                </a:extLst>
              </a:tr>
              <a:tr h="331616">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High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pPr algn="ctr"/>
                      <a:r>
                        <a:rPr lang="en-US" sz="900" kern="1200" noProof="0" dirty="0">
                          <a:solidFill>
                            <a:schemeClr val="dk1"/>
                          </a:solidFill>
                          <a:latin typeface="Arial" panose="020B0604020202020204" pitchFamily="34" charset="0"/>
                          <a:ea typeface="+mn-ea"/>
                          <a:cs typeface="Arial" panose="020B0604020202020204" pitchFamily="34" charset="0"/>
                        </a:rPr>
                        <a:t>Medium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en-US" sz="900" kern="1200" noProof="0" dirty="0">
                          <a:solidFill>
                            <a:schemeClr val="tx1"/>
                          </a:solidFill>
                          <a:latin typeface="Arial" panose="020B0604020202020204" pitchFamily="34" charset="0"/>
                          <a:ea typeface="+mn-ea"/>
                          <a:cs typeface="Arial" panose="020B0604020202020204" pitchFamily="34" charset="0"/>
                        </a:rPr>
                        <a:t>Low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361419876"/>
                  </a:ext>
                </a:extLst>
              </a:tr>
            </a:tbl>
          </a:graphicData>
        </a:graphic>
      </p:graphicFrame>
      <p:graphicFrame>
        <p:nvGraphicFramePr>
          <p:cNvPr id="7" name="Table 6">
            <a:extLst>
              <a:ext uri="{FF2B5EF4-FFF2-40B4-BE49-F238E27FC236}">
                <a16:creationId xmlns:a16="http://schemas.microsoft.com/office/drawing/2014/main" id="{91D6FDCC-7297-C7A5-8E4E-87FA47103F59}"/>
              </a:ext>
            </a:extLst>
          </p:cNvPr>
          <p:cNvGraphicFramePr>
            <a:graphicFrameLocks noGrp="1"/>
          </p:cNvGraphicFramePr>
          <p:nvPr>
            <p:extLst>
              <p:ext uri="{D42A27DB-BD31-4B8C-83A1-F6EECF244321}">
                <p14:modId xmlns:p14="http://schemas.microsoft.com/office/powerpoint/2010/main" val="611912326"/>
              </p:ext>
            </p:extLst>
          </p:nvPr>
        </p:nvGraphicFramePr>
        <p:xfrm>
          <a:off x="225287" y="3287097"/>
          <a:ext cx="5313868" cy="2337847"/>
        </p:xfrm>
        <a:graphic>
          <a:graphicData uri="http://schemas.openxmlformats.org/drawingml/2006/table">
            <a:tbl>
              <a:tblPr firstRow="1" bandRow="1">
                <a:tableStyleId>{5C22544A-7EE6-4342-B048-85BDC9FD1C3A}</a:tableStyleId>
              </a:tblPr>
              <a:tblGrid>
                <a:gridCol w="907774">
                  <a:extLst>
                    <a:ext uri="{9D8B030D-6E8A-4147-A177-3AD203B41FA5}">
                      <a16:colId xmlns:a16="http://schemas.microsoft.com/office/drawing/2014/main" val="1349720686"/>
                    </a:ext>
                  </a:extLst>
                </a:gridCol>
                <a:gridCol w="2751082">
                  <a:extLst>
                    <a:ext uri="{9D8B030D-6E8A-4147-A177-3AD203B41FA5}">
                      <a16:colId xmlns:a16="http://schemas.microsoft.com/office/drawing/2014/main" val="3302607602"/>
                    </a:ext>
                  </a:extLst>
                </a:gridCol>
                <a:gridCol w="590679">
                  <a:extLst>
                    <a:ext uri="{9D8B030D-6E8A-4147-A177-3AD203B41FA5}">
                      <a16:colId xmlns:a16="http://schemas.microsoft.com/office/drawing/2014/main" val="3301349293"/>
                    </a:ext>
                  </a:extLst>
                </a:gridCol>
                <a:gridCol w="519453">
                  <a:extLst>
                    <a:ext uri="{9D8B030D-6E8A-4147-A177-3AD203B41FA5}">
                      <a16:colId xmlns:a16="http://schemas.microsoft.com/office/drawing/2014/main" val="471191148"/>
                    </a:ext>
                  </a:extLst>
                </a:gridCol>
                <a:gridCol w="544880">
                  <a:extLst>
                    <a:ext uri="{9D8B030D-6E8A-4147-A177-3AD203B41FA5}">
                      <a16:colId xmlns:a16="http://schemas.microsoft.com/office/drawing/2014/main" val="3855306795"/>
                    </a:ext>
                  </a:extLst>
                </a:gridCol>
              </a:tblGrid>
              <a:tr h="282060">
                <a:tc gridSpan="5">
                  <a:txBody>
                    <a:bodyPr/>
                    <a:lstStyle/>
                    <a:p>
                      <a:r>
                        <a:rPr lang="en-US" sz="1100" noProof="0" dirty="0">
                          <a:latin typeface="Arial" panose="020B0604020202020204" pitchFamily="34" charset="0"/>
                          <a:cs typeface="Arial" panose="020B0604020202020204" pitchFamily="34" charset="0"/>
                        </a:rPr>
                        <a:t>Where in the value chain is this topic relevant for Goodtech?</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sz="1400" dirty="0">
                        <a:latin typeface="Arial" panose="020B0604020202020204" pitchFamily="34" charset="0"/>
                        <a:cs typeface="Arial" panose="020B0604020202020204" pitchFamily="34" charset="0"/>
                      </a:endParaRPr>
                    </a:p>
                  </a:txBody>
                  <a:tcPr/>
                </a:tc>
                <a:tc hMerge="1">
                  <a:txBody>
                    <a:bodyPr/>
                    <a:lstStyle/>
                    <a:p>
                      <a:endParaRPr lang="nb-NO" sz="1400" dirty="0">
                        <a:latin typeface="Arial" panose="020B0604020202020204" pitchFamily="34" charset="0"/>
                        <a:cs typeface="Arial" panose="020B0604020202020204" pitchFamily="34" charset="0"/>
                      </a:endParaRPr>
                    </a:p>
                  </a:txBody>
                  <a:tcPr/>
                </a:tc>
                <a:tc hMerge="1">
                  <a:txBody>
                    <a:bodyPr/>
                    <a:lstStyle/>
                    <a:p>
                      <a:endParaRPr lang="nb-NO" sz="1200" dirty="0">
                        <a:latin typeface="Arial" panose="020B0604020202020204" pitchFamily="34" charset="0"/>
                        <a:cs typeface="Arial" panose="020B0604020202020204" pitchFamily="34" charset="0"/>
                      </a:endParaRPr>
                    </a:p>
                  </a:txBody>
                  <a:tcPr/>
                </a:tc>
                <a:tc hMerge="1">
                  <a:txBody>
                    <a:bodyPr/>
                    <a:lstStyle/>
                    <a:p>
                      <a:endParaRPr lang="nb-NO"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60453741"/>
                  </a:ext>
                </a:extLst>
              </a:tr>
              <a:tr h="248876">
                <a:tc>
                  <a:txBody>
                    <a:bodyPr/>
                    <a:lstStyle/>
                    <a:p>
                      <a:pPr algn="ctr"/>
                      <a:r>
                        <a:rPr lang="en-US" sz="900" noProof="0" dirty="0">
                          <a:latin typeface="Arial" panose="020B0604020202020204" pitchFamily="34" charset="0"/>
                          <a:cs typeface="Arial" panose="020B0604020202020204" pitchFamily="34" charset="0"/>
                        </a:rPr>
                        <a:t>Sub-topic</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900" noProof="0" dirty="0">
                          <a:latin typeface="Arial" panose="020B0604020202020204" pitchFamily="34" charset="0"/>
                          <a:cs typeface="Arial" panose="020B0604020202020204" pitchFamily="34" charset="0"/>
                        </a:rPr>
                        <a:t>Value chain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nb-NO" sz="900" dirty="0">
                          <a:latin typeface="Arial" panose="020B0604020202020204" pitchFamily="34" charset="0"/>
                          <a:cs typeface="Arial" panose="020B0604020202020204" pitchFamily="34" charset="0"/>
                        </a:rPr>
                        <a:t>I</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nb-NO" sz="900" dirty="0">
                          <a:latin typeface="Arial" panose="020B0604020202020204" pitchFamily="34" charset="0"/>
                          <a:cs typeface="Arial" panose="020B0604020202020204" pitchFamily="34" charset="0"/>
                        </a:rPr>
                        <a:t>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nb-NO" sz="900" dirty="0">
                          <a:latin typeface="Arial" panose="020B0604020202020204" pitchFamily="34" charset="0"/>
                          <a:cs typeface="Arial" panose="020B0604020202020204" pitchFamily="34" charset="0"/>
                        </a:rPr>
                        <a:t>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50440453"/>
                  </a:ext>
                </a:extLst>
              </a:tr>
              <a:tr h="497753">
                <a:tc>
                  <a:txBody>
                    <a:bodyPr/>
                    <a:lstStyle/>
                    <a:p>
                      <a:endParaRPr lang="nb-NO" sz="800" dirty="0">
                        <a:latin typeface="Arial" panose="020B0604020202020204" pitchFamily="34" charset="0"/>
                        <a:cs typeface="Arial" panose="020B0604020202020204" pitchFamily="34" charset="0"/>
                      </a:endParaRPr>
                    </a:p>
                    <a:p>
                      <a:r>
                        <a:rPr lang="en-US" sz="800" noProof="0" dirty="0">
                          <a:latin typeface="Arial" panose="020B0604020202020204" pitchFamily="34" charset="0"/>
                          <a:cs typeface="Arial" panose="020B0604020202020204" pitchFamily="34" charset="0"/>
                        </a:rPr>
                        <a:t>Corporate culture</a:t>
                      </a:r>
                    </a:p>
                    <a:p>
                      <a:endParaRPr lang="nb-NO" sz="800" i="1"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9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High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700" noProof="0" dirty="0">
                          <a:latin typeface="Arial" panose="020B0604020202020204" pitchFamily="34" charset="0"/>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ctr"/>
                      <a:r>
                        <a:rPr lang="en-US" sz="700" noProof="0" dirty="0">
                          <a:latin typeface="Arial" panose="020B0604020202020204" pitchFamily="34" charset="0"/>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285195"/>
                  </a:ext>
                </a:extLst>
              </a:tr>
              <a:tr h="365019">
                <a:tc>
                  <a:txBody>
                    <a:bodyPr/>
                    <a:lstStyle/>
                    <a:p>
                      <a:r>
                        <a:rPr lang="en-US" sz="800" i="0" noProof="0" dirty="0">
                          <a:latin typeface="Arial" panose="020B0604020202020204" pitchFamily="34" charset="0"/>
                          <a:cs typeface="Arial" panose="020B0604020202020204" pitchFamily="34" charset="0"/>
                        </a:rPr>
                        <a:t>Protection of whistle-blowers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nb-NO" sz="900" kern="120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High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069698"/>
                  </a:ext>
                </a:extLst>
              </a:tr>
              <a:tr h="497753">
                <a:tc>
                  <a:txBody>
                    <a:bodyPr/>
                    <a:lstStyle/>
                    <a:p>
                      <a:pPr marL="0" algn="l" defTabSz="914400" rtl="0" eaLnBrk="1" latinLnBrk="0" hangingPunct="1"/>
                      <a:r>
                        <a:rPr lang="en-US" sz="800" i="0" kern="1200" dirty="0">
                          <a:solidFill>
                            <a:schemeClr val="dk1"/>
                          </a:solidFill>
                          <a:latin typeface="Arial" panose="020B0604020202020204" pitchFamily="34" charset="0"/>
                          <a:ea typeface="+mn-ea"/>
                          <a:cs typeface="Arial" panose="020B0604020202020204" pitchFamily="34" charset="0"/>
                        </a:rPr>
                        <a:t>Management of relationships with suppliers</a:t>
                      </a:r>
                      <a:endParaRPr lang="nb-NO" sz="800" i="0" kern="120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nb-NO" sz="900" kern="120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High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dirty="0">
                          <a:latin typeface="Arial" panose="020B0604020202020204" pitchFamily="34" charset="0"/>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dirty="0">
                          <a:latin typeface="Arial" panose="020B0604020202020204" pitchFamily="34" charset="0"/>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9363238"/>
                  </a:ext>
                </a:extLst>
              </a:tr>
              <a:tr h="365019">
                <a:tc>
                  <a:txBody>
                    <a:bodyPr/>
                    <a:lstStyle/>
                    <a:p>
                      <a:pPr marL="0" algn="l" defTabSz="914400" rtl="0" eaLnBrk="1" latinLnBrk="0" hangingPunct="1"/>
                      <a:r>
                        <a:rPr lang="en-US" sz="800" i="0" kern="1200" noProof="0" dirty="0">
                          <a:solidFill>
                            <a:schemeClr val="dk1"/>
                          </a:solidFill>
                          <a:latin typeface="Arial" panose="020B0604020202020204" pitchFamily="34" charset="0"/>
                          <a:ea typeface="+mn-ea"/>
                          <a:cs typeface="Arial" panose="020B0604020202020204" pitchFamily="34" charset="0"/>
                        </a:rPr>
                        <a:t>Corruption and bribery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nb-NO" sz="900" kern="1200" dirty="0">
                        <a:solidFill>
                          <a:schemeClr val="dk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kern="1200" noProof="0" dirty="0">
                          <a:solidFill>
                            <a:schemeClr val="dk1"/>
                          </a:solidFill>
                          <a:latin typeface="Arial" panose="020B0604020202020204" pitchFamily="34" charset="0"/>
                          <a:ea typeface="+mn-ea"/>
                          <a:cs typeface="Arial" panose="020B0604020202020204" pitchFamily="34" charset="0"/>
                        </a:rPr>
                        <a:t>High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dirty="0">
                          <a:latin typeface="Arial" panose="020B0604020202020204" pitchFamily="34" charset="0"/>
                          <a:cs typeface="Arial" panose="020B0604020202020204" pitchFamily="34" charset="0"/>
                        </a:rPr>
                        <a:t>Medium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dirty="0">
                          <a:latin typeface="Arial" panose="020B0604020202020204" pitchFamily="34" charset="0"/>
                          <a:cs typeface="Arial" panose="020B0604020202020204" pitchFamily="34" charset="0"/>
                        </a:rPr>
                        <a:t>Low</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6529426"/>
                  </a:ext>
                </a:extLst>
              </a:tr>
            </a:tbl>
          </a:graphicData>
        </a:graphic>
      </p:graphicFrame>
      <p:sp>
        <p:nvSpPr>
          <p:cNvPr id="14" name="Title 1">
            <a:extLst>
              <a:ext uri="{FF2B5EF4-FFF2-40B4-BE49-F238E27FC236}">
                <a16:creationId xmlns:a16="http://schemas.microsoft.com/office/drawing/2014/main" id="{407F3990-9664-3B7F-1C36-59BB977D7453}"/>
              </a:ext>
            </a:extLst>
          </p:cNvPr>
          <p:cNvSpPr txBox="1">
            <a:spLocks/>
          </p:cNvSpPr>
          <p:nvPr/>
        </p:nvSpPr>
        <p:spPr>
          <a:xfrm>
            <a:off x="225287" y="800518"/>
            <a:ext cx="10702945" cy="396083"/>
          </a:xfrm>
          <a:prstGeom prst="rect">
            <a:avLst/>
          </a:prstGeom>
        </p:spPr>
        <p:txBody>
          <a:bodyPr vert="horz"/>
          <a:lstStyle>
            <a:lvl1pPr algn="l" defTabSz="914400" rtl="0" eaLnBrk="1" latinLnBrk="0" hangingPunct="1">
              <a:lnSpc>
                <a:spcPct val="9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ESRS G</a:t>
            </a:r>
            <a:r>
              <a:rPr lang="en-US" dirty="0">
                <a:solidFill>
                  <a:srgbClr val="000000"/>
                </a:solidFill>
                <a:latin typeface="Calibri" panose="020F0502020204030204" pitchFamily="34" charset="0"/>
                <a:cs typeface="Calibri" panose="020F0502020204030204" pitchFamily="34" charset="0"/>
              </a:rPr>
              <a:t>1</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 Business conduct</a:t>
            </a: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graphicFrame>
        <p:nvGraphicFramePr>
          <p:cNvPr id="5" name="Table 4">
            <a:extLst>
              <a:ext uri="{FF2B5EF4-FFF2-40B4-BE49-F238E27FC236}">
                <a16:creationId xmlns:a16="http://schemas.microsoft.com/office/drawing/2014/main" id="{C213F826-6BD3-9B74-27FB-C256BE8A2078}"/>
              </a:ext>
            </a:extLst>
          </p:cNvPr>
          <p:cNvGraphicFramePr>
            <a:graphicFrameLocks noGrp="1"/>
          </p:cNvGraphicFramePr>
          <p:nvPr>
            <p:extLst>
              <p:ext uri="{D42A27DB-BD31-4B8C-83A1-F6EECF244321}">
                <p14:modId xmlns:p14="http://schemas.microsoft.com/office/powerpoint/2010/main" val="2438989549"/>
              </p:ext>
            </p:extLst>
          </p:nvPr>
        </p:nvGraphicFramePr>
        <p:xfrm>
          <a:off x="5711580" y="574372"/>
          <a:ext cx="5674458" cy="594360"/>
        </p:xfrm>
        <a:graphic>
          <a:graphicData uri="http://schemas.openxmlformats.org/drawingml/2006/table">
            <a:tbl>
              <a:tblPr firstRow="1" bandRow="1">
                <a:tableStyleId>{5C22544A-7EE6-4342-B048-85BDC9FD1C3A}</a:tableStyleId>
              </a:tblPr>
              <a:tblGrid>
                <a:gridCol w="5674458">
                  <a:extLst>
                    <a:ext uri="{9D8B030D-6E8A-4147-A177-3AD203B41FA5}">
                      <a16:colId xmlns:a16="http://schemas.microsoft.com/office/drawing/2014/main" val="1349720686"/>
                    </a:ext>
                  </a:extLst>
                </a:gridCol>
              </a:tblGrid>
              <a:tr h="171427">
                <a:tc>
                  <a:txBody>
                    <a:bodyPr/>
                    <a:lstStyle/>
                    <a:p>
                      <a:r>
                        <a:rPr lang="nb-NO" sz="1100" dirty="0">
                          <a:latin typeface="Arial" panose="020B0604020202020204" pitchFamily="34" charset="0"/>
                          <a:cs typeface="Arial" panose="020B0604020202020204" pitchFamily="34" charset="0"/>
                        </a:rPr>
                        <a:t>Sources</a:t>
                      </a:r>
                    </a:p>
                  </a:txBody>
                  <a:tcPr/>
                </a:tc>
                <a:extLst>
                  <a:ext uri="{0D108BD9-81ED-4DB2-BD59-A6C34878D82A}">
                    <a16:rowId xmlns:a16="http://schemas.microsoft.com/office/drawing/2014/main" val="760453741"/>
                  </a:ext>
                </a:extLst>
              </a:tr>
              <a:tr h="266354">
                <a:tc>
                  <a:txBody>
                    <a:bodyPr/>
                    <a:lstStyle/>
                    <a:p>
                      <a:pPr marL="0" indent="0">
                        <a:buFontTx/>
                        <a:buNone/>
                      </a:pPr>
                      <a:r>
                        <a:rPr lang="en-US" sz="800" noProof="0" dirty="0">
                          <a:latin typeface="Arial" panose="020B0604020202020204" pitchFamily="34" charset="0"/>
                          <a:cs typeface="Arial" panose="020B0604020202020204" pitchFamily="34" charset="0"/>
                        </a:rPr>
                        <a:t>GRI Material Assessment 2022</a:t>
                      </a:r>
                      <a:r>
                        <a:rPr lang="nb-NO" sz="800" dirty="0">
                          <a:solidFill>
                            <a:schemeClr val="tx1"/>
                          </a:solidFill>
                          <a:latin typeface="Arial" panose="020B0604020202020204" pitchFamily="34" charset="0"/>
                          <a:cs typeface="Arial" panose="020B0604020202020204" pitchFamily="34" charset="0"/>
                        </a:rPr>
                        <a:t>, </a:t>
                      </a:r>
                      <a:r>
                        <a:rPr lang="en-US" sz="800" noProof="0" dirty="0">
                          <a:latin typeface="Arial" panose="020B0604020202020204" pitchFamily="34" charset="0"/>
                          <a:cs typeface="Arial" panose="020B0604020202020204" pitchFamily="34" charset="0"/>
                        </a:rPr>
                        <a:t>Corporate risk assessment 2024</a:t>
                      </a:r>
                      <a:r>
                        <a:rPr lang="en-US" sz="800" noProof="0" dirty="0">
                          <a:solidFill>
                            <a:schemeClr val="tx1"/>
                          </a:solidFill>
                          <a:latin typeface="Arial" panose="020B0604020202020204" pitchFamily="34" charset="0"/>
                          <a:cs typeface="Arial" panose="020B0604020202020204" pitchFamily="34" charset="0"/>
                        </a:rPr>
                        <a:t>, Interested parties' analysis, Annual </a:t>
                      </a:r>
                      <a:r>
                        <a:rPr lang="nb-NO" sz="800" dirty="0">
                          <a:solidFill>
                            <a:schemeClr val="tx1"/>
                          </a:solidFill>
                          <a:latin typeface="Arial" panose="020B0604020202020204" pitchFamily="34" charset="0"/>
                          <a:cs typeface="Arial" panose="020B0604020202020204" pitchFamily="34" charset="0"/>
                        </a:rPr>
                        <a:t>report 2023, Statement </a:t>
                      </a:r>
                      <a:r>
                        <a:rPr lang="en-US" sz="800" noProof="0" dirty="0">
                          <a:solidFill>
                            <a:schemeClr val="tx1"/>
                          </a:solidFill>
                          <a:latin typeface="Arial" panose="020B0604020202020204" pitchFamily="34" charset="0"/>
                          <a:cs typeface="Arial" panose="020B0604020202020204" pitchFamily="34" charset="0"/>
                        </a:rPr>
                        <a:t>Transparency Act 2023 &amp; 2024</a:t>
                      </a:r>
                      <a:endParaRPr lang="nb-NO" sz="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450440453"/>
                  </a:ext>
                </a:extLst>
              </a:tr>
            </a:tbl>
          </a:graphicData>
        </a:graphic>
      </p:graphicFrame>
      <p:graphicFrame>
        <p:nvGraphicFramePr>
          <p:cNvPr id="9" name="Table 8">
            <a:extLst>
              <a:ext uri="{FF2B5EF4-FFF2-40B4-BE49-F238E27FC236}">
                <a16:creationId xmlns:a16="http://schemas.microsoft.com/office/drawing/2014/main" id="{0B6FC66F-9137-9670-A11F-597AC3AA2BEC}"/>
              </a:ext>
            </a:extLst>
          </p:cNvPr>
          <p:cNvGraphicFramePr>
            <a:graphicFrameLocks noGrp="1"/>
          </p:cNvGraphicFramePr>
          <p:nvPr>
            <p:extLst>
              <p:ext uri="{D42A27DB-BD31-4B8C-83A1-F6EECF244321}">
                <p14:modId xmlns:p14="http://schemas.microsoft.com/office/powerpoint/2010/main" val="282185101"/>
              </p:ext>
            </p:extLst>
          </p:nvPr>
        </p:nvGraphicFramePr>
        <p:xfrm>
          <a:off x="225287" y="5778525"/>
          <a:ext cx="5313867" cy="617220"/>
        </p:xfrm>
        <a:graphic>
          <a:graphicData uri="http://schemas.openxmlformats.org/drawingml/2006/table">
            <a:tbl>
              <a:tblPr firstRow="1" bandRow="1">
                <a:tableStyleId>{5C22544A-7EE6-4342-B048-85BDC9FD1C3A}</a:tableStyleId>
              </a:tblPr>
              <a:tblGrid>
                <a:gridCol w="5313867">
                  <a:extLst>
                    <a:ext uri="{9D8B030D-6E8A-4147-A177-3AD203B41FA5}">
                      <a16:colId xmlns:a16="http://schemas.microsoft.com/office/drawing/2014/main" val="2680971104"/>
                    </a:ext>
                  </a:extLst>
                </a:gridCol>
              </a:tblGrid>
              <a:tr h="217917">
                <a:tc>
                  <a:txBody>
                    <a:bodyPr/>
                    <a:lstStyle/>
                    <a:p>
                      <a:r>
                        <a:rPr lang="en-US" sz="1050" noProof="0" dirty="0">
                          <a:latin typeface="Arial" panose="020B0604020202020204" pitchFamily="34" charset="0"/>
                          <a:cs typeface="Arial" panose="020B0604020202020204" pitchFamily="34" charset="0"/>
                        </a:rPr>
                        <a:t>Strategic initiatives relevant for the topic</a:t>
                      </a:r>
                    </a:p>
                  </a:txBody>
                  <a:tcPr>
                    <a:solidFill>
                      <a:schemeClr val="accent1"/>
                    </a:solidFill>
                  </a:tcPr>
                </a:tc>
                <a:extLst>
                  <a:ext uri="{0D108BD9-81ED-4DB2-BD59-A6C34878D82A}">
                    <a16:rowId xmlns:a16="http://schemas.microsoft.com/office/drawing/2014/main" val="2264501304"/>
                  </a:ext>
                </a:extLst>
              </a:tr>
              <a:tr h="0">
                <a:tc>
                  <a:txBody>
                    <a:bodyPr/>
                    <a:lstStyle/>
                    <a:p>
                      <a:pPr marL="171450" indent="-171450">
                        <a:buFont typeface="Arial" panose="020B0604020202020204" pitchFamily="34" charset="0"/>
                        <a:buChar char="•"/>
                      </a:pPr>
                      <a:r>
                        <a:rPr lang="en-US" sz="900" noProof="0" dirty="0">
                          <a:latin typeface="Arial" panose="020B0604020202020204" pitchFamily="34" charset="0"/>
                          <a:cs typeface="Arial" panose="020B0604020202020204" pitchFamily="34" charset="0"/>
                        </a:rPr>
                        <a:t>Sustainable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noProof="0" dirty="0">
                          <a:latin typeface="Arial" panose="020B0604020202020204" pitchFamily="34" charset="0"/>
                          <a:cs typeface="Arial" panose="020B0604020202020204" pitchFamily="34" charset="0"/>
                        </a:rPr>
                        <a:t>Effect in the value chain</a:t>
                      </a:r>
                    </a:p>
                  </a:txBody>
                  <a:tcPr anchor="ctr">
                    <a:noFill/>
                  </a:tcPr>
                </a:tc>
                <a:extLst>
                  <a:ext uri="{0D108BD9-81ED-4DB2-BD59-A6C34878D82A}">
                    <a16:rowId xmlns:a16="http://schemas.microsoft.com/office/drawing/2014/main" val="2645373730"/>
                  </a:ext>
                </a:extLst>
              </a:tr>
            </a:tbl>
          </a:graphicData>
        </a:graphic>
      </p:graphicFrame>
      <p:sp>
        <p:nvSpPr>
          <p:cNvPr id="15" name="Text Placeholder 2">
            <a:extLst>
              <a:ext uri="{FF2B5EF4-FFF2-40B4-BE49-F238E27FC236}">
                <a16:creationId xmlns:a16="http://schemas.microsoft.com/office/drawing/2014/main" id="{559C58C2-42A7-0DF9-F6ED-CDCC4B05261D}"/>
              </a:ext>
            </a:extLst>
          </p:cNvPr>
          <p:cNvSpPr txBox="1">
            <a:spLocks/>
          </p:cNvSpPr>
          <p:nvPr/>
        </p:nvSpPr>
        <p:spPr>
          <a:xfrm>
            <a:off x="407998" y="221107"/>
            <a:ext cx="5448299" cy="228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222245"/>
                </a:solidFill>
                <a:latin typeface="Arial" panose="020B0604020202020204" pitchFamily="34" charset="0"/>
                <a:ea typeface="Inter" panose="02000503000000020004" pitchFamily="2"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t>Double Materiality Assessment ESG 2024/2025</a:t>
            </a:r>
          </a:p>
        </p:txBody>
      </p:sp>
      <p:sp>
        <p:nvSpPr>
          <p:cNvPr id="18" name="Text Placeholder 1">
            <a:extLst>
              <a:ext uri="{FF2B5EF4-FFF2-40B4-BE49-F238E27FC236}">
                <a16:creationId xmlns:a16="http://schemas.microsoft.com/office/drawing/2014/main" id="{EAA04026-27C6-A79C-4AD8-13E8C17605F4}"/>
              </a:ext>
            </a:extLst>
          </p:cNvPr>
          <p:cNvSpPr>
            <a:spLocks noGrp="1"/>
          </p:cNvSpPr>
          <p:nvPr>
            <p:ph type="body" sz="quarter" idx="10"/>
          </p:nvPr>
        </p:nvSpPr>
        <p:spPr>
          <a:xfrm>
            <a:off x="5711580" y="221107"/>
            <a:ext cx="5448299" cy="228600"/>
          </a:xfrm>
        </p:spPr>
        <p:txBody>
          <a:bodyPr/>
          <a:lstStyle/>
          <a:p>
            <a:r>
              <a:rPr lang="en-US" noProof="0" dirty="0"/>
              <a:t>Material ESRS topic</a:t>
            </a:r>
          </a:p>
        </p:txBody>
      </p:sp>
      <p:graphicFrame>
        <p:nvGraphicFramePr>
          <p:cNvPr id="2" name="Diagram 1">
            <a:extLst>
              <a:ext uri="{FF2B5EF4-FFF2-40B4-BE49-F238E27FC236}">
                <a16:creationId xmlns:a16="http://schemas.microsoft.com/office/drawing/2014/main" id="{3B4B47FB-9DEE-0D8F-E74D-BBDE5AA7F1AF}"/>
              </a:ext>
            </a:extLst>
          </p:cNvPr>
          <p:cNvGraphicFramePr/>
          <p:nvPr>
            <p:extLst>
              <p:ext uri="{D42A27DB-BD31-4B8C-83A1-F6EECF244321}">
                <p14:modId xmlns:p14="http://schemas.microsoft.com/office/powerpoint/2010/main" val="3265550348"/>
              </p:ext>
            </p:extLst>
          </p:nvPr>
        </p:nvGraphicFramePr>
        <p:xfrm>
          <a:off x="1135191" y="3824648"/>
          <a:ext cx="2710773" cy="5364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3" name="Diagram 12">
            <a:extLst>
              <a:ext uri="{FF2B5EF4-FFF2-40B4-BE49-F238E27FC236}">
                <a16:creationId xmlns:a16="http://schemas.microsoft.com/office/drawing/2014/main" id="{4722F9D9-516A-4C21-819C-18D1E368D9A4}"/>
              </a:ext>
            </a:extLst>
          </p:cNvPr>
          <p:cNvGraphicFramePr/>
          <p:nvPr>
            <p:extLst>
              <p:ext uri="{D42A27DB-BD31-4B8C-83A1-F6EECF244321}">
                <p14:modId xmlns:p14="http://schemas.microsoft.com/office/powerpoint/2010/main" val="3463871189"/>
              </p:ext>
            </p:extLst>
          </p:nvPr>
        </p:nvGraphicFramePr>
        <p:xfrm>
          <a:off x="1135191" y="4303607"/>
          <a:ext cx="2710773" cy="5364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6" name="Diagram 15">
            <a:extLst>
              <a:ext uri="{FF2B5EF4-FFF2-40B4-BE49-F238E27FC236}">
                <a16:creationId xmlns:a16="http://schemas.microsoft.com/office/drawing/2014/main" id="{C458A208-A3C0-577E-CCD2-E3F7542942F4}"/>
              </a:ext>
            </a:extLst>
          </p:cNvPr>
          <p:cNvGraphicFramePr/>
          <p:nvPr>
            <p:extLst>
              <p:ext uri="{D42A27DB-BD31-4B8C-83A1-F6EECF244321}">
                <p14:modId xmlns:p14="http://schemas.microsoft.com/office/powerpoint/2010/main" val="4109668712"/>
              </p:ext>
            </p:extLst>
          </p:nvPr>
        </p:nvGraphicFramePr>
        <p:xfrm>
          <a:off x="1135190" y="4728244"/>
          <a:ext cx="2710773" cy="53645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7" name="Diagram 16">
            <a:extLst>
              <a:ext uri="{FF2B5EF4-FFF2-40B4-BE49-F238E27FC236}">
                <a16:creationId xmlns:a16="http://schemas.microsoft.com/office/drawing/2014/main" id="{B0E543C6-408F-938E-4A35-EAA2345DD1E8}"/>
              </a:ext>
            </a:extLst>
          </p:cNvPr>
          <p:cNvGraphicFramePr/>
          <p:nvPr>
            <p:extLst>
              <p:ext uri="{D42A27DB-BD31-4B8C-83A1-F6EECF244321}">
                <p14:modId xmlns:p14="http://schemas.microsoft.com/office/powerpoint/2010/main" val="2242920674"/>
              </p:ext>
            </p:extLst>
          </p:nvPr>
        </p:nvGraphicFramePr>
        <p:xfrm>
          <a:off x="1135189" y="5165283"/>
          <a:ext cx="2710773" cy="536451"/>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Tree>
    <p:extLst>
      <p:ext uri="{BB962C8B-B14F-4D97-AF65-F5344CB8AC3E}">
        <p14:creationId xmlns:p14="http://schemas.microsoft.com/office/powerpoint/2010/main" val="26104853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gendefinert utforming">
  <a:themeElements>
    <a:clrScheme name="Goodtech standard">
      <a:dk1>
        <a:srgbClr val="000000"/>
      </a:dk1>
      <a:lt1>
        <a:sysClr val="window" lastClr="FFFFFF"/>
      </a:lt1>
      <a:dk2>
        <a:srgbClr val="222245"/>
      </a:dk2>
      <a:lt2>
        <a:srgbClr val="F3F3FF"/>
      </a:lt2>
      <a:accent1>
        <a:srgbClr val="222245"/>
      </a:accent1>
      <a:accent2>
        <a:srgbClr val="7979FF"/>
      </a:accent2>
      <a:accent3>
        <a:srgbClr val="FDC960"/>
      </a:accent3>
      <a:accent4>
        <a:srgbClr val="00FFB9"/>
      </a:accent4>
      <a:accent5>
        <a:srgbClr val="FFF4DC"/>
      </a:accent5>
      <a:accent6>
        <a:srgbClr val="DCEEDB"/>
      </a:accent6>
      <a:hlink>
        <a:srgbClr val="EBECE8"/>
      </a:hlink>
      <a:folHlink>
        <a:srgbClr val="B5A1D0"/>
      </a:folHlink>
    </a:clrScheme>
    <a:fontScheme name="Custom 1">
      <a:majorFont>
        <a:latin typeface="Cabinet Grotesk"/>
        <a:ea typeface=""/>
        <a:cs typeface=""/>
      </a:majorFont>
      <a:minorFont>
        <a:latin typeface="Inter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tech_PPTMal.pptx" id="{4428679F-5915-4FE5-86AC-100D7BF631BF}" vid="{76387294-38DA-44F6-9D74-F9818247304A}"/>
    </a:ext>
  </a:extLst>
</a:theme>
</file>

<file path=ppt/theme/theme2.xml><?xml version="1.0" encoding="utf-8"?>
<a:theme xmlns:a="http://schemas.openxmlformats.org/drawingml/2006/main" name="2_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tech_PPTMal.pptx" id="{4428679F-5915-4FE5-86AC-100D7BF631BF}" vid="{A032C030-2912-4442-9E96-C94ABE26F998}"/>
    </a:ext>
  </a:extLst>
</a:theme>
</file>

<file path=ppt/theme/theme3.xml><?xml version="1.0" encoding="utf-8"?>
<a:theme xmlns:a="http://schemas.openxmlformats.org/drawingml/2006/main" name="3_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tech_PPTMal.pptx" id="{4428679F-5915-4FE5-86AC-100D7BF631BF}" vid="{A032C030-2912-4442-9E96-C94ABE26F99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68B9CCDF7F9A4089D125841D617F0B" ma:contentTypeVersion="11" ma:contentTypeDescription="Create a new document." ma:contentTypeScope="" ma:versionID="34df6a6e9ae55ad25d80fe7115a44d02">
  <xsd:schema xmlns:xsd="http://www.w3.org/2001/XMLSchema" xmlns:xs="http://www.w3.org/2001/XMLSchema" xmlns:p="http://schemas.microsoft.com/office/2006/metadata/properties" xmlns:ns2="e36c0730-0d2d-4886-98d1-88cb5c0b6ef3" xmlns:ns3="a6e300d3-da65-4531-a1a7-8b3a77ffdd5d" targetNamespace="http://schemas.microsoft.com/office/2006/metadata/properties" ma:root="true" ma:fieldsID="1889fed03587dc5b531efe91d79d2c73" ns2:_="" ns3:_="">
    <xsd:import namespace="e36c0730-0d2d-4886-98d1-88cb5c0b6ef3"/>
    <xsd:import namespace="a6e300d3-da65-4531-a1a7-8b3a77ffdd5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c0730-0d2d-4886-98d1-88cb5c0b6e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e300d3-da65-4531-a1a7-8b3a77ffdd5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2F07A3-5DD1-4DFF-BCFC-10DBB890B03E}">
  <ds:schemaRefs>
    <ds:schemaRef ds:uri="http://schemas.microsoft.com/sharepoint/v3/contenttype/forms"/>
  </ds:schemaRefs>
</ds:datastoreItem>
</file>

<file path=customXml/itemProps2.xml><?xml version="1.0" encoding="utf-8"?>
<ds:datastoreItem xmlns:ds="http://schemas.openxmlformats.org/officeDocument/2006/customXml" ds:itemID="{49B28CFB-D04A-4FA0-AA3E-61155B4BCC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c0730-0d2d-4886-98d1-88cb5c0b6ef3"/>
    <ds:schemaRef ds:uri="a6e300d3-da65-4531-a1a7-8b3a77ffdd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1EC369-CBFF-42A0-ACF9-0069E9CF1F8B}">
  <ds:schemaRefs>
    <ds:schemaRef ds:uri="0d827c87-ba9a-482e-acc0-779735f13ef7"/>
    <ds:schemaRef ds:uri="327a1b08-5c87-46b9-a456-760016fa1ec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20178</TotalTime>
  <Words>3408</Words>
  <Application>Microsoft Office PowerPoint</Application>
  <PresentationFormat>Widescreen</PresentationFormat>
  <Paragraphs>494</Paragraphs>
  <Slides>10</Slides>
  <Notes>6</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10</vt:i4>
      </vt:variant>
    </vt:vector>
  </HeadingPairs>
  <TitlesOfParts>
    <vt:vector size="18" baseType="lpstr">
      <vt:lpstr>Aptos</vt:lpstr>
      <vt:lpstr>Arial</vt:lpstr>
      <vt:lpstr>Calibri</vt:lpstr>
      <vt:lpstr>Inter Medium</vt:lpstr>
      <vt:lpstr>Egendefinert utforming</vt:lpstr>
      <vt:lpstr>2_Egendefinert utforming</vt:lpstr>
      <vt:lpstr>3_Egendefinert utforming</vt:lpstr>
      <vt:lpstr>think-cell Slide</vt:lpstr>
      <vt:lpstr>Double Materiality Assessment  </vt:lpstr>
      <vt:lpstr>Process approach</vt:lpstr>
      <vt:lpstr>PowerPoint Presentation</vt:lpstr>
      <vt:lpstr>Material topics</vt:lpstr>
      <vt:lpstr>Material topics - Granulated version with ESRS sub-topics</vt:lpstr>
      <vt:lpstr>PowerPoint Presentation</vt:lpstr>
      <vt:lpstr>PowerPoint Presentation</vt:lpstr>
      <vt:lpstr>PowerPoint Presentation</vt:lpstr>
      <vt:lpstr>PowerPoint Presentation</vt:lpstr>
      <vt:lpstr>Summarized assessment of non-material topics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Øystein Tveit</dc:creator>
  <cp:lastModifiedBy>Aleksander Ervik</cp:lastModifiedBy>
  <cp:revision>9</cp:revision>
  <dcterms:created xsi:type="dcterms:W3CDTF">2024-12-04T07:18:19Z</dcterms:created>
  <dcterms:modified xsi:type="dcterms:W3CDTF">2025-04-10T06:40:57Z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0x0101007068B9CCDF7F9A4089D125841D617F0B</vt:lpwstr>
  </property>
</Properties>
</file>