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7"/>
  </p:sldMasterIdLst>
  <p:sldIdLst>
    <p:sldId id="256" r:id="rId8"/>
    <p:sldId id="257" r:id="rId9"/>
    <p:sldId id="258" r:id="rId10"/>
    <p:sldId id="263" r:id="rId11"/>
    <p:sldId id="265" r:id="rId12"/>
    <p:sldId id="266" r:id="rId13"/>
    <p:sldId id="267" r:id="rId14"/>
    <p:sldId id="268" r:id="rId15"/>
    <p:sldId id="264" r:id="rId16"/>
  </p:sldIdLst>
  <p:sldSz cx="9144000" cy="6858000" type="screen4x3"/>
  <p:notesSz cx="6735763" cy="9866313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3" autoAdjust="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34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9262-C582-2349-8889-09B4F4071654}" type="datetimeFigureOut">
              <a:rPr lang="nb-NO" smtClean="0"/>
              <a:t>01.02.2016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C8653-CFD5-134A-919D-C67F4B2FCF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101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9262-C582-2349-8889-09B4F4071654}" type="datetimeFigureOut">
              <a:rPr lang="nb-NO" smtClean="0"/>
              <a:t>01.02.2016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C8653-CFD5-134A-919D-C67F4B2FCF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6094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9262-C582-2349-8889-09B4F4071654}" type="datetimeFigureOut">
              <a:rPr lang="nb-NO" smtClean="0"/>
              <a:t>01.02.2016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C8653-CFD5-134A-919D-C67F4B2FCF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8944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9262-C582-2349-8889-09B4F4071654}" type="datetimeFigureOut">
              <a:rPr lang="nb-NO" smtClean="0"/>
              <a:t>01.02.2016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C8653-CFD5-134A-919D-C67F4B2FCF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3044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9262-C582-2349-8889-09B4F4071654}" type="datetimeFigureOut">
              <a:rPr lang="nb-NO" smtClean="0"/>
              <a:t>01.02.2016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C8653-CFD5-134A-919D-C67F4B2FCF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3454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9262-C582-2349-8889-09B4F4071654}" type="datetimeFigureOut">
              <a:rPr lang="nb-NO" smtClean="0"/>
              <a:t>01.02.2016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C8653-CFD5-134A-919D-C67F4B2FCF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565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9262-C582-2349-8889-09B4F4071654}" type="datetimeFigureOut">
              <a:rPr lang="nb-NO" smtClean="0"/>
              <a:t>01.02.2016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C8653-CFD5-134A-919D-C67F4B2FCF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547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9262-C582-2349-8889-09B4F4071654}" type="datetimeFigureOut">
              <a:rPr lang="nb-NO" smtClean="0"/>
              <a:t>01.02.2016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C8653-CFD5-134A-919D-C67F4B2FCF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9000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9262-C582-2349-8889-09B4F4071654}" type="datetimeFigureOut">
              <a:rPr lang="nb-NO" smtClean="0"/>
              <a:t>01.02.2016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C8653-CFD5-134A-919D-C67F4B2FCF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066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9262-C582-2349-8889-09B4F4071654}" type="datetimeFigureOut">
              <a:rPr lang="nb-NO" smtClean="0"/>
              <a:t>01.02.2016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C8653-CFD5-134A-919D-C67F4B2FCF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8022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9262-C582-2349-8889-09B4F4071654}" type="datetimeFigureOut">
              <a:rPr lang="nb-NO" smtClean="0"/>
              <a:t>01.02.2016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C8653-CFD5-134A-919D-C67F4B2FCF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601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49262-C582-2349-8889-09B4F4071654}" type="datetimeFigureOut">
              <a:rPr lang="nb-NO" smtClean="0"/>
              <a:t>01.02.2016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C8653-CFD5-134A-919D-C67F4B2FCF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976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>
            <a:spLocks noGrp="1"/>
          </p:cNvSpPr>
          <p:nvPr>
            <p:ph type="ctrTitle"/>
          </p:nvPr>
        </p:nvSpPr>
        <p:spPr>
          <a:xfrm>
            <a:off x="685800" y="2795541"/>
            <a:ext cx="7772400" cy="1470025"/>
          </a:xfrm>
        </p:spPr>
        <p:txBody>
          <a:bodyPr/>
          <a:lstStyle/>
          <a:p>
            <a:r>
              <a:rPr lang="nb-NO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 charset="0"/>
                <a:cs typeface="Calibri"/>
              </a:rPr>
              <a:t>Rytterpolitisk Dokument 2015 - 2018</a:t>
            </a:r>
            <a:endParaRPr lang="nb-NO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6" name="Undertittel 2"/>
          <p:cNvSpPr>
            <a:spLocks noGrp="1"/>
          </p:cNvSpPr>
          <p:nvPr>
            <p:ph type="subTitle" idx="1"/>
          </p:nvPr>
        </p:nvSpPr>
        <p:spPr>
          <a:xfrm>
            <a:off x="1345732" y="3734559"/>
            <a:ext cx="6400800" cy="696108"/>
          </a:xfrm>
        </p:spPr>
        <p:txBody>
          <a:bodyPr/>
          <a:lstStyle/>
          <a:p>
            <a:r>
              <a:rPr lang="nb-N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 charset="0"/>
                <a:cs typeface="Calibri"/>
              </a:rPr>
              <a:t>Strategi FS pr. januar 2016</a:t>
            </a:r>
            <a:endParaRPr lang="nb-NO" sz="2000" i="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385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 txBox="1">
            <a:spLocks/>
          </p:cNvSpPr>
          <p:nvPr/>
        </p:nvSpPr>
        <p:spPr>
          <a:xfrm>
            <a:off x="419100" y="39641"/>
            <a:ext cx="8356600" cy="950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 charset="0"/>
                <a:cs typeface="Calibri"/>
              </a:rPr>
              <a:t>Ansvarsområder</a:t>
            </a:r>
            <a:endParaRPr lang="nb-NO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9" name="Tittel 1"/>
          <p:cNvSpPr txBox="1">
            <a:spLocks/>
          </p:cNvSpPr>
          <p:nvPr/>
        </p:nvSpPr>
        <p:spPr>
          <a:xfrm>
            <a:off x="419100" y="1360441"/>
            <a:ext cx="8356600" cy="1636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b-NO" sz="1400" dirty="0" smtClean="0">
              <a:latin typeface="Myriad Pro Light"/>
              <a:ea typeface="ＭＳ Ｐゴシック" charset="0"/>
              <a:cs typeface="Myriad Pro Light"/>
            </a:endParaRPr>
          </a:p>
          <a:p>
            <a:pPr algn="l"/>
            <a:endParaRPr lang="nb-NO" sz="1400" dirty="0" smtClean="0">
              <a:latin typeface="Myriad Pro Light"/>
              <a:ea typeface="ＭＳ Ｐゴシック" charset="0"/>
              <a:cs typeface="Myriad Pro Light"/>
            </a:endParaRPr>
          </a:p>
          <a:p>
            <a:pPr algn="l"/>
            <a:endParaRPr lang="nb-NO" sz="1400" dirty="0" smtClean="0">
              <a:latin typeface="Myriad Pro Light"/>
              <a:ea typeface="ＭＳ Ｐゴシック" charset="0"/>
              <a:cs typeface="Myriad Pro Light"/>
            </a:endParaRPr>
          </a:p>
          <a:p>
            <a:pPr algn="l"/>
            <a:endParaRPr lang="nb-NO" sz="1400" dirty="0" smtClean="0">
              <a:latin typeface="Myriad Pro Light"/>
              <a:ea typeface="ＭＳ Ｐゴシック" charset="0"/>
              <a:cs typeface="Myriad Pro Light"/>
            </a:endParaRPr>
          </a:p>
          <a:p>
            <a:pPr algn="l"/>
            <a:endParaRPr lang="nb-NO" sz="1400" dirty="0">
              <a:latin typeface="Myriad Pro Light"/>
              <a:ea typeface="ＭＳ Ｐゴシック" charset="0"/>
              <a:cs typeface="Myriad Pro Light"/>
            </a:endParaRPr>
          </a:p>
        </p:txBody>
      </p:sp>
      <p:sp>
        <p:nvSpPr>
          <p:cNvPr id="13" name="Tittel 1"/>
          <p:cNvSpPr txBox="1">
            <a:spLocks/>
          </p:cNvSpPr>
          <p:nvPr/>
        </p:nvSpPr>
        <p:spPr>
          <a:xfrm>
            <a:off x="419100" y="2178820"/>
            <a:ext cx="8356600" cy="1636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b-NO" sz="1400" dirty="0" smtClean="0">
              <a:latin typeface="Myriad Pro Light"/>
              <a:ea typeface="ＭＳ Ｐゴシック" charset="0"/>
              <a:cs typeface="Myriad Pro Light"/>
            </a:endParaRPr>
          </a:p>
          <a:p>
            <a:pPr algn="l"/>
            <a:endParaRPr lang="nb-NO" sz="1400" dirty="0" smtClean="0">
              <a:latin typeface="Myriad Pro Light"/>
              <a:ea typeface="ＭＳ Ｐゴシック" charset="0"/>
              <a:cs typeface="Myriad Pro Light"/>
            </a:endParaRPr>
          </a:p>
          <a:p>
            <a:pPr algn="l"/>
            <a:endParaRPr lang="nb-NO" sz="1400" dirty="0" smtClean="0">
              <a:latin typeface="Myriad Pro Light"/>
              <a:ea typeface="ＭＳ Ｐゴシック" charset="0"/>
              <a:cs typeface="Myriad Pro Light"/>
            </a:endParaRPr>
          </a:p>
          <a:p>
            <a:pPr algn="l"/>
            <a:endParaRPr lang="nb-NO" sz="1400" dirty="0" smtClean="0">
              <a:latin typeface="Myriad Pro Light"/>
              <a:ea typeface="ＭＳ Ｐゴシック" charset="0"/>
              <a:cs typeface="Myriad Pro Light"/>
            </a:endParaRPr>
          </a:p>
          <a:p>
            <a:pPr algn="l"/>
            <a:endParaRPr lang="nb-NO" sz="1400" dirty="0">
              <a:latin typeface="Myriad Pro Light"/>
              <a:ea typeface="ＭＳ Ｐゴシック" charset="0"/>
              <a:cs typeface="Myriad Pro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30" y="1142802"/>
            <a:ext cx="8535140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5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 txBox="1">
            <a:spLocks/>
          </p:cNvSpPr>
          <p:nvPr/>
        </p:nvSpPr>
        <p:spPr>
          <a:xfrm>
            <a:off x="419100" y="39641"/>
            <a:ext cx="8356600" cy="950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 charset="0"/>
                <a:cs typeface="Calibri"/>
              </a:rPr>
              <a:t>RPD 2016-2018</a:t>
            </a:r>
            <a:endParaRPr lang="nb-NO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3" name="Tittel 1"/>
          <p:cNvSpPr txBox="1">
            <a:spLocks/>
          </p:cNvSpPr>
          <p:nvPr/>
        </p:nvSpPr>
        <p:spPr>
          <a:xfrm>
            <a:off x="419100" y="1380228"/>
            <a:ext cx="8356600" cy="4615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 charset="0"/>
                <a:cs typeface="Calibri"/>
              </a:rPr>
              <a:t>Hva ønsker vi å oppnå som styre?</a:t>
            </a:r>
          </a:p>
          <a:p>
            <a:pPr algn="l"/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 charset="0"/>
                <a:cs typeface="Calibri"/>
              </a:rPr>
              <a:t>Hva skal vi fremlegge for Tinget i 2017 og 2019?</a:t>
            </a:r>
          </a:p>
          <a:p>
            <a:pPr marL="285750" indent="-285750" algn="l">
              <a:buFont typeface="Arial"/>
              <a:buChar char="•"/>
            </a:pPr>
            <a:endParaRPr lang="nb-NO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ＭＳ Ｐゴシック" charset="0"/>
              <a:cs typeface="Calibri"/>
            </a:endParaRPr>
          </a:p>
          <a:p>
            <a:pPr marL="285750" indent="-285750" algn="l">
              <a:buFont typeface="Arial"/>
              <a:buChar char="•"/>
            </a:pPr>
            <a:endParaRPr lang="nb-NO" sz="18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ＭＳ Ｐゴシック" charset="0"/>
              <a:cs typeface="Calibri"/>
            </a:endParaRPr>
          </a:p>
          <a:p>
            <a:pPr marL="285750" indent="-285750" algn="l">
              <a:buFont typeface="Arial"/>
              <a:buChar char="•"/>
            </a:pPr>
            <a:endParaRPr lang="nb-NO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ＭＳ Ｐゴシック" charset="0"/>
              <a:cs typeface="Calibri"/>
            </a:endParaRPr>
          </a:p>
          <a:p>
            <a:pPr marL="285750" indent="-285750" algn="l">
              <a:buFont typeface="Arial"/>
              <a:buChar char="•"/>
            </a:pPr>
            <a:endParaRPr lang="nb-NO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ＭＳ Ｐゴシック" charset="0"/>
              <a:cs typeface="Calibri"/>
            </a:endParaRPr>
          </a:p>
          <a:p>
            <a:pPr algn="l"/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 charset="0"/>
                <a:cs typeface="Calibri"/>
              </a:rPr>
              <a:t>Overordnede mål fra styremøte i desember:</a:t>
            </a:r>
            <a:endParaRPr lang="nb-NO" sz="18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ＭＳ Ｐゴシック" charset="0"/>
              <a:cs typeface="Calibri"/>
            </a:endParaRPr>
          </a:p>
          <a:p>
            <a:pPr marL="285750" indent="-285750" algn="l">
              <a:buFont typeface="Arial"/>
              <a:buChar char="•"/>
            </a:pPr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 charset="0"/>
                <a:cs typeface="Calibri"/>
              </a:rPr>
              <a:t>Flere medlemmer</a:t>
            </a:r>
          </a:p>
          <a:p>
            <a:pPr marL="285750" indent="-285750" algn="l">
              <a:buFont typeface="Arial"/>
              <a:buChar char="•"/>
            </a:pPr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 charset="0"/>
                <a:cs typeface="Calibri"/>
              </a:rPr>
              <a:t>Enklere aktivitet</a:t>
            </a:r>
          </a:p>
          <a:p>
            <a:pPr algn="l"/>
            <a:endParaRPr lang="nb-NO" sz="1800" dirty="0" smtClean="0">
              <a:latin typeface="Myriad Pro Light"/>
              <a:ea typeface="ＭＳ Ｐゴシック" charset="0"/>
              <a:cs typeface="Myriad Pro Light"/>
            </a:endParaRPr>
          </a:p>
          <a:p>
            <a:pPr algn="l"/>
            <a:endParaRPr lang="nb-NO" sz="1800" dirty="0" smtClean="0">
              <a:latin typeface="Myriad Pro Light"/>
              <a:ea typeface="ＭＳ Ｐゴシック" charset="0"/>
              <a:cs typeface="Myriad Pro Light"/>
            </a:endParaRPr>
          </a:p>
          <a:p>
            <a:pPr algn="l"/>
            <a:endParaRPr lang="nb-NO" sz="1800" dirty="0" smtClean="0">
              <a:latin typeface="Myriad Pro Light"/>
              <a:ea typeface="ＭＳ Ｐゴシック" charset="0"/>
              <a:cs typeface="Myriad Pro Light"/>
            </a:endParaRPr>
          </a:p>
          <a:p>
            <a:pPr algn="l"/>
            <a:endParaRPr lang="nb-NO" sz="1800" dirty="0" smtClean="0">
              <a:latin typeface="Myriad Pro Light"/>
              <a:ea typeface="ＭＳ Ｐゴシック" charset="0"/>
              <a:cs typeface="Myriad Pro Light"/>
            </a:endParaRPr>
          </a:p>
          <a:p>
            <a:pPr algn="l"/>
            <a:endParaRPr lang="nb-NO" sz="1800" dirty="0">
              <a:latin typeface="Myriad Pro Light"/>
              <a:ea typeface="ＭＳ Ｐゴシック" charset="0"/>
              <a:cs typeface="Myriad Pro Ligh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00332" y="990600"/>
            <a:ext cx="82037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58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 txBox="1">
            <a:spLocks/>
          </p:cNvSpPr>
          <p:nvPr/>
        </p:nvSpPr>
        <p:spPr>
          <a:xfrm>
            <a:off x="419100" y="39641"/>
            <a:ext cx="8356600" cy="950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 charset="0"/>
                <a:cs typeface="Calibri"/>
              </a:rPr>
              <a:t>Flere medlemmer – innspill fra gruppene 2.12.15</a:t>
            </a:r>
            <a:endParaRPr lang="nb-NO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3" name="Tittel 1"/>
          <p:cNvSpPr txBox="1">
            <a:spLocks/>
          </p:cNvSpPr>
          <p:nvPr/>
        </p:nvSpPr>
        <p:spPr>
          <a:xfrm>
            <a:off x="419100" y="1380228"/>
            <a:ext cx="8356600" cy="4615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 charset="0"/>
                <a:cs typeface="Calibri"/>
              </a:rPr>
              <a:t>Viktigste områder fra gruppene:</a:t>
            </a:r>
          </a:p>
          <a:p>
            <a:pPr marL="285750" indent="-285750" algn="l">
              <a:buFont typeface="Arial"/>
              <a:buChar char="•"/>
            </a:pPr>
            <a:r>
              <a:rPr lang="nb-NO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 charset="0"/>
                <a:cs typeface="Calibri"/>
              </a:rPr>
              <a:t>Crowding</a:t>
            </a:r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 charset="0"/>
                <a:cs typeface="Calibri"/>
              </a:rPr>
              <a:t> (7)</a:t>
            </a:r>
          </a:p>
          <a:p>
            <a:pPr marL="285750" indent="-285750" algn="l">
              <a:buFont typeface="Arial"/>
              <a:buChar char="•"/>
            </a:pPr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 charset="0"/>
                <a:cs typeface="Calibri"/>
              </a:rPr>
              <a:t>Anlegg. Gode arenaer for bredden (5)</a:t>
            </a:r>
          </a:p>
          <a:p>
            <a:pPr marL="285750" indent="-285750" algn="l">
              <a:buFont typeface="Arial"/>
              <a:buChar char="•"/>
            </a:pPr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 charset="0"/>
                <a:cs typeface="Calibri"/>
              </a:rPr>
              <a:t>Klubbdrevne og bærekraftige anlegg (5)</a:t>
            </a:r>
          </a:p>
          <a:p>
            <a:pPr marL="285750" indent="-285750" algn="l">
              <a:buFont typeface="Arial"/>
              <a:buChar char="•"/>
            </a:pPr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 charset="0"/>
                <a:cs typeface="Calibri"/>
              </a:rPr>
              <a:t>Kontrollere/styre midler til anleggsutvikling (5)</a:t>
            </a:r>
            <a:endParaRPr lang="nb-NO" sz="18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ＭＳ Ｐゴシック" charset="0"/>
              <a:cs typeface="Calibri"/>
            </a:endParaRPr>
          </a:p>
          <a:p>
            <a:pPr marL="285750" indent="-285750" algn="l">
              <a:buFont typeface="Arial"/>
              <a:buChar char="•"/>
            </a:pPr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 charset="0"/>
                <a:cs typeface="Calibri"/>
              </a:rPr>
              <a:t>Kompetanseheving for trenere og funksjonærer. Fokus på skoler (4)</a:t>
            </a:r>
          </a:p>
          <a:p>
            <a:pPr marL="285750" indent="-285750" algn="l">
              <a:buFont typeface="Arial"/>
              <a:buChar char="•"/>
            </a:pPr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 charset="0"/>
                <a:cs typeface="Calibri"/>
              </a:rPr>
              <a:t>«Sertifisere» anlegg og rideskolene («Veritas») (4)</a:t>
            </a:r>
          </a:p>
          <a:p>
            <a:pPr marL="285750" indent="-285750" algn="l">
              <a:buFont typeface="Arial"/>
              <a:buChar char="•"/>
            </a:pPr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 charset="0"/>
                <a:cs typeface="Calibri"/>
              </a:rPr>
              <a:t>Bredde-/rekrutterings-/rideskole-lisens og/eller medlemskap for hest og rytter (2)</a:t>
            </a:r>
          </a:p>
          <a:p>
            <a:pPr marL="285750" indent="-285750" algn="l">
              <a:buFont typeface="Arial"/>
              <a:buChar char="•"/>
            </a:pPr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 charset="0"/>
                <a:cs typeface="Calibri"/>
              </a:rPr>
              <a:t>Få tak i «ikke-medlemmer» fra hestesporten, </a:t>
            </a:r>
            <a:r>
              <a:rPr lang="nb-NO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 charset="0"/>
                <a:cs typeface="Calibri"/>
              </a:rPr>
              <a:t>inkl</a:t>
            </a:r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 charset="0"/>
                <a:cs typeface="Calibri"/>
              </a:rPr>
              <a:t> rideskolene. Hva trenger de? Hva vil de ha? (2)</a:t>
            </a:r>
          </a:p>
          <a:p>
            <a:pPr algn="l"/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 charset="0"/>
                <a:cs typeface="Calibri"/>
              </a:rPr>
              <a:t>      - Samarbeid med/mellom privat/klubb/øvrig idrett.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 charset="0"/>
                <a:cs typeface="Calibri"/>
              </a:rPr>
              <a:t>Bedre omdømme (1)</a:t>
            </a:r>
          </a:p>
          <a:p>
            <a:pPr algn="l"/>
            <a:endParaRPr lang="nb-NO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ＭＳ Ｐゴシック" charset="0"/>
              <a:cs typeface="Calibri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00332" y="990600"/>
            <a:ext cx="82037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41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 txBox="1">
            <a:spLocks/>
          </p:cNvSpPr>
          <p:nvPr/>
        </p:nvSpPr>
        <p:spPr>
          <a:xfrm>
            <a:off x="419100" y="39641"/>
            <a:ext cx="8356600" cy="950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Enklere aktivitet – innspill fra </a:t>
            </a:r>
            <a:r>
              <a:rPr lang="nb-NO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gruppene 2.12.15</a:t>
            </a:r>
            <a:endParaRPr lang="nb-NO" sz="2400" b="1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0"/>
              <a:cs typeface="Calibri"/>
            </a:endParaRPr>
          </a:p>
        </p:txBody>
      </p:sp>
      <p:sp>
        <p:nvSpPr>
          <p:cNvPr id="13" name="Tittel 1"/>
          <p:cNvSpPr txBox="1">
            <a:spLocks/>
          </p:cNvSpPr>
          <p:nvPr/>
        </p:nvSpPr>
        <p:spPr>
          <a:xfrm>
            <a:off x="419100" y="1380228"/>
            <a:ext cx="8356600" cy="4615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1800" b="1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Viktigste områder fra gruppene</a:t>
            </a:r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OL 2020 – sikre veien dit (7)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Kompetanseheving i klubb (5)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Anlegg for topp og bredde (5)</a:t>
            </a:r>
          </a:p>
          <a:p>
            <a:pPr algn="l"/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      - Regionale</a:t>
            </a:r>
          </a:p>
          <a:p>
            <a:pPr algn="l"/>
            <a:r>
              <a:rPr lang="nb-NO" sz="1800" b="1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 </a:t>
            </a:r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     - Krever politisk fokus</a:t>
            </a:r>
          </a:p>
          <a:p>
            <a:pPr algn="l"/>
            <a:r>
              <a:rPr lang="nb-NO" sz="1800" b="1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 </a:t>
            </a:r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     - Både drift og bygging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Enklere utdanning av teknisk personell (4)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Rimeligere og enklere inngang til sporten (ref. «Prova </a:t>
            </a:r>
            <a:r>
              <a:rPr lang="nb-NO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pä</a:t>
            </a:r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»). Med fokus på funksjonærer, lisenser </a:t>
            </a:r>
            <a:r>
              <a:rPr lang="nb-NO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etc</a:t>
            </a:r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; hva må vi ha? (4)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«Ujålete» aktivitet (2)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Sikre aktivitet/få slagkraft mot/i politikken; storting, fylke, kommune etc. (1)</a:t>
            </a:r>
            <a:endParaRPr lang="nb-NO" sz="1800" b="1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0"/>
              <a:cs typeface="Calibri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Store, sterke og bærekraftige kretser og klubber (1)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00332" y="990600"/>
            <a:ext cx="82037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6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 txBox="1">
            <a:spLocks/>
          </p:cNvSpPr>
          <p:nvPr/>
        </p:nvSpPr>
        <p:spPr>
          <a:xfrm>
            <a:off x="419100" y="39641"/>
            <a:ext cx="8356600" cy="950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 charset="0"/>
                <a:cs typeface="Calibri"/>
              </a:rPr>
              <a:t>Flere medlemmer &amp; enklere aktivitet – bearbeidet 21.1.16</a:t>
            </a:r>
            <a:endParaRPr lang="nb-NO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3" name="Tittel 1"/>
          <p:cNvSpPr txBox="1">
            <a:spLocks/>
          </p:cNvSpPr>
          <p:nvPr/>
        </p:nvSpPr>
        <p:spPr>
          <a:xfrm>
            <a:off x="419100" y="1380228"/>
            <a:ext cx="8356600" cy="4615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 charset="0"/>
                <a:cs typeface="Calibri"/>
              </a:rPr>
              <a:t>Viktigste områder fra gruppene: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 charset="0"/>
                <a:cs typeface="Calibri"/>
              </a:rPr>
              <a:t>Anlegg </a:t>
            </a:r>
            <a:r>
              <a:rPr lang="nb-NO" sz="1800" b="1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for bredde og </a:t>
            </a:r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topp</a:t>
            </a:r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 charset="0"/>
                <a:cs typeface="Calibri"/>
              </a:rPr>
              <a:t>:</a:t>
            </a:r>
          </a:p>
          <a:p>
            <a:pPr algn="l"/>
            <a:r>
              <a:rPr lang="nb-NO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 charset="0"/>
                <a:cs typeface="Calibri"/>
              </a:rPr>
              <a:t>     - Mål: Sikre/skaffe bærekraftige anlegg, primært driftet av klubb. </a:t>
            </a:r>
            <a:endParaRPr lang="nb-NO" sz="18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ＭＳ Ｐゴシック" charset="0"/>
              <a:cs typeface="Calibri"/>
            </a:endParaRPr>
          </a:p>
          <a:p>
            <a:pPr algn="l"/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 charset="0"/>
                <a:cs typeface="Calibri"/>
              </a:rPr>
              <a:t>      - Vi må ivareta både bygging </a:t>
            </a:r>
            <a:r>
              <a:rPr lang="nb-NO" sz="18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 charset="0"/>
                <a:cs typeface="Calibri"/>
              </a:rPr>
              <a:t>og</a:t>
            </a:r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 charset="0"/>
                <a:cs typeface="Calibri"/>
              </a:rPr>
              <a:t> drift.</a:t>
            </a:r>
          </a:p>
          <a:p>
            <a:pPr algn="l"/>
            <a:r>
              <a:rPr lang="nb-NO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 charset="0"/>
                <a:cs typeface="Calibri"/>
              </a:rPr>
              <a:t>     - Politisk: NRYF i førersetet ved tildeling </a:t>
            </a:r>
            <a:r>
              <a:rPr lang="nb-NO" sz="18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 charset="0"/>
                <a:cs typeface="Calibri"/>
              </a:rPr>
              <a:t>og</a:t>
            </a:r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 charset="0"/>
                <a:cs typeface="Calibri"/>
              </a:rPr>
              <a:t> opprettelse av midler til anlegg.</a:t>
            </a:r>
          </a:p>
          <a:p>
            <a:pPr algn="l"/>
            <a:r>
              <a:rPr lang="nb-NO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 charset="0"/>
                <a:cs typeface="Calibri"/>
              </a:rPr>
              <a:t>     - Politisk: Vil tildeling bli enklere om vi prioriterer regionale anlegg?</a:t>
            </a:r>
          </a:p>
          <a:p>
            <a:pPr algn="l"/>
            <a:endParaRPr lang="nb-NO" sz="18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ＭＳ Ｐゴシック" charset="0"/>
              <a:cs typeface="Calibri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 charset="0"/>
                <a:cs typeface="Calibri"/>
              </a:rPr>
              <a:t>Utdanning</a:t>
            </a:r>
          </a:p>
          <a:p>
            <a:pPr algn="l"/>
            <a:r>
              <a:rPr lang="nb-NO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 charset="0"/>
                <a:cs typeface="Calibri"/>
              </a:rPr>
              <a:t>     - Rimelig, enkel og effektiv utdanning av teknisk personell (og trenere??). Mål at 	klubber og kretser er selvforsynt med nødvendig kompetanse. </a:t>
            </a:r>
          </a:p>
          <a:p>
            <a:pPr algn="l"/>
            <a:r>
              <a:rPr lang="nb-NO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 charset="0"/>
                <a:cs typeface="Calibri"/>
              </a:rPr>
              <a:t>     - Samarbeide med utdanningsinstitusjoner slik at det blir enklere å kombinere 	hest og utdanning.</a:t>
            </a:r>
          </a:p>
          <a:p>
            <a:pPr algn="l"/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 charset="0"/>
                <a:cs typeface="Calibri"/>
              </a:rPr>
              <a:t>      - Utvikle utdanning relatert til hest; trener, hestepasser, rytter, smed etc. 	Utdannelsen bør gi studiekompetanse.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00332" y="990600"/>
            <a:ext cx="82037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63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 txBox="1">
            <a:spLocks/>
          </p:cNvSpPr>
          <p:nvPr/>
        </p:nvSpPr>
        <p:spPr>
          <a:xfrm>
            <a:off x="419100" y="39641"/>
            <a:ext cx="8356600" cy="950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Flere medlemmer &amp; enklere aktivitet </a:t>
            </a:r>
            <a:r>
              <a:rPr lang="nb-NO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– bearbeidet 21.1.16</a:t>
            </a:r>
            <a:endParaRPr lang="nb-NO" sz="2400" b="1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0"/>
              <a:cs typeface="Calibri"/>
            </a:endParaRPr>
          </a:p>
        </p:txBody>
      </p:sp>
      <p:sp>
        <p:nvSpPr>
          <p:cNvPr id="13" name="Tittel 1"/>
          <p:cNvSpPr txBox="1">
            <a:spLocks/>
          </p:cNvSpPr>
          <p:nvPr/>
        </p:nvSpPr>
        <p:spPr>
          <a:xfrm>
            <a:off x="419100" y="1380228"/>
            <a:ext cx="8356600" cy="4166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Enklere tilgang til hestesporten:</a:t>
            </a:r>
          </a:p>
          <a:p>
            <a:pPr algn="l"/>
            <a:r>
              <a:rPr lang="nb-NO" sz="1800" b="1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 </a:t>
            </a:r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     - Rimelig, tilgjengelig og enkel aktivitet for bredden. </a:t>
            </a:r>
            <a:endParaRPr lang="nb-NO" sz="1800" b="1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0"/>
              <a:cs typeface="Calibri"/>
            </a:endParaRPr>
          </a:p>
          <a:p>
            <a:pPr algn="l"/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      - Hva kan gjøres </a:t>
            </a:r>
            <a:r>
              <a:rPr lang="nb-NO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mtp</a:t>
            </a:r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 kostnader? Kan vi forenkle?</a:t>
            </a:r>
          </a:p>
          <a:p>
            <a:pPr algn="l"/>
            <a:r>
              <a:rPr lang="nb-NO" sz="1800" b="1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 </a:t>
            </a:r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     - Vurdere eget/egnet medlemskap for dem (rytter og hest) fra sporten som ikke ser 	verdi av å være medlem i dag; rideskole (privat og klubb), turryttere etc. </a:t>
            </a:r>
          </a:p>
          <a:p>
            <a:pPr algn="l"/>
            <a:r>
              <a:rPr lang="nb-NO" sz="1800" b="1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	</a:t>
            </a:r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Hva 	trenger de? Hva vil 	de ha?</a:t>
            </a:r>
          </a:p>
          <a:p>
            <a:pPr algn="l"/>
            <a:endParaRPr lang="nb-NO" sz="1800" b="1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0"/>
              <a:cs typeface="Calibri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Politisk alliansebygging:</a:t>
            </a:r>
          </a:p>
          <a:p>
            <a:pPr algn="l"/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      - Sikre store og bærekraftige kretser og klubber</a:t>
            </a:r>
          </a:p>
          <a:p>
            <a:pPr algn="l"/>
            <a:r>
              <a:rPr lang="nb-NO" sz="1800" b="1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 </a:t>
            </a:r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     - Se muligheter mellom hestesport og øvrige idrett, samt skape </a:t>
            </a:r>
            <a:r>
              <a:rPr lang="nb-NO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samfunnsnytte</a:t>
            </a:r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 	(integrering, HC, psykisk helsevern, gi arbeidserfaring </a:t>
            </a:r>
            <a:r>
              <a:rPr lang="nb-NO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etc</a:t>
            </a:r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)</a:t>
            </a:r>
          </a:p>
          <a:p>
            <a:pPr algn="l"/>
            <a:r>
              <a:rPr lang="nb-NO" sz="1800" b="1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 </a:t>
            </a:r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     - Skape og ivareta kontaktpunkt mellom NRYF og øvrige hesteorganisasjoner, samt 	hestesporten og politikken (storting, fylke, kommune)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00332" y="990600"/>
            <a:ext cx="82037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81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 txBox="1">
            <a:spLocks/>
          </p:cNvSpPr>
          <p:nvPr/>
        </p:nvSpPr>
        <p:spPr>
          <a:xfrm>
            <a:off x="419100" y="39641"/>
            <a:ext cx="8356600" cy="950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Flere medlemmer &amp; enklere aktivitet </a:t>
            </a:r>
            <a:r>
              <a:rPr lang="nb-NO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– bearbeidet 21.1.16</a:t>
            </a:r>
            <a:endParaRPr lang="nb-NO" sz="2400" b="1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0"/>
              <a:cs typeface="Calibri"/>
            </a:endParaRPr>
          </a:p>
        </p:txBody>
      </p:sp>
      <p:sp>
        <p:nvSpPr>
          <p:cNvPr id="13" name="Tittel 1"/>
          <p:cNvSpPr txBox="1">
            <a:spLocks/>
          </p:cNvSpPr>
          <p:nvPr/>
        </p:nvSpPr>
        <p:spPr>
          <a:xfrm>
            <a:off x="419100" y="1380228"/>
            <a:ext cx="8356600" cy="3243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Områder som må diskuteres/ivaretas på andre måter:</a:t>
            </a:r>
          </a:p>
          <a:p>
            <a:pPr algn="l"/>
            <a:endParaRPr lang="nb-NO" sz="1800" b="1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0"/>
              <a:cs typeface="Calibri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Bedre omdømme:</a:t>
            </a:r>
          </a:p>
          <a:p>
            <a:pPr algn="l"/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      - Synliggjøre alle elementer av sporten med spesielt fokus på «</a:t>
            </a:r>
            <a:r>
              <a:rPr lang="nb-NO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avjålifisering</a:t>
            </a:r>
            <a:endParaRPr lang="nb-NO" sz="1800" b="1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0"/>
              <a:cs typeface="Calibri"/>
            </a:endParaRPr>
          </a:p>
          <a:p>
            <a:pPr algn="l"/>
            <a:endParaRPr lang="nb-NO" sz="1800" b="1" dirty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0"/>
              <a:cs typeface="Calibri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Kommersiell alliansebygging/skaffe inntekter</a:t>
            </a:r>
          </a:p>
          <a:p>
            <a:pPr algn="l"/>
            <a:r>
              <a:rPr lang="nb-NO" sz="1800" b="1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 </a:t>
            </a:r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     - Sikre veien mot OL 2020. I første omgang; stevnestøtte</a:t>
            </a:r>
          </a:p>
          <a:p>
            <a:pPr algn="l"/>
            <a:r>
              <a:rPr lang="nb-NO" sz="1800" b="1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 </a:t>
            </a:r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     - </a:t>
            </a:r>
            <a:r>
              <a:rPr lang="nb-NO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charset="0"/>
                <a:cs typeface="Calibri"/>
              </a:rPr>
              <a:t>Crowding</a:t>
            </a:r>
            <a:endParaRPr lang="nb-NO" sz="1800" b="1" dirty="0" smtClean="0">
              <a:solidFill>
                <a:schemeClr val="tx1">
                  <a:lumMod val="65000"/>
                  <a:lumOff val="35000"/>
                </a:schemeClr>
              </a:solidFill>
              <a:ea typeface="ＭＳ Ｐゴシック" charset="0"/>
              <a:cs typeface="Calibri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00332" y="990600"/>
            <a:ext cx="82037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11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 txBox="1">
            <a:spLocks/>
          </p:cNvSpPr>
          <p:nvPr/>
        </p:nvSpPr>
        <p:spPr>
          <a:xfrm>
            <a:off x="419100" y="39641"/>
            <a:ext cx="8356600" cy="950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 charset="0"/>
                <a:cs typeface="Calibri"/>
              </a:rPr>
              <a:t>Veien videre</a:t>
            </a:r>
            <a:endParaRPr lang="nb-NO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3" name="Tittel 1"/>
          <p:cNvSpPr txBox="1">
            <a:spLocks/>
          </p:cNvSpPr>
          <p:nvPr/>
        </p:nvSpPr>
        <p:spPr>
          <a:xfrm>
            <a:off x="419100" y="1380228"/>
            <a:ext cx="8356600" cy="4615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AutoNum type="arabicPeriod"/>
            </a:pPr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 charset="0"/>
                <a:cs typeface="Calibri"/>
              </a:rPr>
              <a:t>Lage en oppsummering til administrasjonen.</a:t>
            </a:r>
          </a:p>
          <a:p>
            <a:pPr marL="342900" indent="-342900" algn="l">
              <a:buAutoNum type="arabicPeriod"/>
            </a:pPr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 charset="0"/>
                <a:cs typeface="Calibri"/>
              </a:rPr>
              <a:t>Be adm. om ideer, tanker og løsninger</a:t>
            </a:r>
          </a:p>
          <a:p>
            <a:pPr marL="342900" indent="-342900" algn="l">
              <a:buAutoNum type="arabicPeriod"/>
            </a:pPr>
            <a:r>
              <a:rPr lang="nb-N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ＭＳ Ｐゴシック" charset="0"/>
                <a:cs typeface="Calibri"/>
              </a:rPr>
              <a:t>Kartlegge hva som skal gjøres, når og hvem som gjør hva</a:t>
            </a:r>
          </a:p>
          <a:p>
            <a:pPr algn="l"/>
            <a:endParaRPr lang="nb-NO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ＭＳ Ｐゴシック" charset="0"/>
              <a:cs typeface="Calibri"/>
            </a:endParaRPr>
          </a:p>
          <a:p>
            <a:pPr algn="l"/>
            <a:endParaRPr lang="nb-NO" sz="1800" dirty="0" smtClean="0">
              <a:latin typeface="Myriad Pro Light"/>
              <a:ea typeface="ＭＳ Ｐゴシック" charset="0"/>
              <a:cs typeface="Myriad Pro Light"/>
            </a:endParaRPr>
          </a:p>
          <a:p>
            <a:pPr algn="l"/>
            <a:endParaRPr lang="nb-NO" sz="1800" dirty="0" smtClean="0">
              <a:latin typeface="Myriad Pro Light"/>
              <a:ea typeface="ＭＳ Ｐゴシック" charset="0"/>
              <a:cs typeface="Myriad Pro Light"/>
            </a:endParaRPr>
          </a:p>
          <a:p>
            <a:pPr algn="l"/>
            <a:endParaRPr lang="nb-NO" sz="1800" dirty="0" smtClean="0">
              <a:latin typeface="Myriad Pro Light"/>
              <a:ea typeface="ＭＳ Ｐゴシック" charset="0"/>
              <a:cs typeface="Myriad Pro Light"/>
            </a:endParaRPr>
          </a:p>
          <a:p>
            <a:pPr algn="l"/>
            <a:endParaRPr lang="nb-NO" sz="1800" dirty="0" smtClean="0">
              <a:latin typeface="Myriad Pro Light"/>
              <a:ea typeface="ＭＳ Ｐゴシック" charset="0"/>
              <a:cs typeface="Myriad Pro Light"/>
            </a:endParaRPr>
          </a:p>
          <a:p>
            <a:pPr algn="l"/>
            <a:endParaRPr lang="nb-NO" sz="1800" dirty="0">
              <a:latin typeface="Myriad Pro Light"/>
              <a:ea typeface="ＭＳ Ｐゴシック" charset="0"/>
              <a:cs typeface="Myriad Pro Ligh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00332" y="990600"/>
            <a:ext cx="82037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65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89F515CEF38C6043B09A4EB0A2E09D6302004921258738AC1F48890296C55525DB4800433A90EB53353244A4AA5F12EF424C61" ma:contentTypeVersion="89" ma:contentTypeDescription="Opprett et nytt dokument." ma:contentTypeScope="" ma:versionID="8f44eb59073fe7e10d040a60ff47c718">
  <xsd:schema xmlns:xsd="http://www.w3.org/2001/XMLSchema" xmlns:xs="http://www.w3.org/2001/XMLSchema" xmlns:p="http://schemas.microsoft.com/office/2006/metadata/properties" xmlns:ns2="aec5f570-5954-42b2-93f8-bbdf6252596e" xmlns:ns3="6ea9ac6d-e25c-4123-a5e9-2d61abcbc452" targetNamespace="http://schemas.microsoft.com/office/2006/metadata/properties" ma:root="true" ma:fieldsID="8c50d3e737dc673100711f3ac4e90a6b" ns2:_="" ns3:_="">
    <xsd:import namespace="aec5f570-5954-42b2-93f8-bbdf6252596e"/>
    <xsd:import namespace="6ea9ac6d-e25c-4123-a5e9-2d61abcbc452"/>
    <xsd:element name="properties">
      <xsd:complexType>
        <xsd:sequence>
          <xsd:element name="documentManagement">
            <xsd:complexType>
              <xsd:all>
                <xsd:element ref="ns2:_nifDokumenteier" minOccurs="0"/>
                <xsd:element ref="ns2:_nifSaksbehandler" minOccurs="0"/>
                <xsd:element ref="ns2:_nifDokumentbeskrivelse" minOccurs="0"/>
                <xsd:element ref="ns2:_nifDokumentstatus" minOccurs="0"/>
                <xsd:element ref="ns2:InnUtIntern"/>
                <xsd:element ref="ns2:_arFrist" minOccurs="0"/>
                <xsd:element ref="ns2:_nifTil" minOccurs="0"/>
                <xsd:element ref="ns2:_nifFra" minOccurs="0"/>
                <xsd:element ref="ns2:m007437e3ff24ee3b6b1beda051d5beb" minOccurs="0"/>
                <xsd:element ref="ns2:TaxCatchAll" minOccurs="0"/>
                <xsd:element ref="ns2:TaxCatchAllLabel" minOccurs="0"/>
                <xsd:element ref="ns2:e390b8d06ece46449586677b864a8181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c5f570-5954-42b2-93f8-bbdf6252596e" elementFormDefault="qualified">
    <xsd:import namespace="http://schemas.microsoft.com/office/2006/documentManagement/types"/>
    <xsd:import namespace="http://schemas.microsoft.com/office/infopath/2007/PartnerControls"/>
    <xsd:element name="_nifDokumenteier" ma:index="2" nillable="true" ma:displayName="Dokumenteier" ma:hidden="true" ma:SearchPeopleOnly="false" ma:SharePointGroup="0" ma:internalName="_nifDokumentei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nifSaksbehandler" ma:index="3" nillable="true" ma:displayName="Saksbehandler" ma:SearchPeopleOnly="false" ma:SharePointGroup="0" ma:internalName="_nifSaksbehandl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nifDokumentbeskrivelse" ma:index="5" nillable="true" ma:displayName="Dokumentbeskrivelse" ma:internalName="_nifDokumentbeskrivelse">
      <xsd:simpleType>
        <xsd:restriction base="dms:Note">
          <xsd:maxLength value="255"/>
        </xsd:restriction>
      </xsd:simpleType>
    </xsd:element>
    <xsd:element name="_nifDokumentstatus" ma:index="6" nillable="true" ma:displayName="Dokumentstatus" ma:default="Ubehandlet" ma:internalName="_nifDokumentstatus" ma:readOnly="false">
      <xsd:simpleType>
        <xsd:restriction base="dms:Choice">
          <xsd:enumeration value="Ubehandlet"/>
          <xsd:enumeration value="Under arbeid"/>
          <xsd:enumeration value="Ferdig"/>
        </xsd:restriction>
      </xsd:simpleType>
    </xsd:element>
    <xsd:element name="InnUtIntern" ma:index="7" ma:displayName="Inn/Ut/Intern" ma:default="Intern" ma:format="Dropdown" ma:internalName="InnUtIntern">
      <xsd:simpleType>
        <xsd:restriction base="dms:Choice">
          <xsd:enumeration value="Innkommende"/>
          <xsd:enumeration value="Utgående"/>
          <xsd:enumeration value="Intern"/>
        </xsd:restriction>
      </xsd:simpleType>
    </xsd:element>
    <xsd:element name="_arFrist" ma:index="9" nillable="true" ma:displayName="Frist" ma:format="DateOnly" ma:internalName="_arFrist">
      <xsd:simpleType>
        <xsd:restriction base="dms:DateTime"/>
      </xsd:simpleType>
    </xsd:element>
    <xsd:element name="_nifTil" ma:index="10" nillable="true" ma:displayName="Til" ma:internalName="_nifTil">
      <xsd:simpleType>
        <xsd:restriction base="dms:Text"/>
      </xsd:simpleType>
    </xsd:element>
    <xsd:element name="_nifFra" ma:index="11" nillable="true" ma:displayName="Fra" ma:internalName="_nifFra">
      <xsd:simpleType>
        <xsd:restriction base="dms:Text"/>
      </xsd:simpleType>
    </xsd:element>
    <xsd:element name="m007437e3ff24ee3b6b1beda051d5beb" ma:index="16" nillable="true" ma:taxonomy="true" ma:internalName="m007437e3ff24ee3b6b1beda051d5beb" ma:taxonomyFieldName="Dokumentkategori" ma:displayName="Dokumentkategori" ma:default="" ma:fieldId="{6007437e-3ff2-4ee3-b6b1-beda051d5beb}" ma:sspId="f0e9ee77-ca26-4a69-aa98-c9b10d3d2018" ma:termSetId="67b1013f-a871-4d25-94e6-2d190b3db54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7" nillable="true" ma:displayName="Taxonomy Catch All Column" ma:hidden="true" ma:list="{3b8787e1-3c1c-4e1f-988f-dc6a47fd03ac}" ma:internalName="TaxCatchAll" ma:showField="CatchAllData" ma:web="6ea9ac6d-e25c-4123-a5e9-2d61abcbc4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8" nillable="true" ma:displayName="Taxonomy Catch All Column1" ma:hidden="true" ma:list="{3b8787e1-3c1c-4e1f-988f-dc6a47fd03ac}" ma:internalName="TaxCatchAllLabel" ma:readOnly="true" ma:showField="CatchAllDataLabel" ma:web="6ea9ac6d-e25c-4123-a5e9-2d61abcbc4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390b8d06ece46449586677b864a8181" ma:index="20" nillable="true" ma:taxonomy="true" ma:internalName="e390b8d06ece46449586677b864a8181" ma:taxonomyFieldName="OrgTilhorighet" ma:displayName="OrgTilhørighet" ma:readOnly="false" ma:default="" ma:fieldId="{e390b8d0-6ece-4644-9586-677b864a8181}" ma:sspId="f0e9ee77-ca26-4a69-aa98-c9b10d3d2018" ma:termSetId="12ccf01c-bc00-485e-8479-20ef31869011" ma:anchorId="b89e662b-c5a0-4f18-8bb7-b431aa465976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a9ac6d-e25c-4123-a5e9-2d61abcbc452" elementFormDefault="qualified">
    <xsd:import namespace="http://schemas.microsoft.com/office/2006/documentManagement/types"/>
    <xsd:import namespace="http://schemas.microsoft.com/office/infopath/2007/PartnerControls"/>
    <xsd:element name="_dlc_DocId" ma:index="22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23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Innholdstype"/>
        <xsd:element ref="dc:title" minOccurs="0" maxOccurs="1" ma:index="1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?mso-contentType ?>
<SharedContentType xmlns="Microsoft.SharePoint.Taxonomy.ContentTypeSync" SourceId="f0e9ee77-ca26-4a69-aa98-c9b10d3d2018" ContentTypeId="0x01010089F515CEF38C6043B09A4EB0A2E09D6302" PreviousValue="false"/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nUtIntern xmlns="aec5f570-5954-42b2-93f8-bbdf6252596e">Intern</InnUtIntern>
    <e390b8d06ece46449586677b864a8181 xmlns="aec5f570-5954-42b2-93f8-bbdf6252596e">
      <Terms xmlns="http://schemas.microsoft.com/office/infopath/2007/PartnerControls">
        <TermInfo xmlns="http://schemas.microsoft.com/office/infopath/2007/PartnerControls">
          <TermName xmlns="http://schemas.microsoft.com/office/infopath/2007/PartnerControls">SF40 Norges Rytterforbund</TermName>
          <TermId xmlns="http://schemas.microsoft.com/office/infopath/2007/PartnerControls">bb54c7b7-58ca-4eed-ab5d-5d51ca641501</TermId>
        </TermInfo>
      </Terms>
    </e390b8d06ece46449586677b864a8181>
    <TaxCatchAll xmlns="aec5f570-5954-42b2-93f8-bbdf6252596e"/>
    <_arFrist xmlns="aec5f570-5954-42b2-93f8-bbdf6252596e" xsi:nil="true"/>
    <m007437e3ff24ee3b6b1beda051d5beb xmlns="aec5f570-5954-42b2-93f8-bbdf6252596e">
      <Terms xmlns="http://schemas.microsoft.com/office/infopath/2007/PartnerControls"/>
    </m007437e3ff24ee3b6b1beda051d5beb>
    <_nifSaksbehandler xmlns="aec5f570-5954-42b2-93f8-bbdf6252596e">
      <UserInfo>
        <DisplayName/>
        <AccountId xsi:nil="true"/>
        <AccountType/>
      </UserInfo>
    </_nifSaksbehandler>
    <_nifDokumentstatus xmlns="aec5f570-5954-42b2-93f8-bbdf6252596e">Ubehandlet</_nifDokumentstatus>
    <_nifFra xmlns="aec5f570-5954-42b2-93f8-bbdf6252596e" xsi:nil="true"/>
    <_nifDokumenteier xmlns="aec5f570-5954-42b2-93f8-bbdf6252596e">
      <UserInfo>
        <DisplayName/>
        <AccountId xsi:nil="true"/>
        <AccountType/>
      </UserInfo>
    </_nifDokumenteier>
    <_nifDokumentbeskrivelse xmlns="aec5f570-5954-42b2-93f8-bbdf6252596e" xsi:nil="true"/>
    <_nifTil xmlns="aec5f570-5954-42b2-93f8-bbdf6252596e" xsi:nil="true"/>
  </documentManagement>
</p:properties>
</file>

<file path=customXml/itemProps1.xml><?xml version="1.0" encoding="utf-8"?>
<ds:datastoreItem xmlns:ds="http://schemas.openxmlformats.org/officeDocument/2006/customXml" ds:itemID="{28DB28C8-4778-44F7-AE4F-FC572CE352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c5f570-5954-42b2-93f8-bbdf6252596e"/>
    <ds:schemaRef ds:uri="6ea9ac6d-e25c-4123-a5e9-2d61abcbc4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C2CD2AB-F92C-4052-AC97-869125732116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B1E52B37-B788-4F14-B3AC-A6AFFFC5E94F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D68B7C39-5925-4BD1-B2F9-B93127BB0546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63BD373D-975C-4D13-B34B-94316B042144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E34EA7A5-5BED-4106-9123-D4320F95D5F0}">
  <ds:schemaRefs>
    <ds:schemaRef ds:uri="http://purl.org/dc/elements/1.1/"/>
    <ds:schemaRef ds:uri="http://schemas.microsoft.com/office/2006/documentManagement/types"/>
    <ds:schemaRef ds:uri="http://purl.org/dc/terms/"/>
    <ds:schemaRef ds:uri="aec5f570-5954-42b2-93f8-bbdf6252596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6ea9ac6d-e25c-4123-a5e9-2d61abcbc452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500</Words>
  <Application>Microsoft Office PowerPoint</Application>
  <PresentationFormat>Skjermfremvisning (4:3)</PresentationFormat>
  <Paragraphs>87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4" baseType="lpstr">
      <vt:lpstr>ＭＳ Ｐゴシック</vt:lpstr>
      <vt:lpstr>Arial</vt:lpstr>
      <vt:lpstr>Calibri</vt:lpstr>
      <vt:lpstr>Myriad Pro Light</vt:lpstr>
      <vt:lpstr>Office-tema</vt:lpstr>
      <vt:lpstr>Rytterpolitisk Dokument 2015 - 2018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Selters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MAL</dc:title>
  <dc:creator>Selters Design</dc:creator>
  <cp:lastModifiedBy>Gravdal, Elin</cp:lastModifiedBy>
  <cp:revision>32</cp:revision>
  <cp:lastPrinted>2016-01-21T09:29:52Z</cp:lastPrinted>
  <dcterms:created xsi:type="dcterms:W3CDTF">2015-05-05T12:10:05Z</dcterms:created>
  <dcterms:modified xsi:type="dcterms:W3CDTF">2016-02-01T12:15:53Z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0x01010089F515CEF38C6043B09A4EB0A2E09D6302004921258738AC1F48890296C55525DB4800433A90EB53353244A4AA5F12EF424C61</vt:lpwstr>
  </property>
</Properties>
</file>