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7" r:id="rId2"/>
    <p:sldId id="258" r:id="rId3"/>
    <p:sldId id="260" r:id="rId4"/>
    <p:sldId id="261" r:id="rId5"/>
    <p:sldId id="262" r:id="rId6"/>
    <p:sldId id="259" r:id="rId7"/>
    <p:sldId id="266" r:id="rId8"/>
    <p:sldId id="256" r:id="rId9"/>
    <p:sldId id="278" r:id="rId10"/>
    <p:sldId id="279" r:id="rId11"/>
    <p:sldId id="280" r:id="rId12"/>
    <p:sldId id="269" r:id="rId13"/>
    <p:sldId id="270" r:id="rId14"/>
    <p:sldId id="277" r:id="rId15"/>
    <p:sldId id="271" r:id="rId16"/>
    <p:sldId id="263" r:id="rId17"/>
    <p:sldId id="274" r:id="rId18"/>
    <p:sldId id="264" r:id="rId19"/>
    <p:sldId id="265" r:id="rId20"/>
    <p:sldId id="268" r:id="rId21"/>
    <p:sldId id="275" r:id="rId22"/>
    <p:sldId id="272" r:id="rId23"/>
    <p:sldId id="273" r:id="rId24"/>
    <p:sldId id="276" r:id="rId2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63"/>
    <p:restoredTop sz="94655"/>
  </p:normalViewPr>
  <p:slideViewPr>
    <p:cSldViewPr snapToGrid="0" snapToObjects="1">
      <p:cViewPr varScale="1">
        <p:scale>
          <a:sx n="94" d="100"/>
          <a:sy n="94" d="100"/>
        </p:scale>
        <p:origin x="11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C30617-0B04-234F-9001-736E4CAB7045}" type="datetimeFigureOut">
              <a:rPr lang="nb-NO" smtClean="0"/>
              <a:t>05.11.2021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b-NO"/>
              <a:t>Rediger tekststiler i malen
Andre nivå
Tredje nivå
Fjerde nivå
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0C417-5204-DC45-B691-AD616754155E}" type="slidenum">
              <a:rPr lang="nb-NO" smtClean="0"/>
              <a:t>‹#›</a:t>
            </a:fld>
            <a:endParaRPr lang="nb-NO"/>
          </a:p>
        </p:txBody>
      </p:sp>
    </p:spTree>
    <p:extLst>
      <p:ext uri="{BB962C8B-B14F-4D97-AF65-F5344CB8AC3E}">
        <p14:creationId xmlns:p14="http://schemas.microsoft.com/office/powerpoint/2010/main" val="566307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A88AC96-D887-4EFC-A4E5-43026D1AD2F4}" type="slidenum">
              <a:rPr lang="nb-NO" smtClean="0"/>
              <a:t>10</a:t>
            </a:fld>
            <a:endParaRPr lang="nb-NO"/>
          </a:p>
        </p:txBody>
      </p:sp>
    </p:spTree>
    <p:extLst>
      <p:ext uri="{BB962C8B-B14F-4D97-AF65-F5344CB8AC3E}">
        <p14:creationId xmlns:p14="http://schemas.microsoft.com/office/powerpoint/2010/main" val="3946906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720672-322D-F542-886E-26B9D67B47C9}"/>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357CFDE5-E09B-BA4B-A2C3-123BFF140C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5B1B9933-1391-8648-B49E-F969F7BBA0F4}"/>
              </a:ext>
            </a:extLst>
          </p:cNvPr>
          <p:cNvSpPr>
            <a:spLocks noGrp="1"/>
          </p:cNvSpPr>
          <p:nvPr>
            <p:ph type="dt" sz="half" idx="10"/>
          </p:nvPr>
        </p:nvSpPr>
        <p:spPr/>
        <p:txBody>
          <a:bodyPr/>
          <a:lstStyle/>
          <a:p>
            <a:fld id="{5239C98B-DCB4-F34F-9421-B9CA03584651}" type="datetimeFigureOut">
              <a:rPr lang="nb-NO" smtClean="0"/>
              <a:t>05.11.2021</a:t>
            </a:fld>
            <a:endParaRPr lang="nb-NO"/>
          </a:p>
        </p:txBody>
      </p:sp>
      <p:sp>
        <p:nvSpPr>
          <p:cNvPr id="5" name="Plassholder for bunntekst 4">
            <a:extLst>
              <a:ext uri="{FF2B5EF4-FFF2-40B4-BE49-F238E27FC236}">
                <a16:creationId xmlns:a16="http://schemas.microsoft.com/office/drawing/2014/main" id="{76BA6B04-77F2-2448-8FD8-ED9BAF4726A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DCB50EE-F97A-CF40-B416-0C812C0318BD}"/>
              </a:ext>
            </a:extLst>
          </p:cNvPr>
          <p:cNvSpPr>
            <a:spLocks noGrp="1"/>
          </p:cNvSpPr>
          <p:nvPr>
            <p:ph type="sldNum" sz="quarter" idx="12"/>
          </p:nvPr>
        </p:nvSpPr>
        <p:spPr/>
        <p:txBody>
          <a:bodyPr/>
          <a:lstStyle/>
          <a:p>
            <a:fld id="{49EBDF9F-718D-4C49-AF00-7541063DE90D}" type="slidenum">
              <a:rPr lang="nb-NO" smtClean="0"/>
              <a:t>‹#›</a:t>
            </a:fld>
            <a:endParaRPr lang="nb-NO"/>
          </a:p>
        </p:txBody>
      </p:sp>
    </p:spTree>
    <p:extLst>
      <p:ext uri="{BB962C8B-B14F-4D97-AF65-F5344CB8AC3E}">
        <p14:creationId xmlns:p14="http://schemas.microsoft.com/office/powerpoint/2010/main" val="3789731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DCDE55-70E7-7744-8156-D18706D174C7}"/>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CF7EDD72-840D-D74A-BFB7-9BE2A5F592AC}"/>
              </a:ext>
            </a:extLst>
          </p:cNvPr>
          <p:cNvSpPr>
            <a:spLocks noGrp="1"/>
          </p:cNvSpPr>
          <p:nvPr>
            <p:ph type="body" orient="vert" idx="1"/>
          </p:nvPr>
        </p:nvSpPr>
        <p:spPr/>
        <p:txBody>
          <a:bodyPr vert="eaVert"/>
          <a:lstStyle/>
          <a:p>
            <a:r>
              <a:rPr lang="nb-NO"/>
              <a:t>Rediger tekststiler i malen
Andre nivå
Tredje nivå
Fjerde nivå
Femte nivå</a:t>
            </a:r>
          </a:p>
        </p:txBody>
      </p:sp>
      <p:sp>
        <p:nvSpPr>
          <p:cNvPr id="4" name="Plassholder for dato 3">
            <a:extLst>
              <a:ext uri="{FF2B5EF4-FFF2-40B4-BE49-F238E27FC236}">
                <a16:creationId xmlns:a16="http://schemas.microsoft.com/office/drawing/2014/main" id="{A861E3BD-00D3-0D4E-A865-A1EA02B7D810}"/>
              </a:ext>
            </a:extLst>
          </p:cNvPr>
          <p:cNvSpPr>
            <a:spLocks noGrp="1"/>
          </p:cNvSpPr>
          <p:nvPr>
            <p:ph type="dt" sz="half" idx="10"/>
          </p:nvPr>
        </p:nvSpPr>
        <p:spPr/>
        <p:txBody>
          <a:bodyPr/>
          <a:lstStyle/>
          <a:p>
            <a:fld id="{5239C98B-DCB4-F34F-9421-B9CA03584651}" type="datetimeFigureOut">
              <a:rPr lang="nb-NO" smtClean="0"/>
              <a:t>05.11.2021</a:t>
            </a:fld>
            <a:endParaRPr lang="nb-NO"/>
          </a:p>
        </p:txBody>
      </p:sp>
      <p:sp>
        <p:nvSpPr>
          <p:cNvPr id="5" name="Plassholder for bunntekst 4">
            <a:extLst>
              <a:ext uri="{FF2B5EF4-FFF2-40B4-BE49-F238E27FC236}">
                <a16:creationId xmlns:a16="http://schemas.microsoft.com/office/drawing/2014/main" id="{E215CB68-FC1C-F345-B5A9-4FDBC8D7D26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A000903-46FC-9F49-AFC7-E49B833552F0}"/>
              </a:ext>
            </a:extLst>
          </p:cNvPr>
          <p:cNvSpPr>
            <a:spLocks noGrp="1"/>
          </p:cNvSpPr>
          <p:nvPr>
            <p:ph type="sldNum" sz="quarter" idx="12"/>
          </p:nvPr>
        </p:nvSpPr>
        <p:spPr/>
        <p:txBody>
          <a:bodyPr/>
          <a:lstStyle/>
          <a:p>
            <a:fld id="{49EBDF9F-718D-4C49-AF00-7541063DE90D}" type="slidenum">
              <a:rPr lang="nb-NO" smtClean="0"/>
              <a:t>‹#›</a:t>
            </a:fld>
            <a:endParaRPr lang="nb-NO"/>
          </a:p>
        </p:txBody>
      </p:sp>
    </p:spTree>
    <p:extLst>
      <p:ext uri="{BB962C8B-B14F-4D97-AF65-F5344CB8AC3E}">
        <p14:creationId xmlns:p14="http://schemas.microsoft.com/office/powerpoint/2010/main" val="3393240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6D1A9036-9E45-2F4B-90E5-93A43394F4C1}"/>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271783F1-A341-9B40-9900-3B1E7F4888D8}"/>
              </a:ext>
            </a:extLst>
          </p:cNvPr>
          <p:cNvSpPr>
            <a:spLocks noGrp="1"/>
          </p:cNvSpPr>
          <p:nvPr>
            <p:ph type="body" orient="vert" idx="1"/>
          </p:nvPr>
        </p:nvSpPr>
        <p:spPr>
          <a:xfrm>
            <a:off x="838200" y="365125"/>
            <a:ext cx="7734300" cy="5811838"/>
          </a:xfrm>
        </p:spPr>
        <p:txBody>
          <a:bodyPr vert="eaVert"/>
          <a:lstStyle/>
          <a:p>
            <a:r>
              <a:rPr lang="nb-NO"/>
              <a:t>Rediger tekststiler i malen
Andre nivå
Tredje nivå
Fjerde nivå
Femte nivå</a:t>
            </a:r>
          </a:p>
        </p:txBody>
      </p:sp>
      <p:sp>
        <p:nvSpPr>
          <p:cNvPr id="4" name="Plassholder for dato 3">
            <a:extLst>
              <a:ext uri="{FF2B5EF4-FFF2-40B4-BE49-F238E27FC236}">
                <a16:creationId xmlns:a16="http://schemas.microsoft.com/office/drawing/2014/main" id="{74BD0EE5-7251-A34A-BBB6-40EDA61FA632}"/>
              </a:ext>
            </a:extLst>
          </p:cNvPr>
          <p:cNvSpPr>
            <a:spLocks noGrp="1"/>
          </p:cNvSpPr>
          <p:nvPr>
            <p:ph type="dt" sz="half" idx="10"/>
          </p:nvPr>
        </p:nvSpPr>
        <p:spPr/>
        <p:txBody>
          <a:bodyPr/>
          <a:lstStyle/>
          <a:p>
            <a:fld id="{5239C98B-DCB4-F34F-9421-B9CA03584651}" type="datetimeFigureOut">
              <a:rPr lang="nb-NO" smtClean="0"/>
              <a:t>05.11.2021</a:t>
            </a:fld>
            <a:endParaRPr lang="nb-NO"/>
          </a:p>
        </p:txBody>
      </p:sp>
      <p:sp>
        <p:nvSpPr>
          <p:cNvPr id="5" name="Plassholder for bunntekst 4">
            <a:extLst>
              <a:ext uri="{FF2B5EF4-FFF2-40B4-BE49-F238E27FC236}">
                <a16:creationId xmlns:a16="http://schemas.microsoft.com/office/drawing/2014/main" id="{5A615C67-7B9B-AC42-B8DF-E0258030454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58B214B-9FF4-534A-93EB-EC23F254DC57}"/>
              </a:ext>
            </a:extLst>
          </p:cNvPr>
          <p:cNvSpPr>
            <a:spLocks noGrp="1"/>
          </p:cNvSpPr>
          <p:nvPr>
            <p:ph type="sldNum" sz="quarter" idx="12"/>
          </p:nvPr>
        </p:nvSpPr>
        <p:spPr/>
        <p:txBody>
          <a:bodyPr/>
          <a:lstStyle/>
          <a:p>
            <a:fld id="{49EBDF9F-718D-4C49-AF00-7541063DE90D}" type="slidenum">
              <a:rPr lang="nb-NO" smtClean="0"/>
              <a:t>‹#›</a:t>
            </a:fld>
            <a:endParaRPr lang="nb-NO"/>
          </a:p>
        </p:txBody>
      </p:sp>
    </p:spTree>
    <p:extLst>
      <p:ext uri="{BB962C8B-B14F-4D97-AF65-F5344CB8AC3E}">
        <p14:creationId xmlns:p14="http://schemas.microsoft.com/office/powerpoint/2010/main" val="1227138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B94219-7F60-6848-958A-EB0F8CCB17A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079647C-E6A3-BA41-8D82-3979D0574710}"/>
              </a:ext>
            </a:extLst>
          </p:cNvPr>
          <p:cNvSpPr>
            <a:spLocks noGrp="1"/>
          </p:cNvSpPr>
          <p:nvPr>
            <p:ph idx="1"/>
          </p:nvPr>
        </p:nvSpPr>
        <p:spPr/>
        <p:txBody>
          <a:bodyPr/>
          <a:lstStyle/>
          <a:p>
            <a:r>
              <a:rPr lang="nb-NO"/>
              <a:t>Rediger tekststiler i malen
Andre nivå
Tredje nivå
Fjerde nivå
Femte nivå</a:t>
            </a:r>
          </a:p>
        </p:txBody>
      </p:sp>
      <p:sp>
        <p:nvSpPr>
          <p:cNvPr id="4" name="Plassholder for dato 3">
            <a:extLst>
              <a:ext uri="{FF2B5EF4-FFF2-40B4-BE49-F238E27FC236}">
                <a16:creationId xmlns:a16="http://schemas.microsoft.com/office/drawing/2014/main" id="{77B2C72B-D209-8549-B6FF-12510413162E}"/>
              </a:ext>
            </a:extLst>
          </p:cNvPr>
          <p:cNvSpPr>
            <a:spLocks noGrp="1"/>
          </p:cNvSpPr>
          <p:nvPr>
            <p:ph type="dt" sz="half" idx="10"/>
          </p:nvPr>
        </p:nvSpPr>
        <p:spPr/>
        <p:txBody>
          <a:bodyPr/>
          <a:lstStyle/>
          <a:p>
            <a:fld id="{5239C98B-DCB4-F34F-9421-B9CA03584651}" type="datetimeFigureOut">
              <a:rPr lang="nb-NO" smtClean="0"/>
              <a:t>05.11.2021</a:t>
            </a:fld>
            <a:endParaRPr lang="nb-NO"/>
          </a:p>
        </p:txBody>
      </p:sp>
      <p:sp>
        <p:nvSpPr>
          <p:cNvPr id="5" name="Plassholder for bunntekst 4">
            <a:extLst>
              <a:ext uri="{FF2B5EF4-FFF2-40B4-BE49-F238E27FC236}">
                <a16:creationId xmlns:a16="http://schemas.microsoft.com/office/drawing/2014/main" id="{2532AB8F-98AB-D54A-99F6-9EC9CEB2F2E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7729FCD-8974-6B46-9167-CC03532BDEF6}"/>
              </a:ext>
            </a:extLst>
          </p:cNvPr>
          <p:cNvSpPr>
            <a:spLocks noGrp="1"/>
          </p:cNvSpPr>
          <p:nvPr>
            <p:ph type="sldNum" sz="quarter" idx="12"/>
          </p:nvPr>
        </p:nvSpPr>
        <p:spPr/>
        <p:txBody>
          <a:bodyPr/>
          <a:lstStyle/>
          <a:p>
            <a:fld id="{49EBDF9F-718D-4C49-AF00-7541063DE90D}" type="slidenum">
              <a:rPr lang="nb-NO" smtClean="0"/>
              <a:t>‹#›</a:t>
            </a:fld>
            <a:endParaRPr lang="nb-NO"/>
          </a:p>
        </p:txBody>
      </p:sp>
    </p:spTree>
    <p:extLst>
      <p:ext uri="{BB962C8B-B14F-4D97-AF65-F5344CB8AC3E}">
        <p14:creationId xmlns:p14="http://schemas.microsoft.com/office/powerpoint/2010/main" val="1177123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AD6FB6-0396-2249-88F4-EFDC03B12186}"/>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B612F980-716B-A04B-83AB-41047363E0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b-NO"/>
              <a:t>Rediger tekststiler i malen
Andre nivå
Tredje nivå
Fjerde nivå
Femte nivå</a:t>
            </a:r>
          </a:p>
        </p:txBody>
      </p:sp>
      <p:sp>
        <p:nvSpPr>
          <p:cNvPr id="4" name="Plassholder for dato 3">
            <a:extLst>
              <a:ext uri="{FF2B5EF4-FFF2-40B4-BE49-F238E27FC236}">
                <a16:creationId xmlns:a16="http://schemas.microsoft.com/office/drawing/2014/main" id="{92BEB6FD-0310-6849-A02C-06F9E23DD5CB}"/>
              </a:ext>
            </a:extLst>
          </p:cNvPr>
          <p:cNvSpPr>
            <a:spLocks noGrp="1"/>
          </p:cNvSpPr>
          <p:nvPr>
            <p:ph type="dt" sz="half" idx="10"/>
          </p:nvPr>
        </p:nvSpPr>
        <p:spPr/>
        <p:txBody>
          <a:bodyPr/>
          <a:lstStyle/>
          <a:p>
            <a:fld id="{5239C98B-DCB4-F34F-9421-B9CA03584651}" type="datetimeFigureOut">
              <a:rPr lang="nb-NO" smtClean="0"/>
              <a:t>05.11.2021</a:t>
            </a:fld>
            <a:endParaRPr lang="nb-NO"/>
          </a:p>
        </p:txBody>
      </p:sp>
      <p:sp>
        <p:nvSpPr>
          <p:cNvPr id="5" name="Plassholder for bunntekst 4">
            <a:extLst>
              <a:ext uri="{FF2B5EF4-FFF2-40B4-BE49-F238E27FC236}">
                <a16:creationId xmlns:a16="http://schemas.microsoft.com/office/drawing/2014/main" id="{6152D6AD-E161-9A4B-B0FB-E042C8C5B88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B574F43-E7A9-504A-A468-718B9E1C7387}"/>
              </a:ext>
            </a:extLst>
          </p:cNvPr>
          <p:cNvSpPr>
            <a:spLocks noGrp="1"/>
          </p:cNvSpPr>
          <p:nvPr>
            <p:ph type="sldNum" sz="quarter" idx="12"/>
          </p:nvPr>
        </p:nvSpPr>
        <p:spPr/>
        <p:txBody>
          <a:bodyPr/>
          <a:lstStyle/>
          <a:p>
            <a:fld id="{49EBDF9F-718D-4C49-AF00-7541063DE90D}" type="slidenum">
              <a:rPr lang="nb-NO" smtClean="0"/>
              <a:t>‹#›</a:t>
            </a:fld>
            <a:endParaRPr lang="nb-NO"/>
          </a:p>
        </p:txBody>
      </p:sp>
    </p:spTree>
    <p:extLst>
      <p:ext uri="{BB962C8B-B14F-4D97-AF65-F5344CB8AC3E}">
        <p14:creationId xmlns:p14="http://schemas.microsoft.com/office/powerpoint/2010/main" val="1113864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76468E-83D3-A54D-9901-7384D383ECE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987CF89-1DF2-6548-A626-8FFF7218A3E2}"/>
              </a:ext>
            </a:extLst>
          </p:cNvPr>
          <p:cNvSpPr>
            <a:spLocks noGrp="1"/>
          </p:cNvSpPr>
          <p:nvPr>
            <p:ph sz="half" idx="1"/>
          </p:nvPr>
        </p:nvSpPr>
        <p:spPr>
          <a:xfrm>
            <a:off x="838200" y="1825625"/>
            <a:ext cx="5181600" cy="4351338"/>
          </a:xfrm>
        </p:spPr>
        <p:txBody>
          <a:bodyPr/>
          <a:lstStyle/>
          <a:p>
            <a:r>
              <a:rPr lang="nb-NO"/>
              <a:t>Rediger tekststiler i malen
Andre nivå
Tredje nivå
Fjerde nivå
Femte nivå</a:t>
            </a:r>
          </a:p>
        </p:txBody>
      </p:sp>
      <p:sp>
        <p:nvSpPr>
          <p:cNvPr id="4" name="Plassholder for innhold 3">
            <a:extLst>
              <a:ext uri="{FF2B5EF4-FFF2-40B4-BE49-F238E27FC236}">
                <a16:creationId xmlns:a16="http://schemas.microsoft.com/office/drawing/2014/main" id="{79016EFD-8848-A447-9C2A-63158192FDCE}"/>
              </a:ext>
            </a:extLst>
          </p:cNvPr>
          <p:cNvSpPr>
            <a:spLocks noGrp="1"/>
          </p:cNvSpPr>
          <p:nvPr>
            <p:ph sz="half" idx="2"/>
          </p:nvPr>
        </p:nvSpPr>
        <p:spPr>
          <a:xfrm>
            <a:off x="6172200" y="1825625"/>
            <a:ext cx="5181600" cy="4351338"/>
          </a:xfrm>
        </p:spPr>
        <p:txBody>
          <a:bodyPr/>
          <a:lstStyle/>
          <a:p>
            <a:r>
              <a:rPr lang="nb-NO"/>
              <a:t>Rediger tekststiler i malen
Andre nivå
Tredje nivå
Fjerde nivå
Femte nivå</a:t>
            </a:r>
          </a:p>
        </p:txBody>
      </p:sp>
      <p:sp>
        <p:nvSpPr>
          <p:cNvPr id="5" name="Plassholder for dato 4">
            <a:extLst>
              <a:ext uri="{FF2B5EF4-FFF2-40B4-BE49-F238E27FC236}">
                <a16:creationId xmlns:a16="http://schemas.microsoft.com/office/drawing/2014/main" id="{7A206F56-F992-1A4D-AD7A-D9EB0DF81B0B}"/>
              </a:ext>
            </a:extLst>
          </p:cNvPr>
          <p:cNvSpPr>
            <a:spLocks noGrp="1"/>
          </p:cNvSpPr>
          <p:nvPr>
            <p:ph type="dt" sz="half" idx="10"/>
          </p:nvPr>
        </p:nvSpPr>
        <p:spPr/>
        <p:txBody>
          <a:bodyPr/>
          <a:lstStyle/>
          <a:p>
            <a:fld id="{5239C98B-DCB4-F34F-9421-B9CA03584651}" type="datetimeFigureOut">
              <a:rPr lang="nb-NO" smtClean="0"/>
              <a:t>05.11.2021</a:t>
            </a:fld>
            <a:endParaRPr lang="nb-NO"/>
          </a:p>
        </p:txBody>
      </p:sp>
      <p:sp>
        <p:nvSpPr>
          <p:cNvPr id="6" name="Plassholder for bunntekst 5">
            <a:extLst>
              <a:ext uri="{FF2B5EF4-FFF2-40B4-BE49-F238E27FC236}">
                <a16:creationId xmlns:a16="http://schemas.microsoft.com/office/drawing/2014/main" id="{111CA291-B6E6-2C43-8026-D857AC38211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BD43FA5-8410-1441-BC89-A07154CCC5A6}"/>
              </a:ext>
            </a:extLst>
          </p:cNvPr>
          <p:cNvSpPr>
            <a:spLocks noGrp="1"/>
          </p:cNvSpPr>
          <p:nvPr>
            <p:ph type="sldNum" sz="quarter" idx="12"/>
          </p:nvPr>
        </p:nvSpPr>
        <p:spPr/>
        <p:txBody>
          <a:bodyPr/>
          <a:lstStyle/>
          <a:p>
            <a:fld id="{49EBDF9F-718D-4C49-AF00-7541063DE90D}" type="slidenum">
              <a:rPr lang="nb-NO" smtClean="0"/>
              <a:t>‹#›</a:t>
            </a:fld>
            <a:endParaRPr lang="nb-NO"/>
          </a:p>
        </p:txBody>
      </p:sp>
    </p:spTree>
    <p:extLst>
      <p:ext uri="{BB962C8B-B14F-4D97-AF65-F5344CB8AC3E}">
        <p14:creationId xmlns:p14="http://schemas.microsoft.com/office/powerpoint/2010/main" val="1857669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67DADE9-3DDD-6240-B862-52A3391398BD}"/>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8CB01EAA-5D46-6B4B-BDE6-C79CADC5CE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b-NO"/>
              <a:t>Rediger tekststiler i malen
Andre nivå
Tredje nivå
Fjerde nivå
Femte nivå</a:t>
            </a:r>
          </a:p>
        </p:txBody>
      </p:sp>
      <p:sp>
        <p:nvSpPr>
          <p:cNvPr id="4" name="Plassholder for innhold 3">
            <a:extLst>
              <a:ext uri="{FF2B5EF4-FFF2-40B4-BE49-F238E27FC236}">
                <a16:creationId xmlns:a16="http://schemas.microsoft.com/office/drawing/2014/main" id="{D874959B-31E0-DB42-B0BA-87D45572E568}"/>
              </a:ext>
            </a:extLst>
          </p:cNvPr>
          <p:cNvSpPr>
            <a:spLocks noGrp="1"/>
          </p:cNvSpPr>
          <p:nvPr>
            <p:ph sz="half" idx="2"/>
          </p:nvPr>
        </p:nvSpPr>
        <p:spPr>
          <a:xfrm>
            <a:off x="839788" y="2505075"/>
            <a:ext cx="5157787" cy="3684588"/>
          </a:xfrm>
        </p:spPr>
        <p:txBody>
          <a:bodyPr/>
          <a:lstStyle/>
          <a:p>
            <a:r>
              <a:rPr lang="nb-NO"/>
              <a:t>Rediger tekststiler i malen
Andre nivå
Tredje nivå
Fjerde nivå
Femte nivå</a:t>
            </a:r>
          </a:p>
        </p:txBody>
      </p:sp>
      <p:sp>
        <p:nvSpPr>
          <p:cNvPr id="5" name="Plassholder for tekst 4">
            <a:extLst>
              <a:ext uri="{FF2B5EF4-FFF2-40B4-BE49-F238E27FC236}">
                <a16:creationId xmlns:a16="http://schemas.microsoft.com/office/drawing/2014/main" id="{198E4796-4FB3-774B-9111-A92612A3E6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b-NO"/>
              <a:t>Rediger tekststiler i malen
Andre nivå
Tredje nivå
Fjerde nivå
Femte nivå</a:t>
            </a:r>
          </a:p>
        </p:txBody>
      </p:sp>
      <p:sp>
        <p:nvSpPr>
          <p:cNvPr id="6" name="Plassholder for innhold 5">
            <a:extLst>
              <a:ext uri="{FF2B5EF4-FFF2-40B4-BE49-F238E27FC236}">
                <a16:creationId xmlns:a16="http://schemas.microsoft.com/office/drawing/2014/main" id="{EB244A17-CB62-7C4E-8596-44832D907B00}"/>
              </a:ext>
            </a:extLst>
          </p:cNvPr>
          <p:cNvSpPr>
            <a:spLocks noGrp="1"/>
          </p:cNvSpPr>
          <p:nvPr>
            <p:ph sz="quarter" idx="4"/>
          </p:nvPr>
        </p:nvSpPr>
        <p:spPr>
          <a:xfrm>
            <a:off x="6172200" y="2505075"/>
            <a:ext cx="5183188" cy="3684588"/>
          </a:xfrm>
        </p:spPr>
        <p:txBody>
          <a:bodyPr/>
          <a:lstStyle/>
          <a:p>
            <a:r>
              <a:rPr lang="nb-NO"/>
              <a:t>Rediger tekststiler i malen
Andre nivå
Tredje nivå
Fjerde nivå
Femte nivå</a:t>
            </a:r>
          </a:p>
        </p:txBody>
      </p:sp>
      <p:sp>
        <p:nvSpPr>
          <p:cNvPr id="7" name="Plassholder for dato 6">
            <a:extLst>
              <a:ext uri="{FF2B5EF4-FFF2-40B4-BE49-F238E27FC236}">
                <a16:creationId xmlns:a16="http://schemas.microsoft.com/office/drawing/2014/main" id="{E210A5C3-9128-3048-8740-5F4E5EC43BD3}"/>
              </a:ext>
            </a:extLst>
          </p:cNvPr>
          <p:cNvSpPr>
            <a:spLocks noGrp="1"/>
          </p:cNvSpPr>
          <p:nvPr>
            <p:ph type="dt" sz="half" idx="10"/>
          </p:nvPr>
        </p:nvSpPr>
        <p:spPr/>
        <p:txBody>
          <a:bodyPr/>
          <a:lstStyle/>
          <a:p>
            <a:fld id="{5239C98B-DCB4-F34F-9421-B9CA03584651}" type="datetimeFigureOut">
              <a:rPr lang="nb-NO" smtClean="0"/>
              <a:t>05.11.2021</a:t>
            </a:fld>
            <a:endParaRPr lang="nb-NO"/>
          </a:p>
        </p:txBody>
      </p:sp>
      <p:sp>
        <p:nvSpPr>
          <p:cNvPr id="8" name="Plassholder for bunntekst 7">
            <a:extLst>
              <a:ext uri="{FF2B5EF4-FFF2-40B4-BE49-F238E27FC236}">
                <a16:creationId xmlns:a16="http://schemas.microsoft.com/office/drawing/2014/main" id="{1B88D1AA-B942-654C-964A-B6483901279D}"/>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B34C624-9588-1443-AFAB-B6EB02D4FAF8}"/>
              </a:ext>
            </a:extLst>
          </p:cNvPr>
          <p:cNvSpPr>
            <a:spLocks noGrp="1"/>
          </p:cNvSpPr>
          <p:nvPr>
            <p:ph type="sldNum" sz="quarter" idx="12"/>
          </p:nvPr>
        </p:nvSpPr>
        <p:spPr/>
        <p:txBody>
          <a:bodyPr/>
          <a:lstStyle/>
          <a:p>
            <a:fld id="{49EBDF9F-718D-4C49-AF00-7541063DE90D}" type="slidenum">
              <a:rPr lang="nb-NO" smtClean="0"/>
              <a:t>‹#›</a:t>
            </a:fld>
            <a:endParaRPr lang="nb-NO"/>
          </a:p>
        </p:txBody>
      </p:sp>
    </p:spTree>
    <p:extLst>
      <p:ext uri="{BB962C8B-B14F-4D97-AF65-F5344CB8AC3E}">
        <p14:creationId xmlns:p14="http://schemas.microsoft.com/office/powerpoint/2010/main" val="3514317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EABD49-475F-404C-9D01-1879707F1A12}"/>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3E3727F4-3B67-E741-85A9-CDE28987302B}"/>
              </a:ext>
            </a:extLst>
          </p:cNvPr>
          <p:cNvSpPr>
            <a:spLocks noGrp="1"/>
          </p:cNvSpPr>
          <p:nvPr>
            <p:ph type="dt" sz="half" idx="10"/>
          </p:nvPr>
        </p:nvSpPr>
        <p:spPr/>
        <p:txBody>
          <a:bodyPr/>
          <a:lstStyle/>
          <a:p>
            <a:fld id="{5239C98B-DCB4-F34F-9421-B9CA03584651}" type="datetimeFigureOut">
              <a:rPr lang="nb-NO" smtClean="0"/>
              <a:t>05.11.2021</a:t>
            </a:fld>
            <a:endParaRPr lang="nb-NO"/>
          </a:p>
        </p:txBody>
      </p:sp>
      <p:sp>
        <p:nvSpPr>
          <p:cNvPr id="4" name="Plassholder for bunntekst 3">
            <a:extLst>
              <a:ext uri="{FF2B5EF4-FFF2-40B4-BE49-F238E27FC236}">
                <a16:creationId xmlns:a16="http://schemas.microsoft.com/office/drawing/2014/main" id="{0FB4C5AE-E468-4346-9A8F-D654B2157DD3}"/>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9BF6013C-C41F-8F41-A36B-9435C05B8168}"/>
              </a:ext>
            </a:extLst>
          </p:cNvPr>
          <p:cNvSpPr>
            <a:spLocks noGrp="1"/>
          </p:cNvSpPr>
          <p:nvPr>
            <p:ph type="sldNum" sz="quarter" idx="12"/>
          </p:nvPr>
        </p:nvSpPr>
        <p:spPr/>
        <p:txBody>
          <a:bodyPr/>
          <a:lstStyle/>
          <a:p>
            <a:fld id="{49EBDF9F-718D-4C49-AF00-7541063DE90D}" type="slidenum">
              <a:rPr lang="nb-NO" smtClean="0"/>
              <a:t>‹#›</a:t>
            </a:fld>
            <a:endParaRPr lang="nb-NO"/>
          </a:p>
        </p:txBody>
      </p:sp>
    </p:spTree>
    <p:extLst>
      <p:ext uri="{BB962C8B-B14F-4D97-AF65-F5344CB8AC3E}">
        <p14:creationId xmlns:p14="http://schemas.microsoft.com/office/powerpoint/2010/main" val="1724208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D090BBEF-30F9-7C48-A102-59BAA6B96332}"/>
              </a:ext>
            </a:extLst>
          </p:cNvPr>
          <p:cNvSpPr>
            <a:spLocks noGrp="1"/>
          </p:cNvSpPr>
          <p:nvPr>
            <p:ph type="dt" sz="half" idx="10"/>
          </p:nvPr>
        </p:nvSpPr>
        <p:spPr/>
        <p:txBody>
          <a:bodyPr/>
          <a:lstStyle/>
          <a:p>
            <a:fld id="{5239C98B-DCB4-F34F-9421-B9CA03584651}" type="datetimeFigureOut">
              <a:rPr lang="nb-NO" smtClean="0"/>
              <a:t>05.11.2021</a:t>
            </a:fld>
            <a:endParaRPr lang="nb-NO"/>
          </a:p>
        </p:txBody>
      </p:sp>
      <p:sp>
        <p:nvSpPr>
          <p:cNvPr id="3" name="Plassholder for bunntekst 2">
            <a:extLst>
              <a:ext uri="{FF2B5EF4-FFF2-40B4-BE49-F238E27FC236}">
                <a16:creationId xmlns:a16="http://schemas.microsoft.com/office/drawing/2014/main" id="{DA8D85B7-E5D4-8744-B8E8-70F51076708B}"/>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ED56E1C1-FC05-BC48-AF95-7F314AB1613F}"/>
              </a:ext>
            </a:extLst>
          </p:cNvPr>
          <p:cNvSpPr>
            <a:spLocks noGrp="1"/>
          </p:cNvSpPr>
          <p:nvPr>
            <p:ph type="sldNum" sz="quarter" idx="12"/>
          </p:nvPr>
        </p:nvSpPr>
        <p:spPr/>
        <p:txBody>
          <a:bodyPr/>
          <a:lstStyle/>
          <a:p>
            <a:fld id="{49EBDF9F-718D-4C49-AF00-7541063DE90D}" type="slidenum">
              <a:rPr lang="nb-NO" smtClean="0"/>
              <a:t>‹#›</a:t>
            </a:fld>
            <a:endParaRPr lang="nb-NO"/>
          </a:p>
        </p:txBody>
      </p:sp>
    </p:spTree>
    <p:extLst>
      <p:ext uri="{BB962C8B-B14F-4D97-AF65-F5344CB8AC3E}">
        <p14:creationId xmlns:p14="http://schemas.microsoft.com/office/powerpoint/2010/main" val="468559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0ECC7B-6C22-7B4B-8E0C-A5F73919583A}"/>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5B1132B4-D1FE-954F-A24C-25C04AA8A1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nb-NO"/>
              <a:t>Rediger tekststiler i malen
Andre nivå
Tredje nivå
Fjerde nivå
Femte nivå</a:t>
            </a:r>
          </a:p>
        </p:txBody>
      </p:sp>
      <p:sp>
        <p:nvSpPr>
          <p:cNvPr id="4" name="Plassholder for tekst 3">
            <a:extLst>
              <a:ext uri="{FF2B5EF4-FFF2-40B4-BE49-F238E27FC236}">
                <a16:creationId xmlns:a16="http://schemas.microsoft.com/office/drawing/2014/main" id="{0DD93FFB-CC84-8441-8646-A19886D50D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b-NO"/>
              <a:t>Rediger tekststiler i malen
Andre nivå
Tredje nivå
Fjerde nivå
Femte nivå</a:t>
            </a:r>
          </a:p>
        </p:txBody>
      </p:sp>
      <p:sp>
        <p:nvSpPr>
          <p:cNvPr id="5" name="Plassholder for dato 4">
            <a:extLst>
              <a:ext uri="{FF2B5EF4-FFF2-40B4-BE49-F238E27FC236}">
                <a16:creationId xmlns:a16="http://schemas.microsoft.com/office/drawing/2014/main" id="{E4B775F3-7646-004F-8F5C-0E52C49A3D32}"/>
              </a:ext>
            </a:extLst>
          </p:cNvPr>
          <p:cNvSpPr>
            <a:spLocks noGrp="1"/>
          </p:cNvSpPr>
          <p:nvPr>
            <p:ph type="dt" sz="half" idx="10"/>
          </p:nvPr>
        </p:nvSpPr>
        <p:spPr/>
        <p:txBody>
          <a:bodyPr/>
          <a:lstStyle/>
          <a:p>
            <a:fld id="{5239C98B-DCB4-F34F-9421-B9CA03584651}" type="datetimeFigureOut">
              <a:rPr lang="nb-NO" smtClean="0"/>
              <a:t>05.11.2021</a:t>
            </a:fld>
            <a:endParaRPr lang="nb-NO"/>
          </a:p>
        </p:txBody>
      </p:sp>
      <p:sp>
        <p:nvSpPr>
          <p:cNvPr id="6" name="Plassholder for bunntekst 5">
            <a:extLst>
              <a:ext uri="{FF2B5EF4-FFF2-40B4-BE49-F238E27FC236}">
                <a16:creationId xmlns:a16="http://schemas.microsoft.com/office/drawing/2014/main" id="{01FC818C-8AD8-6C45-87C5-58AE3922C0B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BCFE79A-F2A9-704F-88EF-8DBE87F5990E}"/>
              </a:ext>
            </a:extLst>
          </p:cNvPr>
          <p:cNvSpPr>
            <a:spLocks noGrp="1"/>
          </p:cNvSpPr>
          <p:nvPr>
            <p:ph type="sldNum" sz="quarter" idx="12"/>
          </p:nvPr>
        </p:nvSpPr>
        <p:spPr/>
        <p:txBody>
          <a:bodyPr/>
          <a:lstStyle/>
          <a:p>
            <a:fld id="{49EBDF9F-718D-4C49-AF00-7541063DE90D}" type="slidenum">
              <a:rPr lang="nb-NO" smtClean="0"/>
              <a:t>‹#›</a:t>
            </a:fld>
            <a:endParaRPr lang="nb-NO"/>
          </a:p>
        </p:txBody>
      </p:sp>
    </p:spTree>
    <p:extLst>
      <p:ext uri="{BB962C8B-B14F-4D97-AF65-F5344CB8AC3E}">
        <p14:creationId xmlns:p14="http://schemas.microsoft.com/office/powerpoint/2010/main" val="2208082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620095-083B-9D46-9638-107FED3333C6}"/>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907D1552-F5E3-D74C-8E68-6A05A10882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480C96C3-CE9A-3A4F-BF04-BB559B5250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b-NO"/>
              <a:t>Rediger tekststiler i malen
Andre nivå
Tredje nivå
Fjerde nivå
Femte nivå</a:t>
            </a:r>
          </a:p>
        </p:txBody>
      </p:sp>
      <p:sp>
        <p:nvSpPr>
          <p:cNvPr id="5" name="Plassholder for dato 4">
            <a:extLst>
              <a:ext uri="{FF2B5EF4-FFF2-40B4-BE49-F238E27FC236}">
                <a16:creationId xmlns:a16="http://schemas.microsoft.com/office/drawing/2014/main" id="{9C3E6C7A-B718-2542-9223-611C761B6AD7}"/>
              </a:ext>
            </a:extLst>
          </p:cNvPr>
          <p:cNvSpPr>
            <a:spLocks noGrp="1"/>
          </p:cNvSpPr>
          <p:nvPr>
            <p:ph type="dt" sz="half" idx="10"/>
          </p:nvPr>
        </p:nvSpPr>
        <p:spPr/>
        <p:txBody>
          <a:bodyPr/>
          <a:lstStyle/>
          <a:p>
            <a:fld id="{5239C98B-DCB4-F34F-9421-B9CA03584651}" type="datetimeFigureOut">
              <a:rPr lang="nb-NO" smtClean="0"/>
              <a:t>05.11.2021</a:t>
            </a:fld>
            <a:endParaRPr lang="nb-NO"/>
          </a:p>
        </p:txBody>
      </p:sp>
      <p:sp>
        <p:nvSpPr>
          <p:cNvPr id="6" name="Plassholder for bunntekst 5">
            <a:extLst>
              <a:ext uri="{FF2B5EF4-FFF2-40B4-BE49-F238E27FC236}">
                <a16:creationId xmlns:a16="http://schemas.microsoft.com/office/drawing/2014/main" id="{879F445D-94EF-AF40-BE94-FCCB6518555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B06AB86-8AC1-B143-B472-5197264FE52C}"/>
              </a:ext>
            </a:extLst>
          </p:cNvPr>
          <p:cNvSpPr>
            <a:spLocks noGrp="1"/>
          </p:cNvSpPr>
          <p:nvPr>
            <p:ph type="sldNum" sz="quarter" idx="12"/>
          </p:nvPr>
        </p:nvSpPr>
        <p:spPr/>
        <p:txBody>
          <a:bodyPr/>
          <a:lstStyle/>
          <a:p>
            <a:fld id="{49EBDF9F-718D-4C49-AF00-7541063DE90D}" type="slidenum">
              <a:rPr lang="nb-NO" smtClean="0"/>
              <a:t>‹#›</a:t>
            </a:fld>
            <a:endParaRPr lang="nb-NO"/>
          </a:p>
        </p:txBody>
      </p:sp>
    </p:spTree>
    <p:extLst>
      <p:ext uri="{BB962C8B-B14F-4D97-AF65-F5344CB8AC3E}">
        <p14:creationId xmlns:p14="http://schemas.microsoft.com/office/powerpoint/2010/main" val="473425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9C88258-65C3-9547-BD2B-5BD2E3F338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C9644FC0-C4EB-D641-9196-9242CE3DDE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nb-NO"/>
              <a:t>Rediger tekststiler i malen
Andre nivå
Tredje nivå
Fjerde nivå
Femte nivå</a:t>
            </a:r>
          </a:p>
        </p:txBody>
      </p:sp>
      <p:sp>
        <p:nvSpPr>
          <p:cNvPr id="4" name="Plassholder for dato 3">
            <a:extLst>
              <a:ext uri="{FF2B5EF4-FFF2-40B4-BE49-F238E27FC236}">
                <a16:creationId xmlns:a16="http://schemas.microsoft.com/office/drawing/2014/main" id="{79A2D4FE-2B06-F242-82A2-0AC5F3BE37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39C98B-DCB4-F34F-9421-B9CA03584651}" type="datetimeFigureOut">
              <a:rPr lang="nb-NO" smtClean="0"/>
              <a:t>05.11.2021</a:t>
            </a:fld>
            <a:endParaRPr lang="nb-NO"/>
          </a:p>
        </p:txBody>
      </p:sp>
      <p:sp>
        <p:nvSpPr>
          <p:cNvPr id="5" name="Plassholder for bunntekst 4">
            <a:extLst>
              <a:ext uri="{FF2B5EF4-FFF2-40B4-BE49-F238E27FC236}">
                <a16:creationId xmlns:a16="http://schemas.microsoft.com/office/drawing/2014/main" id="{2554978F-179F-3A4F-A5C8-9BAA9B52A6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D0017416-4A04-7A40-B82A-70DD54F3D1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BDF9F-718D-4C49-AF00-7541063DE90D}" type="slidenum">
              <a:rPr lang="nb-NO" smtClean="0"/>
              <a:t>‹#›</a:t>
            </a:fld>
            <a:endParaRPr lang="nb-NO"/>
          </a:p>
        </p:txBody>
      </p:sp>
    </p:spTree>
    <p:extLst>
      <p:ext uri="{BB962C8B-B14F-4D97-AF65-F5344CB8AC3E}">
        <p14:creationId xmlns:p14="http://schemas.microsoft.com/office/powerpoint/2010/main" val="2211681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file:////var/folders/v8/x4v21n_s0x1_j2xrsyx1smg80000gp/T/com.microsoft.Word/WebArchiveCopyPasteTempFiles/page1image3009920"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docs.google.com/document/d/1XEOIjg2ObyO0SljxnlQpC8cOSnY42nK0d7kWs-GWdz8/edi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hyperlink" Target="https://www.rytter.no/sport/teknisk-personell/kurskalender-teknisk-personel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rytter.no/klubb/rytterkretser/nord-trondelag-rytterkrets/stevner-og-statutter-ntry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rytter.no/klubb/rytterkretser/sor-trondelag-rytterkrets/klubber-i-sor-trondela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rytter.no/sport/gront-kort"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D92AE9F8-D58F-3344-ACE3-110E32CB334D}"/>
              </a:ext>
            </a:extLst>
          </p:cNvPr>
          <p:cNvPicPr>
            <a:picLocks noChangeAspect="1"/>
          </p:cNvPicPr>
          <p:nvPr/>
        </p:nvPicPr>
        <p:blipFill>
          <a:blip r:embed="rId2"/>
          <a:stretch>
            <a:fillRect/>
          </a:stretch>
        </p:blipFill>
        <p:spPr>
          <a:xfrm>
            <a:off x="0" y="0"/>
            <a:ext cx="5921218" cy="6858000"/>
          </a:xfrm>
          <a:prstGeom prst="rect">
            <a:avLst/>
          </a:prstGeom>
        </p:spPr>
      </p:pic>
      <p:sp>
        <p:nvSpPr>
          <p:cNvPr id="4" name="TekstSylinder 3">
            <a:extLst>
              <a:ext uri="{FF2B5EF4-FFF2-40B4-BE49-F238E27FC236}">
                <a16:creationId xmlns:a16="http://schemas.microsoft.com/office/drawing/2014/main" id="{78B451FF-4A1D-B44A-B3F4-51F1AEFDD859}"/>
              </a:ext>
            </a:extLst>
          </p:cNvPr>
          <p:cNvSpPr txBox="1"/>
          <p:nvPr/>
        </p:nvSpPr>
        <p:spPr>
          <a:xfrm>
            <a:off x="6262412" y="464024"/>
            <a:ext cx="5718412" cy="5570756"/>
          </a:xfrm>
          <a:prstGeom prst="rect">
            <a:avLst/>
          </a:prstGeom>
          <a:noFill/>
          <a:ln>
            <a:solidFill>
              <a:schemeClr val="bg1"/>
            </a:solidFill>
          </a:ln>
        </p:spPr>
        <p:txBody>
          <a:bodyPr wrap="square" rtlCol="0">
            <a:spAutoFit/>
          </a:bodyPr>
          <a:lstStyle/>
          <a:p>
            <a:pPr algn="ctr"/>
            <a:endParaRPr lang="nb-NO" sz="4400" b="1" dirty="0">
              <a:latin typeface="American Typewriter" panose="02090604020004020304" pitchFamily="18" charset="77"/>
            </a:endParaRPr>
          </a:p>
          <a:p>
            <a:pPr algn="ctr"/>
            <a:r>
              <a:rPr lang="nb-NO" sz="4400" b="1" dirty="0">
                <a:latin typeface="American Typewriter" panose="02090604020004020304" pitchFamily="18" charset="77"/>
              </a:rPr>
              <a:t>KLUBBSAMLING </a:t>
            </a:r>
          </a:p>
          <a:p>
            <a:pPr algn="ctr"/>
            <a:r>
              <a:rPr lang="nb-NO" sz="4400" b="1" dirty="0" err="1">
                <a:latin typeface="American Typewriter" panose="02090604020004020304" pitchFamily="18" charset="77"/>
              </a:rPr>
              <a:t>STRyK</a:t>
            </a:r>
            <a:endParaRPr lang="nb-NO" sz="4400" b="1" dirty="0">
              <a:latin typeface="American Typewriter" panose="02090604020004020304" pitchFamily="18" charset="77"/>
            </a:endParaRPr>
          </a:p>
          <a:p>
            <a:pPr algn="ctr"/>
            <a:endParaRPr lang="nb-NO" sz="4400" dirty="0"/>
          </a:p>
          <a:p>
            <a:pPr algn="ctr"/>
            <a:endParaRPr lang="nb-NO" sz="4400" dirty="0"/>
          </a:p>
          <a:p>
            <a:pPr algn="ctr"/>
            <a:endParaRPr lang="nb-NO" sz="4400" dirty="0"/>
          </a:p>
          <a:p>
            <a:pPr algn="ctr"/>
            <a:endParaRPr lang="nb-NO" sz="2800" dirty="0"/>
          </a:p>
          <a:p>
            <a:pPr algn="ctr"/>
            <a:r>
              <a:rPr lang="nb-NO" sz="2800" dirty="0">
                <a:latin typeface="American Typewriter" panose="02090604020004020304" pitchFamily="18" charset="77"/>
              </a:rPr>
              <a:t>6.11.2021</a:t>
            </a:r>
          </a:p>
          <a:p>
            <a:pPr algn="ctr"/>
            <a:r>
              <a:rPr lang="nb-NO" sz="2800" dirty="0">
                <a:latin typeface="American Typewriter" panose="02090604020004020304" pitchFamily="18" charset="77"/>
              </a:rPr>
              <a:t>Thon Hotel Prinsen</a:t>
            </a:r>
          </a:p>
          <a:p>
            <a:pPr algn="ctr"/>
            <a:endParaRPr lang="nb-NO" sz="800" dirty="0"/>
          </a:p>
        </p:txBody>
      </p:sp>
    </p:spTree>
    <p:extLst>
      <p:ext uri="{BB962C8B-B14F-4D97-AF65-F5344CB8AC3E}">
        <p14:creationId xmlns:p14="http://schemas.microsoft.com/office/powerpoint/2010/main" val="469378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53AFEE-3EAA-4264-A390-D8CA7318E637}"/>
              </a:ext>
            </a:extLst>
          </p:cNvPr>
          <p:cNvSpPr>
            <a:spLocks noGrp="1"/>
          </p:cNvSpPr>
          <p:nvPr>
            <p:ph type="title"/>
          </p:nvPr>
        </p:nvSpPr>
        <p:spPr/>
        <p:txBody>
          <a:bodyPr/>
          <a:lstStyle/>
          <a:p>
            <a:r>
              <a:rPr lang="nb-NO" dirty="0"/>
              <a:t>Stryks ungdomskomite</a:t>
            </a:r>
          </a:p>
        </p:txBody>
      </p:sp>
      <p:sp>
        <p:nvSpPr>
          <p:cNvPr id="3" name="Plassholder for innhold 2">
            <a:extLst>
              <a:ext uri="{FF2B5EF4-FFF2-40B4-BE49-F238E27FC236}">
                <a16:creationId xmlns:a16="http://schemas.microsoft.com/office/drawing/2014/main" id="{167042D4-22C0-4341-BC9B-54DBD9016921}"/>
              </a:ext>
            </a:extLst>
          </p:cNvPr>
          <p:cNvSpPr>
            <a:spLocks noGrp="1"/>
          </p:cNvSpPr>
          <p:nvPr>
            <p:ph sz="half" idx="1"/>
          </p:nvPr>
        </p:nvSpPr>
        <p:spPr/>
        <p:txBody>
          <a:bodyPr>
            <a:normAutofit lnSpcReduction="10000"/>
          </a:bodyPr>
          <a:lstStyle/>
          <a:p>
            <a:pPr marL="0" indent="0">
              <a:buNone/>
            </a:pPr>
            <a:r>
              <a:rPr lang="nb-NO" u="sng" dirty="0"/>
              <a:t>Vår oppgave</a:t>
            </a:r>
          </a:p>
          <a:p>
            <a:r>
              <a:rPr lang="nb-NO" dirty="0"/>
              <a:t>Bringe frem ungdommens syn og stemme i kretsstyret</a:t>
            </a:r>
          </a:p>
          <a:p>
            <a:r>
              <a:rPr lang="nb-NO" dirty="0"/>
              <a:t>Samhold, inkludering og styrke ungdomsmiljøet</a:t>
            </a:r>
          </a:p>
          <a:p>
            <a:r>
              <a:rPr lang="nb-NO" dirty="0"/>
              <a:t>Ungdommer kan komme med saker/problemer/meninger</a:t>
            </a:r>
          </a:p>
          <a:p>
            <a:r>
              <a:rPr lang="nb-NO" dirty="0"/>
              <a:t>Arrangere aktiviteter for ungdom</a:t>
            </a:r>
          </a:p>
          <a:p>
            <a:r>
              <a:rPr lang="nb-NO" dirty="0"/>
              <a:t>Motivere Ungdom til å fortsette i sporten og tilrettelegge</a:t>
            </a:r>
          </a:p>
        </p:txBody>
      </p:sp>
      <p:sp>
        <p:nvSpPr>
          <p:cNvPr id="4" name="Plassholder for innhold 3">
            <a:extLst>
              <a:ext uri="{FF2B5EF4-FFF2-40B4-BE49-F238E27FC236}">
                <a16:creationId xmlns:a16="http://schemas.microsoft.com/office/drawing/2014/main" id="{9ED82858-5E4D-4F2D-8074-E8669B263645}"/>
              </a:ext>
            </a:extLst>
          </p:cNvPr>
          <p:cNvSpPr>
            <a:spLocks noGrp="1"/>
          </p:cNvSpPr>
          <p:nvPr>
            <p:ph sz="half" idx="2"/>
          </p:nvPr>
        </p:nvSpPr>
        <p:spPr/>
        <p:txBody>
          <a:bodyPr>
            <a:normAutofit lnSpcReduction="10000"/>
          </a:bodyPr>
          <a:lstStyle/>
          <a:p>
            <a:pPr marL="0" indent="0">
              <a:buNone/>
            </a:pPr>
            <a:r>
              <a:rPr lang="nb-NO" u="sng" dirty="0"/>
              <a:t>Tanker for 2022</a:t>
            </a:r>
          </a:p>
          <a:p>
            <a:r>
              <a:rPr lang="nb-NO" dirty="0"/>
              <a:t>Få 2-3 medlemmer til ungdomskomite</a:t>
            </a:r>
          </a:p>
          <a:p>
            <a:r>
              <a:rPr lang="nb-NO" dirty="0"/>
              <a:t>Få arrangert ulike aktiviteter</a:t>
            </a:r>
          </a:p>
        </p:txBody>
      </p:sp>
      <p:pic>
        <p:nvPicPr>
          <p:cNvPr id="6" name="Bilde 5" descr="Et bilde som inneholder tekst, henger&#10;&#10;Automatisk generert beskrivelse">
            <a:extLst>
              <a:ext uri="{FF2B5EF4-FFF2-40B4-BE49-F238E27FC236}">
                <a16:creationId xmlns:a16="http://schemas.microsoft.com/office/drawing/2014/main" id="{6E42ACE0-8F4B-47C9-948B-A67BC235A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799" y="3612197"/>
            <a:ext cx="5883491" cy="2699703"/>
          </a:xfrm>
          <a:prstGeom prst="rect">
            <a:avLst/>
          </a:prstGeom>
        </p:spPr>
      </p:pic>
    </p:spTree>
    <p:extLst>
      <p:ext uri="{BB962C8B-B14F-4D97-AF65-F5344CB8AC3E}">
        <p14:creationId xmlns:p14="http://schemas.microsoft.com/office/powerpoint/2010/main" val="2379506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6AADBE-E1F9-4029-95D6-20057DC16EA3}"/>
              </a:ext>
            </a:extLst>
          </p:cNvPr>
          <p:cNvSpPr>
            <a:spLocks noGrp="1"/>
          </p:cNvSpPr>
          <p:nvPr>
            <p:ph type="title"/>
          </p:nvPr>
        </p:nvSpPr>
        <p:spPr/>
        <p:txBody>
          <a:bodyPr/>
          <a:lstStyle/>
          <a:p>
            <a:r>
              <a:rPr lang="nb-NO" dirty="0" err="1"/>
              <a:t>NRyF</a:t>
            </a:r>
            <a:r>
              <a:rPr lang="nb-NO" dirty="0"/>
              <a:t> ungdomskomite</a:t>
            </a:r>
          </a:p>
        </p:txBody>
      </p:sp>
      <p:sp>
        <p:nvSpPr>
          <p:cNvPr id="3" name="Plassholder for innhold 2">
            <a:extLst>
              <a:ext uri="{FF2B5EF4-FFF2-40B4-BE49-F238E27FC236}">
                <a16:creationId xmlns:a16="http://schemas.microsoft.com/office/drawing/2014/main" id="{8F49A0BF-5D29-4955-8587-4E506B1F14BB}"/>
              </a:ext>
            </a:extLst>
          </p:cNvPr>
          <p:cNvSpPr>
            <a:spLocks noGrp="1"/>
          </p:cNvSpPr>
          <p:nvPr>
            <p:ph sz="half" idx="1"/>
          </p:nvPr>
        </p:nvSpPr>
        <p:spPr/>
        <p:txBody>
          <a:bodyPr>
            <a:normAutofit fontScale="92500" lnSpcReduction="20000"/>
          </a:bodyPr>
          <a:lstStyle/>
          <a:p>
            <a:r>
              <a:rPr lang="nb-NO" dirty="0">
                <a:solidFill>
                  <a:srgbClr val="000000"/>
                </a:solidFill>
                <a:latin typeface="Calibri" panose="020F0502020204030204" pitchFamily="34" charset="0"/>
              </a:rPr>
              <a:t>7 medlemmer i komitéen</a:t>
            </a:r>
            <a:endParaRPr lang="nb-NO" b="0" i="0" dirty="0">
              <a:solidFill>
                <a:srgbClr val="000000"/>
              </a:solidFill>
              <a:effectLst/>
              <a:latin typeface="Calibri" panose="020F0502020204030204" pitchFamily="34" charset="0"/>
            </a:endParaRPr>
          </a:p>
          <a:p>
            <a:r>
              <a:rPr lang="nb-NO" dirty="0"/>
              <a:t>9 møter i 2021 på Teams</a:t>
            </a:r>
          </a:p>
          <a:p>
            <a:r>
              <a:rPr lang="nb-NO" dirty="0">
                <a:solidFill>
                  <a:srgbClr val="000000"/>
                </a:solidFill>
                <a:latin typeface="Calibri" panose="020F0502020204030204" pitchFamily="34" charset="0"/>
              </a:rPr>
              <a:t>J</a:t>
            </a:r>
            <a:r>
              <a:rPr lang="nb-NO" b="0" i="0" dirty="0">
                <a:solidFill>
                  <a:srgbClr val="000000"/>
                </a:solidFill>
                <a:effectLst/>
                <a:latin typeface="Calibri" panose="020F0502020204030204" pitchFamily="34" charset="0"/>
              </a:rPr>
              <a:t>obber for at de yngre skal tørre å engasjere seg</a:t>
            </a:r>
          </a:p>
          <a:p>
            <a:r>
              <a:rPr lang="nb-NO" dirty="0">
                <a:solidFill>
                  <a:srgbClr val="000000"/>
                </a:solidFill>
                <a:latin typeface="Calibri" panose="020F0502020204030204" pitchFamily="34" charset="0"/>
              </a:rPr>
              <a:t>B</a:t>
            </a:r>
            <a:r>
              <a:rPr lang="nb-NO" b="0" i="0" dirty="0">
                <a:solidFill>
                  <a:srgbClr val="000000"/>
                </a:solidFill>
                <a:effectLst/>
                <a:latin typeface="Calibri" panose="020F0502020204030204" pitchFamily="34" charset="0"/>
              </a:rPr>
              <a:t>idra positivt inn i frivilligheten og ta ansvar</a:t>
            </a:r>
          </a:p>
          <a:p>
            <a:r>
              <a:rPr lang="nb-NO" b="0" i="0" dirty="0">
                <a:solidFill>
                  <a:srgbClr val="000000"/>
                </a:solidFill>
                <a:effectLst/>
                <a:latin typeface="Calibri" panose="020F0502020204030204" pitchFamily="34" charset="0"/>
              </a:rPr>
              <a:t>Det er viktig at vi unge lærer av de eldre med erfaring, og at de eldre har masse nytt å lære av oss unge. </a:t>
            </a:r>
          </a:p>
          <a:p>
            <a:r>
              <a:rPr lang="nb-NO" b="0" i="0" dirty="0">
                <a:solidFill>
                  <a:srgbClr val="000000"/>
                </a:solidFill>
                <a:effectLst/>
                <a:latin typeface="Calibri" panose="020F0502020204030204" pitchFamily="34" charset="0"/>
              </a:rPr>
              <a:t>Sammen kan vi utvikle ryttersporten og norsk idrett til å bli enda bedre sted å være for oss alle.</a:t>
            </a:r>
          </a:p>
        </p:txBody>
      </p:sp>
      <p:pic>
        <p:nvPicPr>
          <p:cNvPr id="10" name="Plassholder for innhold 9">
            <a:extLst>
              <a:ext uri="{FF2B5EF4-FFF2-40B4-BE49-F238E27FC236}">
                <a16:creationId xmlns:a16="http://schemas.microsoft.com/office/drawing/2014/main" id="{93509550-A29F-4832-9E8C-A872F1C6D72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587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275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EF0F98-56D6-5E43-9862-2404A766B2D2}"/>
              </a:ext>
            </a:extLst>
          </p:cNvPr>
          <p:cNvSpPr>
            <a:spLocks noGrp="1"/>
          </p:cNvSpPr>
          <p:nvPr>
            <p:ph type="title"/>
          </p:nvPr>
        </p:nvSpPr>
        <p:spPr/>
        <p:txBody>
          <a:bodyPr/>
          <a:lstStyle/>
          <a:p>
            <a:r>
              <a:rPr lang="nb-NO" b="1" dirty="0"/>
              <a:t>Samarbeid på tvers «Arena </a:t>
            </a:r>
            <a:r>
              <a:rPr lang="nb-NO" b="1" dirty="0" err="1"/>
              <a:t>midt-Norge</a:t>
            </a:r>
            <a:r>
              <a:rPr lang="nb-NO" b="1"/>
              <a:t>»</a:t>
            </a:r>
            <a:endParaRPr lang="nb-NO" b="1" dirty="0"/>
          </a:p>
        </p:txBody>
      </p:sp>
      <p:sp>
        <p:nvSpPr>
          <p:cNvPr id="3" name="Plassholder for innhold 2">
            <a:extLst>
              <a:ext uri="{FF2B5EF4-FFF2-40B4-BE49-F238E27FC236}">
                <a16:creationId xmlns:a16="http://schemas.microsoft.com/office/drawing/2014/main" id="{523D42DC-E516-B246-B315-4E2FC9CE2290}"/>
              </a:ext>
            </a:extLst>
          </p:cNvPr>
          <p:cNvSpPr>
            <a:spLocks noGrp="1"/>
          </p:cNvSpPr>
          <p:nvPr>
            <p:ph idx="1"/>
          </p:nvPr>
        </p:nvSpPr>
        <p:spPr/>
        <p:txBody>
          <a:bodyPr/>
          <a:lstStyle/>
          <a:p>
            <a:r>
              <a:rPr lang="nb-NO" dirty="0"/>
              <a:t>NRYF,  </a:t>
            </a:r>
            <a:r>
              <a:rPr lang="nb-NO" dirty="0" err="1"/>
              <a:t>STRyK</a:t>
            </a:r>
            <a:r>
              <a:rPr lang="nb-NO" dirty="0"/>
              <a:t>, ride/ hestesportsklubber og trav (hatt møter)</a:t>
            </a:r>
          </a:p>
          <a:p>
            <a:r>
              <a:rPr lang="nb-NO" dirty="0"/>
              <a:t>«nytt» travanlegg på Fannrem  – mulig med samarbeid?</a:t>
            </a:r>
          </a:p>
          <a:p>
            <a:r>
              <a:rPr lang="nb-NO" dirty="0"/>
              <a:t>Anlegget er klart for treningskjøring i løpet av november</a:t>
            </a:r>
          </a:p>
          <a:p>
            <a:r>
              <a:rPr lang="nb-NO" dirty="0"/>
              <a:t>Restaurant, sanitet, utstyrsbutikk skal åpne i mai/</a:t>
            </a:r>
            <a:r>
              <a:rPr lang="nb-NO" dirty="0" err="1"/>
              <a:t>juno</a:t>
            </a:r>
            <a:endParaRPr lang="nb-NO" dirty="0"/>
          </a:p>
          <a:p>
            <a:r>
              <a:rPr lang="nb-NO" dirty="0" err="1"/>
              <a:t>Ridehus</a:t>
            </a:r>
            <a:r>
              <a:rPr lang="nb-NO" dirty="0"/>
              <a:t> (24x60), flere bokser og klinikk er planlagt</a:t>
            </a:r>
          </a:p>
          <a:p>
            <a:endParaRPr lang="nb-NO" dirty="0"/>
          </a:p>
          <a:p>
            <a:r>
              <a:rPr lang="nb-NO" dirty="0"/>
              <a:t>Vi holder kontakten med både forbund og DNT</a:t>
            </a:r>
          </a:p>
        </p:txBody>
      </p:sp>
      <p:pic>
        <p:nvPicPr>
          <p:cNvPr id="4" name="Bilde 3">
            <a:extLst>
              <a:ext uri="{FF2B5EF4-FFF2-40B4-BE49-F238E27FC236}">
                <a16:creationId xmlns:a16="http://schemas.microsoft.com/office/drawing/2014/main" id="{2611A87D-88D4-1F44-8ED1-DE7B33944F9A}"/>
              </a:ext>
            </a:extLst>
          </p:cNvPr>
          <p:cNvPicPr>
            <a:picLocks noChangeAspect="1"/>
          </p:cNvPicPr>
          <p:nvPr/>
        </p:nvPicPr>
        <p:blipFill>
          <a:blip r:embed="rId2"/>
          <a:stretch>
            <a:fillRect/>
          </a:stretch>
        </p:blipFill>
        <p:spPr>
          <a:xfrm>
            <a:off x="9380482" y="3428199"/>
            <a:ext cx="2311085" cy="3211192"/>
          </a:xfrm>
          <a:prstGeom prst="rect">
            <a:avLst/>
          </a:prstGeom>
        </p:spPr>
      </p:pic>
    </p:spTree>
    <p:extLst>
      <p:ext uri="{BB962C8B-B14F-4D97-AF65-F5344CB8AC3E}">
        <p14:creationId xmlns:p14="http://schemas.microsoft.com/office/powerpoint/2010/main" val="1903641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47E039D-E6A6-1C43-A6FC-4E247FC9E1CF}"/>
              </a:ext>
            </a:extLst>
          </p:cNvPr>
          <p:cNvSpPr>
            <a:spLocks noChangeArrowheads="1"/>
          </p:cNvSpPr>
          <p:nvPr/>
        </p:nvSpPr>
        <p:spPr bwMode="auto">
          <a:xfrm>
            <a:off x="682387" y="185057"/>
            <a:ext cx="199564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b-NO"/>
          </a:p>
        </p:txBody>
      </p:sp>
      <p:pic>
        <p:nvPicPr>
          <p:cNvPr id="4" name="Bilde 3">
            <a:extLst>
              <a:ext uri="{FF2B5EF4-FFF2-40B4-BE49-F238E27FC236}">
                <a16:creationId xmlns:a16="http://schemas.microsoft.com/office/drawing/2014/main" id="{600775EF-8856-1E4A-A567-15753FE94D29}"/>
              </a:ext>
            </a:extLst>
          </p:cNvPr>
          <p:cNvPicPr>
            <a:picLocks noChangeAspect="1"/>
          </p:cNvPicPr>
          <p:nvPr/>
        </p:nvPicPr>
        <p:blipFill>
          <a:blip r:embed="rId2"/>
          <a:stretch>
            <a:fillRect/>
          </a:stretch>
        </p:blipFill>
        <p:spPr>
          <a:xfrm>
            <a:off x="477671" y="185057"/>
            <a:ext cx="9837893" cy="6501642"/>
          </a:xfrm>
          <a:prstGeom prst="rect">
            <a:avLst/>
          </a:prstGeom>
        </p:spPr>
      </p:pic>
      <p:pic>
        <p:nvPicPr>
          <p:cNvPr id="6" name="Bilde 1" descr="page1image3009920">
            <a:extLst>
              <a:ext uri="{FF2B5EF4-FFF2-40B4-BE49-F238E27FC236}">
                <a16:creationId xmlns:a16="http://schemas.microsoft.com/office/drawing/2014/main" id="{6D95998D-BA2F-6D45-AAB5-218C979F17F8}"/>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352605" y="3282396"/>
            <a:ext cx="4804203" cy="3404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487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4BE34D2-DCE2-B646-978B-EF200DFC437D}"/>
              </a:ext>
            </a:extLst>
          </p:cNvPr>
          <p:cNvSpPr/>
          <p:nvPr/>
        </p:nvSpPr>
        <p:spPr>
          <a:xfrm>
            <a:off x="2979684" y="1576553"/>
            <a:ext cx="6306206" cy="923330"/>
          </a:xfrm>
          <a:prstGeom prst="rect">
            <a:avLst/>
          </a:prstGeom>
          <a:noFill/>
        </p:spPr>
        <p:txBody>
          <a:bodyPr wrap="square" lIns="91440" tIns="45720" rIns="91440" bIns="45720">
            <a:spAutoFit/>
          </a:bodyPr>
          <a:lstStyle/>
          <a:p>
            <a:pPr algn="ctr"/>
            <a:r>
              <a:rPr lang="nb-NO"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LUNSJ! </a:t>
            </a:r>
          </a:p>
        </p:txBody>
      </p:sp>
      <p:pic>
        <p:nvPicPr>
          <p:cNvPr id="3" name="Bilde 2">
            <a:extLst>
              <a:ext uri="{FF2B5EF4-FFF2-40B4-BE49-F238E27FC236}">
                <a16:creationId xmlns:a16="http://schemas.microsoft.com/office/drawing/2014/main" id="{F20BE67F-269A-5F4D-8882-1459E2A7AE20}"/>
              </a:ext>
            </a:extLst>
          </p:cNvPr>
          <p:cNvPicPr>
            <a:picLocks noChangeAspect="1"/>
          </p:cNvPicPr>
          <p:nvPr/>
        </p:nvPicPr>
        <p:blipFill>
          <a:blip r:embed="rId2"/>
          <a:stretch>
            <a:fillRect/>
          </a:stretch>
        </p:blipFill>
        <p:spPr>
          <a:xfrm>
            <a:off x="2830001" y="3484179"/>
            <a:ext cx="6605572" cy="1956019"/>
          </a:xfrm>
          <a:prstGeom prst="rect">
            <a:avLst/>
          </a:prstGeom>
        </p:spPr>
      </p:pic>
    </p:spTree>
    <p:extLst>
      <p:ext uri="{BB962C8B-B14F-4D97-AF65-F5344CB8AC3E}">
        <p14:creationId xmlns:p14="http://schemas.microsoft.com/office/powerpoint/2010/main" val="1592828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FB1CF0E-E065-884C-AD63-473B7E2AADC5}"/>
              </a:ext>
            </a:extLst>
          </p:cNvPr>
          <p:cNvSpPr>
            <a:spLocks noGrp="1"/>
          </p:cNvSpPr>
          <p:nvPr>
            <p:ph type="title"/>
          </p:nvPr>
        </p:nvSpPr>
        <p:spPr/>
        <p:txBody>
          <a:bodyPr/>
          <a:lstStyle/>
          <a:p>
            <a:r>
              <a:rPr lang="nb-NO" b="1" dirty="0"/>
              <a:t>Stevne- og aktivitetskalender for </a:t>
            </a:r>
            <a:r>
              <a:rPr lang="nb-NO" b="1" dirty="0" err="1"/>
              <a:t>STRyK</a:t>
            </a:r>
            <a:r>
              <a:rPr lang="nb-NO" b="1" dirty="0"/>
              <a:t> </a:t>
            </a:r>
            <a:r>
              <a:rPr lang="nb-NO" b="1" dirty="0">
                <a:hlinkClick r:id="rId2"/>
              </a:rPr>
              <a:t>2022</a:t>
            </a:r>
            <a:endParaRPr lang="nb-NO" b="1" dirty="0"/>
          </a:p>
        </p:txBody>
      </p:sp>
      <p:sp>
        <p:nvSpPr>
          <p:cNvPr id="3" name="Plassholder for innhold 2">
            <a:extLst>
              <a:ext uri="{FF2B5EF4-FFF2-40B4-BE49-F238E27FC236}">
                <a16:creationId xmlns:a16="http://schemas.microsoft.com/office/drawing/2014/main" id="{975C424F-BD10-8E4A-9604-6D79652B0872}"/>
              </a:ext>
            </a:extLst>
          </p:cNvPr>
          <p:cNvSpPr>
            <a:spLocks noGrp="1"/>
          </p:cNvSpPr>
          <p:nvPr>
            <p:ph idx="1"/>
          </p:nvPr>
        </p:nvSpPr>
        <p:spPr/>
        <p:txBody>
          <a:bodyPr>
            <a:normAutofit/>
          </a:bodyPr>
          <a:lstStyle/>
          <a:p>
            <a:r>
              <a:rPr lang="nb-NO" dirty="0"/>
              <a:t>Se over stevner og datoer (deles til klubber, så til teknisk)</a:t>
            </a:r>
          </a:p>
          <a:p>
            <a:r>
              <a:rPr lang="nb-NO" dirty="0"/>
              <a:t>NB! L-stevnedatoer er ikke klare!</a:t>
            </a:r>
          </a:p>
          <a:p>
            <a:r>
              <a:rPr lang="nb-NO" dirty="0"/>
              <a:t>Lista deles med </a:t>
            </a:r>
            <a:r>
              <a:rPr lang="nb-NO" dirty="0" err="1"/>
              <a:t>nord-Trøndelag</a:t>
            </a:r>
            <a:r>
              <a:rPr lang="nb-NO" dirty="0"/>
              <a:t>, Møre- og Romsdal og Nordland</a:t>
            </a:r>
          </a:p>
          <a:p>
            <a:r>
              <a:rPr lang="nb-NO" dirty="0"/>
              <a:t>Cuper? Hva er ønskelig fra kretsen? </a:t>
            </a:r>
          </a:p>
          <a:p>
            <a:pPr lvl="1"/>
            <a:r>
              <a:rPr lang="nb-NO" dirty="0" err="1"/>
              <a:t>STRyK</a:t>
            </a:r>
            <a:r>
              <a:rPr lang="nb-NO" dirty="0"/>
              <a:t> sprang og dressurcup på f. eks 4 stevner?</a:t>
            </a:r>
          </a:p>
          <a:p>
            <a:pPr lvl="1"/>
            <a:r>
              <a:rPr lang="nb-NO" dirty="0"/>
              <a:t>Hva vil klubbene ha selv?</a:t>
            </a:r>
          </a:p>
          <a:p>
            <a:pPr lvl="1"/>
            <a:r>
              <a:rPr lang="nb-NO" dirty="0"/>
              <a:t>Samarbeid om «midt-norsk»? </a:t>
            </a:r>
          </a:p>
          <a:p>
            <a:pPr lvl="1"/>
            <a:r>
              <a:rPr lang="nb-NO" dirty="0"/>
              <a:t>KM (sprang, kjøring, dressur, feltritt)</a:t>
            </a:r>
          </a:p>
          <a:p>
            <a:r>
              <a:rPr lang="nb-NO" dirty="0"/>
              <a:t>Teknisk personell (samarbeid klubb/ krets)</a:t>
            </a:r>
          </a:p>
        </p:txBody>
      </p:sp>
      <p:pic>
        <p:nvPicPr>
          <p:cNvPr id="4" name="Bilde 3">
            <a:extLst>
              <a:ext uri="{FF2B5EF4-FFF2-40B4-BE49-F238E27FC236}">
                <a16:creationId xmlns:a16="http://schemas.microsoft.com/office/drawing/2014/main" id="{A07DD428-51FB-C148-99DE-132D8B425D44}"/>
              </a:ext>
            </a:extLst>
          </p:cNvPr>
          <p:cNvPicPr>
            <a:picLocks noChangeAspect="1"/>
          </p:cNvPicPr>
          <p:nvPr/>
        </p:nvPicPr>
        <p:blipFill>
          <a:blip r:embed="rId3"/>
          <a:stretch>
            <a:fillRect/>
          </a:stretch>
        </p:blipFill>
        <p:spPr>
          <a:xfrm>
            <a:off x="9157648" y="3341041"/>
            <a:ext cx="2399257" cy="3190764"/>
          </a:xfrm>
          <a:prstGeom prst="rect">
            <a:avLst/>
          </a:prstGeom>
        </p:spPr>
      </p:pic>
    </p:spTree>
    <p:extLst>
      <p:ext uri="{BB962C8B-B14F-4D97-AF65-F5344CB8AC3E}">
        <p14:creationId xmlns:p14="http://schemas.microsoft.com/office/powerpoint/2010/main" val="426555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2771D9-FDC0-A24D-BB58-ACF949B63D8F}"/>
              </a:ext>
            </a:extLst>
          </p:cNvPr>
          <p:cNvSpPr>
            <a:spLocks noGrp="1"/>
          </p:cNvSpPr>
          <p:nvPr>
            <p:ph type="title"/>
          </p:nvPr>
        </p:nvSpPr>
        <p:spPr/>
        <p:txBody>
          <a:bodyPr/>
          <a:lstStyle/>
          <a:p>
            <a:r>
              <a:rPr lang="nb-NO" b="1" dirty="0"/>
              <a:t>Status - teknisk personell</a:t>
            </a:r>
          </a:p>
        </p:txBody>
      </p:sp>
      <p:sp>
        <p:nvSpPr>
          <p:cNvPr id="3" name="Plassholder for innhold 2">
            <a:extLst>
              <a:ext uri="{FF2B5EF4-FFF2-40B4-BE49-F238E27FC236}">
                <a16:creationId xmlns:a16="http://schemas.microsoft.com/office/drawing/2014/main" id="{D8D8A959-6E08-3445-88CE-D0D5C4200128}"/>
              </a:ext>
            </a:extLst>
          </p:cNvPr>
          <p:cNvSpPr>
            <a:spLocks noGrp="1"/>
          </p:cNvSpPr>
          <p:nvPr>
            <p:ph idx="1"/>
          </p:nvPr>
        </p:nvSpPr>
        <p:spPr/>
        <p:txBody>
          <a:bodyPr/>
          <a:lstStyle/>
          <a:p>
            <a:r>
              <a:rPr lang="nb-NO" dirty="0"/>
              <a:t>Lite teknisk personell i kretsen, få klubber er «selvhjulpne» </a:t>
            </a:r>
          </a:p>
          <a:p>
            <a:r>
              <a:rPr lang="nb-NO" dirty="0"/>
              <a:t>Mange har falt fra, eller stiller kun for egen klubb</a:t>
            </a:r>
          </a:p>
          <a:p>
            <a:endParaRPr lang="nb-NO" dirty="0"/>
          </a:p>
          <a:p>
            <a:r>
              <a:rPr lang="nb-NO" dirty="0"/>
              <a:t>Vi har bedt klubbene sende inn oversikt over behov og hvem de vil utdanne, men kun noen få har meldt inn</a:t>
            </a:r>
          </a:p>
          <a:p>
            <a:r>
              <a:rPr lang="nb-NO" dirty="0"/>
              <a:t>Vi samarbeider med Nord-Trøndelag og Møre og Romsdal om å få satt opp kurs, Nordland er også interessert i å være med</a:t>
            </a:r>
          </a:p>
          <a:p>
            <a:r>
              <a:rPr lang="nb-NO" dirty="0"/>
              <a:t>Vi har meldt inn status til forbudet og etterspurt kursholdere</a:t>
            </a:r>
          </a:p>
          <a:p>
            <a:r>
              <a:rPr lang="nb-NO" dirty="0"/>
              <a:t>Vi forsøker å holde kursavgiftene så lave som mulig</a:t>
            </a:r>
          </a:p>
          <a:p>
            <a:pPr marL="0" indent="0">
              <a:buNone/>
            </a:pPr>
            <a:endParaRPr lang="nb-NO" dirty="0"/>
          </a:p>
        </p:txBody>
      </p:sp>
      <p:pic>
        <p:nvPicPr>
          <p:cNvPr id="4" name="Bilde 3">
            <a:extLst>
              <a:ext uri="{FF2B5EF4-FFF2-40B4-BE49-F238E27FC236}">
                <a16:creationId xmlns:a16="http://schemas.microsoft.com/office/drawing/2014/main" id="{A8593A39-E006-D546-AE9B-2457304B1179}"/>
              </a:ext>
            </a:extLst>
          </p:cNvPr>
          <p:cNvPicPr>
            <a:picLocks noChangeAspect="1"/>
          </p:cNvPicPr>
          <p:nvPr/>
        </p:nvPicPr>
        <p:blipFill>
          <a:blip r:embed="rId2"/>
          <a:stretch>
            <a:fillRect/>
          </a:stretch>
        </p:blipFill>
        <p:spPr>
          <a:xfrm>
            <a:off x="9676263" y="148300"/>
            <a:ext cx="2346846" cy="2264501"/>
          </a:xfrm>
          <a:prstGeom prst="rect">
            <a:avLst/>
          </a:prstGeom>
        </p:spPr>
      </p:pic>
    </p:spTree>
    <p:extLst>
      <p:ext uri="{BB962C8B-B14F-4D97-AF65-F5344CB8AC3E}">
        <p14:creationId xmlns:p14="http://schemas.microsoft.com/office/powerpoint/2010/main" val="159442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B8E5AB6-3629-A042-8957-D1E5A086D637}"/>
              </a:ext>
            </a:extLst>
          </p:cNvPr>
          <p:cNvSpPr/>
          <p:nvPr/>
        </p:nvSpPr>
        <p:spPr>
          <a:xfrm>
            <a:off x="2629666" y="1411491"/>
            <a:ext cx="6850786" cy="923330"/>
          </a:xfrm>
          <a:prstGeom prst="rect">
            <a:avLst/>
          </a:prstGeom>
          <a:noFill/>
        </p:spPr>
        <p:txBody>
          <a:bodyPr wrap="none" lIns="91440" tIns="45720" rIns="91440" bIns="45720">
            <a:spAutoFit/>
          </a:bodyPr>
          <a:lstStyle/>
          <a:p>
            <a:pPr algn="ctr"/>
            <a:r>
              <a:rPr lang="nb-NO"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HUSK PAUSEMAT 14:00</a:t>
            </a:r>
          </a:p>
        </p:txBody>
      </p:sp>
      <p:pic>
        <p:nvPicPr>
          <p:cNvPr id="3" name="Bilde 2">
            <a:extLst>
              <a:ext uri="{FF2B5EF4-FFF2-40B4-BE49-F238E27FC236}">
                <a16:creationId xmlns:a16="http://schemas.microsoft.com/office/drawing/2014/main" id="{1B5BCA40-0683-E34C-A5C9-5FBFFC814EEF}"/>
              </a:ext>
            </a:extLst>
          </p:cNvPr>
          <p:cNvPicPr>
            <a:picLocks noChangeAspect="1"/>
          </p:cNvPicPr>
          <p:nvPr/>
        </p:nvPicPr>
        <p:blipFill>
          <a:blip r:embed="rId2"/>
          <a:stretch>
            <a:fillRect/>
          </a:stretch>
        </p:blipFill>
        <p:spPr>
          <a:xfrm>
            <a:off x="4318002" y="2786260"/>
            <a:ext cx="3474113" cy="3234519"/>
          </a:xfrm>
          <a:prstGeom prst="rect">
            <a:avLst/>
          </a:prstGeom>
        </p:spPr>
      </p:pic>
    </p:spTree>
    <p:extLst>
      <p:ext uri="{BB962C8B-B14F-4D97-AF65-F5344CB8AC3E}">
        <p14:creationId xmlns:p14="http://schemas.microsoft.com/office/powerpoint/2010/main" val="2832753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F3C394-21E9-D143-B79F-A64D4E1F29BC}"/>
              </a:ext>
            </a:extLst>
          </p:cNvPr>
          <p:cNvSpPr>
            <a:spLocks noGrp="1"/>
          </p:cNvSpPr>
          <p:nvPr>
            <p:ph type="title"/>
          </p:nvPr>
        </p:nvSpPr>
        <p:spPr>
          <a:xfrm>
            <a:off x="838200" y="105818"/>
            <a:ext cx="10515600" cy="1325563"/>
          </a:xfrm>
        </p:spPr>
        <p:txBody>
          <a:bodyPr/>
          <a:lstStyle/>
          <a:p>
            <a:r>
              <a:rPr lang="nb-NO" dirty="0"/>
              <a:t>Tentativ plan</a:t>
            </a:r>
          </a:p>
        </p:txBody>
      </p:sp>
      <p:sp>
        <p:nvSpPr>
          <p:cNvPr id="3" name="Plassholder for innhold 2">
            <a:extLst>
              <a:ext uri="{FF2B5EF4-FFF2-40B4-BE49-F238E27FC236}">
                <a16:creationId xmlns:a16="http://schemas.microsoft.com/office/drawing/2014/main" id="{F779CB62-952A-B140-954B-E8648EA26D32}"/>
              </a:ext>
            </a:extLst>
          </p:cNvPr>
          <p:cNvSpPr>
            <a:spLocks noGrp="1"/>
          </p:cNvSpPr>
          <p:nvPr>
            <p:ph idx="1"/>
          </p:nvPr>
        </p:nvSpPr>
        <p:spPr>
          <a:xfrm>
            <a:off x="838200" y="1225123"/>
            <a:ext cx="10515600" cy="5189325"/>
          </a:xfrm>
        </p:spPr>
        <p:txBody>
          <a:bodyPr>
            <a:normAutofit fontScale="85000" lnSpcReduction="20000"/>
          </a:bodyPr>
          <a:lstStyle/>
          <a:p>
            <a:r>
              <a:rPr lang="nb-NO" dirty="0"/>
              <a:t>Sprangstildommeraspirant  SSDA og stildommer SSD (gjennomført, sør)</a:t>
            </a:r>
          </a:p>
          <a:p>
            <a:r>
              <a:rPr lang="nb-NO" dirty="0"/>
              <a:t>Sprangdommeraspirant SDA(digitalt </a:t>
            </a:r>
            <a:r>
              <a:rPr lang="nb-NO" dirty="0" err="1"/>
              <a:t>webinar</a:t>
            </a:r>
            <a:r>
              <a:rPr lang="nb-NO" dirty="0"/>
              <a:t> + praksis)</a:t>
            </a:r>
          </a:p>
          <a:p>
            <a:r>
              <a:rPr lang="nb-NO" dirty="0"/>
              <a:t>Sprangbanebyggeraspirant SBBA (i løpet av vinteren, nord)</a:t>
            </a:r>
          </a:p>
          <a:p>
            <a:r>
              <a:rPr lang="nb-NO" dirty="0"/>
              <a:t>Dressurdommeraspirant DDA (i løpet av vinteren, nord)</a:t>
            </a:r>
          </a:p>
          <a:p>
            <a:r>
              <a:rPr lang="nb-NO" dirty="0"/>
              <a:t>Steward 1 (mars, under norgesserien, Sør)</a:t>
            </a:r>
          </a:p>
          <a:p>
            <a:r>
              <a:rPr lang="nb-NO" dirty="0"/>
              <a:t>Sprangdommer SD (i løpet av sommeren, sør)</a:t>
            </a:r>
          </a:p>
          <a:p>
            <a:endParaRPr lang="nb-NO" dirty="0"/>
          </a:p>
          <a:p>
            <a:r>
              <a:rPr lang="nb-NO" dirty="0"/>
              <a:t>DD1/2 – må reise</a:t>
            </a:r>
          </a:p>
          <a:p>
            <a:r>
              <a:rPr lang="nb-NO" dirty="0"/>
              <a:t>Kjørebanebygger og kjøredommer – må reise</a:t>
            </a:r>
          </a:p>
          <a:p>
            <a:r>
              <a:rPr lang="nb-NO" dirty="0"/>
              <a:t>Steward 2 – må reise</a:t>
            </a:r>
          </a:p>
          <a:p>
            <a:r>
              <a:rPr lang="nb-NO" dirty="0"/>
              <a:t>TD/ feltritt – må reise</a:t>
            </a:r>
          </a:p>
          <a:p>
            <a:endParaRPr lang="nb-NO" dirty="0"/>
          </a:p>
          <a:p>
            <a:r>
              <a:rPr lang="nb-NO" dirty="0">
                <a:hlinkClick r:id="rId2"/>
              </a:rPr>
              <a:t>KURSKALENDER</a:t>
            </a:r>
            <a:endParaRPr lang="nb-NO" dirty="0"/>
          </a:p>
          <a:p>
            <a:endParaRPr lang="nb-NO" dirty="0"/>
          </a:p>
        </p:txBody>
      </p:sp>
      <p:pic>
        <p:nvPicPr>
          <p:cNvPr id="6" name="Bilde 5">
            <a:extLst>
              <a:ext uri="{FF2B5EF4-FFF2-40B4-BE49-F238E27FC236}">
                <a16:creationId xmlns:a16="http://schemas.microsoft.com/office/drawing/2014/main" id="{F07E52AF-629C-E04D-97FD-9D23B96C5D78}"/>
              </a:ext>
            </a:extLst>
          </p:cNvPr>
          <p:cNvPicPr>
            <a:picLocks noChangeAspect="1"/>
          </p:cNvPicPr>
          <p:nvPr/>
        </p:nvPicPr>
        <p:blipFill>
          <a:blip r:embed="rId3"/>
          <a:stretch>
            <a:fillRect/>
          </a:stretch>
        </p:blipFill>
        <p:spPr>
          <a:xfrm>
            <a:off x="7128037" y="3630305"/>
            <a:ext cx="4788354" cy="2988860"/>
          </a:xfrm>
          <a:prstGeom prst="rect">
            <a:avLst/>
          </a:prstGeom>
        </p:spPr>
      </p:pic>
    </p:spTree>
    <p:extLst>
      <p:ext uri="{BB962C8B-B14F-4D97-AF65-F5344CB8AC3E}">
        <p14:creationId xmlns:p14="http://schemas.microsoft.com/office/powerpoint/2010/main" val="1037250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BD8D4EC-F820-DE49-9297-E7F47D501394}"/>
              </a:ext>
            </a:extLst>
          </p:cNvPr>
          <p:cNvSpPr/>
          <p:nvPr/>
        </p:nvSpPr>
        <p:spPr>
          <a:xfrm>
            <a:off x="177421" y="151349"/>
            <a:ext cx="11859904" cy="6463308"/>
          </a:xfrm>
          <a:prstGeom prst="rect">
            <a:avLst/>
          </a:prstGeom>
        </p:spPr>
        <p:txBody>
          <a:bodyPr wrap="square">
            <a:spAutoFit/>
          </a:bodyPr>
          <a:lstStyle/>
          <a:p>
            <a:br>
              <a:rPr lang="nb-NO" b="1" dirty="0">
                <a:solidFill>
                  <a:srgbClr val="000000"/>
                </a:solidFill>
                <a:latin typeface="Calibri" panose="020F0502020204030204" pitchFamily="34" charset="0"/>
              </a:rPr>
            </a:br>
            <a:r>
              <a:rPr lang="nb-NO" b="1" dirty="0">
                <a:solidFill>
                  <a:srgbClr val="000000"/>
                </a:solidFill>
                <a:latin typeface="Calibri" panose="020F0502020204030204" pitchFamily="34" charset="0"/>
              </a:rPr>
              <a:t>Når det kommer til dette nye alternative utdannelsesforløpet for å bli SDA, vil det foregå som følgende.:</a:t>
            </a:r>
          </a:p>
          <a:p>
            <a:pPr>
              <a:buFont typeface="+mj-lt"/>
              <a:buAutoNum type="arabicPeriod"/>
            </a:pPr>
            <a:r>
              <a:rPr lang="nb-NO" dirty="0">
                <a:solidFill>
                  <a:srgbClr val="000000"/>
                </a:solidFill>
                <a:latin typeface="Calibri" panose="020F0502020204030204" pitchFamily="34" charset="0"/>
              </a:rPr>
              <a:t>Hvem som helst kan gå inn via min idrett og ta den nye SDA e-læringskurset. Dette kurset omhandler KR I og KR II. Består de kurset vil dette legge seg i idretts CV-en.</a:t>
            </a:r>
          </a:p>
          <a:p>
            <a:pPr>
              <a:buFont typeface="+mj-lt"/>
              <a:buAutoNum type="arabicPeriod"/>
            </a:pPr>
            <a:r>
              <a:rPr lang="nb-NO" dirty="0">
                <a:solidFill>
                  <a:srgbClr val="000000"/>
                </a:solidFill>
                <a:latin typeface="Calibri" panose="020F0502020204030204" pitchFamily="34" charset="0"/>
              </a:rPr>
              <a:t>De som ønsker å gå videre i utdannelsesforløpet må kontakte rytterkretsen. Kretsen må da godkjenne at personen kan gå videre og melde dem på til et 3 timers teams møte med en kurslærer. Mer informasjon om hvordan denne påmeldingen vil foregå, kommer. På disse teams møtene vil hovedfokuset være på praktisk dømming, samt gjennomgang av spørsmål deltagerne må ha vedrørende reglementet i forbindelse med e-lærings kurset de har tatt. Teams møte vil bestå av maks 4 deltagere for å sikre best mulig interaksjon og læring. Deltakerne kan komme fra samme eller forskjellige kretser. Et slikt møte vil koste 1200,- som vil være honorarene til kurslæreren. Dette beløpet vil bli likt fordelt på deltagerne. Dersom det er færre deltagere vil kostnadene for den enkelte økes. Etter endt Teams møte vil kurslærer sende mail til NRYF </a:t>
            </a:r>
            <a:r>
              <a:rPr lang="nb-NO" dirty="0" err="1">
                <a:solidFill>
                  <a:srgbClr val="000000"/>
                </a:solidFill>
                <a:latin typeface="Calibri" panose="020F0502020204030204" pitchFamily="34" charset="0"/>
              </a:rPr>
              <a:t>admin</a:t>
            </a:r>
            <a:r>
              <a:rPr lang="nb-NO" dirty="0">
                <a:solidFill>
                  <a:srgbClr val="000000"/>
                </a:solidFill>
                <a:latin typeface="Calibri" panose="020F0502020204030204" pitchFamily="34" charset="0"/>
              </a:rPr>
              <a:t>. med liste over deltagerne og at de har bestått slik at det registreres videre i systemet. Etter et slikt Teams møte må de fullføre siste del av utdanningsforløpet for å bli autorisert SDA.</a:t>
            </a:r>
          </a:p>
          <a:p>
            <a:pPr>
              <a:buFont typeface="+mj-lt"/>
              <a:buAutoNum type="arabicPeriod"/>
            </a:pPr>
            <a:r>
              <a:rPr lang="nb-NO" dirty="0">
                <a:solidFill>
                  <a:srgbClr val="000000"/>
                </a:solidFill>
                <a:latin typeface="Calibri" panose="020F0502020204030204" pitchFamily="34" charset="0"/>
              </a:rPr>
              <a:t>Siste del av forløpet går ut på at de må gjennomføre 2 praksis stevner under to forskjellige dommere med autorisasjonen SD1 eller høyere. På slutten av Teams møtet vil deltagerne motta et dokument av kurslærerne hvor praksisen skal skrives inn med signatur fra vedkommende praksisen foregår om at praksisen er godkjent. Dette skjemaet skal deretter sendes videre til NRYF </a:t>
            </a:r>
            <a:r>
              <a:rPr lang="nb-NO" dirty="0" err="1">
                <a:solidFill>
                  <a:srgbClr val="000000"/>
                </a:solidFill>
                <a:latin typeface="Calibri" panose="020F0502020204030204" pitchFamily="34" charset="0"/>
              </a:rPr>
              <a:t>admin</a:t>
            </a:r>
            <a:r>
              <a:rPr lang="nb-NO" dirty="0">
                <a:solidFill>
                  <a:srgbClr val="000000"/>
                </a:solidFill>
                <a:latin typeface="Calibri" panose="020F0502020204030204" pitchFamily="34" charset="0"/>
              </a:rPr>
              <a:t>. for å motta autorisasjonen.</a:t>
            </a:r>
          </a:p>
          <a:p>
            <a:r>
              <a:rPr lang="nb-NO" dirty="0">
                <a:solidFill>
                  <a:srgbClr val="000000"/>
                </a:solidFill>
                <a:latin typeface="Calibri" panose="020F0502020204030204" pitchFamily="34" charset="0"/>
              </a:rPr>
              <a:t>Hele forløpet må de ha gjennomført innen 1 år fra de starter med å ta e-kurset til ferdig gjennomført praksis.</a:t>
            </a:r>
            <a:br>
              <a:rPr lang="nb-NO" dirty="0">
                <a:solidFill>
                  <a:srgbClr val="000000"/>
                </a:solidFill>
                <a:latin typeface="Calibri" panose="020F0502020204030204" pitchFamily="34" charset="0"/>
              </a:rPr>
            </a:br>
            <a:br>
              <a:rPr lang="nb-NO" dirty="0">
                <a:solidFill>
                  <a:srgbClr val="000000"/>
                </a:solidFill>
                <a:latin typeface="Calibri" panose="020F0502020204030204" pitchFamily="34" charset="0"/>
              </a:rPr>
            </a:br>
            <a:r>
              <a:rPr lang="nb-NO" dirty="0">
                <a:solidFill>
                  <a:srgbClr val="000000"/>
                </a:solidFill>
                <a:latin typeface="Calibri" panose="020F0502020204030204" pitchFamily="34" charset="0"/>
              </a:rPr>
              <a:t>Håper at dette tilbudet vil være med til å utdanne flere dommere der det er mangel på dem, samt lette de høye kostnadene det er for å arrangere fysiske kurs, men samtidig sikre god kompetanse.</a:t>
            </a:r>
          </a:p>
          <a:p>
            <a:r>
              <a:rPr lang="nb-NO" dirty="0">
                <a:solidFill>
                  <a:srgbClr val="000000"/>
                </a:solidFill>
                <a:latin typeface="Calibri" panose="020F0502020204030204" pitchFamily="34" charset="0"/>
              </a:rPr>
              <a:t> </a:t>
            </a:r>
          </a:p>
          <a:p>
            <a:r>
              <a:rPr lang="nb-NO" dirty="0" err="1">
                <a:solidFill>
                  <a:srgbClr val="000000"/>
                </a:solidFill>
                <a:latin typeface="Calibri" panose="020F0502020204030204" pitchFamily="34" charset="0"/>
              </a:rPr>
              <a:t>Mvh</a:t>
            </a:r>
            <a:r>
              <a:rPr lang="nb-NO" dirty="0">
                <a:solidFill>
                  <a:srgbClr val="000000"/>
                </a:solidFill>
                <a:latin typeface="Calibri" panose="020F0502020204030204" pitchFamily="34" charset="0"/>
              </a:rPr>
              <a:t> SDK og NRYF </a:t>
            </a:r>
            <a:r>
              <a:rPr lang="nb-NO" dirty="0" err="1">
                <a:solidFill>
                  <a:srgbClr val="000000"/>
                </a:solidFill>
                <a:latin typeface="Calibri" panose="020F0502020204030204" pitchFamily="34" charset="0"/>
              </a:rPr>
              <a:t>admin</a:t>
            </a:r>
            <a:endParaRPr lang="nb-NO"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655899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0335B2-F1CE-5844-81C1-C843B598E330}"/>
              </a:ext>
            </a:extLst>
          </p:cNvPr>
          <p:cNvSpPr>
            <a:spLocks noGrp="1"/>
          </p:cNvSpPr>
          <p:nvPr>
            <p:ph type="title"/>
          </p:nvPr>
        </p:nvSpPr>
        <p:spPr>
          <a:solidFill>
            <a:schemeClr val="bg1">
              <a:lumMod val="85000"/>
            </a:schemeClr>
          </a:solidFill>
        </p:spPr>
        <p:txBody>
          <a:bodyPr/>
          <a:lstStyle/>
          <a:p>
            <a:r>
              <a:rPr lang="nb-NO" dirty="0"/>
              <a:t>Plan for dagen</a:t>
            </a:r>
          </a:p>
        </p:txBody>
      </p:sp>
      <p:sp>
        <p:nvSpPr>
          <p:cNvPr id="3" name="Plassholder for innhold 2">
            <a:extLst>
              <a:ext uri="{FF2B5EF4-FFF2-40B4-BE49-F238E27FC236}">
                <a16:creationId xmlns:a16="http://schemas.microsoft.com/office/drawing/2014/main" id="{5F033343-CDD3-2D4A-A8D9-0452FFB278DF}"/>
              </a:ext>
            </a:extLst>
          </p:cNvPr>
          <p:cNvSpPr>
            <a:spLocks noGrp="1"/>
          </p:cNvSpPr>
          <p:nvPr>
            <p:ph sz="half" idx="1"/>
          </p:nvPr>
        </p:nvSpPr>
        <p:spPr>
          <a:xfrm>
            <a:off x="838200" y="1460310"/>
            <a:ext cx="5181600" cy="5090615"/>
          </a:xfrm>
          <a:solidFill>
            <a:schemeClr val="bg1">
              <a:lumMod val="85000"/>
            </a:schemeClr>
          </a:solidFill>
        </p:spPr>
        <p:txBody>
          <a:bodyPr>
            <a:noAutofit/>
          </a:bodyPr>
          <a:lstStyle/>
          <a:p>
            <a:pPr marL="0" indent="0">
              <a:buNone/>
            </a:pPr>
            <a:r>
              <a:rPr lang="nb-NO" sz="2000" dirty="0"/>
              <a:t>10:00 </a:t>
            </a:r>
            <a:r>
              <a:rPr lang="nb-NO" sz="2000" b="1" dirty="0"/>
              <a:t>Velkommen</a:t>
            </a:r>
            <a:endParaRPr lang="nb-NO" sz="2000" dirty="0"/>
          </a:p>
          <a:p>
            <a:pPr lvl="0"/>
            <a:r>
              <a:rPr lang="nb-NO" sz="2000" dirty="0"/>
              <a:t>presentasjon av styret og deltakerne fra klubbene </a:t>
            </a:r>
          </a:p>
          <a:p>
            <a:pPr marL="0" lvl="0" indent="0">
              <a:buNone/>
            </a:pPr>
            <a:endParaRPr lang="nb-NO" sz="2000" dirty="0"/>
          </a:p>
          <a:p>
            <a:pPr marL="0" indent="0">
              <a:buNone/>
            </a:pPr>
            <a:r>
              <a:rPr lang="nb-NO" sz="2000" dirty="0"/>
              <a:t>10:30 </a:t>
            </a:r>
            <a:r>
              <a:rPr lang="nb-NO" sz="2000" b="1" dirty="0"/>
              <a:t>Hvor står vi – hvor går vi? v/Julie </a:t>
            </a:r>
            <a:r>
              <a:rPr lang="nb-NO" sz="2000" b="1" dirty="0" err="1"/>
              <a:t>mlf</a:t>
            </a:r>
            <a:r>
              <a:rPr lang="nb-NO" sz="2000" b="1" dirty="0"/>
              <a:t>.</a:t>
            </a:r>
            <a:endParaRPr lang="nb-NO" sz="2000" dirty="0"/>
          </a:p>
          <a:p>
            <a:pPr lvl="0"/>
            <a:r>
              <a:rPr lang="nb-NO" sz="2000" dirty="0"/>
              <a:t>Status, medlemsklubber, aktivitet, rekruttering </a:t>
            </a:r>
          </a:p>
          <a:p>
            <a:pPr lvl="0"/>
            <a:r>
              <a:rPr lang="nb-NO" sz="2000" dirty="0"/>
              <a:t>Gruppeoppgaver og diskusjon</a:t>
            </a:r>
          </a:p>
          <a:p>
            <a:pPr marL="0" lvl="0" indent="0">
              <a:buNone/>
            </a:pPr>
            <a:r>
              <a:rPr lang="nb-NO" sz="2000" dirty="0"/>
              <a:t>11:30 </a:t>
            </a:r>
            <a:r>
              <a:rPr lang="nb-NO" sz="2000" b="1" dirty="0"/>
              <a:t>Grønt kort-kurs </a:t>
            </a:r>
            <a:r>
              <a:rPr lang="nb-NO" sz="2000" dirty="0"/>
              <a:t>v/Ellen</a:t>
            </a:r>
          </a:p>
          <a:p>
            <a:pPr marL="0" lvl="0" indent="0">
              <a:buNone/>
            </a:pPr>
            <a:r>
              <a:rPr lang="nb-NO" sz="2000" dirty="0"/>
              <a:t>11:45</a:t>
            </a:r>
            <a:r>
              <a:rPr lang="nb-NO" sz="2000" b="1" dirty="0"/>
              <a:t> Ungdomsutvalg </a:t>
            </a:r>
            <a:r>
              <a:rPr lang="nb-NO" sz="2000" dirty="0"/>
              <a:t>v/Ida Helen </a:t>
            </a:r>
          </a:p>
          <a:p>
            <a:pPr marL="0" lvl="0" indent="0">
              <a:buNone/>
            </a:pPr>
            <a:r>
              <a:rPr lang="nb-NO" sz="2000" dirty="0"/>
              <a:t>12:00  </a:t>
            </a:r>
            <a:r>
              <a:rPr lang="nb-NO" sz="2000" b="1" dirty="0"/>
              <a:t>LUNSJ </a:t>
            </a:r>
            <a:r>
              <a:rPr lang="nb-NO" sz="2000" b="1" dirty="0">
                <a:sym typeface="Wingdings" pitchFamily="2" charset="2"/>
              </a:rPr>
              <a:t></a:t>
            </a:r>
            <a:endParaRPr lang="nb-NO" sz="2000" dirty="0">
              <a:effectLst/>
            </a:endParaRPr>
          </a:p>
          <a:p>
            <a:pPr marL="0" indent="0">
              <a:buNone/>
            </a:pPr>
            <a:r>
              <a:rPr lang="nb-NO" sz="2000" dirty="0"/>
              <a:t>13:00 </a:t>
            </a:r>
            <a:r>
              <a:rPr lang="nb-NO" sz="2000" b="1" dirty="0"/>
              <a:t>Samarbeid på tvers  </a:t>
            </a:r>
            <a:r>
              <a:rPr lang="nb-NO" sz="2000" dirty="0"/>
              <a:t>v/ Julie og Mie</a:t>
            </a:r>
            <a:endParaRPr lang="nb-NO" sz="2000" b="1" dirty="0"/>
          </a:p>
        </p:txBody>
      </p:sp>
      <p:sp>
        <p:nvSpPr>
          <p:cNvPr id="4" name="Plassholder for innhold 3">
            <a:extLst>
              <a:ext uri="{FF2B5EF4-FFF2-40B4-BE49-F238E27FC236}">
                <a16:creationId xmlns:a16="http://schemas.microsoft.com/office/drawing/2014/main" id="{AE4A6458-5243-094A-AF3E-9E432A4CE2C6}"/>
              </a:ext>
            </a:extLst>
          </p:cNvPr>
          <p:cNvSpPr>
            <a:spLocks noGrp="1"/>
          </p:cNvSpPr>
          <p:nvPr>
            <p:ph sz="half" idx="2"/>
          </p:nvPr>
        </p:nvSpPr>
        <p:spPr>
          <a:xfrm>
            <a:off x="6019800" y="1460310"/>
            <a:ext cx="5334000" cy="5090615"/>
          </a:xfrm>
          <a:solidFill>
            <a:schemeClr val="bg1">
              <a:lumMod val="85000"/>
            </a:schemeClr>
          </a:solidFill>
        </p:spPr>
        <p:txBody>
          <a:bodyPr>
            <a:normAutofit lnSpcReduction="10000"/>
          </a:bodyPr>
          <a:lstStyle/>
          <a:p>
            <a:pPr marL="0" indent="0">
              <a:buNone/>
            </a:pPr>
            <a:r>
              <a:rPr lang="nb-NO" sz="2000" dirty="0"/>
              <a:t>13:30 </a:t>
            </a:r>
            <a:r>
              <a:rPr lang="nb-NO" sz="2000" b="1" dirty="0"/>
              <a:t>Aktivitetsplan v/ Julie</a:t>
            </a:r>
            <a:endParaRPr lang="nb-NO" sz="2000" dirty="0"/>
          </a:p>
          <a:p>
            <a:pPr lvl="0"/>
            <a:r>
              <a:rPr lang="nb-NO" sz="2000" dirty="0"/>
              <a:t>Stevner</a:t>
            </a:r>
          </a:p>
          <a:p>
            <a:pPr lvl="0"/>
            <a:r>
              <a:rPr lang="nb-NO" sz="2000" dirty="0"/>
              <a:t>Teknisk personell til stevner</a:t>
            </a:r>
          </a:p>
          <a:p>
            <a:pPr lvl="0"/>
            <a:r>
              <a:rPr lang="nb-NO" sz="2000" dirty="0"/>
              <a:t>Arenaer for samarbeid</a:t>
            </a:r>
          </a:p>
          <a:p>
            <a:pPr lvl="0"/>
            <a:r>
              <a:rPr lang="nb-NO" sz="2000" dirty="0" err="1"/>
              <a:t>NRYFstevne</a:t>
            </a:r>
            <a:r>
              <a:rPr lang="nb-NO" sz="2000" dirty="0"/>
              <a:t>, oppsett stevneinvitasjoner</a:t>
            </a:r>
          </a:p>
          <a:p>
            <a:pPr marL="0" lvl="0" indent="0">
              <a:buNone/>
            </a:pPr>
            <a:endParaRPr lang="nb-NO" sz="2400" dirty="0"/>
          </a:p>
          <a:p>
            <a:pPr marL="0" indent="0">
              <a:buNone/>
            </a:pPr>
            <a:r>
              <a:rPr lang="nb-NO" sz="2000" dirty="0"/>
              <a:t>14:00 </a:t>
            </a:r>
            <a:r>
              <a:rPr lang="nb-NO" sz="2000" b="1" dirty="0"/>
              <a:t>Pause med pausemat</a:t>
            </a:r>
          </a:p>
          <a:p>
            <a:pPr marL="0" indent="0">
              <a:buNone/>
            </a:pPr>
            <a:r>
              <a:rPr lang="nb-NO" sz="2000" dirty="0"/>
              <a:t>14:30</a:t>
            </a:r>
            <a:r>
              <a:rPr lang="nb-NO" sz="2000" b="1" dirty="0"/>
              <a:t> AP – fortsettelse</a:t>
            </a:r>
          </a:p>
          <a:p>
            <a:pPr marL="0" indent="0">
              <a:buNone/>
            </a:pPr>
            <a:r>
              <a:rPr lang="nb-NO" sz="2000" dirty="0"/>
              <a:t>15:00 </a:t>
            </a:r>
            <a:r>
              <a:rPr lang="nb-NO" sz="2000" b="1" dirty="0"/>
              <a:t>Gruppearbeid KM</a:t>
            </a:r>
          </a:p>
          <a:p>
            <a:pPr marL="0" indent="0">
              <a:buNone/>
            </a:pPr>
            <a:r>
              <a:rPr lang="nb-NO" sz="2000" dirty="0"/>
              <a:t>16:00</a:t>
            </a:r>
            <a:r>
              <a:rPr lang="nb-NO" sz="2000" b="1" dirty="0"/>
              <a:t> </a:t>
            </a:r>
            <a:r>
              <a:rPr lang="nb-NO" sz="2000" b="1" dirty="0" err="1"/>
              <a:t>Hubertusrittet</a:t>
            </a:r>
            <a:r>
              <a:rPr lang="nb-NO" sz="2000" b="1" dirty="0"/>
              <a:t> v/ Ragnhild</a:t>
            </a:r>
          </a:p>
          <a:p>
            <a:pPr marL="0" indent="0">
              <a:buNone/>
            </a:pPr>
            <a:r>
              <a:rPr lang="nb-NO" sz="2000" dirty="0"/>
              <a:t>16:15</a:t>
            </a:r>
            <a:r>
              <a:rPr lang="nb-NO" sz="2000" b="1" dirty="0"/>
              <a:t> Når ulykken er ute v/Andreas</a:t>
            </a:r>
          </a:p>
          <a:p>
            <a:pPr marL="0" indent="0">
              <a:buNone/>
            </a:pPr>
            <a:r>
              <a:rPr lang="nb-NO" sz="2000" dirty="0"/>
              <a:t>16:45</a:t>
            </a:r>
            <a:r>
              <a:rPr lang="nb-NO" sz="2000" b="1" dirty="0"/>
              <a:t> Eventuelt? </a:t>
            </a:r>
            <a:r>
              <a:rPr lang="nb-NO" sz="2000" i="1" dirty="0"/>
              <a:t>Meld inn underveis!</a:t>
            </a:r>
          </a:p>
          <a:p>
            <a:pPr marL="0" indent="0">
              <a:buNone/>
            </a:pPr>
            <a:r>
              <a:rPr lang="nb-NO" sz="2000" dirty="0"/>
              <a:t>17:00</a:t>
            </a:r>
            <a:r>
              <a:rPr lang="nb-NO" sz="2000" b="1" dirty="0"/>
              <a:t> Slutt (middag </a:t>
            </a:r>
            <a:r>
              <a:rPr lang="nb-NO" sz="2000" b="1" dirty="0" err="1"/>
              <a:t>kl</a:t>
            </a:r>
            <a:r>
              <a:rPr lang="nb-NO" sz="2000" b="1" dirty="0"/>
              <a:t> 18:00) </a:t>
            </a:r>
            <a:r>
              <a:rPr lang="nb-NO" sz="2000" i="1" dirty="0"/>
              <a:t>Flere?</a:t>
            </a:r>
          </a:p>
          <a:p>
            <a:pPr marL="0" indent="0">
              <a:buNone/>
            </a:pPr>
            <a:endParaRPr lang="nb-NO" sz="5500" b="1" dirty="0"/>
          </a:p>
          <a:p>
            <a:pPr marL="0" indent="0">
              <a:buNone/>
            </a:pPr>
            <a:endParaRPr lang="nb-NO" b="1" dirty="0"/>
          </a:p>
          <a:p>
            <a:pPr marL="0" indent="0">
              <a:buNone/>
            </a:pPr>
            <a:endParaRPr lang="nb-NO" b="1" dirty="0"/>
          </a:p>
          <a:p>
            <a:pPr marL="0" indent="0">
              <a:buNone/>
            </a:pPr>
            <a:endParaRPr lang="nb-NO" dirty="0"/>
          </a:p>
        </p:txBody>
      </p:sp>
      <p:pic>
        <p:nvPicPr>
          <p:cNvPr id="5" name="Bilde 4">
            <a:extLst>
              <a:ext uri="{FF2B5EF4-FFF2-40B4-BE49-F238E27FC236}">
                <a16:creationId xmlns:a16="http://schemas.microsoft.com/office/drawing/2014/main" id="{3195B74A-849F-9F45-BF23-308F22CA6D70}"/>
              </a:ext>
            </a:extLst>
          </p:cNvPr>
          <p:cNvPicPr>
            <a:picLocks noChangeAspect="1"/>
          </p:cNvPicPr>
          <p:nvPr/>
        </p:nvPicPr>
        <p:blipFill>
          <a:blip r:embed="rId2"/>
          <a:stretch>
            <a:fillRect/>
          </a:stretch>
        </p:blipFill>
        <p:spPr>
          <a:xfrm>
            <a:off x="9677400" y="501602"/>
            <a:ext cx="1524000" cy="1524000"/>
          </a:xfrm>
          <a:prstGeom prst="rect">
            <a:avLst/>
          </a:prstGeom>
        </p:spPr>
      </p:pic>
    </p:spTree>
    <p:extLst>
      <p:ext uri="{BB962C8B-B14F-4D97-AF65-F5344CB8AC3E}">
        <p14:creationId xmlns:p14="http://schemas.microsoft.com/office/powerpoint/2010/main" val="617015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20A520-398B-5C40-A8D4-60730C6AB5E4}"/>
              </a:ext>
            </a:extLst>
          </p:cNvPr>
          <p:cNvSpPr>
            <a:spLocks noGrp="1"/>
          </p:cNvSpPr>
          <p:nvPr>
            <p:ph type="title"/>
          </p:nvPr>
        </p:nvSpPr>
        <p:spPr/>
        <p:txBody>
          <a:bodyPr/>
          <a:lstStyle/>
          <a:p>
            <a:r>
              <a:rPr lang="nb-NO" b="1" dirty="0"/>
              <a:t>Støtte til utdanning/ oppgradering av TP</a:t>
            </a:r>
          </a:p>
        </p:txBody>
      </p:sp>
      <p:sp>
        <p:nvSpPr>
          <p:cNvPr id="3" name="Plassholder for innhold 2">
            <a:extLst>
              <a:ext uri="{FF2B5EF4-FFF2-40B4-BE49-F238E27FC236}">
                <a16:creationId xmlns:a16="http://schemas.microsoft.com/office/drawing/2014/main" id="{E0436121-096D-3C45-98B6-1D1632D09848}"/>
              </a:ext>
            </a:extLst>
          </p:cNvPr>
          <p:cNvSpPr>
            <a:spLocks noGrp="1"/>
          </p:cNvSpPr>
          <p:nvPr>
            <p:ph idx="1"/>
          </p:nvPr>
        </p:nvSpPr>
        <p:spPr/>
        <p:txBody>
          <a:bodyPr/>
          <a:lstStyle/>
          <a:p>
            <a:r>
              <a:rPr lang="nb-NO" dirty="0"/>
              <a:t>Det er ingen krav om at kretsen skal støtte hverken utdanning, opprettholdelse av autorisasjon (kurs, konferanser) eller videreutdanning – men det har vi lyst til!</a:t>
            </a:r>
          </a:p>
          <a:p>
            <a:endParaRPr lang="nb-NO" dirty="0"/>
          </a:p>
          <a:p>
            <a:r>
              <a:rPr lang="nb-NO" dirty="0"/>
              <a:t>Vi jobber med å utarbeide retningslinjer for dette og avventer svar fra forbundet angående POST-3 midler (klubber kan også søke)</a:t>
            </a:r>
          </a:p>
          <a:p>
            <a:pPr lvl="1"/>
            <a:r>
              <a:rPr lang="nb-NO" dirty="0"/>
              <a:t>Viktig å orientere seg om støtteordninger (se </a:t>
            </a:r>
            <a:r>
              <a:rPr lang="nb-NO" dirty="0" err="1"/>
              <a:t>rytter.no</a:t>
            </a:r>
            <a:r>
              <a:rPr lang="nb-NO" dirty="0"/>
              <a:t>)</a:t>
            </a:r>
          </a:p>
          <a:p>
            <a:pPr lvl="1"/>
            <a:endParaRPr lang="nb-NO" dirty="0"/>
          </a:p>
          <a:p>
            <a:r>
              <a:rPr lang="nb-NO" dirty="0"/>
              <a:t>Hvor mye vi kan støtte beror på innkomst, men det skal prioriteres i budsjett for 2022</a:t>
            </a:r>
          </a:p>
          <a:p>
            <a:endParaRPr lang="nb-NO" dirty="0"/>
          </a:p>
          <a:p>
            <a:endParaRPr lang="nb-NO" dirty="0"/>
          </a:p>
        </p:txBody>
      </p:sp>
    </p:spTree>
    <p:extLst>
      <p:ext uri="{BB962C8B-B14F-4D97-AF65-F5344CB8AC3E}">
        <p14:creationId xmlns:p14="http://schemas.microsoft.com/office/powerpoint/2010/main" val="2603948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B63606-537A-5441-B8E4-06734D92F1E8}"/>
              </a:ext>
            </a:extLst>
          </p:cNvPr>
          <p:cNvSpPr>
            <a:spLocks noGrp="1"/>
          </p:cNvSpPr>
          <p:nvPr>
            <p:ph type="title"/>
          </p:nvPr>
        </p:nvSpPr>
        <p:spPr/>
        <p:txBody>
          <a:bodyPr/>
          <a:lstStyle/>
          <a:p>
            <a:r>
              <a:rPr lang="nb-NO" dirty="0"/>
              <a:t>LEKSE TIL ALLE KLUBBER!</a:t>
            </a:r>
          </a:p>
        </p:txBody>
      </p:sp>
      <p:sp>
        <p:nvSpPr>
          <p:cNvPr id="3" name="Plassholder for innhold 2">
            <a:extLst>
              <a:ext uri="{FF2B5EF4-FFF2-40B4-BE49-F238E27FC236}">
                <a16:creationId xmlns:a16="http://schemas.microsoft.com/office/drawing/2014/main" id="{4A99FE61-656C-8643-BA05-67F3A53D1591}"/>
              </a:ext>
            </a:extLst>
          </p:cNvPr>
          <p:cNvSpPr>
            <a:spLocks noGrp="1"/>
          </p:cNvSpPr>
          <p:nvPr>
            <p:ph idx="1"/>
          </p:nvPr>
        </p:nvSpPr>
        <p:spPr/>
        <p:txBody>
          <a:bodyPr/>
          <a:lstStyle/>
          <a:p>
            <a:r>
              <a:rPr lang="nb-NO" dirty="0"/>
              <a:t>Legg inn egne stevner på </a:t>
            </a:r>
            <a:r>
              <a:rPr lang="nb-NO" dirty="0" err="1"/>
              <a:t>NRYFstevne</a:t>
            </a:r>
            <a:r>
              <a:rPr lang="nb-NO" dirty="0"/>
              <a:t> </a:t>
            </a:r>
          </a:p>
          <a:p>
            <a:r>
              <a:rPr lang="nb-NO" dirty="0"/>
              <a:t>Kontakt eget eller annet teknisk personell dere ønsker å bruke og skriv opp i </a:t>
            </a:r>
            <a:r>
              <a:rPr lang="nb-NO" dirty="0" err="1"/>
              <a:t>docs</a:t>
            </a:r>
            <a:r>
              <a:rPr lang="nb-NO" dirty="0"/>
              <a:t>-lista inne 30 nov</a:t>
            </a:r>
          </a:p>
          <a:p>
            <a:r>
              <a:rPr lang="nb-NO" dirty="0"/>
              <a:t>1 desember legges lista ut til teknisk </a:t>
            </a:r>
          </a:p>
          <a:p>
            <a:r>
              <a:rPr lang="nb-NO" dirty="0"/>
              <a:t>Send oversikt over aktivt teknisk til kretsen innen 30 nov</a:t>
            </a:r>
          </a:p>
          <a:p>
            <a:r>
              <a:rPr lang="nb-NO" dirty="0"/>
              <a:t>Meld fra fortløpende om dere har medlemmer som vil utdanne seg til teknisk personell</a:t>
            </a:r>
          </a:p>
          <a:p>
            <a:r>
              <a:rPr lang="nb-NO" dirty="0"/>
              <a:t>Påse at klubben har medlemmer som kan </a:t>
            </a:r>
            <a:r>
              <a:rPr lang="nb-NO" dirty="0" err="1"/>
              <a:t>NRYFstevne</a:t>
            </a:r>
            <a:r>
              <a:rPr lang="nb-NO" dirty="0"/>
              <a:t> og </a:t>
            </a:r>
            <a:r>
              <a:rPr lang="nb-NO" dirty="0" err="1"/>
              <a:t>Equipe</a:t>
            </a:r>
            <a:r>
              <a:rPr lang="nb-NO" dirty="0"/>
              <a:t>, </a:t>
            </a:r>
            <a:r>
              <a:rPr lang="nb-NO" dirty="0" err="1"/>
              <a:t>evnt</a:t>
            </a:r>
            <a:r>
              <a:rPr lang="nb-NO" dirty="0"/>
              <a:t> innkall til kurs </a:t>
            </a:r>
            <a:r>
              <a:rPr lang="nb-NO" dirty="0">
                <a:sym typeface="Wingdings" pitchFamily="2" charset="2"/>
              </a:rPr>
              <a:t></a:t>
            </a:r>
            <a:endParaRPr lang="nb-NO" dirty="0"/>
          </a:p>
        </p:txBody>
      </p:sp>
    </p:spTree>
    <p:extLst>
      <p:ext uri="{BB962C8B-B14F-4D97-AF65-F5344CB8AC3E}">
        <p14:creationId xmlns:p14="http://schemas.microsoft.com/office/powerpoint/2010/main" val="3118531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0F32F3D-1AE5-B944-AC52-327B634CA0E5}"/>
              </a:ext>
            </a:extLst>
          </p:cNvPr>
          <p:cNvSpPr>
            <a:spLocks noGrp="1"/>
          </p:cNvSpPr>
          <p:nvPr>
            <p:ph type="title"/>
          </p:nvPr>
        </p:nvSpPr>
        <p:spPr/>
        <p:txBody>
          <a:bodyPr/>
          <a:lstStyle/>
          <a:p>
            <a:r>
              <a:rPr lang="nb-NO" b="1" dirty="0"/>
              <a:t>STATUTTER KRETSMESTERSKAP</a:t>
            </a:r>
          </a:p>
        </p:txBody>
      </p:sp>
      <p:sp>
        <p:nvSpPr>
          <p:cNvPr id="3" name="Plassholder for innhold 2">
            <a:extLst>
              <a:ext uri="{FF2B5EF4-FFF2-40B4-BE49-F238E27FC236}">
                <a16:creationId xmlns:a16="http://schemas.microsoft.com/office/drawing/2014/main" id="{FF48CE9D-183B-954F-945E-AB368DD9AE2E}"/>
              </a:ext>
            </a:extLst>
          </p:cNvPr>
          <p:cNvSpPr>
            <a:spLocks noGrp="1"/>
          </p:cNvSpPr>
          <p:nvPr>
            <p:ph idx="1"/>
          </p:nvPr>
        </p:nvSpPr>
        <p:spPr/>
        <p:txBody>
          <a:bodyPr>
            <a:normAutofit fontScale="85000" lnSpcReduction="20000"/>
          </a:bodyPr>
          <a:lstStyle/>
          <a:p>
            <a:r>
              <a:rPr lang="nb-NO" dirty="0"/>
              <a:t>KM kjøring sammen med </a:t>
            </a:r>
            <a:r>
              <a:rPr lang="nb-NO" dirty="0" err="1"/>
              <a:t>nord-Trøndelag</a:t>
            </a:r>
            <a:r>
              <a:rPr lang="nb-NO" dirty="0"/>
              <a:t> (annethvert år)</a:t>
            </a:r>
          </a:p>
          <a:p>
            <a:r>
              <a:rPr lang="nb-NO" dirty="0"/>
              <a:t>Vi må utarbeide noen gode </a:t>
            </a:r>
            <a:r>
              <a:rPr lang="nb-NO" dirty="0" err="1"/>
              <a:t>statutter</a:t>
            </a:r>
            <a:r>
              <a:rPr lang="nb-NO" dirty="0"/>
              <a:t> for KM sprang, dressur og feltritt</a:t>
            </a:r>
          </a:p>
          <a:p>
            <a:r>
              <a:rPr lang="nb-NO" dirty="0"/>
              <a:t>Tittelen «mesterskap» setter en del føringer</a:t>
            </a:r>
          </a:p>
          <a:p>
            <a:r>
              <a:rPr lang="nb-NO" dirty="0"/>
              <a:t>Egne maler, men den generelle malen er ikke oppdatert </a:t>
            </a:r>
            <a:r>
              <a:rPr lang="nb-NO" dirty="0" err="1"/>
              <a:t>jmf</a:t>
            </a:r>
            <a:r>
              <a:rPr lang="nb-NO" dirty="0"/>
              <a:t> KR (premiering, skal være </a:t>
            </a:r>
            <a:r>
              <a:rPr lang="nb-NO" dirty="0" err="1"/>
              <a:t>ærespremier</a:t>
            </a:r>
            <a:r>
              <a:rPr lang="nb-NO" dirty="0"/>
              <a:t> til 3 </a:t>
            </a:r>
            <a:r>
              <a:rPr lang="nb-NO" dirty="0" err="1"/>
              <a:t>stk</a:t>
            </a:r>
            <a:r>
              <a:rPr lang="nb-NO" dirty="0"/>
              <a:t> </a:t>
            </a:r>
            <a:r>
              <a:rPr lang="nb-NO" dirty="0" err="1"/>
              <a:t>jmf</a:t>
            </a:r>
            <a:r>
              <a:rPr lang="nb-NO" dirty="0"/>
              <a:t>)</a:t>
            </a:r>
          </a:p>
          <a:p>
            <a:endParaRPr lang="nb-NO" dirty="0"/>
          </a:p>
          <a:p>
            <a:r>
              <a:rPr lang="nb-NO" dirty="0"/>
              <a:t>KM er aldersbestemt, men gamle «senior» er fjernet og dermed åpent for alle.</a:t>
            </a:r>
          </a:p>
          <a:p>
            <a:r>
              <a:rPr lang="nb-NO" dirty="0"/>
              <a:t>Ponni, junior/YR og KM «åpen» + lag (ponni og hest)</a:t>
            </a:r>
          </a:p>
          <a:p>
            <a:r>
              <a:rPr lang="nb-NO" dirty="0"/>
              <a:t>Alle kategorier kan slås sammen utenom ponni</a:t>
            </a:r>
          </a:p>
          <a:p>
            <a:r>
              <a:rPr lang="nb-NO" dirty="0"/>
              <a:t>NB! Mulig å lage egne </a:t>
            </a:r>
            <a:r>
              <a:rPr lang="nb-NO" b="1" i="1" dirty="0" err="1"/>
              <a:t>STRyK-tourer</a:t>
            </a:r>
            <a:r>
              <a:rPr lang="nb-NO" dirty="0"/>
              <a:t> for rekrutt, traver osv.</a:t>
            </a:r>
          </a:p>
          <a:p>
            <a:r>
              <a:rPr lang="nb-NO" dirty="0">
                <a:hlinkClick r:id="rId2"/>
              </a:rPr>
              <a:t>Se f. eks NTRyK sine statutter</a:t>
            </a:r>
            <a:r>
              <a:rPr lang="nb-NO" dirty="0"/>
              <a:t> – de har gjort en kjempejobb med KM </a:t>
            </a:r>
            <a:r>
              <a:rPr lang="nb-NO" dirty="0">
                <a:sym typeface="Wingdings" pitchFamily="2" charset="2"/>
              </a:rPr>
              <a:t></a:t>
            </a:r>
            <a:endParaRPr lang="nb-NO" dirty="0"/>
          </a:p>
        </p:txBody>
      </p:sp>
    </p:spTree>
    <p:extLst>
      <p:ext uri="{BB962C8B-B14F-4D97-AF65-F5344CB8AC3E}">
        <p14:creationId xmlns:p14="http://schemas.microsoft.com/office/powerpoint/2010/main" val="678944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4AC76F6-27DD-2944-9258-3E4F37C5C32E}"/>
              </a:ext>
            </a:extLst>
          </p:cNvPr>
          <p:cNvSpPr>
            <a:spLocks noGrp="1"/>
          </p:cNvSpPr>
          <p:nvPr>
            <p:ph type="title"/>
          </p:nvPr>
        </p:nvSpPr>
        <p:spPr/>
        <p:txBody>
          <a:bodyPr/>
          <a:lstStyle/>
          <a:p>
            <a:r>
              <a:rPr lang="nb-NO" b="1" dirty="0"/>
              <a:t>Gruppearbeid KM</a:t>
            </a:r>
          </a:p>
        </p:txBody>
      </p:sp>
      <p:sp>
        <p:nvSpPr>
          <p:cNvPr id="3" name="Plassholder for innhold 2">
            <a:extLst>
              <a:ext uri="{FF2B5EF4-FFF2-40B4-BE49-F238E27FC236}">
                <a16:creationId xmlns:a16="http://schemas.microsoft.com/office/drawing/2014/main" id="{9EA5D16A-3BD2-0D47-850B-73FC104BAC36}"/>
              </a:ext>
            </a:extLst>
          </p:cNvPr>
          <p:cNvSpPr>
            <a:spLocks noGrp="1"/>
          </p:cNvSpPr>
          <p:nvPr>
            <p:ph idx="1"/>
          </p:nvPr>
        </p:nvSpPr>
        <p:spPr>
          <a:xfrm>
            <a:off x="688075" y="1839273"/>
            <a:ext cx="10515600" cy="4351338"/>
          </a:xfrm>
        </p:spPr>
        <p:txBody>
          <a:bodyPr>
            <a:normAutofit fontScale="85000" lnSpcReduction="10000"/>
          </a:bodyPr>
          <a:lstStyle/>
          <a:p>
            <a:pPr marL="0" indent="0">
              <a:buNone/>
            </a:pPr>
            <a:r>
              <a:rPr lang="nb-NO" b="1" dirty="0"/>
              <a:t>SPRANG: </a:t>
            </a:r>
            <a:r>
              <a:rPr lang="nb-NO" dirty="0"/>
              <a:t>Camilla, Vidar, Laila, Marita, Trude, Tina, Monica V, Sunniva, Andreas</a:t>
            </a:r>
          </a:p>
          <a:p>
            <a:pPr marL="0" indent="0">
              <a:buNone/>
            </a:pPr>
            <a:endParaRPr lang="nb-NO" dirty="0"/>
          </a:p>
          <a:p>
            <a:pPr marL="0" indent="0">
              <a:buNone/>
            </a:pPr>
            <a:r>
              <a:rPr lang="nb-NO" b="1" dirty="0"/>
              <a:t>FELTRITT: </a:t>
            </a:r>
            <a:r>
              <a:rPr lang="nb-NO" dirty="0"/>
              <a:t>Janne, Ellen, Anita B, Mari Helene, Henrik, Monica S, Frode, Ragnhild, Elisabeth</a:t>
            </a:r>
          </a:p>
          <a:p>
            <a:pPr marL="0" indent="0">
              <a:buNone/>
            </a:pPr>
            <a:endParaRPr lang="nb-NO" dirty="0"/>
          </a:p>
          <a:p>
            <a:pPr marL="0" indent="0">
              <a:buNone/>
            </a:pPr>
            <a:r>
              <a:rPr lang="nb-NO" b="1" dirty="0"/>
              <a:t>DRESSUR: </a:t>
            </a:r>
            <a:r>
              <a:rPr lang="nb-NO" dirty="0"/>
              <a:t>Julie, Bitte, Birgit, Bente, Monica L, Mari, Hanne Marie, </a:t>
            </a:r>
            <a:r>
              <a:rPr lang="nb-NO" dirty="0" err="1"/>
              <a:t>Angeline</a:t>
            </a:r>
            <a:endParaRPr lang="nb-NO" dirty="0"/>
          </a:p>
          <a:p>
            <a:pPr marL="0" indent="0">
              <a:buNone/>
            </a:pPr>
            <a:endParaRPr lang="nb-NO" dirty="0"/>
          </a:p>
          <a:p>
            <a:pPr marL="0" indent="0">
              <a:buNone/>
            </a:pPr>
            <a:r>
              <a:rPr lang="nb-NO" b="1" dirty="0"/>
              <a:t>UNGDOM </a:t>
            </a:r>
            <a:r>
              <a:rPr lang="nb-NO" dirty="0"/>
              <a:t>– eget arbeid: Ida Helen, Siv, Ida, Thea Marie, </a:t>
            </a:r>
            <a:r>
              <a:rPr lang="nb-NO" dirty="0" err="1"/>
              <a:t>Kira</a:t>
            </a:r>
            <a:endParaRPr lang="nb-NO" dirty="0"/>
          </a:p>
          <a:p>
            <a:pPr marL="0" indent="0">
              <a:buNone/>
            </a:pPr>
            <a:endParaRPr lang="nb-NO" dirty="0"/>
          </a:p>
          <a:p>
            <a:pPr marL="0" indent="0">
              <a:buNone/>
            </a:pPr>
            <a:r>
              <a:rPr lang="nb-NO" dirty="0"/>
              <a:t>Forslag til nivå, eventuelle tilleggs-</a:t>
            </a:r>
            <a:r>
              <a:rPr lang="nb-NO" dirty="0" err="1"/>
              <a:t>tourer</a:t>
            </a:r>
            <a:r>
              <a:rPr lang="nb-NO" dirty="0"/>
              <a:t> og andre presiseringer Kladd på arkene og og legg i konvoluttene, diskusjon i plenum</a:t>
            </a:r>
          </a:p>
        </p:txBody>
      </p:sp>
    </p:spTree>
    <p:extLst>
      <p:ext uri="{BB962C8B-B14F-4D97-AF65-F5344CB8AC3E}">
        <p14:creationId xmlns:p14="http://schemas.microsoft.com/office/powerpoint/2010/main" val="3051967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B631A9-B189-F742-B3EE-3BBAB950691A}"/>
              </a:ext>
            </a:extLst>
          </p:cNvPr>
          <p:cNvSpPr>
            <a:spLocks noGrp="1"/>
          </p:cNvSpPr>
          <p:nvPr>
            <p:ph type="title"/>
          </p:nvPr>
        </p:nvSpPr>
        <p:spPr/>
        <p:txBody>
          <a:bodyPr/>
          <a:lstStyle/>
          <a:p>
            <a:r>
              <a:rPr lang="nb-NO" b="1" dirty="0"/>
              <a:t>NEXT</a:t>
            </a:r>
          </a:p>
        </p:txBody>
      </p:sp>
      <p:sp>
        <p:nvSpPr>
          <p:cNvPr id="3" name="Plassholder for innhold 2">
            <a:extLst>
              <a:ext uri="{FF2B5EF4-FFF2-40B4-BE49-F238E27FC236}">
                <a16:creationId xmlns:a16="http://schemas.microsoft.com/office/drawing/2014/main" id="{8A7375A6-5E6C-2A4B-9408-09BEAD0E4863}"/>
              </a:ext>
            </a:extLst>
          </p:cNvPr>
          <p:cNvSpPr>
            <a:spLocks noGrp="1"/>
          </p:cNvSpPr>
          <p:nvPr>
            <p:ph idx="1"/>
          </p:nvPr>
        </p:nvSpPr>
        <p:spPr>
          <a:xfrm>
            <a:off x="838200" y="1690688"/>
            <a:ext cx="10515600" cy="4351338"/>
          </a:xfrm>
        </p:spPr>
        <p:txBody>
          <a:bodyPr/>
          <a:lstStyle/>
          <a:p>
            <a:r>
              <a:rPr lang="nb-NO" dirty="0" err="1"/>
              <a:t>Hubertusrittet</a:t>
            </a:r>
            <a:r>
              <a:rPr lang="nb-NO" dirty="0"/>
              <a:t> v/ Ragnhild</a:t>
            </a:r>
          </a:p>
          <a:p>
            <a:r>
              <a:rPr lang="nb-NO" dirty="0"/>
              <a:t>Når ulykken er ute v/ Andreas</a:t>
            </a:r>
          </a:p>
          <a:p>
            <a:r>
              <a:rPr lang="nb-NO" dirty="0"/>
              <a:t>Annet – har vi noe?</a:t>
            </a:r>
          </a:p>
        </p:txBody>
      </p:sp>
      <p:pic>
        <p:nvPicPr>
          <p:cNvPr id="4" name="Bilde 3">
            <a:extLst>
              <a:ext uri="{FF2B5EF4-FFF2-40B4-BE49-F238E27FC236}">
                <a16:creationId xmlns:a16="http://schemas.microsoft.com/office/drawing/2014/main" id="{33043876-6AD7-CA4E-8BE5-2CDF08640D17}"/>
              </a:ext>
            </a:extLst>
          </p:cNvPr>
          <p:cNvPicPr>
            <a:picLocks noChangeAspect="1"/>
          </p:cNvPicPr>
          <p:nvPr/>
        </p:nvPicPr>
        <p:blipFill>
          <a:blip r:embed="rId2"/>
          <a:stretch>
            <a:fillRect/>
          </a:stretch>
        </p:blipFill>
        <p:spPr>
          <a:xfrm>
            <a:off x="8118146" y="3052380"/>
            <a:ext cx="3437978" cy="2954956"/>
          </a:xfrm>
          <a:prstGeom prst="rect">
            <a:avLst/>
          </a:prstGeom>
        </p:spPr>
      </p:pic>
    </p:spTree>
    <p:extLst>
      <p:ext uri="{BB962C8B-B14F-4D97-AF65-F5344CB8AC3E}">
        <p14:creationId xmlns:p14="http://schemas.microsoft.com/office/powerpoint/2010/main" val="3390044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E658C92-36A0-B844-B708-7CAD783B538C}"/>
              </a:ext>
            </a:extLst>
          </p:cNvPr>
          <p:cNvSpPr>
            <a:spLocks noGrp="1"/>
          </p:cNvSpPr>
          <p:nvPr>
            <p:ph type="title"/>
          </p:nvPr>
        </p:nvSpPr>
        <p:spPr/>
        <p:txBody>
          <a:bodyPr>
            <a:normAutofit/>
          </a:bodyPr>
          <a:lstStyle/>
          <a:p>
            <a:r>
              <a:rPr lang="nb-NO" sz="5400" b="1" dirty="0">
                <a:latin typeface="American Typewriter" panose="02090604020004020304" pitchFamily="18" charset="77"/>
              </a:rPr>
              <a:t>Styret i </a:t>
            </a:r>
            <a:r>
              <a:rPr lang="nb-NO" sz="5400" b="1" dirty="0" err="1">
                <a:latin typeface="American Typewriter" panose="02090604020004020304" pitchFamily="18" charset="77"/>
              </a:rPr>
              <a:t>STRyK</a:t>
            </a:r>
            <a:endParaRPr lang="nb-NO" sz="5400" b="1" dirty="0">
              <a:latin typeface="American Typewriter" panose="02090604020004020304" pitchFamily="18" charset="77"/>
            </a:endParaRPr>
          </a:p>
        </p:txBody>
      </p:sp>
      <p:sp>
        <p:nvSpPr>
          <p:cNvPr id="3" name="Plassholder for innhold 2">
            <a:extLst>
              <a:ext uri="{FF2B5EF4-FFF2-40B4-BE49-F238E27FC236}">
                <a16:creationId xmlns:a16="http://schemas.microsoft.com/office/drawing/2014/main" id="{E8E2C86E-17AE-8E43-B101-EB9750EA165B}"/>
              </a:ext>
            </a:extLst>
          </p:cNvPr>
          <p:cNvSpPr>
            <a:spLocks noGrp="1"/>
          </p:cNvSpPr>
          <p:nvPr>
            <p:ph idx="1"/>
          </p:nvPr>
        </p:nvSpPr>
        <p:spPr>
          <a:xfrm>
            <a:off x="838200" y="1473958"/>
            <a:ext cx="10912522" cy="5063320"/>
          </a:xfrm>
        </p:spPr>
        <p:txBody>
          <a:bodyPr>
            <a:normAutofit fontScale="92500" lnSpcReduction="10000"/>
          </a:bodyPr>
          <a:lstStyle/>
          <a:p>
            <a:r>
              <a:rPr lang="nb-NO" dirty="0"/>
              <a:t>Julie Leonardsen (Leder) BRURÅK</a:t>
            </a:r>
          </a:p>
          <a:p>
            <a:r>
              <a:rPr lang="nb-NO" dirty="0"/>
              <a:t>Janne Bakken (Nestleder) TRØNDELAG</a:t>
            </a:r>
          </a:p>
          <a:p>
            <a:r>
              <a:rPr lang="nb-NO" dirty="0"/>
              <a:t>Andreas Kvam (Kasserer/styremedlem) VAADAN</a:t>
            </a:r>
          </a:p>
          <a:p>
            <a:r>
              <a:rPr lang="nb-NO" dirty="0"/>
              <a:t>Bente Ryen (Sekretær/ styremedlem) ORKDAL</a:t>
            </a:r>
          </a:p>
          <a:p>
            <a:r>
              <a:rPr lang="nb-NO" dirty="0"/>
              <a:t>Camilla Nylander (styremedlem) TRONDHEIM</a:t>
            </a:r>
          </a:p>
          <a:p>
            <a:r>
              <a:rPr lang="nb-NO" dirty="0"/>
              <a:t>Ellen </a:t>
            </a:r>
            <a:r>
              <a:rPr lang="nb-NO" dirty="0" err="1"/>
              <a:t>Kullbotten</a:t>
            </a:r>
            <a:r>
              <a:rPr lang="nb-NO" dirty="0"/>
              <a:t> (Styremedlem) VAADAN</a:t>
            </a:r>
          </a:p>
          <a:p>
            <a:r>
              <a:rPr lang="nb-NO" dirty="0"/>
              <a:t>Benjamin Sverdrup (Styremedlem) SELBU</a:t>
            </a:r>
          </a:p>
          <a:p>
            <a:r>
              <a:rPr lang="nb-NO" dirty="0"/>
              <a:t>Ragnhild </a:t>
            </a:r>
            <a:r>
              <a:rPr lang="nb-NO" dirty="0" err="1"/>
              <a:t>Kjøren</a:t>
            </a:r>
            <a:r>
              <a:rPr lang="nb-NO" dirty="0"/>
              <a:t> </a:t>
            </a:r>
            <a:r>
              <a:rPr lang="nb-NO" dirty="0" err="1"/>
              <a:t>Lefstad</a:t>
            </a:r>
            <a:r>
              <a:rPr lang="nb-NO" dirty="0"/>
              <a:t> (Vara) ORKDAL</a:t>
            </a:r>
          </a:p>
          <a:p>
            <a:r>
              <a:rPr lang="nb-NO" dirty="0"/>
              <a:t>Vidar Ulvestad (Vara) TROLLHEIMEN</a:t>
            </a:r>
          </a:p>
          <a:p>
            <a:r>
              <a:rPr lang="nb-NO" dirty="0"/>
              <a:t>Ida Helen Svorkmo (leder ungdomsutvalg) BLAKSTAD</a:t>
            </a:r>
          </a:p>
          <a:p>
            <a:r>
              <a:rPr lang="nb-NO" dirty="0"/>
              <a:t>Siv Ryen Volden, Ida </a:t>
            </a:r>
            <a:r>
              <a:rPr lang="nb-NO" dirty="0" err="1"/>
              <a:t>Kjøren</a:t>
            </a:r>
            <a:r>
              <a:rPr lang="nb-NO" dirty="0"/>
              <a:t> </a:t>
            </a:r>
            <a:r>
              <a:rPr lang="nb-NO" dirty="0" err="1"/>
              <a:t>Lefstad</a:t>
            </a:r>
            <a:r>
              <a:rPr lang="nb-NO" dirty="0"/>
              <a:t> og Thea Aftret (ungdomsutvalg) ORKDAL</a:t>
            </a:r>
          </a:p>
        </p:txBody>
      </p:sp>
      <p:pic>
        <p:nvPicPr>
          <p:cNvPr id="4" name="Bilde 3">
            <a:extLst>
              <a:ext uri="{FF2B5EF4-FFF2-40B4-BE49-F238E27FC236}">
                <a16:creationId xmlns:a16="http://schemas.microsoft.com/office/drawing/2014/main" id="{977F5289-2F07-6140-9739-C8FE0132F1E2}"/>
              </a:ext>
            </a:extLst>
          </p:cNvPr>
          <p:cNvPicPr>
            <a:picLocks noChangeAspect="1"/>
          </p:cNvPicPr>
          <p:nvPr/>
        </p:nvPicPr>
        <p:blipFill>
          <a:blip r:embed="rId2"/>
          <a:stretch>
            <a:fillRect/>
          </a:stretch>
        </p:blipFill>
        <p:spPr>
          <a:xfrm>
            <a:off x="8153296" y="1364776"/>
            <a:ext cx="3200504" cy="3706848"/>
          </a:xfrm>
          <a:prstGeom prst="rect">
            <a:avLst/>
          </a:prstGeom>
        </p:spPr>
      </p:pic>
    </p:spTree>
    <p:extLst>
      <p:ext uri="{BB962C8B-B14F-4D97-AF65-F5344CB8AC3E}">
        <p14:creationId xmlns:p14="http://schemas.microsoft.com/office/powerpoint/2010/main" val="1717980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E528F3-D5BA-D449-895C-0EC2A94809FB}"/>
              </a:ext>
            </a:extLst>
          </p:cNvPr>
          <p:cNvSpPr>
            <a:spLocks noGrp="1"/>
          </p:cNvSpPr>
          <p:nvPr>
            <p:ph type="title"/>
          </p:nvPr>
        </p:nvSpPr>
        <p:spPr/>
        <p:txBody>
          <a:bodyPr/>
          <a:lstStyle/>
          <a:p>
            <a:r>
              <a:rPr lang="nb-NO" b="1" dirty="0"/>
              <a:t>Presentasjonsrunde</a:t>
            </a:r>
          </a:p>
        </p:txBody>
      </p:sp>
      <p:sp>
        <p:nvSpPr>
          <p:cNvPr id="3" name="Plassholder for innhold 2">
            <a:extLst>
              <a:ext uri="{FF2B5EF4-FFF2-40B4-BE49-F238E27FC236}">
                <a16:creationId xmlns:a16="http://schemas.microsoft.com/office/drawing/2014/main" id="{43B4D552-E222-454D-ADA4-05CEF8FBD88E}"/>
              </a:ext>
            </a:extLst>
          </p:cNvPr>
          <p:cNvSpPr>
            <a:spLocks noGrp="1"/>
          </p:cNvSpPr>
          <p:nvPr>
            <p:ph sz="half" idx="1"/>
          </p:nvPr>
        </p:nvSpPr>
        <p:spPr/>
        <p:txBody>
          <a:bodyPr>
            <a:normAutofit fontScale="77500" lnSpcReduction="20000"/>
          </a:bodyPr>
          <a:lstStyle/>
          <a:p>
            <a:r>
              <a:rPr lang="nb-NO" dirty="0"/>
              <a:t>Navn</a:t>
            </a:r>
          </a:p>
          <a:p>
            <a:r>
              <a:rPr lang="nb-NO" dirty="0"/>
              <a:t>Klubb og </a:t>
            </a:r>
            <a:r>
              <a:rPr lang="nb-NO" dirty="0" err="1"/>
              <a:t>evnt</a:t>
            </a:r>
            <a:r>
              <a:rPr lang="nb-NO" dirty="0"/>
              <a:t> verv</a:t>
            </a:r>
          </a:p>
          <a:p>
            <a:r>
              <a:rPr lang="nb-NO" dirty="0"/>
              <a:t>Erfaring/ forhold til hest</a:t>
            </a:r>
          </a:p>
          <a:p>
            <a:r>
              <a:rPr lang="nb-NO" dirty="0"/>
              <a:t>interessefelt</a:t>
            </a:r>
          </a:p>
        </p:txBody>
      </p:sp>
      <p:sp>
        <p:nvSpPr>
          <p:cNvPr id="4" name="Plassholder for innhold 3">
            <a:extLst>
              <a:ext uri="{FF2B5EF4-FFF2-40B4-BE49-F238E27FC236}">
                <a16:creationId xmlns:a16="http://schemas.microsoft.com/office/drawing/2014/main" id="{AB22388B-3BCD-9C4D-BE24-4351799D605E}"/>
              </a:ext>
            </a:extLst>
          </p:cNvPr>
          <p:cNvSpPr>
            <a:spLocks noGrp="1"/>
          </p:cNvSpPr>
          <p:nvPr>
            <p:ph sz="half" idx="2"/>
          </p:nvPr>
        </p:nvSpPr>
        <p:spPr/>
        <p:txBody>
          <a:bodyPr>
            <a:normAutofit fontScale="77500" lnSpcReduction="20000"/>
          </a:bodyPr>
          <a:lstStyle/>
          <a:p>
            <a:r>
              <a:rPr lang="nb-NO" dirty="0"/>
              <a:t>Trøndelag</a:t>
            </a:r>
          </a:p>
          <a:p>
            <a:r>
              <a:rPr lang="nb-NO" dirty="0"/>
              <a:t>Trondheim</a:t>
            </a:r>
          </a:p>
          <a:p>
            <a:r>
              <a:rPr lang="nb-NO" dirty="0" err="1"/>
              <a:t>Bruråk</a:t>
            </a:r>
            <a:endParaRPr lang="nb-NO" dirty="0"/>
          </a:p>
          <a:p>
            <a:r>
              <a:rPr lang="nb-NO" dirty="0"/>
              <a:t>Sunna -  Mie, kommer seinere</a:t>
            </a:r>
          </a:p>
          <a:p>
            <a:r>
              <a:rPr lang="nb-NO" dirty="0" err="1"/>
              <a:t>Vaadan</a:t>
            </a:r>
            <a:endParaRPr lang="nb-NO" dirty="0"/>
          </a:p>
          <a:p>
            <a:r>
              <a:rPr lang="nb-NO" dirty="0"/>
              <a:t>Melhus</a:t>
            </a:r>
          </a:p>
          <a:p>
            <a:r>
              <a:rPr lang="nb-NO" dirty="0"/>
              <a:t>Austrått</a:t>
            </a:r>
          </a:p>
          <a:p>
            <a:r>
              <a:rPr lang="nb-NO" dirty="0"/>
              <a:t>Orkdal</a:t>
            </a:r>
          </a:p>
          <a:p>
            <a:r>
              <a:rPr lang="nb-NO" dirty="0"/>
              <a:t>Blakstad</a:t>
            </a:r>
          </a:p>
          <a:p>
            <a:r>
              <a:rPr lang="nb-NO" dirty="0"/>
              <a:t>Oppdal ?</a:t>
            </a:r>
          </a:p>
          <a:p>
            <a:r>
              <a:rPr lang="nb-NO" dirty="0"/>
              <a:t>Langklopp</a:t>
            </a:r>
          </a:p>
          <a:p>
            <a:r>
              <a:rPr lang="nb-NO" dirty="0" err="1"/>
              <a:t>Austerli</a:t>
            </a:r>
            <a:r>
              <a:rPr lang="nb-NO" dirty="0"/>
              <a:t>-Bjugn</a:t>
            </a:r>
          </a:p>
        </p:txBody>
      </p:sp>
      <p:pic>
        <p:nvPicPr>
          <p:cNvPr id="5" name="Bilde 4">
            <a:extLst>
              <a:ext uri="{FF2B5EF4-FFF2-40B4-BE49-F238E27FC236}">
                <a16:creationId xmlns:a16="http://schemas.microsoft.com/office/drawing/2014/main" id="{81F9BA5D-2EC5-2648-A18F-300DBEB82057}"/>
              </a:ext>
            </a:extLst>
          </p:cNvPr>
          <p:cNvPicPr>
            <a:picLocks noChangeAspect="1"/>
          </p:cNvPicPr>
          <p:nvPr/>
        </p:nvPicPr>
        <p:blipFill>
          <a:blip r:embed="rId2"/>
          <a:stretch>
            <a:fillRect/>
          </a:stretch>
        </p:blipFill>
        <p:spPr>
          <a:xfrm>
            <a:off x="941979" y="3563772"/>
            <a:ext cx="3238500" cy="2514600"/>
          </a:xfrm>
          <a:prstGeom prst="rect">
            <a:avLst/>
          </a:prstGeom>
        </p:spPr>
      </p:pic>
    </p:spTree>
    <p:extLst>
      <p:ext uri="{BB962C8B-B14F-4D97-AF65-F5344CB8AC3E}">
        <p14:creationId xmlns:p14="http://schemas.microsoft.com/office/powerpoint/2010/main" val="3723867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CA4A626-AADE-144A-BDB8-31AB69B76F39}"/>
              </a:ext>
            </a:extLst>
          </p:cNvPr>
          <p:cNvSpPr>
            <a:spLocks noGrp="1"/>
          </p:cNvSpPr>
          <p:nvPr>
            <p:ph type="title"/>
          </p:nvPr>
        </p:nvSpPr>
        <p:spPr/>
        <p:txBody>
          <a:bodyPr/>
          <a:lstStyle/>
          <a:p>
            <a:r>
              <a:rPr lang="nb-NO" b="1" dirty="0"/>
              <a:t>Status-rapport – hvor står vi, hvor går vi?</a:t>
            </a:r>
          </a:p>
        </p:txBody>
      </p:sp>
      <p:sp>
        <p:nvSpPr>
          <p:cNvPr id="3" name="Plassholder for innhold 2">
            <a:extLst>
              <a:ext uri="{FF2B5EF4-FFF2-40B4-BE49-F238E27FC236}">
                <a16:creationId xmlns:a16="http://schemas.microsoft.com/office/drawing/2014/main" id="{FBDCE8B7-4A4F-534F-AF92-68C85680CAFD}"/>
              </a:ext>
            </a:extLst>
          </p:cNvPr>
          <p:cNvSpPr>
            <a:spLocks noGrp="1"/>
          </p:cNvSpPr>
          <p:nvPr>
            <p:ph idx="1"/>
          </p:nvPr>
        </p:nvSpPr>
        <p:spPr/>
        <p:txBody>
          <a:bodyPr>
            <a:normAutofit lnSpcReduction="10000"/>
          </a:bodyPr>
          <a:lstStyle/>
          <a:p>
            <a:pPr>
              <a:lnSpc>
                <a:spcPct val="100000"/>
              </a:lnSpc>
            </a:pPr>
            <a:r>
              <a:rPr lang="nb-NO" dirty="0">
                <a:hlinkClick r:id="rId2"/>
              </a:rPr>
              <a:t>20 klubber </a:t>
            </a:r>
            <a:r>
              <a:rPr lang="nb-NO" dirty="0"/>
              <a:t>+ 1 ny avdeling «hestesport» under idrettslag</a:t>
            </a:r>
          </a:p>
          <a:p>
            <a:pPr>
              <a:lnSpc>
                <a:spcPct val="100000"/>
              </a:lnSpc>
            </a:pPr>
            <a:r>
              <a:rPr lang="nb-NO" dirty="0"/>
              <a:t>Stor geografisk spredning, ulikt aktivitetsnivå og ulike behov</a:t>
            </a:r>
          </a:p>
          <a:p>
            <a:pPr>
              <a:lnSpc>
                <a:spcPct val="100000"/>
              </a:lnSpc>
            </a:pPr>
            <a:r>
              <a:rPr lang="nb-NO" dirty="0"/>
              <a:t>Utfordrende å finne felles møtepunkter (FB-gruppa)</a:t>
            </a:r>
          </a:p>
          <a:p>
            <a:pPr>
              <a:lnSpc>
                <a:spcPct val="100000"/>
              </a:lnSpc>
            </a:pPr>
            <a:r>
              <a:rPr lang="nb-NO" dirty="0"/>
              <a:t>Lite aktivitet siste to år som følge av covid-19 og virus hos hest</a:t>
            </a:r>
          </a:p>
          <a:p>
            <a:pPr lvl="1">
              <a:lnSpc>
                <a:spcPct val="100000"/>
              </a:lnSpc>
            </a:pPr>
            <a:r>
              <a:rPr lang="nb-NO" dirty="0"/>
              <a:t>15 stevner avlyst/flyttet </a:t>
            </a:r>
            <a:r>
              <a:rPr lang="nb-NO" dirty="0" err="1"/>
              <a:t>pga</a:t>
            </a:r>
            <a:r>
              <a:rPr lang="nb-NO" dirty="0"/>
              <a:t> </a:t>
            </a:r>
            <a:r>
              <a:rPr lang="nb-NO" dirty="0" err="1"/>
              <a:t>covid</a:t>
            </a:r>
            <a:r>
              <a:rPr lang="nb-NO" dirty="0"/>
              <a:t>, 4 </a:t>
            </a:r>
            <a:r>
              <a:rPr lang="nb-NO" dirty="0" err="1"/>
              <a:t>pga</a:t>
            </a:r>
            <a:r>
              <a:rPr lang="nb-NO" dirty="0"/>
              <a:t> påmelding eller teknisk personell</a:t>
            </a:r>
          </a:p>
          <a:p>
            <a:pPr lvl="1">
              <a:lnSpc>
                <a:spcPct val="100000"/>
              </a:lnSpc>
            </a:pPr>
            <a:r>
              <a:rPr lang="nb-NO" dirty="0"/>
              <a:t>30 stevner er gjennomført (2 L-dressur, 4 L-sprang, resten D/UK dressur, sprang, kjøring, feltritt og distanse</a:t>
            </a:r>
          </a:p>
          <a:p>
            <a:pPr lvl="1">
              <a:lnSpc>
                <a:spcPct val="100000"/>
              </a:lnSpc>
            </a:pPr>
            <a:r>
              <a:rPr lang="nb-NO" dirty="0"/>
              <a:t> Vi håper på en bedre sesong i 2022 </a:t>
            </a:r>
            <a:r>
              <a:rPr lang="nb-NO" dirty="0">
                <a:sym typeface="Wingdings" pitchFamily="2" charset="2"/>
              </a:rPr>
              <a:t> </a:t>
            </a:r>
          </a:p>
          <a:p>
            <a:pPr>
              <a:lnSpc>
                <a:spcPct val="100000"/>
              </a:lnSpc>
            </a:pPr>
            <a:r>
              <a:rPr lang="nb-NO" dirty="0">
                <a:sym typeface="Wingdings" pitchFamily="2" charset="2"/>
              </a:rPr>
              <a:t>Hva skjer sentralt? Følg arrangørkonferansen tirsdag 9.11!</a:t>
            </a:r>
          </a:p>
        </p:txBody>
      </p:sp>
      <p:pic>
        <p:nvPicPr>
          <p:cNvPr id="4" name="Bilde 3">
            <a:extLst>
              <a:ext uri="{FF2B5EF4-FFF2-40B4-BE49-F238E27FC236}">
                <a16:creationId xmlns:a16="http://schemas.microsoft.com/office/drawing/2014/main" id="{60FC07D1-E7B9-0143-83F8-42DA1EE1D5C9}"/>
              </a:ext>
            </a:extLst>
          </p:cNvPr>
          <p:cNvPicPr>
            <a:picLocks noChangeAspect="1"/>
          </p:cNvPicPr>
          <p:nvPr/>
        </p:nvPicPr>
        <p:blipFill>
          <a:blip r:embed="rId3"/>
          <a:stretch>
            <a:fillRect/>
          </a:stretch>
        </p:blipFill>
        <p:spPr>
          <a:xfrm>
            <a:off x="9648496" y="5029298"/>
            <a:ext cx="2305488" cy="1629443"/>
          </a:xfrm>
          <a:prstGeom prst="rect">
            <a:avLst/>
          </a:prstGeom>
        </p:spPr>
      </p:pic>
    </p:spTree>
    <p:extLst>
      <p:ext uri="{BB962C8B-B14F-4D97-AF65-F5344CB8AC3E}">
        <p14:creationId xmlns:p14="http://schemas.microsoft.com/office/powerpoint/2010/main" val="256380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D33E69-B93C-5B44-914C-FEB56C052452}"/>
              </a:ext>
            </a:extLst>
          </p:cNvPr>
          <p:cNvSpPr>
            <a:spLocks noGrp="1"/>
          </p:cNvSpPr>
          <p:nvPr>
            <p:ph type="title"/>
          </p:nvPr>
        </p:nvSpPr>
        <p:spPr>
          <a:solidFill>
            <a:schemeClr val="bg2"/>
          </a:solidFill>
        </p:spPr>
        <p:txBody>
          <a:bodyPr/>
          <a:lstStyle/>
          <a:p>
            <a:r>
              <a:rPr lang="nb-NO" b="1" dirty="0" err="1"/>
              <a:t>Two</a:t>
            </a:r>
            <a:r>
              <a:rPr lang="nb-NO" b="1" dirty="0"/>
              <a:t> stars and a </a:t>
            </a:r>
            <a:r>
              <a:rPr lang="nb-NO" b="1" dirty="0" err="1"/>
              <a:t>wish</a:t>
            </a:r>
            <a:endParaRPr lang="nb-NO" b="1" dirty="0"/>
          </a:p>
        </p:txBody>
      </p:sp>
      <p:sp>
        <p:nvSpPr>
          <p:cNvPr id="3" name="Plassholder for innhold 2">
            <a:extLst>
              <a:ext uri="{FF2B5EF4-FFF2-40B4-BE49-F238E27FC236}">
                <a16:creationId xmlns:a16="http://schemas.microsoft.com/office/drawing/2014/main" id="{AEBC2181-2610-6C46-9C2A-FB6DB42FCC3E}"/>
              </a:ext>
            </a:extLst>
          </p:cNvPr>
          <p:cNvSpPr>
            <a:spLocks noGrp="1"/>
          </p:cNvSpPr>
          <p:nvPr>
            <p:ph idx="1"/>
          </p:nvPr>
        </p:nvSpPr>
        <p:spPr>
          <a:solidFill>
            <a:schemeClr val="bg2"/>
          </a:solidFill>
        </p:spPr>
        <p:txBody>
          <a:bodyPr/>
          <a:lstStyle/>
          <a:p>
            <a:pPr marL="457200" lvl="1" indent="0">
              <a:buNone/>
            </a:pPr>
            <a:r>
              <a:rPr lang="nb-NO" sz="3600" dirty="0"/>
              <a:t> noter ned en ting som er positivt i egen klubb</a:t>
            </a:r>
          </a:p>
          <a:p>
            <a:pPr marL="457200" lvl="1" indent="0">
              <a:buNone/>
            </a:pPr>
            <a:endParaRPr lang="nb-NO" sz="3600" dirty="0"/>
          </a:p>
          <a:p>
            <a:pPr marL="457200" lvl="1" indent="0">
              <a:buNone/>
            </a:pPr>
            <a:r>
              <a:rPr lang="nb-NO" sz="3600" dirty="0"/>
              <a:t> noter ned en ting som er positivt i sporten/ </a:t>
            </a:r>
          </a:p>
          <a:p>
            <a:pPr marL="457200" lvl="1" indent="0">
              <a:buNone/>
            </a:pPr>
            <a:r>
              <a:rPr lang="nb-NO" sz="3600" dirty="0"/>
              <a:t>«heste-Norge»</a:t>
            </a:r>
          </a:p>
          <a:p>
            <a:pPr marL="457200" lvl="1" indent="0">
              <a:buNone/>
            </a:pPr>
            <a:endParaRPr lang="nb-NO" sz="3600" dirty="0"/>
          </a:p>
          <a:p>
            <a:pPr marL="457200" lvl="1" indent="0">
              <a:buNone/>
            </a:pPr>
            <a:r>
              <a:rPr lang="nb-NO" sz="3600" dirty="0"/>
              <a:t>noter ned en ting du/ dere ønsker å endre og forslag til hvordan </a:t>
            </a:r>
          </a:p>
          <a:p>
            <a:pPr marL="0" indent="0">
              <a:buNone/>
            </a:pPr>
            <a:endParaRPr lang="nb-NO" sz="3600" dirty="0"/>
          </a:p>
          <a:p>
            <a:pPr marL="0" indent="0">
              <a:buNone/>
            </a:pPr>
            <a:endParaRPr lang="nb-NO" dirty="0"/>
          </a:p>
        </p:txBody>
      </p:sp>
      <p:sp>
        <p:nvSpPr>
          <p:cNvPr id="5" name="Stjerne med 5 tagger 4">
            <a:extLst>
              <a:ext uri="{FF2B5EF4-FFF2-40B4-BE49-F238E27FC236}">
                <a16:creationId xmlns:a16="http://schemas.microsoft.com/office/drawing/2014/main" id="{24E745EB-4949-4D4C-9CF7-CD4C633592B5}"/>
              </a:ext>
            </a:extLst>
          </p:cNvPr>
          <p:cNvSpPr/>
          <p:nvPr/>
        </p:nvSpPr>
        <p:spPr>
          <a:xfrm>
            <a:off x="402609" y="2675143"/>
            <a:ext cx="871182" cy="899902"/>
          </a:xfrm>
          <a:prstGeom prst="star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Stjerne med 5 tagger 5">
            <a:extLst>
              <a:ext uri="{FF2B5EF4-FFF2-40B4-BE49-F238E27FC236}">
                <a16:creationId xmlns:a16="http://schemas.microsoft.com/office/drawing/2014/main" id="{56373564-704C-D642-91DF-4D20A6BF7857}"/>
              </a:ext>
            </a:extLst>
          </p:cNvPr>
          <p:cNvSpPr/>
          <p:nvPr/>
        </p:nvSpPr>
        <p:spPr>
          <a:xfrm>
            <a:off x="402609" y="1479190"/>
            <a:ext cx="871182" cy="899902"/>
          </a:xfrm>
          <a:prstGeom prst="star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38784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hlinkClick r:id="rId2"/>
            <a:extLst>
              <a:ext uri="{FF2B5EF4-FFF2-40B4-BE49-F238E27FC236}">
                <a16:creationId xmlns:a16="http://schemas.microsoft.com/office/drawing/2014/main" id="{B14A668D-602D-254D-8E1F-06CE0AB9C06E}"/>
              </a:ext>
            </a:extLst>
          </p:cNvPr>
          <p:cNvPicPr>
            <a:picLocks noChangeAspect="1"/>
          </p:cNvPicPr>
          <p:nvPr/>
        </p:nvPicPr>
        <p:blipFill>
          <a:blip r:embed="rId3"/>
          <a:stretch>
            <a:fillRect/>
          </a:stretch>
        </p:blipFill>
        <p:spPr>
          <a:xfrm>
            <a:off x="2622550" y="933450"/>
            <a:ext cx="6946900" cy="4991100"/>
          </a:xfrm>
          <a:prstGeom prst="rect">
            <a:avLst/>
          </a:prstGeom>
        </p:spPr>
      </p:pic>
    </p:spTree>
    <p:extLst>
      <p:ext uri="{BB962C8B-B14F-4D97-AF65-F5344CB8AC3E}">
        <p14:creationId xmlns:p14="http://schemas.microsoft.com/office/powerpoint/2010/main" val="4053057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E18073B-9B98-4E6D-BC86-E94BEC5F7D82}"/>
              </a:ext>
            </a:extLst>
          </p:cNvPr>
          <p:cNvSpPr>
            <a:spLocks noGrp="1"/>
          </p:cNvSpPr>
          <p:nvPr>
            <p:ph type="ctrTitle"/>
          </p:nvPr>
        </p:nvSpPr>
        <p:spPr>
          <a:xfrm>
            <a:off x="1198181" y="560880"/>
            <a:ext cx="9795638" cy="1972769"/>
          </a:xfrm>
        </p:spPr>
        <p:txBody>
          <a:bodyPr>
            <a:normAutofit/>
          </a:bodyPr>
          <a:lstStyle/>
          <a:p>
            <a:r>
              <a:rPr lang="nb-NO" sz="6600" b="1" i="1" dirty="0"/>
              <a:t>Stryk og </a:t>
            </a:r>
            <a:r>
              <a:rPr lang="nb-NO" sz="6600" b="1" i="1" dirty="0" err="1"/>
              <a:t>Nryf</a:t>
            </a:r>
            <a:r>
              <a:rPr lang="nb-NO" sz="6600" b="1" i="1" dirty="0"/>
              <a:t> </a:t>
            </a:r>
            <a:r>
              <a:rPr lang="nb-NO" sz="6600" b="1" i="1" dirty="0" err="1"/>
              <a:t>ungdomskomiter</a:t>
            </a:r>
            <a:endParaRPr lang="nb-NO" sz="6600" b="1" i="1" dirty="0"/>
          </a:p>
        </p:txBody>
      </p:sp>
      <p:pic>
        <p:nvPicPr>
          <p:cNvPr id="7" name="Bilde 6">
            <a:extLst>
              <a:ext uri="{FF2B5EF4-FFF2-40B4-BE49-F238E27FC236}">
                <a16:creationId xmlns:a16="http://schemas.microsoft.com/office/drawing/2014/main" id="{185C0162-D213-4664-ABBB-E185BE459B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4049" y="2950743"/>
            <a:ext cx="3346376" cy="3346376"/>
          </a:xfrm>
          <a:prstGeom prst="rect">
            <a:avLst/>
          </a:prstGeom>
        </p:spPr>
      </p:pic>
      <p:pic>
        <p:nvPicPr>
          <p:cNvPr id="5" name="Bilde 4" descr="Et bilde som inneholder tekst, henger&#10;&#10;Automatisk generert beskrivelse">
            <a:extLst>
              <a:ext uri="{FF2B5EF4-FFF2-40B4-BE49-F238E27FC236}">
                <a16:creationId xmlns:a16="http://schemas.microsoft.com/office/drawing/2014/main" id="{D9C1E44B-956F-49BA-8E32-B1CCACC55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475" y="3286751"/>
            <a:ext cx="5828261" cy="2674360"/>
          </a:xfrm>
          <a:prstGeom prst="rect">
            <a:avLst/>
          </a:prstGeom>
        </p:spPr>
      </p:pic>
    </p:spTree>
    <p:extLst>
      <p:ext uri="{BB962C8B-B14F-4D97-AF65-F5344CB8AC3E}">
        <p14:creationId xmlns:p14="http://schemas.microsoft.com/office/powerpoint/2010/main" val="449660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1E2CE3D5-1849-453F-A006-2C1E3F6EA542}"/>
              </a:ext>
            </a:extLst>
          </p:cNvPr>
          <p:cNvSpPr>
            <a:spLocks noGrp="1"/>
          </p:cNvSpPr>
          <p:nvPr>
            <p:ph type="title"/>
          </p:nvPr>
        </p:nvSpPr>
        <p:spPr/>
        <p:txBody>
          <a:bodyPr/>
          <a:lstStyle/>
          <a:p>
            <a:r>
              <a:rPr lang="nb-NO" dirty="0"/>
              <a:t>Ida Svorkmo</a:t>
            </a:r>
          </a:p>
        </p:txBody>
      </p:sp>
      <p:sp>
        <p:nvSpPr>
          <p:cNvPr id="5" name="Plassholder for innhold 4">
            <a:extLst>
              <a:ext uri="{FF2B5EF4-FFF2-40B4-BE49-F238E27FC236}">
                <a16:creationId xmlns:a16="http://schemas.microsoft.com/office/drawing/2014/main" id="{4AA4C7E2-94AA-4556-A4F9-FB8E33708025}"/>
              </a:ext>
            </a:extLst>
          </p:cNvPr>
          <p:cNvSpPr>
            <a:spLocks noGrp="1"/>
          </p:cNvSpPr>
          <p:nvPr>
            <p:ph sz="half" idx="1"/>
          </p:nvPr>
        </p:nvSpPr>
        <p:spPr>
          <a:xfrm>
            <a:off x="0" y="1805305"/>
            <a:ext cx="6339840" cy="4351338"/>
          </a:xfrm>
        </p:spPr>
        <p:txBody>
          <a:bodyPr/>
          <a:lstStyle/>
          <a:p>
            <a:r>
              <a:rPr lang="nb-NO" dirty="0"/>
              <a:t>Blakstad Hestesportklubb</a:t>
            </a:r>
          </a:p>
          <a:p>
            <a:r>
              <a:rPr lang="nb-NO" dirty="0"/>
              <a:t>Sprang, dressur, utstilling og distanse</a:t>
            </a:r>
          </a:p>
          <a:p>
            <a:r>
              <a:rPr lang="nb-NO" dirty="0"/>
              <a:t>Nest leder Blakstad Hestesportklubb</a:t>
            </a:r>
          </a:p>
          <a:p>
            <a:r>
              <a:rPr lang="nb-NO" dirty="0"/>
              <a:t>Leder ungdomskomite Stryk</a:t>
            </a:r>
          </a:p>
          <a:p>
            <a:r>
              <a:rPr lang="nb-NO" dirty="0" err="1"/>
              <a:t>Styremdlem</a:t>
            </a:r>
            <a:r>
              <a:rPr lang="nb-NO" dirty="0"/>
              <a:t> </a:t>
            </a:r>
            <a:r>
              <a:rPr lang="nb-NO" dirty="0" err="1"/>
              <a:t>NRyF</a:t>
            </a:r>
            <a:r>
              <a:rPr lang="nb-NO" dirty="0"/>
              <a:t> ungdomskomite</a:t>
            </a:r>
          </a:p>
          <a:p>
            <a:r>
              <a:rPr lang="nb-NO" dirty="0"/>
              <a:t>Styremedlem Norsk </a:t>
            </a:r>
            <a:r>
              <a:rPr lang="nb-NO" dirty="0" err="1"/>
              <a:t>Araberhestforening</a:t>
            </a:r>
            <a:endParaRPr lang="nb-NO" dirty="0"/>
          </a:p>
          <a:p>
            <a:endParaRPr lang="nb-NO" dirty="0"/>
          </a:p>
        </p:txBody>
      </p:sp>
      <p:pic>
        <p:nvPicPr>
          <p:cNvPr id="1026" name="Picture 2">
            <a:extLst>
              <a:ext uri="{FF2B5EF4-FFF2-40B4-BE49-F238E27FC236}">
                <a16:creationId xmlns:a16="http://schemas.microsoft.com/office/drawing/2014/main" id="{B7BD758E-438E-4EDB-8384-48B08492EA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843"/>
          <a:stretch/>
        </p:blipFill>
        <p:spPr bwMode="auto">
          <a:xfrm>
            <a:off x="8874801" y="0"/>
            <a:ext cx="3317199"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 name="Plassholder for innhold 7" descr="Et bilde som inneholder hest, gress, utendørs, sport&#10;&#10;Automatisk generert beskrivelse">
            <a:extLst>
              <a:ext uri="{FF2B5EF4-FFF2-40B4-BE49-F238E27FC236}">
                <a16:creationId xmlns:a16="http://schemas.microsoft.com/office/drawing/2014/main" id="{FFFEAD0D-CD55-43E7-AE43-C44090B08500}"/>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7997" b="32976"/>
          <a:stretch/>
        </p:blipFill>
        <p:spPr>
          <a:xfrm>
            <a:off x="8874801" y="3237465"/>
            <a:ext cx="3317199" cy="3620535"/>
          </a:xfrm>
        </p:spPr>
      </p:pic>
      <p:pic>
        <p:nvPicPr>
          <p:cNvPr id="10" name="Bilde 9" descr="Et bilde som inneholder bakke, utendørs, person, pattedyr&#10;&#10;Automatisk generert beskrivelse">
            <a:extLst>
              <a:ext uri="{FF2B5EF4-FFF2-40B4-BE49-F238E27FC236}">
                <a16:creationId xmlns:a16="http://schemas.microsoft.com/office/drawing/2014/main" id="{8A70AFD0-8708-4C67-9031-0611313F8657}"/>
              </a:ext>
            </a:extLst>
          </p:cNvPr>
          <p:cNvPicPr>
            <a:picLocks noChangeAspect="1"/>
          </p:cNvPicPr>
          <p:nvPr/>
        </p:nvPicPr>
        <p:blipFill rotWithShape="1">
          <a:blip r:embed="rId4">
            <a:extLst>
              <a:ext uri="{28A0092B-C50C-407E-A947-70E740481C1C}">
                <a14:useLocalDpi xmlns:a14="http://schemas.microsoft.com/office/drawing/2010/main" val="0"/>
              </a:ext>
            </a:extLst>
          </a:blip>
          <a:srcRect l="15689" r="10051"/>
          <a:stretch/>
        </p:blipFill>
        <p:spPr>
          <a:xfrm>
            <a:off x="6167120" y="0"/>
            <a:ext cx="3078481" cy="6858000"/>
          </a:xfrm>
          <a:prstGeom prst="rect">
            <a:avLst/>
          </a:prstGeom>
        </p:spPr>
      </p:pic>
    </p:spTree>
    <p:extLst>
      <p:ext uri="{BB962C8B-B14F-4D97-AF65-F5344CB8AC3E}">
        <p14:creationId xmlns:p14="http://schemas.microsoft.com/office/powerpoint/2010/main" val="165737601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1660</Words>
  <Application>Microsoft Macintosh PowerPoint</Application>
  <PresentationFormat>Widescreen</PresentationFormat>
  <Paragraphs>194</Paragraphs>
  <Slides>24</Slides>
  <Notes>1</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24</vt:i4>
      </vt:variant>
    </vt:vector>
  </HeadingPairs>
  <TitlesOfParts>
    <vt:vector size="30" baseType="lpstr">
      <vt:lpstr>American Typewriter</vt:lpstr>
      <vt:lpstr>Arial</vt:lpstr>
      <vt:lpstr>Calibri</vt:lpstr>
      <vt:lpstr>Calibri Light</vt:lpstr>
      <vt:lpstr>Wingdings</vt:lpstr>
      <vt:lpstr>Office-tema</vt:lpstr>
      <vt:lpstr>PowerPoint-presentasjon</vt:lpstr>
      <vt:lpstr>Plan for dagen</vt:lpstr>
      <vt:lpstr>Styret i STRyK</vt:lpstr>
      <vt:lpstr>Presentasjonsrunde</vt:lpstr>
      <vt:lpstr>Status-rapport – hvor står vi, hvor går vi?</vt:lpstr>
      <vt:lpstr>Two stars and a wish</vt:lpstr>
      <vt:lpstr>PowerPoint-presentasjon</vt:lpstr>
      <vt:lpstr>Stryk og Nryf ungdomskomiter</vt:lpstr>
      <vt:lpstr>Ida Svorkmo</vt:lpstr>
      <vt:lpstr>Stryks ungdomskomite</vt:lpstr>
      <vt:lpstr>NRyF ungdomskomite</vt:lpstr>
      <vt:lpstr>Samarbeid på tvers «Arena midt-Norge»</vt:lpstr>
      <vt:lpstr>PowerPoint-presentasjon</vt:lpstr>
      <vt:lpstr>PowerPoint-presentasjon</vt:lpstr>
      <vt:lpstr>Stevne- og aktivitetskalender for STRyK 2022</vt:lpstr>
      <vt:lpstr>Status - teknisk personell</vt:lpstr>
      <vt:lpstr>PowerPoint-presentasjon</vt:lpstr>
      <vt:lpstr>Tentativ plan</vt:lpstr>
      <vt:lpstr>PowerPoint-presentasjon</vt:lpstr>
      <vt:lpstr>Støtte til utdanning/ oppgradering av TP</vt:lpstr>
      <vt:lpstr>LEKSE TIL ALLE KLUBBER!</vt:lpstr>
      <vt:lpstr>STATUTTER KRETSMESTERSKAP</vt:lpstr>
      <vt:lpstr>Gruppearbeid KM</vt:lpstr>
      <vt:lpstr>NEXT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Julie Leonardsen</dc:creator>
  <cp:lastModifiedBy>Julie Leonardsen</cp:lastModifiedBy>
  <cp:revision>25</cp:revision>
  <dcterms:created xsi:type="dcterms:W3CDTF">2021-11-02T17:56:09Z</dcterms:created>
  <dcterms:modified xsi:type="dcterms:W3CDTF">2021-11-05T19:46:15Z</dcterms:modified>
</cp:coreProperties>
</file>