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20"/>
  </p:notesMasterIdLst>
  <p:sldIdLst>
    <p:sldId id="263" r:id="rId5"/>
    <p:sldId id="332" r:id="rId6"/>
    <p:sldId id="355" r:id="rId7"/>
    <p:sldId id="260" r:id="rId8"/>
    <p:sldId id="287" r:id="rId9"/>
    <p:sldId id="335" r:id="rId10"/>
    <p:sldId id="363" r:id="rId11"/>
    <p:sldId id="276" r:id="rId12"/>
    <p:sldId id="353" r:id="rId13"/>
    <p:sldId id="369" r:id="rId14"/>
    <p:sldId id="367" r:id="rId15"/>
    <p:sldId id="368" r:id="rId16"/>
    <p:sldId id="354" r:id="rId17"/>
    <p:sldId id="365" r:id="rId18"/>
    <p:sldId id="320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4B1A4-1FBE-43CB-93D7-D389CD6260BE}" v="2" dt="2019-11-06T12:32:52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2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C2AFB-F5BA-4FCA-89ED-D15DAD658434}" type="datetimeFigureOut">
              <a:rPr lang="nb-NO" smtClean="0"/>
              <a:t>06.11.2019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DB332-1609-48E0-954E-31D65D0E30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660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JyM8gcLi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/>
              <a:t>Til deg som er kurslærer på KR I-kurs. Denne presentasjonen er utformet av erfarne kurslærere og utviklet over flere år. Det er skrevet notater og tips til en del av slidesene. Lykke til!</a:t>
            </a:r>
          </a:p>
        </p:txBody>
      </p:sp>
      <p:sp>
        <p:nvSpPr>
          <p:cNvPr id="563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4C37D-57E3-4475-917A-68A23FF0B2AE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8958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Forklar:</a:t>
            </a:r>
          </a:p>
          <a:p>
            <a:pPr marL="171450" indent="-171450">
              <a:buFontTx/>
              <a:buChar char="-"/>
            </a:pPr>
            <a:r>
              <a:rPr lang="nb-NO" dirty="0"/>
              <a:t>Når har du startet?</a:t>
            </a:r>
          </a:p>
          <a:p>
            <a:pPr marL="171450" indent="-171450">
              <a:buFontTx/>
              <a:buChar char="-"/>
            </a:pPr>
            <a:r>
              <a:rPr lang="nb-NO" dirty="0"/>
              <a:t>Hva er/ hvor er start- og mållinjen?</a:t>
            </a:r>
          </a:p>
          <a:p>
            <a:pPr marL="171450" indent="-171450">
              <a:buFontTx/>
              <a:buChar char="-"/>
            </a:pPr>
            <a:r>
              <a:rPr lang="nb-NO" dirty="0"/>
              <a:t>Hva betyr ett lydsignal?</a:t>
            </a:r>
          </a:p>
          <a:p>
            <a:pPr marL="171450" indent="-171450">
              <a:buFontTx/>
              <a:buChar char="-"/>
            </a:pPr>
            <a:r>
              <a:rPr lang="nb-NO" dirty="0"/>
              <a:t>Hva betyr to lydsignal?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698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Forklar:</a:t>
            </a:r>
          </a:p>
          <a:p>
            <a:r>
              <a:rPr lang="nb-NO" dirty="0"/>
              <a:t>Hinder SKAL være flagget med rød og hvitt. Om hinderet ikke er flagget så er det ikke med i banen. </a:t>
            </a:r>
          </a:p>
          <a:p>
            <a:endParaRPr lang="nb-NO" dirty="0"/>
          </a:p>
          <a:p>
            <a:r>
              <a:rPr lang="nb-NO" dirty="0"/>
              <a:t>Hvordan skal hinder flagges om det skal hoppes begge veier?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53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HorsePro er nevnt i E-læringen, men gå igjennom spørsmål deltakerne ev. har. Vis med egen nettleser.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11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Equipe er ikke med i E-læringen. Vis dette litt grundigere enn HorsePro, men ta fortsatt utgangspunkt i spørsmål fra deltakerne. </a:t>
            </a:r>
          </a:p>
          <a:p>
            <a:r>
              <a:rPr lang="nb-NO" dirty="0"/>
              <a:t>Link til </a:t>
            </a:r>
            <a:r>
              <a:rPr lang="nb-NO" dirty="0" err="1"/>
              <a:t>Kahoot</a:t>
            </a:r>
            <a:r>
              <a:rPr lang="nb-NO" dirty="0"/>
              <a:t>: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454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å signere kort.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67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Setter stemningen og presenterer NRYF.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hlinkClick r:id="rId3"/>
              </a:rPr>
              <a:t>https://www.youtube.com/watch?v=iaJyM8gcLiM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256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nb-NO" sz="1200" dirty="0"/>
              <a:t>Hvorfor vi har et konkurransereglement?</a:t>
            </a:r>
          </a:p>
          <a:p>
            <a:pPr>
              <a:buClr>
                <a:srgbClr val="FF0000"/>
              </a:buClr>
            </a:pPr>
            <a:r>
              <a:rPr lang="nb-NO" sz="1200" dirty="0"/>
              <a:t>Hvordan det er bygd opp, og hvilke reglement gjelder hvor, når og </a:t>
            </a:r>
            <a:r>
              <a:rPr lang="nb-NO" sz="1200"/>
              <a:t>for hvem?</a:t>
            </a:r>
            <a:endParaRPr lang="nb-NO" sz="1200" dirty="0"/>
          </a:p>
          <a:p>
            <a:pPr>
              <a:buClr>
                <a:srgbClr val="FF0000"/>
              </a:buClr>
            </a:pPr>
            <a:r>
              <a:rPr lang="nb-NO" sz="1200" dirty="0"/>
              <a:t>Hvilke paragrafer er spesielt viktige for deg som utøver?</a:t>
            </a:r>
          </a:p>
          <a:p>
            <a:pPr>
              <a:buClr>
                <a:srgbClr val="FF0000"/>
              </a:buClr>
            </a:pPr>
            <a:r>
              <a:rPr lang="nb-NO" sz="1200" dirty="0"/>
              <a:t>Hvordan skal du finne fram/slå opp i reglementet?</a:t>
            </a:r>
          </a:p>
          <a:p>
            <a:pPr>
              <a:buClr>
                <a:srgbClr val="FF0000"/>
              </a:buClr>
            </a:pPr>
            <a:r>
              <a:rPr lang="nb-NO" sz="1200" dirty="0"/>
              <a:t>Hva er en ”rytters plikter” , og hva som ligger i begrepet ”hedre norsk ryttersport”?</a:t>
            </a:r>
          </a:p>
          <a:p>
            <a:pPr>
              <a:buClr>
                <a:srgbClr val="FF0000"/>
              </a:buClr>
            </a:pPr>
            <a:r>
              <a:rPr lang="nb-NO" sz="1200" dirty="0"/>
              <a:t>Hvilke papirer skal du ha med deg på stevneplassen, og hvordan skaffer du dem?</a:t>
            </a:r>
          </a:p>
          <a:p>
            <a:pPr>
              <a:buClr>
                <a:srgbClr val="FF0000"/>
              </a:buClr>
            </a:pPr>
            <a:r>
              <a:rPr lang="nb-NO" sz="1200" dirty="0"/>
              <a:t>Hvordan skal du melde deg på ett ridestevne?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76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>
                <a:latin typeface="Arial" pitchFamily="34" charset="0"/>
              </a:rPr>
              <a:t>Frivillighet er viktig! Bør vektlegges! (frivillighetsapparat: </a:t>
            </a:r>
            <a:r>
              <a:rPr lang="nb-NO" altLang="nb-NO" dirty="0" err="1">
                <a:latin typeface="Arial" pitchFamily="34" charset="0"/>
              </a:rPr>
              <a:t>Mammaer&amp;pappar</a:t>
            </a:r>
            <a:r>
              <a:rPr lang="nb-NO" altLang="nb-NO" dirty="0">
                <a:latin typeface="Arial" pitchFamily="34" charset="0"/>
              </a:rPr>
              <a:t>, besteforeldre)</a:t>
            </a:r>
          </a:p>
          <a:p>
            <a:pPr eaLnBrk="1" hangingPunct="1"/>
            <a:endParaRPr lang="nb-NO" altLang="nb-NO" dirty="0">
              <a:latin typeface="Arial" pitchFamily="34" charset="0"/>
            </a:endParaRPr>
          </a:p>
          <a:p>
            <a:pPr eaLnBrk="1" hangingPunct="1"/>
            <a:r>
              <a:rPr lang="nb-NO" altLang="nb-NO" dirty="0">
                <a:latin typeface="Arial" pitchFamily="34" charset="0"/>
              </a:rPr>
              <a:t>GOD DYREVELFERD: er lagt til idrettens grunnverdier av NRYF. Spør om hvor mange frivillige de tror det kreves for å lage ett sprangstevne. (2. min – summegrupper)</a:t>
            </a:r>
            <a:br>
              <a:rPr lang="nb-NO" altLang="nb-NO" dirty="0">
                <a:latin typeface="Arial" pitchFamily="34" charset="0"/>
              </a:rPr>
            </a:br>
            <a:endParaRPr lang="nb-NO" altLang="nb-NO" b="1" dirty="0">
              <a:latin typeface="Arial" pitchFamily="34" charset="0"/>
            </a:endParaRPr>
          </a:p>
        </p:txBody>
      </p:sp>
      <p:sp>
        <p:nvSpPr>
          <p:cNvPr id="593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89220-E751-4931-9B56-D695B5F88AAF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629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nb-NO" sz="2800" dirty="0"/>
              <a:t>Spørsmål: Hvorfor tror dere noen her har med seg foresatte? (Få til en liten diskusjon her)</a:t>
            </a:r>
          </a:p>
          <a:p>
            <a:pPr eaLnBrk="1" hangingPunct="1">
              <a:lnSpc>
                <a:spcPct val="80000"/>
              </a:lnSpc>
            </a:pPr>
            <a:endParaRPr lang="nb-NO" altLang="nb-NO" sz="2800" dirty="0"/>
          </a:p>
          <a:p>
            <a:pPr eaLnBrk="1" hangingPunct="1">
              <a:lnSpc>
                <a:spcPct val="80000"/>
              </a:lnSpc>
            </a:pPr>
            <a:r>
              <a:rPr lang="nb-NO" altLang="nb-NO" sz="2800" dirty="0"/>
              <a:t>Under stevnet skal det alltid for enhver anmeldt hest være en ansvarlig person.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altLang="nb-NO" sz="2400" dirty="0"/>
              <a:t>Rytteren – Hvis denne er myndig.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altLang="nb-NO" sz="2400" dirty="0"/>
              <a:t>For hester som ris av umyndige ryttere, er hesteeier den ansvarlige personen, eller hesteeier oppnevner annen ansvarlig person.</a:t>
            </a:r>
            <a:endParaRPr lang="nb-NO" altLang="nb-NO" sz="2400" b="1" dirty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altLang="nb-NO" sz="2400" b="1" dirty="0"/>
              <a:t>Den ansvarlige personen bærer under stevnet det fulle ansvar i henhold til KR for den anmeldte hest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altLang="nb-NO" sz="2400" b="1" u="sng" dirty="0"/>
              <a:t>Må være til stede på stevneplassen</a:t>
            </a:r>
          </a:p>
          <a:p>
            <a:pPr eaLnBrk="1" hangingPunct="1"/>
            <a:endParaRPr lang="nb-NO" altLang="nb-NO" dirty="0"/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D5083-1CD2-4454-A7D9-EB7F4C6756A0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6085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 brukerveiledning.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77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Kaffe &lt;3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994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dirty="0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3BF18-D8F7-48B6-9AC9-F5553E8654DE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216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dirty="0">
                <a:latin typeface="Arial" pitchFamily="34" charset="0"/>
              </a:rPr>
              <a:t>Hvor skal nummerlappen festes? Hvilket nummer skal stå på den? Mangler det noe på bildet som er påbudt i dressur?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36359-09B2-47EC-922C-D8269A3C9A28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7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2852739"/>
            <a:ext cx="7772400" cy="1214896"/>
          </a:xfrm>
        </p:spPr>
        <p:txBody>
          <a:bodyPr>
            <a:normAutofit/>
          </a:bodyPr>
          <a:lstStyle>
            <a:lvl1pPr>
              <a:defRPr sz="3600" b="1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 err="1"/>
              <a:t>Powerpoint</a:t>
            </a:r>
            <a:r>
              <a:rPr lang="nb-NO" dirty="0"/>
              <a:t> mal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01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75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6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lIns="108000" anchor="ctr" anchorCtr="0">
            <a:normAutofit/>
          </a:bodyPr>
          <a:lstStyle>
            <a:lvl1pPr algn="l">
              <a:defRPr sz="3600"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668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4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194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 b="1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207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620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 i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468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046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878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0" i="1" cap="none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71126" y="6356350"/>
            <a:ext cx="2133600" cy="365125"/>
          </a:xfrm>
        </p:spPr>
        <p:txBody>
          <a:bodyPr/>
          <a:lstStyle/>
          <a:p>
            <a:fld id="{C717F3DA-2C87-1745-96C2-DE5D10E3B1B6}" type="datetimeFigureOut">
              <a:rPr lang="nb-NO" smtClean="0"/>
              <a:t>06.11.2019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412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F3DA-2C87-1745-96C2-DE5D10E3B1B6}" type="datetimeFigureOut">
              <a:rPr lang="nb-NO" smtClean="0"/>
              <a:t>06.11.2019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89C2-A5B9-EC4A-934B-FA56ECC0EB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56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aJyM8gcL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7"/>
          <p:cNvSpPr>
            <a:spLocks noGrp="1"/>
          </p:cNvSpPr>
          <p:nvPr>
            <p:ph type="ctrTitle"/>
          </p:nvPr>
        </p:nvSpPr>
        <p:spPr>
          <a:xfrm>
            <a:off x="785813" y="2555947"/>
            <a:ext cx="7772400" cy="151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4800" b="1" dirty="0"/>
              <a:t>Velkommen til </a:t>
            </a:r>
            <a:br>
              <a:rPr lang="nb-NO" altLang="nb-NO" sz="4800" b="1" dirty="0"/>
            </a:br>
            <a:r>
              <a:rPr lang="nb-NO" altLang="nb-NO" sz="4800" b="1" dirty="0"/>
              <a:t>REGLEMENTSKURS</a:t>
            </a:r>
          </a:p>
        </p:txBody>
      </p:sp>
      <p:sp>
        <p:nvSpPr>
          <p:cNvPr id="13315" name="Undertittel 18"/>
          <p:cNvSpPr>
            <a:spLocks noGrp="1"/>
          </p:cNvSpPr>
          <p:nvPr>
            <p:ph type="subTitle" idx="1"/>
          </p:nvPr>
        </p:nvSpPr>
        <p:spPr>
          <a:xfrm>
            <a:off x="1471613" y="4110520"/>
            <a:ext cx="6400800" cy="2209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nb-NO" altLang="nb-NO" sz="2800" b="1" dirty="0">
                <a:solidFill>
                  <a:srgbClr val="00B050"/>
                </a:solidFill>
              </a:rPr>
              <a:t>Sted:</a:t>
            </a:r>
          </a:p>
          <a:p>
            <a:pPr algn="l" eaLnBrk="1" hangingPunct="1"/>
            <a:r>
              <a:rPr lang="nb-NO" altLang="nb-NO" sz="2800" b="1" dirty="0">
                <a:solidFill>
                  <a:srgbClr val="00B050"/>
                </a:solidFill>
              </a:rPr>
              <a:t>Dato:</a:t>
            </a:r>
          </a:p>
          <a:p>
            <a:pPr algn="l" eaLnBrk="1" hangingPunct="1"/>
            <a:r>
              <a:rPr lang="nb-NO" altLang="nb-NO" sz="2800" b="1" dirty="0">
                <a:solidFill>
                  <a:srgbClr val="00B050"/>
                </a:solidFill>
              </a:rPr>
              <a:t>Kurslærer:</a:t>
            </a:r>
          </a:p>
          <a:p>
            <a:pPr algn="l" eaLnBrk="1" hangingPunct="1"/>
            <a:endParaRPr lang="nb-NO" altLang="nb-NO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2E7ECE-2748-4E56-90B8-4C24C384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49FF0A-355F-443E-9172-DF3C401F0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Kort</a:t>
            </a:r>
          </a:p>
        </p:txBody>
      </p:sp>
    </p:spTree>
    <p:extLst>
      <p:ext uri="{BB962C8B-B14F-4D97-AF65-F5344CB8AC3E}">
        <p14:creationId xmlns:p14="http://schemas.microsoft.com/office/powerpoint/2010/main" val="164432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24FDD1-1AA8-4A34-AF36-D08C2895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Start og lydsignal</a:t>
            </a:r>
          </a:p>
        </p:txBody>
      </p:sp>
      <p:pic>
        <p:nvPicPr>
          <p:cNvPr id="2052" name="Picture 4" descr="Bilderesultat for sprangbane tegninger">
            <a:extLst>
              <a:ext uri="{FF2B5EF4-FFF2-40B4-BE49-F238E27FC236}">
                <a16:creationId xmlns:a16="http://schemas.microsoft.com/office/drawing/2014/main" id="{AB91118D-2343-4628-95F6-1DD3B9E9D4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3" t="3729" r="8210"/>
          <a:stretch/>
        </p:blipFill>
        <p:spPr bwMode="auto">
          <a:xfrm rot="5400000">
            <a:off x="2648779" y="-833973"/>
            <a:ext cx="3960440" cy="903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5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BE054-E13C-4E90-8E60-F59AFDB1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Flagg</a:t>
            </a:r>
          </a:p>
        </p:txBody>
      </p:sp>
      <p:pic>
        <p:nvPicPr>
          <p:cNvPr id="1026" name="Picture 2" descr="https://sprangbanebyggere.files.wordpress.com/2018/02/03.jpg?w=1000&amp;h=">
            <a:extLst>
              <a:ext uri="{FF2B5EF4-FFF2-40B4-BE49-F238E27FC236}">
                <a16:creationId xmlns:a16="http://schemas.microsoft.com/office/drawing/2014/main" id="{4DCAADF7-448B-4A75-BB70-52AABCE92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8" y="1981200"/>
            <a:ext cx="730870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7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HorsePro</a:t>
            </a:r>
            <a:br>
              <a:rPr lang="nb-NO" b="1" dirty="0">
                <a:solidFill>
                  <a:schemeClr val="tx1"/>
                </a:solidFill>
              </a:rPr>
            </a:br>
            <a:br>
              <a:rPr lang="nb-NO" dirty="0"/>
            </a:b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250" r="580" b="5501"/>
          <a:stretch>
            <a:fillRect/>
          </a:stretch>
        </p:blipFill>
        <p:spPr bwMode="auto">
          <a:xfrm>
            <a:off x="971600" y="1412776"/>
            <a:ext cx="72728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l høyre 4"/>
          <p:cNvSpPr/>
          <p:nvPr/>
        </p:nvSpPr>
        <p:spPr bwMode="auto">
          <a:xfrm>
            <a:off x="3203848" y="4221088"/>
            <a:ext cx="978408" cy="4846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D58FD-241A-45BA-957E-80417D2E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Equipe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728FF2F-D787-489D-B75F-93DFDB4D5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5499" y="1628800"/>
            <a:ext cx="73130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rytter.no/Portals/0/Grener/Distanse/Fakta%20om%20distanse%20bilde.jpg"/>
          <p:cNvPicPr>
            <a:picLocks noChangeAspect="1" noChangeArrowheads="1"/>
          </p:cNvPicPr>
          <p:nvPr/>
        </p:nvPicPr>
        <p:blipFill>
          <a:blip r:embed="rId3" cstate="print"/>
          <a:srcRect r="10461"/>
          <a:stretch>
            <a:fillRect/>
          </a:stretch>
        </p:blipFill>
        <p:spPr bwMode="auto">
          <a:xfrm>
            <a:off x="5759450" y="0"/>
            <a:ext cx="33845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8" descr="http://www.rytter.no/Portals/0/Grener/Kjøring/%7b4885A06F-CCB1-4657-88B4-C4D9E805B66F%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775" y="4178300"/>
            <a:ext cx="4138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10" descr="http://www.rytter.no/Portals/0/Grener/Sprang/Geir%20og%20catta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4888" y="-58993"/>
            <a:ext cx="381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6" descr="http://www.rytter.no/Portals/0/design/Headerbilder/Feltrittbilder/Goldsohn.jpg"/>
          <p:cNvPicPr>
            <a:picLocks noChangeAspect="1" noChangeArrowheads="1"/>
          </p:cNvPicPr>
          <p:nvPr/>
        </p:nvPicPr>
        <p:blipFill>
          <a:blip r:embed="rId6" cstate="print"/>
          <a:srcRect l="9074" r="5196"/>
          <a:stretch>
            <a:fillRect/>
          </a:stretch>
        </p:blipFill>
        <p:spPr bwMode="auto">
          <a:xfrm>
            <a:off x="0" y="0"/>
            <a:ext cx="2376488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8" descr="http://www.rytter.no/Portals/0/design/Headerbilder/Voltigebilder/voltige%20team%20aradin.JPG"/>
          <p:cNvPicPr>
            <a:picLocks noChangeAspect="1" noChangeArrowheads="1"/>
          </p:cNvPicPr>
          <p:nvPr/>
        </p:nvPicPr>
        <p:blipFill>
          <a:blip r:embed="rId7" cstate="print"/>
          <a:srcRect b="6152"/>
          <a:stretch>
            <a:fillRect/>
          </a:stretch>
        </p:blipFill>
        <p:spPr bwMode="auto">
          <a:xfrm>
            <a:off x="6727825" y="2620963"/>
            <a:ext cx="2416175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0" descr="http://www.rytter.no/Portals/0/design/Headerbilder/Dressurbilder/nm%20dressur%202002%20sikvela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87825"/>
            <a:ext cx="30591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Plassholder for innhold 2"/>
          <p:cNvSpPr>
            <a:spLocks noGrp="1"/>
          </p:cNvSpPr>
          <p:nvPr>
            <p:ph idx="1"/>
          </p:nvPr>
        </p:nvSpPr>
        <p:spPr>
          <a:xfrm>
            <a:off x="1979613" y="2636838"/>
            <a:ext cx="5040312" cy="1871662"/>
          </a:xfrm>
        </p:spPr>
        <p:txBody>
          <a:bodyPr/>
          <a:lstStyle/>
          <a:p>
            <a:pPr algn="ctr">
              <a:buFontTx/>
              <a:buNone/>
            </a:pPr>
            <a:r>
              <a:rPr lang="nb-NO" altLang="nb-NO" sz="4800" dirty="0"/>
              <a:t>Lykke til med stevnestart!!</a:t>
            </a:r>
          </a:p>
          <a:p>
            <a:pPr>
              <a:buFontTx/>
              <a:buNone/>
            </a:pPr>
            <a:endParaRPr lang="nb-NO" altLang="nb-NO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NRYF film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5" name="Bilde 4">
            <a:hlinkClick r:id="rId3"/>
            <a:extLst>
              <a:ext uri="{FF2B5EF4-FFF2-40B4-BE49-F238E27FC236}">
                <a16:creationId xmlns:a16="http://schemas.microsoft.com/office/drawing/2014/main" id="{40C398FC-EB17-4849-B33D-F78DF559D6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9" t="17451" r="39223" b="41600"/>
          <a:stretch/>
        </p:blipFill>
        <p:spPr>
          <a:xfrm>
            <a:off x="1294713" y="1981200"/>
            <a:ext cx="655457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kurset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683224"/>
          </a:xfrm>
        </p:spPr>
        <p:txBody>
          <a:bodyPr/>
          <a:lstStyle/>
          <a:p>
            <a:pPr>
              <a:buClr>
                <a:srgbClr val="FF0000"/>
              </a:buClr>
            </a:pPr>
            <a:endParaRPr lang="nb-NO" sz="2000" dirty="0"/>
          </a:p>
          <a:p>
            <a:pPr marL="0" indent="0" algn="ctr">
              <a:buClr>
                <a:srgbClr val="FF0000"/>
              </a:buClr>
              <a:buNone/>
            </a:pPr>
            <a:endParaRPr lang="nb-NO" dirty="0"/>
          </a:p>
          <a:p>
            <a:pPr marL="0" indent="0" algn="ctr">
              <a:buClr>
                <a:srgbClr val="FF0000"/>
              </a:buClr>
              <a:buNone/>
            </a:pPr>
            <a:endParaRPr lang="nb-NO" dirty="0"/>
          </a:p>
          <a:p>
            <a:pPr marL="0" indent="0" algn="ctr">
              <a:buClr>
                <a:srgbClr val="FF0000"/>
              </a:buClr>
              <a:buNone/>
            </a:pPr>
            <a:r>
              <a:rPr lang="nb-NO" dirty="0"/>
              <a:t>Å enkelt kunne finne frem og bruke reglementene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293096"/>
            <a:ext cx="1178468" cy="17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altLang="nb-NO"/>
              <a:t>Norsk idrett og Norges Rytterforbund</a:t>
            </a:r>
          </a:p>
        </p:txBody>
      </p:sp>
      <p:sp>
        <p:nvSpPr>
          <p:cNvPr id="17411" name="Plassholder for innhold 5"/>
          <p:cNvSpPr>
            <a:spLocks noGrp="1"/>
          </p:cNvSpPr>
          <p:nvPr>
            <p:ph idx="1"/>
          </p:nvPr>
        </p:nvSpPr>
        <p:spPr>
          <a:xfrm>
            <a:off x="468313" y="1557338"/>
            <a:ext cx="8424862" cy="4464050"/>
          </a:xfrm>
        </p:spPr>
        <p:txBody>
          <a:bodyPr/>
          <a:lstStyle/>
          <a:p>
            <a:r>
              <a:rPr lang="nb-NO" altLang="nb-NO" dirty="0"/>
              <a:t>All idrettslig aktivitet skal bygge på grunnverdier </a:t>
            </a:r>
            <a:r>
              <a:rPr lang="nb-NO" altLang="nb-NO" dirty="0">
                <a:solidFill>
                  <a:srgbClr val="00B050"/>
                </a:solidFill>
              </a:rPr>
              <a:t>som idrettsglede, felleskap, helse, ærlighet og </a:t>
            </a:r>
            <a:r>
              <a:rPr lang="nb-NO" altLang="nb-NO" b="1" dirty="0">
                <a:solidFill>
                  <a:srgbClr val="00B050"/>
                </a:solidFill>
              </a:rPr>
              <a:t>god dyrevelferd</a:t>
            </a:r>
            <a:r>
              <a:rPr lang="nb-NO" altLang="nb-NO" dirty="0"/>
              <a:t>.</a:t>
            </a:r>
          </a:p>
          <a:p>
            <a:endParaRPr lang="nb-NO" altLang="nb-NO" dirty="0"/>
          </a:p>
          <a:p>
            <a:endParaRPr lang="nb-NO" altLang="nb-NO" dirty="0"/>
          </a:p>
          <a:p>
            <a:endParaRPr lang="nb-NO" altLang="nb-NO" dirty="0"/>
          </a:p>
          <a:p>
            <a:r>
              <a:rPr lang="nb-NO" altLang="nb-NO" dirty="0"/>
              <a:t>Arbeidet i NRYF skal preges av </a:t>
            </a:r>
            <a:r>
              <a:rPr lang="nb-NO" altLang="nb-NO" b="1" dirty="0">
                <a:solidFill>
                  <a:srgbClr val="00B050"/>
                </a:solidFill>
              </a:rPr>
              <a:t>frivillighet, demokrati, lojalitet og likeverd</a:t>
            </a:r>
            <a:r>
              <a:rPr lang="nb-NO" altLang="nb-NO" dirty="0"/>
              <a:t>. </a:t>
            </a:r>
          </a:p>
          <a:p>
            <a:pPr eaLnBrk="1" hangingPunct="1"/>
            <a:endParaRPr lang="nb-NO" altLang="nb-NO" dirty="0"/>
          </a:p>
          <a:p>
            <a:pPr eaLnBrk="1" hangingPunct="1"/>
            <a:endParaRPr lang="nb-NO" altLang="nb-NO" dirty="0"/>
          </a:p>
          <a:p>
            <a:pPr eaLnBrk="1" hangingPunct="1"/>
            <a:endParaRPr lang="nb-NO" altLang="nb-NO" dirty="0"/>
          </a:p>
          <a:p>
            <a:pPr eaLnBrk="1" hangingPunct="1"/>
            <a:endParaRPr lang="nb-NO" altLang="nb-NO" dirty="0"/>
          </a:p>
        </p:txBody>
      </p:sp>
      <p:pic>
        <p:nvPicPr>
          <p:cNvPr id="17412" name="Picture 6" descr="rytter hilser _del3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055" y="3002856"/>
            <a:ext cx="15843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ester i flo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140968"/>
            <a:ext cx="2717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Ansvarlig person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890" t="34179" r="52243" b="19404"/>
          <a:stretch>
            <a:fillRect/>
          </a:stretch>
        </p:blipFill>
        <p:spPr bwMode="auto">
          <a:xfrm>
            <a:off x="1547664" y="1556792"/>
            <a:ext cx="53285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6600" b="1" dirty="0"/>
              <a:t>R A S K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248472"/>
          </a:xfrm>
        </p:spPr>
        <p:txBody>
          <a:bodyPr/>
          <a:lstStyle/>
          <a:p>
            <a:pPr marL="0" indent="0" algn="ctr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b-NO" sz="4000" b="1" dirty="0"/>
              <a:t>DIALOGDUK</a:t>
            </a:r>
            <a:endParaRPr lang="nb-NO" sz="4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503CF3-E401-42AA-882C-8641AD4F0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9" t="23750" r="13677" b="11151"/>
          <a:stretch/>
        </p:blipFill>
        <p:spPr>
          <a:xfrm>
            <a:off x="1437420" y="1592796"/>
            <a:ext cx="626469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865D87-DCCA-4034-B29C-92117030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B4C2E-045A-47FA-B5FB-4BAB0BB1C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6600" dirty="0"/>
          </a:p>
          <a:p>
            <a:pPr marL="0" indent="0" algn="ctr">
              <a:buNone/>
            </a:pPr>
            <a:r>
              <a:rPr lang="nb-NO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35074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nb-NO" altLang="nb-NO" sz="4000" dirty="0"/>
              <a:t>§ 115 Sikkerhet</a:t>
            </a:r>
          </a:p>
        </p:txBody>
      </p:sp>
      <p:sp>
        <p:nvSpPr>
          <p:cNvPr id="30723" name="Plassholder for innhold 2"/>
          <p:cNvSpPr>
            <a:spLocks noGrp="1"/>
          </p:cNvSpPr>
          <p:nvPr>
            <p:ph idx="1"/>
          </p:nvPr>
        </p:nvSpPr>
        <p:spPr>
          <a:xfrm>
            <a:off x="685800" y="1628775"/>
            <a:ext cx="7847013" cy="4467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nb-NO" altLang="nb-NO" sz="2000" b="1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Sikkerheten på stevneplassen for hester, ryttere med medhjelpere og publikum skal settes i høysetet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Staller og bokser – hesten må ikke kunne skade seg eller andre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Hester må ikke bindes frittstående på konkurranseområdet uten kontinuerlig tilsyn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Hingster må være merket med </a:t>
            </a:r>
            <a:r>
              <a:rPr lang="nb-NO" altLang="nb-NO" sz="2000" dirty="0" err="1"/>
              <a:t>hingstemerke</a:t>
            </a:r>
            <a:endParaRPr lang="nb-NO" altLang="nb-NO" sz="20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Alle som sitter på hesten på konkurranseområdet, skal benytte reglementets sikkerhetsutstyr. </a:t>
            </a:r>
            <a:r>
              <a:rPr lang="en-GB" altLang="nb-NO" sz="1600" dirty="0"/>
              <a:t>(</a:t>
            </a:r>
            <a:r>
              <a:rPr lang="nb-NO" altLang="nb-NO" sz="1600" dirty="0"/>
              <a:t>se </a:t>
            </a:r>
            <a:r>
              <a:rPr lang="en-GB" altLang="nb-NO" sz="1600" dirty="0"/>
              <a:t>§ 135, 224.3, 425, 525, 725, 824, 923)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Røyking skal på anvist plass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nb-NO" altLang="nb-NO" sz="2000" dirty="0"/>
              <a:t>Hunder skal være i bånd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008856" y="2060575"/>
            <a:ext cx="7200900" cy="31686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nb-NO" sz="4000" i="1" dirty="0">
                <a:solidFill>
                  <a:srgbClr val="C00000"/>
                </a:solidFill>
                <a:latin typeface="Times"/>
              </a:rPr>
              <a:t>Rytterens beste forsikring mot uhell er rideferdighet og allmenn hestekunnskap, samt fornuftig vurdering av egne ferdigheter. </a:t>
            </a:r>
          </a:p>
          <a:p>
            <a:pPr algn="ctr">
              <a:defRPr/>
            </a:pPr>
            <a:endParaRPr lang="nb-NO" sz="4000" dirty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Antrekk</a:t>
            </a:r>
          </a:p>
        </p:txBody>
      </p:sp>
      <p:sp>
        <p:nvSpPr>
          <p:cNvPr id="5837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8372" name="Picture 2" descr="C:\Users\Else\BHSK\Grønt kort\ekvipasjen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376264" cy="18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http://www.hesteshoppen.no/images/products/Original/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140968"/>
            <a:ext cx="16779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http://www.hesteshoppen.no/images/products/Original/HL%20Støvelskaft%20Sort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789040"/>
            <a:ext cx="1500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http://www.hesteshoppen.no/images/products/Original/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31228"/>
            <a:ext cx="2887786" cy="34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 descr="Essential stevnejakke, damemodell (32149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556792"/>
            <a:ext cx="209073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RYF_PPMal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YF PPMal 9 feb2016" id="{4569C48E-2C22-46B0-B463-0C3E50CE8B8C}" vid="{318F9E89-384D-499C-A667-53C3F6271D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3CD34872593F41891FCB6B3F215895" ma:contentTypeVersion="10" ma:contentTypeDescription="Opprett et nytt dokument." ma:contentTypeScope="" ma:versionID="4208a7e4527c79859ceb33e80c4b052f">
  <xsd:schema xmlns:xsd="http://www.w3.org/2001/XMLSchema" xmlns:xs="http://www.w3.org/2001/XMLSchema" xmlns:p="http://schemas.microsoft.com/office/2006/metadata/properties" xmlns:ns2="8fa3b00c-49de-465c-b2ad-5dc8ee6aed33" xmlns:ns3="9d2c2683-8c36-4351-aa30-ed53450a6b9e" targetNamespace="http://schemas.microsoft.com/office/2006/metadata/properties" ma:root="true" ma:fieldsID="ee3f47eab26576df84027f4506c9c092" ns2:_="" ns3:_="">
    <xsd:import namespace="8fa3b00c-49de-465c-b2ad-5dc8ee6aed33"/>
    <xsd:import namespace="9d2c2683-8c36-4351-aa30-ed53450a6b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b00c-49de-465c-b2ad-5dc8ee6ae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2683-8c36-4351-aa30-ed53450a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58890F-0340-4261-9611-BC673BF19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3b00c-49de-465c-b2ad-5dc8ee6aed33"/>
    <ds:schemaRef ds:uri="9d2c2683-8c36-4351-aa30-ed53450a6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6A1BD9-B29F-47D6-A598-6058550FF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23272B-86D4-4F39-8504-84F823115DE1}">
  <ds:schemaRefs>
    <ds:schemaRef ds:uri="http://purl.org/dc/terms/"/>
    <ds:schemaRef ds:uri="http://schemas.microsoft.com/office/2006/metadata/properties"/>
    <ds:schemaRef ds:uri="8fa3b00c-49de-465c-b2ad-5dc8ee6aed33"/>
    <ds:schemaRef ds:uri="http://schemas.microsoft.com/office/2006/documentManagement/types"/>
    <ds:schemaRef ds:uri="http://schemas.openxmlformats.org/package/2006/metadata/core-properties"/>
    <ds:schemaRef ds:uri="9d2c2683-8c36-4351-aa30-ed53450a6b9e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NRYF PPMal 9 feb2016</Template>
  <TotalTime>16</TotalTime>
  <Words>619</Words>
  <Application>Microsoft Office PowerPoint</Application>
  <PresentationFormat>Skjermfremvisning (4:3)</PresentationFormat>
  <Paragraphs>95</Paragraphs>
  <Slides>15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NRYF_PPMal_2016</vt:lpstr>
      <vt:lpstr>Velkommen til  REGLEMENTSKURS</vt:lpstr>
      <vt:lpstr>NRYF film</vt:lpstr>
      <vt:lpstr>Mål for kurset</vt:lpstr>
      <vt:lpstr>Norsk idrett og Norges Rytterforbund</vt:lpstr>
      <vt:lpstr>Ansvarlig person</vt:lpstr>
      <vt:lpstr>R A S K </vt:lpstr>
      <vt:lpstr>PowerPoint-presentasjon</vt:lpstr>
      <vt:lpstr>§ 115 Sikkerhet</vt:lpstr>
      <vt:lpstr>Antrekk</vt:lpstr>
      <vt:lpstr>KR1</vt:lpstr>
      <vt:lpstr>Start og lydsignal</vt:lpstr>
      <vt:lpstr>Flagg</vt:lpstr>
      <vt:lpstr>HorsePro  </vt:lpstr>
      <vt:lpstr>Equipe</vt:lpstr>
      <vt:lpstr>PowerPoint-presentasjon</vt:lpstr>
    </vt:vector>
  </TitlesOfParts>
  <Company>Selters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Undervisningsmetoder</dc:title>
  <dc:creator>Arnesen, Kirsten</dc:creator>
  <cp:lastModifiedBy>Arnesen, Kirsten</cp:lastModifiedBy>
  <cp:revision>3</cp:revision>
  <dcterms:created xsi:type="dcterms:W3CDTF">2019-08-15T06:55:48Z</dcterms:created>
  <dcterms:modified xsi:type="dcterms:W3CDTF">2019-11-06T12:34:54Z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0x0101007E3CD34872593F41891FCB6B3F215895</vt:lpwstr>
  </property>
  <property fmtid="{D5CDD505-2E9C-101B-9397-08002B2CF9AE}" pid="3" name="Dokumentkategori">
    <vt:lpwstr/>
  </property>
  <property fmtid="{D5CDD505-2E9C-101B-9397-08002B2CF9AE}" pid="4" name="OrgTilhorighet">
    <vt:lpwstr>1;#SF40 Norges Rytterforbund|bb54c7b7-58ca-4eed-ab5d-5d51ca641501</vt:lpwstr>
  </property>
  <property fmtid="{D5CDD505-2E9C-101B-9397-08002B2CF9AE}" pid="5" name="_dlc_DocIdItemGuid">
    <vt:lpwstr>821da43a-3936-4db9-b718-d0688a2a5c5c</vt:lpwstr>
  </property>
</Properties>
</file>