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1814" r:id="rId2"/>
    <p:sldId id="1882" r:id="rId3"/>
    <p:sldId id="1883" r:id="rId4"/>
    <p:sldId id="1900" r:id="rId5"/>
    <p:sldId id="1867" r:id="rId6"/>
    <p:sldId id="1850" r:id="rId7"/>
    <p:sldId id="1869" r:id="rId8"/>
    <p:sldId id="1898" r:id="rId9"/>
    <p:sldId id="1886" r:id="rId10"/>
    <p:sldId id="1895" r:id="rId11"/>
    <p:sldId id="1878" r:id="rId12"/>
    <p:sldId id="261" r:id="rId13"/>
  </p:sldIdLst>
  <p:sldSz cx="10693400" cy="7639050"/>
  <p:notesSz cx="10693400" cy="7639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6" userDrawn="1">
          <p15:clr>
            <a:srgbClr val="A4A3A4"/>
          </p15:clr>
        </p15:guide>
        <p15:guide id="2" pos="2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001E5C"/>
    <a:srgbClr val="181202"/>
    <a:srgbClr val="F7FC3E"/>
    <a:srgbClr val="1E1C11"/>
    <a:srgbClr val="1B395F"/>
    <a:srgbClr val="FF0000"/>
    <a:srgbClr val="FD3E40"/>
    <a:srgbClr val="2A4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97" autoAdjust="0"/>
  </p:normalViewPr>
  <p:slideViewPr>
    <p:cSldViewPr showGuides="1">
      <p:cViewPr varScale="1">
        <p:scale>
          <a:sx n="61" d="100"/>
          <a:sy n="61" d="100"/>
        </p:scale>
        <p:origin x="1100" y="60"/>
      </p:cViewPr>
      <p:guideLst>
        <p:guide orient="horz" pos="2916"/>
        <p:guide pos="2174"/>
      </p:guideLst>
    </p:cSldViewPr>
  </p:slideViewPr>
  <p:notesTextViewPr>
    <p:cViewPr>
      <p:scale>
        <a:sx n="100" d="100"/>
        <a:sy n="100" d="100"/>
      </p:scale>
      <p:origin x="0" y="0"/>
    </p:cViewPr>
  </p:notesTextViewPr>
  <p:sorterViewPr>
    <p:cViewPr>
      <p:scale>
        <a:sx n="100" d="100"/>
        <a:sy n="100" d="100"/>
      </p:scale>
      <p:origin x="0" y="-3396"/>
    </p:cViewPr>
  </p:sorterViewPr>
  <p:notesViewPr>
    <p:cSldViewPr>
      <p:cViewPr varScale="1">
        <p:scale>
          <a:sx n="65" d="100"/>
          <a:sy n="65" d="100"/>
        </p:scale>
        <p:origin x="18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orbel" panose="020B0503020204020204" pitchFamily="34" charset="0"/>
                <a:ea typeface="+mn-ea"/>
                <a:cs typeface="+mn-cs"/>
              </a:defRPr>
            </a:pPr>
            <a:r>
              <a:rPr lang="en-US" dirty="0"/>
              <a:t>US Inflation Rate</a:t>
            </a:r>
          </a:p>
        </c:rich>
      </c:tx>
      <c:overlay val="0"/>
      <c:spPr>
        <a:noFill/>
        <a:ln>
          <a:noFill/>
        </a:ln>
        <a:effectLst/>
      </c:spPr>
    </c:title>
    <c:autoTitleDeleted val="0"/>
    <c:plotArea>
      <c:layout>
        <c:manualLayout>
          <c:layoutTarget val="inner"/>
          <c:xMode val="edge"/>
          <c:yMode val="edge"/>
          <c:x val="4.433115934966185E-2"/>
          <c:y val="2.8756128662707044E-2"/>
          <c:w val="0.8979427145525104"/>
          <c:h val="0.77125695817845763"/>
        </c:manualLayout>
      </c:layout>
      <c:lineChart>
        <c:grouping val="standard"/>
        <c:varyColors val="0"/>
        <c:ser>
          <c:idx val="0"/>
          <c:order val="0"/>
          <c:tx>
            <c:strRef>
              <c:f>Sheet1!$B$1</c:f>
              <c:strCache>
                <c:ptCount val="1"/>
                <c:pt idx="0">
                  <c:v>Inflation Rate</c:v>
                </c:pt>
              </c:strCache>
            </c:strRef>
          </c:tx>
          <c:spPr>
            <a:ln w="28575" cap="rnd">
              <a:solidFill>
                <a:schemeClr val="accent1"/>
              </a:solidFill>
              <a:round/>
            </a:ln>
            <a:effectLst/>
          </c:spPr>
          <c:marker>
            <c:symbol val="none"/>
          </c:marker>
          <c:dPt>
            <c:idx val="12"/>
            <c:bubble3D val="0"/>
            <c:spPr>
              <a:ln w="28575" cap="rnd">
                <a:solidFill>
                  <a:schemeClr val="accent1"/>
                </a:solidFill>
                <a:round/>
              </a:ln>
              <a:effectLst/>
            </c:spPr>
            <c:extLst>
              <c:ext xmlns:c16="http://schemas.microsoft.com/office/drawing/2014/chart" uri="{C3380CC4-5D6E-409C-BE32-E72D297353CC}">
                <c16:uniqueId val="{00000001-5A81-4C9C-BF46-BC5AF362B4C7}"/>
              </c:ext>
            </c:extLst>
          </c:dPt>
          <c:dLbls>
            <c:dLbl>
              <c:idx val="11"/>
              <c:layout>
                <c:manualLayout>
                  <c:x val="-1.8915243079490822E-2"/>
                  <c:y val="-4.7224088950306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1-4C9C-BF46-BC5AF362B4C7}"/>
                </c:ext>
              </c:extLst>
            </c:dLbl>
            <c:spPr>
              <a:noFill/>
              <a:ln>
                <a:noFill/>
              </a:ln>
              <a:effectLst/>
            </c:spPr>
            <c:txPr>
              <a:bodyPr rot="0" spcFirstLastPara="1" vertOverflow="ellipsis" vert="horz" wrap="square" lIns="91440" tIns="19050" rIns="38100" bIns="19050" anchor="ctr" anchorCtr="1">
                <a:spAutoFit/>
              </a:bodyPr>
              <a:lstStyle/>
              <a:p>
                <a:pPr>
                  <a:defRPr sz="1197" b="0" i="0" u="none" strike="noStrike" kern="1200" baseline="0">
                    <a:solidFill>
                      <a:schemeClr val="tx1">
                        <a:lumMod val="75000"/>
                        <a:lumOff val="25000"/>
                      </a:schemeClr>
                    </a:solidFill>
                    <a:latin typeface="Corbel" panose="020B0503020204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Sheet1!$A$2:$A$13</c:f>
              <c:numCache>
                <c:formatCode>mmm\-yy</c:formatCode>
                <c:ptCount val="12"/>
                <c:pt idx="0">
                  <c:v>45566</c:v>
                </c:pt>
                <c:pt idx="1">
                  <c:v>45597</c:v>
                </c:pt>
                <c:pt idx="2">
                  <c:v>45627</c:v>
                </c:pt>
                <c:pt idx="3">
                  <c:v>45658</c:v>
                </c:pt>
                <c:pt idx="4">
                  <c:v>45689</c:v>
                </c:pt>
                <c:pt idx="5">
                  <c:v>45717</c:v>
                </c:pt>
                <c:pt idx="6">
                  <c:v>45748</c:v>
                </c:pt>
                <c:pt idx="7">
                  <c:v>45778</c:v>
                </c:pt>
                <c:pt idx="8">
                  <c:v>45809</c:v>
                </c:pt>
                <c:pt idx="9">
                  <c:v>45839</c:v>
                </c:pt>
                <c:pt idx="10">
                  <c:v>45870</c:v>
                </c:pt>
                <c:pt idx="11">
                  <c:v>45901</c:v>
                </c:pt>
              </c:numCache>
            </c:numRef>
          </c:cat>
          <c:val>
            <c:numRef>
              <c:f>Sheet1!$B$2:$B$13</c:f>
              <c:numCache>
                <c:formatCode>0.0%</c:formatCode>
                <c:ptCount val="12"/>
                <c:pt idx="0">
                  <c:v>2.5999999999999999E-2</c:v>
                </c:pt>
                <c:pt idx="1">
                  <c:v>2.7E-2</c:v>
                </c:pt>
                <c:pt idx="2">
                  <c:v>2.9000000000000001E-2</c:v>
                </c:pt>
                <c:pt idx="3">
                  <c:v>0.03</c:v>
                </c:pt>
                <c:pt idx="4">
                  <c:v>2.8000000000000001E-2</c:v>
                </c:pt>
                <c:pt idx="5">
                  <c:v>2.4E-2</c:v>
                </c:pt>
                <c:pt idx="6">
                  <c:v>2.3E-2</c:v>
                </c:pt>
                <c:pt idx="7">
                  <c:v>2.4E-2</c:v>
                </c:pt>
                <c:pt idx="8">
                  <c:v>2.7E-2</c:v>
                </c:pt>
                <c:pt idx="9">
                  <c:v>2.7E-2</c:v>
                </c:pt>
                <c:pt idx="10">
                  <c:v>2.9000000000000001E-2</c:v>
                </c:pt>
                <c:pt idx="11">
                  <c:v>0.03</c:v>
                </c:pt>
              </c:numCache>
            </c:numRef>
          </c:val>
          <c:smooth val="0"/>
          <c:extLst>
            <c:ext xmlns:c16="http://schemas.microsoft.com/office/drawing/2014/chart" uri="{C3380CC4-5D6E-409C-BE32-E72D297353CC}">
              <c16:uniqueId val="{00000006-5A81-4C9C-BF46-BC5AF362B4C7}"/>
            </c:ext>
          </c:extLst>
        </c:ser>
        <c:dLbls>
          <c:showLegendKey val="0"/>
          <c:showVal val="1"/>
          <c:showCatName val="0"/>
          <c:showSerName val="0"/>
          <c:showPercent val="0"/>
          <c:showBubbleSize val="0"/>
        </c:dLbls>
        <c:smooth val="0"/>
        <c:axId val="1088368112"/>
        <c:axId val="1178792592"/>
      </c:lineChart>
      <c:dateAx>
        <c:axId val="108836811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178792592"/>
        <c:crosses val="autoZero"/>
        <c:auto val="1"/>
        <c:lblOffset val="100"/>
        <c:baseTimeUnit val="months"/>
      </c:dateAx>
      <c:valAx>
        <c:axId val="1178792592"/>
        <c:scaling>
          <c:orientation val="minMax"/>
          <c:max val="3.2000000000000008E-2"/>
          <c:min val="2.2000000000000006E-2"/>
        </c:scaling>
        <c:delete val="0"/>
        <c:axPos val="l"/>
        <c:numFmt formatCode="0.00%" sourceLinked="0"/>
        <c:majorTickMark val="out"/>
        <c:minorTickMark val="none"/>
        <c:tickLblPos val="nextTo"/>
        <c:crossAx val="108836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orbel" panose="020B0503020204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Eurozone Inflation 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Inflation Rate</c:v>
                </c:pt>
              </c:strCache>
            </c:strRef>
          </c:tx>
          <c:spPr>
            <a:ln w="28575" cap="rnd">
              <a:solidFill>
                <a:schemeClr val="accent1"/>
              </a:solidFill>
              <a:round/>
            </a:ln>
            <a:effectLst/>
          </c:spPr>
          <c:marker>
            <c:symbol val="none"/>
          </c:marker>
          <c:dPt>
            <c:idx val="8"/>
            <c:marker>
              <c:symbol val="none"/>
            </c:marker>
            <c:bubble3D val="0"/>
            <c:spPr>
              <a:ln w="28575" cap="rnd">
                <a:solidFill>
                  <a:schemeClr val="accent1"/>
                </a:solidFill>
                <a:round/>
              </a:ln>
              <a:effectLst/>
            </c:spPr>
            <c:extLst>
              <c:ext xmlns:c16="http://schemas.microsoft.com/office/drawing/2014/chart" uri="{C3380CC4-5D6E-409C-BE32-E72D297353CC}">
                <c16:uniqueId val="{00000002-D12D-45A5-9951-413E39847D9F}"/>
              </c:ext>
            </c:extLst>
          </c:dPt>
          <c:dLbls>
            <c:dLbl>
              <c:idx val="0"/>
              <c:delete val="1"/>
              <c:extLst>
                <c:ext xmlns:c15="http://schemas.microsoft.com/office/drawing/2012/chart" uri="{CE6537A1-D6FC-4f65-9D91-7224C49458BB}"/>
                <c:ext xmlns:c16="http://schemas.microsoft.com/office/drawing/2014/chart" uri="{C3380CC4-5D6E-409C-BE32-E72D297353CC}">
                  <c16:uniqueId val="{00000002-E24A-4B7B-A3BC-F985F63C7953}"/>
                </c:ext>
              </c:extLst>
            </c:dLbl>
            <c:dLbl>
              <c:idx val="1"/>
              <c:delete val="1"/>
              <c:extLst>
                <c:ext xmlns:c15="http://schemas.microsoft.com/office/drawing/2012/chart" uri="{CE6537A1-D6FC-4f65-9D91-7224C49458BB}"/>
                <c:ext xmlns:c16="http://schemas.microsoft.com/office/drawing/2014/chart" uri="{C3380CC4-5D6E-409C-BE32-E72D297353CC}">
                  <c16:uniqueId val="{00000003-222E-477A-A215-907C29FBF3DA}"/>
                </c:ext>
              </c:extLst>
            </c:dLbl>
            <c:dLbl>
              <c:idx val="2"/>
              <c:delete val="1"/>
              <c:extLst>
                <c:ext xmlns:c15="http://schemas.microsoft.com/office/drawing/2012/chart" uri="{CE6537A1-D6FC-4f65-9D91-7224C49458BB}"/>
                <c:ext xmlns:c16="http://schemas.microsoft.com/office/drawing/2014/chart" uri="{C3380CC4-5D6E-409C-BE32-E72D297353CC}">
                  <c16:uniqueId val="{00000002-222E-477A-A215-907C29FBF3DA}"/>
                </c:ext>
              </c:extLst>
            </c:dLbl>
            <c:dLbl>
              <c:idx val="3"/>
              <c:delete val="1"/>
              <c:extLst>
                <c:ext xmlns:c15="http://schemas.microsoft.com/office/drawing/2012/chart" uri="{CE6537A1-D6FC-4f65-9D91-7224C49458BB}"/>
                <c:ext xmlns:c16="http://schemas.microsoft.com/office/drawing/2014/chart" uri="{C3380CC4-5D6E-409C-BE32-E72D297353CC}">
                  <c16:uniqueId val="{00000004-222E-477A-A215-907C29FBF3DA}"/>
                </c:ext>
              </c:extLst>
            </c:dLbl>
            <c:dLbl>
              <c:idx val="4"/>
              <c:delete val="1"/>
              <c:extLst>
                <c:ext xmlns:c15="http://schemas.microsoft.com/office/drawing/2012/chart" uri="{CE6537A1-D6FC-4f65-9D91-7224C49458BB}"/>
                <c:ext xmlns:c16="http://schemas.microsoft.com/office/drawing/2014/chart" uri="{C3380CC4-5D6E-409C-BE32-E72D297353CC}">
                  <c16:uniqueId val="{00000005-222E-477A-A215-907C29FBF3DA}"/>
                </c:ext>
              </c:extLst>
            </c:dLbl>
            <c:dLbl>
              <c:idx val="5"/>
              <c:delete val="1"/>
              <c:extLst>
                <c:ext xmlns:c15="http://schemas.microsoft.com/office/drawing/2012/chart" uri="{CE6537A1-D6FC-4f65-9D91-7224C49458BB}"/>
                <c:ext xmlns:c16="http://schemas.microsoft.com/office/drawing/2014/chart" uri="{C3380CC4-5D6E-409C-BE32-E72D297353CC}">
                  <c16:uniqueId val="{00000006-222E-477A-A215-907C29FBF3DA}"/>
                </c:ext>
              </c:extLst>
            </c:dLbl>
            <c:dLbl>
              <c:idx val="6"/>
              <c:delete val="1"/>
              <c:extLst>
                <c:ext xmlns:c15="http://schemas.microsoft.com/office/drawing/2012/chart" uri="{CE6537A1-D6FC-4f65-9D91-7224C49458BB}"/>
                <c:ext xmlns:c16="http://schemas.microsoft.com/office/drawing/2014/chart" uri="{C3380CC4-5D6E-409C-BE32-E72D297353CC}">
                  <c16:uniqueId val="{00000007-222E-477A-A215-907C29FBF3DA}"/>
                </c:ext>
              </c:extLst>
            </c:dLbl>
            <c:dLbl>
              <c:idx val="7"/>
              <c:delete val="1"/>
              <c:extLst>
                <c:ext xmlns:c15="http://schemas.microsoft.com/office/drawing/2012/chart" uri="{CE6537A1-D6FC-4f65-9D91-7224C49458BB}"/>
                <c:ext xmlns:c16="http://schemas.microsoft.com/office/drawing/2014/chart" uri="{C3380CC4-5D6E-409C-BE32-E72D297353CC}">
                  <c16:uniqueId val="{00000008-222E-477A-A215-907C29FBF3DA}"/>
                </c:ext>
              </c:extLst>
            </c:dLbl>
            <c:dLbl>
              <c:idx val="8"/>
              <c:delete val="1"/>
              <c:extLst>
                <c:ext xmlns:c15="http://schemas.microsoft.com/office/drawing/2012/chart" uri="{CE6537A1-D6FC-4f65-9D91-7224C49458BB}"/>
                <c:ext xmlns:c16="http://schemas.microsoft.com/office/drawing/2014/chart" uri="{C3380CC4-5D6E-409C-BE32-E72D297353CC}">
                  <c16:uniqueId val="{00000002-D12D-45A5-9951-413E39847D9F}"/>
                </c:ext>
              </c:extLst>
            </c:dLbl>
            <c:dLbl>
              <c:idx val="9"/>
              <c:delete val="1"/>
              <c:extLst>
                <c:ext xmlns:c15="http://schemas.microsoft.com/office/drawing/2012/chart" uri="{CE6537A1-D6FC-4f65-9D91-7224C49458BB}"/>
                <c:ext xmlns:c16="http://schemas.microsoft.com/office/drawing/2014/chart" uri="{C3380CC4-5D6E-409C-BE32-E72D297353CC}">
                  <c16:uniqueId val="{00000009-222E-477A-A215-907C29FBF3DA}"/>
                </c:ext>
              </c:extLst>
            </c:dLbl>
            <c:dLbl>
              <c:idx val="10"/>
              <c:delete val="1"/>
              <c:extLst>
                <c:ext xmlns:c15="http://schemas.microsoft.com/office/drawing/2012/chart" uri="{CE6537A1-D6FC-4f65-9D91-7224C49458BB}"/>
                <c:ext xmlns:c16="http://schemas.microsoft.com/office/drawing/2014/chart" uri="{C3380CC4-5D6E-409C-BE32-E72D297353CC}">
                  <c16:uniqueId val="{0000000A-222E-477A-A215-907C29FBF3DA}"/>
                </c:ext>
              </c:extLst>
            </c:dLbl>
            <c:dLbl>
              <c:idx val="11"/>
              <c:layout>
                <c:manualLayout>
                  <c:x val="-7.7358524768038365E-3"/>
                  <c:y val="-8.7135937780518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2E-477A-A215-907C29FBF3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Sheet1!$A$3:$A$14</c:f>
              <c:numCache>
                <c:formatCode>[$-409]mmm\-yy;@</c:formatCode>
                <c:ptCount val="12"/>
                <c:pt idx="0">
                  <c:v>45634</c:v>
                </c:pt>
                <c:pt idx="1">
                  <c:v>45666</c:v>
                </c:pt>
                <c:pt idx="2">
                  <c:v>45698</c:v>
                </c:pt>
                <c:pt idx="3">
                  <c:v>45730</c:v>
                </c:pt>
                <c:pt idx="4">
                  <c:v>45762</c:v>
                </c:pt>
                <c:pt idx="5">
                  <c:v>45794</c:v>
                </c:pt>
                <c:pt idx="6">
                  <c:v>45826</c:v>
                </c:pt>
                <c:pt idx="7">
                  <c:v>45858</c:v>
                </c:pt>
                <c:pt idx="8">
                  <c:v>45890</c:v>
                </c:pt>
                <c:pt idx="9">
                  <c:v>45922</c:v>
                </c:pt>
                <c:pt idx="10">
                  <c:v>45954</c:v>
                </c:pt>
                <c:pt idx="11">
                  <c:v>45986</c:v>
                </c:pt>
              </c:numCache>
            </c:numRef>
          </c:cat>
          <c:val>
            <c:numRef>
              <c:f>Sheet1!$B$3:$B$14</c:f>
              <c:numCache>
                <c:formatCode>0.00%</c:formatCode>
                <c:ptCount val="12"/>
                <c:pt idx="0">
                  <c:v>2.4E-2</c:v>
                </c:pt>
                <c:pt idx="1">
                  <c:v>2.5000000000000001E-2</c:v>
                </c:pt>
                <c:pt idx="2">
                  <c:v>2.3E-2</c:v>
                </c:pt>
                <c:pt idx="3">
                  <c:v>2.1999999999999999E-2</c:v>
                </c:pt>
                <c:pt idx="4">
                  <c:v>2.1999999999999999E-2</c:v>
                </c:pt>
                <c:pt idx="5">
                  <c:v>1.9E-2</c:v>
                </c:pt>
                <c:pt idx="6">
                  <c:v>0.02</c:v>
                </c:pt>
                <c:pt idx="7">
                  <c:v>0.02</c:v>
                </c:pt>
                <c:pt idx="8">
                  <c:v>0.02</c:v>
                </c:pt>
                <c:pt idx="9">
                  <c:v>2.1999999999999999E-2</c:v>
                </c:pt>
                <c:pt idx="10">
                  <c:v>2.1000000000000001E-2</c:v>
                </c:pt>
                <c:pt idx="11">
                  <c:v>2.1999999999999999E-2</c:v>
                </c:pt>
              </c:numCache>
            </c:numRef>
          </c:val>
          <c:smooth val="0"/>
          <c:extLst>
            <c:ext xmlns:c16="http://schemas.microsoft.com/office/drawing/2014/chart" uri="{C3380CC4-5D6E-409C-BE32-E72D297353CC}">
              <c16:uniqueId val="{00000001-D12D-45A5-9951-413E39847D9F}"/>
            </c:ext>
          </c:extLst>
        </c:ser>
        <c:dLbls>
          <c:dLblPos val="ctr"/>
          <c:showLegendKey val="0"/>
          <c:showVal val="1"/>
          <c:showCatName val="0"/>
          <c:showSerName val="0"/>
          <c:showPercent val="0"/>
          <c:showBubbleSize val="0"/>
        </c:dLbls>
        <c:smooth val="0"/>
        <c:axId val="949266751"/>
        <c:axId val="949267231"/>
      </c:lineChart>
      <c:dateAx>
        <c:axId val="949266751"/>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949267231"/>
        <c:crosses val="autoZero"/>
        <c:auto val="1"/>
        <c:lblOffset val="100"/>
        <c:baseTimeUnit val="months"/>
      </c:dateAx>
      <c:valAx>
        <c:axId val="949267231"/>
        <c:scaling>
          <c:orientation val="minMax"/>
          <c:max val="2.6000000000000006E-2"/>
          <c:min val="1.5000000000000003E-2"/>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266751"/>
        <c:crosses val="autoZero"/>
        <c:crossBetween val="between"/>
        <c:majorUnit val="2.0000000000000005E-3"/>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China Producer Price</a:t>
            </a:r>
            <a:r>
              <a:rPr lang="en-US" baseline="0" dirty="0"/>
              <a:t> Index</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China Producer Prices</c:v>
                </c:pt>
              </c:strCache>
            </c:strRef>
          </c:tx>
          <c:spPr>
            <a:solidFill>
              <a:srgbClr val="002060"/>
            </a:solidFill>
            <a:ln w="25400">
              <a:noFill/>
            </a:ln>
            <a:effectLst/>
          </c:spPr>
          <c:invertIfNegative val="0"/>
          <c:dLbls>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59-488B-805D-D412E64829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mmm\-yy</c:formatCode>
                <c:ptCount val="11"/>
                <c:pt idx="0">
                  <c:v>45627</c:v>
                </c:pt>
                <c:pt idx="1">
                  <c:v>45658</c:v>
                </c:pt>
                <c:pt idx="2">
                  <c:v>45689</c:v>
                </c:pt>
                <c:pt idx="3">
                  <c:v>45717</c:v>
                </c:pt>
                <c:pt idx="4">
                  <c:v>45748</c:v>
                </c:pt>
                <c:pt idx="5">
                  <c:v>45778</c:v>
                </c:pt>
                <c:pt idx="6">
                  <c:v>45809</c:v>
                </c:pt>
                <c:pt idx="7">
                  <c:v>45839</c:v>
                </c:pt>
                <c:pt idx="8">
                  <c:v>45870</c:v>
                </c:pt>
                <c:pt idx="9">
                  <c:v>45901</c:v>
                </c:pt>
                <c:pt idx="10">
                  <c:v>45931</c:v>
                </c:pt>
              </c:numCache>
            </c:numRef>
          </c:cat>
          <c:val>
            <c:numRef>
              <c:f>Sheet1!$B$2:$B$12</c:f>
              <c:numCache>
                <c:formatCode>General</c:formatCode>
                <c:ptCount val="11"/>
                <c:pt idx="0">
                  <c:v>105.6</c:v>
                </c:pt>
                <c:pt idx="1">
                  <c:v>105.4</c:v>
                </c:pt>
                <c:pt idx="2">
                  <c:v>105.3</c:v>
                </c:pt>
                <c:pt idx="3">
                  <c:v>104.8</c:v>
                </c:pt>
                <c:pt idx="4">
                  <c:v>104.4</c:v>
                </c:pt>
                <c:pt idx="5">
                  <c:v>103.9</c:v>
                </c:pt>
                <c:pt idx="6">
                  <c:v>103.5</c:v>
                </c:pt>
                <c:pt idx="7">
                  <c:v>103.2</c:v>
                </c:pt>
                <c:pt idx="8">
                  <c:v>103.3</c:v>
                </c:pt>
                <c:pt idx="9">
                  <c:v>103.2</c:v>
                </c:pt>
                <c:pt idx="10">
                  <c:v>103.3</c:v>
                </c:pt>
              </c:numCache>
            </c:numRef>
          </c:val>
          <c:extLst>
            <c:ext xmlns:c16="http://schemas.microsoft.com/office/drawing/2014/chart" uri="{C3380CC4-5D6E-409C-BE32-E72D297353CC}">
              <c16:uniqueId val="{00000000-F759-488B-805D-D412E64829B3}"/>
            </c:ext>
          </c:extLst>
        </c:ser>
        <c:dLbls>
          <c:dLblPos val="outEnd"/>
          <c:showLegendKey val="0"/>
          <c:showVal val="1"/>
          <c:showCatName val="0"/>
          <c:showSerName val="0"/>
          <c:showPercent val="0"/>
          <c:showBubbleSize val="0"/>
        </c:dLbls>
        <c:gapWidth val="100"/>
        <c:overlap val="-27"/>
        <c:axId val="1525203712"/>
        <c:axId val="1525204192"/>
      </c:barChart>
      <c:catAx>
        <c:axId val="152520371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5204192"/>
        <c:crosses val="autoZero"/>
        <c:auto val="0"/>
        <c:lblAlgn val="ctr"/>
        <c:lblOffset val="100"/>
        <c:noMultiLvlLbl val="0"/>
      </c:catAx>
      <c:valAx>
        <c:axId val="1525204192"/>
        <c:scaling>
          <c:orientation val="minMax"/>
          <c:max val="106"/>
          <c:min val="100"/>
        </c:scaling>
        <c:delete val="1"/>
        <c:axPos val="l"/>
        <c:numFmt formatCode="#,##0.00" sourceLinked="0"/>
        <c:majorTickMark val="none"/>
        <c:minorTickMark val="none"/>
        <c:tickLblPos val="nextTo"/>
        <c:crossAx val="152520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71591789123601E-2"/>
          <c:y val="1.3476345437473501E-2"/>
          <c:w val="0.97954788615703703"/>
          <c:h val="0.8742467350100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17B1-4F75-A3B8-BC11B6B25BDB}"/>
              </c:ext>
            </c:extLst>
          </c:dPt>
          <c:dPt>
            <c:idx val="1"/>
            <c:invertIfNegative val="0"/>
            <c:bubble3D val="0"/>
            <c:spPr>
              <a:solidFill>
                <a:srgbClr val="002060"/>
              </a:solidFill>
              <a:ln>
                <a:noFill/>
              </a:ln>
              <a:effectLst/>
            </c:spPr>
            <c:extLst>
              <c:ext xmlns:c16="http://schemas.microsoft.com/office/drawing/2014/chart" uri="{C3380CC4-5D6E-409C-BE32-E72D297353CC}">
                <c16:uniqueId val="{00000003-17B1-4F75-A3B8-BC11B6B25BDB}"/>
              </c:ext>
            </c:extLst>
          </c:dPt>
          <c:dPt>
            <c:idx val="2"/>
            <c:invertIfNegative val="0"/>
            <c:bubble3D val="0"/>
            <c:spPr>
              <a:solidFill>
                <a:srgbClr val="002060"/>
              </a:solidFill>
              <a:ln>
                <a:noFill/>
              </a:ln>
              <a:effectLst/>
            </c:spPr>
            <c:extLst>
              <c:ext xmlns:c16="http://schemas.microsoft.com/office/drawing/2014/chart" uri="{C3380CC4-5D6E-409C-BE32-E72D297353CC}">
                <c16:uniqueId val="{00000005-17B1-4F75-A3B8-BC11B6B25BDB}"/>
              </c:ext>
            </c:extLst>
          </c:dPt>
          <c:dPt>
            <c:idx val="3"/>
            <c:invertIfNegative val="0"/>
            <c:bubble3D val="0"/>
            <c:spPr>
              <a:solidFill>
                <a:srgbClr val="FF0000"/>
              </a:solidFill>
              <a:ln>
                <a:noFill/>
              </a:ln>
              <a:effectLst/>
            </c:spPr>
            <c:extLst>
              <c:ext xmlns:c16="http://schemas.microsoft.com/office/drawing/2014/chart" uri="{C3380CC4-5D6E-409C-BE32-E72D297353CC}">
                <c16:uniqueId val="{00000007-17B1-4F75-A3B8-BC11B6B25BDB}"/>
              </c:ext>
            </c:extLst>
          </c:dPt>
          <c:dPt>
            <c:idx val="4"/>
            <c:invertIfNegative val="0"/>
            <c:bubble3D val="0"/>
            <c:spPr>
              <a:solidFill>
                <a:srgbClr val="FF0000"/>
              </a:solidFill>
              <a:ln>
                <a:noFill/>
              </a:ln>
              <a:effectLst/>
            </c:spPr>
            <c:extLst>
              <c:ext xmlns:c16="http://schemas.microsoft.com/office/drawing/2014/chart" uri="{C3380CC4-5D6E-409C-BE32-E72D297353CC}">
                <c16:uniqueId val="{00000009-17B1-4F75-A3B8-BC11B6B25BDB}"/>
              </c:ext>
            </c:extLst>
          </c:dPt>
          <c:dPt>
            <c:idx val="5"/>
            <c:invertIfNegative val="0"/>
            <c:bubble3D val="0"/>
            <c:spPr>
              <a:solidFill>
                <a:srgbClr val="FF0000"/>
              </a:solidFill>
              <a:ln>
                <a:noFill/>
              </a:ln>
              <a:effectLst/>
            </c:spPr>
            <c:extLst>
              <c:ext xmlns:c16="http://schemas.microsoft.com/office/drawing/2014/chart" uri="{C3380CC4-5D6E-409C-BE32-E72D297353CC}">
                <c16:uniqueId val="{0000000B-17B1-4F75-A3B8-BC11B6B25BDB}"/>
              </c:ext>
            </c:extLst>
          </c:dPt>
          <c:dLbls>
            <c:spPr>
              <a:noFill/>
              <a:ln>
                <a:noFill/>
              </a:ln>
              <a:effectLst/>
            </c:spPr>
            <c:txPr>
              <a:bodyPr rot="0" spcFirstLastPara="1" vertOverflow="ellipsis" vert="horz" wrap="square" lIns="38100" tIns="19050" rIns="38100" bIns="19050" anchor="ctr" anchorCtr="1">
                <a:spAutoFit/>
              </a:bodyPr>
              <a:lstStyle/>
              <a:p>
                <a:pPr>
                  <a:defRPr lang="en-US" sz="1195"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NCR (NIGERIA) PLC</c:v>
                </c:pt>
                <c:pt idx="1">
                  <c:v>U A C N PLC</c:v>
                </c:pt>
                <c:pt idx="2">
                  <c:v>GUINNESS NIG PLC</c:v>
                </c:pt>
                <c:pt idx="3">
                  <c:v>R T BRISCOE PLC.</c:v>
                </c:pt>
                <c:pt idx="4">
                  <c:v>LEGEND INTERNET PLC</c:v>
                </c:pt>
                <c:pt idx="5">
                  <c:v>UNION DICON SALT PLC.</c:v>
                </c:pt>
              </c:strCache>
            </c:strRef>
          </c:cat>
          <c:val>
            <c:numRef>
              <c:f>Sheet1!$B$2:$B$7</c:f>
              <c:numCache>
                <c:formatCode>0.00%</c:formatCode>
                <c:ptCount val="6"/>
                <c:pt idx="0">
                  <c:v>0.33029999999999998</c:v>
                </c:pt>
                <c:pt idx="1">
                  <c:v>0.22689999999999999</c:v>
                </c:pt>
                <c:pt idx="2">
                  <c:v>0.18559999999999999</c:v>
                </c:pt>
                <c:pt idx="3">
                  <c:v>-0.12790000000000001</c:v>
                </c:pt>
                <c:pt idx="4">
                  <c:v>-0.1071</c:v>
                </c:pt>
                <c:pt idx="5">
                  <c:v>-0.1</c:v>
                </c:pt>
              </c:numCache>
            </c:numRef>
          </c:val>
          <c:extLst>
            <c:ext xmlns:c16="http://schemas.microsoft.com/office/drawing/2014/chart" uri="{C3380CC4-5D6E-409C-BE32-E72D297353CC}">
              <c16:uniqueId val="{0000000C-17B1-4F75-A3B8-BC11B6B25BDB}"/>
            </c:ext>
          </c:extLst>
        </c:ser>
        <c:dLbls>
          <c:dLblPos val="outEnd"/>
          <c:showLegendKey val="0"/>
          <c:showVal val="1"/>
          <c:showCatName val="0"/>
          <c:showSerName val="0"/>
          <c:showPercent val="0"/>
          <c:showBubbleSize val="0"/>
        </c:dLbls>
        <c:gapWidth val="50"/>
        <c:overlap val="50"/>
        <c:axId val="214502016"/>
        <c:axId val="1325142864"/>
      </c:barChart>
      <c:catAx>
        <c:axId val="214502016"/>
        <c:scaling>
          <c:orientation val="minMax"/>
        </c:scaling>
        <c:delete val="1"/>
        <c:axPos val="b"/>
        <c:numFmt formatCode="General" sourceLinked="1"/>
        <c:majorTickMark val="none"/>
        <c:minorTickMark val="none"/>
        <c:tickLblPos val="nextTo"/>
        <c:crossAx val="1325142864"/>
        <c:crosses val="autoZero"/>
        <c:auto val="1"/>
        <c:lblAlgn val="ctr"/>
        <c:lblOffset val="100"/>
        <c:noMultiLvlLbl val="0"/>
      </c:catAx>
      <c:valAx>
        <c:axId val="1325142864"/>
        <c:scaling>
          <c:orientation val="minMax"/>
        </c:scaling>
        <c:delete val="1"/>
        <c:axPos val="l"/>
        <c:numFmt formatCode="0.00%" sourceLinked="1"/>
        <c:majorTickMark val="none"/>
        <c:minorTickMark val="none"/>
        <c:tickLblPos val="nextTo"/>
        <c:crossAx val="214502016"/>
        <c:crosses val="autoZero"/>
        <c:crossBetween val="between"/>
      </c:valAx>
      <c:spPr>
        <a:noFill/>
        <a:ln>
          <a:noFill/>
        </a:ln>
        <a:effectLst/>
      </c:spPr>
    </c:plotArea>
    <c:plotVisOnly val="1"/>
    <c:dispBlanksAs val="gap"/>
    <c:showDLblsOverMax val="0"/>
    <c:extLst>
      <c:ext uri="{0b15fc19-7d7d-44ad-8c2d-2c3a37ce22c3}">
        <chartProps xmlns="https://web.wps.cn/et/2018/main" chartId="{4fcc2914-d8a7-44c2-92a1-4ae1932626d3}"/>
      </c:ext>
    </c:extLst>
  </c:chart>
  <c:spPr>
    <a:noFill/>
    <a:ln>
      <a:noFill/>
    </a:ln>
    <a:effectLst/>
  </c:spPr>
  <c:txPr>
    <a:bodyPr/>
    <a:lstStyle/>
    <a:p>
      <a:pPr>
        <a:defRPr lang="en-US">
          <a:latin typeface="Corbel" panose="020B05030202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124083627478E-2"/>
          <c:y val="6.9578801710589694E-2"/>
          <c:w val="0.93678160919540199"/>
          <c:h val="0.65743906180538603"/>
        </c:manualLayout>
      </c:layout>
      <c:barChart>
        <c:barDir val="col"/>
        <c:grouping val="clustered"/>
        <c:varyColors val="0"/>
        <c:ser>
          <c:idx val="0"/>
          <c:order val="0"/>
          <c:tx>
            <c:strRef>
              <c:f>Sheet1!$B$1</c:f>
              <c:strCache>
                <c:ptCount val="1"/>
                <c:pt idx="0">
                  <c:v>Performance</c:v>
                </c:pt>
              </c:strCache>
            </c:strRef>
          </c:tx>
          <c:spPr>
            <a:solidFill>
              <a:srgbClr val="FF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0-AD5B-4886-85D2-7A4399D7CB31}"/>
              </c:ext>
            </c:extLst>
          </c:dPt>
          <c:dPt>
            <c:idx val="1"/>
            <c:invertIfNegative val="0"/>
            <c:bubble3D val="0"/>
            <c:spPr>
              <a:solidFill>
                <a:srgbClr val="002060"/>
              </a:solidFill>
              <a:ln>
                <a:noFill/>
              </a:ln>
              <a:effectLst/>
            </c:spPr>
            <c:extLst>
              <c:ext xmlns:c16="http://schemas.microsoft.com/office/drawing/2014/chart" uri="{C3380CC4-5D6E-409C-BE32-E72D297353CC}">
                <c16:uniqueId val="{00000001-AD5B-4886-85D2-7A4399D7CB31}"/>
              </c:ext>
            </c:extLst>
          </c:dPt>
          <c:dPt>
            <c:idx val="2"/>
            <c:invertIfNegative val="0"/>
            <c:bubble3D val="0"/>
            <c:spPr>
              <a:solidFill>
                <a:srgbClr val="002060"/>
              </a:solidFill>
              <a:ln>
                <a:noFill/>
              </a:ln>
              <a:effectLst/>
            </c:spPr>
            <c:extLst>
              <c:ext xmlns:c16="http://schemas.microsoft.com/office/drawing/2014/chart" uri="{C3380CC4-5D6E-409C-BE32-E72D297353CC}">
                <c16:uniqueId val="{00000003-AD5B-4886-85D2-7A4399D7CB31}"/>
              </c:ext>
            </c:extLst>
          </c:dPt>
          <c:dPt>
            <c:idx val="3"/>
            <c:invertIfNegative val="0"/>
            <c:bubble3D val="0"/>
            <c:spPr>
              <a:solidFill>
                <a:srgbClr val="002060"/>
              </a:solidFill>
              <a:ln>
                <a:noFill/>
              </a:ln>
              <a:effectLst/>
            </c:spPr>
            <c:extLst>
              <c:ext xmlns:c16="http://schemas.microsoft.com/office/drawing/2014/chart" uri="{C3380CC4-5D6E-409C-BE32-E72D297353CC}">
                <c16:uniqueId val="{00000005-AD5B-4886-85D2-7A4399D7CB31}"/>
              </c:ext>
            </c:extLst>
          </c:dPt>
          <c:dPt>
            <c:idx val="4"/>
            <c:invertIfNegative val="0"/>
            <c:bubble3D val="0"/>
            <c:spPr>
              <a:solidFill>
                <a:srgbClr val="002060"/>
              </a:solidFill>
              <a:ln>
                <a:noFill/>
              </a:ln>
              <a:effectLst/>
            </c:spPr>
            <c:extLst>
              <c:ext xmlns:c16="http://schemas.microsoft.com/office/drawing/2014/chart" uri="{C3380CC4-5D6E-409C-BE32-E72D297353CC}">
                <c16:uniqueId val="{00000007-AD5B-4886-85D2-7A4399D7CB31}"/>
              </c:ext>
            </c:extLst>
          </c:dPt>
          <c:dPt>
            <c:idx val="5"/>
            <c:invertIfNegative val="0"/>
            <c:bubble3D val="0"/>
            <c:extLst>
              <c:ext xmlns:c16="http://schemas.microsoft.com/office/drawing/2014/chart" uri="{C3380CC4-5D6E-409C-BE32-E72D297353CC}">
                <c16:uniqueId val="{00000009-AD5B-4886-85D2-7A4399D7CB31}"/>
              </c:ext>
            </c:extLst>
          </c:dPt>
          <c:dLbls>
            <c:spPr>
              <a:noFill/>
              <a:ln>
                <a:noFill/>
              </a:ln>
              <a:effectLst/>
            </c:spPr>
            <c:txPr>
              <a:bodyPr rot="0" spcFirstLastPara="0" vertOverflow="ellipsis" vert="horz" wrap="square" lIns="38100" tIns="19050" rIns="38100" bIns="19050"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NGX Industrial goods</c:v>
                </c:pt>
                <c:pt idx="1">
                  <c:v>NGX Banking</c:v>
                </c:pt>
                <c:pt idx="2">
                  <c:v>NGX Pension</c:v>
                </c:pt>
                <c:pt idx="3">
                  <c:v>NGX Consumer Good</c:v>
                </c:pt>
                <c:pt idx="4">
                  <c:v>NGX Insurance</c:v>
                </c:pt>
                <c:pt idx="5">
                  <c:v>NGX Oil/Gas</c:v>
                </c:pt>
              </c:strCache>
            </c:strRef>
          </c:cat>
          <c:val>
            <c:numRef>
              <c:f>Sheet1!$B$2:$B$7</c:f>
              <c:numCache>
                <c:formatCode>0.00%</c:formatCode>
                <c:ptCount val="6"/>
                <c:pt idx="0">
                  <c:v>7.3800000000000004E-2</c:v>
                </c:pt>
                <c:pt idx="1">
                  <c:v>3.2000000000000001E-2</c:v>
                </c:pt>
                <c:pt idx="2">
                  <c:v>2.35E-2</c:v>
                </c:pt>
                <c:pt idx="3">
                  <c:v>1.5599999999999999E-2</c:v>
                </c:pt>
                <c:pt idx="4">
                  <c:v>1.4800000000000001E-2</c:v>
                </c:pt>
                <c:pt idx="5">
                  <c:v>-5.7000000000000002E-3</c:v>
                </c:pt>
              </c:numCache>
            </c:numRef>
          </c:val>
          <c:extLst>
            <c:ext xmlns:c16="http://schemas.microsoft.com/office/drawing/2014/chart" uri="{C3380CC4-5D6E-409C-BE32-E72D297353CC}">
              <c16:uniqueId val="{0000000A-AD5B-4886-85D2-7A4399D7CB31}"/>
            </c:ext>
          </c:extLst>
        </c:ser>
        <c:dLbls>
          <c:showLegendKey val="0"/>
          <c:showVal val="1"/>
          <c:showCatName val="0"/>
          <c:showSerName val="0"/>
          <c:showPercent val="0"/>
          <c:showBubbleSize val="0"/>
        </c:dLbls>
        <c:gapWidth val="59"/>
        <c:overlap val="-44"/>
        <c:axId val="214510176"/>
        <c:axId val="1325145344"/>
      </c:barChart>
      <c:catAx>
        <c:axId val="214510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en-GB" sz="1000" b="1" i="0" u="none" strike="noStrike" kern="1200" baseline="0">
                <a:solidFill>
                  <a:schemeClr val="tx1"/>
                </a:solidFill>
                <a:latin typeface="Corbel" panose="020B0503020204020204" pitchFamily="34" charset="0"/>
                <a:ea typeface="+mn-ea"/>
                <a:cs typeface="+mn-cs"/>
              </a:defRPr>
            </a:pPr>
            <a:endParaRPr lang="en-US"/>
          </a:p>
        </c:txPr>
        <c:crossAx val="1325145344"/>
        <c:crosses val="autoZero"/>
        <c:auto val="1"/>
        <c:lblAlgn val="ctr"/>
        <c:lblOffset val="100"/>
        <c:noMultiLvlLbl val="0"/>
      </c:catAx>
      <c:valAx>
        <c:axId val="1325145344"/>
        <c:scaling>
          <c:orientation val="minMax"/>
        </c:scaling>
        <c:delete val="1"/>
        <c:axPos val="l"/>
        <c:numFmt formatCode="0.00%" sourceLinked="1"/>
        <c:majorTickMark val="none"/>
        <c:minorTickMark val="none"/>
        <c:tickLblPos val="nextTo"/>
        <c:crossAx val="214510176"/>
        <c:crosses val="autoZero"/>
        <c:crossBetween val="between"/>
      </c:valAx>
      <c:spPr>
        <a:noFill/>
        <a:ln>
          <a:noFill/>
        </a:ln>
        <a:effectLst/>
      </c:spPr>
    </c:plotArea>
    <c:plotVisOnly val="1"/>
    <c:dispBlanksAs val="gap"/>
    <c:showDLblsOverMax val="0"/>
    <c:extLst>
      <c:ext uri="{0b15fc19-7d7d-44ad-8c2d-2c3a37ce22c3}">
        <chartProps xmlns="https://web.wps.cn/et/2018/main" chartId="{bbb52ce5-830b-471c-891b-cba0d99dadde}"/>
      </c:ext>
    </c:extLst>
  </c:chart>
  <c:spPr>
    <a:noFill/>
    <a:ln>
      <a:noFill/>
    </a:ln>
    <a:effectLst/>
  </c:spPr>
  <c:txPr>
    <a:bodyPr anchor="ctr" anchorCtr="0"/>
    <a:lstStyle/>
    <a:p>
      <a:pPr>
        <a:defRPr lang="en-GB">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057900" y="0"/>
            <a:ext cx="4632325" cy="382588"/>
          </a:xfrm>
          <a:prstGeom prst="rect">
            <a:avLst/>
          </a:prstGeom>
        </p:spPr>
        <p:txBody>
          <a:bodyPr vert="horz" lIns="91440" tIns="45720" rIns="91440" bIns="45720" rtlCol="0"/>
          <a:lstStyle>
            <a:lvl1pPr algn="r">
              <a:defRPr sz="1200"/>
            </a:lvl1pPr>
          </a:lstStyle>
          <a:p>
            <a:fld id="{03598190-4AA2-4802-A8A4-E52996F9F854}" type="datetimeFigureOut">
              <a:rPr lang="en-US" smtClean="0"/>
              <a:t>12/7/2025</a:t>
            </a:fld>
            <a:endParaRPr lang="en-US"/>
          </a:p>
        </p:txBody>
      </p:sp>
      <p:sp>
        <p:nvSpPr>
          <p:cNvPr id="4" name="Footer Placeholder 3"/>
          <p:cNvSpPr>
            <a:spLocks noGrp="1"/>
          </p:cNvSpPr>
          <p:nvPr>
            <p:ph type="ftr" sz="quarter" idx="2"/>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057900" y="7256463"/>
            <a:ext cx="4632325" cy="382587"/>
          </a:xfrm>
          <a:prstGeom prst="rect">
            <a:avLst/>
          </a:prstGeom>
        </p:spPr>
        <p:txBody>
          <a:bodyPr vert="horz" lIns="91440" tIns="45720" rIns="91440" bIns="45720" rtlCol="0" anchor="b"/>
          <a:lstStyle>
            <a:lvl1pPr algn="r">
              <a:defRPr sz="1200"/>
            </a:lvl1pPr>
          </a:lstStyle>
          <a:p>
            <a:fld id="{8818EB7C-2F99-40C0-A8B4-7E880B0D302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825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82588"/>
          </a:xfrm>
          <a:prstGeom prst="rect">
            <a:avLst/>
          </a:prstGeom>
        </p:spPr>
        <p:txBody>
          <a:bodyPr vert="horz" lIns="91440" tIns="45720" rIns="91440" bIns="45720" rtlCol="0"/>
          <a:lstStyle>
            <a:lvl1pPr algn="r">
              <a:defRPr sz="1200"/>
            </a:lvl1pPr>
          </a:lstStyle>
          <a:p>
            <a:fld id="{50C06D18-1F54-404B-9F28-D3877FC25039}" type="datetimeFigureOut">
              <a:rPr lang="en-US" smtClean="0"/>
              <a:t>12/7/2025</a:t>
            </a:fld>
            <a:endParaRPr lang="en-US"/>
          </a:p>
        </p:txBody>
      </p:sp>
      <p:sp>
        <p:nvSpPr>
          <p:cNvPr id="4" name="Slide Image Placeholder 3"/>
          <p:cNvSpPr>
            <a:spLocks noGrp="1" noRot="1" noChangeAspect="1"/>
          </p:cNvSpPr>
          <p:nvPr>
            <p:ph type="sldImg" idx="2"/>
          </p:nvPr>
        </p:nvSpPr>
        <p:spPr>
          <a:xfrm>
            <a:off x="3541713" y="955675"/>
            <a:ext cx="3609975" cy="2578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76650"/>
            <a:ext cx="8553450" cy="30083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56463"/>
            <a:ext cx="4633913" cy="3825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256463"/>
            <a:ext cx="4632325" cy="382587"/>
          </a:xfrm>
          <a:prstGeom prst="rect">
            <a:avLst/>
          </a:prstGeom>
        </p:spPr>
        <p:txBody>
          <a:bodyPr vert="horz" lIns="91440" tIns="45720" rIns="91440" bIns="45720" rtlCol="0" anchor="b"/>
          <a:lstStyle>
            <a:lvl1pPr algn="r">
              <a:defRPr sz="1200"/>
            </a:lvl1pPr>
          </a:lstStyle>
          <a:p>
            <a:fld id="{45164F5B-CC76-4FDC-99F1-60EA0EAF4F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4</a:t>
            </a:fld>
            <a:endParaRPr lang="en-US"/>
          </a:p>
        </p:txBody>
      </p:sp>
    </p:spTree>
    <p:extLst>
      <p:ext uri="{BB962C8B-B14F-4D97-AF65-F5344CB8AC3E}">
        <p14:creationId xmlns:p14="http://schemas.microsoft.com/office/powerpoint/2010/main" val="212002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3AA3-E753-846C-26CA-E416E60FF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2F0F8-57EA-3DAE-2AD6-B3EF9A4767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E56B9F-491C-FCDB-170A-F7DCAC0A1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0BFA2-1978-87D9-68E8-EB8E706ECE08}"/>
              </a:ext>
            </a:extLst>
          </p:cNvPr>
          <p:cNvSpPr>
            <a:spLocks noGrp="1"/>
          </p:cNvSpPr>
          <p:nvPr>
            <p:ph type="sldNum" sz="quarter" idx="5"/>
          </p:nvPr>
        </p:nvSpPr>
        <p:spPr/>
        <p:txBody>
          <a:bodyPr/>
          <a:lstStyle/>
          <a:p>
            <a:fld id="{45164F5B-CC76-4FDC-99F1-60EA0EAF4F06}" type="slidenum">
              <a:rPr lang="en-US" smtClean="0"/>
              <a:t>8</a:t>
            </a:fld>
            <a:endParaRPr lang="en-US"/>
          </a:p>
        </p:txBody>
      </p:sp>
    </p:spTree>
    <p:extLst>
      <p:ext uri="{BB962C8B-B14F-4D97-AF65-F5344CB8AC3E}">
        <p14:creationId xmlns:p14="http://schemas.microsoft.com/office/powerpoint/2010/main" val="182292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64F5B-CC76-4FDC-99F1-60EA0EAF4F06}"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78F4-95B4-A913-E354-EA5C47DB8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AF7DC-DD6D-D43E-6FCD-F1C6B29B03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2C7D89-DD5C-037A-F73A-1B95E1E039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2C931-E401-7864-C442-2A652C55A8A7}"/>
              </a:ext>
            </a:extLst>
          </p:cNvPr>
          <p:cNvSpPr>
            <a:spLocks noGrp="1"/>
          </p:cNvSpPr>
          <p:nvPr>
            <p:ph type="sldNum" sz="quarter" idx="5"/>
          </p:nvPr>
        </p:nvSpPr>
        <p:spPr/>
        <p:txBody>
          <a:bodyPr/>
          <a:lstStyle/>
          <a:p>
            <a:fld id="{45164F5B-CC76-4FDC-99F1-60EA0EAF4F06}" type="slidenum">
              <a:rPr lang="en-US" smtClean="0"/>
              <a:t>10</a:t>
            </a:fld>
            <a:endParaRPr lang="en-US"/>
          </a:p>
        </p:txBody>
      </p:sp>
    </p:spTree>
    <p:extLst>
      <p:ext uri="{BB962C8B-B14F-4D97-AF65-F5344CB8AC3E}">
        <p14:creationId xmlns:p14="http://schemas.microsoft.com/office/powerpoint/2010/main" val="294037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sz="1100" dirty="0">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45164F5B-CC76-4FDC-99F1-60EA0EAF4F06}"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7"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bg object 16"/>
          <p:cNvPicPr/>
          <p:nvPr/>
        </p:nvPicPr>
        <p:blipFill>
          <a:blip r:embed="rId3" cstate="print"/>
          <a:stretch>
            <a:fillRect/>
          </a:stretch>
        </p:blipFill>
        <p:spPr>
          <a:xfrm>
            <a:off x="12700" y="0"/>
            <a:ext cx="10680445" cy="7614671"/>
          </a:xfrm>
          <a:prstGeom prst="rect">
            <a:avLst/>
          </a:prstGeom>
        </p:spPr>
      </p:pic>
      <p:sp>
        <p:nvSpPr>
          <p:cNvPr id="2" name="Holder 2"/>
          <p:cNvSpPr>
            <a:spLocks noGrp="1"/>
          </p:cNvSpPr>
          <p:nvPr>
            <p:ph type="ctrTitle"/>
          </p:nvPr>
        </p:nvSpPr>
        <p:spPr>
          <a:xfrm>
            <a:off x="558825" y="1547019"/>
            <a:ext cx="9575749" cy="429894"/>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p>
        </p:txBody>
      </p:sp>
      <p:sp>
        <p:nvSpPr>
          <p:cNvPr id="3" name="Holder 3"/>
          <p:cNvSpPr>
            <a:spLocks noGrp="1"/>
          </p:cNvSpPr>
          <p:nvPr>
            <p:ph type="subTitle" idx="4"/>
          </p:nvPr>
        </p:nvSpPr>
        <p:spPr>
          <a:xfrm>
            <a:off x="1604010" y="4277868"/>
            <a:ext cx="7485380" cy="1909762"/>
          </a:xfrm>
          <a:prstGeom prst="rect">
            <a:avLst/>
          </a:prstGeom>
        </p:spPr>
        <p:txBody>
          <a:bodyPr wrap="square" lIns="0" tIns="0" rIns="0" bIns="0">
            <a:spAutoFit/>
          </a:bodyPr>
          <a:lstStyle>
            <a:lvl1pPr>
              <a:defRPr/>
            </a:lvl1pPr>
          </a:lstStyle>
          <a:p>
            <a:r>
              <a:rPr lang="en-US"/>
              <a:t>Click to edit Master subtitle style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object 3"/>
          <p:cNvPicPr/>
          <p:nvPr userDrawn="1"/>
        </p:nvPicPr>
        <p:blipFill>
          <a:blip r:embed="rId2" cstate="print"/>
          <a:stretch>
            <a:fillRect/>
          </a:stretch>
        </p:blipFill>
        <p:spPr>
          <a:xfrm>
            <a:off x="0" y="-3429"/>
            <a:ext cx="10693145" cy="7632954"/>
          </a:xfrm>
          <a:prstGeom prst="rect">
            <a:avLst/>
          </a:prstGeom>
        </p:spPr>
      </p:pic>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type="body" idx="1"/>
          </p:nvPr>
        </p:nvSpPr>
        <p:spPr/>
        <p:txBody>
          <a:bodyPr lIns="0" tIns="0" rIns="0" bIns="0"/>
          <a:lstStyle>
            <a:lvl1pPr>
              <a:defRPr/>
            </a:lvl1pPr>
          </a:lstStyle>
          <a:p>
            <a:pPr lvl="0"/>
            <a:r>
              <a:rPr lang="en-US"/>
              <a:t>Click to edit Master text styles</a:t>
            </a:r>
          </a:p>
        </p:txBody>
      </p:sp>
      <p:sp>
        <p:nvSpPr>
          <p:cNvPr id="4" name="Holder 4"/>
          <p:cNvSpPr>
            <a:spLocks noGrp="1"/>
          </p:cNvSpPr>
          <p:nvPr>
            <p:ph type="ftr" sz="quarter" idx="5"/>
          </p:nvPr>
        </p:nvSpPr>
        <p:spPr>
          <a:xfrm>
            <a:off x="3635756" y="7104316"/>
            <a:ext cx="3421888" cy="276999"/>
          </a:xfrm>
        </p:spPr>
        <p:txBody>
          <a:bodyPr lIns="0" tIns="0" rIns="0" bIns="0"/>
          <a:lstStyle>
            <a:lvl1pPr algn="ctr">
              <a:defRPr b="1">
                <a:solidFill>
                  <a:srgbClr val="002060"/>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6" name="Holder 6"/>
          <p:cNvSpPr>
            <a:spLocks noGrp="1"/>
          </p:cNvSpPr>
          <p:nvPr>
            <p:ph type="sldNum" sz="quarter" idx="7"/>
          </p:nvPr>
        </p:nvSpPr>
        <p:spPr>
          <a:xfrm>
            <a:off x="7699248" y="7104316"/>
            <a:ext cx="2459482" cy="276999"/>
          </a:xfrm>
        </p:spPr>
        <p:txBody>
          <a:bodyPr lIns="0" tIns="0" rIns="0" bIns="0"/>
          <a:lstStyle>
            <a:lvl1pPr algn="r">
              <a:defRPr>
                <a:solidFill>
                  <a:srgbClr val="002060"/>
                </a:solidFill>
              </a:defRPr>
            </a:lvl1pPr>
          </a:lstStyle>
          <a:p>
            <a:fld id="{B6F15528-21DE-4FAA-801E-634DDDAF4B2B}" type="slidenum">
              <a:rPr lang="en-US" smtClean="0"/>
              <a:t>‹#›</a:t>
            </a:fld>
            <a:endParaRPr lang="en-US"/>
          </a:p>
        </p:txBody>
      </p:sp>
      <p:pic>
        <p:nvPicPr>
          <p:cNvPr id="9" name="Picture 8"/>
          <p:cNvPicPr>
            <a:picLocks noChangeAspect="1"/>
          </p:cNvPicPr>
          <p:nvPr userDrawn="1"/>
        </p:nvPicPr>
        <p:blipFill rotWithShape="1">
          <a:blip r:embed="rId3"/>
          <a:srcRect l="21653" t="28188" r="44872" b="32164"/>
          <a:stretch>
            <a:fillRect/>
          </a:stretch>
        </p:blipFill>
        <p:spPr bwMode="auto">
          <a:xfrm>
            <a:off x="9398001" y="6749534"/>
            <a:ext cx="1282700" cy="854591"/>
          </a:xfrm>
          <a:prstGeom prst="rect">
            <a:avLst/>
          </a:prstGeom>
          <a:solidFill>
            <a:schemeClr val="bg1"/>
          </a:solid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r>
              <a:rPr lang="en-US"/>
              <a:t>Click to edit Master title style</a:t>
            </a:r>
          </a:p>
        </p:txBody>
      </p:sp>
      <p:sp>
        <p:nvSpPr>
          <p:cNvPr id="3" name="Holder 3"/>
          <p:cNvSpPr>
            <a:spLocks noGrp="1"/>
          </p:cNvSpPr>
          <p:nvPr>
            <p:ph sz="half" idx="2"/>
          </p:nvPr>
        </p:nvSpPr>
        <p:spPr>
          <a:xfrm>
            <a:off x="534670"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5507101" y="1756981"/>
            <a:ext cx="4651629" cy="5041773"/>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pic>
        <p:nvPicPr>
          <p:cNvPr id="8" name="object 3"/>
          <p:cNvPicPr/>
          <p:nvPr userDrawn="1"/>
        </p:nvPicPr>
        <p:blipFill>
          <a:blip r:embed="rId2" cstate="print"/>
          <a:stretch>
            <a:fillRect/>
          </a:stretch>
        </p:blipFill>
        <p:spPr>
          <a:xfrm>
            <a:off x="0" y="-3429"/>
            <a:ext cx="10693145" cy="7632954"/>
          </a:xfrm>
          <a:prstGeom prst="rect">
            <a:avLst/>
          </a:prstGeom>
        </p:spPr>
      </p:pic>
      <p:pic>
        <p:nvPicPr>
          <p:cNvPr id="9" name="Picture 8"/>
          <p:cNvPicPr>
            <a:picLocks noChangeAspect="1"/>
          </p:cNvPicPr>
          <p:nvPr userDrawn="1"/>
        </p:nvPicPr>
        <p:blipFill rotWithShape="1">
          <a:blip r:embed="rId3"/>
          <a:srcRect l="21653" t="28188" r="44872" b="32164"/>
          <a:stretch>
            <a:fillRect/>
          </a:stretch>
        </p:blipFill>
        <p:spPr bwMode="auto">
          <a:xfrm>
            <a:off x="9568063" y="6862837"/>
            <a:ext cx="1112637" cy="741288"/>
          </a:xfrm>
          <a:prstGeom prst="rect">
            <a:avLst/>
          </a:prstGeom>
          <a:solidFill>
            <a:schemeClr val="bg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66" b="2565"/>
          <a:stretch>
            <a:fillRect/>
          </a:stretch>
        </p:blipFill>
        <p:spPr bwMode="auto">
          <a:xfrm>
            <a:off x="0" y="-219075"/>
            <a:ext cx="10693400" cy="7829549"/>
          </a:xfrm>
          <a:prstGeom prst="rect">
            <a:avLst/>
          </a:prstGeom>
          <a:noFill/>
          <a:ln>
            <a:noFill/>
          </a:ln>
        </p:spPr>
      </p:pic>
      <p:sp>
        <p:nvSpPr>
          <p:cNvPr id="9" name="Rectangle 8"/>
          <p:cNvSpPr/>
          <p:nvPr userDrawn="1"/>
        </p:nvSpPr>
        <p:spPr>
          <a:xfrm>
            <a:off x="221481" y="2986028"/>
            <a:ext cx="4515617" cy="2656934"/>
          </a:xfrm>
          <a:prstGeom prst="rect">
            <a:avLst/>
          </a:prstGeom>
          <a:solidFill>
            <a:schemeClr val="accent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rot="5400000">
            <a:off x="1634133" y="4145562"/>
            <a:ext cx="1468829" cy="4737099"/>
            <a:chOff x="1880553" y="1184159"/>
            <a:chExt cx="3347050" cy="5112000"/>
          </a:xfrm>
        </p:grpSpPr>
        <p:cxnSp>
          <p:nvCxnSpPr>
            <p:cNvPr id="11" name="Straight Connector 10"/>
            <p:cNvCxnSpPr/>
            <p:nvPr/>
          </p:nvCxnSpPr>
          <p:spPr>
            <a:xfrm>
              <a:off x="1880554" y="1184159"/>
              <a:ext cx="3347049"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675447"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671603" y="3740159"/>
              <a:ext cx="5112000"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grpSp>
      <p:sp>
        <p:nvSpPr>
          <p:cNvPr id="14" name="TextBox 13"/>
          <p:cNvSpPr txBox="1"/>
          <p:nvPr userDrawn="1"/>
        </p:nvSpPr>
        <p:spPr>
          <a:xfrm>
            <a:off x="707363" y="5981726"/>
            <a:ext cx="1867868" cy="369332"/>
          </a:xfrm>
          <a:prstGeom prst="rect">
            <a:avLst/>
          </a:prstGeom>
          <a:noFill/>
        </p:spPr>
        <p:txBody>
          <a:bodyPr wrap="square" rtlCol="0">
            <a:spAutoFit/>
          </a:bodyPr>
          <a:lstStyle/>
          <a:p>
            <a:r>
              <a:rPr lang="en-GB" dirty="0">
                <a:solidFill>
                  <a:srgbClr val="FFC000"/>
                </a:solidFill>
                <a:latin typeface="Corbel" panose="020B0503020204020204" pitchFamily="34" charset="0"/>
              </a:rPr>
              <a:t>PREPARED BY: </a:t>
            </a:r>
            <a:endParaRPr lang="en-US" dirty="0">
              <a:solidFill>
                <a:srgbClr val="FFC000"/>
              </a:solidFill>
              <a:latin typeface="Corbel" panose="020B0503020204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8"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
        <p:nvSpPr>
          <p:cNvPr id="5" name="Holder 4"/>
          <p:cNvSpPr txBox="1"/>
          <p:nvPr userDrawn="1"/>
        </p:nvSpPr>
        <p:spPr>
          <a:xfrm>
            <a:off x="7851648" y="7256716"/>
            <a:ext cx="2459482" cy="38195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pic>
        <p:nvPicPr>
          <p:cNvPr id="6" name="object 3"/>
          <p:cNvPicPr/>
          <p:nvPr userDrawn="1"/>
        </p:nvPicPr>
        <p:blipFill>
          <a:blip r:embed="rId3" cstate="print"/>
          <a:stretch>
            <a:fillRect/>
          </a:stretch>
        </p:blipFill>
        <p:spPr>
          <a:xfrm>
            <a:off x="0" y="-3429"/>
            <a:ext cx="10693145" cy="7632954"/>
          </a:xfrm>
          <a:prstGeom prst="rect">
            <a:avLst/>
          </a:prstGeom>
        </p:spPr>
      </p:pic>
      <p:pic>
        <p:nvPicPr>
          <p:cNvPr id="7" name="Picture 6"/>
          <p:cNvPicPr>
            <a:picLocks noChangeAspect="1"/>
          </p:cNvPicPr>
          <p:nvPr userDrawn="1"/>
        </p:nvPicPr>
        <p:blipFill rotWithShape="1">
          <a:blip r:embed="rId4"/>
          <a:srcRect l="21653" t="28188" r="44872" b="32164"/>
          <a:stretch>
            <a:fillRect/>
          </a:stretch>
        </p:blipFill>
        <p:spPr bwMode="auto">
          <a:xfrm>
            <a:off x="9568063" y="6862837"/>
            <a:ext cx="1112637" cy="741288"/>
          </a:xfrm>
          <a:prstGeom prst="rect">
            <a:avLst/>
          </a:prstGeom>
          <a:solidFill>
            <a:schemeClr val="bg1"/>
          </a:solidFill>
          <a:ln>
            <a:noFill/>
          </a:ln>
        </p:spPr>
      </p:pic>
      <p:sp>
        <p:nvSpPr>
          <p:cNvPr id="9" name="Holder 6"/>
          <p:cNvSpPr txBox="1"/>
          <p:nvPr userDrawn="1"/>
        </p:nvSpPr>
        <p:spPr>
          <a:xfrm>
            <a:off x="4116959" y="7324725"/>
            <a:ext cx="2459482" cy="215444"/>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400" b="1" smtClean="0">
                <a:latin typeface="Corbel" panose="020B0503020204020204" pitchFamily="34" charset="0"/>
              </a:rPr>
              <a:t>‹#›</a:t>
            </a:fld>
            <a:endParaRPr lang="en-US" sz="1400" b="1">
              <a:latin typeface="Corbel" panose="020B05030202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5562"/>
            <a:ext cx="9624060" cy="122224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56981"/>
            <a:ext cx="9624060" cy="50417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104316"/>
            <a:ext cx="3421888" cy="38195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104316"/>
            <a:ext cx="2459482" cy="38195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12/7/2025</a:t>
            </a:fld>
            <a:endParaRPr lang="en-US"/>
          </a:p>
        </p:txBody>
      </p:sp>
      <p:sp>
        <p:nvSpPr>
          <p:cNvPr id="6" name="Holder 6"/>
          <p:cNvSpPr>
            <a:spLocks noGrp="1"/>
          </p:cNvSpPr>
          <p:nvPr>
            <p:ph type="sldNum" sz="quarter" idx="7"/>
          </p:nvPr>
        </p:nvSpPr>
        <p:spPr>
          <a:xfrm>
            <a:off x="7699248" y="7104316"/>
            <a:ext cx="2459482" cy="38195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chart" Target="../charts/chart4.xml"/><Relationship Id="rId7" Type="http://schemas.openxmlformats.org/officeDocument/2006/relationships/chart" Target="../charts/chart5.xml"/><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2.png"/><Relationship Id="rId5" Type="http://schemas.microsoft.com/office/2007/relationships/hdphoto" Target="../media/hdphoto3.wdp"/><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www.wealthbridg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hart" Target="../charts/chart2.xml"/><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53" t="28188" r="44872" b="32164"/>
          <a:stretch>
            <a:fillRect/>
          </a:stretch>
        </p:blipFill>
        <p:spPr bwMode="auto">
          <a:xfrm>
            <a:off x="2423186" y="5887386"/>
            <a:ext cx="965723" cy="64340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224287" y="3899140"/>
            <a:ext cx="4192438" cy="830997"/>
          </a:xfrm>
          <a:prstGeom prst="rect">
            <a:avLst/>
          </a:prstGeom>
          <a:noFill/>
        </p:spPr>
        <p:txBody>
          <a:bodyPr wrap="square" rtlCol="0">
            <a:spAutoFit/>
          </a:bodyPr>
          <a:lstStyle/>
          <a:p>
            <a:pPr algn="ctr"/>
            <a:r>
              <a:rPr lang="en-GB" sz="2400" b="1" dirty="0">
                <a:solidFill>
                  <a:schemeClr val="bg1"/>
                </a:solidFill>
                <a:latin typeface="Corbel" panose="020B0503020204020204" pitchFamily="34" charset="0"/>
              </a:rPr>
              <a:t>WEEKLY </a:t>
            </a:r>
          </a:p>
          <a:p>
            <a:pPr algn="ctr"/>
            <a:r>
              <a:rPr lang="en-GB" sz="2400" b="1" dirty="0">
                <a:solidFill>
                  <a:schemeClr val="bg1"/>
                </a:solidFill>
                <a:latin typeface="Corbel" panose="020B0503020204020204" pitchFamily="34" charset="0"/>
              </a:rPr>
              <a:t>BRIEF</a:t>
            </a:r>
            <a:endParaRPr lang="en-US" sz="2400" b="1" dirty="0">
              <a:solidFill>
                <a:schemeClr val="bg1"/>
              </a:solidFill>
              <a:latin typeface="Corbel" panose="020B0503020204020204" pitchFamily="34" charset="0"/>
            </a:endParaRPr>
          </a:p>
        </p:txBody>
      </p:sp>
      <p:cxnSp>
        <p:nvCxnSpPr>
          <p:cNvPr id="4" name="Straight Connector 3"/>
          <p:cNvCxnSpPr/>
          <p:nvPr/>
        </p:nvCxnSpPr>
        <p:spPr>
          <a:xfrm>
            <a:off x="707363" y="488255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7363" y="3847380"/>
            <a:ext cx="32262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7500" y="4999594"/>
            <a:ext cx="4343399" cy="369332"/>
          </a:xfrm>
          <a:prstGeom prst="rect">
            <a:avLst/>
          </a:prstGeom>
          <a:solidFill>
            <a:schemeClr val="tx2">
              <a:lumMod val="50000"/>
            </a:schemeClr>
          </a:solidFill>
        </p:spPr>
        <p:txBody>
          <a:bodyPr wrap="square" rtlCol="0">
            <a:spAutoFit/>
          </a:bodyPr>
          <a:lstStyle/>
          <a:p>
            <a:pPr algn="ctr"/>
            <a:r>
              <a:rPr lang="en-GB" b="1" dirty="0">
                <a:solidFill>
                  <a:srgbClr val="FFC000"/>
                </a:solidFill>
                <a:latin typeface="Corbel" panose="020B0503020204020204" pitchFamily="34" charset="0"/>
              </a:rPr>
              <a:t>1st December – 5</a:t>
            </a:r>
            <a:r>
              <a:rPr lang="en-US" b="1" dirty="0" err="1">
                <a:solidFill>
                  <a:srgbClr val="FFC000"/>
                </a:solidFill>
                <a:latin typeface="Corbel" panose="020B0503020204020204" pitchFamily="34" charset="0"/>
              </a:rPr>
              <a:t>th</a:t>
            </a:r>
            <a:r>
              <a:rPr lang="en-US" b="1" dirty="0">
                <a:solidFill>
                  <a:srgbClr val="FFC000"/>
                </a:solidFill>
                <a:latin typeface="Corbel" panose="020B0503020204020204" pitchFamily="34" charset="0"/>
              </a:rPr>
              <a:t> </a:t>
            </a:r>
            <a:r>
              <a:rPr lang="en-GB" b="1" dirty="0">
                <a:solidFill>
                  <a:srgbClr val="FFC000"/>
                </a:solidFill>
                <a:latin typeface="Corbel" panose="020B0503020204020204" pitchFamily="34" charset="0"/>
              </a:rPr>
              <a:t>December 2025</a:t>
            </a:r>
            <a:endParaRPr lang="en-US" b="1" dirty="0">
              <a:solidFill>
                <a:srgbClr val="FFC000"/>
              </a:solidFill>
              <a:latin typeface="Corbel" panose="020B0503020204020204" pitchFamily="34" charset="0"/>
            </a:endParaRPr>
          </a:p>
        </p:txBody>
      </p:sp>
      <p:sp>
        <p:nvSpPr>
          <p:cNvPr id="7" name="TextBox 6"/>
          <p:cNvSpPr txBox="1"/>
          <p:nvPr/>
        </p:nvSpPr>
        <p:spPr>
          <a:xfrm>
            <a:off x="1536700" y="6599573"/>
            <a:ext cx="2802356" cy="646331"/>
          </a:xfrm>
          <a:prstGeom prst="rect">
            <a:avLst/>
          </a:prstGeom>
          <a:noFill/>
        </p:spPr>
        <p:txBody>
          <a:bodyPr wrap="square" rtlCol="0">
            <a:spAutoFit/>
          </a:bodyPr>
          <a:lstStyle/>
          <a:p>
            <a:pPr algn="ctr"/>
            <a:r>
              <a:rPr lang="en-US" b="1" dirty="0">
                <a:solidFill>
                  <a:schemeClr val="bg1"/>
                </a:solidFill>
                <a:latin typeface="Corbel" panose="020B0503020204020204" pitchFamily="34" charset="0"/>
              </a:rPr>
              <a:t>Wealthbridge Economic Advisory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3216-8EAF-AACC-98D4-46C69681064A}"/>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E92F2608-F80B-61BB-803A-03CA797E9C1C}"/>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10</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A61C2961-E3BB-FD1F-2B24-C92221D6C757}"/>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85FB4034-882A-7BBA-6B63-6AB0E902DFB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5FD2B514-9114-4D47-0D9D-5EA61CAD2039}"/>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a:extLst>
              <a:ext uri="{FF2B5EF4-FFF2-40B4-BE49-F238E27FC236}">
                <a16:creationId xmlns:a16="http://schemas.microsoft.com/office/drawing/2014/main" id="{F8B0B5EA-8E8E-B525-C11F-0C2BCDB54B4E}"/>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38916C4-AE5B-A699-BD2D-9683B3AFC62A}"/>
              </a:ext>
            </a:extLst>
          </p:cNvPr>
          <p:cNvSpPr/>
          <p:nvPr/>
        </p:nvSpPr>
        <p:spPr>
          <a:xfrm>
            <a:off x="202186" y="4206565"/>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err="1">
                <a:solidFill>
                  <a:srgbClr val="212529"/>
                </a:solidFill>
                <a:latin typeface="Corbel" panose="020B0503020204020204" pitchFamily="34" charset="0"/>
              </a:rPr>
              <a:t>FBNQuest</a:t>
            </a:r>
            <a:r>
              <a:rPr lang="en-US" altLang="en-US" sz="1600" b="1" dirty="0">
                <a:solidFill>
                  <a:srgbClr val="212529"/>
                </a:solidFill>
                <a:latin typeface="Corbel" panose="020B0503020204020204" pitchFamily="34" charset="0"/>
              </a:rPr>
              <a:t> vs </a:t>
            </a:r>
            <a:r>
              <a:rPr lang="en-US" altLang="en-US" sz="1600" b="1" dirty="0" err="1">
                <a:solidFill>
                  <a:srgbClr val="212529"/>
                </a:solidFill>
                <a:latin typeface="Corbel" panose="020B0503020204020204" pitchFamily="34" charset="0"/>
              </a:rPr>
              <a:t>Nestoil</a:t>
            </a:r>
            <a:r>
              <a:rPr lang="en-US" altLang="en-US" sz="1600" b="1" dirty="0">
                <a:solidFill>
                  <a:srgbClr val="212529"/>
                </a:solidFill>
                <a:latin typeface="Corbel" panose="020B0503020204020204" pitchFamily="34" charset="0"/>
              </a:rPr>
              <a:t>: Appeal Court adjourns receivership case over ‘legal representation controversy.’</a:t>
            </a:r>
          </a:p>
        </p:txBody>
      </p:sp>
      <p:sp>
        <p:nvSpPr>
          <p:cNvPr id="7" name="TextBox 6">
            <a:extLst>
              <a:ext uri="{FF2B5EF4-FFF2-40B4-BE49-F238E27FC236}">
                <a16:creationId xmlns:a16="http://schemas.microsoft.com/office/drawing/2014/main" id="{A52BCEDB-DFBD-425D-0E43-58BA1D3A1008}"/>
              </a:ext>
            </a:extLst>
          </p:cNvPr>
          <p:cNvSpPr txBox="1"/>
          <p:nvPr/>
        </p:nvSpPr>
        <p:spPr>
          <a:xfrm>
            <a:off x="2222500" y="4758511"/>
            <a:ext cx="8140847" cy="2185214"/>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The Court of Appeal in Lagos adjourned the high-profile receivership dispute involving </a:t>
            </a:r>
            <a:r>
              <a:rPr lang="en-US" altLang="en-US" sz="1400" b="0" i="0" dirty="0" err="1">
                <a:effectLst/>
                <a:latin typeface="Corbel" panose="020B0503020204020204" pitchFamily="34" charset="0"/>
              </a:rPr>
              <a:t>FBNQuest</a:t>
            </a:r>
            <a:r>
              <a:rPr lang="en-US" altLang="en-US" sz="1400" b="0" i="0" dirty="0">
                <a:effectLst/>
                <a:latin typeface="Corbel" panose="020B0503020204020204" pitchFamily="34" charset="0"/>
              </a:rPr>
              <a:t> Merchant Bank, First Trustees, </a:t>
            </a:r>
            <a:r>
              <a:rPr lang="en-US" altLang="en-US" sz="1400" b="0" i="0" dirty="0" err="1">
                <a:effectLst/>
                <a:latin typeface="Corbel" panose="020B0503020204020204" pitchFamily="34" charset="0"/>
              </a:rPr>
              <a:t>Nestoil</a:t>
            </a:r>
            <a:r>
              <a:rPr lang="en-US" altLang="en-US" sz="1400" b="0" i="0" dirty="0">
                <a:effectLst/>
                <a:latin typeface="Corbel" panose="020B0503020204020204" pitchFamily="34" charset="0"/>
              </a:rPr>
              <a:t>, and </a:t>
            </a:r>
            <a:r>
              <a:rPr lang="en-US" altLang="en-US" sz="1400" b="0" i="0" dirty="0" err="1">
                <a:effectLst/>
                <a:latin typeface="Corbel" panose="020B0503020204020204" pitchFamily="34" charset="0"/>
              </a:rPr>
              <a:t>Neconde</a:t>
            </a:r>
            <a:r>
              <a:rPr lang="en-US" altLang="en-US" sz="1400" b="0" i="0" dirty="0">
                <a:effectLst/>
                <a:latin typeface="Corbel" panose="020B0503020204020204" pitchFamily="34" charset="0"/>
              </a:rPr>
              <a:t> Energy to January 15, 2026, after a conflict arose over the </a:t>
            </a:r>
            <a:r>
              <a:rPr lang="en-US" altLang="en-US" sz="1400" b="0" i="0" dirty="0" err="1">
                <a:effectLst/>
                <a:latin typeface="Corbel" panose="020B0503020204020204" pitchFamily="34" charset="0"/>
              </a:rPr>
              <a:t>authorised</a:t>
            </a:r>
            <a:r>
              <a:rPr lang="en-US" altLang="en-US" sz="1400" b="0" i="0" dirty="0">
                <a:effectLst/>
                <a:latin typeface="Corbel" panose="020B0503020204020204" pitchFamily="34" charset="0"/>
              </a:rPr>
              <a:t> legal representation for the respondents.</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The adjournment follows an earlier ex </a:t>
            </a:r>
            <a:r>
              <a:rPr lang="en-US" altLang="en-US" sz="1400" b="0" i="0" dirty="0" err="1">
                <a:effectLst/>
                <a:latin typeface="Corbel" panose="020B0503020204020204" pitchFamily="34" charset="0"/>
              </a:rPr>
              <a:t>parte</a:t>
            </a:r>
            <a:r>
              <a:rPr lang="en-US" altLang="en-US" sz="1400" b="0" i="0" dirty="0">
                <a:effectLst/>
                <a:latin typeface="Corbel" panose="020B0503020204020204" pitchFamily="34" charset="0"/>
              </a:rPr>
              <a:t> order that temporarily barred </a:t>
            </a:r>
            <a:r>
              <a:rPr lang="en-US" altLang="en-US" sz="1400" b="0" i="0" dirty="0" err="1">
                <a:effectLst/>
                <a:latin typeface="Corbel" panose="020B0503020204020204" pitchFamily="34" charset="0"/>
              </a:rPr>
              <a:t>Nestoil</a:t>
            </a:r>
            <a:r>
              <a:rPr lang="en-US" altLang="en-US" sz="1400" b="0" i="0" dirty="0">
                <a:effectLst/>
                <a:latin typeface="Corbel" panose="020B0503020204020204" pitchFamily="34" charset="0"/>
              </a:rPr>
              <a:t> and </a:t>
            </a:r>
            <a:r>
              <a:rPr lang="en-US" altLang="en-US" sz="1400" b="0" i="0" dirty="0" err="1">
                <a:effectLst/>
                <a:latin typeface="Corbel" panose="020B0503020204020204" pitchFamily="34" charset="0"/>
              </a:rPr>
              <a:t>Neconde</a:t>
            </a:r>
            <a:r>
              <a:rPr lang="en-US" altLang="en-US" sz="1400" b="0" i="0" dirty="0">
                <a:effectLst/>
                <a:latin typeface="Corbel" panose="020B0503020204020204" pitchFamily="34" charset="0"/>
              </a:rPr>
              <a:t> from interfering with a court-appointed receiver over an alleged $1.01 billion debt, with multiple senior counsels now contesting representation and filing applications on change of counsel.</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The case, one of Nigeria’s largest commercial disputes involving liabilities exceeding N1 trillion, carries major implications for future debt-recovery and enforcement actions between financial institutions and large corporates.</a:t>
            </a:r>
          </a:p>
        </p:txBody>
      </p:sp>
      <p:pic>
        <p:nvPicPr>
          <p:cNvPr id="11" name="Picture 10">
            <a:extLst>
              <a:ext uri="{FF2B5EF4-FFF2-40B4-BE49-F238E27FC236}">
                <a16:creationId xmlns:a16="http://schemas.microsoft.com/office/drawing/2014/main" id="{22A9E143-1842-B157-CF01-383A718388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8837" y="4758511"/>
            <a:ext cx="1669886" cy="1669886"/>
          </a:xfrm>
          <a:prstGeom prst="rect">
            <a:avLst/>
          </a:prstGeom>
        </p:spPr>
      </p:pic>
      <p:sp>
        <p:nvSpPr>
          <p:cNvPr id="9" name="Rectangle 8">
            <a:extLst>
              <a:ext uri="{FF2B5EF4-FFF2-40B4-BE49-F238E27FC236}">
                <a16:creationId xmlns:a16="http://schemas.microsoft.com/office/drawing/2014/main" id="{7E8F1126-81E4-0145-D828-C3D17B091763}"/>
              </a:ext>
            </a:extLst>
          </p:cNvPr>
          <p:cNvSpPr/>
          <p:nvPr/>
        </p:nvSpPr>
        <p:spPr>
          <a:xfrm>
            <a:off x="154692" y="1506898"/>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Nigerian equities market reclaim N2.4 trillion after November’s N6.5 trillion crash </a:t>
            </a:r>
          </a:p>
        </p:txBody>
      </p:sp>
      <p:sp>
        <p:nvSpPr>
          <p:cNvPr id="5" name="TextBox 4">
            <a:extLst>
              <a:ext uri="{FF2B5EF4-FFF2-40B4-BE49-F238E27FC236}">
                <a16:creationId xmlns:a16="http://schemas.microsoft.com/office/drawing/2014/main" id="{BC1F3655-F820-0C17-5466-95F8C7101439}"/>
              </a:ext>
            </a:extLst>
          </p:cNvPr>
          <p:cNvSpPr txBox="1"/>
          <p:nvPr/>
        </p:nvSpPr>
        <p:spPr>
          <a:xfrm>
            <a:off x="2222500" y="1869704"/>
            <a:ext cx="8140847" cy="2339102"/>
          </a:xfrm>
          <a:prstGeom prst="rect">
            <a:avLst/>
          </a:prstGeom>
          <a:noFill/>
        </p:spPr>
        <p:txBody>
          <a:bodyPr wrap="square">
            <a:spAutoFit/>
          </a:bodyPr>
          <a:lstStyle/>
          <a:p>
            <a:pPr marL="285750" indent="-285750" algn="just">
              <a:spcAft>
                <a:spcPts val="1200"/>
              </a:spcAft>
              <a:buFont typeface="Wingdings" panose="05000000000000000000" pitchFamily="2" charset="2"/>
              <a:buChar char="q"/>
            </a:pPr>
            <a:r>
              <a:rPr lang="en-US" altLang="en-US" sz="1400" b="0" i="0" dirty="0">
                <a:effectLst/>
                <a:latin typeface="Corbel" panose="020B0503020204020204" pitchFamily="34" charset="0"/>
              </a:rPr>
              <a:t>Nigerian equities rebounded strongly in the first week of December, recovering N2.44 trillion after November’s steep losses, as renewed investor appetite pushed the All-Share Index up 2.45% to 147,040.08 points. </a:t>
            </a:r>
          </a:p>
          <a:p>
            <a:pPr marL="285750" indent="-285750" algn="just">
              <a:spcAft>
                <a:spcPts val="1200"/>
              </a:spcAft>
              <a:buFont typeface="Wingdings" panose="05000000000000000000" pitchFamily="2" charset="2"/>
              <a:buChar char="q"/>
            </a:pPr>
            <a:r>
              <a:rPr lang="en-US" altLang="en-US" sz="1400" b="0" i="0" dirty="0">
                <a:effectLst/>
                <a:latin typeface="Corbel" panose="020B0503020204020204" pitchFamily="34" charset="0"/>
              </a:rPr>
              <a:t>Trading activity was led by ICT and Financial Services stocks, with turnover rising to 6.62 billion shares worth N113.22 billion. E-</a:t>
            </a:r>
            <a:r>
              <a:rPr lang="en-US" altLang="en-US" sz="1400" b="0" i="0" dirty="0" err="1">
                <a:effectLst/>
                <a:latin typeface="Corbel" panose="020B0503020204020204" pitchFamily="34" charset="0"/>
              </a:rPr>
              <a:t>Tranzact</a:t>
            </a:r>
            <a:r>
              <a:rPr lang="en-US" altLang="en-US" sz="1400" b="0" i="0" dirty="0">
                <a:effectLst/>
                <a:latin typeface="Corbel" panose="020B0503020204020204" pitchFamily="34" charset="0"/>
              </a:rPr>
              <a:t>, Cornerstone Insurance, and Access Holdings dominated volumes, together accounting for over 73% of total market turnover.</a:t>
            </a:r>
          </a:p>
          <a:p>
            <a:pPr marL="285750" indent="-285750" algn="just">
              <a:spcAft>
                <a:spcPts val="1200"/>
              </a:spcAft>
              <a:buFont typeface="Wingdings" panose="05000000000000000000" pitchFamily="2" charset="2"/>
              <a:buChar char="q"/>
            </a:pPr>
            <a:r>
              <a:rPr lang="en-US" altLang="en-US" sz="1400" b="0" i="0" dirty="0">
                <a:effectLst/>
                <a:latin typeface="Corbel" panose="020B0503020204020204" pitchFamily="34" charset="0"/>
              </a:rPr>
              <a:t>Market breadth improved as more equities advanced across key indices, though Oil &amp; Gas and Commodity indices posted slight declines. The overall rebound helped stabilize sentiment heading into December after one of the heaviest monthly sell-offs in NGX history.</a:t>
            </a:r>
          </a:p>
        </p:txBody>
      </p:sp>
      <p:pic>
        <p:nvPicPr>
          <p:cNvPr id="13" name="Picture 12" descr="Coat of arms of Nigeria - Wikipedia">
            <a:extLst>
              <a:ext uri="{FF2B5EF4-FFF2-40B4-BE49-F238E27FC236}">
                <a16:creationId xmlns:a16="http://schemas.microsoft.com/office/drawing/2014/main" id="{DFEA09A3-16D9-5869-1E1E-3288E88636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42" y="2516979"/>
            <a:ext cx="1335438" cy="11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84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2275580567"/>
              </p:ext>
            </p:extLst>
          </p:nvPr>
        </p:nvGraphicFramePr>
        <p:xfrm>
          <a:off x="6271020" y="4832125"/>
          <a:ext cx="4142408" cy="2555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5444" y="1749165"/>
            <a:ext cx="6320456" cy="1477328"/>
          </a:xfrm>
          <a:prstGeom prst="rect">
            <a:avLst/>
          </a:prstGeom>
          <a:noFill/>
        </p:spPr>
        <p:txBody>
          <a:bodyPr wrap="square">
            <a:spAutoFit/>
          </a:bodyPr>
          <a:lstStyle/>
          <a:p>
            <a:pPr marL="285750" indent="-285750" algn="just">
              <a:buFont typeface="Wingdings" panose="05000000000000000000" pitchFamily="2" charset="2"/>
              <a:buChar char="Ø"/>
              <a:tabLst>
                <a:tab pos="2692400" algn="l"/>
              </a:tabLst>
            </a:pPr>
            <a:r>
              <a:rPr lang="en-GB" b="0" i="0" dirty="0">
                <a:effectLst/>
                <a:latin typeface="Corbel" panose="020B0503020204020204" pitchFamily="34" charset="0"/>
              </a:rPr>
              <a:t>Market Capitalisation: 	</a:t>
            </a:r>
            <a:r>
              <a:rPr lang="en-US" b="1" i="0" strike="dblStrike" dirty="0">
                <a:effectLst/>
                <a:latin typeface="Corbel" panose="020B0503020204020204" pitchFamily="34" charset="0"/>
              </a:rPr>
              <a:t>N</a:t>
            </a:r>
            <a:r>
              <a:rPr lang="en-US" b="1" dirty="0">
                <a:latin typeface="Corbel" panose="020B0503020204020204" pitchFamily="34" charset="0"/>
              </a:rPr>
              <a:t>93.722</a:t>
            </a:r>
            <a:r>
              <a:rPr lang="en-US" dirty="0">
                <a:latin typeface="Corbel" panose="020B0503020204020204" pitchFamily="34" charset="0"/>
              </a:rPr>
              <a:t> </a:t>
            </a:r>
            <a:r>
              <a:rPr lang="en-US" b="1" dirty="0" err="1">
                <a:latin typeface="Corbel" panose="020B0503020204020204" pitchFamily="34" charset="0"/>
              </a:rPr>
              <a:t>trn</a:t>
            </a:r>
            <a:r>
              <a:rPr lang="en-US" dirty="0">
                <a:latin typeface="Corbel" panose="020B0503020204020204" pitchFamily="34" charset="0"/>
              </a:rPr>
              <a:t> </a:t>
            </a:r>
            <a:r>
              <a:rPr lang="en-GB" b="1" i="0" dirty="0">
                <a:effectLst/>
                <a:latin typeface="Corbel" panose="020B0503020204020204" pitchFamily="34" charset="0"/>
              </a:rPr>
              <a:t>(</a:t>
            </a:r>
            <a:r>
              <a:rPr lang="en-US" b="1" dirty="0">
                <a:solidFill>
                  <a:srgbClr val="00B050"/>
                </a:solidFill>
                <a:latin typeface="Corbel" panose="020B0503020204020204" pitchFamily="34" charset="0"/>
                <a:sym typeface="Wingdings 3" panose="05040102010807070707" pitchFamily="18" charset="2"/>
              </a:rPr>
              <a:t></a:t>
            </a:r>
            <a:r>
              <a:rPr lang="en-US" b="1" dirty="0">
                <a:solidFill>
                  <a:schemeClr val="tx1"/>
                </a:solidFill>
                <a:effectLst/>
                <a:latin typeface="Corbel" panose="020B0503020204020204" pitchFamily="34" charset="0"/>
                <a:sym typeface="Wingdings 3" panose="05040102010807070707" pitchFamily="18" charset="2"/>
              </a:rPr>
              <a:t> 2.67</a:t>
            </a:r>
            <a:r>
              <a:rPr lang="en-US" b="1" dirty="0">
                <a:latin typeface="Corbel" panose="020B0503020204020204" pitchFamily="34" charset="0"/>
                <a:sym typeface="Wingdings 3" panose="05040102010807070707" pitchFamily="18" charset="2"/>
              </a:rPr>
              <a:t>%</a:t>
            </a:r>
            <a:r>
              <a:rPr lang="en-GB" b="1" dirty="0">
                <a:latin typeface="Corbel" panose="020B0503020204020204" pitchFamily="34" charset="0"/>
              </a:rPr>
              <a:t> </a:t>
            </a:r>
            <a:r>
              <a:rPr lang="en-GB" b="0" i="0" dirty="0">
                <a:effectLst/>
                <a:latin typeface="Corbel" panose="020B0503020204020204" pitchFamily="34" charset="0"/>
              </a:rPr>
              <a:t>W-o-W)</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All Share Index:	</a:t>
            </a:r>
            <a:r>
              <a:rPr lang="en-US" b="1" dirty="0">
                <a:latin typeface="Corbel" panose="020B0503020204020204" pitchFamily="34" charset="0"/>
              </a:rPr>
              <a:t>147,040.08</a:t>
            </a:r>
            <a:r>
              <a:rPr lang="en-GB" b="1" dirty="0">
                <a:latin typeface="Corbel" panose="020B0503020204020204" pitchFamily="34" charset="0"/>
              </a:rPr>
              <a:t> (</a:t>
            </a:r>
            <a:r>
              <a:rPr lang="en-US" b="1" dirty="0">
                <a:solidFill>
                  <a:srgbClr val="00B050"/>
                </a:solidFill>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2.45</a:t>
            </a:r>
            <a:r>
              <a:rPr lang="en-US" sz="1800" b="1" dirty="0">
                <a:latin typeface="Corbel" panose="020B0503020204020204" pitchFamily="34" charset="0"/>
                <a:sym typeface="Wingdings 3" panose="05040102010807070707" pitchFamily="18" charset="2"/>
              </a:rPr>
              <a:t>%</a:t>
            </a:r>
            <a:r>
              <a:rPr lang="en-US" sz="1800" dirty="0">
                <a:latin typeface="Corbel" panose="020B0503020204020204" pitchFamily="34" charset="0"/>
                <a:sym typeface="Wingdings 3" panose="05040102010807070707" pitchFamily="18" charset="2"/>
              </a:rPr>
              <a:t> W-o-W</a:t>
            </a:r>
            <a:r>
              <a:rPr lang="en-GB" dirty="0">
                <a:latin typeface="Corbel" panose="020B0503020204020204" pitchFamily="34" charset="0"/>
              </a:rPr>
              <a:t>)</a:t>
            </a:r>
          </a:p>
          <a:p>
            <a:pPr marL="285750" indent="-285750" algn="just">
              <a:buFont typeface="Wingdings" panose="05000000000000000000" pitchFamily="2" charset="2"/>
              <a:buChar char="Ø"/>
              <a:tabLst>
                <a:tab pos="2682875" algn="l"/>
              </a:tabLst>
            </a:pPr>
            <a:r>
              <a:rPr lang="en-GB" dirty="0">
                <a:latin typeface="Corbel" panose="020B0503020204020204" pitchFamily="34" charset="0"/>
              </a:rPr>
              <a:t>Year-to-Date	</a:t>
            </a:r>
            <a:r>
              <a:rPr lang="en-US" b="1" dirty="0">
                <a:latin typeface="Corbel" panose="020B0503020204020204" pitchFamily="34" charset="0"/>
              </a:rPr>
              <a:t>42</a:t>
            </a:r>
            <a:r>
              <a:rPr lang="en-US" altLang="en-GB" b="1" dirty="0">
                <a:latin typeface="Corbel" panose="020B0503020204020204" pitchFamily="34" charset="0"/>
              </a:rPr>
              <a:t>.86</a:t>
            </a:r>
            <a:r>
              <a:rPr lang="en-GB" b="1" dirty="0">
                <a:latin typeface="Corbel" panose="020B0503020204020204" pitchFamily="34" charset="0"/>
              </a:rPr>
              <a:t>% </a:t>
            </a:r>
            <a:r>
              <a:rPr lang="en-GB" b="1" dirty="0">
                <a:latin typeface="Corbel" panose="020B0503020204020204" pitchFamily="34" charset="0"/>
                <a:sym typeface="Wingdings 3" panose="05040102010807070707" pitchFamily="18" charset="2"/>
              </a:rPr>
              <a:t>(</a:t>
            </a:r>
            <a:r>
              <a:rPr lang="en-US" b="1" dirty="0">
                <a:solidFill>
                  <a:srgbClr val="00B050"/>
                </a:solidFill>
                <a:latin typeface="Corbel" panose="020B0503020204020204" pitchFamily="34" charset="0"/>
                <a:sym typeface="Wingdings 3" panose="05040102010807070707" pitchFamily="18" charset="2"/>
              </a:rPr>
              <a:t></a:t>
            </a:r>
            <a:r>
              <a:rPr lang="en-US" b="1" dirty="0">
                <a:solidFill>
                  <a:srgbClr val="FF000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867</a:t>
            </a:r>
            <a:r>
              <a:rPr lang="en-US" b="1" dirty="0">
                <a:solidFill>
                  <a:srgbClr val="000000"/>
                </a:solidFill>
                <a:latin typeface="Corbel" panose="020B0503020204020204" pitchFamily="34" charset="0"/>
                <a:sym typeface="Wingdings 3" panose="05040102010807070707" pitchFamily="18" charset="2"/>
              </a:rPr>
              <a:t> bps</a:t>
            </a:r>
            <a:r>
              <a:rPr lang="en-US" dirty="0">
                <a:latin typeface="Corbel" panose="020B0503020204020204" pitchFamily="34" charset="0"/>
              </a:rPr>
              <a:t> </a:t>
            </a:r>
            <a:r>
              <a:rPr lang="en-US" sz="1800" dirty="0">
                <a:effectLst/>
                <a:latin typeface="Corbel" panose="020B0503020204020204" pitchFamily="34" charset="0"/>
                <a:sym typeface="Wingdings 3" panose="05040102010807070707" pitchFamily="18" charset="2"/>
              </a:rPr>
              <a:t>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b="1" dirty="0">
              <a:solidFill>
                <a:srgbClr val="00B050"/>
              </a:solidFill>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dirty="0">
                <a:latin typeface="Corbel" panose="020B0503020204020204" pitchFamily="34" charset="0"/>
                <a:sym typeface="Wingdings 3" panose="05040102010807070707" pitchFamily="18" charset="2"/>
              </a:rPr>
              <a:t>Total Turnover (Trades):	</a:t>
            </a:r>
            <a:r>
              <a:rPr lang="en-US" b="1" dirty="0">
                <a:latin typeface="Corbel" panose="020B0503020204020204" pitchFamily="34" charset="0"/>
                <a:sym typeface="Wingdings 3" panose="05040102010807070707" pitchFamily="18" charset="2"/>
              </a:rPr>
              <a:t>6.617 </a:t>
            </a:r>
            <a:r>
              <a:rPr lang="en-US" b="1" dirty="0">
                <a:solidFill>
                  <a:srgbClr val="000000"/>
                </a:solidFill>
                <a:latin typeface="Corbel" panose="020B0503020204020204" pitchFamily="34" charset="0"/>
                <a:sym typeface="Wingdings 3" panose="05040102010807070707" pitchFamily="18" charset="2"/>
              </a:rPr>
              <a:t>bn </a:t>
            </a:r>
            <a:r>
              <a:rPr lang="en-US" dirty="0">
                <a:latin typeface="Corbel" panose="020B0503020204020204" pitchFamily="34" charset="0"/>
                <a:sym typeface="Wingdings 3" panose="05040102010807070707" pitchFamily="18" charset="2"/>
              </a:rPr>
              <a:t>(</a:t>
            </a:r>
            <a:r>
              <a:rPr lang="en-US" b="1" dirty="0">
                <a:solidFill>
                  <a:srgbClr val="00B050"/>
                </a:solidFill>
                <a:latin typeface="Corbel" panose="020B0503020204020204" pitchFamily="34" charset="0"/>
                <a:sym typeface="Wingdings 3" panose="05040102010807070707" pitchFamily="18" charset="2"/>
              </a:rPr>
              <a:t></a:t>
            </a:r>
            <a:r>
              <a:rPr lang="en-US" dirty="0">
                <a:solidFill>
                  <a:srgbClr val="00B05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59.83</a:t>
            </a:r>
            <a:r>
              <a:rPr lang="en-US" sz="1800" b="1" i="0" u="none" strike="noStrike" dirty="0">
                <a:solidFill>
                  <a:srgbClr val="000000"/>
                </a:solidFill>
                <a:effectLst/>
                <a:latin typeface="Corbel" panose="020B0503020204020204" pitchFamily="34" charset="0"/>
              </a:rPr>
              <a:t>%</a:t>
            </a:r>
            <a:r>
              <a:rPr lang="en-US" sz="1800" b="0" i="0" u="none" strike="noStrike" dirty="0">
                <a:solidFill>
                  <a:srgbClr val="000000"/>
                </a:solidFill>
                <a:effectLst/>
                <a:latin typeface="Corbel" panose="020B0503020204020204" pitchFamily="34" charset="0"/>
              </a:rPr>
              <a:t> </a:t>
            </a:r>
            <a:r>
              <a:rPr lang="en-US" dirty="0">
                <a:latin typeface="Corbel" panose="020B0503020204020204" pitchFamily="34" charset="0"/>
                <a:sym typeface="Wingdings 3" panose="05040102010807070707" pitchFamily="18" charset="2"/>
              </a:rPr>
              <a:t>W-o-W</a:t>
            </a:r>
            <a:r>
              <a:rPr lang="en-US" sz="1800" dirty="0">
                <a:latin typeface="Corbel" panose="020B0503020204020204" pitchFamily="34" charset="0"/>
                <a:sym typeface="Wingdings 3" panose="05040102010807070707" pitchFamily="18" charset="2"/>
              </a:rPr>
              <a:t>)</a:t>
            </a:r>
            <a:endParaRPr lang="en-US" dirty="0">
              <a:latin typeface="Corbel" panose="020B0503020204020204" pitchFamily="34" charset="0"/>
              <a:sym typeface="Wingdings 3" panose="05040102010807070707" pitchFamily="18" charset="2"/>
            </a:endParaRPr>
          </a:p>
          <a:p>
            <a:pPr marL="285750" indent="-285750" algn="just">
              <a:buFont typeface="Wingdings" panose="05000000000000000000" pitchFamily="2" charset="2"/>
              <a:buChar char="Ø"/>
              <a:tabLst>
                <a:tab pos="2682875" algn="l"/>
              </a:tabLst>
            </a:pPr>
            <a:r>
              <a:rPr lang="en-US" sz="1800" dirty="0">
                <a:latin typeface="Corbel" panose="020B0503020204020204" pitchFamily="34" charset="0"/>
                <a:sym typeface="Wingdings 3" panose="05040102010807070707" pitchFamily="18" charset="2"/>
              </a:rPr>
              <a:t>Value of Trades:</a:t>
            </a:r>
            <a:r>
              <a:rPr lang="en-US" dirty="0">
                <a:latin typeface="Corbel" panose="020B0503020204020204" pitchFamily="34" charset="0"/>
                <a:sym typeface="Wingdings 3" panose="05040102010807070707" pitchFamily="18" charset="2"/>
              </a:rPr>
              <a:t> 	</a:t>
            </a:r>
            <a:r>
              <a:rPr lang="en-US" b="1" strike="dblStrike" dirty="0">
                <a:latin typeface="Corbel" panose="020B0503020204020204" pitchFamily="34" charset="0"/>
              </a:rPr>
              <a:t>N</a:t>
            </a:r>
            <a:r>
              <a:rPr lang="en-US" b="1" dirty="0">
                <a:latin typeface="Corbel" panose="020B0503020204020204" pitchFamily="34" charset="0"/>
              </a:rPr>
              <a:t>113.224</a:t>
            </a:r>
            <a:r>
              <a:rPr lang="en-US" b="1" dirty="0">
                <a:latin typeface="Corbel" panose="020B0503020204020204" pitchFamily="34" charset="0"/>
                <a:sym typeface="Wingdings 3" panose="05040102010807070707" pitchFamily="18" charset="2"/>
              </a:rPr>
              <a:t>bn (</a:t>
            </a:r>
            <a:r>
              <a:rPr lang="en-US" b="1" dirty="0">
                <a:solidFill>
                  <a:srgbClr val="FF0000"/>
                </a:solidFill>
                <a:latin typeface="Corbel" panose="020B0503020204020204" pitchFamily="34" charset="0"/>
                <a:sym typeface="Wingdings 3" panose="05040102010807070707" pitchFamily="18" charset="2"/>
              </a:rPr>
              <a:t> </a:t>
            </a:r>
            <a:r>
              <a:rPr lang="en-US" b="1" dirty="0">
                <a:latin typeface="Corbel" panose="020B0503020204020204" pitchFamily="34" charset="0"/>
                <a:sym typeface="Wingdings 3" panose="05040102010807070707" pitchFamily="18" charset="2"/>
              </a:rPr>
              <a:t>2.30% </a:t>
            </a:r>
            <a:r>
              <a:rPr lang="en-US" dirty="0">
                <a:latin typeface="Corbel" panose="020B0503020204020204" pitchFamily="34" charset="0"/>
                <a:sym typeface="Wingdings 3" panose="05040102010807070707" pitchFamily="18" charset="2"/>
              </a:rPr>
              <a:t>W-o-W</a:t>
            </a:r>
            <a:r>
              <a:rPr lang="en-US" b="1" dirty="0">
                <a:latin typeface="Corbel" panose="020B0503020204020204" pitchFamily="34" charset="0"/>
                <a:sym typeface="Wingdings 3" panose="05040102010807070707" pitchFamily="18" charset="2"/>
              </a:rPr>
              <a:t>)</a:t>
            </a:r>
            <a:endParaRPr lang="en-US" sz="1800" dirty="0">
              <a:latin typeface="Corbel" panose="020B0503020204020204" pitchFamily="34" charset="0"/>
              <a:sym typeface="Wingdings 3" panose="05040102010807070707" pitchFamily="18" charset="2"/>
            </a:endParaRPr>
          </a:p>
        </p:txBody>
      </p:sp>
      <p:sp>
        <p:nvSpPr>
          <p:cNvPr id="14" name="Title 1"/>
          <p:cNvSpPr txBox="1"/>
          <p:nvPr/>
        </p:nvSpPr>
        <p:spPr>
          <a:xfrm>
            <a:off x="330053" y="247283"/>
            <a:ext cx="26544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Markets</a:t>
            </a:r>
          </a:p>
        </p:txBody>
      </p:sp>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55984" y="119410"/>
            <a:ext cx="1048894" cy="786670"/>
          </a:xfrm>
          <a:prstGeom prst="rect">
            <a:avLst/>
          </a:prstGeom>
        </p:spPr>
      </p:pic>
      <p:sp>
        <p:nvSpPr>
          <p:cNvPr id="16" name="Rectangle: Rounded Corners 15"/>
          <p:cNvSpPr/>
          <p:nvPr/>
        </p:nvSpPr>
        <p:spPr>
          <a:xfrm>
            <a:off x="337117" y="1010836"/>
            <a:ext cx="1961583"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Equities Market</a:t>
            </a:r>
          </a:p>
        </p:txBody>
      </p:sp>
      <p:sp>
        <p:nvSpPr>
          <p:cNvPr id="3" name="Rectangle: Rounded Corners 2"/>
          <p:cNvSpPr/>
          <p:nvPr/>
        </p:nvSpPr>
        <p:spPr>
          <a:xfrm>
            <a:off x="245442" y="1357448"/>
            <a:ext cx="7158657" cy="3774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Corbel" panose="020B0503020204020204" pitchFamily="34" charset="0"/>
              </a:rPr>
              <a:t>The Nigerian Equities Market Ended The Week Bullish </a:t>
            </a:r>
          </a:p>
        </p:txBody>
      </p:sp>
      <p:sp>
        <p:nvSpPr>
          <p:cNvPr id="9" name="TextBox 8"/>
          <p:cNvSpPr txBox="1"/>
          <p:nvPr/>
        </p:nvSpPr>
        <p:spPr>
          <a:xfrm>
            <a:off x="258565" y="3856018"/>
            <a:ext cx="6037629" cy="954107"/>
          </a:xfrm>
          <a:prstGeom prst="rect">
            <a:avLst/>
          </a:prstGeom>
          <a:noFill/>
          <a:ln w="19050">
            <a:solidFill>
              <a:schemeClr val="bg1">
                <a:lumMod val="85000"/>
              </a:schemeClr>
            </a:solidFill>
            <a:prstDash val="sysDash"/>
          </a:ln>
        </p:spPr>
        <p:txBody>
          <a:bodyPr wrap="square" rtlCol="0">
            <a:spAutoFit/>
          </a:bodyPr>
          <a:lstStyle/>
          <a:p>
            <a:pPr algn="just"/>
            <a:r>
              <a:rPr lang="en-US" sz="1400" dirty="0">
                <a:latin typeface="Corbel" panose="020B0503020204020204" pitchFamily="34" charset="0"/>
              </a:rPr>
              <a:t>The FGN bonds market began the session on a bearish note, pressured by sentiment from Thursday’s NTB auction. Selling pushed the 2032 bond yield toward 16.75%, while the average benchmark yield rose by 3 basis points day-on-day to 15.52%.</a:t>
            </a:r>
            <a:endParaRPr lang="en-US" altLang="en-US" sz="1300" b="0" i="0" dirty="0">
              <a:solidFill>
                <a:srgbClr val="202020"/>
              </a:solidFill>
              <a:effectLst/>
              <a:latin typeface="Corbel" panose="020B0503020204020204" pitchFamily="34" charset="0"/>
            </a:endParaRPr>
          </a:p>
        </p:txBody>
      </p:sp>
      <p:sp>
        <p:nvSpPr>
          <p:cNvPr id="10" name="Rectangle: Rounded Corners 9"/>
          <p:cNvSpPr/>
          <p:nvPr/>
        </p:nvSpPr>
        <p:spPr>
          <a:xfrm>
            <a:off x="258565" y="3590925"/>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Bond Market</a:t>
            </a:r>
          </a:p>
        </p:txBody>
      </p:sp>
      <p:sp>
        <p:nvSpPr>
          <p:cNvPr id="5" name="TextBox 4"/>
          <p:cNvSpPr txBox="1"/>
          <p:nvPr/>
        </p:nvSpPr>
        <p:spPr>
          <a:xfrm>
            <a:off x="241300" y="5603409"/>
            <a:ext cx="6026389" cy="1292662"/>
          </a:xfrm>
          <a:prstGeom prst="rect">
            <a:avLst/>
          </a:prstGeom>
          <a:noFill/>
          <a:ln w="19050">
            <a:solidFill>
              <a:schemeClr val="bg1">
                <a:lumMod val="85000"/>
              </a:schemeClr>
            </a:solidFill>
            <a:prstDash val="sysDash"/>
          </a:ln>
        </p:spPr>
        <p:txBody>
          <a:bodyPr wrap="square" rtlCol="0">
            <a:spAutoFit/>
          </a:bodyPr>
          <a:lstStyle/>
          <a:p>
            <a:pPr algn="just"/>
            <a:r>
              <a:rPr lang="en-US" altLang="en-US" sz="1300" b="0" i="0" dirty="0">
                <a:effectLst/>
                <a:latin typeface="Corbel" panose="020B0503020204020204" pitchFamily="34" charset="0"/>
              </a:rPr>
              <a:t>The Treasury Bills market was active following Thursday’s auction, with trades on the newly issued 364-day bill and the November 19 paper executed at around 16.85%. The DMO also released the Q1 T-bill calendar, which reflected an increased auction size. </a:t>
            </a:r>
          </a:p>
          <a:p>
            <a:pPr algn="just"/>
            <a:r>
              <a:rPr lang="en-US" altLang="en-US" sz="1300" b="0" i="0" dirty="0">
                <a:effectLst/>
                <a:latin typeface="Corbel" panose="020B0503020204020204" pitchFamily="34" charset="0"/>
              </a:rPr>
              <a:t>System liquidity strengthened significantly, rising to a net surplus of N3.17 trillion, driven by OMO repayments and primary market repayment. The Open Buy Back rate held steady at 22.50%, while the Overnight rate also remained unchanged at 22.75%. </a:t>
            </a:r>
          </a:p>
        </p:txBody>
      </p:sp>
      <p:sp>
        <p:nvSpPr>
          <p:cNvPr id="7" name="Rectangle: Rounded Corners 6"/>
          <p:cNvSpPr/>
          <p:nvPr/>
        </p:nvSpPr>
        <p:spPr>
          <a:xfrm>
            <a:off x="225083" y="5343525"/>
            <a:ext cx="3635635" cy="2443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Corbel" panose="020B0503020204020204" pitchFamily="34" charset="0"/>
              </a:rPr>
              <a:t>NTB and Money Markets</a:t>
            </a:r>
          </a:p>
        </p:txBody>
      </p:sp>
      <p:sp>
        <p:nvSpPr>
          <p:cNvPr id="8" name="Rectangle: Rounded Corners 7"/>
          <p:cNvSpPr/>
          <p:nvPr/>
        </p:nvSpPr>
        <p:spPr>
          <a:xfrm>
            <a:off x="7220761" y="14613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Sectoral Performances</a:t>
            </a:r>
          </a:p>
        </p:txBody>
      </p:sp>
      <p:sp>
        <p:nvSpPr>
          <p:cNvPr id="21" name="Rectangle: Rounded Corners 20"/>
          <p:cNvSpPr/>
          <p:nvPr/>
        </p:nvSpPr>
        <p:spPr>
          <a:xfrm>
            <a:off x="7134816" y="43785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Corbel" panose="020B0503020204020204" pitchFamily="34" charset="0"/>
              </a:rPr>
              <a:t>Top Gainers &amp; Decliners</a:t>
            </a:r>
          </a:p>
        </p:txBody>
      </p:sp>
      <p:pic>
        <p:nvPicPr>
          <p:cNvPr id="5122" name="Picture 2" descr="Nestlé Nigeria: Empowering rural women, project moves to South Ea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9532" y="9624248"/>
            <a:ext cx="101439" cy="595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1585974773"/>
              </p:ext>
            </p:extLst>
          </p:nvPr>
        </p:nvGraphicFramePr>
        <p:xfrm>
          <a:off x="6218369" y="1902597"/>
          <a:ext cx="4419600" cy="2555376"/>
        </p:xfrm>
        <a:graphic>
          <a:graphicData uri="http://schemas.openxmlformats.org/drawingml/2006/chart">
            <c:chart xmlns:c="http://schemas.openxmlformats.org/drawingml/2006/chart" xmlns:r="http://schemas.openxmlformats.org/officeDocument/2006/relationships" r:id="rId7"/>
          </a:graphicData>
        </a:graphic>
      </p:graphicFrame>
      <p:sp>
        <p:nvSpPr>
          <p:cNvPr id="12" name="Rectangle: Rounded Corners 11"/>
          <p:cNvSpPr/>
          <p:nvPr/>
        </p:nvSpPr>
        <p:spPr>
          <a:xfrm>
            <a:off x="337116" y="3209925"/>
            <a:ext cx="3636000"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latin typeface="Corbel" panose="020B0503020204020204" pitchFamily="34" charset="0"/>
              </a:rPr>
              <a:t>Fixed Income Market</a:t>
            </a:r>
          </a:p>
        </p:txBody>
      </p:sp>
      <p:pic>
        <p:nvPicPr>
          <p:cNvPr id="1026" name="Picture 2">
            <a:extLst>
              <a:ext uri="{FF2B5EF4-FFF2-40B4-BE49-F238E27FC236}">
                <a16:creationId xmlns:a16="http://schemas.microsoft.com/office/drawing/2014/main" id="{4EB70C3D-3225-45F3-6AC1-DB53DF84B4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377603" y="6264557"/>
            <a:ext cx="640209" cy="6402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692FC29-25BD-2379-290B-33AE364BE7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7071927" y="6410880"/>
            <a:ext cx="559916" cy="3706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6767EAE-C649-E9C9-25DC-2C11891960F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7772078" y="6410880"/>
            <a:ext cx="479438" cy="4794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ACBDFC6-DF98-3BA9-7DB6-A22AC3F6B35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8448890" y="5760619"/>
            <a:ext cx="503938" cy="50393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36FCA25-881C-4220-C1C8-DF7E5A719C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V="1">
            <a:off x="9005783" y="5894622"/>
            <a:ext cx="698500" cy="3672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62B90A08-2818-4161-F1D8-C1ADD851AF4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9794172" y="5861166"/>
            <a:ext cx="457032" cy="457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358" cy="7632191"/>
            <a:chOff x="0" y="0"/>
            <a:chExt cx="10692358" cy="7632191"/>
          </a:xfrm>
        </p:grpSpPr>
        <p:pic>
          <p:nvPicPr>
            <p:cNvPr id="3" name="object 3"/>
            <p:cNvPicPr/>
            <p:nvPr/>
          </p:nvPicPr>
          <p:blipFill>
            <a:blip r:embed="rId2" cstate="print"/>
            <a:stretch>
              <a:fillRect/>
            </a:stretch>
          </p:blipFill>
          <p:spPr>
            <a:xfrm>
              <a:off x="0" y="0"/>
              <a:ext cx="10692358" cy="7632191"/>
            </a:xfrm>
            <a:prstGeom prst="rect">
              <a:avLst/>
            </a:prstGeom>
          </p:spPr>
        </p:pic>
        <p:pic>
          <p:nvPicPr>
            <p:cNvPr id="4" name="object 4"/>
            <p:cNvPicPr/>
            <p:nvPr/>
          </p:nvPicPr>
          <p:blipFill>
            <a:blip r:embed="rId3" cstate="print"/>
            <a:stretch>
              <a:fillRect/>
            </a:stretch>
          </p:blipFill>
          <p:spPr>
            <a:xfrm>
              <a:off x="6025895" y="3444621"/>
              <a:ext cx="4069079" cy="749807"/>
            </a:xfrm>
            <a:prstGeom prst="rect">
              <a:avLst/>
            </a:prstGeom>
          </p:spPr>
        </p:pic>
      </p:grpSp>
      <p:sp>
        <p:nvSpPr>
          <p:cNvPr id="5" name="object 5"/>
          <p:cNvSpPr txBox="1"/>
          <p:nvPr/>
        </p:nvSpPr>
        <p:spPr>
          <a:xfrm>
            <a:off x="4715476" y="4697950"/>
            <a:ext cx="2018849" cy="684162"/>
          </a:xfrm>
          <a:prstGeom prst="rect">
            <a:avLst/>
          </a:prstGeom>
        </p:spPr>
        <p:txBody>
          <a:bodyPr vert="horz" wrap="square" lIns="0" tIns="12065" rIns="0" bIns="0" rtlCol="0">
            <a:spAutoFit/>
          </a:bodyPr>
          <a:lstStyle/>
          <a:p>
            <a:pPr marL="12700" algn="r">
              <a:spcBef>
                <a:spcPts val="95"/>
              </a:spcBef>
            </a:pPr>
            <a:r>
              <a:rPr sz="1400" spc="-10" dirty="0">
                <a:solidFill>
                  <a:srgbClr val="FFFFFF"/>
                </a:solidFill>
                <a:latin typeface="Corbel" panose="020B0503020204020204" pitchFamily="34" charset="0"/>
                <a:cs typeface="Calibri" panose="020F0502020204030204"/>
              </a:rPr>
              <a:t>For</a:t>
            </a:r>
            <a:r>
              <a:rPr sz="1400" spc="-7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more</a:t>
            </a:r>
            <a:r>
              <a:rPr sz="1400" spc="-65"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info</a:t>
            </a:r>
            <a:r>
              <a:rPr sz="1400" spc="-45" dirty="0">
                <a:solidFill>
                  <a:srgbClr val="FFFFFF"/>
                </a:solidFill>
                <a:latin typeface="Corbel" panose="020B0503020204020204" pitchFamily="34" charset="0"/>
                <a:cs typeface="Calibri" panose="020F0502020204030204"/>
              </a:rPr>
              <a:t> </a:t>
            </a:r>
            <a:r>
              <a:rPr sz="1400" spc="-5" dirty="0">
                <a:solidFill>
                  <a:srgbClr val="FFFFFF"/>
                </a:solidFill>
                <a:latin typeface="Corbel" panose="020B0503020204020204" pitchFamily="34" charset="0"/>
                <a:cs typeface="Calibri" panose="020F0502020204030204"/>
              </a:rPr>
              <a:t>call</a:t>
            </a:r>
            <a:r>
              <a:rPr lang="en-US" sz="1400" spc="-5" dirty="0">
                <a:solidFill>
                  <a:srgbClr val="FFFFFF"/>
                </a:solidFill>
                <a:latin typeface="Corbel" panose="020B0503020204020204" pitchFamily="34" charset="0"/>
                <a:cs typeface="Calibri" panose="020F0502020204030204"/>
              </a:rPr>
              <a:t>: </a:t>
            </a:r>
          </a:p>
          <a:p>
            <a:pPr marL="12700" algn="r">
              <a:spcBef>
                <a:spcPts val="95"/>
              </a:spcBef>
            </a:pPr>
            <a:r>
              <a:rPr lang="en-US" sz="1400" spc="-5" dirty="0">
                <a:solidFill>
                  <a:srgbClr val="FFFFFF"/>
                </a:solidFill>
                <a:latin typeface="Corbel" panose="020B0503020204020204" pitchFamily="34" charset="0"/>
                <a:cs typeface="Calibri" panose="020F0502020204030204"/>
              </a:rPr>
              <a:t>+234 809 999 4372</a:t>
            </a:r>
            <a:endParaRPr lang="en-US" sz="1400" dirty="0">
              <a:latin typeface="Corbel" panose="020B0503020204020204" pitchFamily="34" charset="0"/>
              <a:cs typeface="Calibri" panose="020F0502020204030204"/>
            </a:endParaRPr>
          </a:p>
          <a:p>
            <a:pPr marL="12700">
              <a:lnSpc>
                <a:spcPct val="100000"/>
              </a:lnSpc>
              <a:spcBef>
                <a:spcPts val="95"/>
              </a:spcBef>
            </a:pPr>
            <a:endParaRPr sz="1400" dirty="0">
              <a:latin typeface="Corbel" panose="020B0503020204020204" pitchFamily="34" charset="0"/>
              <a:cs typeface="Calibri" panose="020F0502020204030204"/>
            </a:endParaRPr>
          </a:p>
        </p:txBody>
      </p:sp>
      <p:sp>
        <p:nvSpPr>
          <p:cNvPr id="7" name="object 7"/>
          <p:cNvSpPr txBox="1"/>
          <p:nvPr/>
        </p:nvSpPr>
        <p:spPr>
          <a:xfrm>
            <a:off x="8850858" y="4655111"/>
            <a:ext cx="1841500" cy="289182"/>
          </a:xfrm>
          <a:prstGeom prst="rect">
            <a:avLst/>
          </a:prstGeom>
        </p:spPr>
        <p:txBody>
          <a:bodyPr vert="horz" wrap="square" lIns="0" tIns="12065" rIns="0" bIns="0" rtlCol="0">
            <a:spAutoFit/>
          </a:bodyPr>
          <a:lstStyle/>
          <a:p>
            <a:pPr marL="12700">
              <a:lnSpc>
                <a:spcPct val="100000"/>
              </a:lnSpc>
              <a:spcBef>
                <a:spcPts val="95"/>
              </a:spcBef>
            </a:pPr>
            <a:r>
              <a:rPr b="1" spc="-5" dirty="0">
                <a:solidFill>
                  <a:srgbClr val="FFFFFF"/>
                </a:solidFill>
                <a:latin typeface="Corbel" panose="020B0503020204020204" pitchFamily="34" charset="0"/>
                <a:cs typeface="Calibri" panose="020F0502020204030204"/>
              </a:rPr>
              <a:t>E-mail</a:t>
            </a:r>
            <a:r>
              <a:rPr b="1" spc="-40" dirty="0">
                <a:solidFill>
                  <a:srgbClr val="FFFFFF"/>
                </a:solidFill>
                <a:latin typeface="Corbel" panose="020B0503020204020204" pitchFamily="34" charset="0"/>
                <a:cs typeface="Calibri" panose="020F0502020204030204"/>
              </a:rPr>
              <a:t> </a:t>
            </a:r>
            <a:r>
              <a:rPr b="1" spc="-10" dirty="0">
                <a:solidFill>
                  <a:srgbClr val="FFFFFF"/>
                </a:solidFill>
                <a:latin typeface="Corbel" panose="020B0503020204020204" pitchFamily="34" charset="0"/>
                <a:cs typeface="Calibri" panose="020F0502020204030204"/>
              </a:rPr>
              <a:t>address</a:t>
            </a:r>
            <a:endParaRPr b="1" dirty="0">
              <a:latin typeface="Corbel" panose="020B0503020204020204" pitchFamily="34" charset="0"/>
              <a:cs typeface="Calibri" panose="020F0502020204030204"/>
            </a:endParaRPr>
          </a:p>
        </p:txBody>
      </p:sp>
      <p:sp>
        <p:nvSpPr>
          <p:cNvPr id="8" name="object 8"/>
          <p:cNvSpPr txBox="1"/>
          <p:nvPr/>
        </p:nvSpPr>
        <p:spPr>
          <a:xfrm>
            <a:off x="7548144" y="4995123"/>
            <a:ext cx="2916657" cy="227626"/>
          </a:xfrm>
          <a:prstGeom prst="rect">
            <a:avLst/>
          </a:prstGeom>
        </p:spPr>
        <p:txBody>
          <a:bodyPr vert="horz" wrap="square" lIns="0" tIns="12065" rIns="0" bIns="0" rtlCol="0">
            <a:spAutoFit/>
          </a:bodyPr>
          <a:lstStyle/>
          <a:p>
            <a:pPr marL="12700" algn="r">
              <a:lnSpc>
                <a:spcPct val="100000"/>
              </a:lnSpc>
              <a:spcBef>
                <a:spcPts val="95"/>
              </a:spcBef>
            </a:pPr>
            <a:r>
              <a:rPr lang="en-US" sz="1400" u="sng" spc="-10" dirty="0">
                <a:solidFill>
                  <a:srgbClr val="F49100"/>
                </a:solidFill>
                <a:uFill>
                  <a:solidFill>
                    <a:srgbClr val="F49100"/>
                  </a:solidFill>
                </a:uFill>
                <a:latin typeface="Corbel" panose="020B0503020204020204" pitchFamily="34" charset="0"/>
                <a:cs typeface="Calibri" panose="020F0502020204030204"/>
              </a:rPr>
              <a:t>info@wealthbridge.com.ng</a:t>
            </a:r>
            <a:endParaRPr sz="1400" dirty="0">
              <a:latin typeface="Corbel" panose="020B0503020204020204" pitchFamily="34" charset="0"/>
              <a:cs typeface="Calibri" panose="020F0502020204030204"/>
            </a:endParaRPr>
          </a:p>
        </p:txBody>
      </p:sp>
      <p:sp>
        <p:nvSpPr>
          <p:cNvPr id="9" name="object 9"/>
          <p:cNvSpPr txBox="1"/>
          <p:nvPr/>
        </p:nvSpPr>
        <p:spPr>
          <a:xfrm>
            <a:off x="7404100" y="5817688"/>
            <a:ext cx="2916657" cy="609782"/>
          </a:xfrm>
          <a:prstGeom prst="rect">
            <a:avLst/>
          </a:prstGeom>
        </p:spPr>
        <p:txBody>
          <a:bodyPr vert="horz" wrap="square" lIns="0" tIns="12065" rIns="0" bIns="0" rtlCol="0">
            <a:spAutoFit/>
          </a:bodyPr>
          <a:lstStyle/>
          <a:p>
            <a:pPr marR="5080" algn="r">
              <a:lnSpc>
                <a:spcPct val="100000"/>
              </a:lnSpc>
              <a:spcBef>
                <a:spcPts val="95"/>
              </a:spcBef>
            </a:pPr>
            <a:r>
              <a:rPr sz="1400" spc="-10" dirty="0">
                <a:solidFill>
                  <a:srgbClr val="FFFFFF"/>
                </a:solidFill>
                <a:latin typeface="Corbel" panose="020B0503020204020204" pitchFamily="34" charset="0"/>
                <a:cs typeface="Calibri" panose="020F0502020204030204"/>
              </a:rPr>
              <a:t>Vis</a:t>
            </a:r>
            <a:r>
              <a:rPr sz="1400" spc="-5" dirty="0">
                <a:solidFill>
                  <a:srgbClr val="FFFFFF"/>
                </a:solidFill>
                <a:latin typeface="Corbel" panose="020B0503020204020204" pitchFamily="34" charset="0"/>
                <a:cs typeface="Calibri" panose="020F0502020204030204"/>
              </a:rPr>
              <a:t>it</a:t>
            </a:r>
            <a:r>
              <a:rPr sz="1400" spc="-30" dirty="0">
                <a:solidFill>
                  <a:srgbClr val="FFFFFF"/>
                </a:solidFill>
                <a:latin typeface="Corbel" panose="020B0503020204020204" pitchFamily="34" charset="0"/>
                <a:cs typeface="Calibri" panose="020F0502020204030204"/>
              </a:rPr>
              <a:t> </a:t>
            </a:r>
            <a:r>
              <a:rPr sz="1400" spc="-10" dirty="0">
                <a:solidFill>
                  <a:srgbClr val="FFFFFF"/>
                </a:solidFill>
                <a:latin typeface="Corbel" panose="020B0503020204020204" pitchFamily="34" charset="0"/>
                <a:cs typeface="Calibri" panose="020F0502020204030204"/>
              </a:rPr>
              <a:t>ou</a:t>
            </a:r>
            <a:r>
              <a:rPr sz="1400" spc="-5" dirty="0">
                <a:solidFill>
                  <a:srgbClr val="FFFFFF"/>
                </a:solidFill>
                <a:latin typeface="Corbel" panose="020B0503020204020204" pitchFamily="34" charset="0"/>
                <a:cs typeface="Calibri" panose="020F0502020204030204"/>
              </a:rPr>
              <a:t>r</a:t>
            </a:r>
            <a:r>
              <a:rPr sz="1400" spc="-50" dirty="0">
                <a:solidFill>
                  <a:srgbClr val="FFFFFF"/>
                </a:solidFill>
                <a:latin typeface="Corbel" panose="020B0503020204020204" pitchFamily="34" charset="0"/>
                <a:cs typeface="Calibri" panose="020F0502020204030204"/>
              </a:rPr>
              <a:t> </a:t>
            </a:r>
            <a:r>
              <a:rPr sz="1400" spc="-15" dirty="0">
                <a:solidFill>
                  <a:srgbClr val="FFFFFF"/>
                </a:solidFill>
                <a:latin typeface="Corbel" panose="020B0503020204020204" pitchFamily="34" charset="0"/>
                <a:cs typeface="Calibri" panose="020F0502020204030204"/>
              </a:rPr>
              <a:t>w</a:t>
            </a:r>
            <a:r>
              <a:rPr sz="1400" spc="-5" dirty="0">
                <a:solidFill>
                  <a:srgbClr val="FFFFFF"/>
                </a:solidFill>
                <a:latin typeface="Corbel" panose="020B0503020204020204" pitchFamily="34" charset="0"/>
                <a:cs typeface="Calibri" panose="020F0502020204030204"/>
              </a:rPr>
              <a:t>e</a:t>
            </a:r>
            <a:r>
              <a:rPr sz="1400" spc="-15" dirty="0">
                <a:solidFill>
                  <a:srgbClr val="FFFFFF"/>
                </a:solidFill>
                <a:latin typeface="Corbel" panose="020B0503020204020204" pitchFamily="34" charset="0"/>
                <a:cs typeface="Calibri" panose="020F0502020204030204"/>
              </a:rPr>
              <a:t>b</a:t>
            </a:r>
            <a:r>
              <a:rPr sz="1400" spc="-10" dirty="0">
                <a:solidFill>
                  <a:srgbClr val="FFFFFF"/>
                </a:solidFill>
                <a:latin typeface="Corbel" panose="020B0503020204020204" pitchFamily="34" charset="0"/>
                <a:cs typeface="Calibri" panose="020F0502020204030204"/>
              </a:rPr>
              <a:t>si</a:t>
            </a:r>
            <a:r>
              <a:rPr sz="1400" spc="-25" dirty="0">
                <a:solidFill>
                  <a:srgbClr val="FFFFFF"/>
                </a:solidFill>
                <a:latin typeface="Corbel" panose="020B0503020204020204" pitchFamily="34" charset="0"/>
                <a:cs typeface="Calibri" panose="020F0502020204030204"/>
              </a:rPr>
              <a:t>t</a:t>
            </a:r>
            <a:r>
              <a:rPr sz="1400" spc="-5" dirty="0">
                <a:solidFill>
                  <a:srgbClr val="FFFFFF"/>
                </a:solidFill>
                <a:latin typeface="Corbel" panose="020B0503020204020204" pitchFamily="34" charset="0"/>
                <a:cs typeface="Calibri" panose="020F0502020204030204"/>
              </a:rPr>
              <a:t>e</a:t>
            </a:r>
            <a:endParaRPr lang="en-US" sz="1400" dirty="0">
              <a:latin typeface="Corbel" panose="020B0503020204020204" pitchFamily="34" charset="0"/>
              <a:cs typeface="Calibri" panose="020F0502020204030204"/>
            </a:endParaRPr>
          </a:p>
          <a:p>
            <a:pPr marR="23495" algn="r">
              <a:lnSpc>
                <a:spcPct val="100000"/>
              </a:lnSpc>
              <a:spcBef>
                <a:spcPts val="1305"/>
              </a:spcBef>
            </a:pPr>
            <a:r>
              <a:rPr lang="en-US" sz="1400" u="sng" spc="-15" dirty="0">
                <a:solidFill>
                  <a:srgbClr val="F49100"/>
                </a:solidFill>
                <a:uFill>
                  <a:solidFill>
                    <a:srgbClr val="F49100"/>
                  </a:solidFill>
                </a:uFill>
                <a:latin typeface="Corbel" panose="020B0503020204020204" pitchFamily="34" charset="0"/>
                <a:cs typeface="Calibri" panose="020F0502020204030204"/>
                <a:hlinkClick r:id="rId4"/>
              </a:rPr>
              <a:t>www.wealthbridge.com</a:t>
            </a:r>
            <a:r>
              <a:rPr lang="en-US" sz="1400" u="sng" spc="-15" dirty="0">
                <a:solidFill>
                  <a:srgbClr val="F49100"/>
                </a:solidFill>
                <a:uFill>
                  <a:solidFill>
                    <a:srgbClr val="F49100"/>
                  </a:solidFill>
                </a:uFill>
                <a:latin typeface="Corbel" panose="020B0503020204020204" pitchFamily="34" charset="0"/>
                <a:cs typeface="Calibri" panose="020F0502020204030204"/>
              </a:rPr>
              <a:t>,ng</a:t>
            </a:r>
            <a:endParaRPr lang="en-US" sz="1400" dirty="0">
              <a:latin typeface="Corbel" panose="020B0503020204020204" pitchFamily="34" charset="0"/>
              <a:cs typeface="Calibri" panose="020F0502020204030204"/>
            </a:endParaRPr>
          </a:p>
        </p:txBody>
      </p:sp>
      <p:sp>
        <p:nvSpPr>
          <p:cNvPr id="10" name="object 10"/>
          <p:cNvSpPr txBox="1"/>
          <p:nvPr/>
        </p:nvSpPr>
        <p:spPr>
          <a:xfrm>
            <a:off x="2867029" y="5797054"/>
            <a:ext cx="3927472" cy="964688"/>
          </a:xfrm>
          <a:prstGeom prst="rect">
            <a:avLst/>
          </a:prstGeom>
        </p:spPr>
        <p:txBody>
          <a:bodyPr vert="horz" wrap="square" lIns="0" tIns="12700" rIns="0" bIns="0" rtlCol="0">
            <a:spAutoFit/>
          </a:bodyPr>
          <a:lstStyle/>
          <a:p>
            <a:pPr marL="12700" marR="5080" indent="354965" algn="r">
              <a:lnSpc>
                <a:spcPct val="141000"/>
              </a:lnSpc>
              <a:spcBef>
                <a:spcPts val="100"/>
              </a:spcBef>
            </a:pPr>
            <a:r>
              <a:rPr sz="1600" spc="-10" dirty="0">
                <a:solidFill>
                  <a:srgbClr val="FFFFFF"/>
                </a:solidFill>
                <a:latin typeface="Corbel" panose="020B0503020204020204" pitchFamily="34" charset="0"/>
                <a:cs typeface="Calibri" panose="020F0502020204030204"/>
              </a:rPr>
              <a:t>Vis</a:t>
            </a:r>
            <a:r>
              <a:rPr sz="1600" spc="-5" dirty="0">
                <a:solidFill>
                  <a:srgbClr val="FFFFFF"/>
                </a:solidFill>
                <a:latin typeface="Corbel" panose="020B0503020204020204" pitchFamily="34" charset="0"/>
                <a:cs typeface="Calibri" panose="020F0502020204030204"/>
              </a:rPr>
              <a:t>it</a:t>
            </a:r>
            <a:r>
              <a:rPr sz="1600" spc="-35" dirty="0">
                <a:solidFill>
                  <a:srgbClr val="FFFFFF"/>
                </a:solidFill>
                <a:latin typeface="Corbel" panose="020B0503020204020204" pitchFamily="34" charset="0"/>
                <a:cs typeface="Calibri" panose="020F0502020204030204"/>
              </a:rPr>
              <a:t> </a:t>
            </a:r>
            <a:r>
              <a:rPr sz="1600" spc="-10" dirty="0">
                <a:solidFill>
                  <a:srgbClr val="FFFFFF"/>
                </a:solidFill>
                <a:latin typeface="Corbel" panose="020B0503020204020204" pitchFamily="34" charset="0"/>
                <a:cs typeface="Calibri" panose="020F0502020204030204"/>
              </a:rPr>
              <a:t>u</a:t>
            </a:r>
            <a:r>
              <a:rPr sz="1600" spc="-5" dirty="0">
                <a:solidFill>
                  <a:srgbClr val="FFFFFF"/>
                </a:solidFill>
                <a:latin typeface="Corbel" panose="020B0503020204020204" pitchFamily="34" charset="0"/>
                <a:cs typeface="Calibri" panose="020F0502020204030204"/>
              </a:rPr>
              <a:t>s</a:t>
            </a:r>
            <a:r>
              <a:rPr sz="1600" spc="-45" dirty="0">
                <a:solidFill>
                  <a:srgbClr val="FFFFFF"/>
                </a:solidFill>
                <a:latin typeface="Corbel" panose="020B0503020204020204" pitchFamily="34" charset="0"/>
                <a:cs typeface="Calibri" panose="020F0502020204030204"/>
              </a:rPr>
              <a:t> </a:t>
            </a:r>
            <a:r>
              <a:rPr sz="1600" spc="-15" dirty="0">
                <a:solidFill>
                  <a:srgbClr val="FFFFFF"/>
                </a:solidFill>
                <a:latin typeface="Corbel" panose="020B0503020204020204" pitchFamily="34" charset="0"/>
                <a:cs typeface="Calibri" panose="020F0502020204030204"/>
              </a:rPr>
              <a:t>a</a:t>
            </a:r>
            <a:r>
              <a:rPr sz="1600" spc="-5" dirty="0">
                <a:solidFill>
                  <a:srgbClr val="FFFFFF"/>
                </a:solidFill>
                <a:latin typeface="Corbel" panose="020B0503020204020204" pitchFamily="34" charset="0"/>
                <a:cs typeface="Calibri" panose="020F0502020204030204"/>
              </a:rPr>
              <a:t>t</a:t>
            </a:r>
            <a:r>
              <a:rPr lang="en-US" sz="1600" spc="-5" dirty="0">
                <a:solidFill>
                  <a:srgbClr val="FFFFFF"/>
                </a:solidFill>
                <a:latin typeface="Corbel" panose="020B0503020204020204" pitchFamily="34" charset="0"/>
                <a:cs typeface="Calibri" panose="020F0502020204030204"/>
              </a:rPr>
              <a:t>:</a:t>
            </a:r>
            <a:r>
              <a:rPr sz="1600" spc="-5" dirty="0">
                <a:solidFill>
                  <a:srgbClr val="FFFFFF"/>
                </a:solidFill>
                <a:latin typeface="Corbel" panose="020B0503020204020204" pitchFamily="34" charset="0"/>
                <a:cs typeface="Calibri" panose="020F0502020204030204"/>
              </a:rPr>
              <a:t> </a:t>
            </a:r>
            <a:endParaRPr lang="en-US" sz="16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US" sz="1400" spc="-5" dirty="0">
                <a:solidFill>
                  <a:srgbClr val="FFFFFF"/>
                </a:solidFill>
                <a:latin typeface="Corbel" panose="020B0503020204020204" pitchFamily="34" charset="0"/>
                <a:cs typeface="Calibri" panose="020F0502020204030204"/>
              </a:rPr>
              <a:t>21, </a:t>
            </a:r>
            <a:r>
              <a:rPr lang="en-US" sz="1400" spc="-5" dirty="0" err="1">
                <a:solidFill>
                  <a:srgbClr val="FFFFFF"/>
                </a:solidFill>
                <a:latin typeface="Corbel" panose="020B0503020204020204" pitchFamily="34" charset="0"/>
                <a:cs typeface="Calibri" panose="020F0502020204030204"/>
              </a:rPr>
              <a:t>Bourdillon</a:t>
            </a:r>
            <a:r>
              <a:rPr lang="en-US" sz="1400" spc="-5" dirty="0">
                <a:solidFill>
                  <a:srgbClr val="FFFFFF"/>
                </a:solidFill>
                <a:latin typeface="Corbel" panose="020B0503020204020204" pitchFamily="34" charset="0"/>
                <a:cs typeface="Calibri" panose="020F0502020204030204"/>
              </a:rPr>
              <a:t>  Road, Ikoyi, </a:t>
            </a:r>
            <a:r>
              <a:rPr sz="1400" spc="-5" dirty="0">
                <a:solidFill>
                  <a:srgbClr val="FFFFFF"/>
                </a:solidFill>
                <a:latin typeface="Corbel" panose="020B0503020204020204" pitchFamily="34" charset="0"/>
                <a:cs typeface="Calibri" panose="020F0502020204030204"/>
              </a:rPr>
              <a:t>Lagos</a:t>
            </a:r>
            <a:endParaRPr lang="en-GB" sz="1400" spc="-5" dirty="0">
              <a:solidFill>
                <a:srgbClr val="FFFFFF"/>
              </a:solidFill>
              <a:latin typeface="Corbel" panose="020B0503020204020204" pitchFamily="34" charset="0"/>
              <a:cs typeface="Calibri" panose="020F0502020204030204"/>
            </a:endParaRPr>
          </a:p>
          <a:p>
            <a:pPr marL="12700" marR="5080" indent="354965" algn="r">
              <a:lnSpc>
                <a:spcPct val="141000"/>
              </a:lnSpc>
              <a:spcBef>
                <a:spcPts val="100"/>
              </a:spcBef>
            </a:pPr>
            <a:r>
              <a:rPr lang="en-GB" sz="1400" spc="-5" dirty="0">
                <a:solidFill>
                  <a:srgbClr val="FFFFFF"/>
                </a:solidFill>
                <a:latin typeface="Corbel" panose="020B0503020204020204" pitchFamily="34" charset="0"/>
                <a:cs typeface="Calibri" panose="020F0502020204030204"/>
              </a:rPr>
              <a:t>100, Ademola Adetokunbo street, </a:t>
            </a:r>
            <a:r>
              <a:rPr lang="en-GB" sz="1400" spc="-5" dirty="0" err="1">
                <a:solidFill>
                  <a:srgbClr val="FFFFFF"/>
                </a:solidFill>
                <a:latin typeface="Corbel" panose="020B0503020204020204" pitchFamily="34" charset="0"/>
                <a:cs typeface="Calibri" panose="020F0502020204030204"/>
              </a:rPr>
              <a:t>Wuse</a:t>
            </a:r>
            <a:r>
              <a:rPr lang="en-GB" sz="1400" spc="-5" dirty="0">
                <a:solidFill>
                  <a:srgbClr val="FFFFFF"/>
                </a:solidFill>
                <a:latin typeface="Corbel" panose="020B0503020204020204" pitchFamily="34" charset="0"/>
                <a:cs typeface="Calibri" panose="020F0502020204030204"/>
              </a:rPr>
              <a:t> II, Abuja</a:t>
            </a:r>
            <a:endParaRPr lang="en-US" sz="1400" spc="-5" dirty="0">
              <a:solidFill>
                <a:srgbClr val="FFFFFF"/>
              </a:solidFill>
              <a:latin typeface="Corbel" panose="020B0503020204020204" pitchFamily="34" charset="0"/>
              <a:cs typeface="Calibri" panose="020F0502020204030204"/>
            </a:endParaRPr>
          </a:p>
        </p:txBody>
      </p:sp>
      <p:pic>
        <p:nvPicPr>
          <p:cNvPr id="11" name="object 11"/>
          <p:cNvPicPr/>
          <p:nvPr/>
        </p:nvPicPr>
        <p:blipFill>
          <a:blip r:embed="rId5" cstate="print"/>
          <a:stretch>
            <a:fillRect/>
          </a:stretch>
        </p:blipFill>
        <p:spPr>
          <a:xfrm>
            <a:off x="470154" y="892314"/>
            <a:ext cx="3060725" cy="6664439"/>
          </a:xfrm>
          <a:prstGeom prst="rect">
            <a:avLst/>
          </a:prstGeom>
        </p:spPr>
      </p:pic>
      <p:sp>
        <p:nvSpPr>
          <p:cNvPr id="12" name="object 12"/>
          <p:cNvSpPr txBox="1"/>
          <p:nvPr/>
        </p:nvSpPr>
        <p:spPr>
          <a:xfrm>
            <a:off x="10029689" y="70712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88888"/>
                </a:solidFill>
                <a:latin typeface="Corbel" panose="020B0503020204020204" pitchFamily="34" charset="0"/>
                <a:cs typeface="Calibri" panose="020F0502020204030204"/>
              </a:rPr>
              <a:t>6</a:t>
            </a:r>
            <a:endParaRPr sz="1800">
              <a:latin typeface="Corbel" panose="020B0503020204020204" pitchFamily="34" charset="0"/>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5482" y="1444198"/>
            <a:ext cx="10380320" cy="4508927"/>
          </a:xfrm>
          <a:prstGeom prst="rect">
            <a:avLst/>
          </a:prstGeom>
          <a:solidFill>
            <a:schemeClr val="bg1">
              <a:lumMod val="9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594863" y="548404"/>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Key Highlights During the Week</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1085369820"/>
              </p:ext>
            </p:extLst>
          </p:nvPr>
        </p:nvGraphicFramePr>
        <p:xfrm>
          <a:off x="155482" y="6497481"/>
          <a:ext cx="10380319" cy="1097280"/>
        </p:xfrm>
        <a:graphic>
          <a:graphicData uri="http://schemas.openxmlformats.org/drawingml/2006/table">
            <a:tbl>
              <a:tblPr firstRow="1" bandRow="1">
                <a:tableStyleId>{5C22544A-7EE6-4342-B048-85BDC9FD1C3A}</a:tableStyleId>
              </a:tblPr>
              <a:tblGrid>
                <a:gridCol w="2186793">
                  <a:extLst>
                    <a:ext uri="{9D8B030D-6E8A-4147-A177-3AD203B41FA5}">
                      <a16:colId xmlns:a16="http://schemas.microsoft.com/office/drawing/2014/main" val="20000"/>
                    </a:ext>
                  </a:extLst>
                </a:gridCol>
                <a:gridCol w="1965334">
                  <a:extLst>
                    <a:ext uri="{9D8B030D-6E8A-4147-A177-3AD203B41FA5}">
                      <a16:colId xmlns:a16="http://schemas.microsoft.com/office/drawing/2014/main" val="20001"/>
                    </a:ext>
                  </a:extLst>
                </a:gridCol>
                <a:gridCol w="2076064">
                  <a:extLst>
                    <a:ext uri="{9D8B030D-6E8A-4147-A177-3AD203B41FA5}">
                      <a16:colId xmlns:a16="http://schemas.microsoft.com/office/drawing/2014/main" val="20002"/>
                    </a:ext>
                  </a:extLst>
                </a:gridCol>
                <a:gridCol w="2076064">
                  <a:extLst>
                    <a:ext uri="{9D8B030D-6E8A-4147-A177-3AD203B41FA5}">
                      <a16:colId xmlns:a16="http://schemas.microsoft.com/office/drawing/2014/main" val="20003"/>
                    </a:ext>
                  </a:extLst>
                </a:gridCol>
                <a:gridCol w="2076064">
                  <a:extLst>
                    <a:ext uri="{9D8B030D-6E8A-4147-A177-3AD203B41FA5}">
                      <a16:colId xmlns:a16="http://schemas.microsoft.com/office/drawing/2014/main" val="20004"/>
                    </a:ext>
                  </a:extLst>
                </a:gridCol>
              </a:tblGrid>
              <a:tr h="497044">
                <a:tc>
                  <a:txBody>
                    <a:bodyPr/>
                    <a:lstStyle/>
                    <a:p>
                      <a:pPr algn="ctr"/>
                      <a:r>
                        <a:rPr lang="en-GB" sz="1500" dirty="0">
                          <a:latin typeface="Corbel" panose="020B0503020204020204" pitchFamily="34" charset="0"/>
                        </a:rPr>
                        <a:t>NAFEM (₦/$)</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Monetary Policy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Brent Crude oil price ($/Barrel)</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Inflation Rate</a:t>
                      </a:r>
                      <a:endParaRPr lang="en-US" sz="1500" dirty="0">
                        <a:latin typeface="Corbel" panose="020B0503020204020204" pitchFamily="34" charset="0"/>
                      </a:endParaRPr>
                    </a:p>
                  </a:txBody>
                  <a:tcPr>
                    <a:solidFill>
                      <a:srgbClr val="002060"/>
                    </a:solidFill>
                  </a:tcPr>
                </a:tc>
                <a:tc>
                  <a:txBody>
                    <a:bodyPr/>
                    <a:lstStyle/>
                    <a:p>
                      <a:pPr algn="ctr"/>
                      <a:r>
                        <a:rPr lang="en-GB" sz="1500" dirty="0">
                          <a:latin typeface="Corbel" panose="020B0503020204020204" pitchFamily="34" charset="0"/>
                        </a:rPr>
                        <a:t>GDP Growth Rate </a:t>
                      </a:r>
                      <a:endParaRPr lang="en-US" sz="1500" dirty="0">
                        <a:latin typeface="Corbel" panose="020B0503020204020204" pitchFamily="34" charset="0"/>
                      </a:endParaRPr>
                    </a:p>
                  </a:txBody>
                  <a:tcPr>
                    <a:solidFill>
                      <a:srgbClr val="002060"/>
                    </a:solidFill>
                  </a:tcPr>
                </a:tc>
                <a:extLst>
                  <a:ext uri="{0D108BD9-81ED-4DB2-BD59-A6C34878D82A}">
                    <a16:rowId xmlns:a16="http://schemas.microsoft.com/office/drawing/2014/main" val="10000"/>
                  </a:ext>
                </a:extLst>
              </a:tr>
              <a:tr h="370840">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500" b="1" strike="dblStrike" baseline="0" dirty="0">
                          <a:latin typeface="Corbel" panose="020B0503020204020204" pitchFamily="34" charset="0"/>
                        </a:rPr>
                        <a:t>N</a:t>
                      </a:r>
                      <a:r>
                        <a:rPr lang="en-US" sz="1500" b="1" i="0" dirty="0">
                          <a:solidFill>
                            <a:schemeClr val="dk1"/>
                          </a:solidFill>
                          <a:effectLst/>
                          <a:latin typeface="Corbel" panose="020B0503020204020204" pitchFamily="34" charset="0"/>
                          <a:ea typeface="+mn-ea"/>
                          <a:cs typeface="+mn-cs"/>
                        </a:rPr>
                        <a:t>1,450.43</a:t>
                      </a:r>
                      <a:r>
                        <a:rPr lang="en-GB" sz="1500" b="1" dirty="0">
                          <a:latin typeface="Corbel" panose="020B0503020204020204" pitchFamily="34" charset="0"/>
                        </a:rPr>
                        <a:t>/$1</a:t>
                      </a:r>
                    </a:p>
                    <a:p>
                      <a:pPr algn="ctr"/>
                      <a:r>
                        <a:rPr lang="en-GB" sz="1500" dirty="0">
                          <a:latin typeface="Corbel" panose="020B0503020204020204" pitchFamily="34" charset="0"/>
                        </a:rPr>
                        <a:t>(</a:t>
                      </a:r>
                      <a:r>
                        <a:rPr lang="en-US" sz="1500" dirty="0">
                          <a:latin typeface="Corbel" panose="020B0503020204020204" pitchFamily="34" charset="0"/>
                        </a:rPr>
                        <a:t>05</a:t>
                      </a:r>
                      <a:r>
                        <a:rPr lang="en-GB" sz="1500" dirty="0">
                          <a:latin typeface="Corbel" panose="020B0503020204020204" pitchFamily="34" charset="0"/>
                        </a:rPr>
                        <a:t>/12/25)</a:t>
                      </a:r>
                      <a:endParaRPr lang="en-US" sz="1500" dirty="0">
                        <a:latin typeface="Corbel" panose="020B0503020204020204" pitchFamily="34" charset="0"/>
                      </a:endParaRPr>
                    </a:p>
                  </a:txBody>
                  <a:tcPr>
                    <a:solidFill>
                      <a:schemeClr val="bg1"/>
                    </a:solidFill>
                  </a:tcPr>
                </a:tc>
                <a:tc>
                  <a:txBody>
                    <a:bodyPr/>
                    <a:lstStyle/>
                    <a:p>
                      <a:pPr algn="ctr"/>
                      <a:r>
                        <a:rPr lang="en-GB" sz="1500" b="1" dirty="0">
                          <a:latin typeface="Corbel" panose="020B0503020204020204" pitchFamily="34" charset="0"/>
                        </a:rPr>
                        <a:t>27.00%</a:t>
                      </a:r>
                    </a:p>
                    <a:p>
                      <a:pPr algn="ctr"/>
                      <a:r>
                        <a:rPr lang="en-GB" sz="1500" dirty="0">
                          <a:latin typeface="Corbel" panose="020B0503020204020204" pitchFamily="34" charset="0"/>
                        </a:rPr>
                        <a:t>(Nov 2025)</a:t>
                      </a:r>
                      <a:endParaRPr lang="en-US" sz="1500" dirty="0">
                        <a:latin typeface="Corbel" panose="020B0503020204020204" pitchFamily="34" charset="0"/>
                      </a:endParaRPr>
                    </a:p>
                  </a:txBody>
                  <a:tcPr>
                    <a:solidFill>
                      <a:schemeClr val="bg1"/>
                    </a:solidFill>
                  </a:tcPr>
                </a:tc>
                <a:tc>
                  <a:txBody>
                    <a:bodyPr/>
                    <a:lstStyle/>
                    <a:p>
                      <a:pPr algn="ctr"/>
                      <a:r>
                        <a:rPr lang="en-US" sz="1500" b="1" dirty="0">
                          <a:latin typeface="Corbel" panose="020B0503020204020204" pitchFamily="34" charset="0"/>
                        </a:rPr>
                        <a:t>$63.76</a:t>
                      </a:r>
                    </a:p>
                    <a:p>
                      <a:pPr algn="ctr"/>
                      <a:r>
                        <a:rPr lang="en-GB" sz="1500" dirty="0">
                          <a:latin typeface="Corbel" panose="020B0503020204020204" pitchFamily="34" charset="0"/>
                        </a:rPr>
                        <a:t>(</a:t>
                      </a:r>
                      <a:r>
                        <a:rPr lang="en-US" sz="1500" dirty="0">
                          <a:latin typeface="Corbel" panose="020B0503020204020204" pitchFamily="34" charset="0"/>
                        </a:rPr>
                        <a:t>05</a:t>
                      </a:r>
                      <a:r>
                        <a:rPr lang="en-GB" sz="1500" dirty="0">
                          <a:latin typeface="Corbel" panose="020B0503020204020204" pitchFamily="34" charset="0"/>
                        </a:rPr>
                        <a:t>/12/25)</a:t>
                      </a:r>
                      <a:endParaRPr lang="en-US" sz="1500" dirty="0">
                        <a:latin typeface="Corbel" panose="020B0503020204020204" pitchFamily="34" charset="0"/>
                      </a:endParaRPr>
                    </a:p>
                  </a:txBody>
                  <a:tcPr>
                    <a:solidFill>
                      <a:schemeClr val="bg1"/>
                    </a:solidFill>
                  </a:tcPr>
                </a:tc>
                <a:tc>
                  <a:txBody>
                    <a:bodyPr/>
                    <a:lstStyle/>
                    <a:p>
                      <a:pPr algn="ctr"/>
                      <a:r>
                        <a:rPr lang="en-GB" sz="1500" b="1" dirty="0">
                          <a:latin typeface="Corbel" panose="020B0503020204020204" pitchFamily="34" charset="0"/>
                        </a:rPr>
                        <a:t>16.05%</a:t>
                      </a:r>
                    </a:p>
                    <a:p>
                      <a:pPr algn="ctr"/>
                      <a:r>
                        <a:rPr lang="en-GB" sz="1500" b="0" dirty="0">
                          <a:latin typeface="Corbel" panose="020B0503020204020204" pitchFamily="34" charset="0"/>
                        </a:rPr>
                        <a:t>(Nov 2025)</a:t>
                      </a:r>
                    </a:p>
                  </a:txBody>
                  <a:tcPr>
                    <a:solidFill>
                      <a:schemeClr val="bg1"/>
                    </a:solidFill>
                  </a:tcPr>
                </a:tc>
                <a:tc>
                  <a:txBody>
                    <a:bodyPr/>
                    <a:lstStyle/>
                    <a:p>
                      <a:pPr algn="ctr"/>
                      <a:r>
                        <a:rPr lang="en-GB" sz="1500" b="1" dirty="0">
                          <a:latin typeface="Corbel" panose="020B0503020204020204" pitchFamily="34" charset="0"/>
                        </a:rPr>
                        <a:t>3.98%</a:t>
                      </a:r>
                    </a:p>
                    <a:p>
                      <a:pPr algn="ctr"/>
                      <a:r>
                        <a:rPr lang="en-GB" sz="1500" dirty="0">
                          <a:latin typeface="Corbel" panose="020B0503020204020204" pitchFamily="34" charset="0"/>
                        </a:rPr>
                        <a:t>(Q3 2025)</a:t>
                      </a:r>
                      <a:endParaRPr lang="en-US" sz="1500" dirty="0">
                        <a:latin typeface="Corbel" panose="020B050302020402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NEWS HIGHLIGHTS</a:t>
            </a:r>
          </a:p>
        </p:txBody>
      </p:sp>
      <p:sp>
        <p:nvSpPr>
          <p:cNvPr id="7" name="TextBox 6"/>
          <p:cNvSpPr txBox="1"/>
          <p:nvPr/>
        </p:nvSpPr>
        <p:spPr>
          <a:xfrm>
            <a:off x="1400926" y="1042571"/>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International News</a:t>
            </a:r>
            <a:endParaRPr lang="en-US" dirty="0"/>
          </a:p>
        </p:txBody>
      </p:sp>
      <p:sp>
        <p:nvSpPr>
          <p:cNvPr id="3" name="TextBox 2"/>
          <p:cNvSpPr txBox="1"/>
          <p:nvPr/>
        </p:nvSpPr>
        <p:spPr>
          <a:xfrm>
            <a:off x="278632" y="6044480"/>
            <a:ext cx="3503673" cy="363736"/>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500" dirty="0"/>
              <a:t>Key Macroeconomic Indices</a:t>
            </a:r>
            <a:endParaRPr lang="en-US" sz="1500" dirty="0"/>
          </a:p>
        </p:txBody>
      </p:sp>
      <p:sp>
        <p:nvSpPr>
          <p:cNvPr id="13" name="Rectangle 12"/>
          <p:cNvSpPr/>
          <p:nvPr/>
        </p:nvSpPr>
        <p:spPr>
          <a:xfrm>
            <a:off x="153313" y="1524863"/>
            <a:ext cx="5650587" cy="39857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spcAft>
                <a:spcPts val="12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United States: </a:t>
            </a:r>
            <a:r>
              <a:rPr lang="en-US" sz="1400" dirty="0">
                <a:solidFill>
                  <a:schemeClr val="tx1"/>
                </a:solidFill>
                <a:latin typeface="Corbel" panose="020B0503020204020204" pitchFamily="34" charset="0"/>
              </a:rPr>
              <a:t>US manufacturing weakens, services see fastest growth since February; Private payrolls drop by the most since 2023; Inflation steady, consumer sentiment slightly improves</a:t>
            </a:r>
            <a:endParaRPr lang="en-US" altLang="en-US" sz="1400" dirty="0">
              <a:solidFill>
                <a:schemeClr val="tx1"/>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UK &amp; Eurozone</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UK housing market resilient despite budget worries; Eurozone inflation picks up, GDP revised higher, labor market still tight; German manufacturing orders rise more than expected.</a:t>
            </a:r>
            <a:endParaRPr lang="en-US" altLang="en-US" sz="1400" dirty="0">
              <a:solidFill>
                <a:srgbClr val="0D0D0D"/>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China</a:t>
            </a:r>
            <a:r>
              <a:rPr lang="en-GB" sz="1400" dirty="0">
                <a:solidFill>
                  <a:srgbClr val="0D0D0D"/>
                </a:solidFill>
                <a:latin typeface="Corbel" panose="020B0503020204020204" pitchFamily="34" charset="0"/>
              </a:rPr>
              <a:t>: </a:t>
            </a:r>
            <a:r>
              <a:rPr lang="en-US" altLang="en-US" sz="1400" dirty="0">
                <a:solidFill>
                  <a:srgbClr val="0D0D0D"/>
                </a:solidFill>
                <a:latin typeface="Corbel" panose="020B0503020204020204" pitchFamily="34" charset="0"/>
              </a:rPr>
              <a:t>China Manufacturing PMI Hits 4-Month Low; China Stocks Slip Ahead of Key Policy Meetings.</a:t>
            </a: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Japan:</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Japan Composite PMI Confirmed at 3-Month High; Shares Fall on BOJ Rate Hike Fears</a:t>
            </a:r>
            <a:endParaRPr lang="en-US" altLang="en-US" sz="1400" dirty="0">
              <a:solidFill>
                <a:srgbClr val="0D0D0D"/>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GB" sz="1400" b="1" dirty="0">
                <a:solidFill>
                  <a:srgbClr val="0D0D0D"/>
                </a:solidFill>
                <a:latin typeface="Corbel" panose="020B0503020204020204" pitchFamily="34" charset="0"/>
              </a:rPr>
              <a:t>South Africa:</a:t>
            </a:r>
            <a:r>
              <a:rPr lang="en-US" altLang="en-GB" sz="1400" b="1" dirty="0">
                <a:solidFill>
                  <a:srgbClr val="0D0D0D"/>
                </a:solidFill>
                <a:latin typeface="Corbel" panose="020B0503020204020204" pitchFamily="34" charset="0"/>
              </a:rPr>
              <a:t> </a:t>
            </a:r>
            <a:r>
              <a:rPr lang="en-US" altLang="en-GB" sz="1400" dirty="0">
                <a:solidFill>
                  <a:srgbClr val="0D0D0D"/>
                </a:solidFill>
                <a:latin typeface="Corbel" panose="020B0503020204020204" pitchFamily="34" charset="0"/>
              </a:rPr>
              <a:t>South Africa Current Account Gap Narrows in Q3; Rand at Near 3-Year High</a:t>
            </a:r>
            <a:endParaRPr lang="en-US" altLang="en-US" sz="1400" dirty="0">
              <a:solidFill>
                <a:srgbClr val="0D0D0D"/>
              </a:solidFill>
              <a:latin typeface="Corbel" panose="020B0503020204020204" pitchFamily="34" charset="0"/>
            </a:endParaRPr>
          </a:p>
          <a:p>
            <a:pPr marL="285750" indent="-285750" algn="just">
              <a:spcAft>
                <a:spcPts val="12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Ghana: </a:t>
            </a:r>
            <a:r>
              <a:rPr lang="en-US" sz="1400" dirty="0">
                <a:solidFill>
                  <a:schemeClr val="tx1"/>
                </a:solidFill>
                <a:latin typeface="Corbel" panose="020B0503020204020204" pitchFamily="34" charset="0"/>
              </a:rPr>
              <a:t>Disinflation in Ghana Remains on Track</a:t>
            </a:r>
          </a:p>
          <a:p>
            <a:pPr marL="285750" indent="-285750" algn="just">
              <a:spcAft>
                <a:spcPts val="1200"/>
              </a:spcAft>
              <a:buClr>
                <a:schemeClr val="tx2">
                  <a:lumMod val="75000"/>
                </a:schemeClr>
              </a:buClr>
              <a:buFont typeface="Wingdings" panose="05000000000000000000" pitchFamily="2" charset="2"/>
              <a:buChar char="q"/>
            </a:pPr>
            <a:r>
              <a:rPr lang="en-US" sz="1400" b="1" dirty="0">
                <a:solidFill>
                  <a:schemeClr val="tx1"/>
                </a:solidFill>
                <a:latin typeface="Corbel" panose="020B0503020204020204" pitchFamily="34" charset="0"/>
              </a:rPr>
              <a:t>Egypt:</a:t>
            </a:r>
            <a:r>
              <a:rPr lang="en-US" sz="1400" dirty="0">
                <a:solidFill>
                  <a:schemeClr val="tx1"/>
                </a:solidFill>
                <a:latin typeface="Corbel" panose="020B0503020204020204" pitchFamily="34" charset="0"/>
              </a:rPr>
              <a:t> GDP Growth Hits Over 3-Year High of 5.3%</a:t>
            </a:r>
          </a:p>
        </p:txBody>
      </p:sp>
      <p:sp>
        <p:nvSpPr>
          <p:cNvPr id="10" name="TextBox 9"/>
          <p:cNvSpPr txBox="1"/>
          <p:nvPr/>
        </p:nvSpPr>
        <p:spPr>
          <a:xfrm>
            <a:off x="6592170" y="998404"/>
            <a:ext cx="2895597" cy="33855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lt1"/>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dirty="0"/>
              <a:t>Local News</a:t>
            </a:r>
            <a:endParaRPr lang="en-US" dirty="0"/>
          </a:p>
        </p:txBody>
      </p:sp>
      <p:sp>
        <p:nvSpPr>
          <p:cNvPr id="11" name="Rectangle 10"/>
          <p:cNvSpPr/>
          <p:nvPr/>
        </p:nvSpPr>
        <p:spPr>
          <a:xfrm>
            <a:off x="5958885" y="1506469"/>
            <a:ext cx="4657240" cy="41395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rtlCol="0" anchor="t">
            <a:spAutoFit/>
          </a:bodyPr>
          <a:lstStyle/>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Nigeria’s GDP rises by 3.98% in Q3 2025, driven by strong agricultural and industrial growth </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Nigeria’s public debt rises to N152.39 trillion in Q2 2025</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Nigerian equities market reclaim N2.4 trillion after November’s N6.5 trillion crash </a:t>
            </a:r>
          </a:p>
          <a:p>
            <a:pPr algn="just">
              <a:buClr>
                <a:schemeClr val="tx2">
                  <a:lumMod val="75000"/>
                </a:schemeClr>
              </a:buClr>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CBN revises cash withdrawal rules effective January 2026, ends special authorization </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NGX expands market offerings with the introduction of commercial paper listings </a:t>
            </a:r>
          </a:p>
          <a:p>
            <a:pPr algn="just">
              <a:buClr>
                <a:schemeClr val="tx2">
                  <a:lumMod val="75000"/>
                </a:schemeClr>
              </a:buClr>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err="1">
                <a:solidFill>
                  <a:schemeClr val="tx1"/>
                </a:solidFill>
                <a:latin typeface="Corbel" panose="020B0503020204020204" pitchFamily="34" charset="0"/>
              </a:rPr>
              <a:t>FBNQuest</a:t>
            </a:r>
            <a:r>
              <a:rPr lang="en-US" altLang="en-US" sz="1400" dirty="0">
                <a:solidFill>
                  <a:schemeClr val="tx1"/>
                </a:solidFill>
                <a:latin typeface="Corbel" panose="020B0503020204020204" pitchFamily="34" charset="0"/>
              </a:rPr>
              <a:t> vs </a:t>
            </a:r>
            <a:r>
              <a:rPr lang="en-US" altLang="en-US" sz="1400" dirty="0" err="1">
                <a:solidFill>
                  <a:schemeClr val="tx1"/>
                </a:solidFill>
                <a:latin typeface="Corbel" panose="020B0503020204020204" pitchFamily="34" charset="0"/>
              </a:rPr>
              <a:t>Nestoil</a:t>
            </a:r>
            <a:r>
              <a:rPr lang="en-US" altLang="en-US" sz="1400" dirty="0">
                <a:solidFill>
                  <a:schemeClr val="tx1"/>
                </a:solidFill>
                <a:latin typeface="Corbel" panose="020B0503020204020204" pitchFamily="34" charset="0"/>
              </a:rPr>
              <a:t>: Appeal Court adjourns receivership case over ‘legal representation controversy’. </a:t>
            </a:r>
          </a:p>
          <a:p>
            <a:pPr marL="285750" indent="-285750" algn="just">
              <a:buClr>
                <a:schemeClr val="tx2">
                  <a:lumMod val="75000"/>
                </a:schemeClr>
              </a:buClr>
              <a:buFont typeface="Wingdings" panose="05000000000000000000" pitchFamily="2" charset="2"/>
              <a:buChar char="q"/>
            </a:pPr>
            <a:endParaRPr lang="en-US" altLang="en-US" sz="1400" dirty="0">
              <a:solidFill>
                <a:schemeClr val="tx1"/>
              </a:solidFill>
              <a:latin typeface="Corbel" panose="020B0503020204020204" pitchFamily="34" charset="0"/>
            </a:endParaRPr>
          </a:p>
          <a:p>
            <a:pPr marL="285750" indent="-285750" algn="just">
              <a:buClr>
                <a:schemeClr val="tx2">
                  <a:lumMod val="75000"/>
                </a:schemeClr>
              </a:buClr>
              <a:buFont typeface="Wingdings" panose="05000000000000000000" pitchFamily="2" charset="2"/>
              <a:buChar char="q"/>
            </a:pPr>
            <a:r>
              <a:rPr lang="en-US" altLang="en-US" sz="1400" dirty="0">
                <a:solidFill>
                  <a:schemeClr val="tx1"/>
                </a:solidFill>
                <a:latin typeface="Corbel" panose="020B0503020204020204" pitchFamily="34" charset="0"/>
              </a:rPr>
              <a:t>BMI: Nigeria’s oil output to rise to 1.73 million bpd in 2026</a:t>
            </a:r>
          </a:p>
          <a:p>
            <a:pPr algn="just">
              <a:buClr>
                <a:schemeClr val="tx2">
                  <a:lumMod val="75000"/>
                </a:schemeClr>
              </a:buClr>
            </a:pPr>
            <a:endParaRPr lang="en-US" altLang="en-US" sz="1400" dirty="0">
              <a:solidFill>
                <a:schemeClr val="tx1"/>
              </a:solidFill>
              <a:latin typeface="Corbel" panose="020B0503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3" name="Rectangle: Rounded Corners 2"/>
          <p:cNvSpPr/>
          <p:nvPr/>
        </p:nvSpPr>
        <p:spPr>
          <a:xfrm>
            <a:off x="181343" y="952373"/>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The United States</a:t>
            </a:r>
          </a:p>
        </p:txBody>
      </p:sp>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794589" y="699510"/>
            <a:ext cx="1176674" cy="755797"/>
          </a:xfrm>
          <a:prstGeom prst="rect">
            <a:avLst/>
          </a:prstGeom>
        </p:spPr>
      </p:pic>
      <p:sp>
        <p:nvSpPr>
          <p:cNvPr id="2" name="Rectangle: Rounded Corners 1"/>
          <p:cNvSpPr/>
          <p:nvPr/>
        </p:nvSpPr>
        <p:spPr>
          <a:xfrm>
            <a:off x="172107" y="5628869"/>
            <a:ext cx="5079846" cy="336229"/>
          </a:xfrm>
          <a:prstGeom prst="round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700"/>
              </a:lnSpc>
              <a:spcAft>
                <a:spcPts val="1800"/>
              </a:spcAft>
            </a:pPr>
            <a:r>
              <a:rPr lang="en-US" sz="1400" b="1" i="0" dirty="0">
                <a:solidFill>
                  <a:schemeClr val="tx1"/>
                </a:solidFill>
                <a:effectLst/>
                <a:latin typeface="Corbel" panose="020B0503020204020204" pitchFamily="34" charset="0"/>
              </a:rPr>
              <a:t>US Stocks Extend Gains After PCE</a:t>
            </a:r>
            <a:endParaRPr lang="en-GB" sz="1400" b="1" i="0" dirty="0">
              <a:solidFill>
                <a:schemeClr val="tx1"/>
              </a:solidFill>
              <a:effectLst/>
              <a:latin typeface="Corbel" panose="020B0503020204020204" pitchFamily="34" charset="0"/>
            </a:endParaRPr>
          </a:p>
        </p:txBody>
      </p:sp>
      <p:sp>
        <p:nvSpPr>
          <p:cNvPr id="13" name="TextBox 12"/>
          <p:cNvSpPr txBox="1"/>
          <p:nvPr/>
        </p:nvSpPr>
        <p:spPr>
          <a:xfrm>
            <a:off x="81315" y="6032063"/>
            <a:ext cx="5265386" cy="1492716"/>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solidFill>
                  <a:srgbClr val="0D0D0D"/>
                </a:solidFill>
                <a:latin typeface="Corbel" panose="020B0503020204020204" pitchFamily="34" charset="0"/>
              </a:rPr>
              <a:t>U.S. stocks ended the week higher, supported by steady inflation data and improving sentiment that strengthened expectations for a Fed rate cut next week. Major indexes posted modest gains, led by tech names, as the S&amp;P 500 approached a record and the Nasdaq and Dow also advanced.</a:t>
            </a:r>
          </a:p>
          <a:p>
            <a:pPr marL="285750" indent="-285750" algn="just">
              <a:buFont typeface="Wingdings" panose="05000000000000000000" pitchFamily="2" charset="2"/>
              <a:buChar char="q"/>
            </a:pPr>
            <a:r>
              <a:rPr lang="en-US" altLang="en-US" sz="1300" dirty="0">
                <a:solidFill>
                  <a:srgbClr val="0D0D0D"/>
                </a:solidFill>
                <a:latin typeface="Corbel" panose="020B0503020204020204" pitchFamily="34" charset="0"/>
              </a:rPr>
              <a:t>Netflix cut most of the early losses incurred after the company announced a deal to acquire Warner Bros.</a:t>
            </a:r>
            <a:endParaRPr lang="en-GB" altLang="en-US" sz="1300" dirty="0">
              <a:solidFill>
                <a:srgbClr val="0D0D0D"/>
              </a:solidFill>
              <a:latin typeface="Corbel" panose="020B0503020204020204" pitchFamily="34" charset="0"/>
            </a:endParaRPr>
          </a:p>
        </p:txBody>
      </p:sp>
      <p:graphicFrame>
        <p:nvGraphicFramePr>
          <p:cNvPr id="14" name="Table 13"/>
          <p:cNvGraphicFramePr>
            <a:graphicFrameLocks noGrp="1"/>
          </p:cNvGraphicFramePr>
          <p:nvPr>
            <p:custDataLst>
              <p:tags r:id="rId1"/>
            </p:custDataLst>
            <p:extLst>
              <p:ext uri="{D42A27DB-BD31-4B8C-83A1-F6EECF244321}">
                <p14:modId xmlns:p14="http://schemas.microsoft.com/office/powerpoint/2010/main" val="2035223989"/>
              </p:ext>
            </p:extLst>
          </p:nvPr>
        </p:nvGraphicFramePr>
        <p:xfrm>
          <a:off x="7787882" y="5579349"/>
          <a:ext cx="2761745" cy="1402080"/>
        </p:xfrm>
        <a:graphic>
          <a:graphicData uri="http://schemas.openxmlformats.org/drawingml/2006/table">
            <a:tbl>
              <a:tblPr firstRow="1" bandRow="1">
                <a:tableStyleId>{7E9639D4-E3E2-4D34-9284-5A2195B3D0D7}</a:tableStyleId>
              </a:tblPr>
              <a:tblGrid>
                <a:gridCol w="1098547">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01198">
                  <a:extLst>
                    <a:ext uri="{9D8B030D-6E8A-4147-A177-3AD203B41FA5}">
                      <a16:colId xmlns:a16="http://schemas.microsoft.com/office/drawing/2014/main" val="20002"/>
                    </a:ext>
                  </a:extLst>
                </a:gridCol>
              </a:tblGrid>
              <a:tr h="252087">
                <a:tc>
                  <a:txBody>
                    <a:bodyPr/>
                    <a:lstStyle/>
                    <a:p>
                      <a:r>
                        <a:rPr lang="en-GB" sz="1200" b="1" dirty="0">
                          <a:solidFill>
                            <a:schemeClr val="tx1"/>
                          </a:solidFill>
                          <a:latin typeface="Corbel" panose="020B0503020204020204" pitchFamily="34" charset="0"/>
                        </a:rPr>
                        <a:t>S&amp;P 500</a:t>
                      </a:r>
                      <a:endParaRPr lang="en-US" sz="1200" b="1" dirty="0">
                        <a:solidFill>
                          <a:schemeClr val="tx1"/>
                        </a:solidFill>
                        <a:latin typeface="Corbel" panose="020B0503020204020204" pitchFamily="34" charset="0"/>
                      </a:endParaRPr>
                    </a:p>
                  </a:txBody>
                  <a:tcPr marL="62455" marR="6245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sz="1400" b="0" i="0" u="none" strike="noStrike" dirty="0">
                          <a:solidFill>
                            <a:srgbClr val="000000"/>
                          </a:solidFill>
                          <a:effectLst/>
                          <a:latin typeface="Corbel" panose="020B0503020204020204" pitchFamily="34" charset="0"/>
                          <a:ea typeface="+mn-ea"/>
                          <a:cs typeface="+mn-cs"/>
                        </a:rPr>
                        <a:t>6,870.40</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0.31%</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8131">
                <a:tc>
                  <a:txBody>
                    <a:bodyPr/>
                    <a:lstStyle/>
                    <a:p>
                      <a:r>
                        <a:rPr lang="en-GB" sz="1200" b="1" dirty="0">
                          <a:latin typeface="Corbel" panose="020B0503020204020204" pitchFamily="34" charset="0"/>
                        </a:rPr>
                        <a:t>Nasdaq Composite</a:t>
                      </a:r>
                      <a:endParaRPr lang="en-US" sz="1200" b="1" dirty="0">
                        <a:latin typeface="Corbel" panose="020B0503020204020204" pitchFamily="34" charset="0"/>
                      </a:endParaRPr>
                    </a:p>
                  </a:txBody>
                  <a:tcPr marL="62455" marR="62455" anchor="ctr">
                    <a:lnT w="12700" cap="flat" cmpd="sng" algn="ctr">
                      <a:solidFill>
                        <a:schemeClr val="tx1"/>
                      </a:solidFill>
                      <a:prstDash val="solid"/>
                      <a:round/>
                      <a:headEnd type="none" w="med" len="med"/>
                      <a:tailEnd type="none" w="med" len="med"/>
                    </a:lnT>
                    <a:solidFill>
                      <a:schemeClr val="bg1"/>
                    </a:solidFill>
                  </a:tcPr>
                </a:tc>
                <a:tc>
                  <a:txBody>
                    <a:bodyPr/>
                    <a:lstStyle/>
                    <a:p>
                      <a:pPr algn="r" fontAlgn="ctr">
                        <a:buNone/>
                      </a:pPr>
                      <a:r>
                        <a:rPr lang="en-US" sz="1400" b="0" i="0" u="none" strike="noStrike" dirty="0">
                          <a:solidFill>
                            <a:srgbClr val="000000"/>
                          </a:solidFill>
                          <a:effectLst/>
                          <a:latin typeface="Corbel" panose="020B0503020204020204" pitchFamily="34" charset="0"/>
                        </a:rPr>
                        <a:t>23,578.13</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0.91%</a:t>
                      </a:r>
                      <a:r>
                        <a:rPr lang="en-US" sz="1400" b="1" i="0" u="none" strike="noStrike" dirty="0">
                          <a:solidFill>
                            <a:srgbClr val="000000"/>
                          </a:solidFill>
                          <a:effectLst/>
                          <a:latin typeface="Corbel" panose="020B0503020204020204" pitchFamily="34" charset="0"/>
                          <a:ea typeface="+mn-ea"/>
                          <a:cs typeface="+mn-cs"/>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529383">
                <a:tc>
                  <a:txBody>
                    <a:bodyPr/>
                    <a:lstStyle/>
                    <a:p>
                      <a:r>
                        <a:rPr lang="en-GB" sz="1200" b="1" dirty="0">
                          <a:latin typeface="Corbel" panose="020B0503020204020204" pitchFamily="34" charset="0"/>
                        </a:rPr>
                        <a:t>Dow Jones Industrial average</a:t>
                      </a:r>
                      <a:endParaRPr lang="en-US" sz="1200" b="1" dirty="0">
                        <a:latin typeface="Corbel" panose="020B0503020204020204" pitchFamily="34" charset="0"/>
                      </a:endParaRPr>
                    </a:p>
                  </a:txBody>
                  <a:tcPr marL="62455" marR="62455" anchor="ctr">
                    <a:solidFill>
                      <a:schemeClr val="bg1"/>
                    </a:solidFill>
                  </a:tcPr>
                </a:tc>
                <a:tc>
                  <a:txBody>
                    <a:bodyPr/>
                    <a:lstStyle/>
                    <a:p>
                      <a:pPr algn="r" fontAlgn="ctr">
                        <a:buNone/>
                      </a:pPr>
                      <a:r>
                        <a:rPr lang="en-US" altLang="en-US" sz="1400" b="0" i="0" u="none" strike="noStrike" dirty="0">
                          <a:solidFill>
                            <a:srgbClr val="000000"/>
                          </a:solidFill>
                          <a:effectLst/>
                          <a:latin typeface="Corbel" panose="020B0503020204020204" pitchFamily="34" charset="0"/>
                        </a:rPr>
                        <a:t>47,954.99</a:t>
                      </a:r>
                    </a:p>
                  </a:txBody>
                  <a:tcPr marL="6350" marR="6350" marT="6350" marB="0" anchor="ctr">
                    <a:solidFill>
                      <a:schemeClr val="bg1"/>
                    </a:solidFill>
                  </a:tcPr>
                </a:tc>
                <a:tc>
                  <a:txBody>
                    <a:bodyPr/>
                    <a:lstStyle/>
                    <a:p>
                      <a:pPr algn="r"/>
                      <a:r>
                        <a:rPr lang="en-US" sz="1400" b="1" i="0" u="none" strike="noStrike" dirty="0">
                          <a:solidFill>
                            <a:schemeClr val="tx1"/>
                          </a:solidFill>
                          <a:effectLst/>
                          <a:latin typeface="Corbel" panose="020B0503020204020204" pitchFamily="34" charset="0"/>
                          <a:ea typeface="+mn-ea"/>
                          <a:cs typeface="+mn-cs"/>
                        </a:rPr>
                        <a:t>0.50%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b="1" i="0" u="none" strike="noStrike" dirty="0">
                        <a:solidFill>
                          <a:srgbClr val="000000"/>
                        </a:solidFill>
                        <a:effectLst/>
                        <a:latin typeface="Corbel" panose="020B0503020204020204" pitchFamily="34" charset="0"/>
                        <a:ea typeface="+mn-ea"/>
                        <a:cs typeface="+mn-cs"/>
                      </a:endParaRPr>
                    </a:p>
                  </a:txBody>
                  <a:tcPr marL="62455" marR="62455" anchor="ctr">
                    <a:solidFill>
                      <a:schemeClr val="bg1"/>
                    </a:solidFill>
                  </a:tcPr>
                </a:tc>
                <a:extLst>
                  <a:ext uri="{0D108BD9-81ED-4DB2-BD59-A6C34878D82A}">
                    <a16:rowId xmlns:a16="http://schemas.microsoft.com/office/drawing/2014/main" val="10002"/>
                  </a:ext>
                </a:extLst>
              </a:tr>
            </a:tbl>
          </a:graphicData>
        </a:graphic>
      </p:graphicFrame>
      <p:sp>
        <p:nvSpPr>
          <p:cNvPr id="16" name="TextBox 15"/>
          <p:cNvSpPr txBox="1"/>
          <p:nvPr/>
        </p:nvSpPr>
        <p:spPr>
          <a:xfrm>
            <a:off x="5284241" y="5457656"/>
            <a:ext cx="2414817" cy="2092881"/>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300" dirty="0">
                <a:latin typeface="Corbel" panose="020B0503020204020204" pitchFamily="34" charset="0"/>
              </a:rPr>
              <a:t>Gains were supported by steady PCE data that reinforced expectations of a Fed rate cut next week, along with improving consumer sentiment that boosted confidence in the outlook. Strength in major tech names also helped lift the broader market.</a:t>
            </a:r>
          </a:p>
        </p:txBody>
      </p:sp>
      <p:sp>
        <p:nvSpPr>
          <p:cNvPr id="17" name="Rectangle: Rounded Corners 16"/>
          <p:cNvSpPr/>
          <p:nvPr/>
        </p:nvSpPr>
        <p:spPr>
          <a:xfrm>
            <a:off x="5648608" y="5154276"/>
            <a:ext cx="1740891" cy="2441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 </a:t>
            </a:r>
          </a:p>
        </p:txBody>
      </p:sp>
      <p:sp>
        <p:nvSpPr>
          <p:cNvPr id="18" name="Rectangle: Rounded Corners 17"/>
          <p:cNvSpPr/>
          <p:nvPr/>
        </p:nvSpPr>
        <p:spPr>
          <a:xfrm>
            <a:off x="7742976" y="5154276"/>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28" name="TextBox 27"/>
          <p:cNvSpPr txBox="1"/>
          <p:nvPr/>
        </p:nvSpPr>
        <p:spPr>
          <a:xfrm>
            <a:off x="62533" y="1782991"/>
            <a:ext cx="6539833" cy="2746906"/>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q"/>
            </a:pPr>
            <a:r>
              <a:rPr lang="en-US" altLang="en-US" sz="1250" dirty="0">
                <a:latin typeface="Corbel" panose="020B0503020204020204" pitchFamily="34" charset="0"/>
              </a:rPr>
              <a:t>The ISM reported that U.S. manufacturing activity contracted for a ninth month in November, with the PMI edging down to 48.2% from 48.7% as weaker deliveries, new orders, and employment weighed on the index. However, service activity firmed, with the PMI rising to 52.6%, the highest in nine months, while the prices index eased to its lowest level since April.</a:t>
            </a:r>
          </a:p>
          <a:p>
            <a:pPr marL="285750" indent="-285750" algn="just">
              <a:spcAft>
                <a:spcPts val="600"/>
              </a:spcAft>
              <a:buFont typeface="Wingdings" panose="05000000000000000000" pitchFamily="2" charset="2"/>
              <a:buChar char="q"/>
            </a:pPr>
            <a:r>
              <a:rPr lang="en-US" altLang="en-US" sz="1250" dirty="0">
                <a:latin typeface="Corbel" panose="020B0503020204020204" pitchFamily="34" charset="0"/>
              </a:rPr>
              <a:t>ADP reported that private payrolls fell by 32,000 in November, reversing October’s revised 47,000 gain and marking the biggest drop since March 2023. Cuts were broad-based and led by small firms. Challenger data showed more than 71,000 announced layoffs in November, pushing year-to-date cuts to roughly 1.17 million, the highest since 2020.</a:t>
            </a:r>
          </a:p>
          <a:p>
            <a:pPr marL="285750" indent="-285750" algn="just">
              <a:spcAft>
                <a:spcPts val="600"/>
              </a:spcAft>
              <a:buFont typeface="Wingdings" panose="05000000000000000000" pitchFamily="2" charset="2"/>
              <a:buChar char="q"/>
            </a:pPr>
            <a:r>
              <a:rPr lang="en-US" altLang="en-US" sz="1250" dirty="0">
                <a:latin typeface="Corbel" panose="020B0503020204020204" pitchFamily="34" charset="0"/>
              </a:rPr>
              <a:t>The BEA reported that the PCE index rose 0.3% in September, matching August, while core PCE increased 0.2%. Both were up 2.8% year-over-year. Expected inflation in the year ahead decreased to 4.1% from 4.5% in the prior month, the lowest reading since January 2025 and the fourth consecutive month of declines.</a:t>
            </a:r>
            <a:endParaRPr lang="en-GB" altLang="en-US" sz="1250" dirty="0">
              <a:latin typeface="Corbel" panose="020B0503020204020204" pitchFamily="34" charset="0"/>
            </a:endParaRPr>
          </a:p>
        </p:txBody>
      </p:sp>
      <p:sp>
        <p:nvSpPr>
          <p:cNvPr id="32" name="Rectangle: Rounded Corners 31"/>
          <p:cNvSpPr/>
          <p:nvPr/>
        </p:nvSpPr>
        <p:spPr>
          <a:xfrm>
            <a:off x="234188" y="4581161"/>
            <a:ext cx="2414817" cy="250812"/>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33" name="TextBox 32"/>
          <p:cNvSpPr txBox="1"/>
          <p:nvPr/>
        </p:nvSpPr>
        <p:spPr>
          <a:xfrm>
            <a:off x="33144" y="4831973"/>
            <a:ext cx="5615464" cy="892552"/>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en-US" sz="1250" dirty="0">
                <a:latin typeface="Corbel" panose="020B0503020204020204" pitchFamily="34" charset="0"/>
              </a:rPr>
              <a:t>Slowing factory activity and softer job gains signal a mild cooling in the economy, while steady services and easing inflation reduce the risk of a sharper slowdown. A better sentiment may offer support, although overall growth is likely to moderate.</a:t>
            </a:r>
          </a:p>
        </p:txBody>
      </p:sp>
      <p:sp>
        <p:nvSpPr>
          <p:cNvPr id="35" name="TextBox 34"/>
          <p:cNvSpPr txBox="1"/>
          <p:nvPr/>
        </p:nvSpPr>
        <p:spPr>
          <a:xfrm>
            <a:off x="25" y="1254439"/>
            <a:ext cx="10660231" cy="574656"/>
          </a:xfrm>
          <a:prstGeom prst="roundRect">
            <a:avLst>
              <a:gd name="adj" fmla="val 0"/>
            </a:avLst>
          </a:prstGeom>
          <a:solidFill>
            <a:schemeClr val="bg1">
              <a:lumMod val="95000"/>
            </a:schemeClr>
          </a:solidFill>
        </p:spPr>
        <p:txBody>
          <a:bodyPr wrap="square">
            <a:noAutofit/>
          </a:bodyPr>
          <a:lstStyle/>
          <a:p>
            <a:r>
              <a:rPr lang="en-US" altLang="en-US" sz="1600" b="1" dirty="0">
                <a:latin typeface="Corbel" panose="020B0503020204020204" pitchFamily="34" charset="0"/>
              </a:rPr>
              <a:t>US manufacturing weakens while services see fastest growth; Private payrolls drop by the most since 2023; US inflation steady</a:t>
            </a:r>
          </a:p>
        </p:txBody>
      </p:sp>
      <p:sp>
        <p:nvSpPr>
          <p:cNvPr id="7" name="TextBox 6"/>
          <p:cNvSpPr txBox="1"/>
          <p:nvPr/>
        </p:nvSpPr>
        <p:spPr>
          <a:xfrm>
            <a:off x="6602369" y="4681294"/>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graphicFrame>
        <p:nvGraphicFramePr>
          <p:cNvPr id="10" name="Chart 9">
            <a:extLst>
              <a:ext uri="{FF2B5EF4-FFF2-40B4-BE49-F238E27FC236}">
                <a16:creationId xmlns:a16="http://schemas.microsoft.com/office/drawing/2014/main" id="{1E72E280-0613-3DE3-F0C5-0CA5E1ED4EF3}"/>
              </a:ext>
            </a:extLst>
          </p:cNvPr>
          <p:cNvGraphicFramePr/>
          <p:nvPr>
            <p:extLst>
              <p:ext uri="{D42A27DB-BD31-4B8C-83A1-F6EECF244321}">
                <p14:modId xmlns:p14="http://schemas.microsoft.com/office/powerpoint/2010/main" val="1151474259"/>
              </p:ext>
            </p:extLst>
          </p:nvPr>
        </p:nvGraphicFramePr>
        <p:xfrm>
          <a:off x="6602368" y="1762125"/>
          <a:ext cx="4028497" cy="295823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7461" b="24824"/>
          <a:stretch>
            <a:fillRect/>
          </a:stretch>
        </p:blipFill>
        <p:spPr>
          <a:xfrm>
            <a:off x="2732908" y="-88012"/>
            <a:ext cx="1807315" cy="1123988"/>
          </a:xfrm>
          <a:prstGeom prst="rect">
            <a:avLst/>
          </a:prstGeom>
        </p:spPr>
      </p:pic>
      <p:pic>
        <p:nvPicPr>
          <p:cNvPr id="23" name="Picture 2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602" y="653579"/>
            <a:ext cx="1295228" cy="857562"/>
          </a:xfrm>
          <a:prstGeom prst="rect">
            <a:avLst/>
          </a:prstGeom>
        </p:spPr>
      </p:pic>
      <p:graphicFrame>
        <p:nvGraphicFramePr>
          <p:cNvPr id="25" name="Table 24"/>
          <p:cNvGraphicFramePr>
            <a:graphicFrameLocks noGrp="1"/>
          </p:cNvGraphicFramePr>
          <p:nvPr/>
        </p:nvGraphicFramePr>
        <p:xfrm>
          <a:off x="7589559" y="5933266"/>
          <a:ext cx="3002915" cy="1400838"/>
        </p:xfrm>
        <a:graphic>
          <a:graphicData uri="http://schemas.openxmlformats.org/drawingml/2006/table">
            <a:tbl>
              <a:tblPr firstRow="1" bandRow="1">
                <a:tableStyleId>{7E9639D4-E3E2-4D34-9284-5A2195B3D0D7}</a:tableStyleId>
              </a:tblPr>
              <a:tblGrid>
                <a:gridCol w="892362">
                  <a:extLst>
                    <a:ext uri="{9D8B030D-6E8A-4147-A177-3AD203B41FA5}">
                      <a16:colId xmlns:a16="http://schemas.microsoft.com/office/drawing/2014/main" val="20000"/>
                    </a:ext>
                  </a:extLst>
                </a:gridCol>
                <a:gridCol w="872279">
                  <a:extLst>
                    <a:ext uri="{9D8B030D-6E8A-4147-A177-3AD203B41FA5}">
                      <a16:colId xmlns:a16="http://schemas.microsoft.com/office/drawing/2014/main" val="20001"/>
                    </a:ext>
                  </a:extLst>
                </a:gridCol>
                <a:gridCol w="1238274">
                  <a:extLst>
                    <a:ext uri="{9D8B030D-6E8A-4147-A177-3AD203B41FA5}">
                      <a16:colId xmlns:a16="http://schemas.microsoft.com/office/drawing/2014/main" val="20002"/>
                    </a:ext>
                  </a:extLst>
                </a:gridCol>
              </a:tblGrid>
              <a:tr h="372706">
                <a:tc>
                  <a:txBody>
                    <a:bodyPr/>
                    <a:lstStyle/>
                    <a:p>
                      <a:r>
                        <a:rPr lang="en-GB" sz="1200" b="1" dirty="0">
                          <a:solidFill>
                            <a:schemeClr val="tx1"/>
                          </a:solidFill>
                          <a:latin typeface="Corbel" panose="020B0503020204020204" pitchFamily="34" charset="0"/>
                        </a:rPr>
                        <a:t>FTSE 100</a:t>
                      </a:r>
                      <a:endParaRPr lang="en-US" sz="1200" b="1" dirty="0">
                        <a:solidFill>
                          <a:schemeClr val="tx1"/>
                        </a:solidFill>
                        <a:latin typeface="Corbel" panose="020B05030202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1" i="0" u="none" strike="noStrike" dirty="0">
                          <a:solidFill>
                            <a:srgbClr val="000000"/>
                          </a:solidFill>
                          <a:effectLst/>
                          <a:latin typeface="Corbel" panose="020B0503020204020204" pitchFamily="34" charset="0"/>
                        </a:rPr>
                        <a:t>9,667.05</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i="0" u="none" strike="noStrike" dirty="0">
                          <a:solidFill>
                            <a:schemeClr val="tx1"/>
                          </a:solidFill>
                          <a:effectLst/>
                          <a:latin typeface="Corbel" panose="020B0503020204020204" pitchFamily="34" charset="0"/>
                          <a:ea typeface="+mn-ea"/>
                          <a:cs typeface="+mn-cs"/>
                        </a:rPr>
                        <a:t>            -0.55% </a:t>
                      </a:r>
                      <a:r>
                        <a:rPr lang="en-US" sz="1200" b="1" dirty="0">
                          <a:solidFill>
                            <a:srgbClr val="FF0000"/>
                          </a:solidFill>
                          <a:latin typeface="Corbel" panose="020B0503020204020204" pitchFamily="34" charset="0"/>
                          <a:sym typeface="Wingdings 3" panose="05040102010807070707" pitchFamily="18" charset="2"/>
                        </a:rPr>
                        <a:t></a:t>
                      </a:r>
                      <a:r>
                        <a:rPr lang="en-US" sz="1200" b="1" i="0" u="none" strike="noStrike" dirty="0">
                          <a:solidFill>
                            <a:srgbClr val="FF0000"/>
                          </a:solidFill>
                          <a:effectLst/>
                          <a:latin typeface="Corbel" panose="020B0503020204020204" pitchFamily="34" charset="0"/>
                          <a:ea typeface="+mn-ea"/>
                          <a:cs typeface="+mn-cs"/>
                        </a:rPr>
                        <a:t> </a:t>
                      </a:r>
                      <a:r>
                        <a:rPr lang="en-GB" sz="1200" dirty="0">
                          <a:latin typeface="Corbel" panose="020B0503020204020204" pitchFamily="34" charset="0"/>
                          <a:sym typeface="+mn-ea"/>
                        </a:rPr>
                        <a:t> </a:t>
                      </a:r>
                      <a:endParaRPr lang="en-US" sz="1200" b="1" i="0" u="none" strike="noStrike" dirty="0">
                        <a:solidFill>
                          <a:srgbClr val="FF0000"/>
                        </a:solidFill>
                        <a:effectLst/>
                        <a:latin typeface="Corbel" panose="020B0503020204020204" pitchFamily="34" charset="0"/>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9918">
                <a:tc>
                  <a:txBody>
                    <a:bodyPr/>
                    <a:lstStyle/>
                    <a:p>
                      <a:r>
                        <a:rPr lang="en-GB" sz="1200" b="1" dirty="0">
                          <a:latin typeface="Corbel" panose="020B0503020204020204" pitchFamily="34" charset="0"/>
                        </a:rPr>
                        <a:t>DAX index</a:t>
                      </a:r>
                      <a:endParaRPr lang="en-US" sz="1200" b="1"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buNone/>
                      </a:pPr>
                      <a:r>
                        <a:rPr lang="en-US" sz="1200" b="1" i="0" u="none" strike="noStrike" dirty="0">
                          <a:solidFill>
                            <a:srgbClr val="242424"/>
                          </a:solidFill>
                          <a:effectLst/>
                          <a:latin typeface="Corbel" panose="020B0503020204020204" pitchFamily="34" charset="0"/>
                        </a:rPr>
                        <a:t>   24,027.48</a:t>
                      </a:r>
                    </a:p>
                  </a:txBody>
                  <a:tcPr marL="6350" marR="6350" marT="635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0.80%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US" sz="1200" b="1" i="0" u="none" strike="noStrike" dirty="0">
                          <a:solidFill>
                            <a:srgbClr val="FF0000"/>
                          </a:solidFill>
                          <a:effectLst/>
                          <a:latin typeface="Corbel" panose="020B0503020204020204" pitchFamily="34" charset="0"/>
                          <a:ea typeface="+mn-ea"/>
                          <a:cs typeface="+mn-cs"/>
                        </a:rPr>
                        <a:t> </a:t>
                      </a:r>
                      <a:endParaRPr lang="en-US" sz="1200" dirty="0">
                        <a:latin typeface="Corbel" panose="020B0503020204020204" pitchFamily="34" charset="0"/>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45508">
                <a:tc>
                  <a:txBody>
                    <a:bodyPr/>
                    <a:lstStyle/>
                    <a:p>
                      <a:r>
                        <a:rPr lang="en-GB" sz="1200" b="1" dirty="0">
                          <a:latin typeface="Corbel" panose="020B0503020204020204" pitchFamily="34" charset="0"/>
                        </a:rPr>
                        <a:t>CAC 40</a:t>
                      </a:r>
                      <a:endParaRPr lang="en-US" sz="1200" b="1" dirty="0">
                        <a:latin typeface="Corbel" panose="020B0503020204020204" pitchFamily="34" charset="0"/>
                      </a:endParaRPr>
                    </a:p>
                  </a:txBody>
                  <a:tcPr anchor="ctr">
                    <a:solidFill>
                      <a:schemeClr val="bg1"/>
                    </a:solidFill>
                  </a:tcPr>
                </a:tc>
                <a:tc>
                  <a:txBody>
                    <a:bodyPr/>
                    <a:lstStyle/>
                    <a:p>
                      <a:pPr algn="ctr" fontAlgn="b">
                        <a:buNone/>
                      </a:pPr>
                      <a:r>
                        <a:rPr lang="en-US" sz="1200" b="1" i="0" u="none" strike="noStrike" dirty="0">
                          <a:solidFill>
                            <a:srgbClr val="000000"/>
                          </a:solidFill>
                          <a:effectLst/>
                          <a:latin typeface="Corbel" panose="020B0503020204020204" pitchFamily="34" charset="0"/>
                        </a:rPr>
                        <a:t>8,130.83</a:t>
                      </a:r>
                    </a:p>
                  </a:txBody>
                  <a:tcPr marL="6350" marR="6350" marT="6350" marB="0" anchor="b">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0.10%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2"/>
                  </a:ext>
                </a:extLst>
              </a:tr>
              <a:tr h="372706">
                <a:tc>
                  <a:txBody>
                    <a:bodyPr/>
                    <a:lstStyle/>
                    <a:p>
                      <a:r>
                        <a:rPr lang="en-GB" sz="1200" b="1" dirty="0">
                          <a:latin typeface="Corbel" panose="020B0503020204020204" pitchFamily="34" charset="0"/>
                        </a:rPr>
                        <a:t>FTSE MIB</a:t>
                      </a:r>
                      <a:endParaRPr lang="en-US" sz="1200" b="1" dirty="0">
                        <a:latin typeface="Corbel" panose="020B0503020204020204" pitchFamily="34" charset="0"/>
                      </a:endParaRPr>
                    </a:p>
                  </a:txBody>
                  <a:tcPr anchor="ctr">
                    <a:solidFill>
                      <a:schemeClr val="bg1"/>
                    </a:solidFill>
                  </a:tcPr>
                </a:tc>
                <a:tc>
                  <a:txBody>
                    <a:bodyPr/>
                    <a:lstStyle/>
                    <a:p>
                      <a:pPr algn="ctr" fontAlgn="b"/>
                      <a:r>
                        <a:rPr lang="en-US" sz="1200" b="1" i="0" u="none" strike="noStrike" dirty="0">
                          <a:solidFill>
                            <a:schemeClr val="tx1"/>
                          </a:solidFill>
                          <a:effectLst/>
                          <a:latin typeface="Corbel" panose="020B0503020204020204" pitchFamily="34" charset="0"/>
                        </a:rPr>
                        <a:t>43,430.71</a:t>
                      </a:r>
                    </a:p>
                  </a:txBody>
                  <a:tcPr marL="9525" marR="9525" marT="9525" marB="0" anchor="ctr">
                    <a:solidFill>
                      <a:schemeClr val="bg1"/>
                    </a:solid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200" b="1" i="0" u="none" strike="noStrike" dirty="0">
                          <a:solidFill>
                            <a:schemeClr val="tx1"/>
                          </a:solidFill>
                          <a:effectLst/>
                          <a:latin typeface="Corbel" panose="020B0503020204020204" pitchFamily="34" charset="0"/>
                          <a:ea typeface="+mn-ea"/>
                          <a:cs typeface="+mn-cs"/>
                        </a:rPr>
                        <a:t>0.17%</a:t>
                      </a:r>
                      <a:r>
                        <a:rPr lang="en-US" sz="1200" b="1" i="0" u="none" strike="noStrike" dirty="0">
                          <a:solidFill>
                            <a:srgbClr val="FF0000"/>
                          </a:solidFill>
                          <a:effectLst/>
                          <a:latin typeface="Corbel" panose="020B0503020204020204" pitchFamily="34" charset="0"/>
                          <a:ea typeface="+mn-ea"/>
                          <a:cs typeface="+mn-cs"/>
                        </a:rPr>
                        <a:t> </a:t>
                      </a:r>
                      <a:r>
                        <a:rPr lang="en-US" sz="1200" b="1" dirty="0">
                          <a:solidFill>
                            <a:srgbClr val="00B050"/>
                          </a:solidFill>
                          <a:effectLst/>
                          <a:latin typeface="Corbel" panose="020B0503020204020204" pitchFamily="34" charset="0"/>
                          <a:ea typeface="+mn-ea"/>
                          <a:cs typeface="+mn-cs"/>
                          <a:sym typeface="Wingdings 3" panose="05040102010807070707" pitchFamily="18" charset="2"/>
                        </a:rPr>
                        <a:t></a:t>
                      </a:r>
                      <a:r>
                        <a:rPr lang="en-GB" sz="1200" dirty="0">
                          <a:latin typeface="Corbel" panose="020B0503020204020204" pitchFamily="34" charset="0"/>
                          <a:sym typeface="+mn-ea"/>
                        </a:rPr>
                        <a:t> </a:t>
                      </a:r>
                      <a:endParaRPr lang="en-US" sz="1200" dirty="0">
                        <a:latin typeface="Corbel" panose="020B0503020204020204" pitchFamily="34" charset="0"/>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3" name="Rectangle: Rounded Corners 2"/>
          <p:cNvSpPr/>
          <p:nvPr/>
        </p:nvSpPr>
        <p:spPr>
          <a:xfrm>
            <a:off x="181343" y="959157"/>
            <a:ext cx="2446716" cy="334521"/>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UK &amp; Eurozone</a:t>
            </a:r>
          </a:p>
        </p:txBody>
      </p:sp>
      <p:sp>
        <p:nvSpPr>
          <p:cNvPr id="4" name="TextBox 3"/>
          <p:cNvSpPr txBox="1"/>
          <p:nvPr/>
        </p:nvSpPr>
        <p:spPr>
          <a:xfrm>
            <a:off x="0" y="1304925"/>
            <a:ext cx="10693400" cy="553998"/>
          </a:xfrm>
          <a:prstGeom prst="roundRect">
            <a:avLst>
              <a:gd name="adj" fmla="val 0"/>
            </a:avLst>
          </a:prstGeom>
          <a:solidFill>
            <a:schemeClr val="bg1">
              <a:lumMod val="95000"/>
            </a:schemeClr>
          </a:solidFill>
        </p:spPr>
        <p:txBody>
          <a:bodyPr wrap="square">
            <a:spAutoFit/>
          </a:bodyPr>
          <a:lstStyle/>
          <a:p>
            <a:r>
              <a:rPr lang="en-US" sz="1500" b="1" dirty="0">
                <a:latin typeface="Corbel" panose="020B0503020204020204" pitchFamily="34" charset="0"/>
              </a:rPr>
              <a:t>UK housing market resilient despite budget worries; Eurozone inflation picks up, GDP revised higher, labor market still tight; German manufacturing orders rise more than expected </a:t>
            </a:r>
          </a:p>
        </p:txBody>
      </p:sp>
      <p:sp>
        <p:nvSpPr>
          <p:cNvPr id="15" name="TextBox 14"/>
          <p:cNvSpPr txBox="1"/>
          <p:nvPr/>
        </p:nvSpPr>
        <p:spPr>
          <a:xfrm>
            <a:off x="137390" y="4848376"/>
            <a:ext cx="6291104" cy="817189"/>
          </a:xfrm>
          <a:prstGeom prst="rect">
            <a:avLst/>
          </a:prstGeom>
          <a:noFill/>
        </p:spPr>
        <p:txBody>
          <a:bodyPr wrap="square">
            <a:noAutofit/>
          </a:bodyPr>
          <a:lstStyle/>
          <a:p>
            <a:pPr marL="285750" indent="-285750" algn="just">
              <a:buFont typeface="Wingdings" panose="05000000000000000000" pitchFamily="2" charset="2"/>
              <a:buChar char="q"/>
            </a:pPr>
            <a:r>
              <a:rPr lang="en-US" sz="1400" dirty="0">
                <a:highlight>
                  <a:srgbClr val="FFFFFF"/>
                </a:highlight>
              </a:rPr>
              <a:t>Resilient UK housing and firm mortgage demand suggest stable near-term activity despite policy uncertainty.</a:t>
            </a:r>
          </a:p>
          <a:p>
            <a:pPr marL="285750" indent="-285750" algn="just">
              <a:buFont typeface="Wingdings" panose="05000000000000000000" pitchFamily="2" charset="2"/>
              <a:buChar char="q"/>
            </a:pPr>
            <a:r>
              <a:rPr lang="en-US" sz="1400" dirty="0">
                <a:highlight>
                  <a:srgbClr val="FFFFFF"/>
                </a:highlight>
              </a:rPr>
              <a:t>Mixed eurozone data point to modest growth, while steady inflation and rising factory orders may keep the ECB on hold for now.</a:t>
            </a:r>
            <a:endParaRPr lang="en-US" sz="1300" dirty="0">
              <a:highlight>
                <a:srgbClr val="FFFFFF"/>
              </a:highlight>
              <a:latin typeface="Corbel" panose="020B0503020204020204" pitchFamily="34" charset="0"/>
            </a:endParaRPr>
          </a:p>
        </p:txBody>
      </p:sp>
      <p:sp>
        <p:nvSpPr>
          <p:cNvPr id="19" name="Rectangle: Rounded Corners 18"/>
          <p:cNvSpPr/>
          <p:nvPr/>
        </p:nvSpPr>
        <p:spPr>
          <a:xfrm>
            <a:off x="213242" y="4589412"/>
            <a:ext cx="2414817" cy="27589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a:t>
            </a:r>
          </a:p>
        </p:txBody>
      </p:sp>
      <p:sp>
        <p:nvSpPr>
          <p:cNvPr id="27" name="Rectangle: Rounded Corners 26"/>
          <p:cNvSpPr/>
          <p:nvPr/>
        </p:nvSpPr>
        <p:spPr>
          <a:xfrm>
            <a:off x="45298" y="5794435"/>
            <a:ext cx="4494926" cy="42275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500" b="1" i="0" u="none" strike="noStrike" dirty="0">
                <a:solidFill>
                  <a:schemeClr val="tx1"/>
                </a:solidFill>
                <a:effectLst/>
                <a:latin typeface="Corbel" panose="020B0503020204020204" pitchFamily="34" charset="0"/>
              </a:rPr>
              <a:t>European Markets Mixed as Investors Weigh Policy Signals</a:t>
            </a:r>
          </a:p>
        </p:txBody>
      </p:sp>
      <p:sp>
        <p:nvSpPr>
          <p:cNvPr id="28" name="TextBox 27"/>
          <p:cNvSpPr txBox="1"/>
          <p:nvPr/>
        </p:nvSpPr>
        <p:spPr>
          <a:xfrm>
            <a:off x="70763" y="6217186"/>
            <a:ext cx="4229510" cy="1031339"/>
          </a:xfrm>
          <a:prstGeom prst="rect">
            <a:avLst/>
          </a:prstGeom>
          <a:noFill/>
        </p:spPr>
        <p:txBody>
          <a:bodyPr wrap="square" rtlCol="0">
            <a:noAutofit/>
          </a:bodyPr>
          <a:lstStyle/>
          <a:p>
            <a:pPr marL="285750" indent="-285750" algn="just">
              <a:spcAft>
                <a:spcPts val="825"/>
              </a:spcAft>
              <a:buFont typeface="Wingdings" panose="05000000000000000000" pitchFamily="2" charset="2"/>
              <a:buChar char="q"/>
            </a:pPr>
            <a:r>
              <a:rPr lang="en-US" altLang="en-US" sz="1300" b="0" i="0" dirty="0">
                <a:effectLst/>
                <a:latin typeface="Corbel" panose="020B0503020204020204" pitchFamily="34" charset="0"/>
              </a:rPr>
              <a:t>European markets were mixed for the week as investors weighed inflation data and policy signals. Germany’s DAX rose 0.80%, Italy’s FTSE MIB gained 0.17%, and France’s CAC 40 edged up 0.10%. The UK’s FTSE 100 slipped 0.55%.</a:t>
            </a:r>
          </a:p>
        </p:txBody>
      </p:sp>
      <p:sp>
        <p:nvSpPr>
          <p:cNvPr id="29" name="TextBox 28"/>
          <p:cNvSpPr txBox="1"/>
          <p:nvPr/>
        </p:nvSpPr>
        <p:spPr>
          <a:xfrm>
            <a:off x="4778329" y="5975972"/>
            <a:ext cx="2778171" cy="1147146"/>
          </a:xfrm>
          <a:prstGeom prst="rect">
            <a:avLst/>
          </a:prstGeom>
          <a:noFill/>
        </p:spPr>
        <p:txBody>
          <a:bodyPr wrap="square" rtlCol="0">
            <a:noAutofit/>
          </a:bodyPr>
          <a:lstStyle/>
          <a:p>
            <a:pPr marL="171450" indent="-171450" algn="just">
              <a:spcAft>
                <a:spcPts val="300"/>
              </a:spcAft>
              <a:buFont typeface="Wingdings" panose="05000000000000000000" pitchFamily="2" charset="2"/>
              <a:buChar char="q"/>
            </a:pPr>
            <a:r>
              <a:rPr lang="en-US" sz="1300" dirty="0">
                <a:latin typeface="Corbel" panose="020B0503020204020204" pitchFamily="34" charset="0"/>
              </a:rPr>
              <a:t>Market moves were driven by fresh eurozone inflation readings, shifting expectations for central bank policy, and mixed economic indicators across major European economies, alongside broader global sentiment.</a:t>
            </a:r>
          </a:p>
        </p:txBody>
      </p:sp>
      <p:sp>
        <p:nvSpPr>
          <p:cNvPr id="30" name="Rectangle: Rounded Corners 29"/>
          <p:cNvSpPr/>
          <p:nvPr/>
        </p:nvSpPr>
        <p:spPr>
          <a:xfrm>
            <a:off x="4964772" y="5572125"/>
            <a:ext cx="2469378" cy="290276"/>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Drivers</a:t>
            </a:r>
          </a:p>
        </p:txBody>
      </p:sp>
      <p:sp>
        <p:nvSpPr>
          <p:cNvPr id="31" name="Rectangle: Rounded Corners 30"/>
          <p:cNvSpPr/>
          <p:nvPr/>
        </p:nvSpPr>
        <p:spPr>
          <a:xfrm>
            <a:off x="7576676" y="5491717"/>
            <a:ext cx="2414817" cy="333830"/>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Indices’ Performance </a:t>
            </a:r>
          </a:p>
        </p:txBody>
      </p:sp>
      <p:sp>
        <p:nvSpPr>
          <p:cNvPr id="32" name="Title 1"/>
          <p:cNvSpPr txBox="1"/>
          <p:nvPr/>
        </p:nvSpPr>
        <p:spPr>
          <a:xfrm>
            <a:off x="155481" y="104441"/>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6" name="TextBox 5"/>
          <p:cNvSpPr txBox="1"/>
          <p:nvPr/>
        </p:nvSpPr>
        <p:spPr>
          <a:xfrm>
            <a:off x="118006" y="1777782"/>
            <a:ext cx="6612838" cy="3108543"/>
          </a:xfrm>
          <a:prstGeom prst="rect">
            <a:avLst/>
          </a:prstGeom>
          <a:noFill/>
        </p:spPr>
        <p:txBody>
          <a:bodyPr wrap="square" rtlCol="0">
            <a:spAutoFit/>
          </a:bodyPr>
          <a:lstStyle/>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UK housing data showed steady conditions in November, with prices rising 0.3% and outperforming expectations, while Bank of England figures pointed to firm underlying mortgage demand. Approvals slipped slightly to 65,018, suggesting activity remains resilient despite policy uncertainty.</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Eurozone inflation in November edged up to 2.2% from 2.1%, slightly above forecasts but still close to the ECB’s target, while core inflation held at 2.4% as lower energy costs offset stronger services prices.</a:t>
            </a:r>
          </a:p>
          <a:p>
            <a:pPr marL="285750" indent="-285750" algn="just">
              <a:spcAft>
                <a:spcPts val="300"/>
              </a:spcAft>
              <a:buFont typeface="Wingdings" panose="05000000000000000000" pitchFamily="2" charset="2"/>
              <a:buChar char="q"/>
            </a:pPr>
            <a:r>
              <a:rPr lang="en-US" altLang="en-US" sz="1300" dirty="0">
                <a:latin typeface="Corbel" panose="020B0503020204020204" pitchFamily="34" charset="0"/>
              </a:rPr>
              <a:t>Revised data showed GDP rising 0.3% in Q3, supported by investment and growth in France and Spain, while unemployment stayed at 6.4%. Retail sales were flat on the month but rose 1.5% year over year, beating expectations</a:t>
            </a:r>
            <a:r>
              <a:rPr lang="en-US" sz="1400" dirty="0"/>
              <a:t>. </a:t>
            </a:r>
          </a:p>
          <a:p>
            <a:pPr marL="285750" indent="-285750" algn="just">
              <a:spcAft>
                <a:spcPts val="300"/>
              </a:spcAft>
              <a:buFont typeface="Wingdings" panose="05000000000000000000" pitchFamily="2" charset="2"/>
              <a:buChar char="q"/>
            </a:pPr>
            <a:r>
              <a:rPr lang="en-US" sz="1400" dirty="0"/>
              <a:t>Germany reported a 1.5% rise in factory orders for October, the second monthly increase, with gains driven by strong demand for transport equipment and a sharp rebound in metal production.</a:t>
            </a:r>
          </a:p>
          <a:p>
            <a:pPr marL="285750" indent="-285750" algn="just">
              <a:spcAft>
                <a:spcPts val="300"/>
              </a:spcAft>
              <a:buFont typeface="Wingdings" panose="05000000000000000000" pitchFamily="2" charset="2"/>
              <a:buChar char="q"/>
            </a:pPr>
            <a:endParaRPr lang="en-US" altLang="en-US" sz="1300" dirty="0">
              <a:latin typeface="Corbel" panose="020B0503020204020204" pitchFamily="34" charset="0"/>
            </a:endParaRPr>
          </a:p>
        </p:txBody>
      </p:sp>
      <p:sp>
        <p:nvSpPr>
          <p:cNvPr id="5" name="TextBox 4">
            <a:extLst>
              <a:ext uri="{FF2B5EF4-FFF2-40B4-BE49-F238E27FC236}">
                <a16:creationId xmlns:a16="http://schemas.microsoft.com/office/drawing/2014/main" id="{630BC013-525C-39D4-3020-461F741F6F31}"/>
              </a:ext>
            </a:extLst>
          </p:cNvPr>
          <p:cNvSpPr txBox="1"/>
          <p:nvPr/>
        </p:nvSpPr>
        <p:spPr>
          <a:xfrm>
            <a:off x="6625538" y="4487704"/>
            <a:ext cx="4057887" cy="246221"/>
          </a:xfrm>
          <a:prstGeom prst="rect">
            <a:avLst/>
          </a:prstGeom>
          <a:noFill/>
        </p:spPr>
        <p:txBody>
          <a:bodyPr wrap="square" rtlCol="0">
            <a:spAutoFit/>
          </a:bodyPr>
          <a:lstStyle/>
          <a:p>
            <a:r>
              <a:rPr lang="en-US" sz="1000" b="1" i="1" dirty="0">
                <a:latin typeface="Corbel" panose="020B0503020204020204" pitchFamily="34" charset="0"/>
              </a:rPr>
              <a:t>Source: Trading Economics, WealthBridge Research</a:t>
            </a:r>
          </a:p>
        </p:txBody>
      </p:sp>
      <p:graphicFrame>
        <p:nvGraphicFramePr>
          <p:cNvPr id="8" name="Chart 7">
            <a:extLst>
              <a:ext uri="{FF2B5EF4-FFF2-40B4-BE49-F238E27FC236}">
                <a16:creationId xmlns:a16="http://schemas.microsoft.com/office/drawing/2014/main" id="{50AA9105-FF5D-6C8A-63AE-33A52997FBF2}"/>
              </a:ext>
            </a:extLst>
          </p:cNvPr>
          <p:cNvGraphicFramePr/>
          <p:nvPr>
            <p:extLst>
              <p:ext uri="{D42A27DB-BD31-4B8C-83A1-F6EECF244321}">
                <p14:modId xmlns:p14="http://schemas.microsoft.com/office/powerpoint/2010/main" val="3383438789"/>
              </p:ext>
            </p:extLst>
          </p:nvPr>
        </p:nvGraphicFramePr>
        <p:xfrm>
          <a:off x="6718300" y="1931033"/>
          <a:ext cx="3861630" cy="26234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0308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t="17461" b="24824"/>
          <a:stretch>
            <a:fillRect/>
          </a:stretch>
        </p:blipFill>
        <p:spPr>
          <a:xfrm>
            <a:off x="2732908" y="-88012"/>
            <a:ext cx="1807315" cy="1123988"/>
          </a:xfrm>
          <a:prstGeom prst="rect">
            <a:avLst/>
          </a:prstGeom>
        </p:spPr>
      </p:pic>
      <p:sp>
        <p:nvSpPr>
          <p:cNvPr id="12" name="TextBox 11"/>
          <p:cNvSpPr txBox="1"/>
          <p:nvPr/>
        </p:nvSpPr>
        <p:spPr>
          <a:xfrm>
            <a:off x="72702" y="1637541"/>
            <a:ext cx="6236335" cy="2105784"/>
          </a:xfrm>
          <a:prstGeom prst="rect">
            <a:avLst/>
          </a:prstGeom>
          <a:noFill/>
        </p:spPr>
        <p:txBody>
          <a:bodyPr wrap="square" rtlCol="0">
            <a:noAutofit/>
          </a:bodyPr>
          <a:lstStyle/>
          <a:p>
            <a:pPr marL="285750" indent="-285750" algn="just">
              <a:spcAft>
                <a:spcPts val="1200"/>
              </a:spcAft>
              <a:buFont typeface="Wingdings" panose="05000000000000000000" pitchFamily="2" charset="2"/>
              <a:buChar char="q"/>
            </a:pPr>
            <a:r>
              <a:rPr lang="en-US" altLang="en-US" sz="1300" dirty="0">
                <a:latin typeface="Corbel" panose="020B0503020204020204" pitchFamily="34" charset="0"/>
              </a:rPr>
              <a:t>China’s manufacturing PMI slipped to 49.9 in November, a four-month low and below expectations, signaling a mild pullback in factory activity. Output and new orders were broadly flat, though foreign demand improved. Input costs rose on higher metal prices, while output prices weakened. </a:t>
            </a:r>
          </a:p>
          <a:p>
            <a:pPr marL="285750" indent="-285750" algn="just">
              <a:spcAft>
                <a:spcPts val="1200"/>
              </a:spcAft>
              <a:buFont typeface="Wingdings" panose="05000000000000000000" pitchFamily="2" charset="2"/>
              <a:buChar char="q"/>
            </a:pPr>
            <a:r>
              <a:rPr lang="en-US" altLang="en-US" sz="1300" dirty="0">
                <a:latin typeface="Corbel" panose="020B0503020204020204" pitchFamily="34" charset="0"/>
              </a:rPr>
              <a:t>Chinese equities slipped as the Shanghai Composite fell 0.2% and the Shenzhen Component dropped 0.6%, with markets pausing after recent gains amid caution ahead of key policy meetings. Investors rotated into lower-valuation sectors, but sentiment stayed muted on tightening liquidity and limited earnings updates. Analysts expect volatility to persist until clearer policy signals emerge.</a:t>
            </a:r>
          </a:p>
        </p:txBody>
      </p:sp>
      <p:sp>
        <p:nvSpPr>
          <p:cNvPr id="6" name="TextBox 5"/>
          <p:cNvSpPr txBox="1"/>
          <p:nvPr/>
        </p:nvSpPr>
        <p:spPr>
          <a:xfrm>
            <a:off x="43960" y="4039195"/>
            <a:ext cx="6043024" cy="923330"/>
          </a:xfrm>
          <a:prstGeom prst="rect">
            <a:avLst/>
          </a:prstGeom>
          <a:noFill/>
        </p:spPr>
        <p:txBody>
          <a:bodyPr wrap="square">
            <a:spAutoFit/>
          </a:bodyPr>
          <a:lstStyle/>
          <a:p>
            <a:pPr marL="285750" indent="-285750" algn="just">
              <a:buFont typeface="Wingdings" panose="05000000000000000000" pitchFamily="2" charset="2"/>
              <a:buChar char="q"/>
            </a:pPr>
            <a:r>
              <a:rPr lang="en-US" sz="1400" dirty="0"/>
              <a:t>Softer manufacturing data and cautious market tone suggest activity may remain subdued.</a:t>
            </a:r>
          </a:p>
          <a:p>
            <a:pPr marL="285750" indent="-285750" algn="just">
              <a:buFont typeface="Wingdings" panose="05000000000000000000" pitchFamily="2" charset="2"/>
              <a:buChar char="q"/>
            </a:pPr>
            <a:r>
              <a:rPr lang="en-US" sz="1300" i="0" dirty="0">
                <a:effectLst/>
                <a:latin typeface="Corbel" panose="020B0503020204020204" pitchFamily="34" charset="0"/>
              </a:rPr>
              <a:t>Investors may wait for clearer guidance, keeping volatility elevated in the near term.</a:t>
            </a:r>
          </a:p>
        </p:txBody>
      </p:sp>
      <p:sp>
        <p:nvSpPr>
          <p:cNvPr id="7" name="Rectangle: Rounded Corners 6"/>
          <p:cNvSpPr/>
          <p:nvPr/>
        </p:nvSpPr>
        <p:spPr>
          <a:xfrm>
            <a:off x="367106" y="3681110"/>
            <a:ext cx="2414817" cy="275894"/>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What to expect </a:t>
            </a:r>
          </a:p>
        </p:txBody>
      </p:sp>
      <p:sp>
        <p:nvSpPr>
          <p:cNvPr id="22" name="TextBox 21"/>
          <p:cNvSpPr txBox="1"/>
          <p:nvPr/>
        </p:nvSpPr>
        <p:spPr>
          <a:xfrm>
            <a:off x="160421" y="1271492"/>
            <a:ext cx="10094013" cy="357545"/>
          </a:xfrm>
          <a:prstGeom prst="roundRect">
            <a:avLst/>
          </a:prstGeom>
          <a:solidFill>
            <a:schemeClr val="bg1">
              <a:lumMod val="95000"/>
            </a:schemeClr>
          </a:solidFill>
        </p:spPr>
        <p:txBody>
          <a:bodyPr wrap="square">
            <a:spAutoFit/>
          </a:bodyPr>
          <a:lstStyle/>
          <a:p>
            <a:pPr algn="l">
              <a:spcAft>
                <a:spcPts val="1125"/>
              </a:spcAft>
            </a:pPr>
            <a:r>
              <a:rPr lang="en-US" altLang="en-US" sz="1500" b="1" i="0" dirty="0">
                <a:solidFill>
                  <a:srgbClr val="000000"/>
                </a:solidFill>
                <a:effectLst/>
                <a:latin typeface="Corbel" panose="020B0503020204020204" pitchFamily="34" charset="0"/>
              </a:rPr>
              <a:t>China Manufacturing PMI Hits 4-Month Low, China Stocks Slip Ahead of Key Policy Meetings</a:t>
            </a:r>
          </a:p>
        </p:txBody>
      </p:sp>
      <p:sp>
        <p:nvSpPr>
          <p:cNvPr id="3" name="Rectangle: Rounded Corners 2"/>
          <p:cNvSpPr/>
          <p:nvPr/>
        </p:nvSpPr>
        <p:spPr>
          <a:xfrm>
            <a:off x="156977" y="960927"/>
            <a:ext cx="2414817" cy="333830"/>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Asia</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9700" y="669927"/>
            <a:ext cx="1098204" cy="823654"/>
          </a:xfrm>
          <a:prstGeom prst="rect">
            <a:avLst/>
          </a:prstGeom>
        </p:spPr>
      </p:pic>
      <p:sp>
        <p:nvSpPr>
          <p:cNvPr id="2" name="Title 1"/>
          <p:cNvSpPr txBox="1"/>
          <p:nvPr/>
        </p:nvSpPr>
        <p:spPr>
          <a:xfrm>
            <a:off x="11867" y="130837"/>
            <a:ext cx="3125297" cy="38471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Global Economy</a:t>
            </a:r>
          </a:p>
          <a:p>
            <a:r>
              <a:rPr lang="en-GB" sz="2400" b="1" kern="0" cap="small" dirty="0">
                <a:solidFill>
                  <a:prstClr val="white"/>
                </a:solidFill>
                <a:latin typeface="Corbel" panose="020B0503020204020204" pitchFamily="34" charset="0"/>
              </a:rPr>
              <a:t>&amp; Markets</a:t>
            </a:r>
          </a:p>
        </p:txBody>
      </p:sp>
      <p:sp>
        <p:nvSpPr>
          <p:cNvPr id="5" name="TextBox 4"/>
          <p:cNvSpPr txBox="1"/>
          <p:nvPr/>
        </p:nvSpPr>
        <p:spPr>
          <a:xfrm>
            <a:off x="-7354" y="5460444"/>
            <a:ext cx="6420493" cy="1846659"/>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q"/>
            </a:pPr>
            <a:r>
              <a:rPr lang="en-US" altLang="en-US" sz="1300" b="0" i="0" dirty="0">
                <a:effectLst/>
                <a:latin typeface="Corbel" panose="020B0503020204020204" pitchFamily="34" charset="0"/>
              </a:rPr>
              <a:t>Japan’s composite PMI held at 52.0 in November, its strongest level since August, signaling continued private-sector expansion. Faster services growth and easing manufacturing weakness supported activity, while employment rose at the quickest pace in five months.</a:t>
            </a:r>
          </a:p>
          <a:p>
            <a:pPr marL="285750" indent="-285750" algn="just">
              <a:spcAft>
                <a:spcPts val="1200"/>
              </a:spcAft>
              <a:buFont typeface="Wingdings" panose="05000000000000000000" pitchFamily="2" charset="2"/>
              <a:buChar char="q"/>
            </a:pPr>
            <a:r>
              <a:rPr lang="en-US" altLang="en-US" sz="1300" b="0" i="0" dirty="0">
                <a:effectLst/>
                <a:latin typeface="Corbel" panose="020B0503020204020204" pitchFamily="34" charset="0"/>
              </a:rPr>
              <a:t>Japanese equities weakened, with the Nikkei down 1.14% and the </a:t>
            </a:r>
            <a:r>
              <a:rPr lang="en-US" altLang="en-US" sz="1300" b="0" i="0" dirty="0" err="1">
                <a:effectLst/>
                <a:latin typeface="Corbel" panose="020B0503020204020204" pitchFamily="34" charset="0"/>
              </a:rPr>
              <a:t>Topix</a:t>
            </a:r>
            <a:r>
              <a:rPr lang="en-US" altLang="en-US" sz="1300" b="0" i="0" dirty="0">
                <a:effectLst/>
                <a:latin typeface="Corbel" panose="020B0503020204020204" pitchFamily="34" charset="0"/>
              </a:rPr>
              <a:t> off 1.05%, as rising expectations of a December BoJ rate hike weighed on sentiment. Reports that key government members would not oppose a move boosted speculation of policy tightening, with markets also pricing in further hikes next year. </a:t>
            </a:r>
          </a:p>
        </p:txBody>
      </p:sp>
      <p:sp>
        <p:nvSpPr>
          <p:cNvPr id="14" name="TextBox 13"/>
          <p:cNvSpPr txBox="1"/>
          <p:nvPr/>
        </p:nvSpPr>
        <p:spPr>
          <a:xfrm>
            <a:off x="43960" y="4898871"/>
            <a:ext cx="6369180" cy="578882"/>
          </a:xfrm>
          <a:prstGeom prst="roundRect">
            <a:avLst/>
          </a:prstGeom>
          <a:solidFill>
            <a:schemeClr val="bg1">
              <a:lumMod val="95000"/>
            </a:schemeClr>
          </a:solidFill>
        </p:spPr>
        <p:txBody>
          <a:bodyPr wrap="square">
            <a:spAutoFit/>
          </a:bodyPr>
          <a:lstStyle/>
          <a:p>
            <a:r>
              <a:rPr lang="en-US" sz="1400" b="1" dirty="0">
                <a:latin typeface="Corbel" panose="020B0503020204020204" pitchFamily="34" charset="0"/>
              </a:rPr>
              <a:t>Japan Composite PMI Confirmed at 3-Month High; Japanese Shares Fall on BOJ Rate Hike Fears</a:t>
            </a:r>
          </a:p>
        </p:txBody>
      </p:sp>
      <p:sp>
        <p:nvSpPr>
          <p:cNvPr id="11" name="TextBox 10"/>
          <p:cNvSpPr txBox="1"/>
          <p:nvPr/>
        </p:nvSpPr>
        <p:spPr>
          <a:xfrm>
            <a:off x="6472148" y="6054721"/>
            <a:ext cx="3903796" cy="838751"/>
          </a:xfrm>
          <a:prstGeom prst="rect">
            <a:avLst/>
          </a:prstGeom>
          <a:noFill/>
        </p:spPr>
        <p:txBody>
          <a:bodyPr wrap="square">
            <a:noAutofit/>
          </a:bodyPr>
          <a:lstStyle/>
          <a:p>
            <a:pPr marL="285750" indent="-285750" algn="just">
              <a:buFont typeface="Wingdings" panose="05000000000000000000" pitchFamily="2" charset="2"/>
              <a:buChar char="q"/>
            </a:pPr>
            <a:r>
              <a:rPr lang="en-US" sz="1400" dirty="0">
                <a:latin typeface="Corbel" panose="020B0503020204020204" pitchFamily="34" charset="0"/>
              </a:rPr>
              <a:t>Japan’s outlook remains supported by steady private-sector momentum, but rising expectations of BoJ tightening and softer global demand may temper growth in the coming months.</a:t>
            </a:r>
            <a:endParaRPr lang="en-GB" altLang="en-US" sz="1300" dirty="0">
              <a:latin typeface="Corbel" panose="020B0503020204020204" pitchFamily="34" charset="0"/>
            </a:endParaRPr>
          </a:p>
        </p:txBody>
      </p:sp>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3967743423"/>
              </p:ext>
            </p:extLst>
          </p:nvPr>
        </p:nvGraphicFramePr>
        <p:xfrm>
          <a:off x="6615304" y="4404406"/>
          <a:ext cx="3760640" cy="1066802"/>
        </p:xfrm>
        <a:graphic>
          <a:graphicData uri="http://schemas.openxmlformats.org/drawingml/2006/table">
            <a:tbl>
              <a:tblPr firstRow="1" bandRow="1">
                <a:tableStyleId>{7E9639D4-E3E2-4D34-9284-5A2195B3D0D7}</a:tableStyleId>
              </a:tblPr>
              <a:tblGrid>
                <a:gridCol w="1626996">
                  <a:extLst>
                    <a:ext uri="{9D8B030D-6E8A-4147-A177-3AD203B41FA5}">
                      <a16:colId xmlns:a16="http://schemas.microsoft.com/office/drawing/2014/main" val="20000"/>
                    </a:ext>
                  </a:extLst>
                </a:gridCol>
                <a:gridCol w="1075288">
                  <a:extLst>
                    <a:ext uri="{9D8B030D-6E8A-4147-A177-3AD203B41FA5}">
                      <a16:colId xmlns:a16="http://schemas.microsoft.com/office/drawing/2014/main" val="20001"/>
                    </a:ext>
                  </a:extLst>
                </a:gridCol>
                <a:gridCol w="1058356">
                  <a:extLst>
                    <a:ext uri="{9D8B030D-6E8A-4147-A177-3AD203B41FA5}">
                      <a16:colId xmlns:a16="http://schemas.microsoft.com/office/drawing/2014/main" val="20002"/>
                    </a:ext>
                  </a:extLst>
                </a:gridCol>
              </a:tblGrid>
              <a:tr h="405719">
                <a:tc>
                  <a:txBody>
                    <a:bodyPr/>
                    <a:lstStyle/>
                    <a:p>
                      <a:r>
                        <a:rPr lang="en-GB" sz="1200" b="1" dirty="0">
                          <a:solidFill>
                            <a:schemeClr val="tx1"/>
                          </a:solidFill>
                          <a:latin typeface="Corbel" panose="020B0503020204020204" pitchFamily="34" charset="0"/>
                        </a:rPr>
                        <a:t>Shanghai Composite</a:t>
                      </a:r>
                      <a:endParaRPr lang="en-US" sz="1200" b="1" dirty="0">
                        <a:solidFill>
                          <a:schemeClr val="tx1"/>
                        </a:solidFill>
                        <a:latin typeface="Corbel" panose="020B0503020204020204" pitchFamily="34" charset="0"/>
                      </a:endParaRPr>
                    </a:p>
                  </a:txBody>
                  <a:tcPr marL="100585" marR="1005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US" sz="1400" b="1" i="0" u="none" strike="noStrike" dirty="0">
                          <a:solidFill>
                            <a:srgbClr val="000000"/>
                          </a:solidFill>
                          <a:effectLst/>
                          <a:latin typeface="Corbel" panose="020B0503020204020204" pitchFamily="34" charset="0"/>
                        </a:rPr>
                        <a:t>3,902.99</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400" b="1" i="0" dirty="0">
                          <a:solidFill>
                            <a:schemeClr val="tx1"/>
                          </a:solidFill>
                          <a:effectLst/>
                          <a:latin typeface="Corbel" panose="020B0503020204020204" pitchFamily="34" charset="0"/>
                          <a:ea typeface="+mn-ea"/>
                          <a:cs typeface="+mn-cs"/>
                        </a:rPr>
                        <a:t>0.37%</a:t>
                      </a:r>
                      <a:r>
                        <a:rPr lang="en-GB" sz="1400" b="1" dirty="0">
                          <a:solidFill>
                            <a:srgbClr val="FF0000"/>
                          </a:solidFill>
                          <a:latin typeface="Corbel" panose="020B0503020204020204" pitchFamily="34" charset="0"/>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5982">
                <a:tc>
                  <a:txBody>
                    <a:bodyPr/>
                    <a:lstStyle/>
                    <a:p>
                      <a:r>
                        <a:rPr lang="en-GB" sz="1200" b="1" dirty="0">
                          <a:solidFill>
                            <a:schemeClr val="tx1"/>
                          </a:solidFill>
                          <a:latin typeface="Corbel" panose="020B0503020204020204" pitchFamily="34" charset="0"/>
                        </a:rPr>
                        <a:t>Hang Seng Index</a:t>
                      </a:r>
                      <a:endParaRPr lang="en-US" sz="1200" b="1" dirty="0">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tc>
                  <a:txBody>
                    <a:bodyPr/>
                    <a:lstStyle/>
                    <a:p>
                      <a:pPr algn="r" fontAlgn="b">
                        <a:buNone/>
                      </a:pPr>
                      <a:r>
                        <a:rPr lang="en-US" sz="1400" b="1" i="0" u="none" strike="noStrike" dirty="0">
                          <a:solidFill>
                            <a:srgbClr val="000000"/>
                          </a:solidFill>
                          <a:effectLst/>
                          <a:latin typeface="Corbel" panose="020B0503020204020204" pitchFamily="34" charset="0"/>
                        </a:rPr>
                        <a:t>26,083.86</a:t>
                      </a:r>
                    </a:p>
                  </a:txBody>
                  <a:tcPr marL="6350" marR="6350" marT="6350" marB="0" anchor="b">
                    <a:lnT w="12700" cap="flat" cmpd="sng" algn="ctr">
                      <a:solidFill>
                        <a:schemeClr val="tx1"/>
                      </a:solidFill>
                      <a:prstDash val="solid"/>
                      <a:round/>
                      <a:headEnd type="none" w="med" len="med"/>
                      <a:tailEnd type="none" w="med" len="med"/>
                    </a:lnT>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u="none" strike="noStrike" dirty="0">
                          <a:solidFill>
                            <a:schemeClr val="tx1"/>
                          </a:solidFill>
                          <a:effectLst/>
                          <a:latin typeface="Corbel" panose="020B0503020204020204" pitchFamily="34" charset="0"/>
                          <a:ea typeface="+mn-ea"/>
                          <a:cs typeface="+mn-cs"/>
                        </a:rPr>
                        <a:t>0.87%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b="1" dirty="0">
                        <a:solidFill>
                          <a:srgbClr val="FF0000"/>
                        </a:solidFill>
                        <a:latin typeface="Corbel" panose="020B0503020204020204" pitchFamily="34" charset="0"/>
                      </a:endParaRPr>
                    </a:p>
                  </a:txBody>
                  <a:tcPr marL="100585" marR="100585"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45101">
                <a:tc>
                  <a:txBody>
                    <a:bodyPr/>
                    <a:lstStyle/>
                    <a:p>
                      <a:r>
                        <a:rPr lang="en-GB" sz="1200" b="1" dirty="0">
                          <a:latin typeface="Corbel" panose="020B0503020204020204" pitchFamily="34" charset="0"/>
                        </a:rPr>
                        <a:t>Nikkei 225 index</a:t>
                      </a:r>
                      <a:endParaRPr lang="en-US" sz="1200" b="1" dirty="0">
                        <a:latin typeface="Corbel" panose="020B0503020204020204" pitchFamily="34" charset="0"/>
                      </a:endParaRPr>
                    </a:p>
                  </a:txBody>
                  <a:tcPr marL="100585" marR="100585" anchor="ctr">
                    <a:noFill/>
                  </a:tcPr>
                </a:tc>
                <a:tc>
                  <a:txBody>
                    <a:bodyPr/>
                    <a:lstStyle/>
                    <a:p>
                      <a:pPr algn="r"/>
                      <a:r>
                        <a:rPr lang="en-US" altLang="en-US" sz="1400" b="1" dirty="0">
                          <a:latin typeface="Corbel" panose="020B0503020204020204" pitchFamily="34" charset="0"/>
                        </a:rPr>
                        <a:t>50,490.10</a:t>
                      </a:r>
                    </a:p>
                  </a:txBody>
                  <a:tcPr marL="100585" marR="100585" anchor="ctr">
                    <a:noFill/>
                  </a:tcPr>
                </a:tc>
                <a:tc>
                  <a:txBody>
                    <a:bodyPr/>
                    <a:lstStyle/>
                    <a:p>
                      <a:pPr marL="0" marR="0" lvl="0" indent="0" algn="r" defTabSz="914400" eaLnBrk="1" fontAlgn="auto" latinLnBrk="0" hangingPunct="1">
                        <a:lnSpc>
                          <a:spcPct val="100000"/>
                        </a:lnSpc>
                        <a:spcBef>
                          <a:spcPts val="0"/>
                        </a:spcBef>
                        <a:spcAft>
                          <a:spcPts val="0"/>
                        </a:spcAft>
                        <a:buClrTx/>
                        <a:buSzTx/>
                        <a:buFontTx/>
                        <a:buNone/>
                        <a:defRPr/>
                      </a:pPr>
                      <a:r>
                        <a:rPr lang="en-US" sz="1400" b="1" i="0" dirty="0">
                          <a:solidFill>
                            <a:schemeClr val="tx1"/>
                          </a:solidFill>
                          <a:effectLst/>
                          <a:latin typeface="Corbel" panose="020B0503020204020204" pitchFamily="34" charset="0"/>
                          <a:ea typeface="+mn-ea"/>
                          <a:cs typeface="+mn-cs"/>
                        </a:rPr>
                        <a:t>0.47%</a:t>
                      </a:r>
                      <a:r>
                        <a:rPr lang="en-GB" sz="1400" b="1" dirty="0">
                          <a:solidFill>
                            <a:srgbClr val="FF0000"/>
                          </a:solidFill>
                          <a:latin typeface="Corbel" panose="020B0503020204020204" pitchFamily="34" charset="0"/>
                        </a:rPr>
                        <a:t> </a:t>
                      </a: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r>
                        <a:rPr lang="en-GB" sz="1400" dirty="0">
                          <a:latin typeface="Corbel" panose="020B0503020204020204" pitchFamily="34" charset="0"/>
                          <a:sym typeface="+mn-ea"/>
                        </a:rPr>
                        <a:t> </a:t>
                      </a:r>
                      <a:endParaRPr lang="en-US" sz="1400" dirty="0">
                        <a:solidFill>
                          <a:srgbClr val="FF0000"/>
                        </a:solidFill>
                        <a:latin typeface="Corbel" panose="020B0503020204020204" pitchFamily="34" charset="0"/>
                      </a:endParaRPr>
                    </a:p>
                  </a:txBody>
                  <a:tcPr marL="100585" marR="100585" anchor="ctr">
                    <a:noFill/>
                  </a:tcPr>
                </a:tc>
                <a:extLst>
                  <a:ext uri="{0D108BD9-81ED-4DB2-BD59-A6C34878D82A}">
                    <a16:rowId xmlns:a16="http://schemas.microsoft.com/office/drawing/2014/main" val="10002"/>
                  </a:ext>
                </a:extLst>
              </a:tr>
            </a:tbl>
          </a:graphicData>
        </a:graphic>
      </p:graphicFrame>
      <p:graphicFrame>
        <p:nvGraphicFramePr>
          <p:cNvPr id="16" name="Chart 15">
            <a:extLst>
              <a:ext uri="{FF2B5EF4-FFF2-40B4-BE49-F238E27FC236}">
                <a16:creationId xmlns:a16="http://schemas.microsoft.com/office/drawing/2014/main" id="{182D30A4-BDD2-B31E-E020-825309208830}"/>
              </a:ext>
            </a:extLst>
          </p:cNvPr>
          <p:cNvGraphicFramePr/>
          <p:nvPr>
            <p:extLst>
              <p:ext uri="{D42A27DB-BD31-4B8C-83A1-F6EECF244321}">
                <p14:modId xmlns:p14="http://schemas.microsoft.com/office/powerpoint/2010/main" val="2117271021"/>
              </p:ext>
            </p:extLst>
          </p:nvPr>
        </p:nvGraphicFramePr>
        <p:xfrm>
          <a:off x="6460320" y="1848535"/>
          <a:ext cx="4037316" cy="2180585"/>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Rounded Corners 16">
            <a:extLst>
              <a:ext uri="{FF2B5EF4-FFF2-40B4-BE49-F238E27FC236}">
                <a16:creationId xmlns:a16="http://schemas.microsoft.com/office/drawing/2014/main" id="{8F2F9645-0E50-A3D2-6CFD-E52D6DF67CF6}"/>
              </a:ext>
            </a:extLst>
          </p:cNvPr>
          <p:cNvSpPr/>
          <p:nvPr/>
        </p:nvSpPr>
        <p:spPr>
          <a:xfrm>
            <a:off x="6615304" y="5651204"/>
            <a:ext cx="2414817" cy="303483"/>
          </a:xfrm>
          <a:prstGeom prst="roundRect">
            <a:avLst/>
          </a:prstGeom>
          <a:solidFill>
            <a:schemeClr val="tx2">
              <a:lumMod val="75000"/>
            </a:schemeClr>
          </a:solidFill>
          <a:ln>
            <a:noFill/>
          </a:ln>
          <a:effectLst>
            <a:glow>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Corbel" panose="020B0503020204020204" pitchFamily="34" charset="0"/>
              </a:rPr>
              <a:t>Outlook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898900" y="7363423"/>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6</a:t>
            </a:fld>
            <a:endParaRPr sz="1750" b="1" dirty="0">
              <a:solidFill>
                <a:schemeClr val="bg1"/>
              </a:solidFill>
              <a:latin typeface="Corbel" panose="020B0503020204020204" pitchFamily="34" charset="0"/>
            </a:endParaRPr>
          </a:p>
        </p:txBody>
      </p:sp>
      <p:sp>
        <p:nvSpPr>
          <p:cNvPr id="8" name="Title 1"/>
          <p:cNvSpPr txBox="1"/>
          <p:nvPr/>
        </p:nvSpPr>
        <p:spPr>
          <a:xfrm>
            <a:off x="155481" y="228425"/>
            <a:ext cx="8086819"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AFRICAN Economy</a:t>
            </a:r>
          </a:p>
        </p:txBody>
      </p:sp>
      <p:pic>
        <p:nvPicPr>
          <p:cNvPr id="11" name="Picture 10"/>
          <p:cNvPicPr>
            <a:picLocks noChangeAspect="1"/>
          </p:cNvPicPr>
          <p:nvPr/>
        </p:nvPicPr>
        <p:blipFill rotWithShape="1">
          <a:blip r:embed="rId2"/>
          <a:srcRect l="19209" r="17763" b="5578"/>
          <a:stretch>
            <a:fillRect/>
          </a:stretch>
        </p:blipFill>
        <p:spPr>
          <a:xfrm>
            <a:off x="2832100" y="105250"/>
            <a:ext cx="914400" cy="820328"/>
          </a:xfrm>
          <a:prstGeom prst="rect">
            <a:avLst/>
          </a:prstGeom>
        </p:spPr>
      </p:pic>
      <p:sp>
        <p:nvSpPr>
          <p:cNvPr id="2" name="TextBox 1"/>
          <p:cNvSpPr txBox="1"/>
          <p:nvPr/>
        </p:nvSpPr>
        <p:spPr>
          <a:xfrm>
            <a:off x="124938" y="1036323"/>
            <a:ext cx="10152687" cy="321945"/>
          </a:xfrm>
          <a:prstGeom prst="rect">
            <a:avLst/>
          </a:prstGeom>
          <a:solidFill>
            <a:schemeClr val="bg1">
              <a:lumMod val="95000"/>
            </a:schemeClr>
          </a:solidFill>
        </p:spPr>
        <p:txBody>
          <a:bodyPr wrap="square" rtlCol="0">
            <a:spAutoFit/>
          </a:bodyPr>
          <a:lstStyle/>
          <a:p>
            <a:pPr algn="l">
              <a:lnSpc>
                <a:spcPts val="1800"/>
              </a:lnSpc>
            </a:pPr>
            <a:r>
              <a:rPr lang="en-US" altLang="en-GB" sz="1500" b="1" i="0" strike="noStrike" dirty="0">
                <a:effectLst/>
                <a:latin typeface="Corbel" panose="020B0503020204020204" pitchFamily="34" charset="0"/>
              </a:rPr>
              <a:t>Current Account Gap Narrows in Q3; Rand at Near 3-Year High</a:t>
            </a:r>
            <a:endParaRPr lang="en-GB" altLang="en-GB" sz="1500" b="1" i="0" strike="noStrike" dirty="0">
              <a:effectLst/>
              <a:latin typeface="Corbel" panose="020B0503020204020204" pitchFamily="34" charset="0"/>
            </a:endParaRPr>
          </a:p>
        </p:txBody>
      </p:sp>
      <p:sp>
        <p:nvSpPr>
          <p:cNvPr id="3" name="TextBox 2"/>
          <p:cNvSpPr txBox="1"/>
          <p:nvPr/>
        </p:nvSpPr>
        <p:spPr>
          <a:xfrm>
            <a:off x="2191084" y="1391067"/>
            <a:ext cx="8055125" cy="2123658"/>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q"/>
            </a:pPr>
            <a:r>
              <a:rPr lang="en-US" altLang="en-US" sz="1400" dirty="0">
                <a:latin typeface="Corbel" panose="020B0503020204020204" pitchFamily="34" charset="0"/>
              </a:rPr>
              <a:t>South Africa’s current account deficit narrowed to ZAR 57 billion in Q3, improving from ZAR 72.2 billion in the prior quarter as the primary income shortfall eased and the deficit fell to 0.7% of GDP, below expectations.</a:t>
            </a:r>
          </a:p>
          <a:p>
            <a:pPr marL="285750" indent="-285750" algn="just">
              <a:spcAft>
                <a:spcPts val="1200"/>
              </a:spcAft>
              <a:buFont typeface="Wingdings" panose="05000000000000000000" pitchFamily="2" charset="2"/>
              <a:buChar char="q"/>
            </a:pPr>
            <a:r>
              <a:rPr lang="en-US" altLang="en-US" sz="1400" dirty="0">
                <a:latin typeface="Corbel" panose="020B0503020204020204" pitchFamily="34" charset="0"/>
              </a:rPr>
              <a:t>A smaller trade surplus and weaker services balance partly offset the improvement, as rising imports, especially crude oil and refined fuels, outpaced export growth.</a:t>
            </a:r>
          </a:p>
          <a:p>
            <a:pPr marL="285750" indent="-285750" algn="just">
              <a:spcAft>
                <a:spcPts val="1200"/>
              </a:spcAft>
              <a:buFont typeface="Wingdings" panose="05000000000000000000" pitchFamily="2" charset="2"/>
              <a:buChar char="q"/>
            </a:pPr>
            <a:r>
              <a:rPr lang="en-US" altLang="en-US" sz="1400" dirty="0">
                <a:latin typeface="Corbel" panose="020B0503020204020204" pitchFamily="34" charset="0"/>
              </a:rPr>
              <a:t>The South African rand strengthened to around 16.9 per dollar, its firmest level since early 2023, supported by strong demand for the country’s $3.5 billion </a:t>
            </a:r>
            <a:r>
              <a:rPr lang="en-US" altLang="en-US" sz="1400" dirty="0" err="1">
                <a:latin typeface="Corbel" panose="020B0503020204020204" pitchFamily="34" charset="0"/>
              </a:rPr>
              <a:t>eurobond</a:t>
            </a:r>
            <a:r>
              <a:rPr lang="en-US" altLang="en-US" sz="1400" dirty="0">
                <a:latin typeface="Corbel" panose="020B0503020204020204" pitchFamily="34" charset="0"/>
              </a:rPr>
              <a:t> issuance, which drew nearly four times the offer and signaled improved investor confidence.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7" t="19757" r="2030" b="18062"/>
          <a:stretch>
            <a:fillRect/>
          </a:stretch>
        </p:blipFill>
        <p:spPr bwMode="auto">
          <a:xfrm>
            <a:off x="253732" y="1645923"/>
            <a:ext cx="1892568" cy="1239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0993FC-936A-C54E-27D9-63017B004033}"/>
              </a:ext>
            </a:extLst>
          </p:cNvPr>
          <p:cNvSpPr txBox="1"/>
          <p:nvPr/>
        </p:nvSpPr>
        <p:spPr>
          <a:xfrm>
            <a:off x="253732" y="3438525"/>
            <a:ext cx="10152687" cy="312843"/>
          </a:xfrm>
          <a:prstGeom prst="rect">
            <a:avLst/>
          </a:prstGeom>
          <a:solidFill>
            <a:schemeClr val="bg1">
              <a:lumMod val="95000"/>
            </a:schemeClr>
          </a:solidFill>
        </p:spPr>
        <p:txBody>
          <a:bodyPr wrap="square" rtlCol="0">
            <a:spAutoFit/>
          </a:bodyPr>
          <a:lstStyle/>
          <a:p>
            <a:pPr>
              <a:lnSpc>
                <a:spcPts val="1800"/>
              </a:lnSpc>
            </a:pPr>
            <a:r>
              <a:rPr lang="en-US" sz="1400" b="1" dirty="0">
                <a:latin typeface="Corbel" panose="020B0503020204020204" pitchFamily="34" charset="0"/>
              </a:rPr>
              <a:t>Disinflation in Ghana Remains on Track</a:t>
            </a:r>
            <a:endParaRPr lang="en-US" altLang="en-GB" sz="1400" b="1" i="0" strike="noStrike" dirty="0">
              <a:effectLst/>
              <a:latin typeface="Corbel" panose="020B0503020204020204" pitchFamily="34" charset="0"/>
            </a:endParaRPr>
          </a:p>
        </p:txBody>
      </p:sp>
      <p:sp>
        <p:nvSpPr>
          <p:cNvPr id="5" name="TextBox 4">
            <a:extLst>
              <a:ext uri="{FF2B5EF4-FFF2-40B4-BE49-F238E27FC236}">
                <a16:creationId xmlns:a16="http://schemas.microsoft.com/office/drawing/2014/main" id="{A56F6718-5377-1A51-32E6-A351A5F5181E}"/>
              </a:ext>
            </a:extLst>
          </p:cNvPr>
          <p:cNvSpPr txBox="1"/>
          <p:nvPr/>
        </p:nvSpPr>
        <p:spPr>
          <a:xfrm>
            <a:off x="2242580" y="3945374"/>
            <a:ext cx="8014963" cy="1169551"/>
          </a:xfrm>
          <a:prstGeom prst="rect">
            <a:avLst/>
          </a:prstGeom>
          <a:noFill/>
        </p:spPr>
        <p:txBody>
          <a:bodyPr wrap="square" rtlCol="0">
            <a:spAutoFit/>
          </a:bodyPr>
          <a:lstStyle/>
          <a:p>
            <a:pPr marL="285750" indent="-285750" algn="just">
              <a:buFont typeface="Wingdings" panose="05000000000000000000" pitchFamily="2" charset="2"/>
              <a:buChar char="q"/>
            </a:pPr>
            <a:r>
              <a:rPr lang="en-US" altLang="en-US" sz="1400" dirty="0">
                <a:latin typeface="Corbel" panose="020B0503020204020204" pitchFamily="34" charset="0"/>
              </a:rPr>
              <a:t>Ghana's annual inflation rate decelerated for the 11th month running to 6.3% in November 2025, from 8% in October, largely due to a more favorable exchange rate. Higher cocoa and gold prices have contributed to a stronger cedi this year. Food inflation eased to 6.6% from 9.5% in October, while non-food price growth slowed to 6.1% from 6.9%. On a monthly basis, the CPI increased by 0.9% in November, after a 0.4% fall in the prior month.</a:t>
            </a:r>
          </a:p>
        </p:txBody>
      </p:sp>
      <p:pic>
        <p:nvPicPr>
          <p:cNvPr id="7" name="Picture 2">
            <a:extLst>
              <a:ext uri="{FF2B5EF4-FFF2-40B4-BE49-F238E27FC236}">
                <a16:creationId xmlns:a16="http://schemas.microsoft.com/office/drawing/2014/main" id="{082EE08B-8BA5-312F-CDFB-E162452A8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53732" y="3958308"/>
            <a:ext cx="1892568" cy="1080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4FA2D4-3983-A45F-EE3E-5EE578DE4C7C}"/>
              </a:ext>
            </a:extLst>
          </p:cNvPr>
          <p:cNvSpPr txBox="1"/>
          <p:nvPr/>
        </p:nvSpPr>
        <p:spPr>
          <a:xfrm>
            <a:off x="253732" y="5419725"/>
            <a:ext cx="10152687" cy="312843"/>
          </a:xfrm>
          <a:prstGeom prst="rect">
            <a:avLst/>
          </a:prstGeom>
          <a:solidFill>
            <a:schemeClr val="bg1">
              <a:lumMod val="95000"/>
            </a:schemeClr>
          </a:solidFill>
        </p:spPr>
        <p:txBody>
          <a:bodyPr wrap="square" rtlCol="0">
            <a:spAutoFit/>
          </a:bodyPr>
          <a:lstStyle/>
          <a:p>
            <a:pPr>
              <a:lnSpc>
                <a:spcPts val="1800"/>
              </a:lnSpc>
            </a:pPr>
            <a:r>
              <a:rPr lang="en-US" sz="1400" b="1" dirty="0">
                <a:latin typeface="Corbel" panose="020B0503020204020204" pitchFamily="34" charset="0"/>
              </a:rPr>
              <a:t>GDP Growth Hits Over 3-Year High of 5.3%</a:t>
            </a:r>
            <a:endParaRPr lang="en-US" altLang="en-GB" sz="1400" b="1" i="0" strike="noStrike" dirty="0">
              <a:effectLst/>
              <a:latin typeface="Corbel" panose="020B0503020204020204" pitchFamily="34" charset="0"/>
            </a:endParaRPr>
          </a:p>
        </p:txBody>
      </p:sp>
      <p:sp>
        <p:nvSpPr>
          <p:cNvPr id="9" name="TextBox 8">
            <a:extLst>
              <a:ext uri="{FF2B5EF4-FFF2-40B4-BE49-F238E27FC236}">
                <a16:creationId xmlns:a16="http://schemas.microsoft.com/office/drawing/2014/main" id="{60E9BAB8-6441-9821-B1C5-66D86A572616}"/>
              </a:ext>
            </a:extLst>
          </p:cNvPr>
          <p:cNvSpPr txBox="1"/>
          <p:nvPr/>
        </p:nvSpPr>
        <p:spPr>
          <a:xfrm>
            <a:off x="2242580" y="5953125"/>
            <a:ext cx="8014963" cy="1107996"/>
          </a:xfrm>
          <a:prstGeom prst="rect">
            <a:avLst/>
          </a:prstGeom>
          <a:noFill/>
        </p:spPr>
        <p:txBody>
          <a:bodyPr wrap="square" rtlCol="0">
            <a:spAutoFit/>
          </a:bodyPr>
          <a:lstStyle/>
          <a:p>
            <a:pPr marL="285750" indent="-285750" algn="just">
              <a:spcAft>
                <a:spcPts val="1200"/>
              </a:spcAft>
              <a:buFont typeface="Wingdings" panose="05000000000000000000" pitchFamily="2" charset="2"/>
              <a:buChar char="q"/>
            </a:pPr>
            <a:r>
              <a:rPr lang="en-US" altLang="en-US" sz="1400" dirty="0">
                <a:latin typeface="Corbel" panose="020B0503020204020204" pitchFamily="34" charset="0"/>
              </a:rPr>
              <a:t>Egypt’s economy expanded 5.3% in Q1 FY 2025/26, its fastest pace in over three years and well above last year’s 3.5%, driven by stronger non-oil manufacturing, tourism, and telecommunications. </a:t>
            </a:r>
          </a:p>
          <a:p>
            <a:pPr marL="285750" indent="-285750" algn="just">
              <a:spcAft>
                <a:spcPts val="1200"/>
              </a:spcAft>
              <a:buFont typeface="Wingdings" panose="05000000000000000000" pitchFamily="2" charset="2"/>
              <a:buChar char="q"/>
            </a:pPr>
            <a:r>
              <a:rPr lang="en-US" altLang="en-US" sz="1400" dirty="0">
                <a:latin typeface="Corbel" panose="020B0503020204020204" pitchFamily="34" charset="0"/>
              </a:rPr>
              <a:t>Non-oil sectors such as ICT and financial services also posted solid growth, though extraction output fell 5.3% amid weaker petroleum and gas production.</a:t>
            </a:r>
          </a:p>
        </p:txBody>
      </p:sp>
      <p:pic>
        <p:nvPicPr>
          <p:cNvPr id="10" name="Picture 2">
            <a:extLst>
              <a:ext uri="{FF2B5EF4-FFF2-40B4-BE49-F238E27FC236}">
                <a16:creationId xmlns:a16="http://schemas.microsoft.com/office/drawing/2014/main" id="{19E94FB3-F700-3D8D-B955-CDB8297AD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02555" y="6029325"/>
            <a:ext cx="1800695" cy="1080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78063"/>
            <a:ext cx="1048894" cy="786670"/>
          </a:xfrm>
          <a:prstGeom prst="rect">
            <a:avLst/>
          </a:prstGeom>
        </p:spPr>
      </p:pic>
      <p:graphicFrame>
        <p:nvGraphicFramePr>
          <p:cNvPr id="11" name="Table 5"/>
          <p:cNvGraphicFramePr>
            <a:graphicFrameLocks noGrp="1"/>
          </p:cNvGraphicFramePr>
          <p:nvPr>
            <p:extLst>
              <p:ext uri="{D42A27DB-BD31-4B8C-83A1-F6EECF244321}">
                <p14:modId xmlns:p14="http://schemas.microsoft.com/office/powerpoint/2010/main" val="347225100"/>
              </p:ext>
            </p:extLst>
          </p:nvPr>
        </p:nvGraphicFramePr>
        <p:xfrm>
          <a:off x="318140" y="1529708"/>
          <a:ext cx="10057758" cy="5628208"/>
        </p:xfrm>
        <a:graphic>
          <a:graphicData uri="http://schemas.openxmlformats.org/drawingml/2006/table">
            <a:tbl>
              <a:tblPr firstRow="1" bandRow="1">
                <a:tableStyleId>{8EC20E35-A176-4012-BC5E-935CFFF8708E}</a:tableStyleId>
              </a:tblPr>
              <a:tblGrid>
                <a:gridCol w="3122134">
                  <a:extLst>
                    <a:ext uri="{9D8B030D-6E8A-4147-A177-3AD203B41FA5}">
                      <a16:colId xmlns:a16="http://schemas.microsoft.com/office/drawing/2014/main" val="20000"/>
                    </a:ext>
                  </a:extLst>
                </a:gridCol>
                <a:gridCol w="2859873">
                  <a:extLst>
                    <a:ext uri="{9D8B030D-6E8A-4147-A177-3AD203B41FA5}">
                      <a16:colId xmlns:a16="http://schemas.microsoft.com/office/drawing/2014/main" val="20001"/>
                    </a:ext>
                  </a:extLst>
                </a:gridCol>
                <a:gridCol w="2146288">
                  <a:extLst>
                    <a:ext uri="{9D8B030D-6E8A-4147-A177-3AD203B41FA5}">
                      <a16:colId xmlns:a16="http://schemas.microsoft.com/office/drawing/2014/main" val="20002"/>
                    </a:ext>
                  </a:extLst>
                </a:gridCol>
                <a:gridCol w="1929463">
                  <a:extLst>
                    <a:ext uri="{9D8B030D-6E8A-4147-A177-3AD203B41FA5}">
                      <a16:colId xmlns:a16="http://schemas.microsoft.com/office/drawing/2014/main" val="20003"/>
                    </a:ext>
                  </a:extLst>
                </a:gridCol>
              </a:tblGrid>
              <a:tr h="346364">
                <a:tc>
                  <a:txBody>
                    <a:bodyPr/>
                    <a:lstStyle/>
                    <a:p>
                      <a:pPr algn="ctr"/>
                      <a:r>
                        <a:rPr lang="en-GB" sz="1700" b="1" dirty="0">
                          <a:latin typeface="Corbel" panose="020B0503020204020204" pitchFamily="34" charset="0"/>
                        </a:rPr>
                        <a:t>Indicators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Current</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r>
                        <a:rPr lang="en-GB" sz="1700" b="1" dirty="0">
                          <a:latin typeface="Corbel" panose="020B0503020204020204" pitchFamily="34" charset="0"/>
                        </a:rPr>
                        <a:t>Previous</a:t>
                      </a:r>
                      <a:endParaRPr lang="en-US" sz="1700" b="1" dirty="0">
                        <a:latin typeface="Corbel" panose="020B0503020204020204" pitchFamily="34" charset="0"/>
                      </a:endParaRPr>
                    </a:p>
                  </a:txBody>
                  <a:tcPr marL="83127" marR="83127" marT="41564" marB="41564">
                    <a:solidFill>
                      <a:srgbClr val="002060"/>
                    </a:solidFill>
                  </a:tcPr>
                </a:tc>
                <a:tc>
                  <a:txBody>
                    <a:bodyPr/>
                    <a:lstStyle/>
                    <a:p>
                      <a:pPr algn="ctr"/>
                      <a:endParaRPr lang="en-US" sz="1700" b="1" dirty="0">
                        <a:latin typeface="Corbel" panose="020B0503020204020204" pitchFamily="34" charset="0"/>
                      </a:endParaRPr>
                    </a:p>
                  </a:txBody>
                  <a:tcPr marL="83127" marR="83127" marT="41564" marB="41564">
                    <a:solidFill>
                      <a:srgbClr val="002060"/>
                    </a:solidFill>
                  </a:tcPr>
                </a:tc>
                <a:extLst>
                  <a:ext uri="{0D108BD9-81ED-4DB2-BD59-A6C34878D82A}">
                    <a16:rowId xmlns:a16="http://schemas.microsoft.com/office/drawing/2014/main" val="10000"/>
                  </a:ext>
                </a:extLst>
              </a:tr>
              <a:tr h="518991">
                <a:tc>
                  <a:txBody>
                    <a:bodyPr/>
                    <a:lstStyle/>
                    <a:p>
                      <a:pPr algn="ctr"/>
                      <a:r>
                        <a:rPr lang="en-GB" sz="1400" b="1" dirty="0">
                          <a:latin typeface="Corbel" panose="020B0503020204020204" pitchFamily="34" charset="0"/>
                        </a:rPr>
                        <a:t>Inflation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16.05%</a:t>
                      </a:r>
                    </a:p>
                    <a:p>
                      <a:pPr algn="ctr"/>
                      <a:r>
                        <a:rPr lang="en-US" sz="1400" b="0" dirty="0">
                          <a:latin typeface="Corbel" panose="020B0503020204020204" pitchFamily="34" charset="0"/>
                        </a:rPr>
                        <a:t>(Nov 2025)</a:t>
                      </a:r>
                    </a:p>
                  </a:txBody>
                  <a:tcPr marL="83127" marR="83127" marT="41564" marB="41564"/>
                </a:tc>
                <a:tc>
                  <a:txBody>
                    <a:bodyPr/>
                    <a:lstStyle/>
                    <a:p>
                      <a:pPr algn="ctr"/>
                      <a:r>
                        <a:rPr lang="en-US" sz="1400" b="0" dirty="0">
                          <a:latin typeface="Corbel" panose="020B0503020204020204" pitchFamily="34" charset="0"/>
                        </a:rPr>
                        <a:t>18.02%</a:t>
                      </a:r>
                    </a:p>
                    <a:p>
                      <a:pPr algn="ctr"/>
                      <a:r>
                        <a:rPr lang="en-US" sz="1400" b="0" dirty="0">
                          <a:latin typeface="Corbel" panose="020B0503020204020204" pitchFamily="34" charset="0"/>
                        </a:rPr>
                        <a:t>(Sep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00B050"/>
                          </a:solidFill>
                          <a:effectLst/>
                          <a:latin typeface="Corbel" panose="020B0503020204020204" pitchFamily="34" charset="0"/>
                          <a:ea typeface="+mn-ea"/>
                          <a:cs typeface="+mn-cs"/>
                          <a:sym typeface="Wingdings 3" panose="05040102010807070707" pitchFamily="18" charset="2"/>
                        </a:rPr>
                        <a:t></a:t>
                      </a:r>
                      <a:endParaRPr lang="en-US" sz="1400" dirty="0">
                        <a:solidFill>
                          <a:srgbClr val="00B05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197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1"/>
                  </a:ext>
                </a:extLst>
              </a:tr>
              <a:tr h="518991">
                <a:tc>
                  <a:txBody>
                    <a:bodyPr/>
                    <a:lstStyle/>
                    <a:p>
                      <a:pPr algn="ctr"/>
                      <a:r>
                        <a:rPr lang="en-GB" sz="1400" b="1" dirty="0">
                          <a:latin typeface="Corbel" panose="020B0503020204020204" pitchFamily="34" charset="0"/>
                        </a:rPr>
                        <a:t>MPR</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27.00%</a:t>
                      </a:r>
                    </a:p>
                    <a:p>
                      <a:pPr algn="ctr"/>
                      <a:r>
                        <a:rPr lang="en-US" sz="1400" b="0" dirty="0">
                          <a:latin typeface="Corbel" panose="020B0503020204020204" pitchFamily="34" charset="0"/>
                        </a:rPr>
                        <a:t>(Nov 2025)</a:t>
                      </a:r>
                    </a:p>
                  </a:txBody>
                  <a:tcPr marL="83127" marR="83127" marT="41564" marB="41564"/>
                </a:tc>
                <a:tc>
                  <a:txBody>
                    <a:bodyPr/>
                    <a:lstStyle/>
                    <a:p>
                      <a:pPr algn="ctr"/>
                      <a:r>
                        <a:rPr lang="en-US" sz="1400" b="0" dirty="0">
                          <a:latin typeface="Corbel" panose="020B0503020204020204" pitchFamily="34" charset="0"/>
                        </a:rPr>
                        <a:t>27.00%</a:t>
                      </a:r>
                    </a:p>
                    <a:p>
                      <a:pPr algn="ctr"/>
                      <a:r>
                        <a:rPr lang="en-US" sz="1400" b="0" dirty="0">
                          <a:latin typeface="Corbel" panose="020B0503020204020204" pitchFamily="34" charset="0"/>
                        </a:rPr>
                        <a:t>(Nov  2025)</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sym typeface="Wingdings 3" panose="05040102010807070707" pitchFamily="18" charset="2"/>
                        </a:rPr>
                        <a:t>0 bps</a:t>
                      </a:r>
                      <a:endParaRPr lang="en-US" sz="1400" dirty="0">
                        <a:latin typeface="Corbel" panose="020B0503020204020204" pitchFamily="34" charset="0"/>
                      </a:endParaRPr>
                    </a:p>
                  </a:txBody>
                  <a:tcPr marL="83127" marR="83127" marT="41564" marB="41564"/>
                </a:tc>
                <a:extLst>
                  <a:ext uri="{0D108BD9-81ED-4DB2-BD59-A6C34878D82A}">
                    <a16:rowId xmlns:a16="http://schemas.microsoft.com/office/drawing/2014/main" val="10002"/>
                  </a:ext>
                </a:extLst>
              </a:tr>
              <a:tr h="518991">
                <a:tc>
                  <a:txBody>
                    <a:bodyPr/>
                    <a:lstStyle/>
                    <a:p>
                      <a:pPr algn="ctr"/>
                      <a:r>
                        <a:rPr lang="en-GB" sz="1400" b="1" dirty="0">
                          <a:latin typeface="Corbel" panose="020B0503020204020204" pitchFamily="34" charset="0"/>
                        </a:rPr>
                        <a:t>Quarterly </a:t>
                      </a:r>
                    </a:p>
                    <a:p>
                      <a:pPr algn="ctr"/>
                      <a:r>
                        <a:rPr lang="en-GB" sz="1400" b="1" dirty="0">
                          <a:latin typeface="Corbel" panose="020B0503020204020204" pitchFamily="34" charset="0"/>
                        </a:rPr>
                        <a:t>GDP Growth Rate</a:t>
                      </a:r>
                      <a:endParaRPr lang="en-US" sz="1400" b="1" dirty="0">
                        <a:latin typeface="Corbel" panose="020B0503020204020204" pitchFamily="34" charset="0"/>
                      </a:endParaRPr>
                    </a:p>
                  </a:txBody>
                  <a:tcPr marL="83127" marR="83127" marT="41564" marB="41564"/>
                </a:tc>
                <a:tc>
                  <a:txBody>
                    <a:bodyPr/>
                    <a:lstStyle/>
                    <a:p>
                      <a:pPr algn="ctr"/>
                      <a:r>
                        <a:rPr lang="en-US" sz="1400" b="0" dirty="0">
                          <a:latin typeface="Corbel" panose="020B0503020204020204" pitchFamily="34" charset="0"/>
                        </a:rPr>
                        <a:t>3.98% </a:t>
                      </a:r>
                    </a:p>
                    <a:p>
                      <a:pPr algn="ctr"/>
                      <a:r>
                        <a:rPr lang="en-US" sz="1400" b="0" dirty="0">
                          <a:latin typeface="Corbel" panose="020B0503020204020204" pitchFamily="34" charset="0"/>
                        </a:rPr>
                        <a:t>(Q3 2025 y/y)</a:t>
                      </a:r>
                    </a:p>
                  </a:txBody>
                  <a:tcPr marL="83127" marR="83127" marT="41564" marB="41564"/>
                </a:tc>
                <a:tc>
                  <a:txBody>
                    <a:bodyPr/>
                    <a:lstStyle/>
                    <a:p>
                      <a:pPr algn="ctr"/>
                      <a:r>
                        <a:rPr lang="en-US" sz="1400" b="0" dirty="0">
                          <a:latin typeface="Corbel" panose="020B0503020204020204" pitchFamily="34" charset="0"/>
                        </a:rPr>
                        <a:t>4.23% </a:t>
                      </a:r>
                    </a:p>
                    <a:p>
                      <a:pPr algn="ctr"/>
                      <a:r>
                        <a:rPr lang="en-US" sz="1400" b="0" dirty="0">
                          <a:latin typeface="Corbel" panose="020B0503020204020204" pitchFamily="34" charset="0"/>
                        </a:rPr>
                        <a:t>(Q2 2025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FF000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591bps</a:t>
                      </a:r>
                    </a:p>
                  </a:txBody>
                  <a:tcPr marL="83127" marR="83127" marT="41564" marB="41564"/>
                </a:tc>
                <a:extLst>
                  <a:ext uri="{0D108BD9-81ED-4DB2-BD59-A6C34878D82A}">
                    <a16:rowId xmlns:a16="http://schemas.microsoft.com/office/drawing/2014/main" val="10003"/>
                  </a:ext>
                </a:extLst>
              </a:tr>
              <a:tr h="559429">
                <a:tc>
                  <a:txBody>
                    <a:bodyPr/>
                    <a:lstStyle/>
                    <a:p>
                      <a:pPr algn="ctr"/>
                      <a:r>
                        <a:rPr lang="en-US" sz="1400" b="1" dirty="0">
                          <a:latin typeface="Corbel" panose="020B0503020204020204" pitchFamily="34" charset="0"/>
                        </a:rPr>
                        <a:t>Yearly</a:t>
                      </a:r>
                    </a:p>
                    <a:p>
                      <a:pPr algn="ctr"/>
                      <a:r>
                        <a:rPr lang="en-US" sz="1400" b="1" dirty="0">
                          <a:latin typeface="Corbel" panose="020B0503020204020204" pitchFamily="34" charset="0"/>
                        </a:rPr>
                        <a:t>GDP Growth Rate</a:t>
                      </a:r>
                    </a:p>
                  </a:txBody>
                  <a:tcPr marL="83127" marR="83127" marT="41564" marB="41564"/>
                </a:tc>
                <a:tc>
                  <a:txBody>
                    <a:bodyPr/>
                    <a:lstStyle/>
                    <a:p>
                      <a:pPr algn="ctr"/>
                      <a:r>
                        <a:rPr lang="en-US" sz="1400" b="0" dirty="0">
                          <a:latin typeface="Corbel" panose="020B0503020204020204" pitchFamily="34" charset="0"/>
                        </a:rPr>
                        <a:t>3.38%</a:t>
                      </a:r>
                    </a:p>
                    <a:p>
                      <a:pPr algn="ctr"/>
                      <a:r>
                        <a:rPr lang="en-US" sz="1400" b="0" dirty="0">
                          <a:latin typeface="Corbel" panose="020B0503020204020204" pitchFamily="34" charset="0"/>
                        </a:rPr>
                        <a:t>(FY 2024; y/y)</a:t>
                      </a:r>
                    </a:p>
                  </a:txBody>
                  <a:tcPr marL="83127" marR="83127" marT="41564" marB="41564"/>
                </a:tc>
                <a:tc>
                  <a:txBody>
                    <a:bodyPr/>
                    <a:lstStyle/>
                    <a:p>
                      <a:pPr algn="ctr"/>
                      <a:r>
                        <a:rPr lang="en-US" sz="1400" b="0" dirty="0">
                          <a:latin typeface="Corbel" panose="020B0503020204020204" pitchFamily="34" charset="0"/>
                        </a:rPr>
                        <a:t>3.04%</a:t>
                      </a:r>
                    </a:p>
                    <a:p>
                      <a:pPr algn="ctr"/>
                      <a:r>
                        <a:rPr lang="en-US" sz="1400" b="0" dirty="0">
                          <a:latin typeface="Corbel" panose="020B0503020204020204" pitchFamily="34" charset="0"/>
                        </a:rPr>
                        <a:t>(FY 2023; y/y)</a:t>
                      </a: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34 bps</a:t>
                      </a:r>
                    </a:p>
                  </a:txBody>
                  <a:tcPr marL="83127" marR="83127" marT="41564" marB="41564"/>
                </a:tc>
                <a:extLst>
                  <a:ext uri="{0D108BD9-81ED-4DB2-BD59-A6C34878D82A}">
                    <a16:rowId xmlns:a16="http://schemas.microsoft.com/office/drawing/2014/main" val="10004"/>
                  </a:ext>
                </a:extLst>
              </a:tr>
              <a:tr h="518991">
                <a:tc>
                  <a:txBody>
                    <a:bodyPr/>
                    <a:lstStyle/>
                    <a:p>
                      <a:pPr algn="ctr"/>
                      <a:r>
                        <a:rPr lang="en-GB" sz="1400" b="1" dirty="0">
                          <a:latin typeface="Corbel" panose="020B0503020204020204" pitchFamily="34" charset="0"/>
                        </a:rPr>
                        <a:t>GDP (Nominal) </a:t>
                      </a:r>
                      <a:endParaRPr lang="en-US" sz="1400" b="1"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113.59 Trn</a:t>
                      </a:r>
                    </a:p>
                    <a:p>
                      <a:pPr algn="ctr"/>
                      <a:r>
                        <a:rPr lang="en-GB" sz="1400" b="0" dirty="0">
                          <a:latin typeface="Corbel" panose="020B0503020204020204" pitchFamily="34" charset="0"/>
                        </a:rPr>
                        <a:t>(Q3 2025)</a:t>
                      </a:r>
                      <a:endParaRPr lang="en-US" sz="1400" b="0" dirty="0">
                        <a:latin typeface="Corbel" panose="020B0503020204020204" pitchFamily="34" charset="0"/>
                      </a:endParaRPr>
                    </a:p>
                  </a:txBody>
                  <a:tcPr marL="83127" marR="83127" marT="41564" marB="41564"/>
                </a:tc>
                <a:tc>
                  <a:txBody>
                    <a:bodyPr/>
                    <a:lstStyle/>
                    <a:p>
                      <a:pPr algn="ctr"/>
                      <a:r>
                        <a:rPr lang="en-GB" sz="1400" b="0" strike="dblStrike" baseline="0" dirty="0">
                          <a:latin typeface="Corbel" panose="020B0503020204020204" pitchFamily="34" charset="0"/>
                        </a:rPr>
                        <a:t>N</a:t>
                      </a:r>
                      <a:r>
                        <a:rPr lang="en-GB" sz="1400" b="0" dirty="0">
                          <a:latin typeface="Corbel" panose="020B0503020204020204" pitchFamily="34" charset="0"/>
                        </a:rPr>
                        <a:t>100.73 </a:t>
                      </a:r>
                      <a:r>
                        <a:rPr lang="en-GB" sz="1400" b="0" dirty="0" err="1">
                          <a:latin typeface="Corbel" panose="020B0503020204020204" pitchFamily="34" charset="0"/>
                        </a:rPr>
                        <a:t>Trn</a:t>
                      </a:r>
                      <a:endParaRPr lang="en-GB" sz="1400" b="0" dirty="0">
                        <a:latin typeface="Corbel" panose="020B0503020204020204" pitchFamily="34" charset="0"/>
                      </a:endParaRPr>
                    </a:p>
                    <a:p>
                      <a:pPr algn="ctr"/>
                      <a:r>
                        <a:rPr lang="en-GB" sz="1400" b="0" dirty="0">
                          <a:latin typeface="Corbel" panose="020B0503020204020204" pitchFamily="34" charset="0"/>
                        </a:rPr>
                        <a:t>(Q2 2025)</a:t>
                      </a:r>
                      <a:endParaRPr lang="en-US" sz="1400" b="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12.77%</a:t>
                      </a:r>
                    </a:p>
                  </a:txBody>
                  <a:tcPr marL="83127" marR="83127" marT="41564" marB="41564"/>
                </a:tc>
                <a:extLst>
                  <a:ext uri="{0D108BD9-81ED-4DB2-BD59-A6C34878D82A}">
                    <a16:rowId xmlns:a16="http://schemas.microsoft.com/office/drawing/2014/main" val="10005"/>
                  </a:ext>
                </a:extLst>
              </a:tr>
              <a:tr h="518991">
                <a:tc>
                  <a:txBody>
                    <a:bodyPr/>
                    <a:lstStyle/>
                    <a:p>
                      <a:pPr algn="ctr"/>
                      <a:r>
                        <a:rPr lang="en-GB" sz="1400" b="1" dirty="0">
                          <a:latin typeface="Corbel" panose="020B0503020204020204" pitchFamily="34" charset="0"/>
                        </a:rPr>
                        <a:t>Brent Crude oil price</a:t>
                      </a:r>
                      <a:endParaRPr lang="en-US" sz="1400" b="1" dirty="0">
                        <a:latin typeface="Corbel" panose="020B0503020204020204" pitchFamily="34" charset="0"/>
                      </a:endParaRPr>
                    </a:p>
                  </a:txBody>
                  <a:tcPr marL="83127" marR="83127" marT="41564" marB="41564"/>
                </a:tc>
                <a:tc>
                  <a:txBody>
                    <a:bodyPr/>
                    <a:lstStyle/>
                    <a:p>
                      <a:pPr algn="ctr"/>
                      <a:r>
                        <a:rPr lang="en-US" sz="1400" b="1" dirty="0">
                          <a:latin typeface="Corbel" panose="020B0503020204020204" pitchFamily="34" charset="0"/>
                        </a:rPr>
                        <a:t>$63.76</a:t>
                      </a:r>
                    </a:p>
                    <a:p>
                      <a:pPr algn="ctr"/>
                      <a:r>
                        <a:rPr lang="en-GB" sz="1400" dirty="0">
                          <a:latin typeface="Corbel" panose="020B0503020204020204" pitchFamily="34" charset="0"/>
                        </a:rPr>
                        <a:t>(</a:t>
                      </a:r>
                      <a:r>
                        <a:rPr lang="en-US" sz="1400" dirty="0">
                          <a:latin typeface="Corbel" panose="020B0503020204020204" pitchFamily="34" charset="0"/>
                        </a:rPr>
                        <a:t>05</a:t>
                      </a:r>
                      <a:r>
                        <a:rPr lang="en-GB" sz="1400" dirty="0">
                          <a:latin typeface="Corbel" panose="020B0503020204020204" pitchFamily="34" charset="0"/>
                        </a:rPr>
                        <a:t>/12/25)</a:t>
                      </a:r>
                      <a:endParaRPr lang="en-US" sz="1400" dirty="0">
                        <a:latin typeface="Corbel" panose="020B0503020204020204" pitchFamily="34" charset="0"/>
                      </a:endParaRPr>
                    </a:p>
                  </a:txBody>
                  <a:tcPr marL="83127" marR="83127" marT="41564" marB="41564"/>
                </a:tc>
                <a:tc>
                  <a:txBody>
                    <a:bodyPr/>
                    <a:lstStyle/>
                    <a:p>
                      <a:pPr algn="ctr"/>
                      <a:r>
                        <a:rPr lang="en-US" sz="1400" b="1" dirty="0">
                          <a:latin typeface="Corbel" panose="020B0503020204020204" pitchFamily="34" charset="0"/>
                        </a:rPr>
                        <a:t>$62.87</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00B05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1.42%</a:t>
                      </a:r>
                    </a:p>
                  </a:txBody>
                  <a:tcPr marL="83127" marR="83127" marT="41564" marB="41564"/>
                </a:tc>
                <a:extLst>
                  <a:ext uri="{0D108BD9-81ED-4DB2-BD59-A6C34878D82A}">
                    <a16:rowId xmlns:a16="http://schemas.microsoft.com/office/drawing/2014/main" val="10006"/>
                  </a:ext>
                </a:extLst>
              </a:tr>
              <a:tr h="518991">
                <a:tc>
                  <a:txBody>
                    <a:bodyPr/>
                    <a:lstStyle/>
                    <a:p>
                      <a:pPr algn="ctr"/>
                      <a:r>
                        <a:rPr lang="en-GB" sz="1400" b="1" dirty="0">
                          <a:latin typeface="Corbel" panose="020B0503020204020204" pitchFamily="34" charset="0"/>
                        </a:rPr>
                        <a:t>Exchange rate (NAFEM W-O-W% ,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strike="dblStrike" baseline="0" dirty="0">
                          <a:latin typeface="Corbel" panose="020B0503020204020204" pitchFamily="34" charset="0"/>
                        </a:rPr>
                        <a:t>N</a:t>
                      </a:r>
                      <a:r>
                        <a:rPr lang="en-US" sz="1400" b="1" i="0" dirty="0">
                          <a:solidFill>
                            <a:schemeClr val="dk1"/>
                          </a:solidFill>
                          <a:effectLst/>
                          <a:latin typeface="Corbel" panose="020B0503020204020204" pitchFamily="34" charset="0"/>
                          <a:ea typeface="+mn-ea"/>
                          <a:cs typeface="+mn-cs"/>
                        </a:rPr>
                        <a:t>1,450.43</a:t>
                      </a:r>
                      <a:r>
                        <a:rPr lang="en-GB" sz="1400" b="1"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05</a:t>
                      </a:r>
                      <a:r>
                        <a:rPr lang="en-GB" sz="1400" dirty="0">
                          <a:latin typeface="Corbel" panose="020B0503020204020204" pitchFamily="34" charset="0"/>
                        </a:rPr>
                        <a:t>/12/25)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1,446.74</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b="1" dirty="0">
                          <a:solidFill>
                            <a:srgbClr val="FF0000"/>
                          </a:solidFill>
                          <a:latin typeface="Corbel" panose="020B0503020204020204" pitchFamily="34" charset="0"/>
                          <a:sym typeface="Wingdings 3" panose="05040102010807070707" pitchFamily="18" charset="2"/>
                        </a:rPr>
                        <a:t></a:t>
                      </a: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0.26%</a:t>
                      </a:r>
                    </a:p>
                  </a:txBody>
                  <a:tcPr marL="83127" marR="83127" marT="41564" marB="41564"/>
                </a:tc>
                <a:extLst>
                  <a:ext uri="{0D108BD9-81ED-4DB2-BD59-A6C34878D82A}">
                    <a16:rowId xmlns:a16="http://schemas.microsoft.com/office/drawing/2014/main" val="10007"/>
                  </a:ext>
                </a:extLst>
              </a:tr>
              <a:tr h="518991">
                <a:tc>
                  <a:txBody>
                    <a:bodyPr/>
                    <a:lstStyle/>
                    <a:p>
                      <a:pPr algn="ctr"/>
                      <a:r>
                        <a:rPr lang="en-GB" sz="1400" b="1" dirty="0">
                          <a:latin typeface="Corbel" panose="020B0503020204020204" pitchFamily="34" charset="0"/>
                        </a:rPr>
                        <a:t>Parallel Market FX Rate (IMTO)</a:t>
                      </a:r>
                    </a:p>
                    <a:p>
                      <a:pPr algn="ctr"/>
                      <a:r>
                        <a:rPr lang="en-GB" sz="1400" b="1" dirty="0">
                          <a:latin typeface="Corbel" panose="020B0503020204020204" pitchFamily="34" charset="0"/>
                        </a:rPr>
                        <a:t> (</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1,471.00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04</a:t>
                      </a:r>
                      <a:r>
                        <a:rPr lang="en-GB" sz="1400" dirty="0">
                          <a:latin typeface="Corbel" panose="020B0503020204020204" pitchFamily="34" charset="0"/>
                        </a:rPr>
                        <a:t>/12/25)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1,470.00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0.07%</a:t>
                      </a:r>
                    </a:p>
                  </a:txBody>
                  <a:tcPr marL="83127" marR="83127" marT="41564" marB="41564"/>
                </a:tc>
                <a:extLst>
                  <a:ext uri="{0D108BD9-81ED-4DB2-BD59-A6C34878D82A}">
                    <a16:rowId xmlns:a16="http://schemas.microsoft.com/office/drawing/2014/main" val="10008"/>
                  </a:ext>
                </a:extLst>
              </a:tr>
              <a:tr h="570487">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1" dirty="0">
                          <a:latin typeface="Corbel" panose="020B0503020204020204" pitchFamily="34" charset="0"/>
                        </a:rPr>
                        <a:t>P2P</a:t>
                      </a:r>
                    </a:p>
                    <a:p>
                      <a:pPr algn="ctr"/>
                      <a:r>
                        <a:rPr lang="en-GB" sz="1400" b="1" dirty="0">
                          <a:latin typeface="Corbel" panose="020B0503020204020204" pitchFamily="34" charset="0"/>
                        </a:rPr>
                        <a:t>(</a:t>
                      </a:r>
                      <a:r>
                        <a:rPr lang="en-GB" sz="1400" b="1" strike="dblStrike" baseline="0" dirty="0">
                          <a:latin typeface="Corbel" panose="020B0503020204020204" pitchFamily="34" charset="0"/>
                        </a:rPr>
                        <a:t>N/</a:t>
                      </a:r>
                      <a:r>
                        <a:rPr lang="en-GB" sz="1400" b="1" dirty="0">
                          <a:latin typeface="Corbel" panose="020B0503020204020204" pitchFamily="34" charset="0"/>
                        </a:rPr>
                        <a:t>$)</a:t>
                      </a:r>
                      <a:endParaRPr lang="en-US" sz="1400" b="1"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1,485.00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05</a:t>
                      </a:r>
                      <a:r>
                        <a:rPr lang="en-GB" sz="1400" dirty="0">
                          <a:latin typeface="Corbel" panose="020B0503020204020204" pitchFamily="34" charset="0"/>
                        </a:rPr>
                        <a:t>/12/25)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GB" sz="1400" b="0" strike="dblStrike" baseline="0" dirty="0">
                          <a:latin typeface="Corbel" panose="020B0503020204020204" pitchFamily="34" charset="0"/>
                        </a:rPr>
                        <a:t>N</a:t>
                      </a:r>
                      <a:r>
                        <a:rPr lang="en-US" sz="1400" b="0" i="0" dirty="0">
                          <a:solidFill>
                            <a:schemeClr val="dk1"/>
                          </a:solidFill>
                          <a:effectLst/>
                          <a:latin typeface="Corbel" panose="020B0503020204020204" pitchFamily="34" charset="0"/>
                          <a:ea typeface="+mn-ea"/>
                          <a:cs typeface="+mn-cs"/>
                        </a:rPr>
                        <a:t>1,475.00</a:t>
                      </a:r>
                      <a:r>
                        <a:rPr lang="en-GB" sz="1400" b="0" dirty="0">
                          <a:latin typeface="Corbel" panose="020B0503020204020204" pitchFamily="34" charset="0"/>
                        </a:rPr>
                        <a:t>/$1</a:t>
                      </a:r>
                    </a:p>
                    <a:p>
                      <a:pPr algn="ctr"/>
                      <a:r>
                        <a:rPr lang="en-GB" sz="1400" dirty="0">
                          <a:latin typeface="Corbel" panose="020B0503020204020204" pitchFamily="34" charset="0"/>
                        </a:rPr>
                        <a:t>(</a:t>
                      </a:r>
                      <a:r>
                        <a:rPr lang="en-US" sz="1400" dirty="0">
                          <a:latin typeface="Corbel" panose="020B0503020204020204" pitchFamily="34" charset="0"/>
                        </a:rPr>
                        <a:t>28</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sym typeface="Wingdings 3" panose="05040102010807070707" pitchFamily="18" charset="2"/>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0.68%</a:t>
                      </a:r>
                    </a:p>
                  </a:txBody>
                  <a:tcPr marL="83127" marR="83127" marT="41564" marB="41564"/>
                </a:tc>
                <a:extLst>
                  <a:ext uri="{0D108BD9-81ED-4DB2-BD59-A6C34878D82A}">
                    <a16:rowId xmlns:a16="http://schemas.microsoft.com/office/drawing/2014/main" val="10009"/>
                  </a:ext>
                </a:extLst>
              </a:tr>
              <a:tr h="518991">
                <a:tc>
                  <a:txBody>
                    <a:bodyPr/>
                    <a:lstStyle/>
                    <a:p>
                      <a:pPr algn="ctr"/>
                      <a:r>
                        <a:rPr lang="en-US" sz="1400" b="1" dirty="0">
                          <a:latin typeface="Corbel" panose="020B0503020204020204" pitchFamily="34" charset="0"/>
                        </a:rPr>
                        <a:t>External Reserve</a:t>
                      </a:r>
                    </a:p>
                  </a:txBody>
                  <a:tcPr marL="83127" marR="83127" marT="41564" marB="41564"/>
                </a:tc>
                <a:tc>
                  <a:txBody>
                    <a:bodyPr/>
                    <a:lstStyle/>
                    <a:p>
                      <a:pPr algn="ctr"/>
                      <a:r>
                        <a:rPr lang="en-US" sz="1400" dirty="0">
                          <a:latin typeface="Corbel" panose="020B0503020204020204" pitchFamily="34" charset="0"/>
                        </a:rPr>
                        <a:t>$45.043 billion</a:t>
                      </a:r>
                    </a:p>
                    <a:p>
                      <a:pPr marL="0" marR="0" lvl="0" indent="0" algn="ctr" defTabSz="914400" eaLnBrk="1" fontAlgn="auto" latinLnBrk="0" hangingPunct="1">
                        <a:lnSpc>
                          <a:spcPct val="100000"/>
                        </a:lnSpc>
                        <a:spcBef>
                          <a:spcPts val="0"/>
                        </a:spcBef>
                        <a:spcAft>
                          <a:spcPts val="0"/>
                        </a:spcAft>
                        <a:buClrTx/>
                        <a:buSzTx/>
                        <a:buFontTx/>
                        <a:buNone/>
                        <a:defRPr/>
                      </a:pPr>
                      <a:r>
                        <a:rPr lang="en-GB" sz="1400" dirty="0">
                          <a:latin typeface="Corbel" panose="020B0503020204020204" pitchFamily="34" charset="0"/>
                        </a:rPr>
                        <a:t>(</a:t>
                      </a:r>
                      <a:r>
                        <a:rPr lang="en-US" sz="1400" dirty="0">
                          <a:latin typeface="Corbel" panose="020B0503020204020204" pitchFamily="34" charset="0"/>
                        </a:rPr>
                        <a:t>04</a:t>
                      </a:r>
                      <a:r>
                        <a:rPr lang="en-GB" sz="1400" dirty="0">
                          <a:latin typeface="Corbel" panose="020B0503020204020204" pitchFamily="34" charset="0"/>
                        </a:rPr>
                        <a:t>/12/25)</a:t>
                      </a:r>
                      <a:endParaRPr lang="en-US" sz="1400" dirty="0">
                        <a:latin typeface="Corbel" panose="020B0503020204020204" pitchFamily="34" charset="0"/>
                      </a:endParaRPr>
                    </a:p>
                  </a:txBody>
                  <a:tcPr marL="83127" marR="83127" marT="41564" marB="41564"/>
                </a:tc>
                <a:tc>
                  <a:txBody>
                    <a:bodyPr/>
                    <a:lstStyle/>
                    <a:p>
                      <a:pPr algn="ctr"/>
                      <a:r>
                        <a:rPr lang="en-US" sz="1400" dirty="0">
                          <a:latin typeface="Corbel" panose="020B0503020204020204" pitchFamily="34" charset="0"/>
                        </a:rPr>
                        <a:t>$44.606 billion</a:t>
                      </a:r>
                    </a:p>
                    <a:p>
                      <a:pPr marL="0" marR="0" lvl="0" indent="0" algn="ctr" defTabSz="914400" eaLnBrk="1" fontAlgn="auto" latinLnBrk="0" hangingPunct="1">
                        <a:lnSpc>
                          <a:spcPct val="100000"/>
                        </a:lnSpc>
                        <a:spcBef>
                          <a:spcPts val="0"/>
                        </a:spcBef>
                        <a:spcAft>
                          <a:spcPts val="0"/>
                        </a:spcAft>
                        <a:buClrTx/>
                        <a:buSzTx/>
                        <a:buFontTx/>
                        <a:buNone/>
                        <a:defRPr/>
                      </a:pPr>
                      <a:r>
                        <a:rPr lang="en-GB" sz="1400" dirty="0">
                          <a:latin typeface="Corbel" panose="020B0503020204020204" pitchFamily="34" charset="0"/>
                        </a:rPr>
                        <a:t>(</a:t>
                      </a:r>
                      <a:r>
                        <a:rPr lang="en-US" sz="1400" dirty="0">
                          <a:latin typeface="Corbel" panose="020B0503020204020204" pitchFamily="34" charset="0"/>
                        </a:rPr>
                        <a:t>27</a:t>
                      </a:r>
                      <a:r>
                        <a:rPr lang="en-GB" sz="1400" dirty="0">
                          <a:latin typeface="Corbel" panose="020B0503020204020204" pitchFamily="34" charset="0"/>
                        </a:rPr>
                        <a:t>/11/25)</a:t>
                      </a:r>
                      <a:endParaRPr lang="en-US" sz="1400" dirty="0">
                        <a:latin typeface="Corbel" panose="020B0503020204020204" pitchFamily="34" charset="0"/>
                      </a:endParaRPr>
                    </a:p>
                  </a:txBody>
                  <a:tcPr marL="83127" marR="83127" marT="41564" marB="41564"/>
                </a:tc>
                <a:tc>
                  <a:txBody>
                    <a:bodyPr/>
                    <a:lstStyle/>
                    <a:p>
                      <a:pPr marL="0" marR="0" lvl="0" indent="0" algn="ctr" defTabSz="914400" eaLnBrk="1" fontAlgn="auto" latinLnBrk="0" hangingPunct="1">
                        <a:lnSpc>
                          <a:spcPct val="100000"/>
                        </a:lnSpc>
                        <a:spcBef>
                          <a:spcPts val="0"/>
                        </a:spcBef>
                        <a:spcAft>
                          <a:spcPts val="0"/>
                        </a:spcAft>
                        <a:buClrTx/>
                        <a:buSzTx/>
                        <a:buFontTx/>
                        <a:buNone/>
                        <a:defRPr/>
                      </a:pPr>
                      <a:r>
                        <a:rPr lang="en-US" sz="1400" dirty="0">
                          <a:solidFill>
                            <a:srgbClr val="00B050"/>
                          </a:solidFill>
                          <a:latin typeface="Corbel" panose="020B0503020204020204" pitchFamily="34" charset="0"/>
                          <a:sym typeface="Wingdings 3" panose="05040102010807070707" pitchFamily="18" charset="2"/>
                        </a:rPr>
                        <a:t></a:t>
                      </a:r>
                      <a:endParaRPr lang="en-US" sz="1400" dirty="0">
                        <a:solidFill>
                          <a:srgbClr val="FF0000"/>
                        </a:solidFill>
                        <a:latin typeface="Corbel" panose="020B0503020204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r>
                        <a:rPr lang="en-US" sz="1400" dirty="0">
                          <a:latin typeface="Corbel" panose="020B0503020204020204" pitchFamily="34" charset="0"/>
                        </a:rPr>
                        <a:t>0.98%</a:t>
                      </a:r>
                    </a:p>
                  </a:txBody>
                  <a:tcPr marL="83127" marR="83127" marT="41564" marB="41564"/>
                </a:tc>
                <a:extLst>
                  <a:ext uri="{0D108BD9-81ED-4DB2-BD59-A6C34878D82A}">
                    <a16:rowId xmlns:a16="http://schemas.microsoft.com/office/drawing/2014/main" val="10010"/>
                  </a:ext>
                </a:extLst>
              </a:tr>
            </a:tbl>
          </a:graphicData>
        </a:graphic>
      </p:graphicFrame>
      <p:sp>
        <p:nvSpPr>
          <p:cNvPr id="2" name="Rectangle: Rounded Corners 1"/>
          <p:cNvSpPr/>
          <p:nvPr/>
        </p:nvSpPr>
        <p:spPr>
          <a:xfrm>
            <a:off x="318141" y="1028355"/>
            <a:ext cx="5524896"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Snapshot of Key Macroeconomic Indicators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ADE9-B2DE-BB50-6AE0-492A97D072C9}"/>
            </a:ext>
          </a:extLst>
        </p:cNvPr>
        <p:cNvGrpSpPr/>
        <p:nvPr/>
      </p:nvGrpSpPr>
      <p:grpSpPr>
        <a:xfrm>
          <a:off x="0" y="0"/>
          <a:ext cx="0" cy="0"/>
          <a:chOff x="0" y="0"/>
          <a:chExt cx="0" cy="0"/>
        </a:xfrm>
      </p:grpSpPr>
      <p:sp>
        <p:nvSpPr>
          <p:cNvPr id="48" name="Holder 4">
            <a:extLst>
              <a:ext uri="{FF2B5EF4-FFF2-40B4-BE49-F238E27FC236}">
                <a16:creationId xmlns:a16="http://schemas.microsoft.com/office/drawing/2014/main" id="{154937FB-DE34-7B14-6793-B9F37B8255C6}"/>
              </a:ext>
            </a:extLst>
          </p:cNvPr>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8</a:t>
            </a:fld>
            <a:endParaRPr sz="1750" b="1" dirty="0">
              <a:solidFill>
                <a:schemeClr val="bg1"/>
              </a:solidFill>
              <a:latin typeface="Corbel" panose="020B0503020204020204" pitchFamily="34" charset="0"/>
            </a:endParaRPr>
          </a:p>
        </p:txBody>
      </p:sp>
      <p:sp>
        <p:nvSpPr>
          <p:cNvPr id="12" name="Title 1">
            <a:extLst>
              <a:ext uri="{FF2B5EF4-FFF2-40B4-BE49-F238E27FC236}">
                <a16:creationId xmlns:a16="http://schemas.microsoft.com/office/drawing/2014/main" id="{5BAC93D8-5A71-83BC-3A47-52F4DEBA3F60}"/>
              </a:ext>
            </a:extLst>
          </p:cNvPr>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a:extLst>
              <a:ext uri="{FF2B5EF4-FFF2-40B4-BE49-F238E27FC236}">
                <a16:creationId xmlns:a16="http://schemas.microsoft.com/office/drawing/2014/main" id="{7AA1F405-D302-3EF9-6E87-909C8EB05CC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a:extLst>
              <a:ext uri="{FF2B5EF4-FFF2-40B4-BE49-F238E27FC236}">
                <a16:creationId xmlns:a16="http://schemas.microsoft.com/office/drawing/2014/main" id="{CFB8EE4D-598B-14BA-BF15-937A55C07877}"/>
              </a:ext>
            </a:extLst>
          </p:cNvPr>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Monetary/Fiscal News</a:t>
            </a:r>
          </a:p>
        </p:txBody>
      </p:sp>
      <p:sp>
        <p:nvSpPr>
          <p:cNvPr id="8" name="Rectangle 1">
            <a:extLst>
              <a:ext uri="{FF2B5EF4-FFF2-40B4-BE49-F238E27FC236}">
                <a16:creationId xmlns:a16="http://schemas.microsoft.com/office/drawing/2014/main" id="{6BB635A5-A0D4-083B-E788-33D27038E958}"/>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192FA37F-DB7A-2482-3D95-3A2519B27537}"/>
              </a:ext>
            </a:extLst>
          </p:cNvPr>
          <p:cNvSpPr/>
          <p:nvPr/>
        </p:nvSpPr>
        <p:spPr>
          <a:xfrm>
            <a:off x="232666" y="1512907"/>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CBN revises cash withdrawal rules, effective January 2026, and ends special authorization </a:t>
            </a:r>
          </a:p>
        </p:txBody>
      </p:sp>
      <p:sp>
        <p:nvSpPr>
          <p:cNvPr id="10" name="TextBox 9">
            <a:extLst>
              <a:ext uri="{FF2B5EF4-FFF2-40B4-BE49-F238E27FC236}">
                <a16:creationId xmlns:a16="http://schemas.microsoft.com/office/drawing/2014/main" id="{CB631F15-D24F-41F6-E93B-D1D1F833AE0E}"/>
              </a:ext>
            </a:extLst>
          </p:cNvPr>
          <p:cNvSpPr txBox="1"/>
          <p:nvPr/>
        </p:nvSpPr>
        <p:spPr>
          <a:xfrm>
            <a:off x="2222500" y="1939111"/>
            <a:ext cx="8140847" cy="2185214"/>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The Central Bank of Nigeria issued new cash withdrawal rules effective January 2026, discontinuing the special approval that previously allowed individuals and corporates to withdraw N5 million and N10 million monthly.</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Under the revised limits, individuals may withdraw up to N500,000 weekly and firms up to N5 million, with higher amounts attracting excess-withdrawal fees. ATM withdrawals are capped at N100,000 daily and N500,000 weekly, while all denominations can now be loaded in ATMs.</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The CBN said the changes aim to cut cash-handling costs, strengthen security, and reduce money-laundering risks, with banks required to file monthly reports on withdrawals and deposits above the limits.</a:t>
            </a:r>
          </a:p>
        </p:txBody>
      </p:sp>
      <p:pic>
        <p:nvPicPr>
          <p:cNvPr id="14" name="Picture 13">
            <a:extLst>
              <a:ext uri="{FF2B5EF4-FFF2-40B4-BE49-F238E27FC236}">
                <a16:creationId xmlns:a16="http://schemas.microsoft.com/office/drawing/2014/main" id="{D30E8320-6E23-1C41-1837-0DB409CB842A}"/>
              </a:ext>
            </a:extLst>
          </p:cNvPr>
          <p:cNvPicPr>
            <a:picLocks noChangeAspect="1"/>
          </p:cNvPicPr>
          <p:nvPr/>
        </p:nvPicPr>
        <p:blipFill>
          <a:blip r:embed="rId5"/>
          <a:stretch>
            <a:fillRect/>
          </a:stretch>
        </p:blipFill>
        <p:spPr>
          <a:xfrm>
            <a:off x="379762" y="1940962"/>
            <a:ext cx="1604768" cy="1598349"/>
          </a:xfrm>
          <a:prstGeom prst="rect">
            <a:avLst/>
          </a:prstGeom>
        </p:spPr>
      </p:pic>
      <p:sp>
        <p:nvSpPr>
          <p:cNvPr id="3" name="Rectangle 2">
            <a:extLst>
              <a:ext uri="{FF2B5EF4-FFF2-40B4-BE49-F238E27FC236}">
                <a16:creationId xmlns:a16="http://schemas.microsoft.com/office/drawing/2014/main" id="{4319CAF2-5EB0-0A2B-312F-840969362F23}"/>
              </a:ext>
            </a:extLst>
          </p:cNvPr>
          <p:cNvSpPr/>
          <p:nvPr/>
        </p:nvSpPr>
        <p:spPr>
          <a:xfrm>
            <a:off x="106862" y="4549091"/>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Nigeria’s public debt rises to N152.39 trillion in Q2 2025</a:t>
            </a:r>
          </a:p>
        </p:txBody>
      </p:sp>
      <p:sp>
        <p:nvSpPr>
          <p:cNvPr id="5" name="TextBox 4">
            <a:extLst>
              <a:ext uri="{FF2B5EF4-FFF2-40B4-BE49-F238E27FC236}">
                <a16:creationId xmlns:a16="http://schemas.microsoft.com/office/drawing/2014/main" id="{7AEF0AE0-983E-43AF-F79C-6DF7C05F690B}"/>
              </a:ext>
            </a:extLst>
          </p:cNvPr>
          <p:cNvSpPr txBox="1"/>
          <p:nvPr/>
        </p:nvSpPr>
        <p:spPr>
          <a:xfrm>
            <a:off x="2227317" y="5187797"/>
            <a:ext cx="7386583" cy="1246495"/>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Nigeria’s total public debt rose to N152.39 trillion in Q2 2025, up from N149.38 trillion in the previous quarter, reflecting a 2.01% increase driven by higher domestic and external obligations.</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External debt stood at N71.84 trillion, while domestic debt reached N80.55 trillion, highlighting continued reliance on both markets to finance government needs.</a:t>
            </a:r>
          </a:p>
        </p:txBody>
      </p:sp>
      <p:pic>
        <p:nvPicPr>
          <p:cNvPr id="6" name="Picture 5" descr="Coat of arms of Nigeria - Wikipedia">
            <a:extLst>
              <a:ext uri="{FF2B5EF4-FFF2-40B4-BE49-F238E27FC236}">
                <a16:creationId xmlns:a16="http://schemas.microsoft.com/office/drawing/2014/main" id="{092A7F9E-6FF3-B0D0-76AC-964D93729F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62" y="5509526"/>
            <a:ext cx="1335438" cy="11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5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older 4"/>
          <p:cNvSpPr>
            <a:spLocks noGrp="1"/>
          </p:cNvSpPr>
          <p:nvPr>
            <p:ph type="sldNum" sz="quarter" idx="7"/>
          </p:nvPr>
        </p:nvSpPr>
        <p:spPr>
          <a:xfrm>
            <a:off x="3946106" y="7234870"/>
            <a:ext cx="2459482" cy="269304"/>
          </a:xfrm>
        </p:spPr>
        <p:txBody>
          <a:bodyPr lIns="0" tIns="0" rIns="0" bIns="0"/>
          <a:lstStyle>
            <a:lvl1pPr algn="r">
              <a:defRPr>
                <a:solidFill>
                  <a:schemeClr val="tx1">
                    <a:tint val="75000"/>
                  </a:schemeClr>
                </a:solidFill>
              </a:defRPr>
            </a:lvl1pPr>
          </a:lstStyle>
          <a:p>
            <a:pPr algn="ctr"/>
            <a:fld id="{B6F15528-21DE-4FAA-801E-634DDDAF4B2B}" type="slidenum">
              <a:rPr sz="1750" b="1">
                <a:solidFill>
                  <a:schemeClr val="bg1"/>
                </a:solidFill>
                <a:latin typeface="Corbel" panose="020B0503020204020204" pitchFamily="34" charset="0"/>
              </a:rPr>
              <a:t>9</a:t>
            </a:fld>
            <a:endParaRPr sz="1750" b="1" dirty="0">
              <a:solidFill>
                <a:schemeClr val="bg1"/>
              </a:solidFill>
              <a:latin typeface="Corbel" panose="020B0503020204020204" pitchFamily="34" charset="0"/>
            </a:endParaRPr>
          </a:p>
        </p:txBody>
      </p:sp>
      <p:sp>
        <p:nvSpPr>
          <p:cNvPr id="12" name="Title 1"/>
          <p:cNvSpPr txBox="1"/>
          <p:nvPr/>
        </p:nvSpPr>
        <p:spPr>
          <a:xfrm>
            <a:off x="330053" y="214032"/>
            <a:ext cx="6007248" cy="542867"/>
          </a:xfrm>
          <a:prstGeom prst="rect">
            <a:avLst/>
          </a:prstGeom>
        </p:spPr>
        <p:txBody>
          <a:bodyPr/>
          <a:lstStyle>
            <a:lvl1pPr>
              <a:defRPr>
                <a:latin typeface="+mj-lt"/>
                <a:ea typeface="+mj-ea"/>
                <a:cs typeface="+mj-cs"/>
              </a:defRPr>
            </a:lvl1pPr>
          </a:lstStyle>
          <a:p>
            <a:r>
              <a:rPr lang="en-GB" sz="2400" b="1" kern="0" cap="small" dirty="0">
                <a:solidFill>
                  <a:prstClr val="white"/>
                </a:solidFill>
                <a:latin typeface="Corbel" panose="020B0503020204020204" pitchFamily="34" charset="0"/>
              </a:rPr>
              <a:t>Domestic Economy and Markets Highlights</a:t>
            </a:r>
          </a:p>
        </p:txBody>
      </p:sp>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6184900" y="92130"/>
            <a:ext cx="1048894" cy="786670"/>
          </a:xfrm>
          <a:prstGeom prst="rect">
            <a:avLst/>
          </a:prstGeom>
        </p:spPr>
      </p:pic>
      <p:sp>
        <p:nvSpPr>
          <p:cNvPr id="2" name="Rectangle: Rounded Corners 1"/>
          <p:cNvSpPr/>
          <p:nvPr/>
        </p:nvSpPr>
        <p:spPr>
          <a:xfrm>
            <a:off x="241300" y="975190"/>
            <a:ext cx="3773578" cy="331665"/>
          </a:xfrm>
          <a:prstGeom prst="roundRect">
            <a:avLst/>
          </a:prstGeom>
          <a:solidFill>
            <a:srgbClr val="002060"/>
          </a:solidFill>
          <a:ln>
            <a:noFill/>
          </a:ln>
          <a:effectLst>
            <a:glow>
              <a:schemeClr val="accent1">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rgbClr val="002060"/>
            </a:extrusionClr>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Corbel" panose="020B0503020204020204" pitchFamily="34" charset="0"/>
              </a:rPr>
              <a:t>Key Economic News</a:t>
            </a:r>
          </a:p>
        </p:txBody>
      </p:sp>
      <p:sp>
        <p:nvSpPr>
          <p:cNvPr id="8"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dirty="0">
                <a:ln>
                  <a:noFill/>
                </a:ln>
                <a:solidFill>
                  <a:srgbClr val="000000"/>
                </a:solidFill>
                <a:effectLst/>
                <a:latin typeface="Söhne"/>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02186" y="1468097"/>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Nigeria’s GDP rises by 3.98% in Q3 2025, driven by strong agricultural and industrial growth</a:t>
            </a:r>
          </a:p>
        </p:txBody>
      </p:sp>
      <p:sp>
        <p:nvSpPr>
          <p:cNvPr id="7" name="TextBox 6"/>
          <p:cNvSpPr txBox="1"/>
          <p:nvPr/>
        </p:nvSpPr>
        <p:spPr>
          <a:xfrm>
            <a:off x="2222501" y="1762125"/>
            <a:ext cx="7391400" cy="2554545"/>
          </a:xfrm>
          <a:prstGeom prst="rect">
            <a:avLst/>
          </a:prstGeom>
          <a:noFill/>
        </p:spPr>
        <p:txBody>
          <a:bodyPr wrap="square">
            <a:spAutoFit/>
          </a:bodyPr>
          <a:lstStyle/>
          <a:p>
            <a:pPr marL="285750" indent="-285750" algn="just">
              <a:spcAft>
                <a:spcPts val="1200"/>
              </a:spcAft>
              <a:buFont typeface="Wingdings" panose="05000000000000000000" pitchFamily="2" charset="2"/>
              <a:buChar char="q"/>
            </a:pPr>
            <a:r>
              <a:rPr lang="en-US" altLang="en-US" sz="1400" b="0" i="0" dirty="0">
                <a:effectLst/>
                <a:latin typeface="Corbel" panose="020B0503020204020204" pitchFamily="34" charset="0"/>
              </a:rPr>
              <a:t>Nigeria’s economy expanded by 3.98% in Q3 2025, slightly above the 3.86% recorded a year earlier, with agriculture, industry, and services all posting improvements. Services remained the largest contributor at 53.02% of GDP, while nominal output rose to N113.59 trillion from N96.16 trillion in Q3 2024.</a:t>
            </a:r>
          </a:p>
          <a:p>
            <a:pPr marL="285750" indent="-285750" algn="just">
              <a:spcAft>
                <a:spcPts val="1200"/>
              </a:spcAft>
              <a:buFont typeface="Wingdings" panose="05000000000000000000" pitchFamily="2" charset="2"/>
              <a:buChar char="q"/>
            </a:pPr>
            <a:r>
              <a:rPr lang="en-US" altLang="en-US" sz="1400" b="0" i="0" dirty="0">
                <a:effectLst/>
                <a:latin typeface="Corbel" panose="020B0503020204020204" pitchFamily="34" charset="0"/>
              </a:rPr>
              <a:t>The oil sector recorded modest gains, with average production rising to 1.64 mbpd and real growth at 5.84%, though output slipped quarter-on-quarter. Oil contributed 3.44% to real GDP, marginally above last year but below Q2 levels.</a:t>
            </a:r>
          </a:p>
          <a:p>
            <a:pPr marL="285750" indent="-285750" algn="just">
              <a:spcAft>
                <a:spcPts val="1200"/>
              </a:spcAft>
              <a:buFont typeface="Wingdings" panose="05000000000000000000" pitchFamily="2" charset="2"/>
              <a:buChar char="q"/>
            </a:pPr>
            <a:r>
              <a:rPr lang="en-US" altLang="en-US" sz="1400" b="0" i="0" dirty="0">
                <a:effectLst/>
                <a:latin typeface="Corbel" panose="020B0503020204020204" pitchFamily="34" charset="0"/>
              </a:rPr>
              <a:t>Non-oil activity grew by 3.91%, supported by agriculture, telecoms, real estate, financial institutions, trade, construction, and manufacturing. The non-oil sector accounted for 96.56% of total real GDP, underscoring its continued role in driving economic growth.</a:t>
            </a:r>
          </a:p>
        </p:txBody>
      </p:sp>
      <p:pic>
        <p:nvPicPr>
          <p:cNvPr id="5" name="Picture 4" descr="Coat of arms of Nigeria - Wikipedia">
            <a:extLst>
              <a:ext uri="{FF2B5EF4-FFF2-40B4-BE49-F238E27FC236}">
                <a16:creationId xmlns:a16="http://schemas.microsoft.com/office/drawing/2014/main" id="{F8E8CEBF-DA6E-7F79-AFA6-D2A761BF0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62" y="2428532"/>
            <a:ext cx="1335438" cy="11293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A221511-580D-30CB-5E5D-60D204377DB8}"/>
              </a:ext>
            </a:extLst>
          </p:cNvPr>
          <p:cNvSpPr/>
          <p:nvPr/>
        </p:nvSpPr>
        <p:spPr>
          <a:xfrm>
            <a:off x="179038" y="4431880"/>
            <a:ext cx="10371833" cy="31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500"/>
              </a:spcAft>
            </a:pPr>
            <a:r>
              <a:rPr lang="en-US" altLang="en-US" sz="1600" b="1" dirty="0">
                <a:solidFill>
                  <a:srgbClr val="212529"/>
                </a:solidFill>
                <a:latin typeface="Corbel" panose="020B0503020204020204" pitchFamily="34" charset="0"/>
              </a:rPr>
              <a:t>Nigeria’s oil output to rise to 1.73 million bpd in 2026</a:t>
            </a:r>
          </a:p>
        </p:txBody>
      </p:sp>
      <p:sp>
        <p:nvSpPr>
          <p:cNvPr id="10" name="TextBox 9">
            <a:extLst>
              <a:ext uri="{FF2B5EF4-FFF2-40B4-BE49-F238E27FC236}">
                <a16:creationId xmlns:a16="http://schemas.microsoft.com/office/drawing/2014/main" id="{DE5CFFC1-B721-E52A-F13B-BA6524F18EA1}"/>
              </a:ext>
            </a:extLst>
          </p:cNvPr>
          <p:cNvSpPr txBox="1"/>
          <p:nvPr/>
        </p:nvSpPr>
        <p:spPr>
          <a:xfrm>
            <a:off x="2168872" y="4705684"/>
            <a:ext cx="8140847" cy="2185214"/>
          </a:xfrm>
          <a:prstGeom prst="rect">
            <a:avLst/>
          </a:prstGeom>
          <a:noFill/>
        </p:spPr>
        <p:txBody>
          <a:bodyPr wrap="square">
            <a:spAutoFit/>
          </a:bodyPr>
          <a:lstStyle/>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Nigeria’s oil output is projected to edge up to 1.73 million bpd in 2026, slightly above 2025 levels and higher than its OPEC quota, supported by midstream upgrades, debottlenecking, and additional volumes from smaller fields.</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BMI warned that delays at the Dangote Refinery could lift fuel import needs and worsen FX pressures, while rising insecurity poses risks to both agricultural and oil production, with potential spillovers to investment and fiscal stability.</a:t>
            </a:r>
          </a:p>
          <a:p>
            <a:pPr marL="285750" indent="-285750" algn="just">
              <a:spcAft>
                <a:spcPts val="600"/>
              </a:spcAft>
              <a:buFont typeface="Wingdings" panose="05000000000000000000" pitchFamily="2" charset="2"/>
              <a:buChar char="q"/>
            </a:pPr>
            <a:r>
              <a:rPr lang="en-US" altLang="en-US" sz="1400" b="0" i="0" dirty="0">
                <a:effectLst/>
                <a:latin typeface="Corbel" panose="020B0503020204020204" pitchFamily="34" charset="0"/>
              </a:rPr>
              <a:t>External risks also remain elevated, as geopolitical tensions with the U.S. could threaten oil exports and financing access, even as recent NNPC data show mixed trends in crude and gas production heading into year-end.</a:t>
            </a:r>
          </a:p>
        </p:txBody>
      </p:sp>
      <p:pic>
        <p:nvPicPr>
          <p:cNvPr id="3" name="Picture 2">
            <a:extLst>
              <a:ext uri="{FF2B5EF4-FFF2-40B4-BE49-F238E27FC236}">
                <a16:creationId xmlns:a16="http://schemas.microsoft.com/office/drawing/2014/main" id="{07AE3F1C-A5EA-418E-F2FA-13CEDDCAE4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55453" y="4921535"/>
            <a:ext cx="1129399" cy="1129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326*120"/>
  <p:tag name="TABLE_ENDDRAG_RECT" val="502*455*326*1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491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  Economic Review 23rd - 27th June 2025</Template>
  <TotalTime>8012</TotalTime>
  <Words>3005</Words>
  <Application>Microsoft Office PowerPoint</Application>
  <PresentationFormat>Custom</PresentationFormat>
  <Paragraphs>282</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Ovoke Ohwoganohwo</dc:creator>
  <cp:lastModifiedBy>Ovoke Ohwoganohwo</cp:lastModifiedBy>
  <cp:revision>472</cp:revision>
  <dcterms:created xsi:type="dcterms:W3CDTF">2025-07-20T19:09:00Z</dcterms:created>
  <dcterms:modified xsi:type="dcterms:W3CDTF">2025-12-07T22:22:45Z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2021-11-09T06:00:00Z</vt:filetime>
  </property>
  <property fmtid="{D5CDD505-2E9C-101B-9397-08002B2CF9AE}" pid="3" name="Creator">
    <vt:lpwstr>Adobe Illustrator 24.3 (Macintosh)</vt:lpwstr>
  </property>
  <property fmtid="{D5CDD505-2E9C-101B-9397-08002B2CF9AE}" pid="4" name="LastSaved">
    <vt:filetime>2021-11-09T06:00:00Z</vt:filetime>
  </property>
  <property fmtid="{D5CDD505-2E9C-101B-9397-08002B2CF9AE}" pid="5" name="MSIP_Label_c0049056-5948-4894-b078-305447139e35_Enabled">
    <vt:lpwstr>true</vt:lpwstr>
  </property>
  <property fmtid="{D5CDD505-2E9C-101B-9397-08002B2CF9AE}" pid="6" name="MSIP_Label_c0049056-5948-4894-b078-305447139e35_SetDate">
    <vt:lpwstr>2021-11-13T11:23:47Z</vt:lpwstr>
  </property>
  <property fmtid="{D5CDD505-2E9C-101B-9397-08002B2CF9AE}" pid="7" name="MSIP_Label_c0049056-5948-4894-b078-305447139e35_Method">
    <vt:lpwstr>Privileged</vt:lpwstr>
  </property>
  <property fmtid="{D5CDD505-2E9C-101B-9397-08002B2CF9AE}" pid="8" name="MSIP_Label_c0049056-5948-4894-b078-305447139e35_Name">
    <vt:lpwstr>c0049056-5948-4894-b078-305447139e35</vt:lpwstr>
  </property>
  <property fmtid="{D5CDD505-2E9C-101B-9397-08002B2CF9AE}" pid="9" name="MSIP_Label_c0049056-5948-4894-b078-305447139e35_SiteId">
    <vt:lpwstr>9f25a8c8-cf3d-46c4-a814-fff1e458eba0</vt:lpwstr>
  </property>
  <property fmtid="{D5CDD505-2E9C-101B-9397-08002B2CF9AE}" pid="10" name="MSIP_Label_c0049056-5948-4894-b078-305447139e35_ActionId">
    <vt:lpwstr>e30fb152-4f22-4644-868a-90decc357d89</vt:lpwstr>
  </property>
  <property fmtid="{D5CDD505-2E9C-101B-9397-08002B2CF9AE}" pid="11" name="MSIP_Label_c0049056-5948-4894-b078-305447139e35_ContentBits">
    <vt:lpwstr>1</vt:lpwstr>
  </property>
  <property fmtid="{D5CDD505-2E9C-101B-9397-08002B2CF9AE}" pid="12" name="ICV">
    <vt:lpwstr>105273B10E9A49578A95BCF5186D0C28_13</vt:lpwstr>
  </property>
  <property fmtid="{D5CDD505-2E9C-101B-9397-08002B2CF9AE}" pid="13" name="KSOProductBuildVer">
    <vt:lpwstr>1033-12.2.0.23131</vt:lpwstr>
  </property>
</Properties>
</file>