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1814" r:id="rId2"/>
    <p:sldId id="1882" r:id="rId3"/>
    <p:sldId id="1883" r:id="rId4"/>
    <p:sldId id="1866" r:id="rId5"/>
    <p:sldId id="1867" r:id="rId6"/>
    <p:sldId id="1850" r:id="rId7"/>
    <p:sldId id="1869" r:id="rId8"/>
    <p:sldId id="1886" r:id="rId9"/>
    <p:sldId id="1895" r:id="rId10"/>
    <p:sldId id="1891" r:id="rId11"/>
    <p:sldId id="1878" r:id="rId12"/>
    <p:sldId id="261" r:id="rId13"/>
  </p:sldIdLst>
  <p:sldSz cx="10693400" cy="7639050"/>
  <p:notesSz cx="10693400" cy="7639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6" userDrawn="1">
          <p15:clr>
            <a:srgbClr val="A4A3A4"/>
          </p15:clr>
        </p15:guide>
        <p15:guide id="2" pos="2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001E5C"/>
    <a:srgbClr val="181202"/>
    <a:srgbClr val="F7FC3E"/>
    <a:srgbClr val="1E1C11"/>
    <a:srgbClr val="1B395F"/>
    <a:srgbClr val="FF0000"/>
    <a:srgbClr val="FD3E40"/>
    <a:srgbClr val="2A4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97" autoAdjust="0"/>
  </p:normalViewPr>
  <p:slideViewPr>
    <p:cSldViewPr showGuides="1">
      <p:cViewPr varScale="1">
        <p:scale>
          <a:sx n="69" d="100"/>
          <a:sy n="69" d="100"/>
        </p:scale>
        <p:origin x="1555" y="-504"/>
      </p:cViewPr>
      <p:guideLst>
        <p:guide orient="horz" pos="2916"/>
        <p:guide pos="2174"/>
      </p:guideLst>
    </p:cSldViewPr>
  </p:slideViewPr>
  <p:notesTextViewPr>
    <p:cViewPr>
      <p:scale>
        <a:sx n="100" d="100"/>
        <a:sy n="100" d="100"/>
      </p:scale>
      <p:origin x="0" y="0"/>
    </p:cViewPr>
  </p:notesTextViewPr>
  <p:sorterViewPr>
    <p:cViewPr>
      <p:scale>
        <a:sx n="100" d="100"/>
        <a:sy n="100" d="100"/>
      </p:scale>
      <p:origin x="0" y="-3396"/>
    </p:cViewPr>
  </p:sorterViewPr>
  <p:notesViewPr>
    <p:cSldViewPr>
      <p:cViewPr varScale="1">
        <p:scale>
          <a:sx n="65" d="100"/>
          <a:sy n="65" d="100"/>
        </p:scale>
        <p:origin x="18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en-US" sz="1200" b="1" dirty="0">
                <a:latin typeface="Corbel" panose="020B0503020204020204" pitchFamily="34" charset="0"/>
              </a:rPr>
              <a:t>ADP Employment Change</a:t>
            </a:r>
          </a:p>
        </c:rich>
      </c:tx>
      <c:layout>
        <c:manualLayout>
          <c:xMode val="edge"/>
          <c:yMode val="edge"/>
          <c:x val="0.41631066671831163"/>
          <c:y val="7.7630234933605727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278727779079107E-2"/>
          <c:y val="0.13953013278856"/>
          <c:w val="0.89780068191874196"/>
          <c:h val="0.65556690500510695"/>
        </c:manualLayout>
      </c:layout>
      <c:barChart>
        <c:barDir val="col"/>
        <c:grouping val="clustered"/>
        <c:varyColors val="0"/>
        <c:ser>
          <c:idx val="0"/>
          <c:order val="0"/>
          <c:spPr>
            <a:solidFill>
              <a:schemeClr val="tx2">
                <a:lumMod val="75000"/>
              </a:schemeClr>
            </a:solidFill>
            <a:ln>
              <a:noFill/>
            </a:ln>
            <a:effectLst/>
          </c:spPr>
          <c:invertIfNegative val="0"/>
          <c:dLbls>
            <c:dLbl>
              <c:idx val="12"/>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chemeClr val="dk1"/>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74AA-42A1-B939-1FE76578E815}"/>
                </c:ext>
              </c:extLst>
            </c:dLbl>
            <c:spPr>
              <a:noFill/>
              <a:ln>
                <a:noFill/>
              </a:ln>
              <a:effectLst/>
            </c:spPr>
            <c:txPr>
              <a:bodyPr rot="0" spcFirstLastPara="1" vertOverflow="ellipsis" vert="horz" wrap="square" lIns="38100" tIns="19050" rIns="38100" bIns="19050" anchor="ctr" anchorCtr="1">
                <a:spAutoFit/>
              </a:bodyPr>
              <a:lstStyle/>
              <a:p>
                <a:pPr>
                  <a:defRPr lang="en-US" sz="700" b="1" i="0" u="none" strike="noStrike" kern="1200" baseline="0">
                    <a:solidFill>
                      <a:schemeClr val="tx1">
                        <a:lumMod val="75000"/>
                        <a:lumOff val="25000"/>
                      </a:schemeClr>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Sheet1!$A$3:$A$14</c:f>
              <c:numCache>
                <c:formatCode>mmm\-yy</c:formatCode>
                <c:ptCount val="12"/>
                <c:pt idx="0">
                  <c:v>45597</c:v>
                </c:pt>
                <c:pt idx="1">
                  <c:v>45627</c:v>
                </c:pt>
                <c:pt idx="2">
                  <c:v>45658</c:v>
                </c:pt>
                <c:pt idx="3">
                  <c:v>45689</c:v>
                </c:pt>
                <c:pt idx="4">
                  <c:v>45717</c:v>
                </c:pt>
                <c:pt idx="5">
                  <c:v>45748</c:v>
                </c:pt>
                <c:pt idx="6">
                  <c:v>45778</c:v>
                </c:pt>
                <c:pt idx="7">
                  <c:v>45809</c:v>
                </c:pt>
                <c:pt idx="8">
                  <c:v>45839</c:v>
                </c:pt>
                <c:pt idx="9">
                  <c:v>45870</c:v>
                </c:pt>
                <c:pt idx="10">
                  <c:v>45901</c:v>
                </c:pt>
                <c:pt idx="11">
                  <c:v>45931</c:v>
                </c:pt>
              </c:numCache>
            </c:numRef>
          </c:cat>
          <c:val>
            <c:numRef>
              <c:f>Sheet1!$B$3:$B$14</c:f>
              <c:numCache>
                <c:formatCode>General</c:formatCode>
                <c:ptCount val="12"/>
                <c:pt idx="0">
                  <c:v>204</c:v>
                </c:pt>
                <c:pt idx="1">
                  <c:v>176</c:v>
                </c:pt>
                <c:pt idx="2">
                  <c:v>186</c:v>
                </c:pt>
                <c:pt idx="3">
                  <c:v>84</c:v>
                </c:pt>
                <c:pt idx="4">
                  <c:v>147</c:v>
                </c:pt>
                <c:pt idx="5">
                  <c:v>60</c:v>
                </c:pt>
                <c:pt idx="6">
                  <c:v>29</c:v>
                </c:pt>
                <c:pt idx="7">
                  <c:v>-23</c:v>
                </c:pt>
                <c:pt idx="8">
                  <c:v>104</c:v>
                </c:pt>
                <c:pt idx="9">
                  <c:v>-3</c:v>
                </c:pt>
                <c:pt idx="10">
                  <c:v>-29</c:v>
                </c:pt>
                <c:pt idx="11">
                  <c:v>42</c:v>
                </c:pt>
              </c:numCache>
            </c:numRef>
          </c:val>
          <c:extLst>
            <c:ext xmlns:c16="http://schemas.microsoft.com/office/drawing/2014/chart" uri="{C3380CC4-5D6E-409C-BE32-E72D297353CC}">
              <c16:uniqueId val="{0000000E-74AA-42A1-B939-1FE76578E815}"/>
            </c:ext>
          </c:extLst>
        </c:ser>
        <c:dLbls>
          <c:dLblPos val="outEnd"/>
          <c:showLegendKey val="0"/>
          <c:showVal val="1"/>
          <c:showCatName val="0"/>
          <c:showSerName val="0"/>
          <c:showPercent val="0"/>
          <c:showBubbleSize val="0"/>
        </c:dLbls>
        <c:gapWidth val="150"/>
        <c:axId val="949266751"/>
        <c:axId val="949267231"/>
      </c:barChart>
      <c:dateAx>
        <c:axId val="94926675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1000" b="1" i="0" u="none" strike="noStrike" kern="1200" baseline="0">
                <a:solidFill>
                  <a:schemeClr val="tx1"/>
                </a:solidFill>
                <a:latin typeface="Corbel" panose="020B0503020204020204" pitchFamily="34" charset="0"/>
                <a:ea typeface="+mn-ea"/>
                <a:cs typeface="+mn-cs"/>
              </a:defRPr>
            </a:pPr>
            <a:endParaRPr lang="en-US"/>
          </a:p>
        </c:txPr>
        <c:crossAx val="949267231"/>
        <c:crosses val="autoZero"/>
        <c:auto val="1"/>
        <c:lblOffset val="100"/>
        <c:baseTimeUnit val="months"/>
      </c:dateAx>
      <c:valAx>
        <c:axId val="949267231"/>
        <c:scaling>
          <c:orientation val="minMax"/>
          <c:min val="-3.0000000000000001E-3"/>
        </c:scaling>
        <c:delete val="1"/>
        <c:axPos val="l"/>
        <c:numFmt formatCode="General" sourceLinked="1"/>
        <c:majorTickMark val="out"/>
        <c:minorTickMark val="none"/>
        <c:tickLblPos val="nextTo"/>
        <c:crossAx val="949266751"/>
        <c:crosses val="autoZero"/>
        <c:crossBetween val="between"/>
      </c:valAx>
      <c:spPr>
        <a:noFill/>
        <a:ln>
          <a:noFill/>
        </a:ln>
        <a:effectLst/>
      </c:spPr>
    </c:plotArea>
    <c:plotVisOnly val="1"/>
    <c:dispBlanksAs val="gap"/>
    <c:showDLblsOverMax val="0"/>
    <c:extLst>
      <c:ext uri="{0b15fc19-7d7d-44ad-8c2d-2c3a37ce22c3}">
        <chartProps xmlns="https://web.wps.cn/et/2018/main" chartId="{c2598f53-fb17-4344-be2d-a48b0fe4c49d}"/>
      </c:ext>
    </c:extLst>
  </c:chart>
  <c:spPr>
    <a:noFill/>
    <a:ln>
      <a:noFill/>
    </a:ln>
    <a:effectLst/>
  </c:spPr>
  <c:txPr>
    <a:bodyPr/>
    <a:lstStyle/>
    <a:p>
      <a:pPr>
        <a:defRPr lang="en-US"/>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bg2">
                <a:lumMod val="75000"/>
              </a:schemeClr>
            </a:solidFill>
            <a:ln>
              <a:noFill/>
            </a:ln>
            <a:effectLst/>
          </c:spPr>
          <c:invertIfNegative val="0"/>
          <c:cat>
            <c:numRef>
              <c:f>'Diluted Shares Calculation'!$I$12:$I$23</c:f>
              <c:numCache>
                <c:formatCode>[$-409]mmm\-yy;@</c:formatCode>
                <c:ptCount val="12"/>
                <c:pt idx="0">
                  <c:v>45566</c:v>
                </c:pt>
                <c:pt idx="1">
                  <c:v>45597</c:v>
                </c:pt>
                <c:pt idx="2">
                  <c:v>45627</c:v>
                </c:pt>
                <c:pt idx="3">
                  <c:v>45658</c:v>
                </c:pt>
                <c:pt idx="4">
                  <c:v>45689</c:v>
                </c:pt>
                <c:pt idx="5">
                  <c:v>45717</c:v>
                </c:pt>
                <c:pt idx="6">
                  <c:v>45748</c:v>
                </c:pt>
                <c:pt idx="7">
                  <c:v>45778</c:v>
                </c:pt>
                <c:pt idx="8">
                  <c:v>45809</c:v>
                </c:pt>
                <c:pt idx="9">
                  <c:v>45839</c:v>
                </c:pt>
                <c:pt idx="10">
                  <c:v>45870</c:v>
                </c:pt>
                <c:pt idx="11">
                  <c:v>45901</c:v>
                </c:pt>
              </c:numCache>
            </c:numRef>
          </c:cat>
          <c:val>
            <c:numRef>
              <c:f>'Diluted Shares Calculation'!$J$12:$J$23</c:f>
              <c:numCache>
                <c:formatCode>0.0%</c:formatCode>
                <c:ptCount val="12"/>
                <c:pt idx="0">
                  <c:v>4.2999999999999997E-2</c:v>
                </c:pt>
                <c:pt idx="1">
                  <c:v>4.3999999999999997E-2</c:v>
                </c:pt>
                <c:pt idx="2">
                  <c:v>4.3999999999999997E-2</c:v>
                </c:pt>
                <c:pt idx="3">
                  <c:v>4.3999999999999997E-2</c:v>
                </c:pt>
                <c:pt idx="4">
                  <c:v>4.3999999999999997E-2</c:v>
                </c:pt>
                <c:pt idx="5">
                  <c:v>4.4999999999999998E-2</c:v>
                </c:pt>
                <c:pt idx="6">
                  <c:v>4.5999999999999999E-2</c:v>
                </c:pt>
                <c:pt idx="7">
                  <c:v>4.7E-2</c:v>
                </c:pt>
                <c:pt idx="8">
                  <c:v>4.7E-2</c:v>
                </c:pt>
                <c:pt idx="9">
                  <c:v>4.7E-2</c:v>
                </c:pt>
                <c:pt idx="10">
                  <c:v>4.8000000000000001E-2</c:v>
                </c:pt>
                <c:pt idx="11">
                  <c:v>0.05</c:v>
                </c:pt>
              </c:numCache>
            </c:numRef>
          </c:val>
          <c:extLst>
            <c:ext xmlns:c16="http://schemas.microsoft.com/office/drawing/2014/chart" uri="{C3380CC4-5D6E-409C-BE32-E72D297353CC}">
              <c16:uniqueId val="{00000000-4441-4825-98BA-1FDCB2166753}"/>
            </c:ext>
          </c:extLst>
        </c:ser>
        <c:dLbls>
          <c:showLegendKey val="0"/>
          <c:showVal val="0"/>
          <c:showCatName val="0"/>
          <c:showSerName val="0"/>
          <c:showPercent val="0"/>
          <c:showBubbleSize val="0"/>
        </c:dLbls>
        <c:gapWidth val="219"/>
        <c:overlap val="-27"/>
        <c:axId val="1573925919"/>
        <c:axId val="1573927839"/>
      </c:barChart>
      <c:dateAx>
        <c:axId val="1573925919"/>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n-US"/>
          </a:p>
        </c:txPr>
        <c:crossAx val="1573927839"/>
        <c:crosses val="autoZero"/>
        <c:auto val="1"/>
        <c:lblOffset val="100"/>
        <c:baseTimeUnit val="months"/>
      </c:dateAx>
      <c:valAx>
        <c:axId val="1573927839"/>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en-US"/>
          </a:p>
        </c:txPr>
        <c:crossAx val="1573925919"/>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orbel" panose="020B0503020204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en-US" sz="1400" b="1" dirty="0">
                <a:latin typeface="Corbel" panose="020B0503020204020204" pitchFamily="34" charset="0"/>
              </a:rPr>
              <a:t>Export Sales</a:t>
            </a:r>
          </a:p>
        </c:rich>
      </c:tx>
      <c:layout>
        <c:manualLayout>
          <c:xMode val="edge"/>
          <c:yMode val="edge"/>
          <c:x val="0.45963300468478907"/>
          <c:y val="2.4603362795375963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363962409323998E-2"/>
          <c:y val="0.19608880147914601"/>
          <c:w val="0.90062505723810504"/>
          <c:h val="0.58469523601405404"/>
        </c:manualLayout>
      </c:layout>
      <c:barChart>
        <c:barDir val="col"/>
        <c:grouping val="clustered"/>
        <c:varyColors val="0"/>
        <c:ser>
          <c:idx val="0"/>
          <c:order val="0"/>
          <c:spPr>
            <a:solidFill>
              <a:schemeClr val="accent1"/>
            </a:solidFill>
            <a:ln>
              <a:solidFill>
                <a:srgbClr val="002060"/>
              </a:solidFill>
            </a:ln>
            <a:effectLst/>
          </c:spPr>
          <c:invertIfNegative val="0"/>
          <c:dLbls>
            <c:dLbl>
              <c:idx val="1"/>
              <c:layout>
                <c:manualLayout>
                  <c:x val="-5.8008892717577309E-3"/>
                  <c:y val="-2.95240353544511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74-496B-B818-A365F9B829E4}"/>
                </c:ext>
              </c:extLst>
            </c:dLbl>
            <c:dLbl>
              <c:idx val="5"/>
              <c:layout>
                <c:manualLayout>
                  <c:x val="0"/>
                  <c:y val="-4.4286053031676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74-496B-B818-A365F9B829E4}"/>
                </c:ext>
              </c:extLst>
            </c:dLbl>
            <c:dLbl>
              <c:idx val="7"/>
              <c:layout>
                <c:manualLayout>
                  <c:x val="0"/>
                  <c:y val="-7.87307609452030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74-496B-B818-A365F9B829E4}"/>
                </c:ext>
              </c:extLst>
            </c:dLbl>
            <c:dLbl>
              <c:idx val="9"/>
              <c:layout>
                <c:manualLayout>
                  <c:x val="-8.7013339076367022E-3"/>
                  <c:y val="-4.92067255907519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74-496B-B818-A365F9B829E4}"/>
                </c:ext>
              </c:extLst>
            </c:dLbl>
            <c:dLbl>
              <c:idx val="10"/>
              <c:layout>
                <c:manualLayout>
                  <c:x val="5.8008892717577309E-3"/>
                  <c:y val="-8.3651433504278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74-496B-B818-A365F9B829E4}"/>
                </c:ext>
              </c:extLst>
            </c:dLbl>
            <c:dLbl>
              <c:idx val="11"/>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dk1"/>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43A2-4D27-842F-BAB4E4165341}"/>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45620</c:v>
                </c:pt>
                <c:pt idx="1">
                  <c:v>45650</c:v>
                </c:pt>
                <c:pt idx="2">
                  <c:v>45681</c:v>
                </c:pt>
                <c:pt idx="3">
                  <c:v>45712</c:v>
                </c:pt>
                <c:pt idx="4">
                  <c:v>45740</c:v>
                </c:pt>
                <c:pt idx="5">
                  <c:v>45771</c:v>
                </c:pt>
                <c:pt idx="6">
                  <c:v>45801</c:v>
                </c:pt>
                <c:pt idx="7">
                  <c:v>45832</c:v>
                </c:pt>
                <c:pt idx="8">
                  <c:v>45862</c:v>
                </c:pt>
                <c:pt idx="9">
                  <c:v>45893</c:v>
                </c:pt>
                <c:pt idx="10">
                  <c:v>45924</c:v>
                </c:pt>
                <c:pt idx="11">
                  <c:v>45954</c:v>
                </c:pt>
              </c:numCache>
            </c:numRef>
          </c:cat>
          <c:val>
            <c:numRef>
              <c:f>Sheet1!$B$2:$B$13</c:f>
              <c:numCache>
                <c:formatCode>General</c:formatCode>
                <c:ptCount val="12"/>
                <c:pt idx="0">
                  <c:v>311.88</c:v>
                </c:pt>
                <c:pt idx="1">
                  <c:v>335.65</c:v>
                </c:pt>
                <c:pt idx="2">
                  <c:v>324.29000000000002</c:v>
                </c:pt>
                <c:pt idx="3">
                  <c:v>214.8</c:v>
                </c:pt>
                <c:pt idx="4">
                  <c:v>313.13</c:v>
                </c:pt>
                <c:pt idx="5">
                  <c:v>315.13</c:v>
                </c:pt>
                <c:pt idx="6">
                  <c:v>315.64999999999998</c:v>
                </c:pt>
                <c:pt idx="7">
                  <c:v>324.99</c:v>
                </c:pt>
                <c:pt idx="8">
                  <c:v>321.44</c:v>
                </c:pt>
                <c:pt idx="9">
                  <c:v>321.64</c:v>
                </c:pt>
                <c:pt idx="10">
                  <c:v>328.57</c:v>
                </c:pt>
                <c:pt idx="11">
                  <c:v>305.35000000000002</c:v>
                </c:pt>
              </c:numCache>
            </c:numRef>
          </c:val>
          <c:extLst>
            <c:ext xmlns:c16="http://schemas.microsoft.com/office/drawing/2014/chart" uri="{C3380CC4-5D6E-409C-BE32-E72D297353CC}">
              <c16:uniqueId val="{0000000C-43A2-4D27-842F-BAB4E4165341}"/>
            </c:ext>
          </c:extLst>
        </c:ser>
        <c:dLbls>
          <c:dLblPos val="outEnd"/>
          <c:showLegendKey val="0"/>
          <c:showVal val="1"/>
          <c:showCatName val="0"/>
          <c:showSerName val="0"/>
          <c:showPercent val="0"/>
          <c:showBubbleSize val="0"/>
        </c:dLbls>
        <c:gapWidth val="150"/>
        <c:axId val="949266751"/>
        <c:axId val="949267231"/>
      </c:barChart>
      <c:dateAx>
        <c:axId val="949266751"/>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5400000" spcFirstLastPara="0" vertOverflow="ellipsis" wrap="square" anchor="ctr" anchorCtr="1" forceAA="0"/>
          <a:lstStyle/>
          <a:p>
            <a:pPr>
              <a:defRPr lang="en-US" sz="1000" b="1" i="0" u="none" strike="noStrike" kern="1200" baseline="0">
                <a:solidFill>
                  <a:schemeClr val="tx1"/>
                </a:solidFill>
                <a:latin typeface="Corbel" panose="020B0503020204020204" pitchFamily="34" charset="0"/>
                <a:ea typeface="+mn-ea"/>
                <a:cs typeface="+mn-cs"/>
              </a:defRPr>
            </a:pPr>
            <a:endParaRPr lang="en-US"/>
          </a:p>
        </c:txPr>
        <c:crossAx val="949267231"/>
        <c:crosses val="autoZero"/>
        <c:auto val="1"/>
        <c:lblOffset val="100"/>
        <c:baseTimeUnit val="months"/>
      </c:dateAx>
      <c:valAx>
        <c:axId val="949267231"/>
        <c:scaling>
          <c:orientation val="minMax"/>
          <c:min val="-2E-3"/>
        </c:scaling>
        <c:delete val="1"/>
        <c:axPos val="l"/>
        <c:numFmt formatCode="General" sourceLinked="1"/>
        <c:majorTickMark val="out"/>
        <c:minorTickMark val="none"/>
        <c:tickLblPos val="nextTo"/>
        <c:crossAx val="949266751"/>
        <c:crosses val="autoZero"/>
        <c:crossBetween val="between"/>
      </c:valAx>
      <c:spPr>
        <a:noFill/>
        <a:ln>
          <a:noFill/>
        </a:ln>
        <a:effectLst/>
      </c:spPr>
    </c:plotArea>
    <c:plotVisOnly val="1"/>
    <c:dispBlanksAs val="gap"/>
    <c:showDLblsOverMax val="0"/>
    <c:extLst>
      <c:ext uri="{0b15fc19-7d7d-44ad-8c2d-2c3a37ce22c3}">
        <chartProps xmlns="https://web.wps.cn/et/2018/main" chartId="{449f0a81-009a-4fa7-a355-415a1f008587}"/>
      </c:ext>
    </c:extLst>
  </c:chart>
  <c:spPr>
    <a:noFill/>
    <a:ln>
      <a:noFill/>
    </a:ln>
    <a:effectLst/>
  </c:spPr>
  <c:txPr>
    <a:bodyPr/>
    <a:lstStyle/>
    <a:p>
      <a:pPr>
        <a:defRPr lang="en-US"/>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71591789123601E-2"/>
          <c:y val="1.3476345437473501E-2"/>
          <c:w val="0.97954788615703703"/>
          <c:h val="0.87424673501007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17B1-4F75-A3B8-BC11B6B25BDB}"/>
              </c:ext>
            </c:extLst>
          </c:dPt>
          <c:dPt>
            <c:idx val="1"/>
            <c:invertIfNegative val="0"/>
            <c:bubble3D val="0"/>
            <c:spPr>
              <a:solidFill>
                <a:srgbClr val="002060"/>
              </a:solidFill>
              <a:ln>
                <a:noFill/>
              </a:ln>
              <a:effectLst/>
            </c:spPr>
            <c:extLst>
              <c:ext xmlns:c16="http://schemas.microsoft.com/office/drawing/2014/chart" uri="{C3380CC4-5D6E-409C-BE32-E72D297353CC}">
                <c16:uniqueId val="{00000003-17B1-4F75-A3B8-BC11B6B25BDB}"/>
              </c:ext>
            </c:extLst>
          </c:dPt>
          <c:dPt>
            <c:idx val="2"/>
            <c:invertIfNegative val="0"/>
            <c:bubble3D val="0"/>
            <c:spPr>
              <a:solidFill>
                <a:srgbClr val="002060"/>
              </a:solidFill>
              <a:ln>
                <a:noFill/>
              </a:ln>
              <a:effectLst/>
            </c:spPr>
            <c:extLst>
              <c:ext xmlns:c16="http://schemas.microsoft.com/office/drawing/2014/chart" uri="{C3380CC4-5D6E-409C-BE32-E72D297353CC}">
                <c16:uniqueId val="{00000005-17B1-4F75-A3B8-BC11B6B25BDB}"/>
              </c:ext>
            </c:extLst>
          </c:dPt>
          <c:dPt>
            <c:idx val="3"/>
            <c:invertIfNegative val="0"/>
            <c:bubble3D val="0"/>
            <c:spPr>
              <a:solidFill>
                <a:srgbClr val="FF0000"/>
              </a:solidFill>
              <a:ln>
                <a:noFill/>
              </a:ln>
              <a:effectLst/>
            </c:spPr>
            <c:extLst>
              <c:ext xmlns:c16="http://schemas.microsoft.com/office/drawing/2014/chart" uri="{C3380CC4-5D6E-409C-BE32-E72D297353CC}">
                <c16:uniqueId val="{00000007-17B1-4F75-A3B8-BC11B6B25BDB}"/>
              </c:ext>
            </c:extLst>
          </c:dPt>
          <c:dPt>
            <c:idx val="4"/>
            <c:invertIfNegative val="0"/>
            <c:bubble3D val="0"/>
            <c:spPr>
              <a:solidFill>
                <a:srgbClr val="FF0000"/>
              </a:solidFill>
              <a:ln>
                <a:noFill/>
              </a:ln>
              <a:effectLst/>
            </c:spPr>
            <c:extLst>
              <c:ext xmlns:c16="http://schemas.microsoft.com/office/drawing/2014/chart" uri="{C3380CC4-5D6E-409C-BE32-E72D297353CC}">
                <c16:uniqueId val="{00000009-17B1-4F75-A3B8-BC11B6B25BDB}"/>
              </c:ext>
            </c:extLst>
          </c:dPt>
          <c:dPt>
            <c:idx val="5"/>
            <c:invertIfNegative val="0"/>
            <c:bubble3D val="0"/>
            <c:spPr>
              <a:solidFill>
                <a:srgbClr val="FF0000"/>
              </a:solidFill>
              <a:ln>
                <a:noFill/>
              </a:ln>
              <a:effectLst/>
            </c:spPr>
            <c:extLst>
              <c:ext xmlns:c16="http://schemas.microsoft.com/office/drawing/2014/chart" uri="{C3380CC4-5D6E-409C-BE32-E72D297353CC}">
                <c16:uniqueId val="{0000000B-17B1-4F75-A3B8-BC11B6B25BDB}"/>
              </c:ext>
            </c:extLst>
          </c:dPt>
          <c:dLbls>
            <c:dLbl>
              <c:idx val="0"/>
              <c:delete val="1"/>
              <c:extLst>
                <c:ext xmlns:c15="http://schemas.microsoft.com/office/drawing/2012/chart" uri="{CE6537A1-D6FC-4f65-9D91-7224C49458BB}">
                  <c15:layout>
                    <c:manualLayout>
                      <c:w val="0.19368517055780116"/>
                      <c:h val="0.12872430515117933"/>
                    </c:manualLayout>
                  </c15:layout>
                </c:ext>
                <c:ext xmlns:c16="http://schemas.microsoft.com/office/drawing/2014/chart" uri="{C3380CC4-5D6E-409C-BE32-E72D297353CC}">
                  <c16:uniqueId val="{00000001-17B1-4F75-A3B8-BC11B6B25BDB}"/>
                </c:ext>
              </c:extLst>
            </c:dLbl>
            <c:dLbl>
              <c:idx val="1"/>
              <c:tx>
                <c:rich>
                  <a:bodyPr/>
                  <a:lstStyle/>
                  <a:p>
                    <a:r>
                      <a:rPr lang="en-US"/>
                      <a:t>14.44%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7B1-4F75-A3B8-BC11B6B25BDB}"/>
                </c:ext>
              </c:extLst>
            </c:dLbl>
            <c:dLbl>
              <c:idx val="2"/>
              <c:tx>
                <c:rich>
                  <a:bodyPr/>
                  <a:lstStyle/>
                  <a:p>
                    <a:r>
                      <a:rPr lang="en-US"/>
                      <a:t>11.54%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7B1-4F75-A3B8-BC11B6B25BDB}"/>
                </c:ext>
              </c:extLst>
            </c:dLbl>
            <c:dLbl>
              <c:idx val="4"/>
              <c:tx>
                <c:rich>
                  <a:bodyPr/>
                  <a:lstStyle/>
                  <a:p>
                    <a:r>
                      <a:rPr lang="en-US"/>
                      <a:t>-18.62%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7B1-4F75-A3B8-BC11B6B25BDB}"/>
                </c:ext>
              </c:extLst>
            </c:dLbl>
            <c:dLbl>
              <c:idx val="5"/>
              <c:tx>
                <c:rich>
                  <a:bodyPr/>
                  <a:lstStyle/>
                  <a:p>
                    <a:r>
                      <a:rPr lang="en-US"/>
                      <a:t>-14.47%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7B1-4F75-A3B8-BC11B6B25BDB}"/>
                </c:ext>
              </c:extLst>
            </c:dLbl>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NCR Nig Plc</c:v>
                </c:pt>
                <c:pt idx="1">
                  <c:v>Eunisell Interlinked Plc</c:v>
                </c:pt>
                <c:pt idx="2">
                  <c:v>Union Dicon Salt</c:v>
                </c:pt>
                <c:pt idx="3">
                  <c:v>Sovereign Trust Insurance</c:v>
                </c:pt>
                <c:pt idx="4">
                  <c:v>C&amp;I Leasing Plc</c:v>
                </c:pt>
                <c:pt idx="5">
                  <c:v>Skyway Aviation Handling Company</c:v>
                </c:pt>
              </c:strCache>
            </c:strRef>
          </c:cat>
          <c:val>
            <c:numRef>
              <c:f>Sheet1!$B$2:$B$7</c:f>
              <c:numCache>
                <c:formatCode>0.00%</c:formatCode>
                <c:ptCount val="6"/>
                <c:pt idx="0">
                  <c:v>0.2094</c:v>
                </c:pt>
                <c:pt idx="1">
                  <c:v>0.20169999999999999</c:v>
                </c:pt>
                <c:pt idx="2">
                  <c:v>9.9299999999999999E-2</c:v>
                </c:pt>
                <c:pt idx="3">
                  <c:v>-0.28210000000000002</c:v>
                </c:pt>
                <c:pt idx="4">
                  <c:v>-0.2016</c:v>
                </c:pt>
                <c:pt idx="5">
                  <c:v>-0.18990000000000001</c:v>
                </c:pt>
              </c:numCache>
            </c:numRef>
          </c:val>
          <c:extLst>
            <c:ext xmlns:c16="http://schemas.microsoft.com/office/drawing/2014/chart" uri="{C3380CC4-5D6E-409C-BE32-E72D297353CC}">
              <c16:uniqueId val="{0000000C-17B1-4F75-A3B8-BC11B6B25BDB}"/>
            </c:ext>
          </c:extLst>
        </c:ser>
        <c:dLbls>
          <c:dLblPos val="outEnd"/>
          <c:showLegendKey val="0"/>
          <c:showVal val="1"/>
          <c:showCatName val="0"/>
          <c:showSerName val="0"/>
          <c:showPercent val="0"/>
          <c:showBubbleSize val="0"/>
        </c:dLbls>
        <c:gapWidth val="50"/>
        <c:overlap val="50"/>
        <c:axId val="214502016"/>
        <c:axId val="1325142864"/>
      </c:barChart>
      <c:catAx>
        <c:axId val="214502016"/>
        <c:scaling>
          <c:orientation val="minMax"/>
        </c:scaling>
        <c:delete val="1"/>
        <c:axPos val="b"/>
        <c:numFmt formatCode="General" sourceLinked="1"/>
        <c:majorTickMark val="none"/>
        <c:minorTickMark val="none"/>
        <c:tickLblPos val="nextTo"/>
        <c:crossAx val="1325142864"/>
        <c:crosses val="autoZero"/>
        <c:auto val="1"/>
        <c:lblAlgn val="ctr"/>
        <c:lblOffset val="100"/>
        <c:noMultiLvlLbl val="0"/>
      </c:catAx>
      <c:valAx>
        <c:axId val="1325142864"/>
        <c:scaling>
          <c:orientation val="minMax"/>
        </c:scaling>
        <c:delete val="1"/>
        <c:axPos val="l"/>
        <c:numFmt formatCode="0.00%" sourceLinked="1"/>
        <c:majorTickMark val="none"/>
        <c:minorTickMark val="none"/>
        <c:tickLblPos val="nextTo"/>
        <c:crossAx val="214502016"/>
        <c:crosses val="autoZero"/>
        <c:crossBetween val="between"/>
      </c:valAx>
      <c:spPr>
        <a:noFill/>
        <a:ln>
          <a:noFill/>
        </a:ln>
        <a:effectLst/>
      </c:spPr>
    </c:plotArea>
    <c:plotVisOnly val="1"/>
    <c:dispBlanksAs val="gap"/>
    <c:showDLblsOverMax val="0"/>
    <c:extLst>
      <c:ext uri="{0b15fc19-7d7d-44ad-8c2d-2c3a37ce22c3}">
        <chartProps xmlns="https://web.wps.cn/et/2018/main" chartId="{4fcc2914-d8a7-44c2-92a1-4ae1932626d3}"/>
      </c:ext>
    </c:extLst>
  </c:chart>
  <c:spPr>
    <a:noFill/>
    <a:ln>
      <a:noFill/>
    </a:ln>
    <a:effectLst/>
  </c:spPr>
  <c:txPr>
    <a:bodyPr/>
    <a:lstStyle/>
    <a:p>
      <a:pPr>
        <a:defRPr lang="en-US">
          <a:latin typeface="Corbel" panose="020B05030202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124083627478E-2"/>
          <c:y val="6.9578801710589694E-2"/>
          <c:w val="0.93678160919540199"/>
          <c:h val="0.65743906180538603"/>
        </c:manualLayout>
      </c:layout>
      <c:barChart>
        <c:barDir val="col"/>
        <c:grouping val="clustered"/>
        <c:varyColors val="0"/>
        <c:ser>
          <c:idx val="0"/>
          <c:order val="0"/>
          <c:tx>
            <c:strRef>
              <c:f>Sheet1!$B$1</c:f>
              <c:strCache>
                <c:ptCount val="1"/>
                <c:pt idx="0">
                  <c:v>Performance</c:v>
                </c:pt>
              </c:strCache>
            </c:strRef>
          </c:tx>
          <c:spPr>
            <a:solidFill>
              <a:srgbClr val="FF0000"/>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0-AD5B-4886-85D2-7A4399D7CB31}"/>
              </c:ext>
            </c:extLst>
          </c:dPt>
          <c:dPt>
            <c:idx val="1"/>
            <c:invertIfNegative val="0"/>
            <c:bubble3D val="0"/>
            <c:spPr>
              <a:solidFill>
                <a:schemeClr val="tx2">
                  <a:lumMod val="75000"/>
                </a:schemeClr>
              </a:solidFill>
              <a:ln>
                <a:noFill/>
              </a:ln>
              <a:effectLst/>
            </c:spPr>
            <c:extLst>
              <c:ext xmlns:c16="http://schemas.microsoft.com/office/drawing/2014/chart" uri="{C3380CC4-5D6E-409C-BE32-E72D297353CC}">
                <c16:uniqueId val="{00000001-AD5B-4886-85D2-7A4399D7CB31}"/>
              </c:ext>
            </c:extLst>
          </c:dPt>
          <c:dPt>
            <c:idx val="2"/>
            <c:invertIfNegative val="0"/>
            <c:bubble3D val="0"/>
            <c:spPr>
              <a:solidFill>
                <a:schemeClr val="tx2">
                  <a:lumMod val="75000"/>
                </a:schemeClr>
              </a:solidFill>
              <a:ln>
                <a:noFill/>
              </a:ln>
              <a:effectLst/>
            </c:spPr>
            <c:extLst>
              <c:ext xmlns:c16="http://schemas.microsoft.com/office/drawing/2014/chart" uri="{C3380CC4-5D6E-409C-BE32-E72D297353CC}">
                <c16:uniqueId val="{00000003-AD5B-4886-85D2-7A4399D7CB31}"/>
              </c:ext>
            </c:extLst>
          </c:dPt>
          <c:dPt>
            <c:idx val="3"/>
            <c:invertIfNegative val="0"/>
            <c:bubble3D val="0"/>
            <c:spPr>
              <a:solidFill>
                <a:schemeClr val="tx2">
                  <a:lumMod val="75000"/>
                </a:schemeClr>
              </a:solidFill>
              <a:ln>
                <a:noFill/>
              </a:ln>
              <a:effectLst/>
            </c:spPr>
            <c:extLst>
              <c:ext xmlns:c16="http://schemas.microsoft.com/office/drawing/2014/chart" uri="{C3380CC4-5D6E-409C-BE32-E72D297353CC}">
                <c16:uniqueId val="{00000005-AD5B-4886-85D2-7A4399D7CB31}"/>
              </c:ext>
            </c:extLst>
          </c:dPt>
          <c:dPt>
            <c:idx val="4"/>
            <c:invertIfNegative val="0"/>
            <c:bubble3D val="0"/>
            <c:extLst>
              <c:ext xmlns:c16="http://schemas.microsoft.com/office/drawing/2014/chart" uri="{C3380CC4-5D6E-409C-BE32-E72D297353CC}">
                <c16:uniqueId val="{00000007-AD5B-4886-85D2-7A4399D7CB31}"/>
              </c:ext>
            </c:extLst>
          </c:dPt>
          <c:dPt>
            <c:idx val="5"/>
            <c:invertIfNegative val="0"/>
            <c:bubble3D val="0"/>
            <c:extLst>
              <c:ext xmlns:c16="http://schemas.microsoft.com/office/drawing/2014/chart" uri="{C3380CC4-5D6E-409C-BE32-E72D297353CC}">
                <c16:uniqueId val="{00000009-AD5B-4886-85D2-7A4399D7CB31}"/>
              </c:ext>
            </c:extLst>
          </c:dPt>
          <c:dLbls>
            <c:spPr>
              <a:noFill/>
              <a:ln>
                <a:noFill/>
              </a:ln>
              <a:effectLst/>
            </c:spPr>
            <c:txPr>
              <a:bodyPr rot="0" spcFirstLastPara="0" vertOverflow="ellipsis" vert="horz" wrap="square" lIns="38100" tIns="19050" rIns="38100" bIns="19050" anchor="ctr" anchorCtr="1"/>
              <a:lstStyle/>
              <a:p>
                <a:pPr>
                  <a:defRPr lang="en-GB" sz="1000" b="1" i="0" u="none" strike="noStrike" kern="1200" baseline="0">
                    <a:solidFill>
                      <a:schemeClr val="tx1"/>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NGX Insurance</c:v>
                </c:pt>
                <c:pt idx="1">
                  <c:v>NGX Consumer Good</c:v>
                </c:pt>
                <c:pt idx="2">
                  <c:v>NGX Banking</c:v>
                </c:pt>
                <c:pt idx="3">
                  <c:v>NGX Pension</c:v>
                </c:pt>
                <c:pt idx="4">
                  <c:v>NGX Oil/Gas</c:v>
                </c:pt>
                <c:pt idx="5">
                  <c:v>NGX Industrial goods</c:v>
                </c:pt>
              </c:strCache>
            </c:strRef>
          </c:cat>
          <c:val>
            <c:numRef>
              <c:f>Sheet1!$B$2:$B$7</c:f>
              <c:numCache>
                <c:formatCode>0.00%</c:formatCode>
                <c:ptCount val="6"/>
                <c:pt idx="0">
                  <c:v>2.4199999999999999E-2</c:v>
                </c:pt>
                <c:pt idx="1">
                  <c:v>4.5999999999999999E-3</c:v>
                </c:pt>
                <c:pt idx="2">
                  <c:v>1.26E-2</c:v>
                </c:pt>
                <c:pt idx="3">
                  <c:v>2.8999999999999998E-3</c:v>
                </c:pt>
                <c:pt idx="4">
                  <c:v>-8.5000000000000006E-3</c:v>
                </c:pt>
                <c:pt idx="5">
                  <c:v>-6.9699999999999998E-2</c:v>
                </c:pt>
              </c:numCache>
            </c:numRef>
          </c:val>
          <c:extLst>
            <c:ext xmlns:c16="http://schemas.microsoft.com/office/drawing/2014/chart" uri="{C3380CC4-5D6E-409C-BE32-E72D297353CC}">
              <c16:uniqueId val="{0000000A-AD5B-4886-85D2-7A4399D7CB31}"/>
            </c:ext>
          </c:extLst>
        </c:ser>
        <c:dLbls>
          <c:showLegendKey val="0"/>
          <c:showVal val="1"/>
          <c:showCatName val="0"/>
          <c:showSerName val="0"/>
          <c:showPercent val="0"/>
          <c:showBubbleSize val="0"/>
        </c:dLbls>
        <c:gapWidth val="59"/>
        <c:overlap val="-44"/>
        <c:axId val="214510176"/>
        <c:axId val="1325145344"/>
      </c:barChart>
      <c:catAx>
        <c:axId val="214510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en-GB" sz="1000" b="1" i="0" u="none" strike="noStrike" kern="1200" baseline="0">
                <a:solidFill>
                  <a:schemeClr val="tx1"/>
                </a:solidFill>
                <a:latin typeface="Corbel" panose="020B0503020204020204" pitchFamily="34" charset="0"/>
                <a:ea typeface="+mn-ea"/>
                <a:cs typeface="+mn-cs"/>
              </a:defRPr>
            </a:pPr>
            <a:endParaRPr lang="en-US"/>
          </a:p>
        </c:txPr>
        <c:crossAx val="1325145344"/>
        <c:crosses val="autoZero"/>
        <c:auto val="1"/>
        <c:lblAlgn val="ctr"/>
        <c:lblOffset val="100"/>
        <c:noMultiLvlLbl val="0"/>
      </c:catAx>
      <c:valAx>
        <c:axId val="1325145344"/>
        <c:scaling>
          <c:orientation val="minMax"/>
        </c:scaling>
        <c:delete val="1"/>
        <c:axPos val="l"/>
        <c:numFmt formatCode="0.00%" sourceLinked="1"/>
        <c:majorTickMark val="none"/>
        <c:minorTickMark val="none"/>
        <c:tickLblPos val="nextTo"/>
        <c:crossAx val="214510176"/>
        <c:crosses val="autoZero"/>
        <c:crossBetween val="between"/>
      </c:valAx>
      <c:spPr>
        <a:noFill/>
        <a:ln>
          <a:noFill/>
        </a:ln>
        <a:effectLst/>
      </c:spPr>
    </c:plotArea>
    <c:plotVisOnly val="1"/>
    <c:dispBlanksAs val="gap"/>
    <c:showDLblsOverMax val="0"/>
    <c:extLst>
      <c:ext uri="{0b15fc19-7d7d-44ad-8c2d-2c3a37ce22c3}">
        <chartProps xmlns="https://web.wps.cn/et/2018/main" chartId="{bbb52ce5-830b-471c-891b-cba0d99dadde}"/>
      </c:ext>
    </c:extLst>
  </c:chart>
  <c:spPr>
    <a:noFill/>
    <a:ln>
      <a:noFill/>
    </a:ln>
    <a:effectLst/>
  </c:spPr>
  <c:txPr>
    <a:bodyPr anchor="ctr" anchorCtr="0"/>
    <a:lstStyle/>
    <a:p>
      <a:pPr>
        <a:defRPr lang="en-GB">
          <a:latin typeface="Corbel" panose="020B0503020204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057900" y="0"/>
            <a:ext cx="4632325" cy="382588"/>
          </a:xfrm>
          <a:prstGeom prst="rect">
            <a:avLst/>
          </a:prstGeom>
        </p:spPr>
        <p:txBody>
          <a:bodyPr vert="horz" lIns="91440" tIns="45720" rIns="91440" bIns="45720" rtlCol="0"/>
          <a:lstStyle>
            <a:lvl1pPr algn="r">
              <a:defRPr sz="1200"/>
            </a:lvl1pPr>
          </a:lstStyle>
          <a:p>
            <a:fld id="{03598190-4AA2-4802-A8A4-E52996F9F854}" type="datetimeFigureOut">
              <a:rPr lang="en-US" smtClean="0"/>
              <a:t>11/15/2025</a:t>
            </a:fld>
            <a:endParaRPr lang="en-US"/>
          </a:p>
        </p:txBody>
      </p:sp>
      <p:sp>
        <p:nvSpPr>
          <p:cNvPr id="4" name="Footer Placeholder 3"/>
          <p:cNvSpPr>
            <a:spLocks noGrp="1"/>
          </p:cNvSpPr>
          <p:nvPr>
            <p:ph type="ftr" sz="quarter" idx="2"/>
          </p:nvPr>
        </p:nvSpPr>
        <p:spPr>
          <a:xfrm>
            <a:off x="0" y="7256463"/>
            <a:ext cx="4633913" cy="3825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057900" y="7256463"/>
            <a:ext cx="4632325" cy="382587"/>
          </a:xfrm>
          <a:prstGeom prst="rect">
            <a:avLst/>
          </a:prstGeom>
        </p:spPr>
        <p:txBody>
          <a:bodyPr vert="horz" lIns="91440" tIns="45720" rIns="91440" bIns="45720" rtlCol="0" anchor="b"/>
          <a:lstStyle>
            <a:lvl1pPr algn="r">
              <a:defRPr sz="1200"/>
            </a:lvl1pPr>
          </a:lstStyle>
          <a:p>
            <a:fld id="{8818EB7C-2F99-40C0-A8B4-7E880B0D302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82588"/>
          </a:xfrm>
          <a:prstGeom prst="rect">
            <a:avLst/>
          </a:prstGeom>
        </p:spPr>
        <p:txBody>
          <a:bodyPr vert="horz" lIns="91440" tIns="45720" rIns="91440" bIns="45720" rtlCol="0"/>
          <a:lstStyle>
            <a:lvl1pPr algn="r">
              <a:defRPr sz="1200"/>
            </a:lvl1pPr>
          </a:lstStyle>
          <a:p>
            <a:fld id="{50C06D18-1F54-404B-9F28-D3877FC25039}" type="datetimeFigureOut">
              <a:rPr lang="en-US" smtClean="0"/>
              <a:t>11/15/2025</a:t>
            </a:fld>
            <a:endParaRPr lang="en-US"/>
          </a:p>
        </p:txBody>
      </p:sp>
      <p:sp>
        <p:nvSpPr>
          <p:cNvPr id="4" name="Slide Image Placeholder 3"/>
          <p:cNvSpPr>
            <a:spLocks noGrp="1" noRot="1" noChangeAspect="1"/>
          </p:cNvSpPr>
          <p:nvPr>
            <p:ph type="sldImg" idx="2"/>
          </p:nvPr>
        </p:nvSpPr>
        <p:spPr>
          <a:xfrm>
            <a:off x="3541713" y="955675"/>
            <a:ext cx="3609975" cy="2578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76650"/>
            <a:ext cx="8553450" cy="30083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256463"/>
            <a:ext cx="4633913" cy="382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256463"/>
            <a:ext cx="4632325" cy="382587"/>
          </a:xfrm>
          <a:prstGeom prst="rect">
            <a:avLst/>
          </a:prstGeom>
        </p:spPr>
        <p:txBody>
          <a:bodyPr vert="horz" lIns="91440" tIns="45720" rIns="91440" bIns="45720" rtlCol="0" anchor="b"/>
          <a:lstStyle>
            <a:lvl1pPr algn="r">
              <a:defRPr sz="1200"/>
            </a:lvl1pPr>
          </a:lstStyle>
          <a:p>
            <a:fld id="{45164F5B-CC76-4FDC-99F1-60EA0EAF4F0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78F4-95B4-A913-E354-EA5C47DB8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AF7DC-DD6D-D43E-6FCD-F1C6B29B03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C2C7D89-DD5C-037A-F73A-1B95E1E039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2C931-E401-7864-C442-2A652C55A8A7}"/>
              </a:ext>
            </a:extLst>
          </p:cNvPr>
          <p:cNvSpPr>
            <a:spLocks noGrp="1"/>
          </p:cNvSpPr>
          <p:nvPr>
            <p:ph type="sldNum" sz="quarter" idx="5"/>
          </p:nvPr>
        </p:nvSpPr>
        <p:spPr/>
        <p:txBody>
          <a:bodyPr/>
          <a:lstStyle/>
          <a:p>
            <a:fld id="{45164F5B-CC76-4FDC-99F1-60EA0EAF4F06}" type="slidenum">
              <a:rPr lang="en-US" smtClean="0"/>
              <a:t>9</a:t>
            </a:fld>
            <a:endParaRPr lang="en-US"/>
          </a:p>
        </p:txBody>
      </p:sp>
    </p:spTree>
    <p:extLst>
      <p:ext uri="{BB962C8B-B14F-4D97-AF65-F5344CB8AC3E}">
        <p14:creationId xmlns:p14="http://schemas.microsoft.com/office/powerpoint/2010/main" val="294037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z="1100" dirty="0">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45164F5B-CC76-4FDC-99F1-60EA0EAF4F06}"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7"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bg object 16"/>
          <p:cNvPicPr/>
          <p:nvPr/>
        </p:nvPicPr>
        <p:blipFill>
          <a:blip r:embed="rId3" cstate="print"/>
          <a:stretch>
            <a:fillRect/>
          </a:stretch>
        </p:blipFill>
        <p:spPr>
          <a:xfrm>
            <a:off x="12700" y="0"/>
            <a:ext cx="10680445" cy="7614671"/>
          </a:xfrm>
          <a:prstGeom prst="rect">
            <a:avLst/>
          </a:prstGeom>
        </p:spPr>
      </p:pic>
      <p:sp>
        <p:nvSpPr>
          <p:cNvPr id="2" name="Holder 2"/>
          <p:cNvSpPr>
            <a:spLocks noGrp="1"/>
          </p:cNvSpPr>
          <p:nvPr>
            <p:ph type="ctrTitle"/>
          </p:nvPr>
        </p:nvSpPr>
        <p:spPr>
          <a:xfrm>
            <a:off x="558825" y="1547019"/>
            <a:ext cx="9575749" cy="429894"/>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p>
        </p:txBody>
      </p:sp>
      <p:sp>
        <p:nvSpPr>
          <p:cNvPr id="3" name="Holder 3"/>
          <p:cNvSpPr>
            <a:spLocks noGrp="1"/>
          </p:cNvSpPr>
          <p:nvPr>
            <p:ph type="subTitle" idx="4"/>
          </p:nvPr>
        </p:nvSpPr>
        <p:spPr>
          <a:xfrm>
            <a:off x="1604010" y="4277868"/>
            <a:ext cx="7485380" cy="1909762"/>
          </a:xfrm>
          <a:prstGeom prst="rect">
            <a:avLst/>
          </a:prstGeom>
        </p:spPr>
        <p:txBody>
          <a:bodyPr wrap="square" lIns="0" tIns="0" rIns="0" bIns="0">
            <a:spAutoFit/>
          </a:bodyPr>
          <a:lstStyle>
            <a:lvl1pPr>
              <a:defRPr/>
            </a:lvl1pPr>
          </a:lstStyle>
          <a:p>
            <a:r>
              <a:rPr lang="en-US"/>
              <a:t>Click to edit Master subtitle style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object 3"/>
          <p:cNvPicPr/>
          <p:nvPr userDrawn="1"/>
        </p:nvPicPr>
        <p:blipFill>
          <a:blip r:embed="rId2" cstate="print"/>
          <a:stretch>
            <a:fillRect/>
          </a:stretch>
        </p:blipFill>
        <p:spPr>
          <a:xfrm>
            <a:off x="0" y="-3429"/>
            <a:ext cx="10693145" cy="7632954"/>
          </a:xfrm>
          <a:prstGeom prst="rect">
            <a:avLst/>
          </a:prstGeom>
        </p:spPr>
      </p:pic>
      <p:sp>
        <p:nvSpPr>
          <p:cNvPr id="2" name="Holder 2"/>
          <p:cNvSpPr>
            <a:spLocks noGrp="1"/>
          </p:cNvSpPr>
          <p:nvPr>
            <p:ph type="title"/>
          </p:nvPr>
        </p:nvSpPr>
        <p:spPr/>
        <p:txBody>
          <a:bodyPr lIns="0" tIns="0" rIns="0" bIns="0"/>
          <a:lstStyle>
            <a:lvl1pPr>
              <a:defRPr/>
            </a:lvl1pPr>
          </a:lstStyle>
          <a:p>
            <a:r>
              <a:rPr lang="en-US"/>
              <a:t>Click to edit Master title style</a:t>
            </a: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a:xfrm>
            <a:off x="3635756" y="7104316"/>
            <a:ext cx="3421888" cy="276999"/>
          </a:xfrm>
        </p:spPr>
        <p:txBody>
          <a:bodyPr lIns="0" tIns="0" rIns="0" bIns="0"/>
          <a:lstStyle>
            <a:lvl1pPr algn="ctr">
              <a:defRPr b="1">
                <a:solidFill>
                  <a:srgbClr val="002060"/>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11/15/2025</a:t>
            </a:fld>
            <a:endParaRPr lang="en-US"/>
          </a:p>
        </p:txBody>
      </p:sp>
      <p:sp>
        <p:nvSpPr>
          <p:cNvPr id="6" name="Holder 6"/>
          <p:cNvSpPr>
            <a:spLocks noGrp="1"/>
          </p:cNvSpPr>
          <p:nvPr>
            <p:ph type="sldNum" sz="quarter" idx="7"/>
          </p:nvPr>
        </p:nvSpPr>
        <p:spPr>
          <a:xfrm>
            <a:off x="7699248" y="7104316"/>
            <a:ext cx="2459482" cy="276999"/>
          </a:xfrm>
        </p:spPr>
        <p:txBody>
          <a:bodyPr lIns="0" tIns="0" rIns="0" bIns="0"/>
          <a:lstStyle>
            <a:lvl1pPr algn="r">
              <a:defRPr>
                <a:solidFill>
                  <a:srgbClr val="002060"/>
                </a:solidFill>
              </a:defRPr>
            </a:lvl1pPr>
          </a:lstStyle>
          <a:p>
            <a:fld id="{B6F15528-21DE-4FAA-801E-634DDDAF4B2B}" type="slidenum">
              <a:rPr lang="en-US" smtClean="0"/>
              <a:t>‹#›</a:t>
            </a:fld>
            <a:endParaRPr lang="en-US"/>
          </a:p>
        </p:txBody>
      </p:sp>
      <p:pic>
        <p:nvPicPr>
          <p:cNvPr id="9" name="Picture 8"/>
          <p:cNvPicPr>
            <a:picLocks noChangeAspect="1"/>
          </p:cNvPicPr>
          <p:nvPr userDrawn="1"/>
        </p:nvPicPr>
        <p:blipFill rotWithShape="1">
          <a:blip r:embed="rId3"/>
          <a:srcRect l="21653" t="28188" r="44872" b="32164"/>
          <a:stretch>
            <a:fillRect/>
          </a:stretch>
        </p:blipFill>
        <p:spPr bwMode="auto">
          <a:xfrm>
            <a:off x="9398001" y="6749534"/>
            <a:ext cx="1282700" cy="854591"/>
          </a:xfrm>
          <a:prstGeom prst="rect">
            <a:avLst/>
          </a:prstGeom>
          <a:solidFill>
            <a:schemeClr val="bg1"/>
          </a:solidFill>
          <a:ln>
            <a:noFill/>
          </a:ln>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p>
        </p:txBody>
      </p:sp>
      <p:sp>
        <p:nvSpPr>
          <p:cNvPr id="3" name="Holder 3"/>
          <p:cNvSpPr>
            <a:spLocks noGrp="1"/>
          </p:cNvSpPr>
          <p:nvPr>
            <p:ph sz="half" idx="2"/>
          </p:nvPr>
        </p:nvSpPr>
        <p:spPr>
          <a:xfrm>
            <a:off x="534670" y="1756981"/>
            <a:ext cx="4651629" cy="5041773"/>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5507101" y="1756981"/>
            <a:ext cx="4651629" cy="5041773"/>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pic>
        <p:nvPicPr>
          <p:cNvPr id="8" name="object 3"/>
          <p:cNvPicPr/>
          <p:nvPr userDrawn="1"/>
        </p:nvPicPr>
        <p:blipFill>
          <a:blip r:embed="rId2" cstate="print"/>
          <a:stretch>
            <a:fillRect/>
          </a:stretch>
        </p:blipFill>
        <p:spPr>
          <a:xfrm>
            <a:off x="0" y="-3429"/>
            <a:ext cx="10693145" cy="7632954"/>
          </a:xfrm>
          <a:prstGeom prst="rect">
            <a:avLst/>
          </a:prstGeom>
        </p:spPr>
      </p:pic>
      <p:pic>
        <p:nvPicPr>
          <p:cNvPr id="9" name="Picture 8"/>
          <p:cNvPicPr>
            <a:picLocks noChangeAspect="1"/>
          </p:cNvPicPr>
          <p:nvPr userDrawn="1"/>
        </p:nvPicPr>
        <p:blipFill rotWithShape="1">
          <a:blip r:embed="rId3"/>
          <a:srcRect l="21653" t="28188" r="44872" b="32164"/>
          <a:stretch>
            <a:fillRect/>
          </a:stretch>
        </p:blipFill>
        <p:spPr bwMode="auto">
          <a:xfrm>
            <a:off x="9568063" y="6862837"/>
            <a:ext cx="1112637" cy="741288"/>
          </a:xfrm>
          <a:prstGeom prst="rect">
            <a:avLst/>
          </a:prstGeom>
          <a:solidFill>
            <a:schemeClr val="bg1"/>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66" b="2565"/>
          <a:stretch>
            <a:fillRect/>
          </a:stretch>
        </p:blipFill>
        <p:spPr bwMode="auto">
          <a:xfrm>
            <a:off x="0" y="-219075"/>
            <a:ext cx="10693400" cy="7829549"/>
          </a:xfrm>
          <a:prstGeom prst="rect">
            <a:avLst/>
          </a:prstGeom>
          <a:noFill/>
          <a:ln>
            <a:noFill/>
          </a:ln>
        </p:spPr>
      </p:pic>
      <p:sp>
        <p:nvSpPr>
          <p:cNvPr id="9" name="Rectangle 8"/>
          <p:cNvSpPr/>
          <p:nvPr userDrawn="1"/>
        </p:nvSpPr>
        <p:spPr>
          <a:xfrm>
            <a:off x="221481" y="2986028"/>
            <a:ext cx="4515617" cy="2656934"/>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rot="5400000">
            <a:off x="1634133" y="4145562"/>
            <a:ext cx="1468829" cy="4737099"/>
            <a:chOff x="1880553" y="1184159"/>
            <a:chExt cx="3347050" cy="5112000"/>
          </a:xfrm>
        </p:grpSpPr>
        <p:cxnSp>
          <p:nvCxnSpPr>
            <p:cNvPr id="11" name="Straight Connector 10"/>
            <p:cNvCxnSpPr/>
            <p:nvPr/>
          </p:nvCxnSpPr>
          <p:spPr>
            <a:xfrm>
              <a:off x="1880554" y="1184159"/>
              <a:ext cx="3347049"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5400000">
              <a:off x="-675447" y="3740159"/>
              <a:ext cx="511200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5400000">
              <a:off x="2671603" y="3740159"/>
              <a:ext cx="511200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grpSp>
      <p:sp>
        <p:nvSpPr>
          <p:cNvPr id="14" name="TextBox 13"/>
          <p:cNvSpPr txBox="1"/>
          <p:nvPr userDrawn="1"/>
        </p:nvSpPr>
        <p:spPr>
          <a:xfrm>
            <a:off x="707363" y="5981726"/>
            <a:ext cx="1867868" cy="369332"/>
          </a:xfrm>
          <a:prstGeom prst="rect">
            <a:avLst/>
          </a:prstGeom>
          <a:noFill/>
        </p:spPr>
        <p:txBody>
          <a:bodyPr wrap="square" rtlCol="0">
            <a:spAutoFit/>
          </a:bodyPr>
          <a:lstStyle/>
          <a:p>
            <a:r>
              <a:rPr lang="en-GB" dirty="0">
                <a:solidFill>
                  <a:srgbClr val="FFC000"/>
                </a:solidFill>
                <a:latin typeface="Corbel" panose="020B0503020204020204" pitchFamily="34" charset="0"/>
              </a:rPr>
              <a:t>PREPARED BY: </a:t>
            </a:r>
            <a:endParaRPr lang="en-US" dirty="0">
              <a:solidFill>
                <a:srgbClr val="FFC000"/>
              </a:solidFill>
              <a:latin typeface="Corbel" panose="020B0503020204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8"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
        <p:nvSpPr>
          <p:cNvPr id="5" name="Holder 4"/>
          <p:cNvSpPr txBox="1"/>
          <p:nvPr userDrawn="1"/>
        </p:nvSpPr>
        <p:spPr>
          <a:xfrm>
            <a:off x="7851648" y="7256716"/>
            <a:ext cx="2459482" cy="38195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pic>
        <p:nvPicPr>
          <p:cNvPr id="6" name="object 3"/>
          <p:cNvPicPr/>
          <p:nvPr userDrawn="1"/>
        </p:nvPicPr>
        <p:blipFill>
          <a:blip r:embed="rId3" cstate="print"/>
          <a:stretch>
            <a:fillRect/>
          </a:stretch>
        </p:blipFill>
        <p:spPr>
          <a:xfrm>
            <a:off x="0" y="-3429"/>
            <a:ext cx="10693145" cy="7632954"/>
          </a:xfrm>
          <a:prstGeom prst="rect">
            <a:avLst/>
          </a:prstGeom>
        </p:spPr>
      </p:pic>
      <p:pic>
        <p:nvPicPr>
          <p:cNvPr id="7" name="Picture 6"/>
          <p:cNvPicPr>
            <a:picLocks noChangeAspect="1"/>
          </p:cNvPicPr>
          <p:nvPr userDrawn="1"/>
        </p:nvPicPr>
        <p:blipFill rotWithShape="1">
          <a:blip r:embed="rId4"/>
          <a:srcRect l="21653" t="28188" r="44872" b="32164"/>
          <a:stretch>
            <a:fillRect/>
          </a:stretch>
        </p:blipFill>
        <p:spPr bwMode="auto">
          <a:xfrm>
            <a:off x="9568063" y="6862837"/>
            <a:ext cx="1112637" cy="741288"/>
          </a:xfrm>
          <a:prstGeom prst="rect">
            <a:avLst/>
          </a:prstGeom>
          <a:solidFill>
            <a:schemeClr val="bg1"/>
          </a:solidFill>
          <a:ln>
            <a:noFill/>
          </a:ln>
        </p:spPr>
      </p:pic>
      <p:sp>
        <p:nvSpPr>
          <p:cNvPr id="9" name="Holder 6"/>
          <p:cNvSpPr txBox="1"/>
          <p:nvPr userDrawn="1"/>
        </p:nvSpPr>
        <p:spPr>
          <a:xfrm>
            <a:off x="4116959" y="7324725"/>
            <a:ext cx="2459482" cy="215444"/>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z="1400" b="1" smtClean="0">
                <a:latin typeface="Corbel" panose="020B0503020204020204" pitchFamily="34" charset="0"/>
              </a:rPr>
              <a:t>‹#›</a:t>
            </a:fld>
            <a:endParaRPr lang="en-US" sz="1400" b="1">
              <a:latin typeface="Corbel" panose="020B0503020204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5562"/>
            <a:ext cx="9624060" cy="122224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56981"/>
            <a:ext cx="9624060" cy="504177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104316"/>
            <a:ext cx="3421888" cy="38195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104316"/>
            <a:ext cx="2459482" cy="38195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11/15/2025</a:t>
            </a:fld>
            <a:endParaRPr lang="en-US"/>
          </a:p>
        </p:txBody>
      </p:sp>
      <p:sp>
        <p:nvSpPr>
          <p:cNvPr id="6" name="Holder 6"/>
          <p:cNvSpPr>
            <a:spLocks noGrp="1"/>
          </p:cNvSpPr>
          <p:nvPr>
            <p:ph type="sldNum" sz="quarter" idx="7"/>
          </p:nvPr>
        </p:nvSpPr>
        <p:spPr>
          <a:xfrm>
            <a:off x="7699248" y="7104316"/>
            <a:ext cx="2459482" cy="38195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tags" Target="../tags/tag7.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6.xml"/><Relationship Id="rId5" Type="http://schemas.openxmlformats.org/officeDocument/2006/relationships/slideLayout" Target="../slideLayouts/slideLayout5.xml"/><Relationship Id="rId10" Type="http://schemas.openxmlformats.org/officeDocument/2006/relationships/image" Target="../media/image15.png"/><Relationship Id="rId4" Type="http://schemas.openxmlformats.org/officeDocument/2006/relationships/tags" Target="../tags/tag8.xm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chart" Target="../charts/chart4.xml"/><Relationship Id="rId7" Type="http://schemas.openxmlformats.org/officeDocument/2006/relationships/chart" Target="../charts/chart5.xml"/><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0.png"/><Relationship Id="rId5" Type="http://schemas.microsoft.com/office/2007/relationships/hdphoto" Target="../media/hdphoto3.wdp"/><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hyperlink" Target="http://www.wealthbridg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chart" Target="../charts/chart2.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653" t="28188" r="44872" b="32164"/>
          <a:stretch>
            <a:fillRect/>
          </a:stretch>
        </p:blipFill>
        <p:spPr bwMode="auto">
          <a:xfrm>
            <a:off x="2423186" y="5887386"/>
            <a:ext cx="965723" cy="64340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224287" y="3899140"/>
            <a:ext cx="4192438" cy="830997"/>
          </a:xfrm>
          <a:prstGeom prst="rect">
            <a:avLst/>
          </a:prstGeom>
          <a:noFill/>
        </p:spPr>
        <p:txBody>
          <a:bodyPr wrap="square" rtlCol="0">
            <a:spAutoFit/>
          </a:bodyPr>
          <a:lstStyle/>
          <a:p>
            <a:pPr algn="ctr"/>
            <a:r>
              <a:rPr lang="en-GB" sz="2400" b="1" dirty="0">
                <a:solidFill>
                  <a:schemeClr val="bg1"/>
                </a:solidFill>
                <a:latin typeface="Corbel" panose="020B0503020204020204" pitchFamily="34" charset="0"/>
              </a:rPr>
              <a:t>WEEKLY </a:t>
            </a:r>
          </a:p>
          <a:p>
            <a:pPr algn="ctr"/>
            <a:r>
              <a:rPr lang="en-GB" sz="2400" b="1" dirty="0">
                <a:solidFill>
                  <a:schemeClr val="bg1"/>
                </a:solidFill>
                <a:latin typeface="Corbel" panose="020B0503020204020204" pitchFamily="34" charset="0"/>
              </a:rPr>
              <a:t>BRIEF</a:t>
            </a:r>
            <a:endParaRPr lang="en-US" sz="2400" b="1" dirty="0">
              <a:solidFill>
                <a:schemeClr val="bg1"/>
              </a:solidFill>
              <a:latin typeface="Corbel" panose="020B0503020204020204" pitchFamily="34" charset="0"/>
            </a:endParaRPr>
          </a:p>
        </p:txBody>
      </p:sp>
      <p:cxnSp>
        <p:nvCxnSpPr>
          <p:cNvPr id="4" name="Straight Connector 3"/>
          <p:cNvCxnSpPr/>
          <p:nvPr/>
        </p:nvCxnSpPr>
        <p:spPr>
          <a:xfrm>
            <a:off x="707363" y="4882550"/>
            <a:ext cx="32262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07363" y="3847380"/>
            <a:ext cx="32262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7500" y="4999594"/>
            <a:ext cx="4343399" cy="646331"/>
          </a:xfrm>
          <a:prstGeom prst="rect">
            <a:avLst/>
          </a:prstGeom>
          <a:solidFill>
            <a:schemeClr val="tx2">
              <a:lumMod val="50000"/>
            </a:schemeClr>
          </a:solidFill>
        </p:spPr>
        <p:txBody>
          <a:bodyPr wrap="square" rtlCol="0">
            <a:spAutoFit/>
          </a:bodyPr>
          <a:lstStyle/>
          <a:p>
            <a:pPr algn="ctr"/>
            <a:r>
              <a:rPr lang="en-GB" b="1" dirty="0">
                <a:solidFill>
                  <a:srgbClr val="FFC000"/>
                </a:solidFill>
                <a:latin typeface="Corbel" panose="020B0503020204020204" pitchFamily="34" charset="0"/>
              </a:rPr>
              <a:t>Week of 11</a:t>
            </a:r>
            <a:r>
              <a:rPr lang="en-GB" b="1" baseline="30000" dirty="0">
                <a:solidFill>
                  <a:srgbClr val="FFC000"/>
                </a:solidFill>
                <a:latin typeface="Corbel" panose="020B0503020204020204" pitchFamily="34" charset="0"/>
              </a:rPr>
              <a:t>th</a:t>
            </a:r>
            <a:r>
              <a:rPr lang="en-GB" b="1" dirty="0">
                <a:solidFill>
                  <a:srgbClr val="FFC000"/>
                </a:solidFill>
                <a:latin typeface="Corbel" panose="020B0503020204020204" pitchFamily="34" charset="0"/>
              </a:rPr>
              <a:t> November – </a:t>
            </a:r>
            <a:r>
              <a:rPr lang="en-US" b="1" dirty="0">
                <a:solidFill>
                  <a:srgbClr val="FFC000"/>
                </a:solidFill>
                <a:latin typeface="Corbel" panose="020B0503020204020204" pitchFamily="34" charset="0"/>
              </a:rPr>
              <a:t>14</a:t>
            </a:r>
            <a:r>
              <a:rPr lang="en-US" b="1" baseline="30000" dirty="0">
                <a:solidFill>
                  <a:srgbClr val="FFC000"/>
                </a:solidFill>
                <a:latin typeface="Corbel" panose="020B0503020204020204" pitchFamily="34" charset="0"/>
              </a:rPr>
              <a:t>th</a:t>
            </a:r>
            <a:r>
              <a:rPr lang="en-GB" b="1" dirty="0">
                <a:solidFill>
                  <a:srgbClr val="FFC000"/>
                </a:solidFill>
                <a:latin typeface="Corbel" panose="020B0503020204020204" pitchFamily="34" charset="0"/>
              </a:rPr>
              <a:t> November 2025</a:t>
            </a:r>
            <a:endParaRPr lang="en-US" b="1" dirty="0">
              <a:solidFill>
                <a:srgbClr val="FFC000"/>
              </a:solidFill>
              <a:latin typeface="Corbel" panose="020B0503020204020204" pitchFamily="34" charset="0"/>
            </a:endParaRPr>
          </a:p>
        </p:txBody>
      </p:sp>
      <p:sp>
        <p:nvSpPr>
          <p:cNvPr id="7" name="TextBox 6"/>
          <p:cNvSpPr txBox="1"/>
          <p:nvPr/>
        </p:nvSpPr>
        <p:spPr>
          <a:xfrm>
            <a:off x="1536700" y="6599573"/>
            <a:ext cx="2802356" cy="646331"/>
          </a:xfrm>
          <a:prstGeom prst="rect">
            <a:avLst/>
          </a:prstGeom>
          <a:noFill/>
        </p:spPr>
        <p:txBody>
          <a:bodyPr wrap="square" rtlCol="0">
            <a:spAutoFit/>
          </a:bodyPr>
          <a:lstStyle/>
          <a:p>
            <a:pPr algn="ctr"/>
            <a:r>
              <a:rPr lang="en-US" b="1" dirty="0">
                <a:solidFill>
                  <a:schemeClr val="bg1"/>
                </a:solidFill>
                <a:latin typeface="Corbel" panose="020B0503020204020204" pitchFamily="34" charset="0"/>
              </a:rPr>
              <a:t>Wealthbridge Economic Advisory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older 4"/>
          <p:cNvSpPr>
            <a:spLocks noGrp="1"/>
          </p:cNvSpPr>
          <p:nvPr>
            <p:ph type="sldNum" sz="quarter" idx="7"/>
          </p:nvPr>
        </p:nvSpPr>
        <p:spPr>
          <a:xfrm>
            <a:off x="3946106" y="7284021"/>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10</a:t>
            </a:fld>
            <a:endParaRPr sz="1750" b="1" dirty="0">
              <a:solidFill>
                <a:schemeClr val="bg1"/>
              </a:solidFill>
              <a:latin typeface="Corbel" panose="020B0503020204020204" pitchFamily="34" charset="0"/>
            </a:endParaRPr>
          </a:p>
        </p:txBody>
      </p:sp>
      <p:sp>
        <p:nvSpPr>
          <p:cNvPr id="12" name="Title 1"/>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Market News</a:t>
            </a:r>
          </a:p>
        </p:txBody>
      </p:sp>
      <p:sp>
        <p:nvSpPr>
          <p:cNvPr id="8" name="Rectangle 1"/>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custDataLst>
              <p:tags r:id="rId1"/>
            </p:custDataLst>
          </p:nvPr>
        </p:nvSpPr>
        <p:spPr>
          <a:xfrm>
            <a:off x="232666" y="1381125"/>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Ellah Lakes Plc launches N235 billion equity raise to accelerate growth and drive expansion </a:t>
            </a:r>
            <a:endParaRPr lang="en-GB" altLang="en-US" sz="1600" b="1" dirty="0">
              <a:solidFill>
                <a:srgbClr val="212529"/>
              </a:solidFill>
              <a:latin typeface="Corbel" panose="020B0503020204020204" pitchFamily="34" charset="0"/>
            </a:endParaRPr>
          </a:p>
        </p:txBody>
      </p:sp>
      <p:sp>
        <p:nvSpPr>
          <p:cNvPr id="10" name="TextBox 9"/>
          <p:cNvSpPr txBox="1"/>
          <p:nvPr>
            <p:custDataLst>
              <p:tags r:id="rId2"/>
            </p:custDataLst>
          </p:nvPr>
        </p:nvSpPr>
        <p:spPr>
          <a:xfrm>
            <a:off x="2298700" y="1685925"/>
            <a:ext cx="8064647" cy="2377574"/>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350" b="0" i="0" dirty="0">
                <a:effectLst/>
                <a:latin typeface="Corbel" panose="020B0503020204020204" pitchFamily="34" charset="0"/>
              </a:rPr>
              <a:t>Ellah Lakes Plc is launching a N235 billion Offer for Subscription by issuing 18.8 billion ordinary shares at N12.50 each to fund strategic acquisitions and upgrade processing facilities. The application list for the Offer opened on Monday, 10 November 2025, and will close on Friday, 5 December 2025.</a:t>
            </a:r>
          </a:p>
          <a:p>
            <a:pPr marL="285750" indent="-285750" algn="just">
              <a:buFont typeface="Wingdings" panose="05000000000000000000" pitchFamily="2" charset="2"/>
              <a:buChar char="q"/>
            </a:pPr>
            <a:endParaRPr lang="en-US" altLang="en-US" sz="1350" dirty="0">
              <a:latin typeface="Corbel" panose="020B0503020204020204" pitchFamily="34" charset="0"/>
            </a:endParaRPr>
          </a:p>
          <a:p>
            <a:pPr marL="285750" indent="-285750" algn="just">
              <a:buFont typeface="Wingdings" panose="05000000000000000000" pitchFamily="2" charset="2"/>
              <a:buChar char="q"/>
            </a:pPr>
            <a:r>
              <a:rPr lang="en-US" altLang="en-US" sz="1350" b="0" i="0" dirty="0">
                <a:effectLst/>
                <a:latin typeface="Corbel" panose="020B0503020204020204" pitchFamily="34" charset="0"/>
              </a:rPr>
              <a:t>The capital will be used to integrate newly acquired assets and enhance operational efficiency in palm oil and cassava processing, aiming for immediate financial and operational scale.</a:t>
            </a:r>
          </a:p>
          <a:p>
            <a:pPr marL="285750" indent="-285750" algn="just">
              <a:buFont typeface="Wingdings" panose="05000000000000000000" pitchFamily="2" charset="2"/>
              <a:buChar char="q"/>
            </a:pPr>
            <a:endParaRPr lang="en-US" altLang="en-US" sz="1350" dirty="0">
              <a:latin typeface="Corbel" panose="020B0503020204020204" pitchFamily="34" charset="0"/>
            </a:endParaRPr>
          </a:p>
          <a:p>
            <a:pPr marL="285750" indent="-285750" algn="just">
              <a:buFont typeface="Wingdings" panose="05000000000000000000" pitchFamily="2" charset="2"/>
              <a:buChar char="q"/>
            </a:pPr>
            <a:r>
              <a:rPr lang="en-US" altLang="en-US" sz="1350" b="0" i="0" dirty="0">
                <a:effectLst/>
                <a:latin typeface="Corbel" panose="020B0503020204020204" pitchFamily="34" charset="0"/>
              </a:rPr>
              <a:t>“We are inviting investors to </a:t>
            </a:r>
            <a:r>
              <a:rPr lang="en-US" altLang="en-US" sz="1350" b="0" i="0" dirty="0" err="1">
                <a:effectLst/>
                <a:latin typeface="Corbel" panose="020B0503020204020204" pitchFamily="34" charset="0"/>
              </a:rPr>
              <a:t>capitalise</a:t>
            </a:r>
            <a:r>
              <a:rPr lang="en-US" altLang="en-US" sz="1350" b="0" i="0" dirty="0">
                <a:effectLst/>
                <a:latin typeface="Corbel" panose="020B0503020204020204" pitchFamily="34" charset="0"/>
              </a:rPr>
              <a:t> on a clear trajectory of growth, one that is built on over 30,000 hectares of resilient, diversified assets and robust processing capacity. The N235 billion equity expansion represents a capital phase that will transition Ellah Lakes from foundation building to full-scale market expansion”, the Ellah Lakes CEO said.</a:t>
            </a:r>
            <a:endParaRPr lang="en-US" altLang="en-US" sz="1350" dirty="0">
              <a:latin typeface="Corbel" panose="020B0503020204020204" pitchFamily="34" charset="0"/>
            </a:endParaRPr>
          </a:p>
        </p:txBody>
      </p:sp>
      <p:sp>
        <p:nvSpPr>
          <p:cNvPr id="6" name="Rectangle 5">
            <a:extLst>
              <a:ext uri="{FF2B5EF4-FFF2-40B4-BE49-F238E27FC236}">
                <a16:creationId xmlns:a16="http://schemas.microsoft.com/office/drawing/2014/main" id="{7366D8E5-6CE0-1BD7-1E6D-C17F5BA23579}"/>
              </a:ext>
            </a:extLst>
          </p:cNvPr>
          <p:cNvSpPr/>
          <p:nvPr>
            <p:custDataLst>
              <p:tags r:id="rId3"/>
            </p:custDataLst>
          </p:nvPr>
        </p:nvSpPr>
        <p:spPr>
          <a:xfrm>
            <a:off x="232666" y="4262138"/>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SEC, FMBN unveil sharia-compliant home financing scheme targeting 28 million housing deficit</a:t>
            </a:r>
            <a:endParaRPr lang="en-GB" altLang="en-US" sz="1600" b="1" dirty="0">
              <a:solidFill>
                <a:srgbClr val="212529"/>
              </a:solidFill>
              <a:latin typeface="Corbel" panose="020B0503020204020204" pitchFamily="34" charset="0"/>
            </a:endParaRPr>
          </a:p>
        </p:txBody>
      </p:sp>
      <p:sp>
        <p:nvSpPr>
          <p:cNvPr id="7" name="TextBox 6">
            <a:extLst>
              <a:ext uri="{FF2B5EF4-FFF2-40B4-BE49-F238E27FC236}">
                <a16:creationId xmlns:a16="http://schemas.microsoft.com/office/drawing/2014/main" id="{83319B40-E8C5-EC2D-6E99-BF0115F1CF8B}"/>
              </a:ext>
            </a:extLst>
          </p:cNvPr>
          <p:cNvSpPr txBox="1"/>
          <p:nvPr>
            <p:custDataLst>
              <p:tags r:id="rId4"/>
            </p:custDataLst>
          </p:nvPr>
        </p:nvSpPr>
        <p:spPr>
          <a:xfrm>
            <a:off x="2298700" y="4691054"/>
            <a:ext cx="8064647" cy="2169825"/>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350" b="0" i="0" dirty="0">
                <a:effectLst/>
                <a:latin typeface="Corbel" panose="020B0503020204020204" pitchFamily="34" charset="0"/>
              </a:rPr>
              <a:t>The Securities and Exchange Commission (SEC) and the Federal Mortgage Bank of Nigeria (FMBN) have announced a strategic collaboration to develop a comprehensive Non-Interest Mortgage (NIM) scheme with a target to plug 28 million housing deficit.</a:t>
            </a:r>
          </a:p>
          <a:p>
            <a:pPr marL="285750" indent="-285750" algn="just">
              <a:buFont typeface="Wingdings" panose="05000000000000000000" pitchFamily="2" charset="2"/>
              <a:buChar char="q"/>
            </a:pPr>
            <a:endParaRPr lang="en-US" altLang="en-US" sz="1350" b="0" i="0" dirty="0">
              <a:effectLst/>
              <a:latin typeface="Corbel" panose="020B0503020204020204" pitchFamily="34" charset="0"/>
            </a:endParaRPr>
          </a:p>
          <a:p>
            <a:pPr marL="285750" indent="-285750" algn="just">
              <a:buFont typeface="Wingdings" panose="05000000000000000000" pitchFamily="2" charset="2"/>
              <a:buChar char="q"/>
            </a:pPr>
            <a:r>
              <a:rPr lang="en-US" altLang="en-US" sz="1350" b="0" i="0" dirty="0">
                <a:effectLst/>
                <a:latin typeface="Corbel" panose="020B0503020204020204" pitchFamily="34" charset="0"/>
              </a:rPr>
              <a:t>The initiative, unveiled on Friday at a high-level meeting in Abuja, is designed to provide millions of Nigerians, particularly those excluded from conventional interest-based mortgages, access to homeownership through ethical, Sharia-compliant financing structures.</a:t>
            </a:r>
          </a:p>
          <a:p>
            <a:pPr marL="285750" indent="-285750" algn="just">
              <a:buFont typeface="Wingdings" panose="05000000000000000000" pitchFamily="2" charset="2"/>
              <a:buChar char="q"/>
            </a:pPr>
            <a:endParaRPr lang="en-US" altLang="en-US" sz="1350" dirty="0">
              <a:latin typeface="Corbel" panose="020B0503020204020204" pitchFamily="34" charset="0"/>
            </a:endParaRPr>
          </a:p>
          <a:p>
            <a:pPr marL="285750" indent="-285750" algn="just">
              <a:buFont typeface="Wingdings" panose="05000000000000000000" pitchFamily="2" charset="2"/>
              <a:buChar char="q"/>
            </a:pPr>
            <a:r>
              <a:rPr lang="en-US" altLang="en-US" sz="1350" b="0" i="0" dirty="0">
                <a:effectLst/>
                <a:latin typeface="Corbel" panose="020B0503020204020204" pitchFamily="34" charset="0"/>
              </a:rPr>
              <a:t>The models under consideration include: </a:t>
            </a:r>
            <a:r>
              <a:rPr lang="en-US" altLang="en-US" sz="1350" b="0" i="0" dirty="0" err="1">
                <a:effectLst/>
                <a:latin typeface="Corbel" panose="020B0503020204020204" pitchFamily="34" charset="0"/>
              </a:rPr>
              <a:t>Musharakah</a:t>
            </a:r>
            <a:r>
              <a:rPr lang="en-US" altLang="en-US" sz="1350" b="0" i="0" dirty="0">
                <a:effectLst/>
                <a:latin typeface="Corbel" panose="020B0503020204020204" pitchFamily="34" charset="0"/>
              </a:rPr>
              <a:t> (Diminishing Partnership), </a:t>
            </a:r>
            <a:r>
              <a:rPr lang="en-US" altLang="en-US" sz="1350" b="0" i="0" dirty="0" err="1">
                <a:effectLst/>
                <a:latin typeface="Corbel" panose="020B0503020204020204" pitchFamily="34" charset="0"/>
              </a:rPr>
              <a:t>Ijara</a:t>
            </a:r>
            <a:r>
              <a:rPr lang="en-US" altLang="en-US" sz="1350" b="0" i="0" dirty="0">
                <a:effectLst/>
                <a:latin typeface="Corbel" panose="020B0503020204020204" pitchFamily="34" charset="0"/>
              </a:rPr>
              <a:t> (Lease-to-Own), and Murabaha (Cost-Plus Sale) Sukuk instruments. </a:t>
            </a:r>
          </a:p>
        </p:txBody>
      </p:sp>
      <p:pic>
        <p:nvPicPr>
          <p:cNvPr id="2050" name="Picture 2" descr="Ellah Lakes Plc (@ellahlakesplc) / Posts / X">
            <a:extLst>
              <a:ext uri="{FF2B5EF4-FFF2-40B4-BE49-F238E27FC236}">
                <a16:creationId xmlns:a16="http://schemas.microsoft.com/office/drawing/2014/main" id="{2D28BAAD-6103-2B47-8A60-A499F5ECB1A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000" t="24000" r="4000" b="26000"/>
          <a:stretch>
            <a:fillRect/>
          </a:stretch>
        </p:blipFill>
        <p:spPr bwMode="auto">
          <a:xfrm>
            <a:off x="176386" y="2350092"/>
            <a:ext cx="2019712" cy="10976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MBN disburses N394.6bn to ...">
            <a:extLst>
              <a:ext uri="{FF2B5EF4-FFF2-40B4-BE49-F238E27FC236}">
                <a16:creationId xmlns:a16="http://schemas.microsoft.com/office/drawing/2014/main" id="{85F6CBE4-275E-B4C3-F900-DBCA004313A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6768"/>
          <a:stretch>
            <a:fillRect/>
          </a:stretch>
        </p:blipFill>
        <p:spPr bwMode="auto">
          <a:xfrm>
            <a:off x="248326" y="5215358"/>
            <a:ext cx="1885536" cy="7758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4186237562"/>
              </p:ext>
            </p:extLst>
          </p:nvPr>
        </p:nvGraphicFramePr>
        <p:xfrm>
          <a:off x="6271020" y="4832125"/>
          <a:ext cx="4142408" cy="255537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45444" y="1749165"/>
            <a:ext cx="6320456" cy="1477328"/>
          </a:xfrm>
          <a:prstGeom prst="rect">
            <a:avLst/>
          </a:prstGeom>
          <a:noFill/>
        </p:spPr>
        <p:txBody>
          <a:bodyPr wrap="square">
            <a:spAutoFit/>
          </a:bodyPr>
          <a:lstStyle/>
          <a:p>
            <a:pPr marL="285750" indent="-285750" algn="just">
              <a:buFont typeface="Wingdings" panose="05000000000000000000" pitchFamily="2" charset="2"/>
              <a:buChar char="Ø"/>
              <a:tabLst>
                <a:tab pos="2692400" algn="l"/>
              </a:tabLst>
            </a:pPr>
            <a:r>
              <a:rPr lang="en-GB" b="0" i="0" dirty="0">
                <a:effectLst/>
                <a:latin typeface="Corbel" panose="020B0503020204020204" pitchFamily="34" charset="0"/>
              </a:rPr>
              <a:t>Market Capitalisation: 	</a:t>
            </a:r>
            <a:r>
              <a:rPr lang="en-US" b="1" i="0" strike="dblStrike" dirty="0">
                <a:effectLst/>
                <a:latin typeface="Corbel" panose="020B0503020204020204" pitchFamily="34" charset="0"/>
              </a:rPr>
              <a:t>N</a:t>
            </a:r>
            <a:r>
              <a:rPr lang="en-US" b="1" dirty="0">
                <a:latin typeface="Corbel" panose="020B0503020204020204" pitchFamily="34" charset="0"/>
              </a:rPr>
              <a:t>156.425</a:t>
            </a:r>
            <a:r>
              <a:rPr lang="en-US" dirty="0">
                <a:latin typeface="Corbel" panose="020B0503020204020204" pitchFamily="34" charset="0"/>
              </a:rPr>
              <a:t> </a:t>
            </a:r>
            <a:r>
              <a:rPr lang="en-US" b="1" dirty="0" err="1">
                <a:latin typeface="Corbel" panose="020B0503020204020204" pitchFamily="34" charset="0"/>
              </a:rPr>
              <a:t>trn</a:t>
            </a:r>
            <a:r>
              <a:rPr lang="en-US" dirty="0">
                <a:latin typeface="Corbel" panose="020B0503020204020204" pitchFamily="34" charset="0"/>
              </a:rPr>
              <a:t> </a:t>
            </a:r>
            <a:r>
              <a:rPr lang="en-GB" b="1" i="0" dirty="0">
                <a:effectLst/>
                <a:latin typeface="Corbel" panose="020B0503020204020204" pitchFamily="34" charset="0"/>
              </a:rPr>
              <a:t>(</a:t>
            </a:r>
            <a:r>
              <a:rPr lang="en-US" dirty="0">
                <a:solidFill>
                  <a:srgbClr val="00B050"/>
                </a:solidFill>
                <a:latin typeface="Corbel" panose="020B0503020204020204" pitchFamily="34" charset="0"/>
                <a:sym typeface="Wingdings 3" panose="05040102010807070707" pitchFamily="18" charset="2"/>
              </a:rPr>
              <a:t></a:t>
            </a:r>
            <a:r>
              <a:rPr lang="en-US" b="1" dirty="0">
                <a:solidFill>
                  <a:schemeClr val="tx1"/>
                </a:solidFill>
                <a:effectLst/>
                <a:latin typeface="Corbel" panose="020B0503020204020204" pitchFamily="34" charset="0"/>
                <a:sym typeface="Wingdings 3" panose="05040102010807070707" pitchFamily="18" charset="2"/>
              </a:rPr>
              <a:t> 64.67</a:t>
            </a:r>
            <a:r>
              <a:rPr lang="en-US" b="1" dirty="0">
                <a:latin typeface="Corbel" panose="020B0503020204020204" pitchFamily="34" charset="0"/>
                <a:sym typeface="Wingdings 3" panose="05040102010807070707" pitchFamily="18" charset="2"/>
              </a:rPr>
              <a:t>%</a:t>
            </a:r>
            <a:r>
              <a:rPr lang="en-GB" b="1" dirty="0">
                <a:latin typeface="Corbel" panose="020B0503020204020204" pitchFamily="34" charset="0"/>
              </a:rPr>
              <a:t> </a:t>
            </a:r>
            <a:r>
              <a:rPr lang="en-GB" b="0" i="0" dirty="0">
                <a:effectLst/>
                <a:latin typeface="Corbel" panose="020B0503020204020204" pitchFamily="34" charset="0"/>
              </a:rPr>
              <a:t>W-o-W)</a:t>
            </a:r>
          </a:p>
          <a:p>
            <a:pPr marL="285750" indent="-285750" algn="just">
              <a:buFont typeface="Wingdings" panose="05000000000000000000" pitchFamily="2" charset="2"/>
              <a:buChar char="Ø"/>
              <a:tabLst>
                <a:tab pos="2682875" algn="l"/>
              </a:tabLst>
            </a:pPr>
            <a:r>
              <a:rPr lang="en-GB" dirty="0">
                <a:latin typeface="Corbel" panose="020B0503020204020204" pitchFamily="34" charset="0"/>
              </a:rPr>
              <a:t>All Share Index:	</a:t>
            </a:r>
            <a:r>
              <a:rPr lang="en-US" b="1" dirty="0">
                <a:latin typeface="Corbel" panose="020B0503020204020204" pitchFamily="34" charset="0"/>
              </a:rPr>
              <a:t> 147,013.59</a:t>
            </a:r>
            <a:r>
              <a:rPr lang="en-GB" b="1" dirty="0">
                <a:latin typeface="Corbel" panose="020B0503020204020204" pitchFamily="34" charset="0"/>
              </a:rPr>
              <a:t> (</a:t>
            </a:r>
            <a:r>
              <a:rPr lang="en-US" b="1" dirty="0">
                <a:solidFill>
                  <a:srgbClr val="FF0000"/>
                </a:solidFill>
                <a:latin typeface="Corbel" panose="020B0503020204020204" pitchFamily="34" charset="0"/>
                <a:sym typeface="Wingdings 3" panose="05040102010807070707" pitchFamily="18" charset="2"/>
              </a:rPr>
              <a:t></a:t>
            </a:r>
            <a:r>
              <a:rPr lang="en-US" sz="1800" dirty="0">
                <a:solidFill>
                  <a:srgbClr val="00B050"/>
                </a:solidFill>
                <a:latin typeface="Corbel" panose="020B0503020204020204" pitchFamily="34" charset="0"/>
                <a:sym typeface="Wingdings 3" panose="05040102010807070707" pitchFamily="18" charset="2"/>
              </a:rPr>
              <a:t> </a:t>
            </a:r>
            <a:r>
              <a:rPr lang="en-US" sz="1800" b="1" dirty="0">
                <a:latin typeface="Corbel" panose="020B0503020204020204" pitchFamily="34" charset="0"/>
                <a:sym typeface="Wingdings 3" panose="05040102010807070707" pitchFamily="18" charset="2"/>
              </a:rPr>
              <a:t>1.68%</a:t>
            </a:r>
            <a:r>
              <a:rPr lang="en-US" sz="1800" dirty="0">
                <a:latin typeface="Corbel" panose="020B0503020204020204" pitchFamily="34" charset="0"/>
                <a:sym typeface="Wingdings 3" panose="05040102010807070707" pitchFamily="18" charset="2"/>
              </a:rPr>
              <a:t> W-o-W</a:t>
            </a:r>
            <a:r>
              <a:rPr lang="en-GB" dirty="0">
                <a:latin typeface="Corbel" panose="020B0503020204020204" pitchFamily="34" charset="0"/>
              </a:rPr>
              <a:t>)</a:t>
            </a:r>
          </a:p>
          <a:p>
            <a:pPr marL="285750" indent="-285750" algn="just">
              <a:buFont typeface="Wingdings" panose="05000000000000000000" pitchFamily="2" charset="2"/>
              <a:buChar char="Ø"/>
              <a:tabLst>
                <a:tab pos="2682875" algn="l"/>
              </a:tabLst>
            </a:pPr>
            <a:r>
              <a:rPr lang="en-GB" dirty="0">
                <a:latin typeface="Corbel" panose="020B0503020204020204" pitchFamily="34" charset="0"/>
              </a:rPr>
              <a:t>Year-to-Date	</a:t>
            </a:r>
            <a:r>
              <a:rPr lang="en-US" b="1" dirty="0">
                <a:latin typeface="Corbel" panose="020B0503020204020204" pitchFamily="34" charset="0"/>
              </a:rPr>
              <a:t>42</a:t>
            </a:r>
            <a:r>
              <a:rPr lang="en-US" altLang="en-GB" b="1" dirty="0">
                <a:latin typeface="Corbel" panose="020B0503020204020204" pitchFamily="34" charset="0"/>
              </a:rPr>
              <a:t>.83</a:t>
            </a:r>
            <a:r>
              <a:rPr lang="en-GB" b="1" dirty="0">
                <a:latin typeface="Corbel" panose="020B0503020204020204" pitchFamily="34" charset="0"/>
              </a:rPr>
              <a:t>% </a:t>
            </a:r>
            <a:r>
              <a:rPr lang="en-GB" b="1" dirty="0">
                <a:latin typeface="Corbel" panose="020B0503020204020204" pitchFamily="34" charset="0"/>
                <a:sym typeface="Wingdings 3" panose="05040102010807070707" pitchFamily="18" charset="2"/>
              </a:rPr>
              <a:t>(</a:t>
            </a:r>
            <a:r>
              <a:rPr lang="en-US" dirty="0">
                <a:solidFill>
                  <a:srgbClr val="00B050"/>
                </a:solidFill>
                <a:latin typeface="Corbel" panose="020B0503020204020204" pitchFamily="34" charset="0"/>
                <a:sym typeface="Wingdings 3" panose="05040102010807070707" pitchFamily="18" charset="2"/>
              </a:rPr>
              <a:t></a:t>
            </a:r>
            <a:r>
              <a:rPr lang="en-US" sz="1800" b="1" dirty="0">
                <a:effectLst/>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56</a:t>
            </a:r>
            <a:r>
              <a:rPr lang="en-US" b="1" dirty="0">
                <a:solidFill>
                  <a:srgbClr val="000000"/>
                </a:solidFill>
                <a:latin typeface="Corbel" panose="020B0503020204020204" pitchFamily="34" charset="0"/>
                <a:sym typeface="Wingdings 3" panose="05040102010807070707" pitchFamily="18" charset="2"/>
              </a:rPr>
              <a:t> bps</a:t>
            </a:r>
            <a:r>
              <a:rPr lang="en-US" dirty="0">
                <a:latin typeface="Corbel" panose="020B0503020204020204" pitchFamily="34" charset="0"/>
              </a:rPr>
              <a:t> </a:t>
            </a:r>
            <a:r>
              <a:rPr lang="en-US" sz="1800" dirty="0">
                <a:effectLst/>
                <a:latin typeface="Corbel" panose="020B0503020204020204" pitchFamily="34" charset="0"/>
                <a:sym typeface="Wingdings 3" panose="05040102010807070707" pitchFamily="18" charset="2"/>
              </a:rPr>
              <a:t> </a:t>
            </a:r>
            <a:r>
              <a:rPr lang="en-US" dirty="0">
                <a:latin typeface="Corbel" panose="020B0503020204020204" pitchFamily="34" charset="0"/>
                <a:sym typeface="Wingdings 3" panose="05040102010807070707" pitchFamily="18" charset="2"/>
              </a:rPr>
              <a:t>W-o-W</a:t>
            </a:r>
            <a:r>
              <a:rPr lang="en-US" b="1" dirty="0">
                <a:latin typeface="Corbel" panose="020B0503020204020204" pitchFamily="34" charset="0"/>
                <a:sym typeface="Wingdings 3" panose="05040102010807070707" pitchFamily="18" charset="2"/>
              </a:rPr>
              <a:t>)</a:t>
            </a:r>
            <a:endParaRPr lang="en-US" sz="1800" b="1" dirty="0">
              <a:solidFill>
                <a:srgbClr val="00B050"/>
              </a:solidFill>
              <a:latin typeface="Corbel" panose="020B0503020204020204" pitchFamily="34" charset="0"/>
              <a:sym typeface="Wingdings 3" panose="05040102010807070707" pitchFamily="18" charset="2"/>
            </a:endParaRPr>
          </a:p>
          <a:p>
            <a:pPr marL="285750" indent="-285750" algn="just">
              <a:buFont typeface="Wingdings" panose="05000000000000000000" pitchFamily="2" charset="2"/>
              <a:buChar char="Ø"/>
              <a:tabLst>
                <a:tab pos="2682875" algn="l"/>
              </a:tabLst>
            </a:pPr>
            <a:r>
              <a:rPr lang="en-US" dirty="0">
                <a:latin typeface="Corbel" panose="020B0503020204020204" pitchFamily="34" charset="0"/>
                <a:sym typeface="Wingdings 3" panose="05040102010807070707" pitchFamily="18" charset="2"/>
              </a:rPr>
              <a:t>Total Turnover (Trades):	</a:t>
            </a:r>
            <a:r>
              <a:rPr lang="en-US" b="1" dirty="0">
                <a:latin typeface="Corbel" panose="020B0503020204020204" pitchFamily="34" charset="0"/>
                <a:sym typeface="Wingdings 3" panose="05040102010807070707" pitchFamily="18" charset="2"/>
              </a:rPr>
              <a:t>7.325 </a:t>
            </a:r>
            <a:r>
              <a:rPr lang="en-US" b="1" dirty="0">
                <a:solidFill>
                  <a:srgbClr val="000000"/>
                </a:solidFill>
                <a:latin typeface="Corbel" panose="020B0503020204020204" pitchFamily="34" charset="0"/>
                <a:sym typeface="Wingdings 3" panose="05040102010807070707" pitchFamily="18" charset="2"/>
              </a:rPr>
              <a:t>bn </a:t>
            </a:r>
            <a:r>
              <a:rPr lang="en-US" dirty="0">
                <a:latin typeface="Corbel" panose="020B0503020204020204" pitchFamily="34" charset="0"/>
                <a:sym typeface="Wingdings 3" panose="05040102010807070707" pitchFamily="18" charset="2"/>
              </a:rPr>
              <a:t>(</a:t>
            </a:r>
            <a:r>
              <a:rPr lang="en-US" dirty="0">
                <a:solidFill>
                  <a:srgbClr val="00B050"/>
                </a:solidFill>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102.41</a:t>
            </a:r>
            <a:r>
              <a:rPr lang="en-US" sz="1800" b="1" i="0" u="none" strike="noStrike" dirty="0">
                <a:solidFill>
                  <a:srgbClr val="000000"/>
                </a:solidFill>
                <a:effectLst/>
                <a:latin typeface="Corbel" panose="020B0503020204020204" pitchFamily="34" charset="0"/>
              </a:rPr>
              <a:t>%</a:t>
            </a:r>
            <a:r>
              <a:rPr lang="en-US" sz="1800" b="0" i="0" u="none" strike="noStrike" dirty="0">
                <a:solidFill>
                  <a:srgbClr val="000000"/>
                </a:solidFill>
                <a:effectLst/>
                <a:latin typeface="Corbel" panose="020B0503020204020204" pitchFamily="34" charset="0"/>
              </a:rPr>
              <a:t> </a:t>
            </a:r>
            <a:r>
              <a:rPr lang="en-US" dirty="0">
                <a:latin typeface="Corbel" panose="020B0503020204020204" pitchFamily="34" charset="0"/>
                <a:sym typeface="Wingdings 3" panose="05040102010807070707" pitchFamily="18" charset="2"/>
              </a:rPr>
              <a:t>W-o-W</a:t>
            </a:r>
            <a:r>
              <a:rPr lang="en-US" sz="1800" dirty="0">
                <a:latin typeface="Corbel" panose="020B0503020204020204" pitchFamily="34" charset="0"/>
                <a:sym typeface="Wingdings 3" panose="05040102010807070707" pitchFamily="18" charset="2"/>
              </a:rPr>
              <a:t>)</a:t>
            </a:r>
            <a:endParaRPr lang="en-US" dirty="0">
              <a:latin typeface="Corbel" panose="020B0503020204020204" pitchFamily="34" charset="0"/>
              <a:sym typeface="Wingdings 3" panose="05040102010807070707" pitchFamily="18" charset="2"/>
            </a:endParaRPr>
          </a:p>
          <a:p>
            <a:pPr marL="285750" indent="-285750" algn="just">
              <a:buFont typeface="Wingdings" panose="05000000000000000000" pitchFamily="2" charset="2"/>
              <a:buChar char="Ø"/>
              <a:tabLst>
                <a:tab pos="2682875" algn="l"/>
              </a:tabLst>
            </a:pPr>
            <a:r>
              <a:rPr lang="en-US" sz="1800" dirty="0">
                <a:latin typeface="Corbel" panose="020B0503020204020204" pitchFamily="34" charset="0"/>
                <a:sym typeface="Wingdings 3" panose="05040102010807070707" pitchFamily="18" charset="2"/>
              </a:rPr>
              <a:t>Value of Trades:</a:t>
            </a:r>
            <a:r>
              <a:rPr lang="en-US" dirty="0">
                <a:latin typeface="Corbel" panose="020B0503020204020204" pitchFamily="34" charset="0"/>
                <a:sym typeface="Wingdings 3" panose="05040102010807070707" pitchFamily="18" charset="2"/>
              </a:rPr>
              <a:t> 	</a:t>
            </a:r>
            <a:r>
              <a:rPr lang="en-US" b="1" strike="dblStrike" dirty="0">
                <a:latin typeface="Corbel" panose="020B0503020204020204" pitchFamily="34" charset="0"/>
              </a:rPr>
              <a:t>N</a:t>
            </a:r>
            <a:r>
              <a:rPr lang="en-US" b="1" dirty="0">
                <a:latin typeface="Corbel" panose="020B0503020204020204" pitchFamily="34" charset="0"/>
              </a:rPr>
              <a:t>156.425</a:t>
            </a:r>
            <a:r>
              <a:rPr lang="en-US" b="1" dirty="0">
                <a:latin typeface="Corbel" panose="020B0503020204020204" pitchFamily="34" charset="0"/>
                <a:sym typeface="Wingdings 3" panose="05040102010807070707" pitchFamily="18" charset="2"/>
              </a:rPr>
              <a:t>bn (</a:t>
            </a:r>
            <a:r>
              <a:rPr lang="en-US" dirty="0">
                <a:solidFill>
                  <a:srgbClr val="00B050"/>
                </a:solidFill>
                <a:latin typeface="Corbel" panose="020B0503020204020204" pitchFamily="34" charset="0"/>
                <a:sym typeface="Wingdings 3" panose="05040102010807070707" pitchFamily="18" charset="2"/>
              </a:rPr>
              <a:t> </a:t>
            </a:r>
            <a:r>
              <a:rPr lang="en-US" b="1" dirty="0">
                <a:latin typeface="Corbel" panose="020B0503020204020204" pitchFamily="34" charset="0"/>
              </a:rPr>
              <a:t>44.</a:t>
            </a:r>
            <a:r>
              <a:rPr lang="en-US" b="1" dirty="0">
                <a:effectLst/>
                <a:latin typeface="Corbel" panose="020B0503020204020204" pitchFamily="34" charset="0"/>
                <a:ea typeface="+mn-ea"/>
                <a:cs typeface="+mn-cs"/>
                <a:sym typeface="Wingdings 3" panose="05040102010807070707" pitchFamily="18" charset="2"/>
              </a:rPr>
              <a:t>96</a:t>
            </a:r>
            <a:r>
              <a:rPr lang="en-US" b="1" dirty="0">
                <a:latin typeface="Corbel" panose="020B0503020204020204" pitchFamily="34" charset="0"/>
                <a:sym typeface="Wingdings 3" panose="05040102010807070707" pitchFamily="18" charset="2"/>
              </a:rPr>
              <a:t>% </a:t>
            </a:r>
            <a:r>
              <a:rPr lang="en-US" dirty="0">
                <a:latin typeface="Corbel" panose="020B0503020204020204" pitchFamily="34" charset="0"/>
                <a:sym typeface="Wingdings 3" panose="05040102010807070707" pitchFamily="18" charset="2"/>
              </a:rPr>
              <a:t>W-o-W</a:t>
            </a:r>
            <a:r>
              <a:rPr lang="en-US" b="1" dirty="0">
                <a:latin typeface="Corbel" panose="020B0503020204020204" pitchFamily="34" charset="0"/>
                <a:sym typeface="Wingdings 3" panose="05040102010807070707" pitchFamily="18" charset="2"/>
              </a:rPr>
              <a:t>)</a:t>
            </a:r>
            <a:endParaRPr lang="en-US" sz="1800" dirty="0">
              <a:latin typeface="Corbel" panose="020B0503020204020204" pitchFamily="34" charset="0"/>
              <a:sym typeface="Wingdings 3" panose="05040102010807070707" pitchFamily="18" charset="2"/>
            </a:endParaRPr>
          </a:p>
        </p:txBody>
      </p:sp>
      <p:sp>
        <p:nvSpPr>
          <p:cNvPr id="14" name="Title 1"/>
          <p:cNvSpPr txBox="1"/>
          <p:nvPr/>
        </p:nvSpPr>
        <p:spPr>
          <a:xfrm>
            <a:off x="330053" y="247283"/>
            <a:ext cx="26544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Markets</a:t>
            </a:r>
          </a:p>
        </p:txBody>
      </p:sp>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755984" y="119410"/>
            <a:ext cx="1048894" cy="786670"/>
          </a:xfrm>
          <a:prstGeom prst="rect">
            <a:avLst/>
          </a:prstGeom>
        </p:spPr>
      </p:pic>
      <p:sp>
        <p:nvSpPr>
          <p:cNvPr id="16" name="Rectangle: Rounded Corners 15"/>
          <p:cNvSpPr/>
          <p:nvPr/>
        </p:nvSpPr>
        <p:spPr>
          <a:xfrm>
            <a:off x="337117" y="1010836"/>
            <a:ext cx="1961583"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latin typeface="Corbel" panose="020B0503020204020204" pitchFamily="34" charset="0"/>
              </a:rPr>
              <a:t>Equities Market</a:t>
            </a:r>
          </a:p>
        </p:txBody>
      </p:sp>
      <p:sp>
        <p:nvSpPr>
          <p:cNvPr id="3" name="Rectangle: Rounded Corners 2"/>
          <p:cNvSpPr/>
          <p:nvPr/>
        </p:nvSpPr>
        <p:spPr>
          <a:xfrm>
            <a:off x="245442" y="1357448"/>
            <a:ext cx="7158657" cy="37746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Corbel" panose="020B0503020204020204" pitchFamily="34" charset="0"/>
              </a:rPr>
              <a:t>The Nigerian Equities Market Ended The Week Bearish </a:t>
            </a:r>
          </a:p>
        </p:txBody>
      </p:sp>
      <p:sp>
        <p:nvSpPr>
          <p:cNvPr id="9" name="TextBox 8"/>
          <p:cNvSpPr txBox="1"/>
          <p:nvPr/>
        </p:nvSpPr>
        <p:spPr>
          <a:xfrm>
            <a:off x="258565" y="3971925"/>
            <a:ext cx="6037629" cy="1492716"/>
          </a:xfrm>
          <a:prstGeom prst="rect">
            <a:avLst/>
          </a:prstGeom>
          <a:noFill/>
          <a:ln w="19050">
            <a:solidFill>
              <a:schemeClr val="bg1">
                <a:lumMod val="85000"/>
              </a:schemeClr>
            </a:solidFill>
            <a:prstDash val="sysDash"/>
          </a:ln>
        </p:spPr>
        <p:txBody>
          <a:bodyPr wrap="square" rtlCol="0">
            <a:spAutoFit/>
          </a:bodyPr>
          <a:lstStyle/>
          <a:p>
            <a:pPr algn="just"/>
            <a:r>
              <a:rPr lang="en-US" altLang="en-US" sz="1300" dirty="0">
                <a:solidFill>
                  <a:srgbClr val="202020"/>
                </a:solidFill>
                <a:latin typeface="Corbel" panose="020B0503020204020204" pitchFamily="34" charset="0"/>
              </a:rPr>
              <a:t>The Nigerian secondary bond market concluded the week on a bullish note, driven by sustained investor demand across tenors. The strong demand exerted downward pressure on yields, with the average benchmark yield falling 20 basis points to 15.57%</a:t>
            </a:r>
            <a:r>
              <a:rPr lang="en-GB" altLang="en-US" sz="1300" dirty="0">
                <a:solidFill>
                  <a:srgbClr val="202020"/>
                </a:solidFill>
                <a:latin typeface="Corbel" panose="020B0503020204020204" pitchFamily="34" charset="0"/>
              </a:rPr>
              <a:t>.</a:t>
            </a:r>
          </a:p>
          <a:p>
            <a:pPr algn="just"/>
            <a:r>
              <a:rPr lang="en-GB" altLang="en-US" sz="1300" dirty="0">
                <a:solidFill>
                  <a:srgbClr val="202020"/>
                </a:solidFill>
                <a:latin typeface="Corbel" panose="020B0503020204020204" pitchFamily="34" charset="0"/>
              </a:rPr>
              <a:t> </a:t>
            </a:r>
          </a:p>
          <a:p>
            <a:pPr algn="just"/>
            <a:r>
              <a:rPr lang="en-US" altLang="en-US" sz="1300" dirty="0">
                <a:solidFill>
                  <a:srgbClr val="202020"/>
                </a:solidFill>
                <a:latin typeface="Corbel" panose="020B0503020204020204" pitchFamily="34" charset="0"/>
              </a:rPr>
              <a:t>Similarly, the Nigerian sovereign Eurobond market extended its positive momentum, with the average yield declining 21 basis points week-on-week to 7.77%. This</a:t>
            </a:r>
          </a:p>
          <a:p>
            <a:pPr algn="just"/>
            <a:r>
              <a:rPr lang="en-US" altLang="en-US" sz="1300" dirty="0">
                <a:solidFill>
                  <a:srgbClr val="202020"/>
                </a:solidFill>
                <a:latin typeface="Corbel" panose="020B0503020204020204" pitchFamily="34" charset="0"/>
              </a:rPr>
              <a:t>reflects renewed investor confidence in Nigeria’s external debt.</a:t>
            </a:r>
            <a:endParaRPr lang="en-US" altLang="en-US" sz="1300" b="0" i="0" dirty="0">
              <a:solidFill>
                <a:srgbClr val="202020"/>
              </a:solidFill>
              <a:effectLst/>
              <a:latin typeface="Corbel" panose="020B0503020204020204" pitchFamily="34" charset="0"/>
            </a:endParaRPr>
          </a:p>
        </p:txBody>
      </p:sp>
      <p:sp>
        <p:nvSpPr>
          <p:cNvPr id="10" name="Rectangle: Rounded Corners 9"/>
          <p:cNvSpPr/>
          <p:nvPr/>
        </p:nvSpPr>
        <p:spPr>
          <a:xfrm>
            <a:off x="258565" y="3697678"/>
            <a:ext cx="3635635" cy="24438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orbel" panose="020B0503020204020204" pitchFamily="34" charset="0"/>
              </a:rPr>
              <a:t>Bond Market</a:t>
            </a:r>
          </a:p>
        </p:txBody>
      </p:sp>
      <p:sp>
        <p:nvSpPr>
          <p:cNvPr id="5" name="TextBox 4"/>
          <p:cNvSpPr txBox="1"/>
          <p:nvPr/>
        </p:nvSpPr>
        <p:spPr>
          <a:xfrm>
            <a:off x="279972" y="5832009"/>
            <a:ext cx="6026389" cy="1692771"/>
          </a:xfrm>
          <a:prstGeom prst="rect">
            <a:avLst/>
          </a:prstGeom>
          <a:noFill/>
          <a:ln w="19050">
            <a:solidFill>
              <a:schemeClr val="bg1">
                <a:lumMod val="85000"/>
              </a:schemeClr>
            </a:solidFill>
            <a:prstDash val="sysDash"/>
          </a:ln>
        </p:spPr>
        <p:txBody>
          <a:bodyPr wrap="square" rtlCol="0">
            <a:spAutoFit/>
          </a:bodyPr>
          <a:lstStyle/>
          <a:p>
            <a:pPr algn="just"/>
            <a:r>
              <a:rPr lang="en-US" altLang="en-US" sz="1300" b="0" i="0" dirty="0">
                <a:effectLst/>
                <a:latin typeface="Corbel" panose="020B0503020204020204" pitchFamily="34" charset="0"/>
              </a:rPr>
              <a:t>Momentum in the secondary Treasury Bills market was solid throughout the week as strong demand filtered across maturities. The newly issued 5-Nov bill led the rally, tightening from 15.70% to around 15.30%. This firm buying interest dragged the</a:t>
            </a:r>
          </a:p>
          <a:p>
            <a:pPr algn="just"/>
            <a:r>
              <a:rPr lang="en-US" altLang="en-US" sz="1300" b="0" i="0" dirty="0">
                <a:effectLst/>
                <a:latin typeface="Corbel" panose="020B0503020204020204" pitchFamily="34" charset="0"/>
              </a:rPr>
              <a:t>average NTB yield lower by 44bps to 16.98%.</a:t>
            </a:r>
          </a:p>
          <a:p>
            <a:pPr algn="just"/>
            <a:endParaRPr lang="en-US" altLang="en-US" sz="1300" dirty="0">
              <a:latin typeface="Corbel" panose="020B0503020204020204" pitchFamily="34" charset="0"/>
            </a:endParaRPr>
          </a:p>
          <a:p>
            <a:pPr algn="just"/>
            <a:r>
              <a:rPr lang="en-US" altLang="en-US" sz="1300" b="0" i="0" dirty="0">
                <a:effectLst/>
                <a:latin typeface="Corbel" panose="020B0503020204020204" pitchFamily="34" charset="0"/>
              </a:rPr>
              <a:t>The week’s highlight was the CBN OMO auction, where the CBN sold N2,547.55 bn across the 152-day and 173-day bills. The 152-day </a:t>
            </a:r>
            <a:r>
              <a:rPr lang="en-US" altLang="en-US" sz="1300" b="0" i="0">
                <a:effectLst/>
                <a:latin typeface="Corbel" panose="020B0503020204020204" pitchFamily="34" charset="0"/>
              </a:rPr>
              <a:t>tenor cleared at </a:t>
            </a:r>
            <a:r>
              <a:rPr lang="en-US" altLang="en-US" sz="1300" b="0" i="0" dirty="0">
                <a:effectLst/>
                <a:latin typeface="Corbel" panose="020B0503020204020204" pitchFamily="34" charset="0"/>
              </a:rPr>
              <a:t>N645.15 bn with a stop rate of 20.59%, while the 173-day tenor saw N2,445.40  bn sold at 20.69%.</a:t>
            </a:r>
          </a:p>
        </p:txBody>
      </p:sp>
      <p:sp>
        <p:nvSpPr>
          <p:cNvPr id="7" name="Rectangle: Rounded Corners 6"/>
          <p:cNvSpPr/>
          <p:nvPr/>
        </p:nvSpPr>
        <p:spPr>
          <a:xfrm>
            <a:off x="225083" y="5556343"/>
            <a:ext cx="3635635" cy="24438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orbel" panose="020B0503020204020204" pitchFamily="34" charset="0"/>
              </a:rPr>
              <a:t>NTB and Money Markets</a:t>
            </a:r>
          </a:p>
        </p:txBody>
      </p:sp>
      <p:sp>
        <p:nvSpPr>
          <p:cNvPr id="8" name="Rectangle: Rounded Corners 7"/>
          <p:cNvSpPr/>
          <p:nvPr/>
        </p:nvSpPr>
        <p:spPr>
          <a:xfrm>
            <a:off x="7220761" y="14613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Sectoral Performances</a:t>
            </a:r>
          </a:p>
        </p:txBody>
      </p:sp>
      <p:sp>
        <p:nvSpPr>
          <p:cNvPr id="21" name="Rectangle: Rounded Corners 20"/>
          <p:cNvSpPr/>
          <p:nvPr/>
        </p:nvSpPr>
        <p:spPr>
          <a:xfrm>
            <a:off x="7134816" y="43785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Top Gainers &amp; Decliners</a:t>
            </a:r>
          </a:p>
        </p:txBody>
      </p:sp>
      <p:pic>
        <p:nvPicPr>
          <p:cNvPr id="5122" name="Picture 2" descr="Nestlé Nigeria: Empowering rural women, project moves to South Ea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9532" y="9624248"/>
            <a:ext cx="101439" cy="595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p:nvPr>
            <p:extLst>
              <p:ext uri="{D42A27DB-BD31-4B8C-83A1-F6EECF244321}">
                <p14:modId xmlns:p14="http://schemas.microsoft.com/office/powerpoint/2010/main" val="2057481421"/>
              </p:ext>
            </p:extLst>
          </p:nvPr>
        </p:nvGraphicFramePr>
        <p:xfrm>
          <a:off x="6218369" y="1902597"/>
          <a:ext cx="4419600" cy="2555376"/>
        </p:xfrm>
        <a:graphic>
          <a:graphicData uri="http://schemas.openxmlformats.org/drawingml/2006/chart">
            <c:chart xmlns:c="http://schemas.openxmlformats.org/drawingml/2006/chart" xmlns:r="http://schemas.openxmlformats.org/officeDocument/2006/relationships" r:id="rId7"/>
          </a:graphicData>
        </a:graphic>
      </p:graphicFrame>
      <p:sp>
        <p:nvSpPr>
          <p:cNvPr id="12" name="Rectangle: Rounded Corners 11"/>
          <p:cNvSpPr/>
          <p:nvPr/>
        </p:nvSpPr>
        <p:spPr>
          <a:xfrm>
            <a:off x="337116" y="3286125"/>
            <a:ext cx="3636000"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latin typeface="Corbel" panose="020B0503020204020204" pitchFamily="34" charset="0"/>
              </a:rPr>
              <a:t>Fixed Income Market</a:t>
            </a:r>
          </a:p>
        </p:txBody>
      </p:sp>
      <p:sp>
        <p:nvSpPr>
          <p:cNvPr id="6" name="TextBox 5">
            <a:extLst>
              <a:ext uri="{FF2B5EF4-FFF2-40B4-BE49-F238E27FC236}">
                <a16:creationId xmlns:a16="http://schemas.microsoft.com/office/drawing/2014/main" id="{402FD215-A1EE-7029-6B13-597665F6B94C}"/>
              </a:ext>
            </a:extLst>
          </p:cNvPr>
          <p:cNvSpPr txBox="1"/>
          <p:nvPr/>
        </p:nvSpPr>
        <p:spPr>
          <a:xfrm>
            <a:off x="6418076" y="4793338"/>
            <a:ext cx="716740" cy="276999"/>
          </a:xfrm>
          <a:prstGeom prst="rect">
            <a:avLst/>
          </a:prstGeom>
          <a:noFill/>
        </p:spPr>
        <p:txBody>
          <a:bodyPr wrap="square" rtlCol="0">
            <a:spAutoFit/>
          </a:bodyPr>
          <a:lstStyle/>
          <a:p>
            <a:pPr algn="l"/>
            <a:r>
              <a:rPr lang="en-US" sz="1200" dirty="0">
                <a:latin typeface="Corbel" panose="020B0503020204020204" pitchFamily="34" charset="0"/>
              </a:rPr>
              <a:t>32.30%</a:t>
            </a:r>
          </a:p>
        </p:txBody>
      </p:sp>
      <p:pic>
        <p:nvPicPr>
          <p:cNvPr id="17" name="Picture 4" descr="NCR reports N2.2bn loss">
            <a:extLst>
              <a:ext uri="{FF2B5EF4-FFF2-40B4-BE49-F238E27FC236}">
                <a16:creationId xmlns:a16="http://schemas.microsoft.com/office/drawing/2014/main" id="{73DA96E9-0EBA-D3EA-B33C-F4103EBF368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107" t="36744" r="7013" b="37662"/>
          <a:stretch>
            <a:fillRect/>
          </a:stretch>
        </p:blipFill>
        <p:spPr bwMode="auto">
          <a:xfrm>
            <a:off x="6389424" y="5853877"/>
            <a:ext cx="666052" cy="1984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Uniondiconsaltplc – Pure, Refined and Iodized Edible Salt">
            <a:extLst>
              <a:ext uri="{FF2B5EF4-FFF2-40B4-BE49-F238E27FC236}">
                <a16:creationId xmlns:a16="http://schemas.microsoft.com/office/drawing/2014/main" id="{4992A6FA-DDDC-50B5-06EA-0F7880B363C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71115" y="5165108"/>
            <a:ext cx="291095" cy="5437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ultiverse Mining and Exploration Plc (MULTIV.ng)">
            <a:extLst>
              <a:ext uri="{FF2B5EF4-FFF2-40B4-BE49-F238E27FC236}">
                <a16:creationId xmlns:a16="http://schemas.microsoft.com/office/drawing/2014/main" id="{A98235B9-B796-DE95-33DF-DC293537BFF8}"/>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106" t="19600" r="27504" b="34079"/>
          <a:stretch>
            <a:fillRect/>
          </a:stretch>
        </p:blipFill>
        <p:spPr bwMode="auto">
          <a:xfrm>
            <a:off x="9827295" y="5234014"/>
            <a:ext cx="537975" cy="5613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stin Laz &amp; Company Plc (AUSTIN.ng)">
            <a:extLst>
              <a:ext uri="{FF2B5EF4-FFF2-40B4-BE49-F238E27FC236}">
                <a16:creationId xmlns:a16="http://schemas.microsoft.com/office/drawing/2014/main" id="{AB1536F5-FDBB-00DF-E129-789E28C63C7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37548" r="82271" b="38263"/>
          <a:stretch>
            <a:fillRect/>
          </a:stretch>
        </p:blipFill>
        <p:spPr bwMode="auto">
          <a:xfrm>
            <a:off x="9185017" y="5265959"/>
            <a:ext cx="364616" cy="4974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ampion Breweries Plc (CHAMPB.ng)">
            <a:extLst>
              <a:ext uri="{FF2B5EF4-FFF2-40B4-BE49-F238E27FC236}">
                <a16:creationId xmlns:a16="http://schemas.microsoft.com/office/drawing/2014/main" id="{8E6B4B21-3AA5-3DC2-FF62-1B36C9C1954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85139" y="5890446"/>
            <a:ext cx="323851" cy="3238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SO Savings and Loans Plc (ASOSAV.ng)">
            <a:extLst>
              <a:ext uri="{FF2B5EF4-FFF2-40B4-BE49-F238E27FC236}">
                <a16:creationId xmlns:a16="http://schemas.microsoft.com/office/drawing/2014/main" id="{43078998-BFFE-6A99-5554-A59C50CF34B5}"/>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1200" b="34669"/>
          <a:stretch>
            <a:fillRect/>
          </a:stretch>
        </p:blipFill>
        <p:spPr bwMode="auto">
          <a:xfrm>
            <a:off x="7827424" y="5878309"/>
            <a:ext cx="453514" cy="200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358" cy="7632191"/>
            <a:chOff x="0" y="0"/>
            <a:chExt cx="10692358" cy="7632191"/>
          </a:xfrm>
        </p:grpSpPr>
        <p:pic>
          <p:nvPicPr>
            <p:cNvPr id="3" name="object 3"/>
            <p:cNvPicPr/>
            <p:nvPr/>
          </p:nvPicPr>
          <p:blipFill>
            <a:blip r:embed="rId2" cstate="print"/>
            <a:stretch>
              <a:fillRect/>
            </a:stretch>
          </p:blipFill>
          <p:spPr>
            <a:xfrm>
              <a:off x="0" y="0"/>
              <a:ext cx="10692358" cy="7632191"/>
            </a:xfrm>
            <a:prstGeom prst="rect">
              <a:avLst/>
            </a:prstGeom>
          </p:spPr>
        </p:pic>
        <p:pic>
          <p:nvPicPr>
            <p:cNvPr id="4" name="object 4"/>
            <p:cNvPicPr/>
            <p:nvPr/>
          </p:nvPicPr>
          <p:blipFill>
            <a:blip r:embed="rId3" cstate="print"/>
            <a:stretch>
              <a:fillRect/>
            </a:stretch>
          </p:blipFill>
          <p:spPr>
            <a:xfrm>
              <a:off x="6025895" y="3444621"/>
              <a:ext cx="4069079" cy="749807"/>
            </a:xfrm>
            <a:prstGeom prst="rect">
              <a:avLst/>
            </a:prstGeom>
          </p:spPr>
        </p:pic>
      </p:grpSp>
      <p:sp>
        <p:nvSpPr>
          <p:cNvPr id="5" name="object 5"/>
          <p:cNvSpPr txBox="1"/>
          <p:nvPr/>
        </p:nvSpPr>
        <p:spPr>
          <a:xfrm>
            <a:off x="4715476" y="4697950"/>
            <a:ext cx="2018849" cy="684162"/>
          </a:xfrm>
          <a:prstGeom prst="rect">
            <a:avLst/>
          </a:prstGeom>
        </p:spPr>
        <p:txBody>
          <a:bodyPr vert="horz" wrap="square" lIns="0" tIns="12065" rIns="0" bIns="0" rtlCol="0">
            <a:spAutoFit/>
          </a:bodyPr>
          <a:lstStyle/>
          <a:p>
            <a:pPr marL="12700" algn="r">
              <a:spcBef>
                <a:spcPts val="95"/>
              </a:spcBef>
            </a:pPr>
            <a:r>
              <a:rPr sz="1400" spc="-10" dirty="0">
                <a:solidFill>
                  <a:srgbClr val="FFFFFF"/>
                </a:solidFill>
                <a:latin typeface="Corbel" panose="020B0503020204020204" pitchFamily="34" charset="0"/>
                <a:cs typeface="Calibri" panose="020F0502020204030204"/>
              </a:rPr>
              <a:t>For</a:t>
            </a:r>
            <a:r>
              <a:rPr sz="1400" spc="-70" dirty="0">
                <a:solidFill>
                  <a:srgbClr val="FFFFFF"/>
                </a:solidFill>
                <a:latin typeface="Corbel" panose="020B0503020204020204" pitchFamily="34" charset="0"/>
                <a:cs typeface="Calibri" panose="020F0502020204030204"/>
              </a:rPr>
              <a:t> </a:t>
            </a:r>
            <a:r>
              <a:rPr sz="1400" spc="-10" dirty="0">
                <a:solidFill>
                  <a:srgbClr val="FFFFFF"/>
                </a:solidFill>
                <a:latin typeface="Corbel" panose="020B0503020204020204" pitchFamily="34" charset="0"/>
                <a:cs typeface="Calibri" panose="020F0502020204030204"/>
              </a:rPr>
              <a:t>more</a:t>
            </a:r>
            <a:r>
              <a:rPr sz="1400" spc="-65" dirty="0">
                <a:solidFill>
                  <a:srgbClr val="FFFFFF"/>
                </a:solidFill>
                <a:latin typeface="Corbel" panose="020B0503020204020204" pitchFamily="34" charset="0"/>
                <a:cs typeface="Calibri" panose="020F0502020204030204"/>
              </a:rPr>
              <a:t> </a:t>
            </a:r>
            <a:r>
              <a:rPr sz="1400" spc="-15" dirty="0">
                <a:solidFill>
                  <a:srgbClr val="FFFFFF"/>
                </a:solidFill>
                <a:latin typeface="Corbel" panose="020B0503020204020204" pitchFamily="34" charset="0"/>
                <a:cs typeface="Calibri" panose="020F0502020204030204"/>
              </a:rPr>
              <a:t>info</a:t>
            </a:r>
            <a:r>
              <a:rPr sz="1400" spc="-45" dirty="0">
                <a:solidFill>
                  <a:srgbClr val="FFFFFF"/>
                </a:solidFill>
                <a:latin typeface="Corbel" panose="020B0503020204020204" pitchFamily="34" charset="0"/>
                <a:cs typeface="Calibri" panose="020F0502020204030204"/>
              </a:rPr>
              <a:t> </a:t>
            </a:r>
            <a:r>
              <a:rPr sz="1400" spc="-5" dirty="0">
                <a:solidFill>
                  <a:srgbClr val="FFFFFF"/>
                </a:solidFill>
                <a:latin typeface="Corbel" panose="020B0503020204020204" pitchFamily="34" charset="0"/>
                <a:cs typeface="Calibri" panose="020F0502020204030204"/>
              </a:rPr>
              <a:t>call</a:t>
            </a:r>
            <a:r>
              <a:rPr lang="en-US" sz="1400" spc="-5" dirty="0">
                <a:solidFill>
                  <a:srgbClr val="FFFFFF"/>
                </a:solidFill>
                <a:latin typeface="Corbel" panose="020B0503020204020204" pitchFamily="34" charset="0"/>
                <a:cs typeface="Calibri" panose="020F0502020204030204"/>
              </a:rPr>
              <a:t>: </a:t>
            </a:r>
          </a:p>
          <a:p>
            <a:pPr marL="12700" algn="r">
              <a:spcBef>
                <a:spcPts val="95"/>
              </a:spcBef>
            </a:pPr>
            <a:r>
              <a:rPr lang="en-US" sz="1400" spc="-5" dirty="0">
                <a:solidFill>
                  <a:srgbClr val="FFFFFF"/>
                </a:solidFill>
                <a:latin typeface="Corbel" panose="020B0503020204020204" pitchFamily="34" charset="0"/>
                <a:cs typeface="Calibri" panose="020F0502020204030204"/>
              </a:rPr>
              <a:t>+234 809 999 4372</a:t>
            </a:r>
            <a:endParaRPr lang="en-US" sz="1400" dirty="0">
              <a:latin typeface="Corbel" panose="020B0503020204020204" pitchFamily="34" charset="0"/>
              <a:cs typeface="Calibri" panose="020F0502020204030204"/>
            </a:endParaRPr>
          </a:p>
          <a:p>
            <a:pPr marL="12700">
              <a:lnSpc>
                <a:spcPct val="100000"/>
              </a:lnSpc>
              <a:spcBef>
                <a:spcPts val="95"/>
              </a:spcBef>
            </a:pPr>
            <a:endParaRPr sz="1400" dirty="0">
              <a:latin typeface="Corbel" panose="020B0503020204020204" pitchFamily="34" charset="0"/>
              <a:cs typeface="Calibri" panose="020F0502020204030204"/>
            </a:endParaRPr>
          </a:p>
        </p:txBody>
      </p:sp>
      <p:sp>
        <p:nvSpPr>
          <p:cNvPr id="7" name="object 7"/>
          <p:cNvSpPr txBox="1"/>
          <p:nvPr/>
        </p:nvSpPr>
        <p:spPr>
          <a:xfrm>
            <a:off x="8850858" y="4655111"/>
            <a:ext cx="1841500" cy="289182"/>
          </a:xfrm>
          <a:prstGeom prst="rect">
            <a:avLst/>
          </a:prstGeom>
        </p:spPr>
        <p:txBody>
          <a:bodyPr vert="horz" wrap="square" lIns="0" tIns="12065" rIns="0" bIns="0" rtlCol="0">
            <a:spAutoFit/>
          </a:bodyPr>
          <a:lstStyle/>
          <a:p>
            <a:pPr marL="12700">
              <a:lnSpc>
                <a:spcPct val="100000"/>
              </a:lnSpc>
              <a:spcBef>
                <a:spcPts val="95"/>
              </a:spcBef>
            </a:pPr>
            <a:r>
              <a:rPr b="1" spc="-5" dirty="0">
                <a:solidFill>
                  <a:srgbClr val="FFFFFF"/>
                </a:solidFill>
                <a:latin typeface="Corbel" panose="020B0503020204020204" pitchFamily="34" charset="0"/>
                <a:cs typeface="Calibri" panose="020F0502020204030204"/>
              </a:rPr>
              <a:t>E-mail</a:t>
            </a:r>
            <a:r>
              <a:rPr b="1" spc="-40" dirty="0">
                <a:solidFill>
                  <a:srgbClr val="FFFFFF"/>
                </a:solidFill>
                <a:latin typeface="Corbel" panose="020B0503020204020204" pitchFamily="34" charset="0"/>
                <a:cs typeface="Calibri" panose="020F0502020204030204"/>
              </a:rPr>
              <a:t> </a:t>
            </a:r>
            <a:r>
              <a:rPr b="1" spc="-10" dirty="0">
                <a:solidFill>
                  <a:srgbClr val="FFFFFF"/>
                </a:solidFill>
                <a:latin typeface="Corbel" panose="020B0503020204020204" pitchFamily="34" charset="0"/>
                <a:cs typeface="Calibri" panose="020F0502020204030204"/>
              </a:rPr>
              <a:t>address</a:t>
            </a:r>
            <a:endParaRPr b="1" dirty="0">
              <a:latin typeface="Corbel" panose="020B0503020204020204" pitchFamily="34" charset="0"/>
              <a:cs typeface="Calibri" panose="020F0502020204030204"/>
            </a:endParaRPr>
          </a:p>
        </p:txBody>
      </p:sp>
      <p:sp>
        <p:nvSpPr>
          <p:cNvPr id="8" name="object 8"/>
          <p:cNvSpPr txBox="1"/>
          <p:nvPr/>
        </p:nvSpPr>
        <p:spPr>
          <a:xfrm>
            <a:off x="7548144" y="4995123"/>
            <a:ext cx="2916657" cy="227626"/>
          </a:xfrm>
          <a:prstGeom prst="rect">
            <a:avLst/>
          </a:prstGeom>
        </p:spPr>
        <p:txBody>
          <a:bodyPr vert="horz" wrap="square" lIns="0" tIns="12065" rIns="0" bIns="0" rtlCol="0">
            <a:spAutoFit/>
          </a:bodyPr>
          <a:lstStyle/>
          <a:p>
            <a:pPr marL="12700" algn="r">
              <a:lnSpc>
                <a:spcPct val="100000"/>
              </a:lnSpc>
              <a:spcBef>
                <a:spcPts val="95"/>
              </a:spcBef>
            </a:pPr>
            <a:r>
              <a:rPr lang="en-US" sz="1400" u="sng" spc="-10" dirty="0">
                <a:solidFill>
                  <a:srgbClr val="F49100"/>
                </a:solidFill>
                <a:uFill>
                  <a:solidFill>
                    <a:srgbClr val="F49100"/>
                  </a:solidFill>
                </a:uFill>
                <a:latin typeface="Corbel" panose="020B0503020204020204" pitchFamily="34" charset="0"/>
                <a:cs typeface="Calibri" panose="020F0502020204030204"/>
              </a:rPr>
              <a:t>info@wealthbridge.com.ng</a:t>
            </a:r>
            <a:endParaRPr sz="1400" dirty="0">
              <a:latin typeface="Corbel" panose="020B0503020204020204" pitchFamily="34" charset="0"/>
              <a:cs typeface="Calibri" panose="020F0502020204030204"/>
            </a:endParaRPr>
          </a:p>
        </p:txBody>
      </p:sp>
      <p:sp>
        <p:nvSpPr>
          <p:cNvPr id="9" name="object 9"/>
          <p:cNvSpPr txBox="1"/>
          <p:nvPr/>
        </p:nvSpPr>
        <p:spPr>
          <a:xfrm>
            <a:off x="7404100" y="5817688"/>
            <a:ext cx="2916657" cy="609782"/>
          </a:xfrm>
          <a:prstGeom prst="rect">
            <a:avLst/>
          </a:prstGeom>
        </p:spPr>
        <p:txBody>
          <a:bodyPr vert="horz" wrap="square" lIns="0" tIns="12065" rIns="0" bIns="0" rtlCol="0">
            <a:spAutoFit/>
          </a:bodyPr>
          <a:lstStyle/>
          <a:p>
            <a:pPr marR="5080" algn="r">
              <a:lnSpc>
                <a:spcPct val="100000"/>
              </a:lnSpc>
              <a:spcBef>
                <a:spcPts val="95"/>
              </a:spcBef>
            </a:pPr>
            <a:r>
              <a:rPr sz="1400" spc="-10" dirty="0">
                <a:solidFill>
                  <a:srgbClr val="FFFFFF"/>
                </a:solidFill>
                <a:latin typeface="Corbel" panose="020B0503020204020204" pitchFamily="34" charset="0"/>
                <a:cs typeface="Calibri" panose="020F0502020204030204"/>
              </a:rPr>
              <a:t>Vis</a:t>
            </a:r>
            <a:r>
              <a:rPr sz="1400" spc="-5" dirty="0">
                <a:solidFill>
                  <a:srgbClr val="FFFFFF"/>
                </a:solidFill>
                <a:latin typeface="Corbel" panose="020B0503020204020204" pitchFamily="34" charset="0"/>
                <a:cs typeface="Calibri" panose="020F0502020204030204"/>
              </a:rPr>
              <a:t>it</a:t>
            </a:r>
            <a:r>
              <a:rPr sz="1400" spc="-30" dirty="0">
                <a:solidFill>
                  <a:srgbClr val="FFFFFF"/>
                </a:solidFill>
                <a:latin typeface="Corbel" panose="020B0503020204020204" pitchFamily="34" charset="0"/>
                <a:cs typeface="Calibri" panose="020F0502020204030204"/>
              </a:rPr>
              <a:t> </a:t>
            </a:r>
            <a:r>
              <a:rPr sz="1400" spc="-10" dirty="0">
                <a:solidFill>
                  <a:srgbClr val="FFFFFF"/>
                </a:solidFill>
                <a:latin typeface="Corbel" panose="020B0503020204020204" pitchFamily="34" charset="0"/>
                <a:cs typeface="Calibri" panose="020F0502020204030204"/>
              </a:rPr>
              <a:t>ou</a:t>
            </a:r>
            <a:r>
              <a:rPr sz="1400" spc="-5" dirty="0">
                <a:solidFill>
                  <a:srgbClr val="FFFFFF"/>
                </a:solidFill>
                <a:latin typeface="Corbel" panose="020B0503020204020204" pitchFamily="34" charset="0"/>
                <a:cs typeface="Calibri" panose="020F0502020204030204"/>
              </a:rPr>
              <a:t>r</a:t>
            </a:r>
            <a:r>
              <a:rPr sz="1400" spc="-50" dirty="0">
                <a:solidFill>
                  <a:srgbClr val="FFFFFF"/>
                </a:solidFill>
                <a:latin typeface="Corbel" panose="020B0503020204020204" pitchFamily="34" charset="0"/>
                <a:cs typeface="Calibri" panose="020F0502020204030204"/>
              </a:rPr>
              <a:t> </a:t>
            </a:r>
            <a:r>
              <a:rPr sz="1400" spc="-15" dirty="0">
                <a:solidFill>
                  <a:srgbClr val="FFFFFF"/>
                </a:solidFill>
                <a:latin typeface="Corbel" panose="020B0503020204020204" pitchFamily="34" charset="0"/>
                <a:cs typeface="Calibri" panose="020F0502020204030204"/>
              </a:rPr>
              <a:t>w</a:t>
            </a:r>
            <a:r>
              <a:rPr sz="1400" spc="-5" dirty="0">
                <a:solidFill>
                  <a:srgbClr val="FFFFFF"/>
                </a:solidFill>
                <a:latin typeface="Corbel" panose="020B0503020204020204" pitchFamily="34" charset="0"/>
                <a:cs typeface="Calibri" panose="020F0502020204030204"/>
              </a:rPr>
              <a:t>e</a:t>
            </a:r>
            <a:r>
              <a:rPr sz="1400" spc="-15" dirty="0">
                <a:solidFill>
                  <a:srgbClr val="FFFFFF"/>
                </a:solidFill>
                <a:latin typeface="Corbel" panose="020B0503020204020204" pitchFamily="34" charset="0"/>
                <a:cs typeface="Calibri" panose="020F0502020204030204"/>
              </a:rPr>
              <a:t>b</a:t>
            </a:r>
            <a:r>
              <a:rPr sz="1400" spc="-10" dirty="0">
                <a:solidFill>
                  <a:srgbClr val="FFFFFF"/>
                </a:solidFill>
                <a:latin typeface="Corbel" panose="020B0503020204020204" pitchFamily="34" charset="0"/>
                <a:cs typeface="Calibri" panose="020F0502020204030204"/>
              </a:rPr>
              <a:t>si</a:t>
            </a:r>
            <a:r>
              <a:rPr sz="1400" spc="-25" dirty="0">
                <a:solidFill>
                  <a:srgbClr val="FFFFFF"/>
                </a:solidFill>
                <a:latin typeface="Corbel" panose="020B0503020204020204" pitchFamily="34" charset="0"/>
                <a:cs typeface="Calibri" panose="020F0502020204030204"/>
              </a:rPr>
              <a:t>t</a:t>
            </a:r>
            <a:r>
              <a:rPr sz="1400" spc="-5" dirty="0">
                <a:solidFill>
                  <a:srgbClr val="FFFFFF"/>
                </a:solidFill>
                <a:latin typeface="Corbel" panose="020B0503020204020204" pitchFamily="34" charset="0"/>
                <a:cs typeface="Calibri" panose="020F0502020204030204"/>
              </a:rPr>
              <a:t>e</a:t>
            </a:r>
            <a:endParaRPr lang="en-US" sz="1400" dirty="0">
              <a:latin typeface="Corbel" panose="020B0503020204020204" pitchFamily="34" charset="0"/>
              <a:cs typeface="Calibri" panose="020F0502020204030204"/>
            </a:endParaRPr>
          </a:p>
          <a:p>
            <a:pPr marR="23495" algn="r">
              <a:lnSpc>
                <a:spcPct val="100000"/>
              </a:lnSpc>
              <a:spcBef>
                <a:spcPts val="1305"/>
              </a:spcBef>
            </a:pPr>
            <a:r>
              <a:rPr lang="en-US" sz="1400" u="sng" spc="-15" dirty="0">
                <a:solidFill>
                  <a:srgbClr val="F49100"/>
                </a:solidFill>
                <a:uFill>
                  <a:solidFill>
                    <a:srgbClr val="F49100"/>
                  </a:solidFill>
                </a:uFill>
                <a:latin typeface="Corbel" panose="020B0503020204020204" pitchFamily="34" charset="0"/>
                <a:cs typeface="Calibri" panose="020F0502020204030204"/>
                <a:hlinkClick r:id="rId4"/>
              </a:rPr>
              <a:t>www.wealthbridge.com</a:t>
            </a:r>
            <a:r>
              <a:rPr lang="en-US" sz="1400" u="sng" spc="-15" dirty="0">
                <a:solidFill>
                  <a:srgbClr val="F49100"/>
                </a:solidFill>
                <a:uFill>
                  <a:solidFill>
                    <a:srgbClr val="F49100"/>
                  </a:solidFill>
                </a:uFill>
                <a:latin typeface="Corbel" panose="020B0503020204020204" pitchFamily="34" charset="0"/>
                <a:cs typeface="Calibri" panose="020F0502020204030204"/>
              </a:rPr>
              <a:t>,ng</a:t>
            </a:r>
            <a:endParaRPr lang="en-US" sz="1400" dirty="0">
              <a:latin typeface="Corbel" panose="020B0503020204020204" pitchFamily="34" charset="0"/>
              <a:cs typeface="Calibri" panose="020F0502020204030204"/>
            </a:endParaRPr>
          </a:p>
        </p:txBody>
      </p:sp>
      <p:sp>
        <p:nvSpPr>
          <p:cNvPr id="10" name="object 10"/>
          <p:cNvSpPr txBox="1"/>
          <p:nvPr/>
        </p:nvSpPr>
        <p:spPr>
          <a:xfrm>
            <a:off x="2867029" y="5797054"/>
            <a:ext cx="3927472" cy="964688"/>
          </a:xfrm>
          <a:prstGeom prst="rect">
            <a:avLst/>
          </a:prstGeom>
        </p:spPr>
        <p:txBody>
          <a:bodyPr vert="horz" wrap="square" lIns="0" tIns="12700" rIns="0" bIns="0" rtlCol="0">
            <a:spAutoFit/>
          </a:bodyPr>
          <a:lstStyle/>
          <a:p>
            <a:pPr marL="12700" marR="5080" indent="354965" algn="r">
              <a:lnSpc>
                <a:spcPct val="141000"/>
              </a:lnSpc>
              <a:spcBef>
                <a:spcPts val="100"/>
              </a:spcBef>
            </a:pPr>
            <a:r>
              <a:rPr sz="1600" spc="-10" dirty="0">
                <a:solidFill>
                  <a:srgbClr val="FFFFFF"/>
                </a:solidFill>
                <a:latin typeface="Corbel" panose="020B0503020204020204" pitchFamily="34" charset="0"/>
                <a:cs typeface="Calibri" panose="020F0502020204030204"/>
              </a:rPr>
              <a:t>Vis</a:t>
            </a:r>
            <a:r>
              <a:rPr sz="1600" spc="-5" dirty="0">
                <a:solidFill>
                  <a:srgbClr val="FFFFFF"/>
                </a:solidFill>
                <a:latin typeface="Corbel" panose="020B0503020204020204" pitchFamily="34" charset="0"/>
                <a:cs typeface="Calibri" panose="020F0502020204030204"/>
              </a:rPr>
              <a:t>it</a:t>
            </a:r>
            <a:r>
              <a:rPr sz="1600" spc="-35" dirty="0">
                <a:solidFill>
                  <a:srgbClr val="FFFFFF"/>
                </a:solidFill>
                <a:latin typeface="Corbel" panose="020B0503020204020204" pitchFamily="34" charset="0"/>
                <a:cs typeface="Calibri" panose="020F0502020204030204"/>
              </a:rPr>
              <a:t> </a:t>
            </a:r>
            <a:r>
              <a:rPr sz="1600" spc="-10" dirty="0">
                <a:solidFill>
                  <a:srgbClr val="FFFFFF"/>
                </a:solidFill>
                <a:latin typeface="Corbel" panose="020B0503020204020204" pitchFamily="34" charset="0"/>
                <a:cs typeface="Calibri" panose="020F0502020204030204"/>
              </a:rPr>
              <a:t>u</a:t>
            </a:r>
            <a:r>
              <a:rPr sz="1600" spc="-5" dirty="0">
                <a:solidFill>
                  <a:srgbClr val="FFFFFF"/>
                </a:solidFill>
                <a:latin typeface="Corbel" panose="020B0503020204020204" pitchFamily="34" charset="0"/>
                <a:cs typeface="Calibri" panose="020F0502020204030204"/>
              </a:rPr>
              <a:t>s</a:t>
            </a:r>
            <a:r>
              <a:rPr sz="1600" spc="-45" dirty="0">
                <a:solidFill>
                  <a:srgbClr val="FFFFFF"/>
                </a:solidFill>
                <a:latin typeface="Corbel" panose="020B0503020204020204" pitchFamily="34" charset="0"/>
                <a:cs typeface="Calibri" panose="020F0502020204030204"/>
              </a:rPr>
              <a:t> </a:t>
            </a:r>
            <a:r>
              <a:rPr sz="1600" spc="-15" dirty="0">
                <a:solidFill>
                  <a:srgbClr val="FFFFFF"/>
                </a:solidFill>
                <a:latin typeface="Corbel" panose="020B0503020204020204" pitchFamily="34" charset="0"/>
                <a:cs typeface="Calibri" panose="020F0502020204030204"/>
              </a:rPr>
              <a:t>a</a:t>
            </a:r>
            <a:r>
              <a:rPr sz="1600" spc="-5" dirty="0">
                <a:solidFill>
                  <a:srgbClr val="FFFFFF"/>
                </a:solidFill>
                <a:latin typeface="Corbel" panose="020B0503020204020204" pitchFamily="34" charset="0"/>
                <a:cs typeface="Calibri" panose="020F0502020204030204"/>
              </a:rPr>
              <a:t>t</a:t>
            </a:r>
            <a:r>
              <a:rPr lang="en-US" sz="1600" spc="-5" dirty="0">
                <a:solidFill>
                  <a:srgbClr val="FFFFFF"/>
                </a:solidFill>
                <a:latin typeface="Corbel" panose="020B0503020204020204" pitchFamily="34" charset="0"/>
                <a:cs typeface="Calibri" panose="020F0502020204030204"/>
              </a:rPr>
              <a:t>:</a:t>
            </a:r>
            <a:r>
              <a:rPr sz="1600" spc="-5" dirty="0">
                <a:solidFill>
                  <a:srgbClr val="FFFFFF"/>
                </a:solidFill>
                <a:latin typeface="Corbel" panose="020B0503020204020204" pitchFamily="34" charset="0"/>
                <a:cs typeface="Calibri" panose="020F0502020204030204"/>
              </a:rPr>
              <a:t> </a:t>
            </a:r>
            <a:endParaRPr lang="en-US" sz="1600" spc="-5" dirty="0">
              <a:solidFill>
                <a:srgbClr val="FFFFFF"/>
              </a:solidFill>
              <a:latin typeface="Corbel" panose="020B0503020204020204" pitchFamily="34" charset="0"/>
              <a:cs typeface="Calibri" panose="020F0502020204030204"/>
            </a:endParaRPr>
          </a:p>
          <a:p>
            <a:pPr marL="12700" marR="5080" indent="354965" algn="r">
              <a:lnSpc>
                <a:spcPct val="141000"/>
              </a:lnSpc>
              <a:spcBef>
                <a:spcPts val="100"/>
              </a:spcBef>
            </a:pPr>
            <a:r>
              <a:rPr lang="en-US" sz="1400" spc="-5" dirty="0">
                <a:solidFill>
                  <a:srgbClr val="FFFFFF"/>
                </a:solidFill>
                <a:latin typeface="Corbel" panose="020B0503020204020204" pitchFamily="34" charset="0"/>
                <a:cs typeface="Calibri" panose="020F0502020204030204"/>
              </a:rPr>
              <a:t>21, </a:t>
            </a:r>
            <a:r>
              <a:rPr lang="en-US" sz="1400" spc="-5" dirty="0" err="1">
                <a:solidFill>
                  <a:srgbClr val="FFFFFF"/>
                </a:solidFill>
                <a:latin typeface="Corbel" panose="020B0503020204020204" pitchFamily="34" charset="0"/>
                <a:cs typeface="Calibri" panose="020F0502020204030204"/>
              </a:rPr>
              <a:t>Bourdillon</a:t>
            </a:r>
            <a:r>
              <a:rPr lang="en-US" sz="1400" spc="-5" dirty="0">
                <a:solidFill>
                  <a:srgbClr val="FFFFFF"/>
                </a:solidFill>
                <a:latin typeface="Corbel" panose="020B0503020204020204" pitchFamily="34" charset="0"/>
                <a:cs typeface="Calibri" panose="020F0502020204030204"/>
              </a:rPr>
              <a:t>  Road, Ikoyi, </a:t>
            </a:r>
            <a:r>
              <a:rPr sz="1400" spc="-5" dirty="0">
                <a:solidFill>
                  <a:srgbClr val="FFFFFF"/>
                </a:solidFill>
                <a:latin typeface="Corbel" panose="020B0503020204020204" pitchFamily="34" charset="0"/>
                <a:cs typeface="Calibri" panose="020F0502020204030204"/>
              </a:rPr>
              <a:t>Lagos</a:t>
            </a:r>
            <a:endParaRPr lang="en-GB" sz="1400" spc="-5" dirty="0">
              <a:solidFill>
                <a:srgbClr val="FFFFFF"/>
              </a:solidFill>
              <a:latin typeface="Corbel" panose="020B0503020204020204" pitchFamily="34" charset="0"/>
              <a:cs typeface="Calibri" panose="020F0502020204030204"/>
            </a:endParaRPr>
          </a:p>
          <a:p>
            <a:pPr marL="12700" marR="5080" indent="354965" algn="r">
              <a:lnSpc>
                <a:spcPct val="141000"/>
              </a:lnSpc>
              <a:spcBef>
                <a:spcPts val="100"/>
              </a:spcBef>
            </a:pPr>
            <a:r>
              <a:rPr lang="en-GB" sz="1400" spc="-5" dirty="0">
                <a:solidFill>
                  <a:srgbClr val="FFFFFF"/>
                </a:solidFill>
                <a:latin typeface="Corbel" panose="020B0503020204020204" pitchFamily="34" charset="0"/>
                <a:cs typeface="Calibri" panose="020F0502020204030204"/>
              </a:rPr>
              <a:t>100, Ademola Adetokunbo street, </a:t>
            </a:r>
            <a:r>
              <a:rPr lang="en-GB" sz="1400" spc="-5" dirty="0" err="1">
                <a:solidFill>
                  <a:srgbClr val="FFFFFF"/>
                </a:solidFill>
                <a:latin typeface="Corbel" panose="020B0503020204020204" pitchFamily="34" charset="0"/>
                <a:cs typeface="Calibri" panose="020F0502020204030204"/>
              </a:rPr>
              <a:t>Wuse</a:t>
            </a:r>
            <a:r>
              <a:rPr lang="en-GB" sz="1400" spc="-5" dirty="0">
                <a:solidFill>
                  <a:srgbClr val="FFFFFF"/>
                </a:solidFill>
                <a:latin typeface="Corbel" panose="020B0503020204020204" pitchFamily="34" charset="0"/>
                <a:cs typeface="Calibri" panose="020F0502020204030204"/>
              </a:rPr>
              <a:t> II, Abuja</a:t>
            </a:r>
            <a:endParaRPr lang="en-US" sz="1400" spc="-5" dirty="0">
              <a:solidFill>
                <a:srgbClr val="FFFFFF"/>
              </a:solidFill>
              <a:latin typeface="Corbel" panose="020B0503020204020204" pitchFamily="34" charset="0"/>
              <a:cs typeface="Calibri" panose="020F0502020204030204"/>
            </a:endParaRPr>
          </a:p>
        </p:txBody>
      </p:sp>
      <p:pic>
        <p:nvPicPr>
          <p:cNvPr id="11" name="object 11"/>
          <p:cNvPicPr/>
          <p:nvPr/>
        </p:nvPicPr>
        <p:blipFill>
          <a:blip r:embed="rId5" cstate="print"/>
          <a:stretch>
            <a:fillRect/>
          </a:stretch>
        </p:blipFill>
        <p:spPr>
          <a:xfrm>
            <a:off x="470154" y="892314"/>
            <a:ext cx="3060725" cy="6664439"/>
          </a:xfrm>
          <a:prstGeom prst="rect">
            <a:avLst/>
          </a:prstGeom>
        </p:spPr>
      </p:pic>
      <p:sp>
        <p:nvSpPr>
          <p:cNvPr id="12" name="object 12"/>
          <p:cNvSpPr txBox="1"/>
          <p:nvPr/>
        </p:nvSpPr>
        <p:spPr>
          <a:xfrm>
            <a:off x="10029689" y="7071227"/>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88888"/>
                </a:solidFill>
                <a:latin typeface="Corbel" panose="020B0503020204020204" pitchFamily="34" charset="0"/>
                <a:cs typeface="Calibri" panose="020F0502020204030204"/>
              </a:rPr>
              <a:t>6</a:t>
            </a:r>
            <a:endParaRPr sz="1800">
              <a:latin typeface="Corbel" panose="020B0503020204020204" pitchFamily="34" charset="0"/>
              <a:cs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5482" y="1444198"/>
            <a:ext cx="10380320" cy="4508927"/>
          </a:xfrm>
          <a:prstGeom prst="rect">
            <a:avLst/>
          </a:prstGeom>
          <a:solidFill>
            <a:schemeClr val="bg1">
              <a:lumMod val="9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94863" y="548404"/>
            <a:ext cx="3503673" cy="363736"/>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t>Key Highlights During the Week</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2109803529"/>
              </p:ext>
            </p:extLst>
          </p:nvPr>
        </p:nvGraphicFramePr>
        <p:xfrm>
          <a:off x="155482" y="6497481"/>
          <a:ext cx="10380319" cy="1097280"/>
        </p:xfrm>
        <a:graphic>
          <a:graphicData uri="http://schemas.openxmlformats.org/drawingml/2006/table">
            <a:tbl>
              <a:tblPr firstRow="1" bandRow="1">
                <a:tableStyleId>{5C22544A-7EE6-4342-B048-85BDC9FD1C3A}</a:tableStyleId>
              </a:tblPr>
              <a:tblGrid>
                <a:gridCol w="2186793">
                  <a:extLst>
                    <a:ext uri="{9D8B030D-6E8A-4147-A177-3AD203B41FA5}">
                      <a16:colId xmlns:a16="http://schemas.microsoft.com/office/drawing/2014/main" val="20000"/>
                    </a:ext>
                  </a:extLst>
                </a:gridCol>
                <a:gridCol w="1965334">
                  <a:extLst>
                    <a:ext uri="{9D8B030D-6E8A-4147-A177-3AD203B41FA5}">
                      <a16:colId xmlns:a16="http://schemas.microsoft.com/office/drawing/2014/main" val="20001"/>
                    </a:ext>
                  </a:extLst>
                </a:gridCol>
                <a:gridCol w="2076064">
                  <a:extLst>
                    <a:ext uri="{9D8B030D-6E8A-4147-A177-3AD203B41FA5}">
                      <a16:colId xmlns:a16="http://schemas.microsoft.com/office/drawing/2014/main" val="20002"/>
                    </a:ext>
                  </a:extLst>
                </a:gridCol>
                <a:gridCol w="2076064">
                  <a:extLst>
                    <a:ext uri="{9D8B030D-6E8A-4147-A177-3AD203B41FA5}">
                      <a16:colId xmlns:a16="http://schemas.microsoft.com/office/drawing/2014/main" val="20003"/>
                    </a:ext>
                  </a:extLst>
                </a:gridCol>
                <a:gridCol w="2076064">
                  <a:extLst>
                    <a:ext uri="{9D8B030D-6E8A-4147-A177-3AD203B41FA5}">
                      <a16:colId xmlns:a16="http://schemas.microsoft.com/office/drawing/2014/main" val="20004"/>
                    </a:ext>
                  </a:extLst>
                </a:gridCol>
              </a:tblGrid>
              <a:tr h="370840">
                <a:tc>
                  <a:txBody>
                    <a:bodyPr/>
                    <a:lstStyle/>
                    <a:p>
                      <a:pPr algn="ctr"/>
                      <a:r>
                        <a:rPr lang="en-GB" sz="1500" dirty="0">
                          <a:latin typeface="Corbel" panose="020B0503020204020204" pitchFamily="34" charset="0"/>
                        </a:rPr>
                        <a:t>NAFEM (₦/$)</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Monetary Policy Rate</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Brent Crude oil price ($/Barrel)</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Inflation Rate</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GDP Growth Rate </a:t>
                      </a:r>
                      <a:endParaRPr lang="en-US" sz="1500" dirty="0">
                        <a:latin typeface="Corbel" panose="020B0503020204020204" pitchFamily="34" charset="0"/>
                      </a:endParaRPr>
                    </a:p>
                  </a:txBody>
                  <a:tcPr>
                    <a:solidFill>
                      <a:srgbClr val="002060"/>
                    </a:solidFill>
                  </a:tcPr>
                </a:tc>
                <a:extLst>
                  <a:ext uri="{0D108BD9-81ED-4DB2-BD59-A6C34878D82A}">
                    <a16:rowId xmlns:a16="http://schemas.microsoft.com/office/drawing/2014/main" val="10000"/>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500" b="1" strike="dblStrike" baseline="0" dirty="0">
                          <a:latin typeface="Corbel" panose="020B0503020204020204" pitchFamily="34" charset="0"/>
                        </a:rPr>
                        <a:t>N</a:t>
                      </a:r>
                      <a:r>
                        <a:rPr lang="en-US" sz="1500" b="1" i="0" dirty="0">
                          <a:solidFill>
                            <a:schemeClr val="dk1"/>
                          </a:solidFill>
                          <a:effectLst/>
                          <a:latin typeface="Corbel" panose="020B0503020204020204" pitchFamily="34" charset="0"/>
                          <a:ea typeface="+mn-ea"/>
                          <a:cs typeface="+mn-cs"/>
                        </a:rPr>
                        <a:t>1,441.23</a:t>
                      </a:r>
                      <a:r>
                        <a:rPr lang="en-GB" sz="1500" b="1" dirty="0">
                          <a:latin typeface="Corbel" panose="020B0503020204020204" pitchFamily="34" charset="0"/>
                        </a:rPr>
                        <a:t>/$1</a:t>
                      </a:r>
                    </a:p>
                    <a:p>
                      <a:pPr algn="ctr"/>
                      <a:r>
                        <a:rPr lang="en-GB" sz="1500" dirty="0">
                          <a:latin typeface="Corbel" panose="020B0503020204020204" pitchFamily="34" charset="0"/>
                        </a:rPr>
                        <a:t>(</a:t>
                      </a:r>
                      <a:r>
                        <a:rPr lang="en-US" sz="1500" dirty="0">
                          <a:latin typeface="Corbel" panose="020B0503020204020204" pitchFamily="34" charset="0"/>
                        </a:rPr>
                        <a:t>14</a:t>
                      </a:r>
                      <a:r>
                        <a:rPr lang="en-GB" sz="1500" dirty="0">
                          <a:latin typeface="Corbel" panose="020B0503020204020204" pitchFamily="34" charset="0"/>
                        </a:rPr>
                        <a:t>/11/25)</a:t>
                      </a:r>
                      <a:endParaRPr lang="en-US" sz="1500" dirty="0">
                        <a:latin typeface="Corbel" panose="020B0503020204020204" pitchFamily="34" charset="0"/>
                      </a:endParaRPr>
                    </a:p>
                  </a:txBody>
                  <a:tcPr>
                    <a:solidFill>
                      <a:schemeClr val="bg1"/>
                    </a:solidFill>
                  </a:tcPr>
                </a:tc>
                <a:tc>
                  <a:txBody>
                    <a:bodyPr/>
                    <a:lstStyle/>
                    <a:p>
                      <a:pPr algn="ctr"/>
                      <a:r>
                        <a:rPr lang="en-GB" sz="1500" b="1" dirty="0">
                          <a:latin typeface="Corbel" panose="020B0503020204020204" pitchFamily="34" charset="0"/>
                        </a:rPr>
                        <a:t>27.00%</a:t>
                      </a:r>
                    </a:p>
                    <a:p>
                      <a:pPr algn="ctr"/>
                      <a:r>
                        <a:rPr lang="en-GB" sz="1500" dirty="0">
                          <a:latin typeface="Corbel" panose="020B0503020204020204" pitchFamily="34" charset="0"/>
                        </a:rPr>
                        <a:t>(Sep 2025)</a:t>
                      </a:r>
                      <a:endParaRPr lang="en-US" sz="1500" dirty="0">
                        <a:latin typeface="Corbel" panose="020B0503020204020204" pitchFamily="34" charset="0"/>
                      </a:endParaRPr>
                    </a:p>
                  </a:txBody>
                  <a:tcPr>
                    <a:solidFill>
                      <a:schemeClr val="bg1"/>
                    </a:solidFill>
                  </a:tcPr>
                </a:tc>
                <a:tc>
                  <a:txBody>
                    <a:bodyPr/>
                    <a:lstStyle/>
                    <a:p>
                      <a:pPr algn="ctr"/>
                      <a:r>
                        <a:rPr lang="en-US" sz="1500" b="1" dirty="0">
                          <a:latin typeface="Corbel" panose="020B0503020204020204" pitchFamily="34" charset="0"/>
                        </a:rPr>
                        <a:t>$64.26</a:t>
                      </a:r>
                    </a:p>
                    <a:p>
                      <a:pPr algn="ctr"/>
                      <a:r>
                        <a:rPr lang="en-GB" sz="1500" dirty="0">
                          <a:latin typeface="Corbel" panose="020B0503020204020204" pitchFamily="34" charset="0"/>
                        </a:rPr>
                        <a:t>(</a:t>
                      </a:r>
                      <a:r>
                        <a:rPr lang="en-US" sz="1500" dirty="0">
                          <a:latin typeface="Corbel" panose="020B0503020204020204" pitchFamily="34" charset="0"/>
                        </a:rPr>
                        <a:t>14</a:t>
                      </a:r>
                      <a:r>
                        <a:rPr lang="en-GB" sz="1500" dirty="0">
                          <a:latin typeface="Corbel" panose="020B0503020204020204" pitchFamily="34" charset="0"/>
                        </a:rPr>
                        <a:t>/11/25)</a:t>
                      </a:r>
                      <a:endParaRPr lang="en-US" sz="1500" dirty="0">
                        <a:latin typeface="Corbel" panose="020B0503020204020204" pitchFamily="34" charset="0"/>
                      </a:endParaRPr>
                    </a:p>
                  </a:txBody>
                  <a:tcPr>
                    <a:solidFill>
                      <a:schemeClr val="bg1"/>
                    </a:solidFill>
                  </a:tcPr>
                </a:tc>
                <a:tc>
                  <a:txBody>
                    <a:bodyPr/>
                    <a:lstStyle/>
                    <a:p>
                      <a:pPr algn="ctr"/>
                      <a:r>
                        <a:rPr lang="en-GB" sz="1500" b="1" dirty="0">
                          <a:latin typeface="Corbel" panose="020B0503020204020204" pitchFamily="34" charset="0"/>
                        </a:rPr>
                        <a:t>18.02%</a:t>
                      </a:r>
                    </a:p>
                    <a:p>
                      <a:pPr algn="ctr"/>
                      <a:r>
                        <a:rPr lang="en-GB" sz="1500" b="0" dirty="0">
                          <a:latin typeface="Corbel" panose="020B0503020204020204" pitchFamily="34" charset="0"/>
                        </a:rPr>
                        <a:t>(Sep 2025)</a:t>
                      </a:r>
                    </a:p>
                  </a:txBody>
                  <a:tcPr>
                    <a:solidFill>
                      <a:schemeClr val="bg1"/>
                    </a:solidFill>
                  </a:tcPr>
                </a:tc>
                <a:tc>
                  <a:txBody>
                    <a:bodyPr/>
                    <a:lstStyle/>
                    <a:p>
                      <a:pPr algn="ctr"/>
                      <a:r>
                        <a:rPr lang="en-GB" sz="1500" b="1" dirty="0">
                          <a:latin typeface="Corbel" panose="020B0503020204020204" pitchFamily="34" charset="0"/>
                        </a:rPr>
                        <a:t>4.23%</a:t>
                      </a:r>
                    </a:p>
                    <a:p>
                      <a:pPr algn="ctr"/>
                      <a:r>
                        <a:rPr lang="en-GB" sz="1500" dirty="0">
                          <a:latin typeface="Corbel" panose="020B0503020204020204" pitchFamily="34" charset="0"/>
                        </a:rPr>
                        <a:t>(Q2 2025)</a:t>
                      </a:r>
                      <a:endParaRPr lang="en-US" sz="1500" dirty="0">
                        <a:latin typeface="Corbel" panose="020B0503020204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itle 1"/>
          <p:cNvSpPr txBox="1"/>
          <p:nvPr/>
        </p:nvSpPr>
        <p:spPr>
          <a:xfrm>
            <a:off x="155481" y="228425"/>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NEWS HIGHLIGHTS</a:t>
            </a:r>
          </a:p>
        </p:txBody>
      </p:sp>
      <p:sp>
        <p:nvSpPr>
          <p:cNvPr id="7" name="TextBox 6"/>
          <p:cNvSpPr txBox="1"/>
          <p:nvPr/>
        </p:nvSpPr>
        <p:spPr>
          <a:xfrm>
            <a:off x="1400926" y="985489"/>
            <a:ext cx="2895597" cy="33855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International News</a:t>
            </a:r>
            <a:endParaRPr lang="en-US" dirty="0"/>
          </a:p>
        </p:txBody>
      </p:sp>
      <p:sp>
        <p:nvSpPr>
          <p:cNvPr id="3" name="TextBox 2"/>
          <p:cNvSpPr txBox="1"/>
          <p:nvPr/>
        </p:nvSpPr>
        <p:spPr>
          <a:xfrm>
            <a:off x="278632" y="6044480"/>
            <a:ext cx="3503673" cy="363736"/>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500" dirty="0"/>
              <a:t>Key Macroeconomic Indices</a:t>
            </a:r>
            <a:endParaRPr lang="en-US" sz="1500" dirty="0"/>
          </a:p>
        </p:txBody>
      </p:sp>
      <p:sp>
        <p:nvSpPr>
          <p:cNvPr id="13" name="Rectangle 12"/>
          <p:cNvSpPr/>
          <p:nvPr/>
        </p:nvSpPr>
        <p:spPr>
          <a:xfrm>
            <a:off x="153313" y="1447162"/>
            <a:ext cx="5650587" cy="42780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t">
            <a:spAutoFit/>
          </a:bodyPr>
          <a:lstStyle/>
          <a:p>
            <a:pPr marL="285750" indent="-285750" algn="just">
              <a:spcAft>
                <a:spcPts val="1200"/>
              </a:spcAft>
              <a:buClr>
                <a:schemeClr val="tx2">
                  <a:lumMod val="75000"/>
                </a:schemeClr>
              </a:buClr>
              <a:buFont typeface="Wingdings" panose="05000000000000000000" pitchFamily="2" charset="2"/>
              <a:buChar char="q"/>
            </a:pPr>
            <a:r>
              <a:rPr lang="en-US" sz="1500" b="1" dirty="0">
                <a:solidFill>
                  <a:schemeClr val="tx1"/>
                </a:solidFill>
                <a:latin typeface="Corbel" panose="020B0503020204020204" pitchFamily="34" charset="0"/>
              </a:rPr>
              <a:t>United States: </a:t>
            </a:r>
            <a:r>
              <a:rPr lang="en-US" altLang="en-US" sz="1500" dirty="0">
                <a:solidFill>
                  <a:schemeClr val="tx1"/>
                </a:solidFill>
                <a:latin typeface="Corbel" panose="020B0503020204020204" pitchFamily="34" charset="0"/>
              </a:rPr>
              <a:t>December rate cut odds decline amid cautious Fed commentary</a:t>
            </a:r>
          </a:p>
          <a:p>
            <a:pPr marL="285750" indent="-285750" algn="just">
              <a:spcAft>
                <a:spcPts val="1200"/>
              </a:spcAft>
              <a:buClr>
                <a:schemeClr val="tx2">
                  <a:lumMod val="75000"/>
                </a:schemeClr>
              </a:buClr>
              <a:buFont typeface="Wingdings" panose="05000000000000000000" pitchFamily="2" charset="2"/>
              <a:buChar char="q"/>
            </a:pPr>
            <a:r>
              <a:rPr lang="en-GB" sz="1500" b="1" dirty="0">
                <a:solidFill>
                  <a:srgbClr val="0D0D0D"/>
                </a:solidFill>
                <a:latin typeface="Corbel" panose="020B0503020204020204" pitchFamily="34" charset="0"/>
              </a:rPr>
              <a:t>UK &amp; Eurozone</a:t>
            </a:r>
            <a:r>
              <a:rPr lang="en-US" altLang="en-GB" sz="1500" b="1" dirty="0">
                <a:solidFill>
                  <a:srgbClr val="0D0D0D"/>
                </a:solidFill>
                <a:latin typeface="Corbel" panose="020B0503020204020204" pitchFamily="34" charset="0"/>
              </a:rPr>
              <a:t>: </a:t>
            </a:r>
            <a:r>
              <a:rPr lang="en-US" altLang="en-US" sz="1500" dirty="0">
                <a:solidFill>
                  <a:srgbClr val="0D0D0D"/>
                </a:solidFill>
                <a:latin typeface="Corbel" panose="020B0503020204020204" pitchFamily="34" charset="0"/>
              </a:rPr>
              <a:t>UK labor market weakens, economic growth falters; Eurozone Industrial Production Slows</a:t>
            </a:r>
          </a:p>
          <a:p>
            <a:pPr marL="285750" indent="-285750" algn="just">
              <a:buClr>
                <a:schemeClr val="tx2">
                  <a:lumMod val="75000"/>
                </a:schemeClr>
              </a:buClr>
              <a:buFont typeface="Wingdings" panose="05000000000000000000" pitchFamily="2" charset="2"/>
              <a:buChar char="q"/>
            </a:pPr>
            <a:r>
              <a:rPr lang="en-GB" sz="1500" b="1" dirty="0">
                <a:solidFill>
                  <a:srgbClr val="0D0D0D"/>
                </a:solidFill>
                <a:latin typeface="Corbel" panose="020B0503020204020204" pitchFamily="34" charset="0"/>
              </a:rPr>
              <a:t>China</a:t>
            </a:r>
            <a:r>
              <a:rPr lang="en-GB" sz="1500" dirty="0">
                <a:solidFill>
                  <a:srgbClr val="0D0D0D"/>
                </a:solidFill>
                <a:latin typeface="Corbel" panose="020B0503020204020204" pitchFamily="34" charset="0"/>
              </a:rPr>
              <a:t>: </a:t>
            </a:r>
            <a:r>
              <a:rPr lang="en-US" altLang="en-US" sz="1500" dirty="0">
                <a:solidFill>
                  <a:srgbClr val="0D0D0D"/>
                </a:solidFill>
                <a:latin typeface="Corbel" panose="020B0503020204020204" pitchFamily="34" charset="0"/>
              </a:rPr>
              <a:t>China Economy Loses Steam as Housing Market Remains Distressed</a:t>
            </a:r>
          </a:p>
          <a:p>
            <a:pPr algn="just">
              <a:buClr>
                <a:schemeClr val="tx2">
                  <a:lumMod val="75000"/>
                </a:schemeClr>
              </a:buClr>
            </a:pPr>
            <a:endParaRPr lang="en-US" sz="1500" dirty="0">
              <a:solidFill>
                <a:srgbClr val="0D0D0D"/>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GB" sz="1500" b="1" dirty="0">
                <a:solidFill>
                  <a:srgbClr val="0D0D0D"/>
                </a:solidFill>
                <a:latin typeface="Corbel" panose="020B0503020204020204" pitchFamily="34" charset="0"/>
              </a:rPr>
              <a:t>Japan:</a:t>
            </a:r>
            <a:r>
              <a:rPr lang="en-US" altLang="en-GB" sz="1500" b="1" dirty="0">
                <a:solidFill>
                  <a:srgbClr val="0D0D0D"/>
                </a:solidFill>
                <a:latin typeface="Corbel" panose="020B0503020204020204" pitchFamily="34" charset="0"/>
              </a:rPr>
              <a:t> </a:t>
            </a:r>
            <a:r>
              <a:rPr lang="en-US" altLang="en-US" sz="1500" dirty="0">
                <a:solidFill>
                  <a:srgbClr val="0D0D0D"/>
                </a:solidFill>
                <a:latin typeface="Corbel" panose="020B0503020204020204" pitchFamily="34" charset="0"/>
              </a:rPr>
              <a:t>Investors Lean Toward January Rate Cut as Japan Inflation Accelerates</a:t>
            </a:r>
          </a:p>
          <a:p>
            <a:pPr algn="just">
              <a:buClr>
                <a:schemeClr val="tx2">
                  <a:lumMod val="75000"/>
                </a:schemeClr>
              </a:buClr>
            </a:pPr>
            <a:endParaRPr lang="en-US" sz="1500" i="0" u="none" strike="noStrike" dirty="0">
              <a:solidFill>
                <a:srgbClr val="0D0D0D"/>
              </a:solidFill>
              <a:effectLst/>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GB" sz="1500" b="1" dirty="0">
                <a:solidFill>
                  <a:srgbClr val="0D0D0D"/>
                </a:solidFill>
                <a:latin typeface="Corbel" panose="020B0503020204020204" pitchFamily="34" charset="0"/>
              </a:rPr>
              <a:t>South Africa:</a:t>
            </a:r>
            <a:r>
              <a:rPr lang="en-US" altLang="en-GB" sz="1500" b="1" dirty="0">
                <a:solidFill>
                  <a:srgbClr val="0D0D0D"/>
                </a:solidFill>
                <a:latin typeface="Corbel" panose="020B0503020204020204" pitchFamily="34" charset="0"/>
              </a:rPr>
              <a:t> </a:t>
            </a:r>
            <a:r>
              <a:rPr lang="en-US" altLang="en-US" sz="1500" dirty="0">
                <a:solidFill>
                  <a:srgbClr val="0D0D0D"/>
                </a:solidFill>
                <a:latin typeface="Corbel" panose="020B0503020204020204" pitchFamily="34" charset="0"/>
              </a:rPr>
              <a:t>S&amp;P upgrades South Africa for first time in nearly 20 years as reforms gain traction</a:t>
            </a:r>
          </a:p>
          <a:p>
            <a:pPr marL="285750" indent="-285750" algn="just">
              <a:buClr>
                <a:schemeClr val="tx2">
                  <a:lumMod val="75000"/>
                </a:schemeClr>
              </a:buClr>
              <a:buFont typeface="Wingdings" panose="05000000000000000000" pitchFamily="2" charset="2"/>
              <a:buChar char="q"/>
            </a:pPr>
            <a:endParaRPr lang="en-US" sz="1500" b="1" dirty="0">
              <a:solidFill>
                <a:srgbClr val="0D0D0D"/>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sz="1500" b="1" dirty="0">
                <a:solidFill>
                  <a:schemeClr val="tx1"/>
                </a:solidFill>
                <a:latin typeface="Corbel" panose="020B0503020204020204" pitchFamily="34" charset="0"/>
              </a:rPr>
              <a:t>Ghana: </a:t>
            </a:r>
            <a:r>
              <a:rPr lang="en-US" sz="1500" dirty="0">
                <a:solidFill>
                  <a:schemeClr val="tx1"/>
                </a:solidFill>
                <a:latin typeface="Corbel" panose="020B0503020204020204" pitchFamily="34" charset="0"/>
              </a:rPr>
              <a:t>Ghana scraps tax on minerals exploration to boost investment</a:t>
            </a:r>
          </a:p>
          <a:p>
            <a:pPr algn="just">
              <a:buClr>
                <a:schemeClr val="tx2">
                  <a:lumMod val="75000"/>
                </a:schemeClr>
              </a:buClr>
            </a:pPr>
            <a:endParaRPr lang="en-US" sz="1500" b="1" dirty="0">
              <a:solidFill>
                <a:schemeClr val="tx1"/>
              </a:solidFill>
              <a:latin typeface="Corbel" panose="020B0503020204020204" pitchFamily="34" charset="0"/>
            </a:endParaRPr>
          </a:p>
          <a:p>
            <a:pPr indent="0" algn="just">
              <a:buClr>
                <a:schemeClr val="tx2">
                  <a:lumMod val="75000"/>
                </a:schemeClr>
              </a:buClr>
              <a:buFont typeface="Wingdings" panose="05000000000000000000" pitchFamily="2" charset="2"/>
              <a:buNone/>
            </a:pPr>
            <a:endParaRPr lang="en-US" sz="1500" i="0" u="none" strike="noStrike" dirty="0">
              <a:solidFill>
                <a:schemeClr val="tx1"/>
              </a:solidFill>
              <a:effectLst/>
              <a:latin typeface="Corbel" panose="020B0503020204020204" pitchFamily="34" charset="0"/>
            </a:endParaRPr>
          </a:p>
        </p:txBody>
      </p:sp>
      <p:sp>
        <p:nvSpPr>
          <p:cNvPr id="10" name="TextBox 9"/>
          <p:cNvSpPr txBox="1"/>
          <p:nvPr/>
        </p:nvSpPr>
        <p:spPr>
          <a:xfrm>
            <a:off x="6592170" y="998404"/>
            <a:ext cx="2895597" cy="33855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Local News</a:t>
            </a:r>
            <a:endParaRPr lang="en-US" dirty="0"/>
          </a:p>
        </p:txBody>
      </p:sp>
      <p:sp>
        <p:nvSpPr>
          <p:cNvPr id="11" name="Rectangle 10"/>
          <p:cNvSpPr/>
          <p:nvPr/>
        </p:nvSpPr>
        <p:spPr>
          <a:xfrm>
            <a:off x="5958885" y="1506469"/>
            <a:ext cx="4657240" cy="44319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t">
            <a:spAutoFit/>
          </a:bodyPr>
          <a:lstStyle/>
          <a:p>
            <a:pPr marL="285750" indent="-285750" algn="just">
              <a:buClr>
                <a:schemeClr val="tx2">
                  <a:lumMod val="75000"/>
                </a:schemeClr>
              </a:buClr>
              <a:buFont typeface="Wingdings" panose="05000000000000000000" pitchFamily="2" charset="2"/>
              <a:buChar char="q"/>
            </a:pPr>
            <a:r>
              <a:rPr lang="en-US" altLang="en-US" sz="1500" dirty="0">
                <a:solidFill>
                  <a:schemeClr val="tx1"/>
                </a:solidFill>
                <a:latin typeface="Corbel" panose="020B0503020204020204" pitchFamily="34" charset="0"/>
              </a:rPr>
              <a:t>Senate okays Tinubu’s ₦1.15trn domestic loan to cover 2025 budget shortfall</a:t>
            </a:r>
          </a:p>
          <a:p>
            <a:pPr indent="0" algn="just">
              <a:buClr>
                <a:schemeClr val="tx2">
                  <a:lumMod val="75000"/>
                </a:schemeClr>
              </a:buClr>
              <a:buFont typeface="Wingdings" panose="05000000000000000000" pitchFamily="2" charset="2"/>
              <a:buNone/>
            </a:pPr>
            <a:endParaRPr lang="en-US" alt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500" dirty="0">
                <a:solidFill>
                  <a:schemeClr val="tx1"/>
                </a:solidFill>
                <a:latin typeface="Corbel" panose="020B0503020204020204" pitchFamily="34" charset="0"/>
              </a:rPr>
              <a:t>Nigeria’s economic activities expand for 11 consecutive months</a:t>
            </a:r>
          </a:p>
          <a:p>
            <a:pPr algn="just">
              <a:buClr>
                <a:schemeClr val="tx2">
                  <a:lumMod val="75000"/>
                </a:schemeClr>
              </a:buClr>
            </a:pPr>
            <a:endParaRPr lang="en-US" alt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500" dirty="0">
                <a:solidFill>
                  <a:schemeClr val="tx1"/>
                </a:solidFill>
                <a:latin typeface="Corbel" panose="020B0503020204020204" pitchFamily="34" charset="0"/>
              </a:rPr>
              <a:t>FG suspends 15% import tax on imported petrol</a:t>
            </a:r>
          </a:p>
          <a:p>
            <a:pPr algn="just">
              <a:buClr>
                <a:schemeClr val="tx2">
                  <a:lumMod val="75000"/>
                </a:schemeClr>
              </a:buClr>
            </a:pPr>
            <a:endParaRPr lang="en-US" alt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500" dirty="0">
                <a:solidFill>
                  <a:schemeClr val="tx1"/>
                </a:solidFill>
                <a:latin typeface="Corbel" panose="020B0503020204020204" pitchFamily="34" charset="0"/>
              </a:rPr>
              <a:t>Nigeria likely to review Capital Gains Tax, Edun says</a:t>
            </a:r>
          </a:p>
          <a:p>
            <a:pPr algn="just">
              <a:buClr>
                <a:schemeClr val="tx2">
                  <a:lumMod val="75000"/>
                </a:schemeClr>
              </a:buClr>
            </a:pPr>
            <a:endParaRPr lang="en-US" alt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500" dirty="0">
                <a:solidFill>
                  <a:schemeClr val="tx1"/>
                </a:solidFill>
                <a:latin typeface="Corbel" panose="020B0503020204020204" pitchFamily="34" charset="0"/>
              </a:rPr>
              <a:t>Ellah Lakes Plc launches N235 billion equity raise to accelerate growth and drive expansion </a:t>
            </a:r>
          </a:p>
          <a:p>
            <a:pPr algn="just">
              <a:buClr>
                <a:schemeClr val="tx2">
                  <a:lumMod val="75000"/>
                </a:schemeClr>
              </a:buClr>
            </a:pPr>
            <a:endParaRPr lang="en-US" alt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500" dirty="0">
                <a:solidFill>
                  <a:schemeClr val="tx1"/>
                </a:solidFill>
                <a:latin typeface="Corbel" panose="020B0503020204020204" pitchFamily="34" charset="0"/>
              </a:rPr>
              <a:t>SEC, FMBN unveil sharia-compliant home financing scheme targeting 28 million housing deficit</a:t>
            </a:r>
          </a:p>
          <a:p>
            <a:pPr algn="just">
              <a:buClr>
                <a:schemeClr val="tx2">
                  <a:lumMod val="75000"/>
                </a:schemeClr>
              </a:buClr>
            </a:pPr>
            <a:endParaRPr lang="en-US" alt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endParaRPr lang="en-US" alt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endParaRPr lang="en-US" altLang="en-US" sz="15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endParaRPr lang="en-US" altLang="en-US" sz="1500" dirty="0">
              <a:solidFill>
                <a:schemeClr val="tx1"/>
              </a:solidFill>
              <a:latin typeface="Corbel" panose="020B05030202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55481" y="104441"/>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3" name="Rectangle: Rounded Corners 2"/>
          <p:cNvSpPr/>
          <p:nvPr/>
        </p:nvSpPr>
        <p:spPr>
          <a:xfrm>
            <a:off x="181343" y="952373"/>
            <a:ext cx="2414817"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The United States</a:t>
            </a:r>
          </a:p>
        </p:txBody>
      </p:sp>
      <p:pic>
        <p:nvPicPr>
          <p:cNvPr id="9" name="Picture 8"/>
          <p:cNvPicPr>
            <a:picLocks noChangeAspect="1"/>
          </p:cNvPicPr>
          <p:nvPr/>
        </p:nvPicPr>
        <p:blipFill rotWithShape="1">
          <a:blip r:embed="rId4"/>
          <a:srcRect t="17461" b="24824"/>
          <a:stretch>
            <a:fillRect/>
          </a:stretch>
        </p:blipFill>
        <p:spPr>
          <a:xfrm>
            <a:off x="2732908" y="-88012"/>
            <a:ext cx="1807315" cy="1123988"/>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794589" y="699510"/>
            <a:ext cx="1176674" cy="755797"/>
          </a:xfrm>
          <a:prstGeom prst="rect">
            <a:avLst/>
          </a:prstGeom>
        </p:spPr>
      </p:pic>
      <p:sp>
        <p:nvSpPr>
          <p:cNvPr id="2" name="Rectangle: Rounded Corners 1"/>
          <p:cNvSpPr/>
          <p:nvPr/>
        </p:nvSpPr>
        <p:spPr>
          <a:xfrm>
            <a:off x="172107" y="5544412"/>
            <a:ext cx="5022193" cy="265543"/>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700"/>
              </a:lnSpc>
              <a:spcAft>
                <a:spcPts val="1800"/>
              </a:spcAft>
            </a:pPr>
            <a:r>
              <a:rPr lang="en-GB" sz="1300" b="1" i="0" dirty="0">
                <a:solidFill>
                  <a:schemeClr val="tx1"/>
                </a:solidFill>
                <a:effectLst/>
                <a:latin typeface="Corbel" panose="020B0503020204020204" pitchFamily="34" charset="0"/>
              </a:rPr>
              <a:t>U.S. Stock Market Closes Mixed as Hyper Growth Stocks Trim Gains</a:t>
            </a:r>
          </a:p>
        </p:txBody>
      </p:sp>
      <p:sp>
        <p:nvSpPr>
          <p:cNvPr id="13" name="TextBox 12"/>
          <p:cNvSpPr txBox="1"/>
          <p:nvPr/>
        </p:nvSpPr>
        <p:spPr>
          <a:xfrm>
            <a:off x="81315" y="5876920"/>
            <a:ext cx="5265386" cy="1754326"/>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350" dirty="0">
                <a:solidFill>
                  <a:srgbClr val="0D0D0D"/>
                </a:solidFill>
                <a:latin typeface="Corbel" panose="020B0503020204020204" pitchFamily="34" charset="0"/>
              </a:rPr>
              <a:t>U.S. stocks finished the week mixed, as the Dow Jones Industrial Average and S&amp;P 500 Index posted modest gains while the Nasdaq Composite and small-cap Russell 2000 indexes lost ground. </a:t>
            </a:r>
          </a:p>
          <a:p>
            <a:pPr algn="just"/>
            <a:endParaRPr lang="en-US" altLang="en-US" sz="1350" dirty="0">
              <a:solidFill>
                <a:srgbClr val="0D0D0D"/>
              </a:solidFill>
              <a:latin typeface="Corbel" panose="020B0503020204020204" pitchFamily="34" charset="0"/>
            </a:endParaRPr>
          </a:p>
          <a:p>
            <a:pPr marL="285750" indent="-285750" algn="just">
              <a:buFont typeface="Wingdings" panose="05000000000000000000" pitchFamily="2" charset="2"/>
              <a:buChar char="q"/>
            </a:pPr>
            <a:r>
              <a:rPr lang="en-US" altLang="en-US" sz="1350" dirty="0">
                <a:solidFill>
                  <a:srgbClr val="0D0D0D"/>
                </a:solidFill>
                <a:latin typeface="Corbel" panose="020B0503020204020204" pitchFamily="34" charset="0"/>
              </a:rPr>
              <a:t>Stocks were mostly lower as concerns regarding elevated valuations and increased scrutiny around AI spending seemed to help drive a rotation away from many of the growth-oriented stocks that have helped propel indexes to recent all-time highs.</a:t>
            </a:r>
            <a:endParaRPr lang="en-GB" altLang="en-US" sz="1350" dirty="0">
              <a:solidFill>
                <a:srgbClr val="0D0D0D"/>
              </a:solidFill>
              <a:latin typeface="Corbel" panose="020B0503020204020204" pitchFamily="34" charset="0"/>
            </a:endParaRPr>
          </a:p>
        </p:txBody>
      </p:sp>
      <p:graphicFrame>
        <p:nvGraphicFramePr>
          <p:cNvPr id="14" name="Table 13"/>
          <p:cNvGraphicFramePr>
            <a:graphicFrameLocks noGrp="1"/>
          </p:cNvGraphicFramePr>
          <p:nvPr>
            <p:custDataLst>
              <p:tags r:id="rId1"/>
            </p:custDataLst>
            <p:extLst>
              <p:ext uri="{D42A27DB-BD31-4B8C-83A1-F6EECF244321}">
                <p14:modId xmlns:p14="http://schemas.microsoft.com/office/powerpoint/2010/main" val="4275981128"/>
              </p:ext>
            </p:extLst>
          </p:nvPr>
        </p:nvGraphicFramePr>
        <p:xfrm>
          <a:off x="7786156" y="5770245"/>
          <a:ext cx="2761745" cy="1402080"/>
        </p:xfrm>
        <a:graphic>
          <a:graphicData uri="http://schemas.openxmlformats.org/drawingml/2006/table">
            <a:tbl>
              <a:tblPr firstRow="1" bandRow="1">
                <a:tableStyleId>{7E9639D4-E3E2-4D34-9284-5A2195B3D0D7}</a:tableStyleId>
              </a:tblPr>
              <a:tblGrid>
                <a:gridCol w="1098547">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01198">
                  <a:extLst>
                    <a:ext uri="{9D8B030D-6E8A-4147-A177-3AD203B41FA5}">
                      <a16:colId xmlns:a16="http://schemas.microsoft.com/office/drawing/2014/main" val="20002"/>
                    </a:ext>
                  </a:extLst>
                </a:gridCol>
              </a:tblGrid>
              <a:tr h="252087">
                <a:tc>
                  <a:txBody>
                    <a:bodyPr/>
                    <a:lstStyle/>
                    <a:p>
                      <a:r>
                        <a:rPr lang="en-GB" sz="1200" b="1" dirty="0">
                          <a:solidFill>
                            <a:schemeClr val="tx1"/>
                          </a:solidFill>
                          <a:latin typeface="Corbel" panose="020B0503020204020204" pitchFamily="34" charset="0"/>
                        </a:rPr>
                        <a:t>S&amp;P 500</a:t>
                      </a:r>
                      <a:endParaRPr lang="en-US" sz="1200" b="1" dirty="0">
                        <a:solidFill>
                          <a:schemeClr val="tx1"/>
                        </a:solidFill>
                        <a:latin typeface="Corbel" panose="020B0503020204020204" pitchFamily="34" charset="0"/>
                      </a:endParaRPr>
                    </a:p>
                  </a:txBody>
                  <a:tcPr marL="62455" marR="6245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sz="1400" b="0" i="0" u="none" strike="noStrike" dirty="0">
                          <a:solidFill>
                            <a:srgbClr val="000000"/>
                          </a:solidFill>
                          <a:effectLst/>
                          <a:latin typeface="Corbel" panose="020B0503020204020204" pitchFamily="34" charset="0"/>
                          <a:ea typeface="+mn-ea"/>
                          <a:cs typeface="+mn-cs"/>
                        </a:rPr>
                        <a:t>6,734.11</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0.05%</a:t>
                      </a:r>
                      <a:r>
                        <a:rPr lang="en-US" sz="1400" b="1" i="0" u="none" strike="noStrike" dirty="0">
                          <a:solidFill>
                            <a:srgbClr val="000000"/>
                          </a:solidFill>
                          <a:effectLst/>
                          <a:latin typeface="Corbel" panose="020B0503020204020204" pitchFamily="34" charset="0"/>
                          <a:ea typeface="+mn-ea"/>
                          <a:cs typeface="+mn-cs"/>
                        </a:rPr>
                        <a:t>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8131">
                <a:tc>
                  <a:txBody>
                    <a:bodyPr/>
                    <a:lstStyle/>
                    <a:p>
                      <a:r>
                        <a:rPr lang="en-GB" sz="1200" b="1" dirty="0">
                          <a:latin typeface="Corbel" panose="020B0503020204020204" pitchFamily="34" charset="0"/>
                        </a:rPr>
                        <a:t>Nasdaq Composite</a:t>
                      </a:r>
                      <a:endParaRPr lang="en-US" sz="1200" b="1" dirty="0">
                        <a:latin typeface="Corbel" panose="020B0503020204020204" pitchFamily="34" charset="0"/>
                      </a:endParaRPr>
                    </a:p>
                  </a:txBody>
                  <a:tcPr marL="62455" marR="62455"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buNone/>
                      </a:pPr>
                      <a:r>
                        <a:rPr lang="en-US" sz="1400" b="0" i="0" u="none" strike="noStrike" dirty="0">
                          <a:solidFill>
                            <a:srgbClr val="000000"/>
                          </a:solidFill>
                          <a:effectLst/>
                          <a:latin typeface="Corbel" panose="020B0503020204020204" pitchFamily="34" charset="0"/>
                        </a:rPr>
                        <a:t>22,900.59</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0.45 %</a:t>
                      </a:r>
                      <a:r>
                        <a:rPr lang="en-US" sz="1400" b="1" i="0" u="none" strike="noStrike" dirty="0">
                          <a:solidFill>
                            <a:srgbClr val="000000"/>
                          </a:solidFill>
                          <a:effectLst/>
                          <a:latin typeface="Corbel" panose="020B0503020204020204" pitchFamily="34" charset="0"/>
                          <a:ea typeface="+mn-ea"/>
                          <a:cs typeface="+mn-cs"/>
                        </a:rPr>
                        <a:t>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529383">
                <a:tc>
                  <a:txBody>
                    <a:bodyPr/>
                    <a:lstStyle/>
                    <a:p>
                      <a:r>
                        <a:rPr lang="en-GB" sz="1200" b="1" dirty="0">
                          <a:latin typeface="Corbel" panose="020B0503020204020204" pitchFamily="34" charset="0"/>
                        </a:rPr>
                        <a:t>Dow Jones Industrial average</a:t>
                      </a:r>
                      <a:endParaRPr lang="en-US" sz="1200" b="1" dirty="0">
                        <a:latin typeface="Corbel" panose="020B0503020204020204" pitchFamily="34" charset="0"/>
                      </a:endParaRPr>
                    </a:p>
                  </a:txBody>
                  <a:tcPr marL="62455" marR="62455" anchor="ctr">
                    <a:solidFill>
                      <a:schemeClr val="bg1"/>
                    </a:solidFill>
                  </a:tcPr>
                </a:tc>
                <a:tc>
                  <a:txBody>
                    <a:bodyPr/>
                    <a:lstStyle/>
                    <a:p>
                      <a:pPr algn="r" fontAlgn="ctr">
                        <a:buNone/>
                      </a:pPr>
                      <a:r>
                        <a:rPr lang="en-US" altLang="en-US" sz="1400" b="0" i="0" u="none" strike="noStrike" dirty="0">
                          <a:solidFill>
                            <a:srgbClr val="000000"/>
                          </a:solidFill>
                          <a:effectLst/>
                          <a:latin typeface="Corbel" panose="020B0503020204020204" pitchFamily="34" charset="0"/>
                        </a:rPr>
                        <a:t>47,147.48</a:t>
                      </a:r>
                    </a:p>
                  </a:txBody>
                  <a:tcPr marL="6350" marR="6350" marT="6350" marB="0" anchor="ctr">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0.34 %</a:t>
                      </a:r>
                      <a:r>
                        <a:rPr lang="en-US" sz="1400" b="1" i="0" u="none" strike="noStrike" dirty="0">
                          <a:solidFill>
                            <a:srgbClr val="000000"/>
                          </a:solidFill>
                          <a:effectLst/>
                          <a:latin typeface="Corbel" panose="020B0503020204020204" pitchFamily="34" charset="0"/>
                          <a:ea typeface="+mn-ea"/>
                          <a:cs typeface="+mn-cs"/>
                        </a:rPr>
                        <a:t> </a:t>
                      </a:r>
                      <a:r>
                        <a:rPr lang="en-US" sz="1400" dirty="0">
                          <a:solidFill>
                            <a:srgbClr val="00B050"/>
                          </a:solidFill>
                          <a:effectLst/>
                          <a:latin typeface="Corbel" panose="020B0503020204020204" pitchFamily="34" charset="0"/>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solidFill>
                      <a:schemeClr val="bg1"/>
                    </a:solidFill>
                  </a:tcPr>
                </a:tc>
                <a:extLst>
                  <a:ext uri="{0D108BD9-81ED-4DB2-BD59-A6C34878D82A}">
                    <a16:rowId xmlns:a16="http://schemas.microsoft.com/office/drawing/2014/main" val="10002"/>
                  </a:ext>
                </a:extLst>
              </a:tr>
            </a:tbl>
          </a:graphicData>
        </a:graphic>
      </p:graphicFrame>
      <p:sp>
        <p:nvSpPr>
          <p:cNvPr id="16" name="TextBox 15"/>
          <p:cNvSpPr txBox="1"/>
          <p:nvPr/>
        </p:nvSpPr>
        <p:spPr>
          <a:xfrm>
            <a:off x="5311646" y="5764615"/>
            <a:ext cx="2414817" cy="1292662"/>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300" dirty="0">
                <a:latin typeface="Corbel" panose="020B0503020204020204" pitchFamily="34" charset="0"/>
              </a:rPr>
              <a:t>Positive earnings reports fueled the initial rise at the start of the week, but investors feel the stocks were overvalued, such as Palantir.</a:t>
            </a:r>
          </a:p>
        </p:txBody>
      </p:sp>
      <p:sp>
        <p:nvSpPr>
          <p:cNvPr id="17" name="Rectangle: Rounded Corners 16"/>
          <p:cNvSpPr/>
          <p:nvPr/>
        </p:nvSpPr>
        <p:spPr>
          <a:xfrm>
            <a:off x="5699101" y="5426816"/>
            <a:ext cx="1740891" cy="24419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 </a:t>
            </a:r>
          </a:p>
        </p:txBody>
      </p:sp>
      <p:sp>
        <p:nvSpPr>
          <p:cNvPr id="18" name="Rectangle: Rounded Corners 17"/>
          <p:cNvSpPr/>
          <p:nvPr/>
        </p:nvSpPr>
        <p:spPr>
          <a:xfrm>
            <a:off x="7786156" y="5349323"/>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Indices’ Performance </a:t>
            </a:r>
          </a:p>
        </p:txBody>
      </p:sp>
      <p:sp>
        <p:nvSpPr>
          <p:cNvPr id="28" name="TextBox 27"/>
          <p:cNvSpPr txBox="1"/>
          <p:nvPr/>
        </p:nvSpPr>
        <p:spPr>
          <a:xfrm>
            <a:off x="62534" y="1685925"/>
            <a:ext cx="6274766" cy="2554545"/>
          </a:xfrm>
          <a:prstGeom prst="rect">
            <a:avLst/>
          </a:prstGeom>
          <a:noFill/>
        </p:spPr>
        <p:txBody>
          <a:bodyPr wrap="square" rtlCol="0">
            <a:spAutoFit/>
          </a:bodyPr>
          <a:lstStyle/>
          <a:p>
            <a:pPr marL="285750" indent="-285750" algn="just">
              <a:spcAft>
                <a:spcPts val="300"/>
              </a:spcAft>
              <a:buFont typeface="Wingdings" panose="05000000000000000000" pitchFamily="2" charset="2"/>
              <a:buChar char="q"/>
            </a:pPr>
            <a:r>
              <a:rPr lang="en-US" altLang="en-US" sz="1250" dirty="0">
                <a:latin typeface="Corbel" panose="020B0503020204020204" pitchFamily="34" charset="0"/>
              </a:rPr>
              <a:t>Hawkish commentary from several Federal Reserve policymakers also appeared to weigh on equity markets. Speaking Wednesday, Atlanta Fed President Raphael Bostic stated that he considers “signals from the labor market as ambiguous and difficult to interpret.”</a:t>
            </a:r>
          </a:p>
          <a:p>
            <a:pPr algn="just">
              <a:spcAft>
                <a:spcPts val="300"/>
              </a:spcAft>
            </a:pPr>
            <a:endParaRPr lang="en-US" altLang="en-US" sz="1250" dirty="0">
              <a:latin typeface="Corbel" panose="020B0503020204020204" pitchFamily="34" charset="0"/>
            </a:endParaRPr>
          </a:p>
          <a:p>
            <a:pPr marL="285750" indent="-285750" algn="just">
              <a:spcAft>
                <a:spcPts val="300"/>
              </a:spcAft>
              <a:buFont typeface="Wingdings" panose="05000000000000000000" pitchFamily="2" charset="2"/>
              <a:buChar char="q"/>
            </a:pPr>
            <a:r>
              <a:rPr lang="en-US" altLang="en-US" sz="1250" dirty="0">
                <a:latin typeface="Corbel" panose="020B0503020204020204" pitchFamily="34" charset="0"/>
              </a:rPr>
              <a:t>Meanwhile, St. Louis Fed President Alberto </a:t>
            </a:r>
            <a:r>
              <a:rPr lang="en-US" altLang="en-US" sz="1250" dirty="0" err="1">
                <a:latin typeface="Corbel" panose="020B0503020204020204" pitchFamily="34" charset="0"/>
              </a:rPr>
              <a:t>Musalem</a:t>
            </a:r>
            <a:r>
              <a:rPr lang="en-US" altLang="en-US" sz="1250" dirty="0">
                <a:latin typeface="Corbel" panose="020B0503020204020204" pitchFamily="34" charset="0"/>
              </a:rPr>
              <a:t> said he believes policymakers “need to proceed and tread with caution,” while Cleveland Fed President Beth Hammack said she believes that monetary policy needs to “remain somewhat restrictive” due to concerns about persistently high inflation.</a:t>
            </a:r>
          </a:p>
          <a:p>
            <a:pPr algn="just">
              <a:spcAft>
                <a:spcPts val="300"/>
              </a:spcAft>
            </a:pPr>
            <a:endParaRPr lang="en-US" altLang="en-US" sz="1250" dirty="0">
              <a:latin typeface="Corbel" panose="020B0503020204020204" pitchFamily="34" charset="0"/>
            </a:endParaRPr>
          </a:p>
          <a:p>
            <a:pPr marL="285750" indent="-285750" algn="just">
              <a:spcAft>
                <a:spcPts val="300"/>
              </a:spcAft>
              <a:buFont typeface="Wingdings" panose="05000000000000000000" pitchFamily="2" charset="2"/>
              <a:buChar char="q"/>
            </a:pPr>
            <a:r>
              <a:rPr lang="en-US" altLang="en-US" sz="1250" dirty="0">
                <a:latin typeface="Corbel" panose="020B0503020204020204" pitchFamily="34" charset="0"/>
              </a:rPr>
              <a:t>The probability of a rate cut following the Fed’s December meeting declined to around 46% as of Friday afternoon, down from about 67% the prior Friday and close to 95% a month ago, according to the CME </a:t>
            </a:r>
            <a:r>
              <a:rPr lang="en-US" altLang="en-US" sz="1250" dirty="0" err="1">
                <a:latin typeface="Corbel" panose="020B0503020204020204" pitchFamily="34" charset="0"/>
              </a:rPr>
              <a:t>FedWatch</a:t>
            </a:r>
            <a:r>
              <a:rPr lang="en-US" altLang="en-US" sz="1250" dirty="0">
                <a:latin typeface="Corbel" panose="020B0503020204020204" pitchFamily="34" charset="0"/>
              </a:rPr>
              <a:t> tool. </a:t>
            </a:r>
            <a:endParaRPr lang="en-GB" altLang="en-US" sz="1250" dirty="0">
              <a:latin typeface="Corbel" panose="020B0503020204020204" pitchFamily="34" charset="0"/>
            </a:endParaRPr>
          </a:p>
        </p:txBody>
      </p:sp>
      <p:sp>
        <p:nvSpPr>
          <p:cNvPr id="32" name="Rectangle: Rounded Corners 31"/>
          <p:cNvSpPr/>
          <p:nvPr/>
        </p:nvSpPr>
        <p:spPr>
          <a:xfrm>
            <a:off x="234188" y="4302996"/>
            <a:ext cx="2414817" cy="250812"/>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a:t>
            </a:r>
          </a:p>
        </p:txBody>
      </p:sp>
      <p:sp>
        <p:nvSpPr>
          <p:cNvPr id="33" name="TextBox 32"/>
          <p:cNvSpPr txBox="1"/>
          <p:nvPr/>
        </p:nvSpPr>
        <p:spPr>
          <a:xfrm>
            <a:off x="33144" y="4641028"/>
            <a:ext cx="5846956" cy="723275"/>
          </a:xfrm>
          <a:prstGeom prst="rect">
            <a:avLst/>
          </a:prstGeom>
          <a:noFill/>
        </p:spPr>
        <p:txBody>
          <a:bodyPr wrap="square">
            <a:spAutoFit/>
          </a:bodyPr>
          <a:lstStyle/>
          <a:p>
            <a:pPr marL="285750" indent="-285750">
              <a:spcAft>
                <a:spcPts val="600"/>
              </a:spcAft>
              <a:buFont typeface="Wingdings" panose="05000000000000000000" pitchFamily="2" charset="2"/>
              <a:buChar char="q"/>
            </a:pPr>
            <a:r>
              <a:rPr lang="en-GB" sz="1200" dirty="0">
                <a:latin typeface="Corbel" panose="020B0503020204020204" pitchFamily="34" charset="0"/>
              </a:rPr>
              <a:t>U.S. economy is likely to slow further as companies cut costs and hiring remains weak</a:t>
            </a:r>
          </a:p>
          <a:p>
            <a:pPr marL="285750" indent="-285750">
              <a:spcAft>
                <a:spcPts val="600"/>
              </a:spcAft>
              <a:buFont typeface="Wingdings" panose="05000000000000000000" pitchFamily="2" charset="2"/>
              <a:buChar char="q"/>
            </a:pPr>
            <a:r>
              <a:rPr lang="en-GB" sz="1200" dirty="0">
                <a:solidFill>
                  <a:srgbClr val="0D0D0D"/>
                </a:solidFill>
                <a:latin typeface="Corbel" panose="020B0503020204020204" pitchFamily="34" charset="0"/>
              </a:rPr>
              <a:t>Overall, the outlook points to a soft slowdown rather than a full recession, but risks remain if job losses deepen</a:t>
            </a:r>
            <a:endParaRPr lang="en-US" sz="1200" dirty="0">
              <a:solidFill>
                <a:srgbClr val="0D0D0D"/>
              </a:solidFill>
              <a:latin typeface="Corbel" panose="020B0503020204020204" pitchFamily="34" charset="0"/>
            </a:endParaRPr>
          </a:p>
        </p:txBody>
      </p:sp>
      <p:sp>
        <p:nvSpPr>
          <p:cNvPr id="35" name="TextBox 34"/>
          <p:cNvSpPr txBox="1"/>
          <p:nvPr/>
        </p:nvSpPr>
        <p:spPr>
          <a:xfrm>
            <a:off x="95828" y="1304925"/>
            <a:ext cx="10452074" cy="333830"/>
          </a:xfrm>
          <a:prstGeom prst="roundRect">
            <a:avLst>
              <a:gd name="adj" fmla="val 0"/>
            </a:avLst>
          </a:prstGeom>
          <a:solidFill>
            <a:schemeClr val="bg1">
              <a:lumMod val="95000"/>
            </a:schemeClr>
          </a:solidFill>
        </p:spPr>
        <p:txBody>
          <a:bodyPr wrap="square">
            <a:noAutofit/>
          </a:bodyPr>
          <a:lstStyle/>
          <a:p>
            <a:r>
              <a:rPr lang="en-US" altLang="en-US" sz="1600" b="1" dirty="0">
                <a:latin typeface="Corbel" panose="020B0503020204020204" pitchFamily="34" charset="0"/>
              </a:rPr>
              <a:t>December rate cut odds decline amid cautious Fed commentary</a:t>
            </a:r>
          </a:p>
        </p:txBody>
      </p:sp>
      <p:sp>
        <p:nvSpPr>
          <p:cNvPr id="7" name="TextBox 6"/>
          <p:cNvSpPr txBox="1"/>
          <p:nvPr/>
        </p:nvSpPr>
        <p:spPr>
          <a:xfrm>
            <a:off x="6608604" y="4951444"/>
            <a:ext cx="4057887" cy="246221"/>
          </a:xfrm>
          <a:prstGeom prst="rect">
            <a:avLst/>
          </a:prstGeom>
          <a:noFill/>
        </p:spPr>
        <p:txBody>
          <a:bodyPr wrap="square" rtlCol="0">
            <a:spAutoFit/>
          </a:bodyPr>
          <a:lstStyle/>
          <a:p>
            <a:r>
              <a:rPr lang="en-US" sz="1000" b="1" i="1" dirty="0">
                <a:latin typeface="Corbel" panose="020B0503020204020204" pitchFamily="34" charset="0"/>
              </a:rPr>
              <a:t>Source: Trading Economics, WealthBridge Research</a:t>
            </a:r>
          </a:p>
        </p:txBody>
      </p:sp>
      <p:graphicFrame>
        <p:nvGraphicFramePr>
          <p:cNvPr id="10" name="Chart 9"/>
          <p:cNvGraphicFramePr/>
          <p:nvPr>
            <p:extLst>
              <p:ext uri="{D42A27DB-BD31-4B8C-83A1-F6EECF244321}">
                <p14:modId xmlns:p14="http://schemas.microsoft.com/office/powerpoint/2010/main" val="2037784710"/>
              </p:ext>
            </p:extLst>
          </p:nvPr>
        </p:nvGraphicFramePr>
        <p:xfrm>
          <a:off x="6175375" y="1652905"/>
          <a:ext cx="4518025" cy="310832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17461" b="24824"/>
          <a:stretch>
            <a:fillRect/>
          </a:stretch>
        </p:blipFill>
        <p:spPr>
          <a:xfrm>
            <a:off x="2732908" y="-88012"/>
            <a:ext cx="1807315" cy="1123988"/>
          </a:xfrm>
          <a:prstGeom prst="rect">
            <a:avLst/>
          </a:prstGeom>
        </p:spPr>
      </p:pic>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804602" y="653579"/>
            <a:ext cx="1295228" cy="857562"/>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483422520"/>
              </p:ext>
            </p:extLst>
          </p:nvPr>
        </p:nvGraphicFramePr>
        <p:xfrm>
          <a:off x="7589559" y="5933266"/>
          <a:ext cx="3002915" cy="1400838"/>
        </p:xfrm>
        <a:graphic>
          <a:graphicData uri="http://schemas.openxmlformats.org/drawingml/2006/table">
            <a:tbl>
              <a:tblPr firstRow="1" bandRow="1">
                <a:tableStyleId>{7E9639D4-E3E2-4D34-9284-5A2195B3D0D7}</a:tableStyleId>
              </a:tblPr>
              <a:tblGrid>
                <a:gridCol w="892362">
                  <a:extLst>
                    <a:ext uri="{9D8B030D-6E8A-4147-A177-3AD203B41FA5}">
                      <a16:colId xmlns:a16="http://schemas.microsoft.com/office/drawing/2014/main" val="20000"/>
                    </a:ext>
                  </a:extLst>
                </a:gridCol>
                <a:gridCol w="872279">
                  <a:extLst>
                    <a:ext uri="{9D8B030D-6E8A-4147-A177-3AD203B41FA5}">
                      <a16:colId xmlns:a16="http://schemas.microsoft.com/office/drawing/2014/main" val="20001"/>
                    </a:ext>
                  </a:extLst>
                </a:gridCol>
                <a:gridCol w="1238274">
                  <a:extLst>
                    <a:ext uri="{9D8B030D-6E8A-4147-A177-3AD203B41FA5}">
                      <a16:colId xmlns:a16="http://schemas.microsoft.com/office/drawing/2014/main" val="20002"/>
                    </a:ext>
                  </a:extLst>
                </a:gridCol>
              </a:tblGrid>
              <a:tr h="372706">
                <a:tc>
                  <a:txBody>
                    <a:bodyPr/>
                    <a:lstStyle/>
                    <a:p>
                      <a:r>
                        <a:rPr lang="en-GB" sz="1200" b="1" dirty="0">
                          <a:solidFill>
                            <a:schemeClr val="tx1"/>
                          </a:solidFill>
                          <a:latin typeface="Corbel" panose="020B0503020204020204" pitchFamily="34" charset="0"/>
                        </a:rPr>
                        <a:t>FTSE 100</a:t>
                      </a:r>
                      <a:endParaRPr lang="en-US" sz="1200" b="1" dirty="0">
                        <a:solidFill>
                          <a:schemeClr val="tx1"/>
                        </a:solidFill>
                        <a:latin typeface="Corbel" panose="020B0503020204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1200" b="1" i="0" u="none" strike="noStrike" dirty="0">
                          <a:solidFill>
                            <a:srgbClr val="171717"/>
                          </a:solidFill>
                          <a:effectLst/>
                          <a:latin typeface="Corbel" panose="020B0503020204020204" pitchFamily="34" charset="0"/>
                        </a:rPr>
                        <a:t>9,356.81</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200" b="1" i="0" u="none" strike="noStrike" dirty="0">
                          <a:solidFill>
                            <a:schemeClr val="tx1"/>
                          </a:solidFill>
                          <a:effectLst/>
                          <a:latin typeface="Corbel" panose="020B0503020204020204" pitchFamily="34" charset="0"/>
                          <a:ea typeface="+mn-ea"/>
                          <a:cs typeface="+mn-cs"/>
                        </a:rPr>
                        <a:t>0.02%%</a:t>
                      </a:r>
                      <a:r>
                        <a:rPr lang="en-US" sz="1200" b="1" i="0" u="none" strike="noStrike" dirty="0">
                          <a:solidFill>
                            <a:srgbClr val="FF0000"/>
                          </a:solidFill>
                          <a:effectLst/>
                          <a:latin typeface="Corbel" panose="020B0503020204020204" pitchFamily="34" charset="0"/>
                          <a:ea typeface="+mn-ea"/>
                          <a:cs typeface="+mn-cs"/>
                        </a:rPr>
                        <a:t> </a:t>
                      </a:r>
                      <a:r>
                        <a:rPr lang="en-US" sz="1200" dirty="0">
                          <a:solidFill>
                            <a:srgbClr val="00B050"/>
                          </a:solidFill>
                          <a:effectLst/>
                          <a:latin typeface="Corbel" panose="020B0503020204020204" pitchFamily="34" charset="0"/>
                          <a:sym typeface="Wingdings 3" panose="05040102010807070707" pitchFamily="18" charset="2"/>
                        </a:rPr>
                        <a:t></a:t>
                      </a:r>
                      <a:r>
                        <a:rPr lang="en-GB" sz="1200" dirty="0">
                          <a:latin typeface="Corbel" panose="020B0503020204020204" pitchFamily="34" charset="0"/>
                          <a:sym typeface="+mn-ea"/>
                        </a:rPr>
                        <a:t> </a:t>
                      </a:r>
                      <a:endParaRPr lang="en-US" sz="1200" b="1" i="0" u="none" strike="noStrike" dirty="0">
                        <a:solidFill>
                          <a:srgbClr val="FF0000"/>
                        </a:solidFill>
                        <a:effectLst/>
                        <a:latin typeface="Corbel" panose="020B0503020204020204" pitchFamily="34" charset="0"/>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9918">
                <a:tc>
                  <a:txBody>
                    <a:bodyPr/>
                    <a:lstStyle/>
                    <a:p>
                      <a:r>
                        <a:rPr lang="en-GB" sz="1200" b="1" dirty="0">
                          <a:latin typeface="Corbel" panose="020B0503020204020204" pitchFamily="34" charset="0"/>
                        </a:rPr>
                        <a:t>DAX index</a:t>
                      </a:r>
                      <a:endParaRPr lang="en-US" sz="1200" b="1" dirty="0">
                        <a:latin typeface="Corbel" panose="020B0503020204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200" b="1" i="0" u="none" strike="noStrike" dirty="0">
                          <a:solidFill>
                            <a:schemeClr val="tx1"/>
                          </a:solidFill>
                          <a:effectLst/>
                          <a:latin typeface="Corbel" panose="020B0503020204020204" pitchFamily="34" charset="0"/>
                        </a:rPr>
                        <a:t>23,921.99</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1.30% </a:t>
                      </a:r>
                      <a:r>
                        <a:rPr lang="en-US" sz="1200" dirty="0">
                          <a:solidFill>
                            <a:srgbClr val="00B050"/>
                          </a:solidFill>
                          <a:effectLst/>
                          <a:latin typeface="Corbel" panose="020B0503020204020204" pitchFamily="34" charset="0"/>
                          <a:sym typeface="Wingdings 3" panose="05040102010807070707" pitchFamily="18" charset="2"/>
                        </a:rPr>
                        <a:t></a:t>
                      </a:r>
                      <a:endParaRPr lang="en-US" sz="1200" dirty="0">
                        <a:latin typeface="Corbel" panose="020B0503020204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45508">
                <a:tc>
                  <a:txBody>
                    <a:bodyPr/>
                    <a:lstStyle/>
                    <a:p>
                      <a:r>
                        <a:rPr lang="en-GB" sz="1200" b="1" dirty="0">
                          <a:latin typeface="Corbel" panose="020B0503020204020204" pitchFamily="34" charset="0"/>
                        </a:rPr>
                        <a:t>CAC 40</a:t>
                      </a:r>
                      <a:endParaRPr lang="en-US" sz="1200" b="1" dirty="0">
                        <a:latin typeface="Corbel" panose="020B0503020204020204" pitchFamily="34" charset="0"/>
                      </a:endParaRPr>
                    </a:p>
                  </a:txBody>
                  <a:tcPr anchor="ctr">
                    <a:solidFill>
                      <a:schemeClr val="bg1"/>
                    </a:solidFill>
                  </a:tcPr>
                </a:tc>
                <a:tc>
                  <a:txBody>
                    <a:bodyPr/>
                    <a:lstStyle/>
                    <a:p>
                      <a:pPr algn="r" fontAlgn="b"/>
                      <a:r>
                        <a:rPr lang="en-US" sz="1200" b="1" i="0" u="none" strike="noStrike" dirty="0">
                          <a:solidFill>
                            <a:schemeClr val="tx1"/>
                          </a:solidFill>
                          <a:effectLst/>
                          <a:latin typeface="Corbel" panose="020B0503020204020204" pitchFamily="34" charset="0"/>
                        </a:rPr>
                        <a:t>8,174.20</a:t>
                      </a:r>
                    </a:p>
                  </a:txBody>
                  <a:tcPr marL="9525" marR="9525" marT="9525" marB="0" anchor="ctr">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2.77%</a:t>
                      </a:r>
                      <a:r>
                        <a:rPr lang="en-US" sz="1200" dirty="0">
                          <a:solidFill>
                            <a:srgbClr val="00B050"/>
                          </a:solidFill>
                          <a:effectLst/>
                          <a:latin typeface="Corbel" panose="020B0503020204020204" pitchFamily="34" charset="0"/>
                          <a:sym typeface="Wingdings 3" panose="05040102010807070707" pitchFamily="18" charset="2"/>
                        </a:rPr>
                        <a:t></a:t>
                      </a:r>
                      <a:r>
                        <a:rPr lang="en-GB" sz="1200" dirty="0">
                          <a:latin typeface="Corbel" panose="020B0503020204020204" pitchFamily="34" charset="0"/>
                        </a:rPr>
                        <a:t> </a:t>
                      </a:r>
                      <a:endParaRPr lang="en-US" sz="1200" dirty="0">
                        <a:latin typeface="Corbel" panose="020B0503020204020204" pitchFamily="34" charset="0"/>
                      </a:endParaRPr>
                    </a:p>
                  </a:txBody>
                  <a:tcPr anchor="ctr">
                    <a:solidFill>
                      <a:schemeClr val="bg1"/>
                    </a:solidFill>
                  </a:tcPr>
                </a:tc>
                <a:extLst>
                  <a:ext uri="{0D108BD9-81ED-4DB2-BD59-A6C34878D82A}">
                    <a16:rowId xmlns:a16="http://schemas.microsoft.com/office/drawing/2014/main" val="10002"/>
                  </a:ext>
                </a:extLst>
              </a:tr>
              <a:tr h="372706">
                <a:tc>
                  <a:txBody>
                    <a:bodyPr/>
                    <a:lstStyle/>
                    <a:p>
                      <a:r>
                        <a:rPr lang="en-GB" sz="1200" b="1" dirty="0">
                          <a:latin typeface="Corbel" panose="020B0503020204020204" pitchFamily="34" charset="0"/>
                        </a:rPr>
                        <a:t>FTSE MIB</a:t>
                      </a:r>
                      <a:endParaRPr lang="en-US" sz="1200" b="1" dirty="0">
                        <a:latin typeface="Corbel" panose="020B0503020204020204" pitchFamily="34" charset="0"/>
                      </a:endParaRPr>
                    </a:p>
                  </a:txBody>
                  <a:tcPr anchor="ctr">
                    <a:solidFill>
                      <a:schemeClr val="bg1"/>
                    </a:solidFill>
                  </a:tcPr>
                </a:tc>
                <a:tc>
                  <a:txBody>
                    <a:bodyPr/>
                    <a:lstStyle/>
                    <a:p>
                      <a:pPr algn="r" fontAlgn="b"/>
                      <a:r>
                        <a:rPr lang="en-US" sz="1200" b="1" i="0" u="none" strike="noStrike" dirty="0">
                          <a:solidFill>
                            <a:schemeClr val="tx1"/>
                          </a:solidFill>
                          <a:effectLst/>
                          <a:latin typeface="Corbel" panose="020B0503020204020204" pitchFamily="34" charset="0"/>
                        </a:rPr>
                        <a:t>41,758.11</a:t>
                      </a:r>
                    </a:p>
                  </a:txBody>
                  <a:tcPr marL="9525" marR="9525" marT="9525" marB="0" anchor="ctr">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2.51%</a:t>
                      </a:r>
                      <a:r>
                        <a:rPr lang="en-US" sz="1200" b="1" i="0" u="none" strike="noStrike" dirty="0">
                          <a:solidFill>
                            <a:srgbClr val="FF0000"/>
                          </a:solidFill>
                          <a:effectLst/>
                          <a:latin typeface="Corbel" panose="020B0503020204020204" pitchFamily="34" charset="0"/>
                          <a:ea typeface="+mn-ea"/>
                          <a:cs typeface="+mn-cs"/>
                        </a:rPr>
                        <a:t> </a:t>
                      </a:r>
                      <a:r>
                        <a:rPr lang="en-US" sz="1200" b="1" dirty="0">
                          <a:solidFill>
                            <a:srgbClr val="00B050"/>
                          </a:solidFill>
                          <a:effectLst/>
                          <a:latin typeface="Corbel" panose="020B0503020204020204" pitchFamily="34" charset="0"/>
                          <a:sym typeface="Wingdings 3" panose="05040102010807070707" pitchFamily="18" charset="2"/>
                        </a:rPr>
                        <a:t></a:t>
                      </a:r>
                      <a:r>
                        <a:rPr lang="en-GB" sz="1200" dirty="0">
                          <a:latin typeface="Corbel" panose="020B0503020204020204" pitchFamily="34" charset="0"/>
                          <a:sym typeface="+mn-ea"/>
                        </a:rPr>
                        <a:t> </a:t>
                      </a:r>
                      <a:endParaRPr lang="en-US" sz="1200" dirty="0">
                        <a:latin typeface="Corbel" panose="020B0503020204020204" pitchFamily="34" charset="0"/>
                      </a:endParaRPr>
                    </a:p>
                  </a:txBody>
                  <a:tcPr anchor="ctr">
                    <a:solidFill>
                      <a:schemeClr val="bg1"/>
                    </a:solidFill>
                  </a:tcPr>
                </a:tc>
                <a:extLst>
                  <a:ext uri="{0D108BD9-81ED-4DB2-BD59-A6C34878D82A}">
                    <a16:rowId xmlns:a16="http://schemas.microsoft.com/office/drawing/2014/main" val="10003"/>
                  </a:ext>
                </a:extLst>
              </a:tr>
            </a:tbl>
          </a:graphicData>
        </a:graphic>
      </p:graphicFrame>
      <p:sp>
        <p:nvSpPr>
          <p:cNvPr id="3" name="Rectangle: Rounded Corners 2"/>
          <p:cNvSpPr/>
          <p:nvPr/>
        </p:nvSpPr>
        <p:spPr>
          <a:xfrm>
            <a:off x="181343" y="959157"/>
            <a:ext cx="2446716" cy="334521"/>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UK &amp; Eurozone</a:t>
            </a:r>
          </a:p>
        </p:txBody>
      </p:sp>
      <p:sp>
        <p:nvSpPr>
          <p:cNvPr id="4" name="TextBox 3"/>
          <p:cNvSpPr txBox="1"/>
          <p:nvPr/>
        </p:nvSpPr>
        <p:spPr>
          <a:xfrm>
            <a:off x="133165" y="1304925"/>
            <a:ext cx="10501824" cy="323165"/>
          </a:xfrm>
          <a:prstGeom prst="roundRect">
            <a:avLst>
              <a:gd name="adj" fmla="val 0"/>
            </a:avLst>
          </a:prstGeom>
          <a:solidFill>
            <a:schemeClr val="bg1">
              <a:lumMod val="95000"/>
            </a:schemeClr>
          </a:solidFill>
        </p:spPr>
        <p:txBody>
          <a:bodyPr wrap="square">
            <a:spAutoFit/>
          </a:bodyPr>
          <a:lstStyle/>
          <a:p>
            <a:r>
              <a:rPr lang="en-US" sz="1500" b="1" dirty="0">
                <a:latin typeface="Corbel" panose="020B0503020204020204" pitchFamily="34" charset="0"/>
              </a:rPr>
              <a:t>UK labor market weakens, economic growth falters; Eurozone Industrial Production Slows</a:t>
            </a:r>
          </a:p>
        </p:txBody>
      </p:sp>
      <p:sp>
        <p:nvSpPr>
          <p:cNvPr id="15" name="TextBox 14"/>
          <p:cNvSpPr txBox="1"/>
          <p:nvPr/>
        </p:nvSpPr>
        <p:spPr>
          <a:xfrm>
            <a:off x="137390" y="4561566"/>
            <a:ext cx="6291104" cy="644963"/>
          </a:xfrm>
          <a:prstGeom prst="rect">
            <a:avLst/>
          </a:prstGeom>
          <a:noFill/>
        </p:spPr>
        <p:txBody>
          <a:bodyPr wrap="square">
            <a:noAutofit/>
          </a:bodyPr>
          <a:lstStyle/>
          <a:p>
            <a:pPr marL="285750" indent="-285750" algn="just">
              <a:buFont typeface="Wingdings" panose="05000000000000000000" pitchFamily="2" charset="2"/>
              <a:buChar char="q"/>
            </a:pPr>
            <a:r>
              <a:rPr lang="en-GB" sz="1200" dirty="0">
                <a:highlight>
                  <a:srgbClr val="FFFFFF"/>
                </a:highlight>
                <a:latin typeface="Corbel" panose="020B0503020204020204" pitchFamily="34" charset="0"/>
              </a:rPr>
              <a:t>The Bank of England may cut rates later this year if economic data continues to slow. </a:t>
            </a:r>
          </a:p>
          <a:p>
            <a:pPr marL="285750" indent="-285750" algn="just">
              <a:buFont typeface="Wingdings" panose="05000000000000000000" pitchFamily="2" charset="2"/>
              <a:buChar char="q"/>
            </a:pPr>
            <a:r>
              <a:rPr lang="en-GB" sz="1200" dirty="0">
                <a:highlight>
                  <a:srgbClr val="FFFFFF"/>
                </a:highlight>
                <a:latin typeface="Corbel" panose="020B0503020204020204" pitchFamily="34" charset="0"/>
              </a:rPr>
              <a:t>Analysts expect </a:t>
            </a:r>
            <a:r>
              <a:rPr lang="en-US" sz="1200" dirty="0">
                <a:highlight>
                  <a:srgbClr val="FFFFFF"/>
                </a:highlight>
                <a:latin typeface="Corbel" panose="020B0503020204020204" pitchFamily="34" charset="0"/>
              </a:rPr>
              <a:t>a fall in confidence in the capacity of Germany’s economic policy to tackle the pressing issues.</a:t>
            </a:r>
          </a:p>
        </p:txBody>
      </p:sp>
      <p:sp>
        <p:nvSpPr>
          <p:cNvPr id="19" name="Rectangle: Rounded Corners 18"/>
          <p:cNvSpPr/>
          <p:nvPr/>
        </p:nvSpPr>
        <p:spPr>
          <a:xfrm>
            <a:off x="213242" y="4229432"/>
            <a:ext cx="2414817" cy="27589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a:t>
            </a:r>
          </a:p>
        </p:txBody>
      </p:sp>
      <p:sp>
        <p:nvSpPr>
          <p:cNvPr id="27" name="Rectangle: Rounded Corners 26"/>
          <p:cNvSpPr/>
          <p:nvPr/>
        </p:nvSpPr>
        <p:spPr>
          <a:xfrm>
            <a:off x="45297" y="5419725"/>
            <a:ext cx="7349609" cy="32241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500" b="1" i="0" u="none" strike="noStrike" dirty="0">
                <a:solidFill>
                  <a:schemeClr val="tx1"/>
                </a:solidFill>
                <a:effectLst/>
                <a:latin typeface="Corbel" panose="020B0503020204020204" pitchFamily="34" charset="0"/>
              </a:rPr>
              <a:t>European markets end lower Friday as investors react to earnings</a:t>
            </a:r>
          </a:p>
        </p:txBody>
      </p:sp>
      <p:sp>
        <p:nvSpPr>
          <p:cNvPr id="28" name="TextBox 27"/>
          <p:cNvSpPr txBox="1"/>
          <p:nvPr/>
        </p:nvSpPr>
        <p:spPr>
          <a:xfrm>
            <a:off x="70763" y="5750920"/>
            <a:ext cx="4265150" cy="1802405"/>
          </a:xfrm>
          <a:prstGeom prst="rect">
            <a:avLst/>
          </a:prstGeom>
          <a:noFill/>
        </p:spPr>
        <p:txBody>
          <a:bodyPr wrap="square" rtlCol="0">
            <a:noAutofit/>
          </a:bodyPr>
          <a:lstStyle/>
          <a:p>
            <a:pPr marL="285750" indent="-285750" algn="just">
              <a:spcAft>
                <a:spcPts val="825"/>
              </a:spcAft>
              <a:buFont typeface="Wingdings" panose="05000000000000000000" pitchFamily="2" charset="2"/>
              <a:buChar char="q"/>
            </a:pPr>
            <a:r>
              <a:rPr lang="en-US" altLang="en-US" sz="1200" b="0" i="0" dirty="0">
                <a:effectLst/>
                <a:latin typeface="Corbel" panose="020B0503020204020204" pitchFamily="34" charset="0"/>
              </a:rPr>
              <a:t>In local currency terms, the pan-European STOXX Europe 600 Index ended 1.77% higher on relief that the U.S. federal government reopened.</a:t>
            </a:r>
          </a:p>
          <a:p>
            <a:pPr marL="285750" indent="-285750" algn="just">
              <a:spcAft>
                <a:spcPts val="825"/>
              </a:spcAft>
              <a:buFont typeface="Wingdings" panose="05000000000000000000" pitchFamily="2" charset="2"/>
              <a:buChar char="q"/>
            </a:pPr>
            <a:r>
              <a:rPr lang="en-US" altLang="en-US" sz="1200" b="0" i="0" dirty="0">
                <a:effectLst/>
                <a:latin typeface="Corbel" panose="020B0503020204020204" pitchFamily="34" charset="0"/>
              </a:rPr>
              <a:t>However, cooling sentiment on artificial intelligence curbed the market’s gains. Most major stock indexes rose.</a:t>
            </a:r>
            <a:endParaRPr lang="en-US" altLang="en-US" sz="1200" dirty="0">
              <a:latin typeface="Corbel" panose="020B0503020204020204" pitchFamily="34" charset="0"/>
            </a:endParaRPr>
          </a:p>
          <a:p>
            <a:pPr marL="285750" indent="-285750" algn="just">
              <a:spcAft>
                <a:spcPts val="825"/>
              </a:spcAft>
              <a:buFont typeface="Wingdings" panose="05000000000000000000" pitchFamily="2" charset="2"/>
              <a:buChar char="q"/>
            </a:pPr>
            <a:r>
              <a:rPr lang="en-US" altLang="en-US" sz="1200" b="0" i="0" dirty="0">
                <a:effectLst/>
                <a:latin typeface="Corbel" panose="020B0503020204020204" pitchFamily="34" charset="0"/>
              </a:rPr>
              <a:t>Germany’s DAX tacked on 1.30%, France’s CAC 40 Index advanced 2.77%, and Italy’s FTSE MIB climbed 2.51%. The UK’s FTSE 100 Index was little changed.</a:t>
            </a:r>
          </a:p>
        </p:txBody>
      </p:sp>
      <p:sp>
        <p:nvSpPr>
          <p:cNvPr id="29" name="TextBox 28"/>
          <p:cNvSpPr txBox="1"/>
          <p:nvPr/>
        </p:nvSpPr>
        <p:spPr>
          <a:xfrm>
            <a:off x="4519679" y="6186958"/>
            <a:ext cx="2778171" cy="756767"/>
          </a:xfrm>
          <a:prstGeom prst="rect">
            <a:avLst/>
          </a:prstGeom>
          <a:noFill/>
        </p:spPr>
        <p:txBody>
          <a:bodyPr wrap="square" rtlCol="0">
            <a:noAutofit/>
          </a:bodyPr>
          <a:lstStyle/>
          <a:p>
            <a:pPr marL="171450" indent="-171450" algn="just">
              <a:spcAft>
                <a:spcPts val="300"/>
              </a:spcAft>
              <a:buFont typeface="Wingdings" panose="05000000000000000000" pitchFamily="2" charset="2"/>
              <a:buChar char="q"/>
            </a:pPr>
            <a:r>
              <a:rPr lang="en-US" sz="1150" dirty="0">
                <a:latin typeface="Corbel" panose="020B0503020204020204" pitchFamily="34" charset="0"/>
              </a:rPr>
              <a:t>Negative investor sentiment as regards AI-related stocks.</a:t>
            </a:r>
          </a:p>
          <a:p>
            <a:pPr marL="171450" indent="-171450" algn="just">
              <a:spcAft>
                <a:spcPts val="300"/>
              </a:spcAft>
              <a:buFont typeface="Wingdings" panose="05000000000000000000" pitchFamily="2" charset="2"/>
              <a:buChar char="q"/>
            </a:pPr>
            <a:endParaRPr lang="en-US" sz="1150" dirty="0">
              <a:latin typeface="Corbel" panose="020B0503020204020204" pitchFamily="34" charset="0"/>
            </a:endParaRPr>
          </a:p>
          <a:p>
            <a:pPr marL="171450" indent="-171450" algn="just">
              <a:spcAft>
                <a:spcPts val="300"/>
              </a:spcAft>
              <a:buFont typeface="Wingdings" panose="05000000000000000000" pitchFamily="2" charset="2"/>
              <a:buChar char="q"/>
            </a:pPr>
            <a:r>
              <a:rPr lang="en-US" sz="1150" dirty="0">
                <a:latin typeface="Corbel" panose="020B0503020204020204" pitchFamily="34" charset="0"/>
              </a:rPr>
              <a:t>Reopening of the U.S. government boosted sentiment in the European markets. </a:t>
            </a:r>
          </a:p>
          <a:p>
            <a:pPr marL="171450" indent="-171450" algn="just">
              <a:spcAft>
                <a:spcPts val="300"/>
              </a:spcAft>
              <a:buFont typeface="Wingdings" panose="05000000000000000000" pitchFamily="2" charset="2"/>
              <a:buChar char="q"/>
            </a:pPr>
            <a:endParaRPr lang="en-US" sz="1150" dirty="0">
              <a:latin typeface="Corbel" panose="020B0503020204020204" pitchFamily="34" charset="0"/>
            </a:endParaRPr>
          </a:p>
        </p:txBody>
      </p:sp>
      <p:sp>
        <p:nvSpPr>
          <p:cNvPr id="30" name="Rectangle: Rounded Corners 29"/>
          <p:cNvSpPr/>
          <p:nvPr/>
        </p:nvSpPr>
        <p:spPr>
          <a:xfrm>
            <a:off x="4553722" y="5783110"/>
            <a:ext cx="2875023" cy="322415"/>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a:t>
            </a:r>
          </a:p>
        </p:txBody>
      </p:sp>
      <p:sp>
        <p:nvSpPr>
          <p:cNvPr id="31" name="Rectangle: Rounded Corners 30"/>
          <p:cNvSpPr/>
          <p:nvPr/>
        </p:nvSpPr>
        <p:spPr>
          <a:xfrm>
            <a:off x="7576676" y="54917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Indices’ Performance </a:t>
            </a:r>
          </a:p>
        </p:txBody>
      </p:sp>
      <p:sp>
        <p:nvSpPr>
          <p:cNvPr id="32" name="Title 1"/>
          <p:cNvSpPr txBox="1"/>
          <p:nvPr/>
        </p:nvSpPr>
        <p:spPr>
          <a:xfrm>
            <a:off x="155481" y="104441"/>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6" name="TextBox 5"/>
          <p:cNvSpPr txBox="1"/>
          <p:nvPr/>
        </p:nvSpPr>
        <p:spPr>
          <a:xfrm>
            <a:off x="241007" y="1639773"/>
            <a:ext cx="6367597" cy="2569934"/>
          </a:xfrm>
          <a:prstGeom prst="rect">
            <a:avLst/>
          </a:prstGeom>
          <a:noFill/>
        </p:spPr>
        <p:txBody>
          <a:bodyPr wrap="square" rtlCol="0">
            <a:spAutoFit/>
          </a:bodyPr>
          <a:lstStyle/>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In the UK, unemployment in the three months through September increased to 5% for the first time since January 2021. Wage growth also slowed in the third quarter, with the annual growth rate in weekly earnings, excluding bonuses, easing to 4.6% from 4.8% in the prior period.</a:t>
            </a:r>
          </a:p>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GDP growth slowed more than forecast to 0.1% in the third quarter—below a consensus estimate of 0.2% forecast. GDP contracted in September by 0.1% sequentially. The slowdown was partly due to a 28.6% decline in car production in September.</a:t>
            </a:r>
          </a:p>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Meanwhile, after dropping 1.1% in August, eurozone industrial production in September ticked up 0.2% versus the prior month—well below the 0.9% forecast in a FactSet market survey. Irish output decreased sharply in contrast to above-average increases in Germany, Italy, and France.</a:t>
            </a:r>
          </a:p>
        </p:txBody>
      </p:sp>
      <p:sp>
        <p:nvSpPr>
          <p:cNvPr id="2" name="TextBox 1"/>
          <p:cNvSpPr txBox="1"/>
          <p:nvPr/>
        </p:nvSpPr>
        <p:spPr>
          <a:xfrm>
            <a:off x="6608604" y="4224450"/>
            <a:ext cx="4057887" cy="400110"/>
          </a:xfrm>
          <a:prstGeom prst="rect">
            <a:avLst/>
          </a:prstGeom>
          <a:noFill/>
        </p:spPr>
        <p:txBody>
          <a:bodyPr wrap="square" rtlCol="0">
            <a:spAutoFit/>
          </a:bodyPr>
          <a:lstStyle/>
          <a:p>
            <a:pPr algn="ctr"/>
            <a:r>
              <a:rPr lang="en-US" sz="1000" b="1" i="1" dirty="0">
                <a:latin typeface="Corbel" panose="020B0503020204020204" pitchFamily="34" charset="0"/>
              </a:rPr>
              <a:t>U.K. unemployment rates </a:t>
            </a:r>
          </a:p>
          <a:p>
            <a:pPr algn="ctr"/>
            <a:r>
              <a:rPr lang="en-US" sz="1000" b="1" i="1" dirty="0">
                <a:latin typeface="Corbel" panose="020B0503020204020204" pitchFamily="34" charset="0"/>
              </a:rPr>
              <a:t>Source: Trading Economics, WealthBridge Research</a:t>
            </a:r>
          </a:p>
        </p:txBody>
      </p:sp>
      <p:graphicFrame>
        <p:nvGraphicFramePr>
          <p:cNvPr id="12" name="Chart 11">
            <a:extLst>
              <a:ext uri="{FF2B5EF4-FFF2-40B4-BE49-F238E27FC236}">
                <a16:creationId xmlns:a16="http://schemas.microsoft.com/office/drawing/2014/main" id="{65DA3658-A28D-7412-04A8-771B2319C270}"/>
              </a:ext>
            </a:extLst>
          </p:cNvPr>
          <p:cNvGraphicFramePr>
            <a:graphicFrameLocks/>
          </p:cNvGraphicFramePr>
          <p:nvPr>
            <p:extLst>
              <p:ext uri="{D42A27DB-BD31-4B8C-83A1-F6EECF244321}">
                <p14:modId xmlns:p14="http://schemas.microsoft.com/office/powerpoint/2010/main" val="3302051031"/>
              </p:ext>
            </p:extLst>
          </p:nvPr>
        </p:nvGraphicFramePr>
        <p:xfrm>
          <a:off x="6626837" y="1785760"/>
          <a:ext cx="4057887" cy="243473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srcRect t="17461" b="24824"/>
          <a:stretch>
            <a:fillRect/>
          </a:stretch>
        </p:blipFill>
        <p:spPr>
          <a:xfrm>
            <a:off x="2732908" y="-88012"/>
            <a:ext cx="1807315" cy="1123988"/>
          </a:xfrm>
          <a:prstGeom prst="rect">
            <a:avLst/>
          </a:prstGeom>
        </p:spPr>
      </p:pic>
      <p:sp>
        <p:nvSpPr>
          <p:cNvPr id="12" name="TextBox 11"/>
          <p:cNvSpPr txBox="1"/>
          <p:nvPr/>
        </p:nvSpPr>
        <p:spPr>
          <a:xfrm>
            <a:off x="100965" y="1720560"/>
            <a:ext cx="6236335" cy="2429268"/>
          </a:xfrm>
          <a:prstGeom prst="rect">
            <a:avLst/>
          </a:prstGeom>
          <a:noFill/>
        </p:spPr>
        <p:txBody>
          <a:bodyPr wrap="square" rtlCol="0">
            <a:noAutofit/>
          </a:bodyPr>
          <a:lstStyle/>
          <a:p>
            <a:pPr marL="285750" indent="-285750" algn="just">
              <a:buFont typeface="Wingdings" panose="05000000000000000000" pitchFamily="2" charset="2"/>
              <a:buChar char="q"/>
            </a:pPr>
            <a:r>
              <a:rPr lang="en-US" altLang="en-US" sz="1250" dirty="0">
                <a:latin typeface="Corbel" panose="020B0503020204020204" pitchFamily="34" charset="0"/>
              </a:rPr>
              <a:t>The latest batch of official indicators showed that China’s economy lost steam as it entered the fourth quarter.</a:t>
            </a:r>
          </a:p>
          <a:p>
            <a:pPr marL="285750" indent="-285750" algn="just">
              <a:buFont typeface="Wingdings" panose="05000000000000000000" pitchFamily="2" charset="2"/>
              <a:buChar char="q"/>
            </a:pPr>
            <a:r>
              <a:rPr lang="en-US" altLang="en-US" sz="1250" dirty="0">
                <a:latin typeface="Corbel" panose="020B0503020204020204" pitchFamily="34" charset="0"/>
              </a:rPr>
              <a:t>China’s housing market, now in its fourth year of a slump, remained under pressure. New home prices in 70 cities, excluding state-subsidized housing, fell 0.45% in October from September, the steepest decline in a year, while existing home values fell 0.66%, the biggest drop in 13 months. </a:t>
            </a:r>
          </a:p>
          <a:p>
            <a:pPr marL="285750" indent="-285750" algn="just">
              <a:buFont typeface="Wingdings" panose="05000000000000000000" pitchFamily="2" charset="2"/>
              <a:buChar char="q"/>
            </a:pPr>
            <a:endParaRPr lang="en-US" altLang="en-US" sz="1250" dirty="0">
              <a:latin typeface="Corbel" panose="020B0503020204020204" pitchFamily="34" charset="0"/>
            </a:endParaRPr>
          </a:p>
          <a:p>
            <a:pPr marL="285750" indent="-285750" algn="just">
              <a:buFont typeface="Wingdings" panose="05000000000000000000" pitchFamily="2" charset="2"/>
              <a:buChar char="q"/>
            </a:pPr>
            <a:r>
              <a:rPr lang="en-US" altLang="en-US" sz="1250" dirty="0">
                <a:latin typeface="Corbel" panose="020B0503020204020204" pitchFamily="34" charset="0"/>
              </a:rPr>
              <a:t>The ongoing malaise in China’s property market has been a major growth headwind, making consumers reluctant to spend and worsening the deflation that has stalked China’s economy since early 2023.</a:t>
            </a:r>
          </a:p>
          <a:p>
            <a:pPr marL="285750" indent="-285750" algn="just">
              <a:buFont typeface="Wingdings" panose="05000000000000000000" pitchFamily="2" charset="2"/>
              <a:buChar char="q"/>
            </a:pPr>
            <a:r>
              <a:rPr lang="en-US" altLang="en-US" sz="1250" dirty="0">
                <a:latin typeface="Corbel" panose="020B0503020204020204" pitchFamily="34" charset="0"/>
              </a:rPr>
              <a:t>Fixed asset investment shrank 1.7% in the first 10 months of the year, a record drop for the period, according to China’s statistics bureau.</a:t>
            </a:r>
            <a:endParaRPr lang="en-GB" altLang="en-US" sz="1250" dirty="0">
              <a:latin typeface="Corbel" panose="020B0503020204020204" pitchFamily="34" charset="0"/>
            </a:endParaRPr>
          </a:p>
        </p:txBody>
      </p:sp>
      <p:sp>
        <p:nvSpPr>
          <p:cNvPr id="6" name="TextBox 5"/>
          <p:cNvSpPr txBox="1"/>
          <p:nvPr/>
        </p:nvSpPr>
        <p:spPr>
          <a:xfrm>
            <a:off x="43960" y="4505325"/>
            <a:ext cx="6043024" cy="669414"/>
          </a:xfrm>
          <a:prstGeom prst="rect">
            <a:avLst/>
          </a:prstGeom>
          <a:noFill/>
        </p:spPr>
        <p:txBody>
          <a:bodyPr wrap="square">
            <a:spAutoFit/>
          </a:bodyPr>
          <a:lstStyle/>
          <a:p>
            <a:pPr marL="285750" indent="-285750" algn="just">
              <a:buFont typeface="Wingdings" panose="05000000000000000000" pitchFamily="2" charset="2"/>
              <a:buChar char="q"/>
            </a:pPr>
            <a:r>
              <a:rPr lang="en-US" sz="1250" i="0" dirty="0">
                <a:effectLst/>
                <a:latin typeface="Corbel" panose="020B0503020204020204" pitchFamily="34" charset="0"/>
              </a:rPr>
              <a:t>Most economists believe that Beijing’s official growth target of about 5% this year is still manageable, particularly after the U.S. and China struck a one-year trade truce at talks in South Korea last month.</a:t>
            </a:r>
          </a:p>
        </p:txBody>
      </p:sp>
      <p:sp>
        <p:nvSpPr>
          <p:cNvPr id="7" name="Rectangle: Rounded Corners 6"/>
          <p:cNvSpPr/>
          <p:nvPr/>
        </p:nvSpPr>
        <p:spPr>
          <a:xfrm>
            <a:off x="317456" y="4200525"/>
            <a:ext cx="2414817" cy="27589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 </a:t>
            </a:r>
          </a:p>
        </p:txBody>
      </p:sp>
      <p:sp>
        <p:nvSpPr>
          <p:cNvPr id="22" name="TextBox 21"/>
          <p:cNvSpPr txBox="1"/>
          <p:nvPr/>
        </p:nvSpPr>
        <p:spPr>
          <a:xfrm>
            <a:off x="174427" y="1363804"/>
            <a:ext cx="8067873" cy="357545"/>
          </a:xfrm>
          <a:prstGeom prst="roundRect">
            <a:avLst/>
          </a:prstGeom>
          <a:solidFill>
            <a:schemeClr val="bg1">
              <a:lumMod val="95000"/>
            </a:schemeClr>
          </a:solidFill>
        </p:spPr>
        <p:txBody>
          <a:bodyPr wrap="square">
            <a:spAutoFit/>
          </a:bodyPr>
          <a:lstStyle/>
          <a:p>
            <a:pPr algn="l">
              <a:spcAft>
                <a:spcPts val="1125"/>
              </a:spcAft>
            </a:pPr>
            <a:r>
              <a:rPr lang="en-GB" altLang="en-US" sz="1500" b="1" i="0" dirty="0">
                <a:solidFill>
                  <a:srgbClr val="000000"/>
                </a:solidFill>
                <a:effectLst/>
                <a:latin typeface="Corbel" panose="020B0503020204020204" pitchFamily="34" charset="0"/>
              </a:rPr>
              <a:t>China Economy Loses Steam as Housing Market Remains Distressed</a:t>
            </a:r>
            <a:endParaRPr lang="en-US" altLang="en-US" sz="1500" b="1" i="0" dirty="0">
              <a:solidFill>
                <a:srgbClr val="000000"/>
              </a:solidFill>
              <a:effectLst/>
              <a:latin typeface="Corbel" panose="020B0503020204020204" pitchFamily="34" charset="0"/>
            </a:endParaRPr>
          </a:p>
        </p:txBody>
      </p:sp>
      <p:sp>
        <p:nvSpPr>
          <p:cNvPr id="3" name="Rectangle: Rounded Corners 2"/>
          <p:cNvSpPr/>
          <p:nvPr/>
        </p:nvSpPr>
        <p:spPr>
          <a:xfrm>
            <a:off x="156977" y="960927"/>
            <a:ext cx="2414817"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Asia</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9700" y="669927"/>
            <a:ext cx="1098204" cy="823654"/>
          </a:xfrm>
          <a:prstGeom prst="rect">
            <a:avLst/>
          </a:prstGeom>
        </p:spPr>
      </p:pic>
      <p:sp>
        <p:nvSpPr>
          <p:cNvPr id="2" name="Title 1"/>
          <p:cNvSpPr txBox="1"/>
          <p:nvPr/>
        </p:nvSpPr>
        <p:spPr>
          <a:xfrm>
            <a:off x="11867" y="130837"/>
            <a:ext cx="3125297" cy="38471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5" name="TextBox 4"/>
          <p:cNvSpPr txBox="1"/>
          <p:nvPr/>
        </p:nvSpPr>
        <p:spPr>
          <a:xfrm>
            <a:off x="129691" y="5614333"/>
            <a:ext cx="6043024" cy="1823576"/>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250" b="0" i="0" dirty="0">
                <a:effectLst/>
                <a:latin typeface="Corbel" panose="020B0503020204020204" pitchFamily="34" charset="0"/>
              </a:rPr>
              <a:t>The yield on the 10-year Japanese government bond rose to 1.70% from the previous week’s 1.68%. Investors pared back their expectations of the BoJ raising interest rates in December, with many converging around the view that a January rate hike now looks more likely.</a:t>
            </a:r>
          </a:p>
          <a:p>
            <a:pPr algn="just"/>
            <a:endParaRPr lang="en-US" altLang="en-US" sz="1250" b="0" i="0" dirty="0">
              <a:effectLst/>
              <a:latin typeface="Corbel" panose="020B0503020204020204" pitchFamily="34" charset="0"/>
            </a:endParaRPr>
          </a:p>
          <a:p>
            <a:pPr marL="285750" indent="-285750" algn="just">
              <a:buFont typeface="Wingdings" panose="05000000000000000000" pitchFamily="2" charset="2"/>
              <a:buChar char="q"/>
            </a:pPr>
            <a:r>
              <a:rPr lang="en-US" altLang="en-US" sz="1250" b="0" i="0" dirty="0">
                <a:effectLst/>
                <a:latin typeface="Corbel" panose="020B0503020204020204" pitchFamily="34" charset="0"/>
              </a:rPr>
              <a:t>BoJ Governor Kazuo Ueda suggested that Japan is progressing in meeting the conditions for raising interest rates. The central bank looks at underlying inflation, which strips away temporary factors, and that is gradually accelerating toward its 2% target.</a:t>
            </a:r>
            <a:endParaRPr lang="en-GB" altLang="en-US" sz="1250" b="0" i="0" dirty="0">
              <a:effectLst/>
              <a:latin typeface="Corbel" panose="020B0503020204020204" pitchFamily="34" charset="0"/>
            </a:endParaRPr>
          </a:p>
        </p:txBody>
      </p:sp>
      <p:sp>
        <p:nvSpPr>
          <p:cNvPr id="29" name="Rectangle: Rounded Corners 28"/>
          <p:cNvSpPr/>
          <p:nvPr/>
        </p:nvSpPr>
        <p:spPr>
          <a:xfrm>
            <a:off x="6460320" y="5344842"/>
            <a:ext cx="2414817" cy="30348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a:t>
            </a:r>
          </a:p>
        </p:txBody>
      </p:sp>
      <p:sp>
        <p:nvSpPr>
          <p:cNvPr id="14" name="TextBox 13"/>
          <p:cNvSpPr txBox="1"/>
          <p:nvPr/>
        </p:nvSpPr>
        <p:spPr>
          <a:xfrm>
            <a:off x="43960" y="5307806"/>
            <a:ext cx="6369180" cy="340519"/>
          </a:xfrm>
          <a:prstGeom prst="roundRect">
            <a:avLst/>
          </a:prstGeom>
          <a:solidFill>
            <a:schemeClr val="bg1">
              <a:lumMod val="95000"/>
            </a:schemeClr>
          </a:solidFill>
        </p:spPr>
        <p:txBody>
          <a:bodyPr wrap="square">
            <a:spAutoFit/>
          </a:bodyPr>
          <a:lstStyle/>
          <a:p>
            <a:r>
              <a:rPr lang="en-GB" sz="1400" b="1" dirty="0">
                <a:latin typeface="Corbel" panose="020B0503020204020204" pitchFamily="34" charset="0"/>
              </a:rPr>
              <a:t>Investors Lean Toward January Rate Cut as Japan Inflation Accelerates</a:t>
            </a:r>
            <a:endParaRPr lang="en-US" sz="1400" b="1" dirty="0">
              <a:latin typeface="Corbel" panose="020B0503020204020204" pitchFamily="34" charset="0"/>
            </a:endParaRPr>
          </a:p>
        </p:txBody>
      </p:sp>
      <p:sp>
        <p:nvSpPr>
          <p:cNvPr id="11" name="TextBox 10"/>
          <p:cNvSpPr txBox="1"/>
          <p:nvPr/>
        </p:nvSpPr>
        <p:spPr>
          <a:xfrm>
            <a:off x="6472148" y="5800725"/>
            <a:ext cx="3394888" cy="838751"/>
          </a:xfrm>
          <a:prstGeom prst="rect">
            <a:avLst/>
          </a:prstGeom>
          <a:noFill/>
        </p:spPr>
        <p:txBody>
          <a:bodyPr wrap="square">
            <a:noAutofit/>
          </a:bodyPr>
          <a:lstStyle/>
          <a:p>
            <a:pPr marL="285750" indent="-285750" algn="just">
              <a:buFont typeface="Wingdings" panose="05000000000000000000" pitchFamily="2" charset="2"/>
              <a:buChar char="q"/>
            </a:pPr>
            <a:r>
              <a:rPr lang="en-GB" altLang="en-US" sz="1250" dirty="0">
                <a:latin typeface="Corbel" panose="020B0503020204020204" pitchFamily="34" charset="0"/>
              </a:rPr>
              <a:t>Inflation in Japan rose to 2.9% in September,  the first such rise since May, and about 900 basis points above the BoJ’s target levels. </a:t>
            </a:r>
          </a:p>
        </p:txBody>
      </p:sp>
      <p:graphicFrame>
        <p:nvGraphicFramePr>
          <p:cNvPr id="8" name="Table 7"/>
          <p:cNvGraphicFramePr>
            <a:graphicFrameLocks noGrp="1"/>
          </p:cNvGraphicFramePr>
          <p:nvPr>
            <p:custDataLst>
              <p:tags r:id="rId1"/>
            </p:custDataLst>
            <p:extLst>
              <p:ext uri="{D42A27DB-BD31-4B8C-83A1-F6EECF244321}">
                <p14:modId xmlns:p14="http://schemas.microsoft.com/office/powerpoint/2010/main" val="4112349178"/>
              </p:ext>
            </p:extLst>
          </p:nvPr>
        </p:nvGraphicFramePr>
        <p:xfrm>
          <a:off x="6615304" y="4065746"/>
          <a:ext cx="3760640" cy="1119692"/>
        </p:xfrm>
        <a:graphic>
          <a:graphicData uri="http://schemas.openxmlformats.org/drawingml/2006/table">
            <a:tbl>
              <a:tblPr firstRow="1" bandRow="1">
                <a:tableStyleId>{7E9639D4-E3E2-4D34-9284-5A2195B3D0D7}</a:tableStyleId>
              </a:tblPr>
              <a:tblGrid>
                <a:gridCol w="1479110">
                  <a:extLst>
                    <a:ext uri="{9D8B030D-6E8A-4147-A177-3AD203B41FA5}">
                      <a16:colId xmlns:a16="http://schemas.microsoft.com/office/drawing/2014/main" val="20000"/>
                    </a:ext>
                  </a:extLst>
                </a:gridCol>
                <a:gridCol w="1223174">
                  <a:extLst>
                    <a:ext uri="{9D8B030D-6E8A-4147-A177-3AD203B41FA5}">
                      <a16:colId xmlns:a16="http://schemas.microsoft.com/office/drawing/2014/main" val="20001"/>
                    </a:ext>
                  </a:extLst>
                </a:gridCol>
                <a:gridCol w="1058356">
                  <a:extLst>
                    <a:ext uri="{9D8B030D-6E8A-4147-A177-3AD203B41FA5}">
                      <a16:colId xmlns:a16="http://schemas.microsoft.com/office/drawing/2014/main" val="20002"/>
                    </a:ext>
                  </a:extLst>
                </a:gridCol>
              </a:tblGrid>
              <a:tr h="458609">
                <a:tc>
                  <a:txBody>
                    <a:bodyPr/>
                    <a:lstStyle/>
                    <a:p>
                      <a:r>
                        <a:rPr lang="en-GB" sz="1200" b="1" dirty="0">
                          <a:solidFill>
                            <a:schemeClr val="tx1"/>
                          </a:solidFill>
                          <a:latin typeface="Corbel" panose="020B0503020204020204" pitchFamily="34" charset="0"/>
                        </a:rPr>
                        <a:t>Shanghai Composite</a:t>
                      </a:r>
                      <a:endParaRPr lang="en-US" sz="1200" b="1" dirty="0">
                        <a:solidFill>
                          <a:schemeClr val="tx1"/>
                        </a:solidFill>
                        <a:latin typeface="Corbel" panose="020B0503020204020204" pitchFamily="34" charset="0"/>
                      </a:endParaRPr>
                    </a:p>
                  </a:txBody>
                  <a:tcPr marL="100585" marR="10058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en-US" sz="1400" b="0" i="0" u="none" strike="noStrike" dirty="0">
                          <a:solidFill>
                            <a:srgbClr val="171717"/>
                          </a:solidFill>
                          <a:effectLst/>
                          <a:latin typeface="Corbel" panose="020B0503020204020204" pitchFamily="34" charset="0"/>
                        </a:rPr>
                        <a:t>3,954.79</a:t>
                      </a:r>
                    </a:p>
                  </a:txBody>
                  <a:tcPr marL="15342" marR="15342"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b="1" i="0" dirty="0">
                          <a:solidFill>
                            <a:schemeClr val="tx1"/>
                          </a:solidFill>
                          <a:effectLst/>
                          <a:latin typeface="Corbel" panose="020B0503020204020204" pitchFamily="34" charset="0"/>
                          <a:ea typeface="+mn-ea"/>
                          <a:cs typeface="+mn-cs"/>
                        </a:rPr>
                        <a:t>0.18%</a:t>
                      </a:r>
                      <a:r>
                        <a:rPr lang="en-GB" sz="1400" b="1" dirty="0">
                          <a:solidFill>
                            <a:srgbClr val="FF0000"/>
                          </a:solidFill>
                          <a:latin typeface="Corbel" panose="020B0503020204020204" pitchFamily="34" charset="0"/>
                        </a:rPr>
                        <a:t> </a:t>
                      </a:r>
                      <a:r>
                        <a:rPr lang="en-US" sz="1400" b="1" dirty="0">
                          <a:solidFill>
                            <a:srgbClr val="FF0000"/>
                          </a:solidFill>
                          <a:effectLst/>
                          <a:latin typeface="Corbel" panose="020B0503020204020204" pitchFamily="34" charset="0"/>
                          <a:ea typeface="+mn-ea"/>
                          <a:cs typeface="+mn-cs"/>
                          <a:sym typeface="Wingdings 3" panose="05040102010807070707" pitchFamily="18" charset="2"/>
                        </a:rPr>
                        <a:t></a:t>
                      </a:r>
                      <a:r>
                        <a:rPr lang="en-GB" sz="1400" dirty="0">
                          <a:latin typeface="Corbel" panose="020B0503020204020204" pitchFamily="34" charset="0"/>
                          <a:sym typeface="+mn-ea"/>
                        </a:rPr>
                        <a:t> </a:t>
                      </a:r>
                      <a:endParaRPr lang="en-US" sz="1400" dirty="0">
                        <a:solidFill>
                          <a:srgbClr val="FF0000"/>
                        </a:solidFill>
                        <a:latin typeface="Corbel" panose="020B0503020204020204" pitchFamily="34" charset="0"/>
                      </a:endParaRPr>
                    </a:p>
                  </a:txBody>
                  <a:tcPr marL="100585" marR="10058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5982">
                <a:tc>
                  <a:txBody>
                    <a:bodyPr/>
                    <a:lstStyle/>
                    <a:p>
                      <a:r>
                        <a:rPr lang="en-GB" sz="1200" b="1" dirty="0">
                          <a:solidFill>
                            <a:schemeClr val="tx1"/>
                          </a:solidFill>
                          <a:latin typeface="Corbel" panose="020B0503020204020204" pitchFamily="34" charset="0"/>
                        </a:rPr>
                        <a:t>Hang Seng Index</a:t>
                      </a:r>
                      <a:endParaRPr lang="en-US" sz="1200" b="1" dirty="0">
                        <a:latin typeface="Corbel" panose="020B0503020204020204" pitchFamily="34" charset="0"/>
                      </a:endParaRPr>
                    </a:p>
                  </a:txBody>
                  <a:tcPr marL="100585" marR="100585" anchor="ctr">
                    <a:lnT w="12700" cap="flat" cmpd="sng" algn="ctr">
                      <a:solidFill>
                        <a:schemeClr val="tx1"/>
                      </a:solidFill>
                      <a:prstDash val="solid"/>
                      <a:round/>
                      <a:headEnd type="none" w="med" len="med"/>
                      <a:tailEnd type="none" w="med" len="med"/>
                    </a:lnT>
                    <a:noFill/>
                  </a:tcPr>
                </a:tc>
                <a:tc>
                  <a:txBody>
                    <a:bodyPr/>
                    <a:lstStyle/>
                    <a:p>
                      <a:pPr algn="r" fontAlgn="ctr"/>
                      <a:r>
                        <a:rPr lang="en-US" altLang="en-US" sz="1400" b="0" i="0" u="none" strike="noStrike" dirty="0">
                          <a:solidFill>
                            <a:srgbClr val="171717"/>
                          </a:solidFill>
                          <a:effectLst/>
                          <a:latin typeface="Corbel" panose="020B0503020204020204" pitchFamily="34" charset="0"/>
                        </a:rPr>
                        <a:t>25,906.65</a:t>
                      </a:r>
                    </a:p>
                  </a:txBody>
                  <a:tcPr marL="15342" marR="15342" marT="9525" marB="0" anchor="ctr">
                    <a:lnT w="12700" cap="flat" cmpd="sng" algn="ctr">
                      <a:solidFill>
                        <a:schemeClr val="tx1"/>
                      </a:solidFill>
                      <a:prstDash val="solid"/>
                      <a:round/>
                      <a:headEnd type="none" w="med" len="med"/>
                      <a:tailEnd type="none" w="med" len="med"/>
                    </a:lnT>
                    <a:no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400" b="1" i="0" u="none" strike="noStrike" dirty="0">
                          <a:solidFill>
                            <a:schemeClr val="tx1"/>
                          </a:solidFill>
                          <a:effectLst/>
                          <a:latin typeface="Corbel" panose="020B0503020204020204" pitchFamily="34" charset="0"/>
                          <a:ea typeface="+mn-ea"/>
                          <a:cs typeface="+mn-cs"/>
                        </a:rPr>
                        <a:t>1.26.% </a:t>
                      </a:r>
                      <a:r>
                        <a:rPr lang="en-US" sz="1400" dirty="0">
                          <a:solidFill>
                            <a:srgbClr val="00B050"/>
                          </a:solidFill>
                          <a:effectLst/>
                          <a:latin typeface="Corbel" panose="020B0503020204020204" pitchFamily="34" charset="0"/>
                          <a:sym typeface="Wingdings 3" panose="05040102010807070707" pitchFamily="18" charset="2"/>
                        </a:rPr>
                        <a:t></a:t>
                      </a:r>
                      <a:r>
                        <a:rPr lang="en-GB" sz="1400" dirty="0">
                          <a:latin typeface="Corbel" panose="020B0503020204020204" pitchFamily="34" charset="0"/>
                          <a:sym typeface="+mn-ea"/>
                        </a:rPr>
                        <a:t> </a:t>
                      </a:r>
                      <a:endParaRPr lang="en-US" sz="1400" b="1" dirty="0">
                        <a:solidFill>
                          <a:srgbClr val="FF0000"/>
                        </a:solidFill>
                        <a:latin typeface="Corbel" panose="020B0503020204020204" pitchFamily="34" charset="0"/>
                      </a:endParaRPr>
                    </a:p>
                  </a:txBody>
                  <a:tcPr marL="100585" marR="100585"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45101">
                <a:tc>
                  <a:txBody>
                    <a:bodyPr/>
                    <a:lstStyle/>
                    <a:p>
                      <a:r>
                        <a:rPr lang="en-GB" sz="1200" b="1" dirty="0">
                          <a:latin typeface="Corbel" panose="020B0503020204020204" pitchFamily="34" charset="0"/>
                        </a:rPr>
                        <a:t>Nikkei 225 index</a:t>
                      </a:r>
                      <a:endParaRPr lang="en-US" sz="1200" b="1" dirty="0">
                        <a:latin typeface="Corbel" panose="020B0503020204020204" pitchFamily="34" charset="0"/>
                      </a:endParaRPr>
                    </a:p>
                  </a:txBody>
                  <a:tcPr marL="100585" marR="100585" anchor="ctr">
                    <a:noFill/>
                  </a:tcPr>
                </a:tc>
                <a:tc>
                  <a:txBody>
                    <a:bodyPr/>
                    <a:lstStyle/>
                    <a:p>
                      <a:pPr algn="r"/>
                      <a:r>
                        <a:rPr lang="en-US" altLang="en-US" sz="1400" dirty="0">
                          <a:latin typeface="Corbel" panose="020B0503020204020204" pitchFamily="34" charset="0"/>
                        </a:rPr>
                        <a:t>52,411.34</a:t>
                      </a:r>
                    </a:p>
                  </a:txBody>
                  <a:tcPr marL="100585" marR="100585" anchor="ctr">
                    <a:no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400" b="1" i="0" dirty="0">
                          <a:solidFill>
                            <a:schemeClr val="tx1"/>
                          </a:solidFill>
                          <a:effectLst/>
                          <a:latin typeface="Corbel" panose="020B0503020204020204" pitchFamily="34" charset="0"/>
                          <a:ea typeface="+mn-ea"/>
                          <a:cs typeface="+mn-cs"/>
                        </a:rPr>
                        <a:t>0.20%</a:t>
                      </a:r>
                      <a:r>
                        <a:rPr lang="en-GB" sz="1400" b="1" dirty="0">
                          <a:solidFill>
                            <a:srgbClr val="FF0000"/>
                          </a:solidFill>
                          <a:latin typeface="Corbel" panose="020B0503020204020204" pitchFamily="34" charset="0"/>
                        </a:rPr>
                        <a:t> </a:t>
                      </a:r>
                      <a:r>
                        <a:rPr lang="en-US" sz="1400" dirty="0">
                          <a:solidFill>
                            <a:srgbClr val="00B050"/>
                          </a:solidFill>
                          <a:effectLst/>
                          <a:latin typeface="Corbel" panose="020B0503020204020204" pitchFamily="34" charset="0"/>
                          <a:sym typeface="Wingdings 3" panose="05040102010807070707" pitchFamily="18" charset="2"/>
                        </a:rPr>
                        <a:t></a:t>
                      </a:r>
                      <a:r>
                        <a:rPr lang="en-GB" sz="1400" dirty="0">
                          <a:latin typeface="Corbel" panose="020B0503020204020204" pitchFamily="34" charset="0"/>
                          <a:sym typeface="+mn-ea"/>
                        </a:rPr>
                        <a:t> </a:t>
                      </a:r>
                      <a:endParaRPr lang="en-US" sz="1400" dirty="0">
                        <a:solidFill>
                          <a:srgbClr val="FF0000"/>
                        </a:solidFill>
                        <a:latin typeface="Corbel" panose="020B0503020204020204" pitchFamily="34" charset="0"/>
                      </a:endParaRPr>
                    </a:p>
                  </a:txBody>
                  <a:tcPr marL="100585" marR="100585" anchor="ctr">
                    <a:noFill/>
                  </a:tcPr>
                </a:tc>
                <a:extLst>
                  <a:ext uri="{0D108BD9-81ED-4DB2-BD59-A6C34878D82A}">
                    <a16:rowId xmlns:a16="http://schemas.microsoft.com/office/drawing/2014/main" val="10002"/>
                  </a:ext>
                </a:extLst>
              </a:tr>
            </a:tbl>
          </a:graphicData>
        </a:graphic>
      </p:graphicFrame>
      <p:graphicFrame>
        <p:nvGraphicFramePr>
          <p:cNvPr id="15" name="Chart 14"/>
          <p:cNvGraphicFramePr/>
          <p:nvPr>
            <p:extLst>
              <p:ext uri="{D42A27DB-BD31-4B8C-83A1-F6EECF244321}">
                <p14:modId xmlns:p14="http://schemas.microsoft.com/office/powerpoint/2010/main" val="4050068829"/>
              </p:ext>
            </p:extLst>
          </p:nvPr>
        </p:nvGraphicFramePr>
        <p:xfrm>
          <a:off x="6337300" y="1314777"/>
          <a:ext cx="4378639" cy="2580948"/>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6608604" y="3819525"/>
            <a:ext cx="4057887" cy="246221"/>
          </a:xfrm>
          <a:prstGeom prst="rect">
            <a:avLst/>
          </a:prstGeom>
          <a:noFill/>
        </p:spPr>
        <p:txBody>
          <a:bodyPr wrap="square" rtlCol="0">
            <a:spAutoFit/>
          </a:bodyPr>
          <a:lstStyle/>
          <a:p>
            <a:r>
              <a:rPr lang="en-US" sz="1000" b="1" i="1" dirty="0">
                <a:latin typeface="Corbel" panose="020B0503020204020204" pitchFamily="34" charset="0"/>
              </a:rPr>
              <a:t>Source: Trading Economics, WealthBridge Research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older 4"/>
          <p:cNvSpPr>
            <a:spLocks noGrp="1"/>
          </p:cNvSpPr>
          <p:nvPr>
            <p:ph type="sldNum" sz="quarter" idx="7"/>
          </p:nvPr>
        </p:nvSpPr>
        <p:spPr>
          <a:xfrm>
            <a:off x="3898900" y="7363423"/>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6</a:t>
            </a:fld>
            <a:endParaRPr sz="1750" b="1" dirty="0">
              <a:solidFill>
                <a:schemeClr val="bg1"/>
              </a:solidFill>
              <a:latin typeface="Corbel" panose="020B0503020204020204" pitchFamily="34" charset="0"/>
            </a:endParaRPr>
          </a:p>
        </p:txBody>
      </p:sp>
      <p:sp>
        <p:nvSpPr>
          <p:cNvPr id="8" name="Title 1"/>
          <p:cNvSpPr txBox="1"/>
          <p:nvPr/>
        </p:nvSpPr>
        <p:spPr>
          <a:xfrm>
            <a:off x="155481" y="228425"/>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AFRICAN Economy</a:t>
            </a:r>
          </a:p>
        </p:txBody>
      </p:sp>
      <p:pic>
        <p:nvPicPr>
          <p:cNvPr id="11" name="Picture 10"/>
          <p:cNvPicPr>
            <a:picLocks noChangeAspect="1"/>
          </p:cNvPicPr>
          <p:nvPr/>
        </p:nvPicPr>
        <p:blipFill rotWithShape="1">
          <a:blip r:embed="rId2"/>
          <a:srcRect l="19209" r="17763" b="5578"/>
          <a:stretch>
            <a:fillRect/>
          </a:stretch>
        </p:blipFill>
        <p:spPr>
          <a:xfrm>
            <a:off x="2832100" y="105250"/>
            <a:ext cx="914400" cy="820328"/>
          </a:xfrm>
          <a:prstGeom prst="rect">
            <a:avLst/>
          </a:prstGeom>
        </p:spPr>
      </p:pic>
      <p:sp>
        <p:nvSpPr>
          <p:cNvPr id="2" name="TextBox 1"/>
          <p:cNvSpPr txBox="1"/>
          <p:nvPr/>
        </p:nvSpPr>
        <p:spPr>
          <a:xfrm>
            <a:off x="124938" y="1059823"/>
            <a:ext cx="10152687" cy="321945"/>
          </a:xfrm>
          <a:prstGeom prst="rect">
            <a:avLst/>
          </a:prstGeom>
          <a:solidFill>
            <a:schemeClr val="bg1">
              <a:lumMod val="95000"/>
            </a:schemeClr>
          </a:solidFill>
        </p:spPr>
        <p:txBody>
          <a:bodyPr wrap="square" rtlCol="0">
            <a:spAutoFit/>
          </a:bodyPr>
          <a:lstStyle/>
          <a:p>
            <a:pPr algn="l">
              <a:lnSpc>
                <a:spcPts val="1800"/>
              </a:lnSpc>
            </a:pPr>
            <a:r>
              <a:rPr lang="en-US" altLang="en-GB" sz="1500" b="1" i="0" strike="noStrike" dirty="0">
                <a:effectLst/>
                <a:latin typeface="Corbel" panose="020B0503020204020204" pitchFamily="34" charset="0"/>
              </a:rPr>
              <a:t>S&amp;P upgrades South Africa for first time in nearly 20 years as reforms gain traction</a:t>
            </a:r>
            <a:endParaRPr lang="en-GB" altLang="en-GB" sz="1500" b="1" i="0" strike="noStrike" dirty="0">
              <a:effectLst/>
              <a:latin typeface="Corbel" panose="020B0503020204020204" pitchFamily="34" charset="0"/>
            </a:endParaRPr>
          </a:p>
        </p:txBody>
      </p:sp>
      <p:sp>
        <p:nvSpPr>
          <p:cNvPr id="3" name="TextBox 2"/>
          <p:cNvSpPr txBox="1"/>
          <p:nvPr/>
        </p:nvSpPr>
        <p:spPr>
          <a:xfrm>
            <a:off x="2222500" y="1377610"/>
            <a:ext cx="8055125" cy="2238375"/>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400" dirty="0">
                <a:latin typeface="Corbel" panose="020B0503020204020204" pitchFamily="34" charset="0"/>
              </a:rPr>
              <a:t>South Africa on Friday secured its first credit rating upgrade in nearly 20 years after S&amp;P Global raised the country’s foreign-currency long-term sovereign rating to "BB" from "BB-", citing stronger growth prospects, an improving fiscal outlook and reduced contingent liabilities following better performance at state power utility Eskom.</a:t>
            </a:r>
          </a:p>
          <a:p>
            <a:pPr marL="285750" indent="-285750" algn="just">
              <a:buFont typeface="Wingdings" panose="05000000000000000000" pitchFamily="2" charset="2"/>
              <a:buChar char="q"/>
            </a:pPr>
            <a:r>
              <a:rPr lang="en-US" altLang="en-US" sz="1400" dirty="0">
                <a:latin typeface="Corbel" panose="020B0503020204020204" pitchFamily="34" charset="0"/>
              </a:rPr>
              <a:t>The National Treasury has worked to arrest rising debt and restore fiscal credibility to put the country back on a growth path.</a:t>
            </a:r>
          </a:p>
          <a:p>
            <a:pPr marL="285750" indent="-285750" algn="just">
              <a:buFont typeface="Wingdings" panose="05000000000000000000" pitchFamily="2" charset="2"/>
              <a:buChar char="q"/>
            </a:pPr>
            <a:r>
              <a:rPr lang="en-US" altLang="en-US" sz="1400" dirty="0">
                <a:latin typeface="Corbel" panose="020B0503020204020204" pitchFamily="34" charset="0"/>
              </a:rPr>
              <a:t>A recent mid-term budget review showed debt to GDP </a:t>
            </a:r>
            <a:r>
              <a:rPr lang="en-US" altLang="en-US" sz="1400" dirty="0" err="1">
                <a:latin typeface="Corbel" panose="020B0503020204020204" pitchFamily="34" charset="0"/>
              </a:rPr>
              <a:t>stabilising</a:t>
            </a:r>
            <a:r>
              <a:rPr lang="en-US" altLang="en-US" sz="1400" dirty="0">
                <a:latin typeface="Corbel" panose="020B0503020204020204" pitchFamily="34" charset="0"/>
              </a:rPr>
              <a:t> at 77.9% this financial year and the budget deficit narrowing to 4.7% of GDP in 2025/26 from 4.8% in the May budget.</a:t>
            </a:r>
          </a:p>
          <a:p>
            <a:pPr marL="285750" indent="-285750" algn="just">
              <a:buFont typeface="Wingdings" panose="05000000000000000000" pitchFamily="2" charset="2"/>
              <a:buChar char="q"/>
            </a:pPr>
            <a:r>
              <a:rPr lang="en-US" altLang="en-US" sz="1400" dirty="0">
                <a:latin typeface="Corbel" panose="020B0503020204020204" pitchFamily="34" charset="0"/>
              </a:rPr>
              <a:t>S&amp;P said in a statement it expects South Africa's GDP growth to pick up to 1.1% in 2025 after a subdued 0.5% in 2024 and to average 1.5% through 2026-2028 as electricity and other sectors support growth.</a:t>
            </a:r>
          </a:p>
          <a:p>
            <a:pPr marL="285750" indent="-285750" algn="just">
              <a:buFont typeface="Wingdings" panose="05000000000000000000" pitchFamily="2" charset="2"/>
              <a:buChar char="q"/>
            </a:pPr>
            <a:endParaRPr lang="en-US" altLang="en-US" sz="1400" dirty="0">
              <a:latin typeface="Corbel" panose="020B0503020204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7" t="19757" r="2030" b="18062"/>
          <a:stretch>
            <a:fillRect/>
          </a:stretch>
        </p:blipFill>
        <p:spPr bwMode="auto">
          <a:xfrm>
            <a:off x="253732" y="1987701"/>
            <a:ext cx="1892568" cy="12398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0993FC-936A-C54E-27D9-63017B004033}"/>
              </a:ext>
            </a:extLst>
          </p:cNvPr>
          <p:cNvSpPr txBox="1"/>
          <p:nvPr/>
        </p:nvSpPr>
        <p:spPr>
          <a:xfrm>
            <a:off x="165100" y="3667125"/>
            <a:ext cx="10152687" cy="321945"/>
          </a:xfrm>
          <a:prstGeom prst="rect">
            <a:avLst/>
          </a:prstGeom>
          <a:solidFill>
            <a:schemeClr val="bg1">
              <a:lumMod val="95000"/>
            </a:schemeClr>
          </a:solidFill>
        </p:spPr>
        <p:txBody>
          <a:bodyPr wrap="square" rtlCol="0">
            <a:spAutoFit/>
          </a:bodyPr>
          <a:lstStyle/>
          <a:p>
            <a:pPr algn="l">
              <a:lnSpc>
                <a:spcPts val="1800"/>
              </a:lnSpc>
            </a:pPr>
            <a:r>
              <a:rPr lang="en-US" altLang="en-GB" sz="1500" b="1" i="0" strike="noStrike" dirty="0">
                <a:effectLst/>
                <a:latin typeface="Corbel" panose="020B0503020204020204" pitchFamily="34" charset="0"/>
              </a:rPr>
              <a:t>Ghana scraps tax on minerals exploration to boost investment</a:t>
            </a:r>
          </a:p>
        </p:txBody>
      </p:sp>
      <p:sp>
        <p:nvSpPr>
          <p:cNvPr id="5" name="TextBox 4">
            <a:extLst>
              <a:ext uri="{FF2B5EF4-FFF2-40B4-BE49-F238E27FC236}">
                <a16:creationId xmlns:a16="http://schemas.microsoft.com/office/drawing/2014/main" id="{A56F6718-5377-1A51-32E6-A351A5F5181E}"/>
              </a:ext>
            </a:extLst>
          </p:cNvPr>
          <p:cNvSpPr txBox="1"/>
          <p:nvPr/>
        </p:nvSpPr>
        <p:spPr>
          <a:xfrm>
            <a:off x="2262662" y="4000738"/>
            <a:ext cx="8014963" cy="3108543"/>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400" dirty="0">
                <a:latin typeface="Corbel" panose="020B0503020204020204" pitchFamily="34" charset="0"/>
              </a:rPr>
              <a:t>Ghana will abolish value-added tax on mineral exploration and reconnaissance to boost investment in its mining sector, its finance minister said, as Africa’s top bullion producer seeks to reverse over two decades of sluggish new development.</a:t>
            </a:r>
          </a:p>
          <a:p>
            <a:pPr algn="just"/>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dirty="0">
                <a:latin typeface="Corbel" panose="020B0503020204020204" pitchFamily="34" charset="0"/>
              </a:rPr>
              <a:t>Ghana, which has been overhauling its mining sector, introduced the levy 25 years ago amid broader fiscal reforms.</a:t>
            </a:r>
          </a:p>
          <a:p>
            <a:pPr algn="just"/>
            <a:endParaRPr lang="en-GB"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dirty="0">
                <a:latin typeface="Corbel" panose="020B0503020204020204" pitchFamily="34" charset="0"/>
              </a:rPr>
              <a:t>Industry groups, including the Ghana Chamber of Mines, have long argued that the tax discouraged greenfield investment and eroded Ghana's competitiveness versus the likes of Ivory Coast, Burkina Faso and Kenya, which exempt exploration from VAT.</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dirty="0">
                <a:latin typeface="Corbel" panose="020B0503020204020204" pitchFamily="34" charset="0"/>
              </a:rPr>
              <a:t>“Abolishing VAT will revive investor confidence, stimulate greenfield activity, and ensure the long-term sustainability of the country’s mining sector,” Cassiel Ato Forson told parliament during the 2026 budget presentation.</a:t>
            </a:r>
            <a:endParaRPr lang="en-GB" altLang="en-US" sz="1400" dirty="0">
              <a:latin typeface="Corbel" panose="020B0503020204020204" pitchFamily="34" charset="0"/>
            </a:endParaRPr>
          </a:p>
        </p:txBody>
      </p:sp>
      <p:pic>
        <p:nvPicPr>
          <p:cNvPr id="7" name="Picture 2" descr="Ghana Flag: 10 Striking Facts About the National Flag">
            <a:extLst>
              <a:ext uri="{FF2B5EF4-FFF2-40B4-BE49-F238E27FC236}">
                <a16:creationId xmlns:a16="http://schemas.microsoft.com/office/drawing/2014/main" id="{082EE08B-8BA5-312F-CDFB-E162452A8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04" y="4990240"/>
            <a:ext cx="1886795" cy="1080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78063"/>
            <a:ext cx="1048894" cy="786670"/>
          </a:xfrm>
          <a:prstGeom prst="rect">
            <a:avLst/>
          </a:prstGeom>
        </p:spPr>
      </p:pic>
      <p:graphicFrame>
        <p:nvGraphicFramePr>
          <p:cNvPr id="11" name="Table 5"/>
          <p:cNvGraphicFramePr>
            <a:graphicFrameLocks noGrp="1"/>
          </p:cNvGraphicFramePr>
          <p:nvPr>
            <p:extLst>
              <p:ext uri="{D42A27DB-BD31-4B8C-83A1-F6EECF244321}">
                <p14:modId xmlns:p14="http://schemas.microsoft.com/office/powerpoint/2010/main" val="1007902945"/>
              </p:ext>
            </p:extLst>
          </p:nvPr>
        </p:nvGraphicFramePr>
        <p:xfrm>
          <a:off x="318140" y="1529708"/>
          <a:ext cx="10057758" cy="5794644"/>
        </p:xfrm>
        <a:graphic>
          <a:graphicData uri="http://schemas.openxmlformats.org/drawingml/2006/table">
            <a:tbl>
              <a:tblPr firstRow="1" bandRow="1">
                <a:tableStyleId>{8EC20E35-A176-4012-BC5E-935CFFF8708E}</a:tableStyleId>
              </a:tblPr>
              <a:tblGrid>
                <a:gridCol w="3122134">
                  <a:extLst>
                    <a:ext uri="{9D8B030D-6E8A-4147-A177-3AD203B41FA5}">
                      <a16:colId xmlns:a16="http://schemas.microsoft.com/office/drawing/2014/main" val="20000"/>
                    </a:ext>
                  </a:extLst>
                </a:gridCol>
                <a:gridCol w="2859873">
                  <a:extLst>
                    <a:ext uri="{9D8B030D-6E8A-4147-A177-3AD203B41FA5}">
                      <a16:colId xmlns:a16="http://schemas.microsoft.com/office/drawing/2014/main" val="20001"/>
                    </a:ext>
                  </a:extLst>
                </a:gridCol>
                <a:gridCol w="2146288">
                  <a:extLst>
                    <a:ext uri="{9D8B030D-6E8A-4147-A177-3AD203B41FA5}">
                      <a16:colId xmlns:a16="http://schemas.microsoft.com/office/drawing/2014/main" val="20002"/>
                    </a:ext>
                  </a:extLst>
                </a:gridCol>
                <a:gridCol w="1929463">
                  <a:extLst>
                    <a:ext uri="{9D8B030D-6E8A-4147-A177-3AD203B41FA5}">
                      <a16:colId xmlns:a16="http://schemas.microsoft.com/office/drawing/2014/main" val="20003"/>
                    </a:ext>
                  </a:extLst>
                </a:gridCol>
              </a:tblGrid>
              <a:tr h="346364">
                <a:tc>
                  <a:txBody>
                    <a:bodyPr/>
                    <a:lstStyle/>
                    <a:p>
                      <a:pPr algn="ctr"/>
                      <a:r>
                        <a:rPr lang="en-GB" sz="1700" b="1" dirty="0">
                          <a:latin typeface="Corbel" panose="020B0503020204020204" pitchFamily="34" charset="0"/>
                        </a:rPr>
                        <a:t>Indicators</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r>
                        <a:rPr lang="en-GB" sz="1700" b="1" dirty="0">
                          <a:latin typeface="Corbel" panose="020B0503020204020204" pitchFamily="34" charset="0"/>
                        </a:rPr>
                        <a:t>Current</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r>
                        <a:rPr lang="en-GB" sz="1700" b="1" dirty="0">
                          <a:latin typeface="Corbel" panose="020B0503020204020204" pitchFamily="34" charset="0"/>
                        </a:rPr>
                        <a:t>Previous</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endParaRPr lang="en-US" sz="1700" b="1" dirty="0">
                        <a:latin typeface="Corbel" panose="020B0503020204020204" pitchFamily="34" charset="0"/>
                      </a:endParaRPr>
                    </a:p>
                  </a:txBody>
                  <a:tcPr marL="83127" marR="83127" marT="41564" marB="41564">
                    <a:solidFill>
                      <a:srgbClr val="002060"/>
                    </a:solidFill>
                  </a:tcPr>
                </a:tc>
                <a:extLst>
                  <a:ext uri="{0D108BD9-81ED-4DB2-BD59-A6C34878D82A}">
                    <a16:rowId xmlns:a16="http://schemas.microsoft.com/office/drawing/2014/main" val="10000"/>
                  </a:ext>
                </a:extLst>
              </a:tr>
              <a:tr h="518991">
                <a:tc>
                  <a:txBody>
                    <a:bodyPr/>
                    <a:lstStyle/>
                    <a:p>
                      <a:pPr algn="ctr"/>
                      <a:r>
                        <a:rPr lang="en-GB" sz="1400" b="1" dirty="0">
                          <a:latin typeface="Corbel" panose="020B0503020204020204" pitchFamily="34" charset="0"/>
                        </a:rPr>
                        <a:t>Inflation rate</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18.02%</a:t>
                      </a:r>
                    </a:p>
                    <a:p>
                      <a:pPr algn="ctr"/>
                      <a:r>
                        <a:rPr lang="en-US" sz="1400" b="0" dirty="0">
                          <a:latin typeface="Corbel" panose="020B0503020204020204" pitchFamily="34" charset="0"/>
                        </a:rPr>
                        <a:t>(Sep 2025)</a:t>
                      </a:r>
                    </a:p>
                  </a:txBody>
                  <a:tcPr marL="83127" marR="83127" marT="41564" marB="41564"/>
                </a:tc>
                <a:tc>
                  <a:txBody>
                    <a:bodyPr/>
                    <a:lstStyle/>
                    <a:p>
                      <a:pPr algn="ctr"/>
                      <a:r>
                        <a:rPr lang="en-US" sz="1400" b="0" dirty="0">
                          <a:latin typeface="Corbel" panose="020B0503020204020204" pitchFamily="34" charset="0"/>
                        </a:rPr>
                        <a:t>20.12%</a:t>
                      </a:r>
                    </a:p>
                    <a:p>
                      <a:pPr algn="ctr"/>
                      <a:r>
                        <a:rPr lang="en-US" sz="1400" b="0" dirty="0">
                          <a:latin typeface="Corbel" panose="020B0503020204020204" pitchFamily="34" charset="0"/>
                        </a:rPr>
                        <a:t>(Aug 2025)</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dirty="0">
                        <a:solidFill>
                          <a:srgbClr val="00B05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sym typeface="Wingdings 3" panose="05040102010807070707" pitchFamily="18" charset="2"/>
                        </a:rPr>
                        <a:t>210 bps</a:t>
                      </a:r>
                      <a:endParaRPr lang="en-US" sz="1400" dirty="0">
                        <a:latin typeface="Corbel" panose="020B0503020204020204" pitchFamily="34" charset="0"/>
                      </a:endParaRPr>
                    </a:p>
                  </a:txBody>
                  <a:tcPr marL="83127" marR="83127" marT="41564" marB="41564"/>
                </a:tc>
                <a:extLst>
                  <a:ext uri="{0D108BD9-81ED-4DB2-BD59-A6C34878D82A}">
                    <a16:rowId xmlns:a16="http://schemas.microsoft.com/office/drawing/2014/main" val="10001"/>
                  </a:ext>
                </a:extLst>
              </a:tr>
              <a:tr h="518991">
                <a:tc>
                  <a:txBody>
                    <a:bodyPr/>
                    <a:lstStyle/>
                    <a:p>
                      <a:pPr algn="ctr"/>
                      <a:r>
                        <a:rPr lang="en-GB" sz="1400" b="1" dirty="0">
                          <a:latin typeface="Corbel" panose="020B0503020204020204" pitchFamily="34" charset="0"/>
                        </a:rPr>
                        <a:t>MPR</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27.00%</a:t>
                      </a:r>
                    </a:p>
                    <a:p>
                      <a:pPr algn="ctr"/>
                      <a:r>
                        <a:rPr lang="en-US" sz="1400" b="0" dirty="0">
                          <a:latin typeface="Corbel" panose="020B0503020204020204" pitchFamily="34" charset="0"/>
                        </a:rPr>
                        <a:t>(Sep 2025)</a:t>
                      </a:r>
                    </a:p>
                  </a:txBody>
                  <a:tcPr marL="83127" marR="83127" marT="41564" marB="41564"/>
                </a:tc>
                <a:tc>
                  <a:txBody>
                    <a:bodyPr/>
                    <a:lstStyle/>
                    <a:p>
                      <a:pPr algn="ctr"/>
                      <a:r>
                        <a:rPr lang="en-US" sz="1400" b="0" dirty="0">
                          <a:latin typeface="Corbel" panose="020B0503020204020204" pitchFamily="34" charset="0"/>
                        </a:rPr>
                        <a:t>27.50%</a:t>
                      </a:r>
                    </a:p>
                    <a:p>
                      <a:pPr algn="ctr"/>
                      <a:r>
                        <a:rPr lang="en-US" sz="1400" b="0" dirty="0">
                          <a:latin typeface="Corbel" panose="020B0503020204020204" pitchFamily="34" charset="0"/>
                        </a:rPr>
                        <a:t>(July  2025)</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dirty="0">
                        <a:solidFill>
                          <a:srgbClr val="FF000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sym typeface="Wingdings 3" panose="05040102010807070707" pitchFamily="18" charset="2"/>
                        </a:rPr>
                        <a:t>50 bps</a:t>
                      </a:r>
                      <a:endParaRPr lang="en-US" sz="1400" dirty="0">
                        <a:latin typeface="Corbel" panose="020B0503020204020204" pitchFamily="34" charset="0"/>
                      </a:endParaRPr>
                    </a:p>
                  </a:txBody>
                  <a:tcPr marL="83127" marR="83127" marT="41564" marB="41564"/>
                </a:tc>
                <a:extLst>
                  <a:ext uri="{0D108BD9-81ED-4DB2-BD59-A6C34878D82A}">
                    <a16:rowId xmlns:a16="http://schemas.microsoft.com/office/drawing/2014/main" val="10002"/>
                  </a:ext>
                </a:extLst>
              </a:tr>
              <a:tr h="518991">
                <a:tc>
                  <a:txBody>
                    <a:bodyPr/>
                    <a:lstStyle/>
                    <a:p>
                      <a:pPr algn="ctr"/>
                      <a:r>
                        <a:rPr lang="en-GB" sz="1400" b="1" dirty="0">
                          <a:latin typeface="Corbel" panose="020B0503020204020204" pitchFamily="34" charset="0"/>
                        </a:rPr>
                        <a:t>Quarterly </a:t>
                      </a:r>
                    </a:p>
                    <a:p>
                      <a:pPr algn="ctr"/>
                      <a:r>
                        <a:rPr lang="en-GB" sz="1400" b="1" dirty="0">
                          <a:latin typeface="Corbel" panose="020B0503020204020204" pitchFamily="34" charset="0"/>
                        </a:rPr>
                        <a:t>GDP Growth Rate</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4.23% </a:t>
                      </a:r>
                    </a:p>
                    <a:p>
                      <a:pPr algn="ctr"/>
                      <a:r>
                        <a:rPr lang="en-US" sz="1400" b="0" dirty="0">
                          <a:latin typeface="Corbel" panose="020B0503020204020204" pitchFamily="34" charset="0"/>
                        </a:rPr>
                        <a:t>(Q2 2025 y/y)</a:t>
                      </a:r>
                    </a:p>
                  </a:txBody>
                  <a:tcPr marL="83127" marR="83127" marT="41564" marB="41564"/>
                </a:tc>
                <a:tc>
                  <a:txBody>
                    <a:bodyPr/>
                    <a:lstStyle/>
                    <a:p>
                      <a:pPr algn="ctr"/>
                      <a:r>
                        <a:rPr lang="en-US" sz="1400" b="0" dirty="0">
                          <a:latin typeface="Corbel" panose="020B0503020204020204" pitchFamily="34" charset="0"/>
                        </a:rPr>
                        <a:t>3.13%</a:t>
                      </a:r>
                    </a:p>
                    <a:p>
                      <a:pPr algn="ctr"/>
                      <a:r>
                        <a:rPr lang="en-US" sz="1400" b="0" dirty="0">
                          <a:latin typeface="Corbel" panose="020B0503020204020204" pitchFamily="34" charset="0"/>
                        </a:rPr>
                        <a:t>(Q1 2025 y/y)</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110bps</a:t>
                      </a:r>
                    </a:p>
                  </a:txBody>
                  <a:tcPr marL="83127" marR="83127" marT="41564" marB="41564"/>
                </a:tc>
                <a:extLst>
                  <a:ext uri="{0D108BD9-81ED-4DB2-BD59-A6C34878D82A}">
                    <a16:rowId xmlns:a16="http://schemas.microsoft.com/office/drawing/2014/main" val="10003"/>
                  </a:ext>
                </a:extLst>
              </a:tr>
              <a:tr h="559429">
                <a:tc>
                  <a:txBody>
                    <a:bodyPr/>
                    <a:lstStyle/>
                    <a:p>
                      <a:pPr algn="ctr"/>
                      <a:r>
                        <a:rPr lang="en-US" sz="1400" b="1" dirty="0">
                          <a:latin typeface="Corbel" panose="020B0503020204020204" pitchFamily="34" charset="0"/>
                        </a:rPr>
                        <a:t>Yearly</a:t>
                      </a:r>
                    </a:p>
                    <a:p>
                      <a:pPr algn="ctr"/>
                      <a:r>
                        <a:rPr lang="en-US" sz="1400" b="1" dirty="0">
                          <a:latin typeface="Corbel" panose="020B0503020204020204" pitchFamily="34" charset="0"/>
                        </a:rPr>
                        <a:t>GDP Growth Rate</a:t>
                      </a:r>
                    </a:p>
                  </a:txBody>
                  <a:tcPr marL="83127" marR="83127" marT="41564" marB="41564"/>
                </a:tc>
                <a:tc>
                  <a:txBody>
                    <a:bodyPr/>
                    <a:lstStyle/>
                    <a:p>
                      <a:pPr algn="ctr"/>
                      <a:r>
                        <a:rPr lang="en-US" sz="1400" b="0" dirty="0">
                          <a:latin typeface="Corbel" panose="020B0503020204020204" pitchFamily="34" charset="0"/>
                        </a:rPr>
                        <a:t>3.38%</a:t>
                      </a:r>
                    </a:p>
                    <a:p>
                      <a:pPr algn="ctr"/>
                      <a:r>
                        <a:rPr lang="en-US" sz="1400" b="0" dirty="0">
                          <a:latin typeface="Corbel" panose="020B0503020204020204" pitchFamily="34" charset="0"/>
                        </a:rPr>
                        <a:t>(FY 2024; y/y)</a:t>
                      </a:r>
                    </a:p>
                  </a:txBody>
                  <a:tcPr marL="83127" marR="83127" marT="41564" marB="41564"/>
                </a:tc>
                <a:tc>
                  <a:txBody>
                    <a:bodyPr/>
                    <a:lstStyle/>
                    <a:p>
                      <a:pPr algn="ctr"/>
                      <a:r>
                        <a:rPr lang="en-US" sz="1400" b="0" dirty="0">
                          <a:latin typeface="Corbel" panose="020B0503020204020204" pitchFamily="34" charset="0"/>
                        </a:rPr>
                        <a:t>3.04%</a:t>
                      </a:r>
                    </a:p>
                    <a:p>
                      <a:pPr algn="ctr"/>
                      <a:r>
                        <a:rPr lang="en-US" sz="1400" b="0" dirty="0">
                          <a:latin typeface="Corbel" panose="020B0503020204020204" pitchFamily="34" charset="0"/>
                        </a:rPr>
                        <a:t>(FY 2023; y/y)</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34 bps</a:t>
                      </a:r>
                    </a:p>
                  </a:txBody>
                  <a:tcPr marL="83127" marR="83127" marT="41564" marB="41564"/>
                </a:tc>
                <a:extLst>
                  <a:ext uri="{0D108BD9-81ED-4DB2-BD59-A6C34878D82A}">
                    <a16:rowId xmlns:a16="http://schemas.microsoft.com/office/drawing/2014/main" val="10004"/>
                  </a:ext>
                </a:extLst>
              </a:tr>
              <a:tr h="518991">
                <a:tc>
                  <a:txBody>
                    <a:bodyPr/>
                    <a:lstStyle/>
                    <a:p>
                      <a:pPr algn="ctr"/>
                      <a:r>
                        <a:rPr lang="en-GB" sz="1400" b="1" dirty="0">
                          <a:latin typeface="Corbel" panose="020B0503020204020204" pitchFamily="34" charset="0"/>
                        </a:rPr>
                        <a:t>GDP (Nominal) </a:t>
                      </a:r>
                      <a:endParaRPr lang="en-US" sz="1400" b="1" dirty="0">
                        <a:latin typeface="Corbel" panose="020B0503020204020204" pitchFamily="34" charset="0"/>
                      </a:endParaRPr>
                    </a:p>
                  </a:txBody>
                  <a:tcPr marL="83127" marR="83127" marT="41564" marB="41564"/>
                </a:tc>
                <a:tc>
                  <a:txBody>
                    <a:bodyPr/>
                    <a:lstStyle/>
                    <a:p>
                      <a:pPr algn="ctr"/>
                      <a:r>
                        <a:rPr lang="en-GB" sz="1400" b="0" strike="dblStrike" baseline="0" dirty="0">
                          <a:latin typeface="Corbel" panose="020B0503020204020204" pitchFamily="34" charset="0"/>
                        </a:rPr>
                        <a:t>N</a:t>
                      </a:r>
                      <a:r>
                        <a:rPr lang="en-GB" sz="1400" b="0" dirty="0">
                          <a:latin typeface="Corbel" panose="020B0503020204020204" pitchFamily="34" charset="0"/>
                        </a:rPr>
                        <a:t>100.73 Trn</a:t>
                      </a:r>
                    </a:p>
                    <a:p>
                      <a:pPr algn="ctr"/>
                      <a:r>
                        <a:rPr lang="en-GB" sz="1400" b="0" dirty="0">
                          <a:latin typeface="Corbel" panose="020B0503020204020204" pitchFamily="34" charset="0"/>
                        </a:rPr>
                        <a:t>(Q2 2025)</a:t>
                      </a:r>
                      <a:endParaRPr lang="en-US" sz="1400" b="0" dirty="0">
                        <a:latin typeface="Corbel" panose="020B0503020204020204" pitchFamily="34" charset="0"/>
                      </a:endParaRPr>
                    </a:p>
                  </a:txBody>
                  <a:tcPr marL="83127" marR="83127" marT="41564" marB="41564"/>
                </a:tc>
                <a:tc>
                  <a:txBody>
                    <a:bodyPr/>
                    <a:lstStyle/>
                    <a:p>
                      <a:pPr algn="ctr"/>
                      <a:r>
                        <a:rPr lang="en-GB" sz="1400" b="0" strike="dblStrike" baseline="0" dirty="0">
                          <a:latin typeface="Corbel" panose="020B0503020204020204" pitchFamily="34" charset="0"/>
                        </a:rPr>
                        <a:t>N</a:t>
                      </a:r>
                      <a:r>
                        <a:rPr lang="en-GB" sz="1400" b="0" dirty="0">
                          <a:latin typeface="Corbel" panose="020B0503020204020204" pitchFamily="34" charset="0"/>
                        </a:rPr>
                        <a:t>94.051Trn</a:t>
                      </a:r>
                    </a:p>
                    <a:p>
                      <a:pPr algn="ctr"/>
                      <a:r>
                        <a:rPr lang="en-GB" sz="1400" b="0" dirty="0">
                          <a:latin typeface="Corbel" panose="020B0503020204020204" pitchFamily="34" charset="0"/>
                        </a:rPr>
                        <a:t>(Q1 2025)</a:t>
                      </a:r>
                      <a:endParaRPr lang="en-US" sz="1400" b="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7.10%</a:t>
                      </a:r>
                    </a:p>
                  </a:txBody>
                  <a:tcPr marL="83127" marR="83127" marT="41564" marB="41564"/>
                </a:tc>
                <a:extLst>
                  <a:ext uri="{0D108BD9-81ED-4DB2-BD59-A6C34878D82A}">
                    <a16:rowId xmlns:a16="http://schemas.microsoft.com/office/drawing/2014/main" val="10005"/>
                  </a:ext>
                </a:extLst>
              </a:tr>
              <a:tr h="518991">
                <a:tc>
                  <a:txBody>
                    <a:bodyPr/>
                    <a:lstStyle/>
                    <a:p>
                      <a:pPr algn="ctr"/>
                      <a:r>
                        <a:rPr lang="en-GB" sz="1400" b="1" dirty="0">
                          <a:latin typeface="Corbel" panose="020B0503020204020204" pitchFamily="34" charset="0"/>
                        </a:rPr>
                        <a:t>Brent Crude oil price</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a:t>
                      </a:r>
                      <a:r>
                        <a:rPr lang="en-US" sz="1400" dirty="0">
                          <a:latin typeface="Corbel" panose="020B0503020204020204" pitchFamily="34" charset="0"/>
                        </a:rPr>
                        <a:t>64.26</a:t>
                      </a:r>
                    </a:p>
                    <a:p>
                      <a:pPr algn="ctr"/>
                      <a:r>
                        <a:rPr lang="en-GB" sz="1400" dirty="0">
                          <a:latin typeface="Corbel" panose="020B0503020204020204" pitchFamily="34" charset="0"/>
                        </a:rPr>
                        <a:t>(</a:t>
                      </a:r>
                      <a:r>
                        <a:rPr lang="en-US" sz="1400" dirty="0">
                          <a:latin typeface="Corbel" panose="020B0503020204020204" pitchFamily="34" charset="0"/>
                        </a:rPr>
                        <a:t>14</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a:t>
                      </a:r>
                      <a:r>
                        <a:rPr lang="en-US" sz="1400" dirty="0">
                          <a:latin typeface="Corbel" panose="020B0503020204020204" pitchFamily="34" charset="0"/>
                        </a:rPr>
                        <a:t>63.72</a:t>
                      </a:r>
                    </a:p>
                    <a:p>
                      <a:pPr algn="ctr"/>
                      <a:r>
                        <a:rPr lang="en-GB" sz="1400" dirty="0">
                          <a:latin typeface="Corbel" panose="020B0503020204020204" pitchFamily="34" charset="0"/>
                        </a:rPr>
                        <a:t>(</a:t>
                      </a:r>
                      <a:r>
                        <a:rPr lang="en-US" sz="1400" dirty="0">
                          <a:latin typeface="Corbel" panose="020B0503020204020204" pitchFamily="34" charset="0"/>
                        </a:rPr>
                        <a:t>7</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0.96%</a:t>
                      </a:r>
                    </a:p>
                  </a:txBody>
                  <a:tcPr marL="83127" marR="83127" marT="41564" marB="41564"/>
                </a:tc>
                <a:extLst>
                  <a:ext uri="{0D108BD9-81ED-4DB2-BD59-A6C34878D82A}">
                    <a16:rowId xmlns:a16="http://schemas.microsoft.com/office/drawing/2014/main" val="10006"/>
                  </a:ext>
                </a:extLst>
              </a:tr>
              <a:tr h="518991">
                <a:tc>
                  <a:txBody>
                    <a:bodyPr/>
                    <a:lstStyle/>
                    <a:p>
                      <a:pPr algn="ctr"/>
                      <a:r>
                        <a:rPr lang="en-GB" sz="1400" b="1" dirty="0">
                          <a:latin typeface="Corbel" panose="020B0503020204020204" pitchFamily="34" charset="0"/>
                        </a:rPr>
                        <a:t>Exchange rate (NAFEM W-O-W% , </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1,441.23</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14</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1,437.43</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7</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Corbel" panose="020B0503020204020204" pitchFamily="34" charset="0"/>
                          <a:sym typeface="Wingdings 3" panose="05040102010807070707" pitchFamily="18" charset="2"/>
                        </a:rPr>
                        <a:t></a:t>
                      </a:r>
                      <a:endParaRPr lang="en-US" sz="1400" dirty="0">
                        <a:solidFill>
                          <a:srgbClr val="FF000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0.26%</a:t>
                      </a:r>
                    </a:p>
                  </a:txBody>
                  <a:tcPr marL="83127" marR="83127" marT="41564" marB="41564"/>
                </a:tc>
                <a:extLst>
                  <a:ext uri="{0D108BD9-81ED-4DB2-BD59-A6C34878D82A}">
                    <a16:rowId xmlns:a16="http://schemas.microsoft.com/office/drawing/2014/main" val="10007"/>
                  </a:ext>
                </a:extLst>
              </a:tr>
              <a:tr h="518991">
                <a:tc>
                  <a:txBody>
                    <a:bodyPr/>
                    <a:lstStyle/>
                    <a:p>
                      <a:pPr algn="ctr"/>
                      <a:r>
                        <a:rPr lang="en-GB" sz="1400" b="1" dirty="0">
                          <a:latin typeface="Corbel" panose="020B0503020204020204" pitchFamily="34" charset="0"/>
                        </a:rPr>
                        <a:t>Parallel Market FX Rate (IMTO)</a:t>
                      </a:r>
                    </a:p>
                    <a:p>
                      <a:pPr algn="ctr"/>
                      <a:r>
                        <a:rPr lang="en-GB" sz="1400" b="1" dirty="0">
                          <a:latin typeface="Corbel" panose="020B0503020204020204" pitchFamily="34" charset="0"/>
                        </a:rPr>
                        <a:t> (</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1,458.00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14</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1,458.00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7</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endParaRPr lang="en-US" sz="1400" b="1" dirty="0">
                        <a:solidFill>
                          <a:srgbClr val="FF0000"/>
                        </a:solidFill>
                        <a:effectLst/>
                        <a:latin typeface="Corbel" panose="020B0503020204020204" pitchFamily="34" charset="0"/>
                        <a:ea typeface="+mn-ea"/>
                        <a:cs typeface="+mn-cs"/>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a:t>
                      </a:r>
                    </a:p>
                  </a:txBody>
                  <a:tcPr marL="83127" marR="83127" marT="41564" marB="41564"/>
                </a:tc>
                <a:extLst>
                  <a:ext uri="{0D108BD9-81ED-4DB2-BD59-A6C34878D82A}">
                    <a16:rowId xmlns:a16="http://schemas.microsoft.com/office/drawing/2014/main" val="10008"/>
                  </a:ext>
                </a:extLst>
              </a:tr>
              <a:tr h="736923">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1" dirty="0">
                          <a:latin typeface="Corbel" panose="020B0503020204020204" pitchFamily="34" charset="0"/>
                        </a:rPr>
                        <a:t>P2P</a:t>
                      </a:r>
                    </a:p>
                    <a:p>
                      <a:pPr algn="ctr"/>
                      <a:r>
                        <a:rPr lang="en-GB" sz="1400" b="1" dirty="0">
                          <a:latin typeface="Corbel" panose="020B0503020204020204" pitchFamily="34" charset="0"/>
                        </a:rPr>
                        <a:t>(</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1,467</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14</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1,472</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7</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00B050"/>
                          </a:solidFill>
                          <a:effectLst/>
                          <a:latin typeface="Corbel" panose="020B0503020204020204" pitchFamily="34" charset="0"/>
                          <a:sym typeface="Wingdings 3" panose="05040102010807070707" pitchFamily="18" charset="2"/>
                        </a:rPr>
                        <a:t></a:t>
                      </a:r>
                      <a:endParaRPr lang="en-US" sz="1400" b="1" dirty="0">
                        <a:solidFill>
                          <a:srgbClr val="FF0000"/>
                        </a:solidFill>
                        <a:effectLst/>
                        <a:latin typeface="Corbel" panose="020B0503020204020204" pitchFamily="34" charset="0"/>
                        <a:ea typeface="+mn-ea"/>
                        <a:cs typeface="+mn-cs"/>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0.33%</a:t>
                      </a:r>
                    </a:p>
                  </a:txBody>
                  <a:tcPr marL="83127" marR="83127" marT="41564" marB="41564"/>
                </a:tc>
                <a:extLst>
                  <a:ext uri="{0D108BD9-81ED-4DB2-BD59-A6C34878D82A}">
                    <a16:rowId xmlns:a16="http://schemas.microsoft.com/office/drawing/2014/main" val="10009"/>
                  </a:ext>
                </a:extLst>
              </a:tr>
              <a:tr h="518991">
                <a:tc>
                  <a:txBody>
                    <a:bodyPr/>
                    <a:lstStyle/>
                    <a:p>
                      <a:pPr algn="ctr"/>
                      <a:r>
                        <a:rPr lang="en-US" sz="1400" b="1" dirty="0">
                          <a:latin typeface="Corbel" panose="020B0503020204020204" pitchFamily="34" charset="0"/>
                        </a:rPr>
                        <a:t>External Reserve</a:t>
                      </a:r>
                    </a:p>
                  </a:txBody>
                  <a:tcPr marL="83127" marR="83127" marT="41564" marB="41564"/>
                </a:tc>
                <a:tc>
                  <a:txBody>
                    <a:bodyPr/>
                    <a:lstStyle/>
                    <a:p>
                      <a:pPr algn="ctr"/>
                      <a:r>
                        <a:rPr lang="en-US" sz="1400" dirty="0">
                          <a:latin typeface="Corbel" panose="020B0503020204020204" pitchFamily="34" charset="0"/>
                        </a:rPr>
                        <a:t>$43.532 billion</a:t>
                      </a:r>
                    </a:p>
                    <a:p>
                      <a:pPr marL="0" marR="0" lvl="0" indent="0" algn="ctr" defTabSz="914400" eaLnBrk="1" fontAlgn="auto" latinLnBrk="0" hangingPunct="1">
                        <a:lnSpc>
                          <a:spcPct val="100000"/>
                        </a:lnSpc>
                        <a:spcBef>
                          <a:spcPts val="0"/>
                        </a:spcBef>
                        <a:spcAft>
                          <a:spcPts val="0"/>
                        </a:spcAft>
                        <a:buClrTx/>
                        <a:buSzTx/>
                        <a:buFontTx/>
                        <a:buNone/>
                        <a:defRPr/>
                      </a:pPr>
                      <a:r>
                        <a:rPr lang="en-GB" sz="1400" dirty="0">
                          <a:latin typeface="Corbel" panose="020B0503020204020204" pitchFamily="34" charset="0"/>
                        </a:rPr>
                        <a:t>(</a:t>
                      </a:r>
                      <a:r>
                        <a:rPr lang="en-US" sz="1400" dirty="0">
                          <a:latin typeface="Corbel" panose="020B0503020204020204" pitchFamily="34" charset="0"/>
                        </a:rPr>
                        <a:t>14</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algn="ctr"/>
                      <a:r>
                        <a:rPr lang="en-US" sz="1400" dirty="0">
                          <a:latin typeface="Corbel" panose="020B0503020204020204" pitchFamily="34" charset="0"/>
                        </a:rPr>
                        <a:t>$43.172 billion</a:t>
                      </a:r>
                    </a:p>
                    <a:p>
                      <a:pPr marL="0" marR="0" lvl="0" indent="0" algn="ctr" defTabSz="914400" eaLnBrk="1" fontAlgn="auto" latinLnBrk="0" hangingPunct="1">
                        <a:lnSpc>
                          <a:spcPct val="100000"/>
                        </a:lnSpc>
                        <a:spcBef>
                          <a:spcPts val="0"/>
                        </a:spcBef>
                        <a:spcAft>
                          <a:spcPts val="0"/>
                        </a:spcAft>
                        <a:buClrTx/>
                        <a:buSzTx/>
                        <a:buFontTx/>
                        <a:buNone/>
                        <a:defRPr/>
                      </a:pPr>
                      <a:r>
                        <a:rPr lang="en-GB" sz="1400" dirty="0">
                          <a:latin typeface="Corbel" panose="020B0503020204020204" pitchFamily="34" charset="0"/>
                        </a:rPr>
                        <a:t>(</a:t>
                      </a:r>
                      <a:r>
                        <a:rPr lang="en-US" sz="1400" dirty="0">
                          <a:latin typeface="Corbel" panose="020B0503020204020204" pitchFamily="34" charset="0"/>
                        </a:rPr>
                        <a:t>7</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FF000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0.83%</a:t>
                      </a:r>
                    </a:p>
                  </a:txBody>
                  <a:tcPr marL="83127" marR="83127" marT="41564" marB="41564"/>
                </a:tc>
                <a:extLst>
                  <a:ext uri="{0D108BD9-81ED-4DB2-BD59-A6C34878D82A}">
                    <a16:rowId xmlns:a16="http://schemas.microsoft.com/office/drawing/2014/main" val="10010"/>
                  </a:ext>
                </a:extLst>
              </a:tr>
            </a:tbl>
          </a:graphicData>
        </a:graphic>
      </p:graphicFrame>
      <p:sp>
        <p:nvSpPr>
          <p:cNvPr id="2" name="Rectangle: Rounded Corners 1"/>
          <p:cNvSpPr/>
          <p:nvPr/>
        </p:nvSpPr>
        <p:spPr>
          <a:xfrm>
            <a:off x="318141" y="1028355"/>
            <a:ext cx="5524896"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Snapshot of Key Macroeconomic Indicators</a:t>
            </a:r>
          </a:p>
        </p:txBody>
      </p:sp>
      <p:cxnSp>
        <p:nvCxnSpPr>
          <p:cNvPr id="5" name="Straight Connector 4">
            <a:extLst>
              <a:ext uri="{FF2B5EF4-FFF2-40B4-BE49-F238E27FC236}">
                <a16:creationId xmlns:a16="http://schemas.microsoft.com/office/drawing/2014/main" id="{F0639E7C-AC41-FDDA-EF21-533D4A9B2A06}"/>
              </a:ext>
            </a:extLst>
          </p:cNvPr>
          <p:cNvCxnSpPr/>
          <p:nvPr/>
        </p:nvCxnSpPr>
        <p:spPr>
          <a:xfrm>
            <a:off x="9309100" y="5681778"/>
            <a:ext cx="2286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older 4"/>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8</a:t>
            </a:fld>
            <a:endParaRPr sz="1750" b="1" dirty="0">
              <a:solidFill>
                <a:schemeClr val="bg1"/>
              </a:solidFill>
              <a:latin typeface="Corbel" panose="020B0503020204020204" pitchFamily="34" charset="0"/>
            </a:endParaRPr>
          </a:p>
        </p:txBody>
      </p:sp>
      <p:sp>
        <p:nvSpPr>
          <p:cNvPr id="12" name="Title 1"/>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Fiscal News</a:t>
            </a:r>
          </a:p>
        </p:txBody>
      </p:sp>
      <p:sp>
        <p:nvSpPr>
          <p:cNvPr id="8" name="Rectangle 1"/>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232666" y="1412121"/>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Senate okays Tinubu’s ₦1.15trn domestic loan to cover 2025 budget shortfall</a:t>
            </a:r>
            <a:endParaRPr lang="en-GB" altLang="en-US" sz="1600" b="1" dirty="0">
              <a:solidFill>
                <a:srgbClr val="212529"/>
              </a:solidFill>
              <a:latin typeface="Corbel" panose="020B0503020204020204" pitchFamily="34" charset="0"/>
            </a:endParaRPr>
          </a:p>
        </p:txBody>
      </p:sp>
      <p:sp>
        <p:nvSpPr>
          <p:cNvPr id="10" name="TextBox 9"/>
          <p:cNvSpPr txBox="1"/>
          <p:nvPr/>
        </p:nvSpPr>
        <p:spPr>
          <a:xfrm>
            <a:off x="2222500" y="1838325"/>
            <a:ext cx="8140847" cy="2462213"/>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The Senate on Wednesday approved President Bola Tinubu’s request to raise ₦1.15 trillion from the domestic debt market to bridge the funding gap in the 2025 budget.</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In its report, the committee recommended the Senate’s approval of the additional borrowing to cover the ₦14.10 trillion deficit in the 2025 Appropriation Act, which increased following a review of the budget size.</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According to the report, the 2025 budget provides for total spending of ₦59.99 trillion — an increase of ₦5.25 trillion from the ₦54.74 trillion earlier proposed by the executive arm. Out of the total ₦14.10 trillion deficit, ₦12.95 trillion had already been approved for borrowing, leaving an unfunded balance of about ₦1.15 trillion.</a:t>
            </a:r>
          </a:p>
        </p:txBody>
      </p:sp>
      <p:sp>
        <p:nvSpPr>
          <p:cNvPr id="6" name="Rectangle 5"/>
          <p:cNvSpPr/>
          <p:nvPr/>
        </p:nvSpPr>
        <p:spPr>
          <a:xfrm>
            <a:off x="202186" y="4380630"/>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Nigeria’s economic activities expand for 11 consecutive months</a:t>
            </a:r>
            <a:endParaRPr lang="en-GB" altLang="en-US" sz="1600" b="1" dirty="0">
              <a:solidFill>
                <a:srgbClr val="212529"/>
              </a:solidFill>
              <a:latin typeface="Corbel" panose="020B0503020204020204" pitchFamily="34" charset="0"/>
            </a:endParaRPr>
          </a:p>
        </p:txBody>
      </p:sp>
      <p:sp>
        <p:nvSpPr>
          <p:cNvPr id="7" name="TextBox 6"/>
          <p:cNvSpPr txBox="1"/>
          <p:nvPr/>
        </p:nvSpPr>
        <p:spPr>
          <a:xfrm>
            <a:off x="2222500" y="4677047"/>
            <a:ext cx="8115447" cy="2677656"/>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Nigeria’s economic activities have maintained steady growth for 11 consecutive months, as the composite Purchasing Managers Index for October 2025 stood at 55.4 points, according to the CBN.</a:t>
            </a:r>
          </a:p>
          <a:p>
            <a:pPr algn="just"/>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The October 2025 PMI figure of 55.4 points represents an increase from 54.0 points recorded in September 2025, signifying a stronger and broad-based expansion in aggregate economic activity. The CBN report highlighted that out of the 36 subsectors surveyed, 25 recorded expansion during the review period, marking the eleventh consecutive month of economic growth.</a:t>
            </a:r>
          </a:p>
          <a:p>
            <a:pPr marL="285750" indent="-285750" algn="just">
              <a:buFont typeface="Wingdings" panose="05000000000000000000" pitchFamily="2" charset="2"/>
              <a:buChar char="q"/>
            </a:pPr>
            <a:endParaRPr lang="en-US" altLang="en-US" sz="1400" b="0" i="0" dirty="0">
              <a:effectLst/>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In the industrial sector, the PMI rose to 54.2 index points in October from 51.4 points in September, reflecting a notable improvement in industrial performance and sustained growth momentum. Further analysis revealed that 9 of the 17 subsectors surveyed within the industry group reported an increase in activity, confirming the sector’s continued recovery and contribution to overall economic expansion.</a:t>
            </a:r>
          </a:p>
        </p:txBody>
      </p:sp>
      <p:pic>
        <p:nvPicPr>
          <p:cNvPr id="3" name="Picture 2" descr="Coat of arms of Nigeria - Wikipedia">
            <a:extLst>
              <a:ext uri="{FF2B5EF4-FFF2-40B4-BE49-F238E27FC236}">
                <a16:creationId xmlns:a16="http://schemas.microsoft.com/office/drawing/2014/main" id="{9788517E-4D03-D563-D60C-2FA8AF2629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62" y="2396255"/>
            <a:ext cx="1335438" cy="11293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at of arms of Nigeria - Wikipedia">
            <a:extLst>
              <a:ext uri="{FF2B5EF4-FFF2-40B4-BE49-F238E27FC236}">
                <a16:creationId xmlns:a16="http://schemas.microsoft.com/office/drawing/2014/main" id="{F8E8CEBF-DA6E-7F79-AFA6-D2A761BF0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62" y="5281248"/>
            <a:ext cx="1335438" cy="1129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03216-8EAF-AACC-98D4-46C69681064A}"/>
            </a:ext>
          </a:extLst>
        </p:cNvPr>
        <p:cNvGrpSpPr/>
        <p:nvPr/>
      </p:nvGrpSpPr>
      <p:grpSpPr>
        <a:xfrm>
          <a:off x="0" y="0"/>
          <a:ext cx="0" cy="0"/>
          <a:chOff x="0" y="0"/>
          <a:chExt cx="0" cy="0"/>
        </a:xfrm>
      </p:grpSpPr>
      <p:sp>
        <p:nvSpPr>
          <p:cNvPr id="48" name="Holder 4">
            <a:extLst>
              <a:ext uri="{FF2B5EF4-FFF2-40B4-BE49-F238E27FC236}">
                <a16:creationId xmlns:a16="http://schemas.microsoft.com/office/drawing/2014/main" id="{E92F2608-F80B-61BB-803A-03CA797E9C1C}"/>
              </a:ext>
            </a:extLst>
          </p:cNvPr>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9</a:t>
            </a:fld>
            <a:endParaRPr sz="1750" b="1" dirty="0">
              <a:solidFill>
                <a:schemeClr val="bg1"/>
              </a:solidFill>
              <a:latin typeface="Corbel" panose="020B0503020204020204" pitchFamily="34" charset="0"/>
            </a:endParaRPr>
          </a:p>
        </p:txBody>
      </p:sp>
      <p:sp>
        <p:nvSpPr>
          <p:cNvPr id="12" name="Title 1">
            <a:extLst>
              <a:ext uri="{FF2B5EF4-FFF2-40B4-BE49-F238E27FC236}">
                <a16:creationId xmlns:a16="http://schemas.microsoft.com/office/drawing/2014/main" id="{A61C2961-E3BB-FD1F-2B24-C92221D6C757}"/>
              </a:ext>
            </a:extLst>
          </p:cNvPr>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a:extLst>
              <a:ext uri="{FF2B5EF4-FFF2-40B4-BE49-F238E27FC236}">
                <a16:creationId xmlns:a16="http://schemas.microsoft.com/office/drawing/2014/main" id="{85FB4034-882A-7BBA-6B63-6AB0E902DFB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a:extLst>
              <a:ext uri="{FF2B5EF4-FFF2-40B4-BE49-F238E27FC236}">
                <a16:creationId xmlns:a16="http://schemas.microsoft.com/office/drawing/2014/main" id="{5FD2B514-9114-4D47-0D9D-5EA61CAD2039}"/>
              </a:ext>
            </a:extLst>
          </p:cNvPr>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Economic News</a:t>
            </a:r>
          </a:p>
        </p:txBody>
      </p:sp>
      <p:sp>
        <p:nvSpPr>
          <p:cNvPr id="8" name="Rectangle 1">
            <a:extLst>
              <a:ext uri="{FF2B5EF4-FFF2-40B4-BE49-F238E27FC236}">
                <a16:creationId xmlns:a16="http://schemas.microsoft.com/office/drawing/2014/main" id="{F8B0B5EA-8E8E-B525-C11F-0C2BCDB54B4E}"/>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A221511-580D-30CB-5E5D-60D204377DB8}"/>
              </a:ext>
            </a:extLst>
          </p:cNvPr>
          <p:cNvSpPr/>
          <p:nvPr/>
        </p:nvSpPr>
        <p:spPr>
          <a:xfrm>
            <a:off x="232666" y="1412121"/>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FG suspends 15% import tax on imported petrol</a:t>
            </a:r>
            <a:endParaRPr lang="en-GB" altLang="en-US" sz="1600" b="1" dirty="0">
              <a:solidFill>
                <a:srgbClr val="212529"/>
              </a:solidFill>
              <a:latin typeface="Corbel" panose="020B0503020204020204" pitchFamily="34" charset="0"/>
            </a:endParaRPr>
          </a:p>
        </p:txBody>
      </p:sp>
      <p:sp>
        <p:nvSpPr>
          <p:cNvPr id="10" name="TextBox 9">
            <a:extLst>
              <a:ext uri="{FF2B5EF4-FFF2-40B4-BE49-F238E27FC236}">
                <a16:creationId xmlns:a16="http://schemas.microsoft.com/office/drawing/2014/main" id="{DE5CFFC1-B721-E52A-F13B-BA6524F18EA1}"/>
              </a:ext>
            </a:extLst>
          </p:cNvPr>
          <p:cNvSpPr txBox="1"/>
          <p:nvPr/>
        </p:nvSpPr>
        <p:spPr>
          <a:xfrm>
            <a:off x="2222500" y="1796760"/>
            <a:ext cx="8140847" cy="2462213"/>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The federal government through the Nigerian Midstream and Downstream Petroleum Regulatory Authority (NMDPRA) has suspended the implementation of the 15 percent ad-valorem import duty on imported Premium Motor Spirit (PMS) and diesel.</a:t>
            </a:r>
          </a:p>
          <a:p>
            <a:pPr algn="just"/>
            <a:endParaRPr lang="en-US" altLang="en-US" sz="1400" b="0" i="0" dirty="0">
              <a:effectLst/>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President Bola Ahmed Tinubu had approved a 15 percent import policy on PMS and diesel in October 2025. This development stirred widespread concern across the oil and gas sector, with operators warning it could raise petrol prices, worsen inflation, and increase import costs, even as the government insists the policy aims to boost local refining and generate revenue.</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The proposal sought the application of a 15 per cent duty on the cost, insurance, and freight value of imported petrol and diesel to align import costs with domestic market realities.</a:t>
            </a:r>
          </a:p>
        </p:txBody>
      </p:sp>
      <p:sp>
        <p:nvSpPr>
          <p:cNvPr id="6" name="Rectangle 5">
            <a:extLst>
              <a:ext uri="{FF2B5EF4-FFF2-40B4-BE49-F238E27FC236}">
                <a16:creationId xmlns:a16="http://schemas.microsoft.com/office/drawing/2014/main" id="{A38916C4-AE5B-A699-BD2D-9683B3AFC62A}"/>
              </a:ext>
            </a:extLst>
          </p:cNvPr>
          <p:cNvSpPr/>
          <p:nvPr/>
        </p:nvSpPr>
        <p:spPr>
          <a:xfrm>
            <a:off x="202186" y="4380630"/>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Nigeria likely to review Capital Gains Tax, Edun says</a:t>
            </a:r>
            <a:endParaRPr lang="en-GB" altLang="en-US" sz="1600" b="1" dirty="0">
              <a:solidFill>
                <a:srgbClr val="212529"/>
              </a:solidFill>
              <a:latin typeface="Corbel" panose="020B0503020204020204" pitchFamily="34" charset="0"/>
            </a:endParaRPr>
          </a:p>
        </p:txBody>
      </p:sp>
      <p:sp>
        <p:nvSpPr>
          <p:cNvPr id="7" name="TextBox 6">
            <a:extLst>
              <a:ext uri="{FF2B5EF4-FFF2-40B4-BE49-F238E27FC236}">
                <a16:creationId xmlns:a16="http://schemas.microsoft.com/office/drawing/2014/main" id="{A52BCEDB-DFBD-425D-0E43-58BA1D3A1008}"/>
              </a:ext>
            </a:extLst>
          </p:cNvPr>
          <p:cNvSpPr txBox="1"/>
          <p:nvPr/>
        </p:nvSpPr>
        <p:spPr>
          <a:xfrm>
            <a:off x="2222500" y="4746322"/>
            <a:ext cx="8140847" cy="2246769"/>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There are talks to review the controversial Capital Gains Tax (CGT) ahead of its implementation next January, according to Wale Edun, Minister of Finance and the coordinating minister of the economy.</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Edun said the CGT, a part of a series of tax reform measures by the government, which have generated concerns from investors and brokers alike, would be looked into to allow “optimum results”.</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“We have heard what you have said about capital gains tax. We are looking at it. We will listen. We will </a:t>
            </a:r>
            <a:r>
              <a:rPr lang="en-US" altLang="en-US" sz="1400" b="0" i="0" dirty="0" err="1">
                <a:effectLst/>
                <a:latin typeface="Corbel" panose="020B0503020204020204" pitchFamily="34" charset="0"/>
              </a:rPr>
              <a:t>analyse</a:t>
            </a:r>
            <a:r>
              <a:rPr lang="en-US" altLang="en-US" sz="1400" b="0" i="0" dirty="0">
                <a:effectLst/>
                <a:latin typeface="Corbel" panose="020B0503020204020204" pitchFamily="34" charset="0"/>
              </a:rPr>
              <a:t>. We will discuss and we will, at the end of it, decide, and hopefully we will decide what is best for Nigeria,” Edun said at the listing of the MOFI Real Estate Investment Fund on the Nigerian Exchange on Tuesday.</a:t>
            </a:r>
          </a:p>
        </p:txBody>
      </p:sp>
      <p:pic>
        <p:nvPicPr>
          <p:cNvPr id="3" name="Picture 2" descr="Coat of arms of Nigeria - Wikipedia">
            <a:extLst>
              <a:ext uri="{FF2B5EF4-FFF2-40B4-BE49-F238E27FC236}">
                <a16:creationId xmlns:a16="http://schemas.microsoft.com/office/drawing/2014/main" id="{07AE3F1C-A5EA-418E-F2FA-13CEDDCAE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62" y="2396255"/>
            <a:ext cx="1335438" cy="11293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at of arms of Nigeria - Wikipedia">
            <a:extLst>
              <a:ext uri="{FF2B5EF4-FFF2-40B4-BE49-F238E27FC236}">
                <a16:creationId xmlns:a16="http://schemas.microsoft.com/office/drawing/2014/main" id="{080BF68D-875E-9866-28D1-A49E17CF8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62" y="5281248"/>
            <a:ext cx="1335438" cy="11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84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326*120"/>
  <p:tag name="TABLE_ENDDRAG_RECT" val="502*455*326*120"/>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326*120"/>
  <p:tag name="TABLE_ENDDRAG_RECT" val="502*455*326*120"/>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59.55606299212593,&quot;left&quot;:17.8455905511811,&quot;top&quot;:111.19062992125984,&quot;width&quot;:817.154330708661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59.55606299212593,&quot;left&quot;:17.8455905511811,&quot;top&quot;:111.19062992125984,&quot;width&quot;:817.1543307086614}"/>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59.55606299212593,&quot;left&quot;:17.8455905511811,&quot;top&quot;:111.19062992125984,&quot;width&quot;:817.1543307086614}"/>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59.55606299212593,&quot;left&quot;:17.8455905511811,&quot;top&quot;:111.19062992125984,&quot;width&quot;:817.15433070866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491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latin typeface="Corbel" panose="020B05030202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FI">
    <a:dk1>
      <a:sysClr val="windowText" lastClr="000000"/>
    </a:dk1>
    <a:lt1>
      <a:sysClr val="window" lastClr="FFFFFF"/>
    </a:lt1>
    <a:dk2>
      <a:srgbClr val="FA621C"/>
    </a:dk2>
    <a:lt2>
      <a:srgbClr val="132E57"/>
    </a:lt2>
    <a:accent1>
      <a:srgbClr val="E6E7E8"/>
    </a:accent1>
    <a:accent2>
      <a:srgbClr val="F57A16"/>
    </a:accent2>
    <a:accent3>
      <a:srgbClr val="1E8496"/>
    </a:accent3>
    <a:accent4>
      <a:srgbClr val="E6E7E8"/>
    </a:accent4>
    <a:accent5>
      <a:srgbClr val="ED942D"/>
    </a:accent5>
    <a:accent6>
      <a:srgbClr val="1E2A39"/>
    </a:accent6>
    <a:hlink>
      <a:srgbClr val="E6E7E8"/>
    </a:hlink>
    <a:folHlink>
      <a:srgbClr val="6767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Market  Economic Review 23rd - 27th June 2025</Template>
  <TotalTime>4357</TotalTime>
  <Words>3091</Words>
  <Application>Microsoft Office PowerPoint</Application>
  <PresentationFormat>Custom</PresentationFormat>
  <Paragraphs>328</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Corbel</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Ovoke Ohwoganohwo</dc:creator>
  <cp:lastModifiedBy>Chidera Anushiem</cp:lastModifiedBy>
  <cp:revision>457</cp:revision>
  <dcterms:created xsi:type="dcterms:W3CDTF">2025-07-20T19:09:00Z</dcterms:created>
  <dcterms:modified xsi:type="dcterms:W3CDTF">2025-11-16T18:24:41Z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2021-11-09T06:00:00Z</vt:filetime>
  </property>
  <property fmtid="{D5CDD505-2E9C-101B-9397-08002B2CF9AE}" pid="3" name="Creator">
    <vt:lpwstr>Adobe Illustrator 24.3 (Macintosh)</vt:lpwstr>
  </property>
  <property fmtid="{D5CDD505-2E9C-101B-9397-08002B2CF9AE}" pid="4" name="LastSaved">
    <vt:filetime>2021-11-09T06:00:00Z</vt:filetime>
  </property>
  <property fmtid="{D5CDD505-2E9C-101B-9397-08002B2CF9AE}" pid="5" name="MSIP_Label_c0049056-5948-4894-b078-305447139e35_Enabled">
    <vt:lpwstr>true</vt:lpwstr>
  </property>
  <property fmtid="{D5CDD505-2E9C-101B-9397-08002B2CF9AE}" pid="6" name="MSIP_Label_c0049056-5948-4894-b078-305447139e35_SetDate">
    <vt:lpwstr>2021-11-13T11:23:47Z</vt:lpwstr>
  </property>
  <property fmtid="{D5CDD505-2E9C-101B-9397-08002B2CF9AE}" pid="7" name="MSIP_Label_c0049056-5948-4894-b078-305447139e35_Method">
    <vt:lpwstr>Privileged</vt:lpwstr>
  </property>
  <property fmtid="{D5CDD505-2E9C-101B-9397-08002B2CF9AE}" pid="8" name="MSIP_Label_c0049056-5948-4894-b078-305447139e35_Name">
    <vt:lpwstr>c0049056-5948-4894-b078-305447139e35</vt:lpwstr>
  </property>
  <property fmtid="{D5CDD505-2E9C-101B-9397-08002B2CF9AE}" pid="9" name="MSIP_Label_c0049056-5948-4894-b078-305447139e35_SiteId">
    <vt:lpwstr>9f25a8c8-cf3d-46c4-a814-fff1e458eba0</vt:lpwstr>
  </property>
  <property fmtid="{D5CDD505-2E9C-101B-9397-08002B2CF9AE}" pid="10" name="MSIP_Label_c0049056-5948-4894-b078-305447139e35_ActionId">
    <vt:lpwstr>e30fb152-4f22-4644-868a-90decc357d89</vt:lpwstr>
  </property>
  <property fmtid="{D5CDD505-2E9C-101B-9397-08002B2CF9AE}" pid="11" name="MSIP_Label_c0049056-5948-4894-b078-305447139e35_ContentBits">
    <vt:lpwstr>1</vt:lpwstr>
  </property>
  <property fmtid="{D5CDD505-2E9C-101B-9397-08002B2CF9AE}" pid="12" name="ICV">
    <vt:lpwstr>105273B10E9A49578A95BCF5186D0C28_13</vt:lpwstr>
  </property>
  <property fmtid="{D5CDD505-2E9C-101B-9397-08002B2CF9AE}" pid="13" name="KSOProductBuildVer">
    <vt:lpwstr>1033-12.2.0.23131</vt:lpwstr>
  </property>
</Properties>
</file>